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24"/>
  </p:notesMasterIdLst>
  <p:sldIdLst>
    <p:sldId id="256" r:id="rId5"/>
    <p:sldId id="321" r:id="rId6"/>
    <p:sldId id="3312" r:id="rId7"/>
    <p:sldId id="4073" r:id="rId8"/>
    <p:sldId id="4079" r:id="rId9"/>
    <p:sldId id="4080" r:id="rId10"/>
    <p:sldId id="4077" r:id="rId11"/>
    <p:sldId id="4081" r:id="rId12"/>
    <p:sldId id="4082" r:id="rId13"/>
    <p:sldId id="4083" r:id="rId14"/>
    <p:sldId id="4084" r:id="rId15"/>
    <p:sldId id="4085" r:id="rId16"/>
    <p:sldId id="4086" r:id="rId17"/>
    <p:sldId id="4087" r:id="rId18"/>
    <p:sldId id="4078" r:id="rId19"/>
    <p:sldId id="4070" r:id="rId20"/>
    <p:sldId id="4071" r:id="rId21"/>
    <p:sldId id="4055" r:id="rId22"/>
    <p:sldId id="4058"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094833-A1A0-E14B-2BAB-A396A9C93F7E}" name="Dinnen, Janet" initials="DJ" userId="S::dinnen_j@cde.state.co.us::682ebc80-7236-4772-9819-9edf9790eda1" providerId="AD"/>
  <p188:author id="{A9311169-BE50-A6C0-E8B6-68B8DC36EE6B}" name="Dinnen, Janet" initials="DJ" userId="S::Dinnen_J@cde.state.co.us::682ebc80-7236-4772-9819-9edf9790eda1" providerId="AD"/>
  <p188:author id="{FD9EDD74-493D-449B-750D-38058C24319A}" name="Sever, David" initials="SD" userId="S::sever_d@cde.state.co.us::991c0e51-0d05-4f08-862f-96afb5115e4a" providerId="AD"/>
  <p188:author id="{55ADFFDE-5C0F-FC08-644F-FC7C7651BCB7}" name="Denton, Andra" initials="DA" userId="S::denton_a@cde.state.co.us::3f2143dc-fa5e-4469-a380-9491fb4bc36e" providerId="AD"/>
  <p188:author id="{DF86C7FA-8351-0290-E870-8BE6C2C1EA9F}" name="Oberg, Amanda" initials="OA" userId="S::oberg_amanda@cde.state.co.us::31f75dea-38a5-4e2d-b82d-e61610bcc3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nnen, Janet" initials="DJ" lastIdx="3" clrIdx="0">
    <p:extLst>
      <p:ext uri="{19B8F6BF-5375-455C-9EA6-DF929625EA0E}">
        <p15:presenceInfo xmlns:p15="http://schemas.microsoft.com/office/powerpoint/2012/main" userId="S::Dinnen_J@cde.state.co.us::682ebc80-7236-4772-9819-9edf9790e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A9"/>
    <a:srgbClr val="008CA0"/>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98A89-DD95-BD23-E375-6DE928CB757D}" v="1" dt="2024-02-25T03:10:51.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8" autoAdjust="0"/>
    <p:restoredTop sz="86359" autoAdjust="0"/>
  </p:normalViewPr>
  <p:slideViewPr>
    <p:cSldViewPr snapToGrid="0">
      <p:cViewPr varScale="1">
        <p:scale>
          <a:sx n="100" d="100"/>
          <a:sy n="100" d="100"/>
        </p:scale>
        <p:origin x="90" y="1182"/>
      </p:cViewPr>
      <p:guideLst/>
    </p:cSldViewPr>
  </p:slideViewPr>
  <p:outlineViewPr>
    <p:cViewPr>
      <p:scale>
        <a:sx n="33" d="100"/>
        <a:sy n="33" d="100"/>
      </p:scale>
      <p:origin x="0" y="-59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DE72E-EDA5-4476-8CB9-715BA0EAF0DB}"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9EC6E54A-790E-45BD-9ADF-A776B699B911}">
      <dgm:prSet phldrT="[Text]" custT="1"/>
      <dgm:spPr/>
      <dgm:t>
        <a:bodyPr/>
        <a:lstStyle/>
        <a:p>
          <a:r>
            <a:rPr lang="en-US" sz="1100"/>
            <a:t>Chief Finance &amp; Ops Officer</a:t>
          </a:r>
        </a:p>
      </dgm:t>
    </dgm:pt>
    <dgm:pt modelId="{54B1F8F5-20E7-46E0-9826-16E4684A0B93}" type="parTrans" cxnId="{B7BEE281-7984-4355-8A51-B1FE0CAF9051}">
      <dgm:prSet/>
      <dgm:spPr/>
      <dgm:t>
        <a:bodyPr/>
        <a:lstStyle/>
        <a:p>
          <a:endParaRPr lang="en-US"/>
        </a:p>
      </dgm:t>
    </dgm:pt>
    <dgm:pt modelId="{1F4EB55F-C1AA-4400-A72F-27E36081D468}" type="sibTrans" cxnId="{B7BEE281-7984-4355-8A51-B1FE0CAF9051}">
      <dgm:prSet/>
      <dgm:spPr/>
      <dgm:t>
        <a:bodyPr/>
        <a:lstStyle/>
        <a:p>
          <a:endParaRPr lang="en-US"/>
        </a:p>
      </dgm:t>
    </dgm:pt>
    <dgm:pt modelId="{70D3E3AD-BF0C-4B4C-BE87-2FDB607F762B}" type="asst">
      <dgm:prSet phldrT="[Text]" custT="1"/>
      <dgm:spPr/>
      <dgm:t>
        <a:bodyPr/>
        <a:lstStyle/>
        <a:p>
          <a:r>
            <a:rPr lang="en-US" sz="1100"/>
            <a:t>Controller</a:t>
          </a:r>
        </a:p>
      </dgm:t>
    </dgm:pt>
    <dgm:pt modelId="{32F1E2BF-0429-4ADF-A732-5D70E735786C}" type="parTrans" cxnId="{EFD89396-8098-42E0-9DBA-3D23A59030C6}">
      <dgm:prSet/>
      <dgm:spPr/>
      <dgm:t>
        <a:bodyPr/>
        <a:lstStyle/>
        <a:p>
          <a:endParaRPr lang="en-US"/>
        </a:p>
      </dgm:t>
    </dgm:pt>
    <dgm:pt modelId="{30F7A692-1D19-402D-81D7-AE3C79DDC4DD}" type="sibTrans" cxnId="{EFD89396-8098-42E0-9DBA-3D23A59030C6}">
      <dgm:prSet/>
      <dgm:spPr/>
      <dgm:t>
        <a:bodyPr/>
        <a:lstStyle/>
        <a:p>
          <a:endParaRPr lang="en-US"/>
        </a:p>
      </dgm:t>
    </dgm:pt>
    <dgm:pt modelId="{D12D9F85-F479-4323-8C68-701B9957222B}" type="asst">
      <dgm:prSet phldrT="[Text]" custT="1"/>
      <dgm:spPr/>
      <dgm:t>
        <a:bodyPr/>
        <a:lstStyle/>
        <a:p>
          <a:r>
            <a:rPr lang="en-US" sz="1100"/>
            <a:t>School Nutrition Program Manager</a:t>
          </a:r>
        </a:p>
      </dgm:t>
    </dgm:pt>
    <dgm:pt modelId="{A1B54A20-1883-4890-B58B-AC0D2CB80F8F}" type="parTrans" cxnId="{18D583D7-10C4-422D-A0E7-78A5839D51C5}">
      <dgm:prSet/>
      <dgm:spPr/>
      <dgm:t>
        <a:bodyPr/>
        <a:lstStyle/>
        <a:p>
          <a:endParaRPr lang="en-US"/>
        </a:p>
      </dgm:t>
    </dgm:pt>
    <dgm:pt modelId="{62341A8E-278C-4047-91A1-FAA1AF5FE7F5}" type="sibTrans" cxnId="{18D583D7-10C4-422D-A0E7-78A5839D51C5}">
      <dgm:prSet/>
      <dgm:spPr/>
      <dgm:t>
        <a:bodyPr/>
        <a:lstStyle/>
        <a:p>
          <a:endParaRPr lang="en-US"/>
        </a:p>
      </dgm:t>
    </dgm:pt>
    <dgm:pt modelId="{DB016619-3E2F-4D02-BF02-5EC74F127AB8}" type="asst">
      <dgm:prSet phldrT="[Text]" custT="1"/>
      <dgm:spPr/>
      <dgm:t>
        <a:bodyPr/>
        <a:lstStyle/>
        <a:p>
          <a:r>
            <a:rPr lang="en-US" sz="1100"/>
            <a:t>Staff Accountant</a:t>
          </a:r>
        </a:p>
      </dgm:t>
    </dgm:pt>
    <dgm:pt modelId="{27A5F621-5A3E-4871-A341-E4C9BA861B7D}" type="parTrans" cxnId="{658DCEB3-E444-4A6E-BBBC-191E4E4E745E}">
      <dgm:prSet/>
      <dgm:spPr/>
      <dgm:t>
        <a:bodyPr/>
        <a:lstStyle/>
        <a:p>
          <a:endParaRPr lang="en-US"/>
        </a:p>
      </dgm:t>
    </dgm:pt>
    <dgm:pt modelId="{B812FFAB-671D-4388-857E-B439FCC96437}" type="sibTrans" cxnId="{658DCEB3-E444-4A6E-BBBC-191E4E4E745E}">
      <dgm:prSet/>
      <dgm:spPr/>
      <dgm:t>
        <a:bodyPr/>
        <a:lstStyle/>
        <a:p>
          <a:endParaRPr lang="en-US"/>
        </a:p>
      </dgm:t>
    </dgm:pt>
    <dgm:pt modelId="{C7F5F809-7599-4D5E-A1E4-0FC6CAC9E84F}" type="asst">
      <dgm:prSet phldrT="[Text]" custT="1"/>
      <dgm:spPr/>
      <dgm:t>
        <a:bodyPr/>
        <a:lstStyle/>
        <a:p>
          <a:pPr rtl="0"/>
          <a:r>
            <a:rPr lang="en-US" sz="1100">
              <a:latin typeface="Calibri Light" panose="020F0302020204030204"/>
            </a:rPr>
            <a:t>Senior Grant &amp; Procurement Analyst</a:t>
          </a:r>
          <a:endParaRPr lang="en-US" sz="1100"/>
        </a:p>
      </dgm:t>
    </dgm:pt>
    <dgm:pt modelId="{3A4FDB57-ECB3-4B1F-937D-5B2CC841D744}" type="parTrans" cxnId="{9770E78B-79CA-4A95-AE7C-153138361C05}">
      <dgm:prSet/>
      <dgm:spPr/>
      <dgm:t>
        <a:bodyPr/>
        <a:lstStyle/>
        <a:p>
          <a:endParaRPr lang="en-US"/>
        </a:p>
      </dgm:t>
    </dgm:pt>
    <dgm:pt modelId="{B4707917-D246-4D9E-A4A4-BFF39197DC2B}" type="sibTrans" cxnId="{9770E78B-79CA-4A95-AE7C-153138361C05}">
      <dgm:prSet/>
      <dgm:spPr/>
      <dgm:t>
        <a:bodyPr/>
        <a:lstStyle/>
        <a:p>
          <a:endParaRPr lang="en-US"/>
        </a:p>
      </dgm:t>
    </dgm:pt>
    <dgm:pt modelId="{ADC19BC2-2FFC-4F77-872B-EAF8634E9D34}" type="asst">
      <dgm:prSet phldrT="[Text]" custT="1"/>
      <dgm:spPr/>
      <dgm:t>
        <a:bodyPr/>
        <a:lstStyle/>
        <a:p>
          <a:r>
            <a:rPr lang="en-US" sz="1100"/>
            <a:t>Grants &amp; Accounting Tech</a:t>
          </a:r>
        </a:p>
      </dgm:t>
    </dgm:pt>
    <dgm:pt modelId="{63148DAD-8AF3-4210-B9BA-EFD2BAA62A8F}" type="parTrans" cxnId="{AC4E2034-C6E5-44E8-AF43-5503BDC17754}">
      <dgm:prSet/>
      <dgm:spPr/>
      <dgm:t>
        <a:bodyPr/>
        <a:lstStyle/>
        <a:p>
          <a:endParaRPr lang="en-US"/>
        </a:p>
      </dgm:t>
    </dgm:pt>
    <dgm:pt modelId="{22F69BC7-B95E-43D5-A16E-5D0C5332AE57}" type="sibTrans" cxnId="{AC4E2034-C6E5-44E8-AF43-5503BDC17754}">
      <dgm:prSet/>
      <dgm:spPr/>
      <dgm:t>
        <a:bodyPr/>
        <a:lstStyle/>
        <a:p>
          <a:endParaRPr lang="en-US"/>
        </a:p>
      </dgm:t>
    </dgm:pt>
    <dgm:pt modelId="{A3719735-EE20-48CB-8110-924EBE242DFD}" type="asst">
      <dgm:prSet phldrT="[Text]" custT="1"/>
      <dgm:spPr/>
      <dgm:t>
        <a:bodyPr/>
        <a:lstStyle/>
        <a:p>
          <a:r>
            <a:rPr lang="en-US" sz="1100"/>
            <a:t>Grants Fiscal &amp; Accounting Manager</a:t>
          </a:r>
        </a:p>
      </dgm:t>
    </dgm:pt>
    <dgm:pt modelId="{B22A603F-09CA-4B2A-824D-B58A3CE2FA0E}" type="parTrans" cxnId="{5D19708F-3957-4F7F-BE5C-846D0E4A2968}">
      <dgm:prSet/>
      <dgm:spPr/>
      <dgm:t>
        <a:bodyPr/>
        <a:lstStyle/>
        <a:p>
          <a:endParaRPr lang="en-US"/>
        </a:p>
      </dgm:t>
    </dgm:pt>
    <dgm:pt modelId="{A3323767-422E-4781-BED0-E7525F699C67}" type="sibTrans" cxnId="{5D19708F-3957-4F7F-BE5C-846D0E4A2968}">
      <dgm:prSet/>
      <dgm:spPr/>
      <dgm:t>
        <a:bodyPr/>
        <a:lstStyle/>
        <a:p>
          <a:endParaRPr lang="en-US"/>
        </a:p>
      </dgm:t>
    </dgm:pt>
    <dgm:pt modelId="{305F030B-8BE6-4D60-984B-52ED9ECB6E55}" type="asst">
      <dgm:prSet phldrT="[Text]" custT="1"/>
      <dgm:spPr/>
      <dgm:t>
        <a:bodyPr/>
        <a:lstStyle/>
        <a:p>
          <a:r>
            <a:rPr lang="en-US" sz="1100"/>
            <a:t>School Finance Manager</a:t>
          </a:r>
        </a:p>
      </dgm:t>
    </dgm:pt>
    <dgm:pt modelId="{9AF2A0FD-824D-4911-AA3C-CBF13E793533}" type="parTrans" cxnId="{3A0C9155-9E30-45C6-9801-2CF784C971D6}">
      <dgm:prSet/>
      <dgm:spPr/>
      <dgm:t>
        <a:bodyPr/>
        <a:lstStyle/>
        <a:p>
          <a:endParaRPr lang="en-US"/>
        </a:p>
      </dgm:t>
    </dgm:pt>
    <dgm:pt modelId="{EA110456-5A23-4F78-B84E-78BA07212CFC}" type="sibTrans" cxnId="{3A0C9155-9E30-45C6-9801-2CF784C971D6}">
      <dgm:prSet/>
      <dgm:spPr/>
      <dgm:t>
        <a:bodyPr/>
        <a:lstStyle/>
        <a:p>
          <a:endParaRPr lang="en-US"/>
        </a:p>
      </dgm:t>
    </dgm:pt>
    <dgm:pt modelId="{A6C3F930-C2BD-4F5F-B1CD-B91F270ED317}" type="asst">
      <dgm:prSet phldrT="[Text]" custT="1"/>
      <dgm:spPr/>
      <dgm:t>
        <a:bodyPr/>
        <a:lstStyle/>
        <a:p>
          <a:r>
            <a:rPr lang="en-US" sz="1100"/>
            <a:t>Nutrition and Data Specialist</a:t>
          </a:r>
        </a:p>
      </dgm:t>
    </dgm:pt>
    <dgm:pt modelId="{CE0B8A80-30BE-4B38-958E-09EC9540D5D5}" type="parTrans" cxnId="{B5506B64-A026-4D5F-9586-6FE8CB22B811}">
      <dgm:prSet/>
      <dgm:spPr/>
      <dgm:t>
        <a:bodyPr/>
        <a:lstStyle/>
        <a:p>
          <a:endParaRPr lang="en-US"/>
        </a:p>
      </dgm:t>
    </dgm:pt>
    <dgm:pt modelId="{D0BC0539-4E67-4E29-9741-DC78A81A5D9F}" type="sibTrans" cxnId="{B5506B64-A026-4D5F-9586-6FE8CB22B811}">
      <dgm:prSet/>
      <dgm:spPr/>
      <dgm:t>
        <a:bodyPr/>
        <a:lstStyle/>
        <a:p>
          <a:endParaRPr lang="en-US"/>
        </a:p>
      </dgm:t>
    </dgm:pt>
    <dgm:pt modelId="{2270D1C6-3B8F-4912-B81D-80EE294153BF}" type="asst">
      <dgm:prSet phldr="0"/>
      <dgm:spPr/>
      <dgm:t>
        <a:bodyPr/>
        <a:lstStyle/>
        <a:p>
          <a:pPr rtl="0"/>
          <a:r>
            <a:rPr lang="en-US">
              <a:latin typeface="Calibri Light" panose="020F0302020204030204"/>
            </a:rPr>
            <a:t>Grants &amp; Accounting Tech</a:t>
          </a:r>
        </a:p>
      </dgm:t>
    </dgm:pt>
    <dgm:pt modelId="{C26EB64B-697C-4318-908F-E0D44BF65326}" type="parTrans" cxnId="{E65048B8-C551-49B4-8B9E-746EE352696D}">
      <dgm:prSet/>
      <dgm:spPr/>
      <dgm:t>
        <a:bodyPr/>
        <a:lstStyle/>
        <a:p>
          <a:endParaRPr lang="en-US"/>
        </a:p>
      </dgm:t>
    </dgm:pt>
    <dgm:pt modelId="{6C501DE5-64E2-410E-8985-1747C2890776}" type="sibTrans" cxnId="{E65048B8-C551-49B4-8B9E-746EE352696D}">
      <dgm:prSet/>
      <dgm:spPr/>
      <dgm:t>
        <a:bodyPr/>
        <a:lstStyle/>
        <a:p>
          <a:endParaRPr lang="en-US"/>
        </a:p>
      </dgm:t>
    </dgm:pt>
    <dgm:pt modelId="{3D7BE105-86B0-424F-A3E2-E40D8B4365F8}" type="pres">
      <dgm:prSet presAssocID="{46ADE72E-EDA5-4476-8CB9-715BA0EAF0DB}" presName="mainComposite" presStyleCnt="0">
        <dgm:presLayoutVars>
          <dgm:chPref val="1"/>
          <dgm:dir/>
          <dgm:animOne val="branch"/>
          <dgm:animLvl val="lvl"/>
          <dgm:resizeHandles val="exact"/>
        </dgm:presLayoutVars>
      </dgm:prSet>
      <dgm:spPr/>
    </dgm:pt>
    <dgm:pt modelId="{53B27D27-9CA3-4721-8A1D-52160B487B00}" type="pres">
      <dgm:prSet presAssocID="{46ADE72E-EDA5-4476-8CB9-715BA0EAF0DB}" presName="hierFlow" presStyleCnt="0"/>
      <dgm:spPr/>
    </dgm:pt>
    <dgm:pt modelId="{4A24BE15-84C8-4345-B580-55AEDC1EC526}" type="pres">
      <dgm:prSet presAssocID="{46ADE72E-EDA5-4476-8CB9-715BA0EAF0DB}" presName="hierChild1" presStyleCnt="0">
        <dgm:presLayoutVars>
          <dgm:chPref val="1"/>
          <dgm:animOne val="branch"/>
          <dgm:animLvl val="lvl"/>
        </dgm:presLayoutVars>
      </dgm:prSet>
      <dgm:spPr/>
    </dgm:pt>
    <dgm:pt modelId="{A1693CAC-F2AF-47B7-BC03-D49056CDDCE9}" type="pres">
      <dgm:prSet presAssocID="{9EC6E54A-790E-45BD-9ADF-A776B699B911}" presName="Name14" presStyleCnt="0"/>
      <dgm:spPr/>
    </dgm:pt>
    <dgm:pt modelId="{345E6F81-8F8A-4040-9BFB-D81350A78A84}" type="pres">
      <dgm:prSet presAssocID="{9EC6E54A-790E-45BD-9ADF-A776B699B911}" presName="level1Shape" presStyleLbl="node0" presStyleIdx="0" presStyleCnt="1">
        <dgm:presLayoutVars>
          <dgm:chPref val="3"/>
        </dgm:presLayoutVars>
      </dgm:prSet>
      <dgm:spPr/>
    </dgm:pt>
    <dgm:pt modelId="{6889C11E-77EB-4998-A752-C6DD76C6CE8B}" type="pres">
      <dgm:prSet presAssocID="{9EC6E54A-790E-45BD-9ADF-A776B699B911}" presName="hierChild2" presStyleCnt="0"/>
      <dgm:spPr/>
    </dgm:pt>
    <dgm:pt modelId="{FD5DCE0C-349B-4488-8104-154F9DBBCA9F}" type="pres">
      <dgm:prSet presAssocID="{32F1E2BF-0429-4ADF-A732-5D70E735786C}" presName="Name19" presStyleLbl="parChTrans1D2" presStyleIdx="0" presStyleCnt="4"/>
      <dgm:spPr/>
    </dgm:pt>
    <dgm:pt modelId="{697FBF22-661E-4BFD-8514-630FD8894BFC}" type="pres">
      <dgm:prSet presAssocID="{70D3E3AD-BF0C-4B4C-BE87-2FDB607F762B}" presName="Name21" presStyleCnt="0"/>
      <dgm:spPr/>
    </dgm:pt>
    <dgm:pt modelId="{491A795B-1FEE-46A8-9D7E-46B55EF93016}" type="pres">
      <dgm:prSet presAssocID="{70D3E3AD-BF0C-4B4C-BE87-2FDB607F762B}" presName="level2Shape" presStyleLbl="asst1" presStyleIdx="0" presStyleCnt="9"/>
      <dgm:spPr/>
    </dgm:pt>
    <dgm:pt modelId="{FD542564-4715-447A-B888-32F53E560DFB}" type="pres">
      <dgm:prSet presAssocID="{70D3E3AD-BF0C-4B4C-BE87-2FDB607F762B}" presName="hierChild3" presStyleCnt="0"/>
      <dgm:spPr/>
    </dgm:pt>
    <dgm:pt modelId="{86E73059-737F-4CD2-AB85-B062325A61EC}" type="pres">
      <dgm:prSet presAssocID="{27A5F621-5A3E-4871-A341-E4C9BA861B7D}" presName="Name19" presStyleLbl="parChTrans1D3" presStyleIdx="0" presStyleCnt="5"/>
      <dgm:spPr/>
    </dgm:pt>
    <dgm:pt modelId="{51880727-0B95-4B28-A045-B4A4852FA830}" type="pres">
      <dgm:prSet presAssocID="{DB016619-3E2F-4D02-BF02-5EC74F127AB8}" presName="Name21" presStyleCnt="0"/>
      <dgm:spPr/>
    </dgm:pt>
    <dgm:pt modelId="{D847AEAD-C6CD-4273-AF7B-4A4BA5FD4B44}" type="pres">
      <dgm:prSet presAssocID="{DB016619-3E2F-4D02-BF02-5EC74F127AB8}" presName="level2Shape" presStyleLbl="asst1" presStyleIdx="1" presStyleCnt="9"/>
      <dgm:spPr/>
    </dgm:pt>
    <dgm:pt modelId="{B38A9360-2686-4943-BB87-48E56BF8B863}" type="pres">
      <dgm:prSet presAssocID="{DB016619-3E2F-4D02-BF02-5EC74F127AB8}" presName="hierChild3" presStyleCnt="0"/>
      <dgm:spPr/>
    </dgm:pt>
    <dgm:pt modelId="{618303CA-F9A3-4C86-A027-C1E35BE54B5B}" type="pres">
      <dgm:prSet presAssocID="{B22A603F-09CA-4B2A-824D-B58A3CE2FA0E}" presName="Name19" presStyleLbl="parChTrans1D2" presStyleIdx="1" presStyleCnt="4"/>
      <dgm:spPr/>
    </dgm:pt>
    <dgm:pt modelId="{B9D783B6-DA0E-48E4-AA50-ADF101046D81}" type="pres">
      <dgm:prSet presAssocID="{A3719735-EE20-48CB-8110-924EBE242DFD}" presName="Name21" presStyleCnt="0"/>
      <dgm:spPr/>
    </dgm:pt>
    <dgm:pt modelId="{294DFAE8-5C8D-41D4-BF53-501711D42D50}" type="pres">
      <dgm:prSet presAssocID="{A3719735-EE20-48CB-8110-924EBE242DFD}" presName="level2Shape" presStyleLbl="asst1" presStyleIdx="2" presStyleCnt="9"/>
      <dgm:spPr/>
    </dgm:pt>
    <dgm:pt modelId="{12996163-664A-4A9B-AFD9-709190710178}" type="pres">
      <dgm:prSet presAssocID="{A3719735-EE20-48CB-8110-924EBE242DFD}" presName="hierChild3" presStyleCnt="0"/>
      <dgm:spPr/>
    </dgm:pt>
    <dgm:pt modelId="{D51DA73E-E895-45D5-8A89-1BFBD89E6237}" type="pres">
      <dgm:prSet presAssocID="{3A4FDB57-ECB3-4B1F-937D-5B2CC841D744}" presName="Name19" presStyleLbl="parChTrans1D3" presStyleIdx="1" presStyleCnt="5"/>
      <dgm:spPr/>
    </dgm:pt>
    <dgm:pt modelId="{27945306-BC5F-4902-A247-E8A60DC45476}" type="pres">
      <dgm:prSet presAssocID="{C7F5F809-7599-4D5E-A1E4-0FC6CAC9E84F}" presName="Name21" presStyleCnt="0"/>
      <dgm:spPr/>
    </dgm:pt>
    <dgm:pt modelId="{9A05BE83-8010-4DAD-8BC9-FE0615C0A058}" type="pres">
      <dgm:prSet presAssocID="{C7F5F809-7599-4D5E-A1E4-0FC6CAC9E84F}" presName="level2Shape" presStyleLbl="asst1" presStyleIdx="3" presStyleCnt="9"/>
      <dgm:spPr/>
    </dgm:pt>
    <dgm:pt modelId="{688B9BAA-2D3C-40AB-87F2-D3A0DA51A546}" type="pres">
      <dgm:prSet presAssocID="{C7F5F809-7599-4D5E-A1E4-0FC6CAC9E84F}" presName="hierChild3" presStyleCnt="0"/>
      <dgm:spPr/>
    </dgm:pt>
    <dgm:pt modelId="{7ADDCB71-C51E-414D-9216-2A390D7FE23A}" type="pres">
      <dgm:prSet presAssocID="{63148DAD-8AF3-4210-B9BA-EFD2BAA62A8F}" presName="Name19" presStyleLbl="parChTrans1D3" presStyleIdx="2" presStyleCnt="5"/>
      <dgm:spPr/>
    </dgm:pt>
    <dgm:pt modelId="{75F2A06A-35B0-4235-B592-AAF653068E81}" type="pres">
      <dgm:prSet presAssocID="{ADC19BC2-2FFC-4F77-872B-EAF8634E9D34}" presName="Name21" presStyleCnt="0"/>
      <dgm:spPr/>
    </dgm:pt>
    <dgm:pt modelId="{609AB35F-7DCB-4C64-B71A-820A479CAEFD}" type="pres">
      <dgm:prSet presAssocID="{ADC19BC2-2FFC-4F77-872B-EAF8634E9D34}" presName="level2Shape" presStyleLbl="asst1" presStyleIdx="4" presStyleCnt="9"/>
      <dgm:spPr/>
    </dgm:pt>
    <dgm:pt modelId="{0D407158-7F2E-4883-8DF2-BAD41C0008BB}" type="pres">
      <dgm:prSet presAssocID="{ADC19BC2-2FFC-4F77-872B-EAF8634E9D34}" presName="hierChild3" presStyleCnt="0"/>
      <dgm:spPr/>
    </dgm:pt>
    <dgm:pt modelId="{6C11A8CF-FCE0-4AAE-BE50-0299D99984A0}" type="pres">
      <dgm:prSet presAssocID="{C26EB64B-697C-4318-908F-E0D44BF65326}" presName="Name19" presStyleLbl="parChTrans1D3" presStyleIdx="3" presStyleCnt="5"/>
      <dgm:spPr/>
    </dgm:pt>
    <dgm:pt modelId="{F9B386DB-F977-404C-B77D-62EE0298F328}" type="pres">
      <dgm:prSet presAssocID="{2270D1C6-3B8F-4912-B81D-80EE294153BF}" presName="Name21" presStyleCnt="0"/>
      <dgm:spPr/>
    </dgm:pt>
    <dgm:pt modelId="{94216063-FFAB-44B9-8C95-CD253EA87AF9}" type="pres">
      <dgm:prSet presAssocID="{2270D1C6-3B8F-4912-B81D-80EE294153BF}" presName="level2Shape" presStyleLbl="asst1" presStyleIdx="5" presStyleCnt="9"/>
      <dgm:spPr/>
    </dgm:pt>
    <dgm:pt modelId="{4717F296-C734-44C3-BD02-42364E55DF7E}" type="pres">
      <dgm:prSet presAssocID="{2270D1C6-3B8F-4912-B81D-80EE294153BF}" presName="hierChild3" presStyleCnt="0"/>
      <dgm:spPr/>
    </dgm:pt>
    <dgm:pt modelId="{BFF2719A-5DEC-40A3-901B-EBF0E9B97033}" type="pres">
      <dgm:prSet presAssocID="{A1B54A20-1883-4890-B58B-AC0D2CB80F8F}" presName="Name19" presStyleLbl="parChTrans1D2" presStyleIdx="2" presStyleCnt="4"/>
      <dgm:spPr/>
    </dgm:pt>
    <dgm:pt modelId="{AD1EEA41-1224-4A05-B526-6586F70A66B8}" type="pres">
      <dgm:prSet presAssocID="{D12D9F85-F479-4323-8C68-701B9957222B}" presName="Name21" presStyleCnt="0"/>
      <dgm:spPr/>
    </dgm:pt>
    <dgm:pt modelId="{6AA6B494-FE13-4ACE-99F7-F5BDFFAB70E1}" type="pres">
      <dgm:prSet presAssocID="{D12D9F85-F479-4323-8C68-701B9957222B}" presName="level2Shape" presStyleLbl="asst1" presStyleIdx="6" presStyleCnt="9"/>
      <dgm:spPr/>
    </dgm:pt>
    <dgm:pt modelId="{E543470E-D86E-41E4-903B-3D5E29B79FC8}" type="pres">
      <dgm:prSet presAssocID="{D12D9F85-F479-4323-8C68-701B9957222B}" presName="hierChild3" presStyleCnt="0"/>
      <dgm:spPr/>
    </dgm:pt>
    <dgm:pt modelId="{3B8B50ED-4F85-4771-B2B9-F20305E8E137}" type="pres">
      <dgm:prSet presAssocID="{CE0B8A80-30BE-4B38-958E-09EC9540D5D5}" presName="Name19" presStyleLbl="parChTrans1D3" presStyleIdx="4" presStyleCnt="5"/>
      <dgm:spPr/>
    </dgm:pt>
    <dgm:pt modelId="{C872ABB2-2C4A-4BA4-B4E7-5EDF6E50092F}" type="pres">
      <dgm:prSet presAssocID="{A6C3F930-C2BD-4F5F-B1CD-B91F270ED317}" presName="Name21" presStyleCnt="0"/>
      <dgm:spPr/>
    </dgm:pt>
    <dgm:pt modelId="{0538BCA5-39C3-40F2-B274-04CC91411CD6}" type="pres">
      <dgm:prSet presAssocID="{A6C3F930-C2BD-4F5F-B1CD-B91F270ED317}" presName="level2Shape" presStyleLbl="asst1" presStyleIdx="7" presStyleCnt="9"/>
      <dgm:spPr/>
    </dgm:pt>
    <dgm:pt modelId="{5E21CDB6-70BD-4D2B-8D06-5BF9DF20189B}" type="pres">
      <dgm:prSet presAssocID="{A6C3F930-C2BD-4F5F-B1CD-B91F270ED317}" presName="hierChild3" presStyleCnt="0"/>
      <dgm:spPr/>
    </dgm:pt>
    <dgm:pt modelId="{7E3D2293-3CD0-4047-86E1-C76A54F0DA39}" type="pres">
      <dgm:prSet presAssocID="{9AF2A0FD-824D-4911-AA3C-CBF13E793533}" presName="Name19" presStyleLbl="parChTrans1D2" presStyleIdx="3" presStyleCnt="4"/>
      <dgm:spPr/>
    </dgm:pt>
    <dgm:pt modelId="{EECD745A-8D28-43FF-9BF0-E722F2518435}" type="pres">
      <dgm:prSet presAssocID="{305F030B-8BE6-4D60-984B-52ED9ECB6E55}" presName="Name21" presStyleCnt="0"/>
      <dgm:spPr/>
    </dgm:pt>
    <dgm:pt modelId="{77EC81D7-3564-459F-A38D-DFD78EA7BB70}" type="pres">
      <dgm:prSet presAssocID="{305F030B-8BE6-4D60-984B-52ED9ECB6E55}" presName="level2Shape" presStyleLbl="asst1" presStyleIdx="8" presStyleCnt="9"/>
      <dgm:spPr/>
    </dgm:pt>
    <dgm:pt modelId="{8D6B2CDE-1C5D-4078-BD61-A4C7C79AD05C}" type="pres">
      <dgm:prSet presAssocID="{305F030B-8BE6-4D60-984B-52ED9ECB6E55}" presName="hierChild3" presStyleCnt="0"/>
      <dgm:spPr/>
    </dgm:pt>
    <dgm:pt modelId="{35E6980D-178E-493F-90D3-AC069AF3D485}" type="pres">
      <dgm:prSet presAssocID="{46ADE72E-EDA5-4476-8CB9-715BA0EAF0DB}" presName="bgShapesFlow" presStyleCnt="0"/>
      <dgm:spPr/>
    </dgm:pt>
  </dgm:ptLst>
  <dgm:cxnLst>
    <dgm:cxn modelId="{82C62D19-7216-4A67-921E-71D1FA2FCC3E}" type="presOf" srcId="{3A4FDB57-ECB3-4B1F-937D-5B2CC841D744}" destId="{D51DA73E-E895-45D5-8A89-1BFBD89E6237}" srcOrd="0" destOrd="0" presId="urn:microsoft.com/office/officeart/2005/8/layout/hierarchy6"/>
    <dgm:cxn modelId="{AC4E2034-C6E5-44E8-AF43-5503BDC17754}" srcId="{A3719735-EE20-48CB-8110-924EBE242DFD}" destId="{ADC19BC2-2FFC-4F77-872B-EAF8634E9D34}" srcOrd="1" destOrd="0" parTransId="{63148DAD-8AF3-4210-B9BA-EFD2BAA62A8F}" sibTransId="{22F69BC7-B95E-43D5-A16E-5D0C5332AE57}"/>
    <dgm:cxn modelId="{54559B62-ED64-4AA9-910F-F413671529B3}" type="presOf" srcId="{A6C3F930-C2BD-4F5F-B1CD-B91F270ED317}" destId="{0538BCA5-39C3-40F2-B274-04CC91411CD6}" srcOrd="0" destOrd="0" presId="urn:microsoft.com/office/officeart/2005/8/layout/hierarchy6"/>
    <dgm:cxn modelId="{B5506B64-A026-4D5F-9586-6FE8CB22B811}" srcId="{D12D9F85-F479-4323-8C68-701B9957222B}" destId="{A6C3F930-C2BD-4F5F-B1CD-B91F270ED317}" srcOrd="0" destOrd="0" parTransId="{CE0B8A80-30BE-4B38-958E-09EC9540D5D5}" sibTransId="{D0BC0539-4E67-4E29-9741-DC78A81A5D9F}"/>
    <dgm:cxn modelId="{3956A44B-0377-4D91-A183-1B1D4D06384F}" type="presOf" srcId="{A3719735-EE20-48CB-8110-924EBE242DFD}" destId="{294DFAE8-5C8D-41D4-BF53-501711D42D50}" srcOrd="0" destOrd="0" presId="urn:microsoft.com/office/officeart/2005/8/layout/hierarchy6"/>
    <dgm:cxn modelId="{C9862C75-9A46-4B99-9704-8B8EE4070FAB}" type="presOf" srcId="{DB016619-3E2F-4D02-BF02-5EC74F127AB8}" destId="{D847AEAD-C6CD-4273-AF7B-4A4BA5FD4B44}" srcOrd="0" destOrd="0" presId="urn:microsoft.com/office/officeart/2005/8/layout/hierarchy6"/>
    <dgm:cxn modelId="{3A0C9155-9E30-45C6-9801-2CF784C971D6}" srcId="{9EC6E54A-790E-45BD-9ADF-A776B699B911}" destId="{305F030B-8BE6-4D60-984B-52ED9ECB6E55}" srcOrd="3" destOrd="0" parTransId="{9AF2A0FD-824D-4911-AA3C-CBF13E793533}" sibTransId="{EA110456-5A23-4F78-B84E-78BA07212CFC}"/>
    <dgm:cxn modelId="{3B9C0078-1661-468D-95DA-2C569A92E701}" type="presOf" srcId="{9EC6E54A-790E-45BD-9ADF-A776B699B911}" destId="{345E6F81-8F8A-4040-9BFB-D81350A78A84}" srcOrd="0" destOrd="0" presId="urn:microsoft.com/office/officeart/2005/8/layout/hierarchy6"/>
    <dgm:cxn modelId="{D8621A7B-2CE2-48D4-9C79-B33C38E692A9}" type="presOf" srcId="{B22A603F-09CA-4B2A-824D-B58A3CE2FA0E}" destId="{618303CA-F9A3-4C86-A027-C1E35BE54B5B}" srcOrd="0" destOrd="0" presId="urn:microsoft.com/office/officeart/2005/8/layout/hierarchy6"/>
    <dgm:cxn modelId="{A225D67E-38A9-4EC2-A544-E5B0B5E47719}" type="presOf" srcId="{32F1E2BF-0429-4ADF-A732-5D70E735786C}" destId="{FD5DCE0C-349B-4488-8104-154F9DBBCA9F}" srcOrd="0" destOrd="0" presId="urn:microsoft.com/office/officeart/2005/8/layout/hierarchy6"/>
    <dgm:cxn modelId="{B7BEE281-7984-4355-8A51-B1FE0CAF9051}" srcId="{46ADE72E-EDA5-4476-8CB9-715BA0EAF0DB}" destId="{9EC6E54A-790E-45BD-9ADF-A776B699B911}" srcOrd="0" destOrd="0" parTransId="{54B1F8F5-20E7-46E0-9826-16E4684A0B93}" sibTransId="{1F4EB55F-C1AA-4400-A72F-27E36081D468}"/>
    <dgm:cxn modelId="{9770E78B-79CA-4A95-AE7C-153138361C05}" srcId="{A3719735-EE20-48CB-8110-924EBE242DFD}" destId="{C7F5F809-7599-4D5E-A1E4-0FC6CAC9E84F}" srcOrd="0" destOrd="0" parTransId="{3A4FDB57-ECB3-4B1F-937D-5B2CC841D744}" sibTransId="{B4707917-D246-4D9E-A4A4-BFF39197DC2B}"/>
    <dgm:cxn modelId="{D3E2F78C-FBF4-426B-914C-5C04B91F8FCB}" type="presOf" srcId="{C7F5F809-7599-4D5E-A1E4-0FC6CAC9E84F}" destId="{9A05BE83-8010-4DAD-8BC9-FE0615C0A058}" srcOrd="0" destOrd="0" presId="urn:microsoft.com/office/officeart/2005/8/layout/hierarchy6"/>
    <dgm:cxn modelId="{5D19708F-3957-4F7F-BE5C-846D0E4A2968}" srcId="{9EC6E54A-790E-45BD-9ADF-A776B699B911}" destId="{A3719735-EE20-48CB-8110-924EBE242DFD}" srcOrd="1" destOrd="0" parTransId="{B22A603F-09CA-4B2A-824D-B58A3CE2FA0E}" sibTransId="{A3323767-422E-4781-BED0-E7525F699C67}"/>
    <dgm:cxn modelId="{159C8391-1757-4E50-9C2B-B0550FBEA87E}" type="presOf" srcId="{D12D9F85-F479-4323-8C68-701B9957222B}" destId="{6AA6B494-FE13-4ACE-99F7-F5BDFFAB70E1}" srcOrd="0" destOrd="0" presId="urn:microsoft.com/office/officeart/2005/8/layout/hierarchy6"/>
    <dgm:cxn modelId="{0493AB91-F618-4226-B1A8-1878B34AB7FC}" type="presOf" srcId="{9AF2A0FD-824D-4911-AA3C-CBF13E793533}" destId="{7E3D2293-3CD0-4047-86E1-C76A54F0DA39}" srcOrd="0" destOrd="0" presId="urn:microsoft.com/office/officeart/2005/8/layout/hierarchy6"/>
    <dgm:cxn modelId="{001F3495-4CB6-4DC7-ABBC-12E6281EA038}" type="presOf" srcId="{2270D1C6-3B8F-4912-B81D-80EE294153BF}" destId="{94216063-FFAB-44B9-8C95-CD253EA87AF9}" srcOrd="0" destOrd="0" presId="urn:microsoft.com/office/officeart/2005/8/layout/hierarchy6"/>
    <dgm:cxn modelId="{EFD89396-8098-42E0-9DBA-3D23A59030C6}" srcId="{9EC6E54A-790E-45BD-9ADF-A776B699B911}" destId="{70D3E3AD-BF0C-4B4C-BE87-2FDB607F762B}" srcOrd="0" destOrd="0" parTransId="{32F1E2BF-0429-4ADF-A732-5D70E735786C}" sibTransId="{30F7A692-1D19-402D-81D7-AE3C79DDC4DD}"/>
    <dgm:cxn modelId="{6174CC9A-C1C9-4A2E-8E27-AC6DE1C6DA38}" type="presOf" srcId="{ADC19BC2-2FFC-4F77-872B-EAF8634E9D34}" destId="{609AB35F-7DCB-4C64-B71A-820A479CAEFD}" srcOrd="0" destOrd="0" presId="urn:microsoft.com/office/officeart/2005/8/layout/hierarchy6"/>
    <dgm:cxn modelId="{EEBD369E-C1AD-463E-8702-18B1BBB66CDB}" type="presOf" srcId="{A1B54A20-1883-4890-B58B-AC0D2CB80F8F}" destId="{BFF2719A-5DEC-40A3-901B-EBF0E9B97033}" srcOrd="0" destOrd="0" presId="urn:microsoft.com/office/officeart/2005/8/layout/hierarchy6"/>
    <dgm:cxn modelId="{85DD15AB-8BA1-4A5C-92A5-F5B18CD68B97}" type="presOf" srcId="{305F030B-8BE6-4D60-984B-52ED9ECB6E55}" destId="{77EC81D7-3564-459F-A38D-DFD78EA7BB70}" srcOrd="0" destOrd="0" presId="urn:microsoft.com/office/officeart/2005/8/layout/hierarchy6"/>
    <dgm:cxn modelId="{658DCEB3-E444-4A6E-BBBC-191E4E4E745E}" srcId="{70D3E3AD-BF0C-4B4C-BE87-2FDB607F762B}" destId="{DB016619-3E2F-4D02-BF02-5EC74F127AB8}" srcOrd="0" destOrd="0" parTransId="{27A5F621-5A3E-4871-A341-E4C9BA861B7D}" sibTransId="{B812FFAB-671D-4388-857E-B439FCC96437}"/>
    <dgm:cxn modelId="{E65048B8-C551-49B4-8B9E-746EE352696D}" srcId="{A3719735-EE20-48CB-8110-924EBE242DFD}" destId="{2270D1C6-3B8F-4912-B81D-80EE294153BF}" srcOrd="2" destOrd="0" parTransId="{C26EB64B-697C-4318-908F-E0D44BF65326}" sibTransId="{6C501DE5-64E2-410E-8985-1747C2890776}"/>
    <dgm:cxn modelId="{0E7693B8-E08E-4186-ACF6-6E2180D09182}" type="presOf" srcId="{63148DAD-8AF3-4210-B9BA-EFD2BAA62A8F}" destId="{7ADDCB71-C51E-414D-9216-2A390D7FE23A}" srcOrd="0" destOrd="0" presId="urn:microsoft.com/office/officeart/2005/8/layout/hierarchy6"/>
    <dgm:cxn modelId="{C38C8BB9-2A28-43CD-82FC-C31A765DF82E}" type="presOf" srcId="{27A5F621-5A3E-4871-A341-E4C9BA861B7D}" destId="{86E73059-737F-4CD2-AB85-B062325A61EC}" srcOrd="0" destOrd="0" presId="urn:microsoft.com/office/officeart/2005/8/layout/hierarchy6"/>
    <dgm:cxn modelId="{6EA232C0-79ED-460B-BE13-4382F4D858C7}" type="presOf" srcId="{C26EB64B-697C-4318-908F-E0D44BF65326}" destId="{6C11A8CF-FCE0-4AAE-BE50-0299D99984A0}" srcOrd="0" destOrd="0" presId="urn:microsoft.com/office/officeart/2005/8/layout/hierarchy6"/>
    <dgm:cxn modelId="{18D583D7-10C4-422D-A0E7-78A5839D51C5}" srcId="{9EC6E54A-790E-45BD-9ADF-A776B699B911}" destId="{D12D9F85-F479-4323-8C68-701B9957222B}" srcOrd="2" destOrd="0" parTransId="{A1B54A20-1883-4890-B58B-AC0D2CB80F8F}" sibTransId="{62341A8E-278C-4047-91A1-FAA1AF5FE7F5}"/>
    <dgm:cxn modelId="{08EF04D8-C306-4527-AEF8-112BE8FA9614}" type="presOf" srcId="{46ADE72E-EDA5-4476-8CB9-715BA0EAF0DB}" destId="{3D7BE105-86B0-424F-A3E2-E40D8B4365F8}" srcOrd="0" destOrd="0" presId="urn:microsoft.com/office/officeart/2005/8/layout/hierarchy6"/>
    <dgm:cxn modelId="{94AEDFE0-E0FB-41DD-8079-BEDE42FE59F8}" type="presOf" srcId="{CE0B8A80-30BE-4B38-958E-09EC9540D5D5}" destId="{3B8B50ED-4F85-4771-B2B9-F20305E8E137}" srcOrd="0" destOrd="0" presId="urn:microsoft.com/office/officeart/2005/8/layout/hierarchy6"/>
    <dgm:cxn modelId="{65B6CAFA-F4E8-401A-B4CD-FA9B9C5ED605}" type="presOf" srcId="{70D3E3AD-BF0C-4B4C-BE87-2FDB607F762B}" destId="{491A795B-1FEE-46A8-9D7E-46B55EF93016}" srcOrd="0" destOrd="0" presId="urn:microsoft.com/office/officeart/2005/8/layout/hierarchy6"/>
    <dgm:cxn modelId="{42176F29-6931-4E50-AB8B-013B838843FD}" type="presParOf" srcId="{3D7BE105-86B0-424F-A3E2-E40D8B4365F8}" destId="{53B27D27-9CA3-4721-8A1D-52160B487B00}" srcOrd="0" destOrd="0" presId="urn:microsoft.com/office/officeart/2005/8/layout/hierarchy6"/>
    <dgm:cxn modelId="{C7252135-FBFF-4C2D-965B-7867318F5D15}" type="presParOf" srcId="{53B27D27-9CA3-4721-8A1D-52160B487B00}" destId="{4A24BE15-84C8-4345-B580-55AEDC1EC526}" srcOrd="0" destOrd="0" presId="urn:microsoft.com/office/officeart/2005/8/layout/hierarchy6"/>
    <dgm:cxn modelId="{A0FC838D-2D85-4CA5-8280-FD4A47C07AD2}" type="presParOf" srcId="{4A24BE15-84C8-4345-B580-55AEDC1EC526}" destId="{A1693CAC-F2AF-47B7-BC03-D49056CDDCE9}" srcOrd="0" destOrd="0" presId="urn:microsoft.com/office/officeart/2005/8/layout/hierarchy6"/>
    <dgm:cxn modelId="{7318FBB4-13D0-4653-8239-742E2E9827F1}" type="presParOf" srcId="{A1693CAC-F2AF-47B7-BC03-D49056CDDCE9}" destId="{345E6F81-8F8A-4040-9BFB-D81350A78A84}" srcOrd="0" destOrd="0" presId="urn:microsoft.com/office/officeart/2005/8/layout/hierarchy6"/>
    <dgm:cxn modelId="{F1236B32-A46E-4B6A-AEB0-845CFB8DB309}" type="presParOf" srcId="{A1693CAC-F2AF-47B7-BC03-D49056CDDCE9}" destId="{6889C11E-77EB-4998-A752-C6DD76C6CE8B}" srcOrd="1" destOrd="0" presId="urn:microsoft.com/office/officeart/2005/8/layout/hierarchy6"/>
    <dgm:cxn modelId="{4A288AB5-C5A0-4CF7-B88E-278CC3A59322}" type="presParOf" srcId="{6889C11E-77EB-4998-A752-C6DD76C6CE8B}" destId="{FD5DCE0C-349B-4488-8104-154F9DBBCA9F}" srcOrd="0" destOrd="0" presId="urn:microsoft.com/office/officeart/2005/8/layout/hierarchy6"/>
    <dgm:cxn modelId="{552F54AF-34A0-4E05-9F85-39B82C377DC3}" type="presParOf" srcId="{6889C11E-77EB-4998-A752-C6DD76C6CE8B}" destId="{697FBF22-661E-4BFD-8514-630FD8894BFC}" srcOrd="1" destOrd="0" presId="urn:microsoft.com/office/officeart/2005/8/layout/hierarchy6"/>
    <dgm:cxn modelId="{E107D335-B702-408F-AF8B-36CC3F2B418A}" type="presParOf" srcId="{697FBF22-661E-4BFD-8514-630FD8894BFC}" destId="{491A795B-1FEE-46A8-9D7E-46B55EF93016}" srcOrd="0" destOrd="0" presId="urn:microsoft.com/office/officeart/2005/8/layout/hierarchy6"/>
    <dgm:cxn modelId="{EBB4E305-BC47-4EEA-9E26-A099B0A77004}" type="presParOf" srcId="{697FBF22-661E-4BFD-8514-630FD8894BFC}" destId="{FD542564-4715-447A-B888-32F53E560DFB}" srcOrd="1" destOrd="0" presId="urn:microsoft.com/office/officeart/2005/8/layout/hierarchy6"/>
    <dgm:cxn modelId="{B7B227D8-77E7-4251-924C-5D3F4246ADAB}" type="presParOf" srcId="{FD542564-4715-447A-B888-32F53E560DFB}" destId="{86E73059-737F-4CD2-AB85-B062325A61EC}" srcOrd="0" destOrd="0" presId="urn:microsoft.com/office/officeart/2005/8/layout/hierarchy6"/>
    <dgm:cxn modelId="{886A1AF1-4199-4175-85EC-BD1B7CD448FF}" type="presParOf" srcId="{FD542564-4715-447A-B888-32F53E560DFB}" destId="{51880727-0B95-4B28-A045-B4A4852FA830}" srcOrd="1" destOrd="0" presId="urn:microsoft.com/office/officeart/2005/8/layout/hierarchy6"/>
    <dgm:cxn modelId="{CE3B68B0-5AEB-4C24-9580-904A2AFC4798}" type="presParOf" srcId="{51880727-0B95-4B28-A045-B4A4852FA830}" destId="{D847AEAD-C6CD-4273-AF7B-4A4BA5FD4B44}" srcOrd="0" destOrd="0" presId="urn:microsoft.com/office/officeart/2005/8/layout/hierarchy6"/>
    <dgm:cxn modelId="{67F153FE-8F6F-441F-A751-2D86D70A4399}" type="presParOf" srcId="{51880727-0B95-4B28-A045-B4A4852FA830}" destId="{B38A9360-2686-4943-BB87-48E56BF8B863}" srcOrd="1" destOrd="0" presId="urn:microsoft.com/office/officeart/2005/8/layout/hierarchy6"/>
    <dgm:cxn modelId="{996FB1BD-56DD-42D8-9E4D-6991890F445C}" type="presParOf" srcId="{6889C11E-77EB-4998-A752-C6DD76C6CE8B}" destId="{618303CA-F9A3-4C86-A027-C1E35BE54B5B}" srcOrd="2" destOrd="0" presId="urn:microsoft.com/office/officeart/2005/8/layout/hierarchy6"/>
    <dgm:cxn modelId="{A084DF64-EE41-411B-9C52-CC1DA6C13449}" type="presParOf" srcId="{6889C11E-77EB-4998-A752-C6DD76C6CE8B}" destId="{B9D783B6-DA0E-48E4-AA50-ADF101046D81}" srcOrd="3" destOrd="0" presId="urn:microsoft.com/office/officeart/2005/8/layout/hierarchy6"/>
    <dgm:cxn modelId="{45F4ABD1-50F6-4F4E-BD8B-2FB5701403D3}" type="presParOf" srcId="{B9D783B6-DA0E-48E4-AA50-ADF101046D81}" destId="{294DFAE8-5C8D-41D4-BF53-501711D42D50}" srcOrd="0" destOrd="0" presId="urn:microsoft.com/office/officeart/2005/8/layout/hierarchy6"/>
    <dgm:cxn modelId="{F4C1F1D2-3C69-4C1C-BF62-913D9B5206EF}" type="presParOf" srcId="{B9D783B6-DA0E-48E4-AA50-ADF101046D81}" destId="{12996163-664A-4A9B-AFD9-709190710178}" srcOrd="1" destOrd="0" presId="urn:microsoft.com/office/officeart/2005/8/layout/hierarchy6"/>
    <dgm:cxn modelId="{50DD44CE-FEDD-4B6E-BC68-24344AF856F4}" type="presParOf" srcId="{12996163-664A-4A9B-AFD9-709190710178}" destId="{D51DA73E-E895-45D5-8A89-1BFBD89E6237}" srcOrd="0" destOrd="0" presId="urn:microsoft.com/office/officeart/2005/8/layout/hierarchy6"/>
    <dgm:cxn modelId="{B79C1345-6779-4AF2-9285-208E2ED23B74}" type="presParOf" srcId="{12996163-664A-4A9B-AFD9-709190710178}" destId="{27945306-BC5F-4902-A247-E8A60DC45476}" srcOrd="1" destOrd="0" presId="urn:microsoft.com/office/officeart/2005/8/layout/hierarchy6"/>
    <dgm:cxn modelId="{1B91E320-AECC-4476-BE07-9F1A8F9FDAFA}" type="presParOf" srcId="{27945306-BC5F-4902-A247-E8A60DC45476}" destId="{9A05BE83-8010-4DAD-8BC9-FE0615C0A058}" srcOrd="0" destOrd="0" presId="urn:microsoft.com/office/officeart/2005/8/layout/hierarchy6"/>
    <dgm:cxn modelId="{723A3C9B-0736-40EC-AFD9-2EB165CAF87B}" type="presParOf" srcId="{27945306-BC5F-4902-A247-E8A60DC45476}" destId="{688B9BAA-2D3C-40AB-87F2-D3A0DA51A546}" srcOrd="1" destOrd="0" presId="urn:microsoft.com/office/officeart/2005/8/layout/hierarchy6"/>
    <dgm:cxn modelId="{5796F861-90AE-439E-8E7C-995DEE287DFD}" type="presParOf" srcId="{12996163-664A-4A9B-AFD9-709190710178}" destId="{7ADDCB71-C51E-414D-9216-2A390D7FE23A}" srcOrd="2" destOrd="0" presId="urn:microsoft.com/office/officeart/2005/8/layout/hierarchy6"/>
    <dgm:cxn modelId="{B803AF8D-F115-4A13-9D2E-0C50D2114948}" type="presParOf" srcId="{12996163-664A-4A9B-AFD9-709190710178}" destId="{75F2A06A-35B0-4235-B592-AAF653068E81}" srcOrd="3" destOrd="0" presId="urn:microsoft.com/office/officeart/2005/8/layout/hierarchy6"/>
    <dgm:cxn modelId="{891DB7A2-F532-4D70-A6D8-B603B9699DCA}" type="presParOf" srcId="{75F2A06A-35B0-4235-B592-AAF653068E81}" destId="{609AB35F-7DCB-4C64-B71A-820A479CAEFD}" srcOrd="0" destOrd="0" presId="urn:microsoft.com/office/officeart/2005/8/layout/hierarchy6"/>
    <dgm:cxn modelId="{55FBD575-91B8-481F-AE51-D3371A404AB3}" type="presParOf" srcId="{75F2A06A-35B0-4235-B592-AAF653068E81}" destId="{0D407158-7F2E-4883-8DF2-BAD41C0008BB}" srcOrd="1" destOrd="0" presId="urn:microsoft.com/office/officeart/2005/8/layout/hierarchy6"/>
    <dgm:cxn modelId="{6A850163-5407-4C70-A2DD-8161F73E75D0}" type="presParOf" srcId="{12996163-664A-4A9B-AFD9-709190710178}" destId="{6C11A8CF-FCE0-4AAE-BE50-0299D99984A0}" srcOrd="4" destOrd="0" presId="urn:microsoft.com/office/officeart/2005/8/layout/hierarchy6"/>
    <dgm:cxn modelId="{FC11326E-5B6C-4268-916F-B714B2175648}" type="presParOf" srcId="{12996163-664A-4A9B-AFD9-709190710178}" destId="{F9B386DB-F977-404C-B77D-62EE0298F328}" srcOrd="5" destOrd="0" presId="urn:microsoft.com/office/officeart/2005/8/layout/hierarchy6"/>
    <dgm:cxn modelId="{09E5BD14-28A5-4B3F-84AB-0129BE976FFC}" type="presParOf" srcId="{F9B386DB-F977-404C-B77D-62EE0298F328}" destId="{94216063-FFAB-44B9-8C95-CD253EA87AF9}" srcOrd="0" destOrd="0" presId="urn:microsoft.com/office/officeart/2005/8/layout/hierarchy6"/>
    <dgm:cxn modelId="{70D2F567-A024-4405-B642-5AA0EF918EE7}" type="presParOf" srcId="{F9B386DB-F977-404C-B77D-62EE0298F328}" destId="{4717F296-C734-44C3-BD02-42364E55DF7E}" srcOrd="1" destOrd="0" presId="urn:microsoft.com/office/officeart/2005/8/layout/hierarchy6"/>
    <dgm:cxn modelId="{D412EDB0-DC8F-4EFD-8FDB-EED1B3F0D5FE}" type="presParOf" srcId="{6889C11E-77EB-4998-A752-C6DD76C6CE8B}" destId="{BFF2719A-5DEC-40A3-901B-EBF0E9B97033}" srcOrd="4" destOrd="0" presId="urn:microsoft.com/office/officeart/2005/8/layout/hierarchy6"/>
    <dgm:cxn modelId="{983802F9-80A8-4D28-8F22-3F1AC2C8B4F1}" type="presParOf" srcId="{6889C11E-77EB-4998-A752-C6DD76C6CE8B}" destId="{AD1EEA41-1224-4A05-B526-6586F70A66B8}" srcOrd="5" destOrd="0" presId="urn:microsoft.com/office/officeart/2005/8/layout/hierarchy6"/>
    <dgm:cxn modelId="{EE6F4522-8BC5-4004-903A-C883D8948654}" type="presParOf" srcId="{AD1EEA41-1224-4A05-B526-6586F70A66B8}" destId="{6AA6B494-FE13-4ACE-99F7-F5BDFFAB70E1}" srcOrd="0" destOrd="0" presId="urn:microsoft.com/office/officeart/2005/8/layout/hierarchy6"/>
    <dgm:cxn modelId="{625DB9BD-1E37-4F2A-B21A-F93CF4107A80}" type="presParOf" srcId="{AD1EEA41-1224-4A05-B526-6586F70A66B8}" destId="{E543470E-D86E-41E4-903B-3D5E29B79FC8}" srcOrd="1" destOrd="0" presId="urn:microsoft.com/office/officeart/2005/8/layout/hierarchy6"/>
    <dgm:cxn modelId="{A4B9006A-72DD-4FDF-B770-0DD4DE94A876}" type="presParOf" srcId="{E543470E-D86E-41E4-903B-3D5E29B79FC8}" destId="{3B8B50ED-4F85-4771-B2B9-F20305E8E137}" srcOrd="0" destOrd="0" presId="urn:microsoft.com/office/officeart/2005/8/layout/hierarchy6"/>
    <dgm:cxn modelId="{53370E37-4B02-4037-820C-1C02651B5F40}" type="presParOf" srcId="{E543470E-D86E-41E4-903B-3D5E29B79FC8}" destId="{C872ABB2-2C4A-4BA4-B4E7-5EDF6E50092F}" srcOrd="1" destOrd="0" presId="urn:microsoft.com/office/officeart/2005/8/layout/hierarchy6"/>
    <dgm:cxn modelId="{199B6D93-49D9-4394-9BA5-E68B7C69D688}" type="presParOf" srcId="{C872ABB2-2C4A-4BA4-B4E7-5EDF6E50092F}" destId="{0538BCA5-39C3-40F2-B274-04CC91411CD6}" srcOrd="0" destOrd="0" presId="urn:microsoft.com/office/officeart/2005/8/layout/hierarchy6"/>
    <dgm:cxn modelId="{61FB785D-7148-44ED-A62F-1469302EC433}" type="presParOf" srcId="{C872ABB2-2C4A-4BA4-B4E7-5EDF6E50092F}" destId="{5E21CDB6-70BD-4D2B-8D06-5BF9DF20189B}" srcOrd="1" destOrd="0" presId="urn:microsoft.com/office/officeart/2005/8/layout/hierarchy6"/>
    <dgm:cxn modelId="{7DFB4274-9299-44B5-8DBD-F480D9329A17}" type="presParOf" srcId="{6889C11E-77EB-4998-A752-C6DD76C6CE8B}" destId="{7E3D2293-3CD0-4047-86E1-C76A54F0DA39}" srcOrd="6" destOrd="0" presId="urn:microsoft.com/office/officeart/2005/8/layout/hierarchy6"/>
    <dgm:cxn modelId="{57D3AE48-CEAA-4A51-8B01-DCE7A31EF176}" type="presParOf" srcId="{6889C11E-77EB-4998-A752-C6DD76C6CE8B}" destId="{EECD745A-8D28-43FF-9BF0-E722F2518435}" srcOrd="7" destOrd="0" presId="urn:microsoft.com/office/officeart/2005/8/layout/hierarchy6"/>
    <dgm:cxn modelId="{95C558EF-39D9-4C7D-9FA0-C759AC8C9A06}" type="presParOf" srcId="{EECD745A-8D28-43FF-9BF0-E722F2518435}" destId="{77EC81D7-3564-459F-A38D-DFD78EA7BB70}" srcOrd="0" destOrd="0" presId="urn:microsoft.com/office/officeart/2005/8/layout/hierarchy6"/>
    <dgm:cxn modelId="{9A1F0E93-D4D2-490F-ACE7-E60993CCDFB9}" type="presParOf" srcId="{EECD745A-8D28-43FF-9BF0-E722F2518435}" destId="{8D6B2CDE-1C5D-4078-BD61-A4C7C79AD05C}" srcOrd="1" destOrd="0" presId="urn:microsoft.com/office/officeart/2005/8/layout/hierarchy6"/>
    <dgm:cxn modelId="{130A210A-3555-4820-8959-A0BBE4A824B1}" type="presParOf" srcId="{3D7BE105-86B0-424F-A3E2-E40D8B4365F8}" destId="{35E6980D-178E-493F-90D3-AC069AF3D485}"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6F81-8F8A-4040-9BFB-D81350A78A84}">
      <dsp:nvSpPr>
        <dsp:cNvPr id="0" name=""/>
        <dsp:cNvSpPr/>
      </dsp:nvSpPr>
      <dsp:spPr>
        <a:xfrm>
          <a:off x="3797690" y="175713"/>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Chief Finance &amp; Ops Officer</a:t>
          </a:r>
        </a:p>
      </dsp:txBody>
      <dsp:txXfrm>
        <a:off x="3820500" y="198523"/>
        <a:ext cx="1122570" cy="733173"/>
      </dsp:txXfrm>
    </dsp:sp>
    <dsp:sp modelId="{FD5DCE0C-349B-4488-8104-154F9DBBCA9F}">
      <dsp:nvSpPr>
        <dsp:cNvPr id="0" name=""/>
        <dsp:cNvSpPr/>
      </dsp:nvSpPr>
      <dsp:spPr>
        <a:xfrm>
          <a:off x="585165" y="954507"/>
          <a:ext cx="3796620" cy="311517"/>
        </a:xfrm>
        <a:custGeom>
          <a:avLst/>
          <a:gdLst/>
          <a:ahLst/>
          <a:cxnLst/>
          <a:rect l="0" t="0" r="0" b="0"/>
          <a:pathLst>
            <a:path>
              <a:moveTo>
                <a:pt x="3796620" y="0"/>
              </a:moveTo>
              <a:lnTo>
                <a:pt x="3796620" y="155758"/>
              </a:lnTo>
              <a:lnTo>
                <a:pt x="0" y="155758"/>
              </a:lnTo>
              <a:lnTo>
                <a:pt x="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A795B-1FEE-46A8-9D7E-46B55EF93016}">
      <dsp:nvSpPr>
        <dsp:cNvPr id="0" name=""/>
        <dsp:cNvSpPr/>
      </dsp:nvSpPr>
      <dsp:spPr>
        <a:xfrm>
          <a:off x="1069"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Controller</a:t>
          </a:r>
        </a:p>
      </dsp:txBody>
      <dsp:txXfrm>
        <a:off x="23879" y="1288835"/>
        <a:ext cx="1122570" cy="733173"/>
      </dsp:txXfrm>
    </dsp:sp>
    <dsp:sp modelId="{86E73059-737F-4CD2-AB85-B062325A61EC}">
      <dsp:nvSpPr>
        <dsp:cNvPr id="0" name=""/>
        <dsp:cNvSpPr/>
      </dsp:nvSpPr>
      <dsp:spPr>
        <a:xfrm>
          <a:off x="539445"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7AEAD-C6CD-4273-AF7B-4A4BA5FD4B44}">
      <dsp:nvSpPr>
        <dsp:cNvPr id="0" name=""/>
        <dsp:cNvSpPr/>
      </dsp:nvSpPr>
      <dsp:spPr>
        <a:xfrm>
          <a:off x="1069"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Staff Accountant</a:t>
          </a:r>
        </a:p>
      </dsp:txBody>
      <dsp:txXfrm>
        <a:off x="23879" y="2379147"/>
        <a:ext cx="1122570" cy="733173"/>
      </dsp:txXfrm>
    </dsp:sp>
    <dsp:sp modelId="{618303CA-F9A3-4C86-A027-C1E35BE54B5B}">
      <dsp:nvSpPr>
        <dsp:cNvPr id="0" name=""/>
        <dsp:cNvSpPr/>
      </dsp:nvSpPr>
      <dsp:spPr>
        <a:xfrm>
          <a:off x="3622461" y="954507"/>
          <a:ext cx="759324" cy="311517"/>
        </a:xfrm>
        <a:custGeom>
          <a:avLst/>
          <a:gdLst/>
          <a:ahLst/>
          <a:cxnLst/>
          <a:rect l="0" t="0" r="0" b="0"/>
          <a:pathLst>
            <a:path>
              <a:moveTo>
                <a:pt x="759324" y="0"/>
              </a:moveTo>
              <a:lnTo>
                <a:pt x="759324" y="155758"/>
              </a:lnTo>
              <a:lnTo>
                <a:pt x="0" y="155758"/>
              </a:lnTo>
              <a:lnTo>
                <a:pt x="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DFAE8-5C8D-41D4-BF53-501711D42D50}">
      <dsp:nvSpPr>
        <dsp:cNvPr id="0" name=""/>
        <dsp:cNvSpPr/>
      </dsp:nvSpPr>
      <dsp:spPr>
        <a:xfrm>
          <a:off x="3038366"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Grants Fiscal &amp; Accounting Manager</a:t>
          </a:r>
        </a:p>
      </dsp:txBody>
      <dsp:txXfrm>
        <a:off x="3061176" y="1288835"/>
        <a:ext cx="1122570" cy="733173"/>
      </dsp:txXfrm>
    </dsp:sp>
    <dsp:sp modelId="{D51DA73E-E895-45D5-8A89-1BFBD89E6237}">
      <dsp:nvSpPr>
        <dsp:cNvPr id="0" name=""/>
        <dsp:cNvSpPr/>
      </dsp:nvSpPr>
      <dsp:spPr>
        <a:xfrm>
          <a:off x="2103813" y="2044819"/>
          <a:ext cx="1518648" cy="311517"/>
        </a:xfrm>
        <a:custGeom>
          <a:avLst/>
          <a:gdLst/>
          <a:ahLst/>
          <a:cxnLst/>
          <a:rect l="0" t="0" r="0" b="0"/>
          <a:pathLst>
            <a:path>
              <a:moveTo>
                <a:pt x="1518648" y="0"/>
              </a:moveTo>
              <a:lnTo>
                <a:pt x="1518648" y="155758"/>
              </a:lnTo>
              <a:lnTo>
                <a:pt x="0" y="155758"/>
              </a:lnTo>
              <a:lnTo>
                <a:pt x="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5BE83-8010-4DAD-8BC9-FE0615C0A058}">
      <dsp:nvSpPr>
        <dsp:cNvPr id="0" name=""/>
        <dsp:cNvSpPr/>
      </dsp:nvSpPr>
      <dsp:spPr>
        <a:xfrm>
          <a:off x="1519718"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Light" panose="020F0302020204030204"/>
            </a:rPr>
            <a:t>Senior Grant &amp; Procurement Analyst</a:t>
          </a:r>
          <a:endParaRPr lang="en-US" sz="1100" kern="1200"/>
        </a:p>
      </dsp:txBody>
      <dsp:txXfrm>
        <a:off x="1542528" y="2379147"/>
        <a:ext cx="1122570" cy="733173"/>
      </dsp:txXfrm>
    </dsp:sp>
    <dsp:sp modelId="{7ADDCB71-C51E-414D-9216-2A390D7FE23A}">
      <dsp:nvSpPr>
        <dsp:cNvPr id="0" name=""/>
        <dsp:cNvSpPr/>
      </dsp:nvSpPr>
      <dsp:spPr>
        <a:xfrm>
          <a:off x="3576741"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9AB35F-7DCB-4C64-B71A-820A479CAEFD}">
      <dsp:nvSpPr>
        <dsp:cNvPr id="0" name=""/>
        <dsp:cNvSpPr/>
      </dsp:nvSpPr>
      <dsp:spPr>
        <a:xfrm>
          <a:off x="3038366"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Grants &amp; Accounting Tech</a:t>
          </a:r>
        </a:p>
      </dsp:txBody>
      <dsp:txXfrm>
        <a:off x="3061176" y="2379147"/>
        <a:ext cx="1122570" cy="733173"/>
      </dsp:txXfrm>
    </dsp:sp>
    <dsp:sp modelId="{6C11A8CF-FCE0-4AAE-BE50-0299D99984A0}">
      <dsp:nvSpPr>
        <dsp:cNvPr id="0" name=""/>
        <dsp:cNvSpPr/>
      </dsp:nvSpPr>
      <dsp:spPr>
        <a:xfrm>
          <a:off x="3622461" y="2044819"/>
          <a:ext cx="1518648" cy="311517"/>
        </a:xfrm>
        <a:custGeom>
          <a:avLst/>
          <a:gdLst/>
          <a:ahLst/>
          <a:cxnLst/>
          <a:rect l="0" t="0" r="0" b="0"/>
          <a:pathLst>
            <a:path>
              <a:moveTo>
                <a:pt x="0" y="0"/>
              </a:moveTo>
              <a:lnTo>
                <a:pt x="0" y="155758"/>
              </a:lnTo>
              <a:lnTo>
                <a:pt x="1518648" y="155758"/>
              </a:lnTo>
              <a:lnTo>
                <a:pt x="1518648"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216063-FFAB-44B9-8C95-CD253EA87AF9}">
      <dsp:nvSpPr>
        <dsp:cNvPr id="0" name=""/>
        <dsp:cNvSpPr/>
      </dsp:nvSpPr>
      <dsp:spPr>
        <a:xfrm>
          <a:off x="4557014"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Grants &amp; Accounting Tech</a:t>
          </a:r>
        </a:p>
      </dsp:txBody>
      <dsp:txXfrm>
        <a:off x="4579824" y="2379147"/>
        <a:ext cx="1122570" cy="733173"/>
      </dsp:txXfrm>
    </dsp:sp>
    <dsp:sp modelId="{BFF2719A-5DEC-40A3-901B-EBF0E9B97033}">
      <dsp:nvSpPr>
        <dsp:cNvPr id="0" name=""/>
        <dsp:cNvSpPr/>
      </dsp:nvSpPr>
      <dsp:spPr>
        <a:xfrm>
          <a:off x="4381786" y="954507"/>
          <a:ext cx="2277972" cy="311517"/>
        </a:xfrm>
        <a:custGeom>
          <a:avLst/>
          <a:gdLst/>
          <a:ahLst/>
          <a:cxnLst/>
          <a:rect l="0" t="0" r="0" b="0"/>
          <a:pathLst>
            <a:path>
              <a:moveTo>
                <a:pt x="0" y="0"/>
              </a:moveTo>
              <a:lnTo>
                <a:pt x="0" y="155758"/>
              </a:lnTo>
              <a:lnTo>
                <a:pt x="2277972" y="155758"/>
              </a:lnTo>
              <a:lnTo>
                <a:pt x="2277972"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A6B494-FE13-4ACE-99F7-F5BDFFAB70E1}">
      <dsp:nvSpPr>
        <dsp:cNvPr id="0" name=""/>
        <dsp:cNvSpPr/>
      </dsp:nvSpPr>
      <dsp:spPr>
        <a:xfrm>
          <a:off x="6075662"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School Nutrition Program Manager</a:t>
          </a:r>
        </a:p>
      </dsp:txBody>
      <dsp:txXfrm>
        <a:off x="6098472" y="1288835"/>
        <a:ext cx="1122570" cy="733173"/>
      </dsp:txXfrm>
    </dsp:sp>
    <dsp:sp modelId="{3B8B50ED-4F85-4771-B2B9-F20305E8E137}">
      <dsp:nvSpPr>
        <dsp:cNvPr id="0" name=""/>
        <dsp:cNvSpPr/>
      </dsp:nvSpPr>
      <dsp:spPr>
        <a:xfrm>
          <a:off x="6614038"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8BCA5-39C3-40F2-B274-04CC91411CD6}">
      <dsp:nvSpPr>
        <dsp:cNvPr id="0" name=""/>
        <dsp:cNvSpPr/>
      </dsp:nvSpPr>
      <dsp:spPr>
        <a:xfrm>
          <a:off x="6075662"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Nutrition and Data Specialist</a:t>
          </a:r>
        </a:p>
      </dsp:txBody>
      <dsp:txXfrm>
        <a:off x="6098472" y="2379147"/>
        <a:ext cx="1122570" cy="733173"/>
      </dsp:txXfrm>
    </dsp:sp>
    <dsp:sp modelId="{7E3D2293-3CD0-4047-86E1-C76A54F0DA39}">
      <dsp:nvSpPr>
        <dsp:cNvPr id="0" name=""/>
        <dsp:cNvSpPr/>
      </dsp:nvSpPr>
      <dsp:spPr>
        <a:xfrm>
          <a:off x="4381786" y="954507"/>
          <a:ext cx="3796620" cy="311517"/>
        </a:xfrm>
        <a:custGeom>
          <a:avLst/>
          <a:gdLst/>
          <a:ahLst/>
          <a:cxnLst/>
          <a:rect l="0" t="0" r="0" b="0"/>
          <a:pathLst>
            <a:path>
              <a:moveTo>
                <a:pt x="0" y="0"/>
              </a:moveTo>
              <a:lnTo>
                <a:pt x="0" y="155758"/>
              </a:lnTo>
              <a:lnTo>
                <a:pt x="3796620" y="155758"/>
              </a:lnTo>
              <a:lnTo>
                <a:pt x="379662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EC81D7-3564-459F-A38D-DFD78EA7BB70}">
      <dsp:nvSpPr>
        <dsp:cNvPr id="0" name=""/>
        <dsp:cNvSpPr/>
      </dsp:nvSpPr>
      <dsp:spPr>
        <a:xfrm>
          <a:off x="7594311"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School Finance Manager</a:t>
          </a:r>
        </a:p>
      </dsp:txBody>
      <dsp:txXfrm>
        <a:off x="7617121" y="1288835"/>
        <a:ext cx="1122570" cy="7331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D902B5-B0F6-49D2-817A-DE13D321316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5613008B-EDDC-47A6-9098-7D27B339315C}"/>
              </a:ext>
            </a:extLst>
          </p:cNvPr>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AE532E3-D17B-4397-96B1-27FF697FC2DF}" type="datetimeFigureOut">
              <a:rPr lang="en-US" smtClean="0"/>
              <a:t>3/7/2024</a:t>
            </a:fld>
            <a:endParaRPr lang="en-US"/>
          </a:p>
        </p:txBody>
      </p:sp>
      <p:sp>
        <p:nvSpPr>
          <p:cNvPr id="4" name="Slide Image Placeholder 3">
            <a:extLst>
              <a:ext uri="{FF2B5EF4-FFF2-40B4-BE49-F238E27FC236}">
                <a16:creationId xmlns:a16="http://schemas.microsoft.com/office/drawing/2014/main" id="{98B710E7-0709-4C1B-894C-2A7876FC0FD2}"/>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a:extLst>
              <a:ext uri="{FF2B5EF4-FFF2-40B4-BE49-F238E27FC236}">
                <a16:creationId xmlns:a16="http://schemas.microsoft.com/office/drawing/2014/main" id="{BE2EE9A4-B048-4B5D-B6FD-80D44C82F86C}"/>
              </a:ext>
            </a:extLst>
          </p:cNvPr>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1B38A4D-85B5-4967-B401-C48DAB598C7D}"/>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3FD82675-9AED-4216-BE25-093124CE3C07}"/>
              </a:ext>
            </a:extLst>
          </p:cNvPr>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9D5F07-974D-4ACE-945D-1B4518047B1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Its busy day and thanks for being here to help with the move, learn about finance and some of our work. Today you'll hear from, Ilene Agustin our School Nutrition Manager, and Marcie </a:t>
            </a:r>
            <a:r>
              <a:rPr lang="en-US" err="1">
                <a:cs typeface="Calibri"/>
              </a:rPr>
              <a:t>Robidart</a:t>
            </a:r>
            <a:r>
              <a:rPr lang="en-US">
                <a:cs typeface="Calibri"/>
              </a:rPr>
              <a:t> our Grants Fiscal and </a:t>
            </a:r>
            <a:r>
              <a:rPr lang="en-US" err="1">
                <a:cs typeface="Calibri"/>
              </a:rPr>
              <a:t>Acct'ing</a:t>
            </a:r>
            <a:r>
              <a:rPr lang="en-US">
                <a:cs typeface="Calibri"/>
              </a:rPr>
              <a:t>  Manager and myself. Review Agenda</a:t>
            </a:r>
          </a:p>
        </p:txBody>
      </p:sp>
      <p:sp>
        <p:nvSpPr>
          <p:cNvPr id="4" name="Slide Number Placeholder 3"/>
          <p:cNvSpPr>
            <a:spLocks noGrp="1"/>
          </p:cNvSpPr>
          <p:nvPr>
            <p:ph type="sldNum" sz="quarter" idx="5"/>
          </p:nvPr>
        </p:nvSpPr>
        <p:spPr/>
        <p:txBody>
          <a:bodyPr/>
          <a:lstStyle/>
          <a:p>
            <a:fld id="{6E9D5F07-974D-4ACE-945D-1B4518047B1E}" type="slidenum">
              <a:rPr lang="en-US" smtClean="0"/>
              <a:t>2</a:t>
            </a:fld>
            <a:endParaRPr lang="en-US"/>
          </a:p>
        </p:txBody>
      </p:sp>
    </p:spTree>
    <p:extLst>
      <p:ext uri="{BB962C8B-B14F-4D97-AF65-F5344CB8AC3E}">
        <p14:creationId xmlns:p14="http://schemas.microsoft.com/office/powerpoint/2010/main" val="83365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Quick overview of the team. Our team supports CSI and Schools. Today we're going to provide a deeper look at some of our work because it is evolving – as in SFA - or it relates to the work you might be doing currently or in the year to come. We want to provide clarity on tasks that intersect with the finance team and ensure that you have the right contact to reach out if you have questions. </a:t>
            </a:r>
            <a:endParaRPr lang="en-US"/>
          </a:p>
          <a:p>
            <a:r>
              <a:rPr lang="en-US">
                <a:cs typeface="Calibri"/>
              </a:rPr>
              <a:t> </a:t>
            </a:r>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3</a:t>
            </a:fld>
            <a:endParaRPr lang="en-US"/>
          </a:p>
        </p:txBody>
      </p:sp>
    </p:spTree>
    <p:extLst>
      <p:ext uri="{BB962C8B-B14F-4D97-AF65-F5344CB8AC3E}">
        <p14:creationId xmlns:p14="http://schemas.microsoft.com/office/powerpoint/2010/main" val="182645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18</a:t>
            </a:fld>
            <a:endParaRPr lang="en-US"/>
          </a:p>
        </p:txBody>
      </p:sp>
    </p:spTree>
    <p:extLst>
      <p:ext uri="{BB962C8B-B14F-4D97-AF65-F5344CB8AC3E}">
        <p14:creationId xmlns:p14="http://schemas.microsoft.com/office/powerpoint/2010/main" val="111337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19</a:t>
            </a:fld>
            <a:endParaRPr lang="en-US"/>
          </a:p>
        </p:txBody>
      </p:sp>
    </p:spTree>
    <p:extLst>
      <p:ext uri="{BB962C8B-B14F-4D97-AF65-F5344CB8AC3E}">
        <p14:creationId xmlns:p14="http://schemas.microsoft.com/office/powerpoint/2010/main" val="3869607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AF39-9B25-8E5E-9E8E-BF8AC7B69B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63E2F0-20AA-FA2F-8CC7-D3051BE1B86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AD5332-A518-530B-2DDC-BD5E5E9F0128}"/>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5" name="Footer Placeholder 4">
            <a:extLst>
              <a:ext uri="{FF2B5EF4-FFF2-40B4-BE49-F238E27FC236}">
                <a16:creationId xmlns:a16="http://schemas.microsoft.com/office/drawing/2014/main" id="{7FEAD57A-BBA2-0EA9-D75F-A80D2E4AB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C94C6-218C-3124-5CD2-2C82FE9FBD15}"/>
              </a:ext>
            </a:extLst>
          </p:cNvPr>
          <p:cNvSpPr>
            <a:spLocks noGrp="1"/>
          </p:cNvSpPr>
          <p:nvPr>
            <p:ph type="sldNum" sz="quarter" idx="12"/>
          </p:nvPr>
        </p:nvSpPr>
        <p:spPr/>
        <p:txBody>
          <a:bodyPr/>
          <a:lstStyle/>
          <a:p>
            <a:fld id="{4FAB73BC-B049-4115-A692-8D63A059BFB8}" type="slidenum">
              <a:rPr lang="en-US" smtClean="0"/>
              <a:t>‹#›</a:t>
            </a:fld>
            <a:endParaRPr lang="en-US"/>
          </a:p>
        </p:txBody>
      </p:sp>
      <p:sp>
        <p:nvSpPr>
          <p:cNvPr id="7" name="Shape 11">
            <a:extLst>
              <a:ext uri="{FF2B5EF4-FFF2-40B4-BE49-F238E27FC236}">
                <a16:creationId xmlns:a16="http://schemas.microsoft.com/office/drawing/2014/main" id="{85961D0E-4266-5EB1-14EE-87A50E6DCC55}"/>
              </a:ext>
            </a:extLst>
          </p:cNvPr>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a:extLst>
              <a:ext uri="{FF2B5EF4-FFF2-40B4-BE49-F238E27FC236}">
                <a16:creationId xmlns:a16="http://schemas.microsoft.com/office/drawing/2014/main" id="{B44D3C6F-0C85-982A-EC1F-8A888D26CA52}"/>
              </a:ext>
            </a:extLst>
          </p:cNvPr>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a:extLst>
              <a:ext uri="{FF2B5EF4-FFF2-40B4-BE49-F238E27FC236}">
                <a16:creationId xmlns:a16="http://schemas.microsoft.com/office/drawing/2014/main" id="{7A5DA032-52F6-CD58-3CA0-D382D91B49F3}"/>
              </a:ext>
            </a:extLst>
          </p:cNvPr>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a:extLst>
              <a:ext uri="{FF2B5EF4-FFF2-40B4-BE49-F238E27FC236}">
                <a16:creationId xmlns:a16="http://schemas.microsoft.com/office/drawing/2014/main" id="{D3D73890-8413-C014-8F36-322056285025}"/>
              </a:ext>
            </a:extLst>
          </p:cNvPr>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F431B04B-576E-F0B1-6438-932137BF3F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0592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D475-8ED3-4095-0DE8-F59E9CE48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D050D-56D3-2CEA-4256-A95E0D775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980A6-F874-3419-EFD7-2680CAA558EC}"/>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5" name="Footer Placeholder 4">
            <a:extLst>
              <a:ext uri="{FF2B5EF4-FFF2-40B4-BE49-F238E27FC236}">
                <a16:creationId xmlns:a16="http://schemas.microsoft.com/office/drawing/2014/main" id="{45E60012-EBB4-D1F7-88F0-44907C87B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59418-611F-7186-D5D1-318FA066D6DA}"/>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2253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9CDC8-0374-FF36-CB09-D41379A30C7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7871BB-7317-4A95-3E54-5D6A21B3C7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94016-654A-F3F6-DF43-84108D08DFE2}"/>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5" name="Footer Placeholder 4">
            <a:extLst>
              <a:ext uri="{FF2B5EF4-FFF2-40B4-BE49-F238E27FC236}">
                <a16:creationId xmlns:a16="http://schemas.microsoft.com/office/drawing/2014/main" id="{D3537E93-32C1-AC6B-5BF0-13EE5A31D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12F89-C0AE-FD74-E6A4-E118036B79A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1579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D60B-DF4F-2927-B63F-1D8F04D84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6E37C-D30A-CD9C-61DD-B84ABEEE27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6015-7EA7-37E0-4542-86265473F635}"/>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5" name="Footer Placeholder 4">
            <a:extLst>
              <a:ext uri="{FF2B5EF4-FFF2-40B4-BE49-F238E27FC236}">
                <a16:creationId xmlns:a16="http://schemas.microsoft.com/office/drawing/2014/main" id="{D7540882-60FC-244F-397C-637FBF3DF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2E8BC-A63C-A380-5BCD-2C84F53EAF6B}"/>
              </a:ext>
            </a:extLst>
          </p:cNvPr>
          <p:cNvSpPr>
            <a:spLocks noGrp="1"/>
          </p:cNvSpPr>
          <p:nvPr>
            <p:ph type="sldNum" sz="quarter" idx="12"/>
          </p:nvPr>
        </p:nvSpPr>
        <p:spPr/>
        <p:txBody>
          <a:bodyPr/>
          <a:lstStyle/>
          <a:p>
            <a:fld id="{4FAB73BC-B049-4115-A692-8D63A059BFB8}" type="slidenum">
              <a:rPr lang="en-US" smtClean="0"/>
              <a:t>‹#›</a:t>
            </a:fld>
            <a:endParaRPr lang="en-US"/>
          </a:p>
        </p:txBody>
      </p:sp>
      <p:sp>
        <p:nvSpPr>
          <p:cNvPr id="7" name="Shape 34">
            <a:extLst>
              <a:ext uri="{FF2B5EF4-FFF2-40B4-BE49-F238E27FC236}">
                <a16:creationId xmlns:a16="http://schemas.microsoft.com/office/drawing/2014/main" id="{6C65CA56-F06C-70DC-C79E-9569423407FE}"/>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a:extLst>
              <a:ext uri="{FF2B5EF4-FFF2-40B4-BE49-F238E27FC236}">
                <a16:creationId xmlns:a16="http://schemas.microsoft.com/office/drawing/2014/main" id="{CB800963-A08A-4D8F-F89A-7A0E23986000}"/>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a:extLst>
              <a:ext uri="{FF2B5EF4-FFF2-40B4-BE49-F238E27FC236}">
                <a16:creationId xmlns:a16="http://schemas.microsoft.com/office/drawing/2014/main" id="{73F76591-CF83-DCCB-D16B-17BC7E63D957}"/>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a:extLst>
              <a:ext uri="{FF2B5EF4-FFF2-40B4-BE49-F238E27FC236}">
                <a16:creationId xmlns:a16="http://schemas.microsoft.com/office/drawing/2014/main" id="{88A03E92-B7E1-BC92-07CA-072E462EF739}"/>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21F0D880-E01F-7EC8-E5EE-43811C36AA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277175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71D0-4F4B-90AE-696A-998E48A6E7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2CD57B-538C-6D52-3CA2-0525BCF7F0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A7F6C4-3023-22EE-9025-894F4E2925E7}"/>
              </a:ext>
            </a:extLst>
          </p:cNvPr>
          <p:cNvSpPr>
            <a:spLocks noGrp="1"/>
          </p:cNvSpPr>
          <p:nvPr>
            <p:ph type="dt" sz="half" idx="10"/>
          </p:nvPr>
        </p:nvSpPr>
        <p:spPr/>
        <p:txBody>
          <a:bodyPr/>
          <a:lstStyle/>
          <a:p>
            <a:fld id="{96DFF08F-DC6B-4601-B491-B0F83F6DD2DA}" type="datetimeFigureOut">
              <a:rPr lang="en-US" smtClean="0"/>
              <a:pPr/>
              <a:t>3/7/2024</a:t>
            </a:fld>
            <a:endParaRPr lang="en-US"/>
          </a:p>
        </p:txBody>
      </p:sp>
      <p:sp>
        <p:nvSpPr>
          <p:cNvPr id="5" name="Footer Placeholder 4">
            <a:extLst>
              <a:ext uri="{FF2B5EF4-FFF2-40B4-BE49-F238E27FC236}">
                <a16:creationId xmlns:a16="http://schemas.microsoft.com/office/drawing/2014/main" id="{8DFFD1F4-8C89-C1D7-BB1F-EB3BB5590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3EC9A-025A-6CE8-9A1A-6E0BA974BA0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2651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A7FD-A6B2-9607-5995-5DCEB60D9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CE6E5-E41E-25A7-097A-6626F1C8E6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E0C5A2-76DC-740B-A23D-11882465678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34DA7-B486-6130-1125-939A68299933}"/>
              </a:ext>
            </a:extLst>
          </p:cNvPr>
          <p:cNvSpPr>
            <a:spLocks noGrp="1"/>
          </p:cNvSpPr>
          <p:nvPr>
            <p:ph type="dt" sz="half" idx="10"/>
          </p:nvPr>
        </p:nvSpPr>
        <p:spPr/>
        <p:txBody>
          <a:bodyPr/>
          <a:lstStyle/>
          <a:p>
            <a:fld id="{96DFF08F-DC6B-4601-B491-B0F83F6DD2DA}" type="datetimeFigureOut">
              <a:rPr lang="en-US" smtClean="0"/>
              <a:pPr/>
              <a:t>3/7/2024</a:t>
            </a:fld>
            <a:endParaRPr lang="en-US"/>
          </a:p>
        </p:txBody>
      </p:sp>
      <p:sp>
        <p:nvSpPr>
          <p:cNvPr id="6" name="Footer Placeholder 5">
            <a:extLst>
              <a:ext uri="{FF2B5EF4-FFF2-40B4-BE49-F238E27FC236}">
                <a16:creationId xmlns:a16="http://schemas.microsoft.com/office/drawing/2014/main" id="{7D07485C-AFD0-0C5A-3CF0-047D60F91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B69F5-220C-A773-3D75-44FA175F02C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9389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83C-D8EC-D405-89BF-B8AED760426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62279-85D0-AE9B-352A-5742FFAFF9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B00A9-F2AE-C21A-5CDE-468EAB8578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EB006-38DF-812C-FCC8-751CED40D2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8CA657-EF77-18C8-AFB8-B20339A857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9A603-8268-1A8F-4A40-950D71FF168F}"/>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8" name="Footer Placeholder 7">
            <a:extLst>
              <a:ext uri="{FF2B5EF4-FFF2-40B4-BE49-F238E27FC236}">
                <a16:creationId xmlns:a16="http://schemas.microsoft.com/office/drawing/2014/main" id="{4102188C-3269-2B1F-359B-573224A23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F7063-ADBB-AA20-81ED-B2ED0347872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7598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0B33-5CD6-A5B2-7F8E-FD33AB1DBB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05F78-32C0-5772-5027-8512E78262D1}"/>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4" name="Footer Placeholder 3">
            <a:extLst>
              <a:ext uri="{FF2B5EF4-FFF2-40B4-BE49-F238E27FC236}">
                <a16:creationId xmlns:a16="http://schemas.microsoft.com/office/drawing/2014/main" id="{876079B8-0993-E70E-B2F5-C7BFA7D1D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52A0ED-B558-8DDC-2DE3-C74DC2A3B649}"/>
              </a:ext>
            </a:extLst>
          </p:cNvPr>
          <p:cNvSpPr>
            <a:spLocks noGrp="1"/>
          </p:cNvSpPr>
          <p:nvPr>
            <p:ph type="sldNum" sz="quarter" idx="12"/>
          </p:nvPr>
        </p:nvSpPr>
        <p:spPr/>
        <p:txBody>
          <a:bodyPr/>
          <a:lstStyle/>
          <a:p>
            <a:fld id="{4FAB73BC-B049-4115-A692-8D63A059BFB8}" type="slidenum">
              <a:rPr lang="en-US" smtClean="0"/>
              <a:t>‹#›</a:t>
            </a:fld>
            <a:endParaRPr lang="en-US"/>
          </a:p>
        </p:txBody>
      </p:sp>
      <p:pic>
        <p:nvPicPr>
          <p:cNvPr id="6" name="Picture 5">
            <a:extLst>
              <a:ext uri="{FF2B5EF4-FFF2-40B4-BE49-F238E27FC236}">
                <a16:creationId xmlns:a16="http://schemas.microsoft.com/office/drawing/2014/main" id="{45D0A606-360C-77EF-D486-CB35A174D6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a:extLst>
              <a:ext uri="{FF2B5EF4-FFF2-40B4-BE49-F238E27FC236}">
                <a16:creationId xmlns:a16="http://schemas.microsoft.com/office/drawing/2014/main" id="{67B450FF-D198-26F1-2A41-77E21455984A}"/>
              </a:ext>
            </a:extLst>
          </p:cNvPr>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a:extLst>
              <a:ext uri="{FF2B5EF4-FFF2-40B4-BE49-F238E27FC236}">
                <a16:creationId xmlns:a16="http://schemas.microsoft.com/office/drawing/2014/main" id="{D567FC13-55B8-4109-41E9-4442B220E5D6}"/>
              </a:ext>
            </a:extLst>
          </p:cNvPr>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a:extLst>
              <a:ext uri="{FF2B5EF4-FFF2-40B4-BE49-F238E27FC236}">
                <a16:creationId xmlns:a16="http://schemas.microsoft.com/office/drawing/2014/main" id="{1B7DCF51-C3B1-21CA-F49B-C4523DD7890A}"/>
              </a:ext>
            </a:extLst>
          </p:cNvPr>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a:extLst>
              <a:ext uri="{FF2B5EF4-FFF2-40B4-BE49-F238E27FC236}">
                <a16:creationId xmlns:a16="http://schemas.microsoft.com/office/drawing/2014/main" id="{B8AC4609-5B0A-2849-C982-8F4779BD749C}"/>
              </a:ext>
            </a:extLst>
          </p:cNvPr>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44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E92E6-64A8-45DF-737A-9910D3D25C41}"/>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3" name="Footer Placeholder 2">
            <a:extLst>
              <a:ext uri="{FF2B5EF4-FFF2-40B4-BE49-F238E27FC236}">
                <a16:creationId xmlns:a16="http://schemas.microsoft.com/office/drawing/2014/main" id="{F1270269-07F9-F88B-BA68-1E4DDA3A5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98EC1-5C21-59A7-9F9D-152BF4A16F6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9206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E1DD-0596-AC7A-026E-A167ADE76E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44753B-0C42-B03C-D27E-F1D747282D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FCC7E4-A037-4202-2DE1-FBE7DE0B8B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0AAC3E-4391-ADC8-153C-6276DE3F2067}"/>
              </a:ext>
            </a:extLst>
          </p:cNvPr>
          <p:cNvSpPr>
            <a:spLocks noGrp="1"/>
          </p:cNvSpPr>
          <p:nvPr>
            <p:ph type="dt" sz="half" idx="10"/>
          </p:nvPr>
        </p:nvSpPr>
        <p:spPr/>
        <p:txBody>
          <a:bodyPr/>
          <a:lstStyle/>
          <a:p>
            <a:fld id="{96DFF08F-DC6B-4601-B491-B0F83F6DD2DA}" type="datetimeFigureOut">
              <a:rPr lang="en-US" smtClean="0"/>
              <a:t>3/7/2024</a:t>
            </a:fld>
            <a:endParaRPr lang="en-US"/>
          </a:p>
        </p:txBody>
      </p:sp>
      <p:sp>
        <p:nvSpPr>
          <p:cNvPr id="6" name="Footer Placeholder 5">
            <a:extLst>
              <a:ext uri="{FF2B5EF4-FFF2-40B4-BE49-F238E27FC236}">
                <a16:creationId xmlns:a16="http://schemas.microsoft.com/office/drawing/2014/main" id="{44560208-C44E-CE2C-3449-67425C57D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E33D7-B7A7-45FB-4723-284719E768B0}"/>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8751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968D-D112-6556-E1EF-8F870690D2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3A4413-DF37-0750-C75D-DE00C8B24A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45B2E1B-255C-A12C-34D7-39D35896FF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91F98C-8402-075B-3C2F-357CB76DA344}"/>
              </a:ext>
            </a:extLst>
          </p:cNvPr>
          <p:cNvSpPr>
            <a:spLocks noGrp="1"/>
          </p:cNvSpPr>
          <p:nvPr>
            <p:ph type="dt" sz="half" idx="10"/>
          </p:nvPr>
        </p:nvSpPr>
        <p:spPr/>
        <p:txBody>
          <a:bodyPr/>
          <a:lstStyle/>
          <a:p>
            <a:fld id="{96DFF08F-DC6B-4601-B491-B0F83F6DD2DA}" type="datetimeFigureOut">
              <a:rPr lang="en-US" smtClean="0"/>
              <a:pPr/>
              <a:t>3/7/2024</a:t>
            </a:fld>
            <a:endParaRPr lang="en-US"/>
          </a:p>
        </p:txBody>
      </p:sp>
      <p:sp>
        <p:nvSpPr>
          <p:cNvPr id="6" name="Footer Placeholder 5">
            <a:extLst>
              <a:ext uri="{FF2B5EF4-FFF2-40B4-BE49-F238E27FC236}">
                <a16:creationId xmlns:a16="http://schemas.microsoft.com/office/drawing/2014/main" id="{4E803D2D-9F1D-AEEC-6E74-750DB7312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BC847-328C-C266-6FAB-19FECDAD6CF1}"/>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001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66E57-B1B8-497F-34A0-01340FBD26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92C1F1-A898-34F9-9787-B8E6ED09F3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DD8F6-4F26-D2DF-271B-51E337A6AE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3/7/2024</a:t>
            </a:fld>
            <a:endParaRPr lang="en-US"/>
          </a:p>
        </p:txBody>
      </p:sp>
      <p:sp>
        <p:nvSpPr>
          <p:cNvPr id="5" name="Footer Placeholder 4">
            <a:extLst>
              <a:ext uri="{FF2B5EF4-FFF2-40B4-BE49-F238E27FC236}">
                <a16:creationId xmlns:a16="http://schemas.microsoft.com/office/drawing/2014/main" id="{147864E8-F622-037A-6876-D2D6A65165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E99B0-C0B3-D2D2-F2CE-C943A491BE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2838874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660" r:id="rId12"/>
    <p:sldLayoutId id="2147483668" r:id="rId13"/>
    <p:sldLayoutId id="2147483673" r:id="rId14"/>
    <p:sldLayoutId id="2147483674" r:id="rId15"/>
    <p:sldLayoutId id="214748367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arcierobidart@csi.state.co.us" TargetMode="External"/><Relationship Id="rId7" Type="http://schemas.openxmlformats.org/officeDocument/2006/relationships/hyperlink" Target="https://docs.google.com/document/d/1-7OHF6LcNqiwTOFsiDUwGg097rkrLKkJpwSBubrS-2w/edit?usp=sharing" TargetMode="External"/><Relationship Id="rId2" Type="http://schemas.openxmlformats.org/officeDocument/2006/relationships/hyperlink" Target="https://app.smartsheet.com/b/form/6cb9159d35894e76b6875bebc7232d56" TargetMode="External"/><Relationship Id="rId1" Type="http://schemas.openxmlformats.org/officeDocument/2006/relationships/slideLayout" Target="../slideLayouts/slideLayout2.xml"/><Relationship Id="rId6" Type="http://schemas.openxmlformats.org/officeDocument/2006/relationships/hyperlink" Target="https://app.smartsheet.com/b/publish?EQBCT=5823e60660214482974ff397dea99059" TargetMode="External"/><Relationship Id="rId5" Type="http://schemas.openxmlformats.org/officeDocument/2006/relationships/hyperlink" Target="mailto:finance@csi.state.co.us" TargetMode="External"/><Relationship Id="rId4" Type="http://schemas.openxmlformats.org/officeDocument/2006/relationships/hyperlink" Target="mailto:andradenton@csi.state.co.u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RFF@csi.state.co.us" TargetMode="External"/><Relationship Id="rId2" Type="http://schemas.openxmlformats.org/officeDocument/2006/relationships/hyperlink" Target="https://forms.gle/NP3nnofo8FmiNgZ28" TargetMode="External"/><Relationship Id="rId1" Type="http://schemas.openxmlformats.org/officeDocument/2006/relationships/slideLayout" Target="../slideLayouts/slideLayout6.xml"/><Relationship Id="rId5" Type="http://schemas.openxmlformats.org/officeDocument/2006/relationships/hyperlink" Target="https://view.officeapps.live.com/op/view.aspx?src=https%3A%2F%2Fresources.csi.state.co.us%2Fwp-content%2Fuploads%2F2023%2F09%2FException-Request-Template.xlsx&amp;wdOrigin=BROWSELINK" TargetMode="External"/><Relationship Id="rId4" Type="http://schemas.openxmlformats.org/officeDocument/2006/relationships/hyperlink" Target="mailto:RFF@csi.state.co.us&#16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8" Type="http://schemas.openxmlformats.org/officeDocument/2006/relationships/hyperlink" Target="https://resources.csi.state.co.us/financial-services-library/" TargetMode="External"/><Relationship Id="rId3" Type="http://schemas.openxmlformats.org/officeDocument/2006/relationships/image" Target="../media/image13.png"/><Relationship Id="rId7" Type="http://schemas.openxmlformats.org/officeDocument/2006/relationships/hyperlink" Target="https://www.surveymonkey.com/r/H2XVYM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s02web.zoom.us/meeting/register/tZUvc--qqzMtE9I9h1rDe8VxuYaZWR1yQ2Gx" TargetMode="External"/><Relationship Id="rId5" Type="http://schemas.openxmlformats.org/officeDocument/2006/relationships/hyperlink" Target="https://us02web.zoom.us/meeting/register/tZctcOqgrzkiEtCLl3y94VWYg3CW7KF6CGiD" TargetMode="Externa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s02web.zoom.us/j/8511347231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csiresources.wpengine.com/wp-content/uploads/2018/08/Title-Program-Fact-Sheets.pdf" TargetMode="External"/><Relationship Id="rId3" Type="http://schemas.openxmlformats.org/officeDocument/2006/relationships/hyperlink" Target="https://cdecolorado-my.sharepoint.com/:x:/g/personal/robidart_m_cde_state_co_us/ERIVdmIgpStGmIBcaP67WBQBhU4rQQlNiP1PIPqnZrjzZg" TargetMode="External"/><Relationship Id="rId7" Type="http://schemas.openxmlformats.org/officeDocument/2006/relationships/hyperlink" Target="https://cdecolorado-my.sharepoint.com/:x:/r/personal/robidart_m_cde_state_co_us/Documents/FY25%20Title%20IIIA-IMI%20Draft%20Budget%20Template.xlsx?d=w6597fc81d34b42cd96faca689f601e4e&amp;csf=1&amp;web=1&amp;e=qwWVCg" TargetMode="External"/><Relationship Id="rId2" Type="http://schemas.openxmlformats.org/officeDocument/2006/relationships/hyperlink" Target="mailto:RFF@csi.state.co.us" TargetMode="External"/><Relationship Id="rId1" Type="http://schemas.openxmlformats.org/officeDocument/2006/relationships/slideLayout" Target="../slideLayouts/slideLayout2.xml"/><Relationship Id="rId6" Type="http://schemas.openxmlformats.org/officeDocument/2006/relationships/hyperlink" Target="https://cdecolorado-my.sharepoint.com/:x:/r/personal/robidart_m_cde_state_co_us/Documents/FY25%20Title%20IIIA%20Draft%20Budget%20Template.xlsx?d=w09c54d95a3dc408aa6ed202332389f80&amp;csf=1&amp;web=1&amp;e=026edZ" TargetMode="External"/><Relationship Id="rId11" Type="http://schemas.openxmlformats.org/officeDocument/2006/relationships/hyperlink" Target="https://resources.csi.state.co.us/wp-content/uploads/2024/02/UIP-and-Title-Activities.pdf" TargetMode="External"/><Relationship Id="rId5" Type="http://schemas.openxmlformats.org/officeDocument/2006/relationships/hyperlink" Target="https://cdecolorado-my.sharepoint.com/:x:/r/personal/robidart_m_cde_state_co_us/Documents/FY25%20Title%20IIA%20Draft%20Budget%20Template.xlsx?d=w5f3eb51b3cf14b6c9341332f96864058&amp;csf=1&amp;web=1&amp;e=6VJIrp" TargetMode="External"/><Relationship Id="rId10" Type="http://schemas.openxmlformats.org/officeDocument/2006/relationships/hyperlink" Target="https://drive.google.com/file/d/17TmlnStEPbwhwv8hK34LmMQkKuBB4TGt/view?usp=sharing" TargetMode="External"/><Relationship Id="rId4" Type="http://schemas.openxmlformats.org/officeDocument/2006/relationships/hyperlink" Target="https://cdecolorado-my.sharepoint.com/:x:/r/personal/robidart_m_cde_state_co_us/Documents/FY25%20Title%20IA-Parent%20Draft%20Budget%20Template.xlsx?d=wa7365e2b1f234a50a32cd86cdedc5914&amp;csf=1&amp;web=1&amp;e=4sFf2A" TargetMode="External"/><Relationship Id="rId9" Type="http://schemas.openxmlformats.org/officeDocument/2006/relationships/hyperlink" Target="https://docs.google.com/document/d/11CJUCIeBIIG0ihHphmwh0d46_vT9yyXO/edit?usp=sharing&amp;ouid=116257381149101407700&amp;rtpof=true&amp;sd=tru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CSI Grant &amp; Finance Session</a:t>
            </a:r>
          </a:p>
        </p:txBody>
      </p:sp>
      <p:sp>
        <p:nvSpPr>
          <p:cNvPr id="3" name="Subtitle 2"/>
          <p:cNvSpPr>
            <a:spLocks noGrp="1"/>
          </p:cNvSpPr>
          <p:nvPr>
            <p:ph type="subTitle" idx="1"/>
          </p:nvPr>
        </p:nvSpPr>
        <p:spPr/>
        <p:txBody>
          <a:bodyPr vert="horz" lIns="91440" tIns="45720" rIns="91440" bIns="45720" rtlCol="0" anchor="t">
            <a:normAutofit/>
          </a:bodyPr>
          <a:lstStyle/>
          <a:p>
            <a:r>
              <a:rPr lang="en-US" i="1" dirty="0">
                <a:cs typeface="Calibri"/>
              </a:rPr>
              <a:t>February 2024</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A3A1-4997-B5F6-63D8-6BC53DD6B5AB}"/>
              </a:ext>
            </a:extLst>
          </p:cNvPr>
          <p:cNvSpPr>
            <a:spLocks noGrp="1"/>
          </p:cNvSpPr>
          <p:nvPr>
            <p:ph type="title"/>
          </p:nvPr>
        </p:nvSpPr>
        <p:spPr/>
        <p:txBody>
          <a:bodyPr/>
          <a:lstStyle/>
          <a:p>
            <a:r>
              <a:rPr lang="en-US" dirty="0">
                <a:ea typeface="Calibri Light"/>
                <a:cs typeface="Calibri Light"/>
              </a:rPr>
              <a:t>FY25 ESSA Draft Budget Title IIIA</a:t>
            </a:r>
            <a:endParaRPr lang="en-US" dirty="0"/>
          </a:p>
        </p:txBody>
      </p:sp>
      <p:pic>
        <p:nvPicPr>
          <p:cNvPr id="4" name="Content Placeholder 3" descr="Screenshot of draft budget workbook.">
            <a:extLst>
              <a:ext uri="{FF2B5EF4-FFF2-40B4-BE49-F238E27FC236}">
                <a16:creationId xmlns:a16="http://schemas.microsoft.com/office/drawing/2014/main" id="{264CBD61-1154-1ACA-6A20-754FC73718B8}"/>
              </a:ext>
            </a:extLst>
          </p:cNvPr>
          <p:cNvPicPr>
            <a:picLocks noGrp="1" noChangeAspect="1"/>
          </p:cNvPicPr>
          <p:nvPr>
            <p:ph idx="1"/>
          </p:nvPr>
        </p:nvPicPr>
        <p:blipFill>
          <a:blip r:embed="rId2"/>
          <a:stretch>
            <a:fillRect/>
          </a:stretch>
        </p:blipFill>
        <p:spPr>
          <a:xfrm>
            <a:off x="324504" y="1271349"/>
            <a:ext cx="8321135" cy="995811"/>
          </a:xfrm>
          <a:ln w="12700">
            <a:solidFill>
              <a:schemeClr val="tx1"/>
            </a:solidFill>
          </a:ln>
        </p:spPr>
      </p:pic>
      <p:sp>
        <p:nvSpPr>
          <p:cNvPr id="6" name="TextBox 5">
            <a:extLst>
              <a:ext uri="{FF2B5EF4-FFF2-40B4-BE49-F238E27FC236}">
                <a16:creationId xmlns:a16="http://schemas.microsoft.com/office/drawing/2014/main" id="{D7DCD027-D2C7-57CD-6FA7-9FC92CCC03BF}"/>
              </a:ext>
            </a:extLst>
          </p:cNvPr>
          <p:cNvSpPr txBox="1"/>
          <p:nvPr/>
        </p:nvSpPr>
        <p:spPr>
          <a:xfrm>
            <a:off x="319844" y="2312512"/>
            <a:ext cx="8286373" cy="39549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Segoe UI"/>
              </a:rPr>
              <a:t>Tips for Complete Submission</a:t>
            </a:r>
            <a:r>
              <a:rPr lang="en-US" dirty="0">
                <a:solidFill>
                  <a:srgbClr val="808080"/>
                </a:solidFill>
                <a:cs typeface="Segoe UI"/>
              </a:rPr>
              <a:t>​</a:t>
            </a:r>
            <a:endParaRPr lang="en-US" dirty="0"/>
          </a:p>
          <a:p>
            <a:endParaRPr lang="en-US" dirty="0">
              <a:solidFill>
                <a:srgbClr val="808080"/>
              </a:solidFill>
              <a:cs typeface="Segoe UI"/>
            </a:endParaRPr>
          </a:p>
          <a:p>
            <a:pPr marL="285750" indent="-285750">
              <a:buFont typeface="Wingdings,Sans-Serif"/>
              <a:buChar char="§"/>
            </a:pPr>
            <a:r>
              <a:rPr lang="en-US" sz="1200" i="1" u="sng" dirty="0">
                <a:cs typeface="Arial"/>
              </a:rPr>
              <a:t>Activity is Funded With</a:t>
            </a:r>
            <a:r>
              <a:rPr lang="en-US" sz="1200" dirty="0">
                <a:cs typeface="Arial"/>
              </a:rPr>
              <a:t> Schools are required to identify if any other funding will be used to complete the proposed activity.</a:t>
            </a:r>
            <a:endParaRPr lang="en-US" sz="1200" dirty="0">
              <a:ea typeface="Calibri"/>
              <a:cs typeface="Arial"/>
            </a:endParaRPr>
          </a:p>
          <a:p>
            <a:pPr marL="285750" indent="-285750">
              <a:buFont typeface="Wingdings,Sans-Serif"/>
              <a:buChar char="§"/>
            </a:pPr>
            <a:endParaRPr lang="en-US" sz="1200" dirty="0">
              <a:ea typeface="Calibri"/>
              <a:cs typeface="Arial"/>
            </a:endParaRPr>
          </a:p>
          <a:p>
            <a:pPr marL="285750" indent="-285750">
              <a:buFont typeface="Wingdings,Sans-Serif"/>
              <a:buChar char="§"/>
            </a:pPr>
            <a:r>
              <a:rPr lang="en-US" sz="1200" i="1" u="sng" dirty="0">
                <a:ea typeface="Calibri"/>
                <a:cs typeface="Arial"/>
              </a:rPr>
              <a:t>How Activity was Funded in FY2023-24 </a:t>
            </a:r>
            <a:r>
              <a:rPr lang="en-US" sz="1200" dirty="0">
                <a:ea typeface="Calibri"/>
                <a:cs typeface="Arial"/>
              </a:rPr>
              <a:t> (continuing activities only) </a:t>
            </a:r>
            <a:r>
              <a:rPr lang="en-US" sz="1200" dirty="0">
                <a:ea typeface="Calibri"/>
                <a:cs typeface="Calibri"/>
              </a:rPr>
              <a:t>Schools are required to identify if any other funding was  used to complete the activity. </a:t>
            </a:r>
            <a:endParaRPr lang="en-US" sz="1200" dirty="0">
              <a:cs typeface="Calibri"/>
            </a:endParaRPr>
          </a:p>
          <a:p>
            <a:pPr marL="285750" indent="-285750">
              <a:buFont typeface="Wingdings,Sans-Serif"/>
              <a:buChar char="§"/>
            </a:pPr>
            <a:endParaRPr lang="en-US" sz="1200" dirty="0">
              <a:cs typeface="Calibri"/>
            </a:endParaRPr>
          </a:p>
          <a:p>
            <a:pPr marL="285750" indent="-285750">
              <a:buFont typeface="Wingdings,Sans-Serif"/>
              <a:buChar char="§"/>
            </a:pPr>
            <a:r>
              <a:rPr lang="en-US" sz="1200" i="1" u="sng" dirty="0">
                <a:cs typeface="Arial"/>
              </a:rPr>
              <a:t>Grade Band</a:t>
            </a:r>
            <a:r>
              <a:rPr lang="en-US" sz="1200" dirty="0">
                <a:cs typeface="Arial"/>
              </a:rPr>
              <a:t>  Grade band must be selected.  Activities spanning multiple grand bands must be split into separate lines with separate allocation amounts.</a:t>
            </a:r>
            <a:endParaRPr lang="en-US" sz="1200" dirty="0">
              <a:ea typeface="Calibri"/>
              <a:cs typeface="Calibri"/>
            </a:endParaRPr>
          </a:p>
          <a:p>
            <a:pPr marL="285750" indent="-285750">
              <a:buFont typeface="Wingdings,Sans-Serif"/>
              <a:buChar char="§"/>
            </a:pPr>
            <a:endParaRPr lang="en-US" sz="1200" i="1" u="sng" dirty="0">
              <a:ea typeface="Calibri"/>
              <a:cs typeface="Arial"/>
            </a:endParaRPr>
          </a:p>
          <a:p>
            <a:pPr marL="285750" indent="-285750">
              <a:buFont typeface="Wingdings,Sans-Serif"/>
              <a:buChar char="§"/>
            </a:pPr>
            <a:r>
              <a:rPr lang="en-US" sz="1200" i="1" u="sng" dirty="0">
                <a:cs typeface="Arial"/>
              </a:rPr>
              <a:t>Description of Activity</a:t>
            </a:r>
            <a:r>
              <a:rPr lang="en-US" sz="1200" dirty="0">
                <a:cs typeface="Arial"/>
              </a:rPr>
              <a:t> should include the who (*omitting names), what, where, when, and intended outcome​.  Professional development activities need to include the date(s) and number of staff participating.</a:t>
            </a:r>
            <a:endParaRPr lang="en-US" sz="1200" dirty="0">
              <a:ea typeface="Calibri"/>
              <a:cs typeface="Arial"/>
            </a:endParaRPr>
          </a:p>
          <a:p>
            <a:r>
              <a:rPr lang="en-US" sz="1200" dirty="0">
                <a:solidFill>
                  <a:srgbClr val="808080"/>
                </a:solidFill>
                <a:cs typeface="Segoe UI"/>
              </a:rPr>
              <a:t>​</a:t>
            </a:r>
            <a:endParaRPr lang="en-US" sz="1200">
              <a:solidFill>
                <a:srgbClr val="808080"/>
              </a:solidFill>
              <a:ea typeface="Calibri"/>
              <a:cs typeface="Segoe UI"/>
            </a:endParaRPr>
          </a:p>
          <a:p>
            <a:pPr marL="285750" indent="-285750">
              <a:buFont typeface="Wingdings,Sans-Serif"/>
              <a:buChar char="§"/>
            </a:pPr>
            <a:r>
              <a:rPr lang="en-US" sz="1200" i="1" u="sng" dirty="0">
                <a:cs typeface="Arial"/>
              </a:rPr>
              <a:t>Staff Name </a:t>
            </a:r>
            <a:r>
              <a:rPr lang="en-US" sz="1200" dirty="0">
                <a:cs typeface="Arial"/>
              </a:rPr>
              <a:t>is only required for salary</a:t>
            </a:r>
            <a:r>
              <a:rPr lang="en-US" sz="1200" dirty="0">
                <a:solidFill>
                  <a:srgbClr val="808080"/>
                </a:solidFill>
                <a:cs typeface="Arial"/>
              </a:rPr>
              <a:t>​</a:t>
            </a:r>
            <a:endParaRPr lang="en-US" sz="1200" dirty="0">
              <a:solidFill>
                <a:srgbClr val="808080"/>
              </a:solidFill>
              <a:ea typeface="Calibri"/>
              <a:cs typeface="Arial"/>
            </a:endParaRPr>
          </a:p>
          <a:p>
            <a:r>
              <a:rPr lang="en-US" sz="1400" dirty="0">
                <a:solidFill>
                  <a:srgbClr val="808080"/>
                </a:solidFill>
                <a:cs typeface="Segoe UI"/>
              </a:rPr>
              <a:t>​</a:t>
            </a:r>
            <a:endParaRPr lang="en-US" sz="1400" dirty="0">
              <a:solidFill>
                <a:srgbClr val="808080"/>
              </a:solidFill>
              <a:ea typeface="Calibri"/>
              <a:cs typeface="Segoe UI"/>
            </a:endParaRPr>
          </a:p>
          <a:p>
            <a:pPr marL="285750" indent="-285750">
              <a:buFont typeface="Wingdings,Sans-Serif"/>
              <a:buChar char="§"/>
            </a:pPr>
            <a:r>
              <a:rPr lang="en-US" sz="1200" i="1" u="sng" dirty="0">
                <a:cs typeface="Arial"/>
              </a:rPr>
              <a:t>FTE</a:t>
            </a:r>
            <a:r>
              <a:rPr lang="en-US" sz="1200" dirty="0">
                <a:cs typeface="Arial"/>
              </a:rPr>
              <a:t> should represent the amount of time that the budgeted amount is covering versus the FTE of the position objective</a:t>
            </a:r>
            <a:r>
              <a:rPr lang="en-US" sz="1200" dirty="0">
                <a:solidFill>
                  <a:srgbClr val="808080"/>
                </a:solidFill>
                <a:cs typeface="Arial"/>
              </a:rPr>
              <a:t>​</a:t>
            </a:r>
            <a:endParaRPr lang="en-US" sz="1200">
              <a:solidFill>
                <a:srgbClr val="808080"/>
              </a:solidFill>
              <a:ea typeface="Calibri"/>
              <a:cs typeface="Arial"/>
            </a:endParaRPr>
          </a:p>
          <a:p>
            <a:pPr marL="1200150" lvl="2" indent="-285750">
              <a:buFont typeface="Wingdings,Sans-Serif"/>
              <a:buChar char="§"/>
            </a:pPr>
            <a:r>
              <a:rPr lang="en-US" sz="1050" dirty="0">
                <a:cs typeface="Arial"/>
              </a:rPr>
              <a:t>EXAMPLE - Staff member has a single objective, salary is $55k, Title IA is covering $15k with remaining from general funds.  Proper FTE would be 0.27.</a:t>
            </a:r>
            <a:endParaRPr lang="en-US" sz="1050" dirty="0">
              <a:ea typeface="Calibri"/>
              <a:cs typeface="Arial"/>
            </a:endParaRPr>
          </a:p>
          <a:p>
            <a:pPr marL="1200150" lvl="2" indent="-285750">
              <a:buFont typeface="Wingdings,Sans-Serif"/>
              <a:buChar char="§"/>
            </a:pPr>
            <a:endParaRPr lang="en-US" sz="1200" dirty="0">
              <a:ea typeface="Calibri"/>
              <a:cs typeface="Arial"/>
            </a:endParaRPr>
          </a:p>
          <a:p>
            <a:pPr marL="285750" indent="-285750">
              <a:buFont typeface="Wingdings,Sans-Serif"/>
              <a:buChar char="§"/>
            </a:pPr>
            <a:r>
              <a:rPr lang="en-US" sz="1200" i="1" u="sng" dirty="0">
                <a:ea typeface="Calibri"/>
                <a:cs typeface="Calibri"/>
              </a:rPr>
              <a:t>Aligns w/ what UIP Strategy</a:t>
            </a:r>
            <a:r>
              <a:rPr lang="en-US" sz="1200" dirty="0">
                <a:ea typeface="Calibri"/>
                <a:cs typeface="Calibri"/>
              </a:rPr>
              <a:t> must be complete</a:t>
            </a:r>
            <a:endParaRPr lang="en-US" sz="1200" dirty="0">
              <a:ea typeface="Calibri"/>
              <a:cs typeface="Arial"/>
            </a:endParaRPr>
          </a:p>
        </p:txBody>
      </p:sp>
    </p:spTree>
    <p:extLst>
      <p:ext uri="{BB962C8B-B14F-4D97-AF65-F5344CB8AC3E}">
        <p14:creationId xmlns:p14="http://schemas.microsoft.com/office/powerpoint/2010/main" val="156298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5021-2E6C-01C3-8C35-796564DFB0A5}"/>
              </a:ext>
            </a:extLst>
          </p:cNvPr>
          <p:cNvSpPr>
            <a:spLocks noGrp="1"/>
          </p:cNvSpPr>
          <p:nvPr>
            <p:ph type="title"/>
          </p:nvPr>
        </p:nvSpPr>
        <p:spPr/>
        <p:txBody>
          <a:bodyPr/>
          <a:lstStyle/>
          <a:p>
            <a:r>
              <a:rPr lang="en-US" dirty="0">
                <a:ea typeface="Calibri Light"/>
                <a:cs typeface="Calibri Light"/>
              </a:rPr>
              <a:t>FY25 ESSA Draft Budget Title IIIA-IMI</a:t>
            </a:r>
            <a:endParaRPr lang="en-US" dirty="0"/>
          </a:p>
        </p:txBody>
      </p:sp>
      <p:pic>
        <p:nvPicPr>
          <p:cNvPr id="4" name="Content Placeholder 3" descr="Screenshot of draft budget workbook.">
            <a:extLst>
              <a:ext uri="{FF2B5EF4-FFF2-40B4-BE49-F238E27FC236}">
                <a16:creationId xmlns:a16="http://schemas.microsoft.com/office/drawing/2014/main" id="{0B5B602B-3B98-CA9C-057E-C186F895608B}"/>
              </a:ext>
            </a:extLst>
          </p:cNvPr>
          <p:cNvPicPr>
            <a:picLocks noGrp="1" noChangeAspect="1"/>
          </p:cNvPicPr>
          <p:nvPr>
            <p:ph idx="1"/>
          </p:nvPr>
        </p:nvPicPr>
        <p:blipFill>
          <a:blip r:embed="rId2"/>
          <a:stretch>
            <a:fillRect/>
          </a:stretch>
        </p:blipFill>
        <p:spPr>
          <a:xfrm>
            <a:off x="412804" y="1265635"/>
            <a:ext cx="8223810" cy="1095541"/>
          </a:xfrm>
          <a:ln>
            <a:solidFill>
              <a:schemeClr val="tx1"/>
            </a:solidFill>
          </a:ln>
        </p:spPr>
      </p:pic>
      <p:sp>
        <p:nvSpPr>
          <p:cNvPr id="6" name="TextBox 5">
            <a:extLst>
              <a:ext uri="{FF2B5EF4-FFF2-40B4-BE49-F238E27FC236}">
                <a16:creationId xmlns:a16="http://schemas.microsoft.com/office/drawing/2014/main" id="{8AF968CE-0940-A3CA-14EE-FC2525320059}"/>
              </a:ext>
            </a:extLst>
          </p:cNvPr>
          <p:cNvSpPr txBox="1"/>
          <p:nvPr/>
        </p:nvSpPr>
        <p:spPr>
          <a:xfrm>
            <a:off x="408144" y="2491554"/>
            <a:ext cx="8286373"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Segoe UI"/>
              </a:rPr>
              <a:t>Tips for Complete Submission</a:t>
            </a:r>
            <a:r>
              <a:rPr lang="en-US" dirty="0">
                <a:solidFill>
                  <a:srgbClr val="808080"/>
                </a:solidFill>
                <a:cs typeface="Segoe UI"/>
              </a:rPr>
              <a:t>​</a:t>
            </a:r>
            <a:endParaRPr lang="en-US"/>
          </a:p>
          <a:p>
            <a:r>
              <a:rPr lang="en-US" dirty="0">
                <a:solidFill>
                  <a:srgbClr val="808080"/>
                </a:solidFill>
                <a:cs typeface="Segoe UI"/>
              </a:rPr>
              <a:t>​</a:t>
            </a:r>
            <a:endParaRPr lang="en-US" dirty="0">
              <a:solidFill>
                <a:srgbClr val="808080"/>
              </a:solidFill>
              <a:ea typeface="Calibri"/>
              <a:cs typeface="Segoe UI"/>
            </a:endParaRPr>
          </a:p>
          <a:p>
            <a:pPr marL="285750" indent="-285750">
              <a:buFont typeface="Wingdings,Sans-Serif"/>
              <a:buChar char="§"/>
            </a:pPr>
            <a:r>
              <a:rPr lang="en-US" sz="1400" i="1" u="sng" dirty="0">
                <a:cs typeface="Arial"/>
              </a:rPr>
              <a:t>Grade Band</a:t>
            </a:r>
            <a:r>
              <a:rPr lang="en-US" sz="1400" dirty="0">
                <a:cs typeface="Arial"/>
              </a:rPr>
              <a:t>  Grade band must be selected.  Activities spanning multiple grand bands must be split into separate lines with separate allocation amounts.</a:t>
            </a:r>
          </a:p>
          <a:p>
            <a:pPr marL="285750" indent="-285750">
              <a:buFont typeface="Wingdings,Sans-Serif"/>
              <a:buChar char="§"/>
            </a:pPr>
            <a:endParaRPr lang="en-US" sz="1400" i="1" u="sng" dirty="0">
              <a:cs typeface="Arial"/>
            </a:endParaRPr>
          </a:p>
          <a:p>
            <a:pPr marL="285750" indent="-285750">
              <a:buFont typeface="Wingdings,Sans-Serif"/>
              <a:buChar char="§"/>
            </a:pPr>
            <a:r>
              <a:rPr lang="en-US" sz="1400" i="1" u="sng" dirty="0">
                <a:cs typeface="Arial"/>
              </a:rPr>
              <a:t>Description of Activity</a:t>
            </a:r>
            <a:r>
              <a:rPr lang="en-US" sz="1400" dirty="0">
                <a:cs typeface="Arial"/>
              </a:rPr>
              <a:t> should include the who (*omitting names), what, where, when, and intended outcome​.  Activities must demonstrate that services are available to identified pupils.  IMI is not the same as ELL.  Omit any reference to ELL and use IMI.</a:t>
            </a:r>
            <a:endParaRPr lang="en-US" sz="1400" dirty="0">
              <a:ea typeface="Calibri"/>
              <a:cs typeface="Arial"/>
            </a:endParaRPr>
          </a:p>
          <a:p>
            <a:r>
              <a:rPr lang="en-US" sz="1400" dirty="0">
                <a:solidFill>
                  <a:srgbClr val="808080"/>
                </a:solidFill>
                <a:cs typeface="Segoe UI"/>
              </a:rPr>
              <a:t>​</a:t>
            </a:r>
            <a:endParaRPr lang="en-US" sz="1400" dirty="0">
              <a:solidFill>
                <a:srgbClr val="808080"/>
              </a:solidFill>
              <a:ea typeface="Calibri"/>
              <a:cs typeface="Segoe UI"/>
            </a:endParaRPr>
          </a:p>
          <a:p>
            <a:pPr marL="285750" indent="-285750">
              <a:buFont typeface="Wingdings,Sans-Serif"/>
              <a:buChar char="§"/>
            </a:pPr>
            <a:r>
              <a:rPr lang="en-US" sz="1400" i="1" u="sng" dirty="0">
                <a:cs typeface="Arial"/>
              </a:rPr>
              <a:t>Staff Name </a:t>
            </a:r>
            <a:r>
              <a:rPr lang="en-US" sz="1400" dirty="0">
                <a:cs typeface="Arial"/>
              </a:rPr>
              <a:t>is only required for salary</a:t>
            </a:r>
            <a:r>
              <a:rPr lang="en-US" sz="1400" dirty="0">
                <a:solidFill>
                  <a:srgbClr val="808080"/>
                </a:solidFill>
                <a:cs typeface="Arial"/>
              </a:rPr>
              <a:t>​</a:t>
            </a:r>
            <a:endParaRPr lang="en-US" sz="1400" dirty="0">
              <a:solidFill>
                <a:srgbClr val="808080"/>
              </a:solidFill>
              <a:ea typeface="Calibri"/>
              <a:cs typeface="Arial"/>
            </a:endParaRPr>
          </a:p>
          <a:p>
            <a:r>
              <a:rPr lang="en-US" sz="1400" dirty="0">
                <a:solidFill>
                  <a:srgbClr val="808080"/>
                </a:solidFill>
                <a:cs typeface="Segoe UI"/>
              </a:rPr>
              <a:t>​</a:t>
            </a:r>
            <a:endParaRPr lang="en-US" sz="1400" dirty="0">
              <a:solidFill>
                <a:srgbClr val="808080"/>
              </a:solidFill>
              <a:ea typeface="Calibri"/>
              <a:cs typeface="Segoe UI"/>
            </a:endParaRPr>
          </a:p>
          <a:p>
            <a:pPr marL="285750" indent="-285750">
              <a:buFont typeface="Wingdings,Sans-Serif"/>
              <a:buChar char="§"/>
            </a:pPr>
            <a:r>
              <a:rPr lang="en-US" sz="1400" i="1" u="sng" dirty="0">
                <a:cs typeface="Arial"/>
              </a:rPr>
              <a:t>FTE</a:t>
            </a:r>
            <a:r>
              <a:rPr lang="en-US" sz="1400" dirty="0">
                <a:cs typeface="Arial"/>
              </a:rPr>
              <a:t> should represent the amount of time that the budgeted amount is covering versus the FTE of the position objective</a:t>
            </a:r>
            <a:r>
              <a:rPr lang="en-US" sz="1400" dirty="0">
                <a:solidFill>
                  <a:srgbClr val="808080"/>
                </a:solidFill>
                <a:cs typeface="Arial"/>
              </a:rPr>
              <a:t>​</a:t>
            </a:r>
            <a:endParaRPr lang="en-US" sz="1400" dirty="0">
              <a:solidFill>
                <a:srgbClr val="808080"/>
              </a:solidFill>
              <a:ea typeface="Calibri"/>
              <a:cs typeface="Arial"/>
            </a:endParaRPr>
          </a:p>
          <a:p>
            <a:pPr marL="1200150" lvl="2" indent="-285750">
              <a:buFont typeface="Wingdings,Sans-Serif"/>
              <a:buChar char="§"/>
            </a:pPr>
            <a:r>
              <a:rPr lang="en-US" sz="1200" dirty="0">
                <a:cs typeface="Arial"/>
              </a:rPr>
              <a:t>EXAMPLE - Staff member has a single objective, salary is $55k, Title IA is covering $15k with remaining from general funds.  Proper FTE would be 0.27.</a:t>
            </a:r>
            <a:endParaRPr lang="en-US" sz="1200" dirty="0">
              <a:ea typeface="Calibri"/>
              <a:cs typeface="Arial"/>
            </a:endParaRPr>
          </a:p>
          <a:p>
            <a:pPr marL="1200150" lvl="2" indent="-285750">
              <a:buFont typeface="Wingdings,Sans-Serif"/>
              <a:buChar char="§"/>
            </a:pPr>
            <a:endParaRPr lang="en-US" sz="1400" dirty="0">
              <a:ea typeface="Calibri"/>
              <a:cs typeface="Arial"/>
            </a:endParaRPr>
          </a:p>
          <a:p>
            <a:pPr marL="285750" indent="-285750">
              <a:buFont typeface="Wingdings,Sans-Serif"/>
              <a:buChar char="§"/>
            </a:pPr>
            <a:r>
              <a:rPr lang="en-US" sz="1400" i="1" u="sng" dirty="0">
                <a:ea typeface="Calibri"/>
                <a:cs typeface="Calibri"/>
              </a:rPr>
              <a:t>Aligns w/ what UIP Strategy</a:t>
            </a:r>
            <a:r>
              <a:rPr lang="en-US" sz="1400" dirty="0">
                <a:ea typeface="Calibri"/>
                <a:cs typeface="Calibri"/>
              </a:rPr>
              <a:t> must be complete</a:t>
            </a:r>
            <a:endParaRPr lang="en-US" sz="1400" dirty="0">
              <a:ea typeface="Calibri"/>
              <a:cs typeface="Arial"/>
            </a:endParaRPr>
          </a:p>
        </p:txBody>
      </p:sp>
    </p:spTree>
    <p:extLst>
      <p:ext uri="{BB962C8B-B14F-4D97-AF65-F5344CB8AC3E}">
        <p14:creationId xmlns:p14="http://schemas.microsoft.com/office/powerpoint/2010/main" val="194529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3661-0224-3B69-81DB-FA27EE94895B}"/>
              </a:ext>
            </a:extLst>
          </p:cNvPr>
          <p:cNvSpPr>
            <a:spLocks noGrp="1"/>
          </p:cNvSpPr>
          <p:nvPr>
            <p:ph type="title"/>
          </p:nvPr>
        </p:nvSpPr>
        <p:spPr>
          <a:xfrm>
            <a:off x="628650" y="225736"/>
            <a:ext cx="7886700" cy="1325563"/>
          </a:xfrm>
        </p:spPr>
        <p:txBody>
          <a:bodyPr>
            <a:normAutofit/>
          </a:bodyPr>
          <a:lstStyle/>
          <a:p>
            <a:r>
              <a:rPr lang="en-US" sz="3200" dirty="0">
                <a:ea typeface="Calibri Light"/>
                <a:cs typeface="Calibri Light"/>
              </a:rPr>
              <a:t>Milestone 2 Data </a:t>
            </a:r>
            <a:endParaRPr lang="en-US" sz="3200" dirty="0"/>
          </a:p>
        </p:txBody>
      </p:sp>
      <p:sp>
        <p:nvSpPr>
          <p:cNvPr id="3" name="Content Placeholder 2">
            <a:extLst>
              <a:ext uri="{FF2B5EF4-FFF2-40B4-BE49-F238E27FC236}">
                <a16:creationId xmlns:a16="http://schemas.microsoft.com/office/drawing/2014/main" id="{29E0BB6D-02FB-E705-534B-736107056092}"/>
              </a:ext>
            </a:extLst>
          </p:cNvPr>
          <p:cNvSpPr>
            <a:spLocks noGrp="1"/>
          </p:cNvSpPr>
          <p:nvPr>
            <p:ph idx="1"/>
          </p:nvPr>
        </p:nvSpPr>
        <p:spPr>
          <a:xfrm>
            <a:off x="563601" y="1398162"/>
            <a:ext cx="7886700" cy="5187678"/>
          </a:xfrm>
        </p:spPr>
        <p:txBody>
          <a:bodyPr vert="horz" lIns="91440" tIns="45720" rIns="91440" bIns="45720" rtlCol="0" anchor="t">
            <a:normAutofit lnSpcReduction="10000"/>
          </a:bodyPr>
          <a:lstStyle/>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400" dirty="0">
              <a:ea typeface="Calibri" panose="020F0502020204030204"/>
              <a:cs typeface="Calibri" panose="020F0502020204030204"/>
            </a:endParaRPr>
          </a:p>
          <a:p>
            <a:pPr>
              <a:spcBef>
                <a:spcPts val="500"/>
              </a:spcBef>
              <a:buNone/>
            </a:pPr>
            <a:endParaRPr lang="en-US" sz="1000" dirty="0">
              <a:ea typeface="Calibri" panose="020F0502020204030204"/>
              <a:cs typeface="Calibri" panose="020F0502020204030204"/>
            </a:endParaRPr>
          </a:p>
          <a:p>
            <a:pPr>
              <a:spcBef>
                <a:spcPts val="500"/>
              </a:spcBef>
              <a:buNone/>
            </a:pPr>
            <a:endParaRPr lang="en-US" sz="1000" dirty="0">
              <a:ea typeface="Calibri" panose="020F0502020204030204"/>
              <a:cs typeface="Calibri" panose="020F0502020204030204"/>
            </a:endParaRPr>
          </a:p>
          <a:p>
            <a:pPr>
              <a:spcBef>
                <a:spcPts val="500"/>
              </a:spcBef>
              <a:buNone/>
            </a:pPr>
            <a:endParaRPr lang="en-US" sz="1000" dirty="0">
              <a:ea typeface="Calibri" panose="020F0502020204030204"/>
              <a:cs typeface="Calibri" panose="020F0502020204030204"/>
            </a:endParaRPr>
          </a:p>
          <a:p>
            <a:pPr>
              <a:spcBef>
                <a:spcPts val="500"/>
              </a:spcBef>
              <a:buNone/>
            </a:pPr>
            <a:endParaRPr lang="en-US" sz="1000" dirty="0">
              <a:ea typeface="Calibri" panose="020F0502020204030204"/>
              <a:cs typeface="Calibri" panose="020F0502020204030204"/>
            </a:endParaRPr>
          </a:p>
          <a:p>
            <a:pPr>
              <a:spcBef>
                <a:spcPts val="500"/>
              </a:spcBef>
              <a:buNone/>
            </a:pPr>
            <a:endParaRPr lang="en-US" sz="1000" dirty="0">
              <a:ea typeface="Calibri" panose="020F0502020204030204"/>
              <a:cs typeface="Calibri" panose="020F0502020204030204"/>
            </a:endParaRPr>
          </a:p>
          <a:p>
            <a:pPr>
              <a:spcBef>
                <a:spcPts val="500"/>
              </a:spcBef>
              <a:buNone/>
            </a:pPr>
            <a:endParaRPr lang="en-US" sz="1000" dirty="0">
              <a:ea typeface="Calibri" panose="020F0502020204030204"/>
              <a:cs typeface="Calibri" panose="020F0502020204030204"/>
            </a:endParaRPr>
          </a:p>
          <a:p>
            <a:pPr>
              <a:spcBef>
                <a:spcPts val="500"/>
              </a:spcBef>
              <a:buNone/>
            </a:pPr>
            <a:endParaRPr lang="en-US" sz="1000" dirty="0">
              <a:ea typeface="Calibri" panose="020F0502020204030204"/>
              <a:cs typeface="Calibri" panose="020F0502020204030204"/>
            </a:endParaRPr>
          </a:p>
          <a:p>
            <a:pPr>
              <a:spcBef>
                <a:spcPts val="500"/>
              </a:spcBef>
              <a:buFont typeface="Wingdings" panose="020B0604020202020204" pitchFamily="34" charset="0"/>
              <a:buChar char="v"/>
            </a:pPr>
            <a:r>
              <a:rPr lang="en-US" sz="1000" dirty="0">
                <a:ea typeface="Calibri" panose="020F0502020204030204"/>
                <a:cs typeface="Calibri" panose="020F0502020204030204"/>
              </a:rPr>
              <a:t>Reducing unrecoverable funding at year-end</a:t>
            </a:r>
            <a:endParaRPr lang="en-US" sz="1000" dirty="0">
              <a:solidFill>
                <a:srgbClr val="808080"/>
              </a:solidFill>
              <a:ea typeface="Calibri" panose="020F0502020204030204"/>
              <a:cs typeface="Calibri" panose="020F0502020204030204"/>
            </a:endParaRPr>
          </a:p>
          <a:p>
            <a:pPr>
              <a:spcBef>
                <a:spcPts val="500"/>
              </a:spcBef>
              <a:buFont typeface="Wingdings" panose="020B0604020202020204" pitchFamily="34" charset="0"/>
              <a:buChar char="v"/>
            </a:pPr>
            <a:r>
              <a:rPr lang="en-US" sz="1000" dirty="0">
                <a:ea typeface="Calibri" panose="020F0502020204030204"/>
                <a:cs typeface="Calibri" panose="020F0502020204030204"/>
              </a:rPr>
              <a:t>Helps prevent cash flow issues</a:t>
            </a:r>
            <a:endParaRPr lang="en-US" sz="1000">
              <a:solidFill>
                <a:srgbClr val="808080"/>
              </a:solidFill>
              <a:ea typeface="Calibri" panose="020F0502020204030204"/>
              <a:cs typeface="Calibri" panose="020F0502020204030204"/>
            </a:endParaRPr>
          </a:p>
          <a:p>
            <a:pPr>
              <a:spcBef>
                <a:spcPts val="500"/>
              </a:spcBef>
              <a:buFont typeface="Wingdings" panose="020B0604020202020204" pitchFamily="34" charset="0"/>
              <a:buChar char="v"/>
            </a:pPr>
            <a:r>
              <a:rPr lang="en-US" sz="1000" dirty="0">
                <a:ea typeface="Calibri" panose="020F0502020204030204"/>
                <a:cs typeface="Calibri" panose="020F0502020204030204"/>
              </a:rPr>
              <a:t>Allows for early detection of budget revision needs</a:t>
            </a:r>
            <a:endParaRPr lang="en-US" sz="1000" dirty="0">
              <a:solidFill>
                <a:srgbClr val="808080"/>
              </a:solidFill>
              <a:ea typeface="Calibri" panose="020F0502020204030204"/>
              <a:cs typeface="Calibri" panose="020F0502020204030204"/>
            </a:endParaRPr>
          </a:p>
        </p:txBody>
      </p:sp>
      <p:pic>
        <p:nvPicPr>
          <p:cNvPr id="6" name="Picture 5" descr="Milestone #2 Draft Result Graph&#10;Meets 85%, partially meets 2%, does not meet 12%">
            <a:extLst>
              <a:ext uri="{FF2B5EF4-FFF2-40B4-BE49-F238E27FC236}">
                <a16:creationId xmlns:a16="http://schemas.microsoft.com/office/drawing/2014/main" id="{2DF764D1-7FB4-E962-FF07-A3ABA152DF3D}"/>
              </a:ext>
            </a:extLst>
          </p:cNvPr>
          <p:cNvPicPr>
            <a:picLocks noChangeAspect="1"/>
          </p:cNvPicPr>
          <p:nvPr/>
        </p:nvPicPr>
        <p:blipFill>
          <a:blip r:embed="rId2"/>
          <a:stretch>
            <a:fillRect/>
          </a:stretch>
        </p:blipFill>
        <p:spPr>
          <a:xfrm>
            <a:off x="696719" y="1133590"/>
            <a:ext cx="7710043" cy="4717568"/>
          </a:xfrm>
          <a:prstGeom prst="rect">
            <a:avLst/>
          </a:prstGeom>
        </p:spPr>
      </p:pic>
      <p:sp>
        <p:nvSpPr>
          <p:cNvPr id="8" name="TextBox 7">
            <a:extLst>
              <a:ext uri="{FF2B5EF4-FFF2-40B4-BE49-F238E27FC236}">
                <a16:creationId xmlns:a16="http://schemas.microsoft.com/office/drawing/2014/main" id="{ADAF0010-4707-9AF9-7FB4-D48D10549667}"/>
              </a:ext>
            </a:extLst>
          </p:cNvPr>
          <p:cNvSpPr txBox="1"/>
          <p:nvPr/>
        </p:nvSpPr>
        <p:spPr>
          <a:xfrm>
            <a:off x="4723904" y="5781907"/>
            <a:ext cx="3891032" cy="913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nSpc>
                <a:spcPct val="90000"/>
              </a:lnSpc>
              <a:spcBef>
                <a:spcPts val="500"/>
              </a:spcBef>
            </a:pPr>
            <a:endParaRPr lang="en-US" sz="1000" dirty="0">
              <a:ea typeface="Calibri"/>
              <a:cs typeface="Calibri"/>
            </a:endParaRPr>
          </a:p>
          <a:p>
            <a:pPr marL="171450" indent="-171450">
              <a:lnSpc>
                <a:spcPct val="90000"/>
              </a:lnSpc>
              <a:spcBef>
                <a:spcPts val="500"/>
              </a:spcBef>
              <a:buFont typeface="Wingdings"/>
              <a:buChar char="v"/>
            </a:pPr>
            <a:r>
              <a:rPr lang="en-US" sz="1000" dirty="0">
                <a:ea typeface="Calibri"/>
                <a:cs typeface="Calibri"/>
              </a:rPr>
              <a:t>Fulfillment of contractual agreement between School/CSI &amp; CSI/CDE</a:t>
            </a:r>
            <a:endParaRPr lang="en-US" sz="1000" dirty="0">
              <a:solidFill>
                <a:srgbClr val="808080"/>
              </a:solidFill>
              <a:ea typeface="Calibri"/>
              <a:cs typeface="Calibri"/>
            </a:endParaRPr>
          </a:p>
          <a:p>
            <a:pPr marL="171450" indent="-171450">
              <a:lnSpc>
                <a:spcPct val="90000"/>
              </a:lnSpc>
              <a:spcBef>
                <a:spcPts val="500"/>
              </a:spcBef>
              <a:buFont typeface="Wingdings"/>
              <a:buChar char="v"/>
            </a:pPr>
            <a:r>
              <a:rPr lang="en-US" sz="1000" dirty="0">
                <a:ea typeface="Calibri"/>
                <a:cs typeface="Calibri"/>
              </a:rPr>
              <a:t>Is included in the financial portion of PCARs reporting</a:t>
            </a:r>
            <a:endParaRPr lang="en-US" sz="1000" dirty="0">
              <a:solidFill>
                <a:srgbClr val="808080"/>
              </a:solidFill>
              <a:ea typeface="Calibri"/>
              <a:cs typeface="Calibri"/>
            </a:endParaRPr>
          </a:p>
          <a:p>
            <a:pPr algn="l"/>
            <a:endParaRPr lang="en-US" dirty="0">
              <a:ea typeface="Calibri"/>
              <a:cs typeface="Calibri"/>
            </a:endParaRPr>
          </a:p>
        </p:txBody>
      </p:sp>
    </p:spTree>
    <p:extLst>
      <p:ext uri="{BB962C8B-B14F-4D97-AF65-F5344CB8AC3E}">
        <p14:creationId xmlns:p14="http://schemas.microsoft.com/office/powerpoint/2010/main" val="73810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5F9F-7BC3-5D22-1DF4-E33F94317787}"/>
              </a:ext>
            </a:extLst>
          </p:cNvPr>
          <p:cNvSpPr>
            <a:spLocks noGrp="1"/>
          </p:cNvSpPr>
          <p:nvPr>
            <p:ph type="title"/>
          </p:nvPr>
        </p:nvSpPr>
        <p:spPr/>
        <p:txBody>
          <a:bodyPr>
            <a:normAutofit/>
          </a:bodyPr>
          <a:lstStyle/>
          <a:p>
            <a:r>
              <a:rPr lang="en-US" sz="3200" dirty="0">
                <a:ea typeface="Calibri Light"/>
                <a:cs typeface="Calibri Light"/>
              </a:rPr>
              <a:t>CDE Open Competitive Grants</a:t>
            </a:r>
            <a:endParaRPr lang="en-US" sz="3200" dirty="0"/>
          </a:p>
        </p:txBody>
      </p:sp>
      <p:graphicFrame>
        <p:nvGraphicFramePr>
          <p:cNvPr id="11" name="Content Placeholder 10">
            <a:extLst>
              <a:ext uri="{FF2B5EF4-FFF2-40B4-BE49-F238E27FC236}">
                <a16:creationId xmlns:a16="http://schemas.microsoft.com/office/drawing/2014/main" id="{78AE024C-B788-D98B-044E-5BAA42BCE9E0}"/>
              </a:ext>
            </a:extLst>
          </p:cNvPr>
          <p:cNvGraphicFramePr>
            <a:graphicFrameLocks noGrp="1"/>
          </p:cNvGraphicFramePr>
          <p:nvPr>
            <p:ph idx="1"/>
            <p:extLst>
              <p:ext uri="{D42A27DB-BD31-4B8C-83A1-F6EECF244321}">
                <p14:modId xmlns:p14="http://schemas.microsoft.com/office/powerpoint/2010/main" val="3703043788"/>
              </p:ext>
            </p:extLst>
          </p:nvPr>
        </p:nvGraphicFramePr>
        <p:xfrm>
          <a:off x="415636" y="1350819"/>
          <a:ext cx="8415882" cy="5074920"/>
        </p:xfrm>
        <a:graphic>
          <a:graphicData uri="http://schemas.openxmlformats.org/drawingml/2006/table">
            <a:tbl>
              <a:tblPr firstRow="1" firstCol="1" bandRow="1">
                <a:tableStyleId>{5C22544A-7EE6-4342-B048-85BDC9FD1C3A}</a:tableStyleId>
              </a:tblPr>
              <a:tblGrid>
                <a:gridCol w="2420785">
                  <a:extLst>
                    <a:ext uri="{9D8B030D-6E8A-4147-A177-3AD203B41FA5}">
                      <a16:colId xmlns:a16="http://schemas.microsoft.com/office/drawing/2014/main" val="4176345296"/>
                    </a:ext>
                  </a:extLst>
                </a:gridCol>
                <a:gridCol w="3623055">
                  <a:extLst>
                    <a:ext uri="{9D8B030D-6E8A-4147-A177-3AD203B41FA5}">
                      <a16:colId xmlns:a16="http://schemas.microsoft.com/office/drawing/2014/main" val="2418348256"/>
                    </a:ext>
                  </a:extLst>
                </a:gridCol>
                <a:gridCol w="1153527">
                  <a:extLst>
                    <a:ext uri="{9D8B030D-6E8A-4147-A177-3AD203B41FA5}">
                      <a16:colId xmlns:a16="http://schemas.microsoft.com/office/drawing/2014/main" val="3633522472"/>
                    </a:ext>
                  </a:extLst>
                </a:gridCol>
                <a:gridCol w="1218515">
                  <a:extLst>
                    <a:ext uri="{9D8B030D-6E8A-4147-A177-3AD203B41FA5}">
                      <a16:colId xmlns:a16="http://schemas.microsoft.com/office/drawing/2014/main" val="2259353626"/>
                    </a:ext>
                  </a:extLst>
                </a:gridCol>
              </a:tblGrid>
              <a:tr h="548640">
                <a:tc>
                  <a:txBody>
                    <a:bodyPr/>
                    <a:lstStyle/>
                    <a:p>
                      <a:pPr algn="ctr">
                        <a:spcAft>
                          <a:spcPts val="0"/>
                        </a:spcAft>
                      </a:pPr>
                      <a:r>
                        <a:rPr lang="en-US" b="1" kern="0" dirty="0">
                          <a:solidFill>
                            <a:srgbClr val="000000"/>
                          </a:solidFill>
                          <a:effectLst/>
                          <a:latin typeface="Calibri Light"/>
                          <a:ea typeface="Times New Roman" panose="02020603050405020304" pitchFamily="18" charset="0"/>
                        </a:rPr>
                        <a:t>Opportunity</a:t>
                      </a:r>
                      <a:endParaRPr lang="en-US" dirty="0">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tc>
                  <a:txBody>
                    <a:bodyPr/>
                    <a:lstStyle/>
                    <a:p>
                      <a:pPr algn="ctr">
                        <a:spcAft>
                          <a:spcPts val="0"/>
                        </a:spcAft>
                      </a:pPr>
                      <a:r>
                        <a:rPr lang="en-US" b="1" kern="0" dirty="0">
                          <a:solidFill>
                            <a:srgbClr val="000000"/>
                          </a:solidFill>
                          <a:effectLst/>
                          <a:latin typeface="Calibri Light"/>
                          <a:ea typeface="Times New Roman" panose="02020603050405020304" pitchFamily="18" charset="0"/>
                        </a:rPr>
                        <a:t>General Purpose</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CSI Application </a:t>
                      </a:r>
                      <a:br>
                        <a:rPr lang="en-US" b="1" kern="0" dirty="0">
                          <a:solidFill>
                            <a:srgbClr val="000000"/>
                          </a:solidFill>
                          <a:effectLst/>
                          <a:latin typeface="Calibri Light"/>
                          <a:ea typeface="Times New Roman" panose="02020603050405020304" pitchFamily="18" charset="0"/>
                        </a:rPr>
                      </a:br>
                      <a:r>
                        <a:rPr lang="en-US" b="1" kern="0">
                          <a:solidFill>
                            <a:srgbClr val="000000"/>
                          </a:solidFill>
                          <a:effectLst/>
                          <a:latin typeface="Calibri Light"/>
                          <a:ea typeface="Times New Roman" panose="02020603050405020304" pitchFamily="18" charset="0"/>
                        </a:rPr>
                        <a:t>Deadline</a:t>
                      </a:r>
                      <a:endParaRPr lang="en-US">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tc>
                  <a:txBody>
                    <a:bodyPr/>
                    <a:lstStyle/>
                    <a:p>
                      <a:pPr algn="ctr">
                        <a:spcAft>
                          <a:spcPts val="0"/>
                        </a:spcAft>
                      </a:pPr>
                      <a:r>
                        <a:rPr lang="en-US" b="1" kern="0" dirty="0">
                          <a:solidFill>
                            <a:srgbClr val="000000"/>
                          </a:solidFill>
                          <a:effectLst/>
                          <a:latin typeface="Calibri Light"/>
                          <a:ea typeface="Times New Roman" panose="02020603050405020304" pitchFamily="18" charset="0"/>
                        </a:rPr>
                        <a:t>CDE Application </a:t>
                      </a:r>
                      <a:br>
                        <a:rPr lang="en-US" b="1" kern="0" dirty="0">
                          <a:solidFill>
                            <a:srgbClr val="000000"/>
                          </a:solidFill>
                          <a:effectLst/>
                          <a:latin typeface="Calibri Light"/>
                          <a:ea typeface="Times New Roman" panose="02020603050405020304" pitchFamily="18" charset="0"/>
                        </a:rPr>
                      </a:br>
                      <a:r>
                        <a:rPr lang="en-US" b="1" kern="0" dirty="0">
                          <a:solidFill>
                            <a:srgbClr val="000000"/>
                          </a:solidFill>
                          <a:effectLst/>
                          <a:latin typeface="Calibri Light"/>
                          <a:ea typeface="Times New Roman" panose="02020603050405020304" pitchFamily="18" charset="0"/>
                        </a:rPr>
                        <a:t>Deadline</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extLst>
                  <a:ext uri="{0D108BD9-81ED-4DB2-BD59-A6C34878D82A}">
                    <a16:rowId xmlns:a16="http://schemas.microsoft.com/office/drawing/2014/main" val="3867393864"/>
                  </a:ext>
                </a:extLst>
              </a:tr>
              <a:tr h="731520">
                <a:tc>
                  <a:txBody>
                    <a:bodyPr/>
                    <a:lstStyle/>
                    <a:p>
                      <a:pPr>
                        <a:spcAft>
                          <a:spcPts val="0"/>
                        </a:spcAft>
                      </a:pPr>
                      <a:r>
                        <a:rPr lang="en-US" kern="0" dirty="0">
                          <a:solidFill>
                            <a:srgbClr val="000000"/>
                          </a:solidFill>
                          <a:effectLst/>
                          <a:latin typeface="Calibri Light"/>
                          <a:ea typeface="Times New Roman" panose="02020603050405020304" pitchFamily="18" charset="0"/>
                        </a:rPr>
                        <a:t>Early Literacy Professional Development Grant</a:t>
                      </a:r>
                      <a:endParaRPr lang="en-US" dirty="0">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dirty="0">
                          <a:solidFill>
                            <a:srgbClr val="262626"/>
                          </a:solidFill>
                          <a:effectLst/>
                          <a:latin typeface="Calibri Light"/>
                          <a:ea typeface="Times New Roman" panose="02020603050405020304" pitchFamily="18" charset="0"/>
                        </a:rPr>
                        <a:t>Support Colorado educators in the implementation of scientifically- and evidence-based reading programming and strategies for  (K-3) students. $1.12m total available funding.</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2/23/2024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2/28/2024</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713323"/>
                  </a:ext>
                </a:extLst>
              </a:tr>
              <a:tr h="914400">
                <a:tc>
                  <a:txBody>
                    <a:bodyPr/>
                    <a:lstStyle/>
                    <a:p>
                      <a:pPr>
                        <a:spcAft>
                          <a:spcPts val="0"/>
                        </a:spcAft>
                      </a:pPr>
                      <a:r>
                        <a:rPr lang="en-US" kern="0" dirty="0">
                          <a:solidFill>
                            <a:srgbClr val="000000"/>
                          </a:solidFill>
                          <a:effectLst/>
                          <a:latin typeface="Calibri Light"/>
                          <a:ea typeface="Times New Roman" panose="02020603050405020304" pitchFamily="18" charset="0"/>
                        </a:rPr>
                        <a:t>School Counselor Corp Grant</a:t>
                      </a:r>
                      <a:endParaRPr lang="en-US" dirty="0">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dirty="0">
                          <a:solidFill>
                            <a:srgbClr val="262626"/>
                          </a:solidFill>
                          <a:effectLst/>
                          <a:latin typeface="Calibri Light"/>
                          <a:ea typeface="Times New Roman" panose="02020603050405020304" pitchFamily="18" charset="0"/>
                        </a:rPr>
                        <a:t>Increase the availability and implementation of effective school-based counseling to increase the state graduation rate and continue into postsecondary education. $30-50k Year 1, up to $90k Year 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3/4/2024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3/7/2024</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543615164"/>
                  </a:ext>
                </a:extLst>
              </a:tr>
              <a:tr h="731520">
                <a:tc>
                  <a:txBody>
                    <a:bodyPr/>
                    <a:lstStyle/>
                    <a:p>
                      <a:pPr>
                        <a:spcAft>
                          <a:spcPts val="0"/>
                        </a:spcAft>
                      </a:pPr>
                      <a:r>
                        <a:rPr lang="en-US" kern="0" dirty="0">
                          <a:solidFill>
                            <a:srgbClr val="000000"/>
                          </a:solidFill>
                          <a:effectLst/>
                          <a:latin typeface="Calibri Light"/>
                          <a:ea typeface="Times New Roman" panose="02020603050405020304" pitchFamily="18" charset="0"/>
                        </a:rPr>
                        <a:t>Early Literacy Grant</a:t>
                      </a:r>
                      <a:endParaRPr lang="en-US" dirty="0">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dirty="0">
                          <a:solidFill>
                            <a:srgbClr val="000000"/>
                          </a:solidFill>
                          <a:effectLst/>
                          <a:latin typeface="Calibri Light"/>
                          <a:ea typeface="Times New Roman" panose="02020603050405020304" pitchFamily="18" charset="0"/>
                        </a:rPr>
                        <a:t>Improve students’ reading competency  of the essential components of reading instruction into  (K-3) teaching structures. $1.79m total available, 4-year funding period.</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3/8/2024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3/13/2024</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395540628"/>
                  </a:ext>
                </a:extLst>
              </a:tr>
              <a:tr h="731520">
                <a:tc>
                  <a:txBody>
                    <a:bodyPr/>
                    <a:lstStyle/>
                    <a:p>
                      <a:pPr>
                        <a:spcAft>
                          <a:spcPts val="0"/>
                        </a:spcAft>
                      </a:pPr>
                      <a:r>
                        <a:rPr lang="en-US" kern="0" dirty="0">
                          <a:solidFill>
                            <a:srgbClr val="000000"/>
                          </a:solidFill>
                          <a:effectLst/>
                          <a:latin typeface="Calibri Light"/>
                          <a:ea typeface="Times New Roman" panose="02020603050405020304" pitchFamily="18" charset="0"/>
                        </a:rPr>
                        <a:t>Concurrent Enrollment Expansion and Innovation</a:t>
                      </a:r>
                      <a:br>
                        <a:rPr lang="en-US" kern="0" dirty="0">
                          <a:solidFill>
                            <a:srgbClr val="000000"/>
                          </a:solidFill>
                          <a:effectLst/>
                          <a:latin typeface="Calibri Light"/>
                          <a:ea typeface="Times New Roman" panose="02020603050405020304" pitchFamily="18" charset="0"/>
                        </a:rPr>
                      </a:br>
                      <a:r>
                        <a:rPr lang="en-US" kern="0" dirty="0">
                          <a:solidFill>
                            <a:srgbClr val="000000"/>
                          </a:solidFill>
                          <a:effectLst/>
                          <a:latin typeface="Calibri Light"/>
                          <a:ea typeface="Times New Roman" panose="02020603050405020304" pitchFamily="18" charset="0"/>
                        </a:rPr>
                        <a:t>Grant </a:t>
                      </a:r>
                      <a:endParaRPr lang="en-US" dirty="0">
                        <a:effectLs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dirty="0">
                          <a:solidFill>
                            <a:srgbClr val="000000"/>
                          </a:solidFill>
                          <a:effectLst/>
                          <a:latin typeface="Calibri Light"/>
                          <a:ea typeface="Times New Roman" panose="02020603050405020304" pitchFamily="18" charset="0"/>
                        </a:rPr>
                        <a:t>Providing grants to partnering LEPs and institutions of higher education to expand and innovate concurrent enrollment opportunities. Up to $50k per applicant, 1-year of funding.</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3/14/2024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3/18/2024</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60712734"/>
                  </a:ext>
                </a:extLst>
              </a:tr>
              <a:tr h="914400">
                <a:tc>
                  <a:txBody>
                    <a:bodyPr/>
                    <a:lstStyle/>
                    <a:p>
                      <a:pPr>
                        <a:spcAft>
                          <a:spcPts val="0"/>
                        </a:spcAft>
                      </a:pPr>
                      <a:r>
                        <a:rPr lang="en-US" kern="0" dirty="0">
                          <a:solidFill>
                            <a:srgbClr val="000000"/>
                          </a:solidFill>
                          <a:effectLst/>
                          <a:latin typeface="Calibri Light"/>
                          <a:ea typeface="Times New Roman" panose="02020603050405020304" pitchFamily="18" charset="0"/>
                        </a:rPr>
                        <a:t>Student Wellness Grant</a:t>
                      </a:r>
                      <a:endParaRPr lang="en-US" dirty="0">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dirty="0">
                          <a:solidFill>
                            <a:srgbClr val="000000"/>
                          </a:solidFill>
                          <a:effectLst/>
                          <a:latin typeface="Calibri Light"/>
                          <a:ea typeface="Times New Roman" panose="02020603050405020304" pitchFamily="18" charset="0"/>
                        </a:rPr>
                        <a:t>Centers for Disease Control and Prevention’s Whole School, Whole Community, Whole Child Model (WSCC) as a strategy to improve the health and well-being of children. $30k annually / $25k annually previously funded, 3-year funding period.</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3/18/2024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3/20/2024</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198806965"/>
                  </a:ext>
                </a:extLst>
              </a:tr>
            </a:tbl>
          </a:graphicData>
        </a:graphic>
      </p:graphicFrame>
    </p:spTree>
    <p:extLst>
      <p:ext uri="{BB962C8B-B14F-4D97-AF65-F5344CB8AC3E}">
        <p14:creationId xmlns:p14="http://schemas.microsoft.com/office/powerpoint/2010/main" val="335373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E974-1276-084E-DB58-DE568A13329F}"/>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More Information</a:t>
            </a:r>
          </a:p>
        </p:txBody>
      </p:sp>
      <p:graphicFrame>
        <p:nvGraphicFramePr>
          <p:cNvPr id="11" name="Content Placeholder 10">
            <a:extLst>
              <a:ext uri="{FF2B5EF4-FFF2-40B4-BE49-F238E27FC236}">
                <a16:creationId xmlns:a16="http://schemas.microsoft.com/office/drawing/2014/main" id="{78AE024C-B788-D98B-044E-5BAA42BCE9E0}"/>
              </a:ext>
            </a:extLst>
          </p:cNvPr>
          <p:cNvGraphicFramePr>
            <a:graphicFrameLocks noGrp="1"/>
          </p:cNvGraphicFramePr>
          <p:nvPr>
            <p:ph idx="1"/>
            <p:extLst>
              <p:ext uri="{D42A27DB-BD31-4B8C-83A1-F6EECF244321}">
                <p14:modId xmlns:p14="http://schemas.microsoft.com/office/powerpoint/2010/main" val="2500163892"/>
              </p:ext>
            </p:extLst>
          </p:nvPr>
        </p:nvGraphicFramePr>
        <p:xfrm>
          <a:off x="364059" y="1106375"/>
          <a:ext cx="8415882" cy="5074920"/>
        </p:xfrm>
        <a:graphic>
          <a:graphicData uri="http://schemas.openxmlformats.org/drawingml/2006/table">
            <a:tbl>
              <a:tblPr firstRow="1" firstCol="1" bandRow="1">
                <a:tableStyleId>{5C22544A-7EE6-4342-B048-85BDC9FD1C3A}</a:tableStyleId>
              </a:tblPr>
              <a:tblGrid>
                <a:gridCol w="2420785">
                  <a:extLst>
                    <a:ext uri="{9D8B030D-6E8A-4147-A177-3AD203B41FA5}">
                      <a16:colId xmlns:a16="http://schemas.microsoft.com/office/drawing/2014/main" val="4176345296"/>
                    </a:ext>
                  </a:extLst>
                </a:gridCol>
                <a:gridCol w="3623055">
                  <a:extLst>
                    <a:ext uri="{9D8B030D-6E8A-4147-A177-3AD203B41FA5}">
                      <a16:colId xmlns:a16="http://schemas.microsoft.com/office/drawing/2014/main" val="2418348256"/>
                    </a:ext>
                  </a:extLst>
                </a:gridCol>
                <a:gridCol w="1153527">
                  <a:extLst>
                    <a:ext uri="{9D8B030D-6E8A-4147-A177-3AD203B41FA5}">
                      <a16:colId xmlns:a16="http://schemas.microsoft.com/office/drawing/2014/main" val="3633522472"/>
                    </a:ext>
                  </a:extLst>
                </a:gridCol>
                <a:gridCol w="1218515">
                  <a:extLst>
                    <a:ext uri="{9D8B030D-6E8A-4147-A177-3AD203B41FA5}">
                      <a16:colId xmlns:a16="http://schemas.microsoft.com/office/drawing/2014/main" val="2259353626"/>
                    </a:ext>
                  </a:extLst>
                </a:gridCol>
              </a:tblGrid>
              <a:tr h="548640">
                <a:tc>
                  <a:txBody>
                    <a:bodyPr/>
                    <a:lstStyle/>
                    <a:p>
                      <a:pPr algn="ctr">
                        <a:spcAft>
                          <a:spcPts val="0"/>
                        </a:spcAft>
                      </a:pPr>
                      <a:r>
                        <a:rPr lang="en-US" b="1" kern="0" dirty="0">
                          <a:solidFill>
                            <a:srgbClr val="000000"/>
                          </a:solidFill>
                          <a:effectLst/>
                          <a:latin typeface="Calibri Light"/>
                          <a:ea typeface="Times New Roman" panose="02020603050405020304" pitchFamily="18" charset="0"/>
                        </a:rPr>
                        <a:t>Opportunity</a:t>
                      </a:r>
                      <a:endParaRPr lang="en-US" dirty="0">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tc>
                  <a:txBody>
                    <a:bodyPr/>
                    <a:lstStyle/>
                    <a:p>
                      <a:pPr algn="ctr">
                        <a:spcAft>
                          <a:spcPts val="0"/>
                        </a:spcAft>
                      </a:pPr>
                      <a:r>
                        <a:rPr lang="en-US" b="1" kern="0" dirty="0">
                          <a:solidFill>
                            <a:srgbClr val="000000"/>
                          </a:solidFill>
                          <a:effectLst/>
                          <a:latin typeface="Calibri Light"/>
                          <a:ea typeface="Times New Roman" panose="02020603050405020304" pitchFamily="18" charset="0"/>
                        </a:rPr>
                        <a:t>General Purpose</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CSI Application </a:t>
                      </a:r>
                      <a:br>
                        <a:rPr lang="en-US" b="1" kern="0" dirty="0">
                          <a:solidFill>
                            <a:srgbClr val="000000"/>
                          </a:solidFill>
                          <a:effectLst/>
                          <a:latin typeface="Calibri Light"/>
                          <a:ea typeface="Times New Roman" panose="02020603050405020304" pitchFamily="18" charset="0"/>
                        </a:rPr>
                      </a:br>
                      <a:r>
                        <a:rPr lang="en-US" b="1" kern="0">
                          <a:solidFill>
                            <a:srgbClr val="000000"/>
                          </a:solidFill>
                          <a:effectLst/>
                          <a:latin typeface="Calibri Light"/>
                          <a:ea typeface="Times New Roman" panose="02020603050405020304" pitchFamily="18" charset="0"/>
                        </a:rPr>
                        <a:t>Deadline</a:t>
                      </a:r>
                      <a:endParaRPr lang="en-US">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tc>
                  <a:txBody>
                    <a:bodyPr/>
                    <a:lstStyle/>
                    <a:p>
                      <a:pPr algn="ctr">
                        <a:spcAft>
                          <a:spcPts val="0"/>
                        </a:spcAft>
                      </a:pPr>
                      <a:r>
                        <a:rPr lang="en-US" b="1" kern="0" dirty="0">
                          <a:solidFill>
                            <a:srgbClr val="000000"/>
                          </a:solidFill>
                          <a:effectLst/>
                          <a:latin typeface="Calibri Light"/>
                          <a:ea typeface="Times New Roman" panose="02020603050405020304" pitchFamily="18" charset="0"/>
                        </a:rPr>
                        <a:t>CDE Application </a:t>
                      </a:r>
                      <a:br>
                        <a:rPr lang="en-US" b="1" kern="0" dirty="0">
                          <a:solidFill>
                            <a:srgbClr val="000000"/>
                          </a:solidFill>
                          <a:effectLst/>
                          <a:latin typeface="Calibri Light"/>
                          <a:ea typeface="Times New Roman" panose="02020603050405020304" pitchFamily="18" charset="0"/>
                        </a:rPr>
                      </a:br>
                      <a:r>
                        <a:rPr lang="en-US" b="1" kern="0" dirty="0">
                          <a:solidFill>
                            <a:srgbClr val="000000"/>
                          </a:solidFill>
                          <a:effectLst/>
                          <a:latin typeface="Calibri Light"/>
                          <a:ea typeface="Times New Roman" panose="02020603050405020304" pitchFamily="18" charset="0"/>
                        </a:rPr>
                        <a:t>Deadline</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extLst>
                  <a:ext uri="{0D108BD9-81ED-4DB2-BD59-A6C34878D82A}">
                    <a16:rowId xmlns:a16="http://schemas.microsoft.com/office/drawing/2014/main" val="3867393864"/>
                  </a:ext>
                </a:extLst>
              </a:tr>
              <a:tr h="731520">
                <a:tc>
                  <a:txBody>
                    <a:bodyPr/>
                    <a:lstStyle/>
                    <a:p>
                      <a:pPr>
                        <a:spcAft>
                          <a:spcPts val="0"/>
                        </a:spcAft>
                      </a:pPr>
                      <a:r>
                        <a:rPr lang="en-US" kern="0" dirty="0">
                          <a:solidFill>
                            <a:srgbClr val="000000"/>
                          </a:solidFill>
                          <a:effectLst/>
                          <a:latin typeface="Calibri Light"/>
                          <a:ea typeface="Times New Roman" panose="02020603050405020304" pitchFamily="18" charset="0"/>
                        </a:rPr>
                        <a:t>Early Literacy Professional Development Grant</a:t>
                      </a:r>
                      <a:endParaRPr lang="en-US" dirty="0">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dirty="0">
                          <a:solidFill>
                            <a:srgbClr val="262626"/>
                          </a:solidFill>
                          <a:effectLst/>
                          <a:latin typeface="Calibri Light"/>
                          <a:ea typeface="Times New Roman" panose="02020603050405020304" pitchFamily="18" charset="0"/>
                        </a:rPr>
                        <a:t>Support Colorado educators in the implementation of scientifically- and evidence-based reading programming and strategies for  (K-3) students. $1.12m total available funding.</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2/23/2024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2/28/2024</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713323"/>
                  </a:ext>
                </a:extLst>
              </a:tr>
              <a:tr h="914400">
                <a:tc>
                  <a:txBody>
                    <a:bodyPr/>
                    <a:lstStyle/>
                    <a:p>
                      <a:pPr>
                        <a:spcAft>
                          <a:spcPts val="0"/>
                        </a:spcAft>
                      </a:pPr>
                      <a:r>
                        <a:rPr lang="en-US" kern="0" dirty="0">
                          <a:solidFill>
                            <a:srgbClr val="000000"/>
                          </a:solidFill>
                          <a:effectLst/>
                          <a:latin typeface="Calibri Light"/>
                          <a:ea typeface="Times New Roman" panose="02020603050405020304" pitchFamily="18" charset="0"/>
                        </a:rPr>
                        <a:t>School Counselor Corp Grant</a:t>
                      </a:r>
                      <a:endParaRPr lang="en-US" dirty="0">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dirty="0">
                          <a:solidFill>
                            <a:srgbClr val="262626"/>
                          </a:solidFill>
                          <a:effectLst/>
                          <a:latin typeface="Calibri Light"/>
                          <a:ea typeface="Times New Roman" panose="02020603050405020304" pitchFamily="18" charset="0"/>
                        </a:rPr>
                        <a:t>Increase the availability and implementation of effective school-based counseling to increase the state graduation rate and continue into postsecondary education. $30-50k Year 1, up to $90k Year 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3/4/2024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3/7/2024</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543615164"/>
                  </a:ext>
                </a:extLst>
              </a:tr>
              <a:tr h="731520">
                <a:tc>
                  <a:txBody>
                    <a:bodyPr/>
                    <a:lstStyle/>
                    <a:p>
                      <a:pPr>
                        <a:spcAft>
                          <a:spcPts val="0"/>
                        </a:spcAft>
                      </a:pPr>
                      <a:r>
                        <a:rPr lang="en-US" kern="0" dirty="0">
                          <a:solidFill>
                            <a:srgbClr val="000000"/>
                          </a:solidFill>
                          <a:effectLst/>
                          <a:latin typeface="Calibri Light"/>
                          <a:ea typeface="Times New Roman" panose="02020603050405020304" pitchFamily="18" charset="0"/>
                        </a:rPr>
                        <a:t>Early Literacy Grant</a:t>
                      </a:r>
                      <a:endParaRPr lang="en-US" dirty="0">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dirty="0">
                          <a:solidFill>
                            <a:srgbClr val="000000"/>
                          </a:solidFill>
                          <a:effectLst/>
                          <a:latin typeface="Calibri Light"/>
                          <a:ea typeface="Times New Roman" panose="02020603050405020304" pitchFamily="18" charset="0"/>
                        </a:rPr>
                        <a:t>Improve students’ reading competency  of the essential components of reading instruction into  (K-3) teaching structures. $1.79m total available, 4-year funding period.</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3/8/2024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3/13/2024</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395540628"/>
                  </a:ext>
                </a:extLst>
              </a:tr>
              <a:tr h="731520">
                <a:tc>
                  <a:txBody>
                    <a:bodyPr/>
                    <a:lstStyle/>
                    <a:p>
                      <a:pPr>
                        <a:spcAft>
                          <a:spcPts val="0"/>
                        </a:spcAft>
                      </a:pPr>
                      <a:r>
                        <a:rPr lang="en-US" kern="0" dirty="0">
                          <a:solidFill>
                            <a:srgbClr val="000000"/>
                          </a:solidFill>
                          <a:effectLst/>
                          <a:latin typeface="Calibri Light"/>
                          <a:ea typeface="Times New Roman" panose="02020603050405020304" pitchFamily="18" charset="0"/>
                        </a:rPr>
                        <a:t>Concurrent Enrollment Expansion and Innovation</a:t>
                      </a:r>
                      <a:br>
                        <a:rPr lang="en-US" kern="0" dirty="0">
                          <a:solidFill>
                            <a:srgbClr val="000000"/>
                          </a:solidFill>
                          <a:effectLst/>
                          <a:latin typeface="Calibri Light"/>
                          <a:ea typeface="Times New Roman" panose="02020603050405020304" pitchFamily="18" charset="0"/>
                        </a:rPr>
                      </a:br>
                      <a:r>
                        <a:rPr lang="en-US" kern="0" dirty="0">
                          <a:solidFill>
                            <a:srgbClr val="000000"/>
                          </a:solidFill>
                          <a:effectLst/>
                          <a:latin typeface="Calibri Light"/>
                          <a:ea typeface="Times New Roman" panose="02020603050405020304" pitchFamily="18" charset="0"/>
                        </a:rPr>
                        <a:t>Grant </a:t>
                      </a:r>
                      <a:endParaRPr lang="en-US" dirty="0">
                        <a:effectLs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dirty="0">
                          <a:solidFill>
                            <a:srgbClr val="000000"/>
                          </a:solidFill>
                          <a:effectLst/>
                          <a:latin typeface="Calibri Light"/>
                          <a:ea typeface="Times New Roman" panose="02020603050405020304" pitchFamily="18" charset="0"/>
                        </a:rPr>
                        <a:t>Providing grants to partnering LEPs and institutions of higher education to expand and innovate concurrent enrollment opportunities. Up to $50k per applicant, 1-year of funding.</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3/14/2024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3/18/2024</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60712734"/>
                  </a:ext>
                </a:extLst>
              </a:tr>
              <a:tr h="914400">
                <a:tc>
                  <a:txBody>
                    <a:bodyPr/>
                    <a:lstStyle/>
                    <a:p>
                      <a:pPr>
                        <a:spcAft>
                          <a:spcPts val="0"/>
                        </a:spcAft>
                      </a:pPr>
                      <a:r>
                        <a:rPr lang="en-US" kern="0" dirty="0">
                          <a:solidFill>
                            <a:srgbClr val="000000"/>
                          </a:solidFill>
                          <a:effectLst/>
                          <a:latin typeface="Calibri Light"/>
                          <a:ea typeface="Times New Roman" panose="02020603050405020304" pitchFamily="18" charset="0"/>
                        </a:rPr>
                        <a:t>Student Wellness Grant</a:t>
                      </a:r>
                      <a:endParaRPr lang="en-US" dirty="0">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dirty="0">
                          <a:solidFill>
                            <a:srgbClr val="000000"/>
                          </a:solidFill>
                          <a:effectLst/>
                          <a:latin typeface="Calibri Light"/>
                          <a:ea typeface="Times New Roman" panose="02020603050405020304" pitchFamily="18" charset="0"/>
                        </a:rPr>
                        <a:t>Centers for Disease Control and Prevention’s Whole School, Whole Community, Whole Child Model (WSCC) as a strategy to improve the health and well-being of children. $30k annually / $25k annually previously funded, 3-year funding period.</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3/18/2024</a:t>
                      </a:r>
                      <a:endParaRPr lang="en-US" dirty="0">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dirty="0">
                          <a:solidFill>
                            <a:srgbClr val="000000"/>
                          </a:solidFill>
                          <a:effectLst/>
                          <a:latin typeface="Calibri Light"/>
                          <a:ea typeface="Times New Roman" panose="02020603050405020304" pitchFamily="18" charset="0"/>
                        </a:rPr>
                        <a:t>3/20/2024</a:t>
                      </a:r>
                      <a:endParaRPr lang="en-US" dirty="0">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198806965"/>
                  </a:ext>
                </a:extLst>
              </a:tr>
            </a:tbl>
          </a:graphicData>
        </a:graphic>
      </p:graphicFrame>
    </p:spTree>
    <p:extLst>
      <p:ext uri="{BB962C8B-B14F-4D97-AF65-F5344CB8AC3E}">
        <p14:creationId xmlns:p14="http://schemas.microsoft.com/office/powerpoint/2010/main" val="385650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3EDE-176D-553B-76B4-6E5EBF3D4D2F}"/>
              </a:ext>
            </a:extLst>
          </p:cNvPr>
          <p:cNvSpPr>
            <a:spLocks noGrp="1"/>
          </p:cNvSpPr>
          <p:nvPr>
            <p:ph type="title"/>
          </p:nvPr>
        </p:nvSpPr>
        <p:spPr/>
        <p:txBody>
          <a:bodyPr>
            <a:normAutofit/>
          </a:bodyPr>
          <a:lstStyle/>
          <a:p>
            <a:r>
              <a:rPr lang="en-US" sz="4000" dirty="0"/>
              <a:t>CDE GAINS Application Access Instructions</a:t>
            </a:r>
            <a:endParaRPr lang="en-US" sz="4000" dirty="0">
              <a:ea typeface="Calibri Light"/>
              <a:cs typeface="Calibri Light"/>
            </a:endParaRPr>
          </a:p>
        </p:txBody>
      </p:sp>
      <p:sp>
        <p:nvSpPr>
          <p:cNvPr id="3" name="Content Placeholder 2">
            <a:extLst>
              <a:ext uri="{FF2B5EF4-FFF2-40B4-BE49-F238E27FC236}">
                <a16:creationId xmlns:a16="http://schemas.microsoft.com/office/drawing/2014/main" id="{23FAEE26-13FC-6952-7D1F-EF0F2EF9030B}"/>
              </a:ext>
            </a:extLst>
          </p:cNvPr>
          <p:cNvSpPr>
            <a:spLocks noGrp="1"/>
          </p:cNvSpPr>
          <p:nvPr>
            <p:ph idx="1"/>
          </p:nvPr>
        </p:nvSpPr>
        <p:spPr>
          <a:xfrm>
            <a:off x="329938" y="1690688"/>
            <a:ext cx="8512404" cy="5167311"/>
          </a:xfrm>
        </p:spPr>
        <p:txBody>
          <a:bodyPr vert="horz" lIns="91440" tIns="45720" rIns="91440" bIns="45720" rtlCol="0" anchor="t">
            <a:normAutofit/>
          </a:bodyPr>
          <a:lstStyle/>
          <a:p>
            <a:pPr>
              <a:buFont typeface="Wingdings" panose="05000000000000000000" pitchFamily="2" charset="2"/>
              <a:buChar char="§"/>
            </a:pPr>
            <a:r>
              <a:rPr lang="en-US" sz="2800"/>
              <a:t>Accessing Applications </a:t>
            </a:r>
            <a:r>
              <a:rPr lang="en-US" sz="2800" u="sng">
                <a:solidFill>
                  <a:srgbClr val="0563C1"/>
                </a:solidFill>
                <a:effectLst/>
                <a:ea typeface="Calibri"/>
                <a:cs typeface="Calibri"/>
                <a:hlinkClick r:id="rId2"/>
              </a:rPr>
              <a:t>GAINS Access Request Link</a:t>
            </a:r>
            <a:r>
              <a:rPr lang="en-US" sz="2800" u="sng">
                <a:solidFill>
                  <a:srgbClr val="0563C1"/>
                </a:solidFill>
                <a:effectLst/>
                <a:ea typeface="Calibri"/>
                <a:cs typeface="Calibri"/>
              </a:rPr>
              <a:t> </a:t>
            </a:r>
            <a:r>
              <a:rPr lang="en-US" sz="1700">
                <a:solidFill>
                  <a:srgbClr val="00B050"/>
                </a:solidFill>
                <a:effectLst/>
                <a:ea typeface="Calibri"/>
                <a:cs typeface="Calibri"/>
              </a:rPr>
              <a:t>*NEW*</a:t>
            </a:r>
            <a:br>
              <a:rPr lang="en-US" sz="5100" u="sng">
                <a:effectLst/>
                <a:ea typeface="Calibri" panose="020F0502020204030204" pitchFamily="34" charset="0"/>
                <a:cs typeface="Calibri" panose="020F0502020204030204" pitchFamily="34" charset="0"/>
              </a:rPr>
            </a:br>
            <a:br>
              <a:rPr lang="en-US" sz="1600" u="sng">
                <a:ea typeface="Calibri" panose="020F0502020204030204" pitchFamily="34" charset="0"/>
                <a:cs typeface="Calibri" panose="020F0502020204030204" pitchFamily="34" charset="0"/>
              </a:rPr>
            </a:br>
            <a:r>
              <a:rPr lang="en-US" sz="1700">
                <a:effectLst/>
                <a:ea typeface="Calibri"/>
                <a:cs typeface="Calibri"/>
              </a:rPr>
              <a:t>LEA Fiscal Representative Role</a:t>
            </a:r>
          </a:p>
          <a:p>
            <a:pPr marL="342900" lvl="1" indent="0">
              <a:buNone/>
            </a:pPr>
            <a:r>
              <a:rPr lang="en-US" sz="1700">
                <a:ea typeface="Calibri"/>
                <a:cs typeface="Calibri"/>
              </a:rPr>
              <a:t>    </a:t>
            </a:r>
            <a:r>
              <a:rPr lang="en-US" sz="1700">
                <a:effectLst/>
                <a:ea typeface="Calibri"/>
                <a:cs typeface="Calibri"/>
              </a:rPr>
              <a:t>Marcie </a:t>
            </a:r>
            <a:r>
              <a:rPr lang="en-US" sz="1700" err="1">
                <a:effectLst/>
                <a:ea typeface="Calibri"/>
                <a:cs typeface="Calibri"/>
              </a:rPr>
              <a:t>Robidart</a:t>
            </a:r>
            <a:r>
              <a:rPr lang="en-US" sz="1700">
                <a:effectLst/>
                <a:ea typeface="Calibri"/>
                <a:cs typeface="Calibri"/>
              </a:rPr>
              <a:t>, Grants Fiscal &amp; Accounting Manager</a:t>
            </a:r>
          </a:p>
          <a:p>
            <a:pPr marL="342900" lvl="1" indent="0">
              <a:buNone/>
            </a:pPr>
            <a:r>
              <a:rPr lang="en-US" sz="1700">
                <a:ea typeface="Calibri"/>
                <a:cs typeface="Calibri"/>
              </a:rPr>
              <a:t>   </a:t>
            </a:r>
            <a:r>
              <a:rPr lang="en-US" sz="1700">
                <a:solidFill>
                  <a:srgbClr val="0070C0"/>
                </a:solidFill>
                <a:effectLst/>
                <a:ea typeface="Calibri"/>
                <a:cs typeface="Calibri"/>
              </a:rPr>
              <a:t> </a:t>
            </a:r>
            <a:r>
              <a:rPr lang="en-US" sz="1700">
                <a:solidFill>
                  <a:srgbClr val="0070C0"/>
                </a:solidFill>
                <a:effectLst/>
                <a:ea typeface="Calibri"/>
                <a:cs typeface="Calibri"/>
                <a:hlinkClick r:id="rId3">
                  <a:extLst>
                    <a:ext uri="{A12FA001-AC4F-418D-AE19-62706E023703}">
                      <ahyp:hlinkClr xmlns:ahyp="http://schemas.microsoft.com/office/drawing/2018/hyperlinkcolor" val="tx"/>
                    </a:ext>
                  </a:extLst>
                </a:hlinkClick>
              </a:rPr>
              <a:t>marcierobidart@csi.state.co.us</a:t>
            </a:r>
            <a:r>
              <a:rPr lang="en-US" sz="1700">
                <a:solidFill>
                  <a:srgbClr val="0070C0"/>
                </a:solidFill>
                <a:ea typeface="Calibri"/>
                <a:cs typeface="Calibri"/>
              </a:rPr>
              <a:t> </a:t>
            </a:r>
            <a:endParaRPr lang="en-US" sz="1700">
              <a:solidFill>
                <a:srgbClr val="0070C0"/>
              </a:solidFill>
              <a:effectLst/>
              <a:ea typeface="Calibri"/>
              <a:cs typeface="Calibri"/>
            </a:endParaRPr>
          </a:p>
          <a:p>
            <a:pPr marL="342900" lvl="1" indent="0">
              <a:buNone/>
            </a:pPr>
            <a:r>
              <a:rPr lang="en-US" sz="1700">
                <a:ea typeface="Calibri"/>
                <a:cs typeface="Calibri"/>
              </a:rPr>
              <a:t>    </a:t>
            </a:r>
            <a:r>
              <a:rPr lang="en-US" sz="1700">
                <a:effectLst/>
                <a:ea typeface="Calibri"/>
                <a:cs typeface="Calibri"/>
              </a:rPr>
              <a:t>(720)315-4065</a:t>
            </a:r>
          </a:p>
          <a:p>
            <a:pPr marL="0" indent="0">
              <a:buNone/>
            </a:pPr>
            <a:r>
              <a:rPr lang="en-US" sz="1700">
                <a:ea typeface="Calibri"/>
                <a:cs typeface="Calibri"/>
              </a:rPr>
              <a:t>    </a:t>
            </a:r>
            <a:r>
              <a:rPr lang="en-US" sz="1700">
                <a:effectLst/>
                <a:ea typeface="Calibri"/>
                <a:cs typeface="Calibri"/>
              </a:rPr>
              <a:t>Authorized Representative</a:t>
            </a:r>
          </a:p>
          <a:p>
            <a:pPr marL="342900" lvl="1" indent="0">
              <a:buNone/>
            </a:pPr>
            <a:r>
              <a:rPr lang="en-US" sz="1700">
                <a:ea typeface="Calibri"/>
                <a:cs typeface="Calibri"/>
              </a:rPr>
              <a:t>    Andra Denton, Chief of Finance &amp; Operations</a:t>
            </a:r>
          </a:p>
          <a:p>
            <a:pPr marL="342900" lvl="1" indent="0">
              <a:buNone/>
            </a:pPr>
            <a:r>
              <a:rPr lang="en-US" sz="1700">
                <a:ea typeface="Calibri"/>
                <a:cs typeface="Calibri"/>
              </a:rPr>
              <a:t> </a:t>
            </a:r>
            <a:r>
              <a:rPr lang="en-US" sz="1700">
                <a:solidFill>
                  <a:srgbClr val="0070C0"/>
                </a:solidFill>
                <a:ea typeface="Calibri"/>
                <a:cs typeface="Calibri"/>
              </a:rPr>
              <a:t>  </a:t>
            </a:r>
            <a:r>
              <a:rPr lang="en-US" sz="1700">
                <a:solidFill>
                  <a:srgbClr val="0070C0"/>
                </a:solidFill>
                <a:effectLst/>
                <a:ea typeface="Calibri"/>
                <a:cs typeface="Calibri"/>
              </a:rPr>
              <a:t> </a:t>
            </a:r>
            <a:r>
              <a:rPr lang="en-US" sz="1700">
                <a:solidFill>
                  <a:srgbClr val="0070C0"/>
                </a:solidFill>
                <a:effectLst/>
                <a:ea typeface="Calibri"/>
                <a:cs typeface="Calibri"/>
                <a:hlinkClick r:id="rId4">
                  <a:extLst>
                    <a:ext uri="{A12FA001-AC4F-418D-AE19-62706E023703}">
                      <ahyp:hlinkClr xmlns:ahyp="http://schemas.microsoft.com/office/drawing/2018/hyperlinkcolor" val="tx"/>
                    </a:ext>
                  </a:extLst>
                </a:hlinkClick>
              </a:rPr>
              <a:t>andradenton@csi.state.co.us</a:t>
            </a:r>
            <a:endParaRPr lang="en-US" sz="1700">
              <a:solidFill>
                <a:srgbClr val="0070C0"/>
              </a:solidFill>
              <a:effectLst/>
              <a:ea typeface="Calibri"/>
              <a:cs typeface="Calibri"/>
            </a:endParaRPr>
          </a:p>
          <a:p>
            <a:pPr marL="342900" lvl="1" indent="0">
              <a:buNone/>
            </a:pPr>
            <a:r>
              <a:rPr lang="en-US" sz="1700">
                <a:ea typeface="Calibri"/>
                <a:cs typeface="Calibri"/>
              </a:rPr>
              <a:t>    (303) 503-9442</a:t>
            </a:r>
            <a:endParaRPr lang="en-US" sz="1700">
              <a:effectLst/>
              <a:ea typeface="Calibri"/>
              <a:cs typeface="Calibri"/>
            </a:endParaRPr>
          </a:p>
          <a:p>
            <a:pPr marL="342900" lvl="1" indent="0">
              <a:buNone/>
            </a:pPr>
            <a:endParaRPr lang="en-US"/>
          </a:p>
          <a:p>
            <a:pPr>
              <a:buFont typeface="Wingdings" panose="05000000000000000000" pitchFamily="2" charset="2"/>
              <a:buChar char="§"/>
            </a:pPr>
            <a:r>
              <a:rPr lang="en-US" sz="2800"/>
              <a:t>Email </a:t>
            </a:r>
            <a:r>
              <a:rPr lang="en-US" sz="2800">
                <a:hlinkClick r:id="rId5"/>
              </a:rPr>
              <a:t>finance@csi.state.co.us</a:t>
            </a:r>
            <a:r>
              <a:rPr lang="en-US" sz="2800"/>
              <a:t> Upon Completion </a:t>
            </a:r>
            <a:r>
              <a:rPr lang="en-US" sz="1800">
                <a:solidFill>
                  <a:srgbClr val="00B050"/>
                </a:solidFill>
              </a:rPr>
              <a:t>*NEW*</a:t>
            </a:r>
            <a:endParaRPr lang="en-US" sz="1800">
              <a:solidFill>
                <a:srgbClr val="00B050"/>
              </a:solidFill>
              <a:ea typeface="Calibri"/>
              <a:cs typeface="Calibri"/>
            </a:endParaRPr>
          </a:p>
          <a:p>
            <a:pPr marL="0" indent="0">
              <a:buNone/>
            </a:pPr>
            <a:r>
              <a:rPr lang="en-US" sz="2900"/>
              <a:t>  </a:t>
            </a:r>
            <a:r>
              <a:rPr lang="en-US" sz="1700">
                <a:cs typeface="Calibri"/>
              </a:rPr>
              <a:t>GAINS automatically routes for signatures – have instance of notification not received </a:t>
            </a:r>
            <a:r>
              <a:rPr lang="en-US" sz="1900"/>
              <a:t>	</a:t>
            </a:r>
            <a:endParaRPr lang="en-US" sz="1900">
              <a:ea typeface="Calibri"/>
              <a:cs typeface="Calibri"/>
            </a:endParaRPr>
          </a:p>
          <a:p>
            <a:pPr marL="0" indent="0">
              <a:buNone/>
            </a:pPr>
            <a:r>
              <a:rPr lang="en-US" sz="1100">
                <a:hlinkClick r:id="rId6"/>
              </a:rPr>
              <a:t>CDE Competitive Grants and Awards Forecast </a:t>
            </a:r>
          </a:p>
          <a:p>
            <a:pPr marL="0" indent="0">
              <a:buNone/>
            </a:pPr>
            <a:r>
              <a:rPr lang="en-US" sz="1100">
                <a:solidFill>
                  <a:srgbClr val="0070C0"/>
                </a:solidFill>
                <a:hlinkClick r:id="rId7">
                  <a:extLst>
                    <a:ext uri="{A12FA001-AC4F-418D-AE19-62706E023703}">
                      <ahyp:hlinkClr xmlns:ahyp="http://schemas.microsoft.com/office/drawing/2018/hyperlinkcolor" val="tx"/>
                    </a:ext>
                  </a:extLst>
                </a:hlinkClick>
              </a:rPr>
              <a:t>CSI Grant &amp; Funding Opportunities</a:t>
            </a:r>
            <a:r>
              <a:rPr lang="en-US" sz="1100">
                <a:solidFill>
                  <a:srgbClr val="0070C0"/>
                </a:solidFill>
              </a:rPr>
              <a:t> </a:t>
            </a:r>
            <a:endParaRPr lang="en-US" sz="1100">
              <a:solidFill>
                <a:srgbClr val="0070C0"/>
              </a:solidFill>
              <a:ea typeface="Calibri"/>
              <a:cs typeface="Calibri"/>
            </a:endParaRPr>
          </a:p>
        </p:txBody>
      </p:sp>
    </p:spTree>
    <p:extLst>
      <p:ext uri="{BB962C8B-B14F-4D97-AF65-F5344CB8AC3E}">
        <p14:creationId xmlns:p14="http://schemas.microsoft.com/office/powerpoint/2010/main" val="170107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0BD9A-697F-5595-61A4-02594C8F59CB}"/>
              </a:ext>
            </a:extLst>
          </p:cNvPr>
          <p:cNvSpPr>
            <a:spLocks noGrp="1"/>
          </p:cNvSpPr>
          <p:nvPr>
            <p:ph type="title"/>
          </p:nvPr>
        </p:nvSpPr>
        <p:spPr>
          <a:xfrm>
            <a:off x="628650" y="184805"/>
            <a:ext cx="7886700" cy="274279"/>
          </a:xfrm>
        </p:spPr>
        <p:txBody>
          <a:bodyPr anchor="ctr">
            <a:normAutofit fontScale="90000"/>
          </a:bodyPr>
          <a:lstStyle/>
          <a:p>
            <a:r>
              <a:rPr lang="en-US" sz="4500"/>
              <a:t>Upcoming Grant Deadlines &amp; Events</a:t>
            </a:r>
          </a:p>
        </p:txBody>
      </p:sp>
      <p:graphicFrame>
        <p:nvGraphicFramePr>
          <p:cNvPr id="5" name="Table 4">
            <a:extLst>
              <a:ext uri="{FF2B5EF4-FFF2-40B4-BE49-F238E27FC236}">
                <a16:creationId xmlns:a16="http://schemas.microsoft.com/office/drawing/2014/main" id="{0EB16270-6930-0EE6-773C-E32F9FCB4FFA}"/>
              </a:ext>
            </a:extLst>
          </p:cNvPr>
          <p:cNvGraphicFramePr>
            <a:graphicFrameLocks noGrp="1"/>
          </p:cNvGraphicFramePr>
          <p:nvPr/>
        </p:nvGraphicFramePr>
        <p:xfrm>
          <a:off x="488950" y="1348740"/>
          <a:ext cx="8166100" cy="4160520"/>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val="3174777725"/>
                    </a:ext>
                  </a:extLst>
                </a:gridCol>
                <a:gridCol w="1041400">
                  <a:extLst>
                    <a:ext uri="{9D8B030D-6E8A-4147-A177-3AD203B41FA5}">
                      <a16:colId xmlns:a16="http://schemas.microsoft.com/office/drawing/2014/main" val="303067114"/>
                    </a:ext>
                  </a:extLst>
                </a:gridCol>
                <a:gridCol w="1473200">
                  <a:extLst>
                    <a:ext uri="{9D8B030D-6E8A-4147-A177-3AD203B41FA5}">
                      <a16:colId xmlns:a16="http://schemas.microsoft.com/office/drawing/2014/main" val="1879383823"/>
                    </a:ext>
                  </a:extLst>
                </a:gridCol>
                <a:gridCol w="2730500">
                  <a:extLst>
                    <a:ext uri="{9D8B030D-6E8A-4147-A177-3AD203B41FA5}">
                      <a16:colId xmlns:a16="http://schemas.microsoft.com/office/drawing/2014/main" val="2422012865"/>
                    </a:ext>
                  </a:extLst>
                </a:gridCol>
                <a:gridCol w="2006600">
                  <a:extLst>
                    <a:ext uri="{9D8B030D-6E8A-4147-A177-3AD203B41FA5}">
                      <a16:colId xmlns:a16="http://schemas.microsoft.com/office/drawing/2014/main" val="3121514436"/>
                    </a:ext>
                  </a:extLst>
                </a:gridCol>
              </a:tblGrid>
              <a:tr h="198120">
                <a:tc>
                  <a:txBody>
                    <a:bodyPr/>
                    <a:lstStyle/>
                    <a:p>
                      <a:pPr marL="0" marR="0" algn="ctr">
                        <a:lnSpc>
                          <a:spcPct val="107000"/>
                        </a:lnSpc>
                        <a:spcBef>
                          <a:spcPts val="0"/>
                        </a:spcBef>
                        <a:spcAft>
                          <a:spcPts val="0"/>
                        </a:spcAft>
                      </a:pPr>
                      <a:r>
                        <a:rPr lang="en-US" sz="1200" b="1" kern="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Date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7000"/>
                        </a:lnSpc>
                        <a:spcBef>
                          <a:spcPts val="0"/>
                        </a:spcBef>
                        <a:spcAft>
                          <a:spcPts val="0"/>
                        </a:spcAft>
                      </a:pPr>
                      <a:r>
                        <a:rPr lang="en-US" sz="1200" b="1" kern="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Grant/Project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7000"/>
                        </a:lnSpc>
                        <a:spcBef>
                          <a:spcPts val="0"/>
                        </a:spcBef>
                        <a:spcAft>
                          <a:spcPts val="0"/>
                        </a:spcAft>
                      </a:pPr>
                      <a:r>
                        <a:rPr lang="en-US" sz="1200" b="1" kern="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Category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7000"/>
                        </a:lnSpc>
                        <a:spcBef>
                          <a:spcPts val="0"/>
                        </a:spcBef>
                        <a:spcAft>
                          <a:spcPts val="0"/>
                        </a:spcAft>
                      </a:pPr>
                      <a:r>
                        <a:rPr lang="en-US" sz="1200" b="1" kern="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Activity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07000"/>
                        </a:lnSpc>
                        <a:spcBef>
                          <a:spcPts val="0"/>
                        </a:spcBef>
                        <a:spcAft>
                          <a:spcPts val="0"/>
                        </a:spcAft>
                      </a:pPr>
                      <a:r>
                        <a:rPr lang="en-US" sz="1200" b="1" kern="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Links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289034751"/>
                  </a:ext>
                </a:extLst>
              </a:tr>
              <a:tr h="396240">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2/26/2024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ESSA</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CSI-wide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FY25 Title draft budgets released to schools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734536419"/>
                  </a:ext>
                </a:extLst>
              </a:tr>
              <a:tr h="198120">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3/1/2024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CHEG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Awarded Schools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Midyear Report Due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u="sng" kern="0">
                          <a:solidFill>
                            <a:srgbClr val="467886"/>
                          </a:solidFill>
                          <a:effectLst/>
                          <a:latin typeface="Calibri Light" panose="020F0302020204030204" pitchFamily="34" charset="0"/>
                          <a:ea typeface="Times New Roman" panose="02020603050405020304" pitchFamily="18" charset="0"/>
                          <a:cs typeface="Times New Roman" panose="02020603050405020304" pitchFamily="18" charset="0"/>
                          <a:hlinkClick r:id="rId2"/>
                        </a:rPr>
                        <a:t>Reporting Link</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8754600"/>
                  </a:ext>
                </a:extLst>
              </a:tr>
              <a:tr h="396240">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3/12/2024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CCLC</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Awarded Schools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2023-24 EOY Webinar (all cohorts) - Zoom 10am - 11:30am (link forthcoming)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3794984"/>
                  </a:ext>
                </a:extLst>
              </a:tr>
              <a:tr h="396240">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3/15/2024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CCLC</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Awarded Schools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February Attendance Data due for submission (all Cohorts)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u="sng" kern="0">
                          <a:solidFill>
                            <a:srgbClr val="467886"/>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1330827"/>
                  </a:ext>
                </a:extLst>
              </a:tr>
              <a:tr h="792480">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3/20/2024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SHP-SLFRF</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Awarded Schools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AFR Deadline to submit to CSI  - Requirement, completed budget workbook and general ledger (01/01/23 - 12/31/23)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u="sng" kern="0">
                          <a:solidFill>
                            <a:srgbClr val="467886"/>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RFF@csi.state.co.us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1057110"/>
                  </a:ext>
                </a:extLst>
              </a:tr>
              <a:tr h="198120">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3/26/2024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CCSP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Awarded Schools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IFR Due (Expenses 07/01 - 03/15)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u="sng" kern="0">
                          <a:solidFill>
                            <a:srgbClr val="467886"/>
                          </a:solidFill>
                          <a:effectLst/>
                          <a:latin typeface="Calibri Light" panose="020F0302020204030204" pitchFamily="34" charset="0"/>
                          <a:ea typeface="Times New Roman" panose="02020603050405020304" pitchFamily="18" charset="0"/>
                          <a:cs typeface="Times New Roman" panose="02020603050405020304" pitchFamily="18" charset="0"/>
                          <a:hlinkClick r:id="rId4"/>
                        </a:rPr>
                        <a:t>RFF@csi.state.co.us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2517288"/>
                  </a:ext>
                </a:extLst>
              </a:tr>
              <a:tr h="396240">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3/29/2024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SHP-SLFRF</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Awarded Schools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Year 2 final budget and workplan due to CDE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7384463"/>
                  </a:ext>
                </a:extLst>
              </a:tr>
              <a:tr h="594360">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3/31/2024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0">
                          <a:effectLst/>
                          <a:latin typeface="Calibri Light" panose="020F0302020204030204" pitchFamily="34" charset="0"/>
                          <a:ea typeface="Times New Roman" panose="02020603050405020304" pitchFamily="18" charset="0"/>
                          <a:cs typeface="Times New Roman" panose="02020603050405020304" pitchFamily="18" charset="0"/>
                        </a:rPr>
                        <a:t>CCLC</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effectLst/>
                          <a:latin typeface="Calibri Light" panose="020F0302020204030204" pitchFamily="34" charset="0"/>
                          <a:ea typeface="Times New Roman" panose="02020603050405020304" pitchFamily="18" charset="0"/>
                          <a:cs typeface="Times New Roman" panose="02020603050405020304" pitchFamily="18" charset="0"/>
                        </a:rPr>
                        <a:t>Awarded Schools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effectLst/>
                          <a:latin typeface="Calibri Light" panose="020F0302020204030204" pitchFamily="34" charset="0"/>
                          <a:ea typeface="Times New Roman" panose="02020603050405020304" pitchFamily="18" charset="0"/>
                          <a:cs typeface="Times New Roman" panose="02020603050405020304" pitchFamily="18" charset="0"/>
                        </a:rPr>
                        <a:t>Y2023-24 Grant Award Reduction Request form due to CDE (all cohorts)</a:t>
                      </a:r>
                      <a:br>
                        <a:rPr lang="en-US" sz="1200" kern="0">
                          <a:effectLst/>
                          <a:latin typeface="Calibri Light" panose="020F0302020204030204" pitchFamily="34" charset="0"/>
                          <a:ea typeface="Times New Roman" panose="02020603050405020304" pitchFamily="18" charset="0"/>
                          <a:cs typeface="Times New Roman" panose="02020603050405020304" pitchFamily="18" charset="0"/>
                        </a:rPr>
                      </a:br>
                      <a:r>
                        <a:rPr lang="en-US" sz="1200" kern="0">
                          <a:effectLst/>
                          <a:latin typeface="Calibri Light" panose="020F0302020204030204" pitchFamily="34" charset="0"/>
                          <a:ea typeface="Times New Roman" panose="02020603050405020304" pitchFamily="18" charset="0"/>
                          <a:cs typeface="Times New Roman" panose="02020603050405020304" pitchFamily="18" charset="0"/>
                        </a:rPr>
                        <a:t>Submit to your Lead Consultant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5583595"/>
                  </a:ext>
                </a:extLst>
              </a:tr>
              <a:tr h="396240">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4/1/2024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Milestone #3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CSI-wide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Deliverable 60% reimbursable funds requested.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816821626"/>
                  </a:ext>
                </a:extLst>
              </a:tr>
              <a:tr h="198120">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4/1/2024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gn="ctr">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Milestone #3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CSI-wide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nSpc>
                          <a:spcPct val="107000"/>
                        </a:lnSpc>
                        <a:spcBef>
                          <a:spcPts val="0"/>
                        </a:spcBef>
                        <a:spcAft>
                          <a:spcPts val="0"/>
                        </a:spcAft>
                      </a:pPr>
                      <a:r>
                        <a:rPr lang="en-US" sz="12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Deadline for exception request forms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marL="0" marR="0">
                        <a:lnSpc>
                          <a:spcPct val="107000"/>
                        </a:lnSpc>
                        <a:spcBef>
                          <a:spcPts val="0"/>
                        </a:spcBef>
                        <a:spcAft>
                          <a:spcPts val="0"/>
                        </a:spcAft>
                      </a:pPr>
                      <a:r>
                        <a:rPr lang="en-US" sz="1100" u="sng" kern="0">
                          <a:solidFill>
                            <a:srgbClr val="467886"/>
                          </a:solidFill>
                          <a:effectLst/>
                          <a:latin typeface="Calibri Light" panose="020F0302020204030204" pitchFamily="34" charset="0"/>
                          <a:ea typeface="Times New Roman" panose="02020603050405020304" pitchFamily="18" charset="0"/>
                          <a:cs typeface="Times New Roman" panose="02020603050405020304" pitchFamily="18" charset="0"/>
                          <a:hlinkClick r:id="rId5"/>
                        </a:rPr>
                        <a:t>Exception Form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4245131597"/>
                  </a:ext>
                </a:extLst>
              </a:tr>
            </a:tbl>
          </a:graphicData>
        </a:graphic>
      </p:graphicFrame>
    </p:spTree>
    <p:extLst>
      <p:ext uri="{BB962C8B-B14F-4D97-AF65-F5344CB8AC3E}">
        <p14:creationId xmlns:p14="http://schemas.microsoft.com/office/powerpoint/2010/main" val="170580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65EC-6C72-0EA3-24BD-0474300B62FC}"/>
              </a:ext>
            </a:extLst>
          </p:cNvPr>
          <p:cNvSpPr>
            <a:spLocks noGrp="1"/>
          </p:cNvSpPr>
          <p:nvPr>
            <p:ph type="title"/>
          </p:nvPr>
        </p:nvSpPr>
        <p:spPr>
          <a:xfrm>
            <a:off x="571500" y="1138265"/>
            <a:ext cx="4343399" cy="1401183"/>
          </a:xfrm>
        </p:spPr>
        <p:txBody>
          <a:bodyPr anchor="t">
            <a:normAutofit/>
          </a:bodyPr>
          <a:lstStyle/>
          <a:p>
            <a:r>
              <a:rPr lang="en-US" sz="3600">
                <a:ea typeface="Calibri Light"/>
                <a:cs typeface="Calibri Light"/>
              </a:rPr>
              <a:t>CSI School Shoutouts</a:t>
            </a:r>
            <a:endParaRPr lang="en-US" sz="3600"/>
          </a:p>
        </p:txBody>
      </p:sp>
      <p:cxnSp>
        <p:nvCxnSpPr>
          <p:cNvPr id="27" name="Straight Connector 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492D1786-8090-7320-FE24-176A611798C7}"/>
              </a:ext>
            </a:extLst>
          </p:cNvPr>
          <p:cNvSpPr>
            <a:spLocks noGrp="1"/>
          </p:cNvSpPr>
          <p:nvPr>
            <p:ph idx="1"/>
          </p:nvPr>
        </p:nvSpPr>
        <p:spPr>
          <a:xfrm>
            <a:off x="355130" y="1775470"/>
            <a:ext cx="4854284" cy="4612321"/>
          </a:xfrm>
        </p:spPr>
        <p:txBody>
          <a:bodyPr vert="horz" lIns="91440" tIns="45720" rIns="91440" bIns="45720" rtlCol="0" anchor="t">
            <a:normAutofit/>
          </a:bodyPr>
          <a:lstStyle/>
          <a:p>
            <a:pPr marL="0" indent="0">
              <a:buNone/>
            </a:pPr>
            <a:r>
              <a:rPr lang="en-US" sz="1400" b="1" dirty="0">
                <a:latin typeface="Calibri Light"/>
                <a:ea typeface="+mn-lt"/>
                <a:cs typeface="+mn-lt"/>
              </a:rPr>
              <a:t>Andrea Foust (The Academy of Charter Schools)</a:t>
            </a:r>
          </a:p>
          <a:p>
            <a:pPr marL="0" indent="0">
              <a:buNone/>
            </a:pPr>
            <a:r>
              <a:rPr lang="en-US" sz="1400" b="1" dirty="0">
                <a:latin typeface="Calibri Light"/>
                <a:ea typeface="+mn-lt"/>
                <a:cs typeface="+mn-lt"/>
              </a:rPr>
              <a:t>Halley Joseph (Prospect Academy)</a:t>
            </a:r>
            <a:endParaRPr lang="en-US" b="1" dirty="0">
              <a:latin typeface="Calibri Light"/>
            </a:endParaRPr>
          </a:p>
          <a:p>
            <a:pPr marL="0" indent="0">
              <a:buNone/>
            </a:pPr>
            <a:r>
              <a:rPr lang="en-US" sz="1200" dirty="0">
                <a:ea typeface="+mn-lt"/>
                <a:cs typeface="+mn-lt"/>
              </a:rPr>
              <a:t>Meeting deadlines, great communication, overall grant submission organization, and mentoring efforts.</a:t>
            </a:r>
            <a:endParaRPr lang="en-US" sz="1200" dirty="0">
              <a:ea typeface="Calibri"/>
              <a:cs typeface="Calibri"/>
            </a:endParaRPr>
          </a:p>
          <a:p>
            <a:pPr marL="0" indent="0">
              <a:buNone/>
            </a:pPr>
            <a:endParaRPr lang="en-US" sz="1400" dirty="0">
              <a:ea typeface="Calibri"/>
              <a:cs typeface="Calibri"/>
            </a:endParaRPr>
          </a:p>
          <a:p>
            <a:pPr marL="0" indent="0">
              <a:buNone/>
            </a:pPr>
            <a:endParaRPr lang="en-US" sz="1200" dirty="0">
              <a:ea typeface="Calibri" panose="020F0502020204030204"/>
              <a:cs typeface="Calibri" panose="020F0502020204030204"/>
            </a:endParaRPr>
          </a:p>
          <a:p>
            <a:pPr marL="0" indent="0">
              <a:buNone/>
            </a:pPr>
            <a:endParaRPr lang="en-US" sz="1200">
              <a:ea typeface="Calibri" panose="020F0502020204030204"/>
              <a:cs typeface="Calibri" panose="020F0502020204030204"/>
            </a:endParaRPr>
          </a:p>
          <a:p>
            <a:pPr marL="0" indent="0" algn="ctr">
              <a:buNone/>
            </a:pPr>
            <a:r>
              <a:rPr lang="en-US" sz="1800" dirty="0">
                <a:ea typeface="Calibri" panose="020F0502020204030204"/>
                <a:cs typeface="Calibri" panose="020F0502020204030204"/>
              </a:rPr>
              <a:t>Congratulations</a:t>
            </a:r>
          </a:p>
          <a:p>
            <a:pPr marL="0" indent="0">
              <a:buNone/>
            </a:pPr>
            <a:r>
              <a:rPr lang="en-US" sz="1200" b="1" dirty="0">
                <a:ea typeface="+mn-lt"/>
                <a:cs typeface="+mn-lt"/>
              </a:rPr>
              <a:t>Empowering Action for School Improvement (EASI)</a:t>
            </a:r>
            <a:endParaRPr lang="en-US" b="1" dirty="0"/>
          </a:p>
          <a:p>
            <a:r>
              <a:rPr lang="en-US" sz="1200" dirty="0">
                <a:ea typeface="Calibri" panose="020F0502020204030204"/>
                <a:cs typeface="Calibri" panose="020F0502020204030204"/>
              </a:rPr>
              <a:t>Ricardo Flores Magon</a:t>
            </a:r>
          </a:p>
          <a:p>
            <a:pPr marL="0" indent="0">
              <a:buNone/>
            </a:pPr>
            <a:endParaRPr lang="en-US" sz="1200" dirty="0">
              <a:ea typeface="Calibri" panose="020F0502020204030204"/>
              <a:cs typeface="Calibri" panose="020F0502020204030204"/>
            </a:endParaRPr>
          </a:p>
          <a:p>
            <a:pPr marL="0" indent="0">
              <a:buNone/>
            </a:pPr>
            <a:r>
              <a:rPr lang="en-US" sz="1200" b="1" dirty="0">
                <a:ea typeface="Calibri" panose="020F0502020204030204"/>
                <a:cs typeface="Calibri" panose="020F0502020204030204"/>
              </a:rPr>
              <a:t>Colorado Charter School Program (CCSP)</a:t>
            </a:r>
          </a:p>
          <a:p>
            <a:r>
              <a:rPr lang="en-US" sz="1200" dirty="0">
                <a:ea typeface="Calibri" panose="020F0502020204030204"/>
                <a:cs typeface="Calibri" panose="020F0502020204030204"/>
              </a:rPr>
              <a:t>The Change Community School (opening FY25)</a:t>
            </a:r>
          </a:p>
          <a:p>
            <a:pPr marL="0" indent="0">
              <a:buNone/>
            </a:pPr>
            <a:endParaRPr lang="en-US" sz="1200" dirty="0">
              <a:ea typeface="Calibri" panose="020F0502020204030204"/>
              <a:cs typeface="Calibri" panose="020F0502020204030204"/>
            </a:endParaRPr>
          </a:p>
          <a:p>
            <a:pPr marL="0" indent="0">
              <a:buNone/>
            </a:pPr>
            <a:endParaRPr lang="en-US" sz="1200" dirty="0">
              <a:ea typeface="Calibri" panose="020F0502020204030204"/>
              <a:cs typeface="Calibri" panose="020F0502020204030204"/>
            </a:endParaRPr>
          </a:p>
        </p:txBody>
      </p:sp>
      <p:sp>
        <p:nvSpPr>
          <p:cNvPr id="29" name="Rectangle 28">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1064" y="0"/>
            <a:ext cx="3602935"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olden trophy">
            <a:extLst>
              <a:ext uri="{FF2B5EF4-FFF2-40B4-BE49-F238E27FC236}">
                <a16:creationId xmlns:a16="http://schemas.microsoft.com/office/drawing/2014/main" id="{7A1828F4-BB95-FC89-D017-EC279FB110B7}"/>
              </a:ext>
            </a:extLst>
          </p:cNvPr>
          <p:cNvPicPr>
            <a:picLocks noChangeAspect="1"/>
          </p:cNvPicPr>
          <p:nvPr/>
        </p:nvPicPr>
        <p:blipFill>
          <a:blip r:embed="rId2"/>
          <a:stretch>
            <a:fillRect/>
          </a:stretch>
        </p:blipFill>
        <p:spPr>
          <a:xfrm>
            <a:off x="6018143" y="1486909"/>
            <a:ext cx="2589144" cy="3878867"/>
          </a:xfrm>
          <a:prstGeom prst="rect">
            <a:avLst/>
          </a:prstGeom>
        </p:spPr>
      </p:pic>
    </p:spTree>
    <p:extLst>
      <p:ext uri="{BB962C8B-B14F-4D97-AF65-F5344CB8AC3E}">
        <p14:creationId xmlns:p14="http://schemas.microsoft.com/office/powerpoint/2010/main" val="10825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descr="Thanks and end presentation">
            <a:extLst>
              <a:ext uri="{FF2B5EF4-FFF2-40B4-BE49-F238E27FC236}">
                <a16:creationId xmlns:a16="http://schemas.microsoft.com/office/drawing/2014/main" id="{9EA306DB-E82F-934D-52B4-B5EE9ACE65E9}"/>
              </a:ext>
            </a:extLst>
          </p:cNvPr>
          <p:cNvSpPr>
            <a:spLocks noGrp="1"/>
          </p:cNvSpPr>
          <p:nvPr>
            <p:ph type="title"/>
          </p:nvPr>
        </p:nvSpPr>
        <p:spPr>
          <a:xfrm>
            <a:off x="628650" y="365126"/>
            <a:ext cx="8200814" cy="5159374"/>
          </a:xfrm>
        </p:spPr>
        <p:txBody>
          <a:bodyPr vert="horz" lIns="91440" tIns="45720" rIns="91440" bIns="45720" rtlCol="0" anchor="b">
            <a:normAutofit/>
          </a:bodyPr>
          <a:lstStyle/>
          <a:p>
            <a:pPr defTabSz="914400"/>
            <a:r>
              <a:rPr lang="en-US" sz="6000" b="1"/>
              <a:t>    </a:t>
            </a:r>
            <a:r>
              <a:rPr lang="en-US" sz="4500" b="1"/>
              <a:t>See you soon...</a:t>
            </a:r>
            <a:endParaRPr lang="en-US" sz="4500" b="1" kern="1200">
              <a:solidFill>
                <a:schemeClr val="bg1"/>
              </a:solidFill>
              <a:latin typeface="+mj-lt"/>
              <a:ea typeface="+mj-ea"/>
              <a:cs typeface="+mj-cs"/>
            </a:endParaRPr>
          </a:p>
        </p:txBody>
      </p:sp>
      <p:sp>
        <p:nvSpPr>
          <p:cNvPr id="9" name="Content Placeholder 8">
            <a:extLst>
              <a:ext uri="{FF2B5EF4-FFF2-40B4-BE49-F238E27FC236}">
                <a16:creationId xmlns:a16="http://schemas.microsoft.com/office/drawing/2014/main" id="{34649A9D-0689-48D9-A5C7-EFF1CC16BFD8}"/>
              </a:ext>
            </a:extLst>
          </p:cNvPr>
          <p:cNvSpPr>
            <a:spLocks noGrp="1"/>
          </p:cNvSpPr>
          <p:nvPr>
            <p:ph idx="1"/>
          </p:nvPr>
        </p:nvSpPr>
        <p:spPr/>
        <p:txBody>
          <a:bodyPr vert="horz" lIns="91440" tIns="45720" rIns="91440" bIns="45720" rtlCol="0" anchor="t">
            <a:normAutofit/>
          </a:bodyPr>
          <a:lstStyle/>
          <a:p>
            <a:pPr marL="0" lvl="1" indent="0" defTabSz="914400">
              <a:spcBef>
                <a:spcPts val="1000"/>
              </a:spcBef>
              <a:buNone/>
            </a:pPr>
            <a:r>
              <a:rPr lang="en-US" sz="1700" kern="1200">
                <a:solidFill>
                  <a:schemeClr val="bg1"/>
                </a:solidFill>
                <a:latin typeface="+mn-lt"/>
                <a:ea typeface="+mn-ea"/>
                <a:cs typeface="+mn-cs"/>
              </a:rPr>
              <a:t>Thank you </a:t>
            </a:r>
          </a:p>
        </p:txBody>
      </p:sp>
      <p:pic>
        <p:nvPicPr>
          <p:cNvPr id="6" name="Graphic 5" descr="Abacus with solid fill">
            <a:extLst>
              <a:ext uri="{FF2B5EF4-FFF2-40B4-BE49-F238E27FC236}">
                <a16:creationId xmlns:a16="http://schemas.microsoft.com/office/drawing/2014/main" id="{C004CD93-6576-29C8-4879-8F1CA36C6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047" y="1226973"/>
            <a:ext cx="3035882" cy="3035882"/>
          </a:xfrm>
          <a:prstGeom prst="rect">
            <a:avLst/>
          </a:prstGeom>
        </p:spPr>
      </p:pic>
      <p:sp>
        <p:nvSpPr>
          <p:cNvPr id="2" name="TextBox 1">
            <a:extLst>
              <a:ext uri="{FF2B5EF4-FFF2-40B4-BE49-F238E27FC236}">
                <a16:creationId xmlns:a16="http://schemas.microsoft.com/office/drawing/2014/main" id="{AA927B70-09E2-E655-DAC0-59F630D254D3}"/>
              </a:ext>
            </a:extLst>
          </p:cNvPr>
          <p:cNvSpPr txBox="1"/>
          <p:nvPr/>
        </p:nvSpPr>
        <p:spPr>
          <a:xfrm>
            <a:off x="3108189" y="2172925"/>
            <a:ext cx="5066645" cy="1569660"/>
          </a:xfrm>
          <a:prstGeom prst="rect">
            <a:avLst/>
          </a:prstGeom>
          <a:noFill/>
        </p:spPr>
        <p:txBody>
          <a:bodyPr wrap="square" lIns="91440" tIns="45720" rIns="91440" bIns="45720" rtlCol="0" anchor="t">
            <a:spAutoFit/>
          </a:bodyPr>
          <a:lstStyle/>
          <a:p>
            <a:r>
              <a:rPr lang="en-US" sz="7800"/>
              <a:t>Thank you! </a:t>
            </a:r>
          </a:p>
          <a:p>
            <a:endParaRPr lang="en-US"/>
          </a:p>
        </p:txBody>
      </p:sp>
    </p:spTree>
    <p:extLst>
      <p:ext uri="{BB962C8B-B14F-4D97-AF65-F5344CB8AC3E}">
        <p14:creationId xmlns:p14="http://schemas.microsoft.com/office/powerpoint/2010/main" val="144257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uzzle pieces with solid fill">
            <a:extLst>
              <a:ext uri="{FF2B5EF4-FFF2-40B4-BE49-F238E27FC236}">
                <a16:creationId xmlns:a16="http://schemas.microsoft.com/office/drawing/2014/main" id="{6CF588E9-3760-43D5-8353-FCAD8CC44AE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8326" y="4028067"/>
            <a:ext cx="1930796" cy="1930796"/>
          </a:xfrm>
        </p:spPr>
      </p:pic>
      <p:sp>
        <p:nvSpPr>
          <p:cNvPr id="4" name="Title 3">
            <a:extLst>
              <a:ext uri="{FF2B5EF4-FFF2-40B4-BE49-F238E27FC236}">
                <a16:creationId xmlns:a16="http://schemas.microsoft.com/office/drawing/2014/main" id="{9EA306DB-E82F-934D-52B4-B5EE9ACE65E9}"/>
              </a:ext>
            </a:extLst>
          </p:cNvPr>
          <p:cNvSpPr>
            <a:spLocks noGrp="1"/>
          </p:cNvSpPr>
          <p:nvPr>
            <p:ph type="title"/>
          </p:nvPr>
        </p:nvSpPr>
        <p:spPr>
          <a:xfrm>
            <a:off x="628650" y="538973"/>
            <a:ext cx="7886700" cy="4546091"/>
          </a:xfrm>
        </p:spPr>
        <p:txBody>
          <a:bodyPr>
            <a:normAutofit/>
          </a:bodyPr>
          <a:lstStyle/>
          <a:p>
            <a:r>
              <a:rPr lang="en-US" sz="7000"/>
              <a:t>Questions?</a:t>
            </a:r>
            <a:br>
              <a:rPr lang="en-US" sz="7000" b="1">
                <a:cs typeface="Calibri Light"/>
              </a:rPr>
            </a:br>
            <a:br>
              <a:rPr lang="en-US" sz="7000" b="1">
                <a:cs typeface="Calibri Light"/>
              </a:rPr>
            </a:br>
            <a:br>
              <a:rPr lang="en-US" sz="7000" b="1"/>
            </a:br>
            <a:endParaRPr lang="en-US" sz="7000" b="1">
              <a:cs typeface="Calibri Light"/>
            </a:endParaRPr>
          </a:p>
        </p:txBody>
      </p:sp>
      <p:sp>
        <p:nvSpPr>
          <p:cNvPr id="3" name="TextBox 2">
            <a:extLst>
              <a:ext uri="{FF2B5EF4-FFF2-40B4-BE49-F238E27FC236}">
                <a16:creationId xmlns:a16="http://schemas.microsoft.com/office/drawing/2014/main" id="{D338EFD5-B19F-89B3-AB76-96F6932E88AF}"/>
              </a:ext>
            </a:extLst>
          </p:cNvPr>
          <p:cNvSpPr txBox="1"/>
          <p:nvPr/>
        </p:nvSpPr>
        <p:spPr>
          <a:xfrm>
            <a:off x="626659" y="2217740"/>
            <a:ext cx="7631179"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a:latin typeface="Calibri Light"/>
              <a:ea typeface="Calibri Light"/>
              <a:cs typeface="Calibri Light"/>
            </a:endParaRPr>
          </a:p>
          <a:p>
            <a:endParaRPr lang="en-US" sz="1600" b="1">
              <a:latin typeface="Calibri Light"/>
              <a:ea typeface="Calibri Light"/>
              <a:cs typeface="Calibri Light"/>
            </a:endParaRPr>
          </a:p>
          <a:p>
            <a:r>
              <a:rPr lang="en-US" sz="1600" b="1" dirty="0">
                <a:latin typeface="Calibri Light"/>
                <a:cs typeface="Calibri Light"/>
              </a:rPr>
              <a:t>Next Session: Wednesday, March 20th, 2024</a:t>
            </a:r>
            <a:endParaRPr lang="en-US" sz="1600" b="1" dirty="0">
              <a:latin typeface="Calibri Light"/>
              <a:ea typeface="Calibri Light"/>
              <a:cs typeface="Calibri Light"/>
            </a:endParaRPr>
          </a:p>
          <a:p>
            <a:r>
              <a:rPr lang="en-US" sz="1600" b="1" dirty="0">
                <a:latin typeface="Calibri Light"/>
                <a:ea typeface="+mn-lt"/>
                <a:cs typeface="Calibri Light"/>
              </a:rPr>
              <a:t>                         11:30am – 12:30pm</a:t>
            </a:r>
          </a:p>
          <a:p>
            <a:pPr lvl="2"/>
            <a:r>
              <a:rPr lang="en-US" sz="1400" dirty="0">
                <a:latin typeface="Calibri Light"/>
                <a:ea typeface="+mn-lt"/>
                <a:cs typeface="+mn-lt"/>
              </a:rPr>
              <a:t>      </a:t>
            </a:r>
            <a:r>
              <a:rPr lang="en-US" sz="1400" dirty="0">
                <a:latin typeface="Calibri Light"/>
                <a:ea typeface="+mn-lt"/>
                <a:cs typeface="+mn-lt"/>
                <a:hlinkClick r:id="rId5"/>
              </a:rPr>
              <a:t> </a:t>
            </a:r>
            <a:r>
              <a:rPr lang="en-US" sz="1400" u="sng" dirty="0">
                <a:latin typeface="Calibri Light"/>
                <a:ea typeface="+mn-lt"/>
                <a:cs typeface="+mn-lt"/>
                <a:hlinkClick r:id="rId6"/>
              </a:rPr>
              <a:t> Registration Link</a:t>
            </a:r>
            <a:endParaRPr lang="en-US" sz="1400" u="sng" dirty="0">
              <a:latin typeface="Calibri Light"/>
              <a:ea typeface="Calibri Light"/>
              <a:cs typeface="Calibri Light"/>
              <a:hlinkClick r:id="" action="ppaction://noaction"/>
            </a:endParaRPr>
          </a:p>
          <a:p>
            <a:endParaRPr lang="en-US" sz="1600">
              <a:solidFill>
                <a:srgbClr val="000000"/>
              </a:solidFill>
              <a:latin typeface="Calibri Light"/>
              <a:ea typeface="Calibri Light"/>
              <a:cs typeface="Calibri"/>
            </a:endParaRPr>
          </a:p>
          <a:p>
            <a:endParaRPr lang="en-US" sz="1600">
              <a:solidFill>
                <a:srgbClr val="000000"/>
              </a:solidFill>
              <a:latin typeface="Calibri Light"/>
              <a:ea typeface="Calibri Light"/>
              <a:cs typeface="Calibri"/>
            </a:endParaRPr>
          </a:p>
          <a:p>
            <a:r>
              <a:rPr lang="en-US" sz="1400" u="sng" dirty="0">
                <a:solidFill>
                  <a:srgbClr val="0563C1"/>
                </a:solidFill>
                <a:latin typeface="Calibri Light"/>
                <a:cs typeface="Calibri Light"/>
                <a:hlinkClick r:id="rId7">
                  <a:extLst>
                    <a:ext uri="{A12FA001-AC4F-418D-AE19-62706E023703}">
                      <ahyp:hlinkClr xmlns:ahyp="http://schemas.microsoft.com/office/drawing/2018/hyperlinkcolor" val="tx"/>
                    </a:ext>
                  </a:extLst>
                </a:hlinkClick>
              </a:rPr>
              <a:t>Session Feedback Survey</a:t>
            </a:r>
            <a:endParaRPr lang="en-US" sz="1400" u="sng" dirty="0">
              <a:solidFill>
                <a:srgbClr val="0563C1"/>
              </a:solidFill>
              <a:latin typeface="Calibri Light"/>
              <a:ea typeface="Calibri Light"/>
              <a:cs typeface="Calibri Light"/>
            </a:endParaRPr>
          </a:p>
          <a:p>
            <a:r>
              <a:rPr lang="en-US" sz="1400" u="sng" dirty="0">
                <a:solidFill>
                  <a:srgbClr val="0563C1"/>
                </a:solidFill>
                <a:latin typeface="Calibri Light"/>
                <a:cs typeface="Calibri Light"/>
                <a:hlinkClick r:id="rId8">
                  <a:extLst>
                    <a:ext uri="{A12FA001-AC4F-418D-AE19-62706E023703}">
                      <ahyp:hlinkClr xmlns:ahyp="http://schemas.microsoft.com/office/drawing/2018/hyperlinkcolor" val="tx"/>
                    </a:ext>
                  </a:extLst>
                </a:hlinkClick>
              </a:rPr>
              <a:t>School Finance and Grant Training/Resources Link</a:t>
            </a:r>
            <a:endParaRPr lang="en-US" sz="1400" u="sng" dirty="0">
              <a:cs typeface="Calibri" panose="020F0502020204030204"/>
            </a:endParaRPr>
          </a:p>
          <a:p>
            <a:br>
              <a:rPr lang="en-US" sz="1600" b="1" dirty="0">
                <a:latin typeface="Calibri Light"/>
                <a:cs typeface="Calibri Light"/>
              </a:rPr>
            </a:br>
            <a:endParaRPr lang="en-US" sz="1600" b="1">
              <a:latin typeface="Calibri Light"/>
              <a:cs typeface="Calibri Light"/>
            </a:endParaRPr>
          </a:p>
        </p:txBody>
      </p:sp>
    </p:spTree>
    <p:extLst>
      <p:ext uri="{BB962C8B-B14F-4D97-AF65-F5344CB8AC3E}">
        <p14:creationId xmlns:p14="http://schemas.microsoft.com/office/powerpoint/2010/main" val="331085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E0C-5F41-4484-961A-5F6EF71B242E}"/>
              </a:ext>
            </a:extLst>
          </p:cNvPr>
          <p:cNvSpPr>
            <a:spLocks noGrp="1"/>
          </p:cNvSpPr>
          <p:nvPr>
            <p:ph type="title"/>
          </p:nvPr>
        </p:nvSpPr>
        <p:spPr>
          <a:xfrm>
            <a:off x="628649" y="528259"/>
            <a:ext cx="7886700" cy="1325563"/>
          </a:xfrm>
          <a:noFill/>
        </p:spPr>
        <p:txBody>
          <a:bodyPr anchor="ctr">
            <a:normAutofit/>
          </a:bodyPr>
          <a:lstStyle/>
          <a:p>
            <a:r>
              <a:rPr lang="en-US" sz="3600">
                <a:solidFill>
                  <a:schemeClr val="bg2">
                    <a:lumMod val="25000"/>
                  </a:schemeClr>
                </a:solidFill>
              </a:rPr>
              <a:t>Agenda</a:t>
            </a:r>
          </a:p>
        </p:txBody>
      </p:sp>
      <p:sp>
        <p:nvSpPr>
          <p:cNvPr id="4" name="Content Placeholder 3">
            <a:extLst>
              <a:ext uri="{FF2B5EF4-FFF2-40B4-BE49-F238E27FC236}">
                <a16:creationId xmlns:a16="http://schemas.microsoft.com/office/drawing/2014/main" id="{930DE667-4427-2238-1E7A-454B1382D308}"/>
              </a:ext>
            </a:extLst>
          </p:cNvPr>
          <p:cNvSpPr>
            <a:spLocks noGrp="1"/>
          </p:cNvSpPr>
          <p:nvPr>
            <p:ph idx="1"/>
          </p:nvPr>
        </p:nvSpPr>
        <p:spPr>
          <a:xfrm>
            <a:off x="628650" y="1524068"/>
            <a:ext cx="7886700" cy="4652895"/>
          </a:xfrm>
        </p:spPr>
        <p:txBody>
          <a:bodyPr vert="horz" lIns="91440" tIns="45720" rIns="91440" bIns="45720" rtlCol="0" anchor="t">
            <a:normAutofit/>
          </a:bodyPr>
          <a:lstStyle/>
          <a:p>
            <a:pPr marL="342900" indent="-342900">
              <a:lnSpc>
                <a:spcPct val="150000"/>
              </a:lnSpc>
              <a:spcBef>
                <a:spcPts val="0"/>
              </a:spcBef>
              <a:buFont typeface="Wingdings" panose="020B0604020202020204" pitchFamily="34" charset="0"/>
              <a:buChar char="§"/>
            </a:pPr>
            <a:r>
              <a:rPr lang="en-US" sz="2000" dirty="0">
                <a:latin typeface="Calibri Light"/>
                <a:ea typeface="Calibri"/>
                <a:cs typeface="Arial"/>
              </a:rPr>
              <a:t>CSI Finance Team Introduction</a:t>
            </a:r>
          </a:p>
          <a:p>
            <a:pPr marL="342900" indent="-342900">
              <a:lnSpc>
                <a:spcPct val="150000"/>
              </a:lnSpc>
              <a:spcBef>
                <a:spcPts val="0"/>
              </a:spcBef>
              <a:buFont typeface="Wingdings" panose="020B0604020202020204" pitchFamily="34" charset="0"/>
              <a:buChar char="§"/>
            </a:pPr>
            <a:r>
              <a:rPr lang="en-US" sz="2000" u="sng" dirty="0">
                <a:latin typeface="Calibri Light"/>
                <a:ea typeface="Calibri Light"/>
                <a:cs typeface="Arial"/>
              </a:rPr>
              <a:t>School Finance:</a:t>
            </a:r>
            <a:r>
              <a:rPr lang="en-US" sz="2000" dirty="0">
                <a:latin typeface="Calibri Light"/>
                <a:ea typeface="Calibri Light"/>
                <a:cs typeface="Arial"/>
              </a:rPr>
              <a:t> Enrollment Workbooks</a:t>
            </a:r>
          </a:p>
          <a:p>
            <a:pPr marL="342900" indent="-342900">
              <a:lnSpc>
                <a:spcPct val="150000"/>
              </a:lnSpc>
              <a:spcBef>
                <a:spcPts val="0"/>
              </a:spcBef>
              <a:buFont typeface="Wingdings" panose="020B0604020202020204" pitchFamily="34" charset="0"/>
              <a:buChar char="§"/>
            </a:pPr>
            <a:r>
              <a:rPr lang="en-US" sz="2000" u="sng" dirty="0">
                <a:latin typeface="Calibri Light"/>
                <a:ea typeface="Calibri Light"/>
                <a:cs typeface="Calibri Light"/>
              </a:rPr>
              <a:t>School Finance:</a:t>
            </a:r>
            <a:r>
              <a:rPr lang="en-US" sz="2000" dirty="0">
                <a:latin typeface="Calibri Light"/>
                <a:ea typeface="Calibri Light"/>
                <a:cs typeface="Calibri Light"/>
              </a:rPr>
              <a:t> School Finance Updates</a:t>
            </a:r>
          </a:p>
          <a:p>
            <a:pPr marL="342900" indent="-342900">
              <a:lnSpc>
                <a:spcPct val="150000"/>
              </a:lnSpc>
              <a:spcBef>
                <a:spcPts val="0"/>
              </a:spcBef>
              <a:buFont typeface="Wingdings" panose="020B0604020202020204" pitchFamily="34" charset="0"/>
              <a:buChar char="§"/>
            </a:pPr>
            <a:r>
              <a:rPr lang="en-US" sz="2000" u="sng" dirty="0">
                <a:latin typeface="Calibri Light"/>
                <a:ea typeface="Calibri Light"/>
                <a:cs typeface="Calibri"/>
              </a:rPr>
              <a:t>Grants:</a:t>
            </a:r>
            <a:r>
              <a:rPr lang="en-US" sz="2000" dirty="0">
                <a:latin typeface="Calibri Light"/>
                <a:ea typeface="Calibri Light"/>
                <a:cs typeface="Calibri"/>
              </a:rPr>
              <a:t> </a:t>
            </a:r>
            <a:r>
              <a:rPr lang="en-US" sz="2000" dirty="0">
                <a:latin typeface="Calibri Light"/>
                <a:ea typeface="Calibri Light"/>
                <a:cs typeface="+mn-lt"/>
              </a:rPr>
              <a:t>Title Draft Budget Instructions</a:t>
            </a:r>
            <a:endParaRPr lang="en-US" sz="2000" dirty="0">
              <a:latin typeface="Calibri Light"/>
              <a:ea typeface="Calibri Light"/>
              <a:cs typeface="Calibri"/>
            </a:endParaRPr>
          </a:p>
          <a:p>
            <a:pPr marL="342900" indent="-342900">
              <a:lnSpc>
                <a:spcPct val="150000"/>
              </a:lnSpc>
              <a:spcBef>
                <a:spcPts val="0"/>
              </a:spcBef>
              <a:buFont typeface="Wingdings" panose="020B0604020202020204" pitchFamily="34" charset="0"/>
              <a:buChar char="§"/>
            </a:pPr>
            <a:r>
              <a:rPr lang="en-US" sz="2000" u="sng" dirty="0">
                <a:latin typeface="Calibri Light"/>
                <a:ea typeface="Calibri Light"/>
                <a:cs typeface="Calibri"/>
              </a:rPr>
              <a:t>Grants:</a:t>
            </a:r>
            <a:r>
              <a:rPr lang="en-US" sz="2000">
                <a:latin typeface="Calibri Light"/>
                <a:ea typeface="Calibri Light"/>
                <a:cs typeface="Calibri"/>
              </a:rPr>
              <a:t> Milestone #2 Data</a:t>
            </a:r>
          </a:p>
          <a:p>
            <a:pPr marL="342900" indent="-342900">
              <a:lnSpc>
                <a:spcPct val="150000"/>
              </a:lnSpc>
              <a:spcBef>
                <a:spcPts val="0"/>
              </a:spcBef>
              <a:buFont typeface="Wingdings" panose="020B0604020202020204" pitchFamily="34" charset="0"/>
              <a:buChar char="§"/>
            </a:pPr>
            <a:r>
              <a:rPr lang="en-US" sz="2000" u="sng" dirty="0">
                <a:latin typeface="Calibri Light"/>
                <a:ea typeface="Calibri Light"/>
                <a:cs typeface="Calibri"/>
              </a:rPr>
              <a:t>Grants:</a:t>
            </a:r>
            <a:r>
              <a:rPr lang="en-US" sz="2000" dirty="0">
                <a:latin typeface="Calibri Light"/>
                <a:ea typeface="Calibri Light"/>
                <a:cs typeface="Calibri"/>
              </a:rPr>
              <a:t> CDE Open Competitive Grants</a:t>
            </a:r>
          </a:p>
          <a:p>
            <a:pPr marL="342900" indent="-342900">
              <a:lnSpc>
                <a:spcPct val="150000"/>
              </a:lnSpc>
              <a:spcBef>
                <a:spcPts val="0"/>
              </a:spcBef>
              <a:buFont typeface="Wingdings" panose="020B0604020202020204" pitchFamily="34" charset="0"/>
              <a:buChar char="§"/>
            </a:pPr>
            <a:r>
              <a:rPr lang="en-US" sz="2000" u="sng" dirty="0">
                <a:latin typeface="Calibri Light"/>
                <a:ea typeface="Calibri Light"/>
                <a:cs typeface="Calibri"/>
              </a:rPr>
              <a:t>Grants:</a:t>
            </a:r>
            <a:r>
              <a:rPr lang="en-US" sz="2000" dirty="0">
                <a:latin typeface="Calibri Light"/>
                <a:ea typeface="Calibri Light"/>
                <a:cs typeface="Calibri"/>
              </a:rPr>
              <a:t> Upcoming Milestones and Deadlines</a:t>
            </a:r>
            <a:endParaRPr lang="en-US" sz="2000" dirty="0">
              <a:latin typeface="Calibri Light"/>
              <a:ea typeface="Calibri Light"/>
              <a:cs typeface="Calibri Light"/>
            </a:endParaRPr>
          </a:p>
          <a:p>
            <a:pPr marL="0" indent="0">
              <a:lnSpc>
                <a:spcPct val="150000"/>
              </a:lnSpc>
              <a:spcBef>
                <a:spcPts val="0"/>
              </a:spcBef>
              <a:buNone/>
            </a:pPr>
            <a:endParaRPr lang="en-US" sz="2000">
              <a:latin typeface="Calibri Light"/>
              <a:ea typeface="Calibri Light"/>
              <a:cs typeface="Calibri"/>
            </a:endParaRPr>
          </a:p>
          <a:p>
            <a:pPr marL="342900" indent="-342900">
              <a:lnSpc>
                <a:spcPct val="150000"/>
              </a:lnSpc>
              <a:spcBef>
                <a:spcPts val="0"/>
              </a:spcBef>
              <a:buFont typeface="Wingdings" panose="020B0604020202020204" pitchFamily="34" charset="0"/>
              <a:buChar char="§"/>
            </a:pPr>
            <a:endParaRPr lang="en-US" sz="2400">
              <a:latin typeface="Arial"/>
              <a:cs typeface="Arial"/>
            </a:endParaRPr>
          </a:p>
        </p:txBody>
      </p:sp>
    </p:spTree>
    <p:extLst>
      <p:ext uri="{BB962C8B-B14F-4D97-AF65-F5344CB8AC3E}">
        <p14:creationId xmlns:p14="http://schemas.microsoft.com/office/powerpoint/2010/main" val="195526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p:txBody>
          <a:bodyPr>
            <a:normAutofit/>
          </a:bodyPr>
          <a:lstStyle/>
          <a:p>
            <a:r>
              <a:rPr lang="en-US" sz="3600"/>
              <a:t>CSI Finance Team - Introductions</a:t>
            </a:r>
          </a:p>
        </p:txBody>
      </p:sp>
      <p:sp>
        <p:nvSpPr>
          <p:cNvPr id="9" name="Content Placeholder 8">
            <a:extLst>
              <a:ext uri="{FF2B5EF4-FFF2-40B4-BE49-F238E27FC236}">
                <a16:creationId xmlns:a16="http://schemas.microsoft.com/office/drawing/2014/main" id="{34649A9D-0689-48D9-A5C7-EFF1CC16BFD8}"/>
              </a:ext>
              <a:ext uri="{C183D7F6-B498-43B3-948B-1728B52AA6E4}">
                <adec:decorative xmlns:adec="http://schemas.microsoft.com/office/drawing/2017/decorative" val="1"/>
              </a:ext>
            </a:extLst>
          </p:cNvPr>
          <p:cNvSpPr>
            <a:spLocks noGrp="1"/>
          </p:cNvSpPr>
          <p:nvPr>
            <p:ph idx="1"/>
          </p:nvPr>
        </p:nvSpPr>
        <p:spPr>
          <a:xfrm>
            <a:off x="628650" y="1864536"/>
            <a:ext cx="8020050" cy="4351338"/>
          </a:xfrm>
        </p:spPr>
        <p:txBody>
          <a:bodyPr vert="horz" lIns="91440" tIns="45720" rIns="91440" bIns="45720" rtlCol="0" anchor="t">
            <a:normAutofit/>
          </a:bodyPr>
          <a:lstStyle/>
          <a:p>
            <a:pPr marL="0" indent="0">
              <a:buNone/>
            </a:pPr>
            <a:r>
              <a:rPr lang="en-US" sz="1800" i="1">
                <a:cs typeface="Calibri"/>
              </a:rPr>
              <a:t>  </a:t>
            </a:r>
            <a:endParaRPr lang="en-US" sz="1800" i="1"/>
          </a:p>
        </p:txBody>
      </p:sp>
      <p:pic>
        <p:nvPicPr>
          <p:cNvPr id="3" name="Graphic 2" descr="Abacus with solid fill">
            <a:extLst>
              <a:ext uri="{FF2B5EF4-FFF2-40B4-BE49-F238E27FC236}">
                <a16:creationId xmlns:a16="http://schemas.microsoft.com/office/drawing/2014/main" id="{C9EB59E4-305F-54D5-1EA4-37029D933C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4856" y="649788"/>
            <a:ext cx="1214748" cy="1214748"/>
          </a:xfrm>
          <a:prstGeom prst="rect">
            <a:avLst/>
          </a:prstGeom>
        </p:spPr>
      </p:pic>
      <p:graphicFrame>
        <p:nvGraphicFramePr>
          <p:cNvPr id="4" name="Diagram 3" descr="CSI Finance team org chart">
            <a:extLst>
              <a:ext uri="{FF2B5EF4-FFF2-40B4-BE49-F238E27FC236}">
                <a16:creationId xmlns:a16="http://schemas.microsoft.com/office/drawing/2014/main" id="{A703518F-1053-2D97-2AA2-10B909151697}"/>
              </a:ext>
            </a:extLst>
          </p:cNvPr>
          <p:cNvGraphicFramePr/>
          <p:nvPr>
            <p:extLst>
              <p:ext uri="{D42A27DB-BD31-4B8C-83A1-F6EECF244321}">
                <p14:modId xmlns:p14="http://schemas.microsoft.com/office/powerpoint/2010/main" val="919525462"/>
              </p:ext>
            </p:extLst>
          </p:nvPr>
        </p:nvGraphicFramePr>
        <p:xfrm>
          <a:off x="253822" y="2086130"/>
          <a:ext cx="8763572" cy="3310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780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3EDE-176D-553B-76B4-6E5EBF3D4D2F}"/>
              </a:ext>
            </a:extLst>
          </p:cNvPr>
          <p:cNvSpPr>
            <a:spLocks noGrp="1"/>
          </p:cNvSpPr>
          <p:nvPr>
            <p:ph type="title"/>
          </p:nvPr>
        </p:nvSpPr>
        <p:spPr/>
        <p:txBody>
          <a:bodyPr>
            <a:normAutofit/>
          </a:bodyPr>
          <a:lstStyle/>
          <a:p>
            <a:r>
              <a:rPr lang="en-US" sz="4000" dirty="0">
                <a:ea typeface="Calibri Light"/>
                <a:cs typeface="Calibri Light"/>
              </a:rPr>
              <a:t>Enrollment Workbooks</a:t>
            </a:r>
          </a:p>
        </p:txBody>
      </p:sp>
      <p:sp>
        <p:nvSpPr>
          <p:cNvPr id="3" name="Content Placeholder 2">
            <a:extLst>
              <a:ext uri="{FF2B5EF4-FFF2-40B4-BE49-F238E27FC236}">
                <a16:creationId xmlns:a16="http://schemas.microsoft.com/office/drawing/2014/main" id="{23FAEE26-13FC-6952-7D1F-EF0F2EF9030B}"/>
              </a:ext>
            </a:extLst>
          </p:cNvPr>
          <p:cNvSpPr>
            <a:spLocks noGrp="1"/>
          </p:cNvSpPr>
          <p:nvPr>
            <p:ph idx="1"/>
          </p:nvPr>
        </p:nvSpPr>
        <p:spPr>
          <a:xfrm>
            <a:off x="329938" y="1690688"/>
            <a:ext cx="8512404" cy="5167311"/>
          </a:xfrm>
        </p:spPr>
        <p:txBody>
          <a:bodyPr vert="horz" lIns="91440" tIns="45720" rIns="91440" bIns="45720" rtlCol="0" anchor="t">
            <a:normAutofit/>
          </a:bodyPr>
          <a:lstStyle/>
          <a:p>
            <a:pPr>
              <a:buFont typeface="Wingdings" panose="05000000000000000000" pitchFamily="2" charset="2"/>
              <a:buChar char="§"/>
            </a:pPr>
            <a:r>
              <a:rPr lang="en-US" sz="2200" dirty="0">
                <a:solidFill>
                  <a:srgbClr val="000000"/>
                </a:solidFill>
                <a:latin typeface="Arial"/>
                <a:ea typeface="Calibri"/>
                <a:cs typeface="Calibri"/>
              </a:rPr>
              <a:t>FY204-25 workbooks sent </a:t>
            </a:r>
            <a:endParaRPr lang="en-US" sz="2200" dirty="0">
              <a:solidFill>
                <a:srgbClr val="000000"/>
              </a:solidFill>
              <a:latin typeface="Calibri" panose="020F0502020204030204"/>
              <a:ea typeface="Calibri"/>
              <a:cs typeface="Calibri"/>
            </a:endParaRPr>
          </a:p>
          <a:p>
            <a:pPr lvl="1">
              <a:buFont typeface="Courier New" panose="05000000000000000000" pitchFamily="2" charset="2"/>
              <a:buChar char="o"/>
            </a:pPr>
            <a:r>
              <a:rPr lang="en-US" sz="2200" dirty="0">
                <a:solidFill>
                  <a:srgbClr val="000000"/>
                </a:solidFill>
                <a:latin typeface="Arial"/>
                <a:ea typeface="Calibri"/>
                <a:cs typeface="Calibri"/>
              </a:rPr>
              <a:t>Due May 6th to CSI </a:t>
            </a:r>
            <a:endParaRPr lang="en-US" sz="2200">
              <a:solidFill>
                <a:srgbClr val="000000"/>
              </a:solidFill>
              <a:latin typeface="Calibri" panose="020F0502020204030204"/>
              <a:ea typeface="Calibri"/>
              <a:cs typeface="Calibri"/>
            </a:endParaRPr>
          </a:p>
          <a:p>
            <a:pPr lvl="2">
              <a:buFont typeface="Wingdings" panose="05000000000000000000" pitchFamily="2" charset="2"/>
              <a:buChar char="§"/>
            </a:pPr>
            <a:r>
              <a:rPr lang="en-US" sz="2200" dirty="0">
                <a:solidFill>
                  <a:srgbClr val="000000"/>
                </a:solidFill>
                <a:latin typeface="Arial"/>
                <a:ea typeface="Calibri"/>
                <a:cs typeface="Calibri"/>
              </a:rPr>
              <a:t> Confirm numbers in June</a:t>
            </a:r>
            <a:endParaRPr lang="en-US" sz="2200" dirty="0">
              <a:ea typeface="Calibri" panose="020F0502020204030204"/>
              <a:cs typeface="Calibri" panose="020F0502020204030204"/>
            </a:endParaRPr>
          </a:p>
          <a:p>
            <a:pPr>
              <a:buFont typeface="Arial" panose="05000000000000000000" pitchFamily="2" charset="2"/>
              <a:buChar char="•"/>
            </a:pPr>
            <a:r>
              <a:rPr lang="en-US" sz="2200" dirty="0">
                <a:solidFill>
                  <a:srgbClr val="000000"/>
                </a:solidFill>
                <a:latin typeface="Arial"/>
                <a:ea typeface="Calibri"/>
                <a:cs typeface="Arial"/>
              </a:rPr>
              <a:t>Updates to the workbook</a:t>
            </a:r>
          </a:p>
          <a:p>
            <a:pPr>
              <a:buFont typeface="Arial" panose="05000000000000000000" pitchFamily="2" charset="2"/>
              <a:buChar char="•"/>
            </a:pPr>
            <a:endParaRPr lang="en-US" sz="2200" dirty="0">
              <a:solidFill>
                <a:srgbClr val="000000"/>
              </a:solidFill>
              <a:latin typeface="Arial"/>
              <a:ea typeface="Calibri"/>
              <a:cs typeface="Arial"/>
            </a:endParaRPr>
          </a:p>
          <a:p>
            <a:pPr>
              <a:buFont typeface="Arial" panose="05000000000000000000" pitchFamily="2" charset="2"/>
              <a:buChar char="•"/>
            </a:pPr>
            <a:endParaRPr lang="en-US" sz="2200" dirty="0">
              <a:latin typeface="Arial"/>
              <a:ea typeface="Calibri"/>
              <a:cs typeface="Arial"/>
            </a:endParaRPr>
          </a:p>
          <a:p>
            <a:pPr>
              <a:buFont typeface="Arial" panose="05000000000000000000" pitchFamily="2" charset="2"/>
              <a:buChar char="•"/>
            </a:pPr>
            <a:endParaRPr lang="en-US" sz="1000" dirty="0">
              <a:latin typeface="Arial"/>
              <a:ea typeface="Calibri"/>
              <a:cs typeface="Arial"/>
            </a:endParaRPr>
          </a:p>
          <a:p>
            <a:pPr>
              <a:buFont typeface="Arial" panose="05000000000000000000" pitchFamily="2" charset="2"/>
              <a:buChar char="•"/>
            </a:pPr>
            <a:endParaRPr lang="en-US" sz="2800" dirty="0">
              <a:solidFill>
                <a:srgbClr val="000000"/>
              </a:solidFill>
              <a:ea typeface="Calibri"/>
              <a:cs typeface="Calibri"/>
            </a:endParaRPr>
          </a:p>
        </p:txBody>
      </p:sp>
      <p:pic>
        <p:nvPicPr>
          <p:cNvPr id="4" name="Picture 3" descr="A table with numbers and numbers">
            <a:extLst>
              <a:ext uri="{FF2B5EF4-FFF2-40B4-BE49-F238E27FC236}">
                <a16:creationId xmlns:a16="http://schemas.microsoft.com/office/drawing/2014/main" id="{38217692-148B-EEFC-47A8-6272DF54C50E}"/>
              </a:ext>
            </a:extLst>
          </p:cNvPr>
          <p:cNvPicPr>
            <a:picLocks noChangeAspect="1"/>
          </p:cNvPicPr>
          <p:nvPr/>
        </p:nvPicPr>
        <p:blipFill>
          <a:blip r:embed="rId2"/>
          <a:stretch>
            <a:fillRect/>
          </a:stretch>
        </p:blipFill>
        <p:spPr>
          <a:xfrm>
            <a:off x="1303131" y="3166212"/>
            <a:ext cx="6338958" cy="3032447"/>
          </a:xfrm>
          <a:prstGeom prst="rect">
            <a:avLst/>
          </a:prstGeom>
        </p:spPr>
      </p:pic>
    </p:spTree>
    <p:extLst>
      <p:ext uri="{BB962C8B-B14F-4D97-AF65-F5344CB8AC3E}">
        <p14:creationId xmlns:p14="http://schemas.microsoft.com/office/powerpoint/2010/main" val="285171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3EDE-176D-553B-76B4-6E5EBF3D4D2F}"/>
              </a:ext>
            </a:extLst>
          </p:cNvPr>
          <p:cNvSpPr>
            <a:spLocks noGrp="1"/>
          </p:cNvSpPr>
          <p:nvPr>
            <p:ph type="title"/>
          </p:nvPr>
        </p:nvSpPr>
        <p:spPr/>
        <p:txBody>
          <a:bodyPr>
            <a:normAutofit/>
          </a:bodyPr>
          <a:lstStyle/>
          <a:p>
            <a:r>
              <a:rPr lang="en-US" sz="4000" dirty="0">
                <a:ea typeface="Calibri Light"/>
                <a:cs typeface="Calibri Light"/>
              </a:rPr>
              <a:t>Enrollment Workbooks - </a:t>
            </a:r>
          </a:p>
        </p:txBody>
      </p:sp>
      <p:sp>
        <p:nvSpPr>
          <p:cNvPr id="3" name="Content Placeholder 2">
            <a:extLst>
              <a:ext uri="{FF2B5EF4-FFF2-40B4-BE49-F238E27FC236}">
                <a16:creationId xmlns:a16="http://schemas.microsoft.com/office/drawing/2014/main" id="{23FAEE26-13FC-6952-7D1F-EF0F2EF9030B}"/>
              </a:ext>
            </a:extLst>
          </p:cNvPr>
          <p:cNvSpPr>
            <a:spLocks noGrp="1"/>
          </p:cNvSpPr>
          <p:nvPr>
            <p:ph idx="1"/>
          </p:nvPr>
        </p:nvSpPr>
        <p:spPr>
          <a:xfrm>
            <a:off x="329938" y="1690688"/>
            <a:ext cx="8512404" cy="5167311"/>
          </a:xfrm>
        </p:spPr>
        <p:txBody>
          <a:bodyPr vert="horz" lIns="91440" tIns="45720" rIns="91440" bIns="45720" rtlCol="0" anchor="t">
            <a:normAutofit/>
          </a:bodyPr>
          <a:lstStyle/>
          <a:p>
            <a:pPr>
              <a:buFont typeface="Arial,Sans-Serif" panose="05000000000000000000" pitchFamily="2" charset="2"/>
              <a:buChar char="•"/>
            </a:pPr>
            <a:endParaRPr lang="en-US" sz="2400" dirty="0">
              <a:solidFill>
                <a:srgbClr val="000000"/>
              </a:solidFill>
              <a:latin typeface="Arial"/>
              <a:ea typeface="Calibri"/>
              <a:cs typeface="Arial"/>
            </a:endParaRPr>
          </a:p>
          <a:p>
            <a:pPr>
              <a:buFont typeface="Arial,Sans-Serif" panose="05000000000000000000" pitchFamily="2" charset="2"/>
              <a:buChar char="•"/>
            </a:pPr>
            <a:r>
              <a:rPr lang="en-US" b="1" dirty="0">
                <a:solidFill>
                  <a:srgbClr val="000000"/>
                </a:solidFill>
                <a:latin typeface="Arial"/>
                <a:ea typeface="Calibri"/>
                <a:cs typeface="Arial"/>
              </a:rPr>
              <a:t>Enrollment Projection Training</a:t>
            </a:r>
            <a:endParaRPr lang="en-US" dirty="0">
              <a:ea typeface="Calibri" panose="020F0502020204030204"/>
              <a:cs typeface="Calibri" panose="020F0502020204030204"/>
            </a:endParaRPr>
          </a:p>
          <a:p>
            <a:pPr lvl="1">
              <a:buFont typeface="Courier New,monospace" panose="05000000000000000000" pitchFamily="2" charset="2"/>
              <a:buChar char="o"/>
            </a:pPr>
            <a:r>
              <a:rPr lang="en-US" sz="2100" dirty="0">
                <a:solidFill>
                  <a:srgbClr val="000000"/>
                </a:solidFill>
                <a:latin typeface="Arial"/>
                <a:ea typeface="Calibri"/>
                <a:cs typeface="Arial"/>
              </a:rPr>
              <a:t>Time: Mar 7, 2024 12:00 – 1:15pm</a:t>
            </a:r>
            <a:endParaRPr lang="en-US" sz="2100" dirty="0">
              <a:solidFill>
                <a:srgbClr val="000000"/>
              </a:solidFill>
              <a:latin typeface="Arial"/>
              <a:ea typeface="Calibri"/>
              <a:cs typeface="Calibri"/>
            </a:endParaRPr>
          </a:p>
          <a:p>
            <a:pPr lvl="1">
              <a:buFont typeface="Courier New,monospace" panose="05000000000000000000" pitchFamily="2" charset="2"/>
              <a:buChar char="o"/>
            </a:pPr>
            <a:r>
              <a:rPr lang="en-US" sz="2000" dirty="0">
                <a:solidFill>
                  <a:srgbClr val="000000"/>
                </a:solidFill>
                <a:latin typeface="Arial"/>
                <a:ea typeface="Calibri"/>
                <a:cs typeface="Arial"/>
                <a:hlinkClick r:id="rId2"/>
              </a:rPr>
              <a:t>https://us02web.zoom.us/j/85113472319</a:t>
            </a:r>
            <a:r>
              <a:rPr lang="en-US" sz="2000" dirty="0">
                <a:solidFill>
                  <a:srgbClr val="000000"/>
                </a:solidFill>
                <a:latin typeface="Arial"/>
                <a:ea typeface="Calibri"/>
                <a:cs typeface="Arial"/>
              </a:rPr>
              <a:t> </a:t>
            </a:r>
            <a:endParaRPr lang="en-US" sz="2000" dirty="0">
              <a:solidFill>
                <a:srgbClr val="808080"/>
              </a:solidFill>
              <a:latin typeface="Arial"/>
              <a:ea typeface="Calibri"/>
              <a:cs typeface="Arial"/>
            </a:endParaRPr>
          </a:p>
          <a:p>
            <a:pPr lvl="2">
              <a:buFont typeface="Wingdings,Sans-Serif" panose="05000000000000000000" pitchFamily="2" charset="2"/>
              <a:buChar char="§"/>
            </a:pPr>
            <a:r>
              <a:rPr lang="en-US" sz="2000" dirty="0">
                <a:solidFill>
                  <a:srgbClr val="000000"/>
                </a:solidFill>
                <a:latin typeface="Arial"/>
                <a:ea typeface="Calibri"/>
                <a:cs typeface="Arial"/>
              </a:rPr>
              <a:t>Passcode: 643756</a:t>
            </a:r>
            <a:endParaRPr lang="en-US" sz="2000" dirty="0">
              <a:solidFill>
                <a:srgbClr val="808080"/>
              </a:solidFill>
              <a:latin typeface="Arial"/>
              <a:ea typeface="Calibri"/>
              <a:cs typeface="Arial"/>
            </a:endParaRPr>
          </a:p>
          <a:p>
            <a:pPr marL="685800" lvl="2" indent="0">
              <a:buNone/>
            </a:pPr>
            <a:endParaRPr lang="en-US" sz="2000" dirty="0">
              <a:solidFill>
                <a:srgbClr val="000000"/>
              </a:solidFill>
              <a:latin typeface="Arial"/>
              <a:ea typeface="Calibri"/>
              <a:cs typeface="Arial"/>
            </a:endParaRPr>
          </a:p>
          <a:p>
            <a:pPr>
              <a:buFont typeface="Arial,Sans-Serif" panose="05000000000000000000" pitchFamily="2" charset="2"/>
              <a:buChar char="•"/>
            </a:pPr>
            <a:r>
              <a:rPr lang="en-US" b="1" dirty="0">
                <a:solidFill>
                  <a:srgbClr val="000000"/>
                </a:solidFill>
                <a:latin typeface="Arial"/>
                <a:ea typeface="Calibri"/>
                <a:cs typeface="Arial"/>
              </a:rPr>
              <a:t>Topics:</a:t>
            </a:r>
            <a:endParaRPr lang="en-US" dirty="0">
              <a:solidFill>
                <a:srgbClr val="808080"/>
              </a:solidFill>
              <a:latin typeface="Arial"/>
              <a:ea typeface="Calibri"/>
              <a:cs typeface="Arial"/>
            </a:endParaRPr>
          </a:p>
          <a:p>
            <a:pPr>
              <a:buFont typeface="Arial,Sans-Serif" panose="05000000000000000000" pitchFamily="2" charset="2"/>
              <a:buChar char="•"/>
            </a:pPr>
            <a:r>
              <a:rPr lang="en-US" dirty="0">
                <a:solidFill>
                  <a:srgbClr val="000000"/>
                </a:solidFill>
                <a:latin typeface="Arial"/>
                <a:ea typeface="Calibri"/>
                <a:cs typeface="Arial"/>
              </a:rPr>
              <a:t>Enrollment Projection Workbook (Andi)</a:t>
            </a:r>
            <a:endParaRPr lang="en-US" dirty="0">
              <a:solidFill>
                <a:srgbClr val="808080"/>
              </a:solidFill>
              <a:latin typeface="Arial"/>
              <a:ea typeface="Calibri"/>
              <a:cs typeface="Arial"/>
            </a:endParaRPr>
          </a:p>
          <a:p>
            <a:pPr>
              <a:buFont typeface="Arial,Sans-Serif" panose="05000000000000000000" pitchFamily="2" charset="2"/>
              <a:buChar char="•"/>
            </a:pPr>
            <a:r>
              <a:rPr lang="en-US" sz="2000" dirty="0">
                <a:solidFill>
                  <a:srgbClr val="000000"/>
                </a:solidFill>
                <a:latin typeface="Arial"/>
                <a:ea typeface="Calibri"/>
                <a:cs typeface="Arial"/>
              </a:rPr>
              <a:t>Accessing School Data within Tableau (Collin)</a:t>
            </a:r>
            <a:endParaRPr lang="en-US" sz="2000" dirty="0">
              <a:solidFill>
                <a:srgbClr val="808080"/>
              </a:solidFill>
              <a:latin typeface="Arial"/>
              <a:ea typeface="Calibri"/>
              <a:cs typeface="Arial"/>
            </a:endParaRPr>
          </a:p>
          <a:p>
            <a:pPr>
              <a:buFont typeface="Arial,Sans-Serif" panose="05000000000000000000" pitchFamily="2" charset="2"/>
              <a:buChar char="•"/>
            </a:pPr>
            <a:r>
              <a:rPr lang="en-US" sz="2000" dirty="0">
                <a:solidFill>
                  <a:srgbClr val="000000"/>
                </a:solidFill>
                <a:latin typeface="Arial"/>
                <a:ea typeface="Calibri"/>
                <a:cs typeface="Arial"/>
              </a:rPr>
              <a:t>Accessing Community Data from the State Demography Office (Collin)</a:t>
            </a:r>
            <a:endParaRPr lang="en-US" dirty="0"/>
          </a:p>
        </p:txBody>
      </p:sp>
    </p:spTree>
    <p:extLst>
      <p:ext uri="{BB962C8B-B14F-4D97-AF65-F5344CB8AC3E}">
        <p14:creationId xmlns:p14="http://schemas.microsoft.com/office/powerpoint/2010/main" val="1138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3EDE-176D-553B-76B4-6E5EBF3D4D2F}"/>
              </a:ext>
            </a:extLst>
          </p:cNvPr>
          <p:cNvSpPr>
            <a:spLocks noGrp="1"/>
          </p:cNvSpPr>
          <p:nvPr>
            <p:ph type="title"/>
          </p:nvPr>
        </p:nvSpPr>
        <p:spPr/>
        <p:txBody>
          <a:bodyPr>
            <a:normAutofit/>
          </a:bodyPr>
          <a:lstStyle/>
          <a:p>
            <a:r>
              <a:rPr lang="en-US" sz="4000" dirty="0">
                <a:ea typeface="Calibri Light"/>
                <a:cs typeface="Calibri Light"/>
              </a:rPr>
              <a:t>School Finance Updates</a:t>
            </a:r>
          </a:p>
        </p:txBody>
      </p:sp>
      <p:sp>
        <p:nvSpPr>
          <p:cNvPr id="3" name="Content Placeholder 2">
            <a:extLst>
              <a:ext uri="{FF2B5EF4-FFF2-40B4-BE49-F238E27FC236}">
                <a16:creationId xmlns:a16="http://schemas.microsoft.com/office/drawing/2014/main" id="{23FAEE26-13FC-6952-7D1F-EF0F2EF9030B}"/>
              </a:ext>
            </a:extLst>
          </p:cNvPr>
          <p:cNvSpPr>
            <a:spLocks noGrp="1"/>
          </p:cNvSpPr>
          <p:nvPr>
            <p:ph idx="1"/>
          </p:nvPr>
        </p:nvSpPr>
        <p:spPr>
          <a:xfrm>
            <a:off x="329938" y="1690688"/>
            <a:ext cx="8512404" cy="5167311"/>
          </a:xfrm>
        </p:spPr>
        <p:txBody>
          <a:bodyPr vert="horz" lIns="91440" tIns="45720" rIns="91440" bIns="45720" rtlCol="0" anchor="t">
            <a:normAutofit/>
          </a:bodyPr>
          <a:lstStyle/>
          <a:p>
            <a:pPr>
              <a:buFont typeface="Wingdings" panose="05000000000000000000" pitchFamily="2" charset="2"/>
              <a:buChar char="§"/>
            </a:pPr>
            <a:r>
              <a:rPr lang="en-US" sz="2400" dirty="0">
                <a:solidFill>
                  <a:srgbClr val="000000"/>
                </a:solidFill>
                <a:latin typeface="Arial"/>
                <a:ea typeface="Calibri"/>
                <a:cs typeface="Arial"/>
              </a:rPr>
              <a:t>School Finance Task Force</a:t>
            </a:r>
            <a:endParaRPr lang="en-US" sz="2400" dirty="0">
              <a:solidFill>
                <a:srgbClr val="000000"/>
              </a:solidFill>
              <a:latin typeface="Arial"/>
              <a:ea typeface="Calibri"/>
              <a:cs typeface="Calibri"/>
            </a:endParaRPr>
          </a:p>
          <a:p>
            <a:pPr>
              <a:buFont typeface="Wingdings" panose="05000000000000000000" pitchFamily="2" charset="2"/>
              <a:buChar char="§"/>
            </a:pPr>
            <a:endParaRPr lang="en-US" sz="2400" dirty="0">
              <a:solidFill>
                <a:srgbClr val="000000"/>
              </a:solidFill>
              <a:latin typeface="Arial"/>
              <a:ea typeface="Calibri"/>
              <a:cs typeface="Arial"/>
            </a:endParaRPr>
          </a:p>
          <a:p>
            <a:pPr>
              <a:buFont typeface="Wingdings" panose="05000000000000000000" pitchFamily="2" charset="2"/>
              <a:buChar char="§"/>
            </a:pPr>
            <a:endParaRPr lang="en-US" sz="2400" dirty="0">
              <a:solidFill>
                <a:srgbClr val="000000"/>
              </a:solidFill>
              <a:latin typeface="Arial"/>
              <a:ea typeface="Calibri"/>
              <a:cs typeface="Arial"/>
            </a:endParaRPr>
          </a:p>
          <a:p>
            <a:pPr marL="685800" lvl="2" indent="0">
              <a:buNone/>
            </a:pPr>
            <a:endParaRPr lang="en-US" sz="2000" dirty="0">
              <a:latin typeface="Arial"/>
              <a:ea typeface="Calibri"/>
              <a:cs typeface="Arial"/>
            </a:endParaRPr>
          </a:p>
          <a:p>
            <a:pPr>
              <a:buFont typeface="Arial,Sans-Serif" panose="05000000000000000000" pitchFamily="2" charset="2"/>
              <a:buChar char="•"/>
            </a:pPr>
            <a:endParaRPr lang="en-US" b="1" dirty="0">
              <a:latin typeface="Arial"/>
              <a:ea typeface="Calibri"/>
              <a:cs typeface="Arial"/>
            </a:endParaRPr>
          </a:p>
        </p:txBody>
      </p:sp>
      <p:pic>
        <p:nvPicPr>
          <p:cNvPr id="4" name="Picture 3">
            <a:extLst>
              <a:ext uri="{FF2B5EF4-FFF2-40B4-BE49-F238E27FC236}">
                <a16:creationId xmlns:a16="http://schemas.microsoft.com/office/drawing/2014/main" id="{FD0C1959-B0F7-61B2-3C4B-EABF0CD538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55989" y="2352330"/>
            <a:ext cx="6179241" cy="3290819"/>
          </a:xfrm>
          <a:prstGeom prst="rect">
            <a:avLst/>
          </a:prstGeom>
        </p:spPr>
      </p:pic>
    </p:spTree>
    <p:extLst>
      <p:ext uri="{BB962C8B-B14F-4D97-AF65-F5344CB8AC3E}">
        <p14:creationId xmlns:p14="http://schemas.microsoft.com/office/powerpoint/2010/main" val="313270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AC26-DABF-7479-FD71-7207F09A467E}"/>
              </a:ext>
            </a:extLst>
          </p:cNvPr>
          <p:cNvSpPr>
            <a:spLocks noGrp="1"/>
          </p:cNvSpPr>
          <p:nvPr>
            <p:ph type="title"/>
          </p:nvPr>
        </p:nvSpPr>
        <p:spPr/>
        <p:txBody>
          <a:bodyPr>
            <a:normAutofit/>
          </a:bodyPr>
          <a:lstStyle/>
          <a:p>
            <a:r>
              <a:rPr lang="sv-SE" sz="4000" dirty="0"/>
              <a:t>FY25 ESSA Budgets</a:t>
            </a:r>
            <a:endParaRPr lang="sv-SE" sz="4000" dirty="0">
              <a:cs typeface="Calibri Light"/>
            </a:endParaRPr>
          </a:p>
        </p:txBody>
      </p:sp>
      <p:graphicFrame>
        <p:nvGraphicFramePr>
          <p:cNvPr id="8" name="Table 7">
            <a:extLst>
              <a:ext uri="{FF2B5EF4-FFF2-40B4-BE49-F238E27FC236}">
                <a16:creationId xmlns:a16="http://schemas.microsoft.com/office/drawing/2014/main" id="{385CA14C-5323-007F-F1A2-17CD3E08C57A}"/>
              </a:ext>
            </a:extLst>
          </p:cNvPr>
          <p:cNvGraphicFramePr>
            <a:graphicFrameLocks noGrp="1"/>
          </p:cNvGraphicFramePr>
          <p:nvPr>
            <p:extLst>
              <p:ext uri="{D42A27DB-BD31-4B8C-83A1-F6EECF244321}">
                <p14:modId xmlns:p14="http://schemas.microsoft.com/office/powerpoint/2010/main" val="1102800863"/>
              </p:ext>
            </p:extLst>
          </p:nvPr>
        </p:nvGraphicFramePr>
        <p:xfrm>
          <a:off x="588669" y="3895029"/>
          <a:ext cx="7871391" cy="2622330"/>
        </p:xfrm>
        <a:graphic>
          <a:graphicData uri="http://schemas.openxmlformats.org/drawingml/2006/table">
            <a:tbl>
              <a:tblPr firstRow="1" bandRow="1">
                <a:tableStyleId>{5C22544A-7EE6-4342-B048-85BDC9FD1C3A}</a:tableStyleId>
              </a:tblPr>
              <a:tblGrid>
                <a:gridCol w="2634314">
                  <a:extLst>
                    <a:ext uri="{9D8B030D-6E8A-4147-A177-3AD203B41FA5}">
                      <a16:colId xmlns:a16="http://schemas.microsoft.com/office/drawing/2014/main" val="1751532187"/>
                    </a:ext>
                  </a:extLst>
                </a:gridCol>
                <a:gridCol w="5237077">
                  <a:extLst>
                    <a:ext uri="{9D8B030D-6E8A-4147-A177-3AD203B41FA5}">
                      <a16:colId xmlns:a16="http://schemas.microsoft.com/office/drawing/2014/main" val="3729189053"/>
                    </a:ext>
                  </a:extLst>
                </a:gridCol>
              </a:tblGrid>
              <a:tr h="342476">
                <a:tc>
                  <a:txBody>
                    <a:bodyPr/>
                    <a:lstStyle/>
                    <a:p>
                      <a:pPr algn="ctr"/>
                      <a:r>
                        <a:rPr lang="en-US" sz="2000" dirty="0">
                          <a:solidFill>
                            <a:schemeClr val="bg1"/>
                          </a:solidFill>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2000" dirty="0">
                          <a:solidFill>
                            <a:schemeClr val="bg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915058301"/>
                  </a:ext>
                </a:extLst>
              </a:tr>
              <a:tr h="490881">
                <a:tc>
                  <a:txBody>
                    <a:bodyPr/>
                    <a:lstStyle/>
                    <a:p>
                      <a:r>
                        <a:rPr lang="en-US" sz="1100" dirty="0"/>
                        <a:t>Monday, February 26th,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FY25 Unified Improvement Planning Requirements and Timelines Released</a:t>
                      </a:r>
                    </a:p>
                    <a:p>
                      <a:pPr lvl="0">
                        <a:buNone/>
                      </a:pPr>
                      <a:r>
                        <a:rPr lang="en-US" sz="1100" b="0" i="0" u="none" strike="noStrike" noProof="0" dirty="0">
                          <a:solidFill>
                            <a:srgbClr val="000000"/>
                          </a:solidFill>
                          <a:latin typeface="Calibri"/>
                        </a:rPr>
                        <a:t>FY25 Title draft budgets released </a:t>
                      </a:r>
                      <a:endParaRPr lang="en-US" sz="1100" b="0" i="0" u="none" strike="noStrike" noProof="0" dirty="0">
                        <a:solidFill>
                          <a:srgbClr val="00B050"/>
                        </a:solidFill>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7000515"/>
                  </a:ext>
                </a:extLst>
              </a:tr>
              <a:tr h="296812">
                <a:tc>
                  <a:txBody>
                    <a:bodyPr/>
                    <a:lstStyle/>
                    <a:p>
                      <a:pPr lvl="0">
                        <a:buNone/>
                      </a:pPr>
                      <a:r>
                        <a:rPr lang="en-US" sz="1100" b="0" i="0" u="none" strike="noStrike" noProof="0" dirty="0">
                          <a:solidFill>
                            <a:srgbClr val="000000"/>
                          </a:solidFill>
                          <a:latin typeface="Calibri"/>
                        </a:rPr>
                        <a:t>March – April 2024 (ongoing)</a:t>
                      </a:r>
                      <a:endParaRPr lang="en-US" sz="1100" dirty="0"/>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buNone/>
                      </a:pPr>
                      <a:r>
                        <a:rPr lang="en-US" sz="1100" b="0" i="0" u="none" strike="noStrike" noProof="0" dirty="0">
                          <a:solidFill>
                            <a:schemeClr val="dk1"/>
                          </a:solidFill>
                          <a:latin typeface="Calibri"/>
                        </a:rPr>
                        <a:t>Updated resources released, including virtual training modules and updated handbook </a:t>
                      </a:r>
                      <a:endParaRPr lang="en-US" sz="1100" b="0" i="0" u="none" strike="noStrike" noProof="0">
                        <a:solidFill>
                          <a:srgbClr val="00B050"/>
                        </a:solidFill>
                        <a:latin typeface="Calibri"/>
                      </a:endParaRP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610759"/>
                  </a:ext>
                </a:extLst>
              </a:tr>
              <a:tr h="445218">
                <a:tc>
                  <a:txBody>
                    <a:bodyPr/>
                    <a:lstStyle/>
                    <a:p>
                      <a:pPr lvl="0">
                        <a:buNone/>
                      </a:pPr>
                      <a:r>
                        <a:rPr lang="en-US" sz="1100" b="0" i="0" u="none" strike="noStrike" noProof="0" dirty="0">
                          <a:solidFill>
                            <a:srgbClr val="000000"/>
                          </a:solidFill>
                          <a:latin typeface="Calibri"/>
                        </a:rPr>
                        <a:t>April – May 2024</a:t>
                      </a:r>
                      <a:endParaRPr lang="en-US" sz="1100" dirty="0"/>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100" b="0" i="0" u="none" strike="noStrike" noProof="0" dirty="0">
                          <a:solidFill>
                            <a:schemeClr val="dk1"/>
                          </a:solidFill>
                          <a:latin typeface="Calibri"/>
                        </a:rPr>
                        <a:t>In-person regional work sessions for school leaders/UIP teams </a:t>
                      </a:r>
                      <a:endParaRPr lang="en-US" sz="1100" dirty="0"/>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1284601"/>
                  </a:ext>
                </a:extLst>
              </a:tr>
              <a:tr h="684951">
                <a:tc>
                  <a:txBody>
                    <a:bodyPr/>
                    <a:lstStyle/>
                    <a:p>
                      <a:r>
                        <a:rPr lang="en-US" sz="1100" dirty="0"/>
                        <a:t>Monday, May 20</a:t>
                      </a:r>
                      <a:r>
                        <a:rPr lang="en-US" sz="1100" baseline="30000" dirty="0"/>
                        <a:t>th</a:t>
                      </a:r>
                      <a:r>
                        <a:rPr lang="en-US" sz="1100" dirty="0"/>
                        <a:t>,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p>
                      <a:pPr marL="0" marR="0" lvl="0" indent="0" algn="l" rtl="0" eaLnBrk="1" fontAlgn="auto" latinLnBrk="0" hangingPunct="1">
                        <a:lnSpc>
                          <a:spcPct val="100000"/>
                        </a:lnSpc>
                        <a:spcBef>
                          <a:spcPts val="0"/>
                        </a:spcBef>
                        <a:spcAft>
                          <a:spcPts val="0"/>
                        </a:spcAft>
                        <a:buClrTx/>
                        <a:buSzTx/>
                        <a:buFontTx/>
                        <a:buNone/>
                      </a:pPr>
                      <a:r>
                        <a:rPr lang="en-US" sz="1100" dirty="0">
                          <a:solidFill>
                            <a:schemeClr val="tx1"/>
                          </a:solidFill>
                        </a:rPr>
                        <a:t>Draft budgets due to </a:t>
                      </a:r>
                      <a:r>
                        <a:rPr lang="en-US" sz="1100" dirty="0">
                          <a:solidFill>
                            <a:schemeClr val="tx1"/>
                          </a:solidFill>
                          <a:hlinkClick r:id="rId2"/>
                        </a:rPr>
                        <a:t>RFF@csi.state.co.us</a:t>
                      </a:r>
                      <a:r>
                        <a:rPr lang="en-US" sz="1100" dirty="0">
                          <a:solidFill>
                            <a:schemeClr val="tx1"/>
                          </a:solidFill>
                        </a:rPr>
                        <a:t> </a:t>
                      </a:r>
                      <a:endParaRPr lang="en-US" sz="1100">
                        <a:solidFill>
                          <a:srgbClr val="00B050"/>
                        </a:solidFill>
                      </a:endParaRPr>
                    </a:p>
                    <a:p>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6367639"/>
                  </a:ext>
                </a:extLst>
              </a:tr>
              <a:tr h="308228">
                <a:tc>
                  <a:txBody>
                    <a:bodyPr/>
                    <a:lstStyle/>
                    <a:p>
                      <a:r>
                        <a:rPr lang="en-US" sz="1100" dirty="0"/>
                        <a:t>Monday, June 17</a:t>
                      </a:r>
                      <a:r>
                        <a:rPr lang="en-US" sz="1100" baseline="30000" dirty="0"/>
                        <a:t>th</a:t>
                      </a:r>
                      <a:r>
                        <a:rPr lang="en-US" sz="1100" dirty="0"/>
                        <a:t>,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Assurances agreement deadline via Survey Monkey</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239655"/>
                  </a:ext>
                </a:extLst>
              </a:tr>
            </a:tbl>
          </a:graphicData>
        </a:graphic>
      </p:graphicFrame>
      <p:sp>
        <p:nvSpPr>
          <p:cNvPr id="3" name="TextBox 2">
            <a:extLst>
              <a:ext uri="{FF2B5EF4-FFF2-40B4-BE49-F238E27FC236}">
                <a16:creationId xmlns:a16="http://schemas.microsoft.com/office/drawing/2014/main" id="{431E4A4D-2666-2935-4777-E472CE7CB521}"/>
              </a:ext>
            </a:extLst>
          </p:cNvPr>
          <p:cNvSpPr txBox="1"/>
          <p:nvPr/>
        </p:nvSpPr>
        <p:spPr>
          <a:xfrm>
            <a:off x="518466" y="1276205"/>
            <a:ext cx="8011795"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1400" dirty="0">
                <a:ea typeface="+mn-lt"/>
                <a:cs typeface="+mn-lt"/>
              </a:rPr>
              <a:t>Draft workbooks will be emailed out Monday, February 26th, 2024</a:t>
            </a:r>
            <a:endParaRPr lang="en-US" sz="1400" dirty="0">
              <a:ea typeface="Calibri"/>
              <a:cs typeface="Calibri"/>
            </a:endParaRPr>
          </a:p>
          <a:p>
            <a:pPr marL="285750" indent="-285750">
              <a:buFont typeface="Wingdings"/>
              <a:buChar char="§"/>
            </a:pPr>
            <a:r>
              <a:rPr lang="en-US" sz="1400" dirty="0">
                <a:ea typeface="+mn-lt"/>
                <a:cs typeface="+mn-lt"/>
              </a:rPr>
              <a:t>10% overall decrease in funding </a:t>
            </a:r>
          </a:p>
          <a:p>
            <a:endParaRPr lang="en-US" sz="1400" dirty="0">
              <a:ea typeface="+mn-lt"/>
              <a:cs typeface="+mn-lt"/>
            </a:endParaRPr>
          </a:p>
          <a:p>
            <a:r>
              <a:rPr lang="en-US" sz="1400" dirty="0" err="1">
                <a:ea typeface="+mn-lt"/>
                <a:cs typeface="+mn-lt"/>
              </a:rPr>
              <a:t>Sharepoint</a:t>
            </a:r>
            <a:r>
              <a:rPr lang="en-US" sz="1400" dirty="0">
                <a:ea typeface="+mn-lt"/>
                <a:cs typeface="+mn-lt"/>
              </a:rPr>
              <a:t> links to draft budget workbooks</a:t>
            </a:r>
            <a:endParaRPr lang="en-US" sz="1400" dirty="0">
              <a:ea typeface="Calibri"/>
              <a:cs typeface="Calibri"/>
            </a:endParaRPr>
          </a:p>
          <a:p>
            <a:pPr marL="742950" lvl="1" indent="-285750">
              <a:buFont typeface="Wingdings"/>
              <a:buChar char="§"/>
            </a:pPr>
            <a:r>
              <a:rPr lang="en-US" sz="1400" dirty="0">
                <a:ea typeface="+mn-lt"/>
                <a:cs typeface="+mn-lt"/>
              </a:rPr>
              <a:t>View only</a:t>
            </a:r>
          </a:p>
          <a:p>
            <a:pPr marL="742950" lvl="1" indent="-285750">
              <a:buFont typeface="Wingdings"/>
              <a:buChar char="§"/>
            </a:pPr>
            <a:r>
              <a:rPr lang="en-US" sz="1400" dirty="0">
                <a:ea typeface="+mn-lt"/>
                <a:cs typeface="+mn-lt"/>
              </a:rPr>
              <a:t>Save a copy online and edit (school level collaboration on budgets)</a:t>
            </a:r>
          </a:p>
          <a:p>
            <a:pPr marL="742950" lvl="1" indent="-285750">
              <a:buFont typeface="Wingdings"/>
              <a:buChar char="§"/>
            </a:pPr>
            <a:endParaRPr lang="en-US" sz="1600" dirty="0">
              <a:ea typeface="+mn-lt"/>
              <a:cs typeface="+mn-lt"/>
            </a:endParaRPr>
          </a:p>
          <a:p>
            <a:r>
              <a:rPr lang="en-US" sz="1200" dirty="0">
                <a:ea typeface="+mn-lt"/>
                <a:cs typeface="+mn-lt"/>
                <a:hlinkClick r:id="rId3"/>
              </a:rPr>
              <a:t>FY25 Title IA Draft Budget Template</a:t>
            </a:r>
            <a:endParaRPr lang="en-US" sz="1200" dirty="0">
              <a:ea typeface="+mn-lt"/>
              <a:cs typeface="+mn-lt"/>
            </a:endParaRPr>
          </a:p>
          <a:p>
            <a:r>
              <a:rPr lang="en-US" sz="1200" dirty="0">
                <a:ea typeface="+mn-lt"/>
                <a:cs typeface="+mn-lt"/>
                <a:hlinkClick r:id="rId4"/>
              </a:rPr>
              <a:t>FY25 Title IA-Parent Draft Budget Template</a:t>
            </a:r>
          </a:p>
          <a:p>
            <a:r>
              <a:rPr lang="en-US" sz="1200" dirty="0">
                <a:ea typeface="+mn-lt"/>
                <a:cs typeface="+mn-lt"/>
                <a:hlinkClick r:id="rId5"/>
              </a:rPr>
              <a:t>FY25 Title IIA Draft Budget Template</a:t>
            </a:r>
          </a:p>
          <a:p>
            <a:r>
              <a:rPr lang="en-US" sz="1200" dirty="0">
                <a:ea typeface="+mn-lt"/>
                <a:cs typeface="+mn-lt"/>
                <a:hlinkClick r:id="rId6"/>
              </a:rPr>
              <a:t>FY25 Title IIIA Draft Budget Template</a:t>
            </a:r>
          </a:p>
          <a:p>
            <a:r>
              <a:rPr lang="en-US" sz="1200" dirty="0">
                <a:ea typeface="+mn-lt"/>
                <a:cs typeface="+mn-lt"/>
                <a:hlinkClick r:id="rId7"/>
              </a:rPr>
              <a:t>FY25 Title IIIA-IMI Draft Budget Template</a:t>
            </a:r>
          </a:p>
          <a:p>
            <a:endParaRPr lang="en-US" sz="1400" dirty="0">
              <a:ea typeface="+mn-lt"/>
              <a:cs typeface="+mn-lt"/>
            </a:endParaRPr>
          </a:p>
          <a:p>
            <a:endParaRPr lang="en-US" sz="1400" dirty="0">
              <a:ea typeface="Calibri" panose="020F0502020204030204"/>
              <a:cs typeface="Calibri" panose="020F0502020204030204"/>
            </a:endParaRPr>
          </a:p>
        </p:txBody>
      </p:sp>
      <p:sp>
        <p:nvSpPr>
          <p:cNvPr id="5" name="TextBox 4">
            <a:extLst>
              <a:ext uri="{FF2B5EF4-FFF2-40B4-BE49-F238E27FC236}">
                <a16:creationId xmlns:a16="http://schemas.microsoft.com/office/drawing/2014/main" id="{B06D8223-4BC2-689D-4E01-F7C1F7B5B80B}"/>
              </a:ext>
            </a:extLst>
          </p:cNvPr>
          <p:cNvSpPr txBox="1"/>
          <p:nvPr/>
        </p:nvSpPr>
        <p:spPr>
          <a:xfrm>
            <a:off x="4231844" y="2768922"/>
            <a:ext cx="4226560" cy="104644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ea typeface="Calibri"/>
                <a:cs typeface="Calibri"/>
              </a:rPr>
              <a:t>*Program Resources*</a:t>
            </a:r>
            <a:endParaRPr lang="en-US" sz="1400" dirty="0">
              <a:solidFill>
                <a:srgbClr val="808080"/>
              </a:solidFill>
              <a:ea typeface="Calibri"/>
              <a:cs typeface="Calibri"/>
            </a:endParaRPr>
          </a:p>
          <a:p>
            <a:r>
              <a:rPr lang="en-US" sz="1200" dirty="0">
                <a:latin typeface="Calibri Light"/>
                <a:ea typeface="Calibri Light"/>
                <a:cs typeface="Arial"/>
                <a:hlinkClick r:id="rId8"/>
              </a:rPr>
              <a:t>Title Program Fact Sheet</a:t>
            </a:r>
            <a:r>
              <a:rPr lang="en-US" sz="1200" dirty="0">
                <a:latin typeface="Calibri Light"/>
                <a:ea typeface="Calibri Light"/>
                <a:cs typeface="Arial"/>
              </a:rPr>
              <a:t> </a:t>
            </a:r>
          </a:p>
          <a:p>
            <a:r>
              <a:rPr lang="en-US" sz="1200" dirty="0">
                <a:latin typeface="Calibri Light"/>
                <a:ea typeface="Calibri Light"/>
                <a:cs typeface="Arial"/>
                <a:hlinkClick r:id="rId9"/>
              </a:rPr>
              <a:t>ELPA v. Title IIIA Allowable &amp; Required Uses</a:t>
            </a:r>
            <a:endParaRPr lang="en-US" sz="1200" dirty="0">
              <a:latin typeface="Calibri Light"/>
              <a:ea typeface="Calibri Light"/>
              <a:cs typeface="Arial"/>
            </a:endParaRPr>
          </a:p>
          <a:p>
            <a:r>
              <a:rPr lang="en-US" sz="1200" dirty="0">
                <a:latin typeface="Calibri Light"/>
                <a:ea typeface="Calibri"/>
                <a:cs typeface="Calibri"/>
                <a:hlinkClick r:id="rId10"/>
              </a:rPr>
              <a:t>Title IIIA Immigrant Set-Aside Support</a:t>
            </a:r>
          </a:p>
          <a:p>
            <a:r>
              <a:rPr lang="en-US" sz="1200" dirty="0">
                <a:solidFill>
                  <a:srgbClr val="0070C0"/>
                </a:solidFill>
                <a:latin typeface="Calibri Light"/>
                <a:ea typeface="Calibri"/>
                <a:cs typeface="Calibri"/>
                <a:hlinkClick r:id="rId11">
                  <a:extLst>
                    <a:ext uri="{A12FA001-AC4F-418D-AE19-62706E023703}">
                      <ahyp:hlinkClr xmlns:ahyp="http://schemas.microsoft.com/office/drawing/2018/hyperlinkcolor" val="tx"/>
                    </a:ext>
                  </a:extLst>
                </a:hlinkClick>
              </a:rPr>
              <a:t>Aligning your UIP and Title Budget</a:t>
            </a:r>
            <a:r>
              <a:rPr lang="en-US" sz="1200" dirty="0">
                <a:solidFill>
                  <a:srgbClr val="0070C0"/>
                </a:solidFill>
                <a:latin typeface="Calibri Light"/>
                <a:ea typeface="Calibri"/>
                <a:cs typeface="Calibri"/>
              </a:rPr>
              <a:t> </a:t>
            </a:r>
            <a:r>
              <a:rPr lang="en-US" sz="1200" dirty="0">
                <a:solidFill>
                  <a:srgbClr val="FF0000"/>
                </a:solidFill>
                <a:latin typeface="Calibri Light"/>
                <a:ea typeface="Calibri"/>
                <a:cs typeface="Calibri"/>
              </a:rPr>
              <a:t>*new*</a:t>
            </a:r>
          </a:p>
        </p:txBody>
      </p:sp>
    </p:spTree>
    <p:extLst>
      <p:ext uri="{BB962C8B-B14F-4D97-AF65-F5344CB8AC3E}">
        <p14:creationId xmlns:p14="http://schemas.microsoft.com/office/powerpoint/2010/main" val="424136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27BB-EFC8-1821-8AA3-53EAAEC6544E}"/>
              </a:ext>
            </a:extLst>
          </p:cNvPr>
          <p:cNvSpPr>
            <a:spLocks noGrp="1"/>
          </p:cNvSpPr>
          <p:nvPr>
            <p:ph type="title"/>
          </p:nvPr>
        </p:nvSpPr>
        <p:spPr/>
        <p:txBody>
          <a:bodyPr/>
          <a:lstStyle/>
          <a:p>
            <a:r>
              <a:rPr lang="en-US" dirty="0">
                <a:ea typeface="Calibri Light"/>
                <a:cs typeface="Calibri Light"/>
              </a:rPr>
              <a:t>FY25 ESSA Draft Budget Title IA</a:t>
            </a:r>
            <a:endParaRPr lang="en-US" dirty="0"/>
          </a:p>
        </p:txBody>
      </p:sp>
      <p:pic>
        <p:nvPicPr>
          <p:cNvPr id="4" name="Content Placeholder 3" descr="Screenshot of draft budget workbook.">
            <a:extLst>
              <a:ext uri="{FF2B5EF4-FFF2-40B4-BE49-F238E27FC236}">
                <a16:creationId xmlns:a16="http://schemas.microsoft.com/office/drawing/2014/main" id="{D577C3FD-05F3-50D0-BCCE-BA9FFCAAC054}"/>
              </a:ext>
            </a:extLst>
          </p:cNvPr>
          <p:cNvPicPr>
            <a:picLocks noGrp="1" noChangeAspect="1"/>
          </p:cNvPicPr>
          <p:nvPr>
            <p:ph idx="1"/>
          </p:nvPr>
        </p:nvPicPr>
        <p:blipFill>
          <a:blip r:embed="rId2"/>
          <a:stretch>
            <a:fillRect/>
          </a:stretch>
        </p:blipFill>
        <p:spPr>
          <a:xfrm>
            <a:off x="454237" y="1349833"/>
            <a:ext cx="8232140" cy="2087889"/>
          </a:xfrm>
          <a:ln>
            <a:solidFill>
              <a:schemeClr val="tx1"/>
            </a:solidFill>
          </a:ln>
        </p:spPr>
      </p:pic>
      <p:sp>
        <p:nvSpPr>
          <p:cNvPr id="5" name="TextBox 4">
            <a:extLst>
              <a:ext uri="{FF2B5EF4-FFF2-40B4-BE49-F238E27FC236}">
                <a16:creationId xmlns:a16="http://schemas.microsoft.com/office/drawing/2014/main" id="{831FA8C2-2224-B752-E901-2182F3972683}"/>
              </a:ext>
            </a:extLst>
          </p:cNvPr>
          <p:cNvSpPr txBox="1"/>
          <p:nvPr/>
        </p:nvSpPr>
        <p:spPr>
          <a:xfrm>
            <a:off x="457200" y="3474720"/>
            <a:ext cx="8229600"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Tips for Complete Submission</a:t>
            </a:r>
          </a:p>
          <a:p>
            <a:endParaRPr lang="en-US" b="1" dirty="0">
              <a:ea typeface="Calibri"/>
              <a:cs typeface="Calibri"/>
            </a:endParaRPr>
          </a:p>
          <a:p>
            <a:pPr marL="285750" indent="-285750">
              <a:buFont typeface="Wingdings"/>
              <a:buChar char="§"/>
            </a:pPr>
            <a:r>
              <a:rPr lang="en-US" sz="1400" i="1" u="sng" dirty="0">
                <a:ea typeface="Calibri"/>
                <a:cs typeface="Calibri"/>
              </a:rPr>
              <a:t>Description of Activity</a:t>
            </a:r>
            <a:r>
              <a:rPr lang="en-US" sz="1400" dirty="0">
                <a:ea typeface="Calibri"/>
                <a:cs typeface="Calibri"/>
              </a:rPr>
              <a:t> should include the who (*omitting names), what, where, when, and intended outcome. Professional development activities need to include the date(s) and number of staff participating.</a:t>
            </a:r>
          </a:p>
          <a:p>
            <a:endParaRPr lang="en-US" sz="1400" dirty="0">
              <a:ea typeface="Calibri"/>
              <a:cs typeface="Calibri"/>
            </a:endParaRPr>
          </a:p>
          <a:p>
            <a:pPr marL="285750" indent="-285750">
              <a:buFont typeface="Wingdings"/>
              <a:buChar char="§"/>
            </a:pPr>
            <a:r>
              <a:rPr lang="en-US" sz="1400" i="1" u="sng" dirty="0">
                <a:ea typeface="Calibri"/>
                <a:cs typeface="Calibri"/>
              </a:rPr>
              <a:t>Staff Name </a:t>
            </a:r>
            <a:r>
              <a:rPr lang="en-US" sz="1400" dirty="0">
                <a:ea typeface="Calibri"/>
                <a:cs typeface="Calibri"/>
              </a:rPr>
              <a:t>is only required for salary</a:t>
            </a:r>
          </a:p>
          <a:p>
            <a:endParaRPr lang="en-US" sz="1400" dirty="0">
              <a:ea typeface="Calibri"/>
              <a:cs typeface="Calibri"/>
            </a:endParaRPr>
          </a:p>
          <a:p>
            <a:pPr marL="285750" indent="-285750">
              <a:buFont typeface="Wingdings"/>
              <a:buChar char="§"/>
            </a:pPr>
            <a:r>
              <a:rPr lang="en-US" sz="1400" i="1" u="sng" dirty="0">
                <a:ea typeface="Calibri"/>
                <a:cs typeface="Calibri"/>
              </a:rPr>
              <a:t>FTE</a:t>
            </a:r>
            <a:r>
              <a:rPr lang="en-US" sz="1400" dirty="0">
                <a:ea typeface="Calibri"/>
                <a:cs typeface="Calibri"/>
              </a:rPr>
              <a:t> should represent the amount of time that the budgeted amount is covering versus the FTE of the position objective</a:t>
            </a:r>
          </a:p>
          <a:p>
            <a:pPr marL="1200150" lvl="2" indent="-285750">
              <a:buFont typeface="Wingdings"/>
              <a:buChar char="§"/>
            </a:pPr>
            <a:r>
              <a:rPr lang="en-US" sz="1400" dirty="0">
                <a:ea typeface="Calibri"/>
                <a:cs typeface="Calibri"/>
              </a:rPr>
              <a:t>EXAMPLE - Staff member has a single objective, salary is $55k, Title IA is covering $15k with remaining from general funds.  Proper FTE would be 0.27.</a:t>
            </a:r>
          </a:p>
          <a:p>
            <a:pPr lvl="2"/>
            <a:endParaRPr lang="en-US" sz="1400" dirty="0">
              <a:ea typeface="Calibri"/>
              <a:cs typeface="Calibri"/>
            </a:endParaRPr>
          </a:p>
          <a:p>
            <a:pPr marL="285750" indent="-285750">
              <a:buFont typeface="Wingdings"/>
              <a:buChar char="§"/>
            </a:pPr>
            <a:r>
              <a:rPr lang="en-US" sz="1400" i="1" u="sng" dirty="0">
                <a:ea typeface="Calibri"/>
                <a:cs typeface="Calibri"/>
              </a:rPr>
              <a:t>Aligns w/ what UIP Strategy</a:t>
            </a:r>
            <a:r>
              <a:rPr lang="en-US" sz="1400" dirty="0">
                <a:ea typeface="Calibri"/>
                <a:cs typeface="Calibri"/>
              </a:rPr>
              <a:t> must be complete</a:t>
            </a:r>
          </a:p>
        </p:txBody>
      </p:sp>
    </p:spTree>
    <p:extLst>
      <p:ext uri="{BB962C8B-B14F-4D97-AF65-F5344CB8AC3E}">
        <p14:creationId xmlns:p14="http://schemas.microsoft.com/office/powerpoint/2010/main" val="72711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9DF5-641D-4553-460C-2F27E5966964}"/>
              </a:ext>
            </a:extLst>
          </p:cNvPr>
          <p:cNvSpPr>
            <a:spLocks noGrp="1"/>
          </p:cNvSpPr>
          <p:nvPr>
            <p:ph type="title"/>
          </p:nvPr>
        </p:nvSpPr>
        <p:spPr/>
        <p:txBody>
          <a:bodyPr/>
          <a:lstStyle/>
          <a:p>
            <a:r>
              <a:rPr lang="en-US" dirty="0">
                <a:ea typeface="Calibri Light"/>
                <a:cs typeface="Calibri Light"/>
              </a:rPr>
              <a:t>FY25 ESSA Draft Budget Title IIA</a:t>
            </a:r>
            <a:endParaRPr lang="en-US" dirty="0"/>
          </a:p>
        </p:txBody>
      </p:sp>
      <p:pic>
        <p:nvPicPr>
          <p:cNvPr id="4" name="Content Placeholder 3" descr="Screenshot of draft budget workbook.">
            <a:extLst>
              <a:ext uri="{FF2B5EF4-FFF2-40B4-BE49-F238E27FC236}">
                <a16:creationId xmlns:a16="http://schemas.microsoft.com/office/drawing/2014/main" id="{E61B5FCE-8B3D-8156-4A25-BCD88CA3B4B2}"/>
              </a:ext>
            </a:extLst>
          </p:cNvPr>
          <p:cNvPicPr>
            <a:picLocks noGrp="1" noChangeAspect="1"/>
          </p:cNvPicPr>
          <p:nvPr>
            <p:ph idx="1"/>
          </p:nvPr>
        </p:nvPicPr>
        <p:blipFill rotWithShape="1">
          <a:blip r:embed="rId2"/>
          <a:srcRect r="129" b="37277"/>
          <a:stretch/>
        </p:blipFill>
        <p:spPr>
          <a:xfrm>
            <a:off x="455930" y="1324144"/>
            <a:ext cx="8232150" cy="1512401"/>
          </a:xfrm>
          <a:ln>
            <a:solidFill>
              <a:schemeClr val="tx1"/>
            </a:solidFill>
          </a:ln>
        </p:spPr>
      </p:pic>
      <p:sp>
        <p:nvSpPr>
          <p:cNvPr id="5" name="TextBox 4">
            <a:extLst>
              <a:ext uri="{FF2B5EF4-FFF2-40B4-BE49-F238E27FC236}">
                <a16:creationId xmlns:a16="http://schemas.microsoft.com/office/drawing/2014/main" id="{BC9E17AD-FB5D-ED53-1FE8-3236F1464649}"/>
              </a:ext>
            </a:extLst>
          </p:cNvPr>
          <p:cNvSpPr txBox="1"/>
          <p:nvPr/>
        </p:nvSpPr>
        <p:spPr>
          <a:xfrm>
            <a:off x="408144" y="2832503"/>
            <a:ext cx="8286373"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Segoe UI"/>
              </a:rPr>
              <a:t>Tips for Complete Submission</a:t>
            </a:r>
            <a:r>
              <a:rPr lang="en-US" dirty="0">
                <a:solidFill>
                  <a:srgbClr val="808080"/>
                </a:solidFill>
                <a:cs typeface="Segoe UI"/>
              </a:rPr>
              <a:t>​</a:t>
            </a:r>
            <a:endParaRPr lang="en-US"/>
          </a:p>
          <a:p>
            <a:r>
              <a:rPr lang="en-US" dirty="0">
                <a:solidFill>
                  <a:srgbClr val="808080"/>
                </a:solidFill>
                <a:cs typeface="Segoe UI"/>
              </a:rPr>
              <a:t>​</a:t>
            </a:r>
            <a:endParaRPr lang="en-US" dirty="0">
              <a:solidFill>
                <a:srgbClr val="808080"/>
              </a:solidFill>
              <a:ea typeface="Calibri"/>
              <a:cs typeface="Segoe UI"/>
            </a:endParaRPr>
          </a:p>
          <a:p>
            <a:pPr marL="285750" indent="-285750">
              <a:buFont typeface="Wingdings,Sans-Serif"/>
              <a:buChar char="§"/>
            </a:pPr>
            <a:r>
              <a:rPr lang="en-US" sz="1400" i="1" u="sng" dirty="0">
                <a:cs typeface="Arial"/>
              </a:rPr>
              <a:t>Grade Band</a:t>
            </a:r>
            <a:r>
              <a:rPr lang="en-US" sz="1400" dirty="0">
                <a:cs typeface="Arial"/>
              </a:rPr>
              <a:t>  Grade band must be selected.  Activities spanning multiple grand bands must be split into separate lines with separate allocation amounts.</a:t>
            </a:r>
          </a:p>
          <a:p>
            <a:pPr marL="285750" indent="-285750">
              <a:buFont typeface="Wingdings,Sans-Serif"/>
              <a:buChar char="§"/>
            </a:pPr>
            <a:endParaRPr lang="en-US" sz="1400" i="1" u="sng" dirty="0">
              <a:cs typeface="Arial"/>
            </a:endParaRPr>
          </a:p>
          <a:p>
            <a:pPr marL="285750" indent="-285750">
              <a:buFont typeface="Wingdings,Sans-Serif"/>
              <a:buChar char="§"/>
            </a:pPr>
            <a:r>
              <a:rPr lang="en-US" sz="1400" i="1" u="sng" dirty="0">
                <a:cs typeface="Arial"/>
              </a:rPr>
              <a:t>Description of Activity</a:t>
            </a:r>
            <a:r>
              <a:rPr lang="en-US" sz="1400" dirty="0">
                <a:cs typeface="Arial"/>
              </a:rPr>
              <a:t> should include the who (*omitting names), what, where, when, and intended outcome​.  Professional development activities need to include the date(s) and number of staff participating. Stipends must include rate information.</a:t>
            </a:r>
            <a:endParaRPr lang="en-US" sz="1400" dirty="0">
              <a:ea typeface="Calibri"/>
              <a:cs typeface="Arial"/>
            </a:endParaRPr>
          </a:p>
          <a:p>
            <a:r>
              <a:rPr lang="en-US" sz="1400" dirty="0">
                <a:solidFill>
                  <a:srgbClr val="808080"/>
                </a:solidFill>
                <a:cs typeface="Segoe UI"/>
              </a:rPr>
              <a:t>​</a:t>
            </a:r>
            <a:endParaRPr lang="en-US" sz="1400" dirty="0">
              <a:solidFill>
                <a:srgbClr val="808080"/>
              </a:solidFill>
              <a:ea typeface="Calibri"/>
              <a:cs typeface="Segoe UI"/>
            </a:endParaRPr>
          </a:p>
          <a:p>
            <a:pPr marL="285750" indent="-285750">
              <a:buFont typeface="Wingdings,Sans-Serif"/>
              <a:buChar char="§"/>
            </a:pPr>
            <a:r>
              <a:rPr lang="en-US" sz="1400" i="1" u="sng" dirty="0">
                <a:cs typeface="Arial"/>
              </a:rPr>
              <a:t>Staff Name </a:t>
            </a:r>
            <a:r>
              <a:rPr lang="en-US" sz="1400" dirty="0">
                <a:cs typeface="Arial"/>
              </a:rPr>
              <a:t>is only required for salary</a:t>
            </a:r>
            <a:r>
              <a:rPr lang="en-US" sz="1400" dirty="0">
                <a:solidFill>
                  <a:srgbClr val="808080"/>
                </a:solidFill>
                <a:cs typeface="Arial"/>
              </a:rPr>
              <a:t>​</a:t>
            </a:r>
            <a:endParaRPr lang="en-US" sz="1400" dirty="0">
              <a:solidFill>
                <a:srgbClr val="808080"/>
              </a:solidFill>
              <a:ea typeface="Calibri"/>
              <a:cs typeface="Arial"/>
            </a:endParaRPr>
          </a:p>
          <a:p>
            <a:r>
              <a:rPr lang="en-US" sz="1400" dirty="0">
                <a:solidFill>
                  <a:srgbClr val="808080"/>
                </a:solidFill>
                <a:cs typeface="Segoe UI"/>
              </a:rPr>
              <a:t>​</a:t>
            </a:r>
            <a:endParaRPr lang="en-US" sz="1400" dirty="0">
              <a:solidFill>
                <a:srgbClr val="808080"/>
              </a:solidFill>
              <a:ea typeface="Calibri"/>
              <a:cs typeface="Segoe UI"/>
            </a:endParaRPr>
          </a:p>
          <a:p>
            <a:pPr marL="285750" indent="-285750">
              <a:buFont typeface="Wingdings,Sans-Serif"/>
              <a:buChar char="§"/>
            </a:pPr>
            <a:r>
              <a:rPr lang="en-US" sz="1400" i="1" u="sng" dirty="0">
                <a:cs typeface="Arial"/>
              </a:rPr>
              <a:t>FTE</a:t>
            </a:r>
            <a:r>
              <a:rPr lang="en-US" sz="1400" dirty="0">
                <a:cs typeface="Arial"/>
              </a:rPr>
              <a:t> should represent the amount of time that the budgeted amount is covering versus the FTE of the position objective</a:t>
            </a:r>
            <a:r>
              <a:rPr lang="en-US" sz="1400" dirty="0">
                <a:solidFill>
                  <a:srgbClr val="808080"/>
                </a:solidFill>
                <a:cs typeface="Arial"/>
              </a:rPr>
              <a:t>​</a:t>
            </a:r>
            <a:endParaRPr lang="en-US" sz="1400" dirty="0">
              <a:solidFill>
                <a:srgbClr val="808080"/>
              </a:solidFill>
              <a:ea typeface="Calibri"/>
              <a:cs typeface="Arial"/>
            </a:endParaRPr>
          </a:p>
          <a:p>
            <a:pPr marL="1200150" lvl="2" indent="-285750">
              <a:buFont typeface="Wingdings,Sans-Serif"/>
              <a:buChar char="§"/>
            </a:pPr>
            <a:r>
              <a:rPr lang="en-US" sz="1200" dirty="0">
                <a:cs typeface="Arial"/>
              </a:rPr>
              <a:t>EXAMPLE - Staff member has a single objective, salary is $55k, Title IA is covering $15k with remaining from general funds.  Proper FTE would be 0.27.</a:t>
            </a:r>
            <a:endParaRPr lang="en-US" sz="1200" dirty="0">
              <a:ea typeface="Calibri"/>
              <a:cs typeface="Arial"/>
            </a:endParaRPr>
          </a:p>
          <a:p>
            <a:pPr marL="1200150" lvl="2" indent="-285750">
              <a:buFont typeface="Wingdings,Sans-Serif"/>
              <a:buChar char="§"/>
            </a:pPr>
            <a:endParaRPr lang="en-US" sz="1400" dirty="0">
              <a:ea typeface="Calibri"/>
              <a:cs typeface="Arial"/>
            </a:endParaRPr>
          </a:p>
          <a:p>
            <a:pPr marL="285750" indent="-285750">
              <a:buFont typeface="Wingdings,Sans-Serif"/>
              <a:buChar char="§"/>
            </a:pPr>
            <a:r>
              <a:rPr lang="en-US" sz="1400" i="1" u="sng" dirty="0">
                <a:ea typeface="Calibri"/>
                <a:cs typeface="Calibri"/>
              </a:rPr>
              <a:t>Aligns w/ what UIP Strategy</a:t>
            </a:r>
            <a:r>
              <a:rPr lang="en-US" sz="1400" dirty="0">
                <a:ea typeface="Calibri"/>
                <a:cs typeface="Calibri"/>
              </a:rPr>
              <a:t> must be complete</a:t>
            </a:r>
            <a:endParaRPr lang="en-US" sz="1400" dirty="0">
              <a:ea typeface="Calibri"/>
              <a:cs typeface="Arial"/>
            </a:endParaRPr>
          </a:p>
        </p:txBody>
      </p:sp>
    </p:spTree>
    <p:extLst>
      <p:ext uri="{BB962C8B-B14F-4D97-AF65-F5344CB8AC3E}">
        <p14:creationId xmlns:p14="http://schemas.microsoft.com/office/powerpoint/2010/main" val="102899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FBF790D2C8B543AA42B5174B067D97" ma:contentTypeVersion="8" ma:contentTypeDescription="Create a new document." ma:contentTypeScope="" ma:versionID="68421083a2e1a3577162302883973126">
  <xsd:schema xmlns:xsd="http://www.w3.org/2001/XMLSchema" xmlns:xs="http://www.w3.org/2001/XMLSchema" xmlns:p="http://schemas.microsoft.com/office/2006/metadata/properties" xmlns:ns3="5e8f432d-b748-435e-8c88-5ec46615cd23" xmlns:ns4="7c9a8f40-4f20-403e-ba79-91c1ba474368" targetNamespace="http://schemas.microsoft.com/office/2006/metadata/properties" ma:root="true" ma:fieldsID="7e865b68115fe4f2b96126b5f2f3f79c" ns3:_="" ns4:_="">
    <xsd:import namespace="5e8f432d-b748-435e-8c88-5ec46615cd23"/>
    <xsd:import namespace="7c9a8f40-4f20-403e-ba79-91c1ba47436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f432d-b748-435e-8c88-5ec46615c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9a8f40-4f20-403e-ba79-91c1ba4743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e8f432d-b748-435e-8c88-5ec46615cd23" xsi:nil="true"/>
  </documentManagement>
</p:properties>
</file>

<file path=customXml/itemProps1.xml><?xml version="1.0" encoding="utf-8"?>
<ds:datastoreItem xmlns:ds="http://schemas.openxmlformats.org/officeDocument/2006/customXml" ds:itemID="{79A36F5C-B1C3-4FB0-B726-DFC05CDBB2B5}">
  <ds:schemaRefs>
    <ds:schemaRef ds:uri="5e8f432d-b748-435e-8c88-5ec46615cd23"/>
    <ds:schemaRef ds:uri="7c9a8f40-4f20-403e-ba79-91c1ba4743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E2F14C-0850-44DA-A8B3-30B6266308A7}">
  <ds:schemaRefs>
    <ds:schemaRef ds:uri="http://schemas.microsoft.com/sharepoint/v3/contenttype/forms"/>
  </ds:schemaRefs>
</ds:datastoreItem>
</file>

<file path=customXml/itemProps3.xml><?xml version="1.0" encoding="utf-8"?>
<ds:datastoreItem xmlns:ds="http://schemas.openxmlformats.org/officeDocument/2006/customXml" ds:itemID="{86C95F91-3652-4C42-89D7-9291A78DCDD4}">
  <ds:schemaRefs>
    <ds:schemaRef ds:uri="5e8f432d-b748-435e-8c88-5ec46615cd23"/>
    <ds:schemaRef ds:uri="7c9a8f40-4f20-403e-ba79-91c1ba4743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1966</Words>
  <Application>Microsoft Office PowerPoint</Application>
  <PresentationFormat>On-screen Show (4:3)</PresentationFormat>
  <Paragraphs>310</Paragraphs>
  <Slides>19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Aptos</vt:lpstr>
      <vt:lpstr>Arial</vt:lpstr>
      <vt:lpstr>Arial,Sans-Serif</vt:lpstr>
      <vt:lpstr>Calibri</vt:lpstr>
      <vt:lpstr>Calibri Light</vt:lpstr>
      <vt:lpstr>Courier New</vt:lpstr>
      <vt:lpstr>Courier New,monospace</vt:lpstr>
      <vt:lpstr>Segoe UI</vt:lpstr>
      <vt:lpstr>Wingdings</vt:lpstr>
      <vt:lpstr>Wingdings,Sans-Serif</vt:lpstr>
      <vt:lpstr>Office Theme</vt:lpstr>
      <vt:lpstr>CSI Grant &amp; Finance Session</vt:lpstr>
      <vt:lpstr>Agenda</vt:lpstr>
      <vt:lpstr>CSI Finance Team - Introductions</vt:lpstr>
      <vt:lpstr>Enrollment Workbooks</vt:lpstr>
      <vt:lpstr>Enrollment Workbooks - </vt:lpstr>
      <vt:lpstr>School Finance Updates</vt:lpstr>
      <vt:lpstr>FY25 ESSA Budgets</vt:lpstr>
      <vt:lpstr>FY25 ESSA Draft Budget Title IA</vt:lpstr>
      <vt:lpstr>FY25 ESSA Draft Budget Title IIA</vt:lpstr>
      <vt:lpstr>FY25 ESSA Draft Budget Title IIIA</vt:lpstr>
      <vt:lpstr>FY25 ESSA Draft Budget Title IIIA-IMI</vt:lpstr>
      <vt:lpstr>Milestone 2 Data </vt:lpstr>
      <vt:lpstr>CDE Open Competitive Grants</vt:lpstr>
      <vt:lpstr>More Information</vt:lpstr>
      <vt:lpstr>CDE GAINS Application Access Instructions</vt:lpstr>
      <vt:lpstr>Upcoming Grant Deadlines &amp; Events</vt:lpstr>
      <vt:lpstr>CSI School Shoutouts</vt:lpstr>
      <vt:lpstr>    See you soon...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Kick Off Webinar</dc:title>
  <dc:creator>Dinnen, Janet</dc:creator>
  <cp:lastModifiedBy>Vigil, Raena</cp:lastModifiedBy>
  <cp:revision>551</cp:revision>
  <cp:lastPrinted>2022-06-13T18:30:20Z</cp:lastPrinted>
  <dcterms:created xsi:type="dcterms:W3CDTF">2020-09-01T02:09:52Z</dcterms:created>
  <dcterms:modified xsi:type="dcterms:W3CDTF">2024-03-07T18:07:14Z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0x01010034FBF790D2C8B543AA42B5174B067D97</vt:lpwstr>
  </property>
</Properties>
</file>