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25" autoAdjust="0"/>
  </p:normalViewPr>
  <p:slideViewPr>
    <p:cSldViewPr>
      <p:cViewPr varScale="1">
        <p:scale>
          <a:sx n="137" d="100"/>
          <a:sy n="137" d="100"/>
        </p:scale>
        <p:origin x="534" y="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5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7198" y="2111514"/>
            <a:ext cx="2918460" cy="216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8199" y="3514863"/>
            <a:ext cx="2814954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191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6172200"/>
            <a:ext cx="1142999" cy="4861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191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6172200"/>
            <a:ext cx="1142999" cy="4861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1990" y="1410715"/>
            <a:ext cx="3721100" cy="453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" y="-61367"/>
            <a:ext cx="8210114" cy="1305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5797" y="1917493"/>
            <a:ext cx="7787005" cy="361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76410" y="6497947"/>
            <a:ext cx="295275" cy="229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che.ed.gov/title-1-part-a/" TargetMode="External"/><Relationship Id="rId2" Type="http://schemas.openxmlformats.org/officeDocument/2006/relationships/hyperlink" Target="https://nche.ed.gov/wp-content/uploads/2018/12/ehcy_profil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che.ed.gov/wp-content/uploads/2020/05/NCHE-Eligibility-Flowchart.pdf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he.ed.gov/wp-content/uploads/2018/10/youth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sites/default/files/documents/dropoutprevention/download/pdf/mkvyouthposter_eng_color.pdf" TargetMode="External"/><Relationship Id="rId3" Type="http://schemas.openxmlformats.org/officeDocument/2006/relationships/hyperlink" Target="https://nche.ed.gov/topics/" TargetMode="External"/><Relationship Id="rId7" Type="http://schemas.openxmlformats.org/officeDocument/2006/relationships/hyperlink" Target="https://www.cde.state.co.us/sites/default/files/documents/dropoutprevention/download/pdf/mkvparentposter_sp_color.pdf" TargetMode="External"/><Relationship Id="rId2" Type="http://schemas.openxmlformats.org/officeDocument/2006/relationships/hyperlink" Target="https://schoolhouseconnection.org/wp-content/uploads/2020/09/QA-Serving-Students-Experiencing-Homelessness-in-CharterSchool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sites/default/files/documents/dropoutprevention/download/pdf/mkvparentposter_eng_color.pdf" TargetMode="External"/><Relationship Id="rId5" Type="http://schemas.openxmlformats.org/officeDocument/2006/relationships/hyperlink" Target="https://www.cde.state.co.us/dropoutprevention/mv_determiningeligibility" TargetMode="External"/><Relationship Id="rId10" Type="http://schemas.openxmlformats.org/officeDocument/2006/relationships/hyperlink" Target="https://nche.ed.gov/wp-content/uploads/2018/11/he_poster.pdf" TargetMode="External"/><Relationship Id="rId4" Type="http://schemas.openxmlformats.org/officeDocument/2006/relationships/hyperlink" Target="https://0vab42.a2cdn1.secureserver.net/wp-content/uploads/2018/02/2017-10-16_NAEHCY-FAQs.pdf" TargetMode="External"/><Relationship Id="rId9" Type="http://schemas.openxmlformats.org/officeDocument/2006/relationships/hyperlink" Target="https://www.cde.state.co.us/sites/default/files/documents/dropoutprevention/download/pdf/mkvyouthposter_sp_color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homeless@serve.org" TargetMode="External"/><Relationship Id="rId7" Type="http://schemas.openxmlformats.org/officeDocument/2006/relationships/hyperlink" Target="https://www.facebook.com/NCHEducation" TargetMode="External"/><Relationship Id="rId2" Type="http://schemas.openxmlformats.org/officeDocument/2006/relationships/hyperlink" Target="https://nche.ed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CHEducation" TargetMode="External"/><Relationship Id="rId5" Type="http://schemas.openxmlformats.org/officeDocument/2006/relationships/hyperlink" Target="https://nche.ed.gov/group-training/" TargetMode="External"/><Relationship Id="rId4" Type="http://schemas.openxmlformats.org/officeDocument/2006/relationships/hyperlink" Target="https://nche.ed.gov/resource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ropoutprevention/final2021-2022statepolicyreportdpse3162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6110" y="632459"/>
            <a:ext cx="2820923" cy="1763267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6180" y="2773298"/>
            <a:ext cx="7802245" cy="0"/>
          </a:xfrm>
          <a:custGeom>
            <a:avLst/>
            <a:gdLst/>
            <a:ahLst/>
            <a:cxnLst/>
            <a:rect l="l" t="t" r="r" b="b"/>
            <a:pathLst>
              <a:path w="7802245">
                <a:moveTo>
                  <a:pt x="0" y="0"/>
                </a:moveTo>
                <a:lnTo>
                  <a:pt x="7801902" y="0"/>
                </a:lnTo>
              </a:path>
            </a:pathLst>
          </a:custGeom>
          <a:ln w="19050">
            <a:solidFill>
              <a:srgbClr val="478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407630" y="3194582"/>
            <a:ext cx="6330315" cy="13912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6731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1198245" defTabSz="914400" eaLnBrk="1" fontAlgn="auto" latinLnBrk="0" hangingPunct="1">
              <a:lnSpc>
                <a:spcPts val="346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Charter</a:t>
            </a:r>
            <a:r>
              <a:rPr kumimoji="0" lang="en-US" sz="3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School</a:t>
            </a:r>
            <a:r>
              <a:rPr kumimoji="0" lang="en-US" sz="3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Institute 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McKinney-</a:t>
            </a:r>
            <a:r>
              <a:rPr kumimoji="0" lang="en-US" sz="3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Vento</a:t>
            </a:r>
            <a:r>
              <a:rPr kumimoji="0" lang="en-US" sz="3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lang="en-US" sz="3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Serving</a:t>
            </a:r>
            <a:r>
              <a:rPr kumimoji="0" lang="en-US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Students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39115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Experiencing</a:t>
            </a:r>
            <a:r>
              <a:rPr kumimoji="0" lang="en-US" sz="32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Housing</a:t>
            </a:r>
            <a:r>
              <a:rPr kumimoji="0" lang="en-US" sz="3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Instability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674870"/>
            <a:ext cx="9144000" cy="21831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86713" y="5059982"/>
            <a:ext cx="17697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February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1810" y="6447083"/>
            <a:ext cx="1289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625" y="138390"/>
            <a:ext cx="4234815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spc="-10" dirty="0"/>
              <a:t>Colorado</a:t>
            </a:r>
            <a:r>
              <a:rPr sz="3000" spc="-50" dirty="0"/>
              <a:t> </a:t>
            </a:r>
            <a:r>
              <a:rPr sz="3000" spc="-25" dirty="0"/>
              <a:t>4-</a:t>
            </a:r>
            <a:r>
              <a:rPr sz="3000" dirty="0"/>
              <a:t>year</a:t>
            </a:r>
            <a:r>
              <a:rPr sz="3000" spc="-50" dirty="0"/>
              <a:t> </a:t>
            </a:r>
            <a:r>
              <a:rPr sz="3000" dirty="0"/>
              <a:t>and</a:t>
            </a:r>
            <a:r>
              <a:rPr sz="3000" spc="-65" dirty="0"/>
              <a:t> </a:t>
            </a:r>
            <a:r>
              <a:rPr sz="3000" spc="-20" dirty="0"/>
              <a:t>7-year </a:t>
            </a:r>
            <a:r>
              <a:rPr sz="3000" spc="-10" dirty="0"/>
              <a:t>Graduation</a:t>
            </a:r>
            <a:r>
              <a:rPr sz="3000" spc="-70" dirty="0"/>
              <a:t> </a:t>
            </a:r>
            <a:r>
              <a:rPr sz="3000" spc="-20" dirty="0"/>
              <a:t>Rates</a:t>
            </a:r>
            <a:endParaRPr sz="3000" dirty="0"/>
          </a:p>
        </p:txBody>
      </p:sp>
      <p:pic>
        <p:nvPicPr>
          <p:cNvPr id="5" name="object 5" descr="Colorado Graduation Rat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091" y="1241297"/>
            <a:ext cx="6082271" cy="51861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31551" y="1887022"/>
            <a:ext cx="932815" cy="57975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40"/>
              </a:spcBef>
            </a:pPr>
            <a:r>
              <a:rPr sz="1200" spc="-20" dirty="0">
                <a:latin typeface="Calibri"/>
                <a:cs typeface="Calibri"/>
              </a:rPr>
              <a:t>+1.8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spc="-20" dirty="0">
                <a:latin typeface="Calibri"/>
                <a:cs typeface="Calibri"/>
              </a:rPr>
              <a:t>+6.1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6596" y="2491136"/>
            <a:ext cx="294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+8.4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2549" y="2491136"/>
            <a:ext cx="370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+10.2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0155" y="2577852"/>
            <a:ext cx="370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+18.5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7761" y="2825654"/>
            <a:ext cx="951865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+9.7</a:t>
            </a:r>
            <a:endParaRPr sz="1200">
              <a:latin typeface="Calibri"/>
              <a:cs typeface="Calibri"/>
            </a:endParaRPr>
          </a:p>
          <a:p>
            <a:pPr marL="669925">
              <a:lnSpc>
                <a:spcPts val="1355"/>
              </a:lnSpc>
            </a:pPr>
            <a:r>
              <a:rPr sz="1200" spc="-20" dirty="0">
                <a:latin typeface="Calibri"/>
                <a:cs typeface="Calibri"/>
              </a:rPr>
              <a:t>+9.7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1072" y="3963778"/>
            <a:ext cx="370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+10.5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6028" y="6461993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4605" y="6546349"/>
            <a:ext cx="4606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dirty="0">
                <a:latin typeface="Calibri"/>
                <a:cs typeface="Calibri"/>
              </a:rPr>
              <a:t>Source: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CDE</a:t>
            </a:r>
            <a:r>
              <a:rPr sz="800" i="1" spc="-3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Office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Data</a:t>
            </a:r>
            <a:r>
              <a:rPr sz="800" i="1" spc="-4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Services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and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Office</a:t>
            </a:r>
            <a:r>
              <a:rPr sz="800" i="1" spc="-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Student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Engagement </a:t>
            </a:r>
            <a:r>
              <a:rPr sz="800" i="1" dirty="0">
                <a:latin typeface="Calibri"/>
                <a:cs typeface="Calibri"/>
              </a:rPr>
              <a:t>and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Dropout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Prevention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i="1" dirty="0">
                <a:latin typeface="Calibri"/>
                <a:cs typeface="Calibri"/>
              </a:rPr>
              <a:t>*Note: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Starting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in</a:t>
            </a:r>
            <a:r>
              <a:rPr sz="800" i="1" spc="-1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2018,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graduation</a:t>
            </a:r>
            <a:r>
              <a:rPr sz="800" i="1" dirty="0">
                <a:latin typeface="Calibri"/>
                <a:cs typeface="Calibri"/>
              </a:rPr>
              <a:t> rates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included</a:t>
            </a:r>
            <a:r>
              <a:rPr sz="800" i="1" spc="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ASCENT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and</a:t>
            </a:r>
            <a:r>
              <a:rPr sz="800" i="1" spc="-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P-</a:t>
            </a:r>
            <a:r>
              <a:rPr sz="800" i="1" dirty="0">
                <a:latin typeface="Calibri"/>
                <a:cs typeface="Calibri"/>
              </a:rPr>
              <a:t>TECH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students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who</a:t>
            </a:r>
            <a:r>
              <a:rPr sz="800" i="1" spc="-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were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still</a:t>
            </a:r>
            <a:r>
              <a:rPr sz="800" i="1" spc="-1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enrolled</a:t>
            </a:r>
            <a:r>
              <a:rPr sz="800" i="1" spc="-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but</a:t>
            </a:r>
            <a:r>
              <a:rPr sz="800" i="1" spc="-15" dirty="0">
                <a:latin typeface="Calibri"/>
                <a:cs typeface="Calibri"/>
              </a:rPr>
              <a:t> </a:t>
            </a:r>
            <a:r>
              <a:rPr sz="800" i="1" spc="-25" dirty="0">
                <a:latin typeface="Calibri"/>
                <a:cs typeface="Calibri"/>
              </a:rPr>
              <a:t>met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618" rIns="0" bIns="0" rtlCol="0">
            <a:spAutoFit/>
          </a:bodyPr>
          <a:lstStyle/>
          <a:p>
            <a:pPr marL="121285" marR="5080">
              <a:lnSpc>
                <a:spcPts val="4320"/>
              </a:lnSpc>
              <a:spcBef>
                <a:spcPts val="645"/>
              </a:spcBef>
            </a:pPr>
            <a:r>
              <a:rPr sz="4000" dirty="0"/>
              <a:t>What</a:t>
            </a:r>
            <a:r>
              <a:rPr sz="4000" spc="-75" dirty="0"/>
              <a:t> </a:t>
            </a:r>
            <a:r>
              <a:rPr sz="4000" dirty="0"/>
              <a:t>is</a:t>
            </a:r>
            <a:r>
              <a:rPr sz="4000" spc="-65" dirty="0"/>
              <a:t> </a:t>
            </a:r>
            <a:r>
              <a:rPr sz="4000" dirty="0"/>
              <a:t>the</a:t>
            </a:r>
            <a:r>
              <a:rPr sz="4000" spc="-65" dirty="0"/>
              <a:t> </a:t>
            </a:r>
            <a:r>
              <a:rPr sz="4000" spc="-10" dirty="0"/>
              <a:t>McKinney-</a:t>
            </a:r>
            <a:r>
              <a:rPr sz="4000" spc="-35" dirty="0"/>
              <a:t>Vento</a:t>
            </a:r>
            <a:r>
              <a:rPr sz="4000" spc="-65" dirty="0"/>
              <a:t> </a:t>
            </a:r>
            <a:r>
              <a:rPr sz="4000" spc="-10" dirty="0"/>
              <a:t>Homeless </a:t>
            </a:r>
            <a:r>
              <a:rPr sz="4000" dirty="0"/>
              <a:t>Assistance</a:t>
            </a:r>
            <a:r>
              <a:rPr sz="4000" spc="-170" dirty="0"/>
              <a:t> </a:t>
            </a:r>
            <a:r>
              <a:rPr sz="4000" spc="-20" dirty="0"/>
              <a:t>Act?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49350" y="1393952"/>
            <a:ext cx="6944359" cy="2950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primary</a:t>
            </a:r>
            <a:r>
              <a:rPr sz="24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piece</a:t>
            </a:r>
            <a:r>
              <a:rPr sz="24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24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federal</a:t>
            </a:r>
            <a:r>
              <a:rPr sz="24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legislation</a:t>
            </a:r>
            <a:r>
              <a:rPr sz="24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related</a:t>
            </a:r>
            <a:r>
              <a:rPr sz="24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education</a:t>
            </a:r>
            <a:r>
              <a:rPr sz="24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24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children</a:t>
            </a:r>
            <a:r>
              <a:rPr sz="24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24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youth</a:t>
            </a:r>
            <a:r>
              <a:rPr sz="24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experiencing homelessness</a:t>
            </a:r>
            <a:endParaRPr sz="2400">
              <a:latin typeface="Calibri"/>
              <a:cs typeface="Calibri"/>
            </a:endParaRPr>
          </a:p>
          <a:p>
            <a:pPr marL="354965" marR="327025" indent="-342900">
              <a:lnSpc>
                <a:spcPts val="2590"/>
              </a:lnSpc>
              <a:spcBef>
                <a:spcPts val="101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Subtitle</a:t>
            </a:r>
            <a:r>
              <a:rPr sz="24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VII-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24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McKinney-Vento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Homeless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Assistance</a:t>
            </a:r>
            <a:r>
              <a:rPr sz="24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Act</a:t>
            </a:r>
            <a:r>
              <a:rPr sz="24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authorizes</a:t>
            </a:r>
            <a:r>
              <a:rPr sz="24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400" spc="-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federal</a:t>
            </a:r>
            <a:r>
              <a:rPr sz="24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Education</a:t>
            </a:r>
            <a:r>
              <a:rPr sz="2400" u="sng" spc="-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for</a:t>
            </a:r>
            <a:r>
              <a:rPr sz="2400" spc="-2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Homeless</a:t>
            </a:r>
            <a:r>
              <a:rPr sz="2400" u="sng" spc="-7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Children</a:t>
            </a:r>
            <a:r>
              <a:rPr sz="2400" u="sng" spc="-7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and</a:t>
            </a:r>
            <a:r>
              <a:rPr sz="2400" u="sng" spc="-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Youth</a:t>
            </a:r>
            <a:r>
              <a:rPr sz="2400" u="sng" spc="-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(EHCY)</a:t>
            </a:r>
            <a:r>
              <a:rPr sz="2400" u="sng" spc="-7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marL="355600" marR="29845" indent="-3429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Reauthorized</a:t>
            </a:r>
            <a:r>
              <a:rPr sz="24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December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2015</a:t>
            </a:r>
            <a:r>
              <a:rPr sz="24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by</a:t>
            </a:r>
            <a:r>
              <a:rPr sz="24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Title</a:t>
            </a:r>
            <a:r>
              <a:rPr sz="24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IX,</a:t>
            </a:r>
            <a:r>
              <a:rPr sz="24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Part</a:t>
            </a:r>
            <a:r>
              <a:rPr sz="24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A,</a:t>
            </a:r>
            <a:r>
              <a:rPr sz="24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Every</a:t>
            </a:r>
            <a:r>
              <a:rPr sz="2400" u="sng" spc="-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Student</a:t>
            </a:r>
            <a:r>
              <a:rPr sz="2400" u="sng" spc="-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Succeeds</a:t>
            </a:r>
            <a:r>
              <a:rPr sz="2400" u="sng" spc="-7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Act</a:t>
            </a:r>
            <a:r>
              <a:rPr sz="2400" u="sng" spc="-7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(ESSA)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810" y="6447083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11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191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6172200"/>
            <a:ext cx="1142999" cy="486155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3999" cy="278282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041052" y="3664083"/>
            <a:ext cx="7438390" cy="17322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0096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2090" marR="208279" lvl="0" indent="0" algn="ctr" defTabSz="914400" eaLnBrk="1" fontAlgn="auto" latinLnBrk="0" hangingPunct="1">
              <a:lnSpc>
                <a:spcPts val="288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Under</a:t>
            </a:r>
            <a:r>
              <a:rPr kumimoji="0" lang="en-US" sz="30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McKinney-</a:t>
            </a:r>
            <a:r>
              <a:rPr kumimoji="0" lang="en-US" sz="3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Vento,</a:t>
            </a:r>
            <a:r>
              <a:rPr kumimoji="0" lang="en-US" sz="30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lang="en-US" sz="30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term</a:t>
            </a:r>
            <a:r>
              <a:rPr kumimoji="0" lang="en-US" sz="3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“homeless”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children</a:t>
            </a:r>
            <a:r>
              <a:rPr kumimoji="0" lang="en-US" sz="3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lang="en-US" sz="3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youth</a:t>
            </a:r>
            <a:r>
              <a:rPr kumimoji="0" lang="en-US" sz="3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means: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algn="ctr" defTabSz="914400" eaLnBrk="1" fontAlgn="auto" latinLnBrk="0" hangingPunct="1">
              <a:lnSpc>
                <a:spcPct val="8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Children</a:t>
            </a:r>
            <a:r>
              <a:rPr kumimoji="0" lang="en-US" sz="3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who</a:t>
            </a:r>
            <a:r>
              <a:rPr kumimoji="0" lang="en-US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lack</a:t>
            </a:r>
            <a:r>
              <a:rPr kumimoji="0" lang="en-US" sz="30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lang="en-US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fixed,</a:t>
            </a:r>
            <a:r>
              <a:rPr kumimoji="0" lang="en-US" sz="3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regular,</a:t>
            </a:r>
            <a:r>
              <a:rPr kumimoji="0" lang="en-US" sz="3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lang="en-US" sz="30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adequate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nighttime</a:t>
            </a:r>
            <a:r>
              <a:rPr kumimoji="0" lang="en-US" sz="30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residence.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70631" y="5664153"/>
            <a:ext cx="1549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3E3E3E"/>
                </a:solidFill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542" y="6235446"/>
            <a:ext cx="867917" cy="49148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1219200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" y="6077902"/>
            <a:ext cx="9144000" cy="952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0" y="9525"/>
                </a:moveTo>
                <a:lnTo>
                  <a:pt x="9143619" y="9525"/>
                </a:lnTo>
                <a:lnTo>
                  <a:pt x="9143619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58750" marR="5080">
              <a:lnSpc>
                <a:spcPts val="3460"/>
              </a:lnSpc>
              <a:spcBef>
                <a:spcPts val="530"/>
              </a:spcBef>
            </a:pPr>
            <a:r>
              <a:rPr sz="3200" dirty="0"/>
              <a:t>Children</a:t>
            </a:r>
            <a:r>
              <a:rPr sz="3200" spc="-50" dirty="0"/>
              <a:t> </a:t>
            </a:r>
            <a:r>
              <a:rPr sz="3200" dirty="0"/>
              <a:t>and</a:t>
            </a:r>
            <a:r>
              <a:rPr sz="3200" spc="-65" dirty="0"/>
              <a:t> </a:t>
            </a:r>
            <a:r>
              <a:rPr sz="3200" dirty="0"/>
              <a:t>youth</a:t>
            </a:r>
            <a:r>
              <a:rPr sz="3200" spc="-55" dirty="0"/>
              <a:t> </a:t>
            </a:r>
            <a:r>
              <a:rPr sz="3200" dirty="0"/>
              <a:t>who</a:t>
            </a:r>
            <a:r>
              <a:rPr sz="3200" spc="-70" dirty="0"/>
              <a:t> </a:t>
            </a:r>
            <a:r>
              <a:rPr sz="3200" dirty="0"/>
              <a:t>lack</a:t>
            </a:r>
            <a:r>
              <a:rPr sz="3200" spc="-65" dirty="0"/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fixed,</a:t>
            </a:r>
            <a:r>
              <a:rPr sz="32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regular</a:t>
            </a:r>
            <a:r>
              <a:rPr sz="32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adequate</a:t>
            </a:r>
            <a:r>
              <a:rPr sz="3200" b="1" spc="-1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/>
              <a:t>primary</a:t>
            </a:r>
            <a:r>
              <a:rPr sz="3200" spc="-90" dirty="0"/>
              <a:t> </a:t>
            </a:r>
            <a:r>
              <a:rPr sz="3200" spc="-10" dirty="0"/>
              <a:t>nighttime</a:t>
            </a:r>
            <a:r>
              <a:rPr sz="3200" spc="-75" dirty="0"/>
              <a:t> </a:t>
            </a:r>
            <a:r>
              <a:rPr sz="3200" spc="-10" dirty="0"/>
              <a:t>residence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7" name="object 7" descr="Fixed"/>
          <p:cNvGrpSpPr/>
          <p:nvPr/>
        </p:nvGrpSpPr>
        <p:grpSpPr>
          <a:xfrm>
            <a:off x="254634" y="1518033"/>
            <a:ext cx="8267700" cy="1273810"/>
            <a:chOff x="254634" y="1518033"/>
            <a:chExt cx="8267700" cy="1273810"/>
          </a:xfrm>
        </p:grpSpPr>
        <p:sp>
          <p:nvSpPr>
            <p:cNvPr id="8" name="object 8"/>
            <p:cNvSpPr/>
            <p:nvPr/>
          </p:nvSpPr>
          <p:spPr>
            <a:xfrm>
              <a:off x="3232784" y="1642492"/>
              <a:ext cx="5283200" cy="1009015"/>
            </a:xfrm>
            <a:custGeom>
              <a:avLst/>
              <a:gdLst/>
              <a:ahLst/>
              <a:cxnLst/>
              <a:rect l="l" t="t" r="r" b="b"/>
              <a:pathLst>
                <a:path w="5283200" h="1009014">
                  <a:moveTo>
                    <a:pt x="5114798" y="0"/>
                  </a:moveTo>
                  <a:lnTo>
                    <a:pt x="0" y="0"/>
                  </a:lnTo>
                  <a:lnTo>
                    <a:pt x="0" y="1008888"/>
                  </a:lnTo>
                  <a:lnTo>
                    <a:pt x="5114798" y="1008888"/>
                  </a:lnTo>
                  <a:lnTo>
                    <a:pt x="5159497" y="1002881"/>
                  </a:lnTo>
                  <a:lnTo>
                    <a:pt x="5199664" y="985930"/>
                  </a:lnTo>
                  <a:lnTo>
                    <a:pt x="5233695" y="959637"/>
                  </a:lnTo>
                  <a:lnTo>
                    <a:pt x="5259988" y="925606"/>
                  </a:lnTo>
                  <a:lnTo>
                    <a:pt x="5276939" y="885439"/>
                  </a:lnTo>
                  <a:lnTo>
                    <a:pt x="5282946" y="840740"/>
                  </a:lnTo>
                  <a:lnTo>
                    <a:pt x="5282946" y="168148"/>
                  </a:lnTo>
                  <a:lnTo>
                    <a:pt x="5276939" y="123448"/>
                  </a:lnTo>
                  <a:lnTo>
                    <a:pt x="5259988" y="83281"/>
                  </a:lnTo>
                  <a:lnTo>
                    <a:pt x="5233695" y="49250"/>
                  </a:lnTo>
                  <a:lnTo>
                    <a:pt x="5199664" y="22957"/>
                  </a:lnTo>
                  <a:lnTo>
                    <a:pt x="5159497" y="6006"/>
                  </a:lnTo>
                  <a:lnTo>
                    <a:pt x="5114798" y="0"/>
                  </a:lnTo>
                  <a:close/>
                </a:path>
              </a:pathLst>
            </a:custGeom>
            <a:solidFill>
              <a:srgbClr val="CCD2EA">
                <a:alpha val="8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2784" y="1642492"/>
              <a:ext cx="5283200" cy="1009015"/>
            </a:xfrm>
            <a:custGeom>
              <a:avLst/>
              <a:gdLst/>
              <a:ahLst/>
              <a:cxnLst/>
              <a:rect l="l" t="t" r="r" b="b"/>
              <a:pathLst>
                <a:path w="5283200" h="1009014">
                  <a:moveTo>
                    <a:pt x="5282946" y="168148"/>
                  </a:moveTo>
                  <a:lnTo>
                    <a:pt x="5282946" y="840740"/>
                  </a:lnTo>
                  <a:lnTo>
                    <a:pt x="5276939" y="885439"/>
                  </a:lnTo>
                  <a:lnTo>
                    <a:pt x="5259988" y="925606"/>
                  </a:lnTo>
                  <a:lnTo>
                    <a:pt x="5233695" y="959637"/>
                  </a:lnTo>
                  <a:lnTo>
                    <a:pt x="5199664" y="985930"/>
                  </a:lnTo>
                  <a:lnTo>
                    <a:pt x="5159497" y="1002881"/>
                  </a:lnTo>
                  <a:lnTo>
                    <a:pt x="5114798" y="1008888"/>
                  </a:lnTo>
                  <a:lnTo>
                    <a:pt x="0" y="1008888"/>
                  </a:lnTo>
                  <a:lnTo>
                    <a:pt x="0" y="0"/>
                  </a:lnTo>
                  <a:lnTo>
                    <a:pt x="5114798" y="0"/>
                  </a:lnTo>
                  <a:lnTo>
                    <a:pt x="5159497" y="6006"/>
                  </a:lnTo>
                  <a:lnTo>
                    <a:pt x="5199664" y="22957"/>
                  </a:lnTo>
                  <a:lnTo>
                    <a:pt x="5233695" y="49250"/>
                  </a:lnTo>
                  <a:lnTo>
                    <a:pt x="5259988" y="83281"/>
                  </a:lnTo>
                  <a:lnTo>
                    <a:pt x="5276939" y="123448"/>
                  </a:lnTo>
                  <a:lnTo>
                    <a:pt x="5282946" y="168148"/>
                  </a:lnTo>
                  <a:close/>
                </a:path>
              </a:pathLst>
            </a:custGeom>
            <a:ln w="12700">
              <a:solidFill>
                <a:srgbClr val="CCD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984" y="1524383"/>
              <a:ext cx="2971800" cy="1261110"/>
            </a:xfrm>
            <a:custGeom>
              <a:avLst/>
              <a:gdLst/>
              <a:ahLst/>
              <a:cxnLst/>
              <a:rect l="l" t="t" r="r" b="b"/>
              <a:pathLst>
                <a:path w="2971800" h="1261110">
                  <a:moveTo>
                    <a:pt x="2761615" y="0"/>
                  </a:moveTo>
                  <a:lnTo>
                    <a:pt x="210185" y="0"/>
                  </a:lnTo>
                  <a:lnTo>
                    <a:pt x="161992" y="5551"/>
                  </a:lnTo>
                  <a:lnTo>
                    <a:pt x="117752" y="21364"/>
                  </a:lnTo>
                  <a:lnTo>
                    <a:pt x="78726" y="46176"/>
                  </a:lnTo>
                  <a:lnTo>
                    <a:pt x="46176" y="78726"/>
                  </a:lnTo>
                  <a:lnTo>
                    <a:pt x="21364" y="117752"/>
                  </a:lnTo>
                  <a:lnTo>
                    <a:pt x="5551" y="161992"/>
                  </a:lnTo>
                  <a:lnTo>
                    <a:pt x="0" y="210185"/>
                  </a:lnTo>
                  <a:lnTo>
                    <a:pt x="0" y="1050925"/>
                  </a:lnTo>
                  <a:lnTo>
                    <a:pt x="5551" y="1099117"/>
                  </a:lnTo>
                  <a:lnTo>
                    <a:pt x="21364" y="1143357"/>
                  </a:lnTo>
                  <a:lnTo>
                    <a:pt x="46176" y="1182383"/>
                  </a:lnTo>
                  <a:lnTo>
                    <a:pt x="78726" y="1214933"/>
                  </a:lnTo>
                  <a:lnTo>
                    <a:pt x="117752" y="1239745"/>
                  </a:lnTo>
                  <a:lnTo>
                    <a:pt x="161992" y="1255558"/>
                  </a:lnTo>
                  <a:lnTo>
                    <a:pt x="210185" y="1261110"/>
                  </a:lnTo>
                  <a:lnTo>
                    <a:pt x="2761615" y="1261110"/>
                  </a:lnTo>
                  <a:lnTo>
                    <a:pt x="2809807" y="1255558"/>
                  </a:lnTo>
                  <a:lnTo>
                    <a:pt x="2854047" y="1239745"/>
                  </a:lnTo>
                  <a:lnTo>
                    <a:pt x="2893073" y="1214933"/>
                  </a:lnTo>
                  <a:lnTo>
                    <a:pt x="2925623" y="1182383"/>
                  </a:lnTo>
                  <a:lnTo>
                    <a:pt x="2950435" y="1143357"/>
                  </a:lnTo>
                  <a:lnTo>
                    <a:pt x="2966248" y="1099117"/>
                  </a:lnTo>
                  <a:lnTo>
                    <a:pt x="2971800" y="1050925"/>
                  </a:lnTo>
                  <a:lnTo>
                    <a:pt x="2971800" y="210185"/>
                  </a:lnTo>
                  <a:lnTo>
                    <a:pt x="2966248" y="161992"/>
                  </a:lnTo>
                  <a:lnTo>
                    <a:pt x="2950435" y="117752"/>
                  </a:lnTo>
                  <a:lnTo>
                    <a:pt x="2925623" y="78726"/>
                  </a:lnTo>
                  <a:lnTo>
                    <a:pt x="2893073" y="46176"/>
                  </a:lnTo>
                  <a:lnTo>
                    <a:pt x="2854047" y="21364"/>
                  </a:lnTo>
                  <a:lnTo>
                    <a:pt x="2809807" y="5551"/>
                  </a:lnTo>
                  <a:lnTo>
                    <a:pt x="2761615" y="0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984" y="1524383"/>
              <a:ext cx="2971800" cy="1261110"/>
            </a:xfrm>
            <a:custGeom>
              <a:avLst/>
              <a:gdLst/>
              <a:ahLst/>
              <a:cxnLst/>
              <a:rect l="l" t="t" r="r" b="b"/>
              <a:pathLst>
                <a:path w="2971800" h="1261110">
                  <a:moveTo>
                    <a:pt x="0" y="210185"/>
                  </a:moveTo>
                  <a:lnTo>
                    <a:pt x="5551" y="161992"/>
                  </a:lnTo>
                  <a:lnTo>
                    <a:pt x="21364" y="117752"/>
                  </a:lnTo>
                  <a:lnTo>
                    <a:pt x="46176" y="78726"/>
                  </a:lnTo>
                  <a:lnTo>
                    <a:pt x="78726" y="46176"/>
                  </a:lnTo>
                  <a:lnTo>
                    <a:pt x="117752" y="21364"/>
                  </a:lnTo>
                  <a:lnTo>
                    <a:pt x="161992" y="5551"/>
                  </a:lnTo>
                  <a:lnTo>
                    <a:pt x="210185" y="0"/>
                  </a:lnTo>
                  <a:lnTo>
                    <a:pt x="2761615" y="0"/>
                  </a:lnTo>
                  <a:lnTo>
                    <a:pt x="2809807" y="5551"/>
                  </a:lnTo>
                  <a:lnTo>
                    <a:pt x="2854047" y="21364"/>
                  </a:lnTo>
                  <a:lnTo>
                    <a:pt x="2893073" y="46176"/>
                  </a:lnTo>
                  <a:lnTo>
                    <a:pt x="2925623" y="78726"/>
                  </a:lnTo>
                  <a:lnTo>
                    <a:pt x="2950435" y="117752"/>
                  </a:lnTo>
                  <a:lnTo>
                    <a:pt x="2966248" y="161992"/>
                  </a:lnTo>
                  <a:lnTo>
                    <a:pt x="2971800" y="210185"/>
                  </a:lnTo>
                  <a:lnTo>
                    <a:pt x="2971800" y="1050925"/>
                  </a:lnTo>
                  <a:lnTo>
                    <a:pt x="2966248" y="1099117"/>
                  </a:lnTo>
                  <a:lnTo>
                    <a:pt x="2950435" y="1143357"/>
                  </a:lnTo>
                  <a:lnTo>
                    <a:pt x="2925623" y="1182383"/>
                  </a:lnTo>
                  <a:lnTo>
                    <a:pt x="2893073" y="1214933"/>
                  </a:lnTo>
                  <a:lnTo>
                    <a:pt x="2854047" y="1239745"/>
                  </a:lnTo>
                  <a:lnTo>
                    <a:pt x="2809807" y="1255558"/>
                  </a:lnTo>
                  <a:lnTo>
                    <a:pt x="2761615" y="1261110"/>
                  </a:lnTo>
                  <a:lnTo>
                    <a:pt x="210185" y="1261110"/>
                  </a:lnTo>
                  <a:lnTo>
                    <a:pt x="161992" y="1255558"/>
                  </a:lnTo>
                  <a:lnTo>
                    <a:pt x="117752" y="1239745"/>
                  </a:lnTo>
                  <a:lnTo>
                    <a:pt x="78726" y="1214933"/>
                  </a:lnTo>
                  <a:lnTo>
                    <a:pt x="46176" y="1182383"/>
                  </a:lnTo>
                  <a:lnTo>
                    <a:pt x="21364" y="1143357"/>
                  </a:lnTo>
                  <a:lnTo>
                    <a:pt x="5551" y="1099117"/>
                  </a:lnTo>
                  <a:lnTo>
                    <a:pt x="0" y="1050925"/>
                  </a:lnTo>
                  <a:lnTo>
                    <a:pt x="0" y="210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80528" y="1742341"/>
            <a:ext cx="2486660" cy="5683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600" dirty="0">
                <a:latin typeface="Calibri"/>
                <a:cs typeface="Calibri"/>
              </a:rPr>
              <a:t>Stable,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Permanent,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Stationary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700" spc="-75" dirty="0">
                <a:latin typeface="Gill Sans MT"/>
                <a:cs typeface="Gill Sans MT"/>
              </a:rPr>
              <a:t>not </a:t>
            </a:r>
            <a:r>
              <a:rPr sz="1700" dirty="0">
                <a:latin typeface="Gill Sans MT"/>
                <a:cs typeface="Gill Sans MT"/>
              </a:rPr>
              <a:t>subject</a:t>
            </a:r>
            <a:r>
              <a:rPr sz="1700" spc="-75" dirty="0">
                <a:latin typeface="Gill Sans MT"/>
                <a:cs typeface="Gill Sans MT"/>
              </a:rPr>
              <a:t> to </a:t>
            </a:r>
            <a:r>
              <a:rPr sz="1700" spc="-10" dirty="0">
                <a:latin typeface="Gill Sans MT"/>
                <a:cs typeface="Gill Sans MT"/>
              </a:rPr>
              <a:t>change</a:t>
            </a:r>
            <a:endParaRPr sz="1700">
              <a:latin typeface="Gill Sans MT"/>
              <a:cs typeface="Gill Sans MT"/>
            </a:endParaRPr>
          </a:p>
        </p:txBody>
      </p:sp>
      <p:grpSp>
        <p:nvGrpSpPr>
          <p:cNvPr id="12" name="object 12" descr="Regul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54634" y="2842389"/>
            <a:ext cx="8267700" cy="1273810"/>
            <a:chOff x="254634" y="2842389"/>
            <a:chExt cx="8267700" cy="1273810"/>
          </a:xfrm>
        </p:grpSpPr>
        <p:sp>
          <p:nvSpPr>
            <p:cNvPr id="13" name="object 13"/>
            <p:cNvSpPr/>
            <p:nvPr/>
          </p:nvSpPr>
          <p:spPr>
            <a:xfrm>
              <a:off x="3232784" y="2974468"/>
              <a:ext cx="5283200" cy="1009015"/>
            </a:xfrm>
            <a:custGeom>
              <a:avLst/>
              <a:gdLst/>
              <a:ahLst/>
              <a:cxnLst/>
              <a:rect l="l" t="t" r="r" b="b"/>
              <a:pathLst>
                <a:path w="5283200" h="1009014">
                  <a:moveTo>
                    <a:pt x="5114798" y="0"/>
                  </a:moveTo>
                  <a:lnTo>
                    <a:pt x="0" y="0"/>
                  </a:lnTo>
                  <a:lnTo>
                    <a:pt x="0" y="1008888"/>
                  </a:lnTo>
                  <a:lnTo>
                    <a:pt x="5114798" y="1008888"/>
                  </a:lnTo>
                  <a:lnTo>
                    <a:pt x="5159497" y="1002881"/>
                  </a:lnTo>
                  <a:lnTo>
                    <a:pt x="5199664" y="985930"/>
                  </a:lnTo>
                  <a:lnTo>
                    <a:pt x="5233695" y="959637"/>
                  </a:lnTo>
                  <a:lnTo>
                    <a:pt x="5259988" y="925606"/>
                  </a:lnTo>
                  <a:lnTo>
                    <a:pt x="5276939" y="885439"/>
                  </a:lnTo>
                  <a:lnTo>
                    <a:pt x="5282946" y="840740"/>
                  </a:lnTo>
                  <a:lnTo>
                    <a:pt x="5282946" y="168148"/>
                  </a:lnTo>
                  <a:lnTo>
                    <a:pt x="5276939" y="123448"/>
                  </a:lnTo>
                  <a:lnTo>
                    <a:pt x="5259988" y="83281"/>
                  </a:lnTo>
                  <a:lnTo>
                    <a:pt x="5233695" y="49250"/>
                  </a:lnTo>
                  <a:lnTo>
                    <a:pt x="5199664" y="22957"/>
                  </a:lnTo>
                  <a:lnTo>
                    <a:pt x="5159497" y="6006"/>
                  </a:lnTo>
                  <a:lnTo>
                    <a:pt x="5114798" y="0"/>
                  </a:lnTo>
                  <a:close/>
                </a:path>
              </a:pathLst>
            </a:custGeom>
            <a:solidFill>
              <a:srgbClr val="CAE4DE">
                <a:alpha val="8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2784" y="2974468"/>
              <a:ext cx="5283200" cy="1009015"/>
            </a:xfrm>
            <a:custGeom>
              <a:avLst/>
              <a:gdLst/>
              <a:ahLst/>
              <a:cxnLst/>
              <a:rect l="l" t="t" r="r" b="b"/>
              <a:pathLst>
                <a:path w="5283200" h="1009014">
                  <a:moveTo>
                    <a:pt x="5282946" y="168148"/>
                  </a:moveTo>
                  <a:lnTo>
                    <a:pt x="5282946" y="840740"/>
                  </a:lnTo>
                  <a:lnTo>
                    <a:pt x="5276939" y="885439"/>
                  </a:lnTo>
                  <a:lnTo>
                    <a:pt x="5259988" y="925606"/>
                  </a:lnTo>
                  <a:lnTo>
                    <a:pt x="5233695" y="959637"/>
                  </a:lnTo>
                  <a:lnTo>
                    <a:pt x="5199664" y="985930"/>
                  </a:lnTo>
                  <a:lnTo>
                    <a:pt x="5159497" y="1002881"/>
                  </a:lnTo>
                  <a:lnTo>
                    <a:pt x="5114798" y="1008888"/>
                  </a:lnTo>
                  <a:lnTo>
                    <a:pt x="0" y="1008888"/>
                  </a:lnTo>
                  <a:lnTo>
                    <a:pt x="0" y="0"/>
                  </a:lnTo>
                  <a:lnTo>
                    <a:pt x="5114798" y="0"/>
                  </a:lnTo>
                  <a:lnTo>
                    <a:pt x="5159497" y="6006"/>
                  </a:lnTo>
                  <a:lnTo>
                    <a:pt x="5199664" y="22957"/>
                  </a:lnTo>
                  <a:lnTo>
                    <a:pt x="5233695" y="49250"/>
                  </a:lnTo>
                  <a:lnTo>
                    <a:pt x="5259988" y="83281"/>
                  </a:lnTo>
                  <a:lnTo>
                    <a:pt x="5276939" y="123448"/>
                  </a:lnTo>
                  <a:lnTo>
                    <a:pt x="5282946" y="168148"/>
                  </a:lnTo>
                  <a:close/>
                </a:path>
              </a:pathLst>
            </a:custGeom>
            <a:ln w="12700">
              <a:solidFill>
                <a:srgbClr val="CAE4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0984" y="2848739"/>
              <a:ext cx="2971800" cy="1261110"/>
            </a:xfrm>
            <a:custGeom>
              <a:avLst/>
              <a:gdLst/>
              <a:ahLst/>
              <a:cxnLst/>
              <a:rect l="l" t="t" r="r" b="b"/>
              <a:pathLst>
                <a:path w="2971800" h="1261110">
                  <a:moveTo>
                    <a:pt x="2761615" y="0"/>
                  </a:moveTo>
                  <a:lnTo>
                    <a:pt x="210185" y="0"/>
                  </a:lnTo>
                  <a:lnTo>
                    <a:pt x="161992" y="5551"/>
                  </a:lnTo>
                  <a:lnTo>
                    <a:pt x="117752" y="21364"/>
                  </a:lnTo>
                  <a:lnTo>
                    <a:pt x="78726" y="46176"/>
                  </a:lnTo>
                  <a:lnTo>
                    <a:pt x="46176" y="78726"/>
                  </a:lnTo>
                  <a:lnTo>
                    <a:pt x="21364" y="117752"/>
                  </a:lnTo>
                  <a:lnTo>
                    <a:pt x="5551" y="161992"/>
                  </a:lnTo>
                  <a:lnTo>
                    <a:pt x="0" y="210185"/>
                  </a:lnTo>
                  <a:lnTo>
                    <a:pt x="0" y="1050925"/>
                  </a:lnTo>
                  <a:lnTo>
                    <a:pt x="5551" y="1099117"/>
                  </a:lnTo>
                  <a:lnTo>
                    <a:pt x="21364" y="1143357"/>
                  </a:lnTo>
                  <a:lnTo>
                    <a:pt x="46176" y="1182383"/>
                  </a:lnTo>
                  <a:lnTo>
                    <a:pt x="78726" y="1214933"/>
                  </a:lnTo>
                  <a:lnTo>
                    <a:pt x="117752" y="1239745"/>
                  </a:lnTo>
                  <a:lnTo>
                    <a:pt x="161992" y="1255558"/>
                  </a:lnTo>
                  <a:lnTo>
                    <a:pt x="210185" y="1261110"/>
                  </a:lnTo>
                  <a:lnTo>
                    <a:pt x="2761615" y="1261110"/>
                  </a:lnTo>
                  <a:lnTo>
                    <a:pt x="2809807" y="1255558"/>
                  </a:lnTo>
                  <a:lnTo>
                    <a:pt x="2854047" y="1239745"/>
                  </a:lnTo>
                  <a:lnTo>
                    <a:pt x="2893073" y="1214933"/>
                  </a:lnTo>
                  <a:lnTo>
                    <a:pt x="2925623" y="1182383"/>
                  </a:lnTo>
                  <a:lnTo>
                    <a:pt x="2950435" y="1143357"/>
                  </a:lnTo>
                  <a:lnTo>
                    <a:pt x="2966248" y="1099117"/>
                  </a:lnTo>
                  <a:lnTo>
                    <a:pt x="2971800" y="1050925"/>
                  </a:lnTo>
                  <a:lnTo>
                    <a:pt x="2971800" y="210185"/>
                  </a:lnTo>
                  <a:lnTo>
                    <a:pt x="2966248" y="161992"/>
                  </a:lnTo>
                  <a:lnTo>
                    <a:pt x="2950435" y="117752"/>
                  </a:lnTo>
                  <a:lnTo>
                    <a:pt x="2925623" y="78726"/>
                  </a:lnTo>
                  <a:lnTo>
                    <a:pt x="2893073" y="46176"/>
                  </a:lnTo>
                  <a:lnTo>
                    <a:pt x="2854047" y="21364"/>
                  </a:lnTo>
                  <a:lnTo>
                    <a:pt x="2809807" y="5551"/>
                  </a:lnTo>
                  <a:lnTo>
                    <a:pt x="2761615" y="0"/>
                  </a:lnTo>
                  <a:close/>
                </a:path>
              </a:pathLst>
            </a:custGeom>
            <a:solidFill>
              <a:srgbClr val="44B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0984" y="2848739"/>
              <a:ext cx="2971800" cy="1261110"/>
            </a:xfrm>
            <a:custGeom>
              <a:avLst/>
              <a:gdLst/>
              <a:ahLst/>
              <a:cxnLst/>
              <a:rect l="l" t="t" r="r" b="b"/>
              <a:pathLst>
                <a:path w="2971800" h="1261110">
                  <a:moveTo>
                    <a:pt x="0" y="210185"/>
                  </a:moveTo>
                  <a:lnTo>
                    <a:pt x="5551" y="161992"/>
                  </a:lnTo>
                  <a:lnTo>
                    <a:pt x="21364" y="117752"/>
                  </a:lnTo>
                  <a:lnTo>
                    <a:pt x="46176" y="78726"/>
                  </a:lnTo>
                  <a:lnTo>
                    <a:pt x="78726" y="46176"/>
                  </a:lnTo>
                  <a:lnTo>
                    <a:pt x="117752" y="21364"/>
                  </a:lnTo>
                  <a:lnTo>
                    <a:pt x="161992" y="5551"/>
                  </a:lnTo>
                  <a:lnTo>
                    <a:pt x="210185" y="0"/>
                  </a:lnTo>
                  <a:lnTo>
                    <a:pt x="2761615" y="0"/>
                  </a:lnTo>
                  <a:lnTo>
                    <a:pt x="2809807" y="5551"/>
                  </a:lnTo>
                  <a:lnTo>
                    <a:pt x="2854047" y="21364"/>
                  </a:lnTo>
                  <a:lnTo>
                    <a:pt x="2893073" y="46176"/>
                  </a:lnTo>
                  <a:lnTo>
                    <a:pt x="2925623" y="78726"/>
                  </a:lnTo>
                  <a:lnTo>
                    <a:pt x="2950435" y="117752"/>
                  </a:lnTo>
                  <a:lnTo>
                    <a:pt x="2966248" y="161992"/>
                  </a:lnTo>
                  <a:lnTo>
                    <a:pt x="2971800" y="210185"/>
                  </a:lnTo>
                  <a:lnTo>
                    <a:pt x="2971800" y="1050925"/>
                  </a:lnTo>
                  <a:lnTo>
                    <a:pt x="2966248" y="1099117"/>
                  </a:lnTo>
                  <a:lnTo>
                    <a:pt x="2950435" y="1143357"/>
                  </a:lnTo>
                  <a:lnTo>
                    <a:pt x="2925623" y="1182383"/>
                  </a:lnTo>
                  <a:lnTo>
                    <a:pt x="2893073" y="1214933"/>
                  </a:lnTo>
                  <a:lnTo>
                    <a:pt x="2854047" y="1239745"/>
                  </a:lnTo>
                  <a:lnTo>
                    <a:pt x="2809807" y="1255558"/>
                  </a:lnTo>
                  <a:lnTo>
                    <a:pt x="2761615" y="1261110"/>
                  </a:lnTo>
                  <a:lnTo>
                    <a:pt x="210185" y="1261110"/>
                  </a:lnTo>
                  <a:lnTo>
                    <a:pt x="161992" y="1255558"/>
                  </a:lnTo>
                  <a:lnTo>
                    <a:pt x="117752" y="1239745"/>
                  </a:lnTo>
                  <a:lnTo>
                    <a:pt x="78726" y="1214933"/>
                  </a:lnTo>
                  <a:lnTo>
                    <a:pt x="46176" y="1182383"/>
                  </a:lnTo>
                  <a:lnTo>
                    <a:pt x="21364" y="1143357"/>
                  </a:lnTo>
                  <a:lnTo>
                    <a:pt x="5551" y="1099117"/>
                  </a:lnTo>
                  <a:lnTo>
                    <a:pt x="0" y="1050925"/>
                  </a:lnTo>
                  <a:lnTo>
                    <a:pt x="0" y="210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80528" y="3040039"/>
            <a:ext cx="44151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Constant,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Recurring,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Consistent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Used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predictable,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routine,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consistent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basis </a:t>
            </a:r>
            <a:r>
              <a:rPr sz="1800" dirty="0">
                <a:latin typeface="Calibri"/>
                <a:cs typeface="Calibri"/>
              </a:rPr>
              <a:t>Consider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relative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permanence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 descr="Adequate"/>
          <p:cNvGrpSpPr/>
          <p:nvPr/>
        </p:nvGrpSpPr>
        <p:grpSpPr>
          <a:xfrm>
            <a:off x="254634" y="4166745"/>
            <a:ext cx="8267700" cy="1273810"/>
            <a:chOff x="254634" y="4166745"/>
            <a:chExt cx="8267700" cy="1273810"/>
          </a:xfrm>
        </p:grpSpPr>
        <p:sp>
          <p:nvSpPr>
            <p:cNvPr id="18" name="object 18"/>
            <p:cNvSpPr/>
            <p:nvPr/>
          </p:nvSpPr>
          <p:spPr>
            <a:xfrm>
              <a:off x="3232784" y="4298824"/>
              <a:ext cx="5283200" cy="1009015"/>
            </a:xfrm>
            <a:custGeom>
              <a:avLst/>
              <a:gdLst/>
              <a:ahLst/>
              <a:cxnLst/>
              <a:rect l="l" t="t" r="r" b="b"/>
              <a:pathLst>
                <a:path w="5283200" h="1009014">
                  <a:moveTo>
                    <a:pt x="5114798" y="0"/>
                  </a:moveTo>
                  <a:lnTo>
                    <a:pt x="0" y="0"/>
                  </a:lnTo>
                  <a:lnTo>
                    <a:pt x="0" y="1008888"/>
                  </a:lnTo>
                  <a:lnTo>
                    <a:pt x="5114798" y="1008888"/>
                  </a:lnTo>
                  <a:lnTo>
                    <a:pt x="5159497" y="1002881"/>
                  </a:lnTo>
                  <a:lnTo>
                    <a:pt x="5199664" y="985930"/>
                  </a:lnTo>
                  <a:lnTo>
                    <a:pt x="5233695" y="959637"/>
                  </a:lnTo>
                  <a:lnTo>
                    <a:pt x="5259988" y="925606"/>
                  </a:lnTo>
                  <a:lnTo>
                    <a:pt x="5276939" y="885439"/>
                  </a:lnTo>
                  <a:lnTo>
                    <a:pt x="5282946" y="840740"/>
                  </a:lnTo>
                  <a:lnTo>
                    <a:pt x="5282946" y="168148"/>
                  </a:lnTo>
                  <a:lnTo>
                    <a:pt x="5276939" y="123448"/>
                  </a:lnTo>
                  <a:lnTo>
                    <a:pt x="5259988" y="83281"/>
                  </a:lnTo>
                  <a:lnTo>
                    <a:pt x="5233695" y="49250"/>
                  </a:lnTo>
                  <a:lnTo>
                    <a:pt x="5199664" y="22957"/>
                  </a:lnTo>
                  <a:lnTo>
                    <a:pt x="5159497" y="6006"/>
                  </a:lnTo>
                  <a:lnTo>
                    <a:pt x="5114798" y="0"/>
                  </a:lnTo>
                  <a:close/>
                </a:path>
              </a:pathLst>
            </a:custGeom>
            <a:solidFill>
              <a:srgbClr val="D2E1CA">
                <a:alpha val="8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2784" y="4298824"/>
              <a:ext cx="5283200" cy="1009015"/>
            </a:xfrm>
            <a:custGeom>
              <a:avLst/>
              <a:gdLst/>
              <a:ahLst/>
              <a:cxnLst/>
              <a:rect l="l" t="t" r="r" b="b"/>
              <a:pathLst>
                <a:path w="5283200" h="1009014">
                  <a:moveTo>
                    <a:pt x="5282946" y="168148"/>
                  </a:moveTo>
                  <a:lnTo>
                    <a:pt x="5282946" y="840740"/>
                  </a:lnTo>
                  <a:lnTo>
                    <a:pt x="5276939" y="885439"/>
                  </a:lnTo>
                  <a:lnTo>
                    <a:pt x="5259988" y="925606"/>
                  </a:lnTo>
                  <a:lnTo>
                    <a:pt x="5233695" y="959637"/>
                  </a:lnTo>
                  <a:lnTo>
                    <a:pt x="5199664" y="985930"/>
                  </a:lnTo>
                  <a:lnTo>
                    <a:pt x="5159497" y="1002881"/>
                  </a:lnTo>
                  <a:lnTo>
                    <a:pt x="5114798" y="1008888"/>
                  </a:lnTo>
                  <a:lnTo>
                    <a:pt x="0" y="1008888"/>
                  </a:lnTo>
                  <a:lnTo>
                    <a:pt x="0" y="0"/>
                  </a:lnTo>
                  <a:lnTo>
                    <a:pt x="5114798" y="0"/>
                  </a:lnTo>
                  <a:lnTo>
                    <a:pt x="5159497" y="6006"/>
                  </a:lnTo>
                  <a:lnTo>
                    <a:pt x="5199664" y="22957"/>
                  </a:lnTo>
                  <a:lnTo>
                    <a:pt x="5233695" y="49250"/>
                  </a:lnTo>
                  <a:lnTo>
                    <a:pt x="5259988" y="83281"/>
                  </a:lnTo>
                  <a:lnTo>
                    <a:pt x="5276939" y="123448"/>
                  </a:lnTo>
                  <a:lnTo>
                    <a:pt x="5282946" y="168148"/>
                  </a:lnTo>
                  <a:close/>
                </a:path>
              </a:pathLst>
            </a:custGeom>
            <a:ln w="12700">
              <a:solidFill>
                <a:srgbClr val="D2E1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0984" y="4173095"/>
              <a:ext cx="2971800" cy="1261110"/>
            </a:xfrm>
            <a:custGeom>
              <a:avLst/>
              <a:gdLst/>
              <a:ahLst/>
              <a:cxnLst/>
              <a:rect l="l" t="t" r="r" b="b"/>
              <a:pathLst>
                <a:path w="2971800" h="1261110">
                  <a:moveTo>
                    <a:pt x="2761615" y="0"/>
                  </a:moveTo>
                  <a:lnTo>
                    <a:pt x="210185" y="0"/>
                  </a:lnTo>
                  <a:lnTo>
                    <a:pt x="161992" y="5551"/>
                  </a:lnTo>
                  <a:lnTo>
                    <a:pt x="117752" y="21364"/>
                  </a:lnTo>
                  <a:lnTo>
                    <a:pt x="78726" y="46176"/>
                  </a:lnTo>
                  <a:lnTo>
                    <a:pt x="46176" y="78726"/>
                  </a:lnTo>
                  <a:lnTo>
                    <a:pt x="21364" y="117752"/>
                  </a:lnTo>
                  <a:lnTo>
                    <a:pt x="5551" y="161992"/>
                  </a:lnTo>
                  <a:lnTo>
                    <a:pt x="0" y="210185"/>
                  </a:lnTo>
                  <a:lnTo>
                    <a:pt x="0" y="1050925"/>
                  </a:lnTo>
                  <a:lnTo>
                    <a:pt x="5551" y="1099117"/>
                  </a:lnTo>
                  <a:lnTo>
                    <a:pt x="21364" y="1143357"/>
                  </a:lnTo>
                  <a:lnTo>
                    <a:pt x="46176" y="1182383"/>
                  </a:lnTo>
                  <a:lnTo>
                    <a:pt x="78726" y="1214933"/>
                  </a:lnTo>
                  <a:lnTo>
                    <a:pt x="117752" y="1239745"/>
                  </a:lnTo>
                  <a:lnTo>
                    <a:pt x="161992" y="1255558"/>
                  </a:lnTo>
                  <a:lnTo>
                    <a:pt x="210185" y="1261110"/>
                  </a:lnTo>
                  <a:lnTo>
                    <a:pt x="2761615" y="1261110"/>
                  </a:lnTo>
                  <a:lnTo>
                    <a:pt x="2809807" y="1255558"/>
                  </a:lnTo>
                  <a:lnTo>
                    <a:pt x="2854047" y="1239745"/>
                  </a:lnTo>
                  <a:lnTo>
                    <a:pt x="2893073" y="1214933"/>
                  </a:lnTo>
                  <a:lnTo>
                    <a:pt x="2925623" y="1182383"/>
                  </a:lnTo>
                  <a:lnTo>
                    <a:pt x="2950435" y="1143357"/>
                  </a:lnTo>
                  <a:lnTo>
                    <a:pt x="2966248" y="1099117"/>
                  </a:lnTo>
                  <a:lnTo>
                    <a:pt x="2971800" y="1050925"/>
                  </a:lnTo>
                  <a:lnTo>
                    <a:pt x="2971800" y="210185"/>
                  </a:lnTo>
                  <a:lnTo>
                    <a:pt x="2966248" y="161992"/>
                  </a:lnTo>
                  <a:lnTo>
                    <a:pt x="2950435" y="117752"/>
                  </a:lnTo>
                  <a:lnTo>
                    <a:pt x="2925623" y="78726"/>
                  </a:lnTo>
                  <a:lnTo>
                    <a:pt x="2893073" y="46176"/>
                  </a:lnTo>
                  <a:lnTo>
                    <a:pt x="2854047" y="21364"/>
                  </a:lnTo>
                  <a:lnTo>
                    <a:pt x="2809807" y="5551"/>
                  </a:lnTo>
                  <a:lnTo>
                    <a:pt x="2761615" y="0"/>
                  </a:lnTo>
                  <a:close/>
                </a:path>
              </a:pathLst>
            </a:custGeom>
            <a:solidFill>
              <a:srgbClr val="6EAA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984" y="4173095"/>
              <a:ext cx="2971800" cy="1261110"/>
            </a:xfrm>
            <a:custGeom>
              <a:avLst/>
              <a:gdLst/>
              <a:ahLst/>
              <a:cxnLst/>
              <a:rect l="l" t="t" r="r" b="b"/>
              <a:pathLst>
                <a:path w="2971800" h="1261110">
                  <a:moveTo>
                    <a:pt x="0" y="210185"/>
                  </a:moveTo>
                  <a:lnTo>
                    <a:pt x="5551" y="161992"/>
                  </a:lnTo>
                  <a:lnTo>
                    <a:pt x="21364" y="117752"/>
                  </a:lnTo>
                  <a:lnTo>
                    <a:pt x="46176" y="78726"/>
                  </a:lnTo>
                  <a:lnTo>
                    <a:pt x="78726" y="46176"/>
                  </a:lnTo>
                  <a:lnTo>
                    <a:pt x="117752" y="21364"/>
                  </a:lnTo>
                  <a:lnTo>
                    <a:pt x="161992" y="5551"/>
                  </a:lnTo>
                  <a:lnTo>
                    <a:pt x="210185" y="0"/>
                  </a:lnTo>
                  <a:lnTo>
                    <a:pt x="2761615" y="0"/>
                  </a:lnTo>
                  <a:lnTo>
                    <a:pt x="2809807" y="5551"/>
                  </a:lnTo>
                  <a:lnTo>
                    <a:pt x="2854047" y="21364"/>
                  </a:lnTo>
                  <a:lnTo>
                    <a:pt x="2893073" y="46176"/>
                  </a:lnTo>
                  <a:lnTo>
                    <a:pt x="2925623" y="78726"/>
                  </a:lnTo>
                  <a:lnTo>
                    <a:pt x="2950435" y="117752"/>
                  </a:lnTo>
                  <a:lnTo>
                    <a:pt x="2966248" y="161992"/>
                  </a:lnTo>
                  <a:lnTo>
                    <a:pt x="2971800" y="210185"/>
                  </a:lnTo>
                  <a:lnTo>
                    <a:pt x="2971800" y="1050925"/>
                  </a:lnTo>
                  <a:lnTo>
                    <a:pt x="2966248" y="1099117"/>
                  </a:lnTo>
                  <a:lnTo>
                    <a:pt x="2950435" y="1143357"/>
                  </a:lnTo>
                  <a:lnTo>
                    <a:pt x="2925623" y="1182383"/>
                  </a:lnTo>
                  <a:lnTo>
                    <a:pt x="2893073" y="1214933"/>
                  </a:lnTo>
                  <a:lnTo>
                    <a:pt x="2854047" y="1239745"/>
                  </a:lnTo>
                  <a:lnTo>
                    <a:pt x="2809807" y="1255558"/>
                  </a:lnTo>
                  <a:lnTo>
                    <a:pt x="2761615" y="1261110"/>
                  </a:lnTo>
                  <a:lnTo>
                    <a:pt x="210185" y="1261110"/>
                  </a:lnTo>
                  <a:lnTo>
                    <a:pt x="161992" y="1255558"/>
                  </a:lnTo>
                  <a:lnTo>
                    <a:pt x="117752" y="1239745"/>
                  </a:lnTo>
                  <a:lnTo>
                    <a:pt x="78726" y="1214933"/>
                  </a:lnTo>
                  <a:lnTo>
                    <a:pt x="46176" y="1182383"/>
                  </a:lnTo>
                  <a:lnTo>
                    <a:pt x="21364" y="1143357"/>
                  </a:lnTo>
                  <a:lnTo>
                    <a:pt x="5551" y="1099117"/>
                  </a:lnTo>
                  <a:lnTo>
                    <a:pt x="0" y="1050925"/>
                  </a:lnTo>
                  <a:lnTo>
                    <a:pt x="0" y="210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280515" y="4192447"/>
            <a:ext cx="4876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Lawfully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reasonably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sufficient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Sufficient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meeting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physical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psychological </a:t>
            </a:r>
            <a:r>
              <a:rPr sz="1800" dirty="0">
                <a:latin typeface="Calibri"/>
                <a:cs typeface="Calibri"/>
              </a:rPr>
              <a:t>needs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typically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1796" y="5753185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1484" y="1737241"/>
            <a:ext cx="12084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>
                <a:solidFill>
                  <a:srgbClr val="FFFFFF"/>
                </a:solidFill>
                <a:latin typeface="Calibri"/>
                <a:cs typeface="Calibri"/>
              </a:rPr>
              <a:t>Fixed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941" y="3061554"/>
            <a:ext cx="17449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Regular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1706" y="4385608"/>
            <a:ext cx="22282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Adequate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600" y="5571716"/>
            <a:ext cx="19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999999"/>
                </a:solidFill>
                <a:latin typeface="Rockwell"/>
                <a:cs typeface="Rockwell"/>
              </a:rPr>
              <a:t>13</a:t>
            </a:r>
            <a:endParaRPr sz="1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542" y="6235446"/>
            <a:ext cx="867917" cy="49148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1219200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" y="6077902"/>
            <a:ext cx="9144000" cy="952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0" y="9525"/>
                </a:moveTo>
                <a:lnTo>
                  <a:pt x="9143619" y="9525"/>
                </a:lnTo>
                <a:lnTo>
                  <a:pt x="9143619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6AA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999" y="238053"/>
            <a:ext cx="15779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Examples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76200" y="5579976"/>
            <a:ext cx="254000" cy="254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20"/>
              </a:spcBef>
            </a:pPr>
            <a:fld id="{81D60167-4931-47E6-BA6A-407CBD079E47}" type="slidenum">
              <a:rPr sz="1200" spc="-25" dirty="0">
                <a:solidFill>
                  <a:srgbClr val="999999"/>
                </a:solidFill>
                <a:latin typeface="Rockwell"/>
                <a:cs typeface="Rockwell"/>
              </a:rPr>
              <a:t>14</a:t>
            </a:fld>
            <a:endParaRPr sz="1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967" y="1443745"/>
            <a:ext cx="8452485" cy="3252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4805" marR="526415" indent="-332740">
              <a:lnSpc>
                <a:spcPct val="132200"/>
              </a:lnSpc>
              <a:spcBef>
                <a:spcPts val="90"/>
              </a:spcBef>
              <a:buFont typeface="Times New Roman"/>
              <a:buChar char="●"/>
              <a:tabLst>
                <a:tab pos="344805" algn="l"/>
              </a:tabLst>
            </a:pPr>
            <a:r>
              <a:rPr sz="1600" b="1" dirty="0">
                <a:latin typeface="Calibri"/>
                <a:cs typeface="Calibri"/>
              </a:rPr>
              <a:t>Sharing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housing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others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due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loss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housing,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economic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hardship,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similar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reason </a:t>
            </a:r>
            <a:r>
              <a:rPr sz="1600" dirty="0">
                <a:latin typeface="Calibri"/>
                <a:cs typeface="Calibri"/>
              </a:rPr>
              <a:t>(sometimes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referred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doubled-</a:t>
            </a:r>
            <a:r>
              <a:rPr sz="1600" spc="-25" dirty="0">
                <a:latin typeface="Calibri"/>
                <a:cs typeface="Calibri"/>
              </a:rPr>
              <a:t>up)</a:t>
            </a:r>
            <a:endParaRPr sz="1600">
              <a:latin typeface="Calibri"/>
              <a:cs typeface="Calibri"/>
            </a:endParaRPr>
          </a:p>
          <a:p>
            <a:pPr marL="344805" marR="763905" indent="-332740">
              <a:lnSpc>
                <a:spcPct val="132500"/>
              </a:lnSpc>
              <a:buFont typeface="Times New Roman"/>
              <a:buChar char="●"/>
              <a:tabLst>
                <a:tab pos="344805" algn="l"/>
              </a:tabLst>
            </a:pPr>
            <a:r>
              <a:rPr sz="1600" b="1" dirty="0">
                <a:latin typeface="Calibri"/>
                <a:cs typeface="Calibri"/>
              </a:rPr>
              <a:t>Living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motels,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hotels,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trailer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parks,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campgrounds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due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lack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adequate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alternative accommodations</a:t>
            </a:r>
            <a:endParaRPr sz="1600">
              <a:latin typeface="Calibri"/>
              <a:cs typeface="Calibri"/>
            </a:endParaRPr>
          </a:p>
          <a:p>
            <a:pPr marL="344805" indent="-332105">
              <a:lnSpc>
                <a:spcPct val="100000"/>
              </a:lnSpc>
              <a:spcBef>
                <a:spcPts val="620"/>
              </a:spcBef>
              <a:buFont typeface="Times New Roman"/>
              <a:buChar char="●"/>
              <a:tabLst>
                <a:tab pos="344805" algn="l"/>
              </a:tabLst>
            </a:pPr>
            <a:r>
              <a:rPr sz="1600" b="1" dirty="0">
                <a:latin typeface="Calibri"/>
                <a:cs typeface="Calibri"/>
              </a:rPr>
              <a:t>Living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emergency</a:t>
            </a:r>
            <a:r>
              <a:rPr sz="1600" b="1" spc="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or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transitional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shelters</a:t>
            </a:r>
            <a:endParaRPr sz="1600">
              <a:latin typeface="Calibri"/>
              <a:cs typeface="Calibri"/>
            </a:endParaRPr>
          </a:p>
          <a:p>
            <a:pPr marL="344805" marR="5080" indent="-332740">
              <a:lnSpc>
                <a:spcPct val="132300"/>
              </a:lnSpc>
              <a:spcBef>
                <a:spcPts val="5"/>
              </a:spcBef>
              <a:buFont typeface="Times New Roman"/>
              <a:buChar char="●"/>
              <a:tabLst>
                <a:tab pos="344805" algn="l"/>
              </a:tabLst>
            </a:pPr>
            <a:r>
              <a:rPr sz="1600" b="1" dirty="0">
                <a:latin typeface="Calibri"/>
                <a:cs typeface="Calibri"/>
              </a:rPr>
              <a:t>Living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public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or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private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place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designed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ordinary use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regular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sleeping </a:t>
            </a:r>
            <a:r>
              <a:rPr sz="1600" dirty="0">
                <a:latin typeface="Calibri"/>
                <a:cs typeface="Calibri"/>
              </a:rPr>
              <a:t>accommodation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humans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(cars,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parks,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train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stations,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abandoned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buildings,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substandard </a:t>
            </a:r>
            <a:r>
              <a:rPr sz="1600" dirty="0">
                <a:latin typeface="Calibri"/>
                <a:cs typeface="Calibri"/>
              </a:rPr>
              <a:t>housing,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etc.).</a:t>
            </a:r>
            <a:endParaRPr sz="1600">
              <a:latin typeface="Calibri"/>
              <a:cs typeface="Calibri"/>
            </a:endParaRPr>
          </a:p>
          <a:p>
            <a:pPr marL="344805" indent="-332105">
              <a:lnSpc>
                <a:spcPct val="100000"/>
              </a:lnSpc>
              <a:spcBef>
                <a:spcPts val="615"/>
              </a:spcBef>
              <a:buFont typeface="Times New Roman"/>
              <a:buChar char="●"/>
              <a:tabLst>
                <a:tab pos="344805" algn="l"/>
              </a:tabLst>
            </a:pPr>
            <a:r>
              <a:rPr sz="1600" b="1" dirty="0">
                <a:latin typeface="Calibri"/>
                <a:cs typeface="Calibri"/>
              </a:rPr>
              <a:t>Unaccompanied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youth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living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above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circumstances</a:t>
            </a:r>
            <a:endParaRPr sz="1600">
              <a:latin typeface="Calibri"/>
              <a:cs typeface="Calibri"/>
            </a:endParaRPr>
          </a:p>
          <a:p>
            <a:pPr marL="344805" indent="-332105">
              <a:lnSpc>
                <a:spcPct val="100000"/>
              </a:lnSpc>
              <a:spcBef>
                <a:spcPts val="625"/>
              </a:spcBef>
              <a:buFont typeface="Times New Roman"/>
              <a:buChar char="●"/>
              <a:tabLst>
                <a:tab pos="344805" algn="l"/>
              </a:tabLst>
            </a:pPr>
            <a:r>
              <a:rPr sz="1600" b="1" dirty="0">
                <a:latin typeface="Calibri"/>
                <a:cs typeface="Calibri"/>
              </a:rPr>
              <a:t>Migrant children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youth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living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above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circumstances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2300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6542" y="6235446"/>
            <a:ext cx="867917" cy="49148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" y="6077902"/>
            <a:ext cx="9144000" cy="952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0" y="9525"/>
                </a:moveTo>
                <a:lnTo>
                  <a:pt x="9143619" y="9525"/>
                </a:lnTo>
                <a:lnTo>
                  <a:pt x="9143619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71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5" dirty="0"/>
              <a:t>Doubled-up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76200" y="5579976"/>
            <a:ext cx="254000" cy="254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20"/>
              </a:spcBef>
            </a:pPr>
            <a:fld id="{81D60167-4931-47E6-BA6A-407CBD079E47}" type="slidenum">
              <a:rPr sz="1200" spc="-25" dirty="0">
                <a:solidFill>
                  <a:srgbClr val="999999"/>
                </a:solidFill>
                <a:latin typeface="Rockwell"/>
                <a:cs typeface="Rockwell"/>
              </a:rPr>
              <a:t>15</a:t>
            </a:fld>
            <a:endParaRPr sz="1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450" y="1406450"/>
            <a:ext cx="8467090" cy="29718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150" dirty="0">
                <a:latin typeface="Calibri"/>
                <a:cs typeface="Calibri"/>
              </a:rPr>
              <a:t>Shared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housing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or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multigenerational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living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situations:</a:t>
            </a:r>
            <a:endParaRPr sz="2150">
              <a:latin typeface="Calibri"/>
              <a:cs typeface="Calibri"/>
            </a:endParaRPr>
          </a:p>
          <a:p>
            <a:pPr marL="469265" indent="-364490">
              <a:lnSpc>
                <a:spcPct val="100000"/>
              </a:lnSpc>
              <a:spcBef>
                <a:spcPts val="745"/>
              </a:spcBef>
              <a:buSzPct val="102325"/>
              <a:buChar char="•"/>
              <a:tabLst>
                <a:tab pos="469265" algn="l"/>
              </a:tabLst>
            </a:pPr>
            <a:r>
              <a:rPr sz="2150" dirty="0">
                <a:latin typeface="Calibri"/>
                <a:cs typeface="Calibri"/>
              </a:rPr>
              <a:t>Who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included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lease?</a:t>
            </a:r>
            <a:endParaRPr sz="2150">
              <a:latin typeface="Calibri"/>
              <a:cs typeface="Calibri"/>
            </a:endParaRPr>
          </a:p>
          <a:p>
            <a:pPr marL="469265" indent="-364490">
              <a:lnSpc>
                <a:spcPct val="100000"/>
              </a:lnSpc>
              <a:spcBef>
                <a:spcPts val="740"/>
              </a:spcBef>
              <a:buSzPct val="102325"/>
              <a:buChar char="•"/>
              <a:tabLst>
                <a:tab pos="469265" algn="l"/>
              </a:tabLst>
            </a:pPr>
            <a:r>
              <a:rPr sz="2150" dirty="0">
                <a:latin typeface="Calibri"/>
                <a:cs typeface="Calibri"/>
              </a:rPr>
              <a:t>Who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is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contributing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household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costs?</a:t>
            </a:r>
            <a:endParaRPr sz="2150">
              <a:latin typeface="Calibri"/>
              <a:cs typeface="Calibri"/>
            </a:endParaRPr>
          </a:p>
          <a:p>
            <a:pPr marL="469265" indent="-364490">
              <a:lnSpc>
                <a:spcPct val="100000"/>
              </a:lnSpc>
              <a:spcBef>
                <a:spcPts val="745"/>
              </a:spcBef>
              <a:buSzPct val="102325"/>
              <a:buChar char="•"/>
              <a:tabLst>
                <a:tab pos="469265" algn="l"/>
              </a:tabLst>
            </a:pPr>
            <a:r>
              <a:rPr sz="2150" dirty="0">
                <a:latin typeface="Calibri"/>
                <a:cs typeface="Calibri"/>
              </a:rPr>
              <a:t>Does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everyone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have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adequate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space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sleep?</a:t>
            </a:r>
            <a:endParaRPr sz="2150">
              <a:latin typeface="Calibri"/>
              <a:cs typeface="Calibri"/>
            </a:endParaRPr>
          </a:p>
          <a:p>
            <a:pPr marL="469265" indent="-364490">
              <a:lnSpc>
                <a:spcPct val="100000"/>
              </a:lnSpc>
              <a:spcBef>
                <a:spcPts val="740"/>
              </a:spcBef>
              <a:buSzPct val="102325"/>
              <a:buChar char="•"/>
              <a:tabLst>
                <a:tab pos="469265" algn="l"/>
              </a:tabLst>
            </a:pPr>
            <a:r>
              <a:rPr sz="2150" dirty="0">
                <a:latin typeface="Calibri"/>
                <a:cs typeface="Calibri"/>
              </a:rPr>
              <a:t>Is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living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arrangement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-3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everyone’s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mutual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benefit?</a:t>
            </a:r>
            <a:endParaRPr sz="2150">
              <a:latin typeface="Calibri"/>
              <a:cs typeface="Calibri"/>
            </a:endParaRPr>
          </a:p>
          <a:p>
            <a:pPr marL="469265" indent="-364490">
              <a:lnSpc>
                <a:spcPct val="100000"/>
              </a:lnSpc>
              <a:spcBef>
                <a:spcPts val="740"/>
              </a:spcBef>
              <a:buSzPct val="102325"/>
              <a:buChar char="•"/>
              <a:tabLst>
                <a:tab pos="469265" algn="l"/>
              </a:tabLst>
            </a:pPr>
            <a:r>
              <a:rPr sz="2150" dirty="0">
                <a:latin typeface="Calibri"/>
                <a:cs typeface="Calibri"/>
              </a:rPr>
              <a:t>Are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any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members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of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household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looking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their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own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place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to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live?</a:t>
            </a:r>
            <a:endParaRPr sz="2150">
              <a:latin typeface="Calibri"/>
              <a:cs typeface="Calibri"/>
            </a:endParaRPr>
          </a:p>
          <a:p>
            <a:pPr marL="469265" indent="-364490">
              <a:lnSpc>
                <a:spcPct val="100000"/>
              </a:lnSpc>
              <a:spcBef>
                <a:spcPts val="745"/>
              </a:spcBef>
              <a:buSzPct val="102325"/>
              <a:buChar char="•"/>
              <a:tabLst>
                <a:tab pos="469265" algn="l"/>
              </a:tabLst>
            </a:pPr>
            <a:r>
              <a:rPr sz="2150" dirty="0">
                <a:latin typeface="Calibri"/>
                <a:cs typeface="Calibri"/>
              </a:rPr>
              <a:t>Was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one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family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already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living</a:t>
            </a:r>
            <a:r>
              <a:rPr sz="2150" spc="-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the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space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and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another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family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moved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in?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156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Substandard</a:t>
            </a:r>
            <a:r>
              <a:rPr sz="4000" spc="-140" dirty="0"/>
              <a:t> </a:t>
            </a:r>
            <a:r>
              <a:rPr sz="4000" spc="-10" dirty="0"/>
              <a:t>Housing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5950" y="1406144"/>
            <a:ext cx="7327265" cy="21285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Symbol"/>
              <a:buChar char=""/>
              <a:tabLst>
                <a:tab pos="354965" algn="l"/>
              </a:tabLst>
            </a:pPr>
            <a:r>
              <a:rPr sz="2400" b="0" dirty="0">
                <a:latin typeface="Calibri Light"/>
                <a:cs typeface="Calibri Light"/>
              </a:rPr>
              <a:t>without</a:t>
            </a:r>
            <a:r>
              <a:rPr sz="2400" b="0" spc="-7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adequate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heat,</a:t>
            </a:r>
            <a:r>
              <a:rPr sz="2400" b="0" spc="-65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electricity,</a:t>
            </a:r>
            <a:r>
              <a:rPr sz="2400" b="0" spc="-5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or</a:t>
            </a:r>
            <a:r>
              <a:rPr sz="2400" b="0" spc="-7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water;</a:t>
            </a:r>
            <a:endParaRPr sz="2400">
              <a:latin typeface="Calibri Light"/>
              <a:cs typeface="Calibri Light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Symbol"/>
              <a:buChar char=""/>
              <a:tabLst>
                <a:tab pos="354965" algn="l"/>
              </a:tabLst>
            </a:pPr>
            <a:r>
              <a:rPr sz="2400" b="0" dirty="0">
                <a:latin typeface="Calibri Light"/>
                <a:cs typeface="Calibri Light"/>
              </a:rPr>
              <a:t>with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unsafe</a:t>
            </a:r>
            <a:r>
              <a:rPr sz="2400" b="0" spc="-6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heat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sources</a:t>
            </a:r>
            <a:r>
              <a:rPr sz="2400" b="0" spc="-6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or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electrical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service;</a:t>
            </a:r>
            <a:endParaRPr sz="2400">
              <a:latin typeface="Calibri Light"/>
              <a:cs typeface="Calibri Light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Symbol"/>
              <a:buChar char=""/>
              <a:tabLst>
                <a:tab pos="354965" algn="l"/>
              </a:tabLst>
            </a:pPr>
            <a:r>
              <a:rPr sz="2400" b="0" dirty="0">
                <a:latin typeface="Calibri Light"/>
                <a:cs typeface="Calibri Light"/>
              </a:rPr>
              <a:t>with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unsafe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conditions,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such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as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holes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in</a:t>
            </a:r>
            <a:r>
              <a:rPr sz="2400" b="0" spc="-5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flooring;</a:t>
            </a:r>
            <a:endParaRPr sz="2400">
              <a:latin typeface="Calibri Light"/>
              <a:cs typeface="Calibri Light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Symbol"/>
              <a:buChar char=""/>
              <a:tabLst>
                <a:tab pos="354965" algn="l"/>
              </a:tabLst>
            </a:pPr>
            <a:r>
              <a:rPr sz="2400" b="0" dirty="0">
                <a:latin typeface="Calibri Light"/>
                <a:cs typeface="Calibri Light"/>
              </a:rPr>
              <a:t>with</a:t>
            </a:r>
            <a:r>
              <a:rPr sz="2400" b="0" spc="-4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-5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kitchen</a:t>
            </a:r>
            <a:r>
              <a:rPr sz="2400" b="0" spc="-2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or</a:t>
            </a:r>
            <a:r>
              <a:rPr sz="2400" b="0" spc="-5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plumbing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that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is</a:t>
            </a:r>
            <a:r>
              <a:rPr sz="2400" b="0" spc="-4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inoperable;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or</a:t>
            </a:r>
            <a:endParaRPr sz="2400">
              <a:latin typeface="Calibri Light"/>
              <a:cs typeface="Calibri Light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Symbol"/>
              <a:buChar char=""/>
              <a:tabLst>
                <a:tab pos="354965" algn="l"/>
              </a:tabLst>
            </a:pPr>
            <a:r>
              <a:rPr sz="2400" b="0" spc="-10" dirty="0">
                <a:latin typeface="Calibri Light"/>
                <a:cs typeface="Calibri Light"/>
              </a:rPr>
              <a:t>condemned</a:t>
            </a:r>
            <a:r>
              <a:rPr sz="2400" b="0" spc="-2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by</a:t>
            </a:r>
            <a:r>
              <a:rPr sz="2400" b="0" spc="-3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housing</a:t>
            </a:r>
            <a:r>
              <a:rPr sz="2400" b="0" spc="-4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or</a:t>
            </a:r>
            <a:r>
              <a:rPr sz="2400" b="0" spc="-5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other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government</a:t>
            </a:r>
            <a:r>
              <a:rPr sz="2400" b="0" spc="-5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authorities.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810" y="6447083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7061" y="1450086"/>
            <a:ext cx="4242816" cy="44752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4531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00"/>
              </a:spcBef>
            </a:pPr>
            <a:r>
              <a:rPr dirty="0"/>
              <a:t>Unaccompanied</a:t>
            </a:r>
            <a:r>
              <a:rPr spc="-100" dirty="0"/>
              <a:t> </a:t>
            </a:r>
            <a:r>
              <a:rPr dirty="0"/>
              <a:t>Homeless</a:t>
            </a:r>
            <a:r>
              <a:rPr spc="-85" dirty="0"/>
              <a:t> </a:t>
            </a:r>
            <a:r>
              <a:rPr spc="-10" dirty="0"/>
              <a:t>Youth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5620" y="1573021"/>
            <a:ext cx="4264660" cy="38906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Unaccompanied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homeless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youth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young </a:t>
            </a:r>
            <a:r>
              <a:rPr sz="1800" dirty="0">
                <a:latin typeface="Calibri"/>
                <a:cs typeface="Calibri"/>
              </a:rPr>
              <a:t>people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lack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safe,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stable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guardian</a:t>
            </a:r>
            <a:endParaRPr sz="1800">
              <a:latin typeface="Calibri"/>
              <a:cs typeface="Calibri"/>
            </a:endParaRPr>
          </a:p>
          <a:p>
            <a:pPr marL="241300" marR="32384" indent="-228600">
              <a:lnSpc>
                <a:spcPts val="1939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They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variety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temporary </a:t>
            </a:r>
            <a:r>
              <a:rPr sz="1800" dirty="0">
                <a:latin typeface="Calibri"/>
                <a:cs typeface="Calibri"/>
              </a:rPr>
              <a:t>situations,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shelters,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homes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friends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relatives,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campgrounds, </a:t>
            </a:r>
            <a:r>
              <a:rPr sz="1800" dirty="0">
                <a:latin typeface="Calibri"/>
                <a:cs typeface="Calibri"/>
              </a:rPr>
              <a:t>public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parks,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abandoned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buildings,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motels,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stations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1800">
              <a:latin typeface="Calibri"/>
              <a:cs typeface="Calibri"/>
            </a:endParaRPr>
          </a:p>
          <a:p>
            <a:pPr marL="241300" marR="1726564" indent="-228600">
              <a:lnSpc>
                <a:spcPts val="1939"/>
              </a:lnSpc>
            </a:pPr>
            <a:r>
              <a:rPr sz="1800" dirty="0">
                <a:latin typeface="Calibri"/>
                <a:cs typeface="Calibri"/>
              </a:rPr>
              <a:t>Eligibility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Flowchart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: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https://nche.ed.gov/wp-</a:t>
            </a:r>
            <a:endParaRPr sz="1800">
              <a:latin typeface="Calibri"/>
              <a:cs typeface="Calibri"/>
            </a:endParaRPr>
          </a:p>
          <a:p>
            <a:pPr marL="241300" marR="19050" indent="-635">
              <a:lnSpc>
                <a:spcPts val="1939"/>
              </a:lnSpc>
              <a:spcBef>
                <a:spcPts val="5"/>
              </a:spcBef>
            </a:pP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content/uploads/2020/05/NCHE-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Eligibility-</a:t>
            </a:r>
            <a:r>
              <a:rPr sz="1800" spc="-1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Flowchart.pdf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2623" y="6361493"/>
            <a:ext cx="2698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Education</a:t>
            </a:r>
            <a:r>
              <a:rPr sz="12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for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Homeless Children</a:t>
            </a:r>
            <a:r>
              <a:rPr sz="1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Youth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2300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6542" y="6235446"/>
            <a:ext cx="867917" cy="49148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" y="6077902"/>
            <a:ext cx="9144000" cy="952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0" y="9525"/>
                </a:moveTo>
                <a:lnTo>
                  <a:pt x="9143619" y="9525"/>
                </a:lnTo>
                <a:lnTo>
                  <a:pt x="9143619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281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Rockwell"/>
                <a:cs typeface="Rockwell"/>
              </a:rPr>
              <a:t>“But</a:t>
            </a:r>
            <a:r>
              <a:rPr sz="3000" spc="-55" dirty="0">
                <a:latin typeface="Rockwell"/>
                <a:cs typeface="Rockwell"/>
              </a:rPr>
              <a:t> </a:t>
            </a:r>
            <a:r>
              <a:rPr sz="3000" dirty="0">
                <a:latin typeface="Rockwell"/>
                <a:cs typeface="Rockwell"/>
              </a:rPr>
              <a:t>the</a:t>
            </a:r>
            <a:r>
              <a:rPr sz="3000" spc="-40" dirty="0">
                <a:latin typeface="Rockwell"/>
                <a:cs typeface="Rockwell"/>
              </a:rPr>
              <a:t> </a:t>
            </a:r>
            <a:r>
              <a:rPr sz="3000" dirty="0">
                <a:latin typeface="Rockwell"/>
                <a:cs typeface="Rockwell"/>
              </a:rPr>
              <a:t>student</a:t>
            </a:r>
            <a:r>
              <a:rPr sz="3000" spc="-55" dirty="0">
                <a:latin typeface="Rockwell"/>
                <a:cs typeface="Rockwell"/>
              </a:rPr>
              <a:t> </a:t>
            </a:r>
            <a:r>
              <a:rPr sz="3000" dirty="0">
                <a:latin typeface="Rockwell"/>
                <a:cs typeface="Rockwell"/>
              </a:rPr>
              <a:t>chose</a:t>
            </a:r>
            <a:r>
              <a:rPr sz="3000" spc="-35" dirty="0">
                <a:latin typeface="Rockwell"/>
                <a:cs typeface="Rockwell"/>
              </a:rPr>
              <a:t> </a:t>
            </a:r>
            <a:r>
              <a:rPr sz="3000" dirty="0">
                <a:latin typeface="Rockwell"/>
                <a:cs typeface="Rockwell"/>
              </a:rPr>
              <a:t>to</a:t>
            </a:r>
            <a:r>
              <a:rPr sz="3000" spc="-40" dirty="0">
                <a:latin typeface="Rockwell"/>
                <a:cs typeface="Rockwell"/>
              </a:rPr>
              <a:t> </a:t>
            </a:r>
            <a:r>
              <a:rPr sz="3000" spc="-10" dirty="0">
                <a:latin typeface="Rockwell"/>
                <a:cs typeface="Rockwell"/>
              </a:rPr>
              <a:t>leave…”</a:t>
            </a:r>
            <a:endParaRPr sz="3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501" y="1390142"/>
            <a:ext cx="8528685" cy="342455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24790" marR="204470" indent="-212725">
              <a:lnSpc>
                <a:spcPct val="80000"/>
              </a:lnSpc>
              <a:spcBef>
                <a:spcPts val="630"/>
              </a:spcBef>
              <a:buFont typeface="Arial"/>
              <a:buChar char="•"/>
              <a:tabLst>
                <a:tab pos="224790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student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UHY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regardless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whether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student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forced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home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ran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away.</a:t>
            </a:r>
            <a:endParaRPr sz="2200">
              <a:latin typeface="Calibri"/>
              <a:cs typeface="Calibri"/>
            </a:endParaRPr>
          </a:p>
          <a:p>
            <a:pPr marL="224790" marR="5080" indent="-212725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24790" algn="l"/>
              </a:tabLst>
            </a:pPr>
            <a:r>
              <a:rPr sz="2200" dirty="0">
                <a:latin typeface="Calibri"/>
                <a:cs typeface="Calibri"/>
              </a:rPr>
              <a:t>Sometimes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caused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separation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between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student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student’s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parents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readily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disclosed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sensitive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or </a:t>
            </a:r>
            <a:r>
              <a:rPr sz="2200" dirty="0">
                <a:latin typeface="Calibri"/>
                <a:cs typeface="Calibri"/>
              </a:rPr>
              <a:t>private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nature.</a:t>
            </a:r>
            <a:endParaRPr sz="2200">
              <a:latin typeface="Calibri"/>
              <a:cs typeface="Calibri"/>
            </a:endParaRPr>
          </a:p>
          <a:p>
            <a:pPr marL="224790" marR="67310" indent="-21272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24790" algn="l"/>
              </a:tabLst>
            </a:pPr>
            <a:r>
              <a:rPr sz="2200" spc="-10" dirty="0">
                <a:latin typeface="Calibri"/>
                <a:cs typeface="Calibri"/>
              </a:rPr>
              <a:t>Determinations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McKinney-</a:t>
            </a:r>
            <a:r>
              <a:rPr sz="2200" spc="-20" dirty="0">
                <a:latin typeface="Calibri"/>
                <a:cs typeface="Calibri"/>
              </a:rPr>
              <a:t>Vento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eligibility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unaccompanied </a:t>
            </a:r>
            <a:r>
              <a:rPr sz="2200" dirty="0">
                <a:latin typeface="Calibri"/>
                <a:cs typeface="Calibri"/>
              </a:rPr>
              <a:t>students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should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made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case-by-</a:t>
            </a:r>
            <a:r>
              <a:rPr sz="2200" dirty="0">
                <a:latin typeface="Calibri"/>
                <a:cs typeface="Calibri"/>
              </a:rPr>
              <a:t>case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basis,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focusing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nature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student’s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current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nighttime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residence.</a:t>
            </a:r>
            <a:endParaRPr sz="2200">
              <a:latin typeface="Calibri"/>
              <a:cs typeface="Calibri"/>
            </a:endParaRPr>
          </a:p>
          <a:p>
            <a:pPr marL="224790" marR="659765" indent="-207645">
              <a:lnSpc>
                <a:spcPct val="80000"/>
              </a:lnSpc>
              <a:spcBef>
                <a:spcPts val="1005"/>
              </a:spcBef>
              <a:buSzPct val="95454"/>
              <a:buFont typeface="Arial"/>
              <a:buChar char="•"/>
              <a:tabLst>
                <a:tab pos="224790" algn="l"/>
              </a:tabLst>
            </a:pPr>
            <a:r>
              <a:rPr sz="2200" dirty="0">
                <a:latin typeface="Calibri"/>
                <a:cs typeface="Calibri"/>
              </a:rPr>
              <a:t>For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information,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NCHE's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brief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Supporting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the</a:t>
            </a:r>
            <a:r>
              <a:rPr sz="2200" i="1" spc="-6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Education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i="1" spc="-25" dirty="0">
                <a:latin typeface="Calibri"/>
                <a:cs typeface="Calibri"/>
              </a:rPr>
              <a:t>of </a:t>
            </a:r>
            <a:r>
              <a:rPr sz="2200" i="1" spc="-10" dirty="0">
                <a:latin typeface="Calibri"/>
                <a:cs typeface="Calibri"/>
              </a:rPr>
              <a:t>Unaccompanied</a:t>
            </a:r>
            <a:r>
              <a:rPr sz="2200" i="1" spc="-6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Students</a:t>
            </a:r>
            <a:r>
              <a:rPr sz="2200" i="1" spc="-6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Experiencing</a:t>
            </a:r>
            <a:r>
              <a:rPr sz="2200" i="1" spc="-6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Homelessness</a:t>
            </a:r>
            <a:r>
              <a:rPr sz="2200" i="1" spc="-60" dirty="0">
                <a:latin typeface="Calibri"/>
                <a:cs typeface="Calibri"/>
              </a:rPr>
              <a:t> </a:t>
            </a:r>
            <a:r>
              <a:rPr sz="2200" i="1" spc="-25" dirty="0">
                <a:latin typeface="Calibri"/>
                <a:cs typeface="Calibri"/>
              </a:rPr>
              <a:t>at </a:t>
            </a:r>
            <a:r>
              <a:rPr sz="2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https://nche.ed.gov/wp-content/uploads/2018/10/youth.pdf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" y="5620975"/>
            <a:ext cx="19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999999"/>
                </a:solidFill>
                <a:latin typeface="Rockwell"/>
                <a:cs typeface="Rockwell"/>
              </a:rPr>
              <a:t>18</a:t>
            </a:r>
            <a:endParaRPr sz="1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492" y="185426"/>
            <a:ext cx="609473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pc="-25" dirty="0"/>
              <a:t>Ways</a:t>
            </a:r>
            <a:r>
              <a:rPr spc="-70" dirty="0"/>
              <a:t> </a:t>
            </a:r>
            <a:r>
              <a:rPr dirty="0"/>
              <a:t>Schools</a:t>
            </a:r>
            <a:r>
              <a:rPr spc="-80" dirty="0"/>
              <a:t> </a:t>
            </a:r>
            <a:r>
              <a:rPr dirty="0"/>
              <a:t>Can</a:t>
            </a:r>
            <a:r>
              <a:rPr spc="-70" dirty="0"/>
              <a:t> </a:t>
            </a:r>
            <a:r>
              <a:rPr dirty="0"/>
              <a:t>Support</a:t>
            </a:r>
            <a:r>
              <a:rPr spc="-65" dirty="0"/>
              <a:t> </a:t>
            </a:r>
            <a:r>
              <a:rPr dirty="0"/>
              <a:t>Students</a:t>
            </a:r>
            <a:r>
              <a:rPr spc="-70" dirty="0"/>
              <a:t> </a:t>
            </a:r>
            <a:r>
              <a:rPr spc="-10" dirty="0"/>
              <a:t>Experiencing </a:t>
            </a:r>
            <a:r>
              <a:rPr dirty="0"/>
              <a:t>Housing</a:t>
            </a:r>
            <a:r>
              <a:rPr spc="-40" dirty="0"/>
              <a:t> </a:t>
            </a:r>
            <a:r>
              <a:rPr spc="-10" dirty="0"/>
              <a:t>Instability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07390" y="1366215"/>
            <a:ext cx="3722370" cy="45021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obtaining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records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enrollment;</a:t>
            </a:r>
            <a:endParaRPr sz="2000">
              <a:latin typeface="Calibri"/>
              <a:cs typeface="Calibri"/>
            </a:endParaRPr>
          </a:p>
          <a:p>
            <a:pPr marL="241300" marR="109855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assessing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students’ academics</a:t>
            </a:r>
            <a:endParaRPr sz="2000">
              <a:latin typeface="Calibri"/>
              <a:cs typeface="Calibri"/>
            </a:endParaRPr>
          </a:p>
          <a:p>
            <a:pPr marL="238760" marR="246379" indent="-22606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ensuring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students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needed 	</a:t>
            </a:r>
            <a:r>
              <a:rPr sz="2000" dirty="0">
                <a:latin typeface="Calibri"/>
                <a:cs typeface="Calibri"/>
              </a:rPr>
              <a:t>school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supplies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basic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need 	</a:t>
            </a:r>
            <a:r>
              <a:rPr sz="2000" spc="-10" dirty="0">
                <a:latin typeface="Calibri"/>
                <a:cs typeface="Calibri"/>
              </a:rPr>
              <a:t>items;</a:t>
            </a:r>
            <a:endParaRPr sz="2000">
              <a:latin typeface="Calibri"/>
              <a:cs typeface="Calibri"/>
            </a:endParaRPr>
          </a:p>
          <a:p>
            <a:pPr marL="241300" marR="1701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providing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space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student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50" dirty="0">
                <a:latin typeface="Calibri"/>
                <a:cs typeface="Calibri"/>
              </a:rPr>
              <a:t> a </a:t>
            </a:r>
            <a:r>
              <a:rPr sz="2000" dirty="0">
                <a:latin typeface="Calibri"/>
                <a:cs typeface="Calibri"/>
              </a:rPr>
              <a:t>proper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study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environment </a:t>
            </a:r>
            <a:r>
              <a:rPr sz="2000" dirty="0">
                <a:latin typeface="Calibri"/>
                <a:cs typeface="Calibri"/>
              </a:rPr>
              <a:t>outside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school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 </a:t>
            </a:r>
            <a:r>
              <a:rPr sz="2000" dirty="0">
                <a:latin typeface="Calibri"/>
                <a:cs typeface="Calibri"/>
              </a:rPr>
              <a:t>homework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assignments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work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school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projects;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ensuring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students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not </a:t>
            </a:r>
            <a:r>
              <a:rPr sz="2000" dirty="0">
                <a:latin typeface="Calibri"/>
                <a:cs typeface="Calibri"/>
              </a:rPr>
              <a:t>punished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behavior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homelessness,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tardiness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completing </a:t>
            </a:r>
            <a:r>
              <a:rPr sz="2000" dirty="0">
                <a:latin typeface="Calibri"/>
                <a:cs typeface="Calibri"/>
              </a:rPr>
              <a:t>homework,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providing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address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behaviors;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7890" y="1449577"/>
            <a:ext cx="3718560" cy="332676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waiving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removing </a:t>
            </a:r>
            <a:r>
              <a:rPr sz="2000" dirty="0">
                <a:latin typeface="Calibri"/>
                <a:cs typeface="Calibri"/>
              </a:rPr>
              <a:t>barriers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students’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participation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extracurricular activities;</a:t>
            </a:r>
            <a:endParaRPr sz="2000">
              <a:latin typeface="Calibri"/>
              <a:cs typeface="Calibri"/>
            </a:endParaRPr>
          </a:p>
          <a:p>
            <a:pPr marL="241300" marR="268605" indent="-228600">
              <a:lnSpc>
                <a:spcPts val="216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Meeting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students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families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connecting </a:t>
            </a:r>
            <a:r>
              <a:rPr sz="2000" dirty="0">
                <a:latin typeface="Calibri"/>
                <a:cs typeface="Calibri"/>
              </a:rPr>
              <a:t>them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need</a:t>
            </a:r>
            <a:endParaRPr sz="2000">
              <a:latin typeface="Calibri"/>
              <a:cs typeface="Calibri"/>
            </a:endParaRPr>
          </a:p>
          <a:p>
            <a:pPr marL="241300" marR="106045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easy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access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resource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spc="-20" dirty="0">
                <a:latin typeface="Calibri"/>
                <a:cs typeface="Calibri"/>
              </a:rPr>
              <a:t>referral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families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familiar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community resources.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686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Introduction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302180" y="2757110"/>
            <a:ext cx="3771265" cy="97091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800" b="1" dirty="0">
                <a:latin typeface="Calibri"/>
                <a:cs typeface="Calibri"/>
              </a:rPr>
              <a:t>Paula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Gumina,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Coordinator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840"/>
              </a:spcBef>
            </a:pPr>
            <a:r>
              <a:rPr sz="1800" spc="-10" dirty="0">
                <a:latin typeface="Calibri"/>
                <a:cs typeface="Calibri"/>
              </a:rPr>
              <a:t>Education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Homeless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Youth </a:t>
            </a:r>
            <a:r>
              <a:rPr sz="1800" dirty="0">
                <a:latin typeface="Calibri"/>
                <a:cs typeface="Calibri"/>
              </a:rPr>
              <a:t>Colorado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Department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Education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940" y="5686135"/>
            <a:ext cx="1289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7027" y="2036826"/>
            <a:ext cx="2685287" cy="26182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860" y="2535010"/>
            <a:ext cx="34937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Important</a:t>
            </a:r>
            <a:r>
              <a:rPr sz="4000" spc="-145" dirty="0"/>
              <a:t> </a:t>
            </a:r>
            <a:r>
              <a:rPr sz="4000" spc="-30" dirty="0"/>
              <a:t>Topics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126105" cy="6858000"/>
          </a:xfrm>
          <a:custGeom>
            <a:avLst/>
            <a:gdLst/>
            <a:ahLst/>
            <a:cxnLst/>
            <a:rect l="l" t="t" r="r" b="b"/>
            <a:pathLst>
              <a:path w="3126105" h="6858000">
                <a:moveTo>
                  <a:pt x="1694814" y="0"/>
                </a:moveTo>
                <a:lnTo>
                  <a:pt x="0" y="0"/>
                </a:lnTo>
                <a:lnTo>
                  <a:pt x="0" y="6858000"/>
                </a:lnTo>
                <a:lnTo>
                  <a:pt x="1694814" y="6858000"/>
                </a:lnTo>
                <a:lnTo>
                  <a:pt x="1791004" y="6775780"/>
                </a:lnTo>
                <a:lnTo>
                  <a:pt x="1823068" y="6746500"/>
                </a:lnTo>
                <a:lnTo>
                  <a:pt x="1854834" y="6716688"/>
                </a:lnTo>
                <a:lnTo>
                  <a:pt x="1886298" y="6686350"/>
                </a:lnTo>
                <a:lnTo>
                  <a:pt x="1917457" y="6655489"/>
                </a:lnTo>
                <a:lnTo>
                  <a:pt x="1948308" y="6624111"/>
                </a:lnTo>
                <a:lnTo>
                  <a:pt x="1978846" y="6592221"/>
                </a:lnTo>
                <a:lnTo>
                  <a:pt x="2009068" y="6559823"/>
                </a:lnTo>
                <a:lnTo>
                  <a:pt x="2038971" y="6526922"/>
                </a:lnTo>
                <a:lnTo>
                  <a:pt x="2068551" y="6493523"/>
                </a:lnTo>
                <a:lnTo>
                  <a:pt x="2097804" y="6459631"/>
                </a:lnTo>
                <a:lnTo>
                  <a:pt x="2126727" y="6425250"/>
                </a:lnTo>
                <a:lnTo>
                  <a:pt x="2155316" y="6390386"/>
                </a:lnTo>
                <a:lnTo>
                  <a:pt x="2183567" y="6355043"/>
                </a:lnTo>
                <a:lnTo>
                  <a:pt x="2211478" y="6319226"/>
                </a:lnTo>
                <a:lnTo>
                  <a:pt x="2239043" y="6282939"/>
                </a:lnTo>
                <a:lnTo>
                  <a:pt x="2266260" y="6246189"/>
                </a:lnTo>
                <a:lnTo>
                  <a:pt x="2293126" y="6208978"/>
                </a:lnTo>
                <a:lnTo>
                  <a:pt x="2319636" y="6171313"/>
                </a:lnTo>
                <a:lnTo>
                  <a:pt x="2345786" y="6133198"/>
                </a:lnTo>
                <a:lnTo>
                  <a:pt x="2371574" y="6094638"/>
                </a:lnTo>
                <a:lnTo>
                  <a:pt x="2396995" y="6055638"/>
                </a:lnTo>
                <a:lnTo>
                  <a:pt x="2422047" y="6016202"/>
                </a:lnTo>
                <a:lnTo>
                  <a:pt x="2446725" y="5976335"/>
                </a:lnTo>
                <a:lnTo>
                  <a:pt x="2471026" y="5936042"/>
                </a:lnTo>
                <a:lnTo>
                  <a:pt x="2494946" y="5895328"/>
                </a:lnTo>
                <a:lnTo>
                  <a:pt x="2518481" y="5854198"/>
                </a:lnTo>
                <a:lnTo>
                  <a:pt x="2541629" y="5812656"/>
                </a:lnTo>
                <a:lnTo>
                  <a:pt x="2564385" y="5770708"/>
                </a:lnTo>
                <a:lnTo>
                  <a:pt x="2586745" y="5728358"/>
                </a:lnTo>
                <a:lnTo>
                  <a:pt x="2608707" y="5685611"/>
                </a:lnTo>
                <a:lnTo>
                  <a:pt x="2630267" y="5642471"/>
                </a:lnTo>
                <a:lnTo>
                  <a:pt x="2651420" y="5598944"/>
                </a:lnTo>
                <a:lnTo>
                  <a:pt x="2672164" y="5555035"/>
                </a:lnTo>
                <a:lnTo>
                  <a:pt x="2692494" y="5510747"/>
                </a:lnTo>
                <a:lnTo>
                  <a:pt x="2712408" y="5466087"/>
                </a:lnTo>
                <a:lnTo>
                  <a:pt x="2731901" y="5421058"/>
                </a:lnTo>
                <a:lnTo>
                  <a:pt x="2750970" y="5375666"/>
                </a:lnTo>
                <a:lnTo>
                  <a:pt x="2769612" y="5329915"/>
                </a:lnTo>
                <a:lnTo>
                  <a:pt x="2787822" y="5283811"/>
                </a:lnTo>
                <a:lnTo>
                  <a:pt x="2805597" y="5237357"/>
                </a:lnTo>
                <a:lnTo>
                  <a:pt x="2822934" y="5190560"/>
                </a:lnTo>
                <a:lnTo>
                  <a:pt x="2839828" y="5143423"/>
                </a:lnTo>
                <a:lnTo>
                  <a:pt x="2856277" y="5095951"/>
                </a:lnTo>
                <a:lnTo>
                  <a:pt x="2872277" y="5048150"/>
                </a:lnTo>
                <a:lnTo>
                  <a:pt x="2887823" y="5000024"/>
                </a:lnTo>
                <a:lnTo>
                  <a:pt x="2902914" y="4951578"/>
                </a:lnTo>
                <a:lnTo>
                  <a:pt x="2917544" y="4902816"/>
                </a:lnTo>
                <a:lnTo>
                  <a:pt x="2931710" y="4853744"/>
                </a:lnTo>
                <a:lnTo>
                  <a:pt x="2945409" y="4804366"/>
                </a:lnTo>
                <a:lnTo>
                  <a:pt x="2958637" y="4754688"/>
                </a:lnTo>
                <a:lnTo>
                  <a:pt x="2971390" y="4704713"/>
                </a:lnTo>
                <a:lnTo>
                  <a:pt x="2983665" y="4654447"/>
                </a:lnTo>
                <a:lnTo>
                  <a:pt x="2995459" y="4603894"/>
                </a:lnTo>
                <a:lnTo>
                  <a:pt x="3006767" y="4553060"/>
                </a:lnTo>
                <a:lnTo>
                  <a:pt x="3017586" y="4501949"/>
                </a:lnTo>
                <a:lnTo>
                  <a:pt x="3027912" y="4450566"/>
                </a:lnTo>
                <a:lnTo>
                  <a:pt x="3037742" y="4398916"/>
                </a:lnTo>
                <a:lnTo>
                  <a:pt x="3047073" y="4347003"/>
                </a:lnTo>
                <a:lnTo>
                  <a:pt x="3055900" y="4294833"/>
                </a:lnTo>
                <a:lnTo>
                  <a:pt x="3064220" y="4242410"/>
                </a:lnTo>
                <a:lnTo>
                  <a:pt x="3072029" y="4189739"/>
                </a:lnTo>
                <a:lnTo>
                  <a:pt x="3079324" y="4136825"/>
                </a:lnTo>
                <a:lnTo>
                  <a:pt x="3086101" y="4083672"/>
                </a:lnTo>
                <a:lnTo>
                  <a:pt x="3092357" y="4030286"/>
                </a:lnTo>
                <a:lnTo>
                  <a:pt x="3098088" y="3976671"/>
                </a:lnTo>
                <a:lnTo>
                  <a:pt x="3103290" y="3922833"/>
                </a:lnTo>
                <a:lnTo>
                  <a:pt x="3107960" y="3868775"/>
                </a:lnTo>
                <a:lnTo>
                  <a:pt x="3112094" y="3814502"/>
                </a:lnTo>
                <a:lnTo>
                  <a:pt x="3115688" y="3760021"/>
                </a:lnTo>
                <a:lnTo>
                  <a:pt x="3118739" y="3705334"/>
                </a:lnTo>
                <a:lnTo>
                  <a:pt x="3121244" y="3650448"/>
                </a:lnTo>
                <a:lnTo>
                  <a:pt x="3123198" y="3595366"/>
                </a:lnTo>
                <a:lnTo>
                  <a:pt x="3124599" y="3540095"/>
                </a:lnTo>
                <a:lnTo>
                  <a:pt x="3125442" y="3484637"/>
                </a:lnTo>
                <a:lnTo>
                  <a:pt x="3125724" y="3429000"/>
                </a:lnTo>
                <a:lnTo>
                  <a:pt x="3125442" y="3373362"/>
                </a:lnTo>
                <a:lnTo>
                  <a:pt x="3124599" y="3317904"/>
                </a:lnTo>
                <a:lnTo>
                  <a:pt x="3123198" y="3262633"/>
                </a:lnTo>
                <a:lnTo>
                  <a:pt x="3121244" y="3207551"/>
                </a:lnTo>
                <a:lnTo>
                  <a:pt x="3118739" y="3152665"/>
                </a:lnTo>
                <a:lnTo>
                  <a:pt x="3115688" y="3097978"/>
                </a:lnTo>
                <a:lnTo>
                  <a:pt x="3112094" y="3043497"/>
                </a:lnTo>
                <a:lnTo>
                  <a:pt x="3107960" y="2989224"/>
                </a:lnTo>
                <a:lnTo>
                  <a:pt x="3103290" y="2935166"/>
                </a:lnTo>
                <a:lnTo>
                  <a:pt x="3098088" y="2881328"/>
                </a:lnTo>
                <a:lnTo>
                  <a:pt x="3092357" y="2827713"/>
                </a:lnTo>
                <a:lnTo>
                  <a:pt x="3086101" y="2774327"/>
                </a:lnTo>
                <a:lnTo>
                  <a:pt x="3079324" y="2721174"/>
                </a:lnTo>
                <a:lnTo>
                  <a:pt x="3072029" y="2668260"/>
                </a:lnTo>
                <a:lnTo>
                  <a:pt x="3064220" y="2615589"/>
                </a:lnTo>
                <a:lnTo>
                  <a:pt x="3055900" y="2563166"/>
                </a:lnTo>
                <a:lnTo>
                  <a:pt x="3047073" y="2510996"/>
                </a:lnTo>
                <a:lnTo>
                  <a:pt x="3037742" y="2459083"/>
                </a:lnTo>
                <a:lnTo>
                  <a:pt x="3027912" y="2407433"/>
                </a:lnTo>
                <a:lnTo>
                  <a:pt x="3017586" y="2356050"/>
                </a:lnTo>
                <a:lnTo>
                  <a:pt x="3006767" y="2304939"/>
                </a:lnTo>
                <a:lnTo>
                  <a:pt x="2995459" y="2254105"/>
                </a:lnTo>
                <a:lnTo>
                  <a:pt x="2983665" y="2203552"/>
                </a:lnTo>
                <a:lnTo>
                  <a:pt x="2971390" y="2153286"/>
                </a:lnTo>
                <a:lnTo>
                  <a:pt x="2958637" y="2103311"/>
                </a:lnTo>
                <a:lnTo>
                  <a:pt x="2945409" y="2053633"/>
                </a:lnTo>
                <a:lnTo>
                  <a:pt x="2931710" y="2004255"/>
                </a:lnTo>
                <a:lnTo>
                  <a:pt x="2917544" y="1955183"/>
                </a:lnTo>
                <a:lnTo>
                  <a:pt x="2902914" y="1906421"/>
                </a:lnTo>
                <a:lnTo>
                  <a:pt x="2887823" y="1857975"/>
                </a:lnTo>
                <a:lnTo>
                  <a:pt x="2872277" y="1809849"/>
                </a:lnTo>
                <a:lnTo>
                  <a:pt x="2856277" y="1762048"/>
                </a:lnTo>
                <a:lnTo>
                  <a:pt x="2839828" y="1714576"/>
                </a:lnTo>
                <a:lnTo>
                  <a:pt x="2822934" y="1667439"/>
                </a:lnTo>
                <a:lnTo>
                  <a:pt x="2805597" y="1620642"/>
                </a:lnTo>
                <a:lnTo>
                  <a:pt x="2787822" y="1574188"/>
                </a:lnTo>
                <a:lnTo>
                  <a:pt x="2769612" y="1528084"/>
                </a:lnTo>
                <a:lnTo>
                  <a:pt x="2750970" y="1482333"/>
                </a:lnTo>
                <a:lnTo>
                  <a:pt x="2731901" y="1436941"/>
                </a:lnTo>
                <a:lnTo>
                  <a:pt x="2712408" y="1391912"/>
                </a:lnTo>
                <a:lnTo>
                  <a:pt x="2692494" y="1347252"/>
                </a:lnTo>
                <a:lnTo>
                  <a:pt x="2672164" y="1302964"/>
                </a:lnTo>
                <a:lnTo>
                  <a:pt x="2651420" y="1259055"/>
                </a:lnTo>
                <a:lnTo>
                  <a:pt x="2630267" y="1215528"/>
                </a:lnTo>
                <a:lnTo>
                  <a:pt x="2608707" y="1172388"/>
                </a:lnTo>
                <a:lnTo>
                  <a:pt x="2586745" y="1129641"/>
                </a:lnTo>
                <a:lnTo>
                  <a:pt x="2564385" y="1087291"/>
                </a:lnTo>
                <a:lnTo>
                  <a:pt x="2541629" y="1045343"/>
                </a:lnTo>
                <a:lnTo>
                  <a:pt x="2518481" y="1003801"/>
                </a:lnTo>
                <a:lnTo>
                  <a:pt x="2494946" y="962671"/>
                </a:lnTo>
                <a:lnTo>
                  <a:pt x="2471026" y="921957"/>
                </a:lnTo>
                <a:lnTo>
                  <a:pt x="2446725" y="881664"/>
                </a:lnTo>
                <a:lnTo>
                  <a:pt x="2422047" y="841797"/>
                </a:lnTo>
                <a:lnTo>
                  <a:pt x="2396995" y="802361"/>
                </a:lnTo>
                <a:lnTo>
                  <a:pt x="2371574" y="763361"/>
                </a:lnTo>
                <a:lnTo>
                  <a:pt x="2345786" y="724801"/>
                </a:lnTo>
                <a:lnTo>
                  <a:pt x="2319636" y="686686"/>
                </a:lnTo>
                <a:lnTo>
                  <a:pt x="2293126" y="649021"/>
                </a:lnTo>
                <a:lnTo>
                  <a:pt x="2266260" y="611810"/>
                </a:lnTo>
                <a:lnTo>
                  <a:pt x="2239043" y="575060"/>
                </a:lnTo>
                <a:lnTo>
                  <a:pt x="2211478" y="538773"/>
                </a:lnTo>
                <a:lnTo>
                  <a:pt x="2183567" y="502956"/>
                </a:lnTo>
                <a:lnTo>
                  <a:pt x="2155316" y="467613"/>
                </a:lnTo>
                <a:lnTo>
                  <a:pt x="2126727" y="432749"/>
                </a:lnTo>
                <a:lnTo>
                  <a:pt x="2097804" y="398368"/>
                </a:lnTo>
                <a:lnTo>
                  <a:pt x="2068551" y="364476"/>
                </a:lnTo>
                <a:lnTo>
                  <a:pt x="2038971" y="331077"/>
                </a:lnTo>
                <a:lnTo>
                  <a:pt x="2009068" y="298176"/>
                </a:lnTo>
                <a:lnTo>
                  <a:pt x="1978846" y="265778"/>
                </a:lnTo>
                <a:lnTo>
                  <a:pt x="1948308" y="233888"/>
                </a:lnTo>
                <a:lnTo>
                  <a:pt x="1917457" y="202510"/>
                </a:lnTo>
                <a:lnTo>
                  <a:pt x="1886298" y="171649"/>
                </a:lnTo>
                <a:lnTo>
                  <a:pt x="1854834" y="141311"/>
                </a:lnTo>
                <a:lnTo>
                  <a:pt x="1823068" y="111499"/>
                </a:lnTo>
                <a:lnTo>
                  <a:pt x="1791004" y="82219"/>
                </a:lnTo>
                <a:lnTo>
                  <a:pt x="169481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97328" y="1676765"/>
            <a:ext cx="2352040" cy="10496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5397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Educational</a:t>
            </a:r>
            <a:r>
              <a:rPr kumimoji="0" lang="en-US" sz="2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Rights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lang="en-US" sz="2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McKinney- </a:t>
            </a:r>
            <a:r>
              <a:rPr kumimoji="0" lang="en-US" sz="2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Vento</a:t>
            </a:r>
            <a:r>
              <a:rPr kumimoji="0" lang="en-US" sz="2400" b="1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Students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4422" y="4497323"/>
            <a:ext cx="1531620" cy="2042160"/>
          </a:xfrm>
          <a:custGeom>
            <a:avLst/>
            <a:gdLst/>
            <a:ahLst/>
            <a:cxnLst/>
            <a:rect l="l" t="t" r="r" b="b"/>
            <a:pathLst>
              <a:path w="1531620" h="2042159">
                <a:moveTo>
                  <a:pt x="0" y="2041778"/>
                </a:moveTo>
                <a:lnTo>
                  <a:pt x="41470" y="2041045"/>
                </a:lnTo>
                <a:lnTo>
                  <a:pt x="82667" y="2038855"/>
                </a:lnTo>
                <a:lnTo>
                  <a:pt x="123579" y="2035229"/>
                </a:lnTo>
                <a:lnTo>
                  <a:pt x="164191" y="2030184"/>
                </a:lnTo>
                <a:lnTo>
                  <a:pt x="204489" y="2023739"/>
                </a:lnTo>
                <a:lnTo>
                  <a:pt x="244459" y="2015913"/>
                </a:lnTo>
                <a:lnTo>
                  <a:pt x="284088" y="2006724"/>
                </a:lnTo>
                <a:lnTo>
                  <a:pt x="323361" y="1996190"/>
                </a:lnTo>
                <a:lnTo>
                  <a:pt x="362265" y="1984331"/>
                </a:lnTo>
                <a:lnTo>
                  <a:pt x="400785" y="1971165"/>
                </a:lnTo>
                <a:lnTo>
                  <a:pt x="438908" y="1956709"/>
                </a:lnTo>
                <a:lnTo>
                  <a:pt x="476620" y="1940983"/>
                </a:lnTo>
                <a:lnTo>
                  <a:pt x="513907" y="1924006"/>
                </a:lnTo>
                <a:lnTo>
                  <a:pt x="550756" y="1905795"/>
                </a:lnTo>
                <a:lnTo>
                  <a:pt x="587151" y="1886370"/>
                </a:lnTo>
                <a:lnTo>
                  <a:pt x="623080" y="1865748"/>
                </a:lnTo>
                <a:lnTo>
                  <a:pt x="658528" y="1843949"/>
                </a:lnTo>
                <a:lnTo>
                  <a:pt x="693482" y="1820990"/>
                </a:lnTo>
                <a:lnTo>
                  <a:pt x="727927" y="1796891"/>
                </a:lnTo>
                <a:lnTo>
                  <a:pt x="761851" y="1771670"/>
                </a:lnTo>
                <a:lnTo>
                  <a:pt x="795238" y="1745345"/>
                </a:lnTo>
                <a:lnTo>
                  <a:pt x="828075" y="1717935"/>
                </a:lnTo>
                <a:lnTo>
                  <a:pt x="860348" y="1689458"/>
                </a:lnTo>
                <a:lnTo>
                  <a:pt x="892044" y="1659933"/>
                </a:lnTo>
                <a:lnTo>
                  <a:pt x="923147" y="1629379"/>
                </a:lnTo>
                <a:lnTo>
                  <a:pt x="953645" y="1597814"/>
                </a:lnTo>
                <a:lnTo>
                  <a:pt x="983524" y="1565256"/>
                </a:lnTo>
                <a:lnTo>
                  <a:pt x="1012769" y="1531725"/>
                </a:lnTo>
                <a:lnTo>
                  <a:pt x="1041368" y="1497238"/>
                </a:lnTo>
                <a:lnTo>
                  <a:pt x="1069304" y="1461814"/>
                </a:lnTo>
                <a:lnTo>
                  <a:pt x="1096566" y="1425471"/>
                </a:lnTo>
                <a:lnTo>
                  <a:pt x="1123139" y="1388229"/>
                </a:lnTo>
                <a:lnTo>
                  <a:pt x="1149009" y="1350105"/>
                </a:lnTo>
                <a:lnTo>
                  <a:pt x="1174163" y="1311119"/>
                </a:lnTo>
                <a:lnTo>
                  <a:pt x="1198585" y="1271288"/>
                </a:lnTo>
                <a:lnTo>
                  <a:pt x="1222264" y="1230631"/>
                </a:lnTo>
                <a:lnTo>
                  <a:pt x="1245183" y="1189167"/>
                </a:lnTo>
                <a:lnTo>
                  <a:pt x="1267331" y="1146915"/>
                </a:lnTo>
                <a:lnTo>
                  <a:pt x="1288692" y="1103892"/>
                </a:lnTo>
                <a:lnTo>
                  <a:pt x="1309254" y="1060117"/>
                </a:lnTo>
                <a:lnTo>
                  <a:pt x="1329001" y="1015609"/>
                </a:lnTo>
                <a:lnTo>
                  <a:pt x="1347920" y="970387"/>
                </a:lnTo>
                <a:lnTo>
                  <a:pt x="1365998" y="924468"/>
                </a:lnTo>
                <a:lnTo>
                  <a:pt x="1383220" y="877872"/>
                </a:lnTo>
                <a:lnTo>
                  <a:pt x="1399573" y="830616"/>
                </a:lnTo>
                <a:lnTo>
                  <a:pt x="1415042" y="782720"/>
                </a:lnTo>
                <a:lnTo>
                  <a:pt x="1429613" y="734202"/>
                </a:lnTo>
                <a:lnTo>
                  <a:pt x="1443274" y="685080"/>
                </a:lnTo>
                <a:lnTo>
                  <a:pt x="1456009" y="635373"/>
                </a:lnTo>
                <a:lnTo>
                  <a:pt x="1467806" y="585100"/>
                </a:lnTo>
                <a:lnTo>
                  <a:pt x="1478649" y="534279"/>
                </a:lnTo>
                <a:lnTo>
                  <a:pt x="1488526" y="482928"/>
                </a:lnTo>
                <a:lnTo>
                  <a:pt x="1497422" y="431066"/>
                </a:lnTo>
                <a:lnTo>
                  <a:pt x="1505324" y="378712"/>
                </a:lnTo>
                <a:lnTo>
                  <a:pt x="1512217" y="325884"/>
                </a:lnTo>
                <a:lnTo>
                  <a:pt x="1518088" y="272600"/>
                </a:lnTo>
                <a:lnTo>
                  <a:pt x="1522922" y="218880"/>
                </a:lnTo>
                <a:lnTo>
                  <a:pt x="1526706" y="164741"/>
                </a:lnTo>
                <a:lnTo>
                  <a:pt x="1529427" y="110202"/>
                </a:lnTo>
                <a:lnTo>
                  <a:pt x="1531069" y="55282"/>
                </a:lnTo>
                <a:lnTo>
                  <a:pt x="1531620" y="0"/>
                </a:lnTo>
              </a:path>
            </a:pathLst>
          </a:custGeom>
          <a:ln w="127000">
            <a:solidFill>
              <a:srgbClr val="FFC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12753" y="1036575"/>
            <a:ext cx="5522595" cy="425450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240665" algn="l"/>
              </a:tabLst>
            </a:pPr>
            <a:r>
              <a:rPr sz="1500" b="1" dirty="0">
                <a:latin typeface="Calibri"/>
                <a:cs typeface="Calibri"/>
              </a:rPr>
              <a:t>Access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McKinney-Vento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Liaison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their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school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district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0665" algn="l"/>
              </a:tabLst>
            </a:pPr>
            <a:r>
              <a:rPr sz="1500" b="1" spc="-10" dirty="0">
                <a:latin typeface="Calibri"/>
                <a:cs typeface="Calibri"/>
              </a:rPr>
              <a:t>Identification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through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outreach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coordination activities</a:t>
            </a:r>
            <a:endParaRPr sz="1500">
              <a:latin typeface="Calibri"/>
              <a:cs typeface="Calibri"/>
            </a:endParaRPr>
          </a:p>
          <a:p>
            <a:pPr marL="241300" marR="5080" indent="-228600">
              <a:lnSpc>
                <a:spcPts val="162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1500" spc="-10" dirty="0">
                <a:latin typeface="Calibri"/>
                <a:cs typeface="Calibri"/>
              </a:rPr>
              <a:t>Immediate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enrollment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full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equal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opportunity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succeed</a:t>
            </a:r>
            <a:r>
              <a:rPr sz="1500" spc="-25" dirty="0">
                <a:latin typeface="Calibri"/>
                <a:cs typeface="Calibri"/>
              </a:rPr>
              <a:t> in </a:t>
            </a:r>
            <a:r>
              <a:rPr sz="1500" spc="-10" dirty="0">
                <a:latin typeface="Calibri"/>
                <a:cs typeface="Calibri"/>
              </a:rPr>
              <a:t>school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ts val="1710"/>
              </a:lnSpc>
              <a:spcBef>
                <a:spcPts val="800"/>
              </a:spcBef>
              <a:buFont typeface="Arial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Choice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between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neighborhood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school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school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origin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710"/>
              </a:lnSpc>
            </a:pPr>
            <a:r>
              <a:rPr sz="1500" dirty="0">
                <a:latin typeface="Calibri"/>
                <a:cs typeface="Calibri"/>
              </a:rPr>
              <a:t>(school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last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enrolled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attended)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0665" algn="l"/>
              </a:tabLst>
            </a:pPr>
            <a:r>
              <a:rPr sz="1500" b="1" spc="-10" dirty="0">
                <a:latin typeface="Calibri"/>
                <a:cs typeface="Calibri"/>
              </a:rPr>
              <a:t>Transportation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school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origin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(including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preschool)</a:t>
            </a:r>
            <a:endParaRPr sz="1500">
              <a:latin typeface="Calibri"/>
              <a:cs typeface="Calibri"/>
            </a:endParaRPr>
          </a:p>
          <a:p>
            <a:pPr marL="240665" marR="19050" indent="-228600">
              <a:lnSpc>
                <a:spcPts val="1620"/>
              </a:lnSpc>
              <a:spcBef>
                <a:spcPts val="1019"/>
              </a:spcBef>
              <a:buFont typeface="Arial"/>
              <a:buChar char="•"/>
              <a:tabLst>
                <a:tab pos="240665" algn="l"/>
              </a:tabLst>
            </a:pPr>
            <a:r>
              <a:rPr sz="1500" spc="-10" dirty="0">
                <a:latin typeface="Calibri"/>
                <a:cs typeface="Calibri"/>
              </a:rPr>
              <a:t>Immediate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access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to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free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school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meals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and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educational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services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for </a:t>
            </a:r>
            <a:r>
              <a:rPr sz="1500" dirty="0">
                <a:latin typeface="Calibri"/>
                <a:cs typeface="Calibri"/>
              </a:rPr>
              <a:t>which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they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eligible</a:t>
            </a:r>
            <a:endParaRPr sz="1500">
              <a:latin typeface="Calibri"/>
              <a:cs typeface="Calibri"/>
            </a:endParaRPr>
          </a:p>
          <a:p>
            <a:pPr marL="240665" marR="29209" indent="-228600">
              <a:lnSpc>
                <a:spcPts val="162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</a:tabLst>
            </a:pPr>
            <a:r>
              <a:rPr sz="1500" dirty="0">
                <a:latin typeface="Calibri"/>
                <a:cs typeface="Calibri"/>
              </a:rPr>
              <a:t>Automatic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eligibility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Title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I,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Part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Every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Student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Succeeds </a:t>
            </a:r>
            <a:r>
              <a:rPr sz="1500" dirty="0">
                <a:latin typeface="Calibri"/>
                <a:cs typeface="Calibri"/>
              </a:rPr>
              <a:t>Act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2015</a:t>
            </a:r>
            <a:endParaRPr sz="1500">
              <a:latin typeface="Calibri"/>
              <a:cs typeface="Calibri"/>
            </a:endParaRPr>
          </a:p>
          <a:p>
            <a:pPr marL="241300" marR="9525" indent="-228600">
              <a:lnSpc>
                <a:spcPts val="16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1500" b="1" spc="-10" dirty="0">
                <a:latin typeface="Calibri"/>
                <a:cs typeface="Calibri"/>
              </a:rPr>
              <a:t>Referrals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health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care,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dental,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mental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health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substance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abuse, </a:t>
            </a:r>
            <a:r>
              <a:rPr sz="1500" dirty="0">
                <a:latin typeface="Calibri"/>
                <a:cs typeface="Calibri"/>
              </a:rPr>
              <a:t>housing,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appropriate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services</a:t>
            </a:r>
            <a:endParaRPr sz="1500">
              <a:latin typeface="Calibri"/>
              <a:cs typeface="Calibri"/>
            </a:endParaRPr>
          </a:p>
          <a:p>
            <a:pPr marL="241300" marR="120650" indent="-228600">
              <a:lnSpc>
                <a:spcPts val="162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1500" spc="-10" dirty="0">
                <a:latin typeface="Calibri"/>
                <a:cs typeface="Calibri"/>
              </a:rPr>
              <a:t>Unaccompanied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youth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informed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their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status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independent </a:t>
            </a:r>
            <a:r>
              <a:rPr sz="1500" dirty="0">
                <a:latin typeface="Calibri"/>
                <a:cs typeface="Calibri"/>
              </a:rPr>
              <a:t>students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Free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Application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Federal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Student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Aid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(FAFSA)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4913" y="6427279"/>
            <a:ext cx="23177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21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359" y="870478"/>
            <a:ext cx="1972310" cy="138620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5070"/>
              </a:lnSpc>
              <a:spcBef>
                <a:spcPts val="740"/>
              </a:spcBef>
            </a:pPr>
            <a:r>
              <a:rPr sz="4700" spc="-10" dirty="0">
                <a:solidFill>
                  <a:srgbClr val="000000"/>
                </a:solidFill>
              </a:rPr>
              <a:t>School </a:t>
            </a:r>
            <a:r>
              <a:rPr sz="4700" spc="-20" dirty="0">
                <a:solidFill>
                  <a:srgbClr val="000000"/>
                </a:solidFill>
              </a:rPr>
              <a:t>Stability</a:t>
            </a:r>
            <a:endParaRPr sz="4700"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746" y="2532384"/>
            <a:ext cx="2651760" cy="115570"/>
            <a:chOff x="457746" y="2532384"/>
            <a:chExt cx="2651760" cy="115570"/>
          </a:xfrm>
        </p:grpSpPr>
        <p:sp>
          <p:nvSpPr>
            <p:cNvPr id="4" name="object 4"/>
            <p:cNvSpPr/>
            <p:nvPr/>
          </p:nvSpPr>
          <p:spPr>
            <a:xfrm>
              <a:off x="479299" y="2568655"/>
              <a:ext cx="2607310" cy="45085"/>
            </a:xfrm>
            <a:custGeom>
              <a:avLst/>
              <a:gdLst/>
              <a:ahLst/>
              <a:cxnLst/>
              <a:rect l="l" t="t" r="r" b="b"/>
              <a:pathLst>
                <a:path w="2607310" h="45085">
                  <a:moveTo>
                    <a:pt x="1465060" y="16318"/>
                  </a:moveTo>
                  <a:lnTo>
                    <a:pt x="1303780" y="18334"/>
                  </a:lnTo>
                  <a:lnTo>
                    <a:pt x="1214786" y="22635"/>
                  </a:lnTo>
                  <a:lnTo>
                    <a:pt x="1233769" y="25432"/>
                  </a:lnTo>
                  <a:lnTo>
                    <a:pt x="1277720" y="36622"/>
                  </a:lnTo>
                  <a:lnTo>
                    <a:pt x="1324116" y="41327"/>
                  </a:lnTo>
                  <a:lnTo>
                    <a:pt x="1372728" y="43849"/>
                  </a:lnTo>
                  <a:lnTo>
                    <a:pt x="1423148" y="44551"/>
                  </a:lnTo>
                  <a:lnTo>
                    <a:pt x="1474974" y="43799"/>
                  </a:lnTo>
                  <a:lnTo>
                    <a:pt x="1527799" y="41958"/>
                  </a:lnTo>
                  <a:lnTo>
                    <a:pt x="1740990" y="31006"/>
                  </a:lnTo>
                  <a:lnTo>
                    <a:pt x="1792735" y="29196"/>
                  </a:lnTo>
                  <a:lnTo>
                    <a:pt x="1843049" y="28488"/>
                  </a:lnTo>
                  <a:lnTo>
                    <a:pt x="2173768" y="28488"/>
                  </a:lnTo>
                  <a:lnTo>
                    <a:pt x="2227202" y="27239"/>
                  </a:lnTo>
                  <a:lnTo>
                    <a:pt x="2275421" y="26673"/>
                  </a:lnTo>
                  <a:lnTo>
                    <a:pt x="2607076" y="26660"/>
                  </a:lnTo>
                  <a:lnTo>
                    <a:pt x="2606868" y="20390"/>
                  </a:lnTo>
                  <a:lnTo>
                    <a:pt x="1796850" y="20390"/>
                  </a:lnTo>
                  <a:lnTo>
                    <a:pt x="1759020" y="20300"/>
                  </a:lnTo>
                  <a:lnTo>
                    <a:pt x="1529898" y="16421"/>
                  </a:lnTo>
                  <a:lnTo>
                    <a:pt x="1465060" y="16318"/>
                  </a:lnTo>
                  <a:close/>
                </a:path>
                <a:path w="2607310" h="45085">
                  <a:moveTo>
                    <a:pt x="518292" y="14888"/>
                  </a:moveTo>
                  <a:lnTo>
                    <a:pt x="545804" y="18295"/>
                  </a:lnTo>
                  <a:lnTo>
                    <a:pt x="600076" y="26719"/>
                  </a:lnTo>
                  <a:lnTo>
                    <a:pt x="652270" y="36622"/>
                  </a:lnTo>
                  <a:lnTo>
                    <a:pt x="704240" y="41874"/>
                  </a:lnTo>
                  <a:lnTo>
                    <a:pt x="755617" y="43511"/>
                  </a:lnTo>
                  <a:lnTo>
                    <a:pt x="806388" y="42279"/>
                  </a:lnTo>
                  <a:lnTo>
                    <a:pt x="856538" y="38926"/>
                  </a:lnTo>
                  <a:lnTo>
                    <a:pt x="861634" y="38439"/>
                  </a:lnTo>
                  <a:lnTo>
                    <a:pt x="830203" y="38327"/>
                  </a:lnTo>
                  <a:lnTo>
                    <a:pt x="786973" y="37087"/>
                  </a:lnTo>
                  <a:lnTo>
                    <a:pt x="743053" y="34616"/>
                  </a:lnTo>
                  <a:lnTo>
                    <a:pt x="697743" y="30764"/>
                  </a:lnTo>
                  <a:lnTo>
                    <a:pt x="650342" y="25386"/>
                  </a:lnTo>
                  <a:lnTo>
                    <a:pt x="600150" y="18334"/>
                  </a:lnTo>
                  <a:lnTo>
                    <a:pt x="541611" y="15579"/>
                  </a:lnTo>
                  <a:lnTo>
                    <a:pt x="518292" y="14888"/>
                  </a:lnTo>
                  <a:close/>
                </a:path>
                <a:path w="2607310" h="45085">
                  <a:moveTo>
                    <a:pt x="1143649" y="16120"/>
                  </a:moveTo>
                  <a:lnTo>
                    <a:pt x="1097508" y="16504"/>
                  </a:lnTo>
                  <a:lnTo>
                    <a:pt x="1050664" y="19251"/>
                  </a:lnTo>
                  <a:lnTo>
                    <a:pt x="1003131" y="23614"/>
                  </a:lnTo>
                  <a:lnTo>
                    <a:pt x="958199" y="28491"/>
                  </a:lnTo>
                  <a:lnTo>
                    <a:pt x="906055" y="34199"/>
                  </a:lnTo>
                  <a:lnTo>
                    <a:pt x="861634" y="38439"/>
                  </a:lnTo>
                  <a:lnTo>
                    <a:pt x="917394" y="37698"/>
                  </a:lnTo>
                  <a:lnTo>
                    <a:pt x="962756" y="36125"/>
                  </a:lnTo>
                  <a:lnTo>
                    <a:pt x="1108105" y="28488"/>
                  </a:lnTo>
                  <a:lnTo>
                    <a:pt x="1214786" y="22635"/>
                  </a:lnTo>
                  <a:lnTo>
                    <a:pt x="1189074" y="18847"/>
                  </a:lnTo>
                  <a:lnTo>
                    <a:pt x="1143649" y="16120"/>
                  </a:lnTo>
                  <a:close/>
                </a:path>
                <a:path w="2607310" h="45085">
                  <a:moveTo>
                    <a:pt x="760" y="18334"/>
                  </a:moveTo>
                  <a:lnTo>
                    <a:pt x="46" y="23614"/>
                  </a:lnTo>
                  <a:lnTo>
                    <a:pt x="0" y="24873"/>
                  </a:lnTo>
                  <a:lnTo>
                    <a:pt x="778" y="28308"/>
                  </a:lnTo>
                  <a:lnTo>
                    <a:pt x="869" y="32863"/>
                  </a:lnTo>
                  <a:lnTo>
                    <a:pt x="760" y="36622"/>
                  </a:lnTo>
                  <a:lnTo>
                    <a:pt x="34247" y="25691"/>
                  </a:lnTo>
                  <a:lnTo>
                    <a:pt x="64254" y="18758"/>
                  </a:lnTo>
                  <a:lnTo>
                    <a:pt x="44296" y="18758"/>
                  </a:lnTo>
                  <a:lnTo>
                    <a:pt x="760" y="18334"/>
                  </a:lnTo>
                  <a:close/>
                </a:path>
                <a:path w="2607310" h="45085">
                  <a:moveTo>
                    <a:pt x="2173768" y="28488"/>
                  </a:moveTo>
                  <a:lnTo>
                    <a:pt x="1843049" y="28488"/>
                  </a:lnTo>
                  <a:lnTo>
                    <a:pt x="1891526" y="29246"/>
                  </a:lnTo>
                  <a:lnTo>
                    <a:pt x="1937762" y="31836"/>
                  </a:lnTo>
                  <a:lnTo>
                    <a:pt x="1981351" y="36622"/>
                  </a:lnTo>
                  <a:lnTo>
                    <a:pt x="2131553" y="29830"/>
                  </a:lnTo>
                  <a:lnTo>
                    <a:pt x="2173768" y="28488"/>
                  </a:lnTo>
                  <a:close/>
                </a:path>
                <a:path w="2607310" h="45085">
                  <a:moveTo>
                    <a:pt x="2607076" y="26660"/>
                  </a:moveTo>
                  <a:lnTo>
                    <a:pt x="2324676" y="26660"/>
                  </a:lnTo>
                  <a:lnTo>
                    <a:pt x="2375547" y="27249"/>
                  </a:lnTo>
                  <a:lnTo>
                    <a:pt x="2428616" y="28491"/>
                  </a:lnTo>
                  <a:lnTo>
                    <a:pt x="2484460" y="30433"/>
                  </a:lnTo>
                  <a:lnTo>
                    <a:pt x="2606800" y="36622"/>
                  </a:lnTo>
                  <a:lnTo>
                    <a:pt x="2607273" y="33127"/>
                  </a:lnTo>
                  <a:lnTo>
                    <a:pt x="2607157" y="28846"/>
                  </a:lnTo>
                  <a:lnTo>
                    <a:pt x="2607076" y="26660"/>
                  </a:lnTo>
                  <a:close/>
                </a:path>
                <a:path w="2607310" h="45085">
                  <a:moveTo>
                    <a:pt x="2116686" y="10982"/>
                  </a:moveTo>
                  <a:lnTo>
                    <a:pt x="2007487" y="12243"/>
                  </a:lnTo>
                  <a:lnTo>
                    <a:pt x="1958611" y="13650"/>
                  </a:lnTo>
                  <a:lnTo>
                    <a:pt x="1914832" y="15659"/>
                  </a:lnTo>
                  <a:lnTo>
                    <a:pt x="1877109" y="18334"/>
                  </a:lnTo>
                  <a:lnTo>
                    <a:pt x="1835688" y="19799"/>
                  </a:lnTo>
                  <a:lnTo>
                    <a:pt x="1796850" y="20390"/>
                  </a:lnTo>
                  <a:lnTo>
                    <a:pt x="2606868" y="20390"/>
                  </a:lnTo>
                  <a:lnTo>
                    <a:pt x="2606800" y="18334"/>
                  </a:lnTo>
                  <a:lnTo>
                    <a:pt x="2234744" y="11366"/>
                  </a:lnTo>
                  <a:lnTo>
                    <a:pt x="2116686" y="10982"/>
                  </a:lnTo>
                  <a:close/>
                </a:path>
                <a:path w="2607310" h="45085">
                  <a:moveTo>
                    <a:pt x="64715" y="18652"/>
                  </a:moveTo>
                  <a:lnTo>
                    <a:pt x="44296" y="18758"/>
                  </a:lnTo>
                  <a:lnTo>
                    <a:pt x="64254" y="18758"/>
                  </a:lnTo>
                  <a:lnTo>
                    <a:pt x="64715" y="18652"/>
                  </a:lnTo>
                  <a:close/>
                </a:path>
                <a:path w="2607310" h="45085">
                  <a:moveTo>
                    <a:pt x="266404" y="0"/>
                  </a:moveTo>
                  <a:lnTo>
                    <a:pt x="213548" y="1432"/>
                  </a:lnTo>
                  <a:lnTo>
                    <a:pt x="163242" y="4671"/>
                  </a:lnTo>
                  <a:lnTo>
                    <a:pt x="116149" y="9762"/>
                  </a:lnTo>
                  <a:lnTo>
                    <a:pt x="72930" y="16754"/>
                  </a:lnTo>
                  <a:lnTo>
                    <a:pt x="64715" y="18652"/>
                  </a:lnTo>
                  <a:lnTo>
                    <a:pt x="88601" y="18527"/>
                  </a:lnTo>
                  <a:lnTo>
                    <a:pt x="325843" y="13614"/>
                  </a:lnTo>
                  <a:lnTo>
                    <a:pt x="377265" y="13093"/>
                  </a:lnTo>
                  <a:lnTo>
                    <a:pt x="503803" y="13093"/>
                  </a:lnTo>
                  <a:lnTo>
                    <a:pt x="489785" y="11366"/>
                  </a:lnTo>
                  <a:lnTo>
                    <a:pt x="433667" y="6072"/>
                  </a:lnTo>
                  <a:lnTo>
                    <a:pt x="377125" y="2366"/>
                  </a:lnTo>
                  <a:lnTo>
                    <a:pt x="321151" y="327"/>
                  </a:lnTo>
                  <a:lnTo>
                    <a:pt x="266404" y="0"/>
                  </a:lnTo>
                  <a:close/>
                </a:path>
                <a:path w="2607310" h="45085">
                  <a:moveTo>
                    <a:pt x="503803" y="13093"/>
                  </a:moveTo>
                  <a:lnTo>
                    <a:pt x="377265" y="13093"/>
                  </a:lnTo>
                  <a:lnTo>
                    <a:pt x="430287" y="13132"/>
                  </a:lnTo>
                  <a:lnTo>
                    <a:pt x="485030" y="13902"/>
                  </a:lnTo>
                  <a:lnTo>
                    <a:pt x="518292" y="14888"/>
                  </a:lnTo>
                  <a:lnTo>
                    <a:pt x="503803" y="1309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9971" y="2554609"/>
              <a:ext cx="2607310" cy="71120"/>
            </a:xfrm>
            <a:custGeom>
              <a:avLst/>
              <a:gdLst/>
              <a:ahLst/>
              <a:cxnLst/>
              <a:rect l="l" t="t" r="r" b="b"/>
              <a:pathLst>
                <a:path w="2607310" h="71119">
                  <a:moveTo>
                    <a:pt x="88" y="32379"/>
                  </a:moveTo>
                  <a:lnTo>
                    <a:pt x="53945" y="27233"/>
                  </a:lnTo>
                  <a:lnTo>
                    <a:pt x="109563" y="22868"/>
                  </a:lnTo>
                  <a:lnTo>
                    <a:pt x="166320" y="19330"/>
                  </a:lnTo>
                  <a:lnTo>
                    <a:pt x="223591" y="16665"/>
                  </a:lnTo>
                  <a:lnTo>
                    <a:pt x="280755" y="14921"/>
                  </a:lnTo>
                  <a:lnTo>
                    <a:pt x="337188" y="14144"/>
                  </a:lnTo>
                  <a:lnTo>
                    <a:pt x="392266" y="14380"/>
                  </a:lnTo>
                  <a:lnTo>
                    <a:pt x="445367" y="15675"/>
                  </a:lnTo>
                  <a:lnTo>
                    <a:pt x="495868" y="18076"/>
                  </a:lnTo>
                  <a:lnTo>
                    <a:pt x="543146" y="21629"/>
                  </a:lnTo>
                  <a:lnTo>
                    <a:pt x="586577" y="26382"/>
                  </a:lnTo>
                  <a:lnTo>
                    <a:pt x="625538" y="32379"/>
                  </a:lnTo>
                  <a:lnTo>
                    <a:pt x="695648" y="31680"/>
                  </a:lnTo>
                  <a:lnTo>
                    <a:pt x="756795" y="31819"/>
                  </a:lnTo>
                  <a:lnTo>
                    <a:pt x="810568" y="32583"/>
                  </a:lnTo>
                  <a:lnTo>
                    <a:pt x="858558" y="33760"/>
                  </a:lnTo>
                  <a:lnTo>
                    <a:pt x="902352" y="35134"/>
                  </a:lnTo>
                  <a:lnTo>
                    <a:pt x="943540" y="36494"/>
                  </a:lnTo>
                  <a:lnTo>
                    <a:pt x="983711" y="37626"/>
                  </a:lnTo>
                  <a:lnTo>
                    <a:pt x="1024453" y="38315"/>
                  </a:lnTo>
                  <a:lnTo>
                    <a:pt x="1067358" y="38348"/>
                  </a:lnTo>
                  <a:lnTo>
                    <a:pt x="1114012" y="37512"/>
                  </a:lnTo>
                  <a:lnTo>
                    <a:pt x="1166005" y="35594"/>
                  </a:lnTo>
                  <a:lnTo>
                    <a:pt x="1224927" y="32379"/>
                  </a:lnTo>
                  <a:lnTo>
                    <a:pt x="1285332" y="30357"/>
                  </a:lnTo>
                  <a:lnTo>
                    <a:pt x="1339919" y="29744"/>
                  </a:lnTo>
                  <a:lnTo>
                    <a:pt x="1389862" y="30229"/>
                  </a:lnTo>
                  <a:lnTo>
                    <a:pt x="1436337" y="31499"/>
                  </a:lnTo>
                  <a:lnTo>
                    <a:pt x="1480519" y="33241"/>
                  </a:lnTo>
                  <a:lnTo>
                    <a:pt x="1523584" y="35142"/>
                  </a:lnTo>
                  <a:lnTo>
                    <a:pt x="1566706" y="36889"/>
                  </a:lnTo>
                  <a:lnTo>
                    <a:pt x="1611061" y="38171"/>
                  </a:lnTo>
                  <a:lnTo>
                    <a:pt x="1657824" y="38673"/>
                  </a:lnTo>
                  <a:lnTo>
                    <a:pt x="1708171" y="38084"/>
                  </a:lnTo>
                  <a:lnTo>
                    <a:pt x="1763277" y="36090"/>
                  </a:lnTo>
                  <a:lnTo>
                    <a:pt x="1824316" y="32379"/>
                  </a:lnTo>
                  <a:lnTo>
                    <a:pt x="1873073" y="20394"/>
                  </a:lnTo>
                  <a:lnTo>
                    <a:pt x="1921000" y="11479"/>
                  </a:lnTo>
                  <a:lnTo>
                    <a:pt x="1968276" y="5318"/>
                  </a:lnTo>
                  <a:lnTo>
                    <a:pt x="2015085" y="1597"/>
                  </a:lnTo>
                  <a:lnTo>
                    <a:pt x="2061606" y="0"/>
                  </a:lnTo>
                  <a:lnTo>
                    <a:pt x="2108020" y="210"/>
                  </a:lnTo>
                  <a:lnTo>
                    <a:pt x="2154509" y="1914"/>
                  </a:lnTo>
                  <a:lnTo>
                    <a:pt x="2201254" y="4795"/>
                  </a:lnTo>
                  <a:lnTo>
                    <a:pt x="2248435" y="8538"/>
                  </a:lnTo>
                  <a:lnTo>
                    <a:pt x="2296234" y="12828"/>
                  </a:lnTo>
                  <a:lnTo>
                    <a:pt x="2344831" y="17349"/>
                  </a:lnTo>
                  <a:lnTo>
                    <a:pt x="2394407" y="21785"/>
                  </a:lnTo>
                  <a:lnTo>
                    <a:pt x="2445144" y="25822"/>
                  </a:lnTo>
                  <a:lnTo>
                    <a:pt x="2497223" y="29144"/>
                  </a:lnTo>
                  <a:lnTo>
                    <a:pt x="2550824" y="31435"/>
                  </a:lnTo>
                  <a:lnTo>
                    <a:pt x="2606128" y="32379"/>
                  </a:lnTo>
                  <a:lnTo>
                    <a:pt x="2606738" y="36837"/>
                  </a:lnTo>
                  <a:lnTo>
                    <a:pt x="2535857" y="52529"/>
                  </a:lnTo>
                  <a:lnTo>
                    <a:pt x="2472602" y="53481"/>
                  </a:lnTo>
                  <a:lnTo>
                    <a:pt x="2415378" y="53681"/>
                  </a:lnTo>
                  <a:lnTo>
                    <a:pt x="2363202" y="53282"/>
                  </a:lnTo>
                  <a:lnTo>
                    <a:pt x="2315089" y="52442"/>
                  </a:lnTo>
                  <a:lnTo>
                    <a:pt x="2270054" y="51315"/>
                  </a:lnTo>
                  <a:lnTo>
                    <a:pt x="2227114" y="50058"/>
                  </a:lnTo>
                  <a:lnTo>
                    <a:pt x="2185284" y="48825"/>
                  </a:lnTo>
                  <a:lnTo>
                    <a:pt x="2143580" y="47773"/>
                  </a:lnTo>
                  <a:lnTo>
                    <a:pt x="2101018" y="47057"/>
                  </a:lnTo>
                  <a:lnTo>
                    <a:pt x="2056613" y="46833"/>
                  </a:lnTo>
                  <a:lnTo>
                    <a:pt x="2009380" y="47256"/>
                  </a:lnTo>
                  <a:lnTo>
                    <a:pt x="1958337" y="48483"/>
                  </a:lnTo>
                  <a:lnTo>
                    <a:pt x="1902498" y="50667"/>
                  </a:lnTo>
                  <a:lnTo>
                    <a:pt x="1843086" y="54579"/>
                  </a:lnTo>
                  <a:lnTo>
                    <a:pt x="1786487" y="56116"/>
                  </a:lnTo>
                  <a:lnTo>
                    <a:pt x="1732445" y="55749"/>
                  </a:lnTo>
                  <a:lnTo>
                    <a:pt x="1680709" y="53947"/>
                  </a:lnTo>
                  <a:lnTo>
                    <a:pt x="1631025" y="51180"/>
                  </a:lnTo>
                  <a:lnTo>
                    <a:pt x="1583140" y="47918"/>
                  </a:lnTo>
                  <a:lnTo>
                    <a:pt x="1536801" y="44630"/>
                  </a:lnTo>
                  <a:lnTo>
                    <a:pt x="1491754" y="41786"/>
                  </a:lnTo>
                  <a:lnTo>
                    <a:pt x="1447746" y="39856"/>
                  </a:lnTo>
                  <a:lnTo>
                    <a:pt x="1404525" y="39310"/>
                  </a:lnTo>
                  <a:lnTo>
                    <a:pt x="1361837" y="40616"/>
                  </a:lnTo>
                  <a:lnTo>
                    <a:pt x="1319429" y="44246"/>
                  </a:lnTo>
                  <a:lnTo>
                    <a:pt x="1277048" y="50667"/>
                  </a:lnTo>
                  <a:lnTo>
                    <a:pt x="1222835" y="49538"/>
                  </a:lnTo>
                  <a:lnTo>
                    <a:pt x="1169745" y="48196"/>
                  </a:lnTo>
                  <a:lnTo>
                    <a:pt x="1117675" y="46767"/>
                  </a:lnTo>
                  <a:lnTo>
                    <a:pt x="1066519" y="45376"/>
                  </a:lnTo>
                  <a:lnTo>
                    <a:pt x="1016173" y="44148"/>
                  </a:lnTo>
                  <a:lnTo>
                    <a:pt x="966533" y="43209"/>
                  </a:lnTo>
                  <a:lnTo>
                    <a:pt x="917494" y="42685"/>
                  </a:lnTo>
                  <a:lnTo>
                    <a:pt x="868952" y="42700"/>
                  </a:lnTo>
                  <a:lnTo>
                    <a:pt x="820802" y="43381"/>
                  </a:lnTo>
                  <a:lnTo>
                    <a:pt x="772939" y="44852"/>
                  </a:lnTo>
                  <a:lnTo>
                    <a:pt x="725260" y="47239"/>
                  </a:lnTo>
                  <a:lnTo>
                    <a:pt x="677659" y="50667"/>
                  </a:lnTo>
                  <a:lnTo>
                    <a:pt x="626173" y="54242"/>
                  </a:lnTo>
                  <a:lnTo>
                    <a:pt x="573308" y="57882"/>
                  </a:lnTo>
                  <a:lnTo>
                    <a:pt x="519414" y="61407"/>
                  </a:lnTo>
                  <a:lnTo>
                    <a:pt x="464835" y="64637"/>
                  </a:lnTo>
                  <a:lnTo>
                    <a:pt x="409919" y="67391"/>
                  </a:lnTo>
                  <a:lnTo>
                    <a:pt x="355013" y="69490"/>
                  </a:lnTo>
                  <a:lnTo>
                    <a:pt x="300464" y="70752"/>
                  </a:lnTo>
                  <a:lnTo>
                    <a:pt x="246618" y="70998"/>
                  </a:lnTo>
                  <a:lnTo>
                    <a:pt x="193824" y="70047"/>
                  </a:lnTo>
                  <a:lnTo>
                    <a:pt x="142426" y="67718"/>
                  </a:lnTo>
                  <a:lnTo>
                    <a:pt x="92773" y="63833"/>
                  </a:lnTo>
                  <a:lnTo>
                    <a:pt x="45212" y="58209"/>
                  </a:lnTo>
                  <a:lnTo>
                    <a:pt x="88" y="50667"/>
                  </a:lnTo>
                  <a:lnTo>
                    <a:pt x="1676" y="45397"/>
                  </a:lnTo>
                  <a:lnTo>
                    <a:pt x="0" y="36951"/>
                  </a:lnTo>
                  <a:lnTo>
                    <a:pt x="88" y="32379"/>
                  </a:lnTo>
                  <a:close/>
                </a:path>
              </a:pathLst>
            </a:custGeom>
            <a:ln w="444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7359" y="2814478"/>
            <a:ext cx="2870200" cy="21399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0665" marR="5080" indent="-228600">
              <a:lnSpc>
                <a:spcPts val="205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</a:tabLst>
            </a:pPr>
            <a:r>
              <a:rPr sz="1900" spc="90" dirty="0">
                <a:latin typeface="Calibri"/>
                <a:cs typeface="Calibri"/>
              </a:rPr>
              <a:t>School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origin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95" dirty="0">
                <a:latin typeface="Calibri"/>
                <a:cs typeface="Calibri"/>
              </a:rPr>
              <a:t>is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the </a:t>
            </a:r>
            <a:r>
              <a:rPr sz="1900" spc="90" dirty="0">
                <a:latin typeface="Calibri"/>
                <a:cs typeface="Calibri"/>
              </a:rPr>
              <a:t>school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attended</a:t>
            </a:r>
            <a:r>
              <a:rPr sz="1900" spc="8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when </a:t>
            </a:r>
            <a:r>
              <a:rPr sz="1900" dirty="0">
                <a:latin typeface="Calibri"/>
                <a:cs typeface="Calibri"/>
              </a:rPr>
              <a:t>permanently</a:t>
            </a:r>
            <a:r>
              <a:rPr sz="1900" spc="155" dirty="0">
                <a:latin typeface="Calibri"/>
                <a:cs typeface="Calibri"/>
              </a:rPr>
              <a:t> </a:t>
            </a:r>
            <a:r>
              <a:rPr sz="1900" spc="70" dirty="0">
                <a:latin typeface="Calibri"/>
                <a:cs typeface="Calibri"/>
              </a:rPr>
              <a:t>housed</a:t>
            </a:r>
            <a:r>
              <a:rPr sz="1900" spc="15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or </a:t>
            </a:r>
            <a:r>
              <a:rPr sz="1900" spc="90" dirty="0">
                <a:latin typeface="Calibri"/>
                <a:cs typeface="Calibri"/>
              </a:rPr>
              <a:t>school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55" dirty="0">
                <a:latin typeface="Calibri"/>
                <a:cs typeface="Calibri"/>
              </a:rPr>
              <a:t>which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50" dirty="0">
                <a:latin typeface="Calibri"/>
                <a:cs typeface="Calibri"/>
              </a:rPr>
              <a:t>last </a:t>
            </a:r>
            <a:r>
              <a:rPr sz="1900" dirty="0">
                <a:latin typeface="Calibri"/>
                <a:cs typeface="Calibri"/>
              </a:rPr>
              <a:t>enrolled,</a:t>
            </a:r>
            <a:r>
              <a:rPr sz="1900" spc="130" dirty="0">
                <a:latin typeface="Calibri"/>
                <a:cs typeface="Calibri"/>
              </a:rPr>
              <a:t> </a:t>
            </a:r>
            <a:r>
              <a:rPr sz="1900" spc="50" dirty="0">
                <a:latin typeface="Calibri"/>
                <a:cs typeface="Calibri"/>
              </a:rPr>
              <a:t>including</a:t>
            </a:r>
            <a:r>
              <a:rPr sz="1900" spc="150" dirty="0">
                <a:latin typeface="Calibri"/>
                <a:cs typeface="Calibri"/>
              </a:rPr>
              <a:t> </a:t>
            </a:r>
            <a:r>
              <a:rPr sz="1900" spc="40" dirty="0">
                <a:latin typeface="Calibri"/>
                <a:cs typeface="Calibri"/>
              </a:rPr>
              <a:t>a </a:t>
            </a:r>
            <a:r>
              <a:rPr sz="1900" spc="65" dirty="0">
                <a:latin typeface="Calibri"/>
                <a:cs typeface="Calibri"/>
              </a:rPr>
              <a:t>preschool.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11432(g)(3)(I); </a:t>
            </a:r>
            <a:r>
              <a:rPr sz="1900" spc="75" dirty="0">
                <a:latin typeface="Calibri"/>
                <a:cs typeface="Calibri"/>
              </a:rPr>
              <a:t>Guidance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55" dirty="0">
                <a:latin typeface="Calibri"/>
                <a:cs typeface="Calibri"/>
              </a:rPr>
              <a:t>N4;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60" dirty="0">
                <a:latin typeface="Calibri"/>
                <a:cs typeface="Calibri"/>
              </a:rPr>
              <a:t>Fed.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40" dirty="0">
                <a:latin typeface="Calibri"/>
                <a:cs typeface="Calibri"/>
              </a:rPr>
              <a:t>Data </a:t>
            </a:r>
            <a:r>
              <a:rPr sz="1900" spc="50" dirty="0">
                <a:latin typeface="Calibri"/>
                <a:cs typeface="Calibri"/>
              </a:rPr>
              <a:t>Guide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3759" y="0"/>
            <a:ext cx="5159478" cy="685793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908290" y="6404800"/>
            <a:ext cx="27114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1181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Best</a:t>
            </a:r>
            <a:r>
              <a:rPr sz="3200" spc="-90" dirty="0"/>
              <a:t> </a:t>
            </a:r>
            <a:r>
              <a:rPr sz="3200" spc="-10" dirty="0"/>
              <a:t>Interest</a:t>
            </a:r>
            <a:r>
              <a:rPr sz="3200" spc="-80" dirty="0"/>
              <a:t> </a:t>
            </a:r>
            <a:r>
              <a:rPr sz="3200" spc="-10" dirty="0"/>
              <a:t>Determinations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606540" y="6281040"/>
            <a:ext cx="2692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400" spc="-25" dirty="0">
                <a:solidFill>
                  <a:srgbClr val="8788A7"/>
                </a:solidFill>
                <a:latin typeface="Calibri"/>
                <a:cs typeface="Calibri"/>
              </a:rPr>
              <a:t>23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362710"/>
            <a:ext cx="8102600" cy="36239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determining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best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interest,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110" dirty="0">
                <a:latin typeface="Calibri"/>
                <a:cs typeface="Calibri"/>
              </a:rPr>
              <a:t>LEA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shall: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80" dirty="0">
                <a:latin typeface="Calibri"/>
                <a:cs typeface="Calibri"/>
              </a:rPr>
              <a:t>Presume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45" dirty="0">
                <a:latin typeface="Calibri"/>
                <a:cs typeface="Calibri"/>
              </a:rPr>
              <a:t>keeping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student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10" dirty="0">
                <a:latin typeface="Calibri"/>
                <a:cs typeface="Calibri"/>
              </a:rPr>
              <a:t>school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origin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	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student’s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best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interest.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11432(g)(3)(B)(i)-</a:t>
            </a:r>
            <a:r>
              <a:rPr sz="2400" spc="-20" dirty="0">
                <a:latin typeface="Calibri"/>
                <a:cs typeface="Calibri"/>
              </a:rPr>
              <a:t>(ii)</a:t>
            </a:r>
            <a:endParaRPr sz="2400">
              <a:latin typeface="Calibri"/>
              <a:cs typeface="Calibri"/>
            </a:endParaRPr>
          </a:p>
          <a:p>
            <a:pPr marL="240029" marR="452755" indent="-227329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114" dirty="0">
                <a:latin typeface="Calibri"/>
                <a:cs typeface="Calibri"/>
              </a:rPr>
              <a:t>Unless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contrary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request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parent,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guardian,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	</a:t>
            </a:r>
            <a:r>
              <a:rPr sz="2400" spc="100" dirty="0">
                <a:latin typeface="Calibri"/>
                <a:cs typeface="Calibri"/>
              </a:rPr>
              <a:t>unaccompanied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youth.</a:t>
            </a:r>
            <a:endParaRPr sz="2400">
              <a:latin typeface="Calibri"/>
              <a:cs typeface="Calibri"/>
            </a:endParaRPr>
          </a:p>
          <a:p>
            <a:pPr marL="240029" marR="164465" indent="-227329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100" dirty="0">
                <a:latin typeface="Calibri"/>
                <a:cs typeface="Calibri"/>
              </a:rPr>
              <a:t>Consider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student-</a:t>
            </a:r>
            <a:r>
              <a:rPr sz="2400" spc="50" dirty="0">
                <a:latin typeface="Calibri"/>
                <a:cs typeface="Calibri"/>
              </a:rPr>
              <a:t>centered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factors,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including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impact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	</a:t>
            </a:r>
            <a:r>
              <a:rPr sz="2400" dirty="0">
                <a:latin typeface="Calibri"/>
                <a:cs typeface="Calibri"/>
              </a:rPr>
              <a:t>mobility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achievement,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education,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health,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85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safety.</a:t>
            </a:r>
            <a:endParaRPr sz="2400">
              <a:latin typeface="Calibri"/>
              <a:cs typeface="Calibri"/>
            </a:endParaRPr>
          </a:p>
          <a:p>
            <a:pPr marL="240029" marR="349885" indent="-227329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55" dirty="0">
                <a:latin typeface="Calibri"/>
                <a:cs typeface="Calibri"/>
              </a:rPr>
              <a:t>Give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priority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parent’s/guardian’s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unaccompanied 	</a:t>
            </a:r>
            <a:r>
              <a:rPr sz="2400" dirty="0">
                <a:latin typeface="Calibri"/>
                <a:cs typeface="Calibri"/>
              </a:rPr>
              <a:t>youth’s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40" dirty="0">
                <a:latin typeface="Calibri"/>
                <a:cs typeface="Calibri"/>
              </a:rPr>
              <a:t>request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" y="-61367"/>
            <a:ext cx="8210114" cy="863083"/>
          </a:xfrm>
          <a:prstGeom prst="rect">
            <a:avLst/>
          </a:prstGeom>
        </p:spPr>
        <p:txBody>
          <a:bodyPr vert="horz" wrap="square" lIns="0" tIns="367056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School</a:t>
            </a:r>
            <a:r>
              <a:rPr sz="3200" spc="-75" dirty="0"/>
              <a:t> </a:t>
            </a:r>
            <a:r>
              <a:rPr sz="3200" spc="-10" dirty="0"/>
              <a:t>Stability</a:t>
            </a:r>
            <a:r>
              <a:rPr lang="en-US" sz="3200" spc="-10" dirty="0"/>
              <a:t> cont.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6606540" y="6281040"/>
            <a:ext cx="2692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400" spc="-25" dirty="0">
                <a:solidFill>
                  <a:srgbClr val="8788A7"/>
                </a:solidFill>
                <a:latin typeface="Calibri"/>
                <a:cs typeface="Calibri"/>
              </a:rPr>
              <a:t>24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612" y="1558163"/>
            <a:ext cx="8186420" cy="2366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10" dirty="0">
                <a:latin typeface="Calibri"/>
                <a:cs typeface="Calibri"/>
              </a:rPr>
              <a:t>LEA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determines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student’s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best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interest </a:t>
            </a:r>
            <a:r>
              <a:rPr sz="2400" dirty="0">
                <a:latin typeface="Calibri"/>
                <a:cs typeface="Calibri"/>
              </a:rPr>
              <a:t>to attend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110" dirty="0">
                <a:latin typeface="Calibri"/>
                <a:cs typeface="Calibri"/>
              </a:rPr>
              <a:t>school</a:t>
            </a:r>
            <a:r>
              <a:rPr sz="2400" dirty="0">
                <a:latin typeface="Calibri"/>
                <a:cs typeface="Calibri"/>
              </a:rPr>
              <a:t> of origin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 the </a:t>
            </a:r>
            <a:r>
              <a:rPr sz="2400" spc="110" dirty="0">
                <a:latin typeface="Calibri"/>
                <a:cs typeface="Calibri"/>
              </a:rPr>
              <a:t>school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requested</a:t>
            </a:r>
            <a:r>
              <a:rPr sz="2400" dirty="0">
                <a:latin typeface="Calibri"/>
                <a:cs typeface="Calibri"/>
              </a:rPr>
              <a:t> by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parent,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guardian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youth,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110" dirty="0">
                <a:latin typeface="Calibri"/>
                <a:cs typeface="Calibri"/>
              </a:rPr>
              <a:t>LEA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must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written </a:t>
            </a:r>
            <a:r>
              <a:rPr sz="2400" spc="45" dirty="0">
                <a:latin typeface="Calibri"/>
                <a:cs typeface="Calibri"/>
              </a:rPr>
              <a:t>explanation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reasons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its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determination,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manner </a:t>
            </a:r>
            <a:r>
              <a:rPr sz="2400" spc="85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understandable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145" dirty="0">
                <a:latin typeface="Calibri"/>
                <a:cs typeface="Calibri"/>
              </a:rPr>
              <a:t>such</a:t>
            </a:r>
            <a:r>
              <a:rPr sz="2400" dirty="0">
                <a:latin typeface="Calibri"/>
                <a:cs typeface="Calibri"/>
              </a:rPr>
              <a:t> parent,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guardian,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</a:t>
            </a:r>
            <a:r>
              <a:rPr sz="2400" spc="100" dirty="0">
                <a:latin typeface="Calibri"/>
                <a:cs typeface="Calibri"/>
              </a:rPr>
              <a:t>unaccompanied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youth,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including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information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regarding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appeal.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11432(g)(3)(B)(iii)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655" y="1711798"/>
            <a:ext cx="3280410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35" dirty="0">
                <a:solidFill>
                  <a:srgbClr val="000000"/>
                </a:solidFill>
              </a:rPr>
              <a:t>Transportation</a:t>
            </a:r>
            <a:endParaRPr sz="4300"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746" y="2532384"/>
            <a:ext cx="2651760" cy="115570"/>
            <a:chOff x="457746" y="2532384"/>
            <a:chExt cx="2651760" cy="115570"/>
          </a:xfrm>
        </p:grpSpPr>
        <p:sp>
          <p:nvSpPr>
            <p:cNvPr id="4" name="object 4"/>
            <p:cNvSpPr/>
            <p:nvPr/>
          </p:nvSpPr>
          <p:spPr>
            <a:xfrm>
              <a:off x="479299" y="2568655"/>
              <a:ext cx="2607310" cy="45085"/>
            </a:xfrm>
            <a:custGeom>
              <a:avLst/>
              <a:gdLst/>
              <a:ahLst/>
              <a:cxnLst/>
              <a:rect l="l" t="t" r="r" b="b"/>
              <a:pathLst>
                <a:path w="2607310" h="45085">
                  <a:moveTo>
                    <a:pt x="1465060" y="16318"/>
                  </a:moveTo>
                  <a:lnTo>
                    <a:pt x="1303780" y="18334"/>
                  </a:lnTo>
                  <a:lnTo>
                    <a:pt x="1214786" y="22635"/>
                  </a:lnTo>
                  <a:lnTo>
                    <a:pt x="1233769" y="25432"/>
                  </a:lnTo>
                  <a:lnTo>
                    <a:pt x="1277720" y="36622"/>
                  </a:lnTo>
                  <a:lnTo>
                    <a:pt x="1324116" y="41327"/>
                  </a:lnTo>
                  <a:lnTo>
                    <a:pt x="1372728" y="43849"/>
                  </a:lnTo>
                  <a:lnTo>
                    <a:pt x="1423148" y="44551"/>
                  </a:lnTo>
                  <a:lnTo>
                    <a:pt x="1474974" y="43799"/>
                  </a:lnTo>
                  <a:lnTo>
                    <a:pt x="1527799" y="41958"/>
                  </a:lnTo>
                  <a:lnTo>
                    <a:pt x="1740990" y="31006"/>
                  </a:lnTo>
                  <a:lnTo>
                    <a:pt x="1792735" y="29196"/>
                  </a:lnTo>
                  <a:lnTo>
                    <a:pt x="1843049" y="28488"/>
                  </a:lnTo>
                  <a:lnTo>
                    <a:pt x="2173768" y="28488"/>
                  </a:lnTo>
                  <a:lnTo>
                    <a:pt x="2227202" y="27239"/>
                  </a:lnTo>
                  <a:lnTo>
                    <a:pt x="2275421" y="26673"/>
                  </a:lnTo>
                  <a:lnTo>
                    <a:pt x="2607076" y="26660"/>
                  </a:lnTo>
                  <a:lnTo>
                    <a:pt x="2606868" y="20390"/>
                  </a:lnTo>
                  <a:lnTo>
                    <a:pt x="1796850" y="20390"/>
                  </a:lnTo>
                  <a:lnTo>
                    <a:pt x="1759020" y="20300"/>
                  </a:lnTo>
                  <a:lnTo>
                    <a:pt x="1529898" y="16421"/>
                  </a:lnTo>
                  <a:lnTo>
                    <a:pt x="1465060" y="16318"/>
                  </a:lnTo>
                  <a:close/>
                </a:path>
                <a:path w="2607310" h="45085">
                  <a:moveTo>
                    <a:pt x="518292" y="14888"/>
                  </a:moveTo>
                  <a:lnTo>
                    <a:pt x="545804" y="18295"/>
                  </a:lnTo>
                  <a:lnTo>
                    <a:pt x="600076" y="26719"/>
                  </a:lnTo>
                  <a:lnTo>
                    <a:pt x="652270" y="36622"/>
                  </a:lnTo>
                  <a:lnTo>
                    <a:pt x="704240" y="41874"/>
                  </a:lnTo>
                  <a:lnTo>
                    <a:pt x="755617" y="43511"/>
                  </a:lnTo>
                  <a:lnTo>
                    <a:pt x="806388" y="42279"/>
                  </a:lnTo>
                  <a:lnTo>
                    <a:pt x="856538" y="38926"/>
                  </a:lnTo>
                  <a:lnTo>
                    <a:pt x="861634" y="38439"/>
                  </a:lnTo>
                  <a:lnTo>
                    <a:pt x="830203" y="38327"/>
                  </a:lnTo>
                  <a:lnTo>
                    <a:pt x="786973" y="37087"/>
                  </a:lnTo>
                  <a:lnTo>
                    <a:pt x="743053" y="34616"/>
                  </a:lnTo>
                  <a:lnTo>
                    <a:pt x="697743" y="30764"/>
                  </a:lnTo>
                  <a:lnTo>
                    <a:pt x="650342" y="25386"/>
                  </a:lnTo>
                  <a:lnTo>
                    <a:pt x="600150" y="18334"/>
                  </a:lnTo>
                  <a:lnTo>
                    <a:pt x="541611" y="15579"/>
                  </a:lnTo>
                  <a:lnTo>
                    <a:pt x="518292" y="14888"/>
                  </a:lnTo>
                  <a:close/>
                </a:path>
                <a:path w="2607310" h="45085">
                  <a:moveTo>
                    <a:pt x="1143649" y="16120"/>
                  </a:moveTo>
                  <a:lnTo>
                    <a:pt x="1097508" y="16504"/>
                  </a:lnTo>
                  <a:lnTo>
                    <a:pt x="1050664" y="19251"/>
                  </a:lnTo>
                  <a:lnTo>
                    <a:pt x="1003131" y="23614"/>
                  </a:lnTo>
                  <a:lnTo>
                    <a:pt x="958199" y="28491"/>
                  </a:lnTo>
                  <a:lnTo>
                    <a:pt x="906055" y="34199"/>
                  </a:lnTo>
                  <a:lnTo>
                    <a:pt x="861634" y="38439"/>
                  </a:lnTo>
                  <a:lnTo>
                    <a:pt x="917394" y="37698"/>
                  </a:lnTo>
                  <a:lnTo>
                    <a:pt x="962756" y="36125"/>
                  </a:lnTo>
                  <a:lnTo>
                    <a:pt x="1108105" y="28488"/>
                  </a:lnTo>
                  <a:lnTo>
                    <a:pt x="1214786" y="22635"/>
                  </a:lnTo>
                  <a:lnTo>
                    <a:pt x="1189074" y="18847"/>
                  </a:lnTo>
                  <a:lnTo>
                    <a:pt x="1143649" y="16120"/>
                  </a:lnTo>
                  <a:close/>
                </a:path>
                <a:path w="2607310" h="45085">
                  <a:moveTo>
                    <a:pt x="760" y="18334"/>
                  </a:moveTo>
                  <a:lnTo>
                    <a:pt x="46" y="23614"/>
                  </a:lnTo>
                  <a:lnTo>
                    <a:pt x="0" y="24873"/>
                  </a:lnTo>
                  <a:lnTo>
                    <a:pt x="778" y="28308"/>
                  </a:lnTo>
                  <a:lnTo>
                    <a:pt x="869" y="32863"/>
                  </a:lnTo>
                  <a:lnTo>
                    <a:pt x="760" y="36622"/>
                  </a:lnTo>
                  <a:lnTo>
                    <a:pt x="34247" y="25691"/>
                  </a:lnTo>
                  <a:lnTo>
                    <a:pt x="64254" y="18758"/>
                  </a:lnTo>
                  <a:lnTo>
                    <a:pt x="44296" y="18758"/>
                  </a:lnTo>
                  <a:lnTo>
                    <a:pt x="760" y="18334"/>
                  </a:lnTo>
                  <a:close/>
                </a:path>
                <a:path w="2607310" h="45085">
                  <a:moveTo>
                    <a:pt x="2173768" y="28488"/>
                  </a:moveTo>
                  <a:lnTo>
                    <a:pt x="1843049" y="28488"/>
                  </a:lnTo>
                  <a:lnTo>
                    <a:pt x="1891526" y="29246"/>
                  </a:lnTo>
                  <a:lnTo>
                    <a:pt x="1937762" y="31836"/>
                  </a:lnTo>
                  <a:lnTo>
                    <a:pt x="1981351" y="36622"/>
                  </a:lnTo>
                  <a:lnTo>
                    <a:pt x="2131553" y="29830"/>
                  </a:lnTo>
                  <a:lnTo>
                    <a:pt x="2173768" y="28488"/>
                  </a:lnTo>
                  <a:close/>
                </a:path>
                <a:path w="2607310" h="45085">
                  <a:moveTo>
                    <a:pt x="2607076" y="26660"/>
                  </a:moveTo>
                  <a:lnTo>
                    <a:pt x="2324676" y="26660"/>
                  </a:lnTo>
                  <a:lnTo>
                    <a:pt x="2375547" y="27249"/>
                  </a:lnTo>
                  <a:lnTo>
                    <a:pt x="2428616" y="28491"/>
                  </a:lnTo>
                  <a:lnTo>
                    <a:pt x="2484460" y="30433"/>
                  </a:lnTo>
                  <a:lnTo>
                    <a:pt x="2606800" y="36622"/>
                  </a:lnTo>
                  <a:lnTo>
                    <a:pt x="2607273" y="33127"/>
                  </a:lnTo>
                  <a:lnTo>
                    <a:pt x="2607157" y="28846"/>
                  </a:lnTo>
                  <a:lnTo>
                    <a:pt x="2607076" y="26660"/>
                  </a:lnTo>
                  <a:close/>
                </a:path>
                <a:path w="2607310" h="45085">
                  <a:moveTo>
                    <a:pt x="2116686" y="10982"/>
                  </a:moveTo>
                  <a:lnTo>
                    <a:pt x="2007487" y="12243"/>
                  </a:lnTo>
                  <a:lnTo>
                    <a:pt x="1958611" y="13650"/>
                  </a:lnTo>
                  <a:lnTo>
                    <a:pt x="1914832" y="15659"/>
                  </a:lnTo>
                  <a:lnTo>
                    <a:pt x="1877109" y="18334"/>
                  </a:lnTo>
                  <a:lnTo>
                    <a:pt x="1835688" y="19799"/>
                  </a:lnTo>
                  <a:lnTo>
                    <a:pt x="1796850" y="20390"/>
                  </a:lnTo>
                  <a:lnTo>
                    <a:pt x="2606868" y="20390"/>
                  </a:lnTo>
                  <a:lnTo>
                    <a:pt x="2606800" y="18334"/>
                  </a:lnTo>
                  <a:lnTo>
                    <a:pt x="2234744" y="11366"/>
                  </a:lnTo>
                  <a:lnTo>
                    <a:pt x="2116686" y="10982"/>
                  </a:lnTo>
                  <a:close/>
                </a:path>
                <a:path w="2607310" h="45085">
                  <a:moveTo>
                    <a:pt x="64715" y="18652"/>
                  </a:moveTo>
                  <a:lnTo>
                    <a:pt x="44296" y="18758"/>
                  </a:lnTo>
                  <a:lnTo>
                    <a:pt x="64254" y="18758"/>
                  </a:lnTo>
                  <a:lnTo>
                    <a:pt x="64715" y="18652"/>
                  </a:lnTo>
                  <a:close/>
                </a:path>
                <a:path w="2607310" h="45085">
                  <a:moveTo>
                    <a:pt x="266404" y="0"/>
                  </a:moveTo>
                  <a:lnTo>
                    <a:pt x="213548" y="1432"/>
                  </a:lnTo>
                  <a:lnTo>
                    <a:pt x="163242" y="4671"/>
                  </a:lnTo>
                  <a:lnTo>
                    <a:pt x="116149" y="9762"/>
                  </a:lnTo>
                  <a:lnTo>
                    <a:pt x="72930" y="16754"/>
                  </a:lnTo>
                  <a:lnTo>
                    <a:pt x="64715" y="18652"/>
                  </a:lnTo>
                  <a:lnTo>
                    <a:pt x="88601" y="18527"/>
                  </a:lnTo>
                  <a:lnTo>
                    <a:pt x="325843" y="13614"/>
                  </a:lnTo>
                  <a:lnTo>
                    <a:pt x="377265" y="13093"/>
                  </a:lnTo>
                  <a:lnTo>
                    <a:pt x="503803" y="13093"/>
                  </a:lnTo>
                  <a:lnTo>
                    <a:pt x="489785" y="11366"/>
                  </a:lnTo>
                  <a:lnTo>
                    <a:pt x="433667" y="6072"/>
                  </a:lnTo>
                  <a:lnTo>
                    <a:pt x="377125" y="2366"/>
                  </a:lnTo>
                  <a:lnTo>
                    <a:pt x="321151" y="327"/>
                  </a:lnTo>
                  <a:lnTo>
                    <a:pt x="266404" y="0"/>
                  </a:lnTo>
                  <a:close/>
                </a:path>
                <a:path w="2607310" h="45085">
                  <a:moveTo>
                    <a:pt x="503803" y="13093"/>
                  </a:moveTo>
                  <a:lnTo>
                    <a:pt x="377265" y="13093"/>
                  </a:lnTo>
                  <a:lnTo>
                    <a:pt x="430287" y="13132"/>
                  </a:lnTo>
                  <a:lnTo>
                    <a:pt x="485030" y="13902"/>
                  </a:lnTo>
                  <a:lnTo>
                    <a:pt x="518292" y="14888"/>
                  </a:lnTo>
                  <a:lnTo>
                    <a:pt x="503803" y="1309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9971" y="2554609"/>
              <a:ext cx="2607310" cy="71120"/>
            </a:xfrm>
            <a:custGeom>
              <a:avLst/>
              <a:gdLst/>
              <a:ahLst/>
              <a:cxnLst/>
              <a:rect l="l" t="t" r="r" b="b"/>
              <a:pathLst>
                <a:path w="2607310" h="71119">
                  <a:moveTo>
                    <a:pt x="88" y="32379"/>
                  </a:moveTo>
                  <a:lnTo>
                    <a:pt x="53945" y="27233"/>
                  </a:lnTo>
                  <a:lnTo>
                    <a:pt x="109563" y="22868"/>
                  </a:lnTo>
                  <a:lnTo>
                    <a:pt x="166320" y="19330"/>
                  </a:lnTo>
                  <a:lnTo>
                    <a:pt x="223591" y="16665"/>
                  </a:lnTo>
                  <a:lnTo>
                    <a:pt x="280755" y="14921"/>
                  </a:lnTo>
                  <a:lnTo>
                    <a:pt x="337188" y="14144"/>
                  </a:lnTo>
                  <a:lnTo>
                    <a:pt x="392266" y="14380"/>
                  </a:lnTo>
                  <a:lnTo>
                    <a:pt x="445367" y="15675"/>
                  </a:lnTo>
                  <a:lnTo>
                    <a:pt x="495868" y="18076"/>
                  </a:lnTo>
                  <a:lnTo>
                    <a:pt x="543146" y="21629"/>
                  </a:lnTo>
                  <a:lnTo>
                    <a:pt x="586577" y="26382"/>
                  </a:lnTo>
                  <a:lnTo>
                    <a:pt x="625538" y="32379"/>
                  </a:lnTo>
                  <a:lnTo>
                    <a:pt x="695648" y="31680"/>
                  </a:lnTo>
                  <a:lnTo>
                    <a:pt x="756795" y="31819"/>
                  </a:lnTo>
                  <a:lnTo>
                    <a:pt x="810568" y="32583"/>
                  </a:lnTo>
                  <a:lnTo>
                    <a:pt x="858558" y="33760"/>
                  </a:lnTo>
                  <a:lnTo>
                    <a:pt x="902352" y="35134"/>
                  </a:lnTo>
                  <a:lnTo>
                    <a:pt x="943540" y="36494"/>
                  </a:lnTo>
                  <a:lnTo>
                    <a:pt x="983711" y="37626"/>
                  </a:lnTo>
                  <a:lnTo>
                    <a:pt x="1024453" y="38315"/>
                  </a:lnTo>
                  <a:lnTo>
                    <a:pt x="1067358" y="38348"/>
                  </a:lnTo>
                  <a:lnTo>
                    <a:pt x="1114012" y="37512"/>
                  </a:lnTo>
                  <a:lnTo>
                    <a:pt x="1166005" y="35594"/>
                  </a:lnTo>
                  <a:lnTo>
                    <a:pt x="1224927" y="32379"/>
                  </a:lnTo>
                  <a:lnTo>
                    <a:pt x="1285332" y="30357"/>
                  </a:lnTo>
                  <a:lnTo>
                    <a:pt x="1339919" y="29744"/>
                  </a:lnTo>
                  <a:lnTo>
                    <a:pt x="1389862" y="30229"/>
                  </a:lnTo>
                  <a:lnTo>
                    <a:pt x="1436337" y="31499"/>
                  </a:lnTo>
                  <a:lnTo>
                    <a:pt x="1480519" y="33241"/>
                  </a:lnTo>
                  <a:lnTo>
                    <a:pt x="1523584" y="35142"/>
                  </a:lnTo>
                  <a:lnTo>
                    <a:pt x="1566706" y="36889"/>
                  </a:lnTo>
                  <a:lnTo>
                    <a:pt x="1611061" y="38171"/>
                  </a:lnTo>
                  <a:lnTo>
                    <a:pt x="1657824" y="38673"/>
                  </a:lnTo>
                  <a:lnTo>
                    <a:pt x="1708171" y="38084"/>
                  </a:lnTo>
                  <a:lnTo>
                    <a:pt x="1763277" y="36090"/>
                  </a:lnTo>
                  <a:lnTo>
                    <a:pt x="1824316" y="32379"/>
                  </a:lnTo>
                  <a:lnTo>
                    <a:pt x="1873073" y="20394"/>
                  </a:lnTo>
                  <a:lnTo>
                    <a:pt x="1921000" y="11479"/>
                  </a:lnTo>
                  <a:lnTo>
                    <a:pt x="1968276" y="5318"/>
                  </a:lnTo>
                  <a:lnTo>
                    <a:pt x="2015085" y="1597"/>
                  </a:lnTo>
                  <a:lnTo>
                    <a:pt x="2061606" y="0"/>
                  </a:lnTo>
                  <a:lnTo>
                    <a:pt x="2108020" y="210"/>
                  </a:lnTo>
                  <a:lnTo>
                    <a:pt x="2154509" y="1914"/>
                  </a:lnTo>
                  <a:lnTo>
                    <a:pt x="2201254" y="4795"/>
                  </a:lnTo>
                  <a:lnTo>
                    <a:pt x="2248435" y="8538"/>
                  </a:lnTo>
                  <a:lnTo>
                    <a:pt x="2296234" y="12828"/>
                  </a:lnTo>
                  <a:lnTo>
                    <a:pt x="2344831" y="17349"/>
                  </a:lnTo>
                  <a:lnTo>
                    <a:pt x="2394407" y="21785"/>
                  </a:lnTo>
                  <a:lnTo>
                    <a:pt x="2445144" y="25822"/>
                  </a:lnTo>
                  <a:lnTo>
                    <a:pt x="2497223" y="29144"/>
                  </a:lnTo>
                  <a:lnTo>
                    <a:pt x="2550824" y="31435"/>
                  </a:lnTo>
                  <a:lnTo>
                    <a:pt x="2606128" y="32379"/>
                  </a:lnTo>
                  <a:lnTo>
                    <a:pt x="2606738" y="36837"/>
                  </a:lnTo>
                  <a:lnTo>
                    <a:pt x="2535857" y="52529"/>
                  </a:lnTo>
                  <a:lnTo>
                    <a:pt x="2472602" y="53481"/>
                  </a:lnTo>
                  <a:lnTo>
                    <a:pt x="2415378" y="53681"/>
                  </a:lnTo>
                  <a:lnTo>
                    <a:pt x="2363202" y="53282"/>
                  </a:lnTo>
                  <a:lnTo>
                    <a:pt x="2315089" y="52442"/>
                  </a:lnTo>
                  <a:lnTo>
                    <a:pt x="2270054" y="51315"/>
                  </a:lnTo>
                  <a:lnTo>
                    <a:pt x="2227114" y="50058"/>
                  </a:lnTo>
                  <a:lnTo>
                    <a:pt x="2185284" y="48825"/>
                  </a:lnTo>
                  <a:lnTo>
                    <a:pt x="2143580" y="47773"/>
                  </a:lnTo>
                  <a:lnTo>
                    <a:pt x="2101018" y="47057"/>
                  </a:lnTo>
                  <a:lnTo>
                    <a:pt x="2056613" y="46833"/>
                  </a:lnTo>
                  <a:lnTo>
                    <a:pt x="2009380" y="47256"/>
                  </a:lnTo>
                  <a:lnTo>
                    <a:pt x="1958337" y="48483"/>
                  </a:lnTo>
                  <a:lnTo>
                    <a:pt x="1902498" y="50667"/>
                  </a:lnTo>
                  <a:lnTo>
                    <a:pt x="1843086" y="54579"/>
                  </a:lnTo>
                  <a:lnTo>
                    <a:pt x="1786487" y="56116"/>
                  </a:lnTo>
                  <a:lnTo>
                    <a:pt x="1732445" y="55749"/>
                  </a:lnTo>
                  <a:lnTo>
                    <a:pt x="1680709" y="53947"/>
                  </a:lnTo>
                  <a:lnTo>
                    <a:pt x="1631025" y="51180"/>
                  </a:lnTo>
                  <a:lnTo>
                    <a:pt x="1583140" y="47918"/>
                  </a:lnTo>
                  <a:lnTo>
                    <a:pt x="1536801" y="44630"/>
                  </a:lnTo>
                  <a:lnTo>
                    <a:pt x="1491754" y="41786"/>
                  </a:lnTo>
                  <a:lnTo>
                    <a:pt x="1447746" y="39856"/>
                  </a:lnTo>
                  <a:lnTo>
                    <a:pt x="1404525" y="39310"/>
                  </a:lnTo>
                  <a:lnTo>
                    <a:pt x="1361837" y="40616"/>
                  </a:lnTo>
                  <a:lnTo>
                    <a:pt x="1319429" y="44246"/>
                  </a:lnTo>
                  <a:lnTo>
                    <a:pt x="1277048" y="50667"/>
                  </a:lnTo>
                  <a:lnTo>
                    <a:pt x="1222835" y="49538"/>
                  </a:lnTo>
                  <a:lnTo>
                    <a:pt x="1169745" y="48196"/>
                  </a:lnTo>
                  <a:lnTo>
                    <a:pt x="1117675" y="46767"/>
                  </a:lnTo>
                  <a:lnTo>
                    <a:pt x="1066519" y="45376"/>
                  </a:lnTo>
                  <a:lnTo>
                    <a:pt x="1016173" y="44148"/>
                  </a:lnTo>
                  <a:lnTo>
                    <a:pt x="966533" y="43209"/>
                  </a:lnTo>
                  <a:lnTo>
                    <a:pt x="917494" y="42685"/>
                  </a:lnTo>
                  <a:lnTo>
                    <a:pt x="868952" y="42700"/>
                  </a:lnTo>
                  <a:lnTo>
                    <a:pt x="820802" y="43381"/>
                  </a:lnTo>
                  <a:lnTo>
                    <a:pt x="772939" y="44852"/>
                  </a:lnTo>
                  <a:lnTo>
                    <a:pt x="725260" y="47239"/>
                  </a:lnTo>
                  <a:lnTo>
                    <a:pt x="677659" y="50667"/>
                  </a:lnTo>
                  <a:lnTo>
                    <a:pt x="626173" y="54242"/>
                  </a:lnTo>
                  <a:lnTo>
                    <a:pt x="573308" y="57882"/>
                  </a:lnTo>
                  <a:lnTo>
                    <a:pt x="519414" y="61407"/>
                  </a:lnTo>
                  <a:lnTo>
                    <a:pt x="464835" y="64637"/>
                  </a:lnTo>
                  <a:lnTo>
                    <a:pt x="409919" y="67391"/>
                  </a:lnTo>
                  <a:lnTo>
                    <a:pt x="355013" y="69490"/>
                  </a:lnTo>
                  <a:lnTo>
                    <a:pt x="300464" y="70752"/>
                  </a:lnTo>
                  <a:lnTo>
                    <a:pt x="246618" y="70998"/>
                  </a:lnTo>
                  <a:lnTo>
                    <a:pt x="193824" y="70047"/>
                  </a:lnTo>
                  <a:lnTo>
                    <a:pt x="142426" y="67718"/>
                  </a:lnTo>
                  <a:lnTo>
                    <a:pt x="92773" y="63833"/>
                  </a:lnTo>
                  <a:lnTo>
                    <a:pt x="45212" y="58209"/>
                  </a:lnTo>
                  <a:lnTo>
                    <a:pt x="88" y="50667"/>
                  </a:lnTo>
                  <a:lnTo>
                    <a:pt x="1676" y="45397"/>
                  </a:lnTo>
                  <a:lnTo>
                    <a:pt x="0" y="36951"/>
                  </a:lnTo>
                  <a:lnTo>
                    <a:pt x="88" y="32379"/>
                  </a:lnTo>
                  <a:close/>
                </a:path>
              </a:pathLst>
            </a:custGeom>
            <a:ln w="444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7359" y="2829718"/>
            <a:ext cx="3206115" cy="29737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0665" marR="71755" indent="-228600">
              <a:lnSpc>
                <a:spcPts val="1400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</a:tabLst>
            </a:pPr>
            <a:r>
              <a:rPr sz="1300" spc="-10" dirty="0">
                <a:latin typeface="Calibri"/>
                <a:cs typeface="Calibri"/>
              </a:rPr>
              <a:t>McKinney-Vento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students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have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right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to </a:t>
            </a:r>
            <a:r>
              <a:rPr sz="1300" dirty="0">
                <a:latin typeface="Calibri"/>
                <a:cs typeface="Calibri"/>
              </a:rPr>
              <a:t>receive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transportation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of </a:t>
            </a:r>
            <a:r>
              <a:rPr sz="1300" dirty="0">
                <a:latin typeface="Calibri"/>
                <a:cs typeface="Calibri"/>
              </a:rPr>
              <a:t>origin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charge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long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-20" dirty="0">
                <a:latin typeface="Calibri"/>
                <a:cs typeface="Calibri"/>
              </a:rPr>
              <a:t> they </a:t>
            </a:r>
            <a:r>
              <a:rPr sz="1300" spc="-10" dirty="0">
                <a:latin typeface="Calibri"/>
                <a:cs typeface="Calibri"/>
              </a:rPr>
              <a:t>attend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origin,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even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if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that </a:t>
            </a:r>
            <a:r>
              <a:rPr sz="1300" dirty="0">
                <a:latin typeface="Calibri"/>
                <a:cs typeface="Calibri"/>
              </a:rPr>
              <a:t>school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does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not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provide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transportation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for </a:t>
            </a:r>
            <a:r>
              <a:rPr sz="1300" dirty="0">
                <a:latin typeface="Calibri"/>
                <a:cs typeface="Calibri"/>
              </a:rPr>
              <a:t>any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other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student.</a:t>
            </a:r>
            <a:endParaRPr sz="1300">
              <a:latin typeface="Calibri"/>
              <a:cs typeface="Calibri"/>
            </a:endParaRPr>
          </a:p>
          <a:p>
            <a:pPr marL="240665" marR="82550" indent="-228600">
              <a:lnSpc>
                <a:spcPts val="140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</a:tabLst>
            </a:pPr>
            <a:r>
              <a:rPr sz="1300" dirty="0">
                <a:latin typeface="Calibri"/>
                <a:cs typeface="Calibri"/>
              </a:rPr>
              <a:t>When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remain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of </a:t>
            </a:r>
            <a:r>
              <a:rPr sz="1300" dirty="0">
                <a:latin typeface="Calibri"/>
                <a:cs typeface="Calibri"/>
              </a:rPr>
              <a:t>origin,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LEA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origin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LEA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where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currently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resides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share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the </a:t>
            </a:r>
            <a:r>
              <a:rPr sz="1300" spc="-10" dirty="0">
                <a:latin typeface="Calibri"/>
                <a:cs typeface="Calibri"/>
              </a:rPr>
              <a:t>responsibility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providing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transportation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origin.</a:t>
            </a:r>
            <a:endParaRPr sz="1300">
              <a:latin typeface="Calibri"/>
              <a:cs typeface="Calibri"/>
            </a:endParaRPr>
          </a:p>
          <a:p>
            <a:pPr marL="240665" marR="5080" indent="-228600">
              <a:lnSpc>
                <a:spcPts val="1400"/>
              </a:lnSpc>
              <a:spcBef>
                <a:spcPts val="1015"/>
              </a:spcBef>
              <a:buFont typeface="Arial"/>
              <a:buChar char="•"/>
              <a:tabLst>
                <a:tab pos="240665" algn="l"/>
              </a:tabLst>
            </a:pPr>
            <a:r>
              <a:rPr sz="1300" dirty="0">
                <a:latin typeface="Calibri"/>
                <a:cs typeface="Calibri"/>
              </a:rPr>
              <a:t>There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mileage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limit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origin transportation,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 of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origin </a:t>
            </a:r>
            <a:r>
              <a:rPr sz="1300" dirty="0">
                <a:latin typeface="Calibri"/>
                <a:cs typeface="Calibri"/>
              </a:rPr>
              <a:t>placement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based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student’s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best </a:t>
            </a:r>
            <a:r>
              <a:rPr sz="1300" spc="-10" dirty="0">
                <a:latin typeface="Calibri"/>
                <a:cs typeface="Calibri"/>
              </a:rPr>
              <a:t>interest.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3759" y="0"/>
            <a:ext cx="5159478" cy="685793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908290" y="6376415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571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Comparable</a:t>
            </a:r>
            <a:r>
              <a:rPr sz="3200" spc="-155" dirty="0"/>
              <a:t> </a:t>
            </a:r>
            <a:r>
              <a:rPr sz="3200" spc="-10" dirty="0"/>
              <a:t>Services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15950" y="1721611"/>
            <a:ext cx="7799705" cy="42659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6479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110" dirty="0">
                <a:latin typeface="Calibri"/>
                <a:cs typeface="Calibri"/>
              </a:rPr>
              <a:t>LEA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must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00" dirty="0">
                <a:latin typeface="Calibri"/>
                <a:cs typeface="Calibri"/>
              </a:rPr>
              <a:t>services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each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homeless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child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youth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 are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comparable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0" dirty="0">
                <a:latin typeface="Calibri"/>
                <a:cs typeface="Calibri"/>
              </a:rPr>
              <a:t>services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offered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other </a:t>
            </a:r>
            <a:r>
              <a:rPr sz="2400" spc="75" dirty="0">
                <a:latin typeface="Calibri"/>
                <a:cs typeface="Calibri"/>
              </a:rPr>
              <a:t>students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LEA.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(Section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722(g)(4)).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spc="70" dirty="0">
                <a:latin typeface="Calibri"/>
                <a:cs typeface="Calibri"/>
              </a:rPr>
              <a:t>These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100" dirty="0">
                <a:latin typeface="Calibri"/>
                <a:cs typeface="Calibri"/>
              </a:rPr>
              <a:t>services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90" dirty="0">
                <a:latin typeface="Calibri"/>
                <a:cs typeface="Calibri"/>
              </a:rPr>
              <a:t>public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006FC0"/>
                </a:solidFill>
                <a:latin typeface="Calibri"/>
                <a:cs typeface="Calibri"/>
              </a:rPr>
              <a:t>preschool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programs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85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educational 	</a:t>
            </a:r>
            <a:r>
              <a:rPr sz="2400" spc="50" dirty="0">
                <a:latin typeface="Calibri"/>
                <a:cs typeface="Calibri"/>
              </a:rPr>
              <a:t>programs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100" dirty="0">
                <a:latin typeface="Calibri"/>
                <a:cs typeface="Calibri"/>
              </a:rPr>
              <a:t>services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which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homeless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student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meets 	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eligibility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criteria,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programs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006FC0"/>
                </a:solidFill>
                <a:latin typeface="Calibri"/>
                <a:cs typeface="Calibri"/>
              </a:rPr>
              <a:t>children</a:t>
            </a:r>
            <a:r>
              <a:rPr sz="2400" spc="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with 	</a:t>
            </a:r>
            <a:r>
              <a:rPr sz="2400" spc="70" dirty="0">
                <a:solidFill>
                  <a:srgbClr val="006FC0"/>
                </a:solidFill>
                <a:latin typeface="Calibri"/>
                <a:cs typeface="Calibri"/>
              </a:rPr>
              <a:t>disabilities</a:t>
            </a:r>
            <a:r>
              <a:rPr sz="2400" spc="70" dirty="0">
                <a:latin typeface="Calibri"/>
                <a:cs typeface="Calibri"/>
              </a:rPr>
              <a:t>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programs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006FC0"/>
                </a:solidFill>
                <a:latin typeface="Calibri"/>
                <a:cs typeface="Calibri"/>
              </a:rPr>
              <a:t>English</a:t>
            </a:r>
            <a:r>
              <a:rPr sz="24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006FC0"/>
                </a:solidFill>
                <a:latin typeface="Calibri"/>
                <a:cs typeface="Calibri"/>
              </a:rPr>
              <a:t>learners</a:t>
            </a:r>
            <a:r>
              <a:rPr sz="2400" spc="55" dirty="0">
                <a:latin typeface="Calibri"/>
                <a:cs typeface="Calibri"/>
              </a:rPr>
              <a:t>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programs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	</a:t>
            </a:r>
            <a:r>
              <a:rPr sz="2400" spc="55" dirty="0">
                <a:solidFill>
                  <a:srgbClr val="006FC0"/>
                </a:solidFill>
                <a:latin typeface="Calibri"/>
                <a:cs typeface="Calibri"/>
              </a:rPr>
              <a:t>career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85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85" dirty="0">
                <a:solidFill>
                  <a:srgbClr val="006FC0"/>
                </a:solidFill>
                <a:latin typeface="Calibri"/>
                <a:cs typeface="Calibri"/>
              </a:rPr>
              <a:t>technical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65" dirty="0">
                <a:solidFill>
                  <a:srgbClr val="006FC0"/>
                </a:solidFill>
                <a:latin typeface="Calibri"/>
                <a:cs typeface="Calibri"/>
              </a:rPr>
              <a:t>education</a:t>
            </a:r>
            <a:r>
              <a:rPr sz="2400" spc="65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programs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gifted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006FC0"/>
                </a:solidFill>
                <a:latin typeface="Calibri"/>
                <a:cs typeface="Calibri"/>
              </a:rPr>
              <a:t>and 	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talented</a:t>
            </a:r>
            <a:r>
              <a:rPr sz="2400" spc="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students,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before-</a:t>
            </a:r>
            <a:r>
              <a:rPr sz="2400" spc="85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after-</a:t>
            </a:r>
            <a:r>
              <a:rPr sz="2400" spc="110" dirty="0">
                <a:solidFill>
                  <a:srgbClr val="006FC0"/>
                </a:solidFill>
                <a:latin typeface="Calibri"/>
                <a:cs typeface="Calibri"/>
              </a:rPr>
              <a:t>school</a:t>
            </a:r>
            <a:r>
              <a:rPr sz="24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latin typeface="Calibri"/>
                <a:cs typeface="Calibri"/>
              </a:rPr>
              <a:t>programs, 	</a:t>
            </a:r>
            <a:r>
              <a:rPr sz="2400" spc="110" dirty="0">
                <a:latin typeface="Calibri"/>
                <a:cs typeface="Calibri"/>
              </a:rPr>
              <a:t>school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6FC0"/>
                </a:solidFill>
                <a:latin typeface="Calibri"/>
                <a:cs typeface="Calibri"/>
              </a:rPr>
              <a:t>nutrition</a:t>
            </a:r>
            <a:r>
              <a:rPr sz="2400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programs, </a:t>
            </a:r>
            <a:r>
              <a:rPr sz="2400" spc="85" dirty="0">
                <a:latin typeface="Calibri"/>
                <a:cs typeface="Calibri"/>
              </a:rPr>
              <a:t>and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6FC0"/>
                </a:solidFill>
                <a:latin typeface="Calibri"/>
                <a:cs typeface="Calibri"/>
              </a:rPr>
              <a:t>transportation</a:t>
            </a:r>
            <a:r>
              <a:rPr sz="2400" spc="10" dirty="0">
                <a:latin typeface="Calibri"/>
                <a:cs typeface="Calibri"/>
              </a:rPr>
              <a:t>.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(Section 	</a:t>
            </a:r>
            <a:r>
              <a:rPr sz="2400" spc="-10" dirty="0">
                <a:latin typeface="Calibri"/>
                <a:cs typeface="Calibri"/>
              </a:rPr>
              <a:t>722(g)(4)).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5638" y="2535010"/>
            <a:ext cx="52717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Preliminary</a:t>
            </a:r>
            <a:r>
              <a:rPr sz="4000" spc="-45" dirty="0"/>
              <a:t> </a:t>
            </a:r>
            <a:r>
              <a:rPr sz="4000" spc="-10" dirty="0"/>
              <a:t>2022-</a:t>
            </a:r>
            <a:r>
              <a:rPr sz="4000" dirty="0"/>
              <a:t>23</a:t>
            </a:r>
            <a:r>
              <a:rPr sz="4000" spc="-55" dirty="0"/>
              <a:t> </a:t>
            </a:r>
            <a:r>
              <a:rPr sz="4000" spc="-20" dirty="0"/>
              <a:t>Data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542" y="6235446"/>
            <a:ext cx="867917" cy="491489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" y="6077902"/>
            <a:ext cx="9144000" cy="952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0" y="9525"/>
                </a:moveTo>
                <a:lnTo>
                  <a:pt x="9143619" y="9525"/>
                </a:lnTo>
                <a:lnTo>
                  <a:pt x="9143619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4BF6EF-6680-9570-FBB4-D81CBE1F03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600" y="-369332"/>
            <a:ext cx="8210114" cy="369332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Total Homeless Unduplicated Count</a:t>
            </a:r>
          </a:p>
        </p:txBody>
      </p:sp>
      <p:pic>
        <p:nvPicPr>
          <p:cNvPr id="4" name="object 4" descr="Total Homeless Unduplicated Coun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2688" y="1009650"/>
            <a:ext cx="6700265" cy="43769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66512" y="1915666"/>
            <a:ext cx="448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21,560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8399" y="1958643"/>
            <a:ext cx="448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20,821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8877" y="2342081"/>
            <a:ext cx="275145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267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4536A"/>
                </a:solidFill>
                <a:latin typeface="Calibri"/>
                <a:cs typeface="Calibri"/>
              </a:rPr>
              <a:t>17,894</a:t>
            </a:r>
            <a:endParaRPr sz="1200">
              <a:latin typeface="Calibri"/>
              <a:cs typeface="Calibri"/>
            </a:endParaRPr>
          </a:p>
          <a:p>
            <a:pPr marL="1188085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16540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spc="-10" dirty="0">
                <a:solidFill>
                  <a:srgbClr val="44536A"/>
                </a:solidFill>
                <a:latin typeface="Calibri"/>
                <a:cs typeface="Calibri"/>
              </a:rPr>
              <a:t>15,176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6400" y="5587711"/>
            <a:ext cx="457390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dirty="0">
                <a:latin typeface="Calibri"/>
                <a:cs typeface="Calibri"/>
              </a:rPr>
              <a:t>*The</a:t>
            </a:r>
            <a:r>
              <a:rPr sz="1000" spc="-10" dirty="0">
                <a:latin typeface="Calibri"/>
                <a:cs typeface="Calibri"/>
              </a:rPr>
              <a:t> SY2022-</a:t>
            </a:r>
            <a:r>
              <a:rPr sz="1000" dirty="0">
                <a:latin typeface="Calibri"/>
                <a:cs typeface="Calibri"/>
              </a:rPr>
              <a:t>23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data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yet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been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verified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U.S.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Department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Education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82" y="5629227"/>
            <a:ext cx="254000" cy="2044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1200" spc="-25" dirty="0">
                <a:solidFill>
                  <a:srgbClr val="999999"/>
                </a:solidFill>
                <a:latin typeface="Rockwell"/>
                <a:cs typeface="Rockwell"/>
              </a:rPr>
              <a:t>28</a:t>
            </a:fld>
            <a:endParaRPr sz="1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386DF18-0DC0-A0DC-D181-CE682382AB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600" y="-369332"/>
            <a:ext cx="8210114" cy="369332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Five-Year Trend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542" y="6235446"/>
            <a:ext cx="867917" cy="491489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" y="6077902"/>
            <a:ext cx="9144000" cy="9525"/>
          </a:xfrm>
          <a:custGeom>
            <a:avLst/>
            <a:gdLst/>
            <a:ahLst/>
            <a:cxnLst/>
            <a:rect l="l" t="t" r="r" b="b"/>
            <a:pathLst>
              <a:path w="9144000" h="9525">
                <a:moveTo>
                  <a:pt x="0" y="9525"/>
                </a:moveTo>
                <a:lnTo>
                  <a:pt x="9143619" y="9525"/>
                </a:lnTo>
                <a:lnTo>
                  <a:pt x="9143619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Five Year Trend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431" y="1009650"/>
            <a:ext cx="7162787" cy="4305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91800" y="2527357"/>
            <a:ext cx="40386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44536A"/>
                </a:solidFill>
                <a:latin typeface="Calibri"/>
                <a:cs typeface="Calibri"/>
              </a:rPr>
              <a:t>2,045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6400" y="5587711"/>
            <a:ext cx="457390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dirty="0">
                <a:latin typeface="Calibri"/>
                <a:cs typeface="Calibri"/>
              </a:rPr>
              <a:t>*The</a:t>
            </a:r>
            <a:r>
              <a:rPr sz="1000" spc="-10" dirty="0">
                <a:latin typeface="Calibri"/>
                <a:cs typeface="Calibri"/>
              </a:rPr>
              <a:t> SY2022-</a:t>
            </a:r>
            <a:r>
              <a:rPr sz="1000" dirty="0">
                <a:latin typeface="Calibri"/>
                <a:cs typeface="Calibri"/>
              </a:rPr>
              <a:t>23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data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yet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been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verified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U.S.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Department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Education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82" y="5629227"/>
            <a:ext cx="254000" cy="2044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1200" spc="-25" dirty="0">
                <a:solidFill>
                  <a:srgbClr val="999999"/>
                </a:solidFill>
                <a:latin typeface="Rockwell"/>
                <a:cs typeface="Rockwell"/>
              </a:rPr>
              <a:t>29</a:t>
            </a:fld>
            <a:endParaRPr sz="12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1794" y="2535010"/>
            <a:ext cx="43002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Who</a:t>
            </a:r>
            <a:r>
              <a:rPr sz="4000" spc="-20" dirty="0"/>
              <a:t> </a:t>
            </a:r>
            <a:r>
              <a:rPr sz="4000" dirty="0"/>
              <a:t>is</a:t>
            </a:r>
            <a:r>
              <a:rPr sz="4000" spc="-35" dirty="0"/>
              <a:t> </a:t>
            </a:r>
            <a:r>
              <a:rPr sz="4000" dirty="0"/>
              <a:t>in</a:t>
            </a:r>
            <a:r>
              <a:rPr sz="4000" spc="-30" dirty="0"/>
              <a:t> </a:t>
            </a:r>
            <a:r>
              <a:rPr sz="4000" dirty="0"/>
              <a:t>the</a:t>
            </a:r>
            <a:r>
              <a:rPr sz="4000" spc="-20" dirty="0"/>
              <a:t> </a:t>
            </a:r>
            <a:r>
              <a:rPr sz="4000" spc="-10" dirty="0"/>
              <a:t>Room?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494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dirty="0"/>
              <a:t>Charter</a:t>
            </a:r>
            <a:r>
              <a:rPr spc="-70" dirty="0"/>
              <a:t> </a:t>
            </a:r>
            <a:r>
              <a:rPr dirty="0"/>
              <a:t>School</a:t>
            </a:r>
            <a:r>
              <a:rPr spc="-70" dirty="0"/>
              <a:t> </a:t>
            </a:r>
            <a:r>
              <a:rPr spc="-10" dirty="0"/>
              <a:t>Institute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64795" marR="334645" indent="-227329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266065" algn="l"/>
              </a:tabLst>
            </a:pPr>
            <a:r>
              <a:rPr dirty="0"/>
              <a:t>Identified</a:t>
            </a:r>
            <a:r>
              <a:rPr spc="-60" dirty="0"/>
              <a:t> </a:t>
            </a:r>
            <a:r>
              <a:rPr dirty="0"/>
              <a:t>179</a:t>
            </a:r>
            <a:r>
              <a:rPr spc="-90" dirty="0"/>
              <a:t> </a:t>
            </a:r>
            <a:r>
              <a:rPr spc="-10" dirty="0"/>
              <a:t>McKinney- 	</a:t>
            </a:r>
            <a:r>
              <a:rPr spc="-25" dirty="0"/>
              <a:t>Vento</a:t>
            </a:r>
            <a:r>
              <a:rPr spc="-80" dirty="0"/>
              <a:t> </a:t>
            </a:r>
            <a:r>
              <a:rPr dirty="0"/>
              <a:t>Eligible</a:t>
            </a:r>
            <a:r>
              <a:rPr spc="-80" dirty="0"/>
              <a:t> </a:t>
            </a:r>
            <a:r>
              <a:rPr spc="-10" dirty="0"/>
              <a:t>Students</a:t>
            </a:r>
          </a:p>
          <a:p>
            <a:pPr marL="265430" marR="30480" indent="-227329">
              <a:lnSpc>
                <a:spcPts val="2300"/>
              </a:lnSpc>
              <a:spcBef>
                <a:spcPts val="1010"/>
              </a:spcBef>
              <a:buFont typeface="Arial"/>
              <a:buChar char="•"/>
              <a:tabLst>
                <a:tab pos="266700" algn="l"/>
              </a:tabLst>
            </a:pPr>
            <a:r>
              <a:rPr dirty="0"/>
              <a:t>70%</a:t>
            </a:r>
            <a:r>
              <a:rPr spc="-60" dirty="0"/>
              <a:t> </a:t>
            </a:r>
            <a:r>
              <a:rPr dirty="0"/>
              <a:t>were</a:t>
            </a:r>
            <a:r>
              <a:rPr spc="-30" dirty="0"/>
              <a:t> </a:t>
            </a:r>
            <a:r>
              <a:rPr dirty="0"/>
              <a:t>living</a:t>
            </a:r>
            <a:r>
              <a:rPr spc="-4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10" dirty="0"/>
              <a:t>doubled- 	</a:t>
            </a:r>
            <a:r>
              <a:rPr dirty="0"/>
              <a:t>up</a:t>
            </a:r>
            <a:r>
              <a:rPr spc="-40" dirty="0"/>
              <a:t> </a:t>
            </a:r>
            <a:r>
              <a:rPr spc="-10" dirty="0"/>
              <a:t>situations</a:t>
            </a:r>
          </a:p>
          <a:p>
            <a:pPr marL="265430" marR="842644" indent="-227329">
              <a:lnSpc>
                <a:spcPts val="2300"/>
              </a:lnSpc>
              <a:spcBef>
                <a:spcPts val="1005"/>
              </a:spcBef>
              <a:buFont typeface="Arial"/>
              <a:buChar char="•"/>
              <a:tabLst>
                <a:tab pos="266700" algn="l"/>
              </a:tabLst>
            </a:pPr>
            <a:r>
              <a:rPr dirty="0"/>
              <a:t>42%</a:t>
            </a:r>
            <a:r>
              <a:rPr spc="-25" dirty="0"/>
              <a:t> </a:t>
            </a:r>
            <a:r>
              <a:rPr spc="-10" dirty="0"/>
              <a:t>Unaccompanied 	</a:t>
            </a:r>
            <a:r>
              <a:rPr dirty="0"/>
              <a:t>Homeless</a:t>
            </a:r>
            <a:r>
              <a:rPr spc="-65" dirty="0"/>
              <a:t> </a:t>
            </a:r>
            <a:r>
              <a:rPr spc="-10" dirty="0"/>
              <a:t>Youth</a:t>
            </a:r>
          </a:p>
          <a:p>
            <a:pPr marL="265430" indent="-227329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65430" algn="l"/>
              </a:tabLst>
            </a:pPr>
            <a:r>
              <a:rPr dirty="0"/>
              <a:t>54%</a:t>
            </a:r>
            <a:r>
              <a:rPr spc="-25" dirty="0"/>
              <a:t> </a:t>
            </a:r>
            <a:r>
              <a:rPr spc="-10" dirty="0"/>
              <a:t>Latinx</a:t>
            </a:r>
          </a:p>
          <a:p>
            <a:pPr marL="264795" marR="224154" indent="-227329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66065" algn="l"/>
              </a:tabLst>
            </a:pPr>
            <a:r>
              <a:rPr dirty="0"/>
              <a:t>12</a:t>
            </a:r>
            <a:r>
              <a:rPr sz="2400" baseline="24305" dirty="0"/>
              <a:t>th</a:t>
            </a:r>
            <a:r>
              <a:rPr sz="2400" spc="187" baseline="24305" dirty="0"/>
              <a:t> </a:t>
            </a:r>
            <a:r>
              <a:rPr sz="2400" dirty="0"/>
              <a:t>Grade</a:t>
            </a:r>
            <a:r>
              <a:rPr sz="2400" spc="-35" dirty="0"/>
              <a:t> </a:t>
            </a:r>
            <a:r>
              <a:rPr sz="2400" dirty="0"/>
              <a:t>is</a:t>
            </a:r>
            <a:r>
              <a:rPr sz="2400" spc="-45" dirty="0"/>
              <a:t> </a:t>
            </a:r>
            <a:r>
              <a:rPr sz="2400" spc="-10" dirty="0"/>
              <a:t>highest 	</a:t>
            </a:r>
            <a:r>
              <a:rPr sz="2400" dirty="0"/>
              <a:t>identified</a:t>
            </a:r>
            <a:r>
              <a:rPr sz="2400" spc="-100" dirty="0"/>
              <a:t> </a:t>
            </a:r>
            <a:r>
              <a:rPr sz="2400" dirty="0"/>
              <a:t>grade</a:t>
            </a:r>
            <a:r>
              <a:rPr sz="2400" spc="-100" dirty="0"/>
              <a:t> </a:t>
            </a:r>
            <a:r>
              <a:rPr sz="2400" dirty="0"/>
              <a:t>level</a:t>
            </a:r>
            <a:r>
              <a:rPr sz="2400" spc="-100" dirty="0"/>
              <a:t> </a:t>
            </a:r>
            <a:r>
              <a:rPr sz="2400" spc="-20" dirty="0"/>
              <a:t>with 	</a:t>
            </a:r>
            <a:r>
              <a:rPr sz="2400" dirty="0"/>
              <a:t>11</a:t>
            </a:r>
            <a:r>
              <a:rPr sz="2400" baseline="24305" dirty="0"/>
              <a:t>th</a:t>
            </a:r>
            <a:r>
              <a:rPr sz="2400" spc="172" baseline="24305" dirty="0"/>
              <a:t> </a:t>
            </a:r>
            <a:r>
              <a:rPr sz="2400" dirty="0"/>
              <a:t>grade</a:t>
            </a:r>
            <a:r>
              <a:rPr sz="2400" spc="-45" dirty="0"/>
              <a:t> </a:t>
            </a:r>
            <a:r>
              <a:rPr sz="2400" dirty="0"/>
              <a:t>being</a:t>
            </a:r>
            <a:r>
              <a:rPr sz="2400" spc="-50" dirty="0"/>
              <a:t> </a:t>
            </a:r>
            <a:r>
              <a:rPr sz="2400" spc="-10" dirty="0"/>
              <a:t>second 	highest.</a:t>
            </a:r>
            <a:endParaRPr sz="2400"/>
          </a:p>
          <a:p>
            <a:pPr marL="265430" marR="264160" indent="-227329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266700" algn="l"/>
              </a:tabLst>
            </a:pPr>
            <a:r>
              <a:rPr spc="-60" dirty="0"/>
              <a:t>Top</a:t>
            </a:r>
            <a:r>
              <a:rPr spc="-55" dirty="0"/>
              <a:t> </a:t>
            </a:r>
            <a:r>
              <a:rPr dirty="0"/>
              <a:t>25</a:t>
            </a:r>
            <a:r>
              <a:rPr spc="-70" dirty="0"/>
              <a:t> </a:t>
            </a:r>
            <a:r>
              <a:rPr dirty="0"/>
              <a:t>highest</a:t>
            </a:r>
            <a:r>
              <a:rPr spc="-50" dirty="0"/>
              <a:t> </a:t>
            </a:r>
            <a:r>
              <a:rPr spc="-10" dirty="0"/>
              <a:t>Identifying 	</a:t>
            </a:r>
            <a:r>
              <a:rPr dirty="0"/>
              <a:t>LEAs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-10" dirty="0"/>
              <a:t>Colorado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2491" y="1761496"/>
            <a:ext cx="3756025" cy="29514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65430" indent="-227329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65430" algn="l"/>
              </a:tabLst>
            </a:pPr>
            <a:r>
              <a:rPr sz="2400" dirty="0">
                <a:latin typeface="Calibri"/>
                <a:cs typeface="Calibri"/>
              </a:rPr>
              <a:t>State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Comparison</a:t>
            </a:r>
            <a:endParaRPr sz="2400">
              <a:latin typeface="Calibri"/>
              <a:cs typeface="Calibri"/>
            </a:endParaRPr>
          </a:p>
          <a:p>
            <a:pPr marL="723265" lvl="1" indent="-2279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723265" algn="l"/>
              </a:tabLst>
            </a:pPr>
            <a:r>
              <a:rPr sz="2000" dirty="0">
                <a:latin typeface="Calibri"/>
                <a:cs typeface="Calibri"/>
              </a:rPr>
              <a:t>17,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894</a:t>
            </a:r>
            <a:r>
              <a:rPr sz="2000" spc="-10" dirty="0">
                <a:latin typeface="Calibri"/>
                <a:cs typeface="Calibri"/>
              </a:rPr>
              <a:t> identified</a:t>
            </a:r>
            <a:endParaRPr sz="2000">
              <a:latin typeface="Calibri"/>
              <a:cs typeface="Calibri"/>
            </a:endParaRPr>
          </a:p>
          <a:p>
            <a:pPr marL="723265" lvl="1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723265" algn="l"/>
              </a:tabLst>
            </a:pPr>
            <a:r>
              <a:rPr sz="2000" dirty="0">
                <a:latin typeface="Calibri"/>
                <a:cs typeface="Calibri"/>
              </a:rPr>
              <a:t>71%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living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Doubled-</a:t>
            </a:r>
            <a:r>
              <a:rPr sz="2000" spc="-25" dirty="0">
                <a:latin typeface="Calibri"/>
                <a:cs typeface="Calibri"/>
              </a:rPr>
              <a:t>up</a:t>
            </a:r>
            <a:endParaRPr sz="2000">
              <a:latin typeface="Calibri"/>
              <a:cs typeface="Calibri"/>
            </a:endParaRPr>
          </a:p>
          <a:p>
            <a:pPr marL="723900" marR="855344" lvl="1" indent="-228600">
              <a:lnSpc>
                <a:spcPts val="2160"/>
              </a:lnSpc>
              <a:spcBef>
                <a:spcPts val="530"/>
              </a:spcBef>
              <a:buFont typeface="Arial"/>
              <a:buChar char="•"/>
              <a:tabLst>
                <a:tab pos="723900" algn="l"/>
              </a:tabLst>
            </a:pPr>
            <a:r>
              <a:rPr sz="2000" dirty="0">
                <a:latin typeface="Calibri"/>
                <a:cs typeface="Calibri"/>
              </a:rPr>
              <a:t>11%</a:t>
            </a:r>
            <a:r>
              <a:rPr sz="2000" spc="-10" dirty="0">
                <a:latin typeface="Calibri"/>
                <a:cs typeface="Calibri"/>
              </a:rPr>
              <a:t> Unaccompanied </a:t>
            </a:r>
            <a:r>
              <a:rPr sz="2000" dirty="0">
                <a:latin typeface="Calibri"/>
                <a:cs typeface="Calibri"/>
              </a:rPr>
              <a:t>Homeless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Youth</a:t>
            </a:r>
            <a:endParaRPr sz="2000">
              <a:latin typeface="Calibri"/>
              <a:cs typeface="Calibri"/>
            </a:endParaRPr>
          </a:p>
          <a:p>
            <a:pPr marL="723265" lvl="1" indent="-22796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723265" algn="l"/>
              </a:tabLst>
            </a:pPr>
            <a:r>
              <a:rPr sz="2000" dirty="0">
                <a:latin typeface="Calibri"/>
                <a:cs typeface="Calibri"/>
              </a:rPr>
              <a:t>56%</a:t>
            </a:r>
            <a:r>
              <a:rPr sz="2000" spc="-10" dirty="0">
                <a:latin typeface="Calibri"/>
                <a:cs typeface="Calibri"/>
              </a:rPr>
              <a:t> Latinx</a:t>
            </a:r>
            <a:endParaRPr sz="2000">
              <a:latin typeface="Calibri"/>
              <a:cs typeface="Calibri"/>
            </a:endParaRPr>
          </a:p>
          <a:p>
            <a:pPr marL="723265" marR="30480" lvl="1" indent="-228600">
              <a:lnSpc>
                <a:spcPts val="2160"/>
              </a:lnSpc>
              <a:spcBef>
                <a:spcPts val="535"/>
              </a:spcBef>
              <a:buFont typeface="Arial"/>
              <a:buChar char="•"/>
              <a:tabLst>
                <a:tab pos="723265" algn="l"/>
              </a:tabLst>
            </a:pPr>
            <a:r>
              <a:rPr sz="2000" dirty="0">
                <a:latin typeface="Calibri"/>
                <a:cs typeface="Calibri"/>
              </a:rPr>
              <a:t>12</a:t>
            </a:r>
            <a:r>
              <a:rPr sz="1950" baseline="25641" dirty="0">
                <a:latin typeface="Calibri"/>
                <a:cs typeface="Calibri"/>
              </a:rPr>
              <a:t>th</a:t>
            </a:r>
            <a:r>
              <a:rPr sz="1950" spc="195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highest </a:t>
            </a:r>
            <a:r>
              <a:rPr sz="2000" dirty="0">
                <a:latin typeface="Calibri"/>
                <a:cs typeface="Calibri"/>
              </a:rPr>
              <a:t>identified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level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</a:t>
            </a:r>
            <a:r>
              <a:rPr sz="1950" spc="-37" baseline="25641" dirty="0">
                <a:latin typeface="Calibri"/>
                <a:cs typeface="Calibri"/>
              </a:rPr>
              <a:t>st </a:t>
            </a:r>
            <a:r>
              <a:rPr sz="2000" dirty="0">
                <a:latin typeface="Calibri"/>
                <a:cs typeface="Calibri"/>
              </a:rPr>
              <a:t>grade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second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highest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494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Resources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2492" y="1386332"/>
            <a:ext cx="8780780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Q&amp;A</a:t>
            </a:r>
            <a:r>
              <a:rPr sz="1800" u="sng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for</a:t>
            </a:r>
            <a:r>
              <a:rPr sz="18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spc="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Charter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spc="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Schools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41300" marR="182245" indent="-228600">
              <a:lnSpc>
                <a:spcPct val="80000"/>
              </a:lnSpc>
              <a:buClr>
                <a:srgbClr val="403E3A"/>
              </a:buClr>
              <a:buFont typeface="Arial"/>
              <a:buChar char="•"/>
              <a:tabLst>
                <a:tab pos="241300" algn="l"/>
              </a:tabLst>
            </a:pPr>
            <a:r>
              <a:rPr sz="1800" u="sng" spc="9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Homeless</a:t>
            </a:r>
            <a:r>
              <a:rPr sz="18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Education:</a:t>
            </a:r>
            <a:r>
              <a:rPr sz="1800" u="sng" spc="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Issue</a:t>
            </a:r>
            <a:r>
              <a:rPr sz="1800" u="sng" spc="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Briefs</a:t>
            </a:r>
            <a:r>
              <a:rPr sz="18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on</a:t>
            </a:r>
            <a:r>
              <a:rPr sz="1800" u="sng" spc="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an</a:t>
            </a:r>
            <a:r>
              <a:rPr sz="1800" u="sng" spc="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array</a:t>
            </a:r>
            <a:r>
              <a:rPr sz="1800" u="sng" spc="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sz="18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10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issues</a:t>
            </a:r>
            <a:r>
              <a:rPr sz="18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related</a:t>
            </a:r>
            <a:r>
              <a:rPr sz="18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to</a:t>
            </a:r>
            <a:r>
              <a:rPr sz="1800" u="sng" spc="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the</a:t>
            </a:r>
            <a:r>
              <a:rPr sz="1800" u="sng" spc="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McKinney-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Vento</a:t>
            </a:r>
            <a:r>
              <a:rPr sz="1800" spc="-1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800" u="sng" spc="9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Homeless</a:t>
            </a:r>
            <a:r>
              <a:rPr sz="1800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Assistance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Act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and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its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implementation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5"/>
              </a:spcBef>
              <a:buClr>
                <a:srgbClr val="3987DD"/>
              </a:buClr>
              <a:buFont typeface="Arial"/>
              <a:buChar char="•"/>
              <a:tabLst>
                <a:tab pos="241300" algn="l"/>
              </a:tabLst>
            </a:pP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The Most</a:t>
            </a:r>
            <a:r>
              <a:rPr sz="18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Frequently</a:t>
            </a:r>
            <a:r>
              <a:rPr sz="1800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spc="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Asked</a:t>
            </a:r>
            <a:r>
              <a:rPr sz="1800" u="sng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spc="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Question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on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the</a:t>
            </a:r>
            <a:r>
              <a:rPr sz="18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Educational</a:t>
            </a:r>
            <a:r>
              <a:rPr sz="18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spc="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Rights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of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Children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and</a:t>
            </a:r>
            <a:r>
              <a:rPr sz="1800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Youth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in</a:t>
            </a:r>
            <a:r>
              <a:rPr sz="1800" spc="-2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800" u="sng" spc="9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Homeless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spc="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Situations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03E3A"/>
              </a:buClr>
              <a:buFont typeface="Arial"/>
              <a:buChar char="•"/>
              <a:tabLst>
                <a:tab pos="240665" algn="l"/>
              </a:tabLst>
            </a:pP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Determining</a:t>
            </a:r>
            <a:r>
              <a:rPr sz="1800" u="sng" spc="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sng" spc="9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Homelessness</a:t>
            </a:r>
            <a:r>
              <a:rPr sz="1800" u="sng" spc="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by</a:t>
            </a:r>
            <a:r>
              <a:rPr sz="1800" u="sng" spc="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the</a:t>
            </a:r>
            <a:r>
              <a:rPr sz="1800" u="sng" spc="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Definition</a:t>
            </a:r>
            <a:r>
              <a:rPr sz="1800" spc="4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800" u="sng" spc="9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Homeless</a:t>
            </a:r>
            <a:r>
              <a:rPr sz="18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 Education</a:t>
            </a:r>
            <a:r>
              <a:rPr sz="1800" u="sng" spc="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spc="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-</a:t>
            </a:r>
            <a:r>
              <a:rPr sz="1800" u="sng" spc="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Parents</a:t>
            </a:r>
            <a:r>
              <a:rPr sz="1800" u="sng" spc="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Poster</a:t>
            </a:r>
            <a:endParaRPr sz="1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65"/>
              </a:spcBef>
              <a:buClr>
                <a:srgbClr val="403E3A"/>
              </a:buClr>
              <a:buFont typeface="Arial"/>
              <a:buChar char="•"/>
              <a:tabLst>
                <a:tab pos="697865" algn="l"/>
              </a:tabLst>
            </a:pPr>
            <a:r>
              <a:rPr sz="1800" u="sng" spc="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Spanish</a:t>
            </a:r>
            <a:r>
              <a:rPr sz="1800" u="sng" spc="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Parents</a:t>
            </a:r>
            <a:r>
              <a:rPr sz="1800" u="sng" spc="114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Poster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buClr>
                <a:srgbClr val="403E3A"/>
              </a:buClr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03E3A"/>
              </a:buClr>
              <a:buFont typeface="Arial"/>
              <a:buChar char="•"/>
              <a:tabLst>
                <a:tab pos="240665" algn="l"/>
              </a:tabLst>
            </a:pPr>
            <a:r>
              <a:rPr sz="1800" u="sng" spc="9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Homeless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8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Education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800" u="sng" spc="6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-</a:t>
            </a:r>
            <a:r>
              <a:rPr sz="1800" u="sng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800" u="sng" spc="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School-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Aged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Youth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Poster</a:t>
            </a:r>
            <a:endParaRPr sz="18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5"/>
              </a:spcBef>
              <a:buClr>
                <a:srgbClr val="403E3A"/>
              </a:buClr>
              <a:buFont typeface="Arial"/>
              <a:buChar char="•"/>
              <a:tabLst>
                <a:tab pos="755015" algn="l"/>
              </a:tabLst>
            </a:pPr>
            <a:r>
              <a:rPr sz="1800" u="sng" spc="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Spanish</a:t>
            </a:r>
            <a:r>
              <a:rPr sz="1800" u="sng" spc="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800" u="sng" spc="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School-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Aged</a:t>
            </a:r>
            <a:r>
              <a:rPr sz="1800" u="sng" spc="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Youth</a:t>
            </a:r>
            <a:r>
              <a:rPr sz="1800" u="sng" spc="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Poster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buClr>
                <a:srgbClr val="403E3A"/>
              </a:buClr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lr>
                <a:srgbClr val="403E3A"/>
              </a:buClr>
              <a:buFont typeface="Arial"/>
              <a:buChar char="•"/>
              <a:tabLst>
                <a:tab pos="240665" algn="l"/>
              </a:tabLst>
            </a:pP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Higher</a:t>
            </a:r>
            <a:r>
              <a:rPr sz="1800" u="sng" spc="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Education</a:t>
            </a:r>
            <a:r>
              <a:rPr sz="1800" u="sng" spc="6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Poster</a:t>
            </a:r>
            <a:endParaRPr sz="18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5"/>
              </a:spcBef>
              <a:buClr>
                <a:srgbClr val="403E3A"/>
              </a:buClr>
              <a:buFont typeface="Arial"/>
              <a:buChar char="•"/>
              <a:tabLst>
                <a:tab pos="755015" algn="l"/>
              </a:tabLst>
            </a:pPr>
            <a:r>
              <a:rPr sz="1800" u="sng" spc="8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Spanish</a:t>
            </a:r>
            <a:r>
              <a:rPr sz="1800" u="sng" spc="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Higher</a:t>
            </a:r>
            <a:r>
              <a:rPr sz="1800" u="sng" spc="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spc="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Education</a:t>
            </a:r>
            <a:r>
              <a:rPr sz="1800" u="sng" spc="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Poster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494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spc="-15" dirty="0"/>
              <a:t> </a:t>
            </a:r>
            <a:r>
              <a:rPr spc="-20" dirty="0"/>
              <a:t>NCHE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pc="-20" dirty="0"/>
              <a:t>NCHE</a:t>
            </a:r>
            <a:r>
              <a:rPr spc="-105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U.S.</a:t>
            </a:r>
            <a:r>
              <a:rPr spc="-65" dirty="0"/>
              <a:t> </a:t>
            </a:r>
            <a:r>
              <a:rPr dirty="0"/>
              <a:t>Department</a:t>
            </a:r>
            <a:r>
              <a:rPr spc="-5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25" dirty="0"/>
              <a:t>Education’s</a:t>
            </a:r>
            <a:r>
              <a:rPr spc="-75" dirty="0"/>
              <a:t> </a:t>
            </a:r>
            <a:r>
              <a:rPr dirty="0"/>
              <a:t>technical</a:t>
            </a:r>
            <a:r>
              <a:rPr spc="-55" dirty="0"/>
              <a:t> </a:t>
            </a:r>
            <a:r>
              <a:rPr spc="-10" dirty="0"/>
              <a:t>assistance </a:t>
            </a:r>
            <a:r>
              <a:rPr dirty="0"/>
              <a:t>center</a:t>
            </a:r>
            <a:r>
              <a:rPr spc="-75" dirty="0"/>
              <a:t> </a:t>
            </a:r>
            <a:r>
              <a:rPr dirty="0"/>
              <a:t>for</a:t>
            </a:r>
            <a:r>
              <a:rPr spc="-100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spc="-10" dirty="0"/>
              <a:t>federal</a:t>
            </a:r>
            <a:r>
              <a:rPr spc="-95" dirty="0"/>
              <a:t> </a:t>
            </a:r>
            <a:r>
              <a:rPr spc="-10" dirty="0"/>
              <a:t>Education</a:t>
            </a:r>
            <a:r>
              <a:rPr spc="-75" dirty="0"/>
              <a:t> </a:t>
            </a:r>
            <a:r>
              <a:rPr dirty="0"/>
              <a:t>for</a:t>
            </a:r>
            <a:r>
              <a:rPr spc="-95" dirty="0"/>
              <a:t> </a:t>
            </a:r>
            <a:r>
              <a:rPr dirty="0"/>
              <a:t>Homeless</a:t>
            </a:r>
            <a:r>
              <a:rPr spc="-100" dirty="0"/>
              <a:t> </a:t>
            </a:r>
            <a:r>
              <a:rPr dirty="0"/>
              <a:t>Children</a:t>
            </a:r>
            <a:r>
              <a:rPr spc="-75" dirty="0"/>
              <a:t> </a:t>
            </a:r>
            <a:r>
              <a:rPr spc="-25" dirty="0"/>
              <a:t>and Youth</a:t>
            </a:r>
            <a:r>
              <a:rPr spc="-85" dirty="0"/>
              <a:t> </a:t>
            </a:r>
            <a:r>
              <a:rPr dirty="0"/>
              <a:t>(EHCY)</a:t>
            </a:r>
            <a:r>
              <a:rPr spc="-85" dirty="0"/>
              <a:t> </a:t>
            </a:r>
            <a:r>
              <a:rPr spc="-10" dirty="0"/>
              <a:t>Program.</a:t>
            </a:r>
          </a:p>
          <a:p>
            <a:pPr marL="698500" indent="-228600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/>
              <a:t>Website:</a:t>
            </a:r>
            <a:r>
              <a:rPr sz="2000" spc="-90" dirty="0"/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2"/>
              </a:rPr>
              <a:t>https://nche.ed.gov/</a:t>
            </a:r>
            <a:endParaRPr sz="2000"/>
          </a:p>
          <a:p>
            <a:pPr marL="69850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/>
              <a:t>Helpline:</a:t>
            </a:r>
            <a:r>
              <a:rPr sz="2000" spc="-20" dirty="0"/>
              <a:t> </a:t>
            </a:r>
            <a:r>
              <a:rPr sz="2000" spc="-10" dirty="0"/>
              <a:t>800-308-</a:t>
            </a:r>
            <a:r>
              <a:rPr sz="2000" dirty="0"/>
              <a:t>2145</a:t>
            </a:r>
            <a:r>
              <a:rPr sz="2000" spc="-15" dirty="0"/>
              <a:t> </a:t>
            </a:r>
            <a:r>
              <a:rPr sz="2000" dirty="0"/>
              <a:t>or</a:t>
            </a:r>
            <a:r>
              <a:rPr sz="2000" spc="-5" dirty="0"/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3"/>
              </a:rPr>
              <a:t>homeless@serve.org</a:t>
            </a:r>
            <a:endParaRPr sz="2000"/>
          </a:p>
          <a:p>
            <a:pPr marL="69850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/>
              <a:t>Products:</a:t>
            </a:r>
            <a:r>
              <a:rPr sz="2000" spc="-30" dirty="0"/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https://nche.ed.gov/resources/</a:t>
            </a:r>
            <a:endParaRPr sz="2000"/>
          </a:p>
          <a:p>
            <a:pPr marL="69850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10" dirty="0"/>
              <a:t>Webinars:</a:t>
            </a:r>
            <a:r>
              <a:rPr sz="2000" spc="155" dirty="0"/>
              <a:t> </a:t>
            </a:r>
            <a:r>
              <a:rPr sz="20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5"/>
              </a:rPr>
              <a:t>https://nche.ed.gov/group-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5"/>
              </a:rPr>
              <a:t>training/</a:t>
            </a:r>
            <a:endParaRPr sz="2000"/>
          </a:p>
          <a:p>
            <a:pPr marL="69850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/>
              <a:t>Listserv:</a:t>
            </a:r>
            <a:r>
              <a:rPr sz="2000" spc="-45" dirty="0"/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https://nche.ed.gov/resources/</a:t>
            </a:r>
            <a:r>
              <a:rPr sz="2000" spc="-55" dirty="0">
                <a:solidFill>
                  <a:srgbClr val="0562C1"/>
                </a:solidFill>
              </a:rPr>
              <a:t> </a:t>
            </a:r>
            <a:r>
              <a:rPr sz="2000" dirty="0"/>
              <a:t>(click</a:t>
            </a:r>
            <a:r>
              <a:rPr sz="2000" spc="-45" dirty="0"/>
              <a:t> </a:t>
            </a:r>
            <a:r>
              <a:rPr sz="2000" i="1" dirty="0">
                <a:latin typeface="Calibri Light"/>
                <a:cs typeface="Calibri Light"/>
              </a:rPr>
              <a:t>Listserv</a:t>
            </a:r>
            <a:r>
              <a:rPr sz="2000" i="1" spc="-40" dirty="0">
                <a:latin typeface="Calibri Light"/>
                <a:cs typeface="Calibri Light"/>
              </a:rPr>
              <a:t> </a:t>
            </a:r>
            <a:r>
              <a:rPr sz="2000" spc="-20" dirty="0"/>
              <a:t>tab)</a:t>
            </a:r>
            <a:endParaRPr sz="2000">
              <a:latin typeface="Calibri Light"/>
              <a:cs typeface="Calibri Light"/>
            </a:endParaRPr>
          </a:p>
          <a:p>
            <a:pPr marL="69850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20" dirty="0"/>
              <a:t>Twitter:</a:t>
            </a:r>
            <a:r>
              <a:rPr sz="2000" spc="-40" dirty="0"/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6"/>
              </a:rPr>
              <a:t>@NCHEducation</a:t>
            </a:r>
            <a:r>
              <a:rPr sz="2000" spc="-45" dirty="0">
                <a:solidFill>
                  <a:srgbClr val="0562C1"/>
                </a:solidFill>
              </a:rPr>
              <a:t> </a:t>
            </a:r>
            <a:r>
              <a:rPr sz="2000" dirty="0"/>
              <a:t>|</a:t>
            </a:r>
            <a:r>
              <a:rPr sz="2000" spc="-45" dirty="0"/>
              <a:t> </a:t>
            </a:r>
            <a:r>
              <a:rPr sz="2000" dirty="0"/>
              <a:t>Facebook:</a:t>
            </a:r>
            <a:r>
              <a:rPr sz="2000" spc="-50" dirty="0"/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7"/>
              </a:rPr>
              <a:t>facebook.com/NCHEducation</a:t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677199" y="3860272"/>
            <a:ext cx="2431415" cy="7416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06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Questions</a:t>
            </a:r>
            <a:endParaRPr kumimoji="0" lang="en-US" sz="4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8663940" cy="6858000"/>
            <a:chOff x="0" y="0"/>
            <a:chExt cx="866394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271516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52459" y="603504"/>
              <a:ext cx="411480" cy="548640"/>
            </a:xfrm>
            <a:custGeom>
              <a:avLst/>
              <a:gdLst/>
              <a:ahLst/>
              <a:cxnLst/>
              <a:rect l="l" t="t" r="r" b="b"/>
              <a:pathLst>
                <a:path w="411479" h="548640">
                  <a:moveTo>
                    <a:pt x="205740" y="0"/>
                  </a:moveTo>
                  <a:lnTo>
                    <a:pt x="164276" y="5573"/>
                  </a:lnTo>
                  <a:lnTo>
                    <a:pt x="125656" y="21558"/>
                  </a:lnTo>
                  <a:lnTo>
                    <a:pt x="90708" y="46850"/>
                  </a:lnTo>
                  <a:lnTo>
                    <a:pt x="60259" y="80348"/>
                  </a:lnTo>
                  <a:lnTo>
                    <a:pt x="35137" y="120947"/>
                  </a:lnTo>
                  <a:lnTo>
                    <a:pt x="16168" y="167544"/>
                  </a:lnTo>
                  <a:lnTo>
                    <a:pt x="4179" y="219036"/>
                  </a:lnTo>
                  <a:lnTo>
                    <a:pt x="0" y="274320"/>
                  </a:lnTo>
                  <a:lnTo>
                    <a:pt x="4179" y="329603"/>
                  </a:lnTo>
                  <a:lnTo>
                    <a:pt x="16168" y="381095"/>
                  </a:lnTo>
                  <a:lnTo>
                    <a:pt x="35137" y="427692"/>
                  </a:lnTo>
                  <a:lnTo>
                    <a:pt x="60259" y="468291"/>
                  </a:lnTo>
                  <a:lnTo>
                    <a:pt x="90708" y="501789"/>
                  </a:lnTo>
                  <a:lnTo>
                    <a:pt x="125656" y="527081"/>
                  </a:lnTo>
                  <a:lnTo>
                    <a:pt x="164276" y="543066"/>
                  </a:lnTo>
                  <a:lnTo>
                    <a:pt x="205740" y="548640"/>
                  </a:lnTo>
                  <a:lnTo>
                    <a:pt x="247203" y="543066"/>
                  </a:lnTo>
                  <a:lnTo>
                    <a:pt x="285823" y="527081"/>
                  </a:lnTo>
                  <a:lnTo>
                    <a:pt x="320771" y="501789"/>
                  </a:lnTo>
                  <a:lnTo>
                    <a:pt x="351220" y="468291"/>
                  </a:lnTo>
                  <a:lnTo>
                    <a:pt x="376342" y="427692"/>
                  </a:lnTo>
                  <a:lnTo>
                    <a:pt x="395311" y="381095"/>
                  </a:lnTo>
                  <a:lnTo>
                    <a:pt x="407300" y="329603"/>
                  </a:lnTo>
                  <a:lnTo>
                    <a:pt x="411480" y="274320"/>
                  </a:lnTo>
                  <a:lnTo>
                    <a:pt x="407300" y="219036"/>
                  </a:lnTo>
                  <a:lnTo>
                    <a:pt x="395311" y="167544"/>
                  </a:lnTo>
                  <a:lnTo>
                    <a:pt x="376342" y="120947"/>
                  </a:lnTo>
                  <a:lnTo>
                    <a:pt x="351220" y="80348"/>
                  </a:lnTo>
                  <a:lnTo>
                    <a:pt x="320771" y="46850"/>
                  </a:lnTo>
                  <a:lnTo>
                    <a:pt x="285823" y="21558"/>
                  </a:lnTo>
                  <a:lnTo>
                    <a:pt x="247203" y="5573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06796" y="674306"/>
            <a:ext cx="102870" cy="35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361" y="2535010"/>
            <a:ext cx="23183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Thank</a:t>
            </a:r>
            <a:r>
              <a:rPr sz="4000" spc="-30" dirty="0"/>
              <a:t> </a:t>
            </a:r>
            <a:r>
              <a:rPr sz="4000" spc="-20" dirty="0"/>
              <a:t>you!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63583" y="6447083"/>
            <a:ext cx="231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34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359" y="1515130"/>
            <a:ext cx="2555240" cy="741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700" spc="-10" dirty="0">
                <a:solidFill>
                  <a:srgbClr val="000000"/>
                </a:solidFill>
              </a:rPr>
              <a:t>Objectives</a:t>
            </a:r>
            <a:endParaRPr sz="47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746" y="2532384"/>
            <a:ext cx="2651760" cy="115570"/>
            <a:chOff x="457746" y="2532384"/>
            <a:chExt cx="2651760" cy="115570"/>
          </a:xfrm>
        </p:grpSpPr>
        <p:sp>
          <p:nvSpPr>
            <p:cNvPr id="4" name="object 4"/>
            <p:cNvSpPr/>
            <p:nvPr/>
          </p:nvSpPr>
          <p:spPr>
            <a:xfrm>
              <a:off x="479299" y="2568655"/>
              <a:ext cx="2607310" cy="45085"/>
            </a:xfrm>
            <a:custGeom>
              <a:avLst/>
              <a:gdLst/>
              <a:ahLst/>
              <a:cxnLst/>
              <a:rect l="l" t="t" r="r" b="b"/>
              <a:pathLst>
                <a:path w="2607310" h="45085">
                  <a:moveTo>
                    <a:pt x="1465060" y="16318"/>
                  </a:moveTo>
                  <a:lnTo>
                    <a:pt x="1303780" y="18334"/>
                  </a:lnTo>
                  <a:lnTo>
                    <a:pt x="1214786" y="22635"/>
                  </a:lnTo>
                  <a:lnTo>
                    <a:pt x="1233769" y="25432"/>
                  </a:lnTo>
                  <a:lnTo>
                    <a:pt x="1277720" y="36622"/>
                  </a:lnTo>
                  <a:lnTo>
                    <a:pt x="1324116" y="41327"/>
                  </a:lnTo>
                  <a:lnTo>
                    <a:pt x="1372728" y="43849"/>
                  </a:lnTo>
                  <a:lnTo>
                    <a:pt x="1423148" y="44551"/>
                  </a:lnTo>
                  <a:lnTo>
                    <a:pt x="1474974" y="43799"/>
                  </a:lnTo>
                  <a:lnTo>
                    <a:pt x="1527799" y="41958"/>
                  </a:lnTo>
                  <a:lnTo>
                    <a:pt x="1740990" y="31006"/>
                  </a:lnTo>
                  <a:lnTo>
                    <a:pt x="1792735" y="29196"/>
                  </a:lnTo>
                  <a:lnTo>
                    <a:pt x="1843049" y="28488"/>
                  </a:lnTo>
                  <a:lnTo>
                    <a:pt x="2173768" y="28488"/>
                  </a:lnTo>
                  <a:lnTo>
                    <a:pt x="2227202" y="27239"/>
                  </a:lnTo>
                  <a:lnTo>
                    <a:pt x="2275421" y="26673"/>
                  </a:lnTo>
                  <a:lnTo>
                    <a:pt x="2607076" y="26660"/>
                  </a:lnTo>
                  <a:lnTo>
                    <a:pt x="2606868" y="20390"/>
                  </a:lnTo>
                  <a:lnTo>
                    <a:pt x="1796850" y="20390"/>
                  </a:lnTo>
                  <a:lnTo>
                    <a:pt x="1759020" y="20300"/>
                  </a:lnTo>
                  <a:lnTo>
                    <a:pt x="1529898" y="16421"/>
                  </a:lnTo>
                  <a:lnTo>
                    <a:pt x="1465060" y="16318"/>
                  </a:lnTo>
                  <a:close/>
                </a:path>
                <a:path w="2607310" h="45085">
                  <a:moveTo>
                    <a:pt x="518292" y="14888"/>
                  </a:moveTo>
                  <a:lnTo>
                    <a:pt x="545804" y="18295"/>
                  </a:lnTo>
                  <a:lnTo>
                    <a:pt x="600076" y="26719"/>
                  </a:lnTo>
                  <a:lnTo>
                    <a:pt x="652270" y="36622"/>
                  </a:lnTo>
                  <a:lnTo>
                    <a:pt x="704240" y="41874"/>
                  </a:lnTo>
                  <a:lnTo>
                    <a:pt x="755617" y="43511"/>
                  </a:lnTo>
                  <a:lnTo>
                    <a:pt x="806388" y="42279"/>
                  </a:lnTo>
                  <a:lnTo>
                    <a:pt x="856538" y="38926"/>
                  </a:lnTo>
                  <a:lnTo>
                    <a:pt x="861634" y="38439"/>
                  </a:lnTo>
                  <a:lnTo>
                    <a:pt x="830203" y="38327"/>
                  </a:lnTo>
                  <a:lnTo>
                    <a:pt x="786973" y="37087"/>
                  </a:lnTo>
                  <a:lnTo>
                    <a:pt x="743053" y="34616"/>
                  </a:lnTo>
                  <a:lnTo>
                    <a:pt x="697743" y="30764"/>
                  </a:lnTo>
                  <a:lnTo>
                    <a:pt x="650342" y="25386"/>
                  </a:lnTo>
                  <a:lnTo>
                    <a:pt x="600150" y="18334"/>
                  </a:lnTo>
                  <a:lnTo>
                    <a:pt x="541611" y="15579"/>
                  </a:lnTo>
                  <a:lnTo>
                    <a:pt x="518292" y="14888"/>
                  </a:lnTo>
                  <a:close/>
                </a:path>
                <a:path w="2607310" h="45085">
                  <a:moveTo>
                    <a:pt x="1143649" y="16120"/>
                  </a:moveTo>
                  <a:lnTo>
                    <a:pt x="1097508" y="16504"/>
                  </a:lnTo>
                  <a:lnTo>
                    <a:pt x="1050664" y="19251"/>
                  </a:lnTo>
                  <a:lnTo>
                    <a:pt x="1003131" y="23614"/>
                  </a:lnTo>
                  <a:lnTo>
                    <a:pt x="958199" y="28491"/>
                  </a:lnTo>
                  <a:lnTo>
                    <a:pt x="906055" y="34199"/>
                  </a:lnTo>
                  <a:lnTo>
                    <a:pt x="861634" y="38439"/>
                  </a:lnTo>
                  <a:lnTo>
                    <a:pt x="917394" y="37698"/>
                  </a:lnTo>
                  <a:lnTo>
                    <a:pt x="962756" y="36125"/>
                  </a:lnTo>
                  <a:lnTo>
                    <a:pt x="1108105" y="28488"/>
                  </a:lnTo>
                  <a:lnTo>
                    <a:pt x="1214786" y="22635"/>
                  </a:lnTo>
                  <a:lnTo>
                    <a:pt x="1189074" y="18847"/>
                  </a:lnTo>
                  <a:lnTo>
                    <a:pt x="1143649" y="16120"/>
                  </a:lnTo>
                  <a:close/>
                </a:path>
                <a:path w="2607310" h="45085">
                  <a:moveTo>
                    <a:pt x="760" y="18334"/>
                  </a:moveTo>
                  <a:lnTo>
                    <a:pt x="46" y="23614"/>
                  </a:lnTo>
                  <a:lnTo>
                    <a:pt x="0" y="24873"/>
                  </a:lnTo>
                  <a:lnTo>
                    <a:pt x="778" y="28308"/>
                  </a:lnTo>
                  <a:lnTo>
                    <a:pt x="869" y="32863"/>
                  </a:lnTo>
                  <a:lnTo>
                    <a:pt x="760" y="36622"/>
                  </a:lnTo>
                  <a:lnTo>
                    <a:pt x="34247" y="25691"/>
                  </a:lnTo>
                  <a:lnTo>
                    <a:pt x="64254" y="18758"/>
                  </a:lnTo>
                  <a:lnTo>
                    <a:pt x="44296" y="18758"/>
                  </a:lnTo>
                  <a:lnTo>
                    <a:pt x="760" y="18334"/>
                  </a:lnTo>
                  <a:close/>
                </a:path>
                <a:path w="2607310" h="45085">
                  <a:moveTo>
                    <a:pt x="2173768" y="28488"/>
                  </a:moveTo>
                  <a:lnTo>
                    <a:pt x="1843049" y="28488"/>
                  </a:lnTo>
                  <a:lnTo>
                    <a:pt x="1891526" y="29246"/>
                  </a:lnTo>
                  <a:lnTo>
                    <a:pt x="1937762" y="31836"/>
                  </a:lnTo>
                  <a:lnTo>
                    <a:pt x="1981351" y="36622"/>
                  </a:lnTo>
                  <a:lnTo>
                    <a:pt x="2131553" y="29830"/>
                  </a:lnTo>
                  <a:lnTo>
                    <a:pt x="2173768" y="28488"/>
                  </a:lnTo>
                  <a:close/>
                </a:path>
                <a:path w="2607310" h="45085">
                  <a:moveTo>
                    <a:pt x="2607076" y="26660"/>
                  </a:moveTo>
                  <a:lnTo>
                    <a:pt x="2324676" y="26660"/>
                  </a:lnTo>
                  <a:lnTo>
                    <a:pt x="2375547" y="27249"/>
                  </a:lnTo>
                  <a:lnTo>
                    <a:pt x="2428616" y="28491"/>
                  </a:lnTo>
                  <a:lnTo>
                    <a:pt x="2484460" y="30433"/>
                  </a:lnTo>
                  <a:lnTo>
                    <a:pt x="2606800" y="36622"/>
                  </a:lnTo>
                  <a:lnTo>
                    <a:pt x="2607273" y="33127"/>
                  </a:lnTo>
                  <a:lnTo>
                    <a:pt x="2607157" y="28846"/>
                  </a:lnTo>
                  <a:lnTo>
                    <a:pt x="2607076" y="26660"/>
                  </a:lnTo>
                  <a:close/>
                </a:path>
                <a:path w="2607310" h="45085">
                  <a:moveTo>
                    <a:pt x="2116686" y="10982"/>
                  </a:moveTo>
                  <a:lnTo>
                    <a:pt x="2007487" y="12243"/>
                  </a:lnTo>
                  <a:lnTo>
                    <a:pt x="1958611" y="13650"/>
                  </a:lnTo>
                  <a:lnTo>
                    <a:pt x="1914832" y="15659"/>
                  </a:lnTo>
                  <a:lnTo>
                    <a:pt x="1877109" y="18334"/>
                  </a:lnTo>
                  <a:lnTo>
                    <a:pt x="1835688" y="19799"/>
                  </a:lnTo>
                  <a:lnTo>
                    <a:pt x="1796850" y="20390"/>
                  </a:lnTo>
                  <a:lnTo>
                    <a:pt x="2606868" y="20390"/>
                  </a:lnTo>
                  <a:lnTo>
                    <a:pt x="2606800" y="18334"/>
                  </a:lnTo>
                  <a:lnTo>
                    <a:pt x="2234744" y="11366"/>
                  </a:lnTo>
                  <a:lnTo>
                    <a:pt x="2116686" y="10982"/>
                  </a:lnTo>
                  <a:close/>
                </a:path>
                <a:path w="2607310" h="45085">
                  <a:moveTo>
                    <a:pt x="64715" y="18652"/>
                  </a:moveTo>
                  <a:lnTo>
                    <a:pt x="44296" y="18758"/>
                  </a:lnTo>
                  <a:lnTo>
                    <a:pt x="64254" y="18758"/>
                  </a:lnTo>
                  <a:lnTo>
                    <a:pt x="64715" y="18652"/>
                  </a:lnTo>
                  <a:close/>
                </a:path>
                <a:path w="2607310" h="45085">
                  <a:moveTo>
                    <a:pt x="266404" y="0"/>
                  </a:moveTo>
                  <a:lnTo>
                    <a:pt x="213548" y="1432"/>
                  </a:lnTo>
                  <a:lnTo>
                    <a:pt x="163242" y="4671"/>
                  </a:lnTo>
                  <a:lnTo>
                    <a:pt x="116149" y="9762"/>
                  </a:lnTo>
                  <a:lnTo>
                    <a:pt x="72930" y="16754"/>
                  </a:lnTo>
                  <a:lnTo>
                    <a:pt x="64715" y="18652"/>
                  </a:lnTo>
                  <a:lnTo>
                    <a:pt x="88601" y="18527"/>
                  </a:lnTo>
                  <a:lnTo>
                    <a:pt x="325843" y="13614"/>
                  </a:lnTo>
                  <a:lnTo>
                    <a:pt x="377265" y="13093"/>
                  </a:lnTo>
                  <a:lnTo>
                    <a:pt x="503803" y="13093"/>
                  </a:lnTo>
                  <a:lnTo>
                    <a:pt x="489785" y="11366"/>
                  </a:lnTo>
                  <a:lnTo>
                    <a:pt x="433667" y="6072"/>
                  </a:lnTo>
                  <a:lnTo>
                    <a:pt x="377125" y="2366"/>
                  </a:lnTo>
                  <a:lnTo>
                    <a:pt x="321151" y="327"/>
                  </a:lnTo>
                  <a:lnTo>
                    <a:pt x="266404" y="0"/>
                  </a:lnTo>
                  <a:close/>
                </a:path>
                <a:path w="2607310" h="45085">
                  <a:moveTo>
                    <a:pt x="503803" y="13093"/>
                  </a:moveTo>
                  <a:lnTo>
                    <a:pt x="377265" y="13093"/>
                  </a:lnTo>
                  <a:lnTo>
                    <a:pt x="430287" y="13132"/>
                  </a:lnTo>
                  <a:lnTo>
                    <a:pt x="485030" y="13902"/>
                  </a:lnTo>
                  <a:lnTo>
                    <a:pt x="518292" y="14888"/>
                  </a:lnTo>
                  <a:lnTo>
                    <a:pt x="503803" y="1309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9971" y="2554609"/>
              <a:ext cx="2607310" cy="71120"/>
            </a:xfrm>
            <a:custGeom>
              <a:avLst/>
              <a:gdLst/>
              <a:ahLst/>
              <a:cxnLst/>
              <a:rect l="l" t="t" r="r" b="b"/>
              <a:pathLst>
                <a:path w="2607310" h="71119">
                  <a:moveTo>
                    <a:pt x="88" y="32379"/>
                  </a:moveTo>
                  <a:lnTo>
                    <a:pt x="53945" y="27233"/>
                  </a:lnTo>
                  <a:lnTo>
                    <a:pt x="109563" y="22868"/>
                  </a:lnTo>
                  <a:lnTo>
                    <a:pt x="166320" y="19330"/>
                  </a:lnTo>
                  <a:lnTo>
                    <a:pt x="223591" y="16665"/>
                  </a:lnTo>
                  <a:lnTo>
                    <a:pt x="280755" y="14921"/>
                  </a:lnTo>
                  <a:lnTo>
                    <a:pt x="337188" y="14144"/>
                  </a:lnTo>
                  <a:lnTo>
                    <a:pt x="392266" y="14380"/>
                  </a:lnTo>
                  <a:lnTo>
                    <a:pt x="445367" y="15675"/>
                  </a:lnTo>
                  <a:lnTo>
                    <a:pt x="495868" y="18076"/>
                  </a:lnTo>
                  <a:lnTo>
                    <a:pt x="543146" y="21629"/>
                  </a:lnTo>
                  <a:lnTo>
                    <a:pt x="586577" y="26382"/>
                  </a:lnTo>
                  <a:lnTo>
                    <a:pt x="625538" y="32379"/>
                  </a:lnTo>
                  <a:lnTo>
                    <a:pt x="695648" y="31680"/>
                  </a:lnTo>
                  <a:lnTo>
                    <a:pt x="756795" y="31819"/>
                  </a:lnTo>
                  <a:lnTo>
                    <a:pt x="810568" y="32583"/>
                  </a:lnTo>
                  <a:lnTo>
                    <a:pt x="858558" y="33760"/>
                  </a:lnTo>
                  <a:lnTo>
                    <a:pt x="902352" y="35134"/>
                  </a:lnTo>
                  <a:lnTo>
                    <a:pt x="943540" y="36494"/>
                  </a:lnTo>
                  <a:lnTo>
                    <a:pt x="983711" y="37626"/>
                  </a:lnTo>
                  <a:lnTo>
                    <a:pt x="1024453" y="38315"/>
                  </a:lnTo>
                  <a:lnTo>
                    <a:pt x="1067358" y="38348"/>
                  </a:lnTo>
                  <a:lnTo>
                    <a:pt x="1114012" y="37512"/>
                  </a:lnTo>
                  <a:lnTo>
                    <a:pt x="1166005" y="35594"/>
                  </a:lnTo>
                  <a:lnTo>
                    <a:pt x="1224927" y="32379"/>
                  </a:lnTo>
                  <a:lnTo>
                    <a:pt x="1285332" y="30357"/>
                  </a:lnTo>
                  <a:lnTo>
                    <a:pt x="1339919" y="29744"/>
                  </a:lnTo>
                  <a:lnTo>
                    <a:pt x="1389862" y="30229"/>
                  </a:lnTo>
                  <a:lnTo>
                    <a:pt x="1436337" y="31499"/>
                  </a:lnTo>
                  <a:lnTo>
                    <a:pt x="1480519" y="33241"/>
                  </a:lnTo>
                  <a:lnTo>
                    <a:pt x="1523584" y="35142"/>
                  </a:lnTo>
                  <a:lnTo>
                    <a:pt x="1566706" y="36889"/>
                  </a:lnTo>
                  <a:lnTo>
                    <a:pt x="1611061" y="38171"/>
                  </a:lnTo>
                  <a:lnTo>
                    <a:pt x="1657824" y="38673"/>
                  </a:lnTo>
                  <a:lnTo>
                    <a:pt x="1708171" y="38084"/>
                  </a:lnTo>
                  <a:lnTo>
                    <a:pt x="1763277" y="36090"/>
                  </a:lnTo>
                  <a:lnTo>
                    <a:pt x="1824316" y="32379"/>
                  </a:lnTo>
                  <a:lnTo>
                    <a:pt x="1873073" y="20394"/>
                  </a:lnTo>
                  <a:lnTo>
                    <a:pt x="1921000" y="11479"/>
                  </a:lnTo>
                  <a:lnTo>
                    <a:pt x="1968276" y="5318"/>
                  </a:lnTo>
                  <a:lnTo>
                    <a:pt x="2015085" y="1597"/>
                  </a:lnTo>
                  <a:lnTo>
                    <a:pt x="2061606" y="0"/>
                  </a:lnTo>
                  <a:lnTo>
                    <a:pt x="2108020" y="210"/>
                  </a:lnTo>
                  <a:lnTo>
                    <a:pt x="2154509" y="1914"/>
                  </a:lnTo>
                  <a:lnTo>
                    <a:pt x="2201254" y="4795"/>
                  </a:lnTo>
                  <a:lnTo>
                    <a:pt x="2248435" y="8538"/>
                  </a:lnTo>
                  <a:lnTo>
                    <a:pt x="2296234" y="12828"/>
                  </a:lnTo>
                  <a:lnTo>
                    <a:pt x="2344831" y="17349"/>
                  </a:lnTo>
                  <a:lnTo>
                    <a:pt x="2394407" y="21785"/>
                  </a:lnTo>
                  <a:lnTo>
                    <a:pt x="2445144" y="25822"/>
                  </a:lnTo>
                  <a:lnTo>
                    <a:pt x="2497223" y="29144"/>
                  </a:lnTo>
                  <a:lnTo>
                    <a:pt x="2550824" y="31435"/>
                  </a:lnTo>
                  <a:lnTo>
                    <a:pt x="2606128" y="32379"/>
                  </a:lnTo>
                  <a:lnTo>
                    <a:pt x="2606738" y="36837"/>
                  </a:lnTo>
                  <a:lnTo>
                    <a:pt x="2535857" y="52529"/>
                  </a:lnTo>
                  <a:lnTo>
                    <a:pt x="2472602" y="53481"/>
                  </a:lnTo>
                  <a:lnTo>
                    <a:pt x="2415378" y="53681"/>
                  </a:lnTo>
                  <a:lnTo>
                    <a:pt x="2363202" y="53282"/>
                  </a:lnTo>
                  <a:lnTo>
                    <a:pt x="2315089" y="52442"/>
                  </a:lnTo>
                  <a:lnTo>
                    <a:pt x="2270054" y="51315"/>
                  </a:lnTo>
                  <a:lnTo>
                    <a:pt x="2227114" y="50058"/>
                  </a:lnTo>
                  <a:lnTo>
                    <a:pt x="2185284" y="48825"/>
                  </a:lnTo>
                  <a:lnTo>
                    <a:pt x="2143580" y="47773"/>
                  </a:lnTo>
                  <a:lnTo>
                    <a:pt x="2101018" y="47057"/>
                  </a:lnTo>
                  <a:lnTo>
                    <a:pt x="2056613" y="46833"/>
                  </a:lnTo>
                  <a:lnTo>
                    <a:pt x="2009380" y="47256"/>
                  </a:lnTo>
                  <a:lnTo>
                    <a:pt x="1958337" y="48483"/>
                  </a:lnTo>
                  <a:lnTo>
                    <a:pt x="1902498" y="50667"/>
                  </a:lnTo>
                  <a:lnTo>
                    <a:pt x="1843086" y="54579"/>
                  </a:lnTo>
                  <a:lnTo>
                    <a:pt x="1786487" y="56116"/>
                  </a:lnTo>
                  <a:lnTo>
                    <a:pt x="1732445" y="55749"/>
                  </a:lnTo>
                  <a:lnTo>
                    <a:pt x="1680709" y="53947"/>
                  </a:lnTo>
                  <a:lnTo>
                    <a:pt x="1631025" y="51180"/>
                  </a:lnTo>
                  <a:lnTo>
                    <a:pt x="1583140" y="47918"/>
                  </a:lnTo>
                  <a:lnTo>
                    <a:pt x="1536801" y="44630"/>
                  </a:lnTo>
                  <a:lnTo>
                    <a:pt x="1491754" y="41786"/>
                  </a:lnTo>
                  <a:lnTo>
                    <a:pt x="1447746" y="39856"/>
                  </a:lnTo>
                  <a:lnTo>
                    <a:pt x="1404525" y="39310"/>
                  </a:lnTo>
                  <a:lnTo>
                    <a:pt x="1361837" y="40616"/>
                  </a:lnTo>
                  <a:lnTo>
                    <a:pt x="1319429" y="44246"/>
                  </a:lnTo>
                  <a:lnTo>
                    <a:pt x="1277048" y="50667"/>
                  </a:lnTo>
                  <a:lnTo>
                    <a:pt x="1222835" y="49538"/>
                  </a:lnTo>
                  <a:lnTo>
                    <a:pt x="1169745" y="48196"/>
                  </a:lnTo>
                  <a:lnTo>
                    <a:pt x="1117675" y="46767"/>
                  </a:lnTo>
                  <a:lnTo>
                    <a:pt x="1066519" y="45376"/>
                  </a:lnTo>
                  <a:lnTo>
                    <a:pt x="1016173" y="44148"/>
                  </a:lnTo>
                  <a:lnTo>
                    <a:pt x="966533" y="43209"/>
                  </a:lnTo>
                  <a:lnTo>
                    <a:pt x="917494" y="42685"/>
                  </a:lnTo>
                  <a:lnTo>
                    <a:pt x="868952" y="42700"/>
                  </a:lnTo>
                  <a:lnTo>
                    <a:pt x="820802" y="43381"/>
                  </a:lnTo>
                  <a:lnTo>
                    <a:pt x="772939" y="44852"/>
                  </a:lnTo>
                  <a:lnTo>
                    <a:pt x="725260" y="47239"/>
                  </a:lnTo>
                  <a:lnTo>
                    <a:pt x="677659" y="50667"/>
                  </a:lnTo>
                  <a:lnTo>
                    <a:pt x="626173" y="54242"/>
                  </a:lnTo>
                  <a:lnTo>
                    <a:pt x="573308" y="57882"/>
                  </a:lnTo>
                  <a:lnTo>
                    <a:pt x="519414" y="61407"/>
                  </a:lnTo>
                  <a:lnTo>
                    <a:pt x="464835" y="64637"/>
                  </a:lnTo>
                  <a:lnTo>
                    <a:pt x="409919" y="67391"/>
                  </a:lnTo>
                  <a:lnTo>
                    <a:pt x="355013" y="69490"/>
                  </a:lnTo>
                  <a:lnTo>
                    <a:pt x="300464" y="70752"/>
                  </a:lnTo>
                  <a:lnTo>
                    <a:pt x="246618" y="70998"/>
                  </a:lnTo>
                  <a:lnTo>
                    <a:pt x="193824" y="70047"/>
                  </a:lnTo>
                  <a:lnTo>
                    <a:pt x="142426" y="67718"/>
                  </a:lnTo>
                  <a:lnTo>
                    <a:pt x="92773" y="63833"/>
                  </a:lnTo>
                  <a:lnTo>
                    <a:pt x="45212" y="58209"/>
                  </a:lnTo>
                  <a:lnTo>
                    <a:pt x="88" y="50667"/>
                  </a:lnTo>
                  <a:lnTo>
                    <a:pt x="1676" y="45397"/>
                  </a:lnTo>
                  <a:lnTo>
                    <a:pt x="0" y="36951"/>
                  </a:lnTo>
                  <a:lnTo>
                    <a:pt x="88" y="32379"/>
                  </a:lnTo>
                  <a:close/>
                </a:path>
              </a:pathLst>
            </a:custGeom>
            <a:ln w="444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7359" y="2816764"/>
            <a:ext cx="3161030" cy="32442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Overview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McKinney-</a:t>
            </a:r>
            <a:r>
              <a:rPr sz="1800" spc="-20" dirty="0">
                <a:latin typeface="Calibri"/>
                <a:cs typeface="Calibri"/>
              </a:rPr>
              <a:t>Vento </a:t>
            </a:r>
            <a:r>
              <a:rPr sz="1800" spc="90" dirty="0">
                <a:latin typeface="Calibri"/>
                <a:cs typeface="Calibri"/>
              </a:rPr>
              <a:t>Homeless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80" dirty="0">
                <a:latin typeface="Calibri"/>
                <a:cs typeface="Calibri"/>
              </a:rPr>
              <a:t>Assistance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Act</a:t>
            </a:r>
            <a:endParaRPr sz="1800">
              <a:latin typeface="Calibri"/>
              <a:cs typeface="Calibri"/>
            </a:endParaRPr>
          </a:p>
          <a:p>
            <a:pPr marL="355600" marR="316865" indent="-342900">
              <a:lnSpc>
                <a:spcPts val="1939"/>
              </a:lnSpc>
              <a:spcBef>
                <a:spcPts val="610"/>
              </a:spcBef>
              <a:buFont typeface="Symbol"/>
              <a:buChar char=""/>
              <a:tabLst>
                <a:tab pos="355600" algn="l"/>
              </a:tabLst>
            </a:pPr>
            <a:r>
              <a:rPr sz="1800" spc="10" dirty="0">
                <a:latin typeface="Calibri"/>
                <a:cs typeface="Calibri"/>
              </a:rPr>
              <a:t>Preliminary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data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from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2022-</a:t>
            </a:r>
            <a:r>
              <a:rPr sz="1800" spc="60" dirty="0">
                <a:latin typeface="Calibri"/>
                <a:cs typeface="Calibri"/>
              </a:rPr>
              <a:t>23SY</a:t>
            </a:r>
            <a:endParaRPr sz="1800">
              <a:latin typeface="Calibri"/>
              <a:cs typeface="Calibri"/>
            </a:endParaRPr>
          </a:p>
          <a:p>
            <a:pPr marL="355600" marR="81915" indent="-342900">
              <a:lnSpc>
                <a:spcPts val="1939"/>
              </a:lnSpc>
              <a:spcBef>
                <a:spcPts val="60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spc="70" dirty="0">
                <a:latin typeface="Calibri"/>
                <a:cs typeface="Calibri"/>
              </a:rPr>
              <a:t>Challenges,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questions,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and </a:t>
            </a:r>
            <a:r>
              <a:rPr sz="1800" spc="10" dirty="0">
                <a:latin typeface="Calibri"/>
                <a:cs typeface="Calibri"/>
              </a:rPr>
              <a:t>promising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practices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that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we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currently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hearing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from </a:t>
            </a:r>
            <a:r>
              <a:rPr sz="1800" spc="70" dirty="0">
                <a:latin typeface="Calibri"/>
                <a:cs typeface="Calibri"/>
              </a:rPr>
              <a:t>liaisons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95" dirty="0">
                <a:latin typeface="Calibri"/>
                <a:cs typeface="Calibri"/>
              </a:rPr>
              <a:t>across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state</a:t>
            </a:r>
            <a:endParaRPr sz="1800">
              <a:latin typeface="Calibri"/>
              <a:cs typeface="Calibri"/>
            </a:endParaRPr>
          </a:p>
          <a:p>
            <a:pPr marL="355600" marR="215900" indent="-342900">
              <a:lnSpc>
                <a:spcPts val="1939"/>
              </a:lnSpc>
              <a:spcBef>
                <a:spcPts val="61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Review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meaningful </a:t>
            </a:r>
            <a:r>
              <a:rPr sz="1800" spc="60" dirty="0">
                <a:latin typeface="Calibri"/>
                <a:cs typeface="Calibri"/>
              </a:rPr>
              <a:t>resources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help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spc="10" dirty="0">
                <a:latin typeface="Calibri"/>
                <a:cs typeface="Calibri"/>
              </a:rPr>
              <a:t>supporting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children,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youth </a:t>
            </a:r>
            <a:r>
              <a:rPr sz="1800" spc="55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40" dirty="0">
                <a:latin typeface="Calibri"/>
                <a:cs typeface="Calibri"/>
              </a:rPr>
              <a:t>families.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3759" y="0"/>
            <a:ext cx="5159478" cy="6857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908290" y="6376415"/>
            <a:ext cx="1289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3382" y="2535010"/>
            <a:ext cx="47993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McKinney-</a:t>
            </a:r>
            <a:r>
              <a:rPr sz="4000" spc="-35" dirty="0"/>
              <a:t>Vento</a:t>
            </a:r>
            <a:r>
              <a:rPr sz="4000" spc="-140" dirty="0"/>
              <a:t> </a:t>
            </a:r>
            <a:r>
              <a:rPr sz="4000" spc="-10" dirty="0"/>
              <a:t>Basics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01810" y="6447083"/>
            <a:ext cx="1289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348483"/>
            <a:ext cx="9144000" cy="394970"/>
          </a:xfrm>
          <a:custGeom>
            <a:avLst/>
            <a:gdLst/>
            <a:ahLst/>
            <a:cxnLst/>
            <a:rect l="l" t="t" r="r" b="b"/>
            <a:pathLst>
              <a:path w="9144000" h="394969">
                <a:moveTo>
                  <a:pt x="9144000" y="0"/>
                </a:moveTo>
                <a:lnTo>
                  <a:pt x="0" y="0"/>
                </a:lnTo>
                <a:lnTo>
                  <a:pt x="0" y="394715"/>
                </a:lnTo>
                <a:lnTo>
                  <a:pt x="9144000" y="39471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4296" y="3026664"/>
            <a:ext cx="4490085" cy="346710"/>
          </a:xfrm>
          <a:custGeom>
            <a:avLst/>
            <a:gdLst/>
            <a:ahLst/>
            <a:cxnLst/>
            <a:rect l="l" t="t" r="r" b="b"/>
            <a:pathLst>
              <a:path w="4490084" h="346710">
                <a:moveTo>
                  <a:pt x="4489704" y="0"/>
                </a:moveTo>
                <a:lnTo>
                  <a:pt x="0" y="0"/>
                </a:lnTo>
                <a:lnTo>
                  <a:pt x="0" y="346710"/>
                </a:lnTo>
                <a:lnTo>
                  <a:pt x="4489704" y="346710"/>
                </a:lnTo>
                <a:lnTo>
                  <a:pt x="448970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542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rebuchet MS"/>
                <a:cs typeface="Trebuchet MS"/>
              </a:rPr>
              <a:t>Highly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Mobile</a:t>
            </a:r>
            <a:r>
              <a:rPr sz="2800" b="1" spc="-114" dirty="0">
                <a:latin typeface="Trebuchet MS"/>
                <a:cs typeface="Trebuchet MS"/>
              </a:rPr>
              <a:t> </a:t>
            </a:r>
            <a:r>
              <a:rPr sz="2800" b="1" spc="-30" dirty="0">
                <a:latin typeface="Trebuchet MS"/>
                <a:cs typeface="Trebuchet MS"/>
              </a:rPr>
              <a:t>Youth</a:t>
            </a:r>
            <a:r>
              <a:rPr sz="2800" b="1" spc="-7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in</a:t>
            </a:r>
            <a:r>
              <a:rPr sz="2800" b="1" spc="-6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Colorado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8016" y="1515285"/>
            <a:ext cx="6948805" cy="1944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556385" algn="ctr">
              <a:lnSpc>
                <a:spcPts val="3779"/>
              </a:lnSpc>
              <a:spcBef>
                <a:spcPts val="95"/>
              </a:spcBef>
            </a:pPr>
            <a:r>
              <a:rPr sz="2300" b="1" dirty="0">
                <a:latin typeface="Calibri"/>
                <a:cs typeface="Calibri"/>
              </a:rPr>
              <a:t>Highly</a:t>
            </a:r>
            <a:r>
              <a:rPr sz="2300" b="1" spc="-8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Mobile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spc="-25" dirty="0">
                <a:latin typeface="Calibri"/>
                <a:cs typeface="Calibri"/>
              </a:rPr>
              <a:t>Youth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represent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about</a:t>
            </a:r>
            <a:r>
              <a:rPr sz="2300" b="1" spc="-65" dirty="0"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B45F06"/>
                </a:solidFill>
                <a:latin typeface="Impact"/>
                <a:cs typeface="Impact"/>
              </a:rPr>
              <a:t>3%</a:t>
            </a:r>
            <a:endParaRPr sz="3200" dirty="0">
              <a:latin typeface="Impact"/>
              <a:cs typeface="Impact"/>
            </a:endParaRPr>
          </a:p>
          <a:p>
            <a:pPr marR="1557020" algn="ctr">
              <a:lnSpc>
                <a:spcPts val="2700"/>
              </a:lnSpc>
            </a:pPr>
            <a:r>
              <a:rPr sz="2300" b="1" dirty="0">
                <a:latin typeface="Calibri"/>
                <a:cs typeface="Calibri"/>
              </a:rPr>
              <a:t>of</a:t>
            </a:r>
            <a:r>
              <a:rPr sz="2300" b="1" spc="-6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the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total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student</a:t>
            </a:r>
            <a:r>
              <a:rPr sz="2300" b="1" spc="-5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population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in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Colorado*</a:t>
            </a:r>
            <a:endParaRPr sz="2300" dirty="0">
              <a:latin typeface="Calibri"/>
              <a:cs typeface="Calibri"/>
            </a:endParaRPr>
          </a:p>
          <a:p>
            <a:pPr marR="1555750" algn="ctr">
              <a:lnSpc>
                <a:spcPct val="100000"/>
              </a:lnSpc>
              <a:spcBef>
                <a:spcPts val="505"/>
              </a:spcBef>
            </a:pPr>
            <a:r>
              <a:rPr sz="2300" b="1" i="1" dirty="0">
                <a:latin typeface="Calibri"/>
                <a:cs typeface="Calibri"/>
              </a:rPr>
              <a:t>Enough</a:t>
            </a:r>
            <a:r>
              <a:rPr sz="2300" b="1" i="1" spc="-4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to</a:t>
            </a:r>
            <a:r>
              <a:rPr sz="2300" b="1" i="1" spc="-4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fill</a:t>
            </a:r>
            <a:r>
              <a:rPr sz="2300" b="1" i="1" spc="-4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over</a:t>
            </a:r>
            <a:r>
              <a:rPr sz="2300" b="1" i="1" spc="-5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275</a:t>
            </a:r>
            <a:r>
              <a:rPr sz="2300" b="1" i="1" spc="-5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yellow</a:t>
            </a:r>
            <a:r>
              <a:rPr sz="2300" b="1" i="1" spc="-3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school</a:t>
            </a:r>
            <a:r>
              <a:rPr sz="2300" b="1" i="1" spc="-40" dirty="0">
                <a:latin typeface="Calibri"/>
                <a:cs typeface="Calibri"/>
              </a:rPr>
              <a:t> </a:t>
            </a:r>
            <a:r>
              <a:rPr sz="2300" b="1" i="1" spc="-10" dirty="0">
                <a:latin typeface="Calibri"/>
                <a:cs typeface="Calibri"/>
              </a:rPr>
              <a:t>buses!</a:t>
            </a:r>
            <a:endParaRPr sz="2300" dirty="0">
              <a:latin typeface="Calibri"/>
              <a:cs typeface="Calibri"/>
            </a:endParaRPr>
          </a:p>
          <a:p>
            <a:pPr marL="3019425">
              <a:lnSpc>
                <a:spcPct val="100000"/>
              </a:lnSpc>
              <a:spcBef>
                <a:spcPts val="2490"/>
              </a:spcBef>
            </a:pPr>
            <a:r>
              <a:rPr sz="2400" dirty="0">
                <a:solidFill>
                  <a:srgbClr val="B45F06"/>
                </a:solidFill>
                <a:latin typeface="Impact"/>
                <a:cs typeface="Impact"/>
              </a:rPr>
              <a:t>1.9%</a:t>
            </a:r>
            <a:r>
              <a:rPr sz="2400" spc="45" dirty="0">
                <a:solidFill>
                  <a:srgbClr val="B45F06"/>
                </a:solidFill>
                <a:latin typeface="Impact"/>
                <a:cs typeface="Impact"/>
              </a:rPr>
              <a:t> </a:t>
            </a:r>
            <a:r>
              <a:rPr sz="2300" b="1" dirty="0">
                <a:solidFill>
                  <a:srgbClr val="B45F06"/>
                </a:solidFill>
                <a:latin typeface="Calibri"/>
                <a:cs typeface="Calibri"/>
              </a:rPr>
              <a:t>Homeless</a:t>
            </a:r>
            <a:r>
              <a:rPr sz="2300" b="1" spc="-4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B45F06"/>
                </a:solidFill>
                <a:latin typeface="Calibri"/>
                <a:cs typeface="Calibri"/>
              </a:rPr>
              <a:t>Children</a:t>
            </a:r>
            <a:r>
              <a:rPr sz="2300" b="1" spc="-4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B45F06"/>
                </a:solidFill>
                <a:latin typeface="Calibri"/>
                <a:cs typeface="Calibri"/>
              </a:rPr>
              <a:t>&amp;</a:t>
            </a:r>
            <a:r>
              <a:rPr sz="2300" b="1" spc="-3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B45F06"/>
                </a:solidFill>
                <a:latin typeface="Calibri"/>
                <a:cs typeface="Calibri"/>
              </a:rPr>
              <a:t>Youth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7908" y="4339602"/>
            <a:ext cx="4546600" cy="346075"/>
          </a:xfrm>
          <a:custGeom>
            <a:avLst/>
            <a:gdLst/>
            <a:ahLst/>
            <a:cxnLst/>
            <a:rect l="l" t="t" r="r" b="b"/>
            <a:pathLst>
              <a:path w="4546600" h="346075">
                <a:moveTo>
                  <a:pt x="4546092" y="0"/>
                </a:moveTo>
                <a:lnTo>
                  <a:pt x="0" y="0"/>
                </a:lnTo>
                <a:lnTo>
                  <a:pt x="0" y="345935"/>
                </a:lnTo>
                <a:lnTo>
                  <a:pt x="4546092" y="345935"/>
                </a:lnTo>
                <a:lnTo>
                  <a:pt x="4546092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85049" y="3434688"/>
            <a:ext cx="370395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(16,540</a:t>
            </a:r>
            <a:r>
              <a:rPr sz="1500" spc="-5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students</a:t>
            </a:r>
            <a:r>
              <a:rPr sz="1500" spc="-5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total,</a:t>
            </a:r>
            <a:r>
              <a:rPr sz="1500" spc="-5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2,034</a:t>
            </a:r>
            <a:r>
              <a:rPr sz="1500" spc="-5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of</a:t>
            </a:r>
            <a:r>
              <a:rPr sz="1500" spc="-5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which</a:t>
            </a:r>
            <a:r>
              <a:rPr sz="1500" spc="-3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B45F06"/>
                </a:solidFill>
                <a:latin typeface="Calibri"/>
                <a:cs typeface="Calibri"/>
              </a:rPr>
              <a:t>were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unaccompanied</a:t>
            </a:r>
            <a:r>
              <a:rPr sz="1500" spc="-4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youth</a:t>
            </a:r>
            <a:r>
              <a:rPr sz="1500" spc="-4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and</a:t>
            </a:r>
            <a:r>
              <a:rPr sz="1500" spc="-5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1,417</a:t>
            </a:r>
            <a:r>
              <a:rPr sz="1500" spc="-2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of</a:t>
            </a:r>
            <a:r>
              <a:rPr sz="1500" spc="-4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which</a:t>
            </a:r>
            <a:r>
              <a:rPr sz="1500" spc="-3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B45F06"/>
                </a:solidFill>
                <a:latin typeface="Calibri"/>
                <a:cs typeface="Calibri"/>
              </a:rPr>
              <a:t>who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received</a:t>
            </a:r>
            <a:r>
              <a:rPr sz="1500" spc="-2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services</a:t>
            </a:r>
            <a:r>
              <a:rPr sz="1500" spc="-1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in</a:t>
            </a:r>
            <a:r>
              <a:rPr sz="1500" spc="-3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more</a:t>
            </a:r>
            <a:r>
              <a:rPr sz="1500" spc="-4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than</a:t>
            </a:r>
            <a:r>
              <a:rPr sz="1500" spc="-4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1</a:t>
            </a:r>
            <a:r>
              <a:rPr sz="1500" spc="-4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school</a:t>
            </a:r>
            <a:r>
              <a:rPr sz="1500" spc="-3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B45F06"/>
                </a:solidFill>
                <a:latin typeface="Calibri"/>
                <a:cs typeface="Calibri"/>
              </a:rPr>
              <a:t>district)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1059" y="5226570"/>
            <a:ext cx="4472940" cy="346075"/>
          </a:xfrm>
          <a:custGeom>
            <a:avLst/>
            <a:gdLst/>
            <a:ahLst/>
            <a:cxnLst/>
            <a:rect l="l" t="t" r="r" b="b"/>
            <a:pathLst>
              <a:path w="4472940" h="346075">
                <a:moveTo>
                  <a:pt x="4472940" y="0"/>
                </a:moveTo>
                <a:lnTo>
                  <a:pt x="0" y="0"/>
                </a:lnTo>
                <a:lnTo>
                  <a:pt x="0" y="345935"/>
                </a:lnTo>
                <a:lnTo>
                  <a:pt x="4472940" y="345935"/>
                </a:lnTo>
                <a:lnTo>
                  <a:pt x="447294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85049" y="4381092"/>
            <a:ext cx="1780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45F06"/>
                </a:solidFill>
                <a:latin typeface="Impact"/>
                <a:cs typeface="Impact"/>
              </a:rPr>
              <a:t>1%</a:t>
            </a:r>
            <a:r>
              <a:rPr sz="2400" spc="40" dirty="0">
                <a:solidFill>
                  <a:srgbClr val="B45F06"/>
                </a:solidFill>
                <a:latin typeface="Impact"/>
                <a:cs typeface="Impact"/>
              </a:rPr>
              <a:t> </a:t>
            </a:r>
            <a:r>
              <a:rPr sz="2300" b="1" dirty="0">
                <a:solidFill>
                  <a:srgbClr val="B45F06"/>
                </a:solidFill>
                <a:latin typeface="Calibri"/>
                <a:cs typeface="Calibri"/>
              </a:rPr>
              <a:t>Foster</a:t>
            </a:r>
            <a:r>
              <a:rPr sz="2300" b="1" spc="-60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rgbClr val="B45F06"/>
                </a:solidFill>
                <a:latin typeface="Calibri"/>
                <a:cs typeface="Calibri"/>
              </a:rPr>
              <a:t>Care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5049" y="4748376"/>
            <a:ext cx="12858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(8,865</a:t>
            </a:r>
            <a:r>
              <a:rPr sz="1500" spc="-3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B45F06"/>
                </a:solidFill>
                <a:latin typeface="Calibri"/>
                <a:cs typeface="Calibri"/>
              </a:rPr>
              <a:t>students)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5049" y="5237580"/>
            <a:ext cx="180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45F06"/>
                </a:solidFill>
                <a:latin typeface="Impact"/>
                <a:cs typeface="Impact"/>
              </a:rPr>
              <a:t>0.02%</a:t>
            </a:r>
            <a:r>
              <a:rPr sz="2400" spc="85" dirty="0">
                <a:solidFill>
                  <a:srgbClr val="B45F06"/>
                </a:solidFill>
                <a:latin typeface="Impact"/>
                <a:cs typeface="Impact"/>
              </a:rPr>
              <a:t> </a:t>
            </a:r>
            <a:r>
              <a:rPr sz="2300" b="1" spc="-10" dirty="0">
                <a:solidFill>
                  <a:srgbClr val="B45F06"/>
                </a:solidFill>
                <a:latin typeface="Calibri"/>
                <a:cs typeface="Calibri"/>
              </a:rPr>
              <a:t>Migrant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5049" y="5604102"/>
            <a:ext cx="3056890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B45F06"/>
                </a:solidFill>
                <a:latin typeface="Calibri"/>
                <a:cs typeface="Calibri"/>
              </a:rPr>
              <a:t>(2,203</a:t>
            </a:r>
            <a:r>
              <a:rPr sz="1500" spc="-35" dirty="0">
                <a:solidFill>
                  <a:srgbClr val="B45F06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B45F06"/>
                </a:solidFill>
                <a:latin typeface="Calibri"/>
                <a:cs typeface="Calibri"/>
              </a:rPr>
              <a:t>students)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050" dirty="0">
                <a:solidFill>
                  <a:srgbClr val="1F2023"/>
                </a:solidFill>
                <a:latin typeface="Calibri"/>
                <a:cs typeface="Calibri"/>
              </a:rPr>
              <a:t>*886,517 total</a:t>
            </a:r>
            <a:r>
              <a:rPr sz="1050" spc="-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F2023"/>
                </a:solidFill>
                <a:latin typeface="Calibri"/>
                <a:cs typeface="Calibri"/>
              </a:rPr>
              <a:t>students</a:t>
            </a:r>
            <a:r>
              <a:rPr sz="1050" spc="-3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F2023"/>
                </a:solidFill>
                <a:latin typeface="Calibri"/>
                <a:cs typeface="Calibri"/>
              </a:rPr>
              <a:t>enrolled</a:t>
            </a:r>
            <a:r>
              <a:rPr sz="105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F2023"/>
                </a:solidFill>
                <a:latin typeface="Calibri"/>
                <a:cs typeface="Calibri"/>
              </a:rPr>
              <a:t>in</a:t>
            </a:r>
            <a:r>
              <a:rPr sz="1050" spc="-2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F2023"/>
                </a:solidFill>
                <a:latin typeface="Calibri"/>
                <a:cs typeface="Calibri"/>
              </a:rPr>
              <a:t>Colorado</a:t>
            </a:r>
            <a:r>
              <a:rPr sz="1050" spc="-35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F2023"/>
                </a:solidFill>
                <a:latin typeface="Calibri"/>
                <a:cs typeface="Calibri"/>
              </a:rPr>
              <a:t>in</a:t>
            </a:r>
            <a:r>
              <a:rPr sz="1050" spc="-20" dirty="0">
                <a:solidFill>
                  <a:srgbClr val="1F2023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1F2023"/>
                </a:solidFill>
                <a:latin typeface="Calibri"/>
                <a:cs typeface="Calibri"/>
              </a:rPr>
              <a:t>2021-</a:t>
            </a:r>
            <a:r>
              <a:rPr sz="1050" spc="-25" dirty="0">
                <a:solidFill>
                  <a:srgbClr val="1F2023"/>
                </a:solidFill>
                <a:latin typeface="Calibri"/>
                <a:cs typeface="Calibri"/>
              </a:rPr>
              <a:t>22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" y="2728722"/>
            <a:ext cx="4951475" cy="341452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78946" y="643868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7E7E7E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824" y="6533428"/>
            <a:ext cx="72136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dirty="0">
                <a:solidFill>
                  <a:srgbClr val="333333"/>
                </a:solidFill>
                <a:latin typeface="Candara"/>
                <a:cs typeface="Candara"/>
              </a:rPr>
              <a:t>Source:</a:t>
            </a:r>
            <a:r>
              <a:rPr sz="800" i="1" spc="15" dirty="0">
                <a:solidFill>
                  <a:srgbClr val="333333"/>
                </a:solidFill>
                <a:latin typeface="Candara"/>
                <a:cs typeface="Candara"/>
              </a:rPr>
              <a:t> </a:t>
            </a:r>
            <a:r>
              <a:rPr sz="800" i="1" dirty="0">
                <a:solidFill>
                  <a:srgbClr val="333333"/>
                </a:solidFill>
                <a:latin typeface="Candara"/>
                <a:cs typeface="Candara"/>
              </a:rPr>
              <a:t>Dropout</a:t>
            </a:r>
            <a:r>
              <a:rPr sz="800" i="1" spc="40" dirty="0">
                <a:solidFill>
                  <a:srgbClr val="333333"/>
                </a:solidFill>
                <a:latin typeface="Candara"/>
                <a:cs typeface="Candara"/>
              </a:rPr>
              <a:t> </a:t>
            </a:r>
            <a:r>
              <a:rPr sz="800" i="1" spc="-10" dirty="0">
                <a:solidFill>
                  <a:srgbClr val="333333"/>
                </a:solidFill>
                <a:latin typeface="Candara"/>
                <a:cs typeface="Candara"/>
              </a:rPr>
              <a:t>Prevention</a:t>
            </a:r>
            <a:r>
              <a:rPr sz="800" i="1" spc="40" dirty="0">
                <a:solidFill>
                  <a:srgbClr val="333333"/>
                </a:solidFill>
                <a:latin typeface="Candara"/>
                <a:cs typeface="Candara"/>
              </a:rPr>
              <a:t> </a:t>
            </a:r>
            <a:r>
              <a:rPr sz="800" i="1" dirty="0">
                <a:solidFill>
                  <a:srgbClr val="333333"/>
                </a:solidFill>
                <a:latin typeface="Candara"/>
                <a:cs typeface="Candara"/>
              </a:rPr>
              <a:t>and</a:t>
            </a:r>
            <a:r>
              <a:rPr sz="800" i="1" spc="20" dirty="0">
                <a:solidFill>
                  <a:srgbClr val="333333"/>
                </a:solidFill>
                <a:latin typeface="Candara"/>
                <a:cs typeface="Candara"/>
              </a:rPr>
              <a:t> </a:t>
            </a:r>
            <a:r>
              <a:rPr sz="800" i="1" dirty="0">
                <a:solidFill>
                  <a:srgbClr val="333333"/>
                </a:solidFill>
                <a:latin typeface="Candara"/>
                <a:cs typeface="Candara"/>
              </a:rPr>
              <a:t>Student</a:t>
            </a:r>
            <a:r>
              <a:rPr sz="800" i="1" spc="10" dirty="0">
                <a:solidFill>
                  <a:srgbClr val="333333"/>
                </a:solidFill>
                <a:latin typeface="Candara"/>
                <a:cs typeface="Candara"/>
              </a:rPr>
              <a:t> </a:t>
            </a:r>
            <a:r>
              <a:rPr sz="800" i="1" spc="-10" dirty="0">
                <a:solidFill>
                  <a:srgbClr val="333333"/>
                </a:solidFill>
                <a:latin typeface="Candara"/>
                <a:cs typeface="Candara"/>
              </a:rPr>
              <a:t>Reengagement</a:t>
            </a:r>
            <a:r>
              <a:rPr sz="800" i="1" spc="10" dirty="0">
                <a:solidFill>
                  <a:srgbClr val="333333"/>
                </a:solidFill>
                <a:latin typeface="Candara"/>
                <a:cs typeface="Candara"/>
              </a:rPr>
              <a:t> </a:t>
            </a:r>
            <a:r>
              <a:rPr sz="800" i="1" dirty="0">
                <a:solidFill>
                  <a:srgbClr val="333333"/>
                </a:solidFill>
                <a:latin typeface="Candara"/>
                <a:cs typeface="Candara"/>
              </a:rPr>
              <a:t>2021-</a:t>
            </a:r>
            <a:r>
              <a:rPr sz="800" i="1" spc="55" dirty="0">
                <a:solidFill>
                  <a:srgbClr val="333333"/>
                </a:solidFill>
                <a:latin typeface="Candara"/>
                <a:cs typeface="Candara"/>
              </a:rPr>
              <a:t> </a:t>
            </a:r>
            <a:r>
              <a:rPr sz="800" i="1" dirty="0">
                <a:solidFill>
                  <a:srgbClr val="333333"/>
                </a:solidFill>
                <a:latin typeface="Candara"/>
                <a:cs typeface="Candara"/>
              </a:rPr>
              <a:t>22</a:t>
            </a:r>
            <a:r>
              <a:rPr sz="800" i="1" spc="45" dirty="0">
                <a:solidFill>
                  <a:srgbClr val="333333"/>
                </a:solidFill>
                <a:latin typeface="Candara"/>
                <a:cs typeface="Candara"/>
              </a:rPr>
              <a:t> </a:t>
            </a:r>
            <a:r>
              <a:rPr sz="800" i="1" spc="-10" dirty="0">
                <a:solidFill>
                  <a:srgbClr val="333333"/>
                </a:solidFill>
                <a:latin typeface="Candara"/>
                <a:cs typeface="Candara"/>
              </a:rPr>
              <a:t>Legislative</a:t>
            </a:r>
            <a:r>
              <a:rPr sz="800" i="1" spc="65" dirty="0">
                <a:solidFill>
                  <a:srgbClr val="333333"/>
                </a:solidFill>
                <a:latin typeface="Candara"/>
                <a:cs typeface="Candara"/>
              </a:rPr>
              <a:t> </a:t>
            </a:r>
            <a:r>
              <a:rPr sz="800" i="1" dirty="0">
                <a:solidFill>
                  <a:srgbClr val="333333"/>
                </a:solidFill>
                <a:latin typeface="Candara"/>
                <a:cs typeface="Candara"/>
              </a:rPr>
              <a:t>Report</a:t>
            </a:r>
            <a:r>
              <a:rPr sz="800" i="1" spc="25" dirty="0">
                <a:solidFill>
                  <a:srgbClr val="333333"/>
                </a:solidFill>
                <a:latin typeface="Candara"/>
                <a:cs typeface="Candara"/>
              </a:rPr>
              <a:t> </a:t>
            </a:r>
            <a:r>
              <a:rPr sz="800" i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ndara"/>
                <a:cs typeface="Candara"/>
                <a:hlinkClick r:id="rId3"/>
              </a:rPr>
              <a:t>https://www.cde.state.co.us/dropoutprevention/final2021-2022statepolicyreportdpse31623</a:t>
            </a:r>
            <a:endParaRPr sz="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191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049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Impacts</a:t>
            </a:r>
            <a:r>
              <a:rPr sz="2800" spc="-35" dirty="0"/>
              <a:t> </a:t>
            </a:r>
            <a:r>
              <a:rPr sz="2800" dirty="0"/>
              <a:t>of</a:t>
            </a:r>
            <a:r>
              <a:rPr sz="2800" spc="-35" dirty="0"/>
              <a:t> </a:t>
            </a:r>
            <a:r>
              <a:rPr sz="2800" dirty="0"/>
              <a:t>High</a:t>
            </a:r>
            <a:r>
              <a:rPr sz="2800" spc="-35" dirty="0"/>
              <a:t> </a:t>
            </a:r>
            <a:r>
              <a:rPr sz="2800" spc="-10" dirty="0"/>
              <a:t>Mobility</a:t>
            </a:r>
            <a:endParaRPr sz="2800" dirty="0"/>
          </a:p>
        </p:txBody>
      </p:sp>
      <p:pic>
        <p:nvPicPr>
          <p:cNvPr id="5" name="object 5" descr="Mobility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76" y="1588152"/>
            <a:ext cx="8775779" cy="4117373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6172200"/>
            <a:ext cx="1142999" cy="486155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1796" y="6447065"/>
            <a:ext cx="1289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7E7E7E"/>
                </a:solidFill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37198" y="816114"/>
            <a:ext cx="2750820" cy="21685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747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411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Colorado Chronic Absenteeism Rates</a:t>
            </a: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188" y="625601"/>
            <a:ext cx="527685" cy="146685"/>
          </a:xfrm>
          <a:custGeom>
            <a:avLst/>
            <a:gdLst/>
            <a:ahLst/>
            <a:cxnLst/>
            <a:rect l="l" t="t" r="r" b="b"/>
            <a:pathLst>
              <a:path w="527685" h="146684">
                <a:moveTo>
                  <a:pt x="527304" y="0"/>
                </a:moveTo>
                <a:lnTo>
                  <a:pt x="0" y="0"/>
                </a:lnTo>
                <a:lnTo>
                  <a:pt x="0" y="146303"/>
                </a:lnTo>
                <a:lnTo>
                  <a:pt x="527304" y="146303"/>
                </a:lnTo>
                <a:lnTo>
                  <a:pt x="5273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25" y="4546853"/>
            <a:ext cx="3017520" cy="18415"/>
          </a:xfrm>
          <a:custGeom>
            <a:avLst/>
            <a:gdLst/>
            <a:ahLst/>
            <a:cxnLst/>
            <a:rect l="l" t="t" r="r" b="b"/>
            <a:pathLst>
              <a:path w="3017520" h="18414">
                <a:moveTo>
                  <a:pt x="3017520" y="0"/>
                </a:moveTo>
                <a:lnTo>
                  <a:pt x="0" y="0"/>
                </a:lnTo>
                <a:lnTo>
                  <a:pt x="0" y="18288"/>
                </a:lnTo>
                <a:lnTo>
                  <a:pt x="3017520" y="18288"/>
                </a:lnTo>
                <a:lnTo>
                  <a:pt x="301752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b="0" dirty="0">
                <a:latin typeface="Calibri"/>
                <a:cs typeface="Calibri"/>
              </a:rPr>
              <a:t>Comparison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by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student </a:t>
            </a:r>
            <a:r>
              <a:rPr sz="2000" b="0" dirty="0">
                <a:latin typeface="Calibri"/>
                <a:cs typeface="Calibri"/>
              </a:rPr>
              <a:t>group</a:t>
            </a:r>
            <a:r>
              <a:rPr sz="2000" b="0" spc="-5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in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absenteeism</a:t>
            </a:r>
            <a:r>
              <a:rPr sz="2000" b="0" spc="-20" dirty="0">
                <a:latin typeface="Calibri"/>
                <a:cs typeface="Calibri"/>
              </a:rPr>
              <a:t> rates </a:t>
            </a:r>
            <a:r>
              <a:rPr sz="2000" b="0" dirty="0">
                <a:latin typeface="Calibri"/>
                <a:cs typeface="Calibri"/>
              </a:rPr>
              <a:t>over</a:t>
            </a:r>
            <a:r>
              <a:rPr sz="2000" b="0" spc="-5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three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school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spc="-20" dirty="0">
                <a:latin typeface="Calibri"/>
                <a:cs typeface="Calibri"/>
              </a:rPr>
              <a:t>years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Absenteeism Rat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639" y="686562"/>
            <a:ext cx="5928359" cy="35432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5799" y="4573828"/>
            <a:ext cx="4210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dirty="0">
                <a:latin typeface="Calibri"/>
                <a:cs typeface="Calibri"/>
              </a:rPr>
              <a:t>Source: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CDE</a:t>
            </a:r>
            <a:r>
              <a:rPr sz="800" i="1" spc="-3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Office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Data</a:t>
            </a:r>
            <a:r>
              <a:rPr sz="800" i="1" spc="-4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Services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and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Office</a:t>
            </a:r>
            <a:r>
              <a:rPr sz="800" i="1" spc="-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Student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Engagement </a:t>
            </a:r>
            <a:r>
              <a:rPr sz="800" i="1" dirty="0">
                <a:latin typeface="Calibri"/>
                <a:cs typeface="Calibri"/>
              </a:rPr>
              <a:t>and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Dropout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Prevention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i="1" dirty="0">
                <a:latin typeface="Calibri"/>
                <a:cs typeface="Calibri"/>
              </a:rPr>
              <a:t>*Note: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Rates</a:t>
            </a:r>
            <a:r>
              <a:rPr sz="800" i="1" spc="-1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for</a:t>
            </a:r>
            <a:r>
              <a:rPr sz="800" i="1" spc="-1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2019-</a:t>
            </a:r>
            <a:r>
              <a:rPr sz="800" i="1" dirty="0">
                <a:latin typeface="Calibri"/>
                <a:cs typeface="Calibri"/>
              </a:rPr>
              <a:t>2020</a:t>
            </a:r>
            <a:r>
              <a:rPr sz="800" i="1" spc="-3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are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slightly</a:t>
            </a:r>
            <a:r>
              <a:rPr sz="800" i="1" spc="-10" dirty="0">
                <a:latin typeface="Calibri"/>
                <a:cs typeface="Calibri"/>
              </a:rPr>
              <a:t> inaccurate</a:t>
            </a:r>
            <a:r>
              <a:rPr sz="800" i="1" spc="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due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to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changes in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the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way</a:t>
            </a:r>
            <a:r>
              <a:rPr sz="800" i="1" spc="-1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this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rate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was</a:t>
            </a:r>
            <a:r>
              <a:rPr sz="800" i="1" spc="-10" dirty="0">
                <a:latin typeface="Calibri"/>
                <a:cs typeface="Calibri"/>
              </a:rPr>
              <a:t> calculated.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946" y="6476787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7E7E7E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>
              <a:lnSpc>
                <a:spcPts val="4110"/>
              </a:lnSpc>
              <a:spcBef>
                <a:spcPts val="610"/>
              </a:spcBef>
            </a:pPr>
            <a:r>
              <a:rPr sz="3800" spc="-10" dirty="0">
                <a:solidFill>
                  <a:srgbClr val="000000"/>
                </a:solidFill>
                <a:latin typeface="Trebuchet MS"/>
                <a:cs typeface="Trebuchet MS"/>
              </a:rPr>
              <a:t>Colorado </a:t>
            </a:r>
            <a:r>
              <a:rPr sz="3800" dirty="0">
                <a:solidFill>
                  <a:srgbClr val="000000"/>
                </a:solidFill>
                <a:latin typeface="Trebuchet MS"/>
                <a:cs typeface="Trebuchet MS"/>
              </a:rPr>
              <a:t>Graduation</a:t>
            </a:r>
            <a:r>
              <a:rPr sz="3800" spc="-1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800" spc="-50" dirty="0">
                <a:solidFill>
                  <a:srgbClr val="000000"/>
                </a:solidFill>
                <a:latin typeface="Trebuchet MS"/>
                <a:cs typeface="Trebuchet MS"/>
              </a:rPr>
              <a:t>&amp; </a:t>
            </a:r>
            <a:r>
              <a:rPr sz="3800" spc="-10" dirty="0">
                <a:solidFill>
                  <a:srgbClr val="000000"/>
                </a:solidFill>
                <a:latin typeface="Trebuchet MS"/>
                <a:cs typeface="Trebuchet MS"/>
              </a:rPr>
              <a:t>Completion Rates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188" y="625601"/>
            <a:ext cx="527685" cy="146685"/>
          </a:xfrm>
          <a:custGeom>
            <a:avLst/>
            <a:gdLst/>
            <a:ahLst/>
            <a:cxnLst/>
            <a:rect l="l" t="t" r="r" b="b"/>
            <a:pathLst>
              <a:path w="527685" h="146684">
                <a:moveTo>
                  <a:pt x="527304" y="0"/>
                </a:moveTo>
                <a:lnTo>
                  <a:pt x="0" y="0"/>
                </a:lnTo>
                <a:lnTo>
                  <a:pt x="0" y="146303"/>
                </a:lnTo>
                <a:lnTo>
                  <a:pt x="527304" y="146303"/>
                </a:lnTo>
                <a:lnTo>
                  <a:pt x="5273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425" y="4546853"/>
            <a:ext cx="3017520" cy="18415"/>
          </a:xfrm>
          <a:custGeom>
            <a:avLst/>
            <a:gdLst/>
            <a:ahLst/>
            <a:cxnLst/>
            <a:rect l="l" t="t" r="r" b="b"/>
            <a:pathLst>
              <a:path w="3017520" h="18414">
                <a:moveTo>
                  <a:pt x="3017520" y="0"/>
                </a:moveTo>
                <a:lnTo>
                  <a:pt x="0" y="0"/>
                </a:lnTo>
                <a:lnTo>
                  <a:pt x="0" y="18288"/>
                </a:lnTo>
                <a:lnTo>
                  <a:pt x="3017520" y="18288"/>
                </a:lnTo>
                <a:lnTo>
                  <a:pt x="301752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199" y="4810263"/>
            <a:ext cx="2418715" cy="8788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dirty="0">
                <a:latin typeface="Calibri"/>
                <a:cs typeface="Calibri"/>
              </a:rPr>
              <a:t>Comparison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student </a:t>
            </a:r>
            <a:r>
              <a:rPr sz="2000" dirty="0">
                <a:latin typeface="Calibri"/>
                <a:cs typeface="Calibri"/>
              </a:rPr>
              <a:t>group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(instructional program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type)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 descr="Graduation Rat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1503" y="0"/>
            <a:ext cx="5250638" cy="658300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8946" y="6476787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7E7E7E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0099" y="6666965"/>
            <a:ext cx="39160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i="1" dirty="0">
                <a:latin typeface="Calibri"/>
                <a:cs typeface="Calibri"/>
              </a:rPr>
              <a:t>Source: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CDE</a:t>
            </a:r>
            <a:r>
              <a:rPr sz="800" i="1" spc="-3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Office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Data</a:t>
            </a:r>
            <a:r>
              <a:rPr sz="800" i="1" spc="-4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Services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and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Office</a:t>
            </a:r>
            <a:r>
              <a:rPr sz="800" i="1" spc="-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of</a:t>
            </a:r>
            <a:r>
              <a:rPr sz="800" i="1" spc="-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Student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Engagement </a:t>
            </a:r>
            <a:r>
              <a:rPr sz="800" i="1" dirty="0">
                <a:latin typeface="Calibri"/>
                <a:cs typeface="Calibri"/>
              </a:rPr>
              <a:t>and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Dropout</a:t>
            </a:r>
            <a:r>
              <a:rPr sz="800" i="1" spc="-2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Prevention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1942</Words>
  <Application>Microsoft Office PowerPoint</Application>
  <PresentationFormat>On-screen Show (4:3)</PresentationFormat>
  <Paragraphs>214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Candara</vt:lpstr>
      <vt:lpstr>Gill Sans MT</vt:lpstr>
      <vt:lpstr>Impact</vt:lpstr>
      <vt:lpstr>Rockwell</vt:lpstr>
      <vt:lpstr>Symbol</vt:lpstr>
      <vt:lpstr>Times New Roman</vt:lpstr>
      <vt:lpstr>Trebuchet MS</vt:lpstr>
      <vt:lpstr>Office Theme</vt:lpstr>
      <vt:lpstr>Charter School Institute McKinney-Vento and Serving Students Experiencing Housing Instability</vt:lpstr>
      <vt:lpstr>Introduction</vt:lpstr>
      <vt:lpstr>Who is in the Room?</vt:lpstr>
      <vt:lpstr>Objectives</vt:lpstr>
      <vt:lpstr>McKinney-Vento Basics</vt:lpstr>
      <vt:lpstr>Highly Mobile Youth in Colorado</vt:lpstr>
      <vt:lpstr>Impacts of High Mobility</vt:lpstr>
      <vt:lpstr>Colorado Chronic Absenteeism Rates</vt:lpstr>
      <vt:lpstr>Colorado Graduation &amp; Completion Rates</vt:lpstr>
      <vt:lpstr>Colorado 4-year and 7-year Graduation Rates</vt:lpstr>
      <vt:lpstr>What is the McKinney-Vento Homeless Assistance Act?</vt:lpstr>
      <vt:lpstr>Under McKinney-Vento, the term “homeless” children and youth means: Children who lack a fixed, regular, and adequate nighttime residence.</vt:lpstr>
      <vt:lpstr>Children and youth who lack a fixed, regular and adequate primary nighttime residence</vt:lpstr>
      <vt:lpstr>Examples</vt:lpstr>
      <vt:lpstr>Doubled-up</vt:lpstr>
      <vt:lpstr>Substandard Housing</vt:lpstr>
      <vt:lpstr>Unaccompanied Homeless Youth</vt:lpstr>
      <vt:lpstr>“But the student chose to leave…”</vt:lpstr>
      <vt:lpstr>Ways Schools Can Support Students Experiencing Housing Instability</vt:lpstr>
      <vt:lpstr>Important Topics</vt:lpstr>
      <vt:lpstr>Educational Rights of McKinney- Vento Students</vt:lpstr>
      <vt:lpstr>School Stability</vt:lpstr>
      <vt:lpstr>Best Interest Determinations</vt:lpstr>
      <vt:lpstr>School Stability cont.</vt:lpstr>
      <vt:lpstr>Transportation</vt:lpstr>
      <vt:lpstr>Comparable Services</vt:lpstr>
      <vt:lpstr>Preliminary 2022-23 Data</vt:lpstr>
      <vt:lpstr>Total Homeless Unduplicated Count</vt:lpstr>
      <vt:lpstr>Five-Year Trend</vt:lpstr>
      <vt:lpstr>Charter School Institute</vt:lpstr>
      <vt:lpstr>Resources</vt:lpstr>
      <vt:lpstr>About NCHE</vt:lpstr>
      <vt:lpstr>Questions</vt:lpstr>
      <vt:lpstr>Thank you!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Vigil, Raena</cp:lastModifiedBy>
  <cp:revision>1</cp:revision>
  <dcterms:created xsi:type="dcterms:W3CDTF">2024-03-04T20:53:04Z</dcterms:created>
  <dcterms:modified xsi:type="dcterms:W3CDTF">2024-03-04T21:06:33Z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2024-02-01T00:00:00Z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2024-03-04T00:00:00Z</vt:filetime>
  </property>
  <property fmtid="{D5CDD505-2E9C-101B-9397-08002B2CF9AE}" pid="5" name="Producer">
    <vt:lpwstr>Adobe PDF Library 23.8.246</vt:lpwstr>
  </property>
</Properties>
</file>