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7"/>
  </p:notesMasterIdLst>
  <p:sldIdLst>
    <p:sldId id="256" r:id="rId2"/>
    <p:sldId id="257" r:id="rId3"/>
    <p:sldId id="320" r:id="rId4"/>
    <p:sldId id="349" r:id="rId5"/>
    <p:sldId id="365" r:id="rId6"/>
    <p:sldId id="348" r:id="rId7"/>
    <p:sldId id="351" r:id="rId8"/>
    <p:sldId id="353" r:id="rId9"/>
    <p:sldId id="357" r:id="rId10"/>
    <p:sldId id="352" r:id="rId11"/>
    <p:sldId id="356" r:id="rId12"/>
    <p:sldId id="358" r:id="rId13"/>
    <p:sldId id="359" r:id="rId14"/>
    <p:sldId id="360" r:id="rId15"/>
    <p:sldId id="361" r:id="rId16"/>
    <p:sldId id="354" r:id="rId17"/>
    <p:sldId id="363" r:id="rId18"/>
    <p:sldId id="364" r:id="rId19"/>
    <p:sldId id="321" r:id="rId20"/>
    <p:sldId id="323" r:id="rId21"/>
    <p:sldId id="322" r:id="rId22"/>
    <p:sldId id="324" r:id="rId23"/>
    <p:sldId id="259" r:id="rId24"/>
    <p:sldId id="258" r:id="rId25"/>
    <p:sldId id="34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455FA9"/>
    <a:srgbClr val="008CA0"/>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151" autoAdjust="0"/>
  </p:normalViewPr>
  <p:slideViewPr>
    <p:cSldViewPr snapToGrid="0">
      <p:cViewPr varScale="1">
        <p:scale>
          <a:sx n="45" d="100"/>
          <a:sy n="45" d="100"/>
        </p:scale>
        <p:origin x="12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E4B3B-445B-4755-97EE-4B5B53BD4D59}" type="datetimeFigureOut">
              <a:rPr lang="en-US" smtClean="0"/>
              <a:t>3/6/2024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4AC24-3EED-4472-9915-37933C2F66BE}" type="slidenum">
              <a:rPr lang="en-US" smtClean="0"/>
              <a:t>‹#›</a:t>
            </a:fld>
            <a:endParaRPr lang="en-US"/>
          </a:p>
        </p:txBody>
      </p:sp>
    </p:spTree>
    <p:extLst>
      <p:ext uri="{BB962C8B-B14F-4D97-AF65-F5344CB8AC3E}">
        <p14:creationId xmlns:p14="http://schemas.microsoft.com/office/powerpoint/2010/main" val="1119674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Hello! My name is Tom McMillen. I am the Senior Director of Governance and Legal Supports at the Colorado Charter School Institute. </a:t>
            </a:r>
          </a:p>
          <a:p>
            <a:pPr marL="171450" indent="-171450">
              <a:buFont typeface="Arial" panose="020B0604020202020204" pitchFamily="34" charset="0"/>
              <a:buChar char="•"/>
            </a:pPr>
            <a:r>
              <a:rPr lang="en-US" dirty="0"/>
              <a:t>This charter contract training is intended to help CSI charter school board members understand the importance of being familiar with your charter contract.</a:t>
            </a:r>
          </a:p>
          <a:p>
            <a:pPr marL="171450" indent="-171450">
              <a:buFont typeface="Arial" panose="020B0604020202020204" pitchFamily="34" charset="0"/>
              <a:buChar char="•"/>
            </a:pPr>
            <a:r>
              <a:rPr lang="en-US" dirty="0"/>
              <a:t>Please know that while this is meant to be a high-level overview, I am happy to connect with you individually to provide a deeper dive and answer any questions you might have specific to your school.</a:t>
            </a:r>
          </a:p>
        </p:txBody>
      </p:sp>
      <p:sp>
        <p:nvSpPr>
          <p:cNvPr id="4" name="Slide Number Placeholder 3"/>
          <p:cNvSpPr>
            <a:spLocks noGrp="1"/>
          </p:cNvSpPr>
          <p:nvPr>
            <p:ph type="sldNum" sz="quarter" idx="5"/>
          </p:nvPr>
        </p:nvSpPr>
        <p:spPr/>
        <p:txBody>
          <a:bodyPr/>
          <a:lstStyle/>
          <a:p>
            <a:fld id="{20C4AC24-3EED-4472-9915-37933C2F66BE}" type="slidenum">
              <a:rPr lang="en-US" smtClean="0"/>
              <a:t>1</a:t>
            </a:fld>
            <a:endParaRPr lang="en-US"/>
          </a:p>
        </p:txBody>
      </p:sp>
    </p:spTree>
    <p:extLst>
      <p:ext uri="{BB962C8B-B14F-4D97-AF65-F5344CB8AC3E}">
        <p14:creationId xmlns:p14="http://schemas.microsoft.com/office/powerpoint/2010/main" val="2058235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School governance terms are addressed in section 4 of the contract. Key requirements include:</a:t>
            </a:r>
          </a:p>
          <a:p>
            <a:pPr>
              <a:lnSpc>
                <a:spcPct val="120000"/>
              </a:lnSpc>
            </a:pPr>
            <a:endParaRPr lang="en-US" dirty="0"/>
          </a:p>
          <a:p>
            <a:pPr>
              <a:lnSpc>
                <a:spcPct val="120000"/>
              </a:lnSpc>
            </a:pPr>
            <a:r>
              <a:rPr lang="en-US" dirty="0"/>
              <a:t>1. That the school board must be incorporated as a Colorado Nonprofit Corporation.</a:t>
            </a:r>
          </a:p>
          <a:p>
            <a:pPr>
              <a:lnSpc>
                <a:spcPct val="120000"/>
              </a:lnSpc>
            </a:pPr>
            <a:r>
              <a:rPr lang="en-US" dirty="0"/>
              <a:t>2. That the school board members are fiduciaries of the School and must operate in accordance with the School’s Articles of Incorporation and Bylaws. </a:t>
            </a:r>
          </a:p>
          <a:p>
            <a:pPr>
              <a:lnSpc>
                <a:spcPct val="120000"/>
              </a:lnSpc>
            </a:pPr>
            <a:r>
              <a:rPr lang="en-US" dirty="0"/>
              <a:t>3. That the school is subject to the Colorado Sunshine Law and the Colorado Open Records Act. </a:t>
            </a:r>
          </a:p>
          <a:p>
            <a:pPr>
              <a:lnSpc>
                <a:spcPct val="120000"/>
              </a:lnSpc>
            </a:pPr>
            <a:r>
              <a:rPr lang="en-US" dirty="0"/>
              <a:t>4. That the school board adopt and enforce a conflict of interest policy and a grievance policy that is consistent with requirements established by CSI.</a:t>
            </a:r>
          </a:p>
          <a:p>
            <a:pPr>
              <a:lnSpc>
                <a:spcPct val="120000"/>
              </a:lnSpc>
            </a:pPr>
            <a:r>
              <a:rPr lang="en-US" dirty="0"/>
              <a:t>5. The school may also apply for certain waivers from state law, as set forth in this section.</a:t>
            </a:r>
          </a:p>
          <a:p>
            <a:pPr>
              <a:lnSpc>
                <a:spcPct val="120000"/>
              </a:lnSpc>
            </a:pPr>
            <a:endParaRPr lang="en-US" dirty="0"/>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a:t>In alignment with the Colorado Open Records Act, the contract requires that school board-adopted policies be made readily available for public inspection and the school must publish in its website its school board membership and contact information, a meeting calendar, meeting notices, agendas, and minutes. CSI audits school board websites once per year to ensure these transparency requirements are being met. </a:t>
            </a:r>
          </a:p>
          <a:p>
            <a:pPr>
              <a:lnSpc>
                <a:spcPct val="120000"/>
              </a:lnSpc>
            </a:pPr>
            <a:endParaRPr lang="en-US" dirty="0"/>
          </a:p>
          <a:p>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10</a:t>
            </a:fld>
            <a:endParaRPr lang="en-US"/>
          </a:p>
        </p:txBody>
      </p:sp>
    </p:spTree>
    <p:extLst>
      <p:ext uri="{BB962C8B-B14F-4D97-AF65-F5344CB8AC3E}">
        <p14:creationId xmlns:p14="http://schemas.microsoft.com/office/powerpoint/2010/main" val="406452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t>Section 5 of the contract sets forth key operational terms ranging from insurance and facility guidelines and nonsectarian status to volunteers and non-discrimination requirements. </a:t>
            </a: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20C4AC24-3EED-4472-9915-37933C2F66BE}" type="slidenum">
              <a:rPr lang="en-US" smtClean="0"/>
              <a:t>11</a:t>
            </a:fld>
            <a:endParaRPr lang="en-US"/>
          </a:p>
        </p:txBody>
      </p:sp>
    </p:spTree>
    <p:extLst>
      <p:ext uri="{BB962C8B-B14F-4D97-AF65-F5344CB8AC3E}">
        <p14:creationId xmlns:p14="http://schemas.microsoft.com/office/powerpoint/2010/main" val="1410345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t>Section 6 of the contract establishes expectations and requirements for student enrollment, including continuing enrollment and denial of admission. The contract provides that </a:t>
            </a:r>
            <a:r>
              <a:rPr lang="en-US" sz="1200" i="0" dirty="0"/>
              <a:t>recruitment and enrollment decisions must be made in a nondiscriminatory manner. Materials changes to the school’s enrollment policy and grade expansions must be approved by CSI.</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200" i="0" dirty="0"/>
          </a:p>
          <a:p>
            <a:pPr>
              <a:lnSpc>
                <a:spcPct val="120000"/>
              </a:lnSpc>
            </a:pPr>
            <a:r>
              <a:rPr lang="en-US" b="0" dirty="0">
                <a:cs typeface="Calibri"/>
              </a:rPr>
              <a:t>Schools should send any proposed updates to enrollment policies to the Director of School Policy for review before obtaining approval by the school board.</a:t>
            </a:r>
          </a:p>
          <a:p>
            <a:pPr>
              <a:lnSpc>
                <a:spcPct val="120000"/>
              </a:lnSpc>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0C4AC24-3EED-4472-9915-37933C2F66BE}" type="slidenum">
              <a:rPr lang="en-US" smtClean="0"/>
              <a:t>12</a:t>
            </a:fld>
            <a:endParaRPr lang="en-US"/>
          </a:p>
        </p:txBody>
      </p:sp>
    </p:spTree>
    <p:extLst>
      <p:ext uri="{BB962C8B-B14F-4D97-AF65-F5344CB8AC3E}">
        <p14:creationId xmlns:p14="http://schemas.microsoft.com/office/powerpoint/2010/main" val="1087014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t>Section 7 is a robust section that defines key terms and requirements related to the school’s educational program, including the school calendar, curriculum, instructional program, services for exceptional students, performance goals and school discipline and safety policies. The school’s intent to contract with an Educational Service Provider and offer online programming, if applicable, are shown as Exhibits to the contract.</a:t>
            </a:r>
          </a:p>
          <a:p>
            <a:pPr>
              <a:lnSpc>
                <a:spcPct val="120000"/>
              </a:lnSpc>
            </a:pPr>
            <a:r>
              <a:rPr lang="en-US" sz="1200" dirty="0"/>
              <a:t>And finally, this section describes the accountability framework to which the school will be held. Generally stated, this section offers autonomy to schools to create their own educational program while also specifying how CSI will monitor and report on the school’s challenges and successes. </a:t>
            </a:r>
            <a:endParaRPr lang="en-US" sz="1100" dirty="0"/>
          </a:p>
          <a:p>
            <a:pPr>
              <a:lnSpc>
                <a:spcPct val="120000"/>
              </a:lnSpc>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0C4AC24-3EED-4472-9915-37933C2F66BE}" type="slidenum">
              <a:rPr lang="en-US" smtClean="0"/>
              <a:t>13</a:t>
            </a:fld>
            <a:endParaRPr lang="en-US"/>
          </a:p>
        </p:txBody>
      </p:sp>
    </p:spTree>
    <p:extLst>
      <p:ext uri="{BB962C8B-B14F-4D97-AF65-F5344CB8AC3E}">
        <p14:creationId xmlns:p14="http://schemas.microsoft.com/office/powerpoint/2010/main" val="297528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t>Section 8 of the contract defines key funding processes and provisions and the financial responsibilities of CSI and the school. Among other things, this section establishes requirements for CSI disbursement of federal and state funding and establishes requirements for schools to annually prepare and submit a board-approved budget, prepare and submit quarterly financial reports to CSI,  annually submit enrollment projections to CSI , maintain appropriate financial records, undergo an annual independent financial audit, and meet TABOR reserve requirements. </a:t>
            </a:r>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14</a:t>
            </a:fld>
            <a:endParaRPr lang="en-US"/>
          </a:p>
        </p:txBody>
      </p:sp>
    </p:spTree>
    <p:extLst>
      <p:ext uri="{BB962C8B-B14F-4D97-AF65-F5344CB8AC3E}">
        <p14:creationId xmlns:p14="http://schemas.microsoft.com/office/powerpoint/2010/main" val="2233189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t>Section 9 is a brief section that outlines requirements for school employees, including, staff qualifications, fingerprinting and background check requirements and the adoption of personnel policies, as well as for the evaluation of the school leader.</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15</a:t>
            </a:fld>
            <a:endParaRPr lang="en-US"/>
          </a:p>
        </p:txBody>
      </p:sp>
    </p:spTree>
    <p:extLst>
      <p:ext uri="{BB962C8B-B14F-4D97-AF65-F5344CB8AC3E}">
        <p14:creationId xmlns:p14="http://schemas.microsoft.com/office/powerpoint/2010/main" val="392994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10 of the charter contract establishes the requirements and timeline for charter renewal, authorizes the CSI Board to not renew or revoke a contract under certain conditions, outlines requirements for school-initiated closure, dissolution, and the handling of assets or property owned by the school that is closing. The contract provides that CSI-initiated termination cannot occur until the School has exhausted or waived its opportunity to appeal CSI’s decision to the State Board.</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20C4AC24-3EED-4472-9915-37933C2F66BE}" type="slidenum">
              <a:rPr lang="en-US" smtClean="0"/>
              <a:t>16</a:t>
            </a:fld>
            <a:endParaRPr lang="en-US"/>
          </a:p>
        </p:txBody>
      </p:sp>
    </p:spTree>
    <p:extLst>
      <p:ext uri="{BB962C8B-B14F-4D97-AF65-F5344CB8AC3E}">
        <p14:creationId xmlns:p14="http://schemas.microsoft.com/office/powerpoint/2010/main" val="104053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t>And finally, Section 11 sets forth additional terms regarding the contract, including the precedence of federal and state laws and regulations, as well as CSI policies and requirements for amendments and notices. </a:t>
            </a:r>
          </a:p>
          <a:p>
            <a:pPr>
              <a:lnSpc>
                <a:spcPct val="120000"/>
              </a:lnSpc>
            </a:pPr>
            <a:endParaRPr lang="en-US" sz="1100" dirty="0"/>
          </a:p>
        </p:txBody>
      </p:sp>
      <p:sp>
        <p:nvSpPr>
          <p:cNvPr id="4" name="Slide Number Placeholder 3"/>
          <p:cNvSpPr>
            <a:spLocks noGrp="1"/>
          </p:cNvSpPr>
          <p:nvPr>
            <p:ph type="sldNum" sz="quarter" idx="5"/>
          </p:nvPr>
        </p:nvSpPr>
        <p:spPr/>
        <p:txBody>
          <a:bodyPr/>
          <a:lstStyle/>
          <a:p>
            <a:fld id="{20C4AC24-3EED-4472-9915-37933C2F66BE}" type="slidenum">
              <a:rPr lang="en-US" smtClean="0"/>
              <a:t>17</a:t>
            </a:fld>
            <a:endParaRPr lang="en-US"/>
          </a:p>
        </p:txBody>
      </p:sp>
    </p:spTree>
    <p:extLst>
      <p:ext uri="{BB962C8B-B14F-4D97-AF65-F5344CB8AC3E}">
        <p14:creationId xmlns:p14="http://schemas.microsoft.com/office/powerpoint/2010/main" val="2457974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t>The contract also includes several important Exhibits that further outline the school’s operations, including</a:t>
            </a:r>
          </a:p>
          <a:p>
            <a:pPr marL="685800" marR="0" lvl="1"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dirty="0"/>
              <a:t>Milestones, if applicable, and maximum projected enrollment</a:t>
            </a:r>
          </a:p>
          <a:p>
            <a:pPr marL="685800" marR="0" lvl="1"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dirty="0"/>
              <a:t>Requested waivers from state law and the CSI board resolution approving of the contract</a:t>
            </a:r>
          </a:p>
          <a:p>
            <a:pPr marL="685800" marR="0" lvl="1"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dirty="0"/>
              <a:t>Exhibits outlining school plans for transportation, food service, and online learning, if applicable</a:t>
            </a:r>
          </a:p>
          <a:p>
            <a:pPr marL="685800" marR="0" lvl="1"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dirty="0"/>
              <a:t>Plans for contracting with an Education Service Provider, Preschool, and Homeschool support programs, if applicable.</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20000"/>
              </a:lnSpc>
              <a:spcBef>
                <a:spcPts val="0"/>
              </a:spcBef>
              <a:spcAft>
                <a:spcPts val="0"/>
              </a:spcAft>
              <a:buClrTx/>
              <a:buSzTx/>
              <a:buFontTx/>
              <a:buNone/>
              <a:tabLst/>
              <a:defRPr/>
            </a:pPr>
            <a:r>
              <a:rPr lang="en-US" sz="1200" dirty="0"/>
              <a:t>Please note that changes to any of these items must be communicated and approved by CSI. </a:t>
            </a:r>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18</a:t>
            </a:fld>
            <a:endParaRPr lang="en-US"/>
          </a:p>
        </p:txBody>
      </p:sp>
    </p:spTree>
    <p:extLst>
      <p:ext uri="{BB962C8B-B14F-4D97-AF65-F5344CB8AC3E}">
        <p14:creationId xmlns:p14="http://schemas.microsoft.com/office/powerpoint/2010/main" val="82482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CSI acknowledges that opportunities for schools to grow and change do not always align with the contract renewal timeline. To ensure that  CSI schools can make needed changes, CSI has developed a School Program and Contract Modification Process. This process provides schools with a format to notify CSI of important changes outside of the renewal process and allow for proposed changes for CSI review and approval. </a:t>
            </a:r>
            <a:r>
              <a:rPr lang="en-US" sz="1200" b="0" i="0" kern="1200" dirty="0">
                <a:solidFill>
                  <a:schemeClr val="tx1"/>
                </a:solidFill>
                <a:effectLst/>
                <a:latin typeface="+mn-lt"/>
                <a:ea typeface="+mn-ea"/>
                <a:cs typeface="+mn-cs"/>
              </a:rPr>
              <a:t>Some changes simply require notification to CSI, while others require CSI approval. </a:t>
            </a:r>
            <a:r>
              <a:rPr lang="en-US" dirty="0"/>
              <a:t>It is important that you review this process so that you know what changes may require communication to CSI. A hyperlink to the program and contract modification page is provided on this page.</a:t>
            </a:r>
          </a:p>
        </p:txBody>
      </p:sp>
      <p:sp>
        <p:nvSpPr>
          <p:cNvPr id="4" name="Slide Number Placeholder 3"/>
          <p:cNvSpPr>
            <a:spLocks noGrp="1"/>
          </p:cNvSpPr>
          <p:nvPr>
            <p:ph type="sldNum" sz="quarter" idx="5"/>
          </p:nvPr>
        </p:nvSpPr>
        <p:spPr/>
        <p:txBody>
          <a:bodyPr/>
          <a:lstStyle/>
          <a:p>
            <a:fld id="{20C4AC24-3EED-4472-9915-37933C2F66BE}" type="slidenum">
              <a:rPr lang="en-US" smtClean="0"/>
              <a:t>19</a:t>
            </a:fld>
            <a:endParaRPr lang="en-US"/>
          </a:p>
        </p:txBody>
      </p:sp>
    </p:spTree>
    <p:extLst>
      <p:ext uri="{BB962C8B-B14F-4D97-AF65-F5344CB8AC3E}">
        <p14:creationId xmlns:p14="http://schemas.microsoft.com/office/powerpoint/2010/main" val="226162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 the next few minutes, I will provide an overview of the charter contract. </a:t>
            </a:r>
          </a:p>
          <a:p>
            <a:pPr marL="171450" indent="-171450">
              <a:buFont typeface="Arial" panose="020B0604020202020204" pitchFamily="34" charset="0"/>
              <a:buChar char="•"/>
            </a:pPr>
            <a:r>
              <a:rPr lang="en-US" dirty="0"/>
              <a:t>That is: what is the charter contract, what does it contain, and how it can be modified over time to reflect changes at the school. </a:t>
            </a:r>
          </a:p>
        </p:txBody>
      </p:sp>
      <p:sp>
        <p:nvSpPr>
          <p:cNvPr id="4" name="Slide Number Placeholder 3"/>
          <p:cNvSpPr>
            <a:spLocks noGrp="1"/>
          </p:cNvSpPr>
          <p:nvPr>
            <p:ph type="sldNum" sz="quarter" idx="5"/>
          </p:nvPr>
        </p:nvSpPr>
        <p:spPr/>
        <p:txBody>
          <a:bodyPr/>
          <a:lstStyle/>
          <a:p>
            <a:fld id="{20C4AC24-3EED-4472-9915-37933C2F66BE}" type="slidenum">
              <a:rPr lang="en-US" smtClean="0"/>
              <a:t>2</a:t>
            </a:fld>
            <a:endParaRPr lang="en-US"/>
          </a:p>
        </p:txBody>
      </p:sp>
    </p:spTree>
    <p:extLst>
      <p:ext uri="{BB962C8B-B14F-4D97-AF65-F5344CB8AC3E}">
        <p14:creationId xmlns:p14="http://schemas.microsoft.com/office/powerpoint/2010/main" val="2416629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will see on the web page I referenced, changes</a:t>
            </a:r>
            <a:r>
              <a:rPr lang="en-US" sz="1200" b="0" i="0" kern="1200" dirty="0">
                <a:solidFill>
                  <a:schemeClr val="tx1"/>
                </a:solidFill>
                <a:effectLst/>
                <a:latin typeface="+mn-lt"/>
                <a:ea typeface="+mn-ea"/>
                <a:cs typeface="+mn-cs"/>
              </a:rPr>
              <a:t> to the items on this page </a:t>
            </a:r>
            <a:r>
              <a:rPr lang="en-US" dirty="0"/>
              <a:t>require "notification" to CSI.  Some of the more common changes we see include changes to the school's Articles of Incorporation, bylaws, governing board roster, and board-approved enrollment, grievance or suspension/expulsion policies. If you are considering a change to your bylaws or board-approved policies, please send updated drafts to CSI for review prior to review/approval by your board. </a:t>
            </a:r>
            <a:endParaRPr lang="en-US" dirty="0">
              <a:cs typeface="Calibri" panose="020F0502020204030204"/>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0C4AC24-3EED-4472-9915-37933C2F66BE}" type="slidenum">
              <a:rPr lang="en-US" smtClean="0"/>
              <a:t>20</a:t>
            </a:fld>
            <a:endParaRPr lang="en-US"/>
          </a:p>
        </p:txBody>
      </p:sp>
    </p:spTree>
    <p:extLst>
      <p:ext uri="{BB962C8B-B14F-4D97-AF65-F5344CB8AC3E}">
        <p14:creationId xmlns:p14="http://schemas.microsoft.com/office/powerpoint/2010/main" val="309907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to items on this page require CSI approval and may require a contract amendment. Some of the more common changes in boldface include changes to food or transportation service offerings, grades served, homeschool programming, pk programming, and non-automatic waiver requests. If you are considering making a change to an item on this page, please review the program and contract modification page for instructions for submitting the item for review and approval. </a:t>
            </a:r>
          </a:p>
        </p:txBody>
      </p:sp>
      <p:sp>
        <p:nvSpPr>
          <p:cNvPr id="4" name="Slide Number Placeholder 3"/>
          <p:cNvSpPr>
            <a:spLocks noGrp="1"/>
          </p:cNvSpPr>
          <p:nvPr>
            <p:ph type="sldNum" sz="quarter" idx="5"/>
          </p:nvPr>
        </p:nvSpPr>
        <p:spPr/>
        <p:txBody>
          <a:bodyPr/>
          <a:lstStyle/>
          <a:p>
            <a:fld id="{20C4AC24-3EED-4472-9915-37933C2F66BE}" type="slidenum">
              <a:rPr lang="en-US" smtClean="0"/>
              <a:t>21</a:t>
            </a:fld>
            <a:endParaRPr lang="en-US"/>
          </a:p>
        </p:txBody>
      </p:sp>
    </p:spTree>
    <p:extLst>
      <p:ext uri="{BB962C8B-B14F-4D97-AF65-F5344CB8AC3E}">
        <p14:creationId xmlns:p14="http://schemas.microsoft.com/office/powerpoint/2010/main" val="3862234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should submit "notifications" or "requests for approval" to CSI by completing the program and contract  modification form. The form is available on the Legal and Policy resource page and can be accessed by following the link provided on this page. </a:t>
            </a:r>
          </a:p>
        </p:txBody>
      </p:sp>
      <p:sp>
        <p:nvSpPr>
          <p:cNvPr id="4" name="Slide Number Placeholder 3"/>
          <p:cNvSpPr>
            <a:spLocks noGrp="1"/>
          </p:cNvSpPr>
          <p:nvPr>
            <p:ph type="sldNum" sz="quarter" idx="5"/>
          </p:nvPr>
        </p:nvSpPr>
        <p:spPr/>
        <p:txBody>
          <a:bodyPr/>
          <a:lstStyle/>
          <a:p>
            <a:fld id="{20C4AC24-3EED-4472-9915-37933C2F66BE}" type="slidenum">
              <a:rPr lang="en-US" smtClean="0"/>
              <a:t>22</a:t>
            </a:fld>
            <a:endParaRPr lang="en-US"/>
          </a:p>
        </p:txBody>
      </p:sp>
    </p:spTree>
    <p:extLst>
      <p:ext uri="{BB962C8B-B14F-4D97-AF65-F5344CB8AC3E}">
        <p14:creationId xmlns:p14="http://schemas.microsoft.com/office/powerpoint/2010/main" val="52564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contract review training, you might consider having a follow-up discussion as a board. Ask yourselves…Have we taken the time to review and understand our existing charter contract with CSI? Do we understand our agreed upon tasks/ responsibilities?</a:t>
            </a:r>
          </a:p>
          <a:p>
            <a:r>
              <a:rPr lang="en-US" dirty="0"/>
              <a:t>Have we made, or do we intend to make, any changes to our educational program that may impact the contract and require notification to, or approval from, CSI? </a:t>
            </a:r>
          </a:p>
          <a:p>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23</a:t>
            </a:fld>
            <a:endParaRPr lang="en-US"/>
          </a:p>
        </p:txBody>
      </p:sp>
    </p:spTree>
    <p:extLst>
      <p:ext uri="{BB962C8B-B14F-4D97-AF65-F5344CB8AC3E}">
        <p14:creationId xmlns:p14="http://schemas.microsoft.com/office/powerpoint/2010/main" val="2424733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questions, the Legal &amp; Policy Resource page may also be helpful to you. This slide includes additional resources for your reference. You might also consider viewing CSI’s calendar and subscribing to department-specific entries to plan for important events to prepare for upcoming deadlines. </a:t>
            </a:r>
          </a:p>
        </p:txBody>
      </p:sp>
      <p:sp>
        <p:nvSpPr>
          <p:cNvPr id="4" name="Slide Number Placeholder 3"/>
          <p:cNvSpPr>
            <a:spLocks noGrp="1"/>
          </p:cNvSpPr>
          <p:nvPr>
            <p:ph type="sldNum" sz="quarter" idx="5"/>
          </p:nvPr>
        </p:nvSpPr>
        <p:spPr/>
        <p:txBody>
          <a:bodyPr/>
          <a:lstStyle/>
          <a:p>
            <a:fld id="{20C4AC24-3EED-4472-9915-37933C2F66BE}" type="slidenum">
              <a:rPr lang="en-US" smtClean="0"/>
              <a:t>24</a:t>
            </a:fld>
            <a:endParaRPr lang="en-US"/>
          </a:p>
        </p:txBody>
      </p:sp>
    </p:spTree>
    <p:extLst>
      <p:ext uri="{BB962C8B-B14F-4D97-AF65-F5344CB8AC3E}">
        <p14:creationId xmlns:p14="http://schemas.microsoft.com/office/powerpoint/2010/main" val="3090935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taking the time to listen. I know this was a quick run through of the contract. Please know I am happy to connect with you individually to provide a deeper dive on this topic and answer any questions you might have specific to your school.</a:t>
            </a:r>
          </a:p>
        </p:txBody>
      </p:sp>
      <p:sp>
        <p:nvSpPr>
          <p:cNvPr id="4" name="Slide Number Placeholder 3"/>
          <p:cNvSpPr>
            <a:spLocks noGrp="1"/>
          </p:cNvSpPr>
          <p:nvPr>
            <p:ph type="sldNum" sz="quarter" idx="5"/>
          </p:nvPr>
        </p:nvSpPr>
        <p:spPr/>
        <p:txBody>
          <a:bodyPr/>
          <a:lstStyle/>
          <a:p>
            <a:fld id="{20C4AC24-3EED-4472-9915-37933C2F66BE}" type="slidenum">
              <a:rPr lang="en-US" smtClean="0"/>
              <a:t>25</a:t>
            </a:fld>
            <a:endParaRPr lang="en-US"/>
          </a:p>
        </p:txBody>
      </p:sp>
    </p:spTree>
    <p:extLst>
      <p:ext uri="{BB962C8B-B14F-4D97-AF65-F5344CB8AC3E}">
        <p14:creationId xmlns:p14="http://schemas.microsoft.com/office/powerpoint/2010/main" val="55974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So…what is the charter contract? I hope you have all taken the time to find and review your existing contract. This may be a new contract, only recently negotiated, or a contract that has been in force for some time. This contract is a legally binding agreement between your school governing board (the entity that holds the charter) and the CSI Board. Generally speaking, the contract stipulates the terms and conditions by which your school will operate, and defines the rights and responsibilities of CSI and your school. The contract establishes expectations for your school while also protecting your autonomy over key operational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a charter school contract is not simply an approved charter school application. A charter school application is a proposed plan, prepared by the school for the operation of the school. By contrast, a charter contract is the agreement entered into by the school and CSI, specifying each party’s rights and responsibilities. </a:t>
            </a:r>
          </a:p>
          <a:p>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3</a:t>
            </a:fld>
            <a:endParaRPr lang="en-US"/>
          </a:p>
        </p:txBody>
      </p:sp>
    </p:spTree>
    <p:extLst>
      <p:ext uri="{BB962C8B-B14F-4D97-AF65-F5344CB8AC3E}">
        <p14:creationId xmlns:p14="http://schemas.microsoft.com/office/powerpoint/2010/main" val="179337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are all of CSI’s school contracts the same? As a matter of practice, most of the terms and provisions in the charter contract are similar for all of the schools that CSI oversees. However, there are specific terms that CSI negotiates with each school due to the school’s particular design or circumstances. CSI uses a contract template that contains “boilerplate” language that is applicable to any school we authorize, and we negotiate school-specific terms with individual schools. These school-specific items are found in the contract cover sheet and in the exhibits to the contract. </a:t>
            </a:r>
            <a:r>
              <a:rPr lang="en-US" b="0" dirty="0"/>
              <a:t>School-specific changes may also be in the body of the contract if alternate language is negotiated.</a:t>
            </a:r>
            <a:endParaRPr lang="en-US" b="0" u="sng" dirty="0">
              <a:solidFill>
                <a:srgbClr val="FF0000"/>
              </a:solidFill>
              <a:cs typeface="Calibri"/>
            </a:endParaRPr>
          </a:p>
        </p:txBody>
      </p:sp>
      <p:sp>
        <p:nvSpPr>
          <p:cNvPr id="4" name="Slide Number Placeholder 3"/>
          <p:cNvSpPr>
            <a:spLocks noGrp="1"/>
          </p:cNvSpPr>
          <p:nvPr>
            <p:ph type="sldNum" sz="quarter" idx="5"/>
          </p:nvPr>
        </p:nvSpPr>
        <p:spPr/>
        <p:txBody>
          <a:bodyPr/>
          <a:lstStyle/>
          <a:p>
            <a:fld id="{20C4AC24-3EED-4472-9915-37933C2F66BE}" type="slidenum">
              <a:rPr lang="en-US" smtClean="0"/>
              <a:t>4</a:t>
            </a:fld>
            <a:endParaRPr lang="en-US"/>
          </a:p>
        </p:txBody>
      </p:sp>
    </p:spTree>
    <p:extLst>
      <p:ext uri="{BB962C8B-B14F-4D97-AF65-F5344CB8AC3E}">
        <p14:creationId xmlns:p14="http://schemas.microsoft.com/office/powerpoint/2010/main" val="390492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sz="1200" dirty="0"/>
              <a:t>Contract negotiations begin after the CSI board approves the charter application. Statute provides that negotiations between the institute charter school and the institute on the charter contract shall be concluded, and all terms of the charter contract agreed upon, “no later than forty-five days after the institute board approves the application for an institute charter school.” However, it is not uncommon for CSI and the school to agree to a later contract negotiation and execution date, providing additional time between the application approval and contract approval. </a:t>
            </a:r>
            <a:endParaRPr lang="en-US" dirty="0">
              <a:cs typeface="Calibri"/>
            </a:endParaRPr>
          </a:p>
        </p:txBody>
      </p:sp>
      <p:sp>
        <p:nvSpPr>
          <p:cNvPr id="4" name="Slide Number Placeholder 3"/>
          <p:cNvSpPr>
            <a:spLocks noGrp="1"/>
          </p:cNvSpPr>
          <p:nvPr>
            <p:ph type="sldNum" sz="quarter" idx="5"/>
          </p:nvPr>
        </p:nvSpPr>
        <p:spPr/>
        <p:txBody>
          <a:bodyPr/>
          <a:lstStyle/>
          <a:p>
            <a:fld id="{20C4AC24-3EED-4472-9915-37933C2F66BE}" type="slidenum">
              <a:rPr lang="en-US" smtClean="0"/>
              <a:t>5</a:t>
            </a:fld>
            <a:endParaRPr lang="en-US"/>
          </a:p>
        </p:txBody>
      </p:sp>
    </p:spTree>
    <p:extLst>
      <p:ext uri="{BB962C8B-B14F-4D97-AF65-F5344CB8AC3E}">
        <p14:creationId xmlns:p14="http://schemas.microsoft.com/office/powerpoint/2010/main" val="3990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CSI contract contains eleven sections plus exhibits, listed in order here. I am going to provide a high-level overview of each of these sections. Of course, I won’t be able to cover everything in the contract in this short training, so it is important that you familiarize yourself with your contract. </a:t>
            </a:r>
          </a:p>
        </p:txBody>
      </p:sp>
      <p:sp>
        <p:nvSpPr>
          <p:cNvPr id="4" name="Slide Number Placeholder 3"/>
          <p:cNvSpPr>
            <a:spLocks noGrp="1"/>
          </p:cNvSpPr>
          <p:nvPr>
            <p:ph type="sldNum" sz="quarter" idx="5"/>
          </p:nvPr>
        </p:nvSpPr>
        <p:spPr/>
        <p:txBody>
          <a:bodyPr/>
          <a:lstStyle/>
          <a:p>
            <a:fld id="{20C4AC24-3EED-4472-9915-37933C2F66BE}" type="slidenum">
              <a:rPr lang="en-US" smtClean="0"/>
              <a:t>6</a:t>
            </a:fld>
            <a:endParaRPr lang="en-US"/>
          </a:p>
        </p:txBody>
      </p:sp>
    </p:spTree>
    <p:extLst>
      <p:ext uri="{BB962C8B-B14F-4D97-AF65-F5344CB8AC3E}">
        <p14:creationId xmlns:p14="http://schemas.microsoft.com/office/powerpoint/2010/main" val="267344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in the contract is the contract recitals. Simply put, the recitals affirm the legal authority of the authorizer and charter school to enter into a contract and the circumstances surrounding the contract.</a:t>
            </a:r>
          </a:p>
        </p:txBody>
      </p:sp>
      <p:sp>
        <p:nvSpPr>
          <p:cNvPr id="4" name="Slide Number Placeholder 3"/>
          <p:cNvSpPr>
            <a:spLocks noGrp="1"/>
          </p:cNvSpPr>
          <p:nvPr>
            <p:ph type="sldNum" sz="quarter" idx="5"/>
          </p:nvPr>
        </p:nvSpPr>
        <p:spPr/>
        <p:txBody>
          <a:bodyPr/>
          <a:lstStyle/>
          <a:p>
            <a:fld id="{20C4AC24-3EED-4472-9915-37933C2F66BE}" type="slidenum">
              <a:rPr lang="en-US" smtClean="0"/>
              <a:t>7</a:t>
            </a:fld>
            <a:endParaRPr lang="en-US"/>
          </a:p>
        </p:txBody>
      </p:sp>
    </p:spTree>
    <p:extLst>
      <p:ext uri="{BB962C8B-B14F-4D97-AF65-F5344CB8AC3E}">
        <p14:creationId xmlns:p14="http://schemas.microsoft.com/office/powerpoint/2010/main" val="408974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other things, Section 2 of the contract establishes the school’s status as a Colorado nonprofit corporation and establishes the term of the contract. The term is determined by the CSI board during the charter application approval process. Contracts are awarded for limited, renewable terms, typically between three and five years. Some contracts include automatic extensions tied to established performance benchmarks (so for example, a three year contract is approved but may be extended for an additional two years and become a five year contract if certain conditions are met.)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20C4AC24-3EED-4472-9915-37933C2F66BE}" type="slidenum">
              <a:rPr lang="en-US" smtClean="0"/>
              <a:t>8</a:t>
            </a:fld>
            <a:endParaRPr lang="en-US"/>
          </a:p>
        </p:txBody>
      </p:sp>
    </p:spTree>
    <p:extLst>
      <p:ext uri="{BB962C8B-B14F-4D97-AF65-F5344CB8AC3E}">
        <p14:creationId xmlns:p14="http://schemas.microsoft.com/office/powerpoint/2010/main" val="30340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terms of the relationship between CSI and the School are established in Sec 3. It is a hearty and important section and should be reviewed and understood by your school board members. Among other things, the section establishes CSI’s oversight authority—that is, that the school is accountable to CSI and subject to all applicable federal and state statutes, state regulations, and Institute policies except when waived. The section also establishes requirements for authorizer-school communications, addressing procedures related to data access, complaints, and notification requirements. Procedures and requirements for CSI-school dispute resolution, contract breaches, contract nonrenewal, and revocation are also included in this section.</a:t>
            </a:r>
          </a:p>
          <a:p>
            <a:endParaRPr lang="en-US" dirty="0"/>
          </a:p>
          <a:p>
            <a:endParaRPr lang="en-US" dirty="0"/>
          </a:p>
        </p:txBody>
      </p:sp>
      <p:sp>
        <p:nvSpPr>
          <p:cNvPr id="4" name="Slide Number Placeholder 3"/>
          <p:cNvSpPr>
            <a:spLocks noGrp="1"/>
          </p:cNvSpPr>
          <p:nvPr>
            <p:ph type="sldNum" sz="quarter" idx="5"/>
          </p:nvPr>
        </p:nvSpPr>
        <p:spPr/>
        <p:txBody>
          <a:bodyPr/>
          <a:lstStyle/>
          <a:p>
            <a:fld id="{20C4AC24-3EED-4472-9915-37933C2F66BE}" type="slidenum">
              <a:rPr lang="en-US" smtClean="0"/>
              <a:t>9</a:t>
            </a:fld>
            <a:endParaRPr lang="en-US"/>
          </a:p>
        </p:txBody>
      </p:sp>
    </p:spTree>
    <p:extLst>
      <p:ext uri="{BB962C8B-B14F-4D97-AF65-F5344CB8AC3E}">
        <p14:creationId xmlns:p14="http://schemas.microsoft.com/office/powerpoint/2010/main" val="2103156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resources.csi.state.co.us/program-and-contract-modification/"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s://resources.csi.state.co.us/program-and-contract-modification/"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resources.csi.state.co.us/legal-and-policy-library/"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resources.csi.state.co.us/school-board-governance/" TargetMode="External"/><Relationship Id="rId5" Type="http://schemas.openxmlformats.org/officeDocument/2006/relationships/hyperlink" Target="https://www.qualitycharters.org/wp-content/uploads/2015/11/PolicyGuide_CharterSchoolContracts_2009.10.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600"/>
              </a:spcBef>
              <a:spcAft>
                <a:spcPts val="1200"/>
              </a:spcAft>
            </a:pPr>
            <a:r>
              <a:rPr lang="en-US" dirty="0"/>
              <a:t>Understanding the Charter Contract</a:t>
            </a:r>
            <a:endParaRPr lang="en-US" sz="3200" dirty="0">
              <a:solidFill>
                <a:srgbClr val="455FA9"/>
              </a:solidFill>
            </a:endParaRPr>
          </a:p>
        </p:txBody>
      </p:sp>
      <p:sp>
        <p:nvSpPr>
          <p:cNvPr id="3" name="Subtitle 2"/>
          <p:cNvSpPr>
            <a:spLocks noGrp="1"/>
          </p:cNvSpPr>
          <p:nvPr>
            <p:ph type="subTitle" idx="1"/>
          </p:nvPr>
        </p:nvSpPr>
        <p:spPr>
          <a:xfrm>
            <a:off x="685800" y="3885824"/>
            <a:ext cx="6858000" cy="2591176"/>
          </a:xfrm>
        </p:spPr>
        <p:txBody>
          <a:bodyPr>
            <a:normAutofit lnSpcReduction="10000"/>
          </a:bodyPr>
          <a:lstStyle/>
          <a:p>
            <a:r>
              <a:rPr lang="en-US" dirty="0"/>
              <a:t>Training for CSI School Governing Boards</a:t>
            </a:r>
          </a:p>
          <a:p>
            <a:endParaRPr lang="en-US" dirty="0"/>
          </a:p>
          <a:p>
            <a:r>
              <a:rPr lang="en-US" dirty="0"/>
              <a:t>Tom McMillen, Senior Director,</a:t>
            </a:r>
          </a:p>
          <a:p>
            <a:r>
              <a:rPr lang="en-US" dirty="0"/>
              <a:t>Governance and Legal Supports</a:t>
            </a:r>
          </a:p>
          <a:p>
            <a:endParaRPr lang="en-US" dirty="0"/>
          </a:p>
          <a:p>
            <a:r>
              <a:rPr lang="en-US" sz="1600" i="1"/>
              <a:t>                                                                                  Updated </a:t>
            </a:r>
            <a:r>
              <a:rPr lang="en-US" sz="1600" i="1" dirty="0"/>
              <a:t>3/24</a:t>
            </a:r>
          </a:p>
        </p:txBody>
      </p:sp>
      <p:pic>
        <p:nvPicPr>
          <p:cNvPr id="28" name="Audio 27">
            <a:hlinkClick r:id="" action="ppaction://media"/>
            <a:extLst>
              <a:ext uri="{FF2B5EF4-FFF2-40B4-BE49-F238E27FC236}">
                <a16:creationId xmlns:a16="http://schemas.microsoft.com/office/drawing/2014/main" id="{F1EA41A8-BB65-910D-2B0C-8042458FB0C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mc:Choice xmlns:p14="http://schemas.microsoft.com/office/powerpoint/2010/main" Requires="p14">
      <p:transition spd="slow" p14:dur="2000" advTm="30102"/>
    </mc:Choice>
    <mc:Fallback>
      <p:transition spd="slow" advTm="3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Governance (Sec. 4)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fontScale="85000" lnSpcReduction="20000"/>
          </a:bodyPr>
          <a:lstStyle/>
          <a:p>
            <a:pPr>
              <a:lnSpc>
                <a:spcPct val="120000"/>
              </a:lnSpc>
            </a:pPr>
            <a:r>
              <a:rPr lang="en-US" sz="2600" dirty="0"/>
              <a:t>The school board must be incorporated as a Colorado Nonprofit Corporation</a:t>
            </a:r>
          </a:p>
          <a:p>
            <a:pPr>
              <a:lnSpc>
                <a:spcPct val="120000"/>
              </a:lnSpc>
            </a:pPr>
            <a:r>
              <a:rPr lang="en-US" sz="2600" dirty="0"/>
              <a:t>The school board members are fiduciaries of the School and must operate in accordance with the School’s Articles of Incorporation and Bylaws </a:t>
            </a:r>
          </a:p>
          <a:p>
            <a:pPr>
              <a:lnSpc>
                <a:spcPct val="120000"/>
              </a:lnSpc>
            </a:pPr>
            <a:r>
              <a:rPr lang="en-US" sz="2600" dirty="0"/>
              <a:t>The school is subject to the Colorado Sunshine Law and the Colorado Open Records Act </a:t>
            </a:r>
          </a:p>
          <a:p>
            <a:pPr>
              <a:lnSpc>
                <a:spcPct val="120000"/>
              </a:lnSpc>
            </a:pPr>
            <a:r>
              <a:rPr lang="en-US" sz="2600" dirty="0"/>
              <a:t>The board must adopt a conflict of interest and grievance policy that meet established CSI requirements</a:t>
            </a:r>
          </a:p>
          <a:p>
            <a:pPr>
              <a:lnSpc>
                <a:spcPct val="120000"/>
              </a:lnSpc>
            </a:pPr>
            <a:r>
              <a:rPr lang="en-US" sz="2600" dirty="0"/>
              <a:t>This section also sets forth they types of waivers the school may apply for</a:t>
            </a:r>
          </a:p>
          <a:p>
            <a:pPr>
              <a:lnSpc>
                <a:spcPct val="120000"/>
              </a:lnSpc>
            </a:pPr>
            <a:endParaRPr lang="en-US" dirty="0"/>
          </a:p>
        </p:txBody>
      </p:sp>
      <p:pic>
        <p:nvPicPr>
          <p:cNvPr id="7" name="Audio 6">
            <a:hlinkClick r:id="" action="ppaction://media"/>
            <a:extLst>
              <a:ext uri="{FF2B5EF4-FFF2-40B4-BE49-F238E27FC236}">
                <a16:creationId xmlns:a16="http://schemas.microsoft.com/office/drawing/2014/main" id="{03D21F35-8585-755C-B4A0-BE8E011245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98751736"/>
      </p:ext>
    </p:extLst>
  </p:cSld>
  <p:clrMapOvr>
    <a:masterClrMapping/>
  </p:clrMapOvr>
  <mc:AlternateContent xmlns:mc="http://schemas.openxmlformats.org/markup-compatibility/2006">
    <mc:Choice xmlns:p14="http://schemas.microsoft.com/office/powerpoint/2010/main" Requires="p14">
      <p:transition spd="slow" p14:dur="2000" advTm="69442"/>
    </mc:Choice>
    <mc:Fallback>
      <p:transition spd="slow" advTm="6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Operation of School (Sec. 5)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sz="2600" dirty="0"/>
              <a:t>Sets forth key operational terms ranging from insurance requirements and facility guidelines to nonsectarian status, volunteer policies and non-discrimination requirements</a:t>
            </a:r>
          </a:p>
          <a:p>
            <a:pPr marL="0" indent="0">
              <a:lnSpc>
                <a:spcPct val="120000"/>
              </a:lnSpc>
              <a:buNone/>
            </a:pPr>
            <a:endParaRPr lang="en-US" sz="2600" dirty="0"/>
          </a:p>
        </p:txBody>
      </p:sp>
      <p:pic>
        <p:nvPicPr>
          <p:cNvPr id="7" name="Audio 6">
            <a:hlinkClick r:id="" action="ppaction://media"/>
            <a:extLst>
              <a:ext uri="{FF2B5EF4-FFF2-40B4-BE49-F238E27FC236}">
                <a16:creationId xmlns:a16="http://schemas.microsoft.com/office/drawing/2014/main" id="{21EDF5E6-407C-EB1C-E18B-21D52EEBDA2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30259772"/>
      </p:ext>
    </p:extLst>
  </p:cSld>
  <p:clrMapOvr>
    <a:masterClrMapping/>
  </p:clrMapOvr>
  <mc:AlternateContent xmlns:mc="http://schemas.openxmlformats.org/markup-compatibility/2006">
    <mc:Choice xmlns:p14="http://schemas.microsoft.com/office/powerpoint/2010/main" Requires="p14">
      <p:transition spd="slow" p14:dur="2000" advTm="14658"/>
    </mc:Choice>
    <mc:Fallback>
      <p:transition spd="slow" advTm="1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fontScale="90000"/>
          </a:bodyPr>
          <a:lstStyle/>
          <a:p>
            <a:r>
              <a:rPr lang="en-US" sz="3600" dirty="0"/>
              <a:t>Key components  </a:t>
            </a:r>
            <a:br>
              <a:rPr lang="en-US" sz="3600" dirty="0"/>
            </a:br>
            <a:r>
              <a:rPr lang="en-US" sz="3600" dirty="0">
                <a:solidFill>
                  <a:srgbClr val="455FA9"/>
                </a:solidFill>
              </a:rPr>
              <a:t>Enrollment and Demographics (Sec. 6)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sz="2600" dirty="0"/>
              <a:t>Establishes expectations and requirements for student enrollment, including:</a:t>
            </a:r>
          </a:p>
          <a:p>
            <a:pPr lvl="1">
              <a:lnSpc>
                <a:spcPct val="120000"/>
              </a:lnSpc>
            </a:pPr>
            <a:r>
              <a:rPr lang="en-US" sz="2200" dirty="0"/>
              <a:t>Nondiscrimination in enrollment</a:t>
            </a:r>
          </a:p>
          <a:p>
            <a:pPr lvl="1">
              <a:lnSpc>
                <a:spcPct val="120000"/>
              </a:lnSpc>
            </a:pPr>
            <a:r>
              <a:rPr lang="en-US" sz="2200" dirty="0"/>
              <a:t>Continuing enrollment</a:t>
            </a:r>
          </a:p>
          <a:p>
            <a:pPr lvl="1">
              <a:lnSpc>
                <a:spcPct val="120000"/>
              </a:lnSpc>
            </a:pPr>
            <a:r>
              <a:rPr lang="en-US" sz="2200" dirty="0"/>
              <a:t>Denial of admission as allowed by law</a:t>
            </a:r>
          </a:p>
          <a:p>
            <a:pPr lvl="1">
              <a:lnSpc>
                <a:spcPct val="120000"/>
              </a:lnSpc>
            </a:pPr>
            <a:endParaRPr lang="en-US" sz="2200" i="1" dirty="0"/>
          </a:p>
          <a:p>
            <a:pPr marL="457200" lvl="1" indent="0">
              <a:lnSpc>
                <a:spcPct val="120000"/>
              </a:lnSpc>
              <a:buNone/>
            </a:pPr>
            <a:r>
              <a:rPr lang="en-US" sz="2200" i="1" dirty="0"/>
              <a:t>Recruitment and enrollment decisions must be made in a nondiscriminatory manner. Material changes to the school’s enrollment policy must be approved by CSI.</a:t>
            </a:r>
          </a:p>
          <a:p>
            <a:pPr marL="457200" lvl="1" indent="0">
              <a:lnSpc>
                <a:spcPct val="120000"/>
              </a:lnSpc>
              <a:buNone/>
            </a:pPr>
            <a:endParaRPr lang="en-US" sz="2200" dirty="0"/>
          </a:p>
        </p:txBody>
      </p:sp>
      <p:pic>
        <p:nvPicPr>
          <p:cNvPr id="7" name="Audio 6">
            <a:hlinkClick r:id="" action="ppaction://media"/>
            <a:extLst>
              <a:ext uri="{FF2B5EF4-FFF2-40B4-BE49-F238E27FC236}">
                <a16:creationId xmlns:a16="http://schemas.microsoft.com/office/drawing/2014/main" id="{36272EA7-7BC1-8E50-88F7-FE41FC0B14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81675727"/>
      </p:ext>
    </p:extLst>
  </p:cSld>
  <p:clrMapOvr>
    <a:masterClrMapping/>
  </p:clrMapOvr>
  <mc:AlternateContent xmlns:mc="http://schemas.openxmlformats.org/markup-compatibility/2006">
    <mc:Choice xmlns:p14="http://schemas.microsoft.com/office/powerpoint/2010/main" Requires="p14">
      <p:transition spd="slow" p14:dur="2000" advTm="33116"/>
    </mc:Choice>
    <mc:Fallback>
      <p:transition spd="slow" advTm="3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Educational Program (Sec. 7)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a:xfrm>
            <a:off x="628650" y="1473200"/>
            <a:ext cx="7886700" cy="5019673"/>
          </a:xfrm>
        </p:spPr>
        <p:txBody>
          <a:bodyPr>
            <a:normAutofit fontScale="40000" lnSpcReduction="20000"/>
          </a:bodyPr>
          <a:lstStyle/>
          <a:p>
            <a:pPr marL="0" indent="0">
              <a:lnSpc>
                <a:spcPct val="120000"/>
              </a:lnSpc>
              <a:buNone/>
            </a:pPr>
            <a:endParaRPr lang="en-US" sz="3800" dirty="0"/>
          </a:p>
          <a:p>
            <a:pPr marL="0" indent="0">
              <a:lnSpc>
                <a:spcPct val="120000"/>
              </a:lnSpc>
              <a:buNone/>
            </a:pPr>
            <a:r>
              <a:rPr lang="en-US" sz="5500" dirty="0"/>
              <a:t>Defines key terms and requirements related to the school’s educational program, including: </a:t>
            </a:r>
          </a:p>
          <a:p>
            <a:pPr marL="0" indent="0">
              <a:lnSpc>
                <a:spcPct val="120000"/>
              </a:lnSpc>
              <a:buNone/>
            </a:pPr>
            <a:endParaRPr lang="en-US" sz="5500" dirty="0"/>
          </a:p>
          <a:p>
            <a:pPr lvl="1">
              <a:lnSpc>
                <a:spcPct val="120000"/>
              </a:lnSpc>
              <a:spcBef>
                <a:spcPts val="0"/>
              </a:spcBef>
            </a:pPr>
            <a:r>
              <a:rPr lang="en-US" sz="5500" dirty="0"/>
              <a:t>calendar, curriculum, and instructional program,</a:t>
            </a:r>
          </a:p>
          <a:p>
            <a:pPr lvl="1">
              <a:lnSpc>
                <a:spcPct val="120000"/>
              </a:lnSpc>
              <a:spcBef>
                <a:spcPts val="0"/>
              </a:spcBef>
            </a:pPr>
            <a:r>
              <a:rPr lang="en-US" sz="5500" dirty="0"/>
              <a:t>performance goals, </a:t>
            </a:r>
          </a:p>
          <a:p>
            <a:pPr lvl="1">
              <a:lnSpc>
                <a:spcPct val="120000"/>
              </a:lnSpc>
              <a:spcBef>
                <a:spcPts val="0"/>
              </a:spcBef>
            </a:pPr>
            <a:r>
              <a:rPr lang="en-US" sz="5500" dirty="0"/>
              <a:t>services for exceptional students, and </a:t>
            </a:r>
          </a:p>
          <a:p>
            <a:pPr lvl="1">
              <a:lnSpc>
                <a:spcPct val="120000"/>
              </a:lnSpc>
              <a:spcBef>
                <a:spcPts val="0"/>
              </a:spcBef>
            </a:pPr>
            <a:r>
              <a:rPr lang="en-US" sz="5500" dirty="0"/>
              <a:t>discipline and safety policies</a:t>
            </a:r>
          </a:p>
          <a:p>
            <a:pPr lvl="1">
              <a:lnSpc>
                <a:spcPct val="120000"/>
              </a:lnSpc>
              <a:spcBef>
                <a:spcPts val="0"/>
              </a:spcBef>
            </a:pPr>
            <a:r>
              <a:rPr lang="en-US" sz="5500" dirty="0"/>
              <a:t>CSI Annual Review of Schools (CARS).</a:t>
            </a:r>
          </a:p>
          <a:p>
            <a:pPr marL="457200" lvl="1" indent="0">
              <a:lnSpc>
                <a:spcPct val="120000"/>
              </a:lnSpc>
              <a:spcBef>
                <a:spcPts val="0"/>
              </a:spcBef>
              <a:buNone/>
            </a:pPr>
            <a:endParaRPr lang="en-US" sz="5500" dirty="0"/>
          </a:p>
          <a:p>
            <a:pPr marL="0" indent="0">
              <a:lnSpc>
                <a:spcPct val="120000"/>
              </a:lnSpc>
              <a:spcBef>
                <a:spcPts val="0"/>
              </a:spcBef>
              <a:buNone/>
            </a:pPr>
            <a:r>
              <a:rPr lang="en-US" sz="5500" dirty="0"/>
              <a:t>The school’s intent to contract with an Educational Service Provider and offer online programming, if applicable, are shown as Exhibits to the contract.</a:t>
            </a:r>
          </a:p>
          <a:p>
            <a:pPr marL="0" indent="0">
              <a:lnSpc>
                <a:spcPct val="120000"/>
              </a:lnSpc>
              <a:spcBef>
                <a:spcPts val="0"/>
              </a:spcBef>
              <a:buNone/>
            </a:pPr>
            <a:endParaRPr lang="en-US" sz="2600" dirty="0"/>
          </a:p>
        </p:txBody>
      </p:sp>
      <p:pic>
        <p:nvPicPr>
          <p:cNvPr id="15" name="Audio 14">
            <a:hlinkClick r:id="" action="ppaction://media"/>
            <a:extLst>
              <a:ext uri="{FF2B5EF4-FFF2-40B4-BE49-F238E27FC236}">
                <a16:creationId xmlns:a16="http://schemas.microsoft.com/office/drawing/2014/main" id="{3257EC15-D3D6-AD99-1925-4456DF4111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09688106"/>
      </p:ext>
    </p:extLst>
  </p:cSld>
  <p:clrMapOvr>
    <a:masterClrMapping/>
  </p:clrMapOvr>
  <mc:AlternateContent xmlns:mc="http://schemas.openxmlformats.org/markup-compatibility/2006">
    <mc:Choice xmlns:p14="http://schemas.microsoft.com/office/powerpoint/2010/main" Requires="p14">
      <p:transition spd="slow" p14:dur="2000" advTm="46505"/>
    </mc:Choice>
    <mc:Fallback>
      <p:transition spd="slow" advTm="4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Financial Matters (Sec. 8)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a:xfrm>
            <a:off x="628650" y="1825625"/>
            <a:ext cx="7886700" cy="4667249"/>
          </a:xfrm>
        </p:spPr>
        <p:txBody>
          <a:bodyPr>
            <a:normAutofit/>
          </a:bodyPr>
          <a:lstStyle/>
          <a:p>
            <a:pPr>
              <a:lnSpc>
                <a:spcPct val="120000"/>
              </a:lnSpc>
            </a:pPr>
            <a:endParaRPr lang="en-US" sz="2600" dirty="0"/>
          </a:p>
          <a:p>
            <a:pPr>
              <a:lnSpc>
                <a:spcPct val="120000"/>
              </a:lnSpc>
            </a:pPr>
            <a:endParaRPr lang="en-US" sz="2600" dirty="0"/>
          </a:p>
          <a:p>
            <a:pPr>
              <a:lnSpc>
                <a:spcPct val="120000"/>
              </a:lnSpc>
            </a:pPr>
            <a:r>
              <a:rPr lang="en-US" sz="2600" dirty="0"/>
              <a:t>Defines key funding processes and the financial responsibilities of CSI and the school</a:t>
            </a:r>
          </a:p>
          <a:p>
            <a:pPr>
              <a:lnSpc>
                <a:spcPct val="120000"/>
              </a:lnSpc>
            </a:pPr>
            <a:r>
              <a:rPr lang="en-US" sz="2600" dirty="0"/>
              <a:t>Sets forth school budget and enrollment projection guidelines, including TABOR reserve requirements</a:t>
            </a:r>
            <a:endParaRPr lang="en-US" sz="2200" dirty="0"/>
          </a:p>
        </p:txBody>
      </p:sp>
      <p:pic>
        <p:nvPicPr>
          <p:cNvPr id="25" name="Audio 24">
            <a:hlinkClick r:id="" action="ppaction://media"/>
            <a:extLst>
              <a:ext uri="{FF2B5EF4-FFF2-40B4-BE49-F238E27FC236}">
                <a16:creationId xmlns:a16="http://schemas.microsoft.com/office/drawing/2014/main" id="{8A17E192-F6D2-5F82-AE6C-59D5EF7491C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38649435"/>
      </p:ext>
    </p:extLst>
  </p:cSld>
  <p:clrMapOvr>
    <a:masterClrMapping/>
  </p:clrMapOvr>
  <mc:AlternateContent xmlns:mc="http://schemas.openxmlformats.org/markup-compatibility/2006">
    <mc:Choice xmlns:p14="http://schemas.microsoft.com/office/powerpoint/2010/main" Requires="p14">
      <p:transition spd="slow" p14:dur="2000" advTm="39915"/>
    </mc:Choice>
    <mc:Fallback>
      <p:transition spd="slow" advTm="3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Personnel (Sec. 9)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sz="2600" dirty="0"/>
              <a:t>Outlines requirements for school employees, including staff qualifications, fingerprinting and background checks and the adoption of personnel policies.</a:t>
            </a:r>
          </a:p>
          <a:p>
            <a:pPr>
              <a:lnSpc>
                <a:spcPct val="120000"/>
              </a:lnSpc>
            </a:pPr>
            <a:r>
              <a:rPr lang="en-US" sz="2600" dirty="0"/>
              <a:t>Sets forth requirements for performance evaluations of the school leader</a:t>
            </a:r>
            <a:endParaRPr lang="en-US" sz="2200" dirty="0"/>
          </a:p>
        </p:txBody>
      </p:sp>
      <p:pic>
        <p:nvPicPr>
          <p:cNvPr id="11" name="Audio 10">
            <a:hlinkClick r:id="" action="ppaction://media"/>
            <a:extLst>
              <a:ext uri="{FF2B5EF4-FFF2-40B4-BE49-F238E27FC236}">
                <a16:creationId xmlns:a16="http://schemas.microsoft.com/office/drawing/2014/main" id="{DC3B1DBF-B14C-D959-1F5B-DE0370C69B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38737416"/>
      </p:ext>
    </p:extLst>
  </p:cSld>
  <p:clrMapOvr>
    <a:masterClrMapping/>
  </p:clrMapOvr>
  <mc:AlternateContent xmlns:mc="http://schemas.openxmlformats.org/markup-compatibility/2006">
    <mc:Choice xmlns:p14="http://schemas.microsoft.com/office/powerpoint/2010/main" Requires="p14">
      <p:transition spd="slow" p14:dur="2000" advTm="17334"/>
    </mc:Choice>
    <mc:Fallback>
      <p:transition spd="slow" advTm="1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fontScale="90000"/>
          </a:bodyPr>
          <a:lstStyle/>
          <a:p>
            <a:r>
              <a:rPr lang="en-US" sz="3600" dirty="0"/>
              <a:t>Key components  </a:t>
            </a:r>
            <a:br>
              <a:rPr lang="en-US" sz="3600" dirty="0"/>
            </a:br>
            <a:r>
              <a:rPr lang="en-US" sz="3300" dirty="0">
                <a:solidFill>
                  <a:srgbClr val="455FA9"/>
                </a:solidFill>
              </a:rPr>
              <a:t>Renewal, Non-renewal, Revocation, and School-Initiated Closure (Sec. 10)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fontScale="92500" lnSpcReduction="20000"/>
          </a:bodyPr>
          <a:lstStyle/>
          <a:p>
            <a:pPr>
              <a:lnSpc>
                <a:spcPct val="120000"/>
              </a:lnSpc>
            </a:pPr>
            <a:r>
              <a:rPr lang="en-US" dirty="0"/>
              <a:t>Establishes requirements for charter renewal</a:t>
            </a:r>
          </a:p>
          <a:p>
            <a:pPr>
              <a:lnSpc>
                <a:spcPct val="120000"/>
              </a:lnSpc>
            </a:pPr>
            <a:r>
              <a:rPr lang="en-US" dirty="0"/>
              <a:t>Provides that the CSI Board can revoke a school contract prior to the end of the term or choose not to renew a contract for grounds established in state law</a:t>
            </a:r>
          </a:p>
          <a:p>
            <a:pPr>
              <a:lnSpc>
                <a:spcPct val="120000"/>
              </a:lnSpc>
            </a:pPr>
            <a:r>
              <a:rPr lang="en-US" dirty="0"/>
              <a:t>Outlines requirements for school-initiated closure, dissolution and handling of assets or property</a:t>
            </a:r>
          </a:p>
          <a:p>
            <a:pPr>
              <a:lnSpc>
                <a:spcPct val="120000"/>
              </a:lnSpc>
            </a:pPr>
            <a:r>
              <a:rPr lang="en-US" dirty="0"/>
              <a:t>Sets forth appeal procedures from CSI board action to the State Board.</a:t>
            </a:r>
          </a:p>
        </p:txBody>
      </p:sp>
      <p:pic>
        <p:nvPicPr>
          <p:cNvPr id="7" name="Audio 6">
            <a:hlinkClick r:id="" action="ppaction://media"/>
            <a:extLst>
              <a:ext uri="{FF2B5EF4-FFF2-40B4-BE49-F238E27FC236}">
                <a16:creationId xmlns:a16="http://schemas.microsoft.com/office/drawing/2014/main" id="{81A9C815-8789-008C-D665-C02C638868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70014759"/>
      </p:ext>
    </p:extLst>
  </p:cSld>
  <p:clrMapOvr>
    <a:masterClrMapping/>
  </p:clrMapOvr>
  <mc:AlternateContent xmlns:mc="http://schemas.openxmlformats.org/markup-compatibility/2006">
    <mc:Choice xmlns:p14="http://schemas.microsoft.com/office/powerpoint/2010/main" Requires="p14">
      <p:transition spd="slow" p14:dur="2000" advTm="33537"/>
    </mc:Choice>
    <mc:Fallback>
      <p:transition spd="slow" advTm="3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General Provisions (Sec. 11)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sz="2600" dirty="0"/>
              <a:t>Sets forth additional terms regarding the contract, including the precedence of federal and state laws and regulations as well as CSI policies and requirements for amendments and notices. </a:t>
            </a:r>
            <a:endParaRPr lang="en-US" sz="2200" dirty="0"/>
          </a:p>
        </p:txBody>
      </p:sp>
      <p:pic>
        <p:nvPicPr>
          <p:cNvPr id="7" name="Audio 6">
            <a:hlinkClick r:id="" action="ppaction://media"/>
            <a:extLst>
              <a:ext uri="{FF2B5EF4-FFF2-40B4-BE49-F238E27FC236}">
                <a16:creationId xmlns:a16="http://schemas.microsoft.com/office/drawing/2014/main" id="{E78CA6B7-78EF-CB7E-9A14-409342FCB1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76594001"/>
      </p:ext>
    </p:extLst>
  </p:cSld>
  <p:clrMapOvr>
    <a:masterClrMapping/>
  </p:clrMapOvr>
  <mc:AlternateContent xmlns:mc="http://schemas.openxmlformats.org/markup-compatibility/2006">
    <mc:Choice xmlns:p14="http://schemas.microsoft.com/office/powerpoint/2010/main" Requires="p14">
      <p:transition spd="slow" p14:dur="2000" advTm="14853"/>
    </mc:Choice>
    <mc:Fallback>
      <p:transition spd="slow" advTm="1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Exhibits</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sz="half" idx="1"/>
          </p:nvPr>
        </p:nvSpPr>
        <p:spPr>
          <a:xfrm>
            <a:off x="628650" y="1825624"/>
            <a:ext cx="3886200" cy="4667249"/>
          </a:xfrm>
        </p:spPr>
        <p:txBody>
          <a:bodyPr>
            <a:normAutofit fontScale="62500" lnSpcReduction="20000"/>
          </a:bodyPr>
          <a:lstStyle/>
          <a:p>
            <a:pPr>
              <a:lnSpc>
                <a:spcPct val="120000"/>
              </a:lnSpc>
            </a:pPr>
            <a:r>
              <a:rPr lang="en-US" sz="3800" dirty="0"/>
              <a:t>A: Milestones</a:t>
            </a:r>
          </a:p>
          <a:p>
            <a:pPr>
              <a:lnSpc>
                <a:spcPct val="120000"/>
              </a:lnSpc>
            </a:pPr>
            <a:r>
              <a:rPr lang="en-US" sz="3800" dirty="0"/>
              <a:t>B: Maximum projected enrollment</a:t>
            </a:r>
          </a:p>
          <a:p>
            <a:pPr>
              <a:lnSpc>
                <a:spcPct val="120000"/>
              </a:lnSpc>
            </a:pPr>
            <a:r>
              <a:rPr lang="en-US" sz="3800" dirty="0"/>
              <a:t>C: Requested Waivers</a:t>
            </a:r>
          </a:p>
          <a:p>
            <a:pPr>
              <a:lnSpc>
                <a:spcPct val="120000"/>
              </a:lnSpc>
            </a:pPr>
            <a:r>
              <a:rPr lang="en-US" sz="3800" dirty="0"/>
              <a:t>D: CSI resolution approving the contract</a:t>
            </a:r>
          </a:p>
          <a:p>
            <a:pPr>
              <a:lnSpc>
                <a:spcPct val="120000"/>
              </a:lnSpc>
            </a:pPr>
            <a:r>
              <a:rPr lang="en-US" sz="3800" dirty="0"/>
              <a:t>E: Transportation</a:t>
            </a:r>
          </a:p>
          <a:p>
            <a:pPr>
              <a:lnSpc>
                <a:spcPct val="120000"/>
              </a:lnSpc>
            </a:pPr>
            <a:endParaRPr lang="en-US" sz="2600" dirty="0"/>
          </a:p>
          <a:p>
            <a:pPr marL="0" indent="0">
              <a:lnSpc>
                <a:spcPct val="120000"/>
              </a:lnSpc>
              <a:buNone/>
            </a:pPr>
            <a:r>
              <a:rPr lang="en-US" sz="2400" dirty="0">
                <a:solidFill>
                  <a:srgbClr val="C63F28"/>
                </a:solidFill>
              </a:rPr>
              <a:t>Changes to any of these items outside of contract approval must be communicated to CSI and may require a contract amendment.</a:t>
            </a:r>
            <a:endParaRPr lang="en-US" sz="1100" dirty="0">
              <a:solidFill>
                <a:srgbClr val="C63F28"/>
              </a:solidFill>
            </a:endParaRPr>
          </a:p>
          <a:p>
            <a:pPr>
              <a:lnSpc>
                <a:spcPct val="120000"/>
              </a:lnSpc>
            </a:pPr>
            <a:endParaRPr lang="en-US" sz="2200" dirty="0"/>
          </a:p>
        </p:txBody>
      </p:sp>
      <p:sp>
        <p:nvSpPr>
          <p:cNvPr id="4" name="Content Placeholder 3">
            <a:extLst>
              <a:ext uri="{FF2B5EF4-FFF2-40B4-BE49-F238E27FC236}">
                <a16:creationId xmlns:a16="http://schemas.microsoft.com/office/drawing/2014/main" id="{EBCA8481-706C-C192-6435-D4E8D89735C4}"/>
              </a:ext>
            </a:extLst>
          </p:cNvPr>
          <p:cNvSpPr>
            <a:spLocks noGrp="1"/>
          </p:cNvSpPr>
          <p:nvPr>
            <p:ph sz="half" idx="2"/>
          </p:nvPr>
        </p:nvSpPr>
        <p:spPr>
          <a:xfrm>
            <a:off x="4629150" y="1825624"/>
            <a:ext cx="3886200" cy="4473575"/>
          </a:xfrm>
        </p:spPr>
        <p:txBody>
          <a:bodyPr>
            <a:normAutofit fontScale="62500" lnSpcReduction="20000"/>
          </a:bodyPr>
          <a:lstStyle/>
          <a:p>
            <a:pPr>
              <a:lnSpc>
                <a:spcPct val="120000"/>
              </a:lnSpc>
            </a:pPr>
            <a:r>
              <a:rPr lang="en-US" sz="3800" dirty="0"/>
              <a:t>F: Food Service</a:t>
            </a:r>
          </a:p>
          <a:p>
            <a:pPr>
              <a:lnSpc>
                <a:spcPct val="120000"/>
              </a:lnSpc>
            </a:pPr>
            <a:r>
              <a:rPr lang="en-US" sz="3800" dirty="0"/>
              <a:t>G: Online Learning</a:t>
            </a:r>
          </a:p>
          <a:p>
            <a:pPr>
              <a:lnSpc>
                <a:spcPct val="120000"/>
              </a:lnSpc>
            </a:pPr>
            <a:r>
              <a:rPr lang="en-US" sz="3800" dirty="0"/>
              <a:t>H: Education Service Provider</a:t>
            </a:r>
          </a:p>
          <a:p>
            <a:pPr>
              <a:lnSpc>
                <a:spcPct val="120000"/>
              </a:lnSpc>
            </a:pPr>
            <a:r>
              <a:rPr lang="en-US" sz="3800" dirty="0"/>
              <a:t>I: Preschool</a:t>
            </a:r>
          </a:p>
          <a:p>
            <a:pPr>
              <a:lnSpc>
                <a:spcPct val="120000"/>
              </a:lnSpc>
            </a:pPr>
            <a:r>
              <a:rPr lang="en-US" sz="3800" dirty="0"/>
              <a:t>J: Homeschool support</a:t>
            </a:r>
          </a:p>
          <a:p>
            <a:endParaRPr lang="en-US" dirty="0"/>
          </a:p>
        </p:txBody>
      </p:sp>
      <p:pic>
        <p:nvPicPr>
          <p:cNvPr id="8" name="Audio 7">
            <a:hlinkClick r:id="" action="ppaction://media"/>
            <a:extLst>
              <a:ext uri="{FF2B5EF4-FFF2-40B4-BE49-F238E27FC236}">
                <a16:creationId xmlns:a16="http://schemas.microsoft.com/office/drawing/2014/main" id="{74BF773B-A933-7C22-FDEE-59ABC4E8813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06250267"/>
      </p:ext>
    </p:extLst>
  </p:cSld>
  <p:clrMapOvr>
    <a:masterClrMapping/>
  </p:clrMapOvr>
  <mc:AlternateContent xmlns:mc="http://schemas.openxmlformats.org/markup-compatibility/2006">
    <mc:Choice xmlns:p14="http://schemas.microsoft.com/office/powerpoint/2010/main" Requires="p14">
      <p:transition spd="slow" p14:dur="2000" advTm="39645"/>
    </mc:Choice>
    <mc:Fallback>
      <p:transition spd="slow" advTm="3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4D67-0665-4AF8-B277-328F06008DE4}"/>
              </a:ext>
            </a:extLst>
          </p:cNvPr>
          <p:cNvSpPr>
            <a:spLocks noGrp="1"/>
          </p:cNvSpPr>
          <p:nvPr>
            <p:ph type="title"/>
          </p:nvPr>
        </p:nvSpPr>
        <p:spPr/>
        <p:txBody>
          <a:bodyPr>
            <a:normAutofit fontScale="90000"/>
          </a:bodyPr>
          <a:lstStyle/>
          <a:p>
            <a:r>
              <a:rPr lang="en-US" sz="3400" dirty="0">
                <a:latin typeface="Arial"/>
                <a:cs typeface="Arial"/>
              </a:rPr>
              <a:t>Program and contract modification process </a:t>
            </a:r>
            <a:br>
              <a:rPr lang="en-US" sz="3400" dirty="0"/>
            </a:br>
            <a:r>
              <a:rPr lang="en-US" sz="3400" dirty="0">
                <a:solidFill>
                  <a:srgbClr val="455FA9"/>
                </a:solidFill>
                <a:latin typeface="Arial"/>
                <a:cs typeface="Arial"/>
              </a:rPr>
              <a:t>(Sec 3.3)</a:t>
            </a:r>
          </a:p>
        </p:txBody>
      </p:sp>
      <p:sp>
        <p:nvSpPr>
          <p:cNvPr id="3" name="Content Placeholder 2">
            <a:extLst>
              <a:ext uri="{FF2B5EF4-FFF2-40B4-BE49-F238E27FC236}">
                <a16:creationId xmlns:a16="http://schemas.microsoft.com/office/drawing/2014/main" id="{BF0BAB09-BFC2-48EF-870D-A4758B3D32B0}"/>
              </a:ext>
            </a:extLst>
          </p:cNvPr>
          <p:cNvSpPr>
            <a:spLocks noGrp="1"/>
          </p:cNvSpPr>
          <p:nvPr>
            <p:ph idx="1"/>
          </p:nvPr>
        </p:nvSpPr>
        <p:spPr/>
        <p:txBody>
          <a:bodyPr vert="horz" lIns="91440" tIns="45720" rIns="91440" bIns="45720" rtlCol="0" anchor="t">
            <a:normAutofit/>
          </a:bodyPr>
          <a:lstStyle/>
          <a:p>
            <a:r>
              <a:rPr lang="en-US" dirty="0">
                <a:latin typeface="Arial"/>
                <a:cs typeface="Arial"/>
              </a:rPr>
              <a:t>Provides Institute schools with a format to submit or propose changes to the Institute School’s charter and/or charter contract.</a:t>
            </a:r>
          </a:p>
          <a:p>
            <a:endParaRPr lang="en-US" dirty="0"/>
          </a:p>
          <a:p>
            <a:pPr marL="0" indent="0">
              <a:buNone/>
            </a:pPr>
            <a:r>
              <a:rPr lang="en-US" b="1" dirty="0">
                <a:latin typeface="Arial"/>
                <a:cs typeface="Arial"/>
              </a:rPr>
              <a:t>See here:</a:t>
            </a:r>
          </a:p>
          <a:p>
            <a:pPr marL="0" indent="0">
              <a:buNone/>
            </a:pPr>
            <a:r>
              <a:rPr lang="en-US" dirty="0">
                <a:latin typeface="Arial"/>
                <a:cs typeface="Arial"/>
                <a:hlinkClick r:id="rId5"/>
              </a:rPr>
              <a:t>https://resources.csi.state.co.us/program-and-contract-modification/</a:t>
            </a:r>
            <a:r>
              <a:rPr lang="en-US" dirty="0">
                <a:latin typeface="Arial"/>
                <a:cs typeface="Arial"/>
              </a:rPr>
              <a:t> </a:t>
            </a:r>
            <a:endParaRPr lang="en-US" dirty="0"/>
          </a:p>
          <a:p>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58431FF1-9C18-76BC-9B44-F19D7E1510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30211187"/>
      </p:ext>
    </p:extLst>
  </p:cSld>
  <p:clrMapOvr>
    <a:masterClrMapping/>
  </p:clrMapOvr>
  <mc:AlternateContent xmlns:mc="http://schemas.openxmlformats.org/markup-compatibility/2006">
    <mc:Choice xmlns:p14="http://schemas.microsoft.com/office/powerpoint/2010/main" Requires="p14">
      <p:transition spd="slow" p14:dur="2000" advTm="49619"/>
    </mc:Choice>
    <mc:Fallback>
      <p:transition spd="slow" advTm="4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6E0C-5F41-4484-961A-5F6EF71B242E}"/>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4F09030E-1A62-4C42-AE7E-8240BFE3288B}"/>
              </a:ext>
            </a:extLst>
          </p:cNvPr>
          <p:cNvSpPr>
            <a:spLocks noGrp="1"/>
          </p:cNvSpPr>
          <p:nvPr>
            <p:ph idx="1"/>
          </p:nvPr>
        </p:nvSpPr>
        <p:spPr/>
        <p:txBody>
          <a:bodyPr/>
          <a:lstStyle/>
          <a:p>
            <a:endParaRPr lang="en-US" dirty="0"/>
          </a:p>
          <a:p>
            <a:pPr marL="0" indent="0">
              <a:buNone/>
            </a:pPr>
            <a:r>
              <a:rPr lang="en-US" dirty="0"/>
              <a:t>After completing this training, governing board members will have a general understanding of the charter contract, including why it exists, what it contains and how it can be modified to reflect changes at the school. </a:t>
            </a:r>
          </a:p>
        </p:txBody>
      </p:sp>
      <p:pic>
        <p:nvPicPr>
          <p:cNvPr id="15" name="Audio 14">
            <a:hlinkClick r:id="" action="ppaction://media"/>
            <a:extLst>
              <a:ext uri="{FF2B5EF4-FFF2-40B4-BE49-F238E27FC236}">
                <a16:creationId xmlns:a16="http://schemas.microsoft.com/office/drawing/2014/main" id="{62A3D177-11CB-E712-1D3D-8ECB008E2E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07179195"/>
      </p:ext>
    </p:extLst>
  </p:cSld>
  <p:clrMapOvr>
    <a:masterClrMapping/>
  </p:clrMapOvr>
  <mc:AlternateContent xmlns:mc="http://schemas.openxmlformats.org/markup-compatibility/2006">
    <mc:Choice xmlns:p14="http://schemas.microsoft.com/office/powerpoint/2010/main" Requires="p14">
      <p:transition spd="slow" p14:dur="2000" advTm="14033"/>
    </mc:Choice>
    <mc:Fallback>
      <p:transition spd="slow" advTm="1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4D67-0665-4AF8-B277-328F06008DE4}"/>
              </a:ext>
            </a:extLst>
          </p:cNvPr>
          <p:cNvSpPr>
            <a:spLocks noGrp="1"/>
          </p:cNvSpPr>
          <p:nvPr>
            <p:ph type="title"/>
          </p:nvPr>
        </p:nvSpPr>
        <p:spPr/>
        <p:txBody>
          <a:bodyPr>
            <a:normAutofit/>
          </a:bodyPr>
          <a:lstStyle/>
          <a:p>
            <a:r>
              <a:rPr lang="en-US" sz="4000" dirty="0">
                <a:latin typeface="Arial"/>
                <a:cs typeface="Arial"/>
              </a:rPr>
              <a:t>Charter modification: notification only</a:t>
            </a:r>
            <a:endParaRPr lang="en-US" sz="4000" dirty="0"/>
          </a:p>
        </p:txBody>
      </p:sp>
      <p:sp>
        <p:nvSpPr>
          <p:cNvPr id="3" name="Content Placeholder 2">
            <a:extLst>
              <a:ext uri="{FF2B5EF4-FFF2-40B4-BE49-F238E27FC236}">
                <a16:creationId xmlns:a16="http://schemas.microsoft.com/office/drawing/2014/main" id="{BF0BAB09-BFC2-48EF-870D-A4758B3D32B0}"/>
              </a:ext>
            </a:extLst>
          </p:cNvPr>
          <p:cNvSpPr>
            <a:spLocks noGrp="1"/>
          </p:cNvSpPr>
          <p:nvPr>
            <p:ph idx="1"/>
          </p:nvPr>
        </p:nvSpPr>
        <p:spPr>
          <a:xfrm>
            <a:off x="628650" y="1961426"/>
            <a:ext cx="4174780" cy="4969962"/>
          </a:xfrm>
        </p:spPr>
        <p:txBody>
          <a:bodyPr vert="horz" lIns="91440" tIns="45720" rIns="91440" bIns="45720" rtlCol="0" anchor="t">
            <a:noAutofit/>
          </a:bodyPr>
          <a:lstStyle/>
          <a:p>
            <a:r>
              <a:rPr lang="en-US" sz="2000" dirty="0">
                <a:latin typeface="Arial"/>
                <a:cs typeface="Arial"/>
              </a:rPr>
              <a:t>Articles of Incorporation</a:t>
            </a:r>
          </a:p>
          <a:p>
            <a:r>
              <a:rPr lang="en-US" sz="2000" dirty="0">
                <a:latin typeface="Arial"/>
                <a:cs typeface="Arial"/>
              </a:rPr>
              <a:t>Bylaws</a:t>
            </a:r>
          </a:p>
          <a:p>
            <a:r>
              <a:rPr lang="en-US" sz="2000" dirty="0">
                <a:latin typeface="Arial"/>
                <a:cs typeface="Arial"/>
              </a:rPr>
              <a:t>Calendar/hours</a:t>
            </a:r>
          </a:p>
          <a:p>
            <a:r>
              <a:rPr lang="en-US" sz="2000" dirty="0">
                <a:latin typeface="Arial"/>
                <a:cs typeface="Arial"/>
              </a:rPr>
              <a:t>Curricula</a:t>
            </a:r>
          </a:p>
          <a:p>
            <a:r>
              <a:rPr lang="en-US" sz="2000" dirty="0">
                <a:latin typeface="Arial"/>
                <a:cs typeface="Arial"/>
              </a:rPr>
              <a:t>Delayed/paused program implementation (e.g., change to grade buildout plan, extended Year 0, paused PreK program etc.)</a:t>
            </a:r>
          </a:p>
          <a:p>
            <a:r>
              <a:rPr lang="en-US" sz="2000" dirty="0">
                <a:latin typeface="Arial"/>
                <a:cs typeface="Arial"/>
              </a:rPr>
              <a:t>Enrollment changes (material changes in enrollment or exceeding maximum authorized enrollment)</a:t>
            </a:r>
          </a:p>
          <a:p>
            <a:endParaRPr lang="en-US" sz="2000" dirty="0"/>
          </a:p>
          <a:p>
            <a:endParaRPr lang="en-US" sz="2000" dirty="0"/>
          </a:p>
        </p:txBody>
      </p:sp>
      <p:sp>
        <p:nvSpPr>
          <p:cNvPr id="5" name="Content Placeholder 2">
            <a:extLst>
              <a:ext uri="{FF2B5EF4-FFF2-40B4-BE49-F238E27FC236}">
                <a16:creationId xmlns:a16="http://schemas.microsoft.com/office/drawing/2014/main" id="{E752FB34-33F2-9343-0BA5-CE6B97018D6B}"/>
              </a:ext>
            </a:extLst>
          </p:cNvPr>
          <p:cNvSpPr txBox="1">
            <a:spLocks/>
          </p:cNvSpPr>
          <p:nvPr/>
        </p:nvSpPr>
        <p:spPr>
          <a:xfrm>
            <a:off x="4968278" y="1559302"/>
            <a:ext cx="4174780" cy="54452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sz="2000" b="1" dirty="0">
              <a:latin typeface="Arial"/>
              <a:cs typeface="Arial"/>
            </a:endParaRPr>
          </a:p>
          <a:p>
            <a:pPr marL="342900" indent="-342900"/>
            <a:r>
              <a:rPr lang="en-US" sz="2000" dirty="0">
                <a:latin typeface="Arial"/>
                <a:cs typeface="Arial"/>
              </a:rPr>
              <a:t>Four-day school week/&lt;160 contact day</a:t>
            </a:r>
          </a:p>
          <a:p>
            <a:pPr marL="342900" indent="-342900"/>
            <a:r>
              <a:rPr lang="en-US" sz="2000" dirty="0">
                <a:latin typeface="Arial"/>
                <a:cs typeface="Arial"/>
              </a:rPr>
              <a:t>Governing board roster</a:t>
            </a:r>
            <a:endParaRPr lang="en-US" dirty="0"/>
          </a:p>
          <a:p>
            <a:pPr marL="342900" indent="-342900"/>
            <a:r>
              <a:rPr lang="en-US" sz="2000" dirty="0">
                <a:latin typeface="Arial"/>
                <a:cs typeface="Arial"/>
              </a:rPr>
              <a:t>Insurance coverage</a:t>
            </a:r>
            <a:endParaRPr lang="en-US" dirty="0"/>
          </a:p>
          <a:p>
            <a:r>
              <a:rPr lang="en-US" sz="2000" dirty="0">
                <a:latin typeface="Arial"/>
                <a:cs typeface="Arial"/>
              </a:rPr>
              <a:t>Location (e.g., change of facility, additional facility, new financing/leasing agreement)</a:t>
            </a:r>
          </a:p>
          <a:p>
            <a:r>
              <a:rPr lang="en-US" sz="2000" dirty="0">
                <a:latin typeface="Arial"/>
                <a:cs typeface="Arial"/>
              </a:rPr>
              <a:t>Name</a:t>
            </a:r>
          </a:p>
          <a:p>
            <a:r>
              <a:rPr lang="en-US" sz="2000" dirty="0">
                <a:latin typeface="Arial"/>
                <a:cs typeface="Arial"/>
              </a:rPr>
              <a:t>Organizational structure</a:t>
            </a:r>
          </a:p>
          <a:p>
            <a:r>
              <a:rPr lang="en-US" sz="2000" dirty="0">
                <a:latin typeface="Arial"/>
                <a:cs typeface="Arial"/>
              </a:rPr>
              <a:t>School board-approved enrollment, grievance or suspension/expulsion policy</a:t>
            </a:r>
          </a:p>
          <a:p>
            <a:pPr lvl="1"/>
            <a:endParaRPr lang="en-US" sz="2000" dirty="0"/>
          </a:p>
        </p:txBody>
      </p:sp>
      <p:pic>
        <p:nvPicPr>
          <p:cNvPr id="7" name="Audio 6">
            <a:hlinkClick r:id="" action="ppaction://media"/>
            <a:extLst>
              <a:ext uri="{FF2B5EF4-FFF2-40B4-BE49-F238E27FC236}">
                <a16:creationId xmlns:a16="http://schemas.microsoft.com/office/drawing/2014/main" id="{A080F078-31E0-A173-FA44-D31CB289907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97656007"/>
      </p:ext>
    </p:extLst>
  </p:cSld>
  <p:clrMapOvr>
    <a:masterClrMapping/>
  </p:clrMapOvr>
  <mc:AlternateContent xmlns:mc="http://schemas.openxmlformats.org/markup-compatibility/2006">
    <mc:Choice xmlns:p14="http://schemas.microsoft.com/office/powerpoint/2010/main" Requires="p14">
      <p:transition spd="slow" p14:dur="2000" advTm="33060"/>
    </mc:Choice>
    <mc:Fallback>
      <p:transition spd="slow" advTm="3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4D67-0665-4AF8-B277-328F06008DE4}"/>
              </a:ext>
            </a:extLst>
          </p:cNvPr>
          <p:cNvSpPr>
            <a:spLocks noGrp="1"/>
          </p:cNvSpPr>
          <p:nvPr>
            <p:ph type="title"/>
          </p:nvPr>
        </p:nvSpPr>
        <p:spPr/>
        <p:txBody>
          <a:bodyPr>
            <a:normAutofit/>
          </a:bodyPr>
          <a:lstStyle/>
          <a:p>
            <a:r>
              <a:rPr lang="en-US" sz="4000" dirty="0">
                <a:latin typeface="Arial"/>
                <a:cs typeface="Arial"/>
              </a:rPr>
              <a:t>Charter modification: approval</a:t>
            </a:r>
            <a:endParaRPr lang="en-US" sz="4000" dirty="0"/>
          </a:p>
        </p:txBody>
      </p:sp>
      <p:sp>
        <p:nvSpPr>
          <p:cNvPr id="7" name="Content Placeholder 6">
            <a:extLst>
              <a:ext uri="{FF2B5EF4-FFF2-40B4-BE49-F238E27FC236}">
                <a16:creationId xmlns:a16="http://schemas.microsoft.com/office/drawing/2014/main" id="{39308960-1CF4-5F31-91F2-41605894F252}"/>
              </a:ext>
            </a:extLst>
          </p:cNvPr>
          <p:cNvSpPr>
            <a:spLocks noGrp="1"/>
          </p:cNvSpPr>
          <p:nvPr>
            <p:ph sz="half" idx="1"/>
          </p:nvPr>
        </p:nvSpPr>
        <p:spPr/>
        <p:txBody>
          <a:bodyPr vert="horz" lIns="91440" tIns="45720" rIns="91440" bIns="45720" rtlCol="0" anchor="t">
            <a:noAutofit/>
          </a:bodyPr>
          <a:lstStyle/>
          <a:p>
            <a:r>
              <a:rPr lang="en-US" sz="2000" dirty="0">
                <a:solidFill>
                  <a:srgbClr val="000000"/>
                </a:solidFill>
                <a:latin typeface="Arial"/>
                <a:cs typeface="Arial"/>
              </a:rPr>
              <a:t>Educational Service Provider</a:t>
            </a:r>
            <a:endParaRPr lang="en-US" sz="2000" dirty="0">
              <a:latin typeface="Arial"/>
              <a:cs typeface="Arial"/>
            </a:endParaRPr>
          </a:p>
          <a:p>
            <a:r>
              <a:rPr lang="en-US" sz="2000" b="1" dirty="0">
                <a:solidFill>
                  <a:srgbClr val="000000"/>
                </a:solidFill>
                <a:latin typeface="Arial"/>
                <a:cs typeface="Arial"/>
              </a:rPr>
              <a:t>Food services</a:t>
            </a:r>
            <a:endParaRPr lang="en-US" sz="2000" b="1" dirty="0">
              <a:latin typeface="Arial"/>
              <a:cs typeface="Arial"/>
            </a:endParaRPr>
          </a:p>
          <a:p>
            <a:r>
              <a:rPr lang="en-US" sz="2000" b="1" dirty="0">
                <a:solidFill>
                  <a:srgbClr val="000000"/>
                </a:solidFill>
                <a:latin typeface="Arial"/>
                <a:cs typeface="Arial"/>
              </a:rPr>
              <a:t>Full-time, in-person grades served (outside of already planned/approved buildout and excluding the addition of PreK)</a:t>
            </a:r>
            <a:endParaRPr lang="en-US" sz="2000" b="1" dirty="0">
              <a:latin typeface="Arial"/>
              <a:cs typeface="Arial"/>
            </a:endParaRPr>
          </a:p>
          <a:p>
            <a:r>
              <a:rPr lang="en-US" sz="2000" b="1" dirty="0">
                <a:solidFill>
                  <a:srgbClr val="000000"/>
                </a:solidFill>
                <a:latin typeface="Arial"/>
                <a:cs typeface="Arial"/>
              </a:rPr>
              <a:t>Homeschool program</a:t>
            </a:r>
            <a:endParaRPr lang="en-US" sz="2000" b="1" dirty="0">
              <a:latin typeface="Arial"/>
              <a:cs typeface="Arial"/>
            </a:endParaRPr>
          </a:p>
          <a:p>
            <a:r>
              <a:rPr lang="en-US" sz="2000" dirty="0">
                <a:solidFill>
                  <a:srgbClr val="000000"/>
                </a:solidFill>
                <a:latin typeface="Arial"/>
                <a:cs typeface="Arial"/>
              </a:rPr>
              <a:t>Interim Assessment Platform</a:t>
            </a:r>
            <a:endParaRPr lang="en-US" sz="2000" dirty="0">
              <a:latin typeface="Arial"/>
              <a:cs typeface="Arial"/>
            </a:endParaRPr>
          </a:p>
          <a:p>
            <a:r>
              <a:rPr lang="en-US" sz="2000" dirty="0">
                <a:solidFill>
                  <a:srgbClr val="000000"/>
                </a:solidFill>
                <a:latin typeface="Arial"/>
                <a:cs typeface="Arial"/>
              </a:rPr>
              <a:t>Mission and/or vision</a:t>
            </a:r>
            <a:endParaRPr lang="en-US" sz="2000" dirty="0">
              <a:latin typeface="Arial"/>
              <a:cs typeface="Arial"/>
            </a:endParaRPr>
          </a:p>
          <a:p>
            <a:r>
              <a:rPr lang="en-US" sz="2000" dirty="0">
                <a:solidFill>
                  <a:srgbClr val="000000"/>
                </a:solidFill>
                <a:latin typeface="Arial"/>
                <a:cs typeface="Arial"/>
              </a:rPr>
              <a:t>Online program</a:t>
            </a:r>
            <a:endParaRPr lang="en-US" sz="2000" dirty="0">
              <a:latin typeface="Arial"/>
              <a:cs typeface="Arial"/>
            </a:endParaRPr>
          </a:p>
          <a:p>
            <a:endParaRPr lang="en-US" sz="2000" dirty="0">
              <a:solidFill>
                <a:srgbClr val="000000"/>
              </a:solidFill>
              <a:latin typeface="Arial"/>
              <a:cs typeface="Arial"/>
            </a:endParaRPr>
          </a:p>
          <a:p>
            <a:endParaRPr lang="en-US" dirty="0"/>
          </a:p>
        </p:txBody>
      </p:sp>
      <p:sp>
        <p:nvSpPr>
          <p:cNvPr id="10" name="Content Placeholder 9">
            <a:extLst>
              <a:ext uri="{FF2B5EF4-FFF2-40B4-BE49-F238E27FC236}">
                <a16:creationId xmlns:a16="http://schemas.microsoft.com/office/drawing/2014/main" id="{357A2D4B-B102-B449-8285-A58762E5CF47}"/>
              </a:ext>
            </a:extLst>
          </p:cNvPr>
          <p:cNvSpPr>
            <a:spLocks noGrp="1"/>
          </p:cNvSpPr>
          <p:nvPr>
            <p:ph sz="half" idx="2"/>
          </p:nvPr>
        </p:nvSpPr>
        <p:spPr/>
        <p:txBody>
          <a:bodyPr vert="horz" lIns="91440" tIns="45720" rIns="91440" bIns="45720" rtlCol="0" anchor="t">
            <a:normAutofit/>
          </a:bodyPr>
          <a:lstStyle/>
          <a:p>
            <a:r>
              <a:rPr lang="en-US" sz="2000" b="1" dirty="0">
                <a:solidFill>
                  <a:srgbClr val="000000"/>
                </a:solidFill>
                <a:latin typeface="Arial"/>
                <a:cs typeface="Arial"/>
              </a:rPr>
              <a:t>Preschool</a:t>
            </a:r>
            <a:endParaRPr lang="en-US" sz="2000" b="1" dirty="0">
              <a:latin typeface="Arial"/>
              <a:cs typeface="Arial"/>
            </a:endParaRPr>
          </a:p>
          <a:p>
            <a:r>
              <a:rPr lang="en-US" sz="2000" dirty="0">
                <a:solidFill>
                  <a:srgbClr val="000000"/>
                </a:solidFill>
                <a:latin typeface="Arial"/>
                <a:cs typeface="Arial"/>
              </a:rPr>
              <a:t>READ Act Curricula</a:t>
            </a:r>
            <a:endParaRPr lang="en-US" sz="2000" dirty="0">
              <a:latin typeface="Arial"/>
              <a:cs typeface="Arial"/>
            </a:endParaRPr>
          </a:p>
          <a:p>
            <a:r>
              <a:rPr lang="en-US" sz="2000" dirty="0">
                <a:solidFill>
                  <a:srgbClr val="000000"/>
                </a:solidFill>
                <a:latin typeface="Arial"/>
                <a:cs typeface="Arial"/>
              </a:rPr>
              <a:t>Replication</a:t>
            </a:r>
            <a:endParaRPr lang="en-US" sz="2000" dirty="0">
              <a:latin typeface="Arial"/>
              <a:cs typeface="Arial"/>
            </a:endParaRPr>
          </a:p>
          <a:p>
            <a:r>
              <a:rPr lang="en-US" sz="2000" dirty="0">
                <a:solidFill>
                  <a:srgbClr val="000000"/>
                </a:solidFill>
                <a:latin typeface="Arial"/>
                <a:cs typeface="Arial"/>
              </a:rPr>
              <a:t>School model (e.g., Core Knowledge, Classical, Montessori)</a:t>
            </a:r>
            <a:endParaRPr lang="en-US" sz="2000" dirty="0">
              <a:latin typeface="Arial"/>
              <a:cs typeface="Arial"/>
            </a:endParaRPr>
          </a:p>
          <a:p>
            <a:r>
              <a:rPr lang="en-US" sz="2000" b="1" dirty="0">
                <a:solidFill>
                  <a:srgbClr val="000000"/>
                </a:solidFill>
                <a:latin typeface="Arial"/>
                <a:cs typeface="Arial"/>
              </a:rPr>
              <a:t>Transportation services</a:t>
            </a:r>
            <a:endParaRPr lang="en-US" sz="2000" b="1" dirty="0">
              <a:latin typeface="Arial"/>
              <a:cs typeface="Arial"/>
            </a:endParaRPr>
          </a:p>
          <a:p>
            <a:r>
              <a:rPr lang="en-US" sz="2000" b="1" dirty="0">
                <a:solidFill>
                  <a:srgbClr val="000000"/>
                </a:solidFill>
                <a:latin typeface="Arial"/>
                <a:cs typeface="Arial"/>
              </a:rPr>
              <a:t>Waiver request</a:t>
            </a:r>
          </a:p>
          <a:p>
            <a:r>
              <a:rPr lang="en-US" sz="2000" i="1" dirty="0">
                <a:solidFill>
                  <a:schemeClr val="tx1"/>
                </a:solidFill>
              </a:rPr>
              <a:t>(Boldface items may require a contract amendment)</a:t>
            </a:r>
          </a:p>
        </p:txBody>
      </p:sp>
      <p:pic>
        <p:nvPicPr>
          <p:cNvPr id="5" name="Audio 4">
            <a:hlinkClick r:id="" action="ppaction://media"/>
            <a:extLst>
              <a:ext uri="{FF2B5EF4-FFF2-40B4-BE49-F238E27FC236}">
                <a16:creationId xmlns:a16="http://schemas.microsoft.com/office/drawing/2014/main" id="{487065B9-E531-9771-8634-515252D324F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48623549"/>
      </p:ext>
    </p:extLst>
  </p:cSld>
  <p:clrMapOvr>
    <a:masterClrMapping/>
  </p:clrMapOvr>
  <mc:AlternateContent xmlns:mc="http://schemas.openxmlformats.org/markup-compatibility/2006">
    <mc:Choice xmlns:p14="http://schemas.microsoft.com/office/powerpoint/2010/main" Requires="p14">
      <p:transition spd="slow" p14:dur="2000" advTm="35421"/>
    </mc:Choice>
    <mc:Fallback>
      <p:transition spd="slow" advTm="35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56A6FB-143E-4349-A40E-E4D9DD735D6F}"/>
              </a:ext>
            </a:extLst>
          </p:cNvPr>
          <p:cNvSpPr>
            <a:spLocks noGrp="1"/>
          </p:cNvSpPr>
          <p:nvPr>
            <p:ph type="title"/>
          </p:nvPr>
        </p:nvSpPr>
        <p:spPr/>
        <p:txBody>
          <a:bodyPr>
            <a:normAutofit/>
          </a:bodyPr>
          <a:lstStyle/>
          <a:p>
            <a:r>
              <a:rPr lang="en-US" sz="4000" dirty="0">
                <a:latin typeface="Arial"/>
                <a:cs typeface="Arial"/>
              </a:rPr>
              <a:t>Program and contract modification form</a:t>
            </a:r>
            <a:endParaRPr lang="en-US" sz="4000" dirty="0"/>
          </a:p>
        </p:txBody>
      </p:sp>
      <p:sp>
        <p:nvSpPr>
          <p:cNvPr id="6" name="Content Placeholder 5">
            <a:extLst>
              <a:ext uri="{FF2B5EF4-FFF2-40B4-BE49-F238E27FC236}">
                <a16:creationId xmlns:a16="http://schemas.microsoft.com/office/drawing/2014/main" id="{2DF34A0F-957C-43F6-A326-D09106C4DDD5}"/>
              </a:ext>
            </a:extLst>
          </p:cNvPr>
          <p:cNvSpPr>
            <a:spLocks noGrp="1"/>
          </p:cNvSpPr>
          <p:nvPr>
            <p:ph idx="1"/>
          </p:nvPr>
        </p:nvSpPr>
        <p:spPr>
          <a:xfrm>
            <a:off x="628650" y="2549901"/>
            <a:ext cx="7886700" cy="1679606"/>
          </a:xfrm>
        </p:spPr>
        <p:txBody>
          <a:bodyPr vert="horz" lIns="91440" tIns="45720" rIns="91440" bIns="45720" rtlCol="0" anchor="t">
            <a:normAutofit/>
          </a:bodyPr>
          <a:lstStyle/>
          <a:p>
            <a:pPr marL="0" indent="0">
              <a:buNone/>
            </a:pPr>
            <a:r>
              <a:rPr lang="en-US" dirty="0">
                <a:latin typeface="Arial"/>
                <a:cs typeface="Arial"/>
              </a:rPr>
              <a:t>Making a change? Please complete the online form available on this page:</a:t>
            </a:r>
            <a:endParaRPr lang="en-US" dirty="0"/>
          </a:p>
          <a:p>
            <a:pPr marL="0" indent="0">
              <a:buNone/>
            </a:pPr>
            <a:r>
              <a:rPr lang="en-US" sz="2200" dirty="0">
                <a:latin typeface="Arial"/>
                <a:cs typeface="Arial"/>
                <a:hlinkClick r:id="rId5"/>
              </a:rPr>
              <a:t>https://resources.csi.state.co.us/program-and-contract-modification/</a:t>
            </a:r>
            <a:r>
              <a:rPr lang="en-US" sz="2200" dirty="0">
                <a:latin typeface="Arial"/>
                <a:cs typeface="Arial"/>
              </a:rPr>
              <a:t> </a:t>
            </a:r>
            <a:endParaRPr lang="en-US" dirty="0">
              <a:latin typeface="Arial"/>
              <a:cs typeface="Arial"/>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86955D96-29AD-4BC2-A69A-AA674CD6C6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24662875"/>
      </p:ext>
    </p:extLst>
  </p:cSld>
  <p:clrMapOvr>
    <a:masterClrMapping/>
  </p:clrMapOvr>
  <mc:AlternateContent xmlns:mc="http://schemas.openxmlformats.org/markup-compatibility/2006">
    <mc:Choice xmlns:p14="http://schemas.microsoft.com/office/powerpoint/2010/main" Requires="p14">
      <p:transition spd="slow" p14:dur="2000" advTm="21573"/>
    </mc:Choice>
    <mc:Fallback>
      <p:transition spd="slow" advTm="2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6E0C-5F41-4484-961A-5F6EF71B242E}"/>
              </a:ext>
            </a:extLst>
          </p:cNvPr>
          <p:cNvSpPr>
            <a:spLocks noGrp="1"/>
          </p:cNvSpPr>
          <p:nvPr>
            <p:ph type="title"/>
          </p:nvPr>
        </p:nvSpPr>
        <p:spPr/>
        <p:txBody>
          <a:bodyPr/>
          <a:lstStyle/>
          <a:p>
            <a:r>
              <a:rPr lang="en-US" dirty="0"/>
              <a:t>Questions for Boards</a:t>
            </a:r>
          </a:p>
        </p:txBody>
      </p:sp>
      <p:sp>
        <p:nvSpPr>
          <p:cNvPr id="3" name="Content Placeholder 2">
            <a:extLst>
              <a:ext uri="{FF2B5EF4-FFF2-40B4-BE49-F238E27FC236}">
                <a16:creationId xmlns:a16="http://schemas.microsoft.com/office/drawing/2014/main" id="{4F09030E-1A62-4C42-AE7E-8240BFE3288B}"/>
              </a:ext>
            </a:extLst>
          </p:cNvPr>
          <p:cNvSpPr>
            <a:spLocks noGrp="1"/>
          </p:cNvSpPr>
          <p:nvPr>
            <p:ph idx="1"/>
          </p:nvPr>
        </p:nvSpPr>
        <p:spPr/>
        <p:txBody>
          <a:bodyPr/>
          <a:lstStyle/>
          <a:p>
            <a:r>
              <a:rPr lang="en-US" dirty="0"/>
              <a:t>Have we taken the time to review and understand our existing charter contract with CSI?</a:t>
            </a:r>
          </a:p>
          <a:p>
            <a:r>
              <a:rPr lang="en-US" dirty="0"/>
              <a:t>Do we understand our agreed upon tasks/ responsibilities?</a:t>
            </a:r>
          </a:p>
          <a:p>
            <a:r>
              <a:rPr lang="en-US" dirty="0"/>
              <a:t>Have we made, or do we intend to make, any changes to our educational program that may impact the contract and require notification to, or approval from, CSI? </a:t>
            </a:r>
          </a:p>
          <a:p>
            <a:endParaRPr lang="en-US" dirty="0"/>
          </a:p>
        </p:txBody>
      </p:sp>
      <p:pic>
        <p:nvPicPr>
          <p:cNvPr id="7" name="Audio 6">
            <a:hlinkClick r:id="" action="ppaction://media"/>
            <a:extLst>
              <a:ext uri="{FF2B5EF4-FFF2-40B4-BE49-F238E27FC236}">
                <a16:creationId xmlns:a16="http://schemas.microsoft.com/office/drawing/2014/main" id="{6A7EEC16-2082-EEF9-B80A-87E0D80B3D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24428035"/>
      </p:ext>
    </p:extLst>
  </p:cSld>
  <p:clrMapOvr>
    <a:masterClrMapping/>
  </p:clrMapOvr>
  <mc:AlternateContent xmlns:mc="http://schemas.openxmlformats.org/markup-compatibility/2006">
    <mc:Choice xmlns:p14="http://schemas.microsoft.com/office/powerpoint/2010/main" Requires="p14">
      <p:transition spd="slow" p14:dur="2000" advTm="29560"/>
    </mc:Choice>
    <mc:Fallback>
      <p:transition spd="slow" advTm="29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6E0C-5F41-4484-961A-5F6EF71B242E}"/>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F09030E-1A62-4C42-AE7E-8240BFE3288B}"/>
              </a:ext>
            </a:extLst>
          </p:cNvPr>
          <p:cNvSpPr>
            <a:spLocks noGrp="1"/>
          </p:cNvSpPr>
          <p:nvPr>
            <p:ph idx="1"/>
          </p:nvPr>
        </p:nvSpPr>
        <p:spPr>
          <a:xfrm>
            <a:off x="628650" y="1825624"/>
            <a:ext cx="7886700" cy="4667249"/>
          </a:xfrm>
        </p:spPr>
        <p:txBody>
          <a:bodyPr/>
          <a:lstStyle/>
          <a:p>
            <a:pPr marL="0" indent="0">
              <a:buNone/>
            </a:pPr>
            <a:r>
              <a:rPr lang="en-US" dirty="0"/>
              <a:t>Charter School Contracts</a:t>
            </a:r>
          </a:p>
          <a:p>
            <a:pPr marL="0" indent="0">
              <a:buNone/>
            </a:pPr>
            <a:r>
              <a:rPr lang="en-US" sz="2200" dirty="0">
                <a:solidFill>
                  <a:srgbClr val="455FA9"/>
                </a:solidFill>
                <a:hlinkClick r:id="rId5"/>
              </a:rPr>
              <a:t>https://www.qualitycharters.org/wp-content/uploads/2015/11/PolicyGuide_CharterSchoolContracts_2009.10.pdf</a:t>
            </a:r>
            <a:r>
              <a:rPr lang="en-US" sz="2200" dirty="0">
                <a:solidFill>
                  <a:srgbClr val="455FA9"/>
                </a:solidFill>
              </a:rPr>
              <a:t> </a:t>
            </a:r>
          </a:p>
          <a:p>
            <a:pPr marL="0" indent="0">
              <a:buNone/>
            </a:pPr>
            <a:endParaRPr lang="en-US" sz="2200" dirty="0"/>
          </a:p>
          <a:p>
            <a:pPr marL="0" indent="0">
              <a:buNone/>
            </a:pPr>
            <a:r>
              <a:rPr lang="en-US" dirty="0"/>
              <a:t>CSI Governance Resource Page</a:t>
            </a:r>
          </a:p>
          <a:p>
            <a:pPr marL="0" indent="0">
              <a:buNone/>
            </a:pPr>
            <a:r>
              <a:rPr lang="en-US" sz="2200" dirty="0">
                <a:hlinkClick r:id="rId6"/>
              </a:rPr>
              <a:t>https://resources.csi.state.co.us/school-board-governance/</a:t>
            </a:r>
            <a:r>
              <a:rPr lang="en-US" sz="2200" dirty="0"/>
              <a:t> </a:t>
            </a:r>
          </a:p>
          <a:p>
            <a:pPr marL="0" indent="0">
              <a:buNone/>
            </a:pPr>
            <a:endParaRPr lang="en-US" dirty="0"/>
          </a:p>
          <a:p>
            <a:pPr marL="0" indent="0">
              <a:buNone/>
            </a:pPr>
            <a:r>
              <a:rPr lang="en-US" dirty="0"/>
              <a:t>CSI Legal and Policy Resource Page</a:t>
            </a:r>
          </a:p>
          <a:p>
            <a:pPr marL="0" indent="0">
              <a:buNone/>
            </a:pPr>
            <a:r>
              <a:rPr lang="en-US" sz="2200" dirty="0">
                <a:hlinkClick r:id="rId7"/>
              </a:rPr>
              <a:t>https://resources.csi.state.co.us/legal-and-policy-library/</a:t>
            </a: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Audio 6">
            <a:hlinkClick r:id="" action="ppaction://media"/>
            <a:extLst>
              <a:ext uri="{FF2B5EF4-FFF2-40B4-BE49-F238E27FC236}">
                <a16:creationId xmlns:a16="http://schemas.microsoft.com/office/drawing/2014/main" id="{32B5391F-1A01-5904-D76B-A0F6B8F12C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93068378"/>
      </p:ext>
    </p:extLst>
  </p:cSld>
  <p:clrMapOvr>
    <a:masterClrMapping/>
  </p:clrMapOvr>
  <mc:AlternateContent xmlns:mc="http://schemas.openxmlformats.org/markup-compatibility/2006">
    <mc:Choice xmlns:p14="http://schemas.microsoft.com/office/powerpoint/2010/main" Requires="p14">
      <p:transition spd="slow" p14:dur="2000" advTm="22469"/>
    </mc:Choice>
    <mc:Fallback>
      <p:transition spd="slow" advTm="22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D531-ACF0-4A2E-BB0C-069370DC1821}"/>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87D6D837-D506-48FD-BA29-37648419C690}"/>
              </a:ext>
            </a:extLst>
          </p:cNvPr>
          <p:cNvSpPr>
            <a:spLocks noGrp="1"/>
          </p:cNvSpPr>
          <p:nvPr>
            <p:ph idx="1"/>
          </p:nvPr>
        </p:nvSpPr>
        <p:spPr/>
        <p:txBody>
          <a:bodyPr/>
          <a:lstStyle/>
          <a:p>
            <a:r>
              <a:rPr lang="en-US" dirty="0"/>
              <a:t>Any questions? </a:t>
            </a:r>
          </a:p>
          <a:p>
            <a:endParaRPr lang="en-US" dirty="0"/>
          </a:p>
          <a:p>
            <a:r>
              <a:rPr lang="en-US" dirty="0"/>
              <a:t>Contact us at:</a:t>
            </a:r>
          </a:p>
          <a:p>
            <a:r>
              <a:rPr lang="en-US" dirty="0"/>
              <a:t>Legalandpolicy_csi@csi.state.co.us</a:t>
            </a:r>
          </a:p>
        </p:txBody>
      </p:sp>
      <p:pic>
        <p:nvPicPr>
          <p:cNvPr id="7" name="Audio 6">
            <a:hlinkClick r:id="" action="ppaction://media"/>
            <a:extLst>
              <a:ext uri="{FF2B5EF4-FFF2-40B4-BE49-F238E27FC236}">
                <a16:creationId xmlns:a16="http://schemas.microsoft.com/office/drawing/2014/main" id="{F72B6206-170B-2B55-5FF9-C209E85776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42492025"/>
      </p:ext>
    </p:extLst>
  </p:cSld>
  <p:clrMapOvr>
    <a:masterClrMapping/>
  </p:clrMapOvr>
  <mc:AlternateContent xmlns:mc="http://schemas.openxmlformats.org/markup-compatibility/2006">
    <mc:Choice xmlns:p14="http://schemas.microsoft.com/office/powerpoint/2010/main" Requires="p14">
      <p:transition spd="slow" p14:dur="2000" advTm="17619"/>
    </mc:Choice>
    <mc:Fallback>
      <p:transition spd="slow" advTm="1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a:xfrm>
            <a:off x="628650" y="187327"/>
            <a:ext cx="7886700" cy="1325563"/>
          </a:xfrm>
        </p:spPr>
        <p:txBody>
          <a:bodyPr>
            <a:normAutofit/>
          </a:bodyPr>
          <a:lstStyle/>
          <a:p>
            <a:r>
              <a:rPr lang="en-US" sz="4000" dirty="0"/>
              <a:t>What is the charter contract?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a:xfrm>
            <a:off x="628650" y="1701800"/>
            <a:ext cx="7886700" cy="4791073"/>
          </a:xfrm>
        </p:spPr>
        <p:txBody>
          <a:bodyPr>
            <a:normAutofit lnSpcReduction="10000"/>
          </a:bodyPr>
          <a:lstStyle/>
          <a:p>
            <a:pPr>
              <a:lnSpc>
                <a:spcPct val="120000"/>
              </a:lnSpc>
            </a:pPr>
            <a:r>
              <a:rPr lang="en-US" dirty="0"/>
              <a:t>A legally binding agreement between the school governing board (the entity that holds the charter) and CSI Board.</a:t>
            </a:r>
          </a:p>
          <a:p>
            <a:pPr>
              <a:lnSpc>
                <a:spcPct val="120000"/>
              </a:lnSpc>
            </a:pPr>
            <a:r>
              <a:rPr lang="en-US" dirty="0"/>
              <a:t>Stipulates the terms and conditions by which the school will operate and defines and rights and responsibilities of each party.</a:t>
            </a:r>
          </a:p>
          <a:p>
            <a:pPr marL="0" indent="0">
              <a:lnSpc>
                <a:spcPct val="120000"/>
              </a:lnSpc>
              <a:buNone/>
            </a:pPr>
            <a:endParaRPr lang="en-US" dirty="0"/>
          </a:p>
          <a:p>
            <a:pPr marL="0" indent="0">
              <a:lnSpc>
                <a:spcPct val="120000"/>
              </a:lnSpc>
              <a:buNone/>
            </a:pPr>
            <a:r>
              <a:rPr lang="en-US" b="1" dirty="0"/>
              <a:t>It is not…</a:t>
            </a:r>
          </a:p>
          <a:p>
            <a:pPr marL="0" indent="0">
              <a:lnSpc>
                <a:spcPct val="120000"/>
              </a:lnSpc>
              <a:buNone/>
            </a:pPr>
            <a:r>
              <a:rPr lang="en-US" dirty="0"/>
              <a:t>simply an approved charter application. </a:t>
            </a:r>
          </a:p>
        </p:txBody>
      </p:sp>
      <p:pic>
        <p:nvPicPr>
          <p:cNvPr id="13" name="Audio 12">
            <a:hlinkClick r:id="" action="ppaction://media"/>
            <a:extLst>
              <a:ext uri="{FF2B5EF4-FFF2-40B4-BE49-F238E27FC236}">
                <a16:creationId xmlns:a16="http://schemas.microsoft.com/office/drawing/2014/main" id="{C17E6E7B-A0A2-EA60-02C4-5C0B4810164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62773511"/>
      </p:ext>
    </p:extLst>
  </p:cSld>
  <p:clrMapOvr>
    <a:masterClrMapping/>
  </p:clrMapOvr>
  <mc:AlternateContent xmlns:mc="http://schemas.openxmlformats.org/markup-compatibility/2006">
    <mc:Choice xmlns:p14="http://schemas.microsoft.com/office/powerpoint/2010/main" Requires="p14">
      <p:transition spd="slow" p14:dur="2000" advTm="41383"/>
    </mc:Choice>
    <mc:Fallback>
      <p:transition spd="slow" advTm="4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a:xfrm>
            <a:off x="628650" y="187327"/>
            <a:ext cx="7886700" cy="1325563"/>
          </a:xfrm>
        </p:spPr>
        <p:txBody>
          <a:bodyPr>
            <a:normAutofit/>
          </a:bodyPr>
          <a:lstStyle/>
          <a:p>
            <a:r>
              <a:rPr lang="en-US" sz="4000" dirty="0"/>
              <a:t>Are all contracts the same?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a:xfrm>
            <a:off x="628650" y="1701800"/>
            <a:ext cx="7886700" cy="4791073"/>
          </a:xfrm>
        </p:spPr>
        <p:txBody>
          <a:bodyPr>
            <a:normAutofit/>
          </a:bodyPr>
          <a:lstStyle/>
          <a:p>
            <a:pPr>
              <a:lnSpc>
                <a:spcPct val="120000"/>
              </a:lnSpc>
            </a:pPr>
            <a:r>
              <a:rPr lang="en-US" dirty="0"/>
              <a:t>Many of the terms and provisions in the contract are consistent or similar for all CSI schools.</a:t>
            </a:r>
          </a:p>
          <a:p>
            <a:pPr>
              <a:lnSpc>
                <a:spcPct val="120000"/>
              </a:lnSpc>
            </a:pPr>
            <a:r>
              <a:rPr lang="en-US" dirty="0"/>
              <a:t>However, there are specific terms that CSI negotiates with each school. These are found in the cover sheet and the Exhibits to each contract.</a:t>
            </a:r>
          </a:p>
          <a:p>
            <a:pPr marL="0" indent="0">
              <a:lnSpc>
                <a:spcPct val="120000"/>
              </a:lnSpc>
              <a:buNone/>
            </a:pPr>
            <a:endParaRPr lang="en-US" dirty="0"/>
          </a:p>
        </p:txBody>
      </p:sp>
      <p:pic>
        <p:nvPicPr>
          <p:cNvPr id="33" name="Audio 32">
            <a:hlinkClick r:id="" action="ppaction://media"/>
            <a:extLst>
              <a:ext uri="{FF2B5EF4-FFF2-40B4-BE49-F238E27FC236}">
                <a16:creationId xmlns:a16="http://schemas.microsoft.com/office/drawing/2014/main" id="{D4B80CB4-4833-79F8-B1C0-12F16C79819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36808352"/>
      </p:ext>
    </p:extLst>
  </p:cSld>
  <p:clrMapOvr>
    <a:masterClrMapping/>
  </p:clrMapOvr>
  <mc:AlternateContent xmlns:mc="http://schemas.openxmlformats.org/markup-compatibility/2006">
    <mc:Choice xmlns:p14="http://schemas.microsoft.com/office/powerpoint/2010/main" Requires="p14">
      <p:transition spd="slow" p14:dur="2000" advTm="44146"/>
    </mc:Choice>
    <mc:Fallback>
      <p:transition spd="slow" advTm="4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A Note on Contract Negotiation</a:t>
            </a:r>
            <a:endParaRPr lang="en-US" sz="3600" dirty="0">
              <a:solidFill>
                <a:srgbClr val="455FA9"/>
              </a:solidFill>
            </a:endParaRP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marL="0" indent="0">
              <a:lnSpc>
                <a:spcPct val="120000"/>
              </a:lnSpc>
              <a:buNone/>
            </a:pPr>
            <a:r>
              <a:rPr lang="en-US" sz="2200" dirty="0"/>
              <a:t>“All negotiations between the institute charter school and the institute on the charter contract shall be concluded, and all terms of the charter contract agreed upon, no later than forty-five days after the institute board approves the application for an institute charter school.”</a:t>
            </a:r>
          </a:p>
          <a:p>
            <a:pPr marL="0" indent="0">
              <a:lnSpc>
                <a:spcPct val="120000"/>
              </a:lnSpc>
              <a:buNone/>
            </a:pPr>
            <a:r>
              <a:rPr lang="en-US" sz="2200" dirty="0"/>
              <a:t>C.R.S. 22-30.5-510</a:t>
            </a:r>
          </a:p>
        </p:txBody>
      </p:sp>
      <p:pic>
        <p:nvPicPr>
          <p:cNvPr id="18" name="Audio 17">
            <a:hlinkClick r:id="" action="ppaction://media"/>
            <a:extLst>
              <a:ext uri="{FF2B5EF4-FFF2-40B4-BE49-F238E27FC236}">
                <a16:creationId xmlns:a16="http://schemas.microsoft.com/office/drawing/2014/main" id="{020BA6C2-8E71-7717-352D-F30A81DB325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42370444"/>
      </p:ext>
    </p:extLst>
  </p:cSld>
  <p:clrMapOvr>
    <a:masterClrMapping/>
  </p:clrMapOvr>
  <mc:AlternateContent xmlns:mc="http://schemas.openxmlformats.org/markup-compatibility/2006">
    <mc:Choice xmlns:p14="http://schemas.microsoft.com/office/powerpoint/2010/main" Requires="p14">
      <p:transition spd="slow" p14:dur="2000" advTm="37485"/>
    </mc:Choice>
    <mc:Fallback>
      <p:transition spd="slow" advTm="3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4000" dirty="0"/>
              <a:t>Eleven Sections</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sz="half" idx="1"/>
          </p:nvPr>
        </p:nvSpPr>
        <p:spPr/>
        <p:txBody>
          <a:bodyPr>
            <a:normAutofit fontScale="92500" lnSpcReduction="20000"/>
          </a:bodyPr>
          <a:lstStyle/>
          <a:p>
            <a:pPr marL="514350" indent="-514350">
              <a:lnSpc>
                <a:spcPct val="120000"/>
              </a:lnSpc>
              <a:buFont typeface="+mj-lt"/>
              <a:buAutoNum type="arabicPeriod"/>
            </a:pPr>
            <a:r>
              <a:rPr lang="en-US" dirty="0"/>
              <a:t>Recitals</a:t>
            </a:r>
          </a:p>
          <a:p>
            <a:pPr marL="514350" indent="-514350">
              <a:lnSpc>
                <a:spcPct val="120000"/>
              </a:lnSpc>
              <a:buFont typeface="+mj-lt"/>
              <a:buAutoNum type="arabicPeriod"/>
            </a:pPr>
            <a:r>
              <a:rPr lang="en-US" dirty="0"/>
              <a:t>Establishment of the School</a:t>
            </a:r>
          </a:p>
          <a:p>
            <a:pPr marL="514350" indent="-514350">
              <a:lnSpc>
                <a:spcPct val="120000"/>
              </a:lnSpc>
              <a:buFont typeface="+mj-lt"/>
              <a:buAutoNum type="arabicPeriod"/>
            </a:pPr>
            <a:r>
              <a:rPr lang="en-US" dirty="0"/>
              <a:t>Institute-School Relationship</a:t>
            </a:r>
          </a:p>
          <a:p>
            <a:pPr marL="514350" indent="-514350">
              <a:lnSpc>
                <a:spcPct val="120000"/>
              </a:lnSpc>
              <a:buFont typeface="+mj-lt"/>
              <a:buAutoNum type="arabicPeriod"/>
            </a:pPr>
            <a:r>
              <a:rPr lang="en-US" dirty="0"/>
              <a:t>School Governance</a:t>
            </a:r>
          </a:p>
          <a:p>
            <a:pPr marL="514350" indent="-514350">
              <a:lnSpc>
                <a:spcPct val="120000"/>
              </a:lnSpc>
              <a:buFont typeface="+mj-lt"/>
              <a:buAutoNum type="arabicPeriod"/>
            </a:pPr>
            <a:r>
              <a:rPr lang="en-US" dirty="0"/>
              <a:t>Operation of School</a:t>
            </a:r>
          </a:p>
          <a:p>
            <a:pPr marL="514350" indent="-514350">
              <a:lnSpc>
                <a:spcPct val="120000"/>
              </a:lnSpc>
              <a:buFont typeface="+mj-lt"/>
              <a:buAutoNum type="arabicPeriod"/>
            </a:pPr>
            <a:r>
              <a:rPr lang="en-US" dirty="0"/>
              <a:t>Enrollment and Demographics</a:t>
            </a:r>
          </a:p>
          <a:p>
            <a:pPr>
              <a:lnSpc>
                <a:spcPct val="120000"/>
              </a:lnSpc>
            </a:pPr>
            <a:endParaRPr lang="en-US" dirty="0"/>
          </a:p>
        </p:txBody>
      </p:sp>
      <p:sp>
        <p:nvSpPr>
          <p:cNvPr id="4" name="Content Placeholder 3">
            <a:extLst>
              <a:ext uri="{FF2B5EF4-FFF2-40B4-BE49-F238E27FC236}">
                <a16:creationId xmlns:a16="http://schemas.microsoft.com/office/drawing/2014/main" id="{4D5BB26A-FD6E-4DB3-8D5A-91A49ACA4BE5}"/>
              </a:ext>
            </a:extLst>
          </p:cNvPr>
          <p:cNvSpPr>
            <a:spLocks noGrp="1"/>
          </p:cNvSpPr>
          <p:nvPr>
            <p:ph sz="half" idx="2"/>
          </p:nvPr>
        </p:nvSpPr>
        <p:spPr>
          <a:xfrm>
            <a:off x="4629150" y="1825625"/>
            <a:ext cx="4057650" cy="4351338"/>
          </a:xfrm>
        </p:spPr>
        <p:txBody>
          <a:bodyPr>
            <a:normAutofit fontScale="92500" lnSpcReduction="20000"/>
          </a:bodyPr>
          <a:lstStyle/>
          <a:p>
            <a:pPr marL="0" indent="0">
              <a:lnSpc>
                <a:spcPct val="120000"/>
              </a:lnSpc>
              <a:buNone/>
            </a:pPr>
            <a:r>
              <a:rPr lang="en-US" dirty="0"/>
              <a:t>7.    Educational Program               </a:t>
            </a:r>
          </a:p>
          <a:p>
            <a:pPr marL="0" indent="0">
              <a:lnSpc>
                <a:spcPct val="120000"/>
              </a:lnSpc>
              <a:buNone/>
            </a:pPr>
            <a:r>
              <a:rPr lang="en-US" dirty="0"/>
              <a:t>8.    Financial Matters</a:t>
            </a:r>
          </a:p>
          <a:p>
            <a:pPr marL="0" indent="0">
              <a:buNone/>
            </a:pPr>
            <a:r>
              <a:rPr lang="en-US" dirty="0"/>
              <a:t>9.    Personnel</a:t>
            </a:r>
          </a:p>
          <a:p>
            <a:pPr marL="0" indent="0">
              <a:buNone/>
            </a:pPr>
            <a:r>
              <a:rPr lang="en-US" dirty="0"/>
              <a:t>10.  Renewal, Revocation   </a:t>
            </a:r>
          </a:p>
          <a:p>
            <a:pPr marL="0" indent="0">
              <a:buNone/>
            </a:pPr>
            <a:r>
              <a:rPr lang="en-US" dirty="0"/>
              <a:t>       and Closure</a:t>
            </a:r>
          </a:p>
          <a:p>
            <a:pPr marL="0" indent="0">
              <a:buNone/>
            </a:pPr>
            <a:r>
              <a:rPr lang="en-US" dirty="0"/>
              <a:t>11.  General Provisions</a:t>
            </a:r>
          </a:p>
          <a:p>
            <a:pPr marL="0" indent="0">
              <a:buNone/>
            </a:pPr>
            <a:endParaRPr lang="en-US" dirty="0"/>
          </a:p>
        </p:txBody>
      </p:sp>
      <p:pic>
        <p:nvPicPr>
          <p:cNvPr id="15" name="Audio 14">
            <a:hlinkClick r:id="" action="ppaction://media"/>
            <a:extLst>
              <a:ext uri="{FF2B5EF4-FFF2-40B4-BE49-F238E27FC236}">
                <a16:creationId xmlns:a16="http://schemas.microsoft.com/office/drawing/2014/main" id="{89B9E6A6-4F68-BD9B-0AC9-6F6DA7AE171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6022687"/>
      </p:ext>
    </p:extLst>
  </p:cSld>
  <p:clrMapOvr>
    <a:masterClrMapping/>
  </p:clrMapOvr>
  <mc:AlternateContent xmlns:mc="http://schemas.openxmlformats.org/markup-compatibility/2006">
    <mc:Choice xmlns:p14="http://schemas.microsoft.com/office/powerpoint/2010/main" Requires="p14">
      <p:transition spd="slow" p14:dur="2000" advTm="20254"/>
    </mc:Choice>
    <mc:Fallback>
      <p:transition spd="slow" advTm="2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Recitals (Sec. 1)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dirty="0"/>
              <a:t>The recitals affirm the legal authority of the authorizer and charter school to enter into a contract and the circumstances under which the contract is being entered. </a:t>
            </a:r>
          </a:p>
        </p:txBody>
      </p:sp>
      <p:pic>
        <p:nvPicPr>
          <p:cNvPr id="8" name="Audio 7">
            <a:hlinkClick r:id="" action="ppaction://media"/>
            <a:extLst>
              <a:ext uri="{FF2B5EF4-FFF2-40B4-BE49-F238E27FC236}">
                <a16:creationId xmlns:a16="http://schemas.microsoft.com/office/drawing/2014/main" id="{015225FF-8088-358B-CF49-FCAE5064D18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35238672"/>
      </p:ext>
    </p:extLst>
  </p:cSld>
  <p:clrMapOvr>
    <a:masterClrMapping/>
  </p:clrMapOvr>
  <mc:AlternateContent xmlns:mc="http://schemas.openxmlformats.org/markup-compatibility/2006">
    <mc:Choice xmlns:p14="http://schemas.microsoft.com/office/powerpoint/2010/main" Requires="p14">
      <p:transition spd="slow" p14:dur="2000" advTm="15405"/>
    </mc:Choice>
    <mc:Fallback>
      <p:transition spd="slow" advTm="1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Establishment of the School (Sec. 2)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dirty="0"/>
              <a:t>Establishes the school’s legal status and the term of the contract</a:t>
            </a:r>
          </a:p>
          <a:p>
            <a:pPr lvl="1">
              <a:lnSpc>
                <a:spcPct val="120000"/>
              </a:lnSpc>
            </a:pPr>
            <a:r>
              <a:rPr lang="en-US" sz="2200" dirty="0"/>
              <a:t>Contracts are awarded for potentially renewable terms, typically between three and five years</a:t>
            </a:r>
          </a:p>
          <a:p>
            <a:pPr lvl="1">
              <a:lnSpc>
                <a:spcPct val="120000"/>
              </a:lnSpc>
            </a:pPr>
            <a:r>
              <a:rPr lang="en-US" sz="2200" dirty="0"/>
              <a:t>Contracts may be for shorter terms with performance criteria that may add to the term if met</a:t>
            </a:r>
          </a:p>
          <a:p>
            <a:pPr lvl="1">
              <a:lnSpc>
                <a:spcPct val="120000"/>
              </a:lnSpc>
            </a:pPr>
            <a:r>
              <a:rPr lang="en-US" sz="2200" dirty="0"/>
              <a:t>This section may also refer to milestones that the school must meet by certain dates, set forth later in the contract</a:t>
            </a:r>
          </a:p>
        </p:txBody>
      </p:sp>
      <p:pic>
        <p:nvPicPr>
          <p:cNvPr id="7" name="Audio 6">
            <a:hlinkClick r:id="" action="ppaction://media"/>
            <a:extLst>
              <a:ext uri="{FF2B5EF4-FFF2-40B4-BE49-F238E27FC236}">
                <a16:creationId xmlns:a16="http://schemas.microsoft.com/office/drawing/2014/main" id="{F08275CA-9F77-E704-3C9E-932E8FF9E47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38570234"/>
      </p:ext>
    </p:extLst>
  </p:cSld>
  <p:clrMapOvr>
    <a:masterClrMapping/>
  </p:clrMapOvr>
  <mc:AlternateContent xmlns:mc="http://schemas.openxmlformats.org/markup-compatibility/2006">
    <mc:Choice xmlns:p14="http://schemas.microsoft.com/office/powerpoint/2010/main" Requires="p14">
      <p:transition spd="slow" p14:dur="2000" advTm="40105"/>
    </mc:Choice>
    <mc:Fallback>
      <p:transition spd="slow" advTm="4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035-B9CB-406A-9C43-61CE1AC18735}"/>
              </a:ext>
            </a:extLst>
          </p:cNvPr>
          <p:cNvSpPr>
            <a:spLocks noGrp="1"/>
          </p:cNvSpPr>
          <p:nvPr>
            <p:ph type="title"/>
          </p:nvPr>
        </p:nvSpPr>
        <p:spPr/>
        <p:txBody>
          <a:bodyPr>
            <a:normAutofit/>
          </a:bodyPr>
          <a:lstStyle/>
          <a:p>
            <a:r>
              <a:rPr lang="en-US" sz="3600" dirty="0"/>
              <a:t>Key components  </a:t>
            </a:r>
            <a:br>
              <a:rPr lang="en-US" sz="3600" dirty="0"/>
            </a:br>
            <a:r>
              <a:rPr lang="en-US" sz="3600" dirty="0">
                <a:solidFill>
                  <a:srgbClr val="455FA9"/>
                </a:solidFill>
              </a:rPr>
              <a:t>Institute-School Relationship (Sec. 3) </a:t>
            </a:r>
          </a:p>
        </p:txBody>
      </p:sp>
      <p:sp>
        <p:nvSpPr>
          <p:cNvPr id="3" name="Content Placeholder 2">
            <a:extLst>
              <a:ext uri="{FF2B5EF4-FFF2-40B4-BE49-F238E27FC236}">
                <a16:creationId xmlns:a16="http://schemas.microsoft.com/office/drawing/2014/main" id="{1EE5ABA3-FC2D-4CEB-A509-8C826B2ED213}"/>
              </a:ext>
            </a:extLst>
          </p:cNvPr>
          <p:cNvSpPr>
            <a:spLocks noGrp="1"/>
          </p:cNvSpPr>
          <p:nvPr>
            <p:ph idx="1"/>
          </p:nvPr>
        </p:nvSpPr>
        <p:spPr/>
        <p:txBody>
          <a:bodyPr>
            <a:normAutofit/>
          </a:bodyPr>
          <a:lstStyle/>
          <a:p>
            <a:pPr>
              <a:lnSpc>
                <a:spcPct val="120000"/>
              </a:lnSpc>
            </a:pPr>
            <a:r>
              <a:rPr lang="en-US" dirty="0"/>
              <a:t>Establishes CSI’s oversight authority and the right to review financial and other school data</a:t>
            </a:r>
          </a:p>
          <a:p>
            <a:pPr>
              <a:lnSpc>
                <a:spcPct val="120000"/>
              </a:lnSpc>
            </a:pPr>
            <a:r>
              <a:rPr lang="en-US" dirty="0"/>
              <a:t>Establishes requirements for authorizer-school communications</a:t>
            </a:r>
          </a:p>
          <a:p>
            <a:pPr>
              <a:lnSpc>
                <a:spcPct val="120000"/>
              </a:lnSpc>
            </a:pPr>
            <a:r>
              <a:rPr lang="en-US" dirty="0"/>
              <a:t>Outlines procedures for dispute resolution, contract breaches and contract nonrenewal and revocation</a:t>
            </a:r>
          </a:p>
        </p:txBody>
      </p:sp>
      <p:pic>
        <p:nvPicPr>
          <p:cNvPr id="7" name="Audio 6">
            <a:hlinkClick r:id="" action="ppaction://media"/>
            <a:extLst>
              <a:ext uri="{FF2B5EF4-FFF2-40B4-BE49-F238E27FC236}">
                <a16:creationId xmlns:a16="http://schemas.microsoft.com/office/drawing/2014/main" id="{8F2C4F56-AC84-4DF7-8360-DD15630C511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27105307"/>
      </p:ext>
    </p:extLst>
  </p:cSld>
  <p:clrMapOvr>
    <a:masterClrMapping/>
  </p:clrMapOvr>
  <mc:AlternateContent xmlns:mc="http://schemas.openxmlformats.org/markup-compatibility/2006">
    <mc:Choice xmlns:p14="http://schemas.microsoft.com/office/powerpoint/2010/main" Requires="p14">
      <p:transition spd="slow" p14:dur="2000" advTm="50548"/>
    </mc:Choice>
    <mc:Fallback>
      <p:transition spd="slow" advTm="5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1635</TotalTime>
  <Words>3469</Words>
  <Application>Microsoft Office PowerPoint</Application>
  <PresentationFormat>On-screen Show (4:3)</PresentationFormat>
  <Paragraphs>240</Paragraphs>
  <Slides>25</Slides>
  <Notes>25</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Understanding the Charter Contract</vt:lpstr>
      <vt:lpstr>Objective</vt:lpstr>
      <vt:lpstr>What is the charter contract? </vt:lpstr>
      <vt:lpstr>Are all contracts the same? </vt:lpstr>
      <vt:lpstr>A Note on Contract Negotiation</vt:lpstr>
      <vt:lpstr>Eleven Sections</vt:lpstr>
      <vt:lpstr>Key components   Recitals (Sec. 1) </vt:lpstr>
      <vt:lpstr>Key components   Establishment of the School (Sec. 2) </vt:lpstr>
      <vt:lpstr>Key components   Institute-School Relationship (Sec. 3) </vt:lpstr>
      <vt:lpstr>Key components   Governance (Sec. 4) </vt:lpstr>
      <vt:lpstr>Key components   Operation of School (Sec. 5) </vt:lpstr>
      <vt:lpstr>Key components   Enrollment and Demographics (Sec. 6) </vt:lpstr>
      <vt:lpstr>Key components   Educational Program (Sec. 7) </vt:lpstr>
      <vt:lpstr>Key components   Financial Matters (Sec. 8) </vt:lpstr>
      <vt:lpstr>Key components   Personnel (Sec. 9) </vt:lpstr>
      <vt:lpstr>Key components   Renewal, Non-renewal, Revocation, and School-Initiated Closure (Sec. 10) </vt:lpstr>
      <vt:lpstr>Key components   General Provisions (Sec. 11) </vt:lpstr>
      <vt:lpstr>Key components   Exhibits</vt:lpstr>
      <vt:lpstr>Program and contract modification process  (Sec 3.3)</vt:lpstr>
      <vt:lpstr>Charter modification: notification only</vt:lpstr>
      <vt:lpstr>Charter modification: approval</vt:lpstr>
      <vt:lpstr>Program and contract modification form</vt:lpstr>
      <vt:lpstr>Questions for Boards</vt:lpstr>
      <vt:lpstr>Resources</vt:lpstr>
      <vt:lpstr>Thanks!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Aragon, Stephanie</dc:creator>
  <cp:lastModifiedBy>Oberg, Amanda</cp:lastModifiedBy>
  <cp:revision>374</cp:revision>
  <dcterms:created xsi:type="dcterms:W3CDTF">2020-06-29T17:14:40Z</dcterms:created>
  <dcterms:modified xsi:type="dcterms:W3CDTF">2024-03-06T22:34:49Z</dcterms:modified>
</cp:coreProperties>
</file>