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88" r:id="rId2"/>
  </p:sldMasterIdLst>
  <p:notesMasterIdLst>
    <p:notesMasterId r:id="rId130"/>
  </p:notesMasterIdLst>
  <p:sldIdLst>
    <p:sldId id="256" r:id="rId3"/>
    <p:sldId id="890" r:id="rId4"/>
    <p:sldId id="907" r:id="rId5"/>
    <p:sldId id="894" r:id="rId6"/>
    <p:sldId id="893" r:id="rId7"/>
    <p:sldId id="891" r:id="rId8"/>
    <p:sldId id="895" r:id="rId9"/>
    <p:sldId id="912" r:id="rId10"/>
    <p:sldId id="258" r:id="rId11"/>
    <p:sldId id="896" r:id="rId12"/>
    <p:sldId id="897" r:id="rId13"/>
    <p:sldId id="898" r:id="rId14"/>
    <p:sldId id="899" r:id="rId15"/>
    <p:sldId id="900" r:id="rId16"/>
    <p:sldId id="901" r:id="rId17"/>
    <p:sldId id="902" r:id="rId18"/>
    <p:sldId id="913" r:id="rId19"/>
    <p:sldId id="280" r:id="rId20"/>
    <p:sldId id="908" r:id="rId21"/>
    <p:sldId id="294" r:id="rId22"/>
    <p:sldId id="295" r:id="rId23"/>
    <p:sldId id="279" r:id="rId24"/>
    <p:sldId id="352" r:id="rId25"/>
    <p:sldId id="265" r:id="rId26"/>
    <p:sldId id="836" r:id="rId27"/>
    <p:sldId id="865" r:id="rId28"/>
    <p:sldId id="269" r:id="rId29"/>
    <p:sldId id="270" r:id="rId30"/>
    <p:sldId id="868" r:id="rId31"/>
    <p:sldId id="840" r:id="rId32"/>
    <p:sldId id="841" r:id="rId33"/>
    <p:sldId id="354" r:id="rId34"/>
    <p:sldId id="842" r:id="rId35"/>
    <p:sldId id="843" r:id="rId36"/>
    <p:sldId id="356" r:id="rId37"/>
    <p:sldId id="296" r:id="rId38"/>
    <p:sldId id="869" r:id="rId39"/>
    <p:sldId id="357" r:id="rId40"/>
    <p:sldId id="358" r:id="rId41"/>
    <p:sldId id="870" r:id="rId42"/>
    <p:sldId id="871" r:id="rId43"/>
    <p:sldId id="359" r:id="rId44"/>
    <p:sldId id="362" r:id="rId45"/>
    <p:sldId id="363" r:id="rId46"/>
    <p:sldId id="365" r:id="rId47"/>
    <p:sldId id="366" r:id="rId48"/>
    <p:sldId id="329" r:id="rId49"/>
    <p:sldId id="299" r:id="rId50"/>
    <p:sldId id="301" r:id="rId51"/>
    <p:sldId id="345" r:id="rId52"/>
    <p:sldId id="347" r:id="rId53"/>
    <p:sldId id="348" r:id="rId54"/>
    <p:sldId id="282" r:id="rId55"/>
    <p:sldId id="281" r:id="rId56"/>
    <p:sldId id="330" r:id="rId57"/>
    <p:sldId id="319" r:id="rId58"/>
    <p:sldId id="349" r:id="rId59"/>
    <p:sldId id="344" r:id="rId60"/>
    <p:sldId id="872" r:id="rId61"/>
    <p:sldId id="342" r:id="rId62"/>
    <p:sldId id="350" r:id="rId63"/>
    <p:sldId id="826" r:id="rId64"/>
    <p:sldId id="700" r:id="rId65"/>
    <p:sldId id="786" r:id="rId66"/>
    <p:sldId id="621" r:id="rId67"/>
    <p:sldId id="284" r:id="rId68"/>
    <p:sldId id="328" r:id="rId69"/>
    <p:sldId id="909" r:id="rId70"/>
    <p:sldId id="833" r:id="rId71"/>
    <p:sldId id="834" r:id="rId72"/>
    <p:sldId id="847" r:id="rId73"/>
    <p:sldId id="848" r:id="rId74"/>
    <p:sldId id="849" r:id="rId75"/>
    <p:sldId id="368" r:id="rId76"/>
    <p:sldId id="367" r:id="rId77"/>
    <p:sldId id="369" r:id="rId78"/>
    <p:sldId id="355" r:id="rId79"/>
    <p:sldId id="351" r:id="rId80"/>
    <p:sldId id="370" r:id="rId81"/>
    <p:sldId id="371" r:id="rId82"/>
    <p:sldId id="889" r:id="rId83"/>
    <p:sldId id="317" r:id="rId84"/>
    <p:sldId id="320" r:id="rId85"/>
    <p:sldId id="322" r:id="rId86"/>
    <p:sldId id="326" r:id="rId87"/>
    <p:sldId id="373" r:id="rId88"/>
    <p:sldId id="374" r:id="rId89"/>
    <p:sldId id="340" r:id="rId90"/>
    <p:sldId id="331" r:id="rId91"/>
    <p:sldId id="858" r:id="rId92"/>
    <p:sldId id="332" r:id="rId93"/>
    <p:sldId id="376" r:id="rId94"/>
    <p:sldId id="377" r:id="rId95"/>
    <p:sldId id="378" r:id="rId96"/>
    <p:sldId id="382" r:id="rId97"/>
    <p:sldId id="383" r:id="rId98"/>
    <p:sldId id="828" r:id="rId99"/>
    <p:sldId id="910" r:id="rId100"/>
    <p:sldId id="873" r:id="rId101"/>
    <p:sldId id="635" r:id="rId102"/>
    <p:sldId id="638" r:id="rId103"/>
    <p:sldId id="766" r:id="rId104"/>
    <p:sldId id="771" r:id="rId105"/>
    <p:sldId id="690" r:id="rId106"/>
    <p:sldId id="691" r:id="rId107"/>
    <p:sldId id="644" r:id="rId108"/>
    <p:sldId id="645" r:id="rId109"/>
    <p:sldId id="637" r:id="rId110"/>
    <p:sldId id="875" r:id="rId111"/>
    <p:sldId id="876" r:id="rId112"/>
    <p:sldId id="877" r:id="rId113"/>
    <p:sldId id="878" r:id="rId114"/>
    <p:sldId id="879" r:id="rId115"/>
    <p:sldId id="880" r:id="rId116"/>
    <p:sldId id="881" r:id="rId117"/>
    <p:sldId id="882" r:id="rId118"/>
    <p:sldId id="883" r:id="rId119"/>
    <p:sldId id="884" r:id="rId120"/>
    <p:sldId id="885" r:id="rId121"/>
    <p:sldId id="886" r:id="rId122"/>
    <p:sldId id="888" r:id="rId123"/>
    <p:sldId id="911" r:id="rId124"/>
    <p:sldId id="904" r:id="rId125"/>
    <p:sldId id="903" r:id="rId126"/>
    <p:sldId id="905" r:id="rId127"/>
    <p:sldId id="314" r:id="rId128"/>
    <p:sldId id="293" r:id="rId1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CA0"/>
    <a:srgbClr val="EFAA1F"/>
    <a:srgbClr val="455FA9"/>
    <a:srgbClr val="C63F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9D2766-1624-4EA1-9FEA-91B4694A6DB4}" v="98" dt="2024-01-31T06:21:42.443"/>
    <p1510:client id="{D1864C56-6D35-4526-808D-C3A307B3B6A1}" v="1" dt="2024-01-31T20:48:36.7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94" autoAdjust="0"/>
    <p:restoredTop sz="86495" autoAdjust="0"/>
  </p:normalViewPr>
  <p:slideViewPr>
    <p:cSldViewPr snapToGrid="0">
      <p:cViewPr varScale="1">
        <p:scale>
          <a:sx n="117" d="100"/>
          <a:sy n="117" d="100"/>
        </p:scale>
        <p:origin x="504" y="96"/>
      </p:cViewPr>
      <p:guideLst/>
    </p:cSldViewPr>
  </p:slideViewPr>
  <p:outlineViewPr>
    <p:cViewPr>
      <p:scale>
        <a:sx n="33" d="100"/>
        <a:sy n="33" d="100"/>
      </p:scale>
      <p:origin x="0" y="-8710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tableStyles" Target="tableStyle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notesMaster" Target="notesMasters/notesMaster1.xml"/><Relationship Id="rId135" Type="http://schemas.microsoft.com/office/2015/10/relationships/revisionInfo" Target="revisionInfo.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viewProps" Target="view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barChart>
        <c:barDir val="bar"/>
        <c:grouping val="clustered"/>
        <c:varyColors val="0"/>
        <c:ser>
          <c:idx val="0"/>
          <c:order val="0"/>
          <c:tx>
            <c:strRef>
              <c:f>Sheet1!$B$1</c:f>
              <c:strCache>
                <c:ptCount val="1"/>
                <c:pt idx="0">
                  <c:v> </c:v>
                </c:pt>
              </c:strCache>
            </c:strRef>
          </c:tx>
          <c:spPr>
            <a:solidFill>
              <a:srgbClr val="00BF6F"/>
            </a:solidFill>
          </c:spPr>
          <c:invertIfNegative val="0"/>
          <c:dPt>
            <c:idx val="0"/>
            <c:invertIfNegative val="0"/>
            <c:bubble3D val="0"/>
            <c:spPr>
              <a:solidFill>
                <a:srgbClr val="00BF6F"/>
              </a:solidFill>
              <a:ln w="0">
                <a:noFill/>
              </a:ln>
            </c:spPr>
            <c:extLst>
              <c:ext xmlns:c16="http://schemas.microsoft.com/office/drawing/2014/chart" uri="{C3380CC4-5D6E-409C-BE32-E72D297353CC}">
                <c16:uniqueId val="{00000001-03CC-47EF-B2C1-2D1B52872F8F}"/>
              </c:ext>
            </c:extLst>
          </c:dPt>
          <c:dPt>
            <c:idx val="1"/>
            <c:invertIfNegative val="0"/>
            <c:bubble3D val="0"/>
            <c:spPr>
              <a:solidFill>
                <a:srgbClr val="507CB6"/>
              </a:solidFill>
              <a:ln w="0">
                <a:noFill/>
              </a:ln>
            </c:spPr>
            <c:extLst>
              <c:ext xmlns:c16="http://schemas.microsoft.com/office/drawing/2014/chart" uri="{C3380CC4-5D6E-409C-BE32-E72D297353CC}">
                <c16:uniqueId val="{00000003-03CC-47EF-B2C1-2D1B52872F8F}"/>
              </c:ext>
            </c:extLst>
          </c:dPt>
          <c:dPt>
            <c:idx val="2"/>
            <c:invertIfNegative val="0"/>
            <c:bubble3D val="0"/>
            <c:spPr>
              <a:solidFill>
                <a:srgbClr val="F9BE00"/>
              </a:solidFill>
              <a:ln w="0">
                <a:noFill/>
              </a:ln>
            </c:spPr>
            <c:extLst>
              <c:ext xmlns:c16="http://schemas.microsoft.com/office/drawing/2014/chart" uri="{C3380CC4-5D6E-409C-BE32-E72D297353CC}">
                <c16:uniqueId val="{00000005-03CC-47EF-B2C1-2D1B52872F8F}"/>
              </c:ext>
            </c:extLst>
          </c:dPt>
          <c:cat>
            <c:strRef>
              <c:f>Sheet1!$A$2:$A$4</c:f>
              <c:strCache>
                <c:ptCount val="3"/>
                <c:pt idx="0">
                  <c:v>Yes</c:v>
                </c:pt>
                <c:pt idx="1">
                  <c:v>No</c:v>
                </c:pt>
                <c:pt idx="2">
                  <c:v>I don't know</c:v>
                </c:pt>
              </c:strCache>
            </c:strRef>
          </c:cat>
          <c:val>
            <c:numRef>
              <c:f>Sheet1!$B$2:$B$4</c:f>
              <c:numCache>
                <c:formatCode>0.00%</c:formatCode>
                <c:ptCount val="3"/>
                <c:pt idx="0">
                  <c:v>0.70589999999999997</c:v>
                </c:pt>
                <c:pt idx="1">
                  <c:v>0.2059</c:v>
                </c:pt>
                <c:pt idx="2">
                  <c:v>8.8200000000000001E-2</c:v>
                </c:pt>
              </c:numCache>
            </c:numRef>
          </c:val>
          <c:extLst>
            <c:ext xmlns:c16="http://schemas.microsoft.com/office/drawing/2014/chart" uri="{C3380CC4-5D6E-409C-BE32-E72D297353CC}">
              <c16:uniqueId val="{00000006-03CC-47EF-B2C1-2D1B52872F8F}"/>
            </c:ext>
          </c:extLst>
        </c:ser>
        <c:dLbls>
          <c:showLegendKey val="0"/>
          <c:showVal val="0"/>
          <c:showCatName val="0"/>
          <c:showSerName val="0"/>
          <c:showPercent val="0"/>
          <c:showBubbleSize val="0"/>
        </c:dLbls>
        <c:gapWidth val="50"/>
        <c:overlap val="100"/>
        <c:axId val="2068027336"/>
        <c:axId val="2113994440"/>
      </c:barChart>
      <c:catAx>
        <c:axId val="2068027336"/>
        <c:scaling>
          <c:orientation val="maxMin"/>
        </c:scaling>
        <c:delete val="0"/>
        <c:axPos val="l"/>
        <c:numFmt formatCode="General" sourceLinked="0"/>
        <c:majorTickMark val="out"/>
        <c:minorTickMark val="none"/>
        <c:tickLblPos val="low"/>
        <c:spPr>
          <a:ln>
            <a:solidFill>
              <a:srgbClr val="7F7F7F"/>
            </a:solidFill>
          </a:ln>
        </c:spPr>
        <c:txPr>
          <a:bodyPr/>
          <a:lstStyle/>
          <a:p>
            <a:pPr>
              <a:defRPr sz="1000" b="0">
                <a:solidFill>
                  <a:srgbClr val="7F7F7F"/>
                </a:solidFill>
              </a:defRPr>
            </a:pPr>
            <a:endParaRPr lang="en-US"/>
          </a:p>
        </c:txPr>
        <c:crossAx val="2113994440"/>
        <c:crosses val="autoZero"/>
        <c:auto val="1"/>
        <c:lblAlgn val="ctr"/>
        <c:lblOffset val="100"/>
        <c:noMultiLvlLbl val="0"/>
      </c:catAx>
      <c:valAx>
        <c:axId val="2113994440"/>
        <c:scaling>
          <c:orientation val="minMax"/>
          <c:max val="1"/>
          <c:min val="0"/>
        </c:scaling>
        <c:delete val="0"/>
        <c:axPos val="b"/>
        <c:numFmt formatCode="0%" sourceLinked="0"/>
        <c:majorTickMark val="out"/>
        <c:minorTickMark val="none"/>
        <c:tickLblPos val="nextTo"/>
        <c:spPr>
          <a:ln>
            <a:solidFill>
              <a:srgbClr val="7F7F7F"/>
            </a:solidFill>
          </a:ln>
        </c:spPr>
        <c:txPr>
          <a:bodyPr/>
          <a:lstStyle/>
          <a:p>
            <a:pPr>
              <a:defRPr sz="1000" b="0">
                <a:solidFill>
                  <a:srgbClr val="7F7F7F"/>
                </a:solidFill>
              </a:defRPr>
            </a:pPr>
            <a:endParaRPr lang="en-US"/>
          </a:p>
        </c:txPr>
        <c:crossAx val="2068027336"/>
        <c:crosses val="max"/>
        <c:crossBetween val="between"/>
      </c:valAx>
    </c:plotArea>
    <c:plotVisOnly val="1"/>
    <c:dispBlanksAs val="gap"/>
    <c:showDLblsOverMax val="1"/>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barChart>
        <c:barDir val="bar"/>
        <c:grouping val="clustered"/>
        <c:varyColors val="0"/>
        <c:ser>
          <c:idx val="0"/>
          <c:order val="0"/>
          <c:tx>
            <c:strRef>
              <c:f>Sheet1!$B$1</c:f>
              <c:strCache>
                <c:ptCount val="1"/>
                <c:pt idx="0">
                  <c:v> </c:v>
                </c:pt>
              </c:strCache>
            </c:strRef>
          </c:tx>
          <c:spPr>
            <a:solidFill>
              <a:srgbClr val="00BF6F"/>
            </a:solidFill>
          </c:spPr>
          <c:invertIfNegative val="0"/>
          <c:dPt>
            <c:idx val="0"/>
            <c:invertIfNegative val="0"/>
            <c:bubble3D val="0"/>
            <c:spPr>
              <a:solidFill>
                <a:srgbClr val="00BF6F"/>
              </a:solidFill>
              <a:ln w="0">
                <a:noFill/>
              </a:ln>
            </c:spPr>
            <c:extLst>
              <c:ext xmlns:c16="http://schemas.microsoft.com/office/drawing/2014/chart" uri="{C3380CC4-5D6E-409C-BE32-E72D297353CC}">
                <c16:uniqueId val="{00000001-E686-4274-9E35-49B35236004E}"/>
              </c:ext>
            </c:extLst>
          </c:dPt>
          <c:dPt>
            <c:idx val="1"/>
            <c:invertIfNegative val="0"/>
            <c:bubble3D val="0"/>
            <c:spPr>
              <a:solidFill>
                <a:srgbClr val="507CB6"/>
              </a:solidFill>
              <a:ln w="0">
                <a:noFill/>
              </a:ln>
            </c:spPr>
            <c:extLst>
              <c:ext xmlns:c16="http://schemas.microsoft.com/office/drawing/2014/chart" uri="{C3380CC4-5D6E-409C-BE32-E72D297353CC}">
                <c16:uniqueId val="{00000003-E686-4274-9E35-49B35236004E}"/>
              </c:ext>
            </c:extLst>
          </c:dPt>
          <c:dPt>
            <c:idx val="2"/>
            <c:invertIfNegative val="0"/>
            <c:bubble3D val="0"/>
            <c:spPr>
              <a:solidFill>
                <a:srgbClr val="F9BE00"/>
              </a:solidFill>
              <a:ln w="0">
                <a:noFill/>
              </a:ln>
            </c:spPr>
            <c:extLst>
              <c:ext xmlns:c16="http://schemas.microsoft.com/office/drawing/2014/chart" uri="{C3380CC4-5D6E-409C-BE32-E72D297353CC}">
                <c16:uniqueId val="{00000005-E686-4274-9E35-49B35236004E}"/>
              </c:ext>
            </c:extLst>
          </c:dPt>
          <c:dPt>
            <c:idx val="3"/>
            <c:invertIfNegative val="0"/>
            <c:bubble3D val="0"/>
            <c:spPr>
              <a:solidFill>
                <a:srgbClr val="6BC8CD"/>
              </a:solidFill>
              <a:ln w="0">
                <a:noFill/>
              </a:ln>
            </c:spPr>
            <c:extLst>
              <c:ext xmlns:c16="http://schemas.microsoft.com/office/drawing/2014/chart" uri="{C3380CC4-5D6E-409C-BE32-E72D297353CC}">
                <c16:uniqueId val="{00000007-E686-4274-9E35-49B35236004E}"/>
              </c:ext>
            </c:extLst>
          </c:dPt>
          <c:dPt>
            <c:idx val="4"/>
            <c:invertIfNegative val="0"/>
            <c:bubble3D val="0"/>
            <c:spPr>
              <a:solidFill>
                <a:srgbClr val="FF8B4F"/>
              </a:solidFill>
              <a:ln w="0">
                <a:noFill/>
              </a:ln>
            </c:spPr>
            <c:extLst>
              <c:ext xmlns:c16="http://schemas.microsoft.com/office/drawing/2014/chart" uri="{C3380CC4-5D6E-409C-BE32-E72D297353CC}">
                <c16:uniqueId val="{00000009-E686-4274-9E35-49B35236004E}"/>
              </c:ext>
            </c:extLst>
          </c:dPt>
          <c:dPt>
            <c:idx val="5"/>
            <c:invertIfNegative val="0"/>
            <c:bubble3D val="0"/>
            <c:spPr>
              <a:solidFill>
                <a:srgbClr val="7D5E90"/>
              </a:solidFill>
              <a:ln w="0">
                <a:noFill/>
              </a:ln>
            </c:spPr>
            <c:extLst>
              <c:ext xmlns:c16="http://schemas.microsoft.com/office/drawing/2014/chart" uri="{C3380CC4-5D6E-409C-BE32-E72D297353CC}">
                <c16:uniqueId val="{0000000B-E686-4274-9E35-49B35236004E}"/>
              </c:ext>
            </c:extLst>
          </c:dPt>
          <c:cat>
            <c:strRef>
              <c:f>Sheet1!$A$2:$A$7</c:f>
              <c:strCache>
                <c:ptCount val="6"/>
                <c:pt idx="0">
                  <c:v>Information is provided in the Parent/Student Handbook</c:v>
                </c:pt>
                <c:pt idx="1">
                  <c:v>Information is provided in the Employee Handbook</c:v>
                </c:pt>
                <c:pt idx="2">
                  <c:v>The topic is covered in annual/semi-annual staff trainings</c:v>
                </c:pt>
                <c:pt idx="3">
                  <c:v>The topic is covered each year in parent/student information nights or sessions</c:v>
                </c:pt>
                <c:pt idx="4">
                  <c:v>The topic is covered each year in an age-appropriate manner to students</c:v>
                </c:pt>
                <c:pt idx="5">
                  <c:v>Other (please specify)</c:v>
                </c:pt>
              </c:strCache>
            </c:strRef>
          </c:cat>
          <c:val>
            <c:numRef>
              <c:f>Sheet1!$B$2:$B$7</c:f>
              <c:numCache>
                <c:formatCode>0.00%</c:formatCode>
                <c:ptCount val="6"/>
                <c:pt idx="0">
                  <c:v>0.85709999999999997</c:v>
                </c:pt>
                <c:pt idx="1">
                  <c:v>0.8286</c:v>
                </c:pt>
                <c:pt idx="2">
                  <c:v>0.51429999999999998</c:v>
                </c:pt>
                <c:pt idx="3">
                  <c:v>5.7099999999999998E-2</c:v>
                </c:pt>
                <c:pt idx="4">
                  <c:v>0.2286</c:v>
                </c:pt>
                <c:pt idx="5">
                  <c:v>0.2571</c:v>
                </c:pt>
              </c:numCache>
            </c:numRef>
          </c:val>
          <c:extLst>
            <c:ext xmlns:c16="http://schemas.microsoft.com/office/drawing/2014/chart" uri="{C3380CC4-5D6E-409C-BE32-E72D297353CC}">
              <c16:uniqueId val="{0000000C-E686-4274-9E35-49B35236004E}"/>
            </c:ext>
          </c:extLst>
        </c:ser>
        <c:dLbls>
          <c:showLegendKey val="0"/>
          <c:showVal val="0"/>
          <c:showCatName val="0"/>
          <c:showSerName val="0"/>
          <c:showPercent val="0"/>
          <c:showBubbleSize val="0"/>
        </c:dLbls>
        <c:gapWidth val="50"/>
        <c:overlap val="100"/>
        <c:axId val="2068027336"/>
        <c:axId val="2113994440"/>
      </c:barChart>
      <c:catAx>
        <c:axId val="2068027336"/>
        <c:scaling>
          <c:orientation val="maxMin"/>
        </c:scaling>
        <c:delete val="0"/>
        <c:axPos val="l"/>
        <c:numFmt formatCode="General" sourceLinked="0"/>
        <c:majorTickMark val="out"/>
        <c:minorTickMark val="none"/>
        <c:tickLblPos val="low"/>
        <c:spPr>
          <a:ln>
            <a:solidFill>
              <a:srgbClr val="7F7F7F"/>
            </a:solidFill>
          </a:ln>
        </c:spPr>
        <c:txPr>
          <a:bodyPr/>
          <a:lstStyle/>
          <a:p>
            <a:pPr>
              <a:defRPr sz="1000" b="0">
                <a:solidFill>
                  <a:srgbClr val="7F7F7F"/>
                </a:solidFill>
              </a:defRPr>
            </a:pPr>
            <a:endParaRPr lang="en-US"/>
          </a:p>
        </c:txPr>
        <c:crossAx val="2113994440"/>
        <c:crosses val="autoZero"/>
        <c:auto val="1"/>
        <c:lblAlgn val="ctr"/>
        <c:lblOffset val="100"/>
        <c:noMultiLvlLbl val="0"/>
      </c:catAx>
      <c:valAx>
        <c:axId val="2113994440"/>
        <c:scaling>
          <c:orientation val="minMax"/>
          <c:max val="1"/>
          <c:min val="0"/>
        </c:scaling>
        <c:delete val="0"/>
        <c:axPos val="b"/>
        <c:numFmt formatCode="0%" sourceLinked="0"/>
        <c:majorTickMark val="out"/>
        <c:minorTickMark val="none"/>
        <c:tickLblPos val="nextTo"/>
        <c:spPr>
          <a:ln>
            <a:solidFill>
              <a:srgbClr val="7F7F7F"/>
            </a:solidFill>
          </a:ln>
        </c:spPr>
        <c:txPr>
          <a:bodyPr/>
          <a:lstStyle/>
          <a:p>
            <a:pPr>
              <a:defRPr sz="1000" b="0">
                <a:solidFill>
                  <a:srgbClr val="7F7F7F"/>
                </a:solidFill>
              </a:defRPr>
            </a:pPr>
            <a:endParaRPr lang="en-US"/>
          </a:p>
        </c:txPr>
        <c:crossAx val="2068027336"/>
        <c:crosses val="max"/>
        <c:crossBetween val="between"/>
      </c:valAx>
    </c:plotArea>
    <c:plotVisOnly val="1"/>
    <c:dispBlanksAs val="gap"/>
    <c:showDLblsOverMax val="1"/>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barChart>
        <c:barDir val="bar"/>
        <c:grouping val="clustered"/>
        <c:varyColors val="0"/>
        <c:ser>
          <c:idx val="0"/>
          <c:order val="0"/>
          <c:tx>
            <c:strRef>
              <c:f>Sheet1!$B$1</c:f>
              <c:strCache>
                <c:ptCount val="1"/>
                <c:pt idx="0">
                  <c:v> </c:v>
                </c:pt>
              </c:strCache>
            </c:strRef>
          </c:tx>
          <c:spPr>
            <a:solidFill>
              <a:srgbClr val="00BF6F"/>
            </a:solidFill>
          </c:spPr>
          <c:invertIfNegative val="0"/>
          <c:dPt>
            <c:idx val="0"/>
            <c:invertIfNegative val="0"/>
            <c:bubble3D val="0"/>
            <c:spPr>
              <a:solidFill>
                <a:srgbClr val="00BF6F"/>
              </a:solidFill>
              <a:ln w="0">
                <a:noFill/>
              </a:ln>
            </c:spPr>
            <c:extLst>
              <c:ext xmlns:c16="http://schemas.microsoft.com/office/drawing/2014/chart" uri="{C3380CC4-5D6E-409C-BE32-E72D297353CC}">
                <c16:uniqueId val="{00000001-F7A2-44BE-BF88-B8F5931FECFE}"/>
              </c:ext>
            </c:extLst>
          </c:dPt>
          <c:dPt>
            <c:idx val="1"/>
            <c:invertIfNegative val="0"/>
            <c:bubble3D val="0"/>
            <c:spPr>
              <a:solidFill>
                <a:srgbClr val="507CB6"/>
              </a:solidFill>
              <a:ln w="0">
                <a:noFill/>
              </a:ln>
            </c:spPr>
            <c:extLst>
              <c:ext xmlns:c16="http://schemas.microsoft.com/office/drawing/2014/chart" uri="{C3380CC4-5D6E-409C-BE32-E72D297353CC}">
                <c16:uniqueId val="{00000003-F7A2-44BE-BF88-B8F5931FECFE}"/>
              </c:ext>
            </c:extLst>
          </c:dPt>
          <c:dPt>
            <c:idx val="2"/>
            <c:invertIfNegative val="0"/>
            <c:bubble3D val="0"/>
            <c:spPr>
              <a:solidFill>
                <a:srgbClr val="F9BE00"/>
              </a:solidFill>
              <a:ln w="0">
                <a:noFill/>
              </a:ln>
            </c:spPr>
            <c:extLst>
              <c:ext xmlns:c16="http://schemas.microsoft.com/office/drawing/2014/chart" uri="{C3380CC4-5D6E-409C-BE32-E72D297353CC}">
                <c16:uniqueId val="{00000005-F7A2-44BE-BF88-B8F5931FECFE}"/>
              </c:ext>
            </c:extLst>
          </c:dPt>
          <c:cat>
            <c:strRef>
              <c:f>Sheet1!$A$2:$A$4</c:f>
              <c:strCache>
                <c:ptCount val="3"/>
                <c:pt idx="0">
                  <c:v>Yes</c:v>
                </c:pt>
                <c:pt idx="1">
                  <c:v>No</c:v>
                </c:pt>
                <c:pt idx="2">
                  <c:v>I don't know</c:v>
                </c:pt>
              </c:strCache>
            </c:strRef>
          </c:cat>
          <c:val>
            <c:numRef>
              <c:f>Sheet1!$B$2:$B$4</c:f>
              <c:numCache>
                <c:formatCode>0.00%</c:formatCode>
                <c:ptCount val="3"/>
                <c:pt idx="0">
                  <c:v>0.9143</c:v>
                </c:pt>
                <c:pt idx="1">
                  <c:v>8.5699999999999998E-2</c:v>
                </c:pt>
                <c:pt idx="2">
                  <c:v>0</c:v>
                </c:pt>
              </c:numCache>
            </c:numRef>
          </c:val>
          <c:extLst>
            <c:ext xmlns:c16="http://schemas.microsoft.com/office/drawing/2014/chart" uri="{C3380CC4-5D6E-409C-BE32-E72D297353CC}">
              <c16:uniqueId val="{00000006-F7A2-44BE-BF88-B8F5931FECFE}"/>
            </c:ext>
          </c:extLst>
        </c:ser>
        <c:dLbls>
          <c:showLegendKey val="0"/>
          <c:showVal val="0"/>
          <c:showCatName val="0"/>
          <c:showSerName val="0"/>
          <c:showPercent val="0"/>
          <c:showBubbleSize val="0"/>
        </c:dLbls>
        <c:gapWidth val="50"/>
        <c:overlap val="100"/>
        <c:axId val="2068027336"/>
        <c:axId val="2113994440"/>
      </c:barChart>
      <c:catAx>
        <c:axId val="2068027336"/>
        <c:scaling>
          <c:orientation val="maxMin"/>
        </c:scaling>
        <c:delete val="0"/>
        <c:axPos val="l"/>
        <c:numFmt formatCode="General" sourceLinked="0"/>
        <c:majorTickMark val="out"/>
        <c:minorTickMark val="none"/>
        <c:tickLblPos val="low"/>
        <c:spPr>
          <a:ln>
            <a:solidFill>
              <a:srgbClr val="7F7F7F"/>
            </a:solidFill>
          </a:ln>
        </c:spPr>
        <c:txPr>
          <a:bodyPr/>
          <a:lstStyle/>
          <a:p>
            <a:pPr>
              <a:defRPr sz="1000" b="0">
                <a:solidFill>
                  <a:srgbClr val="7F7F7F"/>
                </a:solidFill>
              </a:defRPr>
            </a:pPr>
            <a:endParaRPr lang="en-US"/>
          </a:p>
        </c:txPr>
        <c:crossAx val="2113994440"/>
        <c:crosses val="autoZero"/>
        <c:auto val="1"/>
        <c:lblAlgn val="ctr"/>
        <c:lblOffset val="100"/>
        <c:noMultiLvlLbl val="0"/>
      </c:catAx>
      <c:valAx>
        <c:axId val="2113994440"/>
        <c:scaling>
          <c:orientation val="minMax"/>
          <c:max val="1"/>
          <c:min val="0"/>
        </c:scaling>
        <c:delete val="0"/>
        <c:axPos val="b"/>
        <c:numFmt formatCode="0%" sourceLinked="0"/>
        <c:majorTickMark val="out"/>
        <c:minorTickMark val="none"/>
        <c:tickLblPos val="nextTo"/>
        <c:spPr>
          <a:ln>
            <a:solidFill>
              <a:srgbClr val="7F7F7F"/>
            </a:solidFill>
          </a:ln>
        </c:spPr>
        <c:txPr>
          <a:bodyPr/>
          <a:lstStyle/>
          <a:p>
            <a:pPr>
              <a:defRPr sz="1000" b="0">
                <a:solidFill>
                  <a:srgbClr val="7F7F7F"/>
                </a:solidFill>
              </a:defRPr>
            </a:pPr>
            <a:endParaRPr lang="en-US"/>
          </a:p>
        </c:txPr>
        <c:crossAx val="2068027336"/>
        <c:crosses val="max"/>
        <c:crossBetween val="between"/>
      </c:valAx>
    </c:plotArea>
    <c:plotVisOnly val="1"/>
    <c:dispBlanksAs val="gap"/>
    <c:showDLblsOverMax val="1"/>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barChart>
        <c:barDir val="bar"/>
        <c:grouping val="clustered"/>
        <c:varyColors val="0"/>
        <c:ser>
          <c:idx val="0"/>
          <c:order val="0"/>
          <c:tx>
            <c:strRef>
              <c:f>Sheet1!$B$1</c:f>
              <c:strCache>
                <c:ptCount val="1"/>
                <c:pt idx="0">
                  <c:v> </c:v>
                </c:pt>
              </c:strCache>
            </c:strRef>
          </c:tx>
          <c:spPr>
            <a:solidFill>
              <a:srgbClr val="00BF6F"/>
            </a:solidFill>
          </c:spPr>
          <c:invertIfNegative val="0"/>
          <c:dPt>
            <c:idx val="0"/>
            <c:invertIfNegative val="0"/>
            <c:bubble3D val="0"/>
            <c:spPr>
              <a:solidFill>
                <a:srgbClr val="00BF6F"/>
              </a:solidFill>
              <a:ln w="0">
                <a:noFill/>
              </a:ln>
            </c:spPr>
            <c:extLst>
              <c:ext xmlns:c16="http://schemas.microsoft.com/office/drawing/2014/chart" uri="{C3380CC4-5D6E-409C-BE32-E72D297353CC}">
                <c16:uniqueId val="{00000001-CDE6-4A98-BBEE-1189EFE58988}"/>
              </c:ext>
            </c:extLst>
          </c:dPt>
          <c:dPt>
            <c:idx val="1"/>
            <c:invertIfNegative val="0"/>
            <c:bubble3D val="0"/>
            <c:spPr>
              <a:solidFill>
                <a:srgbClr val="507CB6"/>
              </a:solidFill>
              <a:ln w="0">
                <a:noFill/>
              </a:ln>
            </c:spPr>
            <c:extLst>
              <c:ext xmlns:c16="http://schemas.microsoft.com/office/drawing/2014/chart" uri="{C3380CC4-5D6E-409C-BE32-E72D297353CC}">
                <c16:uniqueId val="{00000003-CDE6-4A98-BBEE-1189EFE58988}"/>
              </c:ext>
            </c:extLst>
          </c:dPt>
          <c:dPt>
            <c:idx val="2"/>
            <c:invertIfNegative val="0"/>
            <c:bubble3D val="0"/>
            <c:spPr>
              <a:solidFill>
                <a:srgbClr val="F9BE00"/>
              </a:solidFill>
              <a:ln w="0">
                <a:noFill/>
              </a:ln>
            </c:spPr>
            <c:extLst>
              <c:ext xmlns:c16="http://schemas.microsoft.com/office/drawing/2014/chart" uri="{C3380CC4-5D6E-409C-BE32-E72D297353CC}">
                <c16:uniqueId val="{00000005-CDE6-4A98-BBEE-1189EFE58988}"/>
              </c:ext>
            </c:extLst>
          </c:dPt>
          <c:cat>
            <c:strRef>
              <c:f>Sheet1!$A$2:$A$4</c:f>
              <c:strCache>
                <c:ptCount val="3"/>
                <c:pt idx="0">
                  <c:v>Yes</c:v>
                </c:pt>
                <c:pt idx="1">
                  <c:v>No</c:v>
                </c:pt>
                <c:pt idx="2">
                  <c:v>I don't know</c:v>
                </c:pt>
              </c:strCache>
            </c:strRef>
          </c:cat>
          <c:val>
            <c:numRef>
              <c:f>Sheet1!$B$2:$B$4</c:f>
              <c:numCache>
                <c:formatCode>0.00%</c:formatCode>
                <c:ptCount val="3"/>
                <c:pt idx="0">
                  <c:v>0.70589999999999997</c:v>
                </c:pt>
                <c:pt idx="1">
                  <c:v>0.23530000000000001</c:v>
                </c:pt>
                <c:pt idx="2">
                  <c:v>5.8799999999999998E-2</c:v>
                </c:pt>
              </c:numCache>
            </c:numRef>
          </c:val>
          <c:extLst>
            <c:ext xmlns:c16="http://schemas.microsoft.com/office/drawing/2014/chart" uri="{C3380CC4-5D6E-409C-BE32-E72D297353CC}">
              <c16:uniqueId val="{00000006-CDE6-4A98-BBEE-1189EFE58988}"/>
            </c:ext>
          </c:extLst>
        </c:ser>
        <c:dLbls>
          <c:showLegendKey val="0"/>
          <c:showVal val="0"/>
          <c:showCatName val="0"/>
          <c:showSerName val="0"/>
          <c:showPercent val="0"/>
          <c:showBubbleSize val="0"/>
        </c:dLbls>
        <c:gapWidth val="50"/>
        <c:overlap val="100"/>
        <c:axId val="2068027336"/>
        <c:axId val="2113994440"/>
      </c:barChart>
      <c:catAx>
        <c:axId val="2068027336"/>
        <c:scaling>
          <c:orientation val="maxMin"/>
        </c:scaling>
        <c:delete val="0"/>
        <c:axPos val="l"/>
        <c:numFmt formatCode="General" sourceLinked="0"/>
        <c:majorTickMark val="out"/>
        <c:minorTickMark val="none"/>
        <c:tickLblPos val="low"/>
        <c:spPr>
          <a:ln>
            <a:solidFill>
              <a:srgbClr val="7F7F7F"/>
            </a:solidFill>
          </a:ln>
        </c:spPr>
        <c:txPr>
          <a:bodyPr/>
          <a:lstStyle/>
          <a:p>
            <a:pPr>
              <a:defRPr sz="1000" b="0">
                <a:solidFill>
                  <a:srgbClr val="7F7F7F"/>
                </a:solidFill>
              </a:defRPr>
            </a:pPr>
            <a:endParaRPr lang="en-US"/>
          </a:p>
        </c:txPr>
        <c:crossAx val="2113994440"/>
        <c:crosses val="autoZero"/>
        <c:auto val="1"/>
        <c:lblAlgn val="ctr"/>
        <c:lblOffset val="100"/>
        <c:noMultiLvlLbl val="0"/>
      </c:catAx>
      <c:valAx>
        <c:axId val="2113994440"/>
        <c:scaling>
          <c:orientation val="minMax"/>
          <c:max val="1"/>
          <c:min val="0"/>
        </c:scaling>
        <c:delete val="0"/>
        <c:axPos val="b"/>
        <c:numFmt formatCode="0%" sourceLinked="0"/>
        <c:majorTickMark val="out"/>
        <c:minorTickMark val="none"/>
        <c:tickLblPos val="nextTo"/>
        <c:spPr>
          <a:ln>
            <a:solidFill>
              <a:srgbClr val="7F7F7F"/>
            </a:solidFill>
          </a:ln>
        </c:spPr>
        <c:txPr>
          <a:bodyPr/>
          <a:lstStyle/>
          <a:p>
            <a:pPr>
              <a:defRPr sz="1000" b="0">
                <a:solidFill>
                  <a:srgbClr val="7F7F7F"/>
                </a:solidFill>
              </a:defRPr>
            </a:pPr>
            <a:endParaRPr lang="en-US"/>
          </a:p>
        </c:txPr>
        <c:crossAx val="2068027336"/>
        <c:crosses val="max"/>
        <c:crossBetween val="between"/>
      </c:valAx>
    </c:plotArea>
    <c:plotVisOnly val="1"/>
    <c:dispBlanksAs val="gap"/>
    <c:showDLblsOverMax val="1"/>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barChart>
        <c:barDir val="bar"/>
        <c:grouping val="clustered"/>
        <c:varyColors val="0"/>
        <c:ser>
          <c:idx val="0"/>
          <c:order val="0"/>
          <c:tx>
            <c:strRef>
              <c:f>Sheet1!$B$1</c:f>
              <c:strCache>
                <c:ptCount val="1"/>
                <c:pt idx="0">
                  <c:v> </c:v>
                </c:pt>
              </c:strCache>
            </c:strRef>
          </c:tx>
          <c:spPr>
            <a:solidFill>
              <a:srgbClr val="00BF6F"/>
            </a:solidFill>
          </c:spPr>
          <c:invertIfNegative val="0"/>
          <c:dPt>
            <c:idx val="0"/>
            <c:invertIfNegative val="0"/>
            <c:bubble3D val="0"/>
            <c:spPr>
              <a:solidFill>
                <a:srgbClr val="00BF6F"/>
              </a:solidFill>
              <a:ln w="0">
                <a:noFill/>
              </a:ln>
            </c:spPr>
            <c:extLst>
              <c:ext xmlns:c16="http://schemas.microsoft.com/office/drawing/2014/chart" uri="{C3380CC4-5D6E-409C-BE32-E72D297353CC}">
                <c16:uniqueId val="{00000001-1F8E-4754-869C-1276CF916C6E}"/>
              </c:ext>
            </c:extLst>
          </c:dPt>
          <c:dPt>
            <c:idx val="1"/>
            <c:invertIfNegative val="0"/>
            <c:bubble3D val="0"/>
            <c:spPr>
              <a:solidFill>
                <a:srgbClr val="507CB6"/>
              </a:solidFill>
              <a:ln w="0">
                <a:noFill/>
              </a:ln>
            </c:spPr>
            <c:extLst>
              <c:ext xmlns:c16="http://schemas.microsoft.com/office/drawing/2014/chart" uri="{C3380CC4-5D6E-409C-BE32-E72D297353CC}">
                <c16:uniqueId val="{00000003-1F8E-4754-869C-1276CF916C6E}"/>
              </c:ext>
            </c:extLst>
          </c:dPt>
          <c:dPt>
            <c:idx val="2"/>
            <c:invertIfNegative val="0"/>
            <c:bubble3D val="0"/>
            <c:spPr>
              <a:solidFill>
                <a:srgbClr val="F9BE00"/>
              </a:solidFill>
              <a:ln w="0">
                <a:noFill/>
              </a:ln>
            </c:spPr>
            <c:extLst>
              <c:ext xmlns:c16="http://schemas.microsoft.com/office/drawing/2014/chart" uri="{C3380CC4-5D6E-409C-BE32-E72D297353CC}">
                <c16:uniqueId val="{00000005-1F8E-4754-869C-1276CF916C6E}"/>
              </c:ext>
            </c:extLst>
          </c:dPt>
          <c:cat>
            <c:strRef>
              <c:f>Sheet1!$A$2:$A$4</c:f>
              <c:strCache>
                <c:ptCount val="3"/>
                <c:pt idx="0">
                  <c:v>Yes</c:v>
                </c:pt>
                <c:pt idx="1">
                  <c:v>No</c:v>
                </c:pt>
                <c:pt idx="2">
                  <c:v>I don't know</c:v>
                </c:pt>
              </c:strCache>
            </c:strRef>
          </c:cat>
          <c:val>
            <c:numRef>
              <c:f>Sheet1!$B$2:$B$4</c:f>
              <c:numCache>
                <c:formatCode>0.00%</c:formatCode>
                <c:ptCount val="3"/>
                <c:pt idx="0">
                  <c:v>0.54290000000000005</c:v>
                </c:pt>
                <c:pt idx="1">
                  <c:v>0.4</c:v>
                </c:pt>
                <c:pt idx="2">
                  <c:v>5.7099999999999998E-2</c:v>
                </c:pt>
              </c:numCache>
            </c:numRef>
          </c:val>
          <c:extLst>
            <c:ext xmlns:c16="http://schemas.microsoft.com/office/drawing/2014/chart" uri="{C3380CC4-5D6E-409C-BE32-E72D297353CC}">
              <c16:uniqueId val="{00000006-1F8E-4754-869C-1276CF916C6E}"/>
            </c:ext>
          </c:extLst>
        </c:ser>
        <c:dLbls>
          <c:showLegendKey val="0"/>
          <c:showVal val="0"/>
          <c:showCatName val="0"/>
          <c:showSerName val="0"/>
          <c:showPercent val="0"/>
          <c:showBubbleSize val="0"/>
        </c:dLbls>
        <c:gapWidth val="50"/>
        <c:overlap val="100"/>
        <c:axId val="2068027336"/>
        <c:axId val="2113994440"/>
      </c:barChart>
      <c:catAx>
        <c:axId val="2068027336"/>
        <c:scaling>
          <c:orientation val="maxMin"/>
        </c:scaling>
        <c:delete val="0"/>
        <c:axPos val="l"/>
        <c:numFmt formatCode="General" sourceLinked="0"/>
        <c:majorTickMark val="out"/>
        <c:minorTickMark val="none"/>
        <c:tickLblPos val="low"/>
        <c:spPr>
          <a:ln>
            <a:solidFill>
              <a:srgbClr val="7F7F7F"/>
            </a:solidFill>
          </a:ln>
        </c:spPr>
        <c:txPr>
          <a:bodyPr/>
          <a:lstStyle/>
          <a:p>
            <a:pPr>
              <a:defRPr sz="1000" b="0">
                <a:solidFill>
                  <a:srgbClr val="7F7F7F"/>
                </a:solidFill>
              </a:defRPr>
            </a:pPr>
            <a:endParaRPr lang="en-US"/>
          </a:p>
        </c:txPr>
        <c:crossAx val="2113994440"/>
        <c:crosses val="autoZero"/>
        <c:auto val="1"/>
        <c:lblAlgn val="ctr"/>
        <c:lblOffset val="100"/>
        <c:noMultiLvlLbl val="0"/>
      </c:catAx>
      <c:valAx>
        <c:axId val="2113994440"/>
        <c:scaling>
          <c:orientation val="minMax"/>
          <c:max val="1"/>
          <c:min val="0"/>
        </c:scaling>
        <c:delete val="0"/>
        <c:axPos val="b"/>
        <c:numFmt formatCode="0%" sourceLinked="0"/>
        <c:majorTickMark val="out"/>
        <c:minorTickMark val="none"/>
        <c:tickLblPos val="nextTo"/>
        <c:spPr>
          <a:ln>
            <a:solidFill>
              <a:srgbClr val="7F7F7F"/>
            </a:solidFill>
          </a:ln>
        </c:spPr>
        <c:txPr>
          <a:bodyPr/>
          <a:lstStyle/>
          <a:p>
            <a:pPr>
              <a:defRPr sz="1000" b="0">
                <a:solidFill>
                  <a:srgbClr val="7F7F7F"/>
                </a:solidFill>
              </a:defRPr>
            </a:pPr>
            <a:endParaRPr lang="en-US"/>
          </a:p>
        </c:txPr>
        <c:crossAx val="2068027336"/>
        <c:crosses val="max"/>
        <c:crossBetween val="between"/>
      </c:valAx>
    </c:plotArea>
    <c:plotVisOnly val="1"/>
    <c:dispBlanksAs val="gap"/>
    <c:showDLblsOverMax val="1"/>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barChart>
        <c:barDir val="bar"/>
        <c:grouping val="clustered"/>
        <c:varyColors val="0"/>
        <c:ser>
          <c:idx val="0"/>
          <c:order val="0"/>
          <c:tx>
            <c:strRef>
              <c:f>Sheet1!$B$1</c:f>
              <c:strCache>
                <c:ptCount val="1"/>
                <c:pt idx="0">
                  <c:v> </c:v>
                </c:pt>
              </c:strCache>
            </c:strRef>
          </c:tx>
          <c:spPr>
            <a:solidFill>
              <a:srgbClr val="00BF6F"/>
            </a:solidFill>
          </c:spPr>
          <c:invertIfNegative val="0"/>
          <c:dPt>
            <c:idx val="0"/>
            <c:invertIfNegative val="0"/>
            <c:bubble3D val="0"/>
            <c:spPr>
              <a:solidFill>
                <a:srgbClr val="00BF6F"/>
              </a:solidFill>
              <a:ln w="0">
                <a:noFill/>
              </a:ln>
            </c:spPr>
            <c:extLst>
              <c:ext xmlns:c16="http://schemas.microsoft.com/office/drawing/2014/chart" uri="{C3380CC4-5D6E-409C-BE32-E72D297353CC}">
                <c16:uniqueId val="{00000001-9219-4754-A5FA-353DDF9AA50B}"/>
              </c:ext>
            </c:extLst>
          </c:dPt>
          <c:dPt>
            <c:idx val="1"/>
            <c:invertIfNegative val="0"/>
            <c:bubble3D val="0"/>
            <c:spPr>
              <a:solidFill>
                <a:srgbClr val="507CB6"/>
              </a:solidFill>
              <a:ln w="0">
                <a:noFill/>
              </a:ln>
            </c:spPr>
            <c:extLst>
              <c:ext xmlns:c16="http://schemas.microsoft.com/office/drawing/2014/chart" uri="{C3380CC4-5D6E-409C-BE32-E72D297353CC}">
                <c16:uniqueId val="{00000003-9219-4754-A5FA-353DDF9AA50B}"/>
              </c:ext>
            </c:extLst>
          </c:dPt>
          <c:dPt>
            <c:idx val="2"/>
            <c:invertIfNegative val="0"/>
            <c:bubble3D val="0"/>
            <c:spPr>
              <a:solidFill>
                <a:srgbClr val="F9BE00"/>
              </a:solidFill>
              <a:ln w="0">
                <a:noFill/>
              </a:ln>
            </c:spPr>
            <c:extLst>
              <c:ext xmlns:c16="http://schemas.microsoft.com/office/drawing/2014/chart" uri="{C3380CC4-5D6E-409C-BE32-E72D297353CC}">
                <c16:uniqueId val="{00000005-9219-4754-A5FA-353DDF9AA50B}"/>
              </c:ext>
            </c:extLst>
          </c:dPt>
          <c:dPt>
            <c:idx val="3"/>
            <c:invertIfNegative val="0"/>
            <c:bubble3D val="0"/>
            <c:spPr>
              <a:solidFill>
                <a:srgbClr val="6BC8CD"/>
              </a:solidFill>
              <a:ln w="0">
                <a:noFill/>
              </a:ln>
            </c:spPr>
            <c:extLst>
              <c:ext xmlns:c16="http://schemas.microsoft.com/office/drawing/2014/chart" uri="{C3380CC4-5D6E-409C-BE32-E72D297353CC}">
                <c16:uniqueId val="{00000007-9219-4754-A5FA-353DDF9AA50B}"/>
              </c:ext>
            </c:extLst>
          </c:dPt>
          <c:dPt>
            <c:idx val="4"/>
            <c:invertIfNegative val="0"/>
            <c:bubble3D val="0"/>
            <c:spPr>
              <a:solidFill>
                <a:srgbClr val="FF8B4F"/>
              </a:solidFill>
              <a:ln w="0">
                <a:noFill/>
              </a:ln>
            </c:spPr>
            <c:extLst>
              <c:ext xmlns:c16="http://schemas.microsoft.com/office/drawing/2014/chart" uri="{C3380CC4-5D6E-409C-BE32-E72D297353CC}">
                <c16:uniqueId val="{00000009-9219-4754-A5FA-353DDF9AA50B}"/>
              </c:ext>
            </c:extLst>
          </c:dPt>
          <c:cat>
            <c:strRef>
              <c:f>Sheet1!$A$2:$A$6</c:f>
              <c:strCache>
                <c:ptCount val="5"/>
                <c:pt idx="0">
                  <c:v>A Notice of Non-discrimination, which includes a prohibition against discrimination on the basis of sex</c:v>
                </c:pt>
                <c:pt idx="1">
                  <c:v>A link to the board-approved Title IX Sexual Harassment Policy</c:v>
                </c:pt>
                <c:pt idx="2">
                  <c:v>Information about the Title IX complaint resolution process</c:v>
                </c:pt>
                <c:pt idx="3">
                  <c:v>Information about the training completed by the school Title IX Coordinator</c:v>
                </c:pt>
                <c:pt idx="4">
                  <c:v>Other (please specify)</c:v>
                </c:pt>
              </c:strCache>
            </c:strRef>
          </c:cat>
          <c:val>
            <c:numRef>
              <c:f>Sheet1!$B$2:$B$6</c:f>
              <c:numCache>
                <c:formatCode>0.00%</c:formatCode>
                <c:ptCount val="5"/>
                <c:pt idx="0">
                  <c:v>0.87880000000000003</c:v>
                </c:pt>
                <c:pt idx="1">
                  <c:v>0.45450000000000002</c:v>
                </c:pt>
                <c:pt idx="2">
                  <c:v>0.57579999999999998</c:v>
                </c:pt>
                <c:pt idx="3">
                  <c:v>0.2424</c:v>
                </c:pt>
                <c:pt idx="4">
                  <c:v>0.2424</c:v>
                </c:pt>
              </c:numCache>
            </c:numRef>
          </c:val>
          <c:extLst>
            <c:ext xmlns:c16="http://schemas.microsoft.com/office/drawing/2014/chart" uri="{C3380CC4-5D6E-409C-BE32-E72D297353CC}">
              <c16:uniqueId val="{0000000A-9219-4754-A5FA-353DDF9AA50B}"/>
            </c:ext>
          </c:extLst>
        </c:ser>
        <c:dLbls>
          <c:showLegendKey val="0"/>
          <c:showVal val="0"/>
          <c:showCatName val="0"/>
          <c:showSerName val="0"/>
          <c:showPercent val="0"/>
          <c:showBubbleSize val="0"/>
        </c:dLbls>
        <c:gapWidth val="50"/>
        <c:overlap val="100"/>
        <c:axId val="2068027336"/>
        <c:axId val="2113994440"/>
      </c:barChart>
      <c:catAx>
        <c:axId val="2068027336"/>
        <c:scaling>
          <c:orientation val="maxMin"/>
        </c:scaling>
        <c:delete val="0"/>
        <c:axPos val="l"/>
        <c:numFmt formatCode="General" sourceLinked="0"/>
        <c:majorTickMark val="out"/>
        <c:minorTickMark val="none"/>
        <c:tickLblPos val="low"/>
        <c:spPr>
          <a:ln>
            <a:solidFill>
              <a:srgbClr val="7F7F7F"/>
            </a:solidFill>
          </a:ln>
        </c:spPr>
        <c:txPr>
          <a:bodyPr/>
          <a:lstStyle/>
          <a:p>
            <a:pPr>
              <a:defRPr sz="1000" b="0">
                <a:solidFill>
                  <a:srgbClr val="7F7F7F"/>
                </a:solidFill>
              </a:defRPr>
            </a:pPr>
            <a:endParaRPr lang="en-US"/>
          </a:p>
        </c:txPr>
        <c:crossAx val="2113994440"/>
        <c:crosses val="autoZero"/>
        <c:auto val="1"/>
        <c:lblAlgn val="ctr"/>
        <c:lblOffset val="100"/>
        <c:noMultiLvlLbl val="0"/>
      </c:catAx>
      <c:valAx>
        <c:axId val="2113994440"/>
        <c:scaling>
          <c:orientation val="minMax"/>
          <c:max val="1"/>
          <c:min val="0"/>
        </c:scaling>
        <c:delete val="0"/>
        <c:axPos val="b"/>
        <c:numFmt formatCode="0%" sourceLinked="0"/>
        <c:majorTickMark val="out"/>
        <c:minorTickMark val="none"/>
        <c:tickLblPos val="nextTo"/>
        <c:spPr>
          <a:ln>
            <a:solidFill>
              <a:srgbClr val="7F7F7F"/>
            </a:solidFill>
          </a:ln>
        </c:spPr>
        <c:txPr>
          <a:bodyPr/>
          <a:lstStyle/>
          <a:p>
            <a:pPr>
              <a:defRPr sz="1000" b="0">
                <a:solidFill>
                  <a:srgbClr val="7F7F7F"/>
                </a:solidFill>
              </a:defRPr>
            </a:pPr>
            <a:endParaRPr lang="en-US"/>
          </a:p>
        </c:txPr>
        <c:crossAx val="2068027336"/>
        <c:crosses val="max"/>
        <c:crossBetween val="between"/>
      </c:valAx>
    </c:plotArea>
    <c:plotVisOnly val="1"/>
    <c:dispBlanksAs val="gap"/>
    <c:showDLblsOverMax val="1"/>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barChart>
        <c:barDir val="bar"/>
        <c:grouping val="clustered"/>
        <c:varyColors val="0"/>
        <c:ser>
          <c:idx val="0"/>
          <c:order val="0"/>
          <c:tx>
            <c:strRef>
              <c:f>Sheet1!$B$1</c:f>
              <c:strCache>
                <c:ptCount val="1"/>
                <c:pt idx="0">
                  <c:v> </c:v>
                </c:pt>
              </c:strCache>
            </c:strRef>
          </c:tx>
          <c:spPr>
            <a:solidFill>
              <a:srgbClr val="00BF6F"/>
            </a:solidFill>
          </c:spPr>
          <c:invertIfNegative val="0"/>
          <c:dPt>
            <c:idx val="0"/>
            <c:invertIfNegative val="0"/>
            <c:bubble3D val="0"/>
            <c:spPr>
              <a:solidFill>
                <a:srgbClr val="00BF6F"/>
              </a:solidFill>
              <a:ln w="0">
                <a:noFill/>
              </a:ln>
            </c:spPr>
            <c:extLst>
              <c:ext xmlns:c16="http://schemas.microsoft.com/office/drawing/2014/chart" uri="{C3380CC4-5D6E-409C-BE32-E72D297353CC}">
                <c16:uniqueId val="{00000001-ACA8-4943-975A-2361CEBB1D96}"/>
              </c:ext>
            </c:extLst>
          </c:dPt>
          <c:dPt>
            <c:idx val="1"/>
            <c:invertIfNegative val="0"/>
            <c:bubble3D val="0"/>
            <c:spPr>
              <a:solidFill>
                <a:srgbClr val="507CB6"/>
              </a:solidFill>
              <a:ln w="0">
                <a:noFill/>
              </a:ln>
            </c:spPr>
            <c:extLst>
              <c:ext xmlns:c16="http://schemas.microsoft.com/office/drawing/2014/chart" uri="{C3380CC4-5D6E-409C-BE32-E72D297353CC}">
                <c16:uniqueId val="{00000003-ACA8-4943-975A-2361CEBB1D96}"/>
              </c:ext>
            </c:extLst>
          </c:dPt>
          <c:dPt>
            <c:idx val="2"/>
            <c:invertIfNegative val="0"/>
            <c:bubble3D val="0"/>
            <c:spPr>
              <a:solidFill>
                <a:srgbClr val="F9BE00"/>
              </a:solidFill>
              <a:ln w="0">
                <a:noFill/>
              </a:ln>
            </c:spPr>
            <c:extLst>
              <c:ext xmlns:c16="http://schemas.microsoft.com/office/drawing/2014/chart" uri="{C3380CC4-5D6E-409C-BE32-E72D297353CC}">
                <c16:uniqueId val="{00000005-ACA8-4943-975A-2361CEBB1D96}"/>
              </c:ext>
            </c:extLst>
          </c:dPt>
          <c:cat>
            <c:strRef>
              <c:f>Sheet1!$A$2:$A$4</c:f>
              <c:strCache>
                <c:ptCount val="3"/>
                <c:pt idx="0">
                  <c:v>Yes</c:v>
                </c:pt>
                <c:pt idx="1">
                  <c:v>No</c:v>
                </c:pt>
                <c:pt idx="2">
                  <c:v>I don't know</c:v>
                </c:pt>
              </c:strCache>
            </c:strRef>
          </c:cat>
          <c:val>
            <c:numRef>
              <c:f>Sheet1!$B$2:$B$4</c:f>
              <c:numCache>
                <c:formatCode>0.00%</c:formatCode>
                <c:ptCount val="3"/>
                <c:pt idx="0">
                  <c:v>0.88570000000000004</c:v>
                </c:pt>
                <c:pt idx="1">
                  <c:v>8.5699999999999998E-2</c:v>
                </c:pt>
                <c:pt idx="2">
                  <c:v>2.86E-2</c:v>
                </c:pt>
              </c:numCache>
            </c:numRef>
          </c:val>
          <c:extLst>
            <c:ext xmlns:c16="http://schemas.microsoft.com/office/drawing/2014/chart" uri="{C3380CC4-5D6E-409C-BE32-E72D297353CC}">
              <c16:uniqueId val="{00000006-ACA8-4943-975A-2361CEBB1D96}"/>
            </c:ext>
          </c:extLst>
        </c:ser>
        <c:dLbls>
          <c:showLegendKey val="0"/>
          <c:showVal val="0"/>
          <c:showCatName val="0"/>
          <c:showSerName val="0"/>
          <c:showPercent val="0"/>
          <c:showBubbleSize val="0"/>
        </c:dLbls>
        <c:gapWidth val="50"/>
        <c:overlap val="100"/>
        <c:axId val="2068027336"/>
        <c:axId val="2113994440"/>
      </c:barChart>
      <c:catAx>
        <c:axId val="2068027336"/>
        <c:scaling>
          <c:orientation val="maxMin"/>
        </c:scaling>
        <c:delete val="0"/>
        <c:axPos val="l"/>
        <c:numFmt formatCode="General" sourceLinked="0"/>
        <c:majorTickMark val="out"/>
        <c:minorTickMark val="none"/>
        <c:tickLblPos val="low"/>
        <c:spPr>
          <a:ln>
            <a:solidFill>
              <a:srgbClr val="7F7F7F"/>
            </a:solidFill>
          </a:ln>
        </c:spPr>
        <c:txPr>
          <a:bodyPr/>
          <a:lstStyle/>
          <a:p>
            <a:pPr>
              <a:defRPr sz="1000" b="0">
                <a:solidFill>
                  <a:srgbClr val="7F7F7F"/>
                </a:solidFill>
              </a:defRPr>
            </a:pPr>
            <a:endParaRPr lang="en-US"/>
          </a:p>
        </c:txPr>
        <c:crossAx val="2113994440"/>
        <c:crosses val="autoZero"/>
        <c:auto val="1"/>
        <c:lblAlgn val="ctr"/>
        <c:lblOffset val="100"/>
        <c:noMultiLvlLbl val="0"/>
      </c:catAx>
      <c:valAx>
        <c:axId val="2113994440"/>
        <c:scaling>
          <c:orientation val="minMax"/>
          <c:max val="1"/>
          <c:min val="0"/>
        </c:scaling>
        <c:delete val="0"/>
        <c:axPos val="b"/>
        <c:numFmt formatCode="0%" sourceLinked="0"/>
        <c:majorTickMark val="out"/>
        <c:minorTickMark val="none"/>
        <c:tickLblPos val="nextTo"/>
        <c:spPr>
          <a:ln>
            <a:solidFill>
              <a:srgbClr val="7F7F7F"/>
            </a:solidFill>
          </a:ln>
        </c:spPr>
        <c:txPr>
          <a:bodyPr/>
          <a:lstStyle/>
          <a:p>
            <a:pPr>
              <a:defRPr sz="1000" b="0">
                <a:solidFill>
                  <a:srgbClr val="7F7F7F"/>
                </a:solidFill>
              </a:defRPr>
            </a:pPr>
            <a:endParaRPr lang="en-US"/>
          </a:p>
        </c:txPr>
        <c:crossAx val="2068027336"/>
        <c:crosses val="max"/>
        <c:crossBetween val="between"/>
      </c:valAx>
    </c:plotArea>
    <c:plotVisOnly val="1"/>
    <c:dispBlanksAs val="gap"/>
    <c:showDLblsOverMax val="1"/>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B68E39-E91A-4FD2-89F3-F319AAD54EAB}"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A10D458E-D15A-4A88-AA04-B65CD082FBE2}">
      <dgm:prSet phldrT="[Text]"/>
      <dgm:spPr/>
      <dgm:t>
        <a:bodyPr/>
        <a:lstStyle/>
        <a:p>
          <a:r>
            <a:rPr lang="en-US" dirty="0"/>
            <a:t>CSI</a:t>
          </a:r>
        </a:p>
      </dgm:t>
    </dgm:pt>
    <dgm:pt modelId="{6546BE7F-99F6-4973-BB8F-E65A10549F94}" type="parTrans" cxnId="{7E72174B-B05A-4816-AD3B-5D3FA6496C38}">
      <dgm:prSet/>
      <dgm:spPr/>
      <dgm:t>
        <a:bodyPr/>
        <a:lstStyle/>
        <a:p>
          <a:endParaRPr lang="en-US"/>
        </a:p>
      </dgm:t>
    </dgm:pt>
    <dgm:pt modelId="{A5F51B5F-C5A7-4F3D-AD3D-7733B85C39E6}" type="sibTrans" cxnId="{7E72174B-B05A-4816-AD3B-5D3FA6496C38}">
      <dgm:prSet/>
      <dgm:spPr/>
      <dgm:t>
        <a:bodyPr/>
        <a:lstStyle/>
        <a:p>
          <a:endParaRPr lang="en-US"/>
        </a:p>
      </dgm:t>
    </dgm:pt>
    <dgm:pt modelId="{2A421CF2-0317-4F57-9176-3C4E31DE0A53}">
      <dgm:prSet phldrT="[Text]"/>
      <dgm:spPr/>
      <dgm:t>
        <a:bodyPr/>
        <a:lstStyle/>
        <a:p>
          <a:r>
            <a:rPr lang="en-US" dirty="0"/>
            <a:t>Supports schools with resources, trainings and sample policies</a:t>
          </a:r>
        </a:p>
      </dgm:t>
    </dgm:pt>
    <dgm:pt modelId="{14E7D673-BE92-46DE-80FE-D6F9743FFE69}" type="parTrans" cxnId="{19A9DD31-2A14-4CD8-8CC3-A17654566870}">
      <dgm:prSet/>
      <dgm:spPr/>
      <dgm:t>
        <a:bodyPr/>
        <a:lstStyle/>
        <a:p>
          <a:endParaRPr lang="en-US"/>
        </a:p>
      </dgm:t>
    </dgm:pt>
    <dgm:pt modelId="{3F1D51F0-492A-4EA4-86AC-601665E99331}" type="sibTrans" cxnId="{19A9DD31-2A14-4CD8-8CC3-A17654566870}">
      <dgm:prSet/>
      <dgm:spPr/>
      <dgm:t>
        <a:bodyPr/>
        <a:lstStyle/>
        <a:p>
          <a:endParaRPr lang="en-US"/>
        </a:p>
      </dgm:t>
    </dgm:pt>
    <dgm:pt modelId="{1FF073F6-1AE6-4928-8699-64361ACA0150}">
      <dgm:prSet phldrT="[Text]"/>
      <dgm:spPr/>
      <dgm:t>
        <a:bodyPr/>
        <a:lstStyle/>
        <a:p>
          <a:r>
            <a:rPr lang="en-US" dirty="0"/>
            <a:t>Addresses complaints in accordance with CSI’s Grievance Policy</a:t>
          </a:r>
        </a:p>
      </dgm:t>
    </dgm:pt>
    <dgm:pt modelId="{74819A0E-7802-42C9-8FDC-6106C6DEE6E2}" type="parTrans" cxnId="{AC72F6B5-1B45-4F4A-B03E-CC9B48283B55}">
      <dgm:prSet/>
      <dgm:spPr/>
      <dgm:t>
        <a:bodyPr/>
        <a:lstStyle/>
        <a:p>
          <a:endParaRPr lang="en-US"/>
        </a:p>
      </dgm:t>
    </dgm:pt>
    <dgm:pt modelId="{255B6525-A514-4CEE-82B8-29D2A0445283}" type="sibTrans" cxnId="{AC72F6B5-1B45-4F4A-B03E-CC9B48283B55}">
      <dgm:prSet/>
      <dgm:spPr/>
      <dgm:t>
        <a:bodyPr/>
        <a:lstStyle/>
        <a:p>
          <a:endParaRPr lang="en-US"/>
        </a:p>
      </dgm:t>
    </dgm:pt>
    <dgm:pt modelId="{C2051142-AA40-444F-A35C-FE9B62D9CBD2}">
      <dgm:prSet phldrT="[Text]"/>
      <dgm:spPr/>
      <dgm:t>
        <a:bodyPr/>
        <a:lstStyle/>
        <a:p>
          <a:r>
            <a:rPr lang="en-US" dirty="0"/>
            <a:t>CSI Schools</a:t>
          </a:r>
        </a:p>
      </dgm:t>
    </dgm:pt>
    <dgm:pt modelId="{700084CC-C181-440A-B4E7-1603F8BD8A49}" type="parTrans" cxnId="{743B3603-9438-40B5-8E4E-E696D56D4D0D}">
      <dgm:prSet/>
      <dgm:spPr/>
      <dgm:t>
        <a:bodyPr/>
        <a:lstStyle/>
        <a:p>
          <a:endParaRPr lang="en-US"/>
        </a:p>
      </dgm:t>
    </dgm:pt>
    <dgm:pt modelId="{A5B40F6D-7B5F-4E18-A254-94FDC84346A4}" type="sibTrans" cxnId="{743B3603-9438-40B5-8E4E-E696D56D4D0D}">
      <dgm:prSet/>
      <dgm:spPr/>
      <dgm:t>
        <a:bodyPr/>
        <a:lstStyle/>
        <a:p>
          <a:endParaRPr lang="en-US"/>
        </a:p>
      </dgm:t>
    </dgm:pt>
    <dgm:pt modelId="{FFCA819E-60A6-4272-8FA4-1AE4292F7848}">
      <dgm:prSet phldrT="[Text]"/>
      <dgm:spPr/>
      <dgm:t>
        <a:bodyPr/>
        <a:lstStyle/>
        <a:p>
          <a:r>
            <a:rPr lang="en-US" dirty="0"/>
            <a:t>Responsible for creating policies and procedures to ensure Title IX Compliance</a:t>
          </a:r>
        </a:p>
      </dgm:t>
    </dgm:pt>
    <dgm:pt modelId="{F076196A-D46E-4F77-B2B3-80A84BA5E5FA}" type="parTrans" cxnId="{D266770B-0A5B-4E1B-B6E6-88742896593A}">
      <dgm:prSet/>
      <dgm:spPr/>
      <dgm:t>
        <a:bodyPr/>
        <a:lstStyle/>
        <a:p>
          <a:endParaRPr lang="en-US"/>
        </a:p>
      </dgm:t>
    </dgm:pt>
    <dgm:pt modelId="{91261E58-FF8D-4CDA-80C0-0571BFD89534}" type="sibTrans" cxnId="{D266770B-0A5B-4E1B-B6E6-88742896593A}">
      <dgm:prSet/>
      <dgm:spPr/>
      <dgm:t>
        <a:bodyPr/>
        <a:lstStyle/>
        <a:p>
          <a:endParaRPr lang="en-US"/>
        </a:p>
      </dgm:t>
    </dgm:pt>
    <dgm:pt modelId="{8DD69207-2001-4B7F-8185-B1066672AA08}">
      <dgm:prSet phldrT="[Text]"/>
      <dgm:spPr/>
      <dgm:t>
        <a:bodyPr/>
        <a:lstStyle/>
        <a:p>
          <a:r>
            <a:rPr lang="en-US" dirty="0"/>
            <a:t>School boards approve the policy, school leadership ensures successful implementation of the policy</a:t>
          </a:r>
        </a:p>
      </dgm:t>
    </dgm:pt>
    <dgm:pt modelId="{F4BC56A6-EEAA-4294-89C6-0F9D87D154AB}" type="parTrans" cxnId="{5552C2BA-ACCE-4F0F-A763-F4BDCFB3DCD2}">
      <dgm:prSet/>
      <dgm:spPr/>
      <dgm:t>
        <a:bodyPr/>
        <a:lstStyle/>
        <a:p>
          <a:endParaRPr lang="en-US"/>
        </a:p>
      </dgm:t>
    </dgm:pt>
    <dgm:pt modelId="{F4221A9C-520F-45D7-AF1B-19DE0029CAA7}" type="sibTrans" cxnId="{5552C2BA-ACCE-4F0F-A763-F4BDCFB3DCD2}">
      <dgm:prSet/>
      <dgm:spPr/>
      <dgm:t>
        <a:bodyPr/>
        <a:lstStyle/>
        <a:p>
          <a:endParaRPr lang="en-US"/>
        </a:p>
      </dgm:t>
    </dgm:pt>
    <dgm:pt modelId="{A3C16251-010B-4CBB-945E-04B2017E7E79}" type="pres">
      <dgm:prSet presAssocID="{63B68E39-E91A-4FD2-89F3-F319AAD54EAB}" presName="linear" presStyleCnt="0">
        <dgm:presLayoutVars>
          <dgm:dir/>
          <dgm:animLvl val="lvl"/>
          <dgm:resizeHandles val="exact"/>
        </dgm:presLayoutVars>
      </dgm:prSet>
      <dgm:spPr/>
    </dgm:pt>
    <dgm:pt modelId="{9841D1AB-1628-4FED-8FAF-EB40A6C1FC06}" type="pres">
      <dgm:prSet presAssocID="{C2051142-AA40-444F-A35C-FE9B62D9CBD2}" presName="parentLin" presStyleCnt="0"/>
      <dgm:spPr/>
    </dgm:pt>
    <dgm:pt modelId="{C27094A1-7257-44BA-9799-C742C85CBEEC}" type="pres">
      <dgm:prSet presAssocID="{C2051142-AA40-444F-A35C-FE9B62D9CBD2}" presName="parentLeftMargin" presStyleLbl="node1" presStyleIdx="0" presStyleCnt="2"/>
      <dgm:spPr/>
    </dgm:pt>
    <dgm:pt modelId="{7602D4E9-9711-4555-8E4C-BA41C1256EFA}" type="pres">
      <dgm:prSet presAssocID="{C2051142-AA40-444F-A35C-FE9B62D9CBD2}" presName="parentText" presStyleLbl="node1" presStyleIdx="0" presStyleCnt="2">
        <dgm:presLayoutVars>
          <dgm:chMax val="0"/>
          <dgm:bulletEnabled val="1"/>
        </dgm:presLayoutVars>
      </dgm:prSet>
      <dgm:spPr/>
    </dgm:pt>
    <dgm:pt modelId="{93E6C1D7-6BCB-4418-94E3-4186CFDEB7CB}" type="pres">
      <dgm:prSet presAssocID="{C2051142-AA40-444F-A35C-FE9B62D9CBD2}" presName="negativeSpace" presStyleCnt="0"/>
      <dgm:spPr/>
    </dgm:pt>
    <dgm:pt modelId="{C661D0D5-65A8-48E7-B17A-9EB7E261DB4A}" type="pres">
      <dgm:prSet presAssocID="{C2051142-AA40-444F-A35C-FE9B62D9CBD2}" presName="childText" presStyleLbl="conFgAcc1" presStyleIdx="0" presStyleCnt="2">
        <dgm:presLayoutVars>
          <dgm:bulletEnabled val="1"/>
        </dgm:presLayoutVars>
      </dgm:prSet>
      <dgm:spPr/>
    </dgm:pt>
    <dgm:pt modelId="{61E51AA3-F47B-41CF-AD6B-5C1B6C822C49}" type="pres">
      <dgm:prSet presAssocID="{A5B40F6D-7B5F-4E18-A254-94FDC84346A4}" presName="spaceBetweenRectangles" presStyleCnt="0"/>
      <dgm:spPr/>
    </dgm:pt>
    <dgm:pt modelId="{933C8ECB-07E2-4E5C-8B74-AAF79595B7E1}" type="pres">
      <dgm:prSet presAssocID="{A10D458E-D15A-4A88-AA04-B65CD082FBE2}" presName="parentLin" presStyleCnt="0"/>
      <dgm:spPr/>
    </dgm:pt>
    <dgm:pt modelId="{38DAAA9A-B5CE-4A1F-AE4F-BCE3D67D41FA}" type="pres">
      <dgm:prSet presAssocID="{A10D458E-D15A-4A88-AA04-B65CD082FBE2}" presName="parentLeftMargin" presStyleLbl="node1" presStyleIdx="0" presStyleCnt="2"/>
      <dgm:spPr/>
    </dgm:pt>
    <dgm:pt modelId="{05862B5C-D0C2-43A5-815B-C9608A6781F2}" type="pres">
      <dgm:prSet presAssocID="{A10D458E-D15A-4A88-AA04-B65CD082FBE2}" presName="parentText" presStyleLbl="node1" presStyleIdx="1" presStyleCnt="2">
        <dgm:presLayoutVars>
          <dgm:chMax val="0"/>
          <dgm:bulletEnabled val="1"/>
        </dgm:presLayoutVars>
      </dgm:prSet>
      <dgm:spPr/>
    </dgm:pt>
    <dgm:pt modelId="{3A5343B7-2D59-4329-A0A7-850A9048CD7E}" type="pres">
      <dgm:prSet presAssocID="{A10D458E-D15A-4A88-AA04-B65CD082FBE2}" presName="negativeSpace" presStyleCnt="0"/>
      <dgm:spPr/>
    </dgm:pt>
    <dgm:pt modelId="{B9BD764B-D665-490D-9C20-16B59ABF4A58}" type="pres">
      <dgm:prSet presAssocID="{A10D458E-D15A-4A88-AA04-B65CD082FBE2}" presName="childText" presStyleLbl="conFgAcc1" presStyleIdx="1" presStyleCnt="2">
        <dgm:presLayoutVars>
          <dgm:bulletEnabled val="1"/>
        </dgm:presLayoutVars>
      </dgm:prSet>
      <dgm:spPr/>
    </dgm:pt>
  </dgm:ptLst>
  <dgm:cxnLst>
    <dgm:cxn modelId="{743B3603-9438-40B5-8E4E-E696D56D4D0D}" srcId="{63B68E39-E91A-4FD2-89F3-F319AAD54EAB}" destId="{C2051142-AA40-444F-A35C-FE9B62D9CBD2}" srcOrd="0" destOrd="0" parTransId="{700084CC-C181-440A-B4E7-1603F8BD8A49}" sibTransId="{A5B40F6D-7B5F-4E18-A254-94FDC84346A4}"/>
    <dgm:cxn modelId="{D266770B-0A5B-4E1B-B6E6-88742896593A}" srcId="{C2051142-AA40-444F-A35C-FE9B62D9CBD2}" destId="{FFCA819E-60A6-4272-8FA4-1AE4292F7848}" srcOrd="0" destOrd="0" parTransId="{F076196A-D46E-4F77-B2B3-80A84BA5E5FA}" sibTransId="{91261E58-FF8D-4CDA-80C0-0571BFD89534}"/>
    <dgm:cxn modelId="{A78A780E-E44E-462D-AAB4-A7FCA53C7CF0}" type="presOf" srcId="{C2051142-AA40-444F-A35C-FE9B62D9CBD2}" destId="{C27094A1-7257-44BA-9799-C742C85CBEEC}" srcOrd="0" destOrd="0" presId="urn:microsoft.com/office/officeart/2005/8/layout/list1"/>
    <dgm:cxn modelId="{19A9DD31-2A14-4CD8-8CC3-A17654566870}" srcId="{A10D458E-D15A-4A88-AA04-B65CD082FBE2}" destId="{2A421CF2-0317-4F57-9176-3C4E31DE0A53}" srcOrd="0" destOrd="0" parTransId="{14E7D673-BE92-46DE-80FE-D6F9743FFE69}" sibTransId="{3F1D51F0-492A-4EA4-86AC-601665E99331}"/>
    <dgm:cxn modelId="{7E72174B-B05A-4816-AD3B-5D3FA6496C38}" srcId="{63B68E39-E91A-4FD2-89F3-F319AAD54EAB}" destId="{A10D458E-D15A-4A88-AA04-B65CD082FBE2}" srcOrd="1" destOrd="0" parTransId="{6546BE7F-99F6-4973-BB8F-E65A10549F94}" sibTransId="{A5F51B5F-C5A7-4F3D-AD3D-7733B85C39E6}"/>
    <dgm:cxn modelId="{C7404C6C-E877-4969-898A-7C7F8A78948C}" type="presOf" srcId="{1FF073F6-1AE6-4928-8699-64361ACA0150}" destId="{B9BD764B-D665-490D-9C20-16B59ABF4A58}" srcOrd="0" destOrd="1" presId="urn:microsoft.com/office/officeart/2005/8/layout/list1"/>
    <dgm:cxn modelId="{B8747F4C-52D8-42FE-92DA-6141B323C20C}" type="presOf" srcId="{C2051142-AA40-444F-A35C-FE9B62D9CBD2}" destId="{7602D4E9-9711-4555-8E4C-BA41C1256EFA}" srcOrd="1" destOrd="0" presId="urn:microsoft.com/office/officeart/2005/8/layout/list1"/>
    <dgm:cxn modelId="{CF990157-8106-4106-B72B-27329F274310}" type="presOf" srcId="{A10D458E-D15A-4A88-AA04-B65CD082FBE2}" destId="{05862B5C-D0C2-43A5-815B-C9608A6781F2}" srcOrd="1" destOrd="0" presId="urn:microsoft.com/office/officeart/2005/8/layout/list1"/>
    <dgm:cxn modelId="{9F51F37E-B383-4F9B-81A1-105D15F2511F}" type="presOf" srcId="{2A421CF2-0317-4F57-9176-3C4E31DE0A53}" destId="{B9BD764B-D665-490D-9C20-16B59ABF4A58}" srcOrd="0" destOrd="0" presId="urn:microsoft.com/office/officeart/2005/8/layout/list1"/>
    <dgm:cxn modelId="{5DDC71A0-5004-4194-8AC8-D30DF53F65B6}" type="presOf" srcId="{FFCA819E-60A6-4272-8FA4-1AE4292F7848}" destId="{C661D0D5-65A8-48E7-B17A-9EB7E261DB4A}" srcOrd="0" destOrd="0" presId="urn:microsoft.com/office/officeart/2005/8/layout/list1"/>
    <dgm:cxn modelId="{3C60C2A4-3F87-4FB9-992A-71337AD91F8A}" type="presOf" srcId="{A10D458E-D15A-4A88-AA04-B65CD082FBE2}" destId="{38DAAA9A-B5CE-4A1F-AE4F-BCE3D67D41FA}" srcOrd="0" destOrd="0" presId="urn:microsoft.com/office/officeart/2005/8/layout/list1"/>
    <dgm:cxn modelId="{AC72F6B5-1B45-4F4A-B03E-CC9B48283B55}" srcId="{A10D458E-D15A-4A88-AA04-B65CD082FBE2}" destId="{1FF073F6-1AE6-4928-8699-64361ACA0150}" srcOrd="1" destOrd="0" parTransId="{74819A0E-7802-42C9-8FDC-6106C6DEE6E2}" sibTransId="{255B6525-A514-4CEE-82B8-29D2A0445283}"/>
    <dgm:cxn modelId="{5552C2BA-ACCE-4F0F-A763-F4BDCFB3DCD2}" srcId="{C2051142-AA40-444F-A35C-FE9B62D9CBD2}" destId="{8DD69207-2001-4B7F-8185-B1066672AA08}" srcOrd="1" destOrd="0" parTransId="{F4BC56A6-EEAA-4294-89C6-0F9D87D154AB}" sibTransId="{F4221A9C-520F-45D7-AF1B-19DE0029CAA7}"/>
    <dgm:cxn modelId="{4B0900D0-2ABB-4B3F-A80E-BCBE130A9656}" type="presOf" srcId="{8DD69207-2001-4B7F-8185-B1066672AA08}" destId="{C661D0D5-65A8-48E7-B17A-9EB7E261DB4A}" srcOrd="0" destOrd="1" presId="urn:microsoft.com/office/officeart/2005/8/layout/list1"/>
    <dgm:cxn modelId="{5CCFB1EE-8498-4248-824F-507381E35315}" type="presOf" srcId="{63B68E39-E91A-4FD2-89F3-F319AAD54EAB}" destId="{A3C16251-010B-4CBB-945E-04B2017E7E79}" srcOrd="0" destOrd="0" presId="urn:microsoft.com/office/officeart/2005/8/layout/list1"/>
    <dgm:cxn modelId="{4190966B-6ECE-4C02-B911-7D80ECB2A427}" type="presParOf" srcId="{A3C16251-010B-4CBB-945E-04B2017E7E79}" destId="{9841D1AB-1628-4FED-8FAF-EB40A6C1FC06}" srcOrd="0" destOrd="0" presId="urn:microsoft.com/office/officeart/2005/8/layout/list1"/>
    <dgm:cxn modelId="{91935536-8259-4D45-8C92-A3FF29F1E055}" type="presParOf" srcId="{9841D1AB-1628-4FED-8FAF-EB40A6C1FC06}" destId="{C27094A1-7257-44BA-9799-C742C85CBEEC}" srcOrd="0" destOrd="0" presId="urn:microsoft.com/office/officeart/2005/8/layout/list1"/>
    <dgm:cxn modelId="{69B4F557-0544-4B90-842F-C4892C9423F1}" type="presParOf" srcId="{9841D1AB-1628-4FED-8FAF-EB40A6C1FC06}" destId="{7602D4E9-9711-4555-8E4C-BA41C1256EFA}" srcOrd="1" destOrd="0" presId="urn:microsoft.com/office/officeart/2005/8/layout/list1"/>
    <dgm:cxn modelId="{2CB41071-8229-41BB-ACB0-F5EAAD34CD16}" type="presParOf" srcId="{A3C16251-010B-4CBB-945E-04B2017E7E79}" destId="{93E6C1D7-6BCB-4418-94E3-4186CFDEB7CB}" srcOrd="1" destOrd="0" presId="urn:microsoft.com/office/officeart/2005/8/layout/list1"/>
    <dgm:cxn modelId="{D0846106-0FC8-4820-AFD9-841445BB2E12}" type="presParOf" srcId="{A3C16251-010B-4CBB-945E-04B2017E7E79}" destId="{C661D0D5-65A8-48E7-B17A-9EB7E261DB4A}" srcOrd="2" destOrd="0" presId="urn:microsoft.com/office/officeart/2005/8/layout/list1"/>
    <dgm:cxn modelId="{297B6196-5C4F-45D2-8391-6682590312D1}" type="presParOf" srcId="{A3C16251-010B-4CBB-945E-04B2017E7E79}" destId="{61E51AA3-F47B-41CF-AD6B-5C1B6C822C49}" srcOrd="3" destOrd="0" presId="urn:microsoft.com/office/officeart/2005/8/layout/list1"/>
    <dgm:cxn modelId="{F48C861A-ECB5-4210-9199-121964CCE68F}" type="presParOf" srcId="{A3C16251-010B-4CBB-945E-04B2017E7E79}" destId="{933C8ECB-07E2-4E5C-8B74-AAF79595B7E1}" srcOrd="4" destOrd="0" presId="urn:microsoft.com/office/officeart/2005/8/layout/list1"/>
    <dgm:cxn modelId="{52202C30-CDC3-4A18-887F-EE2C8448CFCC}" type="presParOf" srcId="{933C8ECB-07E2-4E5C-8B74-AAF79595B7E1}" destId="{38DAAA9A-B5CE-4A1F-AE4F-BCE3D67D41FA}" srcOrd="0" destOrd="0" presId="urn:microsoft.com/office/officeart/2005/8/layout/list1"/>
    <dgm:cxn modelId="{40BCC64E-FEB4-4E1A-A053-412E50F473A1}" type="presParOf" srcId="{933C8ECB-07E2-4E5C-8B74-AAF79595B7E1}" destId="{05862B5C-D0C2-43A5-815B-C9608A6781F2}" srcOrd="1" destOrd="0" presId="urn:microsoft.com/office/officeart/2005/8/layout/list1"/>
    <dgm:cxn modelId="{EC4EF2F7-8AC9-4676-895A-CB2FF4442CB7}" type="presParOf" srcId="{A3C16251-010B-4CBB-945E-04B2017E7E79}" destId="{3A5343B7-2D59-4329-A0A7-850A9048CD7E}" srcOrd="5" destOrd="0" presId="urn:microsoft.com/office/officeart/2005/8/layout/list1"/>
    <dgm:cxn modelId="{B2373193-228D-444D-B8C0-F5A9CDD0B73E}" type="presParOf" srcId="{A3C16251-010B-4CBB-945E-04B2017E7E79}" destId="{B9BD764B-D665-490D-9C20-16B59ABF4A58}"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135EF4-541A-4EB2-90F6-2D267C0370B7}" type="doc">
      <dgm:prSet loTypeId="urn:microsoft.com/office/officeart/2005/8/layout/hierarchy1" loCatId="hierarchy" qsTypeId="urn:microsoft.com/office/officeart/2005/8/quickstyle/simple2" qsCatId="simple" csTypeId="urn:microsoft.com/office/officeart/2005/8/colors/accent1_4" csCatId="accent1" phldr="1"/>
      <dgm:spPr/>
      <dgm:t>
        <a:bodyPr/>
        <a:lstStyle/>
        <a:p>
          <a:endParaRPr lang="en-US"/>
        </a:p>
      </dgm:t>
    </dgm:pt>
    <dgm:pt modelId="{4BD5CC5B-91D1-4481-9B10-4AEBE4E13B4A}">
      <dgm:prSet/>
      <dgm:spPr/>
      <dgm:t>
        <a:bodyPr/>
        <a:lstStyle/>
        <a:p>
          <a:r>
            <a:rPr lang="en-US" dirty="0">
              <a:latin typeface="Arial" panose="020B0604020202020204" pitchFamily="34" charset="0"/>
              <a:cs typeface="Arial" panose="020B0604020202020204" pitchFamily="34" charset="0"/>
            </a:rPr>
            <a:t>When hear “Title IX”, I think…</a:t>
          </a:r>
        </a:p>
      </dgm:t>
    </dgm:pt>
    <dgm:pt modelId="{E3FEBF60-F63E-44A8-B49C-DBC25BC26F2E}" type="parTrans" cxnId="{88EBBF50-FA45-4055-8C84-74424CD196EE}">
      <dgm:prSet/>
      <dgm:spPr/>
      <dgm:t>
        <a:bodyPr/>
        <a:lstStyle/>
        <a:p>
          <a:endParaRPr lang="en-US">
            <a:latin typeface="Arial" panose="020B0604020202020204" pitchFamily="34" charset="0"/>
            <a:cs typeface="Arial" panose="020B0604020202020204" pitchFamily="34" charset="0"/>
          </a:endParaRPr>
        </a:p>
      </dgm:t>
    </dgm:pt>
    <dgm:pt modelId="{4C0F4D80-B754-4E80-8141-1E3BDA277A0B}" type="sibTrans" cxnId="{88EBBF50-FA45-4055-8C84-74424CD196EE}">
      <dgm:prSet/>
      <dgm:spPr/>
      <dgm:t>
        <a:bodyPr/>
        <a:lstStyle/>
        <a:p>
          <a:endParaRPr lang="en-US">
            <a:latin typeface="Arial" panose="020B0604020202020204" pitchFamily="34" charset="0"/>
            <a:cs typeface="Arial" panose="020B0604020202020204" pitchFamily="34" charset="0"/>
          </a:endParaRPr>
        </a:p>
      </dgm:t>
    </dgm:pt>
    <dgm:pt modelId="{BAF10037-BDC2-4873-8B0D-86DEB011BD4D}">
      <dgm:prSet/>
      <dgm:spPr/>
      <dgm:t>
        <a:bodyPr/>
        <a:lstStyle/>
        <a:p>
          <a:r>
            <a:rPr lang="en-US">
              <a:latin typeface="Arial" panose="020B0604020202020204" pitchFamily="34" charset="0"/>
              <a:cs typeface="Arial" panose="020B0604020202020204" pitchFamily="34" charset="0"/>
            </a:rPr>
            <a:t>I want to leave today with…</a:t>
          </a:r>
        </a:p>
      </dgm:t>
    </dgm:pt>
    <dgm:pt modelId="{2FE1343D-3D08-41B5-97F0-BDFA5062DA02}" type="parTrans" cxnId="{93BD3E88-8B4F-49E1-B19F-D4DAE9B6796E}">
      <dgm:prSet/>
      <dgm:spPr/>
      <dgm:t>
        <a:bodyPr/>
        <a:lstStyle/>
        <a:p>
          <a:endParaRPr lang="en-US">
            <a:latin typeface="Arial" panose="020B0604020202020204" pitchFamily="34" charset="0"/>
            <a:cs typeface="Arial" panose="020B0604020202020204" pitchFamily="34" charset="0"/>
          </a:endParaRPr>
        </a:p>
      </dgm:t>
    </dgm:pt>
    <dgm:pt modelId="{D843A493-F6CE-4362-9A09-174052E711CB}" type="sibTrans" cxnId="{93BD3E88-8B4F-49E1-B19F-D4DAE9B6796E}">
      <dgm:prSet/>
      <dgm:spPr/>
      <dgm:t>
        <a:bodyPr/>
        <a:lstStyle/>
        <a:p>
          <a:endParaRPr lang="en-US">
            <a:latin typeface="Arial" panose="020B0604020202020204" pitchFamily="34" charset="0"/>
            <a:cs typeface="Arial" panose="020B0604020202020204" pitchFamily="34" charset="0"/>
          </a:endParaRPr>
        </a:p>
      </dgm:t>
    </dgm:pt>
    <dgm:pt modelId="{D0E38D60-4ACE-4089-AC09-AF707CCB6C77}" type="pres">
      <dgm:prSet presAssocID="{67135EF4-541A-4EB2-90F6-2D267C0370B7}" presName="hierChild1" presStyleCnt="0">
        <dgm:presLayoutVars>
          <dgm:chPref val="1"/>
          <dgm:dir/>
          <dgm:animOne val="branch"/>
          <dgm:animLvl val="lvl"/>
          <dgm:resizeHandles/>
        </dgm:presLayoutVars>
      </dgm:prSet>
      <dgm:spPr/>
    </dgm:pt>
    <dgm:pt modelId="{64102C50-9A44-446F-844E-A7AFA9DFA353}" type="pres">
      <dgm:prSet presAssocID="{4BD5CC5B-91D1-4481-9B10-4AEBE4E13B4A}" presName="hierRoot1" presStyleCnt="0"/>
      <dgm:spPr/>
    </dgm:pt>
    <dgm:pt modelId="{D72CD01A-3FD4-43CB-9842-42E4CFD1417A}" type="pres">
      <dgm:prSet presAssocID="{4BD5CC5B-91D1-4481-9B10-4AEBE4E13B4A}" presName="composite" presStyleCnt="0"/>
      <dgm:spPr/>
    </dgm:pt>
    <dgm:pt modelId="{D8839D9D-1422-47CC-9E54-51E666A57A41}" type="pres">
      <dgm:prSet presAssocID="{4BD5CC5B-91D1-4481-9B10-4AEBE4E13B4A}" presName="background" presStyleLbl="node0" presStyleIdx="0" presStyleCnt="2"/>
      <dgm:spPr/>
    </dgm:pt>
    <dgm:pt modelId="{C230017E-FDCD-4511-A2EC-94F9996A7218}" type="pres">
      <dgm:prSet presAssocID="{4BD5CC5B-91D1-4481-9B10-4AEBE4E13B4A}" presName="text" presStyleLbl="fgAcc0" presStyleIdx="0" presStyleCnt="2">
        <dgm:presLayoutVars>
          <dgm:chPref val="3"/>
        </dgm:presLayoutVars>
      </dgm:prSet>
      <dgm:spPr/>
    </dgm:pt>
    <dgm:pt modelId="{F4FDDE0C-2F69-4E10-8624-12D7D9293F84}" type="pres">
      <dgm:prSet presAssocID="{4BD5CC5B-91D1-4481-9B10-4AEBE4E13B4A}" presName="hierChild2" presStyleCnt="0"/>
      <dgm:spPr/>
    </dgm:pt>
    <dgm:pt modelId="{9DCC90D6-F4CC-423F-B524-DBEF8D51AC5A}" type="pres">
      <dgm:prSet presAssocID="{BAF10037-BDC2-4873-8B0D-86DEB011BD4D}" presName="hierRoot1" presStyleCnt="0"/>
      <dgm:spPr/>
    </dgm:pt>
    <dgm:pt modelId="{EF693B74-3B0F-4A42-8A60-8F7FDC27C0E7}" type="pres">
      <dgm:prSet presAssocID="{BAF10037-BDC2-4873-8B0D-86DEB011BD4D}" presName="composite" presStyleCnt="0"/>
      <dgm:spPr/>
    </dgm:pt>
    <dgm:pt modelId="{2D845782-E7A9-45AA-A6A2-C33BE61227AD}" type="pres">
      <dgm:prSet presAssocID="{BAF10037-BDC2-4873-8B0D-86DEB011BD4D}" presName="background" presStyleLbl="node0" presStyleIdx="1" presStyleCnt="2"/>
      <dgm:spPr/>
    </dgm:pt>
    <dgm:pt modelId="{30238AD0-DBB4-45DD-AB0C-9870F86A4D2C}" type="pres">
      <dgm:prSet presAssocID="{BAF10037-BDC2-4873-8B0D-86DEB011BD4D}" presName="text" presStyleLbl="fgAcc0" presStyleIdx="1" presStyleCnt="2">
        <dgm:presLayoutVars>
          <dgm:chPref val="3"/>
        </dgm:presLayoutVars>
      </dgm:prSet>
      <dgm:spPr/>
    </dgm:pt>
    <dgm:pt modelId="{20BCFE7E-0844-4EBB-9293-D74E02CC6EAD}" type="pres">
      <dgm:prSet presAssocID="{BAF10037-BDC2-4873-8B0D-86DEB011BD4D}" presName="hierChild2" presStyleCnt="0"/>
      <dgm:spPr/>
    </dgm:pt>
  </dgm:ptLst>
  <dgm:cxnLst>
    <dgm:cxn modelId="{88EBBF50-FA45-4055-8C84-74424CD196EE}" srcId="{67135EF4-541A-4EB2-90F6-2D267C0370B7}" destId="{4BD5CC5B-91D1-4481-9B10-4AEBE4E13B4A}" srcOrd="0" destOrd="0" parTransId="{E3FEBF60-F63E-44A8-B49C-DBC25BC26F2E}" sibTransId="{4C0F4D80-B754-4E80-8141-1E3BDA277A0B}"/>
    <dgm:cxn modelId="{93BD3E88-8B4F-49E1-B19F-D4DAE9B6796E}" srcId="{67135EF4-541A-4EB2-90F6-2D267C0370B7}" destId="{BAF10037-BDC2-4873-8B0D-86DEB011BD4D}" srcOrd="1" destOrd="0" parTransId="{2FE1343D-3D08-41B5-97F0-BDFA5062DA02}" sibTransId="{D843A493-F6CE-4362-9A09-174052E711CB}"/>
    <dgm:cxn modelId="{54AB3EC8-5A6E-44D4-BB3B-E44FD85990A9}" type="presOf" srcId="{67135EF4-541A-4EB2-90F6-2D267C0370B7}" destId="{D0E38D60-4ACE-4089-AC09-AF707CCB6C77}" srcOrd="0" destOrd="0" presId="urn:microsoft.com/office/officeart/2005/8/layout/hierarchy1"/>
    <dgm:cxn modelId="{F70B7ED2-1161-4318-808F-7CED783384AC}" type="presOf" srcId="{4BD5CC5B-91D1-4481-9B10-4AEBE4E13B4A}" destId="{C230017E-FDCD-4511-A2EC-94F9996A7218}" srcOrd="0" destOrd="0" presId="urn:microsoft.com/office/officeart/2005/8/layout/hierarchy1"/>
    <dgm:cxn modelId="{844535E7-479F-43BA-806C-912DF16B3E18}" type="presOf" srcId="{BAF10037-BDC2-4873-8B0D-86DEB011BD4D}" destId="{30238AD0-DBB4-45DD-AB0C-9870F86A4D2C}" srcOrd="0" destOrd="0" presId="urn:microsoft.com/office/officeart/2005/8/layout/hierarchy1"/>
    <dgm:cxn modelId="{3F078614-838B-4DC3-8477-AF089F4A993C}" type="presParOf" srcId="{D0E38D60-4ACE-4089-AC09-AF707CCB6C77}" destId="{64102C50-9A44-446F-844E-A7AFA9DFA353}" srcOrd="0" destOrd="0" presId="urn:microsoft.com/office/officeart/2005/8/layout/hierarchy1"/>
    <dgm:cxn modelId="{BED9A62B-EA11-465C-B130-55FF06859A5F}" type="presParOf" srcId="{64102C50-9A44-446F-844E-A7AFA9DFA353}" destId="{D72CD01A-3FD4-43CB-9842-42E4CFD1417A}" srcOrd="0" destOrd="0" presId="urn:microsoft.com/office/officeart/2005/8/layout/hierarchy1"/>
    <dgm:cxn modelId="{748E8D65-8194-401F-BC8E-054A2400E65E}" type="presParOf" srcId="{D72CD01A-3FD4-43CB-9842-42E4CFD1417A}" destId="{D8839D9D-1422-47CC-9E54-51E666A57A41}" srcOrd="0" destOrd="0" presId="urn:microsoft.com/office/officeart/2005/8/layout/hierarchy1"/>
    <dgm:cxn modelId="{7ECA904E-61CA-40C5-80F6-DB796EF5CB11}" type="presParOf" srcId="{D72CD01A-3FD4-43CB-9842-42E4CFD1417A}" destId="{C230017E-FDCD-4511-A2EC-94F9996A7218}" srcOrd="1" destOrd="0" presId="urn:microsoft.com/office/officeart/2005/8/layout/hierarchy1"/>
    <dgm:cxn modelId="{732029E6-2E16-4024-B82A-7D7D81677C29}" type="presParOf" srcId="{64102C50-9A44-446F-844E-A7AFA9DFA353}" destId="{F4FDDE0C-2F69-4E10-8624-12D7D9293F84}" srcOrd="1" destOrd="0" presId="urn:microsoft.com/office/officeart/2005/8/layout/hierarchy1"/>
    <dgm:cxn modelId="{928C7B5C-62DA-4465-B105-E656AE0EF27D}" type="presParOf" srcId="{D0E38D60-4ACE-4089-AC09-AF707CCB6C77}" destId="{9DCC90D6-F4CC-423F-B524-DBEF8D51AC5A}" srcOrd="1" destOrd="0" presId="urn:microsoft.com/office/officeart/2005/8/layout/hierarchy1"/>
    <dgm:cxn modelId="{74888546-BFBD-407C-BF0F-4576CFB1CB52}" type="presParOf" srcId="{9DCC90D6-F4CC-423F-B524-DBEF8D51AC5A}" destId="{EF693B74-3B0F-4A42-8A60-8F7FDC27C0E7}" srcOrd="0" destOrd="0" presId="urn:microsoft.com/office/officeart/2005/8/layout/hierarchy1"/>
    <dgm:cxn modelId="{FEF0F7EE-CDAF-4FE4-A3D9-4123B9018AFF}" type="presParOf" srcId="{EF693B74-3B0F-4A42-8A60-8F7FDC27C0E7}" destId="{2D845782-E7A9-45AA-A6A2-C33BE61227AD}" srcOrd="0" destOrd="0" presId="urn:microsoft.com/office/officeart/2005/8/layout/hierarchy1"/>
    <dgm:cxn modelId="{06BE9FCA-2672-4812-8ECA-594306AA836B}" type="presParOf" srcId="{EF693B74-3B0F-4A42-8A60-8F7FDC27C0E7}" destId="{30238AD0-DBB4-45DD-AB0C-9870F86A4D2C}" srcOrd="1" destOrd="0" presId="urn:microsoft.com/office/officeart/2005/8/layout/hierarchy1"/>
    <dgm:cxn modelId="{852C1D10-821D-4EEE-BD46-508E44FEA922}" type="presParOf" srcId="{9DCC90D6-F4CC-423F-B524-DBEF8D51AC5A}" destId="{20BCFE7E-0844-4EBB-9293-D74E02CC6EA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1D0D5-65A8-48E7-B17A-9EB7E261DB4A}">
      <dsp:nvSpPr>
        <dsp:cNvPr id="0" name=""/>
        <dsp:cNvSpPr/>
      </dsp:nvSpPr>
      <dsp:spPr>
        <a:xfrm>
          <a:off x="0" y="392932"/>
          <a:ext cx="7886700" cy="1992375"/>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2096" tIns="479044" rIns="612096"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Responsible for creating policies and procedures to ensure Title IX Compliance</a:t>
          </a:r>
        </a:p>
        <a:p>
          <a:pPr marL="228600" lvl="1" indent="-228600" algn="l" defTabSz="1022350">
            <a:lnSpc>
              <a:spcPct val="90000"/>
            </a:lnSpc>
            <a:spcBef>
              <a:spcPct val="0"/>
            </a:spcBef>
            <a:spcAft>
              <a:spcPct val="15000"/>
            </a:spcAft>
            <a:buChar char="•"/>
          </a:pPr>
          <a:r>
            <a:rPr lang="en-US" sz="2300" kern="1200" dirty="0"/>
            <a:t>School boards approve the policy, school leadership ensures successful implementation of the policy</a:t>
          </a:r>
        </a:p>
      </dsp:txBody>
      <dsp:txXfrm>
        <a:off x="0" y="392932"/>
        <a:ext cx="7886700" cy="1992375"/>
      </dsp:txXfrm>
    </dsp:sp>
    <dsp:sp modelId="{7602D4E9-9711-4555-8E4C-BA41C1256EFA}">
      <dsp:nvSpPr>
        <dsp:cNvPr id="0" name=""/>
        <dsp:cNvSpPr/>
      </dsp:nvSpPr>
      <dsp:spPr>
        <a:xfrm>
          <a:off x="394335" y="53452"/>
          <a:ext cx="5520690" cy="6789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1022350">
            <a:lnSpc>
              <a:spcPct val="90000"/>
            </a:lnSpc>
            <a:spcBef>
              <a:spcPct val="0"/>
            </a:spcBef>
            <a:spcAft>
              <a:spcPct val="35000"/>
            </a:spcAft>
            <a:buNone/>
          </a:pPr>
          <a:r>
            <a:rPr lang="en-US" sz="2300" kern="1200" dirty="0"/>
            <a:t>CSI Schools</a:t>
          </a:r>
        </a:p>
      </dsp:txBody>
      <dsp:txXfrm>
        <a:off x="427479" y="86596"/>
        <a:ext cx="5454402" cy="612672"/>
      </dsp:txXfrm>
    </dsp:sp>
    <dsp:sp modelId="{B9BD764B-D665-490D-9C20-16B59ABF4A58}">
      <dsp:nvSpPr>
        <dsp:cNvPr id="0" name=""/>
        <dsp:cNvSpPr/>
      </dsp:nvSpPr>
      <dsp:spPr>
        <a:xfrm>
          <a:off x="0" y="2848987"/>
          <a:ext cx="7886700" cy="1992375"/>
        </a:xfrm>
        <a:prstGeom prst="rect">
          <a:avLst/>
        </a:prstGeom>
        <a:solidFill>
          <a:schemeClr val="lt1">
            <a:alpha val="90000"/>
            <a:hueOff val="0"/>
            <a:satOff val="0"/>
            <a:lumOff val="0"/>
            <a:alphaOff val="0"/>
          </a:schemeClr>
        </a:solidFill>
        <a:ln w="12700" cap="flat" cmpd="sng" algn="ctr">
          <a:solidFill>
            <a:schemeClr val="accent2">
              <a:hueOff val="-6121229"/>
              <a:satOff val="-69199"/>
              <a:lumOff val="1509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2096" tIns="479044" rIns="612096"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Supports schools with resources, trainings and sample policies</a:t>
          </a:r>
        </a:p>
        <a:p>
          <a:pPr marL="228600" lvl="1" indent="-228600" algn="l" defTabSz="1022350">
            <a:lnSpc>
              <a:spcPct val="90000"/>
            </a:lnSpc>
            <a:spcBef>
              <a:spcPct val="0"/>
            </a:spcBef>
            <a:spcAft>
              <a:spcPct val="15000"/>
            </a:spcAft>
            <a:buChar char="•"/>
          </a:pPr>
          <a:r>
            <a:rPr lang="en-US" sz="2300" kern="1200" dirty="0"/>
            <a:t>Addresses complaints in accordance with CSI’s Grievance Policy</a:t>
          </a:r>
        </a:p>
      </dsp:txBody>
      <dsp:txXfrm>
        <a:off x="0" y="2848987"/>
        <a:ext cx="7886700" cy="1992375"/>
      </dsp:txXfrm>
    </dsp:sp>
    <dsp:sp modelId="{05862B5C-D0C2-43A5-815B-C9608A6781F2}">
      <dsp:nvSpPr>
        <dsp:cNvPr id="0" name=""/>
        <dsp:cNvSpPr/>
      </dsp:nvSpPr>
      <dsp:spPr>
        <a:xfrm>
          <a:off x="394335" y="2509507"/>
          <a:ext cx="5520690" cy="678960"/>
        </a:xfrm>
        <a:prstGeom prst="roundRect">
          <a:avLst/>
        </a:prstGeom>
        <a:solidFill>
          <a:schemeClr val="accent2">
            <a:hueOff val="-6121229"/>
            <a:satOff val="-69199"/>
            <a:lumOff val="150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1022350">
            <a:lnSpc>
              <a:spcPct val="90000"/>
            </a:lnSpc>
            <a:spcBef>
              <a:spcPct val="0"/>
            </a:spcBef>
            <a:spcAft>
              <a:spcPct val="35000"/>
            </a:spcAft>
            <a:buNone/>
          </a:pPr>
          <a:r>
            <a:rPr lang="en-US" sz="2300" kern="1200" dirty="0"/>
            <a:t>CSI</a:t>
          </a:r>
        </a:p>
      </dsp:txBody>
      <dsp:txXfrm>
        <a:off x="427479" y="2542651"/>
        <a:ext cx="5454402" cy="6126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839D9D-1422-47CC-9E54-51E666A57A41}">
      <dsp:nvSpPr>
        <dsp:cNvPr id="0" name=""/>
        <dsp:cNvSpPr/>
      </dsp:nvSpPr>
      <dsp:spPr>
        <a:xfrm>
          <a:off x="926" y="858529"/>
          <a:ext cx="3252008" cy="2065025"/>
        </a:xfrm>
        <a:prstGeom prst="roundRect">
          <a:avLst>
            <a:gd name="adj" fmla="val 10000"/>
          </a:avLst>
        </a:prstGeom>
        <a:solidFill>
          <a:schemeClr val="accent1">
            <a:shade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230017E-FDCD-4511-A2EC-94F9996A7218}">
      <dsp:nvSpPr>
        <dsp:cNvPr id="0" name=""/>
        <dsp:cNvSpPr/>
      </dsp:nvSpPr>
      <dsp:spPr>
        <a:xfrm>
          <a:off x="362260" y="1201796"/>
          <a:ext cx="3252008" cy="2065025"/>
        </a:xfrm>
        <a:prstGeom prst="roundRect">
          <a:avLst>
            <a:gd name="adj" fmla="val 10000"/>
          </a:avLst>
        </a:prstGeom>
        <a:solidFill>
          <a:schemeClr val="lt1">
            <a:alpha val="9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a:latin typeface="Arial" panose="020B0604020202020204" pitchFamily="34" charset="0"/>
              <a:cs typeface="Arial" panose="020B0604020202020204" pitchFamily="34" charset="0"/>
            </a:rPr>
            <a:t>When hear “Title IX”, I think…</a:t>
          </a:r>
        </a:p>
      </dsp:txBody>
      <dsp:txXfrm>
        <a:off x="422743" y="1262279"/>
        <a:ext cx="3131042" cy="1944059"/>
      </dsp:txXfrm>
    </dsp:sp>
    <dsp:sp modelId="{2D845782-E7A9-45AA-A6A2-C33BE61227AD}">
      <dsp:nvSpPr>
        <dsp:cNvPr id="0" name=""/>
        <dsp:cNvSpPr/>
      </dsp:nvSpPr>
      <dsp:spPr>
        <a:xfrm>
          <a:off x="3975603" y="858529"/>
          <a:ext cx="3252008" cy="2065025"/>
        </a:xfrm>
        <a:prstGeom prst="roundRect">
          <a:avLst>
            <a:gd name="adj" fmla="val 10000"/>
          </a:avLst>
        </a:prstGeom>
        <a:solidFill>
          <a:schemeClr val="accent1">
            <a:shade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0238AD0-DBB4-45DD-AB0C-9870F86A4D2C}">
      <dsp:nvSpPr>
        <dsp:cNvPr id="0" name=""/>
        <dsp:cNvSpPr/>
      </dsp:nvSpPr>
      <dsp:spPr>
        <a:xfrm>
          <a:off x="4336937" y="1201796"/>
          <a:ext cx="3252008" cy="2065025"/>
        </a:xfrm>
        <a:prstGeom prst="roundRect">
          <a:avLst>
            <a:gd name="adj" fmla="val 10000"/>
          </a:avLst>
        </a:prstGeom>
        <a:solidFill>
          <a:schemeClr val="lt1">
            <a:alpha val="9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a:latin typeface="Arial" panose="020B0604020202020204" pitchFamily="34" charset="0"/>
              <a:cs typeface="Arial" panose="020B0604020202020204" pitchFamily="34" charset="0"/>
            </a:rPr>
            <a:t>I want to leave today with…</a:t>
          </a:r>
        </a:p>
      </dsp:txBody>
      <dsp:txXfrm>
        <a:off x="4397420" y="1262279"/>
        <a:ext cx="3131042" cy="194405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F14F2E-92A9-42C6-9CBE-1E57962C0C8F}" type="datetimeFigureOut">
              <a:rPr lang="en-US" smtClean="0"/>
              <a:t>2/15/2024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236FA9-E422-4CFD-956E-786F13BB8D9B}" type="slidenum">
              <a:rPr lang="en-US" smtClean="0"/>
              <a:t>‹#›</a:t>
            </a:fld>
            <a:endParaRPr lang="en-US"/>
          </a:p>
        </p:txBody>
      </p:sp>
    </p:spTree>
    <p:extLst>
      <p:ext uri="{BB962C8B-B14F-4D97-AF65-F5344CB8AC3E}">
        <p14:creationId xmlns:p14="http://schemas.microsoft.com/office/powerpoint/2010/main" val="647529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Silently reflect on day or week; thoughts, concerns, dilemmas, etc. and post thoughts in a statement, question, bullet list, etc. on post-it. Could be related to work/home/something else.</a:t>
            </a:r>
          </a:p>
          <a:p>
            <a:pPr marL="171450" indent="-171450">
              <a:buFont typeface="Arial" panose="020B0604020202020204" pitchFamily="34" charset="0"/>
              <a:buChar char="•"/>
            </a:pPr>
            <a:r>
              <a:rPr lang="en-US" dirty="0"/>
              <a:t>Purge thoughts in bucket passed around room.</a:t>
            </a:r>
          </a:p>
          <a:p>
            <a:pPr marL="171450" indent="-171450">
              <a:buFont typeface="Arial" panose="020B0604020202020204" pitchFamily="34" charset="0"/>
              <a:buChar char="•"/>
            </a:pPr>
            <a:r>
              <a:rPr lang="en-US" dirty="0"/>
              <a:t>Facilitation: This purging process is temporary. Purge helps us to enter this space. It is not intended to solve the issue or dilemma at hand. </a:t>
            </a:r>
          </a:p>
        </p:txBody>
      </p:sp>
      <p:sp>
        <p:nvSpPr>
          <p:cNvPr id="4" name="Slide Number Placeholder 3"/>
          <p:cNvSpPr>
            <a:spLocks noGrp="1"/>
          </p:cNvSpPr>
          <p:nvPr>
            <p:ph type="sldNum" sz="quarter" idx="5"/>
          </p:nvPr>
        </p:nvSpPr>
        <p:spPr/>
        <p:txBody>
          <a:bodyPr/>
          <a:lstStyle/>
          <a:p>
            <a:fld id="{A1236FA9-E422-4CFD-956E-786F13BB8D9B}" type="slidenum">
              <a:rPr lang="en-US" smtClean="0"/>
              <a:t>4</a:t>
            </a:fld>
            <a:endParaRPr lang="en-US"/>
          </a:p>
        </p:txBody>
      </p:sp>
    </p:spTree>
    <p:extLst>
      <p:ext uri="{BB962C8B-B14F-4D97-AF65-F5344CB8AC3E}">
        <p14:creationId xmlns:p14="http://schemas.microsoft.com/office/powerpoint/2010/main" val="173958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6526-0729-47AC-BD63-C74DC5265DEA}" type="slidenum">
              <a:rPr lang="en-US" smtClean="0"/>
              <a:pPr/>
              <a:t>101</a:t>
            </a:fld>
            <a:endParaRPr lang="en-US"/>
          </a:p>
        </p:txBody>
      </p:sp>
    </p:spTree>
    <p:extLst>
      <p:ext uri="{BB962C8B-B14F-4D97-AF65-F5344CB8AC3E}">
        <p14:creationId xmlns:p14="http://schemas.microsoft.com/office/powerpoint/2010/main" val="3634659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6526-0729-47AC-BD63-C74DC5265DEA}" type="slidenum">
              <a:rPr lang="en-US" smtClean="0"/>
              <a:pPr/>
              <a:t>102</a:t>
            </a:fld>
            <a:endParaRPr lang="en-US"/>
          </a:p>
        </p:txBody>
      </p:sp>
    </p:spTree>
    <p:extLst>
      <p:ext uri="{BB962C8B-B14F-4D97-AF65-F5344CB8AC3E}">
        <p14:creationId xmlns:p14="http://schemas.microsoft.com/office/powerpoint/2010/main" val="677259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6526-0729-47AC-BD63-C74DC5265DEA}" type="slidenum">
              <a:rPr lang="en-US" smtClean="0"/>
              <a:pPr/>
              <a:t>103</a:t>
            </a:fld>
            <a:endParaRPr lang="en-US"/>
          </a:p>
        </p:txBody>
      </p:sp>
    </p:spTree>
    <p:extLst>
      <p:ext uri="{BB962C8B-B14F-4D97-AF65-F5344CB8AC3E}">
        <p14:creationId xmlns:p14="http://schemas.microsoft.com/office/powerpoint/2010/main" val="1650184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1231192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219599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p>
        </p:txBody>
      </p:sp>
      <p:sp>
        <p:nvSpPr>
          <p:cNvPr id="4" name="Slide Number Placeholder 3"/>
          <p:cNvSpPr>
            <a:spLocks noGrp="1"/>
          </p:cNvSpPr>
          <p:nvPr>
            <p:ph type="sldNum" sz="quarter" idx="10"/>
          </p:nvPr>
        </p:nvSpPr>
        <p:spPr/>
        <p:txBody>
          <a:bodyPr/>
          <a:lstStyle/>
          <a:p>
            <a:fld id="{8F256526-0729-47AC-BD63-C74DC5265DEA}" type="slidenum">
              <a:rPr lang="en-US" smtClean="0"/>
              <a:pPr/>
              <a:t>106</a:t>
            </a:fld>
            <a:endParaRPr lang="en-US"/>
          </a:p>
        </p:txBody>
      </p:sp>
    </p:spTree>
    <p:extLst>
      <p:ext uri="{BB962C8B-B14F-4D97-AF65-F5344CB8AC3E}">
        <p14:creationId xmlns:p14="http://schemas.microsoft.com/office/powerpoint/2010/main" val="3025979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b="1"/>
          </a:p>
        </p:txBody>
      </p:sp>
      <p:sp>
        <p:nvSpPr>
          <p:cNvPr id="4" name="Slide Number Placeholder 3"/>
          <p:cNvSpPr>
            <a:spLocks noGrp="1"/>
          </p:cNvSpPr>
          <p:nvPr>
            <p:ph type="sldNum" sz="quarter" idx="10"/>
          </p:nvPr>
        </p:nvSpPr>
        <p:spPr/>
        <p:txBody>
          <a:bodyPr/>
          <a:lstStyle/>
          <a:p>
            <a:fld id="{8F256526-0729-47AC-BD63-C74DC5265DEA}" type="slidenum">
              <a:rPr lang="en-US" smtClean="0"/>
              <a:pPr/>
              <a:t>107</a:t>
            </a:fld>
            <a:endParaRPr lang="en-US"/>
          </a:p>
        </p:txBody>
      </p:sp>
    </p:spTree>
    <p:extLst>
      <p:ext uri="{BB962C8B-B14F-4D97-AF65-F5344CB8AC3E}">
        <p14:creationId xmlns:p14="http://schemas.microsoft.com/office/powerpoint/2010/main" val="638652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Proofing on the computer</a:t>
            </a:r>
            <a:r>
              <a:rPr lang="en-US" baseline="0" dirty="0"/>
              <a:t> versus paper</a:t>
            </a:r>
            <a:endParaRPr lang="en-US" dirty="0"/>
          </a:p>
        </p:txBody>
      </p:sp>
      <p:sp>
        <p:nvSpPr>
          <p:cNvPr id="4" name="Slide Number Placeholder 3"/>
          <p:cNvSpPr>
            <a:spLocks noGrp="1"/>
          </p:cNvSpPr>
          <p:nvPr>
            <p:ph type="sldNum" sz="quarter" idx="10"/>
          </p:nvPr>
        </p:nvSpPr>
        <p:spPr/>
        <p:txBody>
          <a:bodyPr/>
          <a:lstStyle/>
          <a:p>
            <a:fld id="{8F256526-0729-47AC-BD63-C74DC5265DEA}" type="slidenum">
              <a:rPr lang="en-US" smtClean="0"/>
              <a:pPr/>
              <a:t>108</a:t>
            </a:fld>
            <a:endParaRPr lang="en-US"/>
          </a:p>
        </p:txBody>
      </p:sp>
    </p:spTree>
    <p:extLst>
      <p:ext uri="{BB962C8B-B14F-4D97-AF65-F5344CB8AC3E}">
        <p14:creationId xmlns:p14="http://schemas.microsoft.com/office/powerpoint/2010/main" val="393332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Introductions: Name, role and school</a:t>
            </a:r>
          </a:p>
          <a:p>
            <a:r>
              <a:rPr lang="en-US" dirty="0"/>
              <a:t>Fun with pennies: Share with you something that occurred in the year of the penny. It can be something about your education (as a child, teacher, school leader) or just about life. </a:t>
            </a:r>
          </a:p>
          <a:p>
            <a:endParaRPr lang="en-US" dirty="0"/>
          </a:p>
        </p:txBody>
      </p:sp>
      <p:sp>
        <p:nvSpPr>
          <p:cNvPr id="4" name="Slide Number Placeholder 3"/>
          <p:cNvSpPr>
            <a:spLocks noGrp="1"/>
          </p:cNvSpPr>
          <p:nvPr>
            <p:ph type="sldNum" sz="quarter" idx="5"/>
          </p:nvPr>
        </p:nvSpPr>
        <p:spPr/>
        <p:txBody>
          <a:bodyPr/>
          <a:lstStyle/>
          <a:p>
            <a:fld id="{A1236FA9-E422-4CFD-956E-786F13BB8D9B}" type="slidenum">
              <a:rPr lang="en-US" smtClean="0"/>
              <a:t>5</a:t>
            </a:fld>
            <a:endParaRPr lang="en-US"/>
          </a:p>
        </p:txBody>
      </p:sp>
    </p:spTree>
    <p:extLst>
      <p:ext uri="{BB962C8B-B14F-4D97-AF65-F5344CB8AC3E}">
        <p14:creationId xmlns:p14="http://schemas.microsoft.com/office/powerpoint/2010/main" val="1896055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dirty="0">
                <a:effectLst/>
                <a:latin typeface="Arial" panose="020B0604020202020204" pitchFamily="34" charset="0"/>
                <a:cs typeface="Times New Roman" panose="02020603050405020304" pitchFamily="18" charset="0"/>
              </a:rPr>
              <a:t>Unlike in a traditional school district, CSI schools—not CSI—are responsible for creating policies and procedures to ensure Title IX Compliance. CSI Boards and school leaders have a vested interest in ensuring Title IX Compliance. The board is responsible for approving a Title IX Policy, and school leadership is responsible for execution of that policy </a:t>
            </a:r>
          </a:p>
          <a:p>
            <a:pPr marL="285750" indent="-285750">
              <a:buFont typeface="Arial" panose="020B0604020202020204" pitchFamily="34" charset="0"/>
              <a:buChar char="•"/>
            </a:pPr>
            <a:r>
              <a:rPr lang="en-US" sz="1800" dirty="0">
                <a:effectLst/>
                <a:latin typeface="Arial" panose="020B0604020202020204" pitchFamily="34" charset="0"/>
                <a:cs typeface="Times New Roman" panose="02020603050405020304" pitchFamily="18" charset="0"/>
              </a:rPr>
              <a:t> CSI can support schools in this work, as we are doing today, by offering resources, trainings and sample policies for use by schools. </a:t>
            </a:r>
          </a:p>
          <a:p>
            <a:pPr marL="285750" indent="-285750">
              <a:buFont typeface="Arial" panose="020B0604020202020204" pitchFamily="34" charset="0"/>
              <a:buChar char="•"/>
            </a:pPr>
            <a:r>
              <a:rPr lang="en-US" sz="1800" dirty="0">
                <a:effectLst/>
                <a:latin typeface="Arial" panose="020B0604020202020204" pitchFamily="34" charset="0"/>
                <a:cs typeface="Times New Roman" panose="02020603050405020304" pitchFamily="18" charset="0"/>
              </a:rPr>
              <a:t>If CSI receives a complaint from a school community member, we will direct the individual back to the school’s Grievance Policy. That policy should offer alternate steps for individuals who may have a claim of harassment or discrimination (i.e., direct individuals to the Title IX Policy). Unless a request to remain anonymous is made, CSI will notify a school upon the receipt of such complaint. </a:t>
            </a:r>
          </a:p>
        </p:txBody>
      </p:sp>
      <p:sp>
        <p:nvSpPr>
          <p:cNvPr id="4" name="Slide Number Placeholder 3"/>
          <p:cNvSpPr>
            <a:spLocks noGrp="1"/>
          </p:cNvSpPr>
          <p:nvPr>
            <p:ph type="sldNum" sz="quarter" idx="5"/>
          </p:nvPr>
        </p:nvSpPr>
        <p:spPr/>
        <p:txBody>
          <a:bodyPr/>
          <a:lstStyle/>
          <a:p>
            <a:fld id="{A1236FA9-E422-4CFD-956E-786F13BB8D9B}" type="slidenum">
              <a:rPr lang="en-US" smtClean="0"/>
              <a:t>7</a:t>
            </a:fld>
            <a:endParaRPr lang="en-US"/>
          </a:p>
        </p:txBody>
      </p:sp>
    </p:spTree>
    <p:extLst>
      <p:ext uri="{BB962C8B-B14F-4D97-AF65-F5344CB8AC3E}">
        <p14:creationId xmlns:p14="http://schemas.microsoft.com/office/powerpoint/2010/main" val="1620790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A1236FA9-E422-4CFD-956E-786F13BB8D9B}" type="slidenum">
              <a:rPr lang="en-US" smtClean="0"/>
              <a:t>17</a:t>
            </a:fld>
            <a:endParaRPr lang="en-US"/>
          </a:p>
        </p:txBody>
      </p:sp>
    </p:spTree>
    <p:extLst>
      <p:ext uri="{BB962C8B-B14F-4D97-AF65-F5344CB8AC3E}">
        <p14:creationId xmlns:p14="http://schemas.microsoft.com/office/powerpoint/2010/main" val="1319345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Sally serves as the Title IX and Education Investigations Lead at Investigations Law Group LLC in Denver, Colorado.  She conducts Title IX and workplace investigations for various entities, especially K-12 schools and higher education institutions.  Previously, Sally has clerked for a U.S. District Court judge, litigated medical malpractice actions, and worked at the Colorado Attorney General’s Office in K-12 Education Unit. Sally graduated from Boston College with a double major in secondary education and history as well as a minor in special education. She received her Master of Education in Moderate Special Needs from Boston College. Sally then graduated from Villanova University School of Law.</a:t>
            </a:r>
          </a:p>
          <a:p>
            <a:endParaRPr lang="en-US" dirty="0"/>
          </a:p>
        </p:txBody>
      </p:sp>
      <p:sp>
        <p:nvSpPr>
          <p:cNvPr id="4" name="Slide Number Placeholder 3"/>
          <p:cNvSpPr>
            <a:spLocks noGrp="1"/>
          </p:cNvSpPr>
          <p:nvPr>
            <p:ph type="sldNum" sz="quarter" idx="5"/>
          </p:nvPr>
        </p:nvSpPr>
        <p:spPr/>
        <p:txBody>
          <a:bodyPr/>
          <a:lstStyle/>
          <a:p>
            <a:fld id="{A1236FA9-E422-4CFD-956E-786F13BB8D9B}" type="slidenum">
              <a:rPr lang="en-US" smtClean="0"/>
              <a:t>18</a:t>
            </a:fld>
            <a:endParaRPr lang="en-US"/>
          </a:p>
        </p:txBody>
      </p:sp>
    </p:spTree>
    <p:extLst>
      <p:ext uri="{BB962C8B-B14F-4D97-AF65-F5344CB8AC3E}">
        <p14:creationId xmlns:p14="http://schemas.microsoft.com/office/powerpoint/2010/main" val="3985918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noChangeArrowheads="1" noTextEdit="1"/>
          </p:cNvSpPr>
          <p:nvPr>
            <p:ph type="sldImg"/>
          </p:nvPr>
        </p:nvSpPr>
        <p:spPr>
          <a:ln/>
        </p:spPr>
      </p:sp>
      <p:sp>
        <p:nvSpPr>
          <p:cNvPr id="7475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166939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Rot="1" noChangeAspect="1" noChangeArrowheads="1" noTextEdit="1"/>
          </p:cNvSpPr>
          <p:nvPr>
            <p:ph type="sldImg"/>
          </p:nvPr>
        </p:nvSpPr>
        <p:spPr>
          <a:ln/>
        </p:spPr>
      </p:sp>
      <p:sp>
        <p:nvSpPr>
          <p:cNvPr id="14029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879523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noChangeArrowheads="1" noTextEdit="1"/>
          </p:cNvSpPr>
          <p:nvPr>
            <p:ph type="sldImg"/>
          </p:nvPr>
        </p:nvSpPr>
        <p:spPr>
          <a:ln/>
        </p:spPr>
      </p:sp>
      <p:sp>
        <p:nvSpPr>
          <p:cNvPr id="7475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700074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22591777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5207"/>
            <a:ext cx="7772400"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685800" y="3885824"/>
            <a:ext cx="6858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hape 11"/>
          <p:cNvSpPr/>
          <p:nvPr userDrawn="1"/>
        </p:nvSpPr>
        <p:spPr>
          <a:xfrm>
            <a:off x="4453685" y="3469353"/>
            <a:ext cx="54135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12"/>
          <p:cNvSpPr/>
          <p:nvPr userDrawn="1"/>
        </p:nvSpPr>
        <p:spPr>
          <a:xfrm>
            <a:off x="4994897" y="3469353"/>
            <a:ext cx="54135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13"/>
          <p:cNvSpPr/>
          <p:nvPr userDrawn="1"/>
        </p:nvSpPr>
        <p:spPr>
          <a:xfrm>
            <a:off x="0" y="3469353"/>
            <a:ext cx="54135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14"/>
          <p:cNvSpPr/>
          <p:nvPr userDrawn="1"/>
        </p:nvSpPr>
        <p:spPr>
          <a:xfrm>
            <a:off x="541070" y="3469353"/>
            <a:ext cx="3912525"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6000" y="6040774"/>
            <a:ext cx="1694376" cy="529038"/>
          </a:xfrm>
          <a:prstGeom prst="rect">
            <a:avLst/>
          </a:prstGeom>
        </p:spPr>
      </p:pic>
    </p:spTree>
    <p:extLst>
      <p:ext uri="{BB962C8B-B14F-4D97-AF65-F5344CB8AC3E}">
        <p14:creationId xmlns:p14="http://schemas.microsoft.com/office/powerpoint/2010/main" val="2749412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hree arrows Layout">
    <p:spTree>
      <p:nvGrpSpPr>
        <p:cNvPr id="1" name=""/>
        <p:cNvGrpSpPr/>
        <p:nvPr/>
      </p:nvGrpSpPr>
      <p:grpSpPr>
        <a:xfrm>
          <a:off x="0" y="0"/>
          <a:ext cx="0" cy="0"/>
          <a:chOff x="0" y="0"/>
          <a:chExt cx="0" cy="0"/>
        </a:xfrm>
      </p:grpSpPr>
      <p:sp>
        <p:nvSpPr>
          <p:cNvPr id="3" name="Shape 236"/>
          <p:cNvSpPr/>
          <p:nvPr userDrawn="1"/>
        </p:nvSpPr>
        <p:spPr>
          <a:xfrm>
            <a:off x="0" y="1362450"/>
            <a:ext cx="940500" cy="891600"/>
          </a:xfrm>
          <a:prstGeom prst="rightArrow">
            <a:avLst>
              <a:gd name="adj1" fmla="val 61815"/>
              <a:gd name="adj2" fmla="val 50000"/>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 name="Shape 237"/>
          <p:cNvSpPr/>
          <p:nvPr userDrawn="1"/>
        </p:nvSpPr>
        <p:spPr>
          <a:xfrm>
            <a:off x="0" y="3274650"/>
            <a:ext cx="940500" cy="891600"/>
          </a:xfrm>
          <a:prstGeom prst="rightArrow">
            <a:avLst>
              <a:gd name="adj1" fmla="val 61815"/>
              <a:gd name="adj2" fmla="val 50000"/>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238"/>
          <p:cNvSpPr/>
          <p:nvPr userDrawn="1"/>
        </p:nvSpPr>
        <p:spPr>
          <a:xfrm>
            <a:off x="0" y="5180024"/>
            <a:ext cx="940500" cy="891600"/>
          </a:xfrm>
          <a:prstGeom prst="rightArrow">
            <a:avLst>
              <a:gd name="adj1" fmla="val 61815"/>
              <a:gd name="adj2" fmla="val 50000"/>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9" name="Text Placeholder 18"/>
          <p:cNvSpPr>
            <a:spLocks noGrp="1"/>
          </p:cNvSpPr>
          <p:nvPr>
            <p:ph type="body" sz="quarter" idx="10"/>
          </p:nvPr>
        </p:nvSpPr>
        <p:spPr>
          <a:xfrm>
            <a:off x="1185063" y="1484599"/>
            <a:ext cx="6110287" cy="647302"/>
          </a:xfrm>
        </p:spPr>
        <p:txBody>
          <a:bodyPr/>
          <a:lstStyle>
            <a:lvl1pPr marL="0" indent="0">
              <a:buNone/>
              <a:defRPr>
                <a:solidFill>
                  <a:srgbClr val="EFAA1F"/>
                </a:solidFill>
              </a:defRPr>
            </a:lvl1pPr>
          </a:lstStyle>
          <a:p>
            <a:pPr lvl="0"/>
            <a:r>
              <a:rPr lang="en-US"/>
              <a:t>Click to edit Master text styles</a:t>
            </a:r>
          </a:p>
        </p:txBody>
      </p:sp>
      <p:sp>
        <p:nvSpPr>
          <p:cNvPr id="20" name="Text Placeholder 18"/>
          <p:cNvSpPr>
            <a:spLocks noGrp="1"/>
          </p:cNvSpPr>
          <p:nvPr>
            <p:ph type="body" sz="quarter" idx="11"/>
          </p:nvPr>
        </p:nvSpPr>
        <p:spPr>
          <a:xfrm>
            <a:off x="1185063" y="3396799"/>
            <a:ext cx="6110287" cy="647302"/>
          </a:xfrm>
        </p:spPr>
        <p:txBody>
          <a:bodyPr/>
          <a:lstStyle>
            <a:lvl1pPr marL="0" indent="0">
              <a:buNone/>
              <a:defRPr>
                <a:solidFill>
                  <a:srgbClr val="C63F28"/>
                </a:solidFill>
              </a:defRPr>
            </a:lvl1pPr>
          </a:lstStyle>
          <a:p>
            <a:pPr lvl="0"/>
            <a:r>
              <a:rPr lang="en-US"/>
              <a:t>Click to edit Master text styles</a:t>
            </a:r>
          </a:p>
        </p:txBody>
      </p:sp>
      <p:sp>
        <p:nvSpPr>
          <p:cNvPr id="21" name="Text Placeholder 18"/>
          <p:cNvSpPr>
            <a:spLocks noGrp="1"/>
          </p:cNvSpPr>
          <p:nvPr>
            <p:ph type="body" sz="quarter" idx="12"/>
          </p:nvPr>
        </p:nvSpPr>
        <p:spPr>
          <a:xfrm>
            <a:off x="1185063" y="5302173"/>
            <a:ext cx="6110287" cy="647302"/>
          </a:xfrm>
        </p:spPr>
        <p:txBody>
          <a:bodyPr/>
          <a:lstStyle>
            <a:lvl1pPr marL="0" indent="0">
              <a:buNone/>
              <a:defRPr>
                <a:solidFill>
                  <a:srgbClr val="008CA0"/>
                </a:solidFill>
              </a:defRPr>
            </a:lvl1pPr>
          </a:lstStyle>
          <a:p>
            <a:pPr lvl="0"/>
            <a:r>
              <a:rPr lang="en-US"/>
              <a:t>Click to edit Master text styles</a:t>
            </a:r>
          </a:p>
        </p:txBody>
      </p:sp>
      <p:sp>
        <p:nvSpPr>
          <p:cNvPr id="23" name="Text Placeholder 22"/>
          <p:cNvSpPr>
            <a:spLocks noGrp="1"/>
          </p:cNvSpPr>
          <p:nvPr>
            <p:ph type="body" sz="quarter" idx="13"/>
          </p:nvPr>
        </p:nvSpPr>
        <p:spPr>
          <a:xfrm>
            <a:off x="1184275" y="2168525"/>
            <a:ext cx="4089400" cy="563563"/>
          </a:xfrm>
        </p:spPr>
        <p:txBody>
          <a:bodyPr>
            <a:noAutofit/>
          </a:bodyPr>
          <a:lstStyle>
            <a:lvl1pPr marL="0" indent="0">
              <a:buNone/>
              <a:defRPr sz="2000"/>
            </a:lvl1pPr>
          </a:lstStyle>
          <a:p>
            <a:pPr lvl="0"/>
            <a:r>
              <a:rPr lang="en-US"/>
              <a:t>Click to edit Master text styles</a:t>
            </a:r>
          </a:p>
        </p:txBody>
      </p:sp>
      <p:sp>
        <p:nvSpPr>
          <p:cNvPr id="24" name="Text Placeholder 22"/>
          <p:cNvSpPr>
            <a:spLocks noGrp="1"/>
          </p:cNvSpPr>
          <p:nvPr>
            <p:ph type="body" sz="quarter" idx="14"/>
          </p:nvPr>
        </p:nvSpPr>
        <p:spPr>
          <a:xfrm>
            <a:off x="1184275" y="4081562"/>
            <a:ext cx="4089400" cy="563563"/>
          </a:xfrm>
        </p:spPr>
        <p:txBody>
          <a:bodyPr>
            <a:noAutofit/>
          </a:bodyPr>
          <a:lstStyle>
            <a:lvl1pPr marL="0" indent="0">
              <a:buNone/>
              <a:defRPr sz="2000"/>
            </a:lvl1pPr>
          </a:lstStyle>
          <a:p>
            <a:pPr lvl="0"/>
            <a:r>
              <a:rPr lang="en-US"/>
              <a:t>Click to edit Master text styles</a:t>
            </a:r>
          </a:p>
        </p:txBody>
      </p:sp>
      <p:sp>
        <p:nvSpPr>
          <p:cNvPr id="25" name="Text Placeholder 22"/>
          <p:cNvSpPr>
            <a:spLocks noGrp="1"/>
          </p:cNvSpPr>
          <p:nvPr>
            <p:ph type="body" sz="quarter" idx="15"/>
          </p:nvPr>
        </p:nvSpPr>
        <p:spPr>
          <a:xfrm>
            <a:off x="1184275" y="5988749"/>
            <a:ext cx="4089400" cy="563563"/>
          </a:xfrm>
        </p:spPr>
        <p:txBody>
          <a:bodyPr>
            <a:noAutofit/>
          </a:bodyPr>
          <a:lstStyle>
            <a:lvl1pPr marL="0" indent="0">
              <a:buNone/>
              <a:defRPr sz="2000"/>
            </a:lvl1pPr>
          </a:lstStyle>
          <a:p>
            <a:pPr lvl="0"/>
            <a:r>
              <a:rPr lang="en-US"/>
              <a:t>Click to edit Master text styles</a:t>
            </a:r>
          </a:p>
        </p:txBody>
      </p:sp>
      <p:sp>
        <p:nvSpPr>
          <p:cNvPr id="2" name="Title 1">
            <a:extLst>
              <a:ext uri="{FF2B5EF4-FFF2-40B4-BE49-F238E27FC236}">
                <a16:creationId xmlns:a16="http://schemas.microsoft.com/office/drawing/2014/main" id="{04ECFC75-6E07-A3B9-06E4-44EF6EA0EDF6}"/>
              </a:ext>
            </a:extLst>
          </p:cNvPr>
          <p:cNvSpPr>
            <a:spLocks noGrp="1"/>
          </p:cNvSpPr>
          <p:nvPr>
            <p:ph type="title"/>
          </p:nvPr>
        </p:nvSpPr>
        <p:spPr>
          <a:xfrm>
            <a:off x="628650" y="317501"/>
            <a:ext cx="7886700" cy="730249"/>
          </a:xfrm>
        </p:spPr>
        <p:txBody>
          <a:bodyPr/>
          <a:lstStyle/>
          <a:p>
            <a:r>
              <a:rPr lang="en-US"/>
              <a:t>Click to edit Master title style</a:t>
            </a:r>
            <a:endParaRPr lang="en-US" dirty="0"/>
          </a:p>
        </p:txBody>
      </p:sp>
    </p:spTree>
    <p:extLst>
      <p:ext uri="{BB962C8B-B14F-4D97-AF65-F5344CB8AC3E}">
        <p14:creationId xmlns:p14="http://schemas.microsoft.com/office/powerpoint/2010/main" val="4073620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arrows Layout">
    <p:spTree>
      <p:nvGrpSpPr>
        <p:cNvPr id="1" name=""/>
        <p:cNvGrpSpPr/>
        <p:nvPr/>
      </p:nvGrpSpPr>
      <p:grpSpPr>
        <a:xfrm>
          <a:off x="0" y="0"/>
          <a:ext cx="0" cy="0"/>
          <a:chOff x="0" y="0"/>
          <a:chExt cx="0" cy="0"/>
        </a:xfrm>
      </p:grpSpPr>
      <p:sp>
        <p:nvSpPr>
          <p:cNvPr id="3" name="Shape 236"/>
          <p:cNvSpPr/>
          <p:nvPr userDrawn="1"/>
        </p:nvSpPr>
        <p:spPr>
          <a:xfrm>
            <a:off x="0" y="848100"/>
            <a:ext cx="940500" cy="891600"/>
          </a:xfrm>
          <a:prstGeom prst="rightArrow">
            <a:avLst>
              <a:gd name="adj1" fmla="val 61815"/>
              <a:gd name="adj2" fmla="val 50000"/>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 name="Shape 237"/>
          <p:cNvSpPr/>
          <p:nvPr userDrawn="1"/>
        </p:nvSpPr>
        <p:spPr>
          <a:xfrm>
            <a:off x="0" y="2760300"/>
            <a:ext cx="940500" cy="891600"/>
          </a:xfrm>
          <a:prstGeom prst="rightArrow">
            <a:avLst>
              <a:gd name="adj1" fmla="val 61815"/>
              <a:gd name="adj2" fmla="val 50000"/>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238"/>
          <p:cNvSpPr/>
          <p:nvPr userDrawn="1"/>
        </p:nvSpPr>
        <p:spPr>
          <a:xfrm>
            <a:off x="0" y="4665674"/>
            <a:ext cx="940500" cy="891600"/>
          </a:xfrm>
          <a:prstGeom prst="rightArrow">
            <a:avLst>
              <a:gd name="adj1" fmla="val 61815"/>
              <a:gd name="adj2" fmla="val 50000"/>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9" name="Text Placeholder 18"/>
          <p:cNvSpPr>
            <a:spLocks noGrp="1"/>
          </p:cNvSpPr>
          <p:nvPr>
            <p:ph type="body" sz="quarter" idx="10"/>
          </p:nvPr>
        </p:nvSpPr>
        <p:spPr>
          <a:xfrm>
            <a:off x="1185063" y="970249"/>
            <a:ext cx="6110287" cy="647302"/>
          </a:xfrm>
        </p:spPr>
        <p:txBody>
          <a:bodyPr/>
          <a:lstStyle>
            <a:lvl1pPr marL="0" indent="0">
              <a:buNone/>
              <a:defRPr>
                <a:solidFill>
                  <a:srgbClr val="EFAA1F"/>
                </a:solidFill>
              </a:defRPr>
            </a:lvl1pPr>
          </a:lstStyle>
          <a:p>
            <a:pPr lvl="0"/>
            <a:r>
              <a:rPr lang="en-US"/>
              <a:t>Click to edit Master text styles</a:t>
            </a:r>
          </a:p>
        </p:txBody>
      </p:sp>
      <p:sp>
        <p:nvSpPr>
          <p:cNvPr id="20" name="Text Placeholder 18"/>
          <p:cNvSpPr>
            <a:spLocks noGrp="1"/>
          </p:cNvSpPr>
          <p:nvPr>
            <p:ph type="body" sz="quarter" idx="11"/>
          </p:nvPr>
        </p:nvSpPr>
        <p:spPr>
          <a:xfrm>
            <a:off x="1185063" y="2882449"/>
            <a:ext cx="6110287" cy="647302"/>
          </a:xfrm>
        </p:spPr>
        <p:txBody>
          <a:bodyPr/>
          <a:lstStyle>
            <a:lvl1pPr marL="0" indent="0">
              <a:buNone/>
              <a:defRPr>
                <a:solidFill>
                  <a:srgbClr val="C63F28"/>
                </a:solidFill>
              </a:defRPr>
            </a:lvl1pPr>
          </a:lstStyle>
          <a:p>
            <a:pPr lvl="0"/>
            <a:r>
              <a:rPr lang="en-US"/>
              <a:t>Click to edit Master text styles</a:t>
            </a:r>
          </a:p>
        </p:txBody>
      </p:sp>
      <p:sp>
        <p:nvSpPr>
          <p:cNvPr id="21" name="Text Placeholder 18"/>
          <p:cNvSpPr>
            <a:spLocks noGrp="1"/>
          </p:cNvSpPr>
          <p:nvPr>
            <p:ph type="body" sz="quarter" idx="12"/>
          </p:nvPr>
        </p:nvSpPr>
        <p:spPr>
          <a:xfrm>
            <a:off x="1185063" y="4787823"/>
            <a:ext cx="6110287" cy="647302"/>
          </a:xfrm>
        </p:spPr>
        <p:txBody>
          <a:bodyPr/>
          <a:lstStyle>
            <a:lvl1pPr marL="0" indent="0">
              <a:buNone/>
              <a:defRPr>
                <a:solidFill>
                  <a:srgbClr val="008CA0"/>
                </a:solidFill>
              </a:defRPr>
            </a:lvl1pPr>
          </a:lstStyle>
          <a:p>
            <a:pPr lvl="0"/>
            <a:r>
              <a:rPr lang="en-US"/>
              <a:t>Click to edit Master text styles</a:t>
            </a:r>
          </a:p>
        </p:txBody>
      </p:sp>
      <p:sp>
        <p:nvSpPr>
          <p:cNvPr id="23" name="Text Placeholder 22"/>
          <p:cNvSpPr>
            <a:spLocks noGrp="1"/>
          </p:cNvSpPr>
          <p:nvPr>
            <p:ph type="body" sz="quarter" idx="13"/>
          </p:nvPr>
        </p:nvSpPr>
        <p:spPr>
          <a:xfrm>
            <a:off x="1184275" y="1654175"/>
            <a:ext cx="4089400" cy="563563"/>
          </a:xfrm>
        </p:spPr>
        <p:txBody>
          <a:bodyPr>
            <a:noAutofit/>
          </a:bodyPr>
          <a:lstStyle>
            <a:lvl1pPr marL="0" indent="0">
              <a:buNone/>
              <a:defRPr sz="2000"/>
            </a:lvl1pPr>
          </a:lstStyle>
          <a:p>
            <a:pPr lvl="0"/>
            <a:r>
              <a:rPr lang="en-US"/>
              <a:t>Click to edit Master text styles</a:t>
            </a:r>
          </a:p>
        </p:txBody>
      </p:sp>
      <p:sp>
        <p:nvSpPr>
          <p:cNvPr id="24" name="Text Placeholder 22"/>
          <p:cNvSpPr>
            <a:spLocks noGrp="1"/>
          </p:cNvSpPr>
          <p:nvPr>
            <p:ph type="body" sz="quarter" idx="14"/>
          </p:nvPr>
        </p:nvSpPr>
        <p:spPr>
          <a:xfrm>
            <a:off x="1184275" y="3567212"/>
            <a:ext cx="4089400" cy="563563"/>
          </a:xfrm>
        </p:spPr>
        <p:txBody>
          <a:bodyPr>
            <a:noAutofit/>
          </a:bodyPr>
          <a:lstStyle>
            <a:lvl1pPr marL="0" indent="0">
              <a:buNone/>
              <a:defRPr sz="2000"/>
            </a:lvl1pPr>
          </a:lstStyle>
          <a:p>
            <a:pPr lvl="0"/>
            <a:r>
              <a:rPr lang="en-US"/>
              <a:t>Click to edit Master text styles</a:t>
            </a:r>
          </a:p>
        </p:txBody>
      </p:sp>
      <p:sp>
        <p:nvSpPr>
          <p:cNvPr id="25" name="Text Placeholder 22"/>
          <p:cNvSpPr>
            <a:spLocks noGrp="1"/>
          </p:cNvSpPr>
          <p:nvPr>
            <p:ph type="body" sz="quarter" idx="15"/>
          </p:nvPr>
        </p:nvSpPr>
        <p:spPr>
          <a:xfrm>
            <a:off x="1184275" y="5474399"/>
            <a:ext cx="4089400" cy="563563"/>
          </a:xfrm>
        </p:spPr>
        <p:txBody>
          <a:bodyPr>
            <a:no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04719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0" y="0"/>
            <a:ext cx="5256621" cy="67551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57910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3D352B04-96E6-839B-9D92-EE98385C4D49}"/>
              </a:ext>
            </a:extLst>
          </p:cNvPr>
          <p:cNvSpPr/>
          <p:nvPr userDrawn="1"/>
        </p:nvSpPr>
        <p:spPr>
          <a:xfrm>
            <a:off x="1547127" y="686475"/>
            <a:ext cx="5830972" cy="6193018"/>
          </a:xfrm>
          <a:custGeom>
            <a:avLst/>
            <a:gdLst>
              <a:gd name="connsiteX0" fmla="*/ 3887320 w 7774629"/>
              <a:gd name="connsiteY0" fmla="*/ 0 h 6193018"/>
              <a:gd name="connsiteX1" fmla="*/ 7774629 w 7774629"/>
              <a:gd name="connsiteY1" fmla="*/ 3884811 h 6193018"/>
              <a:gd name="connsiteX2" fmla="*/ 7774629 w 7774629"/>
              <a:gd name="connsiteY2" fmla="*/ 6193018 h 6193018"/>
              <a:gd name="connsiteX3" fmla="*/ 0 w 7774629"/>
              <a:gd name="connsiteY3" fmla="*/ 6193018 h 6193018"/>
              <a:gd name="connsiteX4" fmla="*/ 0 w 7774629"/>
              <a:gd name="connsiteY4" fmla="*/ 3884811 h 6193018"/>
              <a:gd name="connsiteX5" fmla="*/ 3887320 w 7774629"/>
              <a:gd name="connsiteY5" fmla="*/ 0 h 619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629" h="6193018">
                <a:moveTo>
                  <a:pt x="3887320" y="0"/>
                </a:moveTo>
                <a:cubicBezTo>
                  <a:pt x="6034243" y="0"/>
                  <a:pt x="7774629" y="1739299"/>
                  <a:pt x="7774629" y="3884811"/>
                </a:cubicBezTo>
                <a:lnTo>
                  <a:pt x="7774629" y="6193018"/>
                </a:lnTo>
                <a:lnTo>
                  <a:pt x="0" y="6193018"/>
                </a:lnTo>
                <a:lnTo>
                  <a:pt x="0" y="3884811"/>
                </a:lnTo>
                <a:cubicBezTo>
                  <a:pt x="0" y="1739299"/>
                  <a:pt x="1740414" y="0"/>
                  <a:pt x="3887320" y="0"/>
                </a:cubicBezTo>
                <a:close/>
              </a:path>
            </a:pathLst>
          </a:custGeom>
          <a:solidFill>
            <a:schemeClr val="accent2">
              <a:lumMod val="20000"/>
              <a:lumOff val="80000"/>
              <a:alpha val="99000"/>
            </a:schemeClr>
          </a:solidFill>
          <a:ln w="5439"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endParaRPr lang="en-US" sz="1350" dirty="0">
              <a:solidFill>
                <a:schemeClr val="tx1"/>
              </a:solidFill>
            </a:endParaRPr>
          </a:p>
        </p:txBody>
      </p:sp>
      <p:sp>
        <p:nvSpPr>
          <p:cNvPr id="46" name="Freeform: Shape 45">
            <a:extLst>
              <a:ext uri="{FF2B5EF4-FFF2-40B4-BE49-F238E27FC236}">
                <a16:creationId xmlns:a16="http://schemas.microsoft.com/office/drawing/2014/main" id="{723D98FB-5EB7-A8DF-8470-B23A80D669E4}"/>
              </a:ext>
            </a:extLst>
          </p:cNvPr>
          <p:cNvSpPr/>
          <p:nvPr userDrawn="1"/>
        </p:nvSpPr>
        <p:spPr>
          <a:xfrm>
            <a:off x="5707689" y="1"/>
            <a:ext cx="1705251" cy="3147998"/>
          </a:xfrm>
          <a:custGeom>
            <a:avLst/>
            <a:gdLst>
              <a:gd name="connsiteX0" fmla="*/ 183295 w 2273668"/>
              <a:gd name="connsiteY0" fmla="*/ 0 h 3147998"/>
              <a:gd name="connsiteX1" fmla="*/ 2273668 w 2273668"/>
              <a:gd name="connsiteY1" fmla="*/ 0 h 3147998"/>
              <a:gd name="connsiteX2" fmla="*/ 2273668 w 2273668"/>
              <a:gd name="connsiteY2" fmla="*/ 3147998 h 3147998"/>
              <a:gd name="connsiteX3" fmla="*/ 2096300 w 2273668"/>
              <a:gd name="connsiteY3" fmla="*/ 3147998 h 3147998"/>
              <a:gd name="connsiteX4" fmla="*/ 2033714 w 2273668"/>
              <a:gd name="connsiteY4" fmla="*/ 3144814 h 3147998"/>
              <a:gd name="connsiteX5" fmla="*/ 0 w 2273668"/>
              <a:gd name="connsiteY5" fmla="*/ 886966 h 3147998"/>
              <a:gd name="connsiteX6" fmla="*/ 178732 w 2273668"/>
              <a:gd name="connsiteY6" fmla="*/ 9417 h 31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668" h="3147998">
                <a:moveTo>
                  <a:pt x="183295" y="0"/>
                </a:moveTo>
                <a:lnTo>
                  <a:pt x="2273668" y="0"/>
                </a:lnTo>
                <a:lnTo>
                  <a:pt x="2273668" y="3147998"/>
                </a:lnTo>
                <a:lnTo>
                  <a:pt x="2096300" y="3147998"/>
                </a:lnTo>
                <a:lnTo>
                  <a:pt x="2033714" y="3144814"/>
                </a:lnTo>
                <a:cubicBezTo>
                  <a:pt x="895944" y="3028420"/>
                  <a:pt x="0" y="2060597"/>
                  <a:pt x="0" y="886966"/>
                </a:cubicBezTo>
                <a:cubicBezTo>
                  <a:pt x="0" y="576250"/>
                  <a:pt x="63712" y="279606"/>
                  <a:pt x="178732" y="9417"/>
                </a:cubicBezTo>
                <a:close/>
              </a:path>
            </a:pathLst>
          </a:custGeom>
          <a:solidFill>
            <a:schemeClr val="accent2"/>
          </a:solidFill>
          <a:ln>
            <a:noFill/>
          </a:ln>
        </p:spPr>
        <p:txBody>
          <a:bodyPr vert="horz" wrap="square" lIns="68580" tIns="34290" rIns="68580" bIns="34290" numCol="1" anchor="t" anchorCtr="0" compatLnSpc="1">
            <a:prstTxWarp prst="textNoShape">
              <a:avLst/>
            </a:prstTxWarp>
            <a:noAutofit/>
          </a:bodyPr>
          <a:lstStyle/>
          <a:p>
            <a:pPr lvl="0"/>
            <a:endParaRPr lang="en-US" sz="1350" dirty="0">
              <a:solidFill>
                <a:schemeClr val="tx1"/>
              </a:solidFill>
            </a:endParaRPr>
          </a:p>
        </p:txBody>
      </p:sp>
      <p:sp>
        <p:nvSpPr>
          <p:cNvPr id="43" name="Freeform: Shape 42">
            <a:extLst>
              <a:ext uri="{FF2B5EF4-FFF2-40B4-BE49-F238E27FC236}">
                <a16:creationId xmlns:a16="http://schemas.microsoft.com/office/drawing/2014/main" id="{4550F3CE-BAE9-3916-42CA-F4D906FA5173}"/>
              </a:ext>
            </a:extLst>
          </p:cNvPr>
          <p:cNvSpPr/>
          <p:nvPr userDrawn="1"/>
        </p:nvSpPr>
        <p:spPr>
          <a:xfrm>
            <a:off x="7412939" y="3"/>
            <a:ext cx="1691196" cy="3141557"/>
          </a:xfrm>
          <a:custGeom>
            <a:avLst/>
            <a:gdLst>
              <a:gd name="connsiteX0" fmla="*/ 0 w 2254928"/>
              <a:gd name="connsiteY0" fmla="*/ 0 h 3141557"/>
              <a:gd name="connsiteX1" fmla="*/ 2080472 w 2254928"/>
              <a:gd name="connsiteY1" fmla="*/ 0 h 3141557"/>
              <a:gd name="connsiteX2" fmla="*/ 2154269 w 2254928"/>
              <a:gd name="connsiteY2" fmla="*/ 202607 h 3141557"/>
              <a:gd name="connsiteX3" fmla="*/ 2254928 w 2254928"/>
              <a:gd name="connsiteY3" fmla="*/ 871976 h 3141557"/>
              <a:gd name="connsiteX4" fmla="*/ 231934 w 2254928"/>
              <a:gd name="connsiteY4" fmla="*/ 3128339 h 3141557"/>
              <a:gd name="connsiteX5" fmla="*/ 19 w 2254928"/>
              <a:gd name="connsiteY5" fmla="*/ 3141557 h 3141557"/>
              <a:gd name="connsiteX6" fmla="*/ 0 w 2254928"/>
              <a:gd name="connsiteY6" fmla="*/ 3141557 h 3141557"/>
              <a:gd name="connsiteX7" fmla="*/ 0 w 2254928"/>
              <a:gd name="connsiteY7" fmla="*/ 2729990 h 3141557"/>
              <a:gd name="connsiteX8" fmla="*/ 0 w 2254928"/>
              <a:gd name="connsiteY8" fmla="*/ 2344136 h 3141557"/>
              <a:gd name="connsiteX9" fmla="*/ 0 w 2254928"/>
              <a:gd name="connsiteY9" fmla="*/ 1983167 h 3141557"/>
              <a:gd name="connsiteX10" fmla="*/ 0 w 2254928"/>
              <a:gd name="connsiteY10" fmla="*/ 1646252 h 3141557"/>
              <a:gd name="connsiteX11" fmla="*/ 0 w 2254928"/>
              <a:gd name="connsiteY11" fmla="*/ 1332565 h 3141557"/>
              <a:gd name="connsiteX12" fmla="*/ 0 w 2254928"/>
              <a:gd name="connsiteY12" fmla="*/ 1041273 h 3141557"/>
              <a:gd name="connsiteX13" fmla="*/ 0 w 2254928"/>
              <a:gd name="connsiteY13" fmla="*/ 771549 h 3141557"/>
              <a:gd name="connsiteX14" fmla="*/ 0 w 2254928"/>
              <a:gd name="connsiteY14" fmla="*/ 522561 h 3141557"/>
              <a:gd name="connsiteX15" fmla="*/ 0 w 2254928"/>
              <a:gd name="connsiteY15" fmla="*/ 293482 h 3141557"/>
              <a:gd name="connsiteX16" fmla="*/ 0 w 2254928"/>
              <a:gd name="connsiteY16" fmla="*/ 83481 h 31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928" h="3141557">
                <a:moveTo>
                  <a:pt x="0" y="0"/>
                </a:moveTo>
                <a:lnTo>
                  <a:pt x="2080472" y="0"/>
                </a:lnTo>
                <a:lnTo>
                  <a:pt x="2154269" y="202607"/>
                </a:lnTo>
                <a:cubicBezTo>
                  <a:pt x="2219730" y="414134"/>
                  <a:pt x="2254928" y="638939"/>
                  <a:pt x="2254928" y="871976"/>
                </a:cubicBezTo>
                <a:cubicBezTo>
                  <a:pt x="2254928" y="2045607"/>
                  <a:pt x="1374977" y="3005515"/>
                  <a:pt x="231934" y="3128339"/>
                </a:cubicBezTo>
                <a:lnTo>
                  <a:pt x="19" y="3141557"/>
                </a:lnTo>
                <a:lnTo>
                  <a:pt x="0" y="3141557"/>
                </a:lnTo>
                <a:lnTo>
                  <a:pt x="0" y="2729990"/>
                </a:lnTo>
                <a:lnTo>
                  <a:pt x="0" y="2344136"/>
                </a:lnTo>
                <a:lnTo>
                  <a:pt x="0" y="1983167"/>
                </a:lnTo>
                <a:lnTo>
                  <a:pt x="0" y="1646252"/>
                </a:lnTo>
                <a:lnTo>
                  <a:pt x="0" y="1332565"/>
                </a:lnTo>
                <a:lnTo>
                  <a:pt x="0" y="1041273"/>
                </a:lnTo>
                <a:lnTo>
                  <a:pt x="0" y="771549"/>
                </a:lnTo>
                <a:lnTo>
                  <a:pt x="0" y="522561"/>
                </a:lnTo>
                <a:lnTo>
                  <a:pt x="0" y="293482"/>
                </a:lnTo>
                <a:lnTo>
                  <a:pt x="0" y="83481"/>
                </a:lnTo>
                <a:close/>
              </a:path>
            </a:pathLst>
          </a:custGeom>
          <a:solidFill>
            <a:schemeClr val="accent6"/>
          </a:solidFill>
          <a:ln>
            <a:noFill/>
          </a:ln>
        </p:spPr>
        <p:txBody>
          <a:bodyPr vert="horz" wrap="square" lIns="68580" tIns="34290" rIns="68580" bIns="34290" numCol="1" anchor="t" anchorCtr="0" compatLnSpc="1">
            <a:prstTxWarp prst="textNoShape">
              <a:avLst/>
            </a:prstTxWarp>
            <a:noAutofit/>
          </a:bodyPr>
          <a:lstStyle/>
          <a:p>
            <a:pPr lvl="0"/>
            <a:endParaRPr lang="en-US" sz="1350" dirty="0">
              <a:solidFill>
                <a:schemeClr val="tx1"/>
              </a:solidFill>
            </a:endParaRPr>
          </a:p>
        </p:txBody>
      </p:sp>
      <p:sp>
        <p:nvSpPr>
          <p:cNvPr id="49" name="Freeform: Shape 48">
            <a:extLst>
              <a:ext uri="{FF2B5EF4-FFF2-40B4-BE49-F238E27FC236}">
                <a16:creationId xmlns:a16="http://schemas.microsoft.com/office/drawing/2014/main" id="{D83F65A0-0C52-48AD-DC5D-B5D3BF3CC188}"/>
              </a:ext>
            </a:extLst>
          </p:cNvPr>
          <p:cNvSpPr/>
          <p:nvPr userDrawn="1"/>
        </p:nvSpPr>
        <p:spPr>
          <a:xfrm>
            <a:off x="6296798" y="3"/>
            <a:ext cx="2219402" cy="2352793"/>
          </a:xfrm>
          <a:custGeom>
            <a:avLst/>
            <a:gdLst>
              <a:gd name="connsiteX0" fmla="*/ 289830 w 2959203"/>
              <a:gd name="connsiteY0" fmla="*/ 0 h 2352793"/>
              <a:gd name="connsiteX1" fmla="*/ 2669374 w 2959203"/>
              <a:gd name="connsiteY1" fmla="*/ 0 h 2352793"/>
              <a:gd name="connsiteX2" fmla="*/ 2706511 w 2959203"/>
              <a:gd name="connsiteY2" fmla="*/ 49584 h 2352793"/>
              <a:gd name="connsiteX3" fmla="*/ 2951565 w 2959203"/>
              <a:gd name="connsiteY3" fmla="*/ 724493 h 2352793"/>
              <a:gd name="connsiteX4" fmla="*/ 2959203 w 2959203"/>
              <a:gd name="connsiteY4" fmla="*/ 875514 h 2352793"/>
              <a:gd name="connsiteX5" fmla="*/ 2959203 w 2959203"/>
              <a:gd name="connsiteY5" fmla="*/ 875554 h 2352793"/>
              <a:gd name="connsiteX6" fmla="*/ 2951565 w 2959203"/>
              <a:gd name="connsiteY6" fmla="*/ 1026575 h 2352793"/>
              <a:gd name="connsiteX7" fmla="*/ 1479602 w 2959203"/>
              <a:gd name="connsiteY7" fmla="*/ 2352793 h 2352793"/>
              <a:gd name="connsiteX8" fmla="*/ 0 w 2959203"/>
              <a:gd name="connsiteY8" fmla="*/ 875534 h 2352793"/>
              <a:gd name="connsiteX9" fmla="*/ 252694 w 2959203"/>
              <a:gd name="connsiteY9" fmla="*/ 49584 h 2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03" h="2352793">
                <a:moveTo>
                  <a:pt x="289830" y="0"/>
                </a:moveTo>
                <a:lnTo>
                  <a:pt x="2669374" y="0"/>
                </a:lnTo>
                <a:lnTo>
                  <a:pt x="2706511" y="49584"/>
                </a:lnTo>
                <a:cubicBezTo>
                  <a:pt x="2839459" y="246061"/>
                  <a:pt x="2926309" y="476187"/>
                  <a:pt x="2951565" y="724493"/>
                </a:cubicBezTo>
                <a:lnTo>
                  <a:pt x="2959203" y="875514"/>
                </a:lnTo>
                <a:lnTo>
                  <a:pt x="2959203" y="875554"/>
                </a:lnTo>
                <a:lnTo>
                  <a:pt x="2951565" y="1026575"/>
                </a:lnTo>
                <a:cubicBezTo>
                  <a:pt x="2875795" y="1771492"/>
                  <a:pt x="2245691" y="2352793"/>
                  <a:pt x="1479602" y="2352793"/>
                </a:cubicBezTo>
                <a:cubicBezTo>
                  <a:pt x="662440" y="2352793"/>
                  <a:pt x="0" y="1691401"/>
                  <a:pt x="0" y="875534"/>
                </a:cubicBezTo>
                <a:cubicBezTo>
                  <a:pt x="0" y="569583"/>
                  <a:pt x="93156" y="285356"/>
                  <a:pt x="252694" y="49584"/>
                </a:cubicBezTo>
                <a:close/>
              </a:path>
            </a:pathLst>
          </a:custGeom>
          <a:solidFill>
            <a:schemeClr val="bg1"/>
          </a:solidFill>
          <a:ln>
            <a:noFill/>
          </a:ln>
        </p:spPr>
        <p:txBody>
          <a:bodyPr vert="horz" wrap="square" lIns="68580" tIns="34290" rIns="68580" bIns="34290" numCol="1" anchor="t" anchorCtr="0" compatLnSpc="1">
            <a:prstTxWarp prst="textNoShape">
              <a:avLst/>
            </a:prstTxWarp>
            <a:noAutofit/>
          </a:bodyPr>
          <a:lstStyle/>
          <a:p>
            <a:pPr lvl="0"/>
            <a:endParaRPr lang="en-US" sz="1350" dirty="0">
              <a:solidFill>
                <a:schemeClr val="tx1"/>
              </a:solidFill>
            </a:endParaRPr>
          </a:p>
        </p:txBody>
      </p:sp>
      <p:sp>
        <p:nvSpPr>
          <p:cNvPr id="40" name="Freeform: Shape 39">
            <a:extLst>
              <a:ext uri="{FF2B5EF4-FFF2-40B4-BE49-F238E27FC236}">
                <a16:creationId xmlns:a16="http://schemas.microsoft.com/office/drawing/2014/main" id="{F8FA7F58-C470-6376-9DB1-DE7034C491E8}"/>
              </a:ext>
            </a:extLst>
          </p:cNvPr>
          <p:cNvSpPr/>
          <p:nvPr userDrawn="1"/>
        </p:nvSpPr>
        <p:spPr>
          <a:xfrm>
            <a:off x="1043141" y="3130663"/>
            <a:ext cx="2329686" cy="3748831"/>
          </a:xfrm>
          <a:custGeom>
            <a:avLst/>
            <a:gdLst>
              <a:gd name="connsiteX0" fmla="*/ 0 w 3106248"/>
              <a:gd name="connsiteY0" fmla="*/ 0 h 3748831"/>
              <a:gd name="connsiteX1" fmla="*/ 3106248 w 3106248"/>
              <a:gd name="connsiteY1" fmla="*/ 3748831 h 3748831"/>
              <a:gd name="connsiteX2" fmla="*/ 0 w 3106248"/>
              <a:gd name="connsiteY2" fmla="*/ 3748831 h 3748831"/>
            </a:gdLst>
            <a:ahLst/>
            <a:cxnLst>
              <a:cxn ang="0">
                <a:pos x="connsiteX0" y="connsiteY0"/>
              </a:cxn>
              <a:cxn ang="0">
                <a:pos x="connsiteX1" y="connsiteY1"/>
              </a:cxn>
              <a:cxn ang="0">
                <a:pos x="connsiteX2" y="connsiteY2"/>
              </a:cxn>
            </a:cxnLst>
            <a:rect l="l" t="t" r="r" b="b"/>
            <a:pathLst>
              <a:path w="3106248" h="3748831">
                <a:moveTo>
                  <a:pt x="0" y="0"/>
                </a:moveTo>
                <a:lnTo>
                  <a:pt x="3106248" y="3748831"/>
                </a:lnTo>
                <a:lnTo>
                  <a:pt x="0" y="3748831"/>
                </a:lnTo>
                <a:close/>
              </a:path>
            </a:pathLst>
          </a:custGeom>
          <a:solidFill>
            <a:schemeClr val="accent2">
              <a:alpha val="99000"/>
            </a:schemeClr>
          </a:solidFill>
          <a:ln>
            <a:noFill/>
          </a:ln>
        </p:spPr>
        <p:txBody>
          <a:bodyPr vert="horz" wrap="square" lIns="68580" tIns="34290" rIns="68580" bIns="34290" numCol="1" anchor="t" anchorCtr="0" compatLnSpc="1">
            <a:prstTxWarp prst="textNoShape">
              <a:avLst/>
            </a:prstTxWarp>
            <a:noAutofit/>
          </a:bodyPr>
          <a:lstStyle/>
          <a:p>
            <a:pPr lvl="0"/>
            <a:endParaRPr lang="en-US" sz="1350" dirty="0">
              <a:solidFill>
                <a:schemeClr val="tx1"/>
              </a:solidFill>
            </a:endParaRPr>
          </a:p>
        </p:txBody>
      </p:sp>
      <p:sp>
        <p:nvSpPr>
          <p:cNvPr id="37" name="Freeform: Shape 36">
            <a:extLst>
              <a:ext uri="{FF2B5EF4-FFF2-40B4-BE49-F238E27FC236}">
                <a16:creationId xmlns:a16="http://schemas.microsoft.com/office/drawing/2014/main" id="{B27C9E57-563E-7980-7B3C-45FAD9C386F4}"/>
              </a:ext>
            </a:extLst>
          </p:cNvPr>
          <p:cNvSpPr/>
          <p:nvPr userDrawn="1"/>
        </p:nvSpPr>
        <p:spPr>
          <a:xfrm>
            <a:off x="0" y="3130661"/>
            <a:ext cx="1050480" cy="3748832"/>
          </a:xfrm>
          <a:custGeom>
            <a:avLst/>
            <a:gdLst>
              <a:gd name="connsiteX0" fmla="*/ 1400640 w 1400640"/>
              <a:gd name="connsiteY0" fmla="*/ 0 h 3748832"/>
              <a:gd name="connsiteX1" fmla="*/ 1400640 w 1400640"/>
              <a:gd name="connsiteY1" fmla="*/ 3748832 h 3748832"/>
              <a:gd name="connsiteX2" fmla="*/ 0 w 1400640"/>
              <a:gd name="connsiteY2" fmla="*/ 3748832 h 3748832"/>
              <a:gd name="connsiteX3" fmla="*/ 0 w 1400640"/>
              <a:gd name="connsiteY3" fmla="*/ 1684743 h 3748832"/>
            </a:gdLst>
            <a:ahLst/>
            <a:cxnLst>
              <a:cxn ang="0">
                <a:pos x="connsiteX0" y="connsiteY0"/>
              </a:cxn>
              <a:cxn ang="0">
                <a:pos x="connsiteX1" y="connsiteY1"/>
              </a:cxn>
              <a:cxn ang="0">
                <a:pos x="connsiteX2" y="connsiteY2"/>
              </a:cxn>
              <a:cxn ang="0">
                <a:pos x="connsiteX3" y="connsiteY3"/>
              </a:cxn>
            </a:cxnLst>
            <a:rect l="l" t="t" r="r" b="b"/>
            <a:pathLst>
              <a:path w="1400640" h="3748832">
                <a:moveTo>
                  <a:pt x="1400640" y="0"/>
                </a:moveTo>
                <a:lnTo>
                  <a:pt x="1400640" y="3748832"/>
                </a:lnTo>
                <a:lnTo>
                  <a:pt x="0" y="3748832"/>
                </a:lnTo>
                <a:lnTo>
                  <a:pt x="0" y="168474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350" dirty="0"/>
          </a:p>
        </p:txBody>
      </p:sp>
      <p:sp>
        <p:nvSpPr>
          <p:cNvPr id="2" name="Title 1"/>
          <p:cNvSpPr>
            <a:spLocks noGrp="1"/>
          </p:cNvSpPr>
          <p:nvPr>
            <p:ph type="title"/>
          </p:nvPr>
        </p:nvSpPr>
        <p:spPr>
          <a:xfrm>
            <a:off x="2171700" y="3776472"/>
            <a:ext cx="4800600" cy="768096"/>
          </a:xfrm>
        </p:spPr>
        <p:txBody>
          <a:bodyPr anchor="t">
            <a:noAutofit/>
          </a:bodyPr>
          <a:lstStyle>
            <a:lvl1pPr>
              <a:lnSpc>
                <a:spcPct val="100000"/>
              </a:lnSpc>
              <a:defRPr sz="3300"/>
            </a:lvl1pPr>
          </a:lstStyle>
          <a:p>
            <a:r>
              <a:rPr lang="en-US"/>
              <a:t>Click to edit Master title style</a:t>
            </a:r>
            <a:endParaRPr lang="en-US" dirty="0"/>
          </a:p>
        </p:txBody>
      </p:sp>
      <p:sp>
        <p:nvSpPr>
          <p:cNvPr id="3" name="Text Placeholder 2"/>
          <p:cNvSpPr>
            <a:spLocks noGrp="1"/>
          </p:cNvSpPr>
          <p:nvPr>
            <p:ph type="body" idx="1"/>
          </p:nvPr>
        </p:nvSpPr>
        <p:spPr>
          <a:xfrm>
            <a:off x="2171700" y="4718304"/>
            <a:ext cx="4800600" cy="512064"/>
          </a:xfrm>
        </p:spPr>
        <p:txBody>
          <a:bodyPr lIns="0" tIns="0" rIns="0" bIns="0">
            <a:noAutofit/>
          </a:bodyPr>
          <a:lstStyle>
            <a:lvl1pPr marL="0" indent="0" algn="ctr">
              <a:spcBef>
                <a:spcPts val="0"/>
              </a:spcBef>
              <a:buNone/>
              <a:defRPr sz="1800">
                <a:solidFill>
                  <a:schemeClr val="accent6"/>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938168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3D9E-9381-3D11-B31A-1BF5C97F35B0}"/>
              </a:ext>
            </a:extLst>
          </p:cNvPr>
          <p:cNvGrpSpPr/>
          <p:nvPr userDrawn="1"/>
        </p:nvGrpSpPr>
        <p:grpSpPr>
          <a:xfrm>
            <a:off x="4839228" y="3405020"/>
            <a:ext cx="4304773" cy="3467971"/>
            <a:chOff x="5009037" y="2525712"/>
            <a:chExt cx="7170193" cy="4332288"/>
          </a:xfrm>
        </p:grpSpPr>
        <p:sp>
          <p:nvSpPr>
            <p:cNvPr id="7" name="Freeform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sz="1350" dirty="0"/>
            </a:p>
          </p:txBody>
        </p:sp>
        <p:sp>
          <p:nvSpPr>
            <p:cNvPr id="8" name="Freeform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1350" dirty="0"/>
            </a:p>
          </p:txBody>
        </p:sp>
      </p:grpSp>
      <p:grpSp>
        <p:nvGrpSpPr>
          <p:cNvPr id="9" name="Group 8">
            <a:extLst>
              <a:ext uri="{FF2B5EF4-FFF2-40B4-BE49-F238E27FC236}">
                <a16:creationId xmlns:a16="http://schemas.microsoft.com/office/drawing/2014/main" id="{0F297964-0B81-31DC-6D6D-1414832238B1}"/>
              </a:ext>
            </a:extLst>
          </p:cNvPr>
          <p:cNvGrpSpPr/>
          <p:nvPr userDrawn="1"/>
        </p:nvGrpSpPr>
        <p:grpSpPr>
          <a:xfrm flipH="1" flipV="1">
            <a:off x="4849208" y="1"/>
            <a:ext cx="4304773" cy="3467971"/>
            <a:chOff x="5183405" y="2678112"/>
            <a:chExt cx="7170193" cy="4332288"/>
          </a:xfrm>
        </p:grpSpPr>
        <p:sp>
          <p:nvSpPr>
            <p:cNvPr id="10" name="Freeform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sz="1350" dirty="0"/>
            </a:p>
          </p:txBody>
        </p:sp>
        <p:sp>
          <p:nvSpPr>
            <p:cNvPr id="11" name="Freeform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sz="1350" dirty="0"/>
            </a:p>
          </p:txBody>
        </p:sp>
      </p:grpSp>
      <p:sp>
        <p:nvSpPr>
          <p:cNvPr id="14" name="Image 2" descr="preencoded.png">
            <a:extLst>
              <a:ext uri="{FF2B5EF4-FFF2-40B4-BE49-F238E27FC236}">
                <a16:creationId xmlns:a16="http://schemas.microsoft.com/office/drawing/2014/main" id="{EFFAEAD9-58A9-096B-C6D0-58F7AD08EB20}"/>
              </a:ext>
            </a:extLst>
          </p:cNvPr>
          <p:cNvSpPr/>
          <p:nvPr/>
        </p:nvSpPr>
        <p:spPr>
          <a:xfrm>
            <a:off x="5731889" y="4577659"/>
            <a:ext cx="581266"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sz="1350" dirty="0"/>
          </a:p>
        </p:txBody>
      </p:sp>
      <p:sp>
        <p:nvSpPr>
          <p:cNvPr id="2" name="Title 1">
            <a:extLst>
              <a:ext uri="{FF2B5EF4-FFF2-40B4-BE49-F238E27FC236}">
                <a16:creationId xmlns:a16="http://schemas.microsoft.com/office/drawing/2014/main" id="{9A1CFBBA-B680-A6A7-3C4B-5FEAC4253283}"/>
              </a:ext>
            </a:extLst>
          </p:cNvPr>
          <p:cNvSpPr>
            <a:spLocks noGrp="1"/>
          </p:cNvSpPr>
          <p:nvPr>
            <p:ph type="title"/>
          </p:nvPr>
        </p:nvSpPr>
        <p:spPr>
          <a:xfrm>
            <a:off x="1124712" y="1901952"/>
            <a:ext cx="4270248" cy="768096"/>
          </a:xfrm>
        </p:spPr>
        <p:txBody>
          <a:bodyPr>
            <a:noAutofit/>
          </a:bodyPr>
          <a:lstStyle>
            <a:lvl1pPr algn="l">
              <a:lnSpc>
                <a:spcPct val="100000"/>
              </a:lnSpc>
              <a:defRPr/>
            </a:lvl1pPr>
          </a:lstStyle>
          <a:p>
            <a:r>
              <a:rPr lang="en-US"/>
              <a:t>Click to edit Master title style</a:t>
            </a:r>
            <a:endParaRPr lang="en-US" dirty="0"/>
          </a:p>
        </p:txBody>
      </p:sp>
      <p:sp>
        <p:nvSpPr>
          <p:cNvPr id="13" name="Content Placeholder 2">
            <a:extLst>
              <a:ext uri="{FF2B5EF4-FFF2-40B4-BE49-F238E27FC236}">
                <a16:creationId xmlns:a16="http://schemas.microsoft.com/office/drawing/2014/main" id="{72386C43-DD10-E892-08AD-D6F4AE9617DD}"/>
              </a:ext>
            </a:extLst>
          </p:cNvPr>
          <p:cNvSpPr>
            <a:spLocks noGrp="1"/>
          </p:cNvSpPr>
          <p:nvPr>
            <p:ph idx="1"/>
          </p:nvPr>
        </p:nvSpPr>
        <p:spPr>
          <a:xfrm>
            <a:off x="1124712" y="2770632"/>
            <a:ext cx="4270248" cy="3122168"/>
          </a:xfrm>
        </p:spPr>
        <p:txBody>
          <a:bodyPr>
            <a:noAutofit/>
          </a:bodyPr>
          <a:lstStyle>
            <a:lvl1pPr marL="0" indent="0">
              <a:lnSpc>
                <a:spcPct val="150000"/>
              </a:lnSpc>
              <a:spcBef>
                <a:spcPts val="0"/>
              </a:spcBef>
              <a:buNone/>
              <a:defRPr sz="1800"/>
            </a:lvl1pPr>
            <a:lvl2pPr marL="260604">
              <a:lnSpc>
                <a:spcPct val="150000"/>
              </a:lnSpc>
              <a:spcBef>
                <a:spcPts val="0"/>
              </a:spcBef>
              <a:defRPr sz="1500"/>
            </a:lvl2pPr>
            <a:lvl3pPr marL="514350">
              <a:lnSpc>
                <a:spcPct val="150000"/>
              </a:lnSpc>
              <a:spcBef>
                <a:spcPts val="0"/>
              </a:spcBef>
              <a:defRPr sz="135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928152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hart">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2459EA3C-8B88-5F1F-531E-7DA7DE55710B}"/>
              </a:ext>
            </a:extLst>
          </p:cNvPr>
          <p:cNvSpPr/>
          <p:nvPr userDrawn="1"/>
        </p:nvSpPr>
        <p:spPr>
          <a:xfrm>
            <a:off x="1" y="0"/>
            <a:ext cx="1682120"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endParaRPr lang="en-US" sz="1350"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404622" y="2103120"/>
            <a:ext cx="8339328" cy="4434840"/>
          </a:xfrm>
        </p:spPr>
        <p:txBody>
          <a:bodyPr>
            <a:noAutofit/>
          </a:bodyPr>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98223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626DE4B-D4E5-B36A-89FA-7C0E87AFC31D}"/>
              </a:ext>
            </a:extLst>
          </p:cNvPr>
          <p:cNvSpPr/>
          <p:nvPr userDrawn="1"/>
        </p:nvSpPr>
        <p:spPr>
          <a:xfrm>
            <a:off x="1" y="0"/>
            <a:ext cx="1682120"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endParaRPr lang="en-US" sz="1350" dirty="0">
              <a:solidFill>
                <a:schemeClr val="tx1"/>
              </a:solidFill>
            </a:endParaRPr>
          </a:p>
        </p:txBody>
      </p:sp>
      <p:sp>
        <p:nvSpPr>
          <p:cNvPr id="8" name="Freeform: Shape 7">
            <a:extLst>
              <a:ext uri="{FF2B5EF4-FFF2-40B4-BE49-F238E27FC236}">
                <a16:creationId xmlns:a16="http://schemas.microsoft.com/office/drawing/2014/main" id="{95243571-BE64-3777-F992-88FC43A60537}"/>
              </a:ext>
            </a:extLst>
          </p:cNvPr>
          <p:cNvSpPr/>
          <p:nvPr userDrawn="1"/>
        </p:nvSpPr>
        <p:spPr>
          <a:xfrm flipH="1" flipV="1">
            <a:off x="7461880" y="4755034"/>
            <a:ext cx="1682120"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endParaRPr lang="en-US" sz="1350" dirty="0">
              <a:solidFill>
                <a:schemeClr val="tx1"/>
              </a:solidFill>
            </a:endParaRPr>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51458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am x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a:xfrm>
            <a:off x="569214" y="539496"/>
            <a:ext cx="8003286" cy="768096"/>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953262" y="1545336"/>
            <a:ext cx="1522476" cy="1828800"/>
          </a:xfrm>
          <a:solidFill>
            <a:schemeClr val="accent4">
              <a:lumMod val="60000"/>
              <a:lumOff val="40000"/>
            </a:schemeClr>
          </a:solidFill>
          <a:ln>
            <a:noFill/>
          </a:ln>
        </p:spPr>
        <p:txBody>
          <a:bodyPr anchor="ctr">
            <a:noAutofit/>
          </a:bodyPr>
          <a:lstStyle>
            <a:lvl1pPr marL="0" indent="0" algn="ctr">
              <a:buNone/>
              <a:defRPr sz="1050"/>
            </a:lvl1pPr>
          </a:lstStyle>
          <a:p>
            <a:r>
              <a:rPr lang="en-US"/>
              <a:t>Click icon to add picture</a:t>
            </a:r>
            <a:endParaRPr lang="en-US" dirty="0"/>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953262" y="3191256"/>
            <a:ext cx="1522476" cy="694944"/>
          </a:xfrm>
          <a:solidFill>
            <a:schemeClr val="accent4"/>
          </a:solidFill>
        </p:spPr>
        <p:txBody>
          <a:bodyPr lIns="0" tIns="155448" rIns="0" anchor="t">
            <a:noAutofit/>
          </a:bodyPr>
          <a:lstStyle>
            <a:lvl1pPr marL="0" indent="0" algn="ctr">
              <a:spcBef>
                <a:spcPts val="0"/>
              </a:spcBef>
              <a:buNone/>
              <a:defRPr sz="1050" b="1" cap="all" spc="15"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953262" y="3616960"/>
            <a:ext cx="1522476" cy="182880"/>
          </a:xfrm>
        </p:spPr>
        <p:txBody>
          <a:bodyPr anchor="ctr">
            <a:noAutofit/>
          </a:bodyPr>
          <a:lstStyle>
            <a:lvl1pPr marL="0" indent="0" algn="ctr">
              <a:buNone/>
              <a:defRPr sz="900" spc="15" baseline="0"/>
            </a:lvl1pPr>
          </a:lstStyle>
          <a:p>
            <a:pPr lvl="0"/>
            <a:r>
              <a:rPr lang="en-US" dirty="0"/>
              <a:t>Title</a:t>
            </a:r>
          </a:p>
        </p:txBody>
      </p:sp>
      <p:sp>
        <p:nvSpPr>
          <p:cNvPr id="10" name="Picture Placeholder 16">
            <a:extLst>
              <a:ext uri="{FF2B5EF4-FFF2-40B4-BE49-F238E27FC236}">
                <a16:creationId xmlns:a16="http://schemas.microsoft.com/office/drawing/2014/main" id="{BB749B9A-080F-37C0-08E6-909A5DA554D4}"/>
              </a:ext>
            </a:extLst>
          </p:cNvPr>
          <p:cNvSpPr>
            <a:spLocks noGrp="1"/>
          </p:cNvSpPr>
          <p:nvPr>
            <p:ph type="pic" sz="quarter" idx="25"/>
          </p:nvPr>
        </p:nvSpPr>
        <p:spPr>
          <a:xfrm>
            <a:off x="953262" y="4144264"/>
            <a:ext cx="1522476" cy="1828800"/>
          </a:xfrm>
          <a:solidFill>
            <a:schemeClr val="accent4">
              <a:lumMod val="60000"/>
              <a:lumOff val="40000"/>
            </a:schemeClr>
          </a:solidFill>
          <a:ln>
            <a:noFill/>
          </a:ln>
        </p:spPr>
        <p:txBody>
          <a:bodyPr anchor="ctr">
            <a:noAutofit/>
          </a:bodyPr>
          <a:lstStyle>
            <a:lvl1pPr marL="0" indent="0" algn="ctr">
              <a:buNone/>
              <a:defRPr sz="1050"/>
            </a:lvl1pPr>
          </a:lstStyle>
          <a:p>
            <a:r>
              <a:rPr lang="en-US"/>
              <a:t>Click icon to add picture</a:t>
            </a:r>
            <a:endParaRPr lang="en-US" dirty="0"/>
          </a:p>
        </p:txBody>
      </p:sp>
      <p:sp>
        <p:nvSpPr>
          <p:cNvPr id="14" name="Text Placeholder 18">
            <a:extLst>
              <a:ext uri="{FF2B5EF4-FFF2-40B4-BE49-F238E27FC236}">
                <a16:creationId xmlns:a16="http://schemas.microsoft.com/office/drawing/2014/main" id="{C4C7516E-0853-87BE-108B-697DD8E0DA75}"/>
              </a:ext>
            </a:extLst>
          </p:cNvPr>
          <p:cNvSpPr>
            <a:spLocks noGrp="1"/>
          </p:cNvSpPr>
          <p:nvPr>
            <p:ph type="body" sz="quarter" idx="29" hasCustomPrompt="1"/>
          </p:nvPr>
        </p:nvSpPr>
        <p:spPr>
          <a:xfrm>
            <a:off x="953262" y="5790184"/>
            <a:ext cx="1522476" cy="694944"/>
          </a:xfrm>
          <a:solidFill>
            <a:schemeClr val="accent1"/>
          </a:solidFill>
        </p:spPr>
        <p:txBody>
          <a:bodyPr lIns="0" tIns="155448" rIns="0" anchor="t">
            <a:noAutofit/>
          </a:bodyPr>
          <a:lstStyle>
            <a:lvl1pPr marL="0" indent="0" algn="ctr">
              <a:spcBef>
                <a:spcPts val="0"/>
              </a:spcBef>
              <a:buNone/>
              <a:defRPr sz="1050" b="1" cap="all" spc="15"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5" name="Text Placeholder 20">
            <a:extLst>
              <a:ext uri="{FF2B5EF4-FFF2-40B4-BE49-F238E27FC236}">
                <a16:creationId xmlns:a16="http://schemas.microsoft.com/office/drawing/2014/main" id="{FB1A74E1-7CEB-F501-F998-7361A20F7349}"/>
              </a:ext>
            </a:extLst>
          </p:cNvPr>
          <p:cNvSpPr>
            <a:spLocks noGrp="1"/>
          </p:cNvSpPr>
          <p:nvPr>
            <p:ph type="body" sz="quarter" idx="30" hasCustomPrompt="1"/>
          </p:nvPr>
        </p:nvSpPr>
        <p:spPr>
          <a:xfrm>
            <a:off x="953262" y="6215888"/>
            <a:ext cx="1522476" cy="182880"/>
          </a:xfrm>
        </p:spPr>
        <p:txBody>
          <a:bodyPr anchor="ctr">
            <a:noAutofit/>
          </a:bodyPr>
          <a:lstStyle>
            <a:lvl1pPr marL="0" indent="0" algn="ctr">
              <a:buNone/>
              <a:defRPr sz="900" spc="15" baseline="0"/>
            </a:lvl1pPr>
          </a:lstStyle>
          <a:p>
            <a:pPr lvl="0"/>
            <a:r>
              <a:rPr lang="en-US" dirty="0"/>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2871216" y="1545336"/>
            <a:ext cx="1522476" cy="1828800"/>
          </a:xfrm>
          <a:solidFill>
            <a:schemeClr val="accent4">
              <a:lumMod val="60000"/>
              <a:lumOff val="40000"/>
            </a:schemeClr>
          </a:solidFill>
          <a:ln>
            <a:noFill/>
          </a:ln>
        </p:spPr>
        <p:txBody>
          <a:bodyPr anchor="ctr">
            <a:noAutofit/>
          </a:bodyPr>
          <a:lstStyle>
            <a:lvl1pPr marL="0" indent="0" algn="ctr">
              <a:buNone/>
              <a:defRPr sz="1050"/>
            </a:lvl1pPr>
          </a:lstStyle>
          <a:p>
            <a:r>
              <a:rPr lang="en-US"/>
              <a:t>Click icon to add picture</a:t>
            </a:r>
            <a:endParaRPr lang="en-US" dirty="0"/>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2871216" y="3191256"/>
            <a:ext cx="1522476" cy="694944"/>
          </a:xfrm>
          <a:solidFill>
            <a:schemeClr val="accent1"/>
          </a:solidFill>
        </p:spPr>
        <p:txBody>
          <a:bodyPr lIns="0" tIns="155448" rIns="0" anchor="t">
            <a:noAutofit/>
          </a:bodyPr>
          <a:lstStyle>
            <a:lvl1pPr marL="0" indent="0" algn="ctr">
              <a:spcBef>
                <a:spcPts val="0"/>
              </a:spcBef>
              <a:buNone/>
              <a:defRPr sz="1050" b="1" cap="all" spc="15"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2871216" y="3616960"/>
            <a:ext cx="1522476" cy="182880"/>
          </a:xfrm>
        </p:spPr>
        <p:txBody>
          <a:bodyPr anchor="ctr">
            <a:noAutofit/>
          </a:bodyPr>
          <a:lstStyle>
            <a:lvl1pPr marL="0" indent="0" algn="ctr">
              <a:buNone/>
              <a:defRPr sz="900" spc="15" baseline="0"/>
            </a:lvl1pPr>
          </a:lstStyle>
          <a:p>
            <a:pPr lvl="0"/>
            <a:r>
              <a:rPr lang="en-US" dirty="0"/>
              <a:t>Title</a:t>
            </a:r>
          </a:p>
        </p:txBody>
      </p:sp>
      <p:sp>
        <p:nvSpPr>
          <p:cNvPr id="11" name="Picture Placeholder 16">
            <a:extLst>
              <a:ext uri="{FF2B5EF4-FFF2-40B4-BE49-F238E27FC236}">
                <a16:creationId xmlns:a16="http://schemas.microsoft.com/office/drawing/2014/main" id="{B5D5100A-3D51-45DB-3A84-9E7FB85261E3}"/>
              </a:ext>
            </a:extLst>
          </p:cNvPr>
          <p:cNvSpPr>
            <a:spLocks noGrp="1"/>
          </p:cNvSpPr>
          <p:nvPr>
            <p:ph type="pic" sz="quarter" idx="26"/>
          </p:nvPr>
        </p:nvSpPr>
        <p:spPr>
          <a:xfrm>
            <a:off x="2871216" y="4144264"/>
            <a:ext cx="1522476" cy="1828800"/>
          </a:xfrm>
          <a:solidFill>
            <a:schemeClr val="accent4">
              <a:lumMod val="60000"/>
              <a:lumOff val="40000"/>
            </a:schemeClr>
          </a:solidFill>
          <a:ln>
            <a:noFill/>
          </a:ln>
        </p:spPr>
        <p:txBody>
          <a:bodyPr anchor="ctr">
            <a:noAutofit/>
          </a:bodyPr>
          <a:lstStyle>
            <a:lvl1pPr marL="0" indent="0" algn="ctr">
              <a:buNone/>
              <a:defRPr sz="1050"/>
            </a:lvl1pPr>
          </a:lstStyle>
          <a:p>
            <a:r>
              <a:rPr lang="en-US"/>
              <a:t>Click icon to add picture</a:t>
            </a:r>
            <a:endParaRPr lang="en-US" dirty="0"/>
          </a:p>
        </p:txBody>
      </p:sp>
      <p:sp>
        <p:nvSpPr>
          <p:cNvPr id="16" name="Text Placeholder 18">
            <a:extLst>
              <a:ext uri="{FF2B5EF4-FFF2-40B4-BE49-F238E27FC236}">
                <a16:creationId xmlns:a16="http://schemas.microsoft.com/office/drawing/2014/main" id="{B775B771-678A-D917-7FE0-5DA7A23CCE25}"/>
              </a:ext>
            </a:extLst>
          </p:cNvPr>
          <p:cNvSpPr>
            <a:spLocks noGrp="1"/>
          </p:cNvSpPr>
          <p:nvPr>
            <p:ph type="body" sz="quarter" idx="31" hasCustomPrompt="1"/>
          </p:nvPr>
        </p:nvSpPr>
        <p:spPr>
          <a:xfrm>
            <a:off x="2871216" y="5790184"/>
            <a:ext cx="1522476" cy="694944"/>
          </a:xfrm>
          <a:solidFill>
            <a:schemeClr val="accent4"/>
          </a:solidFill>
        </p:spPr>
        <p:txBody>
          <a:bodyPr lIns="0" tIns="155448" rIns="0" anchor="t">
            <a:noAutofit/>
          </a:bodyPr>
          <a:lstStyle>
            <a:lvl1pPr marL="0" indent="0" algn="ctr">
              <a:spcBef>
                <a:spcPts val="0"/>
              </a:spcBef>
              <a:buNone/>
              <a:defRPr sz="1050" b="1" cap="all" spc="15"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8" name="Text Placeholder 20">
            <a:extLst>
              <a:ext uri="{FF2B5EF4-FFF2-40B4-BE49-F238E27FC236}">
                <a16:creationId xmlns:a16="http://schemas.microsoft.com/office/drawing/2014/main" id="{AA2B9540-B92A-AD9C-C01A-B08A98BF8455}"/>
              </a:ext>
            </a:extLst>
          </p:cNvPr>
          <p:cNvSpPr>
            <a:spLocks noGrp="1"/>
          </p:cNvSpPr>
          <p:nvPr>
            <p:ph type="body" sz="quarter" idx="32" hasCustomPrompt="1"/>
          </p:nvPr>
        </p:nvSpPr>
        <p:spPr>
          <a:xfrm>
            <a:off x="2871216" y="6215888"/>
            <a:ext cx="1522476" cy="182880"/>
          </a:xfrm>
        </p:spPr>
        <p:txBody>
          <a:bodyPr anchor="ctr">
            <a:noAutofit/>
          </a:bodyPr>
          <a:lstStyle>
            <a:lvl1pPr marL="0" indent="0" algn="ctr">
              <a:buNone/>
              <a:defRPr sz="900" spc="15" baseline="0"/>
            </a:lvl1pPr>
          </a:lstStyle>
          <a:p>
            <a:pPr lvl="0"/>
            <a:r>
              <a:rPr lang="en-US" dirty="0"/>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4789170" y="1545336"/>
            <a:ext cx="1522476" cy="1828800"/>
          </a:xfrm>
          <a:solidFill>
            <a:schemeClr val="accent4">
              <a:lumMod val="60000"/>
              <a:lumOff val="40000"/>
            </a:schemeClr>
          </a:solidFill>
          <a:ln>
            <a:noFill/>
          </a:ln>
        </p:spPr>
        <p:txBody>
          <a:bodyPr anchor="ctr">
            <a:noAutofit/>
          </a:bodyPr>
          <a:lstStyle>
            <a:lvl1pPr marL="0" indent="0" algn="ctr">
              <a:buNone/>
              <a:defRPr sz="1050"/>
            </a:lvl1pPr>
          </a:lstStyle>
          <a:p>
            <a:r>
              <a:rPr lang="en-US"/>
              <a:t>Click icon to add picture</a:t>
            </a:r>
            <a:endParaRPr lang="en-US" dirty="0"/>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4789170" y="3191256"/>
            <a:ext cx="1522476" cy="694944"/>
          </a:xfrm>
          <a:solidFill>
            <a:schemeClr val="accent4"/>
          </a:solidFill>
        </p:spPr>
        <p:txBody>
          <a:bodyPr lIns="0" tIns="155448" rIns="0" anchor="t">
            <a:noAutofit/>
          </a:bodyPr>
          <a:lstStyle>
            <a:lvl1pPr marL="0" indent="0" algn="ctr">
              <a:spcBef>
                <a:spcPts val="0"/>
              </a:spcBef>
              <a:buNone/>
              <a:defRPr sz="1050" b="1" cap="all" spc="15"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4789170" y="3616960"/>
            <a:ext cx="1522476" cy="182880"/>
          </a:xfrm>
        </p:spPr>
        <p:txBody>
          <a:bodyPr anchor="ctr">
            <a:noAutofit/>
          </a:bodyPr>
          <a:lstStyle>
            <a:lvl1pPr marL="0" indent="0" algn="ctr">
              <a:buNone/>
              <a:defRPr sz="900" spc="15" baseline="0"/>
            </a:lvl1pPr>
          </a:lstStyle>
          <a:p>
            <a:pPr lvl="0"/>
            <a:r>
              <a:rPr lang="en-US" dirty="0"/>
              <a:t>Title</a:t>
            </a:r>
          </a:p>
        </p:txBody>
      </p:sp>
      <p:sp>
        <p:nvSpPr>
          <p:cNvPr id="12" name="Picture Placeholder 16">
            <a:extLst>
              <a:ext uri="{FF2B5EF4-FFF2-40B4-BE49-F238E27FC236}">
                <a16:creationId xmlns:a16="http://schemas.microsoft.com/office/drawing/2014/main" id="{3D2AAC25-9404-1F6F-200C-5660F4995858}"/>
              </a:ext>
            </a:extLst>
          </p:cNvPr>
          <p:cNvSpPr>
            <a:spLocks noGrp="1"/>
          </p:cNvSpPr>
          <p:nvPr>
            <p:ph type="pic" sz="quarter" idx="27"/>
          </p:nvPr>
        </p:nvSpPr>
        <p:spPr>
          <a:xfrm>
            <a:off x="4789170" y="4144264"/>
            <a:ext cx="1522476" cy="1828800"/>
          </a:xfrm>
          <a:solidFill>
            <a:schemeClr val="accent4">
              <a:lumMod val="60000"/>
              <a:lumOff val="40000"/>
            </a:schemeClr>
          </a:solidFill>
          <a:ln>
            <a:noFill/>
          </a:ln>
        </p:spPr>
        <p:txBody>
          <a:bodyPr anchor="ctr">
            <a:noAutofit/>
          </a:bodyPr>
          <a:lstStyle>
            <a:lvl1pPr marL="0" indent="0" algn="ctr">
              <a:buNone/>
              <a:defRPr sz="1050"/>
            </a:lvl1pPr>
          </a:lstStyle>
          <a:p>
            <a:r>
              <a:rPr lang="en-US"/>
              <a:t>Click icon to add picture</a:t>
            </a:r>
            <a:endParaRPr lang="en-US" dirty="0"/>
          </a:p>
        </p:txBody>
      </p:sp>
      <p:sp>
        <p:nvSpPr>
          <p:cNvPr id="20" name="Text Placeholder 18">
            <a:extLst>
              <a:ext uri="{FF2B5EF4-FFF2-40B4-BE49-F238E27FC236}">
                <a16:creationId xmlns:a16="http://schemas.microsoft.com/office/drawing/2014/main" id="{AE4677E1-AC1B-AB9C-5E0C-794903DD1CEB}"/>
              </a:ext>
            </a:extLst>
          </p:cNvPr>
          <p:cNvSpPr>
            <a:spLocks noGrp="1"/>
          </p:cNvSpPr>
          <p:nvPr>
            <p:ph type="body" sz="quarter" idx="33" hasCustomPrompt="1"/>
          </p:nvPr>
        </p:nvSpPr>
        <p:spPr>
          <a:xfrm>
            <a:off x="4789170" y="5790184"/>
            <a:ext cx="1522476" cy="694944"/>
          </a:xfrm>
          <a:solidFill>
            <a:schemeClr val="accent1"/>
          </a:solidFill>
        </p:spPr>
        <p:txBody>
          <a:bodyPr lIns="0" tIns="155448" rIns="0" anchor="t">
            <a:noAutofit/>
          </a:bodyPr>
          <a:lstStyle>
            <a:lvl1pPr marL="0" indent="0" algn="ctr">
              <a:spcBef>
                <a:spcPts val="0"/>
              </a:spcBef>
              <a:buNone/>
              <a:defRPr sz="1050" b="1" cap="all" spc="15"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1" name="Text Placeholder 20">
            <a:extLst>
              <a:ext uri="{FF2B5EF4-FFF2-40B4-BE49-F238E27FC236}">
                <a16:creationId xmlns:a16="http://schemas.microsoft.com/office/drawing/2014/main" id="{826BBF6C-7198-3C15-CDCB-E72B08709C1F}"/>
              </a:ext>
            </a:extLst>
          </p:cNvPr>
          <p:cNvSpPr>
            <a:spLocks noGrp="1"/>
          </p:cNvSpPr>
          <p:nvPr>
            <p:ph type="body" sz="quarter" idx="34" hasCustomPrompt="1"/>
          </p:nvPr>
        </p:nvSpPr>
        <p:spPr>
          <a:xfrm>
            <a:off x="4789170" y="6215888"/>
            <a:ext cx="1522476" cy="182880"/>
          </a:xfrm>
        </p:spPr>
        <p:txBody>
          <a:bodyPr anchor="ctr">
            <a:noAutofit/>
          </a:bodyPr>
          <a:lstStyle>
            <a:lvl1pPr marL="0" indent="0" algn="ctr">
              <a:buNone/>
              <a:defRPr sz="900" spc="15" baseline="0"/>
            </a:lvl1pPr>
          </a:lstStyle>
          <a:p>
            <a:pPr lvl="0"/>
            <a:r>
              <a:rPr lang="en-US" dirty="0"/>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6707124" y="1545336"/>
            <a:ext cx="1522476" cy="1828800"/>
          </a:xfrm>
          <a:solidFill>
            <a:schemeClr val="accent4">
              <a:lumMod val="60000"/>
              <a:lumOff val="40000"/>
            </a:schemeClr>
          </a:solidFill>
          <a:ln>
            <a:noFill/>
          </a:ln>
        </p:spPr>
        <p:txBody>
          <a:bodyPr anchor="ctr">
            <a:noAutofit/>
          </a:bodyPr>
          <a:lstStyle>
            <a:lvl1pPr marL="0" indent="0" algn="ctr">
              <a:buNone/>
              <a:defRPr sz="1050"/>
            </a:lvl1pPr>
          </a:lstStyle>
          <a:p>
            <a:r>
              <a:rPr lang="en-US"/>
              <a:t>Click icon to add picture</a:t>
            </a:r>
            <a:endParaRPr lang="en-US" dirty="0"/>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6707124" y="3191256"/>
            <a:ext cx="1522476" cy="694944"/>
          </a:xfrm>
          <a:solidFill>
            <a:schemeClr val="accent1"/>
          </a:solidFill>
        </p:spPr>
        <p:txBody>
          <a:bodyPr lIns="0" tIns="155448" rIns="0" anchor="t">
            <a:noAutofit/>
          </a:bodyPr>
          <a:lstStyle>
            <a:lvl1pPr marL="0" indent="0" algn="ctr">
              <a:spcBef>
                <a:spcPts val="0"/>
              </a:spcBef>
              <a:buNone/>
              <a:defRPr sz="1050" b="1" cap="all" spc="15"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6707124" y="3616960"/>
            <a:ext cx="1522476" cy="182880"/>
          </a:xfrm>
        </p:spPr>
        <p:txBody>
          <a:bodyPr anchor="ctr">
            <a:noAutofit/>
          </a:bodyPr>
          <a:lstStyle>
            <a:lvl1pPr marL="0" indent="0" algn="ctr">
              <a:buNone/>
              <a:defRPr sz="900" spc="15" baseline="0"/>
            </a:lvl1pPr>
          </a:lstStyle>
          <a:p>
            <a:pPr lvl="0"/>
            <a:r>
              <a:rPr lang="en-US" dirty="0"/>
              <a:t>Title</a:t>
            </a:r>
          </a:p>
        </p:txBody>
      </p:sp>
      <p:sp>
        <p:nvSpPr>
          <p:cNvPr id="13" name="Picture Placeholder 16">
            <a:extLst>
              <a:ext uri="{FF2B5EF4-FFF2-40B4-BE49-F238E27FC236}">
                <a16:creationId xmlns:a16="http://schemas.microsoft.com/office/drawing/2014/main" id="{90CBAA5D-3D9B-0CB5-E527-996433638BE3}"/>
              </a:ext>
            </a:extLst>
          </p:cNvPr>
          <p:cNvSpPr>
            <a:spLocks noGrp="1"/>
          </p:cNvSpPr>
          <p:nvPr>
            <p:ph type="pic" sz="quarter" idx="28"/>
          </p:nvPr>
        </p:nvSpPr>
        <p:spPr>
          <a:xfrm>
            <a:off x="6707124" y="4144264"/>
            <a:ext cx="1522476" cy="1828800"/>
          </a:xfrm>
          <a:solidFill>
            <a:schemeClr val="accent4">
              <a:lumMod val="60000"/>
              <a:lumOff val="40000"/>
            </a:schemeClr>
          </a:solidFill>
          <a:ln>
            <a:noFill/>
          </a:ln>
        </p:spPr>
        <p:txBody>
          <a:bodyPr anchor="ctr">
            <a:noAutofit/>
          </a:bodyPr>
          <a:lstStyle>
            <a:lvl1pPr marL="0" indent="0" algn="ctr">
              <a:buNone/>
              <a:defRPr sz="1050"/>
            </a:lvl1pPr>
          </a:lstStyle>
          <a:p>
            <a:r>
              <a:rPr lang="en-US"/>
              <a:t>Click icon to add picture</a:t>
            </a:r>
            <a:endParaRPr lang="en-US" dirty="0"/>
          </a:p>
        </p:txBody>
      </p:sp>
      <p:sp>
        <p:nvSpPr>
          <p:cNvPr id="32" name="Text Placeholder 18">
            <a:extLst>
              <a:ext uri="{FF2B5EF4-FFF2-40B4-BE49-F238E27FC236}">
                <a16:creationId xmlns:a16="http://schemas.microsoft.com/office/drawing/2014/main" id="{5B47333C-2F5E-FA7D-5DD1-191E0F421B61}"/>
              </a:ext>
            </a:extLst>
          </p:cNvPr>
          <p:cNvSpPr>
            <a:spLocks noGrp="1"/>
          </p:cNvSpPr>
          <p:nvPr>
            <p:ph type="body" sz="quarter" idx="35" hasCustomPrompt="1"/>
          </p:nvPr>
        </p:nvSpPr>
        <p:spPr>
          <a:xfrm>
            <a:off x="6707124" y="5790184"/>
            <a:ext cx="1522476" cy="694944"/>
          </a:xfrm>
          <a:solidFill>
            <a:schemeClr val="accent4"/>
          </a:solidFill>
        </p:spPr>
        <p:txBody>
          <a:bodyPr lIns="0" tIns="155448" rIns="0" anchor="t">
            <a:noAutofit/>
          </a:bodyPr>
          <a:lstStyle>
            <a:lvl1pPr marL="0" indent="0" algn="ctr">
              <a:spcBef>
                <a:spcPts val="0"/>
              </a:spcBef>
              <a:buNone/>
              <a:defRPr sz="1050" b="1" cap="all" spc="15"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3" name="Text Placeholder 20">
            <a:extLst>
              <a:ext uri="{FF2B5EF4-FFF2-40B4-BE49-F238E27FC236}">
                <a16:creationId xmlns:a16="http://schemas.microsoft.com/office/drawing/2014/main" id="{D0AA2AE2-5A11-76D4-4D9C-B6B24D1419D0}"/>
              </a:ext>
            </a:extLst>
          </p:cNvPr>
          <p:cNvSpPr>
            <a:spLocks noGrp="1"/>
          </p:cNvSpPr>
          <p:nvPr>
            <p:ph type="body" sz="quarter" idx="36" hasCustomPrompt="1"/>
          </p:nvPr>
        </p:nvSpPr>
        <p:spPr>
          <a:xfrm>
            <a:off x="6707124" y="6215888"/>
            <a:ext cx="1522476" cy="182880"/>
          </a:xfrm>
        </p:spPr>
        <p:txBody>
          <a:bodyPr anchor="ctr">
            <a:noAutofit/>
          </a:bodyPr>
          <a:lstStyle>
            <a:lvl1pPr marL="0" indent="0" algn="ctr">
              <a:buNone/>
              <a:defRPr sz="900" spc="15" baseline="0"/>
            </a:lvl1pPr>
          </a:lstStyle>
          <a:p>
            <a:pPr lvl="0"/>
            <a:r>
              <a:rPr lang="en-US" dirty="0"/>
              <a:t>Title</a:t>
            </a:r>
          </a:p>
        </p:txBody>
      </p:sp>
    </p:spTree>
    <p:extLst>
      <p:ext uri="{BB962C8B-B14F-4D97-AF65-F5344CB8AC3E}">
        <p14:creationId xmlns:p14="http://schemas.microsoft.com/office/powerpoint/2010/main" val="21561510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9" name="Image 0" descr="preencoded.png">
            <a:extLst>
              <a:ext uri="{FF2B5EF4-FFF2-40B4-BE49-F238E27FC236}">
                <a16:creationId xmlns:a16="http://schemas.microsoft.com/office/drawing/2014/main" id="{8D5D10FF-3DE5-39CA-FA9A-29A09DC47BFC}"/>
              </a:ext>
            </a:extLst>
          </p:cNvPr>
          <p:cNvSpPr/>
          <p:nvPr userDrawn="1"/>
        </p:nvSpPr>
        <p:spPr>
          <a:xfrm>
            <a:off x="-4176" y="-2784"/>
            <a:ext cx="2582466"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sz="1350" dirty="0"/>
          </a:p>
        </p:txBody>
      </p:sp>
      <p:pic>
        <p:nvPicPr>
          <p:cNvPr id="11" name="Image 1" descr="preencoded.png">
            <a:extLst>
              <a:ext uri="{FF2B5EF4-FFF2-40B4-BE49-F238E27FC236}">
                <a16:creationId xmlns:a16="http://schemas.microsoft.com/office/drawing/2014/main" id="{BFA89E6A-8342-AE30-45E0-BC1DFE3276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277483" y="-2784"/>
            <a:ext cx="1300808" cy="5167313"/>
          </a:xfrm>
          <a:prstGeom prst="rect">
            <a:avLst/>
          </a:prstGeom>
        </p:spPr>
      </p:pic>
      <p:sp>
        <p:nvSpPr>
          <p:cNvPr id="13" name="Freeform: Shape 12">
            <a:extLst>
              <a:ext uri="{FF2B5EF4-FFF2-40B4-BE49-F238E27FC236}">
                <a16:creationId xmlns:a16="http://schemas.microsoft.com/office/drawing/2014/main" id="{A08309FA-889A-E2F2-1EDA-F872245F5FDF}"/>
              </a:ext>
            </a:extLst>
          </p:cNvPr>
          <p:cNvSpPr/>
          <p:nvPr userDrawn="1"/>
        </p:nvSpPr>
        <p:spPr>
          <a:xfrm>
            <a:off x="1291216" y="-2784"/>
            <a:ext cx="1287086"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sz="1350" dirty="0"/>
          </a:p>
        </p:txBody>
      </p:sp>
      <p:sp>
        <p:nvSpPr>
          <p:cNvPr id="15" name="Image 5" descr="preencoded.png">
            <a:extLst>
              <a:ext uri="{FF2B5EF4-FFF2-40B4-BE49-F238E27FC236}">
                <a16:creationId xmlns:a16="http://schemas.microsoft.com/office/drawing/2014/main" id="{D9D7EB49-4BC9-040F-C4CC-5771C5FB312B}"/>
              </a:ext>
            </a:extLst>
          </p:cNvPr>
          <p:cNvSpPr/>
          <p:nvPr userDrawn="1"/>
        </p:nvSpPr>
        <p:spPr>
          <a:xfrm>
            <a:off x="-4176" y="3440504"/>
            <a:ext cx="2582466"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sz="1350" dirty="0"/>
          </a:p>
        </p:txBody>
      </p:sp>
      <p:pic>
        <p:nvPicPr>
          <p:cNvPr id="17" name="Image 6" descr="preencoded.png">
            <a:extLst>
              <a:ext uri="{FF2B5EF4-FFF2-40B4-BE49-F238E27FC236}">
                <a16:creationId xmlns:a16="http://schemas.microsoft.com/office/drawing/2014/main" id="{3CE04498-C285-EFB8-340C-1A064078152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288843" y="3440505"/>
            <a:ext cx="1289447" cy="1724025"/>
          </a:xfrm>
          <a:prstGeom prst="rect">
            <a:avLst/>
          </a:prstGeom>
        </p:spPr>
      </p:pic>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18" name="Title 19">
            <a:extLst>
              <a:ext uri="{FF2B5EF4-FFF2-40B4-BE49-F238E27FC236}">
                <a16:creationId xmlns:a16="http://schemas.microsoft.com/office/drawing/2014/main" id="{9CBE0ADC-7FA0-F7E3-96EF-BBACB6A9076E}"/>
              </a:ext>
            </a:extLst>
          </p:cNvPr>
          <p:cNvSpPr>
            <a:spLocks noGrp="1"/>
          </p:cNvSpPr>
          <p:nvPr>
            <p:ph type="title"/>
          </p:nvPr>
        </p:nvSpPr>
        <p:spPr>
          <a:xfrm>
            <a:off x="2990088" y="1243584"/>
            <a:ext cx="6124194" cy="768096"/>
          </a:xfrm>
        </p:spPr>
        <p:txBody>
          <a:bodyPr>
            <a:noAutofit/>
          </a:bodyPr>
          <a:lstStyle>
            <a:lvl1pPr algn="l">
              <a:lnSpc>
                <a:spcPct val="100000"/>
              </a:lnSpc>
              <a:defRPr/>
            </a:lvl1pPr>
          </a:lstStyle>
          <a:p>
            <a:r>
              <a:rPr lang="en-US"/>
              <a:t>Click to edit Master title style</a:t>
            </a:r>
            <a:endParaRPr lang="en-US" dirty="0"/>
          </a:p>
        </p:txBody>
      </p:sp>
      <p:sp>
        <p:nvSpPr>
          <p:cNvPr id="19" name="Content Placeholder 3">
            <a:extLst>
              <a:ext uri="{FF2B5EF4-FFF2-40B4-BE49-F238E27FC236}">
                <a16:creationId xmlns:a16="http://schemas.microsoft.com/office/drawing/2014/main" id="{0F9C0517-D83A-CC55-35B8-B2F990C96D30}"/>
              </a:ext>
            </a:extLst>
          </p:cNvPr>
          <p:cNvSpPr>
            <a:spLocks noGrp="1"/>
          </p:cNvSpPr>
          <p:nvPr>
            <p:ph sz="half" idx="2"/>
          </p:nvPr>
        </p:nvSpPr>
        <p:spPr>
          <a:xfrm>
            <a:off x="2763774" y="2255520"/>
            <a:ext cx="2806446" cy="4306380"/>
          </a:xfrm>
        </p:spPr>
        <p:txBody>
          <a:bodyPr lIns="45720" rIns="45720" bIns="45720">
            <a:noAutofit/>
          </a:bodyPr>
          <a:lstStyle>
            <a:lvl1pPr>
              <a:defRPr sz="1125"/>
            </a:lvl1pPr>
            <a:lvl2pPr>
              <a:defRPr sz="975"/>
            </a:lvl2pPr>
            <a:lvl3pPr>
              <a:defRPr sz="9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5">
            <a:extLst>
              <a:ext uri="{FF2B5EF4-FFF2-40B4-BE49-F238E27FC236}">
                <a16:creationId xmlns:a16="http://schemas.microsoft.com/office/drawing/2014/main" id="{CF8BFBBE-0EAE-B647-2648-A5FB0094BF6B}"/>
              </a:ext>
            </a:extLst>
          </p:cNvPr>
          <p:cNvSpPr>
            <a:spLocks noGrp="1"/>
          </p:cNvSpPr>
          <p:nvPr>
            <p:ph sz="quarter" idx="4"/>
          </p:nvPr>
        </p:nvSpPr>
        <p:spPr>
          <a:xfrm>
            <a:off x="5815584" y="2255520"/>
            <a:ext cx="2806446" cy="4306380"/>
          </a:xfrm>
        </p:spPr>
        <p:txBody>
          <a:bodyPr lIns="45720" rIns="45720" bIns="45720">
            <a:noAutofit/>
          </a:bodyPr>
          <a:lstStyle>
            <a:lvl1pPr>
              <a:defRPr sz="1125"/>
            </a:lvl1pPr>
            <a:lvl2pPr>
              <a:defRPr sz="975"/>
            </a:lvl2pPr>
            <a:lvl3pPr>
              <a:defRPr sz="9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7313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9" name="Image 0" descr="preencoded.png">
            <a:extLst>
              <a:ext uri="{FF2B5EF4-FFF2-40B4-BE49-F238E27FC236}">
                <a16:creationId xmlns:a16="http://schemas.microsoft.com/office/drawing/2014/main" id="{8D5D10FF-3DE5-39CA-FA9A-29A09DC47BFC}"/>
              </a:ext>
            </a:extLst>
          </p:cNvPr>
          <p:cNvSpPr/>
          <p:nvPr userDrawn="1"/>
        </p:nvSpPr>
        <p:spPr>
          <a:xfrm>
            <a:off x="-4176" y="-2784"/>
            <a:ext cx="2582466"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sz="1350" dirty="0"/>
          </a:p>
        </p:txBody>
      </p:sp>
      <p:pic>
        <p:nvPicPr>
          <p:cNvPr id="11" name="Image 1" descr="preencoded.png">
            <a:extLst>
              <a:ext uri="{FF2B5EF4-FFF2-40B4-BE49-F238E27FC236}">
                <a16:creationId xmlns:a16="http://schemas.microsoft.com/office/drawing/2014/main" id="{BFA89E6A-8342-AE30-45E0-BC1DFE3276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277483" y="-2784"/>
            <a:ext cx="1300808" cy="5167313"/>
          </a:xfrm>
          <a:prstGeom prst="rect">
            <a:avLst/>
          </a:prstGeom>
        </p:spPr>
      </p:pic>
      <p:sp>
        <p:nvSpPr>
          <p:cNvPr id="13" name="Freeform: Shape 12">
            <a:extLst>
              <a:ext uri="{FF2B5EF4-FFF2-40B4-BE49-F238E27FC236}">
                <a16:creationId xmlns:a16="http://schemas.microsoft.com/office/drawing/2014/main" id="{A08309FA-889A-E2F2-1EDA-F872245F5FDF}"/>
              </a:ext>
            </a:extLst>
          </p:cNvPr>
          <p:cNvSpPr/>
          <p:nvPr userDrawn="1"/>
        </p:nvSpPr>
        <p:spPr>
          <a:xfrm>
            <a:off x="1291216" y="-2784"/>
            <a:ext cx="1287086"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sz="1350" dirty="0"/>
          </a:p>
        </p:txBody>
      </p:sp>
      <p:sp>
        <p:nvSpPr>
          <p:cNvPr id="15" name="Image 5" descr="preencoded.png">
            <a:extLst>
              <a:ext uri="{FF2B5EF4-FFF2-40B4-BE49-F238E27FC236}">
                <a16:creationId xmlns:a16="http://schemas.microsoft.com/office/drawing/2014/main" id="{D9D7EB49-4BC9-040F-C4CC-5771C5FB312B}"/>
              </a:ext>
            </a:extLst>
          </p:cNvPr>
          <p:cNvSpPr/>
          <p:nvPr userDrawn="1"/>
        </p:nvSpPr>
        <p:spPr>
          <a:xfrm>
            <a:off x="-4176" y="3440504"/>
            <a:ext cx="2582466"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sz="1350" dirty="0"/>
          </a:p>
        </p:txBody>
      </p:sp>
      <p:pic>
        <p:nvPicPr>
          <p:cNvPr id="17" name="Image 6" descr="preencoded.png">
            <a:extLst>
              <a:ext uri="{FF2B5EF4-FFF2-40B4-BE49-F238E27FC236}">
                <a16:creationId xmlns:a16="http://schemas.microsoft.com/office/drawing/2014/main" id="{3CE04498-C285-EFB8-340C-1A064078152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288843" y="3440505"/>
            <a:ext cx="1289447" cy="1724025"/>
          </a:xfrm>
          <a:prstGeom prst="rect">
            <a:avLst/>
          </a:prstGeom>
        </p:spPr>
      </p:pic>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18" name="Title 19">
            <a:extLst>
              <a:ext uri="{FF2B5EF4-FFF2-40B4-BE49-F238E27FC236}">
                <a16:creationId xmlns:a16="http://schemas.microsoft.com/office/drawing/2014/main" id="{9CBE0ADC-7FA0-F7E3-96EF-BBACB6A9076E}"/>
              </a:ext>
            </a:extLst>
          </p:cNvPr>
          <p:cNvSpPr>
            <a:spLocks noGrp="1"/>
          </p:cNvSpPr>
          <p:nvPr>
            <p:ph type="title"/>
          </p:nvPr>
        </p:nvSpPr>
        <p:spPr>
          <a:xfrm>
            <a:off x="2990088" y="1243584"/>
            <a:ext cx="6124194" cy="768096"/>
          </a:xfrm>
        </p:spPr>
        <p:txBody>
          <a:bodyPr>
            <a:noAutofit/>
          </a:bodyPr>
          <a:lstStyle>
            <a:lvl1pPr algn="l">
              <a:lnSpc>
                <a:spcPct val="100000"/>
              </a:lnSpc>
              <a:defRPr/>
            </a:lvl1pPr>
          </a:lstStyle>
          <a:p>
            <a:r>
              <a:rPr lang="en-US"/>
              <a:t>Click to edit Master title style</a:t>
            </a:r>
            <a:endParaRPr lang="en-US" dirty="0"/>
          </a:p>
        </p:txBody>
      </p:sp>
      <p:sp>
        <p:nvSpPr>
          <p:cNvPr id="19" name="Content Placeholder 3">
            <a:extLst>
              <a:ext uri="{FF2B5EF4-FFF2-40B4-BE49-F238E27FC236}">
                <a16:creationId xmlns:a16="http://schemas.microsoft.com/office/drawing/2014/main" id="{0F9C0517-D83A-CC55-35B8-B2F990C96D30}"/>
              </a:ext>
            </a:extLst>
          </p:cNvPr>
          <p:cNvSpPr>
            <a:spLocks noGrp="1"/>
          </p:cNvSpPr>
          <p:nvPr>
            <p:ph sz="half" idx="2"/>
          </p:nvPr>
        </p:nvSpPr>
        <p:spPr>
          <a:xfrm>
            <a:off x="2763774" y="2255520"/>
            <a:ext cx="2806446" cy="4306380"/>
          </a:xfrm>
        </p:spPr>
        <p:txBody>
          <a:bodyPr lIns="45720" rIns="45720" bIns="45720">
            <a:noAutofit/>
          </a:bodyPr>
          <a:lstStyle>
            <a:lvl1pPr>
              <a:defRPr sz="1125"/>
            </a:lvl1pPr>
            <a:lvl2pPr>
              <a:defRPr sz="975"/>
            </a:lvl2pPr>
            <a:lvl3pPr>
              <a:defRPr sz="9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5">
            <a:extLst>
              <a:ext uri="{FF2B5EF4-FFF2-40B4-BE49-F238E27FC236}">
                <a16:creationId xmlns:a16="http://schemas.microsoft.com/office/drawing/2014/main" id="{CF8BFBBE-0EAE-B647-2648-A5FB0094BF6B}"/>
              </a:ext>
            </a:extLst>
          </p:cNvPr>
          <p:cNvSpPr>
            <a:spLocks noGrp="1"/>
          </p:cNvSpPr>
          <p:nvPr>
            <p:ph sz="quarter" idx="4"/>
          </p:nvPr>
        </p:nvSpPr>
        <p:spPr>
          <a:xfrm>
            <a:off x="5815584" y="2255520"/>
            <a:ext cx="2806446" cy="4306380"/>
          </a:xfrm>
        </p:spPr>
        <p:txBody>
          <a:bodyPr lIns="45720" rIns="45720" bIns="45720">
            <a:noAutofit/>
          </a:bodyPr>
          <a:lstStyle>
            <a:lvl1pPr>
              <a:defRPr sz="1125"/>
            </a:lvl1pPr>
            <a:lvl2pPr>
              <a:defRPr sz="975"/>
            </a:lvl2pPr>
            <a:lvl3pPr>
              <a:defRPr sz="9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50759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28650" y="1282148"/>
            <a:ext cx="7886700" cy="48948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16790558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9" name="Image 0" descr="preencoded.png">
            <a:extLst>
              <a:ext uri="{FF2B5EF4-FFF2-40B4-BE49-F238E27FC236}">
                <a16:creationId xmlns:a16="http://schemas.microsoft.com/office/drawing/2014/main" id="{8D5D10FF-3DE5-39CA-FA9A-29A09DC47BFC}"/>
              </a:ext>
            </a:extLst>
          </p:cNvPr>
          <p:cNvSpPr/>
          <p:nvPr userDrawn="1"/>
        </p:nvSpPr>
        <p:spPr>
          <a:xfrm>
            <a:off x="-4176" y="-2784"/>
            <a:ext cx="2582466"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sz="1350" dirty="0"/>
          </a:p>
        </p:txBody>
      </p:sp>
      <p:pic>
        <p:nvPicPr>
          <p:cNvPr id="11" name="Image 1" descr="preencoded.png">
            <a:extLst>
              <a:ext uri="{FF2B5EF4-FFF2-40B4-BE49-F238E27FC236}">
                <a16:creationId xmlns:a16="http://schemas.microsoft.com/office/drawing/2014/main" id="{BFA89E6A-8342-AE30-45E0-BC1DFE3276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277483" y="-2784"/>
            <a:ext cx="1300808" cy="5167313"/>
          </a:xfrm>
          <a:prstGeom prst="rect">
            <a:avLst/>
          </a:prstGeom>
        </p:spPr>
      </p:pic>
      <p:sp>
        <p:nvSpPr>
          <p:cNvPr id="13" name="Freeform: Shape 12">
            <a:extLst>
              <a:ext uri="{FF2B5EF4-FFF2-40B4-BE49-F238E27FC236}">
                <a16:creationId xmlns:a16="http://schemas.microsoft.com/office/drawing/2014/main" id="{A08309FA-889A-E2F2-1EDA-F872245F5FDF}"/>
              </a:ext>
            </a:extLst>
          </p:cNvPr>
          <p:cNvSpPr/>
          <p:nvPr userDrawn="1"/>
        </p:nvSpPr>
        <p:spPr>
          <a:xfrm>
            <a:off x="1291216" y="-2784"/>
            <a:ext cx="1287086"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sz="1350" dirty="0"/>
          </a:p>
        </p:txBody>
      </p:sp>
      <p:sp>
        <p:nvSpPr>
          <p:cNvPr id="15" name="Image 5" descr="preencoded.png">
            <a:extLst>
              <a:ext uri="{FF2B5EF4-FFF2-40B4-BE49-F238E27FC236}">
                <a16:creationId xmlns:a16="http://schemas.microsoft.com/office/drawing/2014/main" id="{D9D7EB49-4BC9-040F-C4CC-5771C5FB312B}"/>
              </a:ext>
            </a:extLst>
          </p:cNvPr>
          <p:cNvSpPr/>
          <p:nvPr userDrawn="1"/>
        </p:nvSpPr>
        <p:spPr>
          <a:xfrm>
            <a:off x="-4176" y="3440504"/>
            <a:ext cx="2582466"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sz="1350" dirty="0"/>
          </a:p>
        </p:txBody>
      </p:sp>
      <p:pic>
        <p:nvPicPr>
          <p:cNvPr id="17" name="Image 6" descr="preencoded.png">
            <a:extLst>
              <a:ext uri="{FF2B5EF4-FFF2-40B4-BE49-F238E27FC236}">
                <a16:creationId xmlns:a16="http://schemas.microsoft.com/office/drawing/2014/main" id="{3CE04498-C285-EFB8-340C-1A064078152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288843" y="3440505"/>
            <a:ext cx="1289447" cy="1724025"/>
          </a:xfrm>
          <a:prstGeom prst="rect">
            <a:avLst/>
          </a:prstGeom>
        </p:spPr>
      </p:pic>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18" name="Title 19">
            <a:extLst>
              <a:ext uri="{FF2B5EF4-FFF2-40B4-BE49-F238E27FC236}">
                <a16:creationId xmlns:a16="http://schemas.microsoft.com/office/drawing/2014/main" id="{9CBE0ADC-7FA0-F7E3-96EF-BBACB6A9076E}"/>
              </a:ext>
            </a:extLst>
          </p:cNvPr>
          <p:cNvSpPr>
            <a:spLocks noGrp="1"/>
          </p:cNvSpPr>
          <p:nvPr>
            <p:ph type="title"/>
          </p:nvPr>
        </p:nvSpPr>
        <p:spPr>
          <a:xfrm>
            <a:off x="2990088" y="1243584"/>
            <a:ext cx="6124194" cy="768096"/>
          </a:xfrm>
        </p:spPr>
        <p:txBody>
          <a:bodyPr>
            <a:noAutofit/>
          </a:bodyPr>
          <a:lstStyle>
            <a:lvl1pPr algn="l">
              <a:lnSpc>
                <a:spcPct val="100000"/>
              </a:lnSpc>
              <a:defRPr/>
            </a:lvl1pPr>
          </a:lstStyle>
          <a:p>
            <a:r>
              <a:rPr lang="en-US"/>
              <a:t>Click to edit Master title style</a:t>
            </a:r>
            <a:endParaRPr lang="en-US" dirty="0"/>
          </a:p>
        </p:txBody>
      </p:sp>
      <p:sp>
        <p:nvSpPr>
          <p:cNvPr id="19" name="Content Placeholder 3">
            <a:extLst>
              <a:ext uri="{FF2B5EF4-FFF2-40B4-BE49-F238E27FC236}">
                <a16:creationId xmlns:a16="http://schemas.microsoft.com/office/drawing/2014/main" id="{0F9C0517-D83A-CC55-35B8-B2F990C96D30}"/>
              </a:ext>
            </a:extLst>
          </p:cNvPr>
          <p:cNvSpPr>
            <a:spLocks noGrp="1"/>
          </p:cNvSpPr>
          <p:nvPr>
            <p:ph sz="half" idx="2"/>
          </p:nvPr>
        </p:nvSpPr>
        <p:spPr>
          <a:xfrm>
            <a:off x="2763774" y="2255520"/>
            <a:ext cx="2806446" cy="4306380"/>
          </a:xfrm>
        </p:spPr>
        <p:txBody>
          <a:bodyPr lIns="45720" rIns="45720" bIns="45720">
            <a:noAutofit/>
          </a:bodyPr>
          <a:lstStyle>
            <a:lvl1pPr>
              <a:defRPr sz="1125"/>
            </a:lvl1pPr>
            <a:lvl2pPr>
              <a:defRPr sz="975"/>
            </a:lvl2pPr>
            <a:lvl3pPr>
              <a:defRPr sz="9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5">
            <a:extLst>
              <a:ext uri="{FF2B5EF4-FFF2-40B4-BE49-F238E27FC236}">
                <a16:creationId xmlns:a16="http://schemas.microsoft.com/office/drawing/2014/main" id="{CF8BFBBE-0EAE-B647-2648-A5FB0094BF6B}"/>
              </a:ext>
            </a:extLst>
          </p:cNvPr>
          <p:cNvSpPr>
            <a:spLocks noGrp="1"/>
          </p:cNvSpPr>
          <p:nvPr>
            <p:ph sz="quarter" idx="4"/>
          </p:nvPr>
        </p:nvSpPr>
        <p:spPr>
          <a:xfrm>
            <a:off x="5815584" y="2255520"/>
            <a:ext cx="2806446" cy="4306380"/>
          </a:xfrm>
        </p:spPr>
        <p:txBody>
          <a:bodyPr lIns="45720" rIns="45720" bIns="45720">
            <a:noAutofit/>
          </a:bodyPr>
          <a:lstStyle>
            <a:lvl1pPr>
              <a:defRPr sz="1125"/>
            </a:lvl1pPr>
            <a:lvl2pPr>
              <a:defRPr sz="975"/>
            </a:lvl2pPr>
            <a:lvl3pPr>
              <a:defRPr sz="9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27494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9" name="Image 0" descr="preencoded.png">
            <a:extLst>
              <a:ext uri="{FF2B5EF4-FFF2-40B4-BE49-F238E27FC236}">
                <a16:creationId xmlns:a16="http://schemas.microsoft.com/office/drawing/2014/main" id="{8D5D10FF-3DE5-39CA-FA9A-29A09DC47BFC}"/>
              </a:ext>
            </a:extLst>
          </p:cNvPr>
          <p:cNvSpPr/>
          <p:nvPr userDrawn="1"/>
        </p:nvSpPr>
        <p:spPr>
          <a:xfrm>
            <a:off x="-4176" y="-2784"/>
            <a:ext cx="2582466"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sz="1350" dirty="0"/>
          </a:p>
        </p:txBody>
      </p:sp>
      <p:pic>
        <p:nvPicPr>
          <p:cNvPr id="11" name="Image 1" descr="preencoded.png">
            <a:extLst>
              <a:ext uri="{FF2B5EF4-FFF2-40B4-BE49-F238E27FC236}">
                <a16:creationId xmlns:a16="http://schemas.microsoft.com/office/drawing/2014/main" id="{BFA89E6A-8342-AE30-45E0-BC1DFE3276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277483" y="-2784"/>
            <a:ext cx="1300808" cy="5167313"/>
          </a:xfrm>
          <a:prstGeom prst="rect">
            <a:avLst/>
          </a:prstGeom>
        </p:spPr>
      </p:pic>
      <p:sp>
        <p:nvSpPr>
          <p:cNvPr id="13" name="Freeform: Shape 12">
            <a:extLst>
              <a:ext uri="{FF2B5EF4-FFF2-40B4-BE49-F238E27FC236}">
                <a16:creationId xmlns:a16="http://schemas.microsoft.com/office/drawing/2014/main" id="{A08309FA-889A-E2F2-1EDA-F872245F5FDF}"/>
              </a:ext>
            </a:extLst>
          </p:cNvPr>
          <p:cNvSpPr/>
          <p:nvPr userDrawn="1"/>
        </p:nvSpPr>
        <p:spPr>
          <a:xfrm>
            <a:off x="1291216" y="-2784"/>
            <a:ext cx="1287086"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sz="1350" dirty="0"/>
          </a:p>
        </p:txBody>
      </p:sp>
      <p:sp>
        <p:nvSpPr>
          <p:cNvPr id="15" name="Image 5" descr="preencoded.png">
            <a:extLst>
              <a:ext uri="{FF2B5EF4-FFF2-40B4-BE49-F238E27FC236}">
                <a16:creationId xmlns:a16="http://schemas.microsoft.com/office/drawing/2014/main" id="{D9D7EB49-4BC9-040F-C4CC-5771C5FB312B}"/>
              </a:ext>
            </a:extLst>
          </p:cNvPr>
          <p:cNvSpPr/>
          <p:nvPr userDrawn="1"/>
        </p:nvSpPr>
        <p:spPr>
          <a:xfrm>
            <a:off x="-4176" y="3440504"/>
            <a:ext cx="2582466"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sz="1350" dirty="0"/>
          </a:p>
        </p:txBody>
      </p:sp>
      <p:pic>
        <p:nvPicPr>
          <p:cNvPr id="17" name="Image 6" descr="preencoded.png">
            <a:extLst>
              <a:ext uri="{FF2B5EF4-FFF2-40B4-BE49-F238E27FC236}">
                <a16:creationId xmlns:a16="http://schemas.microsoft.com/office/drawing/2014/main" id="{3CE04498-C285-EFB8-340C-1A064078152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288843" y="3440505"/>
            <a:ext cx="1289447" cy="1724025"/>
          </a:xfrm>
          <a:prstGeom prst="rect">
            <a:avLst/>
          </a:prstGeom>
        </p:spPr>
      </p:pic>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18" name="Title 19">
            <a:extLst>
              <a:ext uri="{FF2B5EF4-FFF2-40B4-BE49-F238E27FC236}">
                <a16:creationId xmlns:a16="http://schemas.microsoft.com/office/drawing/2014/main" id="{9CBE0ADC-7FA0-F7E3-96EF-BBACB6A9076E}"/>
              </a:ext>
            </a:extLst>
          </p:cNvPr>
          <p:cNvSpPr>
            <a:spLocks noGrp="1"/>
          </p:cNvSpPr>
          <p:nvPr>
            <p:ph type="title"/>
          </p:nvPr>
        </p:nvSpPr>
        <p:spPr>
          <a:xfrm>
            <a:off x="2990088" y="1243584"/>
            <a:ext cx="6124194" cy="768096"/>
          </a:xfrm>
        </p:spPr>
        <p:txBody>
          <a:bodyPr>
            <a:noAutofit/>
          </a:bodyPr>
          <a:lstStyle>
            <a:lvl1pPr algn="l">
              <a:lnSpc>
                <a:spcPct val="100000"/>
              </a:lnSpc>
              <a:defRPr/>
            </a:lvl1pPr>
          </a:lstStyle>
          <a:p>
            <a:r>
              <a:rPr lang="en-US"/>
              <a:t>Click to edit Master title style</a:t>
            </a:r>
            <a:endParaRPr lang="en-US" dirty="0"/>
          </a:p>
        </p:txBody>
      </p:sp>
      <p:sp>
        <p:nvSpPr>
          <p:cNvPr id="19" name="Content Placeholder 3">
            <a:extLst>
              <a:ext uri="{FF2B5EF4-FFF2-40B4-BE49-F238E27FC236}">
                <a16:creationId xmlns:a16="http://schemas.microsoft.com/office/drawing/2014/main" id="{0F9C0517-D83A-CC55-35B8-B2F990C96D30}"/>
              </a:ext>
            </a:extLst>
          </p:cNvPr>
          <p:cNvSpPr>
            <a:spLocks noGrp="1"/>
          </p:cNvSpPr>
          <p:nvPr>
            <p:ph sz="half" idx="2"/>
          </p:nvPr>
        </p:nvSpPr>
        <p:spPr>
          <a:xfrm>
            <a:off x="2763774" y="2255520"/>
            <a:ext cx="2806446" cy="4306380"/>
          </a:xfrm>
        </p:spPr>
        <p:txBody>
          <a:bodyPr lIns="45720" rIns="45720" bIns="45720">
            <a:noAutofit/>
          </a:bodyPr>
          <a:lstStyle>
            <a:lvl1pPr>
              <a:defRPr sz="1125"/>
            </a:lvl1pPr>
            <a:lvl2pPr>
              <a:defRPr sz="975"/>
            </a:lvl2pPr>
            <a:lvl3pPr>
              <a:defRPr sz="9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5">
            <a:extLst>
              <a:ext uri="{FF2B5EF4-FFF2-40B4-BE49-F238E27FC236}">
                <a16:creationId xmlns:a16="http://schemas.microsoft.com/office/drawing/2014/main" id="{CF8BFBBE-0EAE-B647-2648-A5FB0094BF6B}"/>
              </a:ext>
            </a:extLst>
          </p:cNvPr>
          <p:cNvSpPr>
            <a:spLocks noGrp="1"/>
          </p:cNvSpPr>
          <p:nvPr>
            <p:ph sz="quarter" idx="4"/>
          </p:nvPr>
        </p:nvSpPr>
        <p:spPr>
          <a:xfrm>
            <a:off x="5815584" y="2255520"/>
            <a:ext cx="2806446" cy="4306380"/>
          </a:xfrm>
        </p:spPr>
        <p:txBody>
          <a:bodyPr lIns="45720" rIns="45720" bIns="45720">
            <a:noAutofit/>
          </a:bodyPr>
          <a:lstStyle>
            <a:lvl1pPr>
              <a:defRPr sz="1125"/>
            </a:lvl1pPr>
            <a:lvl2pPr>
              <a:defRPr sz="975"/>
            </a:lvl2pPr>
            <a:lvl3pPr>
              <a:defRPr sz="9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5194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9" name="Image 0" descr="preencoded.png">
            <a:extLst>
              <a:ext uri="{FF2B5EF4-FFF2-40B4-BE49-F238E27FC236}">
                <a16:creationId xmlns:a16="http://schemas.microsoft.com/office/drawing/2014/main" id="{8D5D10FF-3DE5-39CA-FA9A-29A09DC47BFC}"/>
              </a:ext>
            </a:extLst>
          </p:cNvPr>
          <p:cNvSpPr/>
          <p:nvPr userDrawn="1"/>
        </p:nvSpPr>
        <p:spPr>
          <a:xfrm>
            <a:off x="-4176" y="-2784"/>
            <a:ext cx="2582466"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sz="1350" dirty="0"/>
          </a:p>
        </p:txBody>
      </p:sp>
      <p:pic>
        <p:nvPicPr>
          <p:cNvPr id="11" name="Image 1" descr="preencoded.png">
            <a:extLst>
              <a:ext uri="{FF2B5EF4-FFF2-40B4-BE49-F238E27FC236}">
                <a16:creationId xmlns:a16="http://schemas.microsoft.com/office/drawing/2014/main" id="{BFA89E6A-8342-AE30-45E0-BC1DFE3276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277483" y="-2784"/>
            <a:ext cx="1300808" cy="5167313"/>
          </a:xfrm>
          <a:prstGeom prst="rect">
            <a:avLst/>
          </a:prstGeom>
        </p:spPr>
      </p:pic>
      <p:sp>
        <p:nvSpPr>
          <p:cNvPr id="13" name="Freeform: Shape 12">
            <a:extLst>
              <a:ext uri="{FF2B5EF4-FFF2-40B4-BE49-F238E27FC236}">
                <a16:creationId xmlns:a16="http://schemas.microsoft.com/office/drawing/2014/main" id="{A08309FA-889A-E2F2-1EDA-F872245F5FDF}"/>
              </a:ext>
            </a:extLst>
          </p:cNvPr>
          <p:cNvSpPr/>
          <p:nvPr userDrawn="1"/>
        </p:nvSpPr>
        <p:spPr>
          <a:xfrm>
            <a:off x="1291216" y="-2784"/>
            <a:ext cx="1287086"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sz="1350" dirty="0"/>
          </a:p>
        </p:txBody>
      </p:sp>
      <p:sp>
        <p:nvSpPr>
          <p:cNvPr id="15" name="Image 5" descr="preencoded.png">
            <a:extLst>
              <a:ext uri="{FF2B5EF4-FFF2-40B4-BE49-F238E27FC236}">
                <a16:creationId xmlns:a16="http://schemas.microsoft.com/office/drawing/2014/main" id="{D9D7EB49-4BC9-040F-C4CC-5771C5FB312B}"/>
              </a:ext>
            </a:extLst>
          </p:cNvPr>
          <p:cNvSpPr/>
          <p:nvPr userDrawn="1"/>
        </p:nvSpPr>
        <p:spPr>
          <a:xfrm>
            <a:off x="-4176" y="3440504"/>
            <a:ext cx="2582466"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sz="1350" dirty="0"/>
          </a:p>
        </p:txBody>
      </p:sp>
      <p:pic>
        <p:nvPicPr>
          <p:cNvPr id="17" name="Image 6" descr="preencoded.png">
            <a:extLst>
              <a:ext uri="{FF2B5EF4-FFF2-40B4-BE49-F238E27FC236}">
                <a16:creationId xmlns:a16="http://schemas.microsoft.com/office/drawing/2014/main" id="{3CE04498-C285-EFB8-340C-1A064078152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288843" y="3440505"/>
            <a:ext cx="1289447" cy="1724025"/>
          </a:xfrm>
          <a:prstGeom prst="rect">
            <a:avLst/>
          </a:prstGeom>
        </p:spPr>
      </p:pic>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18" name="Title 19">
            <a:extLst>
              <a:ext uri="{FF2B5EF4-FFF2-40B4-BE49-F238E27FC236}">
                <a16:creationId xmlns:a16="http://schemas.microsoft.com/office/drawing/2014/main" id="{9CBE0ADC-7FA0-F7E3-96EF-BBACB6A9076E}"/>
              </a:ext>
            </a:extLst>
          </p:cNvPr>
          <p:cNvSpPr>
            <a:spLocks noGrp="1"/>
          </p:cNvSpPr>
          <p:nvPr>
            <p:ph type="title"/>
          </p:nvPr>
        </p:nvSpPr>
        <p:spPr>
          <a:xfrm>
            <a:off x="2990088" y="1243584"/>
            <a:ext cx="6124194" cy="768096"/>
          </a:xfrm>
        </p:spPr>
        <p:txBody>
          <a:bodyPr>
            <a:noAutofit/>
          </a:bodyPr>
          <a:lstStyle>
            <a:lvl1pPr algn="l">
              <a:lnSpc>
                <a:spcPct val="100000"/>
              </a:lnSpc>
              <a:defRPr/>
            </a:lvl1pPr>
          </a:lstStyle>
          <a:p>
            <a:r>
              <a:rPr lang="en-US"/>
              <a:t>Click to edit Master title style</a:t>
            </a:r>
            <a:endParaRPr lang="en-US" dirty="0"/>
          </a:p>
        </p:txBody>
      </p:sp>
      <p:sp>
        <p:nvSpPr>
          <p:cNvPr id="19" name="Content Placeholder 3">
            <a:extLst>
              <a:ext uri="{FF2B5EF4-FFF2-40B4-BE49-F238E27FC236}">
                <a16:creationId xmlns:a16="http://schemas.microsoft.com/office/drawing/2014/main" id="{0F9C0517-D83A-CC55-35B8-B2F990C96D30}"/>
              </a:ext>
            </a:extLst>
          </p:cNvPr>
          <p:cNvSpPr>
            <a:spLocks noGrp="1"/>
          </p:cNvSpPr>
          <p:nvPr>
            <p:ph sz="half" idx="2"/>
          </p:nvPr>
        </p:nvSpPr>
        <p:spPr>
          <a:xfrm>
            <a:off x="2763774" y="2255520"/>
            <a:ext cx="2806446" cy="4306380"/>
          </a:xfrm>
        </p:spPr>
        <p:txBody>
          <a:bodyPr lIns="45720" rIns="45720" bIns="45720">
            <a:noAutofit/>
          </a:bodyPr>
          <a:lstStyle>
            <a:lvl1pPr>
              <a:defRPr sz="1125"/>
            </a:lvl1pPr>
            <a:lvl2pPr>
              <a:defRPr sz="975"/>
            </a:lvl2pPr>
            <a:lvl3pPr>
              <a:defRPr sz="9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5">
            <a:extLst>
              <a:ext uri="{FF2B5EF4-FFF2-40B4-BE49-F238E27FC236}">
                <a16:creationId xmlns:a16="http://schemas.microsoft.com/office/drawing/2014/main" id="{CF8BFBBE-0EAE-B647-2648-A5FB0094BF6B}"/>
              </a:ext>
            </a:extLst>
          </p:cNvPr>
          <p:cNvSpPr>
            <a:spLocks noGrp="1"/>
          </p:cNvSpPr>
          <p:nvPr>
            <p:ph sz="quarter" idx="4"/>
          </p:nvPr>
        </p:nvSpPr>
        <p:spPr>
          <a:xfrm>
            <a:off x="5815584" y="2255520"/>
            <a:ext cx="2806446" cy="4306380"/>
          </a:xfrm>
        </p:spPr>
        <p:txBody>
          <a:bodyPr lIns="45720" rIns="45720" bIns="45720">
            <a:noAutofit/>
          </a:bodyPr>
          <a:lstStyle>
            <a:lvl1pPr>
              <a:defRPr sz="1125"/>
            </a:lvl1pPr>
            <a:lvl2pPr>
              <a:defRPr sz="975"/>
            </a:lvl2pPr>
            <a:lvl3pPr>
              <a:defRPr sz="9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80379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tx1">
            <a:lumMod val="50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256494" y="3326145"/>
            <a:ext cx="7787252" cy="1646307"/>
          </a:xfrm>
        </p:spPr>
        <p:txBody>
          <a:bodyPr anchor="b">
            <a:normAutofit/>
          </a:bodyPr>
          <a:lstStyle>
            <a:lvl1pPr marL="0" indent="0">
              <a:buNone/>
              <a:defRPr sz="3200" b="1" baseline="0">
                <a:solidFill>
                  <a:schemeClr val="bg1"/>
                </a:solidFill>
              </a:defRPr>
            </a:lvl1pPr>
          </a:lstStyle>
          <a:p>
            <a:pPr lvl="0"/>
            <a:r>
              <a:rPr lang="en-US" dirty="0"/>
              <a:t>Title style (only changes made to the parent slide will be reflected in the app)</a:t>
            </a:r>
          </a:p>
        </p:txBody>
      </p:sp>
      <p:sp>
        <p:nvSpPr>
          <p:cNvPr id="3" name="Text Placeholder 2"/>
          <p:cNvSpPr>
            <a:spLocks noGrp="1"/>
          </p:cNvSpPr>
          <p:nvPr>
            <p:ph type="body" sz="quarter" idx="12" hasCustomPrompt="1"/>
          </p:nvPr>
        </p:nvSpPr>
        <p:spPr>
          <a:xfrm>
            <a:off x="266162" y="4972051"/>
            <a:ext cx="2938463" cy="514349"/>
          </a:xfrm>
        </p:spPr>
        <p:txBody>
          <a:bodyPr>
            <a:normAutofit/>
          </a:bodyPr>
          <a:lstStyle>
            <a:lvl1pPr>
              <a:defRPr sz="1200" baseline="0">
                <a:solidFill>
                  <a:schemeClr val="bg1"/>
                </a:solidFill>
              </a:defRPr>
            </a:lvl1pPr>
          </a:lstStyle>
          <a:p>
            <a:pPr lvl="0"/>
            <a:r>
              <a:rPr lang="en-US" dirty="0"/>
              <a:t>Title slide subtitle style</a:t>
            </a:r>
          </a:p>
        </p:txBody>
      </p:sp>
      <p:sp>
        <p:nvSpPr>
          <p:cNvPr id="4" name="Footer Placeholder 3">
            <a:extLst>
              <a:ext uri="{FF2B5EF4-FFF2-40B4-BE49-F238E27FC236}">
                <a16:creationId xmlns:a16="http://schemas.microsoft.com/office/drawing/2014/main" id="{22E984EA-3574-957B-CBB9-81D1F0C18876}"/>
              </a:ext>
            </a:extLst>
          </p:cNvPr>
          <p:cNvSpPr>
            <a:spLocks noGrp="1"/>
          </p:cNvSpPr>
          <p:nvPr>
            <p:ph type="ftr" sz="quarter" idx="3"/>
          </p:nvPr>
        </p:nvSpPr>
        <p:spPr>
          <a:xfrm>
            <a:off x="256494" y="6415823"/>
            <a:ext cx="7839291" cy="366183"/>
          </a:xfrm>
          <a:prstGeom prst="rect">
            <a:avLst/>
          </a:prstGeom>
        </p:spPr>
        <p:txBody>
          <a:bodyPr vert="horz" lIns="91440" tIns="45720" rIns="91440" bIns="45720" rtlCol="0" anchor="ctr"/>
          <a:lstStyle>
            <a:lvl1pPr algn="l">
              <a:defRPr sz="1050">
                <a:solidFill>
                  <a:schemeClr val="bg1"/>
                </a:solidFill>
              </a:defRPr>
            </a:lvl1pPr>
          </a:lstStyle>
          <a:p>
            <a:endParaRPr lang="en-US" dirty="0"/>
          </a:p>
        </p:txBody>
      </p:sp>
    </p:spTree>
    <p:extLst>
      <p:ext uri="{BB962C8B-B14F-4D97-AF65-F5344CB8AC3E}">
        <p14:creationId xmlns:p14="http://schemas.microsoft.com/office/powerpoint/2010/main" val="21928700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5136" y="107528"/>
            <a:ext cx="8229600" cy="731617"/>
          </a:xfrm>
        </p:spPr>
        <p:txBody>
          <a:bodyPr/>
          <a:lstStyle>
            <a:lvl1pPr>
              <a:defRPr/>
            </a:lvl1pPr>
          </a:lstStyle>
          <a:p>
            <a:r>
              <a:rPr lang="en-US" dirty="0"/>
              <a:t>Master title style (only changes made to the parent slide will be reflected in the app)</a:t>
            </a:r>
          </a:p>
        </p:txBody>
      </p:sp>
      <p:sp>
        <p:nvSpPr>
          <p:cNvPr id="6" name="Slide Number Placeholder 5"/>
          <p:cNvSpPr>
            <a:spLocks noGrp="1"/>
          </p:cNvSpPr>
          <p:nvPr>
            <p:ph type="sldNum" sz="quarter" idx="12"/>
          </p:nvPr>
        </p:nvSpPr>
        <p:spPr/>
        <p:txBody>
          <a:bodyPr/>
          <a:lstStyle/>
          <a:p>
            <a:fld id="{A88B48FB-E956-2048-9E74-C69E7CAA26CC}" type="slidenum">
              <a:rPr lang="en-US" smtClean="0"/>
              <a:t>‹#›</a:t>
            </a:fld>
            <a:endParaRPr lang="en-US"/>
          </a:p>
        </p:txBody>
      </p:sp>
      <p:sp>
        <p:nvSpPr>
          <p:cNvPr id="8" name="Content Placeholder 7">
            <a:extLst>
              <a:ext uri="{FF2B5EF4-FFF2-40B4-BE49-F238E27FC236}">
                <a16:creationId xmlns:a16="http://schemas.microsoft.com/office/drawing/2014/main" id="{8252A03B-2D42-4DAE-8460-CF96145A8DF0}"/>
              </a:ext>
            </a:extLst>
          </p:cNvPr>
          <p:cNvSpPr>
            <a:spLocks noGrp="1"/>
          </p:cNvSpPr>
          <p:nvPr>
            <p:ph sz="quarter" idx="13" hasCustomPrompt="1"/>
          </p:nvPr>
        </p:nvSpPr>
        <p:spPr>
          <a:xfrm>
            <a:off x="115136" y="1340107"/>
            <a:ext cx="8229600" cy="4758684"/>
          </a:xfrm>
        </p:spPr>
        <p:txBody>
          <a:bodyPr/>
          <a:lstStyle>
            <a:lvl1pPr>
              <a:defRPr sz="1400">
                <a:solidFill>
                  <a:schemeClr val="tx1"/>
                </a:solidFill>
              </a:defRPr>
            </a:lvl1pPr>
            <a:lvl2pPr>
              <a:defRPr sz="1400">
                <a:latin typeface="Arial" panose="020B0604020202020204" pitchFamily="34" charset="0"/>
                <a:cs typeface="Arial" panose="020B0604020202020204" pitchFamily="34" charset="0"/>
              </a:defRPr>
            </a:lvl2pPr>
            <a:lvl3pPr>
              <a:defRPr sz="1200">
                <a:latin typeface="Arial" panose="020B0604020202020204" pitchFamily="34" charset="0"/>
                <a:cs typeface="Arial" panose="020B0604020202020204" pitchFamily="34" charset="0"/>
              </a:defRPr>
            </a:lvl3pPr>
            <a:lvl4pPr>
              <a:defRPr sz="1100">
                <a:latin typeface="Arial" panose="020B0604020202020204" pitchFamily="34" charset="0"/>
                <a:cs typeface="Arial" panose="020B0604020202020204" pitchFamily="34" charset="0"/>
              </a:defRPr>
            </a:lvl4pPr>
            <a:lvl5pPr>
              <a:defRPr sz="1100">
                <a:latin typeface="Arial" panose="020B0604020202020204" pitchFamily="34" charset="0"/>
                <a:cs typeface="Arial" panose="020B0604020202020204" pitchFamily="34" charset="0"/>
              </a:defRPr>
            </a:lvl5pPr>
          </a:lstStyle>
          <a:p>
            <a:pPr lvl="0"/>
            <a:r>
              <a:rPr lang="en-US" dirty="0"/>
              <a:t>Master text style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FCB14CF1-AB9B-4870-9E5C-AD8F31C7FF68}"/>
              </a:ext>
            </a:extLst>
          </p:cNvPr>
          <p:cNvSpPr>
            <a:spLocks noGrp="1"/>
          </p:cNvSpPr>
          <p:nvPr>
            <p:ph type="body" sz="quarter" idx="14" hasCustomPrompt="1"/>
          </p:nvPr>
        </p:nvSpPr>
        <p:spPr>
          <a:xfrm>
            <a:off x="123322" y="836559"/>
            <a:ext cx="8229600" cy="319617"/>
          </a:xfrm>
        </p:spPr>
        <p:txBody>
          <a:bodyPr/>
          <a:lstStyle>
            <a:lvl1pPr>
              <a:defRPr/>
            </a:lvl1pPr>
          </a:lstStyle>
          <a:p>
            <a:pPr lvl="0"/>
            <a:r>
              <a:rPr lang="en-US" dirty="0"/>
              <a:t>Master text style</a:t>
            </a:r>
            <a:endParaRPr lang="en-GB" dirty="0"/>
          </a:p>
        </p:txBody>
      </p:sp>
      <p:sp>
        <p:nvSpPr>
          <p:cNvPr id="7" name="Footer Placeholder 3">
            <a:extLst>
              <a:ext uri="{FF2B5EF4-FFF2-40B4-BE49-F238E27FC236}">
                <a16:creationId xmlns:a16="http://schemas.microsoft.com/office/drawing/2014/main" id="{E39551A5-770E-3978-ED85-9963EA081996}"/>
              </a:ext>
            </a:extLst>
          </p:cNvPr>
          <p:cNvSpPr>
            <a:spLocks noGrp="1"/>
          </p:cNvSpPr>
          <p:nvPr>
            <p:ph type="ftr" sz="quarter" idx="3"/>
          </p:nvPr>
        </p:nvSpPr>
        <p:spPr>
          <a:xfrm>
            <a:off x="167174" y="6415823"/>
            <a:ext cx="8229600" cy="366183"/>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Tree>
    <p:extLst>
      <p:ext uri="{BB962C8B-B14F-4D97-AF65-F5344CB8AC3E}">
        <p14:creationId xmlns:p14="http://schemas.microsoft.com/office/powerpoint/2010/main" val="3401680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lumMod val="50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256494" y="3326145"/>
            <a:ext cx="7787252" cy="1646307"/>
          </a:xfrm>
        </p:spPr>
        <p:txBody>
          <a:bodyPr anchor="b">
            <a:normAutofit/>
          </a:bodyPr>
          <a:lstStyle>
            <a:lvl1pPr marL="0" indent="0">
              <a:buNone/>
              <a:defRPr sz="3200" b="1" baseline="0">
                <a:solidFill>
                  <a:schemeClr val="bg1"/>
                </a:solidFill>
              </a:defRPr>
            </a:lvl1pPr>
          </a:lstStyle>
          <a:p>
            <a:pPr lvl="0"/>
            <a:r>
              <a:rPr lang="en-US" dirty="0"/>
              <a:t>Title style (only changes made to the parent slide will be reflected in the app)</a:t>
            </a:r>
          </a:p>
        </p:txBody>
      </p:sp>
      <p:sp>
        <p:nvSpPr>
          <p:cNvPr id="3" name="Text Placeholder 2"/>
          <p:cNvSpPr>
            <a:spLocks noGrp="1"/>
          </p:cNvSpPr>
          <p:nvPr>
            <p:ph type="body" sz="quarter" idx="12" hasCustomPrompt="1"/>
          </p:nvPr>
        </p:nvSpPr>
        <p:spPr>
          <a:xfrm>
            <a:off x="266162" y="4972051"/>
            <a:ext cx="2938463" cy="514349"/>
          </a:xfrm>
        </p:spPr>
        <p:txBody>
          <a:bodyPr>
            <a:normAutofit/>
          </a:bodyPr>
          <a:lstStyle>
            <a:lvl1pPr>
              <a:defRPr sz="1200" baseline="0">
                <a:solidFill>
                  <a:schemeClr val="bg1"/>
                </a:solidFill>
              </a:defRPr>
            </a:lvl1pPr>
          </a:lstStyle>
          <a:p>
            <a:pPr lvl="0"/>
            <a:r>
              <a:rPr lang="en-US" dirty="0"/>
              <a:t>Title slide subtitle style</a:t>
            </a:r>
          </a:p>
        </p:txBody>
      </p:sp>
      <p:sp>
        <p:nvSpPr>
          <p:cNvPr id="4" name="Footer Placeholder 3">
            <a:extLst>
              <a:ext uri="{FF2B5EF4-FFF2-40B4-BE49-F238E27FC236}">
                <a16:creationId xmlns:a16="http://schemas.microsoft.com/office/drawing/2014/main" id="{22E984EA-3574-957B-CBB9-81D1F0C18876}"/>
              </a:ext>
            </a:extLst>
          </p:cNvPr>
          <p:cNvSpPr>
            <a:spLocks noGrp="1"/>
          </p:cNvSpPr>
          <p:nvPr>
            <p:ph type="ftr" sz="quarter" idx="3"/>
          </p:nvPr>
        </p:nvSpPr>
        <p:spPr>
          <a:xfrm>
            <a:off x="256494" y="6415823"/>
            <a:ext cx="7839291" cy="366183"/>
          </a:xfrm>
          <a:prstGeom prst="rect">
            <a:avLst/>
          </a:prstGeom>
        </p:spPr>
        <p:txBody>
          <a:bodyPr vert="horz" lIns="91440" tIns="45720" rIns="91440" bIns="45720" rtlCol="0" anchor="ctr"/>
          <a:lstStyle>
            <a:lvl1pPr algn="l">
              <a:defRPr sz="1050">
                <a:solidFill>
                  <a:schemeClr val="bg1"/>
                </a:solidFill>
              </a:defRPr>
            </a:lvl1pPr>
          </a:lstStyle>
          <a:p>
            <a:endParaRPr lang="en-US" dirty="0"/>
          </a:p>
        </p:txBody>
      </p:sp>
    </p:spTree>
    <p:extLst>
      <p:ext uri="{BB962C8B-B14F-4D97-AF65-F5344CB8AC3E}">
        <p14:creationId xmlns:p14="http://schemas.microsoft.com/office/powerpoint/2010/main" val="6714255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esponse Summary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7B593F9-7B30-274B-BFFF-492683631E49}" type="slidenum">
              <a:rPr lang="en-US" smtClean="0"/>
              <a:t>‹#›</a:t>
            </a:fld>
            <a:endParaRPr lang="en-US"/>
          </a:p>
        </p:txBody>
      </p:sp>
      <p:sp>
        <p:nvSpPr>
          <p:cNvPr id="13" name="Text Placeholder 12"/>
          <p:cNvSpPr>
            <a:spLocks noGrp="1"/>
          </p:cNvSpPr>
          <p:nvPr>
            <p:ph type="body" sz="quarter" idx="13" hasCustomPrompt="1"/>
          </p:nvPr>
        </p:nvSpPr>
        <p:spPr>
          <a:xfrm>
            <a:off x="211403" y="4852525"/>
            <a:ext cx="4576388" cy="467783"/>
          </a:xfrm>
        </p:spPr>
        <p:txBody>
          <a:bodyPr/>
          <a:lstStyle>
            <a:lvl1pPr>
              <a:defRPr b="0"/>
            </a:lvl1pPr>
          </a:lstStyle>
          <a:p>
            <a:pPr lvl="0"/>
            <a:r>
              <a:rPr lang="en-US" dirty="0"/>
              <a:t>Master text style</a:t>
            </a:r>
          </a:p>
        </p:txBody>
      </p:sp>
      <p:sp>
        <p:nvSpPr>
          <p:cNvPr id="17" name="Title 16"/>
          <p:cNvSpPr>
            <a:spLocks noGrp="1"/>
          </p:cNvSpPr>
          <p:nvPr>
            <p:ph type="title" hasCustomPrompt="1"/>
          </p:nvPr>
        </p:nvSpPr>
        <p:spPr>
          <a:xfrm>
            <a:off x="204788" y="3113001"/>
            <a:ext cx="8229600" cy="1143000"/>
          </a:xfrm>
        </p:spPr>
        <p:txBody>
          <a:bodyPr/>
          <a:lstStyle/>
          <a:p>
            <a:r>
              <a:rPr lang="en-US" dirty="0"/>
              <a:t>Master title style (only changes made to the parent slide will be reflected in the app)</a:t>
            </a:r>
          </a:p>
        </p:txBody>
      </p:sp>
      <p:sp>
        <p:nvSpPr>
          <p:cNvPr id="16" name="Text Placeholder 5"/>
          <p:cNvSpPr>
            <a:spLocks noGrp="1"/>
          </p:cNvSpPr>
          <p:nvPr>
            <p:ph type="body" sz="quarter" idx="17" hasCustomPrompt="1"/>
          </p:nvPr>
        </p:nvSpPr>
        <p:spPr>
          <a:xfrm>
            <a:off x="204788" y="4211512"/>
            <a:ext cx="3859212" cy="374649"/>
          </a:xfrm>
        </p:spPr>
        <p:txBody>
          <a:bodyPr/>
          <a:lstStyle>
            <a:lvl2pPr marL="4763" indent="0">
              <a:buNone/>
              <a:defRPr sz="1600">
                <a:solidFill>
                  <a:schemeClr val="bg1">
                    <a:lumMod val="50000"/>
                  </a:schemeClr>
                </a:solidFill>
                <a:latin typeface="Arial"/>
                <a:cs typeface="Arial"/>
              </a:defRPr>
            </a:lvl2pPr>
          </a:lstStyle>
          <a:p>
            <a:pPr lvl="1"/>
            <a:r>
              <a:rPr lang="en-US" dirty="0"/>
              <a:t>Total Responses style</a:t>
            </a:r>
          </a:p>
        </p:txBody>
      </p:sp>
      <p:sp>
        <p:nvSpPr>
          <p:cNvPr id="7" name="Text Placeholder 12"/>
          <p:cNvSpPr>
            <a:spLocks noGrp="1"/>
          </p:cNvSpPr>
          <p:nvPr>
            <p:ph type="body" sz="quarter" idx="18" hasCustomPrompt="1"/>
          </p:nvPr>
        </p:nvSpPr>
        <p:spPr>
          <a:xfrm>
            <a:off x="211403" y="5397121"/>
            <a:ext cx="4576388" cy="467783"/>
          </a:xfrm>
        </p:spPr>
        <p:txBody>
          <a:bodyPr/>
          <a:lstStyle>
            <a:lvl1pPr>
              <a:defRPr b="0"/>
            </a:lvl1pPr>
          </a:lstStyle>
          <a:p>
            <a:pPr lvl="0"/>
            <a:r>
              <a:rPr lang="en-US" dirty="0"/>
              <a:t>Master text style</a:t>
            </a:r>
          </a:p>
        </p:txBody>
      </p:sp>
      <p:sp>
        <p:nvSpPr>
          <p:cNvPr id="8" name="Footer Placeholder 3">
            <a:extLst>
              <a:ext uri="{FF2B5EF4-FFF2-40B4-BE49-F238E27FC236}">
                <a16:creationId xmlns:a16="http://schemas.microsoft.com/office/drawing/2014/main" id="{CDF05C82-1244-9CA3-984A-2EEF32F7964F}"/>
              </a:ext>
            </a:extLst>
          </p:cNvPr>
          <p:cNvSpPr>
            <a:spLocks noGrp="1"/>
          </p:cNvSpPr>
          <p:nvPr>
            <p:ph type="ftr" sz="quarter" idx="3"/>
          </p:nvPr>
        </p:nvSpPr>
        <p:spPr>
          <a:xfrm>
            <a:off x="256826" y="6415823"/>
            <a:ext cx="8106588" cy="366183"/>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Tree>
    <p:extLst>
      <p:ext uri="{BB962C8B-B14F-4D97-AF65-F5344CB8AC3E}">
        <p14:creationId xmlns:p14="http://schemas.microsoft.com/office/powerpoint/2010/main" val="7931308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5136" y="107528"/>
            <a:ext cx="8229600" cy="774857"/>
          </a:xfrm>
        </p:spPr>
        <p:txBody>
          <a:bodyPr/>
          <a:lstStyle/>
          <a:p>
            <a:r>
              <a:rPr lang="en-US" dirty="0"/>
              <a:t>Master title style (only changes made to the parent slide will be reflected in the app)</a:t>
            </a:r>
          </a:p>
        </p:txBody>
      </p:sp>
      <p:sp>
        <p:nvSpPr>
          <p:cNvPr id="3" name="Content Placeholder 2"/>
          <p:cNvSpPr>
            <a:spLocks noGrp="1"/>
          </p:cNvSpPr>
          <p:nvPr>
            <p:ph idx="1" hasCustomPrompt="1"/>
          </p:nvPr>
        </p:nvSpPr>
        <p:spPr>
          <a:xfrm>
            <a:off x="122570" y="888467"/>
            <a:ext cx="5332506" cy="332192"/>
          </a:xfrm>
        </p:spPr>
        <p:txBody>
          <a:bodyPr/>
          <a:lstStyle/>
          <a:p>
            <a:pPr lvl="0"/>
            <a:r>
              <a:rPr lang="en-US" dirty="0"/>
              <a:t>Master text style</a:t>
            </a:r>
          </a:p>
        </p:txBody>
      </p:sp>
      <p:sp>
        <p:nvSpPr>
          <p:cNvPr id="6" name="Slide Number Placeholder 5"/>
          <p:cNvSpPr>
            <a:spLocks noGrp="1"/>
          </p:cNvSpPr>
          <p:nvPr>
            <p:ph type="sldNum" sz="quarter" idx="12"/>
          </p:nvPr>
        </p:nvSpPr>
        <p:spPr/>
        <p:txBody>
          <a:bodyPr/>
          <a:lstStyle/>
          <a:p>
            <a:fld id="{A88B48FB-E956-2048-9E74-C69E7CAA26CC}" type="slidenum">
              <a:rPr lang="en-US" smtClean="0"/>
              <a:t>‹#›</a:t>
            </a:fld>
            <a:endParaRPr lang="en-US"/>
          </a:p>
        </p:txBody>
      </p:sp>
      <p:sp>
        <p:nvSpPr>
          <p:cNvPr id="5" name="Footer Placeholder 3">
            <a:extLst>
              <a:ext uri="{FF2B5EF4-FFF2-40B4-BE49-F238E27FC236}">
                <a16:creationId xmlns:a16="http://schemas.microsoft.com/office/drawing/2014/main" id="{9FE2B938-E785-E802-7A9A-5AD4FEF6088C}"/>
              </a:ext>
            </a:extLst>
          </p:cNvPr>
          <p:cNvSpPr>
            <a:spLocks noGrp="1"/>
          </p:cNvSpPr>
          <p:nvPr>
            <p:ph type="ftr" sz="quarter" idx="3"/>
          </p:nvPr>
        </p:nvSpPr>
        <p:spPr>
          <a:xfrm>
            <a:off x="202928" y="6415823"/>
            <a:ext cx="8193847" cy="366183"/>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Tree>
    <p:extLst>
      <p:ext uri="{BB962C8B-B14F-4D97-AF65-F5344CB8AC3E}">
        <p14:creationId xmlns:p14="http://schemas.microsoft.com/office/powerpoint/2010/main" val="2497466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282148"/>
            <a:ext cx="3886200" cy="4894815"/>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282148"/>
            <a:ext cx="3886200" cy="4894815"/>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1"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304543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Shape 26"/>
          <p:cNvSpPr/>
          <p:nvPr userDrawn="1"/>
        </p:nvSpPr>
        <p:spPr>
          <a:xfrm>
            <a:off x="4967681" y="2071863"/>
            <a:ext cx="1467900" cy="102035"/>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 name="Shape 27"/>
          <p:cNvSpPr/>
          <p:nvPr userDrawn="1"/>
        </p:nvSpPr>
        <p:spPr>
          <a:xfrm>
            <a:off x="6435581" y="2071864"/>
            <a:ext cx="2720451" cy="102035"/>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5" name="Shape 28"/>
          <p:cNvSpPr/>
          <p:nvPr userDrawn="1"/>
        </p:nvSpPr>
        <p:spPr>
          <a:xfrm>
            <a:off x="0" y="2071861"/>
            <a:ext cx="2364206" cy="102035"/>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6" name="Shape 29"/>
          <p:cNvSpPr/>
          <p:nvPr userDrawn="1"/>
        </p:nvSpPr>
        <p:spPr>
          <a:xfrm>
            <a:off x="2364205" y="2071862"/>
            <a:ext cx="1753412" cy="102035"/>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7" name="Shape 25"/>
          <p:cNvSpPr txBox="1"/>
          <p:nvPr userDrawn="1"/>
        </p:nvSpPr>
        <p:spPr>
          <a:xfrm>
            <a:off x="3766612" y="1552771"/>
            <a:ext cx="1467900" cy="871500"/>
          </a:xfrm>
          <a:prstGeom prst="rect">
            <a:avLst/>
          </a:prstGeom>
          <a:noFill/>
          <a:ln>
            <a:noFill/>
          </a:ln>
        </p:spPr>
        <p:txBody>
          <a:bodyPr spcFirstLastPara="1" wrap="square" lIns="68569" tIns="68569" rIns="68569" bIns="68569" anchor="t" anchorCtr="0">
            <a:noAutofit/>
          </a:bodyPr>
          <a:lstStyle/>
          <a:p>
            <a:pPr marL="0" lvl="0" indent="0" algn="ctr">
              <a:spcBef>
                <a:spcPts val="0"/>
              </a:spcBef>
              <a:spcAft>
                <a:spcPts val="0"/>
              </a:spcAft>
              <a:buNone/>
            </a:pPr>
            <a:r>
              <a:rPr lang="en" sz="7200" b="1" dirty="0">
                <a:solidFill>
                  <a:srgbClr val="97ABBC"/>
                </a:solidFill>
                <a:latin typeface="Arial" panose="020B0604020202020204" pitchFamily="34" charset="0"/>
                <a:cs typeface="Arial" panose="020B0604020202020204" pitchFamily="34" charset="0"/>
              </a:rPr>
              <a:t>“</a:t>
            </a:r>
            <a:endParaRPr sz="7200" b="1" dirty="0">
              <a:solidFill>
                <a:srgbClr val="97ABBC"/>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9911" y="146610"/>
            <a:ext cx="986625" cy="174724"/>
          </a:xfrm>
          <a:prstGeom prst="rect">
            <a:avLst/>
          </a:prstGeom>
        </p:spPr>
      </p:pic>
      <p:sp>
        <p:nvSpPr>
          <p:cNvPr id="10" name="Text Placeholder 9"/>
          <p:cNvSpPr>
            <a:spLocks noGrp="1"/>
          </p:cNvSpPr>
          <p:nvPr>
            <p:ph type="body" sz="quarter" idx="10"/>
          </p:nvPr>
        </p:nvSpPr>
        <p:spPr>
          <a:xfrm>
            <a:off x="1350036" y="2584133"/>
            <a:ext cx="6619875" cy="738187"/>
          </a:xfrm>
        </p:spPr>
        <p:txBody>
          <a:bodyPr>
            <a:normAutofit/>
          </a:bodyPr>
          <a:lstStyle>
            <a:lvl1pPr marL="0" indent="0" algn="ctr">
              <a:buNone/>
              <a:defRPr sz="2800" i="1"/>
            </a:lvl1pPr>
          </a:lstStyle>
          <a:p>
            <a:pPr lvl="0"/>
            <a:r>
              <a:rPr lang="en-US"/>
              <a:t>Click to edit Master text styles</a:t>
            </a:r>
          </a:p>
        </p:txBody>
      </p:sp>
    </p:spTree>
    <p:extLst>
      <p:ext uri="{BB962C8B-B14F-4D97-AF65-F5344CB8AC3E}">
        <p14:creationId xmlns:p14="http://schemas.microsoft.com/office/powerpoint/2010/main" val="132513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17501"/>
            <a:ext cx="7886700" cy="730249"/>
          </a:xfrm>
        </p:spPr>
        <p:txBody>
          <a:body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7"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142995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Blurple">
    <p:bg>
      <p:bgPr>
        <a:solidFill>
          <a:srgbClr val="455FA9"/>
        </a:solidFill>
        <a:effectLst/>
      </p:bgPr>
    </p:bg>
    <p:spTree>
      <p:nvGrpSpPr>
        <p:cNvPr id="1" name=""/>
        <p:cNvGrpSpPr/>
        <p:nvPr/>
      </p:nvGrpSpPr>
      <p:grpSpPr>
        <a:xfrm>
          <a:off x="0" y="0"/>
          <a:ext cx="0" cy="0"/>
          <a:chOff x="0" y="0"/>
          <a:chExt cx="0" cy="0"/>
        </a:xfrm>
      </p:grpSpPr>
      <p:sp>
        <p:nvSpPr>
          <p:cNvPr id="5" name="Shape 79"/>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80"/>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81"/>
          <p:cNvSpPr/>
          <p:nvPr userDrawn="1"/>
        </p:nvSpPr>
        <p:spPr>
          <a:xfrm>
            <a:off x="0" y="6755100"/>
            <a:ext cx="893700" cy="102900"/>
          </a:xfrm>
          <a:prstGeom prst="rect">
            <a:avLst/>
          </a:prstGeom>
          <a:solidFill>
            <a:srgbClr val="7C9B5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82"/>
          <p:cNvSpPr/>
          <p:nvPr userDrawn="1"/>
        </p:nvSpPr>
        <p:spPr>
          <a:xfrm>
            <a:off x="893710" y="6755100"/>
            <a:ext cx="6462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9" name="Picture 8"/>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0" name="Title 1"/>
          <p:cNvSpPr>
            <a:spLocks noGrp="1"/>
          </p:cNvSpPr>
          <p:nvPr>
            <p:ph type="title"/>
          </p:nvPr>
        </p:nvSpPr>
        <p:spPr>
          <a:xfrm>
            <a:off x="628650" y="365126"/>
            <a:ext cx="7886700" cy="787399"/>
          </a:xfrm>
        </p:spPr>
        <p:txBody>
          <a:bodyPr/>
          <a:lstStyle>
            <a:lvl1pPr>
              <a:defRPr>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628650" y="1311965"/>
            <a:ext cx="7886700" cy="486499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880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Blurple">
    <p:bg>
      <p:bgPr>
        <a:solidFill>
          <a:srgbClr val="455FA9"/>
        </a:solidFill>
        <a:effectLst/>
      </p:bgPr>
    </p:bg>
    <p:spTree>
      <p:nvGrpSpPr>
        <p:cNvPr id="1" name=""/>
        <p:cNvGrpSpPr/>
        <p:nvPr/>
      </p:nvGrpSpPr>
      <p:grpSpPr>
        <a:xfrm>
          <a:off x="0" y="0"/>
          <a:ext cx="0" cy="0"/>
          <a:chOff x="0" y="0"/>
          <a:chExt cx="0" cy="0"/>
        </a:xfrm>
      </p:grpSpPr>
      <p:sp>
        <p:nvSpPr>
          <p:cNvPr id="5" name="Shape 79"/>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80"/>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81"/>
          <p:cNvSpPr/>
          <p:nvPr userDrawn="1"/>
        </p:nvSpPr>
        <p:spPr>
          <a:xfrm>
            <a:off x="0" y="6755100"/>
            <a:ext cx="893700" cy="102900"/>
          </a:xfrm>
          <a:prstGeom prst="rect">
            <a:avLst/>
          </a:prstGeom>
          <a:solidFill>
            <a:srgbClr val="7C9B5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82"/>
          <p:cNvSpPr/>
          <p:nvPr userDrawn="1"/>
        </p:nvSpPr>
        <p:spPr>
          <a:xfrm>
            <a:off x="893710" y="6755100"/>
            <a:ext cx="6462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9" name="Picture 8"/>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0" name="Title 1"/>
          <p:cNvSpPr>
            <a:spLocks noGrp="1"/>
          </p:cNvSpPr>
          <p:nvPr>
            <p:ph type="title"/>
          </p:nvPr>
        </p:nvSpPr>
        <p:spPr>
          <a:xfrm>
            <a:off x="628650" y="3035300"/>
            <a:ext cx="7886700" cy="787399"/>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328350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ocess Layout">
    <p:spTree>
      <p:nvGrpSpPr>
        <p:cNvPr id="1" name=""/>
        <p:cNvGrpSpPr/>
        <p:nvPr/>
      </p:nvGrpSpPr>
      <p:grpSpPr>
        <a:xfrm>
          <a:off x="0" y="0"/>
          <a:ext cx="0" cy="0"/>
          <a:chOff x="0" y="0"/>
          <a:chExt cx="0" cy="0"/>
        </a:xfrm>
      </p:grpSpPr>
      <p:sp>
        <p:nvSpPr>
          <p:cNvPr id="2" name="Title 1"/>
          <p:cNvSpPr>
            <a:spLocks noGrp="1"/>
          </p:cNvSpPr>
          <p:nvPr>
            <p:ph type="title"/>
          </p:nvPr>
        </p:nvSpPr>
        <p:spPr>
          <a:xfrm>
            <a:off x="552450" y="420342"/>
            <a:ext cx="7886700" cy="669000"/>
          </a:xfrm>
        </p:spPr>
        <p:txBody>
          <a:bodyPr/>
          <a:lstStyle/>
          <a:p>
            <a:r>
              <a:rPr lang="en-US"/>
              <a:t>Click to edit Master 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5" name="Shape 246"/>
          <p:cNvSpPr/>
          <p:nvPr/>
        </p:nvSpPr>
        <p:spPr>
          <a:xfrm>
            <a:off x="5624296" y="2107442"/>
            <a:ext cx="3305700" cy="864357"/>
          </a:xfrm>
          <a:prstGeom prst="chevron">
            <a:avLst>
              <a:gd name="adj" fmla="val 50000"/>
            </a:avLst>
          </a:prstGeom>
          <a:solidFill>
            <a:srgbClr val="C63F28"/>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8" name="Shape 249"/>
          <p:cNvSpPr/>
          <p:nvPr/>
        </p:nvSpPr>
        <p:spPr>
          <a:xfrm>
            <a:off x="-8021" y="2107656"/>
            <a:ext cx="3546900" cy="864357"/>
          </a:xfrm>
          <a:prstGeom prst="homePlate">
            <a:avLst>
              <a:gd name="adj" fmla="val 50000"/>
            </a:avLst>
          </a:prstGeom>
          <a:solidFill>
            <a:srgbClr val="008CA0"/>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24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Raleway"/>
            </a:endParaRPr>
          </a:p>
        </p:txBody>
      </p:sp>
      <p:sp>
        <p:nvSpPr>
          <p:cNvPr id="11" name="Shape 252"/>
          <p:cNvSpPr/>
          <p:nvPr/>
        </p:nvSpPr>
        <p:spPr>
          <a:xfrm>
            <a:off x="2949659" y="2107442"/>
            <a:ext cx="3305700" cy="864357"/>
          </a:xfrm>
          <a:prstGeom prst="chevron">
            <a:avLst>
              <a:gd name="adj" fmla="val 50000"/>
            </a:avLst>
          </a:prstGeom>
          <a:solidFill>
            <a:srgbClr val="455FA9"/>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14"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Text Placeholder 5"/>
          <p:cNvSpPr>
            <a:spLocks noGrp="1"/>
          </p:cNvSpPr>
          <p:nvPr>
            <p:ph type="body" sz="quarter" idx="10"/>
          </p:nvPr>
        </p:nvSpPr>
        <p:spPr>
          <a:xfrm>
            <a:off x="304799" y="2228863"/>
            <a:ext cx="2430463" cy="600062"/>
          </a:xfrm>
        </p:spPr>
        <p:txBody>
          <a:bodyPr>
            <a:noAutofit/>
          </a:bodyPr>
          <a:lstStyle>
            <a:lvl1pPr marL="0" indent="0">
              <a:buNone/>
              <a:defRPr sz="2000">
                <a:solidFill>
                  <a:schemeClr val="bg1"/>
                </a:solidFill>
              </a:defRPr>
            </a:lvl1pPr>
          </a:lstStyle>
          <a:p>
            <a:pPr lvl="0"/>
            <a:r>
              <a:rPr lang="en-US"/>
              <a:t>Click to edit Master text styles</a:t>
            </a:r>
          </a:p>
        </p:txBody>
      </p:sp>
      <p:sp>
        <p:nvSpPr>
          <p:cNvPr id="21" name="Text Placeholder 5"/>
          <p:cNvSpPr>
            <a:spLocks noGrp="1"/>
          </p:cNvSpPr>
          <p:nvPr>
            <p:ph type="body" sz="quarter" idx="11"/>
          </p:nvPr>
        </p:nvSpPr>
        <p:spPr>
          <a:xfrm>
            <a:off x="3279078" y="2228863"/>
            <a:ext cx="2413863" cy="600062"/>
          </a:xfrm>
        </p:spPr>
        <p:txBody>
          <a:bodyPr>
            <a:noAutofit/>
          </a:bodyPr>
          <a:lstStyle>
            <a:lvl1pPr marL="0" indent="0">
              <a:buNone/>
              <a:defRPr sz="2000">
                <a:solidFill>
                  <a:schemeClr val="bg1"/>
                </a:solidFill>
              </a:defRPr>
            </a:lvl1pPr>
          </a:lstStyle>
          <a:p>
            <a:pPr lvl="0"/>
            <a:r>
              <a:rPr lang="en-US"/>
              <a:t>Click to edit Master text styles</a:t>
            </a:r>
          </a:p>
        </p:txBody>
      </p:sp>
      <p:sp>
        <p:nvSpPr>
          <p:cNvPr id="22" name="Text Placeholder 5"/>
          <p:cNvSpPr>
            <a:spLocks noGrp="1"/>
          </p:cNvSpPr>
          <p:nvPr>
            <p:ph type="body" sz="quarter" idx="12"/>
          </p:nvPr>
        </p:nvSpPr>
        <p:spPr>
          <a:xfrm>
            <a:off x="6269401" y="2228863"/>
            <a:ext cx="2381250" cy="600062"/>
          </a:xfrm>
        </p:spPr>
        <p:txBody>
          <a:bodyPr>
            <a:noAutofit/>
          </a:bodyPr>
          <a:lstStyle>
            <a:lvl1pPr marL="0" indent="0">
              <a:buNone/>
              <a:defRPr sz="2000">
                <a:solidFill>
                  <a:schemeClr val="bg1"/>
                </a:solidFill>
              </a:defRPr>
            </a:lvl1pPr>
          </a:lstStyle>
          <a:p>
            <a:pPr lvl="0"/>
            <a:r>
              <a:rPr lang="en-US"/>
              <a:t>Click to edit Master text styles</a:t>
            </a:r>
          </a:p>
        </p:txBody>
      </p:sp>
      <p:sp>
        <p:nvSpPr>
          <p:cNvPr id="9" name="Text Placeholder 8"/>
          <p:cNvSpPr>
            <a:spLocks noGrp="1"/>
          </p:cNvSpPr>
          <p:nvPr>
            <p:ph type="body" sz="quarter" idx="13"/>
          </p:nvPr>
        </p:nvSpPr>
        <p:spPr>
          <a:xfrm>
            <a:off x="304800" y="3429000"/>
            <a:ext cx="2430463" cy="2378075"/>
          </a:xfrm>
        </p:spPr>
        <p:txBody>
          <a:bodyPr>
            <a:normAutofit/>
          </a:bodyPr>
          <a:lstStyle>
            <a:lvl1pPr marL="0" indent="0">
              <a:buNone/>
              <a:defRPr sz="2000"/>
            </a:lvl1pPr>
          </a:lstStyle>
          <a:p>
            <a:pPr lvl="0"/>
            <a:r>
              <a:rPr lang="en-US"/>
              <a:t>Click to edit Master text styles</a:t>
            </a:r>
          </a:p>
        </p:txBody>
      </p:sp>
      <p:sp>
        <p:nvSpPr>
          <p:cNvPr id="23" name="Text Placeholder 8"/>
          <p:cNvSpPr>
            <a:spLocks noGrp="1"/>
          </p:cNvSpPr>
          <p:nvPr>
            <p:ph type="body" sz="quarter" idx="14"/>
          </p:nvPr>
        </p:nvSpPr>
        <p:spPr>
          <a:xfrm>
            <a:off x="3262494" y="3429000"/>
            <a:ext cx="2430463" cy="2378075"/>
          </a:xfrm>
        </p:spPr>
        <p:txBody>
          <a:bodyPr>
            <a:normAutofit/>
          </a:bodyPr>
          <a:lstStyle>
            <a:lvl1pPr marL="0" indent="0">
              <a:buNone/>
              <a:defRPr sz="2000"/>
            </a:lvl1pPr>
          </a:lstStyle>
          <a:p>
            <a:pPr lvl="0"/>
            <a:r>
              <a:rPr lang="en-US"/>
              <a:t>Click to edit Master text styles</a:t>
            </a:r>
          </a:p>
        </p:txBody>
      </p:sp>
      <p:sp>
        <p:nvSpPr>
          <p:cNvPr id="24" name="Text Placeholder 8"/>
          <p:cNvSpPr>
            <a:spLocks noGrp="1"/>
          </p:cNvSpPr>
          <p:nvPr>
            <p:ph type="body" sz="quarter" idx="15"/>
          </p:nvPr>
        </p:nvSpPr>
        <p:spPr>
          <a:xfrm>
            <a:off x="6220188" y="3429000"/>
            <a:ext cx="2430463" cy="2378075"/>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832496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Process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5" name="Shape 246"/>
          <p:cNvSpPr/>
          <p:nvPr/>
        </p:nvSpPr>
        <p:spPr>
          <a:xfrm>
            <a:off x="5624296" y="1012067"/>
            <a:ext cx="3305700" cy="864357"/>
          </a:xfrm>
          <a:prstGeom prst="chevron">
            <a:avLst>
              <a:gd name="adj" fmla="val 50000"/>
            </a:avLst>
          </a:prstGeom>
          <a:solidFill>
            <a:srgbClr val="C63F28"/>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8" name="Shape 249"/>
          <p:cNvSpPr/>
          <p:nvPr/>
        </p:nvSpPr>
        <p:spPr>
          <a:xfrm>
            <a:off x="-8021" y="1012281"/>
            <a:ext cx="3546900" cy="864357"/>
          </a:xfrm>
          <a:prstGeom prst="homePlate">
            <a:avLst>
              <a:gd name="adj" fmla="val 50000"/>
            </a:avLst>
          </a:prstGeom>
          <a:solidFill>
            <a:srgbClr val="008CA0"/>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24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Raleway"/>
            </a:endParaRPr>
          </a:p>
        </p:txBody>
      </p:sp>
      <p:sp>
        <p:nvSpPr>
          <p:cNvPr id="11" name="Shape 252"/>
          <p:cNvSpPr/>
          <p:nvPr/>
        </p:nvSpPr>
        <p:spPr>
          <a:xfrm>
            <a:off x="2949659" y="1012067"/>
            <a:ext cx="3305700" cy="864357"/>
          </a:xfrm>
          <a:prstGeom prst="chevron">
            <a:avLst>
              <a:gd name="adj" fmla="val 50000"/>
            </a:avLst>
          </a:prstGeom>
          <a:solidFill>
            <a:srgbClr val="455FA9"/>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14"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Text Placeholder 5"/>
          <p:cNvSpPr>
            <a:spLocks noGrp="1"/>
          </p:cNvSpPr>
          <p:nvPr>
            <p:ph type="body" sz="quarter" idx="10"/>
          </p:nvPr>
        </p:nvSpPr>
        <p:spPr>
          <a:xfrm>
            <a:off x="304799" y="1133488"/>
            <a:ext cx="2430463" cy="600062"/>
          </a:xfrm>
        </p:spPr>
        <p:txBody>
          <a:bodyPr>
            <a:noAutofit/>
          </a:bodyPr>
          <a:lstStyle>
            <a:lvl1pPr marL="0" indent="0">
              <a:buNone/>
              <a:defRPr sz="2000">
                <a:solidFill>
                  <a:schemeClr val="bg1"/>
                </a:solidFill>
              </a:defRPr>
            </a:lvl1pPr>
          </a:lstStyle>
          <a:p>
            <a:pPr lvl="0"/>
            <a:r>
              <a:rPr lang="en-US"/>
              <a:t>Click to edit Master text styles</a:t>
            </a:r>
          </a:p>
        </p:txBody>
      </p:sp>
      <p:sp>
        <p:nvSpPr>
          <p:cNvPr id="21" name="Text Placeholder 5"/>
          <p:cNvSpPr>
            <a:spLocks noGrp="1"/>
          </p:cNvSpPr>
          <p:nvPr>
            <p:ph type="body" sz="quarter" idx="11"/>
          </p:nvPr>
        </p:nvSpPr>
        <p:spPr>
          <a:xfrm>
            <a:off x="3279078" y="1133488"/>
            <a:ext cx="2413863" cy="600062"/>
          </a:xfrm>
        </p:spPr>
        <p:txBody>
          <a:bodyPr>
            <a:noAutofit/>
          </a:bodyPr>
          <a:lstStyle>
            <a:lvl1pPr marL="0" indent="0">
              <a:buNone/>
              <a:defRPr sz="2000">
                <a:solidFill>
                  <a:schemeClr val="bg1"/>
                </a:solidFill>
              </a:defRPr>
            </a:lvl1pPr>
          </a:lstStyle>
          <a:p>
            <a:pPr lvl="0"/>
            <a:r>
              <a:rPr lang="en-US"/>
              <a:t>Click to edit Master text styles</a:t>
            </a:r>
          </a:p>
        </p:txBody>
      </p:sp>
      <p:sp>
        <p:nvSpPr>
          <p:cNvPr id="22" name="Text Placeholder 5"/>
          <p:cNvSpPr>
            <a:spLocks noGrp="1"/>
          </p:cNvSpPr>
          <p:nvPr>
            <p:ph type="body" sz="quarter" idx="12"/>
          </p:nvPr>
        </p:nvSpPr>
        <p:spPr>
          <a:xfrm>
            <a:off x="6269401" y="1133488"/>
            <a:ext cx="2381250" cy="600062"/>
          </a:xfrm>
        </p:spPr>
        <p:txBody>
          <a:bodyPr>
            <a:noAutofit/>
          </a:bodyPr>
          <a:lstStyle>
            <a:lvl1pPr marL="0" indent="0">
              <a:buNone/>
              <a:defRPr sz="2000">
                <a:solidFill>
                  <a:schemeClr val="bg1"/>
                </a:solidFill>
              </a:defRPr>
            </a:lvl1pPr>
          </a:lstStyle>
          <a:p>
            <a:pPr lvl="0"/>
            <a:r>
              <a:rPr lang="en-US"/>
              <a:t>Click to edit Master text styles</a:t>
            </a:r>
          </a:p>
        </p:txBody>
      </p:sp>
      <p:sp>
        <p:nvSpPr>
          <p:cNvPr id="9" name="Text Placeholder 8"/>
          <p:cNvSpPr>
            <a:spLocks noGrp="1"/>
          </p:cNvSpPr>
          <p:nvPr>
            <p:ph type="body" sz="quarter" idx="13"/>
          </p:nvPr>
        </p:nvSpPr>
        <p:spPr>
          <a:xfrm>
            <a:off x="304800" y="2333625"/>
            <a:ext cx="2430463" cy="4019550"/>
          </a:xfrm>
        </p:spPr>
        <p:txBody>
          <a:bodyPr>
            <a:normAutofit/>
          </a:bodyPr>
          <a:lstStyle>
            <a:lvl1pPr marL="0" indent="0">
              <a:buNone/>
              <a:defRPr sz="2000"/>
            </a:lvl1pPr>
          </a:lstStyle>
          <a:p>
            <a:pPr lvl="0"/>
            <a:r>
              <a:rPr lang="en-US"/>
              <a:t>Click to edit Master text styles</a:t>
            </a:r>
          </a:p>
        </p:txBody>
      </p:sp>
      <p:sp>
        <p:nvSpPr>
          <p:cNvPr id="23" name="Text Placeholder 8"/>
          <p:cNvSpPr>
            <a:spLocks noGrp="1"/>
          </p:cNvSpPr>
          <p:nvPr>
            <p:ph type="body" sz="quarter" idx="14"/>
          </p:nvPr>
        </p:nvSpPr>
        <p:spPr>
          <a:xfrm>
            <a:off x="3262494" y="2333625"/>
            <a:ext cx="2430463" cy="4019550"/>
          </a:xfrm>
        </p:spPr>
        <p:txBody>
          <a:bodyPr>
            <a:normAutofit/>
          </a:bodyPr>
          <a:lstStyle>
            <a:lvl1pPr marL="0" indent="0">
              <a:buNone/>
              <a:defRPr sz="2000"/>
            </a:lvl1pPr>
          </a:lstStyle>
          <a:p>
            <a:pPr lvl="0"/>
            <a:r>
              <a:rPr lang="en-US"/>
              <a:t>Click to edit Master text styles</a:t>
            </a:r>
          </a:p>
        </p:txBody>
      </p:sp>
      <p:sp>
        <p:nvSpPr>
          <p:cNvPr id="24" name="Text Placeholder 8"/>
          <p:cNvSpPr>
            <a:spLocks noGrp="1"/>
          </p:cNvSpPr>
          <p:nvPr>
            <p:ph type="body" sz="quarter" idx="15"/>
          </p:nvPr>
        </p:nvSpPr>
        <p:spPr>
          <a:xfrm>
            <a:off x="6220188" y="2333625"/>
            <a:ext cx="2430463" cy="4019550"/>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1636248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2.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73024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52575"/>
            <a:ext cx="7886700" cy="46243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61654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60" r:id="rId4"/>
    <p:sldLayoutId id="2147483667" r:id="rId5"/>
    <p:sldLayoutId id="2147483668" r:id="rId6"/>
    <p:sldLayoutId id="2147483677" r:id="rId7"/>
    <p:sldLayoutId id="2147483673" r:id="rId8"/>
    <p:sldLayoutId id="2147483676" r:id="rId9"/>
    <p:sldLayoutId id="2147483675" r:id="rId10"/>
    <p:sldLayoutId id="2147483674" r:id="rId11"/>
    <p:sldLayoutId id="2147483670"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93" r:id="rId23"/>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5136" y="360688"/>
            <a:ext cx="8229600" cy="52169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22570" y="888467"/>
            <a:ext cx="5332506" cy="332192"/>
          </a:xfrm>
          <a:prstGeom prst="rect">
            <a:avLst/>
          </a:prstGeom>
        </p:spPr>
        <p:txBody>
          <a:bodyPr vert="horz" lIns="91440" tIns="45720" rIns="91440" bIns="45720"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8367077" y="6420102"/>
            <a:ext cx="626035" cy="366183"/>
          </a:xfrm>
          <a:prstGeom prst="rect">
            <a:avLst/>
          </a:prstGeom>
        </p:spPr>
        <p:txBody>
          <a:bodyPr vert="horz" lIns="91440" tIns="45720" rIns="91440" bIns="45720" rtlCol="0" anchor="ctr"/>
          <a:lstStyle>
            <a:lvl1pPr algn="r">
              <a:defRPr sz="1000">
                <a:solidFill>
                  <a:schemeClr val="tx2">
                    <a:lumMod val="60000"/>
                    <a:lumOff val="40000"/>
                  </a:schemeClr>
                </a:solidFill>
                <a:latin typeface="Arial"/>
                <a:cs typeface="Arial"/>
              </a:defRPr>
            </a:lvl1pPr>
          </a:lstStyle>
          <a:p>
            <a:fld id="{A88B48FB-E956-2048-9E74-C69E7CAA26CC}" type="slidenum">
              <a:rPr lang="en-US" smtClean="0"/>
              <a:pPr/>
              <a:t>‹#›</a:t>
            </a:fld>
            <a:endParaRPr lang="en-US" dirty="0"/>
          </a:p>
        </p:txBody>
      </p:sp>
      <p:sp>
        <p:nvSpPr>
          <p:cNvPr id="4" name="Footer Placeholder 3">
            <a:extLst>
              <a:ext uri="{FF2B5EF4-FFF2-40B4-BE49-F238E27FC236}">
                <a16:creationId xmlns:a16="http://schemas.microsoft.com/office/drawing/2014/main" id="{C67FE218-D8C1-4598-C115-912209DA107F}"/>
              </a:ext>
            </a:extLst>
          </p:cNvPr>
          <p:cNvSpPr>
            <a:spLocks noGrp="1"/>
          </p:cNvSpPr>
          <p:nvPr>
            <p:ph type="ftr" sz="quarter" idx="3"/>
          </p:nvPr>
        </p:nvSpPr>
        <p:spPr>
          <a:xfrm>
            <a:off x="167174" y="6415822"/>
            <a:ext cx="8229599" cy="366183"/>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Tree>
    <p:extLst>
      <p:ext uri="{BB962C8B-B14F-4D97-AF65-F5344CB8AC3E}">
        <p14:creationId xmlns:p14="http://schemas.microsoft.com/office/powerpoint/2010/main" val="278615287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p:hf hdr="0" dt="0"/>
  <p:txStyles>
    <p:titleStyle>
      <a:lvl1pPr algn="l" defTabSz="457200" rtl="0" eaLnBrk="1" latinLnBrk="0" hangingPunct="1">
        <a:spcBef>
          <a:spcPct val="0"/>
        </a:spcBef>
        <a:buNone/>
        <a:defRPr sz="1800" b="1" kern="1200">
          <a:solidFill>
            <a:schemeClr val="tx1"/>
          </a:solidFill>
          <a:latin typeface="Arial"/>
          <a:ea typeface="+mj-ea"/>
          <a:cs typeface="Arial"/>
        </a:defRPr>
      </a:lvl1pPr>
    </p:titleStyle>
    <p:bodyStyle>
      <a:lvl1pPr marL="0" indent="0" algn="l" defTabSz="457200" rtl="0" eaLnBrk="1" latinLnBrk="0" hangingPunct="1">
        <a:spcBef>
          <a:spcPct val="20000"/>
        </a:spcBef>
        <a:buFont typeface="Arial"/>
        <a:buNone/>
        <a:defRPr sz="1000" kern="1200">
          <a:solidFill>
            <a:schemeClr val="bg1">
              <a:lumMod val="50000"/>
            </a:schemeClr>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4.xml"/></Relationships>
</file>

<file path=ppt/slides/_rels/slide10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https://researchleap.com/product/research-methodology/"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positek.net/best-web-dictionary/"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publicdomainpictures.net/en/view-image.php?image=250106&amp;picture=pen-and-paper"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3.xml.rels><?xml version="1.0" encoding="UTF-8" standalone="yes"?>
<Relationships xmlns="http://schemas.openxmlformats.org/package/2006/relationships"><Relationship Id="rId2" Type="http://schemas.openxmlformats.org/officeDocument/2006/relationships/hyperlink" Target="https://resources.csi.state.co.us/title-ix/" TargetMode="External"/><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hyperlink" Target="mailto:sally&amp;@ilgdenver.com" TargetMode="External"/><Relationship Id="rId2" Type="http://schemas.openxmlformats.org/officeDocument/2006/relationships/hyperlink" Target="mailto:stephaniearagon@csi.state.co.us"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hyperlink" Target="http://schoolsnapshots.org/blog/2014/09/04/student-surveys-harness-new-data-from-classrooms/" TargetMode="Externa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sunlesssea.gamepedia.com/Royal-Blue_Feather"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Title IX Training for </a:t>
            </a:r>
            <a:br>
              <a:rPr lang="en-US" dirty="0"/>
            </a:br>
            <a:r>
              <a:rPr lang="en-US" dirty="0"/>
              <a:t>CSI Schools</a:t>
            </a:r>
          </a:p>
        </p:txBody>
      </p:sp>
      <p:sp>
        <p:nvSpPr>
          <p:cNvPr id="3" name="TextBox 2">
            <a:extLst>
              <a:ext uri="{FF2B5EF4-FFF2-40B4-BE49-F238E27FC236}">
                <a16:creationId xmlns:a16="http://schemas.microsoft.com/office/drawing/2014/main" id="{CCF37A90-ACEE-A570-4B4B-54075AA4BF98}"/>
              </a:ext>
            </a:extLst>
          </p:cNvPr>
          <p:cNvSpPr txBox="1"/>
          <p:nvPr/>
        </p:nvSpPr>
        <p:spPr>
          <a:xfrm>
            <a:off x="492369" y="3877408"/>
            <a:ext cx="6778869" cy="646331"/>
          </a:xfrm>
          <a:prstGeom prst="rect">
            <a:avLst/>
          </a:prstGeom>
          <a:noFill/>
        </p:spPr>
        <p:txBody>
          <a:bodyPr wrap="square" rtlCol="0">
            <a:spAutoFit/>
          </a:bodyPr>
          <a:lstStyle/>
          <a:p>
            <a:r>
              <a:rPr lang="en-US" dirty="0"/>
              <a:t>Wednesday, January 31, 2024</a:t>
            </a:r>
          </a:p>
          <a:p>
            <a:r>
              <a:rPr lang="en-US" dirty="0"/>
              <a:t> </a:t>
            </a:r>
          </a:p>
        </p:txBody>
      </p:sp>
    </p:spTree>
    <p:extLst>
      <p:ext uri="{BB962C8B-B14F-4D97-AF65-F5344CB8AC3E}">
        <p14:creationId xmlns:p14="http://schemas.microsoft.com/office/powerpoint/2010/main" val="3028666781"/>
      </p:ext>
    </p:extLst>
  </p:cSld>
  <p:clrMapOvr>
    <a:masterClrMapping/>
  </p:clrMapOvr>
  <mc:AlternateContent xmlns:mc="http://schemas.openxmlformats.org/markup-compatibility/2006" xmlns:p14="http://schemas.microsoft.com/office/powerpoint/2010/main">
    <mc:Choice Requires="p14">
      <p:transition spd="slow" p14:dur="2000" advTm="5374"/>
    </mc:Choice>
    <mc:Fallback xmlns="">
      <p:transition spd="slow" advTm="537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GB" dirty="0"/>
              <a:t>Q4: How are your Title IX policy and procedures communicated to staff, families and students?</a:t>
            </a:r>
            <a:endParaRPr dirty="0"/>
          </a:p>
        </p:txBody>
      </p:sp>
      <p:sp>
        <p:nvSpPr>
          <p:cNvPr id="3" name="Title"/>
          <p:cNvSpPr>
            <a:spLocks noGrp="1"/>
          </p:cNvSpPr>
          <p:nvPr>
            <p:ph type="body" sz="quarter" idx="14"/>
          </p:nvPr>
        </p:nvSpPr>
        <p:spPr/>
        <p:txBody>
          <a:bodyPr/>
          <a:lstStyle/>
          <a:p>
            <a:r>
              <a:rPr lang="en-GB" dirty="0"/>
              <a:t>Answered: 35   Skipped: 0</a:t>
            </a:r>
            <a:endParaRPr dirty="0"/>
          </a:p>
        </p:txBody>
      </p:sp>
      <p:graphicFrame>
        <p:nvGraphicFramePr>
          <p:cNvPr id="4" name="Chart Placeholder">
            <a:extLs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827879948"/>
              </p:ext>
            </p:extLst>
          </p:nvPr>
        </p:nvGraphicFramePr>
        <p:xfrm>
          <a:off x="1097281" y="1906909"/>
          <a:ext cx="6998677" cy="356901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628650" y="365126"/>
            <a:ext cx="7886700" cy="730249"/>
          </a:xfrm>
        </p:spPr>
        <p:txBody>
          <a:bodyPr vert="horz" lIns="68580" tIns="34290" rIns="68580" bIns="34290" rtlCol="0" anchor="ctr">
            <a:normAutofit/>
          </a:bodyPr>
          <a:lstStyle/>
          <a:p>
            <a:r>
              <a:rPr lang="en-US" dirty="0"/>
              <a:t>Writing It Right</a:t>
            </a:r>
          </a:p>
        </p:txBody>
      </p:sp>
      <p:sp>
        <p:nvSpPr>
          <p:cNvPr id="8195" name="Content Placeholder 2"/>
          <p:cNvSpPr>
            <a:spLocks noGrp="1"/>
          </p:cNvSpPr>
          <p:nvPr>
            <p:ph sz="half" idx="1"/>
          </p:nvPr>
        </p:nvSpPr>
        <p:spPr>
          <a:xfrm>
            <a:off x="628650" y="1282148"/>
            <a:ext cx="3886200" cy="4894815"/>
          </a:xfrm>
        </p:spPr>
        <p:txBody>
          <a:bodyPr vert="horz" lIns="68580" tIns="34290" rIns="68580" bIns="34290" rtlCol="0">
            <a:normAutofit/>
          </a:bodyPr>
          <a:lstStyle/>
          <a:p>
            <a:r>
              <a:rPr lang="en-US" dirty="0">
                <a:solidFill>
                  <a:schemeClr val="tx1"/>
                </a:solidFill>
              </a:rPr>
              <a:t>Opening sentences and clear transitions</a:t>
            </a:r>
          </a:p>
          <a:p>
            <a:r>
              <a:rPr lang="en-US" dirty="0">
                <a:solidFill>
                  <a:schemeClr val="tx1"/>
                </a:solidFill>
              </a:rPr>
              <a:t>Consistency in tense</a:t>
            </a:r>
          </a:p>
          <a:p>
            <a:pPr>
              <a:spcBef>
                <a:spcPct val="50000"/>
              </a:spcBef>
            </a:pPr>
            <a:r>
              <a:rPr lang="en-US" dirty="0">
                <a:solidFill>
                  <a:schemeClr val="tx1"/>
                </a:solidFill>
              </a:rPr>
              <a:t>Simplicity</a:t>
            </a:r>
          </a:p>
          <a:p>
            <a:pPr>
              <a:spcBef>
                <a:spcPct val="50000"/>
              </a:spcBef>
            </a:pPr>
            <a:r>
              <a:rPr lang="en-US" dirty="0">
                <a:solidFill>
                  <a:schemeClr val="tx1"/>
                </a:solidFill>
              </a:rPr>
              <a:t>Active voice</a:t>
            </a:r>
          </a:p>
          <a:p>
            <a:pPr>
              <a:spcBef>
                <a:spcPct val="50000"/>
              </a:spcBef>
            </a:pPr>
            <a:r>
              <a:rPr lang="en-US" dirty="0">
                <a:solidFill>
                  <a:schemeClr val="tx1"/>
                </a:solidFill>
              </a:rPr>
              <a:t>Headings, bullets, charts</a:t>
            </a:r>
          </a:p>
          <a:p>
            <a:pPr>
              <a:spcBef>
                <a:spcPct val="50000"/>
              </a:spcBef>
            </a:pPr>
            <a:r>
              <a:rPr lang="en-US" dirty="0">
                <a:solidFill>
                  <a:schemeClr val="tx1"/>
                </a:solidFill>
              </a:rPr>
              <a:t>Table of Contents for longer reports</a:t>
            </a:r>
          </a:p>
        </p:txBody>
      </p:sp>
      <p:pic>
        <p:nvPicPr>
          <p:cNvPr id="8217" name="Picture 8196" descr="Pencils and lines">
            <a:extLst>
              <a:ext uri="{FF2B5EF4-FFF2-40B4-BE49-F238E27FC236}">
                <a16:creationId xmlns:a16="http://schemas.microsoft.com/office/drawing/2014/main" id="{E4CAE4AC-F414-E4A8-F185-68AF8436D4E3}"/>
              </a:ext>
            </a:extLst>
          </p:cNvPr>
          <p:cNvPicPr>
            <a:picLocks noChangeAspect="1"/>
          </p:cNvPicPr>
          <p:nvPr/>
        </p:nvPicPr>
        <p:blipFill rotWithShape="1">
          <a:blip r:embed="rId3"/>
          <a:srcRect t="15387" r="-1" b="7888"/>
          <a:stretch/>
        </p:blipFill>
        <p:spPr>
          <a:xfrm>
            <a:off x="4629150" y="2745608"/>
            <a:ext cx="3886200" cy="1967894"/>
          </a:xfrm>
          <a:prstGeom prst="rect">
            <a:avLst/>
          </a:prstGeom>
          <a:noFill/>
        </p:spPr>
      </p:pic>
    </p:spTree>
    <p:extLst>
      <p:ext uri="{BB962C8B-B14F-4D97-AF65-F5344CB8AC3E}">
        <p14:creationId xmlns:p14="http://schemas.microsoft.com/office/powerpoint/2010/main" val="125158174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742" y="1335572"/>
            <a:ext cx="2187269" cy="1220456"/>
          </a:xfrm>
        </p:spPr>
        <p:txBody>
          <a:bodyPr anchor="t">
            <a:normAutofit fontScale="90000"/>
          </a:bodyPr>
          <a:lstStyle/>
          <a:p>
            <a:r>
              <a:rPr lang="en-US" sz="3000" b="1"/>
              <a:t>Staring at the Blank Page</a:t>
            </a:r>
          </a:p>
        </p:txBody>
      </p:sp>
      <p:pic>
        <p:nvPicPr>
          <p:cNvPr id="5" name="Picture 5" descr="Opened blank ledger on gray background">
            <a:extLst>
              <a:ext uri="{FF2B5EF4-FFF2-40B4-BE49-F238E27FC236}">
                <a16:creationId xmlns:a16="http://schemas.microsoft.com/office/drawing/2014/main" id="{254AAA0A-D562-8C7B-174F-6E3F2F455473}"/>
              </a:ext>
            </a:extLst>
          </p:cNvPr>
          <p:cNvPicPr>
            <a:picLocks noChangeAspect="1"/>
          </p:cNvPicPr>
          <p:nvPr/>
        </p:nvPicPr>
        <p:blipFill>
          <a:blip r:embed="rId3"/>
          <a:stretch>
            <a:fillRect/>
          </a:stretch>
        </p:blipFill>
        <p:spPr>
          <a:xfrm>
            <a:off x="866660" y="1999043"/>
            <a:ext cx="4294188" cy="2855635"/>
          </a:xfrm>
          <a:prstGeom prst="rect">
            <a:avLst/>
          </a:prstGeom>
        </p:spPr>
      </p:pic>
      <p:sp>
        <p:nvSpPr>
          <p:cNvPr id="3" name="Content Placeholder 2"/>
          <p:cNvSpPr>
            <a:spLocks noGrp="1"/>
          </p:cNvSpPr>
          <p:nvPr>
            <p:ph idx="1"/>
          </p:nvPr>
        </p:nvSpPr>
        <p:spPr>
          <a:xfrm>
            <a:off x="5920211" y="2826490"/>
            <a:ext cx="3094980" cy="2439524"/>
          </a:xfrm>
        </p:spPr>
        <p:txBody>
          <a:bodyPr vert="horz" lIns="68580" tIns="34290" rIns="68580" bIns="34290" rtlCol="0" anchor="t">
            <a:normAutofit lnSpcReduction="10000"/>
          </a:bodyPr>
          <a:lstStyle/>
          <a:p>
            <a:r>
              <a:rPr lang="en-US" sz="2700" dirty="0"/>
              <a:t>Report templates</a:t>
            </a:r>
            <a:endParaRPr lang="en-US" sz="2700">
              <a:cs typeface="Calibri"/>
            </a:endParaRPr>
          </a:p>
          <a:p>
            <a:r>
              <a:rPr lang="en-US" sz="2700" dirty="0"/>
              <a:t>Form Banks</a:t>
            </a:r>
            <a:endParaRPr lang="en-US" sz="2700">
              <a:cs typeface="Calibri"/>
            </a:endParaRPr>
          </a:p>
          <a:p>
            <a:r>
              <a:rPr lang="en-US" sz="2700" dirty="0"/>
              <a:t>Outline </a:t>
            </a:r>
            <a:endParaRPr lang="en-US" sz="2700">
              <a:cs typeface="Calibri"/>
            </a:endParaRPr>
          </a:p>
          <a:p>
            <a:r>
              <a:rPr lang="en-US" sz="2700" dirty="0"/>
              <a:t>Documents, ESI, witness interviews</a:t>
            </a:r>
            <a:endParaRPr lang="en-US" sz="2700" dirty="0">
              <a:cs typeface="Calibri"/>
            </a:endParaRPr>
          </a:p>
        </p:txBody>
      </p:sp>
    </p:spTree>
    <p:extLst>
      <p:ext uri="{BB962C8B-B14F-4D97-AF65-F5344CB8AC3E}">
        <p14:creationId xmlns:p14="http://schemas.microsoft.com/office/powerpoint/2010/main" val="56469786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4712" y="1901952"/>
            <a:ext cx="4270248" cy="768096"/>
          </a:xfrm>
        </p:spPr>
        <p:txBody>
          <a:bodyPr vert="horz" lIns="68580" tIns="34290" rIns="68580" bIns="34290" rtlCol="0" anchor="ctr">
            <a:normAutofit/>
          </a:bodyPr>
          <a:lstStyle/>
          <a:p>
            <a:pPr>
              <a:lnSpc>
                <a:spcPct val="90000"/>
              </a:lnSpc>
            </a:pPr>
            <a:r>
              <a:rPr lang="en-US" sz="2400" b="1"/>
              <a:t>What should be in the report?</a:t>
            </a:r>
            <a:endParaRPr lang="en-US" sz="2400"/>
          </a:p>
        </p:txBody>
      </p:sp>
      <p:sp>
        <p:nvSpPr>
          <p:cNvPr id="3" name="Content Placeholder 2"/>
          <p:cNvSpPr>
            <a:spLocks noGrp="1"/>
          </p:cNvSpPr>
          <p:nvPr>
            <p:ph idx="1"/>
          </p:nvPr>
        </p:nvSpPr>
        <p:spPr>
          <a:xfrm>
            <a:off x="1124712" y="2770632"/>
            <a:ext cx="4270248" cy="3122168"/>
          </a:xfrm>
        </p:spPr>
        <p:txBody>
          <a:bodyPr vert="horz" lIns="68580" tIns="34290" rIns="68580" bIns="34290" rtlCol="0">
            <a:normAutofit/>
          </a:bodyPr>
          <a:lstStyle/>
          <a:p>
            <a:pPr>
              <a:lnSpc>
                <a:spcPct val="140000"/>
              </a:lnSpc>
              <a:spcAft>
                <a:spcPts val="600"/>
              </a:spcAft>
            </a:pPr>
            <a:r>
              <a:rPr lang="en-US"/>
              <a:t>Issue</a:t>
            </a:r>
          </a:p>
          <a:p>
            <a:pPr>
              <a:lnSpc>
                <a:spcPct val="140000"/>
              </a:lnSpc>
              <a:spcAft>
                <a:spcPts val="600"/>
              </a:spcAft>
            </a:pPr>
            <a:r>
              <a:rPr lang="en-US"/>
              <a:t>Background</a:t>
            </a:r>
          </a:p>
          <a:p>
            <a:pPr lvl="1">
              <a:lnSpc>
                <a:spcPct val="140000"/>
              </a:lnSpc>
              <a:spcAft>
                <a:spcPts val="600"/>
              </a:spcAft>
            </a:pPr>
            <a:r>
              <a:rPr lang="en-US" sz="1800"/>
              <a:t>Parties</a:t>
            </a:r>
          </a:p>
          <a:p>
            <a:pPr lvl="1">
              <a:lnSpc>
                <a:spcPct val="140000"/>
              </a:lnSpc>
              <a:spcAft>
                <a:spcPts val="600"/>
              </a:spcAft>
            </a:pPr>
            <a:r>
              <a:rPr lang="en-US" sz="1800"/>
              <a:t>Process (witnesses, timeline, documents review, etc.)</a:t>
            </a:r>
          </a:p>
          <a:p>
            <a:pPr lvl="1">
              <a:lnSpc>
                <a:spcPct val="140000"/>
              </a:lnSpc>
              <a:spcAft>
                <a:spcPts val="600"/>
              </a:spcAft>
            </a:pPr>
            <a:r>
              <a:rPr lang="en-US" sz="1800"/>
              <a:t>Applicable policy &amp; definitions</a:t>
            </a:r>
          </a:p>
          <a:p>
            <a:pPr>
              <a:lnSpc>
                <a:spcPct val="140000"/>
              </a:lnSpc>
              <a:spcAft>
                <a:spcPts val="600"/>
              </a:spcAft>
            </a:pPr>
            <a:r>
              <a:rPr lang="en-US"/>
              <a:t>Facts</a:t>
            </a:r>
          </a:p>
        </p:txBody>
      </p:sp>
      <p:sp>
        <p:nvSpPr>
          <p:cNvPr id="4" name="Slide Number Placeholder 3">
            <a:extLst>
              <a:ext uri="{FF2B5EF4-FFF2-40B4-BE49-F238E27FC236}">
                <a16:creationId xmlns:a16="http://schemas.microsoft.com/office/drawing/2014/main" id="{72D9F4C8-9B69-E97C-BDB5-13326F90141B}"/>
              </a:ext>
            </a:extLst>
          </p:cNvPr>
          <p:cNvSpPr>
            <a:spLocks noGrp="1"/>
          </p:cNvSpPr>
          <p:nvPr>
            <p:ph type="sldNum" sz="quarter" idx="4294967295"/>
          </p:nvPr>
        </p:nvSpPr>
        <p:spPr>
          <a:xfrm>
            <a:off x="10945368" y="457200"/>
            <a:ext cx="987552" cy="274320"/>
          </a:xfrm>
          <a:prstGeom prst="rect">
            <a:avLst/>
          </a:prstGeom>
        </p:spPr>
        <p:txBody>
          <a:bodyPr vert="horz" lIns="91440" tIns="45720" rIns="91440" bIns="45720" rtlCol="0" anchor="ctr">
            <a:noAutofit/>
          </a:bodyPr>
          <a:lstStyle>
            <a:defPPr>
              <a:defRPr lang="en-US"/>
            </a:defPPr>
            <a:lvl1pPr marL="0" algn="ctr" defTabSz="457200" rtl="0" eaLnBrk="1" latinLnBrk="0" hangingPunct="1">
              <a:defRPr sz="1200" kern="1200">
                <a:solidFill>
                  <a:schemeClr val="accent6"/>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48F63A3B-78C7-47BE-AE5E-E10140E04643}" type="slidenum">
              <a:rPr lang="en-US" smtClean="0"/>
              <a:pPr>
                <a:spcAft>
                  <a:spcPts val="600"/>
                </a:spcAft>
              </a:pPr>
              <a:t>102</a:t>
            </a:fld>
            <a:endParaRPr lang="en-US"/>
          </a:p>
        </p:txBody>
      </p:sp>
    </p:spTree>
    <p:extLst>
      <p:ext uri="{BB962C8B-B14F-4D97-AF65-F5344CB8AC3E}">
        <p14:creationId xmlns:p14="http://schemas.microsoft.com/office/powerpoint/2010/main" val="1384186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30249"/>
          </a:xfrm>
        </p:spPr>
        <p:txBody>
          <a:bodyPr anchor="ctr">
            <a:normAutofit/>
          </a:bodyPr>
          <a:lstStyle/>
          <a:p>
            <a:r>
              <a:rPr lang="en-US" b="1"/>
              <a:t>Methodology</a:t>
            </a:r>
          </a:p>
        </p:txBody>
      </p:sp>
      <p:sp>
        <p:nvSpPr>
          <p:cNvPr id="3" name="Content Placeholder 2"/>
          <p:cNvSpPr>
            <a:spLocks noGrp="1"/>
          </p:cNvSpPr>
          <p:nvPr>
            <p:ph sz="half" idx="1"/>
          </p:nvPr>
        </p:nvSpPr>
        <p:spPr>
          <a:xfrm>
            <a:off x="628650" y="1282148"/>
            <a:ext cx="3886200" cy="4894815"/>
          </a:xfrm>
        </p:spPr>
        <p:txBody>
          <a:bodyPr vert="horz" lIns="68580" tIns="34290" rIns="68580" bIns="34290" rtlCol="0">
            <a:normAutofit/>
          </a:bodyPr>
          <a:lstStyle/>
          <a:p>
            <a:r>
              <a:rPr lang="en-US" sz="2600" dirty="0">
                <a:solidFill>
                  <a:schemeClr val="tx1"/>
                </a:solidFill>
              </a:rPr>
              <a:t>Why did you do the investigation?</a:t>
            </a:r>
          </a:p>
          <a:p>
            <a:r>
              <a:rPr lang="en-US" sz="2600" dirty="0">
                <a:solidFill>
                  <a:schemeClr val="tx1"/>
                </a:solidFill>
              </a:rPr>
              <a:t>What was your scope?</a:t>
            </a:r>
          </a:p>
          <a:p>
            <a:r>
              <a:rPr lang="en-US" sz="2600" dirty="0">
                <a:solidFill>
                  <a:schemeClr val="tx1"/>
                </a:solidFill>
              </a:rPr>
              <a:t>What did you do?</a:t>
            </a:r>
          </a:p>
          <a:p>
            <a:r>
              <a:rPr lang="en-US" sz="2600" dirty="0">
                <a:solidFill>
                  <a:schemeClr val="tx1"/>
                </a:solidFill>
              </a:rPr>
              <a:t>What didn’t you do?</a:t>
            </a:r>
          </a:p>
          <a:p>
            <a:r>
              <a:rPr lang="en-US" sz="2600" dirty="0">
                <a:solidFill>
                  <a:schemeClr val="tx1"/>
                </a:solidFill>
              </a:rPr>
              <a:t>Why?</a:t>
            </a:r>
          </a:p>
          <a:p>
            <a:r>
              <a:rPr lang="en-US" sz="2600" dirty="0">
                <a:solidFill>
                  <a:schemeClr val="tx1"/>
                </a:solidFill>
              </a:rPr>
              <a:t>Show me that what you did is FAIR, THOROUGH, and NEUTRAL</a:t>
            </a:r>
          </a:p>
        </p:txBody>
      </p:sp>
      <p:pic>
        <p:nvPicPr>
          <p:cNvPr id="5" name="Picture 5">
            <a:extLst>
              <a:ext uri="{FF2B5EF4-FFF2-40B4-BE49-F238E27FC236}">
                <a16:creationId xmlns:a16="http://schemas.microsoft.com/office/drawing/2014/main" id="{7B5D12B1-4D2C-DC45-2372-C08D951A3692}"/>
              </a:ext>
              <a:ext uri="{C183D7F6-B498-43B3-948B-1728B52AA6E4}">
                <adec:decorative xmlns:adec="http://schemas.microsoft.com/office/drawing/2017/decorative" val="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3382" r="3383" b="1"/>
          <a:stretch/>
        </p:blipFill>
        <p:spPr>
          <a:xfrm>
            <a:off x="4629150" y="1645488"/>
            <a:ext cx="3886200" cy="4168134"/>
          </a:xfrm>
          <a:prstGeom prst="rect">
            <a:avLst/>
          </a:prstGeom>
          <a:noFill/>
        </p:spPr>
      </p:pic>
    </p:spTree>
    <p:extLst>
      <p:ext uri="{BB962C8B-B14F-4D97-AF65-F5344CB8AC3E}">
        <p14:creationId xmlns:p14="http://schemas.microsoft.com/office/powerpoint/2010/main" val="138707593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0" descr="Free illustration: Checklist, Check, Mark, Tick - Free Image on Pixabay - 1917547">
            <a:extLst>
              <a:ext uri="{FF2B5EF4-FFF2-40B4-BE49-F238E27FC236}">
                <a16:creationId xmlns:a16="http://schemas.microsoft.com/office/drawing/2014/main" id="{46FC37DE-F791-F237-3237-BCD9613DA28E}"/>
              </a:ext>
            </a:extLst>
          </p:cNvPr>
          <p:cNvPicPr>
            <a:picLocks noChangeAspect="1"/>
          </p:cNvPicPr>
          <p:nvPr/>
        </p:nvPicPr>
        <p:blipFill>
          <a:blip r:embed="rId3"/>
          <a:stretch>
            <a:fillRect/>
          </a:stretch>
        </p:blipFill>
        <p:spPr>
          <a:xfrm>
            <a:off x="72278" y="1169475"/>
            <a:ext cx="7545479" cy="4258514"/>
          </a:xfrm>
          <a:prstGeom prst="rect">
            <a:avLst/>
          </a:prstGeom>
        </p:spPr>
      </p:pic>
      <p:sp>
        <p:nvSpPr>
          <p:cNvPr id="29" name="Title 28">
            <a:extLst>
              <a:ext uri="{FF2B5EF4-FFF2-40B4-BE49-F238E27FC236}">
                <a16:creationId xmlns:a16="http://schemas.microsoft.com/office/drawing/2014/main" id="{53806AA6-1347-F403-6D37-D3003C3AD82E}"/>
              </a:ext>
            </a:extLst>
          </p:cNvPr>
          <p:cNvSpPr txBox="1">
            <a:spLocks noGrp="1"/>
          </p:cNvSpPr>
          <p:nvPr>
            <p:ph type="title" idx="4294967295"/>
          </p:nvPr>
        </p:nvSpPr>
        <p:spPr>
          <a:xfrm>
            <a:off x="2735636" y="1277470"/>
            <a:ext cx="5595657" cy="530915"/>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tx1"/>
                </a:solidFill>
                <a:effectLst/>
                <a:uLnTx/>
                <a:uFillTx/>
                <a:latin typeface="+mn-lt"/>
                <a:ea typeface="+mn-ea"/>
                <a:cs typeface="Calibri"/>
              </a:rPr>
              <a:t>Methodology may include:</a:t>
            </a:r>
          </a:p>
        </p:txBody>
      </p:sp>
      <p:sp>
        <p:nvSpPr>
          <p:cNvPr id="33795" name="Content Placeholder 2"/>
          <p:cNvSpPr>
            <a:spLocks noGrp="1"/>
          </p:cNvSpPr>
          <p:nvPr>
            <p:ph idx="1"/>
          </p:nvPr>
        </p:nvSpPr>
        <p:spPr>
          <a:xfrm>
            <a:off x="2796989" y="1914524"/>
            <a:ext cx="6057900" cy="5363462"/>
          </a:xfrm>
        </p:spPr>
        <p:txBody>
          <a:bodyPr vert="horz" lIns="68580" tIns="34290" rIns="68580" bIns="34290" rtlCol="0" anchor="t">
            <a:noAutofit/>
          </a:bodyPr>
          <a:lstStyle/>
          <a:p>
            <a:r>
              <a:rPr lang="en-US" sz="1800" dirty="0"/>
              <a:t>Date of initial contact</a:t>
            </a:r>
            <a:endParaRPr lang="en-US" sz="1800" dirty="0">
              <a:cs typeface="Calibri"/>
            </a:endParaRPr>
          </a:p>
          <a:p>
            <a:r>
              <a:rPr lang="en-US" sz="1800" dirty="0"/>
              <a:t>The complaint</a:t>
            </a:r>
            <a:endParaRPr lang="en-US" sz="1800" dirty="0">
              <a:cs typeface="Calibri"/>
            </a:endParaRPr>
          </a:p>
          <a:p>
            <a:r>
              <a:rPr lang="en-US" sz="1800" dirty="0"/>
              <a:t>Witness lists</a:t>
            </a:r>
            <a:endParaRPr lang="en-US" sz="1800" dirty="0">
              <a:cs typeface="Calibri"/>
            </a:endParaRPr>
          </a:p>
          <a:p>
            <a:r>
              <a:rPr lang="en-US" sz="1800" dirty="0"/>
              <a:t>Information about representation</a:t>
            </a:r>
            <a:endParaRPr lang="en-US" sz="1800" dirty="0">
              <a:cs typeface="Calibri"/>
            </a:endParaRPr>
          </a:p>
          <a:p>
            <a:r>
              <a:rPr lang="en-US" sz="1800" dirty="0"/>
              <a:t>Information about tape-recordings, transcripts, notes</a:t>
            </a:r>
            <a:endParaRPr lang="en-US" sz="1800" dirty="0">
              <a:cs typeface="Calibri"/>
            </a:endParaRPr>
          </a:p>
          <a:p>
            <a:r>
              <a:rPr lang="en-US" sz="1800" dirty="0"/>
              <a:t>Documentation, physical and demonstrative evidence</a:t>
            </a:r>
            <a:endParaRPr lang="en-US" sz="1800" dirty="0">
              <a:cs typeface="Calibri" panose="020F0502020204030204"/>
            </a:endParaRPr>
          </a:p>
          <a:p>
            <a:r>
              <a:rPr lang="en-US" sz="1800" dirty="0"/>
              <a:t>Justification for delays, if any</a:t>
            </a:r>
            <a:endParaRPr lang="en-US" sz="1800" dirty="0">
              <a:cs typeface="Calibri" panose="020F0502020204030204"/>
            </a:endParaRPr>
          </a:p>
          <a:p>
            <a:r>
              <a:rPr lang="en-US" sz="1800" dirty="0"/>
              <a:t>Relevant policies </a:t>
            </a:r>
            <a:endParaRPr lang="en-US" sz="1800" dirty="0">
              <a:cs typeface="Calibri"/>
            </a:endParaRPr>
          </a:p>
          <a:p>
            <a:r>
              <a:rPr lang="en-US" sz="1800" dirty="0"/>
              <a:t>Scope and issues</a:t>
            </a:r>
            <a:endParaRPr lang="en-US" sz="1800" dirty="0">
              <a:cs typeface="Calibri"/>
            </a:endParaRPr>
          </a:p>
          <a:p>
            <a:endParaRPr lang="en-US" sz="1800" dirty="0"/>
          </a:p>
          <a:p>
            <a:endParaRPr lang="en-US" sz="1800" dirty="0"/>
          </a:p>
          <a:p>
            <a:endParaRPr lang="en-US" sz="1800" dirty="0"/>
          </a:p>
        </p:txBody>
      </p:sp>
    </p:spTree>
    <p:extLst>
      <p:ext uri="{BB962C8B-B14F-4D97-AF65-F5344CB8AC3E}">
        <p14:creationId xmlns:p14="http://schemas.microsoft.com/office/powerpoint/2010/main" val="343569116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359823" y="728330"/>
            <a:ext cx="4243976" cy="1187643"/>
          </a:xfrm>
        </p:spPr>
        <p:txBody>
          <a:bodyPr vert="horz" lIns="68580" tIns="34290" rIns="68580" bIns="34290" rtlCol="0" anchor="b">
            <a:normAutofit fontScale="90000"/>
          </a:bodyPr>
          <a:lstStyle/>
          <a:p>
            <a:r>
              <a:rPr lang="en-US" b="1" dirty="0"/>
              <a:t>Summary of Evidence</a:t>
            </a:r>
          </a:p>
        </p:txBody>
      </p:sp>
      <p:sp>
        <p:nvSpPr>
          <p:cNvPr id="33795" name="Content Placeholder 2"/>
          <p:cNvSpPr>
            <a:spLocks noGrp="1"/>
          </p:cNvSpPr>
          <p:nvPr>
            <p:ph idx="1"/>
          </p:nvPr>
        </p:nvSpPr>
        <p:spPr>
          <a:xfrm>
            <a:off x="163637" y="2051185"/>
            <a:ext cx="4235445" cy="1936853"/>
          </a:xfrm>
        </p:spPr>
        <p:txBody>
          <a:bodyPr vert="horz" lIns="68580" tIns="34290" rIns="68580" bIns="34290" rtlCol="0" anchor="t">
            <a:noAutofit/>
          </a:bodyPr>
          <a:lstStyle/>
          <a:p>
            <a:pPr marL="229553" indent="-229553" defTabSz="918972">
              <a:spcBef>
                <a:spcPts val="1005"/>
              </a:spcBef>
            </a:pPr>
            <a:r>
              <a:rPr lang="en-US" sz="2700" dirty="0">
                <a:latin typeface="+mn-lt"/>
                <a:cs typeface="+mn-cs"/>
              </a:rPr>
              <a:t>Scope and issues</a:t>
            </a:r>
            <a:endParaRPr lang="en-US" sz="2700" dirty="0">
              <a:latin typeface="+mn-lt"/>
              <a:cs typeface="Calibri"/>
            </a:endParaRPr>
          </a:p>
          <a:p>
            <a:pPr marL="229553" indent="-229553" defTabSz="918972">
              <a:spcBef>
                <a:spcPts val="1005"/>
              </a:spcBef>
            </a:pPr>
            <a:r>
              <a:rPr lang="en-US" sz="2700" dirty="0">
                <a:latin typeface="+mn-lt"/>
                <a:cs typeface="+mn-cs"/>
              </a:rPr>
              <a:t>Employment</a:t>
            </a:r>
            <a:endParaRPr lang="en-US" sz="2700" dirty="0">
              <a:latin typeface="+mn-lt"/>
              <a:cs typeface="Calibri"/>
            </a:endParaRPr>
          </a:p>
          <a:p>
            <a:pPr marL="229553" indent="-229553" defTabSz="918972">
              <a:spcBef>
                <a:spcPts val="1005"/>
              </a:spcBef>
            </a:pPr>
            <a:r>
              <a:rPr lang="en-US" sz="2700" dirty="0">
                <a:latin typeface="+mn-lt"/>
                <a:cs typeface="+mn-cs"/>
              </a:rPr>
              <a:t>Relevant background</a:t>
            </a:r>
            <a:endParaRPr lang="en-US" sz="2700" dirty="0">
              <a:latin typeface="+mn-lt"/>
              <a:cs typeface="Calibri"/>
            </a:endParaRPr>
          </a:p>
          <a:p>
            <a:pPr marL="229553" indent="-229553" defTabSz="918972">
              <a:spcBef>
                <a:spcPts val="1005"/>
              </a:spcBef>
            </a:pPr>
            <a:r>
              <a:rPr lang="en-US" sz="2700" dirty="0">
                <a:latin typeface="+mn-lt"/>
                <a:cs typeface="+mn-cs"/>
              </a:rPr>
              <a:t>Prior claims?</a:t>
            </a:r>
            <a:endParaRPr lang="en-US" sz="2700" dirty="0">
              <a:latin typeface="+mn-lt"/>
              <a:cs typeface="Calibri"/>
            </a:endParaRPr>
          </a:p>
          <a:p>
            <a:pPr marL="229553" indent="-229553" defTabSz="918972">
              <a:spcBef>
                <a:spcPts val="1005"/>
              </a:spcBef>
            </a:pPr>
            <a:r>
              <a:rPr lang="en-US" sz="2700" dirty="0">
                <a:latin typeface="+mn-lt"/>
                <a:cs typeface="+mn-cs"/>
              </a:rPr>
              <a:t>Facts related to each allegation</a:t>
            </a:r>
            <a:endParaRPr lang="en-US" sz="2700" dirty="0">
              <a:latin typeface="+mn-lt"/>
              <a:cs typeface="Calibri"/>
            </a:endParaRPr>
          </a:p>
          <a:p>
            <a:pPr marL="229553" indent="-229553" defTabSz="918972">
              <a:spcBef>
                <a:spcPts val="1005"/>
              </a:spcBef>
            </a:pPr>
            <a:r>
              <a:rPr lang="en-US" sz="2700" dirty="0">
                <a:latin typeface="+mn-lt"/>
                <a:cs typeface="+mn-cs"/>
              </a:rPr>
              <a:t>Witness summaries?</a:t>
            </a:r>
            <a:endParaRPr lang="en-US" sz="2700" dirty="0">
              <a:latin typeface="+mn-lt"/>
              <a:cs typeface="Calibri"/>
            </a:endParaRPr>
          </a:p>
          <a:p>
            <a:pPr marL="229553" indent="-229553" defTabSz="918972">
              <a:spcBef>
                <a:spcPts val="1005"/>
              </a:spcBef>
            </a:pPr>
            <a:r>
              <a:rPr lang="en-US" sz="2700" dirty="0">
                <a:latin typeface="+mn-lt"/>
                <a:cs typeface="+mn-cs"/>
              </a:rPr>
              <a:t>Other</a:t>
            </a:r>
            <a:endParaRPr lang="en-US" sz="2700" dirty="0">
              <a:latin typeface="+mn-lt"/>
              <a:cs typeface="Calibri"/>
            </a:endParaRPr>
          </a:p>
          <a:p>
            <a:pPr marL="229553" indent="-229553" defTabSz="918972">
              <a:spcBef>
                <a:spcPts val="1005"/>
              </a:spcBef>
            </a:pPr>
            <a:endParaRPr lang="en-US" sz="1125">
              <a:latin typeface="+mn-lt"/>
              <a:cs typeface="Calibri"/>
            </a:endParaRPr>
          </a:p>
          <a:p>
            <a:endParaRPr lang="en-US" sz="1125"/>
          </a:p>
        </p:txBody>
      </p:sp>
      <p:pic>
        <p:nvPicPr>
          <p:cNvPr id="33808" name="Picture 33807" descr="Digital numbers art">
            <a:extLst>
              <a:ext uri="{FF2B5EF4-FFF2-40B4-BE49-F238E27FC236}">
                <a16:creationId xmlns:a16="http://schemas.microsoft.com/office/drawing/2014/main" id="{1D1BE5BA-F037-F6E0-FA44-E0BBEDDF95B0}"/>
              </a:ext>
            </a:extLst>
          </p:cNvPr>
          <p:cNvPicPr>
            <a:picLocks noChangeAspect="1"/>
          </p:cNvPicPr>
          <p:nvPr/>
        </p:nvPicPr>
        <p:blipFill rotWithShape="1">
          <a:blip r:embed="rId3"/>
          <a:srcRect l="17251" r="29349" b="-1"/>
          <a:stretch/>
        </p:blipFill>
        <p:spPr>
          <a:xfrm>
            <a:off x="5272086" y="1385887"/>
            <a:ext cx="3252407" cy="4065509"/>
          </a:xfrm>
          <a:prstGeom prst="rect">
            <a:avLst/>
          </a:prstGeom>
        </p:spPr>
      </p:pic>
    </p:spTree>
    <p:extLst>
      <p:ext uri="{BB962C8B-B14F-4D97-AF65-F5344CB8AC3E}">
        <p14:creationId xmlns:p14="http://schemas.microsoft.com/office/powerpoint/2010/main" val="422252618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7436C-D31F-A7CD-FF9C-14C9CC0CE2BC}"/>
              </a:ext>
            </a:extLst>
          </p:cNvPr>
          <p:cNvSpPr>
            <a:spLocks noGrp="1"/>
          </p:cNvSpPr>
          <p:nvPr>
            <p:ph type="title"/>
          </p:nvPr>
        </p:nvSpPr>
        <p:spPr>
          <a:xfrm>
            <a:off x="628650" y="-730249"/>
            <a:ext cx="7886700" cy="730249"/>
          </a:xfrm>
        </p:spPr>
        <p:txBody>
          <a:bodyPr vert="horz" lIns="91440" tIns="45720" rIns="91440" bIns="45720" rtlCol="0" anchor="b">
            <a:normAutofit/>
          </a:bodyPr>
          <a:lstStyle/>
          <a:p>
            <a:r>
              <a:rPr lang="en-US" dirty="0"/>
              <a:t>Words matter</a:t>
            </a:r>
          </a:p>
        </p:txBody>
      </p:sp>
      <p:pic>
        <p:nvPicPr>
          <p:cNvPr id="5" name="Picture 4">
            <a:extLst>
              <a:ext uri="{FF2B5EF4-FFF2-40B4-BE49-F238E27FC236}">
                <a16:creationId xmlns:a16="http://schemas.microsoft.com/office/drawing/2014/main" id="{CD5AE14B-71C1-97C0-1EDE-4975C618C08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1674" r="-1" b="585"/>
          <a:stretch/>
        </p:blipFill>
        <p:spPr>
          <a:xfrm>
            <a:off x="15" y="857574"/>
            <a:ext cx="6086460" cy="4806233"/>
          </a:xfrm>
          <a:prstGeom prst="rect">
            <a:avLst/>
          </a:prstGeom>
        </p:spPr>
      </p:pic>
      <p:sp>
        <p:nvSpPr>
          <p:cNvPr id="3" name="Content Placeholder 2"/>
          <p:cNvSpPr>
            <a:spLocks noGrp="1"/>
          </p:cNvSpPr>
          <p:nvPr>
            <p:ph idx="1"/>
          </p:nvPr>
        </p:nvSpPr>
        <p:spPr>
          <a:xfrm>
            <a:off x="6000751" y="1262496"/>
            <a:ext cx="2688755" cy="4063760"/>
          </a:xfrm>
        </p:spPr>
        <p:txBody>
          <a:bodyPr>
            <a:normAutofit fontScale="70000" lnSpcReduction="20000"/>
          </a:bodyPr>
          <a:lstStyle/>
          <a:p>
            <a:pPr marL="0" indent="0">
              <a:buNone/>
            </a:pPr>
            <a:r>
              <a:rPr lang="en-US" dirty="0"/>
              <a:t>Remember throughout your report</a:t>
            </a:r>
          </a:p>
          <a:p>
            <a:pPr marL="0" indent="0">
              <a:buNone/>
            </a:pPr>
            <a:r>
              <a:rPr lang="en-US" dirty="0"/>
              <a:t>Words Matter</a:t>
            </a:r>
          </a:p>
          <a:p>
            <a:pPr marL="0" indent="0">
              <a:buNone/>
            </a:pPr>
            <a:r>
              <a:rPr lang="en-US" dirty="0"/>
              <a:t>Consider:</a:t>
            </a:r>
          </a:p>
          <a:p>
            <a:pPr marL="1032272" indent="-346472"/>
            <a:r>
              <a:rPr lang="en-US" dirty="0"/>
              <a:t>Madison brushed by her</a:t>
            </a:r>
          </a:p>
          <a:p>
            <a:pPr marL="1032272" indent="-346472"/>
            <a:r>
              <a:rPr lang="en-US" dirty="0"/>
              <a:t>Madison touched her</a:t>
            </a:r>
          </a:p>
          <a:p>
            <a:pPr marL="1032272" indent="-346472"/>
            <a:r>
              <a:rPr lang="en-US" dirty="0"/>
              <a:t>Madison grabbed her</a:t>
            </a:r>
          </a:p>
          <a:p>
            <a:pPr marL="1032272" indent="-346472"/>
            <a:r>
              <a:rPr lang="en-US" dirty="0"/>
              <a:t>Madison groped her</a:t>
            </a:r>
          </a:p>
        </p:txBody>
      </p:sp>
    </p:spTree>
    <p:extLst>
      <p:ext uri="{BB962C8B-B14F-4D97-AF65-F5344CB8AC3E}">
        <p14:creationId xmlns:p14="http://schemas.microsoft.com/office/powerpoint/2010/main" val="90177105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5827-CF26-5136-77E9-E378D710E5D0}"/>
              </a:ext>
            </a:extLst>
          </p:cNvPr>
          <p:cNvSpPr>
            <a:spLocks noGrp="1"/>
          </p:cNvSpPr>
          <p:nvPr>
            <p:ph type="title"/>
          </p:nvPr>
        </p:nvSpPr>
        <p:spPr>
          <a:xfrm>
            <a:off x="628650" y="-730249"/>
            <a:ext cx="7886700" cy="730249"/>
          </a:xfrm>
        </p:spPr>
        <p:txBody>
          <a:bodyPr vert="horz" lIns="91440" tIns="45720" rIns="91440" bIns="45720" rtlCol="0" anchor="b">
            <a:normAutofit/>
          </a:bodyPr>
          <a:lstStyle/>
          <a:p>
            <a:r>
              <a:rPr lang="en-US" dirty="0"/>
              <a:t>Real life examples</a:t>
            </a:r>
          </a:p>
        </p:txBody>
      </p:sp>
      <p:pic>
        <p:nvPicPr>
          <p:cNvPr id="6" name="Picture 5">
            <a:extLst>
              <a:ext uri="{FF2B5EF4-FFF2-40B4-BE49-F238E27FC236}">
                <a16:creationId xmlns:a16="http://schemas.microsoft.com/office/drawing/2014/main" id="{97728795-BA8B-A3E3-B03B-5995F833BCC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7120" b="30128"/>
          <a:stretch/>
        </p:blipFill>
        <p:spPr>
          <a:xfrm>
            <a:off x="15" y="857258"/>
            <a:ext cx="9143985" cy="2782952"/>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2443221" y="3640210"/>
            <a:ext cx="5614060" cy="1839515"/>
          </a:xfrm>
        </p:spPr>
        <p:txBody>
          <a:bodyPr anchor="ctr">
            <a:normAutofit fontScale="62500" lnSpcReduction="20000"/>
          </a:bodyPr>
          <a:lstStyle/>
          <a:p>
            <a:pPr marL="0" indent="0">
              <a:buNone/>
            </a:pPr>
            <a:r>
              <a:rPr lang="en-US" b="1" dirty="0"/>
              <a:t>Real life examples from reports:</a:t>
            </a:r>
          </a:p>
          <a:p>
            <a:r>
              <a:rPr lang="en-US" dirty="0"/>
              <a:t>Witness </a:t>
            </a:r>
            <a:r>
              <a:rPr lang="en-US" i="1" dirty="0"/>
              <a:t>demanded</a:t>
            </a:r>
            <a:r>
              <a:rPr lang="en-US" dirty="0"/>
              <a:t> her attorney be present.</a:t>
            </a:r>
          </a:p>
          <a:p>
            <a:r>
              <a:rPr lang="en-US" dirty="0"/>
              <a:t>Witness</a:t>
            </a:r>
            <a:r>
              <a:rPr lang="en-US" i="1" dirty="0"/>
              <a:t> refused </a:t>
            </a:r>
            <a:r>
              <a:rPr lang="en-US" dirty="0"/>
              <a:t>to participate.</a:t>
            </a:r>
          </a:p>
          <a:p>
            <a:r>
              <a:rPr lang="en-US" dirty="0"/>
              <a:t>Witness made </a:t>
            </a:r>
            <a:r>
              <a:rPr lang="en-US" i="1" dirty="0"/>
              <a:t>whimsical</a:t>
            </a:r>
            <a:r>
              <a:rPr lang="en-US" dirty="0"/>
              <a:t> threats to call the police.</a:t>
            </a:r>
          </a:p>
          <a:p>
            <a:r>
              <a:rPr lang="en-US" dirty="0"/>
              <a:t>. . . based on the witness’ </a:t>
            </a:r>
            <a:r>
              <a:rPr lang="en-US" i="1" dirty="0"/>
              <a:t>untenable</a:t>
            </a:r>
            <a:r>
              <a:rPr lang="en-US" dirty="0"/>
              <a:t> denial.</a:t>
            </a:r>
          </a:p>
        </p:txBody>
      </p:sp>
    </p:spTree>
    <p:extLst>
      <p:ext uri="{BB962C8B-B14F-4D97-AF65-F5344CB8AC3E}">
        <p14:creationId xmlns:p14="http://schemas.microsoft.com/office/powerpoint/2010/main" val="176264489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95031" y="2932579"/>
            <a:ext cx="2160621" cy="2303930"/>
          </a:xfrm>
        </p:spPr>
        <p:txBody>
          <a:bodyPr vert="horz" lIns="68580" tIns="34290" rIns="68580" bIns="34290" rtlCol="0" anchor="t">
            <a:normAutofit/>
          </a:bodyPr>
          <a:lstStyle/>
          <a:p>
            <a:r>
              <a:rPr lang="en-US" sz="3000" b="1" dirty="0">
                <a:solidFill>
                  <a:srgbClr val="FFFFFF"/>
                </a:solidFill>
                <a:latin typeface="+mj-lt"/>
                <a:cs typeface="+mj-cs"/>
              </a:rPr>
              <a:t>Proof Your Report</a:t>
            </a:r>
            <a:br>
              <a:rPr lang="en-US" sz="3000" b="1">
                <a:solidFill>
                  <a:srgbClr val="FFFFFF"/>
                </a:solidFill>
                <a:latin typeface="+mj-lt"/>
                <a:cs typeface="+mj-cs"/>
              </a:rPr>
            </a:br>
            <a:r>
              <a:rPr lang="en-US" sz="3000" b="1" dirty="0">
                <a:solidFill>
                  <a:srgbClr val="FFFFFF"/>
                </a:solidFill>
                <a:latin typeface="+mj-lt"/>
                <a:cs typeface="+mj-cs"/>
              </a:rPr>
              <a:t>(find a Buddy)</a:t>
            </a:r>
          </a:p>
        </p:txBody>
      </p:sp>
      <p:pic>
        <p:nvPicPr>
          <p:cNvPr id="123906" name="Picture 2">
            <a:extLst>
              <a:ext uri="{C183D7F6-B498-43B3-948B-1728B52AA6E4}">
                <adec:decorative xmlns:adec="http://schemas.microsoft.com/office/drawing/2017/decorative" val="1"/>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2510241" y="1072191"/>
            <a:ext cx="4601959" cy="471361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495183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81F5D-E1A3-4CC9-A7A3-FB956674CBEB}"/>
              </a:ext>
            </a:extLst>
          </p:cNvPr>
          <p:cNvSpPr>
            <a:spLocks noGrp="1"/>
          </p:cNvSpPr>
          <p:nvPr>
            <p:ph type="title"/>
          </p:nvPr>
        </p:nvSpPr>
        <p:spPr>
          <a:xfrm>
            <a:off x="628650" y="3035300"/>
            <a:ext cx="7886700" cy="787399"/>
          </a:xfrm>
        </p:spPr>
        <p:txBody>
          <a:bodyPr anchor="ctr">
            <a:normAutofit/>
          </a:bodyPr>
          <a:lstStyle/>
          <a:p>
            <a:pPr algn="ctr"/>
            <a:r>
              <a:rPr lang="en-US" dirty="0"/>
              <a:t>TITLE IX DECISION MAKER</a:t>
            </a:r>
          </a:p>
        </p:txBody>
      </p:sp>
      <p:sp>
        <p:nvSpPr>
          <p:cNvPr id="4" name="Slide Number Placeholder 3">
            <a:extLst>
              <a:ext uri="{FF2B5EF4-FFF2-40B4-BE49-F238E27FC236}">
                <a16:creationId xmlns:a16="http://schemas.microsoft.com/office/drawing/2014/main" id="{FA01D868-54B3-484C-ACA0-238CE556F287}"/>
              </a:ext>
            </a:extLst>
          </p:cNvPr>
          <p:cNvSpPr>
            <a:spLocks noGrp="1"/>
          </p:cNvSpPr>
          <p:nvPr>
            <p:ph type="sldNum" sz="quarter" idx="4294967295"/>
          </p:nvPr>
        </p:nvSpPr>
        <p:spPr>
          <a:xfrm>
            <a:off x="10945368" y="457200"/>
            <a:ext cx="987552" cy="27432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accent6"/>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48F63A3B-78C7-47BE-AE5E-E10140E04643}" type="slidenum">
              <a:rPr lang="en-US" smtClean="0"/>
              <a:pPr>
                <a:spcAft>
                  <a:spcPts val="600"/>
                </a:spcAft>
              </a:pPr>
              <a:t>109</a:t>
            </a:fld>
            <a:endParaRPr lang="en-US"/>
          </a:p>
        </p:txBody>
      </p:sp>
    </p:spTree>
    <p:extLst>
      <p:ext uri="{BB962C8B-B14F-4D97-AF65-F5344CB8AC3E}">
        <p14:creationId xmlns:p14="http://schemas.microsoft.com/office/powerpoint/2010/main" val="3592140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GB" dirty="0"/>
              <a:t>Q5: Has your school appointed a Title IX Coordinator?</a:t>
            </a:r>
            <a:endParaRPr dirty="0"/>
          </a:p>
        </p:txBody>
      </p:sp>
      <p:sp>
        <p:nvSpPr>
          <p:cNvPr id="3" name="Title"/>
          <p:cNvSpPr>
            <a:spLocks noGrp="1"/>
          </p:cNvSpPr>
          <p:nvPr>
            <p:ph type="body" sz="quarter" idx="14"/>
          </p:nvPr>
        </p:nvSpPr>
        <p:spPr/>
        <p:txBody>
          <a:bodyPr/>
          <a:lstStyle/>
          <a:p>
            <a:r>
              <a:rPr lang="en-GB" dirty="0"/>
              <a:t>Answered: 35   Skipped: 0</a:t>
            </a:r>
            <a:endParaRPr dirty="0"/>
          </a:p>
        </p:txBody>
      </p:sp>
      <p:graphicFrame>
        <p:nvGraphicFramePr>
          <p:cNvPr id="4" name="Chart Placeholder">
            <a:extLs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661389256"/>
              </p:ext>
            </p:extLst>
          </p:nvPr>
        </p:nvGraphicFramePr>
        <p:xfrm>
          <a:off x="1097281" y="1906909"/>
          <a:ext cx="6998677" cy="356901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180D72D-6C2A-BEC0-B001-14BDBA00F6F8}"/>
              </a:ext>
            </a:extLst>
          </p:cNvPr>
          <p:cNvSpPr>
            <a:spLocks noGrp="1"/>
          </p:cNvSpPr>
          <p:nvPr>
            <p:ph type="title"/>
          </p:nvPr>
        </p:nvSpPr>
        <p:spPr>
          <a:xfrm>
            <a:off x="628650" y="365126"/>
            <a:ext cx="7886700" cy="917022"/>
          </a:xfrm>
        </p:spPr>
        <p:txBody>
          <a:bodyPr>
            <a:normAutofit fontScale="90000"/>
          </a:bodyPr>
          <a:lstStyle/>
          <a:p>
            <a:r>
              <a:rPr lang="en-US" dirty="0"/>
              <a:t>What is the Decision Maker deciding?</a:t>
            </a:r>
          </a:p>
        </p:txBody>
      </p:sp>
      <p:sp>
        <p:nvSpPr>
          <p:cNvPr id="11" name="Content Placeholder 2">
            <a:extLst>
              <a:ext uri="{FF2B5EF4-FFF2-40B4-BE49-F238E27FC236}">
                <a16:creationId xmlns:a16="http://schemas.microsoft.com/office/drawing/2014/main" id="{EBCE20FB-D11E-DA60-87F7-D2396D118DAD}"/>
              </a:ext>
            </a:extLst>
          </p:cNvPr>
          <p:cNvSpPr>
            <a:spLocks noGrp="1"/>
          </p:cNvSpPr>
          <p:nvPr>
            <p:ph idx="1"/>
          </p:nvPr>
        </p:nvSpPr>
        <p:spPr>
          <a:xfrm>
            <a:off x="628650" y="1571348"/>
            <a:ext cx="7886700" cy="994299"/>
          </a:xfrm>
        </p:spPr>
        <p:txBody>
          <a:bodyPr/>
          <a:lstStyle/>
          <a:p>
            <a:r>
              <a:rPr lang="en-US" dirty="0"/>
              <a:t>Whether Respondent has engaged in sexual harassment as defined in Title IX:</a:t>
            </a:r>
          </a:p>
          <a:p>
            <a:pPr lvl="1"/>
            <a:endParaRPr lang="en-US" dirty="0"/>
          </a:p>
        </p:txBody>
      </p:sp>
      <p:sp>
        <p:nvSpPr>
          <p:cNvPr id="14" name="TextBox 13">
            <a:extLst>
              <a:ext uri="{FF2B5EF4-FFF2-40B4-BE49-F238E27FC236}">
                <a16:creationId xmlns:a16="http://schemas.microsoft.com/office/drawing/2014/main" id="{0B8542C4-A4DE-04C4-9669-053AA1EC16C6}"/>
              </a:ext>
            </a:extLst>
          </p:cNvPr>
          <p:cNvSpPr txBox="1"/>
          <p:nvPr/>
        </p:nvSpPr>
        <p:spPr>
          <a:xfrm>
            <a:off x="1032095" y="2788467"/>
            <a:ext cx="6609030" cy="3693319"/>
          </a:xfrm>
          <a:prstGeom prst="rect">
            <a:avLst/>
          </a:prstGeom>
          <a:noFill/>
        </p:spPr>
        <p:txBody>
          <a:bodyPr wrap="square" rtlCol="0">
            <a:spAutoFit/>
          </a:bodyPr>
          <a:lstStyle/>
          <a:p>
            <a:pPr lvl="0"/>
            <a:r>
              <a:rPr lang="en-US" b="1" dirty="0"/>
              <a:t>QUID PRO QUO</a:t>
            </a:r>
            <a:r>
              <a:rPr lang="en-US" dirty="0"/>
              <a:t>: An employee conditioning the provision of an aid, benefit, or service of the school on an individual’s participation in unwelcome sexual conduct. </a:t>
            </a:r>
          </a:p>
          <a:p>
            <a:pPr lvl="0"/>
            <a:r>
              <a:rPr lang="en-US" b="1" dirty="0"/>
              <a:t>SEXUAL HARASSMENT</a:t>
            </a:r>
            <a:r>
              <a:rPr lang="en-US" dirty="0"/>
              <a:t>: Unwelcome conduct determined by a reasonable person to be so severe </a:t>
            </a:r>
            <a:r>
              <a:rPr lang="en-US" b="1" i="1" dirty="0"/>
              <a:t>and</a:t>
            </a:r>
            <a:r>
              <a:rPr lang="en-US" dirty="0"/>
              <a:t> pervasive, </a:t>
            </a:r>
            <a:r>
              <a:rPr lang="en-US" b="1" i="1" dirty="0"/>
              <a:t>and</a:t>
            </a:r>
            <a:r>
              <a:rPr lang="en-US" dirty="0"/>
              <a:t> objectively offensive that it effectively denies a person equal access to the recipient’s education program or activity. </a:t>
            </a:r>
          </a:p>
          <a:p>
            <a:pPr lvl="0"/>
            <a:r>
              <a:rPr lang="en-US" b="1" dirty="0"/>
              <a:t>OTHER SEXUAL VIOLENCE</a:t>
            </a:r>
            <a:r>
              <a:rPr lang="en-US" dirty="0"/>
              <a:t>: “Sexual assault,” “dating violence,” “domestic violence,” or “staking” as those terms are defined under the </a:t>
            </a:r>
            <a:r>
              <a:rPr lang="en-US" dirty="0" err="1"/>
              <a:t>Clery</a:t>
            </a:r>
            <a:r>
              <a:rPr lang="en-US" dirty="0"/>
              <a:t> Act and the Violence Against Women Act. </a:t>
            </a:r>
            <a:br>
              <a:rPr lang="en-US" dirty="0"/>
            </a:br>
            <a:br>
              <a:rPr lang="en-US" dirty="0"/>
            </a:br>
            <a:endParaRPr lang="en-US" dirty="0"/>
          </a:p>
          <a:p>
            <a:endParaRPr lang="en-US" dirty="0"/>
          </a:p>
        </p:txBody>
      </p:sp>
    </p:spTree>
    <p:extLst>
      <p:ext uri="{BB962C8B-B14F-4D97-AF65-F5344CB8AC3E}">
        <p14:creationId xmlns:p14="http://schemas.microsoft.com/office/powerpoint/2010/main" val="337169006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D681-DAE3-F64A-1653-37BA3D97CD19}"/>
              </a:ext>
            </a:extLst>
          </p:cNvPr>
          <p:cNvSpPr>
            <a:spLocks noGrp="1"/>
          </p:cNvSpPr>
          <p:nvPr>
            <p:ph type="title"/>
          </p:nvPr>
        </p:nvSpPr>
        <p:spPr/>
        <p:txBody>
          <a:bodyPr/>
          <a:lstStyle/>
          <a:p>
            <a:r>
              <a:rPr lang="en-US" dirty="0"/>
              <a:t>Path to Decision Maker:</a:t>
            </a:r>
          </a:p>
        </p:txBody>
      </p:sp>
      <p:sp>
        <p:nvSpPr>
          <p:cNvPr id="3" name="Content Placeholder 2">
            <a:extLst>
              <a:ext uri="{FF2B5EF4-FFF2-40B4-BE49-F238E27FC236}">
                <a16:creationId xmlns:a16="http://schemas.microsoft.com/office/drawing/2014/main" id="{C6AB7666-3A91-BE04-5C47-3F67FC1E5224}"/>
              </a:ext>
            </a:extLst>
          </p:cNvPr>
          <p:cNvSpPr>
            <a:spLocks noGrp="1"/>
          </p:cNvSpPr>
          <p:nvPr>
            <p:ph idx="1"/>
          </p:nvPr>
        </p:nvSpPr>
        <p:spPr>
          <a:xfrm>
            <a:off x="628650" y="1282148"/>
            <a:ext cx="7886700" cy="5210726"/>
          </a:xfrm>
        </p:spPr>
        <p:txBody>
          <a:bodyPr>
            <a:normAutofit fontScale="92500" lnSpcReduction="10000"/>
          </a:bodyPr>
          <a:lstStyle/>
          <a:p>
            <a:r>
              <a:rPr lang="en-US" dirty="0"/>
              <a:t>Receipt of formal complaint of sexual harassment</a:t>
            </a:r>
          </a:p>
          <a:p>
            <a:r>
              <a:rPr lang="en-US" dirty="0"/>
              <a:t>Provided supportive measures to the Complainant</a:t>
            </a:r>
          </a:p>
          <a:p>
            <a:r>
              <a:rPr lang="en-US" dirty="0"/>
              <a:t>Determination that complaint will proceed with a formal investigation</a:t>
            </a:r>
          </a:p>
          <a:p>
            <a:r>
              <a:rPr lang="en-US" dirty="0"/>
              <a:t>Each side has received notice</a:t>
            </a:r>
          </a:p>
          <a:p>
            <a:r>
              <a:rPr lang="en-US" dirty="0"/>
              <a:t>Investigator has conducted investigation</a:t>
            </a:r>
          </a:p>
          <a:p>
            <a:r>
              <a:rPr lang="en-US" dirty="0"/>
              <a:t>Investigator has provided parties with evidence</a:t>
            </a:r>
          </a:p>
          <a:p>
            <a:r>
              <a:rPr lang="en-US" dirty="0"/>
              <a:t>Investigator has considered the parties’ responses, created an investigative report, and sent a copy of the investigation report to both parties and their advisors</a:t>
            </a:r>
          </a:p>
          <a:p>
            <a:r>
              <a:rPr lang="en-US" dirty="0"/>
              <a:t>Decision Maker receives Final Investigation Report</a:t>
            </a:r>
          </a:p>
          <a:p>
            <a:endParaRPr lang="en-US" dirty="0"/>
          </a:p>
        </p:txBody>
      </p:sp>
    </p:spTree>
    <p:extLst>
      <p:ext uri="{BB962C8B-B14F-4D97-AF65-F5344CB8AC3E}">
        <p14:creationId xmlns:p14="http://schemas.microsoft.com/office/powerpoint/2010/main" val="203712862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B2FF1A-217C-B585-5FDC-1A4054DAB03F}"/>
              </a:ext>
            </a:extLst>
          </p:cNvPr>
          <p:cNvSpPr>
            <a:spLocks noGrp="1"/>
          </p:cNvSpPr>
          <p:nvPr>
            <p:ph type="ctrTitle"/>
          </p:nvPr>
        </p:nvSpPr>
        <p:spPr/>
        <p:txBody>
          <a:bodyPr/>
          <a:lstStyle/>
          <a:p>
            <a:r>
              <a:rPr lang="en-US" dirty="0"/>
              <a:t>What’s next?!</a:t>
            </a:r>
          </a:p>
        </p:txBody>
      </p:sp>
      <p:sp>
        <p:nvSpPr>
          <p:cNvPr id="5" name="Subtitle 4">
            <a:extLst>
              <a:ext uri="{FF2B5EF4-FFF2-40B4-BE49-F238E27FC236}">
                <a16:creationId xmlns:a16="http://schemas.microsoft.com/office/drawing/2014/main" id="{D682CDA3-C4BC-E45F-06D2-FB3FF6C0895C}"/>
              </a:ext>
            </a:extLst>
          </p:cNvPr>
          <p:cNvSpPr>
            <a:spLocks noGrp="1"/>
          </p:cNvSpPr>
          <p:nvPr>
            <p:ph type="subTitle" idx="1"/>
          </p:nvPr>
        </p:nvSpPr>
        <p:spPr/>
        <p:txBody>
          <a:bodyPr/>
          <a:lstStyle/>
          <a:p>
            <a:pPr marL="457200" indent="-457200">
              <a:buAutoNum type="arabicParenBoth"/>
            </a:pPr>
            <a:r>
              <a:rPr lang="en-US" dirty="0"/>
              <a:t>Determining the Decision Maker</a:t>
            </a:r>
          </a:p>
          <a:p>
            <a:pPr marL="457200" indent="-457200">
              <a:buAutoNum type="arabicParenBoth"/>
            </a:pPr>
            <a:r>
              <a:rPr lang="en-US" dirty="0"/>
              <a:t>Appointing a Decision Maker</a:t>
            </a:r>
          </a:p>
        </p:txBody>
      </p:sp>
    </p:spTree>
    <p:extLst>
      <p:ext uri="{BB962C8B-B14F-4D97-AF65-F5344CB8AC3E}">
        <p14:creationId xmlns:p14="http://schemas.microsoft.com/office/powerpoint/2010/main" val="163586222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6A44C-FFB4-A3D5-D357-519EEFA4AB96}"/>
              </a:ext>
            </a:extLst>
          </p:cNvPr>
          <p:cNvSpPr>
            <a:spLocks noGrp="1"/>
          </p:cNvSpPr>
          <p:nvPr>
            <p:ph type="title"/>
          </p:nvPr>
        </p:nvSpPr>
        <p:spPr/>
        <p:txBody>
          <a:bodyPr>
            <a:normAutofit fontScale="90000"/>
          </a:bodyPr>
          <a:lstStyle/>
          <a:p>
            <a:r>
              <a:rPr lang="en-US" dirty="0"/>
              <a:t>Written Decision Making Process</a:t>
            </a:r>
          </a:p>
        </p:txBody>
      </p:sp>
      <p:sp>
        <p:nvSpPr>
          <p:cNvPr id="3" name="Content Placeholder 2">
            <a:extLst>
              <a:ext uri="{FF2B5EF4-FFF2-40B4-BE49-F238E27FC236}">
                <a16:creationId xmlns:a16="http://schemas.microsoft.com/office/drawing/2014/main" id="{4E2F0E95-5358-833E-BE54-9C89387FE24A}"/>
              </a:ext>
            </a:extLst>
          </p:cNvPr>
          <p:cNvSpPr>
            <a:spLocks noGrp="1"/>
          </p:cNvSpPr>
          <p:nvPr>
            <p:ph idx="1"/>
          </p:nvPr>
        </p:nvSpPr>
        <p:spPr/>
        <p:txBody>
          <a:bodyPr/>
          <a:lstStyle/>
          <a:p>
            <a:r>
              <a:rPr lang="en-US" dirty="0"/>
              <a:t>No live hearing – no cross examination required.</a:t>
            </a:r>
          </a:p>
          <a:p>
            <a:r>
              <a:rPr lang="en-US" dirty="0"/>
              <a:t>Appoint a Decision Maker</a:t>
            </a:r>
          </a:p>
          <a:p>
            <a:r>
              <a:rPr lang="en-US" dirty="0"/>
              <a:t>Allow each party an opportunity to submit written, relevant questions to the other party or witnesses.</a:t>
            </a:r>
          </a:p>
          <a:p>
            <a:r>
              <a:rPr lang="en-US" dirty="0"/>
              <a:t>Provide each party with the answers to their questions.</a:t>
            </a:r>
          </a:p>
          <a:p>
            <a:r>
              <a:rPr lang="en-US" dirty="0"/>
              <a:t>Allow for additional, limited follow-up questions from each party</a:t>
            </a:r>
          </a:p>
        </p:txBody>
      </p:sp>
    </p:spTree>
    <p:extLst>
      <p:ext uri="{BB962C8B-B14F-4D97-AF65-F5344CB8AC3E}">
        <p14:creationId xmlns:p14="http://schemas.microsoft.com/office/powerpoint/2010/main" val="122413079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95E63-751E-92DA-D79D-FF1C7586DBE1}"/>
              </a:ext>
            </a:extLst>
          </p:cNvPr>
          <p:cNvSpPr>
            <a:spLocks noGrp="1"/>
          </p:cNvSpPr>
          <p:nvPr>
            <p:ph type="title"/>
          </p:nvPr>
        </p:nvSpPr>
        <p:spPr/>
        <p:txBody>
          <a:bodyPr/>
          <a:lstStyle/>
          <a:p>
            <a:r>
              <a:rPr lang="en-US" dirty="0"/>
              <a:t>Decision Makers:</a:t>
            </a:r>
          </a:p>
        </p:txBody>
      </p:sp>
      <p:sp>
        <p:nvSpPr>
          <p:cNvPr id="3" name="Content Placeholder 2">
            <a:extLst>
              <a:ext uri="{FF2B5EF4-FFF2-40B4-BE49-F238E27FC236}">
                <a16:creationId xmlns:a16="http://schemas.microsoft.com/office/drawing/2014/main" id="{478C710D-98E3-8799-8309-823F5EB83346}"/>
              </a:ext>
            </a:extLst>
          </p:cNvPr>
          <p:cNvSpPr>
            <a:spLocks noGrp="1"/>
          </p:cNvSpPr>
          <p:nvPr>
            <p:ph idx="1"/>
          </p:nvPr>
        </p:nvSpPr>
        <p:spPr/>
        <p:txBody>
          <a:bodyPr/>
          <a:lstStyle/>
          <a:p>
            <a:r>
              <a:rPr lang="en-US" dirty="0"/>
              <a:t>MUST NOT be:</a:t>
            </a:r>
          </a:p>
          <a:p>
            <a:pPr lvl="1"/>
            <a:r>
              <a:rPr lang="en-US" dirty="0"/>
              <a:t>Biased</a:t>
            </a:r>
          </a:p>
          <a:p>
            <a:pPr lvl="1"/>
            <a:r>
              <a:rPr lang="en-US" dirty="0"/>
              <a:t>Conflicted</a:t>
            </a:r>
          </a:p>
          <a:p>
            <a:pPr lvl="1"/>
            <a:r>
              <a:rPr lang="en-US" dirty="0"/>
              <a:t>Title IX Coordinator, investigator, or appellate decision maker</a:t>
            </a:r>
          </a:p>
          <a:p>
            <a:r>
              <a:rPr lang="en-US" dirty="0"/>
              <a:t>MUST be:</a:t>
            </a:r>
          </a:p>
          <a:p>
            <a:pPr lvl="1"/>
            <a:r>
              <a:rPr lang="en-US" dirty="0"/>
              <a:t>Appropriately trained</a:t>
            </a:r>
          </a:p>
          <a:p>
            <a:pPr lvl="1"/>
            <a:r>
              <a:rPr lang="en-US" dirty="0"/>
              <a:t>Capable of timely reviewing the investigative report and making a determination of responsibility</a:t>
            </a:r>
          </a:p>
        </p:txBody>
      </p:sp>
    </p:spTree>
    <p:extLst>
      <p:ext uri="{BB962C8B-B14F-4D97-AF65-F5344CB8AC3E}">
        <p14:creationId xmlns:p14="http://schemas.microsoft.com/office/powerpoint/2010/main" val="393654808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AF984-B690-4CF7-4C3D-E50005CA2146}"/>
              </a:ext>
            </a:extLst>
          </p:cNvPr>
          <p:cNvSpPr>
            <a:spLocks noGrp="1"/>
          </p:cNvSpPr>
          <p:nvPr>
            <p:ph type="title"/>
          </p:nvPr>
        </p:nvSpPr>
        <p:spPr>
          <a:xfrm>
            <a:off x="628649" y="365126"/>
            <a:ext cx="8231265" cy="730249"/>
          </a:xfrm>
        </p:spPr>
        <p:txBody>
          <a:bodyPr>
            <a:normAutofit fontScale="90000"/>
          </a:bodyPr>
          <a:lstStyle/>
          <a:p>
            <a:r>
              <a:rPr lang="en-US" dirty="0"/>
              <a:t>Title IX Training for Decision Maker</a:t>
            </a:r>
          </a:p>
        </p:txBody>
      </p:sp>
      <p:sp>
        <p:nvSpPr>
          <p:cNvPr id="3" name="Content Placeholder 2">
            <a:extLst>
              <a:ext uri="{FF2B5EF4-FFF2-40B4-BE49-F238E27FC236}">
                <a16:creationId xmlns:a16="http://schemas.microsoft.com/office/drawing/2014/main" id="{0D95FEFA-EA9B-F41D-7C03-4DB6D6827400}"/>
              </a:ext>
            </a:extLst>
          </p:cNvPr>
          <p:cNvSpPr>
            <a:spLocks noGrp="1"/>
          </p:cNvSpPr>
          <p:nvPr>
            <p:ph idx="1"/>
          </p:nvPr>
        </p:nvSpPr>
        <p:spPr/>
        <p:txBody>
          <a:bodyPr>
            <a:normAutofit fontScale="85000" lnSpcReduction="20000"/>
          </a:bodyPr>
          <a:lstStyle/>
          <a:p>
            <a:r>
              <a:rPr lang="en-US" dirty="0"/>
              <a:t>Decision Maker must be trained on:</a:t>
            </a:r>
          </a:p>
          <a:p>
            <a:pPr lvl="1"/>
            <a:r>
              <a:rPr lang="en-US" dirty="0"/>
              <a:t>Definition of sexual harassment</a:t>
            </a:r>
          </a:p>
          <a:p>
            <a:pPr lvl="1"/>
            <a:r>
              <a:rPr lang="en-US" dirty="0"/>
              <a:t>Scope of the district’s education program</a:t>
            </a:r>
          </a:p>
          <a:p>
            <a:pPr lvl="1"/>
            <a:r>
              <a:rPr lang="en-US" dirty="0"/>
              <a:t>How to conduct an investigation and grievance process, including hearings, appeals, and informal resolution processes, as applicable. If live hearings are used, the decision maker must receive training in any technology to be used. </a:t>
            </a:r>
          </a:p>
          <a:p>
            <a:pPr lvl="1"/>
            <a:r>
              <a:rPr lang="en-US" dirty="0"/>
              <a:t>How to serve impartially, including by prejudgment of the facts at issue.</a:t>
            </a:r>
          </a:p>
          <a:p>
            <a:pPr lvl="1"/>
            <a:r>
              <a:rPr lang="en-US" dirty="0"/>
              <a:t>Conflicts of interest. </a:t>
            </a:r>
          </a:p>
          <a:p>
            <a:pPr lvl="1"/>
            <a:r>
              <a:rPr lang="en-US" dirty="0"/>
              <a:t>Bias. </a:t>
            </a:r>
          </a:p>
          <a:p>
            <a:pPr lvl="1"/>
            <a:r>
              <a:rPr lang="en-US" dirty="0"/>
              <a:t>Relevance of questions and evidence, including regarding the relevance of a complainant’s sexual predisposition or prior sexual behavior.</a:t>
            </a:r>
          </a:p>
          <a:p>
            <a:pPr lvl="1"/>
            <a:r>
              <a:rPr lang="en-US" dirty="0"/>
              <a:t>Training materials must not rely on sex stereotypes and must promote impartial investigations and adjudications of formal complaints of sexual harassment.</a:t>
            </a:r>
          </a:p>
        </p:txBody>
      </p:sp>
    </p:spTree>
    <p:extLst>
      <p:ext uri="{BB962C8B-B14F-4D97-AF65-F5344CB8AC3E}">
        <p14:creationId xmlns:p14="http://schemas.microsoft.com/office/powerpoint/2010/main" val="246079641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CDC65-0762-2D52-34C1-F22AF003F78C}"/>
              </a:ext>
            </a:extLst>
          </p:cNvPr>
          <p:cNvSpPr>
            <a:spLocks noGrp="1"/>
          </p:cNvSpPr>
          <p:nvPr>
            <p:ph type="title"/>
          </p:nvPr>
        </p:nvSpPr>
        <p:spPr>
          <a:xfrm>
            <a:off x="628650" y="365126"/>
            <a:ext cx="7886700" cy="575855"/>
          </a:xfrm>
        </p:spPr>
        <p:txBody>
          <a:bodyPr>
            <a:noAutofit/>
          </a:bodyPr>
          <a:lstStyle/>
          <a:p>
            <a:r>
              <a:rPr lang="en-US" sz="3200" dirty="0"/>
              <a:t>Investigative Report v. Determination of Responsibility</a:t>
            </a:r>
          </a:p>
        </p:txBody>
      </p:sp>
      <p:sp>
        <p:nvSpPr>
          <p:cNvPr id="3" name="Content Placeholder 2">
            <a:extLst>
              <a:ext uri="{FF2B5EF4-FFF2-40B4-BE49-F238E27FC236}">
                <a16:creationId xmlns:a16="http://schemas.microsoft.com/office/drawing/2014/main" id="{1BDF777E-8FAF-781A-EB3B-1D24A2E7C597}"/>
              </a:ext>
            </a:extLst>
          </p:cNvPr>
          <p:cNvSpPr>
            <a:spLocks noGrp="1"/>
          </p:cNvSpPr>
          <p:nvPr>
            <p:ph sz="half" idx="1"/>
          </p:nvPr>
        </p:nvSpPr>
        <p:spPr/>
        <p:txBody>
          <a:bodyPr>
            <a:normAutofit fontScale="62500" lnSpcReduction="20000"/>
          </a:bodyPr>
          <a:lstStyle/>
          <a:p>
            <a:pPr marL="0" indent="0">
              <a:buNone/>
            </a:pPr>
            <a:r>
              <a:rPr lang="en-US" b="1" dirty="0">
                <a:solidFill>
                  <a:schemeClr val="tx1"/>
                </a:solidFill>
              </a:rPr>
              <a:t>INVESTIGATIVE REPORT </a:t>
            </a:r>
          </a:p>
          <a:p>
            <a:r>
              <a:rPr lang="en-US" dirty="0">
                <a:solidFill>
                  <a:schemeClr val="tx1"/>
                </a:solidFill>
              </a:rPr>
              <a:t>The investigator should be a fact finder</a:t>
            </a:r>
          </a:p>
          <a:p>
            <a:pPr lvl="1"/>
            <a:r>
              <a:rPr lang="en-US" dirty="0"/>
              <a:t>Gather the facts. </a:t>
            </a:r>
          </a:p>
          <a:p>
            <a:pPr lvl="1"/>
            <a:r>
              <a:rPr lang="en-US" dirty="0"/>
              <a:t>Provide sufficient details to provide context and information on the importance of specific evidence. </a:t>
            </a:r>
          </a:p>
          <a:p>
            <a:pPr lvl="1"/>
            <a:r>
              <a:rPr lang="en-US" dirty="0"/>
              <a:t>Explain what questions were asked, what evidence was reviewed, and why the investigator made the choices to ask those questions and review that evidence. </a:t>
            </a:r>
          </a:p>
          <a:p>
            <a:pPr lvl="1"/>
            <a:r>
              <a:rPr lang="en-US" dirty="0"/>
              <a:t>Explain what evidence the investigator believes is most important and why. Explain what evidence the investigator believes is unimportant and why. </a:t>
            </a:r>
          </a:p>
          <a:p>
            <a:pPr lvl="1"/>
            <a:r>
              <a:rPr lang="en-US" dirty="0"/>
              <a:t>Explain why the investigator thinks certain evidence or statements are more or less credible. </a:t>
            </a:r>
          </a:p>
        </p:txBody>
      </p:sp>
      <p:sp>
        <p:nvSpPr>
          <p:cNvPr id="4" name="Content Placeholder 3">
            <a:extLst>
              <a:ext uri="{FF2B5EF4-FFF2-40B4-BE49-F238E27FC236}">
                <a16:creationId xmlns:a16="http://schemas.microsoft.com/office/drawing/2014/main" id="{18502248-3536-15BB-E9D6-CB113803AC42}"/>
              </a:ext>
            </a:extLst>
          </p:cNvPr>
          <p:cNvSpPr>
            <a:spLocks noGrp="1"/>
          </p:cNvSpPr>
          <p:nvPr>
            <p:ph sz="half" idx="2"/>
          </p:nvPr>
        </p:nvSpPr>
        <p:spPr/>
        <p:txBody>
          <a:bodyPr>
            <a:normAutofit fontScale="62500" lnSpcReduction="20000"/>
          </a:bodyPr>
          <a:lstStyle/>
          <a:p>
            <a:pPr marL="0" indent="0">
              <a:buNone/>
            </a:pPr>
            <a:r>
              <a:rPr lang="en-US" b="1" dirty="0">
                <a:solidFill>
                  <a:schemeClr val="tx1"/>
                </a:solidFill>
              </a:rPr>
              <a:t>DETERMINATION</a:t>
            </a:r>
          </a:p>
          <a:p>
            <a:r>
              <a:rPr lang="en-US" dirty="0">
                <a:solidFill>
                  <a:schemeClr val="tx1"/>
                </a:solidFill>
              </a:rPr>
              <a:t>The decision maker should be a decision maker. </a:t>
            </a:r>
          </a:p>
          <a:p>
            <a:pPr lvl="1"/>
            <a:r>
              <a:rPr lang="en-US" dirty="0"/>
              <a:t>Make credibility determinations, including whether parties and witnesses were telling the truth.</a:t>
            </a:r>
          </a:p>
          <a:p>
            <a:pPr lvl="1"/>
            <a:r>
              <a:rPr lang="en-US" dirty="0"/>
              <a:t>Make determinations about what happened and when. </a:t>
            </a:r>
          </a:p>
          <a:p>
            <a:pPr lvl="1"/>
            <a:r>
              <a:rPr lang="en-US" dirty="0"/>
              <a:t>Make determinations about the relative importance of facts and evidence. </a:t>
            </a:r>
          </a:p>
          <a:p>
            <a:pPr lvl="1"/>
            <a:r>
              <a:rPr lang="en-US" dirty="0"/>
              <a:t>Make a determination regarding whether the Respondent sexually harassed the Complainant that is supported by the facts, as presented by the investigative report and reviewed by the decision maker. </a:t>
            </a:r>
          </a:p>
          <a:p>
            <a:pPr lvl="1"/>
            <a:r>
              <a:rPr lang="en-US" dirty="0"/>
              <a:t>Make determinations regarding appropriate sanctions and remedies.</a:t>
            </a:r>
          </a:p>
          <a:p>
            <a:pPr lvl="1"/>
            <a:r>
              <a:rPr lang="en-US" dirty="0"/>
              <a:t>Apply preponderance of the evidence standard.</a:t>
            </a:r>
          </a:p>
        </p:txBody>
      </p:sp>
    </p:spTree>
    <p:extLst>
      <p:ext uri="{BB962C8B-B14F-4D97-AF65-F5344CB8AC3E}">
        <p14:creationId xmlns:p14="http://schemas.microsoft.com/office/powerpoint/2010/main" val="366874896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2563A9-3BD0-F7B5-C0FF-396B284E9EDF}"/>
              </a:ext>
            </a:extLst>
          </p:cNvPr>
          <p:cNvSpPr>
            <a:spLocks noGrp="1"/>
          </p:cNvSpPr>
          <p:nvPr>
            <p:ph type="title"/>
          </p:nvPr>
        </p:nvSpPr>
        <p:spPr/>
        <p:txBody>
          <a:bodyPr>
            <a:normAutofit/>
          </a:bodyPr>
          <a:lstStyle/>
          <a:p>
            <a:r>
              <a:rPr lang="en-US" sz="3600" dirty="0"/>
              <a:t>Applicable Rules Regarding Evidence</a:t>
            </a:r>
          </a:p>
        </p:txBody>
      </p:sp>
      <p:sp>
        <p:nvSpPr>
          <p:cNvPr id="6" name="Content Placeholder 5">
            <a:extLst>
              <a:ext uri="{FF2B5EF4-FFF2-40B4-BE49-F238E27FC236}">
                <a16:creationId xmlns:a16="http://schemas.microsoft.com/office/drawing/2014/main" id="{BF319399-DFC0-26FC-13AA-A5C9D2A9CF04}"/>
              </a:ext>
            </a:extLst>
          </p:cNvPr>
          <p:cNvSpPr>
            <a:spLocks noGrp="1"/>
          </p:cNvSpPr>
          <p:nvPr>
            <p:ph idx="1"/>
          </p:nvPr>
        </p:nvSpPr>
        <p:spPr>
          <a:xfrm>
            <a:off x="628650" y="1282148"/>
            <a:ext cx="7886700" cy="5331303"/>
          </a:xfrm>
        </p:spPr>
        <p:txBody>
          <a:bodyPr>
            <a:noAutofit/>
          </a:bodyPr>
          <a:lstStyle/>
          <a:p>
            <a:r>
              <a:rPr lang="en-US" sz="2000" dirty="0"/>
              <a:t>Objectively evaluate all relevant evidence,  both inculpatory and exculpatory. </a:t>
            </a:r>
          </a:p>
          <a:p>
            <a:pPr lvl="1"/>
            <a:r>
              <a:rPr lang="en-US" sz="2000" dirty="0"/>
              <a:t>“Inculpatory evidence” is evidence that shows, or tends to show, a person’s involvement in an act, or evidence that can establish responsibility. </a:t>
            </a:r>
          </a:p>
          <a:p>
            <a:pPr lvl="1"/>
            <a:r>
              <a:rPr lang="en-US" sz="2000" dirty="0"/>
              <a:t>“Exculpatory evidence” is evidence that tends to excuse, justify, or absolve the alleged fault or responsibility as a Respondent.</a:t>
            </a:r>
          </a:p>
          <a:p>
            <a:r>
              <a:rPr lang="en-US" sz="2000" dirty="0"/>
              <a:t>Make credibility determinations that are not based on a person’s status as a complainant, respondent, or witness. </a:t>
            </a:r>
          </a:p>
          <a:p>
            <a:r>
              <a:rPr lang="en-US" sz="2000" dirty="0"/>
              <a:t>Continue to presume that the Respondent is not responsible for the alleged conduct until a final determination regarding responsibility is made. </a:t>
            </a:r>
          </a:p>
          <a:p>
            <a:r>
              <a:rPr lang="en-US" sz="2000" dirty="0"/>
              <a:t>Remember that the burden of proof and the burden of gathering evidence sufficient to reach a determination regarding responsibility rests on the District, not the Complainant or Respondent</a:t>
            </a:r>
          </a:p>
        </p:txBody>
      </p:sp>
    </p:spTree>
    <p:extLst>
      <p:ext uri="{BB962C8B-B14F-4D97-AF65-F5344CB8AC3E}">
        <p14:creationId xmlns:p14="http://schemas.microsoft.com/office/powerpoint/2010/main" val="127195399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599D7-787D-C5ED-A619-F88FD49982AE}"/>
              </a:ext>
            </a:extLst>
          </p:cNvPr>
          <p:cNvSpPr>
            <a:spLocks noGrp="1"/>
          </p:cNvSpPr>
          <p:nvPr>
            <p:ph type="title"/>
          </p:nvPr>
        </p:nvSpPr>
        <p:spPr/>
        <p:txBody>
          <a:bodyPr/>
          <a:lstStyle/>
          <a:p>
            <a:r>
              <a:rPr lang="en-US" dirty="0"/>
              <a:t>Written Determination</a:t>
            </a:r>
          </a:p>
        </p:txBody>
      </p:sp>
      <p:sp>
        <p:nvSpPr>
          <p:cNvPr id="3" name="Content Placeholder 2">
            <a:extLst>
              <a:ext uri="{FF2B5EF4-FFF2-40B4-BE49-F238E27FC236}">
                <a16:creationId xmlns:a16="http://schemas.microsoft.com/office/drawing/2014/main" id="{9C42FFD6-102C-A20F-6064-31F1CDBC7761}"/>
              </a:ext>
            </a:extLst>
          </p:cNvPr>
          <p:cNvSpPr>
            <a:spLocks noGrp="1"/>
          </p:cNvSpPr>
          <p:nvPr>
            <p:ph idx="1"/>
          </p:nvPr>
        </p:nvSpPr>
        <p:spPr/>
        <p:txBody>
          <a:bodyPr>
            <a:normAutofit/>
          </a:bodyPr>
          <a:lstStyle/>
          <a:p>
            <a:r>
              <a:rPr lang="en-US" dirty="0"/>
              <a:t>Provide written determination simultaneously to the parties via in person or email.</a:t>
            </a:r>
          </a:p>
          <a:p>
            <a:r>
              <a:rPr lang="en-US" dirty="0"/>
              <a:t>The written determination becomes final on either: </a:t>
            </a:r>
          </a:p>
          <a:p>
            <a:pPr lvl="1"/>
            <a:r>
              <a:rPr lang="en-US" sz="2800" dirty="0"/>
              <a:t>The date that the Decision Maker provides the parties with the written determination of the result of an appeal, if an appeal is filed; or </a:t>
            </a:r>
          </a:p>
          <a:p>
            <a:pPr lvl="1"/>
            <a:r>
              <a:rPr lang="en-US" sz="2800" dirty="0"/>
              <a:t>If an appeal is not filed, the date on which an appeal would no longer be considered timely.</a:t>
            </a:r>
          </a:p>
        </p:txBody>
      </p:sp>
    </p:spTree>
    <p:extLst>
      <p:ext uri="{BB962C8B-B14F-4D97-AF65-F5344CB8AC3E}">
        <p14:creationId xmlns:p14="http://schemas.microsoft.com/office/powerpoint/2010/main" val="180112711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81F5D-E1A3-4CC9-A7A3-FB956674CBEB}"/>
              </a:ext>
            </a:extLst>
          </p:cNvPr>
          <p:cNvSpPr>
            <a:spLocks noGrp="1"/>
          </p:cNvSpPr>
          <p:nvPr>
            <p:ph type="title"/>
          </p:nvPr>
        </p:nvSpPr>
        <p:spPr>
          <a:xfrm>
            <a:off x="628650" y="3035300"/>
            <a:ext cx="7886700" cy="787399"/>
          </a:xfrm>
        </p:spPr>
        <p:txBody>
          <a:bodyPr anchor="ctr">
            <a:normAutofit/>
          </a:bodyPr>
          <a:lstStyle/>
          <a:p>
            <a:pPr algn="ctr"/>
            <a:r>
              <a:rPr lang="en-US" sz="4100" dirty="0"/>
              <a:t>TITLE IX APPEAL</a:t>
            </a:r>
          </a:p>
        </p:txBody>
      </p:sp>
      <p:sp>
        <p:nvSpPr>
          <p:cNvPr id="4" name="Slide Number Placeholder 3">
            <a:extLst>
              <a:ext uri="{FF2B5EF4-FFF2-40B4-BE49-F238E27FC236}">
                <a16:creationId xmlns:a16="http://schemas.microsoft.com/office/drawing/2014/main" id="{FA01D868-54B3-484C-ACA0-238CE556F287}"/>
              </a:ext>
            </a:extLst>
          </p:cNvPr>
          <p:cNvSpPr>
            <a:spLocks noGrp="1"/>
          </p:cNvSpPr>
          <p:nvPr>
            <p:ph type="sldNum" sz="quarter" idx="4294967295"/>
          </p:nvPr>
        </p:nvSpPr>
        <p:spPr>
          <a:xfrm>
            <a:off x="10945368" y="457200"/>
            <a:ext cx="987552" cy="27432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accent6"/>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48F63A3B-78C7-47BE-AE5E-E10140E04643}" type="slidenum">
              <a:rPr lang="en-US" smtClean="0"/>
              <a:pPr>
                <a:spcAft>
                  <a:spcPts val="600"/>
                </a:spcAft>
              </a:pPr>
              <a:t>119</a:t>
            </a:fld>
            <a:endParaRPr lang="en-US"/>
          </a:p>
        </p:txBody>
      </p:sp>
    </p:spTree>
    <p:extLst>
      <p:ext uri="{BB962C8B-B14F-4D97-AF65-F5344CB8AC3E}">
        <p14:creationId xmlns:p14="http://schemas.microsoft.com/office/powerpoint/2010/main" val="1587723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GB" dirty="0"/>
              <a:t>Q6: Has your Title IX Coordinator received role-specific training?</a:t>
            </a:r>
            <a:endParaRPr dirty="0"/>
          </a:p>
        </p:txBody>
      </p:sp>
      <p:sp>
        <p:nvSpPr>
          <p:cNvPr id="3" name="Title"/>
          <p:cNvSpPr>
            <a:spLocks noGrp="1"/>
          </p:cNvSpPr>
          <p:nvPr>
            <p:ph type="body" sz="quarter" idx="14"/>
          </p:nvPr>
        </p:nvSpPr>
        <p:spPr/>
        <p:txBody>
          <a:bodyPr/>
          <a:lstStyle/>
          <a:p>
            <a:r>
              <a:rPr lang="en-GB" dirty="0"/>
              <a:t>Answered: 34   Skipped: 1</a:t>
            </a:r>
            <a:endParaRPr dirty="0"/>
          </a:p>
        </p:txBody>
      </p:sp>
      <p:graphicFrame>
        <p:nvGraphicFramePr>
          <p:cNvPr id="4" name="Chart Placeholder">
            <a:extLs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261277865"/>
              </p:ext>
            </p:extLst>
          </p:nvPr>
        </p:nvGraphicFramePr>
        <p:xfrm>
          <a:off x="1097281" y="1906909"/>
          <a:ext cx="6998677" cy="356901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B5FEB2-2D53-433B-CA5E-151C559C2199}"/>
              </a:ext>
            </a:extLst>
          </p:cNvPr>
          <p:cNvSpPr>
            <a:spLocks noGrp="1"/>
          </p:cNvSpPr>
          <p:nvPr>
            <p:ph type="title"/>
          </p:nvPr>
        </p:nvSpPr>
        <p:spPr/>
        <p:txBody>
          <a:bodyPr/>
          <a:lstStyle/>
          <a:p>
            <a:r>
              <a:rPr lang="en-US" dirty="0"/>
              <a:t>Basis for Appeal</a:t>
            </a:r>
          </a:p>
        </p:txBody>
      </p:sp>
      <p:sp>
        <p:nvSpPr>
          <p:cNvPr id="4" name="Content Placeholder 3">
            <a:extLst>
              <a:ext uri="{FF2B5EF4-FFF2-40B4-BE49-F238E27FC236}">
                <a16:creationId xmlns:a16="http://schemas.microsoft.com/office/drawing/2014/main" id="{03B4C2FE-769F-8289-6D4C-7A12F85F048A}"/>
              </a:ext>
            </a:extLst>
          </p:cNvPr>
          <p:cNvSpPr>
            <a:spLocks noGrp="1"/>
          </p:cNvSpPr>
          <p:nvPr>
            <p:ph idx="1"/>
          </p:nvPr>
        </p:nvSpPr>
        <p:spPr/>
        <p:txBody>
          <a:bodyPr>
            <a:normAutofit/>
          </a:bodyPr>
          <a:lstStyle/>
          <a:p>
            <a:r>
              <a:rPr lang="en-US" sz="2000" dirty="0"/>
              <a:t>Schools must offer all parties an appeal from a determination regarding responsibility, and from a district’s dismissal of a formal complaint or any allegations in a formal complaint, on the following bases: </a:t>
            </a:r>
          </a:p>
          <a:p>
            <a:pPr lvl="1"/>
            <a:r>
              <a:rPr lang="en-US" sz="2000" dirty="0"/>
              <a:t>A procedural irregularity that affected the outcome of the matter; </a:t>
            </a:r>
          </a:p>
          <a:p>
            <a:pPr lvl="1"/>
            <a:r>
              <a:rPr lang="en-US" sz="2000" dirty="0"/>
              <a:t>New evidence that was not reasonably available at the time the determination regarding responsibility or dismissal was made, that could affect the outcome of the matter; and </a:t>
            </a:r>
          </a:p>
          <a:p>
            <a:pPr lvl="1"/>
            <a:r>
              <a:rPr lang="en-US" sz="2000" dirty="0"/>
              <a:t>The Title IX Coordinator, Investigator(s), or Decision Maker(s) had a conflict of interest or bias for or against complainants or respondents generally or the individual Complainant or Respondent that affected the outcome of the matter. </a:t>
            </a:r>
          </a:p>
          <a:p>
            <a:pPr lvl="1"/>
            <a:r>
              <a:rPr lang="en-US" sz="2000" dirty="0"/>
              <a:t>Any other bases, as long as offered equally to both parties</a:t>
            </a:r>
          </a:p>
        </p:txBody>
      </p:sp>
    </p:spTree>
    <p:extLst>
      <p:ext uri="{BB962C8B-B14F-4D97-AF65-F5344CB8AC3E}">
        <p14:creationId xmlns:p14="http://schemas.microsoft.com/office/powerpoint/2010/main" val="339866912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95E63-751E-92DA-D79D-FF1C7586DBE1}"/>
              </a:ext>
            </a:extLst>
          </p:cNvPr>
          <p:cNvSpPr>
            <a:spLocks noGrp="1"/>
          </p:cNvSpPr>
          <p:nvPr>
            <p:ph type="title"/>
          </p:nvPr>
        </p:nvSpPr>
        <p:spPr/>
        <p:txBody>
          <a:bodyPr/>
          <a:lstStyle/>
          <a:p>
            <a:r>
              <a:rPr lang="en-US" dirty="0"/>
              <a:t>Appeal Decision Makers:</a:t>
            </a:r>
          </a:p>
        </p:txBody>
      </p:sp>
      <p:sp>
        <p:nvSpPr>
          <p:cNvPr id="3" name="Content Placeholder 2">
            <a:extLst>
              <a:ext uri="{FF2B5EF4-FFF2-40B4-BE49-F238E27FC236}">
                <a16:creationId xmlns:a16="http://schemas.microsoft.com/office/drawing/2014/main" id="{478C710D-98E3-8799-8309-823F5EB83346}"/>
              </a:ext>
            </a:extLst>
          </p:cNvPr>
          <p:cNvSpPr>
            <a:spLocks noGrp="1"/>
          </p:cNvSpPr>
          <p:nvPr>
            <p:ph idx="1"/>
          </p:nvPr>
        </p:nvSpPr>
        <p:spPr/>
        <p:txBody>
          <a:bodyPr/>
          <a:lstStyle/>
          <a:p>
            <a:r>
              <a:rPr lang="en-US" dirty="0"/>
              <a:t>MUST NOT be:</a:t>
            </a:r>
          </a:p>
          <a:p>
            <a:pPr lvl="1"/>
            <a:r>
              <a:rPr lang="en-US" dirty="0"/>
              <a:t>Biased</a:t>
            </a:r>
          </a:p>
          <a:p>
            <a:pPr lvl="1"/>
            <a:r>
              <a:rPr lang="en-US" dirty="0"/>
              <a:t>Conflicted</a:t>
            </a:r>
          </a:p>
          <a:p>
            <a:pPr lvl="1"/>
            <a:r>
              <a:rPr lang="en-US" dirty="0"/>
              <a:t>Title IX Coordinator, investigator, or Decision Maker</a:t>
            </a:r>
          </a:p>
          <a:p>
            <a:r>
              <a:rPr lang="en-US" dirty="0"/>
              <a:t>MUST be:</a:t>
            </a:r>
          </a:p>
          <a:p>
            <a:pPr lvl="1"/>
            <a:r>
              <a:rPr lang="en-US" dirty="0"/>
              <a:t>Appropriately trained</a:t>
            </a:r>
          </a:p>
          <a:p>
            <a:pPr lvl="1"/>
            <a:r>
              <a:rPr lang="en-US" dirty="0"/>
              <a:t>Capable of reviewing the Determination of Responsibility and deciding the issue on appeal. </a:t>
            </a:r>
          </a:p>
        </p:txBody>
      </p:sp>
    </p:spTree>
    <p:extLst>
      <p:ext uri="{BB962C8B-B14F-4D97-AF65-F5344CB8AC3E}">
        <p14:creationId xmlns:p14="http://schemas.microsoft.com/office/powerpoint/2010/main" val="231691318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008CA0"/>
        </a:solidFill>
        <a:effectLst/>
      </p:bgPr>
    </p:bg>
    <p:spTree>
      <p:nvGrpSpPr>
        <p:cNvPr id="1" name=""/>
        <p:cNvGrpSpPr/>
        <p:nvPr/>
      </p:nvGrpSpPr>
      <p:grpSpPr>
        <a:xfrm>
          <a:off x="0" y="0"/>
          <a:ext cx="0" cy="0"/>
          <a:chOff x="0" y="0"/>
          <a:chExt cx="0" cy="0"/>
        </a:xfrm>
      </p:grpSpPr>
      <p:sp>
        <p:nvSpPr>
          <p:cNvPr id="2" name="Text Placeholder 1"/>
          <p:cNvSpPr>
            <a:spLocks noGrp="1"/>
          </p:cNvSpPr>
          <p:nvPr>
            <p:ph type="title" idx="4294967295"/>
          </p:nvPr>
        </p:nvSpPr>
        <p:spPr>
          <a:xfrm>
            <a:off x="257175" y="3325813"/>
            <a:ext cx="7786688" cy="16462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Sample Policy Overview</a:t>
            </a:r>
          </a:p>
        </p:txBody>
      </p:sp>
      <p:sp>
        <p:nvSpPr>
          <p:cNvPr id="3" name="Text Placeholder 2"/>
          <p:cNvSpPr>
            <a:spLocks noGrp="1"/>
          </p:cNvSpPr>
          <p:nvPr>
            <p:ph type="body" sz="quarter" idx="12"/>
          </p:nvPr>
        </p:nvSpPr>
        <p:spPr/>
        <p:txBody>
          <a:bodyPr>
            <a:normAutofit lnSpcReduction="10000"/>
          </a:bodyPr>
          <a:lstStyle/>
          <a:p>
            <a:pPr marL="0" indent="0">
              <a:buNone/>
            </a:pPr>
            <a:r>
              <a:rPr lang="en-US" dirty="0"/>
              <a:t>Sally Roller, Esq.</a:t>
            </a:r>
          </a:p>
          <a:p>
            <a:pPr marL="0" indent="0">
              <a:buNone/>
            </a:pPr>
            <a:r>
              <a:rPr lang="en-US" dirty="0"/>
              <a:t>Investigations Law Group</a:t>
            </a:r>
          </a:p>
        </p:txBody>
      </p:sp>
    </p:spTree>
    <p:extLst>
      <p:ext uri="{BB962C8B-B14F-4D97-AF65-F5344CB8AC3E}">
        <p14:creationId xmlns:p14="http://schemas.microsoft.com/office/powerpoint/2010/main" val="322292326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9E0CC1-2841-B751-82BC-FACD0B2F421A}"/>
              </a:ext>
            </a:extLst>
          </p:cNvPr>
          <p:cNvSpPr>
            <a:spLocks noGrp="1"/>
          </p:cNvSpPr>
          <p:nvPr>
            <p:ph type="title"/>
          </p:nvPr>
        </p:nvSpPr>
        <p:spPr>
          <a:xfrm>
            <a:off x="718102" y="2335145"/>
            <a:ext cx="7886700" cy="730249"/>
          </a:xfrm>
        </p:spPr>
        <p:txBody>
          <a:bodyPr>
            <a:normAutofit/>
          </a:bodyPr>
          <a:lstStyle/>
          <a:p>
            <a:br>
              <a:rPr lang="en-US" sz="1800" u="sng" dirty="0">
                <a:solidFill>
                  <a:srgbClr val="0000FF"/>
                </a:solidFill>
                <a:effectLst/>
                <a:latin typeface="Arial" panose="020B0604020202020204" pitchFamily="34" charset="0"/>
                <a:ea typeface="Calibri" panose="020F0502020204030204" pitchFamily="34" charset="0"/>
                <a:hlinkClick r:id="rId2"/>
              </a:rPr>
            </a:br>
            <a:r>
              <a:rPr lang="en-US" sz="1800" u="sng" dirty="0">
                <a:solidFill>
                  <a:srgbClr val="0000FF"/>
                </a:solidFill>
                <a:effectLst/>
                <a:latin typeface="Arial" panose="020B0604020202020204" pitchFamily="34" charset="0"/>
                <a:ea typeface="Calibri" panose="020F0502020204030204" pitchFamily="34" charset="0"/>
                <a:hlinkClick r:id="rId2"/>
              </a:rPr>
              <a:t>https://resources.csi.state.co.us/title-ix/</a:t>
            </a:r>
            <a:r>
              <a:rPr lang="en-US" sz="1800" dirty="0">
                <a:effectLst/>
                <a:latin typeface="Arial" panose="020B0604020202020204" pitchFamily="34" charset="0"/>
                <a:ea typeface="Calibri" panose="020F0502020204030204" pitchFamily="34" charset="0"/>
              </a:rPr>
              <a:t> </a:t>
            </a:r>
            <a:endParaRPr lang="en-US" dirty="0"/>
          </a:p>
        </p:txBody>
      </p:sp>
      <p:sp>
        <p:nvSpPr>
          <p:cNvPr id="2" name="TextBox 1">
            <a:extLst>
              <a:ext uri="{FF2B5EF4-FFF2-40B4-BE49-F238E27FC236}">
                <a16:creationId xmlns:a16="http://schemas.microsoft.com/office/drawing/2014/main" id="{3D7CE434-F11B-2405-36DC-303A7D91C5E0}"/>
              </a:ext>
            </a:extLst>
          </p:cNvPr>
          <p:cNvSpPr txBox="1"/>
          <p:nvPr/>
        </p:nvSpPr>
        <p:spPr>
          <a:xfrm>
            <a:off x="718102" y="1093304"/>
            <a:ext cx="6597098"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CSI Title IX Resource Page</a:t>
            </a:r>
          </a:p>
        </p:txBody>
      </p:sp>
    </p:spTree>
    <p:extLst>
      <p:ext uri="{BB962C8B-B14F-4D97-AF65-F5344CB8AC3E}">
        <p14:creationId xmlns:p14="http://schemas.microsoft.com/office/powerpoint/2010/main" val="99065927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lack pen and pencil on white background">
            <a:extLst>
              <a:ext uri="{FF2B5EF4-FFF2-40B4-BE49-F238E27FC236}">
                <a16:creationId xmlns:a16="http://schemas.microsoft.com/office/drawing/2014/main" id="{F23637D0-B148-5544-5ADA-0198E6D526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0859"/>
            <a:ext cx="9144000" cy="6095222"/>
          </a:xfrm>
          <a:prstGeom prst="rect">
            <a:avLst/>
          </a:prstGeom>
        </p:spPr>
      </p:pic>
      <p:sp>
        <p:nvSpPr>
          <p:cNvPr id="5" name="Title 4">
            <a:extLst>
              <a:ext uri="{FF2B5EF4-FFF2-40B4-BE49-F238E27FC236}">
                <a16:creationId xmlns:a16="http://schemas.microsoft.com/office/drawing/2014/main" id="{919E0CC1-2841-B751-82BC-FACD0B2F421A}"/>
              </a:ext>
            </a:extLst>
          </p:cNvPr>
          <p:cNvSpPr>
            <a:spLocks noGrp="1"/>
          </p:cNvSpPr>
          <p:nvPr>
            <p:ph type="title"/>
          </p:nvPr>
        </p:nvSpPr>
        <p:spPr/>
        <p:txBody>
          <a:bodyPr/>
          <a:lstStyle/>
          <a:p>
            <a:r>
              <a:rPr lang="en-US" dirty="0"/>
              <a:t>Read, Reflect &amp; Annotate</a:t>
            </a:r>
          </a:p>
        </p:txBody>
      </p:sp>
      <p:sp>
        <p:nvSpPr>
          <p:cNvPr id="4" name="TextBox 3">
            <a:extLst>
              <a:ext uri="{FF2B5EF4-FFF2-40B4-BE49-F238E27FC236}">
                <a16:creationId xmlns:a16="http://schemas.microsoft.com/office/drawing/2014/main" id="{B2725A54-2CA0-92DF-DA48-8F1759684754}"/>
              </a:ext>
            </a:extLst>
          </p:cNvPr>
          <p:cNvSpPr txBox="1"/>
          <p:nvPr/>
        </p:nvSpPr>
        <p:spPr>
          <a:xfrm>
            <a:off x="914400" y="1881554"/>
            <a:ext cx="5758962" cy="3046988"/>
          </a:xfrm>
          <a:prstGeom prst="rect">
            <a:avLst/>
          </a:prstGeom>
          <a:noFill/>
        </p:spPr>
        <p:txBody>
          <a:bodyPr wrap="square" rtlCol="0">
            <a:spAutoFit/>
          </a:bodyPr>
          <a:lstStyle/>
          <a:p>
            <a:r>
              <a:rPr lang="en-US" sz="2400" i="1" dirty="0">
                <a:latin typeface="Arial" panose="020B0604020202020204" pitchFamily="34" charset="0"/>
                <a:cs typeface="Arial" panose="020B0604020202020204" pitchFamily="34" charset="0"/>
              </a:rPr>
              <a:t>Consider…</a:t>
            </a:r>
          </a:p>
          <a:p>
            <a:endParaRPr lang="en-US" sz="2400" i="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What questions does this raise for me?</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What would be easy to implement?</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What structures do we need to put in place to implement?</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007366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9E0CC1-2841-B751-82BC-FACD0B2F421A}"/>
              </a:ext>
            </a:extLst>
          </p:cNvPr>
          <p:cNvSpPr>
            <a:spLocks noGrp="1"/>
          </p:cNvSpPr>
          <p:nvPr>
            <p:ph type="title"/>
          </p:nvPr>
        </p:nvSpPr>
        <p:spPr/>
        <p:txBody>
          <a:bodyPr>
            <a:normAutofit fontScale="90000"/>
          </a:bodyPr>
          <a:lstStyle/>
          <a:p>
            <a:r>
              <a:rPr lang="en-US" dirty="0"/>
              <a:t>Next Steps</a:t>
            </a:r>
          </a:p>
        </p:txBody>
      </p:sp>
      <p:sp>
        <p:nvSpPr>
          <p:cNvPr id="2" name="Text Placeholder 1">
            <a:extLst>
              <a:ext uri="{FF2B5EF4-FFF2-40B4-BE49-F238E27FC236}">
                <a16:creationId xmlns:a16="http://schemas.microsoft.com/office/drawing/2014/main" id="{7B58EF4D-EDE1-5E30-73E3-1074B5C7C023}"/>
              </a:ext>
            </a:extLst>
          </p:cNvPr>
          <p:cNvSpPr>
            <a:spLocks noGrp="1"/>
          </p:cNvSpPr>
          <p:nvPr>
            <p:ph type="body" sz="quarter" idx="10"/>
          </p:nvPr>
        </p:nvSpPr>
        <p:spPr/>
        <p:txBody>
          <a:bodyPr/>
          <a:lstStyle/>
          <a:p>
            <a:r>
              <a:rPr lang="en-US" dirty="0"/>
              <a:t>Policy Adoption and Implementation</a:t>
            </a:r>
          </a:p>
        </p:txBody>
      </p:sp>
      <p:sp>
        <p:nvSpPr>
          <p:cNvPr id="6" name="Text Placeholder 5">
            <a:extLst>
              <a:ext uri="{FF2B5EF4-FFF2-40B4-BE49-F238E27FC236}">
                <a16:creationId xmlns:a16="http://schemas.microsoft.com/office/drawing/2014/main" id="{DC6F3024-474A-E6C4-6A4E-865D6D9CCD31}"/>
              </a:ext>
            </a:extLst>
          </p:cNvPr>
          <p:cNvSpPr>
            <a:spLocks noGrp="1"/>
          </p:cNvSpPr>
          <p:nvPr>
            <p:ph type="body" sz="quarter" idx="11"/>
          </p:nvPr>
        </p:nvSpPr>
        <p:spPr/>
        <p:txBody>
          <a:bodyPr/>
          <a:lstStyle/>
          <a:p>
            <a:r>
              <a:rPr lang="en-US" dirty="0"/>
              <a:t>Additional Trainings from CSI</a:t>
            </a:r>
          </a:p>
        </p:txBody>
      </p:sp>
      <p:sp>
        <p:nvSpPr>
          <p:cNvPr id="11" name="Text Placeholder 10">
            <a:extLst>
              <a:ext uri="{FF2B5EF4-FFF2-40B4-BE49-F238E27FC236}">
                <a16:creationId xmlns:a16="http://schemas.microsoft.com/office/drawing/2014/main" id="{B8CAAF49-3A45-B0C0-F121-250CF08CA5BA}"/>
              </a:ext>
            </a:extLst>
          </p:cNvPr>
          <p:cNvSpPr>
            <a:spLocks noGrp="1"/>
          </p:cNvSpPr>
          <p:nvPr>
            <p:ph type="body" sz="quarter" idx="12"/>
          </p:nvPr>
        </p:nvSpPr>
        <p:spPr/>
        <p:txBody>
          <a:bodyPr/>
          <a:lstStyle/>
          <a:p>
            <a:r>
              <a:rPr lang="en-US" dirty="0"/>
              <a:t>Policy Submission to CSI</a:t>
            </a:r>
          </a:p>
        </p:txBody>
      </p:sp>
      <p:sp>
        <p:nvSpPr>
          <p:cNvPr id="8" name="Text Placeholder 7">
            <a:extLst>
              <a:ext uri="{FF2B5EF4-FFF2-40B4-BE49-F238E27FC236}">
                <a16:creationId xmlns:a16="http://schemas.microsoft.com/office/drawing/2014/main" id="{FAC82390-5EFD-DBB5-2851-34782BF79C57}"/>
              </a:ext>
            </a:extLst>
          </p:cNvPr>
          <p:cNvSpPr>
            <a:spLocks noGrp="1"/>
          </p:cNvSpPr>
          <p:nvPr>
            <p:ph type="body" sz="quarter" idx="13"/>
          </p:nvPr>
        </p:nvSpPr>
        <p:spPr/>
        <p:txBody>
          <a:bodyPr/>
          <a:lstStyle/>
          <a:p>
            <a:pPr marL="342900" indent="-342900">
              <a:buFont typeface="Arial" panose="020B0604020202020204" pitchFamily="34" charset="0"/>
              <a:buChar char="•"/>
            </a:pPr>
            <a:r>
              <a:rPr lang="en-US" dirty="0"/>
              <a:t>Schools should adopt and implement a Title IX policy (immediately)</a:t>
            </a:r>
            <a:endParaRPr lang="en-US" sz="1600" dirty="0"/>
          </a:p>
        </p:txBody>
      </p:sp>
      <p:sp>
        <p:nvSpPr>
          <p:cNvPr id="12" name="Text Placeholder 11">
            <a:extLst>
              <a:ext uri="{FF2B5EF4-FFF2-40B4-BE49-F238E27FC236}">
                <a16:creationId xmlns:a16="http://schemas.microsoft.com/office/drawing/2014/main" id="{975F9BDE-0B95-EF25-40B0-B476EA5EF1D5}"/>
              </a:ext>
            </a:extLst>
          </p:cNvPr>
          <p:cNvSpPr>
            <a:spLocks noGrp="1"/>
          </p:cNvSpPr>
          <p:nvPr>
            <p:ph type="body" sz="quarter" idx="14"/>
          </p:nvPr>
        </p:nvSpPr>
        <p:spPr/>
        <p:txBody>
          <a:bodyPr>
            <a:normAutofit fontScale="92500"/>
          </a:bodyPr>
          <a:lstStyle/>
          <a:p>
            <a:pPr marL="342900" indent="-342900">
              <a:buFont typeface="Arial" panose="020B0604020202020204" pitchFamily="34" charset="0"/>
              <a:buChar char="•"/>
            </a:pPr>
            <a:r>
              <a:rPr lang="en-US" dirty="0"/>
              <a:t>Brown Bag Board Training (Feb. 8</a:t>
            </a:r>
            <a:r>
              <a:rPr lang="en-US" baseline="30000" dirty="0"/>
              <a:t>th</a:t>
            </a:r>
            <a:r>
              <a:rPr lang="en-US" dirty="0"/>
              <a:t>)</a:t>
            </a:r>
          </a:p>
          <a:p>
            <a:pPr marL="342900" indent="-342900">
              <a:buFont typeface="Arial" panose="020B0604020202020204" pitchFamily="34" charset="0"/>
              <a:buChar char="•"/>
            </a:pPr>
            <a:r>
              <a:rPr lang="en-US" dirty="0"/>
              <a:t>Follow-up presentation from ILG after the new regulations are released (Spring)</a:t>
            </a:r>
          </a:p>
        </p:txBody>
      </p:sp>
      <p:sp>
        <p:nvSpPr>
          <p:cNvPr id="13" name="Text Placeholder 12">
            <a:extLst>
              <a:ext uri="{FF2B5EF4-FFF2-40B4-BE49-F238E27FC236}">
                <a16:creationId xmlns:a16="http://schemas.microsoft.com/office/drawing/2014/main" id="{935CC859-B1DE-5AD9-5429-0C3F97467DFA}"/>
              </a:ext>
            </a:extLst>
          </p:cNvPr>
          <p:cNvSpPr>
            <a:spLocks noGrp="1"/>
          </p:cNvSpPr>
          <p:nvPr>
            <p:ph type="body" sz="quarter" idx="15"/>
          </p:nvPr>
        </p:nvSpPr>
        <p:spPr/>
        <p:txBody>
          <a:bodyPr>
            <a:normAutofit lnSpcReduction="10000"/>
          </a:bodyPr>
          <a:lstStyle/>
          <a:p>
            <a:pPr marL="342900" indent="-342900">
              <a:buFont typeface="Arial" panose="020B0604020202020204" pitchFamily="34" charset="0"/>
              <a:buChar char="•"/>
            </a:pPr>
            <a:r>
              <a:rPr lang="en-US" dirty="0"/>
              <a:t>Schools will be required to submit a Title IX Policy to CSI in the Fall as part of the annual Organizational Submissions Process</a:t>
            </a:r>
          </a:p>
        </p:txBody>
      </p:sp>
    </p:spTree>
    <p:extLst>
      <p:ext uri="{BB962C8B-B14F-4D97-AF65-F5344CB8AC3E}">
        <p14:creationId xmlns:p14="http://schemas.microsoft.com/office/powerpoint/2010/main" val="207746204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81F5D-E1A3-4CC9-A7A3-FB956674CBEB}"/>
              </a:ext>
            </a:extLst>
          </p:cNvPr>
          <p:cNvSpPr>
            <a:spLocks noGrp="1"/>
          </p:cNvSpPr>
          <p:nvPr>
            <p:ph type="title"/>
          </p:nvPr>
        </p:nvSpPr>
        <p:spPr>
          <a:xfrm>
            <a:off x="628650" y="3035300"/>
            <a:ext cx="7886700" cy="787399"/>
          </a:xfrm>
        </p:spPr>
        <p:txBody>
          <a:bodyPr anchor="ctr">
            <a:normAutofit/>
          </a:bodyPr>
          <a:lstStyle/>
          <a:p>
            <a:r>
              <a:rPr lang="en-US" sz="4100" dirty="0"/>
              <a:t>Questions?</a:t>
            </a:r>
          </a:p>
        </p:txBody>
      </p:sp>
      <p:sp>
        <p:nvSpPr>
          <p:cNvPr id="4" name="Slide Number Placeholder 3">
            <a:extLst>
              <a:ext uri="{FF2B5EF4-FFF2-40B4-BE49-F238E27FC236}">
                <a16:creationId xmlns:a16="http://schemas.microsoft.com/office/drawing/2014/main" id="{FA01D868-54B3-484C-ACA0-238CE556F287}"/>
              </a:ext>
            </a:extLst>
          </p:cNvPr>
          <p:cNvSpPr>
            <a:spLocks noGrp="1"/>
          </p:cNvSpPr>
          <p:nvPr>
            <p:ph type="sldNum" sz="quarter" idx="4294967295"/>
          </p:nvPr>
        </p:nvSpPr>
        <p:spPr>
          <a:xfrm>
            <a:off x="10945368" y="457200"/>
            <a:ext cx="987552" cy="27432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accent6"/>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48F63A3B-78C7-47BE-AE5E-E10140E04643}" type="slidenum">
              <a:rPr lang="en-US" smtClean="0"/>
              <a:pPr>
                <a:spcAft>
                  <a:spcPts val="600"/>
                </a:spcAft>
              </a:pPr>
              <a:t>126</a:t>
            </a:fld>
            <a:endParaRPr lang="en-US"/>
          </a:p>
        </p:txBody>
      </p:sp>
    </p:spTree>
    <p:extLst>
      <p:ext uri="{BB962C8B-B14F-4D97-AF65-F5344CB8AC3E}">
        <p14:creationId xmlns:p14="http://schemas.microsoft.com/office/powerpoint/2010/main" val="84652642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AB426-5B7C-607E-D413-5D2C9495CC0A}"/>
              </a:ext>
            </a:extLst>
          </p:cNvPr>
          <p:cNvSpPr>
            <a:spLocks noGrp="1"/>
          </p:cNvSpPr>
          <p:nvPr>
            <p:ph type="ctrTitle"/>
          </p:nvPr>
        </p:nvSpPr>
        <p:spPr/>
        <p:txBody>
          <a:bodyPr/>
          <a:lstStyle/>
          <a:p>
            <a:r>
              <a:rPr lang="en-US" dirty="0"/>
              <a:t>THANK YOU</a:t>
            </a:r>
          </a:p>
        </p:txBody>
      </p:sp>
      <p:sp>
        <p:nvSpPr>
          <p:cNvPr id="8" name="Subtitle 7">
            <a:extLst>
              <a:ext uri="{FF2B5EF4-FFF2-40B4-BE49-F238E27FC236}">
                <a16:creationId xmlns:a16="http://schemas.microsoft.com/office/drawing/2014/main" id="{F784FECF-7E7F-EDC1-E04B-8E38F72F8218}"/>
              </a:ext>
            </a:extLst>
          </p:cNvPr>
          <p:cNvSpPr>
            <a:spLocks noGrp="1"/>
          </p:cNvSpPr>
          <p:nvPr>
            <p:ph type="subTitle" idx="1"/>
          </p:nvPr>
        </p:nvSpPr>
        <p:spPr/>
        <p:txBody>
          <a:bodyPr>
            <a:normAutofit/>
          </a:bodyPr>
          <a:lstStyle/>
          <a:p>
            <a:pPr>
              <a:lnSpc>
                <a:spcPct val="100000"/>
              </a:lnSpc>
              <a:spcBef>
                <a:spcPts val="0"/>
              </a:spcBef>
            </a:pPr>
            <a:r>
              <a:rPr lang="en-US" sz="1700" b="1" dirty="0"/>
              <a:t>Stephanie Aragon</a:t>
            </a:r>
          </a:p>
          <a:p>
            <a:pPr>
              <a:lnSpc>
                <a:spcPct val="100000"/>
              </a:lnSpc>
              <a:spcBef>
                <a:spcPts val="0"/>
              </a:spcBef>
            </a:pPr>
            <a:r>
              <a:rPr lang="en-US" sz="1700" dirty="0">
                <a:hlinkClick r:id="rId2"/>
              </a:rPr>
              <a:t>stephaniearagon@csi.state.co.us</a:t>
            </a:r>
            <a:endParaRPr lang="en-US" sz="1700" dirty="0"/>
          </a:p>
          <a:p>
            <a:pPr>
              <a:lnSpc>
                <a:spcPct val="100000"/>
              </a:lnSpc>
              <a:spcBef>
                <a:spcPts val="0"/>
              </a:spcBef>
            </a:pPr>
            <a:endParaRPr lang="en-US" sz="1700" b="1" dirty="0"/>
          </a:p>
          <a:p>
            <a:pPr>
              <a:lnSpc>
                <a:spcPct val="100000"/>
              </a:lnSpc>
              <a:spcBef>
                <a:spcPts val="0"/>
              </a:spcBef>
            </a:pPr>
            <a:r>
              <a:rPr lang="en-US" sz="1700" b="1" dirty="0"/>
              <a:t>Sally Roller, Esq.</a:t>
            </a:r>
          </a:p>
          <a:p>
            <a:pPr>
              <a:lnSpc>
                <a:spcPct val="100000"/>
              </a:lnSpc>
              <a:spcBef>
                <a:spcPts val="0"/>
              </a:spcBef>
            </a:pPr>
            <a:r>
              <a:rPr lang="en-US" sz="1700" dirty="0">
                <a:hlinkClick r:id="rId3"/>
              </a:rPr>
              <a:t>sally&amp;@ilgdenver.com</a:t>
            </a:r>
            <a:r>
              <a:rPr lang="en-US" sz="1700" dirty="0"/>
              <a:t> </a:t>
            </a:r>
          </a:p>
          <a:p>
            <a:endParaRPr lang="en-US" dirty="0"/>
          </a:p>
        </p:txBody>
      </p:sp>
    </p:spTree>
    <p:extLst>
      <p:ext uri="{BB962C8B-B14F-4D97-AF65-F5344CB8AC3E}">
        <p14:creationId xmlns:p14="http://schemas.microsoft.com/office/powerpoint/2010/main" val="1003962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normAutofit fontScale="90000"/>
          </a:bodyPr>
          <a:lstStyle/>
          <a:p>
            <a:r>
              <a:rPr lang="en-GB" dirty="0"/>
              <a:t>Q7: Is the contact information for your Title IX Coordinator posted on your school website in a place that can be easily accessed by school community members?</a:t>
            </a:r>
            <a:endParaRPr dirty="0"/>
          </a:p>
        </p:txBody>
      </p:sp>
      <p:sp>
        <p:nvSpPr>
          <p:cNvPr id="3" name="Title"/>
          <p:cNvSpPr>
            <a:spLocks noGrp="1"/>
          </p:cNvSpPr>
          <p:nvPr>
            <p:ph type="body" sz="quarter" idx="14"/>
          </p:nvPr>
        </p:nvSpPr>
        <p:spPr/>
        <p:txBody>
          <a:bodyPr/>
          <a:lstStyle/>
          <a:p>
            <a:r>
              <a:rPr lang="en-GB" dirty="0"/>
              <a:t>Answered: 35   Skipped: 0</a:t>
            </a:r>
            <a:endParaRPr dirty="0"/>
          </a:p>
        </p:txBody>
      </p:sp>
      <p:graphicFrame>
        <p:nvGraphicFramePr>
          <p:cNvPr id="4" name="Chart Placeholder">
            <a:extLs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133260564"/>
              </p:ext>
            </p:extLst>
          </p:nvPr>
        </p:nvGraphicFramePr>
        <p:xfrm>
          <a:off x="1097281" y="1906909"/>
          <a:ext cx="6998677" cy="356901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GB" dirty="0"/>
              <a:t>Q8: Does your website include any of the following information related to Title IX?</a:t>
            </a:r>
            <a:endParaRPr dirty="0"/>
          </a:p>
        </p:txBody>
      </p:sp>
      <p:sp>
        <p:nvSpPr>
          <p:cNvPr id="3" name="Title"/>
          <p:cNvSpPr>
            <a:spLocks noGrp="1"/>
          </p:cNvSpPr>
          <p:nvPr>
            <p:ph type="body" sz="quarter" idx="14"/>
          </p:nvPr>
        </p:nvSpPr>
        <p:spPr/>
        <p:txBody>
          <a:bodyPr/>
          <a:lstStyle/>
          <a:p>
            <a:r>
              <a:rPr lang="en-GB" dirty="0"/>
              <a:t>Answered: 33   Skipped: 2</a:t>
            </a:r>
            <a:endParaRPr dirty="0"/>
          </a:p>
        </p:txBody>
      </p:sp>
      <p:graphicFrame>
        <p:nvGraphicFramePr>
          <p:cNvPr id="4" name="Chart Placeholder">
            <a:extLs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4208344176"/>
              </p:ext>
            </p:extLst>
          </p:nvPr>
        </p:nvGraphicFramePr>
        <p:xfrm>
          <a:off x="1097281" y="1906909"/>
          <a:ext cx="6998677" cy="356901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GB" dirty="0"/>
              <a:t>Q10: Does your school have someone (internal or external) who can conduct a Title IX investigation, should the need arise?</a:t>
            </a:r>
            <a:endParaRPr dirty="0"/>
          </a:p>
        </p:txBody>
      </p:sp>
      <p:sp>
        <p:nvSpPr>
          <p:cNvPr id="3" name="Title"/>
          <p:cNvSpPr>
            <a:spLocks noGrp="1"/>
          </p:cNvSpPr>
          <p:nvPr>
            <p:ph type="body" sz="quarter" idx="14"/>
          </p:nvPr>
        </p:nvSpPr>
        <p:spPr/>
        <p:txBody>
          <a:bodyPr/>
          <a:lstStyle/>
          <a:p>
            <a:r>
              <a:rPr lang="en-GB" dirty="0"/>
              <a:t>Answered: 35   Skipped: 0</a:t>
            </a:r>
            <a:endParaRPr dirty="0"/>
          </a:p>
        </p:txBody>
      </p:sp>
      <p:graphicFrame>
        <p:nvGraphicFramePr>
          <p:cNvPr id="4" name="Chart Placeholder">
            <a:extLs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817248530"/>
              </p:ext>
            </p:extLst>
          </p:nvPr>
        </p:nvGraphicFramePr>
        <p:xfrm>
          <a:off x="1097281" y="1906909"/>
          <a:ext cx="6998677" cy="356901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98DE701-7A32-E26D-4EF8-81CEC8CC12A6}"/>
              </a:ext>
            </a:extLst>
          </p:cNvPr>
          <p:cNvSpPr>
            <a:spLocks noGrp="1"/>
          </p:cNvSpPr>
          <p:nvPr>
            <p:ph type="title"/>
          </p:nvPr>
        </p:nvSpPr>
        <p:spPr>
          <a:xfrm>
            <a:off x="628650" y="365126"/>
            <a:ext cx="7886700" cy="730249"/>
          </a:xfrm>
        </p:spPr>
        <p:txBody>
          <a:bodyPr vert="horz" lIns="91440" tIns="45720" rIns="91440" bIns="45720" rtlCol="0" anchor="ctr">
            <a:normAutofit/>
          </a:bodyPr>
          <a:lstStyle/>
          <a:p>
            <a:pPr>
              <a:lnSpc>
                <a:spcPct val="90000"/>
              </a:lnSpc>
            </a:pPr>
            <a:r>
              <a:rPr lang="en-US" kern="1200" dirty="0">
                <a:latin typeface="Arial" panose="020B0604020202020204" pitchFamily="34" charset="0"/>
                <a:ea typeface="+mj-ea"/>
                <a:cs typeface="Arial" panose="020B0604020202020204" pitchFamily="34" charset="0"/>
              </a:rPr>
              <a:t>Turn and Talk</a:t>
            </a:r>
          </a:p>
        </p:txBody>
      </p:sp>
      <p:graphicFrame>
        <p:nvGraphicFramePr>
          <p:cNvPr id="12" name="TextBox 8" descr="The image displays question prompts for the meeting participants. &quot;When I hear Title IX, I think...&quot; and &quot;I want to leave today with...&quot;">
            <a:extLst>
              <a:ext uri="{FF2B5EF4-FFF2-40B4-BE49-F238E27FC236}">
                <a16:creationId xmlns:a16="http://schemas.microsoft.com/office/drawing/2014/main" id="{BD612220-1769-8484-126D-9A3C505C9DBC}"/>
              </a:ext>
            </a:extLst>
          </p:cNvPr>
          <p:cNvGraphicFramePr/>
          <p:nvPr>
            <p:extLst>
              <p:ext uri="{D42A27DB-BD31-4B8C-83A1-F6EECF244321}">
                <p14:modId xmlns:p14="http://schemas.microsoft.com/office/powerpoint/2010/main" val="2842975879"/>
              </p:ext>
            </p:extLst>
          </p:nvPr>
        </p:nvGraphicFramePr>
        <p:xfrm>
          <a:off x="777064" y="1366324"/>
          <a:ext cx="7589872" cy="41253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66570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Wall covered in sticky notes">
            <a:extLst>
              <a:ext uri="{FF2B5EF4-FFF2-40B4-BE49-F238E27FC236}">
                <a16:creationId xmlns:a16="http://schemas.microsoft.com/office/drawing/2014/main" id="{51977F08-0A2E-E2D4-A231-8AC568420646}"/>
              </a:ext>
            </a:extLst>
          </p:cNvPr>
          <p:cNvPicPr>
            <a:picLocks noChangeAspect="1"/>
          </p:cNvPicPr>
          <p:nvPr/>
        </p:nvPicPr>
        <p:blipFill rotWithShape="1">
          <a:blip r:embed="rId3" cstate="print">
            <a:duotone>
              <a:schemeClr val="accent2">
                <a:shade val="45000"/>
                <a:satMod val="135000"/>
              </a:schemeClr>
              <a:prstClr val="white"/>
            </a:duotone>
            <a:alphaModFix amt="35000"/>
            <a:extLst>
              <a:ext uri="{28A0092B-C50C-407E-A947-70E740481C1C}">
                <a14:useLocalDpi xmlns:a14="http://schemas.microsoft.com/office/drawing/2010/main" val="0"/>
              </a:ext>
            </a:extLst>
          </a:blip>
          <a:srcRect t="7020" r="1" b="1"/>
          <a:stretch/>
        </p:blipFill>
        <p:spPr>
          <a:xfrm>
            <a:off x="835269" y="1176556"/>
            <a:ext cx="7779994" cy="4828589"/>
          </a:xfrm>
          <a:prstGeom prst="rect">
            <a:avLst/>
          </a:prstGeom>
          <a:ln>
            <a:noFill/>
          </a:ln>
          <a:effectLst>
            <a:softEdge rad="112500"/>
          </a:effectLst>
        </p:spPr>
      </p:pic>
      <p:sp>
        <p:nvSpPr>
          <p:cNvPr id="18" name="Title 1">
            <a:extLst>
              <a:ext uri="{FF2B5EF4-FFF2-40B4-BE49-F238E27FC236}">
                <a16:creationId xmlns:a16="http://schemas.microsoft.com/office/drawing/2014/main" id="{2FF3EBAD-ADFC-A4A8-4634-E381BF6C9167}"/>
              </a:ext>
            </a:extLst>
          </p:cNvPr>
          <p:cNvSpPr>
            <a:spLocks noGrp="1"/>
          </p:cNvSpPr>
          <p:nvPr>
            <p:ph type="title"/>
          </p:nvPr>
        </p:nvSpPr>
        <p:spPr>
          <a:xfrm>
            <a:off x="628650" y="2976441"/>
            <a:ext cx="7886700" cy="730249"/>
          </a:xfrm>
        </p:spPr>
        <p:txBody>
          <a:bodyPr>
            <a:normAutofit fontScale="90000"/>
          </a:bodyPr>
          <a:lstStyle/>
          <a:p>
            <a:pPr algn="ctr"/>
            <a:r>
              <a:rPr lang="en-US" dirty="0"/>
              <a:t>Questions, Parking Lot </a:t>
            </a:r>
            <a:br>
              <a:rPr lang="en-US" dirty="0"/>
            </a:br>
            <a:r>
              <a:rPr lang="en-US" dirty="0"/>
              <a:t>and Virtual Participants</a:t>
            </a:r>
          </a:p>
        </p:txBody>
      </p:sp>
    </p:spTree>
    <p:extLst>
      <p:ext uri="{BB962C8B-B14F-4D97-AF65-F5344CB8AC3E}">
        <p14:creationId xmlns:p14="http://schemas.microsoft.com/office/powerpoint/2010/main" val="1846181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40BC6-9DA0-FB4D-8879-DC8B3958C07C}"/>
              </a:ext>
            </a:extLst>
          </p:cNvPr>
          <p:cNvSpPr>
            <a:spLocks noGrp="1"/>
          </p:cNvSpPr>
          <p:nvPr>
            <p:ph type="title"/>
          </p:nvPr>
        </p:nvSpPr>
        <p:spPr>
          <a:xfrm>
            <a:off x="3168396" y="488272"/>
            <a:ext cx="5469577" cy="1397645"/>
          </a:xfrm>
        </p:spPr>
        <p:txBody>
          <a:bodyPr>
            <a:normAutofit/>
          </a:bodyPr>
          <a:lstStyle/>
          <a:p>
            <a:r>
              <a:rPr lang="en-US" dirty="0"/>
              <a:t>MEET THE PRESENTER</a:t>
            </a:r>
          </a:p>
        </p:txBody>
      </p:sp>
      <p:pic>
        <p:nvPicPr>
          <p:cNvPr id="3074" name="Picture 2" descr="Sally Roller">
            <a:extLst>
              <a:ext uri="{FF2B5EF4-FFF2-40B4-BE49-F238E27FC236}">
                <a16:creationId xmlns:a16="http://schemas.microsoft.com/office/drawing/2014/main" id="{46AB8B05-45AE-9149-8A4F-FDA4359B9B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196" y="2088249"/>
            <a:ext cx="2238375" cy="22383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81B121C-EE48-E9BB-6489-3202B311DC59}"/>
              </a:ext>
            </a:extLst>
          </p:cNvPr>
          <p:cNvSpPr txBox="1"/>
          <p:nvPr/>
        </p:nvSpPr>
        <p:spPr>
          <a:xfrm>
            <a:off x="3168396" y="1979641"/>
            <a:ext cx="4571298" cy="715581"/>
          </a:xfrm>
          <a:prstGeom prst="rect">
            <a:avLst/>
          </a:prstGeom>
          <a:noFill/>
        </p:spPr>
        <p:txBody>
          <a:bodyPr wrap="square">
            <a:spAutoFit/>
          </a:bodyPr>
          <a:lstStyle/>
          <a:p>
            <a:r>
              <a:rPr lang="en-US" sz="1350" b="1" dirty="0">
                <a:solidFill>
                  <a:schemeClr val="accent6">
                    <a:lumMod val="75000"/>
                  </a:schemeClr>
                </a:solidFill>
              </a:rPr>
              <a:t>Sally Roller, Esq.</a:t>
            </a:r>
          </a:p>
          <a:p>
            <a:r>
              <a:rPr lang="en-US" sz="1350" b="1" dirty="0">
                <a:solidFill>
                  <a:schemeClr val="accent6">
                    <a:lumMod val="75000"/>
                  </a:schemeClr>
                </a:solidFill>
              </a:rPr>
              <a:t>Title IX and Education Investigations Lead Investigator</a:t>
            </a:r>
          </a:p>
          <a:p>
            <a:r>
              <a:rPr lang="en-US" sz="1350" b="1" dirty="0">
                <a:solidFill>
                  <a:schemeClr val="accent6">
                    <a:lumMod val="75000"/>
                  </a:schemeClr>
                </a:solidFill>
              </a:rPr>
              <a:t>Investigations Law Group</a:t>
            </a:r>
          </a:p>
        </p:txBody>
      </p:sp>
      <p:sp>
        <p:nvSpPr>
          <p:cNvPr id="3" name="Content Placeholder 2">
            <a:extLst>
              <a:ext uri="{FF2B5EF4-FFF2-40B4-BE49-F238E27FC236}">
                <a16:creationId xmlns:a16="http://schemas.microsoft.com/office/drawing/2014/main" id="{1E0B8C4B-3A3C-9FD1-59FB-1666C1F09376}"/>
              </a:ext>
            </a:extLst>
          </p:cNvPr>
          <p:cNvSpPr>
            <a:spLocks noGrp="1"/>
          </p:cNvSpPr>
          <p:nvPr>
            <p:ph idx="1"/>
          </p:nvPr>
        </p:nvSpPr>
        <p:spPr>
          <a:xfrm>
            <a:off x="3134106" y="2847252"/>
            <a:ext cx="5074920" cy="2958744"/>
          </a:xfrm>
        </p:spPr>
        <p:txBody>
          <a:bodyPr>
            <a:normAutofit/>
          </a:bodyPr>
          <a:lstStyle/>
          <a:p>
            <a:endParaRPr lang="en-US" dirty="0"/>
          </a:p>
          <a:p>
            <a:pPr marL="214313" indent="-214313"/>
            <a:r>
              <a:rPr lang="en-US" sz="1350" dirty="0">
                <a:solidFill>
                  <a:schemeClr val="accent6">
                    <a:lumMod val="75000"/>
                  </a:schemeClr>
                </a:solidFill>
              </a:rPr>
              <a:t>Conducts workplace and Title IX investigations</a:t>
            </a:r>
          </a:p>
          <a:p>
            <a:pPr marL="214313" indent="-214313"/>
            <a:r>
              <a:rPr lang="en-US" sz="1350" dirty="0">
                <a:solidFill>
                  <a:schemeClr val="accent6">
                    <a:lumMod val="75000"/>
                  </a:schemeClr>
                </a:solidFill>
              </a:rPr>
              <a:t>Former litigator at the Colorado Attorney General’s Office in the K-12 Education Unit</a:t>
            </a:r>
          </a:p>
          <a:p>
            <a:pPr marL="214313" indent="-214313"/>
            <a:r>
              <a:rPr lang="en-US" sz="1350" dirty="0">
                <a:solidFill>
                  <a:schemeClr val="accent6">
                    <a:lumMod val="75000"/>
                  </a:schemeClr>
                </a:solidFill>
              </a:rPr>
              <a:t>Litigated in private practice</a:t>
            </a:r>
          </a:p>
          <a:p>
            <a:pPr marL="214313" indent="-214313"/>
            <a:r>
              <a:rPr lang="en-US" sz="1350" dirty="0">
                <a:solidFill>
                  <a:schemeClr val="accent6">
                    <a:lumMod val="75000"/>
                  </a:schemeClr>
                </a:solidFill>
              </a:rPr>
              <a:t>B.A. in Secondary Education and History, minor in special education</a:t>
            </a:r>
          </a:p>
          <a:p>
            <a:pPr marL="214313" indent="-214313"/>
            <a:r>
              <a:rPr lang="en-US" sz="1350" dirty="0">
                <a:solidFill>
                  <a:schemeClr val="accent6">
                    <a:lumMod val="75000"/>
                  </a:schemeClr>
                </a:solidFill>
              </a:rPr>
              <a:t>M.Ed. in Moderate Special Needs</a:t>
            </a:r>
          </a:p>
        </p:txBody>
      </p:sp>
    </p:spTree>
    <p:extLst>
      <p:ext uri="{BB962C8B-B14F-4D97-AF65-F5344CB8AC3E}">
        <p14:creationId xmlns:p14="http://schemas.microsoft.com/office/powerpoint/2010/main" val="979622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8CA0"/>
        </a:solidFill>
        <a:effectLst/>
      </p:bgPr>
    </p:bg>
    <p:spTree>
      <p:nvGrpSpPr>
        <p:cNvPr id="1" name=""/>
        <p:cNvGrpSpPr/>
        <p:nvPr/>
      </p:nvGrpSpPr>
      <p:grpSpPr>
        <a:xfrm>
          <a:off x="0" y="0"/>
          <a:ext cx="0" cy="0"/>
          <a:chOff x="0" y="0"/>
          <a:chExt cx="0" cy="0"/>
        </a:xfrm>
      </p:grpSpPr>
      <p:sp>
        <p:nvSpPr>
          <p:cNvPr id="2" name="Text Placeholder 1"/>
          <p:cNvSpPr>
            <a:spLocks noGrp="1"/>
          </p:cNvSpPr>
          <p:nvPr>
            <p:ph type="title" idx="4294967295"/>
          </p:nvPr>
        </p:nvSpPr>
        <p:spPr>
          <a:xfrm>
            <a:off x="257175" y="3325813"/>
            <a:ext cx="7786688" cy="16462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Title IX 101 – The Basics</a:t>
            </a:r>
          </a:p>
        </p:txBody>
      </p:sp>
      <p:sp>
        <p:nvSpPr>
          <p:cNvPr id="3" name="Text Placeholder 2"/>
          <p:cNvSpPr>
            <a:spLocks noGrp="1"/>
          </p:cNvSpPr>
          <p:nvPr>
            <p:ph type="body" sz="quarter" idx="12"/>
          </p:nvPr>
        </p:nvSpPr>
        <p:spPr/>
        <p:txBody>
          <a:bodyPr>
            <a:normAutofit lnSpcReduction="10000"/>
          </a:bodyPr>
          <a:lstStyle/>
          <a:p>
            <a:pPr marL="0" indent="0">
              <a:buNone/>
            </a:pPr>
            <a:r>
              <a:rPr lang="en-US" dirty="0"/>
              <a:t>Sally Roller, Esq.</a:t>
            </a:r>
          </a:p>
          <a:p>
            <a:pPr marL="0" indent="0">
              <a:buNone/>
            </a:pPr>
            <a:r>
              <a:rPr lang="en-US" dirty="0"/>
              <a:t>Investigations Law Group</a:t>
            </a:r>
          </a:p>
        </p:txBody>
      </p:sp>
    </p:spTree>
    <p:extLst>
      <p:ext uri="{BB962C8B-B14F-4D97-AF65-F5344CB8AC3E}">
        <p14:creationId xmlns:p14="http://schemas.microsoft.com/office/powerpoint/2010/main" val="2072930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7BF72-0FCC-300E-19F0-FA4A74A9D28B}"/>
              </a:ext>
            </a:extLst>
          </p:cNvPr>
          <p:cNvSpPr>
            <a:spLocks noGrp="1"/>
          </p:cNvSpPr>
          <p:nvPr>
            <p:ph type="title"/>
          </p:nvPr>
        </p:nvSpPr>
        <p:spPr/>
        <p:txBody>
          <a:bodyPr/>
          <a:lstStyle/>
          <a:p>
            <a:r>
              <a:rPr lang="en-US"/>
              <a:t>Agenda</a:t>
            </a:r>
            <a:endParaRPr lang="en-US" dirty="0"/>
          </a:p>
        </p:txBody>
      </p:sp>
      <p:sp>
        <p:nvSpPr>
          <p:cNvPr id="5" name="TextBox 4">
            <a:extLst>
              <a:ext uri="{FF2B5EF4-FFF2-40B4-BE49-F238E27FC236}">
                <a16:creationId xmlns:a16="http://schemas.microsoft.com/office/drawing/2014/main" id="{B43FE226-8175-C6C7-D433-5BA83CDF9E78}"/>
              </a:ext>
            </a:extLst>
          </p:cNvPr>
          <p:cNvSpPr txBox="1"/>
          <p:nvPr/>
        </p:nvSpPr>
        <p:spPr>
          <a:xfrm>
            <a:off x="762000" y="1344706"/>
            <a:ext cx="5997388" cy="5355312"/>
          </a:xfrm>
          <a:prstGeom prst="rect">
            <a:avLst/>
          </a:prstGeom>
          <a:noFill/>
        </p:spPr>
        <p:txBody>
          <a:bodyPr wrap="square" rtlCol="0">
            <a:spAutoFit/>
          </a:bodyPr>
          <a:lstStyle/>
          <a:p>
            <a:r>
              <a:rPr lang="en-US" dirty="0">
                <a:solidFill>
                  <a:srgbClr val="455FA9"/>
                </a:solidFill>
              </a:rPr>
              <a:t>9:00-9:45 AM	Welcoming and Grounding</a:t>
            </a:r>
          </a:p>
          <a:p>
            <a:endParaRPr lang="en-US" dirty="0">
              <a:solidFill>
                <a:srgbClr val="455FA9"/>
              </a:solidFill>
            </a:endParaRPr>
          </a:p>
          <a:p>
            <a:r>
              <a:rPr lang="en-US" dirty="0">
                <a:solidFill>
                  <a:srgbClr val="455FA9"/>
                </a:solidFill>
              </a:rPr>
              <a:t>9:45-10:15 AM	Title IX 101 – The Basics</a:t>
            </a:r>
          </a:p>
          <a:p>
            <a:endParaRPr lang="en-US" dirty="0">
              <a:solidFill>
                <a:srgbClr val="455FA9"/>
              </a:solidFill>
            </a:endParaRPr>
          </a:p>
          <a:p>
            <a:r>
              <a:rPr lang="en-US" b="1" dirty="0">
                <a:solidFill>
                  <a:srgbClr val="455FA9"/>
                </a:solidFill>
              </a:rPr>
              <a:t>10:15-10:30 AM	BREAK</a:t>
            </a:r>
          </a:p>
          <a:p>
            <a:endParaRPr lang="en-US" dirty="0">
              <a:solidFill>
                <a:srgbClr val="455FA9"/>
              </a:solidFill>
            </a:endParaRPr>
          </a:p>
          <a:p>
            <a:r>
              <a:rPr lang="en-US" dirty="0">
                <a:solidFill>
                  <a:srgbClr val="455FA9"/>
                </a:solidFill>
              </a:rPr>
              <a:t>10:30-12 PM	Title IX 101 – The Basics (cont.)</a:t>
            </a:r>
          </a:p>
          <a:p>
            <a:r>
              <a:rPr lang="en-US" dirty="0">
                <a:solidFill>
                  <a:srgbClr val="455FA9"/>
                </a:solidFill>
              </a:rPr>
              <a:t>		Role of the Title IX Coordinator</a:t>
            </a:r>
          </a:p>
          <a:p>
            <a:endParaRPr lang="en-US" dirty="0">
              <a:solidFill>
                <a:srgbClr val="455FA9"/>
              </a:solidFill>
            </a:endParaRPr>
          </a:p>
          <a:p>
            <a:r>
              <a:rPr lang="en-US" b="1" dirty="0">
                <a:solidFill>
                  <a:srgbClr val="455FA9"/>
                </a:solidFill>
              </a:rPr>
              <a:t>12-12:45 PM	LUNCH</a:t>
            </a:r>
          </a:p>
          <a:p>
            <a:endParaRPr lang="en-US" dirty="0">
              <a:solidFill>
                <a:srgbClr val="455FA9"/>
              </a:solidFill>
            </a:endParaRPr>
          </a:p>
          <a:p>
            <a:r>
              <a:rPr lang="en-US" dirty="0">
                <a:solidFill>
                  <a:srgbClr val="455FA9"/>
                </a:solidFill>
              </a:rPr>
              <a:t>12:45-2 PM	Report-writing and the Role of the 			Decision-maker/Hearing Officer</a:t>
            </a:r>
          </a:p>
          <a:p>
            <a:endParaRPr lang="en-US" dirty="0">
              <a:solidFill>
                <a:srgbClr val="455FA9"/>
              </a:solidFill>
            </a:endParaRPr>
          </a:p>
          <a:p>
            <a:r>
              <a:rPr lang="en-US" b="1" dirty="0">
                <a:solidFill>
                  <a:srgbClr val="455FA9"/>
                </a:solidFill>
              </a:rPr>
              <a:t>2-2:15 PM	BREAK</a:t>
            </a:r>
          </a:p>
          <a:p>
            <a:endParaRPr lang="en-US" dirty="0">
              <a:solidFill>
                <a:srgbClr val="455FA9"/>
              </a:solidFill>
            </a:endParaRPr>
          </a:p>
          <a:p>
            <a:r>
              <a:rPr lang="en-US" dirty="0">
                <a:solidFill>
                  <a:srgbClr val="455FA9"/>
                </a:solidFill>
              </a:rPr>
              <a:t>2:15-3 PM	Sample Policy Overview</a:t>
            </a:r>
          </a:p>
          <a:p>
            <a:r>
              <a:rPr lang="en-US" dirty="0">
                <a:solidFill>
                  <a:srgbClr val="455FA9"/>
                </a:solidFill>
              </a:rPr>
              <a:t>		Next Steps</a:t>
            </a:r>
          </a:p>
          <a:p>
            <a:r>
              <a:rPr lang="en-US" dirty="0">
                <a:solidFill>
                  <a:srgbClr val="455FA9"/>
                </a:solidFill>
              </a:rPr>
              <a:t>		</a:t>
            </a:r>
          </a:p>
        </p:txBody>
      </p:sp>
    </p:spTree>
    <p:extLst>
      <p:ext uri="{BB962C8B-B14F-4D97-AF65-F5344CB8AC3E}">
        <p14:creationId xmlns:p14="http://schemas.microsoft.com/office/powerpoint/2010/main" val="1961479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219B-7E3A-7E84-6386-37313F0CFB09}"/>
              </a:ext>
            </a:extLst>
          </p:cNvPr>
          <p:cNvSpPr>
            <a:spLocks noGrp="1"/>
          </p:cNvSpPr>
          <p:nvPr>
            <p:ph type="title"/>
          </p:nvPr>
        </p:nvSpPr>
        <p:spPr>
          <a:xfrm>
            <a:off x="628650" y="3035300"/>
            <a:ext cx="7886700" cy="787399"/>
          </a:xfrm>
        </p:spPr>
        <p:txBody>
          <a:bodyPr anchor="ctr">
            <a:normAutofit/>
          </a:bodyPr>
          <a:lstStyle/>
          <a:p>
            <a:r>
              <a:rPr lang="en-US" dirty="0"/>
              <a:t>WHO IS IN THE AUDIENCE?</a:t>
            </a:r>
          </a:p>
        </p:txBody>
      </p:sp>
    </p:spTree>
    <p:extLst>
      <p:ext uri="{BB962C8B-B14F-4D97-AF65-F5344CB8AC3E}">
        <p14:creationId xmlns:p14="http://schemas.microsoft.com/office/powerpoint/2010/main" val="35548521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219B-7E3A-7E84-6386-37313F0CFB09}"/>
              </a:ext>
            </a:extLst>
          </p:cNvPr>
          <p:cNvSpPr>
            <a:spLocks noGrp="1"/>
          </p:cNvSpPr>
          <p:nvPr>
            <p:ph type="ctrTitle"/>
          </p:nvPr>
        </p:nvSpPr>
        <p:spPr>
          <a:xfrm>
            <a:off x="685800" y="755207"/>
            <a:ext cx="7772400" cy="2387600"/>
          </a:xfrm>
        </p:spPr>
        <p:txBody>
          <a:bodyPr anchor="b">
            <a:normAutofit/>
          </a:bodyPr>
          <a:lstStyle/>
          <a:p>
            <a:r>
              <a:rPr lang="en-US" dirty="0"/>
              <a:t>Primary Goals</a:t>
            </a:r>
          </a:p>
        </p:txBody>
      </p:sp>
      <p:sp>
        <p:nvSpPr>
          <p:cNvPr id="3" name="Text Placeholder 2">
            <a:extLst>
              <a:ext uri="{FF2B5EF4-FFF2-40B4-BE49-F238E27FC236}">
                <a16:creationId xmlns:a16="http://schemas.microsoft.com/office/drawing/2014/main" id="{A2E339BF-E6D7-DD0E-AF02-6813852EE723}"/>
              </a:ext>
            </a:extLst>
          </p:cNvPr>
          <p:cNvSpPr>
            <a:spLocks noGrp="1"/>
          </p:cNvSpPr>
          <p:nvPr>
            <p:ph type="subTitle" idx="1"/>
          </p:nvPr>
        </p:nvSpPr>
        <p:spPr>
          <a:xfrm>
            <a:off x="685800" y="3885824"/>
            <a:ext cx="6858000" cy="1655762"/>
          </a:xfrm>
        </p:spPr>
        <p:txBody>
          <a:bodyPr>
            <a:normAutofit/>
          </a:bodyPr>
          <a:lstStyle/>
          <a:p>
            <a:pPr marL="257175" indent="-257175">
              <a:buFont typeface="Arial" panose="020B0604020202020204" pitchFamily="34" charset="0"/>
              <a:buChar char="•"/>
            </a:pPr>
            <a:r>
              <a:rPr lang="en-US" dirty="0"/>
              <a:t>Understand obligations under Title IX</a:t>
            </a:r>
          </a:p>
          <a:p>
            <a:pPr marL="257175" indent="-257175">
              <a:buFont typeface="Arial" panose="020B0604020202020204" pitchFamily="34" charset="0"/>
              <a:buChar char="•"/>
            </a:pPr>
            <a:r>
              <a:rPr lang="en-US" dirty="0"/>
              <a:t>Share effective practices in preparing your team for a Title IX matter</a:t>
            </a:r>
          </a:p>
        </p:txBody>
      </p:sp>
    </p:spTree>
    <p:extLst>
      <p:ext uri="{BB962C8B-B14F-4D97-AF65-F5344CB8AC3E}">
        <p14:creationId xmlns:p14="http://schemas.microsoft.com/office/powerpoint/2010/main" val="2988314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565E9-D88A-55D3-9D42-BD1C24B6DE9F}"/>
              </a:ext>
            </a:extLst>
          </p:cNvPr>
          <p:cNvSpPr>
            <a:spLocks noGrp="1"/>
          </p:cNvSpPr>
          <p:nvPr>
            <p:ph type="title"/>
          </p:nvPr>
        </p:nvSpPr>
        <p:spPr/>
        <p:txBody>
          <a:bodyPr/>
          <a:lstStyle/>
          <a:p>
            <a:r>
              <a:rPr lang="en-US" sz="3300" dirty="0">
                <a:solidFill>
                  <a:schemeClr val="accent6"/>
                </a:solidFill>
                <a:latin typeface="Arial Black" panose="020B0604020202020204" pitchFamily="34" charset="0"/>
                <a:ea typeface="Arial Regular" pitchFamily="34" charset="-122"/>
                <a:cs typeface="Arial Black" panose="020B0604020202020204" pitchFamily="34" charset="0"/>
              </a:rPr>
              <a:t>AM AGENDA</a:t>
            </a:r>
            <a:endParaRPr lang="en-US" sz="3300" dirty="0">
              <a:solidFill>
                <a:schemeClr val="accent6"/>
              </a:solidFill>
              <a:latin typeface="Arial Black" panose="020B0604020202020204" pitchFamily="34" charset="0"/>
              <a:cs typeface="Arial Black" panose="020B0604020202020204" pitchFamily="34" charset="0"/>
            </a:endParaRPr>
          </a:p>
        </p:txBody>
      </p:sp>
      <p:sp>
        <p:nvSpPr>
          <p:cNvPr id="3" name="Content Placeholder 2">
            <a:extLst>
              <a:ext uri="{FF2B5EF4-FFF2-40B4-BE49-F238E27FC236}">
                <a16:creationId xmlns:a16="http://schemas.microsoft.com/office/drawing/2014/main" id="{4D1F66E5-D2D7-172B-46BA-FEBFE092CC7F}"/>
              </a:ext>
            </a:extLst>
          </p:cNvPr>
          <p:cNvSpPr>
            <a:spLocks noGrp="1"/>
          </p:cNvSpPr>
          <p:nvPr>
            <p:ph idx="1"/>
          </p:nvPr>
        </p:nvSpPr>
        <p:spPr>
          <a:xfrm>
            <a:off x="1124712" y="2935224"/>
            <a:ext cx="4270248" cy="2861894"/>
          </a:xfrm>
        </p:spPr>
        <p:txBody>
          <a:bodyPr/>
          <a:lstStyle/>
          <a:p>
            <a:r>
              <a:rPr lang="en-US" sz="1500" dirty="0"/>
              <a:t>Introduction​</a:t>
            </a:r>
          </a:p>
          <a:p>
            <a:r>
              <a:rPr lang="en-US" sz="1500" dirty="0"/>
              <a:t>Title IX Overview</a:t>
            </a:r>
          </a:p>
          <a:p>
            <a:r>
              <a:rPr lang="en-US" sz="1500" dirty="0"/>
              <a:t>​Roles in Title IX process </a:t>
            </a:r>
          </a:p>
          <a:p>
            <a:r>
              <a:rPr lang="en-US" sz="1500" dirty="0"/>
              <a:t>Setting up Your School for Success</a:t>
            </a:r>
          </a:p>
          <a:p>
            <a:r>
              <a:rPr lang="en-US" sz="1500" dirty="0"/>
              <a:t>Intake and Outreach</a:t>
            </a:r>
          </a:p>
          <a:p>
            <a:r>
              <a:rPr lang="en-US" sz="1500" dirty="0"/>
              <a:t>​Supportive Measures</a:t>
            </a:r>
          </a:p>
          <a:p>
            <a:r>
              <a:rPr lang="en-US" sz="1500" dirty="0"/>
              <a:t>Investigation</a:t>
            </a:r>
          </a:p>
          <a:p>
            <a:endParaRPr lang="en-US" dirty="0"/>
          </a:p>
        </p:txBody>
      </p:sp>
    </p:spTree>
    <p:extLst>
      <p:ext uri="{BB962C8B-B14F-4D97-AF65-F5344CB8AC3E}">
        <p14:creationId xmlns:p14="http://schemas.microsoft.com/office/powerpoint/2010/main" val="38555318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219B-7E3A-7E84-6386-37313F0CFB09}"/>
              </a:ext>
            </a:extLst>
          </p:cNvPr>
          <p:cNvSpPr>
            <a:spLocks noGrp="1"/>
          </p:cNvSpPr>
          <p:nvPr>
            <p:ph type="title"/>
          </p:nvPr>
        </p:nvSpPr>
        <p:spPr>
          <a:xfrm>
            <a:off x="628650" y="3035300"/>
            <a:ext cx="7886700" cy="787399"/>
          </a:xfrm>
        </p:spPr>
        <p:txBody>
          <a:bodyPr anchor="ctr">
            <a:normAutofit/>
          </a:bodyPr>
          <a:lstStyle/>
          <a:p>
            <a:r>
              <a:rPr lang="en-US" dirty="0"/>
              <a:t>TITLE IX OVERVIEW</a:t>
            </a:r>
          </a:p>
        </p:txBody>
      </p:sp>
    </p:spTree>
    <p:extLst>
      <p:ext uri="{BB962C8B-B14F-4D97-AF65-F5344CB8AC3E}">
        <p14:creationId xmlns:p14="http://schemas.microsoft.com/office/powerpoint/2010/main" val="6280451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B3797-3CDD-669D-000C-6B14225207D7}"/>
              </a:ext>
            </a:extLst>
          </p:cNvPr>
          <p:cNvSpPr>
            <a:spLocks noGrp="1"/>
          </p:cNvSpPr>
          <p:nvPr>
            <p:ph type="title"/>
          </p:nvPr>
        </p:nvSpPr>
        <p:spPr>
          <a:xfrm>
            <a:off x="508001" y="1314450"/>
            <a:ext cx="6447501" cy="990600"/>
          </a:xfrm>
        </p:spPr>
        <p:txBody>
          <a:bodyPr vert="horz" lIns="68580" tIns="34290" rIns="68580" bIns="34290" rtlCol="0" anchor="t">
            <a:normAutofit/>
          </a:bodyPr>
          <a:lstStyle/>
          <a:p>
            <a:r>
              <a:rPr lang="en-US"/>
              <a:t>Title IX</a:t>
            </a:r>
            <a:endParaRPr lang="en-US" dirty="0"/>
          </a:p>
        </p:txBody>
      </p:sp>
      <p:sp>
        <p:nvSpPr>
          <p:cNvPr id="3" name="Content Placeholder 2">
            <a:extLst>
              <a:ext uri="{FF2B5EF4-FFF2-40B4-BE49-F238E27FC236}">
                <a16:creationId xmlns:a16="http://schemas.microsoft.com/office/drawing/2014/main" id="{DF9FECD0-D4F0-92AF-1159-549273DBA40E}"/>
              </a:ext>
            </a:extLst>
          </p:cNvPr>
          <p:cNvSpPr>
            <a:spLocks noGrp="1"/>
          </p:cNvSpPr>
          <p:nvPr>
            <p:ph sz="half" idx="1"/>
          </p:nvPr>
        </p:nvSpPr>
        <p:spPr>
          <a:xfrm>
            <a:off x="508000" y="2477692"/>
            <a:ext cx="3915323" cy="2775953"/>
          </a:xfrm>
        </p:spPr>
        <p:txBody>
          <a:bodyPr vert="horz" lIns="68580" tIns="34290" rIns="68580" bIns="34290" rtlCol="0">
            <a:normAutofit fontScale="70000" lnSpcReduction="20000"/>
          </a:bodyPr>
          <a:lstStyle/>
          <a:p>
            <a:r>
              <a:rPr lang="en-US" dirty="0">
                <a:solidFill>
                  <a:schemeClr val="tx1"/>
                </a:solidFill>
              </a:rPr>
              <a:t>“No person in the United States shall, on the basis of sex, be excluded from participation in, be denied the benefits of, or be subjected to discrimination under any educational program or activity receiving federal financial assistance.”</a:t>
            </a:r>
          </a:p>
          <a:p>
            <a:pPr marL="0" indent="0"/>
            <a:endParaRPr lang="en-US" dirty="0">
              <a:solidFill>
                <a:schemeClr val="tx1"/>
              </a:solidFill>
            </a:endParaRPr>
          </a:p>
          <a:p>
            <a:pPr marL="0" indent="0"/>
            <a:r>
              <a:rPr lang="en-US" b="0" i="1" u="none" strike="noStrike" baseline="0" dirty="0">
                <a:solidFill>
                  <a:schemeClr val="tx1"/>
                </a:solidFill>
              </a:rPr>
              <a:t>20 U.S.C. § 1681 &amp; 34 C.F.R. Part 106 (1972)</a:t>
            </a:r>
            <a:endParaRPr lang="en-US" i="1" dirty="0">
              <a:solidFill>
                <a:schemeClr val="tx1"/>
              </a:solidFill>
            </a:endParaRPr>
          </a:p>
        </p:txBody>
      </p:sp>
      <p:pic>
        <p:nvPicPr>
          <p:cNvPr id="6" name="Content Placeholder 5" descr="Court with solid fill">
            <a:extLst>
              <a:ext uri="{FF2B5EF4-FFF2-40B4-BE49-F238E27FC236}">
                <a16:creationId xmlns:a16="http://schemas.microsoft.com/office/drawing/2014/main" id="{56F3DCD6-5E2A-C89A-B0F5-A055C2106D34}"/>
              </a:ext>
            </a:extLst>
          </p:cNvPr>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000" y="2249424"/>
            <a:ext cx="2359152" cy="2359152"/>
          </a:xfrm>
          <a:prstGeom prst="rect">
            <a:avLst/>
          </a:prstGeom>
        </p:spPr>
      </p:pic>
    </p:spTree>
    <p:extLst>
      <p:ext uri="{BB962C8B-B14F-4D97-AF65-F5344CB8AC3E}">
        <p14:creationId xmlns:p14="http://schemas.microsoft.com/office/powerpoint/2010/main" val="3600269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11D8D-E055-4A51-DC3B-9A9B7DDE72E0}"/>
              </a:ext>
            </a:extLst>
          </p:cNvPr>
          <p:cNvSpPr>
            <a:spLocks noGrp="1"/>
          </p:cNvSpPr>
          <p:nvPr>
            <p:ph type="title"/>
          </p:nvPr>
        </p:nvSpPr>
        <p:spPr/>
        <p:txBody>
          <a:bodyPr/>
          <a:lstStyle/>
          <a:p>
            <a:r>
              <a:rPr lang="en-US" dirty="0"/>
              <a:t>Title IX Related Issues</a:t>
            </a:r>
          </a:p>
        </p:txBody>
      </p:sp>
      <p:sp>
        <p:nvSpPr>
          <p:cNvPr id="3" name="Content Placeholder 2">
            <a:extLst>
              <a:ext uri="{FF2B5EF4-FFF2-40B4-BE49-F238E27FC236}">
                <a16:creationId xmlns:a16="http://schemas.microsoft.com/office/drawing/2014/main" id="{20082F2C-2D04-BD63-CF01-9FA4D4C6F8B9}"/>
              </a:ext>
            </a:extLst>
          </p:cNvPr>
          <p:cNvSpPr>
            <a:spLocks noGrp="1"/>
          </p:cNvSpPr>
          <p:nvPr>
            <p:ph sz="half" idx="1"/>
          </p:nvPr>
        </p:nvSpPr>
        <p:spPr/>
        <p:txBody>
          <a:bodyPr>
            <a:normAutofit fontScale="77500" lnSpcReduction="20000"/>
          </a:bodyPr>
          <a:lstStyle/>
          <a:p>
            <a:r>
              <a:rPr lang="en-US" b="1" dirty="0"/>
              <a:t>Sex-Based Discrimination</a:t>
            </a:r>
          </a:p>
          <a:p>
            <a:pPr lvl="1"/>
            <a:r>
              <a:rPr lang="en-US" dirty="0"/>
              <a:t>Program Equity</a:t>
            </a:r>
          </a:p>
          <a:p>
            <a:pPr lvl="1"/>
            <a:r>
              <a:rPr lang="en-US" dirty="0"/>
              <a:t>Recruitment, Admissions, &amp; Access</a:t>
            </a:r>
          </a:p>
          <a:p>
            <a:pPr lvl="1"/>
            <a:r>
              <a:rPr lang="en-US" dirty="0"/>
              <a:t>Pregnancy </a:t>
            </a:r>
          </a:p>
          <a:p>
            <a:pPr lvl="1"/>
            <a:r>
              <a:rPr lang="en-US" dirty="0"/>
              <a:t>Athletics</a:t>
            </a:r>
          </a:p>
          <a:p>
            <a:pPr lvl="1"/>
            <a:r>
              <a:rPr lang="en-US" dirty="0"/>
              <a:t>Employment, Recruitment, &amp; Hiring</a:t>
            </a:r>
          </a:p>
          <a:p>
            <a:pPr lvl="1"/>
            <a:r>
              <a:rPr lang="en-US" dirty="0"/>
              <a:t>Extra-curricular activities</a:t>
            </a:r>
          </a:p>
          <a:p>
            <a:pPr lvl="1"/>
            <a:r>
              <a:rPr lang="en-US" dirty="0"/>
              <a:t>Facilities</a:t>
            </a:r>
          </a:p>
          <a:p>
            <a:pPr lvl="1"/>
            <a:r>
              <a:rPr lang="en-US" dirty="0"/>
              <a:t>Sex, sexual orientation, &amp; gender identity </a:t>
            </a:r>
          </a:p>
          <a:p>
            <a:pPr lvl="1"/>
            <a:endParaRPr lang="en-US" dirty="0"/>
          </a:p>
          <a:p>
            <a:endParaRPr lang="en-US" dirty="0"/>
          </a:p>
        </p:txBody>
      </p:sp>
      <p:sp>
        <p:nvSpPr>
          <p:cNvPr id="4" name="Content Placeholder 3">
            <a:extLst>
              <a:ext uri="{FF2B5EF4-FFF2-40B4-BE49-F238E27FC236}">
                <a16:creationId xmlns:a16="http://schemas.microsoft.com/office/drawing/2014/main" id="{1E788CFB-A576-BDE5-06D3-E11D1E1AE8DF}"/>
              </a:ext>
            </a:extLst>
          </p:cNvPr>
          <p:cNvSpPr>
            <a:spLocks noGrp="1"/>
          </p:cNvSpPr>
          <p:nvPr>
            <p:ph sz="half" idx="2"/>
          </p:nvPr>
        </p:nvSpPr>
        <p:spPr>
          <a:xfrm>
            <a:off x="5112877" y="1231279"/>
            <a:ext cx="3138026" cy="2034873"/>
          </a:xfrm>
        </p:spPr>
        <p:txBody>
          <a:bodyPr>
            <a:normAutofit fontScale="77500" lnSpcReduction="20000"/>
          </a:bodyPr>
          <a:lstStyle/>
          <a:p>
            <a:r>
              <a:rPr lang="en-US" b="1" dirty="0"/>
              <a:t>Sexual Harassment</a:t>
            </a:r>
          </a:p>
          <a:p>
            <a:pPr lvl="1"/>
            <a:r>
              <a:rPr lang="en-US" dirty="0"/>
              <a:t>Quid Pro Quo</a:t>
            </a:r>
          </a:p>
          <a:p>
            <a:pPr lvl="1"/>
            <a:r>
              <a:rPr lang="en-US" dirty="0"/>
              <a:t>Hostile Environment</a:t>
            </a:r>
          </a:p>
          <a:p>
            <a:pPr lvl="1"/>
            <a:r>
              <a:rPr lang="en-US" dirty="0"/>
              <a:t>Sexual Assault</a:t>
            </a:r>
          </a:p>
          <a:p>
            <a:pPr lvl="1"/>
            <a:r>
              <a:rPr lang="en-US" dirty="0"/>
              <a:t>Domestic Violence</a:t>
            </a:r>
          </a:p>
          <a:p>
            <a:pPr lvl="1"/>
            <a:r>
              <a:rPr lang="en-US" dirty="0"/>
              <a:t>Dating Violence</a:t>
            </a:r>
          </a:p>
          <a:p>
            <a:pPr lvl="1"/>
            <a:r>
              <a:rPr lang="en-US" dirty="0"/>
              <a:t>Stalking</a:t>
            </a:r>
          </a:p>
        </p:txBody>
      </p:sp>
      <p:sp>
        <p:nvSpPr>
          <p:cNvPr id="7" name="TextBox 6">
            <a:extLst>
              <a:ext uri="{FF2B5EF4-FFF2-40B4-BE49-F238E27FC236}">
                <a16:creationId xmlns:a16="http://schemas.microsoft.com/office/drawing/2014/main" id="{4B677DAE-7BE0-2F0F-65C3-C689BD9D23BB}"/>
              </a:ext>
            </a:extLst>
          </p:cNvPr>
          <p:cNvSpPr txBox="1"/>
          <p:nvPr/>
        </p:nvSpPr>
        <p:spPr>
          <a:xfrm>
            <a:off x="5958694" y="4595391"/>
            <a:ext cx="1973252" cy="415498"/>
          </a:xfrm>
          <a:prstGeom prst="rect">
            <a:avLst/>
          </a:prstGeom>
          <a:noFill/>
        </p:spPr>
        <p:txBody>
          <a:bodyPr wrap="square" rtlCol="0">
            <a:spAutoFit/>
          </a:bodyPr>
          <a:lstStyle/>
          <a:p>
            <a:r>
              <a:rPr lang="en-US" sz="2100" b="1" dirty="0">
                <a:solidFill>
                  <a:schemeClr val="accent6"/>
                </a:solidFill>
              </a:rPr>
              <a:t>Retaliation</a:t>
            </a:r>
          </a:p>
        </p:txBody>
      </p:sp>
    </p:spTree>
    <p:extLst>
      <p:ext uri="{BB962C8B-B14F-4D97-AF65-F5344CB8AC3E}">
        <p14:creationId xmlns:p14="http://schemas.microsoft.com/office/powerpoint/2010/main" val="37281365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219B-7E3A-7E84-6386-37313F0CFB09}"/>
              </a:ext>
            </a:extLst>
          </p:cNvPr>
          <p:cNvSpPr>
            <a:spLocks noGrp="1"/>
          </p:cNvSpPr>
          <p:nvPr>
            <p:ph type="title"/>
          </p:nvPr>
        </p:nvSpPr>
        <p:spPr>
          <a:xfrm>
            <a:off x="628650" y="3035300"/>
            <a:ext cx="7886700" cy="787399"/>
          </a:xfrm>
        </p:spPr>
        <p:txBody>
          <a:bodyPr anchor="ctr">
            <a:normAutofit fontScale="90000"/>
          </a:bodyPr>
          <a:lstStyle/>
          <a:p>
            <a:r>
              <a:rPr lang="en-US" dirty="0"/>
              <a:t>SIGNIFICANT TITLE IX CASES</a:t>
            </a:r>
          </a:p>
        </p:txBody>
      </p:sp>
    </p:spTree>
    <p:extLst>
      <p:ext uri="{BB962C8B-B14F-4D97-AF65-F5344CB8AC3E}">
        <p14:creationId xmlns:p14="http://schemas.microsoft.com/office/powerpoint/2010/main" val="858861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DE129C-FCA4-120D-03C6-6BF4A60B6178}"/>
              </a:ext>
            </a:extLst>
          </p:cNvPr>
          <p:cNvSpPr>
            <a:spLocks noGrp="1"/>
          </p:cNvSpPr>
          <p:nvPr>
            <p:ph type="title"/>
          </p:nvPr>
        </p:nvSpPr>
        <p:spPr>
          <a:xfrm>
            <a:off x="552893" y="1091768"/>
            <a:ext cx="8370922" cy="1473124"/>
          </a:xfrm>
        </p:spPr>
        <p:txBody>
          <a:bodyPr/>
          <a:lstStyle/>
          <a:p>
            <a:r>
              <a:rPr lang="en-US" dirty="0" err="1"/>
              <a:t>Gebser</a:t>
            </a:r>
            <a:r>
              <a:rPr lang="en-US" dirty="0"/>
              <a:t> v. Lago Vista </a:t>
            </a:r>
            <a:r>
              <a:rPr lang="en-US" dirty="0" err="1"/>
              <a:t>Indep</a:t>
            </a:r>
            <a:r>
              <a:rPr lang="en-US" dirty="0"/>
              <a:t>. School Dist.</a:t>
            </a:r>
            <a:br>
              <a:rPr lang="en-US" dirty="0"/>
            </a:br>
            <a:r>
              <a:rPr lang="en-US" sz="900" dirty="0"/>
              <a:t>524 U.S. 274 (1998)</a:t>
            </a:r>
          </a:p>
        </p:txBody>
      </p:sp>
      <p:sp>
        <p:nvSpPr>
          <p:cNvPr id="8" name="Content Placeholder 7">
            <a:extLst>
              <a:ext uri="{FF2B5EF4-FFF2-40B4-BE49-F238E27FC236}">
                <a16:creationId xmlns:a16="http://schemas.microsoft.com/office/drawing/2014/main" id="{0A9C4903-0E08-0084-811F-429F465EA3DE}"/>
              </a:ext>
            </a:extLst>
          </p:cNvPr>
          <p:cNvSpPr>
            <a:spLocks noGrp="1"/>
          </p:cNvSpPr>
          <p:nvPr>
            <p:ph idx="1"/>
          </p:nvPr>
        </p:nvSpPr>
        <p:spPr>
          <a:xfrm>
            <a:off x="659111" y="2876130"/>
            <a:ext cx="6916587" cy="3444925"/>
          </a:xfrm>
        </p:spPr>
        <p:txBody>
          <a:bodyPr>
            <a:normAutofit/>
          </a:bodyPr>
          <a:lstStyle/>
          <a:p>
            <a:r>
              <a:rPr lang="en-US" b="1" dirty="0"/>
              <a:t>The U.S. Supreme Court ruled individuals cannot recover monetary damages against the school unless:</a:t>
            </a:r>
          </a:p>
          <a:p>
            <a:pPr lvl="1"/>
            <a:r>
              <a:rPr lang="en-US" sz="1350" dirty="0"/>
              <a:t>Three-part standard:</a:t>
            </a:r>
          </a:p>
          <a:p>
            <a:pPr lvl="2"/>
            <a:r>
              <a:rPr lang="en-US" sz="1350" dirty="0"/>
              <a:t>1. An official of the educational institution must have had “</a:t>
            </a:r>
            <a:r>
              <a:rPr lang="en-US" sz="1350" b="1" u="sng" dirty="0"/>
              <a:t>actual notice</a:t>
            </a:r>
            <a:r>
              <a:rPr lang="en-US" sz="1350" dirty="0"/>
              <a:t>” of harassment;</a:t>
            </a:r>
          </a:p>
          <a:p>
            <a:pPr lvl="2"/>
            <a:r>
              <a:rPr lang="en-US" sz="1350" dirty="0"/>
              <a:t>2. The official must have authority to “</a:t>
            </a:r>
            <a:r>
              <a:rPr lang="en-US" sz="1350" b="1" u="sng" dirty="0"/>
              <a:t>institute corrective measures</a:t>
            </a:r>
            <a:r>
              <a:rPr lang="en-US" sz="1350" dirty="0"/>
              <a:t>” to resolve the harassment problem; </a:t>
            </a:r>
            <a:r>
              <a:rPr lang="en-US" sz="1350" b="1" dirty="0"/>
              <a:t>AND</a:t>
            </a:r>
          </a:p>
          <a:p>
            <a:pPr lvl="2"/>
            <a:r>
              <a:rPr lang="en-US" sz="1350" dirty="0"/>
              <a:t>3. The official must have “</a:t>
            </a:r>
            <a:r>
              <a:rPr lang="en-US" sz="1350" b="1" u="sng" dirty="0"/>
              <a:t>failed to adequately respond</a:t>
            </a:r>
            <a:r>
              <a:rPr lang="en-US" sz="1350" dirty="0"/>
              <a:t>” to the harassment and, in failing to respond, must have acted with “</a:t>
            </a:r>
            <a:r>
              <a:rPr lang="en-US" sz="1350" b="1" u="sng" dirty="0"/>
              <a:t>deliberate indifference</a:t>
            </a:r>
            <a:r>
              <a:rPr lang="en-US" sz="1350" dirty="0"/>
              <a:t>.”</a:t>
            </a:r>
          </a:p>
        </p:txBody>
      </p:sp>
    </p:spTree>
    <p:extLst>
      <p:ext uri="{BB962C8B-B14F-4D97-AF65-F5344CB8AC3E}">
        <p14:creationId xmlns:p14="http://schemas.microsoft.com/office/powerpoint/2010/main" val="32675765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DE129C-FCA4-120D-03C6-6BF4A60B6178}"/>
              </a:ext>
            </a:extLst>
          </p:cNvPr>
          <p:cNvSpPr>
            <a:spLocks noGrp="1"/>
          </p:cNvSpPr>
          <p:nvPr>
            <p:ph type="title"/>
          </p:nvPr>
        </p:nvSpPr>
        <p:spPr>
          <a:xfrm>
            <a:off x="592022" y="1053536"/>
            <a:ext cx="6574322" cy="1262755"/>
          </a:xfrm>
        </p:spPr>
        <p:txBody>
          <a:bodyPr>
            <a:normAutofit fontScale="90000"/>
          </a:bodyPr>
          <a:lstStyle/>
          <a:p>
            <a:r>
              <a:rPr lang="en-US" dirty="0"/>
              <a:t>Davis v. Monroe County Bd. Of Ed. </a:t>
            </a:r>
            <a:br>
              <a:rPr lang="en-US" dirty="0"/>
            </a:br>
            <a:r>
              <a:rPr lang="en-US" sz="900" dirty="0"/>
              <a:t>526 U.S. 629 (1999)</a:t>
            </a:r>
          </a:p>
        </p:txBody>
      </p:sp>
      <p:sp>
        <p:nvSpPr>
          <p:cNvPr id="8" name="Content Placeholder 7">
            <a:extLst>
              <a:ext uri="{FF2B5EF4-FFF2-40B4-BE49-F238E27FC236}">
                <a16:creationId xmlns:a16="http://schemas.microsoft.com/office/drawing/2014/main" id="{0A9C4903-0E08-0084-811F-429F465EA3DE}"/>
              </a:ext>
            </a:extLst>
          </p:cNvPr>
          <p:cNvSpPr>
            <a:spLocks noGrp="1"/>
          </p:cNvSpPr>
          <p:nvPr>
            <p:ph idx="1"/>
          </p:nvPr>
        </p:nvSpPr>
        <p:spPr>
          <a:xfrm>
            <a:off x="592022" y="2674088"/>
            <a:ext cx="7148480" cy="3530009"/>
          </a:xfrm>
        </p:spPr>
        <p:txBody>
          <a:bodyPr>
            <a:normAutofit fontScale="85000" lnSpcReduction="10000"/>
          </a:bodyPr>
          <a:lstStyle/>
          <a:p>
            <a:r>
              <a:rPr lang="en-US" sz="1350" dirty="0"/>
              <a:t>The U.S. Supreme Court expanded on the </a:t>
            </a:r>
            <a:r>
              <a:rPr lang="en-US" sz="1350" i="1" dirty="0" err="1"/>
              <a:t>Gebser</a:t>
            </a:r>
            <a:r>
              <a:rPr lang="en-US" sz="1350" dirty="0"/>
              <a:t> case:</a:t>
            </a:r>
          </a:p>
          <a:p>
            <a:pPr lvl="1"/>
            <a:r>
              <a:rPr lang="en-US" dirty="0"/>
              <a:t>The institution must have </a:t>
            </a:r>
            <a:r>
              <a:rPr lang="en-US" b="1" u="sng" dirty="0"/>
              <a:t>“actual notice”</a:t>
            </a:r>
            <a:r>
              <a:rPr lang="en-US" dirty="0"/>
              <a:t> of the harassment; and the institution must have responded to the harassment with </a:t>
            </a:r>
            <a:r>
              <a:rPr lang="en-US" b="1" u="sng" dirty="0"/>
              <a:t>“deliberate indifference.”</a:t>
            </a:r>
          </a:p>
          <a:p>
            <a:r>
              <a:rPr lang="en-US" sz="1350" dirty="0"/>
              <a:t>Additionally, court held:</a:t>
            </a:r>
          </a:p>
          <a:p>
            <a:pPr lvl="1"/>
            <a:r>
              <a:rPr lang="en-US" dirty="0"/>
              <a:t>Harassment must be </a:t>
            </a:r>
            <a:r>
              <a:rPr lang="en-US" b="1" u="sng" dirty="0"/>
              <a:t>“severe, pervasive, and objectively offensive,”</a:t>
            </a:r>
            <a:r>
              <a:rPr lang="en-US" dirty="0"/>
              <a:t> and the indifference </a:t>
            </a:r>
            <a:r>
              <a:rPr lang="en-US" b="1" u="sng" dirty="0"/>
              <a:t>“systemic,”</a:t>
            </a:r>
            <a:r>
              <a:rPr lang="en-US" dirty="0"/>
              <a:t> to the extent that the victim is deprived of educational opportunities or services.</a:t>
            </a:r>
          </a:p>
          <a:p>
            <a:pPr lvl="1"/>
            <a:r>
              <a:rPr lang="en-US" dirty="0"/>
              <a:t>Framework added to determine deliberate indifference – stating that deliberate indifference constitutes a response that is </a:t>
            </a:r>
            <a:r>
              <a:rPr lang="en-US" b="1" u="sng" dirty="0"/>
              <a:t>“clearly unreasonable in light of the known circumstances.”</a:t>
            </a:r>
          </a:p>
        </p:txBody>
      </p:sp>
    </p:spTree>
    <p:extLst>
      <p:ext uri="{BB962C8B-B14F-4D97-AF65-F5344CB8AC3E}">
        <p14:creationId xmlns:p14="http://schemas.microsoft.com/office/powerpoint/2010/main" val="18757714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4E18-0307-40D7-0AD3-2B5B19D6DFC9}"/>
              </a:ext>
            </a:extLst>
          </p:cNvPr>
          <p:cNvSpPr>
            <a:spLocks noGrp="1"/>
          </p:cNvSpPr>
          <p:nvPr>
            <p:ph type="title"/>
          </p:nvPr>
        </p:nvSpPr>
        <p:spPr>
          <a:xfrm>
            <a:off x="628650" y="365126"/>
            <a:ext cx="7886700" cy="730249"/>
          </a:xfrm>
        </p:spPr>
        <p:txBody>
          <a:bodyPr anchor="ctr">
            <a:normAutofit/>
          </a:bodyPr>
          <a:lstStyle/>
          <a:p>
            <a:r>
              <a:rPr lang="en-US"/>
              <a:t>What does this mean for you?</a:t>
            </a:r>
          </a:p>
        </p:txBody>
      </p:sp>
      <p:sp>
        <p:nvSpPr>
          <p:cNvPr id="3" name="Content Placeholder 2">
            <a:extLst>
              <a:ext uri="{FF2B5EF4-FFF2-40B4-BE49-F238E27FC236}">
                <a16:creationId xmlns:a16="http://schemas.microsoft.com/office/drawing/2014/main" id="{6B3D7CDB-FCBF-8ED8-B1E6-D010151E1C29}"/>
              </a:ext>
            </a:extLst>
          </p:cNvPr>
          <p:cNvSpPr>
            <a:spLocks noGrp="1"/>
          </p:cNvSpPr>
          <p:nvPr>
            <p:ph sz="half" idx="1"/>
          </p:nvPr>
        </p:nvSpPr>
        <p:spPr>
          <a:xfrm>
            <a:off x="628650" y="1282148"/>
            <a:ext cx="3886200" cy="4894815"/>
          </a:xfrm>
        </p:spPr>
        <p:txBody>
          <a:bodyPr>
            <a:normAutofit/>
          </a:bodyPr>
          <a:lstStyle/>
          <a:p>
            <a:pPr marL="214313" indent="-214313"/>
            <a:r>
              <a:rPr lang="en-US" sz="1800" b="1" dirty="0">
                <a:solidFill>
                  <a:schemeClr val="tx1"/>
                </a:solidFill>
              </a:rPr>
              <a:t>Areas that may give rise to a claim of deliberate indifference:</a:t>
            </a:r>
          </a:p>
          <a:p>
            <a:pPr lvl="1"/>
            <a:r>
              <a:rPr lang="en-US" sz="1800" dirty="0"/>
              <a:t>Failing to conduct an investigation</a:t>
            </a:r>
          </a:p>
          <a:p>
            <a:pPr lvl="1"/>
            <a:r>
              <a:rPr lang="en-US" sz="1800" dirty="0"/>
              <a:t>Includes deferring to law enforcement as the sole investigation</a:t>
            </a:r>
          </a:p>
          <a:p>
            <a:pPr marL="214313" indent="-214313"/>
            <a:r>
              <a:rPr lang="en-US" sz="1800" dirty="0">
                <a:solidFill>
                  <a:schemeClr val="tx1"/>
                </a:solidFill>
              </a:rPr>
              <a:t>Conducting an inadequate investigation</a:t>
            </a:r>
          </a:p>
          <a:p>
            <a:pPr marL="214313" indent="-214313"/>
            <a:r>
              <a:rPr lang="en-US" sz="1800" dirty="0">
                <a:solidFill>
                  <a:schemeClr val="tx1"/>
                </a:solidFill>
              </a:rPr>
              <a:t>Unreasonable delays during the investigation</a:t>
            </a:r>
          </a:p>
          <a:p>
            <a:pPr marL="214313" indent="-214313"/>
            <a:r>
              <a:rPr lang="en-US" sz="1800" dirty="0">
                <a:solidFill>
                  <a:schemeClr val="tx1"/>
                </a:solidFill>
              </a:rPr>
              <a:t>Failing to follow school/district policies and procedures</a:t>
            </a:r>
          </a:p>
          <a:p>
            <a:pPr marL="214313" indent="-214313"/>
            <a:r>
              <a:rPr lang="en-US" sz="1800" dirty="0">
                <a:solidFill>
                  <a:schemeClr val="tx1"/>
                </a:solidFill>
              </a:rPr>
              <a:t>Lack of documentation to indicate that an investigation was conducted</a:t>
            </a:r>
          </a:p>
        </p:txBody>
      </p:sp>
      <p:pic>
        <p:nvPicPr>
          <p:cNvPr id="5" name="Picture 4" descr="Desks in empty classroom">
            <a:extLst>
              <a:ext uri="{FF2B5EF4-FFF2-40B4-BE49-F238E27FC236}">
                <a16:creationId xmlns:a16="http://schemas.microsoft.com/office/drawing/2014/main" id="{F5ED04A9-C4ED-DB59-AA97-D85FC137A0F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061" r="18393"/>
          <a:stretch/>
        </p:blipFill>
        <p:spPr>
          <a:xfrm>
            <a:off x="4629150" y="1282148"/>
            <a:ext cx="3886200" cy="4894815"/>
          </a:xfrm>
          <a:prstGeom prst="rect">
            <a:avLst/>
          </a:prstGeom>
          <a:noFill/>
        </p:spPr>
      </p:pic>
    </p:spTree>
    <p:extLst>
      <p:ext uri="{BB962C8B-B14F-4D97-AF65-F5344CB8AC3E}">
        <p14:creationId xmlns:p14="http://schemas.microsoft.com/office/powerpoint/2010/main" val="3863295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8CA0"/>
        </a:solidFill>
        <a:effectLst/>
      </p:bgPr>
    </p:bg>
    <p:spTree>
      <p:nvGrpSpPr>
        <p:cNvPr id="1" name=""/>
        <p:cNvGrpSpPr/>
        <p:nvPr/>
      </p:nvGrpSpPr>
      <p:grpSpPr>
        <a:xfrm>
          <a:off x="0" y="0"/>
          <a:ext cx="0" cy="0"/>
          <a:chOff x="0" y="0"/>
          <a:chExt cx="0" cy="0"/>
        </a:xfrm>
      </p:grpSpPr>
      <p:sp>
        <p:nvSpPr>
          <p:cNvPr id="2" name="Text Placeholder 1"/>
          <p:cNvSpPr>
            <a:spLocks noGrp="1"/>
          </p:cNvSpPr>
          <p:nvPr>
            <p:ph type="title" idx="4294967295"/>
          </p:nvPr>
        </p:nvSpPr>
        <p:spPr>
          <a:xfrm>
            <a:off x="257175" y="3325813"/>
            <a:ext cx="7786688" cy="16462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Welcoming and Grounding</a:t>
            </a:r>
          </a:p>
        </p:txBody>
      </p:sp>
      <p:sp>
        <p:nvSpPr>
          <p:cNvPr id="3" name="Text Placeholder 2"/>
          <p:cNvSpPr>
            <a:spLocks noGrp="1"/>
          </p:cNvSpPr>
          <p:nvPr>
            <p:ph type="body" sz="quarter" idx="12"/>
          </p:nvPr>
        </p:nvSpPr>
        <p:spPr/>
        <p:txBody>
          <a:bodyPr>
            <a:normAutofit lnSpcReduction="10000"/>
          </a:bodyPr>
          <a:lstStyle/>
          <a:p>
            <a:pPr marL="0" indent="0">
              <a:buNone/>
            </a:pPr>
            <a:r>
              <a:rPr lang="en-US" dirty="0"/>
              <a:t>Stephanie Aragon</a:t>
            </a:r>
          </a:p>
          <a:p>
            <a:pPr marL="0" indent="0">
              <a:buNone/>
            </a:pPr>
            <a:r>
              <a:rPr lang="en-US" dirty="0"/>
              <a:t>Colorado Charter School Institute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81F5D-E1A3-4CC9-A7A3-FB956674CBEB}"/>
              </a:ext>
            </a:extLst>
          </p:cNvPr>
          <p:cNvSpPr>
            <a:spLocks noGrp="1"/>
          </p:cNvSpPr>
          <p:nvPr>
            <p:ph type="title"/>
          </p:nvPr>
        </p:nvSpPr>
        <p:spPr>
          <a:xfrm>
            <a:off x="629841" y="457200"/>
            <a:ext cx="2949178" cy="1600200"/>
          </a:xfrm>
        </p:spPr>
        <p:txBody>
          <a:bodyPr vert="horz" lIns="91440" tIns="45720" rIns="91440" bIns="45720" rtlCol="0" anchor="b">
            <a:normAutofit/>
          </a:bodyPr>
          <a:lstStyle/>
          <a:p>
            <a:r>
              <a:rPr lang="en-US" kern="1200" dirty="0">
                <a:latin typeface="Arial" panose="020B0604020202020204" pitchFamily="34" charset="0"/>
                <a:ea typeface="+mj-ea"/>
                <a:cs typeface="Arial" panose="020B0604020202020204" pitchFamily="34" charset="0"/>
              </a:rPr>
              <a:t>Compliance Elements</a:t>
            </a:r>
          </a:p>
        </p:txBody>
      </p:sp>
      <p:pic>
        <p:nvPicPr>
          <p:cNvPr id="1026" name="Picture 2">
            <a:extLst>
              <a:ext uri="{FF2B5EF4-FFF2-40B4-BE49-F238E27FC236}">
                <a16:creationId xmlns:a16="http://schemas.microsoft.com/office/drawing/2014/main" id="{3D9B2E57-598B-FFA0-96D4-5E2E332F9EDA}"/>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887390" y="985787"/>
            <a:ext cx="5256621" cy="4783525"/>
          </a:xfrm>
          <a:prstGeom prst="rect">
            <a:avLst/>
          </a:prstGeom>
          <a:solidFill>
            <a:srgbClr val="FFFFFF"/>
          </a:solidFill>
        </p:spPr>
      </p:pic>
      <p:sp>
        <p:nvSpPr>
          <p:cNvPr id="6" name="TextBox 5">
            <a:extLst>
              <a:ext uri="{FF2B5EF4-FFF2-40B4-BE49-F238E27FC236}">
                <a16:creationId xmlns:a16="http://schemas.microsoft.com/office/drawing/2014/main" id="{E06F3D59-4F5B-A797-099E-E3383F1E9430}"/>
              </a:ext>
            </a:extLst>
          </p:cNvPr>
          <p:cNvSpPr txBox="1"/>
          <p:nvPr/>
        </p:nvSpPr>
        <p:spPr>
          <a:xfrm>
            <a:off x="629841" y="2057400"/>
            <a:ext cx="2949178" cy="3811588"/>
          </a:xfrm>
          <a:prstGeom prst="rect">
            <a:avLst/>
          </a:prstGeom>
        </p:spPr>
        <p:txBody>
          <a:bodyPr vert="horz" lIns="91440" tIns="45720" rIns="91440" bIns="45720" rtlCol="0">
            <a:normAutofit/>
          </a:bodyPr>
          <a:lstStyle/>
          <a:p>
            <a:pPr>
              <a:lnSpc>
                <a:spcPct val="90000"/>
              </a:lnSpc>
              <a:spcBef>
                <a:spcPts val="1000"/>
              </a:spcBef>
            </a:pPr>
            <a:r>
              <a:rPr lang="en-US" sz="2000" b="1" i="1" kern="1200">
                <a:latin typeface="Arial" panose="020B0604020202020204" pitchFamily="34" charset="0"/>
                <a:ea typeface="+mn-ea"/>
                <a:cs typeface="Arial" panose="020B0604020202020204" pitchFamily="34" charset="0"/>
              </a:rPr>
              <a:t>Take prompt and effective action to: </a:t>
            </a:r>
          </a:p>
          <a:p>
            <a:pPr>
              <a:lnSpc>
                <a:spcPct val="90000"/>
              </a:lnSpc>
              <a:spcBef>
                <a:spcPts val="1000"/>
              </a:spcBef>
            </a:pPr>
            <a:r>
              <a:rPr lang="en-US" sz="2000" kern="1200">
                <a:latin typeface="Arial" panose="020B0604020202020204" pitchFamily="34" charset="0"/>
                <a:ea typeface="+mn-ea"/>
                <a:cs typeface="Arial" panose="020B0604020202020204" pitchFamily="34" charset="0"/>
              </a:rPr>
              <a:t>STOP the harassment</a:t>
            </a:r>
          </a:p>
          <a:p>
            <a:pPr>
              <a:lnSpc>
                <a:spcPct val="90000"/>
              </a:lnSpc>
              <a:spcBef>
                <a:spcPts val="1000"/>
              </a:spcBef>
            </a:pPr>
            <a:r>
              <a:rPr lang="en-US" sz="2000" kern="1200">
                <a:latin typeface="Arial" panose="020B0604020202020204" pitchFamily="34" charset="0"/>
                <a:ea typeface="+mn-ea"/>
                <a:cs typeface="Arial" panose="020B0604020202020204" pitchFamily="34" charset="0"/>
              </a:rPr>
              <a:t>PREVENT the recurrence</a:t>
            </a:r>
          </a:p>
          <a:p>
            <a:pPr>
              <a:lnSpc>
                <a:spcPct val="90000"/>
              </a:lnSpc>
              <a:spcBef>
                <a:spcPts val="1000"/>
              </a:spcBef>
            </a:pPr>
            <a:r>
              <a:rPr lang="en-US" sz="2000" kern="1200">
                <a:latin typeface="Arial" panose="020B0604020202020204" pitchFamily="34" charset="0"/>
                <a:ea typeface="+mn-ea"/>
                <a:cs typeface="Arial" panose="020B0604020202020204" pitchFamily="34" charset="0"/>
              </a:rPr>
              <a:t>REMEDY the effects</a:t>
            </a:r>
          </a:p>
        </p:txBody>
      </p:sp>
      <p:sp>
        <p:nvSpPr>
          <p:cNvPr id="3" name="AutoShape 2">
            <a:extLst>
              <a:ext uri="{FF2B5EF4-FFF2-40B4-BE49-F238E27FC236}">
                <a16:creationId xmlns:a16="http://schemas.microsoft.com/office/drawing/2014/main" id="{CE1DB418-F721-7BE2-675E-F9BD6211BFFC}"/>
              </a:ext>
              <a:ext uri="{C183D7F6-B498-43B3-948B-1728B52AA6E4}">
                <adec:decorative xmlns:adec="http://schemas.microsoft.com/office/drawing/2017/decorative" val="1"/>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4" name="Slide Number Placeholder 3">
            <a:extLst>
              <a:ext uri="{FF2B5EF4-FFF2-40B4-BE49-F238E27FC236}">
                <a16:creationId xmlns:a16="http://schemas.microsoft.com/office/drawing/2014/main" id="{FA01D868-54B3-484C-ACA0-238CE556F287}"/>
              </a:ext>
              <a:ext uri="{C183D7F6-B498-43B3-948B-1728B52AA6E4}">
                <adec:decorative xmlns:adec="http://schemas.microsoft.com/office/drawing/2017/decorative" val="1"/>
              </a:ext>
            </a:extLst>
          </p:cNvPr>
          <p:cNvSpPr>
            <a:spLocks noGrp="1"/>
          </p:cNvSpPr>
          <p:nvPr>
            <p:ph type="sldNum" sz="quarter" idx="4294967295"/>
          </p:nvPr>
        </p:nvSpPr>
        <p:spPr>
          <a:xfrm>
            <a:off x="10945368" y="457200"/>
            <a:ext cx="987552" cy="27432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accent6"/>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48F63A3B-78C7-47BE-AE5E-E10140E04643}" type="slidenum">
              <a:rPr lang="en-US" smtClean="0"/>
              <a:pPr>
                <a:spcAft>
                  <a:spcPts val="600"/>
                </a:spcAft>
              </a:pPr>
              <a:t>30</a:t>
            </a:fld>
            <a:endParaRPr lang="en-US"/>
          </a:p>
        </p:txBody>
      </p:sp>
    </p:spTree>
    <p:extLst>
      <p:ext uri="{BB962C8B-B14F-4D97-AF65-F5344CB8AC3E}">
        <p14:creationId xmlns:p14="http://schemas.microsoft.com/office/powerpoint/2010/main" val="4057505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8F6A30B-5B7D-8D6F-C31E-64E0B2563D4F}"/>
              </a:ext>
            </a:extLst>
          </p:cNvPr>
          <p:cNvSpPr>
            <a:spLocks noGrp="1"/>
          </p:cNvSpPr>
          <p:nvPr>
            <p:ph type="title"/>
          </p:nvPr>
        </p:nvSpPr>
        <p:spPr>
          <a:xfrm>
            <a:off x="628650" y="365126"/>
            <a:ext cx="7886700" cy="730249"/>
          </a:xfrm>
        </p:spPr>
        <p:txBody>
          <a:bodyPr anchor="ctr">
            <a:normAutofit/>
          </a:bodyPr>
          <a:lstStyle/>
          <a:p>
            <a:r>
              <a:rPr lang="en-US" dirty="0"/>
              <a:t>OCR &amp; Title IX</a:t>
            </a:r>
          </a:p>
        </p:txBody>
      </p:sp>
      <p:sp>
        <p:nvSpPr>
          <p:cNvPr id="7" name="Subtitle 6">
            <a:extLst>
              <a:ext uri="{FF2B5EF4-FFF2-40B4-BE49-F238E27FC236}">
                <a16:creationId xmlns:a16="http://schemas.microsoft.com/office/drawing/2014/main" id="{CB87BD67-8578-5B7E-A8CE-B8FA120EDE39}"/>
              </a:ext>
            </a:extLst>
          </p:cNvPr>
          <p:cNvSpPr>
            <a:spLocks noGrp="1"/>
          </p:cNvSpPr>
          <p:nvPr>
            <p:ph idx="1"/>
          </p:nvPr>
        </p:nvSpPr>
        <p:spPr>
          <a:xfrm>
            <a:off x="628650" y="1282148"/>
            <a:ext cx="7886700" cy="4894815"/>
          </a:xfrm>
        </p:spPr>
        <p:txBody>
          <a:bodyPr>
            <a:normAutofit/>
          </a:bodyPr>
          <a:lstStyle/>
          <a:p>
            <a:pPr marL="257175" indent="-257175">
              <a:buFont typeface="Arial" panose="020B0604020202020204" pitchFamily="34" charset="0"/>
              <a:buChar char="•"/>
            </a:pPr>
            <a:r>
              <a:rPr lang="en-US" sz="2400"/>
              <a:t>The Office for Civil Rights (OCR) under the U.S. Department of Education is responsible for establishing the compliance standards to be applied in investigations and enforcement of Title IX regarding sexual harassment.</a:t>
            </a:r>
          </a:p>
          <a:p>
            <a:pPr marL="257175" indent="-257175">
              <a:buFont typeface="Arial" panose="020B0604020202020204" pitchFamily="34" charset="0"/>
              <a:buChar char="•"/>
            </a:pPr>
            <a:r>
              <a:rPr lang="en-US" sz="2400"/>
              <a:t>OCR enforces Title IX by:</a:t>
            </a:r>
          </a:p>
          <a:p>
            <a:pPr marL="600075" lvl="1" indent="-257175"/>
            <a:r>
              <a:rPr lang="en-US"/>
              <a:t>Conducting investigations of complaints filed by an individual, a representative, or a group </a:t>
            </a:r>
          </a:p>
          <a:p>
            <a:pPr marL="600075" lvl="1" indent="-257175"/>
            <a:r>
              <a:rPr lang="en-US"/>
              <a:t>Engaging in compliance reviews</a:t>
            </a:r>
          </a:p>
          <a:p>
            <a:pPr marL="600075" lvl="1" indent="-257175"/>
            <a:r>
              <a:rPr lang="en-US"/>
              <a:t>Initiatives to combat sexual assault in K-12 public schools (compliance reviews; public awareness and support; data collection and reviews)</a:t>
            </a:r>
          </a:p>
          <a:p>
            <a:pPr marL="255985" lvl="1" indent="-255985"/>
            <a:r>
              <a:rPr lang="en-US"/>
              <a:t>OCR issues guidance via Dear Colleague Letters, etc.</a:t>
            </a:r>
          </a:p>
          <a:p>
            <a:pPr marL="600075" lvl="1" indent="-257175"/>
            <a:endParaRPr lang="en-US"/>
          </a:p>
        </p:txBody>
      </p:sp>
    </p:spTree>
    <p:extLst>
      <p:ext uri="{BB962C8B-B14F-4D97-AF65-F5344CB8AC3E}">
        <p14:creationId xmlns:p14="http://schemas.microsoft.com/office/powerpoint/2010/main" val="10207277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219B-7E3A-7E84-6386-37313F0CFB09}"/>
              </a:ext>
            </a:extLst>
          </p:cNvPr>
          <p:cNvSpPr>
            <a:spLocks noGrp="1"/>
          </p:cNvSpPr>
          <p:nvPr>
            <p:ph type="title"/>
          </p:nvPr>
        </p:nvSpPr>
        <p:spPr>
          <a:xfrm>
            <a:off x="628650" y="3035300"/>
            <a:ext cx="7886700" cy="787399"/>
          </a:xfrm>
        </p:spPr>
        <p:txBody>
          <a:bodyPr anchor="ctr">
            <a:normAutofit/>
          </a:bodyPr>
          <a:lstStyle/>
          <a:p>
            <a:r>
              <a:rPr lang="en-US" sz="4100" dirty="0"/>
              <a:t>WHEN DOES TITLE IX APPLY?</a:t>
            </a:r>
          </a:p>
        </p:txBody>
      </p:sp>
    </p:spTree>
    <p:extLst>
      <p:ext uri="{BB962C8B-B14F-4D97-AF65-F5344CB8AC3E}">
        <p14:creationId xmlns:p14="http://schemas.microsoft.com/office/powerpoint/2010/main" val="22861925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7850A-1037-BC1B-48D5-6643AA9AEA25}"/>
              </a:ext>
            </a:extLst>
          </p:cNvPr>
          <p:cNvSpPr>
            <a:spLocks noGrp="1"/>
          </p:cNvSpPr>
          <p:nvPr>
            <p:ph type="title"/>
          </p:nvPr>
        </p:nvSpPr>
        <p:spPr>
          <a:xfrm>
            <a:off x="464040" y="636815"/>
            <a:ext cx="6447501" cy="621680"/>
          </a:xfrm>
        </p:spPr>
        <p:txBody>
          <a:bodyPr>
            <a:normAutofit fontScale="90000"/>
          </a:bodyPr>
          <a:lstStyle/>
          <a:p>
            <a:r>
              <a:rPr lang="en-US" dirty="0"/>
              <a:t>When Does Title IX Apply (cont.)?</a:t>
            </a:r>
          </a:p>
        </p:txBody>
      </p:sp>
      <p:sp>
        <p:nvSpPr>
          <p:cNvPr id="3" name="Content Placeholder 2">
            <a:extLst>
              <a:ext uri="{FF2B5EF4-FFF2-40B4-BE49-F238E27FC236}">
                <a16:creationId xmlns:a16="http://schemas.microsoft.com/office/drawing/2014/main" id="{116F730E-973C-B674-949B-61F5B3EFEA89}"/>
              </a:ext>
            </a:extLst>
          </p:cNvPr>
          <p:cNvSpPr>
            <a:spLocks noGrp="1"/>
          </p:cNvSpPr>
          <p:nvPr>
            <p:ph idx="1"/>
          </p:nvPr>
        </p:nvSpPr>
        <p:spPr>
          <a:xfrm>
            <a:off x="298387" y="1260021"/>
            <a:ext cx="7714182" cy="4337957"/>
          </a:xfrm>
        </p:spPr>
        <p:txBody>
          <a:bodyPr>
            <a:normAutofit fontScale="92500"/>
          </a:bodyPr>
          <a:lstStyle/>
          <a:p>
            <a:endParaRPr lang="en-US" dirty="0"/>
          </a:p>
          <a:p>
            <a:pPr marL="214313" indent="-214313"/>
            <a:r>
              <a:rPr lang="en-US" sz="1800" dirty="0"/>
              <a:t>School must have control over the harasser AND the context of harassment</a:t>
            </a:r>
          </a:p>
          <a:p>
            <a:pPr marL="214313" indent="-214313"/>
            <a:r>
              <a:rPr lang="en-US" sz="1800" dirty="0"/>
              <a:t>“Education program or activity” means . . . </a:t>
            </a:r>
          </a:p>
          <a:p>
            <a:pPr lvl="1"/>
            <a:r>
              <a:rPr lang="en-US" sz="1800" dirty="0"/>
              <a:t>Locations, events, or circumstances under substantial control</a:t>
            </a:r>
          </a:p>
          <a:p>
            <a:pPr lvl="1"/>
            <a:r>
              <a:rPr lang="en-US" sz="1800" dirty="0"/>
              <a:t>Any building owned or controlled by an officially recognized student organization</a:t>
            </a:r>
          </a:p>
          <a:p>
            <a:pPr marL="214313" indent="-214313"/>
            <a:r>
              <a:rPr lang="en-US" sz="1800" dirty="0"/>
              <a:t>Regulations specify “harassment . . . against a person in the United States”</a:t>
            </a:r>
          </a:p>
          <a:p>
            <a:pPr lvl="1"/>
            <a:r>
              <a:rPr lang="en-US" sz="1800" dirty="0"/>
              <a:t>Off-campus/out-of-school conduct, study abroad programs, or school-sponsored international trips</a:t>
            </a:r>
          </a:p>
          <a:p>
            <a:pPr marL="214313" indent="-214313"/>
            <a:r>
              <a:rPr lang="en-US" sz="1800" dirty="0"/>
              <a:t>At the time of filing a formal complaint, a Complainant must be participating in or attempting to participate in the education program or activity of the recipient with which the formal complaint is field. </a:t>
            </a:r>
          </a:p>
          <a:p>
            <a:pPr marL="214313" indent="-214313"/>
            <a:r>
              <a:rPr lang="en-US" sz="1800" dirty="0"/>
              <a:t>If Respondent is not affiliated with the institution, then the institution lacks authority to take disciplinary action.</a:t>
            </a:r>
          </a:p>
          <a:p>
            <a:pPr lvl="1"/>
            <a:endParaRPr lang="en-US" dirty="0"/>
          </a:p>
        </p:txBody>
      </p:sp>
    </p:spTree>
    <p:extLst>
      <p:ext uri="{BB962C8B-B14F-4D97-AF65-F5344CB8AC3E}">
        <p14:creationId xmlns:p14="http://schemas.microsoft.com/office/powerpoint/2010/main" val="11382559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5093A-1257-A4CD-32E3-3668852C7AD6}"/>
              </a:ext>
            </a:extLst>
          </p:cNvPr>
          <p:cNvSpPr>
            <a:spLocks noGrp="1"/>
          </p:cNvSpPr>
          <p:nvPr>
            <p:ph type="title"/>
          </p:nvPr>
        </p:nvSpPr>
        <p:spPr>
          <a:xfrm>
            <a:off x="628650" y="365126"/>
            <a:ext cx="7886700" cy="730249"/>
          </a:xfrm>
        </p:spPr>
        <p:txBody>
          <a:bodyPr anchor="ctr">
            <a:normAutofit/>
          </a:bodyPr>
          <a:lstStyle/>
          <a:p>
            <a:r>
              <a:rPr lang="en-US" sz="3700"/>
              <a:t>If Title IX does not apply, then what?</a:t>
            </a:r>
          </a:p>
        </p:txBody>
      </p:sp>
      <p:sp>
        <p:nvSpPr>
          <p:cNvPr id="7" name="Subtitle 6">
            <a:extLst>
              <a:ext uri="{FF2B5EF4-FFF2-40B4-BE49-F238E27FC236}">
                <a16:creationId xmlns:a16="http://schemas.microsoft.com/office/drawing/2014/main" id="{DAF378B2-2842-1359-927D-D99A5266D9AC}"/>
              </a:ext>
            </a:extLst>
          </p:cNvPr>
          <p:cNvSpPr>
            <a:spLocks noGrp="1"/>
          </p:cNvSpPr>
          <p:nvPr>
            <p:ph idx="1"/>
          </p:nvPr>
        </p:nvSpPr>
        <p:spPr>
          <a:xfrm>
            <a:off x="628650" y="1282148"/>
            <a:ext cx="7886700" cy="4894815"/>
          </a:xfrm>
        </p:spPr>
        <p:txBody>
          <a:bodyPr>
            <a:normAutofit/>
          </a:bodyPr>
          <a:lstStyle/>
          <a:p>
            <a:r>
              <a:rPr lang="en-US" sz="2400" dirty="0"/>
              <a:t>Conduct could still violate and be addressed under:</a:t>
            </a:r>
          </a:p>
          <a:p>
            <a:pPr marL="714375" lvl="1" indent="-257175"/>
            <a:r>
              <a:rPr lang="en-US" sz="2000" dirty="0"/>
              <a:t>Student conduct policies</a:t>
            </a:r>
          </a:p>
          <a:p>
            <a:pPr marL="714375" lvl="1" indent="-257175"/>
            <a:r>
              <a:rPr lang="en-US" sz="2000" dirty="0"/>
              <a:t>School harassment/discrimination policies</a:t>
            </a:r>
          </a:p>
          <a:p>
            <a:pPr marL="714375" lvl="1" indent="-257175"/>
            <a:r>
              <a:rPr lang="en-US" sz="2000" dirty="0"/>
              <a:t>Professionalism standards</a:t>
            </a:r>
          </a:p>
          <a:p>
            <a:pPr marL="714375" lvl="1" indent="-257175"/>
            <a:r>
              <a:rPr lang="en-US" sz="2000" dirty="0"/>
              <a:t>Employee Handbook</a:t>
            </a:r>
          </a:p>
          <a:p>
            <a:endParaRPr lang="en-US" sz="2400" dirty="0"/>
          </a:p>
          <a:p>
            <a:r>
              <a:rPr lang="en-US" sz="2400" dirty="0"/>
              <a:t>Institution should still:</a:t>
            </a:r>
          </a:p>
          <a:p>
            <a:pPr marL="714375" lvl="1" indent="-257175"/>
            <a:r>
              <a:rPr lang="en-US" sz="2000" dirty="0"/>
              <a:t>Provide support and resources to the Complainant and school community</a:t>
            </a:r>
          </a:p>
          <a:p>
            <a:pPr marL="714375" lvl="1" indent="-257175"/>
            <a:r>
              <a:rPr lang="en-US" sz="2000" dirty="0"/>
              <a:t>Determine if there are patterns or institutional variables that contributed to the alleged incident</a:t>
            </a:r>
          </a:p>
          <a:p>
            <a:endParaRPr lang="en-US" sz="2400" dirty="0"/>
          </a:p>
        </p:txBody>
      </p:sp>
    </p:spTree>
    <p:extLst>
      <p:ext uri="{BB962C8B-B14F-4D97-AF65-F5344CB8AC3E}">
        <p14:creationId xmlns:p14="http://schemas.microsoft.com/office/powerpoint/2010/main" val="91811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219B-7E3A-7E84-6386-37313F0CFB09}"/>
              </a:ext>
            </a:extLst>
          </p:cNvPr>
          <p:cNvSpPr>
            <a:spLocks noGrp="1"/>
          </p:cNvSpPr>
          <p:nvPr>
            <p:ph type="title"/>
          </p:nvPr>
        </p:nvSpPr>
        <p:spPr>
          <a:xfrm>
            <a:off x="580293" y="2576145"/>
            <a:ext cx="7552592" cy="1529862"/>
          </a:xfrm>
        </p:spPr>
        <p:txBody>
          <a:bodyPr anchor="ctr">
            <a:normAutofit/>
          </a:bodyPr>
          <a:lstStyle/>
          <a:p>
            <a:pPr algn="ctr"/>
            <a:r>
              <a:rPr lang="en-US" sz="4100" dirty="0"/>
              <a:t>DEFINITIONS OF </a:t>
            </a:r>
            <a:br>
              <a:rPr lang="en-US" sz="4100" dirty="0"/>
            </a:br>
            <a:r>
              <a:rPr lang="en-US" sz="4100" dirty="0"/>
              <a:t>SEXUAL HARASSMENT</a:t>
            </a:r>
          </a:p>
        </p:txBody>
      </p:sp>
    </p:spTree>
    <p:extLst>
      <p:ext uri="{BB962C8B-B14F-4D97-AF65-F5344CB8AC3E}">
        <p14:creationId xmlns:p14="http://schemas.microsoft.com/office/powerpoint/2010/main" val="2993887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16C51-45B6-C67D-6559-84877AFEF67A}"/>
              </a:ext>
            </a:extLst>
          </p:cNvPr>
          <p:cNvSpPr>
            <a:spLocks noGrp="1"/>
          </p:cNvSpPr>
          <p:nvPr>
            <p:ph type="title"/>
          </p:nvPr>
        </p:nvSpPr>
        <p:spPr>
          <a:xfrm>
            <a:off x="628650" y="365126"/>
            <a:ext cx="7886700" cy="730249"/>
          </a:xfrm>
        </p:spPr>
        <p:txBody>
          <a:bodyPr vert="horz" lIns="91440" tIns="45720" rIns="91440" bIns="45720" rtlCol="0" anchor="ctr">
            <a:normAutofit/>
          </a:bodyPr>
          <a:lstStyle/>
          <a:p>
            <a:pPr algn="ctr"/>
            <a:br>
              <a:rPr lang="en-US" sz="2100" b="1" kern="1200" dirty="0">
                <a:latin typeface="Arial" panose="020B0604020202020204" pitchFamily="34" charset="0"/>
                <a:ea typeface="+mj-ea"/>
                <a:cs typeface="Arial" panose="020B0604020202020204" pitchFamily="34" charset="0"/>
              </a:rPr>
            </a:br>
            <a:r>
              <a:rPr lang="en-US" sz="2100" b="1" kern="1200" dirty="0">
                <a:latin typeface="Arial" panose="020B0604020202020204" pitchFamily="34" charset="0"/>
                <a:ea typeface="+mj-ea"/>
                <a:cs typeface="Arial" panose="020B0604020202020204" pitchFamily="34" charset="0"/>
              </a:rPr>
              <a:t>Sexual Harassment </a:t>
            </a:r>
            <a:endParaRPr lang="en-US" sz="2100" kern="1200" dirty="0">
              <a:latin typeface="Arial" panose="020B0604020202020204" pitchFamily="34" charset="0"/>
              <a:ea typeface="+mj-ea"/>
              <a:cs typeface="Arial" panose="020B0604020202020204" pitchFamily="34" charset="0"/>
            </a:endParaRPr>
          </a:p>
        </p:txBody>
      </p:sp>
      <p:sp>
        <p:nvSpPr>
          <p:cNvPr id="6" name="TextBox 5">
            <a:extLst>
              <a:ext uri="{FF2B5EF4-FFF2-40B4-BE49-F238E27FC236}">
                <a16:creationId xmlns:a16="http://schemas.microsoft.com/office/drawing/2014/main" id="{6E96B09A-F881-38F8-EF7B-C56A984E710E}"/>
              </a:ext>
            </a:extLst>
          </p:cNvPr>
          <p:cNvSpPr txBox="1"/>
          <p:nvPr/>
        </p:nvSpPr>
        <p:spPr>
          <a:xfrm>
            <a:off x="3604437" y="5901943"/>
            <a:ext cx="4572000" cy="341632"/>
          </a:xfrm>
          <a:prstGeom prst="rect">
            <a:avLst/>
          </a:prstGeom>
          <a:noFill/>
        </p:spPr>
        <p:txBody>
          <a:bodyPr wrap="square">
            <a:spAutoFit/>
          </a:bodyPr>
          <a:lstStyle/>
          <a:p>
            <a:pPr>
              <a:lnSpc>
                <a:spcPct val="90000"/>
              </a:lnSpc>
              <a:spcBef>
                <a:spcPts val="1000"/>
              </a:spcBef>
            </a:pPr>
            <a:r>
              <a:rPr lang="en-US" sz="1800" b="1" i="1" dirty="0">
                <a:solidFill>
                  <a:srgbClr val="455FA9"/>
                </a:solidFill>
                <a:latin typeface="Arial" panose="020B0604020202020204" pitchFamily="34" charset="0"/>
                <a:cs typeface="Arial" panose="020B0604020202020204" pitchFamily="34" charset="0"/>
              </a:rPr>
              <a:t>Remember retaliation is also prohibited! </a:t>
            </a:r>
          </a:p>
        </p:txBody>
      </p:sp>
      <p:sp>
        <p:nvSpPr>
          <p:cNvPr id="3" name="TextBox 2">
            <a:extLst>
              <a:ext uri="{FF2B5EF4-FFF2-40B4-BE49-F238E27FC236}">
                <a16:creationId xmlns:a16="http://schemas.microsoft.com/office/drawing/2014/main" id="{46E749DF-755B-EE6E-B92A-30019433BFB8}"/>
              </a:ext>
            </a:extLst>
          </p:cNvPr>
          <p:cNvSpPr txBox="1"/>
          <p:nvPr/>
        </p:nvSpPr>
        <p:spPr>
          <a:xfrm>
            <a:off x="1385455" y="1293091"/>
            <a:ext cx="6446981" cy="3970318"/>
          </a:xfrm>
          <a:prstGeom prst="rect">
            <a:avLst/>
          </a:prstGeom>
          <a:noFill/>
        </p:spPr>
        <p:txBody>
          <a:bodyPr wrap="square" rtlCol="0">
            <a:spAutoFit/>
          </a:bodyPr>
          <a:lstStyle/>
          <a:p>
            <a:pPr lvl="0"/>
            <a:r>
              <a:rPr lang="en-US" b="1" dirty="0">
                <a:latin typeface="Arial" panose="020B0604020202020204" pitchFamily="34" charset="0"/>
                <a:cs typeface="Arial" panose="020B0604020202020204" pitchFamily="34" charset="0"/>
              </a:rPr>
              <a:t>QUID PRO QUO</a:t>
            </a:r>
            <a:r>
              <a:rPr lang="en-US" dirty="0">
                <a:latin typeface="Arial" panose="020B0604020202020204" pitchFamily="34" charset="0"/>
                <a:cs typeface="Arial" panose="020B0604020202020204" pitchFamily="34" charset="0"/>
              </a:rPr>
              <a:t>: An employee conditioning the provision of an aid, benefit, or service of the school on an individual’s participation in unwelcome sexual conduct. </a:t>
            </a:r>
          </a:p>
          <a:p>
            <a:pPr lvl="0"/>
            <a:endParaRPr lang="en-US" dirty="0">
              <a:latin typeface="Arial" panose="020B0604020202020204" pitchFamily="34" charset="0"/>
              <a:cs typeface="Arial" panose="020B0604020202020204" pitchFamily="34" charset="0"/>
            </a:endParaRPr>
          </a:p>
          <a:p>
            <a:pPr lvl="0"/>
            <a:r>
              <a:rPr lang="en-US" b="1" dirty="0">
                <a:latin typeface="Arial" panose="020B0604020202020204" pitchFamily="34" charset="0"/>
                <a:cs typeface="Arial" panose="020B0604020202020204" pitchFamily="34" charset="0"/>
              </a:rPr>
              <a:t>SEXUAL HARASSMENT</a:t>
            </a:r>
            <a:r>
              <a:rPr lang="en-US" dirty="0">
                <a:latin typeface="Arial" panose="020B0604020202020204" pitchFamily="34" charset="0"/>
                <a:cs typeface="Arial" panose="020B0604020202020204" pitchFamily="34" charset="0"/>
              </a:rPr>
              <a:t>: Unwelcome conduct determined by a reasonable person to be so severe </a:t>
            </a:r>
            <a:r>
              <a:rPr lang="en-US" b="1" i="1" dirty="0">
                <a:latin typeface="Arial" panose="020B0604020202020204" pitchFamily="34" charset="0"/>
                <a:cs typeface="Arial" panose="020B0604020202020204" pitchFamily="34" charset="0"/>
              </a:rPr>
              <a:t>and</a:t>
            </a:r>
            <a:r>
              <a:rPr lang="en-US" dirty="0">
                <a:latin typeface="Arial" panose="020B0604020202020204" pitchFamily="34" charset="0"/>
                <a:cs typeface="Arial" panose="020B0604020202020204" pitchFamily="34" charset="0"/>
              </a:rPr>
              <a:t> pervasive, </a:t>
            </a:r>
            <a:r>
              <a:rPr lang="en-US" b="1" i="1" dirty="0">
                <a:latin typeface="Arial" panose="020B0604020202020204" pitchFamily="34" charset="0"/>
                <a:cs typeface="Arial" panose="020B0604020202020204" pitchFamily="34" charset="0"/>
              </a:rPr>
              <a:t>and</a:t>
            </a:r>
            <a:r>
              <a:rPr lang="en-US" dirty="0">
                <a:latin typeface="Arial" panose="020B0604020202020204" pitchFamily="34" charset="0"/>
                <a:cs typeface="Arial" panose="020B0604020202020204" pitchFamily="34" charset="0"/>
              </a:rPr>
              <a:t> objectively offensive that it effectively denies a person equal access to the recipient’s education program or activity. </a:t>
            </a:r>
          </a:p>
          <a:p>
            <a:pPr lvl="0"/>
            <a:endParaRPr lang="en-US" dirty="0">
              <a:latin typeface="Arial" panose="020B0604020202020204" pitchFamily="34" charset="0"/>
              <a:cs typeface="Arial" panose="020B0604020202020204" pitchFamily="34" charset="0"/>
            </a:endParaRPr>
          </a:p>
          <a:p>
            <a:pPr lvl="0"/>
            <a:r>
              <a:rPr lang="en-US" b="1" dirty="0">
                <a:latin typeface="Arial" panose="020B0604020202020204" pitchFamily="34" charset="0"/>
                <a:cs typeface="Arial" panose="020B0604020202020204" pitchFamily="34" charset="0"/>
              </a:rPr>
              <a:t>OTHER SEXUAL VIOLENCE</a:t>
            </a:r>
            <a:r>
              <a:rPr lang="en-US" dirty="0">
                <a:latin typeface="Arial" panose="020B0604020202020204" pitchFamily="34" charset="0"/>
                <a:cs typeface="Arial" panose="020B0604020202020204" pitchFamily="34" charset="0"/>
              </a:rPr>
              <a:t>: “Sexual assault,” “dating violence,” “domestic violence,” or “staking” as those terms are defined under the </a:t>
            </a:r>
            <a:r>
              <a:rPr lang="en-US" dirty="0" err="1">
                <a:latin typeface="Arial" panose="020B0604020202020204" pitchFamily="34" charset="0"/>
                <a:cs typeface="Arial" panose="020B0604020202020204" pitchFamily="34" charset="0"/>
              </a:rPr>
              <a:t>Clery</a:t>
            </a:r>
            <a:r>
              <a:rPr lang="en-US" dirty="0">
                <a:latin typeface="Arial" panose="020B0604020202020204" pitchFamily="34" charset="0"/>
                <a:cs typeface="Arial" panose="020B0604020202020204" pitchFamily="34" charset="0"/>
              </a:rPr>
              <a:t> Act and the Violence Against Women Act. </a:t>
            </a:r>
            <a:endParaRPr lang="en-US" dirty="0"/>
          </a:p>
          <a:p>
            <a:endParaRPr lang="en-US" dirty="0"/>
          </a:p>
        </p:txBody>
      </p:sp>
    </p:spTree>
    <p:extLst>
      <p:ext uri="{BB962C8B-B14F-4D97-AF65-F5344CB8AC3E}">
        <p14:creationId xmlns:p14="http://schemas.microsoft.com/office/powerpoint/2010/main" val="39068083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16C51-45B6-C67D-6559-84877AFEF67A}"/>
              </a:ext>
            </a:extLst>
          </p:cNvPr>
          <p:cNvSpPr>
            <a:spLocks noGrp="1"/>
          </p:cNvSpPr>
          <p:nvPr>
            <p:ph type="title"/>
          </p:nvPr>
        </p:nvSpPr>
        <p:spPr>
          <a:xfrm>
            <a:off x="628650" y="365126"/>
            <a:ext cx="7886700" cy="730249"/>
          </a:xfrm>
        </p:spPr>
        <p:txBody>
          <a:bodyPr vert="horz" lIns="91440" tIns="45720" rIns="91440" bIns="45720" rtlCol="0" anchor="ctr">
            <a:normAutofit/>
          </a:bodyPr>
          <a:lstStyle/>
          <a:p>
            <a:pPr algn="ctr"/>
            <a:br>
              <a:rPr lang="en-US" sz="2100" b="1" kern="1200" dirty="0">
                <a:latin typeface="Arial" panose="020B0604020202020204" pitchFamily="34" charset="0"/>
                <a:ea typeface="+mj-ea"/>
                <a:cs typeface="Arial" panose="020B0604020202020204" pitchFamily="34" charset="0"/>
              </a:rPr>
            </a:br>
            <a:r>
              <a:rPr lang="en-US" sz="2100" b="1" kern="1200" dirty="0">
                <a:latin typeface="Arial" panose="020B0604020202020204" pitchFamily="34" charset="0"/>
                <a:ea typeface="+mj-ea"/>
                <a:cs typeface="Arial" panose="020B0604020202020204" pitchFamily="34" charset="0"/>
              </a:rPr>
              <a:t>Sexual Harassment - Standard</a:t>
            </a:r>
            <a:endParaRPr lang="en-US" sz="2100" kern="1200" dirty="0">
              <a:latin typeface="Arial" panose="020B0604020202020204" pitchFamily="34" charset="0"/>
              <a:ea typeface="+mj-ea"/>
              <a:cs typeface="Arial" panose="020B0604020202020204" pitchFamily="34" charset="0"/>
            </a:endParaRPr>
          </a:p>
        </p:txBody>
      </p:sp>
      <p:sp>
        <p:nvSpPr>
          <p:cNvPr id="6" name="TextBox 5">
            <a:extLst>
              <a:ext uri="{FF2B5EF4-FFF2-40B4-BE49-F238E27FC236}">
                <a16:creationId xmlns:a16="http://schemas.microsoft.com/office/drawing/2014/main" id="{6E96B09A-F881-38F8-EF7B-C56A984E710E}"/>
              </a:ext>
            </a:extLst>
          </p:cNvPr>
          <p:cNvSpPr txBox="1"/>
          <p:nvPr/>
        </p:nvSpPr>
        <p:spPr>
          <a:xfrm>
            <a:off x="3604437" y="5901943"/>
            <a:ext cx="4572000" cy="341632"/>
          </a:xfrm>
          <a:prstGeom prst="rect">
            <a:avLst/>
          </a:prstGeom>
          <a:noFill/>
        </p:spPr>
        <p:txBody>
          <a:bodyPr wrap="square">
            <a:spAutoFit/>
          </a:bodyPr>
          <a:lstStyle/>
          <a:p>
            <a:pPr>
              <a:lnSpc>
                <a:spcPct val="90000"/>
              </a:lnSpc>
              <a:spcBef>
                <a:spcPts val="1000"/>
              </a:spcBef>
            </a:pPr>
            <a:r>
              <a:rPr lang="en-US" sz="1800" b="1" i="1" dirty="0">
                <a:solidFill>
                  <a:srgbClr val="455FA9"/>
                </a:solidFill>
                <a:latin typeface="Arial" panose="020B0604020202020204" pitchFamily="34" charset="0"/>
                <a:cs typeface="Arial" panose="020B0604020202020204" pitchFamily="34" charset="0"/>
              </a:rPr>
              <a:t>Remember retaliation is also prohibited! </a:t>
            </a:r>
          </a:p>
        </p:txBody>
      </p:sp>
      <p:sp>
        <p:nvSpPr>
          <p:cNvPr id="3" name="TextBox 2">
            <a:extLst>
              <a:ext uri="{FF2B5EF4-FFF2-40B4-BE49-F238E27FC236}">
                <a16:creationId xmlns:a16="http://schemas.microsoft.com/office/drawing/2014/main" id="{7A2C9DCC-5501-41F4-5059-C4BAF2AA8870}"/>
              </a:ext>
            </a:extLst>
          </p:cNvPr>
          <p:cNvSpPr txBox="1"/>
          <p:nvPr/>
        </p:nvSpPr>
        <p:spPr>
          <a:xfrm>
            <a:off x="986828" y="1720158"/>
            <a:ext cx="7886700" cy="3416320"/>
          </a:xfrm>
          <a:prstGeom prst="rect">
            <a:avLst/>
          </a:prstGeom>
          <a:noFill/>
        </p:spPr>
        <p:txBody>
          <a:bodyPr wrap="square" rtlCol="0">
            <a:spAutoFit/>
          </a:bodyPr>
          <a:lstStyle/>
          <a:p>
            <a:pPr lvl="0"/>
            <a:r>
              <a:rPr lang="en-US" b="1" dirty="0">
                <a:latin typeface="Arial" panose="020B0604020202020204" pitchFamily="34" charset="0"/>
                <a:cs typeface="Arial" panose="020B0604020202020204" pitchFamily="34" charset="0"/>
              </a:rPr>
              <a:t>SEVERE: </a:t>
            </a:r>
            <a:r>
              <a:rPr lang="en-US" dirty="0">
                <a:latin typeface="Arial" panose="020B0604020202020204" pitchFamily="34" charset="0"/>
                <a:ea typeface="+mn-ea"/>
                <a:cs typeface="Arial" panose="020B0604020202020204" pitchFamily="34" charset="0"/>
              </a:rPr>
              <a:t>Physical actions are more likely to be severe without the need for repetition; Non-consensual sexual contact; Accompanied by threats and violence</a:t>
            </a:r>
          </a:p>
          <a:p>
            <a:pPr lvl="0"/>
            <a:endParaRPr lang="en-US" dirty="0">
              <a:latin typeface="Arial" panose="020B0604020202020204" pitchFamily="34" charset="0"/>
              <a:cs typeface="Arial" panose="020B0604020202020204" pitchFamily="34" charset="0"/>
            </a:endParaRPr>
          </a:p>
          <a:p>
            <a:pPr lvl="0"/>
            <a:r>
              <a:rPr lang="en-US" b="1" dirty="0">
                <a:latin typeface="Arial" panose="020B0604020202020204" pitchFamily="34" charset="0"/>
                <a:cs typeface="Arial" panose="020B0604020202020204" pitchFamily="34" charset="0"/>
              </a:rPr>
              <a:t>PERVASIVE</a:t>
            </a:r>
            <a:r>
              <a:rPr lang="en-US" dirty="0">
                <a:latin typeface="Arial" panose="020B0604020202020204" pitchFamily="34" charset="0"/>
                <a:cs typeface="Arial" panose="020B0604020202020204" pitchFamily="34" charset="0"/>
              </a:rPr>
              <a:t>: </a:t>
            </a:r>
            <a:r>
              <a:rPr lang="en-US" dirty="0">
                <a:latin typeface="Arial" panose="020B0604020202020204" pitchFamily="34" charset="0"/>
                <a:ea typeface="+mn-ea"/>
                <a:cs typeface="Arial" panose="020B0604020202020204" pitchFamily="34" charset="0"/>
              </a:rPr>
              <a:t>Widespread; Openly practiced; Known to school community; Frequency of conduct; Unreasonable interference with school or job</a:t>
            </a:r>
          </a:p>
          <a:p>
            <a:pPr lvl="0"/>
            <a:endParaRPr lang="en-US" dirty="0">
              <a:latin typeface="Arial" panose="020B0604020202020204" pitchFamily="34" charset="0"/>
              <a:cs typeface="Arial" panose="020B0604020202020204" pitchFamily="34" charset="0"/>
            </a:endParaRPr>
          </a:p>
          <a:p>
            <a:pPr lvl="0"/>
            <a:r>
              <a:rPr lang="en-US" b="1" dirty="0">
                <a:latin typeface="Arial" panose="020B0604020202020204" pitchFamily="34" charset="0"/>
                <a:cs typeface="Arial" panose="020B0604020202020204" pitchFamily="34" charset="0"/>
              </a:rPr>
              <a:t>OBJECTIVELY OFFENSIVE</a:t>
            </a:r>
            <a:r>
              <a:rPr lang="en-US" dirty="0">
                <a:latin typeface="Arial" panose="020B0604020202020204" pitchFamily="34" charset="0"/>
                <a:cs typeface="Arial" panose="020B0604020202020204" pitchFamily="34" charset="0"/>
              </a:rPr>
              <a:t>: </a:t>
            </a:r>
            <a:r>
              <a:rPr lang="en-US" dirty="0">
                <a:latin typeface="Arial" panose="020B0604020202020204" pitchFamily="34" charset="0"/>
                <a:ea typeface="+mn-ea"/>
                <a:cs typeface="Arial" panose="020B0604020202020204" pitchFamily="34" charset="0"/>
              </a:rPr>
              <a:t>Reasonable person standard; Age difference and positions of power between complainant and respondent; Aspects of humiliation, intimidation, ridicule</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2602134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35699AE-150C-44FE-6C11-F8F01880C15D}"/>
              </a:ext>
            </a:extLst>
          </p:cNvPr>
          <p:cNvSpPr>
            <a:spLocks noGrp="1"/>
          </p:cNvSpPr>
          <p:nvPr>
            <p:ph type="title"/>
          </p:nvPr>
        </p:nvSpPr>
        <p:spPr>
          <a:xfrm>
            <a:off x="628650" y="365126"/>
            <a:ext cx="7886700" cy="730249"/>
          </a:xfrm>
        </p:spPr>
        <p:txBody>
          <a:bodyPr vert="horz" lIns="91440" tIns="45720" rIns="91440" bIns="45720" rtlCol="0" anchor="ctr">
            <a:normAutofit/>
          </a:bodyPr>
          <a:lstStyle/>
          <a:p>
            <a:r>
              <a:rPr lang="en-US" sz="2800" kern="1200">
                <a:latin typeface="Arial" panose="020B0604020202020204" pitchFamily="34" charset="0"/>
                <a:ea typeface="+mj-ea"/>
                <a:cs typeface="Arial" panose="020B0604020202020204" pitchFamily="34" charset="0"/>
              </a:rPr>
              <a:t>SEXUAL HARASSMENT – Hostile environment</a:t>
            </a:r>
          </a:p>
        </p:txBody>
      </p:sp>
      <p:sp>
        <p:nvSpPr>
          <p:cNvPr id="13" name="Content Placeholder 2">
            <a:extLst>
              <a:ext uri="{FF2B5EF4-FFF2-40B4-BE49-F238E27FC236}">
                <a16:creationId xmlns:a16="http://schemas.microsoft.com/office/drawing/2014/main" id="{BCF908B0-684E-6E70-52B5-21D5E3D59DC0}"/>
              </a:ext>
            </a:extLst>
          </p:cNvPr>
          <p:cNvSpPr>
            <a:spLocks noGrp="1"/>
          </p:cNvSpPr>
          <p:nvPr>
            <p:ph sz="half" idx="1"/>
          </p:nvPr>
        </p:nvSpPr>
        <p:spPr>
          <a:xfrm>
            <a:off x="628650" y="1282148"/>
            <a:ext cx="3886200" cy="4894815"/>
          </a:xfrm>
        </p:spPr>
        <p:txBody>
          <a:bodyPr vert="horz" lIns="91440" tIns="45720" rIns="91440" bIns="45720" rtlCol="0">
            <a:normAutofit/>
          </a:bodyPr>
          <a:lstStyle/>
          <a:p>
            <a:pPr marL="214313"/>
            <a:r>
              <a:rPr lang="en-US" sz="2600" b="1" dirty="0">
                <a:solidFill>
                  <a:schemeClr val="tx1"/>
                </a:solidFill>
              </a:rPr>
              <a:t>Reasonable person standard:</a:t>
            </a:r>
          </a:p>
          <a:p>
            <a:pPr marL="728663" lvl="1"/>
            <a:r>
              <a:rPr lang="en-US" sz="2600" dirty="0"/>
              <a:t>Severity, pervasiveness, and objective offensiveness are evaluated based on the totality of the circumstances from the perspective of a reasonable person in the same circumstances.</a:t>
            </a:r>
          </a:p>
        </p:txBody>
      </p:sp>
      <p:sp>
        <p:nvSpPr>
          <p:cNvPr id="7" name="Content Placeholder 2">
            <a:extLst>
              <a:ext uri="{FF2B5EF4-FFF2-40B4-BE49-F238E27FC236}">
                <a16:creationId xmlns:a16="http://schemas.microsoft.com/office/drawing/2014/main" id="{F1A949D5-193D-A6DD-DFE4-CE641C062AD5}"/>
              </a:ext>
            </a:extLst>
          </p:cNvPr>
          <p:cNvSpPr txBox="1">
            <a:spLocks/>
          </p:cNvSpPr>
          <p:nvPr/>
        </p:nvSpPr>
        <p:spPr>
          <a:xfrm>
            <a:off x="4629150" y="1282148"/>
            <a:ext cx="3886200" cy="4894815"/>
          </a:xfrm>
          <a:prstGeom prst="rect">
            <a:avLst/>
          </a:prstGeom>
        </p:spPr>
        <p:txBody>
          <a:bodyPr vert="horz" lIns="91440" tIns="45720" rIns="91440" bIns="45720" rtlCol="0">
            <a:normAutofit lnSpcReduction="10000"/>
          </a:bodyPr>
          <a:lstStyle>
            <a:lvl1pPr marL="0" indent="0" algn="l" defTabSz="914400" rtl="0" eaLnBrk="1" latinLnBrk="0" hangingPunct="1">
              <a:lnSpc>
                <a:spcPct val="100000"/>
              </a:lnSpc>
              <a:spcBef>
                <a:spcPts val="360"/>
              </a:spcBef>
              <a:buFont typeface="Arial" panose="020B0604020202020204" pitchFamily="34" charset="0"/>
              <a:buNone/>
              <a:defRPr sz="15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15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15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5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5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lnSpc>
                <a:spcPct val="90000"/>
              </a:lnSpc>
              <a:spcBef>
                <a:spcPts val="1000"/>
              </a:spcBef>
              <a:buFont typeface="Arial" panose="020B0604020202020204" pitchFamily="34" charset="0"/>
              <a:buChar char="•"/>
            </a:pPr>
            <a:r>
              <a:rPr lang="en-US" sz="2200" b="1" dirty="0">
                <a:solidFill>
                  <a:schemeClr val="tx1"/>
                </a:solidFill>
                <a:latin typeface="Arial" panose="020B0604020202020204" pitchFamily="34" charset="0"/>
                <a:cs typeface="Arial" panose="020B0604020202020204" pitchFamily="34" charset="0"/>
              </a:rPr>
              <a:t>Totality of the Circumstances considerations:</a:t>
            </a:r>
          </a:p>
          <a:p>
            <a:pPr marL="685800" lvl="2" indent="-228600">
              <a:lnSpc>
                <a:spcPct val="90000"/>
              </a:lnSpc>
              <a:spcBef>
                <a:spcPts val="1000"/>
              </a:spcBef>
            </a:pPr>
            <a:r>
              <a:rPr lang="en-US" sz="2200" dirty="0">
                <a:solidFill>
                  <a:schemeClr val="tx1"/>
                </a:solidFill>
                <a:latin typeface="Arial" panose="020B0604020202020204" pitchFamily="34" charset="0"/>
                <a:cs typeface="Arial" panose="020B0604020202020204" pitchFamily="34" charset="0"/>
              </a:rPr>
              <a:t>Frequency, nature, severity</a:t>
            </a:r>
          </a:p>
          <a:p>
            <a:pPr marL="685800" lvl="2" indent="-228600">
              <a:lnSpc>
                <a:spcPct val="90000"/>
              </a:lnSpc>
              <a:spcBef>
                <a:spcPts val="1000"/>
              </a:spcBef>
            </a:pPr>
            <a:r>
              <a:rPr lang="en-US" sz="2200" dirty="0">
                <a:solidFill>
                  <a:schemeClr val="tx1"/>
                </a:solidFill>
                <a:latin typeface="Arial" panose="020B0604020202020204" pitchFamily="34" charset="0"/>
                <a:cs typeface="Arial" panose="020B0604020202020204" pitchFamily="34" charset="0"/>
              </a:rPr>
              <a:t>Age</a:t>
            </a:r>
          </a:p>
          <a:p>
            <a:pPr marL="685800" lvl="2" indent="-228600">
              <a:lnSpc>
                <a:spcPct val="90000"/>
              </a:lnSpc>
              <a:spcBef>
                <a:spcPts val="1000"/>
              </a:spcBef>
            </a:pPr>
            <a:r>
              <a:rPr lang="en-US" sz="2200" dirty="0">
                <a:solidFill>
                  <a:schemeClr val="tx1"/>
                </a:solidFill>
                <a:latin typeface="Arial" panose="020B0604020202020204" pitchFamily="34" charset="0"/>
                <a:cs typeface="Arial" panose="020B0604020202020204" pitchFamily="34" charset="0"/>
              </a:rPr>
              <a:t>Relationship between parties</a:t>
            </a:r>
          </a:p>
          <a:p>
            <a:pPr marL="685800" lvl="2" indent="-228600">
              <a:lnSpc>
                <a:spcPct val="90000"/>
              </a:lnSpc>
              <a:spcBef>
                <a:spcPts val="1000"/>
              </a:spcBef>
            </a:pPr>
            <a:r>
              <a:rPr lang="en-US" sz="2200" dirty="0">
                <a:solidFill>
                  <a:schemeClr val="tx1"/>
                </a:solidFill>
                <a:latin typeface="Arial" panose="020B0604020202020204" pitchFamily="34" charset="0"/>
                <a:cs typeface="Arial" panose="020B0604020202020204" pitchFamily="34" charset="0"/>
              </a:rPr>
              <a:t>Context in which conduct occurred</a:t>
            </a:r>
          </a:p>
          <a:p>
            <a:pPr marL="685800" lvl="2" indent="-228600">
              <a:lnSpc>
                <a:spcPct val="90000"/>
              </a:lnSpc>
              <a:spcBef>
                <a:spcPts val="1000"/>
              </a:spcBef>
            </a:pPr>
            <a:r>
              <a:rPr lang="en-US" sz="2200" dirty="0">
                <a:solidFill>
                  <a:schemeClr val="tx1"/>
                </a:solidFill>
                <a:latin typeface="Arial" panose="020B0604020202020204" pitchFamily="34" charset="0"/>
                <a:cs typeface="Arial" panose="020B0604020202020204" pitchFamily="34" charset="0"/>
              </a:rPr>
              <a:t>Interference with school/job</a:t>
            </a:r>
          </a:p>
          <a:p>
            <a:pPr marL="685800" lvl="2" indent="-228600">
              <a:lnSpc>
                <a:spcPct val="90000"/>
              </a:lnSpc>
              <a:spcBef>
                <a:spcPts val="1000"/>
              </a:spcBef>
            </a:pPr>
            <a:r>
              <a:rPr lang="en-US" sz="2200" dirty="0">
                <a:solidFill>
                  <a:schemeClr val="tx1"/>
                </a:solidFill>
                <a:latin typeface="Arial" panose="020B0604020202020204" pitchFamily="34" charset="0"/>
                <a:cs typeface="Arial" panose="020B0604020202020204" pitchFamily="34" charset="0"/>
              </a:rPr>
              <a:t>Impact on mental or emotional state</a:t>
            </a:r>
          </a:p>
          <a:p>
            <a:pPr marL="228600" lvl="1" indent="-228600">
              <a:lnSpc>
                <a:spcPct val="90000"/>
              </a:lnSpc>
              <a:spcBef>
                <a:spcPts val="1000"/>
              </a:spcBef>
            </a:pPr>
            <a:endParaRPr lang="en-US" sz="2200" dirty="0">
              <a:solidFill>
                <a:srgbClr val="455FA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21977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45180-4175-7180-A457-CFD863FDBF78}"/>
              </a:ext>
            </a:extLst>
          </p:cNvPr>
          <p:cNvSpPr>
            <a:spLocks noGrp="1"/>
          </p:cNvSpPr>
          <p:nvPr>
            <p:ph type="title"/>
          </p:nvPr>
        </p:nvSpPr>
        <p:spPr>
          <a:xfrm>
            <a:off x="628650" y="365126"/>
            <a:ext cx="7886700" cy="730249"/>
          </a:xfrm>
        </p:spPr>
        <p:txBody>
          <a:bodyPr anchor="ctr">
            <a:normAutofit/>
          </a:bodyPr>
          <a:lstStyle/>
          <a:p>
            <a:r>
              <a:rPr lang="en-US" sz="3700"/>
              <a:t>Sexual Violence -SEXUAL ASSAULT</a:t>
            </a:r>
          </a:p>
        </p:txBody>
      </p:sp>
      <p:sp>
        <p:nvSpPr>
          <p:cNvPr id="4" name="Content Placeholder 3">
            <a:extLst>
              <a:ext uri="{FF2B5EF4-FFF2-40B4-BE49-F238E27FC236}">
                <a16:creationId xmlns:a16="http://schemas.microsoft.com/office/drawing/2014/main" id="{2B238E6A-0D20-C950-839F-1CFA62D46C59}"/>
              </a:ext>
            </a:extLst>
          </p:cNvPr>
          <p:cNvSpPr>
            <a:spLocks noGrp="1"/>
          </p:cNvSpPr>
          <p:nvPr>
            <p:ph idx="1"/>
          </p:nvPr>
        </p:nvSpPr>
        <p:spPr/>
        <p:txBody>
          <a:bodyPr>
            <a:normAutofit fontScale="92500" lnSpcReduction="10000"/>
          </a:bodyPr>
          <a:lstStyle/>
          <a:p>
            <a:pPr lvl="0"/>
            <a:r>
              <a:rPr lang="en-US" b="1" dirty="0"/>
              <a:t>Rape</a:t>
            </a:r>
            <a:r>
              <a:rPr lang="en-US" dirty="0"/>
              <a:t> - Penetration, no matter how slight, of the vagina or anus with any body part or object, or oral penetration by a sex organ of another person, without their consent, including instances where they are incapable of giving consent because of age or temporary or permanent mental or physical incapacity.</a:t>
            </a:r>
          </a:p>
          <a:p>
            <a:pPr lvl="0"/>
            <a:r>
              <a:rPr lang="en-US" b="1" dirty="0"/>
              <a:t>Sodomy</a:t>
            </a:r>
            <a:r>
              <a:rPr lang="en-US" dirty="0"/>
              <a:t> - Oral or anal sexual intercourse with another person, forcibly and/or against that person’s will (non-consensually), or not forcibly or against the person’s will in instances where the Complainant is incapable of giving consent because of age or because of temporary or permanent mental or physical incapacity.</a:t>
            </a:r>
          </a:p>
          <a:p>
            <a:endParaRPr lang="en-US" dirty="0"/>
          </a:p>
        </p:txBody>
      </p:sp>
    </p:spTree>
    <p:extLst>
      <p:ext uri="{BB962C8B-B14F-4D97-AF65-F5344CB8AC3E}">
        <p14:creationId xmlns:p14="http://schemas.microsoft.com/office/powerpoint/2010/main" val="3220629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9C02A802-45E7-B6D0-ADBF-3ACE1CC5671A}"/>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23" y="1"/>
            <a:ext cx="10136646" cy="67612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B9C4F89-4310-2112-C691-AFF15D570D18}"/>
              </a:ext>
            </a:extLst>
          </p:cNvPr>
          <p:cNvSpPr>
            <a:spLocks noGrp="1"/>
          </p:cNvSpPr>
          <p:nvPr>
            <p:ph type="title"/>
          </p:nvPr>
        </p:nvSpPr>
        <p:spPr>
          <a:xfrm>
            <a:off x="628650" y="-730249"/>
            <a:ext cx="7886700" cy="730249"/>
          </a:xfrm>
        </p:spPr>
        <p:txBody>
          <a:bodyPr vert="horz" lIns="91440" tIns="45720" rIns="91440" bIns="45720" rtlCol="0" anchor="b">
            <a:normAutofit/>
          </a:bodyPr>
          <a:lstStyle/>
          <a:p>
            <a:r>
              <a:rPr lang="en-US" dirty="0"/>
              <a:t>Icebreaker</a:t>
            </a:r>
          </a:p>
        </p:txBody>
      </p:sp>
      <p:sp>
        <p:nvSpPr>
          <p:cNvPr id="9" name="TextBox 8">
            <a:extLst>
              <a:ext uri="{FF2B5EF4-FFF2-40B4-BE49-F238E27FC236}">
                <a16:creationId xmlns:a16="http://schemas.microsoft.com/office/drawing/2014/main" id="{D9D7B65D-9C8C-05E9-6529-3DF0215FF1B0}"/>
              </a:ext>
            </a:extLst>
          </p:cNvPr>
          <p:cNvSpPr txBox="1"/>
          <p:nvPr/>
        </p:nvSpPr>
        <p:spPr>
          <a:xfrm>
            <a:off x="2136531" y="2110154"/>
            <a:ext cx="1696915"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Post it</a:t>
            </a:r>
          </a:p>
        </p:txBody>
      </p:sp>
      <p:sp>
        <p:nvSpPr>
          <p:cNvPr id="10" name="TextBox 9">
            <a:extLst>
              <a:ext uri="{FF2B5EF4-FFF2-40B4-BE49-F238E27FC236}">
                <a16:creationId xmlns:a16="http://schemas.microsoft.com/office/drawing/2014/main" id="{C1521247-1D77-FD89-93C9-E98A950D47C2}"/>
              </a:ext>
            </a:extLst>
          </p:cNvPr>
          <p:cNvSpPr txBox="1"/>
          <p:nvPr/>
        </p:nvSpPr>
        <p:spPr>
          <a:xfrm rot="21174640">
            <a:off x="4826977" y="3190473"/>
            <a:ext cx="1981199"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Purge it</a:t>
            </a:r>
          </a:p>
        </p:txBody>
      </p:sp>
    </p:spTree>
    <p:extLst>
      <p:ext uri="{BB962C8B-B14F-4D97-AF65-F5344CB8AC3E}">
        <p14:creationId xmlns:p14="http://schemas.microsoft.com/office/powerpoint/2010/main" val="12827043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45180-4175-7180-A457-CFD863FDBF78}"/>
              </a:ext>
            </a:extLst>
          </p:cNvPr>
          <p:cNvSpPr>
            <a:spLocks noGrp="1"/>
          </p:cNvSpPr>
          <p:nvPr>
            <p:ph type="title"/>
          </p:nvPr>
        </p:nvSpPr>
        <p:spPr>
          <a:xfrm>
            <a:off x="628650" y="365126"/>
            <a:ext cx="7886700" cy="730249"/>
          </a:xfrm>
        </p:spPr>
        <p:txBody>
          <a:bodyPr anchor="ctr">
            <a:normAutofit fontScale="90000"/>
          </a:bodyPr>
          <a:lstStyle/>
          <a:p>
            <a:r>
              <a:rPr lang="en-US" sz="3700" dirty="0"/>
              <a:t>Sexual Violence -SEXUAL ASSAULT (cont.)</a:t>
            </a:r>
          </a:p>
        </p:txBody>
      </p:sp>
      <p:sp>
        <p:nvSpPr>
          <p:cNvPr id="4" name="Content Placeholder 3">
            <a:extLst>
              <a:ext uri="{FF2B5EF4-FFF2-40B4-BE49-F238E27FC236}">
                <a16:creationId xmlns:a16="http://schemas.microsoft.com/office/drawing/2014/main" id="{3B61FEC7-0F2B-175F-9EE8-5FF3EFA215C5}"/>
              </a:ext>
            </a:extLst>
          </p:cNvPr>
          <p:cNvSpPr>
            <a:spLocks noGrp="1"/>
          </p:cNvSpPr>
          <p:nvPr>
            <p:ph idx="1"/>
          </p:nvPr>
        </p:nvSpPr>
        <p:spPr/>
        <p:txBody>
          <a:bodyPr>
            <a:normAutofit fontScale="85000" lnSpcReduction="20000"/>
          </a:bodyPr>
          <a:lstStyle/>
          <a:p>
            <a:pPr lvl="0"/>
            <a:r>
              <a:rPr lang="en-US" b="1" dirty="0"/>
              <a:t>Sexual Assault with an Object </a:t>
            </a:r>
            <a:r>
              <a:rPr lang="en-US" dirty="0"/>
              <a:t>- The use of an object or instrument to penetrate, however slightly, the genital or anal opening of the body of another person, forcibly and/or against that person’s will (non-consensually) or not forcibly or against the person’s will in instances where the Complainant is incapable of giving consent because of age or because of temporary or permanent mental or physical incapacity.</a:t>
            </a:r>
          </a:p>
          <a:p>
            <a:pPr lvl="0"/>
            <a:r>
              <a:rPr lang="en-US" b="1" dirty="0"/>
              <a:t>Fondling</a:t>
            </a:r>
            <a:r>
              <a:rPr lang="en-US" dirty="0"/>
              <a:t> - The touching of the private body parts of another person (buttocks, groin, breasts) for the purpose of sexual gratification, forcibly and/or against that person’s will (</a:t>
            </a:r>
            <a:r>
              <a:rPr lang="en-US" dirty="0" err="1"/>
              <a:t>nonconsensually</a:t>
            </a:r>
            <a:r>
              <a:rPr lang="en-US" dirty="0"/>
              <a:t>), or not forcibly or against the person’s will in instances where the Complainant is incapable of giving consent because of age or because of temporary or permanent mental or physical incapacity.</a:t>
            </a:r>
          </a:p>
          <a:p>
            <a:endParaRPr lang="en-US" dirty="0"/>
          </a:p>
        </p:txBody>
      </p:sp>
    </p:spTree>
    <p:extLst>
      <p:ext uri="{BB962C8B-B14F-4D97-AF65-F5344CB8AC3E}">
        <p14:creationId xmlns:p14="http://schemas.microsoft.com/office/powerpoint/2010/main" val="794603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45180-4175-7180-A457-CFD863FDBF78}"/>
              </a:ext>
            </a:extLst>
          </p:cNvPr>
          <p:cNvSpPr>
            <a:spLocks noGrp="1"/>
          </p:cNvSpPr>
          <p:nvPr>
            <p:ph type="title"/>
          </p:nvPr>
        </p:nvSpPr>
        <p:spPr>
          <a:xfrm>
            <a:off x="628650" y="365126"/>
            <a:ext cx="7886700" cy="730249"/>
          </a:xfrm>
        </p:spPr>
        <p:txBody>
          <a:bodyPr anchor="ctr">
            <a:normAutofit fontScale="90000"/>
          </a:bodyPr>
          <a:lstStyle/>
          <a:p>
            <a:r>
              <a:rPr lang="en-US" sz="3700" dirty="0"/>
              <a:t>Sexual Violence -SEXUAL ASSAULT (</a:t>
            </a:r>
            <a:r>
              <a:rPr lang="en-US" sz="3700" dirty="0" err="1"/>
              <a:t>cont</a:t>
            </a:r>
            <a:r>
              <a:rPr lang="en-US" sz="3700" dirty="0"/>
              <a:t>)</a:t>
            </a:r>
          </a:p>
        </p:txBody>
      </p:sp>
      <p:sp>
        <p:nvSpPr>
          <p:cNvPr id="4" name="Content Placeholder 3">
            <a:extLst>
              <a:ext uri="{FF2B5EF4-FFF2-40B4-BE49-F238E27FC236}">
                <a16:creationId xmlns:a16="http://schemas.microsoft.com/office/drawing/2014/main" id="{A41A497A-1B35-7C1C-3458-5DA84D2F4874}"/>
              </a:ext>
            </a:extLst>
          </p:cNvPr>
          <p:cNvSpPr>
            <a:spLocks noGrp="1"/>
          </p:cNvSpPr>
          <p:nvPr>
            <p:ph idx="1"/>
          </p:nvPr>
        </p:nvSpPr>
        <p:spPr/>
        <p:txBody>
          <a:bodyPr/>
          <a:lstStyle/>
          <a:p>
            <a:pPr lvl="0"/>
            <a:r>
              <a:rPr lang="en-US" sz="2800" b="1" dirty="0"/>
              <a:t>Incest – </a:t>
            </a:r>
            <a:r>
              <a:rPr lang="en-US" sz="2800" dirty="0"/>
              <a:t>Nonforcible sexual intercourse between persons who are related to each other within the degrees wherein marriage is prohibited by Colorado law.</a:t>
            </a:r>
          </a:p>
          <a:p>
            <a:pPr lvl="0"/>
            <a:r>
              <a:rPr lang="en-US" sz="2800" b="1" dirty="0"/>
              <a:t>Statutory Rape </a:t>
            </a:r>
            <a:r>
              <a:rPr lang="en-US" sz="2800" dirty="0"/>
              <a:t>– Nonforcible sexual intercourse with a person who is under the statutory age of consent of 18.</a:t>
            </a:r>
          </a:p>
          <a:p>
            <a:endParaRPr lang="en-US" dirty="0"/>
          </a:p>
        </p:txBody>
      </p:sp>
    </p:spTree>
    <p:extLst>
      <p:ext uri="{BB962C8B-B14F-4D97-AF65-F5344CB8AC3E}">
        <p14:creationId xmlns:p14="http://schemas.microsoft.com/office/powerpoint/2010/main" val="24419283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45180-4175-7180-A457-CFD863FDBF78}"/>
              </a:ext>
            </a:extLst>
          </p:cNvPr>
          <p:cNvSpPr>
            <a:spLocks noGrp="1"/>
          </p:cNvSpPr>
          <p:nvPr>
            <p:ph type="title"/>
          </p:nvPr>
        </p:nvSpPr>
        <p:spPr>
          <a:xfrm>
            <a:off x="522514" y="419101"/>
            <a:ext cx="7467600" cy="1419929"/>
          </a:xfrm>
        </p:spPr>
        <p:txBody>
          <a:bodyPr anchor="t">
            <a:noAutofit/>
          </a:bodyPr>
          <a:lstStyle/>
          <a:p>
            <a:pPr>
              <a:lnSpc>
                <a:spcPct val="90000"/>
              </a:lnSpc>
            </a:pPr>
            <a:r>
              <a:rPr lang="en-US" sz="3600" dirty="0"/>
              <a:t>Other Types of Sexual Violence – Dating Violence</a:t>
            </a:r>
          </a:p>
        </p:txBody>
      </p:sp>
      <p:sp>
        <p:nvSpPr>
          <p:cNvPr id="3" name="Content Placeholder 2">
            <a:extLst>
              <a:ext uri="{FF2B5EF4-FFF2-40B4-BE49-F238E27FC236}">
                <a16:creationId xmlns:a16="http://schemas.microsoft.com/office/drawing/2014/main" id="{5833E0BD-2EA5-736F-4781-9EABC9028C66}"/>
              </a:ext>
            </a:extLst>
          </p:cNvPr>
          <p:cNvSpPr>
            <a:spLocks noGrp="1"/>
          </p:cNvSpPr>
          <p:nvPr>
            <p:ph idx="1"/>
          </p:nvPr>
        </p:nvSpPr>
        <p:spPr>
          <a:xfrm>
            <a:off x="604809" y="1745697"/>
            <a:ext cx="7684661" cy="4315133"/>
          </a:xfrm>
        </p:spPr>
        <p:txBody>
          <a:bodyPr>
            <a:noAutofit/>
          </a:bodyPr>
          <a:lstStyle/>
          <a:p>
            <a:pPr marL="214313" indent="-214313"/>
            <a:r>
              <a:rPr lang="en-US" sz="1800" dirty="0"/>
              <a:t>Violence committed by a person who is or has been in a social relationship of a romantic or intimate nature with the Complainant. The existence of such a relationship shall be determined based on the Complainant’s statement and with consideration of the length of the relationship, the type of relationship, and the frequency of interaction between the persons involved in the relationship. For the purposes of this definition —</a:t>
            </a:r>
          </a:p>
          <a:p>
            <a:pPr marL="728663" lvl="1" indent="-214313"/>
            <a:r>
              <a:rPr lang="en-US" sz="1800" dirty="0"/>
              <a:t>Dating violence includes, but is not limited to, sexual or physical abuse or the threat of such abuse.</a:t>
            </a:r>
          </a:p>
          <a:p>
            <a:pPr marL="728663" lvl="1" indent="-214313"/>
            <a:r>
              <a:rPr lang="en-US" sz="1800" dirty="0"/>
              <a:t>Dating violence does not include acts covered under the definition of domestic violence.</a:t>
            </a:r>
          </a:p>
          <a:p>
            <a:pPr marL="215504" lvl="1" indent="-172641"/>
            <a:r>
              <a:rPr lang="en-US" sz="1800" dirty="0"/>
              <a:t> To categorize an incident as Domestic Violence, the relationship between the Respondent and the Complainant must be more than just two people living together as roommates. The people cohabitating must be current or former spouses or have an intimate relationship.</a:t>
            </a:r>
          </a:p>
        </p:txBody>
      </p:sp>
    </p:spTree>
    <p:extLst>
      <p:ext uri="{BB962C8B-B14F-4D97-AF65-F5344CB8AC3E}">
        <p14:creationId xmlns:p14="http://schemas.microsoft.com/office/powerpoint/2010/main" val="16468131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33E0BD-2EA5-736F-4781-9EABC9028C66}"/>
              </a:ext>
            </a:extLst>
          </p:cNvPr>
          <p:cNvSpPr>
            <a:spLocks noGrp="1"/>
          </p:cNvSpPr>
          <p:nvPr>
            <p:ph idx="1"/>
          </p:nvPr>
        </p:nvSpPr>
        <p:spPr>
          <a:xfrm>
            <a:off x="1052439" y="1765208"/>
            <a:ext cx="6837533" cy="4061638"/>
          </a:xfrm>
        </p:spPr>
        <p:txBody>
          <a:bodyPr>
            <a:noAutofit/>
          </a:bodyPr>
          <a:lstStyle/>
          <a:p>
            <a:pPr marL="214313" indent="-214313"/>
            <a:r>
              <a:rPr lang="en-US" sz="1800" dirty="0"/>
              <a:t>A felony or misdemeanor crime of violence committed — </a:t>
            </a:r>
          </a:p>
          <a:p>
            <a:pPr marL="728663" lvl="1" indent="-214313"/>
            <a:r>
              <a:rPr lang="en-US" sz="1800" dirty="0"/>
              <a:t>By a current or former spouse or intimate partner of the Complainant;</a:t>
            </a:r>
          </a:p>
          <a:p>
            <a:pPr marL="728663" lvl="1" indent="-214313"/>
            <a:r>
              <a:rPr lang="en-US" sz="1800" dirty="0"/>
              <a:t>By a person with whom the Complainant shares a child in common; </a:t>
            </a:r>
          </a:p>
          <a:p>
            <a:pPr marL="728663" lvl="1" indent="-214313"/>
            <a:r>
              <a:rPr lang="en-US" sz="1800" dirty="0"/>
              <a:t>By a person who is cohabitating with, or has cohabitated with, the Complainant as a spouse or intimate partner; </a:t>
            </a:r>
          </a:p>
          <a:p>
            <a:pPr marL="728663" lvl="1" indent="-214313"/>
            <a:r>
              <a:rPr lang="en-US" sz="1800" dirty="0"/>
              <a:t>By a person similarly situated to a spouse of the Complainant under the domestic or family violence laws [insert your state here];</a:t>
            </a:r>
          </a:p>
          <a:p>
            <a:pPr marL="728663" lvl="1" indent="-214313"/>
            <a:r>
              <a:rPr lang="en-US" sz="1800" dirty="0"/>
              <a:t>By any other person against an adult or youth Complainant who is protected from that person’s acts under the domestic or family violence laws of [insert your state here].</a:t>
            </a:r>
          </a:p>
        </p:txBody>
      </p:sp>
      <p:sp>
        <p:nvSpPr>
          <p:cNvPr id="6" name="Title 1">
            <a:extLst>
              <a:ext uri="{FF2B5EF4-FFF2-40B4-BE49-F238E27FC236}">
                <a16:creationId xmlns:a16="http://schemas.microsoft.com/office/drawing/2014/main" id="{E508FB59-C05A-FA0E-0E8E-46F7ED9ED2F9}"/>
              </a:ext>
            </a:extLst>
          </p:cNvPr>
          <p:cNvSpPr txBox="1">
            <a:spLocks noGrp="1"/>
          </p:cNvSpPr>
          <p:nvPr>
            <p:ph type="title" idx="4294967295"/>
          </p:nvPr>
        </p:nvSpPr>
        <p:spPr>
          <a:xfrm>
            <a:off x="522514" y="419101"/>
            <a:ext cx="7467600" cy="14199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Other Types of Sexual Violence – Dating Violence (cont.)</a:t>
            </a:r>
          </a:p>
        </p:txBody>
      </p:sp>
    </p:spTree>
    <p:extLst>
      <p:ext uri="{BB962C8B-B14F-4D97-AF65-F5344CB8AC3E}">
        <p14:creationId xmlns:p14="http://schemas.microsoft.com/office/powerpoint/2010/main" val="8539293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D0B5E91-D43C-D9FA-3183-D3DBF410083E}"/>
              </a:ext>
            </a:extLst>
          </p:cNvPr>
          <p:cNvSpPr>
            <a:spLocks noGrp="1"/>
          </p:cNvSpPr>
          <p:nvPr>
            <p:ph type="ctrTitle"/>
          </p:nvPr>
        </p:nvSpPr>
        <p:spPr>
          <a:xfrm>
            <a:off x="685800" y="755207"/>
            <a:ext cx="7772400" cy="2387600"/>
          </a:xfrm>
        </p:spPr>
        <p:txBody>
          <a:bodyPr anchor="b">
            <a:normAutofit/>
          </a:bodyPr>
          <a:lstStyle/>
          <a:p>
            <a:r>
              <a:rPr lang="en-US" dirty="0"/>
              <a:t>Other Types of Sexual Violence – Stalking</a:t>
            </a:r>
          </a:p>
        </p:txBody>
      </p:sp>
      <p:sp>
        <p:nvSpPr>
          <p:cNvPr id="7" name="Content Placeholder 6">
            <a:extLst>
              <a:ext uri="{FF2B5EF4-FFF2-40B4-BE49-F238E27FC236}">
                <a16:creationId xmlns:a16="http://schemas.microsoft.com/office/drawing/2014/main" id="{8EDE6C82-6268-44D6-CEF4-6480C8DFED3D}"/>
              </a:ext>
            </a:extLst>
          </p:cNvPr>
          <p:cNvSpPr>
            <a:spLocks noGrp="1"/>
          </p:cNvSpPr>
          <p:nvPr>
            <p:ph type="subTitle" idx="1"/>
          </p:nvPr>
        </p:nvSpPr>
        <p:spPr>
          <a:xfrm>
            <a:off x="685800" y="3885824"/>
            <a:ext cx="6858000" cy="1655762"/>
          </a:xfrm>
        </p:spPr>
        <p:txBody>
          <a:bodyPr>
            <a:normAutofit fontScale="92500"/>
          </a:bodyPr>
          <a:lstStyle/>
          <a:p>
            <a:r>
              <a:rPr lang="en-US" sz="2200" dirty="0"/>
              <a:t>Engaging in a course of conduct directed at a specific person that would cause a reasonable person to — </a:t>
            </a:r>
          </a:p>
          <a:p>
            <a:r>
              <a:rPr lang="en-US" sz="2200" dirty="0"/>
              <a:t>▪Fear for the person’s safety or the safety of others; or </a:t>
            </a:r>
          </a:p>
          <a:p>
            <a:r>
              <a:rPr lang="en-US" sz="2200" dirty="0"/>
              <a:t>▪Suffer substantial emotional distress. </a:t>
            </a:r>
          </a:p>
          <a:p>
            <a:endParaRPr lang="en-US" sz="2200" dirty="0"/>
          </a:p>
        </p:txBody>
      </p:sp>
    </p:spTree>
    <p:extLst>
      <p:ext uri="{BB962C8B-B14F-4D97-AF65-F5344CB8AC3E}">
        <p14:creationId xmlns:p14="http://schemas.microsoft.com/office/powerpoint/2010/main" val="25693269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45180-4175-7180-A457-CFD863FDBF78}"/>
              </a:ext>
            </a:extLst>
          </p:cNvPr>
          <p:cNvSpPr>
            <a:spLocks noGrp="1"/>
          </p:cNvSpPr>
          <p:nvPr>
            <p:ph type="title"/>
          </p:nvPr>
        </p:nvSpPr>
        <p:spPr>
          <a:xfrm>
            <a:off x="755555" y="741426"/>
            <a:ext cx="6442910" cy="1103416"/>
          </a:xfrm>
        </p:spPr>
        <p:txBody>
          <a:bodyPr/>
          <a:lstStyle/>
          <a:p>
            <a:r>
              <a:rPr lang="en-US" dirty="0"/>
              <a:t>Retaliation </a:t>
            </a:r>
          </a:p>
        </p:txBody>
      </p:sp>
      <p:sp>
        <p:nvSpPr>
          <p:cNvPr id="3" name="Content Placeholder 2">
            <a:extLst>
              <a:ext uri="{FF2B5EF4-FFF2-40B4-BE49-F238E27FC236}">
                <a16:creationId xmlns:a16="http://schemas.microsoft.com/office/drawing/2014/main" id="{5833E0BD-2EA5-736F-4781-9EABC9028C66}"/>
              </a:ext>
            </a:extLst>
          </p:cNvPr>
          <p:cNvSpPr>
            <a:spLocks noGrp="1"/>
          </p:cNvSpPr>
          <p:nvPr>
            <p:ph idx="1"/>
          </p:nvPr>
        </p:nvSpPr>
        <p:spPr>
          <a:xfrm>
            <a:off x="1001486" y="1899557"/>
            <a:ext cx="7587343" cy="3848531"/>
          </a:xfrm>
        </p:spPr>
        <p:txBody>
          <a:bodyPr>
            <a:normAutofit/>
          </a:bodyPr>
          <a:lstStyle/>
          <a:p>
            <a:pPr marL="214313" indent="-214313" algn="just"/>
            <a:r>
              <a:rPr lang="en-US" sz="1800" dirty="0"/>
              <a:t>No Recipient or other person may intimidate, threaten, coerce, or discriminate against any individual for the purpose of interfering with any right or privilege secured by Title IX or this part, or because the individual has made a report or complaint, testified, assisted, or participated or refused to participate in any manner in an investigation, proceeding, or hearing under this part…</a:t>
            </a:r>
          </a:p>
          <a:p>
            <a:pPr marL="214313" indent="-214313" algn="just"/>
            <a:endParaRPr lang="en-US" sz="1800" dirty="0"/>
          </a:p>
          <a:p>
            <a:pPr marL="214313" indent="-214313" algn="just"/>
            <a:r>
              <a:rPr lang="en-US" sz="1800" dirty="0"/>
              <a:t>…Intimidation, threats, coercion, or discrimination, including charges against an individual for code of conduct violations that do not involve sex discrimination or sexual harassment, but arise out of the same facts or circumstances as a report or complaint of sex discrimination, or a report or formal complaint of sexual harassment, for the purpose of interfering with any right or privilege secured by Title IX or this part, constitutes retaliation. </a:t>
            </a:r>
          </a:p>
        </p:txBody>
      </p:sp>
    </p:spTree>
    <p:extLst>
      <p:ext uri="{BB962C8B-B14F-4D97-AF65-F5344CB8AC3E}">
        <p14:creationId xmlns:p14="http://schemas.microsoft.com/office/powerpoint/2010/main" val="27536439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45180-4175-7180-A457-CFD863FDBF78}"/>
              </a:ext>
            </a:extLst>
          </p:cNvPr>
          <p:cNvSpPr>
            <a:spLocks noGrp="1"/>
          </p:cNvSpPr>
          <p:nvPr>
            <p:ph type="title"/>
          </p:nvPr>
        </p:nvSpPr>
        <p:spPr>
          <a:xfrm>
            <a:off x="526955" y="638011"/>
            <a:ext cx="6442910" cy="1103416"/>
          </a:xfrm>
        </p:spPr>
        <p:txBody>
          <a:bodyPr>
            <a:normAutofit/>
          </a:bodyPr>
          <a:lstStyle/>
          <a:p>
            <a:r>
              <a:rPr lang="en-US" dirty="0"/>
              <a:t>Sexual Exploitation </a:t>
            </a:r>
          </a:p>
        </p:txBody>
      </p:sp>
      <p:sp>
        <p:nvSpPr>
          <p:cNvPr id="3" name="Content Placeholder 2">
            <a:extLst>
              <a:ext uri="{FF2B5EF4-FFF2-40B4-BE49-F238E27FC236}">
                <a16:creationId xmlns:a16="http://schemas.microsoft.com/office/drawing/2014/main" id="{5833E0BD-2EA5-736F-4781-9EABC9028C66}"/>
              </a:ext>
            </a:extLst>
          </p:cNvPr>
          <p:cNvSpPr>
            <a:spLocks noGrp="1"/>
          </p:cNvSpPr>
          <p:nvPr>
            <p:ph idx="1"/>
          </p:nvPr>
        </p:nvSpPr>
        <p:spPr>
          <a:xfrm>
            <a:off x="1131569" y="2073728"/>
            <a:ext cx="7190559" cy="3869871"/>
          </a:xfrm>
        </p:spPr>
        <p:txBody>
          <a:bodyPr>
            <a:normAutofit/>
          </a:bodyPr>
          <a:lstStyle/>
          <a:p>
            <a:pPr marL="214313" indent="-214313"/>
            <a:r>
              <a:rPr lang="en-US" sz="1800" dirty="0"/>
              <a:t>Occurs when one person takes non-consensual or abusive sexual advantage of another for their own benefit or for the benefit of anyone other than the person being exploited, and that conduct does not otherwise constitute one of other sexual harassment offenses. </a:t>
            </a:r>
          </a:p>
          <a:p>
            <a:pPr marL="214313" indent="-214313"/>
            <a:r>
              <a:rPr lang="en-US" sz="1800" dirty="0"/>
              <a:t>Examples: taking videos of a sexual act, viewing/observing undressing without consent; sex trafficking; creating, possessing, and disseminating child pornography</a:t>
            </a:r>
          </a:p>
        </p:txBody>
      </p:sp>
    </p:spTree>
    <p:extLst>
      <p:ext uri="{BB962C8B-B14F-4D97-AF65-F5344CB8AC3E}">
        <p14:creationId xmlns:p14="http://schemas.microsoft.com/office/powerpoint/2010/main" val="37999559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219B-7E3A-7E84-6386-37313F0CFB09}"/>
              </a:ext>
            </a:extLst>
          </p:cNvPr>
          <p:cNvSpPr>
            <a:spLocks noGrp="1"/>
          </p:cNvSpPr>
          <p:nvPr>
            <p:ph type="title"/>
          </p:nvPr>
        </p:nvSpPr>
        <p:spPr>
          <a:xfrm>
            <a:off x="628650" y="3035300"/>
            <a:ext cx="7886700" cy="787399"/>
          </a:xfrm>
        </p:spPr>
        <p:txBody>
          <a:bodyPr anchor="ctr">
            <a:noAutofit/>
          </a:bodyPr>
          <a:lstStyle/>
          <a:p>
            <a:pPr algn="ctr"/>
            <a:r>
              <a:rPr lang="en-US" sz="4100" dirty="0"/>
              <a:t>ROLES IN THE </a:t>
            </a:r>
            <a:br>
              <a:rPr lang="en-US" sz="4100" dirty="0"/>
            </a:br>
            <a:r>
              <a:rPr lang="en-US" sz="4100" dirty="0"/>
              <a:t>TITLE IX PROCESS</a:t>
            </a:r>
            <a:endParaRPr lang="en-US" sz="4100" b="1" dirty="0"/>
          </a:p>
        </p:txBody>
      </p:sp>
    </p:spTree>
    <p:extLst>
      <p:ext uri="{BB962C8B-B14F-4D97-AF65-F5344CB8AC3E}">
        <p14:creationId xmlns:p14="http://schemas.microsoft.com/office/powerpoint/2010/main" val="11119018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85762-E044-4BC9-98BF-3A9AB266E2EC}"/>
              </a:ext>
            </a:extLst>
          </p:cNvPr>
          <p:cNvSpPr>
            <a:spLocks noGrp="1"/>
          </p:cNvSpPr>
          <p:nvPr>
            <p:ph type="title"/>
          </p:nvPr>
        </p:nvSpPr>
        <p:spPr>
          <a:xfrm>
            <a:off x="628650" y="365126"/>
            <a:ext cx="7886700" cy="730249"/>
          </a:xfrm>
        </p:spPr>
        <p:txBody>
          <a:bodyPr anchor="ctr">
            <a:noAutofit/>
          </a:bodyPr>
          <a:lstStyle/>
          <a:p>
            <a:r>
              <a:rPr lang="en-US" sz="3200" dirty="0"/>
              <a:t>Title IX Regulations - Title IX Coordinator</a:t>
            </a:r>
          </a:p>
        </p:txBody>
      </p:sp>
      <p:sp>
        <p:nvSpPr>
          <p:cNvPr id="3" name="Content Placeholder 2">
            <a:extLst>
              <a:ext uri="{FF2B5EF4-FFF2-40B4-BE49-F238E27FC236}">
                <a16:creationId xmlns:a16="http://schemas.microsoft.com/office/drawing/2014/main" id="{6CAE1B89-D19C-44A4-AB45-66FA75FDB5F7}"/>
              </a:ext>
            </a:extLst>
          </p:cNvPr>
          <p:cNvSpPr>
            <a:spLocks noGrp="1"/>
          </p:cNvSpPr>
          <p:nvPr>
            <p:ph idx="1"/>
          </p:nvPr>
        </p:nvSpPr>
        <p:spPr>
          <a:xfrm>
            <a:off x="628650" y="1282148"/>
            <a:ext cx="7886700" cy="4894815"/>
          </a:xfrm>
        </p:spPr>
        <p:txBody>
          <a:bodyPr>
            <a:normAutofit/>
          </a:bodyPr>
          <a:lstStyle/>
          <a:p>
            <a:r>
              <a:rPr lang="en-US" sz="2000" dirty="0"/>
              <a:t>Every recipient (e.g. K-12 School District, College, University) </a:t>
            </a:r>
            <a:r>
              <a:rPr lang="en-US" sz="2000" b="1" u="sng" dirty="0"/>
              <a:t>MUST</a:t>
            </a:r>
            <a:r>
              <a:rPr lang="en-US" sz="2000" dirty="0"/>
              <a:t> designate an employee to coordinate its responsibilities under Title IX and </a:t>
            </a:r>
            <a:r>
              <a:rPr lang="en-US" sz="2000" b="1" u="sng" dirty="0"/>
              <a:t>PUBLISH</a:t>
            </a:r>
            <a:r>
              <a:rPr lang="en-US" sz="2000" dirty="0"/>
              <a:t> their contact information. </a:t>
            </a:r>
            <a:r>
              <a:rPr lang="en-US" sz="2000" i="1" dirty="0"/>
              <a:t>See </a:t>
            </a:r>
            <a:r>
              <a:rPr lang="en-US" sz="2000" dirty="0"/>
              <a:t>34 C.F.R. § 106.8.</a:t>
            </a:r>
          </a:p>
          <a:p>
            <a:r>
              <a:rPr lang="en-US" sz="2000" dirty="0"/>
              <a:t>Title IX Coordinator receives and </a:t>
            </a:r>
            <a:r>
              <a:rPr lang="en-US" sz="2000" i="1" dirty="0"/>
              <a:t>may </a:t>
            </a:r>
            <a:r>
              <a:rPr lang="en-US" sz="2000" dirty="0"/>
              <a:t>sign formal complaints; coordinates implementation of supportive measures. </a:t>
            </a:r>
            <a:r>
              <a:rPr lang="en-US" sz="2000" i="1" dirty="0"/>
              <a:t>See</a:t>
            </a:r>
            <a:r>
              <a:rPr lang="en-US" sz="2000" dirty="0"/>
              <a:t> 34 C.F.R. § 106.30.</a:t>
            </a:r>
          </a:p>
          <a:p>
            <a:r>
              <a:rPr lang="en-US" sz="2000" dirty="0"/>
              <a:t>Title IX Coordinator </a:t>
            </a:r>
            <a:r>
              <a:rPr lang="en-US" sz="2000" b="1" u="sng" dirty="0"/>
              <a:t>MUST</a:t>
            </a:r>
            <a:r>
              <a:rPr lang="en-US" sz="2000" dirty="0"/>
              <a:t> promptly contact complainant to discuss availability of supportive measures and process for filing a formal complaint. </a:t>
            </a:r>
            <a:r>
              <a:rPr lang="en-US" sz="2000" i="1" dirty="0"/>
              <a:t>See </a:t>
            </a:r>
            <a:r>
              <a:rPr lang="en-US" sz="2000" dirty="0"/>
              <a:t>34 C.F.R. § 106.44.</a:t>
            </a:r>
          </a:p>
          <a:p>
            <a:r>
              <a:rPr lang="en-US" sz="2000" dirty="0"/>
              <a:t>Title IX Coordinator </a:t>
            </a:r>
            <a:r>
              <a:rPr lang="en-US" sz="2000" b="1" u="sng" dirty="0"/>
              <a:t>MUST</a:t>
            </a:r>
            <a:r>
              <a:rPr lang="en-US" sz="2000" dirty="0"/>
              <a:t> not have a conflict of interest or bias for/against complainants/respondents, </a:t>
            </a:r>
            <a:r>
              <a:rPr lang="en-US" sz="2000" b="1" u="sng" dirty="0"/>
              <a:t>MUST</a:t>
            </a:r>
            <a:r>
              <a:rPr lang="en-US" sz="2000" dirty="0"/>
              <a:t> be trained, </a:t>
            </a:r>
            <a:r>
              <a:rPr lang="en-US" sz="2000" b="1" u="sng" dirty="0"/>
              <a:t>CANNOT</a:t>
            </a:r>
            <a:r>
              <a:rPr lang="en-US" sz="2000" dirty="0"/>
              <a:t> be the same person as the decision-maker, and is </a:t>
            </a:r>
            <a:r>
              <a:rPr lang="en-US" sz="2000" b="1" u="sng" dirty="0"/>
              <a:t>RESPONSIBLE</a:t>
            </a:r>
            <a:r>
              <a:rPr lang="en-US" sz="2000" dirty="0"/>
              <a:t> for implementing remedies. </a:t>
            </a:r>
            <a:r>
              <a:rPr lang="en-US" sz="2000" i="1" dirty="0"/>
              <a:t>See </a:t>
            </a:r>
            <a:r>
              <a:rPr lang="en-US" sz="2000" dirty="0"/>
              <a:t>34 C.F.R. § 106.45.</a:t>
            </a:r>
          </a:p>
        </p:txBody>
      </p:sp>
    </p:spTree>
    <p:extLst>
      <p:ext uri="{BB962C8B-B14F-4D97-AF65-F5344CB8AC3E}">
        <p14:creationId xmlns:p14="http://schemas.microsoft.com/office/powerpoint/2010/main" val="27493984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85762-E044-4BC9-98BF-3A9AB266E2EC}"/>
              </a:ext>
            </a:extLst>
          </p:cNvPr>
          <p:cNvSpPr>
            <a:spLocks noGrp="1"/>
          </p:cNvSpPr>
          <p:nvPr>
            <p:ph type="title"/>
          </p:nvPr>
        </p:nvSpPr>
        <p:spPr>
          <a:xfrm>
            <a:off x="628650" y="365126"/>
            <a:ext cx="7886700" cy="730249"/>
          </a:xfrm>
        </p:spPr>
        <p:txBody>
          <a:bodyPr anchor="ctr">
            <a:normAutofit/>
          </a:bodyPr>
          <a:lstStyle/>
          <a:p>
            <a:r>
              <a:rPr lang="en-US" sz="4100" dirty="0"/>
              <a:t>Title IX Regulations - Investigator</a:t>
            </a:r>
          </a:p>
        </p:txBody>
      </p:sp>
      <p:sp>
        <p:nvSpPr>
          <p:cNvPr id="3" name="Content Placeholder 2">
            <a:extLst>
              <a:ext uri="{FF2B5EF4-FFF2-40B4-BE49-F238E27FC236}">
                <a16:creationId xmlns:a16="http://schemas.microsoft.com/office/drawing/2014/main" id="{6CAE1B89-D19C-44A4-AB45-66FA75FDB5F7}"/>
              </a:ext>
            </a:extLst>
          </p:cNvPr>
          <p:cNvSpPr>
            <a:spLocks noGrp="1"/>
          </p:cNvSpPr>
          <p:nvPr>
            <p:ph idx="1"/>
          </p:nvPr>
        </p:nvSpPr>
        <p:spPr>
          <a:xfrm>
            <a:off x="628650" y="1282148"/>
            <a:ext cx="7886700" cy="4894815"/>
          </a:xfrm>
        </p:spPr>
        <p:txBody>
          <a:bodyPr>
            <a:normAutofit/>
          </a:bodyPr>
          <a:lstStyle/>
          <a:p>
            <a:pPr>
              <a:spcAft>
                <a:spcPts val="450"/>
              </a:spcAft>
            </a:pPr>
            <a:r>
              <a:rPr lang="en-US" sz="2600" dirty="0"/>
              <a:t>Investigator:</a:t>
            </a:r>
          </a:p>
          <a:p>
            <a:pPr lvl="1">
              <a:spcAft>
                <a:spcPts val="450"/>
              </a:spcAft>
              <a:buNone/>
            </a:pPr>
            <a:r>
              <a:rPr lang="en-US" sz="2600" b="1" u="sng" dirty="0"/>
              <a:t>MUST</a:t>
            </a:r>
            <a:r>
              <a:rPr lang="en-US" sz="2600" dirty="0"/>
              <a:t> not have a conflict of interest or bias for/against complainants/respondents;  </a:t>
            </a:r>
          </a:p>
          <a:p>
            <a:pPr lvl="1">
              <a:spcAft>
                <a:spcPts val="450"/>
              </a:spcAft>
              <a:buNone/>
            </a:pPr>
            <a:r>
              <a:rPr lang="en-US" sz="2600" b="1" u="sng" dirty="0"/>
              <a:t>MUST</a:t>
            </a:r>
            <a:r>
              <a:rPr lang="en-US" sz="2600" dirty="0"/>
              <a:t> be trained, including on issues of relevance;</a:t>
            </a:r>
          </a:p>
          <a:p>
            <a:pPr lvl="1">
              <a:spcAft>
                <a:spcPts val="450"/>
              </a:spcAft>
              <a:buNone/>
            </a:pPr>
            <a:r>
              <a:rPr lang="en-US" sz="2600" b="1" u="sng" dirty="0"/>
              <a:t>CANNOT</a:t>
            </a:r>
            <a:r>
              <a:rPr lang="en-US" sz="2600" dirty="0"/>
              <a:t> be the same person as the decision-maker;</a:t>
            </a:r>
          </a:p>
          <a:p>
            <a:pPr lvl="1">
              <a:spcAft>
                <a:spcPts val="450"/>
              </a:spcAft>
              <a:buNone/>
            </a:pPr>
            <a:r>
              <a:rPr lang="en-US" sz="2600" b="1" u="sng" dirty="0"/>
              <a:t>MUST</a:t>
            </a:r>
            <a:r>
              <a:rPr lang="en-US" sz="2600" dirty="0"/>
              <a:t> consider the parties’ responses to the evidence prior to the completion of the investigative report.</a:t>
            </a:r>
          </a:p>
          <a:p>
            <a:pPr marL="253746" lvl="1" indent="0">
              <a:spcAft>
                <a:spcPts val="450"/>
              </a:spcAft>
              <a:buNone/>
            </a:pPr>
            <a:r>
              <a:rPr lang="en-US" sz="2600" i="1" dirty="0"/>
              <a:t>See </a:t>
            </a:r>
            <a:r>
              <a:rPr lang="en-US" sz="2600" dirty="0"/>
              <a:t>34 C.F.R. § 106.45.</a:t>
            </a:r>
          </a:p>
          <a:p>
            <a:pPr marL="253746" lvl="1" indent="0">
              <a:spcAft>
                <a:spcPts val="450"/>
              </a:spcAft>
              <a:buNone/>
            </a:pPr>
            <a:endParaRPr lang="en-US" sz="2600" dirty="0"/>
          </a:p>
        </p:txBody>
      </p:sp>
    </p:spTree>
    <p:extLst>
      <p:ext uri="{BB962C8B-B14F-4D97-AF65-F5344CB8AC3E}">
        <p14:creationId xmlns:p14="http://schemas.microsoft.com/office/powerpoint/2010/main" val="3660312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9B3D6-60A4-B9F4-8D00-24B4246BFA23}"/>
              </a:ext>
            </a:extLst>
          </p:cNvPr>
          <p:cNvSpPr>
            <a:spLocks noGrp="1"/>
          </p:cNvSpPr>
          <p:nvPr>
            <p:ph type="title"/>
          </p:nvPr>
        </p:nvSpPr>
        <p:spPr>
          <a:xfrm>
            <a:off x="628650" y="-730249"/>
            <a:ext cx="7886700" cy="730249"/>
          </a:xfrm>
        </p:spPr>
        <p:txBody>
          <a:bodyPr vert="horz" lIns="91440" tIns="45720" rIns="91440" bIns="45720" rtlCol="0" anchor="b">
            <a:normAutofit/>
          </a:bodyPr>
          <a:lstStyle/>
          <a:p>
            <a:r>
              <a:rPr lang="en-US" dirty="0"/>
              <a:t>Introductions</a:t>
            </a:r>
          </a:p>
        </p:txBody>
      </p:sp>
      <p:pic>
        <p:nvPicPr>
          <p:cNvPr id="14" name="Picture 13" descr="One big red thumbtack in front of many smaller black thumbtacks">
            <a:extLst>
              <a:ext uri="{FF2B5EF4-FFF2-40B4-BE49-F238E27FC236}">
                <a16:creationId xmlns:a16="http://schemas.microsoft.com/office/drawing/2014/main" id="{972BD009-8BF5-6E1E-692F-3E84FC726C85}"/>
              </a:ext>
            </a:extLst>
          </p:cNvPr>
          <p:cNvPicPr>
            <a:picLocks noChangeAspect="1"/>
          </p:cNvPicPr>
          <p:nvPr/>
        </p:nvPicPr>
        <p:blipFill rotWithShape="1">
          <a:blip r:embed="rId3">
            <a:extLst>
              <a:ext uri="{28A0092B-C50C-407E-A947-70E740481C1C}">
                <a14:useLocalDpi xmlns:a14="http://schemas.microsoft.com/office/drawing/2010/main" val="0"/>
              </a:ext>
            </a:extLst>
          </a:blip>
          <a:srcRect l="2667" r="-1" b="-1"/>
          <a:stretch/>
        </p:blipFill>
        <p:spPr>
          <a:xfrm>
            <a:off x="20" y="10"/>
            <a:ext cx="9143980" cy="6857990"/>
          </a:xfrm>
          <a:prstGeom prst="rect">
            <a:avLst/>
          </a:prstGeom>
          <a:noFill/>
        </p:spPr>
      </p:pic>
    </p:spTree>
    <p:extLst>
      <p:ext uri="{BB962C8B-B14F-4D97-AF65-F5344CB8AC3E}">
        <p14:creationId xmlns:p14="http://schemas.microsoft.com/office/powerpoint/2010/main" val="11495233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85762-E044-4BC9-98BF-3A9AB266E2EC}"/>
              </a:ext>
            </a:extLst>
          </p:cNvPr>
          <p:cNvSpPr>
            <a:spLocks noGrp="1"/>
          </p:cNvSpPr>
          <p:nvPr>
            <p:ph type="title"/>
          </p:nvPr>
        </p:nvSpPr>
        <p:spPr>
          <a:xfrm>
            <a:off x="628650" y="365126"/>
            <a:ext cx="7886700" cy="730249"/>
          </a:xfrm>
        </p:spPr>
        <p:txBody>
          <a:bodyPr anchor="ctr">
            <a:noAutofit/>
          </a:bodyPr>
          <a:lstStyle/>
          <a:p>
            <a:r>
              <a:rPr lang="en-US" sz="3600" dirty="0"/>
              <a:t>Title IX Regulations – Decision-Maker</a:t>
            </a:r>
          </a:p>
        </p:txBody>
      </p:sp>
      <p:sp>
        <p:nvSpPr>
          <p:cNvPr id="3" name="Content Placeholder 2">
            <a:extLst>
              <a:ext uri="{FF2B5EF4-FFF2-40B4-BE49-F238E27FC236}">
                <a16:creationId xmlns:a16="http://schemas.microsoft.com/office/drawing/2014/main" id="{6CAE1B89-D19C-44A4-AB45-66FA75FDB5F7}"/>
              </a:ext>
            </a:extLst>
          </p:cNvPr>
          <p:cNvSpPr>
            <a:spLocks noGrp="1"/>
          </p:cNvSpPr>
          <p:nvPr>
            <p:ph idx="1"/>
          </p:nvPr>
        </p:nvSpPr>
        <p:spPr>
          <a:xfrm>
            <a:off x="628650" y="1282148"/>
            <a:ext cx="7886700" cy="4894815"/>
          </a:xfrm>
        </p:spPr>
        <p:txBody>
          <a:bodyPr>
            <a:normAutofit/>
          </a:bodyPr>
          <a:lstStyle/>
          <a:p>
            <a:pPr>
              <a:spcAft>
                <a:spcPts val="450"/>
              </a:spcAft>
            </a:pPr>
            <a:r>
              <a:rPr lang="en-US" sz="2200"/>
              <a:t>Decision-Maker:</a:t>
            </a:r>
          </a:p>
          <a:p>
            <a:pPr lvl="1">
              <a:spcAft>
                <a:spcPts val="450"/>
              </a:spcAft>
              <a:buNone/>
            </a:pPr>
            <a:r>
              <a:rPr lang="en-US" sz="2200" b="1" u="sng"/>
              <a:t>MUST</a:t>
            </a:r>
            <a:r>
              <a:rPr lang="en-US" sz="2200"/>
              <a:t> not have a conflict of interest or bias for/against complainants/respondents;  </a:t>
            </a:r>
          </a:p>
          <a:p>
            <a:pPr lvl="1">
              <a:spcAft>
                <a:spcPts val="450"/>
              </a:spcAft>
              <a:buNone/>
            </a:pPr>
            <a:r>
              <a:rPr lang="en-US" sz="2200" b="1" u="sng"/>
              <a:t>MUST</a:t>
            </a:r>
            <a:r>
              <a:rPr lang="en-US" sz="2200"/>
              <a:t> be trained, including on issues of relevance of questions and evidence about a complainant’s sexual predisposition or prior sexual behavior are not relevant</a:t>
            </a:r>
          </a:p>
          <a:p>
            <a:pPr lvl="1">
              <a:spcAft>
                <a:spcPts val="450"/>
              </a:spcAft>
              <a:buNone/>
            </a:pPr>
            <a:r>
              <a:rPr lang="en-US" sz="2200" b="1" u="sng"/>
              <a:t>MUST</a:t>
            </a:r>
            <a:r>
              <a:rPr lang="en-US" sz="2200"/>
              <a:t> be trained, including on the presumption that the respondent is not responsible for the alleged conduct until a determination is made; a</a:t>
            </a:r>
          </a:p>
          <a:p>
            <a:pPr lvl="1">
              <a:spcAft>
                <a:spcPts val="450"/>
              </a:spcAft>
              <a:buNone/>
            </a:pPr>
            <a:r>
              <a:rPr lang="en-US" sz="2200" b="1" u="sng"/>
              <a:t>CANNOT</a:t>
            </a:r>
            <a:r>
              <a:rPr lang="en-US" sz="2200"/>
              <a:t> be the same person as the investigator;</a:t>
            </a:r>
          </a:p>
          <a:p>
            <a:pPr lvl="1">
              <a:spcAft>
                <a:spcPts val="450"/>
              </a:spcAft>
              <a:buNone/>
            </a:pPr>
            <a:r>
              <a:rPr lang="en-US" sz="2200" b="1" u="sng"/>
              <a:t>MUST</a:t>
            </a:r>
            <a:r>
              <a:rPr lang="en-US" sz="2200"/>
              <a:t> receive training on any technology to be used at a live hearing</a:t>
            </a:r>
          </a:p>
          <a:p>
            <a:pPr marL="253746" lvl="1" indent="0">
              <a:spcAft>
                <a:spcPts val="450"/>
              </a:spcAft>
              <a:buNone/>
            </a:pPr>
            <a:r>
              <a:rPr lang="en-US" sz="2200" i="1"/>
              <a:t>See </a:t>
            </a:r>
            <a:r>
              <a:rPr lang="en-US" sz="2200"/>
              <a:t>34 C.F.R. § 106.45.</a:t>
            </a:r>
          </a:p>
          <a:p>
            <a:pPr marL="253746" lvl="1" indent="0">
              <a:spcAft>
                <a:spcPts val="450"/>
              </a:spcAft>
              <a:buNone/>
            </a:pPr>
            <a:endParaRPr lang="en-US" sz="2200"/>
          </a:p>
        </p:txBody>
      </p:sp>
    </p:spTree>
    <p:extLst>
      <p:ext uri="{BB962C8B-B14F-4D97-AF65-F5344CB8AC3E}">
        <p14:creationId xmlns:p14="http://schemas.microsoft.com/office/powerpoint/2010/main" val="37131631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219B-7E3A-7E84-6386-37313F0CFB09}"/>
              </a:ext>
            </a:extLst>
          </p:cNvPr>
          <p:cNvSpPr>
            <a:spLocks noGrp="1"/>
          </p:cNvSpPr>
          <p:nvPr>
            <p:ph type="title"/>
          </p:nvPr>
        </p:nvSpPr>
        <p:spPr>
          <a:xfrm>
            <a:off x="628650" y="3035300"/>
            <a:ext cx="7886700" cy="787399"/>
          </a:xfrm>
        </p:spPr>
        <p:txBody>
          <a:bodyPr anchor="ctr">
            <a:noAutofit/>
          </a:bodyPr>
          <a:lstStyle/>
          <a:p>
            <a:pPr algn="ctr"/>
            <a:r>
              <a:rPr lang="en-US" sz="4100" dirty="0"/>
              <a:t>SETTING UP YOUR </a:t>
            </a:r>
            <a:br>
              <a:rPr lang="en-US" sz="4100" dirty="0"/>
            </a:br>
            <a:r>
              <a:rPr lang="en-US" sz="4100" dirty="0"/>
              <a:t>SCHOOL FOR SUCCESS </a:t>
            </a:r>
          </a:p>
        </p:txBody>
      </p:sp>
    </p:spTree>
    <p:extLst>
      <p:ext uri="{BB962C8B-B14F-4D97-AF65-F5344CB8AC3E}">
        <p14:creationId xmlns:p14="http://schemas.microsoft.com/office/powerpoint/2010/main" val="17029673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BF366AC-6C6F-6491-3271-D87422CAF9F1}"/>
              </a:ext>
            </a:extLst>
          </p:cNvPr>
          <p:cNvSpPr txBox="1">
            <a:spLocks noGrp="1"/>
          </p:cNvSpPr>
          <p:nvPr>
            <p:ph type="title" idx="4294967295"/>
          </p:nvPr>
        </p:nvSpPr>
        <p:spPr>
          <a:xfrm>
            <a:off x="532378" y="902431"/>
            <a:ext cx="7886700" cy="7302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1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Make Information Available to Families</a:t>
            </a:r>
          </a:p>
        </p:txBody>
      </p:sp>
      <p:sp>
        <p:nvSpPr>
          <p:cNvPr id="3" name="Content Placeholder 2">
            <a:extLst>
              <a:ext uri="{FF2B5EF4-FFF2-40B4-BE49-F238E27FC236}">
                <a16:creationId xmlns:a16="http://schemas.microsoft.com/office/drawing/2014/main" id="{8E89AB1F-A2B7-401F-C836-74CA88B9357B}"/>
              </a:ext>
            </a:extLst>
          </p:cNvPr>
          <p:cNvSpPr>
            <a:spLocks noGrp="1"/>
          </p:cNvSpPr>
          <p:nvPr>
            <p:ph idx="1"/>
          </p:nvPr>
        </p:nvSpPr>
        <p:spPr>
          <a:xfrm>
            <a:off x="466586" y="2094214"/>
            <a:ext cx="8018284" cy="2816876"/>
          </a:xfrm>
        </p:spPr>
        <p:txBody>
          <a:bodyPr>
            <a:normAutofit fontScale="77500" lnSpcReduction="20000"/>
          </a:bodyPr>
          <a:lstStyle/>
          <a:p>
            <a:r>
              <a:rPr lang="en-US" sz="2300" dirty="0"/>
              <a:t>Adopt and publish necessary policies that are – </a:t>
            </a:r>
          </a:p>
          <a:p>
            <a:pPr lvl="1"/>
            <a:r>
              <a:rPr lang="en-US" sz="2300" dirty="0"/>
              <a:t>Easy to find</a:t>
            </a:r>
          </a:p>
          <a:p>
            <a:pPr lvl="1"/>
            <a:r>
              <a:rPr lang="en-US" sz="2300" dirty="0"/>
              <a:t>Easy to understand</a:t>
            </a:r>
          </a:p>
          <a:p>
            <a:pPr lvl="1"/>
            <a:r>
              <a:rPr lang="en-US" sz="2300" dirty="0"/>
              <a:t>Easy to act on</a:t>
            </a:r>
          </a:p>
          <a:p>
            <a:pPr marL="342900" lvl="1" indent="0">
              <a:buNone/>
            </a:pPr>
            <a:endParaRPr lang="en-US" sz="2300" dirty="0"/>
          </a:p>
          <a:p>
            <a:r>
              <a:rPr lang="en-US" sz="2300" dirty="0"/>
              <a:t>Proactively remove barriers to reporting by –</a:t>
            </a:r>
          </a:p>
          <a:p>
            <a:pPr lvl="1"/>
            <a:r>
              <a:rPr lang="en-US" sz="2300" dirty="0"/>
              <a:t>Recognizing and addressing barriers (language, cultural, etc.) </a:t>
            </a:r>
          </a:p>
          <a:p>
            <a:pPr lvl="1"/>
            <a:r>
              <a:rPr lang="en-US" sz="2300" dirty="0"/>
              <a:t>Making reporting available via multiple methods and outside of the school’s operation hours</a:t>
            </a:r>
          </a:p>
          <a:p>
            <a:pPr lvl="1"/>
            <a:r>
              <a:rPr lang="en-US" sz="2300" dirty="0"/>
              <a:t>Encouraging families to inquire, even if they aren’t sure what happened</a:t>
            </a:r>
          </a:p>
          <a:p>
            <a:pPr lvl="1"/>
            <a:endParaRPr lang="en-US" sz="1500" dirty="0"/>
          </a:p>
          <a:p>
            <a:endParaRPr lang="en-US" sz="1500" dirty="0"/>
          </a:p>
        </p:txBody>
      </p:sp>
      <p:sp>
        <p:nvSpPr>
          <p:cNvPr id="4" name="TextBox 3">
            <a:extLst>
              <a:ext uri="{FF2B5EF4-FFF2-40B4-BE49-F238E27FC236}">
                <a16:creationId xmlns:a16="http://schemas.microsoft.com/office/drawing/2014/main" id="{9035E9C2-36D2-4DC0-C65E-277664D29FB9}"/>
              </a:ext>
            </a:extLst>
          </p:cNvPr>
          <p:cNvSpPr txBox="1"/>
          <p:nvPr/>
        </p:nvSpPr>
        <p:spPr>
          <a:xfrm>
            <a:off x="1064757" y="5103910"/>
            <a:ext cx="8018283" cy="1154162"/>
          </a:xfrm>
          <a:prstGeom prst="rect">
            <a:avLst/>
          </a:prstGeom>
          <a:noFill/>
        </p:spPr>
        <p:txBody>
          <a:bodyPr wrap="square" rtlCol="0">
            <a:spAutoFit/>
          </a:bodyPr>
          <a:lstStyle/>
          <a:p>
            <a:r>
              <a:rPr lang="en-US" sz="2100" b="1" i="1" dirty="0">
                <a:solidFill>
                  <a:srgbClr val="0070C0"/>
                </a:solidFill>
              </a:rPr>
              <a:t>Remember to be upfront with families about mandatory reporting obligations and the limits on confidentiality! </a:t>
            </a:r>
          </a:p>
          <a:p>
            <a:endParaRPr lang="en-US" sz="2700" i="1" dirty="0"/>
          </a:p>
        </p:txBody>
      </p:sp>
    </p:spTree>
    <p:extLst>
      <p:ext uri="{BB962C8B-B14F-4D97-AF65-F5344CB8AC3E}">
        <p14:creationId xmlns:p14="http://schemas.microsoft.com/office/powerpoint/2010/main" val="715329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30AFB-3B89-F8CB-A4C3-A5691C62FB06}"/>
              </a:ext>
            </a:extLst>
          </p:cNvPr>
          <p:cNvSpPr>
            <a:spLocks noGrp="1"/>
          </p:cNvSpPr>
          <p:nvPr>
            <p:ph type="title"/>
          </p:nvPr>
        </p:nvSpPr>
        <p:spPr>
          <a:xfrm>
            <a:off x="628650" y="365126"/>
            <a:ext cx="7886700" cy="730249"/>
          </a:xfrm>
        </p:spPr>
        <p:txBody>
          <a:bodyPr anchor="ctr">
            <a:normAutofit/>
          </a:bodyPr>
          <a:lstStyle/>
          <a:p>
            <a:r>
              <a:rPr lang="en-US" sz="4100" dirty="0"/>
              <a:t>Invest In Your Title IX Team </a:t>
            </a:r>
          </a:p>
        </p:txBody>
      </p:sp>
      <p:sp>
        <p:nvSpPr>
          <p:cNvPr id="4" name="Content Placeholder 3">
            <a:extLst>
              <a:ext uri="{FF2B5EF4-FFF2-40B4-BE49-F238E27FC236}">
                <a16:creationId xmlns:a16="http://schemas.microsoft.com/office/drawing/2014/main" id="{81725726-21E7-3EE6-5A1F-9D66C7173207}"/>
              </a:ext>
            </a:extLst>
          </p:cNvPr>
          <p:cNvSpPr>
            <a:spLocks noGrp="1"/>
          </p:cNvSpPr>
          <p:nvPr>
            <p:ph idx="1"/>
          </p:nvPr>
        </p:nvSpPr>
        <p:spPr/>
        <p:txBody>
          <a:bodyPr>
            <a:normAutofit fontScale="85000" lnSpcReduction="20000"/>
          </a:bodyPr>
          <a:lstStyle/>
          <a:p>
            <a:pPr lvl="0"/>
            <a:r>
              <a:rPr lang="en-US" b="1" dirty="0">
                <a:latin typeface="Arial" panose="020B0604020202020204" pitchFamily="34" charset="0"/>
                <a:cs typeface="Arial" panose="020B0604020202020204" pitchFamily="34" charset="0"/>
              </a:rPr>
              <a:t>Who Must be Trained: </a:t>
            </a:r>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Title IX Coordinator, any investigator, any decision-maker, and any person who facilitates informal resolution</a:t>
            </a:r>
          </a:p>
          <a:p>
            <a:pPr lvl="0"/>
            <a:r>
              <a:rPr lang="en-US" b="1" dirty="0">
                <a:latin typeface="Arial" panose="020B0604020202020204" pitchFamily="34" charset="0"/>
                <a:cs typeface="Arial" panose="020B0604020202020204" pitchFamily="34" charset="0"/>
              </a:rPr>
              <a:t>Training Must Include: </a:t>
            </a:r>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Title IX’s definition of “sexual harassment”</a:t>
            </a:r>
          </a:p>
          <a:p>
            <a:pPr lvl="1"/>
            <a:r>
              <a:rPr lang="en-US" dirty="0">
                <a:latin typeface="Arial" panose="020B0604020202020204" pitchFamily="34" charset="0"/>
                <a:cs typeface="Arial" panose="020B0604020202020204" pitchFamily="34" charset="0"/>
              </a:rPr>
              <a:t>Scope of the school’s education program or activity</a:t>
            </a:r>
          </a:p>
          <a:p>
            <a:pPr lvl="1"/>
            <a:r>
              <a:rPr lang="en-US" dirty="0">
                <a:latin typeface="Arial" panose="020B0604020202020204" pitchFamily="34" charset="0"/>
                <a:cs typeface="Arial" panose="020B0604020202020204" pitchFamily="34" charset="0"/>
              </a:rPr>
              <a:t>How to conduct an investigation and grievance process</a:t>
            </a:r>
          </a:p>
          <a:p>
            <a:pPr lvl="1"/>
            <a:r>
              <a:rPr lang="en-US" dirty="0">
                <a:latin typeface="Arial" panose="020B0604020202020204" pitchFamily="34" charset="0"/>
                <a:cs typeface="Arial" panose="020B0604020202020204" pitchFamily="34" charset="0"/>
              </a:rPr>
              <a:t>How to serve impartially, including by avoiding prejudgment of the facts at issue, conflicts of interest, and bias</a:t>
            </a:r>
          </a:p>
          <a:p>
            <a:pPr lvl="1"/>
            <a:r>
              <a:rPr lang="en-US" dirty="0">
                <a:latin typeface="Arial" panose="020B0604020202020204" pitchFamily="34" charset="0"/>
                <a:cs typeface="Arial" panose="020B0604020202020204" pitchFamily="34" charset="0"/>
              </a:rPr>
              <a:t>Decision-makers must receive training on the following:</a:t>
            </a:r>
          </a:p>
          <a:p>
            <a:pPr lvl="2"/>
            <a:r>
              <a:rPr lang="en-US" dirty="0">
                <a:latin typeface="Arial" panose="020B0604020202020204" pitchFamily="34" charset="0"/>
                <a:cs typeface="Arial" panose="020B0604020202020204" pitchFamily="34" charset="0"/>
              </a:rPr>
              <a:t>Technology at live hearing</a:t>
            </a:r>
          </a:p>
          <a:p>
            <a:pPr lvl="2"/>
            <a:r>
              <a:rPr lang="en-US" dirty="0">
                <a:latin typeface="Arial" panose="020B0604020202020204" pitchFamily="34" charset="0"/>
                <a:cs typeface="Arial" panose="020B0604020202020204" pitchFamily="34" charset="0"/>
              </a:rPr>
              <a:t>Issues of relevance of questions and evidence, including when questions and evidence about a complainant’s sexual predisposition or prior sexual behavior are not relevant</a:t>
            </a:r>
          </a:p>
          <a:p>
            <a:pPr lvl="2"/>
            <a:r>
              <a:rPr lang="en-US" dirty="0">
                <a:latin typeface="Arial" panose="020B0604020202020204" pitchFamily="34" charset="0"/>
                <a:cs typeface="Arial" panose="020B0604020202020204" pitchFamily="34" charset="0"/>
              </a:rPr>
              <a:t>The presumption that respondent is not responsible for the alleged conduct until a determination is made</a:t>
            </a:r>
          </a:p>
          <a:p>
            <a:pPr lvl="1"/>
            <a:r>
              <a:rPr lang="en-US" dirty="0">
                <a:latin typeface="Arial" panose="020B0604020202020204" pitchFamily="34" charset="0"/>
                <a:cs typeface="Arial" panose="020B0604020202020204" pitchFamily="34" charset="0"/>
              </a:rPr>
              <a:t>Investigators must receive training on issues of relevance to create an investigative report that fairly summarizes relevant evidence</a:t>
            </a:r>
          </a:p>
          <a:p>
            <a:endParaRPr lang="en-US" dirty="0"/>
          </a:p>
        </p:txBody>
      </p:sp>
    </p:spTree>
    <p:extLst>
      <p:ext uri="{BB962C8B-B14F-4D97-AF65-F5344CB8AC3E}">
        <p14:creationId xmlns:p14="http://schemas.microsoft.com/office/powerpoint/2010/main" val="28735464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76B10-9D96-4702-B670-D9F7EE0272A1}"/>
              </a:ext>
            </a:extLst>
          </p:cNvPr>
          <p:cNvSpPr>
            <a:spLocks noGrp="1"/>
          </p:cNvSpPr>
          <p:nvPr>
            <p:ph type="title" idx="4294967295"/>
          </p:nvPr>
        </p:nvSpPr>
        <p:spPr>
          <a:xfrm>
            <a:off x="-1" y="1175147"/>
            <a:ext cx="8389480" cy="557213"/>
          </a:xfrm>
        </p:spPr>
        <p:txBody>
          <a:bodyPr>
            <a:normAutofit fontScale="90000"/>
          </a:bodyPr>
          <a:lstStyle/>
          <a:p>
            <a:pPr algn="ctr"/>
            <a:r>
              <a:rPr lang="en-US" b="1" dirty="0">
                <a:solidFill>
                  <a:schemeClr val="bg1"/>
                </a:solidFill>
              </a:rPr>
              <a:t>Title </a:t>
            </a:r>
            <a:r>
              <a:rPr lang="en-US" sz="2400" b="1" dirty="0">
                <a:solidFill>
                  <a:schemeClr val="bg1"/>
                </a:solidFill>
              </a:rPr>
              <a:t>I</a:t>
            </a:r>
            <a:r>
              <a:rPr lang="en-US" sz="2400" b="1" dirty="0"/>
              <a:t> Know the Title IX Grievance Process</a:t>
            </a:r>
            <a:endParaRPr lang="en-US" sz="2400" b="1" dirty="0">
              <a:solidFill>
                <a:schemeClr val="bg1"/>
              </a:solidFill>
            </a:endParaRPr>
          </a:p>
        </p:txBody>
      </p:sp>
      <p:sp>
        <p:nvSpPr>
          <p:cNvPr id="19" name="Flowchart: Process 18">
            <a:extLst>
              <a:ext uri="{FF2B5EF4-FFF2-40B4-BE49-F238E27FC236}">
                <a16:creationId xmlns:a16="http://schemas.microsoft.com/office/drawing/2014/main" id="{97793304-1F8A-4833-A9B6-47B9CAC6B9E1}"/>
              </a:ext>
            </a:extLst>
          </p:cNvPr>
          <p:cNvSpPr/>
          <p:nvPr/>
        </p:nvSpPr>
        <p:spPr>
          <a:xfrm>
            <a:off x="217222" y="2061122"/>
            <a:ext cx="825486" cy="87934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chemeClr val="bg1"/>
                </a:solidFill>
              </a:rPr>
              <a:t>Incident</a:t>
            </a:r>
          </a:p>
        </p:txBody>
      </p:sp>
      <p:sp>
        <p:nvSpPr>
          <p:cNvPr id="26" name="Flowchart: Process 25">
            <a:extLst>
              <a:ext uri="{FF2B5EF4-FFF2-40B4-BE49-F238E27FC236}">
                <a16:creationId xmlns:a16="http://schemas.microsoft.com/office/drawing/2014/main" id="{E6E74156-28D1-49D0-9BC9-CE4FB2084B09}"/>
              </a:ext>
            </a:extLst>
          </p:cNvPr>
          <p:cNvSpPr/>
          <p:nvPr/>
        </p:nvSpPr>
        <p:spPr>
          <a:xfrm>
            <a:off x="1254726" y="2060364"/>
            <a:ext cx="1212437" cy="87934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Complaint or Notice to Title IX Coordinator</a:t>
            </a:r>
          </a:p>
        </p:txBody>
      </p:sp>
      <p:sp>
        <p:nvSpPr>
          <p:cNvPr id="27" name="Flowchart: Process 26">
            <a:extLst>
              <a:ext uri="{FF2B5EF4-FFF2-40B4-BE49-F238E27FC236}">
                <a16:creationId xmlns:a16="http://schemas.microsoft.com/office/drawing/2014/main" id="{77B78886-9F12-46D7-B14C-5FCC6A55586E}"/>
              </a:ext>
            </a:extLst>
          </p:cNvPr>
          <p:cNvSpPr/>
          <p:nvPr/>
        </p:nvSpPr>
        <p:spPr>
          <a:xfrm>
            <a:off x="2698626" y="2060365"/>
            <a:ext cx="1144403" cy="879347"/>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chemeClr val="bg1"/>
                </a:solidFill>
              </a:rPr>
              <a:t>Supportive Measures</a:t>
            </a:r>
          </a:p>
          <a:p>
            <a:pPr algn="ctr"/>
            <a:endParaRPr lang="en-US" sz="1350" dirty="0">
              <a:solidFill>
                <a:schemeClr val="bg1"/>
              </a:solidFill>
            </a:endParaRPr>
          </a:p>
        </p:txBody>
      </p:sp>
      <p:sp>
        <p:nvSpPr>
          <p:cNvPr id="28" name="Flowchart: Process 27">
            <a:extLst>
              <a:ext uri="{FF2B5EF4-FFF2-40B4-BE49-F238E27FC236}">
                <a16:creationId xmlns:a16="http://schemas.microsoft.com/office/drawing/2014/main" id="{FB6014F7-21E7-4FBE-9CCD-F39002BC2320}"/>
              </a:ext>
            </a:extLst>
          </p:cNvPr>
          <p:cNvSpPr/>
          <p:nvPr/>
        </p:nvSpPr>
        <p:spPr>
          <a:xfrm>
            <a:off x="4069558" y="2064483"/>
            <a:ext cx="1047991" cy="875229"/>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chemeClr val="bg1"/>
                </a:solidFill>
              </a:rPr>
              <a:t>Decision</a:t>
            </a:r>
          </a:p>
        </p:txBody>
      </p:sp>
      <p:sp>
        <p:nvSpPr>
          <p:cNvPr id="7" name="Flowchart: Process 6">
            <a:extLst>
              <a:ext uri="{FF2B5EF4-FFF2-40B4-BE49-F238E27FC236}">
                <a16:creationId xmlns:a16="http://schemas.microsoft.com/office/drawing/2014/main" id="{C4C5ADA5-C6D1-38AC-93A3-7DF69B54515B}"/>
              </a:ext>
            </a:extLst>
          </p:cNvPr>
          <p:cNvSpPr/>
          <p:nvPr/>
        </p:nvSpPr>
        <p:spPr>
          <a:xfrm>
            <a:off x="5400775" y="2061121"/>
            <a:ext cx="1265531" cy="864707"/>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chemeClr val="bg1"/>
                </a:solidFill>
              </a:rPr>
              <a:t>Investigation</a:t>
            </a:r>
          </a:p>
        </p:txBody>
      </p:sp>
      <p:sp>
        <p:nvSpPr>
          <p:cNvPr id="30" name="Flowchart: Process 29">
            <a:extLst>
              <a:ext uri="{FF2B5EF4-FFF2-40B4-BE49-F238E27FC236}">
                <a16:creationId xmlns:a16="http://schemas.microsoft.com/office/drawing/2014/main" id="{E6BA9163-B113-43A3-8DB7-BD26E7994402}"/>
              </a:ext>
            </a:extLst>
          </p:cNvPr>
          <p:cNvSpPr/>
          <p:nvPr/>
        </p:nvSpPr>
        <p:spPr>
          <a:xfrm>
            <a:off x="6935013" y="2050603"/>
            <a:ext cx="835757" cy="87522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chemeClr val="bg1"/>
                </a:solidFill>
              </a:rPr>
              <a:t>Hearing</a:t>
            </a:r>
          </a:p>
        </p:txBody>
      </p:sp>
      <p:sp>
        <p:nvSpPr>
          <p:cNvPr id="31" name="Flowchart: Process 30">
            <a:extLst>
              <a:ext uri="{FF2B5EF4-FFF2-40B4-BE49-F238E27FC236}">
                <a16:creationId xmlns:a16="http://schemas.microsoft.com/office/drawing/2014/main" id="{516DD94B-36A9-4260-BB94-DB8E44309757}"/>
              </a:ext>
            </a:extLst>
          </p:cNvPr>
          <p:cNvSpPr/>
          <p:nvPr/>
        </p:nvSpPr>
        <p:spPr>
          <a:xfrm>
            <a:off x="7989634" y="2059552"/>
            <a:ext cx="825486" cy="87522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chemeClr val="bg1"/>
                </a:solidFill>
              </a:rPr>
              <a:t>Appeal</a:t>
            </a:r>
          </a:p>
        </p:txBody>
      </p:sp>
      <p:sp>
        <p:nvSpPr>
          <p:cNvPr id="29" name="Flowchart: Process 28">
            <a:extLst>
              <a:ext uri="{FF2B5EF4-FFF2-40B4-BE49-F238E27FC236}">
                <a16:creationId xmlns:a16="http://schemas.microsoft.com/office/drawing/2014/main" id="{1C2D6093-911E-443E-A318-E12E579E77D9}"/>
              </a:ext>
            </a:extLst>
          </p:cNvPr>
          <p:cNvSpPr/>
          <p:nvPr/>
        </p:nvSpPr>
        <p:spPr>
          <a:xfrm>
            <a:off x="2418599" y="4004233"/>
            <a:ext cx="1056048" cy="808811"/>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chemeClr val="bg1"/>
                </a:solidFill>
              </a:rPr>
              <a:t>Informal Resolution</a:t>
            </a:r>
          </a:p>
        </p:txBody>
      </p:sp>
      <p:sp>
        <p:nvSpPr>
          <p:cNvPr id="6" name="Flowchart: Process 5">
            <a:extLst>
              <a:ext uri="{FF2B5EF4-FFF2-40B4-BE49-F238E27FC236}">
                <a16:creationId xmlns:a16="http://schemas.microsoft.com/office/drawing/2014/main" id="{FA49B4F5-57C2-1F4E-B5D5-F99D3528B01D}"/>
              </a:ext>
            </a:extLst>
          </p:cNvPr>
          <p:cNvSpPr/>
          <p:nvPr/>
        </p:nvSpPr>
        <p:spPr>
          <a:xfrm>
            <a:off x="3806604" y="4004233"/>
            <a:ext cx="1230606" cy="808811"/>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chemeClr val="bg1"/>
                </a:solidFill>
              </a:rPr>
              <a:t>Discretionary Dismissal </a:t>
            </a:r>
          </a:p>
        </p:txBody>
      </p:sp>
      <p:sp>
        <p:nvSpPr>
          <p:cNvPr id="22" name="Flowchart: Process 21">
            <a:extLst>
              <a:ext uri="{FF2B5EF4-FFF2-40B4-BE49-F238E27FC236}">
                <a16:creationId xmlns:a16="http://schemas.microsoft.com/office/drawing/2014/main" id="{502B0AFF-3B28-9A16-34E6-1CCEC61AE1D2}"/>
              </a:ext>
            </a:extLst>
          </p:cNvPr>
          <p:cNvSpPr/>
          <p:nvPr/>
        </p:nvSpPr>
        <p:spPr>
          <a:xfrm>
            <a:off x="5637687" y="3992032"/>
            <a:ext cx="1056048" cy="808811"/>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chemeClr val="bg1"/>
                </a:solidFill>
              </a:rPr>
              <a:t>Mandatory Dismissal</a:t>
            </a:r>
          </a:p>
        </p:txBody>
      </p:sp>
      <p:cxnSp>
        <p:nvCxnSpPr>
          <p:cNvPr id="21" name="Straight Arrow Connector 20">
            <a:extLst>
              <a:ext uri="{FF2B5EF4-FFF2-40B4-BE49-F238E27FC236}">
                <a16:creationId xmlns:a16="http://schemas.microsoft.com/office/drawing/2014/main" id="{2EDA6AFE-5052-40C1-A940-DE9A371948D2}"/>
              </a:ext>
              <a:ext uri="{C183D7F6-B498-43B3-948B-1728B52AA6E4}">
                <adec:decorative xmlns:adec="http://schemas.microsoft.com/office/drawing/2017/decorative" val="1"/>
              </a:ext>
            </a:extLst>
          </p:cNvPr>
          <p:cNvCxnSpPr>
            <a:cxnSpLocks/>
          </p:cNvCxnSpPr>
          <p:nvPr/>
        </p:nvCxnSpPr>
        <p:spPr>
          <a:xfrm>
            <a:off x="903450" y="2447308"/>
            <a:ext cx="29884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1FB16AFD-D7A1-4C26-BC2F-78DFD477DE80}"/>
              </a:ext>
              <a:ext uri="{C183D7F6-B498-43B3-948B-1728B52AA6E4}">
                <adec:decorative xmlns:adec="http://schemas.microsoft.com/office/drawing/2017/decorative" val="1"/>
              </a:ext>
            </a:extLst>
          </p:cNvPr>
          <p:cNvCxnSpPr>
            <a:cxnSpLocks/>
          </p:cNvCxnSpPr>
          <p:nvPr/>
        </p:nvCxnSpPr>
        <p:spPr>
          <a:xfrm flipV="1">
            <a:off x="4887848" y="2473053"/>
            <a:ext cx="422545" cy="20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6C0F8A8-0295-41CE-9649-B0A59FBA63EB}"/>
              </a:ext>
              <a:ext uri="{C183D7F6-B498-43B3-948B-1728B52AA6E4}">
                <adec:decorative xmlns:adec="http://schemas.microsoft.com/office/drawing/2017/decorative" val="1"/>
              </a:ext>
            </a:extLst>
          </p:cNvPr>
          <p:cNvCxnSpPr>
            <a:cxnSpLocks/>
          </p:cNvCxnSpPr>
          <p:nvPr/>
        </p:nvCxnSpPr>
        <p:spPr>
          <a:xfrm>
            <a:off x="3701129" y="2453132"/>
            <a:ext cx="29884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C292DCD-849A-4106-B496-BC4ED50D8CD8}"/>
              </a:ext>
              <a:ext uri="{C183D7F6-B498-43B3-948B-1728B52AA6E4}">
                <adec:decorative xmlns:adec="http://schemas.microsoft.com/office/drawing/2017/decorative" val="1"/>
              </a:ext>
            </a:extLst>
          </p:cNvPr>
          <p:cNvCxnSpPr>
            <a:cxnSpLocks/>
          </p:cNvCxnSpPr>
          <p:nvPr/>
        </p:nvCxnSpPr>
        <p:spPr>
          <a:xfrm>
            <a:off x="2317738" y="2457664"/>
            <a:ext cx="29884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9845F05-5203-4787-889D-A510BCC6F95E}"/>
              </a:ext>
              <a:ext uri="{C183D7F6-B498-43B3-948B-1728B52AA6E4}">
                <adec:decorative xmlns:adec="http://schemas.microsoft.com/office/drawing/2017/decorative" val="1"/>
              </a:ext>
            </a:extLst>
          </p:cNvPr>
          <p:cNvCxnSpPr>
            <a:cxnSpLocks/>
            <a:stCxn id="7" idx="3"/>
          </p:cNvCxnSpPr>
          <p:nvPr/>
        </p:nvCxnSpPr>
        <p:spPr>
          <a:xfrm>
            <a:off x="6666305" y="2493475"/>
            <a:ext cx="177773" cy="36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E70B6EB5-93D9-B843-F8CC-E7A1548F9096}"/>
              </a:ext>
              <a:ext uri="{C183D7F6-B498-43B3-948B-1728B52AA6E4}">
                <adec:decorative xmlns:adec="http://schemas.microsoft.com/office/drawing/2017/decorative" val="1"/>
              </a:ext>
            </a:extLst>
          </p:cNvPr>
          <p:cNvCxnSpPr>
            <a:cxnSpLocks/>
            <a:stCxn id="28" idx="2"/>
          </p:cNvCxnSpPr>
          <p:nvPr/>
        </p:nvCxnSpPr>
        <p:spPr>
          <a:xfrm flipH="1">
            <a:off x="4515856" y="2939712"/>
            <a:ext cx="77698" cy="9678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60F7C3FD-8D8C-949A-E8B6-0661D91D16F5}"/>
              </a:ext>
              <a:ext uri="{C183D7F6-B498-43B3-948B-1728B52AA6E4}">
                <adec:decorative xmlns:adec="http://schemas.microsoft.com/office/drawing/2017/decorative" val="1"/>
              </a:ext>
            </a:extLst>
          </p:cNvPr>
          <p:cNvCxnSpPr>
            <a:cxnSpLocks/>
          </p:cNvCxnSpPr>
          <p:nvPr/>
        </p:nvCxnSpPr>
        <p:spPr>
          <a:xfrm>
            <a:off x="5037210" y="4121331"/>
            <a:ext cx="0" cy="22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B9D7D00-B772-CF86-3B5E-043F58B8F082}"/>
              </a:ext>
              <a:ext uri="{C183D7F6-B498-43B3-948B-1728B52AA6E4}">
                <adec:decorative xmlns:adec="http://schemas.microsoft.com/office/drawing/2017/decorative" val="1"/>
              </a:ext>
            </a:extLst>
          </p:cNvPr>
          <p:cNvCxnSpPr>
            <a:cxnSpLocks/>
          </p:cNvCxnSpPr>
          <p:nvPr/>
        </p:nvCxnSpPr>
        <p:spPr>
          <a:xfrm flipH="1">
            <a:off x="3083997" y="2940470"/>
            <a:ext cx="1230607" cy="9671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9AAE24E-3AEE-F254-3B7C-B4AA509CA48C}"/>
              </a:ext>
              <a:ext uri="{C183D7F6-B498-43B3-948B-1728B52AA6E4}">
                <adec:decorative xmlns:adec="http://schemas.microsoft.com/office/drawing/2017/decorative" val="1"/>
              </a:ext>
            </a:extLst>
          </p:cNvPr>
          <p:cNvCxnSpPr>
            <a:cxnSpLocks/>
          </p:cNvCxnSpPr>
          <p:nvPr/>
        </p:nvCxnSpPr>
        <p:spPr>
          <a:xfrm>
            <a:off x="4760901" y="2939712"/>
            <a:ext cx="1137821" cy="9959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4CE3770-EC8C-258B-FC70-4086A20D6447}"/>
              </a:ext>
              <a:ext uri="{C183D7F6-B498-43B3-948B-1728B52AA6E4}">
                <adec:decorative xmlns:adec="http://schemas.microsoft.com/office/drawing/2017/decorative" val="1"/>
              </a:ext>
            </a:extLst>
          </p:cNvPr>
          <p:cNvCxnSpPr>
            <a:cxnSpLocks/>
          </p:cNvCxnSpPr>
          <p:nvPr/>
        </p:nvCxnSpPr>
        <p:spPr>
          <a:xfrm>
            <a:off x="7608538" y="2507359"/>
            <a:ext cx="3244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50DFEBB-10C9-40AD-AAFF-CE056F75198D}"/>
              </a:ext>
              <a:ext uri="{C183D7F6-B498-43B3-948B-1728B52AA6E4}">
                <adec:decorative xmlns:adec="http://schemas.microsoft.com/office/drawing/2017/decorative" val="1"/>
              </a:ext>
            </a:extLst>
          </p:cNvPr>
          <p:cNvSpPr txBox="1"/>
          <p:nvPr/>
        </p:nvSpPr>
        <p:spPr>
          <a:xfrm>
            <a:off x="4868620" y="2968525"/>
            <a:ext cx="441773" cy="300082"/>
          </a:xfrm>
          <a:prstGeom prst="rect">
            <a:avLst/>
          </a:prstGeom>
          <a:noFill/>
        </p:spPr>
        <p:txBody>
          <a:bodyPr wrap="square" rtlCol="0">
            <a:spAutoFit/>
          </a:bodyPr>
          <a:lstStyle/>
          <a:p>
            <a:r>
              <a:rPr lang="en-US" sz="1350" dirty="0">
                <a:solidFill>
                  <a:schemeClr val="bg1"/>
                </a:solidFill>
              </a:rPr>
              <a:t>OR</a:t>
            </a:r>
          </a:p>
        </p:txBody>
      </p:sp>
    </p:spTree>
    <p:extLst>
      <p:ext uri="{BB962C8B-B14F-4D97-AF65-F5344CB8AC3E}">
        <p14:creationId xmlns:p14="http://schemas.microsoft.com/office/powerpoint/2010/main" val="5723337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219B-7E3A-7E84-6386-37313F0CFB09}"/>
              </a:ext>
            </a:extLst>
          </p:cNvPr>
          <p:cNvSpPr>
            <a:spLocks noGrp="1"/>
          </p:cNvSpPr>
          <p:nvPr>
            <p:ph type="title"/>
          </p:nvPr>
        </p:nvSpPr>
        <p:spPr>
          <a:xfrm>
            <a:off x="628650" y="3035300"/>
            <a:ext cx="7886700" cy="787399"/>
          </a:xfrm>
        </p:spPr>
        <p:txBody>
          <a:bodyPr anchor="ctr">
            <a:normAutofit/>
          </a:bodyPr>
          <a:lstStyle/>
          <a:p>
            <a:pPr algn="ctr"/>
            <a:r>
              <a:rPr lang="en-US" sz="4100" dirty="0"/>
              <a:t>INTAKE AND OUTREACH</a:t>
            </a:r>
            <a:endParaRPr lang="en-US" sz="4100" b="1" dirty="0"/>
          </a:p>
        </p:txBody>
      </p:sp>
    </p:spTree>
    <p:extLst>
      <p:ext uri="{BB962C8B-B14F-4D97-AF65-F5344CB8AC3E}">
        <p14:creationId xmlns:p14="http://schemas.microsoft.com/office/powerpoint/2010/main" val="15105237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4C48A-042F-8782-2DA5-90D57E4425B7}"/>
              </a:ext>
            </a:extLst>
          </p:cNvPr>
          <p:cNvSpPr>
            <a:spLocks noGrp="1"/>
          </p:cNvSpPr>
          <p:nvPr>
            <p:ph type="title"/>
          </p:nvPr>
        </p:nvSpPr>
        <p:spPr>
          <a:xfrm>
            <a:off x="569214" y="-768096"/>
            <a:ext cx="8003286" cy="768096"/>
          </a:xfrm>
        </p:spPr>
        <p:txBody>
          <a:bodyPr vert="horz" lIns="91440" tIns="45720" rIns="91440" bIns="45720" rtlCol="0" anchor="b">
            <a:noAutofit/>
          </a:bodyPr>
          <a:lstStyle/>
          <a:p>
            <a:r>
              <a:rPr lang="en-US" dirty="0"/>
              <a:t>Title IX Process</a:t>
            </a:r>
          </a:p>
        </p:txBody>
      </p:sp>
      <p:sp>
        <p:nvSpPr>
          <p:cNvPr id="3" name="Slide Number Placeholder 2">
            <a:extLst>
              <a:ext uri="{FF2B5EF4-FFF2-40B4-BE49-F238E27FC236}">
                <a16:creationId xmlns:a16="http://schemas.microsoft.com/office/drawing/2014/main" id="{E05A0909-B278-4F05-7CBA-7DC470C51B34}"/>
              </a:ext>
              <a:ext uri="{C183D7F6-B498-43B3-948B-1728B52AA6E4}">
                <adec:decorative xmlns:adec="http://schemas.microsoft.com/office/drawing/2017/decorative" val="1"/>
              </a:ext>
            </a:extLst>
          </p:cNvPr>
          <p:cNvSpPr>
            <a:spLocks noGrp="1"/>
          </p:cNvSpPr>
          <p:nvPr>
            <p:ph type="sldNum" sz="quarter" idx="12"/>
          </p:nvPr>
        </p:nvSpPr>
        <p:spPr/>
        <p:txBody>
          <a:bodyPr/>
          <a:lstStyle/>
          <a:p>
            <a:pPr>
              <a:spcAft>
                <a:spcPts val="450"/>
              </a:spcAft>
            </a:pPr>
            <a:fld id="{48F63A3B-78C7-47BE-AE5E-E10140E04643}" type="slidenum">
              <a:rPr lang="en-US" smtClean="0"/>
              <a:pPr>
                <a:spcAft>
                  <a:spcPts val="450"/>
                </a:spcAft>
              </a:pPr>
              <a:t>56</a:t>
            </a:fld>
            <a:endParaRPr lang="en-US" dirty="0"/>
          </a:p>
        </p:txBody>
      </p:sp>
      <p:pic>
        <p:nvPicPr>
          <p:cNvPr id="4" name="Content Placeholder 6">
            <a:extLst>
              <a:ext uri="{FF2B5EF4-FFF2-40B4-BE49-F238E27FC236}">
                <a16:creationId xmlns:a16="http://schemas.microsoft.com/office/drawing/2014/main" id="{CA200B41-8B44-0A55-1B6B-9D4D82CDAE1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49048" y="908448"/>
            <a:ext cx="8245904" cy="5041106"/>
          </a:xfrm>
          <a:prstGeom prst="rect">
            <a:avLst/>
          </a:prstGeom>
          <a:noFill/>
          <a:ln>
            <a:noFill/>
          </a:ln>
        </p:spPr>
      </p:pic>
    </p:spTree>
    <p:extLst>
      <p:ext uri="{BB962C8B-B14F-4D97-AF65-F5344CB8AC3E}">
        <p14:creationId xmlns:p14="http://schemas.microsoft.com/office/powerpoint/2010/main" val="7625960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8CC6E-1F84-6D77-B5CC-B1633581B1E4}"/>
              </a:ext>
            </a:extLst>
          </p:cNvPr>
          <p:cNvSpPr>
            <a:spLocks noGrp="1"/>
          </p:cNvSpPr>
          <p:nvPr>
            <p:ph type="title"/>
          </p:nvPr>
        </p:nvSpPr>
        <p:spPr>
          <a:xfrm>
            <a:off x="628650" y="365126"/>
            <a:ext cx="7886700" cy="730249"/>
          </a:xfrm>
        </p:spPr>
        <p:txBody>
          <a:bodyPr vert="horz" lIns="91440" tIns="45720" rIns="91440" bIns="45720" rtlCol="0" anchor="ctr">
            <a:normAutofit/>
          </a:bodyPr>
          <a:lstStyle/>
          <a:p>
            <a:r>
              <a:rPr lang="en-US" kern="1200" dirty="0">
                <a:latin typeface="Arial" panose="020B0604020202020204" pitchFamily="34" charset="0"/>
                <a:ea typeface="+mj-ea"/>
                <a:cs typeface="Arial" panose="020B0604020202020204" pitchFamily="34" charset="0"/>
              </a:rPr>
              <a:t>Supportive Measures</a:t>
            </a:r>
          </a:p>
        </p:txBody>
      </p:sp>
      <p:sp>
        <p:nvSpPr>
          <p:cNvPr id="3" name="Content Placeholder 2">
            <a:extLst>
              <a:ext uri="{FF2B5EF4-FFF2-40B4-BE49-F238E27FC236}">
                <a16:creationId xmlns:a16="http://schemas.microsoft.com/office/drawing/2014/main" id="{B686CC87-6180-35B8-DEDB-879B7C784A13}"/>
              </a:ext>
            </a:extLst>
          </p:cNvPr>
          <p:cNvSpPr>
            <a:spLocks noGrp="1"/>
          </p:cNvSpPr>
          <p:nvPr>
            <p:ph sz="half" idx="1"/>
          </p:nvPr>
        </p:nvSpPr>
        <p:spPr>
          <a:xfrm>
            <a:off x="628650" y="1282148"/>
            <a:ext cx="3886200" cy="4894815"/>
          </a:xfrm>
        </p:spPr>
        <p:txBody>
          <a:bodyPr vert="horz" lIns="91440" tIns="45720" rIns="91440" bIns="45720" rtlCol="0">
            <a:normAutofit fontScale="77500" lnSpcReduction="20000"/>
          </a:bodyPr>
          <a:lstStyle/>
          <a:p>
            <a:r>
              <a:rPr lang="en-US" sz="2300" dirty="0">
                <a:solidFill>
                  <a:schemeClr val="tx1"/>
                </a:solidFill>
              </a:rPr>
              <a:t>Supportive measures are – </a:t>
            </a:r>
          </a:p>
          <a:p>
            <a:pPr lvl="1"/>
            <a:r>
              <a:rPr lang="en-US" sz="2300" dirty="0"/>
              <a:t>non-disciplinary, non-punitive individualized services</a:t>
            </a:r>
          </a:p>
          <a:p>
            <a:pPr lvl="1"/>
            <a:r>
              <a:rPr lang="en-US" sz="2300" dirty="0"/>
              <a:t>offered as appropriate, as reasonably available, and without fee or charge to the complainant or the respondent </a:t>
            </a:r>
          </a:p>
          <a:p>
            <a:pPr lvl="1"/>
            <a:r>
              <a:rPr lang="en-US" sz="2300" dirty="0"/>
              <a:t>before or after the filing of a formal complaint </a:t>
            </a:r>
            <a:r>
              <a:rPr lang="en-US" sz="2300" b="1" i="1" dirty="0"/>
              <a:t>or where no formal complaint has been filed</a:t>
            </a:r>
            <a:r>
              <a:rPr lang="en-US" sz="2300" dirty="0"/>
              <a:t>. </a:t>
            </a:r>
          </a:p>
          <a:p>
            <a:endParaRPr lang="en-US" sz="2300" dirty="0">
              <a:solidFill>
                <a:schemeClr val="tx1"/>
              </a:solidFill>
            </a:endParaRPr>
          </a:p>
          <a:p>
            <a:r>
              <a:rPr lang="en-US" sz="2300" dirty="0">
                <a:solidFill>
                  <a:schemeClr val="tx1"/>
                </a:solidFill>
              </a:rPr>
              <a:t>Their purpose is to – </a:t>
            </a:r>
          </a:p>
          <a:p>
            <a:pPr lvl="1"/>
            <a:r>
              <a:rPr lang="en-US" sz="2300" dirty="0"/>
              <a:t>restore or preserve equal access to the education program or activity </a:t>
            </a:r>
          </a:p>
          <a:p>
            <a:pPr lvl="1"/>
            <a:r>
              <a:rPr lang="en-US" sz="2300" dirty="0"/>
              <a:t>without unreasonably burdening the other party</a:t>
            </a:r>
          </a:p>
          <a:p>
            <a:pPr marL="342900" lvl="1"/>
            <a:endParaRPr lang="en-US" sz="2300" dirty="0"/>
          </a:p>
          <a:p>
            <a:r>
              <a:rPr lang="en-US" sz="2300" dirty="0">
                <a:solidFill>
                  <a:schemeClr val="tx1"/>
                </a:solidFill>
              </a:rPr>
              <a:t>They come into play immediately! </a:t>
            </a:r>
          </a:p>
          <a:p>
            <a:endParaRPr lang="en-US" sz="1500" dirty="0"/>
          </a:p>
        </p:txBody>
      </p:sp>
      <p:sp>
        <p:nvSpPr>
          <p:cNvPr id="4" name="TextBox 3">
            <a:extLst>
              <a:ext uri="{FF2B5EF4-FFF2-40B4-BE49-F238E27FC236}">
                <a16:creationId xmlns:a16="http://schemas.microsoft.com/office/drawing/2014/main" id="{CB09CF3C-C359-F61E-90E4-2C152D6B1F63}"/>
              </a:ext>
            </a:extLst>
          </p:cNvPr>
          <p:cNvSpPr txBox="1"/>
          <p:nvPr/>
        </p:nvSpPr>
        <p:spPr>
          <a:xfrm>
            <a:off x="4629150" y="1282148"/>
            <a:ext cx="3886200" cy="4894815"/>
          </a:xfrm>
          <a:prstGeom prst="rect">
            <a:avLst/>
          </a:prstGeom>
        </p:spPr>
        <p:txBody>
          <a:bodyPr vert="horz" lIns="91440" tIns="45720" rIns="91440" bIns="45720" rtlCol="0">
            <a:normAutofit/>
          </a:bodyPr>
          <a:lstStyle/>
          <a:p>
            <a:pPr marL="228600" indent="-228600">
              <a:lnSpc>
                <a:spcPct val="90000"/>
              </a:lnSpc>
              <a:spcBef>
                <a:spcPts val="1000"/>
              </a:spcBef>
              <a:buFont typeface="Arial" panose="020B0604020202020204" pitchFamily="34" charset="0"/>
              <a:buChar char="•"/>
            </a:pPr>
            <a:r>
              <a:rPr lang="en-US" sz="2600" b="1" i="1" dirty="0">
                <a:solidFill>
                  <a:srgbClr val="455FA9"/>
                </a:solidFill>
                <a:latin typeface="Arial" panose="020B0604020202020204" pitchFamily="34" charset="0"/>
                <a:cs typeface="Arial" panose="020B0604020202020204" pitchFamily="34" charset="0"/>
              </a:rPr>
              <a:t>Ask the student - what will help them feel safe at school?  </a:t>
            </a:r>
          </a:p>
        </p:txBody>
      </p:sp>
    </p:spTree>
    <p:extLst>
      <p:ext uri="{BB962C8B-B14F-4D97-AF65-F5344CB8AC3E}">
        <p14:creationId xmlns:p14="http://schemas.microsoft.com/office/powerpoint/2010/main" val="29239182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F3AB4-0643-874A-9EA6-37DFBDAE7934}"/>
              </a:ext>
            </a:extLst>
          </p:cNvPr>
          <p:cNvSpPr>
            <a:spLocks noGrp="1"/>
          </p:cNvSpPr>
          <p:nvPr>
            <p:ph type="title"/>
          </p:nvPr>
        </p:nvSpPr>
        <p:spPr>
          <a:xfrm>
            <a:off x="628650" y="365126"/>
            <a:ext cx="7886700" cy="730249"/>
          </a:xfrm>
        </p:spPr>
        <p:txBody>
          <a:bodyPr vert="horz" lIns="91440" tIns="45720" rIns="91440" bIns="45720" rtlCol="0" anchor="ctr">
            <a:normAutofit/>
          </a:bodyPr>
          <a:lstStyle/>
          <a:p>
            <a:r>
              <a:rPr lang="en-US" kern="1200" dirty="0">
                <a:latin typeface="Arial" panose="020B0604020202020204" pitchFamily="34" charset="0"/>
                <a:ea typeface="+mj-ea"/>
                <a:cs typeface="Arial" panose="020B0604020202020204" pitchFamily="34" charset="0"/>
              </a:rPr>
              <a:t>Supportive Measures (cont.)</a:t>
            </a:r>
          </a:p>
        </p:txBody>
      </p:sp>
      <p:sp>
        <p:nvSpPr>
          <p:cNvPr id="3" name="Content Placeholder 2">
            <a:extLst>
              <a:ext uri="{FF2B5EF4-FFF2-40B4-BE49-F238E27FC236}">
                <a16:creationId xmlns:a16="http://schemas.microsoft.com/office/drawing/2014/main" id="{7E1A57DC-0CF9-1785-8B58-9A57FFD29132}"/>
              </a:ext>
            </a:extLst>
          </p:cNvPr>
          <p:cNvSpPr>
            <a:spLocks noGrp="1"/>
          </p:cNvSpPr>
          <p:nvPr>
            <p:ph sz="half" idx="1"/>
          </p:nvPr>
        </p:nvSpPr>
        <p:spPr>
          <a:xfrm>
            <a:off x="628650" y="1282148"/>
            <a:ext cx="3886200" cy="4894815"/>
          </a:xfrm>
        </p:spPr>
        <p:txBody>
          <a:bodyPr vert="horz" lIns="91440" tIns="45720" rIns="91440" bIns="45720" rtlCol="0">
            <a:normAutofit/>
          </a:bodyPr>
          <a:lstStyle/>
          <a:p>
            <a:r>
              <a:rPr lang="en-US" sz="2000" dirty="0">
                <a:solidFill>
                  <a:schemeClr val="tx1"/>
                </a:solidFill>
              </a:rPr>
              <a:t>May include:</a:t>
            </a:r>
          </a:p>
          <a:p>
            <a:pPr marL="214313"/>
            <a:r>
              <a:rPr lang="en-US" sz="2000" dirty="0">
                <a:solidFill>
                  <a:schemeClr val="tx1"/>
                </a:solidFill>
              </a:rPr>
              <a:t>Counseling</a:t>
            </a:r>
          </a:p>
          <a:p>
            <a:pPr marL="214313"/>
            <a:r>
              <a:rPr lang="en-US" sz="2000" dirty="0">
                <a:solidFill>
                  <a:schemeClr val="tx1"/>
                </a:solidFill>
              </a:rPr>
              <a:t>Extensions of deadlines</a:t>
            </a:r>
          </a:p>
          <a:p>
            <a:pPr marL="214313"/>
            <a:r>
              <a:rPr lang="en-US" sz="2000" dirty="0">
                <a:solidFill>
                  <a:schemeClr val="tx1"/>
                </a:solidFill>
              </a:rPr>
              <a:t>Course-related adjustments</a:t>
            </a:r>
          </a:p>
          <a:p>
            <a:pPr marL="214313"/>
            <a:r>
              <a:rPr lang="en-US" sz="2000" dirty="0">
                <a:solidFill>
                  <a:schemeClr val="tx1"/>
                </a:solidFill>
              </a:rPr>
              <a:t>Modifications of work or class schedules</a:t>
            </a:r>
          </a:p>
          <a:p>
            <a:pPr marL="214313"/>
            <a:r>
              <a:rPr lang="en-US" sz="2000" dirty="0">
                <a:solidFill>
                  <a:schemeClr val="tx1"/>
                </a:solidFill>
              </a:rPr>
              <a:t>Campus escort services</a:t>
            </a:r>
          </a:p>
          <a:p>
            <a:pPr marL="214313"/>
            <a:r>
              <a:rPr lang="en-US" sz="2000" dirty="0">
                <a:solidFill>
                  <a:schemeClr val="tx1"/>
                </a:solidFill>
              </a:rPr>
              <a:t>Mutual restrictions on contact between the parties</a:t>
            </a:r>
          </a:p>
          <a:p>
            <a:pPr marL="214313"/>
            <a:r>
              <a:rPr lang="en-US" sz="2000" dirty="0">
                <a:solidFill>
                  <a:schemeClr val="tx1"/>
                </a:solidFill>
              </a:rPr>
              <a:t>Leaves of absence</a:t>
            </a:r>
          </a:p>
          <a:p>
            <a:pPr marL="214313"/>
            <a:r>
              <a:rPr lang="en-US" sz="2000" dirty="0">
                <a:solidFill>
                  <a:schemeClr val="tx1"/>
                </a:solidFill>
              </a:rPr>
              <a:t>Increase security and monitoring of certain areas of the campus</a:t>
            </a:r>
          </a:p>
        </p:txBody>
      </p:sp>
      <p:sp>
        <p:nvSpPr>
          <p:cNvPr id="4" name="TextBox 3">
            <a:extLst>
              <a:ext uri="{FF2B5EF4-FFF2-40B4-BE49-F238E27FC236}">
                <a16:creationId xmlns:a16="http://schemas.microsoft.com/office/drawing/2014/main" id="{0A5DB2F1-981B-7987-2BAD-73D4FF31C57C}"/>
              </a:ext>
            </a:extLst>
          </p:cNvPr>
          <p:cNvSpPr txBox="1"/>
          <p:nvPr/>
        </p:nvSpPr>
        <p:spPr>
          <a:xfrm>
            <a:off x="4629150" y="1282148"/>
            <a:ext cx="3886200" cy="4894815"/>
          </a:xfrm>
          <a:prstGeom prst="rect">
            <a:avLst/>
          </a:prstGeom>
        </p:spPr>
        <p:txBody>
          <a:bodyPr vert="horz" lIns="91440" tIns="45720" rIns="91440" bIns="45720" rtlCol="0">
            <a:normAutofit/>
          </a:bodyPr>
          <a:lstStyle/>
          <a:p>
            <a:pPr marL="228600" indent="-228600">
              <a:lnSpc>
                <a:spcPct val="90000"/>
              </a:lnSpc>
              <a:spcBef>
                <a:spcPts val="1000"/>
              </a:spcBef>
              <a:buFont typeface="Arial" panose="020B0604020202020204" pitchFamily="34" charset="0"/>
              <a:buChar char="•"/>
            </a:pPr>
            <a:r>
              <a:rPr lang="en-US" sz="2800" b="1" i="1">
                <a:solidFill>
                  <a:srgbClr val="455FA9"/>
                </a:solidFill>
                <a:latin typeface="Arial" panose="020B0604020202020204" pitchFamily="34" charset="0"/>
                <a:cs typeface="Arial" panose="020B0604020202020204" pitchFamily="34" charset="0"/>
              </a:rPr>
              <a:t>Be creative here! </a:t>
            </a:r>
          </a:p>
        </p:txBody>
      </p:sp>
    </p:spTree>
    <p:extLst>
      <p:ext uri="{BB962C8B-B14F-4D97-AF65-F5344CB8AC3E}">
        <p14:creationId xmlns:p14="http://schemas.microsoft.com/office/powerpoint/2010/main" val="33571909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8C1E0-27B6-4952-797D-170B8C544621}"/>
              </a:ext>
            </a:extLst>
          </p:cNvPr>
          <p:cNvSpPr>
            <a:spLocks noGrp="1"/>
          </p:cNvSpPr>
          <p:nvPr>
            <p:ph type="title"/>
          </p:nvPr>
        </p:nvSpPr>
        <p:spPr>
          <a:xfrm>
            <a:off x="935381" y="1269739"/>
            <a:ext cx="6006766" cy="773987"/>
          </a:xfrm>
        </p:spPr>
        <p:txBody>
          <a:bodyPr/>
          <a:lstStyle/>
          <a:p>
            <a:r>
              <a:rPr lang="en-US" dirty="0"/>
              <a:t>Supportive Measures (cont. 2)</a:t>
            </a:r>
          </a:p>
        </p:txBody>
      </p:sp>
      <p:sp>
        <p:nvSpPr>
          <p:cNvPr id="3" name="Content Placeholder 2">
            <a:extLst>
              <a:ext uri="{FF2B5EF4-FFF2-40B4-BE49-F238E27FC236}">
                <a16:creationId xmlns:a16="http://schemas.microsoft.com/office/drawing/2014/main" id="{444FEECA-127F-82FE-287D-92B3182E4262}"/>
              </a:ext>
            </a:extLst>
          </p:cNvPr>
          <p:cNvSpPr>
            <a:spLocks noGrp="1"/>
          </p:cNvSpPr>
          <p:nvPr>
            <p:ph idx="1"/>
          </p:nvPr>
        </p:nvSpPr>
        <p:spPr>
          <a:xfrm>
            <a:off x="378663" y="2535988"/>
            <a:ext cx="5196092" cy="3298571"/>
          </a:xfrm>
        </p:spPr>
        <p:txBody>
          <a:bodyPr/>
          <a:lstStyle/>
          <a:p>
            <a:pPr marL="214313" indent="-214313">
              <a:lnSpc>
                <a:spcPct val="100000"/>
              </a:lnSpc>
              <a:buFont typeface="Arial" panose="020B0604020202020204" pitchFamily="34" charset="0"/>
              <a:buChar char="•"/>
            </a:pPr>
            <a:r>
              <a:rPr lang="en-US" dirty="0"/>
              <a:t>The Title IX Coordinator must promptly contact the complainant to:</a:t>
            </a:r>
          </a:p>
          <a:p>
            <a:pPr marL="474917" lvl="1" indent="-214313">
              <a:lnSpc>
                <a:spcPct val="100000"/>
              </a:lnSpc>
            </a:pPr>
            <a:r>
              <a:rPr lang="en-US" sz="1800" dirty="0"/>
              <a:t>Discuss the availability of supportive measures as defined in § 106.30</a:t>
            </a:r>
          </a:p>
          <a:p>
            <a:pPr marL="474917" lvl="1" indent="-214313">
              <a:lnSpc>
                <a:spcPct val="100000"/>
              </a:lnSpc>
            </a:pPr>
            <a:r>
              <a:rPr lang="en-US" sz="1800" dirty="0"/>
              <a:t>Consider the complainant’s wishes with respect to supportive measures</a:t>
            </a:r>
          </a:p>
          <a:p>
            <a:pPr marL="474917" lvl="1" indent="-214313">
              <a:lnSpc>
                <a:spcPct val="100000"/>
              </a:lnSpc>
            </a:pPr>
            <a:r>
              <a:rPr lang="en-US" sz="1800" dirty="0"/>
              <a:t>Inform the complainant of the availability of supportive measures with or without the filing of a formal complaint, and</a:t>
            </a:r>
          </a:p>
          <a:p>
            <a:pPr marL="474917" lvl="1" indent="-214313">
              <a:lnSpc>
                <a:spcPct val="100000"/>
              </a:lnSpc>
            </a:pPr>
            <a:r>
              <a:rPr lang="en-US" sz="1800" dirty="0"/>
              <a:t>Explain to the complainant the process for filing a formal complaint.</a:t>
            </a:r>
          </a:p>
        </p:txBody>
      </p:sp>
    </p:spTree>
    <p:extLst>
      <p:ext uri="{BB962C8B-B14F-4D97-AF65-F5344CB8AC3E}">
        <p14:creationId xmlns:p14="http://schemas.microsoft.com/office/powerpoint/2010/main" val="1538179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40BC6-9DA0-FB4D-8879-DC8B3958C07C}"/>
              </a:ext>
            </a:extLst>
          </p:cNvPr>
          <p:cNvSpPr>
            <a:spLocks noGrp="1"/>
          </p:cNvSpPr>
          <p:nvPr>
            <p:ph type="title"/>
          </p:nvPr>
        </p:nvSpPr>
        <p:spPr>
          <a:xfrm>
            <a:off x="399317" y="162957"/>
            <a:ext cx="7188445" cy="1397645"/>
          </a:xfrm>
        </p:spPr>
        <p:txBody>
          <a:bodyPr>
            <a:normAutofit/>
          </a:bodyPr>
          <a:lstStyle/>
          <a:p>
            <a:r>
              <a:rPr lang="en-US" dirty="0"/>
              <a:t>YOUR POLICY &amp; GOVERNANCE TEAM</a:t>
            </a:r>
          </a:p>
        </p:txBody>
      </p:sp>
      <p:pic>
        <p:nvPicPr>
          <p:cNvPr id="2050" name="Picture 2" descr="Stephanie Aragon">
            <a:extLst>
              <a:ext uri="{FF2B5EF4-FFF2-40B4-BE49-F238E27FC236}">
                <a16:creationId xmlns:a16="http://schemas.microsoft.com/office/drawing/2014/main" id="{1A2C20D4-23CC-AC9E-FAC6-7D61E096F7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411" r="6612"/>
          <a:stretch/>
        </p:blipFill>
        <p:spPr bwMode="auto">
          <a:xfrm>
            <a:off x="1869168" y="2162910"/>
            <a:ext cx="1823535" cy="22244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81B121C-EE48-E9BB-6489-3202B311DC59}"/>
              </a:ext>
            </a:extLst>
          </p:cNvPr>
          <p:cNvSpPr txBox="1"/>
          <p:nvPr/>
        </p:nvSpPr>
        <p:spPr>
          <a:xfrm>
            <a:off x="441898" y="4534377"/>
            <a:ext cx="4571298" cy="507831"/>
          </a:xfrm>
          <a:prstGeom prst="rect">
            <a:avLst/>
          </a:prstGeom>
          <a:noFill/>
        </p:spPr>
        <p:txBody>
          <a:bodyPr wrap="square">
            <a:spAutoFit/>
          </a:bodyPr>
          <a:lstStyle/>
          <a:p>
            <a:pPr algn="ctr"/>
            <a:r>
              <a:rPr lang="en-US" sz="1350" b="1" dirty="0">
                <a:solidFill>
                  <a:schemeClr val="accent6">
                    <a:lumMod val="75000"/>
                  </a:schemeClr>
                </a:solidFill>
              </a:rPr>
              <a:t>Stephanie Aragon</a:t>
            </a:r>
          </a:p>
          <a:p>
            <a:pPr algn="ctr"/>
            <a:r>
              <a:rPr lang="en-US" sz="1350" b="1" dirty="0">
                <a:solidFill>
                  <a:schemeClr val="accent6">
                    <a:lumMod val="75000"/>
                  </a:schemeClr>
                </a:solidFill>
              </a:rPr>
              <a:t>Director of School Policy &amp; Compliance</a:t>
            </a:r>
          </a:p>
        </p:txBody>
      </p:sp>
      <p:pic>
        <p:nvPicPr>
          <p:cNvPr id="2052" name="Picture 4" descr="Tom McMillen">
            <a:extLst>
              <a:ext uri="{FF2B5EF4-FFF2-40B4-BE49-F238E27FC236}">
                <a16:creationId xmlns:a16="http://schemas.microsoft.com/office/drawing/2014/main" id="{597EFF54-50F2-E421-FABC-E017E30FA5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04" r="8904"/>
          <a:stretch/>
        </p:blipFill>
        <p:spPr bwMode="auto">
          <a:xfrm>
            <a:off x="5566696" y="2168772"/>
            <a:ext cx="1823536" cy="22185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8E47D7B-7577-4A2B-28CF-DBB8B952847A}"/>
              </a:ext>
            </a:extLst>
          </p:cNvPr>
          <p:cNvSpPr txBox="1"/>
          <p:nvPr/>
        </p:nvSpPr>
        <p:spPr>
          <a:xfrm>
            <a:off x="4130804" y="4534376"/>
            <a:ext cx="4571298" cy="507831"/>
          </a:xfrm>
          <a:prstGeom prst="rect">
            <a:avLst/>
          </a:prstGeom>
          <a:noFill/>
        </p:spPr>
        <p:txBody>
          <a:bodyPr wrap="square">
            <a:spAutoFit/>
          </a:bodyPr>
          <a:lstStyle/>
          <a:p>
            <a:pPr algn="ctr"/>
            <a:r>
              <a:rPr lang="en-US" sz="1350" b="1" dirty="0">
                <a:solidFill>
                  <a:schemeClr val="accent6">
                    <a:lumMod val="75000"/>
                  </a:schemeClr>
                </a:solidFill>
              </a:rPr>
              <a:t>Tom McMillen</a:t>
            </a:r>
          </a:p>
          <a:p>
            <a:pPr algn="ctr"/>
            <a:r>
              <a:rPr lang="en-US" sz="1350" b="1" dirty="0">
                <a:solidFill>
                  <a:schemeClr val="accent6">
                    <a:lumMod val="75000"/>
                  </a:schemeClr>
                </a:solidFill>
              </a:rPr>
              <a:t>Senior Director of Governance &amp; Legal Supports</a:t>
            </a:r>
          </a:p>
        </p:txBody>
      </p:sp>
    </p:spTree>
    <p:extLst>
      <p:ext uri="{BB962C8B-B14F-4D97-AF65-F5344CB8AC3E}">
        <p14:creationId xmlns:p14="http://schemas.microsoft.com/office/powerpoint/2010/main" val="9130116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9FA8E3-08C8-4981-8918-2E720F51DD0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0488" y="434388"/>
            <a:ext cx="8963025" cy="6184487"/>
          </a:xfrm>
          <a:prstGeom prst="rect">
            <a:avLst/>
          </a:prstGeom>
          <a:noFill/>
          <a:ln>
            <a:noFill/>
          </a:ln>
        </p:spPr>
      </p:pic>
      <p:sp>
        <p:nvSpPr>
          <p:cNvPr id="2" name="Title 1">
            <a:extLst>
              <a:ext uri="{FF2B5EF4-FFF2-40B4-BE49-F238E27FC236}">
                <a16:creationId xmlns:a16="http://schemas.microsoft.com/office/drawing/2014/main" id="{5C44878A-9E49-9490-3FE7-BB4D7A92D82C}"/>
              </a:ext>
            </a:extLst>
          </p:cNvPr>
          <p:cNvSpPr>
            <a:spLocks noGrp="1"/>
          </p:cNvSpPr>
          <p:nvPr>
            <p:ph type="title"/>
          </p:nvPr>
        </p:nvSpPr>
        <p:spPr>
          <a:xfrm>
            <a:off x="628650" y="-730249"/>
            <a:ext cx="7886700" cy="730249"/>
          </a:xfrm>
        </p:spPr>
        <p:txBody>
          <a:bodyPr vert="horz" lIns="91440" tIns="45720" rIns="91440" bIns="45720" rtlCol="0" anchor="b">
            <a:normAutofit/>
          </a:bodyPr>
          <a:lstStyle/>
          <a:p>
            <a:r>
              <a:rPr lang="en-US" dirty="0"/>
              <a:t>Report vs. Formal Complaint</a:t>
            </a:r>
          </a:p>
        </p:txBody>
      </p:sp>
    </p:spTree>
    <p:extLst>
      <p:ext uri="{BB962C8B-B14F-4D97-AF65-F5344CB8AC3E}">
        <p14:creationId xmlns:p14="http://schemas.microsoft.com/office/powerpoint/2010/main" val="22413729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219B-7E3A-7E84-6386-37313F0CFB09}"/>
              </a:ext>
            </a:extLst>
          </p:cNvPr>
          <p:cNvSpPr>
            <a:spLocks noGrp="1"/>
          </p:cNvSpPr>
          <p:nvPr>
            <p:ph type="title"/>
          </p:nvPr>
        </p:nvSpPr>
        <p:spPr>
          <a:xfrm>
            <a:off x="628650" y="3035300"/>
            <a:ext cx="7886700" cy="787399"/>
          </a:xfrm>
        </p:spPr>
        <p:txBody>
          <a:bodyPr anchor="ctr">
            <a:normAutofit/>
          </a:bodyPr>
          <a:lstStyle/>
          <a:p>
            <a:pPr algn="ctr"/>
            <a:r>
              <a:rPr lang="en-US" sz="4100" dirty="0"/>
              <a:t>INVESTIGATION</a:t>
            </a:r>
          </a:p>
        </p:txBody>
      </p:sp>
    </p:spTree>
    <p:extLst>
      <p:ext uri="{BB962C8B-B14F-4D97-AF65-F5344CB8AC3E}">
        <p14:creationId xmlns:p14="http://schemas.microsoft.com/office/powerpoint/2010/main" val="27018855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60" y="1556766"/>
            <a:ext cx="3464302" cy="1283168"/>
          </a:xfrm>
        </p:spPr>
        <p:txBody>
          <a:bodyPr>
            <a:normAutofit/>
          </a:bodyPr>
          <a:lstStyle/>
          <a:p>
            <a:pPr defTabSz="589788"/>
            <a:r>
              <a:rPr lang="en-US" sz="2967" dirty="0"/>
              <a:t> Investigations</a:t>
            </a:r>
            <a:endParaRPr lang="en-US" sz="3450" dirty="0"/>
          </a:p>
        </p:txBody>
      </p:sp>
      <p:sp>
        <p:nvSpPr>
          <p:cNvPr id="32" name="Content Placeholder 2"/>
          <p:cNvSpPr>
            <a:spLocks noGrp="1"/>
          </p:cNvSpPr>
          <p:nvPr>
            <p:ph idx="1"/>
          </p:nvPr>
        </p:nvSpPr>
        <p:spPr>
          <a:xfrm>
            <a:off x="3903786" y="967154"/>
            <a:ext cx="4225472" cy="5249008"/>
          </a:xfrm>
        </p:spPr>
        <p:txBody>
          <a:bodyPr anchor="ctr">
            <a:noAutofit/>
          </a:bodyPr>
          <a:lstStyle/>
          <a:p>
            <a:pPr marL="147447" indent="-147447" defTabSz="589788">
              <a:spcBef>
                <a:spcPts val="645"/>
              </a:spcBef>
              <a:buNone/>
            </a:pPr>
            <a:r>
              <a:rPr lang="en-US" altLang="en-US" sz="1400" b="1" i="1" dirty="0"/>
              <a:t>An investigation should be “prompt, thorough and impartial.”</a:t>
            </a:r>
          </a:p>
          <a:p>
            <a:pPr marL="147447" indent="-147447" defTabSz="589788">
              <a:spcBef>
                <a:spcPts val="645"/>
              </a:spcBef>
              <a:buNone/>
            </a:pPr>
            <a:r>
              <a:rPr lang="en-US" altLang="en-US" sz="1400" dirty="0"/>
              <a:t>-U.S. Equal Employment Opportunity Commission</a:t>
            </a:r>
            <a:endParaRPr lang="en-US" sz="1400" dirty="0"/>
          </a:p>
          <a:p>
            <a:pPr marL="147447" indent="-147447" defTabSz="589788">
              <a:spcBef>
                <a:spcPts val="645"/>
              </a:spcBef>
            </a:pPr>
            <a:r>
              <a:rPr lang="en-US" sz="1400" dirty="0"/>
              <a:t>Prompt</a:t>
            </a:r>
          </a:p>
          <a:p>
            <a:pPr marL="258032" lvl="2" indent="0" defTabSz="589788">
              <a:spcBef>
                <a:spcPts val="323"/>
              </a:spcBef>
              <a:buNone/>
            </a:pPr>
            <a:r>
              <a:rPr lang="en-US" sz="1400" dirty="0"/>
              <a:t>The investigation must be necessary, and initiated and conducted in a timely manner reasonable under the circumstances.</a:t>
            </a:r>
          </a:p>
          <a:p>
            <a:pPr marL="258032" lvl="2" indent="0" defTabSz="589788">
              <a:spcBef>
                <a:spcPts val="323"/>
              </a:spcBef>
              <a:buNone/>
            </a:pPr>
            <a:endParaRPr lang="en-US" sz="1400" dirty="0"/>
          </a:p>
          <a:p>
            <a:pPr marL="147447" indent="-147447" defTabSz="589788">
              <a:spcBef>
                <a:spcPts val="645"/>
              </a:spcBef>
            </a:pPr>
            <a:r>
              <a:rPr lang="en-US" sz="1400" dirty="0"/>
              <a:t>Thorough</a:t>
            </a:r>
          </a:p>
          <a:p>
            <a:pPr marL="294894" lvl="1" indent="0" defTabSz="589788">
              <a:spcBef>
                <a:spcPts val="323"/>
              </a:spcBef>
              <a:buNone/>
            </a:pPr>
            <a:r>
              <a:rPr lang="en-US" sz="1400" dirty="0"/>
              <a:t>The investigator must create an investigative plan; issue proper confidentiality admonitions; interview relevant witnesses; gather, review and analyze all relevant evidence; prepare and maintain an adequate record; and, reach a reasoned conclusion supported by the evidence, including credibility assessments. </a:t>
            </a:r>
          </a:p>
          <a:p>
            <a:pPr marL="294894" lvl="1" indent="0" defTabSz="589788">
              <a:spcBef>
                <a:spcPts val="323"/>
              </a:spcBef>
              <a:buNone/>
            </a:pPr>
            <a:endParaRPr lang="en-US" sz="1400" dirty="0"/>
          </a:p>
          <a:p>
            <a:pPr marL="221171" lvl="1" indent="-221171" defTabSz="589788">
              <a:spcBef>
                <a:spcPts val="323"/>
              </a:spcBef>
              <a:buSzPct val="75000"/>
              <a:buFontTx/>
              <a:buChar char="•"/>
            </a:pPr>
            <a:r>
              <a:rPr lang="en-US" sz="1400" dirty="0"/>
              <a:t>Impartial (Unbiased)</a:t>
            </a:r>
          </a:p>
          <a:p>
            <a:pPr marL="258032" lvl="2" indent="0" defTabSz="589788">
              <a:spcBef>
                <a:spcPts val="323"/>
              </a:spcBef>
              <a:buNone/>
            </a:pPr>
            <a:r>
              <a:rPr lang="en-US" sz="1400" dirty="0"/>
              <a:t>The investigator must be trained and experienced; remain fair and impartial and avoid an appearance of or actual bias and have no stake in the outcome. </a:t>
            </a:r>
          </a:p>
          <a:p>
            <a:endParaRPr lang="en-US" sz="1400" dirty="0"/>
          </a:p>
        </p:txBody>
      </p:sp>
      <p:pic>
        <p:nvPicPr>
          <p:cNvPr id="5" name="Picture 6">
            <a:extLst>
              <a:ext uri="{FF2B5EF4-FFF2-40B4-BE49-F238E27FC236}">
                <a16:creationId xmlns:a16="http://schemas.microsoft.com/office/drawing/2014/main" id="{5B6067C0-94D4-7F45-362D-1155C696038B}"/>
              </a:ext>
              <a:ext uri="{C183D7F6-B498-43B3-948B-1728B52AA6E4}">
                <adec:decorative xmlns:adec="http://schemas.microsoft.com/office/drawing/2017/decorative" val="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838712" y="2863779"/>
            <a:ext cx="1584223" cy="1751753"/>
          </a:xfrm>
          <a:prstGeom prst="rect">
            <a:avLst/>
          </a:prstGeom>
        </p:spPr>
      </p:pic>
    </p:spTree>
    <p:extLst>
      <p:ext uri="{BB962C8B-B14F-4D97-AF65-F5344CB8AC3E}">
        <p14:creationId xmlns:p14="http://schemas.microsoft.com/office/powerpoint/2010/main" val="2049052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F5FC607-6D3A-1B7B-85F8-5AA04AD6055B}"/>
              </a:ext>
            </a:extLst>
          </p:cNvPr>
          <p:cNvSpPr txBox="1">
            <a:spLocks noGrp="1"/>
          </p:cNvSpPr>
          <p:nvPr>
            <p:ph type="title" idx="4294967295"/>
          </p:nvPr>
        </p:nvSpPr>
        <p:spPr>
          <a:xfrm>
            <a:off x="565484" y="364380"/>
            <a:ext cx="6006766" cy="7739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Title IX Investigations Analytical Standard</a:t>
            </a:r>
          </a:p>
        </p:txBody>
      </p:sp>
      <p:pic>
        <p:nvPicPr>
          <p:cNvPr id="2" name="Picture 2">
            <a:extLst>
              <a:ext uri="{FF2B5EF4-FFF2-40B4-BE49-F238E27FC236}">
                <a16:creationId xmlns:a16="http://schemas.microsoft.com/office/drawing/2014/main" id="{F3219C50-4C9F-3C6D-0B9D-A35900ADD2E8}"/>
              </a:ext>
              <a:ext uri="{C183D7F6-B498-43B3-948B-1728B52AA6E4}">
                <adec:decorative xmlns:adec="http://schemas.microsoft.com/office/drawing/2017/decorative" val="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1556" b="1556"/>
          <a:stretch/>
        </p:blipFill>
        <p:spPr>
          <a:xfrm>
            <a:off x="628650" y="1282148"/>
            <a:ext cx="3886200" cy="4894815"/>
          </a:xfrm>
          <a:prstGeom prst="rect">
            <a:avLst/>
          </a:prstGeom>
          <a:noFill/>
        </p:spPr>
      </p:pic>
      <p:sp>
        <p:nvSpPr>
          <p:cNvPr id="73730" name="Content Placeholder 2"/>
          <p:cNvSpPr>
            <a:spLocks noGrp="1"/>
          </p:cNvSpPr>
          <p:nvPr>
            <p:ph sz="half" idx="2"/>
          </p:nvPr>
        </p:nvSpPr>
        <p:spPr>
          <a:xfrm>
            <a:off x="4629150" y="1282148"/>
            <a:ext cx="3886200" cy="4894815"/>
          </a:xfrm>
        </p:spPr>
        <p:txBody>
          <a:bodyPr vert="horz" lIns="68580" tIns="34290" rIns="68580" bIns="34290" rtlCol="0">
            <a:normAutofit/>
          </a:bodyPr>
          <a:lstStyle/>
          <a:p>
            <a:pPr marL="0" indent="0">
              <a:spcBef>
                <a:spcPts val="0"/>
              </a:spcBef>
              <a:spcAft>
                <a:spcPts val="900"/>
              </a:spcAft>
              <a:buNone/>
            </a:pPr>
            <a:r>
              <a:rPr lang="en-US" sz="1500" i="1" dirty="0">
                <a:solidFill>
                  <a:schemeClr val="tx1"/>
                </a:solidFill>
              </a:rPr>
              <a:t>“Good faith investigation with reasonable conclusion:” </a:t>
            </a:r>
          </a:p>
          <a:p>
            <a:pPr marL="0" indent="0">
              <a:spcBef>
                <a:spcPts val="0"/>
              </a:spcBef>
              <a:spcAft>
                <a:spcPts val="900"/>
              </a:spcAft>
              <a:buNone/>
            </a:pPr>
            <a:endParaRPr lang="en-US" sz="1500" i="1" dirty="0">
              <a:solidFill>
                <a:schemeClr val="tx1"/>
              </a:solidFill>
            </a:endParaRPr>
          </a:p>
          <a:p>
            <a:pPr marL="0" indent="0">
              <a:spcBef>
                <a:spcPts val="0"/>
              </a:spcBef>
              <a:spcAft>
                <a:spcPts val="900"/>
              </a:spcAft>
              <a:buNone/>
            </a:pPr>
            <a:endParaRPr lang="en-US" sz="1500" i="1" dirty="0">
              <a:solidFill>
                <a:schemeClr val="tx1"/>
              </a:solidFill>
            </a:endParaRPr>
          </a:p>
          <a:p>
            <a:pPr marL="0" indent="0">
              <a:spcBef>
                <a:spcPts val="0"/>
              </a:spcBef>
              <a:spcAft>
                <a:spcPts val="900"/>
              </a:spcAft>
              <a:buNone/>
            </a:pPr>
            <a:r>
              <a:rPr lang="en-US" sz="1500" u="sng" dirty="0">
                <a:solidFill>
                  <a:schemeClr val="tx1"/>
                </a:solidFill>
              </a:rPr>
              <a:t>Standard of Evidence for investigations</a:t>
            </a:r>
          </a:p>
          <a:p>
            <a:pPr>
              <a:spcBef>
                <a:spcPts val="0"/>
              </a:spcBef>
            </a:pPr>
            <a:r>
              <a:rPr lang="en-US" sz="1500" b="1" dirty="0">
                <a:solidFill>
                  <a:schemeClr val="tx1"/>
                </a:solidFill>
              </a:rPr>
              <a:t>Preponderance of the evidence </a:t>
            </a:r>
          </a:p>
          <a:p>
            <a:pPr>
              <a:spcBef>
                <a:spcPts val="0"/>
              </a:spcBef>
            </a:pPr>
            <a:r>
              <a:rPr lang="en-US" sz="1500" dirty="0">
                <a:solidFill>
                  <a:schemeClr val="tx1"/>
                </a:solidFill>
              </a:rPr>
              <a:t>More likely than not</a:t>
            </a:r>
          </a:p>
          <a:p>
            <a:pPr lvl="1">
              <a:spcBef>
                <a:spcPts val="0"/>
              </a:spcBef>
            </a:pPr>
            <a:r>
              <a:rPr lang="en-US" sz="1500" dirty="0"/>
              <a:t>Evidence on one side outweighs, or is more than, the evidence on the other side</a:t>
            </a:r>
          </a:p>
          <a:p>
            <a:pPr lvl="1">
              <a:spcBef>
                <a:spcPts val="0"/>
              </a:spcBef>
            </a:pPr>
            <a:r>
              <a:rPr lang="en-US" sz="1500" dirty="0"/>
              <a:t>Greater than 50% plus a feather that complaint is true</a:t>
            </a:r>
            <a:endParaRPr lang="en-US" sz="1500" u="sng" dirty="0"/>
          </a:p>
          <a:p>
            <a:pPr lvl="1">
              <a:spcBef>
                <a:spcPts val="0"/>
              </a:spcBef>
            </a:pPr>
            <a:endParaRPr lang="en-US" sz="1500" dirty="0"/>
          </a:p>
          <a:p>
            <a:pPr marL="342900" lvl="1" indent="0">
              <a:spcBef>
                <a:spcPts val="0"/>
              </a:spcBef>
              <a:buNone/>
            </a:pPr>
            <a:r>
              <a:rPr lang="en-US" sz="1500" u="sng" dirty="0"/>
              <a:t>Other Standards</a:t>
            </a:r>
          </a:p>
          <a:p>
            <a:pPr marL="342900" lvl="1">
              <a:spcBef>
                <a:spcPts val="0"/>
              </a:spcBef>
            </a:pPr>
            <a:endParaRPr lang="en-US" sz="1500" dirty="0"/>
          </a:p>
          <a:p>
            <a:pPr>
              <a:spcBef>
                <a:spcPts val="0"/>
              </a:spcBef>
            </a:pPr>
            <a:r>
              <a:rPr lang="en-US" sz="1500" b="1" dirty="0">
                <a:solidFill>
                  <a:schemeClr val="tx1"/>
                </a:solidFill>
              </a:rPr>
              <a:t>Clear and convincing </a:t>
            </a:r>
          </a:p>
          <a:p>
            <a:pPr lvl="1">
              <a:spcBef>
                <a:spcPts val="0"/>
              </a:spcBef>
            </a:pPr>
            <a:r>
              <a:rPr lang="en-US" sz="1500" dirty="0"/>
              <a:t>Highly probable </a:t>
            </a:r>
          </a:p>
          <a:p>
            <a:pPr>
              <a:spcBef>
                <a:spcPts val="0"/>
              </a:spcBef>
            </a:pPr>
            <a:r>
              <a:rPr lang="en-US" sz="1500" b="1" dirty="0">
                <a:solidFill>
                  <a:schemeClr val="tx1"/>
                </a:solidFill>
              </a:rPr>
              <a:t>Beyond a reasonable doubt </a:t>
            </a:r>
          </a:p>
          <a:p>
            <a:pPr lvl="1">
              <a:spcBef>
                <a:spcPts val="0"/>
              </a:spcBef>
            </a:pPr>
            <a:r>
              <a:rPr lang="en-US" sz="1500" dirty="0"/>
              <a:t>Never (criminal standard)</a:t>
            </a:r>
          </a:p>
        </p:txBody>
      </p:sp>
      <p:sp>
        <p:nvSpPr>
          <p:cNvPr id="4" name="Slide Number Placeholder 3"/>
          <p:cNvSpPr>
            <a:spLocks noGrp="1"/>
          </p:cNvSpPr>
          <p:nvPr>
            <p:ph type="sldNum" sz="quarter" idx="4294967295"/>
          </p:nvPr>
        </p:nvSpPr>
        <p:spPr>
          <a:xfrm>
            <a:off x="8778240" y="5698998"/>
            <a:ext cx="336042" cy="273844"/>
          </a:xfrm>
        </p:spPr>
        <p:txBody>
          <a:bodyPr vert="horz" lIns="68580" tIns="34290" rIns="68580" bIns="34290" rtlCol="0" anchor="ctr">
            <a:normAutofit/>
          </a:bodyPr>
          <a:lstStyle/>
          <a:p>
            <a:pPr>
              <a:spcAft>
                <a:spcPts val="450"/>
              </a:spcAft>
              <a:defRPr/>
            </a:pPr>
            <a:fld id="{129322C1-CCFB-41D9-A255-52A3F3FB10FA}" type="slidenum">
              <a:rPr lang="en-US" sz="825">
                <a:solidFill>
                  <a:schemeClr val="tx1">
                    <a:lumMod val="50000"/>
                    <a:lumOff val="50000"/>
                  </a:schemeClr>
                </a:solidFill>
              </a:rPr>
              <a:pPr>
                <a:spcAft>
                  <a:spcPts val="450"/>
                </a:spcAft>
                <a:defRPr/>
              </a:pPr>
              <a:t>63</a:t>
            </a:fld>
            <a:endParaRPr lang="en-US" sz="825">
              <a:solidFill>
                <a:schemeClr val="tx1">
                  <a:lumMod val="50000"/>
                  <a:lumOff val="50000"/>
                </a:schemeClr>
              </a:solidFill>
            </a:endParaRPr>
          </a:p>
        </p:txBody>
      </p:sp>
    </p:spTree>
    <p:extLst>
      <p:ext uri="{BB962C8B-B14F-4D97-AF65-F5344CB8AC3E}">
        <p14:creationId xmlns:p14="http://schemas.microsoft.com/office/powerpoint/2010/main" val="24232707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1813D93-55C3-31E2-B562-836ABAD85A83}"/>
              </a:ext>
            </a:extLst>
          </p:cNvPr>
          <p:cNvSpPr>
            <a:spLocks noGrp="1"/>
          </p:cNvSpPr>
          <p:nvPr>
            <p:ph type="title"/>
          </p:nvPr>
        </p:nvSpPr>
        <p:spPr>
          <a:xfrm>
            <a:off x="571500" y="446567"/>
            <a:ext cx="7886700" cy="964719"/>
          </a:xfrm>
        </p:spPr>
        <p:txBody>
          <a:bodyPr>
            <a:normAutofit fontScale="90000"/>
          </a:bodyPr>
          <a:lstStyle/>
          <a:p>
            <a:r>
              <a:rPr lang="en-US" dirty="0"/>
              <a:t>Kinds of Witnesses</a:t>
            </a:r>
            <a:br>
              <a:rPr lang="en-US" b="1" dirty="0">
                <a:solidFill>
                  <a:srgbClr val="455FA9"/>
                </a:solidFill>
              </a:rPr>
            </a:br>
            <a:endParaRPr lang="en-US" dirty="0"/>
          </a:p>
        </p:txBody>
      </p:sp>
      <p:sp>
        <p:nvSpPr>
          <p:cNvPr id="3" name="TextBox 2">
            <a:extLst>
              <a:ext uri="{FF2B5EF4-FFF2-40B4-BE49-F238E27FC236}">
                <a16:creationId xmlns:a16="http://schemas.microsoft.com/office/drawing/2014/main" id="{3586A759-0E74-B391-D74B-F4D9AB6A9BD4}"/>
              </a:ext>
            </a:extLst>
          </p:cNvPr>
          <p:cNvSpPr txBox="1"/>
          <p:nvPr/>
        </p:nvSpPr>
        <p:spPr>
          <a:xfrm>
            <a:off x="628650" y="1282148"/>
            <a:ext cx="3886200" cy="4894815"/>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228600" indent="-228600">
              <a:lnSpc>
                <a:spcPct val="90000"/>
              </a:lnSpc>
              <a:spcBef>
                <a:spcPts val="1000"/>
              </a:spcBef>
              <a:spcAft>
                <a:spcPts val="450"/>
              </a:spcAft>
              <a:buFont typeface="Arial" panose="020B0604020202020204" pitchFamily="34" charset="0"/>
              <a:buChar char="•"/>
            </a:pPr>
            <a:endParaRPr lang="en-US" sz="2800" b="1" u="sng" dirty="0">
              <a:solidFill>
                <a:srgbClr val="455FA9"/>
              </a:solidFill>
              <a:latin typeface="Arial" panose="020B0604020202020204" pitchFamily="34" charset="0"/>
              <a:cs typeface="Arial" panose="020B0604020202020204" pitchFamily="34" charset="0"/>
            </a:endParaRPr>
          </a:p>
          <a:p>
            <a:pPr marL="228600" indent="-228600">
              <a:lnSpc>
                <a:spcPct val="90000"/>
              </a:lnSpc>
              <a:spcBef>
                <a:spcPts val="1000"/>
              </a:spcBef>
              <a:spcAft>
                <a:spcPts val="450"/>
              </a:spcAft>
              <a:buFont typeface="Arial" panose="020B0604020202020204" pitchFamily="34" charset="0"/>
              <a:buChar char="•"/>
            </a:pPr>
            <a:r>
              <a:rPr lang="en-US" sz="2400" dirty="0">
                <a:latin typeface="Arial" panose="020B0604020202020204" pitchFamily="34" charset="0"/>
                <a:cs typeface="Arial" panose="020B0604020202020204" pitchFamily="34" charset="0"/>
              </a:rPr>
              <a:t>Complainant</a:t>
            </a:r>
          </a:p>
          <a:p>
            <a:pPr marL="228600" indent="-228600">
              <a:lnSpc>
                <a:spcPct val="90000"/>
              </a:lnSpc>
              <a:spcBef>
                <a:spcPts val="1000"/>
              </a:spcBef>
              <a:spcAft>
                <a:spcPts val="450"/>
              </a:spcAft>
              <a:buFont typeface="Arial" panose="020B0604020202020204" pitchFamily="34" charset="0"/>
              <a:buChar char="•"/>
            </a:pPr>
            <a:r>
              <a:rPr lang="en-US" sz="2400" dirty="0">
                <a:latin typeface="Arial" panose="020B0604020202020204" pitchFamily="34" charset="0"/>
                <a:cs typeface="Arial" panose="020B0604020202020204" pitchFamily="34" charset="0"/>
              </a:rPr>
              <a:t>Respondent</a:t>
            </a:r>
          </a:p>
          <a:p>
            <a:pPr marL="228600" indent="-228600">
              <a:lnSpc>
                <a:spcPct val="90000"/>
              </a:lnSpc>
              <a:spcBef>
                <a:spcPts val="1000"/>
              </a:spcBef>
              <a:spcAft>
                <a:spcPts val="450"/>
              </a:spcAft>
              <a:buFont typeface="Arial" panose="020B0604020202020204" pitchFamily="34" charset="0"/>
              <a:buChar char="•"/>
            </a:pPr>
            <a:r>
              <a:rPr lang="en-US" sz="2400" dirty="0">
                <a:latin typeface="Arial" panose="020B0604020202020204" pitchFamily="34" charset="0"/>
                <a:cs typeface="Arial" panose="020B0604020202020204" pitchFamily="34" charset="0"/>
              </a:rPr>
              <a:t>Factual Witnesses</a:t>
            </a:r>
          </a:p>
          <a:p>
            <a:pPr marL="228600" indent="-228600">
              <a:lnSpc>
                <a:spcPct val="90000"/>
              </a:lnSpc>
              <a:spcBef>
                <a:spcPts val="1000"/>
              </a:spcBef>
              <a:spcAft>
                <a:spcPts val="450"/>
              </a:spcAft>
              <a:buFont typeface="Arial" panose="020B0604020202020204" pitchFamily="34" charset="0"/>
              <a:buChar char="•"/>
            </a:pPr>
            <a:r>
              <a:rPr lang="en-US" sz="2400" dirty="0">
                <a:latin typeface="Arial" panose="020B0604020202020204" pitchFamily="34" charset="0"/>
                <a:cs typeface="Arial" panose="020B0604020202020204" pitchFamily="34" charset="0"/>
              </a:rPr>
              <a:t>Outcry Witnesses</a:t>
            </a:r>
          </a:p>
          <a:p>
            <a:pPr marL="228600" indent="-228600">
              <a:lnSpc>
                <a:spcPct val="90000"/>
              </a:lnSpc>
              <a:spcBef>
                <a:spcPts val="1000"/>
              </a:spcBef>
              <a:spcAft>
                <a:spcPts val="450"/>
              </a:spcAft>
              <a:buFont typeface="Arial" panose="020B0604020202020204" pitchFamily="34" charset="0"/>
              <a:buChar char="•"/>
            </a:pPr>
            <a:r>
              <a:rPr lang="en-US" sz="2400" dirty="0">
                <a:latin typeface="Arial" panose="020B0604020202020204" pitchFamily="34" charset="0"/>
                <a:cs typeface="Arial" panose="020B0604020202020204" pitchFamily="34" charset="0"/>
              </a:rPr>
              <a:t>(Character Witnesses)</a:t>
            </a:r>
          </a:p>
          <a:p>
            <a:pPr marL="228600" indent="-228600">
              <a:lnSpc>
                <a:spcPct val="90000"/>
              </a:lnSpc>
              <a:spcBef>
                <a:spcPts val="1000"/>
              </a:spcBef>
              <a:spcAft>
                <a:spcPts val="450"/>
              </a:spcAft>
              <a:buFont typeface="Arial" panose="020B0604020202020204" pitchFamily="34" charset="0"/>
              <a:buChar char="•"/>
            </a:pPr>
            <a:endParaRPr lang="en-US" sz="2800" b="1" dirty="0">
              <a:solidFill>
                <a:srgbClr val="455FA9"/>
              </a:solidFill>
              <a:latin typeface="Arial" panose="020B0604020202020204" pitchFamily="34" charset="0"/>
              <a:cs typeface="Arial" panose="020B0604020202020204" pitchFamily="34" charset="0"/>
            </a:endParaRPr>
          </a:p>
        </p:txBody>
      </p:sp>
      <p:pic>
        <p:nvPicPr>
          <p:cNvPr id="5" name="Picture 4" descr="A group of multi coloured wooden stick figures">
            <a:extLst>
              <a:ext uri="{FF2B5EF4-FFF2-40B4-BE49-F238E27FC236}">
                <a16:creationId xmlns:a16="http://schemas.microsoft.com/office/drawing/2014/main" id="{ED2D2C0B-72CB-549A-7815-6042CAB15A95}"/>
              </a:ext>
            </a:extLst>
          </p:cNvPr>
          <p:cNvPicPr>
            <a:picLocks noChangeAspect="1"/>
          </p:cNvPicPr>
          <p:nvPr/>
        </p:nvPicPr>
        <p:blipFill rotWithShape="1">
          <a:blip r:embed="rId2"/>
          <a:srcRect l="18294" r="26726" b="1"/>
          <a:stretch/>
        </p:blipFill>
        <p:spPr>
          <a:xfrm>
            <a:off x="4629150" y="1282148"/>
            <a:ext cx="3886200" cy="4894815"/>
          </a:xfrm>
          <a:prstGeom prst="rect">
            <a:avLst/>
          </a:prstGeom>
          <a:noFill/>
          <a:effectLst/>
        </p:spPr>
      </p:pic>
      <p:sp>
        <p:nvSpPr>
          <p:cNvPr id="2" name="Slide Number Placeholder 1">
            <a:extLst>
              <a:ext uri="{FF2B5EF4-FFF2-40B4-BE49-F238E27FC236}">
                <a16:creationId xmlns:a16="http://schemas.microsoft.com/office/drawing/2014/main" id="{23432F53-2703-1DAB-FB70-13DE45E208D9}"/>
              </a:ext>
              <a:ext uri="{C183D7F6-B498-43B3-948B-1728B52AA6E4}">
                <adec:decorative xmlns:adec="http://schemas.microsoft.com/office/drawing/2017/decorative" val="1"/>
              </a:ext>
            </a:extLst>
          </p:cNvPr>
          <p:cNvSpPr>
            <a:spLocks noGrp="1"/>
          </p:cNvSpPr>
          <p:nvPr>
            <p:ph type="sldNum" sz="quarter" idx="4294967295"/>
          </p:nvPr>
        </p:nvSpPr>
        <p:spPr/>
        <p:txBody>
          <a:bodyPr/>
          <a:lstStyle/>
          <a:p>
            <a:pPr>
              <a:spcAft>
                <a:spcPts val="600"/>
              </a:spcAft>
            </a:pPr>
            <a:endParaRPr lang="en-US" dirty="0"/>
          </a:p>
        </p:txBody>
      </p:sp>
    </p:spTree>
    <p:extLst>
      <p:ext uri="{BB962C8B-B14F-4D97-AF65-F5344CB8AC3E}">
        <p14:creationId xmlns:p14="http://schemas.microsoft.com/office/powerpoint/2010/main" val="9868039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itle 1"/>
          <p:cNvSpPr>
            <a:spLocks noGrp="1"/>
          </p:cNvSpPr>
          <p:nvPr>
            <p:ph type="title" idx="4294967295"/>
          </p:nvPr>
        </p:nvSpPr>
        <p:spPr>
          <a:xfrm>
            <a:off x="88711" y="1321863"/>
            <a:ext cx="3294008" cy="3974684"/>
          </a:xfrm>
        </p:spPr>
        <p:txBody>
          <a:bodyPr vert="horz" lIns="68580" tIns="34290" rIns="68580" bIns="34290" rtlCol="0" anchor="ctr">
            <a:normAutofit/>
          </a:bodyPr>
          <a:lstStyle/>
          <a:p>
            <a:r>
              <a:rPr lang="en-US" kern="1200" dirty="0"/>
              <a:t>Collecting Data</a:t>
            </a:r>
            <a:r>
              <a:rPr lang="en-US" dirty="0"/>
              <a:t>. . .</a:t>
            </a:r>
            <a:br>
              <a:rPr lang="en-US" b="1" dirty="0">
                <a:cs typeface="Calibri Light"/>
              </a:rPr>
            </a:br>
            <a:br>
              <a:rPr lang="en-US" b="1" dirty="0">
                <a:cs typeface="Calibri Light"/>
              </a:rPr>
            </a:br>
            <a:br>
              <a:rPr lang="en-US" b="1" dirty="0">
                <a:cs typeface="Calibri Light"/>
              </a:rPr>
            </a:br>
            <a:endParaRPr lang="en-US" b="1" kern="1200" dirty="0">
              <a:latin typeface="+mj-lt"/>
              <a:cs typeface="Calibri Light"/>
            </a:endParaRPr>
          </a:p>
        </p:txBody>
      </p:sp>
      <p:sp>
        <p:nvSpPr>
          <p:cNvPr id="139266" name="Content Placeholder 2"/>
          <p:cNvSpPr>
            <a:spLocks noGrp="1"/>
          </p:cNvSpPr>
          <p:nvPr>
            <p:ph sz="half" idx="4294967295"/>
          </p:nvPr>
        </p:nvSpPr>
        <p:spPr>
          <a:xfrm>
            <a:off x="3439751" y="1708456"/>
            <a:ext cx="2458613" cy="3216285"/>
          </a:xfrm>
        </p:spPr>
        <p:txBody>
          <a:bodyPr vert="horz" lIns="68580" tIns="34290" rIns="68580" bIns="34290" rtlCol="0" anchor="t">
            <a:normAutofit lnSpcReduction="10000"/>
          </a:bodyPr>
          <a:lstStyle/>
          <a:p>
            <a:pPr marL="97631" indent="-97631" defTabSz="390906">
              <a:lnSpc>
                <a:spcPct val="80000"/>
              </a:lnSpc>
              <a:spcBef>
                <a:spcPts val="428"/>
              </a:spcBef>
            </a:pPr>
            <a:r>
              <a:rPr lang="en-US" sz="1950" dirty="0">
                <a:latin typeface="+mn-lt"/>
                <a:cs typeface="+mn-cs"/>
              </a:rPr>
              <a:t>Supervisor files</a:t>
            </a:r>
            <a:endParaRPr lang="en-US" sz="1950" dirty="0">
              <a:latin typeface="+mn-lt"/>
              <a:cs typeface="Calibri"/>
            </a:endParaRPr>
          </a:p>
          <a:p>
            <a:pPr marL="97631" indent="-97631" defTabSz="390906">
              <a:lnSpc>
                <a:spcPct val="80000"/>
              </a:lnSpc>
              <a:spcBef>
                <a:spcPts val="428"/>
              </a:spcBef>
            </a:pPr>
            <a:r>
              <a:rPr lang="en-US" sz="1950" dirty="0">
                <a:latin typeface="+mn-lt"/>
                <a:cs typeface="+mn-cs"/>
              </a:rPr>
              <a:t>Personnel files</a:t>
            </a:r>
            <a:endParaRPr lang="en-US" sz="1950" dirty="0">
              <a:latin typeface="+mn-lt"/>
              <a:cs typeface="Calibri"/>
            </a:endParaRPr>
          </a:p>
          <a:p>
            <a:pPr marL="97631" indent="-97631" defTabSz="390906">
              <a:lnSpc>
                <a:spcPct val="80000"/>
              </a:lnSpc>
              <a:spcBef>
                <a:spcPts val="428"/>
              </a:spcBef>
            </a:pPr>
            <a:r>
              <a:rPr lang="en-US" sz="1950" dirty="0">
                <a:latin typeface="+mn-lt"/>
                <a:cs typeface="+mn-cs"/>
              </a:rPr>
              <a:t>Personal websites</a:t>
            </a:r>
            <a:endParaRPr lang="en-US" sz="1950" dirty="0">
              <a:latin typeface="+mn-lt"/>
              <a:cs typeface="Calibri"/>
            </a:endParaRPr>
          </a:p>
          <a:p>
            <a:pPr marL="97631" indent="-97631" defTabSz="390906">
              <a:lnSpc>
                <a:spcPct val="80000"/>
              </a:lnSpc>
              <a:spcBef>
                <a:spcPts val="428"/>
              </a:spcBef>
            </a:pPr>
            <a:r>
              <a:rPr lang="en-US" sz="1950" dirty="0">
                <a:latin typeface="+mn-lt"/>
                <a:cs typeface="+mn-cs"/>
              </a:rPr>
              <a:t>Social media</a:t>
            </a:r>
            <a:endParaRPr lang="en-US" sz="1950" dirty="0">
              <a:latin typeface="+mn-lt"/>
              <a:cs typeface="Calibri"/>
            </a:endParaRPr>
          </a:p>
          <a:p>
            <a:pPr marL="97631" indent="-97631" defTabSz="390906">
              <a:lnSpc>
                <a:spcPct val="80000"/>
              </a:lnSpc>
              <a:spcBef>
                <a:spcPts val="428"/>
              </a:spcBef>
            </a:pPr>
            <a:r>
              <a:rPr lang="en-US" sz="1950" dirty="0">
                <a:latin typeface="+mn-lt"/>
                <a:cs typeface="+mn-cs"/>
              </a:rPr>
              <a:t>Chat rooms, message boards, blogs</a:t>
            </a:r>
            <a:endParaRPr lang="en-US" sz="1950" dirty="0">
              <a:latin typeface="+mn-lt"/>
              <a:cs typeface="Calibri"/>
            </a:endParaRPr>
          </a:p>
          <a:p>
            <a:pPr marL="97631" indent="-97631" defTabSz="390906">
              <a:lnSpc>
                <a:spcPct val="80000"/>
              </a:lnSpc>
              <a:spcBef>
                <a:spcPts val="428"/>
              </a:spcBef>
            </a:pPr>
            <a:r>
              <a:rPr lang="en-US" sz="1950" dirty="0">
                <a:latin typeface="+mn-lt"/>
                <a:cs typeface="+mn-cs"/>
              </a:rPr>
              <a:t>Public records</a:t>
            </a:r>
            <a:endParaRPr lang="en-US" sz="1950" dirty="0">
              <a:latin typeface="+mn-lt"/>
              <a:cs typeface="Calibri"/>
            </a:endParaRPr>
          </a:p>
          <a:p>
            <a:pPr marL="97631" indent="-97631" defTabSz="390906">
              <a:lnSpc>
                <a:spcPct val="80000"/>
              </a:lnSpc>
              <a:spcBef>
                <a:spcPts val="428"/>
              </a:spcBef>
            </a:pPr>
            <a:r>
              <a:rPr lang="en-US" sz="1950" dirty="0">
                <a:latin typeface="+mn-lt"/>
                <a:cs typeface="+mn-cs"/>
              </a:rPr>
              <a:t>Past complaints</a:t>
            </a:r>
            <a:r>
              <a:rPr lang="en-US" sz="1950" dirty="0"/>
              <a:t> </a:t>
            </a:r>
            <a:endParaRPr lang="en-US" sz="1950" dirty="0">
              <a:latin typeface="+mn-lt"/>
              <a:cs typeface="Calibri"/>
            </a:endParaRPr>
          </a:p>
          <a:p>
            <a:pPr marL="97631" indent="-97631" defTabSz="390906">
              <a:lnSpc>
                <a:spcPct val="80000"/>
              </a:lnSpc>
              <a:spcBef>
                <a:spcPts val="428"/>
              </a:spcBef>
            </a:pPr>
            <a:r>
              <a:rPr lang="en-US" sz="1950" dirty="0">
                <a:latin typeface="+mn-lt"/>
                <a:cs typeface="+mn-cs"/>
              </a:rPr>
              <a:t>Comparator information</a:t>
            </a:r>
            <a:endParaRPr lang="en-US" sz="1950" dirty="0">
              <a:latin typeface="+mn-lt"/>
              <a:cs typeface="Calibri"/>
            </a:endParaRPr>
          </a:p>
          <a:p>
            <a:pPr marL="97631" indent="-97631" defTabSz="390906">
              <a:lnSpc>
                <a:spcPct val="80000"/>
              </a:lnSpc>
              <a:spcBef>
                <a:spcPts val="428"/>
              </a:spcBef>
            </a:pPr>
            <a:r>
              <a:rPr lang="en-US" sz="1950" dirty="0">
                <a:latin typeface="+mn-lt"/>
                <a:cs typeface="+mn-cs"/>
              </a:rPr>
              <a:t>Building access records</a:t>
            </a:r>
            <a:endParaRPr lang="en-US" sz="1950" dirty="0">
              <a:latin typeface="+mn-lt"/>
              <a:cs typeface="Calibri"/>
            </a:endParaRPr>
          </a:p>
          <a:p>
            <a:pPr marL="0" indent="0">
              <a:lnSpc>
                <a:spcPct val="80000"/>
              </a:lnSpc>
              <a:buNone/>
            </a:pPr>
            <a:endParaRPr lang="en-US" sz="1950" dirty="0">
              <a:cs typeface="Calibri" panose="020F0502020204030204"/>
            </a:endParaRPr>
          </a:p>
        </p:txBody>
      </p:sp>
      <p:sp>
        <p:nvSpPr>
          <p:cNvPr id="139267" name="Content Placeholder 3"/>
          <p:cNvSpPr>
            <a:spLocks noGrp="1"/>
          </p:cNvSpPr>
          <p:nvPr>
            <p:ph sz="half" idx="4294967295"/>
          </p:nvPr>
        </p:nvSpPr>
        <p:spPr>
          <a:xfrm>
            <a:off x="6078169" y="1640217"/>
            <a:ext cx="2450083" cy="3342295"/>
          </a:xfrm>
        </p:spPr>
        <p:txBody>
          <a:bodyPr vert="horz" lIns="68580" tIns="34290" rIns="68580" bIns="34290" rtlCol="0" anchor="t">
            <a:normAutofit/>
          </a:bodyPr>
          <a:lstStyle/>
          <a:p>
            <a:pPr marL="97631" indent="-97631" defTabSz="390906">
              <a:lnSpc>
                <a:spcPct val="80000"/>
              </a:lnSpc>
              <a:spcBef>
                <a:spcPts val="428"/>
              </a:spcBef>
            </a:pPr>
            <a:r>
              <a:rPr lang="en-US" sz="1950" dirty="0">
                <a:latin typeface="+mn-lt"/>
                <a:cs typeface="+mn-cs"/>
              </a:rPr>
              <a:t>Voicemails </a:t>
            </a:r>
            <a:endParaRPr lang="en-US" sz="1950" dirty="0">
              <a:latin typeface="+mn-lt"/>
              <a:cs typeface="Calibri"/>
            </a:endParaRPr>
          </a:p>
          <a:p>
            <a:pPr marL="97631" indent="-97631" defTabSz="390906">
              <a:lnSpc>
                <a:spcPct val="80000"/>
              </a:lnSpc>
              <a:spcBef>
                <a:spcPts val="428"/>
              </a:spcBef>
            </a:pPr>
            <a:r>
              <a:rPr lang="en-US" sz="1950" dirty="0">
                <a:latin typeface="+mn-lt"/>
                <a:cs typeface="+mn-cs"/>
              </a:rPr>
              <a:t>Incident notes</a:t>
            </a:r>
            <a:endParaRPr lang="en-US" sz="1950" dirty="0">
              <a:latin typeface="+mn-lt"/>
              <a:cs typeface="Calibri"/>
            </a:endParaRPr>
          </a:p>
          <a:p>
            <a:pPr marL="97631" indent="-97631" defTabSz="390906">
              <a:lnSpc>
                <a:spcPct val="80000"/>
              </a:lnSpc>
              <a:spcBef>
                <a:spcPts val="428"/>
              </a:spcBef>
            </a:pPr>
            <a:r>
              <a:rPr lang="en-US" sz="1950" dirty="0">
                <a:latin typeface="+mn-lt"/>
                <a:cs typeface="+mn-cs"/>
              </a:rPr>
              <a:t>Calendars</a:t>
            </a:r>
            <a:endParaRPr lang="en-US" sz="1950" dirty="0">
              <a:latin typeface="+mn-lt"/>
              <a:cs typeface="Calibri"/>
            </a:endParaRPr>
          </a:p>
          <a:p>
            <a:pPr marL="97631" indent="-97631" defTabSz="390906">
              <a:lnSpc>
                <a:spcPct val="80000"/>
              </a:lnSpc>
              <a:spcBef>
                <a:spcPts val="428"/>
              </a:spcBef>
            </a:pPr>
            <a:r>
              <a:rPr lang="en-US" sz="1950" dirty="0">
                <a:latin typeface="+mn-lt"/>
                <a:cs typeface="+mn-cs"/>
              </a:rPr>
              <a:t>Documents from witnesses</a:t>
            </a:r>
            <a:endParaRPr lang="en-US" sz="1950" dirty="0">
              <a:latin typeface="+mn-lt"/>
              <a:cs typeface="Calibri"/>
            </a:endParaRPr>
          </a:p>
          <a:p>
            <a:pPr marL="97631" indent="-97631" defTabSz="390906">
              <a:lnSpc>
                <a:spcPct val="80000"/>
              </a:lnSpc>
              <a:spcBef>
                <a:spcPts val="428"/>
              </a:spcBef>
            </a:pPr>
            <a:r>
              <a:rPr lang="en-US" sz="1950" dirty="0">
                <a:latin typeface="+mn-lt"/>
                <a:cs typeface="+mn-cs"/>
              </a:rPr>
              <a:t>Timecards</a:t>
            </a:r>
            <a:endParaRPr lang="en-US" sz="1950" dirty="0">
              <a:latin typeface="+mn-lt"/>
              <a:cs typeface="Calibri"/>
            </a:endParaRPr>
          </a:p>
          <a:p>
            <a:pPr marL="97631" indent="-97631" defTabSz="390906">
              <a:lnSpc>
                <a:spcPct val="80000"/>
              </a:lnSpc>
              <a:spcBef>
                <a:spcPts val="428"/>
              </a:spcBef>
            </a:pPr>
            <a:r>
              <a:rPr lang="en-US" sz="1950" dirty="0">
                <a:latin typeface="+mn-lt"/>
                <a:cs typeface="+mn-cs"/>
              </a:rPr>
              <a:t>Expense reports</a:t>
            </a:r>
            <a:endParaRPr lang="en-US" sz="1950" dirty="0">
              <a:latin typeface="+mn-lt"/>
              <a:cs typeface="Calibri"/>
            </a:endParaRPr>
          </a:p>
          <a:p>
            <a:pPr marL="97631" indent="-97631" defTabSz="390906">
              <a:lnSpc>
                <a:spcPct val="80000"/>
              </a:lnSpc>
              <a:spcBef>
                <a:spcPts val="428"/>
              </a:spcBef>
            </a:pPr>
            <a:r>
              <a:rPr lang="en-US" sz="1950" dirty="0">
                <a:latin typeface="+mn-lt"/>
                <a:cs typeface="+mn-cs"/>
              </a:rPr>
              <a:t>E-mails and electronic records</a:t>
            </a:r>
            <a:endParaRPr lang="en-US" sz="1950" dirty="0">
              <a:latin typeface="+mn-lt"/>
              <a:cs typeface="Calibri"/>
            </a:endParaRPr>
          </a:p>
          <a:p>
            <a:pPr marL="97631" indent="-97631" defTabSz="390906">
              <a:lnSpc>
                <a:spcPct val="80000"/>
              </a:lnSpc>
              <a:spcBef>
                <a:spcPts val="428"/>
              </a:spcBef>
            </a:pPr>
            <a:r>
              <a:rPr lang="en-US" sz="1950" dirty="0">
                <a:latin typeface="+mn-lt"/>
                <a:cs typeface="+mn-cs"/>
              </a:rPr>
              <a:t>Internet use cache</a:t>
            </a:r>
            <a:endParaRPr lang="en-US" sz="1950" dirty="0">
              <a:latin typeface="+mn-lt"/>
              <a:cs typeface="Calibri"/>
            </a:endParaRPr>
          </a:p>
          <a:p>
            <a:pPr marL="97631" indent="-97631" defTabSz="390906">
              <a:lnSpc>
                <a:spcPct val="80000"/>
              </a:lnSpc>
              <a:spcBef>
                <a:spcPts val="428"/>
              </a:spcBef>
            </a:pPr>
            <a:r>
              <a:rPr lang="en-US" sz="1950" dirty="0">
                <a:latin typeface="+mn-lt"/>
                <a:cs typeface="+mn-cs"/>
              </a:rPr>
              <a:t>Texts</a:t>
            </a:r>
            <a:endParaRPr lang="en-US" sz="1950" dirty="0">
              <a:cs typeface="Calibri"/>
            </a:endParaRP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a:xfrm>
            <a:off x="7345348" y="4466629"/>
            <a:ext cx="1179145" cy="156947"/>
          </a:xfrm>
        </p:spPr>
        <p:txBody>
          <a:bodyPr/>
          <a:lstStyle/>
          <a:p>
            <a:pPr defTabSz="390906">
              <a:spcAft>
                <a:spcPts val="450"/>
              </a:spcAft>
            </a:pPr>
            <a:fld id="{129322C1-CCFB-41D9-A255-52A3F3FB10FA}" type="slidenum">
              <a:rPr lang="en-US" sz="513">
                <a:solidFill>
                  <a:schemeClr val="tx1">
                    <a:tint val="75000"/>
                  </a:schemeClr>
                </a:solidFill>
              </a:rPr>
              <a:pPr defTabSz="390906">
                <a:spcAft>
                  <a:spcPts val="450"/>
                </a:spcAft>
              </a:pPr>
              <a:t>65</a:t>
            </a:fld>
            <a:endParaRPr lang="en-US"/>
          </a:p>
        </p:txBody>
      </p:sp>
      <p:pic>
        <p:nvPicPr>
          <p:cNvPr id="2" name="Picture 2">
            <a:extLst>
              <a:ext uri="{FF2B5EF4-FFF2-40B4-BE49-F238E27FC236}">
                <a16:creationId xmlns:a16="http://schemas.microsoft.com/office/drawing/2014/main" id="{3D86DA83-AC9B-F5CD-CFF3-F3EE6A21BDA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4885" y="3231552"/>
            <a:ext cx="2449208" cy="1814142"/>
          </a:xfrm>
          <a:prstGeom prst="rect">
            <a:avLst/>
          </a:prstGeom>
        </p:spPr>
      </p:pic>
      <p:sp>
        <p:nvSpPr>
          <p:cNvPr id="3" name="TextBox 2">
            <a:extLst>
              <a:ext uri="{FF2B5EF4-FFF2-40B4-BE49-F238E27FC236}">
                <a16:creationId xmlns:a16="http://schemas.microsoft.com/office/drawing/2014/main" id="{B9029C09-2739-0CC8-060C-BE36AEDF12F3}"/>
              </a:ext>
            </a:extLst>
          </p:cNvPr>
          <p:cNvSpPr txBox="1"/>
          <p:nvPr/>
        </p:nvSpPr>
        <p:spPr>
          <a:xfrm>
            <a:off x="3550227" y="4875068"/>
            <a:ext cx="4880264" cy="4847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i="1">
                <a:cs typeface="Calibri"/>
              </a:rPr>
              <a:t>Data that you rely on should be uploaded to the OneTrust/Convercent platform. </a:t>
            </a:r>
          </a:p>
        </p:txBody>
      </p:sp>
    </p:spTree>
    <p:extLst>
      <p:ext uri="{BB962C8B-B14F-4D97-AF65-F5344CB8AC3E}">
        <p14:creationId xmlns:p14="http://schemas.microsoft.com/office/powerpoint/2010/main" val="10838481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90DD-AFF6-8411-AC62-7A45DC8032DF}"/>
              </a:ext>
            </a:extLst>
          </p:cNvPr>
          <p:cNvSpPr>
            <a:spLocks noGrp="1"/>
          </p:cNvSpPr>
          <p:nvPr>
            <p:ph type="title"/>
          </p:nvPr>
        </p:nvSpPr>
        <p:spPr>
          <a:xfrm>
            <a:off x="628650" y="365126"/>
            <a:ext cx="7886700" cy="730249"/>
          </a:xfrm>
        </p:spPr>
        <p:txBody>
          <a:bodyPr anchor="ctr">
            <a:noAutofit/>
          </a:bodyPr>
          <a:lstStyle/>
          <a:p>
            <a:r>
              <a:rPr lang="en-US" sz="2800" dirty="0"/>
              <a:t>Role of Law Enforcement and Issues of Concurrent Criminal Action</a:t>
            </a:r>
          </a:p>
        </p:txBody>
      </p:sp>
      <p:sp>
        <p:nvSpPr>
          <p:cNvPr id="4" name="Content Placeholder 3">
            <a:extLst>
              <a:ext uri="{FF2B5EF4-FFF2-40B4-BE49-F238E27FC236}">
                <a16:creationId xmlns:a16="http://schemas.microsoft.com/office/drawing/2014/main" id="{BA4FC19F-5D7A-747F-FF6A-55F2DA9ECFF4}"/>
              </a:ext>
            </a:extLst>
          </p:cNvPr>
          <p:cNvSpPr>
            <a:spLocks noGrp="1"/>
          </p:cNvSpPr>
          <p:nvPr>
            <p:ph sz="half" idx="1"/>
          </p:nvPr>
        </p:nvSpPr>
        <p:spPr>
          <a:xfrm>
            <a:off x="628650" y="1282148"/>
            <a:ext cx="3886200" cy="4894815"/>
          </a:xfrm>
        </p:spPr>
        <p:txBody>
          <a:bodyPr>
            <a:normAutofit/>
          </a:bodyPr>
          <a:lstStyle/>
          <a:p>
            <a:pPr marL="214313" indent="-214313"/>
            <a:r>
              <a:rPr lang="en-US" sz="1800" dirty="0">
                <a:solidFill>
                  <a:schemeClr val="tx1"/>
                </a:solidFill>
              </a:rPr>
              <a:t>Criminal investigations do not relieve the school of its duty to respond promptly and efficiently</a:t>
            </a:r>
          </a:p>
          <a:p>
            <a:pPr marL="214313" indent="-214313"/>
            <a:r>
              <a:rPr lang="en-US" sz="1800" dirty="0">
                <a:solidFill>
                  <a:schemeClr val="tx1"/>
                </a:solidFill>
              </a:rPr>
              <a:t>Not best practice for law enforcement to be the Title IX investigatory arm </a:t>
            </a:r>
          </a:p>
          <a:p>
            <a:pPr marL="214313" indent="-214313"/>
            <a:r>
              <a:rPr lang="en-US" sz="1800" dirty="0">
                <a:solidFill>
                  <a:schemeClr val="tx1"/>
                </a:solidFill>
              </a:rPr>
              <a:t>Legal standards for criminal investigations differ from Title IX standards</a:t>
            </a:r>
          </a:p>
          <a:p>
            <a:pPr marL="214313" indent="-214313"/>
            <a:r>
              <a:rPr lang="en-US" sz="1800" dirty="0">
                <a:solidFill>
                  <a:schemeClr val="tx1"/>
                </a:solidFill>
              </a:rPr>
              <a:t>Police investigations or reports may not be determinative of whether harassment occurred under Title IX</a:t>
            </a:r>
          </a:p>
          <a:p>
            <a:pPr marL="214313" indent="-214313"/>
            <a:r>
              <a:rPr lang="en-US" sz="1800" dirty="0">
                <a:solidFill>
                  <a:schemeClr val="tx1"/>
                </a:solidFill>
              </a:rPr>
              <a:t>Delaying process for law enforcement</a:t>
            </a:r>
          </a:p>
          <a:p>
            <a:pPr marL="214313" indent="-214313"/>
            <a:r>
              <a:rPr lang="en-US" sz="1800" dirty="0">
                <a:solidFill>
                  <a:schemeClr val="tx1"/>
                </a:solidFill>
              </a:rPr>
              <a:t>Document any delays</a:t>
            </a:r>
          </a:p>
        </p:txBody>
      </p:sp>
      <p:pic>
        <p:nvPicPr>
          <p:cNvPr id="5" name="Content Placeholder 4" descr="Police car red lights in night time">
            <a:extLst>
              <a:ext uri="{FF2B5EF4-FFF2-40B4-BE49-F238E27FC236}">
                <a16:creationId xmlns:a16="http://schemas.microsoft.com/office/drawing/2014/main" id="{9F48D031-ED35-08E1-FBBC-A23585F7CCF9}"/>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29150" y="2337023"/>
            <a:ext cx="3886200" cy="2785616"/>
          </a:xfrm>
        </p:spPr>
      </p:pic>
    </p:spTree>
    <p:extLst>
      <p:ext uri="{BB962C8B-B14F-4D97-AF65-F5344CB8AC3E}">
        <p14:creationId xmlns:p14="http://schemas.microsoft.com/office/powerpoint/2010/main" val="19163392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7449D-FD96-B80F-EB5C-B8D88F7232C4}"/>
              </a:ext>
            </a:extLst>
          </p:cNvPr>
          <p:cNvSpPr>
            <a:spLocks noGrp="1"/>
          </p:cNvSpPr>
          <p:nvPr>
            <p:ph type="title"/>
          </p:nvPr>
        </p:nvSpPr>
        <p:spPr>
          <a:xfrm>
            <a:off x="629840" y="457200"/>
            <a:ext cx="3133267" cy="1186962"/>
          </a:xfrm>
        </p:spPr>
        <p:txBody>
          <a:bodyPr/>
          <a:lstStyle/>
          <a:p>
            <a:r>
              <a:rPr lang="en-US" b="1" dirty="0"/>
              <a:t>What not to do</a:t>
            </a:r>
          </a:p>
        </p:txBody>
      </p:sp>
      <p:sp>
        <p:nvSpPr>
          <p:cNvPr id="4" name="Text Placeholder 3">
            <a:extLst>
              <a:ext uri="{FF2B5EF4-FFF2-40B4-BE49-F238E27FC236}">
                <a16:creationId xmlns:a16="http://schemas.microsoft.com/office/drawing/2014/main" id="{D6585408-6C27-7E52-11CA-B1D734FD9D31}"/>
              </a:ext>
            </a:extLst>
          </p:cNvPr>
          <p:cNvSpPr>
            <a:spLocks noGrp="1"/>
          </p:cNvSpPr>
          <p:nvPr>
            <p:ph type="body" sz="half" idx="2"/>
          </p:nvPr>
        </p:nvSpPr>
        <p:spPr>
          <a:xfrm>
            <a:off x="629841" y="2057400"/>
            <a:ext cx="2949178" cy="4237892"/>
          </a:xfrm>
        </p:spPr>
        <p:txBody>
          <a:bodyPr>
            <a:normAutofit fontScale="85000" lnSpcReduction="20000"/>
          </a:bodyPr>
          <a:lstStyle/>
          <a:p>
            <a:pPr marL="214313" indent="-214313">
              <a:buFont typeface="Arial" panose="020B0604020202020204" pitchFamily="34" charset="0"/>
              <a:buChar char="•"/>
            </a:pPr>
            <a:r>
              <a:rPr lang="en-US" sz="2300" dirty="0"/>
              <a:t>Have your school principal conduct the investigation immediately upon hearing about the incident</a:t>
            </a:r>
          </a:p>
          <a:p>
            <a:pPr marL="214313" indent="-214313">
              <a:buFont typeface="Arial" panose="020B0604020202020204" pitchFamily="34" charset="0"/>
              <a:buChar char="•"/>
            </a:pPr>
            <a:r>
              <a:rPr lang="en-US" sz="2300" dirty="0"/>
              <a:t>Discipline Respondent  </a:t>
            </a:r>
          </a:p>
          <a:p>
            <a:pPr marL="214313" indent="-214313">
              <a:buFont typeface="Arial" panose="020B0604020202020204" pitchFamily="34" charset="0"/>
              <a:buChar char="•"/>
            </a:pPr>
            <a:r>
              <a:rPr lang="en-US" sz="2300" dirty="0"/>
              <a:t>Forgetting to call the parents/guardians </a:t>
            </a:r>
          </a:p>
          <a:p>
            <a:pPr marL="214313" indent="-214313">
              <a:buFont typeface="Arial" panose="020B0604020202020204" pitchFamily="34" charset="0"/>
              <a:buChar char="•"/>
            </a:pPr>
            <a:r>
              <a:rPr lang="en-US" sz="2300" dirty="0"/>
              <a:t>Have three administrators in a meeting with a student </a:t>
            </a:r>
          </a:p>
          <a:p>
            <a:pPr marL="214313" indent="-214313">
              <a:buFont typeface="Arial" panose="020B0604020202020204" pitchFamily="34" charset="0"/>
              <a:buChar char="•"/>
            </a:pPr>
            <a:r>
              <a:rPr lang="en-US" sz="2300" dirty="0"/>
              <a:t>Failure to contact your Title IX Coordinator </a:t>
            </a:r>
          </a:p>
          <a:p>
            <a:pPr marL="214313" indent="-214313">
              <a:buFont typeface="Arial" panose="020B0604020202020204" pitchFamily="34" charset="0"/>
              <a:buChar char="•"/>
            </a:pPr>
            <a:r>
              <a:rPr lang="en-US" sz="2300" dirty="0"/>
              <a:t>Accusatory/forceful tone</a:t>
            </a:r>
          </a:p>
          <a:p>
            <a:endParaRPr lang="en-US" dirty="0"/>
          </a:p>
        </p:txBody>
      </p:sp>
      <p:pic>
        <p:nvPicPr>
          <p:cNvPr id="3074" name="Picture 2" descr="😬 Grimacing Face Emoji">
            <a:extLst>
              <a:ext uri="{FF2B5EF4-FFF2-40B4-BE49-F238E27FC236}">
                <a16:creationId xmlns:a16="http://schemas.microsoft.com/office/drawing/2014/main" id="{F55F2ECF-B5A8-B2B1-FA89-F3A0CEC8B0E4}"/>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10520" b="10520"/>
          <a:stretch>
            <a:fillRect/>
          </a:stretch>
        </p:blipFill>
        <p:spPr bwMode="auto">
          <a:xfrm>
            <a:off x="4915498" y="1889143"/>
            <a:ext cx="3777752" cy="2982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8043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8CA0"/>
        </a:solidFill>
        <a:effectLst/>
      </p:bgPr>
    </p:bg>
    <p:spTree>
      <p:nvGrpSpPr>
        <p:cNvPr id="1" name=""/>
        <p:cNvGrpSpPr/>
        <p:nvPr/>
      </p:nvGrpSpPr>
      <p:grpSpPr>
        <a:xfrm>
          <a:off x="0" y="0"/>
          <a:ext cx="0" cy="0"/>
          <a:chOff x="0" y="0"/>
          <a:chExt cx="0" cy="0"/>
        </a:xfrm>
      </p:grpSpPr>
      <p:sp>
        <p:nvSpPr>
          <p:cNvPr id="2" name="Text Placeholder 1"/>
          <p:cNvSpPr>
            <a:spLocks noGrp="1"/>
          </p:cNvSpPr>
          <p:nvPr>
            <p:ph type="title" idx="4294967295"/>
          </p:nvPr>
        </p:nvSpPr>
        <p:spPr>
          <a:xfrm>
            <a:off x="257175" y="3325813"/>
            <a:ext cx="7786688" cy="1646237"/>
          </a:xfrm>
          <a:prstGeom prst="rect">
            <a:avLst/>
          </a:prstGeom>
          <a:solidFill>
            <a:srgbClr val="008CA0"/>
          </a:solid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Role of the Title IX Coordinator</a:t>
            </a:r>
          </a:p>
        </p:txBody>
      </p:sp>
      <p:sp>
        <p:nvSpPr>
          <p:cNvPr id="3" name="Text Placeholder 2"/>
          <p:cNvSpPr>
            <a:spLocks noGrp="1"/>
          </p:cNvSpPr>
          <p:nvPr>
            <p:ph type="body" sz="quarter" idx="12"/>
          </p:nvPr>
        </p:nvSpPr>
        <p:spPr/>
        <p:txBody>
          <a:bodyPr>
            <a:normAutofit lnSpcReduction="10000"/>
          </a:bodyPr>
          <a:lstStyle/>
          <a:p>
            <a:pPr marL="0" indent="0">
              <a:buNone/>
            </a:pPr>
            <a:r>
              <a:rPr lang="en-US" dirty="0"/>
              <a:t>Sally Roller, Esq.</a:t>
            </a:r>
          </a:p>
          <a:p>
            <a:pPr marL="0" indent="0">
              <a:buNone/>
            </a:pPr>
            <a:r>
              <a:rPr lang="en-US" dirty="0"/>
              <a:t>Investigations Law Group LLC</a:t>
            </a:r>
          </a:p>
          <a:p>
            <a:pPr marL="0" indent="0">
              <a:buNone/>
            </a:pPr>
            <a:endParaRPr lang="en-US" dirty="0"/>
          </a:p>
        </p:txBody>
      </p:sp>
    </p:spTree>
    <p:extLst>
      <p:ext uri="{BB962C8B-B14F-4D97-AF65-F5344CB8AC3E}">
        <p14:creationId xmlns:p14="http://schemas.microsoft.com/office/powerpoint/2010/main" val="28689695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219B-7E3A-7E84-6386-37313F0CFB09}"/>
              </a:ext>
            </a:extLst>
          </p:cNvPr>
          <p:cNvSpPr>
            <a:spLocks noGrp="1"/>
          </p:cNvSpPr>
          <p:nvPr>
            <p:ph type="ctrTitle"/>
          </p:nvPr>
        </p:nvSpPr>
        <p:spPr>
          <a:xfrm>
            <a:off x="685800" y="755207"/>
            <a:ext cx="7772400" cy="2387600"/>
          </a:xfrm>
        </p:spPr>
        <p:txBody>
          <a:bodyPr anchor="b">
            <a:normAutofit/>
          </a:bodyPr>
          <a:lstStyle/>
          <a:p>
            <a:r>
              <a:rPr lang="en-US" dirty="0"/>
              <a:t>Goals</a:t>
            </a:r>
          </a:p>
        </p:txBody>
      </p:sp>
      <p:sp>
        <p:nvSpPr>
          <p:cNvPr id="3" name="Text Placeholder 2">
            <a:extLst>
              <a:ext uri="{FF2B5EF4-FFF2-40B4-BE49-F238E27FC236}">
                <a16:creationId xmlns:a16="http://schemas.microsoft.com/office/drawing/2014/main" id="{A2E339BF-E6D7-DD0E-AF02-6813852EE723}"/>
              </a:ext>
            </a:extLst>
          </p:cNvPr>
          <p:cNvSpPr>
            <a:spLocks noGrp="1"/>
          </p:cNvSpPr>
          <p:nvPr>
            <p:ph type="subTitle" idx="1"/>
          </p:nvPr>
        </p:nvSpPr>
        <p:spPr>
          <a:xfrm>
            <a:off x="685800" y="3885824"/>
            <a:ext cx="6858000" cy="1655762"/>
          </a:xfrm>
        </p:spPr>
        <p:txBody>
          <a:bodyPr>
            <a:normAutofit/>
          </a:bodyPr>
          <a:lstStyle/>
          <a:p>
            <a:pPr marL="257175" indent="-257175">
              <a:buFont typeface="Arial" panose="020B0604020202020204" pitchFamily="34" charset="0"/>
              <a:buChar char="•"/>
            </a:pPr>
            <a:r>
              <a:rPr lang="en-US"/>
              <a:t>Understand obligations under Title IX</a:t>
            </a:r>
          </a:p>
          <a:p>
            <a:pPr marL="257175" indent="-257175">
              <a:buFont typeface="Arial" panose="020B0604020202020204" pitchFamily="34" charset="0"/>
              <a:buChar char="•"/>
            </a:pPr>
            <a:r>
              <a:rPr lang="en-US"/>
              <a:t>Share main duties of a Title IX Coordinator </a:t>
            </a:r>
          </a:p>
        </p:txBody>
      </p:sp>
    </p:spTree>
    <p:extLst>
      <p:ext uri="{BB962C8B-B14F-4D97-AF65-F5344CB8AC3E}">
        <p14:creationId xmlns:p14="http://schemas.microsoft.com/office/powerpoint/2010/main" val="3516187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20F79-4AC6-3595-3E50-00959658BF34}"/>
              </a:ext>
            </a:extLst>
          </p:cNvPr>
          <p:cNvSpPr>
            <a:spLocks noGrp="1"/>
          </p:cNvSpPr>
          <p:nvPr>
            <p:ph type="title"/>
          </p:nvPr>
        </p:nvSpPr>
        <p:spPr>
          <a:xfrm>
            <a:off x="628650" y="365126"/>
            <a:ext cx="7886700" cy="730249"/>
          </a:xfrm>
        </p:spPr>
        <p:txBody>
          <a:bodyPr anchor="ctr">
            <a:normAutofit/>
          </a:bodyPr>
          <a:lstStyle/>
          <a:p>
            <a:r>
              <a:rPr lang="en-US" dirty="0"/>
              <a:t>Roles and Responsibilities</a:t>
            </a:r>
          </a:p>
        </p:txBody>
      </p:sp>
      <p:graphicFrame>
        <p:nvGraphicFramePr>
          <p:cNvPr id="12" name="Diagram 11">
            <a:extLst>
              <a:ext uri="{FF2B5EF4-FFF2-40B4-BE49-F238E27FC236}">
                <a16:creationId xmlns:a16="http://schemas.microsoft.com/office/drawing/2014/main" id="{3332605F-D393-F687-0A38-FF9B73D30D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52114358"/>
              </p:ext>
            </p:extLst>
          </p:nvPr>
        </p:nvGraphicFramePr>
        <p:xfrm>
          <a:off x="628650" y="1282148"/>
          <a:ext cx="7886700" cy="4894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804184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565E9-D88A-55D3-9D42-BD1C24B6DE9F}"/>
              </a:ext>
            </a:extLst>
          </p:cNvPr>
          <p:cNvSpPr>
            <a:spLocks noGrp="1"/>
          </p:cNvSpPr>
          <p:nvPr>
            <p:ph type="title"/>
          </p:nvPr>
        </p:nvSpPr>
        <p:spPr>
          <a:xfrm>
            <a:off x="1034135" y="1451265"/>
            <a:ext cx="4270248" cy="576072"/>
          </a:xfrm>
        </p:spPr>
        <p:txBody>
          <a:bodyPr/>
          <a:lstStyle/>
          <a:p>
            <a:r>
              <a:rPr lang="en-US" sz="3300" b="1" dirty="0">
                <a:solidFill>
                  <a:schemeClr val="accent6"/>
                </a:solidFill>
                <a:latin typeface="Arial Black" panose="020B0604020202020204" pitchFamily="34" charset="0"/>
                <a:ea typeface="Arial Regular" pitchFamily="34" charset="-122"/>
                <a:cs typeface="Arial Black" panose="020B0604020202020204" pitchFamily="34" charset="0"/>
              </a:rPr>
              <a:t>PM AGENDA</a:t>
            </a:r>
            <a:endParaRPr lang="en-US" sz="3300" b="1" dirty="0">
              <a:solidFill>
                <a:schemeClr val="accent6"/>
              </a:solidFill>
              <a:latin typeface="Arial Black" panose="020B0604020202020204" pitchFamily="34" charset="0"/>
              <a:cs typeface="Arial Black" panose="020B0604020202020204" pitchFamily="34" charset="0"/>
            </a:endParaRPr>
          </a:p>
        </p:txBody>
      </p:sp>
      <p:sp>
        <p:nvSpPr>
          <p:cNvPr id="3" name="Content Placeholder 2">
            <a:extLst>
              <a:ext uri="{FF2B5EF4-FFF2-40B4-BE49-F238E27FC236}">
                <a16:creationId xmlns:a16="http://schemas.microsoft.com/office/drawing/2014/main" id="{4D1F66E5-D2D7-172B-46BA-FEBFE092CC7F}"/>
              </a:ext>
            </a:extLst>
          </p:cNvPr>
          <p:cNvSpPr>
            <a:spLocks noGrp="1"/>
          </p:cNvSpPr>
          <p:nvPr>
            <p:ph idx="1"/>
          </p:nvPr>
        </p:nvSpPr>
        <p:spPr>
          <a:xfrm>
            <a:off x="1054751" y="2027337"/>
            <a:ext cx="4270248" cy="3902245"/>
          </a:xfrm>
        </p:spPr>
        <p:txBody>
          <a:bodyPr/>
          <a:lstStyle/>
          <a:p>
            <a:r>
              <a:rPr lang="en-US" sz="1200" dirty="0"/>
              <a:t>Creating Title IX policies</a:t>
            </a:r>
          </a:p>
          <a:p>
            <a:r>
              <a:rPr lang="en-US" sz="1200" dirty="0"/>
              <a:t>Coordinating Overlapping Processes</a:t>
            </a:r>
          </a:p>
          <a:p>
            <a:r>
              <a:rPr lang="en-US" sz="1200" dirty="0"/>
              <a:t>Intake and Outreach</a:t>
            </a:r>
          </a:p>
          <a:p>
            <a:r>
              <a:rPr lang="en-US" sz="1200" dirty="0"/>
              <a:t>​Dismissals</a:t>
            </a:r>
          </a:p>
          <a:p>
            <a:r>
              <a:rPr lang="en-US" sz="1200" dirty="0"/>
              <a:t>Notices</a:t>
            </a:r>
          </a:p>
          <a:p>
            <a:r>
              <a:rPr lang="en-US" sz="1200" dirty="0"/>
              <a:t>Informal Resolution</a:t>
            </a:r>
          </a:p>
          <a:p>
            <a:r>
              <a:rPr lang="en-US" sz="1200" dirty="0"/>
              <a:t>Supervising Investigations</a:t>
            </a:r>
          </a:p>
          <a:p>
            <a:r>
              <a:rPr lang="en-US" sz="1200" dirty="0"/>
              <a:t>Report Writing</a:t>
            </a:r>
          </a:p>
          <a:p>
            <a:r>
              <a:rPr lang="en-US" sz="1200" dirty="0"/>
              <a:t>Decision Maker</a:t>
            </a:r>
          </a:p>
          <a:p>
            <a:r>
              <a:rPr lang="en-US" sz="1200" dirty="0"/>
              <a:t>Appeals</a:t>
            </a:r>
          </a:p>
          <a:p>
            <a:endParaRPr lang="en-US" sz="1200" dirty="0"/>
          </a:p>
        </p:txBody>
      </p:sp>
    </p:spTree>
    <p:extLst>
      <p:ext uri="{BB962C8B-B14F-4D97-AF65-F5344CB8AC3E}">
        <p14:creationId xmlns:p14="http://schemas.microsoft.com/office/powerpoint/2010/main" val="5378406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85762-E044-4BC9-98BF-3A9AB266E2EC}"/>
              </a:ext>
            </a:extLst>
          </p:cNvPr>
          <p:cNvSpPr>
            <a:spLocks noGrp="1"/>
          </p:cNvSpPr>
          <p:nvPr>
            <p:ph type="title"/>
          </p:nvPr>
        </p:nvSpPr>
        <p:spPr>
          <a:xfrm>
            <a:off x="570357" y="742950"/>
            <a:ext cx="8003286" cy="1145286"/>
          </a:xfrm>
        </p:spPr>
        <p:txBody>
          <a:bodyPr/>
          <a:lstStyle/>
          <a:p>
            <a:r>
              <a:rPr lang="en-US" sz="3000" dirty="0"/>
              <a:t>Title IX Regs - Title IX Coordinator</a:t>
            </a:r>
          </a:p>
        </p:txBody>
      </p:sp>
      <p:sp>
        <p:nvSpPr>
          <p:cNvPr id="3" name="Content Placeholder 2">
            <a:extLst>
              <a:ext uri="{FF2B5EF4-FFF2-40B4-BE49-F238E27FC236}">
                <a16:creationId xmlns:a16="http://schemas.microsoft.com/office/drawing/2014/main" id="{6CAE1B89-D19C-44A4-AB45-66FA75FDB5F7}"/>
              </a:ext>
            </a:extLst>
          </p:cNvPr>
          <p:cNvSpPr>
            <a:spLocks noGrp="1"/>
          </p:cNvSpPr>
          <p:nvPr>
            <p:ph sz="half" idx="1"/>
          </p:nvPr>
        </p:nvSpPr>
        <p:spPr>
          <a:xfrm>
            <a:off x="404622" y="2180724"/>
            <a:ext cx="8339328" cy="3579996"/>
          </a:xfrm>
        </p:spPr>
        <p:txBody>
          <a:bodyPr/>
          <a:lstStyle/>
          <a:p>
            <a:r>
              <a:rPr lang="en-US" sz="1800" dirty="0"/>
              <a:t>Every recipient (e.g. K-12 School District, College, University) </a:t>
            </a:r>
            <a:r>
              <a:rPr lang="en-US" sz="1800" b="1" u="sng" dirty="0"/>
              <a:t>MUST</a:t>
            </a:r>
            <a:r>
              <a:rPr lang="en-US" sz="1800" dirty="0"/>
              <a:t> designate an employee to coordinate its responsibilities under Title IX and </a:t>
            </a:r>
            <a:r>
              <a:rPr lang="en-US" sz="1800" b="1" u="sng" dirty="0"/>
              <a:t>PUBLISH</a:t>
            </a:r>
            <a:r>
              <a:rPr lang="en-US" sz="1800" dirty="0"/>
              <a:t> their contact information. </a:t>
            </a:r>
            <a:r>
              <a:rPr lang="en-US" sz="1800" i="1" dirty="0"/>
              <a:t>See </a:t>
            </a:r>
            <a:r>
              <a:rPr lang="en-US" sz="1800" dirty="0"/>
              <a:t>34 C.F.R. § 106.8.</a:t>
            </a:r>
          </a:p>
          <a:p>
            <a:r>
              <a:rPr lang="en-US" sz="1800" dirty="0"/>
              <a:t>Title IX Coordinator receives and </a:t>
            </a:r>
            <a:r>
              <a:rPr lang="en-US" sz="1800" i="1" dirty="0"/>
              <a:t>may </a:t>
            </a:r>
            <a:r>
              <a:rPr lang="en-US" sz="1800" dirty="0"/>
              <a:t>sign formal complaints; coordinates implementation of supportive measures. </a:t>
            </a:r>
            <a:r>
              <a:rPr lang="en-US" sz="1800" i="1" dirty="0"/>
              <a:t>See</a:t>
            </a:r>
            <a:r>
              <a:rPr lang="en-US" sz="1800" dirty="0"/>
              <a:t> 34 C.F.R. § 106.30.</a:t>
            </a:r>
          </a:p>
          <a:p>
            <a:r>
              <a:rPr lang="en-US" sz="1800" dirty="0"/>
              <a:t>Title IX Coordinator </a:t>
            </a:r>
            <a:r>
              <a:rPr lang="en-US" sz="1800" b="1" u="sng" dirty="0"/>
              <a:t>MUST</a:t>
            </a:r>
            <a:r>
              <a:rPr lang="en-US" sz="1800" dirty="0"/>
              <a:t> promptly contact complainant to discuss availability of supportive measures and process for filing a formal complaint. </a:t>
            </a:r>
            <a:r>
              <a:rPr lang="en-US" sz="1800" i="1" dirty="0"/>
              <a:t>See </a:t>
            </a:r>
            <a:r>
              <a:rPr lang="en-US" sz="1800" dirty="0"/>
              <a:t>34 C.F.R. § 106.44.</a:t>
            </a:r>
          </a:p>
          <a:p>
            <a:r>
              <a:rPr lang="en-US" sz="1800" dirty="0"/>
              <a:t>Title IX Coordinator </a:t>
            </a:r>
            <a:r>
              <a:rPr lang="en-US" sz="1800" b="1" u="sng" dirty="0"/>
              <a:t>MUST</a:t>
            </a:r>
            <a:r>
              <a:rPr lang="en-US" sz="1800" dirty="0"/>
              <a:t> not have a conflict of interest or bias for/against complainants/respondents, </a:t>
            </a:r>
            <a:r>
              <a:rPr lang="en-US" sz="1800" b="1" u="sng" dirty="0"/>
              <a:t>MUST</a:t>
            </a:r>
            <a:r>
              <a:rPr lang="en-US" sz="1800" dirty="0"/>
              <a:t> be trained, </a:t>
            </a:r>
            <a:r>
              <a:rPr lang="en-US" sz="1800" b="1" u="sng" dirty="0"/>
              <a:t>CANNOT</a:t>
            </a:r>
            <a:r>
              <a:rPr lang="en-US" sz="1800" dirty="0"/>
              <a:t> be the same person as the decision-maker, and is </a:t>
            </a:r>
            <a:r>
              <a:rPr lang="en-US" sz="1800" b="1" u="sng" dirty="0"/>
              <a:t>RESPONSIBLE</a:t>
            </a:r>
            <a:r>
              <a:rPr lang="en-US" sz="1800" dirty="0"/>
              <a:t> for implementing remedies. </a:t>
            </a:r>
            <a:r>
              <a:rPr lang="en-US" sz="1800" i="1" dirty="0"/>
              <a:t>See </a:t>
            </a:r>
            <a:r>
              <a:rPr lang="en-US" sz="1800" dirty="0"/>
              <a:t>34 C.F.R. § 106.45.</a:t>
            </a:r>
          </a:p>
        </p:txBody>
      </p:sp>
    </p:spTree>
    <p:extLst>
      <p:ext uri="{BB962C8B-B14F-4D97-AF65-F5344CB8AC3E}">
        <p14:creationId xmlns:p14="http://schemas.microsoft.com/office/powerpoint/2010/main" val="27275982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664892-610C-62C7-1323-30E3E90508EC}"/>
              </a:ext>
            </a:extLst>
          </p:cNvPr>
          <p:cNvSpPr>
            <a:spLocks noGrp="1"/>
          </p:cNvSpPr>
          <p:nvPr>
            <p:ph type="title"/>
          </p:nvPr>
        </p:nvSpPr>
        <p:spPr>
          <a:xfrm>
            <a:off x="628650" y="365126"/>
            <a:ext cx="7886700" cy="730249"/>
          </a:xfrm>
        </p:spPr>
        <p:txBody>
          <a:bodyPr anchor="ctr">
            <a:normAutofit/>
          </a:bodyPr>
          <a:lstStyle/>
          <a:p>
            <a:r>
              <a:rPr lang="en-US" sz="3700" dirty="0"/>
              <a:t>Title IX Coordinator Duties</a:t>
            </a:r>
          </a:p>
        </p:txBody>
      </p:sp>
      <p:sp>
        <p:nvSpPr>
          <p:cNvPr id="5" name="Content Placeholder 4">
            <a:extLst>
              <a:ext uri="{FF2B5EF4-FFF2-40B4-BE49-F238E27FC236}">
                <a16:creationId xmlns:a16="http://schemas.microsoft.com/office/drawing/2014/main" id="{9A84DFE0-223B-27DF-93A1-0068DC2A82F0}"/>
              </a:ext>
            </a:extLst>
          </p:cNvPr>
          <p:cNvSpPr>
            <a:spLocks noGrp="1"/>
          </p:cNvSpPr>
          <p:nvPr>
            <p:ph sz="half" idx="1"/>
          </p:nvPr>
        </p:nvSpPr>
        <p:spPr>
          <a:xfrm>
            <a:off x="628650" y="1282148"/>
            <a:ext cx="3886200" cy="4894815"/>
          </a:xfrm>
        </p:spPr>
        <p:txBody>
          <a:bodyPr>
            <a:normAutofit/>
          </a:bodyPr>
          <a:lstStyle/>
          <a:p>
            <a:r>
              <a:rPr lang="en-US" sz="2000" dirty="0">
                <a:solidFill>
                  <a:schemeClr val="tx1"/>
                </a:solidFill>
              </a:rPr>
              <a:t>Efforts to contact complainant</a:t>
            </a:r>
          </a:p>
          <a:p>
            <a:r>
              <a:rPr lang="en-US" sz="2000" dirty="0">
                <a:solidFill>
                  <a:schemeClr val="tx1"/>
                </a:solidFill>
              </a:rPr>
              <a:t>Supportive measures</a:t>
            </a:r>
          </a:p>
          <a:p>
            <a:r>
              <a:rPr lang="en-US" sz="2000" dirty="0">
                <a:solidFill>
                  <a:schemeClr val="tx1"/>
                </a:solidFill>
              </a:rPr>
              <a:t>Reasonableness of measures designed to restore or preserve equal access to education program or activity</a:t>
            </a:r>
          </a:p>
          <a:p>
            <a:r>
              <a:rPr lang="en-US" sz="2000" dirty="0">
                <a:solidFill>
                  <a:schemeClr val="tx1"/>
                </a:solidFill>
              </a:rPr>
              <a:t>Jurisdiction</a:t>
            </a:r>
          </a:p>
          <a:p>
            <a:r>
              <a:rPr lang="en-US" sz="2000" dirty="0">
                <a:solidFill>
                  <a:schemeClr val="tx1"/>
                </a:solidFill>
              </a:rPr>
              <a:t>Scope of investigation</a:t>
            </a:r>
          </a:p>
          <a:p>
            <a:r>
              <a:rPr lang="en-US" sz="2000" dirty="0">
                <a:solidFill>
                  <a:schemeClr val="tx1"/>
                </a:solidFill>
              </a:rPr>
              <a:t>Decision to move forward with formal complaint</a:t>
            </a:r>
          </a:p>
          <a:p>
            <a:r>
              <a:rPr lang="en-US" sz="2000" dirty="0">
                <a:solidFill>
                  <a:schemeClr val="tx1"/>
                </a:solidFill>
              </a:rPr>
              <a:t>Pattern assessment</a:t>
            </a:r>
          </a:p>
          <a:p>
            <a:endParaRPr lang="en-US" sz="2200" dirty="0"/>
          </a:p>
        </p:txBody>
      </p:sp>
      <p:sp>
        <p:nvSpPr>
          <p:cNvPr id="6" name="Content Placeholder 5">
            <a:extLst>
              <a:ext uri="{FF2B5EF4-FFF2-40B4-BE49-F238E27FC236}">
                <a16:creationId xmlns:a16="http://schemas.microsoft.com/office/drawing/2014/main" id="{74A28DF0-3F4C-2220-4598-31BD447CC7CA}"/>
              </a:ext>
            </a:extLst>
          </p:cNvPr>
          <p:cNvSpPr>
            <a:spLocks noGrp="1"/>
          </p:cNvSpPr>
          <p:nvPr>
            <p:ph sz="half" idx="2"/>
          </p:nvPr>
        </p:nvSpPr>
        <p:spPr>
          <a:xfrm>
            <a:off x="4629150" y="1282148"/>
            <a:ext cx="3886200" cy="4894815"/>
          </a:xfrm>
        </p:spPr>
        <p:txBody>
          <a:bodyPr>
            <a:normAutofit/>
          </a:bodyPr>
          <a:lstStyle/>
          <a:p>
            <a:r>
              <a:rPr lang="en-US" sz="2000" dirty="0">
                <a:solidFill>
                  <a:schemeClr val="tx1"/>
                </a:solidFill>
              </a:rPr>
              <a:t>Identify investigator and decision maker</a:t>
            </a:r>
          </a:p>
          <a:p>
            <a:r>
              <a:rPr lang="en-US" sz="2000" dirty="0">
                <a:solidFill>
                  <a:schemeClr val="tx1"/>
                </a:solidFill>
              </a:rPr>
              <a:t>Collect documentation</a:t>
            </a:r>
          </a:p>
          <a:p>
            <a:r>
              <a:rPr lang="en-US" sz="2000" dirty="0">
                <a:solidFill>
                  <a:schemeClr val="tx1"/>
                </a:solidFill>
              </a:rPr>
              <a:t>Manage investigation</a:t>
            </a:r>
          </a:p>
          <a:p>
            <a:r>
              <a:rPr lang="en-US" sz="2000" dirty="0">
                <a:solidFill>
                  <a:schemeClr val="tx1"/>
                </a:solidFill>
              </a:rPr>
              <a:t>Draft notices</a:t>
            </a:r>
          </a:p>
          <a:p>
            <a:r>
              <a:rPr lang="en-US" sz="2000" dirty="0">
                <a:solidFill>
                  <a:schemeClr val="tx1"/>
                </a:solidFill>
              </a:rPr>
              <a:t>Ensure compliance with final sanctions &amp; remedies</a:t>
            </a:r>
          </a:p>
          <a:p>
            <a:r>
              <a:rPr lang="en-US" sz="2000" dirty="0">
                <a:solidFill>
                  <a:schemeClr val="tx1"/>
                </a:solidFill>
              </a:rPr>
              <a:t>Coordinate appeal process</a:t>
            </a:r>
          </a:p>
          <a:p>
            <a:r>
              <a:rPr lang="en-US" sz="2000" dirty="0">
                <a:solidFill>
                  <a:schemeClr val="tx1"/>
                </a:solidFill>
              </a:rPr>
              <a:t>Training oversight</a:t>
            </a:r>
          </a:p>
          <a:p>
            <a:endParaRPr lang="en-US" sz="2600" dirty="0"/>
          </a:p>
        </p:txBody>
      </p:sp>
    </p:spTree>
    <p:extLst>
      <p:ext uri="{BB962C8B-B14F-4D97-AF65-F5344CB8AC3E}">
        <p14:creationId xmlns:p14="http://schemas.microsoft.com/office/powerpoint/2010/main" val="20484176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85762-E044-4BC9-98BF-3A9AB266E2EC}"/>
              </a:ext>
            </a:extLst>
          </p:cNvPr>
          <p:cNvSpPr>
            <a:spLocks noGrp="1"/>
          </p:cNvSpPr>
          <p:nvPr>
            <p:ph type="title"/>
          </p:nvPr>
        </p:nvSpPr>
        <p:spPr>
          <a:xfrm>
            <a:off x="628650" y="365126"/>
            <a:ext cx="7886700" cy="730249"/>
          </a:xfrm>
        </p:spPr>
        <p:txBody>
          <a:bodyPr anchor="ctr">
            <a:normAutofit/>
          </a:bodyPr>
          <a:lstStyle/>
          <a:p>
            <a:r>
              <a:rPr lang="en-US" sz="4100" dirty="0"/>
              <a:t>Title IX Regs - Investigator</a:t>
            </a:r>
          </a:p>
        </p:txBody>
      </p:sp>
      <p:sp>
        <p:nvSpPr>
          <p:cNvPr id="3" name="Content Placeholder 2">
            <a:extLst>
              <a:ext uri="{FF2B5EF4-FFF2-40B4-BE49-F238E27FC236}">
                <a16:creationId xmlns:a16="http://schemas.microsoft.com/office/drawing/2014/main" id="{6CAE1B89-D19C-44A4-AB45-66FA75FDB5F7}"/>
              </a:ext>
            </a:extLst>
          </p:cNvPr>
          <p:cNvSpPr>
            <a:spLocks noGrp="1"/>
          </p:cNvSpPr>
          <p:nvPr>
            <p:ph idx="1"/>
          </p:nvPr>
        </p:nvSpPr>
        <p:spPr>
          <a:xfrm>
            <a:off x="628650" y="1282148"/>
            <a:ext cx="7886700" cy="4894815"/>
          </a:xfrm>
        </p:spPr>
        <p:txBody>
          <a:bodyPr>
            <a:normAutofit/>
          </a:bodyPr>
          <a:lstStyle/>
          <a:p>
            <a:pPr>
              <a:spcAft>
                <a:spcPts val="450"/>
              </a:spcAft>
            </a:pPr>
            <a:r>
              <a:rPr lang="en-US" sz="2600" dirty="0"/>
              <a:t>Investigator:</a:t>
            </a:r>
          </a:p>
          <a:p>
            <a:pPr lvl="1">
              <a:spcAft>
                <a:spcPts val="450"/>
              </a:spcAft>
              <a:buNone/>
            </a:pPr>
            <a:r>
              <a:rPr lang="en-US" sz="2600" b="1" u="sng" dirty="0"/>
              <a:t>MUST</a:t>
            </a:r>
            <a:r>
              <a:rPr lang="en-US" sz="2600" dirty="0"/>
              <a:t> not have a conflict of interest or bias for/against complainants/respondents;  </a:t>
            </a:r>
          </a:p>
          <a:p>
            <a:pPr lvl="1">
              <a:spcAft>
                <a:spcPts val="450"/>
              </a:spcAft>
              <a:buNone/>
            </a:pPr>
            <a:r>
              <a:rPr lang="en-US" sz="2600" b="1" u="sng" dirty="0"/>
              <a:t>MUST</a:t>
            </a:r>
            <a:r>
              <a:rPr lang="en-US" sz="2600" dirty="0"/>
              <a:t> be trained, including on issues of relevance;</a:t>
            </a:r>
          </a:p>
          <a:p>
            <a:pPr lvl="1">
              <a:spcAft>
                <a:spcPts val="450"/>
              </a:spcAft>
              <a:buNone/>
            </a:pPr>
            <a:r>
              <a:rPr lang="en-US" sz="2600" b="1" u="sng" dirty="0"/>
              <a:t>CANNOT</a:t>
            </a:r>
            <a:r>
              <a:rPr lang="en-US" sz="2600" dirty="0"/>
              <a:t> be the same person as the decision-maker;</a:t>
            </a:r>
          </a:p>
          <a:p>
            <a:pPr lvl="1">
              <a:spcAft>
                <a:spcPts val="450"/>
              </a:spcAft>
              <a:buNone/>
            </a:pPr>
            <a:r>
              <a:rPr lang="en-US" sz="2600" b="1" u="sng" dirty="0"/>
              <a:t>MUST</a:t>
            </a:r>
            <a:r>
              <a:rPr lang="en-US" sz="2600" dirty="0"/>
              <a:t> consider the parties’ responses to the evidence prior to the completion of the investigative report.</a:t>
            </a:r>
          </a:p>
          <a:p>
            <a:pPr marL="253746" lvl="1" indent="0">
              <a:spcAft>
                <a:spcPts val="450"/>
              </a:spcAft>
              <a:buNone/>
            </a:pPr>
            <a:r>
              <a:rPr lang="en-US" sz="2600" i="1" dirty="0"/>
              <a:t>See </a:t>
            </a:r>
            <a:r>
              <a:rPr lang="en-US" sz="2600" dirty="0"/>
              <a:t>34 C.F.R. § 106.45.</a:t>
            </a:r>
          </a:p>
          <a:p>
            <a:pPr marL="253746" lvl="1" indent="0">
              <a:spcAft>
                <a:spcPts val="450"/>
              </a:spcAft>
              <a:buNone/>
            </a:pPr>
            <a:endParaRPr lang="en-US" sz="2600" dirty="0"/>
          </a:p>
        </p:txBody>
      </p:sp>
    </p:spTree>
    <p:extLst>
      <p:ext uri="{BB962C8B-B14F-4D97-AF65-F5344CB8AC3E}">
        <p14:creationId xmlns:p14="http://schemas.microsoft.com/office/powerpoint/2010/main" val="28687012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664892-610C-62C7-1323-30E3E90508EC}"/>
              </a:ext>
            </a:extLst>
          </p:cNvPr>
          <p:cNvSpPr>
            <a:spLocks noGrp="1"/>
          </p:cNvSpPr>
          <p:nvPr>
            <p:ph type="title"/>
          </p:nvPr>
        </p:nvSpPr>
        <p:spPr>
          <a:xfrm>
            <a:off x="628650" y="365126"/>
            <a:ext cx="7886700" cy="730249"/>
          </a:xfrm>
        </p:spPr>
        <p:txBody>
          <a:bodyPr anchor="ctr">
            <a:normAutofit/>
          </a:bodyPr>
          <a:lstStyle/>
          <a:p>
            <a:r>
              <a:rPr lang="en-US" dirty="0"/>
              <a:t>Title IX Investigator Duties</a:t>
            </a:r>
          </a:p>
        </p:txBody>
      </p:sp>
      <p:sp>
        <p:nvSpPr>
          <p:cNvPr id="5" name="Content Placeholder 4">
            <a:extLst>
              <a:ext uri="{FF2B5EF4-FFF2-40B4-BE49-F238E27FC236}">
                <a16:creationId xmlns:a16="http://schemas.microsoft.com/office/drawing/2014/main" id="{9A84DFE0-223B-27DF-93A1-0068DC2A82F0}"/>
              </a:ext>
            </a:extLst>
          </p:cNvPr>
          <p:cNvSpPr>
            <a:spLocks noGrp="1"/>
          </p:cNvSpPr>
          <p:nvPr>
            <p:ph idx="1"/>
          </p:nvPr>
        </p:nvSpPr>
        <p:spPr>
          <a:xfrm>
            <a:off x="628650" y="1282148"/>
            <a:ext cx="7886700" cy="4894815"/>
          </a:xfrm>
        </p:spPr>
        <p:txBody>
          <a:bodyPr>
            <a:normAutofit/>
          </a:bodyPr>
          <a:lstStyle/>
          <a:p>
            <a:r>
              <a:rPr lang="en-US" dirty="0"/>
              <a:t>Conduct prompt, thorough, fair, and impartial investigation</a:t>
            </a:r>
          </a:p>
          <a:p>
            <a:r>
              <a:rPr lang="en-US" dirty="0"/>
              <a:t>Identify and interview parties and witnesses</a:t>
            </a:r>
          </a:p>
          <a:p>
            <a:r>
              <a:rPr lang="en-US" dirty="0"/>
              <a:t>Collect and review data</a:t>
            </a:r>
          </a:p>
          <a:p>
            <a:r>
              <a:rPr lang="en-US" dirty="0"/>
              <a:t>Share evidence with parties and their advisors, if they have them</a:t>
            </a:r>
          </a:p>
          <a:p>
            <a:r>
              <a:rPr lang="en-US" dirty="0"/>
              <a:t>Work with Title IX Coordinator</a:t>
            </a:r>
          </a:p>
          <a:p>
            <a:r>
              <a:rPr lang="en-US" dirty="0"/>
              <a:t>Understand policies at each institution</a:t>
            </a:r>
          </a:p>
          <a:p>
            <a:r>
              <a:rPr lang="en-US" dirty="0"/>
              <a:t>Create investigative report summarizing relevant evidence</a:t>
            </a:r>
          </a:p>
          <a:p>
            <a:endParaRPr lang="en-US" dirty="0"/>
          </a:p>
        </p:txBody>
      </p:sp>
    </p:spTree>
    <p:extLst>
      <p:ext uri="{BB962C8B-B14F-4D97-AF65-F5344CB8AC3E}">
        <p14:creationId xmlns:p14="http://schemas.microsoft.com/office/powerpoint/2010/main" val="34830495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85762-E044-4BC9-98BF-3A9AB266E2EC}"/>
              </a:ext>
            </a:extLst>
          </p:cNvPr>
          <p:cNvSpPr>
            <a:spLocks noGrp="1"/>
          </p:cNvSpPr>
          <p:nvPr>
            <p:ph type="title"/>
          </p:nvPr>
        </p:nvSpPr>
        <p:spPr>
          <a:xfrm>
            <a:off x="378069" y="425513"/>
            <a:ext cx="8616461" cy="669862"/>
          </a:xfrm>
        </p:spPr>
        <p:txBody>
          <a:bodyPr anchor="ctr">
            <a:noAutofit/>
          </a:bodyPr>
          <a:lstStyle/>
          <a:p>
            <a:r>
              <a:rPr lang="en-US" sz="4100" dirty="0"/>
              <a:t>Title IX Regs – Decision-Maker</a:t>
            </a:r>
          </a:p>
        </p:txBody>
      </p:sp>
      <p:sp>
        <p:nvSpPr>
          <p:cNvPr id="3" name="Content Placeholder 2">
            <a:extLst>
              <a:ext uri="{FF2B5EF4-FFF2-40B4-BE49-F238E27FC236}">
                <a16:creationId xmlns:a16="http://schemas.microsoft.com/office/drawing/2014/main" id="{6CAE1B89-D19C-44A4-AB45-66FA75FDB5F7}"/>
              </a:ext>
            </a:extLst>
          </p:cNvPr>
          <p:cNvSpPr>
            <a:spLocks noGrp="1"/>
          </p:cNvSpPr>
          <p:nvPr>
            <p:ph idx="1"/>
          </p:nvPr>
        </p:nvSpPr>
        <p:spPr>
          <a:xfrm>
            <a:off x="628650" y="1282148"/>
            <a:ext cx="7886700" cy="4894815"/>
          </a:xfrm>
        </p:spPr>
        <p:txBody>
          <a:bodyPr>
            <a:normAutofit/>
          </a:bodyPr>
          <a:lstStyle/>
          <a:p>
            <a:pPr>
              <a:spcAft>
                <a:spcPts val="450"/>
              </a:spcAft>
            </a:pPr>
            <a:r>
              <a:rPr lang="en-US" sz="2200"/>
              <a:t>Decision-Maker:</a:t>
            </a:r>
          </a:p>
          <a:p>
            <a:pPr lvl="1">
              <a:spcAft>
                <a:spcPts val="450"/>
              </a:spcAft>
              <a:buNone/>
            </a:pPr>
            <a:r>
              <a:rPr lang="en-US" sz="2200" b="1" u="sng"/>
              <a:t>MUST</a:t>
            </a:r>
            <a:r>
              <a:rPr lang="en-US" sz="2200"/>
              <a:t> not have a conflict of interest or bias for/against complainants/respondents;  </a:t>
            </a:r>
          </a:p>
          <a:p>
            <a:pPr lvl="1">
              <a:spcAft>
                <a:spcPts val="450"/>
              </a:spcAft>
              <a:buNone/>
            </a:pPr>
            <a:r>
              <a:rPr lang="en-US" sz="2200" b="1" u="sng"/>
              <a:t>MUST</a:t>
            </a:r>
            <a:r>
              <a:rPr lang="en-US" sz="2200"/>
              <a:t> be trained, including on issues of relevance of questions and evidence about a complainant’s sexual predisposition or prior sexual behavior are not relevant</a:t>
            </a:r>
          </a:p>
          <a:p>
            <a:pPr lvl="1">
              <a:spcAft>
                <a:spcPts val="450"/>
              </a:spcAft>
              <a:buNone/>
            </a:pPr>
            <a:r>
              <a:rPr lang="en-US" sz="2200" b="1" u="sng"/>
              <a:t>MUST</a:t>
            </a:r>
            <a:r>
              <a:rPr lang="en-US" sz="2200"/>
              <a:t> be trained, including on the presumption that the respondent is not responsible for the alleged conduct until a determination is made; a</a:t>
            </a:r>
          </a:p>
          <a:p>
            <a:pPr lvl="1">
              <a:spcAft>
                <a:spcPts val="450"/>
              </a:spcAft>
              <a:buNone/>
            </a:pPr>
            <a:r>
              <a:rPr lang="en-US" sz="2200" b="1" u="sng"/>
              <a:t>CANNOT</a:t>
            </a:r>
            <a:r>
              <a:rPr lang="en-US" sz="2200"/>
              <a:t> be the same person as the investigator;</a:t>
            </a:r>
          </a:p>
          <a:p>
            <a:pPr lvl="1">
              <a:spcAft>
                <a:spcPts val="450"/>
              </a:spcAft>
              <a:buNone/>
            </a:pPr>
            <a:r>
              <a:rPr lang="en-US" sz="2200" b="1" u="sng"/>
              <a:t>MUST</a:t>
            </a:r>
            <a:r>
              <a:rPr lang="en-US" sz="2200"/>
              <a:t> receive training on any technology to be used at a live hearing</a:t>
            </a:r>
          </a:p>
          <a:p>
            <a:pPr marL="253746" lvl="1" indent="0">
              <a:spcAft>
                <a:spcPts val="450"/>
              </a:spcAft>
              <a:buNone/>
            </a:pPr>
            <a:r>
              <a:rPr lang="en-US" sz="2200" i="1"/>
              <a:t>See </a:t>
            </a:r>
            <a:r>
              <a:rPr lang="en-US" sz="2200"/>
              <a:t>34 C.F.R. § 106.45.</a:t>
            </a:r>
          </a:p>
          <a:p>
            <a:pPr marL="253746" lvl="1" indent="0">
              <a:spcAft>
                <a:spcPts val="450"/>
              </a:spcAft>
              <a:buNone/>
            </a:pPr>
            <a:endParaRPr lang="en-US" sz="2200"/>
          </a:p>
        </p:txBody>
      </p:sp>
    </p:spTree>
    <p:extLst>
      <p:ext uri="{BB962C8B-B14F-4D97-AF65-F5344CB8AC3E}">
        <p14:creationId xmlns:p14="http://schemas.microsoft.com/office/powerpoint/2010/main" val="31181287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664892-610C-62C7-1323-30E3E90508EC}"/>
              </a:ext>
            </a:extLst>
          </p:cNvPr>
          <p:cNvSpPr>
            <a:spLocks noGrp="1"/>
          </p:cNvSpPr>
          <p:nvPr>
            <p:ph type="title"/>
          </p:nvPr>
        </p:nvSpPr>
        <p:spPr>
          <a:xfrm>
            <a:off x="628650" y="365126"/>
            <a:ext cx="7886700" cy="730249"/>
          </a:xfrm>
        </p:spPr>
        <p:txBody>
          <a:bodyPr anchor="ctr">
            <a:normAutofit/>
          </a:bodyPr>
          <a:lstStyle/>
          <a:p>
            <a:r>
              <a:rPr lang="en-US" sz="4100" dirty="0"/>
              <a:t>Title IX Decision Maker Duties</a:t>
            </a:r>
          </a:p>
        </p:txBody>
      </p:sp>
      <p:sp>
        <p:nvSpPr>
          <p:cNvPr id="5" name="Content Placeholder 4">
            <a:extLst>
              <a:ext uri="{FF2B5EF4-FFF2-40B4-BE49-F238E27FC236}">
                <a16:creationId xmlns:a16="http://schemas.microsoft.com/office/drawing/2014/main" id="{9A84DFE0-223B-27DF-93A1-0068DC2A82F0}"/>
              </a:ext>
            </a:extLst>
          </p:cNvPr>
          <p:cNvSpPr>
            <a:spLocks noGrp="1"/>
          </p:cNvSpPr>
          <p:nvPr>
            <p:ph idx="1"/>
          </p:nvPr>
        </p:nvSpPr>
        <p:spPr>
          <a:xfrm>
            <a:off x="628650" y="1282148"/>
            <a:ext cx="7886700" cy="4894815"/>
          </a:xfrm>
        </p:spPr>
        <p:txBody>
          <a:bodyPr>
            <a:normAutofit/>
          </a:bodyPr>
          <a:lstStyle/>
          <a:p>
            <a:r>
              <a:rPr lang="en-US"/>
              <a:t>Determine whether school’s policy has been violated based on the applicable standard of evidence</a:t>
            </a:r>
          </a:p>
          <a:p>
            <a:r>
              <a:rPr lang="en-US"/>
              <a:t>Written determination must be free of bias</a:t>
            </a:r>
          </a:p>
          <a:p>
            <a:r>
              <a:rPr lang="en-US"/>
              <a:t>Written decision must be based on a specific policy</a:t>
            </a:r>
          </a:p>
          <a:p>
            <a:r>
              <a:rPr lang="en-US"/>
              <a:t>Determine appropriate sanctions//discipline when a policy violation is found</a:t>
            </a:r>
          </a:p>
          <a:p>
            <a:r>
              <a:rPr lang="en-US"/>
              <a:t>Write determination outlining rationale for the findings</a:t>
            </a:r>
          </a:p>
          <a:p>
            <a:endParaRPr lang="en-US" dirty="0"/>
          </a:p>
        </p:txBody>
      </p:sp>
    </p:spTree>
    <p:extLst>
      <p:ext uri="{BB962C8B-B14F-4D97-AF65-F5344CB8AC3E}">
        <p14:creationId xmlns:p14="http://schemas.microsoft.com/office/powerpoint/2010/main" val="20285643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219B-7E3A-7E84-6386-37313F0CFB09}"/>
              </a:ext>
            </a:extLst>
          </p:cNvPr>
          <p:cNvSpPr>
            <a:spLocks noGrp="1"/>
          </p:cNvSpPr>
          <p:nvPr>
            <p:ph type="title"/>
          </p:nvPr>
        </p:nvSpPr>
        <p:spPr>
          <a:xfrm>
            <a:off x="628650" y="3035300"/>
            <a:ext cx="7886700" cy="787399"/>
          </a:xfrm>
        </p:spPr>
        <p:txBody>
          <a:bodyPr anchor="ctr">
            <a:normAutofit/>
          </a:bodyPr>
          <a:lstStyle/>
          <a:p>
            <a:r>
              <a:rPr lang="en-US" sz="4100" dirty="0"/>
              <a:t>CREATING TITLE IX POLICIES</a:t>
            </a:r>
          </a:p>
        </p:txBody>
      </p:sp>
    </p:spTree>
    <p:extLst>
      <p:ext uri="{BB962C8B-B14F-4D97-AF65-F5344CB8AC3E}">
        <p14:creationId xmlns:p14="http://schemas.microsoft.com/office/powerpoint/2010/main" val="19796712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3D691-B185-5E44-EADF-056A9DF19D6D}"/>
              </a:ext>
            </a:extLst>
          </p:cNvPr>
          <p:cNvSpPr>
            <a:spLocks noGrp="1"/>
          </p:cNvSpPr>
          <p:nvPr>
            <p:ph type="title"/>
          </p:nvPr>
        </p:nvSpPr>
        <p:spPr>
          <a:xfrm>
            <a:off x="628650" y="365126"/>
            <a:ext cx="7886700" cy="730249"/>
          </a:xfrm>
        </p:spPr>
        <p:txBody>
          <a:bodyPr anchor="ctr">
            <a:noAutofit/>
          </a:bodyPr>
          <a:lstStyle/>
          <a:p>
            <a:r>
              <a:rPr lang="en-US" sz="4100" dirty="0"/>
              <a:t>Creating and Implementing Policies and Procedures</a:t>
            </a:r>
          </a:p>
        </p:txBody>
      </p:sp>
      <p:sp>
        <p:nvSpPr>
          <p:cNvPr id="3" name="Subtitle 2">
            <a:extLst>
              <a:ext uri="{FF2B5EF4-FFF2-40B4-BE49-F238E27FC236}">
                <a16:creationId xmlns:a16="http://schemas.microsoft.com/office/drawing/2014/main" id="{2CEC7F97-EDAE-B500-E788-5F993AE380D2}"/>
              </a:ext>
            </a:extLst>
          </p:cNvPr>
          <p:cNvSpPr>
            <a:spLocks noGrp="1"/>
          </p:cNvSpPr>
          <p:nvPr>
            <p:ph idx="1"/>
          </p:nvPr>
        </p:nvSpPr>
        <p:spPr>
          <a:xfrm>
            <a:off x="628650" y="1598059"/>
            <a:ext cx="7886700" cy="4894815"/>
          </a:xfrm>
        </p:spPr>
        <p:txBody>
          <a:bodyPr>
            <a:normAutofit/>
          </a:bodyPr>
          <a:lstStyle/>
          <a:p>
            <a:pPr marL="257175" indent="-257175">
              <a:buFont typeface="Arial" panose="020B0604020202020204" pitchFamily="34" charset="0"/>
              <a:buChar char="•"/>
            </a:pPr>
            <a:r>
              <a:rPr lang="en-US" sz="2300" dirty="0"/>
              <a:t>Title IX Coordinator must be an integral part of the policy/procedure creations and implementation</a:t>
            </a:r>
          </a:p>
          <a:p>
            <a:pPr marL="257175" indent="-257175">
              <a:buFont typeface="Arial" panose="020B0604020202020204" pitchFamily="34" charset="0"/>
              <a:buChar char="•"/>
            </a:pPr>
            <a:r>
              <a:rPr lang="en-US" sz="2300" dirty="0"/>
              <a:t>Review policies currently in place &amp; compare with 2020 Title IX Regulations</a:t>
            </a:r>
          </a:p>
          <a:p>
            <a:pPr marL="685800" indent="-340519">
              <a:buFont typeface="Arial" panose="020B0604020202020204" pitchFamily="34" charset="0"/>
              <a:buChar char="•"/>
            </a:pPr>
            <a:r>
              <a:rPr lang="en-US" sz="2300" dirty="0"/>
              <a:t>Ensure policies are accurate and complete</a:t>
            </a:r>
          </a:p>
          <a:p>
            <a:pPr marL="685800" indent="-340519">
              <a:buFont typeface="Arial" panose="020B0604020202020204" pitchFamily="34" charset="0"/>
              <a:buChar char="•"/>
            </a:pPr>
            <a:r>
              <a:rPr lang="en-US" sz="2300" dirty="0"/>
              <a:t>Confirm any updated procedures are published promptly</a:t>
            </a:r>
          </a:p>
          <a:p>
            <a:pPr marL="685800" indent="-340519">
              <a:buFont typeface="Arial" panose="020B0604020202020204" pitchFamily="34" charset="0"/>
              <a:buChar char="•"/>
            </a:pPr>
            <a:r>
              <a:rPr lang="en-US" sz="2300" dirty="0"/>
              <a:t>Beware of conflicting policies</a:t>
            </a:r>
          </a:p>
          <a:p>
            <a:pPr marL="257175" indent="-257175">
              <a:buFont typeface="Arial" panose="020B0604020202020204" pitchFamily="34" charset="0"/>
              <a:buChar char="•"/>
            </a:pPr>
            <a:r>
              <a:rPr lang="en-US" sz="2300" dirty="0"/>
              <a:t>Students, guardians/parents should know policy exists, how it works, and how to file a complaint. Post policies online and provide during employee onboarding.</a:t>
            </a:r>
          </a:p>
          <a:p>
            <a:pPr marL="257175" indent="-257175">
              <a:buFont typeface="Arial" panose="020B0604020202020204" pitchFamily="34" charset="0"/>
              <a:buChar char="•"/>
            </a:pPr>
            <a:endParaRPr lang="en-US" sz="2400" dirty="0"/>
          </a:p>
        </p:txBody>
      </p:sp>
    </p:spTree>
    <p:extLst>
      <p:ext uri="{BB962C8B-B14F-4D97-AF65-F5344CB8AC3E}">
        <p14:creationId xmlns:p14="http://schemas.microsoft.com/office/powerpoint/2010/main" val="1149658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219B-7E3A-7E84-6386-37313F0CFB09}"/>
              </a:ext>
            </a:extLst>
          </p:cNvPr>
          <p:cNvSpPr>
            <a:spLocks noGrp="1"/>
          </p:cNvSpPr>
          <p:nvPr>
            <p:ph type="title"/>
          </p:nvPr>
        </p:nvSpPr>
        <p:spPr>
          <a:xfrm>
            <a:off x="628650" y="3035300"/>
            <a:ext cx="7886700" cy="787399"/>
          </a:xfrm>
        </p:spPr>
        <p:txBody>
          <a:bodyPr anchor="ctr">
            <a:normAutofit fontScale="90000"/>
          </a:bodyPr>
          <a:lstStyle/>
          <a:p>
            <a:pPr algn="ctr"/>
            <a:r>
              <a:rPr lang="en-US" sz="3700" dirty="0"/>
              <a:t>COORDINATING OVERLAPPING PROCESSES</a:t>
            </a:r>
            <a:endParaRPr lang="en-US" sz="3700" b="1" dirty="0"/>
          </a:p>
        </p:txBody>
      </p:sp>
    </p:spTree>
    <p:extLst>
      <p:ext uri="{BB962C8B-B14F-4D97-AF65-F5344CB8AC3E}">
        <p14:creationId xmlns:p14="http://schemas.microsoft.com/office/powerpoint/2010/main" val="705291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219B-7E3A-7E84-6386-37313F0CFB09}"/>
              </a:ext>
            </a:extLst>
          </p:cNvPr>
          <p:cNvSpPr>
            <a:spLocks noGrp="1"/>
          </p:cNvSpPr>
          <p:nvPr>
            <p:ph type="title"/>
          </p:nvPr>
        </p:nvSpPr>
        <p:spPr>
          <a:xfrm>
            <a:off x="628650" y="3035300"/>
            <a:ext cx="7886700" cy="787399"/>
          </a:xfrm>
        </p:spPr>
        <p:txBody>
          <a:bodyPr anchor="ctr">
            <a:normAutofit/>
          </a:bodyPr>
          <a:lstStyle/>
          <a:p>
            <a:pPr algn="ctr"/>
            <a:r>
              <a:rPr lang="en-US" sz="4100" dirty="0"/>
              <a:t>SCHOOL SURVEY RESULTS</a:t>
            </a:r>
          </a:p>
        </p:txBody>
      </p:sp>
    </p:spTree>
    <p:extLst>
      <p:ext uri="{BB962C8B-B14F-4D97-AF65-F5344CB8AC3E}">
        <p14:creationId xmlns:p14="http://schemas.microsoft.com/office/powerpoint/2010/main" val="35625047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95A88C-0BB8-7141-B1B3-9D45677C94BF}"/>
              </a:ext>
            </a:extLst>
          </p:cNvPr>
          <p:cNvSpPr>
            <a:spLocks noGrp="1"/>
          </p:cNvSpPr>
          <p:nvPr>
            <p:ph type="title"/>
          </p:nvPr>
        </p:nvSpPr>
        <p:spPr>
          <a:xfrm>
            <a:off x="483782" y="87436"/>
            <a:ext cx="7814930" cy="2025396"/>
          </a:xfrm>
        </p:spPr>
        <p:txBody>
          <a:bodyPr/>
          <a:lstStyle/>
          <a:p>
            <a:r>
              <a:rPr lang="en-US" dirty="0"/>
              <a:t>Coordinating Intersection of Applicable Processes</a:t>
            </a:r>
          </a:p>
        </p:txBody>
      </p:sp>
      <p:sp>
        <p:nvSpPr>
          <p:cNvPr id="5" name="Content Placeholder 4">
            <a:extLst>
              <a:ext uri="{FF2B5EF4-FFF2-40B4-BE49-F238E27FC236}">
                <a16:creationId xmlns:a16="http://schemas.microsoft.com/office/drawing/2014/main" id="{CDFFF34B-42A2-39A5-CD8B-33E7AFF7B709}"/>
              </a:ext>
            </a:extLst>
          </p:cNvPr>
          <p:cNvSpPr>
            <a:spLocks noGrp="1"/>
          </p:cNvSpPr>
          <p:nvPr>
            <p:ph idx="1"/>
          </p:nvPr>
        </p:nvSpPr>
        <p:spPr>
          <a:xfrm>
            <a:off x="628650" y="2597464"/>
            <a:ext cx="7886700" cy="3654480"/>
          </a:xfrm>
        </p:spPr>
        <p:txBody>
          <a:bodyPr>
            <a:normAutofit/>
          </a:bodyPr>
          <a:lstStyle/>
          <a:p>
            <a:pPr marL="214313" indent="-214313"/>
            <a:r>
              <a:rPr lang="en-US" dirty="0"/>
              <a:t>Title IX Coordinator must:</a:t>
            </a:r>
          </a:p>
          <a:p>
            <a:pPr marL="728663" lvl="1" indent="-214313"/>
            <a:r>
              <a:rPr lang="en-US" sz="2800" dirty="0"/>
              <a:t>Coordinate across groups and procedures as necessary;</a:t>
            </a:r>
          </a:p>
          <a:p>
            <a:pPr marL="728663" lvl="1" indent="-214313"/>
            <a:r>
              <a:rPr lang="en-US" sz="2800" dirty="0"/>
              <a:t>Understand differences between Title IX and Title VII;</a:t>
            </a:r>
          </a:p>
          <a:p>
            <a:pPr marL="728663" lvl="1" indent="-214313"/>
            <a:r>
              <a:rPr lang="en-US" sz="2800" dirty="0"/>
              <a:t>Familiar with all internal processes;</a:t>
            </a:r>
          </a:p>
          <a:p>
            <a:pPr marL="728663" lvl="1" indent="-214313"/>
            <a:r>
              <a:rPr lang="en-US" sz="2800" dirty="0"/>
              <a:t>Ability to pick appropriate process.</a:t>
            </a:r>
          </a:p>
          <a:p>
            <a:endParaRPr lang="en-US" dirty="0"/>
          </a:p>
        </p:txBody>
      </p:sp>
    </p:spTree>
    <p:extLst>
      <p:ext uri="{BB962C8B-B14F-4D97-AF65-F5344CB8AC3E}">
        <p14:creationId xmlns:p14="http://schemas.microsoft.com/office/powerpoint/2010/main" val="5612091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219B-7E3A-7E84-6386-37313F0CFB09}"/>
              </a:ext>
            </a:extLst>
          </p:cNvPr>
          <p:cNvSpPr>
            <a:spLocks noGrp="1"/>
          </p:cNvSpPr>
          <p:nvPr>
            <p:ph type="title"/>
          </p:nvPr>
        </p:nvSpPr>
        <p:spPr>
          <a:xfrm>
            <a:off x="628650" y="3035300"/>
            <a:ext cx="7886700" cy="787399"/>
          </a:xfrm>
        </p:spPr>
        <p:txBody>
          <a:bodyPr anchor="ctr">
            <a:normAutofit/>
          </a:bodyPr>
          <a:lstStyle/>
          <a:p>
            <a:pPr algn="ctr"/>
            <a:r>
              <a:rPr lang="en-US" dirty="0"/>
              <a:t>INTAKE &amp; OUTREACH</a:t>
            </a:r>
            <a:endParaRPr lang="en-US" b="1" dirty="0"/>
          </a:p>
        </p:txBody>
      </p:sp>
    </p:spTree>
    <p:extLst>
      <p:ext uri="{BB962C8B-B14F-4D97-AF65-F5344CB8AC3E}">
        <p14:creationId xmlns:p14="http://schemas.microsoft.com/office/powerpoint/2010/main" val="41297524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87FA479-50D8-6DA1-ECF4-947D51F338FE}"/>
              </a:ext>
            </a:extLst>
          </p:cNvPr>
          <p:cNvSpPr>
            <a:spLocks noGrp="1"/>
          </p:cNvSpPr>
          <p:nvPr>
            <p:ph type="title"/>
          </p:nvPr>
        </p:nvSpPr>
        <p:spPr>
          <a:xfrm>
            <a:off x="143540" y="685800"/>
            <a:ext cx="8293395" cy="1812400"/>
          </a:xfrm>
        </p:spPr>
        <p:txBody>
          <a:bodyPr>
            <a:normAutofit fontScale="90000"/>
          </a:bodyPr>
          <a:lstStyle/>
          <a:p>
            <a:pPr algn="ctr"/>
            <a:r>
              <a:rPr lang="en-US" dirty="0"/>
              <a:t>The Importance of Intake and Outreach</a:t>
            </a:r>
            <a:br>
              <a:rPr lang="en-US" dirty="0"/>
            </a:br>
            <a:endParaRPr lang="en-US" dirty="0"/>
          </a:p>
        </p:txBody>
      </p:sp>
      <p:pic>
        <p:nvPicPr>
          <p:cNvPr id="5" name="Content Placeholder 4" descr="Pyramid with levels outline">
            <a:extLst>
              <a:ext uri="{FF2B5EF4-FFF2-40B4-BE49-F238E27FC236}">
                <a16:creationId xmlns:a16="http://schemas.microsoft.com/office/drawing/2014/main" id="{212BA438-D90B-EAF1-7417-3FDE1E7C88AE}"/>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rot="10800000">
            <a:off x="2515839" y="2309381"/>
            <a:ext cx="3455461" cy="3455461"/>
          </a:xfrm>
        </p:spPr>
      </p:pic>
      <p:sp>
        <p:nvSpPr>
          <p:cNvPr id="6" name="Rectangle 5">
            <a:extLst>
              <a:ext uri="{FF2B5EF4-FFF2-40B4-BE49-F238E27FC236}">
                <a16:creationId xmlns:a16="http://schemas.microsoft.com/office/drawing/2014/main" id="{FC3A780F-F762-E457-18DA-197E58AAD18E}"/>
              </a:ext>
            </a:extLst>
          </p:cNvPr>
          <p:cNvSpPr/>
          <p:nvPr/>
        </p:nvSpPr>
        <p:spPr>
          <a:xfrm>
            <a:off x="3349683" y="2934433"/>
            <a:ext cx="1948008" cy="300082"/>
          </a:xfrm>
          <a:prstGeom prst="rect">
            <a:avLst/>
          </a:prstGeom>
          <a:noFill/>
        </p:spPr>
        <p:txBody>
          <a:bodyPr wrap="square" lIns="68580" tIns="34290" rIns="68580" bIns="34290">
            <a:spAutoFit/>
          </a:bodyPr>
          <a:lstStyle/>
          <a:p>
            <a:pPr algn="ctr"/>
            <a:r>
              <a:rPr lang="en-US" sz="1500" dirty="0">
                <a:ln w="0"/>
                <a:solidFill>
                  <a:schemeClr val="accent6">
                    <a:lumMod val="75000"/>
                  </a:schemeClr>
                </a:solidFill>
                <a:effectLst>
                  <a:outerShdw blurRad="38100" dist="19050" dir="2700000" algn="tl" rotWithShape="0">
                    <a:schemeClr val="dk1">
                      <a:alpha val="40000"/>
                    </a:schemeClr>
                  </a:outerShdw>
                </a:effectLst>
              </a:rPr>
              <a:t>Reports</a:t>
            </a:r>
          </a:p>
        </p:txBody>
      </p:sp>
      <p:sp>
        <p:nvSpPr>
          <p:cNvPr id="11" name="Rectangle 10">
            <a:extLst>
              <a:ext uri="{FF2B5EF4-FFF2-40B4-BE49-F238E27FC236}">
                <a16:creationId xmlns:a16="http://schemas.microsoft.com/office/drawing/2014/main" id="{4A7BB48D-4419-05BE-6693-E1321A907EA1}"/>
              </a:ext>
            </a:extLst>
          </p:cNvPr>
          <p:cNvSpPr/>
          <p:nvPr/>
        </p:nvSpPr>
        <p:spPr>
          <a:xfrm>
            <a:off x="3286140" y="3358028"/>
            <a:ext cx="1994290" cy="530915"/>
          </a:xfrm>
          <a:prstGeom prst="rect">
            <a:avLst/>
          </a:prstGeom>
          <a:noFill/>
        </p:spPr>
        <p:txBody>
          <a:bodyPr wrap="square" lIns="68580" tIns="34290" rIns="68580" bIns="34290">
            <a:spAutoFit/>
          </a:bodyPr>
          <a:lstStyle/>
          <a:p>
            <a:pPr algn="ctr"/>
            <a:r>
              <a:rPr lang="en-US" sz="1500" dirty="0">
                <a:ln w="0"/>
                <a:solidFill>
                  <a:schemeClr val="accent6">
                    <a:lumMod val="75000"/>
                  </a:schemeClr>
                </a:solidFill>
                <a:effectLst>
                  <a:outerShdw blurRad="38100" dist="19050" dir="2700000" algn="tl" rotWithShape="0">
                    <a:schemeClr val="dk1">
                      <a:alpha val="40000"/>
                    </a:schemeClr>
                  </a:outerShdw>
                </a:effectLst>
              </a:rPr>
              <a:t>Supportive Measures Only</a:t>
            </a:r>
          </a:p>
        </p:txBody>
      </p:sp>
      <p:sp>
        <p:nvSpPr>
          <p:cNvPr id="12" name="Rectangle 11">
            <a:extLst>
              <a:ext uri="{FF2B5EF4-FFF2-40B4-BE49-F238E27FC236}">
                <a16:creationId xmlns:a16="http://schemas.microsoft.com/office/drawing/2014/main" id="{44EF0437-1EA0-FAF0-B065-69C62B93225B}"/>
              </a:ext>
            </a:extLst>
          </p:cNvPr>
          <p:cNvSpPr/>
          <p:nvPr/>
        </p:nvSpPr>
        <p:spPr>
          <a:xfrm>
            <a:off x="3717442" y="3934718"/>
            <a:ext cx="1212490" cy="530915"/>
          </a:xfrm>
          <a:prstGeom prst="rect">
            <a:avLst/>
          </a:prstGeom>
          <a:noFill/>
        </p:spPr>
        <p:txBody>
          <a:bodyPr wrap="square" lIns="68580" tIns="34290" rIns="68580" bIns="34290">
            <a:spAutoFit/>
          </a:bodyPr>
          <a:lstStyle/>
          <a:p>
            <a:pPr algn="ctr"/>
            <a:r>
              <a:rPr lang="en-US" sz="1500" dirty="0">
                <a:ln w="0"/>
                <a:solidFill>
                  <a:schemeClr val="accent6">
                    <a:lumMod val="75000"/>
                  </a:schemeClr>
                </a:solidFill>
                <a:effectLst>
                  <a:outerShdw blurRad="38100" dist="19050" dir="2700000" algn="tl" rotWithShape="0">
                    <a:schemeClr val="dk1">
                      <a:alpha val="40000"/>
                    </a:schemeClr>
                  </a:outerShdw>
                </a:effectLst>
              </a:rPr>
              <a:t>Informal </a:t>
            </a:r>
          </a:p>
          <a:p>
            <a:pPr algn="ctr"/>
            <a:r>
              <a:rPr lang="en-US" sz="1500" dirty="0">
                <a:ln w="0"/>
                <a:solidFill>
                  <a:schemeClr val="accent6">
                    <a:lumMod val="75000"/>
                  </a:schemeClr>
                </a:solidFill>
                <a:effectLst>
                  <a:outerShdw blurRad="38100" dist="19050" dir="2700000" algn="tl" rotWithShape="0">
                    <a:schemeClr val="dk1">
                      <a:alpha val="40000"/>
                    </a:schemeClr>
                  </a:outerShdw>
                </a:effectLst>
              </a:rPr>
              <a:t>Resolution</a:t>
            </a:r>
          </a:p>
        </p:txBody>
      </p:sp>
      <p:sp>
        <p:nvSpPr>
          <p:cNvPr id="13" name="Rectangle 12">
            <a:extLst>
              <a:ext uri="{FF2B5EF4-FFF2-40B4-BE49-F238E27FC236}">
                <a16:creationId xmlns:a16="http://schemas.microsoft.com/office/drawing/2014/main" id="{14EF085B-1B28-D537-44FC-008196715A4B}"/>
              </a:ext>
            </a:extLst>
          </p:cNvPr>
          <p:cNvSpPr/>
          <p:nvPr/>
        </p:nvSpPr>
        <p:spPr>
          <a:xfrm>
            <a:off x="3892096" y="4520870"/>
            <a:ext cx="782378" cy="253916"/>
          </a:xfrm>
          <a:prstGeom prst="rect">
            <a:avLst/>
          </a:prstGeom>
          <a:noFill/>
        </p:spPr>
        <p:txBody>
          <a:bodyPr wrap="square" lIns="68580" tIns="34290" rIns="68580" bIns="34290">
            <a:spAutoFit/>
          </a:bodyPr>
          <a:lstStyle/>
          <a:p>
            <a:pPr algn="ctr"/>
            <a:r>
              <a:rPr lang="en-US" sz="1200" dirty="0">
                <a:ln w="0"/>
                <a:solidFill>
                  <a:schemeClr val="accent6">
                    <a:lumMod val="75000"/>
                  </a:schemeClr>
                </a:solidFill>
                <a:effectLst>
                  <a:outerShdw blurRad="38100" dist="19050" dir="2700000" algn="tl" rotWithShape="0">
                    <a:schemeClr val="dk1">
                      <a:alpha val="40000"/>
                    </a:schemeClr>
                  </a:outerShdw>
                </a:effectLst>
              </a:rPr>
              <a:t>Formals</a:t>
            </a:r>
          </a:p>
        </p:txBody>
      </p:sp>
    </p:spTree>
    <p:extLst>
      <p:ext uri="{BB962C8B-B14F-4D97-AF65-F5344CB8AC3E}">
        <p14:creationId xmlns:p14="http://schemas.microsoft.com/office/powerpoint/2010/main" val="24208546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A84EB-8BA4-C809-C9F9-78D334BA3EF3}"/>
              </a:ext>
            </a:extLst>
          </p:cNvPr>
          <p:cNvSpPr>
            <a:spLocks noGrp="1"/>
          </p:cNvSpPr>
          <p:nvPr>
            <p:ph type="title"/>
          </p:nvPr>
        </p:nvSpPr>
        <p:spPr/>
        <p:txBody>
          <a:bodyPr>
            <a:normAutofit/>
          </a:bodyPr>
          <a:lstStyle/>
          <a:p>
            <a:r>
              <a:rPr lang="en-US" dirty="0"/>
              <a:t>Intake and Initial Assessment</a:t>
            </a:r>
          </a:p>
        </p:txBody>
      </p:sp>
      <p:sp>
        <p:nvSpPr>
          <p:cNvPr id="3" name="Content Placeholder 2">
            <a:extLst>
              <a:ext uri="{FF2B5EF4-FFF2-40B4-BE49-F238E27FC236}">
                <a16:creationId xmlns:a16="http://schemas.microsoft.com/office/drawing/2014/main" id="{8401DE71-9C0B-5DFC-650C-F12374FFFFB0}"/>
              </a:ext>
            </a:extLst>
          </p:cNvPr>
          <p:cNvSpPr>
            <a:spLocks noGrp="1"/>
          </p:cNvSpPr>
          <p:nvPr>
            <p:ph sz="half" idx="1"/>
          </p:nvPr>
        </p:nvSpPr>
        <p:spPr/>
        <p:txBody>
          <a:bodyPr>
            <a:normAutofit/>
          </a:bodyPr>
          <a:lstStyle/>
          <a:p>
            <a:r>
              <a:rPr lang="en-US" sz="2300" dirty="0">
                <a:solidFill>
                  <a:schemeClr val="tx1"/>
                </a:solidFill>
              </a:rPr>
              <a:t>Assess immediate safety and well-being</a:t>
            </a:r>
          </a:p>
          <a:p>
            <a:r>
              <a:rPr lang="en-US" sz="2300" dirty="0">
                <a:solidFill>
                  <a:schemeClr val="tx1"/>
                </a:solidFill>
              </a:rPr>
              <a:t>Gather basic facts</a:t>
            </a:r>
          </a:p>
          <a:p>
            <a:r>
              <a:rPr lang="en-US" sz="2300" dirty="0">
                <a:solidFill>
                  <a:schemeClr val="tx1"/>
                </a:solidFill>
              </a:rPr>
              <a:t>Provide ways for reporting such as online, phone, appointment, walk-in</a:t>
            </a:r>
          </a:p>
          <a:p>
            <a:r>
              <a:rPr lang="en-US" sz="2300" dirty="0">
                <a:solidFill>
                  <a:schemeClr val="tx1"/>
                </a:solidFill>
              </a:rPr>
              <a:t>Notify of importance of evidence preservation</a:t>
            </a:r>
          </a:p>
          <a:p>
            <a:r>
              <a:rPr lang="en-US" sz="2300" dirty="0">
                <a:solidFill>
                  <a:schemeClr val="tx1"/>
                </a:solidFill>
              </a:rPr>
              <a:t>Consider mandatory reporting</a:t>
            </a:r>
          </a:p>
        </p:txBody>
      </p:sp>
      <p:sp>
        <p:nvSpPr>
          <p:cNvPr id="4" name="Content Placeholder 3">
            <a:extLst>
              <a:ext uri="{FF2B5EF4-FFF2-40B4-BE49-F238E27FC236}">
                <a16:creationId xmlns:a16="http://schemas.microsoft.com/office/drawing/2014/main" id="{5D789717-92C6-2C0D-EC89-A810272B78EB}"/>
              </a:ext>
            </a:extLst>
          </p:cNvPr>
          <p:cNvSpPr>
            <a:spLocks noGrp="1"/>
          </p:cNvSpPr>
          <p:nvPr>
            <p:ph sz="half" idx="2"/>
          </p:nvPr>
        </p:nvSpPr>
        <p:spPr/>
        <p:txBody>
          <a:bodyPr>
            <a:normAutofit/>
          </a:bodyPr>
          <a:lstStyle/>
          <a:p>
            <a:r>
              <a:rPr lang="en-US" sz="2300" dirty="0">
                <a:solidFill>
                  <a:schemeClr val="tx1"/>
                </a:solidFill>
              </a:rPr>
              <a:t>Ascertain complainant’s wishes</a:t>
            </a:r>
          </a:p>
          <a:p>
            <a:r>
              <a:rPr lang="en-US" sz="2300" dirty="0">
                <a:solidFill>
                  <a:schemeClr val="tx1"/>
                </a:solidFill>
              </a:rPr>
              <a:t>Discuss any barriers to proceeding</a:t>
            </a:r>
          </a:p>
          <a:p>
            <a:r>
              <a:rPr lang="en-US" sz="2300" dirty="0">
                <a:solidFill>
                  <a:schemeClr val="tx1"/>
                </a:solidFill>
              </a:rPr>
              <a:t>Evaluate individual vs. campus safety</a:t>
            </a:r>
          </a:p>
          <a:p>
            <a:r>
              <a:rPr lang="en-US" sz="2300" dirty="0">
                <a:solidFill>
                  <a:schemeClr val="tx1"/>
                </a:solidFill>
              </a:rPr>
              <a:t>Be a visibly invested member of the community</a:t>
            </a:r>
          </a:p>
        </p:txBody>
      </p:sp>
    </p:spTree>
    <p:extLst>
      <p:ext uri="{BB962C8B-B14F-4D97-AF65-F5344CB8AC3E}">
        <p14:creationId xmlns:p14="http://schemas.microsoft.com/office/powerpoint/2010/main" val="39560307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4D581-4201-89F8-2103-7021E32B1A4F}"/>
              </a:ext>
            </a:extLst>
          </p:cNvPr>
          <p:cNvSpPr>
            <a:spLocks noGrp="1"/>
          </p:cNvSpPr>
          <p:nvPr>
            <p:ph type="title"/>
          </p:nvPr>
        </p:nvSpPr>
        <p:spPr>
          <a:xfrm>
            <a:off x="628650" y="365126"/>
            <a:ext cx="7886700" cy="730249"/>
          </a:xfrm>
        </p:spPr>
        <p:txBody>
          <a:bodyPr anchor="ctr">
            <a:normAutofit/>
          </a:bodyPr>
          <a:lstStyle/>
          <a:p>
            <a:r>
              <a:rPr lang="en-US" sz="3100"/>
              <a:t>Importance of Getting everything Central</a:t>
            </a:r>
          </a:p>
        </p:txBody>
      </p:sp>
      <p:sp>
        <p:nvSpPr>
          <p:cNvPr id="3" name="Content Placeholder 2">
            <a:extLst>
              <a:ext uri="{FF2B5EF4-FFF2-40B4-BE49-F238E27FC236}">
                <a16:creationId xmlns:a16="http://schemas.microsoft.com/office/drawing/2014/main" id="{E73DFC20-6B4C-8655-EDBA-8AB6827E1094}"/>
              </a:ext>
            </a:extLst>
          </p:cNvPr>
          <p:cNvSpPr>
            <a:spLocks noGrp="1"/>
          </p:cNvSpPr>
          <p:nvPr>
            <p:ph sz="half" idx="1"/>
          </p:nvPr>
        </p:nvSpPr>
        <p:spPr>
          <a:xfrm>
            <a:off x="628650" y="1282148"/>
            <a:ext cx="3886200" cy="4894815"/>
          </a:xfrm>
        </p:spPr>
        <p:txBody>
          <a:bodyPr>
            <a:normAutofit fontScale="77500" lnSpcReduction="20000"/>
          </a:bodyPr>
          <a:lstStyle/>
          <a:p>
            <a:pPr marL="214313" indent="-214313"/>
            <a:r>
              <a:rPr lang="en-US" sz="2500" dirty="0">
                <a:solidFill>
                  <a:schemeClr val="tx1"/>
                </a:solidFill>
              </a:rPr>
              <a:t>Allow for real-time triage and safety assessment</a:t>
            </a:r>
          </a:p>
          <a:p>
            <a:pPr marL="214313" indent="-214313"/>
            <a:r>
              <a:rPr lang="en-US" sz="2500" dirty="0">
                <a:solidFill>
                  <a:schemeClr val="tx1"/>
                </a:solidFill>
              </a:rPr>
              <a:t>Provide consistent access to supportive measures</a:t>
            </a:r>
          </a:p>
          <a:p>
            <a:pPr marL="214313" indent="-214313"/>
            <a:r>
              <a:rPr lang="en-US" sz="2500" dirty="0">
                <a:solidFill>
                  <a:schemeClr val="tx1"/>
                </a:solidFill>
              </a:rPr>
              <a:t>Provide accurate information about resolution options</a:t>
            </a:r>
          </a:p>
          <a:p>
            <a:pPr marL="214313" indent="-214313"/>
            <a:r>
              <a:rPr lang="en-US" sz="2500" dirty="0">
                <a:solidFill>
                  <a:schemeClr val="tx1"/>
                </a:solidFill>
              </a:rPr>
              <a:t>Track and assess for pattern among individuals, groups, programs, locations</a:t>
            </a:r>
          </a:p>
          <a:p>
            <a:pPr marL="214313" indent="-214313"/>
            <a:r>
              <a:rPr lang="en-US" sz="2500" dirty="0">
                <a:solidFill>
                  <a:schemeClr val="tx1"/>
                </a:solidFill>
              </a:rPr>
              <a:t>Ensure informed sensitive information-gathering</a:t>
            </a:r>
          </a:p>
          <a:p>
            <a:pPr marL="214313" indent="-214313"/>
            <a:r>
              <a:rPr lang="en-US" sz="2500" dirty="0">
                <a:solidFill>
                  <a:schemeClr val="tx1"/>
                </a:solidFill>
              </a:rPr>
              <a:t>Ensure legal compliance with Title IX regulations</a:t>
            </a:r>
          </a:p>
          <a:p>
            <a:pPr marL="214313" indent="-214313"/>
            <a:r>
              <a:rPr lang="en-US" sz="2500" dirty="0">
                <a:solidFill>
                  <a:schemeClr val="tx1"/>
                </a:solidFill>
              </a:rPr>
              <a:t>Fulfill institutional values to reduce sexual and gender-based harassment and violence</a:t>
            </a:r>
          </a:p>
          <a:p>
            <a:pPr marL="214313" indent="-214313"/>
            <a:r>
              <a:rPr lang="en-US" sz="2500" dirty="0">
                <a:solidFill>
                  <a:schemeClr val="tx1"/>
                </a:solidFill>
              </a:rPr>
              <a:t>Clearly delineated roles and responsibilities</a:t>
            </a:r>
          </a:p>
          <a:p>
            <a:pPr marL="214313" indent="-214313"/>
            <a:endParaRPr lang="en-US" sz="1500" dirty="0"/>
          </a:p>
          <a:p>
            <a:pPr marL="214313" indent="-214313"/>
            <a:endParaRPr lang="en-US" sz="1500" dirty="0"/>
          </a:p>
        </p:txBody>
      </p:sp>
      <p:sp>
        <p:nvSpPr>
          <p:cNvPr id="12" name="Content Placeholder 5">
            <a:extLst>
              <a:ext uri="{FF2B5EF4-FFF2-40B4-BE49-F238E27FC236}">
                <a16:creationId xmlns:a16="http://schemas.microsoft.com/office/drawing/2014/main" id="{3D9B626F-7223-9144-0585-60E57B27853E}"/>
              </a:ext>
            </a:extLst>
          </p:cNvPr>
          <p:cNvSpPr>
            <a:spLocks noGrp="1"/>
          </p:cNvSpPr>
          <p:nvPr>
            <p:ph sz="half" idx="2"/>
          </p:nvPr>
        </p:nvSpPr>
        <p:spPr>
          <a:xfrm>
            <a:off x="4629150" y="1282148"/>
            <a:ext cx="3886200" cy="4894815"/>
          </a:xfrm>
        </p:spPr>
        <p:txBody>
          <a:bodyPr>
            <a:normAutofit fontScale="77500" lnSpcReduction="20000"/>
          </a:bodyPr>
          <a:lstStyle/>
          <a:p>
            <a:pPr marL="214313" indent="-214313"/>
            <a:r>
              <a:rPr lang="en-US" sz="2300" dirty="0">
                <a:solidFill>
                  <a:schemeClr val="tx1"/>
                </a:solidFill>
              </a:rPr>
              <a:t>Build in regular and open lines of communication</a:t>
            </a:r>
          </a:p>
          <a:p>
            <a:pPr marL="214313" indent="-214313"/>
            <a:r>
              <a:rPr lang="en-US" sz="2300" dirty="0">
                <a:solidFill>
                  <a:schemeClr val="tx1"/>
                </a:solidFill>
              </a:rPr>
              <a:t>Remove conflict of interest and reduce bias &amp; maintain neutrality</a:t>
            </a:r>
          </a:p>
          <a:p>
            <a:pPr marL="214313" indent="-214313"/>
            <a:r>
              <a:rPr lang="en-US" sz="2300" dirty="0">
                <a:solidFill>
                  <a:schemeClr val="tx1"/>
                </a:solidFill>
              </a:rPr>
              <a:t>Separate support and advocacy from investigation and adjudication</a:t>
            </a:r>
          </a:p>
          <a:p>
            <a:pPr marL="214313" indent="-214313"/>
            <a:r>
              <a:rPr lang="en-US" sz="2300" dirty="0">
                <a:solidFill>
                  <a:schemeClr val="tx1"/>
                </a:solidFill>
              </a:rPr>
              <a:t>Develop and use template communications</a:t>
            </a:r>
          </a:p>
          <a:p>
            <a:pPr marL="214313" indent="-214313"/>
            <a:r>
              <a:rPr lang="en-US" sz="2300" dirty="0">
                <a:solidFill>
                  <a:schemeClr val="tx1"/>
                </a:solidFill>
              </a:rPr>
              <a:t>Documentation</a:t>
            </a:r>
          </a:p>
          <a:p>
            <a:pPr marL="214313" indent="-214313"/>
            <a:r>
              <a:rPr lang="en-US" sz="2300" dirty="0">
                <a:solidFill>
                  <a:schemeClr val="tx1"/>
                </a:solidFill>
              </a:rPr>
              <a:t>Ensure implementation of  supportive measures, investigation protocols, and sanctioning &amp; remedies</a:t>
            </a:r>
          </a:p>
          <a:p>
            <a:endParaRPr lang="en-US" sz="2000" dirty="0"/>
          </a:p>
        </p:txBody>
      </p:sp>
    </p:spTree>
    <p:extLst>
      <p:ext uri="{BB962C8B-B14F-4D97-AF65-F5344CB8AC3E}">
        <p14:creationId xmlns:p14="http://schemas.microsoft.com/office/powerpoint/2010/main" val="41485891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59E10-CA70-619A-EE19-160CC09C9906}"/>
              </a:ext>
            </a:extLst>
          </p:cNvPr>
          <p:cNvSpPr>
            <a:spLocks noGrp="1"/>
          </p:cNvSpPr>
          <p:nvPr>
            <p:ph type="title"/>
          </p:nvPr>
        </p:nvSpPr>
        <p:spPr>
          <a:xfrm>
            <a:off x="569214" y="1769364"/>
            <a:ext cx="8003286" cy="576072"/>
          </a:xfrm>
        </p:spPr>
        <p:txBody>
          <a:bodyPr anchor="t">
            <a:normAutofit fontScale="90000"/>
          </a:bodyPr>
          <a:lstStyle/>
          <a:p>
            <a:r>
              <a:rPr lang="en-US" dirty="0"/>
              <a:t>Let’s Get Practical</a:t>
            </a:r>
          </a:p>
        </p:txBody>
      </p:sp>
      <p:pic>
        <p:nvPicPr>
          <p:cNvPr id="12" name="Picture 11" descr="Sticky notes with question marks">
            <a:extLst>
              <a:ext uri="{FF2B5EF4-FFF2-40B4-BE49-F238E27FC236}">
                <a16:creationId xmlns:a16="http://schemas.microsoft.com/office/drawing/2014/main" id="{20CF8C64-CB04-925A-7059-E6F746E65C05}"/>
              </a:ext>
            </a:extLst>
          </p:cNvPr>
          <p:cNvPicPr>
            <a:picLocks noChangeAspect="1"/>
          </p:cNvPicPr>
          <p:nvPr/>
        </p:nvPicPr>
        <p:blipFill>
          <a:blip r:embed="rId2"/>
          <a:stretch>
            <a:fillRect/>
          </a:stretch>
        </p:blipFill>
        <p:spPr>
          <a:xfrm>
            <a:off x="508001" y="2885665"/>
            <a:ext cx="3138026" cy="2094632"/>
          </a:xfrm>
          <a:prstGeom prst="rect">
            <a:avLst/>
          </a:prstGeom>
          <a:noFill/>
        </p:spPr>
      </p:pic>
      <p:sp>
        <p:nvSpPr>
          <p:cNvPr id="3" name="Content Placeholder 2">
            <a:extLst>
              <a:ext uri="{FF2B5EF4-FFF2-40B4-BE49-F238E27FC236}">
                <a16:creationId xmlns:a16="http://schemas.microsoft.com/office/drawing/2014/main" id="{EC24E1B2-A1F6-C80D-CF8E-074C3A2839F2}"/>
              </a:ext>
            </a:extLst>
          </p:cNvPr>
          <p:cNvSpPr>
            <a:spLocks noGrp="1"/>
          </p:cNvSpPr>
          <p:nvPr>
            <p:ph sz="half" idx="2"/>
          </p:nvPr>
        </p:nvSpPr>
        <p:spPr>
          <a:xfrm>
            <a:off x="3817477" y="2477692"/>
            <a:ext cx="3138026" cy="2910580"/>
          </a:xfrm>
        </p:spPr>
        <p:txBody>
          <a:bodyPr>
            <a:normAutofit fontScale="92500"/>
          </a:bodyPr>
          <a:lstStyle/>
          <a:p>
            <a:pPr marL="0" indent="0">
              <a:buNone/>
            </a:pPr>
            <a:r>
              <a:rPr lang="en-US" b="1" dirty="0">
                <a:solidFill>
                  <a:schemeClr val="tx1"/>
                </a:solidFill>
              </a:rPr>
              <a:t>Gather basic facts to inform the school response:</a:t>
            </a:r>
          </a:p>
          <a:p>
            <a:pPr lvl="1"/>
            <a:r>
              <a:rPr lang="en-US" sz="2100" dirty="0"/>
              <a:t>Who?</a:t>
            </a:r>
          </a:p>
          <a:p>
            <a:pPr lvl="1"/>
            <a:r>
              <a:rPr lang="en-US" sz="2100" dirty="0"/>
              <a:t>What?</a:t>
            </a:r>
          </a:p>
          <a:p>
            <a:pPr lvl="1"/>
            <a:r>
              <a:rPr lang="en-US" sz="2100" dirty="0"/>
              <a:t>When? </a:t>
            </a:r>
          </a:p>
          <a:p>
            <a:pPr lvl="1"/>
            <a:r>
              <a:rPr lang="en-US" sz="2100" dirty="0"/>
              <a:t>Where? </a:t>
            </a:r>
          </a:p>
          <a:p>
            <a:pPr lvl="1"/>
            <a:r>
              <a:rPr lang="en-US" sz="2100" dirty="0"/>
              <a:t>Why?</a:t>
            </a:r>
          </a:p>
        </p:txBody>
      </p:sp>
    </p:spTree>
    <p:extLst>
      <p:ext uri="{BB962C8B-B14F-4D97-AF65-F5344CB8AC3E}">
        <p14:creationId xmlns:p14="http://schemas.microsoft.com/office/powerpoint/2010/main" val="41194447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59E10-CA70-619A-EE19-160CC09C9906}"/>
              </a:ext>
            </a:extLst>
          </p:cNvPr>
          <p:cNvSpPr>
            <a:spLocks noGrp="1"/>
          </p:cNvSpPr>
          <p:nvPr>
            <p:ph type="title"/>
          </p:nvPr>
        </p:nvSpPr>
        <p:spPr>
          <a:xfrm>
            <a:off x="372511" y="1094196"/>
            <a:ext cx="8003286" cy="576072"/>
          </a:xfrm>
        </p:spPr>
        <p:txBody>
          <a:bodyPr anchor="t">
            <a:normAutofit fontScale="90000"/>
          </a:bodyPr>
          <a:lstStyle/>
          <a:p>
            <a:r>
              <a:rPr lang="en-US" dirty="0"/>
              <a:t>Questions</a:t>
            </a:r>
          </a:p>
        </p:txBody>
      </p:sp>
      <p:sp>
        <p:nvSpPr>
          <p:cNvPr id="3" name="Content Placeholder 2">
            <a:extLst>
              <a:ext uri="{FF2B5EF4-FFF2-40B4-BE49-F238E27FC236}">
                <a16:creationId xmlns:a16="http://schemas.microsoft.com/office/drawing/2014/main" id="{EC24E1B2-A1F6-C80D-CF8E-074C3A2839F2}"/>
              </a:ext>
            </a:extLst>
          </p:cNvPr>
          <p:cNvSpPr>
            <a:spLocks noGrp="1"/>
          </p:cNvSpPr>
          <p:nvPr>
            <p:ph sz="half" idx="2"/>
          </p:nvPr>
        </p:nvSpPr>
        <p:spPr>
          <a:xfrm>
            <a:off x="3817477" y="2477691"/>
            <a:ext cx="4062754" cy="4093230"/>
          </a:xfrm>
        </p:spPr>
        <p:txBody>
          <a:bodyPr>
            <a:noAutofit/>
          </a:bodyPr>
          <a:lstStyle/>
          <a:p>
            <a:r>
              <a:rPr lang="en-US" sz="1800" dirty="0">
                <a:solidFill>
                  <a:schemeClr val="tx1"/>
                </a:solidFill>
              </a:rPr>
              <a:t>Has there been a formal complaint?</a:t>
            </a:r>
          </a:p>
          <a:p>
            <a:r>
              <a:rPr lang="en-US" sz="1800" dirty="0">
                <a:solidFill>
                  <a:schemeClr val="tx1"/>
                </a:solidFill>
              </a:rPr>
              <a:t>Does the TIXC need to sign/initiate a formal complaint?</a:t>
            </a:r>
          </a:p>
          <a:p>
            <a:r>
              <a:rPr lang="en-US" sz="1800" dirty="0">
                <a:solidFill>
                  <a:schemeClr val="tx1"/>
                </a:solidFill>
              </a:rPr>
              <a:t>Does the alleged conduct meet the required definitions? </a:t>
            </a:r>
          </a:p>
          <a:p>
            <a:r>
              <a:rPr lang="en-US" sz="1800" dirty="0">
                <a:solidFill>
                  <a:schemeClr val="tx1"/>
                </a:solidFill>
              </a:rPr>
              <a:t>Does jurisdiction exist?</a:t>
            </a:r>
          </a:p>
          <a:p>
            <a:r>
              <a:rPr lang="en-US" sz="1800" dirty="0">
                <a:solidFill>
                  <a:schemeClr val="tx1"/>
                </a:solidFill>
              </a:rPr>
              <a:t>Can/should Recipient remedy informally or without discipline?</a:t>
            </a:r>
          </a:p>
          <a:p>
            <a:r>
              <a:rPr lang="en-US" sz="1800" dirty="0">
                <a:solidFill>
                  <a:schemeClr val="tx1"/>
                </a:solidFill>
              </a:rPr>
              <a:t>Mandatory/Discretionary dismissal considerations </a:t>
            </a:r>
          </a:p>
          <a:p>
            <a:r>
              <a:rPr lang="en-US" sz="1800" dirty="0">
                <a:solidFill>
                  <a:schemeClr val="tx1"/>
                </a:solidFill>
              </a:rPr>
              <a:t>If dismissed, does an alternate policy/process apply?</a:t>
            </a:r>
          </a:p>
        </p:txBody>
      </p:sp>
      <p:pic>
        <p:nvPicPr>
          <p:cNvPr id="5" name="Graphic 4">
            <a:extLst>
              <a:ext uri="{FF2B5EF4-FFF2-40B4-BE49-F238E27FC236}">
                <a16:creationId xmlns:a16="http://schemas.microsoft.com/office/drawing/2014/main" id="{5C7501D0-ADF8-17BD-6948-5223639965C0}"/>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2894" y="3001516"/>
            <a:ext cx="2100533" cy="2014267"/>
          </a:xfrm>
          <a:prstGeom prst="rect">
            <a:avLst/>
          </a:prstGeom>
        </p:spPr>
      </p:pic>
    </p:spTree>
    <p:extLst>
      <p:ext uri="{BB962C8B-B14F-4D97-AF65-F5344CB8AC3E}">
        <p14:creationId xmlns:p14="http://schemas.microsoft.com/office/powerpoint/2010/main" val="40861456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93FA3AC-03FF-745B-064A-59E4E7DD277E}"/>
              </a:ext>
            </a:extLst>
          </p:cNvPr>
          <p:cNvSpPr>
            <a:spLocks noGrp="1"/>
          </p:cNvSpPr>
          <p:nvPr>
            <p:ph type="title"/>
          </p:nvPr>
        </p:nvSpPr>
        <p:spPr>
          <a:xfrm>
            <a:off x="467833" y="681037"/>
            <a:ext cx="8447567" cy="1011387"/>
          </a:xfrm>
        </p:spPr>
        <p:txBody>
          <a:bodyPr>
            <a:normAutofit fontScale="90000"/>
          </a:bodyPr>
          <a:lstStyle/>
          <a:p>
            <a:r>
              <a:rPr lang="en-US" dirty="0"/>
              <a:t>Questions for Initial Assessment</a:t>
            </a:r>
            <a:br>
              <a:rPr lang="en-US" dirty="0"/>
            </a:br>
            <a:endParaRPr lang="en-US" dirty="0"/>
          </a:p>
        </p:txBody>
      </p:sp>
      <p:sp>
        <p:nvSpPr>
          <p:cNvPr id="8" name="Content Placeholder 7">
            <a:extLst>
              <a:ext uri="{FF2B5EF4-FFF2-40B4-BE49-F238E27FC236}">
                <a16:creationId xmlns:a16="http://schemas.microsoft.com/office/drawing/2014/main" id="{926EA545-A86B-F146-023C-6CBADC29A69A}"/>
              </a:ext>
            </a:extLst>
          </p:cNvPr>
          <p:cNvSpPr>
            <a:spLocks noGrp="1"/>
          </p:cNvSpPr>
          <p:nvPr>
            <p:ph idx="1"/>
          </p:nvPr>
        </p:nvSpPr>
        <p:spPr>
          <a:xfrm>
            <a:off x="628650" y="1531087"/>
            <a:ext cx="7886700" cy="4550735"/>
          </a:xfrm>
        </p:spPr>
        <p:txBody>
          <a:bodyPr>
            <a:noAutofit/>
          </a:bodyPr>
          <a:lstStyle/>
          <a:p>
            <a:r>
              <a:rPr lang="en-US" sz="2000" dirty="0"/>
              <a:t>If proceeding under Title IX: </a:t>
            </a:r>
          </a:p>
          <a:p>
            <a:pPr marL="457200" lvl="1" indent="0">
              <a:buNone/>
            </a:pPr>
            <a:r>
              <a:rPr lang="en-US" sz="2000" dirty="0"/>
              <a:t>▪ Establish basis of investigation: Incident or pattern, and/or climate/culture</a:t>
            </a:r>
          </a:p>
          <a:p>
            <a:pPr marL="457200" lvl="1" indent="0">
              <a:buNone/>
            </a:pPr>
            <a:r>
              <a:rPr lang="en-US" sz="2000" dirty="0"/>
              <a:t> ▪ Establish a preliminary timeline for the investigation </a:t>
            </a:r>
          </a:p>
          <a:p>
            <a:pPr marL="0" indent="0">
              <a:buNone/>
            </a:pPr>
            <a:r>
              <a:rPr lang="en-US" sz="2000" dirty="0"/>
              <a:t>▪If no formal action, document how Recipient’s response was not deliberately indifferent </a:t>
            </a:r>
          </a:p>
          <a:p>
            <a:pPr marL="457200" lvl="1" indent="0">
              <a:buNone/>
            </a:pPr>
            <a:r>
              <a:rPr lang="en-US" sz="2000" dirty="0"/>
              <a:t>▪Responding to anonymous reports: </a:t>
            </a:r>
          </a:p>
          <a:p>
            <a:pPr marL="457200" lvl="1" indent="0">
              <a:buNone/>
            </a:pPr>
            <a:r>
              <a:rPr lang="en-US" sz="2000" dirty="0"/>
              <a:t>▪Determine if a trend or pattern may be apparent </a:t>
            </a:r>
          </a:p>
          <a:p>
            <a:pPr marL="457200" lvl="1" indent="0">
              <a:buNone/>
            </a:pPr>
            <a:r>
              <a:rPr lang="en-US" sz="2000" dirty="0"/>
              <a:t>▪Can you identify parties? </a:t>
            </a:r>
          </a:p>
          <a:p>
            <a:pPr marL="457200" lvl="1" indent="0">
              <a:buNone/>
            </a:pPr>
            <a:r>
              <a:rPr lang="en-US" sz="2000" dirty="0"/>
              <a:t>▪Duty to attempt some form of remedial response, even to an anonymous report</a:t>
            </a:r>
          </a:p>
        </p:txBody>
      </p:sp>
    </p:spTree>
    <p:extLst>
      <p:ext uri="{BB962C8B-B14F-4D97-AF65-F5344CB8AC3E}">
        <p14:creationId xmlns:p14="http://schemas.microsoft.com/office/powerpoint/2010/main" val="3346071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59E10-CA70-619A-EE19-160CC09C9906}"/>
              </a:ext>
            </a:extLst>
          </p:cNvPr>
          <p:cNvSpPr>
            <a:spLocks noGrp="1"/>
          </p:cNvSpPr>
          <p:nvPr>
            <p:ph type="title"/>
          </p:nvPr>
        </p:nvSpPr>
        <p:spPr/>
        <p:txBody>
          <a:bodyPr/>
          <a:lstStyle/>
          <a:p>
            <a:r>
              <a:rPr lang="en-US" dirty="0"/>
              <a:t>Communications</a:t>
            </a:r>
          </a:p>
        </p:txBody>
      </p:sp>
      <p:sp>
        <p:nvSpPr>
          <p:cNvPr id="3" name="Content Placeholder 2">
            <a:extLst>
              <a:ext uri="{FF2B5EF4-FFF2-40B4-BE49-F238E27FC236}">
                <a16:creationId xmlns:a16="http://schemas.microsoft.com/office/drawing/2014/main" id="{EC24E1B2-A1F6-C80D-CF8E-074C3A2839F2}"/>
              </a:ext>
            </a:extLst>
          </p:cNvPr>
          <p:cNvSpPr>
            <a:spLocks noGrp="1"/>
          </p:cNvSpPr>
          <p:nvPr>
            <p:ph sz="half" idx="1"/>
          </p:nvPr>
        </p:nvSpPr>
        <p:spPr/>
        <p:txBody>
          <a:bodyPr>
            <a:normAutofit/>
          </a:bodyPr>
          <a:lstStyle/>
          <a:p>
            <a:r>
              <a:rPr lang="en-US" sz="2500" dirty="0">
                <a:solidFill>
                  <a:schemeClr val="tx1"/>
                </a:solidFill>
              </a:rPr>
              <a:t>Teach and use common and consistent language among team members</a:t>
            </a:r>
          </a:p>
          <a:p>
            <a:r>
              <a:rPr lang="en-US" sz="2500" dirty="0">
                <a:solidFill>
                  <a:schemeClr val="tx1"/>
                </a:solidFill>
              </a:rPr>
              <a:t>Identify contact person for the parties to avoid need to coordinate with multiple people</a:t>
            </a:r>
          </a:p>
          <a:p>
            <a:r>
              <a:rPr lang="en-US" sz="2500" dirty="0">
                <a:solidFill>
                  <a:schemeClr val="tx1"/>
                </a:solidFill>
              </a:rPr>
              <a:t>Follow up in person meetings with telephone calls with written memory markers</a:t>
            </a:r>
          </a:p>
          <a:p>
            <a:endParaRPr lang="en-US" dirty="0"/>
          </a:p>
        </p:txBody>
      </p:sp>
      <p:sp>
        <p:nvSpPr>
          <p:cNvPr id="4" name="Content Placeholder 3">
            <a:extLst>
              <a:ext uri="{FF2B5EF4-FFF2-40B4-BE49-F238E27FC236}">
                <a16:creationId xmlns:a16="http://schemas.microsoft.com/office/drawing/2014/main" id="{91215F1C-DDB0-601F-EBBD-116CBCC7DE57}"/>
              </a:ext>
            </a:extLst>
          </p:cNvPr>
          <p:cNvSpPr>
            <a:spLocks noGrp="1"/>
          </p:cNvSpPr>
          <p:nvPr>
            <p:ph sz="half" idx="2"/>
          </p:nvPr>
        </p:nvSpPr>
        <p:spPr/>
        <p:txBody>
          <a:bodyPr>
            <a:normAutofit/>
          </a:bodyPr>
          <a:lstStyle/>
          <a:p>
            <a:r>
              <a:rPr lang="en-US" sz="2300" dirty="0">
                <a:solidFill>
                  <a:schemeClr val="tx1"/>
                </a:solidFill>
              </a:rPr>
              <a:t>Check in!</a:t>
            </a:r>
          </a:p>
          <a:p>
            <a:r>
              <a:rPr lang="en-US" sz="2300" dirty="0">
                <a:solidFill>
                  <a:schemeClr val="tx1"/>
                </a:solidFill>
              </a:rPr>
              <a:t>Ensure regular and timely communications</a:t>
            </a:r>
          </a:p>
        </p:txBody>
      </p:sp>
      <p:pic>
        <p:nvPicPr>
          <p:cNvPr id="6" name="Picture 5" descr="Two telephones communicating">
            <a:extLst>
              <a:ext uri="{FF2B5EF4-FFF2-40B4-BE49-F238E27FC236}">
                <a16:creationId xmlns:a16="http://schemas.microsoft.com/office/drawing/2014/main" id="{5B36470D-7954-A402-9823-9DBA0F3254D7}"/>
              </a:ext>
            </a:extLst>
          </p:cNvPr>
          <p:cNvPicPr>
            <a:picLocks noChangeAspect="1"/>
          </p:cNvPicPr>
          <p:nvPr/>
        </p:nvPicPr>
        <p:blipFill>
          <a:blip r:embed="rId2"/>
          <a:stretch>
            <a:fillRect/>
          </a:stretch>
        </p:blipFill>
        <p:spPr>
          <a:xfrm>
            <a:off x="5349176" y="3632642"/>
            <a:ext cx="3396527" cy="1887885"/>
          </a:xfrm>
          <a:prstGeom prst="rect">
            <a:avLst/>
          </a:prstGeom>
        </p:spPr>
      </p:pic>
    </p:spTree>
    <p:extLst>
      <p:ext uri="{BB962C8B-B14F-4D97-AF65-F5344CB8AC3E}">
        <p14:creationId xmlns:p14="http://schemas.microsoft.com/office/powerpoint/2010/main" val="11295857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E4B30-1AC3-6562-20D2-AD3847222516}"/>
              </a:ext>
            </a:extLst>
          </p:cNvPr>
          <p:cNvSpPr>
            <a:spLocks noGrp="1"/>
          </p:cNvSpPr>
          <p:nvPr>
            <p:ph type="title"/>
          </p:nvPr>
        </p:nvSpPr>
        <p:spPr/>
        <p:txBody>
          <a:bodyPr/>
          <a:lstStyle/>
          <a:p>
            <a:r>
              <a:rPr lang="en-US" dirty="0"/>
              <a:t>Importance of Coordination</a:t>
            </a:r>
          </a:p>
        </p:txBody>
      </p:sp>
      <p:sp>
        <p:nvSpPr>
          <p:cNvPr id="3" name="Content Placeholder 2">
            <a:extLst>
              <a:ext uri="{FF2B5EF4-FFF2-40B4-BE49-F238E27FC236}">
                <a16:creationId xmlns:a16="http://schemas.microsoft.com/office/drawing/2014/main" id="{2B39A466-7D09-C657-B9A7-4EE025938A7F}"/>
              </a:ext>
            </a:extLst>
          </p:cNvPr>
          <p:cNvSpPr>
            <a:spLocks noGrp="1"/>
          </p:cNvSpPr>
          <p:nvPr>
            <p:ph sz="half" idx="1"/>
          </p:nvPr>
        </p:nvSpPr>
        <p:spPr>
          <a:xfrm>
            <a:off x="404622" y="2434590"/>
            <a:ext cx="3727763" cy="3566160"/>
          </a:xfrm>
        </p:spPr>
        <p:txBody>
          <a:bodyPr/>
          <a:lstStyle/>
          <a:p>
            <a:r>
              <a:rPr lang="en-US" sz="1800" dirty="0"/>
              <a:t>Multi-disciplinary perspectives</a:t>
            </a:r>
          </a:p>
          <a:p>
            <a:r>
              <a:rPr lang="en-US" sz="1800" dirty="0"/>
              <a:t>Integration with threat assessment</a:t>
            </a:r>
          </a:p>
          <a:p>
            <a:r>
              <a:rPr lang="en-US" sz="1800" dirty="0"/>
              <a:t>Working with campus partners</a:t>
            </a:r>
          </a:p>
          <a:p>
            <a:r>
              <a:rPr lang="en-US" sz="1800" dirty="0"/>
              <a:t>Promote routine sharing of information</a:t>
            </a:r>
          </a:p>
          <a:p>
            <a:r>
              <a:rPr lang="en-US" sz="1800" dirty="0"/>
              <a:t>Consider consistent information in each report</a:t>
            </a:r>
          </a:p>
          <a:p>
            <a:r>
              <a:rPr lang="en-US" sz="1800" dirty="0"/>
              <a:t>Reinforce clear decision-making authority</a:t>
            </a:r>
          </a:p>
          <a:p>
            <a:r>
              <a:rPr lang="en-US" sz="1800" dirty="0"/>
              <a:t>Establish reporting and information sharing with law enforcement</a:t>
            </a:r>
          </a:p>
        </p:txBody>
      </p:sp>
      <p:pic>
        <p:nvPicPr>
          <p:cNvPr id="7" name="Picture 6">
            <a:extLst>
              <a:ext uri="{FF2B5EF4-FFF2-40B4-BE49-F238E27FC236}">
                <a16:creationId xmlns:a16="http://schemas.microsoft.com/office/drawing/2014/main" id="{1487307D-2901-46FA-F79A-A16429A00AC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008045" y="2376297"/>
            <a:ext cx="3408275" cy="3230761"/>
          </a:xfrm>
          <a:prstGeom prst="rect">
            <a:avLst/>
          </a:prstGeom>
        </p:spPr>
      </p:pic>
    </p:spTree>
    <p:extLst>
      <p:ext uri="{BB962C8B-B14F-4D97-AF65-F5344CB8AC3E}">
        <p14:creationId xmlns:p14="http://schemas.microsoft.com/office/powerpoint/2010/main" val="2456773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GB" dirty="0"/>
              <a:t>Q3: Has your school board formally adopted a Title IX Sexual Harassment policy, in alignment with the 2020 regulations?</a:t>
            </a:r>
            <a:endParaRPr dirty="0"/>
          </a:p>
        </p:txBody>
      </p:sp>
      <p:sp>
        <p:nvSpPr>
          <p:cNvPr id="3" name="Title"/>
          <p:cNvSpPr>
            <a:spLocks noGrp="1"/>
          </p:cNvSpPr>
          <p:nvPr>
            <p:ph type="body" sz="quarter" idx="14"/>
          </p:nvPr>
        </p:nvSpPr>
        <p:spPr/>
        <p:txBody>
          <a:bodyPr/>
          <a:lstStyle/>
          <a:p>
            <a:r>
              <a:rPr lang="en-GB" dirty="0"/>
              <a:t>Answered: 34   Skipped: 1</a:t>
            </a:r>
            <a:endParaRPr dirty="0"/>
          </a:p>
        </p:txBody>
      </p:sp>
      <p:graphicFrame>
        <p:nvGraphicFramePr>
          <p:cNvPr id="4" name="Chart Placeholder">
            <a:extLs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676429437"/>
              </p:ext>
            </p:extLst>
          </p:nvPr>
        </p:nvGraphicFramePr>
        <p:xfrm>
          <a:off x="1097281" y="1906909"/>
          <a:ext cx="6998677" cy="356901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EF1A5-9FE1-640B-DB52-42636C949349}"/>
              </a:ext>
            </a:extLst>
          </p:cNvPr>
          <p:cNvSpPr>
            <a:spLocks noGrp="1"/>
          </p:cNvSpPr>
          <p:nvPr>
            <p:ph type="title"/>
          </p:nvPr>
        </p:nvSpPr>
        <p:spPr>
          <a:xfrm>
            <a:off x="508001" y="1558349"/>
            <a:ext cx="8003286" cy="576072"/>
          </a:xfrm>
        </p:spPr>
        <p:txBody>
          <a:bodyPr anchor="t">
            <a:normAutofit fontScale="90000"/>
          </a:bodyPr>
          <a:lstStyle/>
          <a:p>
            <a:r>
              <a:rPr lang="en-US" dirty="0"/>
              <a:t>Tending to the Individual</a:t>
            </a:r>
          </a:p>
        </p:txBody>
      </p:sp>
      <p:pic>
        <p:nvPicPr>
          <p:cNvPr id="8" name="Picture Placeholder 7" descr="Adult working with students">
            <a:extLst>
              <a:ext uri="{FF2B5EF4-FFF2-40B4-BE49-F238E27FC236}">
                <a16:creationId xmlns:a16="http://schemas.microsoft.com/office/drawing/2014/main" id="{25C9B254-1CAB-1F1F-034D-2BAD104E9AEE}"/>
              </a:ext>
            </a:extLst>
          </p:cNvPr>
          <p:cNvPicPr>
            <a:picLocks noGrp="1" noChangeAspect="1"/>
          </p:cNvPicPr>
          <p:nvPr>
            <p:ph sz="half" idx="1"/>
          </p:nvPr>
        </p:nvPicPr>
        <p:blipFill rotWithShape="1">
          <a:blip r:embed="rId2"/>
          <a:srcRect l="9983" r="18052" b="2"/>
          <a:stretch/>
        </p:blipFill>
        <p:spPr>
          <a:xfrm>
            <a:off x="508001" y="2477692"/>
            <a:ext cx="3138026" cy="2910579"/>
          </a:xfrm>
          <a:noFill/>
        </p:spPr>
      </p:pic>
      <p:sp>
        <p:nvSpPr>
          <p:cNvPr id="4" name="Text Placeholder 3">
            <a:extLst>
              <a:ext uri="{FF2B5EF4-FFF2-40B4-BE49-F238E27FC236}">
                <a16:creationId xmlns:a16="http://schemas.microsoft.com/office/drawing/2014/main" id="{F2B5D4ED-EAE8-03D6-03AB-04D49A4256BE}"/>
              </a:ext>
            </a:extLst>
          </p:cNvPr>
          <p:cNvSpPr>
            <a:spLocks noGrp="1"/>
          </p:cNvSpPr>
          <p:nvPr>
            <p:ph sz="half" idx="2"/>
          </p:nvPr>
        </p:nvSpPr>
        <p:spPr>
          <a:xfrm>
            <a:off x="3817476" y="2477692"/>
            <a:ext cx="3735115" cy="2910580"/>
          </a:xfrm>
        </p:spPr>
        <p:txBody>
          <a:bodyPr>
            <a:normAutofit fontScale="25000" lnSpcReduction="20000"/>
          </a:bodyPr>
          <a:lstStyle/>
          <a:p>
            <a:pPr marL="214313" indent="-214313"/>
            <a:r>
              <a:rPr lang="en-US" sz="5800" dirty="0"/>
              <a:t>Your Title IX Coordinator will ensure:</a:t>
            </a:r>
          </a:p>
          <a:p>
            <a:pPr marL="557213" lvl="1" indent="-214313"/>
            <a:r>
              <a:rPr lang="en-US" sz="5800" dirty="0"/>
              <a:t>Having an appropriate support through an advocate, advisor, or support person</a:t>
            </a:r>
          </a:p>
          <a:p>
            <a:pPr marL="557213" lvl="1" indent="-214313"/>
            <a:r>
              <a:rPr lang="en-US" sz="5800" dirty="0"/>
              <a:t>Adhering to time frames and communicating delays in investigation</a:t>
            </a:r>
          </a:p>
          <a:p>
            <a:pPr marL="557213" lvl="1" indent="-214313"/>
            <a:r>
              <a:rPr lang="en-US" sz="5800" dirty="0"/>
              <a:t>Implementing appropriate supportive measures and revisiting effectiveness of measures periodically</a:t>
            </a:r>
          </a:p>
          <a:p>
            <a:pPr>
              <a:lnSpc>
                <a:spcPct val="90000"/>
              </a:lnSpc>
            </a:pPr>
            <a:r>
              <a:rPr lang="en-US" sz="5800" dirty="0"/>
              <a:t>Title IX Coordinator must coordinate: </a:t>
            </a:r>
          </a:p>
          <a:p>
            <a:pPr marL="557213" lvl="1" indent="-214313"/>
            <a:r>
              <a:rPr lang="en-US" sz="5800" dirty="0"/>
              <a:t>Initiation of initial assessment</a:t>
            </a:r>
          </a:p>
          <a:p>
            <a:pPr marL="557213" lvl="1" indent="-214313"/>
            <a:r>
              <a:rPr lang="en-US" sz="5800" dirty="0"/>
              <a:t>Stop the alleged harassment/discrimination</a:t>
            </a:r>
          </a:p>
          <a:p>
            <a:pPr marL="557213" lvl="1" indent="-214313"/>
            <a:r>
              <a:rPr lang="en-US" sz="5800" dirty="0"/>
              <a:t>Provide information on a formal complaint</a:t>
            </a:r>
          </a:p>
          <a:p>
            <a:pPr marL="557213" lvl="1" indent="-214313"/>
            <a:r>
              <a:rPr lang="en-US" sz="5800" dirty="0"/>
              <a:t>Implementing appropriate supportive measures and revisiting effectiveness of measures periodically</a:t>
            </a:r>
          </a:p>
          <a:p>
            <a:pPr>
              <a:lnSpc>
                <a:spcPct val="90000"/>
              </a:lnSpc>
            </a:pPr>
            <a:endParaRPr lang="en-US" sz="1125" dirty="0"/>
          </a:p>
        </p:txBody>
      </p:sp>
      <p:sp>
        <p:nvSpPr>
          <p:cNvPr id="3" name="TextBox 2">
            <a:extLst>
              <a:ext uri="{FF2B5EF4-FFF2-40B4-BE49-F238E27FC236}">
                <a16:creationId xmlns:a16="http://schemas.microsoft.com/office/drawing/2014/main" id="{8105D7B4-F8A8-C95D-552A-5568B3027E0E}"/>
              </a:ext>
            </a:extLst>
          </p:cNvPr>
          <p:cNvSpPr txBox="1"/>
          <p:nvPr/>
        </p:nvSpPr>
        <p:spPr>
          <a:xfrm>
            <a:off x="7552591" y="3655982"/>
            <a:ext cx="1492370" cy="553998"/>
          </a:xfrm>
          <a:prstGeom prst="rect">
            <a:avLst/>
          </a:prstGeom>
          <a:noFill/>
        </p:spPr>
        <p:txBody>
          <a:bodyPr wrap="square" rtlCol="0">
            <a:spAutoFit/>
          </a:bodyPr>
          <a:lstStyle/>
          <a:p>
            <a:r>
              <a:rPr lang="en-US" sz="1500" b="1" i="1" dirty="0">
                <a:solidFill>
                  <a:schemeClr val="accent6"/>
                </a:solidFill>
              </a:rPr>
              <a:t>TIXC Coordinates all!</a:t>
            </a:r>
          </a:p>
        </p:txBody>
      </p:sp>
    </p:spTree>
    <p:extLst>
      <p:ext uri="{BB962C8B-B14F-4D97-AF65-F5344CB8AC3E}">
        <p14:creationId xmlns:p14="http://schemas.microsoft.com/office/powerpoint/2010/main" val="13340937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5C6D2-2F9E-8BB3-7326-18DC3488071B}"/>
              </a:ext>
            </a:extLst>
          </p:cNvPr>
          <p:cNvSpPr>
            <a:spLocks noGrp="1"/>
          </p:cNvSpPr>
          <p:nvPr>
            <p:ph type="title"/>
          </p:nvPr>
        </p:nvSpPr>
        <p:spPr>
          <a:xfrm>
            <a:off x="569214" y="1769364"/>
            <a:ext cx="8003286" cy="576072"/>
          </a:xfrm>
        </p:spPr>
        <p:txBody>
          <a:bodyPr anchor="t">
            <a:normAutofit/>
          </a:bodyPr>
          <a:lstStyle/>
          <a:p>
            <a:r>
              <a:rPr lang="en-US" sz="3075" dirty="0"/>
              <a:t>Mandatory Reporting</a:t>
            </a:r>
          </a:p>
        </p:txBody>
      </p:sp>
      <p:pic>
        <p:nvPicPr>
          <p:cNvPr id="5" name="Content Placeholder 4">
            <a:extLst>
              <a:ext uri="{FF2B5EF4-FFF2-40B4-BE49-F238E27FC236}">
                <a16:creationId xmlns:a16="http://schemas.microsoft.com/office/drawing/2014/main" id="{0D957140-09C4-7E54-5BE2-24B400934D25}"/>
              </a:ext>
              <a:ext uri="{C183D7F6-B498-43B3-948B-1728B52AA6E4}">
                <adec:decorative xmlns:adec="http://schemas.microsoft.com/office/drawing/2017/decorative" val="1"/>
              </a:ext>
            </a:extLst>
          </p:cNvPr>
          <p:cNvPicPr>
            <a:picLocks noGrp="1" noChangeAspect="1"/>
          </p:cNvPicPr>
          <p:nvPr>
            <p:ph sz="half" idx="2"/>
          </p:nvPr>
        </p:nvPicPr>
        <p:blipFill>
          <a:blip r:embed="rId2">
            <a:extLst>
              <a:ext uri="{96DAC541-7B7A-43D3-8B79-37D633B846F1}">
                <asvg:svgBlip xmlns:asvg="http://schemas.microsoft.com/office/drawing/2016/SVG/main" r:embed="rId3"/>
              </a:ext>
            </a:extLst>
          </a:blip>
          <a:stretch>
            <a:fillRect/>
          </a:stretch>
        </p:blipFill>
        <p:spPr>
          <a:xfrm>
            <a:off x="5868015" y="2881466"/>
            <a:ext cx="2372647" cy="2207170"/>
          </a:xfrm>
        </p:spPr>
      </p:pic>
      <p:sp>
        <p:nvSpPr>
          <p:cNvPr id="8" name="TextBox 7">
            <a:extLst>
              <a:ext uri="{FF2B5EF4-FFF2-40B4-BE49-F238E27FC236}">
                <a16:creationId xmlns:a16="http://schemas.microsoft.com/office/drawing/2014/main" id="{223C3542-BB4C-785C-2C9F-AA8010C9B6B2}"/>
              </a:ext>
            </a:extLst>
          </p:cNvPr>
          <p:cNvSpPr txBox="1"/>
          <p:nvPr/>
        </p:nvSpPr>
        <p:spPr>
          <a:xfrm>
            <a:off x="871268" y="3125998"/>
            <a:ext cx="3834441" cy="1338828"/>
          </a:xfrm>
          <a:prstGeom prst="rect">
            <a:avLst/>
          </a:prstGeom>
          <a:noFill/>
        </p:spPr>
        <p:txBody>
          <a:bodyPr wrap="square" rtlCol="0">
            <a:spAutoFit/>
          </a:bodyPr>
          <a:lstStyle/>
          <a:p>
            <a:r>
              <a:rPr lang="en-US" sz="1350" b="1" dirty="0">
                <a:latin typeface="Arial" panose="020B0604020202020204" pitchFamily="34" charset="0"/>
                <a:cs typeface="Arial" panose="020B0604020202020204" pitchFamily="34" charset="0"/>
              </a:rPr>
              <a:t>If it is an emergency, call 911. </a:t>
            </a:r>
          </a:p>
          <a:p>
            <a:endParaRPr lang="en-US" sz="1350" b="1" dirty="0">
              <a:latin typeface="Arial" panose="020B0604020202020204" pitchFamily="34" charset="0"/>
              <a:cs typeface="Arial" panose="020B0604020202020204" pitchFamily="34" charset="0"/>
            </a:endParaRPr>
          </a:p>
          <a:p>
            <a:r>
              <a:rPr lang="en-US" sz="1350" b="1" dirty="0">
                <a:latin typeface="Arial" panose="020B0604020202020204" pitchFamily="34" charset="0"/>
                <a:cs typeface="Arial" panose="020B0604020202020204" pitchFamily="34" charset="0"/>
              </a:rPr>
              <a:t>Anyone concerned about the safety and well-being of a child should call the Colorado Child Abuse and Neglect hotline at 1-844-CO-4-KIDS (1-844-264-5437).</a:t>
            </a:r>
          </a:p>
        </p:txBody>
      </p:sp>
    </p:spTree>
    <p:extLst>
      <p:ext uri="{BB962C8B-B14F-4D97-AF65-F5344CB8AC3E}">
        <p14:creationId xmlns:p14="http://schemas.microsoft.com/office/powerpoint/2010/main" val="26408030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D4B33-101B-F76E-4918-C74D3EF4DD6A}"/>
              </a:ext>
            </a:extLst>
          </p:cNvPr>
          <p:cNvSpPr>
            <a:spLocks noGrp="1"/>
          </p:cNvSpPr>
          <p:nvPr>
            <p:ph type="title"/>
          </p:nvPr>
        </p:nvSpPr>
        <p:spPr>
          <a:xfrm>
            <a:off x="628650" y="365126"/>
            <a:ext cx="7886700" cy="730249"/>
          </a:xfrm>
        </p:spPr>
        <p:txBody>
          <a:bodyPr anchor="ctr">
            <a:normAutofit/>
          </a:bodyPr>
          <a:lstStyle/>
          <a:p>
            <a:r>
              <a:rPr lang="en-US" dirty="0"/>
              <a:t>Mandatory Dismissal</a:t>
            </a:r>
          </a:p>
        </p:txBody>
      </p:sp>
      <p:sp>
        <p:nvSpPr>
          <p:cNvPr id="3" name="Content Placeholder 2">
            <a:extLst>
              <a:ext uri="{FF2B5EF4-FFF2-40B4-BE49-F238E27FC236}">
                <a16:creationId xmlns:a16="http://schemas.microsoft.com/office/drawing/2014/main" id="{A6B8FECC-AFDA-9234-CD06-10FE1DCF86ED}"/>
              </a:ext>
            </a:extLst>
          </p:cNvPr>
          <p:cNvSpPr>
            <a:spLocks noGrp="1"/>
          </p:cNvSpPr>
          <p:nvPr>
            <p:ph idx="1"/>
          </p:nvPr>
        </p:nvSpPr>
        <p:spPr>
          <a:xfrm>
            <a:off x="628650" y="1282148"/>
            <a:ext cx="7886700" cy="4894815"/>
          </a:xfrm>
        </p:spPr>
        <p:txBody>
          <a:bodyPr>
            <a:normAutofit/>
          </a:bodyPr>
          <a:lstStyle/>
          <a:p>
            <a:pPr marL="0" indent="0">
              <a:buNone/>
            </a:pPr>
            <a:r>
              <a:rPr lang="en-US" sz="1800" dirty="0"/>
              <a:t>The Title IX Coordinator MUST dismiss the complaint at any time during the investigation or hearing:</a:t>
            </a:r>
          </a:p>
          <a:p>
            <a:pPr marL="257175" indent="-257175">
              <a:buAutoNum type="arabicPeriod"/>
            </a:pPr>
            <a:r>
              <a:rPr lang="en-US" sz="1800" dirty="0"/>
              <a:t>If the conduct alleged in the formal complaint would not constitute sexual harassment as defined in the Title IX regulations even if proved, and/or </a:t>
            </a:r>
          </a:p>
          <a:p>
            <a:pPr marL="257175" indent="-257175">
              <a:buAutoNum type="arabicPeriod"/>
            </a:pPr>
            <a:r>
              <a:rPr lang="en-US" sz="1800" dirty="0"/>
              <a:t>If the conduct did not occur in the Recipient’s education program or activity, or </a:t>
            </a:r>
          </a:p>
          <a:p>
            <a:pPr marL="257175" indent="-257175">
              <a:buAutoNum type="arabicPeriod"/>
            </a:pPr>
            <a:r>
              <a:rPr lang="en-US" sz="1800" dirty="0"/>
              <a:t>If the conduct did not occur against a person in the United States, or </a:t>
            </a:r>
          </a:p>
          <a:p>
            <a:pPr marL="257175" indent="-257175">
              <a:buAutoNum type="arabicPeriod"/>
            </a:pPr>
            <a:r>
              <a:rPr lang="en-US" sz="1800" dirty="0"/>
              <a:t>If at the time of filing a Formal Complaint, a Complainant is not participating in or attempting to participate in the Recipient’s education program or activity, and based on the available information, the Title IX Coordinator has determined that they do not need to sign a Formal Complaint on behalf of the Recipient</a:t>
            </a:r>
          </a:p>
          <a:p>
            <a:endParaRPr lang="en-US" sz="1800" dirty="0"/>
          </a:p>
          <a:p>
            <a:pPr marL="0" indent="0">
              <a:buNone/>
            </a:pPr>
            <a:r>
              <a:rPr lang="en-US" sz="1800" dirty="0"/>
              <a:t>*Written notice required*</a:t>
            </a:r>
          </a:p>
          <a:p>
            <a:endParaRPr lang="en-US" sz="1800" dirty="0"/>
          </a:p>
        </p:txBody>
      </p:sp>
    </p:spTree>
    <p:extLst>
      <p:ext uri="{BB962C8B-B14F-4D97-AF65-F5344CB8AC3E}">
        <p14:creationId xmlns:p14="http://schemas.microsoft.com/office/powerpoint/2010/main" val="39775899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D02D1-8169-3FE3-3077-2EECC989244C}"/>
              </a:ext>
            </a:extLst>
          </p:cNvPr>
          <p:cNvSpPr>
            <a:spLocks noGrp="1"/>
          </p:cNvSpPr>
          <p:nvPr>
            <p:ph type="title"/>
          </p:nvPr>
        </p:nvSpPr>
        <p:spPr>
          <a:xfrm>
            <a:off x="628650" y="365126"/>
            <a:ext cx="7886700" cy="730249"/>
          </a:xfrm>
        </p:spPr>
        <p:txBody>
          <a:bodyPr anchor="ctr">
            <a:normAutofit/>
          </a:bodyPr>
          <a:lstStyle/>
          <a:p>
            <a:r>
              <a:rPr lang="en-US" sz="4100" dirty="0"/>
              <a:t>Discretionary Dismissal</a:t>
            </a:r>
          </a:p>
        </p:txBody>
      </p:sp>
      <p:sp>
        <p:nvSpPr>
          <p:cNvPr id="3" name="Content Placeholder 2">
            <a:extLst>
              <a:ext uri="{FF2B5EF4-FFF2-40B4-BE49-F238E27FC236}">
                <a16:creationId xmlns:a16="http://schemas.microsoft.com/office/drawing/2014/main" id="{A1ED1872-AF0F-B55B-6D8F-A31EC27C4961}"/>
              </a:ext>
            </a:extLst>
          </p:cNvPr>
          <p:cNvSpPr>
            <a:spLocks noGrp="1"/>
          </p:cNvSpPr>
          <p:nvPr>
            <p:ph idx="1"/>
          </p:nvPr>
        </p:nvSpPr>
        <p:spPr>
          <a:xfrm>
            <a:off x="628650" y="1282148"/>
            <a:ext cx="7886700" cy="4894815"/>
          </a:xfrm>
        </p:spPr>
        <p:txBody>
          <a:bodyPr>
            <a:normAutofit/>
          </a:bodyPr>
          <a:lstStyle/>
          <a:p>
            <a:r>
              <a:rPr lang="en-US" sz="2400" dirty="0"/>
              <a:t>The TIX Coordinator MAY dismiss the complaint if at any time prior to a determination: </a:t>
            </a:r>
          </a:p>
          <a:p>
            <a:pPr lvl="1"/>
            <a:r>
              <a:rPr lang="en-US" sz="2000" dirty="0"/>
              <a:t>Complainant notifies the Title IX Coordinator in writing that the Complainant would like to withdraw the formal complaint or any allegations therein</a:t>
            </a:r>
          </a:p>
          <a:p>
            <a:pPr lvl="1"/>
            <a:r>
              <a:rPr lang="en-US" sz="2000" dirty="0"/>
              <a:t>Respondent is no longer enrolled or employed by Recipient </a:t>
            </a:r>
          </a:p>
          <a:p>
            <a:pPr lvl="1"/>
            <a:r>
              <a:rPr lang="en-US" sz="2000" dirty="0"/>
              <a:t>Specific circumstances prevent the Recipient from gathering evidence sufficient to reach a determination as to the formal complaint or any allegations therein</a:t>
            </a:r>
          </a:p>
          <a:p>
            <a:endParaRPr lang="en-US" sz="2400" dirty="0"/>
          </a:p>
          <a:p>
            <a:r>
              <a:rPr lang="en-US" sz="2400" dirty="0"/>
              <a:t>*Written notice required*</a:t>
            </a:r>
          </a:p>
        </p:txBody>
      </p:sp>
    </p:spTree>
    <p:extLst>
      <p:ext uri="{BB962C8B-B14F-4D97-AF65-F5344CB8AC3E}">
        <p14:creationId xmlns:p14="http://schemas.microsoft.com/office/powerpoint/2010/main" val="14790366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09FD8FE-C49C-5C56-3973-77558A7B4641}"/>
              </a:ext>
            </a:extLst>
          </p:cNvPr>
          <p:cNvSpPr>
            <a:spLocks noGrp="1"/>
          </p:cNvSpPr>
          <p:nvPr>
            <p:ph type="title"/>
          </p:nvPr>
        </p:nvSpPr>
        <p:spPr>
          <a:xfrm>
            <a:off x="628650" y="365126"/>
            <a:ext cx="7886700" cy="730249"/>
          </a:xfrm>
        </p:spPr>
        <p:txBody>
          <a:bodyPr anchor="ctr">
            <a:normAutofit/>
          </a:bodyPr>
          <a:lstStyle/>
          <a:p>
            <a:r>
              <a:rPr lang="en-US" dirty="0"/>
              <a:t>Notices</a:t>
            </a:r>
          </a:p>
        </p:txBody>
      </p:sp>
      <p:sp>
        <p:nvSpPr>
          <p:cNvPr id="7" name="Subtitle 6">
            <a:extLst>
              <a:ext uri="{FF2B5EF4-FFF2-40B4-BE49-F238E27FC236}">
                <a16:creationId xmlns:a16="http://schemas.microsoft.com/office/drawing/2014/main" id="{54C2632B-ED89-E8E1-5C7C-3FAAF93EB15E}"/>
              </a:ext>
            </a:extLst>
          </p:cNvPr>
          <p:cNvSpPr>
            <a:spLocks noGrp="1"/>
          </p:cNvSpPr>
          <p:nvPr>
            <p:ph idx="1"/>
          </p:nvPr>
        </p:nvSpPr>
        <p:spPr>
          <a:xfrm>
            <a:off x="628650" y="1282148"/>
            <a:ext cx="7886700" cy="4894815"/>
          </a:xfrm>
        </p:spPr>
        <p:txBody>
          <a:bodyPr>
            <a:noAutofit/>
          </a:bodyPr>
          <a:lstStyle/>
          <a:p>
            <a:pPr marL="0" indent="0">
              <a:buNone/>
            </a:pPr>
            <a:r>
              <a:rPr lang="en-US" sz="1500" b="1" dirty="0"/>
              <a:t>After receiving a formal complaint, the school must provide the following written notice to the parties who are known: </a:t>
            </a:r>
          </a:p>
          <a:p>
            <a:r>
              <a:rPr lang="en-US" sz="1500" dirty="0"/>
              <a:t>Notice of the grievance process, including any informal resolution process </a:t>
            </a:r>
          </a:p>
          <a:p>
            <a:r>
              <a:rPr lang="en-US" sz="1500" dirty="0"/>
              <a:t>Notice of the allegations of sexual harassment potentially constituting sexual harassment, including sufficient details known at the time and with sufficient time to prepare a response before any initial interview, including: </a:t>
            </a:r>
          </a:p>
          <a:p>
            <a:pPr marL="0" indent="0">
              <a:buNone/>
            </a:pPr>
            <a:r>
              <a:rPr lang="en-US" sz="1500" dirty="0"/>
              <a:t>	▪ The identities of the parties involved in the incident, if known</a:t>
            </a:r>
          </a:p>
          <a:p>
            <a:pPr marL="0" indent="0">
              <a:buNone/>
            </a:pPr>
            <a:r>
              <a:rPr lang="en-US" sz="1500" dirty="0"/>
              <a:t>	▪The conduct allegedly constituting sexual harassment </a:t>
            </a:r>
          </a:p>
          <a:p>
            <a:pPr marL="0" indent="0">
              <a:buNone/>
            </a:pPr>
            <a:r>
              <a:rPr lang="en-US" sz="1500" dirty="0"/>
              <a:t>	▪The date and location of the alleged incident, if known</a:t>
            </a:r>
          </a:p>
          <a:p>
            <a:r>
              <a:rPr lang="en-US" sz="1500" dirty="0"/>
              <a:t>A statement that the Respondent is presumed not responsible for the alleged conduct and that a determination regarding responsibility is made at the conclusion of the grievance process </a:t>
            </a:r>
          </a:p>
          <a:p>
            <a:r>
              <a:rPr lang="en-US" sz="1500" dirty="0"/>
              <a:t>Notice that the parties may have an Advisor of their choice, who may be, but is not required to be, an attorney, and may inspect and review evidence</a:t>
            </a:r>
          </a:p>
          <a:p>
            <a:r>
              <a:rPr lang="en-US" sz="1500" dirty="0"/>
              <a:t>Parties may inspect and review evidence prior to the completion of the investigation report </a:t>
            </a:r>
          </a:p>
          <a:p>
            <a:r>
              <a:rPr lang="en-US" sz="1500" dirty="0"/>
              <a:t>Any provision from code of conduct that prohibits knowingly making false statements or knowingly submitting false information (if any)</a:t>
            </a:r>
          </a:p>
          <a:p>
            <a:r>
              <a:rPr lang="en-US" sz="1500" dirty="0"/>
              <a:t>Update notice if additional allegations will be added/investigated</a:t>
            </a:r>
          </a:p>
        </p:txBody>
      </p:sp>
    </p:spTree>
    <p:extLst>
      <p:ext uri="{BB962C8B-B14F-4D97-AF65-F5344CB8AC3E}">
        <p14:creationId xmlns:p14="http://schemas.microsoft.com/office/powerpoint/2010/main" val="24688404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09FD8FE-C49C-5C56-3973-77558A7B4641}"/>
              </a:ext>
            </a:extLst>
          </p:cNvPr>
          <p:cNvSpPr>
            <a:spLocks noGrp="1"/>
          </p:cNvSpPr>
          <p:nvPr>
            <p:ph type="title"/>
          </p:nvPr>
        </p:nvSpPr>
        <p:spPr>
          <a:xfrm>
            <a:off x="628650" y="365126"/>
            <a:ext cx="7886700" cy="730249"/>
          </a:xfrm>
        </p:spPr>
        <p:txBody>
          <a:bodyPr vert="horz" lIns="91440" tIns="45720" rIns="91440" bIns="45720" rtlCol="0" anchor="ctr">
            <a:normAutofit/>
          </a:bodyPr>
          <a:lstStyle/>
          <a:p>
            <a:r>
              <a:rPr lang="en-US" kern="1200" dirty="0"/>
              <a:t>Informal Resolution</a:t>
            </a:r>
          </a:p>
        </p:txBody>
      </p:sp>
      <p:sp>
        <p:nvSpPr>
          <p:cNvPr id="7" name="Subtitle 6">
            <a:extLst>
              <a:ext uri="{FF2B5EF4-FFF2-40B4-BE49-F238E27FC236}">
                <a16:creationId xmlns:a16="http://schemas.microsoft.com/office/drawing/2014/main" id="{54C2632B-ED89-E8E1-5C7C-3FAAF93EB15E}"/>
              </a:ext>
            </a:extLst>
          </p:cNvPr>
          <p:cNvSpPr>
            <a:spLocks noGrp="1"/>
          </p:cNvSpPr>
          <p:nvPr>
            <p:ph idx="1"/>
          </p:nvPr>
        </p:nvSpPr>
        <p:spPr>
          <a:xfrm>
            <a:off x="628650" y="1282148"/>
            <a:ext cx="7886700" cy="4894815"/>
          </a:xfrm>
        </p:spPr>
        <p:txBody>
          <a:bodyPr vert="horz" lIns="91440" tIns="45720" rIns="91440" bIns="45720" rtlCol="0">
            <a:normAutofit/>
          </a:bodyPr>
          <a:lstStyle/>
          <a:p>
            <a:pPr marL="0" indent="0">
              <a:buNone/>
            </a:pPr>
            <a:r>
              <a:rPr lang="en-US" sz="2200" dirty="0"/>
              <a:t>▪ The Title IX regulations include a provision that encourages informal resolution, and it is a worthy practice, when voluntary </a:t>
            </a:r>
          </a:p>
          <a:p>
            <a:pPr marL="0" indent="0">
              <a:buNone/>
            </a:pPr>
            <a:r>
              <a:rPr lang="en-US" sz="2200" dirty="0"/>
              <a:t>▪Informal resolution is not defined </a:t>
            </a:r>
          </a:p>
          <a:p>
            <a:pPr marL="0" indent="0">
              <a:buNone/>
            </a:pPr>
            <a:r>
              <a:rPr lang="en-US" sz="2200" dirty="0"/>
              <a:t>▪ Regulations specify: </a:t>
            </a:r>
          </a:p>
          <a:p>
            <a:pPr marL="0" indent="0">
              <a:buNone/>
            </a:pPr>
            <a:r>
              <a:rPr lang="en-US" sz="2200" dirty="0"/>
              <a:t>	▪Formal complaint required </a:t>
            </a:r>
          </a:p>
          <a:p>
            <a:pPr marL="0" indent="0">
              <a:buNone/>
            </a:pPr>
            <a:r>
              <a:rPr lang="en-US" sz="2200" dirty="0"/>
              <a:t>	▪Allowed at any time prior to a final determination at 	discretion of TIXC </a:t>
            </a:r>
          </a:p>
          <a:p>
            <a:pPr marL="0" indent="0">
              <a:buNone/>
            </a:pPr>
            <a:r>
              <a:rPr lang="en-US" sz="2200" dirty="0"/>
              <a:t>	▪Voluntary, written consent of the parties </a:t>
            </a:r>
          </a:p>
          <a:p>
            <a:pPr marL="0" indent="0">
              <a:buNone/>
            </a:pPr>
            <a:r>
              <a:rPr lang="en-US" sz="2200" dirty="0"/>
              <a:t>	▪Not available for allegations of employee on student 	harassment </a:t>
            </a:r>
          </a:p>
          <a:p>
            <a:pPr marL="0" indent="0">
              <a:buNone/>
            </a:pPr>
            <a:r>
              <a:rPr lang="en-US" sz="2200" dirty="0"/>
              <a:t>	▪Must still stop, prevent, remedy, and document</a:t>
            </a:r>
          </a:p>
          <a:p>
            <a:pPr marL="0" indent="0">
              <a:buNone/>
            </a:pPr>
            <a:r>
              <a:rPr lang="en-US" sz="2200" dirty="0"/>
              <a:t>	response</a:t>
            </a:r>
          </a:p>
        </p:txBody>
      </p:sp>
    </p:spTree>
    <p:extLst>
      <p:ext uri="{BB962C8B-B14F-4D97-AF65-F5344CB8AC3E}">
        <p14:creationId xmlns:p14="http://schemas.microsoft.com/office/powerpoint/2010/main" val="7492538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219B-7E3A-7E84-6386-37313F0CFB09}"/>
              </a:ext>
            </a:extLst>
          </p:cNvPr>
          <p:cNvSpPr>
            <a:spLocks noGrp="1"/>
          </p:cNvSpPr>
          <p:nvPr>
            <p:ph type="title"/>
          </p:nvPr>
        </p:nvSpPr>
        <p:spPr>
          <a:xfrm>
            <a:off x="628650" y="3035300"/>
            <a:ext cx="7886700" cy="787399"/>
          </a:xfrm>
        </p:spPr>
        <p:txBody>
          <a:bodyPr anchor="ctr">
            <a:normAutofit/>
          </a:bodyPr>
          <a:lstStyle/>
          <a:p>
            <a:r>
              <a:rPr lang="en-US" sz="3700"/>
              <a:t>SUPERVISING INVESTIGATIONS</a:t>
            </a:r>
            <a:endParaRPr lang="en-US" sz="3700" b="1"/>
          </a:p>
        </p:txBody>
      </p:sp>
    </p:spTree>
    <p:extLst>
      <p:ext uri="{BB962C8B-B14F-4D97-AF65-F5344CB8AC3E}">
        <p14:creationId xmlns:p14="http://schemas.microsoft.com/office/powerpoint/2010/main" val="13989509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604A72-91A1-4E6F-A4BB-F453E9A4DE76}"/>
              </a:ext>
            </a:extLst>
          </p:cNvPr>
          <p:cNvSpPr txBox="1">
            <a:spLocks noGrp="1"/>
          </p:cNvSpPr>
          <p:nvPr>
            <p:ph type="title" idx="4294967295"/>
          </p:nvPr>
        </p:nvSpPr>
        <p:spPr>
          <a:xfrm>
            <a:off x="714902" y="536945"/>
            <a:ext cx="7327616" cy="728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7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Should You Use an External Investigator?</a:t>
            </a:r>
            <a:endParaRPr kumimoji="0" lang="en-US" sz="27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4" name="Slide Number Placeholder 3">
            <a:extLst>
              <a:ext uri="{C183D7F6-B498-43B3-948B-1728B52AA6E4}">
                <adec:decorative xmlns:adec="http://schemas.microsoft.com/office/drawing/2017/decorative" val="1"/>
              </a:ext>
            </a:extLst>
          </p:cNvPr>
          <p:cNvSpPr>
            <a:spLocks/>
          </p:cNvSpPr>
          <p:nvPr/>
        </p:nvSpPr>
        <p:spPr>
          <a:xfrm>
            <a:off x="8946248" y="4302937"/>
            <a:ext cx="197763" cy="161159"/>
          </a:xfrm>
        </p:spPr>
        <p:txBody>
          <a:bodyPr vert="horz" lIns="68580" tIns="34290" rIns="68580" bIns="34290" rtlCol="0" anchor="ctr">
            <a:normAutofit/>
          </a:bodyPr>
          <a:lstStyle/>
          <a:p>
            <a:pPr defTabSz="530352">
              <a:spcAft>
                <a:spcPts val="261"/>
              </a:spcAft>
              <a:defRPr/>
            </a:pPr>
            <a:fld id="{129322C1-CCFB-41D9-A255-52A3F3FB10FA}" type="slidenum">
              <a:rPr lang="en-US" sz="479" kern="1200">
                <a:solidFill>
                  <a:schemeClr val="tx1">
                    <a:lumMod val="50000"/>
                    <a:lumOff val="50000"/>
                  </a:schemeClr>
                </a:solidFill>
                <a:latin typeface="+mn-lt"/>
                <a:ea typeface="+mn-ea"/>
                <a:cs typeface="+mn-cs"/>
              </a:rPr>
              <a:pPr defTabSz="530352">
                <a:spcAft>
                  <a:spcPts val="261"/>
                </a:spcAft>
                <a:defRPr/>
              </a:pPr>
              <a:t>97</a:t>
            </a:fld>
            <a:endParaRPr lang="en-US" sz="825">
              <a:solidFill>
                <a:schemeClr val="tx1">
                  <a:lumMod val="50000"/>
                  <a:lumOff val="50000"/>
                </a:schemeClr>
              </a:solidFill>
            </a:endParaRPr>
          </a:p>
        </p:txBody>
      </p:sp>
      <p:pic>
        <p:nvPicPr>
          <p:cNvPr id="6" name="Picture 6">
            <a:extLst>
              <a:ext uri="{FF2B5EF4-FFF2-40B4-BE49-F238E27FC236}">
                <a16:creationId xmlns:a16="http://schemas.microsoft.com/office/drawing/2014/main" id="{FBFC9FF4-B20C-9323-41C8-0B4EB333388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75607" y="1562174"/>
            <a:ext cx="1783202" cy="1521268"/>
          </a:xfrm>
          <a:prstGeom prst="rect">
            <a:avLst/>
          </a:prstGeom>
        </p:spPr>
      </p:pic>
      <p:sp>
        <p:nvSpPr>
          <p:cNvPr id="7" name="Rectangle 3">
            <a:extLst>
              <a:ext uri="{FF2B5EF4-FFF2-40B4-BE49-F238E27FC236}">
                <a16:creationId xmlns:a16="http://schemas.microsoft.com/office/drawing/2014/main" id="{F5DFCB9B-7CD5-2261-8246-AA9525BC8AE9}"/>
              </a:ext>
            </a:extLst>
          </p:cNvPr>
          <p:cNvSpPr txBox="1">
            <a:spLocks noChangeArrowheads="1"/>
          </p:cNvSpPr>
          <p:nvPr/>
        </p:nvSpPr>
        <p:spPr bwMode="auto">
          <a:xfrm>
            <a:off x="851881" y="1749057"/>
            <a:ext cx="1942319" cy="4868594"/>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p>
            <a:pPr marL="93640" indent="-93640" algn="ctr" defTabSz="314234" fontAlgn="base">
              <a:spcBef>
                <a:spcPct val="20000"/>
              </a:spcBef>
              <a:spcAft>
                <a:spcPct val="0"/>
              </a:spcAft>
              <a:buClr>
                <a:schemeClr val="accent1"/>
              </a:buClr>
              <a:buSzPct val="85000"/>
              <a:defRPr/>
            </a:pPr>
            <a:r>
              <a:rPr lang="en-US" b="1" u="sng" kern="1200" dirty="0">
                <a:latin typeface="Arial" panose="020B0604020202020204" pitchFamily="34" charset="0"/>
                <a:ea typeface="ＭＳ Ｐゴシック"/>
                <a:cs typeface="Arial" panose="020B0604020202020204" pitchFamily="34" charset="0"/>
              </a:rPr>
              <a:t>Pros</a:t>
            </a:r>
            <a:endParaRPr lang="en-US" b="1" u="sng" kern="1200" dirty="0">
              <a:latin typeface="Arial" panose="020B0604020202020204" pitchFamily="34" charset="0"/>
              <a:cs typeface="Arial" panose="020B0604020202020204" pitchFamily="34" charset="0"/>
            </a:endParaRPr>
          </a:p>
          <a:p>
            <a:pPr marL="98060" indent="-98060" defTabSz="314234">
              <a:lnSpc>
                <a:spcPct val="90000"/>
              </a:lnSpc>
              <a:spcBef>
                <a:spcPts val="344"/>
              </a:spcBef>
              <a:buFont typeface="Arial" charset="2"/>
              <a:buChar char="•"/>
              <a:defRPr/>
            </a:pPr>
            <a:r>
              <a:rPr lang="en-US" kern="1200" dirty="0">
                <a:latin typeface="Arial" panose="020B0604020202020204" pitchFamily="34" charset="0"/>
                <a:ea typeface="ＭＳ Ｐゴシック"/>
                <a:cs typeface="Arial" panose="020B0604020202020204" pitchFamily="34" charset="0"/>
              </a:rPr>
              <a:t>Uses school/university email</a:t>
            </a:r>
          </a:p>
          <a:p>
            <a:pPr marL="98060" indent="-98060" defTabSz="314234">
              <a:lnSpc>
                <a:spcPct val="90000"/>
              </a:lnSpc>
              <a:spcBef>
                <a:spcPts val="344"/>
              </a:spcBef>
              <a:buFont typeface="Arial" charset="2"/>
              <a:buChar char="•"/>
              <a:defRPr/>
            </a:pPr>
            <a:r>
              <a:rPr lang="en-US" kern="1200" dirty="0">
                <a:latin typeface="Arial" panose="020B0604020202020204" pitchFamily="34" charset="0"/>
                <a:ea typeface="ＭＳ Ｐゴシック"/>
                <a:cs typeface="Arial" panose="020B0604020202020204" pitchFamily="34" charset="0"/>
              </a:rPr>
              <a:t>Access to internal systems</a:t>
            </a:r>
          </a:p>
          <a:p>
            <a:pPr marL="98060" indent="-98060" defTabSz="314234">
              <a:lnSpc>
                <a:spcPct val="90000"/>
              </a:lnSpc>
              <a:spcBef>
                <a:spcPts val="344"/>
              </a:spcBef>
              <a:buFont typeface="Arial" charset="2"/>
              <a:buChar char="•"/>
              <a:defRPr/>
            </a:pPr>
            <a:r>
              <a:rPr lang="en-US" kern="1200" dirty="0">
                <a:latin typeface="Arial" panose="020B0604020202020204" pitchFamily="34" charset="0"/>
                <a:ea typeface="ＭＳ Ｐゴシック"/>
                <a:cs typeface="Arial" panose="020B0604020202020204" pitchFamily="34" charset="0"/>
              </a:rPr>
              <a:t>Knows physical layout of campus</a:t>
            </a:r>
          </a:p>
          <a:p>
            <a:pPr marL="98060" indent="-98060" defTabSz="314234">
              <a:lnSpc>
                <a:spcPct val="90000"/>
              </a:lnSpc>
              <a:spcBef>
                <a:spcPts val="344"/>
              </a:spcBef>
              <a:buFont typeface="Arial" charset="2"/>
              <a:buChar char="•"/>
              <a:defRPr/>
            </a:pPr>
            <a:r>
              <a:rPr lang="en-US" kern="1200" dirty="0">
                <a:latin typeface="Arial" panose="020B0604020202020204" pitchFamily="34" charset="0"/>
                <a:ea typeface="ＭＳ Ｐゴシック"/>
                <a:cs typeface="Arial" panose="020B0604020202020204" pitchFamily="34" charset="0"/>
              </a:rPr>
              <a:t>Knows college slang/acronyms/traditions</a:t>
            </a:r>
          </a:p>
          <a:p>
            <a:pPr marL="98060" indent="-98060" defTabSz="314234">
              <a:lnSpc>
                <a:spcPct val="90000"/>
              </a:lnSpc>
              <a:spcBef>
                <a:spcPts val="344"/>
              </a:spcBef>
              <a:buFont typeface="Arial" charset="2"/>
              <a:buChar char="•"/>
              <a:defRPr/>
            </a:pPr>
            <a:r>
              <a:rPr lang="en-US" kern="1200" dirty="0">
                <a:latin typeface="Arial" panose="020B0604020202020204" pitchFamily="34" charset="0"/>
                <a:ea typeface="ＭＳ Ｐゴシック"/>
                <a:cs typeface="Arial" panose="020B0604020202020204" pitchFamily="34" charset="0"/>
              </a:rPr>
              <a:t>Familiar with organizational placement/chart and potential power dynamics</a:t>
            </a:r>
            <a:endParaRPr lang="en-US" dirty="0">
              <a:latin typeface="Arial" panose="020B0604020202020204" pitchFamily="34" charset="0"/>
              <a:cs typeface="Arial" panose="020B0604020202020204" pitchFamily="34" charset="0"/>
            </a:endParaRPr>
          </a:p>
        </p:txBody>
      </p:sp>
      <p:sp>
        <p:nvSpPr>
          <p:cNvPr id="8" name="Rectangle 4">
            <a:extLst>
              <a:ext uri="{FF2B5EF4-FFF2-40B4-BE49-F238E27FC236}">
                <a16:creationId xmlns:a16="http://schemas.microsoft.com/office/drawing/2014/main" id="{26C2A27C-A1B7-57E2-8175-9C675392F6EA}"/>
              </a:ext>
            </a:extLst>
          </p:cNvPr>
          <p:cNvSpPr txBox="1">
            <a:spLocks noChangeArrowheads="1"/>
          </p:cNvSpPr>
          <p:nvPr/>
        </p:nvSpPr>
        <p:spPr bwMode="auto">
          <a:xfrm>
            <a:off x="6264167" y="1818167"/>
            <a:ext cx="1699899" cy="4263655"/>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p>
            <a:pPr marL="93640" indent="-93640" algn="ctr" defTabSz="314234" fontAlgn="base">
              <a:spcBef>
                <a:spcPct val="20000"/>
              </a:spcBef>
              <a:spcAft>
                <a:spcPct val="0"/>
              </a:spcAft>
              <a:buClr>
                <a:schemeClr val="accent1"/>
              </a:buClr>
              <a:buSzPct val="85000"/>
              <a:defRPr/>
            </a:pPr>
            <a:r>
              <a:rPr lang="en-US" b="1" u="sng" kern="1200" dirty="0">
                <a:latin typeface="Arial" panose="020B0604020202020204" pitchFamily="34" charset="0"/>
                <a:ea typeface="ＭＳ Ｐゴシック"/>
                <a:cs typeface="Arial" panose="020B0604020202020204" pitchFamily="34" charset="0"/>
              </a:rPr>
              <a:t>Cons</a:t>
            </a:r>
            <a:endParaRPr lang="en-US" b="1" u="sng" kern="1200" dirty="0">
              <a:latin typeface="Arial" panose="020B0604020202020204" pitchFamily="34" charset="0"/>
              <a:cs typeface="Arial" panose="020B0604020202020204" pitchFamily="34" charset="0"/>
            </a:endParaRPr>
          </a:p>
          <a:p>
            <a:pPr marL="98060" indent="-98060" defTabSz="314234">
              <a:lnSpc>
                <a:spcPct val="90000"/>
              </a:lnSpc>
              <a:spcBef>
                <a:spcPts val="344"/>
              </a:spcBef>
              <a:buFont typeface="Arial" charset="2"/>
              <a:buChar char="•"/>
              <a:defRPr/>
            </a:pPr>
            <a:r>
              <a:rPr lang="en-US" kern="1200" dirty="0">
                <a:latin typeface="Arial" panose="020B0604020202020204" pitchFamily="34" charset="0"/>
                <a:ea typeface="ＭＳ Ｐゴシック"/>
                <a:cs typeface="Arial" panose="020B0604020202020204" pitchFamily="34" charset="0"/>
              </a:rPr>
              <a:t>More costly</a:t>
            </a:r>
          </a:p>
          <a:p>
            <a:pPr marL="98060" indent="-98060" defTabSz="314234">
              <a:lnSpc>
                <a:spcPct val="90000"/>
              </a:lnSpc>
              <a:spcBef>
                <a:spcPts val="344"/>
              </a:spcBef>
              <a:buFont typeface="Arial" charset="2"/>
              <a:buChar char="•"/>
              <a:defRPr/>
            </a:pPr>
            <a:r>
              <a:rPr lang="en-US" kern="1200" dirty="0">
                <a:latin typeface="Arial" panose="020B0604020202020204" pitchFamily="34" charset="0"/>
                <a:ea typeface="ＭＳ Ｐゴシック"/>
                <a:cs typeface="Arial" panose="020B0604020202020204" pitchFamily="34" charset="0"/>
              </a:rPr>
              <a:t>May take longer</a:t>
            </a:r>
          </a:p>
          <a:p>
            <a:pPr marL="98060" indent="-98060" defTabSz="314234">
              <a:lnSpc>
                <a:spcPct val="90000"/>
              </a:lnSpc>
              <a:spcBef>
                <a:spcPts val="344"/>
              </a:spcBef>
              <a:buFont typeface="Arial" charset="2"/>
              <a:buChar char="•"/>
              <a:defRPr/>
            </a:pPr>
            <a:r>
              <a:rPr lang="en-US" kern="1200" dirty="0">
                <a:latin typeface="Arial" panose="020B0604020202020204" pitchFamily="34" charset="0"/>
                <a:ea typeface="ＭＳ Ｐゴシック"/>
                <a:cs typeface="Arial" panose="020B0604020202020204" pitchFamily="34" charset="0"/>
              </a:rPr>
              <a:t>Lack of knowledge of organizational culture and dynamics</a:t>
            </a:r>
          </a:p>
          <a:p>
            <a:pPr marL="98060" indent="-98060" defTabSz="314234">
              <a:lnSpc>
                <a:spcPct val="90000"/>
              </a:lnSpc>
              <a:spcBef>
                <a:spcPts val="344"/>
              </a:spcBef>
              <a:buFont typeface="Arial" charset="2"/>
              <a:buChar char="•"/>
              <a:defRPr/>
            </a:pPr>
            <a:r>
              <a:rPr lang="en-US" kern="1200" dirty="0">
                <a:latin typeface="Arial" panose="020B0604020202020204" pitchFamily="34" charset="0"/>
                <a:ea typeface="ＭＳ Ｐゴシック"/>
                <a:cs typeface="Arial" panose="020B0604020202020204" pitchFamily="34" charset="0"/>
              </a:rPr>
              <a:t>No access to internal systems</a:t>
            </a:r>
            <a:endParaRPr lang="en-US" dirty="0">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472953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08CA0"/>
        </a:solidFill>
        <a:effectLst/>
      </p:bgPr>
    </p:bg>
    <p:spTree>
      <p:nvGrpSpPr>
        <p:cNvPr id="1" name=""/>
        <p:cNvGrpSpPr/>
        <p:nvPr/>
      </p:nvGrpSpPr>
      <p:grpSpPr>
        <a:xfrm>
          <a:off x="0" y="0"/>
          <a:ext cx="0" cy="0"/>
          <a:chOff x="0" y="0"/>
          <a:chExt cx="0" cy="0"/>
        </a:xfrm>
      </p:grpSpPr>
      <p:sp>
        <p:nvSpPr>
          <p:cNvPr id="2" name="Text Placeholder 1"/>
          <p:cNvSpPr>
            <a:spLocks noGrp="1"/>
          </p:cNvSpPr>
          <p:nvPr>
            <p:ph type="title" idx="4294967295"/>
          </p:nvPr>
        </p:nvSpPr>
        <p:spPr>
          <a:xfrm>
            <a:off x="257175" y="3325813"/>
            <a:ext cx="7786688" cy="16462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Report-writing and the Role of the Decision Maker/Hearing Officer</a:t>
            </a:r>
          </a:p>
        </p:txBody>
      </p:sp>
      <p:sp>
        <p:nvSpPr>
          <p:cNvPr id="3" name="Text Placeholder 2"/>
          <p:cNvSpPr>
            <a:spLocks noGrp="1"/>
          </p:cNvSpPr>
          <p:nvPr>
            <p:ph type="body" sz="quarter" idx="12"/>
          </p:nvPr>
        </p:nvSpPr>
        <p:spPr/>
        <p:txBody>
          <a:bodyPr>
            <a:normAutofit/>
          </a:bodyPr>
          <a:lstStyle/>
          <a:p>
            <a:pPr marL="0" indent="0">
              <a:buNone/>
            </a:pPr>
            <a:r>
              <a:rPr lang="en-US" dirty="0"/>
              <a:t>Sally Roller, Esq.</a:t>
            </a:r>
          </a:p>
        </p:txBody>
      </p:sp>
    </p:spTree>
    <p:extLst>
      <p:ext uri="{BB962C8B-B14F-4D97-AF65-F5344CB8AC3E}">
        <p14:creationId xmlns:p14="http://schemas.microsoft.com/office/powerpoint/2010/main" val="258705072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219B-7E3A-7E84-6386-37313F0CFB09}"/>
              </a:ext>
            </a:extLst>
          </p:cNvPr>
          <p:cNvSpPr>
            <a:spLocks noGrp="1"/>
          </p:cNvSpPr>
          <p:nvPr>
            <p:ph type="title"/>
          </p:nvPr>
        </p:nvSpPr>
        <p:spPr>
          <a:xfrm>
            <a:off x="628650" y="3035300"/>
            <a:ext cx="7886700" cy="787399"/>
          </a:xfrm>
        </p:spPr>
        <p:txBody>
          <a:bodyPr anchor="ctr">
            <a:normAutofit/>
          </a:bodyPr>
          <a:lstStyle/>
          <a:p>
            <a:pPr algn="ctr"/>
            <a:r>
              <a:rPr lang="en-US" sz="3700" dirty="0"/>
              <a:t>REPORT WRITING</a:t>
            </a:r>
            <a:endParaRPr lang="en-US" sz="3700" b="1" dirty="0"/>
          </a:p>
        </p:txBody>
      </p:sp>
    </p:spTree>
    <p:extLst>
      <p:ext uri="{BB962C8B-B14F-4D97-AF65-F5344CB8AC3E}">
        <p14:creationId xmlns:p14="http://schemas.microsoft.com/office/powerpoint/2010/main" val="3992438463"/>
      </p:ext>
    </p:extLst>
  </p:cSld>
  <p:clrMapOvr>
    <a:masterClrMapping/>
  </p:clrMapOvr>
</p:sld>
</file>

<file path=ppt/theme/theme1.xml><?xml version="1.0" encoding="utf-8"?>
<a:theme xmlns:a="http://schemas.openxmlformats.org/drawingml/2006/main" name="Office Theme">
  <a:themeElements>
    <a:clrScheme name="Custom 7">
      <a:dk1>
        <a:sysClr val="windowText" lastClr="000000"/>
      </a:dk1>
      <a:lt1>
        <a:sysClr val="window" lastClr="FFFFFF"/>
      </a:lt1>
      <a:dk2>
        <a:srgbClr val="44546A"/>
      </a:dk2>
      <a:lt2>
        <a:srgbClr val="E7E6E6"/>
      </a:lt2>
      <a:accent1>
        <a:srgbClr val="455FA9"/>
      </a:accent1>
      <a:accent2>
        <a:srgbClr val="008CA0"/>
      </a:accent2>
      <a:accent3>
        <a:srgbClr val="7C9B52"/>
      </a:accent3>
      <a:accent4>
        <a:srgbClr val="EFAA1F"/>
      </a:accent4>
      <a:accent5>
        <a:srgbClr val="C63F28"/>
      </a:accent5>
      <a:accent6>
        <a:srgbClr val="A5A5A5"/>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SI PowerPoint Template" id="{C14E304F-5A32-4AF4-80EF-900BF47375BA}" vid="{3303ABBC-D49F-452D-9940-407FDE384BB4}"/>
    </a:ext>
  </a:extLst>
</a:theme>
</file>

<file path=ppt/theme/theme2.xml><?xml version="1.0" encoding="utf-8"?>
<a:theme xmlns:a="http://schemas.openxmlformats.org/drawingml/2006/main" name="Data slides">
  <a:themeElements>
    <a:clrScheme name="Custom 93">
      <a:dk1>
        <a:srgbClr val="333333"/>
      </a:dk1>
      <a:lt1>
        <a:sysClr val="window" lastClr="FFFFFF"/>
      </a:lt1>
      <a:dk2>
        <a:srgbClr val="666666"/>
      </a:dk2>
      <a:lt2>
        <a:srgbClr val="EEECE1"/>
      </a:lt2>
      <a:accent1>
        <a:srgbClr val="00BF6F"/>
      </a:accent1>
      <a:accent2>
        <a:srgbClr val="507CB6"/>
      </a:accent2>
      <a:accent3>
        <a:srgbClr val="F9BE00"/>
      </a:accent3>
      <a:accent4>
        <a:srgbClr val="6BC8CD"/>
      </a:accent4>
      <a:accent5>
        <a:srgbClr val="EA854B"/>
      </a:accent5>
      <a:accent6>
        <a:srgbClr val="7D5E8F"/>
      </a:accent6>
      <a:hlink>
        <a:srgbClr val="31859C"/>
      </a:hlink>
      <a:folHlink>
        <a:srgbClr val="31859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 Template</Template>
  <TotalTime>2049</TotalTime>
  <Words>7241</Words>
  <Application>Microsoft Office PowerPoint</Application>
  <PresentationFormat>On-screen Show (4:3)</PresentationFormat>
  <Paragraphs>799</Paragraphs>
  <Slides>127</Slides>
  <Notes>17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127</vt:i4>
      </vt:variant>
    </vt:vector>
  </HeadingPairs>
  <TitlesOfParts>
    <vt:vector size="133" baseType="lpstr">
      <vt:lpstr>Arial</vt:lpstr>
      <vt:lpstr>Arial Black</vt:lpstr>
      <vt:lpstr>Calibri</vt:lpstr>
      <vt:lpstr>Calibri Light</vt:lpstr>
      <vt:lpstr>Office Theme</vt:lpstr>
      <vt:lpstr>Data slides</vt:lpstr>
      <vt:lpstr>Title IX Training for  CSI Schools</vt:lpstr>
      <vt:lpstr>Agenda</vt:lpstr>
      <vt:lpstr>Welcoming and Grounding</vt:lpstr>
      <vt:lpstr>Icebreaker</vt:lpstr>
      <vt:lpstr>Introductions</vt:lpstr>
      <vt:lpstr>YOUR POLICY &amp; GOVERNANCE TEAM</vt:lpstr>
      <vt:lpstr>Roles and Responsibilities</vt:lpstr>
      <vt:lpstr>SCHOOL SURVEY RESULTS</vt:lpstr>
      <vt:lpstr>Q3: Has your school board formally adopted a Title IX Sexual Harassment policy, in alignment with the 2020 regulations?</vt:lpstr>
      <vt:lpstr>Q4: How are your Title IX policy and procedures communicated to staff, families and students?</vt:lpstr>
      <vt:lpstr>Q5: Has your school appointed a Title IX Coordinator?</vt:lpstr>
      <vt:lpstr>Q6: Has your Title IX Coordinator received role-specific training?</vt:lpstr>
      <vt:lpstr>Q7: Is the contact information for your Title IX Coordinator posted on your school website in a place that can be easily accessed by school community members?</vt:lpstr>
      <vt:lpstr>Q8: Does your website include any of the following information related to Title IX?</vt:lpstr>
      <vt:lpstr>Q10: Does your school have someone (internal or external) who can conduct a Title IX investigation, should the need arise?</vt:lpstr>
      <vt:lpstr>Turn and Talk</vt:lpstr>
      <vt:lpstr>Questions, Parking Lot  and Virtual Participants</vt:lpstr>
      <vt:lpstr>MEET THE PRESENTER</vt:lpstr>
      <vt:lpstr>Title IX 101 – The Basics</vt:lpstr>
      <vt:lpstr>WHO IS IN THE AUDIENCE?</vt:lpstr>
      <vt:lpstr>Primary Goals</vt:lpstr>
      <vt:lpstr>AM AGENDA</vt:lpstr>
      <vt:lpstr>TITLE IX OVERVIEW</vt:lpstr>
      <vt:lpstr>Title IX</vt:lpstr>
      <vt:lpstr>Title IX Related Issues</vt:lpstr>
      <vt:lpstr>SIGNIFICANT TITLE IX CASES</vt:lpstr>
      <vt:lpstr>Gebser v. Lago Vista Indep. School Dist. 524 U.S. 274 (1998)</vt:lpstr>
      <vt:lpstr>Davis v. Monroe County Bd. Of Ed.  526 U.S. 629 (1999)</vt:lpstr>
      <vt:lpstr>What does this mean for you?</vt:lpstr>
      <vt:lpstr>Compliance Elements</vt:lpstr>
      <vt:lpstr>OCR &amp; Title IX</vt:lpstr>
      <vt:lpstr>WHEN DOES TITLE IX APPLY?</vt:lpstr>
      <vt:lpstr>When Does Title IX Apply (cont.)?</vt:lpstr>
      <vt:lpstr>If Title IX does not apply, then what?</vt:lpstr>
      <vt:lpstr>DEFINITIONS OF  SEXUAL HARASSMENT</vt:lpstr>
      <vt:lpstr> Sexual Harassment </vt:lpstr>
      <vt:lpstr> Sexual Harassment - Standard</vt:lpstr>
      <vt:lpstr>SEXUAL HARASSMENT – Hostile environment</vt:lpstr>
      <vt:lpstr>Sexual Violence -SEXUAL ASSAULT</vt:lpstr>
      <vt:lpstr>Sexual Violence -SEXUAL ASSAULT (cont.)</vt:lpstr>
      <vt:lpstr>Sexual Violence -SEXUAL ASSAULT (cont)</vt:lpstr>
      <vt:lpstr>Other Types of Sexual Violence – Dating Violence</vt:lpstr>
      <vt:lpstr>Other Types of Sexual Violence – Dating Violence (cont.)</vt:lpstr>
      <vt:lpstr>Other Types of Sexual Violence – Stalking</vt:lpstr>
      <vt:lpstr>Retaliation </vt:lpstr>
      <vt:lpstr>Sexual Exploitation </vt:lpstr>
      <vt:lpstr>ROLES IN THE  TITLE IX PROCESS</vt:lpstr>
      <vt:lpstr>Title IX Regulations - Title IX Coordinator</vt:lpstr>
      <vt:lpstr>Title IX Regulations - Investigator</vt:lpstr>
      <vt:lpstr>Title IX Regulations – Decision-Maker</vt:lpstr>
      <vt:lpstr>SETTING UP YOUR  SCHOOL FOR SUCCESS </vt:lpstr>
      <vt:lpstr>Make Information Available to Families</vt:lpstr>
      <vt:lpstr>Invest In Your Title IX Team </vt:lpstr>
      <vt:lpstr>Title I Know the Title IX Grievance Process</vt:lpstr>
      <vt:lpstr>INTAKE AND OUTREACH</vt:lpstr>
      <vt:lpstr>Title IX Process</vt:lpstr>
      <vt:lpstr>Supportive Measures</vt:lpstr>
      <vt:lpstr>Supportive Measures (cont.)</vt:lpstr>
      <vt:lpstr>Supportive Measures (cont. 2)</vt:lpstr>
      <vt:lpstr>Report vs. Formal Complaint</vt:lpstr>
      <vt:lpstr>INVESTIGATION</vt:lpstr>
      <vt:lpstr> Investigations</vt:lpstr>
      <vt:lpstr>Title IX Investigations Analytical Standard</vt:lpstr>
      <vt:lpstr>Kinds of Witnesses </vt:lpstr>
      <vt:lpstr>Collecting Data. . .   </vt:lpstr>
      <vt:lpstr>Role of Law Enforcement and Issues of Concurrent Criminal Action</vt:lpstr>
      <vt:lpstr>What not to do</vt:lpstr>
      <vt:lpstr>Role of the Title IX Coordinator</vt:lpstr>
      <vt:lpstr>Goals</vt:lpstr>
      <vt:lpstr>PM AGENDA</vt:lpstr>
      <vt:lpstr>Title IX Regs - Title IX Coordinator</vt:lpstr>
      <vt:lpstr>Title IX Coordinator Duties</vt:lpstr>
      <vt:lpstr>Title IX Regs - Investigator</vt:lpstr>
      <vt:lpstr>Title IX Investigator Duties</vt:lpstr>
      <vt:lpstr>Title IX Regs – Decision-Maker</vt:lpstr>
      <vt:lpstr>Title IX Decision Maker Duties</vt:lpstr>
      <vt:lpstr>CREATING TITLE IX POLICIES</vt:lpstr>
      <vt:lpstr>Creating and Implementing Policies and Procedures</vt:lpstr>
      <vt:lpstr>COORDINATING OVERLAPPING PROCESSES</vt:lpstr>
      <vt:lpstr>Coordinating Intersection of Applicable Processes</vt:lpstr>
      <vt:lpstr>INTAKE &amp; OUTREACH</vt:lpstr>
      <vt:lpstr>The Importance of Intake and Outreach </vt:lpstr>
      <vt:lpstr>Intake and Initial Assessment</vt:lpstr>
      <vt:lpstr>Importance of Getting everything Central</vt:lpstr>
      <vt:lpstr>Let’s Get Practical</vt:lpstr>
      <vt:lpstr>Questions</vt:lpstr>
      <vt:lpstr>Questions for Initial Assessment </vt:lpstr>
      <vt:lpstr>Communications</vt:lpstr>
      <vt:lpstr>Importance of Coordination</vt:lpstr>
      <vt:lpstr>Tending to the Individual</vt:lpstr>
      <vt:lpstr>Mandatory Reporting</vt:lpstr>
      <vt:lpstr>Mandatory Dismissal</vt:lpstr>
      <vt:lpstr>Discretionary Dismissal</vt:lpstr>
      <vt:lpstr>Notices</vt:lpstr>
      <vt:lpstr>Informal Resolution</vt:lpstr>
      <vt:lpstr>SUPERVISING INVESTIGATIONS</vt:lpstr>
      <vt:lpstr>Should You Use an External Investigator?</vt:lpstr>
      <vt:lpstr>Report-writing and the Role of the Decision Maker/Hearing Officer</vt:lpstr>
      <vt:lpstr>REPORT WRITING</vt:lpstr>
      <vt:lpstr>Writing It Right</vt:lpstr>
      <vt:lpstr>Staring at the Blank Page</vt:lpstr>
      <vt:lpstr>What should be in the report?</vt:lpstr>
      <vt:lpstr>Methodology</vt:lpstr>
      <vt:lpstr>Methodology may include:</vt:lpstr>
      <vt:lpstr>Summary of Evidence</vt:lpstr>
      <vt:lpstr>Words matter</vt:lpstr>
      <vt:lpstr>Real life examples</vt:lpstr>
      <vt:lpstr>Proof Your Report (find a Buddy)</vt:lpstr>
      <vt:lpstr>TITLE IX DECISION MAKER</vt:lpstr>
      <vt:lpstr>What is the Decision Maker deciding?</vt:lpstr>
      <vt:lpstr>Path to Decision Maker:</vt:lpstr>
      <vt:lpstr>What’s next?!</vt:lpstr>
      <vt:lpstr>Written Decision Making Process</vt:lpstr>
      <vt:lpstr>Decision Makers:</vt:lpstr>
      <vt:lpstr>Title IX Training for Decision Maker</vt:lpstr>
      <vt:lpstr>Investigative Report v. Determination of Responsibility</vt:lpstr>
      <vt:lpstr>Applicable Rules Regarding Evidence</vt:lpstr>
      <vt:lpstr>Written Determination</vt:lpstr>
      <vt:lpstr>TITLE IX APPEAL</vt:lpstr>
      <vt:lpstr>Basis for Appeal</vt:lpstr>
      <vt:lpstr>Appeal Decision Makers:</vt:lpstr>
      <vt:lpstr>Sample Policy Overview</vt:lpstr>
      <vt:lpstr> https://resources.csi.state.co.us/title-ix/ </vt:lpstr>
      <vt:lpstr>Read, Reflect &amp; Annotate</vt:lpstr>
      <vt:lpstr>Next Steps</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CSI PowerPoint Template</dc:title>
  <dc:creator>Aragon, Stephanie</dc:creator>
  <cp:lastModifiedBy>Vigil, Raena</cp:lastModifiedBy>
  <cp:revision>26</cp:revision>
  <dcterms:created xsi:type="dcterms:W3CDTF">2024-01-24T22:03:42Z</dcterms:created>
  <dcterms:modified xsi:type="dcterms:W3CDTF">2024-02-15T21:36:34Z</dcterms:modified>
</cp:coreProperties>
</file>