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8"/>
  </p:notesMasterIdLst>
  <p:sldIdLst>
    <p:sldId id="256" r:id="rId2"/>
    <p:sldId id="3349" r:id="rId3"/>
    <p:sldId id="3335" r:id="rId4"/>
    <p:sldId id="351" r:id="rId5"/>
    <p:sldId id="297" r:id="rId6"/>
    <p:sldId id="3350" r:id="rId7"/>
    <p:sldId id="3351" r:id="rId8"/>
    <p:sldId id="3365" r:id="rId9"/>
    <p:sldId id="3352" r:id="rId10"/>
    <p:sldId id="3353" r:id="rId11"/>
    <p:sldId id="3354" r:id="rId12"/>
    <p:sldId id="315" r:id="rId13"/>
    <p:sldId id="306" r:id="rId14"/>
    <p:sldId id="301" r:id="rId15"/>
    <p:sldId id="340" r:id="rId16"/>
    <p:sldId id="335" r:id="rId17"/>
    <p:sldId id="307" r:id="rId18"/>
    <p:sldId id="328" r:id="rId19"/>
    <p:sldId id="333" r:id="rId20"/>
    <p:sldId id="3356" r:id="rId21"/>
    <p:sldId id="3361" r:id="rId22"/>
    <p:sldId id="3360" r:id="rId23"/>
    <p:sldId id="3364" r:id="rId24"/>
    <p:sldId id="3362" r:id="rId25"/>
    <p:sldId id="3363" r:id="rId26"/>
    <p:sldId id="289"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8" clrIdx="0">
    <p:extLst>
      <p:ext uri="{19B8F6BF-5375-455C-9EA6-DF929625EA0E}">
        <p15:presenceInfo xmlns:p15="http://schemas.microsoft.com/office/powerpoint/2012/main" userId="S::Eddy_J@cde.state.co.us::f7e6f0ed-c363-4871-bb4c-583465473326" providerId="AD"/>
      </p:ext>
    </p:extLst>
  </p:cmAuthor>
  <p:cmAuthor id="2" name="Tribbett, Jessica" initials="TJ" lastIdx="22"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EFAA1F"/>
    <a:srgbClr val="C63F28"/>
    <a:srgbClr val="008CA0"/>
    <a:srgbClr val="FF3399"/>
    <a:srgbClr val="FF66FF"/>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33" autoAdjust="0"/>
    <p:restoredTop sz="52114" autoAdjust="0"/>
  </p:normalViewPr>
  <p:slideViewPr>
    <p:cSldViewPr snapToGrid="0">
      <p:cViewPr varScale="1">
        <p:scale>
          <a:sx n="66" d="100"/>
          <a:sy n="66" d="100"/>
        </p:scale>
        <p:origin x="1728" y="6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0" d="100"/>
          <a:sy n="90"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4T16:18:39.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43,'849'0,"-823"2,0 1,0 1,-1 1,42 15,30 6,-24-16,1-3,122-4,-112-4,123 14,-12 5,323-11,-283-9,1621 2,-1608-20,-22 1,392 18,-289 3,-65-22,-43 1,644 16,-446 5,-359-1,34 0,-1-4,117-18,-144 12,118-1,31-2,-21-7,337 11,-288 11,1700-3,-1895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4T16:18:43.9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0 157,'29'1,"0"-2,0 0,0-3,-1 0,1-1,-1-2,28-11,5-2,1 3,0 2,1 3,90-5,-31 2,57-3,684 14,-441 7,-179-5,264 5,-296 16,56 1,-39-1,0 0,-31 0,-11 0,595-16,-398-6,2696 3,-3032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CCA83F2E-0375-45C2-928E-09E2F88FB3E7}" type="datetimeFigureOut">
              <a:rPr lang="en-US" smtClean="0"/>
              <a:t>1/31/2024</a:t>
            </a:fld>
            <a:endParaRPr lang="en-US"/>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A8065EE1-F171-4C2E-9AB3-5E7861C540B4}" type="slidenum">
              <a:rPr lang="en-US" smtClean="0"/>
              <a:t>‹#›</a:t>
            </a:fld>
            <a:endParaRPr lang="en-US"/>
          </a:p>
        </p:txBody>
      </p:sp>
    </p:spTree>
    <p:extLst>
      <p:ext uri="{BB962C8B-B14F-4D97-AF65-F5344CB8AC3E}">
        <p14:creationId xmlns:p14="http://schemas.microsoft.com/office/powerpoint/2010/main" val="361689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solidFill>
                  <a:schemeClr val="tx1"/>
                </a:solidFill>
              </a:rPr>
              <a:t>Welcome to the Entry/Exit/Retention Coding Training </a:t>
            </a:r>
            <a:r>
              <a:rPr lang="en-US" sz="1300" dirty="0">
                <a:solidFill>
                  <a:schemeClr val="tx1"/>
                </a:solidFill>
                <a:latin typeface="Arial" panose="020B0604020202020204" pitchFamily="34" charset="0"/>
                <a:cs typeface="Arial" panose="020B0604020202020204" pitchFamily="34" charset="0"/>
              </a:rPr>
              <a:t>for General Collections.</a:t>
            </a:r>
            <a:endParaRPr lang="en-US" dirty="0">
              <a:solidFill>
                <a:schemeClr val="tx1"/>
              </a:solidFill>
            </a:endParaRPr>
          </a:p>
          <a:p>
            <a:pPr defTabSz="958291">
              <a:defRPr/>
            </a:pPr>
            <a:endParaRPr lang="en-US" dirty="0">
              <a:solidFill>
                <a:schemeClr val="tx1"/>
              </a:solidFill>
            </a:endParaRPr>
          </a:p>
          <a:p>
            <a:pPr defTabSz="958291">
              <a:defRPr/>
            </a:pPr>
            <a:r>
              <a:rPr lang="en-US" dirty="0">
                <a:solidFill>
                  <a:schemeClr val="tx1"/>
                </a:solidFill>
              </a:rPr>
              <a:t>This training, recorded by the CSI data team, provides an overview of the appropriate use of Entry, Exit, and Retention codes.</a:t>
            </a: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A8065EE1-F171-4C2E-9AB3-5E7861C540B4}" type="slidenum">
              <a:rPr lang="en-US" smtClean="0"/>
              <a:t>1</a:t>
            </a:fld>
            <a:endParaRPr lang="en-US"/>
          </a:p>
        </p:txBody>
      </p:sp>
    </p:spTree>
    <p:extLst>
      <p:ext uri="{BB962C8B-B14F-4D97-AF65-F5344CB8AC3E}">
        <p14:creationId xmlns:p14="http://schemas.microsoft.com/office/powerpoint/2010/main" val="127616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The first scenario we’ll walk through is for ALL students completing the school year.</a:t>
            </a:r>
          </a:p>
          <a:p>
            <a:pPr defTabSz="958291">
              <a:defRPr/>
            </a:pPr>
            <a:endPar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endParaRPr>
          </a:p>
          <a:p>
            <a:pPr defTabSz="958291">
              <a:defRPr/>
            </a:pPr>
            <a:r>
              <a:rPr lang="en-US" sz="1300" b="1"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Exit Type</a:t>
            </a:r>
            <a:r>
              <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 </a:t>
            </a:r>
            <a:r>
              <a:rPr lang="en-US" sz="1300" b="1" dirty="0">
                <a:latin typeface="Arial" panose="020B0604020202020204" pitchFamily="34" charset="0"/>
                <a:ea typeface="Times New Roman" panose="02020603050405020304" pitchFamily="18" charset="0"/>
                <a:cs typeface="Times New Roman" panose="02020603050405020304" pitchFamily="18" charset="0"/>
              </a:rPr>
              <a:t>‘ZERO FILLED’ </a:t>
            </a:r>
            <a:r>
              <a:rPr lang="en-US" sz="1300" dirty="0">
                <a:latin typeface="Arial" panose="020B0604020202020204" pitchFamily="34" charset="0"/>
                <a:ea typeface="Times New Roman" panose="02020603050405020304" pitchFamily="18" charset="0"/>
                <a:cs typeface="Times New Roman" panose="02020603050405020304" pitchFamily="18" charset="0"/>
              </a:rPr>
              <a:t>and </a:t>
            </a:r>
            <a:r>
              <a:rPr lang="en-US" sz="1300" b="1"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Exit Date</a:t>
            </a:r>
            <a:r>
              <a:rPr lang="en-US" sz="1300" dirty="0">
                <a:latin typeface="Arial" panose="020B0604020202020204" pitchFamily="34" charset="0"/>
                <a:ea typeface="Times New Roman" panose="02020603050405020304" pitchFamily="18" charset="0"/>
                <a:cs typeface="Times New Roman" panose="02020603050405020304" pitchFamily="18" charset="0"/>
              </a:rPr>
              <a:t> </a:t>
            </a:r>
            <a:r>
              <a:rPr lang="en-US" sz="1300" b="1" dirty="0">
                <a:latin typeface="Arial" panose="020B0604020202020204" pitchFamily="34" charset="0"/>
                <a:ea typeface="Times New Roman" panose="02020603050405020304" pitchFamily="18" charset="0"/>
                <a:cs typeface="Times New Roman" panose="02020603050405020304" pitchFamily="18" charset="0"/>
              </a:rPr>
              <a:t>‘ZERO FILLED’ </a:t>
            </a:r>
            <a:r>
              <a:rPr lang="en-US" sz="1300" dirty="0">
                <a:latin typeface="Arial" panose="020B0604020202020204" pitchFamily="34" charset="0"/>
                <a:ea typeface="Times New Roman" panose="02020603050405020304" pitchFamily="18" charset="0"/>
                <a:cs typeface="Times New Roman" panose="02020603050405020304" pitchFamily="18" charset="0"/>
              </a:rPr>
              <a:t>should be used for </a:t>
            </a:r>
            <a:r>
              <a:rPr lang="en-US" sz="1300" b="1" i="1" dirty="0">
                <a:latin typeface="Arial" panose="020B0604020202020204" pitchFamily="34" charset="0"/>
                <a:ea typeface="Times New Roman" panose="02020603050405020304" pitchFamily="18" charset="0"/>
                <a:cs typeface="Times New Roman" panose="02020603050405020304" pitchFamily="18" charset="0"/>
              </a:rPr>
              <a:t>every student </a:t>
            </a:r>
            <a:r>
              <a:rPr lang="en-US" sz="1300" dirty="0">
                <a:latin typeface="Arial" panose="020B0604020202020204" pitchFamily="34" charset="0"/>
                <a:ea typeface="Times New Roman" panose="02020603050405020304" pitchFamily="18" charset="0"/>
                <a:cs typeface="Times New Roman" panose="02020603050405020304" pitchFamily="18" charset="0"/>
              </a:rPr>
              <a:t>who completes the school year at your school, </a:t>
            </a:r>
            <a:r>
              <a:rPr lang="en-US" sz="1300" b="1" i="1" dirty="0">
                <a:latin typeface="Arial" panose="020B0604020202020204" pitchFamily="34" charset="0"/>
                <a:ea typeface="Times New Roman" panose="02020603050405020304" pitchFamily="18" charset="0"/>
                <a:cs typeface="Times New Roman" panose="02020603050405020304" pitchFamily="18" charset="0"/>
              </a:rPr>
              <a:t>regardless of their anticipated enrollment status at the beginning of next year</a:t>
            </a:r>
            <a:r>
              <a:rPr lang="en-US" sz="1300" i="1" dirty="0">
                <a:latin typeface="Arial" panose="020B0604020202020204" pitchFamily="34" charset="0"/>
                <a:ea typeface="Times New Roman" panose="02020603050405020304" pitchFamily="18" charset="0"/>
                <a:cs typeface="Times New Roman" panose="02020603050405020304" pitchFamily="18" charset="0"/>
              </a:rPr>
              <a:t>.</a:t>
            </a:r>
            <a:r>
              <a:rPr lang="en-US" sz="1300" dirty="0">
                <a:latin typeface="Arial" panose="020B0604020202020204" pitchFamily="34" charset="0"/>
                <a:ea typeface="Times New Roman" panose="02020603050405020304" pitchFamily="18" charset="0"/>
                <a:cs typeface="Times New Roman" panose="02020603050405020304" pitchFamily="18" charset="0"/>
              </a:rPr>
              <a:t> </a:t>
            </a:r>
          </a:p>
          <a:p>
            <a:pPr defTabSz="958291">
              <a:defRPr/>
            </a:pPr>
            <a:endParaRPr lang="en-US" sz="1300" dirty="0">
              <a:latin typeface="Arial" panose="020B0604020202020204" pitchFamily="34" charset="0"/>
              <a:ea typeface="Times New Roman" panose="02020603050405020304" pitchFamily="18" charset="0"/>
              <a:cs typeface="Symbol" panose="05050102010706020507" pitchFamily="18" charset="2"/>
            </a:endParaRPr>
          </a:p>
          <a:p>
            <a:pPr defTabSz="958291">
              <a:defRPr/>
            </a:pPr>
            <a:r>
              <a:rPr lang="en-US" sz="1300" dirty="0">
                <a:latin typeface="Arial" panose="020B0604020202020204" pitchFamily="34" charset="0"/>
                <a:ea typeface="Times New Roman" panose="02020603050405020304" pitchFamily="18" charset="0"/>
                <a:cs typeface="Symbol" panose="05050102010706020507" pitchFamily="18" charset="2"/>
              </a:rPr>
              <a:t>This is because the EOY and SPED EOY collection is collecting information about what happened </a:t>
            </a:r>
            <a:r>
              <a:rPr lang="en-US" sz="1300" i="1" dirty="0">
                <a:latin typeface="Arial" panose="020B0604020202020204" pitchFamily="34" charset="0"/>
                <a:ea typeface="Times New Roman" panose="02020603050405020304" pitchFamily="18" charset="0"/>
                <a:cs typeface="Symbol" panose="05050102010706020507" pitchFamily="18" charset="2"/>
              </a:rPr>
              <a:t>this </a:t>
            </a:r>
            <a:r>
              <a:rPr lang="en-US" sz="1300" dirty="0">
                <a:latin typeface="Arial" panose="020B0604020202020204" pitchFamily="34" charset="0"/>
                <a:ea typeface="Times New Roman" panose="02020603050405020304" pitchFamily="18" charset="0"/>
                <a:cs typeface="Symbol" panose="05050102010706020507" pitchFamily="18" charset="2"/>
              </a:rPr>
              <a:t>school year. </a:t>
            </a:r>
          </a:p>
          <a:p>
            <a:pPr defTabSz="958291">
              <a:defRPr/>
            </a:pPr>
            <a:r>
              <a:rPr lang="en-US" sz="1300" dirty="0">
                <a:latin typeface="Arial" panose="020B0604020202020204" pitchFamily="34" charset="0"/>
                <a:ea typeface="Times New Roman" panose="02020603050405020304" pitchFamily="18" charset="0"/>
                <a:cs typeface="Symbol" panose="05050102010706020507" pitchFamily="18" charset="2"/>
              </a:rPr>
              <a:t>It is NOT collecting information about what is going to happen next year. (The October Count collection is collecting information about what is going to happen next school year.)</a:t>
            </a:r>
          </a:p>
        </p:txBody>
      </p:sp>
      <p:sp>
        <p:nvSpPr>
          <p:cNvPr id="4" name="Slide Number Placeholder 3"/>
          <p:cNvSpPr>
            <a:spLocks noGrp="1"/>
          </p:cNvSpPr>
          <p:nvPr>
            <p:ph type="sldNum" sz="quarter" idx="5"/>
          </p:nvPr>
        </p:nvSpPr>
        <p:spPr/>
        <p:txBody>
          <a:bodyPr/>
          <a:lstStyle/>
          <a:p>
            <a:fld id="{A8065EE1-F171-4C2E-9AB3-5E7861C540B4}" type="slidenum">
              <a:rPr lang="en-US" smtClean="0"/>
              <a:t>10</a:t>
            </a:fld>
            <a:endParaRPr lang="en-US"/>
          </a:p>
        </p:txBody>
      </p:sp>
    </p:spTree>
    <p:extLst>
      <p:ext uri="{BB962C8B-B14F-4D97-AF65-F5344CB8AC3E}">
        <p14:creationId xmlns:p14="http://schemas.microsoft.com/office/powerpoint/2010/main" val="302855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anose="020B0604020202020204" pitchFamily="34" charset="0"/>
                <a:ea typeface="Times New Roman" panose="02020603050405020304" pitchFamily="18" charset="0"/>
                <a:cs typeface="Times New Roman" panose="02020603050405020304" pitchFamily="18" charset="0"/>
              </a:rPr>
              <a:t>To reiterate, you should be zero-filling the exit type and exit date for all students who complete the school year at your school, regardless of their anticipated enrollment next year.</a:t>
            </a:r>
          </a:p>
          <a:p>
            <a:endParaRPr lang="en-US" sz="1300" dirty="0">
              <a:latin typeface="Arial" panose="020B0604020202020204" pitchFamily="34" charset="0"/>
              <a:ea typeface="Times New Roman" panose="02020603050405020304" pitchFamily="18" charset="0"/>
              <a:cs typeface="Times New Roman" panose="02020603050405020304" pitchFamily="18" charset="0"/>
            </a:endParaRPr>
          </a:p>
          <a:p>
            <a:r>
              <a:rPr lang="en-US" sz="1300" dirty="0">
                <a:latin typeface="Arial" panose="020B0604020202020204" pitchFamily="34" charset="0"/>
                <a:ea typeface="Times New Roman" panose="02020603050405020304" pitchFamily="18" charset="0"/>
                <a:cs typeface="Times New Roman" panose="02020603050405020304" pitchFamily="18" charset="0"/>
              </a:rPr>
              <a:t>This means that the following scenarios would include a zero-filled exit code and zero-filled exit date:</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Times New Roman" panose="02020603050405020304" pitchFamily="18" charset="0"/>
              </a:rPr>
              <a:t>Students who you know are moving out of state or country over the summer and will not be returning.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Times New Roman" panose="02020603050405020304" pitchFamily="18" charset="0"/>
              </a:rPr>
              <a:t>Students who are transferring to a local school.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are transitioning to home school.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are skipping or repeating a grade. </a:t>
            </a:r>
            <a:endParaRPr lang="en-US" sz="1300" dirty="0">
              <a:ea typeface="Times New Roman" panose="02020603050405020304" pitchFamily="18" charset="0"/>
              <a:cs typeface="Symbol" panose="05050102010706020507" pitchFamily="18" charset="2"/>
            </a:endParaRP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have withdrawn or transferred out in the last 3 weeks of the current school year or have completed all coursework early.</a:t>
            </a:r>
          </a:p>
          <a:p>
            <a:pPr marL="179680" indent="-179680" defTabSz="958291">
              <a:buFont typeface="Arial" panose="020B0604020202020204" pitchFamily="34" charset="0"/>
              <a:buChar char="•"/>
              <a:defRPr/>
            </a:pPr>
            <a:r>
              <a:rPr lang="en-US" sz="1300" dirty="0">
                <a:latin typeface="Arial" panose="020B0604020202020204" pitchFamily="34" charset="0"/>
                <a:ea typeface="Times New Roman" panose="02020603050405020304" pitchFamily="18" charset="0"/>
                <a:cs typeface="Symbol" panose="05050102010706020507" pitchFamily="18" charset="2"/>
              </a:rPr>
              <a:t>Students who have passed the highest grade in your school – The only </a:t>
            </a:r>
            <a:r>
              <a:rPr lang="en-US" sz="1300" b="1" i="1" dirty="0">
                <a:latin typeface="Arial" panose="020B0604020202020204" pitchFamily="34" charset="0"/>
                <a:ea typeface="Times New Roman" panose="02020603050405020304" pitchFamily="18" charset="0"/>
                <a:cs typeface="Symbol" panose="05050102010706020507" pitchFamily="18" charset="2"/>
              </a:rPr>
              <a:t>exception to zero filling this data is</a:t>
            </a:r>
            <a:r>
              <a:rPr lang="en-US" sz="1300" i="1" dirty="0">
                <a:latin typeface="Arial" panose="020B0604020202020204" pitchFamily="34" charset="0"/>
                <a:ea typeface="Times New Roman" panose="02020603050405020304" pitchFamily="18" charset="0"/>
                <a:cs typeface="Symbol" panose="05050102010706020507" pitchFamily="18" charset="2"/>
              </a:rPr>
              <a:t> </a:t>
            </a:r>
            <a:r>
              <a:rPr lang="en-US" sz="1300" dirty="0">
                <a:latin typeface="Arial" panose="020B0604020202020204" pitchFamily="34" charset="0"/>
                <a:ea typeface="Times New Roman" panose="02020603050405020304" pitchFamily="18" charset="0"/>
                <a:cs typeface="Symbol" panose="05050102010706020507" pitchFamily="18" charset="2"/>
              </a:rPr>
              <a:t>for students graduating high school.  We will talk about this scenario later in this training.</a:t>
            </a:r>
          </a:p>
          <a:p>
            <a:endParaRPr lang="en-US" sz="1300" dirty="0">
              <a:latin typeface="Arial" panose="020B0604020202020204" pitchFamily="34" charset="0"/>
              <a:cs typeface="Arial" panose="020B0604020202020204" pitchFamily="34" charset="0"/>
            </a:endParaRPr>
          </a:p>
          <a:p>
            <a:r>
              <a:rPr lang="en-US" sz="1300" dirty="0"/>
              <a:t>Failure to follow this guidance may lead to students showing up as dropouts for your school and impacting your performance used in state and CSI accountability.</a:t>
            </a:r>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11</a:t>
            </a:fld>
            <a:endParaRPr lang="en-US"/>
          </a:p>
        </p:txBody>
      </p:sp>
    </p:spTree>
    <p:extLst>
      <p:ext uri="{BB962C8B-B14F-4D97-AF65-F5344CB8AC3E}">
        <p14:creationId xmlns:p14="http://schemas.microsoft.com/office/powerpoint/2010/main" val="30907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An important note for PowerSchool users: Because PowerSchool requires an exit date entered for all student enrollment records and state reporting requires a zero filled exit date for all students that complete the year with you, PowerSchool has created a work around. Please use the date of the DAY AFTER your last day of school for all students. If a student exits prior to the end of school, you will update the exit date to show the students last day they attended at your school. However, for all other students, the default exit day is required to zero fill student exit dates to match CDE standards.</a:t>
            </a:r>
          </a:p>
          <a:p>
            <a:pPr defTabSz="958291">
              <a:defRPr/>
            </a:pPr>
            <a:endParaRPr lang="en-US" baseline="0" dirty="0"/>
          </a:p>
          <a:p>
            <a:pPr defTabSz="958291">
              <a:defRPr/>
            </a:pPr>
            <a:r>
              <a:rPr lang="en-US" baseline="0" dirty="0"/>
              <a:t>As seen in the example above, If a school’s last day of school is May 17</a:t>
            </a:r>
            <a:r>
              <a:rPr lang="en-US" baseline="30000" dirty="0"/>
              <a:t>th</a:t>
            </a:r>
            <a:r>
              <a:rPr lang="en-US" baseline="0" dirty="0"/>
              <a:t>, then the exit date used for students will be May 18</a:t>
            </a:r>
            <a:r>
              <a:rPr lang="en-US" baseline="30000" dirty="0"/>
              <a:t>th</a:t>
            </a:r>
            <a:r>
              <a:rPr lang="en-US" baseline="0" dirty="0"/>
              <a:t>. Once you extract an SSA file, you will notice that current students will have a zero filled exit date and exit code on the state report.</a:t>
            </a:r>
          </a:p>
        </p:txBody>
      </p:sp>
      <p:sp>
        <p:nvSpPr>
          <p:cNvPr id="4" name="Slide Number Placeholder 3"/>
          <p:cNvSpPr>
            <a:spLocks noGrp="1"/>
          </p:cNvSpPr>
          <p:nvPr>
            <p:ph type="sldNum" sz="quarter" idx="5"/>
          </p:nvPr>
        </p:nvSpPr>
        <p:spPr/>
        <p:txBody>
          <a:bodyPr/>
          <a:lstStyle/>
          <a:p>
            <a:fld id="{A8065EE1-F171-4C2E-9AB3-5E7861C540B4}" type="slidenum">
              <a:rPr lang="en-US" smtClean="0"/>
              <a:t>12</a:t>
            </a:fld>
            <a:endParaRPr lang="en-US"/>
          </a:p>
        </p:txBody>
      </p:sp>
    </p:spTree>
    <p:extLst>
      <p:ext uri="{BB962C8B-B14F-4D97-AF65-F5344CB8AC3E}">
        <p14:creationId xmlns:p14="http://schemas.microsoft.com/office/powerpoint/2010/main" val="342194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t>
            </a:r>
            <a:r>
              <a:rPr lang="en-US" baseline="0" dirty="0"/>
              <a:t>do you code these zero filled students who have completed the highest grade in your school or will transfer to another school for the following school year and will not be returning? </a:t>
            </a:r>
          </a:p>
          <a:p>
            <a:endParaRPr lang="en-US" baseline="0" dirty="0"/>
          </a:p>
          <a:p>
            <a:r>
              <a:rPr lang="en-US" baseline="0" dirty="0"/>
              <a:t>This is done once your SIS has rolled over to the new school year.</a:t>
            </a:r>
          </a:p>
          <a:p>
            <a:endParaRPr lang="en-US" baseline="0" dirty="0"/>
          </a:p>
          <a:p>
            <a:r>
              <a:rPr lang="en-US" b="0" baseline="0" dirty="0"/>
              <a:t>In the new calendar year, for transferring students, students moving out of state or country, and student moving to homeschool you will create a </a:t>
            </a:r>
            <a:r>
              <a:rPr lang="en-US" b="1" i="0" baseline="0" dirty="0"/>
              <a:t>one-day Entry/Exit record</a:t>
            </a:r>
            <a:r>
              <a:rPr lang="en-US" baseline="0" dirty="0"/>
              <a:t>. </a:t>
            </a:r>
            <a:endParaRPr lang="en-US" i="0" baseline="0" dirty="0"/>
          </a:p>
          <a:p>
            <a:endParaRPr lang="en-US" i="0" baseline="0" dirty="0"/>
          </a:p>
          <a:p>
            <a:r>
              <a:rPr lang="en-US" i="0" baseline="0" dirty="0"/>
              <a:t>To create the one-day entry/exit record, in the new calendar, the Entry Date can be any date in the new school year prior to the first day of school, with an Entry Type of 02. For PowerSchool users, this date must be the first day of school. You will then give the Exit Date as the same date, with the appropriate Exit Type, depending on if the student has transferred to home school, an out-of-state school, a local school, or another CSI school. Remember that all Exit Type codes are listed in the SSA File Layout. </a:t>
            </a:r>
          </a:p>
          <a:p>
            <a:endParaRPr lang="en-US" i="0" baseline="0" dirty="0"/>
          </a:p>
          <a:p>
            <a:r>
              <a:rPr lang="en-US" baseline="0" dirty="0"/>
              <a:t>This one-day Entry/Exit record will show up on the October Count collection. You will </a:t>
            </a:r>
            <a:r>
              <a:rPr lang="en-US" i="1" baseline="0" dirty="0"/>
              <a:t>not</a:t>
            </a:r>
            <a:r>
              <a:rPr lang="en-US" i="0" baseline="0" dirty="0"/>
              <a:t> mark these students as exclude from state reporting. </a:t>
            </a:r>
          </a:p>
          <a:p>
            <a:endParaRPr lang="en-US" i="0" baseline="0" dirty="0"/>
          </a:p>
          <a:p>
            <a:r>
              <a:rPr lang="en-US" i="0" baseline="0" dirty="0"/>
              <a:t>For students who have reached the highest grade level in your school you will want to decide if your SIS allow you to create an enrollment record the for next natural grade level progression? </a:t>
            </a:r>
            <a:r>
              <a:rPr lang="en-US" b="0" i="0" baseline="0" dirty="0"/>
              <a:t>If ‘yes’, </a:t>
            </a:r>
            <a:r>
              <a:rPr lang="en-US" i="0" baseline="0" dirty="0"/>
              <a:t>then once your SIS has rolled-over to the NEW school year you will create a one-day Entry/Exit record for that student. If ‘no’ and your SIS does not allow for enrollment records of a grade higher than what your school teaches, then you will need to request an exception for resulting errors by emailing CSI and communicating the situation. We will then request an exception to the error from CDE. </a:t>
            </a:r>
            <a:endParaRPr lang="en-US" baseline="0" dirty="0"/>
          </a:p>
        </p:txBody>
      </p:sp>
      <p:sp>
        <p:nvSpPr>
          <p:cNvPr id="4" name="Slide Number Placeholder 3"/>
          <p:cNvSpPr>
            <a:spLocks noGrp="1"/>
          </p:cNvSpPr>
          <p:nvPr>
            <p:ph type="sldNum" sz="quarter" idx="10"/>
          </p:nvPr>
        </p:nvSpPr>
        <p:spPr/>
        <p:txBody>
          <a:bodyPr/>
          <a:lstStyle/>
          <a:p>
            <a:fld id="{A8065EE1-F171-4C2E-9AB3-5E7861C540B4}" type="slidenum">
              <a:rPr lang="en-US" smtClean="0"/>
              <a:t>13</a:t>
            </a:fld>
            <a:endParaRPr lang="en-US"/>
          </a:p>
        </p:txBody>
      </p:sp>
    </p:spTree>
    <p:extLst>
      <p:ext uri="{BB962C8B-B14F-4D97-AF65-F5344CB8AC3E}">
        <p14:creationId xmlns:p14="http://schemas.microsoft.com/office/powerpoint/2010/main" val="3237688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scenario on this slide addresses coding for students who have graduated your school.  </a:t>
            </a:r>
          </a:p>
          <a:p>
            <a:endParaRPr lang="en-US" baseline="0" dirty="0"/>
          </a:p>
          <a:p>
            <a:r>
              <a:rPr lang="en-US" baseline="0" dirty="0"/>
              <a:t>All students who will be graduating High School should have an Exit Date of graduation day and an Exit Type code of 90 or similar graduation code. Please note: To avoid EOY collection errors, the data entry for these fields should occur on or after graduation day and should remain zero filled until then. This also minimizes accidental coding for students that did not graduate.</a:t>
            </a:r>
          </a:p>
          <a:p>
            <a:endParaRPr lang="en-US" baseline="0" dirty="0"/>
          </a:p>
          <a:p>
            <a:r>
              <a:rPr lang="en-US" baseline="0" dirty="0"/>
              <a:t>All elementary or middle school students ‘graduating’ from the highest grade offered at your school should have 0-filled Exit fields.</a:t>
            </a:r>
            <a:endParaRPr lang="en-US" dirty="0"/>
          </a:p>
        </p:txBody>
      </p:sp>
      <p:sp>
        <p:nvSpPr>
          <p:cNvPr id="4" name="Slide Number Placeholder 3"/>
          <p:cNvSpPr>
            <a:spLocks noGrp="1"/>
          </p:cNvSpPr>
          <p:nvPr>
            <p:ph type="sldNum" sz="quarter" idx="10"/>
          </p:nvPr>
        </p:nvSpPr>
        <p:spPr/>
        <p:txBody>
          <a:bodyPr/>
          <a:lstStyle/>
          <a:p>
            <a:fld id="{A8065EE1-F171-4C2E-9AB3-5E7861C540B4}" type="slidenum">
              <a:rPr lang="en-US" smtClean="0"/>
              <a:t>14</a:t>
            </a:fld>
            <a:endParaRPr lang="en-US"/>
          </a:p>
        </p:txBody>
      </p:sp>
    </p:spTree>
    <p:extLst>
      <p:ext uri="{BB962C8B-B14F-4D97-AF65-F5344CB8AC3E}">
        <p14:creationId xmlns:p14="http://schemas.microsoft.com/office/powerpoint/2010/main" val="3295983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scenario addresses coding for high school students taking summer school courses in order to graduate.</a:t>
            </a:r>
          </a:p>
          <a:p>
            <a:pPr marL="179680" indent="-179680">
              <a:buFont typeface="Arial" panose="020B0604020202020204" pitchFamily="34" charset="0"/>
              <a:buChar char="•"/>
            </a:pPr>
            <a:r>
              <a:rPr lang="en-US" baseline="0" dirty="0"/>
              <a:t>For high school students attending summer school in order to meet graduation requirements, schools are encouraged to code the student as a returning, retention student UNTIL the student passed the course and graduation requirements. This process will help avoid accidental graduation codes for a students that do not graduate. It is much easier and less impactful for schools to fix accidental retention data, then it is to fix accidental graduate data. </a:t>
            </a:r>
          </a:p>
          <a:p>
            <a:pPr marL="179680" indent="-179680">
              <a:buFont typeface="Arial" panose="020B0604020202020204" pitchFamily="34" charset="0"/>
              <a:buChar char="•"/>
            </a:pPr>
            <a:endParaRPr lang="en-US" baseline="0" dirty="0"/>
          </a:p>
          <a:p>
            <a:pPr marL="179680" marR="0" lvl="0" indent="-1796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students are attending summer school or for students that do not pass Summer School, you will use a zero filled exit date, zero filled exit type, and retention code of 1. We will discuss more about retention codes later in this training.</a:t>
            </a:r>
          </a:p>
          <a:p>
            <a:pPr marL="179680" marR="0" lvl="0" indent="-1796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9680" indent="-179680">
              <a:buFont typeface="Arial" panose="020B0604020202020204" pitchFamily="34" charset="0"/>
              <a:buChar char="•"/>
            </a:pPr>
            <a:r>
              <a:rPr lang="en-US" baseline="0" dirty="0"/>
              <a:t>Once the summer semester has ended and the final graduation status is known, you can update your EOY data. For students that pass summer school and graduate, the student should receive the graduation exit date used for their cohort and a graduation exit code. </a:t>
            </a:r>
          </a:p>
        </p:txBody>
      </p:sp>
      <p:sp>
        <p:nvSpPr>
          <p:cNvPr id="4" name="Slide Number Placeholder 3"/>
          <p:cNvSpPr>
            <a:spLocks noGrp="1"/>
          </p:cNvSpPr>
          <p:nvPr>
            <p:ph type="sldNum" sz="quarter" idx="10"/>
          </p:nvPr>
        </p:nvSpPr>
        <p:spPr/>
        <p:txBody>
          <a:bodyPr/>
          <a:lstStyle/>
          <a:p>
            <a:fld id="{A8065EE1-F171-4C2E-9AB3-5E7861C540B4}" type="slidenum">
              <a:rPr lang="en-US" smtClean="0"/>
              <a:t>15</a:t>
            </a:fld>
            <a:endParaRPr lang="en-US"/>
          </a:p>
        </p:txBody>
      </p:sp>
    </p:spTree>
    <p:extLst>
      <p:ext uri="{BB962C8B-B14F-4D97-AF65-F5344CB8AC3E}">
        <p14:creationId xmlns:p14="http://schemas.microsoft.com/office/powerpoint/2010/main" val="133838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16</a:t>
            </a:fld>
            <a:endParaRPr lang="en-US"/>
          </a:p>
        </p:txBody>
      </p:sp>
    </p:spTree>
    <p:extLst>
      <p:ext uri="{BB962C8B-B14F-4D97-AF65-F5344CB8AC3E}">
        <p14:creationId xmlns:p14="http://schemas.microsoft.com/office/powerpoint/2010/main" val="1169432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It is critical to collect adequate documents and maintain documentation regarding a students transfer. </a:t>
            </a:r>
            <a:r>
              <a:rPr lang="en-US" b="0" i="0" baseline="0" dirty="0"/>
              <a:t>Having this documentation on hand will help to quickly clear up any issues that may arise during CDE validations in the fall and can help you complete the collection correctly and in a timely manner. It can also help to ensure accuracy of your graduate, dropout, and completion rates.</a:t>
            </a:r>
            <a:endParaRPr lang="en-US" baseline="0" dirty="0"/>
          </a:p>
          <a:p>
            <a:endParaRPr lang="en-US" baseline="0" dirty="0"/>
          </a:p>
          <a:p>
            <a:r>
              <a:rPr lang="en-US" baseline="0" dirty="0"/>
              <a:t>‘Adequate Documentation’ is recognized by CDE as forms, or other documentation, </a:t>
            </a:r>
            <a:r>
              <a:rPr lang="en-US" b="0" baseline="0" dirty="0"/>
              <a:t>that</a:t>
            </a:r>
            <a:r>
              <a:rPr lang="en-US" baseline="0" dirty="0"/>
              <a:t> track and record student transfers into and out of Colorado school districts. The Adequate Documentation of Transfers List’, compiled by CDE, lists the types of documentation that are required for different types of transfers. The most commonly used document is the </a:t>
            </a:r>
            <a:r>
              <a:rPr lang="en-US" b="0" baseline="0" dirty="0"/>
              <a:t>Confirmation of Enrollment and Attendance. </a:t>
            </a:r>
            <a:r>
              <a:rPr lang="en-US" baseline="0" dirty="0"/>
              <a:t>To access this list, you can use the link in this slide or visit the CSI website resource page. </a:t>
            </a:r>
          </a:p>
        </p:txBody>
      </p:sp>
      <p:sp>
        <p:nvSpPr>
          <p:cNvPr id="4" name="Slide Number Placeholder 3"/>
          <p:cNvSpPr>
            <a:spLocks noGrp="1"/>
          </p:cNvSpPr>
          <p:nvPr>
            <p:ph type="sldNum" sz="quarter" idx="10"/>
          </p:nvPr>
        </p:nvSpPr>
        <p:spPr/>
        <p:txBody>
          <a:bodyPr/>
          <a:lstStyle/>
          <a:p>
            <a:fld id="{A8065EE1-F171-4C2E-9AB3-5E7861C540B4}" type="slidenum">
              <a:rPr lang="en-US" smtClean="0"/>
              <a:t>17</a:t>
            </a:fld>
            <a:endParaRPr lang="en-US"/>
          </a:p>
        </p:txBody>
      </p:sp>
    </p:spTree>
    <p:extLst>
      <p:ext uri="{BB962C8B-B14F-4D97-AF65-F5344CB8AC3E}">
        <p14:creationId xmlns:p14="http://schemas.microsoft.com/office/powerpoint/2010/main" val="2578839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schools check for the types of Exits that could result in CDE accidently identifying the student as a drop out, we have included Exit Code validations for these students on the Data Overview tab of the Record Checker. </a:t>
            </a:r>
          </a:p>
          <a:p>
            <a:endParaRPr lang="en-US" dirty="0"/>
          </a:p>
          <a:p>
            <a:r>
              <a:rPr lang="en-US" dirty="0"/>
              <a:t>These two data points show you how many non-graduating students are being exited on the last day of school and how many students were exited within the last 3 weeks of school. </a:t>
            </a:r>
          </a:p>
          <a:p>
            <a:endParaRPr lang="en-US" dirty="0"/>
          </a:p>
          <a:p>
            <a:r>
              <a:rPr lang="en-US" dirty="0"/>
              <a:t>To properly calculate this data you will need to enter the date</a:t>
            </a:r>
            <a:r>
              <a:rPr lang="en-US" b="1" dirty="0"/>
              <a:t> </a:t>
            </a:r>
            <a:r>
              <a:rPr lang="en-US" dirty="0"/>
              <a:t>of your last day of school in the section provided.</a:t>
            </a:r>
          </a:p>
          <a:p>
            <a:endParaRPr lang="en-US" dirty="0"/>
          </a:p>
          <a:p>
            <a:r>
              <a:rPr lang="en-US" dirty="0"/>
              <a:t>Please review the Record Checker Training for more information on this topic. </a:t>
            </a:r>
          </a:p>
        </p:txBody>
      </p:sp>
      <p:sp>
        <p:nvSpPr>
          <p:cNvPr id="4" name="Slide Number Placeholder 3"/>
          <p:cNvSpPr>
            <a:spLocks noGrp="1"/>
          </p:cNvSpPr>
          <p:nvPr>
            <p:ph type="sldNum" sz="quarter" idx="5"/>
          </p:nvPr>
        </p:nvSpPr>
        <p:spPr/>
        <p:txBody>
          <a:bodyPr/>
          <a:lstStyle/>
          <a:p>
            <a:fld id="{A8065EE1-F171-4C2E-9AB3-5E7861C540B4}" type="slidenum">
              <a:rPr lang="en-US" smtClean="0"/>
              <a:t>18</a:t>
            </a:fld>
            <a:endParaRPr lang="en-US"/>
          </a:p>
        </p:txBody>
      </p:sp>
    </p:spTree>
    <p:extLst>
      <p:ext uri="{BB962C8B-B14F-4D97-AF65-F5344CB8AC3E}">
        <p14:creationId xmlns:p14="http://schemas.microsoft.com/office/powerpoint/2010/main" val="1422799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section will address retention coding.</a:t>
            </a:r>
          </a:p>
        </p:txBody>
      </p:sp>
      <p:sp>
        <p:nvSpPr>
          <p:cNvPr id="4" name="Slide Number Placeholder 3"/>
          <p:cNvSpPr>
            <a:spLocks noGrp="1"/>
          </p:cNvSpPr>
          <p:nvPr>
            <p:ph type="sldNum" sz="quarter" idx="5"/>
          </p:nvPr>
        </p:nvSpPr>
        <p:spPr/>
        <p:txBody>
          <a:bodyPr/>
          <a:lstStyle/>
          <a:p>
            <a:fld id="{A8065EE1-F171-4C2E-9AB3-5E7861C540B4}" type="slidenum">
              <a:rPr lang="en-US" smtClean="0"/>
              <a:t>19</a:t>
            </a:fld>
            <a:endParaRPr lang="en-US"/>
          </a:p>
        </p:txBody>
      </p:sp>
    </p:spTree>
    <p:extLst>
      <p:ext uri="{BB962C8B-B14F-4D97-AF65-F5344CB8AC3E}">
        <p14:creationId xmlns:p14="http://schemas.microsoft.com/office/powerpoint/2010/main" val="4132381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Entry, exit, and retention codes are all data fields collected in the October Count and Student End of Year collection through the Student School Association (or SSA) file.</a:t>
            </a:r>
          </a:p>
          <a:p>
            <a:pPr>
              <a:lnSpc>
                <a:spcPct val="120000"/>
              </a:lnSpc>
            </a:pPr>
            <a:endParaRPr lang="en-US" dirty="0"/>
          </a:p>
          <a:p>
            <a:pPr marL="179680" indent="-179680" defTabSz="958291">
              <a:lnSpc>
                <a:spcPct val="120000"/>
              </a:lnSpc>
              <a:buFont typeface="Arial" panose="020B0604020202020204" pitchFamily="34" charset="0"/>
              <a:buChar char="•"/>
              <a:defRPr/>
            </a:pPr>
            <a:r>
              <a:rPr lang="en-US" dirty="0"/>
              <a:t>Entry codes show when and how a student enters a school and district.</a:t>
            </a:r>
          </a:p>
          <a:p>
            <a:pPr marL="179680" indent="-179680" defTabSz="958291">
              <a:lnSpc>
                <a:spcPct val="120000"/>
              </a:lnSpc>
              <a:buFont typeface="Arial" panose="020B0604020202020204" pitchFamily="34" charset="0"/>
              <a:buChar char="•"/>
              <a:defRPr/>
            </a:pPr>
            <a:r>
              <a:rPr lang="en-US" dirty="0"/>
              <a:t>Exit codes show when and how a student left a school or district. </a:t>
            </a:r>
          </a:p>
          <a:p>
            <a:pPr marL="179680" indent="-179680" defTabSz="958291">
              <a:lnSpc>
                <a:spcPct val="120000"/>
              </a:lnSpc>
              <a:buFont typeface="Arial" panose="020B0604020202020204" pitchFamily="34" charset="0"/>
              <a:buChar char="•"/>
              <a:defRPr/>
            </a:pPr>
            <a:r>
              <a:rPr lang="en-US" dirty="0"/>
              <a:t>Retention codes show the student’s retention or promotion status for the </a:t>
            </a:r>
            <a:r>
              <a:rPr lang="en-US" b="1" dirty="0"/>
              <a:t>upcoming </a:t>
            </a:r>
            <a:r>
              <a:rPr lang="en-US" dirty="0"/>
              <a:t>school year.  </a:t>
            </a:r>
          </a:p>
          <a:p>
            <a:pPr defTabSz="958291">
              <a:lnSpc>
                <a:spcPct val="120000"/>
              </a:lnSpc>
              <a:defRPr/>
            </a:pPr>
            <a:endParaRPr lang="en-US" dirty="0"/>
          </a:p>
          <a:p>
            <a:pPr defTabSz="958291">
              <a:lnSpc>
                <a:spcPct val="120000"/>
              </a:lnSpc>
              <a:defRPr/>
            </a:pPr>
            <a:r>
              <a:rPr lang="en-US" dirty="0"/>
              <a:t>Entry, exit, and retention coding is used to document a student’s </a:t>
            </a:r>
            <a:r>
              <a:rPr lang="en-US" b="1" dirty="0"/>
              <a:t>educational movement </a:t>
            </a:r>
            <a:r>
              <a:rPr lang="en-US" dirty="0"/>
              <a:t>throughout the school year. </a:t>
            </a:r>
          </a:p>
          <a:p>
            <a:pPr defTabSz="958291">
              <a:lnSpc>
                <a:spcPct val="120000"/>
              </a:lnSpc>
              <a:defRPr/>
            </a:pPr>
            <a:endParaRPr lang="en-US" dirty="0"/>
          </a:p>
          <a:p>
            <a:pPr defTabSz="958291">
              <a:lnSpc>
                <a:spcPct val="120000"/>
              </a:lnSpc>
              <a:defRPr/>
            </a:pPr>
            <a:r>
              <a:rPr lang="en-US" dirty="0"/>
              <a:t>The purpose of the Entry, Exit, and Retention Codes and Dates is to capture where a student came from before entering a school or district and where they go after leaving a school or district. </a:t>
            </a:r>
          </a:p>
        </p:txBody>
      </p:sp>
      <p:sp>
        <p:nvSpPr>
          <p:cNvPr id="4" name="Slide Number Placeholder 3"/>
          <p:cNvSpPr>
            <a:spLocks noGrp="1"/>
          </p:cNvSpPr>
          <p:nvPr>
            <p:ph type="sldNum" sz="quarter" idx="5"/>
          </p:nvPr>
        </p:nvSpPr>
        <p:spPr/>
        <p:txBody>
          <a:bodyPr/>
          <a:lstStyle/>
          <a:p>
            <a:fld id="{3AF3702A-FE93-4987-AD24-6D83A24E59D6}" type="slidenum">
              <a:rPr lang="en-US" smtClean="0"/>
              <a:t>2</a:t>
            </a:fld>
            <a:endParaRPr lang="en-US" dirty="0"/>
          </a:p>
        </p:txBody>
      </p:sp>
    </p:spTree>
    <p:extLst>
      <p:ext uri="{BB962C8B-B14F-4D97-AF65-F5344CB8AC3E}">
        <p14:creationId xmlns:p14="http://schemas.microsoft.com/office/powerpoint/2010/main" val="20162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Retention codes show the student’s retention or promotion status for the </a:t>
            </a:r>
            <a:r>
              <a:rPr lang="en-US" b="1" dirty="0"/>
              <a:t>upcoming </a:t>
            </a:r>
            <a:r>
              <a:rPr lang="en-US" dirty="0"/>
              <a:t>school year.  </a:t>
            </a:r>
          </a:p>
          <a:p>
            <a:endParaRPr lang="en-US" dirty="0"/>
          </a:p>
          <a:p>
            <a:r>
              <a:rPr lang="en-US" dirty="0"/>
              <a:t>There are four main scenarios for when the Retention Coding is used:</a:t>
            </a:r>
          </a:p>
          <a:p>
            <a:pPr marL="539039" indent="-539039">
              <a:buFont typeface="+mj-lt"/>
              <a:buAutoNum type="arabicPeriod"/>
            </a:pPr>
            <a:r>
              <a:rPr lang="en-US" dirty="0"/>
              <a:t>Student is repeating a grade in the upcoming school year</a:t>
            </a:r>
          </a:p>
          <a:p>
            <a:pPr marL="539039" indent="-539039" defTabSz="958291">
              <a:buFont typeface="+mj-lt"/>
              <a:buAutoNum type="arabicPeriod"/>
              <a:defRPr/>
            </a:pPr>
            <a:r>
              <a:rPr lang="en-US" dirty="0"/>
              <a:t>Student is skipping a grade in the upcoming school year</a:t>
            </a:r>
          </a:p>
          <a:p>
            <a:pPr marL="539039" indent="-539039">
              <a:buFont typeface="+mj-lt"/>
              <a:buAutoNum type="arabicPeriod"/>
            </a:pPr>
            <a:r>
              <a:rPr lang="en-US" dirty="0"/>
              <a:t>12</a:t>
            </a:r>
            <a:r>
              <a:rPr lang="en-US" baseline="30000" dirty="0"/>
              <a:t>th</a:t>
            </a:r>
            <a:r>
              <a:rPr lang="en-US" dirty="0"/>
              <a:t> grader participating in an approved postsecondary program in the upcoming year </a:t>
            </a:r>
          </a:p>
          <a:p>
            <a:pPr marL="539039" indent="-539039">
              <a:buFont typeface="+mj-lt"/>
              <a:buAutoNum type="arabicPeriod"/>
            </a:pPr>
            <a:r>
              <a:rPr lang="en-US" dirty="0"/>
              <a:t>12</a:t>
            </a:r>
            <a:r>
              <a:rPr lang="en-US" baseline="30000" dirty="0"/>
              <a:t>th</a:t>
            </a:r>
            <a:r>
              <a:rPr lang="en-US" dirty="0"/>
              <a:t> grade with an IEP being retained for transition services</a:t>
            </a:r>
          </a:p>
          <a:p>
            <a:endParaRPr lang="en-US" dirty="0"/>
          </a:p>
          <a:p>
            <a:r>
              <a:rPr lang="en-US" dirty="0"/>
              <a:t>We’ll walk through each on the following slides.</a:t>
            </a:r>
          </a:p>
        </p:txBody>
      </p:sp>
      <p:sp>
        <p:nvSpPr>
          <p:cNvPr id="4" name="Slide Number Placeholder 3"/>
          <p:cNvSpPr>
            <a:spLocks noGrp="1"/>
          </p:cNvSpPr>
          <p:nvPr>
            <p:ph type="sldNum" sz="quarter" idx="5"/>
          </p:nvPr>
        </p:nvSpPr>
        <p:spPr/>
        <p:txBody>
          <a:bodyPr/>
          <a:lstStyle/>
          <a:p>
            <a:fld id="{A8065EE1-F171-4C2E-9AB3-5E7861C540B4}" type="slidenum">
              <a:rPr lang="en-US" smtClean="0"/>
              <a:t>20</a:t>
            </a:fld>
            <a:endParaRPr lang="en-US"/>
          </a:p>
        </p:txBody>
      </p:sp>
    </p:spTree>
    <p:extLst>
      <p:ext uri="{BB962C8B-B14F-4D97-AF65-F5344CB8AC3E}">
        <p14:creationId xmlns:p14="http://schemas.microsoft.com/office/powerpoint/2010/main" val="1662859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Students who are repeating a grade will include a ZERO filled exit date and type at the end of the school year.</a:t>
            </a:r>
          </a:p>
          <a:p>
            <a:pPr defTabSz="958291">
              <a:defRPr/>
            </a:pPr>
            <a:endParaRPr lang="en-US" dirty="0"/>
          </a:p>
          <a:p>
            <a:pPr defTabSz="958291">
              <a:defRPr/>
            </a:pPr>
            <a:r>
              <a:rPr lang="en-US" dirty="0"/>
              <a:t>Once your SIS is rolled over for the next school year, students who are repeating a grade should receive a One-Day record to include the natural grade progression, Entry type 02, and Exit Type 10 for grade reassignment.</a:t>
            </a:r>
          </a:p>
          <a:p>
            <a:pPr defTabSz="958291">
              <a:defRPr/>
            </a:pPr>
            <a:endParaRPr lang="en-US" dirty="0"/>
          </a:p>
          <a:p>
            <a:pPr defTabSz="958291">
              <a:defRPr/>
            </a:pPr>
            <a:r>
              <a:rPr lang="en-US" dirty="0"/>
              <a:t>A new enrollment record will then be created to include the reassigned grade, and Entry type 10.</a:t>
            </a:r>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21</a:t>
            </a:fld>
            <a:endParaRPr lang="en-US"/>
          </a:p>
        </p:txBody>
      </p:sp>
    </p:spTree>
    <p:extLst>
      <p:ext uri="{BB962C8B-B14F-4D97-AF65-F5344CB8AC3E}">
        <p14:creationId xmlns:p14="http://schemas.microsoft.com/office/powerpoint/2010/main" val="3960109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student who will skip a grade, the student’s record should show them as completing the grade they are currently in with a zero-filled exit date and exit type.  </a:t>
            </a:r>
          </a:p>
          <a:p>
            <a:endParaRPr lang="en-US" dirty="0"/>
          </a:p>
          <a:p>
            <a:r>
              <a:rPr lang="en-US" dirty="0"/>
              <a:t>Once you have rolled your SIS over into the new school year, you will create a one-day Entry/Exit record for the student, exiting them from the natural grade progression with Exit Type code 10 . </a:t>
            </a:r>
          </a:p>
          <a:p>
            <a:endParaRPr lang="en-US" dirty="0"/>
          </a:p>
          <a:p>
            <a:r>
              <a:rPr lang="en-US" dirty="0"/>
              <a:t>You will then create a new enrollment record with the grade the student is being reassigned to, and an Entry Type of 10.</a:t>
            </a:r>
          </a:p>
        </p:txBody>
      </p:sp>
      <p:sp>
        <p:nvSpPr>
          <p:cNvPr id="4" name="Slide Number Placeholder 3"/>
          <p:cNvSpPr>
            <a:spLocks noGrp="1"/>
          </p:cNvSpPr>
          <p:nvPr>
            <p:ph type="sldNum" sz="quarter" idx="5"/>
          </p:nvPr>
        </p:nvSpPr>
        <p:spPr/>
        <p:txBody>
          <a:bodyPr/>
          <a:lstStyle/>
          <a:p>
            <a:fld id="{A8065EE1-F171-4C2E-9AB3-5E7861C540B4}" type="slidenum">
              <a:rPr lang="en-US" smtClean="0"/>
              <a:t>22</a:t>
            </a:fld>
            <a:endParaRPr lang="en-US"/>
          </a:p>
        </p:txBody>
      </p:sp>
    </p:spTree>
    <p:extLst>
      <p:ext uri="{BB962C8B-B14F-4D97-AF65-F5344CB8AC3E}">
        <p14:creationId xmlns:p14="http://schemas.microsoft.com/office/powerpoint/2010/main" val="340059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the case that a student is taking summer school to avoid a grade retention, you will ZERO fill the exit date and code and include a retention code 1.</a:t>
            </a:r>
            <a:endParaRPr lang="en-US" b="0" i="0" dirty="0"/>
          </a:p>
          <a:p>
            <a:r>
              <a:rPr lang="en-US" b="0" i="0" dirty="0"/>
              <a:t>If the student in unsuccessful in summer school and still needs to repeat a grade, once your SIS has rolled over for the new school year, you will create a new enrollment record including the grade reassignment.</a:t>
            </a:r>
            <a:endParaRPr lang="en-US" dirty="0"/>
          </a:p>
          <a:p>
            <a:endParaRPr lang="en-US" dirty="0"/>
          </a:p>
          <a:p>
            <a:r>
              <a:rPr lang="en-US" dirty="0"/>
              <a:t>If the student completed the school year with you, was retained, but will be transferring to another school, your EOY submission will remain the same, but your new enrollment record in the new calendar will include a one- day record with the appropriate exit code and grade reassignment.</a:t>
            </a:r>
          </a:p>
          <a:p>
            <a:endParaRPr lang="en-US" b="0" i="0" dirty="0"/>
          </a:p>
        </p:txBody>
      </p:sp>
      <p:sp>
        <p:nvSpPr>
          <p:cNvPr id="4" name="Slide Number Placeholder 3"/>
          <p:cNvSpPr>
            <a:spLocks noGrp="1"/>
          </p:cNvSpPr>
          <p:nvPr>
            <p:ph type="sldNum" sz="quarter" idx="5"/>
          </p:nvPr>
        </p:nvSpPr>
        <p:spPr/>
        <p:txBody>
          <a:bodyPr/>
          <a:lstStyle/>
          <a:p>
            <a:fld id="{A8065EE1-F171-4C2E-9AB3-5E7861C540B4}" type="slidenum">
              <a:rPr lang="en-US" smtClean="0"/>
              <a:t>23</a:t>
            </a:fld>
            <a:endParaRPr lang="en-US"/>
          </a:p>
        </p:txBody>
      </p:sp>
    </p:spTree>
    <p:extLst>
      <p:ext uri="{BB962C8B-B14F-4D97-AF65-F5344CB8AC3E}">
        <p14:creationId xmlns:p14="http://schemas.microsoft.com/office/powerpoint/2010/main" val="2603280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12</a:t>
            </a:r>
            <a:r>
              <a:rPr lang="en-US" baseline="30000" dirty="0"/>
              <a:t>th</a:t>
            </a:r>
            <a:r>
              <a:rPr lang="en-US" dirty="0"/>
              <a:t> graders who are participating in an approved postsecondary program (ASCENT, P-TECH, and TREP) in the upcoming year </a:t>
            </a:r>
            <a:r>
              <a:rPr lang="en-US" i="1" dirty="0"/>
              <a:t>will</a:t>
            </a:r>
            <a:r>
              <a:rPr lang="en-US" i="0" dirty="0"/>
              <a:t> be exited with a Graduated exit code of 90 or similar and Retention Code of 2. </a:t>
            </a:r>
          </a:p>
          <a:p>
            <a:endParaRPr lang="en-US" i="0" dirty="0"/>
          </a:p>
          <a:p>
            <a:r>
              <a:rPr lang="en-US" i="0" strike="noStrike" dirty="0"/>
              <a:t>Once your SIS has rolled over to the new school year, the new enrollment record for that student will use grade 12 and a graduated Entry type code.</a:t>
            </a:r>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24</a:t>
            </a:fld>
            <a:endParaRPr lang="en-US"/>
          </a:p>
        </p:txBody>
      </p:sp>
    </p:spTree>
    <p:extLst>
      <p:ext uri="{BB962C8B-B14F-4D97-AF65-F5344CB8AC3E}">
        <p14:creationId xmlns:p14="http://schemas.microsoft.com/office/powerpoint/2010/main" val="1765986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Graduating students with IEPs who are returning in the upcoming school year for transition services will have an Exit Code of 90 and a Retention code of 3.  </a:t>
            </a:r>
          </a:p>
          <a:p>
            <a:endParaRPr lang="en-US" dirty="0"/>
          </a:p>
          <a:p>
            <a:r>
              <a:rPr lang="en-US" strike="noStrike" dirty="0"/>
              <a:t>Their entry for the following school year will be an Entry Code of 90 and the Retention code of 3 will continue to be used as long as the student continues to return for transition services. </a:t>
            </a:r>
          </a:p>
          <a:p>
            <a:endParaRPr lang="en-US" dirty="0"/>
          </a:p>
          <a:p>
            <a:r>
              <a:rPr lang="en-US" dirty="0"/>
              <a:t>If these students are not coded correctly in the End of Year collection it will trigger data issues and errors for the following year’s October Count collection. Additionally, this exit coding will trigger an error if the student does not have a disability reported on the SD file. While we do run validation checks between SPED EOY and EOY, you will want to work with your SPED coordinator to be sure that SPED students are being reported and exited properly for the End of Year collection.  </a:t>
            </a:r>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25</a:t>
            </a:fld>
            <a:endParaRPr lang="en-US"/>
          </a:p>
        </p:txBody>
      </p:sp>
    </p:spTree>
    <p:extLst>
      <p:ext uri="{BB962C8B-B14F-4D97-AF65-F5344CB8AC3E}">
        <p14:creationId xmlns:p14="http://schemas.microsoft.com/office/powerpoint/2010/main" val="1812142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303338" y="733425"/>
            <a:ext cx="4884737" cy="36655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49131" y="4642914"/>
            <a:ext cx="5993045" cy="4398550"/>
          </a:xfrm>
          <a:prstGeom prst="rect">
            <a:avLst/>
          </a:prstGeom>
        </p:spPr>
        <p:txBody>
          <a:bodyPr spcFirstLastPara="1" wrap="square" lIns="97787" tIns="97787" rIns="97787" bIns="97787" anchor="t" anchorCtr="0">
            <a:noAutofit/>
          </a:bodyPr>
          <a:lstStyle/>
          <a:p>
            <a:r>
              <a:rPr lang="en-US" dirty="0"/>
              <a:t>If you have any questions, please email the Data Submissions Team. Thank you for reviewing this training. </a:t>
            </a:r>
          </a:p>
        </p:txBody>
      </p:sp>
    </p:spTree>
    <p:extLst>
      <p:ext uri="{BB962C8B-B14F-4D97-AF65-F5344CB8AC3E}">
        <p14:creationId xmlns:p14="http://schemas.microsoft.com/office/powerpoint/2010/main" val="314813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The</a:t>
            </a:r>
            <a:r>
              <a:rPr lang="en-US" sz="1100" b="0" baseline="0" dirty="0"/>
              <a:t> Entry/Exit/Retention fields become </a:t>
            </a:r>
            <a:r>
              <a:rPr lang="en-US" sz="1100" b="0" i="1" baseline="0" dirty="0"/>
              <a:t>very</a:t>
            </a:r>
            <a:r>
              <a:rPr lang="en-US" sz="1100" b="0" baseline="0" dirty="0"/>
              <a:t> important in the October Count and End of Year collection as they show the history of a student's educational progress throughout the school year. </a:t>
            </a:r>
          </a:p>
          <a:p>
            <a:endParaRPr lang="en-US" sz="1100" b="0" dirty="0">
              <a:latin typeface="Arial" panose="020B0604020202020204" pitchFamily="34" charset="0"/>
              <a:cs typeface="Arial" panose="020B0604020202020204" pitchFamily="34" charset="0"/>
            </a:endParaRPr>
          </a:p>
          <a:p>
            <a:pPr defTabSz="958291">
              <a:defRPr/>
            </a:pPr>
            <a:r>
              <a:rPr lang="en-US" sz="1100" b="0" baseline="0" dirty="0"/>
              <a:t>Accuracy of this data is important. CDE compiles this information and uses it to generate statewide graduation rates, completion and dropout rates, mobility rates, and school funding. These rates are largely compiled from the data in the </a:t>
            </a:r>
            <a:r>
              <a:rPr lang="en-US" sz="1100" b="0" i="1" baseline="0" dirty="0"/>
              <a:t>Exit</a:t>
            </a:r>
            <a:r>
              <a:rPr lang="en-US" sz="1100" b="0" baseline="0" dirty="0"/>
              <a:t> fields.</a:t>
            </a:r>
            <a:endParaRPr lang="en-US" sz="1100" b="0" dirty="0">
              <a:latin typeface="Arial" panose="020B0604020202020204" pitchFamily="34" charset="0"/>
              <a:cs typeface="Arial" panose="020B0604020202020204" pitchFamily="34" charset="0"/>
            </a:endParaRPr>
          </a:p>
          <a:p>
            <a:endParaRPr lang="en-US" sz="1100" b="0" baseline="0" dirty="0"/>
          </a:p>
          <a:p>
            <a:r>
              <a:rPr lang="en-US" sz="1100" b="0" baseline="0" dirty="0"/>
              <a:t>CSI also generates reports using this data for the CSI Annual Review of Schools (CARS), as well as provides schools with analytics, and more.</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The following CDE links are </a:t>
            </a:r>
            <a:r>
              <a:rPr lang="en-US" sz="1100" b="0" dirty="0">
                <a:latin typeface="Arial" panose="020B0604020202020204" pitchFamily="34" charset="0"/>
                <a:ea typeface="Times New Roman" panose="02020603050405020304" pitchFamily="18" charset="0"/>
                <a:cs typeface="Arial" panose="020B0604020202020204" pitchFamily="34" charset="0"/>
              </a:rPr>
              <a:t>provided to show how CDE interprets school Entry/Exit and Retention data and how the data is used and calculated by the state. </a:t>
            </a:r>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r>
              <a:rPr lang="en-US" sz="1100" b="0" dirty="0"/>
              <a:t>The following CSI links show how CSI uses this school data for a </a:t>
            </a:r>
            <a:r>
              <a:rPr lang="en-US" sz="1100" b="0" dirty="0">
                <a:latin typeface="Arial" panose="020B0604020202020204" pitchFamily="34" charset="0"/>
                <a:cs typeface="Arial" panose="020B0604020202020204" pitchFamily="34" charset="0"/>
              </a:rPr>
              <a:t>variety of purposes, including to determine state performance ratings and accreditation ratings.</a:t>
            </a:r>
          </a:p>
          <a:p>
            <a:endParaRPr lang="en-US" sz="1100" b="0" dirty="0">
              <a:latin typeface="Arial" panose="020B0604020202020204" pitchFamily="34" charset="0"/>
              <a:cs typeface="Arial" panose="020B0604020202020204" pitchFamily="34" charset="0"/>
            </a:endParaRPr>
          </a:p>
          <a:p>
            <a:pPr defTabSz="958291">
              <a:defRPr/>
            </a:pPr>
            <a:r>
              <a:rPr lang="en-US" sz="1100" b="0" dirty="0"/>
              <a:t>Given the high-stakes nature of data from the End of Year and October Count, ensuring coding accuracy is a top priority.</a:t>
            </a:r>
          </a:p>
          <a:p>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3</a:t>
            </a:fld>
            <a:endParaRPr lang="en-US" dirty="0"/>
          </a:p>
        </p:txBody>
      </p:sp>
      <p:sp>
        <p:nvSpPr>
          <p:cNvPr id="5" name="Date Placeholder 4">
            <a:extLst>
              <a:ext uri="{FF2B5EF4-FFF2-40B4-BE49-F238E27FC236}">
                <a16:creationId xmlns:a16="http://schemas.microsoft.com/office/drawing/2014/main" id="{D178A1C5-D398-48F7-B96A-D0F19C62A9A1}"/>
              </a:ext>
            </a:extLst>
          </p:cNvPr>
          <p:cNvSpPr>
            <a:spLocks noGrp="1"/>
          </p:cNvSpPr>
          <p:nvPr>
            <p:ph type="dt" idx="1"/>
          </p:nvPr>
        </p:nvSpPr>
        <p:spPr/>
        <p:txBody>
          <a:bodyPr/>
          <a:lstStyle/>
          <a:p>
            <a:fld id="{BD07055F-F827-4839-8555-F0AE23E3B489}" type="datetime1">
              <a:rPr lang="en-US" smtClean="0"/>
              <a:t>1/31/2024</a:t>
            </a:fld>
            <a:endParaRPr lang="en-US" dirty="0"/>
          </a:p>
        </p:txBody>
      </p:sp>
    </p:spTree>
    <p:extLst>
      <p:ext uri="{BB962C8B-B14F-4D97-AF65-F5344CB8AC3E}">
        <p14:creationId xmlns:p14="http://schemas.microsoft.com/office/powerpoint/2010/main" val="140376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303338" y="733425"/>
            <a:ext cx="4884737" cy="36655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49131" y="4642914"/>
            <a:ext cx="5993045" cy="4398550"/>
          </a:xfrm>
          <a:prstGeom prst="rect">
            <a:avLst/>
          </a:prstGeom>
        </p:spPr>
        <p:txBody>
          <a:bodyPr spcFirstLastPara="1" wrap="square" lIns="97787" tIns="97787" rIns="97787" bIns="97787" anchor="t" anchorCtr="0">
            <a:noAutofit/>
          </a:bodyPr>
          <a:lstStyle/>
          <a:p>
            <a:endParaRPr dirty="0"/>
          </a:p>
        </p:txBody>
      </p:sp>
    </p:spTree>
    <p:extLst>
      <p:ext uri="{BB962C8B-B14F-4D97-AF65-F5344CB8AC3E}">
        <p14:creationId xmlns:p14="http://schemas.microsoft.com/office/powerpoint/2010/main" val="34615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The Data Submission Library houses resources available to help with entry and exit coding as well as resolving errors associated with them. Within the Data Submission Library website page, you can access each of the Collections and the collection resources. Once you select a collection, there are resources available that will help specifically with Entry/Exit/Retention fields, which we’ll discuss on the following slides. </a:t>
            </a:r>
          </a:p>
          <a:p>
            <a:endParaRPr lang="en-US" dirty="0"/>
          </a:p>
        </p:txBody>
      </p:sp>
      <p:sp>
        <p:nvSpPr>
          <p:cNvPr id="4" name="Slide Number Placeholder 3"/>
          <p:cNvSpPr>
            <a:spLocks noGrp="1"/>
          </p:cNvSpPr>
          <p:nvPr>
            <p:ph type="sldNum" sz="quarter" idx="10"/>
          </p:nvPr>
        </p:nvSpPr>
        <p:spPr/>
        <p:txBody>
          <a:bodyPr/>
          <a:lstStyle/>
          <a:p>
            <a:fld id="{A8065EE1-F171-4C2E-9AB3-5E7861C540B4}" type="slidenum">
              <a:rPr lang="en-US" smtClean="0"/>
              <a:t>5</a:t>
            </a:fld>
            <a:endParaRPr lang="en-US"/>
          </a:p>
        </p:txBody>
      </p:sp>
    </p:spTree>
    <p:extLst>
      <p:ext uri="{BB962C8B-B14F-4D97-AF65-F5344CB8AC3E}">
        <p14:creationId xmlns:p14="http://schemas.microsoft.com/office/powerpoint/2010/main" val="417555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The five fields that will be captured for Entry/exit/retention are: </a:t>
            </a:r>
            <a:r>
              <a:rPr lang="en-US" b="0" dirty="0"/>
              <a:t>Entry Date, Entry Type, Exit Withdraw Date, Exit Withdraw Type, and Retention Code.</a:t>
            </a:r>
          </a:p>
          <a:p>
            <a:pPr defTabSz="958291">
              <a:defRPr/>
            </a:pPr>
            <a:endParaRPr lang="en-US" dirty="0"/>
          </a:p>
          <a:p>
            <a:pPr defTabSz="958291">
              <a:defRPr/>
            </a:pPr>
            <a:r>
              <a:rPr lang="en-US" dirty="0"/>
              <a:t>All of these code options can be found on the SSA File Layout. The File Layout is a highly recommended resource as it contains all the codes, definitions and descriptions to ensure appropriate usage.</a:t>
            </a:r>
          </a:p>
          <a:p>
            <a:pPr defTabSz="958291">
              <a:defRPr/>
            </a:pPr>
            <a:endParaRPr lang="en-US" b="0" dirty="0"/>
          </a:p>
          <a:p>
            <a:pPr defTabSz="958291">
              <a:defRPr/>
            </a:pPr>
            <a:r>
              <a:rPr lang="en-US" dirty="0"/>
              <a:t>Access to this file can be found by clicking on the link in the slide or by visiting the CSI website, resource page.</a:t>
            </a:r>
            <a:endParaRPr lang="en-US" b="0" dirty="0"/>
          </a:p>
        </p:txBody>
      </p:sp>
      <p:sp>
        <p:nvSpPr>
          <p:cNvPr id="4" name="Slide Number Placeholder 3"/>
          <p:cNvSpPr>
            <a:spLocks noGrp="1"/>
          </p:cNvSpPr>
          <p:nvPr>
            <p:ph type="sldNum" sz="quarter" idx="10"/>
          </p:nvPr>
        </p:nvSpPr>
        <p:spPr/>
        <p:txBody>
          <a:bodyPr/>
          <a:lstStyle/>
          <a:p>
            <a:fld id="{A8065EE1-F171-4C2E-9AB3-5E7861C540B4}" type="slidenum">
              <a:rPr lang="en-US" smtClean="0"/>
              <a:t>6</a:t>
            </a:fld>
            <a:endParaRPr lang="en-US"/>
          </a:p>
        </p:txBody>
      </p:sp>
    </p:spTree>
    <p:extLst>
      <p:ext uri="{BB962C8B-B14F-4D97-AF65-F5344CB8AC3E}">
        <p14:creationId xmlns:p14="http://schemas.microsoft.com/office/powerpoint/2010/main" val="183913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Another resource that will be helpful is the Entry/Exit Fields Quick Reference Guide. This guide includes information and examples of coding and dating students in specific scenarios. Access to this file can be found by clicking on the link in the slide or by visiting the CSI website, resource page.</a:t>
            </a:r>
            <a:endParaRPr lang="en-US" b="0" dirty="0"/>
          </a:p>
        </p:txBody>
      </p:sp>
      <p:sp>
        <p:nvSpPr>
          <p:cNvPr id="4" name="Slide Number Placeholder 3"/>
          <p:cNvSpPr>
            <a:spLocks noGrp="1"/>
          </p:cNvSpPr>
          <p:nvPr>
            <p:ph type="sldNum" sz="quarter" idx="10"/>
          </p:nvPr>
        </p:nvSpPr>
        <p:spPr/>
        <p:txBody>
          <a:bodyPr/>
          <a:lstStyle/>
          <a:p>
            <a:fld id="{A8065EE1-F171-4C2E-9AB3-5E7861C540B4}" type="slidenum">
              <a:rPr lang="en-US" smtClean="0"/>
              <a:t>7</a:t>
            </a:fld>
            <a:endParaRPr lang="en-US"/>
          </a:p>
        </p:txBody>
      </p:sp>
    </p:spTree>
    <p:extLst>
      <p:ext uri="{BB962C8B-B14F-4D97-AF65-F5344CB8AC3E}">
        <p14:creationId xmlns:p14="http://schemas.microsoft.com/office/powerpoint/2010/main" val="123824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In addition, the Entry/Exit Code Description from CDE is a great detailed resource. </a:t>
            </a:r>
            <a:r>
              <a:rPr lang="en-US" baseline="0"/>
              <a:t>The resources </a:t>
            </a:r>
            <a:r>
              <a:rPr lang="en-US" baseline="0" dirty="0"/>
              <a:t>can help with code descriptions and errors.</a:t>
            </a:r>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8</a:t>
            </a:fld>
            <a:endParaRPr lang="en-US"/>
          </a:p>
        </p:txBody>
      </p:sp>
    </p:spTree>
    <p:extLst>
      <p:ext uri="{BB962C8B-B14F-4D97-AF65-F5344CB8AC3E}">
        <p14:creationId xmlns:p14="http://schemas.microsoft.com/office/powerpoint/2010/main" val="419409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section will go over several student scenarios and guidance for exit codes and exit dates.</a:t>
            </a:r>
          </a:p>
        </p:txBody>
      </p:sp>
      <p:sp>
        <p:nvSpPr>
          <p:cNvPr id="4" name="Slide Number Placeholder 3"/>
          <p:cNvSpPr>
            <a:spLocks noGrp="1"/>
          </p:cNvSpPr>
          <p:nvPr>
            <p:ph type="sldNum" sz="quarter" idx="5"/>
          </p:nvPr>
        </p:nvSpPr>
        <p:spPr/>
        <p:txBody>
          <a:bodyPr/>
          <a:lstStyle/>
          <a:p>
            <a:fld id="{A8065EE1-F171-4C2E-9AB3-5E7861C540B4}" type="slidenum">
              <a:rPr lang="en-US" smtClean="0"/>
              <a:t>9</a:t>
            </a:fld>
            <a:endParaRPr lang="en-US"/>
          </a:p>
        </p:txBody>
      </p:sp>
    </p:spTree>
    <p:extLst>
      <p:ext uri="{BB962C8B-B14F-4D97-AF65-F5344CB8AC3E}">
        <p14:creationId xmlns:p14="http://schemas.microsoft.com/office/powerpoint/2010/main" val="816681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0027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cde.state.co.us/datapipeline/eoyadequatedoctransfer" TargetMode="External"/><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160.png"/><Relationship Id="rId4" Type="http://schemas.openxmlformats.org/officeDocument/2006/relationships/notesSlide" Target="../notesSlides/notesSlide17.xml"/><Relationship Id="rId9"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hyperlink" Target="https://resources.csi.state.co.us/csi-annual-review-of-schools-cars/" TargetMode="External"/><Relationship Id="rId3" Type="http://schemas.openxmlformats.org/officeDocument/2006/relationships/slideLayout" Target="../slideLayouts/slideLayout3.xml"/><Relationship Id="rId7" Type="http://schemas.openxmlformats.org/officeDocument/2006/relationships/hyperlink" Target="http://www.cde.state.co.us/cdereval/mobility-stabilitycurren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cde.state.co.us/cdereval/dropoutcurrent" TargetMode="External"/><Relationship Id="rId11" Type="http://schemas.openxmlformats.org/officeDocument/2006/relationships/image" Target="../media/image4.png"/><Relationship Id="rId5" Type="http://schemas.openxmlformats.org/officeDocument/2006/relationships/hyperlink" Target="http://www.cde.state.co.us/cdereval/gradratecurrent" TargetMode="External"/><Relationship Id="rId10" Type="http://schemas.openxmlformats.org/officeDocument/2006/relationships/hyperlink" Target="https://resources.csi.state.co.us/interim-assessments/" TargetMode="External"/><Relationship Id="rId4" Type="http://schemas.openxmlformats.org/officeDocument/2006/relationships/notesSlide" Target="../notesSlides/notesSlide3.xml"/><Relationship Id="rId9" Type="http://schemas.openxmlformats.org/officeDocument/2006/relationships/hyperlink" Target="chrome-extension://efaidnbmnnnibpcajpcglclefindmkaj/https:/resources.csi.state.co.us/wp-content/uploads/2022/07/Equity-Screener-One-Pager-2022.pd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resources.csi.state.co.us/data-submissions-library/" TargetMode="External"/><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hyperlink" Target="https://resources.csi.state.co.us/end-of-yea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resources.csi.state.co.us/end-of-year/" TargetMode="External"/><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resources.csi.state.co.us/end-of-yea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258" y="1596714"/>
            <a:ext cx="8014855" cy="1406370"/>
          </a:xfrm>
        </p:spPr>
        <p:txBody>
          <a:bodyPr>
            <a:normAutofit fontScale="90000"/>
          </a:bodyPr>
          <a:lstStyle/>
          <a:p>
            <a:r>
              <a:rPr lang="en-US" dirty="0"/>
              <a:t>Entry, Exit, and Retention Coding and Dates</a:t>
            </a:r>
          </a:p>
        </p:txBody>
      </p:sp>
      <p:sp>
        <p:nvSpPr>
          <p:cNvPr id="3" name="Subtitle 2"/>
          <p:cNvSpPr>
            <a:spLocks noGrp="1"/>
          </p:cNvSpPr>
          <p:nvPr>
            <p:ph type="subTitle" idx="1"/>
          </p:nvPr>
        </p:nvSpPr>
        <p:spPr>
          <a:xfrm>
            <a:off x="760258" y="3690147"/>
            <a:ext cx="6858000" cy="2297294"/>
          </a:xfrm>
        </p:spPr>
        <p:txBody>
          <a:bodyPr>
            <a:normAutofit/>
          </a:bodyPr>
          <a:lstStyle/>
          <a:p>
            <a:endParaRPr lang="en-US" dirty="0"/>
          </a:p>
          <a:p>
            <a:endParaRPr lang="en-US" dirty="0"/>
          </a:p>
          <a:p>
            <a:r>
              <a:rPr lang="en-US" dirty="0"/>
              <a:t>Recorded March 2024</a:t>
            </a:r>
          </a:p>
          <a:p>
            <a:endParaRPr lang="en-US" dirty="0"/>
          </a:p>
        </p:txBody>
      </p:sp>
      <p:sp>
        <p:nvSpPr>
          <p:cNvPr id="4" name="Rectangle 3"/>
          <p:cNvSpPr/>
          <p:nvPr/>
        </p:nvSpPr>
        <p:spPr>
          <a:xfrm>
            <a:off x="760258" y="3003084"/>
            <a:ext cx="3541739" cy="461665"/>
          </a:xfrm>
          <a:prstGeom prst="rect">
            <a:avLst/>
          </a:prstGeom>
        </p:spPr>
        <p:txBody>
          <a:bodyPr wrap="none">
            <a:spAutoFit/>
          </a:bodyPr>
          <a:lstStyle/>
          <a:p>
            <a:r>
              <a:rPr lang="en-US" sz="2400" dirty="0"/>
              <a:t>General Collection Training</a:t>
            </a:r>
          </a:p>
        </p:txBody>
      </p:sp>
      <p:pic>
        <p:nvPicPr>
          <p:cNvPr id="44" name="Audio 43" descr="Entry, Exit, retention Coding and dating welcome">
            <a:hlinkClick r:id="" action="ppaction://media"/>
            <a:extLst>
              <a:ext uri="{FF2B5EF4-FFF2-40B4-BE49-F238E27FC236}">
                <a16:creationId xmlns:a16="http://schemas.microsoft.com/office/drawing/2014/main" id="{2F3C04EA-E331-43DA-F20A-7FA73EB584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60D4-4F84-471E-AC71-6547A3238DFE}"/>
              </a:ext>
            </a:extLst>
          </p:cNvPr>
          <p:cNvSpPr>
            <a:spLocks noGrp="1"/>
          </p:cNvSpPr>
          <p:nvPr>
            <p:ph type="title"/>
          </p:nvPr>
        </p:nvSpPr>
        <p:spPr/>
        <p:txBody>
          <a:bodyPr>
            <a:normAutofit/>
          </a:bodyPr>
          <a:lstStyle/>
          <a:p>
            <a:r>
              <a:rPr lang="en-US" dirty="0"/>
              <a:t>Students Completing the School Year</a:t>
            </a:r>
          </a:p>
        </p:txBody>
      </p:sp>
      <p:sp>
        <p:nvSpPr>
          <p:cNvPr id="3" name="Content Placeholder 2">
            <a:extLst>
              <a:ext uri="{FF2B5EF4-FFF2-40B4-BE49-F238E27FC236}">
                <a16:creationId xmlns:a16="http://schemas.microsoft.com/office/drawing/2014/main" id="{71657223-CD74-3951-F577-44C4BE923119}"/>
              </a:ext>
            </a:extLst>
          </p:cNvPr>
          <p:cNvSpPr>
            <a:spLocks noGrp="1"/>
          </p:cNvSpPr>
          <p:nvPr>
            <p:ph idx="1"/>
          </p:nvPr>
        </p:nvSpPr>
        <p:spPr>
          <a:xfrm>
            <a:off x="628650" y="1825625"/>
            <a:ext cx="8123464" cy="4351338"/>
          </a:xfrm>
        </p:spPr>
        <p:txBody>
          <a:bodyPr>
            <a:normAutofit/>
          </a:bodyPr>
          <a:lstStyle/>
          <a:p>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Exit Type</a:t>
            </a:r>
            <a:r>
              <a:rPr lang="en-US" sz="2600"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effectLst/>
                <a:latin typeface="Arial" panose="020B0604020202020204" pitchFamily="34" charset="0"/>
                <a:ea typeface="Times New Roman" panose="02020603050405020304" pitchFamily="18" charset="0"/>
                <a:cs typeface="Times New Roman" panose="02020603050405020304" pitchFamily="18" charset="0"/>
              </a:rPr>
              <a:t>‘00’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and </a:t>
            </a:r>
            <a:r>
              <a:rPr lang="en-US" sz="2600" b="1"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Exit Date</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effectLst/>
                <a:latin typeface="Arial" panose="020B0604020202020204" pitchFamily="34" charset="0"/>
                <a:ea typeface="Times New Roman" panose="02020603050405020304" pitchFamily="18" charset="0"/>
                <a:cs typeface="Times New Roman" panose="02020603050405020304" pitchFamily="18" charset="0"/>
              </a:rPr>
              <a:t>‘0000000’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should be used for </a:t>
            </a:r>
            <a:r>
              <a:rPr lang="en-US" sz="2600" b="1" i="1" dirty="0">
                <a:effectLst/>
                <a:latin typeface="Arial" panose="020B0604020202020204" pitchFamily="34" charset="0"/>
                <a:ea typeface="Times New Roman" panose="02020603050405020304" pitchFamily="18" charset="0"/>
                <a:cs typeface="Times New Roman" panose="02020603050405020304" pitchFamily="18" charset="0"/>
              </a:rPr>
              <a:t>every student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who completes the school year at your school, </a:t>
            </a:r>
            <a:r>
              <a:rPr lang="en-US" sz="2600" b="1" i="1" dirty="0">
                <a:effectLst/>
                <a:latin typeface="Arial" panose="020B0604020202020204" pitchFamily="34" charset="0"/>
                <a:ea typeface="Times New Roman" panose="02020603050405020304" pitchFamily="18" charset="0"/>
                <a:cs typeface="Times New Roman" panose="02020603050405020304" pitchFamily="18" charset="0"/>
              </a:rPr>
              <a:t>regardless of their anticipated enrollment status at the beginning of next year</a:t>
            </a:r>
            <a:r>
              <a:rPr lang="en-US" sz="26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 </a:t>
            </a:r>
          </a:p>
          <a:p>
            <a:r>
              <a:rPr lang="en-US" dirty="0"/>
              <a:t> </a:t>
            </a:r>
            <a:r>
              <a:rPr lang="en-US" sz="2600" dirty="0"/>
              <a:t>Why?</a:t>
            </a:r>
          </a:p>
          <a:p>
            <a:pPr lvl="1"/>
            <a:r>
              <a:rPr lang="en-US" sz="2500" baseline="0" dirty="0"/>
              <a:t>End Of Year (EOY) and SPED EOY is collecting information about what happened </a:t>
            </a:r>
            <a:r>
              <a:rPr lang="en-US" sz="2500" i="1" baseline="0" dirty="0"/>
              <a:t>this </a:t>
            </a:r>
            <a:r>
              <a:rPr lang="en-US" sz="2500" i="0" baseline="0" dirty="0"/>
              <a:t>school year. </a:t>
            </a:r>
          </a:p>
          <a:p>
            <a:pPr lvl="1"/>
            <a:r>
              <a:rPr lang="en-US" sz="2500" dirty="0"/>
              <a:t>October Count (OC) will collect information </a:t>
            </a:r>
            <a:r>
              <a:rPr lang="en-US" sz="2500" i="0" baseline="0" dirty="0"/>
              <a:t>about what is </a:t>
            </a:r>
            <a:r>
              <a:rPr lang="en-US" sz="2500" i="1" baseline="0" dirty="0"/>
              <a:t>going to </a:t>
            </a:r>
            <a:r>
              <a:rPr lang="en-US" sz="2500" dirty="0"/>
              <a:t>happen</a:t>
            </a:r>
            <a:r>
              <a:rPr lang="en-US" sz="2500" i="0" baseline="0" dirty="0"/>
              <a:t> the next school year.</a:t>
            </a:r>
            <a:endParaRPr lang="en-US" sz="2500" dirty="0"/>
          </a:p>
          <a:p>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14" name="Slide Number Placeholder 1">
            <a:extLst>
              <a:ext uri="{FF2B5EF4-FFF2-40B4-BE49-F238E27FC236}">
                <a16:creationId xmlns:a16="http://schemas.microsoft.com/office/drawing/2014/main" id="{846EEDB9-1572-4AAD-8704-DA96DBDA00D7}"/>
              </a:ext>
            </a:extLst>
          </p:cNvPr>
          <p:cNvSpPr txBox="1">
            <a:spLocks/>
          </p:cNvSpPr>
          <p:nvPr/>
        </p:nvSpPr>
        <p:spPr>
          <a:xfrm>
            <a:off x="-125" y="6505689"/>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10</a:t>
            </a:fld>
            <a:endParaRPr lang="en" dirty="0">
              <a:solidFill>
                <a:schemeClr val="bg1">
                  <a:lumMod val="65000"/>
                </a:schemeClr>
              </a:solidFill>
            </a:endParaRPr>
          </a:p>
        </p:txBody>
      </p:sp>
      <p:pic>
        <p:nvPicPr>
          <p:cNvPr id="4" name="Picture 3" descr="Entry Exit Field Example">
            <a:extLst>
              <a:ext uri="{FF2B5EF4-FFF2-40B4-BE49-F238E27FC236}">
                <a16:creationId xmlns:a16="http://schemas.microsoft.com/office/drawing/2014/main" id="{BF0D5A2E-6964-B287-5D9B-2803287C65FB}"/>
              </a:ext>
            </a:extLst>
          </p:cNvPr>
          <p:cNvPicPr>
            <a:picLocks noChangeAspect="1"/>
          </p:cNvPicPr>
          <p:nvPr/>
        </p:nvPicPr>
        <p:blipFill>
          <a:blip r:embed="rId5"/>
          <a:stretch>
            <a:fillRect/>
          </a:stretch>
        </p:blipFill>
        <p:spPr>
          <a:xfrm>
            <a:off x="3267175" y="5519717"/>
            <a:ext cx="2609649" cy="859768"/>
          </a:xfrm>
          <a:prstGeom prst="rect">
            <a:avLst/>
          </a:prstGeom>
        </p:spPr>
      </p:pic>
      <p:pic>
        <p:nvPicPr>
          <p:cNvPr id="28" name="Audio 27" descr="Students completing the school year">
            <a:hlinkClick r:id="" action="ppaction://media"/>
            <a:extLst>
              <a:ext uri="{FF2B5EF4-FFF2-40B4-BE49-F238E27FC236}">
                <a16:creationId xmlns:a16="http://schemas.microsoft.com/office/drawing/2014/main" id="{3AAF4FE7-71FD-F952-D0D3-0CE95627F7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71488160"/>
      </p:ext>
    </p:extLst>
  </p:cSld>
  <p:clrMapOvr>
    <a:masterClrMapping/>
  </p:clrMapOvr>
  <mc:AlternateContent xmlns:mc="http://schemas.openxmlformats.org/markup-compatibility/2006" xmlns:p14="http://schemas.microsoft.com/office/powerpoint/2010/main">
    <mc:Choice Requires="p14">
      <p:transition spd="slow" p14:dur="2000" advTm="45634"/>
    </mc:Choice>
    <mc:Fallback xmlns="">
      <p:transition spd="slow" advTm="4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53EB-D58A-3AAE-B675-26A566A26115}"/>
              </a:ext>
            </a:extLst>
          </p:cNvPr>
          <p:cNvSpPr>
            <a:spLocks noGrp="1"/>
          </p:cNvSpPr>
          <p:nvPr>
            <p:ph type="title"/>
          </p:nvPr>
        </p:nvSpPr>
        <p:spPr>
          <a:xfrm>
            <a:off x="628647" y="207862"/>
            <a:ext cx="8226101" cy="1325563"/>
          </a:xfrm>
        </p:spPr>
        <p:txBody>
          <a:bodyPr>
            <a:normAutofit/>
          </a:bodyPr>
          <a:lstStyle/>
          <a:p>
            <a:r>
              <a:rPr lang="en-US" dirty="0"/>
              <a:t>Zero-Fill Exit Codes/Dates for…</a:t>
            </a:r>
          </a:p>
        </p:txBody>
      </p:sp>
      <p:sp>
        <p:nvSpPr>
          <p:cNvPr id="3" name="Content Placeholder 2">
            <a:extLst>
              <a:ext uri="{FF2B5EF4-FFF2-40B4-BE49-F238E27FC236}">
                <a16:creationId xmlns:a16="http://schemas.microsoft.com/office/drawing/2014/main" id="{222CE3F4-86E9-8D7F-1DCC-F7C5C2D0DF7A}"/>
              </a:ext>
            </a:extLst>
          </p:cNvPr>
          <p:cNvSpPr>
            <a:spLocks noGrp="1"/>
          </p:cNvSpPr>
          <p:nvPr>
            <p:ph idx="1"/>
          </p:nvPr>
        </p:nvSpPr>
        <p:spPr>
          <a:xfrm>
            <a:off x="1118503" y="1424277"/>
            <a:ext cx="7246387" cy="4351338"/>
          </a:xfrm>
        </p:spPr>
        <p:txBody>
          <a:bodyPr>
            <a:normAutofit/>
          </a:bodyPr>
          <a:lstStyle/>
          <a:p>
            <a:r>
              <a:rPr lang="en-US" sz="2400" dirty="0">
                <a:effectLst/>
                <a:latin typeface="Arial" panose="020B0604020202020204" pitchFamily="34" charset="0"/>
                <a:ea typeface="Times New Roman" panose="02020603050405020304" pitchFamily="18" charset="0"/>
                <a:cs typeface="Times New Roman" panose="02020603050405020304" pitchFamily="18" charset="0"/>
              </a:rPr>
              <a:t>Students who you know are moving out of state or country over the summer and will not be returning.  </a:t>
            </a:r>
          </a:p>
          <a:p>
            <a:r>
              <a:rPr lang="en-US" sz="2400" dirty="0">
                <a:effectLst/>
                <a:latin typeface="Arial" panose="020B0604020202020204" pitchFamily="34" charset="0"/>
                <a:ea typeface="Times New Roman" panose="02020603050405020304" pitchFamily="18" charset="0"/>
                <a:cs typeface="Times New Roman" panose="02020603050405020304" pitchFamily="18" charset="0"/>
              </a:rPr>
              <a:t>Students who are transferring to a local school. </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are transitioning to home school. </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are skipping or repeating a grade. </a:t>
            </a:r>
            <a:endParaRPr lang="en-US" sz="2400" dirty="0">
              <a:ea typeface="Times New Roman" panose="02020603050405020304" pitchFamily="18" charset="0"/>
              <a:cs typeface="Symbol" panose="05050102010706020507" pitchFamily="18" charset="2"/>
            </a:endParaRP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have withdrawn or transferred out in the last 3 weeks of the current school year or have completed all coursework early.</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have passed the highest grade in your school – </a:t>
            </a:r>
            <a:r>
              <a:rPr lang="en-US" sz="2400" b="1" i="1" dirty="0">
                <a:effectLst/>
                <a:latin typeface="Arial" panose="020B0604020202020204" pitchFamily="34" charset="0"/>
                <a:ea typeface="Times New Roman" panose="02020603050405020304" pitchFamily="18" charset="0"/>
                <a:cs typeface="Symbol" panose="05050102010706020507" pitchFamily="18" charset="2"/>
              </a:rPr>
              <a:t>except</a:t>
            </a:r>
            <a:r>
              <a:rPr lang="en-US" sz="2400" i="1" dirty="0">
                <a:effectLst/>
                <a:latin typeface="Arial" panose="020B0604020202020204" pitchFamily="34" charset="0"/>
                <a:ea typeface="Times New Roman" panose="02020603050405020304" pitchFamily="18" charset="0"/>
                <a:cs typeface="Symbol" panose="05050102010706020507" pitchFamily="18" charset="2"/>
              </a:rPr>
              <a:t> </a:t>
            </a:r>
            <a:r>
              <a:rPr lang="en-US" sz="2400" dirty="0">
                <a:effectLst/>
                <a:latin typeface="Arial" panose="020B0604020202020204" pitchFamily="34" charset="0"/>
                <a:ea typeface="Times New Roman" panose="02020603050405020304" pitchFamily="18" charset="0"/>
                <a:cs typeface="Symbol" panose="05050102010706020507" pitchFamily="18" charset="2"/>
              </a:rPr>
              <a:t>for students graduating high school.  </a:t>
            </a:r>
          </a:p>
          <a:p>
            <a:pPr marL="0" indent="0">
              <a:buNone/>
            </a:pPr>
            <a:endParaRPr lang="en-US" sz="2400" dirty="0">
              <a:effectLst/>
              <a:latin typeface="Arial" panose="020B0604020202020204" pitchFamily="34" charset="0"/>
              <a:ea typeface="Times New Roman" panose="02020603050405020304" pitchFamily="18" charset="0"/>
              <a:cs typeface="Symbol" panose="05050102010706020507" pitchFamily="18" charset="2"/>
            </a:endParaRPr>
          </a:p>
          <a:p>
            <a:endParaRPr lang="en-US" sz="2400" dirty="0">
              <a:latin typeface="Arial" panose="020B0604020202020204" pitchFamily="34" charset="0"/>
              <a:cs typeface="Arial" panose="020B0604020202020204" pitchFamily="34" charset="0"/>
            </a:endParaRPr>
          </a:p>
          <a:p>
            <a:endParaRPr lang="en-US" sz="2400" dirty="0"/>
          </a:p>
        </p:txBody>
      </p:sp>
      <p:graphicFrame>
        <p:nvGraphicFramePr>
          <p:cNvPr id="5" name="Table 4" descr="Exit Filed Example">
            <a:extLst>
              <a:ext uri="{FF2B5EF4-FFF2-40B4-BE49-F238E27FC236}">
                <a16:creationId xmlns:a16="http://schemas.microsoft.com/office/drawing/2014/main" id="{66BA196E-86B5-9934-07C2-7662D8B65627}"/>
              </a:ext>
            </a:extLst>
          </p:cNvPr>
          <p:cNvGraphicFramePr>
            <a:graphicFrameLocks noGrp="1"/>
          </p:cNvGraphicFramePr>
          <p:nvPr>
            <p:extLst>
              <p:ext uri="{D42A27DB-BD31-4B8C-83A1-F6EECF244321}">
                <p14:modId xmlns:p14="http://schemas.microsoft.com/office/powerpoint/2010/main" val="1527731360"/>
              </p:ext>
            </p:extLst>
          </p:nvPr>
        </p:nvGraphicFramePr>
        <p:xfrm>
          <a:off x="3287287" y="5554499"/>
          <a:ext cx="2569426" cy="983672"/>
        </p:xfrm>
        <a:graphic>
          <a:graphicData uri="http://schemas.openxmlformats.org/drawingml/2006/table">
            <a:tbl>
              <a:tblPr firstRow="1" bandRow="1">
                <a:tableStyleId>{5C22544A-7EE6-4342-B048-85BDC9FD1C3A}</a:tableStyleId>
              </a:tblPr>
              <a:tblGrid>
                <a:gridCol w="1275277">
                  <a:extLst>
                    <a:ext uri="{9D8B030D-6E8A-4147-A177-3AD203B41FA5}">
                      <a16:colId xmlns:a16="http://schemas.microsoft.com/office/drawing/2014/main" val="20000"/>
                    </a:ext>
                  </a:extLst>
                </a:gridCol>
                <a:gridCol w="1294149">
                  <a:extLst>
                    <a:ext uri="{9D8B030D-6E8A-4147-A177-3AD203B41FA5}">
                      <a16:colId xmlns:a16="http://schemas.microsoft.com/office/drawing/2014/main" val="20001"/>
                    </a:ext>
                  </a:extLst>
                </a:gridCol>
              </a:tblGrid>
              <a:tr h="491836">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1836">
                <a:tc>
                  <a:txBody>
                    <a:bodyPr/>
                    <a:lstStyle/>
                    <a:p>
                      <a:pPr algn="ctr"/>
                      <a:r>
                        <a:rPr lang="en-US" dirty="0"/>
                        <a:t>00000000</a:t>
                      </a:r>
                    </a:p>
                  </a:txBody>
                  <a:tcPr anchor="ctr"/>
                </a:tc>
                <a:tc>
                  <a:txBody>
                    <a:bodyPr/>
                    <a:lstStyle/>
                    <a:p>
                      <a:pPr algn="ctr"/>
                      <a:r>
                        <a:rPr lang="en-US" dirty="0"/>
                        <a:t>00</a:t>
                      </a:r>
                    </a:p>
                  </a:txBody>
                  <a:tcPr anchor="ctr"/>
                </a:tc>
                <a:extLst>
                  <a:ext uri="{0D108BD9-81ED-4DB2-BD59-A6C34878D82A}">
                    <a16:rowId xmlns:a16="http://schemas.microsoft.com/office/drawing/2014/main" val="10001"/>
                  </a:ext>
                </a:extLst>
              </a:tr>
            </a:tbl>
          </a:graphicData>
        </a:graphic>
      </p:graphicFrame>
      <p:pic>
        <p:nvPicPr>
          <p:cNvPr id="56" name="Audio 55" descr="Zero filled dates">
            <a:hlinkClick r:id="" action="ppaction://media"/>
            <a:extLst>
              <a:ext uri="{FF2B5EF4-FFF2-40B4-BE49-F238E27FC236}">
                <a16:creationId xmlns:a16="http://schemas.microsoft.com/office/drawing/2014/main" id="{7E5B300A-01C9-3EC8-BBF7-1415369EA0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05853490"/>
      </p:ext>
    </p:extLst>
  </p:cSld>
  <p:clrMapOvr>
    <a:masterClrMapping/>
  </p:clrMapOvr>
  <mc:AlternateContent xmlns:mc="http://schemas.openxmlformats.org/markup-compatibility/2006" xmlns:p14="http://schemas.microsoft.com/office/powerpoint/2010/main">
    <mc:Choice Requires="p14">
      <p:transition spd="slow" p14:dur="2000" advTm="65498"/>
    </mc:Choice>
    <mc:Fallback xmlns="">
      <p:transition spd="slow" advTm="6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0A3F-571C-4C5A-BE61-C0705F903447}"/>
              </a:ext>
            </a:extLst>
          </p:cNvPr>
          <p:cNvSpPr>
            <a:spLocks noGrp="1"/>
          </p:cNvSpPr>
          <p:nvPr>
            <p:ph type="title"/>
          </p:nvPr>
        </p:nvSpPr>
        <p:spPr>
          <a:xfrm>
            <a:off x="628649" y="248585"/>
            <a:ext cx="7886700" cy="1325563"/>
          </a:xfrm>
        </p:spPr>
        <p:txBody>
          <a:bodyPr/>
          <a:lstStyle/>
          <a:p>
            <a:pPr algn="ctr"/>
            <a:r>
              <a:rPr lang="en-US" dirty="0"/>
              <a:t>A Quick Note on PS Extract</a:t>
            </a:r>
          </a:p>
        </p:txBody>
      </p:sp>
      <p:pic>
        <p:nvPicPr>
          <p:cNvPr id="3" name="Picture 2" descr="screenshot of PowerSchool Student Enrollment">
            <a:extLst>
              <a:ext uri="{FF2B5EF4-FFF2-40B4-BE49-F238E27FC236}">
                <a16:creationId xmlns:a16="http://schemas.microsoft.com/office/drawing/2014/main" id="{CBB5C9D2-22D1-4549-96CC-9CEBE8C40A78}"/>
              </a:ext>
            </a:extLst>
          </p:cNvPr>
          <p:cNvPicPr>
            <a:picLocks noChangeAspect="1"/>
          </p:cNvPicPr>
          <p:nvPr/>
        </p:nvPicPr>
        <p:blipFill rotWithShape="1">
          <a:blip r:embed="rId5">
            <a:extLst>
              <a:ext uri="{28A0092B-C50C-407E-A947-70E740481C1C}">
                <a14:useLocalDpi xmlns:a14="http://schemas.microsoft.com/office/drawing/2010/main" val="0"/>
              </a:ext>
            </a:extLst>
          </a:blip>
          <a:srcRect l="4752" r="7434"/>
          <a:stretch/>
        </p:blipFill>
        <p:spPr>
          <a:xfrm>
            <a:off x="874616" y="1283841"/>
            <a:ext cx="7652808" cy="4235953"/>
          </a:xfrm>
          <a:prstGeom prst="rect">
            <a:avLst/>
          </a:prstGeom>
          <a:ln w="9525">
            <a:solidFill>
              <a:schemeClr val="tx1"/>
            </a:solidFill>
          </a:ln>
        </p:spPr>
      </p:pic>
      <p:sp>
        <p:nvSpPr>
          <p:cNvPr id="9" name="Slide Number Placeholder 1">
            <a:extLst>
              <a:ext uri="{FF2B5EF4-FFF2-40B4-BE49-F238E27FC236}">
                <a16:creationId xmlns:a16="http://schemas.microsoft.com/office/drawing/2014/main" id="{750D51A4-25D8-4985-93F4-0D8EBFD4A405}"/>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12</a:t>
            </a:fld>
            <a:endParaRPr lang="en" dirty="0">
              <a:solidFill>
                <a:schemeClr val="bg1">
                  <a:lumMod val="65000"/>
                </a:schemeClr>
              </a:solidFill>
            </a:endParaRPr>
          </a:p>
        </p:txBody>
      </p:sp>
      <p:sp>
        <p:nvSpPr>
          <p:cNvPr id="6" name="TextBox 5">
            <a:extLst>
              <a:ext uri="{FF2B5EF4-FFF2-40B4-BE49-F238E27FC236}">
                <a16:creationId xmlns:a16="http://schemas.microsoft.com/office/drawing/2014/main" id="{3574D05B-C82C-A689-6C04-9A20E72D8318}"/>
              </a:ext>
            </a:extLst>
          </p:cNvPr>
          <p:cNvSpPr txBox="1"/>
          <p:nvPr/>
        </p:nvSpPr>
        <p:spPr>
          <a:xfrm>
            <a:off x="886692" y="5686084"/>
            <a:ext cx="7628657" cy="923330"/>
          </a:xfrm>
          <a:prstGeom prst="rect">
            <a:avLst/>
          </a:prstGeom>
          <a:noFill/>
        </p:spPr>
        <p:txBody>
          <a:bodyPr wrap="square">
            <a:spAutoFit/>
          </a:bodyPr>
          <a:lstStyle/>
          <a:p>
            <a:r>
              <a:rPr lang="en-US" sz="1800" dirty="0"/>
              <a:t>IMPORTANT for PS Users: In student enrollments, </a:t>
            </a:r>
            <a:r>
              <a:rPr lang="en-US" sz="1800" b="1" dirty="0"/>
              <a:t>use the default exit day of the DAY AFTER your last day of school</a:t>
            </a:r>
            <a:r>
              <a:rPr lang="en-US" sz="1800" dirty="0"/>
              <a:t>. This will create a zero filled exit date and exit code in state reporting.</a:t>
            </a:r>
          </a:p>
        </p:txBody>
      </p:sp>
      <p:pic>
        <p:nvPicPr>
          <p:cNvPr id="12" name="Recorded Sound">
            <a:hlinkClick r:id="" action="ppaction://media"/>
            <a:extLst>
              <a:ext uri="{FF2B5EF4-FFF2-40B4-BE49-F238E27FC236}">
                <a16:creationId xmlns:a16="http://schemas.microsoft.com/office/drawing/2014/main" id="{A19EC079-B733-6C34-4F30-79064C62D8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7837103"/>
      </p:ext>
    </p:extLst>
  </p:cSld>
  <p:clrMapOvr>
    <a:masterClrMapping/>
  </p:clrMapOvr>
  <mc:AlternateContent xmlns:mc="http://schemas.openxmlformats.org/markup-compatibility/2006" xmlns:p14="http://schemas.microsoft.com/office/powerpoint/2010/main">
    <mc:Choice Requires="p14">
      <p:transition spd="slow" p14:dur="2000" advTm="37194"/>
    </mc:Choice>
    <mc:Fallback xmlns="">
      <p:transition spd="slow" advTm="3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5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74" y="109453"/>
            <a:ext cx="7886700" cy="1325563"/>
          </a:xfrm>
        </p:spPr>
        <p:txBody>
          <a:bodyPr/>
          <a:lstStyle/>
          <a:p>
            <a:pPr algn="ctr"/>
            <a:r>
              <a:rPr lang="en-US" dirty="0"/>
              <a:t>New School Year Roll-Over</a:t>
            </a:r>
          </a:p>
        </p:txBody>
      </p:sp>
      <p:sp>
        <p:nvSpPr>
          <p:cNvPr id="10" name="TextBox 9">
            <a:extLst>
              <a:ext uri="{FF2B5EF4-FFF2-40B4-BE49-F238E27FC236}">
                <a16:creationId xmlns:a16="http://schemas.microsoft.com/office/drawing/2014/main" id="{63FA18B8-2DBE-2D46-F307-D8F7916359C1}"/>
              </a:ext>
            </a:extLst>
          </p:cNvPr>
          <p:cNvSpPr txBox="1"/>
          <p:nvPr/>
        </p:nvSpPr>
        <p:spPr>
          <a:xfrm>
            <a:off x="986740" y="1272096"/>
            <a:ext cx="7326836" cy="923330"/>
          </a:xfrm>
          <a:prstGeom prst="rect">
            <a:avLst/>
          </a:prstGeom>
          <a:noFill/>
          <a:ln w="19050">
            <a:solidFill>
              <a:srgbClr val="455FA9"/>
            </a:solidFill>
          </a:ln>
        </p:spPr>
        <p:txBody>
          <a:bodyPr wrap="square" rtlCol="0">
            <a:spAutoFit/>
          </a:bodyPr>
          <a:lstStyle/>
          <a:p>
            <a:pPr algn="ctr"/>
            <a:r>
              <a:rPr lang="en-US" dirty="0"/>
              <a:t>In 2023-2024 Calendar</a:t>
            </a:r>
          </a:p>
          <a:p>
            <a:pPr algn="ctr"/>
            <a:r>
              <a:rPr lang="en-US" dirty="0"/>
              <a:t>End code and date all students regardless of anticipated withdrawal </a:t>
            </a:r>
          </a:p>
          <a:p>
            <a:pPr algn="ctr"/>
            <a:r>
              <a:rPr lang="en-US" dirty="0"/>
              <a:t>Exit Type: 00, Exit Date: 00000000</a:t>
            </a:r>
          </a:p>
        </p:txBody>
      </p:sp>
      <p:sp>
        <p:nvSpPr>
          <p:cNvPr id="6" name="TextBox 5"/>
          <p:cNvSpPr txBox="1"/>
          <p:nvPr/>
        </p:nvSpPr>
        <p:spPr>
          <a:xfrm>
            <a:off x="986739" y="2458550"/>
            <a:ext cx="7326837" cy="2154436"/>
          </a:xfrm>
          <a:prstGeom prst="rect">
            <a:avLst/>
          </a:prstGeom>
          <a:noFill/>
          <a:ln w="19050">
            <a:solidFill>
              <a:srgbClr val="EFAA1F"/>
            </a:solidFill>
          </a:ln>
        </p:spPr>
        <p:txBody>
          <a:bodyPr wrap="square" rtlCol="0">
            <a:spAutoFit/>
          </a:bodyPr>
          <a:lstStyle/>
          <a:p>
            <a:pPr algn="ctr"/>
            <a:r>
              <a:rPr lang="en-US" dirty="0"/>
              <a:t>In 2024-2025 Calendar</a:t>
            </a:r>
          </a:p>
          <a:p>
            <a:pPr algn="ctr"/>
            <a:r>
              <a:rPr lang="en-US" dirty="0"/>
              <a:t>SIS rolls-over to NEW school year.</a:t>
            </a:r>
          </a:p>
          <a:p>
            <a:pPr algn="ctr"/>
            <a:endParaRPr lang="en-US" dirty="0"/>
          </a:p>
          <a:p>
            <a:pPr algn="ctr"/>
            <a:r>
              <a:rPr lang="en-US" dirty="0"/>
              <a:t>One Day Entry/Exit record in NEW School Year.</a:t>
            </a:r>
          </a:p>
          <a:p>
            <a:endParaRPr lang="en-US" sz="800" dirty="0"/>
          </a:p>
          <a:p>
            <a:r>
              <a:rPr lang="en-US" dirty="0"/>
              <a:t>	Example:</a:t>
            </a:r>
          </a:p>
          <a:p>
            <a:pPr algn="ctr"/>
            <a:endParaRPr lang="en-US" dirty="0"/>
          </a:p>
          <a:p>
            <a:pPr algn="ctr"/>
            <a:endParaRPr lang="en-US" dirty="0"/>
          </a:p>
        </p:txBody>
      </p:sp>
      <p:graphicFrame>
        <p:nvGraphicFramePr>
          <p:cNvPr id="7" name="Table 6" descr="Entry/Exit Filed Example"/>
          <p:cNvGraphicFramePr>
            <a:graphicFrameLocks noGrp="1"/>
          </p:cNvGraphicFramePr>
          <p:nvPr>
            <p:extLst>
              <p:ext uri="{D42A27DB-BD31-4B8C-83A1-F6EECF244321}">
                <p14:modId xmlns:p14="http://schemas.microsoft.com/office/powerpoint/2010/main" val="4205060729"/>
              </p:ext>
            </p:extLst>
          </p:nvPr>
        </p:nvGraphicFramePr>
        <p:xfrm>
          <a:off x="2987069" y="3696494"/>
          <a:ext cx="2312273" cy="855136"/>
        </p:xfrm>
        <a:graphic>
          <a:graphicData uri="http://schemas.openxmlformats.org/drawingml/2006/table">
            <a:tbl>
              <a:tblPr firstRow="1" bandRow="1">
                <a:tableStyleId>{5C22544A-7EE6-4342-B048-85BDC9FD1C3A}</a:tableStyleId>
              </a:tblPr>
              <a:tblGrid>
                <a:gridCol w="1128234">
                  <a:extLst>
                    <a:ext uri="{9D8B030D-6E8A-4147-A177-3AD203B41FA5}">
                      <a16:colId xmlns:a16="http://schemas.microsoft.com/office/drawing/2014/main" val="20000"/>
                    </a:ext>
                  </a:extLst>
                </a:gridCol>
                <a:gridCol w="1184039">
                  <a:extLst>
                    <a:ext uri="{9D8B030D-6E8A-4147-A177-3AD203B41FA5}">
                      <a16:colId xmlns:a16="http://schemas.microsoft.com/office/drawing/2014/main" val="20001"/>
                    </a:ext>
                  </a:extLst>
                </a:gridCol>
              </a:tblGrid>
              <a:tr h="395638">
                <a:tc>
                  <a:txBody>
                    <a:bodyPr/>
                    <a:lstStyle/>
                    <a:p>
                      <a:pPr algn="ctr"/>
                      <a:r>
                        <a:rPr lang="en-US" sz="1600" dirty="0"/>
                        <a:t>Entry</a:t>
                      </a:r>
                      <a:r>
                        <a:rPr lang="en-US" sz="1600" baseline="0" dirty="0"/>
                        <a:t> </a:t>
                      </a:r>
                      <a:r>
                        <a:rPr lang="en-US" sz="1600" dirty="0"/>
                        <a:t>Date</a:t>
                      </a:r>
                    </a:p>
                  </a:txBody>
                  <a:tcPr anchor="ctr"/>
                </a:tc>
                <a:tc>
                  <a:txBody>
                    <a:bodyPr/>
                    <a:lstStyle/>
                    <a:p>
                      <a:pPr algn="ctr"/>
                      <a:r>
                        <a:rPr lang="en-US" sz="1600" dirty="0"/>
                        <a:t>Entry Type</a:t>
                      </a:r>
                    </a:p>
                  </a:txBody>
                  <a:tcPr anchor="ctr"/>
                </a:tc>
                <a:extLst>
                  <a:ext uri="{0D108BD9-81ED-4DB2-BD59-A6C34878D82A}">
                    <a16:rowId xmlns:a16="http://schemas.microsoft.com/office/drawing/2014/main" val="10000"/>
                  </a:ext>
                </a:extLst>
              </a:tr>
              <a:tr h="459498">
                <a:tc>
                  <a:txBody>
                    <a:bodyPr/>
                    <a:lstStyle/>
                    <a:p>
                      <a:pPr algn="ctr"/>
                      <a:r>
                        <a:rPr lang="en-US" dirty="0"/>
                        <a:t>08112024</a:t>
                      </a:r>
                    </a:p>
                  </a:txBody>
                  <a:tcPr anchor="ctr"/>
                </a:tc>
                <a:tc>
                  <a:txBody>
                    <a:bodyPr/>
                    <a:lstStyle/>
                    <a:p>
                      <a:pPr algn="ctr"/>
                      <a:r>
                        <a:rPr lang="en-US" dirty="0"/>
                        <a:t>02</a:t>
                      </a:r>
                    </a:p>
                  </a:txBody>
                  <a:tcPr anchor="ctr"/>
                </a:tc>
                <a:extLst>
                  <a:ext uri="{0D108BD9-81ED-4DB2-BD59-A6C34878D82A}">
                    <a16:rowId xmlns:a16="http://schemas.microsoft.com/office/drawing/2014/main" val="10001"/>
                  </a:ext>
                </a:extLst>
              </a:tr>
            </a:tbl>
          </a:graphicData>
        </a:graphic>
      </p:graphicFrame>
      <p:graphicFrame>
        <p:nvGraphicFramePr>
          <p:cNvPr id="11" name="Table 10" descr="Entry/Exit Filed Example"/>
          <p:cNvGraphicFramePr>
            <a:graphicFrameLocks noGrp="1"/>
          </p:cNvGraphicFramePr>
          <p:nvPr>
            <p:extLst>
              <p:ext uri="{D42A27DB-BD31-4B8C-83A1-F6EECF244321}">
                <p14:modId xmlns:p14="http://schemas.microsoft.com/office/powerpoint/2010/main" val="808771926"/>
              </p:ext>
            </p:extLst>
          </p:nvPr>
        </p:nvGraphicFramePr>
        <p:xfrm>
          <a:off x="5477540" y="3686406"/>
          <a:ext cx="2312273" cy="865223"/>
        </p:xfrm>
        <a:graphic>
          <a:graphicData uri="http://schemas.openxmlformats.org/drawingml/2006/table">
            <a:tbl>
              <a:tblPr firstRow="1" bandRow="1">
                <a:tableStyleId>{5C22544A-7EE6-4342-B048-85BDC9FD1C3A}</a:tableStyleId>
              </a:tblPr>
              <a:tblGrid>
                <a:gridCol w="1147645">
                  <a:extLst>
                    <a:ext uri="{9D8B030D-6E8A-4147-A177-3AD203B41FA5}">
                      <a16:colId xmlns:a16="http://schemas.microsoft.com/office/drawing/2014/main" val="20000"/>
                    </a:ext>
                  </a:extLst>
                </a:gridCol>
                <a:gridCol w="1164628">
                  <a:extLst>
                    <a:ext uri="{9D8B030D-6E8A-4147-A177-3AD203B41FA5}">
                      <a16:colId xmlns:a16="http://schemas.microsoft.com/office/drawing/2014/main" val="20001"/>
                    </a:ext>
                  </a:extLst>
                </a:gridCol>
              </a:tblGrid>
              <a:tr h="226017">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9463">
                <a:tc>
                  <a:txBody>
                    <a:bodyPr/>
                    <a:lstStyle/>
                    <a:p>
                      <a:pPr algn="ctr"/>
                      <a:r>
                        <a:rPr lang="en-US" dirty="0"/>
                        <a:t>08112025</a:t>
                      </a:r>
                    </a:p>
                  </a:txBody>
                  <a:tcPr anchor="ctr"/>
                </a:tc>
                <a:tc>
                  <a:txBody>
                    <a:bodyPr/>
                    <a:lstStyle/>
                    <a:p>
                      <a:pPr algn="ctr"/>
                      <a:r>
                        <a:rPr lang="en-US" dirty="0"/>
                        <a:t>13</a:t>
                      </a:r>
                    </a:p>
                  </a:txBody>
                  <a:tcPr anchor="ctr"/>
                </a:tc>
                <a:extLst>
                  <a:ext uri="{0D108BD9-81ED-4DB2-BD59-A6C34878D82A}">
                    <a16:rowId xmlns:a16="http://schemas.microsoft.com/office/drawing/2014/main" val="10001"/>
                  </a:ext>
                </a:extLst>
              </a:tr>
            </a:tbl>
          </a:graphicData>
        </a:graphic>
      </p:graphicFrame>
      <p:sp>
        <p:nvSpPr>
          <p:cNvPr id="30" name="TextBox 29"/>
          <p:cNvSpPr txBox="1"/>
          <p:nvPr/>
        </p:nvSpPr>
        <p:spPr>
          <a:xfrm>
            <a:off x="986740" y="4849194"/>
            <a:ext cx="7326836" cy="1477328"/>
          </a:xfrm>
          <a:prstGeom prst="rect">
            <a:avLst/>
          </a:prstGeom>
          <a:noFill/>
          <a:ln w="19050">
            <a:solidFill>
              <a:srgbClr val="008CA0"/>
            </a:solidFill>
          </a:ln>
        </p:spPr>
        <p:txBody>
          <a:bodyPr wrap="square" rtlCol="0">
            <a:spAutoFit/>
          </a:bodyPr>
          <a:lstStyle/>
          <a:p>
            <a:pPr algn="ctr"/>
            <a:r>
              <a:rPr lang="en-US" dirty="0"/>
              <a:t>MAXED-OUT Grade Level</a:t>
            </a:r>
          </a:p>
          <a:p>
            <a:pPr algn="ctr"/>
            <a:r>
              <a:rPr lang="en-US" dirty="0"/>
              <a:t>Can you create enrollment records for one grade above?</a:t>
            </a:r>
          </a:p>
          <a:p>
            <a:pPr algn="ctr"/>
            <a:endParaRPr lang="en-US" dirty="0"/>
          </a:p>
          <a:p>
            <a:pPr algn="ctr"/>
            <a:r>
              <a:rPr lang="en-US" dirty="0"/>
              <a:t>If YES: When SIS rolls-over to NEW school year.</a:t>
            </a:r>
          </a:p>
          <a:p>
            <a:pPr algn="ctr"/>
            <a:r>
              <a:rPr lang="en-US" dirty="0"/>
              <a:t>If NO: Contact CSI to submit an Error Exception Request</a:t>
            </a:r>
          </a:p>
        </p:txBody>
      </p:sp>
      <p:sp>
        <p:nvSpPr>
          <p:cNvPr id="28" name="Slide Number Placeholder 1">
            <a:extLst>
              <a:ext uri="{FF2B5EF4-FFF2-40B4-BE49-F238E27FC236}">
                <a16:creationId xmlns:a16="http://schemas.microsoft.com/office/drawing/2014/main" id="{5B076500-707C-4A91-9750-67F51BE265E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13</a:t>
            </a:fld>
            <a:endParaRPr lang="en" dirty="0">
              <a:solidFill>
                <a:schemeClr val="bg1">
                  <a:lumMod val="65000"/>
                </a:schemeClr>
              </a:solidFill>
            </a:endParaRPr>
          </a:p>
        </p:txBody>
      </p:sp>
      <p:pic>
        <p:nvPicPr>
          <p:cNvPr id="42" name="Audio 41">
            <a:hlinkClick r:id="" action="ppaction://media"/>
            <a:extLst>
              <a:ext uri="{FF2B5EF4-FFF2-40B4-BE49-F238E27FC236}">
                <a16:creationId xmlns:a16="http://schemas.microsoft.com/office/drawing/2014/main" id="{99647037-3868-D268-E587-16193984C7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87123987"/>
      </p:ext>
    </p:extLst>
  </p:cSld>
  <p:clrMapOvr>
    <a:masterClrMapping/>
  </p:clrMapOvr>
  <mc:AlternateContent xmlns:mc="http://schemas.openxmlformats.org/markup-compatibility/2006" xmlns:p14="http://schemas.microsoft.com/office/powerpoint/2010/main">
    <mc:Choice Requires="p14">
      <p:transition spd="slow" p14:dur="2000" advTm="112163"/>
    </mc:Choice>
    <mc:Fallback xmlns="">
      <p:transition spd="slow" advTm="11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Coding Graduates</a:t>
            </a:r>
          </a:p>
        </p:txBody>
      </p:sp>
      <p:sp>
        <p:nvSpPr>
          <p:cNvPr id="3" name="Content Placeholder 2">
            <a:extLst>
              <a:ext uri="{FF2B5EF4-FFF2-40B4-BE49-F238E27FC236}">
                <a16:creationId xmlns:a16="http://schemas.microsoft.com/office/drawing/2014/main" id="{A38E9674-A4AF-EF48-C57A-8DFE99561632}"/>
              </a:ext>
            </a:extLst>
          </p:cNvPr>
          <p:cNvSpPr>
            <a:spLocks noGrp="1"/>
          </p:cNvSpPr>
          <p:nvPr>
            <p:ph sz="half" idx="1"/>
          </p:nvPr>
        </p:nvSpPr>
        <p:spPr>
          <a:xfrm>
            <a:off x="628650" y="1825625"/>
            <a:ext cx="3886200" cy="4851400"/>
          </a:xfrm>
        </p:spPr>
        <p:txBody>
          <a:bodyPr>
            <a:normAutofit/>
          </a:bodyPr>
          <a:lstStyle/>
          <a:p>
            <a:r>
              <a:rPr lang="en-US" dirty="0"/>
              <a:t>For </a:t>
            </a:r>
            <a:r>
              <a:rPr lang="en-US" b="1" dirty="0"/>
              <a:t>high school </a:t>
            </a:r>
            <a:r>
              <a:rPr lang="en-US" dirty="0"/>
              <a:t>graduates:</a:t>
            </a:r>
          </a:p>
          <a:p>
            <a:pPr lvl="1"/>
            <a:r>
              <a:rPr lang="en-US" dirty="0"/>
              <a:t>Exit Type: 90 or Similar</a:t>
            </a:r>
          </a:p>
          <a:p>
            <a:pPr lvl="1"/>
            <a:r>
              <a:rPr lang="en-US" dirty="0"/>
              <a:t>Exit Date: Graduation Date</a:t>
            </a:r>
          </a:p>
          <a:p>
            <a:pPr lvl="1"/>
            <a:endParaRPr lang="en-US" dirty="0"/>
          </a:p>
          <a:p>
            <a:pPr lvl="1"/>
            <a:endParaRPr lang="en-US" dirty="0"/>
          </a:p>
          <a:p>
            <a:pPr lvl="1"/>
            <a:endParaRPr lang="en-US" dirty="0"/>
          </a:p>
          <a:p>
            <a:pPr marL="457200" lvl="1" indent="0">
              <a:buNone/>
            </a:pPr>
            <a:r>
              <a:rPr lang="en-US" sz="1800" dirty="0">
                <a:solidFill>
                  <a:srgbClr val="C00000"/>
                </a:solidFill>
              </a:rPr>
              <a:t>NOTE: To avoid collection errors, this process should be done on grad day or after, keeping the students ZERO filled until graduation is official.</a:t>
            </a:r>
          </a:p>
          <a:p>
            <a:endParaRPr lang="en-US" dirty="0"/>
          </a:p>
        </p:txBody>
      </p:sp>
      <p:graphicFrame>
        <p:nvGraphicFramePr>
          <p:cNvPr id="15" name="Table 14" descr="Exit Field Example for Graduate"/>
          <p:cNvGraphicFramePr>
            <a:graphicFrameLocks noGrp="1"/>
          </p:cNvGraphicFramePr>
          <p:nvPr>
            <p:extLst>
              <p:ext uri="{D42A27DB-BD31-4B8C-83A1-F6EECF244321}">
                <p14:modId xmlns:p14="http://schemas.microsoft.com/office/powerpoint/2010/main" val="1316810812"/>
              </p:ext>
            </p:extLst>
          </p:nvPr>
        </p:nvGraphicFramePr>
        <p:xfrm>
          <a:off x="1110679" y="4251325"/>
          <a:ext cx="2949388" cy="741680"/>
        </p:xfrm>
        <a:graphic>
          <a:graphicData uri="http://schemas.openxmlformats.org/drawingml/2006/table">
            <a:tbl>
              <a:tblPr firstRow="1" bandRow="1">
                <a:tableStyleId>{5C22544A-7EE6-4342-B048-85BDC9FD1C3A}</a:tableStyleId>
              </a:tblPr>
              <a:tblGrid>
                <a:gridCol w="1479177">
                  <a:extLst>
                    <a:ext uri="{9D8B030D-6E8A-4147-A177-3AD203B41FA5}">
                      <a16:colId xmlns:a16="http://schemas.microsoft.com/office/drawing/2014/main" val="20000"/>
                    </a:ext>
                  </a:extLst>
                </a:gridCol>
                <a:gridCol w="1470211">
                  <a:extLst>
                    <a:ext uri="{9D8B030D-6E8A-4147-A177-3AD203B41FA5}">
                      <a16:colId xmlns:a16="http://schemas.microsoft.com/office/drawing/2014/main" val="20001"/>
                    </a:ext>
                  </a:extLst>
                </a:gridCol>
              </a:tblGrid>
              <a:tr h="370840">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370840">
                <a:tc>
                  <a:txBody>
                    <a:bodyPr/>
                    <a:lstStyle/>
                    <a:p>
                      <a:pPr algn="ctr"/>
                      <a:r>
                        <a:rPr lang="en-US" dirty="0"/>
                        <a:t>05182024</a:t>
                      </a:r>
                    </a:p>
                  </a:txBody>
                  <a:tcPr anchor="ctr"/>
                </a:tc>
                <a:tc>
                  <a:txBody>
                    <a:bodyPr/>
                    <a:lstStyle/>
                    <a:p>
                      <a:pPr algn="ctr"/>
                      <a:r>
                        <a:rPr lang="en-US" dirty="0"/>
                        <a:t>90</a:t>
                      </a:r>
                    </a:p>
                  </a:txBody>
                  <a:tcPr anchor="ctr"/>
                </a:tc>
                <a:extLst>
                  <a:ext uri="{0D108BD9-81ED-4DB2-BD59-A6C34878D82A}">
                    <a16:rowId xmlns:a16="http://schemas.microsoft.com/office/drawing/2014/main" val="10001"/>
                  </a:ext>
                </a:extLst>
              </a:tr>
            </a:tbl>
          </a:graphicData>
        </a:graphic>
      </p:graphicFrame>
      <p:sp>
        <p:nvSpPr>
          <p:cNvPr id="4" name="Content Placeholder 3">
            <a:extLst>
              <a:ext uri="{FF2B5EF4-FFF2-40B4-BE49-F238E27FC236}">
                <a16:creationId xmlns:a16="http://schemas.microsoft.com/office/drawing/2014/main" id="{2D8DDB70-C5D1-FF85-B9AA-4EA04682BBF5}"/>
              </a:ext>
            </a:extLst>
          </p:cNvPr>
          <p:cNvSpPr>
            <a:spLocks noGrp="1"/>
          </p:cNvSpPr>
          <p:nvPr>
            <p:ph sz="half" idx="2"/>
          </p:nvPr>
        </p:nvSpPr>
        <p:spPr>
          <a:xfrm>
            <a:off x="4516637" y="1825625"/>
            <a:ext cx="4206938" cy="4351338"/>
          </a:xfrm>
        </p:spPr>
        <p:txBody>
          <a:bodyPr>
            <a:normAutofit/>
          </a:bodyPr>
          <a:lstStyle/>
          <a:p>
            <a:r>
              <a:rPr lang="en-US" dirty="0"/>
              <a:t>For </a:t>
            </a:r>
            <a:r>
              <a:rPr lang="en-US" b="1" dirty="0"/>
              <a:t>elementary / middle school students completing the highest grade offered </a:t>
            </a:r>
            <a:r>
              <a:rPr lang="en-US" dirty="0"/>
              <a:t>at your school:</a:t>
            </a:r>
          </a:p>
          <a:p>
            <a:pPr lvl="1"/>
            <a:r>
              <a:rPr lang="en-US" dirty="0"/>
              <a:t>Exit Type: 00</a:t>
            </a:r>
          </a:p>
          <a:p>
            <a:pPr lvl="1"/>
            <a:r>
              <a:rPr lang="en-US" dirty="0"/>
              <a:t>Exit Date: 00000000</a:t>
            </a:r>
          </a:p>
          <a:p>
            <a:endParaRPr lang="en-US" dirty="0"/>
          </a:p>
        </p:txBody>
      </p:sp>
      <p:graphicFrame>
        <p:nvGraphicFramePr>
          <p:cNvPr id="16" name="Table 15" descr="Exit Field Example for Middle and Elementary Graduate">
            <a:extLst>
              <a:ext uri="{FF2B5EF4-FFF2-40B4-BE49-F238E27FC236}">
                <a16:creationId xmlns:a16="http://schemas.microsoft.com/office/drawing/2014/main" id="{15A85086-52FC-4433-8886-14C07B302523}"/>
              </a:ext>
            </a:extLst>
          </p:cNvPr>
          <p:cNvGraphicFramePr>
            <a:graphicFrameLocks noGrp="1"/>
          </p:cNvGraphicFramePr>
          <p:nvPr>
            <p:extLst>
              <p:ext uri="{D42A27DB-BD31-4B8C-83A1-F6EECF244321}">
                <p14:modId xmlns:p14="http://schemas.microsoft.com/office/powerpoint/2010/main" val="2443981124"/>
              </p:ext>
            </p:extLst>
          </p:nvPr>
        </p:nvGraphicFramePr>
        <p:xfrm>
          <a:off x="5206891" y="4745859"/>
          <a:ext cx="2826430" cy="782268"/>
        </p:xfrm>
        <a:graphic>
          <a:graphicData uri="http://schemas.openxmlformats.org/drawingml/2006/table">
            <a:tbl>
              <a:tblPr firstRow="1" bandRow="1">
                <a:tableStyleId>{5C22544A-7EE6-4342-B048-85BDC9FD1C3A}</a:tableStyleId>
              </a:tblPr>
              <a:tblGrid>
                <a:gridCol w="1402835">
                  <a:extLst>
                    <a:ext uri="{9D8B030D-6E8A-4147-A177-3AD203B41FA5}">
                      <a16:colId xmlns:a16="http://schemas.microsoft.com/office/drawing/2014/main" val="20000"/>
                    </a:ext>
                  </a:extLst>
                </a:gridCol>
                <a:gridCol w="1423595">
                  <a:extLst>
                    <a:ext uri="{9D8B030D-6E8A-4147-A177-3AD203B41FA5}">
                      <a16:colId xmlns:a16="http://schemas.microsoft.com/office/drawing/2014/main" val="20001"/>
                    </a:ext>
                  </a:extLst>
                </a:gridCol>
              </a:tblGrid>
              <a:tr h="391134">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391134">
                <a:tc>
                  <a:txBody>
                    <a:bodyPr/>
                    <a:lstStyle/>
                    <a:p>
                      <a:pPr algn="ctr"/>
                      <a:r>
                        <a:rPr lang="en-US" dirty="0"/>
                        <a:t>00000000</a:t>
                      </a:r>
                    </a:p>
                  </a:txBody>
                  <a:tcPr anchor="ctr"/>
                </a:tc>
                <a:tc>
                  <a:txBody>
                    <a:bodyPr/>
                    <a:lstStyle/>
                    <a:p>
                      <a:pPr algn="ctr"/>
                      <a:r>
                        <a:rPr lang="en-US" dirty="0"/>
                        <a:t>00</a:t>
                      </a:r>
                    </a:p>
                  </a:txBody>
                  <a:tcPr anchor="ctr"/>
                </a:tc>
                <a:extLst>
                  <a:ext uri="{0D108BD9-81ED-4DB2-BD59-A6C34878D82A}">
                    <a16:rowId xmlns:a16="http://schemas.microsoft.com/office/drawing/2014/main" val="10001"/>
                  </a:ext>
                </a:extLst>
              </a:tr>
            </a:tbl>
          </a:graphicData>
        </a:graphic>
      </p:graphicFrame>
      <p:sp>
        <p:nvSpPr>
          <p:cNvPr id="19" name="Slide Number Placeholder 1">
            <a:extLst>
              <a:ext uri="{FF2B5EF4-FFF2-40B4-BE49-F238E27FC236}">
                <a16:creationId xmlns:a16="http://schemas.microsoft.com/office/drawing/2014/main" id="{833A6D7B-7B0E-4229-8F12-3D89F485EA2E}"/>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14</a:t>
            </a:fld>
            <a:endParaRPr lang="en" dirty="0">
              <a:solidFill>
                <a:schemeClr val="bg1">
                  <a:lumMod val="65000"/>
                </a:schemeClr>
              </a:solidFill>
            </a:endParaRPr>
          </a:p>
        </p:txBody>
      </p:sp>
      <p:pic>
        <p:nvPicPr>
          <p:cNvPr id="31" name="Audio 30">
            <a:hlinkClick r:id="" action="ppaction://media"/>
            <a:extLst>
              <a:ext uri="{FF2B5EF4-FFF2-40B4-BE49-F238E27FC236}">
                <a16:creationId xmlns:a16="http://schemas.microsoft.com/office/drawing/2014/main" id="{6B0BD279-7F8D-433B-114C-7CC0551576B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4824067"/>
      </p:ext>
    </p:extLst>
  </p:cSld>
  <p:clrMapOvr>
    <a:masterClrMapping/>
  </p:clrMapOvr>
  <mc:AlternateContent xmlns:mc="http://schemas.openxmlformats.org/markup-compatibility/2006" xmlns:p14="http://schemas.microsoft.com/office/powerpoint/2010/main">
    <mc:Choice Requires="p14">
      <p:transition spd="slow" p14:dur="2000" advTm="43099"/>
    </mc:Choice>
    <mc:Fallback xmlns="">
      <p:transition spd="slow" advTm="4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74" y="328821"/>
            <a:ext cx="8420100" cy="1325563"/>
          </a:xfrm>
        </p:spPr>
        <p:txBody>
          <a:bodyPr>
            <a:normAutofit fontScale="90000"/>
          </a:bodyPr>
          <a:lstStyle/>
          <a:p>
            <a:r>
              <a:rPr lang="en-US" dirty="0"/>
              <a:t>Coding for High School Students Taking Summer School to Graduate</a:t>
            </a:r>
          </a:p>
        </p:txBody>
      </p:sp>
      <p:sp>
        <p:nvSpPr>
          <p:cNvPr id="8" name="Content Placeholder 7">
            <a:extLst>
              <a:ext uri="{FF2B5EF4-FFF2-40B4-BE49-F238E27FC236}">
                <a16:creationId xmlns:a16="http://schemas.microsoft.com/office/drawing/2014/main" id="{C5243B37-DBF0-C2ED-F062-A1EA5660DCA1}"/>
              </a:ext>
            </a:extLst>
          </p:cNvPr>
          <p:cNvSpPr>
            <a:spLocks noGrp="1"/>
          </p:cNvSpPr>
          <p:nvPr>
            <p:ph sz="half" idx="1"/>
          </p:nvPr>
        </p:nvSpPr>
        <p:spPr>
          <a:xfrm>
            <a:off x="453674" y="2105482"/>
            <a:ext cx="3819551" cy="4167080"/>
          </a:xfrm>
        </p:spPr>
        <p:txBody>
          <a:bodyPr/>
          <a:lstStyle/>
          <a:p>
            <a:r>
              <a:rPr lang="en-US" dirty="0"/>
              <a:t>Student Passed Summer School &amp; Graduated</a:t>
            </a:r>
          </a:p>
          <a:p>
            <a:pPr lvl="1"/>
            <a:r>
              <a:rPr lang="en-US" dirty="0"/>
              <a:t>Exit Type: 90</a:t>
            </a:r>
          </a:p>
          <a:p>
            <a:pPr lvl="1"/>
            <a:r>
              <a:rPr lang="en-US" dirty="0"/>
              <a:t>Exit Date: Graduation Date with Cohort</a:t>
            </a:r>
          </a:p>
        </p:txBody>
      </p:sp>
      <p:graphicFrame>
        <p:nvGraphicFramePr>
          <p:cNvPr id="15" name="Table 14" descr="Exit Field Example High School Summer Graduate"/>
          <p:cNvGraphicFramePr>
            <a:graphicFrameLocks noGrp="1"/>
          </p:cNvGraphicFramePr>
          <p:nvPr>
            <p:extLst>
              <p:ext uri="{D42A27DB-BD31-4B8C-83A1-F6EECF244321}">
                <p14:modId xmlns:p14="http://schemas.microsoft.com/office/powerpoint/2010/main" val="2474796800"/>
              </p:ext>
            </p:extLst>
          </p:nvPr>
        </p:nvGraphicFramePr>
        <p:xfrm>
          <a:off x="887804" y="4550920"/>
          <a:ext cx="2951290" cy="947666"/>
        </p:xfrm>
        <a:graphic>
          <a:graphicData uri="http://schemas.openxmlformats.org/drawingml/2006/table">
            <a:tbl>
              <a:tblPr firstRow="1" bandRow="1">
                <a:tableStyleId>{5C22544A-7EE6-4342-B048-85BDC9FD1C3A}</a:tableStyleId>
              </a:tblPr>
              <a:tblGrid>
                <a:gridCol w="1480131">
                  <a:extLst>
                    <a:ext uri="{9D8B030D-6E8A-4147-A177-3AD203B41FA5}">
                      <a16:colId xmlns:a16="http://schemas.microsoft.com/office/drawing/2014/main" val="20000"/>
                    </a:ext>
                  </a:extLst>
                </a:gridCol>
                <a:gridCol w="1471159">
                  <a:extLst>
                    <a:ext uri="{9D8B030D-6E8A-4147-A177-3AD203B41FA5}">
                      <a16:colId xmlns:a16="http://schemas.microsoft.com/office/drawing/2014/main" val="20001"/>
                    </a:ext>
                  </a:extLst>
                </a:gridCol>
              </a:tblGrid>
              <a:tr h="452723">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4943">
                <a:tc>
                  <a:txBody>
                    <a:bodyPr/>
                    <a:lstStyle/>
                    <a:p>
                      <a:pPr algn="ctr"/>
                      <a:r>
                        <a:rPr lang="en-US" dirty="0"/>
                        <a:t>05182024</a:t>
                      </a:r>
                    </a:p>
                  </a:txBody>
                  <a:tcPr anchor="ctr"/>
                </a:tc>
                <a:tc>
                  <a:txBody>
                    <a:bodyPr/>
                    <a:lstStyle/>
                    <a:p>
                      <a:pPr algn="ctr"/>
                      <a:r>
                        <a:rPr lang="en-US" dirty="0"/>
                        <a:t>90</a:t>
                      </a:r>
                    </a:p>
                  </a:txBody>
                  <a:tcPr anchor="ctr"/>
                </a:tc>
                <a:extLst>
                  <a:ext uri="{0D108BD9-81ED-4DB2-BD59-A6C34878D82A}">
                    <a16:rowId xmlns:a16="http://schemas.microsoft.com/office/drawing/2014/main" val="10001"/>
                  </a:ext>
                </a:extLst>
              </a:tr>
            </a:tbl>
          </a:graphicData>
        </a:graphic>
      </p:graphicFrame>
      <p:sp>
        <p:nvSpPr>
          <p:cNvPr id="9" name="Content Placeholder 8">
            <a:extLst>
              <a:ext uri="{FF2B5EF4-FFF2-40B4-BE49-F238E27FC236}">
                <a16:creationId xmlns:a16="http://schemas.microsoft.com/office/drawing/2014/main" id="{6C92115D-E721-2D31-0A90-E4A120DD7A31}"/>
              </a:ext>
            </a:extLst>
          </p:cNvPr>
          <p:cNvSpPr>
            <a:spLocks noGrp="1"/>
          </p:cNvSpPr>
          <p:nvPr>
            <p:ph sz="half" idx="2"/>
          </p:nvPr>
        </p:nvSpPr>
        <p:spPr>
          <a:xfrm>
            <a:off x="4663724" y="2105482"/>
            <a:ext cx="3886200" cy="3727482"/>
          </a:xfrm>
        </p:spPr>
        <p:txBody>
          <a:bodyPr/>
          <a:lstStyle/>
          <a:p>
            <a:r>
              <a:rPr lang="en-US" dirty="0"/>
              <a:t>Student Did Not Pass Summer School &amp; Did Not Graduate</a:t>
            </a:r>
          </a:p>
          <a:p>
            <a:pPr lvl="1"/>
            <a:r>
              <a:rPr lang="en-US" dirty="0"/>
              <a:t>Exit Type: 00</a:t>
            </a:r>
          </a:p>
          <a:p>
            <a:pPr lvl="1"/>
            <a:r>
              <a:rPr lang="en-US" dirty="0"/>
              <a:t>Exit Date: 00000000</a:t>
            </a:r>
          </a:p>
          <a:p>
            <a:pPr lvl="1"/>
            <a:r>
              <a:rPr lang="en-US" dirty="0"/>
              <a:t>Retention: 01</a:t>
            </a:r>
          </a:p>
          <a:p>
            <a:endParaRPr lang="en-US" dirty="0"/>
          </a:p>
        </p:txBody>
      </p:sp>
      <p:graphicFrame>
        <p:nvGraphicFramePr>
          <p:cNvPr id="10" name="Table 9" descr="Exit Field Example High School Summer Retention">
            <a:extLst>
              <a:ext uri="{FF2B5EF4-FFF2-40B4-BE49-F238E27FC236}">
                <a16:creationId xmlns:a16="http://schemas.microsoft.com/office/drawing/2014/main" id="{2D54991E-256F-077E-CE62-EDF62FC678AD}"/>
              </a:ext>
            </a:extLst>
          </p:cNvPr>
          <p:cNvGraphicFramePr>
            <a:graphicFrameLocks noGrp="1"/>
          </p:cNvGraphicFramePr>
          <p:nvPr>
            <p:extLst>
              <p:ext uri="{D42A27DB-BD31-4B8C-83A1-F6EECF244321}">
                <p14:modId xmlns:p14="http://schemas.microsoft.com/office/powerpoint/2010/main" val="2999697485"/>
              </p:ext>
            </p:extLst>
          </p:nvPr>
        </p:nvGraphicFramePr>
        <p:xfrm>
          <a:off x="4771458" y="5024753"/>
          <a:ext cx="3819551" cy="947666"/>
        </p:xfrm>
        <a:graphic>
          <a:graphicData uri="http://schemas.openxmlformats.org/drawingml/2006/table">
            <a:tbl>
              <a:tblPr firstRow="1" bandRow="1">
                <a:tableStyleId>{5C22544A-7EE6-4342-B048-85BDC9FD1C3A}</a:tableStyleId>
              </a:tblPr>
              <a:tblGrid>
                <a:gridCol w="1278349">
                  <a:extLst>
                    <a:ext uri="{9D8B030D-6E8A-4147-A177-3AD203B41FA5}">
                      <a16:colId xmlns:a16="http://schemas.microsoft.com/office/drawing/2014/main" val="20000"/>
                    </a:ext>
                  </a:extLst>
                </a:gridCol>
                <a:gridCol w="1270601">
                  <a:extLst>
                    <a:ext uri="{9D8B030D-6E8A-4147-A177-3AD203B41FA5}">
                      <a16:colId xmlns:a16="http://schemas.microsoft.com/office/drawing/2014/main" val="20001"/>
                    </a:ext>
                  </a:extLst>
                </a:gridCol>
                <a:gridCol w="1270601">
                  <a:extLst>
                    <a:ext uri="{9D8B030D-6E8A-4147-A177-3AD203B41FA5}">
                      <a16:colId xmlns:a16="http://schemas.microsoft.com/office/drawing/2014/main" val="1316865590"/>
                    </a:ext>
                  </a:extLst>
                </a:gridCol>
              </a:tblGrid>
              <a:tr h="452723">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tc>
                  <a:txBody>
                    <a:bodyPr/>
                    <a:lstStyle/>
                    <a:p>
                      <a:pPr algn="ctr"/>
                      <a:r>
                        <a:rPr lang="en-US" dirty="0"/>
                        <a:t>Retention</a:t>
                      </a:r>
                    </a:p>
                  </a:txBody>
                  <a:tcPr anchor="ctr"/>
                </a:tc>
                <a:extLst>
                  <a:ext uri="{0D108BD9-81ED-4DB2-BD59-A6C34878D82A}">
                    <a16:rowId xmlns:a16="http://schemas.microsoft.com/office/drawing/2014/main" val="10000"/>
                  </a:ext>
                </a:extLst>
              </a:tr>
              <a:tr h="494943">
                <a:tc>
                  <a:txBody>
                    <a:bodyPr/>
                    <a:lstStyle/>
                    <a:p>
                      <a:pPr algn="ctr"/>
                      <a:r>
                        <a:rPr lang="en-US" dirty="0"/>
                        <a:t>00000000</a:t>
                      </a:r>
                    </a:p>
                  </a:txBody>
                  <a:tcPr anchor="ctr"/>
                </a:tc>
                <a:tc>
                  <a:txBody>
                    <a:bodyPr/>
                    <a:lstStyle/>
                    <a:p>
                      <a:pPr algn="ctr"/>
                      <a:r>
                        <a:rPr lang="en-US" dirty="0"/>
                        <a:t>00</a:t>
                      </a:r>
                    </a:p>
                  </a:txBody>
                  <a:tcPr anchor="ctr"/>
                </a:tc>
                <a:tc>
                  <a:txBody>
                    <a:bodyPr/>
                    <a:lstStyle/>
                    <a:p>
                      <a:pPr algn="ctr"/>
                      <a:r>
                        <a:rPr lang="en-US" dirty="0"/>
                        <a:t>01</a:t>
                      </a:r>
                    </a:p>
                  </a:txBody>
                  <a:tcPr anchor="ctr"/>
                </a:tc>
                <a:extLst>
                  <a:ext uri="{0D108BD9-81ED-4DB2-BD59-A6C34878D82A}">
                    <a16:rowId xmlns:a16="http://schemas.microsoft.com/office/drawing/2014/main" val="10001"/>
                  </a:ext>
                </a:extLst>
              </a:tr>
            </a:tbl>
          </a:graphicData>
        </a:graphic>
      </p:graphicFrame>
      <p:sp>
        <p:nvSpPr>
          <p:cNvPr id="7" name="Slide Number Placeholder 1">
            <a:extLst>
              <a:ext uri="{FF2B5EF4-FFF2-40B4-BE49-F238E27FC236}">
                <a16:creationId xmlns:a16="http://schemas.microsoft.com/office/drawing/2014/main" id="{0CC1B816-60C1-4666-9C55-6C0A389CE449}"/>
              </a:ext>
            </a:extLst>
          </p:cNvPr>
          <p:cNvSpPr txBox="1">
            <a:spLocks/>
          </p:cNvSpPr>
          <p:nvPr/>
        </p:nvSpPr>
        <p:spPr>
          <a:xfrm>
            <a:off x="-38966" y="6776883"/>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15</a:t>
            </a:fld>
            <a:endParaRPr lang="en" dirty="0">
              <a:solidFill>
                <a:schemeClr val="bg1">
                  <a:lumMod val="65000"/>
                </a:schemeClr>
              </a:solidFill>
            </a:endParaRPr>
          </a:p>
        </p:txBody>
      </p:sp>
      <p:pic>
        <p:nvPicPr>
          <p:cNvPr id="5" name="Recorded Sound">
            <a:hlinkClick r:id="" action="ppaction://media"/>
            <a:extLst>
              <a:ext uri="{FF2B5EF4-FFF2-40B4-BE49-F238E27FC236}">
                <a16:creationId xmlns:a16="http://schemas.microsoft.com/office/drawing/2014/main" id="{DF83D499-E250-FF25-7BB0-E354F49521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105" y="5765051"/>
            <a:ext cx="609600" cy="609600"/>
          </a:xfrm>
          <a:prstGeom prst="rect">
            <a:avLst/>
          </a:prstGeom>
        </p:spPr>
      </p:pic>
    </p:spTree>
    <p:extLst>
      <p:ext uri="{BB962C8B-B14F-4D97-AF65-F5344CB8AC3E}">
        <p14:creationId xmlns:p14="http://schemas.microsoft.com/office/powerpoint/2010/main" val="794615222"/>
      </p:ext>
    </p:extLst>
  </p:cSld>
  <p:clrMapOvr>
    <a:masterClrMapping/>
  </p:clrMapOvr>
  <mc:AlternateContent xmlns:mc="http://schemas.openxmlformats.org/markup-compatibility/2006">
    <mc:Choice xmlns:p14="http://schemas.microsoft.com/office/powerpoint/2010/main" Requires="p14">
      <p:transition spd="slow" p14:dur="2000" advTm="72620"/>
    </mc:Choice>
    <mc:Fallback>
      <p:transition spd="slow" advTm="7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878978"/>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Additional Notes Regarding Exit Coding</a:t>
            </a:r>
          </a:p>
        </p:txBody>
      </p:sp>
      <p:sp>
        <p:nvSpPr>
          <p:cNvPr id="2" name="Slide Number Placeholder 1">
            <a:extLst>
              <a:ext uri="{FF2B5EF4-FFF2-40B4-BE49-F238E27FC236}">
                <a16:creationId xmlns:a16="http://schemas.microsoft.com/office/drawing/2014/main" id="{2BE64319-24F5-4958-A01A-8458AB6730D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16</a:t>
            </a:fld>
            <a:endParaRPr lang="en" dirty="0">
              <a:solidFill>
                <a:schemeClr val="bg1">
                  <a:lumMod val="65000"/>
                </a:schemeClr>
              </a:solidFill>
            </a:endParaRPr>
          </a:p>
        </p:txBody>
      </p:sp>
      <p:pic>
        <p:nvPicPr>
          <p:cNvPr id="7" name="Audio 6">
            <a:hlinkClick r:id="" action="ppaction://media"/>
            <a:extLst>
              <a:ext uri="{FF2B5EF4-FFF2-40B4-BE49-F238E27FC236}">
                <a16:creationId xmlns:a16="http://schemas.microsoft.com/office/drawing/2014/main" id="{39D205D9-E2D5-3CD2-0E08-89FB7F1E86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4622856"/>
      </p:ext>
    </p:extLst>
  </p:cSld>
  <p:clrMapOvr>
    <a:masterClrMapping/>
  </p:clrMapOvr>
  <mc:AlternateContent xmlns:mc="http://schemas.openxmlformats.org/markup-compatibility/2006" xmlns:p14="http://schemas.microsoft.com/office/powerpoint/2010/main">
    <mc:Choice Requires="p14">
      <p:transition spd="slow" p14:dur="2000" advTm="2271"/>
    </mc:Choice>
    <mc:Fallback xmlns="">
      <p:transition spd="slow" advTm="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F6F6D-9B26-9410-7A12-A68F39391080}"/>
              </a:ext>
            </a:extLst>
          </p:cNvPr>
          <p:cNvSpPr>
            <a:spLocks noGrp="1"/>
          </p:cNvSpPr>
          <p:nvPr>
            <p:ph type="title"/>
          </p:nvPr>
        </p:nvSpPr>
        <p:spPr>
          <a:xfrm>
            <a:off x="628650" y="351271"/>
            <a:ext cx="7886700" cy="1325563"/>
          </a:xfrm>
        </p:spPr>
        <p:txBody>
          <a:bodyPr/>
          <a:lstStyle/>
          <a:p>
            <a:r>
              <a:rPr lang="en-US" dirty="0"/>
              <a:t>Adequate Documentation for Transfer Students</a:t>
            </a:r>
          </a:p>
        </p:txBody>
      </p:sp>
      <p:pic>
        <p:nvPicPr>
          <p:cNvPr id="4" name="Picture 3" descr="Visual of CDE's Student End of Year Adequate Documentation webpage"/>
          <p:cNvPicPr>
            <a:picLocks noChangeAspect="1"/>
          </p:cNvPicPr>
          <p:nvPr/>
        </p:nvPicPr>
        <p:blipFill rotWithShape="1">
          <a:blip r:embed="rId5"/>
          <a:srcRect b="44013"/>
          <a:stretch/>
        </p:blipFill>
        <p:spPr>
          <a:xfrm>
            <a:off x="988868" y="3766088"/>
            <a:ext cx="7371447" cy="2740642"/>
          </a:xfrm>
          <a:prstGeom prst="rect">
            <a:avLst/>
          </a:prstGeom>
          <a:ln w="19050">
            <a:solidFill>
              <a:schemeClr val="tx1"/>
            </a:solidFill>
          </a:ln>
        </p:spPr>
      </p:pic>
      <p:sp>
        <p:nvSpPr>
          <p:cNvPr id="12" name="TextBox 11"/>
          <p:cNvSpPr txBox="1"/>
          <p:nvPr/>
        </p:nvSpPr>
        <p:spPr>
          <a:xfrm>
            <a:off x="1698687" y="1620919"/>
            <a:ext cx="5746376" cy="369332"/>
          </a:xfrm>
          <a:prstGeom prst="rect">
            <a:avLst/>
          </a:prstGeom>
          <a:noFill/>
        </p:spPr>
        <p:txBody>
          <a:bodyPr wrap="square" rtlCol="0">
            <a:spAutoFit/>
          </a:bodyPr>
          <a:lstStyle/>
          <a:p>
            <a:pPr algn="ctr"/>
            <a:r>
              <a:rPr lang="en-US" dirty="0">
                <a:solidFill>
                  <a:srgbClr val="008CA0"/>
                </a:solidFill>
                <a:latin typeface="Arial" panose="020B0604020202020204" pitchFamily="34" charset="0"/>
                <a:cs typeface="Arial" panose="020B0604020202020204" pitchFamily="34" charset="0"/>
                <a:hlinkClick r:id="rId6"/>
              </a:rPr>
              <a:t>Adequate Documentation of Transfer List</a:t>
            </a:r>
            <a:endParaRPr lang="en-US" dirty="0">
              <a:solidFill>
                <a:srgbClr val="008CA0"/>
              </a:solidFill>
              <a:latin typeface="Arial" panose="020B0604020202020204" pitchFamily="34" charset="0"/>
              <a:cs typeface="Arial" panose="020B0604020202020204" pitchFamily="34" charset="0"/>
            </a:endParaRPr>
          </a:p>
        </p:txBody>
      </p:sp>
      <p:sp>
        <p:nvSpPr>
          <p:cNvPr id="8" name="Slide Number Placeholder 1">
            <a:extLst>
              <a:ext uri="{FF2B5EF4-FFF2-40B4-BE49-F238E27FC236}">
                <a16:creationId xmlns:a16="http://schemas.microsoft.com/office/drawing/2014/main" id="{C79CCCB7-DCD7-4D4D-8FCF-15BF00A23D5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17</a:t>
            </a:fld>
            <a:endParaRPr lang="en" dirty="0">
              <a:solidFill>
                <a:schemeClr val="bg1">
                  <a:lumMod val="65000"/>
                </a:schemeClr>
              </a:solidFill>
            </a:endParaRPr>
          </a:p>
        </p:txBody>
      </p:sp>
      <p:sp>
        <p:nvSpPr>
          <p:cNvPr id="2" name="Content Placeholder 2">
            <a:extLst>
              <a:ext uri="{FF2B5EF4-FFF2-40B4-BE49-F238E27FC236}">
                <a16:creationId xmlns:a16="http://schemas.microsoft.com/office/drawing/2014/main" id="{9D2DBE62-62F6-211B-EE9E-508C47CFE74C}"/>
              </a:ext>
            </a:extLst>
          </p:cNvPr>
          <p:cNvSpPr>
            <a:spLocks noGrp="1"/>
          </p:cNvSpPr>
          <p:nvPr>
            <p:ph idx="1"/>
          </p:nvPr>
        </p:nvSpPr>
        <p:spPr>
          <a:xfrm>
            <a:off x="628650" y="2083096"/>
            <a:ext cx="7886700" cy="1682991"/>
          </a:xfrm>
        </p:spPr>
        <p:txBody>
          <a:bodyPr>
            <a:normAutofit lnSpcReduction="10000"/>
          </a:bodyPr>
          <a:lstStyle/>
          <a:p>
            <a:r>
              <a:rPr lang="en-US" sz="2500" dirty="0">
                <a:solidFill>
                  <a:schemeClr val="tx1">
                    <a:lumMod val="75000"/>
                  </a:schemeClr>
                </a:solidFill>
              </a:rPr>
              <a:t>Reduce dropout rates.</a:t>
            </a:r>
          </a:p>
          <a:p>
            <a:r>
              <a:rPr lang="en-US" sz="2500" dirty="0">
                <a:solidFill>
                  <a:schemeClr val="tx1">
                    <a:lumMod val="75000"/>
                  </a:schemeClr>
                </a:solidFill>
              </a:rPr>
              <a:t>Improve graduation and completion rates.</a:t>
            </a:r>
          </a:p>
          <a:p>
            <a:r>
              <a:rPr lang="en-US" sz="2500" dirty="0">
                <a:solidFill>
                  <a:schemeClr val="tx1">
                    <a:lumMod val="75000"/>
                  </a:schemeClr>
                </a:solidFill>
              </a:rPr>
              <a:t>What happens to a student when they leave your school.</a:t>
            </a:r>
            <a:endParaRPr lang="en-US" b="1" dirty="0">
              <a:solidFill>
                <a:srgbClr val="677480"/>
              </a:solidFill>
            </a:endParaRPr>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p:txBody>
      </p:sp>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D2A4DA6-0524-DDB9-CC25-86290A260218}"/>
                  </a:ext>
                  <a:ext uri="{C183D7F6-B498-43B3-948B-1728B52AA6E4}">
                    <adec:decorative xmlns:adec="http://schemas.microsoft.com/office/drawing/2017/decorative" val="1"/>
                  </a:ext>
                </a:extLst>
              </p14:cNvPr>
              <p14:cNvContentPartPr/>
              <p14:nvPr/>
            </p14:nvContentPartPr>
            <p14:xfrm>
              <a:off x="1122076" y="4833971"/>
              <a:ext cx="4185360" cy="57960"/>
            </p14:xfrm>
          </p:contentPart>
        </mc:Choice>
        <mc:Fallback xmlns="">
          <p:pic>
            <p:nvPicPr>
              <p:cNvPr id="6" name="Ink 5">
                <a:extLst>
                  <a:ext uri="{FF2B5EF4-FFF2-40B4-BE49-F238E27FC236}">
                    <a16:creationId xmlns:a16="http://schemas.microsoft.com/office/drawing/2014/main" id="{6D2A4DA6-0524-DDB9-CC25-86290A260218}"/>
                  </a:ext>
                  <a:ext uri="{C183D7F6-B498-43B3-948B-1728B52AA6E4}">
                    <adec:decorative xmlns:adec="http://schemas.microsoft.com/office/drawing/2017/decorative" val="1"/>
                  </a:ext>
                </a:extLst>
              </p:cNvPr>
              <p:cNvPicPr/>
              <p:nvPr/>
            </p:nvPicPr>
            <p:blipFill>
              <a:blip r:embed="rId8"/>
              <a:stretch>
                <a:fillRect/>
              </a:stretch>
            </p:blipFill>
            <p:spPr>
              <a:xfrm>
                <a:off x="1068076" y="4725971"/>
                <a:ext cx="42930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5DCACCE-BF84-3661-A045-161E526EFDFD}"/>
                  </a:ext>
                  <a:ext uri="{C183D7F6-B498-43B3-948B-1728B52AA6E4}">
                    <adec:decorative xmlns:adec="http://schemas.microsoft.com/office/drawing/2017/decorative" val="1"/>
                  </a:ext>
                </a:extLst>
              </p14:cNvPr>
              <p14:cNvContentPartPr/>
              <p14:nvPr/>
            </p14:nvContentPartPr>
            <p14:xfrm>
              <a:off x="1717516" y="6261011"/>
              <a:ext cx="3096720" cy="57240"/>
            </p14:xfrm>
          </p:contentPart>
        </mc:Choice>
        <mc:Fallback xmlns="">
          <p:pic>
            <p:nvPicPr>
              <p:cNvPr id="7" name="Ink 6">
                <a:extLst>
                  <a:ext uri="{FF2B5EF4-FFF2-40B4-BE49-F238E27FC236}">
                    <a16:creationId xmlns:a16="http://schemas.microsoft.com/office/drawing/2014/main" id="{B5DCACCE-BF84-3661-A045-161E526EFDFD}"/>
                  </a:ext>
                  <a:ext uri="{C183D7F6-B498-43B3-948B-1728B52AA6E4}">
                    <adec:decorative xmlns:adec="http://schemas.microsoft.com/office/drawing/2017/decorative" val="1"/>
                  </a:ext>
                </a:extLst>
              </p:cNvPr>
              <p:cNvPicPr/>
              <p:nvPr/>
            </p:nvPicPr>
            <p:blipFill>
              <a:blip r:embed="rId10"/>
              <a:stretch>
                <a:fillRect/>
              </a:stretch>
            </p:blipFill>
            <p:spPr>
              <a:xfrm>
                <a:off x="1663516" y="6153011"/>
                <a:ext cx="3204360" cy="272880"/>
              </a:xfrm>
              <a:prstGeom prst="rect">
                <a:avLst/>
              </a:prstGeom>
            </p:spPr>
          </p:pic>
        </mc:Fallback>
      </mc:AlternateContent>
      <p:pic>
        <p:nvPicPr>
          <p:cNvPr id="49" name="Audio 48" descr="adequate documentation">
            <a:hlinkClick r:id="" action="ppaction://media"/>
            <a:extLst>
              <a:ext uri="{FF2B5EF4-FFF2-40B4-BE49-F238E27FC236}">
                <a16:creationId xmlns:a16="http://schemas.microsoft.com/office/drawing/2014/main" id="{B3E67045-E1B0-1E03-2C86-BA25FDB130A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67286666"/>
      </p:ext>
    </p:extLst>
  </p:cSld>
  <p:clrMapOvr>
    <a:masterClrMapping/>
  </p:clrMapOvr>
  <mc:AlternateContent xmlns:mc="http://schemas.openxmlformats.org/markup-compatibility/2006" xmlns:p14="http://schemas.microsoft.com/office/powerpoint/2010/main">
    <mc:Choice Requires="p14">
      <p:transition spd="slow" p14:dur="2000" advTm="56521"/>
    </mc:Choice>
    <mc:Fallback xmlns="">
      <p:transition spd="slow" advTm="5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8F7-6FAE-45A0-9009-B9CD3169D6B6}"/>
              </a:ext>
            </a:extLst>
          </p:cNvPr>
          <p:cNvSpPr>
            <a:spLocks noGrp="1"/>
          </p:cNvSpPr>
          <p:nvPr>
            <p:ph type="title"/>
          </p:nvPr>
        </p:nvSpPr>
        <p:spPr/>
        <p:txBody>
          <a:bodyPr/>
          <a:lstStyle/>
          <a:p>
            <a:pPr algn="ctr"/>
            <a:r>
              <a:rPr lang="en-US" dirty="0"/>
              <a:t>Exit Checks on Record Checker</a:t>
            </a:r>
          </a:p>
        </p:txBody>
      </p:sp>
      <p:sp>
        <p:nvSpPr>
          <p:cNvPr id="7" name="Slide Number Placeholder 1">
            <a:extLst>
              <a:ext uri="{FF2B5EF4-FFF2-40B4-BE49-F238E27FC236}">
                <a16:creationId xmlns:a16="http://schemas.microsoft.com/office/drawing/2014/main" id="{48EDBCCE-5D97-421C-8F65-C9B3D921725A}"/>
              </a:ext>
            </a:extLst>
          </p:cNvPr>
          <p:cNvSpPr txBox="1">
            <a:spLocks/>
          </p:cNvSpPr>
          <p:nvPr/>
        </p:nvSpPr>
        <p:spPr>
          <a:xfrm>
            <a:off x="0" y="6440100"/>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18</a:t>
            </a:fld>
            <a:endParaRPr lang="en" dirty="0">
              <a:solidFill>
                <a:schemeClr val="bg1">
                  <a:lumMod val="65000"/>
                </a:schemeClr>
              </a:solidFill>
            </a:endParaRPr>
          </a:p>
        </p:txBody>
      </p:sp>
      <p:grpSp>
        <p:nvGrpSpPr>
          <p:cNvPr id="3" name="Group 2" descr="CSI Record Checker Screenshot">
            <a:extLst>
              <a:ext uri="{FF2B5EF4-FFF2-40B4-BE49-F238E27FC236}">
                <a16:creationId xmlns:a16="http://schemas.microsoft.com/office/drawing/2014/main" id="{C68117C6-E082-2DA3-E613-4C778B5E9A43}"/>
              </a:ext>
            </a:extLst>
          </p:cNvPr>
          <p:cNvGrpSpPr/>
          <p:nvPr/>
        </p:nvGrpSpPr>
        <p:grpSpPr>
          <a:xfrm>
            <a:off x="1374458" y="1846935"/>
            <a:ext cx="5922264" cy="4723132"/>
            <a:chOff x="1374458" y="1846935"/>
            <a:chExt cx="5922264" cy="4723132"/>
          </a:xfrm>
        </p:grpSpPr>
        <p:pic>
          <p:nvPicPr>
            <p:cNvPr id="4" name="Picture 3" descr="Visual of CSI's Record Checker Tool's review for exit coding">
              <a:extLst>
                <a:ext uri="{FF2B5EF4-FFF2-40B4-BE49-F238E27FC236}">
                  <a16:creationId xmlns:a16="http://schemas.microsoft.com/office/drawing/2014/main" id="{1D246EC1-571E-42F2-B45C-FC9F7FB12105}"/>
                </a:ext>
              </a:extLst>
            </p:cNvPr>
            <p:cNvPicPr>
              <a:picLocks noChangeAspect="1"/>
            </p:cNvPicPr>
            <p:nvPr/>
          </p:nvPicPr>
          <p:blipFill rotWithShape="1">
            <a:blip r:embed="rId5"/>
            <a:srcRect t="1706"/>
            <a:stretch/>
          </p:blipFill>
          <p:spPr>
            <a:xfrm>
              <a:off x="1374458" y="1846935"/>
              <a:ext cx="5922264" cy="4723132"/>
            </a:xfrm>
            <a:prstGeom prst="rect">
              <a:avLst/>
            </a:prstGeom>
            <a:ln w="28575">
              <a:solidFill>
                <a:schemeClr val="tx1"/>
              </a:solidFill>
            </a:ln>
          </p:spPr>
        </p:pic>
        <p:sp>
          <p:nvSpPr>
            <p:cNvPr id="8" name="Rectangle 7">
              <a:extLst>
                <a:ext uri="{FF2B5EF4-FFF2-40B4-BE49-F238E27FC236}">
                  <a16:creationId xmlns:a16="http://schemas.microsoft.com/office/drawing/2014/main" id="{3E101BDC-80F7-45DD-9840-067B4FF434A9}"/>
                </a:ext>
                <a:ext uri="{C183D7F6-B498-43B3-948B-1728B52AA6E4}">
                  <adec:decorative xmlns:adec="http://schemas.microsoft.com/office/drawing/2017/decorative" val="1"/>
                </a:ext>
              </a:extLst>
            </p:cNvPr>
            <p:cNvSpPr/>
            <p:nvPr/>
          </p:nvSpPr>
          <p:spPr>
            <a:xfrm>
              <a:off x="2072450" y="4497355"/>
              <a:ext cx="2263140" cy="93306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C0A322-E20F-4D2B-896B-73E3DF58C647}"/>
                </a:ext>
                <a:ext uri="{C183D7F6-B498-43B3-948B-1728B52AA6E4}">
                  <adec:decorative xmlns:adec="http://schemas.microsoft.com/office/drawing/2017/decorative" val="1"/>
                </a:ext>
              </a:extLst>
            </p:cNvPr>
            <p:cNvSpPr/>
            <p:nvPr/>
          </p:nvSpPr>
          <p:spPr>
            <a:xfrm>
              <a:off x="1653349" y="4081303"/>
              <a:ext cx="2330821" cy="33067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Audio 29" descr="record tracker">
            <a:hlinkClick r:id="" action="ppaction://media"/>
            <a:extLst>
              <a:ext uri="{FF2B5EF4-FFF2-40B4-BE49-F238E27FC236}">
                <a16:creationId xmlns:a16="http://schemas.microsoft.com/office/drawing/2014/main" id="{4521F051-3DCD-E773-C745-AF1459FE2A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69119037"/>
      </p:ext>
    </p:extLst>
  </p:cSld>
  <p:clrMapOvr>
    <a:masterClrMapping/>
  </p:clrMapOvr>
  <mc:AlternateContent xmlns:mc="http://schemas.openxmlformats.org/markup-compatibility/2006" xmlns:p14="http://schemas.microsoft.com/office/powerpoint/2010/main">
    <mc:Choice Requires="p14">
      <p:transition spd="slow" p14:dur="2000" advTm="36517"/>
    </mc:Choice>
    <mc:Fallback xmlns="">
      <p:transition spd="slow" advTm="3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942353"/>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Retention Coding</a:t>
            </a:r>
          </a:p>
        </p:txBody>
      </p:sp>
      <p:sp>
        <p:nvSpPr>
          <p:cNvPr id="2" name="Slide Number Placeholder 1">
            <a:extLst>
              <a:ext uri="{FF2B5EF4-FFF2-40B4-BE49-F238E27FC236}">
                <a16:creationId xmlns:a16="http://schemas.microsoft.com/office/drawing/2014/main" id="{681D9FE4-855F-433D-B0CA-56A4BB528EA4}"/>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19</a:t>
            </a:fld>
            <a:endParaRPr lang="en" dirty="0">
              <a:solidFill>
                <a:schemeClr val="bg1">
                  <a:lumMod val="65000"/>
                </a:schemeClr>
              </a:solidFill>
            </a:endParaRPr>
          </a:p>
        </p:txBody>
      </p:sp>
      <p:pic>
        <p:nvPicPr>
          <p:cNvPr id="28" name="Audio 27">
            <a:hlinkClick r:id="" action="ppaction://media"/>
            <a:extLst>
              <a:ext uri="{FF2B5EF4-FFF2-40B4-BE49-F238E27FC236}">
                <a16:creationId xmlns:a16="http://schemas.microsoft.com/office/drawing/2014/main" id="{BA9CF3AE-BC14-69BD-7141-9758C89542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77927488"/>
      </p:ext>
    </p:extLst>
  </p:cSld>
  <p:clrMapOvr>
    <a:masterClrMapping/>
  </p:clrMapOvr>
  <mc:AlternateContent xmlns:mc="http://schemas.openxmlformats.org/markup-compatibility/2006" xmlns:p14="http://schemas.microsoft.com/office/powerpoint/2010/main">
    <mc:Choice Requires="p14">
      <p:transition spd="slow" p14:dur="2000" advTm="4344"/>
    </mc:Choice>
    <mc:Fallback xmlns="">
      <p:transition spd="slow" advTm="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28D9-1625-049F-FAF5-3642D1EDA3FE}"/>
              </a:ext>
            </a:extLst>
          </p:cNvPr>
          <p:cNvSpPr>
            <a:spLocks noGrp="1"/>
          </p:cNvSpPr>
          <p:nvPr>
            <p:ph type="title"/>
          </p:nvPr>
        </p:nvSpPr>
        <p:spPr/>
        <p:txBody>
          <a:bodyPr>
            <a:normAutofit/>
          </a:bodyPr>
          <a:lstStyle/>
          <a:p>
            <a:r>
              <a:rPr lang="en-US" dirty="0"/>
              <a:t>Entry/Exit/Retention </a:t>
            </a:r>
            <a:br>
              <a:rPr lang="en-US" dirty="0"/>
            </a:br>
            <a:r>
              <a:rPr lang="en-US" dirty="0"/>
              <a:t>Codes &amp; Dates</a:t>
            </a:r>
          </a:p>
        </p:txBody>
      </p:sp>
      <p:sp>
        <p:nvSpPr>
          <p:cNvPr id="3" name="Content Placeholder 2">
            <a:extLst>
              <a:ext uri="{FF2B5EF4-FFF2-40B4-BE49-F238E27FC236}">
                <a16:creationId xmlns:a16="http://schemas.microsoft.com/office/drawing/2014/main" id="{1FF53CB2-47C0-C250-DDE6-DBC046C33345}"/>
              </a:ext>
            </a:extLst>
          </p:cNvPr>
          <p:cNvSpPr>
            <a:spLocks noGrp="1"/>
          </p:cNvSpPr>
          <p:nvPr>
            <p:ph idx="1"/>
          </p:nvPr>
        </p:nvSpPr>
        <p:spPr>
          <a:xfrm>
            <a:off x="628507" y="1626244"/>
            <a:ext cx="7852068" cy="3159512"/>
          </a:xfrm>
        </p:spPr>
        <p:txBody>
          <a:bodyPr>
            <a:noAutofit/>
          </a:bodyPr>
          <a:lstStyle/>
          <a:p>
            <a:pPr>
              <a:lnSpc>
                <a:spcPct val="100000"/>
              </a:lnSpc>
              <a:spcBef>
                <a:spcPts val="0"/>
              </a:spcBef>
            </a:pPr>
            <a:r>
              <a:rPr lang="en-US" sz="2000" dirty="0"/>
              <a:t>Entry, exit, &amp; retention codes are data fields collected through the Student School Association (SSA) file.</a:t>
            </a:r>
          </a:p>
          <a:p>
            <a:pPr lvl="1">
              <a:lnSpc>
                <a:spcPct val="100000"/>
              </a:lnSpc>
              <a:spcBef>
                <a:spcPts val="0"/>
              </a:spcBef>
            </a:pPr>
            <a:r>
              <a:rPr lang="en-US" sz="2000" dirty="0"/>
              <a:t>Entry codes and dates show how and when the student enters a school </a:t>
            </a:r>
          </a:p>
          <a:p>
            <a:pPr lvl="1">
              <a:lnSpc>
                <a:spcPct val="100000"/>
              </a:lnSpc>
              <a:spcBef>
                <a:spcPts val="0"/>
              </a:spcBef>
            </a:pPr>
            <a:r>
              <a:rPr lang="en-US" sz="2000" dirty="0"/>
              <a:t>Exit codes and dates show how and when they have left a school. </a:t>
            </a:r>
          </a:p>
          <a:p>
            <a:pPr lvl="1">
              <a:lnSpc>
                <a:spcPct val="100000"/>
              </a:lnSpc>
              <a:spcBef>
                <a:spcPts val="0"/>
              </a:spcBef>
            </a:pPr>
            <a:r>
              <a:rPr lang="en-US" sz="2000" dirty="0">
                <a:latin typeface="Arial" panose="020B0604020202020204" pitchFamily="34" charset="0"/>
                <a:cs typeface="Arial" panose="020B0604020202020204" pitchFamily="34" charset="0"/>
              </a:rPr>
              <a:t>Retention codes and dates show the student’s retention or promotion status for the upcoming school year. </a:t>
            </a:r>
          </a:p>
          <a:p>
            <a:pPr marL="457200" lvl="1" indent="0">
              <a:lnSpc>
                <a:spcPct val="100000"/>
              </a:lnSpc>
              <a:spcBef>
                <a:spcPts val="0"/>
              </a:spcBef>
              <a:buNone/>
            </a:pPr>
            <a:endParaRPr lang="en-US" sz="2000" dirty="0">
              <a:latin typeface="Arial" panose="020B0604020202020204" pitchFamily="34" charset="0"/>
              <a:cs typeface="Arial" panose="020B0604020202020204" pitchFamily="34" charset="0"/>
            </a:endParaRPr>
          </a:p>
          <a:p>
            <a:pPr>
              <a:lnSpc>
                <a:spcPct val="100000"/>
              </a:lnSpc>
              <a:spcBef>
                <a:spcPts val="0"/>
              </a:spcBef>
            </a:pPr>
            <a:r>
              <a:rPr lang="en-US" sz="2000" dirty="0"/>
              <a:t>These codes collectively can be used to document a student’s educational movement throughout a school year.</a:t>
            </a:r>
          </a:p>
        </p:txBody>
      </p:sp>
      <p:graphicFrame>
        <p:nvGraphicFramePr>
          <p:cNvPr id="5" name="Table 11" descr="Entry date and code field">
            <a:extLst>
              <a:ext uri="{FF2B5EF4-FFF2-40B4-BE49-F238E27FC236}">
                <a16:creationId xmlns:a16="http://schemas.microsoft.com/office/drawing/2014/main" id="{0DE20559-44CC-C873-9596-6735C5A6B73C}"/>
              </a:ext>
            </a:extLst>
          </p:cNvPr>
          <p:cNvGraphicFramePr>
            <a:graphicFrameLocks noGrp="1"/>
          </p:cNvGraphicFramePr>
          <p:nvPr>
            <p:extLst>
              <p:ext uri="{D42A27DB-BD31-4B8C-83A1-F6EECF244321}">
                <p14:modId xmlns:p14="http://schemas.microsoft.com/office/powerpoint/2010/main" val="2882871361"/>
              </p:ext>
            </p:extLst>
          </p:nvPr>
        </p:nvGraphicFramePr>
        <p:xfrm>
          <a:off x="1604379" y="5258710"/>
          <a:ext cx="2508758" cy="812356"/>
        </p:xfrm>
        <a:graphic>
          <a:graphicData uri="http://schemas.openxmlformats.org/drawingml/2006/table">
            <a:tbl>
              <a:tblPr firstRow="1" bandRow="1">
                <a:tableStyleId>{5C22544A-7EE6-4342-B048-85BDC9FD1C3A}</a:tableStyleId>
              </a:tblPr>
              <a:tblGrid>
                <a:gridCol w="1254379">
                  <a:extLst>
                    <a:ext uri="{9D8B030D-6E8A-4147-A177-3AD203B41FA5}">
                      <a16:colId xmlns:a16="http://schemas.microsoft.com/office/drawing/2014/main" val="1982496719"/>
                    </a:ext>
                  </a:extLst>
                </a:gridCol>
                <a:gridCol w="1254379">
                  <a:extLst>
                    <a:ext uri="{9D8B030D-6E8A-4147-A177-3AD203B41FA5}">
                      <a16:colId xmlns:a16="http://schemas.microsoft.com/office/drawing/2014/main" val="1301245740"/>
                    </a:ext>
                  </a:extLst>
                </a:gridCol>
              </a:tblGrid>
              <a:tr h="406178">
                <a:tc>
                  <a:txBody>
                    <a:bodyPr/>
                    <a:lstStyle/>
                    <a:p>
                      <a:pPr algn="ctr"/>
                      <a:r>
                        <a:rPr lang="en-US" dirty="0"/>
                        <a:t>Entry Date</a:t>
                      </a:r>
                    </a:p>
                  </a:txBody>
                  <a:tcPr/>
                </a:tc>
                <a:tc>
                  <a:txBody>
                    <a:bodyPr/>
                    <a:lstStyle/>
                    <a:p>
                      <a:pPr algn="ctr"/>
                      <a:r>
                        <a:rPr lang="en-US" dirty="0"/>
                        <a:t>Entry Type</a:t>
                      </a:r>
                    </a:p>
                  </a:txBody>
                  <a:tcPr/>
                </a:tc>
                <a:extLst>
                  <a:ext uri="{0D108BD9-81ED-4DB2-BD59-A6C34878D82A}">
                    <a16:rowId xmlns:a16="http://schemas.microsoft.com/office/drawing/2014/main" val="1922829558"/>
                  </a:ext>
                </a:extLst>
              </a:tr>
              <a:tr h="406178">
                <a:tc>
                  <a:txBody>
                    <a:bodyPr/>
                    <a:lstStyle/>
                    <a:p>
                      <a:pPr algn="ctr"/>
                      <a:r>
                        <a:rPr lang="en-US" dirty="0"/>
                        <a:t>08222023</a:t>
                      </a:r>
                    </a:p>
                  </a:txBody>
                  <a:tcPr/>
                </a:tc>
                <a:tc>
                  <a:txBody>
                    <a:bodyPr/>
                    <a:lstStyle/>
                    <a:p>
                      <a:pPr algn="ctr"/>
                      <a:r>
                        <a:rPr lang="en-US" dirty="0"/>
                        <a:t>02</a:t>
                      </a:r>
                    </a:p>
                  </a:txBody>
                  <a:tcPr/>
                </a:tc>
                <a:extLst>
                  <a:ext uri="{0D108BD9-81ED-4DB2-BD59-A6C34878D82A}">
                    <a16:rowId xmlns:a16="http://schemas.microsoft.com/office/drawing/2014/main" val="2576715779"/>
                  </a:ext>
                </a:extLst>
              </a:tr>
            </a:tbl>
          </a:graphicData>
        </a:graphic>
      </p:graphicFrame>
      <p:graphicFrame>
        <p:nvGraphicFramePr>
          <p:cNvPr id="6" name="Table 11" descr="Exit date and code fileds">
            <a:extLst>
              <a:ext uri="{FF2B5EF4-FFF2-40B4-BE49-F238E27FC236}">
                <a16:creationId xmlns:a16="http://schemas.microsoft.com/office/drawing/2014/main" id="{7A19A974-92C1-96F7-4645-7514C5C17ECE}"/>
              </a:ext>
            </a:extLst>
          </p:cNvPr>
          <p:cNvGraphicFramePr>
            <a:graphicFrameLocks noGrp="1"/>
          </p:cNvGraphicFramePr>
          <p:nvPr>
            <p:extLst>
              <p:ext uri="{D42A27DB-BD31-4B8C-83A1-F6EECF244321}">
                <p14:modId xmlns:p14="http://schemas.microsoft.com/office/powerpoint/2010/main" val="1446431976"/>
              </p:ext>
            </p:extLst>
          </p:nvPr>
        </p:nvGraphicFramePr>
        <p:xfrm>
          <a:off x="4803156" y="5258710"/>
          <a:ext cx="2508758" cy="812356"/>
        </p:xfrm>
        <a:graphic>
          <a:graphicData uri="http://schemas.openxmlformats.org/drawingml/2006/table">
            <a:tbl>
              <a:tblPr firstRow="1" bandRow="1">
                <a:tableStyleId>{5C22544A-7EE6-4342-B048-85BDC9FD1C3A}</a:tableStyleId>
              </a:tblPr>
              <a:tblGrid>
                <a:gridCol w="1254379">
                  <a:extLst>
                    <a:ext uri="{9D8B030D-6E8A-4147-A177-3AD203B41FA5}">
                      <a16:colId xmlns:a16="http://schemas.microsoft.com/office/drawing/2014/main" val="1982496719"/>
                    </a:ext>
                  </a:extLst>
                </a:gridCol>
                <a:gridCol w="1254379">
                  <a:extLst>
                    <a:ext uri="{9D8B030D-6E8A-4147-A177-3AD203B41FA5}">
                      <a16:colId xmlns:a16="http://schemas.microsoft.com/office/drawing/2014/main" val="1301245740"/>
                    </a:ext>
                  </a:extLst>
                </a:gridCol>
              </a:tblGrid>
              <a:tr h="406178">
                <a:tc>
                  <a:txBody>
                    <a:bodyPr/>
                    <a:lstStyle/>
                    <a:p>
                      <a:pPr algn="ctr"/>
                      <a:r>
                        <a:rPr lang="en-US" dirty="0"/>
                        <a:t>Exit Date</a:t>
                      </a:r>
                    </a:p>
                  </a:txBody>
                  <a:tcPr/>
                </a:tc>
                <a:tc>
                  <a:txBody>
                    <a:bodyPr/>
                    <a:lstStyle/>
                    <a:p>
                      <a:pPr algn="ctr"/>
                      <a:r>
                        <a:rPr lang="en-US" dirty="0"/>
                        <a:t>Exit Type</a:t>
                      </a:r>
                    </a:p>
                  </a:txBody>
                  <a:tcPr/>
                </a:tc>
                <a:extLst>
                  <a:ext uri="{0D108BD9-81ED-4DB2-BD59-A6C34878D82A}">
                    <a16:rowId xmlns:a16="http://schemas.microsoft.com/office/drawing/2014/main" val="1922829558"/>
                  </a:ext>
                </a:extLst>
              </a:tr>
              <a:tr h="406178">
                <a:tc>
                  <a:txBody>
                    <a:bodyPr/>
                    <a:lstStyle/>
                    <a:p>
                      <a:pPr algn="ctr"/>
                      <a:r>
                        <a:rPr lang="en-US" dirty="0"/>
                        <a:t>03052024</a:t>
                      </a:r>
                    </a:p>
                  </a:txBody>
                  <a:tcPr/>
                </a:tc>
                <a:tc>
                  <a:txBody>
                    <a:bodyPr/>
                    <a:lstStyle/>
                    <a:p>
                      <a:pPr algn="ctr"/>
                      <a:r>
                        <a:rPr lang="en-US" dirty="0"/>
                        <a:t>11</a:t>
                      </a:r>
                    </a:p>
                  </a:txBody>
                  <a:tcPr/>
                </a:tc>
                <a:extLst>
                  <a:ext uri="{0D108BD9-81ED-4DB2-BD59-A6C34878D82A}">
                    <a16:rowId xmlns:a16="http://schemas.microsoft.com/office/drawing/2014/main" val="2576715779"/>
                  </a:ext>
                </a:extLst>
              </a:tr>
            </a:tbl>
          </a:graphicData>
        </a:graphic>
      </p:graphicFrame>
      <p:sp>
        <p:nvSpPr>
          <p:cNvPr id="8" name="Slide Number Placeholder 2">
            <a:extLst>
              <a:ext uri="{FF2B5EF4-FFF2-40B4-BE49-F238E27FC236}">
                <a16:creationId xmlns:a16="http://schemas.microsoft.com/office/drawing/2014/main" id="{C2A26607-54C1-7F05-4A81-166C0CF03C10}"/>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a:t>
            </a:fld>
            <a:endParaRPr lang="en" dirty="0">
              <a:solidFill>
                <a:schemeClr val="bg2">
                  <a:lumMod val="75000"/>
                </a:schemeClr>
              </a:solidFill>
            </a:endParaRPr>
          </a:p>
        </p:txBody>
      </p:sp>
      <p:pic>
        <p:nvPicPr>
          <p:cNvPr id="14" name="Audio 13">
            <a:hlinkClick r:id="" action="ppaction://media"/>
            <a:extLst>
              <a:ext uri="{FF2B5EF4-FFF2-40B4-BE49-F238E27FC236}">
                <a16:creationId xmlns:a16="http://schemas.microsoft.com/office/drawing/2014/main" id="{DA9A7CD2-6ED3-E5F8-7EBC-D2C88AFCBC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8768134"/>
      </p:ext>
    </p:extLst>
  </p:cSld>
  <p:clrMapOvr>
    <a:masterClrMapping/>
  </p:clrMapOvr>
  <mc:AlternateContent xmlns:mc="http://schemas.openxmlformats.org/markup-compatibility/2006" xmlns:p14="http://schemas.microsoft.com/office/powerpoint/2010/main">
    <mc:Choice Requires="p14">
      <p:transition spd="slow" p14:dur="2000" advTm="44882"/>
    </mc:Choice>
    <mc:Fallback xmlns="">
      <p:transition spd="slow" advTm="4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CB7A-E13E-20A4-D70C-9E0DF4951EF8}"/>
              </a:ext>
            </a:extLst>
          </p:cNvPr>
          <p:cNvSpPr>
            <a:spLocks noGrp="1"/>
          </p:cNvSpPr>
          <p:nvPr>
            <p:ph type="title"/>
          </p:nvPr>
        </p:nvSpPr>
        <p:spPr/>
        <p:txBody>
          <a:bodyPr/>
          <a:lstStyle/>
          <a:p>
            <a:r>
              <a:rPr lang="en-US" dirty="0"/>
              <a:t>When to Use Retention Coding</a:t>
            </a:r>
          </a:p>
        </p:txBody>
      </p:sp>
      <p:pic>
        <p:nvPicPr>
          <p:cNvPr id="23" name="Audio 22">
            <a:hlinkClick r:id="" action="ppaction://media"/>
            <a:extLst>
              <a:ext uri="{FF2B5EF4-FFF2-40B4-BE49-F238E27FC236}">
                <a16:creationId xmlns:a16="http://schemas.microsoft.com/office/drawing/2014/main" id="{1CD752AE-C2A8-1D30-5656-009AD221A4A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10" name="TextBox 9">
            <a:extLst>
              <a:ext uri="{FF2B5EF4-FFF2-40B4-BE49-F238E27FC236}">
                <a16:creationId xmlns:a16="http://schemas.microsoft.com/office/drawing/2014/main" id="{F34254C2-2C40-6D07-8561-EA12DDAF8D89}"/>
              </a:ext>
            </a:extLst>
          </p:cNvPr>
          <p:cNvSpPr txBox="1"/>
          <p:nvPr/>
        </p:nvSpPr>
        <p:spPr>
          <a:xfrm>
            <a:off x="1114425" y="1905000"/>
            <a:ext cx="7267575" cy="4524315"/>
          </a:xfrm>
          <a:prstGeom prst="rect">
            <a:avLst/>
          </a:prstGeom>
          <a:noFill/>
        </p:spPr>
        <p:txBody>
          <a:bodyPr wrap="square">
            <a:spAutoFit/>
          </a:bodyPr>
          <a:lstStyle/>
          <a:p>
            <a:pPr marL="514350" indent="-514350">
              <a:buFont typeface="+mj-lt"/>
              <a:buAutoNum type="arabicPeriod"/>
            </a:pPr>
            <a:r>
              <a:rPr lang="en-US" sz="3200" dirty="0"/>
              <a:t>Student repeating a grade in the upcoming school year</a:t>
            </a:r>
          </a:p>
          <a:p>
            <a:pPr marL="514350" indent="-514350">
              <a:buFont typeface="+mj-lt"/>
              <a:buAutoNum type="arabicPeriod"/>
            </a:pPr>
            <a:r>
              <a:rPr lang="en-US" sz="3200" dirty="0"/>
              <a:t>Student is skipping a grade in the upcoming school year</a:t>
            </a:r>
          </a:p>
          <a:p>
            <a:pPr marL="514350" indent="-514350">
              <a:buFont typeface="+mj-lt"/>
              <a:buAutoNum type="arabicPeriod"/>
            </a:pPr>
            <a:r>
              <a:rPr lang="en-US" sz="3200" dirty="0"/>
              <a:t>12</a:t>
            </a:r>
            <a:r>
              <a:rPr lang="en-US" sz="3200" baseline="30000" dirty="0"/>
              <a:t>th</a:t>
            </a:r>
            <a:r>
              <a:rPr lang="en-US" sz="3200" dirty="0"/>
              <a:t> grader participating in an approved postsecondary program in the upcoming year </a:t>
            </a:r>
          </a:p>
          <a:p>
            <a:pPr marL="514350" indent="-514350">
              <a:buFont typeface="+mj-lt"/>
              <a:buAutoNum type="arabicPeriod"/>
            </a:pPr>
            <a:r>
              <a:rPr lang="en-US" sz="3200" dirty="0"/>
              <a:t>12</a:t>
            </a:r>
            <a:r>
              <a:rPr lang="en-US" sz="3200" baseline="30000" dirty="0"/>
              <a:t>th</a:t>
            </a:r>
            <a:r>
              <a:rPr lang="en-US" sz="3200" dirty="0"/>
              <a:t> grade with an IEP being retained for transition services</a:t>
            </a:r>
          </a:p>
        </p:txBody>
      </p:sp>
    </p:spTree>
    <p:extLst>
      <p:ext uri="{BB962C8B-B14F-4D97-AF65-F5344CB8AC3E}">
        <p14:creationId xmlns:p14="http://schemas.microsoft.com/office/powerpoint/2010/main" val="3645681535"/>
      </p:ext>
    </p:extLst>
  </p:cSld>
  <p:clrMapOvr>
    <a:masterClrMapping/>
  </p:clrMapOvr>
  <mc:AlternateContent xmlns:mc="http://schemas.openxmlformats.org/markup-compatibility/2006" xmlns:p14="http://schemas.microsoft.com/office/powerpoint/2010/main">
    <mc:Choice Requires="p14">
      <p:transition spd="slow" p14:dur="2000" advTm="28323"/>
    </mc:Choice>
    <mc:Fallback xmlns="">
      <p:transition spd="slow" advTm="2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467E78-AFCD-7569-6D40-26897343BA96}"/>
              </a:ext>
            </a:extLst>
          </p:cNvPr>
          <p:cNvSpPr>
            <a:spLocks noGrp="1"/>
          </p:cNvSpPr>
          <p:nvPr>
            <p:ph type="title"/>
          </p:nvPr>
        </p:nvSpPr>
        <p:spPr>
          <a:xfrm>
            <a:off x="628524" y="-148106"/>
            <a:ext cx="7886700" cy="1325563"/>
          </a:xfrm>
        </p:spPr>
        <p:txBody>
          <a:bodyPr>
            <a:normAutofit/>
          </a:bodyPr>
          <a:lstStyle/>
          <a:p>
            <a:r>
              <a:rPr lang="en-US" dirty="0"/>
              <a:t>Repeating a Grade</a:t>
            </a:r>
          </a:p>
        </p:txBody>
      </p:sp>
      <p:pic>
        <p:nvPicPr>
          <p:cNvPr id="11" name="Picture 10" descr="Retention Code">
            <a:extLst>
              <a:ext uri="{FF2B5EF4-FFF2-40B4-BE49-F238E27FC236}">
                <a16:creationId xmlns:a16="http://schemas.microsoft.com/office/drawing/2014/main" id="{6442987D-2D2F-A6C5-6E40-B528C3929947}"/>
              </a:ext>
            </a:extLst>
          </p:cNvPr>
          <p:cNvPicPr>
            <a:picLocks noChangeAspect="1"/>
          </p:cNvPicPr>
          <p:nvPr/>
        </p:nvPicPr>
        <p:blipFill>
          <a:blip r:embed="rId5"/>
          <a:stretch>
            <a:fillRect/>
          </a:stretch>
        </p:blipFill>
        <p:spPr>
          <a:xfrm>
            <a:off x="3437752" y="6076151"/>
            <a:ext cx="5254399" cy="406749"/>
          </a:xfrm>
          <a:prstGeom prst="rect">
            <a:avLst/>
          </a:prstGeom>
        </p:spPr>
      </p:pic>
      <p:sp>
        <p:nvSpPr>
          <p:cNvPr id="13" name="Slide Number Placeholder 1">
            <a:extLst>
              <a:ext uri="{FF2B5EF4-FFF2-40B4-BE49-F238E27FC236}">
                <a16:creationId xmlns:a16="http://schemas.microsoft.com/office/drawing/2014/main" id="{CC81E270-41BB-897E-B922-DB1263836894}"/>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21</a:t>
            </a:fld>
            <a:endParaRPr lang="en" dirty="0">
              <a:solidFill>
                <a:schemeClr val="bg1">
                  <a:lumMod val="65000"/>
                </a:schemeClr>
              </a:solidFill>
            </a:endParaRPr>
          </a:p>
        </p:txBody>
      </p:sp>
      <p:sp>
        <p:nvSpPr>
          <p:cNvPr id="15" name="TextBox 14">
            <a:extLst>
              <a:ext uri="{FF2B5EF4-FFF2-40B4-BE49-F238E27FC236}">
                <a16:creationId xmlns:a16="http://schemas.microsoft.com/office/drawing/2014/main" id="{EFF9ED59-3B89-551A-90E1-C144138584AD}"/>
              </a:ext>
            </a:extLst>
          </p:cNvPr>
          <p:cNvSpPr txBox="1"/>
          <p:nvPr/>
        </p:nvSpPr>
        <p:spPr>
          <a:xfrm>
            <a:off x="628524" y="840370"/>
            <a:ext cx="8098209" cy="2031325"/>
          </a:xfrm>
          <a:prstGeom prst="rect">
            <a:avLst/>
          </a:prstGeom>
          <a:noFill/>
        </p:spPr>
        <p:txBody>
          <a:bodyPr wrap="square">
            <a:spAutoFit/>
          </a:bodyPr>
          <a:lstStyle/>
          <a:p>
            <a:pPr marL="342900" indent="-342900">
              <a:buFont typeface="+mj-lt"/>
              <a:buAutoNum type="arabicPeriod"/>
            </a:pPr>
            <a:r>
              <a:rPr lang="en-US" dirty="0"/>
              <a:t>Students who are repeating a grade should be zero filled at the end of the school year</a:t>
            </a:r>
          </a:p>
          <a:p>
            <a:pPr marL="342900" indent="-342900">
              <a:buFont typeface="+mj-lt"/>
              <a:buAutoNum type="arabicPeriod"/>
            </a:pPr>
            <a:r>
              <a:rPr lang="en-US" dirty="0"/>
              <a:t>Once SIS rolls over to the next school year, students who are repeating a grade should receive the Entry Type 2, Exit Type 10 (reassigned a grade) with the natural grade progression. </a:t>
            </a:r>
            <a:r>
              <a:rPr lang="en-US" b="1" dirty="0"/>
              <a:t>These students will NOT receive a retention code.</a:t>
            </a:r>
          </a:p>
          <a:p>
            <a:pPr marL="342900" indent="-342900">
              <a:buFont typeface="+mj-lt"/>
              <a:buAutoNum type="arabicPeriod"/>
            </a:pPr>
            <a:r>
              <a:rPr lang="en-US" dirty="0"/>
              <a:t>Students will receive a new enrollment record with the reassigned grade and Entry Type 10</a:t>
            </a:r>
          </a:p>
        </p:txBody>
      </p:sp>
      <p:graphicFrame>
        <p:nvGraphicFramePr>
          <p:cNvPr id="2" name="Table 1">
            <a:extLst>
              <a:ext uri="{FF2B5EF4-FFF2-40B4-BE49-F238E27FC236}">
                <a16:creationId xmlns:a16="http://schemas.microsoft.com/office/drawing/2014/main" id="{AE26ABB5-09E7-3892-6FF7-EFEEC9A3B6A2}"/>
              </a:ext>
            </a:extLst>
          </p:cNvPr>
          <p:cNvGraphicFramePr>
            <a:graphicFrameLocks noGrp="1"/>
          </p:cNvGraphicFramePr>
          <p:nvPr>
            <p:extLst>
              <p:ext uri="{D42A27DB-BD31-4B8C-83A1-F6EECF244321}">
                <p14:modId xmlns:p14="http://schemas.microsoft.com/office/powerpoint/2010/main" val="2016525968"/>
              </p:ext>
            </p:extLst>
          </p:nvPr>
        </p:nvGraphicFramePr>
        <p:xfrm>
          <a:off x="536342" y="3110451"/>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9675A95D-A850-10B1-C1F6-E8A7C7060D6E}"/>
              </a:ext>
            </a:extLst>
          </p:cNvPr>
          <p:cNvSpPr txBox="1"/>
          <p:nvPr/>
        </p:nvSpPr>
        <p:spPr>
          <a:xfrm>
            <a:off x="509449" y="2814778"/>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 22-23 SY</a:t>
            </a:r>
          </a:p>
        </p:txBody>
      </p:sp>
      <p:sp>
        <p:nvSpPr>
          <p:cNvPr id="14" name="TextBox 13">
            <a:extLst>
              <a:ext uri="{FF2B5EF4-FFF2-40B4-BE49-F238E27FC236}">
                <a16:creationId xmlns:a16="http://schemas.microsoft.com/office/drawing/2014/main" id="{627E535B-BA07-DB41-800D-0C60863AC799}"/>
              </a:ext>
            </a:extLst>
          </p:cNvPr>
          <p:cNvSpPr txBox="1"/>
          <p:nvPr/>
        </p:nvSpPr>
        <p:spPr>
          <a:xfrm>
            <a:off x="509449" y="3773760"/>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23-24 SY</a:t>
            </a:r>
          </a:p>
        </p:txBody>
      </p:sp>
      <p:graphicFrame>
        <p:nvGraphicFramePr>
          <p:cNvPr id="18" name="Table 17">
            <a:extLst>
              <a:ext uri="{FF2B5EF4-FFF2-40B4-BE49-F238E27FC236}">
                <a16:creationId xmlns:a16="http://schemas.microsoft.com/office/drawing/2014/main" id="{DE44E6D7-2084-F305-451B-2C8E7BF98FB4}"/>
              </a:ext>
            </a:extLst>
          </p:cNvPr>
          <p:cNvGraphicFramePr>
            <a:graphicFrameLocks noGrp="1"/>
          </p:cNvGraphicFramePr>
          <p:nvPr>
            <p:extLst>
              <p:ext uri="{D42A27DB-BD31-4B8C-83A1-F6EECF244321}">
                <p14:modId xmlns:p14="http://schemas.microsoft.com/office/powerpoint/2010/main" val="1495424748"/>
              </p:ext>
            </p:extLst>
          </p:nvPr>
        </p:nvGraphicFramePr>
        <p:xfrm>
          <a:off x="536342" y="4324790"/>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110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9E548B7C-C245-9A12-BDC7-2AA59E6A90C0}"/>
              </a:ext>
              <a:ext uri="{C183D7F6-B498-43B3-948B-1728B52AA6E4}">
                <adec:decorative xmlns:adec="http://schemas.microsoft.com/office/drawing/2017/decorative" val="1"/>
              </a:ext>
            </a:extLst>
          </p:cNvPr>
          <p:cNvSpPr/>
          <p:nvPr/>
        </p:nvSpPr>
        <p:spPr>
          <a:xfrm>
            <a:off x="7920989" y="3111865"/>
            <a:ext cx="686669"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CAEC6D50-19EA-9F9F-A28F-ABA9EC6A4152}"/>
              </a:ext>
            </a:extLst>
          </p:cNvPr>
          <p:cNvGraphicFramePr>
            <a:graphicFrameLocks noGrp="1"/>
          </p:cNvGraphicFramePr>
          <p:nvPr>
            <p:extLst>
              <p:ext uri="{D42A27DB-BD31-4B8C-83A1-F6EECF244321}">
                <p14:modId xmlns:p14="http://schemas.microsoft.com/office/powerpoint/2010/main" val="2858553734"/>
              </p:ext>
            </p:extLst>
          </p:nvPr>
        </p:nvGraphicFramePr>
        <p:xfrm>
          <a:off x="536342" y="5295191"/>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08112023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21" name="TextBox 20">
            <a:extLst>
              <a:ext uri="{FF2B5EF4-FFF2-40B4-BE49-F238E27FC236}">
                <a16:creationId xmlns:a16="http://schemas.microsoft.com/office/drawing/2014/main" id="{988E2EEE-6A63-140E-DC12-9E4631C1ABF3}"/>
              </a:ext>
            </a:extLst>
          </p:cNvPr>
          <p:cNvSpPr txBox="1"/>
          <p:nvPr/>
        </p:nvSpPr>
        <p:spPr>
          <a:xfrm>
            <a:off x="509449" y="4055945"/>
            <a:ext cx="3058620" cy="338554"/>
          </a:xfrm>
          <a:prstGeom prst="rect">
            <a:avLst/>
          </a:prstGeom>
          <a:noFill/>
        </p:spPr>
        <p:txBody>
          <a:bodyPr wrap="square" rtlCol="0">
            <a:spAutoFit/>
          </a:bodyPr>
          <a:lstStyle/>
          <a:p>
            <a:r>
              <a:rPr lang="en-US" sz="1600" b="1" dirty="0">
                <a:solidFill>
                  <a:srgbClr val="C63F28"/>
                </a:solidFill>
              </a:rPr>
              <a:t>One-day Entry/Exit Record</a:t>
            </a:r>
          </a:p>
        </p:txBody>
      </p:sp>
      <p:sp>
        <p:nvSpPr>
          <p:cNvPr id="22" name="TextBox 21">
            <a:extLst>
              <a:ext uri="{FF2B5EF4-FFF2-40B4-BE49-F238E27FC236}">
                <a16:creationId xmlns:a16="http://schemas.microsoft.com/office/drawing/2014/main" id="{E5B44830-FCAB-FDF3-1CB6-ECB2CCB0C42E}"/>
              </a:ext>
            </a:extLst>
          </p:cNvPr>
          <p:cNvSpPr txBox="1"/>
          <p:nvPr/>
        </p:nvSpPr>
        <p:spPr>
          <a:xfrm>
            <a:off x="509449" y="5001323"/>
            <a:ext cx="3058620" cy="338554"/>
          </a:xfrm>
          <a:prstGeom prst="rect">
            <a:avLst/>
          </a:prstGeom>
          <a:noFill/>
        </p:spPr>
        <p:txBody>
          <a:bodyPr wrap="square" rtlCol="0">
            <a:spAutoFit/>
          </a:bodyPr>
          <a:lstStyle/>
          <a:p>
            <a:r>
              <a:rPr lang="en-US" sz="1600" b="1" dirty="0">
                <a:solidFill>
                  <a:srgbClr val="00B050"/>
                </a:solidFill>
              </a:rPr>
              <a:t>New enrollment record</a:t>
            </a:r>
          </a:p>
        </p:txBody>
      </p:sp>
      <p:sp>
        <p:nvSpPr>
          <p:cNvPr id="23" name="Rectangle 22">
            <a:extLst>
              <a:ext uri="{FF2B5EF4-FFF2-40B4-BE49-F238E27FC236}">
                <a16:creationId xmlns:a16="http://schemas.microsoft.com/office/drawing/2014/main" id="{4B25EBDC-A606-DF95-C41F-A06636C25B46}"/>
              </a:ext>
              <a:ext uri="{C183D7F6-B498-43B3-948B-1728B52AA6E4}">
                <adec:decorative xmlns:adec="http://schemas.microsoft.com/office/drawing/2017/decorative" val="1"/>
              </a:ext>
            </a:extLst>
          </p:cNvPr>
          <p:cNvSpPr/>
          <p:nvPr/>
        </p:nvSpPr>
        <p:spPr>
          <a:xfrm>
            <a:off x="5699717" y="5295191"/>
            <a:ext cx="563533" cy="673684"/>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B68793-F25C-0DB0-051C-6120A245CE16}"/>
              </a:ext>
              <a:ext uri="{C183D7F6-B498-43B3-948B-1728B52AA6E4}">
                <adec:decorative xmlns:adec="http://schemas.microsoft.com/office/drawing/2017/decorative" val="1"/>
              </a:ext>
            </a:extLst>
          </p:cNvPr>
          <p:cNvSpPr/>
          <p:nvPr/>
        </p:nvSpPr>
        <p:spPr>
          <a:xfrm>
            <a:off x="7372306" y="4313703"/>
            <a:ext cx="563533" cy="673684"/>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3E8CFD7-0173-DE62-17CB-14D6C563A224}"/>
              </a:ext>
              <a:ext uri="{C183D7F6-B498-43B3-948B-1728B52AA6E4}">
                <adec:decorative xmlns:adec="http://schemas.microsoft.com/office/drawing/2017/decorative" val="1"/>
              </a:ext>
            </a:extLst>
          </p:cNvPr>
          <p:cNvSpPr/>
          <p:nvPr/>
        </p:nvSpPr>
        <p:spPr>
          <a:xfrm>
            <a:off x="5012400" y="4327639"/>
            <a:ext cx="687317" cy="673684"/>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DCF554-D9C4-B999-4B7D-E8209E1B6384}"/>
              </a:ext>
              <a:ext uri="{C183D7F6-B498-43B3-948B-1728B52AA6E4}">
                <adec:decorative xmlns:adec="http://schemas.microsoft.com/office/drawing/2017/decorative" val="1"/>
              </a:ext>
            </a:extLst>
          </p:cNvPr>
          <p:cNvSpPr/>
          <p:nvPr/>
        </p:nvSpPr>
        <p:spPr>
          <a:xfrm>
            <a:off x="5012400" y="5295191"/>
            <a:ext cx="687317" cy="673684"/>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Audio 37">
            <a:hlinkClick r:id="" action="ppaction://media"/>
            <a:extLst>
              <a:ext uri="{FF2B5EF4-FFF2-40B4-BE49-F238E27FC236}">
                <a16:creationId xmlns:a16="http://schemas.microsoft.com/office/drawing/2014/main" id="{397FFFC7-11F7-3FEA-0FFA-954C110556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98856577"/>
      </p:ext>
    </p:extLst>
  </p:cSld>
  <p:clrMapOvr>
    <a:masterClrMapping/>
  </p:clrMapOvr>
  <mc:AlternateContent xmlns:mc="http://schemas.openxmlformats.org/markup-compatibility/2006" xmlns:p14="http://schemas.microsoft.com/office/powerpoint/2010/main">
    <mc:Choice Requires="p14">
      <p:transition spd="slow" p14:dur="2000" advTm="32178"/>
    </mc:Choice>
    <mc:Fallback xmlns="">
      <p:transition spd="slow" advTm="32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48797A8-7AFA-BD51-B420-AED91FCE9128}"/>
              </a:ext>
            </a:extLst>
          </p:cNvPr>
          <p:cNvSpPr txBox="1"/>
          <p:nvPr/>
        </p:nvSpPr>
        <p:spPr>
          <a:xfrm>
            <a:off x="751139" y="1334462"/>
            <a:ext cx="7641722" cy="1754326"/>
          </a:xfrm>
          <a:prstGeom prst="rect">
            <a:avLst/>
          </a:prstGeom>
          <a:noFill/>
        </p:spPr>
        <p:txBody>
          <a:bodyPr wrap="square">
            <a:spAutoFit/>
          </a:bodyPr>
          <a:lstStyle/>
          <a:p>
            <a:pPr marL="342900" indent="-342900">
              <a:buFont typeface="+mj-lt"/>
              <a:buAutoNum type="arabicPeriod"/>
            </a:pPr>
            <a:r>
              <a:rPr lang="en-US" dirty="0"/>
              <a:t>Students who are skipping a grade should be ZERO filled on the EOY Entry</a:t>
            </a:r>
          </a:p>
          <a:p>
            <a:pPr marL="342900" indent="-342900">
              <a:buFont typeface="+mj-lt"/>
              <a:buAutoNum type="arabicPeriod"/>
            </a:pPr>
            <a:r>
              <a:rPr lang="en-US" dirty="0"/>
              <a:t>Once SIS rolls over to the next school year, these students will receive a  One-Day Entry/Exit with the grade they are skipping and Exit Type 10</a:t>
            </a:r>
          </a:p>
          <a:p>
            <a:pPr marL="342900" indent="-342900">
              <a:buFont typeface="+mj-lt"/>
              <a:buAutoNum type="arabicPeriod"/>
            </a:pPr>
            <a:r>
              <a:rPr lang="en-US" dirty="0"/>
              <a:t>These students should then receive a new enrollment records indicating the new grade level and Entry Type 10</a:t>
            </a:r>
          </a:p>
          <a:p>
            <a:pPr marL="342900" indent="-342900">
              <a:buFont typeface="+mj-lt"/>
              <a:buAutoNum type="arabicPeriod"/>
            </a:pPr>
            <a:endParaRPr lang="en-US" dirty="0"/>
          </a:p>
        </p:txBody>
      </p:sp>
      <p:sp>
        <p:nvSpPr>
          <p:cNvPr id="7" name="Title 1">
            <a:extLst>
              <a:ext uri="{FF2B5EF4-FFF2-40B4-BE49-F238E27FC236}">
                <a16:creationId xmlns:a16="http://schemas.microsoft.com/office/drawing/2014/main" id="{BF10DF58-2914-6654-E756-DD656E4703A6}"/>
              </a:ext>
            </a:extLst>
          </p:cNvPr>
          <p:cNvSpPr>
            <a:spLocks noGrp="1"/>
          </p:cNvSpPr>
          <p:nvPr>
            <p:ph type="title"/>
          </p:nvPr>
        </p:nvSpPr>
        <p:spPr>
          <a:xfrm>
            <a:off x="628525" y="130419"/>
            <a:ext cx="7886700" cy="1325563"/>
          </a:xfrm>
        </p:spPr>
        <p:txBody>
          <a:bodyPr>
            <a:normAutofit/>
          </a:bodyPr>
          <a:lstStyle/>
          <a:p>
            <a:r>
              <a:rPr lang="en-US" dirty="0"/>
              <a:t>Skipping a Grade Level</a:t>
            </a:r>
          </a:p>
        </p:txBody>
      </p:sp>
      <p:graphicFrame>
        <p:nvGraphicFramePr>
          <p:cNvPr id="8" name="Table 7">
            <a:extLst>
              <a:ext uri="{FF2B5EF4-FFF2-40B4-BE49-F238E27FC236}">
                <a16:creationId xmlns:a16="http://schemas.microsoft.com/office/drawing/2014/main" id="{B897BEB3-77D9-6FA6-3FBB-7E41863D3277}"/>
              </a:ext>
            </a:extLst>
          </p:cNvPr>
          <p:cNvGraphicFramePr>
            <a:graphicFrameLocks noGrp="1"/>
          </p:cNvGraphicFramePr>
          <p:nvPr>
            <p:extLst>
              <p:ext uri="{D42A27DB-BD31-4B8C-83A1-F6EECF244321}">
                <p14:modId xmlns:p14="http://schemas.microsoft.com/office/powerpoint/2010/main" val="2304951697"/>
              </p:ext>
            </p:extLst>
          </p:nvPr>
        </p:nvGraphicFramePr>
        <p:xfrm>
          <a:off x="749165" y="3131776"/>
          <a:ext cx="7431742" cy="651510"/>
        </p:xfrm>
        <a:graphic>
          <a:graphicData uri="http://schemas.openxmlformats.org/drawingml/2006/table">
            <a:tbl>
              <a:tblPr firstRow="1" bandRow="1">
                <a:tableStyleId>{5C22544A-7EE6-4342-B048-85BDC9FD1C3A}</a:tableStyleId>
              </a:tblPr>
              <a:tblGrid>
                <a:gridCol w="1021976">
                  <a:extLst>
                    <a:ext uri="{9D8B030D-6E8A-4147-A177-3AD203B41FA5}">
                      <a16:colId xmlns:a16="http://schemas.microsoft.com/office/drawing/2014/main" val="20000"/>
                    </a:ext>
                  </a:extLst>
                </a:gridCol>
                <a:gridCol w="1156448">
                  <a:extLst>
                    <a:ext uri="{9D8B030D-6E8A-4147-A177-3AD203B41FA5}">
                      <a16:colId xmlns:a16="http://schemas.microsoft.com/office/drawing/2014/main" val="20001"/>
                    </a:ext>
                  </a:extLst>
                </a:gridCol>
                <a:gridCol w="824752">
                  <a:extLst>
                    <a:ext uri="{9D8B030D-6E8A-4147-A177-3AD203B41FA5}">
                      <a16:colId xmlns:a16="http://schemas.microsoft.com/office/drawing/2014/main" val="20002"/>
                    </a:ext>
                  </a:extLst>
                </a:gridCol>
                <a:gridCol w="1120589">
                  <a:extLst>
                    <a:ext uri="{9D8B030D-6E8A-4147-A177-3AD203B41FA5}">
                      <a16:colId xmlns:a16="http://schemas.microsoft.com/office/drawing/2014/main" val="20003"/>
                    </a:ext>
                  </a:extLst>
                </a:gridCol>
                <a:gridCol w="609599">
                  <a:extLst>
                    <a:ext uri="{9D8B030D-6E8A-4147-A177-3AD203B41FA5}">
                      <a16:colId xmlns:a16="http://schemas.microsoft.com/office/drawing/2014/main" val="20004"/>
                    </a:ext>
                  </a:extLst>
                </a:gridCol>
                <a:gridCol w="546847">
                  <a:extLst>
                    <a:ext uri="{9D8B030D-6E8A-4147-A177-3AD203B41FA5}">
                      <a16:colId xmlns:a16="http://schemas.microsoft.com/office/drawing/2014/main" val="20005"/>
                    </a:ext>
                  </a:extLst>
                </a:gridCol>
                <a:gridCol w="1013013">
                  <a:extLst>
                    <a:ext uri="{9D8B030D-6E8A-4147-A177-3AD203B41FA5}">
                      <a16:colId xmlns:a16="http://schemas.microsoft.com/office/drawing/2014/main" val="20006"/>
                    </a:ext>
                  </a:extLst>
                </a:gridCol>
                <a:gridCol w="1138518">
                  <a:extLst>
                    <a:ext uri="{9D8B030D-6E8A-4147-A177-3AD203B41FA5}">
                      <a16:colId xmlns:a16="http://schemas.microsoft.com/office/drawing/2014/main" val="20007"/>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Jane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040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4316557C-9561-8338-14EB-0900E3A4DED2}"/>
              </a:ext>
            </a:extLst>
          </p:cNvPr>
          <p:cNvSpPr txBox="1"/>
          <p:nvPr/>
        </p:nvSpPr>
        <p:spPr>
          <a:xfrm>
            <a:off x="749165" y="2774130"/>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 22-23 SY</a:t>
            </a:r>
          </a:p>
        </p:txBody>
      </p:sp>
      <p:graphicFrame>
        <p:nvGraphicFramePr>
          <p:cNvPr id="10" name="Table 9">
            <a:extLst>
              <a:ext uri="{FF2B5EF4-FFF2-40B4-BE49-F238E27FC236}">
                <a16:creationId xmlns:a16="http://schemas.microsoft.com/office/drawing/2014/main" id="{33966F64-0F06-0966-D074-0B7E40D2EA23}"/>
              </a:ext>
            </a:extLst>
          </p:cNvPr>
          <p:cNvGraphicFramePr>
            <a:graphicFrameLocks noGrp="1"/>
          </p:cNvGraphicFramePr>
          <p:nvPr>
            <p:extLst>
              <p:ext uri="{D42A27DB-BD31-4B8C-83A1-F6EECF244321}">
                <p14:modId xmlns:p14="http://schemas.microsoft.com/office/powerpoint/2010/main" val="3484498942"/>
              </p:ext>
            </p:extLst>
          </p:nvPr>
        </p:nvGraphicFramePr>
        <p:xfrm>
          <a:off x="749165" y="4414745"/>
          <a:ext cx="7431742" cy="651510"/>
        </p:xfrm>
        <a:graphic>
          <a:graphicData uri="http://schemas.openxmlformats.org/drawingml/2006/table">
            <a:tbl>
              <a:tblPr firstRow="1" bandRow="1">
                <a:tableStyleId>{5C22544A-7EE6-4342-B048-85BDC9FD1C3A}</a:tableStyleId>
              </a:tblPr>
              <a:tblGrid>
                <a:gridCol w="1021976">
                  <a:extLst>
                    <a:ext uri="{9D8B030D-6E8A-4147-A177-3AD203B41FA5}">
                      <a16:colId xmlns:a16="http://schemas.microsoft.com/office/drawing/2014/main" val="20000"/>
                    </a:ext>
                  </a:extLst>
                </a:gridCol>
                <a:gridCol w="1156448">
                  <a:extLst>
                    <a:ext uri="{9D8B030D-6E8A-4147-A177-3AD203B41FA5}">
                      <a16:colId xmlns:a16="http://schemas.microsoft.com/office/drawing/2014/main" val="20001"/>
                    </a:ext>
                  </a:extLst>
                </a:gridCol>
                <a:gridCol w="824752">
                  <a:extLst>
                    <a:ext uri="{9D8B030D-6E8A-4147-A177-3AD203B41FA5}">
                      <a16:colId xmlns:a16="http://schemas.microsoft.com/office/drawing/2014/main" val="20002"/>
                    </a:ext>
                  </a:extLst>
                </a:gridCol>
                <a:gridCol w="1120589">
                  <a:extLst>
                    <a:ext uri="{9D8B030D-6E8A-4147-A177-3AD203B41FA5}">
                      <a16:colId xmlns:a16="http://schemas.microsoft.com/office/drawing/2014/main" val="20003"/>
                    </a:ext>
                  </a:extLst>
                </a:gridCol>
                <a:gridCol w="609599">
                  <a:extLst>
                    <a:ext uri="{9D8B030D-6E8A-4147-A177-3AD203B41FA5}">
                      <a16:colId xmlns:a16="http://schemas.microsoft.com/office/drawing/2014/main" val="20004"/>
                    </a:ext>
                  </a:extLst>
                </a:gridCol>
                <a:gridCol w="546847">
                  <a:extLst>
                    <a:ext uri="{9D8B030D-6E8A-4147-A177-3AD203B41FA5}">
                      <a16:colId xmlns:a16="http://schemas.microsoft.com/office/drawing/2014/main" val="20005"/>
                    </a:ext>
                  </a:extLst>
                </a:gridCol>
                <a:gridCol w="1013013">
                  <a:extLst>
                    <a:ext uri="{9D8B030D-6E8A-4147-A177-3AD203B41FA5}">
                      <a16:colId xmlns:a16="http://schemas.microsoft.com/office/drawing/2014/main" val="20006"/>
                    </a:ext>
                  </a:extLst>
                </a:gridCol>
                <a:gridCol w="1138518">
                  <a:extLst>
                    <a:ext uri="{9D8B030D-6E8A-4147-A177-3AD203B41FA5}">
                      <a16:colId xmlns:a16="http://schemas.microsoft.com/office/drawing/2014/main" val="20007"/>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Jane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a:t>
                      </a:r>
                    </a:p>
                  </a:txBody>
                  <a:tcPr marL="4921" marR="4921" marT="4921" marB="0" anchor="ct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78F88474-C4F5-6BD2-B443-B85FCD0039EF}"/>
              </a:ext>
            </a:extLst>
          </p:cNvPr>
          <p:cNvSpPr txBox="1"/>
          <p:nvPr/>
        </p:nvSpPr>
        <p:spPr>
          <a:xfrm>
            <a:off x="751139" y="3836176"/>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23-24 SY</a:t>
            </a:r>
          </a:p>
        </p:txBody>
      </p:sp>
      <p:graphicFrame>
        <p:nvGraphicFramePr>
          <p:cNvPr id="12" name="Table 11">
            <a:extLst>
              <a:ext uri="{FF2B5EF4-FFF2-40B4-BE49-F238E27FC236}">
                <a16:creationId xmlns:a16="http://schemas.microsoft.com/office/drawing/2014/main" id="{5AE4FD04-C856-F054-AA06-3102A2C00F43}"/>
              </a:ext>
            </a:extLst>
          </p:cNvPr>
          <p:cNvGraphicFramePr>
            <a:graphicFrameLocks noGrp="1"/>
          </p:cNvGraphicFramePr>
          <p:nvPr>
            <p:extLst>
              <p:ext uri="{D42A27DB-BD31-4B8C-83A1-F6EECF244321}">
                <p14:modId xmlns:p14="http://schemas.microsoft.com/office/powerpoint/2010/main" val="2537376936"/>
              </p:ext>
            </p:extLst>
          </p:nvPr>
        </p:nvGraphicFramePr>
        <p:xfrm>
          <a:off x="749165" y="5352679"/>
          <a:ext cx="7431742" cy="651510"/>
        </p:xfrm>
        <a:graphic>
          <a:graphicData uri="http://schemas.openxmlformats.org/drawingml/2006/table">
            <a:tbl>
              <a:tblPr firstRow="1" bandRow="1">
                <a:tableStyleId>{5C22544A-7EE6-4342-B048-85BDC9FD1C3A}</a:tableStyleId>
              </a:tblPr>
              <a:tblGrid>
                <a:gridCol w="1021976">
                  <a:extLst>
                    <a:ext uri="{9D8B030D-6E8A-4147-A177-3AD203B41FA5}">
                      <a16:colId xmlns:a16="http://schemas.microsoft.com/office/drawing/2014/main" val="20000"/>
                    </a:ext>
                  </a:extLst>
                </a:gridCol>
                <a:gridCol w="1156448">
                  <a:extLst>
                    <a:ext uri="{9D8B030D-6E8A-4147-A177-3AD203B41FA5}">
                      <a16:colId xmlns:a16="http://schemas.microsoft.com/office/drawing/2014/main" val="20001"/>
                    </a:ext>
                  </a:extLst>
                </a:gridCol>
                <a:gridCol w="824752">
                  <a:extLst>
                    <a:ext uri="{9D8B030D-6E8A-4147-A177-3AD203B41FA5}">
                      <a16:colId xmlns:a16="http://schemas.microsoft.com/office/drawing/2014/main" val="20002"/>
                    </a:ext>
                  </a:extLst>
                </a:gridCol>
                <a:gridCol w="1120589">
                  <a:extLst>
                    <a:ext uri="{9D8B030D-6E8A-4147-A177-3AD203B41FA5}">
                      <a16:colId xmlns:a16="http://schemas.microsoft.com/office/drawing/2014/main" val="20003"/>
                    </a:ext>
                  </a:extLst>
                </a:gridCol>
                <a:gridCol w="609599">
                  <a:extLst>
                    <a:ext uri="{9D8B030D-6E8A-4147-A177-3AD203B41FA5}">
                      <a16:colId xmlns:a16="http://schemas.microsoft.com/office/drawing/2014/main" val="20004"/>
                    </a:ext>
                  </a:extLst>
                </a:gridCol>
                <a:gridCol w="546847">
                  <a:extLst>
                    <a:ext uri="{9D8B030D-6E8A-4147-A177-3AD203B41FA5}">
                      <a16:colId xmlns:a16="http://schemas.microsoft.com/office/drawing/2014/main" val="20005"/>
                    </a:ext>
                  </a:extLst>
                </a:gridCol>
                <a:gridCol w="1013013">
                  <a:extLst>
                    <a:ext uri="{9D8B030D-6E8A-4147-A177-3AD203B41FA5}">
                      <a16:colId xmlns:a16="http://schemas.microsoft.com/office/drawing/2014/main" val="20006"/>
                    </a:ext>
                  </a:extLst>
                </a:gridCol>
                <a:gridCol w="1138518">
                  <a:extLst>
                    <a:ext uri="{9D8B030D-6E8A-4147-A177-3AD203B41FA5}">
                      <a16:colId xmlns:a16="http://schemas.microsoft.com/office/drawing/2014/main" val="20007"/>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Jane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08112023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060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extLst>
                  <a:ext uri="{0D108BD9-81ED-4DB2-BD59-A6C34878D82A}">
                    <a16:rowId xmlns:a16="http://schemas.microsoft.com/office/drawing/2014/main" val="10001"/>
                  </a:ext>
                </a:extLst>
              </a:tr>
            </a:tbl>
          </a:graphicData>
        </a:graphic>
      </p:graphicFrame>
      <p:pic>
        <p:nvPicPr>
          <p:cNvPr id="13" name="Picture 12" descr="Retention Code">
            <a:extLst>
              <a:ext uri="{FF2B5EF4-FFF2-40B4-BE49-F238E27FC236}">
                <a16:creationId xmlns:a16="http://schemas.microsoft.com/office/drawing/2014/main" id="{62DCFB52-002E-4DA3-987E-AE7E87102D3B}"/>
              </a:ext>
            </a:extLst>
          </p:cNvPr>
          <p:cNvPicPr>
            <a:picLocks noChangeAspect="1"/>
          </p:cNvPicPr>
          <p:nvPr/>
        </p:nvPicPr>
        <p:blipFill>
          <a:blip r:embed="rId5"/>
          <a:stretch>
            <a:fillRect/>
          </a:stretch>
        </p:blipFill>
        <p:spPr>
          <a:xfrm>
            <a:off x="3746380" y="6170025"/>
            <a:ext cx="4761155" cy="368567"/>
          </a:xfrm>
          <a:prstGeom prst="rect">
            <a:avLst/>
          </a:prstGeom>
        </p:spPr>
      </p:pic>
      <p:sp>
        <p:nvSpPr>
          <p:cNvPr id="14" name="TextBox 13">
            <a:extLst>
              <a:ext uri="{FF2B5EF4-FFF2-40B4-BE49-F238E27FC236}">
                <a16:creationId xmlns:a16="http://schemas.microsoft.com/office/drawing/2014/main" id="{3B7CB529-A9AF-FCFF-2444-6C23709C98F4}"/>
              </a:ext>
            </a:extLst>
          </p:cNvPr>
          <p:cNvSpPr txBox="1"/>
          <p:nvPr/>
        </p:nvSpPr>
        <p:spPr>
          <a:xfrm>
            <a:off x="749165" y="4137304"/>
            <a:ext cx="3058620" cy="338554"/>
          </a:xfrm>
          <a:prstGeom prst="rect">
            <a:avLst/>
          </a:prstGeom>
          <a:noFill/>
        </p:spPr>
        <p:txBody>
          <a:bodyPr wrap="square" rtlCol="0">
            <a:spAutoFit/>
          </a:bodyPr>
          <a:lstStyle/>
          <a:p>
            <a:r>
              <a:rPr lang="en-US" sz="1600" b="1" dirty="0">
                <a:solidFill>
                  <a:srgbClr val="C63F28"/>
                </a:solidFill>
              </a:rPr>
              <a:t>One-day Entry/Exit Record</a:t>
            </a:r>
          </a:p>
        </p:txBody>
      </p:sp>
      <p:sp>
        <p:nvSpPr>
          <p:cNvPr id="15" name="TextBox 14">
            <a:extLst>
              <a:ext uri="{FF2B5EF4-FFF2-40B4-BE49-F238E27FC236}">
                <a16:creationId xmlns:a16="http://schemas.microsoft.com/office/drawing/2014/main" id="{4E0E3D99-3B64-AD6D-88C1-9D50F16A535C}"/>
              </a:ext>
            </a:extLst>
          </p:cNvPr>
          <p:cNvSpPr txBox="1"/>
          <p:nvPr/>
        </p:nvSpPr>
        <p:spPr>
          <a:xfrm>
            <a:off x="749165" y="5078784"/>
            <a:ext cx="3058620" cy="338554"/>
          </a:xfrm>
          <a:prstGeom prst="rect">
            <a:avLst/>
          </a:prstGeom>
          <a:noFill/>
        </p:spPr>
        <p:txBody>
          <a:bodyPr wrap="square" rtlCol="0">
            <a:spAutoFit/>
          </a:bodyPr>
          <a:lstStyle/>
          <a:p>
            <a:r>
              <a:rPr lang="en-US" sz="1600" b="1" dirty="0">
                <a:solidFill>
                  <a:srgbClr val="00B050"/>
                </a:solidFill>
              </a:rPr>
              <a:t>New enrollment record</a:t>
            </a:r>
          </a:p>
        </p:txBody>
      </p:sp>
      <p:sp>
        <p:nvSpPr>
          <p:cNvPr id="16" name="Slide Number Placeholder 1">
            <a:extLst>
              <a:ext uri="{FF2B5EF4-FFF2-40B4-BE49-F238E27FC236}">
                <a16:creationId xmlns:a16="http://schemas.microsoft.com/office/drawing/2014/main" id="{493258DA-4197-0F72-BED9-1033A0AD4F99}"/>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22</a:t>
            </a:fld>
            <a:endParaRPr lang="en" dirty="0">
              <a:solidFill>
                <a:schemeClr val="bg1">
                  <a:lumMod val="65000"/>
                </a:schemeClr>
              </a:solidFill>
            </a:endParaRPr>
          </a:p>
        </p:txBody>
      </p:sp>
      <p:sp>
        <p:nvSpPr>
          <p:cNvPr id="19" name="Rectangle 18">
            <a:extLst>
              <a:ext uri="{FF2B5EF4-FFF2-40B4-BE49-F238E27FC236}">
                <a16:creationId xmlns:a16="http://schemas.microsoft.com/office/drawing/2014/main" id="{741A670C-967F-1A8C-2ECF-8100C962357C}"/>
              </a:ext>
              <a:ext uri="{C183D7F6-B498-43B3-948B-1728B52AA6E4}">
                <adec:decorative xmlns:adec="http://schemas.microsoft.com/office/drawing/2017/decorative" val="1"/>
              </a:ext>
            </a:extLst>
          </p:cNvPr>
          <p:cNvSpPr/>
          <p:nvPr/>
        </p:nvSpPr>
        <p:spPr>
          <a:xfrm>
            <a:off x="4896559" y="4427273"/>
            <a:ext cx="609600"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8016AA-C4ED-F669-25AD-4A445EC9AD1B}"/>
              </a:ext>
              <a:ext uri="{C183D7F6-B498-43B3-948B-1728B52AA6E4}">
                <adec:decorative xmlns:adec="http://schemas.microsoft.com/office/drawing/2017/decorative" val="1"/>
              </a:ext>
            </a:extLst>
          </p:cNvPr>
          <p:cNvSpPr/>
          <p:nvPr/>
        </p:nvSpPr>
        <p:spPr>
          <a:xfrm>
            <a:off x="4896559" y="5349134"/>
            <a:ext cx="609600"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61EF92-D358-EE89-A038-001B9B6DF72A}"/>
              </a:ext>
              <a:ext uri="{C183D7F6-B498-43B3-948B-1728B52AA6E4}">
                <adec:decorative xmlns:adec="http://schemas.microsoft.com/office/drawing/2017/decorative" val="1"/>
              </a:ext>
            </a:extLst>
          </p:cNvPr>
          <p:cNvSpPr/>
          <p:nvPr/>
        </p:nvSpPr>
        <p:spPr>
          <a:xfrm>
            <a:off x="5506159" y="5346428"/>
            <a:ext cx="512086"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D32297D-80C2-E092-C633-742951DE6DC9}"/>
              </a:ext>
              <a:ext uri="{C183D7F6-B498-43B3-948B-1728B52AA6E4}">
                <adec:decorative xmlns:adec="http://schemas.microsoft.com/office/drawing/2017/decorative" val="1"/>
              </a:ext>
            </a:extLst>
          </p:cNvPr>
          <p:cNvSpPr/>
          <p:nvPr/>
        </p:nvSpPr>
        <p:spPr>
          <a:xfrm>
            <a:off x="7042599" y="4433752"/>
            <a:ext cx="1138307"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Audio 67" descr="Skipping a grade level">
            <a:hlinkClick r:id="" action="ppaction://media"/>
            <a:extLst>
              <a:ext uri="{FF2B5EF4-FFF2-40B4-BE49-F238E27FC236}">
                <a16:creationId xmlns:a16="http://schemas.microsoft.com/office/drawing/2014/main" id="{E3CA321C-4C98-9D76-DAEE-F3B1B34BF1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24185433"/>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7DE6871-EC07-51B4-AE5D-E3350B7B7FD9}"/>
              </a:ext>
            </a:extLst>
          </p:cNvPr>
          <p:cNvSpPr>
            <a:spLocks noGrp="1"/>
          </p:cNvSpPr>
          <p:nvPr>
            <p:ph type="title"/>
          </p:nvPr>
        </p:nvSpPr>
        <p:spPr>
          <a:xfrm>
            <a:off x="147039" y="145637"/>
            <a:ext cx="8849672" cy="1325563"/>
          </a:xfrm>
        </p:spPr>
        <p:txBody>
          <a:bodyPr>
            <a:normAutofit/>
          </a:bodyPr>
          <a:lstStyle/>
          <a:p>
            <a:r>
              <a:rPr lang="en-US" dirty="0"/>
              <a:t>Summer School to Avoid Retention </a:t>
            </a:r>
          </a:p>
        </p:txBody>
      </p:sp>
      <p:graphicFrame>
        <p:nvGraphicFramePr>
          <p:cNvPr id="12" name="Table 11">
            <a:extLst>
              <a:ext uri="{FF2B5EF4-FFF2-40B4-BE49-F238E27FC236}">
                <a16:creationId xmlns:a16="http://schemas.microsoft.com/office/drawing/2014/main" id="{2D139034-00BC-D77A-500E-B1AAE6EAF3B5}"/>
              </a:ext>
            </a:extLst>
          </p:cNvPr>
          <p:cNvGraphicFramePr>
            <a:graphicFrameLocks noGrp="1"/>
          </p:cNvGraphicFramePr>
          <p:nvPr>
            <p:extLst>
              <p:ext uri="{D42A27DB-BD31-4B8C-83A1-F6EECF244321}">
                <p14:modId xmlns:p14="http://schemas.microsoft.com/office/powerpoint/2010/main" val="4124784286"/>
              </p:ext>
            </p:extLst>
          </p:nvPr>
        </p:nvGraphicFramePr>
        <p:xfrm>
          <a:off x="620835" y="3742008"/>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a:t>
                      </a:r>
                    </a:p>
                  </a:txBody>
                  <a:tcPr marL="4921" marR="4921" marT="4921" marB="0" anchor="ct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E7C71202-C747-5FAE-9409-93A8251D0630}"/>
              </a:ext>
            </a:extLst>
          </p:cNvPr>
          <p:cNvSpPr txBox="1"/>
          <p:nvPr/>
        </p:nvSpPr>
        <p:spPr>
          <a:xfrm>
            <a:off x="593942" y="3446335"/>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 22-23 SY</a:t>
            </a:r>
          </a:p>
        </p:txBody>
      </p:sp>
      <p:sp>
        <p:nvSpPr>
          <p:cNvPr id="14" name="TextBox 13">
            <a:extLst>
              <a:ext uri="{FF2B5EF4-FFF2-40B4-BE49-F238E27FC236}">
                <a16:creationId xmlns:a16="http://schemas.microsoft.com/office/drawing/2014/main" id="{620C906D-8FB0-4D6A-5021-C92F2C9DF171}"/>
              </a:ext>
            </a:extLst>
          </p:cNvPr>
          <p:cNvSpPr txBox="1"/>
          <p:nvPr/>
        </p:nvSpPr>
        <p:spPr>
          <a:xfrm>
            <a:off x="593942" y="4405317"/>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23-24 SY</a:t>
            </a:r>
          </a:p>
        </p:txBody>
      </p:sp>
      <p:graphicFrame>
        <p:nvGraphicFramePr>
          <p:cNvPr id="15" name="Table 14">
            <a:extLst>
              <a:ext uri="{FF2B5EF4-FFF2-40B4-BE49-F238E27FC236}">
                <a16:creationId xmlns:a16="http://schemas.microsoft.com/office/drawing/2014/main" id="{17FE2BC2-DF71-1D41-396F-B9824D8C0401}"/>
              </a:ext>
            </a:extLst>
          </p:cNvPr>
          <p:cNvGraphicFramePr>
            <a:graphicFrameLocks noGrp="1"/>
          </p:cNvGraphicFramePr>
          <p:nvPr>
            <p:extLst>
              <p:ext uri="{D42A27DB-BD31-4B8C-83A1-F6EECF244321}">
                <p14:modId xmlns:p14="http://schemas.microsoft.com/office/powerpoint/2010/main" val="1323571136"/>
              </p:ext>
            </p:extLst>
          </p:nvPr>
        </p:nvGraphicFramePr>
        <p:xfrm>
          <a:off x="593942" y="4946134"/>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16" name="Rectangle 15">
            <a:extLst>
              <a:ext uri="{FF2B5EF4-FFF2-40B4-BE49-F238E27FC236}">
                <a16:creationId xmlns:a16="http://schemas.microsoft.com/office/drawing/2014/main" id="{BC5BE496-42E7-6091-F4F2-679DEFBBA6FD}"/>
              </a:ext>
              <a:ext uri="{C183D7F6-B498-43B3-948B-1728B52AA6E4}">
                <adec:decorative xmlns:adec="http://schemas.microsoft.com/office/drawing/2017/decorative" val="1"/>
              </a:ext>
            </a:extLst>
          </p:cNvPr>
          <p:cNvSpPr/>
          <p:nvPr/>
        </p:nvSpPr>
        <p:spPr>
          <a:xfrm>
            <a:off x="8005482" y="3743422"/>
            <a:ext cx="686669"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86A6F9-60A9-5408-228C-A8119C754063}"/>
              </a:ext>
              <a:ext uri="{C183D7F6-B498-43B3-948B-1728B52AA6E4}">
                <adec:decorative xmlns:adec="http://schemas.microsoft.com/office/drawing/2017/decorative" val="1"/>
              </a:ext>
            </a:extLst>
          </p:cNvPr>
          <p:cNvSpPr/>
          <p:nvPr/>
        </p:nvSpPr>
        <p:spPr>
          <a:xfrm>
            <a:off x="5074116" y="4955095"/>
            <a:ext cx="640884"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CFF2B2C5-A2D4-874E-B247-2215359056E1}"/>
              </a:ext>
            </a:extLst>
          </p:cNvPr>
          <p:cNvGraphicFramePr>
            <a:graphicFrameLocks noGrp="1"/>
          </p:cNvGraphicFramePr>
          <p:nvPr>
            <p:extLst>
              <p:ext uri="{D42A27DB-BD31-4B8C-83A1-F6EECF244321}">
                <p14:modId xmlns:p14="http://schemas.microsoft.com/office/powerpoint/2010/main" val="557513749"/>
              </p:ext>
            </p:extLst>
          </p:nvPr>
        </p:nvGraphicFramePr>
        <p:xfrm>
          <a:off x="620835" y="5926748"/>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19" name="TextBox 18">
            <a:extLst>
              <a:ext uri="{FF2B5EF4-FFF2-40B4-BE49-F238E27FC236}">
                <a16:creationId xmlns:a16="http://schemas.microsoft.com/office/drawing/2014/main" id="{2B6705FE-DBB8-BE8E-FC2B-6A847993EDBE}"/>
              </a:ext>
            </a:extLst>
          </p:cNvPr>
          <p:cNvSpPr txBox="1"/>
          <p:nvPr/>
        </p:nvSpPr>
        <p:spPr>
          <a:xfrm>
            <a:off x="593941" y="5637608"/>
            <a:ext cx="5825909" cy="338554"/>
          </a:xfrm>
          <a:prstGeom prst="rect">
            <a:avLst/>
          </a:prstGeom>
          <a:noFill/>
        </p:spPr>
        <p:txBody>
          <a:bodyPr wrap="square" rtlCol="0">
            <a:spAutoFit/>
          </a:bodyPr>
          <a:lstStyle/>
          <a:p>
            <a:r>
              <a:rPr lang="en-US" sz="1600" b="1" dirty="0">
                <a:solidFill>
                  <a:srgbClr val="C63F28"/>
                </a:solidFill>
              </a:rPr>
              <a:t>If 12</a:t>
            </a:r>
            <a:r>
              <a:rPr lang="en-US" sz="1600" b="1" baseline="30000" dirty="0">
                <a:solidFill>
                  <a:srgbClr val="C63F28"/>
                </a:solidFill>
              </a:rPr>
              <a:t>th</a:t>
            </a:r>
            <a:r>
              <a:rPr lang="en-US" sz="1600" b="1" dirty="0">
                <a:solidFill>
                  <a:srgbClr val="C63F28"/>
                </a:solidFill>
              </a:rPr>
              <a:t> grader is repeating and transferring to another school</a:t>
            </a:r>
          </a:p>
        </p:txBody>
      </p:sp>
      <p:sp>
        <p:nvSpPr>
          <p:cNvPr id="20" name="TextBox 19">
            <a:extLst>
              <a:ext uri="{FF2B5EF4-FFF2-40B4-BE49-F238E27FC236}">
                <a16:creationId xmlns:a16="http://schemas.microsoft.com/office/drawing/2014/main" id="{65AE8944-418B-A8E5-5D66-2571F5E9DC7E}"/>
              </a:ext>
            </a:extLst>
          </p:cNvPr>
          <p:cNvSpPr txBox="1"/>
          <p:nvPr/>
        </p:nvSpPr>
        <p:spPr>
          <a:xfrm>
            <a:off x="620835" y="4671471"/>
            <a:ext cx="3058620" cy="338554"/>
          </a:xfrm>
          <a:prstGeom prst="rect">
            <a:avLst/>
          </a:prstGeom>
          <a:noFill/>
        </p:spPr>
        <p:txBody>
          <a:bodyPr wrap="square" rtlCol="0">
            <a:spAutoFit/>
          </a:bodyPr>
          <a:lstStyle/>
          <a:p>
            <a:r>
              <a:rPr lang="en-US" sz="1600" b="1" dirty="0">
                <a:solidFill>
                  <a:srgbClr val="00B050"/>
                </a:solidFill>
              </a:rPr>
              <a:t>New enrollment record</a:t>
            </a:r>
          </a:p>
        </p:txBody>
      </p:sp>
      <p:sp>
        <p:nvSpPr>
          <p:cNvPr id="22" name="Slide Number Placeholder 1">
            <a:extLst>
              <a:ext uri="{FF2B5EF4-FFF2-40B4-BE49-F238E27FC236}">
                <a16:creationId xmlns:a16="http://schemas.microsoft.com/office/drawing/2014/main" id="{5CE92BD0-D4FF-0FE1-2EFA-7B666C1A89A8}"/>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23</a:t>
            </a:fld>
            <a:endParaRPr lang="en" dirty="0"/>
          </a:p>
        </p:txBody>
      </p:sp>
      <p:sp>
        <p:nvSpPr>
          <p:cNvPr id="25" name="TextBox 24">
            <a:extLst>
              <a:ext uri="{FF2B5EF4-FFF2-40B4-BE49-F238E27FC236}">
                <a16:creationId xmlns:a16="http://schemas.microsoft.com/office/drawing/2014/main" id="{B4B340C2-8AAE-5509-F803-7AFFB231D9F5}"/>
              </a:ext>
            </a:extLst>
          </p:cNvPr>
          <p:cNvSpPr txBox="1"/>
          <p:nvPr/>
        </p:nvSpPr>
        <p:spPr>
          <a:xfrm>
            <a:off x="772304" y="1273775"/>
            <a:ext cx="7768378" cy="1754326"/>
          </a:xfrm>
          <a:prstGeom prst="rect">
            <a:avLst/>
          </a:prstGeom>
          <a:noFill/>
        </p:spPr>
        <p:txBody>
          <a:bodyPr wrap="square">
            <a:spAutoFit/>
          </a:bodyPr>
          <a:lstStyle/>
          <a:p>
            <a:pPr marL="342900" indent="-342900">
              <a:buFont typeface="+mj-lt"/>
              <a:buAutoNum type="arabicPeriod"/>
            </a:pPr>
            <a:r>
              <a:rPr lang="en-US" dirty="0"/>
              <a:t>Students taking summer school to avoid grade retention receive ZERO filled entry and exit type and retention code 1.</a:t>
            </a:r>
          </a:p>
          <a:p>
            <a:pPr marL="342900" indent="-342900">
              <a:buFont typeface="+mj-lt"/>
              <a:buAutoNum type="arabicPeriod"/>
            </a:pPr>
            <a:r>
              <a:rPr lang="en-US" dirty="0"/>
              <a:t>If the student is unsuccessful in summer school, these students should then receive a new enrollment records indicating the grade reassignment.</a:t>
            </a:r>
          </a:p>
          <a:p>
            <a:pPr marL="342900" indent="-342900">
              <a:buFont typeface="+mj-lt"/>
              <a:buAutoNum type="arabicPeriod"/>
            </a:pPr>
            <a:r>
              <a:rPr lang="en-US" b="1" dirty="0"/>
              <a:t>If the student is successful, the students will receive a grad date with their cohort, exit type 90, and retention code 0.</a:t>
            </a:r>
          </a:p>
        </p:txBody>
      </p:sp>
      <p:sp>
        <p:nvSpPr>
          <p:cNvPr id="26" name="Rectangle 25">
            <a:extLst>
              <a:ext uri="{FF2B5EF4-FFF2-40B4-BE49-F238E27FC236}">
                <a16:creationId xmlns:a16="http://schemas.microsoft.com/office/drawing/2014/main" id="{0C4F7DA1-0474-4246-D5E7-81B20368CB5C}"/>
              </a:ext>
              <a:ext uri="{C183D7F6-B498-43B3-948B-1728B52AA6E4}">
                <adec:decorative xmlns:adec="http://schemas.microsoft.com/office/drawing/2017/decorative" val="1"/>
              </a:ext>
            </a:extLst>
          </p:cNvPr>
          <p:cNvSpPr/>
          <p:nvPr/>
        </p:nvSpPr>
        <p:spPr>
          <a:xfrm>
            <a:off x="7441949" y="5926748"/>
            <a:ext cx="563533"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0343A5E-3EE2-480C-1044-5AC5276FBC4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6670805" y="5044750"/>
            <a:ext cx="2057400" cy="2057400"/>
          </a:xfrm>
          <a:prstGeom prst="ellipse">
            <a:avLst/>
          </a:prstGeom>
        </p:spPr>
      </p:pic>
      <p:pic>
        <p:nvPicPr>
          <p:cNvPr id="2" name="Picture 1">
            <a:extLst>
              <a:ext uri="{FF2B5EF4-FFF2-40B4-BE49-F238E27FC236}">
                <a16:creationId xmlns:a16="http://schemas.microsoft.com/office/drawing/2014/main" id="{9D223B76-BE99-09DA-7475-382956F0DC3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06895" y="2988465"/>
            <a:ext cx="5255207" cy="670618"/>
          </a:xfrm>
          <a:prstGeom prst="rect">
            <a:avLst/>
          </a:prstGeom>
        </p:spPr>
      </p:pic>
    </p:spTree>
    <p:extLst>
      <p:ext uri="{BB962C8B-B14F-4D97-AF65-F5344CB8AC3E}">
        <p14:creationId xmlns:p14="http://schemas.microsoft.com/office/powerpoint/2010/main" val="292084302"/>
      </p:ext>
    </p:extLst>
  </p:cSld>
  <p:clrMapOvr>
    <a:masterClrMapping/>
  </p:clrMapOvr>
  <mc:AlternateContent xmlns:mc="http://schemas.openxmlformats.org/markup-compatibility/2006" xmlns:p14="http://schemas.microsoft.com/office/powerpoint/2010/main">
    <mc:Choice Requires="p14">
      <p:transition spd="slow" p14:dur="2000" advTm="43846"/>
    </mc:Choice>
    <mc:Fallback xmlns="">
      <p:transition spd="slow" advTm="43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DCE758-70A9-D340-06F6-1B872F43E705}"/>
              </a:ext>
            </a:extLst>
          </p:cNvPr>
          <p:cNvSpPr>
            <a:spLocks noGrp="1"/>
          </p:cNvSpPr>
          <p:nvPr>
            <p:ph type="title"/>
          </p:nvPr>
        </p:nvSpPr>
        <p:spPr>
          <a:xfrm>
            <a:off x="620835" y="388572"/>
            <a:ext cx="7886700" cy="1325563"/>
          </a:xfrm>
        </p:spPr>
        <p:txBody>
          <a:bodyPr>
            <a:normAutofit/>
          </a:bodyPr>
          <a:lstStyle/>
          <a:p>
            <a:r>
              <a:rPr lang="en-US" dirty="0"/>
              <a:t>Graduate Accessing – Postsecondary Program</a:t>
            </a:r>
          </a:p>
        </p:txBody>
      </p:sp>
      <p:graphicFrame>
        <p:nvGraphicFramePr>
          <p:cNvPr id="5" name="Table 4">
            <a:extLst>
              <a:ext uri="{FF2B5EF4-FFF2-40B4-BE49-F238E27FC236}">
                <a16:creationId xmlns:a16="http://schemas.microsoft.com/office/drawing/2014/main" id="{06947CAF-DF37-300B-0DF6-69E9A80DDBAA}"/>
              </a:ext>
            </a:extLst>
          </p:cNvPr>
          <p:cNvGraphicFramePr>
            <a:graphicFrameLocks noGrp="1"/>
          </p:cNvGraphicFramePr>
          <p:nvPr>
            <p:extLst>
              <p:ext uri="{D42A27DB-BD31-4B8C-83A1-F6EECF244321}">
                <p14:modId xmlns:p14="http://schemas.microsoft.com/office/powerpoint/2010/main" val="874251423"/>
              </p:ext>
            </p:extLst>
          </p:nvPr>
        </p:nvGraphicFramePr>
        <p:xfrm>
          <a:off x="620835" y="3803931"/>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05092023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2</a:t>
                      </a:r>
                    </a:p>
                  </a:txBody>
                  <a:tcPr marL="4921" marR="4921" marT="4921" marB="0" anchor="ct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F95DB12C-008A-4D3B-227D-5A8CD7E67A75}"/>
              </a:ext>
            </a:extLst>
          </p:cNvPr>
          <p:cNvSpPr txBox="1"/>
          <p:nvPr/>
        </p:nvSpPr>
        <p:spPr>
          <a:xfrm>
            <a:off x="555692" y="3494658"/>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 22-23 SY</a:t>
            </a:r>
          </a:p>
        </p:txBody>
      </p:sp>
      <p:sp>
        <p:nvSpPr>
          <p:cNvPr id="7" name="TextBox 6">
            <a:extLst>
              <a:ext uri="{FF2B5EF4-FFF2-40B4-BE49-F238E27FC236}">
                <a16:creationId xmlns:a16="http://schemas.microsoft.com/office/drawing/2014/main" id="{08F0746D-F85C-EA6B-AA20-C58AB7C5A63B}"/>
              </a:ext>
            </a:extLst>
          </p:cNvPr>
          <p:cNvSpPr txBox="1"/>
          <p:nvPr/>
        </p:nvSpPr>
        <p:spPr>
          <a:xfrm>
            <a:off x="555692" y="4896029"/>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23-24 SY</a:t>
            </a:r>
          </a:p>
        </p:txBody>
      </p:sp>
      <p:graphicFrame>
        <p:nvGraphicFramePr>
          <p:cNvPr id="8" name="Table 7">
            <a:extLst>
              <a:ext uri="{FF2B5EF4-FFF2-40B4-BE49-F238E27FC236}">
                <a16:creationId xmlns:a16="http://schemas.microsoft.com/office/drawing/2014/main" id="{4BA4E71E-6578-D1EA-72A7-B8D41A540A7F}"/>
              </a:ext>
            </a:extLst>
          </p:cNvPr>
          <p:cNvGraphicFramePr>
            <a:graphicFrameLocks noGrp="1"/>
          </p:cNvGraphicFramePr>
          <p:nvPr>
            <p:extLst>
              <p:ext uri="{D42A27DB-BD31-4B8C-83A1-F6EECF244321}">
                <p14:modId xmlns:p14="http://schemas.microsoft.com/office/powerpoint/2010/main" val="388092488"/>
              </p:ext>
            </p:extLst>
          </p:nvPr>
        </p:nvGraphicFramePr>
        <p:xfrm>
          <a:off x="620835" y="5265361"/>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0000000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a:t>
                      </a:r>
                    </a:p>
                  </a:txBody>
                  <a:tcPr marL="4921" marR="4921" marT="4921" marB="0" anchor="ctr"/>
                </a:tc>
                <a:extLst>
                  <a:ext uri="{0D108BD9-81ED-4DB2-BD59-A6C34878D82A}">
                    <a16:rowId xmlns:a16="http://schemas.microsoft.com/office/drawing/2014/main" val="10001"/>
                  </a:ext>
                </a:extLst>
              </a:tr>
            </a:tbl>
          </a:graphicData>
        </a:graphic>
      </p:graphicFrame>
      <p:sp>
        <p:nvSpPr>
          <p:cNvPr id="10" name="Slide Number Placeholder 1">
            <a:extLst>
              <a:ext uri="{FF2B5EF4-FFF2-40B4-BE49-F238E27FC236}">
                <a16:creationId xmlns:a16="http://schemas.microsoft.com/office/drawing/2014/main" id="{B4E5B3CD-1C2A-41A4-67A7-DA0C3E492F37}"/>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24</a:t>
            </a:fld>
            <a:endParaRPr lang="en" dirty="0">
              <a:solidFill>
                <a:schemeClr val="bg1">
                  <a:lumMod val="65000"/>
                </a:schemeClr>
              </a:solidFill>
            </a:endParaRPr>
          </a:p>
        </p:txBody>
      </p:sp>
      <p:grpSp>
        <p:nvGrpSpPr>
          <p:cNvPr id="12" name="Group 11">
            <a:extLst>
              <a:ext uri="{FF2B5EF4-FFF2-40B4-BE49-F238E27FC236}">
                <a16:creationId xmlns:a16="http://schemas.microsoft.com/office/drawing/2014/main" id="{783D8FF7-A053-CF0E-2548-03CCB425F71A}"/>
              </a:ext>
              <a:ext uri="{C183D7F6-B498-43B3-948B-1728B52AA6E4}">
                <adec:decorative xmlns:adec="http://schemas.microsoft.com/office/drawing/2017/decorative" val="1"/>
              </a:ext>
            </a:extLst>
          </p:cNvPr>
          <p:cNvGrpSpPr/>
          <p:nvPr/>
        </p:nvGrpSpPr>
        <p:grpSpPr>
          <a:xfrm>
            <a:off x="3264440" y="3143738"/>
            <a:ext cx="5427711" cy="439210"/>
            <a:chOff x="1402297" y="1900861"/>
            <a:chExt cx="6339406" cy="561757"/>
          </a:xfrm>
        </p:grpSpPr>
        <p:pic>
          <p:nvPicPr>
            <p:cNvPr id="9" name="Picture 8">
              <a:extLst>
                <a:ext uri="{FF2B5EF4-FFF2-40B4-BE49-F238E27FC236}">
                  <a16:creationId xmlns:a16="http://schemas.microsoft.com/office/drawing/2014/main" id="{6BB2E531-6188-F7C5-750B-69233D2F66D7}"/>
                </a:ext>
              </a:extLst>
            </p:cNvPr>
            <p:cNvPicPr>
              <a:picLocks noChangeAspect="1"/>
            </p:cNvPicPr>
            <p:nvPr/>
          </p:nvPicPr>
          <p:blipFill rotWithShape="1">
            <a:blip r:embed="rId5"/>
            <a:srcRect b="85789"/>
            <a:stretch/>
          </p:blipFill>
          <p:spPr>
            <a:xfrm>
              <a:off x="1402297" y="1900861"/>
              <a:ext cx="6339406" cy="204387"/>
            </a:xfrm>
            <a:prstGeom prst="rect">
              <a:avLst/>
            </a:prstGeom>
          </p:spPr>
        </p:pic>
        <p:pic>
          <p:nvPicPr>
            <p:cNvPr id="11" name="Picture 10">
              <a:extLst>
                <a:ext uri="{FF2B5EF4-FFF2-40B4-BE49-F238E27FC236}">
                  <a16:creationId xmlns:a16="http://schemas.microsoft.com/office/drawing/2014/main" id="{B09EE7DF-5FDE-A860-2A9D-3DCBD17BEA09}"/>
                </a:ext>
              </a:extLst>
            </p:cNvPr>
            <p:cNvPicPr>
              <a:picLocks noChangeAspect="1"/>
            </p:cNvPicPr>
            <p:nvPr/>
          </p:nvPicPr>
          <p:blipFill rotWithShape="1">
            <a:blip r:embed="rId5"/>
            <a:srcRect t="54918" b="20089"/>
            <a:stretch/>
          </p:blipFill>
          <p:spPr>
            <a:xfrm>
              <a:off x="1402297" y="2103141"/>
              <a:ext cx="6339406" cy="359477"/>
            </a:xfrm>
            <a:prstGeom prst="rect">
              <a:avLst/>
            </a:prstGeom>
          </p:spPr>
        </p:pic>
      </p:grpSp>
      <p:sp>
        <p:nvSpPr>
          <p:cNvPr id="13" name="TextBox 12">
            <a:extLst>
              <a:ext uri="{FF2B5EF4-FFF2-40B4-BE49-F238E27FC236}">
                <a16:creationId xmlns:a16="http://schemas.microsoft.com/office/drawing/2014/main" id="{34924C37-9B63-8F00-0525-B6C53F5B70C0}"/>
              </a:ext>
            </a:extLst>
          </p:cNvPr>
          <p:cNvSpPr txBox="1"/>
          <p:nvPr/>
        </p:nvSpPr>
        <p:spPr>
          <a:xfrm>
            <a:off x="802193" y="1642819"/>
            <a:ext cx="7285465" cy="1477328"/>
          </a:xfrm>
          <a:prstGeom prst="rect">
            <a:avLst/>
          </a:prstGeom>
          <a:noFill/>
        </p:spPr>
        <p:txBody>
          <a:bodyPr wrap="square">
            <a:spAutoFit/>
          </a:bodyPr>
          <a:lstStyle/>
          <a:p>
            <a:pPr marL="342900" indent="-342900">
              <a:buFont typeface="+mj-lt"/>
              <a:buAutoNum type="arabicPeriod"/>
            </a:pPr>
            <a:r>
              <a:rPr lang="en-US" dirty="0"/>
              <a:t>Graduates who are participating in an approved postsecondary program (ASCENT, P-TECH, and TREP) in the upcoming year should use Retention Code 2 </a:t>
            </a:r>
          </a:p>
          <a:p>
            <a:pPr marL="342900" indent="-342900">
              <a:buFont typeface="+mj-lt"/>
              <a:buAutoNum type="arabicPeriod"/>
            </a:pPr>
            <a:r>
              <a:rPr lang="en-US" dirty="0"/>
              <a:t>Once SIS rolls over to the next school year, these students will receive a new enrollment</a:t>
            </a:r>
          </a:p>
        </p:txBody>
      </p:sp>
      <p:sp>
        <p:nvSpPr>
          <p:cNvPr id="14" name="Rectangle 13">
            <a:extLst>
              <a:ext uri="{FF2B5EF4-FFF2-40B4-BE49-F238E27FC236}">
                <a16:creationId xmlns:a16="http://schemas.microsoft.com/office/drawing/2014/main" id="{8299F3D1-50FA-ABC0-A1F4-E3C89B784444}"/>
              </a:ext>
              <a:ext uri="{C183D7F6-B498-43B3-948B-1728B52AA6E4}">
                <adec:decorative xmlns:adec="http://schemas.microsoft.com/office/drawing/2017/decorative" val="1"/>
              </a:ext>
            </a:extLst>
          </p:cNvPr>
          <p:cNvSpPr/>
          <p:nvPr/>
        </p:nvSpPr>
        <p:spPr>
          <a:xfrm>
            <a:off x="8024775" y="3803931"/>
            <a:ext cx="667376"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Audio 40" descr="postsecondary programs">
            <a:hlinkClick r:id="" action="ppaction://media"/>
            <a:extLst>
              <a:ext uri="{FF2B5EF4-FFF2-40B4-BE49-F238E27FC236}">
                <a16:creationId xmlns:a16="http://schemas.microsoft.com/office/drawing/2014/main" id="{73AAF8CB-586C-B54E-AC0A-D2BB6A3F60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35264286"/>
      </p:ext>
    </p:extLst>
  </p:cSld>
  <p:clrMapOvr>
    <a:masterClrMapping/>
  </p:clrMapOvr>
  <mc:AlternateContent xmlns:mc="http://schemas.openxmlformats.org/markup-compatibility/2006" xmlns:p14="http://schemas.microsoft.com/office/powerpoint/2010/main">
    <mc:Choice Requires="p14">
      <p:transition spd="slow" p14:dur="2000" advTm="28426"/>
    </mc:Choice>
    <mc:Fallback xmlns="">
      <p:transition spd="slow" advTm="2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8B6689-4F2B-05A3-EFA6-197853DDD2F4}"/>
              </a:ext>
            </a:extLst>
          </p:cNvPr>
          <p:cNvSpPr>
            <a:spLocks noGrp="1"/>
          </p:cNvSpPr>
          <p:nvPr>
            <p:ph type="title"/>
          </p:nvPr>
        </p:nvSpPr>
        <p:spPr>
          <a:xfrm>
            <a:off x="492239" y="366519"/>
            <a:ext cx="8159271" cy="1325563"/>
          </a:xfrm>
        </p:spPr>
        <p:txBody>
          <a:bodyPr>
            <a:normAutofit/>
          </a:bodyPr>
          <a:lstStyle/>
          <a:p>
            <a:r>
              <a:rPr lang="en-US" dirty="0"/>
              <a:t>Graduates with IEPs Accessing- Transition Services</a:t>
            </a:r>
          </a:p>
        </p:txBody>
      </p:sp>
      <p:graphicFrame>
        <p:nvGraphicFramePr>
          <p:cNvPr id="5" name="Table 4">
            <a:extLst>
              <a:ext uri="{FF2B5EF4-FFF2-40B4-BE49-F238E27FC236}">
                <a16:creationId xmlns:a16="http://schemas.microsoft.com/office/drawing/2014/main" id="{9F5E8BC4-78A5-9DCD-E85F-CB1E4E459C90}"/>
              </a:ext>
            </a:extLst>
          </p:cNvPr>
          <p:cNvGraphicFramePr>
            <a:graphicFrameLocks noGrp="1"/>
          </p:cNvGraphicFramePr>
          <p:nvPr>
            <p:extLst>
              <p:ext uri="{D42A27DB-BD31-4B8C-83A1-F6EECF244321}">
                <p14:modId xmlns:p14="http://schemas.microsoft.com/office/powerpoint/2010/main" val="2851273074"/>
              </p:ext>
            </p:extLst>
          </p:nvPr>
        </p:nvGraphicFramePr>
        <p:xfrm>
          <a:off x="580194" y="4255059"/>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08092022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05092023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3</a:t>
                      </a:r>
                    </a:p>
                  </a:txBody>
                  <a:tcPr marL="4921" marR="4921" marT="4921" marB="0" anchor="ct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6E18CC4F-C8CB-144C-703D-D14EEC7DCEA1}"/>
              </a:ext>
            </a:extLst>
          </p:cNvPr>
          <p:cNvSpPr txBox="1"/>
          <p:nvPr/>
        </p:nvSpPr>
        <p:spPr>
          <a:xfrm>
            <a:off x="515051" y="3945786"/>
            <a:ext cx="2656369" cy="369332"/>
          </a:xfrm>
          <a:prstGeom prst="rect">
            <a:avLst/>
          </a:prstGeom>
          <a:noFill/>
        </p:spPr>
        <p:txBody>
          <a:bodyPr wrap="square" rtlCol="0">
            <a:spAutoFit/>
          </a:bodyPr>
          <a:lstStyle/>
          <a:p>
            <a:r>
              <a:rPr lang="en-US" dirty="0">
                <a:solidFill>
                  <a:srgbClr val="FFC000"/>
                </a:solidFill>
                <a:latin typeface="Arial Black" panose="020B0A04020102020204" pitchFamily="34" charset="0"/>
              </a:rPr>
              <a:t>EOY Entry 22-23 SY</a:t>
            </a:r>
          </a:p>
        </p:txBody>
      </p:sp>
      <p:sp>
        <p:nvSpPr>
          <p:cNvPr id="7" name="TextBox 6">
            <a:extLst>
              <a:ext uri="{FF2B5EF4-FFF2-40B4-BE49-F238E27FC236}">
                <a16:creationId xmlns:a16="http://schemas.microsoft.com/office/drawing/2014/main" id="{E62D2568-BF65-9A3E-DA23-BEE82BD9E78E}"/>
              </a:ext>
            </a:extLst>
          </p:cNvPr>
          <p:cNvSpPr txBox="1"/>
          <p:nvPr/>
        </p:nvSpPr>
        <p:spPr>
          <a:xfrm>
            <a:off x="515051" y="5186678"/>
            <a:ext cx="4297599" cy="369332"/>
          </a:xfrm>
          <a:prstGeom prst="rect">
            <a:avLst/>
          </a:prstGeom>
          <a:noFill/>
        </p:spPr>
        <p:txBody>
          <a:bodyPr wrap="square" rtlCol="0">
            <a:spAutoFit/>
          </a:bodyPr>
          <a:lstStyle/>
          <a:p>
            <a:r>
              <a:rPr lang="en-US" i="1" dirty="0">
                <a:solidFill>
                  <a:srgbClr val="FFC000"/>
                </a:solidFill>
                <a:latin typeface="Arial Black" panose="020B0A04020102020204" pitchFamily="34" charset="0"/>
              </a:rPr>
              <a:t>After </a:t>
            </a:r>
            <a:r>
              <a:rPr lang="en-US" dirty="0">
                <a:solidFill>
                  <a:srgbClr val="FFC000"/>
                </a:solidFill>
                <a:latin typeface="Arial Black" panose="020B0A04020102020204" pitchFamily="34" charset="0"/>
              </a:rPr>
              <a:t>SIS rolled over to 23-24 SY</a:t>
            </a:r>
          </a:p>
        </p:txBody>
      </p:sp>
      <p:graphicFrame>
        <p:nvGraphicFramePr>
          <p:cNvPr id="8" name="Table 7">
            <a:extLst>
              <a:ext uri="{FF2B5EF4-FFF2-40B4-BE49-F238E27FC236}">
                <a16:creationId xmlns:a16="http://schemas.microsoft.com/office/drawing/2014/main" id="{4B5EB549-38DA-8F2E-4A95-59F478AD8D9D}"/>
              </a:ext>
            </a:extLst>
          </p:cNvPr>
          <p:cNvGraphicFramePr>
            <a:graphicFrameLocks noGrp="1"/>
          </p:cNvGraphicFramePr>
          <p:nvPr>
            <p:extLst>
              <p:ext uri="{D42A27DB-BD31-4B8C-83A1-F6EECF244321}">
                <p14:modId xmlns:p14="http://schemas.microsoft.com/office/powerpoint/2010/main" val="3638611495"/>
              </p:ext>
            </p:extLst>
          </p:nvPr>
        </p:nvGraphicFramePr>
        <p:xfrm>
          <a:off x="580194" y="5570807"/>
          <a:ext cx="8071316" cy="651510"/>
        </p:xfrm>
        <a:graphic>
          <a:graphicData uri="http://schemas.openxmlformats.org/drawingml/2006/table">
            <a:tbl>
              <a:tblPr firstRow="1" bandRow="1">
                <a:tableStyleId>{5C22544A-7EE6-4342-B048-85BDC9FD1C3A}</a:tableStyleId>
              </a:tblPr>
              <a:tblGrid>
                <a:gridCol w="1109927">
                  <a:extLst>
                    <a:ext uri="{9D8B030D-6E8A-4147-A177-3AD203B41FA5}">
                      <a16:colId xmlns:a16="http://schemas.microsoft.com/office/drawing/2014/main" val="20000"/>
                    </a:ext>
                  </a:extLst>
                </a:gridCol>
                <a:gridCol w="1255971">
                  <a:extLst>
                    <a:ext uri="{9D8B030D-6E8A-4147-A177-3AD203B41FA5}">
                      <a16:colId xmlns:a16="http://schemas.microsoft.com/office/drawing/2014/main" val="20001"/>
                    </a:ext>
                  </a:extLst>
                </a:gridCol>
                <a:gridCol w="895730">
                  <a:extLst>
                    <a:ext uri="{9D8B030D-6E8A-4147-A177-3AD203B41FA5}">
                      <a16:colId xmlns:a16="http://schemas.microsoft.com/office/drawing/2014/main" val="20002"/>
                    </a:ext>
                  </a:extLst>
                </a:gridCol>
                <a:gridCol w="1217026">
                  <a:extLst>
                    <a:ext uri="{9D8B030D-6E8A-4147-A177-3AD203B41FA5}">
                      <a16:colId xmlns:a16="http://schemas.microsoft.com/office/drawing/2014/main" val="20003"/>
                    </a:ext>
                  </a:extLst>
                </a:gridCol>
                <a:gridCol w="662061">
                  <a:extLst>
                    <a:ext uri="{9D8B030D-6E8A-4147-A177-3AD203B41FA5}">
                      <a16:colId xmlns:a16="http://schemas.microsoft.com/office/drawing/2014/main" val="20004"/>
                    </a:ext>
                  </a:extLst>
                </a:gridCol>
                <a:gridCol w="593908">
                  <a:extLst>
                    <a:ext uri="{9D8B030D-6E8A-4147-A177-3AD203B41FA5}">
                      <a16:colId xmlns:a16="http://schemas.microsoft.com/office/drawing/2014/main" val="20005"/>
                    </a:ext>
                  </a:extLst>
                </a:gridCol>
                <a:gridCol w="1100193">
                  <a:extLst>
                    <a:ext uri="{9D8B030D-6E8A-4147-A177-3AD203B41FA5}">
                      <a16:colId xmlns:a16="http://schemas.microsoft.com/office/drawing/2014/main" val="20006"/>
                    </a:ext>
                  </a:extLst>
                </a:gridCol>
                <a:gridCol w="563259">
                  <a:extLst>
                    <a:ext uri="{9D8B030D-6E8A-4147-A177-3AD203B41FA5}">
                      <a16:colId xmlns:a16="http://schemas.microsoft.com/office/drawing/2014/main" val="20007"/>
                    </a:ext>
                  </a:extLst>
                </a:gridCol>
                <a:gridCol w="673241">
                  <a:extLst>
                    <a:ext uri="{9D8B030D-6E8A-4147-A177-3AD203B41FA5}">
                      <a16:colId xmlns:a16="http://schemas.microsoft.com/office/drawing/2014/main" val="20008"/>
                    </a:ext>
                  </a:extLst>
                </a:gridCol>
              </a:tblGrid>
              <a:tr h="342900">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SASID</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First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Last Name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Grade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Entry Type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Date</a:t>
                      </a:r>
                    </a:p>
                  </a:txBody>
                  <a:tcPr marL="4921" marR="4921" marT="4921" marB="0" anchor="ctr"/>
                </a:tc>
                <a:tc>
                  <a:txBody>
                    <a:bodyPr/>
                    <a:lstStyle/>
                    <a:p>
                      <a:pPr algn="ctr" fontAlgn="b"/>
                      <a:r>
                        <a:rPr lang="en-US" sz="1100" b="1" i="0" u="none" strike="noStrike" dirty="0">
                          <a:solidFill>
                            <a:schemeClr val="bg1"/>
                          </a:solidFill>
                          <a:effectLst/>
                          <a:latin typeface="Arial" panose="020B0604020202020204" pitchFamily="34" charset="0"/>
                          <a:cs typeface="Arial" panose="020B0604020202020204" pitchFamily="34" charset="0"/>
                        </a:rPr>
                        <a:t>Exit Type</a:t>
                      </a:r>
                    </a:p>
                  </a:txBody>
                  <a:tcPr marL="4921" marR="4921" marT="4921" marB="0" anchor="ctr"/>
                </a:tc>
                <a:tc>
                  <a:txBody>
                    <a:bodyPr/>
                    <a:lstStyle/>
                    <a:p>
                      <a:pPr algn="ctr" fontAlgn="b"/>
                      <a:r>
                        <a:rPr lang="en-US" sz="1050" b="1" i="0" u="none" strike="noStrike" dirty="0">
                          <a:solidFill>
                            <a:schemeClr val="bg1"/>
                          </a:solidFill>
                          <a:effectLst/>
                          <a:latin typeface="Arial" panose="020B0604020202020204" pitchFamily="34" charset="0"/>
                          <a:cs typeface="Arial" panose="020B0604020202020204" pitchFamily="34" charset="0"/>
                        </a:rPr>
                        <a:t>Retention</a:t>
                      </a:r>
                    </a:p>
                  </a:txBody>
                  <a:tcPr marL="4921" marR="4921" marT="4921" marB="0" anchor="ctr"/>
                </a:tc>
                <a:extLst>
                  <a:ext uri="{0D108BD9-81ED-4DB2-BD59-A6C34878D82A}">
                    <a16:rowId xmlns:a16="http://schemas.microsoft.com/office/drawing/2014/main" val="10000"/>
                  </a:ext>
                </a:extLst>
              </a:tr>
              <a:tr h="308610">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12345678</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Sam</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Doe</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08102023</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012</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90</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05102024</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27</a:t>
                      </a:r>
                    </a:p>
                  </a:txBody>
                  <a:tcPr marL="4921" marR="4921" marT="4921" marB="0" anchor="ctr"/>
                </a:tc>
                <a:tc>
                  <a:txBody>
                    <a:bodyPr/>
                    <a:lstStyle/>
                    <a:p>
                      <a:pPr algn="ctr" fontAlgn="b"/>
                      <a:r>
                        <a:rPr lang="en-US" sz="1600" b="1" i="0" u="none" strike="noStrike" dirty="0">
                          <a:solidFill>
                            <a:schemeClr val="tx1"/>
                          </a:solidFill>
                          <a:effectLst/>
                          <a:latin typeface="Arial" panose="020B0604020202020204" pitchFamily="34" charset="0"/>
                          <a:cs typeface="Arial" panose="020B0604020202020204" pitchFamily="34" charset="0"/>
                        </a:rPr>
                        <a:t>3</a:t>
                      </a:r>
                    </a:p>
                  </a:txBody>
                  <a:tcPr marL="4921" marR="4921" marT="4921" marB="0" anchor="ctr"/>
                </a:tc>
                <a:extLst>
                  <a:ext uri="{0D108BD9-81ED-4DB2-BD59-A6C34878D82A}">
                    <a16:rowId xmlns:a16="http://schemas.microsoft.com/office/drawing/2014/main" val="10001"/>
                  </a:ext>
                </a:extLst>
              </a:tr>
            </a:tbl>
          </a:graphicData>
        </a:graphic>
      </p:graphicFrame>
      <p:sp>
        <p:nvSpPr>
          <p:cNvPr id="10" name="Slide Number Placeholder 1">
            <a:extLst>
              <a:ext uri="{FF2B5EF4-FFF2-40B4-BE49-F238E27FC236}">
                <a16:creationId xmlns:a16="http://schemas.microsoft.com/office/drawing/2014/main" id="{82603B5B-A01F-18D6-D85E-7B8945EAC80A}"/>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25</a:t>
            </a:fld>
            <a:endParaRPr lang="en" dirty="0">
              <a:solidFill>
                <a:schemeClr val="bg1">
                  <a:lumMod val="65000"/>
                </a:schemeClr>
              </a:solidFill>
            </a:endParaRPr>
          </a:p>
        </p:txBody>
      </p:sp>
      <p:grpSp>
        <p:nvGrpSpPr>
          <p:cNvPr id="12" name="Group 11" descr="Retention Code">
            <a:extLst>
              <a:ext uri="{FF2B5EF4-FFF2-40B4-BE49-F238E27FC236}">
                <a16:creationId xmlns:a16="http://schemas.microsoft.com/office/drawing/2014/main" id="{2DA6CDA0-A79A-9893-9BBC-620732F215BC}"/>
              </a:ext>
            </a:extLst>
          </p:cNvPr>
          <p:cNvGrpSpPr/>
          <p:nvPr/>
        </p:nvGrpSpPr>
        <p:grpSpPr>
          <a:xfrm>
            <a:off x="3421015" y="3505196"/>
            <a:ext cx="5325075" cy="481951"/>
            <a:chOff x="1401313" y="1900861"/>
            <a:chExt cx="6340390" cy="521026"/>
          </a:xfrm>
        </p:grpSpPr>
        <p:pic>
          <p:nvPicPr>
            <p:cNvPr id="9" name="Picture 8">
              <a:extLst>
                <a:ext uri="{FF2B5EF4-FFF2-40B4-BE49-F238E27FC236}">
                  <a16:creationId xmlns:a16="http://schemas.microsoft.com/office/drawing/2014/main" id="{ECA8A378-86C7-9AF2-DF22-780C10A9A4DD}"/>
                </a:ext>
              </a:extLst>
            </p:cNvPr>
            <p:cNvPicPr>
              <a:picLocks noChangeAspect="1"/>
            </p:cNvPicPr>
            <p:nvPr/>
          </p:nvPicPr>
          <p:blipFill rotWithShape="1">
            <a:blip r:embed="rId5"/>
            <a:srcRect b="88143"/>
            <a:stretch/>
          </p:blipFill>
          <p:spPr>
            <a:xfrm>
              <a:off x="1402297" y="1900861"/>
              <a:ext cx="6339406" cy="170535"/>
            </a:xfrm>
            <a:prstGeom prst="rect">
              <a:avLst/>
            </a:prstGeom>
          </p:spPr>
        </p:pic>
        <p:pic>
          <p:nvPicPr>
            <p:cNvPr id="11" name="Picture 10">
              <a:extLst>
                <a:ext uri="{FF2B5EF4-FFF2-40B4-BE49-F238E27FC236}">
                  <a16:creationId xmlns:a16="http://schemas.microsoft.com/office/drawing/2014/main" id="{44A0057D-0BE7-89C6-34A2-AA664039AFBE}"/>
                </a:ext>
              </a:extLst>
            </p:cNvPr>
            <p:cNvPicPr>
              <a:picLocks noChangeAspect="1"/>
            </p:cNvPicPr>
            <p:nvPr/>
          </p:nvPicPr>
          <p:blipFill rotWithShape="1">
            <a:blip r:embed="rId6"/>
            <a:srcRect t="75031"/>
            <a:stretch/>
          </p:blipFill>
          <p:spPr>
            <a:xfrm>
              <a:off x="1401313" y="2062631"/>
              <a:ext cx="6340390" cy="359256"/>
            </a:xfrm>
            <a:prstGeom prst="rect">
              <a:avLst/>
            </a:prstGeom>
          </p:spPr>
        </p:pic>
      </p:grpSp>
      <p:sp>
        <p:nvSpPr>
          <p:cNvPr id="13" name="TextBox 12">
            <a:extLst>
              <a:ext uri="{FF2B5EF4-FFF2-40B4-BE49-F238E27FC236}">
                <a16:creationId xmlns:a16="http://schemas.microsoft.com/office/drawing/2014/main" id="{AB9AAE61-DAD7-D89F-73BC-0B861B0A4E47}"/>
              </a:ext>
            </a:extLst>
          </p:cNvPr>
          <p:cNvSpPr txBox="1"/>
          <p:nvPr/>
        </p:nvSpPr>
        <p:spPr>
          <a:xfrm>
            <a:off x="802193" y="1642819"/>
            <a:ext cx="7399415" cy="1754326"/>
          </a:xfrm>
          <a:prstGeom prst="rect">
            <a:avLst/>
          </a:prstGeom>
          <a:noFill/>
        </p:spPr>
        <p:txBody>
          <a:bodyPr wrap="square">
            <a:spAutoFit/>
          </a:bodyPr>
          <a:lstStyle/>
          <a:p>
            <a:pPr marL="342900" indent="-342900">
              <a:buFont typeface="+mj-lt"/>
              <a:buAutoNum type="arabicPeriod"/>
            </a:pPr>
            <a:r>
              <a:rPr lang="en-US" dirty="0"/>
              <a:t>Graduates who are being retained for transition services in the upcoming year should use Retention Code 3 </a:t>
            </a:r>
          </a:p>
          <a:p>
            <a:pPr marL="342900" indent="-342900">
              <a:buFont typeface="+mj-lt"/>
              <a:buAutoNum type="arabicPeriod"/>
            </a:pPr>
            <a:r>
              <a:rPr lang="en-US" dirty="0"/>
              <a:t>Once SIS rolls over to the next school year, these students will receive a new enrollment.</a:t>
            </a:r>
          </a:p>
          <a:p>
            <a:pPr marL="342900" indent="-342900">
              <a:buFont typeface="+mj-lt"/>
              <a:buAutoNum type="arabicPeriod"/>
            </a:pPr>
            <a:r>
              <a:rPr lang="en-US" dirty="0"/>
              <a:t>Retention code 3 will continue each year as long as the student continues services.</a:t>
            </a:r>
          </a:p>
        </p:txBody>
      </p:sp>
      <p:sp>
        <p:nvSpPr>
          <p:cNvPr id="14" name="Rectangle 13">
            <a:extLst>
              <a:ext uri="{FF2B5EF4-FFF2-40B4-BE49-F238E27FC236}">
                <a16:creationId xmlns:a16="http://schemas.microsoft.com/office/drawing/2014/main" id="{C3E7D67B-E314-19E5-1ED2-CE6230B3ED13}"/>
              </a:ext>
              <a:ext uri="{C183D7F6-B498-43B3-948B-1728B52AA6E4}">
                <adec:decorative xmlns:adec="http://schemas.microsoft.com/office/drawing/2017/decorative" val="1"/>
              </a:ext>
            </a:extLst>
          </p:cNvPr>
          <p:cNvSpPr/>
          <p:nvPr/>
        </p:nvSpPr>
        <p:spPr>
          <a:xfrm>
            <a:off x="8000273" y="4253508"/>
            <a:ext cx="651237"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55DB3F-0AF6-DA8B-47D9-96424CAD6645}"/>
              </a:ext>
              <a:ext uri="{C183D7F6-B498-43B3-948B-1728B52AA6E4}">
                <adec:decorative xmlns:adec="http://schemas.microsoft.com/office/drawing/2017/decorative" val="1"/>
              </a:ext>
            </a:extLst>
          </p:cNvPr>
          <p:cNvSpPr/>
          <p:nvPr/>
        </p:nvSpPr>
        <p:spPr>
          <a:xfrm>
            <a:off x="8000273" y="5569257"/>
            <a:ext cx="651237" cy="651511"/>
          </a:xfrm>
          <a:prstGeom prst="rect">
            <a:avLst/>
          </a:prstGeom>
          <a:noFill/>
          <a:ln w="38100">
            <a:solidFill>
              <a:srgbClr val="C63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descr="Transition services">
            <a:hlinkClick r:id="" action="ppaction://media"/>
            <a:extLst>
              <a:ext uri="{FF2B5EF4-FFF2-40B4-BE49-F238E27FC236}">
                <a16:creationId xmlns:a16="http://schemas.microsoft.com/office/drawing/2014/main" id="{FA61CA9F-2325-2821-7F5E-E2C43987A2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87670741"/>
      </p:ext>
    </p:extLst>
  </p:cSld>
  <p:clrMapOvr>
    <a:masterClrMapping/>
  </p:clrMapOvr>
  <mc:AlternateContent xmlns:mc="http://schemas.openxmlformats.org/markup-compatibility/2006" xmlns:p14="http://schemas.microsoft.com/office/powerpoint/2010/main">
    <mc:Choice Requires="p14">
      <p:transition spd="slow" p14:dur="2000" advTm="55927"/>
    </mc:Choice>
    <mc:Fallback xmlns="">
      <p:transition spd="slow" advTm="5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3FDED98C-57B0-4A23-B258-3AC5F2FCE23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26</a:t>
            </a:fld>
            <a:endParaRPr lang="en"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8C7B39A4-9233-3960-412F-F36F85E0C1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7310"/>
    </mc:Choice>
    <mc:Fallback xmlns="">
      <p:transition spd="slow" advTm="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EFFE-B709-4CCD-B9DC-69C352813A22}"/>
              </a:ext>
            </a:extLst>
          </p:cNvPr>
          <p:cNvSpPr>
            <a:spLocks noGrp="1"/>
          </p:cNvSpPr>
          <p:nvPr>
            <p:ph type="title"/>
          </p:nvPr>
        </p:nvSpPr>
        <p:spPr/>
        <p:txBody>
          <a:bodyPr/>
          <a:lstStyle/>
          <a:p>
            <a:r>
              <a:rPr lang="en-US" dirty="0"/>
              <a:t>The Importance: </a:t>
            </a:r>
            <a:br>
              <a:rPr lang="en-US" dirty="0"/>
            </a:br>
            <a:r>
              <a:rPr lang="en-US" dirty="0"/>
              <a:t>How Data is Used</a:t>
            </a:r>
          </a:p>
        </p:txBody>
      </p:sp>
      <p:sp>
        <p:nvSpPr>
          <p:cNvPr id="7" name="Content Placeholder 2">
            <a:extLst>
              <a:ext uri="{FF2B5EF4-FFF2-40B4-BE49-F238E27FC236}">
                <a16:creationId xmlns:a16="http://schemas.microsoft.com/office/drawing/2014/main" id="{A19CAF89-9E1B-4CAA-9091-28467DF2172B}"/>
              </a:ext>
            </a:extLst>
          </p:cNvPr>
          <p:cNvSpPr>
            <a:spLocks noGrp="1"/>
          </p:cNvSpPr>
          <p:nvPr>
            <p:ph sz="half" idx="1"/>
          </p:nvPr>
        </p:nvSpPr>
        <p:spPr>
          <a:xfrm>
            <a:off x="628650" y="2330610"/>
            <a:ext cx="3886200" cy="3417047"/>
          </a:xfrm>
          <a:noFill/>
        </p:spPr>
        <p:txBody>
          <a:bodyPr>
            <a:normAutofit/>
          </a:bodyPr>
          <a:lstStyle/>
          <a:p>
            <a:pPr marL="0" indent="0">
              <a:buNone/>
            </a:pPr>
            <a:r>
              <a:rPr lang="en-US" altLang="en-US" sz="3000" dirty="0">
                <a:solidFill>
                  <a:schemeClr val="tx1"/>
                </a:solidFill>
              </a:rPr>
              <a:t>By CDE</a:t>
            </a:r>
          </a:p>
          <a:p>
            <a:r>
              <a:rPr lang="en-US" altLang="en-US" sz="3000" dirty="0">
                <a:hlinkClick r:id="rId5"/>
              </a:rPr>
              <a:t>Graduation &amp; Completion Rates</a:t>
            </a:r>
            <a:r>
              <a:rPr lang="en-US" altLang="en-US" dirty="0"/>
              <a:t> </a:t>
            </a:r>
          </a:p>
          <a:p>
            <a:r>
              <a:rPr lang="en-US" altLang="en-US" sz="3000" dirty="0">
                <a:hlinkClick r:id="rId6"/>
              </a:rPr>
              <a:t>Dropout Rates</a:t>
            </a:r>
            <a:endParaRPr lang="en-US" altLang="en-US" sz="2800" dirty="0"/>
          </a:p>
          <a:p>
            <a:r>
              <a:rPr lang="en-US" altLang="en-US" sz="3000" dirty="0">
                <a:hlinkClick r:id="rId7"/>
              </a:rPr>
              <a:t>Mobility / Stability Rates</a:t>
            </a:r>
            <a:endParaRPr lang="en-US" altLang="en-US" sz="3000" dirty="0"/>
          </a:p>
        </p:txBody>
      </p:sp>
      <p:sp>
        <p:nvSpPr>
          <p:cNvPr id="5" name="Content Placeholder 4">
            <a:extLst>
              <a:ext uri="{FF2B5EF4-FFF2-40B4-BE49-F238E27FC236}">
                <a16:creationId xmlns:a16="http://schemas.microsoft.com/office/drawing/2014/main" id="{F53BD41A-08E4-68AE-6026-54E21E0E5A43}"/>
              </a:ext>
            </a:extLst>
          </p:cNvPr>
          <p:cNvSpPr>
            <a:spLocks noGrp="1"/>
          </p:cNvSpPr>
          <p:nvPr>
            <p:ph sz="half" idx="2"/>
          </p:nvPr>
        </p:nvSpPr>
        <p:spPr>
          <a:xfrm>
            <a:off x="4280801" y="2261191"/>
            <a:ext cx="4085359" cy="3866048"/>
          </a:xfrm>
        </p:spPr>
        <p:txBody>
          <a:bodyPr>
            <a:normAutofit/>
          </a:bodyPr>
          <a:lstStyle/>
          <a:p>
            <a:pPr marL="0" indent="0">
              <a:buNone/>
            </a:pPr>
            <a:r>
              <a:rPr lang="en-US" sz="3000" dirty="0">
                <a:solidFill>
                  <a:schemeClr val="tx1"/>
                </a:solidFill>
              </a:rPr>
              <a:t>By CSI</a:t>
            </a:r>
          </a:p>
          <a:p>
            <a:r>
              <a:rPr lang="en-US" altLang="en-US" sz="3000" dirty="0">
                <a:hlinkClick r:id="rId8"/>
              </a:rPr>
              <a:t>CSI Annual Review of Schools (CARS)</a:t>
            </a:r>
            <a:endParaRPr lang="en-US" altLang="en-US" dirty="0"/>
          </a:p>
          <a:p>
            <a:r>
              <a:rPr lang="en-US" altLang="en-US" sz="3000" dirty="0">
                <a:hlinkClick r:id="rId9"/>
              </a:rPr>
              <a:t>Student Services Equity Screener</a:t>
            </a:r>
            <a:endParaRPr lang="en-US" altLang="en-US" dirty="0"/>
          </a:p>
          <a:p>
            <a:r>
              <a:rPr lang="en-US" altLang="en-US" sz="3000" dirty="0">
                <a:hlinkClick r:id="rId10"/>
              </a:rPr>
              <a:t>Other Analysis &amp; Interim Assessments</a:t>
            </a:r>
            <a:endParaRPr lang="en-US" altLang="en-US" sz="3000" dirty="0"/>
          </a:p>
          <a:p>
            <a:pPr lvl="1"/>
            <a:endParaRPr lang="en-US" altLang="en-US" dirty="0"/>
          </a:p>
          <a:p>
            <a:pPr lvl="1"/>
            <a:endParaRPr lang="en-US" altLang="en-US" dirty="0"/>
          </a:p>
          <a:p>
            <a:pPr marL="457200" lvl="1" indent="0">
              <a:buNone/>
            </a:pPr>
            <a:endParaRPr lang="en-US" altLang="en-US" dirty="0"/>
          </a:p>
          <a:p>
            <a:pPr marL="914400" lvl="2" indent="0">
              <a:buNone/>
            </a:pPr>
            <a:endParaRPr lang="en-US" altLang="en-US" sz="2600" dirty="0"/>
          </a:p>
          <a:p>
            <a:pPr marL="0" indent="0">
              <a:buNone/>
            </a:pPr>
            <a:endParaRPr lang="en-US" dirty="0">
              <a:solidFill>
                <a:schemeClr val="tx1"/>
              </a:solidFill>
            </a:endParaRPr>
          </a:p>
        </p:txBody>
      </p:sp>
      <p:sp>
        <p:nvSpPr>
          <p:cNvPr id="6" name="Slide Number Placeholder 1">
            <a:extLst>
              <a:ext uri="{FF2B5EF4-FFF2-40B4-BE49-F238E27FC236}">
                <a16:creationId xmlns:a16="http://schemas.microsoft.com/office/drawing/2014/main" id="{B5629075-B2AF-470E-98F0-0E71D41C70E5}"/>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3</a:t>
            </a:fld>
            <a:endParaRPr lang="en" dirty="0">
              <a:solidFill>
                <a:schemeClr val="bg1">
                  <a:lumMod val="65000"/>
                </a:schemeClr>
              </a:solidFill>
            </a:endParaRPr>
          </a:p>
        </p:txBody>
      </p:sp>
      <p:pic>
        <p:nvPicPr>
          <p:cNvPr id="12" name="Audio 11">
            <a:hlinkClick r:id="" action="ppaction://media"/>
            <a:extLst>
              <a:ext uri="{FF2B5EF4-FFF2-40B4-BE49-F238E27FC236}">
                <a16:creationId xmlns:a16="http://schemas.microsoft.com/office/drawing/2014/main" id="{F40CCBE8-0504-0605-0F72-FDC75E8E2B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3904472"/>
      </p:ext>
    </p:extLst>
  </p:cSld>
  <p:clrMapOvr>
    <a:masterClrMapping/>
  </p:clrMapOvr>
  <mc:AlternateContent xmlns:mc="http://schemas.openxmlformats.org/markup-compatibility/2006" xmlns:p14="http://schemas.microsoft.com/office/powerpoint/2010/main">
    <mc:Choice Requires="p14">
      <p:transition spd="slow" p14:dur="2000" advTm="69310"/>
    </mc:Choice>
    <mc:Fallback xmlns="">
      <p:transition spd="slow" advTm="6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102871"/>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Coding Resources</a:t>
            </a:r>
            <a:endParaRPr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314E830-0478-0515-F0EF-58C8A0CA6E4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4</a:t>
            </a:fld>
            <a:endParaRPr lang="en" dirty="0">
              <a:solidFill>
                <a:schemeClr val="bg2">
                  <a:lumMod val="75000"/>
                </a:schemeClr>
              </a:solidFill>
            </a:endParaRPr>
          </a:p>
        </p:txBody>
      </p:sp>
      <p:pic>
        <p:nvPicPr>
          <p:cNvPr id="9" name="Audio 8">
            <a:hlinkClick r:id="" action="ppaction://media"/>
            <a:extLst>
              <a:ext uri="{FF2B5EF4-FFF2-40B4-BE49-F238E27FC236}">
                <a16:creationId xmlns:a16="http://schemas.microsoft.com/office/drawing/2014/main" id="{10C58478-AB80-CAD4-F3F0-E6673B9FA28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58495309"/>
      </p:ext>
    </p:extLst>
  </p:cSld>
  <p:clrMapOvr>
    <a:masterClrMapping/>
  </p:clrMapOvr>
  <mc:AlternateContent xmlns:mc="http://schemas.openxmlformats.org/markup-compatibility/2006" xmlns:p14="http://schemas.microsoft.com/office/powerpoint/2010/main">
    <mc:Choice Requires="p14">
      <p:transition spd="slow" p14:dur="2000" advTm="2035"/>
    </mc:Choice>
    <mc:Fallback xmlns="">
      <p:transition spd="slow" advTm="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44" y="156045"/>
            <a:ext cx="7886700" cy="1325563"/>
          </a:xfrm>
        </p:spPr>
        <p:txBody>
          <a:bodyPr/>
          <a:lstStyle/>
          <a:p>
            <a:pPr algn="ctr"/>
            <a:r>
              <a:rPr lang="en-US" dirty="0"/>
              <a:t>Entry/Exit Field Resources</a:t>
            </a:r>
          </a:p>
        </p:txBody>
      </p:sp>
      <p:sp>
        <p:nvSpPr>
          <p:cNvPr id="22" name="TextBox 21">
            <a:extLst>
              <a:ext uri="{FF2B5EF4-FFF2-40B4-BE49-F238E27FC236}">
                <a16:creationId xmlns:a16="http://schemas.microsoft.com/office/drawing/2014/main" id="{96AFEB9F-FC2E-6B2D-0AAE-F09BCB7B2A92}"/>
              </a:ext>
            </a:extLst>
          </p:cNvPr>
          <p:cNvSpPr txBox="1"/>
          <p:nvPr/>
        </p:nvSpPr>
        <p:spPr>
          <a:xfrm>
            <a:off x="420005" y="1076307"/>
            <a:ext cx="8303740" cy="369332"/>
          </a:xfrm>
          <a:prstGeom prst="rect">
            <a:avLst/>
          </a:prstGeom>
          <a:noFill/>
        </p:spPr>
        <p:txBody>
          <a:bodyPr wrap="square">
            <a:spAutoFit/>
          </a:bodyPr>
          <a:lstStyle/>
          <a:p>
            <a:pPr algn="ctr"/>
            <a:r>
              <a:rPr lang="en-US" dirty="0">
                <a:hlinkClick r:id="rId5"/>
              </a:rPr>
              <a:t>https://resources.csi.state.co.us/data-submissions-library/</a:t>
            </a:r>
            <a:endParaRPr lang="en-US" dirty="0"/>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5</a:t>
            </a:fld>
            <a:endParaRPr lang="en" dirty="0">
              <a:solidFill>
                <a:schemeClr val="bg1">
                  <a:lumMod val="65000"/>
                </a:schemeClr>
              </a:solidFill>
            </a:endParaRPr>
          </a:p>
        </p:txBody>
      </p:sp>
      <p:sp>
        <p:nvSpPr>
          <p:cNvPr id="17" name="TextBox 16">
            <a:extLst>
              <a:ext uri="{FF2B5EF4-FFF2-40B4-BE49-F238E27FC236}">
                <a16:creationId xmlns:a16="http://schemas.microsoft.com/office/drawing/2014/main" id="{8F88A80D-3A63-CEE5-7978-980935FBCD7F}"/>
              </a:ext>
            </a:extLst>
          </p:cNvPr>
          <p:cNvSpPr txBox="1"/>
          <p:nvPr/>
        </p:nvSpPr>
        <p:spPr>
          <a:xfrm>
            <a:off x="564685" y="4360351"/>
            <a:ext cx="3287383" cy="369332"/>
          </a:xfrm>
          <a:prstGeom prst="rect">
            <a:avLst/>
          </a:prstGeom>
          <a:noFill/>
        </p:spPr>
        <p:txBody>
          <a:bodyPr wrap="square">
            <a:spAutoFit/>
          </a:bodyPr>
          <a:lstStyle/>
          <a:p>
            <a:r>
              <a:rPr lang="en-US" baseline="0" dirty="0">
                <a:latin typeface="Arial" panose="020B0604020202020204" pitchFamily="34" charset="0"/>
                <a:cs typeface="Arial" panose="020B0604020202020204" pitchFamily="34" charset="0"/>
              </a:rPr>
              <a:t>Within Each Collection:</a:t>
            </a:r>
          </a:p>
        </p:txBody>
      </p:sp>
      <p:grpSp>
        <p:nvGrpSpPr>
          <p:cNvPr id="26" name="Group 25" descr="CSI Resources Screen Shot">
            <a:extLst>
              <a:ext uri="{FF2B5EF4-FFF2-40B4-BE49-F238E27FC236}">
                <a16:creationId xmlns:a16="http://schemas.microsoft.com/office/drawing/2014/main" id="{A236A592-2808-9700-E392-40CA5872B8CB}"/>
              </a:ext>
            </a:extLst>
          </p:cNvPr>
          <p:cNvGrpSpPr/>
          <p:nvPr/>
        </p:nvGrpSpPr>
        <p:grpSpPr>
          <a:xfrm>
            <a:off x="500172" y="1520027"/>
            <a:ext cx="8223573" cy="4884845"/>
            <a:chOff x="574287" y="1585540"/>
            <a:chExt cx="8223573" cy="488484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p:blipFill>
          <p:spPr>
            <a:xfrm>
              <a:off x="574287" y="4783817"/>
              <a:ext cx="4331816" cy="1686568"/>
            </a:xfrm>
            <a:prstGeom prst="rect">
              <a:avLst/>
            </a:prstGeom>
            <a:ln w="28575">
              <a:solidFill>
                <a:srgbClr val="008CA0"/>
              </a:solidFill>
            </a:ln>
          </p:spPr>
        </p:pic>
        <p:grpSp>
          <p:nvGrpSpPr>
            <p:cNvPr id="23" name="Group 22">
              <a:extLst>
                <a:ext uri="{FF2B5EF4-FFF2-40B4-BE49-F238E27FC236}">
                  <a16:creationId xmlns:a16="http://schemas.microsoft.com/office/drawing/2014/main" id="{4090CCF7-268C-A0BA-7A5E-0E6BC314D589}"/>
                </a:ext>
              </a:extLst>
            </p:cNvPr>
            <p:cNvGrpSpPr/>
            <p:nvPr/>
          </p:nvGrpSpPr>
          <p:grpSpPr>
            <a:xfrm>
              <a:off x="2405967" y="1585540"/>
              <a:ext cx="4331816" cy="2662031"/>
              <a:chOff x="2405967" y="1585540"/>
              <a:chExt cx="4331816" cy="2662031"/>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05967" y="1585540"/>
                <a:ext cx="4331816" cy="2662031"/>
              </a:xfrm>
              <a:prstGeom prst="rect">
                <a:avLst/>
              </a:prstGeom>
              <a:ln w="28575">
                <a:solidFill>
                  <a:srgbClr val="455FA9"/>
                </a:solidFill>
              </a:ln>
            </p:spPr>
          </p:pic>
          <p:sp>
            <p:nvSpPr>
              <p:cNvPr id="11" name="Rectangle 10">
                <a:extLst>
                  <a:ext uri="{FF2B5EF4-FFF2-40B4-BE49-F238E27FC236}">
                    <a16:creationId xmlns:a16="http://schemas.microsoft.com/office/drawing/2014/main" id="{A51FDE1A-4DF1-9502-640B-709527589B01}"/>
                  </a:ext>
                  <a:ext uri="{C183D7F6-B498-43B3-948B-1728B52AA6E4}">
                    <adec:decorative xmlns:adec="http://schemas.microsoft.com/office/drawing/2017/decorative" val="1"/>
                  </a:ext>
                </a:extLst>
              </p:cNvPr>
              <p:cNvSpPr/>
              <p:nvPr/>
            </p:nvSpPr>
            <p:spPr>
              <a:xfrm>
                <a:off x="5475226" y="2068549"/>
                <a:ext cx="1165060" cy="473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475807-ED20-DC4B-B535-4273BC450BA7}"/>
                  </a:ext>
                  <a:ext uri="{C183D7F6-B498-43B3-948B-1728B52AA6E4}">
                    <adec:decorative xmlns:adec="http://schemas.microsoft.com/office/drawing/2017/decorative" val="1"/>
                  </a:ext>
                </a:extLst>
              </p:cNvPr>
              <p:cNvSpPr/>
              <p:nvPr/>
            </p:nvSpPr>
            <p:spPr>
              <a:xfrm>
                <a:off x="3946482" y="3029047"/>
                <a:ext cx="1250785" cy="4249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825301-9047-529C-FB3E-817B4D62CE03}"/>
                  </a:ext>
                  <a:ext uri="{C183D7F6-B498-43B3-948B-1728B52AA6E4}">
                    <adec:decorative xmlns:adec="http://schemas.microsoft.com/office/drawing/2017/decorative" val="1"/>
                  </a:ext>
                </a:extLst>
              </p:cNvPr>
              <p:cNvSpPr/>
              <p:nvPr/>
            </p:nvSpPr>
            <p:spPr>
              <a:xfrm>
                <a:off x="5432363" y="3004032"/>
                <a:ext cx="1250785" cy="4249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7E93CD2B-C716-1E15-7572-FA05281A8A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88274" y="4924814"/>
              <a:ext cx="3809586" cy="1457749"/>
            </a:xfrm>
            <a:prstGeom prst="rect">
              <a:avLst/>
            </a:prstGeom>
            <a:ln w="28575">
              <a:solidFill>
                <a:srgbClr val="EFAA1F"/>
              </a:solidFill>
            </a:ln>
          </p:spPr>
        </p:pic>
      </p:grpSp>
      <p:pic>
        <p:nvPicPr>
          <p:cNvPr id="10" name="Audio 9" descr="Website resources">
            <a:hlinkClick r:id="" action="ppaction://media"/>
            <a:extLst>
              <a:ext uri="{FF2B5EF4-FFF2-40B4-BE49-F238E27FC236}">
                <a16:creationId xmlns:a16="http://schemas.microsoft.com/office/drawing/2014/main" id="{53B0836C-21C2-E8DA-BE70-EFB737757D7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71772762"/>
      </p:ext>
    </p:extLst>
  </p:cSld>
  <p:clrMapOvr>
    <a:masterClrMapping/>
  </p:clrMapOvr>
  <mc:AlternateContent xmlns:mc="http://schemas.openxmlformats.org/markup-compatibility/2006" xmlns:p14="http://schemas.microsoft.com/office/powerpoint/2010/main">
    <mc:Choice Requires="p14">
      <p:transition spd="slow" p14:dur="2000" advTm="30392"/>
    </mc:Choice>
    <mc:Fallback xmlns="">
      <p:transition spd="slow" advTm="3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22" y="37880"/>
            <a:ext cx="7886700" cy="842655"/>
          </a:xfrm>
        </p:spPr>
        <p:txBody>
          <a:bodyPr/>
          <a:lstStyle/>
          <a:p>
            <a:pPr algn="ctr"/>
            <a:r>
              <a:rPr lang="en-US" dirty="0"/>
              <a:t>SSA File Layout</a:t>
            </a:r>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6</a:t>
            </a:fld>
            <a:endParaRPr lang="en" dirty="0">
              <a:solidFill>
                <a:schemeClr val="bg1">
                  <a:lumMod val="65000"/>
                </a:schemeClr>
              </a:solidFill>
            </a:endParaRPr>
          </a:p>
        </p:txBody>
      </p:sp>
      <p:grpSp>
        <p:nvGrpSpPr>
          <p:cNvPr id="3" name="Group 2" descr="Student File Layout Screen Shot">
            <a:extLst>
              <a:ext uri="{FF2B5EF4-FFF2-40B4-BE49-F238E27FC236}">
                <a16:creationId xmlns:a16="http://schemas.microsoft.com/office/drawing/2014/main" id="{7B3F18D5-EC4D-71DA-EBA2-EC4C072979AE}"/>
              </a:ext>
            </a:extLst>
          </p:cNvPr>
          <p:cNvGrpSpPr/>
          <p:nvPr/>
        </p:nvGrpSpPr>
        <p:grpSpPr>
          <a:xfrm>
            <a:off x="763498" y="1205862"/>
            <a:ext cx="7858908" cy="5256851"/>
            <a:chOff x="733349" y="1205862"/>
            <a:chExt cx="7858908" cy="5256851"/>
          </a:xfrm>
        </p:grpSpPr>
        <p:pic>
          <p:nvPicPr>
            <p:cNvPr id="6" name="Picture 5" descr="Screenshot of the SSA File which includes the entry, exit, and retention fields">
              <a:extLst>
                <a:ext uri="{FF2B5EF4-FFF2-40B4-BE49-F238E27FC236}">
                  <a16:creationId xmlns:a16="http://schemas.microsoft.com/office/drawing/2014/main" id="{8B907ADA-7A33-6D06-D551-C1248B8CFF8B}"/>
                </a:ext>
              </a:extLst>
            </p:cNvPr>
            <p:cNvPicPr>
              <a:picLocks noChangeAspect="1"/>
            </p:cNvPicPr>
            <p:nvPr/>
          </p:nvPicPr>
          <p:blipFill rotWithShape="1">
            <a:blip r:embed="rId5"/>
            <a:srcRect t="19638"/>
            <a:stretch/>
          </p:blipFill>
          <p:spPr>
            <a:xfrm>
              <a:off x="928500" y="4067651"/>
              <a:ext cx="7496497" cy="2395062"/>
            </a:xfrm>
            <a:prstGeom prst="rect">
              <a:avLst/>
            </a:prstGeom>
          </p:spPr>
        </p:pic>
        <p:pic>
          <p:nvPicPr>
            <p:cNvPr id="9" name="Picture 8">
              <a:extLst>
                <a:ext uri="{FF2B5EF4-FFF2-40B4-BE49-F238E27FC236}">
                  <a16:creationId xmlns:a16="http://schemas.microsoft.com/office/drawing/2014/main" id="{D52F1EFF-3DDA-CD5F-96C2-2463B1BA68A3}"/>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1493" r="1493"/>
            <a:stretch/>
          </p:blipFill>
          <p:spPr>
            <a:xfrm>
              <a:off x="953920" y="1205862"/>
              <a:ext cx="7426581" cy="1167271"/>
            </a:xfrm>
            <a:prstGeom prst="rect">
              <a:avLst/>
            </a:prstGeom>
          </p:spPr>
        </p:pic>
        <p:pic>
          <p:nvPicPr>
            <p:cNvPr id="10" name="Picture 9">
              <a:extLst>
                <a:ext uri="{FF2B5EF4-FFF2-40B4-BE49-F238E27FC236}">
                  <a16:creationId xmlns:a16="http://schemas.microsoft.com/office/drawing/2014/main" id="{63DD925F-41FA-9A70-6B66-017D01308682}"/>
                </a:ext>
                <a:ext uri="{C183D7F6-B498-43B3-948B-1728B52AA6E4}">
                  <adec:decorative xmlns:adec="http://schemas.microsoft.com/office/drawing/2017/decorative" val="1"/>
                </a:ext>
              </a:extLst>
            </p:cNvPr>
            <p:cNvPicPr>
              <a:picLocks noChangeAspect="1"/>
            </p:cNvPicPr>
            <p:nvPr/>
          </p:nvPicPr>
          <p:blipFill rotWithShape="1">
            <a:blip r:embed="rId7"/>
            <a:srcRect t="65636" b="17513"/>
            <a:stretch/>
          </p:blipFill>
          <p:spPr>
            <a:xfrm>
              <a:off x="733349" y="2406413"/>
              <a:ext cx="7816884" cy="842655"/>
            </a:xfrm>
            <a:prstGeom prst="rect">
              <a:avLst/>
            </a:prstGeom>
          </p:spPr>
        </p:pic>
        <p:pic>
          <p:nvPicPr>
            <p:cNvPr id="17" name="Picture 16">
              <a:extLst>
                <a:ext uri="{FF2B5EF4-FFF2-40B4-BE49-F238E27FC236}">
                  <a16:creationId xmlns:a16="http://schemas.microsoft.com/office/drawing/2014/main" id="{DD7C53D1-5D8A-1785-D273-1DE79C2C7345}"/>
                </a:ext>
                <a:ext uri="{C183D7F6-B498-43B3-948B-1728B52AA6E4}">
                  <adec:decorative xmlns:adec="http://schemas.microsoft.com/office/drawing/2017/decorative" val="1"/>
                </a:ext>
              </a:extLst>
            </p:cNvPr>
            <p:cNvPicPr>
              <a:picLocks noChangeAspect="1"/>
            </p:cNvPicPr>
            <p:nvPr/>
          </p:nvPicPr>
          <p:blipFill rotWithShape="1">
            <a:blip r:embed="rId7"/>
            <a:srcRect t="83150"/>
            <a:stretch/>
          </p:blipFill>
          <p:spPr>
            <a:xfrm>
              <a:off x="775373" y="3187605"/>
              <a:ext cx="7816884" cy="842655"/>
            </a:xfrm>
            <a:prstGeom prst="rect">
              <a:avLst/>
            </a:prstGeom>
          </p:spPr>
        </p:pic>
      </p:grpSp>
      <p:sp>
        <p:nvSpPr>
          <p:cNvPr id="12" name="Rectangle 11">
            <a:extLst>
              <a:ext uri="{FF2B5EF4-FFF2-40B4-BE49-F238E27FC236}">
                <a16:creationId xmlns:a16="http://schemas.microsoft.com/office/drawing/2014/main" id="{31099F8C-3185-2669-5C40-860A46620A94}"/>
              </a:ext>
              <a:ext uri="{C183D7F6-B498-43B3-948B-1728B52AA6E4}">
                <adec:decorative xmlns:adec="http://schemas.microsoft.com/office/drawing/2017/decorative" val="1"/>
              </a:ext>
            </a:extLst>
          </p:cNvPr>
          <p:cNvSpPr/>
          <p:nvPr/>
        </p:nvSpPr>
        <p:spPr>
          <a:xfrm>
            <a:off x="953922" y="1205862"/>
            <a:ext cx="7426580" cy="52568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B83B637A-208A-B6AD-9BC0-F972D85BA389}"/>
              </a:ext>
              <a:ext uri="{C183D7F6-B498-43B3-948B-1728B52AA6E4}">
                <adec:decorative xmlns:adec="http://schemas.microsoft.com/office/drawing/2017/decorative" val="1"/>
              </a:ext>
            </a:extLst>
          </p:cNvPr>
          <p:cNvSpPr/>
          <p:nvPr/>
        </p:nvSpPr>
        <p:spPr>
          <a:xfrm>
            <a:off x="396897" y="5263040"/>
            <a:ext cx="512530" cy="217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F12C8AD1-289B-077E-2273-3BC38A024D16}"/>
              </a:ext>
              <a:ext uri="{C183D7F6-B498-43B3-948B-1728B52AA6E4}">
                <adec:decorative xmlns:adec="http://schemas.microsoft.com/office/drawing/2017/decorative" val="1"/>
              </a:ext>
            </a:extLst>
          </p:cNvPr>
          <p:cNvSpPr/>
          <p:nvPr/>
        </p:nvSpPr>
        <p:spPr>
          <a:xfrm>
            <a:off x="396897" y="5706585"/>
            <a:ext cx="512530" cy="179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8769625D-8CB0-973B-4061-6E98E3364278}"/>
              </a:ext>
              <a:ext uri="{C183D7F6-B498-43B3-948B-1728B52AA6E4}">
                <adec:decorative xmlns:adec="http://schemas.microsoft.com/office/drawing/2017/decorative" val="1"/>
              </a:ext>
            </a:extLst>
          </p:cNvPr>
          <p:cNvSpPr/>
          <p:nvPr/>
        </p:nvSpPr>
        <p:spPr>
          <a:xfrm>
            <a:off x="403259" y="5847948"/>
            <a:ext cx="512530" cy="207304"/>
          </a:xfrm>
          <a:prstGeom prst="rightArrow">
            <a:avLst/>
          </a:prstGeom>
          <a:solidFill>
            <a:srgbClr val="C63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64EEF6C-F069-FB2C-5809-6433F027F52A}"/>
              </a:ext>
              <a:ext uri="{C183D7F6-B498-43B3-948B-1728B52AA6E4}">
                <adec:decorative xmlns:adec="http://schemas.microsoft.com/office/drawing/2017/decorative" val="1"/>
              </a:ext>
            </a:extLst>
          </p:cNvPr>
          <p:cNvSpPr/>
          <p:nvPr/>
        </p:nvSpPr>
        <p:spPr>
          <a:xfrm>
            <a:off x="404724" y="6022936"/>
            <a:ext cx="512530" cy="217377"/>
          </a:xfrm>
          <a:prstGeom prst="rightArrow">
            <a:avLst/>
          </a:prstGeom>
          <a:solidFill>
            <a:srgbClr val="C63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A205FBDA-3932-A9F0-B162-17F91B98D6A4}"/>
              </a:ext>
              <a:ext uri="{C183D7F6-B498-43B3-948B-1728B52AA6E4}">
                <adec:decorative xmlns:adec="http://schemas.microsoft.com/office/drawing/2017/decorative" val="1"/>
              </a:ext>
            </a:extLst>
          </p:cNvPr>
          <p:cNvSpPr/>
          <p:nvPr/>
        </p:nvSpPr>
        <p:spPr>
          <a:xfrm>
            <a:off x="396920" y="6169350"/>
            <a:ext cx="512530" cy="217377"/>
          </a:xfrm>
          <a:prstGeom prst="rightArrow">
            <a:avLst/>
          </a:prstGeom>
          <a:solidFill>
            <a:srgbClr val="EFAA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descr="SSA Files">
            <a:hlinkClick r:id="" action="ppaction://media"/>
            <a:extLst>
              <a:ext uri="{FF2B5EF4-FFF2-40B4-BE49-F238E27FC236}">
                <a16:creationId xmlns:a16="http://schemas.microsoft.com/office/drawing/2014/main" id="{C9B938D3-2970-5735-2143-8BD3352FD17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4" name="TextBox 3">
            <a:extLst>
              <a:ext uri="{FF2B5EF4-FFF2-40B4-BE49-F238E27FC236}">
                <a16:creationId xmlns:a16="http://schemas.microsoft.com/office/drawing/2014/main" id="{A56F7C39-F856-1FC8-5E78-AB9D2496C6B9}"/>
              </a:ext>
            </a:extLst>
          </p:cNvPr>
          <p:cNvSpPr txBox="1"/>
          <p:nvPr/>
        </p:nvSpPr>
        <p:spPr>
          <a:xfrm>
            <a:off x="420005" y="749036"/>
            <a:ext cx="8303740" cy="369332"/>
          </a:xfrm>
          <a:prstGeom prst="rect">
            <a:avLst/>
          </a:prstGeom>
          <a:noFill/>
        </p:spPr>
        <p:txBody>
          <a:bodyPr wrap="square">
            <a:spAutoFit/>
          </a:bodyPr>
          <a:lstStyle/>
          <a:p>
            <a:pPr algn="ctr"/>
            <a:r>
              <a:rPr lang="en-US" dirty="0">
                <a:hlinkClick r:id="rId9"/>
              </a:rPr>
              <a:t>https://resources.csi.state.co.us/end-of-year/</a:t>
            </a:r>
            <a:endParaRPr lang="en-US" dirty="0"/>
          </a:p>
        </p:txBody>
      </p:sp>
    </p:spTree>
    <p:extLst>
      <p:ext uri="{BB962C8B-B14F-4D97-AF65-F5344CB8AC3E}">
        <p14:creationId xmlns:p14="http://schemas.microsoft.com/office/powerpoint/2010/main" val="3785366581"/>
      </p:ext>
    </p:extLst>
  </p:cSld>
  <p:clrMapOvr>
    <a:masterClrMapping/>
  </p:clrMapOvr>
  <mc:AlternateContent xmlns:mc="http://schemas.openxmlformats.org/markup-compatibility/2006">
    <mc:Choice xmlns:p14="http://schemas.microsoft.com/office/powerpoint/2010/main" Requires="p14">
      <p:transition spd="slow" p14:dur="2000" advTm="35520"/>
    </mc:Choice>
    <mc:Fallback>
      <p:transition spd="slow" advTm="3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44" y="156046"/>
            <a:ext cx="7886700" cy="736826"/>
          </a:xfrm>
        </p:spPr>
        <p:txBody>
          <a:bodyPr>
            <a:normAutofit/>
          </a:bodyPr>
          <a:lstStyle/>
          <a:p>
            <a:r>
              <a:rPr lang="en-US" sz="4000" dirty="0"/>
              <a:t>Entry/Exit Quick Reference Guide</a:t>
            </a:r>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7</a:t>
            </a:fld>
            <a:endParaRPr lang="en" dirty="0">
              <a:solidFill>
                <a:schemeClr val="bg1">
                  <a:lumMod val="65000"/>
                </a:schemeClr>
              </a:solidFill>
            </a:endParaRPr>
          </a:p>
        </p:txBody>
      </p:sp>
      <p:grpSp>
        <p:nvGrpSpPr>
          <p:cNvPr id="3" name="Group 2" descr="Entry Exit Quick reference Screen Shot">
            <a:extLst>
              <a:ext uri="{FF2B5EF4-FFF2-40B4-BE49-F238E27FC236}">
                <a16:creationId xmlns:a16="http://schemas.microsoft.com/office/drawing/2014/main" id="{6F3911E5-83D7-896A-7950-48DDA3EAFE7B}"/>
              </a:ext>
            </a:extLst>
          </p:cNvPr>
          <p:cNvGrpSpPr/>
          <p:nvPr/>
        </p:nvGrpSpPr>
        <p:grpSpPr>
          <a:xfrm>
            <a:off x="1115402" y="1636888"/>
            <a:ext cx="6912945" cy="4924115"/>
            <a:chOff x="953920" y="1205862"/>
            <a:chExt cx="7426581" cy="5151942"/>
          </a:xfrm>
        </p:grpSpPr>
        <p:pic>
          <p:nvPicPr>
            <p:cNvPr id="4" name="Picture 3">
              <a:extLst>
                <a:ext uri="{FF2B5EF4-FFF2-40B4-BE49-F238E27FC236}">
                  <a16:creationId xmlns:a16="http://schemas.microsoft.com/office/drawing/2014/main" id="{270122AF-8487-AC70-FC16-894C6DDBFF8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77" t="616" r="277" b="14485"/>
            <a:stretch/>
          </p:blipFill>
          <p:spPr>
            <a:xfrm>
              <a:off x="1003965" y="2454820"/>
              <a:ext cx="7326489" cy="3902984"/>
            </a:xfrm>
            <a:prstGeom prst="rect">
              <a:avLst/>
            </a:prstGeom>
            <a:ln w="12700">
              <a:solidFill>
                <a:schemeClr val="tx1"/>
              </a:solidFill>
            </a:ln>
          </p:spPr>
        </p:pic>
        <p:pic>
          <p:nvPicPr>
            <p:cNvPr id="7" name="Picture 6">
              <a:extLst>
                <a:ext uri="{FF2B5EF4-FFF2-40B4-BE49-F238E27FC236}">
                  <a16:creationId xmlns:a16="http://schemas.microsoft.com/office/drawing/2014/main" id="{8C857E0C-D272-DB9F-E601-1B0369AB5157}"/>
                </a:ext>
                <a:ext uri="{C183D7F6-B498-43B3-948B-1728B52AA6E4}">
                  <adec:decorative xmlns:adec="http://schemas.microsoft.com/office/drawing/2017/decorative" val="1"/>
                </a:ext>
              </a:extLst>
            </p:cNvPr>
            <p:cNvPicPr>
              <a:picLocks noChangeAspect="1"/>
            </p:cNvPicPr>
            <p:nvPr/>
          </p:nvPicPr>
          <p:blipFill rotWithShape="1">
            <a:blip r:embed="rId6"/>
            <a:srcRect l="6102" t="6102"/>
            <a:stretch/>
          </p:blipFill>
          <p:spPr>
            <a:xfrm>
              <a:off x="953920" y="1205862"/>
              <a:ext cx="7426581" cy="1155246"/>
            </a:xfrm>
            <a:prstGeom prst="rect">
              <a:avLst/>
            </a:prstGeom>
            <a:ln w="12700">
              <a:solidFill>
                <a:schemeClr val="tx1"/>
              </a:solidFill>
            </a:ln>
          </p:spPr>
        </p:pic>
      </p:grpSp>
      <p:pic>
        <p:nvPicPr>
          <p:cNvPr id="8" name="Audio 7" descr="Quick reference guide">
            <a:hlinkClick r:id="" action="ppaction://media"/>
            <a:extLst>
              <a:ext uri="{FF2B5EF4-FFF2-40B4-BE49-F238E27FC236}">
                <a16:creationId xmlns:a16="http://schemas.microsoft.com/office/drawing/2014/main" id="{91CAA457-CA8E-6328-BDB9-897FE1D6FDC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5" name="TextBox 4">
            <a:extLst>
              <a:ext uri="{FF2B5EF4-FFF2-40B4-BE49-F238E27FC236}">
                <a16:creationId xmlns:a16="http://schemas.microsoft.com/office/drawing/2014/main" id="{554C32AE-4F3E-BC22-F76E-0E8544B9A690}"/>
              </a:ext>
            </a:extLst>
          </p:cNvPr>
          <p:cNvSpPr txBox="1"/>
          <p:nvPr/>
        </p:nvSpPr>
        <p:spPr>
          <a:xfrm>
            <a:off x="449356" y="989431"/>
            <a:ext cx="8303740" cy="369332"/>
          </a:xfrm>
          <a:prstGeom prst="rect">
            <a:avLst/>
          </a:prstGeom>
          <a:noFill/>
        </p:spPr>
        <p:txBody>
          <a:bodyPr wrap="square">
            <a:spAutoFit/>
          </a:bodyPr>
          <a:lstStyle/>
          <a:p>
            <a:pPr algn="ctr"/>
            <a:r>
              <a:rPr lang="en-US" dirty="0">
                <a:hlinkClick r:id="rId8"/>
              </a:rPr>
              <a:t>https://resources.csi.state.co.us/end-of-year/</a:t>
            </a:r>
            <a:endParaRPr lang="en-US" dirty="0"/>
          </a:p>
        </p:txBody>
      </p:sp>
    </p:spTree>
    <p:extLst>
      <p:ext uri="{BB962C8B-B14F-4D97-AF65-F5344CB8AC3E}">
        <p14:creationId xmlns:p14="http://schemas.microsoft.com/office/powerpoint/2010/main" val="288562921"/>
      </p:ext>
    </p:extLst>
  </p:cSld>
  <p:clrMapOvr>
    <a:masterClrMapping/>
  </p:clrMapOvr>
  <mc:AlternateContent xmlns:mc="http://schemas.openxmlformats.org/markup-compatibility/2006" xmlns:p14="http://schemas.microsoft.com/office/powerpoint/2010/main">
    <mc:Choice Requires="p14">
      <p:transition spd="slow" p14:dur="2000" advTm="21275"/>
    </mc:Choice>
    <mc:Fallback xmlns="">
      <p:transition spd="slow" advTm="2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1B04BF-6035-25F4-916B-8E95DC0CF001}"/>
              </a:ext>
            </a:extLst>
          </p:cNvPr>
          <p:cNvSpPr>
            <a:spLocks noGrp="1"/>
          </p:cNvSpPr>
          <p:nvPr>
            <p:ph type="title"/>
          </p:nvPr>
        </p:nvSpPr>
        <p:spPr>
          <a:xfrm>
            <a:off x="206130" y="226742"/>
            <a:ext cx="8731490" cy="1325563"/>
          </a:xfrm>
        </p:spPr>
        <p:txBody>
          <a:bodyPr/>
          <a:lstStyle/>
          <a:p>
            <a:pPr algn="ctr"/>
            <a:r>
              <a:rPr lang="en-US" dirty="0"/>
              <a:t>CDE Entry/Exit Codes Description</a:t>
            </a:r>
          </a:p>
        </p:txBody>
      </p:sp>
      <p:sp>
        <p:nvSpPr>
          <p:cNvPr id="6" name="Slide Number Placeholder 1">
            <a:extLst>
              <a:ext uri="{FF2B5EF4-FFF2-40B4-BE49-F238E27FC236}">
                <a16:creationId xmlns:a16="http://schemas.microsoft.com/office/drawing/2014/main" id="{ABA347A0-44E0-CC20-2C5F-4DA2C7773444}"/>
              </a:ext>
            </a:extLst>
          </p:cNvPr>
          <p:cNvSpPr txBox="1">
            <a:spLocks/>
          </p:cNvSpPr>
          <p:nvPr/>
        </p:nvSpPr>
        <p:spPr>
          <a:xfrm>
            <a:off x="-125" y="6505689"/>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8</a:t>
            </a:fld>
            <a:endParaRPr lang="en" dirty="0">
              <a:solidFill>
                <a:schemeClr val="bg1">
                  <a:lumMod val="65000"/>
                </a:schemeClr>
              </a:solidFill>
            </a:endParaRPr>
          </a:p>
        </p:txBody>
      </p:sp>
      <p:pic>
        <p:nvPicPr>
          <p:cNvPr id="8" name="Picture 7" descr="CDE Entry/Exit Codes Description">
            <a:extLst>
              <a:ext uri="{FF2B5EF4-FFF2-40B4-BE49-F238E27FC236}">
                <a16:creationId xmlns:a16="http://schemas.microsoft.com/office/drawing/2014/main" id="{3A375A83-9083-4116-2CC8-723A2487868B}"/>
              </a:ext>
            </a:extLst>
          </p:cNvPr>
          <p:cNvPicPr>
            <a:picLocks noChangeAspect="1"/>
          </p:cNvPicPr>
          <p:nvPr/>
        </p:nvPicPr>
        <p:blipFill rotWithShape="1">
          <a:blip r:embed="rId5"/>
          <a:srcRect b="1645"/>
          <a:stretch/>
        </p:blipFill>
        <p:spPr>
          <a:xfrm>
            <a:off x="612655" y="1929200"/>
            <a:ext cx="8239245" cy="3822700"/>
          </a:xfrm>
          <a:prstGeom prst="rect">
            <a:avLst/>
          </a:prstGeom>
        </p:spPr>
      </p:pic>
      <p:pic>
        <p:nvPicPr>
          <p:cNvPr id="21" name="Audio 20">
            <a:hlinkClick r:id="" action="ppaction://media"/>
            <a:extLst>
              <a:ext uri="{FF2B5EF4-FFF2-40B4-BE49-F238E27FC236}">
                <a16:creationId xmlns:a16="http://schemas.microsoft.com/office/drawing/2014/main" id="{310A08D1-AE41-3D13-864D-E64C65BB46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050" y="4718050"/>
            <a:ext cx="2057400" cy="2057400"/>
          </a:xfrm>
          <a:prstGeom prst="ellipse">
            <a:avLst/>
          </a:prstGeom>
        </p:spPr>
      </p:pic>
      <p:sp>
        <p:nvSpPr>
          <p:cNvPr id="2" name="TextBox 1">
            <a:extLst>
              <a:ext uri="{FF2B5EF4-FFF2-40B4-BE49-F238E27FC236}">
                <a16:creationId xmlns:a16="http://schemas.microsoft.com/office/drawing/2014/main" id="{A3B8C613-F263-D75B-FCE4-9C3C628F7766}"/>
              </a:ext>
            </a:extLst>
          </p:cNvPr>
          <p:cNvSpPr txBox="1"/>
          <p:nvPr/>
        </p:nvSpPr>
        <p:spPr>
          <a:xfrm>
            <a:off x="340983" y="1257043"/>
            <a:ext cx="8303740" cy="369332"/>
          </a:xfrm>
          <a:prstGeom prst="rect">
            <a:avLst/>
          </a:prstGeom>
          <a:noFill/>
        </p:spPr>
        <p:txBody>
          <a:bodyPr wrap="square">
            <a:spAutoFit/>
          </a:bodyPr>
          <a:lstStyle/>
          <a:p>
            <a:pPr algn="ctr"/>
            <a:r>
              <a:rPr lang="en-US" dirty="0">
                <a:hlinkClick r:id="rId7"/>
              </a:rPr>
              <a:t>https://resources.csi.state.co.us/end-of-year/</a:t>
            </a:r>
            <a:endParaRPr lang="en-US" dirty="0"/>
          </a:p>
        </p:txBody>
      </p:sp>
    </p:spTree>
    <p:extLst>
      <p:ext uri="{BB962C8B-B14F-4D97-AF65-F5344CB8AC3E}">
        <p14:creationId xmlns:p14="http://schemas.microsoft.com/office/powerpoint/2010/main" val="2357193685"/>
      </p:ext>
    </p:extLst>
  </p:cSld>
  <p:clrMapOvr>
    <a:masterClrMapping/>
  </p:clrMapOvr>
  <mc:AlternateContent xmlns:mc="http://schemas.openxmlformats.org/markup-compatibility/2006" xmlns:p14="http://schemas.microsoft.com/office/powerpoint/2010/main">
    <mc:Choice Requires="p14">
      <p:transition spd="slow" p14:dur="2000" advTm="10298"/>
    </mc:Choice>
    <mc:Fallback xmlns="">
      <p:transition spd="slow" advTm="10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878978"/>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Exit Code and Date Guidance</a:t>
            </a:r>
          </a:p>
        </p:txBody>
      </p:sp>
      <p:sp>
        <p:nvSpPr>
          <p:cNvPr id="2" name="Slide Number Placeholder 1">
            <a:extLst>
              <a:ext uri="{FF2B5EF4-FFF2-40B4-BE49-F238E27FC236}">
                <a16:creationId xmlns:a16="http://schemas.microsoft.com/office/drawing/2014/main" id="{2BE64319-24F5-4958-A01A-8458AB6730D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9</a:t>
            </a:fld>
            <a:endParaRPr lang="en" dirty="0">
              <a:solidFill>
                <a:schemeClr val="bg1">
                  <a:lumMod val="65000"/>
                </a:schemeClr>
              </a:solidFill>
            </a:endParaRPr>
          </a:p>
        </p:txBody>
      </p:sp>
      <p:pic>
        <p:nvPicPr>
          <p:cNvPr id="20" name="Audio 19">
            <a:hlinkClick r:id="" action="ppaction://media"/>
            <a:extLst>
              <a:ext uri="{FF2B5EF4-FFF2-40B4-BE49-F238E27FC236}">
                <a16:creationId xmlns:a16="http://schemas.microsoft.com/office/drawing/2014/main" id="{6E4923C9-6CF3-C98C-5397-B73BC31908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55062445"/>
      </p:ext>
    </p:extLst>
  </p:cSld>
  <p:clrMapOvr>
    <a:masterClrMapping/>
  </p:clrMapOvr>
  <mc:AlternateContent xmlns:mc="http://schemas.openxmlformats.org/markup-compatibility/2006" xmlns:p14="http://schemas.microsoft.com/office/powerpoint/2010/main">
    <mc:Choice Requires="p14">
      <p:transition spd="slow" p14:dur="2000" advTm="6794"/>
    </mc:Choice>
    <mc:Fallback xmlns="">
      <p:transition spd="slow" advTm="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13996</TotalTime>
  <Words>4222</Words>
  <Application>Microsoft Office PowerPoint</Application>
  <PresentationFormat>On-screen Show (4:3)</PresentationFormat>
  <Paragraphs>569</Paragraphs>
  <Slides>26</Slides>
  <Notes>26</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Arial Black</vt:lpstr>
      <vt:lpstr>Calibri</vt:lpstr>
      <vt:lpstr>Times New Roman</vt:lpstr>
      <vt:lpstr>Office Theme</vt:lpstr>
      <vt:lpstr>Entry, Exit, and Retention Coding and Dates</vt:lpstr>
      <vt:lpstr>Entry/Exit/Retention  Codes &amp; Dates</vt:lpstr>
      <vt:lpstr>The Importance:  How Data is Used</vt:lpstr>
      <vt:lpstr>Coding Resources</vt:lpstr>
      <vt:lpstr>Entry/Exit Field Resources</vt:lpstr>
      <vt:lpstr>SSA File Layout</vt:lpstr>
      <vt:lpstr>Entry/Exit Quick Reference Guide</vt:lpstr>
      <vt:lpstr>CDE Entry/Exit Codes Description</vt:lpstr>
      <vt:lpstr> Exit Code and Date Guidance</vt:lpstr>
      <vt:lpstr>Students Completing the School Year</vt:lpstr>
      <vt:lpstr>Zero-Fill Exit Codes/Dates for…</vt:lpstr>
      <vt:lpstr>A Quick Note on PS Extract</vt:lpstr>
      <vt:lpstr>New School Year Roll-Over</vt:lpstr>
      <vt:lpstr>Coding Graduates</vt:lpstr>
      <vt:lpstr>Coding for High School Students Taking Summer School to Graduate</vt:lpstr>
      <vt:lpstr>Additional Notes Regarding Exit Coding</vt:lpstr>
      <vt:lpstr>Adequate Documentation for Transfer Students</vt:lpstr>
      <vt:lpstr>Exit Checks on Record Checker</vt:lpstr>
      <vt:lpstr> Retention Coding</vt:lpstr>
      <vt:lpstr>When to Use Retention Coding</vt:lpstr>
      <vt:lpstr>Repeating a Grade</vt:lpstr>
      <vt:lpstr>Skipping a Grade Level</vt:lpstr>
      <vt:lpstr>Summer School to Avoid Retention </vt:lpstr>
      <vt:lpstr>Graduate Accessing – Postsecondary Program</vt:lpstr>
      <vt:lpstr>Graduates with IEPs Accessing- Transition Services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Entry, Exit, and Retention Coding and Dates</dc:title>
  <dc:creator>Tribbett, Jessica</dc:creator>
  <cp:lastModifiedBy>Trammell, Cherish</cp:lastModifiedBy>
  <cp:revision>115</cp:revision>
  <cp:lastPrinted>2023-04-12T17:08:21Z</cp:lastPrinted>
  <dcterms:created xsi:type="dcterms:W3CDTF">2021-01-29T21:45:53Z</dcterms:created>
  <dcterms:modified xsi:type="dcterms:W3CDTF">2024-02-01T17:49:04Z</dcterms:modified>
</cp:coreProperties>
</file>