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95" r:id="rId2"/>
  </p:sldMasterIdLst>
  <p:notesMasterIdLst>
    <p:notesMasterId r:id="rId27"/>
  </p:notesMasterIdLst>
  <p:sldIdLst>
    <p:sldId id="256" r:id="rId3"/>
    <p:sldId id="258" r:id="rId4"/>
    <p:sldId id="270" r:id="rId5"/>
    <p:sldId id="3365" r:id="rId6"/>
    <p:sldId id="369" r:id="rId7"/>
    <p:sldId id="3367" r:id="rId8"/>
    <p:sldId id="288" r:id="rId9"/>
    <p:sldId id="3364" r:id="rId10"/>
    <p:sldId id="3368" r:id="rId11"/>
    <p:sldId id="344" r:id="rId12"/>
    <p:sldId id="302" r:id="rId13"/>
    <p:sldId id="366" r:id="rId14"/>
    <p:sldId id="378" r:id="rId15"/>
    <p:sldId id="312" r:id="rId16"/>
    <p:sldId id="303" r:id="rId17"/>
    <p:sldId id="3369" r:id="rId18"/>
    <p:sldId id="346" r:id="rId19"/>
    <p:sldId id="311" r:id="rId20"/>
    <p:sldId id="300" r:id="rId21"/>
    <p:sldId id="365" r:id="rId22"/>
    <p:sldId id="313" r:id="rId23"/>
    <p:sldId id="309" r:id="rId24"/>
    <p:sldId id="379" r:id="rId25"/>
    <p:sldId id="28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3F28"/>
    <a:srgbClr val="EFAA1F"/>
    <a:srgbClr val="008CA0"/>
    <a:srgbClr val="455F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6357" autoAdjust="0"/>
  </p:normalViewPr>
  <p:slideViewPr>
    <p:cSldViewPr snapToGrid="0">
      <p:cViewPr varScale="1">
        <p:scale>
          <a:sx n="114" d="100"/>
          <a:sy n="114" d="100"/>
        </p:scale>
        <p:origin x="1386" y="102"/>
      </p:cViewPr>
      <p:guideLst/>
    </p:cSldViewPr>
  </p:slideViewPr>
  <p:notesTextViewPr>
    <p:cViewPr>
      <p:scale>
        <a:sx n="1" d="1"/>
        <a:sy n="1" d="1"/>
      </p:scale>
      <p:origin x="0" y="-366"/>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0643F7-229E-4080-9F6F-841818BE2655}" type="doc">
      <dgm:prSet loTypeId="urn:microsoft.com/office/officeart/2005/8/layout/hProcess9" loCatId="process" qsTypeId="urn:microsoft.com/office/officeart/2005/8/quickstyle/simple1" qsCatId="simple" csTypeId="urn:microsoft.com/office/officeart/2005/8/colors/accent1_2" csCatId="accent1" phldr="1"/>
      <dgm:spPr/>
    </dgm:pt>
    <dgm:pt modelId="{5EB16328-C8FE-4876-B038-8393F676D3EA}">
      <dgm:prSet phldrT="[Text]" custT="1"/>
      <dgm:spPr/>
      <dgm:t>
        <a:bodyPr/>
        <a:lstStyle/>
        <a:p>
          <a:r>
            <a:rPr lang="en-US" sz="2800" dirty="0"/>
            <a:t>School 1</a:t>
          </a:r>
        </a:p>
      </dgm:t>
    </dgm:pt>
    <dgm:pt modelId="{14C2D694-CD88-480D-8620-A0CE25BEE876}" type="parTrans" cxnId="{9697D787-0A07-4AF1-AAF5-B0B21FCBA549}">
      <dgm:prSet/>
      <dgm:spPr/>
      <dgm:t>
        <a:bodyPr/>
        <a:lstStyle/>
        <a:p>
          <a:endParaRPr lang="en-US"/>
        </a:p>
      </dgm:t>
    </dgm:pt>
    <dgm:pt modelId="{6B3E6247-9B52-4B5A-A7DC-21138E1255A7}" type="sibTrans" cxnId="{9697D787-0A07-4AF1-AAF5-B0B21FCBA549}">
      <dgm:prSet/>
      <dgm:spPr/>
      <dgm:t>
        <a:bodyPr/>
        <a:lstStyle/>
        <a:p>
          <a:endParaRPr lang="en-US"/>
        </a:p>
      </dgm:t>
    </dgm:pt>
    <dgm:pt modelId="{D3E51784-351D-4932-97FB-D27BBCC6B54D}">
      <dgm:prSet phldrT="[Text]" custT="1"/>
      <dgm:spPr/>
      <dgm:t>
        <a:bodyPr/>
        <a:lstStyle/>
        <a:p>
          <a:r>
            <a:rPr lang="en-US" sz="2800" dirty="0"/>
            <a:t>School 2</a:t>
          </a:r>
        </a:p>
      </dgm:t>
    </dgm:pt>
    <dgm:pt modelId="{D7DABF37-74F5-4835-AED0-915FF64F0320}" type="parTrans" cxnId="{EF285711-9AF9-4D79-962C-64B8CDFDC817}">
      <dgm:prSet/>
      <dgm:spPr/>
      <dgm:t>
        <a:bodyPr/>
        <a:lstStyle/>
        <a:p>
          <a:endParaRPr lang="en-US"/>
        </a:p>
      </dgm:t>
    </dgm:pt>
    <dgm:pt modelId="{8AB51BDB-4723-4CC4-A3C9-E13EE7361FFA}" type="sibTrans" cxnId="{EF285711-9AF9-4D79-962C-64B8CDFDC817}">
      <dgm:prSet/>
      <dgm:spPr/>
      <dgm:t>
        <a:bodyPr/>
        <a:lstStyle/>
        <a:p>
          <a:endParaRPr lang="en-US"/>
        </a:p>
      </dgm:t>
    </dgm:pt>
    <dgm:pt modelId="{80BBAE4A-E33E-40D7-9D23-67B191B64FF1}" type="pres">
      <dgm:prSet presAssocID="{DA0643F7-229E-4080-9F6F-841818BE2655}" presName="CompostProcess" presStyleCnt="0">
        <dgm:presLayoutVars>
          <dgm:dir/>
          <dgm:resizeHandles val="exact"/>
        </dgm:presLayoutVars>
      </dgm:prSet>
      <dgm:spPr/>
    </dgm:pt>
    <dgm:pt modelId="{343B8446-C150-4630-ABAF-508697CDFDA7}" type="pres">
      <dgm:prSet presAssocID="{DA0643F7-229E-4080-9F6F-841818BE2655}" presName="arrow" presStyleLbl="bgShp" presStyleIdx="0" presStyleCnt="1" custLinFactY="30956" custLinFactNeighborX="5105" custLinFactNeighborY="100000"/>
      <dgm:spPr/>
    </dgm:pt>
    <dgm:pt modelId="{156EAB35-D054-4BDD-A6F4-DEA04F3527E3}" type="pres">
      <dgm:prSet presAssocID="{DA0643F7-229E-4080-9F6F-841818BE2655}" presName="linearProcess" presStyleCnt="0"/>
      <dgm:spPr/>
    </dgm:pt>
    <dgm:pt modelId="{AB3D6B2C-9A28-4D80-B467-80BCDA434FBE}" type="pres">
      <dgm:prSet presAssocID="{5EB16328-C8FE-4876-B038-8393F676D3EA}" presName="textNode" presStyleLbl="node1" presStyleIdx="0" presStyleCnt="2" custLinFactX="-136465" custLinFactNeighborX="-200000" custLinFactNeighborY="0">
        <dgm:presLayoutVars>
          <dgm:bulletEnabled val="1"/>
        </dgm:presLayoutVars>
      </dgm:prSet>
      <dgm:spPr/>
    </dgm:pt>
    <dgm:pt modelId="{AB182EA8-52D6-408D-A601-D8155C1E2220}" type="pres">
      <dgm:prSet presAssocID="{6B3E6247-9B52-4B5A-A7DC-21138E1255A7}" presName="sibTrans" presStyleCnt="0"/>
      <dgm:spPr/>
    </dgm:pt>
    <dgm:pt modelId="{520C952E-1DF1-492C-86A8-8E4C8F39225B}" type="pres">
      <dgm:prSet presAssocID="{D3E51784-351D-4932-97FB-D27BBCC6B54D}" presName="textNode" presStyleLbl="node1" presStyleIdx="1" presStyleCnt="2" custLinFactX="27204" custLinFactNeighborX="100000" custLinFactNeighborY="-217">
        <dgm:presLayoutVars>
          <dgm:bulletEnabled val="1"/>
        </dgm:presLayoutVars>
      </dgm:prSet>
      <dgm:spPr/>
    </dgm:pt>
  </dgm:ptLst>
  <dgm:cxnLst>
    <dgm:cxn modelId="{EF285711-9AF9-4D79-962C-64B8CDFDC817}" srcId="{DA0643F7-229E-4080-9F6F-841818BE2655}" destId="{D3E51784-351D-4932-97FB-D27BBCC6B54D}" srcOrd="1" destOrd="0" parTransId="{D7DABF37-74F5-4835-AED0-915FF64F0320}" sibTransId="{8AB51BDB-4723-4CC4-A3C9-E13EE7361FFA}"/>
    <dgm:cxn modelId="{B4E23E51-006D-443D-9C1B-861576D36056}" type="presOf" srcId="{5EB16328-C8FE-4876-B038-8393F676D3EA}" destId="{AB3D6B2C-9A28-4D80-B467-80BCDA434FBE}" srcOrd="0" destOrd="0" presId="urn:microsoft.com/office/officeart/2005/8/layout/hProcess9"/>
    <dgm:cxn modelId="{9697D787-0A07-4AF1-AAF5-B0B21FCBA549}" srcId="{DA0643F7-229E-4080-9F6F-841818BE2655}" destId="{5EB16328-C8FE-4876-B038-8393F676D3EA}" srcOrd="0" destOrd="0" parTransId="{14C2D694-CD88-480D-8620-A0CE25BEE876}" sibTransId="{6B3E6247-9B52-4B5A-A7DC-21138E1255A7}"/>
    <dgm:cxn modelId="{DC82E791-AF07-4ADB-8C0B-483CBEFF42B3}" type="presOf" srcId="{DA0643F7-229E-4080-9F6F-841818BE2655}" destId="{80BBAE4A-E33E-40D7-9D23-67B191B64FF1}" srcOrd="0" destOrd="0" presId="urn:microsoft.com/office/officeart/2005/8/layout/hProcess9"/>
    <dgm:cxn modelId="{B5FD91F6-B92C-4A39-8BEA-BCB40630511F}" type="presOf" srcId="{D3E51784-351D-4932-97FB-D27BBCC6B54D}" destId="{520C952E-1DF1-492C-86A8-8E4C8F39225B}" srcOrd="0" destOrd="0" presId="urn:microsoft.com/office/officeart/2005/8/layout/hProcess9"/>
    <dgm:cxn modelId="{811D538C-A2FB-49F3-89D2-85F4B180848A}" type="presParOf" srcId="{80BBAE4A-E33E-40D7-9D23-67B191B64FF1}" destId="{343B8446-C150-4630-ABAF-508697CDFDA7}" srcOrd="0" destOrd="0" presId="urn:microsoft.com/office/officeart/2005/8/layout/hProcess9"/>
    <dgm:cxn modelId="{F83698CA-5DA1-43D9-969D-F68BB155C9C7}" type="presParOf" srcId="{80BBAE4A-E33E-40D7-9D23-67B191B64FF1}" destId="{156EAB35-D054-4BDD-A6F4-DEA04F3527E3}" srcOrd="1" destOrd="0" presId="urn:microsoft.com/office/officeart/2005/8/layout/hProcess9"/>
    <dgm:cxn modelId="{893935ED-3F68-45EC-A907-3BB60453FFCE}" type="presParOf" srcId="{156EAB35-D054-4BDD-A6F4-DEA04F3527E3}" destId="{AB3D6B2C-9A28-4D80-B467-80BCDA434FBE}" srcOrd="0" destOrd="0" presId="urn:microsoft.com/office/officeart/2005/8/layout/hProcess9"/>
    <dgm:cxn modelId="{A24F01CA-D80A-40DD-B0D1-7FF578C07793}" type="presParOf" srcId="{156EAB35-D054-4BDD-A6F4-DEA04F3527E3}" destId="{AB182EA8-52D6-408D-A601-D8155C1E2220}" srcOrd="1" destOrd="0" presId="urn:microsoft.com/office/officeart/2005/8/layout/hProcess9"/>
    <dgm:cxn modelId="{55D7DFA8-C862-46B8-9627-09C3A5B343C7}" type="presParOf" srcId="{156EAB35-D054-4BDD-A6F4-DEA04F3527E3}" destId="{520C952E-1DF1-492C-86A8-8E4C8F39225B}"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3B8446-C150-4630-ABAF-508697CDFDA7}">
      <dsp:nvSpPr>
        <dsp:cNvPr id="0" name=""/>
        <dsp:cNvSpPr/>
      </dsp:nvSpPr>
      <dsp:spPr>
        <a:xfrm>
          <a:off x="426240" y="0"/>
          <a:ext cx="3060200" cy="132235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3D6B2C-9A28-4D80-B467-80BCDA434FBE}">
      <dsp:nvSpPr>
        <dsp:cNvPr id="0" name=""/>
        <dsp:cNvSpPr/>
      </dsp:nvSpPr>
      <dsp:spPr>
        <a:xfrm>
          <a:off x="0" y="396707"/>
          <a:ext cx="1552601" cy="5289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School 1</a:t>
          </a:r>
        </a:p>
      </dsp:txBody>
      <dsp:txXfrm>
        <a:off x="25821" y="422528"/>
        <a:ext cx="1500959" cy="477300"/>
      </dsp:txXfrm>
    </dsp:sp>
    <dsp:sp modelId="{520C952E-1DF1-492C-86A8-8E4C8F39225B}">
      <dsp:nvSpPr>
        <dsp:cNvPr id="0" name=""/>
        <dsp:cNvSpPr/>
      </dsp:nvSpPr>
      <dsp:spPr>
        <a:xfrm>
          <a:off x="2047634" y="395559"/>
          <a:ext cx="1552601" cy="5289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School 2</a:t>
          </a:r>
        </a:p>
      </dsp:txBody>
      <dsp:txXfrm>
        <a:off x="2073455" y="421380"/>
        <a:ext cx="1500959" cy="47730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9CE5C4-F4D9-478D-80C8-248575898FED}" type="datetimeFigureOut">
              <a:rPr lang="en-US" smtClean="0"/>
              <a:t>2/22/2024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205E4E-AB8E-42C3-BAD2-8E194533BE1B}" type="slidenum">
              <a:rPr lang="en-US" smtClean="0"/>
              <a:t>‹#›</a:t>
            </a:fld>
            <a:endParaRPr lang="en-US"/>
          </a:p>
        </p:txBody>
      </p:sp>
    </p:spTree>
    <p:extLst>
      <p:ext uri="{BB962C8B-B14F-4D97-AF65-F5344CB8AC3E}">
        <p14:creationId xmlns:p14="http://schemas.microsoft.com/office/powerpoint/2010/main" val="135094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All,</a:t>
            </a:r>
          </a:p>
          <a:p>
            <a:r>
              <a:rPr lang="en-US" dirty="0"/>
              <a:t>Thanks so much for reviewing this training for the 23-24 Special Education End of Year Collection!  This short recording focuses on anything new to keep in mind for the year and also some updates and reminders related to validation of the data.  This training is ideal for staff that are returning in the role of data submissions and have a strong knowledge of the submissions process.  It is also important for new staff to review this along with the general overview webinar to better understand any changes to fields or errors and what information should be validated across collections.  Feel free to reach out to CSI if you have questions at any point!  </a:t>
            </a:r>
          </a:p>
        </p:txBody>
      </p:sp>
      <p:sp>
        <p:nvSpPr>
          <p:cNvPr id="4" name="Slide Number Placeholder 3"/>
          <p:cNvSpPr>
            <a:spLocks noGrp="1"/>
          </p:cNvSpPr>
          <p:nvPr>
            <p:ph type="sldNum" sz="quarter" idx="5"/>
          </p:nvPr>
        </p:nvSpPr>
        <p:spPr/>
        <p:txBody>
          <a:bodyPr/>
          <a:lstStyle/>
          <a:p>
            <a:fld id="{D7205E4E-AB8E-42C3-BAD2-8E194533BE1B}" type="slidenum">
              <a:rPr lang="en-US" smtClean="0"/>
              <a:t>1</a:t>
            </a:fld>
            <a:endParaRPr lang="en-US"/>
          </a:p>
        </p:txBody>
      </p:sp>
    </p:spTree>
    <p:extLst>
      <p:ext uri="{BB962C8B-B14F-4D97-AF65-F5344CB8AC3E}">
        <p14:creationId xmlns:p14="http://schemas.microsoft.com/office/powerpoint/2010/main" val="2780716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r>
              <a:rPr lang="en-US" dirty="0"/>
              <a:t>Next, let’s take a look at some validation reminders.  These are some validations that CSI completes in June, but schools should be doing their own reviews and corrections throughout the process, but certainly in late May to ensure all coding is correct.</a:t>
            </a:r>
            <a:endParaRPr dirty="0"/>
          </a:p>
        </p:txBody>
      </p:sp>
    </p:spTree>
    <p:extLst>
      <p:ext uri="{BB962C8B-B14F-4D97-AF65-F5344CB8AC3E}">
        <p14:creationId xmlns:p14="http://schemas.microsoft.com/office/powerpoint/2010/main" val="827189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in terms of a helpful validation check- as you are completing the SPED EOY process, you must work with your End of Year counterpart, other staff and families to verify the reporting of graduates and dropouts along with ensuring that exit</a:t>
            </a:r>
            <a:r>
              <a:rPr lang="en-US" baseline="0" dirty="0"/>
              <a:t> dates match or are very similar in both collections depending on the circumstance.  Really when talking about both collections, it is important to ensure all fields match and any discrepancies between the two are resolved.  This includes disability information and any type of exits that have occurred.  You want to verify that anytime a student exits the school, they have consistent information related to exit dates and exit types.  If a student does exit special education to regular education, they do not need to be exited in end of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Another important point to remember is that anytime a student exits, the school needs to have the adequate documentation based on the exit type.  For a full list of documentation required by exit type, see the link listed in this slide.  </a:t>
            </a:r>
            <a:endParaRPr dirty="0"/>
          </a:p>
        </p:txBody>
      </p:sp>
    </p:spTree>
    <p:extLst>
      <p:ext uri="{BB962C8B-B14F-4D97-AF65-F5344CB8AC3E}">
        <p14:creationId xmlns:p14="http://schemas.microsoft.com/office/powerpoint/2010/main" val="776502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Continuing a little further with Exit information, this slide shows exactly how students who exit should be coded for both collections.  Students who exit from Special Education to Regular Education will have a valid exit date and an 09 Exit Type – Transferred to Regular Education.  If they remain in the school, they should not be exited from regular EOY.  In terms of Disability, for students who exit Special Education or the school entirely, their disability should be coded as their actual disability while they were in SPED.  I see this often where once they exit SPED, their disability is changed for one or both collections, but in actuality it should remain as a non-zero filled disability for the rest of the year for both SPED EOY and EOY.</a:t>
            </a:r>
          </a:p>
        </p:txBody>
      </p:sp>
      <p:sp>
        <p:nvSpPr>
          <p:cNvPr id="4" name="Slide Number Placeholder 3"/>
          <p:cNvSpPr>
            <a:spLocks noGrp="1"/>
          </p:cNvSpPr>
          <p:nvPr>
            <p:ph type="sldNum" sz="quarter" idx="5"/>
          </p:nvPr>
        </p:nvSpPr>
        <p:spPr/>
        <p:txBody>
          <a:bodyPr/>
          <a:lstStyle/>
          <a:p>
            <a:fld id="{D7205E4E-AB8E-42C3-BAD2-8E194533BE1B}" type="slidenum">
              <a:rPr lang="en-US" smtClean="0"/>
              <a:t>12</a:t>
            </a:fld>
            <a:endParaRPr lang="en-US"/>
          </a:p>
        </p:txBody>
      </p:sp>
    </p:spTree>
    <p:extLst>
      <p:ext uri="{BB962C8B-B14F-4D97-AF65-F5344CB8AC3E}">
        <p14:creationId xmlns:p14="http://schemas.microsoft.com/office/powerpoint/2010/main" val="3343798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Continuing a little further with Exit information, this slide shows the SPED EOY - EOY Cross collection exit coding discrepancies resource.  You probably are already aware of the importance of exiting students correctly when they exit special education or the school and how this should match up with regular EOY coding.  There are some instances where the Basis of Exit will not match up exactly, for instance if a student exits to regular education, which would be a 09 in SPED EOY but no exit should show in EOY.  This document will go through all the exit types that do not match up and how they should be coded.  If not listed there then they should match up and CSI does a comparison of those over the summer where changes are required.  </a:t>
            </a:r>
          </a:p>
        </p:txBody>
      </p:sp>
      <p:sp>
        <p:nvSpPr>
          <p:cNvPr id="4" name="Slide Number Placeholder 3"/>
          <p:cNvSpPr>
            <a:spLocks noGrp="1"/>
          </p:cNvSpPr>
          <p:nvPr>
            <p:ph type="sldNum" sz="quarter" idx="5"/>
          </p:nvPr>
        </p:nvSpPr>
        <p:spPr/>
        <p:txBody>
          <a:bodyPr/>
          <a:lstStyle/>
          <a:p>
            <a:fld id="{D7205E4E-AB8E-42C3-BAD2-8E194533BE1B}" type="slidenum">
              <a:rPr lang="en-US" smtClean="0"/>
              <a:t>13</a:t>
            </a:fld>
            <a:endParaRPr lang="en-US"/>
          </a:p>
        </p:txBody>
      </p:sp>
    </p:spTree>
    <p:extLst>
      <p:ext uri="{BB962C8B-B14F-4D97-AF65-F5344CB8AC3E}">
        <p14:creationId xmlns:p14="http://schemas.microsoft.com/office/powerpoint/2010/main" val="861589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you may be thinking about “What is the best process to complete review of exit and disability information?”  We’ll this slide is a high level overview of what should be completed.  Essentially, you will need to work with your End of year staff to review the SD and SSA files to compare with your participation file.  The fields you are looking at on each of these are the Disabilities, Exit Dates and Exit Types to see if they match across collections.  You can always use filters on each file to filter only on students with exits for each and see if they match up.  This can be done using the SD and Participation file to compare disabilities as well.  If you discover any discrepancies, ensure you are updating the SIS or plan Management System for the collection that is incorrect and resubmit files.  </a:t>
            </a:r>
            <a:endParaRPr dirty="0"/>
          </a:p>
        </p:txBody>
      </p:sp>
    </p:spTree>
    <p:extLst>
      <p:ext uri="{BB962C8B-B14F-4D97-AF65-F5344CB8AC3E}">
        <p14:creationId xmlns:p14="http://schemas.microsoft.com/office/powerpoint/2010/main" val="919574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When</a:t>
            </a:r>
            <a:r>
              <a:rPr lang="en-US" altLang="en-US" baseline="0" dirty="0"/>
              <a:t> it comes to a student with a reported exit code of 50 or expulsion, please remember that in most cases student who are expelled will continue to receive special education services, therefore are not considered exited for SPED EOY purposes.  Also, this information will be cross referenced with the School Discipline collection and students reported with an 03 – Expulsion – DID Not receive educational services during the expulsion.  As mentioned, most students will continue to receive services, so ensure that they are coded consistently across both collections.  </a:t>
            </a: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dirty="0"/>
          </a:p>
        </p:txBody>
      </p:sp>
    </p:spTree>
    <p:extLst>
      <p:ext uri="{BB962C8B-B14F-4D97-AF65-F5344CB8AC3E}">
        <p14:creationId xmlns:p14="http://schemas.microsoft.com/office/powerpoint/2010/main" val="2809081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area I want to discuss in terms of validation is Tuition Contract Scenarios.  A tuition contract is used when a student has a higher level of need than a school can provide, so they essentially send the student to a school with a better fit but the CSI school continues to pay for the student.  Although this does not happen often, it is important to code students accurately when you do encounter one of these situation.  It should be noted that the coding will differ greatly between December Count and SPED EOY.  For December Count, a student must have a Pupils Attendance of 31, a zero filled school code, ad an updated District of Attendance depending on where they are going.  The student should not be exited as the school is still paying for the student's education, therefore should be counted in December Count.  As far as SPED EOY, the student is no longer receiving services at your school, therefore should be exited on the last day they attended. The other district will be reporting that student.  As you can see, the coding differs quite a bit and it is important to follow these guidelines to ensure the reporting is accurate.</a:t>
            </a:r>
          </a:p>
        </p:txBody>
      </p:sp>
      <p:sp>
        <p:nvSpPr>
          <p:cNvPr id="4" name="Slide Number Placeholder 3"/>
          <p:cNvSpPr>
            <a:spLocks noGrp="1"/>
          </p:cNvSpPr>
          <p:nvPr>
            <p:ph type="sldNum" sz="quarter" idx="5"/>
          </p:nvPr>
        </p:nvSpPr>
        <p:spPr/>
        <p:txBody>
          <a:bodyPr/>
          <a:lstStyle/>
          <a:p>
            <a:fld id="{D7205E4E-AB8E-42C3-BAD2-8E194533BE1B}" type="slidenum">
              <a:rPr lang="en-US" smtClean="0"/>
              <a:t>16</a:t>
            </a:fld>
            <a:endParaRPr lang="en-US"/>
          </a:p>
        </p:txBody>
      </p:sp>
    </p:spTree>
    <p:extLst>
      <p:ext uri="{BB962C8B-B14F-4D97-AF65-F5344CB8AC3E}">
        <p14:creationId xmlns:p14="http://schemas.microsoft.com/office/powerpoint/2010/main" val="21993349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r>
              <a:rPr lang="en-US" dirty="0"/>
              <a:t>Let’s now take a look at some warnings or errors that may have been updated recently or tend to trip staff up often.</a:t>
            </a:r>
            <a:endParaRPr dirty="0"/>
          </a:p>
        </p:txBody>
      </p:sp>
    </p:spTree>
    <p:extLst>
      <p:ext uri="{BB962C8B-B14F-4D97-AF65-F5344CB8AC3E}">
        <p14:creationId xmlns:p14="http://schemas.microsoft.com/office/powerpoint/2010/main" val="1043057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SY295 and 296 Warnings were added to assist with the previously mentioned discrepancies between End of Year and SPED EOY.  They also help with the SY108 errors in subsequent years, which we will cover on the next slide.  The SY295 indicates a student is being exited from the EOY collection, but not SPED EOY.  This can be very helpful as you are doing the discrepancy comparison I mentioned as it will remind you of students who will need to be exited.  The SY296 on the other hand may not be very helpful to CSI schools given the deadlines we have in place.  Essentially, it will flag anyone that is being reported at another district in the subsequent October Count Collection, but you have not exited them.  As I said, with the SPED EOY deadlines and timing for October Count, this may not be helpful, but can be a good reminder to exit students no longer in the district to avoid the SY108 errors in the next SPED EOY collection. </a:t>
            </a:r>
            <a:endParaRPr dirty="0"/>
          </a:p>
        </p:txBody>
      </p:sp>
    </p:spTree>
    <p:extLst>
      <p:ext uri="{BB962C8B-B14F-4D97-AF65-F5344CB8AC3E}">
        <p14:creationId xmlns:p14="http://schemas.microsoft.com/office/powerpoint/2010/main" val="2138907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as I mentioned in the previous slide, this one covers the SY108 error details and the two options to correct.  </a:t>
            </a:r>
            <a:r>
              <a:rPr lang="en-US" baseline="0" dirty="0"/>
              <a:t>Any students reported as active and not exited during the 22-23 SPED EOY collection and are not reported in the 23-24 collection will receive a SY108 error.  To resolve this error, schools two options.  First, you can provide a one-day record on both your child and participation files exiting them on the first day of school with the appropriate Basis of Exit.  Second, CSI will provide schools with this error a separate error report that only includes these students with a highlighted blank basis of exit.  You want to ensure that you have adequate documentation of exit and complete the appropriate exit for each student.  This file will be submitted to CSI and we will make the appropriate updates in the data pipeline.  This process will ensure that all exits are included in the data CDE is required to report and that all records are accounted for.  </a:t>
            </a:r>
            <a:endParaRPr dirty="0"/>
          </a:p>
        </p:txBody>
      </p:sp>
    </p:spTree>
    <p:extLst>
      <p:ext uri="{BB962C8B-B14F-4D97-AF65-F5344CB8AC3E}">
        <p14:creationId xmlns:p14="http://schemas.microsoft.com/office/powerpoint/2010/main" val="4071478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quick overview of the topics that we will be discussing today.  First, we will look at the some of the changes that have occurred with the 23-24 file layouts with some removals and updates. We’ll also discuss any updates related to the implementation of school specific Enrich Instances along with the combining of a couple of CSI resources.. We’ll follow that up with some validation reminders  that we have implemented recently for the collection and how this relates to some cross-collection issues and comparisons.  Last, we’ll look at some Warnings and or Errors that have recently been added or changed and how to properly code them.  Hopefully, utilizing the knowledge gained here may help with the error clearance process and overall accuracy of your numbers.</a:t>
            </a:r>
          </a:p>
        </p:txBody>
      </p:sp>
      <p:sp>
        <p:nvSpPr>
          <p:cNvPr id="4" name="Slide Number Placeholder 3"/>
          <p:cNvSpPr>
            <a:spLocks noGrp="1"/>
          </p:cNvSpPr>
          <p:nvPr>
            <p:ph type="sldNum" sz="quarter" idx="5"/>
          </p:nvPr>
        </p:nvSpPr>
        <p:spPr/>
        <p:txBody>
          <a:bodyPr/>
          <a:lstStyle/>
          <a:p>
            <a:fld id="{D7205E4E-AB8E-42C3-BAD2-8E194533BE1B}" type="slidenum">
              <a:rPr lang="en-US" smtClean="0"/>
              <a:t>2</a:t>
            </a:fld>
            <a:endParaRPr lang="en-US"/>
          </a:p>
        </p:txBody>
      </p:sp>
    </p:spTree>
    <p:extLst>
      <p:ext uri="{BB962C8B-B14F-4D97-AF65-F5344CB8AC3E}">
        <p14:creationId xmlns:p14="http://schemas.microsoft.com/office/powerpoint/2010/main" val="9306940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diving into the SY108’s and in particular the exit types available, this slide lays out how to exit a student based on their grade level.  First, any student in PK-6 cannot be exited as a 40 or drop out.  Rather, the best option if no documentation is available is to code them as an 06 – Exit to an unknown educational setting.  As far as grades 7-12, if you have no documentation available on a student and don’t know where they went, the only option you have is a 40 or drop out.  Keep in mind that if the student is under 18 and you are reporting them as a dropout, an approved exception request must be completed with CDE. CSI will facilitate this process by providing an explanation to CDE why an under age student is considered a drop out.  This is why adequate documentation and follow up with exited students is vital in determining where they continued their schooling.  You can always check with the data submissions staff at your school to see what information they have on a student that may be helpful!</a:t>
            </a:r>
            <a:endParaRPr dirty="0"/>
          </a:p>
        </p:txBody>
      </p:sp>
    </p:spTree>
    <p:extLst>
      <p:ext uri="{BB962C8B-B14F-4D97-AF65-F5344CB8AC3E}">
        <p14:creationId xmlns:p14="http://schemas.microsoft.com/office/powerpoint/2010/main" val="15868289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on to SY260 duplicate errors.  These errors have historically been warnings until the duplicate phase, which is one of the last steps.  In recent years, CDE turned these warnings into errors much earlier during the error clearance process, which is why I mention it.  The SY260 indicates that another district is reporting a student you are reported during the same timeframe.  Your goal when you see these, either warnings or errors, is to review the Entry and Exit dates for this student to make sure they are accurate.  If so, you can notify CSI that the dates are accurate, and we will reach out to the other district to make changes on their end.  If the dates are incorrect, make changes and resubmit to ensure the issue has been corrected.  Hopefully, doing this process much earlier will ensure that all students who attended your school are being counted accurately in the collection.  </a:t>
            </a:r>
            <a:endParaRPr dirty="0"/>
          </a:p>
        </p:txBody>
      </p:sp>
    </p:spTree>
    <p:extLst>
      <p:ext uri="{BB962C8B-B14F-4D97-AF65-F5344CB8AC3E}">
        <p14:creationId xmlns:p14="http://schemas.microsoft.com/office/powerpoint/2010/main" val="12665732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last thing I want to touch on is </a:t>
            </a:r>
            <a:r>
              <a:rPr lang="en-US" baseline="0" dirty="0"/>
              <a:t>the timelines and due dates for this collection.  </a:t>
            </a:r>
            <a:endParaRPr lang="en-US" dirty="0"/>
          </a:p>
          <a:p>
            <a:endParaRPr dirty="0"/>
          </a:p>
        </p:txBody>
      </p:sp>
    </p:spTree>
    <p:extLst>
      <p:ext uri="{BB962C8B-B14F-4D97-AF65-F5344CB8AC3E}">
        <p14:creationId xmlns:p14="http://schemas.microsoft.com/office/powerpoint/2010/main" val="21515591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looking at the deadlines </a:t>
            </a:r>
            <a:r>
              <a:rPr lang="en-US" baseline="0" dirty="0"/>
              <a:t>for this collection, the first would be the initial submission which is due on March 14th but can be submitted earlier if you would like.  Next, we have the level 1 error clearance set for May 9</a:t>
            </a:r>
            <a:r>
              <a:rPr lang="en-US" baseline="30000" dirty="0"/>
              <a:t>th</a:t>
            </a:r>
            <a:r>
              <a:rPr lang="en-US" baseline="0" dirty="0"/>
              <a:t> and Level 2 due June 6th.  All signed certifications must be returned to CSI by June 20</a:t>
            </a:r>
            <a:r>
              <a:rPr lang="en-US" baseline="30000" dirty="0"/>
              <a:t>th</a:t>
            </a:r>
            <a:r>
              <a:rPr lang="en-US" baseline="0" dirty="0"/>
              <a:t>, 2024.  It is important to note that when you receive your summary reports is dependent on when the school is able to clear all errors, so the earlier the better as all changes have to be submitted by 6/17.  For a calendar representation of this and all other collection deadlines, see the CSI Data Submissions Calendar linked in this slide.  Also, you’ll want to keep your eye out for the CSI weekly update email, which will provide you collection updates as well as the current status of each collection.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7B1147-DB76-49D4-A20F-D9692E6584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17791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5" name="Shape 335"/>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Thanks again</a:t>
            </a:r>
            <a:r>
              <a:rPr lang="en-US" baseline="0" dirty="0"/>
              <a:t> for reviewing the “New This Year” training for the 23-24 Special Education End of Year collection.  If you have questions or concerns, don’t hesitate to contact the submissions inbox and a member of the submission team will be more than happy to assist!  Have a great day!</a:t>
            </a:r>
            <a:endParaRPr lang="en-US" dirty="0"/>
          </a:p>
          <a:p>
            <a:endParaRPr dirty="0"/>
          </a:p>
        </p:txBody>
      </p:sp>
    </p:spTree>
    <p:extLst>
      <p:ext uri="{BB962C8B-B14F-4D97-AF65-F5344CB8AC3E}">
        <p14:creationId xmlns:p14="http://schemas.microsoft.com/office/powerpoint/2010/main" val="2288095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r>
              <a:rPr lang="en-US" dirty="0"/>
              <a:t>Alright, lets jump into some of the new updates to the file layouts for 23-24.</a:t>
            </a:r>
            <a:endParaRPr dirty="0"/>
          </a:p>
        </p:txBody>
      </p:sp>
    </p:spTree>
    <p:extLst>
      <p:ext uri="{BB962C8B-B14F-4D97-AF65-F5344CB8AC3E}">
        <p14:creationId xmlns:p14="http://schemas.microsoft.com/office/powerpoint/2010/main" val="222203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The first topic I want to discuss today is related to the Gender Field.  CDE has added an additional coding option that can be selected for students and staff in all collections, which is code 03 - Nonbinary.  Ensure this update has been added to your Plan Management System and use as needed moving forward! For more details, see the 23-24 Child File Layout and Definitions document.</a:t>
            </a:r>
            <a:endParaRPr dirty="0"/>
          </a:p>
        </p:txBody>
      </p:sp>
    </p:spTree>
    <p:extLst>
      <p:ext uri="{BB962C8B-B14F-4D97-AF65-F5344CB8AC3E}">
        <p14:creationId xmlns:p14="http://schemas.microsoft.com/office/powerpoint/2010/main" val="1683252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 want to discuss an update to the Primary Disability Coding options.  Coding option 12 – Infant/Toddler with a Disability has been removed as a valid option for 23-24.  This relates to the removal of Path 1 data which we will discuss in the next slide!</a:t>
            </a:r>
          </a:p>
        </p:txBody>
      </p:sp>
      <p:sp>
        <p:nvSpPr>
          <p:cNvPr id="4" name="Slide Number Placeholder 3"/>
          <p:cNvSpPr>
            <a:spLocks noGrp="1"/>
          </p:cNvSpPr>
          <p:nvPr>
            <p:ph type="sldNum" sz="quarter" idx="5"/>
          </p:nvPr>
        </p:nvSpPr>
        <p:spPr/>
        <p:txBody>
          <a:bodyPr/>
          <a:lstStyle/>
          <a:p>
            <a:fld id="{BD49ED0B-FF90-451D-B90D-2EFC6D5D9928}" type="slidenum">
              <a:rPr lang="en-US" smtClean="0"/>
              <a:t>5</a:t>
            </a:fld>
            <a:endParaRPr lang="en-US"/>
          </a:p>
        </p:txBody>
      </p:sp>
    </p:spTree>
    <p:extLst>
      <p:ext uri="{BB962C8B-B14F-4D97-AF65-F5344CB8AC3E}">
        <p14:creationId xmlns:p14="http://schemas.microsoft.com/office/powerpoint/2010/main" val="1585213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The next change I want to discuss also does not impact CSI schools very often but is a big change to the collection.  CDE has officially removed all Path 1 fields from the collection as that responsibility has shifted to the Community Centered Boards as it relates to all Part C evaluations.  Due to this, they have also removed coding options 01, 04, and 05 from the Special Education Referral options.  CSI always uses 03 for newly tested and 06 for returning students anyways, so not a big change to your typical processes.  The benefit to this for CSI schools would be a file with less fields to sort through!  </a:t>
            </a:r>
            <a:endParaRPr dirty="0"/>
          </a:p>
        </p:txBody>
      </p:sp>
    </p:spTree>
    <p:extLst>
      <p:ext uri="{BB962C8B-B14F-4D97-AF65-F5344CB8AC3E}">
        <p14:creationId xmlns:p14="http://schemas.microsoft.com/office/powerpoint/2010/main" val="4036813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In addition to the changes to coding options, CDE has also added clarification to two field names.  Both the Pupils Attendance Information and Basis of Exit fields have been updated to include the term “SPED” in front of them for added clarification when working with multiple collections or completing cross collection reviews.  So now you should see SPED Pupils Attendance Information and SPED Basis of Exit.</a:t>
            </a:r>
            <a:endParaRPr dirty="0"/>
          </a:p>
        </p:txBody>
      </p:sp>
    </p:spTree>
    <p:extLst>
      <p:ext uri="{BB962C8B-B14F-4D97-AF65-F5344CB8AC3E}">
        <p14:creationId xmlns:p14="http://schemas.microsoft.com/office/powerpoint/2010/main" val="1747398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jump into a few Enrich updates to discuss.  At the beginning of the school year, it was decided that all schools should be on their own instance of Enrich.  This was primarily due to file extract issues and the inability for schools to extract school specific files.  This process ended up taking longer than we thought, leading several schools to have to use Starting Point files in December Count.  It is anticipated that we are all through with these migrations, so schools should ensure all data is added for students with IEPs in order to successfully extract from Enrich.  Please reach out to the CSI SPED Team if you are still having issues.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22987E-9702-48E8-B097-148943090E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3035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We have one more update to mention regarding the 23-24 SPED EOY collection resources.  As you may be aware, we have both a SPED Record Checker and validation toolkit listed in our website resources.  We have found there was quite a bit of overlap between the two resources which could cause duplicate work and confusion.  Due to this we decided to merge the two resources into one called the SPED Record Checker and Validation Toolkit.  The record checker is the same as it has always been with the exception of adding an additional Validation Checks tab.  This tab contains additional details or issues we have discovered that are not currently being flagged in the Checker.  It is recommended that schools utilize the checker and complete the checklist of other areas to look into.  Doing all of this will provide the most accurate data all while reducing the number of errors received on initial submittal.  </a:t>
            </a:r>
            <a:endParaRPr dirty="0"/>
          </a:p>
        </p:txBody>
      </p:sp>
    </p:spTree>
    <p:extLst>
      <p:ext uri="{BB962C8B-B14F-4D97-AF65-F5344CB8AC3E}">
        <p14:creationId xmlns:p14="http://schemas.microsoft.com/office/powerpoint/2010/main" val="11278560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55207"/>
            <a:ext cx="7772400"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685800" y="3885824"/>
            <a:ext cx="6858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Shape 11"/>
          <p:cNvSpPr/>
          <p:nvPr userDrawn="1"/>
        </p:nvSpPr>
        <p:spPr>
          <a:xfrm>
            <a:off x="4453685" y="3469353"/>
            <a:ext cx="541350" cy="102900"/>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8" name="Shape 12"/>
          <p:cNvSpPr/>
          <p:nvPr userDrawn="1"/>
        </p:nvSpPr>
        <p:spPr>
          <a:xfrm>
            <a:off x="4994897" y="3469353"/>
            <a:ext cx="541350"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13"/>
          <p:cNvSpPr/>
          <p:nvPr userDrawn="1"/>
        </p:nvSpPr>
        <p:spPr>
          <a:xfrm>
            <a:off x="0" y="3469353"/>
            <a:ext cx="541350"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14"/>
          <p:cNvSpPr/>
          <p:nvPr userDrawn="1"/>
        </p:nvSpPr>
        <p:spPr>
          <a:xfrm>
            <a:off x="541070" y="3469353"/>
            <a:ext cx="3912525"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6000" y="6040774"/>
            <a:ext cx="1694376" cy="529038"/>
          </a:xfrm>
          <a:prstGeom prst="rect">
            <a:avLst/>
          </a:prstGeom>
        </p:spPr>
      </p:pic>
    </p:spTree>
    <p:extLst>
      <p:ext uri="{BB962C8B-B14F-4D97-AF65-F5344CB8AC3E}">
        <p14:creationId xmlns:p14="http://schemas.microsoft.com/office/powerpoint/2010/main" val="2749412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5"/>
        <p:cNvGrpSpPr/>
        <p:nvPr/>
      </p:nvGrpSpPr>
      <p:grpSpPr>
        <a:xfrm>
          <a:off x="0" y="0"/>
          <a:ext cx="0" cy="0"/>
          <a:chOff x="0" y="0"/>
          <a:chExt cx="0" cy="0"/>
        </a:xfrm>
      </p:grpSpPr>
      <p:sp>
        <p:nvSpPr>
          <p:cNvPr id="16" name="Shape 16"/>
          <p:cNvSpPr/>
          <p:nvPr/>
        </p:nvSpPr>
        <p:spPr>
          <a:xfrm>
            <a:off x="0" y="0"/>
            <a:ext cx="9144000" cy="5323800"/>
          </a:xfrm>
          <a:prstGeom prst="rect">
            <a:avLst/>
          </a:prstGeom>
          <a:solidFill>
            <a:srgbClr val="455FA9"/>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17" name="Shape 17"/>
          <p:cNvSpPr txBox="1">
            <a:spLocks noGrp="1"/>
          </p:cNvSpPr>
          <p:nvPr>
            <p:ph type="ctrTitle" hasCustomPrompt="1"/>
          </p:nvPr>
        </p:nvSpPr>
        <p:spPr>
          <a:xfrm>
            <a:off x="685800" y="2111123"/>
            <a:ext cx="7772400" cy="1546500"/>
          </a:xfrm>
          <a:prstGeom prst="rect">
            <a:avLst/>
          </a:prstGeom>
        </p:spPr>
        <p:txBody>
          <a:bodyPr spcFirstLastPara="1" wrap="square" lIns="91425" tIns="91425" rIns="91425" bIns="91425" anchor="b" anchorCtr="0"/>
          <a:lstStyle>
            <a:lvl1pPr lvl="0" algn="ctr" rtl="0">
              <a:spcBef>
                <a:spcPts val="0"/>
              </a:spcBef>
              <a:spcAft>
                <a:spcPts val="0"/>
              </a:spcAft>
              <a:buClr>
                <a:srgbClr val="FFFFFF"/>
              </a:buClr>
              <a:buSzPts val="4800"/>
              <a:buNone/>
              <a:defRPr sz="3600">
                <a:solidFill>
                  <a:srgbClr val="FFFFFF"/>
                </a:solidFill>
                <a:latin typeface="+mn-lt"/>
                <a:ea typeface="Arial Unicode MS" panose="020B0604020202020204" pitchFamily="34" charset="-128"/>
                <a:cs typeface="Arial Unicode MS" panose="020B0604020202020204" pitchFamily="34" charset="-128"/>
              </a:defRPr>
            </a:lvl1pPr>
            <a:lvl2pPr lvl="1" algn="ctr" rtl="0">
              <a:spcBef>
                <a:spcPts val="0"/>
              </a:spcBef>
              <a:spcAft>
                <a:spcPts val="0"/>
              </a:spcAft>
              <a:buClr>
                <a:srgbClr val="FFFFFF"/>
              </a:buClr>
              <a:buSzPts val="4800"/>
              <a:buNone/>
              <a:defRPr sz="3600">
                <a:solidFill>
                  <a:srgbClr val="FFFFFF"/>
                </a:solidFill>
              </a:defRPr>
            </a:lvl2pPr>
            <a:lvl3pPr lvl="2" algn="ctr" rtl="0">
              <a:spcBef>
                <a:spcPts val="0"/>
              </a:spcBef>
              <a:spcAft>
                <a:spcPts val="0"/>
              </a:spcAft>
              <a:buClr>
                <a:srgbClr val="FFFFFF"/>
              </a:buClr>
              <a:buSzPts val="4800"/>
              <a:buNone/>
              <a:defRPr sz="3600">
                <a:solidFill>
                  <a:srgbClr val="FFFFFF"/>
                </a:solidFill>
              </a:defRPr>
            </a:lvl3pPr>
            <a:lvl4pPr lvl="3" algn="ctr" rtl="0">
              <a:spcBef>
                <a:spcPts val="0"/>
              </a:spcBef>
              <a:spcAft>
                <a:spcPts val="0"/>
              </a:spcAft>
              <a:buClr>
                <a:srgbClr val="FFFFFF"/>
              </a:buClr>
              <a:buSzPts val="4800"/>
              <a:buNone/>
              <a:defRPr sz="3600">
                <a:solidFill>
                  <a:srgbClr val="FFFFFF"/>
                </a:solidFill>
              </a:defRPr>
            </a:lvl4pPr>
            <a:lvl5pPr lvl="4" algn="ctr" rtl="0">
              <a:spcBef>
                <a:spcPts val="0"/>
              </a:spcBef>
              <a:spcAft>
                <a:spcPts val="0"/>
              </a:spcAft>
              <a:buClr>
                <a:srgbClr val="FFFFFF"/>
              </a:buClr>
              <a:buSzPts val="4800"/>
              <a:buNone/>
              <a:defRPr sz="3600">
                <a:solidFill>
                  <a:srgbClr val="FFFFFF"/>
                </a:solidFill>
              </a:defRPr>
            </a:lvl5pPr>
            <a:lvl6pPr lvl="5" algn="ctr" rtl="0">
              <a:spcBef>
                <a:spcPts val="0"/>
              </a:spcBef>
              <a:spcAft>
                <a:spcPts val="0"/>
              </a:spcAft>
              <a:buClr>
                <a:srgbClr val="FFFFFF"/>
              </a:buClr>
              <a:buSzPts val="4800"/>
              <a:buNone/>
              <a:defRPr sz="3600">
                <a:solidFill>
                  <a:srgbClr val="FFFFFF"/>
                </a:solidFill>
              </a:defRPr>
            </a:lvl6pPr>
            <a:lvl7pPr lvl="6" algn="ctr" rtl="0">
              <a:spcBef>
                <a:spcPts val="0"/>
              </a:spcBef>
              <a:spcAft>
                <a:spcPts val="0"/>
              </a:spcAft>
              <a:buClr>
                <a:srgbClr val="FFFFFF"/>
              </a:buClr>
              <a:buSzPts val="4800"/>
              <a:buNone/>
              <a:defRPr sz="3600">
                <a:solidFill>
                  <a:srgbClr val="FFFFFF"/>
                </a:solidFill>
              </a:defRPr>
            </a:lvl7pPr>
            <a:lvl8pPr lvl="7" algn="ctr" rtl="0">
              <a:spcBef>
                <a:spcPts val="0"/>
              </a:spcBef>
              <a:spcAft>
                <a:spcPts val="0"/>
              </a:spcAft>
              <a:buClr>
                <a:srgbClr val="FFFFFF"/>
              </a:buClr>
              <a:buSzPts val="4800"/>
              <a:buNone/>
              <a:defRPr sz="3600">
                <a:solidFill>
                  <a:srgbClr val="FFFFFF"/>
                </a:solidFill>
              </a:defRPr>
            </a:lvl8pPr>
            <a:lvl9pPr lvl="8" algn="ctr" rtl="0">
              <a:spcBef>
                <a:spcPts val="0"/>
              </a:spcBef>
              <a:spcAft>
                <a:spcPts val="0"/>
              </a:spcAft>
              <a:buClr>
                <a:srgbClr val="FFFFFF"/>
              </a:buClr>
              <a:buSzPts val="4800"/>
              <a:buNone/>
              <a:defRPr sz="3600">
                <a:solidFill>
                  <a:srgbClr val="FFFFFF"/>
                </a:solidFill>
              </a:defRPr>
            </a:lvl9pPr>
          </a:lstStyle>
          <a:p>
            <a:r>
              <a:rPr lang="en-US" dirty="0"/>
              <a:t>Title</a:t>
            </a:r>
            <a:endParaRPr dirty="0"/>
          </a:p>
        </p:txBody>
      </p:sp>
      <p:sp>
        <p:nvSpPr>
          <p:cNvPr id="18" name="Shape 18"/>
          <p:cNvSpPr txBox="1">
            <a:spLocks noGrp="1"/>
          </p:cNvSpPr>
          <p:nvPr>
            <p:ph type="subTitle" idx="1" hasCustomPrompt="1"/>
          </p:nvPr>
        </p:nvSpPr>
        <p:spPr>
          <a:xfrm>
            <a:off x="685800" y="3786738"/>
            <a:ext cx="7772400" cy="1046400"/>
          </a:xfrm>
          <a:prstGeom prst="rect">
            <a:avLst/>
          </a:prstGeom>
        </p:spPr>
        <p:txBody>
          <a:bodyPr spcFirstLastPara="1" wrap="square" lIns="91425" tIns="91425" rIns="91425" bIns="91425" anchor="t" anchorCtr="0"/>
          <a:lstStyle>
            <a:lvl1pPr lvl="0" algn="ctr" rtl="0">
              <a:spcBef>
                <a:spcPts val="0"/>
              </a:spcBef>
              <a:spcAft>
                <a:spcPts val="0"/>
              </a:spcAft>
              <a:buClr>
                <a:srgbClr val="FFFFFF"/>
              </a:buClr>
              <a:buSzPts val="2400"/>
              <a:buNone/>
              <a:defRPr sz="1800" b="1">
                <a:solidFill>
                  <a:srgbClr val="FFFFFF"/>
                </a:solidFill>
                <a:latin typeface="+mn-lt"/>
                <a:ea typeface="Arial Unicode MS" panose="020B0604020202020204" pitchFamily="34" charset="-128"/>
                <a:cs typeface="Arial Unicode MS" panose="020B0604020202020204" pitchFamily="34" charset="-128"/>
              </a:defRPr>
            </a:lvl1pPr>
            <a:lvl2pPr lvl="1" algn="ctr" rtl="0">
              <a:spcBef>
                <a:spcPts val="0"/>
              </a:spcBef>
              <a:spcAft>
                <a:spcPts val="0"/>
              </a:spcAft>
              <a:buClr>
                <a:srgbClr val="FFFFFF"/>
              </a:buClr>
              <a:buSzPts val="2400"/>
              <a:buNone/>
              <a:defRPr b="1">
                <a:solidFill>
                  <a:srgbClr val="FFFFFF"/>
                </a:solidFill>
              </a:defRPr>
            </a:lvl2pPr>
            <a:lvl3pPr lvl="2" algn="ctr" rtl="0">
              <a:spcBef>
                <a:spcPts val="0"/>
              </a:spcBef>
              <a:spcAft>
                <a:spcPts val="0"/>
              </a:spcAft>
              <a:buClr>
                <a:srgbClr val="FFFFFF"/>
              </a:buClr>
              <a:buSzPts val="2400"/>
              <a:buNone/>
              <a:defRPr b="1">
                <a:solidFill>
                  <a:srgbClr val="FFFFFF"/>
                </a:solidFill>
              </a:defRPr>
            </a:lvl3pPr>
            <a:lvl4pPr lvl="3" algn="ctr" rtl="0">
              <a:spcBef>
                <a:spcPts val="0"/>
              </a:spcBef>
              <a:spcAft>
                <a:spcPts val="0"/>
              </a:spcAft>
              <a:buClr>
                <a:srgbClr val="FFFFFF"/>
              </a:buClr>
              <a:buSzPts val="2400"/>
              <a:buNone/>
              <a:defRPr sz="1800" b="1">
                <a:solidFill>
                  <a:srgbClr val="FFFFFF"/>
                </a:solidFill>
              </a:defRPr>
            </a:lvl4pPr>
            <a:lvl5pPr lvl="4" algn="ctr" rtl="0">
              <a:spcBef>
                <a:spcPts val="0"/>
              </a:spcBef>
              <a:spcAft>
                <a:spcPts val="0"/>
              </a:spcAft>
              <a:buClr>
                <a:srgbClr val="FFFFFF"/>
              </a:buClr>
              <a:buSzPts val="2400"/>
              <a:buNone/>
              <a:defRPr sz="1800" b="1">
                <a:solidFill>
                  <a:srgbClr val="FFFFFF"/>
                </a:solidFill>
              </a:defRPr>
            </a:lvl5pPr>
            <a:lvl6pPr lvl="5" algn="ctr" rtl="0">
              <a:spcBef>
                <a:spcPts val="0"/>
              </a:spcBef>
              <a:spcAft>
                <a:spcPts val="0"/>
              </a:spcAft>
              <a:buClr>
                <a:srgbClr val="FFFFFF"/>
              </a:buClr>
              <a:buSzPts val="2400"/>
              <a:buNone/>
              <a:defRPr sz="1800" b="1">
                <a:solidFill>
                  <a:srgbClr val="FFFFFF"/>
                </a:solidFill>
              </a:defRPr>
            </a:lvl6pPr>
            <a:lvl7pPr lvl="6" algn="ctr" rtl="0">
              <a:spcBef>
                <a:spcPts val="0"/>
              </a:spcBef>
              <a:spcAft>
                <a:spcPts val="0"/>
              </a:spcAft>
              <a:buClr>
                <a:srgbClr val="FFFFFF"/>
              </a:buClr>
              <a:buSzPts val="2400"/>
              <a:buNone/>
              <a:defRPr sz="1800" b="1">
                <a:solidFill>
                  <a:srgbClr val="FFFFFF"/>
                </a:solidFill>
              </a:defRPr>
            </a:lvl7pPr>
            <a:lvl8pPr lvl="7" algn="ctr" rtl="0">
              <a:spcBef>
                <a:spcPts val="0"/>
              </a:spcBef>
              <a:spcAft>
                <a:spcPts val="0"/>
              </a:spcAft>
              <a:buClr>
                <a:srgbClr val="FFFFFF"/>
              </a:buClr>
              <a:buSzPts val="2400"/>
              <a:buNone/>
              <a:defRPr sz="1800" b="1">
                <a:solidFill>
                  <a:srgbClr val="FFFFFF"/>
                </a:solidFill>
              </a:defRPr>
            </a:lvl8pPr>
            <a:lvl9pPr lvl="8" algn="ctr" rtl="0">
              <a:spcBef>
                <a:spcPts val="0"/>
              </a:spcBef>
              <a:spcAft>
                <a:spcPts val="0"/>
              </a:spcAft>
              <a:buClr>
                <a:srgbClr val="FFFFFF"/>
              </a:buClr>
              <a:buSzPts val="2400"/>
              <a:buNone/>
              <a:defRPr sz="1800" b="1">
                <a:solidFill>
                  <a:srgbClr val="FFFFFF"/>
                </a:solidFill>
              </a:defRPr>
            </a:lvl9pPr>
          </a:lstStyle>
          <a:p>
            <a:r>
              <a:rPr lang="en-US" dirty="0"/>
              <a:t>Subtitle</a:t>
            </a:r>
            <a:endParaRPr dirty="0"/>
          </a:p>
        </p:txBody>
      </p:sp>
      <p:sp>
        <p:nvSpPr>
          <p:cNvPr id="19" name="Shape 19"/>
          <p:cNvSpPr/>
          <p:nvPr/>
        </p:nvSpPr>
        <p:spPr>
          <a:xfrm>
            <a:off x="3047704" y="5323800"/>
            <a:ext cx="3047700" cy="102900"/>
          </a:xfrm>
          <a:prstGeom prst="rect">
            <a:avLst/>
          </a:prstGeom>
          <a:solidFill>
            <a:srgbClr val="EFAA1F"/>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20" name="Shape 20"/>
          <p:cNvSpPr/>
          <p:nvPr/>
        </p:nvSpPr>
        <p:spPr>
          <a:xfrm>
            <a:off x="6096271" y="5323800"/>
            <a:ext cx="3047700" cy="102900"/>
          </a:xfrm>
          <a:prstGeom prst="rect">
            <a:avLst/>
          </a:prstGeom>
          <a:solidFill>
            <a:srgbClr val="C63F28"/>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21" name="Shape 21"/>
          <p:cNvSpPr/>
          <p:nvPr/>
        </p:nvSpPr>
        <p:spPr>
          <a:xfrm>
            <a:off x="1" y="5323800"/>
            <a:ext cx="3047700" cy="102900"/>
          </a:xfrm>
          <a:prstGeom prst="rect">
            <a:avLst/>
          </a:prstGeom>
          <a:solidFill>
            <a:srgbClr val="008CA0"/>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22" name="Shape 22"/>
          <p:cNvSpPr txBox="1">
            <a:spLocks noGrp="1"/>
          </p:cNvSpPr>
          <p:nvPr>
            <p:ph type="sldNum" idx="12"/>
          </p:nvPr>
        </p:nvSpPr>
        <p:spPr>
          <a:xfrm>
            <a:off x="-125" y="6440375"/>
            <a:ext cx="9144000" cy="417900"/>
          </a:xfrm>
          <a:prstGeom prst="rect">
            <a:avLst/>
          </a:prstGeom>
        </p:spPr>
        <p:txBody>
          <a:bodyPr spcFirstLastPara="1" wrap="square" lIns="91425" tIns="91425" rIns="91425" bIns="91425" anchor="t" anchorCtr="0">
            <a:noAutofit/>
          </a:bodyPr>
          <a:lstStyle>
            <a:lvl1pPr lvl="0" algn="ctr">
              <a:buNone/>
              <a:defRPr>
                <a:latin typeface="+mn-lt"/>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93584" y="595524"/>
            <a:ext cx="2555942" cy="798047"/>
          </a:xfrm>
          <a:prstGeom prst="rect">
            <a:avLst/>
          </a:prstGeom>
        </p:spPr>
      </p:pic>
    </p:spTree>
    <p:extLst>
      <p:ext uri="{BB962C8B-B14F-4D97-AF65-F5344CB8AC3E}">
        <p14:creationId xmlns:p14="http://schemas.microsoft.com/office/powerpoint/2010/main" val="474006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1"/>
        <p:cNvGrpSpPr/>
        <p:nvPr/>
      </p:nvGrpSpPr>
      <p:grpSpPr>
        <a:xfrm>
          <a:off x="0" y="0"/>
          <a:ext cx="0" cy="0"/>
          <a:chOff x="0" y="0"/>
          <a:chExt cx="0" cy="0"/>
        </a:xfrm>
      </p:grpSpPr>
      <p:sp>
        <p:nvSpPr>
          <p:cNvPr id="32" name="Shape 32"/>
          <p:cNvSpPr txBox="1">
            <a:spLocks noGrp="1"/>
          </p:cNvSpPr>
          <p:nvPr>
            <p:ph type="title" hasCustomPrompt="1"/>
          </p:nvPr>
        </p:nvSpPr>
        <p:spPr>
          <a:xfrm>
            <a:off x="893700" y="274650"/>
            <a:ext cx="6462600" cy="1143000"/>
          </a:xfrm>
          <a:prstGeom prst="rect">
            <a:avLst/>
          </a:prstGeom>
        </p:spPr>
        <p:txBody>
          <a:bodyPr spcFirstLastPara="1" wrap="square" lIns="91425" tIns="91425" rIns="91425" bIns="91425" anchor="b" anchorCtr="0"/>
          <a:lstStyle>
            <a:lvl1pPr lvl="0">
              <a:spcBef>
                <a:spcPts val="0"/>
              </a:spcBef>
              <a:spcAft>
                <a:spcPts val="0"/>
              </a:spcAft>
              <a:buSzPts val="3600"/>
              <a:buNone/>
              <a:defRPr>
                <a:solidFill>
                  <a:srgbClr val="97ABBC"/>
                </a:solidFill>
                <a:latin typeface="+mj-lt"/>
                <a:ea typeface="Arial Unicode MS" panose="020B0604020202020204" pitchFamily="34" charset="-128"/>
                <a:cs typeface="Arial Unicode MS" panose="020B0604020202020204" pitchFamily="34" charset="-128"/>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r>
              <a:rPr lang="en-US" dirty="0"/>
              <a:t>Title</a:t>
            </a:r>
            <a:endParaRPr dirty="0"/>
          </a:p>
        </p:txBody>
      </p:sp>
      <p:sp>
        <p:nvSpPr>
          <p:cNvPr id="33" name="Shape 33"/>
          <p:cNvSpPr txBox="1">
            <a:spLocks noGrp="1"/>
          </p:cNvSpPr>
          <p:nvPr>
            <p:ph type="body" idx="1" hasCustomPrompt="1"/>
          </p:nvPr>
        </p:nvSpPr>
        <p:spPr>
          <a:xfrm>
            <a:off x="893700" y="1831450"/>
            <a:ext cx="6462600" cy="4736400"/>
          </a:xfrm>
          <a:prstGeom prst="rect">
            <a:avLst/>
          </a:prstGeom>
        </p:spPr>
        <p:txBody>
          <a:bodyPr spcFirstLastPara="1" wrap="square" lIns="91425" tIns="91425" rIns="91425" bIns="91425" anchor="t" anchorCtr="0"/>
          <a:lstStyle>
            <a:lvl1pPr marL="342900" lvl="0" indent="-314325">
              <a:spcBef>
                <a:spcPts val="450"/>
              </a:spcBef>
              <a:spcAft>
                <a:spcPts val="0"/>
              </a:spcAft>
              <a:buSzPts val="3000"/>
              <a:buChar char="▷"/>
              <a:defRPr sz="1800">
                <a:solidFill>
                  <a:srgbClr val="677480"/>
                </a:solidFill>
                <a:latin typeface="+mj-lt"/>
                <a:ea typeface="Arial Unicode MS" panose="020B0604020202020204" pitchFamily="34" charset="-128"/>
                <a:cs typeface="Arial Unicode MS" panose="020B0604020202020204" pitchFamily="34" charset="-128"/>
              </a:defRPr>
            </a:lvl1pPr>
            <a:lvl2pPr marL="685800" lvl="1" indent="-285750">
              <a:spcBef>
                <a:spcPts val="0"/>
              </a:spcBef>
              <a:spcAft>
                <a:spcPts val="0"/>
              </a:spcAft>
              <a:buSzPts val="2400"/>
              <a:buChar char="○"/>
              <a:defRPr sz="1350">
                <a:latin typeface="+mn-lt"/>
              </a:defRPr>
            </a:lvl2pPr>
            <a:lvl3pPr marL="1028700" lvl="2" indent="-285750">
              <a:spcBef>
                <a:spcPts val="0"/>
              </a:spcBef>
              <a:spcAft>
                <a:spcPts val="0"/>
              </a:spcAft>
              <a:buSzPts val="2400"/>
              <a:buChar char="■"/>
              <a:defRPr/>
            </a:lvl3pPr>
            <a:lvl4pPr marL="1371600" lvl="3" indent="-257175">
              <a:spcBef>
                <a:spcPts val="0"/>
              </a:spcBef>
              <a:spcAft>
                <a:spcPts val="0"/>
              </a:spcAft>
              <a:buSzPts val="1800"/>
              <a:buChar char="●"/>
              <a:defRPr/>
            </a:lvl4pPr>
            <a:lvl5pPr marL="1714500" lvl="4" indent="-257175">
              <a:spcBef>
                <a:spcPts val="0"/>
              </a:spcBef>
              <a:spcAft>
                <a:spcPts val="0"/>
              </a:spcAft>
              <a:buSzPts val="1800"/>
              <a:buChar char="○"/>
              <a:defRPr/>
            </a:lvl5pPr>
            <a:lvl6pPr marL="2057400" lvl="5" indent="-257175">
              <a:spcBef>
                <a:spcPts val="0"/>
              </a:spcBef>
              <a:spcAft>
                <a:spcPts val="0"/>
              </a:spcAft>
              <a:buSzPts val="1800"/>
              <a:buChar char="■"/>
              <a:defRPr/>
            </a:lvl6pPr>
            <a:lvl7pPr marL="2400300" lvl="6" indent="-257175">
              <a:spcBef>
                <a:spcPts val="0"/>
              </a:spcBef>
              <a:spcAft>
                <a:spcPts val="0"/>
              </a:spcAft>
              <a:buSzPts val="1800"/>
              <a:buChar char="●"/>
              <a:defRPr/>
            </a:lvl7pPr>
            <a:lvl8pPr marL="2743200" lvl="7" indent="-257175">
              <a:spcBef>
                <a:spcPts val="0"/>
              </a:spcBef>
              <a:spcAft>
                <a:spcPts val="0"/>
              </a:spcAft>
              <a:buSzPts val="1800"/>
              <a:buChar char="○"/>
              <a:defRPr/>
            </a:lvl8pPr>
            <a:lvl9pPr marL="3086100" lvl="8" indent="-257175">
              <a:spcBef>
                <a:spcPts val="0"/>
              </a:spcBef>
              <a:spcAft>
                <a:spcPts val="0"/>
              </a:spcAft>
              <a:buSzPts val="1800"/>
              <a:buChar char="■"/>
              <a:defRPr/>
            </a:lvl9pPr>
          </a:lstStyle>
          <a:p>
            <a:r>
              <a:rPr lang="en-US" dirty="0"/>
              <a:t>Text</a:t>
            </a:r>
          </a:p>
          <a:p>
            <a:pPr lvl="1"/>
            <a:r>
              <a:rPr lang="en-US" dirty="0">
                <a:latin typeface="+mn-lt"/>
              </a:rPr>
              <a:t>Text</a:t>
            </a:r>
            <a:endParaRPr dirty="0"/>
          </a:p>
        </p:txBody>
      </p:sp>
      <p:sp>
        <p:nvSpPr>
          <p:cNvPr id="34" name="Shape 34"/>
          <p:cNvSpPr/>
          <p:nvPr/>
        </p:nvSpPr>
        <p:spPr>
          <a:xfrm>
            <a:off x="7356366" y="6755100"/>
            <a:ext cx="893700" cy="102900"/>
          </a:xfrm>
          <a:prstGeom prst="rect">
            <a:avLst/>
          </a:prstGeom>
          <a:solidFill>
            <a:srgbClr val="EFAA1F"/>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35" name="Shape 35"/>
          <p:cNvSpPr/>
          <p:nvPr/>
        </p:nvSpPr>
        <p:spPr>
          <a:xfrm>
            <a:off x="8250312" y="6755100"/>
            <a:ext cx="893700" cy="102900"/>
          </a:xfrm>
          <a:prstGeom prst="rect">
            <a:avLst/>
          </a:prstGeom>
          <a:solidFill>
            <a:srgbClr val="C63F28"/>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36" name="Shape 36"/>
          <p:cNvSpPr/>
          <p:nvPr/>
        </p:nvSpPr>
        <p:spPr>
          <a:xfrm>
            <a:off x="0" y="6755100"/>
            <a:ext cx="893700" cy="102900"/>
          </a:xfrm>
          <a:prstGeom prst="rect">
            <a:avLst/>
          </a:prstGeom>
          <a:solidFill>
            <a:srgbClr val="008CA0"/>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37" name="Shape 37"/>
          <p:cNvSpPr/>
          <p:nvPr/>
        </p:nvSpPr>
        <p:spPr>
          <a:xfrm>
            <a:off x="893710" y="6755100"/>
            <a:ext cx="6462600" cy="102900"/>
          </a:xfrm>
          <a:prstGeom prst="rect">
            <a:avLst/>
          </a:prstGeom>
          <a:solidFill>
            <a:srgbClr val="455FA9"/>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38" name="Shape 38"/>
          <p:cNvSpPr txBox="1">
            <a:spLocks noGrp="1"/>
          </p:cNvSpPr>
          <p:nvPr>
            <p:ph type="sldNum" idx="12"/>
          </p:nvPr>
        </p:nvSpPr>
        <p:spPr>
          <a:xfrm>
            <a:off x="8480575" y="6364177"/>
            <a:ext cx="548700" cy="417900"/>
          </a:xfrm>
          <a:prstGeom prst="rect">
            <a:avLst/>
          </a:prstGeom>
        </p:spPr>
        <p:txBody>
          <a:bodyPr spcFirstLastPara="1" wrap="square" lIns="91425" tIns="91425" rIns="91425" bIns="91425" anchor="t" anchorCtr="0">
            <a:noAutofit/>
          </a:bodyPr>
          <a:lstStyle>
            <a:lvl1pPr lvl="0">
              <a:buNone/>
              <a:defRPr>
                <a:latin typeface="+mn-lt"/>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Tree>
    <p:extLst>
      <p:ext uri="{BB962C8B-B14F-4D97-AF65-F5344CB8AC3E}">
        <p14:creationId xmlns:p14="http://schemas.microsoft.com/office/powerpoint/2010/main" val="2844419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color background">
  <p:cSld name="Blank color background">
    <p:bg>
      <p:bgPr>
        <a:solidFill>
          <a:srgbClr val="455FA9"/>
        </a:solidFill>
        <a:effectLst/>
      </p:bgPr>
    </p:bg>
    <p:spTree>
      <p:nvGrpSpPr>
        <p:cNvPr id="1" name="Shape 78"/>
        <p:cNvGrpSpPr/>
        <p:nvPr/>
      </p:nvGrpSpPr>
      <p:grpSpPr>
        <a:xfrm>
          <a:off x="0" y="0"/>
          <a:ext cx="0" cy="0"/>
          <a:chOff x="0" y="0"/>
          <a:chExt cx="0" cy="0"/>
        </a:xfrm>
      </p:grpSpPr>
      <p:sp>
        <p:nvSpPr>
          <p:cNvPr id="79" name="Shape 79"/>
          <p:cNvSpPr/>
          <p:nvPr/>
        </p:nvSpPr>
        <p:spPr>
          <a:xfrm>
            <a:off x="7356366" y="6755100"/>
            <a:ext cx="893700" cy="102900"/>
          </a:xfrm>
          <a:prstGeom prst="rect">
            <a:avLst/>
          </a:prstGeom>
          <a:solidFill>
            <a:srgbClr val="EFAA1F"/>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80" name="Shape 80"/>
          <p:cNvSpPr/>
          <p:nvPr/>
        </p:nvSpPr>
        <p:spPr>
          <a:xfrm>
            <a:off x="8250312" y="6755100"/>
            <a:ext cx="893700" cy="102900"/>
          </a:xfrm>
          <a:prstGeom prst="rect">
            <a:avLst/>
          </a:prstGeom>
          <a:solidFill>
            <a:srgbClr val="C63F28"/>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81" name="Shape 81"/>
          <p:cNvSpPr/>
          <p:nvPr/>
        </p:nvSpPr>
        <p:spPr>
          <a:xfrm>
            <a:off x="0" y="6755100"/>
            <a:ext cx="893700" cy="102900"/>
          </a:xfrm>
          <a:prstGeom prst="rect">
            <a:avLst/>
          </a:prstGeom>
          <a:solidFill>
            <a:srgbClr val="7C9B52"/>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82" name="Shape 82"/>
          <p:cNvSpPr/>
          <p:nvPr/>
        </p:nvSpPr>
        <p:spPr>
          <a:xfrm>
            <a:off x="893710" y="6755100"/>
            <a:ext cx="6462600" cy="102900"/>
          </a:xfrm>
          <a:prstGeom prst="rect">
            <a:avLst/>
          </a:prstGeom>
          <a:solidFill>
            <a:srgbClr val="008CA0"/>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83" name="Shape 83"/>
          <p:cNvSpPr txBox="1">
            <a:spLocks noGrp="1"/>
          </p:cNvSpPr>
          <p:nvPr>
            <p:ph type="sldNum" idx="12"/>
          </p:nvPr>
        </p:nvSpPr>
        <p:spPr>
          <a:xfrm>
            <a:off x="8480575" y="6364177"/>
            <a:ext cx="548700" cy="417900"/>
          </a:xfrm>
          <a:prstGeom prst="rect">
            <a:avLst/>
          </a:prstGeom>
        </p:spPr>
        <p:txBody>
          <a:bodyPr spcFirstLastPara="1" wrap="square" lIns="91425" tIns="91425" rIns="91425" bIns="91425" anchor="t" anchorCtr="0">
            <a:noAutofit/>
          </a:bodyPr>
          <a:lstStyle>
            <a:lvl1pPr lvl="0">
              <a:buNone/>
              <a:defRPr>
                <a:solidFill>
                  <a:srgbClr val="97ABBC"/>
                </a:solidFill>
                <a:latin typeface="+mj-lt"/>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fld id="{00000000-1234-1234-1234-123412341234}" type="slidenum">
              <a:rPr lang="en" smtClean="0"/>
              <a:pPr/>
              <a:t>‹#›</a:t>
            </a:fld>
            <a:endParaRPr lang="en" dirty="0"/>
          </a:p>
        </p:txBody>
      </p:sp>
      <p:pic>
        <p:nvPicPr>
          <p:cNvPr id="7" name="Picture 6"/>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Tree>
    <p:extLst>
      <p:ext uri="{BB962C8B-B14F-4D97-AF65-F5344CB8AC3E}">
        <p14:creationId xmlns:p14="http://schemas.microsoft.com/office/powerpoint/2010/main" val="3544579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F6415A9-FA3E-4542-A66B-39D0ED0EF21F}" type="datetimeFigureOut">
              <a:rPr lang="en-US" smtClean="0"/>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42C50D-6F5E-441C-B5B8-129F9F326C3F}" type="slidenum">
              <a:rPr lang="en-US" smtClean="0"/>
              <a:t>‹#›</a:t>
            </a:fld>
            <a:endParaRPr lang="en-US" dirty="0"/>
          </a:p>
        </p:txBody>
      </p:sp>
    </p:spTree>
    <p:extLst>
      <p:ext uri="{BB962C8B-B14F-4D97-AF65-F5344CB8AC3E}">
        <p14:creationId xmlns:p14="http://schemas.microsoft.com/office/powerpoint/2010/main" val="23247828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6415A9-FA3E-4542-A66B-39D0ED0EF21F}" type="datetimeFigureOut">
              <a:rPr lang="en-US" smtClean="0"/>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42C50D-6F5E-441C-B5B8-129F9F326C3F}" type="slidenum">
              <a:rPr lang="en-US" smtClean="0"/>
              <a:t>‹#›</a:t>
            </a:fld>
            <a:endParaRPr lang="en-US" dirty="0"/>
          </a:p>
        </p:txBody>
      </p:sp>
    </p:spTree>
    <p:extLst>
      <p:ext uri="{BB962C8B-B14F-4D97-AF65-F5344CB8AC3E}">
        <p14:creationId xmlns:p14="http://schemas.microsoft.com/office/powerpoint/2010/main" val="3455366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6415A9-FA3E-4542-A66B-39D0ED0EF21F}" type="datetimeFigureOut">
              <a:rPr lang="en-US" smtClean="0"/>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42C50D-6F5E-441C-B5B8-129F9F326C3F}" type="slidenum">
              <a:rPr lang="en-US" smtClean="0"/>
              <a:t>‹#›</a:t>
            </a:fld>
            <a:endParaRPr lang="en-US" dirty="0"/>
          </a:p>
        </p:txBody>
      </p:sp>
    </p:spTree>
    <p:extLst>
      <p:ext uri="{BB962C8B-B14F-4D97-AF65-F5344CB8AC3E}">
        <p14:creationId xmlns:p14="http://schemas.microsoft.com/office/powerpoint/2010/main" val="35319049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F6415A9-FA3E-4542-A66B-39D0ED0EF21F}" type="datetimeFigureOut">
              <a:rPr lang="en-US" smtClean="0"/>
              <a:t>2/22/2024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42C50D-6F5E-441C-B5B8-129F9F326C3F}" type="slidenum">
              <a:rPr lang="en-US" smtClean="0"/>
              <a:t>‹#›</a:t>
            </a:fld>
            <a:endParaRPr lang="en-US" dirty="0"/>
          </a:p>
        </p:txBody>
      </p:sp>
    </p:spTree>
    <p:extLst>
      <p:ext uri="{BB962C8B-B14F-4D97-AF65-F5344CB8AC3E}">
        <p14:creationId xmlns:p14="http://schemas.microsoft.com/office/powerpoint/2010/main" val="2058912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F6415A9-FA3E-4542-A66B-39D0ED0EF21F}" type="datetimeFigureOut">
              <a:rPr lang="en-US" smtClean="0"/>
              <a:t>2/22/2024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142C50D-6F5E-441C-B5B8-129F9F326C3F}" type="slidenum">
              <a:rPr lang="en-US" smtClean="0"/>
              <a:t>‹#›</a:t>
            </a:fld>
            <a:endParaRPr lang="en-US" dirty="0"/>
          </a:p>
        </p:txBody>
      </p:sp>
    </p:spTree>
    <p:extLst>
      <p:ext uri="{BB962C8B-B14F-4D97-AF65-F5344CB8AC3E}">
        <p14:creationId xmlns:p14="http://schemas.microsoft.com/office/powerpoint/2010/main" val="8257021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F6415A9-FA3E-4542-A66B-39D0ED0EF21F}" type="datetimeFigureOut">
              <a:rPr lang="en-US" smtClean="0"/>
              <a:t>2/22/2024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142C50D-6F5E-441C-B5B8-129F9F326C3F}" type="slidenum">
              <a:rPr lang="en-US" smtClean="0"/>
              <a:t>‹#›</a:t>
            </a:fld>
            <a:endParaRPr lang="en-US" dirty="0"/>
          </a:p>
        </p:txBody>
      </p:sp>
    </p:spTree>
    <p:extLst>
      <p:ext uri="{BB962C8B-B14F-4D97-AF65-F5344CB8AC3E}">
        <p14:creationId xmlns:p14="http://schemas.microsoft.com/office/powerpoint/2010/main" val="34024436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6415A9-FA3E-4542-A66B-39D0ED0EF21F}" type="datetimeFigureOut">
              <a:rPr lang="en-US" smtClean="0"/>
              <a:t>2/22/2024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142C50D-6F5E-441C-B5B8-129F9F326C3F}" type="slidenum">
              <a:rPr lang="en-US" smtClean="0"/>
              <a:t>‹#›</a:t>
            </a:fld>
            <a:endParaRPr lang="en-US" dirty="0"/>
          </a:p>
        </p:txBody>
      </p:sp>
    </p:spTree>
    <p:extLst>
      <p:ext uri="{BB962C8B-B14F-4D97-AF65-F5344CB8AC3E}">
        <p14:creationId xmlns:p14="http://schemas.microsoft.com/office/powerpoint/2010/main" val="2980466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hape 34"/>
          <p:cNvSpPr/>
          <p:nvPr userDrawn="1"/>
        </p:nvSpPr>
        <p:spPr>
          <a:xfrm>
            <a:off x="5696953" y="6755101"/>
            <a:ext cx="1401679" cy="110921"/>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8" name="Shape 35"/>
          <p:cNvSpPr/>
          <p:nvPr userDrawn="1"/>
        </p:nvSpPr>
        <p:spPr>
          <a:xfrm>
            <a:off x="7098631" y="6755100"/>
            <a:ext cx="2045369"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36"/>
          <p:cNvSpPr/>
          <p:nvPr userDrawn="1"/>
        </p:nvSpPr>
        <p:spPr>
          <a:xfrm>
            <a:off x="0" y="6755100"/>
            <a:ext cx="1473867"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37"/>
          <p:cNvSpPr/>
          <p:nvPr userDrawn="1"/>
        </p:nvSpPr>
        <p:spPr>
          <a:xfrm>
            <a:off x="1473868" y="6755100"/>
            <a:ext cx="4223084"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3737" y="122933"/>
            <a:ext cx="986625" cy="174724"/>
          </a:xfrm>
          <a:prstGeom prst="rect">
            <a:avLst/>
          </a:prstGeom>
        </p:spPr>
      </p:pic>
    </p:spTree>
    <p:extLst>
      <p:ext uri="{BB962C8B-B14F-4D97-AF65-F5344CB8AC3E}">
        <p14:creationId xmlns:p14="http://schemas.microsoft.com/office/powerpoint/2010/main" val="16790558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F6415A9-FA3E-4542-A66B-39D0ED0EF21F}" type="datetimeFigureOut">
              <a:rPr lang="en-US" smtClean="0"/>
              <a:t>2/22/2024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42C50D-6F5E-441C-B5B8-129F9F326C3F}" type="slidenum">
              <a:rPr lang="en-US" smtClean="0"/>
              <a:t>‹#›</a:t>
            </a:fld>
            <a:endParaRPr lang="en-US" dirty="0"/>
          </a:p>
        </p:txBody>
      </p:sp>
    </p:spTree>
    <p:extLst>
      <p:ext uri="{BB962C8B-B14F-4D97-AF65-F5344CB8AC3E}">
        <p14:creationId xmlns:p14="http://schemas.microsoft.com/office/powerpoint/2010/main" val="35069911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F6415A9-FA3E-4542-A66B-39D0ED0EF21F}" type="datetimeFigureOut">
              <a:rPr lang="en-US" smtClean="0"/>
              <a:t>2/22/2024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42C50D-6F5E-441C-B5B8-129F9F326C3F}" type="slidenum">
              <a:rPr lang="en-US" smtClean="0"/>
              <a:t>‹#›</a:t>
            </a:fld>
            <a:endParaRPr lang="en-US" dirty="0"/>
          </a:p>
        </p:txBody>
      </p:sp>
    </p:spTree>
    <p:extLst>
      <p:ext uri="{BB962C8B-B14F-4D97-AF65-F5344CB8AC3E}">
        <p14:creationId xmlns:p14="http://schemas.microsoft.com/office/powerpoint/2010/main" val="5041914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6415A9-FA3E-4542-A66B-39D0ED0EF21F}" type="datetimeFigureOut">
              <a:rPr lang="en-US" smtClean="0"/>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42C50D-6F5E-441C-B5B8-129F9F326C3F}" type="slidenum">
              <a:rPr lang="en-US" smtClean="0"/>
              <a:t>‹#›</a:t>
            </a:fld>
            <a:endParaRPr lang="en-US" dirty="0"/>
          </a:p>
        </p:txBody>
      </p:sp>
    </p:spTree>
    <p:extLst>
      <p:ext uri="{BB962C8B-B14F-4D97-AF65-F5344CB8AC3E}">
        <p14:creationId xmlns:p14="http://schemas.microsoft.com/office/powerpoint/2010/main" val="198243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6415A9-FA3E-4542-A66B-39D0ED0EF21F}" type="datetimeFigureOut">
              <a:rPr lang="en-US" smtClean="0"/>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42C50D-6F5E-441C-B5B8-129F9F326C3F}" type="slidenum">
              <a:rPr lang="en-US" smtClean="0"/>
              <a:t>‹#›</a:t>
            </a:fld>
            <a:endParaRPr lang="en-US" dirty="0"/>
          </a:p>
        </p:txBody>
      </p:sp>
    </p:spTree>
    <p:extLst>
      <p:ext uri="{BB962C8B-B14F-4D97-AF65-F5344CB8AC3E}">
        <p14:creationId xmlns:p14="http://schemas.microsoft.com/office/powerpoint/2010/main" val="9186628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9"/>
        <p:cNvGrpSpPr/>
        <p:nvPr/>
      </p:nvGrpSpPr>
      <p:grpSpPr>
        <a:xfrm>
          <a:off x="0" y="0"/>
          <a:ext cx="0" cy="0"/>
          <a:chOff x="0" y="0"/>
          <a:chExt cx="0" cy="0"/>
        </a:xfrm>
      </p:grpSpPr>
      <p:sp>
        <p:nvSpPr>
          <p:cNvPr id="40" name="Shape 40"/>
          <p:cNvSpPr txBox="1">
            <a:spLocks noGrp="1"/>
          </p:cNvSpPr>
          <p:nvPr>
            <p:ph type="title" hasCustomPrompt="1"/>
          </p:nvPr>
        </p:nvSpPr>
        <p:spPr>
          <a:xfrm>
            <a:off x="893700" y="274650"/>
            <a:ext cx="6462600" cy="1143000"/>
          </a:xfrm>
          <a:prstGeom prst="rect">
            <a:avLst/>
          </a:prstGeom>
        </p:spPr>
        <p:txBody>
          <a:bodyPr spcFirstLastPara="1" wrap="square" lIns="91425" tIns="91425" rIns="91425" bIns="91425" anchor="b" anchorCtr="0"/>
          <a:lstStyle>
            <a:lvl1pPr lvl="0">
              <a:spcBef>
                <a:spcPts val="0"/>
              </a:spcBef>
              <a:spcAft>
                <a:spcPts val="0"/>
              </a:spcAft>
              <a:buSzPts val="3600"/>
              <a:buNone/>
              <a:defRPr>
                <a:latin typeface="+mj-lt"/>
                <a:ea typeface="Arial Unicode MS" panose="020B0604020202020204" pitchFamily="34" charset="-128"/>
                <a:cs typeface="Arial Unicode MS" panose="020B0604020202020204" pitchFamily="34" charset="-128"/>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r>
              <a:rPr lang="en-US" dirty="0"/>
              <a:t>Title</a:t>
            </a:r>
            <a:endParaRPr dirty="0"/>
          </a:p>
        </p:txBody>
      </p:sp>
      <p:sp>
        <p:nvSpPr>
          <p:cNvPr id="41" name="Shape 41"/>
          <p:cNvSpPr txBox="1">
            <a:spLocks noGrp="1"/>
          </p:cNvSpPr>
          <p:nvPr>
            <p:ph type="body" idx="1" hasCustomPrompt="1"/>
          </p:nvPr>
        </p:nvSpPr>
        <p:spPr>
          <a:xfrm>
            <a:off x="893625" y="1600200"/>
            <a:ext cx="3136800" cy="4967700"/>
          </a:xfrm>
          <a:prstGeom prst="rect">
            <a:avLst/>
          </a:prstGeom>
        </p:spPr>
        <p:txBody>
          <a:bodyPr spcFirstLastPara="1" wrap="square" lIns="91425" tIns="91425" rIns="91425" bIns="91425" anchor="t" anchorCtr="0"/>
          <a:lstStyle>
            <a:lvl1pPr marL="342900" lvl="0" indent="-257175">
              <a:spcBef>
                <a:spcPts val="450"/>
              </a:spcBef>
              <a:spcAft>
                <a:spcPts val="0"/>
              </a:spcAft>
              <a:buSzPts val="1800"/>
              <a:buChar char="▷"/>
              <a:defRPr sz="1800">
                <a:solidFill>
                  <a:srgbClr val="677480"/>
                </a:solidFill>
                <a:latin typeface="+mn-lt"/>
                <a:ea typeface="Arial Unicode MS" panose="020B0604020202020204" pitchFamily="34" charset="-128"/>
                <a:cs typeface="Arial Unicode MS" panose="020B0604020202020204" pitchFamily="34" charset="-128"/>
              </a:defRPr>
            </a:lvl1pPr>
            <a:lvl2pPr marL="685800" lvl="1" indent="-257175">
              <a:spcBef>
                <a:spcPts val="0"/>
              </a:spcBef>
              <a:spcAft>
                <a:spcPts val="0"/>
              </a:spcAft>
              <a:buSzPts val="1800"/>
              <a:buChar char="○"/>
              <a:defRPr sz="1350">
                <a:latin typeface="+mn-lt"/>
              </a:defRPr>
            </a:lvl2pPr>
            <a:lvl3pPr marL="1028700" lvl="2" indent="-257175">
              <a:spcBef>
                <a:spcPts val="0"/>
              </a:spcBef>
              <a:spcAft>
                <a:spcPts val="0"/>
              </a:spcAft>
              <a:buSzPts val="1800"/>
              <a:buChar char="■"/>
              <a:defRPr sz="1350"/>
            </a:lvl3pPr>
            <a:lvl4pPr marL="1371600" lvl="3" indent="-257175">
              <a:spcBef>
                <a:spcPts val="0"/>
              </a:spcBef>
              <a:spcAft>
                <a:spcPts val="0"/>
              </a:spcAft>
              <a:buSzPts val="1800"/>
              <a:buChar char="●"/>
              <a:defRPr/>
            </a:lvl4pPr>
            <a:lvl5pPr marL="1714500" lvl="4" indent="-257175">
              <a:spcBef>
                <a:spcPts val="0"/>
              </a:spcBef>
              <a:spcAft>
                <a:spcPts val="0"/>
              </a:spcAft>
              <a:buSzPts val="1800"/>
              <a:buChar char="○"/>
              <a:defRPr/>
            </a:lvl5pPr>
            <a:lvl6pPr marL="2057400" lvl="5" indent="-257175">
              <a:spcBef>
                <a:spcPts val="0"/>
              </a:spcBef>
              <a:spcAft>
                <a:spcPts val="0"/>
              </a:spcAft>
              <a:buSzPts val="1800"/>
              <a:buChar char="■"/>
              <a:defRPr/>
            </a:lvl6pPr>
            <a:lvl7pPr marL="2400300" lvl="6" indent="-257175">
              <a:spcBef>
                <a:spcPts val="0"/>
              </a:spcBef>
              <a:spcAft>
                <a:spcPts val="0"/>
              </a:spcAft>
              <a:buSzPts val="1800"/>
              <a:buChar char="●"/>
              <a:defRPr/>
            </a:lvl7pPr>
            <a:lvl8pPr marL="2743200" lvl="7" indent="-257175">
              <a:spcBef>
                <a:spcPts val="0"/>
              </a:spcBef>
              <a:spcAft>
                <a:spcPts val="0"/>
              </a:spcAft>
              <a:buSzPts val="1800"/>
              <a:buChar char="○"/>
              <a:defRPr/>
            </a:lvl8pPr>
            <a:lvl9pPr marL="3086100" lvl="8" indent="-257175">
              <a:spcBef>
                <a:spcPts val="0"/>
              </a:spcBef>
              <a:spcAft>
                <a:spcPts val="0"/>
              </a:spcAft>
              <a:buSzPts val="1800"/>
              <a:buChar char="■"/>
              <a:defRPr/>
            </a:lvl9pPr>
          </a:lstStyle>
          <a:p>
            <a:r>
              <a:rPr lang="en-US" dirty="0"/>
              <a:t>Text</a:t>
            </a:r>
          </a:p>
          <a:p>
            <a:pPr lvl="1"/>
            <a:r>
              <a:rPr lang="en-US" dirty="0">
                <a:latin typeface="+mn-lt"/>
              </a:rPr>
              <a:t>Text</a:t>
            </a:r>
          </a:p>
          <a:p>
            <a:pPr lvl="1"/>
            <a:endParaRPr dirty="0"/>
          </a:p>
        </p:txBody>
      </p:sp>
      <p:sp>
        <p:nvSpPr>
          <p:cNvPr id="42" name="Shape 42"/>
          <p:cNvSpPr txBox="1">
            <a:spLocks noGrp="1"/>
          </p:cNvSpPr>
          <p:nvPr>
            <p:ph type="body" idx="2" hasCustomPrompt="1"/>
          </p:nvPr>
        </p:nvSpPr>
        <p:spPr>
          <a:xfrm>
            <a:off x="4219456" y="1600200"/>
            <a:ext cx="3136800" cy="4967700"/>
          </a:xfrm>
          <a:prstGeom prst="rect">
            <a:avLst/>
          </a:prstGeom>
        </p:spPr>
        <p:txBody>
          <a:bodyPr spcFirstLastPara="1" wrap="square" lIns="91425" tIns="91425" rIns="91425" bIns="91425" anchor="t" anchorCtr="0"/>
          <a:lstStyle>
            <a:lvl1pPr marL="342900" lvl="0" indent="-257175">
              <a:spcBef>
                <a:spcPts val="450"/>
              </a:spcBef>
              <a:spcAft>
                <a:spcPts val="0"/>
              </a:spcAft>
              <a:buSzPts val="1800"/>
              <a:buChar char="▷"/>
              <a:defRPr sz="1800">
                <a:solidFill>
                  <a:srgbClr val="677480"/>
                </a:solidFill>
                <a:latin typeface="+mn-lt"/>
                <a:ea typeface="Arial Unicode MS" panose="020B0604020202020204" pitchFamily="34" charset="-128"/>
                <a:cs typeface="Arial Unicode MS" panose="020B0604020202020204" pitchFamily="34" charset="-128"/>
              </a:defRPr>
            </a:lvl1pPr>
            <a:lvl2pPr marL="685800" lvl="1" indent="-257175">
              <a:spcBef>
                <a:spcPts val="0"/>
              </a:spcBef>
              <a:spcAft>
                <a:spcPts val="0"/>
              </a:spcAft>
              <a:buSzPts val="1800"/>
              <a:buChar char="○"/>
              <a:defRPr sz="1350">
                <a:solidFill>
                  <a:srgbClr val="677480"/>
                </a:solidFill>
                <a:latin typeface="+mn-lt"/>
              </a:defRPr>
            </a:lvl2pPr>
            <a:lvl3pPr marL="1028700" lvl="2" indent="-257175">
              <a:spcBef>
                <a:spcPts val="0"/>
              </a:spcBef>
              <a:spcAft>
                <a:spcPts val="0"/>
              </a:spcAft>
              <a:buSzPts val="1800"/>
              <a:buChar char="■"/>
              <a:defRPr sz="1350"/>
            </a:lvl3pPr>
            <a:lvl4pPr marL="1371600" lvl="3" indent="-257175">
              <a:spcBef>
                <a:spcPts val="0"/>
              </a:spcBef>
              <a:spcAft>
                <a:spcPts val="0"/>
              </a:spcAft>
              <a:buSzPts val="1800"/>
              <a:buChar char="●"/>
              <a:defRPr/>
            </a:lvl4pPr>
            <a:lvl5pPr marL="1714500" lvl="4" indent="-257175">
              <a:spcBef>
                <a:spcPts val="0"/>
              </a:spcBef>
              <a:spcAft>
                <a:spcPts val="0"/>
              </a:spcAft>
              <a:buSzPts val="1800"/>
              <a:buChar char="○"/>
              <a:defRPr/>
            </a:lvl5pPr>
            <a:lvl6pPr marL="2057400" lvl="5" indent="-257175">
              <a:spcBef>
                <a:spcPts val="0"/>
              </a:spcBef>
              <a:spcAft>
                <a:spcPts val="0"/>
              </a:spcAft>
              <a:buSzPts val="1800"/>
              <a:buChar char="■"/>
              <a:defRPr/>
            </a:lvl6pPr>
            <a:lvl7pPr marL="2400300" lvl="6" indent="-257175">
              <a:spcBef>
                <a:spcPts val="0"/>
              </a:spcBef>
              <a:spcAft>
                <a:spcPts val="0"/>
              </a:spcAft>
              <a:buSzPts val="1800"/>
              <a:buChar char="●"/>
              <a:defRPr/>
            </a:lvl7pPr>
            <a:lvl8pPr marL="2743200" lvl="7" indent="-257175">
              <a:spcBef>
                <a:spcPts val="0"/>
              </a:spcBef>
              <a:spcAft>
                <a:spcPts val="0"/>
              </a:spcAft>
              <a:buSzPts val="1800"/>
              <a:buChar char="○"/>
              <a:defRPr/>
            </a:lvl8pPr>
            <a:lvl9pPr marL="3086100" lvl="8" indent="-257175">
              <a:spcBef>
                <a:spcPts val="0"/>
              </a:spcBef>
              <a:spcAft>
                <a:spcPts val="0"/>
              </a:spcAft>
              <a:buSzPts val="1800"/>
              <a:buChar char="■"/>
              <a:defRPr/>
            </a:lvl9pPr>
          </a:lstStyle>
          <a:p>
            <a:r>
              <a:rPr lang="en-US" dirty="0"/>
              <a:t>Text</a:t>
            </a:r>
          </a:p>
          <a:p>
            <a:pPr lvl="1"/>
            <a:r>
              <a:rPr lang="en-US" dirty="0">
                <a:latin typeface="+mn-lt"/>
              </a:rPr>
              <a:t>Text</a:t>
            </a:r>
            <a:endParaRPr dirty="0"/>
          </a:p>
        </p:txBody>
      </p:sp>
      <p:sp>
        <p:nvSpPr>
          <p:cNvPr id="43" name="Shape 43"/>
          <p:cNvSpPr/>
          <p:nvPr/>
        </p:nvSpPr>
        <p:spPr>
          <a:xfrm>
            <a:off x="7356366" y="6755100"/>
            <a:ext cx="893700" cy="102900"/>
          </a:xfrm>
          <a:prstGeom prst="rect">
            <a:avLst/>
          </a:prstGeom>
          <a:solidFill>
            <a:srgbClr val="EFAA1F"/>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44" name="Shape 44"/>
          <p:cNvSpPr/>
          <p:nvPr/>
        </p:nvSpPr>
        <p:spPr>
          <a:xfrm>
            <a:off x="8250312" y="6755100"/>
            <a:ext cx="893700" cy="102900"/>
          </a:xfrm>
          <a:prstGeom prst="rect">
            <a:avLst/>
          </a:prstGeom>
          <a:solidFill>
            <a:srgbClr val="C63F28"/>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45" name="Shape 45"/>
          <p:cNvSpPr/>
          <p:nvPr/>
        </p:nvSpPr>
        <p:spPr>
          <a:xfrm>
            <a:off x="0" y="6755100"/>
            <a:ext cx="893700" cy="102900"/>
          </a:xfrm>
          <a:prstGeom prst="rect">
            <a:avLst/>
          </a:prstGeom>
          <a:solidFill>
            <a:srgbClr val="008CA0"/>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46" name="Shape 46"/>
          <p:cNvSpPr/>
          <p:nvPr/>
        </p:nvSpPr>
        <p:spPr>
          <a:xfrm>
            <a:off x="893710" y="6755100"/>
            <a:ext cx="6462600" cy="102900"/>
          </a:xfrm>
          <a:prstGeom prst="rect">
            <a:avLst/>
          </a:prstGeom>
          <a:solidFill>
            <a:srgbClr val="455FA9"/>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47" name="Shape 47"/>
          <p:cNvSpPr txBox="1">
            <a:spLocks noGrp="1"/>
          </p:cNvSpPr>
          <p:nvPr>
            <p:ph type="sldNum" idx="12"/>
          </p:nvPr>
        </p:nvSpPr>
        <p:spPr>
          <a:xfrm>
            <a:off x="8480575" y="6364177"/>
            <a:ext cx="548700" cy="417900"/>
          </a:xfrm>
          <a:prstGeom prst="rect">
            <a:avLst/>
          </a:prstGeom>
        </p:spPr>
        <p:txBody>
          <a:bodyPr spcFirstLastPara="1" wrap="square" lIns="91425" tIns="91425" rIns="91425" bIns="91425" anchor="t" anchorCtr="0">
            <a:noAutofit/>
          </a:bodyPr>
          <a:lstStyle>
            <a:lvl1pPr lvl="0">
              <a:buNone/>
              <a:defRPr>
                <a:solidFill>
                  <a:srgbClr val="97ABBC"/>
                </a:solidFill>
                <a:latin typeface="+mn-lt"/>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Tree>
    <p:extLst>
      <p:ext uri="{BB962C8B-B14F-4D97-AF65-F5344CB8AC3E}">
        <p14:creationId xmlns:p14="http://schemas.microsoft.com/office/powerpoint/2010/main" val="9906716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5"/>
        <p:cNvGrpSpPr/>
        <p:nvPr/>
      </p:nvGrpSpPr>
      <p:grpSpPr>
        <a:xfrm>
          <a:off x="0" y="0"/>
          <a:ext cx="0" cy="0"/>
          <a:chOff x="0" y="0"/>
          <a:chExt cx="0" cy="0"/>
        </a:xfrm>
      </p:grpSpPr>
      <p:sp>
        <p:nvSpPr>
          <p:cNvPr id="16" name="Shape 16"/>
          <p:cNvSpPr/>
          <p:nvPr/>
        </p:nvSpPr>
        <p:spPr>
          <a:xfrm>
            <a:off x="0" y="0"/>
            <a:ext cx="9144000" cy="5323800"/>
          </a:xfrm>
          <a:prstGeom prst="rect">
            <a:avLst/>
          </a:prstGeom>
          <a:solidFill>
            <a:srgbClr val="455FA9"/>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17" name="Shape 17"/>
          <p:cNvSpPr txBox="1">
            <a:spLocks noGrp="1"/>
          </p:cNvSpPr>
          <p:nvPr>
            <p:ph type="ctrTitle" hasCustomPrompt="1"/>
          </p:nvPr>
        </p:nvSpPr>
        <p:spPr>
          <a:xfrm>
            <a:off x="685800" y="2111123"/>
            <a:ext cx="7772400" cy="1546500"/>
          </a:xfrm>
          <a:prstGeom prst="rect">
            <a:avLst/>
          </a:prstGeom>
        </p:spPr>
        <p:txBody>
          <a:bodyPr spcFirstLastPara="1" wrap="square" lIns="91425" tIns="91425" rIns="91425" bIns="91425" anchor="b" anchorCtr="0"/>
          <a:lstStyle>
            <a:lvl1pPr lvl="0" algn="ctr" rtl="0">
              <a:spcBef>
                <a:spcPts val="0"/>
              </a:spcBef>
              <a:spcAft>
                <a:spcPts val="0"/>
              </a:spcAft>
              <a:buClr>
                <a:srgbClr val="FFFFFF"/>
              </a:buClr>
              <a:buSzPts val="4800"/>
              <a:buNone/>
              <a:defRPr sz="3600">
                <a:solidFill>
                  <a:srgbClr val="FFFFFF"/>
                </a:solidFill>
                <a:latin typeface="+mn-lt"/>
                <a:ea typeface="Arial Unicode MS" panose="020B0604020202020204" pitchFamily="34" charset="-128"/>
                <a:cs typeface="Arial Unicode MS" panose="020B0604020202020204" pitchFamily="34" charset="-128"/>
              </a:defRPr>
            </a:lvl1pPr>
            <a:lvl2pPr lvl="1" algn="ctr" rtl="0">
              <a:spcBef>
                <a:spcPts val="0"/>
              </a:spcBef>
              <a:spcAft>
                <a:spcPts val="0"/>
              </a:spcAft>
              <a:buClr>
                <a:srgbClr val="FFFFFF"/>
              </a:buClr>
              <a:buSzPts val="4800"/>
              <a:buNone/>
              <a:defRPr sz="3600">
                <a:solidFill>
                  <a:srgbClr val="FFFFFF"/>
                </a:solidFill>
              </a:defRPr>
            </a:lvl2pPr>
            <a:lvl3pPr lvl="2" algn="ctr" rtl="0">
              <a:spcBef>
                <a:spcPts val="0"/>
              </a:spcBef>
              <a:spcAft>
                <a:spcPts val="0"/>
              </a:spcAft>
              <a:buClr>
                <a:srgbClr val="FFFFFF"/>
              </a:buClr>
              <a:buSzPts val="4800"/>
              <a:buNone/>
              <a:defRPr sz="3600">
                <a:solidFill>
                  <a:srgbClr val="FFFFFF"/>
                </a:solidFill>
              </a:defRPr>
            </a:lvl3pPr>
            <a:lvl4pPr lvl="3" algn="ctr" rtl="0">
              <a:spcBef>
                <a:spcPts val="0"/>
              </a:spcBef>
              <a:spcAft>
                <a:spcPts val="0"/>
              </a:spcAft>
              <a:buClr>
                <a:srgbClr val="FFFFFF"/>
              </a:buClr>
              <a:buSzPts val="4800"/>
              <a:buNone/>
              <a:defRPr sz="3600">
                <a:solidFill>
                  <a:srgbClr val="FFFFFF"/>
                </a:solidFill>
              </a:defRPr>
            </a:lvl4pPr>
            <a:lvl5pPr lvl="4" algn="ctr" rtl="0">
              <a:spcBef>
                <a:spcPts val="0"/>
              </a:spcBef>
              <a:spcAft>
                <a:spcPts val="0"/>
              </a:spcAft>
              <a:buClr>
                <a:srgbClr val="FFFFFF"/>
              </a:buClr>
              <a:buSzPts val="4800"/>
              <a:buNone/>
              <a:defRPr sz="3600">
                <a:solidFill>
                  <a:srgbClr val="FFFFFF"/>
                </a:solidFill>
              </a:defRPr>
            </a:lvl5pPr>
            <a:lvl6pPr lvl="5" algn="ctr" rtl="0">
              <a:spcBef>
                <a:spcPts val="0"/>
              </a:spcBef>
              <a:spcAft>
                <a:spcPts val="0"/>
              </a:spcAft>
              <a:buClr>
                <a:srgbClr val="FFFFFF"/>
              </a:buClr>
              <a:buSzPts val="4800"/>
              <a:buNone/>
              <a:defRPr sz="3600">
                <a:solidFill>
                  <a:srgbClr val="FFFFFF"/>
                </a:solidFill>
              </a:defRPr>
            </a:lvl6pPr>
            <a:lvl7pPr lvl="6" algn="ctr" rtl="0">
              <a:spcBef>
                <a:spcPts val="0"/>
              </a:spcBef>
              <a:spcAft>
                <a:spcPts val="0"/>
              </a:spcAft>
              <a:buClr>
                <a:srgbClr val="FFFFFF"/>
              </a:buClr>
              <a:buSzPts val="4800"/>
              <a:buNone/>
              <a:defRPr sz="3600">
                <a:solidFill>
                  <a:srgbClr val="FFFFFF"/>
                </a:solidFill>
              </a:defRPr>
            </a:lvl7pPr>
            <a:lvl8pPr lvl="7" algn="ctr" rtl="0">
              <a:spcBef>
                <a:spcPts val="0"/>
              </a:spcBef>
              <a:spcAft>
                <a:spcPts val="0"/>
              </a:spcAft>
              <a:buClr>
                <a:srgbClr val="FFFFFF"/>
              </a:buClr>
              <a:buSzPts val="4800"/>
              <a:buNone/>
              <a:defRPr sz="3600">
                <a:solidFill>
                  <a:srgbClr val="FFFFFF"/>
                </a:solidFill>
              </a:defRPr>
            </a:lvl8pPr>
            <a:lvl9pPr lvl="8" algn="ctr" rtl="0">
              <a:spcBef>
                <a:spcPts val="0"/>
              </a:spcBef>
              <a:spcAft>
                <a:spcPts val="0"/>
              </a:spcAft>
              <a:buClr>
                <a:srgbClr val="FFFFFF"/>
              </a:buClr>
              <a:buSzPts val="4800"/>
              <a:buNone/>
              <a:defRPr sz="3600">
                <a:solidFill>
                  <a:srgbClr val="FFFFFF"/>
                </a:solidFill>
              </a:defRPr>
            </a:lvl9pPr>
          </a:lstStyle>
          <a:p>
            <a:r>
              <a:rPr lang="en-US" dirty="0"/>
              <a:t>Title</a:t>
            </a:r>
            <a:endParaRPr dirty="0"/>
          </a:p>
        </p:txBody>
      </p:sp>
      <p:sp>
        <p:nvSpPr>
          <p:cNvPr id="18" name="Shape 18"/>
          <p:cNvSpPr txBox="1">
            <a:spLocks noGrp="1"/>
          </p:cNvSpPr>
          <p:nvPr>
            <p:ph type="subTitle" idx="1" hasCustomPrompt="1"/>
          </p:nvPr>
        </p:nvSpPr>
        <p:spPr>
          <a:xfrm>
            <a:off x="685800" y="3786738"/>
            <a:ext cx="7772400" cy="1046400"/>
          </a:xfrm>
          <a:prstGeom prst="rect">
            <a:avLst/>
          </a:prstGeom>
        </p:spPr>
        <p:txBody>
          <a:bodyPr spcFirstLastPara="1" wrap="square" lIns="91425" tIns="91425" rIns="91425" bIns="91425" anchor="t" anchorCtr="0"/>
          <a:lstStyle>
            <a:lvl1pPr lvl="0" algn="ctr" rtl="0">
              <a:spcBef>
                <a:spcPts val="0"/>
              </a:spcBef>
              <a:spcAft>
                <a:spcPts val="0"/>
              </a:spcAft>
              <a:buClr>
                <a:srgbClr val="FFFFFF"/>
              </a:buClr>
              <a:buSzPts val="2400"/>
              <a:buNone/>
              <a:defRPr sz="1800" b="1">
                <a:solidFill>
                  <a:srgbClr val="FFFFFF"/>
                </a:solidFill>
                <a:latin typeface="+mn-lt"/>
                <a:ea typeface="Arial Unicode MS" panose="020B0604020202020204" pitchFamily="34" charset="-128"/>
                <a:cs typeface="Arial Unicode MS" panose="020B0604020202020204" pitchFamily="34" charset="-128"/>
              </a:defRPr>
            </a:lvl1pPr>
            <a:lvl2pPr lvl="1" algn="ctr" rtl="0">
              <a:spcBef>
                <a:spcPts val="0"/>
              </a:spcBef>
              <a:spcAft>
                <a:spcPts val="0"/>
              </a:spcAft>
              <a:buClr>
                <a:srgbClr val="FFFFFF"/>
              </a:buClr>
              <a:buSzPts val="2400"/>
              <a:buNone/>
              <a:defRPr b="1">
                <a:solidFill>
                  <a:srgbClr val="FFFFFF"/>
                </a:solidFill>
              </a:defRPr>
            </a:lvl2pPr>
            <a:lvl3pPr lvl="2" algn="ctr" rtl="0">
              <a:spcBef>
                <a:spcPts val="0"/>
              </a:spcBef>
              <a:spcAft>
                <a:spcPts val="0"/>
              </a:spcAft>
              <a:buClr>
                <a:srgbClr val="FFFFFF"/>
              </a:buClr>
              <a:buSzPts val="2400"/>
              <a:buNone/>
              <a:defRPr b="1">
                <a:solidFill>
                  <a:srgbClr val="FFFFFF"/>
                </a:solidFill>
              </a:defRPr>
            </a:lvl3pPr>
            <a:lvl4pPr lvl="3" algn="ctr" rtl="0">
              <a:spcBef>
                <a:spcPts val="0"/>
              </a:spcBef>
              <a:spcAft>
                <a:spcPts val="0"/>
              </a:spcAft>
              <a:buClr>
                <a:srgbClr val="FFFFFF"/>
              </a:buClr>
              <a:buSzPts val="2400"/>
              <a:buNone/>
              <a:defRPr sz="1800" b="1">
                <a:solidFill>
                  <a:srgbClr val="FFFFFF"/>
                </a:solidFill>
              </a:defRPr>
            </a:lvl4pPr>
            <a:lvl5pPr lvl="4" algn="ctr" rtl="0">
              <a:spcBef>
                <a:spcPts val="0"/>
              </a:spcBef>
              <a:spcAft>
                <a:spcPts val="0"/>
              </a:spcAft>
              <a:buClr>
                <a:srgbClr val="FFFFFF"/>
              </a:buClr>
              <a:buSzPts val="2400"/>
              <a:buNone/>
              <a:defRPr sz="1800" b="1">
                <a:solidFill>
                  <a:srgbClr val="FFFFFF"/>
                </a:solidFill>
              </a:defRPr>
            </a:lvl5pPr>
            <a:lvl6pPr lvl="5" algn="ctr" rtl="0">
              <a:spcBef>
                <a:spcPts val="0"/>
              </a:spcBef>
              <a:spcAft>
                <a:spcPts val="0"/>
              </a:spcAft>
              <a:buClr>
                <a:srgbClr val="FFFFFF"/>
              </a:buClr>
              <a:buSzPts val="2400"/>
              <a:buNone/>
              <a:defRPr sz="1800" b="1">
                <a:solidFill>
                  <a:srgbClr val="FFFFFF"/>
                </a:solidFill>
              </a:defRPr>
            </a:lvl6pPr>
            <a:lvl7pPr lvl="6" algn="ctr" rtl="0">
              <a:spcBef>
                <a:spcPts val="0"/>
              </a:spcBef>
              <a:spcAft>
                <a:spcPts val="0"/>
              </a:spcAft>
              <a:buClr>
                <a:srgbClr val="FFFFFF"/>
              </a:buClr>
              <a:buSzPts val="2400"/>
              <a:buNone/>
              <a:defRPr sz="1800" b="1">
                <a:solidFill>
                  <a:srgbClr val="FFFFFF"/>
                </a:solidFill>
              </a:defRPr>
            </a:lvl7pPr>
            <a:lvl8pPr lvl="7" algn="ctr" rtl="0">
              <a:spcBef>
                <a:spcPts val="0"/>
              </a:spcBef>
              <a:spcAft>
                <a:spcPts val="0"/>
              </a:spcAft>
              <a:buClr>
                <a:srgbClr val="FFFFFF"/>
              </a:buClr>
              <a:buSzPts val="2400"/>
              <a:buNone/>
              <a:defRPr sz="1800" b="1">
                <a:solidFill>
                  <a:srgbClr val="FFFFFF"/>
                </a:solidFill>
              </a:defRPr>
            </a:lvl8pPr>
            <a:lvl9pPr lvl="8" algn="ctr" rtl="0">
              <a:spcBef>
                <a:spcPts val="0"/>
              </a:spcBef>
              <a:spcAft>
                <a:spcPts val="0"/>
              </a:spcAft>
              <a:buClr>
                <a:srgbClr val="FFFFFF"/>
              </a:buClr>
              <a:buSzPts val="2400"/>
              <a:buNone/>
              <a:defRPr sz="1800" b="1">
                <a:solidFill>
                  <a:srgbClr val="FFFFFF"/>
                </a:solidFill>
              </a:defRPr>
            </a:lvl9pPr>
          </a:lstStyle>
          <a:p>
            <a:r>
              <a:rPr lang="en-US" dirty="0"/>
              <a:t>Subtitle</a:t>
            </a:r>
            <a:endParaRPr dirty="0"/>
          </a:p>
        </p:txBody>
      </p:sp>
      <p:sp>
        <p:nvSpPr>
          <p:cNvPr id="19" name="Shape 19"/>
          <p:cNvSpPr/>
          <p:nvPr/>
        </p:nvSpPr>
        <p:spPr>
          <a:xfrm>
            <a:off x="3047704" y="5323800"/>
            <a:ext cx="3047700" cy="102900"/>
          </a:xfrm>
          <a:prstGeom prst="rect">
            <a:avLst/>
          </a:prstGeom>
          <a:solidFill>
            <a:srgbClr val="EFAA1F"/>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20" name="Shape 20"/>
          <p:cNvSpPr/>
          <p:nvPr/>
        </p:nvSpPr>
        <p:spPr>
          <a:xfrm>
            <a:off x="6096271" y="5323800"/>
            <a:ext cx="3047700" cy="102900"/>
          </a:xfrm>
          <a:prstGeom prst="rect">
            <a:avLst/>
          </a:prstGeom>
          <a:solidFill>
            <a:srgbClr val="C63F28"/>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21" name="Shape 21"/>
          <p:cNvSpPr/>
          <p:nvPr/>
        </p:nvSpPr>
        <p:spPr>
          <a:xfrm>
            <a:off x="1" y="5323800"/>
            <a:ext cx="3047700" cy="102900"/>
          </a:xfrm>
          <a:prstGeom prst="rect">
            <a:avLst/>
          </a:prstGeom>
          <a:solidFill>
            <a:srgbClr val="008CA0"/>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22" name="Shape 22"/>
          <p:cNvSpPr txBox="1">
            <a:spLocks noGrp="1"/>
          </p:cNvSpPr>
          <p:nvPr>
            <p:ph type="sldNum" idx="12"/>
          </p:nvPr>
        </p:nvSpPr>
        <p:spPr>
          <a:xfrm>
            <a:off x="-125" y="6440375"/>
            <a:ext cx="9144000" cy="417900"/>
          </a:xfrm>
          <a:prstGeom prst="rect">
            <a:avLst/>
          </a:prstGeom>
        </p:spPr>
        <p:txBody>
          <a:bodyPr spcFirstLastPara="1" wrap="square" lIns="91425" tIns="91425" rIns="91425" bIns="91425" anchor="t" anchorCtr="0">
            <a:noAutofit/>
          </a:bodyPr>
          <a:lstStyle>
            <a:lvl1pPr lvl="0" algn="ctr">
              <a:buNone/>
              <a:defRPr>
                <a:latin typeface="+mn-lt"/>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93584" y="595524"/>
            <a:ext cx="2555942" cy="798047"/>
          </a:xfrm>
          <a:prstGeom prst="rect">
            <a:avLst/>
          </a:prstGeom>
        </p:spPr>
      </p:pic>
    </p:spTree>
    <p:extLst>
      <p:ext uri="{BB962C8B-B14F-4D97-AF65-F5344CB8AC3E}">
        <p14:creationId xmlns:p14="http://schemas.microsoft.com/office/powerpoint/2010/main" val="24035396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color background">
  <p:cSld name="Blank color background">
    <p:bg>
      <p:bgPr>
        <a:solidFill>
          <a:srgbClr val="455FA9"/>
        </a:solidFill>
        <a:effectLst/>
      </p:bgPr>
    </p:bg>
    <p:spTree>
      <p:nvGrpSpPr>
        <p:cNvPr id="1" name="Shape 78"/>
        <p:cNvGrpSpPr/>
        <p:nvPr/>
      </p:nvGrpSpPr>
      <p:grpSpPr>
        <a:xfrm>
          <a:off x="0" y="0"/>
          <a:ext cx="0" cy="0"/>
          <a:chOff x="0" y="0"/>
          <a:chExt cx="0" cy="0"/>
        </a:xfrm>
      </p:grpSpPr>
      <p:sp>
        <p:nvSpPr>
          <p:cNvPr id="79" name="Shape 79"/>
          <p:cNvSpPr/>
          <p:nvPr/>
        </p:nvSpPr>
        <p:spPr>
          <a:xfrm>
            <a:off x="7356366" y="6755100"/>
            <a:ext cx="893700" cy="102900"/>
          </a:xfrm>
          <a:prstGeom prst="rect">
            <a:avLst/>
          </a:prstGeom>
          <a:solidFill>
            <a:srgbClr val="EFAA1F"/>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80" name="Shape 80"/>
          <p:cNvSpPr/>
          <p:nvPr/>
        </p:nvSpPr>
        <p:spPr>
          <a:xfrm>
            <a:off x="8250312" y="6755100"/>
            <a:ext cx="893700" cy="102900"/>
          </a:xfrm>
          <a:prstGeom prst="rect">
            <a:avLst/>
          </a:prstGeom>
          <a:solidFill>
            <a:srgbClr val="C63F28"/>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81" name="Shape 81"/>
          <p:cNvSpPr/>
          <p:nvPr/>
        </p:nvSpPr>
        <p:spPr>
          <a:xfrm>
            <a:off x="0" y="6755100"/>
            <a:ext cx="893700" cy="102900"/>
          </a:xfrm>
          <a:prstGeom prst="rect">
            <a:avLst/>
          </a:prstGeom>
          <a:solidFill>
            <a:srgbClr val="7C9B52"/>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82" name="Shape 82"/>
          <p:cNvSpPr/>
          <p:nvPr/>
        </p:nvSpPr>
        <p:spPr>
          <a:xfrm>
            <a:off x="893710" y="6755100"/>
            <a:ext cx="6462600" cy="102900"/>
          </a:xfrm>
          <a:prstGeom prst="rect">
            <a:avLst/>
          </a:prstGeom>
          <a:solidFill>
            <a:srgbClr val="008CA0"/>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83" name="Shape 83"/>
          <p:cNvSpPr txBox="1">
            <a:spLocks noGrp="1"/>
          </p:cNvSpPr>
          <p:nvPr>
            <p:ph type="sldNum" idx="12"/>
          </p:nvPr>
        </p:nvSpPr>
        <p:spPr>
          <a:xfrm>
            <a:off x="8480575" y="6364177"/>
            <a:ext cx="548700" cy="417900"/>
          </a:xfrm>
          <a:prstGeom prst="rect">
            <a:avLst/>
          </a:prstGeom>
        </p:spPr>
        <p:txBody>
          <a:bodyPr spcFirstLastPara="1" wrap="square" lIns="91425" tIns="91425" rIns="91425" bIns="91425" anchor="t" anchorCtr="0">
            <a:noAutofit/>
          </a:bodyPr>
          <a:lstStyle>
            <a:lvl1pPr lvl="0">
              <a:buNone/>
              <a:defRPr>
                <a:solidFill>
                  <a:srgbClr val="97ABBC"/>
                </a:solidFill>
                <a:latin typeface="+mj-lt"/>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fld id="{00000000-1234-1234-1234-123412341234}" type="slidenum">
              <a:rPr lang="en" smtClean="0"/>
              <a:pPr/>
              <a:t>‹#›</a:t>
            </a:fld>
            <a:endParaRPr lang="en" dirty="0"/>
          </a:p>
        </p:txBody>
      </p:sp>
      <p:pic>
        <p:nvPicPr>
          <p:cNvPr id="7" name="Picture 6"/>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Tree>
    <p:extLst>
      <p:ext uri="{BB962C8B-B14F-4D97-AF65-F5344CB8AC3E}">
        <p14:creationId xmlns:p14="http://schemas.microsoft.com/office/powerpoint/2010/main" val="17839552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1"/>
        <p:cNvGrpSpPr/>
        <p:nvPr/>
      </p:nvGrpSpPr>
      <p:grpSpPr>
        <a:xfrm>
          <a:off x="0" y="0"/>
          <a:ext cx="0" cy="0"/>
          <a:chOff x="0" y="0"/>
          <a:chExt cx="0" cy="0"/>
        </a:xfrm>
      </p:grpSpPr>
      <p:sp>
        <p:nvSpPr>
          <p:cNvPr id="32" name="Shape 32"/>
          <p:cNvSpPr txBox="1">
            <a:spLocks noGrp="1"/>
          </p:cNvSpPr>
          <p:nvPr>
            <p:ph type="title" hasCustomPrompt="1"/>
          </p:nvPr>
        </p:nvSpPr>
        <p:spPr>
          <a:xfrm>
            <a:off x="893700" y="274650"/>
            <a:ext cx="6462600" cy="1143000"/>
          </a:xfrm>
          <a:prstGeom prst="rect">
            <a:avLst/>
          </a:prstGeom>
        </p:spPr>
        <p:txBody>
          <a:bodyPr spcFirstLastPara="1" wrap="square" lIns="91425" tIns="91425" rIns="91425" bIns="91425" anchor="b" anchorCtr="0"/>
          <a:lstStyle>
            <a:lvl1pPr lvl="0">
              <a:spcBef>
                <a:spcPts val="0"/>
              </a:spcBef>
              <a:spcAft>
                <a:spcPts val="0"/>
              </a:spcAft>
              <a:buSzPts val="3600"/>
              <a:buNone/>
              <a:defRPr>
                <a:solidFill>
                  <a:srgbClr val="97ABBC"/>
                </a:solidFill>
                <a:latin typeface="+mj-lt"/>
                <a:ea typeface="Arial Unicode MS" panose="020B0604020202020204" pitchFamily="34" charset="-128"/>
                <a:cs typeface="Arial Unicode MS" panose="020B0604020202020204" pitchFamily="34" charset="-128"/>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r>
              <a:rPr lang="en-US" dirty="0"/>
              <a:t>Title</a:t>
            </a:r>
            <a:endParaRPr dirty="0"/>
          </a:p>
        </p:txBody>
      </p:sp>
      <p:sp>
        <p:nvSpPr>
          <p:cNvPr id="33" name="Shape 33"/>
          <p:cNvSpPr txBox="1">
            <a:spLocks noGrp="1"/>
          </p:cNvSpPr>
          <p:nvPr>
            <p:ph type="body" idx="1" hasCustomPrompt="1"/>
          </p:nvPr>
        </p:nvSpPr>
        <p:spPr>
          <a:xfrm>
            <a:off x="893700" y="1831450"/>
            <a:ext cx="6462600" cy="4736400"/>
          </a:xfrm>
          <a:prstGeom prst="rect">
            <a:avLst/>
          </a:prstGeom>
        </p:spPr>
        <p:txBody>
          <a:bodyPr spcFirstLastPara="1" wrap="square" lIns="91425" tIns="91425" rIns="91425" bIns="91425" anchor="t" anchorCtr="0"/>
          <a:lstStyle>
            <a:lvl1pPr marL="342900" lvl="0" indent="-314325">
              <a:spcBef>
                <a:spcPts val="450"/>
              </a:spcBef>
              <a:spcAft>
                <a:spcPts val="0"/>
              </a:spcAft>
              <a:buSzPts val="3000"/>
              <a:buChar char="▷"/>
              <a:defRPr sz="1800">
                <a:solidFill>
                  <a:srgbClr val="677480"/>
                </a:solidFill>
                <a:latin typeface="+mj-lt"/>
                <a:ea typeface="Arial Unicode MS" panose="020B0604020202020204" pitchFamily="34" charset="-128"/>
                <a:cs typeface="Arial Unicode MS" panose="020B0604020202020204" pitchFamily="34" charset="-128"/>
              </a:defRPr>
            </a:lvl1pPr>
            <a:lvl2pPr marL="685800" lvl="1" indent="-285750">
              <a:spcBef>
                <a:spcPts val="0"/>
              </a:spcBef>
              <a:spcAft>
                <a:spcPts val="0"/>
              </a:spcAft>
              <a:buSzPts val="2400"/>
              <a:buChar char="○"/>
              <a:defRPr sz="1350">
                <a:latin typeface="+mn-lt"/>
              </a:defRPr>
            </a:lvl2pPr>
            <a:lvl3pPr marL="1028700" lvl="2" indent="-285750">
              <a:spcBef>
                <a:spcPts val="0"/>
              </a:spcBef>
              <a:spcAft>
                <a:spcPts val="0"/>
              </a:spcAft>
              <a:buSzPts val="2400"/>
              <a:buChar char="■"/>
              <a:defRPr/>
            </a:lvl3pPr>
            <a:lvl4pPr marL="1371600" lvl="3" indent="-257175">
              <a:spcBef>
                <a:spcPts val="0"/>
              </a:spcBef>
              <a:spcAft>
                <a:spcPts val="0"/>
              </a:spcAft>
              <a:buSzPts val="1800"/>
              <a:buChar char="●"/>
              <a:defRPr/>
            </a:lvl4pPr>
            <a:lvl5pPr marL="1714500" lvl="4" indent="-257175">
              <a:spcBef>
                <a:spcPts val="0"/>
              </a:spcBef>
              <a:spcAft>
                <a:spcPts val="0"/>
              </a:spcAft>
              <a:buSzPts val="1800"/>
              <a:buChar char="○"/>
              <a:defRPr/>
            </a:lvl5pPr>
            <a:lvl6pPr marL="2057400" lvl="5" indent="-257175">
              <a:spcBef>
                <a:spcPts val="0"/>
              </a:spcBef>
              <a:spcAft>
                <a:spcPts val="0"/>
              </a:spcAft>
              <a:buSzPts val="1800"/>
              <a:buChar char="■"/>
              <a:defRPr/>
            </a:lvl6pPr>
            <a:lvl7pPr marL="2400300" lvl="6" indent="-257175">
              <a:spcBef>
                <a:spcPts val="0"/>
              </a:spcBef>
              <a:spcAft>
                <a:spcPts val="0"/>
              </a:spcAft>
              <a:buSzPts val="1800"/>
              <a:buChar char="●"/>
              <a:defRPr/>
            </a:lvl7pPr>
            <a:lvl8pPr marL="2743200" lvl="7" indent="-257175">
              <a:spcBef>
                <a:spcPts val="0"/>
              </a:spcBef>
              <a:spcAft>
                <a:spcPts val="0"/>
              </a:spcAft>
              <a:buSzPts val="1800"/>
              <a:buChar char="○"/>
              <a:defRPr/>
            </a:lvl8pPr>
            <a:lvl9pPr marL="3086100" lvl="8" indent="-257175">
              <a:spcBef>
                <a:spcPts val="0"/>
              </a:spcBef>
              <a:spcAft>
                <a:spcPts val="0"/>
              </a:spcAft>
              <a:buSzPts val="1800"/>
              <a:buChar char="■"/>
              <a:defRPr/>
            </a:lvl9pPr>
          </a:lstStyle>
          <a:p>
            <a:r>
              <a:rPr lang="en-US" dirty="0"/>
              <a:t>Text</a:t>
            </a:r>
          </a:p>
          <a:p>
            <a:pPr lvl="1"/>
            <a:r>
              <a:rPr lang="en-US" dirty="0">
                <a:latin typeface="+mn-lt"/>
              </a:rPr>
              <a:t>Text</a:t>
            </a:r>
            <a:endParaRPr dirty="0"/>
          </a:p>
        </p:txBody>
      </p:sp>
      <p:sp>
        <p:nvSpPr>
          <p:cNvPr id="34" name="Shape 34"/>
          <p:cNvSpPr/>
          <p:nvPr/>
        </p:nvSpPr>
        <p:spPr>
          <a:xfrm>
            <a:off x="7356366" y="6755100"/>
            <a:ext cx="893700" cy="102900"/>
          </a:xfrm>
          <a:prstGeom prst="rect">
            <a:avLst/>
          </a:prstGeom>
          <a:solidFill>
            <a:srgbClr val="EFAA1F"/>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35" name="Shape 35"/>
          <p:cNvSpPr/>
          <p:nvPr/>
        </p:nvSpPr>
        <p:spPr>
          <a:xfrm>
            <a:off x="8250312" y="6755100"/>
            <a:ext cx="893700" cy="102900"/>
          </a:xfrm>
          <a:prstGeom prst="rect">
            <a:avLst/>
          </a:prstGeom>
          <a:solidFill>
            <a:srgbClr val="C63F28"/>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36" name="Shape 36"/>
          <p:cNvSpPr/>
          <p:nvPr/>
        </p:nvSpPr>
        <p:spPr>
          <a:xfrm>
            <a:off x="0" y="6755100"/>
            <a:ext cx="893700" cy="102900"/>
          </a:xfrm>
          <a:prstGeom prst="rect">
            <a:avLst/>
          </a:prstGeom>
          <a:solidFill>
            <a:srgbClr val="008CA0"/>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37" name="Shape 37"/>
          <p:cNvSpPr/>
          <p:nvPr/>
        </p:nvSpPr>
        <p:spPr>
          <a:xfrm>
            <a:off x="893710" y="6755100"/>
            <a:ext cx="6462600" cy="102900"/>
          </a:xfrm>
          <a:prstGeom prst="rect">
            <a:avLst/>
          </a:prstGeom>
          <a:solidFill>
            <a:srgbClr val="455FA9"/>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38" name="Shape 38"/>
          <p:cNvSpPr txBox="1">
            <a:spLocks noGrp="1"/>
          </p:cNvSpPr>
          <p:nvPr>
            <p:ph type="sldNum" idx="12"/>
          </p:nvPr>
        </p:nvSpPr>
        <p:spPr>
          <a:xfrm>
            <a:off x="8480575" y="6364177"/>
            <a:ext cx="548700" cy="417900"/>
          </a:xfrm>
          <a:prstGeom prst="rect">
            <a:avLst/>
          </a:prstGeom>
        </p:spPr>
        <p:txBody>
          <a:bodyPr spcFirstLastPara="1" wrap="square" lIns="91425" tIns="91425" rIns="91425" bIns="91425" anchor="t" anchorCtr="0">
            <a:noAutofit/>
          </a:bodyPr>
          <a:lstStyle>
            <a:lvl1pPr lvl="0">
              <a:buNone/>
              <a:defRPr>
                <a:latin typeface="+mn-lt"/>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Tree>
    <p:extLst>
      <p:ext uri="{BB962C8B-B14F-4D97-AF65-F5344CB8AC3E}">
        <p14:creationId xmlns:p14="http://schemas.microsoft.com/office/powerpoint/2010/main" val="3989120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a:solidFill>
                  <a:srgbClr val="455FA9"/>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a:solidFill>
                  <a:srgbClr val="455FA9"/>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hape 34"/>
          <p:cNvSpPr/>
          <p:nvPr userDrawn="1"/>
        </p:nvSpPr>
        <p:spPr>
          <a:xfrm>
            <a:off x="5696953" y="6755101"/>
            <a:ext cx="1401679" cy="110921"/>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35"/>
          <p:cNvSpPr/>
          <p:nvPr userDrawn="1"/>
        </p:nvSpPr>
        <p:spPr>
          <a:xfrm>
            <a:off x="7098631" y="6755100"/>
            <a:ext cx="2045369"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36"/>
          <p:cNvSpPr/>
          <p:nvPr userDrawn="1"/>
        </p:nvSpPr>
        <p:spPr>
          <a:xfrm>
            <a:off x="0" y="6755100"/>
            <a:ext cx="1473867"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1" name="Shape 37"/>
          <p:cNvSpPr/>
          <p:nvPr userDrawn="1"/>
        </p:nvSpPr>
        <p:spPr>
          <a:xfrm>
            <a:off x="1473868" y="6755100"/>
            <a:ext cx="4223084"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3737" y="122933"/>
            <a:ext cx="986625" cy="174724"/>
          </a:xfrm>
          <a:prstGeom prst="rect">
            <a:avLst/>
          </a:prstGeom>
        </p:spPr>
      </p:pic>
    </p:spTree>
    <p:extLst>
      <p:ext uri="{BB962C8B-B14F-4D97-AF65-F5344CB8AC3E}">
        <p14:creationId xmlns:p14="http://schemas.microsoft.com/office/powerpoint/2010/main" val="3045439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Shape 26"/>
          <p:cNvSpPr/>
          <p:nvPr userDrawn="1"/>
        </p:nvSpPr>
        <p:spPr>
          <a:xfrm>
            <a:off x="4967681" y="2071863"/>
            <a:ext cx="1467900" cy="102035"/>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4" name="Shape 27"/>
          <p:cNvSpPr/>
          <p:nvPr userDrawn="1"/>
        </p:nvSpPr>
        <p:spPr>
          <a:xfrm>
            <a:off x="6435581" y="2071864"/>
            <a:ext cx="2720451" cy="102035"/>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5" name="Shape 28"/>
          <p:cNvSpPr/>
          <p:nvPr userDrawn="1"/>
        </p:nvSpPr>
        <p:spPr>
          <a:xfrm>
            <a:off x="0" y="2071861"/>
            <a:ext cx="2364206" cy="102035"/>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6" name="Shape 29"/>
          <p:cNvSpPr/>
          <p:nvPr userDrawn="1"/>
        </p:nvSpPr>
        <p:spPr>
          <a:xfrm>
            <a:off x="2364205" y="2071862"/>
            <a:ext cx="1753412" cy="102035"/>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7" name="Shape 25"/>
          <p:cNvSpPr txBox="1"/>
          <p:nvPr userDrawn="1"/>
        </p:nvSpPr>
        <p:spPr>
          <a:xfrm>
            <a:off x="3766612" y="1552771"/>
            <a:ext cx="1467900" cy="871500"/>
          </a:xfrm>
          <a:prstGeom prst="rect">
            <a:avLst/>
          </a:prstGeom>
          <a:noFill/>
          <a:ln>
            <a:noFill/>
          </a:ln>
        </p:spPr>
        <p:txBody>
          <a:bodyPr spcFirstLastPara="1" wrap="square" lIns="68569" tIns="68569" rIns="68569" bIns="68569" anchor="t" anchorCtr="0">
            <a:noAutofit/>
          </a:bodyPr>
          <a:lstStyle/>
          <a:p>
            <a:pPr marL="0" lvl="0" indent="0" algn="ctr">
              <a:spcBef>
                <a:spcPts val="0"/>
              </a:spcBef>
              <a:spcAft>
                <a:spcPts val="0"/>
              </a:spcAft>
              <a:buNone/>
            </a:pPr>
            <a:r>
              <a:rPr lang="en" sz="7200" b="1" dirty="0">
                <a:solidFill>
                  <a:srgbClr val="97ABBC"/>
                </a:solidFill>
                <a:latin typeface="Arial" panose="020B0604020202020204" pitchFamily="34" charset="0"/>
                <a:cs typeface="Arial" panose="020B0604020202020204" pitchFamily="34" charset="0"/>
              </a:rPr>
              <a:t>“</a:t>
            </a:r>
            <a:endParaRPr sz="7200" b="1" dirty="0">
              <a:solidFill>
                <a:srgbClr val="97ABBC"/>
              </a:solidFill>
              <a:latin typeface="Arial" panose="020B0604020202020204" pitchFamily="34" charset="0"/>
              <a:cs typeface="Arial" panose="020B0604020202020204" pitchFamily="34"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9911" y="146610"/>
            <a:ext cx="986625" cy="174724"/>
          </a:xfrm>
          <a:prstGeom prst="rect">
            <a:avLst/>
          </a:prstGeom>
        </p:spPr>
      </p:pic>
      <p:sp>
        <p:nvSpPr>
          <p:cNvPr id="10" name="Text Placeholder 9"/>
          <p:cNvSpPr>
            <a:spLocks noGrp="1"/>
          </p:cNvSpPr>
          <p:nvPr>
            <p:ph type="body" sz="quarter" idx="10"/>
          </p:nvPr>
        </p:nvSpPr>
        <p:spPr>
          <a:xfrm>
            <a:off x="1350036" y="2584133"/>
            <a:ext cx="6619875" cy="738187"/>
          </a:xfrm>
        </p:spPr>
        <p:txBody>
          <a:bodyPr>
            <a:normAutofit/>
          </a:bodyPr>
          <a:lstStyle>
            <a:lvl1pPr marL="0" indent="0" algn="ctr">
              <a:buNone/>
              <a:defRPr sz="2400"/>
            </a:lvl1pPr>
          </a:lstStyle>
          <a:p>
            <a:pPr lvl="0"/>
            <a:r>
              <a:rPr lang="en-US"/>
              <a:t>Click to edit Master text styles</a:t>
            </a:r>
          </a:p>
        </p:txBody>
      </p:sp>
    </p:spTree>
    <p:extLst>
      <p:ext uri="{BB962C8B-B14F-4D97-AF65-F5344CB8AC3E}">
        <p14:creationId xmlns:p14="http://schemas.microsoft.com/office/powerpoint/2010/main" val="1325139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7" name="Shape 60"/>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61"/>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62"/>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63"/>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142995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lurple">
    <p:bg>
      <p:bgPr>
        <a:solidFill>
          <a:srgbClr val="455FA9"/>
        </a:solidFill>
        <a:effectLst/>
      </p:bgPr>
    </p:bg>
    <p:spTree>
      <p:nvGrpSpPr>
        <p:cNvPr id="1" name=""/>
        <p:cNvGrpSpPr/>
        <p:nvPr/>
      </p:nvGrpSpPr>
      <p:grpSpPr>
        <a:xfrm>
          <a:off x="0" y="0"/>
          <a:ext cx="0" cy="0"/>
          <a:chOff x="0" y="0"/>
          <a:chExt cx="0" cy="0"/>
        </a:xfrm>
      </p:grpSpPr>
      <p:sp>
        <p:nvSpPr>
          <p:cNvPr id="5" name="Shape 79"/>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Shape 80"/>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81"/>
          <p:cNvSpPr/>
          <p:nvPr userDrawn="1"/>
        </p:nvSpPr>
        <p:spPr>
          <a:xfrm>
            <a:off x="0" y="6755100"/>
            <a:ext cx="893700" cy="102900"/>
          </a:xfrm>
          <a:prstGeom prst="rect">
            <a:avLst/>
          </a:prstGeom>
          <a:solidFill>
            <a:srgbClr val="7C9B5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82"/>
          <p:cNvSpPr/>
          <p:nvPr userDrawn="1"/>
        </p:nvSpPr>
        <p:spPr>
          <a:xfrm>
            <a:off x="893710" y="6755100"/>
            <a:ext cx="64626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9" name="Picture 8"/>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10" name="Title 1"/>
          <p:cNvSpPr>
            <a:spLocks noGrp="1"/>
          </p:cNvSpPr>
          <p:nvPr>
            <p:ph type="title"/>
          </p:nvPr>
        </p:nvSpPr>
        <p:spPr>
          <a:xfrm>
            <a:off x="628650" y="365126"/>
            <a:ext cx="7886700" cy="1325563"/>
          </a:xfrm>
        </p:spPr>
        <p:txBody>
          <a:bodyPr/>
          <a:lstStyle>
            <a:lvl1pPr>
              <a:defRPr>
                <a:solidFill>
                  <a:schemeClr val="bg1"/>
                </a:solidFill>
              </a:defRPr>
            </a:lvl1pPr>
          </a:lstStyle>
          <a:p>
            <a:r>
              <a:rPr lang="en-US"/>
              <a:t>Click to edit Master title style</a:t>
            </a:r>
            <a:endParaRPr lang="en-US" dirty="0"/>
          </a:p>
        </p:txBody>
      </p:sp>
      <p:sp>
        <p:nvSpPr>
          <p:cNvPr id="11" name="Content Placeholder 2"/>
          <p:cNvSpPr>
            <a:spLocks noGrp="1"/>
          </p:cNvSpPr>
          <p:nvPr>
            <p:ph idx="1"/>
          </p:nvPr>
        </p:nvSpPr>
        <p:spPr>
          <a:xfrm>
            <a:off x="628650" y="1825625"/>
            <a:ext cx="78867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58809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cess Layout">
    <p:spTree>
      <p:nvGrpSpPr>
        <p:cNvPr id="1" name=""/>
        <p:cNvGrpSpPr/>
        <p:nvPr/>
      </p:nvGrpSpPr>
      <p:grpSpPr>
        <a:xfrm>
          <a:off x="0" y="0"/>
          <a:ext cx="0" cy="0"/>
          <a:chOff x="0" y="0"/>
          <a:chExt cx="0" cy="0"/>
        </a:xfrm>
      </p:grpSpPr>
      <p:sp>
        <p:nvSpPr>
          <p:cNvPr id="2" name="Title 1"/>
          <p:cNvSpPr>
            <a:spLocks noGrp="1"/>
          </p:cNvSpPr>
          <p:nvPr>
            <p:ph type="title"/>
          </p:nvPr>
        </p:nvSpPr>
        <p:spPr>
          <a:xfrm>
            <a:off x="552450" y="420341"/>
            <a:ext cx="7886700" cy="1325563"/>
          </a:xfrm>
        </p:spPr>
        <p:txBody>
          <a:bodyPr/>
          <a:lstStyle/>
          <a:p>
            <a:r>
              <a:rPr lang="en-US"/>
              <a:t>Click to edit Master title style</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5" name="Shape 246"/>
          <p:cNvSpPr/>
          <p:nvPr/>
        </p:nvSpPr>
        <p:spPr>
          <a:xfrm>
            <a:off x="5632317" y="2669418"/>
            <a:ext cx="3305700" cy="669000"/>
          </a:xfrm>
          <a:prstGeom prst="chevron">
            <a:avLst>
              <a:gd name="adj" fmla="val 50000"/>
            </a:avLst>
          </a:prstGeom>
          <a:solidFill>
            <a:srgbClr val="C63F28"/>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8" name="Shape 249"/>
          <p:cNvSpPr/>
          <p:nvPr/>
        </p:nvSpPr>
        <p:spPr>
          <a:xfrm>
            <a:off x="0" y="2669632"/>
            <a:ext cx="3546900" cy="669000"/>
          </a:xfrm>
          <a:prstGeom prst="homePlate">
            <a:avLst>
              <a:gd name="adj" fmla="val 50000"/>
            </a:avLst>
          </a:prstGeom>
          <a:solidFill>
            <a:srgbClr val="008CA0"/>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sz="2400"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Raleway"/>
            </a:endParaRPr>
          </a:p>
        </p:txBody>
      </p:sp>
      <p:sp>
        <p:nvSpPr>
          <p:cNvPr id="11" name="Shape 252"/>
          <p:cNvSpPr/>
          <p:nvPr/>
        </p:nvSpPr>
        <p:spPr>
          <a:xfrm>
            <a:off x="2944204" y="2669418"/>
            <a:ext cx="3305700" cy="669000"/>
          </a:xfrm>
          <a:prstGeom prst="chevron">
            <a:avLst>
              <a:gd name="adj" fmla="val 50000"/>
            </a:avLst>
          </a:prstGeom>
          <a:solidFill>
            <a:srgbClr val="455FA9"/>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14" name="Shape 60"/>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61"/>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62"/>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63"/>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Text Placeholder 5"/>
          <p:cNvSpPr>
            <a:spLocks noGrp="1"/>
          </p:cNvSpPr>
          <p:nvPr>
            <p:ph type="body" sz="quarter" idx="10"/>
          </p:nvPr>
        </p:nvSpPr>
        <p:spPr>
          <a:xfrm>
            <a:off x="304800"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21" name="Text Placeholder 5"/>
          <p:cNvSpPr>
            <a:spLocks noGrp="1"/>
          </p:cNvSpPr>
          <p:nvPr>
            <p:ph type="body" sz="quarter" idx="11"/>
          </p:nvPr>
        </p:nvSpPr>
        <p:spPr>
          <a:xfrm>
            <a:off x="3423590"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22" name="Text Placeholder 5"/>
          <p:cNvSpPr>
            <a:spLocks noGrp="1"/>
          </p:cNvSpPr>
          <p:nvPr>
            <p:ph type="body" sz="quarter" idx="12"/>
          </p:nvPr>
        </p:nvSpPr>
        <p:spPr>
          <a:xfrm>
            <a:off x="6269401"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9" name="Text Placeholder 8"/>
          <p:cNvSpPr>
            <a:spLocks noGrp="1"/>
          </p:cNvSpPr>
          <p:nvPr>
            <p:ph type="body" sz="quarter" idx="13"/>
          </p:nvPr>
        </p:nvSpPr>
        <p:spPr>
          <a:xfrm>
            <a:off x="304800" y="3527425"/>
            <a:ext cx="2430463" cy="2279650"/>
          </a:xfrm>
        </p:spPr>
        <p:txBody>
          <a:bodyPr>
            <a:normAutofit/>
          </a:bodyPr>
          <a:lstStyle>
            <a:lvl1pPr marL="0" indent="0">
              <a:buNone/>
              <a:defRPr sz="2000"/>
            </a:lvl1pPr>
          </a:lstStyle>
          <a:p>
            <a:pPr lvl="0"/>
            <a:r>
              <a:rPr lang="en-US"/>
              <a:t>Click to edit Master text styles</a:t>
            </a:r>
          </a:p>
        </p:txBody>
      </p:sp>
      <p:sp>
        <p:nvSpPr>
          <p:cNvPr id="23" name="Text Placeholder 8"/>
          <p:cNvSpPr>
            <a:spLocks noGrp="1"/>
          </p:cNvSpPr>
          <p:nvPr>
            <p:ph type="body" sz="quarter" idx="14"/>
          </p:nvPr>
        </p:nvSpPr>
        <p:spPr>
          <a:xfrm>
            <a:off x="3262494" y="3527425"/>
            <a:ext cx="2430463" cy="2279650"/>
          </a:xfrm>
        </p:spPr>
        <p:txBody>
          <a:bodyPr>
            <a:normAutofit/>
          </a:bodyPr>
          <a:lstStyle>
            <a:lvl1pPr marL="0" indent="0">
              <a:buNone/>
              <a:defRPr sz="2000"/>
            </a:lvl1pPr>
          </a:lstStyle>
          <a:p>
            <a:pPr lvl="0"/>
            <a:r>
              <a:rPr lang="en-US"/>
              <a:t>Click to edit Master text styles</a:t>
            </a:r>
          </a:p>
        </p:txBody>
      </p:sp>
      <p:sp>
        <p:nvSpPr>
          <p:cNvPr id="24" name="Text Placeholder 8"/>
          <p:cNvSpPr>
            <a:spLocks noGrp="1"/>
          </p:cNvSpPr>
          <p:nvPr>
            <p:ph type="body" sz="quarter" idx="15"/>
          </p:nvPr>
        </p:nvSpPr>
        <p:spPr>
          <a:xfrm>
            <a:off x="6220188" y="3527425"/>
            <a:ext cx="2430463" cy="2279650"/>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3832496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arrows Layout">
    <p:spTree>
      <p:nvGrpSpPr>
        <p:cNvPr id="1" name=""/>
        <p:cNvGrpSpPr/>
        <p:nvPr/>
      </p:nvGrpSpPr>
      <p:grpSpPr>
        <a:xfrm>
          <a:off x="0" y="0"/>
          <a:ext cx="0" cy="0"/>
          <a:chOff x="0" y="0"/>
          <a:chExt cx="0" cy="0"/>
        </a:xfrm>
      </p:grpSpPr>
      <p:sp>
        <p:nvSpPr>
          <p:cNvPr id="3" name="Shape 236"/>
          <p:cNvSpPr/>
          <p:nvPr userDrawn="1"/>
        </p:nvSpPr>
        <p:spPr>
          <a:xfrm>
            <a:off x="0" y="862500"/>
            <a:ext cx="940500" cy="891600"/>
          </a:xfrm>
          <a:prstGeom prst="rightArrow">
            <a:avLst>
              <a:gd name="adj1" fmla="val 61815"/>
              <a:gd name="adj2" fmla="val 50000"/>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 name="Shape 237"/>
          <p:cNvSpPr/>
          <p:nvPr userDrawn="1"/>
        </p:nvSpPr>
        <p:spPr>
          <a:xfrm>
            <a:off x="0" y="2767500"/>
            <a:ext cx="940500" cy="891600"/>
          </a:xfrm>
          <a:prstGeom prst="rightArrow">
            <a:avLst>
              <a:gd name="adj1" fmla="val 61815"/>
              <a:gd name="adj2" fmla="val 50000"/>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Shape 238"/>
          <p:cNvSpPr/>
          <p:nvPr userDrawn="1"/>
        </p:nvSpPr>
        <p:spPr>
          <a:xfrm>
            <a:off x="0" y="4672500"/>
            <a:ext cx="940500" cy="891600"/>
          </a:xfrm>
          <a:prstGeom prst="rightArrow">
            <a:avLst>
              <a:gd name="adj1" fmla="val 61815"/>
              <a:gd name="adj2" fmla="val 50000"/>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73"/>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74"/>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75"/>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6"/>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19" name="Text Placeholder 18"/>
          <p:cNvSpPr>
            <a:spLocks noGrp="1"/>
          </p:cNvSpPr>
          <p:nvPr>
            <p:ph type="body" sz="quarter" idx="10"/>
          </p:nvPr>
        </p:nvSpPr>
        <p:spPr>
          <a:xfrm>
            <a:off x="1185063" y="912529"/>
            <a:ext cx="6110287" cy="647302"/>
          </a:xfrm>
        </p:spPr>
        <p:txBody>
          <a:bodyPr/>
          <a:lstStyle>
            <a:lvl1pPr marL="0" indent="0">
              <a:buNone/>
              <a:defRPr>
                <a:solidFill>
                  <a:srgbClr val="EFAA1F"/>
                </a:solidFill>
              </a:defRPr>
            </a:lvl1pPr>
          </a:lstStyle>
          <a:p>
            <a:pPr lvl="0"/>
            <a:r>
              <a:rPr lang="en-US"/>
              <a:t>Click to edit Master text styles</a:t>
            </a:r>
          </a:p>
        </p:txBody>
      </p:sp>
      <p:sp>
        <p:nvSpPr>
          <p:cNvPr id="20" name="Text Placeholder 18"/>
          <p:cNvSpPr>
            <a:spLocks noGrp="1"/>
          </p:cNvSpPr>
          <p:nvPr>
            <p:ph type="body" sz="quarter" idx="11"/>
          </p:nvPr>
        </p:nvSpPr>
        <p:spPr>
          <a:xfrm>
            <a:off x="1185063" y="2802315"/>
            <a:ext cx="6110287" cy="647302"/>
          </a:xfrm>
        </p:spPr>
        <p:txBody>
          <a:bodyPr/>
          <a:lstStyle>
            <a:lvl1pPr marL="0" indent="0">
              <a:buNone/>
              <a:defRPr>
                <a:solidFill>
                  <a:srgbClr val="C63F28"/>
                </a:solidFill>
              </a:defRPr>
            </a:lvl1pPr>
          </a:lstStyle>
          <a:p>
            <a:pPr lvl="0"/>
            <a:r>
              <a:rPr lang="en-US"/>
              <a:t>Click to edit Master text styles</a:t>
            </a:r>
          </a:p>
        </p:txBody>
      </p:sp>
      <p:sp>
        <p:nvSpPr>
          <p:cNvPr id="21" name="Text Placeholder 18"/>
          <p:cNvSpPr>
            <a:spLocks noGrp="1"/>
          </p:cNvSpPr>
          <p:nvPr>
            <p:ph type="body" sz="quarter" idx="12"/>
          </p:nvPr>
        </p:nvSpPr>
        <p:spPr>
          <a:xfrm>
            <a:off x="1185063" y="4725064"/>
            <a:ext cx="6110287" cy="647302"/>
          </a:xfrm>
        </p:spPr>
        <p:txBody>
          <a:bodyPr/>
          <a:lstStyle>
            <a:lvl1pPr marL="0" indent="0">
              <a:buNone/>
              <a:defRPr>
                <a:solidFill>
                  <a:srgbClr val="008CA0"/>
                </a:solidFill>
              </a:defRPr>
            </a:lvl1pPr>
          </a:lstStyle>
          <a:p>
            <a:pPr lvl="0"/>
            <a:r>
              <a:rPr lang="en-US"/>
              <a:t>Click to edit Master text styles</a:t>
            </a:r>
          </a:p>
        </p:txBody>
      </p:sp>
      <p:sp>
        <p:nvSpPr>
          <p:cNvPr id="23" name="Text Placeholder 22"/>
          <p:cNvSpPr>
            <a:spLocks noGrp="1"/>
          </p:cNvSpPr>
          <p:nvPr>
            <p:ph type="body" sz="quarter" idx="13"/>
          </p:nvPr>
        </p:nvSpPr>
        <p:spPr>
          <a:xfrm>
            <a:off x="1184275" y="1654175"/>
            <a:ext cx="4089400" cy="563563"/>
          </a:xfrm>
        </p:spPr>
        <p:txBody>
          <a:bodyPr>
            <a:noAutofit/>
          </a:bodyPr>
          <a:lstStyle>
            <a:lvl1pPr marL="0" indent="0">
              <a:buNone/>
              <a:defRPr sz="2000"/>
            </a:lvl1pPr>
          </a:lstStyle>
          <a:p>
            <a:pPr lvl="0"/>
            <a:r>
              <a:rPr lang="en-US"/>
              <a:t>Click to edit Master text styles</a:t>
            </a:r>
          </a:p>
        </p:txBody>
      </p:sp>
      <p:sp>
        <p:nvSpPr>
          <p:cNvPr id="24" name="Text Placeholder 22"/>
          <p:cNvSpPr>
            <a:spLocks noGrp="1"/>
          </p:cNvSpPr>
          <p:nvPr>
            <p:ph type="body" sz="quarter" idx="14"/>
          </p:nvPr>
        </p:nvSpPr>
        <p:spPr>
          <a:xfrm>
            <a:off x="1184275" y="3691037"/>
            <a:ext cx="4089400" cy="563563"/>
          </a:xfrm>
        </p:spPr>
        <p:txBody>
          <a:bodyPr>
            <a:noAutofit/>
          </a:bodyPr>
          <a:lstStyle>
            <a:lvl1pPr marL="0" indent="0">
              <a:buNone/>
              <a:defRPr sz="2000"/>
            </a:lvl1pPr>
          </a:lstStyle>
          <a:p>
            <a:pPr lvl="0"/>
            <a:r>
              <a:rPr lang="en-US"/>
              <a:t>Click to edit Master text styles</a:t>
            </a:r>
          </a:p>
        </p:txBody>
      </p:sp>
      <p:sp>
        <p:nvSpPr>
          <p:cNvPr id="25" name="Text Placeholder 22"/>
          <p:cNvSpPr>
            <a:spLocks noGrp="1"/>
          </p:cNvSpPr>
          <p:nvPr>
            <p:ph type="body" sz="quarter" idx="15"/>
          </p:nvPr>
        </p:nvSpPr>
        <p:spPr>
          <a:xfrm>
            <a:off x="1184275" y="5536561"/>
            <a:ext cx="4089400" cy="563563"/>
          </a:xfrm>
        </p:spPr>
        <p:txBody>
          <a:bodyPr>
            <a:no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304719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0" y="0"/>
            <a:ext cx="5256621" cy="675510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hape 73"/>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74"/>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5"/>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76"/>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57910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261654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0" r:id="rId4"/>
    <p:sldLayoutId id="2147483667" r:id="rId5"/>
    <p:sldLayoutId id="2147483668" r:id="rId6"/>
    <p:sldLayoutId id="2147483673" r:id="rId7"/>
    <p:sldLayoutId id="2147483674" r:id="rId8"/>
    <p:sldLayoutId id="2147483670" r:id="rId9"/>
    <p:sldLayoutId id="2147483675" r:id="rId10"/>
    <p:sldLayoutId id="2147483676" r:id="rId11"/>
    <p:sldLayoutId id="2147483677"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F6415A9-FA3E-4542-A66B-39D0ED0EF21F}" type="datetimeFigureOut">
              <a:rPr lang="en-US" smtClean="0"/>
              <a:t>2/22/2024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142C50D-6F5E-441C-B5B8-129F9F326C3F}" type="slidenum">
              <a:rPr lang="en-US" smtClean="0"/>
              <a:t>‹#›</a:t>
            </a:fld>
            <a:endParaRPr lang="en-US" dirty="0"/>
          </a:p>
        </p:txBody>
      </p:sp>
    </p:spTree>
    <p:extLst>
      <p:ext uri="{BB962C8B-B14F-4D97-AF65-F5344CB8AC3E}">
        <p14:creationId xmlns:p14="http://schemas.microsoft.com/office/powerpoint/2010/main" val="3471737098"/>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8" r:id="rId12"/>
    <p:sldLayoutId id="2147483709" r:id="rId13"/>
    <p:sldLayoutId id="2147483710" r:id="rId14"/>
    <p:sldLayoutId id="2147483711" r:id="rId1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hyperlink" Target="https://www.cde.state.co.us/datapipeline/seyadequatedocs"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https://resources.csi.state.co.us/wp-content/uploads/2024/01/Cross-Collection-Exit-Coding-Discrepancies_Finalv2.pdf"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hyperlink" Target="https://resources.csi.state.co.us/wp-content/uploads/2024/01/Cross-Collection-Exit-Coding-Discrepancies_Finalv2.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19.tmp"/><Relationship Id="rId5" Type="http://schemas.openxmlformats.org/officeDocument/2006/relationships/image" Target="../media/image18.tmp"/><Relationship Id="rId4" Type="http://schemas.openxmlformats.org/officeDocument/2006/relationships/image" Target="../media/image17.tm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hyperlink" Target="https://cedar.cde.state.co.us/edulibdir/Organization%20Codes-en-us.xlsx"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4.png"/><Relationship Id="rId4" Type="http://schemas.openxmlformats.org/officeDocument/2006/relationships/diagramLayout" Target="../diagrams/layout1.xml"/><Relationship Id="rId9" Type="http://schemas.openxmlformats.org/officeDocument/2006/relationships/image" Target="../media/image23.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hyperlink" Target="https://resources.csi.state.co.us/data-submissions-calendar/"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hyperlink" Target="https://resources.csi.state.co.us/wp-content/uploads/2024/01/2023-2024-SPED-Child-File-Layout-and-Definitions_CSIAdditions.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hyperlink" Target="https://resources.csi.state.co.us/wp-content/uploads/2024/01/2023-2024_SPED-Participation-File-Layout-and-Definitions_CSIAdditions.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7.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a:t>2023-24 SPED End of Year Training</a:t>
            </a:r>
          </a:p>
        </p:txBody>
      </p:sp>
      <p:sp>
        <p:nvSpPr>
          <p:cNvPr id="3" name="Subtitle 2"/>
          <p:cNvSpPr>
            <a:spLocks noGrp="1"/>
          </p:cNvSpPr>
          <p:nvPr>
            <p:ph type="subTitle" idx="1"/>
          </p:nvPr>
        </p:nvSpPr>
        <p:spPr/>
        <p:txBody>
          <a:bodyPr/>
          <a:lstStyle/>
          <a:p>
            <a:r>
              <a:rPr lang="en-US" dirty="0"/>
              <a:t>What’s New and Reminders</a:t>
            </a:r>
          </a:p>
          <a:p>
            <a:r>
              <a:rPr lang="en-US" sz="1400" dirty="0"/>
              <a:t>Recorded February 2024</a:t>
            </a:r>
          </a:p>
        </p:txBody>
      </p:sp>
    </p:spTree>
    <p:extLst>
      <p:ext uri="{BB962C8B-B14F-4D97-AF65-F5344CB8AC3E}">
        <p14:creationId xmlns:p14="http://schemas.microsoft.com/office/powerpoint/2010/main" val="3028666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ctrTitle"/>
          </p:nvPr>
        </p:nvSpPr>
        <p:spPr>
          <a:xfrm>
            <a:off x="1657350" y="2440592"/>
            <a:ext cx="5829300" cy="1159875"/>
          </a:xfrm>
          <a:prstGeom prst="rect">
            <a:avLst/>
          </a:prstGeom>
        </p:spPr>
        <p:txBody>
          <a:bodyPr spcFirstLastPara="1" vert="horz" wrap="square" lIns="68569" tIns="68569" rIns="68569" bIns="68569" rtlCol="0" anchor="b" anchorCtr="0">
            <a:noAutofit/>
          </a:bodyPr>
          <a:lstStyle/>
          <a:p>
            <a:r>
              <a:rPr lang="en-US" dirty="0">
                <a:latin typeface="Arial" panose="020B0604020202020204" pitchFamily="34" charset="0"/>
                <a:cs typeface="Arial" panose="020B0604020202020204" pitchFamily="34" charset="0"/>
              </a:rPr>
              <a:t>Data Validation Updates/Reminders</a:t>
            </a:r>
            <a:endParaRPr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EF65523B-B09A-485B-AE41-EB31742C96D4}"/>
              </a:ext>
            </a:extLst>
          </p:cNvPr>
          <p:cNvSpPr>
            <a:spLocks noGrp="1"/>
          </p:cNvSpPr>
          <p:nvPr>
            <p:ph type="sldNum" idx="12"/>
          </p:nvPr>
        </p:nvSpPr>
        <p:spPr/>
        <p:txBody>
          <a:bodyPr/>
          <a:lstStyle/>
          <a:p>
            <a:fld id="{00000000-1234-1234-1234-123412341234}" type="slidenum">
              <a:rPr lang="en" sz="1200" smtClean="0"/>
              <a:pPr/>
              <a:t>10</a:t>
            </a:fld>
            <a:endParaRPr lang="en" sz="1200" dirty="0"/>
          </a:p>
        </p:txBody>
      </p:sp>
    </p:spTree>
    <p:extLst>
      <p:ext uri="{BB962C8B-B14F-4D97-AF65-F5344CB8AC3E}">
        <p14:creationId xmlns:p14="http://schemas.microsoft.com/office/powerpoint/2010/main" val="2276251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93441" y="549952"/>
            <a:ext cx="8001079" cy="808717"/>
          </a:xfrm>
          <a:prstGeom prst="rect">
            <a:avLst/>
          </a:prstGeom>
        </p:spPr>
        <p:txBody>
          <a:bodyPr spcFirstLastPara="1" vert="horz" wrap="square" lIns="68569" tIns="68569" rIns="68569" bIns="68569" rtlCol="0" anchor="b" anchorCtr="0">
            <a:noAutofit/>
          </a:bodyPr>
          <a:lstStyle/>
          <a:p>
            <a:r>
              <a:rPr lang="en" sz="3600" dirty="0">
                <a:solidFill>
                  <a:schemeClr val="tx1"/>
                </a:solidFill>
                <a:latin typeface="Arial" panose="020B0604020202020204" pitchFamily="34" charset="0"/>
                <a:cs typeface="Arial" panose="020B0604020202020204" pitchFamily="34" charset="0"/>
              </a:rPr>
              <a:t>EOY and SPED EOY Exit </a:t>
            </a:r>
            <a:r>
              <a:rPr lang="en-US" sz="3600" dirty="0">
                <a:solidFill>
                  <a:schemeClr val="tx1"/>
                </a:solidFill>
                <a:latin typeface="Arial" panose="020B0604020202020204" pitchFamily="34" charset="0"/>
                <a:cs typeface="Arial" panose="020B0604020202020204" pitchFamily="34" charset="0"/>
              </a:rPr>
              <a:t>Consistency</a:t>
            </a:r>
            <a:endParaRPr sz="3600" dirty="0">
              <a:solidFill>
                <a:schemeClr val="tx1"/>
              </a:solidFill>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679508745"/>
              </p:ext>
            </p:extLst>
          </p:nvPr>
        </p:nvGraphicFramePr>
        <p:xfrm>
          <a:off x="493441" y="1871957"/>
          <a:ext cx="8367925" cy="4175760"/>
        </p:xfrm>
        <a:graphic>
          <a:graphicData uri="http://schemas.openxmlformats.org/drawingml/2006/table">
            <a:tbl>
              <a:tblPr bandRow="1">
                <a:tableStyleId>{5C22544A-7EE6-4342-B048-85BDC9FD1C3A}</a:tableStyleId>
              </a:tblPr>
              <a:tblGrid>
                <a:gridCol w="8367925">
                  <a:extLst>
                    <a:ext uri="{9D8B030D-6E8A-4147-A177-3AD203B41FA5}">
                      <a16:colId xmlns:a16="http://schemas.microsoft.com/office/drawing/2014/main" val="20000"/>
                    </a:ext>
                  </a:extLst>
                </a:gridCol>
              </a:tblGrid>
              <a:tr h="3552369">
                <a:tc>
                  <a:txBody>
                    <a:bodyPr/>
                    <a:lstStyle/>
                    <a:p>
                      <a:pPr marL="114300" indent="0">
                        <a:buNone/>
                      </a:pPr>
                      <a:r>
                        <a:rPr lang="en-US" sz="2100" b="1" dirty="0">
                          <a:solidFill>
                            <a:srgbClr val="008CA0"/>
                          </a:solidFill>
                          <a:latin typeface="Arial" panose="020B0604020202020204" pitchFamily="34" charset="0"/>
                          <a:cs typeface="Arial" panose="020B0604020202020204" pitchFamily="34" charset="0"/>
                        </a:rPr>
                        <a:t>Graduates</a:t>
                      </a:r>
                      <a:r>
                        <a:rPr lang="en-US" sz="2100" b="1" baseline="0" dirty="0">
                          <a:solidFill>
                            <a:srgbClr val="008CA0"/>
                          </a:solidFill>
                          <a:latin typeface="Arial" panose="020B0604020202020204" pitchFamily="34" charset="0"/>
                          <a:cs typeface="Arial" panose="020B0604020202020204" pitchFamily="34" charset="0"/>
                        </a:rPr>
                        <a:t> and Dropouts</a:t>
                      </a:r>
                      <a:endParaRPr lang="en-US" sz="2100" b="1" dirty="0">
                        <a:solidFill>
                          <a:srgbClr val="008CA0"/>
                        </a:solidFill>
                        <a:latin typeface="Arial" panose="020B0604020202020204" pitchFamily="34" charset="0"/>
                        <a:cs typeface="Arial" panose="020B0604020202020204" pitchFamily="34" charset="0"/>
                      </a:endParaRPr>
                    </a:p>
                    <a:p>
                      <a:pPr marL="457200" lvl="1" indent="0">
                        <a:buFont typeface="Arial" panose="020B0604020202020204" pitchFamily="34" charset="0"/>
                        <a:buNone/>
                      </a:pPr>
                      <a:r>
                        <a:rPr lang="en-US" sz="1500" dirty="0">
                          <a:solidFill>
                            <a:schemeClr val="tx1"/>
                          </a:solidFill>
                          <a:latin typeface="Arial" panose="020B0604020202020204" pitchFamily="34" charset="0"/>
                          <a:cs typeface="Arial" panose="020B0604020202020204" pitchFamily="34" charset="0"/>
                        </a:rPr>
                        <a:t>Ensure you are working with your EOY Counterpart, other staff and families to verify:</a:t>
                      </a:r>
                    </a:p>
                    <a:p>
                      <a:pPr marL="1257300" lvl="2" indent="-342900">
                        <a:buFont typeface="Arial" panose="020B0604020202020204" pitchFamily="34" charset="0"/>
                        <a:buChar char="•"/>
                      </a:pPr>
                      <a:r>
                        <a:rPr lang="en-US" sz="1500" dirty="0">
                          <a:solidFill>
                            <a:schemeClr val="tx1"/>
                          </a:solidFill>
                          <a:latin typeface="Arial" panose="020B0604020202020204" pitchFamily="34" charset="0"/>
                          <a:cs typeface="Arial" panose="020B0604020202020204" pitchFamily="34" charset="0"/>
                        </a:rPr>
                        <a:t>Consistent reporting of Graduates and Dropouts</a:t>
                      </a:r>
                      <a:endParaRPr lang="en-US" sz="1500" baseline="0" dirty="0">
                        <a:solidFill>
                          <a:schemeClr val="tx1"/>
                        </a:solidFill>
                        <a:latin typeface="Arial" panose="020B0604020202020204" pitchFamily="34" charset="0"/>
                        <a:cs typeface="Arial" panose="020B0604020202020204" pitchFamily="34" charset="0"/>
                      </a:endParaRPr>
                    </a:p>
                    <a:p>
                      <a:pPr marL="1257300" lvl="2" indent="-342900">
                        <a:buFont typeface="Arial" panose="020B0604020202020204" pitchFamily="34" charset="0"/>
                        <a:buChar char="•"/>
                      </a:pPr>
                      <a:r>
                        <a:rPr lang="en-US" sz="1500" baseline="0" dirty="0">
                          <a:solidFill>
                            <a:schemeClr val="tx1"/>
                          </a:solidFill>
                          <a:latin typeface="Arial" panose="020B0604020202020204" pitchFamily="34" charset="0"/>
                          <a:cs typeface="Arial" panose="020B0604020202020204" pitchFamily="34" charset="0"/>
                        </a:rPr>
                        <a:t>Similar or matching Exit Dates</a:t>
                      </a:r>
                    </a:p>
                    <a:p>
                      <a:pPr marL="0" lvl="0" indent="0">
                        <a:buFont typeface="Arial" panose="020B0604020202020204" pitchFamily="34" charset="0"/>
                        <a:buNone/>
                      </a:pPr>
                      <a:endParaRPr lang="en-US" sz="1500" dirty="0">
                        <a:solidFill>
                          <a:schemeClr val="tx1"/>
                        </a:solidFill>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sz="1500" dirty="0">
                          <a:solidFill>
                            <a:schemeClr val="tx1"/>
                          </a:solidFill>
                          <a:latin typeface="Arial" panose="020B0604020202020204" pitchFamily="34" charset="0"/>
                          <a:cs typeface="Arial" panose="020B0604020202020204" pitchFamily="34" charset="0"/>
                        </a:rPr>
                        <a:t> </a:t>
                      </a:r>
                      <a:r>
                        <a:rPr lang="en-US" sz="2100" b="1" dirty="0">
                          <a:solidFill>
                            <a:srgbClr val="EFAA1F"/>
                          </a:solidFill>
                          <a:latin typeface="Arial" panose="020B0604020202020204" pitchFamily="34" charset="0"/>
                          <a:cs typeface="Arial" panose="020B0604020202020204" pitchFamily="34" charset="0"/>
                        </a:rPr>
                        <a:t>Other Exits</a:t>
                      </a:r>
                    </a:p>
                    <a:p>
                      <a:pPr marL="0" lvl="0" indent="0">
                        <a:buFont typeface="Arial" panose="020B0604020202020204" pitchFamily="34" charset="0"/>
                        <a:buNone/>
                      </a:pPr>
                      <a:r>
                        <a:rPr lang="en-US" sz="1800" b="1" dirty="0">
                          <a:solidFill>
                            <a:schemeClr val="tx1"/>
                          </a:solidFill>
                          <a:latin typeface="Arial" panose="020B0604020202020204" pitchFamily="34" charset="0"/>
                          <a:cs typeface="Arial" panose="020B0604020202020204" pitchFamily="34" charset="0"/>
                        </a:rPr>
                        <a:t>      </a:t>
                      </a:r>
                      <a:r>
                        <a:rPr lang="en-US" sz="1500" b="0" dirty="0">
                          <a:solidFill>
                            <a:schemeClr val="tx1"/>
                          </a:solidFill>
                          <a:latin typeface="Arial" panose="020B0604020202020204" pitchFamily="34" charset="0"/>
                          <a:cs typeface="Arial" panose="020B0604020202020204" pitchFamily="34" charset="0"/>
                        </a:rPr>
                        <a:t>Verify</a:t>
                      </a:r>
                      <a:r>
                        <a:rPr lang="en-US" sz="1500" b="0" baseline="0" dirty="0">
                          <a:solidFill>
                            <a:schemeClr val="tx1"/>
                          </a:solidFill>
                          <a:latin typeface="Arial" panose="020B0604020202020204" pitchFamily="34" charset="0"/>
                          <a:cs typeface="Arial" panose="020B0604020202020204" pitchFamily="34" charset="0"/>
                        </a:rPr>
                        <a:t> that any student who exits the school has consistent information as it pertains to:</a:t>
                      </a:r>
                    </a:p>
                    <a:p>
                      <a:pPr marL="1257300" lvl="2" indent="-342900">
                        <a:buFont typeface="Arial" panose="020B0604020202020204" pitchFamily="34" charset="0"/>
                        <a:buChar char="•"/>
                      </a:pPr>
                      <a:r>
                        <a:rPr lang="en-US" sz="1500" b="0" baseline="0" dirty="0">
                          <a:solidFill>
                            <a:schemeClr val="tx1"/>
                          </a:solidFill>
                          <a:latin typeface="Arial" panose="020B0604020202020204" pitchFamily="34" charset="0"/>
                          <a:cs typeface="Arial" panose="020B0604020202020204" pitchFamily="34" charset="0"/>
                        </a:rPr>
                        <a:t>Matching Exit Types (with adequate documentation)</a:t>
                      </a:r>
                    </a:p>
                    <a:p>
                      <a:pPr marL="1257300" lvl="2" indent="-342900">
                        <a:buFont typeface="Arial" panose="020B0604020202020204" pitchFamily="34" charset="0"/>
                        <a:buChar char="•"/>
                      </a:pPr>
                      <a:r>
                        <a:rPr lang="en-US" sz="1500" baseline="0" dirty="0">
                          <a:solidFill>
                            <a:schemeClr val="tx1"/>
                          </a:solidFill>
                          <a:latin typeface="Arial" panose="020B0604020202020204" pitchFamily="34" charset="0"/>
                          <a:cs typeface="Arial" panose="020B0604020202020204" pitchFamily="34" charset="0"/>
                        </a:rPr>
                        <a:t>Similar or matching Exit Dates</a:t>
                      </a:r>
                    </a:p>
                    <a:p>
                      <a:pPr marL="1257300" lvl="2" indent="-342900">
                        <a:buFont typeface="Arial" panose="020B0604020202020204" pitchFamily="34" charset="0"/>
                        <a:buChar char="•"/>
                      </a:pPr>
                      <a:r>
                        <a:rPr lang="en-US" sz="1500" b="0" baseline="0" dirty="0">
                          <a:solidFill>
                            <a:schemeClr val="tx1"/>
                          </a:solidFill>
                          <a:latin typeface="Arial" panose="020B0604020202020204" pitchFamily="34" charset="0"/>
                          <a:cs typeface="Arial" panose="020B0604020202020204" pitchFamily="34" charset="0"/>
                        </a:rPr>
                        <a:t>Students exiting SPED EOY to general education don’t need to be exited in EOY</a:t>
                      </a:r>
                    </a:p>
                    <a:p>
                      <a:pPr marL="1257300" lvl="2" indent="-342900">
                        <a:buFont typeface="Arial" panose="020B0604020202020204" pitchFamily="34" charset="0"/>
                        <a:buChar char="•"/>
                      </a:pPr>
                      <a:endParaRPr lang="en-US" sz="1500" b="0" baseline="0" dirty="0">
                        <a:solidFill>
                          <a:schemeClr val="tx1"/>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1500" b="0" baseline="0" dirty="0">
                          <a:solidFill>
                            <a:schemeClr val="tx1"/>
                          </a:solidFill>
                          <a:latin typeface="Arial" panose="020B0604020202020204" pitchFamily="34" charset="0"/>
                          <a:cs typeface="Arial" panose="020B0604020202020204" pitchFamily="34" charset="0"/>
                        </a:rPr>
                        <a:t>Ensure school has received student's adequate documentation and utilize the </a:t>
                      </a:r>
                      <a:r>
                        <a:rPr lang="en-US" sz="1500" b="0" baseline="0" dirty="0">
                          <a:solidFill>
                            <a:schemeClr val="tx1"/>
                          </a:solidFill>
                          <a:latin typeface="Arial" panose="020B0604020202020204" pitchFamily="34" charset="0"/>
                          <a:cs typeface="Arial" panose="020B0604020202020204" pitchFamily="34" charset="0"/>
                          <a:hlinkClick r:id="rId3"/>
                        </a:rPr>
                        <a:t>Adequate Documentation of Transfer List</a:t>
                      </a:r>
                      <a:r>
                        <a:rPr lang="en-US" sz="1500" b="0" baseline="0" dirty="0">
                          <a:solidFill>
                            <a:schemeClr val="tx1"/>
                          </a:solidFill>
                          <a:latin typeface="Arial" panose="020B0604020202020204" pitchFamily="34" charset="0"/>
                          <a:cs typeface="Arial" panose="020B0604020202020204" pitchFamily="34" charset="0"/>
                        </a:rPr>
                        <a:t> prior to coding an Exit Type.</a:t>
                      </a:r>
                    </a:p>
                    <a:p>
                      <a:pPr marL="342900" lvl="0" indent="-342900">
                        <a:buFont typeface="Arial" panose="020B0604020202020204" pitchFamily="34" charset="0"/>
                        <a:buChar char="•"/>
                      </a:pPr>
                      <a:endParaRPr lang="en-US" sz="1500" b="0" baseline="0" dirty="0">
                        <a:solidFill>
                          <a:schemeClr val="tx1"/>
                        </a:solidFill>
                        <a:latin typeface="Arial" panose="020B0604020202020204" pitchFamily="34" charset="0"/>
                        <a:cs typeface="Arial" panose="020B0604020202020204" pitchFamily="34" charset="0"/>
                      </a:endParaRPr>
                    </a:p>
                    <a:p>
                      <a:pPr marL="0" lvl="0" indent="0">
                        <a:buFont typeface="Arial" panose="020B0604020202020204" pitchFamily="34" charset="0"/>
                        <a:buNone/>
                      </a:pPr>
                      <a:endParaRPr lang="en-US" sz="1500" b="0" baseline="0" dirty="0">
                        <a:solidFill>
                          <a:schemeClr val="tx1"/>
                        </a:solidFill>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sz="1100" b="1" baseline="0" dirty="0">
                          <a:solidFill>
                            <a:srgbClr val="C63F28"/>
                          </a:solidFill>
                          <a:latin typeface="Arial" panose="020B0604020202020204" pitchFamily="34" charset="0"/>
                          <a:cs typeface="Arial" panose="020B0604020202020204" pitchFamily="34" charset="0"/>
                        </a:rPr>
                        <a:t>***Compare all students exit information in both systems at time of exit.  A full review should be completed by early June***</a:t>
                      </a:r>
                    </a:p>
                  </a:txBody>
                  <a:tcPr marL="68580" marR="68580" marT="34290" marB="34290">
                    <a:noFill/>
                  </a:tcPr>
                </a:tc>
                <a:extLst>
                  <a:ext uri="{0D108BD9-81ED-4DB2-BD59-A6C34878D82A}">
                    <a16:rowId xmlns:a16="http://schemas.microsoft.com/office/drawing/2014/main" val="10000"/>
                  </a:ext>
                </a:extLst>
              </a:tr>
              <a:tr h="269892">
                <a:tc>
                  <a:txBody>
                    <a:bodyPr/>
                    <a:lstStyle/>
                    <a:p>
                      <a:pPr marL="285750" indent="-285750">
                        <a:buFont typeface="Arial" panose="020B0604020202020204" pitchFamily="34" charset="0"/>
                        <a:buChar char="•"/>
                      </a:pPr>
                      <a:endParaRPr lang="en-US" sz="1400" dirty="0">
                        <a:solidFill>
                          <a:srgbClr val="677480"/>
                        </a:solidFill>
                      </a:endParaRPr>
                    </a:p>
                  </a:txBody>
                  <a:tcPr marL="68580" marR="68580" marT="34290" marB="34290">
                    <a:noFill/>
                  </a:tcPr>
                </a:tc>
                <a:extLst>
                  <a:ext uri="{0D108BD9-81ED-4DB2-BD59-A6C34878D82A}">
                    <a16:rowId xmlns:a16="http://schemas.microsoft.com/office/drawing/2014/main" val="10001"/>
                  </a:ext>
                </a:extLst>
              </a:tr>
            </a:tbl>
          </a:graphicData>
        </a:graphic>
      </p:graphicFrame>
      <p:sp>
        <p:nvSpPr>
          <p:cNvPr id="2" name="Slide Number Placeholder 1">
            <a:extLst>
              <a:ext uri="{FF2B5EF4-FFF2-40B4-BE49-F238E27FC236}">
                <a16:creationId xmlns:a16="http://schemas.microsoft.com/office/drawing/2014/main" id="{6B44DBBB-51DB-4AFE-A573-257E7D62A15A}"/>
              </a:ext>
            </a:extLst>
          </p:cNvPr>
          <p:cNvSpPr>
            <a:spLocks noGrp="1"/>
          </p:cNvSpPr>
          <p:nvPr>
            <p:ph type="sldNum" idx="12"/>
          </p:nvPr>
        </p:nvSpPr>
        <p:spPr>
          <a:xfrm>
            <a:off x="8312666" y="6091830"/>
            <a:ext cx="548700" cy="417900"/>
          </a:xfrm>
        </p:spPr>
        <p:txBody>
          <a:bodyPr/>
          <a:lstStyle/>
          <a:p>
            <a:fld id="{00000000-1234-1234-1234-123412341234}" type="slidenum">
              <a:rPr lang="en" sz="1200" smtClean="0"/>
              <a:pPr/>
              <a:t>11</a:t>
            </a:fld>
            <a:endParaRPr lang="en" sz="1200" dirty="0"/>
          </a:p>
        </p:txBody>
      </p:sp>
    </p:spTree>
    <p:extLst>
      <p:ext uri="{BB962C8B-B14F-4D97-AF65-F5344CB8AC3E}">
        <p14:creationId xmlns:p14="http://schemas.microsoft.com/office/powerpoint/2010/main" val="1659149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D6F30-D636-458F-BF47-950A812CB19E}"/>
              </a:ext>
            </a:extLst>
          </p:cNvPr>
          <p:cNvSpPr>
            <a:spLocks noGrp="1"/>
          </p:cNvSpPr>
          <p:nvPr>
            <p:ph type="title"/>
          </p:nvPr>
        </p:nvSpPr>
        <p:spPr>
          <a:xfrm>
            <a:off x="222191" y="400273"/>
            <a:ext cx="8477428" cy="879032"/>
          </a:xfrm>
        </p:spPr>
        <p:txBody>
          <a:bodyPr>
            <a:noAutofit/>
          </a:bodyPr>
          <a:lstStyle/>
          <a:p>
            <a:r>
              <a:rPr lang="en-US" sz="3600" dirty="0">
                <a:solidFill>
                  <a:schemeClr val="tx1"/>
                </a:solidFill>
                <a:latin typeface="Arial" panose="020B0604020202020204" pitchFamily="34" charset="0"/>
                <a:cs typeface="Arial" panose="020B0604020202020204" pitchFamily="34" charset="0"/>
              </a:rPr>
              <a:t>SPED Mid-Year Exit Details</a:t>
            </a:r>
          </a:p>
        </p:txBody>
      </p:sp>
      <p:sp>
        <p:nvSpPr>
          <p:cNvPr id="3" name="Text Placeholder 2">
            <a:extLst>
              <a:ext uri="{FF2B5EF4-FFF2-40B4-BE49-F238E27FC236}">
                <a16:creationId xmlns:a16="http://schemas.microsoft.com/office/drawing/2014/main" id="{89B60A82-D3C6-44CB-B00C-F1774C9C62D0}"/>
              </a:ext>
            </a:extLst>
          </p:cNvPr>
          <p:cNvSpPr>
            <a:spLocks noGrp="1"/>
          </p:cNvSpPr>
          <p:nvPr>
            <p:ph type="body" idx="1"/>
          </p:nvPr>
        </p:nvSpPr>
        <p:spPr/>
        <p:txBody>
          <a:bodyPr/>
          <a:lstStyle/>
          <a:p>
            <a:pPr marL="28575" indent="0">
              <a:buNone/>
            </a:pPr>
            <a:r>
              <a:rPr lang="en-US" b="1" dirty="0">
                <a:solidFill>
                  <a:srgbClr val="C63F28"/>
                </a:solidFill>
                <a:latin typeface="Arial" panose="020B0604020202020204" pitchFamily="34" charset="0"/>
                <a:cs typeface="Arial" panose="020B0604020202020204" pitchFamily="34" charset="0"/>
              </a:rPr>
              <a:t>CDE has confirmed that students exited from Special Education to Regular Education need to be coded in the following way:</a:t>
            </a:r>
            <a:endParaRPr lang="en-US" sz="1600" b="1" dirty="0">
              <a:solidFill>
                <a:srgbClr val="C63F28"/>
              </a:solidFill>
              <a:latin typeface="Arial" panose="020B0604020202020204" pitchFamily="34" charset="0"/>
              <a:cs typeface="Arial" panose="020B0604020202020204" pitchFamily="34" charset="0"/>
            </a:endParaRPr>
          </a:p>
          <a:p>
            <a:pPr marL="28575" indent="0">
              <a:buNone/>
            </a:pPr>
            <a:endParaRPr lang="en-US" sz="1600" b="1" dirty="0">
              <a:solidFill>
                <a:srgbClr val="C63F28"/>
              </a:solidFill>
              <a:latin typeface="Arial" panose="020B0604020202020204" pitchFamily="34" charset="0"/>
              <a:cs typeface="Arial" panose="020B0604020202020204" pitchFamily="34" charset="0"/>
            </a:endParaRPr>
          </a:p>
          <a:p>
            <a:pPr lvl="2">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Students should have a current year Exit Date with an Exit Type of </a:t>
            </a:r>
            <a:r>
              <a:rPr lang="en-US" sz="1800" b="1" dirty="0">
                <a:solidFill>
                  <a:schemeClr val="tx1"/>
                </a:solidFill>
                <a:latin typeface="Arial" panose="020B0604020202020204" pitchFamily="34" charset="0"/>
                <a:cs typeface="Arial" panose="020B0604020202020204" pitchFamily="34" charset="0"/>
              </a:rPr>
              <a:t>09 – Transferred to Regular Education </a:t>
            </a:r>
            <a:r>
              <a:rPr lang="en-US" sz="1800" dirty="0">
                <a:solidFill>
                  <a:schemeClr val="tx1"/>
                </a:solidFill>
                <a:latin typeface="Arial" panose="020B0604020202020204" pitchFamily="34" charset="0"/>
                <a:cs typeface="Arial" panose="020B0604020202020204" pitchFamily="34" charset="0"/>
              </a:rPr>
              <a:t>for the SPED EOY collection</a:t>
            </a:r>
          </a:p>
          <a:p>
            <a:pPr lvl="2">
              <a:buFont typeface="Arial" panose="020B0604020202020204" pitchFamily="34" charset="0"/>
              <a:buChar char="•"/>
            </a:pPr>
            <a:endParaRPr lang="en-US" sz="1800" dirty="0">
              <a:solidFill>
                <a:schemeClr val="tx1"/>
              </a:solidFill>
              <a:latin typeface="Arial" panose="020B0604020202020204" pitchFamily="34" charset="0"/>
              <a:cs typeface="Arial" panose="020B0604020202020204" pitchFamily="34" charset="0"/>
            </a:endParaRPr>
          </a:p>
          <a:p>
            <a:pPr lvl="2">
              <a:buFont typeface="Arial" panose="020B0604020202020204" pitchFamily="34" charset="0"/>
              <a:buChar char="•"/>
            </a:pPr>
            <a:r>
              <a:rPr lang="en-US" sz="1800" dirty="0"/>
              <a:t>Students should not have an Exit Date or Exit Type coded on the EOY Collection</a:t>
            </a:r>
          </a:p>
          <a:p>
            <a:pPr lvl="2">
              <a:buFont typeface="Arial" panose="020B0604020202020204" pitchFamily="34" charset="0"/>
              <a:buChar char="•"/>
            </a:pPr>
            <a:endParaRPr lang="en-US" sz="1800" dirty="0">
              <a:solidFill>
                <a:schemeClr val="tx1"/>
              </a:solidFill>
              <a:latin typeface="Arial" panose="020B0604020202020204" pitchFamily="34" charset="0"/>
              <a:cs typeface="Arial" panose="020B0604020202020204" pitchFamily="34" charset="0"/>
            </a:endParaRPr>
          </a:p>
          <a:p>
            <a:pPr lvl="2">
              <a:buFont typeface="Arial" panose="020B0604020202020204" pitchFamily="34" charset="0"/>
              <a:buChar char="•"/>
            </a:pPr>
            <a:r>
              <a:rPr lang="en-US" sz="1800" u="sng" dirty="0"/>
              <a:t>Both</a:t>
            </a:r>
            <a:r>
              <a:rPr lang="en-US" sz="1800" dirty="0"/>
              <a:t> Collections should have an accurate (non-zero filled) </a:t>
            </a:r>
            <a:r>
              <a:rPr lang="en-US" sz="1800" b="1" dirty="0"/>
              <a:t>Disability </a:t>
            </a:r>
            <a:r>
              <a:rPr lang="en-US" sz="1800" dirty="0"/>
              <a:t>coded based on when the student was in SPED.  This should remain for the entirety of the year regardless of when the student was exited</a:t>
            </a:r>
            <a:endParaRPr lang="en-US" sz="1800" dirty="0">
              <a:solidFill>
                <a:schemeClr val="tx1"/>
              </a:solidFill>
              <a:latin typeface="Arial" panose="020B0604020202020204" pitchFamily="34" charset="0"/>
              <a:cs typeface="Arial" panose="020B0604020202020204" pitchFamily="34" charset="0"/>
            </a:endParaRPr>
          </a:p>
          <a:p>
            <a:pPr marL="28575" indent="0">
              <a:buNone/>
            </a:pPr>
            <a:endParaRPr lang="en-US" dirty="0">
              <a:solidFill>
                <a:schemeClr val="tx1"/>
              </a:solidFill>
              <a:latin typeface="Arial" panose="020B0604020202020204" pitchFamily="34" charset="0"/>
              <a:cs typeface="Arial" panose="020B0604020202020204" pitchFamily="34" charset="0"/>
            </a:endParaRPr>
          </a:p>
          <a:p>
            <a:pPr marL="28575" indent="0">
              <a:buNone/>
            </a:pPr>
            <a:endParaRPr lang="en-US" dirty="0">
              <a:solidFill>
                <a:schemeClr val="tx1"/>
              </a:solidFill>
              <a:latin typeface="Arial" panose="020B0604020202020204" pitchFamily="34" charset="0"/>
              <a:cs typeface="Arial" panose="020B0604020202020204" pitchFamily="34" charset="0"/>
            </a:endParaRPr>
          </a:p>
          <a:p>
            <a:pPr marL="28575" indent="0">
              <a:buNone/>
            </a:pPr>
            <a:endParaRPr lang="en-US" dirty="0">
              <a:solidFill>
                <a:schemeClr val="tx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71CB93F-8A59-414B-ACCD-A4676F6684C2}"/>
              </a:ext>
            </a:extLst>
          </p:cNvPr>
          <p:cNvSpPr>
            <a:spLocks noGrp="1"/>
          </p:cNvSpPr>
          <p:nvPr>
            <p:ph type="sldNum" idx="12"/>
          </p:nvPr>
        </p:nvSpPr>
        <p:spPr>
          <a:xfrm>
            <a:off x="8396685" y="6149950"/>
            <a:ext cx="548700" cy="417900"/>
          </a:xfrm>
        </p:spPr>
        <p:txBody>
          <a:bodyPr/>
          <a:lstStyle/>
          <a:p>
            <a:fld id="{00000000-1234-1234-1234-123412341234}" type="slidenum">
              <a:rPr lang="en" sz="1200" smtClean="0"/>
              <a:pPr/>
              <a:t>12</a:t>
            </a:fld>
            <a:endParaRPr lang="en" sz="1600" dirty="0"/>
          </a:p>
        </p:txBody>
      </p:sp>
      <p:sp>
        <p:nvSpPr>
          <p:cNvPr id="5" name="TextBox 4">
            <a:extLst>
              <a:ext uri="{FF2B5EF4-FFF2-40B4-BE49-F238E27FC236}">
                <a16:creationId xmlns:a16="http://schemas.microsoft.com/office/drawing/2014/main" id="{E15F3965-8AFF-4FF7-8CC0-049B39E456CD}"/>
              </a:ext>
            </a:extLst>
          </p:cNvPr>
          <p:cNvSpPr txBox="1"/>
          <p:nvPr/>
        </p:nvSpPr>
        <p:spPr>
          <a:xfrm>
            <a:off x="222191" y="6149950"/>
            <a:ext cx="8174494" cy="307777"/>
          </a:xfrm>
          <a:prstGeom prst="rect">
            <a:avLst/>
          </a:prstGeom>
          <a:noFill/>
        </p:spPr>
        <p:txBody>
          <a:bodyPr wrap="square" rtlCol="0">
            <a:spAutoFit/>
          </a:bodyPr>
          <a:lstStyle/>
          <a:p>
            <a:r>
              <a:rPr lang="en-US" sz="1400" dirty="0"/>
              <a:t>If discrepancies are found, see the </a:t>
            </a:r>
            <a:r>
              <a:rPr lang="en-US" sz="1400" dirty="0">
                <a:hlinkClick r:id="rId3"/>
              </a:rPr>
              <a:t>SPED EOY &amp; EOY Cross Collection Exit Coding Discrepancies Document</a:t>
            </a:r>
            <a:endParaRPr lang="en-US" sz="1400" dirty="0"/>
          </a:p>
        </p:txBody>
      </p:sp>
    </p:spTree>
    <p:extLst>
      <p:ext uri="{BB962C8B-B14F-4D97-AF65-F5344CB8AC3E}">
        <p14:creationId xmlns:p14="http://schemas.microsoft.com/office/powerpoint/2010/main" val="3494416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D6F30-D636-458F-BF47-950A812CB19E}"/>
              </a:ext>
            </a:extLst>
          </p:cNvPr>
          <p:cNvSpPr>
            <a:spLocks noGrp="1"/>
          </p:cNvSpPr>
          <p:nvPr>
            <p:ph type="title"/>
          </p:nvPr>
        </p:nvSpPr>
        <p:spPr>
          <a:xfrm>
            <a:off x="380479" y="274650"/>
            <a:ext cx="7310736" cy="1143000"/>
          </a:xfrm>
        </p:spPr>
        <p:txBody>
          <a:bodyPr>
            <a:noAutofit/>
          </a:bodyPr>
          <a:lstStyle/>
          <a:p>
            <a:r>
              <a:rPr lang="en-US" sz="3200" dirty="0">
                <a:solidFill>
                  <a:schemeClr val="tx1"/>
                </a:solidFill>
                <a:latin typeface="Arial" panose="020B0604020202020204" pitchFamily="34" charset="0"/>
                <a:cs typeface="Arial" panose="020B0604020202020204" pitchFamily="34" charset="0"/>
              </a:rPr>
              <a:t>SPED EOY &amp; EOY Cross Collection Exit Coding Discrepancies</a:t>
            </a:r>
          </a:p>
        </p:txBody>
      </p:sp>
      <p:sp>
        <p:nvSpPr>
          <p:cNvPr id="3" name="Text Placeholder 2">
            <a:extLst>
              <a:ext uri="{FF2B5EF4-FFF2-40B4-BE49-F238E27FC236}">
                <a16:creationId xmlns:a16="http://schemas.microsoft.com/office/drawing/2014/main" id="{89B60A82-D3C6-44CB-B00C-F1774C9C62D0}"/>
              </a:ext>
            </a:extLst>
          </p:cNvPr>
          <p:cNvSpPr>
            <a:spLocks noGrp="1"/>
          </p:cNvSpPr>
          <p:nvPr>
            <p:ph type="body" idx="1"/>
          </p:nvPr>
        </p:nvSpPr>
        <p:spPr/>
        <p:txBody>
          <a:bodyPr/>
          <a:lstStyle/>
          <a:p>
            <a:pPr marL="28575" indent="0">
              <a:buNone/>
            </a:pPr>
            <a:endParaRPr lang="en-US" dirty="0">
              <a:solidFill>
                <a:schemeClr val="tx1"/>
              </a:solidFill>
              <a:latin typeface="Arial" panose="020B0604020202020204" pitchFamily="34" charset="0"/>
              <a:cs typeface="Arial" panose="020B0604020202020204" pitchFamily="34" charset="0"/>
            </a:endParaRPr>
          </a:p>
          <a:p>
            <a:pPr marL="28575" indent="0">
              <a:buNone/>
            </a:pPr>
            <a:endParaRPr lang="en-US" dirty="0">
              <a:solidFill>
                <a:schemeClr val="tx1"/>
              </a:solidFill>
              <a:latin typeface="Arial" panose="020B0604020202020204" pitchFamily="34" charset="0"/>
              <a:cs typeface="Arial" panose="020B0604020202020204" pitchFamily="34" charset="0"/>
            </a:endParaRPr>
          </a:p>
          <a:p>
            <a:pPr marL="28575" indent="0">
              <a:buNone/>
            </a:pPr>
            <a:endParaRPr lang="en-US" dirty="0">
              <a:solidFill>
                <a:schemeClr val="tx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71CB93F-8A59-414B-ACCD-A4676F6684C2}"/>
              </a:ext>
            </a:extLst>
          </p:cNvPr>
          <p:cNvSpPr>
            <a:spLocks noGrp="1"/>
          </p:cNvSpPr>
          <p:nvPr>
            <p:ph type="sldNum" idx="12"/>
          </p:nvPr>
        </p:nvSpPr>
        <p:spPr>
          <a:xfrm>
            <a:off x="8396685" y="6149950"/>
            <a:ext cx="548700" cy="417900"/>
          </a:xfrm>
        </p:spPr>
        <p:txBody>
          <a:bodyPr/>
          <a:lstStyle/>
          <a:p>
            <a:fld id="{00000000-1234-1234-1234-123412341234}" type="slidenum">
              <a:rPr lang="en" sz="1200" smtClean="0"/>
              <a:pPr/>
              <a:t>13</a:t>
            </a:fld>
            <a:endParaRPr lang="en" sz="1600" dirty="0"/>
          </a:p>
        </p:txBody>
      </p:sp>
      <p:pic>
        <p:nvPicPr>
          <p:cNvPr id="7" name="Picture 6">
            <a:extLst>
              <a:ext uri="{FF2B5EF4-FFF2-40B4-BE49-F238E27FC236}">
                <a16:creationId xmlns:a16="http://schemas.microsoft.com/office/drawing/2014/main" id="{850355AB-02CC-405A-AA21-E250D2D40716}"/>
              </a:ext>
            </a:extLst>
          </p:cNvPr>
          <p:cNvPicPr>
            <a:picLocks noChangeAspect="1"/>
          </p:cNvPicPr>
          <p:nvPr/>
        </p:nvPicPr>
        <p:blipFill>
          <a:blip r:embed="rId3"/>
          <a:stretch>
            <a:fillRect/>
          </a:stretch>
        </p:blipFill>
        <p:spPr>
          <a:xfrm>
            <a:off x="380478" y="1661350"/>
            <a:ext cx="4525630" cy="4906500"/>
          </a:xfrm>
          <a:prstGeom prst="rect">
            <a:avLst/>
          </a:prstGeom>
          <a:ln>
            <a:solidFill>
              <a:schemeClr val="tx1"/>
            </a:solidFill>
          </a:ln>
        </p:spPr>
      </p:pic>
      <p:sp>
        <p:nvSpPr>
          <p:cNvPr id="8" name="TextBox 7">
            <a:extLst>
              <a:ext uri="{FF2B5EF4-FFF2-40B4-BE49-F238E27FC236}">
                <a16:creationId xmlns:a16="http://schemas.microsoft.com/office/drawing/2014/main" id="{A8414C72-301C-4A37-86FD-1396E0FF66C6}"/>
              </a:ext>
            </a:extLst>
          </p:cNvPr>
          <p:cNvSpPr txBox="1"/>
          <p:nvPr/>
        </p:nvSpPr>
        <p:spPr>
          <a:xfrm>
            <a:off x="5312526" y="2428826"/>
            <a:ext cx="3235570" cy="2585323"/>
          </a:xfrm>
          <a:prstGeom prst="rect">
            <a:avLst/>
          </a:prstGeom>
          <a:solidFill>
            <a:schemeClr val="tx2">
              <a:lumMod val="20000"/>
              <a:lumOff val="80000"/>
            </a:schemeClr>
          </a:solid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Exit Coding typically should match across the two collections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Specific Exit Types may be available in one collection but not the other</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This document shows the differences that can occur in exit types</a:t>
            </a:r>
          </a:p>
        </p:txBody>
      </p:sp>
      <p:sp>
        <p:nvSpPr>
          <p:cNvPr id="5" name="TextBox 4">
            <a:extLst>
              <a:ext uri="{FF2B5EF4-FFF2-40B4-BE49-F238E27FC236}">
                <a16:creationId xmlns:a16="http://schemas.microsoft.com/office/drawing/2014/main" id="{152C6FF1-28CD-7511-0D75-243B2715DD48}"/>
              </a:ext>
            </a:extLst>
          </p:cNvPr>
          <p:cNvSpPr txBox="1"/>
          <p:nvPr/>
        </p:nvSpPr>
        <p:spPr>
          <a:xfrm>
            <a:off x="5312526" y="5156791"/>
            <a:ext cx="3084159" cy="646331"/>
          </a:xfrm>
          <a:prstGeom prst="rect">
            <a:avLst/>
          </a:prstGeom>
          <a:noFill/>
        </p:spPr>
        <p:txBody>
          <a:bodyPr wrap="square" rtlCol="0">
            <a:spAutoFit/>
          </a:bodyPr>
          <a:lstStyle/>
          <a:p>
            <a:r>
              <a:rPr lang="en-US" dirty="0">
                <a:hlinkClick r:id="rId4"/>
              </a:rPr>
              <a:t>Exit Coding Discrepancies Document</a:t>
            </a:r>
            <a:endParaRPr lang="en-US" dirty="0"/>
          </a:p>
        </p:txBody>
      </p:sp>
    </p:spTree>
    <p:extLst>
      <p:ext uri="{BB962C8B-B14F-4D97-AF65-F5344CB8AC3E}">
        <p14:creationId xmlns:p14="http://schemas.microsoft.com/office/powerpoint/2010/main" val="1982785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27893" y="640204"/>
            <a:ext cx="7556696" cy="540841"/>
          </a:xfrm>
          <a:prstGeom prst="rect">
            <a:avLst/>
          </a:prstGeom>
        </p:spPr>
        <p:txBody>
          <a:bodyPr spcFirstLastPara="1" vert="horz" wrap="square" lIns="68569" tIns="68569" rIns="68569" bIns="68569" rtlCol="0" anchor="b" anchorCtr="0">
            <a:noAutofit/>
          </a:bodyPr>
          <a:lstStyle/>
          <a:p>
            <a:r>
              <a:rPr lang="en" sz="3600" dirty="0">
                <a:solidFill>
                  <a:schemeClr val="tx1"/>
                </a:solidFill>
                <a:latin typeface="Arial" panose="020B0604020202020204" pitchFamily="34" charset="0"/>
                <a:cs typeface="Arial" panose="020B0604020202020204" pitchFamily="34" charset="0"/>
              </a:rPr>
              <a:t>EOY and SPED EOY Discrepancies</a:t>
            </a:r>
            <a:endParaRPr sz="3600" dirty="0">
              <a:solidFill>
                <a:schemeClr val="tx1"/>
              </a:solidFill>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710108527"/>
              </p:ext>
            </p:extLst>
          </p:nvPr>
        </p:nvGraphicFramePr>
        <p:xfrm>
          <a:off x="1" y="1452510"/>
          <a:ext cx="8412480" cy="4276312"/>
        </p:xfrm>
        <a:graphic>
          <a:graphicData uri="http://schemas.openxmlformats.org/drawingml/2006/table">
            <a:tbl>
              <a:tblPr bandRow="1">
                <a:tableStyleId>{5C22544A-7EE6-4342-B048-85BDC9FD1C3A}</a:tableStyleId>
              </a:tblPr>
              <a:tblGrid>
                <a:gridCol w="8412480">
                  <a:extLst>
                    <a:ext uri="{9D8B030D-6E8A-4147-A177-3AD203B41FA5}">
                      <a16:colId xmlns:a16="http://schemas.microsoft.com/office/drawing/2014/main" val="20000"/>
                    </a:ext>
                  </a:extLst>
                </a:gridCol>
              </a:tblGrid>
              <a:tr h="3976690">
                <a:tc>
                  <a:txBody>
                    <a:bodyPr/>
                    <a:lstStyle/>
                    <a:p>
                      <a:pPr marL="914400" lvl="2" indent="0">
                        <a:buFont typeface="Arial" panose="020B0604020202020204" pitchFamily="34" charset="0"/>
                        <a:buNone/>
                      </a:pPr>
                      <a:r>
                        <a:rPr lang="en-US" sz="1400" b="1" dirty="0">
                          <a:latin typeface="Arial" panose="020B0604020202020204" pitchFamily="34" charset="0"/>
                          <a:cs typeface="Arial" panose="020B0604020202020204" pitchFamily="34" charset="0"/>
                        </a:rPr>
                        <a:t>Review both the SD and SSA File (EOY) and the Participation File (SPED EOY) checking:</a:t>
                      </a:r>
                    </a:p>
                    <a:p>
                      <a:pPr marL="1714500" lvl="3" indent="-34290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1714500" lvl="3" indent="-34290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1714500" lvl="3" indent="-34290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1714500" lvl="3" indent="-342900">
                        <a:buFont typeface="Arial" panose="020B0604020202020204" pitchFamily="34" charset="0"/>
                        <a:buChar char="•"/>
                      </a:pPr>
                      <a:endParaRPr lang="en-US" sz="1500" dirty="0">
                        <a:latin typeface="Arial" panose="020B0604020202020204" pitchFamily="34" charset="0"/>
                        <a:cs typeface="Arial" panose="020B0604020202020204" pitchFamily="34" charset="0"/>
                      </a:endParaRPr>
                    </a:p>
                  </a:txBody>
                  <a:tcPr marL="68580" marR="68580" marT="34290" marB="34290">
                    <a:noFill/>
                  </a:tcPr>
                </a:tc>
                <a:extLst>
                  <a:ext uri="{0D108BD9-81ED-4DB2-BD59-A6C34878D82A}">
                    <a16:rowId xmlns:a16="http://schemas.microsoft.com/office/drawing/2014/main" val="10000"/>
                  </a:ext>
                </a:extLst>
              </a:tr>
              <a:tr h="299622">
                <a:tc>
                  <a:txBody>
                    <a:bodyPr/>
                    <a:lstStyle/>
                    <a:p>
                      <a:pPr marL="285750" indent="-285750">
                        <a:buFont typeface="Arial" panose="020B0604020202020204" pitchFamily="34" charset="0"/>
                        <a:buChar char="•"/>
                      </a:pPr>
                      <a:endParaRPr lang="en-US" sz="1400" dirty="0">
                        <a:solidFill>
                          <a:srgbClr val="677480"/>
                        </a:solidFill>
                      </a:endParaRPr>
                    </a:p>
                  </a:txBody>
                  <a:tcPr marL="68580" marR="68580" marT="34290" marB="34290">
                    <a:noFill/>
                  </a:tcPr>
                </a:tc>
                <a:extLst>
                  <a:ext uri="{0D108BD9-81ED-4DB2-BD59-A6C34878D82A}">
                    <a16:rowId xmlns:a16="http://schemas.microsoft.com/office/drawing/2014/main" val="10001"/>
                  </a:ext>
                </a:extLst>
              </a:tr>
            </a:tbl>
          </a:graphicData>
        </a:graphic>
      </p:graphicFrame>
      <p:pic>
        <p:nvPicPr>
          <p:cNvPr id="3" name="Picture 2" descr="A screenshot of a cell phone&#10;&#10;Description automatically generated">
            <a:extLst>
              <a:ext uri="{FF2B5EF4-FFF2-40B4-BE49-F238E27FC236}">
                <a16:creationId xmlns:a16="http://schemas.microsoft.com/office/drawing/2014/main" id="{4F153919-60D3-4E00-9936-CBB1C925B9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576" y="2442368"/>
            <a:ext cx="2700406" cy="1497130"/>
          </a:xfrm>
          <a:prstGeom prst="rect">
            <a:avLst/>
          </a:prstGeom>
          <a:ln>
            <a:solidFill>
              <a:schemeClr val="tx1"/>
            </a:solidFill>
          </a:ln>
        </p:spPr>
      </p:pic>
      <p:pic>
        <p:nvPicPr>
          <p:cNvPr id="6" name="Picture 5" descr="A screenshot of a cell phone&#10;&#10;Description automatically generated">
            <a:extLst>
              <a:ext uri="{FF2B5EF4-FFF2-40B4-BE49-F238E27FC236}">
                <a16:creationId xmlns:a16="http://schemas.microsoft.com/office/drawing/2014/main" id="{0ADB4F53-CEB1-4D33-96B9-93494567F1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9575" y="4169275"/>
            <a:ext cx="2690990" cy="1497130"/>
          </a:xfrm>
          <a:prstGeom prst="rect">
            <a:avLst/>
          </a:prstGeom>
          <a:ln>
            <a:solidFill>
              <a:schemeClr val="tx1"/>
            </a:solidFill>
          </a:ln>
        </p:spPr>
      </p:pic>
      <p:pic>
        <p:nvPicPr>
          <p:cNvPr id="8" name="Picture 7" descr="A screenshot of a cell phone&#10;&#10;Description automatically generated">
            <a:extLst>
              <a:ext uri="{FF2B5EF4-FFF2-40B4-BE49-F238E27FC236}">
                <a16:creationId xmlns:a16="http://schemas.microsoft.com/office/drawing/2014/main" id="{BFC40F7C-E02B-4334-B639-80678CC4E3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02048" y="4169275"/>
            <a:ext cx="2799242" cy="1497130"/>
          </a:xfrm>
          <a:prstGeom prst="rect">
            <a:avLst/>
          </a:prstGeom>
          <a:ln>
            <a:solidFill>
              <a:schemeClr val="tx1"/>
            </a:solidFill>
          </a:ln>
        </p:spPr>
      </p:pic>
      <p:graphicFrame>
        <p:nvGraphicFramePr>
          <p:cNvPr id="9" name="Table 9">
            <a:extLst>
              <a:ext uri="{FF2B5EF4-FFF2-40B4-BE49-F238E27FC236}">
                <a16:creationId xmlns:a16="http://schemas.microsoft.com/office/drawing/2014/main" id="{63ECCCE6-13F5-4F64-BC11-AC6792267A3B}"/>
              </a:ext>
            </a:extLst>
          </p:cNvPr>
          <p:cNvGraphicFramePr>
            <a:graphicFrameLocks noGrp="1"/>
          </p:cNvGraphicFramePr>
          <p:nvPr>
            <p:extLst>
              <p:ext uri="{D42A27DB-BD31-4B8C-83A1-F6EECF244321}">
                <p14:modId xmlns:p14="http://schemas.microsoft.com/office/powerpoint/2010/main" val="226383637"/>
              </p:ext>
            </p:extLst>
          </p:nvPr>
        </p:nvGraphicFramePr>
        <p:xfrm>
          <a:off x="579805" y="2058891"/>
          <a:ext cx="8044484" cy="281940"/>
        </p:xfrm>
        <a:graphic>
          <a:graphicData uri="http://schemas.openxmlformats.org/drawingml/2006/table">
            <a:tbl>
              <a:tblPr firstRow="1" bandRow="1">
                <a:tableStyleId>{5C22544A-7EE6-4342-B048-85BDC9FD1C3A}</a:tableStyleId>
              </a:tblPr>
              <a:tblGrid>
                <a:gridCol w="2099367">
                  <a:extLst>
                    <a:ext uri="{9D8B030D-6E8A-4147-A177-3AD203B41FA5}">
                      <a16:colId xmlns:a16="http://schemas.microsoft.com/office/drawing/2014/main" val="2502083876"/>
                    </a:ext>
                  </a:extLst>
                </a:gridCol>
                <a:gridCol w="3263622">
                  <a:extLst>
                    <a:ext uri="{9D8B030D-6E8A-4147-A177-3AD203B41FA5}">
                      <a16:colId xmlns:a16="http://schemas.microsoft.com/office/drawing/2014/main" val="2314374452"/>
                    </a:ext>
                  </a:extLst>
                </a:gridCol>
                <a:gridCol w="2681495">
                  <a:extLst>
                    <a:ext uri="{9D8B030D-6E8A-4147-A177-3AD203B41FA5}">
                      <a16:colId xmlns:a16="http://schemas.microsoft.com/office/drawing/2014/main" val="1879160514"/>
                    </a:ext>
                  </a:extLst>
                </a:gridCol>
              </a:tblGrid>
              <a:tr h="27432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C63F28"/>
                          </a:solidFill>
                          <a:latin typeface="Arial" panose="020B0604020202020204" pitchFamily="34" charset="0"/>
                          <a:cs typeface="Arial" panose="020B0604020202020204" pitchFamily="34" charset="0"/>
                        </a:rPr>
                        <a:t>Disabilities </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008CA0"/>
                          </a:solidFill>
                          <a:latin typeface="Arial" panose="020B0604020202020204" pitchFamily="34" charset="0"/>
                          <a:cs typeface="Arial" panose="020B0604020202020204" pitchFamily="34" charset="0"/>
                        </a:rPr>
                        <a:t>Exit Dates match or are similar</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EFAA1F"/>
                          </a:solidFill>
                          <a:latin typeface="Arial" panose="020B0604020202020204" pitchFamily="34" charset="0"/>
                          <a:cs typeface="Arial" panose="020B0604020202020204" pitchFamily="34" charset="0"/>
                        </a:rPr>
                        <a:t>Exit Types match</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18458208"/>
                  </a:ext>
                </a:extLst>
              </a:tr>
            </a:tbl>
          </a:graphicData>
        </a:graphic>
      </p:graphicFrame>
      <p:pic>
        <p:nvPicPr>
          <p:cNvPr id="12" name="Picture 11" descr="A screenshot of a cell phone&#10;&#10;Description automatically generated">
            <a:extLst>
              <a:ext uri="{FF2B5EF4-FFF2-40B4-BE49-F238E27FC236}">
                <a16:creationId xmlns:a16="http://schemas.microsoft.com/office/drawing/2014/main" id="{4B268659-B6DD-439B-82A0-0CC09BB4558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00" y="2442368"/>
            <a:ext cx="2829290" cy="1497130"/>
          </a:xfrm>
          <a:prstGeom prst="rect">
            <a:avLst/>
          </a:prstGeom>
          <a:ln>
            <a:solidFill>
              <a:schemeClr val="tx1"/>
            </a:solidFill>
          </a:ln>
        </p:spPr>
      </p:pic>
      <p:sp>
        <p:nvSpPr>
          <p:cNvPr id="13" name="Equals 12">
            <a:extLst>
              <a:ext uri="{FF2B5EF4-FFF2-40B4-BE49-F238E27FC236}">
                <a16:creationId xmlns:a16="http://schemas.microsoft.com/office/drawing/2014/main" id="{DC5BA924-ED75-469D-8B30-913ECAC3EC43}"/>
              </a:ext>
            </a:extLst>
          </p:cNvPr>
          <p:cNvSpPr/>
          <p:nvPr/>
        </p:nvSpPr>
        <p:spPr>
          <a:xfrm>
            <a:off x="3711525" y="3626802"/>
            <a:ext cx="739564" cy="724328"/>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4" name="TextBox 13">
            <a:extLst>
              <a:ext uri="{FF2B5EF4-FFF2-40B4-BE49-F238E27FC236}">
                <a16:creationId xmlns:a16="http://schemas.microsoft.com/office/drawing/2014/main" id="{FBF9C2FA-1608-4AA3-A229-2860147FF988}"/>
              </a:ext>
            </a:extLst>
          </p:cNvPr>
          <p:cNvSpPr txBox="1"/>
          <p:nvPr/>
        </p:nvSpPr>
        <p:spPr>
          <a:xfrm>
            <a:off x="869576" y="3939497"/>
            <a:ext cx="2721037" cy="196208"/>
          </a:xfrm>
          <a:prstGeom prst="rect">
            <a:avLst/>
          </a:prstGeom>
          <a:noFill/>
        </p:spPr>
        <p:txBody>
          <a:bodyPr wrap="square" rtlCol="0">
            <a:spAutoFit/>
          </a:bodyPr>
          <a:lstStyle/>
          <a:p>
            <a:r>
              <a:rPr lang="en-US" sz="675" dirty="0"/>
              <a:t>Participation File</a:t>
            </a:r>
          </a:p>
        </p:txBody>
      </p:sp>
      <p:sp>
        <p:nvSpPr>
          <p:cNvPr id="17" name="TextBox 16">
            <a:extLst>
              <a:ext uri="{FF2B5EF4-FFF2-40B4-BE49-F238E27FC236}">
                <a16:creationId xmlns:a16="http://schemas.microsoft.com/office/drawing/2014/main" id="{8E97A772-D3DA-4BF3-BA8B-8A76E666028D}"/>
              </a:ext>
            </a:extLst>
          </p:cNvPr>
          <p:cNvSpPr txBox="1"/>
          <p:nvPr/>
        </p:nvSpPr>
        <p:spPr>
          <a:xfrm>
            <a:off x="878574" y="5725191"/>
            <a:ext cx="2721037" cy="196208"/>
          </a:xfrm>
          <a:prstGeom prst="rect">
            <a:avLst/>
          </a:prstGeom>
          <a:noFill/>
        </p:spPr>
        <p:txBody>
          <a:bodyPr wrap="square" rtlCol="0">
            <a:spAutoFit/>
          </a:bodyPr>
          <a:lstStyle/>
          <a:p>
            <a:r>
              <a:rPr lang="en-US" sz="675" dirty="0"/>
              <a:t>Participation File</a:t>
            </a:r>
          </a:p>
        </p:txBody>
      </p:sp>
      <p:sp>
        <p:nvSpPr>
          <p:cNvPr id="18" name="TextBox 17">
            <a:extLst>
              <a:ext uri="{FF2B5EF4-FFF2-40B4-BE49-F238E27FC236}">
                <a16:creationId xmlns:a16="http://schemas.microsoft.com/office/drawing/2014/main" id="{21BAD98B-6309-4DC2-9F38-8EC59631ED65}"/>
              </a:ext>
            </a:extLst>
          </p:cNvPr>
          <p:cNvSpPr txBox="1"/>
          <p:nvPr/>
        </p:nvSpPr>
        <p:spPr>
          <a:xfrm>
            <a:off x="4572000" y="3959952"/>
            <a:ext cx="2721037" cy="196208"/>
          </a:xfrm>
          <a:prstGeom prst="rect">
            <a:avLst/>
          </a:prstGeom>
          <a:noFill/>
        </p:spPr>
        <p:txBody>
          <a:bodyPr wrap="square" rtlCol="0">
            <a:spAutoFit/>
          </a:bodyPr>
          <a:lstStyle/>
          <a:p>
            <a:r>
              <a:rPr lang="en-US" sz="675" dirty="0"/>
              <a:t>Student Demographic (SD) File</a:t>
            </a:r>
          </a:p>
        </p:txBody>
      </p:sp>
      <p:sp>
        <p:nvSpPr>
          <p:cNvPr id="19" name="TextBox 18">
            <a:extLst>
              <a:ext uri="{FF2B5EF4-FFF2-40B4-BE49-F238E27FC236}">
                <a16:creationId xmlns:a16="http://schemas.microsoft.com/office/drawing/2014/main" id="{C8068EDE-BC61-463A-B48B-20B3ADF3CD8E}"/>
              </a:ext>
            </a:extLst>
          </p:cNvPr>
          <p:cNvSpPr txBox="1"/>
          <p:nvPr/>
        </p:nvSpPr>
        <p:spPr>
          <a:xfrm>
            <a:off x="4572000" y="5730911"/>
            <a:ext cx="2721037" cy="196208"/>
          </a:xfrm>
          <a:prstGeom prst="rect">
            <a:avLst/>
          </a:prstGeom>
          <a:noFill/>
        </p:spPr>
        <p:txBody>
          <a:bodyPr wrap="square" rtlCol="0">
            <a:spAutoFit/>
          </a:bodyPr>
          <a:lstStyle/>
          <a:p>
            <a:r>
              <a:rPr lang="en-US" sz="675" dirty="0"/>
              <a:t>Student School Association(SSA) File</a:t>
            </a:r>
          </a:p>
        </p:txBody>
      </p:sp>
      <p:sp>
        <p:nvSpPr>
          <p:cNvPr id="2" name="Slide Number Placeholder 1">
            <a:extLst>
              <a:ext uri="{FF2B5EF4-FFF2-40B4-BE49-F238E27FC236}">
                <a16:creationId xmlns:a16="http://schemas.microsoft.com/office/drawing/2014/main" id="{8542D56B-DF4C-4826-9C9C-2C193A726D6C}"/>
              </a:ext>
            </a:extLst>
          </p:cNvPr>
          <p:cNvSpPr>
            <a:spLocks noGrp="1"/>
          </p:cNvSpPr>
          <p:nvPr>
            <p:ph type="sldNum" idx="12"/>
          </p:nvPr>
        </p:nvSpPr>
        <p:spPr>
          <a:xfrm>
            <a:off x="8412481" y="6120482"/>
            <a:ext cx="548700" cy="417900"/>
          </a:xfrm>
        </p:spPr>
        <p:txBody>
          <a:bodyPr/>
          <a:lstStyle/>
          <a:p>
            <a:fld id="{00000000-1234-1234-1234-123412341234}" type="slidenum">
              <a:rPr lang="en" sz="1200" smtClean="0"/>
              <a:pPr/>
              <a:t>14</a:t>
            </a:fld>
            <a:endParaRPr lang="en" sz="1200" dirty="0"/>
          </a:p>
        </p:txBody>
      </p:sp>
    </p:spTree>
    <p:extLst>
      <p:ext uri="{BB962C8B-B14F-4D97-AF65-F5344CB8AC3E}">
        <p14:creationId xmlns:p14="http://schemas.microsoft.com/office/powerpoint/2010/main" val="3143283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93442" y="656705"/>
            <a:ext cx="7106247" cy="689957"/>
          </a:xfrm>
          <a:prstGeom prst="rect">
            <a:avLst/>
          </a:prstGeom>
        </p:spPr>
        <p:txBody>
          <a:bodyPr spcFirstLastPara="1" vert="horz" wrap="square" lIns="68569" tIns="68569" rIns="68569" bIns="68569" rtlCol="0" anchor="b" anchorCtr="0">
            <a:noAutofit/>
          </a:bodyPr>
          <a:lstStyle/>
          <a:p>
            <a:r>
              <a:rPr lang="en" sz="3600" dirty="0">
                <a:solidFill>
                  <a:schemeClr val="tx1"/>
                </a:solidFill>
                <a:latin typeface="Arial" panose="020B0604020202020204" pitchFamily="34" charset="0"/>
                <a:cs typeface="Arial" panose="020B0604020202020204" pitchFamily="34" charset="0"/>
              </a:rPr>
              <a:t>Expulsions</a:t>
            </a:r>
            <a:endParaRPr sz="3600" dirty="0">
              <a:solidFill>
                <a:schemeClr val="tx1"/>
              </a:solidFill>
              <a:latin typeface="Arial" panose="020B0604020202020204" pitchFamily="34" charset="0"/>
              <a:cs typeface="Arial" panose="020B0604020202020204" pitchFamily="34" charset="0"/>
            </a:endParaRPr>
          </a:p>
        </p:txBody>
      </p:sp>
      <p:sp>
        <p:nvSpPr>
          <p:cNvPr id="126" name="Shape 126"/>
          <p:cNvSpPr txBox="1">
            <a:spLocks noGrp="1"/>
          </p:cNvSpPr>
          <p:nvPr>
            <p:ph type="sldNum" idx="12"/>
          </p:nvPr>
        </p:nvSpPr>
        <p:spPr>
          <a:xfrm>
            <a:off x="8505593" y="6161025"/>
            <a:ext cx="411525" cy="313425"/>
          </a:xfrm>
          <a:prstGeom prst="rect">
            <a:avLst/>
          </a:prstGeom>
        </p:spPr>
        <p:txBody>
          <a:bodyPr spcFirstLastPara="1" wrap="square" lIns="68569" tIns="68569" rIns="68569" bIns="68569" anchor="t" anchorCtr="0">
            <a:noAutofit/>
          </a:bodyPr>
          <a:lstStyle/>
          <a:p>
            <a:fld id="{00000000-1234-1234-1234-123412341234}" type="slidenum">
              <a:rPr lang="en" sz="1200"/>
              <a:pPr/>
              <a:t>15</a:t>
            </a:fld>
            <a:endParaRPr dirty="0"/>
          </a:p>
        </p:txBody>
      </p:sp>
      <p:graphicFrame>
        <p:nvGraphicFramePr>
          <p:cNvPr id="5" name="Table 4"/>
          <p:cNvGraphicFramePr>
            <a:graphicFrameLocks noGrp="1"/>
          </p:cNvGraphicFramePr>
          <p:nvPr>
            <p:extLst>
              <p:ext uri="{D42A27DB-BD31-4B8C-83A1-F6EECF244321}">
                <p14:modId xmlns:p14="http://schemas.microsoft.com/office/powerpoint/2010/main" val="3101852474"/>
              </p:ext>
            </p:extLst>
          </p:nvPr>
        </p:nvGraphicFramePr>
        <p:xfrm>
          <a:off x="560349" y="1571106"/>
          <a:ext cx="7945244" cy="4076990"/>
        </p:xfrm>
        <a:graphic>
          <a:graphicData uri="http://schemas.openxmlformats.org/drawingml/2006/table">
            <a:tbl>
              <a:tblPr bandRow="1">
                <a:tableStyleId>{5C22544A-7EE6-4342-B048-85BDC9FD1C3A}</a:tableStyleId>
              </a:tblPr>
              <a:tblGrid>
                <a:gridCol w="7945244">
                  <a:extLst>
                    <a:ext uri="{9D8B030D-6E8A-4147-A177-3AD203B41FA5}">
                      <a16:colId xmlns:a16="http://schemas.microsoft.com/office/drawing/2014/main" val="20000"/>
                    </a:ext>
                  </a:extLst>
                </a:gridCol>
              </a:tblGrid>
              <a:tr h="3746895">
                <a:tc>
                  <a:txBody>
                    <a:bodyPr/>
                    <a:lstStyle/>
                    <a:p>
                      <a:r>
                        <a:rPr lang="en-US" altLang="en-US" sz="2100" dirty="0">
                          <a:solidFill>
                            <a:schemeClr val="tx1"/>
                          </a:solidFill>
                          <a:latin typeface="Arial" panose="020B0604020202020204" pitchFamily="34" charset="0"/>
                          <a:cs typeface="Arial" panose="020B0604020202020204" pitchFamily="34" charset="0"/>
                        </a:rPr>
                        <a:t>Basis of Exit code 50-”Expulsion” will be cross referenced with the School Discipline collection and students reported as 03-”Expulsion-</a:t>
                      </a:r>
                      <a:r>
                        <a:rPr lang="en-US" altLang="en-US" sz="2100" u="sng" dirty="0">
                          <a:solidFill>
                            <a:schemeClr val="tx1"/>
                          </a:solidFill>
                          <a:latin typeface="Arial" panose="020B0604020202020204" pitchFamily="34" charset="0"/>
                          <a:cs typeface="Arial" panose="020B0604020202020204" pitchFamily="34" charset="0"/>
                        </a:rPr>
                        <a:t>did not</a:t>
                      </a:r>
                      <a:r>
                        <a:rPr lang="en-US" altLang="en-US" sz="2100" dirty="0">
                          <a:solidFill>
                            <a:schemeClr val="tx1"/>
                          </a:solidFill>
                          <a:latin typeface="Arial" panose="020B0604020202020204" pitchFamily="34" charset="0"/>
                          <a:cs typeface="Arial" panose="020B0604020202020204" pitchFamily="34" charset="0"/>
                        </a:rPr>
                        <a:t> receive educational services during expulsion”.</a:t>
                      </a:r>
                    </a:p>
                    <a:p>
                      <a:pPr eaLnBrk="1" hangingPunct="1">
                        <a:buFont typeface="Courier New" pitchFamily="49" charset="0"/>
                        <a:buChar char="o"/>
                      </a:pPr>
                      <a:endParaRPr lang="en-US" altLang="en-US" sz="2100" dirty="0">
                        <a:solidFill>
                          <a:schemeClr val="tx1"/>
                        </a:solidFill>
                        <a:latin typeface="Arial" panose="020B0604020202020204" pitchFamily="34" charset="0"/>
                        <a:cs typeface="Arial" panose="020B0604020202020204" pitchFamily="34" charset="0"/>
                      </a:endParaRPr>
                    </a:p>
                    <a:p>
                      <a:pPr eaLnBrk="1" hangingPunct="1">
                        <a:buFont typeface="Courier New" pitchFamily="49" charset="0"/>
                        <a:buChar char="o"/>
                      </a:pPr>
                      <a:endParaRPr lang="en-US" altLang="en-US" sz="2100" dirty="0">
                        <a:solidFill>
                          <a:schemeClr val="tx1"/>
                        </a:solidFill>
                        <a:latin typeface="Arial" panose="020B0604020202020204" pitchFamily="34" charset="0"/>
                        <a:cs typeface="Arial" panose="020B0604020202020204" pitchFamily="34" charset="0"/>
                      </a:endParaRPr>
                    </a:p>
                    <a:p>
                      <a:r>
                        <a:rPr lang="en-US" altLang="en-US" sz="2100" dirty="0">
                          <a:solidFill>
                            <a:schemeClr val="tx1"/>
                          </a:solidFill>
                          <a:latin typeface="Arial" panose="020B0604020202020204" pitchFamily="34" charset="0"/>
                          <a:cs typeface="Arial" panose="020B0604020202020204" pitchFamily="34" charset="0"/>
                        </a:rPr>
                        <a:t>A student who is expelled and </a:t>
                      </a:r>
                      <a:r>
                        <a:rPr lang="en-US" altLang="en-US" sz="2100" u="sng" dirty="0">
                          <a:solidFill>
                            <a:schemeClr val="tx1"/>
                          </a:solidFill>
                          <a:latin typeface="Arial" panose="020B0604020202020204" pitchFamily="34" charset="0"/>
                          <a:cs typeface="Arial" panose="020B0604020202020204" pitchFamily="34" charset="0"/>
                        </a:rPr>
                        <a:t>is receiving </a:t>
                      </a:r>
                      <a:r>
                        <a:rPr lang="en-US" altLang="en-US" sz="2100" dirty="0">
                          <a:solidFill>
                            <a:schemeClr val="tx1"/>
                          </a:solidFill>
                          <a:latin typeface="Arial" panose="020B0604020202020204" pitchFamily="34" charset="0"/>
                          <a:cs typeface="Arial" panose="020B0604020202020204" pitchFamily="34" charset="0"/>
                        </a:rPr>
                        <a:t>SPED services during expulsion is not considered exited for SPED EOY.</a:t>
                      </a:r>
                    </a:p>
                    <a:p>
                      <a:pPr lvl="2"/>
                      <a:endParaRPr lang="en-US" sz="1400" dirty="0"/>
                    </a:p>
                  </a:txBody>
                  <a:tcPr marL="68580" marR="68580" marT="34290" marB="34290">
                    <a:noFill/>
                  </a:tcPr>
                </a:tc>
                <a:extLst>
                  <a:ext uri="{0D108BD9-81ED-4DB2-BD59-A6C34878D82A}">
                    <a16:rowId xmlns:a16="http://schemas.microsoft.com/office/drawing/2014/main" val="10000"/>
                  </a:ext>
                </a:extLst>
              </a:tr>
              <a:tr h="330095">
                <a:tc>
                  <a:txBody>
                    <a:bodyPr/>
                    <a:lstStyle/>
                    <a:p>
                      <a:pPr marL="285750" indent="-285750">
                        <a:buFont typeface="Arial" panose="020B0604020202020204" pitchFamily="34" charset="0"/>
                        <a:buChar char="•"/>
                      </a:pPr>
                      <a:endParaRPr lang="en-US" sz="1400" dirty="0">
                        <a:solidFill>
                          <a:srgbClr val="677480"/>
                        </a:solidFill>
                      </a:endParaRPr>
                    </a:p>
                  </a:txBody>
                  <a:tcPr marL="68580" marR="68580" marT="34290" marB="34290">
                    <a:noFill/>
                  </a:tcPr>
                </a:tc>
                <a:extLst>
                  <a:ext uri="{0D108BD9-81ED-4DB2-BD59-A6C34878D82A}">
                    <a16:rowId xmlns:a16="http://schemas.microsoft.com/office/drawing/2014/main" val="10001"/>
                  </a:ext>
                </a:extLst>
              </a:tr>
            </a:tbl>
          </a:graphicData>
        </a:graphic>
      </p:graphicFrame>
      <p:sp>
        <p:nvSpPr>
          <p:cNvPr id="3" name="Rectangle 2">
            <a:extLst>
              <a:ext uri="{FF2B5EF4-FFF2-40B4-BE49-F238E27FC236}">
                <a16:creationId xmlns:a16="http://schemas.microsoft.com/office/drawing/2014/main" id="{E9CE3138-4FC4-4989-AE0D-3BB25EDFBC22}"/>
              </a:ext>
            </a:extLst>
          </p:cNvPr>
          <p:cNvSpPr/>
          <p:nvPr/>
        </p:nvSpPr>
        <p:spPr>
          <a:xfrm>
            <a:off x="868106" y="4558752"/>
            <a:ext cx="2296054" cy="2062103"/>
          </a:xfrm>
          <a:prstGeom prst="rect">
            <a:avLst/>
          </a:prstGeom>
          <a:noFill/>
        </p:spPr>
        <p:txBody>
          <a:bodyPr wrap="square" lIns="91440" tIns="45720" rIns="91440" bIns="45720">
            <a:spAutoFit/>
          </a:bodyPr>
          <a:lstStyle/>
          <a:p>
            <a:pPr algn="ctr"/>
            <a:r>
              <a:rPr lang="en-US" sz="4400" b="1" cap="none" spc="0" dirty="0">
                <a:ln w="12700" cmpd="sng">
                  <a:solidFill>
                    <a:srgbClr val="C00000"/>
                  </a:solidFill>
                  <a:prstDash val="solid"/>
                </a:ln>
                <a:solidFill>
                  <a:srgbClr val="C63F28"/>
                </a:solidFill>
                <a:effectLst/>
              </a:rPr>
              <a:t>SPED EOY</a:t>
            </a:r>
            <a:r>
              <a:rPr lang="en-US" sz="4800" b="1" cap="none" spc="0" dirty="0">
                <a:ln w="12700" cmpd="sng">
                  <a:solidFill>
                    <a:srgbClr val="C00000"/>
                  </a:solidFill>
                  <a:prstDash val="solid"/>
                </a:ln>
                <a:solidFill>
                  <a:srgbClr val="C63F28"/>
                </a:solidFill>
                <a:effectLst/>
              </a:rPr>
              <a:t> </a:t>
            </a:r>
            <a:r>
              <a:rPr lang="en-US" sz="3600" b="1" cap="none" spc="0" dirty="0">
                <a:ln w="12700" cmpd="sng">
                  <a:noFill/>
                  <a:prstDash val="solid"/>
                </a:ln>
                <a:effectLst/>
              </a:rPr>
              <a:t>Expulsions</a:t>
            </a:r>
            <a:endParaRPr lang="en-US" sz="5400" b="1" cap="none" spc="0" dirty="0">
              <a:ln w="12700" cmpd="sng">
                <a:noFill/>
                <a:prstDash val="solid"/>
              </a:ln>
              <a:effectLst/>
            </a:endParaRPr>
          </a:p>
        </p:txBody>
      </p:sp>
      <p:sp>
        <p:nvSpPr>
          <p:cNvPr id="7" name="Rectangle 6">
            <a:extLst>
              <a:ext uri="{FF2B5EF4-FFF2-40B4-BE49-F238E27FC236}">
                <a16:creationId xmlns:a16="http://schemas.microsoft.com/office/drawing/2014/main" id="{746E80C3-C8C1-415B-BCB4-485AF6021F8E}"/>
              </a:ext>
            </a:extLst>
          </p:cNvPr>
          <p:cNvSpPr/>
          <p:nvPr/>
        </p:nvSpPr>
        <p:spPr>
          <a:xfrm>
            <a:off x="5219828" y="4527974"/>
            <a:ext cx="2867891" cy="2154436"/>
          </a:xfrm>
          <a:prstGeom prst="rect">
            <a:avLst/>
          </a:prstGeom>
          <a:noFill/>
        </p:spPr>
        <p:txBody>
          <a:bodyPr wrap="square" lIns="91440" tIns="45720" rIns="91440" bIns="45720">
            <a:spAutoFit/>
          </a:bodyPr>
          <a:lstStyle/>
          <a:p>
            <a:pPr algn="ctr"/>
            <a:r>
              <a:rPr lang="en-US" sz="4400" b="1" cap="none" spc="0" dirty="0">
                <a:ln w="12700" cmpd="sng">
                  <a:solidFill>
                    <a:srgbClr val="008CA0"/>
                  </a:solidFill>
                  <a:prstDash val="solid"/>
                </a:ln>
                <a:solidFill>
                  <a:srgbClr val="008CA0"/>
                </a:solidFill>
                <a:effectLst/>
              </a:rPr>
              <a:t>School</a:t>
            </a:r>
            <a:endParaRPr lang="en-US" sz="5400" b="1" dirty="0">
              <a:ln w="12700" cmpd="sng">
                <a:solidFill>
                  <a:srgbClr val="008CA0"/>
                </a:solidFill>
                <a:prstDash val="solid"/>
              </a:ln>
              <a:solidFill>
                <a:srgbClr val="008CA0"/>
              </a:solidFill>
            </a:endParaRPr>
          </a:p>
          <a:p>
            <a:pPr algn="ctr"/>
            <a:r>
              <a:rPr lang="en-US" sz="4400" b="1" cap="none" spc="0" dirty="0">
                <a:ln w="12700" cmpd="sng">
                  <a:solidFill>
                    <a:srgbClr val="008CA0"/>
                  </a:solidFill>
                  <a:prstDash val="solid"/>
                </a:ln>
                <a:solidFill>
                  <a:srgbClr val="008CA0"/>
                </a:solidFill>
                <a:effectLst/>
              </a:rPr>
              <a:t>Discipline</a:t>
            </a:r>
            <a:r>
              <a:rPr lang="en-US" sz="5400" b="1" cap="none" spc="0" dirty="0">
                <a:ln w="12700" cmpd="sng">
                  <a:solidFill>
                    <a:srgbClr val="008CA0"/>
                  </a:solidFill>
                  <a:prstDash val="solid"/>
                </a:ln>
                <a:solidFill>
                  <a:srgbClr val="008CA0"/>
                </a:solidFill>
                <a:effectLst/>
              </a:rPr>
              <a:t> </a:t>
            </a:r>
            <a:r>
              <a:rPr lang="en-US" sz="3600" b="1" cap="none" spc="0" dirty="0">
                <a:ln w="12700" cmpd="sng">
                  <a:noFill/>
                  <a:prstDash val="solid"/>
                </a:ln>
                <a:effectLst/>
              </a:rPr>
              <a:t>Expulsions</a:t>
            </a:r>
            <a:endParaRPr lang="en-US" sz="5400" b="1" cap="none" spc="0" dirty="0">
              <a:ln w="12700" cmpd="sng">
                <a:noFill/>
                <a:prstDash val="solid"/>
              </a:ln>
              <a:effectLst/>
            </a:endParaRPr>
          </a:p>
        </p:txBody>
      </p:sp>
      <p:sp>
        <p:nvSpPr>
          <p:cNvPr id="4" name="Equals 3">
            <a:extLst>
              <a:ext uri="{FF2B5EF4-FFF2-40B4-BE49-F238E27FC236}">
                <a16:creationId xmlns:a16="http://schemas.microsoft.com/office/drawing/2014/main" id="{BF56B659-3F06-4859-8D40-F7AB41F11BC1}"/>
              </a:ext>
            </a:extLst>
          </p:cNvPr>
          <p:cNvSpPr/>
          <p:nvPr/>
        </p:nvSpPr>
        <p:spPr>
          <a:xfrm>
            <a:off x="3471917" y="5296830"/>
            <a:ext cx="1330037" cy="739833"/>
          </a:xfrm>
          <a:prstGeom prst="mathEqual">
            <a:avLst/>
          </a:prstGeom>
          <a:solidFill>
            <a:srgbClr val="EFAA1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88268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D6F30-D636-458F-BF47-950A812CB19E}"/>
              </a:ext>
            </a:extLst>
          </p:cNvPr>
          <p:cNvSpPr>
            <a:spLocks noGrp="1"/>
          </p:cNvSpPr>
          <p:nvPr>
            <p:ph type="title"/>
          </p:nvPr>
        </p:nvSpPr>
        <p:spPr>
          <a:xfrm>
            <a:off x="222191" y="400273"/>
            <a:ext cx="8477428" cy="879032"/>
          </a:xfrm>
        </p:spPr>
        <p:txBody>
          <a:bodyPr>
            <a:noAutofit/>
          </a:bodyPr>
          <a:lstStyle/>
          <a:p>
            <a:r>
              <a:rPr lang="en-US" sz="3600" dirty="0">
                <a:solidFill>
                  <a:schemeClr val="tx1"/>
                </a:solidFill>
                <a:latin typeface="Arial" panose="020B0604020202020204" pitchFamily="34" charset="0"/>
                <a:cs typeface="Arial" panose="020B0604020202020204" pitchFamily="34" charset="0"/>
              </a:rPr>
              <a:t>Tuition Contract Scenarios</a:t>
            </a:r>
          </a:p>
        </p:txBody>
      </p:sp>
      <p:sp>
        <p:nvSpPr>
          <p:cNvPr id="3" name="Text Placeholder 2">
            <a:extLst>
              <a:ext uri="{FF2B5EF4-FFF2-40B4-BE49-F238E27FC236}">
                <a16:creationId xmlns:a16="http://schemas.microsoft.com/office/drawing/2014/main" id="{89B60A82-D3C6-44CB-B00C-F1774C9C62D0}"/>
              </a:ext>
            </a:extLst>
          </p:cNvPr>
          <p:cNvSpPr>
            <a:spLocks noGrp="1"/>
          </p:cNvSpPr>
          <p:nvPr>
            <p:ph type="body" idx="1"/>
          </p:nvPr>
        </p:nvSpPr>
        <p:spPr>
          <a:xfrm>
            <a:off x="368576" y="1170405"/>
            <a:ext cx="8028109" cy="1115595"/>
          </a:xfrm>
        </p:spPr>
        <p:txBody>
          <a:bodyPr>
            <a:normAutofit lnSpcReduction="10000"/>
          </a:bodyPr>
          <a:lstStyle/>
          <a:p>
            <a:pPr marL="28575" indent="0">
              <a:buNone/>
            </a:pPr>
            <a:r>
              <a:rPr lang="en-US" sz="1600" b="1" dirty="0">
                <a:solidFill>
                  <a:srgbClr val="C63F28"/>
                </a:solidFill>
                <a:latin typeface="Arial" panose="020B0604020202020204" pitchFamily="34" charset="0"/>
                <a:cs typeface="Arial" panose="020B0604020202020204" pitchFamily="34" charset="0"/>
              </a:rPr>
              <a:t>Tuition Contract Students may not happen often but the coding these correctly is necessary to report accurate data.  To do this, it is important to understand what should be entered and the differences between December Count and SPED EOY.</a:t>
            </a:r>
          </a:p>
          <a:p>
            <a:pPr marL="28575" indent="0">
              <a:buNone/>
            </a:pPr>
            <a:endParaRPr lang="en-US" sz="1600" b="1" dirty="0">
              <a:solidFill>
                <a:srgbClr val="C63F28"/>
              </a:solidFill>
              <a:latin typeface="Arial" panose="020B0604020202020204" pitchFamily="34" charset="0"/>
              <a:cs typeface="Arial" panose="020B0604020202020204" pitchFamily="34" charset="0"/>
            </a:endParaRPr>
          </a:p>
          <a:p>
            <a:pPr marL="28575" indent="0">
              <a:buNone/>
            </a:pPr>
            <a:endParaRPr lang="en-US" dirty="0">
              <a:solidFill>
                <a:schemeClr val="tx1"/>
              </a:solidFill>
              <a:latin typeface="Arial" panose="020B0604020202020204" pitchFamily="34" charset="0"/>
              <a:cs typeface="Arial" panose="020B0604020202020204" pitchFamily="34" charset="0"/>
            </a:endParaRPr>
          </a:p>
          <a:p>
            <a:pPr marL="28575" indent="0">
              <a:buNone/>
            </a:pPr>
            <a:endParaRPr lang="en-US" dirty="0">
              <a:solidFill>
                <a:schemeClr val="tx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71CB93F-8A59-414B-ACCD-A4676F6684C2}"/>
              </a:ext>
            </a:extLst>
          </p:cNvPr>
          <p:cNvSpPr>
            <a:spLocks noGrp="1"/>
          </p:cNvSpPr>
          <p:nvPr>
            <p:ph type="sldNum" idx="12"/>
          </p:nvPr>
        </p:nvSpPr>
        <p:spPr>
          <a:xfrm>
            <a:off x="8396685" y="6149950"/>
            <a:ext cx="548700" cy="417900"/>
          </a:xfrm>
        </p:spPr>
        <p:txBody>
          <a:bodyPr/>
          <a:lstStyle/>
          <a:p>
            <a:fld id="{00000000-1234-1234-1234-123412341234}" type="slidenum">
              <a:rPr lang="en" sz="1200" smtClean="0"/>
              <a:pPr/>
              <a:t>16</a:t>
            </a:fld>
            <a:endParaRPr lang="en" sz="1600" dirty="0"/>
          </a:p>
        </p:txBody>
      </p:sp>
      <p:graphicFrame>
        <p:nvGraphicFramePr>
          <p:cNvPr id="6" name="Table 5">
            <a:extLst>
              <a:ext uri="{FF2B5EF4-FFF2-40B4-BE49-F238E27FC236}">
                <a16:creationId xmlns:a16="http://schemas.microsoft.com/office/drawing/2014/main" id="{8FDB2EBF-A2A4-6837-37F4-E84E21601B9F}"/>
              </a:ext>
            </a:extLst>
          </p:cNvPr>
          <p:cNvGraphicFramePr>
            <a:graphicFrameLocks noGrp="1"/>
          </p:cNvGraphicFramePr>
          <p:nvPr>
            <p:extLst>
              <p:ext uri="{D42A27DB-BD31-4B8C-83A1-F6EECF244321}">
                <p14:modId xmlns:p14="http://schemas.microsoft.com/office/powerpoint/2010/main" val="1755033391"/>
              </p:ext>
            </p:extLst>
          </p:nvPr>
        </p:nvGraphicFramePr>
        <p:xfrm>
          <a:off x="339993" y="2286000"/>
          <a:ext cx="8331042" cy="3779520"/>
        </p:xfrm>
        <a:graphic>
          <a:graphicData uri="http://schemas.openxmlformats.org/drawingml/2006/table">
            <a:tbl>
              <a:tblPr firstRow="1" bandRow="1">
                <a:tableStyleId>{5C22544A-7EE6-4342-B048-85BDC9FD1C3A}</a:tableStyleId>
              </a:tblPr>
              <a:tblGrid>
                <a:gridCol w="4165521">
                  <a:extLst>
                    <a:ext uri="{9D8B030D-6E8A-4147-A177-3AD203B41FA5}">
                      <a16:colId xmlns:a16="http://schemas.microsoft.com/office/drawing/2014/main" val="4265702699"/>
                    </a:ext>
                  </a:extLst>
                </a:gridCol>
                <a:gridCol w="4165521">
                  <a:extLst>
                    <a:ext uri="{9D8B030D-6E8A-4147-A177-3AD203B41FA5}">
                      <a16:colId xmlns:a16="http://schemas.microsoft.com/office/drawing/2014/main" val="947446275"/>
                    </a:ext>
                  </a:extLst>
                </a:gridCol>
              </a:tblGrid>
              <a:tr h="370840">
                <a:tc>
                  <a:txBody>
                    <a:bodyPr/>
                    <a:lstStyle/>
                    <a:p>
                      <a:r>
                        <a:rPr lang="en-US" dirty="0">
                          <a:solidFill>
                            <a:schemeClr val="tx1"/>
                          </a:solidFill>
                          <a:latin typeface="Arial" panose="020B0604020202020204" pitchFamily="34" charset="0"/>
                          <a:cs typeface="Arial" panose="020B0604020202020204" pitchFamily="34" charset="0"/>
                        </a:rPr>
                        <a:t>December Count</a:t>
                      </a:r>
                    </a:p>
                    <a:p>
                      <a:pPr marL="285750" indent="-285750">
                        <a:buFont typeface="Arial" panose="020B0604020202020204" pitchFamily="34" charset="0"/>
                        <a:buChar char="•"/>
                      </a:pPr>
                      <a:r>
                        <a:rPr lang="en-US" sz="1600" b="0" dirty="0">
                          <a:solidFill>
                            <a:schemeClr val="tx1"/>
                          </a:solidFill>
                          <a:latin typeface="Arial" panose="020B0604020202020204" pitchFamily="34" charset="0"/>
                          <a:cs typeface="Arial" panose="020B0604020202020204" pitchFamily="34" charset="0"/>
                        </a:rPr>
                        <a:t>Schools are paying tuition, so should report students in December Count for funding purposes. Ensure the following fields are reported as:</a:t>
                      </a:r>
                    </a:p>
                    <a:p>
                      <a:pPr marL="285750" indent="-285750">
                        <a:buFont typeface="Arial" panose="020B0604020202020204" pitchFamily="34" charset="0"/>
                        <a:buChar char="•"/>
                      </a:pPr>
                      <a:endParaRPr lang="en-US" sz="1600" b="0" dirty="0">
                        <a:solidFill>
                          <a:schemeClr val="tx1"/>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600" b="0" dirty="0">
                          <a:solidFill>
                            <a:schemeClr val="tx1"/>
                          </a:solidFill>
                          <a:latin typeface="Arial" panose="020B0604020202020204" pitchFamily="34" charset="0"/>
                          <a:cs typeface="Arial" panose="020B0604020202020204" pitchFamily="34" charset="0"/>
                        </a:rPr>
                        <a:t>Pupils Attendance Info = 31</a:t>
                      </a:r>
                    </a:p>
                    <a:p>
                      <a:pPr marL="742950" lvl="1" indent="-285750">
                        <a:buFont typeface="Arial" panose="020B0604020202020204" pitchFamily="34" charset="0"/>
                        <a:buChar char="•"/>
                      </a:pPr>
                      <a:r>
                        <a:rPr lang="en-US" sz="1600" b="0" dirty="0">
                          <a:solidFill>
                            <a:schemeClr val="tx1"/>
                          </a:solidFill>
                          <a:latin typeface="Arial" panose="020B0604020202020204" pitchFamily="34" charset="0"/>
                          <a:cs typeface="Arial" panose="020B0604020202020204" pitchFamily="34" charset="0"/>
                        </a:rPr>
                        <a:t>District Code = 8001*</a:t>
                      </a:r>
                    </a:p>
                    <a:p>
                      <a:pPr marL="742950" lvl="1" indent="-285750">
                        <a:buFont typeface="Arial" panose="020B0604020202020204" pitchFamily="34" charset="0"/>
                        <a:buChar char="•"/>
                      </a:pPr>
                      <a:r>
                        <a:rPr lang="en-US" sz="1600" b="0" dirty="0">
                          <a:solidFill>
                            <a:schemeClr val="tx1"/>
                          </a:solidFill>
                          <a:latin typeface="Arial" panose="020B0604020202020204" pitchFamily="34" charset="0"/>
                          <a:cs typeface="Arial" panose="020B0604020202020204" pitchFamily="34" charset="0"/>
                        </a:rPr>
                        <a:t>School Code = 0000</a:t>
                      </a:r>
                    </a:p>
                    <a:p>
                      <a:pPr marL="742950" lvl="1" indent="-285750">
                        <a:buFont typeface="Arial" panose="020B0604020202020204" pitchFamily="34" charset="0"/>
                        <a:buChar char="•"/>
                      </a:pPr>
                      <a:r>
                        <a:rPr lang="en-US" sz="1600" b="0" dirty="0">
                          <a:solidFill>
                            <a:schemeClr val="tx1"/>
                          </a:solidFill>
                          <a:latin typeface="Arial" panose="020B0604020202020204" pitchFamily="34" charset="0"/>
                          <a:cs typeface="Arial" panose="020B0604020202020204" pitchFamily="34" charset="0"/>
                        </a:rPr>
                        <a:t>District of Attendance = District the School/BOCES is in.**</a:t>
                      </a:r>
                    </a:p>
                    <a:p>
                      <a:pPr marL="742950" lvl="1" indent="-285750">
                        <a:buFont typeface="Arial" panose="020B0604020202020204" pitchFamily="34" charset="0"/>
                        <a:buChar char="•"/>
                      </a:pPr>
                      <a:r>
                        <a:rPr lang="en-US" sz="1600" b="0" dirty="0">
                          <a:solidFill>
                            <a:schemeClr val="tx1"/>
                          </a:solidFill>
                          <a:latin typeface="Arial" panose="020B0604020202020204" pitchFamily="34" charset="0"/>
                          <a:cs typeface="Arial" panose="020B0604020202020204" pitchFamily="34" charset="0"/>
                        </a:rPr>
                        <a:t>Funding Code = 50</a:t>
                      </a:r>
                    </a:p>
                    <a:p>
                      <a:pPr marL="742950" lvl="1" indent="-285750">
                        <a:buFont typeface="Arial" panose="020B0604020202020204" pitchFamily="34" charset="0"/>
                        <a:buChar char="•"/>
                      </a:pPr>
                      <a:r>
                        <a:rPr lang="en-US" sz="1600" b="0" dirty="0">
                          <a:solidFill>
                            <a:schemeClr val="tx1"/>
                          </a:solidFill>
                          <a:latin typeface="Arial" panose="020B0604020202020204" pitchFamily="34" charset="0"/>
                          <a:cs typeface="Arial" panose="020B0604020202020204" pitchFamily="34" charset="0"/>
                        </a:rPr>
                        <a:t>Entry Date = First day of school or date started prior to 12/01.</a:t>
                      </a:r>
                    </a:p>
                    <a:p>
                      <a:pPr marL="742950" lvl="1" indent="-285750">
                        <a:buFont typeface="Arial" panose="020B0604020202020204" pitchFamily="34" charset="0"/>
                        <a:buChar char="•"/>
                      </a:pPr>
                      <a:r>
                        <a:rPr lang="en-US" sz="1600" b="0" dirty="0">
                          <a:solidFill>
                            <a:schemeClr val="tx1"/>
                          </a:solidFill>
                          <a:latin typeface="Arial" panose="020B0604020202020204" pitchFamily="34" charset="0"/>
                          <a:cs typeface="Arial" panose="020B0604020202020204" pitchFamily="34" charset="0"/>
                        </a:rPr>
                        <a:t>Exit Date = Zero filled</a:t>
                      </a:r>
                    </a:p>
                  </a:txBody>
                  <a:tcPr>
                    <a:noFill/>
                  </a:tcPr>
                </a:tc>
                <a:tc>
                  <a:txBody>
                    <a:bodyPr/>
                    <a:lstStyle/>
                    <a:p>
                      <a:r>
                        <a:rPr lang="en-US" dirty="0">
                          <a:solidFill>
                            <a:schemeClr val="tx1"/>
                          </a:solidFill>
                          <a:latin typeface="Arial" panose="020B0604020202020204" pitchFamily="34" charset="0"/>
                          <a:cs typeface="Arial" panose="020B0604020202020204" pitchFamily="34" charset="0"/>
                        </a:rPr>
                        <a:t>SPED EOY</a:t>
                      </a:r>
                    </a:p>
                    <a:p>
                      <a:pPr marL="285750" indent="-285750">
                        <a:buFont typeface="Arial" panose="020B0604020202020204" pitchFamily="34" charset="0"/>
                        <a:buChar char="•"/>
                      </a:pPr>
                      <a:r>
                        <a:rPr lang="en-US" sz="1600" b="0" dirty="0">
                          <a:solidFill>
                            <a:schemeClr val="tx1"/>
                          </a:solidFill>
                          <a:latin typeface="Arial" panose="020B0604020202020204" pitchFamily="34" charset="0"/>
                          <a:cs typeface="Arial" panose="020B0604020202020204" pitchFamily="34" charset="0"/>
                        </a:rPr>
                        <a:t>Student is not being served at the school due to high level of needs. Ensure student is reported with:</a:t>
                      </a:r>
                    </a:p>
                    <a:p>
                      <a:pPr marL="285750" indent="-285750">
                        <a:buFont typeface="Arial" panose="020B0604020202020204" pitchFamily="34" charset="0"/>
                        <a:buChar char="•"/>
                      </a:pPr>
                      <a:endParaRPr lang="en-US" sz="1600" b="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b="0" dirty="0">
                        <a:solidFill>
                          <a:schemeClr val="tx1"/>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600" b="0" dirty="0">
                          <a:solidFill>
                            <a:schemeClr val="tx1"/>
                          </a:solidFill>
                          <a:latin typeface="Arial" panose="020B0604020202020204" pitchFamily="34" charset="0"/>
                          <a:cs typeface="Arial" panose="020B0604020202020204" pitchFamily="34" charset="0"/>
                        </a:rPr>
                        <a:t>Entry Date = First day of school or start date</a:t>
                      </a:r>
                    </a:p>
                    <a:p>
                      <a:pPr marL="742950" lvl="1" indent="-285750">
                        <a:buFont typeface="Arial" panose="020B0604020202020204" pitchFamily="34" charset="0"/>
                        <a:buChar char="•"/>
                      </a:pPr>
                      <a:r>
                        <a:rPr lang="en-US" sz="1600" b="0" dirty="0">
                          <a:solidFill>
                            <a:schemeClr val="tx1"/>
                          </a:solidFill>
                          <a:latin typeface="Arial" panose="020B0604020202020204" pitchFamily="34" charset="0"/>
                          <a:cs typeface="Arial" panose="020B0604020202020204" pitchFamily="34" charset="0"/>
                        </a:rPr>
                        <a:t>Exit Date = Last day student physically attended school.</a:t>
                      </a:r>
                    </a:p>
                    <a:p>
                      <a:pPr marL="742950" lvl="1" indent="-285750">
                        <a:buFont typeface="Arial" panose="020B0604020202020204" pitchFamily="34" charset="0"/>
                        <a:buChar char="•"/>
                      </a:pPr>
                      <a:r>
                        <a:rPr lang="en-US" sz="1600" b="0" dirty="0">
                          <a:solidFill>
                            <a:schemeClr val="tx1"/>
                          </a:solidFill>
                          <a:latin typeface="Arial" panose="020B0604020202020204" pitchFamily="34" charset="0"/>
                          <a:cs typeface="Arial" panose="020B0604020202020204" pitchFamily="34" charset="0"/>
                        </a:rPr>
                        <a:t>Basis of Exit = 13</a:t>
                      </a:r>
                    </a:p>
                  </a:txBody>
                  <a:tcPr>
                    <a:noFill/>
                  </a:tcPr>
                </a:tc>
                <a:extLst>
                  <a:ext uri="{0D108BD9-81ED-4DB2-BD59-A6C34878D82A}">
                    <a16:rowId xmlns:a16="http://schemas.microsoft.com/office/drawing/2014/main" val="3848757915"/>
                  </a:ext>
                </a:extLst>
              </a:tr>
            </a:tbl>
          </a:graphicData>
        </a:graphic>
      </p:graphicFrame>
      <p:sp>
        <p:nvSpPr>
          <p:cNvPr id="7" name="TextBox 6">
            <a:extLst>
              <a:ext uri="{FF2B5EF4-FFF2-40B4-BE49-F238E27FC236}">
                <a16:creationId xmlns:a16="http://schemas.microsoft.com/office/drawing/2014/main" id="{4255C591-159B-A107-A675-0BA79950775A}"/>
              </a:ext>
            </a:extLst>
          </p:cNvPr>
          <p:cNvSpPr txBox="1"/>
          <p:nvPr/>
        </p:nvSpPr>
        <p:spPr>
          <a:xfrm>
            <a:off x="135082" y="6037118"/>
            <a:ext cx="8331042" cy="707886"/>
          </a:xfrm>
          <a:prstGeom prst="rect">
            <a:avLst/>
          </a:prstGeom>
          <a:noFill/>
        </p:spPr>
        <p:txBody>
          <a:bodyPr wrap="square" rtlCol="0">
            <a:spAutoFit/>
          </a:bodyPr>
          <a:lstStyle/>
          <a:p>
            <a:pPr marL="171450" indent="-171450">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*District Code of 8001 will flag a DC120 error as CSI is not a geographic district.  CSI must submit an exception for all tuition contract students</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**District of Attendance Codes in Colorado: </a:t>
            </a:r>
            <a:r>
              <a:rPr lang="en-US" sz="1000" dirty="0">
                <a:latin typeface="Arial" panose="020B0604020202020204" pitchFamily="34" charset="0"/>
                <a:cs typeface="Arial" panose="020B0604020202020204" pitchFamily="34" charset="0"/>
                <a:hlinkClick r:id="rId3"/>
              </a:rPr>
              <a:t>https://cedar.cde.state.co.us/edulibdir/Organization%20Codes-en-us.xlsx</a:t>
            </a:r>
            <a:endParaRPr lang="en-US"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6530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ctrTitle"/>
          </p:nvPr>
        </p:nvSpPr>
        <p:spPr>
          <a:xfrm>
            <a:off x="1657350" y="2440592"/>
            <a:ext cx="5829300" cy="1159875"/>
          </a:xfrm>
          <a:prstGeom prst="rect">
            <a:avLst/>
          </a:prstGeom>
        </p:spPr>
        <p:txBody>
          <a:bodyPr spcFirstLastPara="1" vert="horz" wrap="square" lIns="68569" tIns="68569" rIns="68569" bIns="68569" rtlCol="0" anchor="b" anchorCtr="0">
            <a:noAutofit/>
          </a:bodyPr>
          <a:lstStyle/>
          <a:p>
            <a:r>
              <a:rPr lang="en-US" dirty="0">
                <a:latin typeface="Arial" panose="020B0604020202020204" pitchFamily="34" charset="0"/>
                <a:cs typeface="Arial" panose="020B0604020202020204" pitchFamily="34" charset="0"/>
              </a:rPr>
              <a:t>Warnings and Errors</a:t>
            </a:r>
            <a:endParaRPr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9F6F4832-3106-48F7-88FE-9B57D6359B2B}"/>
              </a:ext>
            </a:extLst>
          </p:cNvPr>
          <p:cNvSpPr>
            <a:spLocks noGrp="1"/>
          </p:cNvSpPr>
          <p:nvPr>
            <p:ph type="sldNum" idx="12"/>
          </p:nvPr>
        </p:nvSpPr>
        <p:spPr/>
        <p:txBody>
          <a:bodyPr/>
          <a:lstStyle/>
          <a:p>
            <a:fld id="{00000000-1234-1234-1234-123412341234}" type="slidenum">
              <a:rPr lang="en" sz="1200" smtClean="0"/>
              <a:pPr/>
              <a:t>17</a:t>
            </a:fld>
            <a:endParaRPr lang="en" dirty="0"/>
          </a:p>
        </p:txBody>
      </p:sp>
    </p:spTree>
    <p:extLst>
      <p:ext uri="{BB962C8B-B14F-4D97-AF65-F5344CB8AC3E}">
        <p14:creationId xmlns:p14="http://schemas.microsoft.com/office/powerpoint/2010/main" val="335841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93442" y="1063239"/>
            <a:ext cx="7701975" cy="534825"/>
          </a:xfrm>
          <a:prstGeom prst="rect">
            <a:avLst/>
          </a:prstGeom>
        </p:spPr>
        <p:txBody>
          <a:bodyPr spcFirstLastPara="1" vert="horz" wrap="square" lIns="68569" tIns="68569" rIns="68569" bIns="68569" rtlCol="0" anchor="b" anchorCtr="0">
            <a:noAutofit/>
          </a:bodyPr>
          <a:lstStyle/>
          <a:p>
            <a:r>
              <a:rPr lang="en-US" sz="3600" dirty="0">
                <a:solidFill>
                  <a:schemeClr val="tx1"/>
                </a:solidFill>
                <a:latin typeface="Arial" panose="020B0604020202020204" pitchFamily="34" charset="0"/>
                <a:cs typeface="Arial" panose="020B0604020202020204" pitchFamily="34" charset="0"/>
              </a:rPr>
              <a:t>SY295 and SY296 Warnings Review</a:t>
            </a:r>
            <a:endParaRPr sz="3600" dirty="0">
              <a:solidFill>
                <a:schemeClr val="tx1"/>
              </a:solidFill>
              <a:latin typeface="Arial" panose="020B0604020202020204" pitchFamily="34" charset="0"/>
              <a:cs typeface="Arial" panose="020B0604020202020204" pitchFamily="34" charset="0"/>
            </a:endParaRPr>
          </a:p>
        </p:txBody>
      </p:sp>
      <p:sp>
        <p:nvSpPr>
          <p:cNvPr id="126" name="Shape 126"/>
          <p:cNvSpPr txBox="1">
            <a:spLocks noGrp="1"/>
          </p:cNvSpPr>
          <p:nvPr>
            <p:ph type="sldNum" idx="12"/>
          </p:nvPr>
        </p:nvSpPr>
        <p:spPr>
          <a:xfrm>
            <a:off x="8390856" y="6228900"/>
            <a:ext cx="411525" cy="313425"/>
          </a:xfrm>
          <a:prstGeom prst="rect">
            <a:avLst/>
          </a:prstGeom>
        </p:spPr>
        <p:txBody>
          <a:bodyPr spcFirstLastPara="1" wrap="square" lIns="68569" tIns="68569" rIns="68569" bIns="68569" anchor="t" anchorCtr="0">
            <a:noAutofit/>
          </a:bodyPr>
          <a:lstStyle/>
          <a:p>
            <a:fld id="{00000000-1234-1234-1234-123412341234}" type="slidenum">
              <a:rPr lang="en" sz="1200"/>
              <a:pPr/>
              <a:t>18</a:t>
            </a:fld>
            <a:endParaRPr dirty="0"/>
          </a:p>
        </p:txBody>
      </p:sp>
      <p:graphicFrame>
        <p:nvGraphicFramePr>
          <p:cNvPr id="5" name="Table 4"/>
          <p:cNvGraphicFramePr>
            <a:graphicFrameLocks noGrp="1"/>
          </p:cNvGraphicFramePr>
          <p:nvPr/>
        </p:nvGraphicFramePr>
        <p:xfrm>
          <a:off x="8349383" y="5237777"/>
          <a:ext cx="162560" cy="624840"/>
        </p:xfrm>
        <a:graphic>
          <a:graphicData uri="http://schemas.openxmlformats.org/drawingml/2006/table">
            <a:tbl>
              <a:tblPr bandRow="1">
                <a:tableStyleId>{5C22544A-7EE6-4342-B048-85BDC9FD1C3A}</a:tableStyleId>
              </a:tblPr>
              <a:tblGrid>
                <a:gridCol w="162560">
                  <a:extLst>
                    <a:ext uri="{9D8B030D-6E8A-4147-A177-3AD203B41FA5}">
                      <a16:colId xmlns:a16="http://schemas.microsoft.com/office/drawing/2014/main" val="20000"/>
                    </a:ext>
                  </a:extLst>
                </a:gridCol>
              </a:tblGrid>
              <a:tr h="342900">
                <a:tc>
                  <a:txBody>
                    <a:bodyPr/>
                    <a:lstStyle/>
                    <a:p>
                      <a:pPr marL="914400" lvl="2" indent="0">
                        <a:buFont typeface="Arial" panose="020B0604020202020204" pitchFamily="34" charset="0"/>
                        <a:buNone/>
                      </a:pPr>
                      <a:endParaRPr lang="en-US" sz="1800" b="1" dirty="0"/>
                    </a:p>
                  </a:txBody>
                  <a:tcPr marL="68580" marR="68580" marT="34290" marB="34290">
                    <a:noFill/>
                  </a:tcPr>
                </a:tc>
                <a:extLst>
                  <a:ext uri="{0D108BD9-81ED-4DB2-BD59-A6C34878D82A}">
                    <a16:rowId xmlns:a16="http://schemas.microsoft.com/office/drawing/2014/main" val="10000"/>
                  </a:ext>
                </a:extLst>
              </a:tr>
              <a:tr h="274320">
                <a:tc>
                  <a:txBody>
                    <a:bodyPr/>
                    <a:lstStyle/>
                    <a:p>
                      <a:pPr marL="285750" indent="-285750">
                        <a:buFont typeface="Arial" panose="020B0604020202020204" pitchFamily="34" charset="0"/>
                        <a:buChar char="•"/>
                      </a:pPr>
                      <a:endParaRPr lang="en-US" sz="1400" dirty="0">
                        <a:solidFill>
                          <a:srgbClr val="677480"/>
                        </a:solidFill>
                      </a:endParaRPr>
                    </a:p>
                  </a:txBody>
                  <a:tcPr marL="68580" marR="68580" marT="34290" marB="34290">
                    <a:noFill/>
                  </a:tcPr>
                </a:tc>
                <a:extLst>
                  <a:ext uri="{0D108BD9-81ED-4DB2-BD59-A6C34878D82A}">
                    <a16:rowId xmlns:a16="http://schemas.microsoft.com/office/drawing/2014/main" val="10001"/>
                  </a:ext>
                </a:extLst>
              </a:tr>
            </a:tbl>
          </a:graphicData>
        </a:graphic>
      </p:graphicFrame>
      <p:sp>
        <p:nvSpPr>
          <p:cNvPr id="2" name="TextBox 1">
            <a:extLst>
              <a:ext uri="{FF2B5EF4-FFF2-40B4-BE49-F238E27FC236}">
                <a16:creationId xmlns:a16="http://schemas.microsoft.com/office/drawing/2014/main" id="{094872A2-DF84-420A-B0C1-E99706842015}"/>
              </a:ext>
            </a:extLst>
          </p:cNvPr>
          <p:cNvSpPr txBox="1"/>
          <p:nvPr/>
        </p:nvSpPr>
        <p:spPr>
          <a:xfrm>
            <a:off x="223464" y="2103055"/>
            <a:ext cx="8373155" cy="2054409"/>
          </a:xfrm>
          <a:prstGeom prst="rect">
            <a:avLst/>
          </a:prstGeom>
          <a:noFill/>
        </p:spPr>
        <p:txBody>
          <a:bodyPr wrap="square" rtlCol="0">
            <a:spAutoFit/>
          </a:bodyPr>
          <a:lstStyle/>
          <a:p>
            <a:r>
              <a:rPr lang="en-US" sz="1650" b="1" dirty="0">
                <a:solidFill>
                  <a:srgbClr val="C63F28"/>
                </a:solidFill>
                <a:latin typeface="Arial" panose="020B0604020202020204" pitchFamily="34" charset="0"/>
                <a:cs typeface="Arial" panose="020B0604020202020204" pitchFamily="34" charset="0"/>
              </a:rPr>
              <a:t>SY295</a:t>
            </a:r>
            <a:r>
              <a:rPr lang="en-US" sz="1650" b="1" dirty="0">
                <a:latin typeface="Arial" panose="020B0604020202020204" pitchFamily="34" charset="0"/>
                <a:cs typeface="Arial" panose="020B0604020202020204" pitchFamily="34" charset="0"/>
              </a:rPr>
              <a:t> – </a:t>
            </a:r>
            <a:r>
              <a:rPr lang="en-US" sz="1650" dirty="0">
                <a:latin typeface="Arial" panose="020B0604020202020204" pitchFamily="34" charset="0"/>
                <a:cs typeface="Arial" panose="020B0604020202020204" pitchFamily="34" charset="0"/>
              </a:rPr>
              <a:t>Indicates a student is being exited from End of Year, but not SPED EOY.  Review to ensure all students have been exited, however does not show discrepancy in type.</a:t>
            </a:r>
            <a:r>
              <a:rPr lang="en-US" sz="1650" b="1" dirty="0">
                <a:latin typeface="Arial" panose="020B0604020202020204" pitchFamily="34" charset="0"/>
                <a:cs typeface="Arial" panose="020B0604020202020204" pitchFamily="34" charset="0"/>
              </a:rPr>
              <a:t> </a:t>
            </a:r>
          </a:p>
          <a:p>
            <a:r>
              <a:rPr lang="en-US" sz="1650" b="1" dirty="0">
                <a:solidFill>
                  <a:srgbClr val="C00000"/>
                </a:solidFill>
                <a:latin typeface="Arial" panose="020B0604020202020204" pitchFamily="34" charset="0"/>
                <a:cs typeface="Arial" panose="020B0604020202020204" pitchFamily="34" charset="0"/>
              </a:rPr>
              <a:t>SY296</a:t>
            </a:r>
            <a:r>
              <a:rPr lang="en-US" sz="1650" b="1" dirty="0">
                <a:latin typeface="Arial" panose="020B0604020202020204" pitchFamily="34" charset="0"/>
                <a:cs typeface="Arial" panose="020B0604020202020204" pitchFamily="34" charset="0"/>
              </a:rPr>
              <a:t> – </a:t>
            </a:r>
            <a:r>
              <a:rPr lang="en-US" sz="1650" dirty="0">
                <a:latin typeface="Arial" panose="020B0604020202020204" pitchFamily="34" charset="0"/>
                <a:cs typeface="Arial" panose="020B0604020202020204" pitchFamily="34" charset="0"/>
              </a:rPr>
              <a:t>Indicates a student is being reported by a different district in the </a:t>
            </a:r>
            <a:r>
              <a:rPr lang="en-US" sz="1650" i="1" u="sng" dirty="0">
                <a:latin typeface="Arial" panose="020B0604020202020204" pitchFamily="34" charset="0"/>
                <a:cs typeface="Arial" panose="020B0604020202020204" pitchFamily="34" charset="0"/>
              </a:rPr>
              <a:t>next</a:t>
            </a:r>
            <a:r>
              <a:rPr lang="en-US" sz="1650" dirty="0">
                <a:latin typeface="Arial" panose="020B0604020202020204" pitchFamily="34" charset="0"/>
                <a:cs typeface="Arial" panose="020B0604020202020204" pitchFamily="34" charset="0"/>
              </a:rPr>
              <a:t> school year.</a:t>
            </a:r>
          </a:p>
          <a:p>
            <a:pPr marL="600075" lvl="1" indent="-257175">
              <a:buFont typeface="Arial" panose="020B0604020202020204" pitchFamily="34" charset="0"/>
              <a:buChar char="•"/>
            </a:pPr>
            <a:r>
              <a:rPr lang="en-US" sz="1500" dirty="0">
                <a:latin typeface="Arial" panose="020B0604020202020204" pitchFamily="34" charset="0"/>
                <a:cs typeface="Arial" panose="020B0604020202020204" pitchFamily="34" charset="0"/>
              </a:rPr>
              <a:t>Not very applicable to CSI schools due to deadlines.  Can be used late in the collection</a:t>
            </a:r>
          </a:p>
          <a:p>
            <a:pPr marL="600075" lvl="1" indent="-257175">
              <a:buFont typeface="Arial" panose="020B0604020202020204" pitchFamily="34" charset="0"/>
              <a:buChar char="•"/>
            </a:pPr>
            <a:r>
              <a:rPr lang="en-US" sz="1500" dirty="0">
                <a:latin typeface="Arial" panose="020B0604020202020204" pitchFamily="34" charset="0"/>
                <a:cs typeface="Arial" panose="020B0604020202020204" pitchFamily="34" charset="0"/>
              </a:rPr>
              <a:t>Good reminder to exit students that are no longer attending in the district</a:t>
            </a:r>
          </a:p>
          <a:p>
            <a:pPr marL="600075" lvl="1" indent="-257175">
              <a:buFont typeface="Arial" panose="020B0604020202020204" pitchFamily="34" charset="0"/>
              <a:buChar char="•"/>
            </a:pPr>
            <a:r>
              <a:rPr lang="en-US" sz="1500" dirty="0">
                <a:latin typeface="Arial" panose="020B0604020202020204" pitchFamily="34" charset="0"/>
                <a:cs typeface="Arial" panose="020B0604020202020204" pitchFamily="34" charset="0"/>
              </a:rPr>
              <a:t>Avoids SY108 errors in the subsequent year</a:t>
            </a:r>
          </a:p>
        </p:txBody>
      </p:sp>
      <p:pic>
        <p:nvPicPr>
          <p:cNvPr id="3" name="Picture 2">
            <a:extLst>
              <a:ext uri="{FF2B5EF4-FFF2-40B4-BE49-F238E27FC236}">
                <a16:creationId xmlns:a16="http://schemas.microsoft.com/office/drawing/2014/main" id="{774891EA-52FA-45F0-ADED-A2793D7D4DFE}"/>
              </a:ext>
            </a:extLst>
          </p:cNvPr>
          <p:cNvPicPr>
            <a:picLocks noChangeAspect="1"/>
          </p:cNvPicPr>
          <p:nvPr/>
        </p:nvPicPr>
        <p:blipFill>
          <a:blip r:embed="rId3"/>
          <a:stretch>
            <a:fillRect/>
          </a:stretch>
        </p:blipFill>
        <p:spPr>
          <a:xfrm>
            <a:off x="771767" y="4366395"/>
            <a:ext cx="7276548" cy="1338872"/>
          </a:xfrm>
          <a:prstGeom prst="rect">
            <a:avLst/>
          </a:prstGeom>
        </p:spPr>
      </p:pic>
    </p:spTree>
    <p:extLst>
      <p:ext uri="{BB962C8B-B14F-4D97-AF65-F5344CB8AC3E}">
        <p14:creationId xmlns:p14="http://schemas.microsoft.com/office/powerpoint/2010/main" val="4178895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272080" y="999166"/>
            <a:ext cx="6353246" cy="808717"/>
          </a:xfrm>
          <a:prstGeom prst="rect">
            <a:avLst/>
          </a:prstGeom>
        </p:spPr>
        <p:txBody>
          <a:bodyPr spcFirstLastPara="1" vert="horz" wrap="square" lIns="68569" tIns="68569" rIns="68569" bIns="68569" rtlCol="0" anchor="b" anchorCtr="0">
            <a:noAutofit/>
          </a:bodyPr>
          <a:lstStyle/>
          <a:p>
            <a:r>
              <a:rPr lang="en" sz="3600" dirty="0">
                <a:solidFill>
                  <a:schemeClr val="tx1"/>
                </a:solidFill>
                <a:latin typeface="Arial" panose="020B0604020202020204" pitchFamily="34" charset="0"/>
                <a:cs typeface="Arial" panose="020B0604020202020204" pitchFamily="34" charset="0"/>
              </a:rPr>
              <a:t>Exit Code </a:t>
            </a:r>
            <a:r>
              <a:rPr lang="en-US" sz="3600" dirty="0">
                <a:solidFill>
                  <a:schemeClr val="tx1"/>
                </a:solidFill>
                <a:latin typeface="Arial" panose="020B0604020202020204" pitchFamily="34" charset="0"/>
                <a:cs typeface="Arial" panose="020B0604020202020204" pitchFamily="34" charset="0"/>
              </a:rPr>
              <a:t>Reminders – SY108</a:t>
            </a:r>
            <a:endParaRPr sz="3600" dirty="0">
              <a:solidFill>
                <a:schemeClr val="tx1"/>
              </a:solidFill>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502605610"/>
              </p:ext>
            </p:extLst>
          </p:nvPr>
        </p:nvGraphicFramePr>
        <p:xfrm>
          <a:off x="727618" y="2170754"/>
          <a:ext cx="8095785" cy="3688080"/>
        </p:xfrm>
        <a:graphic>
          <a:graphicData uri="http://schemas.openxmlformats.org/drawingml/2006/table">
            <a:tbl>
              <a:tblPr bandRow="1">
                <a:tableStyleId>{5C22544A-7EE6-4342-B048-85BDC9FD1C3A}</a:tableStyleId>
              </a:tblPr>
              <a:tblGrid>
                <a:gridCol w="8095785">
                  <a:extLst>
                    <a:ext uri="{9D8B030D-6E8A-4147-A177-3AD203B41FA5}">
                      <a16:colId xmlns:a16="http://schemas.microsoft.com/office/drawing/2014/main" val="20000"/>
                    </a:ext>
                  </a:extLst>
                </a:gridCol>
              </a:tblGrid>
              <a:tr h="3406140">
                <a:tc>
                  <a:txBody>
                    <a:bodyPr/>
                    <a:lstStyle/>
                    <a:p>
                      <a:r>
                        <a:rPr lang="en-US" sz="1500" b="0" dirty="0">
                          <a:solidFill>
                            <a:schemeClr val="tx1"/>
                          </a:solidFill>
                          <a:latin typeface="Arial" panose="020B0604020202020204" pitchFamily="34" charset="0"/>
                          <a:cs typeface="Arial" panose="020B0604020202020204" pitchFamily="34" charset="0"/>
                        </a:rPr>
                        <a:t>Students not exited in the prior SPED EOY collection (21-22) and are not included in the 22-23 SPED EOY files will receive the </a:t>
                      </a:r>
                      <a:r>
                        <a:rPr lang="en-US" sz="1500" b="1" dirty="0">
                          <a:solidFill>
                            <a:schemeClr val="tx1"/>
                          </a:solidFill>
                          <a:latin typeface="Arial" panose="020B0604020202020204" pitchFamily="34" charset="0"/>
                          <a:cs typeface="Arial" panose="020B0604020202020204" pitchFamily="34" charset="0"/>
                        </a:rPr>
                        <a:t>SY108 error</a:t>
                      </a:r>
                      <a:r>
                        <a:rPr lang="en-US" sz="1500" b="0" dirty="0">
                          <a:solidFill>
                            <a:schemeClr val="tx1"/>
                          </a:solidFill>
                          <a:latin typeface="Arial" panose="020B0604020202020204" pitchFamily="34" charset="0"/>
                          <a:cs typeface="Arial" panose="020B0604020202020204" pitchFamily="34" charset="0"/>
                        </a:rPr>
                        <a:t>.</a:t>
                      </a:r>
                    </a:p>
                    <a:p>
                      <a:endParaRPr lang="en-US" sz="1500" b="0" dirty="0">
                        <a:solidFill>
                          <a:schemeClr val="tx1"/>
                        </a:solidFill>
                        <a:latin typeface="Arial" panose="020B0604020202020204" pitchFamily="34" charset="0"/>
                        <a:cs typeface="Arial" panose="020B0604020202020204" pitchFamily="34" charset="0"/>
                      </a:endParaRPr>
                    </a:p>
                    <a:p>
                      <a:r>
                        <a:rPr lang="en-US" sz="1500" b="1" dirty="0">
                          <a:solidFill>
                            <a:srgbClr val="455FA9"/>
                          </a:solidFill>
                          <a:latin typeface="Arial" panose="020B0604020202020204" pitchFamily="34" charset="0"/>
                          <a:cs typeface="Arial" panose="020B0604020202020204" pitchFamily="34" charset="0"/>
                        </a:rPr>
                        <a:t>Resolving SY108 Error</a:t>
                      </a:r>
                      <a:r>
                        <a:rPr lang="en-US" sz="1500" dirty="0">
                          <a:solidFill>
                            <a:schemeClr val="tx1"/>
                          </a:solidFill>
                          <a:latin typeface="Arial" panose="020B0604020202020204" pitchFamily="34" charset="0"/>
                          <a:cs typeface="Arial" panose="020B0604020202020204" pitchFamily="34" charset="0"/>
                        </a:rPr>
                        <a:t>:</a:t>
                      </a:r>
                    </a:p>
                    <a:p>
                      <a:endParaRPr lang="en-US" sz="1500" dirty="0">
                        <a:solidFill>
                          <a:schemeClr val="tx1"/>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1500" b="0" dirty="0">
                          <a:solidFill>
                            <a:schemeClr val="tx1"/>
                          </a:solidFill>
                          <a:latin typeface="Arial" panose="020B0604020202020204" pitchFamily="34" charset="0"/>
                          <a:cs typeface="Arial" panose="020B0604020202020204" pitchFamily="34" charset="0"/>
                        </a:rPr>
                        <a:t>Schools need to include a record in your child and participation files of all the students who did not return from the prior year</a:t>
                      </a:r>
                      <a:r>
                        <a:rPr lang="en-US" sz="1500" dirty="0">
                          <a:solidFill>
                            <a:schemeClr val="tx1"/>
                          </a:solidFill>
                          <a:latin typeface="Arial" panose="020B0604020202020204" pitchFamily="34" charset="0"/>
                          <a:cs typeface="Arial" panose="020B0604020202020204" pitchFamily="34" charset="0"/>
                        </a:rPr>
                        <a:t>, and you </a:t>
                      </a:r>
                      <a:r>
                        <a:rPr lang="en-US" sz="1500" b="0" dirty="0">
                          <a:solidFill>
                            <a:schemeClr val="tx1"/>
                          </a:solidFill>
                          <a:latin typeface="Arial" panose="020B0604020202020204" pitchFamily="34" charset="0"/>
                          <a:cs typeface="Arial" panose="020B0604020202020204" pitchFamily="34" charset="0"/>
                        </a:rPr>
                        <a:t>should exit them as of the first day of school.  </a:t>
                      </a:r>
                    </a:p>
                    <a:p>
                      <a:pPr marL="0" lvl="0" indent="0">
                        <a:buFont typeface="Arial" panose="020B0604020202020204" pitchFamily="34" charset="0"/>
                        <a:buNone/>
                      </a:pPr>
                      <a:r>
                        <a:rPr lang="en-US" sz="1800" b="1" dirty="0">
                          <a:solidFill>
                            <a:srgbClr val="C63F28"/>
                          </a:solidFill>
                          <a:latin typeface="Arial" panose="020B0604020202020204" pitchFamily="34" charset="0"/>
                          <a:cs typeface="Arial" panose="020B0604020202020204" pitchFamily="34" charset="0"/>
                        </a:rPr>
                        <a:t>                                                        Or</a:t>
                      </a:r>
                    </a:p>
                    <a:p>
                      <a:pPr marL="0" lvl="0" indent="0">
                        <a:buFont typeface="Arial" panose="020B0604020202020204" pitchFamily="34" charset="0"/>
                        <a:buNone/>
                      </a:pPr>
                      <a:endParaRPr lang="en-US" sz="1500" b="0" dirty="0">
                        <a:solidFill>
                          <a:schemeClr val="tx1"/>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1500" b="0" dirty="0">
                          <a:solidFill>
                            <a:schemeClr val="tx1"/>
                          </a:solidFill>
                          <a:latin typeface="Arial" panose="020B0604020202020204" pitchFamily="34" charset="0"/>
                          <a:cs typeface="Arial" panose="020B0604020202020204" pitchFamily="34" charset="0"/>
                        </a:rPr>
                        <a:t>CSI will provide schools a separate error report only containing</a:t>
                      </a:r>
                      <a:r>
                        <a:rPr lang="en-US" sz="1500" b="0" baseline="0" dirty="0">
                          <a:solidFill>
                            <a:schemeClr val="tx1"/>
                          </a:solidFill>
                          <a:latin typeface="Arial" panose="020B0604020202020204" pitchFamily="34" charset="0"/>
                          <a:cs typeface="Arial" panose="020B0604020202020204" pitchFamily="34" charset="0"/>
                        </a:rPr>
                        <a:t> this error with the blank Basis of Exit highlighted.  Ensure you have adequate documentation, code with the correct exit type and return to CSI.</a:t>
                      </a:r>
                    </a:p>
                    <a:p>
                      <a:pPr marL="0" lvl="0" indent="0">
                        <a:buFont typeface="Arial" panose="020B0604020202020204" pitchFamily="34" charset="0"/>
                        <a:buNone/>
                      </a:pPr>
                      <a:endParaRPr lang="en-US" sz="1500" b="0" dirty="0">
                        <a:solidFill>
                          <a:schemeClr val="tx1"/>
                        </a:solidFill>
                      </a:endParaRPr>
                    </a:p>
                  </a:txBody>
                  <a:tcPr marL="68580" marR="68580" marT="34290" marB="34290">
                    <a:noFill/>
                  </a:tcPr>
                </a:tc>
                <a:extLst>
                  <a:ext uri="{0D108BD9-81ED-4DB2-BD59-A6C34878D82A}">
                    <a16:rowId xmlns:a16="http://schemas.microsoft.com/office/drawing/2014/main" val="10000"/>
                  </a:ext>
                </a:extLst>
              </a:tr>
              <a:tr h="274320">
                <a:tc>
                  <a:txBody>
                    <a:bodyPr/>
                    <a:lstStyle/>
                    <a:p>
                      <a:pPr marL="285750" indent="-285750">
                        <a:buFont typeface="Arial" panose="020B0604020202020204" pitchFamily="34" charset="0"/>
                        <a:buChar char="•"/>
                      </a:pPr>
                      <a:endParaRPr lang="en-US" sz="1400" dirty="0">
                        <a:solidFill>
                          <a:srgbClr val="677480"/>
                        </a:solidFill>
                      </a:endParaRPr>
                    </a:p>
                  </a:txBody>
                  <a:tcPr marL="68580" marR="68580" marT="34290" marB="34290">
                    <a:noFill/>
                  </a:tcPr>
                </a:tc>
                <a:extLst>
                  <a:ext uri="{0D108BD9-81ED-4DB2-BD59-A6C34878D82A}">
                    <a16:rowId xmlns:a16="http://schemas.microsoft.com/office/drawing/2014/main" val="10001"/>
                  </a:ext>
                </a:extLst>
              </a:tr>
            </a:tbl>
          </a:graphicData>
        </a:graphic>
      </p:graphicFrame>
      <p:pic>
        <p:nvPicPr>
          <p:cNvPr id="3074" name="Picture 2" descr="Image result for exit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7" y="999428"/>
            <a:ext cx="997700" cy="108661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19895D7-97A1-454F-AF02-7F98F86D9724}"/>
              </a:ext>
            </a:extLst>
          </p:cNvPr>
          <p:cNvSpPr/>
          <p:nvPr/>
        </p:nvSpPr>
        <p:spPr>
          <a:xfrm>
            <a:off x="8353687" y="6306546"/>
            <a:ext cx="341760"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000000-1234-1234-1234-123412341234}" type="slidenum">
              <a:rPr lang="en" sz="1200" smtClean="0">
                <a:solidFill>
                  <a:prstClr val="black"/>
                </a:solidFill>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lang="en-US" dirty="0"/>
          </a:p>
        </p:txBody>
      </p:sp>
    </p:spTree>
    <p:extLst>
      <p:ext uri="{BB962C8B-B14F-4D97-AF65-F5344CB8AC3E}">
        <p14:creationId xmlns:p14="http://schemas.microsoft.com/office/powerpoint/2010/main" val="1474941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6073C3-DF81-4B41-A950-0238B767E396}"/>
              </a:ext>
            </a:extLst>
          </p:cNvPr>
          <p:cNvSpPr>
            <a:spLocks noGrp="1"/>
          </p:cNvSpPr>
          <p:nvPr>
            <p:ph type="body" sz="quarter" idx="10"/>
          </p:nvPr>
        </p:nvSpPr>
        <p:spPr>
          <a:xfrm>
            <a:off x="1184274" y="838332"/>
            <a:ext cx="6110287" cy="647302"/>
          </a:xfrm>
        </p:spPr>
        <p:txBody>
          <a:bodyPr/>
          <a:lstStyle/>
          <a:p>
            <a:r>
              <a:rPr lang="en-US" dirty="0"/>
              <a:t>New for SPED EOY </a:t>
            </a:r>
          </a:p>
        </p:txBody>
      </p:sp>
      <p:sp>
        <p:nvSpPr>
          <p:cNvPr id="3" name="Text Placeholder 2">
            <a:extLst>
              <a:ext uri="{FF2B5EF4-FFF2-40B4-BE49-F238E27FC236}">
                <a16:creationId xmlns:a16="http://schemas.microsoft.com/office/drawing/2014/main" id="{7EBA8105-6417-4D44-A149-FFDCC38562D0}"/>
              </a:ext>
            </a:extLst>
          </p:cNvPr>
          <p:cNvSpPr>
            <a:spLocks noGrp="1"/>
          </p:cNvSpPr>
          <p:nvPr>
            <p:ph type="body" sz="quarter" idx="11"/>
          </p:nvPr>
        </p:nvSpPr>
        <p:spPr/>
        <p:txBody>
          <a:bodyPr/>
          <a:lstStyle/>
          <a:p>
            <a:r>
              <a:rPr lang="en-US" dirty="0"/>
              <a:t>Data Validation Reminders</a:t>
            </a:r>
          </a:p>
        </p:txBody>
      </p:sp>
      <p:sp>
        <p:nvSpPr>
          <p:cNvPr id="4" name="Text Placeholder 3">
            <a:extLst>
              <a:ext uri="{FF2B5EF4-FFF2-40B4-BE49-F238E27FC236}">
                <a16:creationId xmlns:a16="http://schemas.microsoft.com/office/drawing/2014/main" id="{5E1D5984-7310-4B06-8BFB-AFB3755A2F2A}"/>
              </a:ext>
            </a:extLst>
          </p:cNvPr>
          <p:cNvSpPr>
            <a:spLocks noGrp="1"/>
          </p:cNvSpPr>
          <p:nvPr>
            <p:ph type="body" sz="quarter" idx="12"/>
          </p:nvPr>
        </p:nvSpPr>
        <p:spPr/>
        <p:txBody>
          <a:bodyPr/>
          <a:lstStyle/>
          <a:p>
            <a:r>
              <a:rPr lang="en-US" dirty="0"/>
              <a:t>Warnings/Errors</a:t>
            </a:r>
          </a:p>
        </p:txBody>
      </p:sp>
      <p:sp>
        <p:nvSpPr>
          <p:cNvPr id="6" name="Text Placeholder 5">
            <a:extLst>
              <a:ext uri="{FF2B5EF4-FFF2-40B4-BE49-F238E27FC236}">
                <a16:creationId xmlns:a16="http://schemas.microsoft.com/office/drawing/2014/main" id="{EFD5FC2C-241E-4980-B54D-FFE6328DD061}"/>
              </a:ext>
            </a:extLst>
          </p:cNvPr>
          <p:cNvSpPr>
            <a:spLocks noGrp="1"/>
          </p:cNvSpPr>
          <p:nvPr>
            <p:ph type="body" sz="quarter" idx="14"/>
          </p:nvPr>
        </p:nvSpPr>
        <p:spPr>
          <a:xfrm>
            <a:off x="1184274" y="3335553"/>
            <a:ext cx="5835957" cy="563563"/>
          </a:xfrm>
        </p:spPr>
        <p:txBody>
          <a:bodyPr/>
          <a:lstStyle/>
          <a:p>
            <a:r>
              <a:rPr lang="en-US" sz="1400" dirty="0"/>
              <a:t>Cross Collection issues with EOY and SPED Discipline</a:t>
            </a:r>
          </a:p>
          <a:p>
            <a:r>
              <a:rPr lang="en-US" sz="1400" dirty="0"/>
              <a:t>Mid-Year Exits and Disability Coding</a:t>
            </a:r>
          </a:p>
          <a:p>
            <a:r>
              <a:rPr lang="en-US" sz="1400" dirty="0"/>
              <a:t>Tuition Contract Scenarios</a:t>
            </a:r>
          </a:p>
          <a:p>
            <a:endParaRPr lang="en-US" sz="1600" dirty="0"/>
          </a:p>
        </p:txBody>
      </p:sp>
      <p:sp>
        <p:nvSpPr>
          <p:cNvPr id="7" name="Text Placeholder 6">
            <a:extLst>
              <a:ext uri="{FF2B5EF4-FFF2-40B4-BE49-F238E27FC236}">
                <a16:creationId xmlns:a16="http://schemas.microsoft.com/office/drawing/2014/main" id="{56A39563-5547-48C4-B6F3-45AEA12E9BE4}"/>
              </a:ext>
            </a:extLst>
          </p:cNvPr>
          <p:cNvSpPr>
            <a:spLocks noGrp="1"/>
          </p:cNvSpPr>
          <p:nvPr>
            <p:ph type="body" sz="quarter" idx="15"/>
          </p:nvPr>
        </p:nvSpPr>
        <p:spPr>
          <a:xfrm>
            <a:off x="1184274" y="5216744"/>
            <a:ext cx="4089400" cy="727758"/>
          </a:xfrm>
        </p:spPr>
        <p:txBody>
          <a:bodyPr/>
          <a:lstStyle/>
          <a:p>
            <a:r>
              <a:rPr lang="en-US" sz="1400" dirty="0"/>
              <a:t>Reminders, checks, and coding updates related to errors and warnings</a:t>
            </a:r>
          </a:p>
        </p:txBody>
      </p:sp>
      <p:sp>
        <p:nvSpPr>
          <p:cNvPr id="8" name="Shape 126">
            <a:extLst>
              <a:ext uri="{FF2B5EF4-FFF2-40B4-BE49-F238E27FC236}">
                <a16:creationId xmlns:a16="http://schemas.microsoft.com/office/drawing/2014/main" id="{F95586AA-DCC6-41F3-9C7D-91D85B44CBD2}"/>
              </a:ext>
            </a:extLst>
          </p:cNvPr>
          <p:cNvSpPr txBox="1">
            <a:spLocks/>
          </p:cNvSpPr>
          <p:nvPr/>
        </p:nvSpPr>
        <p:spPr>
          <a:xfrm>
            <a:off x="8459598" y="6146625"/>
            <a:ext cx="225829" cy="365125"/>
          </a:xfrm>
          <a:prstGeom prst="rect">
            <a:avLst/>
          </a:prstGeom>
        </p:spPr>
        <p:txBody>
          <a:bodyPr spcFirstLastPara="1" vert="horz" wrap="square" lIns="91440" tIns="45720" rIns="91440" bIns="45720" rtlCol="0" anchor="ctr" anchorCtr="0">
            <a:noAutofit/>
          </a:bodyPr>
          <a:lstStyle>
            <a:defPPr>
              <a:defRPr lang="en-US"/>
            </a:defPPr>
            <a:lvl1pPr marL="0" indent="0" algn="r" defTabSz="914400" rtl="0" eaLnBrk="1" latinLnBrk="0" hangingPunct="1">
              <a:lnSpc>
                <a:spcPct val="90000"/>
              </a:lnSpc>
              <a:spcBef>
                <a:spcPts val="1000"/>
              </a:spcBef>
              <a:buFont typeface="Arial" panose="020B0604020202020204" pitchFamily="34" charset="0"/>
              <a:buNone/>
              <a:defRPr sz="1200" kern="1200">
                <a:solidFill>
                  <a:schemeClr val="tx1">
                    <a:tint val="75000"/>
                  </a:schemeClr>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B142C50D-6F5E-441C-B5B8-129F9F326C3F}" type="slidenum">
              <a:rPr lang="en-US" smtClean="0"/>
              <a:pPr/>
              <a:t>2</a:t>
            </a:fld>
            <a:endParaRPr lang="en-US" dirty="0"/>
          </a:p>
        </p:txBody>
      </p:sp>
      <p:graphicFrame>
        <p:nvGraphicFramePr>
          <p:cNvPr id="9" name="Table 8">
            <a:extLst>
              <a:ext uri="{FF2B5EF4-FFF2-40B4-BE49-F238E27FC236}">
                <a16:creationId xmlns:a16="http://schemas.microsoft.com/office/drawing/2014/main" id="{E2DFA6E3-4A22-2254-66D5-02A5C13CA9FD}"/>
              </a:ext>
            </a:extLst>
          </p:cNvPr>
          <p:cNvGraphicFramePr>
            <a:graphicFrameLocks noGrp="1"/>
          </p:cNvGraphicFramePr>
          <p:nvPr>
            <p:extLst>
              <p:ext uri="{D42A27DB-BD31-4B8C-83A1-F6EECF244321}">
                <p14:modId xmlns:p14="http://schemas.microsoft.com/office/powerpoint/2010/main" val="1795469483"/>
              </p:ext>
            </p:extLst>
          </p:nvPr>
        </p:nvGraphicFramePr>
        <p:xfrm>
          <a:off x="1198561" y="1318955"/>
          <a:ext cx="6096000" cy="148336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995361488"/>
                    </a:ext>
                  </a:extLst>
                </a:gridCol>
                <a:gridCol w="3048000">
                  <a:extLst>
                    <a:ext uri="{9D8B030D-6E8A-4147-A177-3AD203B41FA5}">
                      <a16:colId xmlns:a16="http://schemas.microsoft.com/office/drawing/2014/main" val="2534615365"/>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panose="020B0604020202020204" pitchFamily="34" charset="0"/>
                          <a:cs typeface="Arial" panose="020B0604020202020204" pitchFamily="34" charset="0"/>
                        </a:rPr>
                        <a:t>Gender Field Updates</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panose="020B0604020202020204" pitchFamily="34" charset="0"/>
                          <a:cs typeface="Arial" panose="020B0604020202020204" pitchFamily="34" charset="0"/>
                        </a:rPr>
                        <a:t>Enrich Updates</a:t>
                      </a:r>
                    </a:p>
                  </a:txBody>
                  <a:tcPr>
                    <a:noFill/>
                  </a:tcPr>
                </a:tc>
                <a:extLst>
                  <a:ext uri="{0D108BD9-81ED-4DB2-BD59-A6C34878D82A}">
                    <a16:rowId xmlns:a16="http://schemas.microsoft.com/office/drawing/2014/main" val="84851937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Removal of Disability Coding Options</a:t>
                      </a:r>
                    </a:p>
                  </a:txBody>
                  <a:tcPr>
                    <a:no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Combining SPED Record Checker and Validation Toolkit</a:t>
                      </a:r>
                      <a:endParaRPr lang="en-US" sz="1600" dirty="0"/>
                    </a:p>
                    <a:p>
                      <a:endParaRPr lang="en-US" sz="1400" b="0"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29388303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Path 1 Fields/Referral Types Removed</a:t>
                      </a:r>
                    </a:p>
                  </a:txBody>
                  <a:tcPr>
                    <a:noFill/>
                  </a:tcPr>
                </a:tc>
                <a:tc vMerge="1">
                  <a:txBody>
                    <a:bodyPr/>
                    <a:lstStyle/>
                    <a:p>
                      <a:endParaRPr lang="en-US" sz="1400" b="0"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6435145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Field Name Clarifications</a:t>
                      </a:r>
                    </a:p>
                  </a:txBody>
                  <a:tcPr>
                    <a:noFill/>
                  </a:tcPr>
                </a:tc>
                <a:tc>
                  <a:txBody>
                    <a:bodyPr/>
                    <a:lstStyle/>
                    <a:p>
                      <a:endParaRPr lang="en-US" sz="1400" b="0"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618288818"/>
                  </a:ext>
                </a:extLst>
              </a:tr>
            </a:tbl>
          </a:graphicData>
        </a:graphic>
      </p:graphicFrame>
    </p:spTree>
    <p:extLst>
      <p:ext uri="{BB962C8B-B14F-4D97-AF65-F5344CB8AC3E}">
        <p14:creationId xmlns:p14="http://schemas.microsoft.com/office/powerpoint/2010/main" val="3272210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064607" y="798319"/>
            <a:ext cx="7797382" cy="808717"/>
          </a:xfrm>
          <a:prstGeom prst="rect">
            <a:avLst/>
          </a:prstGeom>
        </p:spPr>
        <p:txBody>
          <a:bodyPr spcFirstLastPara="1" vert="horz" wrap="square" lIns="68569" tIns="68569" rIns="68569" bIns="68569" rtlCol="0" anchor="b" anchorCtr="0">
            <a:noAutofit/>
          </a:bodyPr>
          <a:lstStyle/>
          <a:p>
            <a:r>
              <a:rPr lang="en-US" sz="3200" dirty="0">
                <a:solidFill>
                  <a:schemeClr val="tx1"/>
                </a:solidFill>
                <a:latin typeface="Arial" panose="020B0604020202020204" pitchFamily="34" charset="0"/>
                <a:cs typeface="Arial" panose="020B0604020202020204" pitchFamily="34" charset="0"/>
              </a:rPr>
              <a:t>SY108 and Unknown Exit Types by Grade</a:t>
            </a:r>
            <a:endParaRPr sz="3200" dirty="0">
              <a:solidFill>
                <a:schemeClr val="tx1"/>
              </a:solidFill>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269377749"/>
              </p:ext>
            </p:extLst>
          </p:nvPr>
        </p:nvGraphicFramePr>
        <p:xfrm>
          <a:off x="448554" y="2170754"/>
          <a:ext cx="8164503" cy="4693920"/>
        </p:xfrm>
        <a:graphic>
          <a:graphicData uri="http://schemas.openxmlformats.org/drawingml/2006/table">
            <a:tbl>
              <a:tblPr bandRow="1">
                <a:tableStyleId>{5C22544A-7EE6-4342-B048-85BDC9FD1C3A}</a:tableStyleId>
              </a:tblPr>
              <a:tblGrid>
                <a:gridCol w="8164503">
                  <a:extLst>
                    <a:ext uri="{9D8B030D-6E8A-4147-A177-3AD203B41FA5}">
                      <a16:colId xmlns:a16="http://schemas.microsoft.com/office/drawing/2014/main" val="20000"/>
                    </a:ext>
                  </a:extLst>
                </a:gridCol>
              </a:tblGrid>
              <a:tr h="4221132">
                <a:tc>
                  <a:txBody>
                    <a:bodyPr/>
                    <a:lstStyle/>
                    <a:p>
                      <a:r>
                        <a:rPr lang="en-US" sz="1500" b="0" dirty="0">
                          <a:solidFill>
                            <a:schemeClr val="tx1"/>
                          </a:solidFill>
                          <a:latin typeface="Arial" panose="020B0604020202020204" pitchFamily="34" charset="0"/>
                          <a:cs typeface="Arial" panose="020B0604020202020204" pitchFamily="34" charset="0"/>
                        </a:rPr>
                        <a:t>Accuracy is key in coding the proper exit types of students flagged for an SY108  Schools should use any exit paperwork and/or adequate documentation to determine the proper exit type.  In terms of grade levels, keep in mind:</a:t>
                      </a:r>
                    </a:p>
                    <a:p>
                      <a:endParaRPr lang="en-US" sz="1500" b="0" dirty="0">
                        <a:solidFill>
                          <a:schemeClr val="tx1"/>
                        </a:solidFill>
                        <a:latin typeface="Arial" panose="020B0604020202020204" pitchFamily="34" charset="0"/>
                        <a:cs typeface="Arial" panose="020B0604020202020204" pitchFamily="34" charset="0"/>
                      </a:endParaRPr>
                    </a:p>
                    <a:p>
                      <a:r>
                        <a:rPr lang="en-US" sz="1500" b="1" dirty="0">
                          <a:solidFill>
                            <a:srgbClr val="455FA9"/>
                          </a:solidFill>
                          <a:latin typeface="Arial" panose="020B0604020202020204" pitchFamily="34" charset="0"/>
                          <a:cs typeface="Arial" panose="020B0604020202020204" pitchFamily="34" charset="0"/>
                        </a:rPr>
                        <a:t>PK-6</a:t>
                      </a:r>
                      <a:r>
                        <a:rPr lang="en-US" sz="1500" dirty="0">
                          <a:solidFill>
                            <a:schemeClr val="tx1"/>
                          </a:solidFill>
                          <a:latin typeface="Arial" panose="020B0604020202020204" pitchFamily="34" charset="0"/>
                          <a:cs typeface="Arial" panose="020B0604020202020204" pitchFamily="34" charset="0"/>
                        </a:rPr>
                        <a:t>:</a:t>
                      </a:r>
                    </a:p>
                    <a:p>
                      <a:endParaRPr lang="en-US" sz="1500" dirty="0">
                        <a:solidFill>
                          <a:schemeClr val="tx1"/>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1500" b="0" dirty="0">
                          <a:solidFill>
                            <a:schemeClr val="tx1"/>
                          </a:solidFill>
                          <a:latin typeface="Arial" panose="020B0604020202020204" pitchFamily="34" charset="0"/>
                          <a:cs typeface="Arial" panose="020B0604020202020204" pitchFamily="34" charset="0"/>
                        </a:rPr>
                        <a:t>Student exited over the summer and no documentation is available – Use </a:t>
                      </a:r>
                      <a:r>
                        <a:rPr lang="en-US" sz="1500" b="1" dirty="0">
                          <a:solidFill>
                            <a:schemeClr val="tx1"/>
                          </a:solidFill>
                          <a:latin typeface="Arial" panose="020B0604020202020204" pitchFamily="34" charset="0"/>
                          <a:cs typeface="Arial" panose="020B0604020202020204" pitchFamily="34" charset="0"/>
                        </a:rPr>
                        <a:t>06 – Exit to an Unknown Educational Setting</a:t>
                      </a:r>
                      <a:endParaRPr lang="en-US" sz="1500" b="0" dirty="0">
                        <a:solidFill>
                          <a:schemeClr val="tx1"/>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1500" b="0" dirty="0">
                          <a:solidFill>
                            <a:schemeClr val="tx1"/>
                          </a:solidFill>
                          <a:latin typeface="Arial" panose="020B0604020202020204" pitchFamily="34" charset="0"/>
                          <a:cs typeface="Arial" panose="020B0604020202020204" pitchFamily="34" charset="0"/>
                        </a:rPr>
                        <a:t>40 – Drop out cannot be used for these students</a:t>
                      </a:r>
                    </a:p>
                    <a:p>
                      <a:pPr marL="342900" lvl="0" indent="-342900">
                        <a:buFont typeface="Arial" panose="020B0604020202020204" pitchFamily="34" charset="0"/>
                        <a:buChar char="•"/>
                      </a:pPr>
                      <a:endParaRPr lang="en-US" sz="1500" b="0" dirty="0">
                        <a:solidFill>
                          <a:schemeClr val="tx1"/>
                        </a:solidFill>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sz="1500" b="1" dirty="0">
                          <a:solidFill>
                            <a:srgbClr val="455FA9"/>
                          </a:solidFill>
                          <a:latin typeface="Arial" panose="020B0604020202020204" pitchFamily="34" charset="0"/>
                          <a:cs typeface="Arial" panose="020B0604020202020204" pitchFamily="34" charset="0"/>
                        </a:rPr>
                        <a:t>7-12</a:t>
                      </a:r>
                    </a:p>
                    <a:p>
                      <a:pPr marL="0" lvl="0" indent="0">
                        <a:buFont typeface="Arial" panose="020B0604020202020204" pitchFamily="34" charset="0"/>
                        <a:buNone/>
                      </a:pPr>
                      <a:endParaRPr lang="en-US" sz="1500" b="0" dirty="0">
                        <a:solidFill>
                          <a:schemeClr val="tx1"/>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1500" b="0" dirty="0">
                          <a:solidFill>
                            <a:schemeClr val="tx1"/>
                          </a:solidFill>
                          <a:latin typeface="Arial" panose="020B0604020202020204" pitchFamily="34" charset="0"/>
                          <a:cs typeface="Arial" panose="020B0604020202020204" pitchFamily="34" charset="0"/>
                        </a:rPr>
                        <a:t>If student exits and no documentation is available, use </a:t>
                      </a:r>
                      <a:r>
                        <a:rPr lang="en-US" sz="1500" b="1" dirty="0">
                          <a:solidFill>
                            <a:schemeClr val="tx1"/>
                          </a:solidFill>
                          <a:latin typeface="Arial" panose="020B0604020202020204" pitchFamily="34" charset="0"/>
                          <a:cs typeface="Arial" panose="020B0604020202020204" pitchFamily="34" charset="0"/>
                        </a:rPr>
                        <a:t>40 – Discontinued Schooling/Drop out</a:t>
                      </a:r>
                    </a:p>
                    <a:p>
                      <a:pPr marL="342900" lvl="0" indent="-342900">
                        <a:buFont typeface="Arial" panose="020B0604020202020204" pitchFamily="34" charset="0"/>
                        <a:buChar char="•"/>
                      </a:pPr>
                      <a:r>
                        <a:rPr lang="en-US" sz="1500" b="0" baseline="0" dirty="0">
                          <a:solidFill>
                            <a:schemeClr val="tx1"/>
                          </a:solidFill>
                          <a:latin typeface="Arial" panose="020B0604020202020204" pitchFamily="34" charset="0"/>
                          <a:cs typeface="Arial" panose="020B0604020202020204" pitchFamily="34" charset="0"/>
                        </a:rPr>
                        <a:t>Students under the age of 18 must have an approved exception request through CDE (via CSI) to code a student as a drop out.</a:t>
                      </a:r>
                    </a:p>
                    <a:p>
                      <a:pPr marL="342900" lvl="0" indent="-342900">
                        <a:buFont typeface="Arial" panose="020B0604020202020204" pitchFamily="34" charset="0"/>
                        <a:buChar char="•"/>
                      </a:pPr>
                      <a:r>
                        <a:rPr lang="en-US" sz="1500" b="0" baseline="0" dirty="0">
                          <a:solidFill>
                            <a:schemeClr val="tx1"/>
                          </a:solidFill>
                          <a:latin typeface="Arial" panose="020B0604020202020204" pitchFamily="34" charset="0"/>
                          <a:cs typeface="Arial" panose="020B0604020202020204" pitchFamily="34" charset="0"/>
                        </a:rPr>
                        <a:t>Be sure to check with all documentation available, discuss with general submissions staff, and review the SIS details prior to coding as a 40.  An attempt to contact the student must also be made</a:t>
                      </a:r>
                    </a:p>
                  </a:txBody>
                  <a:tcPr marL="68580" marR="68580" marT="34290" marB="34290">
                    <a:noFill/>
                  </a:tcPr>
                </a:tc>
                <a:extLst>
                  <a:ext uri="{0D108BD9-81ED-4DB2-BD59-A6C34878D82A}">
                    <a16:rowId xmlns:a16="http://schemas.microsoft.com/office/drawing/2014/main" val="10000"/>
                  </a:ext>
                </a:extLst>
              </a:tr>
              <a:tr h="269432">
                <a:tc>
                  <a:txBody>
                    <a:bodyPr/>
                    <a:lstStyle/>
                    <a:p>
                      <a:pPr marL="0" indent="0">
                        <a:buFont typeface="Arial" panose="020B0604020202020204" pitchFamily="34" charset="0"/>
                        <a:buNone/>
                      </a:pPr>
                      <a:endParaRPr lang="en-US" sz="1400" dirty="0">
                        <a:solidFill>
                          <a:srgbClr val="677480"/>
                        </a:solidFill>
                      </a:endParaRPr>
                    </a:p>
                  </a:txBody>
                  <a:tcPr marL="68580" marR="68580" marT="34290" marB="34290">
                    <a:noFill/>
                  </a:tcPr>
                </a:tc>
                <a:extLst>
                  <a:ext uri="{0D108BD9-81ED-4DB2-BD59-A6C34878D82A}">
                    <a16:rowId xmlns:a16="http://schemas.microsoft.com/office/drawing/2014/main" val="10001"/>
                  </a:ext>
                </a:extLst>
              </a:tr>
            </a:tbl>
          </a:graphicData>
        </a:graphic>
      </p:graphicFrame>
      <p:pic>
        <p:nvPicPr>
          <p:cNvPr id="3074" name="Picture 2" descr="Image result for exit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7" y="999428"/>
            <a:ext cx="997700" cy="108661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19895D7-97A1-454F-AF02-7F98F86D9724}"/>
              </a:ext>
            </a:extLst>
          </p:cNvPr>
          <p:cNvSpPr/>
          <p:nvPr/>
        </p:nvSpPr>
        <p:spPr>
          <a:xfrm>
            <a:off x="8353687" y="6306546"/>
            <a:ext cx="341760"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000000-1234-1234-1234-123412341234}" type="slidenum">
              <a:rPr lang="en" sz="1200" smtClean="0">
                <a:solidFill>
                  <a:prstClr val="black"/>
                </a:solidFill>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lang="en-US" dirty="0"/>
          </a:p>
        </p:txBody>
      </p:sp>
    </p:spTree>
    <p:extLst>
      <p:ext uri="{BB962C8B-B14F-4D97-AF65-F5344CB8AC3E}">
        <p14:creationId xmlns:p14="http://schemas.microsoft.com/office/powerpoint/2010/main" val="2601950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8" name="Rectangle 7">
            <a:extLst>
              <a:ext uri="{FF2B5EF4-FFF2-40B4-BE49-F238E27FC236}">
                <a16:creationId xmlns:a16="http://schemas.microsoft.com/office/drawing/2014/main" id="{D3CA6488-CDE9-436C-B996-98D9321DB9E8}"/>
              </a:ext>
            </a:extLst>
          </p:cNvPr>
          <p:cNvSpPr/>
          <p:nvPr/>
        </p:nvSpPr>
        <p:spPr>
          <a:xfrm>
            <a:off x="432645" y="5438381"/>
            <a:ext cx="7728129" cy="123776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Shape 124"/>
          <p:cNvSpPr txBox="1">
            <a:spLocks noGrp="1"/>
          </p:cNvSpPr>
          <p:nvPr>
            <p:ph type="title"/>
          </p:nvPr>
        </p:nvSpPr>
        <p:spPr>
          <a:xfrm>
            <a:off x="432645" y="744388"/>
            <a:ext cx="8278710" cy="624840"/>
          </a:xfrm>
          <a:prstGeom prst="rect">
            <a:avLst/>
          </a:prstGeom>
        </p:spPr>
        <p:txBody>
          <a:bodyPr spcFirstLastPara="1" vert="horz" wrap="square" lIns="68569" tIns="68569" rIns="68569" bIns="68569" rtlCol="0" anchor="b" anchorCtr="0">
            <a:noAutofit/>
          </a:bodyPr>
          <a:lstStyle/>
          <a:p>
            <a:r>
              <a:rPr lang="en-US" sz="3600" dirty="0">
                <a:solidFill>
                  <a:schemeClr val="tx1"/>
                </a:solidFill>
                <a:latin typeface="Arial" panose="020B0604020202020204" pitchFamily="34" charset="0"/>
                <a:cs typeface="Arial" panose="020B0604020202020204" pitchFamily="34" charset="0"/>
              </a:rPr>
              <a:t>SY260 Duplicate Warning/Error Review</a:t>
            </a:r>
            <a:endParaRPr sz="3600" dirty="0">
              <a:solidFill>
                <a:schemeClr val="tx1"/>
              </a:solidFill>
              <a:latin typeface="Arial" panose="020B0604020202020204" pitchFamily="34" charset="0"/>
              <a:cs typeface="Arial" panose="020B0604020202020204" pitchFamily="34" charset="0"/>
            </a:endParaRPr>
          </a:p>
        </p:txBody>
      </p:sp>
      <p:sp>
        <p:nvSpPr>
          <p:cNvPr id="126" name="Shape 126"/>
          <p:cNvSpPr txBox="1">
            <a:spLocks noGrp="1"/>
          </p:cNvSpPr>
          <p:nvPr>
            <p:ph type="sldNum" idx="12"/>
          </p:nvPr>
        </p:nvSpPr>
        <p:spPr>
          <a:xfrm>
            <a:off x="8299830" y="6130192"/>
            <a:ext cx="411525" cy="313425"/>
          </a:xfrm>
          <a:prstGeom prst="rect">
            <a:avLst/>
          </a:prstGeom>
        </p:spPr>
        <p:txBody>
          <a:bodyPr spcFirstLastPara="1" wrap="square" lIns="68569" tIns="68569" rIns="68569" bIns="68569" anchor="t" anchorCtr="0">
            <a:noAutofit/>
          </a:bodyPr>
          <a:lstStyle/>
          <a:p>
            <a:fld id="{00000000-1234-1234-1234-123412341234}" type="slidenum">
              <a:rPr lang="en" sz="1200"/>
              <a:pPr/>
              <a:t>21</a:t>
            </a:fld>
            <a:endParaRPr dirty="0"/>
          </a:p>
        </p:txBody>
      </p:sp>
      <p:graphicFrame>
        <p:nvGraphicFramePr>
          <p:cNvPr id="5" name="Table 4"/>
          <p:cNvGraphicFramePr>
            <a:graphicFrameLocks noGrp="1"/>
          </p:cNvGraphicFramePr>
          <p:nvPr/>
        </p:nvGraphicFramePr>
        <p:xfrm>
          <a:off x="8349383" y="5237777"/>
          <a:ext cx="162560" cy="624840"/>
        </p:xfrm>
        <a:graphic>
          <a:graphicData uri="http://schemas.openxmlformats.org/drawingml/2006/table">
            <a:tbl>
              <a:tblPr bandRow="1">
                <a:tableStyleId>{5C22544A-7EE6-4342-B048-85BDC9FD1C3A}</a:tableStyleId>
              </a:tblPr>
              <a:tblGrid>
                <a:gridCol w="162560">
                  <a:extLst>
                    <a:ext uri="{9D8B030D-6E8A-4147-A177-3AD203B41FA5}">
                      <a16:colId xmlns:a16="http://schemas.microsoft.com/office/drawing/2014/main" val="20000"/>
                    </a:ext>
                  </a:extLst>
                </a:gridCol>
              </a:tblGrid>
              <a:tr h="342900">
                <a:tc>
                  <a:txBody>
                    <a:bodyPr/>
                    <a:lstStyle/>
                    <a:p>
                      <a:pPr marL="914400" lvl="2" indent="0">
                        <a:buFont typeface="Arial" panose="020B0604020202020204" pitchFamily="34" charset="0"/>
                        <a:buNone/>
                      </a:pPr>
                      <a:endParaRPr lang="en-US" sz="1800" b="1" dirty="0"/>
                    </a:p>
                  </a:txBody>
                  <a:tcPr marL="68580" marR="68580" marT="34290" marB="34290">
                    <a:noFill/>
                  </a:tcPr>
                </a:tc>
                <a:extLst>
                  <a:ext uri="{0D108BD9-81ED-4DB2-BD59-A6C34878D82A}">
                    <a16:rowId xmlns:a16="http://schemas.microsoft.com/office/drawing/2014/main" val="10000"/>
                  </a:ext>
                </a:extLst>
              </a:tr>
              <a:tr h="274320">
                <a:tc>
                  <a:txBody>
                    <a:bodyPr/>
                    <a:lstStyle/>
                    <a:p>
                      <a:pPr marL="285750" indent="-285750">
                        <a:buFont typeface="Arial" panose="020B0604020202020204" pitchFamily="34" charset="0"/>
                        <a:buChar char="•"/>
                      </a:pPr>
                      <a:endParaRPr lang="en-US" sz="1400" dirty="0">
                        <a:solidFill>
                          <a:srgbClr val="677480"/>
                        </a:solidFill>
                      </a:endParaRPr>
                    </a:p>
                  </a:txBody>
                  <a:tcPr marL="68580" marR="68580" marT="34290" marB="34290">
                    <a:noFill/>
                  </a:tcPr>
                </a:tc>
                <a:extLst>
                  <a:ext uri="{0D108BD9-81ED-4DB2-BD59-A6C34878D82A}">
                    <a16:rowId xmlns:a16="http://schemas.microsoft.com/office/drawing/2014/main" val="10001"/>
                  </a:ext>
                </a:extLst>
              </a:tr>
            </a:tbl>
          </a:graphicData>
        </a:graphic>
      </p:graphicFrame>
      <p:sp>
        <p:nvSpPr>
          <p:cNvPr id="2" name="TextBox 1">
            <a:extLst>
              <a:ext uri="{FF2B5EF4-FFF2-40B4-BE49-F238E27FC236}">
                <a16:creationId xmlns:a16="http://schemas.microsoft.com/office/drawing/2014/main" id="{094872A2-DF84-420A-B0C1-E99706842015}"/>
              </a:ext>
            </a:extLst>
          </p:cNvPr>
          <p:cNvSpPr txBox="1"/>
          <p:nvPr/>
        </p:nvSpPr>
        <p:spPr>
          <a:xfrm>
            <a:off x="665913" y="1688965"/>
            <a:ext cx="7683469" cy="854080"/>
          </a:xfrm>
          <a:prstGeom prst="rect">
            <a:avLst/>
          </a:prstGeom>
          <a:noFill/>
        </p:spPr>
        <p:txBody>
          <a:bodyPr wrap="square" rtlCol="0">
            <a:spAutoFit/>
          </a:bodyPr>
          <a:lstStyle/>
          <a:p>
            <a:r>
              <a:rPr lang="en-US" sz="1650" b="1" dirty="0">
                <a:latin typeface="Arial" panose="020B0604020202020204" pitchFamily="34" charset="0"/>
                <a:cs typeface="Arial" panose="020B0604020202020204" pitchFamily="34" charset="0"/>
              </a:rPr>
              <a:t>SY260 – </a:t>
            </a:r>
            <a:r>
              <a:rPr lang="en-US" sz="1650" dirty="0">
                <a:latin typeface="Arial" panose="020B0604020202020204" pitchFamily="34" charset="0"/>
                <a:cs typeface="Arial" panose="020B0604020202020204" pitchFamily="34" charset="0"/>
              </a:rPr>
              <a:t>Indicates students being reported at another district during the same timeframe your school is reporting them. </a:t>
            </a:r>
          </a:p>
          <a:p>
            <a:endParaRPr lang="en-US" sz="1650" dirty="0">
              <a:latin typeface="Arial" panose="020B0604020202020204" pitchFamily="34" charset="0"/>
              <a:cs typeface="Arial" panose="020B0604020202020204" pitchFamily="34" charset="0"/>
            </a:endParaRPr>
          </a:p>
        </p:txBody>
      </p:sp>
      <p:graphicFrame>
        <p:nvGraphicFramePr>
          <p:cNvPr id="4" name="Diagram 3">
            <a:extLst>
              <a:ext uri="{FF2B5EF4-FFF2-40B4-BE49-F238E27FC236}">
                <a16:creationId xmlns:a16="http://schemas.microsoft.com/office/drawing/2014/main" id="{21AAF6DA-EF87-4DAF-B123-F7D73CCA5ADC}"/>
              </a:ext>
            </a:extLst>
          </p:cNvPr>
          <p:cNvGraphicFramePr/>
          <p:nvPr>
            <p:extLst>
              <p:ext uri="{D42A27DB-BD31-4B8C-83A1-F6EECF244321}">
                <p14:modId xmlns:p14="http://schemas.microsoft.com/office/powerpoint/2010/main" val="930820365"/>
              </p:ext>
            </p:extLst>
          </p:nvPr>
        </p:nvGraphicFramePr>
        <p:xfrm>
          <a:off x="2415859" y="2308141"/>
          <a:ext cx="3600236" cy="13223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School Animated">
            <a:extLst>
              <a:ext uri="{FF2B5EF4-FFF2-40B4-BE49-F238E27FC236}">
                <a16:creationId xmlns:a16="http://schemas.microsoft.com/office/drawing/2014/main" id="{CECF8974-BF64-496C-BC9C-3AD9EBB7395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41991" y="4405176"/>
            <a:ext cx="1748209" cy="894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chool Animated">
            <a:extLst>
              <a:ext uri="{FF2B5EF4-FFF2-40B4-BE49-F238E27FC236}">
                <a16:creationId xmlns:a16="http://schemas.microsoft.com/office/drawing/2014/main" id="{CFB2EF11-9F7B-4C63-91F5-4D4295589C3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83464" y="3619827"/>
            <a:ext cx="1144442" cy="16850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0D9CA05-6237-4C31-A839-A94DA9901B75}"/>
              </a:ext>
            </a:extLst>
          </p:cNvPr>
          <p:cNvPicPr>
            <a:picLocks noChangeAspect="1"/>
          </p:cNvPicPr>
          <p:nvPr/>
        </p:nvPicPr>
        <p:blipFill>
          <a:blip r:embed="rId10"/>
          <a:stretch>
            <a:fillRect/>
          </a:stretch>
        </p:blipFill>
        <p:spPr>
          <a:xfrm>
            <a:off x="3905340" y="4426325"/>
            <a:ext cx="342857" cy="878571"/>
          </a:xfrm>
          <a:prstGeom prst="rect">
            <a:avLst/>
          </a:prstGeom>
        </p:spPr>
      </p:pic>
      <p:sp>
        <p:nvSpPr>
          <p:cNvPr id="3" name="TextBox 2">
            <a:extLst>
              <a:ext uri="{FF2B5EF4-FFF2-40B4-BE49-F238E27FC236}">
                <a16:creationId xmlns:a16="http://schemas.microsoft.com/office/drawing/2014/main" id="{14B9BD86-6A03-44F9-B6A1-7D20710EE266}"/>
              </a:ext>
            </a:extLst>
          </p:cNvPr>
          <p:cNvSpPr txBox="1"/>
          <p:nvPr/>
        </p:nvSpPr>
        <p:spPr>
          <a:xfrm>
            <a:off x="6286431" y="5278897"/>
            <a:ext cx="1748209" cy="169277"/>
          </a:xfrm>
          <a:prstGeom prst="rect">
            <a:avLst/>
          </a:prstGeom>
          <a:noFill/>
        </p:spPr>
        <p:txBody>
          <a:bodyPr wrap="square" rtlCol="0">
            <a:spAutoFit/>
          </a:bodyPr>
          <a:lstStyle/>
          <a:p>
            <a:r>
              <a:rPr lang="en-US" sz="500" dirty="0">
                <a:latin typeface="Arial" panose="020B0604020202020204" pitchFamily="34" charset="0"/>
                <a:cs typeface="Arial" panose="020B0604020202020204" pitchFamily="34" charset="0"/>
              </a:rPr>
              <a:t>Courtesy of clipartmonk.com</a:t>
            </a:r>
          </a:p>
        </p:txBody>
      </p:sp>
      <p:sp>
        <p:nvSpPr>
          <p:cNvPr id="7" name="TextBox 6">
            <a:extLst>
              <a:ext uri="{FF2B5EF4-FFF2-40B4-BE49-F238E27FC236}">
                <a16:creationId xmlns:a16="http://schemas.microsoft.com/office/drawing/2014/main" id="{C7AED0EE-CB95-43BF-956A-D3A1AF9ED8FD}"/>
              </a:ext>
            </a:extLst>
          </p:cNvPr>
          <p:cNvSpPr txBox="1"/>
          <p:nvPr/>
        </p:nvSpPr>
        <p:spPr>
          <a:xfrm>
            <a:off x="432645" y="5414758"/>
            <a:ext cx="7716493" cy="1246495"/>
          </a:xfrm>
          <a:prstGeom prst="rect">
            <a:avLst/>
          </a:prstGeom>
          <a:noFill/>
        </p:spPr>
        <p:txBody>
          <a:bodyPr wrap="square" rtlCol="0">
            <a:spAutoFit/>
          </a:bodyPr>
          <a:lstStyle/>
          <a:p>
            <a:pPr marL="600075" lvl="1" indent="-257175">
              <a:buFont typeface="Arial" panose="020B0604020202020204" pitchFamily="34" charset="0"/>
              <a:buChar char="•"/>
            </a:pPr>
            <a:r>
              <a:rPr lang="en-US" sz="1500" dirty="0">
                <a:latin typeface="Arial" panose="020B0604020202020204" pitchFamily="34" charset="0"/>
                <a:cs typeface="Arial" panose="020B0604020202020204" pitchFamily="34" charset="0"/>
              </a:rPr>
              <a:t>Warning changed to an error much earlier in the process than in previous years</a:t>
            </a:r>
          </a:p>
          <a:p>
            <a:pPr marL="600075" lvl="1" indent="-257175">
              <a:buFont typeface="Arial" panose="020B0604020202020204" pitchFamily="34" charset="0"/>
              <a:buChar char="•"/>
            </a:pPr>
            <a:r>
              <a:rPr lang="en-US" sz="1500" dirty="0">
                <a:latin typeface="Arial" panose="020B0604020202020204" pitchFamily="34" charset="0"/>
                <a:cs typeface="Arial" panose="020B0604020202020204" pitchFamily="34" charset="0"/>
              </a:rPr>
              <a:t>Review each students Entry and Exit Dates for accuracy and address prior to the duplicate phase (if possible)</a:t>
            </a:r>
          </a:p>
          <a:p>
            <a:pPr marL="942975" lvl="2" indent="-257175">
              <a:buFont typeface="Arial" panose="020B0604020202020204" pitchFamily="34" charset="0"/>
              <a:buChar char="•"/>
            </a:pPr>
            <a:r>
              <a:rPr lang="en-US" sz="1500" dirty="0">
                <a:latin typeface="Arial" panose="020B0604020202020204" pitchFamily="34" charset="0"/>
                <a:cs typeface="Arial" panose="020B0604020202020204" pitchFamily="34" charset="0"/>
              </a:rPr>
              <a:t>Notify CSI if student is being flagged, but attendance dates are correct</a:t>
            </a:r>
          </a:p>
          <a:p>
            <a:pPr marL="942975" lvl="2" indent="-257175">
              <a:buFont typeface="Arial" panose="020B0604020202020204" pitchFamily="34" charset="0"/>
              <a:buChar char="•"/>
            </a:pPr>
            <a:r>
              <a:rPr lang="en-US" sz="1500" dirty="0">
                <a:latin typeface="Arial" panose="020B0604020202020204" pitchFamily="34" charset="0"/>
                <a:cs typeface="Arial" panose="020B0604020202020204" pitchFamily="34" charset="0"/>
              </a:rPr>
              <a:t>If dates are incorrect, make the necessary changes and resubmit</a:t>
            </a:r>
          </a:p>
        </p:txBody>
      </p:sp>
    </p:spTree>
    <p:extLst>
      <p:ext uri="{BB962C8B-B14F-4D97-AF65-F5344CB8AC3E}">
        <p14:creationId xmlns:p14="http://schemas.microsoft.com/office/powerpoint/2010/main" val="109437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ctrTitle"/>
          </p:nvPr>
        </p:nvSpPr>
        <p:spPr>
          <a:xfrm>
            <a:off x="1657350" y="2440592"/>
            <a:ext cx="5829300" cy="1159875"/>
          </a:xfrm>
          <a:prstGeom prst="rect">
            <a:avLst/>
          </a:prstGeom>
        </p:spPr>
        <p:txBody>
          <a:bodyPr spcFirstLastPara="1" vert="horz" wrap="square" lIns="68569" tIns="68569" rIns="68569" bIns="68569" rtlCol="0" anchor="b" anchorCtr="0">
            <a:noAutofit/>
          </a:bodyPr>
          <a:lstStyle/>
          <a:p>
            <a:r>
              <a:rPr lang="en" dirty="0">
                <a:latin typeface="Arial" panose="020B0604020202020204" pitchFamily="34" charset="0"/>
                <a:cs typeface="Arial" panose="020B0604020202020204" pitchFamily="34" charset="0"/>
              </a:rPr>
              <a:t>Timelines and Deadlines</a:t>
            </a:r>
            <a:endParaRPr dirty="0">
              <a:latin typeface="Arial" panose="020B0604020202020204" pitchFamily="34" charset="0"/>
              <a:cs typeface="Arial" panose="020B0604020202020204" pitchFamily="34" charset="0"/>
            </a:endParaRPr>
          </a:p>
        </p:txBody>
      </p:sp>
      <p:sp>
        <p:nvSpPr>
          <p:cNvPr id="113" name="Shape 113"/>
          <p:cNvSpPr txBox="1">
            <a:spLocks noGrp="1"/>
          </p:cNvSpPr>
          <p:nvPr>
            <p:ph type="sldNum" idx="12"/>
          </p:nvPr>
        </p:nvSpPr>
        <p:spPr>
          <a:xfrm>
            <a:off x="1142906" y="5687531"/>
            <a:ext cx="6858000" cy="313425"/>
          </a:xfrm>
          <a:prstGeom prst="rect">
            <a:avLst/>
          </a:prstGeom>
        </p:spPr>
        <p:txBody>
          <a:bodyPr spcFirstLastPara="1" vert="horz" wrap="square" lIns="68569" tIns="68569" rIns="68569" bIns="68569" rtlCol="0" anchor="t" anchorCtr="0">
            <a:noAutofit/>
          </a:bodyPr>
          <a:lstStyle/>
          <a:p>
            <a:fld id="{00000000-1234-1234-1234-123412341234}" type="slidenum">
              <a:rPr lang="en" sz="1200"/>
              <a:pPr/>
              <a:t>22</a:t>
            </a:fld>
            <a:endParaRPr dirty="0"/>
          </a:p>
        </p:txBody>
      </p:sp>
    </p:spTree>
    <p:extLst>
      <p:ext uri="{BB962C8B-B14F-4D97-AF65-F5344CB8AC3E}">
        <p14:creationId xmlns:p14="http://schemas.microsoft.com/office/powerpoint/2010/main" val="1965194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700" y="612474"/>
            <a:ext cx="6462600" cy="805175"/>
          </a:xfrm>
        </p:spPr>
        <p:txBody>
          <a:bodyPr>
            <a:normAutofit fontScale="90000"/>
          </a:bodyPr>
          <a:lstStyle/>
          <a:p>
            <a:r>
              <a:rPr lang="en-US" altLang="en-US" dirty="0">
                <a:solidFill>
                  <a:schemeClr val="tx1"/>
                </a:solidFill>
                <a:latin typeface="Arial" panose="020B0604020202020204" pitchFamily="34" charset="0"/>
                <a:cs typeface="Arial" panose="020B0604020202020204" pitchFamily="34" charset="0"/>
              </a:rPr>
              <a:t>SPED EOY Timelines and Deadlines</a:t>
            </a:r>
            <a:endParaRPr lang="en-US"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idx="12"/>
          </p:nvPr>
        </p:nvSpPr>
        <p:spPr/>
        <p:txBody>
          <a:bodyPr/>
          <a:lstStyle/>
          <a:p>
            <a:pPr defTabSz="685800"/>
            <a:fld id="{00000000-1234-1234-1234-123412341234}" type="slidenum">
              <a:rPr lang="en">
                <a:solidFill>
                  <a:prstClr val="black">
                    <a:tint val="75000"/>
                  </a:prstClr>
                </a:solidFill>
                <a:latin typeface="Calibri" panose="020F0502020204030204"/>
              </a:rPr>
              <a:pPr defTabSz="685800"/>
              <a:t>23</a:t>
            </a:fld>
            <a:endParaRPr lang="en" dirty="0">
              <a:solidFill>
                <a:prstClr val="black">
                  <a:tint val="75000"/>
                </a:prstClr>
              </a:solidFill>
              <a:latin typeface="Calibri" panose="020F0502020204030204"/>
            </a:endParaRPr>
          </a:p>
        </p:txBody>
      </p:sp>
      <p:graphicFrame>
        <p:nvGraphicFramePr>
          <p:cNvPr id="6" name="Table 5"/>
          <p:cNvGraphicFramePr>
            <a:graphicFrameLocks noGrp="1"/>
          </p:cNvGraphicFramePr>
          <p:nvPr>
            <p:extLst>
              <p:ext uri="{D42A27DB-BD31-4B8C-83A1-F6EECF244321}">
                <p14:modId xmlns:p14="http://schemas.microsoft.com/office/powerpoint/2010/main" val="1724322619"/>
              </p:ext>
            </p:extLst>
          </p:nvPr>
        </p:nvGraphicFramePr>
        <p:xfrm>
          <a:off x="893700" y="2091690"/>
          <a:ext cx="6000750" cy="2346960"/>
        </p:xfrm>
        <a:graphic>
          <a:graphicData uri="http://schemas.openxmlformats.org/drawingml/2006/table">
            <a:tbl>
              <a:tblPr firstRow="1" bandRow="1">
                <a:tableStyleId>{5C22544A-7EE6-4342-B048-85BDC9FD1C3A}</a:tableStyleId>
              </a:tblPr>
              <a:tblGrid>
                <a:gridCol w="1693090">
                  <a:extLst>
                    <a:ext uri="{9D8B030D-6E8A-4147-A177-3AD203B41FA5}">
                      <a16:colId xmlns:a16="http://schemas.microsoft.com/office/drawing/2014/main" val="20000"/>
                    </a:ext>
                  </a:extLst>
                </a:gridCol>
                <a:gridCol w="4307660">
                  <a:extLst>
                    <a:ext uri="{9D8B030D-6E8A-4147-A177-3AD203B41FA5}">
                      <a16:colId xmlns:a16="http://schemas.microsoft.com/office/drawing/2014/main" val="20001"/>
                    </a:ext>
                  </a:extLst>
                </a:gridCol>
              </a:tblGrid>
              <a:tr h="278130">
                <a:tc>
                  <a:txBody>
                    <a:bodyPr/>
                    <a:lstStyle/>
                    <a:p>
                      <a:r>
                        <a:rPr lang="en-US" sz="1200" dirty="0">
                          <a:solidFill>
                            <a:schemeClr val="bg1"/>
                          </a:solidFill>
                          <a:latin typeface="Arial" panose="020B0604020202020204" pitchFamily="34" charset="0"/>
                          <a:cs typeface="Arial" panose="020B0604020202020204" pitchFamily="34" charset="0"/>
                        </a:rPr>
                        <a:t>Deadline</a:t>
                      </a:r>
                    </a:p>
                  </a:txBody>
                  <a:tcPr marL="68580" marR="68580" marT="34290" marB="34290"/>
                </a:tc>
                <a:tc>
                  <a:txBody>
                    <a:bodyPr/>
                    <a:lstStyle/>
                    <a:p>
                      <a:r>
                        <a:rPr lang="en-US" sz="1200" dirty="0">
                          <a:solidFill>
                            <a:schemeClr val="bg1"/>
                          </a:solidFill>
                          <a:latin typeface="Arial" panose="020B0604020202020204" pitchFamily="34" charset="0"/>
                          <a:cs typeface="Arial" panose="020B0604020202020204" pitchFamily="34" charset="0"/>
                        </a:rPr>
                        <a:t>Task</a:t>
                      </a:r>
                    </a:p>
                  </a:txBody>
                  <a:tcPr marL="68580" marR="68580" marT="34290" marB="34290"/>
                </a:tc>
                <a:extLst>
                  <a:ext uri="{0D108BD9-81ED-4DB2-BD59-A6C34878D82A}">
                    <a16:rowId xmlns:a16="http://schemas.microsoft.com/office/drawing/2014/main" val="10000"/>
                  </a:ext>
                </a:extLst>
              </a:tr>
              <a:tr h="278130">
                <a:tc>
                  <a:txBody>
                    <a:bodyPr/>
                    <a:lstStyle/>
                    <a:p>
                      <a:r>
                        <a:rPr lang="en-US" sz="1200" dirty="0">
                          <a:solidFill>
                            <a:schemeClr val="tx1">
                              <a:lumMod val="75000"/>
                            </a:schemeClr>
                          </a:solidFill>
                          <a:latin typeface="Arial" panose="020B0604020202020204" pitchFamily="34" charset="0"/>
                          <a:cs typeface="Arial" panose="020B0604020202020204" pitchFamily="34" charset="0"/>
                        </a:rPr>
                        <a:t>03/14/2024</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schemeClr>
                          </a:solidFill>
                          <a:latin typeface="Arial" panose="020B0604020202020204" pitchFamily="34" charset="0"/>
                          <a:cs typeface="Arial" panose="020B0604020202020204" pitchFamily="34" charset="0"/>
                        </a:rPr>
                        <a:t>Submit initial files (Child, Participation</a:t>
                      </a:r>
                      <a:r>
                        <a:rPr lang="en-US" sz="1200" baseline="0" dirty="0">
                          <a:solidFill>
                            <a:schemeClr val="tx1">
                              <a:lumMod val="75000"/>
                            </a:schemeClr>
                          </a:solidFill>
                          <a:latin typeface="Arial" panose="020B0604020202020204" pitchFamily="34" charset="0"/>
                          <a:cs typeface="Arial" panose="020B0604020202020204" pitchFamily="34" charset="0"/>
                        </a:rPr>
                        <a:t>)</a:t>
                      </a:r>
                      <a:endParaRPr lang="en-US" sz="1200" dirty="0">
                        <a:solidFill>
                          <a:schemeClr val="tx1">
                            <a:lumMod val="75000"/>
                          </a:schemeClr>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1"/>
                  </a:ext>
                </a:extLst>
              </a:tr>
              <a:tr h="617220">
                <a:tc>
                  <a:txBody>
                    <a:bodyPr/>
                    <a:lstStyle/>
                    <a:p>
                      <a:r>
                        <a:rPr lang="en-US" sz="1200" dirty="0">
                          <a:solidFill>
                            <a:schemeClr val="tx1">
                              <a:lumMod val="75000"/>
                            </a:schemeClr>
                          </a:solidFill>
                          <a:latin typeface="Arial" panose="020B0604020202020204" pitchFamily="34" charset="0"/>
                          <a:cs typeface="Arial" panose="020B0604020202020204" pitchFamily="34" charset="0"/>
                        </a:rPr>
                        <a:t>05/09/2024</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schemeClr>
                          </a:solidFill>
                          <a:latin typeface="Arial" panose="020B0604020202020204" pitchFamily="34" charset="0"/>
                          <a:cs typeface="Arial" panose="020B0604020202020204" pitchFamily="34" charset="0"/>
                        </a:rPr>
                        <a:t>Schools must have</a:t>
                      </a:r>
                      <a:r>
                        <a:rPr lang="en-US" sz="1200" baseline="0" dirty="0">
                          <a:solidFill>
                            <a:schemeClr val="tx1">
                              <a:lumMod val="75000"/>
                            </a:schemeClr>
                          </a:solidFill>
                          <a:latin typeface="Arial" panose="020B0604020202020204" pitchFamily="34" charset="0"/>
                          <a:cs typeface="Arial" panose="020B0604020202020204" pitchFamily="34" charset="0"/>
                        </a:rPr>
                        <a:t> all  </a:t>
                      </a:r>
                      <a:r>
                        <a:rPr lang="en-US" sz="1200" dirty="0">
                          <a:solidFill>
                            <a:schemeClr val="tx1">
                              <a:lumMod val="75000"/>
                            </a:schemeClr>
                          </a:solidFill>
                          <a:latin typeface="Arial" panose="020B0604020202020204" pitchFamily="34" charset="0"/>
                          <a:cs typeface="Arial" panose="020B0604020202020204" pitchFamily="34" charset="0"/>
                        </a:rPr>
                        <a:t>Level 1 (Child/Participation) errors  </a:t>
                      </a:r>
                      <a:r>
                        <a:rPr lang="en-US" sz="1200" b="1" u="sng" dirty="0">
                          <a:solidFill>
                            <a:schemeClr val="tx1">
                              <a:lumMod val="75000"/>
                            </a:schemeClr>
                          </a:solidFill>
                          <a:latin typeface="Arial" panose="020B0604020202020204" pitchFamily="34" charset="0"/>
                          <a:cs typeface="Arial" panose="020B0604020202020204" pitchFamily="34" charset="0"/>
                        </a:rPr>
                        <a:t>cleared</a:t>
                      </a:r>
                    </a:p>
                    <a:p>
                      <a:endParaRPr lang="en-US" sz="1200" b="0" u="none" dirty="0">
                        <a:solidFill>
                          <a:schemeClr val="tx1">
                            <a:lumMod val="75000"/>
                          </a:schemeClr>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3"/>
                  </a:ext>
                </a:extLst>
              </a:tr>
              <a:tr h="617220">
                <a:tc>
                  <a:txBody>
                    <a:bodyPr/>
                    <a:lstStyle/>
                    <a:p>
                      <a:r>
                        <a:rPr lang="en-US" sz="1200" dirty="0">
                          <a:solidFill>
                            <a:schemeClr val="tx1">
                              <a:lumMod val="75000"/>
                            </a:schemeClr>
                          </a:solidFill>
                          <a:latin typeface="Arial" panose="020B0604020202020204" pitchFamily="34" charset="0"/>
                          <a:cs typeface="Arial" panose="020B0604020202020204" pitchFamily="34" charset="0"/>
                        </a:rPr>
                        <a:t>06/06/2024</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schemeClr>
                          </a:solidFill>
                          <a:latin typeface="Arial" panose="020B0604020202020204" pitchFamily="34" charset="0"/>
                          <a:cs typeface="Arial" panose="020B0604020202020204" pitchFamily="34" charset="0"/>
                        </a:rPr>
                        <a:t>Schools must have</a:t>
                      </a:r>
                      <a:r>
                        <a:rPr lang="en-US" sz="1200" baseline="0" dirty="0">
                          <a:solidFill>
                            <a:schemeClr val="tx1">
                              <a:lumMod val="75000"/>
                            </a:schemeClr>
                          </a:solidFill>
                          <a:latin typeface="Arial" panose="020B0604020202020204" pitchFamily="34" charset="0"/>
                          <a:cs typeface="Arial" panose="020B0604020202020204" pitchFamily="34" charset="0"/>
                        </a:rPr>
                        <a:t> all  </a:t>
                      </a:r>
                      <a:r>
                        <a:rPr lang="en-US" sz="1200" dirty="0">
                          <a:solidFill>
                            <a:schemeClr val="tx1">
                              <a:lumMod val="75000"/>
                            </a:schemeClr>
                          </a:solidFill>
                          <a:latin typeface="Arial" panose="020B0604020202020204" pitchFamily="34" charset="0"/>
                          <a:cs typeface="Arial" panose="020B0604020202020204" pitchFamily="34" charset="0"/>
                        </a:rPr>
                        <a:t>Level 2 (HR and December Count-Staff) errors </a:t>
                      </a:r>
                      <a:r>
                        <a:rPr lang="en-US" sz="1200" b="1" u="sng" dirty="0">
                          <a:solidFill>
                            <a:schemeClr val="tx1">
                              <a:lumMod val="75000"/>
                            </a:schemeClr>
                          </a:solidFill>
                          <a:latin typeface="Arial" panose="020B0604020202020204" pitchFamily="34" charset="0"/>
                          <a:cs typeface="Arial" panose="020B0604020202020204" pitchFamily="34" charset="0"/>
                        </a:rPr>
                        <a:t>cleared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u="sng" dirty="0">
                        <a:solidFill>
                          <a:schemeClr val="tx1">
                            <a:lumMod val="75000"/>
                          </a:schemeClr>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5"/>
                  </a:ext>
                </a:extLst>
              </a:tr>
              <a:tr h="278130">
                <a:tc>
                  <a:txBody>
                    <a:bodyPr/>
                    <a:lstStyle/>
                    <a:p>
                      <a:r>
                        <a:rPr lang="en-US" sz="1200" dirty="0">
                          <a:solidFill>
                            <a:schemeClr val="tx1">
                              <a:lumMod val="75000"/>
                            </a:schemeClr>
                          </a:solidFill>
                          <a:latin typeface="Arial" panose="020B0604020202020204" pitchFamily="34" charset="0"/>
                          <a:cs typeface="Arial" panose="020B0604020202020204" pitchFamily="34" charset="0"/>
                        </a:rPr>
                        <a:t>Second week of June*</a:t>
                      </a:r>
                    </a:p>
                  </a:txBody>
                  <a:tcPr marL="68580" marR="68580" marT="34290" marB="34290"/>
                </a:tc>
                <a:tc>
                  <a:txBody>
                    <a:bodyPr/>
                    <a:lstStyle/>
                    <a:p>
                      <a:r>
                        <a:rPr lang="en-US" sz="1200" dirty="0">
                          <a:solidFill>
                            <a:schemeClr val="tx1">
                              <a:lumMod val="75000"/>
                            </a:schemeClr>
                          </a:solidFill>
                          <a:latin typeface="Arial" panose="020B0604020202020204" pitchFamily="34" charset="0"/>
                          <a:cs typeface="Arial" panose="020B0604020202020204" pitchFamily="34" charset="0"/>
                        </a:rPr>
                        <a:t>CSI will provide Data Summary Reports to schools</a:t>
                      </a:r>
                    </a:p>
                  </a:txBody>
                  <a:tcPr marL="68580" marR="68580" marT="34290" marB="34290"/>
                </a:tc>
                <a:extLst>
                  <a:ext uri="{0D108BD9-81ED-4DB2-BD59-A6C34878D82A}">
                    <a16:rowId xmlns:a16="http://schemas.microsoft.com/office/drawing/2014/main" val="10006"/>
                  </a:ext>
                </a:extLst>
              </a:tr>
              <a:tr h="278130">
                <a:tc>
                  <a:txBody>
                    <a:bodyPr/>
                    <a:lstStyle/>
                    <a:p>
                      <a:r>
                        <a:rPr lang="en-US" sz="1200" dirty="0">
                          <a:solidFill>
                            <a:schemeClr val="tx1">
                              <a:lumMod val="75000"/>
                            </a:schemeClr>
                          </a:solidFill>
                          <a:latin typeface="Arial" panose="020B0604020202020204" pitchFamily="34" charset="0"/>
                          <a:cs typeface="Arial" panose="020B0604020202020204" pitchFamily="34" charset="0"/>
                        </a:rPr>
                        <a:t>6/20/2024**</a:t>
                      </a:r>
                    </a:p>
                  </a:txBody>
                  <a:tcPr marL="68580" marR="68580" marT="34290" marB="34290"/>
                </a:tc>
                <a:tc>
                  <a:txBody>
                    <a:bodyPr/>
                    <a:lstStyle/>
                    <a:p>
                      <a:r>
                        <a:rPr lang="en-US" sz="1200" dirty="0">
                          <a:solidFill>
                            <a:schemeClr val="tx1">
                              <a:lumMod val="75000"/>
                            </a:schemeClr>
                          </a:solidFill>
                          <a:latin typeface="Arial" panose="020B0604020202020204" pitchFamily="34" charset="0"/>
                          <a:cs typeface="Arial" panose="020B0604020202020204" pitchFamily="34" charset="0"/>
                        </a:rPr>
                        <a:t>Submit Signed Certification Agreements </a:t>
                      </a:r>
                      <a:r>
                        <a:rPr lang="en-US" sz="1200" baseline="0" dirty="0">
                          <a:solidFill>
                            <a:schemeClr val="tx1">
                              <a:lumMod val="75000"/>
                            </a:schemeClr>
                          </a:solidFill>
                          <a:latin typeface="Arial" panose="020B0604020202020204" pitchFamily="34" charset="0"/>
                          <a:cs typeface="Arial" panose="020B0604020202020204" pitchFamily="34" charset="0"/>
                        </a:rPr>
                        <a:t>to CSI</a:t>
                      </a:r>
                      <a:endParaRPr lang="en-US" sz="1200" dirty="0">
                        <a:solidFill>
                          <a:schemeClr val="tx1">
                            <a:lumMod val="75000"/>
                          </a:schemeClr>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7"/>
                  </a:ext>
                </a:extLst>
              </a:tr>
            </a:tbl>
          </a:graphicData>
        </a:graphic>
      </p:graphicFrame>
      <p:sp>
        <p:nvSpPr>
          <p:cNvPr id="3" name="Rectangle 2"/>
          <p:cNvSpPr/>
          <p:nvPr/>
        </p:nvSpPr>
        <p:spPr>
          <a:xfrm>
            <a:off x="893700" y="4738399"/>
            <a:ext cx="6080359" cy="507831"/>
          </a:xfrm>
          <a:prstGeom prst="rect">
            <a:avLst/>
          </a:prstGeom>
        </p:spPr>
        <p:txBody>
          <a:bodyPr wrap="square">
            <a:spAutoFit/>
          </a:bodyPr>
          <a:lstStyle/>
          <a:p>
            <a:pPr defTabSz="685800"/>
            <a:r>
              <a:rPr lang="en-US" sz="1350" dirty="0">
                <a:solidFill>
                  <a:prstClr val="black"/>
                </a:solidFill>
                <a:latin typeface="Arial" panose="020B0604020202020204" pitchFamily="34" charset="0"/>
                <a:cs typeface="Arial" panose="020B0604020202020204" pitchFamily="34" charset="0"/>
              </a:rPr>
              <a:t>*Dependent upon </a:t>
            </a:r>
            <a:r>
              <a:rPr lang="en-US" sz="1350" u="sng" dirty="0">
                <a:solidFill>
                  <a:prstClr val="black"/>
                </a:solidFill>
                <a:latin typeface="Arial" panose="020B0604020202020204" pitchFamily="34" charset="0"/>
                <a:cs typeface="Arial" panose="020B0604020202020204" pitchFamily="34" charset="0"/>
              </a:rPr>
              <a:t>all</a:t>
            </a:r>
            <a:r>
              <a:rPr lang="en-US" sz="1350" dirty="0">
                <a:solidFill>
                  <a:prstClr val="black"/>
                </a:solidFill>
                <a:latin typeface="Arial" panose="020B0604020202020204" pitchFamily="34" charset="0"/>
                <a:cs typeface="Arial" panose="020B0604020202020204" pitchFamily="34" charset="0"/>
              </a:rPr>
              <a:t> schools clearing errors by specified deadlines</a:t>
            </a:r>
          </a:p>
          <a:p>
            <a:pPr defTabSz="685800"/>
            <a:r>
              <a:rPr lang="en-US" sz="1350" dirty="0">
                <a:solidFill>
                  <a:prstClr val="black"/>
                </a:solidFill>
                <a:latin typeface="Arial" panose="020B0604020202020204" pitchFamily="34" charset="0"/>
                <a:cs typeface="Arial" panose="020B0604020202020204" pitchFamily="34" charset="0"/>
              </a:rPr>
              <a:t>**Any requests for changes must be received by CSI on or before </a:t>
            </a:r>
            <a:r>
              <a:rPr lang="en-US" sz="1350" b="1" dirty="0">
                <a:solidFill>
                  <a:prstClr val="black"/>
                </a:solidFill>
                <a:latin typeface="Arial" panose="020B0604020202020204" pitchFamily="34" charset="0"/>
                <a:cs typeface="Arial" panose="020B0604020202020204" pitchFamily="34" charset="0"/>
              </a:rPr>
              <a:t>6/17/2024</a:t>
            </a:r>
          </a:p>
        </p:txBody>
      </p:sp>
      <p:pic>
        <p:nvPicPr>
          <p:cNvPr id="2050" name="Picture 2" descr="Image result for clock emoj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3787" y="1348987"/>
            <a:ext cx="1055513" cy="10555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DE2F1C8-B1F8-4835-ACAD-D19A8E10B539}"/>
              </a:ext>
            </a:extLst>
          </p:cNvPr>
          <p:cNvSpPr txBox="1"/>
          <p:nvPr/>
        </p:nvSpPr>
        <p:spPr>
          <a:xfrm>
            <a:off x="422787" y="5604387"/>
            <a:ext cx="8057788" cy="95410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For more details on this and other collection timelines, see the </a:t>
            </a:r>
            <a:r>
              <a:rPr lang="en-US" sz="1400" dirty="0">
                <a:latin typeface="Arial" panose="020B0604020202020204" pitchFamily="34" charset="0"/>
                <a:cs typeface="Arial" panose="020B0604020202020204" pitchFamily="34" charset="0"/>
                <a:hlinkClick r:id="rId4"/>
              </a:rPr>
              <a:t>CSI Data Submissions Calendar</a:t>
            </a: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Also, keep an eye out for the </a:t>
            </a:r>
            <a:r>
              <a:rPr lang="en-US" sz="1400" b="1" dirty="0">
                <a:latin typeface="Arial" panose="020B0604020202020204" pitchFamily="34" charset="0"/>
                <a:cs typeface="Arial" panose="020B0604020202020204" pitchFamily="34" charset="0"/>
              </a:rPr>
              <a:t>CSI Weekly Update Email</a:t>
            </a:r>
            <a:r>
              <a:rPr lang="en-US" sz="1400" dirty="0">
                <a:latin typeface="Arial" panose="020B0604020202020204" pitchFamily="34" charset="0"/>
                <a:cs typeface="Arial" panose="020B0604020202020204" pitchFamily="34" charset="0"/>
              </a:rPr>
              <a:t>, which provides collection announcements and the schools current status within each collection</a:t>
            </a:r>
          </a:p>
        </p:txBody>
      </p:sp>
    </p:spTree>
    <p:extLst>
      <p:ext uri="{BB962C8B-B14F-4D97-AF65-F5344CB8AC3E}">
        <p14:creationId xmlns:p14="http://schemas.microsoft.com/office/powerpoint/2010/main" val="15002648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Shape 337"/>
          <p:cNvSpPr txBox="1">
            <a:spLocks noGrp="1"/>
          </p:cNvSpPr>
          <p:nvPr>
            <p:ph type="ctrTitle" idx="4294967295"/>
          </p:nvPr>
        </p:nvSpPr>
        <p:spPr>
          <a:xfrm>
            <a:off x="1444256" y="1454757"/>
            <a:ext cx="6556744" cy="559781"/>
          </a:xfrm>
          <a:prstGeom prst="rect">
            <a:avLst/>
          </a:prstGeom>
        </p:spPr>
        <p:txBody>
          <a:bodyPr spcFirstLastPara="1" vert="horz" wrap="square" lIns="68569" tIns="68569" rIns="68569" bIns="68569" rtlCol="0" anchor="b" anchorCtr="0">
            <a:noAutofit/>
          </a:bodyPr>
          <a:lstStyle/>
          <a:p>
            <a:r>
              <a:rPr lang="en-US" sz="2700" dirty="0">
                <a:solidFill>
                  <a:schemeClr val="bg1"/>
                </a:solidFill>
              </a:rPr>
              <a:t>Thank you for Reviewing this Training</a:t>
            </a:r>
          </a:p>
        </p:txBody>
      </p:sp>
      <p:sp>
        <p:nvSpPr>
          <p:cNvPr id="339" name="Shape 339"/>
          <p:cNvSpPr txBox="1">
            <a:spLocks noGrp="1"/>
          </p:cNvSpPr>
          <p:nvPr>
            <p:ph type="body" idx="4294967295"/>
          </p:nvPr>
        </p:nvSpPr>
        <p:spPr>
          <a:xfrm>
            <a:off x="1830019" y="3634858"/>
            <a:ext cx="5312852" cy="1995525"/>
          </a:xfrm>
          <a:prstGeom prst="rect">
            <a:avLst/>
          </a:prstGeom>
        </p:spPr>
        <p:txBody>
          <a:bodyPr spcFirstLastPara="1" vert="horz" wrap="square" lIns="68569" tIns="68569" rIns="68569" bIns="68569" rtlCol="0" anchor="t" anchorCtr="0">
            <a:noAutofit/>
          </a:bodyPr>
          <a:lstStyle/>
          <a:p>
            <a:pPr marL="0" indent="0">
              <a:spcBef>
                <a:spcPts val="450"/>
              </a:spcBef>
              <a:buNone/>
            </a:pPr>
            <a:r>
              <a:rPr lang="en" sz="1800" dirty="0">
                <a:solidFill>
                  <a:srgbClr val="FFFFFF"/>
                </a:solidFill>
                <a:latin typeface="+mj-lt"/>
                <a:ea typeface="Arial Unicode MS" panose="020B0604020202020204" pitchFamily="34" charset="-128"/>
                <a:cs typeface="Arial Unicode MS" panose="020B0604020202020204" pitchFamily="34" charset="-128"/>
              </a:rPr>
              <a:t>Contact the Submissions Inbox with Questions:</a:t>
            </a:r>
            <a:endParaRPr sz="1800" dirty="0">
              <a:solidFill>
                <a:srgbClr val="FFFFFF"/>
              </a:solidFill>
              <a:latin typeface="+mj-lt"/>
              <a:ea typeface="Arial Unicode MS" panose="020B0604020202020204" pitchFamily="34" charset="-128"/>
              <a:cs typeface="Arial Unicode MS" panose="020B0604020202020204" pitchFamily="34" charset="-128"/>
            </a:endParaRPr>
          </a:p>
          <a:p>
            <a:pPr marL="582930" lvl="2" indent="0">
              <a:buNone/>
            </a:pPr>
            <a:r>
              <a:rPr lang="en-US" dirty="0">
                <a:solidFill>
                  <a:schemeClr val="bg1"/>
                </a:solidFill>
              </a:rPr>
              <a:t>Submissions_CSI@csi.state.co.us</a:t>
            </a:r>
          </a:p>
          <a:p>
            <a:pPr marL="582930" lvl="2" indent="0">
              <a:buNone/>
            </a:pPr>
            <a:endParaRPr lang="en-US" dirty="0"/>
          </a:p>
        </p:txBody>
      </p:sp>
      <p:sp>
        <p:nvSpPr>
          <p:cNvPr id="340" name="Shape 340"/>
          <p:cNvSpPr txBox="1">
            <a:spLocks noGrp="1"/>
          </p:cNvSpPr>
          <p:nvPr>
            <p:ph type="sldNum" idx="12"/>
          </p:nvPr>
        </p:nvSpPr>
        <p:spPr>
          <a:xfrm>
            <a:off x="8284827" y="6287089"/>
            <a:ext cx="411525" cy="313425"/>
          </a:xfrm>
          <a:prstGeom prst="rect">
            <a:avLst/>
          </a:prstGeom>
        </p:spPr>
        <p:txBody>
          <a:bodyPr spcFirstLastPara="1" vert="horz" wrap="square" lIns="68569" tIns="68569" rIns="68569" bIns="68569" rtlCol="0" anchor="t" anchorCtr="0">
            <a:noAutofit/>
          </a:bodyPr>
          <a:lstStyle/>
          <a:p>
            <a:fld id="{00000000-1234-1234-1234-123412341234}" type="slidenum">
              <a:rPr lang="en" sz="1200"/>
              <a:pPr/>
              <a:t>24</a:t>
            </a:fld>
            <a:endParaRPr dirty="0"/>
          </a:p>
        </p:txBody>
      </p:sp>
      <p:grpSp>
        <p:nvGrpSpPr>
          <p:cNvPr id="3" name="Group 4"/>
          <p:cNvGrpSpPr>
            <a:grpSpLocks noChangeAspect="1"/>
          </p:cNvGrpSpPr>
          <p:nvPr/>
        </p:nvGrpSpPr>
        <p:grpSpPr bwMode="auto">
          <a:xfrm>
            <a:off x="3328550" y="4508814"/>
            <a:ext cx="1228725" cy="1121569"/>
            <a:chOff x="3066" y="3067"/>
            <a:chExt cx="1032" cy="942"/>
          </a:xfrm>
          <a:solidFill>
            <a:srgbClr val="7030A0"/>
          </a:solidFill>
        </p:grpSpPr>
        <p:sp>
          <p:nvSpPr>
            <p:cNvPr id="4" name="AutoShape 3"/>
            <p:cNvSpPr>
              <a:spLocks noChangeAspect="1" noChangeArrowheads="1" noTextEdit="1"/>
            </p:cNvSpPr>
            <p:nvPr/>
          </p:nvSpPr>
          <p:spPr bwMode="auto">
            <a:xfrm>
              <a:off x="3066" y="3067"/>
              <a:ext cx="1032" cy="9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6" y="3067"/>
              <a:ext cx="1036" cy="9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70772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ctrTitle"/>
          </p:nvPr>
        </p:nvSpPr>
        <p:spPr>
          <a:xfrm>
            <a:off x="1657350" y="2440592"/>
            <a:ext cx="5829300" cy="1159875"/>
          </a:xfrm>
          <a:prstGeom prst="rect">
            <a:avLst/>
          </a:prstGeom>
        </p:spPr>
        <p:txBody>
          <a:bodyPr spcFirstLastPara="1" vert="horz" wrap="square" lIns="68569" tIns="68569" rIns="68569" bIns="68569" rtlCol="0" anchor="b" anchorCtr="0">
            <a:noAutofit/>
          </a:bodyPr>
          <a:lstStyle/>
          <a:p>
            <a:r>
              <a:rPr lang="en-US" dirty="0">
                <a:latin typeface="Arial" panose="020B0604020202020204" pitchFamily="34" charset="0"/>
                <a:cs typeface="Arial" panose="020B0604020202020204" pitchFamily="34" charset="0"/>
              </a:rPr>
              <a:t>New for SPED EOY 23-24</a:t>
            </a:r>
            <a:endParaRPr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24594A37-DC02-4495-A2C5-26875BCA5145}"/>
              </a:ext>
            </a:extLst>
          </p:cNvPr>
          <p:cNvSpPr>
            <a:spLocks noGrp="1"/>
          </p:cNvSpPr>
          <p:nvPr>
            <p:ph type="sldNum" idx="12"/>
          </p:nvPr>
        </p:nvSpPr>
        <p:spPr/>
        <p:txBody>
          <a:bodyPr/>
          <a:lstStyle/>
          <a:p>
            <a:fld id="{00000000-1234-1234-1234-123412341234}" type="slidenum">
              <a:rPr lang="en" sz="1200" smtClean="0"/>
              <a:pPr/>
              <a:t>3</a:t>
            </a:fld>
            <a:endParaRPr lang="en" sz="1200" dirty="0"/>
          </a:p>
        </p:txBody>
      </p:sp>
    </p:spTree>
    <p:extLst>
      <p:ext uri="{BB962C8B-B14F-4D97-AF65-F5344CB8AC3E}">
        <p14:creationId xmlns:p14="http://schemas.microsoft.com/office/powerpoint/2010/main" val="3268317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683793" y="1354782"/>
            <a:ext cx="5688531" cy="857250"/>
          </a:xfrm>
          <a:prstGeom prst="rect">
            <a:avLst/>
          </a:prstGeom>
        </p:spPr>
        <p:txBody>
          <a:bodyPr spcFirstLastPara="1" vert="horz" wrap="square" lIns="68569" tIns="68569" rIns="68569" bIns="68569" rtlCol="0" anchor="b" anchorCtr="0">
            <a:noAutofit/>
          </a:bodyPr>
          <a:lstStyle/>
          <a:p>
            <a:r>
              <a:rPr lang="en-US" dirty="0">
                <a:solidFill>
                  <a:schemeClr val="tx1"/>
                </a:solidFill>
                <a:latin typeface="Arial" panose="020B0604020202020204" pitchFamily="34" charset="0"/>
                <a:cs typeface="Arial" panose="020B0604020202020204" pitchFamily="34" charset="0"/>
              </a:rPr>
              <a:t>Gender Field Update</a:t>
            </a:r>
            <a:endParaRPr dirty="0">
              <a:solidFill>
                <a:schemeClr val="tx1"/>
              </a:solidFill>
              <a:latin typeface="Arial" panose="020B0604020202020204" pitchFamily="34" charset="0"/>
              <a:cs typeface="Arial" panose="020B0604020202020204" pitchFamily="34" charset="0"/>
            </a:endParaRPr>
          </a:p>
        </p:txBody>
      </p:sp>
      <p:sp>
        <p:nvSpPr>
          <p:cNvPr id="126" name="Shape 126">
            <a:extLst>
              <a:ext uri="{C183D7F6-B498-43B3-948B-1728B52AA6E4}">
                <adec:decorative xmlns:adec="http://schemas.microsoft.com/office/drawing/2017/decorative" val="1"/>
              </a:ext>
            </a:extLst>
          </p:cNvPr>
          <p:cNvSpPr txBox="1">
            <a:spLocks noGrp="1"/>
          </p:cNvSpPr>
          <p:nvPr>
            <p:ph type="sldNum" idx="12"/>
          </p:nvPr>
        </p:nvSpPr>
        <p:spPr>
          <a:xfrm>
            <a:off x="7503431" y="5630383"/>
            <a:ext cx="411525" cy="313425"/>
          </a:xfrm>
          <a:prstGeom prst="rect">
            <a:avLst/>
          </a:prstGeom>
        </p:spPr>
        <p:txBody>
          <a:bodyPr spcFirstLastPara="1" wrap="square" lIns="68569" tIns="68569" rIns="68569" bIns="68569" anchor="t" anchorCtr="0">
            <a:noAutofit/>
          </a:bodyPr>
          <a:lstStyle/>
          <a:p>
            <a:fld id="{00000000-1234-1234-1234-123412341234}" type="slidenum">
              <a:rPr lang="en"/>
              <a:pPr/>
              <a:t>4</a:t>
            </a:fld>
            <a:endParaRPr dirty="0"/>
          </a:p>
        </p:txBody>
      </p:sp>
      <p:sp>
        <p:nvSpPr>
          <p:cNvPr id="2" name="TextBox 1">
            <a:extLst>
              <a:ext uri="{FF2B5EF4-FFF2-40B4-BE49-F238E27FC236}">
                <a16:creationId xmlns:a16="http://schemas.microsoft.com/office/drawing/2014/main" id="{018DDCCC-9C99-5F5C-9462-955A1E8281DB}"/>
              </a:ext>
            </a:extLst>
          </p:cNvPr>
          <p:cNvSpPr txBox="1"/>
          <p:nvPr/>
        </p:nvSpPr>
        <p:spPr>
          <a:xfrm>
            <a:off x="475384" y="2212032"/>
            <a:ext cx="7816562" cy="507831"/>
          </a:xfrm>
          <a:prstGeom prst="rect">
            <a:avLst/>
          </a:prstGeom>
          <a:noFill/>
        </p:spPr>
        <p:txBody>
          <a:bodyPr wrap="square" rtlCol="0">
            <a:spAutoFit/>
          </a:bodyPr>
          <a:lstStyle/>
          <a:p>
            <a:pPr marL="214313" indent="-214313">
              <a:buFont typeface="Arial" panose="020B0604020202020204" pitchFamily="34" charset="0"/>
              <a:buChar char="•"/>
            </a:pPr>
            <a:r>
              <a:rPr lang="en-US" sz="1350" dirty="0">
                <a:latin typeface="Arial" panose="020B0604020202020204" pitchFamily="34" charset="0"/>
                <a:cs typeface="Arial" panose="020B0604020202020204" pitchFamily="34" charset="0"/>
              </a:rPr>
              <a:t>The Gender field has added coding option 03 – Nonbinary to all collections for both students and staff.</a:t>
            </a:r>
          </a:p>
        </p:txBody>
      </p:sp>
      <p:pic>
        <p:nvPicPr>
          <p:cNvPr id="4" name="Picture 3" descr="Screenshot of Student Gender field in the File Layout.">
            <a:extLst>
              <a:ext uri="{FF2B5EF4-FFF2-40B4-BE49-F238E27FC236}">
                <a16:creationId xmlns:a16="http://schemas.microsoft.com/office/drawing/2014/main" id="{DAF4AB9B-4C78-F63A-2010-DA3B0560ABEA}"/>
              </a:ext>
            </a:extLst>
          </p:cNvPr>
          <p:cNvPicPr>
            <a:picLocks noChangeAspect="1"/>
          </p:cNvPicPr>
          <p:nvPr/>
        </p:nvPicPr>
        <p:blipFill>
          <a:blip r:embed="rId3"/>
          <a:stretch>
            <a:fillRect/>
          </a:stretch>
        </p:blipFill>
        <p:spPr>
          <a:xfrm>
            <a:off x="1239815" y="3069282"/>
            <a:ext cx="5978571" cy="1278572"/>
          </a:xfrm>
          <a:prstGeom prst="rect">
            <a:avLst/>
          </a:prstGeom>
          <a:ln>
            <a:solidFill>
              <a:schemeClr val="tx1"/>
            </a:solidFill>
          </a:ln>
        </p:spPr>
      </p:pic>
      <p:sp>
        <p:nvSpPr>
          <p:cNvPr id="16" name="TextBox 15">
            <a:extLst>
              <a:ext uri="{FF2B5EF4-FFF2-40B4-BE49-F238E27FC236}">
                <a16:creationId xmlns:a16="http://schemas.microsoft.com/office/drawing/2014/main" id="{982B0CB0-9C35-EABF-0A42-E98BA8A0A9C9}"/>
              </a:ext>
            </a:extLst>
          </p:cNvPr>
          <p:cNvSpPr txBox="1"/>
          <p:nvPr/>
        </p:nvSpPr>
        <p:spPr>
          <a:xfrm>
            <a:off x="249382" y="5065568"/>
            <a:ext cx="8440016" cy="300082"/>
          </a:xfrm>
          <a:prstGeom prst="rect">
            <a:avLst/>
          </a:prstGeom>
          <a:noFill/>
        </p:spPr>
        <p:txBody>
          <a:bodyPr wrap="square" rtlCol="0">
            <a:spAutoFit/>
          </a:bodyPr>
          <a:lstStyle/>
          <a:p>
            <a:r>
              <a:rPr lang="en-US" sz="1350" dirty="0">
                <a:latin typeface="Arial" panose="020B0604020202020204" pitchFamily="34" charset="0"/>
                <a:cs typeface="Arial" panose="020B0604020202020204" pitchFamily="34" charset="0"/>
              </a:rPr>
              <a:t>For further details, see the </a:t>
            </a:r>
            <a:r>
              <a:rPr lang="en-US" sz="1350" dirty="0">
                <a:latin typeface="Arial" panose="020B0604020202020204" pitchFamily="34" charset="0"/>
                <a:cs typeface="Arial" panose="020B0604020202020204" pitchFamily="34" charset="0"/>
                <a:hlinkClick r:id="rId4"/>
              </a:rPr>
              <a:t>23-24 Child File Layout and Definitions Document</a:t>
            </a:r>
            <a:endParaRPr lang="en-US" sz="13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5501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DC797-549B-49ED-9228-A938B07C4BB6}"/>
              </a:ext>
            </a:extLst>
          </p:cNvPr>
          <p:cNvSpPr>
            <a:spLocks noGrp="1"/>
          </p:cNvSpPr>
          <p:nvPr>
            <p:ph type="title"/>
          </p:nvPr>
        </p:nvSpPr>
        <p:spPr/>
        <p:txBody>
          <a:bodyPr>
            <a:normAutofit/>
          </a:bodyPr>
          <a:lstStyle/>
          <a:p>
            <a:r>
              <a:rPr lang="en-US" sz="2400" dirty="0">
                <a:solidFill>
                  <a:schemeClr val="tx1"/>
                </a:solidFill>
                <a:latin typeface="Arial" panose="020B0604020202020204" pitchFamily="34" charset="0"/>
                <a:cs typeface="Arial" panose="020B0604020202020204" pitchFamily="34" charset="0"/>
              </a:rPr>
              <a:t>Removal of Disability Coding Option</a:t>
            </a:r>
          </a:p>
        </p:txBody>
      </p:sp>
      <p:sp>
        <p:nvSpPr>
          <p:cNvPr id="3" name="Slide Number Placeholder 2">
            <a:extLst>
              <a:ext uri="{FF2B5EF4-FFF2-40B4-BE49-F238E27FC236}">
                <a16:creationId xmlns:a16="http://schemas.microsoft.com/office/drawing/2014/main" id="{D99D5F67-22FF-4C7A-BDC7-AC39992363B0}"/>
              </a:ext>
              <a:ext uri="{C183D7F6-B498-43B3-948B-1728B52AA6E4}">
                <adec:decorative xmlns:adec="http://schemas.microsoft.com/office/drawing/2017/decorative" val="1"/>
              </a:ext>
            </a:extLst>
          </p:cNvPr>
          <p:cNvSpPr>
            <a:spLocks noGrp="1"/>
          </p:cNvSpPr>
          <p:nvPr>
            <p:ph type="sldNum" idx="12"/>
          </p:nvPr>
        </p:nvSpPr>
        <p:spPr>
          <a:xfrm>
            <a:off x="7337227" y="5553685"/>
            <a:ext cx="411525" cy="313425"/>
          </a:xfrm>
        </p:spPr>
        <p:txBody>
          <a:bodyPr/>
          <a:lstStyle/>
          <a:p>
            <a:fld id="{00000000-1234-1234-1234-123412341234}" type="slidenum">
              <a:rPr lang="en"/>
              <a:pPr/>
              <a:t>5</a:t>
            </a:fld>
            <a:endParaRPr lang="en" dirty="0"/>
          </a:p>
        </p:txBody>
      </p:sp>
      <p:sp>
        <p:nvSpPr>
          <p:cNvPr id="4" name="TextBox 3">
            <a:extLst>
              <a:ext uri="{FF2B5EF4-FFF2-40B4-BE49-F238E27FC236}">
                <a16:creationId xmlns:a16="http://schemas.microsoft.com/office/drawing/2014/main" id="{7416C42A-66CA-CEFA-5C99-CD1FBD8E18A1}"/>
              </a:ext>
            </a:extLst>
          </p:cNvPr>
          <p:cNvSpPr txBox="1"/>
          <p:nvPr/>
        </p:nvSpPr>
        <p:spPr>
          <a:xfrm>
            <a:off x="319518" y="1947008"/>
            <a:ext cx="2049607" cy="300082"/>
          </a:xfrm>
          <a:prstGeom prst="rect">
            <a:avLst/>
          </a:prstGeom>
          <a:noFill/>
        </p:spPr>
        <p:txBody>
          <a:bodyPr wrap="square" rtlCol="0">
            <a:spAutoFit/>
          </a:bodyPr>
          <a:lstStyle/>
          <a:p>
            <a:r>
              <a:rPr lang="en-US" sz="1350" b="1" dirty="0">
                <a:latin typeface="Arial" panose="020B0604020202020204" pitchFamily="34" charset="0"/>
                <a:cs typeface="Arial" panose="020B0604020202020204" pitchFamily="34" charset="0"/>
              </a:rPr>
              <a:t>Delay Codes Removed</a:t>
            </a:r>
          </a:p>
        </p:txBody>
      </p:sp>
      <p:sp>
        <p:nvSpPr>
          <p:cNvPr id="6" name="TextBox 5">
            <a:extLst>
              <a:ext uri="{FF2B5EF4-FFF2-40B4-BE49-F238E27FC236}">
                <a16:creationId xmlns:a16="http://schemas.microsoft.com/office/drawing/2014/main" id="{8C06185C-6B2B-1B15-5D1F-3AF33551C880}"/>
              </a:ext>
            </a:extLst>
          </p:cNvPr>
          <p:cNvSpPr txBox="1"/>
          <p:nvPr/>
        </p:nvSpPr>
        <p:spPr>
          <a:xfrm>
            <a:off x="319519" y="2257673"/>
            <a:ext cx="8128289" cy="507831"/>
          </a:xfrm>
          <a:prstGeom prst="rect">
            <a:avLst/>
          </a:prstGeom>
          <a:noFill/>
        </p:spPr>
        <p:txBody>
          <a:bodyPr wrap="square" rtlCol="0">
            <a:spAutoFit/>
          </a:bodyPr>
          <a:lstStyle/>
          <a:p>
            <a:pPr marL="214313" indent="-214313">
              <a:buFont typeface="Arial" panose="020B0604020202020204" pitchFamily="34" charset="0"/>
              <a:buChar char="•"/>
            </a:pPr>
            <a:r>
              <a:rPr lang="en-US" sz="1350" dirty="0">
                <a:latin typeface="Arial" panose="020B0604020202020204" pitchFamily="34" charset="0"/>
                <a:cs typeface="Arial" panose="020B0604020202020204" pitchFamily="34" charset="0"/>
              </a:rPr>
              <a:t>Coding option 12 – Infant/Toddler with a Disability has been removed as a coding option for the Primary Disability Field.</a:t>
            </a:r>
          </a:p>
        </p:txBody>
      </p:sp>
      <p:pic>
        <p:nvPicPr>
          <p:cNvPr id="1026" name="Picture 2" descr="Image of Disability coding options in the file layout.">
            <a:extLst>
              <a:ext uri="{FF2B5EF4-FFF2-40B4-BE49-F238E27FC236}">
                <a16:creationId xmlns:a16="http://schemas.microsoft.com/office/drawing/2014/main" id="{80298544-2EED-4A06-F72C-C8D7251021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0244" y="3041344"/>
            <a:ext cx="4179094" cy="238111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9663E5C8-A137-1AFD-BA2F-EE890EA0B66B}"/>
              </a:ext>
            </a:extLst>
          </p:cNvPr>
          <p:cNvSpPr txBox="1"/>
          <p:nvPr/>
        </p:nvSpPr>
        <p:spPr>
          <a:xfrm>
            <a:off x="271949" y="5422456"/>
            <a:ext cx="7271040"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For further details on these changes, see the </a:t>
            </a:r>
            <a:r>
              <a:rPr lang="en-US" sz="1200" dirty="0">
                <a:latin typeface="Arial" panose="020B0604020202020204" pitchFamily="34" charset="0"/>
                <a:cs typeface="Arial" panose="020B0604020202020204" pitchFamily="34" charset="0"/>
                <a:hlinkClick r:id="rId4"/>
              </a:rPr>
              <a:t>Participation File Layout and Definitions Document </a:t>
            </a:r>
            <a:r>
              <a:rPr lang="en-US" sz="1200" dirty="0">
                <a:latin typeface="Arial" panose="020B0604020202020204" pitchFamily="34" charset="0"/>
                <a:cs typeface="Arial" panose="020B0604020202020204" pitchFamily="34" charset="0"/>
              </a:rPr>
              <a:t>for 23-24</a:t>
            </a:r>
          </a:p>
        </p:txBody>
      </p:sp>
    </p:spTree>
    <p:extLst>
      <p:ext uri="{BB962C8B-B14F-4D97-AF65-F5344CB8AC3E}">
        <p14:creationId xmlns:p14="http://schemas.microsoft.com/office/powerpoint/2010/main" val="544338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660414" y="1054096"/>
            <a:ext cx="6411899" cy="857250"/>
          </a:xfrm>
          <a:prstGeom prst="rect">
            <a:avLst/>
          </a:prstGeom>
        </p:spPr>
        <p:txBody>
          <a:bodyPr spcFirstLastPara="1" vert="horz" wrap="square" lIns="68569" tIns="68569" rIns="68569" bIns="68569" rtlCol="0" anchor="b" anchorCtr="0">
            <a:noAutofit/>
          </a:bodyPr>
          <a:lstStyle/>
          <a:p>
            <a:r>
              <a:rPr lang="en-US" dirty="0">
                <a:solidFill>
                  <a:schemeClr val="tx1"/>
                </a:solidFill>
                <a:latin typeface="Arial" panose="020B0604020202020204" pitchFamily="34" charset="0"/>
                <a:cs typeface="Arial" panose="020B0604020202020204" pitchFamily="34" charset="0"/>
              </a:rPr>
              <a:t>Path 1 Fields/Referral Types Removed</a:t>
            </a:r>
            <a:endParaRPr dirty="0">
              <a:solidFill>
                <a:schemeClr val="tx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DE5A24C6-D97F-68C0-4071-F19D1CD37AD5}"/>
              </a:ext>
            </a:extLst>
          </p:cNvPr>
          <p:cNvSpPr txBox="1"/>
          <p:nvPr/>
        </p:nvSpPr>
        <p:spPr>
          <a:xfrm>
            <a:off x="397452" y="1861340"/>
            <a:ext cx="8086135" cy="2446824"/>
          </a:xfrm>
          <a:prstGeom prst="rect">
            <a:avLst/>
          </a:prstGeom>
          <a:noFill/>
        </p:spPr>
        <p:txBody>
          <a:bodyPr wrap="square" rtlCol="0">
            <a:spAutoFit/>
          </a:bodyPr>
          <a:lstStyle/>
          <a:p>
            <a:pPr marL="214313" indent="-214313">
              <a:buFont typeface="Arial" panose="020B0604020202020204" pitchFamily="34" charset="0"/>
              <a:buChar char="•"/>
            </a:pPr>
            <a:r>
              <a:rPr lang="en-US" sz="1275" dirty="0">
                <a:latin typeface="Arial" panose="020B0604020202020204" pitchFamily="34" charset="0"/>
                <a:ea typeface="Times New Roman" panose="02020603050405020304" pitchFamily="18" charset="0"/>
                <a:cs typeface="Arial" panose="020B0604020202020204" pitchFamily="34" charset="0"/>
              </a:rPr>
              <a:t>Path 1 data fields have officially been removed from the collection</a:t>
            </a:r>
          </a:p>
          <a:p>
            <a:pPr marL="214313" indent="-214313">
              <a:buFont typeface="Arial" panose="020B0604020202020204" pitchFamily="34" charset="0"/>
              <a:buChar char="•"/>
            </a:pPr>
            <a:r>
              <a:rPr lang="en-US" sz="1275" dirty="0">
                <a:latin typeface="Arial" panose="020B0604020202020204" pitchFamily="34" charset="0"/>
                <a:ea typeface="Times New Roman" panose="02020603050405020304" pitchFamily="18" charset="0"/>
                <a:cs typeface="Arial" panose="020B0604020202020204" pitchFamily="34" charset="0"/>
              </a:rPr>
              <a:t>Community Centered Boards will be responsible for the Part C evaluations</a:t>
            </a:r>
          </a:p>
          <a:p>
            <a:pPr marL="214313" indent="-214313">
              <a:buFont typeface="Arial" panose="020B0604020202020204" pitchFamily="34" charset="0"/>
              <a:buChar char="•"/>
            </a:pPr>
            <a:endParaRPr lang="en-US" sz="1275"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275"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275"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275"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275" dirty="0">
              <a:latin typeface="Arial" panose="020B0604020202020204" pitchFamily="34" charset="0"/>
              <a:cs typeface="Arial" panose="020B0604020202020204" pitchFamily="34" charset="0"/>
            </a:endParaRPr>
          </a:p>
          <a:p>
            <a:endParaRPr lang="en-US" sz="1275"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US" sz="1275" dirty="0">
                <a:latin typeface="Arial" panose="020B0604020202020204" pitchFamily="34" charset="0"/>
                <a:cs typeface="Arial" panose="020B0604020202020204" pitchFamily="34" charset="0"/>
              </a:rPr>
              <a:t>Given this, all related Special Education Referral Types related to Path 1 students have been removed as well.  This includes 01, 04, and 05.  These have always been 03 or 06 for CSI schools</a:t>
            </a:r>
          </a:p>
          <a:p>
            <a:pPr marL="214313" indent="-214313">
              <a:buFont typeface="Arial" panose="020B0604020202020204" pitchFamily="34" charset="0"/>
              <a:buChar char="•"/>
            </a:pPr>
            <a:r>
              <a:rPr lang="en-US" sz="1275" dirty="0">
                <a:latin typeface="Arial" panose="020B0604020202020204" pitchFamily="34" charset="0"/>
                <a:cs typeface="Arial" panose="020B0604020202020204" pitchFamily="34" charset="0"/>
              </a:rPr>
              <a:t>The field name has also been updated to remove any references to Part C and now is Special Education Referral Type</a:t>
            </a:r>
          </a:p>
        </p:txBody>
      </p:sp>
      <p:pic>
        <p:nvPicPr>
          <p:cNvPr id="5" name="Picture 4" descr="Screenshot of Path 1 fields removed on the File Layout.">
            <a:extLst>
              <a:ext uri="{FF2B5EF4-FFF2-40B4-BE49-F238E27FC236}">
                <a16:creationId xmlns:a16="http://schemas.microsoft.com/office/drawing/2014/main" id="{3B634EF5-97F2-D061-369A-3CE3685A8F9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67328" y="2384714"/>
            <a:ext cx="5459499" cy="859706"/>
          </a:xfrm>
          <a:prstGeom prst="rect">
            <a:avLst/>
          </a:prstGeom>
          <a:ln>
            <a:solidFill>
              <a:schemeClr val="tx1"/>
            </a:solidFill>
          </a:ln>
        </p:spPr>
      </p:pic>
      <p:pic>
        <p:nvPicPr>
          <p:cNvPr id="4" name="Picture 3" descr="Image of the Referral Type fields updated with 01, 04, and 05 removed.">
            <a:extLst>
              <a:ext uri="{FF2B5EF4-FFF2-40B4-BE49-F238E27FC236}">
                <a16:creationId xmlns:a16="http://schemas.microsoft.com/office/drawing/2014/main" id="{008AA5A7-A8CD-F772-1A1D-337C02B6ED91}"/>
              </a:ext>
            </a:extLst>
          </p:cNvPr>
          <p:cNvPicPr>
            <a:picLocks noChangeAspect="1"/>
          </p:cNvPicPr>
          <p:nvPr/>
        </p:nvPicPr>
        <p:blipFill>
          <a:blip r:embed="rId4"/>
          <a:stretch>
            <a:fillRect/>
          </a:stretch>
        </p:blipFill>
        <p:spPr>
          <a:xfrm>
            <a:off x="1866093" y="4395978"/>
            <a:ext cx="5459498" cy="1838921"/>
          </a:xfrm>
          <a:prstGeom prst="rect">
            <a:avLst/>
          </a:prstGeom>
          <a:ln>
            <a:solidFill>
              <a:schemeClr val="tx1"/>
            </a:solidFill>
          </a:ln>
        </p:spPr>
      </p:pic>
      <p:sp>
        <p:nvSpPr>
          <p:cNvPr id="126" name="Shape 126">
            <a:extLst>
              <a:ext uri="{C183D7F6-B498-43B3-948B-1728B52AA6E4}">
                <adec:decorative xmlns:adec="http://schemas.microsoft.com/office/drawing/2017/decorative" val="1"/>
              </a:ext>
            </a:extLst>
          </p:cNvPr>
          <p:cNvSpPr txBox="1">
            <a:spLocks noGrp="1"/>
          </p:cNvSpPr>
          <p:nvPr>
            <p:ph type="sldNum" idx="12"/>
          </p:nvPr>
        </p:nvSpPr>
        <p:spPr>
          <a:xfrm>
            <a:off x="7503431" y="5630383"/>
            <a:ext cx="411525" cy="313425"/>
          </a:xfrm>
          <a:prstGeom prst="rect">
            <a:avLst/>
          </a:prstGeom>
        </p:spPr>
        <p:txBody>
          <a:bodyPr spcFirstLastPara="1" wrap="square" lIns="68569" tIns="68569" rIns="68569" bIns="68569" anchor="t" anchorCtr="0">
            <a:noAutofit/>
          </a:bodyPr>
          <a:lstStyle/>
          <a:p>
            <a:fld id="{00000000-1234-1234-1234-123412341234}" type="slidenum">
              <a:rPr lang="en"/>
              <a:pPr/>
              <a:t>6</a:t>
            </a:fld>
            <a:endParaRPr dirty="0"/>
          </a:p>
        </p:txBody>
      </p:sp>
    </p:spTree>
    <p:extLst>
      <p:ext uri="{BB962C8B-B14F-4D97-AF65-F5344CB8AC3E}">
        <p14:creationId xmlns:p14="http://schemas.microsoft.com/office/powerpoint/2010/main" val="4053082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660413" y="1004090"/>
            <a:ext cx="5688531" cy="857250"/>
          </a:xfrm>
          <a:prstGeom prst="rect">
            <a:avLst/>
          </a:prstGeom>
        </p:spPr>
        <p:txBody>
          <a:bodyPr spcFirstLastPara="1" vert="horz" wrap="square" lIns="68569" tIns="68569" rIns="68569" bIns="68569" rtlCol="0" anchor="b" anchorCtr="0">
            <a:noAutofit/>
          </a:bodyPr>
          <a:lstStyle/>
          <a:p>
            <a:r>
              <a:rPr lang="en-US" dirty="0">
                <a:solidFill>
                  <a:schemeClr val="tx1"/>
                </a:solidFill>
                <a:latin typeface="Arial" panose="020B0604020202020204" pitchFamily="34" charset="0"/>
                <a:cs typeface="Arial" panose="020B0604020202020204" pitchFamily="34" charset="0"/>
              </a:rPr>
              <a:t>Field Names Clarified</a:t>
            </a:r>
            <a:endParaRPr dirty="0">
              <a:solidFill>
                <a:schemeClr val="tx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71445EE9-B8D8-4576-8D8E-0749821AD353}"/>
              </a:ext>
            </a:extLst>
          </p:cNvPr>
          <p:cNvSpPr txBox="1"/>
          <p:nvPr/>
        </p:nvSpPr>
        <p:spPr>
          <a:xfrm>
            <a:off x="492369" y="1791001"/>
            <a:ext cx="7991218" cy="1131079"/>
          </a:xfrm>
          <a:prstGeom prst="rect">
            <a:avLst/>
          </a:prstGeom>
          <a:noFill/>
        </p:spPr>
        <p:txBody>
          <a:bodyPr wrap="square" rtlCol="0">
            <a:spAutoFit/>
          </a:bodyPr>
          <a:lstStyle/>
          <a:p>
            <a:pPr marL="214313" indent="-214313">
              <a:buFont typeface="Arial" panose="020B0604020202020204" pitchFamily="34" charset="0"/>
              <a:buChar char="•"/>
            </a:pPr>
            <a:r>
              <a:rPr lang="en-US" sz="1350" dirty="0">
                <a:latin typeface="Arial" panose="020B0604020202020204" pitchFamily="34" charset="0"/>
                <a:cs typeface="Arial" panose="020B0604020202020204" pitchFamily="34" charset="0"/>
              </a:rPr>
              <a:t>The term “SPED” was added to the beginning of both the Pupils Attendance Information and Basis of Exit field to further indicate field is related to Special Education Reporting when working with multiple collections. </a:t>
            </a:r>
          </a:p>
          <a:p>
            <a:pPr marL="214313" indent="-214313">
              <a:buFont typeface="Arial" panose="020B0604020202020204" pitchFamily="34" charset="0"/>
              <a:buChar char="•"/>
            </a:pPr>
            <a:endParaRPr lang="en-US" sz="1350" dirty="0"/>
          </a:p>
          <a:p>
            <a:pPr marL="214313" indent="-214313">
              <a:buFont typeface="Arial" panose="020B0604020202020204" pitchFamily="34" charset="0"/>
              <a:buChar char="•"/>
            </a:pPr>
            <a:endParaRPr lang="en-US" sz="1350" dirty="0"/>
          </a:p>
        </p:txBody>
      </p:sp>
      <p:sp>
        <p:nvSpPr>
          <p:cNvPr id="5" name="TextBox 4">
            <a:extLst>
              <a:ext uri="{FF2B5EF4-FFF2-40B4-BE49-F238E27FC236}">
                <a16:creationId xmlns:a16="http://schemas.microsoft.com/office/drawing/2014/main" id="{C88F7014-215A-71C2-FE63-7CE2987D3349}"/>
              </a:ext>
            </a:extLst>
          </p:cNvPr>
          <p:cNvSpPr txBox="1"/>
          <p:nvPr/>
        </p:nvSpPr>
        <p:spPr>
          <a:xfrm>
            <a:off x="1357313" y="2648251"/>
            <a:ext cx="7047693" cy="300082"/>
          </a:xfrm>
          <a:prstGeom prst="rect">
            <a:avLst/>
          </a:prstGeom>
          <a:noFill/>
        </p:spPr>
        <p:txBody>
          <a:bodyPr wrap="square" rtlCol="0">
            <a:spAutoFit/>
          </a:bodyPr>
          <a:lstStyle/>
          <a:p>
            <a:r>
              <a:rPr lang="en-US" sz="1350" dirty="0"/>
              <a:t>Pupils Attendance Information		SPED Pupils Attendance Information</a:t>
            </a:r>
          </a:p>
        </p:txBody>
      </p:sp>
      <p:sp>
        <p:nvSpPr>
          <p:cNvPr id="2" name="Arrow: Right 1" descr="Arrow pointing from old field name to new field name">
            <a:extLst>
              <a:ext uri="{FF2B5EF4-FFF2-40B4-BE49-F238E27FC236}">
                <a16:creationId xmlns:a16="http://schemas.microsoft.com/office/drawing/2014/main" id="{FBD5C556-34B3-A65A-4BEE-8B4B5FAC77FC}"/>
              </a:ext>
            </a:extLst>
          </p:cNvPr>
          <p:cNvSpPr/>
          <p:nvPr/>
        </p:nvSpPr>
        <p:spPr>
          <a:xfrm>
            <a:off x="3636169" y="2704750"/>
            <a:ext cx="1114425" cy="194247"/>
          </a:xfrm>
          <a:prstGeom prst="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a:extLst>
              <a:ext uri="{FF2B5EF4-FFF2-40B4-BE49-F238E27FC236}">
                <a16:creationId xmlns:a16="http://schemas.microsoft.com/office/drawing/2014/main" id="{482DFC48-8C6D-DCB1-E293-8DD733A830BC}"/>
              </a:ext>
            </a:extLst>
          </p:cNvPr>
          <p:cNvSpPr txBox="1"/>
          <p:nvPr/>
        </p:nvSpPr>
        <p:spPr>
          <a:xfrm>
            <a:off x="2141256" y="3193377"/>
            <a:ext cx="4693444" cy="507831"/>
          </a:xfrm>
          <a:prstGeom prst="rect">
            <a:avLst/>
          </a:prstGeom>
          <a:noFill/>
        </p:spPr>
        <p:txBody>
          <a:bodyPr wrap="square" rtlCol="0">
            <a:spAutoFit/>
          </a:bodyPr>
          <a:lstStyle/>
          <a:p>
            <a:r>
              <a:rPr lang="en-US" sz="1350" dirty="0"/>
              <a:t>Basis of Exit			SPED Basis of Exit	</a:t>
            </a:r>
          </a:p>
        </p:txBody>
      </p:sp>
      <p:sp>
        <p:nvSpPr>
          <p:cNvPr id="4" name="Arrow: Right 3" descr="Arrow pointing from old field name to new field name">
            <a:extLst>
              <a:ext uri="{FF2B5EF4-FFF2-40B4-BE49-F238E27FC236}">
                <a16:creationId xmlns:a16="http://schemas.microsoft.com/office/drawing/2014/main" id="{8B5C45DF-4CFF-C7BD-DD62-862A9C028641}"/>
              </a:ext>
            </a:extLst>
          </p:cNvPr>
          <p:cNvSpPr/>
          <p:nvPr/>
        </p:nvSpPr>
        <p:spPr>
          <a:xfrm>
            <a:off x="3636169" y="3234753"/>
            <a:ext cx="1114425" cy="194247"/>
          </a:xfrm>
          <a:prstGeom prst="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descr="Image of SPED Pupils Attendance Information in the File Layout">
            <a:extLst>
              <a:ext uri="{FF2B5EF4-FFF2-40B4-BE49-F238E27FC236}">
                <a16:creationId xmlns:a16="http://schemas.microsoft.com/office/drawing/2014/main" id="{EA97F0C7-482C-3A67-E69F-436EBBF7B030}"/>
              </a:ext>
            </a:extLst>
          </p:cNvPr>
          <p:cNvPicPr>
            <a:picLocks noChangeAspect="1"/>
          </p:cNvPicPr>
          <p:nvPr/>
        </p:nvPicPr>
        <p:blipFill>
          <a:blip r:embed="rId3"/>
          <a:stretch>
            <a:fillRect/>
          </a:stretch>
        </p:blipFill>
        <p:spPr>
          <a:xfrm>
            <a:off x="195628" y="4117746"/>
            <a:ext cx="3997754" cy="1352295"/>
          </a:xfrm>
          <a:prstGeom prst="rect">
            <a:avLst/>
          </a:prstGeom>
          <a:ln>
            <a:solidFill>
              <a:schemeClr val="tx1"/>
            </a:solidFill>
          </a:ln>
        </p:spPr>
      </p:pic>
      <p:pic>
        <p:nvPicPr>
          <p:cNvPr id="11" name="Picture 10" descr="Image of the SPED Basis of Exit field on the File Layout">
            <a:extLst>
              <a:ext uri="{FF2B5EF4-FFF2-40B4-BE49-F238E27FC236}">
                <a16:creationId xmlns:a16="http://schemas.microsoft.com/office/drawing/2014/main" id="{2CC870F1-EED4-88E6-2E6F-CD5FECED8FE7}"/>
              </a:ext>
            </a:extLst>
          </p:cNvPr>
          <p:cNvPicPr>
            <a:picLocks noChangeAspect="1"/>
          </p:cNvPicPr>
          <p:nvPr/>
        </p:nvPicPr>
        <p:blipFill>
          <a:blip r:embed="rId4"/>
          <a:stretch>
            <a:fillRect/>
          </a:stretch>
        </p:blipFill>
        <p:spPr>
          <a:xfrm>
            <a:off x="4450556" y="4117747"/>
            <a:ext cx="4357688" cy="1352295"/>
          </a:xfrm>
          <a:prstGeom prst="rect">
            <a:avLst/>
          </a:prstGeom>
          <a:ln>
            <a:solidFill>
              <a:schemeClr val="tx1"/>
            </a:solidFill>
          </a:ln>
        </p:spPr>
      </p:pic>
      <p:sp>
        <p:nvSpPr>
          <p:cNvPr id="126" name="Shape 126">
            <a:extLst>
              <a:ext uri="{C183D7F6-B498-43B3-948B-1728B52AA6E4}">
                <adec:decorative xmlns:adec="http://schemas.microsoft.com/office/drawing/2017/decorative" val="1"/>
              </a:ext>
            </a:extLst>
          </p:cNvPr>
          <p:cNvSpPr txBox="1">
            <a:spLocks noGrp="1"/>
          </p:cNvSpPr>
          <p:nvPr>
            <p:ph type="sldNum" idx="12"/>
          </p:nvPr>
        </p:nvSpPr>
        <p:spPr>
          <a:xfrm>
            <a:off x="7503431" y="5630383"/>
            <a:ext cx="411525" cy="313425"/>
          </a:xfrm>
          <a:prstGeom prst="rect">
            <a:avLst/>
          </a:prstGeom>
        </p:spPr>
        <p:txBody>
          <a:bodyPr spcFirstLastPara="1" wrap="square" lIns="68569" tIns="68569" rIns="68569" bIns="68569" anchor="t" anchorCtr="0">
            <a:noAutofit/>
          </a:bodyPr>
          <a:lstStyle/>
          <a:p>
            <a:fld id="{00000000-1234-1234-1234-123412341234}" type="slidenum">
              <a:rPr lang="en"/>
              <a:pPr/>
              <a:t>7</a:t>
            </a:fld>
            <a:endParaRPr dirty="0"/>
          </a:p>
        </p:txBody>
      </p:sp>
    </p:spTree>
    <p:extLst>
      <p:ext uri="{BB962C8B-B14F-4D97-AF65-F5344CB8AC3E}">
        <p14:creationId xmlns:p14="http://schemas.microsoft.com/office/powerpoint/2010/main" val="2875191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8882BF-0F20-3279-3D0D-11B72DC9E0DD}"/>
              </a:ext>
            </a:extLst>
          </p:cNvPr>
          <p:cNvSpPr>
            <a:spLocks noGrp="1"/>
          </p:cNvSpPr>
          <p:nvPr>
            <p:ph type="title"/>
          </p:nvPr>
        </p:nvSpPr>
        <p:spPr>
          <a:xfrm>
            <a:off x="595246" y="386930"/>
            <a:ext cx="7549592" cy="1298448"/>
          </a:xfrm>
        </p:spPr>
        <p:txBody>
          <a:bodyPr vert="horz" lIns="91440" tIns="45720" rIns="91440" bIns="45720" rtlCol="0" anchor="b">
            <a:normAutofit/>
          </a:bodyPr>
          <a:lstStyle/>
          <a:p>
            <a:pPr defTabSz="914400"/>
            <a:r>
              <a:rPr lang="en-US" sz="4200" kern="1200">
                <a:solidFill>
                  <a:schemeClr val="tx1"/>
                </a:solidFill>
                <a:latin typeface="+mj-lt"/>
                <a:ea typeface="+mj-ea"/>
                <a:cs typeface="+mj-cs"/>
              </a:rPr>
              <a:t>Enrich Updates</a:t>
            </a:r>
          </a:p>
        </p:txBody>
      </p:sp>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1998845"/>
            <a:ext cx="859094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337735B-B334-BA53-C03A-6B19B7D73DE0}"/>
              </a:ext>
            </a:extLst>
          </p:cNvPr>
          <p:cNvSpPr txBox="1"/>
          <p:nvPr/>
        </p:nvSpPr>
        <p:spPr>
          <a:xfrm>
            <a:off x="595245" y="2599509"/>
            <a:ext cx="3398174" cy="3639450"/>
          </a:xfrm>
          <a:prstGeom prst="rect">
            <a:avLst/>
          </a:prstGeom>
        </p:spPr>
        <p:txBody>
          <a:bodyPr vert="horz" lIns="91440" tIns="45720" rIns="91440" bIns="45720" rtlCol="0" anchor="ctr">
            <a:normAutofit/>
          </a:bodyPr>
          <a:lstStyle/>
          <a:p>
            <a:pPr marL="214313" indent="-228600">
              <a:lnSpc>
                <a:spcPct val="90000"/>
              </a:lnSpc>
              <a:spcAft>
                <a:spcPts val="600"/>
              </a:spcAft>
              <a:buFont typeface="Arial" panose="020B0604020202020204" pitchFamily="34" charset="0"/>
              <a:buChar char="•"/>
            </a:pPr>
            <a:r>
              <a:rPr lang="en-US" sz="1200" b="1" dirty="0"/>
              <a:t>Schools using Enrich should have been moved to their own instance in time for SPED EOY.</a:t>
            </a:r>
          </a:p>
          <a:p>
            <a:pPr marL="214313" indent="-228600">
              <a:lnSpc>
                <a:spcPct val="90000"/>
              </a:lnSpc>
              <a:spcAft>
                <a:spcPts val="600"/>
              </a:spcAft>
              <a:buFont typeface="Arial" panose="020B0604020202020204" pitchFamily="34" charset="0"/>
              <a:buChar char="•"/>
            </a:pPr>
            <a:endParaRPr lang="en-US" sz="1200" b="1" dirty="0"/>
          </a:p>
          <a:p>
            <a:pPr marL="214313" indent="-228600">
              <a:lnSpc>
                <a:spcPct val="90000"/>
              </a:lnSpc>
              <a:spcAft>
                <a:spcPts val="600"/>
              </a:spcAft>
              <a:buFont typeface="Arial" panose="020B0604020202020204" pitchFamily="34" charset="0"/>
              <a:buChar char="•"/>
            </a:pPr>
            <a:r>
              <a:rPr lang="en-US" sz="1200" b="1" dirty="0"/>
              <a:t>Contact the CSI SPED Team if this has not occurred or there are still concerns.</a:t>
            </a:r>
          </a:p>
          <a:p>
            <a:pPr marL="214313" indent="-228600">
              <a:lnSpc>
                <a:spcPct val="90000"/>
              </a:lnSpc>
              <a:spcAft>
                <a:spcPts val="600"/>
              </a:spcAft>
              <a:buFont typeface="Arial" panose="020B0604020202020204" pitchFamily="34" charset="0"/>
              <a:buChar char="•"/>
            </a:pPr>
            <a:endParaRPr lang="en-US" sz="1200" b="1" dirty="0"/>
          </a:p>
          <a:p>
            <a:pPr marL="214313" indent="-228600">
              <a:lnSpc>
                <a:spcPct val="90000"/>
              </a:lnSpc>
              <a:spcAft>
                <a:spcPts val="600"/>
              </a:spcAft>
              <a:buFont typeface="Arial" panose="020B0604020202020204" pitchFamily="34" charset="0"/>
              <a:buChar char="•"/>
            </a:pPr>
            <a:r>
              <a:rPr lang="en-US" sz="1200" b="1" dirty="0"/>
              <a:t>Schools should work to ensure all students on IEPs are added to the system, so files can be successfully extracted.</a:t>
            </a:r>
          </a:p>
          <a:p>
            <a:pPr marL="214313" indent="-228600">
              <a:lnSpc>
                <a:spcPct val="90000"/>
              </a:lnSpc>
              <a:spcAft>
                <a:spcPts val="600"/>
              </a:spcAft>
              <a:buFont typeface="Arial" panose="020B0604020202020204" pitchFamily="34" charset="0"/>
              <a:buChar char="•"/>
            </a:pPr>
            <a:r>
              <a:rPr lang="en-US" sz="1200" b="1" dirty="0"/>
              <a:t>School using Starting Point files for December Count should now be able to extract files.  If issues persist, contact the CSI Submissions Team to discuss.</a:t>
            </a:r>
          </a:p>
          <a:p>
            <a:pPr indent="-228600">
              <a:lnSpc>
                <a:spcPct val="90000"/>
              </a:lnSpc>
              <a:spcAft>
                <a:spcPts val="600"/>
              </a:spcAft>
              <a:buFont typeface="Arial" panose="020B0604020202020204" pitchFamily="34" charset="0"/>
              <a:buChar char="•"/>
            </a:pPr>
            <a:endParaRPr lang="en-US" sz="1200" dirty="0"/>
          </a:p>
        </p:txBody>
      </p:sp>
      <p:pic>
        <p:nvPicPr>
          <p:cNvPr id="4" name="Picture 3">
            <a:extLst>
              <a:ext uri="{FF2B5EF4-FFF2-40B4-BE49-F238E27FC236}">
                <a16:creationId xmlns:a16="http://schemas.microsoft.com/office/drawing/2014/main" id="{E495B801-273C-5EE2-1E94-946E406A5D06}"/>
              </a:ext>
            </a:extLst>
          </p:cNvPr>
          <p:cNvPicPr>
            <a:picLocks noChangeAspect="1"/>
          </p:cNvPicPr>
          <p:nvPr/>
        </p:nvPicPr>
        <p:blipFill>
          <a:blip r:embed="rId3"/>
          <a:stretch>
            <a:fillRect/>
          </a:stretch>
        </p:blipFill>
        <p:spPr>
          <a:xfrm>
            <a:off x="4433649" y="3240506"/>
            <a:ext cx="3862707" cy="2201742"/>
          </a:xfrm>
          <a:prstGeom prst="rect">
            <a:avLst/>
          </a:prstGeom>
        </p:spPr>
      </p:pic>
      <p:sp>
        <p:nvSpPr>
          <p:cNvPr id="15" name="Rectangle 1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323318" y="2332075"/>
            <a:ext cx="781700"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7301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660413" y="688707"/>
            <a:ext cx="7254543" cy="857250"/>
          </a:xfrm>
          <a:prstGeom prst="rect">
            <a:avLst/>
          </a:prstGeom>
        </p:spPr>
        <p:txBody>
          <a:bodyPr spcFirstLastPara="1" vert="horz" wrap="square" lIns="68569" tIns="68569" rIns="68569" bIns="68569" rtlCol="0" anchor="b" anchorCtr="0">
            <a:noAutofit/>
          </a:bodyPr>
          <a:lstStyle/>
          <a:p>
            <a:r>
              <a:rPr lang="en-US" dirty="0">
                <a:solidFill>
                  <a:schemeClr val="tx1"/>
                </a:solidFill>
                <a:latin typeface="Arial" panose="020B0604020202020204" pitchFamily="34" charset="0"/>
                <a:cs typeface="Arial" panose="020B0604020202020204" pitchFamily="34" charset="0"/>
              </a:rPr>
              <a:t>Record Checker and Validation Toolkit</a:t>
            </a:r>
            <a:endParaRPr dirty="0">
              <a:solidFill>
                <a:schemeClr val="tx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71445EE9-B8D8-4576-8D8E-0749821AD353}"/>
              </a:ext>
            </a:extLst>
          </p:cNvPr>
          <p:cNvSpPr txBox="1"/>
          <p:nvPr/>
        </p:nvSpPr>
        <p:spPr>
          <a:xfrm>
            <a:off x="301336" y="1575057"/>
            <a:ext cx="8192642" cy="2169825"/>
          </a:xfrm>
          <a:prstGeom prst="rect">
            <a:avLst/>
          </a:prstGeom>
          <a:noFill/>
        </p:spPr>
        <p:txBody>
          <a:bodyPr wrap="square" rtlCol="0">
            <a:spAutoFit/>
          </a:bodyPr>
          <a:lstStyle/>
          <a:p>
            <a:pPr marL="214313" indent="-214313">
              <a:buFont typeface="Arial" panose="020B0604020202020204" pitchFamily="34" charset="0"/>
              <a:buChar char="•"/>
            </a:pPr>
            <a:r>
              <a:rPr lang="en-US" sz="1350" dirty="0">
                <a:latin typeface="Arial" panose="020B0604020202020204" pitchFamily="34" charset="0"/>
                <a:cs typeface="Arial" panose="020B0604020202020204" pitchFamily="34" charset="0"/>
              </a:rPr>
              <a:t>Both the Record Checker Tool and SPED Validation Toolkit contain several helpful data entry checks and error clearance assistance tools for schools to use in previous collection years.</a:t>
            </a:r>
          </a:p>
          <a:p>
            <a:pPr marL="214313" indent="-214313">
              <a:buFont typeface="Arial" panose="020B0604020202020204" pitchFamily="34" charset="0"/>
              <a:buChar char="•"/>
            </a:pPr>
            <a:r>
              <a:rPr lang="en-US" sz="1350" dirty="0">
                <a:latin typeface="Arial" panose="020B0604020202020204" pitchFamily="34" charset="0"/>
                <a:cs typeface="Arial" panose="020B0604020202020204" pitchFamily="34" charset="0"/>
              </a:rPr>
              <a:t>Many of the error clearance checks and reminders overlapped across the two resources.</a:t>
            </a:r>
          </a:p>
          <a:p>
            <a:pPr marL="214313" indent="-214313">
              <a:buFont typeface="Arial" panose="020B0604020202020204" pitchFamily="34" charset="0"/>
              <a:buChar char="•"/>
            </a:pPr>
            <a:r>
              <a:rPr lang="en-US" sz="1350" dirty="0">
                <a:latin typeface="Arial" panose="020B0604020202020204" pitchFamily="34" charset="0"/>
                <a:cs typeface="Arial" panose="020B0604020202020204" pitchFamily="34" charset="0"/>
              </a:rPr>
              <a:t>Due to this, they have been combined into one document called the </a:t>
            </a:r>
            <a:r>
              <a:rPr lang="en-US" sz="1350" b="1" dirty="0">
                <a:latin typeface="Arial" panose="020B0604020202020204" pitchFamily="34" charset="0"/>
                <a:cs typeface="Arial" panose="020B0604020202020204" pitchFamily="34" charset="0"/>
              </a:rPr>
              <a:t>Record Checker and Validation Toolkit.</a:t>
            </a:r>
          </a:p>
          <a:p>
            <a:pPr marL="214313" indent="-214313">
              <a:buFont typeface="Arial" panose="020B0604020202020204" pitchFamily="34" charset="0"/>
              <a:buChar char="•"/>
            </a:pPr>
            <a:r>
              <a:rPr lang="en-US" sz="1350" dirty="0">
                <a:latin typeface="Arial" panose="020B0604020202020204" pitchFamily="34" charset="0"/>
                <a:cs typeface="Arial" panose="020B0604020202020204" pitchFamily="34" charset="0"/>
              </a:rPr>
              <a:t>The original tabs of the Record Checker remain relatively unchanged; however a new validation tab was added.  This is a pared down version of the Validation Toolkit containing only checks that are not being flagged in the Record Checker.</a:t>
            </a:r>
          </a:p>
          <a:p>
            <a:pPr marL="214313" indent="-214313">
              <a:buFont typeface="Arial" panose="020B0604020202020204" pitchFamily="34" charset="0"/>
              <a:buChar char="•"/>
            </a:pPr>
            <a:endParaRPr lang="en-US" sz="1350" dirty="0"/>
          </a:p>
          <a:p>
            <a:pPr marL="214313" indent="-214313">
              <a:buFont typeface="Arial" panose="020B0604020202020204" pitchFamily="34" charset="0"/>
              <a:buChar char="•"/>
            </a:pPr>
            <a:endParaRPr lang="en-US" sz="1350" dirty="0"/>
          </a:p>
        </p:txBody>
      </p:sp>
      <p:sp>
        <p:nvSpPr>
          <p:cNvPr id="2" name="Arrow: Right 1" descr="Arrow pointing from old field name to new field name">
            <a:extLst>
              <a:ext uri="{FF2B5EF4-FFF2-40B4-BE49-F238E27FC236}">
                <a16:creationId xmlns:a16="http://schemas.microsoft.com/office/drawing/2014/main" id="{FBD5C556-34B3-A65A-4BEE-8B4B5FAC77FC}"/>
              </a:ext>
            </a:extLst>
          </p:cNvPr>
          <p:cNvSpPr/>
          <p:nvPr/>
        </p:nvSpPr>
        <p:spPr>
          <a:xfrm>
            <a:off x="2837831" y="3812619"/>
            <a:ext cx="1340428" cy="192169"/>
          </a:xfrm>
          <a:prstGeom prst="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Arrow: Right 3" descr="Arrow pointing from old field name to new field name">
            <a:extLst>
              <a:ext uri="{FF2B5EF4-FFF2-40B4-BE49-F238E27FC236}">
                <a16:creationId xmlns:a16="http://schemas.microsoft.com/office/drawing/2014/main" id="{8B5C45DF-4CFF-C7BD-DD62-862A9C028641}"/>
              </a:ext>
            </a:extLst>
          </p:cNvPr>
          <p:cNvSpPr/>
          <p:nvPr/>
        </p:nvSpPr>
        <p:spPr>
          <a:xfrm>
            <a:off x="3738695" y="4841806"/>
            <a:ext cx="1114425" cy="194247"/>
          </a:xfrm>
          <a:prstGeom prst="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6" name="Shape 126">
            <a:extLst>
              <a:ext uri="{C183D7F6-B498-43B3-948B-1728B52AA6E4}">
                <adec:decorative xmlns:adec="http://schemas.microsoft.com/office/drawing/2017/decorative" val="1"/>
              </a:ext>
            </a:extLst>
          </p:cNvPr>
          <p:cNvSpPr txBox="1">
            <a:spLocks noGrp="1"/>
          </p:cNvSpPr>
          <p:nvPr>
            <p:ph type="sldNum" idx="12"/>
          </p:nvPr>
        </p:nvSpPr>
        <p:spPr>
          <a:xfrm>
            <a:off x="8288215" y="6243447"/>
            <a:ext cx="411525" cy="313425"/>
          </a:xfrm>
          <a:prstGeom prst="rect">
            <a:avLst/>
          </a:prstGeom>
        </p:spPr>
        <p:txBody>
          <a:bodyPr spcFirstLastPara="1" wrap="square" lIns="68569" tIns="68569" rIns="68569" bIns="68569" anchor="t" anchorCtr="0">
            <a:noAutofit/>
          </a:bodyPr>
          <a:lstStyle/>
          <a:p>
            <a:fld id="{00000000-1234-1234-1234-123412341234}" type="slidenum">
              <a:rPr lang="en"/>
              <a:pPr/>
              <a:t>9</a:t>
            </a:fld>
            <a:endParaRPr dirty="0"/>
          </a:p>
        </p:txBody>
      </p:sp>
      <p:pic>
        <p:nvPicPr>
          <p:cNvPr id="8" name="Picture 7">
            <a:extLst>
              <a:ext uri="{FF2B5EF4-FFF2-40B4-BE49-F238E27FC236}">
                <a16:creationId xmlns:a16="http://schemas.microsoft.com/office/drawing/2014/main" id="{DA01DC14-EF94-F85C-1AC7-843E9490FF10}"/>
              </a:ext>
            </a:extLst>
          </p:cNvPr>
          <p:cNvPicPr>
            <a:picLocks noChangeAspect="1"/>
          </p:cNvPicPr>
          <p:nvPr/>
        </p:nvPicPr>
        <p:blipFill>
          <a:blip r:embed="rId3"/>
          <a:stretch>
            <a:fillRect/>
          </a:stretch>
        </p:blipFill>
        <p:spPr>
          <a:xfrm>
            <a:off x="301336" y="3429000"/>
            <a:ext cx="2524991" cy="1509933"/>
          </a:xfrm>
          <a:prstGeom prst="rect">
            <a:avLst/>
          </a:prstGeom>
          <a:ln>
            <a:solidFill>
              <a:schemeClr val="tx1"/>
            </a:solidFill>
          </a:ln>
        </p:spPr>
      </p:pic>
      <p:pic>
        <p:nvPicPr>
          <p:cNvPr id="12" name="Picture 11">
            <a:extLst>
              <a:ext uri="{FF2B5EF4-FFF2-40B4-BE49-F238E27FC236}">
                <a16:creationId xmlns:a16="http://schemas.microsoft.com/office/drawing/2014/main" id="{A4568690-91A0-B0F1-E0ED-59441CF82FA3}"/>
              </a:ext>
            </a:extLst>
          </p:cNvPr>
          <p:cNvPicPr>
            <a:picLocks noChangeAspect="1"/>
          </p:cNvPicPr>
          <p:nvPr/>
        </p:nvPicPr>
        <p:blipFill>
          <a:blip r:embed="rId4"/>
          <a:stretch>
            <a:fillRect/>
          </a:stretch>
        </p:blipFill>
        <p:spPr>
          <a:xfrm>
            <a:off x="1139288" y="4183964"/>
            <a:ext cx="2541308" cy="1509933"/>
          </a:xfrm>
          <a:prstGeom prst="rect">
            <a:avLst/>
          </a:prstGeom>
          <a:ln>
            <a:solidFill>
              <a:schemeClr val="tx1"/>
            </a:solidFill>
          </a:ln>
        </p:spPr>
      </p:pic>
      <p:pic>
        <p:nvPicPr>
          <p:cNvPr id="14" name="Picture 13">
            <a:extLst>
              <a:ext uri="{FF2B5EF4-FFF2-40B4-BE49-F238E27FC236}">
                <a16:creationId xmlns:a16="http://schemas.microsoft.com/office/drawing/2014/main" id="{393A1B34-172E-1D9E-7070-98DF6CE1E30B}"/>
              </a:ext>
            </a:extLst>
          </p:cNvPr>
          <p:cNvPicPr>
            <a:picLocks noChangeAspect="1"/>
          </p:cNvPicPr>
          <p:nvPr/>
        </p:nvPicPr>
        <p:blipFill>
          <a:blip r:embed="rId5"/>
          <a:stretch>
            <a:fillRect/>
          </a:stretch>
        </p:blipFill>
        <p:spPr>
          <a:xfrm>
            <a:off x="4911219" y="3512127"/>
            <a:ext cx="3706303" cy="2493818"/>
          </a:xfrm>
          <a:prstGeom prst="rect">
            <a:avLst/>
          </a:prstGeom>
        </p:spPr>
      </p:pic>
    </p:spTree>
    <p:extLst>
      <p:ext uri="{BB962C8B-B14F-4D97-AF65-F5344CB8AC3E}">
        <p14:creationId xmlns:p14="http://schemas.microsoft.com/office/powerpoint/2010/main" val="3794356728"/>
      </p:ext>
    </p:extLst>
  </p:cSld>
  <p:clrMapOvr>
    <a:masterClrMapping/>
  </p:clrMapOvr>
</p:sld>
</file>

<file path=ppt/theme/theme1.xml><?xml version="1.0" encoding="utf-8"?>
<a:theme xmlns:a="http://schemas.openxmlformats.org/drawingml/2006/main" name="Office Theme">
  <a:themeElements>
    <a:clrScheme name="Custom 7">
      <a:dk1>
        <a:sysClr val="windowText" lastClr="000000"/>
      </a:dk1>
      <a:lt1>
        <a:sysClr val="window" lastClr="FFFFFF"/>
      </a:lt1>
      <a:dk2>
        <a:srgbClr val="44546A"/>
      </a:dk2>
      <a:lt2>
        <a:srgbClr val="E7E6E6"/>
      </a:lt2>
      <a:accent1>
        <a:srgbClr val="455FA9"/>
      </a:accent1>
      <a:accent2>
        <a:srgbClr val="008CA0"/>
      </a:accent2>
      <a:accent3>
        <a:srgbClr val="7C9B52"/>
      </a:accent3>
      <a:accent4>
        <a:srgbClr val="EFAA1F"/>
      </a:accent4>
      <a:accent5>
        <a:srgbClr val="C63F28"/>
      </a:accent5>
      <a:accent6>
        <a:srgbClr val="A5A5A5"/>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D161E7A-7D8E-4E72-8ED2-4D0B8F32613B}" vid="{CA3A0DFE-0BC8-4572-A734-C88B1C6E7B1B}"/>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19-20 SPED EOY Training - New this Year</Template>
  <TotalTime>4427</TotalTime>
  <Words>4655</Words>
  <Application>Microsoft Office PowerPoint</Application>
  <PresentationFormat>On-screen Show (4:3)</PresentationFormat>
  <Paragraphs>243</Paragraphs>
  <Slides>24</Slides>
  <Notes>24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Arial</vt:lpstr>
      <vt:lpstr>Calibri</vt:lpstr>
      <vt:lpstr>Calibri Light</vt:lpstr>
      <vt:lpstr>Courier New</vt:lpstr>
      <vt:lpstr>Office Theme</vt:lpstr>
      <vt:lpstr>2_Office Theme</vt:lpstr>
      <vt:lpstr>2023-24 SPED End of Year Training</vt:lpstr>
      <vt:lpstr>PowerPoint Presentation</vt:lpstr>
      <vt:lpstr>New for SPED EOY 23-24</vt:lpstr>
      <vt:lpstr>Gender Field Update</vt:lpstr>
      <vt:lpstr>Removal of Disability Coding Option</vt:lpstr>
      <vt:lpstr>Path 1 Fields/Referral Types Removed</vt:lpstr>
      <vt:lpstr>Field Names Clarified</vt:lpstr>
      <vt:lpstr>Enrich Updates</vt:lpstr>
      <vt:lpstr>Record Checker and Validation Toolkit</vt:lpstr>
      <vt:lpstr>Data Validation Updates/Reminders</vt:lpstr>
      <vt:lpstr>EOY and SPED EOY Exit Consistency</vt:lpstr>
      <vt:lpstr>SPED Mid-Year Exit Details</vt:lpstr>
      <vt:lpstr>SPED EOY &amp; EOY Cross Collection Exit Coding Discrepancies</vt:lpstr>
      <vt:lpstr>EOY and SPED EOY Discrepancies</vt:lpstr>
      <vt:lpstr>Expulsions</vt:lpstr>
      <vt:lpstr>Tuition Contract Scenarios</vt:lpstr>
      <vt:lpstr>Warnings and Errors</vt:lpstr>
      <vt:lpstr>SY295 and SY296 Warnings Review</vt:lpstr>
      <vt:lpstr>Exit Code Reminders – SY108</vt:lpstr>
      <vt:lpstr>SY108 and Unknown Exit Types by Grade</vt:lpstr>
      <vt:lpstr>SY260 Duplicate Warning/Error Review</vt:lpstr>
      <vt:lpstr>Timelines and Deadlines</vt:lpstr>
      <vt:lpstr>SPED EOY Timelines and Deadlines</vt:lpstr>
      <vt:lpstr>Thank you for Reviewing this Training</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2019-20 Special Education End of Year Training</dc:title>
  <dc:creator>Hartung, Ryan</dc:creator>
  <cp:lastModifiedBy>Hartung, Ryan</cp:lastModifiedBy>
  <cp:revision>102</cp:revision>
  <dcterms:created xsi:type="dcterms:W3CDTF">2020-02-07T21:16:21Z</dcterms:created>
  <dcterms:modified xsi:type="dcterms:W3CDTF">2024-02-22T17:39:36Z</dcterms:modified>
</cp:coreProperties>
</file>