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7" r:id="rId2"/>
  </p:sldMasterIdLst>
  <p:notesMasterIdLst>
    <p:notesMasterId r:id="rId41"/>
  </p:notesMasterIdLst>
  <p:sldIdLst>
    <p:sldId id="256" r:id="rId3"/>
    <p:sldId id="353" r:id="rId4"/>
    <p:sldId id="286" r:id="rId5"/>
    <p:sldId id="350" r:id="rId6"/>
    <p:sldId id="351" r:id="rId7"/>
    <p:sldId id="352" r:id="rId8"/>
    <p:sldId id="294" r:id="rId9"/>
    <p:sldId id="296" r:id="rId10"/>
    <p:sldId id="3363" r:id="rId11"/>
    <p:sldId id="3364" r:id="rId12"/>
    <p:sldId id="344" r:id="rId13"/>
    <p:sldId id="293" r:id="rId14"/>
    <p:sldId id="292" r:id="rId15"/>
    <p:sldId id="347" r:id="rId16"/>
    <p:sldId id="346" r:id="rId17"/>
    <p:sldId id="3365" r:id="rId18"/>
    <p:sldId id="289" r:id="rId19"/>
    <p:sldId id="263" r:id="rId20"/>
    <p:sldId id="264" r:id="rId21"/>
    <p:sldId id="3368" r:id="rId22"/>
    <p:sldId id="370" r:id="rId23"/>
    <p:sldId id="366" r:id="rId24"/>
    <p:sldId id="267" r:id="rId25"/>
    <p:sldId id="361" r:id="rId26"/>
    <p:sldId id="269" r:id="rId27"/>
    <p:sldId id="270" r:id="rId28"/>
    <p:sldId id="368" r:id="rId29"/>
    <p:sldId id="359" r:id="rId30"/>
    <p:sldId id="272" r:id="rId31"/>
    <p:sldId id="369" r:id="rId32"/>
    <p:sldId id="3362" r:id="rId33"/>
    <p:sldId id="364" r:id="rId34"/>
    <p:sldId id="365" r:id="rId35"/>
    <p:sldId id="290" r:id="rId36"/>
    <p:sldId id="276" r:id="rId37"/>
    <p:sldId id="309" r:id="rId38"/>
    <p:sldId id="280" r:id="rId39"/>
    <p:sldId id="28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C63F28"/>
    <a:srgbClr val="008CA0"/>
    <a:srgbClr val="455FA9"/>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6357" autoAdjust="0"/>
  </p:normalViewPr>
  <p:slideViewPr>
    <p:cSldViewPr snapToGrid="0">
      <p:cViewPr varScale="1">
        <p:scale>
          <a:sx n="114" d="100"/>
          <a:sy n="114" d="100"/>
        </p:scale>
        <p:origin x="1350"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04212-5B06-44BC-A4B9-2A8B8F278DD3}" type="datetimeFigureOut">
              <a:rPr lang="en-US" smtClean="0"/>
              <a:t>2/22/2024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9ED0B-FF90-451D-B90D-2EFC6D5D9928}" type="slidenum">
              <a:rPr lang="en-US" smtClean="0"/>
              <a:t>‹#›</a:t>
            </a:fld>
            <a:endParaRPr lang="en-US"/>
          </a:p>
        </p:txBody>
      </p:sp>
    </p:spTree>
    <p:extLst>
      <p:ext uri="{BB962C8B-B14F-4D97-AF65-F5344CB8AC3E}">
        <p14:creationId xmlns:p14="http://schemas.microsoft.com/office/powerpoint/2010/main" val="1239346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All,</a:t>
            </a:r>
          </a:p>
          <a:p>
            <a:r>
              <a:rPr lang="en-US" dirty="0"/>
              <a:t>Thanks so much for reviewing this training for the 23-24 Special Education End of Year Collection!  This short training focuses on a general overview of the collection as a whole, including all the steps of the process necessary to be successful!  It is good for new staff to a submissions role and for staff who would like a refresher.  Feel free to reach out to CSI if you have questions on any aspects of this!</a:t>
            </a:r>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1</a:t>
            </a:fld>
            <a:endParaRPr lang="en-US" dirty="0"/>
          </a:p>
        </p:txBody>
      </p:sp>
    </p:spTree>
    <p:extLst>
      <p:ext uri="{BB962C8B-B14F-4D97-AF65-F5344CB8AC3E}">
        <p14:creationId xmlns:p14="http://schemas.microsoft.com/office/powerpoint/2010/main" val="1105751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looking at the updates for 23-24, the first one relates to the Gender Coding options.  Coding option 03 – Nonbinary has been added to all student and staff collections, including SPED EOY.  Next, Disability Code 12 – Infant/Toddler with a disability has been removed as an option for primary disability.  Next there have been some clarifications to the naming of two fields.  Both the Pupils Attendance and Basis of Exit have been modified to include the term SPED in front of it, so they are clarified to SPED Pupils Attendance Info and SPED Basis of Exit.  Also, there has been an update to the SPED Part C Referral field, which now is called SPED Referral, removing the Part C.  Several coding options have also been removed from this field.  Many of the previous changes have been done due to this last one.  All path 1 fields have been removed from the Participation file as those students will now be tracked by the Community Centered Boards.  This is why there were updates to the SPED Referral and Disability coding options in order to accommodate this update.  For further details on these changes, see the 23-24 New this Year training.  </a:t>
            </a:r>
          </a:p>
        </p:txBody>
      </p:sp>
      <p:sp>
        <p:nvSpPr>
          <p:cNvPr id="4" name="Slide Number Placeholder 3"/>
          <p:cNvSpPr>
            <a:spLocks noGrp="1"/>
          </p:cNvSpPr>
          <p:nvPr>
            <p:ph type="sldNum" sz="quarter" idx="5"/>
          </p:nvPr>
        </p:nvSpPr>
        <p:spPr/>
        <p:txBody>
          <a:bodyPr/>
          <a:lstStyle/>
          <a:p>
            <a:fld id="{6953E683-9395-462B-BC72-DF63D010A933}" type="slidenum">
              <a:rPr lang="en-US" smtClean="0"/>
              <a:t>10</a:t>
            </a:fld>
            <a:endParaRPr lang="en-US"/>
          </a:p>
        </p:txBody>
      </p:sp>
    </p:spTree>
    <p:extLst>
      <p:ext uri="{BB962C8B-B14F-4D97-AF65-F5344CB8AC3E}">
        <p14:creationId xmlns:p14="http://schemas.microsoft.com/office/powerpoint/2010/main" val="4025818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in terms of newly tested students</a:t>
            </a:r>
            <a:r>
              <a:rPr lang="en-US" baseline="0" dirty="0"/>
              <a:t>, we historically have had three required paths where only one needs to be competed.  Path 1 is for children ages 0-3 who have been referred for Part C evaluations.  As mentioned on the previous slide, this one actually being phased out as Path 1 evaluations will no longer be completed by the AU and has been transferred to the CCB.  Another one to discuss that is not used often, would be Path 2 where students ages 2.5 to 4 that were referred to Part B from Part C.  This is typically is reserved for preschoolers who are transferring from C to B and is also very uncommon (NEXT).  Almost all students recorded for CSI schools would fall under Path 3 (NEXT), which is students ages 2.5-21 who were referred for an initial evaluation and were not receiving part C services immediately prior to being referred to Part B.  Most all circumstances you will see require the zero filling of Paths 2 and completing Path 3, but please contact your SPED Coordinator or director or refer to the SPED documentation listed here if you believe you have a qualifying Path 2 student.  </a:t>
            </a:r>
          </a:p>
          <a:p>
            <a:endParaRPr lang="en-US" dirty="0"/>
          </a:p>
        </p:txBody>
      </p:sp>
      <p:sp>
        <p:nvSpPr>
          <p:cNvPr id="4" name="Slide Number Placeholder 3"/>
          <p:cNvSpPr>
            <a:spLocks noGrp="1"/>
          </p:cNvSpPr>
          <p:nvPr>
            <p:ph type="sldNum" sz="quarter" idx="5"/>
          </p:nvPr>
        </p:nvSpPr>
        <p:spPr/>
        <p:txBody>
          <a:bodyPr/>
          <a:lstStyle/>
          <a:p>
            <a:fld id="{8C6A76B1-1F0A-4FE6-9145-7D1E4502BE6D}" type="slidenum">
              <a:rPr lang="en-US" smtClean="0"/>
              <a:t>11</a:t>
            </a:fld>
            <a:endParaRPr lang="en-US" dirty="0"/>
          </a:p>
        </p:txBody>
      </p:sp>
    </p:spTree>
    <p:extLst>
      <p:ext uri="{BB962C8B-B14F-4D97-AF65-F5344CB8AC3E}">
        <p14:creationId xmlns:p14="http://schemas.microsoft.com/office/powerpoint/2010/main" val="1441702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dirty="0"/>
              <a:t>Let’s talk</a:t>
            </a:r>
            <a:r>
              <a:rPr lang="en-US" b="0" baseline="0" dirty="0"/>
              <a:t> a little more in detail about the field of Special Education Referrals.  In most cases, you will be coding your students with either an 03 or an 06 with an 03 being utilized for initial referrals.  Due to this, all applicable dates and information should be filled out on the correct path for that student.  A code 06 on the other hand, is most commonly utilized for students with no initial referrals during the current reporting period, so essentially returning students will be using this field. Students coded with an 06 would have all 3 paths zero filled as they are existing SPED students.  </a:t>
            </a:r>
          </a:p>
          <a:p>
            <a:endParaRPr lang="en-US" b="0" baseline="0" dirty="0"/>
          </a:p>
          <a:p>
            <a:r>
              <a:rPr lang="en-US" b="0" baseline="0" dirty="0"/>
              <a:t>You will notice that there are other coding options listed for this field in the third bullet.  These are used only in extremely rare circumstances and full definitions can be found on the Participation File Layout.  Please reach out to CSI if you feel your student falls under one of these other options.</a:t>
            </a:r>
          </a:p>
          <a:p>
            <a:endParaRPr lang="en-US" b="0" baseline="0" dirty="0"/>
          </a:p>
        </p:txBody>
      </p:sp>
    </p:spTree>
    <p:extLst>
      <p:ext uri="{BB962C8B-B14F-4D97-AF65-F5344CB8AC3E}">
        <p14:creationId xmlns:p14="http://schemas.microsoft.com/office/powerpoint/2010/main" val="167218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Here are some CSI</a:t>
            </a:r>
            <a:r>
              <a:rPr lang="en-US" baseline="0" dirty="0"/>
              <a:t> specific reminders when completing the child and participation files. The district of attendance for CSI is 8001 with the pupil's attendance information typically going to be 04.  With the Special Education Funding Status, this will almost always be 50.  There will be occasions where the child was tested but did not qualify for Special Education with the funding status, Attendance Information and the Start Date all zero filled.  </a:t>
            </a:r>
          </a:p>
          <a:p>
            <a:endParaRPr lang="en-US" baseline="0" dirty="0"/>
          </a:p>
          <a:p>
            <a:r>
              <a:rPr lang="en-US" baseline="0" dirty="0"/>
              <a:t>So some additional specific reminders in terms of entry dates, all eligible students must have a date of entry within the current reporting period of 7/1/2023 to 6/30/2024.  Previously identified students should report the first day of school to be most accurate.  Please use the correct format for the date with any not applicable dates being 8 zeros. Also, students who are eligible must have a disability and if determined ineligible, the disability must be zero filled.</a:t>
            </a:r>
            <a:endParaRPr lang="en-US" dirty="0"/>
          </a:p>
          <a:p>
            <a:endParaRPr dirty="0"/>
          </a:p>
        </p:txBody>
      </p:sp>
    </p:spTree>
    <p:extLst>
      <p:ext uri="{BB962C8B-B14F-4D97-AF65-F5344CB8AC3E}">
        <p14:creationId xmlns:p14="http://schemas.microsoft.com/office/powerpoint/2010/main" val="1621148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a better understanding of the purpose and files being collected, lets</a:t>
            </a:r>
            <a:r>
              <a:rPr lang="en-US" baseline="0" dirty="0"/>
              <a:t> take a look at the overall collection process as a whole for the SPED End of Year Collection.</a:t>
            </a:r>
            <a:endParaRPr lang="en-US" dirty="0"/>
          </a:p>
          <a:p>
            <a:endParaRPr dirty="0"/>
          </a:p>
        </p:txBody>
      </p:sp>
    </p:spTree>
    <p:extLst>
      <p:ext uri="{BB962C8B-B14F-4D97-AF65-F5344CB8AC3E}">
        <p14:creationId xmlns:p14="http://schemas.microsoft.com/office/powerpoint/2010/main" val="2333828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For those of you who</a:t>
            </a:r>
            <a:r>
              <a:rPr lang="en-US" baseline="0" dirty="0"/>
              <a:t> have reviewed the data submissions handbook or any other of our trainings, you may be familiar with this slide.  This is the 5 steps of any data collection and includes:</a:t>
            </a:r>
          </a:p>
          <a:p>
            <a:pPr marL="171450" lvl="0" indent="-171450">
              <a:spcBef>
                <a:spcPts val="0"/>
              </a:spcBef>
              <a:spcAft>
                <a:spcPts val="0"/>
              </a:spcAft>
              <a:buFont typeface="Arial" panose="020B0604020202020204" pitchFamily="34" charset="0"/>
              <a:buChar char="•"/>
            </a:pPr>
            <a:r>
              <a:rPr lang="en-US" baseline="0" dirty="0"/>
              <a:t>Step 1 –  Collection prep</a:t>
            </a:r>
          </a:p>
          <a:p>
            <a:pPr marL="171450" lvl="0" indent="-171450">
              <a:spcBef>
                <a:spcPts val="0"/>
              </a:spcBef>
              <a:spcAft>
                <a:spcPts val="0"/>
              </a:spcAft>
              <a:buFont typeface="Arial" panose="020B0604020202020204" pitchFamily="34" charset="0"/>
              <a:buChar char="•"/>
            </a:pPr>
            <a:r>
              <a:rPr lang="en-US" baseline="0" dirty="0"/>
              <a:t>Step 2 - collect and enter data</a:t>
            </a:r>
          </a:p>
          <a:p>
            <a:pPr marL="171450" lvl="0" indent="-171450">
              <a:spcBef>
                <a:spcPts val="0"/>
              </a:spcBef>
              <a:spcAft>
                <a:spcPts val="0"/>
              </a:spcAft>
              <a:buFont typeface="Arial" panose="020B0604020202020204" pitchFamily="34" charset="0"/>
              <a:buChar char="•"/>
            </a:pPr>
            <a:r>
              <a:rPr lang="en-US" baseline="0" dirty="0"/>
              <a:t>Step 3 – Extract and submit files</a:t>
            </a:r>
          </a:p>
          <a:p>
            <a:pPr marL="171450" lvl="0" indent="-171450">
              <a:spcBef>
                <a:spcPts val="0"/>
              </a:spcBef>
              <a:spcAft>
                <a:spcPts val="0"/>
              </a:spcAft>
              <a:buFont typeface="Arial" panose="020B0604020202020204" pitchFamily="34" charset="0"/>
              <a:buChar char="•"/>
            </a:pPr>
            <a:r>
              <a:rPr lang="en-US" baseline="0" dirty="0"/>
              <a:t>Step 4 – Update data to resolve errors</a:t>
            </a:r>
          </a:p>
          <a:p>
            <a:pPr marL="171450" lvl="0" indent="-171450">
              <a:spcBef>
                <a:spcPts val="0"/>
              </a:spcBef>
              <a:spcAft>
                <a:spcPts val="0"/>
              </a:spcAft>
              <a:buFont typeface="Arial" panose="020B0604020202020204" pitchFamily="34" charset="0"/>
              <a:buChar char="•"/>
            </a:pPr>
            <a:r>
              <a:rPr lang="en-US" baseline="0" dirty="0"/>
              <a:t>And Step 5 – final review</a:t>
            </a:r>
          </a:p>
          <a:p>
            <a:pPr marL="171450" lvl="0" indent="-171450">
              <a:spcBef>
                <a:spcPts val="0"/>
              </a:spcBef>
              <a:spcAft>
                <a:spcPts val="0"/>
              </a:spcAft>
              <a:buFont typeface="Arial" panose="020B0604020202020204" pitchFamily="34" charset="0"/>
              <a:buChar char="•"/>
            </a:pPr>
            <a:endParaRPr lang="en-US" baseline="0" dirty="0"/>
          </a:p>
          <a:p>
            <a:pPr marL="0" lvl="0" indent="0">
              <a:spcBef>
                <a:spcPts val="0"/>
              </a:spcBef>
              <a:spcAft>
                <a:spcPts val="0"/>
              </a:spcAft>
              <a:buFont typeface="Arial" panose="020B0604020202020204" pitchFamily="34" charset="0"/>
              <a:buNone/>
            </a:pPr>
            <a:r>
              <a:rPr lang="en-US" baseline="0" dirty="0"/>
              <a:t>We will cover each of these steps in more detail in subsequent slides of this training.  One thing to keep in mind is that this really is more of an iterative process that involves the repetition of steps 2 through 4 until your school is error free.  Once that happens CSI will send you a summary report to complete a final review on. As mentioned, we will be providing a separate training on step 5 later in the collection.  Lets jump into a little more about each of these steps.</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3579822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 step 1 really is all about</a:t>
            </a:r>
            <a:r>
              <a:rPr lang="en-US" baseline="0" dirty="0"/>
              <a:t> the steps a school should take prior to an upcoming collection to ensure they have the general knowledge necessary to be successful. This involves the 3 main general resources listed at the top of each collection page on the CSI website and includes the data submissions handbook, the Data submissions calendar, and the troubleshooting errors spreadsheet. It is highly recommended that all new and returning staff review the latest version of the data submissions handbook, which comes out every year.  It contains helpful information on each step of the process, your role vs. CSI, various resources available to you, to do lists among many others.  The next area to focus on would be the data submissions calendar, which includes all important due dates for a collection, including initial submittal, level 1 error clearance, level 2 error clearance, and signed summary dates.  Printing this and reviewing it often will ensure your school is staying in compliance by meeting all necessary deadlines.  The last resource that will be talking about more later is the troubleshooting errors resource.  This spreadsheet contains tab for each file in a collection along with a tab for level 2 errors.  The tabs are a working document and provide updated listings of each error associated with a file or level 2 and includes details regarding the error message, field impacted, and most importantly – a CSI additional notes column that provides CSI-specific details on how to correct an error.  Sometimes the error messages CDE provides can be confusing, so having this will go a long way when you get to step 4 error clearance.  </a:t>
            </a:r>
            <a:endParaRPr lang="en-US" dirty="0"/>
          </a:p>
        </p:txBody>
      </p:sp>
    </p:spTree>
    <p:extLst>
      <p:ext uri="{BB962C8B-B14F-4D97-AF65-F5344CB8AC3E}">
        <p14:creationId xmlns:p14="http://schemas.microsoft.com/office/powerpoint/2010/main" val="1814460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In addition to the general</a:t>
            </a:r>
            <a:r>
              <a:rPr lang="en-US" baseline="0" dirty="0"/>
              <a:t> submission's resources, each page also contains recorded trainings for the collection that are designed to provide you all the details necessary to complete the specific collection.  This may be obvious as you are currently reviewing the training for the SPED End of Year collection, but it is important to point out that each collection has a training containing a general overview, typically designed for new submissions contacts as well as returning who would like a more comprehensive overview. Also, we always have a New this Year training that covers any changes since the previous year and some validation reminders.  This one is more geared towards returning staff but is recommended for new staff as well.  Some collections also contain additional trainings in addition to the usual ones, for example the SPED EOY Collection has a specific training on some of the more common scenarios you may see and how best to code them on the participation file.  All applicable trainings should be viewed prior to the collection opening and may help set schools off on the right foot.  </a:t>
            </a:r>
            <a:endParaRPr lang="en-US" dirty="0"/>
          </a:p>
        </p:txBody>
      </p:sp>
    </p:spTree>
    <p:extLst>
      <p:ext uri="{BB962C8B-B14F-4D97-AF65-F5344CB8AC3E}">
        <p14:creationId xmlns:p14="http://schemas.microsoft.com/office/powerpoint/2010/main" val="3644651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Step 2 is all about collecting and entering</a:t>
            </a:r>
            <a:r>
              <a:rPr lang="en-US" baseline="0" dirty="0"/>
              <a:t> data for this particular collection.  So, we’ll talk about it in two ways. First, we will look at </a:t>
            </a:r>
            <a:r>
              <a:rPr lang="en-US" u="sng" baseline="0" dirty="0"/>
              <a:t>what </a:t>
            </a:r>
            <a:r>
              <a:rPr lang="en-US" baseline="0" dirty="0"/>
              <a:t>actually you should be collecting then we will jump into </a:t>
            </a:r>
            <a:r>
              <a:rPr lang="en-US" u="sng" baseline="0" dirty="0"/>
              <a:t>where</a:t>
            </a:r>
            <a:r>
              <a:rPr lang="en-US" baseline="0" dirty="0"/>
              <a:t> you should be entering that data.  With the “What” you should be collecting, we will be looking at various resources that will help with this process including the File Layout and Definitions documents, the Record Checker and Validations Toolkit, a coding scenario document,, some crosswalks of your system, and a SPED EOY and EOY Cross Collection Exit Coding Discrepancies Document.</a:t>
            </a:r>
            <a:endParaRPr lang="en-US" dirty="0"/>
          </a:p>
        </p:txBody>
      </p:sp>
    </p:spTree>
    <p:extLst>
      <p:ext uri="{BB962C8B-B14F-4D97-AF65-F5344CB8AC3E}">
        <p14:creationId xmlns:p14="http://schemas.microsoft.com/office/powerpoint/2010/main" val="3674659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a:t>
            </a:r>
            <a:r>
              <a:rPr lang="en-US" baseline="0" dirty="0"/>
              <a:t> in terms of the previously mentioned file layout</a:t>
            </a:r>
            <a:r>
              <a:rPr lang="en-US" dirty="0"/>
              <a:t>, here</a:t>
            </a:r>
            <a:r>
              <a:rPr lang="en-US" baseline="0" dirty="0"/>
              <a:t> is a screenshot of what the Participation file layout looks like.  If you were to go through this document, the first part identifies all the fields being collected in a table format and notes about what the formatting should look like for each one.  This is followed by a description of each field and possible coding options.  You can actually walk through this document to determine what is being collected and the correct coding.    </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9778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quick overview of the topics that we will be discussing today.  First, we will look at the SPED End of Year collection as a whole and in particular the purpose of the collection, required files, and some differences between December Count and SPED EOY.  We’ll then jump into a more in depth look at the child and participation files along with the three different paths.  After that, we will look at the 5 steps of the collection process and some resources that can be used for each.  I should mention that Step 5 – the summary certification – will be a separate module that will be posted closer to the summary review phase.  Lastly, well take look at the timelines and deadlines for this collection!</a:t>
            </a:r>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2</a:t>
            </a:fld>
            <a:endParaRPr lang="en-US" dirty="0"/>
          </a:p>
        </p:txBody>
      </p:sp>
    </p:spTree>
    <p:extLst>
      <p:ext uri="{BB962C8B-B14F-4D97-AF65-F5344CB8AC3E}">
        <p14:creationId xmlns:p14="http://schemas.microsoft.com/office/powerpoint/2010/main" val="3009526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Next, it is important to discuss the merging of two resources.  As you may be aware, we have both a SPED Record Checker and validation toolkit listed in our website resources.  We have found there was quite a bit of overlap between the two resources which could cause duplicate work and confusion.  Due to this we decided to merge the two resources into one called the SPED Record Checker and Validation Toolkit.  The record checker is the same as it has always been with the exception of adding an additional Validation Checks tab.  This tab contains additional details or issues we have discovered that are not currently being flagged in the Checker.  It is recommended that schools utilize the checker and complete the checklist of other areas to look into.  Doing all of this will provide the most accurate data all while reducing the number of errors received on initial submittal.  </a:t>
            </a:r>
          </a:p>
        </p:txBody>
      </p:sp>
    </p:spTree>
    <p:extLst>
      <p:ext uri="{BB962C8B-B14F-4D97-AF65-F5344CB8AC3E}">
        <p14:creationId xmlns:p14="http://schemas.microsoft.com/office/powerpoint/2010/main" val="1127856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purpose of the Record Checker is to identify potential issues or errors prior to initial submittal.  The tool is essentially a template that allows you to paste your raw data files into those specific tabs and any potential issues will be flagged on the review tabs.  This tool is not designed to catch every error, but if used properly – you should expect to see less errors on your initial submissions with the goal of less submittals to error clearance!  </a:t>
            </a:r>
            <a:endParaRPr dirty="0"/>
          </a:p>
        </p:txBody>
      </p:sp>
    </p:spTree>
    <p:extLst>
      <p:ext uri="{BB962C8B-B14F-4D97-AF65-F5344CB8AC3E}">
        <p14:creationId xmlns:p14="http://schemas.microsoft.com/office/powerpoint/2010/main" val="370110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Diving further into the record checker tool, it contains four main tabs that are used to paste raw data into and to check if there are any flags for errors.  As you can see in this slide, any potential errors will be highlighted on the Error Checks tab once your files are pasted into the Raw Data tabs.  These issues can be updated in your Plan Management System and new files can be extracted.  In addition to this, there is an instructions tab that walks you through how to use the resource and a Data Overview tab which show you counts of specific demographic categories based on the data you provided.  As mentioned previously, there now is a Validations Checks tab that provides other areas to look into based on issues we have historically seen.  These are in addition to the Record Checker flags and does not contain overlaps.  Hopefully using both parts of this resource will help ensure you are submitting accurate data. </a:t>
            </a:r>
          </a:p>
        </p:txBody>
      </p:sp>
      <p:sp>
        <p:nvSpPr>
          <p:cNvPr id="4" name="Slide Number Placeholder 3"/>
          <p:cNvSpPr>
            <a:spLocks noGrp="1"/>
          </p:cNvSpPr>
          <p:nvPr>
            <p:ph type="sldNum" sz="quarter" idx="5"/>
          </p:nvPr>
        </p:nvSpPr>
        <p:spPr/>
        <p:txBody>
          <a:bodyPr/>
          <a:lstStyle/>
          <a:p>
            <a:fld id="{BD49ED0B-FF90-451D-B90D-2EFC6D5D9928}" type="slidenum">
              <a:rPr lang="en-US" smtClean="0"/>
              <a:t>22</a:t>
            </a:fld>
            <a:endParaRPr lang="en-US"/>
          </a:p>
        </p:txBody>
      </p:sp>
    </p:spTree>
    <p:extLst>
      <p:ext uri="{BB962C8B-B14F-4D97-AF65-F5344CB8AC3E}">
        <p14:creationId xmlns:p14="http://schemas.microsoft.com/office/powerpoint/2010/main" val="1585213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a:t>
            </a:r>
            <a:r>
              <a:rPr lang="en-US" baseline="0" dirty="0"/>
              <a:t>great resource to utilize from the CSI website is the CSI Participation File Coding Scenarios Document.  Essentially, this resource is split up between Initial Referrals and Existing Students and how best to code them.  The document provides common scenarios that you may encounter when completing data entry and provides the correct coding for that scenario on the participation file.  Due to the number of fields on the file and the complexity of entering this information, it certainly can be a huge time saver by reducing the number of errors that you will encounter. </a:t>
            </a:r>
            <a:endParaRPr lang="en-US" dirty="0"/>
          </a:p>
        </p:txBody>
      </p:sp>
    </p:spTree>
    <p:extLst>
      <p:ext uri="{BB962C8B-B14F-4D97-AF65-F5344CB8AC3E}">
        <p14:creationId xmlns:p14="http://schemas.microsoft.com/office/powerpoint/2010/main" val="106661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 good example of a</a:t>
            </a:r>
            <a:r>
              <a:rPr lang="en-US" baseline="0" dirty="0"/>
              <a:t> scenario where this resource would be helpful is if you come across an issue where initial evaluations are being completed by the SPED team and you are ready to enter information into Enrich or Infinite Campus (</a:t>
            </a:r>
            <a:r>
              <a:rPr lang="en-US" b="1" baseline="0" dirty="0"/>
              <a:t>NEXT</a:t>
            </a:r>
            <a:r>
              <a:rPr lang="en-US" baseline="0" dirty="0"/>
              <a:t>), but you cannot remember what fields need to be populated for a student receiving an initial evaluation, was determined eligible, and began receiving services.  This document will essentially walk you through what should be entered in a variety of different scenarios including this one.  As you can see in the screenshot of this scenario:</a:t>
            </a:r>
          </a:p>
          <a:p>
            <a:pPr marL="0" lvl="0" indent="0">
              <a:spcBef>
                <a:spcPts val="0"/>
              </a:spcBef>
              <a:spcAft>
                <a:spcPts val="0"/>
              </a:spcAft>
              <a:buNone/>
            </a:pPr>
            <a:endParaRPr lang="en-US" baseline="0" dirty="0"/>
          </a:p>
          <a:p>
            <a:pPr lvl="1">
              <a:buFont typeface="Arial" panose="020B0604020202020204" pitchFamily="34" charset="0"/>
              <a:buChar char="•"/>
            </a:pPr>
            <a:r>
              <a:rPr lang="en-US" sz="1400" dirty="0">
                <a:solidFill>
                  <a:srgbClr val="677480"/>
                </a:solidFill>
              </a:rPr>
              <a:t>All receiving initial evaluations need to have an 03 in the SPED Part C Referral field and 02 for Eligibility and Services if deemed eligible</a:t>
            </a:r>
          </a:p>
          <a:p>
            <a:pPr lvl="1">
              <a:buFont typeface="Arial" panose="020B0604020202020204" pitchFamily="34" charset="0"/>
              <a:buChar char="•"/>
            </a:pPr>
            <a:r>
              <a:rPr lang="en-US" sz="1400" dirty="0">
                <a:solidFill>
                  <a:srgbClr val="677480"/>
                </a:solidFill>
              </a:rPr>
              <a:t>Students receiving initial evaluations need to have Path 3 Dates completed for all CSI schools with Path2 zero filled</a:t>
            </a:r>
          </a:p>
          <a:p>
            <a:pPr lvl="1">
              <a:buFont typeface="Arial" panose="020B0604020202020204" pitchFamily="34" charset="0"/>
              <a:buChar char="•"/>
            </a:pPr>
            <a:r>
              <a:rPr lang="en-US" sz="1400" dirty="0">
                <a:solidFill>
                  <a:srgbClr val="677480"/>
                </a:solidFill>
              </a:rPr>
              <a:t>The Primary Disability Field is required for all Special Education students along with an 04 in Pupil Attendance</a:t>
            </a:r>
          </a:p>
          <a:p>
            <a:pPr lvl="1">
              <a:buFont typeface="Arial" panose="020B0604020202020204" pitchFamily="34" charset="0"/>
              <a:buChar char="•"/>
            </a:pPr>
            <a:r>
              <a:rPr lang="en-US" sz="1400" dirty="0">
                <a:solidFill>
                  <a:srgbClr val="677480"/>
                </a:solidFill>
              </a:rPr>
              <a:t>Other required fields include Service Provider EDIDs, Funding Status, Hours Per Week and Start Date of SPED</a:t>
            </a:r>
            <a:endParaRPr dirty="0"/>
          </a:p>
        </p:txBody>
      </p:sp>
    </p:spTree>
    <p:extLst>
      <p:ext uri="{BB962C8B-B14F-4D97-AF65-F5344CB8AC3E}">
        <p14:creationId xmlns:p14="http://schemas.microsoft.com/office/powerpoint/2010/main" val="2401788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great resource that you</a:t>
            </a:r>
            <a:r>
              <a:rPr lang="en-US" baseline="0" dirty="0"/>
              <a:t> may find helpful as you are completing data entry or error clearance is the Enrich and Infinite Campus Crosswalks.  Essentially these documents, which are linked here, provide the State Reportable field names, the names in your Plan Management System, and the actual path to access these fields.  Sometimes as you are going through this process, it may be difficult to know where certain fields need to be entered and what is being pulled for state reporting.  The goal of these documents is to provide you a crosswalk of where exactly to find those fields depending on what system you are using.  Hopefully, this will reduce the time you spend looking for fields to enter or correct during the SPED EOY process! </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2867978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In terms of an example for</a:t>
            </a:r>
            <a:r>
              <a:rPr lang="en-US" baseline="0" dirty="0"/>
              <a:t> this, let’s say you are working through data entry or error clearance, and you do not know where the SPED Hours Per Week is located in Infinite Campus.  Using this resource, you can look up the field of SPED Hours, see how it is named in IC, as well as, where it is located.  Based on this information, you know that:</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677480"/>
                </a:solidFill>
              </a:rPr>
              <a:t>This field </a:t>
            </a:r>
            <a:r>
              <a:rPr lang="en-US" sz="1200" dirty="0">
                <a:solidFill>
                  <a:prstClr val="black"/>
                </a:solidFill>
                <a:latin typeface="Arial" panose="020B0604020202020204" pitchFamily="34" charset="0"/>
                <a:cs typeface="Arial" panose="020B0604020202020204" pitchFamily="34" charset="0"/>
              </a:rPr>
              <a:t>is located within the </a:t>
            </a:r>
            <a:r>
              <a:rPr lang="en-US" sz="1200" b="1" dirty="0">
                <a:solidFill>
                  <a:prstClr val="black"/>
                </a:solidFill>
                <a:latin typeface="Arial" panose="020B0604020202020204" pitchFamily="34" charset="0"/>
                <a:cs typeface="Arial" panose="020B0604020202020204" pitchFamily="34" charset="0"/>
              </a:rPr>
              <a:t>Enrollment Status</a:t>
            </a:r>
            <a:r>
              <a:rPr lang="en-US" sz="1200" dirty="0">
                <a:solidFill>
                  <a:prstClr val="black"/>
                </a:solidFill>
                <a:latin typeface="Arial" panose="020B0604020202020204" pitchFamily="34" charset="0"/>
                <a:cs typeface="Arial" panose="020B0604020202020204" pitchFamily="34" charset="0"/>
              </a:rPr>
              <a:t> section of the IEP under the section labeled Special Ed State Reported Data Elements.  The minutes will convert to hours on the file.</a:t>
            </a:r>
            <a:endParaRPr lang="en-US" sz="1200" dirty="0">
              <a:solidFill>
                <a:srgbClr val="67748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677480"/>
                </a:solidFill>
              </a:rPr>
              <a:t>Hopefully,</a:t>
            </a:r>
            <a:r>
              <a:rPr lang="en-US" sz="1200" baseline="0" dirty="0">
                <a:solidFill>
                  <a:srgbClr val="677480"/>
                </a:solidFill>
              </a:rPr>
              <a:t> this resource will prove to be helpful if you are ever unsure of where to enter data for a particular field.</a:t>
            </a:r>
            <a:endParaRPr lang="en-US" sz="1200" dirty="0">
              <a:solidFill>
                <a:srgbClr val="677480"/>
              </a:solidFill>
            </a:endParaRPr>
          </a:p>
          <a:p>
            <a:endParaRPr lang="en-US" dirty="0"/>
          </a:p>
        </p:txBody>
      </p:sp>
    </p:spTree>
    <p:extLst>
      <p:ext uri="{BB962C8B-B14F-4D97-AF65-F5344CB8AC3E}">
        <p14:creationId xmlns:p14="http://schemas.microsoft.com/office/powerpoint/2010/main" val="3911152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The last resource that I will be discussing in this section is the SPED EOY </a:t>
            </a:r>
            <a:r>
              <a:rPr lang="en-US" dirty="0" err="1"/>
              <a:t>EOY</a:t>
            </a:r>
            <a:r>
              <a:rPr lang="en-US" dirty="0"/>
              <a:t> Cross collection exit coding discrepancies.  You will see in the New this Year training the importance of exiting students correctly when they exit special education or the school and how this should match up with regular EOY coding.  There are some instances where the Basis of Exit will not match up exactly, for instance if a student exits to regular education, which would be a 09 in SPED EOY but no exit should show in EOY.  This document will go through all the exit types that do not match up and how they should be coded.  If not listed there then they should match up and CSI does a comparison of those over the summer where changes are required.  I highly recommend you review the New this year training for this and many other validation procedures you will find helpful.</a:t>
            </a:r>
            <a:endParaRPr dirty="0"/>
          </a:p>
        </p:txBody>
      </p:sp>
    </p:spTree>
    <p:extLst>
      <p:ext uri="{BB962C8B-B14F-4D97-AF65-F5344CB8AC3E}">
        <p14:creationId xmlns:p14="http://schemas.microsoft.com/office/powerpoint/2010/main" val="3891226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Now that we have covered the What Should</a:t>
            </a:r>
            <a:r>
              <a:rPr lang="en-US" baseline="0" dirty="0"/>
              <a:t> be Entered piece, let’s jump into the Where to Enter Data.  For this there really are only 2 options for 23-24 depending on what system you are on.  All IEPs should either be entered into Infinite Campus or Enrich with starting point files being used as a last resort.  Keep in mind that if you are </a:t>
            </a:r>
            <a:r>
              <a:rPr lang="en-US" b="0" u="none" baseline="0" dirty="0">
                <a:solidFill>
                  <a:srgbClr val="FF0000"/>
                </a:solidFill>
              </a:rPr>
              <a:t>using IC or PowerSchool for general collections, but another system for Special Education – you will need to complete the Special Ed fields located in the current years enrollment to ensure other collections report accurately</a:t>
            </a:r>
            <a:r>
              <a:rPr lang="en-US" b="0" u="none" baseline="0" dirty="0"/>
              <a:t>.</a:t>
            </a:r>
            <a:r>
              <a:rPr lang="en-US" baseline="0" dirty="0"/>
              <a:t>  If you need assistance with the setup of Special Education in Enrich or IC, please refer to the setup and development guidance linked in this slide.  It should walk you through the best processes as it relates the setup of the Special Education collections and IEP development.  </a:t>
            </a:r>
            <a:endParaRPr dirty="0"/>
          </a:p>
        </p:txBody>
      </p:sp>
    </p:spTree>
    <p:extLst>
      <p:ext uri="{BB962C8B-B14F-4D97-AF65-F5344CB8AC3E}">
        <p14:creationId xmlns:p14="http://schemas.microsoft.com/office/powerpoint/2010/main" val="850417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 that was step 2, collecting</a:t>
            </a:r>
            <a:r>
              <a:rPr lang="en-US" baseline="0" dirty="0"/>
              <a:t> and entering data - that really can be a time-consuming part of the process.  The next step we will be looking at today is step 3 – the extraction and submission of your files to CSI.  All files should be extracted directly from the State Reporting sections of IC or Enrich.  To ensure you are completing this step accurately and entering the correct information in the prompts, please see the IEP Child and Participation Guides for Infinite Campus and the Enrich File Extract Guidance for that system, which are linked here.  </a:t>
            </a:r>
            <a:endParaRPr lang="en-US" dirty="0"/>
          </a:p>
          <a:p>
            <a:pPr marL="0" lvl="0" indent="0">
              <a:spcBef>
                <a:spcPts val="0"/>
              </a:spcBef>
              <a:spcAft>
                <a:spcPts val="0"/>
              </a:spcAft>
              <a:buNone/>
            </a:pPr>
            <a:endParaRPr lang="en-US" dirty="0"/>
          </a:p>
        </p:txBody>
      </p:sp>
    </p:spTree>
    <p:extLst>
      <p:ext uri="{BB962C8B-B14F-4D97-AF65-F5344CB8AC3E}">
        <p14:creationId xmlns:p14="http://schemas.microsoft.com/office/powerpoint/2010/main" val="168525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looking at</a:t>
            </a:r>
            <a:r>
              <a:rPr lang="en-US" baseline="0" dirty="0"/>
              <a:t> the purpose of the SPED End of Year collection, it is designed to collect information on students who were referred, evaluated, and or received special education services during the current reporting period of July 1</a:t>
            </a:r>
            <a:r>
              <a:rPr lang="en-US" baseline="30000" dirty="0"/>
              <a:t>st</a:t>
            </a:r>
            <a:r>
              <a:rPr lang="en-US" baseline="0" dirty="0"/>
              <a:t> 2023 to June 30</a:t>
            </a:r>
            <a:r>
              <a:rPr lang="en-US" baseline="30000" dirty="0"/>
              <a:t>th</a:t>
            </a:r>
            <a:r>
              <a:rPr lang="en-US" baseline="0" dirty="0"/>
              <a:t> 2024.  In terms of information that is being collected, Path 1 has historically been reported in this collection but has been removed this year with the responsibility being shifted to the community centered boards.  The rest listed here are still being reported and include (READ SLIDE)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119685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aseline="0" dirty="0"/>
              <a:t>This slide covers the location and resources available as it relates to file extraction.  All files should be extracted directly from the State Reporting sections of IC and the CDE Data Pipeline option in Enrich.  To ensure you are completing this step accurately and entering the correct information in the prompts, please see the IEP Child and Participation Guides for Infinite Campus to assist with this process. As for Enrich, the Learning Center resources on the website are great, along with the file extract guidance described on the previous slide.</a:t>
            </a:r>
            <a:endParaRPr lang="en-US" dirty="0"/>
          </a:p>
        </p:txBody>
      </p:sp>
    </p:spTree>
    <p:extLst>
      <p:ext uri="{BB962C8B-B14F-4D97-AF65-F5344CB8AC3E}">
        <p14:creationId xmlns:p14="http://schemas.microsoft.com/office/powerpoint/2010/main" val="168525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aseline="0" dirty="0"/>
              <a:t>When you are submitting your files to CSI, you are going to be opening up G-Drive and navigating to the SPED End of Year folder.  Within this folder, you will see a sub folder for 23-24 that contains the following individual folders – Files to Run, Error Reports, and Summary Certification.  For this part of the process, you will want to ensure you are placing those Child and Participation files into the Files to Run folder with the correct naming convention.  You will see examples of this above that include: School Code, School Abbreviation, File Name and Date.  If you submit multiple files in one day, you can always use a v2 at the end for version 2.  This ensures that we are uploading the most recent file you submitted.  You will also notice that the examples contain no spaces, so you can either separate them out by underscores or group them all together.  If files contain spaces, we have to rename them prior to uploading to the Data Pipeline, which is an added extra step.  Another issue that I mentioned that can delay us from sending you error reports would be adding these to the wrong folder.  We often see files added to the wrong collection, year or folder and we have to jump around within G-Drive to determine where those have been placed.  It is often good practice to include the path of where the files were placed into your email which you need to send to CSI to notify us that your files are ready to be processed.  Issues with any of these steps can certainly lead to delays in getting your error reports and extra time to the processing, so you’ll want to be sure this is all done accurately.  </a:t>
            </a:r>
            <a:endParaRPr lang="en-US" dirty="0"/>
          </a:p>
        </p:txBody>
      </p:sp>
    </p:spTree>
    <p:extLst>
      <p:ext uri="{BB962C8B-B14F-4D97-AF65-F5344CB8AC3E}">
        <p14:creationId xmlns:p14="http://schemas.microsoft.com/office/powerpoint/2010/main" val="1275082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once you have submitted and emailed CSI, we will process your files and provide you both level 1 and 2 error reports when applicable.  Level 2’s will only be sent once you have cleared up all level 1 errors.  These reports will be provided in Google Drive under the 23-24 Error Reports folder shown in this slide.  These files can be downloaded from Google Drive and then saved directly to a folder on your computer. Once that is done, the error reports can be opened regularly.  Keep in mind that corrections can only be made in your plan management system and new files extracted.  Error reports should never be updated and resubmitted.  </a:t>
            </a:r>
          </a:p>
        </p:txBody>
      </p:sp>
      <p:sp>
        <p:nvSpPr>
          <p:cNvPr id="4" name="Slide Number Placeholder 3"/>
          <p:cNvSpPr>
            <a:spLocks noGrp="1"/>
          </p:cNvSpPr>
          <p:nvPr>
            <p:ph type="sldNum" sz="quarter" idx="5"/>
          </p:nvPr>
        </p:nvSpPr>
        <p:spPr/>
        <p:txBody>
          <a:bodyPr/>
          <a:lstStyle/>
          <a:p>
            <a:fld id="{A722987E-9702-48E8-B097-148943090E13}" type="slidenum">
              <a:rPr lang="en-US" smtClean="0"/>
              <a:t>32</a:t>
            </a:fld>
            <a:endParaRPr lang="en-US"/>
          </a:p>
        </p:txBody>
      </p:sp>
    </p:spTree>
    <p:extLst>
      <p:ext uri="{BB962C8B-B14F-4D97-AF65-F5344CB8AC3E}">
        <p14:creationId xmlns:p14="http://schemas.microsoft.com/office/powerpoint/2010/main" val="3841744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t>
            </a:r>
            <a:r>
              <a:rPr lang="en-US" b="1" dirty="0"/>
              <a:t>NEXT</a:t>
            </a:r>
            <a:r>
              <a:rPr lang="en-US" dirty="0"/>
              <a:t>) To help with this process, CSI has created the previously mentioned Troubleshooting Errors document.  Here is a screenshot</a:t>
            </a:r>
            <a:r>
              <a:rPr lang="en-US" baseline="0" dirty="0"/>
              <a:t> of all the tabs you will use in the troubleshooting document when clearing errors for the SPED EOY collection.  Those tabs are the Child, the Participation, and the SPED EOY Level 2 snapshot.  The goal when you go to these tabs is to further identify what is causing the error and possible solutions.  Essentially it contains a listing of the Error/warning Code, related data element names, whether it is an error or warning and the message you will see in your actual error report.  In addition to those, we have added CSI specific troubleshooting notes along with CDE additional troubleshooting notes.  Each of these columns provide a little more clarification to the message delivered in the error report with the CSI notes being much more specific resolution options as it relates to CSI schools.  CDE had created something similar to this idea that provides additional comments they can add.  These are generally getting updated quite often and can certainly help provide additional information that should assist in you clearing those errors.  As I have mentioned this is somewhat of an iterative process and we don’t expect all errors to be cleared on the second submittal, but using these troubleshooting resources can certainly help to reduce the number of times you have to make corrections and resubmit. </a:t>
            </a:r>
          </a:p>
          <a:p>
            <a:pPr marL="0" lvl="0" indent="0">
              <a:spcBef>
                <a:spcPts val="0"/>
              </a:spcBef>
              <a:spcAft>
                <a:spcPts val="0"/>
              </a:spcAft>
              <a:buNone/>
            </a:pPr>
            <a:endParaRPr lang="en-US" baseline="0" dirty="0"/>
          </a:p>
          <a:p>
            <a:pPr marL="0" lvl="0" indent="0">
              <a:spcBef>
                <a:spcPts val="0"/>
              </a:spcBef>
              <a:spcAft>
                <a:spcPts val="0"/>
              </a:spcAft>
              <a:buNone/>
            </a:pPr>
            <a:r>
              <a:rPr lang="en-US" baseline="0" dirty="0"/>
              <a:t>Feel free to reach out to us if you have specific questions on how to utilize this or if you have errors that you are still unable to clear and we would be more than happy to assist.  </a:t>
            </a:r>
            <a:endParaRPr dirty="0"/>
          </a:p>
        </p:txBody>
      </p:sp>
    </p:spTree>
    <p:extLst>
      <p:ext uri="{BB962C8B-B14F-4D97-AF65-F5344CB8AC3E}">
        <p14:creationId xmlns:p14="http://schemas.microsoft.com/office/powerpoint/2010/main" val="124028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 great example of using this troubleshooting resource would be if you encountered a level 2 SY195 error related to Path 3 evaluation delays.  You are unsure how to code a student that has an evaluation delay, so you pull up the troubleshooting errors resource!  Based on the CSI additions notes, you know that either the IEP is missing some path 3 dates, including the date of evaluation or the time between parental consent and evaluation complete is greater than the required 60 day timeframe. If all dates are input and accurate, you will need to add a reason for delay from the options listed on the participation file layout.  </a:t>
            </a:r>
            <a:endParaRPr dirty="0"/>
          </a:p>
        </p:txBody>
      </p:sp>
    </p:spTree>
    <p:extLst>
      <p:ext uri="{BB962C8B-B14F-4D97-AF65-F5344CB8AC3E}">
        <p14:creationId xmlns:p14="http://schemas.microsoft.com/office/powerpoint/2010/main" val="3376384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Alright, so step 5 is all about reviewing the data in a summary certification report that CSI will provide you once error free.  A smaller module describing the review process will be released prior to school receiving their summary report, so check back in!</a:t>
            </a:r>
          </a:p>
          <a:p>
            <a:pPr marL="0" lvl="0" indent="0">
              <a:spcBef>
                <a:spcPts val="0"/>
              </a:spcBef>
              <a:spcAft>
                <a:spcPts val="0"/>
              </a:spcAft>
              <a:buNone/>
            </a:pPr>
            <a:endParaRPr dirty="0"/>
          </a:p>
        </p:txBody>
      </p:sp>
    </p:spTree>
    <p:extLst>
      <p:ext uri="{BB962C8B-B14F-4D97-AF65-F5344CB8AC3E}">
        <p14:creationId xmlns:p14="http://schemas.microsoft.com/office/powerpoint/2010/main" val="4026725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want to look at</a:t>
            </a:r>
            <a:r>
              <a:rPr lang="en-US" baseline="0" dirty="0"/>
              <a:t> the timelines and due dates for this collection.  </a:t>
            </a:r>
            <a:endParaRPr lang="en-US" dirty="0"/>
          </a:p>
          <a:p>
            <a:endParaRPr dirty="0"/>
          </a:p>
        </p:txBody>
      </p:sp>
    </p:spTree>
    <p:extLst>
      <p:ext uri="{BB962C8B-B14F-4D97-AF65-F5344CB8AC3E}">
        <p14:creationId xmlns:p14="http://schemas.microsoft.com/office/powerpoint/2010/main" val="2151559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looking at the deadlines </a:t>
            </a:r>
            <a:r>
              <a:rPr lang="en-US" baseline="0" dirty="0"/>
              <a:t>for this collection, the first would be the initial submission which is due on March 14th but can be submitted earlier if you would like.  Next, we have the level 1 error clearance set for May 9</a:t>
            </a:r>
            <a:r>
              <a:rPr lang="en-US" baseline="30000" dirty="0"/>
              <a:t>th</a:t>
            </a:r>
            <a:r>
              <a:rPr lang="en-US" baseline="0" dirty="0"/>
              <a:t> and Level 2 due June 6th.  All signed certifications must be returned to CSI by June 20</a:t>
            </a:r>
            <a:r>
              <a:rPr lang="en-US" baseline="30000" dirty="0"/>
              <a:t>th</a:t>
            </a:r>
            <a:r>
              <a:rPr lang="en-US" baseline="0" dirty="0"/>
              <a:t>, 2024.  It is important to note that when you receive your summary reports is dependent on when the school is able to clear all errors, so the earlier the better as all changes have to be submitted by 6/17.  For a calendar representation of this and all other collection deadlines, see the CSI Data Submissions Calendar linked in this slide.  Also, you’ll want to keep your eye out for the CSI weekly update email, which will provide you collection updates as well as the current status of each collection.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7B1147-DB76-49D4-A20F-D9692E6584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791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Thanks again</a:t>
            </a:r>
            <a:r>
              <a:rPr lang="en-US" baseline="0" dirty="0"/>
              <a:t> for reviewing this training for the 23-24 Special Education End of Year collection.  In terms of next steps, it would be very beneficial for you to review the New This Year module, which contains more detailed information on the Plan Management Systems, the record checker tool and different validations you should be aware of to ensure the data submitted is accurate.  If you have questions or concerns, don’t hesitate to contact the submissions inbox and a member of the submission team will be more than happy to assist!  Have a great day!</a:t>
            </a:r>
            <a:endParaRPr lang="en-US" dirty="0"/>
          </a:p>
          <a:p>
            <a:endParaRPr dirty="0"/>
          </a:p>
        </p:txBody>
      </p:sp>
    </p:spTree>
    <p:extLst>
      <p:ext uri="{BB962C8B-B14F-4D97-AF65-F5344CB8AC3E}">
        <p14:creationId xmlns:p14="http://schemas.microsoft.com/office/powerpoint/2010/main" val="228809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when talking about the files that are required for this collection, it is the exact same</a:t>
            </a:r>
            <a:r>
              <a:rPr lang="en-US" baseline="0" dirty="0"/>
              <a:t> ones that were being collected for December Count, both the Child and Participation files. Once both files are uploaded and error free, a snapshot will be run to look for any level 2 errors across both files and also which students meet the criteria to be included in the snapshot.  </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60671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note</a:t>
            </a:r>
            <a:r>
              <a:rPr lang="en-US" baseline="0" dirty="0"/>
              <a:t> that although the files collected for both the December Count and SPED EOY are the same, the information that is looked at for each collection is very different.  The purpose of the December Count collection is to provide a count of all Special Education students and staff as of December 1</a:t>
            </a:r>
            <a:r>
              <a:rPr lang="en-US" baseline="30000" dirty="0"/>
              <a:t>st</a:t>
            </a:r>
            <a:r>
              <a:rPr lang="en-US" baseline="0" dirty="0"/>
              <a:t>  for funding purposes while the SPED End of Year looks more specifically at the students who were referred, evaluated, and received services at </a:t>
            </a:r>
            <a:r>
              <a:rPr lang="en-US" u="sng" baseline="0" dirty="0"/>
              <a:t>any</a:t>
            </a:r>
            <a:r>
              <a:rPr lang="en-US" u="none" baseline="0" dirty="0"/>
              <a:t> </a:t>
            </a:r>
            <a:r>
              <a:rPr lang="en-US" baseline="0" dirty="0"/>
              <a:t>point during the year.  Also, it looks at details on students exiting special education.  All fields must be completed for each collection but is it important to know the difference in what information is being looked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14255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you have a high-level overview of the collection</a:t>
            </a:r>
            <a:r>
              <a:rPr lang="en-US" baseline="0" dirty="0"/>
              <a:t>, we thought this would be a good opportunity to take a look at the files necessary for the SPED End of Year collection in more depth.  </a:t>
            </a:r>
            <a:endParaRPr lang="en-US" dirty="0"/>
          </a:p>
          <a:p>
            <a:endParaRPr dirty="0"/>
          </a:p>
        </p:txBody>
      </p:sp>
    </p:spTree>
    <p:extLst>
      <p:ext uri="{BB962C8B-B14F-4D97-AF65-F5344CB8AC3E}">
        <p14:creationId xmlns:p14="http://schemas.microsoft.com/office/powerpoint/2010/main" val="1141982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As mentioned,</a:t>
            </a:r>
            <a:r>
              <a:rPr lang="en-US" baseline="0" dirty="0"/>
              <a:t> one of the two files submitted is the Child file.  In terms of what is collected on this file – the purpose is to capture and verify the attributes of students with disabilities while they are attending a CSI school during the current reporting period.  This will include information such as name, SASID, Date of Birth, Gender, Ethnicity, Race etc.  As far as dependencies are concerned, the student must have been assigned a SASID and the information must match what is in RITS.  Also, a record must be included on both the Child and Participation file with the same SASID/LASID combination.  Be sure you are including any child who was referred, evaluated and/or received special education services during the current reporting period.</a:t>
            </a:r>
            <a:endParaRPr dirty="0"/>
          </a:p>
        </p:txBody>
      </p:sp>
    </p:spTree>
    <p:extLst>
      <p:ext uri="{BB962C8B-B14F-4D97-AF65-F5344CB8AC3E}">
        <p14:creationId xmlns:p14="http://schemas.microsoft.com/office/powerpoint/2010/main" val="251384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Next, let’s dive a little further into the other file, the Participation file.  This file contains data related to the students Participation in Special Education</a:t>
            </a:r>
            <a:r>
              <a:rPr lang="en-US" baseline="0" dirty="0"/>
              <a:t> and includes important dates, services received and staff who are working with them.  Like the child file, this also has some dependencies to consider.  Again a student must have a SASID assigned and match what is in RITS.  Also, the SASID LASID combination must be included on the child file.  Keep in mind that the School Code and Grade Level will come from the Student Interchange SSA file when the snapshot is created.  Lastly, at a minimum, this should include all students served during the 223-24 school year if applicable exits are completed.   The same record exception applies as we discussed for the Child File.  </a:t>
            </a:r>
            <a:endParaRPr dirty="0"/>
          </a:p>
        </p:txBody>
      </p:sp>
    </p:spTree>
    <p:extLst>
      <p:ext uri="{BB962C8B-B14F-4D97-AF65-F5344CB8AC3E}">
        <p14:creationId xmlns:p14="http://schemas.microsoft.com/office/powerpoint/2010/main" val="4175119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Recently we have run into issues where schools have been zero filling the LASIDs, so I thought it may be important to discuss.  This field is used in conjunction with the SASID to better identify students in both general and special education at your school. Some important details to mention are (READ BULLETS):</a:t>
            </a:r>
            <a:endParaRPr dirty="0"/>
          </a:p>
        </p:txBody>
      </p:sp>
    </p:spTree>
    <p:extLst>
      <p:ext uri="{BB962C8B-B14F-4D97-AF65-F5344CB8AC3E}">
        <p14:creationId xmlns:p14="http://schemas.microsoft.com/office/powerpoint/2010/main" val="1431765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893700" y="1831450"/>
            <a:ext cx="6462600" cy="4736400"/>
          </a:xfrm>
          <a:prstGeom prst="rect">
            <a:avLst/>
          </a:prstGeom>
        </p:spPr>
        <p:txBody>
          <a:bodyPr spcFirstLastPara="1" wrap="square" lIns="91425" tIns="91425" rIns="91425" bIns="91425" anchor="t" anchorCtr="0"/>
          <a:lstStyle>
            <a:lvl1pPr marL="342900" lvl="0" indent="-314325">
              <a:spcBef>
                <a:spcPts val="450"/>
              </a:spcBef>
              <a:spcAft>
                <a:spcPts val="0"/>
              </a:spcAft>
              <a:buSzPts val="3000"/>
              <a:buChar char="▷"/>
              <a:defRPr sz="1800">
                <a:solidFill>
                  <a:srgbClr val="677480"/>
                </a:solidFill>
                <a:latin typeface="+mj-lt"/>
                <a:ea typeface="Arial Unicode MS" panose="020B0604020202020204" pitchFamily="34" charset="-128"/>
                <a:cs typeface="Arial Unicode MS" panose="020B0604020202020204" pitchFamily="34" charset="-128"/>
              </a:defRPr>
            </a:lvl1pPr>
            <a:lvl2pPr marL="685800" lvl="1" indent="-285750">
              <a:spcBef>
                <a:spcPts val="0"/>
              </a:spcBef>
              <a:spcAft>
                <a:spcPts val="0"/>
              </a:spcAft>
              <a:buSzPts val="2400"/>
              <a:buChar char="○"/>
              <a:defRPr sz="1350">
                <a:latin typeface="+mn-lt"/>
              </a:defRPr>
            </a:lvl2pPr>
            <a:lvl3pPr marL="1028700" lvl="2" indent="-285750">
              <a:spcBef>
                <a:spcPts val="0"/>
              </a:spcBef>
              <a:spcAft>
                <a:spcPts val="0"/>
              </a:spcAft>
              <a:buSzPts val="2400"/>
              <a:buChar char="■"/>
              <a:defRPr/>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5" name="Shape 35"/>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6" name="Shape 36"/>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7" name="Shape 37"/>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8" name="Shape 3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178654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1211765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576015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312526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3205112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4122242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3809562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246808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2136838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88632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1557683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4150537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hasCustomPrompt="1"/>
          </p:nvPr>
        </p:nvSpPr>
        <p:spPr>
          <a:xfrm>
            <a:off x="721425" y="1524446"/>
            <a:ext cx="5216700" cy="15465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3600">
                <a:solidFill>
                  <a:schemeClr val="tx1"/>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Clr>
                <a:srgbClr val="2185C5"/>
              </a:buClr>
              <a:buSzPts val="4800"/>
              <a:buNone/>
              <a:defRPr sz="3600">
                <a:solidFill>
                  <a:srgbClr val="2185C5"/>
                </a:solidFill>
              </a:defRPr>
            </a:lvl2pPr>
            <a:lvl3pPr lvl="2">
              <a:spcBef>
                <a:spcPts val="0"/>
              </a:spcBef>
              <a:spcAft>
                <a:spcPts val="0"/>
              </a:spcAft>
              <a:buClr>
                <a:srgbClr val="2185C5"/>
              </a:buClr>
              <a:buSzPts val="4800"/>
              <a:buNone/>
              <a:defRPr sz="3600">
                <a:solidFill>
                  <a:srgbClr val="2185C5"/>
                </a:solidFill>
              </a:defRPr>
            </a:lvl3pPr>
            <a:lvl4pPr lvl="3">
              <a:spcBef>
                <a:spcPts val="0"/>
              </a:spcBef>
              <a:spcAft>
                <a:spcPts val="0"/>
              </a:spcAft>
              <a:buClr>
                <a:srgbClr val="2185C5"/>
              </a:buClr>
              <a:buSzPts val="4800"/>
              <a:buNone/>
              <a:defRPr sz="3600">
                <a:solidFill>
                  <a:srgbClr val="2185C5"/>
                </a:solidFill>
              </a:defRPr>
            </a:lvl4pPr>
            <a:lvl5pPr lvl="4">
              <a:spcBef>
                <a:spcPts val="0"/>
              </a:spcBef>
              <a:spcAft>
                <a:spcPts val="0"/>
              </a:spcAft>
              <a:buClr>
                <a:srgbClr val="2185C5"/>
              </a:buClr>
              <a:buSzPts val="4800"/>
              <a:buNone/>
              <a:defRPr sz="3600">
                <a:solidFill>
                  <a:srgbClr val="2185C5"/>
                </a:solidFill>
              </a:defRPr>
            </a:lvl5pPr>
            <a:lvl6pPr lvl="5">
              <a:spcBef>
                <a:spcPts val="0"/>
              </a:spcBef>
              <a:spcAft>
                <a:spcPts val="0"/>
              </a:spcAft>
              <a:buClr>
                <a:srgbClr val="2185C5"/>
              </a:buClr>
              <a:buSzPts val="4800"/>
              <a:buNone/>
              <a:defRPr sz="3600">
                <a:solidFill>
                  <a:srgbClr val="2185C5"/>
                </a:solidFill>
              </a:defRPr>
            </a:lvl6pPr>
            <a:lvl7pPr lvl="6">
              <a:spcBef>
                <a:spcPts val="0"/>
              </a:spcBef>
              <a:spcAft>
                <a:spcPts val="0"/>
              </a:spcAft>
              <a:buClr>
                <a:srgbClr val="2185C5"/>
              </a:buClr>
              <a:buSzPts val="4800"/>
              <a:buNone/>
              <a:defRPr sz="3600">
                <a:solidFill>
                  <a:srgbClr val="2185C5"/>
                </a:solidFill>
              </a:defRPr>
            </a:lvl7pPr>
            <a:lvl8pPr lvl="7">
              <a:spcBef>
                <a:spcPts val="0"/>
              </a:spcBef>
              <a:spcAft>
                <a:spcPts val="0"/>
              </a:spcAft>
              <a:buClr>
                <a:srgbClr val="2185C5"/>
              </a:buClr>
              <a:buSzPts val="4800"/>
              <a:buNone/>
              <a:defRPr sz="3600">
                <a:solidFill>
                  <a:srgbClr val="2185C5"/>
                </a:solidFill>
              </a:defRPr>
            </a:lvl8pPr>
            <a:lvl9pPr lvl="8">
              <a:spcBef>
                <a:spcPts val="0"/>
              </a:spcBef>
              <a:spcAft>
                <a:spcPts val="0"/>
              </a:spcAft>
              <a:buClr>
                <a:srgbClr val="2185C5"/>
              </a:buClr>
              <a:buSzPts val="4800"/>
              <a:buNone/>
              <a:defRPr sz="3600">
                <a:solidFill>
                  <a:srgbClr val="2185C5"/>
                </a:solidFill>
              </a:defRPr>
            </a:lvl9pPr>
          </a:lstStyle>
          <a:p>
            <a:r>
              <a:rPr lang="en-US" dirty="0"/>
              <a:t>Title</a:t>
            </a:r>
            <a:endParaRPr dirty="0"/>
          </a:p>
        </p:txBody>
      </p:sp>
      <p:sp>
        <p:nvSpPr>
          <p:cNvPr id="11" name="Shape 11"/>
          <p:cNvSpPr/>
          <p:nvPr/>
        </p:nvSpPr>
        <p:spPr>
          <a:xfrm>
            <a:off x="5938246" y="3377550"/>
            <a:ext cx="7218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12" name="Shape 12"/>
          <p:cNvSpPr/>
          <p:nvPr/>
        </p:nvSpPr>
        <p:spPr>
          <a:xfrm>
            <a:off x="6659861" y="3377550"/>
            <a:ext cx="7218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13" name="Shape 13"/>
          <p:cNvSpPr/>
          <p:nvPr/>
        </p:nvSpPr>
        <p:spPr>
          <a:xfrm>
            <a:off x="-1" y="3377550"/>
            <a:ext cx="7218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14" name="Shape 14"/>
          <p:cNvSpPr/>
          <p:nvPr/>
        </p:nvSpPr>
        <p:spPr>
          <a:xfrm>
            <a:off x="721425" y="3377550"/>
            <a:ext cx="52167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9147" y="5876877"/>
            <a:ext cx="2391707" cy="746768"/>
          </a:xfrm>
          <a:prstGeom prst="rect">
            <a:avLst/>
          </a:prstGeom>
        </p:spPr>
      </p:pic>
    </p:spTree>
    <p:extLst>
      <p:ext uri="{BB962C8B-B14F-4D97-AF65-F5344CB8AC3E}">
        <p14:creationId xmlns:p14="http://schemas.microsoft.com/office/powerpoint/2010/main" val="735102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893700" y="1831450"/>
            <a:ext cx="6462600" cy="4736400"/>
          </a:xfrm>
          <a:prstGeom prst="rect">
            <a:avLst/>
          </a:prstGeom>
        </p:spPr>
        <p:txBody>
          <a:bodyPr spcFirstLastPara="1" wrap="square" lIns="91425" tIns="91425" rIns="91425" bIns="91425" anchor="t" anchorCtr="0"/>
          <a:lstStyle>
            <a:lvl1pPr marL="342900" lvl="0" indent="-314325">
              <a:spcBef>
                <a:spcPts val="450"/>
              </a:spcBef>
              <a:spcAft>
                <a:spcPts val="0"/>
              </a:spcAft>
              <a:buSzPts val="3000"/>
              <a:buChar char="▷"/>
              <a:defRPr sz="1800">
                <a:solidFill>
                  <a:srgbClr val="677480"/>
                </a:solidFill>
                <a:latin typeface="+mj-lt"/>
                <a:ea typeface="Arial Unicode MS" panose="020B0604020202020204" pitchFamily="34" charset="-128"/>
                <a:cs typeface="Arial Unicode MS" panose="020B0604020202020204" pitchFamily="34" charset="-128"/>
              </a:defRPr>
            </a:lvl1pPr>
            <a:lvl2pPr marL="685800" lvl="1" indent="-285750">
              <a:spcBef>
                <a:spcPts val="0"/>
              </a:spcBef>
              <a:spcAft>
                <a:spcPts val="0"/>
              </a:spcAft>
              <a:buSzPts val="2400"/>
              <a:buChar char="○"/>
              <a:defRPr sz="1350">
                <a:latin typeface="+mn-lt"/>
              </a:defRPr>
            </a:lvl2pPr>
            <a:lvl3pPr marL="1028700" lvl="2" indent="-285750">
              <a:spcBef>
                <a:spcPts val="0"/>
              </a:spcBef>
              <a:spcAft>
                <a:spcPts val="0"/>
              </a:spcAft>
              <a:buSzPts val="2400"/>
              <a:buChar char="■"/>
              <a:defRPr/>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5" name="Shape 35"/>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6" name="Shape 36"/>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7" name="Shape 37"/>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8" name="Shape 3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2519190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36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18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1800" b="1">
                <a:solidFill>
                  <a:srgbClr val="FFFFFF"/>
                </a:solidFill>
              </a:defRPr>
            </a:lvl4pPr>
            <a:lvl5pPr lvl="4" algn="ctr" rtl="0">
              <a:spcBef>
                <a:spcPts val="0"/>
              </a:spcBef>
              <a:spcAft>
                <a:spcPts val="0"/>
              </a:spcAft>
              <a:buClr>
                <a:srgbClr val="FFFFFF"/>
              </a:buClr>
              <a:buSzPts val="2400"/>
              <a:buNone/>
              <a:defRPr sz="1800" b="1">
                <a:solidFill>
                  <a:srgbClr val="FFFFFF"/>
                </a:solidFill>
              </a:defRPr>
            </a:lvl5pPr>
            <a:lvl6pPr lvl="5" algn="ctr" rtl="0">
              <a:spcBef>
                <a:spcPts val="0"/>
              </a:spcBef>
              <a:spcAft>
                <a:spcPts val="0"/>
              </a:spcAft>
              <a:buClr>
                <a:srgbClr val="FFFFFF"/>
              </a:buClr>
              <a:buSzPts val="2400"/>
              <a:buNone/>
              <a:defRPr sz="1800" b="1">
                <a:solidFill>
                  <a:srgbClr val="FFFFFF"/>
                </a:solidFill>
              </a:defRPr>
            </a:lvl6pPr>
            <a:lvl7pPr lvl="6" algn="ctr" rtl="0">
              <a:spcBef>
                <a:spcPts val="0"/>
              </a:spcBef>
              <a:spcAft>
                <a:spcPts val="0"/>
              </a:spcAft>
              <a:buClr>
                <a:srgbClr val="FFFFFF"/>
              </a:buClr>
              <a:buSzPts val="2400"/>
              <a:buNone/>
              <a:defRPr sz="1800" b="1">
                <a:solidFill>
                  <a:srgbClr val="FFFFFF"/>
                </a:solidFill>
              </a:defRPr>
            </a:lvl7pPr>
            <a:lvl8pPr lvl="7" algn="ctr" rtl="0">
              <a:spcBef>
                <a:spcPts val="0"/>
              </a:spcBef>
              <a:spcAft>
                <a:spcPts val="0"/>
              </a:spcAft>
              <a:buClr>
                <a:srgbClr val="FFFFFF"/>
              </a:buClr>
              <a:buSzPts val="2400"/>
              <a:buNone/>
              <a:defRPr sz="1800" b="1">
                <a:solidFill>
                  <a:srgbClr val="FFFFFF"/>
                </a:solidFill>
              </a:defRPr>
            </a:lvl8pPr>
            <a:lvl9pPr lvl="8" algn="ctr" rtl="0">
              <a:spcBef>
                <a:spcPts val="0"/>
              </a:spcBef>
              <a:spcAft>
                <a:spcPts val="0"/>
              </a:spcAft>
              <a:buClr>
                <a:srgbClr val="FFFFFF"/>
              </a:buClr>
              <a:buSzPts val="2400"/>
              <a:buNone/>
              <a:defRPr sz="1800" b="1">
                <a:solidFill>
                  <a:srgbClr val="FFFFFF"/>
                </a:solidFill>
              </a:defRPr>
            </a:lvl9pPr>
          </a:lstStyle>
          <a:p>
            <a:r>
              <a:rPr lang="en-US" dirty="0"/>
              <a:t>Subtitle</a:t>
            </a:r>
            <a:endParaRPr dirty="0"/>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4" y="595524"/>
            <a:ext cx="2555942" cy="798047"/>
          </a:xfrm>
          <a:prstGeom prst="rect">
            <a:avLst/>
          </a:prstGeom>
        </p:spPr>
      </p:pic>
    </p:spTree>
    <p:extLst>
      <p:ext uri="{BB962C8B-B14F-4D97-AF65-F5344CB8AC3E}">
        <p14:creationId xmlns:p14="http://schemas.microsoft.com/office/powerpoint/2010/main" val="3353822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0" name="Shape 80"/>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1" name="Shape 81"/>
          <p:cNvSpPr/>
          <p:nvPr/>
        </p:nvSpPr>
        <p:spPr>
          <a:xfrm>
            <a:off x="0" y="6755100"/>
            <a:ext cx="893700" cy="102900"/>
          </a:xfrm>
          <a:prstGeom prst="rect">
            <a:avLst/>
          </a:prstGeom>
          <a:solidFill>
            <a:srgbClr val="7C9B52"/>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2" name="Shape 82"/>
          <p:cNvSpPr/>
          <p:nvPr/>
        </p:nvSpPr>
        <p:spPr>
          <a:xfrm>
            <a:off x="893710" y="6755100"/>
            <a:ext cx="64626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3" name="Shape 83"/>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1342154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3"/>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68569" tIns="68569" rIns="68569" bIns="68569" anchor="ctr" anchorCtr="0">
            <a:noAutofit/>
          </a:bodyPr>
          <a:lstStyle/>
          <a:p>
            <a:pPr marL="0" lvl="0" indent="0" algn="ctr">
              <a:spcBef>
                <a:spcPts val="0"/>
              </a:spcBef>
              <a:spcAft>
                <a:spcPts val="0"/>
              </a:spcAft>
              <a:buSzPts val="1100"/>
              <a:buNone/>
            </a:pPr>
            <a:endParaRPr sz="135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68569" tIns="68569" rIns="68569" bIns="68569" anchor="ctr" anchorCtr="0">
            <a:noAutofit/>
          </a:bodyPr>
          <a:lstStyle/>
          <a:p>
            <a:pPr marL="0" lvl="0" indent="0" algn="ctr">
              <a:spcBef>
                <a:spcPts val="0"/>
              </a:spcBef>
              <a:spcAft>
                <a:spcPts val="0"/>
              </a:spcAft>
              <a:buSzPts val="1100"/>
              <a:buNone/>
            </a:pPr>
            <a:endParaRPr sz="18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68569" tIns="68569" rIns="68569" bIns="68569" anchor="ctr" anchorCtr="0">
            <a:noAutofit/>
          </a:bodyPr>
          <a:lstStyle/>
          <a:p>
            <a:pPr marL="0" lvl="0" indent="0" algn="ctr">
              <a:spcBef>
                <a:spcPts val="0"/>
              </a:spcBef>
              <a:spcAft>
                <a:spcPts val="0"/>
              </a:spcAft>
              <a:buSzPts val="1100"/>
              <a:buNone/>
            </a:pPr>
            <a:endParaRPr sz="135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Text Placeholder 5"/>
          <p:cNvSpPr>
            <a:spLocks noGrp="1"/>
          </p:cNvSpPr>
          <p:nvPr>
            <p:ph type="body" sz="quarter" idx="10"/>
          </p:nvPr>
        </p:nvSpPr>
        <p:spPr>
          <a:xfrm>
            <a:off x="304800" y="2797177"/>
            <a:ext cx="2332038" cy="403225"/>
          </a:xfrm>
        </p:spPr>
        <p:txBody>
          <a:bodyPr>
            <a:noAutofit/>
          </a:bodyPr>
          <a:lstStyle>
            <a:lvl1pPr marL="0" indent="0">
              <a:buNone/>
              <a:defRPr sz="12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7"/>
            <a:ext cx="2332038" cy="403225"/>
          </a:xfrm>
        </p:spPr>
        <p:txBody>
          <a:bodyPr>
            <a:noAutofit/>
          </a:bodyPr>
          <a:lstStyle>
            <a:lvl1pPr marL="0" indent="0">
              <a:buNone/>
              <a:defRPr sz="12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7"/>
            <a:ext cx="2332038" cy="403225"/>
          </a:xfrm>
        </p:spPr>
        <p:txBody>
          <a:bodyPr>
            <a:noAutofit/>
          </a:bodyPr>
          <a:lstStyle>
            <a:lvl1pPr marL="0" indent="0">
              <a:buNone/>
              <a:defRPr sz="12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1" y="3527425"/>
            <a:ext cx="2430463" cy="2279650"/>
          </a:xfrm>
        </p:spPr>
        <p:txBody>
          <a:bodyPr>
            <a:normAutofit/>
          </a:bodyPr>
          <a:lstStyle>
            <a:lvl1pPr marL="0" indent="0">
              <a:buNone/>
              <a:defRPr sz="1500"/>
            </a:lvl1pPr>
          </a:lstStyle>
          <a:p>
            <a:pPr lvl="0"/>
            <a:r>
              <a:rPr lang="en-US"/>
              <a:t>Click to edit Master text styles</a:t>
            </a:r>
          </a:p>
        </p:txBody>
      </p:sp>
      <p:sp>
        <p:nvSpPr>
          <p:cNvPr id="23" name="Text Placeholder 8"/>
          <p:cNvSpPr>
            <a:spLocks noGrp="1"/>
          </p:cNvSpPr>
          <p:nvPr>
            <p:ph type="body" sz="quarter" idx="14"/>
          </p:nvPr>
        </p:nvSpPr>
        <p:spPr>
          <a:xfrm>
            <a:off x="3262495" y="3527425"/>
            <a:ext cx="2430463" cy="2279650"/>
          </a:xfrm>
        </p:spPr>
        <p:txBody>
          <a:bodyPr>
            <a:normAutofit/>
          </a:bodyPr>
          <a:lstStyle>
            <a:lvl1pPr marL="0" indent="0">
              <a:buNone/>
              <a:defRPr sz="1500"/>
            </a:lvl1pPr>
          </a:lstStyle>
          <a:p>
            <a:pPr lvl="0"/>
            <a:r>
              <a:rPr lang="en-US"/>
              <a:t>Click to edit Master text styles</a:t>
            </a:r>
          </a:p>
        </p:txBody>
      </p:sp>
      <p:sp>
        <p:nvSpPr>
          <p:cNvPr id="24" name="Text Placeholder 8"/>
          <p:cNvSpPr>
            <a:spLocks noGrp="1"/>
          </p:cNvSpPr>
          <p:nvPr>
            <p:ph type="body" sz="quarter" idx="15"/>
          </p:nvPr>
        </p:nvSpPr>
        <p:spPr>
          <a:xfrm>
            <a:off x="6220189" y="3527425"/>
            <a:ext cx="2430463" cy="2279650"/>
          </a:xfrm>
        </p:spPr>
        <p:txBody>
          <a:bodyPr>
            <a:normAutofit/>
          </a:bodyPr>
          <a:lstStyle>
            <a:lvl1pPr marL="0" indent="0">
              <a:buNone/>
              <a:defRPr sz="1500"/>
            </a:lvl1pPr>
          </a:lstStyle>
          <a:p>
            <a:pPr lvl="0"/>
            <a:r>
              <a:rPr lang="en-US"/>
              <a:t>Click to edit Master text styles</a:t>
            </a:r>
          </a:p>
        </p:txBody>
      </p:sp>
    </p:spTree>
    <p:extLst>
      <p:ext uri="{BB962C8B-B14F-4D97-AF65-F5344CB8AC3E}">
        <p14:creationId xmlns:p14="http://schemas.microsoft.com/office/powerpoint/2010/main" val="421371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42C50D-6F5E-441C-B5B8-129F9F326C3F}" type="slidenum">
              <a:rPr lang="en-US" smtClean="0"/>
              <a:t>‹#›</a:t>
            </a:fld>
            <a:endParaRPr lang="en-US"/>
          </a:p>
        </p:txBody>
      </p:sp>
    </p:spTree>
    <p:extLst>
      <p:ext uri="{BB962C8B-B14F-4D97-AF65-F5344CB8AC3E}">
        <p14:creationId xmlns:p14="http://schemas.microsoft.com/office/powerpoint/2010/main" val="17680970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sources.csi.state.co.us/special-education-end-of-year/"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8" Type="http://schemas.openxmlformats.org/officeDocument/2006/relationships/hyperlink" Target="https://resources.csi.state.co.us/special-education/" TargetMode="External"/><Relationship Id="rId3" Type="http://schemas.openxmlformats.org/officeDocument/2006/relationships/notesSlide" Target="../notesSlides/notesSlide11.xml"/><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hyperlink" Target="https://resources.csi.state.co.us/wp-content/uploads/2024/01/23-24-Data-Submissions-Calendar-1.pdf" TargetMode="External"/><Relationship Id="rId3" Type="http://schemas.openxmlformats.org/officeDocument/2006/relationships/image" Target="../media/image18.png"/><Relationship Id="rId7" Type="http://schemas.openxmlformats.org/officeDocument/2006/relationships/hyperlink" Target="https://resources.csi.state.co.us/data-submissions-handbook/"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1.tmp"/><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hyperlink" Target="https://resources.csi.state.co.us/troubleshooting-errors/"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tags" Target="../tags/tag2.xml"/><Relationship Id="rId6" Type="http://schemas.openxmlformats.org/officeDocument/2006/relationships/hyperlink" Target="https://resources.csi.state.co.us/december-count/"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hyperlink" Target="https://resources.csi.state.co.us/wp-content/uploads/2024/01/2023-2024-SPED-Child-File-Layout-and-Definitions_CSIAdditions.pdf" TargetMode="External"/><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hyperlink" Target="https://resources.csi.state.co.us/wp-content/uploads/2024/01/2023-2024_SPED-Participation-File-Layout-and-Definitions_CSIAddition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hyperlink" Target="https://resources.csi.state.co.us/wp-content/uploads/2024/02/Record_Checker-Validations_Finalv7.xlsx"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openxmlformats.org/officeDocument/2006/relationships/hyperlink" Target="https://resources.csi.state.co.us/sped-record-checker-tutorial/" TargetMode="External"/><Relationship Id="rId3" Type="http://schemas.openxmlformats.org/officeDocument/2006/relationships/hyperlink" Target="https://resources.csi.state.co.us/wp-content/uploads/2024/02/Record_Checker-Validations_Finalv7.xlsx" TargetMode="External"/><Relationship Id="rId7" Type="http://schemas.openxmlformats.org/officeDocument/2006/relationships/image" Target="../media/image33.tmp"/><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32.tmp"/><Relationship Id="rId5" Type="http://schemas.openxmlformats.org/officeDocument/2006/relationships/image" Target="../media/image31.tmp"/><Relationship Id="rId4" Type="http://schemas.openxmlformats.org/officeDocument/2006/relationships/image" Target="../media/image30.tmp"/></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hyperlink" Target="https://resources.csi.state.co.us/wp-content/uploads/2024/01/23-24-SPEDParticipationFileCodingScenarios_Final.xlsx"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3.xml"/><Relationship Id="rId1" Type="http://schemas.openxmlformats.org/officeDocument/2006/relationships/tags" Target="../tags/tag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hyperlink" Target="https://resources.csi.state.co.us/wp-content/uploads/2024/02/Infinite-Campus-Child-and-Participation-Crosswalk_08282023.pdf" TargetMode="External"/><Relationship Id="rId5" Type="http://schemas.openxmlformats.org/officeDocument/2006/relationships/hyperlink" Target="https://resources.csi.state.co.us/wp-content/uploads/2024/02/Enrich-Child-and-Participation-Crosswalk_Final.pdf" TargetMode="External"/><Relationship Id="rId4" Type="http://schemas.openxmlformats.org/officeDocument/2006/relationships/image" Target="../media/image39.tmp"/></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hyperlink" Target="https://resources.csi.state.co.us/wp-content/uploads/2024/01/Cross-Collection-Exit-Coding-Discrepancies_Finalv2.pdf" TargetMode="External"/><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hyperlink" Target="https://content.infinitecampus.com/sis/Campus.1933/documentation/individual-education-plan-colorado/" TargetMode="External"/><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resources.csi.state.co.us/enrich-learning-center-link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resources.csi.state.co.us/infinite-campus-ic-special-education-sped-end-of-year-eoy-guidance/" TargetMode="External"/><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hyperlink" Target="https://resources.csi.state.co.us/wp-content/uploads/2024/02/Enrich-File-Extraction-Document_Final.doc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hyperlink" Target="https://content.infinitecampus.com/sis/Campus.1837/documentation/student-participation-december-colorado/" TargetMode="External"/><Relationship Id="rId3" Type="http://schemas.openxmlformats.org/officeDocument/2006/relationships/image" Target="../media/image45.png"/><Relationship Id="rId7" Type="http://schemas.openxmlformats.org/officeDocument/2006/relationships/hyperlink" Target="https://kb.infinitecampus.com/help/special-education-child-colorado" TargetMode="External"/><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image" Target="../media/image46.png"/><Relationship Id="rId5" Type="http://schemas.openxmlformats.org/officeDocument/2006/relationships/hyperlink" Target="https://resources.csi.state.co.us/wp-content/uploads/2024/02/Enrich-File-Extraction-Document_Final.docx" TargetMode="External"/><Relationship Id="rId4" Type="http://schemas.openxmlformats.org/officeDocument/2006/relationships/hyperlink" Target="https://enrich-help.frontlineeducation.com/hc/en-us/articles/360062424353-Colorado-Data-Pipeline-Reporting-Resourc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hyperlink" Target="mailto:Submissions_CSI@csi.state.co.u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3.xml"/><Relationship Id="rId6" Type="http://schemas.openxmlformats.org/officeDocument/2006/relationships/hyperlink" Target="https://resources.csi.state.co.us/troubleshooting-errors/" TargetMode="External"/><Relationship Id="rId5" Type="http://schemas.openxmlformats.org/officeDocument/2006/relationships/image" Target="../media/image51.tmp"/><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3.xml"/><Relationship Id="rId4" Type="http://schemas.openxmlformats.org/officeDocument/2006/relationships/hyperlink" Target="https://resources.csi.state.co.us/data-submissions-calenda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csi.state.co.us/wp-content/uploads/2024/01/2023-2024-SPED-Child-File-Layout-and-Definitions_CSIAdditions.pdf"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https://resources.csi.state.co.us/wp-content/uploads/2024/01/2023-2024_SPED-Participation-File-Layout-and-Definitions_CSIAdditions.pdf"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2023-24 SPED End of Year Training</a:t>
            </a:r>
          </a:p>
        </p:txBody>
      </p:sp>
      <p:sp>
        <p:nvSpPr>
          <p:cNvPr id="3" name="Subtitle 2"/>
          <p:cNvSpPr>
            <a:spLocks noGrp="1"/>
          </p:cNvSpPr>
          <p:nvPr>
            <p:ph type="subTitle" idx="1"/>
          </p:nvPr>
        </p:nvSpPr>
        <p:spPr/>
        <p:txBody>
          <a:bodyPr/>
          <a:lstStyle/>
          <a:p>
            <a:r>
              <a:rPr lang="en-US" dirty="0"/>
              <a:t>General Overview</a:t>
            </a:r>
          </a:p>
          <a:p>
            <a:r>
              <a:rPr lang="en-US" sz="1400" dirty="0"/>
              <a:t>Recorded February 2024</a:t>
            </a: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F1BD-DDCD-4837-8481-1F46909E17E8}"/>
              </a:ext>
            </a:extLst>
          </p:cNvPr>
          <p:cNvSpPr>
            <a:spLocks noGrp="1"/>
          </p:cNvSpPr>
          <p:nvPr>
            <p:ph type="title"/>
          </p:nvPr>
        </p:nvSpPr>
        <p:spPr/>
        <p:txBody>
          <a:bodyPr>
            <a:noAutofit/>
          </a:bodyPr>
          <a:lstStyle/>
          <a:p>
            <a:r>
              <a:rPr lang="en-US" sz="3600" dirty="0">
                <a:solidFill>
                  <a:schemeClr val="tx1"/>
                </a:solidFill>
                <a:latin typeface="Arial" panose="020B0604020202020204" pitchFamily="34" charset="0"/>
                <a:cs typeface="Arial" panose="020B0604020202020204" pitchFamily="34" charset="0"/>
              </a:rPr>
              <a:t>Updates for 23-24</a:t>
            </a:r>
          </a:p>
        </p:txBody>
      </p:sp>
      <p:sp>
        <p:nvSpPr>
          <p:cNvPr id="3" name="Text Placeholder 2">
            <a:extLst>
              <a:ext uri="{FF2B5EF4-FFF2-40B4-BE49-F238E27FC236}">
                <a16:creationId xmlns:a16="http://schemas.microsoft.com/office/drawing/2014/main" id="{16B2ABAE-6DB7-4E1E-BBD8-86DE2100ACDB}"/>
              </a:ext>
            </a:extLst>
          </p:cNvPr>
          <p:cNvSpPr>
            <a:spLocks noGrp="1"/>
          </p:cNvSpPr>
          <p:nvPr>
            <p:ph type="body" idx="1"/>
          </p:nvPr>
        </p:nvSpPr>
        <p:spPr>
          <a:xfrm>
            <a:off x="665520" y="1627777"/>
            <a:ext cx="7459741" cy="4736400"/>
          </a:xfrm>
        </p:spPr>
        <p:txBody>
          <a:bodyPr>
            <a:normAutofit lnSpcReduction="10000"/>
          </a:bodyPr>
          <a:lstStyle/>
          <a:p>
            <a:pPr>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Gender Coding Option – </a:t>
            </a:r>
            <a:r>
              <a:rPr lang="en-US" dirty="0">
                <a:solidFill>
                  <a:schemeClr val="tx1"/>
                </a:solidFill>
                <a:latin typeface="Arial" panose="020B0604020202020204" pitchFamily="34" charset="0"/>
                <a:cs typeface="Arial" panose="020B0604020202020204" pitchFamily="34" charset="0"/>
              </a:rPr>
              <a:t>03 – Nonbinary was added as an option this year for all collections when selecting a student’s Gender.</a:t>
            </a:r>
          </a:p>
          <a:p>
            <a:pPr marL="1114425" lvl="3" indent="0">
              <a:buNone/>
            </a:pPr>
            <a:endParaRPr lang="en-US" dirty="0">
              <a:solidFill>
                <a:srgbClr val="C63F28"/>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Disability Coding Removed </a:t>
            </a:r>
            <a:r>
              <a:rPr lang="en-US" b="1" dirty="0">
                <a:solidFill>
                  <a:srgbClr val="008CA0"/>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Disability code 12 – Infant/Toddler with a Disability has been removed.</a:t>
            </a:r>
          </a:p>
          <a:p>
            <a:pPr>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Naming Clarification– </a:t>
            </a:r>
            <a:r>
              <a:rPr lang="en-US" dirty="0">
                <a:solidFill>
                  <a:schemeClr val="tx1"/>
                </a:solidFill>
                <a:latin typeface="Arial" panose="020B0604020202020204" pitchFamily="34" charset="0"/>
                <a:cs typeface="Arial" panose="020B0604020202020204" pitchFamily="34" charset="0"/>
              </a:rPr>
              <a:t>The term “SPED” has been added to the beginning of field Pupils Attendance Info and Basis of Exit for added clarification.</a:t>
            </a:r>
          </a:p>
          <a:p>
            <a:pPr>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Special Ed Part C Referral Field update– </a:t>
            </a:r>
            <a:r>
              <a:rPr lang="en-US" dirty="0">
                <a:solidFill>
                  <a:schemeClr val="tx1"/>
                </a:solidFill>
                <a:latin typeface="Arial" panose="020B0604020202020204" pitchFamily="34" charset="0"/>
                <a:cs typeface="Arial" panose="020B0604020202020204" pitchFamily="34" charset="0"/>
              </a:rPr>
              <a:t>The Special Ed or Part C Referral field has been updated to remove the Part C Referral piece.  Now it is only Special Ed Referral.  Several coding options also have been removed as options.</a:t>
            </a:r>
            <a:endParaRPr lang="en-US" b="1"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b="1" dirty="0">
              <a:solidFill>
                <a:srgbClr val="455FA9"/>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Path 1 Fields Removed – </a:t>
            </a:r>
            <a:r>
              <a:rPr lang="en-US" dirty="0">
                <a:solidFill>
                  <a:schemeClr val="tx1"/>
                </a:solidFill>
                <a:latin typeface="Arial" panose="020B0604020202020204" pitchFamily="34" charset="0"/>
                <a:cs typeface="Arial" panose="020B0604020202020204" pitchFamily="34" charset="0"/>
              </a:rPr>
              <a:t> All Path 1 fields have been removed from the Participation file.  </a:t>
            </a:r>
            <a:r>
              <a:rPr lang="en-US" b="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All Path 1 student information will now be collected by the Community Centered Boards.</a:t>
            </a:r>
            <a:endParaRPr lang="en-US" b="1" dirty="0">
              <a:solidFill>
                <a:schemeClr val="tx1"/>
              </a:solidFill>
              <a:latin typeface="Arial" panose="020B0604020202020204" pitchFamily="34" charset="0"/>
              <a:cs typeface="Arial" panose="020B0604020202020204" pitchFamily="34" charset="0"/>
            </a:endParaRPr>
          </a:p>
          <a:p>
            <a:pPr marL="28575" indent="0">
              <a:buNone/>
            </a:pPr>
            <a:endParaRPr lang="en-US" dirty="0">
              <a:solidFill>
                <a:srgbClr val="008CA0"/>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B65B795-47FA-183B-2750-6A3FCFD6420C}"/>
              </a:ext>
            </a:extLst>
          </p:cNvPr>
          <p:cNvSpPr txBox="1"/>
          <p:nvPr/>
        </p:nvSpPr>
        <p:spPr>
          <a:xfrm>
            <a:off x="441238" y="6364177"/>
            <a:ext cx="846813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 full details on the 23-24 changes, see the New this Year training on the </a:t>
            </a:r>
            <a:r>
              <a:rPr lang="en-US" sz="1400" dirty="0">
                <a:latin typeface="Arial" panose="020B0604020202020204" pitchFamily="34" charset="0"/>
                <a:cs typeface="Arial" panose="020B0604020202020204" pitchFamily="34" charset="0"/>
                <a:hlinkClick r:id="rId3"/>
              </a:rPr>
              <a:t>SPED EOY Page</a:t>
            </a:r>
            <a:endParaRPr lang="en-US" sz="1400" dirty="0">
              <a:latin typeface="Arial" panose="020B0604020202020204" pitchFamily="34" charset="0"/>
              <a:cs typeface="Arial" panose="020B0604020202020204" pitchFamily="34" charset="0"/>
            </a:endParaRPr>
          </a:p>
        </p:txBody>
      </p:sp>
      <p:sp>
        <p:nvSpPr>
          <p:cNvPr id="5" name="Star: 12 Points 4">
            <a:extLst>
              <a:ext uri="{FF2B5EF4-FFF2-40B4-BE49-F238E27FC236}">
                <a16:creationId xmlns:a16="http://schemas.microsoft.com/office/drawing/2014/main" id="{D3DEFA84-0E33-41C6-B8DB-B36697D6E470}"/>
              </a:ext>
              <a:ext uri="{C183D7F6-B498-43B3-948B-1728B52AA6E4}">
                <adec:decorative xmlns:adec="http://schemas.microsoft.com/office/drawing/2017/decorative" val="1"/>
              </a:ext>
            </a:extLst>
          </p:cNvPr>
          <p:cNvSpPr/>
          <p:nvPr/>
        </p:nvSpPr>
        <p:spPr>
          <a:xfrm>
            <a:off x="5536734" y="484464"/>
            <a:ext cx="2004969" cy="1143000"/>
          </a:xfrm>
          <a:prstGeom prst="star1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New</a:t>
            </a:r>
          </a:p>
          <a:p>
            <a:pPr algn="ctr"/>
            <a:r>
              <a:rPr lang="en-US" dirty="0">
                <a:solidFill>
                  <a:schemeClr val="tx1"/>
                </a:solidFill>
              </a:rPr>
              <a:t>This</a:t>
            </a:r>
          </a:p>
          <a:p>
            <a:pPr algn="ctr"/>
            <a:r>
              <a:rPr lang="en-US" dirty="0">
                <a:solidFill>
                  <a:schemeClr val="tx1"/>
                </a:solidFill>
              </a:rPr>
              <a:t>Year!</a:t>
            </a:r>
          </a:p>
        </p:txBody>
      </p:sp>
      <p:sp>
        <p:nvSpPr>
          <p:cNvPr id="7" name="Slide Number Placeholder 6">
            <a:extLst>
              <a:ext uri="{FF2B5EF4-FFF2-40B4-BE49-F238E27FC236}">
                <a16:creationId xmlns:a16="http://schemas.microsoft.com/office/drawing/2014/main" id="{94FB0D53-4390-2E88-3CE8-A3DA2328C3B6}"/>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solidFill>
                  <a:schemeClr val="bg1">
                    <a:lumMod val="65000"/>
                  </a:schemeClr>
                </a:solidFill>
              </a:rPr>
              <a:pPr/>
              <a:t>10</a:t>
            </a:fld>
            <a:endParaRPr lang="en" dirty="0">
              <a:solidFill>
                <a:schemeClr val="bg1">
                  <a:lumMod val="65000"/>
                </a:schemeClr>
              </a:solidFill>
            </a:endParaRPr>
          </a:p>
        </p:txBody>
      </p:sp>
    </p:spTree>
    <p:extLst>
      <p:ext uri="{BB962C8B-B14F-4D97-AF65-F5344CB8AC3E}">
        <p14:creationId xmlns:p14="http://schemas.microsoft.com/office/powerpoint/2010/main" val="336568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3F461-0A61-4433-A02F-4A226552B12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Three Paths</a:t>
            </a:r>
          </a:p>
        </p:txBody>
      </p:sp>
      <p:sp>
        <p:nvSpPr>
          <p:cNvPr id="3" name="Text Placeholder 2">
            <a:extLst>
              <a:ext uri="{FF2B5EF4-FFF2-40B4-BE49-F238E27FC236}">
                <a16:creationId xmlns:a16="http://schemas.microsoft.com/office/drawing/2014/main" id="{823E542F-79E8-4C70-87FF-5F926EBBBD88}"/>
              </a:ext>
            </a:extLst>
          </p:cNvPr>
          <p:cNvSpPr>
            <a:spLocks noGrp="1"/>
          </p:cNvSpPr>
          <p:nvPr>
            <p:ph type="body" sz="quarter" idx="10"/>
          </p:nvPr>
        </p:nvSpPr>
        <p:spPr/>
        <p:txBody>
          <a:bodyPr/>
          <a:lstStyle/>
          <a:p>
            <a:r>
              <a:rPr lang="en-US" strike="sngStrike" dirty="0"/>
              <a:t>Path 1</a:t>
            </a:r>
          </a:p>
        </p:txBody>
      </p:sp>
      <p:sp>
        <p:nvSpPr>
          <p:cNvPr id="4" name="Text Placeholder 3">
            <a:extLst>
              <a:ext uri="{FF2B5EF4-FFF2-40B4-BE49-F238E27FC236}">
                <a16:creationId xmlns:a16="http://schemas.microsoft.com/office/drawing/2014/main" id="{C935BE36-96C0-438F-93A4-9DEC7A3FE44D}"/>
              </a:ext>
            </a:extLst>
          </p:cNvPr>
          <p:cNvSpPr>
            <a:spLocks noGrp="1"/>
          </p:cNvSpPr>
          <p:nvPr>
            <p:ph type="body" sz="quarter" idx="11"/>
          </p:nvPr>
        </p:nvSpPr>
        <p:spPr/>
        <p:txBody>
          <a:bodyPr/>
          <a:lstStyle/>
          <a:p>
            <a:r>
              <a:rPr lang="en-US" dirty="0"/>
              <a:t>Path 2</a:t>
            </a:r>
          </a:p>
        </p:txBody>
      </p:sp>
      <p:sp>
        <p:nvSpPr>
          <p:cNvPr id="5" name="Text Placeholder 4">
            <a:extLst>
              <a:ext uri="{FF2B5EF4-FFF2-40B4-BE49-F238E27FC236}">
                <a16:creationId xmlns:a16="http://schemas.microsoft.com/office/drawing/2014/main" id="{E0715105-C37F-49C9-916A-783AD2E9021D}"/>
              </a:ext>
            </a:extLst>
          </p:cNvPr>
          <p:cNvSpPr>
            <a:spLocks noGrp="1"/>
          </p:cNvSpPr>
          <p:nvPr>
            <p:ph type="body" sz="quarter" idx="12"/>
          </p:nvPr>
        </p:nvSpPr>
        <p:spPr/>
        <p:txBody>
          <a:bodyPr/>
          <a:lstStyle/>
          <a:p>
            <a:r>
              <a:rPr lang="en-US" dirty="0"/>
              <a:t>Path 3</a:t>
            </a:r>
          </a:p>
        </p:txBody>
      </p:sp>
      <p:sp>
        <p:nvSpPr>
          <p:cNvPr id="6" name="Text Placeholder 5">
            <a:extLst>
              <a:ext uri="{FF2B5EF4-FFF2-40B4-BE49-F238E27FC236}">
                <a16:creationId xmlns:a16="http://schemas.microsoft.com/office/drawing/2014/main" id="{FA969D2E-3A2D-4DC4-AC9E-8E46B081A578}"/>
              </a:ext>
            </a:extLst>
          </p:cNvPr>
          <p:cNvSpPr>
            <a:spLocks noGrp="1"/>
          </p:cNvSpPr>
          <p:nvPr>
            <p:ph type="body" sz="quarter" idx="13"/>
          </p:nvPr>
        </p:nvSpPr>
        <p:spPr/>
        <p:txBody>
          <a:bodyPr>
            <a:normAutofit/>
          </a:bodyPr>
          <a:lstStyle/>
          <a:p>
            <a:r>
              <a:rPr lang="en-US" sz="1200" b="1" dirty="0"/>
              <a:t>Referred for Part C Evaluation:</a:t>
            </a:r>
            <a:r>
              <a:rPr lang="en-US" sz="1200" dirty="0"/>
              <a:t> Services administered for children ages 0-3 through the Department of Human Services</a:t>
            </a:r>
          </a:p>
        </p:txBody>
      </p:sp>
      <p:sp>
        <p:nvSpPr>
          <p:cNvPr id="7" name="Text Placeholder 6">
            <a:extLst>
              <a:ext uri="{FF2B5EF4-FFF2-40B4-BE49-F238E27FC236}">
                <a16:creationId xmlns:a16="http://schemas.microsoft.com/office/drawing/2014/main" id="{C298D20A-48F7-4DFB-8714-A3B06796DB5E}"/>
              </a:ext>
            </a:extLst>
          </p:cNvPr>
          <p:cNvSpPr>
            <a:spLocks noGrp="1"/>
          </p:cNvSpPr>
          <p:nvPr>
            <p:ph type="body" sz="quarter" idx="14"/>
          </p:nvPr>
        </p:nvSpPr>
        <p:spPr/>
        <p:txBody>
          <a:bodyPr>
            <a:normAutofit/>
          </a:bodyPr>
          <a:lstStyle/>
          <a:p>
            <a:r>
              <a:rPr lang="en-US" sz="1200" b="1" dirty="0"/>
              <a:t>Path 2- Referred from Part C to Part B</a:t>
            </a:r>
            <a:r>
              <a:rPr lang="en-US" sz="1200" dirty="0"/>
              <a:t>: children ages 2.5 but not yet 4 who were referred from Part C services. </a:t>
            </a:r>
          </a:p>
        </p:txBody>
      </p:sp>
      <p:sp>
        <p:nvSpPr>
          <p:cNvPr id="8" name="Text Placeholder 7">
            <a:extLst>
              <a:ext uri="{FF2B5EF4-FFF2-40B4-BE49-F238E27FC236}">
                <a16:creationId xmlns:a16="http://schemas.microsoft.com/office/drawing/2014/main" id="{18CE47D0-8222-45FE-AE26-A26AA9ED1CF1}"/>
              </a:ext>
            </a:extLst>
          </p:cNvPr>
          <p:cNvSpPr>
            <a:spLocks noGrp="1"/>
          </p:cNvSpPr>
          <p:nvPr>
            <p:ph type="body" sz="quarter" idx="15"/>
          </p:nvPr>
        </p:nvSpPr>
        <p:spPr>
          <a:xfrm>
            <a:off x="6008687" y="3502819"/>
            <a:ext cx="2830513" cy="1709738"/>
          </a:xfrm>
        </p:spPr>
        <p:txBody>
          <a:bodyPr>
            <a:normAutofit/>
          </a:bodyPr>
          <a:lstStyle/>
          <a:p>
            <a:r>
              <a:rPr lang="en-US" sz="1200" b="1" dirty="0"/>
              <a:t>Path 3 </a:t>
            </a:r>
            <a:r>
              <a:rPr lang="en-US" sz="1200" dirty="0"/>
              <a:t>– </a:t>
            </a:r>
            <a:r>
              <a:rPr lang="en-US" sz="1200" b="1" dirty="0"/>
              <a:t>Referred for an Initial Evaluation for Part B Services:</a:t>
            </a:r>
            <a:r>
              <a:rPr lang="en-US" sz="1200" dirty="0"/>
              <a:t> children ages 2.5 through 21 who were not receiving Part C services immediately prior to being referred to Part B </a:t>
            </a:r>
          </a:p>
        </p:txBody>
      </p:sp>
      <p:pic>
        <p:nvPicPr>
          <p:cNvPr id="12" name="Graphic 11" descr="Checkmark">
            <a:extLst>
              <a:ext uri="{FF2B5EF4-FFF2-40B4-BE49-F238E27FC236}">
                <a16:creationId xmlns:a16="http://schemas.microsoft.com/office/drawing/2014/main" id="{07C15714-CA2A-435F-A533-D23F2C4218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3924" y="4633028"/>
            <a:ext cx="685800" cy="685800"/>
          </a:xfrm>
          <a:prstGeom prst="rect">
            <a:avLst/>
          </a:prstGeom>
        </p:spPr>
      </p:pic>
      <p:pic>
        <p:nvPicPr>
          <p:cNvPr id="14" name="Graphic 13" descr="Close">
            <a:extLst>
              <a:ext uri="{FF2B5EF4-FFF2-40B4-BE49-F238E27FC236}">
                <a16:creationId xmlns:a16="http://schemas.microsoft.com/office/drawing/2014/main" id="{C8C2B487-2292-4EBF-A24C-68776F7102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5613" y="4633028"/>
            <a:ext cx="685800" cy="685800"/>
          </a:xfrm>
          <a:prstGeom prst="rect">
            <a:avLst/>
          </a:prstGeom>
        </p:spPr>
      </p:pic>
      <p:pic>
        <p:nvPicPr>
          <p:cNvPr id="15" name="Graphic 14" descr="Close">
            <a:extLst>
              <a:ext uri="{FF2B5EF4-FFF2-40B4-BE49-F238E27FC236}">
                <a16:creationId xmlns:a16="http://schemas.microsoft.com/office/drawing/2014/main" id="{9B6D08AD-9817-4140-87DC-F41AEEB29D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94768" y="4633028"/>
            <a:ext cx="685800" cy="685800"/>
          </a:xfrm>
          <a:prstGeom prst="rect">
            <a:avLst/>
          </a:prstGeom>
        </p:spPr>
      </p:pic>
      <p:sp>
        <p:nvSpPr>
          <p:cNvPr id="16" name="TextBox 15">
            <a:extLst>
              <a:ext uri="{FF2B5EF4-FFF2-40B4-BE49-F238E27FC236}">
                <a16:creationId xmlns:a16="http://schemas.microsoft.com/office/drawing/2014/main" id="{67C928DA-EC1F-44F5-AA17-1EE2EC2F5892}"/>
              </a:ext>
            </a:extLst>
          </p:cNvPr>
          <p:cNvSpPr txBox="1"/>
          <p:nvPr/>
        </p:nvSpPr>
        <p:spPr>
          <a:xfrm>
            <a:off x="1414003" y="5569361"/>
            <a:ext cx="6052199" cy="577081"/>
          </a:xfrm>
          <a:prstGeom prst="rect">
            <a:avLst/>
          </a:prstGeom>
          <a:noFill/>
        </p:spPr>
        <p:txBody>
          <a:bodyPr wrap="square" rtlCol="0">
            <a:spAutoFit/>
          </a:bodyPr>
          <a:lstStyle/>
          <a:p>
            <a:r>
              <a:rPr lang="en-US" sz="1050" dirty="0"/>
              <a:t>CSI Schools use Path 3 in almost all cases.  If you feel you have a Path 1 or 2 qualifier, see the </a:t>
            </a:r>
            <a:r>
              <a:rPr lang="en-US" sz="1050" dirty="0">
                <a:hlinkClick r:id="rId8"/>
              </a:rPr>
              <a:t>CSI Special Education page</a:t>
            </a:r>
            <a:r>
              <a:rPr lang="en-US" sz="1050" dirty="0"/>
              <a:t> for resources and the SPED Director contact information or reach out to the schools CSI SPED Coordinator</a:t>
            </a:r>
          </a:p>
        </p:txBody>
      </p:sp>
      <p:sp>
        <p:nvSpPr>
          <p:cNvPr id="13" name="Slide Number Placeholder 3">
            <a:extLst>
              <a:ext uri="{FF2B5EF4-FFF2-40B4-BE49-F238E27FC236}">
                <a16:creationId xmlns:a16="http://schemas.microsoft.com/office/drawing/2014/main" id="{019F0A3F-E644-4144-9148-26B1EE21FB9F}"/>
              </a:ext>
            </a:extLst>
          </p:cNvPr>
          <p:cNvSpPr txBox="1">
            <a:spLocks/>
          </p:cNvSpPr>
          <p:nvPr/>
        </p:nvSpPr>
        <p:spPr>
          <a:xfrm>
            <a:off x="7804124" y="5807075"/>
            <a:ext cx="548700" cy="4179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sz="900" dirty="0">
                <a:solidFill>
                  <a:schemeClr val="bg2">
                    <a:lumMod val="75000"/>
                  </a:schemeClr>
                </a:solidFill>
              </a:rPr>
              <a:t>10</a:t>
            </a:r>
            <a:r>
              <a:rPr lang="en" dirty="0"/>
              <a:t>10</a:t>
            </a:r>
          </a:p>
        </p:txBody>
      </p:sp>
    </p:spTree>
    <p:custDataLst>
      <p:tags r:id="rId1"/>
    </p:custDataLst>
    <p:extLst>
      <p:ext uri="{BB962C8B-B14F-4D97-AF65-F5344CB8AC3E}">
        <p14:creationId xmlns:p14="http://schemas.microsoft.com/office/powerpoint/2010/main" val="278262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70811" y="1063238"/>
            <a:ext cx="6353246" cy="808717"/>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SPED Referral</a:t>
            </a:r>
            <a:endParaRPr sz="3000" dirty="0">
              <a:solidFill>
                <a:schemeClr val="tx1"/>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12</a:t>
            </a:fld>
            <a:endParaRPr dirty="0">
              <a:solidFill>
                <a:prstClr val="black">
                  <a:tint val="75000"/>
                </a:prstClr>
              </a:solidFill>
              <a:latin typeface="Calibri" panose="020F0502020204030204"/>
            </a:endParaRPr>
          </a:p>
        </p:txBody>
      </p:sp>
      <p:graphicFrame>
        <p:nvGraphicFramePr>
          <p:cNvPr id="5" name="Table 4"/>
          <p:cNvGraphicFramePr>
            <a:graphicFrameLocks noGrp="1"/>
          </p:cNvGraphicFramePr>
          <p:nvPr>
            <p:extLst>
              <p:ext uri="{D42A27DB-BD31-4B8C-83A1-F6EECF244321}">
                <p14:modId xmlns:p14="http://schemas.microsoft.com/office/powerpoint/2010/main" val="3714139445"/>
              </p:ext>
            </p:extLst>
          </p:nvPr>
        </p:nvGraphicFramePr>
        <p:xfrm>
          <a:off x="517849" y="1871956"/>
          <a:ext cx="7214896" cy="4478123"/>
        </p:xfrm>
        <a:graphic>
          <a:graphicData uri="http://schemas.openxmlformats.org/drawingml/2006/table">
            <a:tbl>
              <a:tblPr firstRow="1" bandRow="1">
                <a:tableStyleId>{5C22544A-7EE6-4342-B048-85BDC9FD1C3A}</a:tableStyleId>
              </a:tblPr>
              <a:tblGrid>
                <a:gridCol w="7214896">
                  <a:extLst>
                    <a:ext uri="{9D8B030D-6E8A-4147-A177-3AD203B41FA5}">
                      <a16:colId xmlns:a16="http://schemas.microsoft.com/office/drawing/2014/main" val="20000"/>
                    </a:ext>
                  </a:extLst>
                </a:gridCol>
              </a:tblGrid>
              <a:tr h="3686885">
                <a:tc>
                  <a:txBody>
                    <a:bodyPr/>
                    <a:lstStyle/>
                    <a:p>
                      <a:pPr>
                        <a:spcAft>
                          <a:spcPts val="568"/>
                        </a:spcAft>
                      </a:pPr>
                      <a:r>
                        <a:rPr lang="en-US" altLang="en-US" sz="1600" b="1" dirty="0">
                          <a:solidFill>
                            <a:schemeClr val="tx1"/>
                          </a:solidFill>
                          <a:latin typeface="Arial" panose="020B0604020202020204" pitchFamily="34" charset="0"/>
                          <a:ea typeface="Verdana" pitchFamily="34" charset="0"/>
                          <a:cs typeface="Arial" panose="020B0604020202020204" pitchFamily="34" charset="0"/>
                        </a:rPr>
                        <a:t>The SPED Referral field is the primary designator between newly tested and students returning to special education in the current year.  CSI schools most commonly code students as:</a:t>
                      </a:r>
                    </a:p>
                    <a:p>
                      <a:pPr>
                        <a:spcAft>
                          <a:spcPts val="568"/>
                        </a:spcAft>
                      </a:pPr>
                      <a:endParaRPr lang="en-US" altLang="en-US" sz="1600" b="1" dirty="0">
                        <a:solidFill>
                          <a:schemeClr val="tx1"/>
                        </a:solidFill>
                        <a:latin typeface="Arial" panose="020B0604020202020204" pitchFamily="34" charset="0"/>
                        <a:ea typeface="Verdana" pitchFamily="34" charset="0"/>
                        <a:cs typeface="Arial" panose="020B0604020202020204" pitchFamily="34" charset="0"/>
                      </a:endParaRPr>
                    </a:p>
                    <a:p>
                      <a:pPr marL="971550" lvl="2" indent="-285750">
                        <a:spcAft>
                          <a:spcPts val="568"/>
                        </a:spcAft>
                        <a:buClr>
                          <a:schemeClr val="tx1"/>
                        </a:buClr>
                        <a:buFont typeface="Arial" panose="020B0604020202020204" pitchFamily="34" charset="0"/>
                        <a:buChar char="•"/>
                      </a:pPr>
                      <a:r>
                        <a:rPr lang="en-US" altLang="en-US" sz="1600" b="1" dirty="0">
                          <a:solidFill>
                            <a:srgbClr val="455FA9"/>
                          </a:solidFill>
                          <a:latin typeface="Arial" panose="020B0604020202020204" pitchFamily="34" charset="0"/>
                          <a:ea typeface="Verdana" pitchFamily="34" charset="0"/>
                          <a:cs typeface="Arial" panose="020B0604020202020204" pitchFamily="34" charset="0"/>
                        </a:rPr>
                        <a:t>03 – Newly tested in the 23-24 school year</a:t>
                      </a:r>
                    </a:p>
                    <a:p>
                      <a:pPr marL="971550" lvl="2" indent="-285750">
                        <a:spcAft>
                          <a:spcPts val="568"/>
                        </a:spcAft>
                        <a:buClr>
                          <a:schemeClr val="tx1"/>
                        </a:buClr>
                        <a:buFont typeface="Arial" panose="020B0604020202020204" pitchFamily="34" charset="0"/>
                        <a:buChar char="•"/>
                      </a:pPr>
                      <a:endParaRPr lang="en-US" altLang="en-US" sz="1600" b="1" dirty="0">
                        <a:solidFill>
                          <a:srgbClr val="455FA9"/>
                        </a:solidFill>
                        <a:latin typeface="Arial" panose="020B0604020202020204" pitchFamily="34" charset="0"/>
                        <a:ea typeface="Verdana" pitchFamily="34" charset="0"/>
                        <a:cs typeface="Arial" panose="020B0604020202020204" pitchFamily="34" charset="0"/>
                      </a:endParaRPr>
                    </a:p>
                    <a:p>
                      <a:pPr marL="971550" lvl="2" indent="-285750">
                        <a:spcAft>
                          <a:spcPts val="568"/>
                        </a:spcAft>
                        <a:buClr>
                          <a:schemeClr val="tx1"/>
                        </a:buClr>
                        <a:buFont typeface="Arial" panose="020B0604020202020204" pitchFamily="34" charset="0"/>
                        <a:buChar char="•"/>
                      </a:pPr>
                      <a:endParaRPr lang="en-US" altLang="en-US" sz="1600" b="1" dirty="0">
                        <a:solidFill>
                          <a:srgbClr val="455FA9"/>
                        </a:solidFill>
                        <a:latin typeface="Arial" panose="020B0604020202020204" pitchFamily="34" charset="0"/>
                        <a:ea typeface="Verdana" pitchFamily="34" charset="0"/>
                        <a:cs typeface="Arial" panose="020B0604020202020204" pitchFamily="34" charset="0"/>
                      </a:endParaRPr>
                    </a:p>
                    <a:p>
                      <a:pPr marL="971550" lvl="2" indent="-285750">
                        <a:spcAft>
                          <a:spcPts val="568"/>
                        </a:spcAft>
                        <a:buClr>
                          <a:schemeClr val="tx1"/>
                        </a:buClr>
                        <a:buFont typeface="Arial" panose="020B0604020202020204" pitchFamily="34" charset="0"/>
                        <a:buChar char="•"/>
                      </a:pPr>
                      <a:r>
                        <a:rPr lang="en-US" altLang="en-US" sz="1600" b="0" dirty="0">
                          <a:solidFill>
                            <a:srgbClr val="C63F28"/>
                          </a:solidFill>
                          <a:latin typeface="Arial" panose="020B0604020202020204" pitchFamily="34" charset="0"/>
                          <a:ea typeface="Verdana" pitchFamily="34" charset="0"/>
                          <a:cs typeface="Arial" panose="020B0604020202020204" pitchFamily="34" charset="0"/>
                        </a:rPr>
                        <a:t>06 – Students returning or transferred with existing IEP</a:t>
                      </a:r>
                    </a:p>
                    <a:p>
                      <a:pPr marL="971550" lvl="2" indent="-285750">
                        <a:spcAft>
                          <a:spcPts val="568"/>
                        </a:spcAft>
                        <a:buClr>
                          <a:schemeClr val="tx1"/>
                        </a:buClr>
                        <a:buFont typeface="Arial" panose="020B0604020202020204" pitchFamily="34" charset="0"/>
                        <a:buChar char="•"/>
                      </a:pPr>
                      <a:endParaRPr lang="en-US" altLang="en-US" sz="1600" b="0" dirty="0">
                        <a:solidFill>
                          <a:srgbClr val="C63F28"/>
                        </a:solidFill>
                        <a:latin typeface="Arial" panose="020B0604020202020204" pitchFamily="34" charset="0"/>
                        <a:ea typeface="Verdana" pitchFamily="34" charset="0"/>
                        <a:cs typeface="Arial" panose="020B0604020202020204" pitchFamily="34" charset="0"/>
                      </a:endParaRPr>
                    </a:p>
                    <a:p>
                      <a:pPr marL="971550" lvl="2" indent="-285750">
                        <a:spcAft>
                          <a:spcPts val="568"/>
                        </a:spcAft>
                        <a:buClr>
                          <a:schemeClr val="tx1"/>
                        </a:buClr>
                        <a:buFont typeface="Arial" panose="020B0604020202020204" pitchFamily="34" charset="0"/>
                        <a:buChar char="•"/>
                      </a:pPr>
                      <a:endParaRPr lang="en-US" altLang="en-US" sz="1600" b="0" dirty="0">
                        <a:solidFill>
                          <a:srgbClr val="C63F28"/>
                        </a:solidFill>
                        <a:latin typeface="Arial" panose="020B0604020202020204" pitchFamily="34" charset="0"/>
                        <a:ea typeface="Verdana" pitchFamily="34" charset="0"/>
                        <a:cs typeface="Arial" panose="020B0604020202020204" pitchFamily="34" charset="0"/>
                      </a:endParaRPr>
                    </a:p>
                    <a:p>
                      <a:pPr marL="971550" lvl="2" indent="-285750">
                        <a:spcAft>
                          <a:spcPts val="568"/>
                        </a:spcAft>
                        <a:buClr>
                          <a:schemeClr val="tx1"/>
                        </a:buClr>
                        <a:buFont typeface="Arial" panose="020B0604020202020204" pitchFamily="34" charset="0"/>
                        <a:buChar char="•"/>
                      </a:pPr>
                      <a:endParaRPr lang="en-US" altLang="en-US" sz="1600" b="0" dirty="0">
                        <a:solidFill>
                          <a:srgbClr val="C63F28"/>
                        </a:solidFill>
                        <a:latin typeface="Arial" panose="020B0604020202020204" pitchFamily="34" charset="0"/>
                        <a:ea typeface="Verdana" pitchFamily="34" charset="0"/>
                        <a:cs typeface="Arial" panose="020B0604020202020204" pitchFamily="34" charset="0"/>
                      </a:endParaRPr>
                    </a:p>
                    <a:p>
                      <a:pPr marL="971550" lvl="2" indent="-285750">
                        <a:spcAft>
                          <a:spcPts val="568"/>
                        </a:spcAft>
                        <a:buClr>
                          <a:schemeClr val="tx1"/>
                        </a:buClr>
                        <a:buFont typeface="Arial" panose="020B0604020202020204" pitchFamily="34" charset="0"/>
                        <a:buChar char="•"/>
                      </a:pPr>
                      <a:r>
                        <a:rPr lang="en-US" altLang="en-US" sz="1600" b="0" dirty="0">
                          <a:solidFill>
                            <a:srgbClr val="008CA0"/>
                          </a:solidFill>
                          <a:latin typeface="Arial" panose="020B0604020202020204" pitchFamily="34" charset="0"/>
                          <a:ea typeface="Verdana" pitchFamily="34" charset="0"/>
                          <a:cs typeface="Arial" panose="020B0604020202020204" pitchFamily="34" charset="0"/>
                        </a:rPr>
                        <a:t>Other coding options of 02 and 07 are rarely used by CSI Schools</a:t>
                      </a:r>
                      <a:endParaRPr lang="en-US" altLang="en-US" sz="1200" b="1" dirty="0">
                        <a:solidFill>
                          <a:schemeClr val="tx1"/>
                        </a:solidFill>
                        <a:latin typeface="Arial" panose="020B0604020202020204" pitchFamily="34" charset="0"/>
                        <a:ea typeface="Verdana" pitchFamily="34" charset="0"/>
                        <a:cs typeface="Arial" panose="020B0604020202020204" pitchFamily="34" charset="0"/>
                      </a:endParaRPr>
                    </a:p>
                    <a:p>
                      <a:pPr>
                        <a:spcAft>
                          <a:spcPts val="568"/>
                        </a:spcAft>
                      </a:pPr>
                      <a:r>
                        <a:rPr lang="en-US" altLang="en-US" sz="1500" b="1" dirty="0">
                          <a:solidFill>
                            <a:srgbClr val="EFAA1F"/>
                          </a:solidFill>
                          <a:latin typeface="Arial" panose="020B0604020202020204" pitchFamily="34" charset="0"/>
                          <a:ea typeface="Verdana" pitchFamily="34" charset="0"/>
                          <a:cs typeface="Arial" panose="020B0604020202020204" pitchFamily="34" charset="0"/>
                        </a:rPr>
                        <a:t>Full Descriptions of all referral coding options can be found on the Participation File Layout and Definitions</a:t>
                      </a:r>
                      <a:r>
                        <a:rPr lang="en-US" altLang="en-US" sz="1500" b="1" baseline="0" dirty="0">
                          <a:solidFill>
                            <a:srgbClr val="EFAA1F"/>
                          </a:solidFill>
                          <a:latin typeface="Arial" panose="020B0604020202020204" pitchFamily="34" charset="0"/>
                          <a:ea typeface="Verdana" pitchFamily="34" charset="0"/>
                          <a:cs typeface="Arial" panose="020B0604020202020204" pitchFamily="34" charset="0"/>
                        </a:rPr>
                        <a:t> Document</a:t>
                      </a:r>
                      <a:endParaRPr lang="en-US" altLang="en-US" sz="1500" b="1" dirty="0">
                        <a:solidFill>
                          <a:srgbClr val="EFAA1F"/>
                        </a:solidFill>
                        <a:latin typeface="Arial" panose="020B0604020202020204" pitchFamily="34" charset="0"/>
                        <a:ea typeface="Verdana" pitchFamily="34" charset="0"/>
                        <a:cs typeface="Arial" panose="020B0604020202020204" pitchFamily="34" charset="0"/>
                      </a:endParaRPr>
                    </a:p>
                  </a:txBody>
                  <a:tcPr marL="68580" marR="68580" marT="34290" marB="34290">
                    <a:noFill/>
                  </a:tcPr>
                </a:tc>
                <a:extLst>
                  <a:ext uri="{0D108BD9-81ED-4DB2-BD59-A6C34878D82A}">
                    <a16:rowId xmlns:a16="http://schemas.microsoft.com/office/drawing/2014/main" val="10000"/>
                  </a:ext>
                </a:extLst>
              </a:tr>
              <a:tr h="264263">
                <a:tc>
                  <a:txBody>
                    <a:bodyPr/>
                    <a:lstStyle/>
                    <a:p>
                      <a:pPr marL="0" indent="0">
                        <a:buFont typeface="Arial" panose="020B0604020202020204" pitchFamily="34" charset="0"/>
                        <a:buNone/>
                      </a:pPr>
                      <a:endParaRPr lang="en-US" sz="1000" dirty="0">
                        <a:solidFill>
                          <a:srgbClr val="677480"/>
                        </a:solidFill>
                      </a:endParaRPr>
                    </a:p>
                  </a:txBody>
                  <a:tcPr marL="68580" marR="68580" marT="34290" marB="34290">
                    <a:noFill/>
                  </a:tcPr>
                </a:tc>
                <a:extLst>
                  <a:ext uri="{0D108BD9-81ED-4DB2-BD59-A6C34878D82A}">
                    <a16:rowId xmlns:a16="http://schemas.microsoft.com/office/drawing/2014/main" val="10001"/>
                  </a:ext>
                </a:extLst>
              </a:tr>
            </a:tbl>
          </a:graphicData>
        </a:graphic>
      </p:graphicFrame>
      <p:pic>
        <p:nvPicPr>
          <p:cNvPr id="6" name="Picture 5" descr="SPED Referral 03 Field Description from File Layout.">
            <a:extLst>
              <a:ext uri="{FF2B5EF4-FFF2-40B4-BE49-F238E27FC236}">
                <a16:creationId xmlns:a16="http://schemas.microsoft.com/office/drawing/2014/main" id="{D6B9CA9F-A076-47D1-87EF-18AEAE7469B2}"/>
              </a:ext>
            </a:extLst>
          </p:cNvPr>
          <p:cNvPicPr>
            <a:picLocks noChangeAspect="1"/>
          </p:cNvPicPr>
          <p:nvPr/>
        </p:nvPicPr>
        <p:blipFill>
          <a:blip r:embed="rId3"/>
          <a:stretch>
            <a:fillRect/>
          </a:stretch>
        </p:blipFill>
        <p:spPr>
          <a:xfrm>
            <a:off x="268154" y="3399118"/>
            <a:ext cx="7714286" cy="457143"/>
          </a:xfrm>
          <a:prstGeom prst="rect">
            <a:avLst/>
          </a:prstGeom>
        </p:spPr>
      </p:pic>
      <p:pic>
        <p:nvPicPr>
          <p:cNvPr id="8" name="Picture 7" descr="SPED Referral 06 Field Description from File Layout">
            <a:extLst>
              <a:ext uri="{FF2B5EF4-FFF2-40B4-BE49-F238E27FC236}">
                <a16:creationId xmlns:a16="http://schemas.microsoft.com/office/drawing/2014/main" id="{48E6D580-30D7-4807-B34D-D8EA11CF2A6A}"/>
              </a:ext>
            </a:extLst>
          </p:cNvPr>
          <p:cNvPicPr>
            <a:picLocks noChangeAspect="1"/>
          </p:cNvPicPr>
          <p:nvPr/>
        </p:nvPicPr>
        <p:blipFill>
          <a:blip r:embed="rId4"/>
          <a:stretch>
            <a:fillRect/>
          </a:stretch>
        </p:blipFill>
        <p:spPr>
          <a:xfrm>
            <a:off x="268154" y="4537227"/>
            <a:ext cx="7723809" cy="552381"/>
          </a:xfrm>
          <a:prstGeom prst="rect">
            <a:avLst/>
          </a:prstGeom>
        </p:spPr>
      </p:pic>
    </p:spTree>
    <p:extLst>
      <p:ext uri="{BB962C8B-B14F-4D97-AF65-F5344CB8AC3E}">
        <p14:creationId xmlns:p14="http://schemas.microsoft.com/office/powerpoint/2010/main" val="1311409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246443" y="1063239"/>
            <a:ext cx="6353246" cy="808717"/>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CSI Specific Reminders</a:t>
            </a:r>
            <a:endParaRPr sz="3000" dirty="0">
              <a:solidFill>
                <a:schemeClr val="tx1"/>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13</a:t>
            </a:fld>
            <a:endParaRPr dirty="0">
              <a:solidFill>
                <a:prstClr val="black">
                  <a:tint val="75000"/>
                </a:prstClr>
              </a:solidFill>
              <a:latin typeface="Calibri" panose="020F0502020204030204"/>
            </a:endParaRPr>
          </a:p>
        </p:txBody>
      </p:sp>
      <p:graphicFrame>
        <p:nvGraphicFramePr>
          <p:cNvPr id="5" name="Table 4"/>
          <p:cNvGraphicFramePr>
            <a:graphicFrameLocks noGrp="1"/>
          </p:cNvGraphicFramePr>
          <p:nvPr>
            <p:extLst>
              <p:ext uri="{D42A27DB-BD31-4B8C-83A1-F6EECF244321}">
                <p14:modId xmlns:p14="http://schemas.microsoft.com/office/powerpoint/2010/main" val="337240976"/>
              </p:ext>
            </p:extLst>
          </p:nvPr>
        </p:nvGraphicFramePr>
        <p:xfrm>
          <a:off x="863164" y="2111524"/>
          <a:ext cx="6946583" cy="3978107"/>
        </p:xfrm>
        <a:graphic>
          <a:graphicData uri="http://schemas.openxmlformats.org/drawingml/2006/table">
            <a:tbl>
              <a:tblPr firstRow="1" bandRow="1">
                <a:tableStyleId>{5C22544A-7EE6-4342-B048-85BDC9FD1C3A}</a:tableStyleId>
              </a:tblPr>
              <a:tblGrid>
                <a:gridCol w="6946583">
                  <a:extLst>
                    <a:ext uri="{9D8B030D-6E8A-4147-A177-3AD203B41FA5}">
                      <a16:colId xmlns:a16="http://schemas.microsoft.com/office/drawing/2014/main" val="20000"/>
                    </a:ext>
                  </a:extLst>
                </a:gridCol>
              </a:tblGrid>
              <a:tr h="3652933">
                <a:tc>
                  <a:txBody>
                    <a:bodyPr/>
                    <a:lstStyle/>
                    <a:p>
                      <a:r>
                        <a:rPr lang="en-US" sz="1200" b="1" dirty="0">
                          <a:solidFill>
                            <a:srgbClr val="008CA0"/>
                          </a:solidFill>
                          <a:latin typeface="Arial" panose="020B0604020202020204" pitchFamily="34" charset="0"/>
                          <a:cs typeface="Arial" panose="020B0604020202020204" pitchFamily="34" charset="0"/>
                        </a:rPr>
                        <a:t>Common Fields:</a:t>
                      </a:r>
                    </a:p>
                    <a:p>
                      <a:pPr marL="742950" lvl="1" indent="-2857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District of Attendance = </a:t>
                      </a:r>
                      <a:r>
                        <a:rPr lang="en-US" sz="1200" b="1" dirty="0">
                          <a:solidFill>
                            <a:schemeClr val="tx1"/>
                          </a:solidFill>
                          <a:latin typeface="Arial" panose="020B0604020202020204" pitchFamily="34" charset="0"/>
                          <a:cs typeface="Arial" panose="020B0604020202020204" pitchFamily="34" charset="0"/>
                        </a:rPr>
                        <a:t>8001</a:t>
                      </a:r>
                    </a:p>
                    <a:p>
                      <a:pPr marL="742950" lvl="1" indent="-2857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Pupil’s Attendance Information = </a:t>
                      </a:r>
                      <a:r>
                        <a:rPr lang="en-US" sz="1200" b="1" dirty="0">
                          <a:solidFill>
                            <a:schemeClr val="tx1"/>
                          </a:solidFill>
                          <a:latin typeface="Arial" panose="020B0604020202020204" pitchFamily="34" charset="0"/>
                          <a:cs typeface="Arial" panose="020B0604020202020204" pitchFamily="34" charset="0"/>
                        </a:rPr>
                        <a:t>04 </a:t>
                      </a:r>
                      <a:r>
                        <a:rPr lang="en-US" sz="1200" b="0" dirty="0">
                          <a:solidFill>
                            <a:schemeClr val="tx1"/>
                          </a:solidFill>
                          <a:latin typeface="Arial" panose="020B0604020202020204" pitchFamily="34" charset="0"/>
                          <a:cs typeface="Arial" panose="020B0604020202020204" pitchFamily="34" charset="0"/>
                        </a:rPr>
                        <a:t>(in most cases)</a:t>
                      </a:r>
                    </a:p>
                    <a:p>
                      <a:pPr marL="742950" lvl="1" indent="-2857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Eligibility and Services= 02 for Eligible, 04 for Ineligible</a:t>
                      </a:r>
                      <a:endParaRPr lang="en-US" sz="1200" b="1" dirty="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Special Education Funding Status:</a:t>
                      </a:r>
                    </a:p>
                    <a:p>
                      <a:pPr lvl="3"/>
                      <a:r>
                        <a:rPr lang="en-US" sz="1200" b="0" dirty="0">
                          <a:solidFill>
                            <a:schemeClr val="tx1"/>
                          </a:solidFill>
                          <a:latin typeface="Arial" panose="020B0604020202020204" pitchFamily="34" charset="0"/>
                          <a:cs typeface="Arial" panose="020B0604020202020204" pitchFamily="34" charset="0"/>
                        </a:rPr>
                        <a:t>50 = </a:t>
                      </a:r>
                      <a:r>
                        <a:rPr lang="en-US" sz="1200" b="0" u="sng" dirty="0">
                          <a:solidFill>
                            <a:schemeClr val="tx1"/>
                          </a:solidFill>
                          <a:latin typeface="Arial" panose="020B0604020202020204" pitchFamily="34" charset="0"/>
                          <a:cs typeface="Arial" panose="020B0604020202020204" pitchFamily="34" charset="0"/>
                        </a:rPr>
                        <a:t>Eligible</a:t>
                      </a:r>
                      <a:r>
                        <a:rPr lang="en-US" sz="1200" b="0" dirty="0">
                          <a:solidFill>
                            <a:schemeClr val="tx1"/>
                          </a:solidFill>
                          <a:latin typeface="Arial" panose="020B0604020202020204" pitchFamily="34" charset="0"/>
                          <a:cs typeface="Arial" panose="020B0604020202020204" pitchFamily="34" charset="0"/>
                        </a:rPr>
                        <a:t> for ECEA Funding</a:t>
                      </a:r>
                    </a:p>
                    <a:p>
                      <a:pPr marL="1028700" marR="0" lvl="3" indent="0" algn="l" defTabSz="6858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00 = Not Eligible for ECEA Funding</a:t>
                      </a:r>
                    </a:p>
                    <a:p>
                      <a:pPr marL="1028700" marR="0" lvl="3" indent="0" algn="l" defTabSz="6858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Arial" panose="020B0604020202020204" pitchFamily="34" charset="0"/>
                        <a:cs typeface="Arial" panose="020B0604020202020204" pitchFamily="34" charset="0"/>
                      </a:endParaRPr>
                    </a:p>
                    <a:p>
                      <a:pPr marL="1028700" marR="0" lvl="3"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panose="020B0604020202020204" pitchFamily="34" charset="0"/>
                        <a:cs typeface="Arial" panose="020B0604020202020204" pitchFamily="34" charset="0"/>
                      </a:endParaRPr>
                    </a:p>
                    <a:p>
                      <a:endParaRPr lang="en-US" sz="1200" b="1" dirty="0">
                        <a:solidFill>
                          <a:schemeClr val="tx1"/>
                        </a:solidFill>
                        <a:latin typeface="Arial" panose="020B0604020202020204" pitchFamily="34" charset="0"/>
                        <a:cs typeface="Arial" panose="020B0604020202020204" pitchFamily="34" charset="0"/>
                      </a:endParaRPr>
                    </a:p>
                    <a:p>
                      <a:r>
                        <a:rPr lang="en-US" sz="1200" b="1" dirty="0">
                          <a:solidFill>
                            <a:srgbClr val="C63F28"/>
                          </a:solidFill>
                          <a:latin typeface="Arial" panose="020B0604020202020204" pitchFamily="34" charset="0"/>
                          <a:cs typeface="Arial" panose="020B0604020202020204" pitchFamily="34" charset="0"/>
                        </a:rPr>
                        <a:t>Date of Entry:</a:t>
                      </a:r>
                    </a:p>
                    <a:p>
                      <a:pPr marL="742950" lvl="1" indent="-2857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Within current reporting period (7/1/2023 – 6/30/2024)</a:t>
                      </a:r>
                    </a:p>
                    <a:p>
                      <a:pPr marL="742950" lvl="1" indent="-2857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Returning Students = First Day of School</a:t>
                      </a:r>
                    </a:p>
                    <a:p>
                      <a:pPr marL="742950" lvl="1" indent="-2857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Tested and ineligible = 00000000</a:t>
                      </a:r>
                    </a:p>
                    <a:p>
                      <a:pPr marL="742950" lvl="1" indent="-285750">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endParaRPr lang="en-US" sz="1200" dirty="0">
                        <a:solidFill>
                          <a:schemeClr val="tx1"/>
                        </a:solidFill>
                        <a:latin typeface="Arial" panose="020B0604020202020204" pitchFamily="34" charset="0"/>
                        <a:cs typeface="Arial" panose="020B0604020202020204" pitchFamily="34" charset="0"/>
                      </a:endParaRPr>
                    </a:p>
                    <a:p>
                      <a:r>
                        <a:rPr lang="en-US" sz="1200" b="1" dirty="0">
                          <a:solidFill>
                            <a:srgbClr val="455FA9"/>
                          </a:solidFill>
                          <a:latin typeface="Arial" panose="020B0604020202020204" pitchFamily="34" charset="0"/>
                          <a:cs typeface="Arial" panose="020B0604020202020204" pitchFamily="34" charset="0"/>
                        </a:rPr>
                        <a:t>Disability:</a:t>
                      </a:r>
                    </a:p>
                    <a:p>
                      <a:pPr marL="742950" lvl="1" indent="-2857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All Eligible students must have disability</a:t>
                      </a:r>
                    </a:p>
                    <a:p>
                      <a:pPr marL="742950" lvl="1" indent="-2857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Ineligible students = 00</a:t>
                      </a:r>
                    </a:p>
                  </a:txBody>
                  <a:tcPr marL="68580" marR="68580" marT="34290" marB="34290">
                    <a:noFill/>
                  </a:tcPr>
                </a:tc>
                <a:extLst>
                  <a:ext uri="{0D108BD9-81ED-4DB2-BD59-A6C34878D82A}">
                    <a16:rowId xmlns:a16="http://schemas.microsoft.com/office/drawing/2014/main" val="10000"/>
                  </a:ext>
                </a:extLst>
              </a:tr>
              <a:tr h="251927">
                <a:tc>
                  <a:txBody>
                    <a:bodyPr/>
                    <a:lstStyle/>
                    <a:p>
                      <a:pPr marL="285750" indent="-285750">
                        <a:buFont typeface="Arial" panose="020B0604020202020204" pitchFamily="34" charset="0"/>
                        <a:buChar char="•"/>
                      </a:pPr>
                      <a:endParaRPr lang="en-US" sz="1000" dirty="0">
                        <a:solidFill>
                          <a:srgbClr val="677480"/>
                        </a:solidFill>
                      </a:endParaRPr>
                    </a:p>
                  </a:txBody>
                  <a:tcPr marL="68580" marR="68580" marT="34290" marB="34290">
                    <a:no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A3BE7362-518D-48DA-AF23-BE64D69AB5AA}"/>
              </a:ext>
            </a:extLst>
          </p:cNvPr>
          <p:cNvSpPr txBox="1"/>
          <p:nvPr/>
        </p:nvSpPr>
        <p:spPr>
          <a:xfrm>
            <a:off x="6408175" y="3789931"/>
            <a:ext cx="1983658" cy="184666"/>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Courtesy of clipart-library.com</a:t>
            </a:r>
          </a:p>
        </p:txBody>
      </p:sp>
      <p:pic>
        <p:nvPicPr>
          <p:cNvPr id="3" name="Picture 2">
            <a:extLst>
              <a:ext uri="{FF2B5EF4-FFF2-40B4-BE49-F238E27FC236}">
                <a16:creationId xmlns:a16="http://schemas.microsoft.com/office/drawing/2014/main" id="{9EB7B38A-CD6A-467F-B649-360D23F2594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074" y="1994533"/>
            <a:ext cx="2227759" cy="1795398"/>
          </a:xfrm>
          <a:prstGeom prst="rect">
            <a:avLst/>
          </a:prstGeom>
        </p:spPr>
      </p:pic>
    </p:spTree>
    <p:extLst>
      <p:ext uri="{BB962C8B-B14F-4D97-AF65-F5344CB8AC3E}">
        <p14:creationId xmlns:p14="http://schemas.microsoft.com/office/powerpoint/2010/main" val="1597608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151665" cy="1159875"/>
          </a:xfrm>
          <a:prstGeom prst="rect">
            <a:avLst/>
          </a:prstGeom>
        </p:spPr>
        <p:txBody>
          <a:bodyPr spcFirstLastPara="1" vert="horz" wrap="square" lIns="68569" tIns="68569" rIns="68569" bIns="68569" rtlCol="0" anchor="b" anchorCtr="0">
            <a:noAutofit/>
          </a:bodyPr>
          <a:lstStyle/>
          <a:p>
            <a:r>
              <a:rPr lang="en" dirty="0">
                <a:latin typeface="Arial" panose="020B0604020202020204" pitchFamily="34" charset="0"/>
                <a:cs typeface="Arial" panose="020B0604020202020204" pitchFamily="34" charset="0"/>
              </a:rPr>
              <a:t>SPED EOY Collection Process</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14</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74630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13275" y="1063238"/>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SPED EOY Data Collection in 5 Steps</a:t>
            </a:r>
            <a:endParaRPr sz="3000" dirty="0">
              <a:solidFill>
                <a:schemeClr val="tx1"/>
              </a:solidFill>
              <a:latin typeface="Arial" panose="020B0604020202020204" pitchFamily="34" charset="0"/>
              <a:cs typeface="Arial" panose="020B0604020202020204" pitchFamily="34" charset="0"/>
            </a:endParaRPr>
          </a:p>
        </p:txBody>
      </p:sp>
      <p:pic>
        <p:nvPicPr>
          <p:cNvPr id="7" name="Picture 6" descr="5 Steps of the Data Submissions process.">
            <a:extLst>
              <a:ext uri="{FF2B5EF4-FFF2-40B4-BE49-F238E27FC236}">
                <a16:creationId xmlns:a16="http://schemas.microsoft.com/office/drawing/2014/main" id="{7C59DF70-D209-4578-9A59-8371D79D409F}"/>
              </a:ext>
            </a:extLst>
          </p:cNvPr>
          <p:cNvPicPr/>
          <p:nvPr/>
        </p:nvPicPr>
        <p:blipFill>
          <a:blip r:embed="rId3">
            <a:extLst>
              <a:ext uri="{28A0092B-C50C-407E-A947-70E740481C1C}">
                <a14:useLocalDpi xmlns:a14="http://schemas.microsoft.com/office/drawing/2010/main" val="0"/>
              </a:ext>
            </a:extLst>
          </a:blip>
          <a:stretch>
            <a:fillRect/>
          </a:stretch>
        </p:blipFill>
        <p:spPr>
          <a:xfrm>
            <a:off x="744793" y="2166488"/>
            <a:ext cx="7050671" cy="2753624"/>
          </a:xfrm>
          <a:prstGeom prst="rect">
            <a:avLst/>
          </a:prstGeom>
          <a:ln>
            <a:noFill/>
          </a:ln>
          <a:effectLst/>
        </p:spPr>
      </p:pic>
      <p:sp>
        <p:nvSpPr>
          <p:cNvPr id="3" name="Rectangle 2"/>
          <p:cNvSpPr/>
          <p:nvPr/>
        </p:nvSpPr>
        <p:spPr>
          <a:xfrm>
            <a:off x="1813275" y="5166112"/>
            <a:ext cx="3946850" cy="300082"/>
          </a:xfrm>
          <a:prstGeom prst="rect">
            <a:avLst/>
          </a:prstGeom>
        </p:spPr>
        <p:txBody>
          <a:bodyPr wrap="none">
            <a:spAutoFit/>
          </a:bodyPr>
          <a:lstStyle/>
          <a:p>
            <a:pPr defTabSz="685800"/>
            <a:r>
              <a:rPr lang="en-US" sz="1350" i="1" dirty="0">
                <a:solidFill>
                  <a:srgbClr val="006EC0"/>
                </a:solidFill>
                <a:latin typeface="Calibri" panose="020F0502020204030204" pitchFamily="34" charset="0"/>
              </a:rPr>
              <a:t>Repeat steps 2-4 until data is complete and accurate! </a:t>
            </a:r>
            <a:endParaRPr lang="en-US" sz="1350" dirty="0">
              <a:solidFill>
                <a:prstClr val="black"/>
              </a:solidFill>
              <a:latin typeface="Calibri" panose="020F0502020204030204"/>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15</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5615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1: Collection Prep Resources</a:t>
            </a:r>
            <a:endParaRPr dirty="0">
              <a:solidFill>
                <a:schemeClr val="tx1"/>
              </a:solidFill>
              <a:latin typeface="Arial" panose="020B0604020202020204" pitchFamily="34" charset="0"/>
              <a:cs typeface="Arial" panose="020B0604020202020204" pitchFamily="34" charset="0"/>
            </a:endParaRPr>
          </a:p>
        </p:txBody>
      </p:sp>
      <p:pic>
        <p:nvPicPr>
          <p:cNvPr id="16" name="Picture 15" descr="Special Education End of Year Description from the CSI Webpage">
            <a:extLst>
              <a:ext uri="{FF2B5EF4-FFF2-40B4-BE49-F238E27FC236}">
                <a16:creationId xmlns:a16="http://schemas.microsoft.com/office/drawing/2014/main" id="{B17BC4D0-B180-C310-A9E3-83A58743A8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0164" y="1642005"/>
            <a:ext cx="7370284" cy="1888186"/>
          </a:xfrm>
          <a:prstGeom prst="rect">
            <a:avLst/>
          </a:prstGeom>
          <a:ln>
            <a:solidFill>
              <a:schemeClr val="tx1"/>
            </a:solidFill>
          </a:ln>
        </p:spPr>
      </p:pic>
      <p:pic>
        <p:nvPicPr>
          <p:cNvPr id="3" name="Picture 2" descr="Image of Data Submissions Handbook">
            <a:extLst>
              <a:ext uri="{FF2B5EF4-FFF2-40B4-BE49-F238E27FC236}">
                <a16:creationId xmlns:a16="http://schemas.microsoft.com/office/drawing/2014/main" id="{12153477-A969-4433-B2AB-9DF3097379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8648" y="3692770"/>
            <a:ext cx="2041821" cy="2211972"/>
          </a:xfrm>
          <a:prstGeom prst="rect">
            <a:avLst/>
          </a:prstGeom>
          <a:ln>
            <a:solidFill>
              <a:schemeClr val="tx1"/>
            </a:solidFill>
          </a:ln>
        </p:spPr>
      </p:pic>
      <p:pic>
        <p:nvPicPr>
          <p:cNvPr id="7" name="Picture 6" descr="Image of CSI Deadlines Calendar.">
            <a:extLst>
              <a:ext uri="{FF2B5EF4-FFF2-40B4-BE49-F238E27FC236}">
                <a16:creationId xmlns:a16="http://schemas.microsoft.com/office/drawing/2014/main" id="{DBAFE18D-740A-4E84-BE94-6DC1314128F7}"/>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81180" y="3699319"/>
            <a:ext cx="2037727" cy="2216029"/>
          </a:xfrm>
          <a:prstGeom prst="rect">
            <a:avLst/>
          </a:prstGeom>
          <a:ln>
            <a:solidFill>
              <a:schemeClr val="tx1"/>
            </a:solidFill>
          </a:ln>
        </p:spPr>
      </p:pic>
      <p:pic>
        <p:nvPicPr>
          <p:cNvPr id="10" name="Picture 9" descr="Troubleshooting Errors spreadsheet">
            <a:extLst>
              <a:ext uri="{FF2B5EF4-FFF2-40B4-BE49-F238E27FC236}">
                <a16:creationId xmlns:a16="http://schemas.microsoft.com/office/drawing/2014/main" id="{5084D03B-1B97-44AA-A834-692BD7EC40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5204" y="3699319"/>
            <a:ext cx="3140146" cy="2216030"/>
          </a:xfrm>
          <a:prstGeom prst="rect">
            <a:avLst/>
          </a:prstGeom>
        </p:spPr>
      </p:pic>
      <p:sp>
        <p:nvSpPr>
          <p:cNvPr id="11" name="TextBox 10">
            <a:extLst>
              <a:ext uri="{FF2B5EF4-FFF2-40B4-BE49-F238E27FC236}">
                <a16:creationId xmlns:a16="http://schemas.microsoft.com/office/drawing/2014/main" id="{1CD89A0F-4FD2-43E4-8C15-F5632243B919}"/>
              </a:ext>
            </a:extLst>
          </p:cNvPr>
          <p:cNvSpPr txBox="1"/>
          <p:nvPr/>
        </p:nvSpPr>
        <p:spPr>
          <a:xfrm>
            <a:off x="417115" y="6067321"/>
            <a:ext cx="781248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hlinkClick r:id="rId7"/>
              </a:rPr>
              <a:t>Data Submissions Handbook</a:t>
            </a:r>
            <a:r>
              <a:rPr lang="en-US"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hlinkClick r:id="rId8"/>
              </a:rPr>
              <a:t>Data Submissions Calendar</a:t>
            </a:r>
            <a:r>
              <a:rPr lang="en-US"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hlinkClick r:id="rId9"/>
              </a:rPr>
              <a:t>Troubleshooting Errors Spreadsheet</a:t>
            </a:r>
            <a:r>
              <a:rPr lang="en-US" sz="1000" dirty="0">
                <a:latin typeface="Arial" panose="020B0604020202020204" pitchFamily="34" charset="0"/>
                <a:cs typeface="Arial" panose="020B0604020202020204" pitchFamily="34" charset="0"/>
              </a:rPr>
              <a:t>	</a:t>
            </a:r>
          </a:p>
        </p:txBody>
      </p:sp>
      <p:sp>
        <p:nvSpPr>
          <p:cNvPr id="14" name="Shape 126">
            <a:extLst>
              <a:ext uri="{FF2B5EF4-FFF2-40B4-BE49-F238E27FC236}">
                <a16:creationId xmlns:a16="http://schemas.microsoft.com/office/drawing/2014/main" id="{49FAE97F-8AD5-4F85-93B7-B8C4B93DC6A0}"/>
              </a:ext>
              <a:ext uri="{C183D7F6-B498-43B3-948B-1728B52AA6E4}">
                <adec:decorative xmlns:adec="http://schemas.microsoft.com/office/drawing/2017/decorative" val="1"/>
              </a:ext>
            </a:extLst>
          </p:cNvPr>
          <p:cNvSpPr txBox="1">
            <a:spLocks/>
          </p:cNvSpPr>
          <p:nvPr/>
        </p:nvSpPr>
        <p:spPr>
          <a:xfrm>
            <a:off x="8309769" y="6071379"/>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600" smtClean="0">
                <a:solidFill>
                  <a:schemeClr val="bg1">
                    <a:lumMod val="65000"/>
                  </a:schemeClr>
                </a:solidFill>
              </a:rPr>
              <a:pPr/>
              <a:t>16</a:t>
            </a:fld>
            <a:endParaRPr lang="en" sz="1600" dirty="0">
              <a:solidFill>
                <a:schemeClr val="bg1">
                  <a:lumMod val="65000"/>
                </a:schemeClr>
              </a:solidFill>
            </a:endParaRPr>
          </a:p>
        </p:txBody>
      </p:sp>
    </p:spTree>
    <p:extLst>
      <p:ext uri="{BB962C8B-B14F-4D97-AF65-F5344CB8AC3E}">
        <p14:creationId xmlns:p14="http://schemas.microsoft.com/office/powerpoint/2010/main" val="3593108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26922" y="733855"/>
            <a:ext cx="5690156" cy="517912"/>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Step 1: Collection Prep Trainings</a:t>
            </a:r>
            <a:endParaRPr sz="3000" dirty="0">
              <a:solidFill>
                <a:srgbClr val="FF0000"/>
              </a:solidFill>
            </a:endParaRPr>
          </a:p>
        </p:txBody>
      </p:sp>
      <p:pic>
        <p:nvPicPr>
          <p:cNvPr id="3" name="Picture 2" descr="Training section of the SPED EOY page">
            <a:extLst>
              <a:ext uri="{FF2B5EF4-FFF2-40B4-BE49-F238E27FC236}">
                <a16:creationId xmlns:a16="http://schemas.microsoft.com/office/drawing/2014/main" id="{56D5D3EE-CFB1-1B88-D8BA-2341AF14D7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8779" y="1437549"/>
            <a:ext cx="4851983" cy="2587724"/>
          </a:xfrm>
          <a:prstGeom prst="rect">
            <a:avLst/>
          </a:prstGeom>
          <a:ln>
            <a:solidFill>
              <a:schemeClr val="tx1"/>
            </a:solidFill>
          </a:ln>
        </p:spPr>
      </p:pic>
      <p:pic>
        <p:nvPicPr>
          <p:cNvPr id="7" name="Picture 6" descr="Image of the General Overview first slide.">
            <a:extLst>
              <a:ext uri="{FF2B5EF4-FFF2-40B4-BE49-F238E27FC236}">
                <a16:creationId xmlns:a16="http://schemas.microsoft.com/office/drawing/2014/main" id="{826337F9-B6B2-6C29-1E34-E4C5A7221D7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81032" y="3340860"/>
            <a:ext cx="3136542" cy="2373810"/>
          </a:xfrm>
          <a:prstGeom prst="rect">
            <a:avLst/>
          </a:prstGeom>
          <a:ln>
            <a:solidFill>
              <a:schemeClr val="tx1"/>
            </a:solidFill>
          </a:ln>
        </p:spPr>
      </p:pic>
      <p:sp>
        <p:nvSpPr>
          <p:cNvPr id="9" name="TextBox 8"/>
          <p:cNvSpPr txBox="1"/>
          <p:nvPr/>
        </p:nvSpPr>
        <p:spPr>
          <a:xfrm>
            <a:off x="634864" y="5777385"/>
            <a:ext cx="595211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6"/>
              </a:rPr>
              <a:t>https://resources.csi.state.co.us/special-education-end-of-year//</a:t>
            </a:r>
            <a:endParaRPr lang="en-US" sz="1200" dirty="0">
              <a:latin typeface="Arial" panose="020B0604020202020204" pitchFamily="34" charset="0"/>
              <a:cs typeface="Arial" panose="020B0604020202020204" pitchFamily="34" charset="0"/>
            </a:endParaRP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26912" y="6062649"/>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17</a:t>
            </a:fld>
            <a:endParaRPr dirty="0">
              <a:solidFill>
                <a:schemeClr val="bg1">
                  <a:lumMod val="65000"/>
                </a:schemeClr>
              </a:solidFill>
            </a:endParaRPr>
          </a:p>
        </p:txBody>
      </p:sp>
      <p:cxnSp>
        <p:nvCxnSpPr>
          <p:cNvPr id="13" name="Straight Arrow Connector 12">
            <a:extLst>
              <a:ext uri="{FF2B5EF4-FFF2-40B4-BE49-F238E27FC236}">
                <a16:creationId xmlns:a16="http://schemas.microsoft.com/office/drawing/2014/main" id="{78778616-4E44-4D5F-8536-8A3BF86AF613}"/>
              </a:ext>
              <a:ext uri="{C183D7F6-B498-43B3-948B-1728B52AA6E4}">
                <adec:decorative xmlns:adec="http://schemas.microsoft.com/office/drawing/2017/decorative" val="1"/>
              </a:ext>
            </a:extLst>
          </p:cNvPr>
          <p:cNvCxnSpPr>
            <a:cxnSpLocks/>
          </p:cNvCxnSpPr>
          <p:nvPr/>
        </p:nvCxnSpPr>
        <p:spPr>
          <a:xfrm>
            <a:off x="4285561" y="2247441"/>
            <a:ext cx="1337473" cy="14416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0930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13275" y="1063237"/>
            <a:ext cx="5130450" cy="1199066"/>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2: Data Collection/Entry</a:t>
            </a:r>
            <a:endParaRPr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276509" y="2441317"/>
            <a:ext cx="5745666" cy="3023905"/>
          </a:xfrm>
          <a:prstGeom prst="rect">
            <a:avLst/>
          </a:prstGeom>
          <a:noFill/>
        </p:spPr>
        <p:txBody>
          <a:bodyPr wrap="square" rtlCol="0">
            <a:spAutoFit/>
          </a:bodyPr>
          <a:lstStyle/>
          <a:p>
            <a:pPr marL="85725"/>
            <a:r>
              <a:rPr lang="en-US" sz="2400" b="1" dirty="0">
                <a:solidFill>
                  <a:srgbClr val="C00000"/>
                </a:solidFill>
                <a:latin typeface="Arial" panose="020B0604020202020204" pitchFamily="34" charset="0"/>
                <a:cs typeface="Arial" panose="020B0604020202020204" pitchFamily="34" charset="0"/>
              </a:rPr>
              <a:t>What</a:t>
            </a:r>
            <a:r>
              <a:rPr lang="en-US" sz="2400" dirty="0">
                <a:solidFill>
                  <a:srgbClr val="C00000"/>
                </a:solidFill>
                <a:latin typeface="Arial" panose="020B0604020202020204" pitchFamily="34" charset="0"/>
                <a:cs typeface="Arial" panose="020B0604020202020204" pitchFamily="34" charset="0"/>
              </a:rPr>
              <a:t> Data to Collect</a:t>
            </a:r>
          </a:p>
          <a:p>
            <a:pPr marL="85725"/>
            <a:endParaRPr lang="en-US" sz="1350" dirty="0">
              <a:latin typeface="Arial" panose="020B0604020202020204" pitchFamily="34" charset="0"/>
              <a:cs typeface="Arial" panose="020B0604020202020204" pitchFamily="34" charset="0"/>
            </a:endParaRPr>
          </a:p>
          <a:p>
            <a:pPr marL="85725"/>
            <a:endParaRPr lang="en-US" sz="1350" dirty="0">
              <a:latin typeface="Arial" panose="020B0604020202020204" pitchFamily="34" charset="0"/>
              <a:cs typeface="Arial" panose="020B0604020202020204" pitchFamily="34" charset="0"/>
            </a:endParaRPr>
          </a:p>
          <a:p>
            <a:pPr marL="85725"/>
            <a:r>
              <a:rPr lang="en-US" b="1" dirty="0">
                <a:latin typeface="Arial" panose="020B0604020202020204" pitchFamily="34" charset="0"/>
                <a:cs typeface="Arial" panose="020B0604020202020204" pitchFamily="34" charset="0"/>
              </a:rPr>
              <a:t>Resources Utilized:</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File Layout and Definition Documents</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Record Checker and Data Validations Toolkit</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Participation File Coding Scenarios</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Enrich and Infinite Campus Crosswalks</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SPED EOY and EOY: Cross Collection Exit Coding Discrepancies</a:t>
            </a:r>
          </a:p>
          <a:p>
            <a:endParaRPr lang="en-US" sz="1350" dirty="0">
              <a:solidFill>
                <a:srgbClr val="677480"/>
              </a:solidFill>
            </a:endParaRPr>
          </a:p>
        </p:txBody>
      </p:sp>
      <p:pic>
        <p:nvPicPr>
          <p:cNvPr id="2" name="Picture 1">
            <a:extLst>
              <a:ext uri="{FF2B5EF4-FFF2-40B4-BE49-F238E27FC236}">
                <a16:creationId xmlns:a16="http://schemas.microsoft.com/office/drawing/2014/main" id="{0E4D509D-5ECA-48A7-8419-FCEAE90761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65833" y="682658"/>
            <a:ext cx="1723400" cy="1669152"/>
          </a:xfrm>
          <a:prstGeom prst="rect">
            <a:avLst/>
          </a:prstGeom>
        </p:spPr>
      </p:pic>
      <p:sp>
        <p:nvSpPr>
          <p:cNvPr id="4" name="TextBox 3">
            <a:extLst>
              <a:ext uri="{FF2B5EF4-FFF2-40B4-BE49-F238E27FC236}">
                <a16:creationId xmlns:a16="http://schemas.microsoft.com/office/drawing/2014/main" id="{7B88BF57-66DE-4792-A97B-7240B15217CB}"/>
              </a:ext>
              <a:ext uri="{C183D7F6-B498-43B3-948B-1728B52AA6E4}">
                <adec:decorative xmlns:adec="http://schemas.microsoft.com/office/drawing/2017/decorative" val="1"/>
              </a:ext>
            </a:extLst>
          </p:cNvPr>
          <p:cNvSpPr txBox="1"/>
          <p:nvPr/>
        </p:nvSpPr>
        <p:spPr>
          <a:xfrm>
            <a:off x="6781481" y="2327822"/>
            <a:ext cx="1516958" cy="184666"/>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Courtesy of clipartpanda.com</a:t>
            </a:r>
          </a:p>
        </p:txBody>
      </p:sp>
      <p:sp>
        <p:nvSpPr>
          <p:cNvPr id="126" name="Shape 126"/>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18</a:t>
            </a:fld>
            <a:endParaRPr dirty="0"/>
          </a:p>
        </p:txBody>
      </p:sp>
    </p:spTree>
    <p:extLst>
      <p:ext uri="{BB962C8B-B14F-4D97-AF65-F5344CB8AC3E}">
        <p14:creationId xmlns:p14="http://schemas.microsoft.com/office/powerpoint/2010/main" val="2534485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547674" y="425762"/>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File Layout and Definition Documents – CSI Additions</a:t>
            </a:r>
            <a:endParaRPr sz="3000" dirty="0">
              <a:solidFill>
                <a:schemeClr val="tx1"/>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19</a:t>
            </a:fld>
            <a:endParaRPr dirty="0">
              <a:solidFill>
                <a:prstClr val="black">
                  <a:tint val="75000"/>
                </a:prstClr>
              </a:solidFill>
              <a:latin typeface="Calibri" panose="020F0502020204030204"/>
            </a:endParaRPr>
          </a:p>
        </p:txBody>
      </p:sp>
      <p:sp>
        <p:nvSpPr>
          <p:cNvPr id="11" name="TextBox 10">
            <a:extLst>
              <a:ext uri="{FF2B5EF4-FFF2-40B4-BE49-F238E27FC236}">
                <a16:creationId xmlns:a16="http://schemas.microsoft.com/office/drawing/2014/main" id="{9FC5F759-9FC2-4285-BF3A-56DC126688BC}"/>
              </a:ext>
            </a:extLst>
          </p:cNvPr>
          <p:cNvSpPr txBox="1"/>
          <p:nvPr/>
        </p:nvSpPr>
        <p:spPr>
          <a:xfrm>
            <a:off x="363558" y="5057987"/>
            <a:ext cx="8527054" cy="615553"/>
          </a:xfrm>
          <a:prstGeom prst="rect">
            <a:avLst/>
          </a:prstGeom>
          <a:noFill/>
        </p:spPr>
        <p:txBody>
          <a:bodyPr wrap="square">
            <a:spAutoFit/>
          </a:bodyPr>
          <a:lstStyle/>
          <a:p>
            <a:r>
              <a:rPr lang="en-US" sz="1100" dirty="0">
                <a:hlinkClick r:id="rId3"/>
              </a:rPr>
              <a:t>https://resources.csi.state.co.us/wp-content/uploads/2024/01/2023-2024-SPED-Child-File-Layout-and-Definitions_CSIAdditions.pdf</a:t>
            </a:r>
            <a:endParaRPr lang="en-US" sz="1100" dirty="0"/>
          </a:p>
          <a:p>
            <a:r>
              <a:rPr lang="en-US" sz="1100" dirty="0">
                <a:hlinkClick r:id="rId4"/>
              </a:rPr>
              <a:t>https://resources.csi.state.co.us/wp-content/uploads/2024/01/2023-2024_SPED-Participation-File-Layout-and-Definitions_CSIAdditions.pdf</a:t>
            </a:r>
            <a:endParaRPr lang="en-US" sz="1100" dirty="0"/>
          </a:p>
          <a:p>
            <a:endParaRPr lang="en-US" sz="1200" dirty="0"/>
          </a:p>
        </p:txBody>
      </p:sp>
      <p:pic>
        <p:nvPicPr>
          <p:cNvPr id="3" name="Picture 2" descr="Image of the Participation File Layout.">
            <a:extLst>
              <a:ext uri="{FF2B5EF4-FFF2-40B4-BE49-F238E27FC236}">
                <a16:creationId xmlns:a16="http://schemas.microsoft.com/office/drawing/2014/main" id="{CCE5359F-2439-4C52-97F6-438BB03DF56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51241" y="1283012"/>
            <a:ext cx="4904240" cy="3774975"/>
          </a:xfrm>
          <a:prstGeom prst="rect">
            <a:avLst/>
          </a:prstGeom>
          <a:ln>
            <a:solidFill>
              <a:schemeClr val="tx1"/>
            </a:solidFill>
          </a:ln>
        </p:spPr>
      </p:pic>
    </p:spTree>
    <p:extLst>
      <p:ext uri="{BB962C8B-B14F-4D97-AF65-F5344CB8AC3E}">
        <p14:creationId xmlns:p14="http://schemas.microsoft.com/office/powerpoint/2010/main" val="573185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8">
            <a:extLst>
              <a:ext uri="{FF2B5EF4-FFF2-40B4-BE49-F238E27FC236}">
                <a16:creationId xmlns:a16="http://schemas.microsoft.com/office/drawing/2014/main" id="{75155CC0-B163-4ACB-8E15-6CC8F038F9F9}"/>
              </a:ext>
              <a:ext uri="{C183D7F6-B498-43B3-948B-1728B52AA6E4}">
                <adec:decorative xmlns:adec="http://schemas.microsoft.com/office/drawing/2017/decorative" val="1"/>
              </a:ext>
            </a:extLst>
          </p:cNvPr>
          <p:cNvSpPr/>
          <p:nvPr/>
        </p:nvSpPr>
        <p:spPr>
          <a:xfrm>
            <a:off x="-2" y="921543"/>
            <a:ext cx="1017639" cy="58993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775B1C5A-53E3-4CED-9F21-5030582041AA}"/>
              </a:ext>
              <a:ext uri="{C183D7F6-B498-43B3-948B-1728B52AA6E4}">
                <adec:decorative xmlns:adec="http://schemas.microsoft.com/office/drawing/2017/decorative" val="1"/>
              </a:ext>
            </a:extLst>
          </p:cNvPr>
          <p:cNvSpPr/>
          <p:nvPr/>
        </p:nvSpPr>
        <p:spPr>
          <a:xfrm>
            <a:off x="-3" y="2502534"/>
            <a:ext cx="1017639" cy="58993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F355212B-FA67-424F-9CEE-C835ED41BDFA}"/>
              </a:ext>
              <a:ext uri="{C183D7F6-B498-43B3-948B-1728B52AA6E4}">
                <adec:decorative xmlns:adec="http://schemas.microsoft.com/office/drawing/2017/decorative" val="1"/>
              </a:ext>
            </a:extLst>
          </p:cNvPr>
          <p:cNvSpPr/>
          <p:nvPr/>
        </p:nvSpPr>
        <p:spPr>
          <a:xfrm>
            <a:off x="0" y="4156720"/>
            <a:ext cx="1017639" cy="5899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B142204A-1F51-41C1-A8B6-C1501489BB7A}"/>
              </a:ext>
              <a:ext uri="{C183D7F6-B498-43B3-948B-1728B52AA6E4}">
                <adec:decorative xmlns:adec="http://schemas.microsoft.com/office/drawing/2017/decorative" val="1"/>
              </a:ext>
            </a:extLst>
          </p:cNvPr>
          <p:cNvSpPr/>
          <p:nvPr/>
        </p:nvSpPr>
        <p:spPr>
          <a:xfrm>
            <a:off x="-20569" y="5698408"/>
            <a:ext cx="1017639" cy="589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2ED32B-382A-CCD5-18AE-34BA2EFC7153}"/>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Agenda</a:t>
            </a:r>
          </a:p>
        </p:txBody>
      </p:sp>
      <p:sp>
        <p:nvSpPr>
          <p:cNvPr id="14" name="Text Placeholder 1">
            <a:extLst>
              <a:ext uri="{FF2B5EF4-FFF2-40B4-BE49-F238E27FC236}">
                <a16:creationId xmlns:a16="http://schemas.microsoft.com/office/drawing/2014/main" id="{A52A4826-6656-4A2D-AC0C-E34890685F0D}"/>
              </a:ext>
            </a:extLst>
          </p:cNvPr>
          <p:cNvSpPr txBox="1">
            <a:spLocks/>
          </p:cNvSpPr>
          <p:nvPr/>
        </p:nvSpPr>
        <p:spPr>
          <a:xfrm>
            <a:off x="1053785" y="972761"/>
            <a:ext cx="6110287" cy="64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EFAA1F"/>
                </a:solidFill>
              </a:rPr>
              <a:t>Purpose of SPED EOY</a:t>
            </a:r>
          </a:p>
        </p:txBody>
      </p:sp>
      <p:sp>
        <p:nvSpPr>
          <p:cNvPr id="20" name="Text Placeholder 4">
            <a:extLst>
              <a:ext uri="{FF2B5EF4-FFF2-40B4-BE49-F238E27FC236}">
                <a16:creationId xmlns:a16="http://schemas.microsoft.com/office/drawing/2014/main" id="{12755783-E00C-4A6F-B75B-F8BF7CAB3596}"/>
              </a:ext>
            </a:extLst>
          </p:cNvPr>
          <p:cNvSpPr txBox="1">
            <a:spLocks/>
          </p:cNvSpPr>
          <p:nvPr/>
        </p:nvSpPr>
        <p:spPr>
          <a:xfrm>
            <a:off x="1244055" y="1626789"/>
            <a:ext cx="5113286" cy="563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Purpose, Required Files, and Collection Differences</a:t>
            </a:r>
          </a:p>
        </p:txBody>
      </p:sp>
      <p:sp>
        <p:nvSpPr>
          <p:cNvPr id="15" name="Text Placeholder 2">
            <a:extLst>
              <a:ext uri="{FF2B5EF4-FFF2-40B4-BE49-F238E27FC236}">
                <a16:creationId xmlns:a16="http://schemas.microsoft.com/office/drawing/2014/main" id="{01EFA592-171D-43B0-A913-BD666CEBD2D4}"/>
              </a:ext>
            </a:extLst>
          </p:cNvPr>
          <p:cNvSpPr txBox="1">
            <a:spLocks/>
          </p:cNvSpPr>
          <p:nvPr/>
        </p:nvSpPr>
        <p:spPr>
          <a:xfrm>
            <a:off x="1053785" y="2589546"/>
            <a:ext cx="6110287" cy="64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63F28"/>
                </a:solidFill>
              </a:rPr>
              <a:t>File Overview</a:t>
            </a:r>
          </a:p>
        </p:txBody>
      </p:sp>
      <p:sp>
        <p:nvSpPr>
          <p:cNvPr id="21" name="TextBox 20">
            <a:extLst>
              <a:ext uri="{FF2B5EF4-FFF2-40B4-BE49-F238E27FC236}">
                <a16:creationId xmlns:a16="http://schemas.microsoft.com/office/drawing/2014/main" id="{81ED86B1-0E4B-4F77-9102-5ED8947BB79E}"/>
              </a:ext>
            </a:extLst>
          </p:cNvPr>
          <p:cNvSpPr txBox="1"/>
          <p:nvPr/>
        </p:nvSpPr>
        <p:spPr>
          <a:xfrm>
            <a:off x="1084743" y="3193336"/>
            <a:ext cx="3682693" cy="1156214"/>
          </a:xfrm>
          <a:prstGeom prst="rect">
            <a:avLst/>
          </a:prstGeom>
          <a:noFill/>
        </p:spPr>
        <p:txBody>
          <a:bodyPr wrap="square" rtlCol="0">
            <a:spAutoFit/>
          </a:bodyPr>
          <a:lstStyle/>
          <a:p>
            <a:pPr marL="486918" lvl="1" indent="-285750">
              <a:lnSpc>
                <a:spcPct val="90000"/>
              </a:lnSpc>
              <a:spcBef>
                <a:spcPts val="200"/>
              </a:spcBef>
              <a:spcAft>
                <a:spcPts val="400"/>
              </a:spcAft>
              <a:buClr>
                <a:srgbClr val="4859A0"/>
              </a:buClr>
              <a:buFont typeface="Arial" panose="020B0604020202020204" pitchFamily="34" charset="0"/>
              <a:buChar char="•"/>
              <a:defRPr/>
            </a:pPr>
            <a:r>
              <a:rPr lang="en-US" sz="1400" dirty="0">
                <a:latin typeface="Arial" panose="020B0604020202020204"/>
              </a:rPr>
              <a:t>Child File</a:t>
            </a:r>
          </a:p>
          <a:p>
            <a:pPr marL="486918" lvl="1" indent="-285750">
              <a:lnSpc>
                <a:spcPct val="90000"/>
              </a:lnSpc>
              <a:spcBef>
                <a:spcPts val="200"/>
              </a:spcBef>
              <a:spcAft>
                <a:spcPts val="400"/>
              </a:spcAft>
              <a:buClr>
                <a:srgbClr val="4859A0"/>
              </a:buClr>
              <a:buFont typeface="Arial" panose="020B0604020202020204" pitchFamily="34" charset="0"/>
              <a:buChar char="•"/>
              <a:defRPr/>
            </a:pPr>
            <a:r>
              <a:rPr lang="en-US" sz="1400" dirty="0">
                <a:latin typeface="Arial" panose="020B0604020202020204"/>
              </a:rPr>
              <a:t>Participation File</a:t>
            </a:r>
          </a:p>
          <a:p>
            <a:pPr marL="486918" lvl="1" indent="-285750">
              <a:lnSpc>
                <a:spcPct val="90000"/>
              </a:lnSpc>
              <a:spcBef>
                <a:spcPts val="200"/>
              </a:spcBef>
              <a:spcAft>
                <a:spcPts val="400"/>
              </a:spcAft>
              <a:buClr>
                <a:srgbClr val="4859A0"/>
              </a:buClr>
              <a:buFont typeface="Arial" panose="020B0604020202020204" pitchFamily="34" charset="0"/>
              <a:buChar char="•"/>
              <a:defRPr/>
            </a:pPr>
            <a:r>
              <a:rPr lang="en-US" sz="1400" dirty="0">
                <a:latin typeface="Arial" panose="020B0604020202020204"/>
              </a:rPr>
              <a:t>The Three Paths</a:t>
            </a:r>
          </a:p>
          <a:p>
            <a:endParaRPr lang="en-US" dirty="0"/>
          </a:p>
        </p:txBody>
      </p:sp>
      <p:sp>
        <p:nvSpPr>
          <p:cNvPr id="17" name="Rectangle 16">
            <a:extLst>
              <a:ext uri="{FF2B5EF4-FFF2-40B4-BE49-F238E27FC236}">
                <a16:creationId xmlns:a16="http://schemas.microsoft.com/office/drawing/2014/main" id="{749F5D77-CC8B-4843-880D-A831E067D644}"/>
              </a:ext>
            </a:extLst>
          </p:cNvPr>
          <p:cNvSpPr/>
          <p:nvPr/>
        </p:nvSpPr>
        <p:spPr>
          <a:xfrm>
            <a:off x="1081054" y="4211623"/>
            <a:ext cx="5729748" cy="480131"/>
          </a:xfrm>
          <a:prstGeom prst="rect">
            <a:avLst/>
          </a:prstGeom>
        </p:spPr>
        <p:txBody>
          <a:bodyPr wrap="square">
            <a:spAutoFit/>
          </a:bodyPr>
          <a:lstStyle/>
          <a:p>
            <a:pPr lvl="0">
              <a:lnSpc>
                <a:spcPct val="90000"/>
              </a:lnSpc>
              <a:spcBef>
                <a:spcPts val="1000"/>
              </a:spcBef>
            </a:pPr>
            <a:r>
              <a:rPr lang="en-US" sz="2800" dirty="0">
                <a:solidFill>
                  <a:srgbClr val="008CA0"/>
                </a:solidFill>
                <a:latin typeface="Arial" panose="020B0604020202020204" pitchFamily="34" charset="0"/>
                <a:cs typeface="Arial" panose="020B0604020202020204" pitchFamily="34" charset="0"/>
              </a:rPr>
              <a:t>SPED EOY Collection Process</a:t>
            </a:r>
          </a:p>
        </p:txBody>
      </p:sp>
      <p:graphicFrame>
        <p:nvGraphicFramePr>
          <p:cNvPr id="22" name="Table 8">
            <a:extLst>
              <a:ext uri="{FF2B5EF4-FFF2-40B4-BE49-F238E27FC236}">
                <a16:creationId xmlns:a16="http://schemas.microsoft.com/office/drawing/2014/main" id="{34523E70-C987-4A6C-9746-957C20619D13}"/>
              </a:ext>
            </a:extLst>
          </p:cNvPr>
          <p:cNvGraphicFramePr>
            <a:graphicFrameLocks noGrp="1"/>
          </p:cNvGraphicFramePr>
          <p:nvPr>
            <p:extLst>
              <p:ext uri="{D42A27DB-BD31-4B8C-83A1-F6EECF244321}">
                <p14:modId xmlns:p14="http://schemas.microsoft.com/office/powerpoint/2010/main" val="3558626847"/>
              </p:ext>
            </p:extLst>
          </p:nvPr>
        </p:nvGraphicFramePr>
        <p:xfrm>
          <a:off x="1244055" y="4657546"/>
          <a:ext cx="4810944" cy="980440"/>
        </p:xfrm>
        <a:graphic>
          <a:graphicData uri="http://schemas.openxmlformats.org/drawingml/2006/table">
            <a:tbl>
              <a:tblPr firstRow="1" bandRow="1">
                <a:tableStyleId>{5C22544A-7EE6-4342-B048-85BDC9FD1C3A}</a:tableStyleId>
              </a:tblPr>
              <a:tblGrid>
                <a:gridCol w="2488073">
                  <a:extLst>
                    <a:ext uri="{9D8B030D-6E8A-4147-A177-3AD203B41FA5}">
                      <a16:colId xmlns:a16="http://schemas.microsoft.com/office/drawing/2014/main" val="4121469481"/>
                    </a:ext>
                  </a:extLst>
                </a:gridCol>
                <a:gridCol w="2322871">
                  <a:extLst>
                    <a:ext uri="{9D8B030D-6E8A-4147-A177-3AD203B41FA5}">
                      <a16:colId xmlns:a16="http://schemas.microsoft.com/office/drawing/2014/main" val="1346200442"/>
                    </a:ext>
                  </a:extLst>
                </a:gridCol>
              </a:tblGrid>
              <a:tr h="370840">
                <a:tc>
                  <a:txBody>
                    <a:bodyPr/>
                    <a:lstStyle/>
                    <a:p>
                      <a:r>
                        <a:rPr lang="en-US" sz="1200" b="0" dirty="0">
                          <a:solidFill>
                            <a:sysClr val="windowText" lastClr="000000"/>
                          </a:solidFill>
                          <a:latin typeface="Arial" panose="020B0604020202020204" pitchFamily="34" charset="0"/>
                          <a:cs typeface="Arial" panose="020B0604020202020204" pitchFamily="34" charset="0"/>
                        </a:rPr>
                        <a:t>Step 1: Collection Prep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latin typeface="Arial" panose="020B0604020202020204" pitchFamily="34" charset="0"/>
                          <a:cs typeface="Arial" panose="020B0604020202020204" pitchFamily="34" charset="0"/>
                        </a:rPr>
                        <a:t>Step 4: Resolve Errors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498495"/>
                  </a:ext>
                </a:extLst>
              </a:tr>
              <a:tr h="185420">
                <a:tc>
                  <a:txBody>
                    <a:bodyPr/>
                    <a:lstStyle/>
                    <a:p>
                      <a:r>
                        <a:rPr lang="en-US" sz="1200" dirty="0">
                          <a:latin typeface="Arial" panose="020B0604020202020204" pitchFamily="34" charset="0"/>
                          <a:cs typeface="Arial" panose="020B0604020202020204" pitchFamily="34" charset="0"/>
                        </a:rPr>
                        <a:t>Step 2: Collect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i="1" dirty="0">
                          <a:solidFill>
                            <a:schemeClr val="tx1"/>
                          </a:solidFill>
                          <a:latin typeface="Arial" panose="020B0604020202020204" pitchFamily="34" charset="0"/>
                          <a:cs typeface="Arial" panose="020B0604020202020204" pitchFamily="34" charset="0"/>
                        </a:rPr>
                        <a:t>Step 5: Certify*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6431093"/>
                  </a:ext>
                </a:extLst>
              </a:tr>
              <a:tr h="185420">
                <a:tc>
                  <a:txBody>
                    <a:bodyPr/>
                    <a:lstStyle/>
                    <a:p>
                      <a:r>
                        <a:rPr lang="en-US" sz="1200" dirty="0">
                          <a:latin typeface="Arial" panose="020B0604020202020204" pitchFamily="34" charset="0"/>
                          <a:cs typeface="Arial" panose="020B0604020202020204" pitchFamily="34" charset="0"/>
                        </a:rPr>
                        <a:t>Step 3: Submit to CSI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latin typeface="Arial" panose="020B0604020202020204" pitchFamily="34" charset="0"/>
                          <a:cs typeface="Arial" panose="020B0604020202020204" pitchFamily="34" charset="0"/>
                        </a:rPr>
                        <a:t>*Certification process covered in another training module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442024"/>
                  </a:ext>
                </a:extLst>
              </a:tr>
            </a:tbl>
          </a:graphicData>
        </a:graphic>
      </p:graphicFrame>
      <p:sp>
        <p:nvSpPr>
          <p:cNvPr id="19" name="Rectangle 18">
            <a:extLst>
              <a:ext uri="{FF2B5EF4-FFF2-40B4-BE49-F238E27FC236}">
                <a16:creationId xmlns:a16="http://schemas.microsoft.com/office/drawing/2014/main" id="{99CF3EB1-0A8B-42DD-B565-80161BE4D982}"/>
              </a:ext>
            </a:extLst>
          </p:cNvPr>
          <p:cNvSpPr/>
          <p:nvPr/>
        </p:nvSpPr>
        <p:spPr>
          <a:xfrm>
            <a:off x="1048594" y="5753311"/>
            <a:ext cx="5729748" cy="480131"/>
          </a:xfrm>
          <a:prstGeom prst="rect">
            <a:avLst/>
          </a:prstGeom>
        </p:spPr>
        <p:txBody>
          <a:bodyPr wrap="square">
            <a:spAutoFit/>
          </a:bodyPr>
          <a:lstStyle/>
          <a:p>
            <a:pPr lvl="0">
              <a:lnSpc>
                <a:spcPct val="90000"/>
              </a:lnSpc>
              <a:spcBef>
                <a:spcPts val="1000"/>
              </a:spcBef>
            </a:pPr>
            <a:r>
              <a:rPr lang="en-US" sz="2800" dirty="0">
                <a:solidFill>
                  <a:srgbClr val="455FA9"/>
                </a:solidFill>
                <a:latin typeface="Arial" panose="020B0604020202020204" pitchFamily="34" charset="0"/>
                <a:cs typeface="Arial" panose="020B0604020202020204" pitchFamily="34" charset="0"/>
              </a:rPr>
              <a:t>Timelines and Deadlines</a:t>
            </a:r>
          </a:p>
        </p:txBody>
      </p:sp>
      <p:sp>
        <p:nvSpPr>
          <p:cNvPr id="13" name="Shape 126">
            <a:extLst>
              <a:ext uri="{FF2B5EF4-FFF2-40B4-BE49-F238E27FC236}">
                <a16:creationId xmlns:a16="http://schemas.microsoft.com/office/drawing/2014/main" id="{A07C547F-0DDA-4419-8DC9-25AFBF103A9F}"/>
              </a:ext>
            </a:extLst>
          </p:cNvPr>
          <p:cNvSpPr txBox="1">
            <a:spLocks/>
          </p:cNvSpPr>
          <p:nvPr/>
        </p:nvSpPr>
        <p:spPr>
          <a:xfrm>
            <a:off x="7805753" y="5621792"/>
            <a:ext cx="411525" cy="341479"/>
          </a:xfrm>
          <a:prstGeom prst="rect">
            <a:avLst/>
          </a:prstGeom>
        </p:spPr>
        <p:txBody>
          <a:bodyPr spcFirstLastPara="1" vert="horz" wrap="square" lIns="68569" tIns="68569" rIns="68569" bIns="68569"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00000000-1234-1234-1234-123412341234}" type="slidenum">
              <a:rPr lang="en" sz="1100" smtClean="0">
                <a:solidFill>
                  <a:prstClr val="black">
                    <a:tint val="75000"/>
                  </a:prstClr>
                </a:solidFill>
                <a:latin typeface="Calibri" panose="020F0502020204030204"/>
              </a:rPr>
              <a:pPr defTabSz="685800"/>
              <a:t>2</a:t>
            </a:fld>
            <a:endParaRPr lang="en" sz="11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83639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60413" y="688707"/>
            <a:ext cx="7254543" cy="857250"/>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Record Checker and Validation Toolkit</a:t>
            </a:r>
            <a:endParaRPr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1445EE9-B8D8-4576-8D8E-0749821AD353}"/>
              </a:ext>
            </a:extLst>
          </p:cNvPr>
          <p:cNvSpPr txBox="1"/>
          <p:nvPr/>
        </p:nvSpPr>
        <p:spPr>
          <a:xfrm>
            <a:off x="301336" y="1575057"/>
            <a:ext cx="8192642" cy="2169825"/>
          </a:xfrm>
          <a:prstGeom prst="rect">
            <a:avLst/>
          </a:prstGeom>
          <a:noFill/>
        </p:spPr>
        <p:txBody>
          <a:bodyPr wrap="square" rtlCol="0">
            <a:spAutoFit/>
          </a:bodyPr>
          <a:lstStyle/>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Both the Record Checker Tool and SPED Validation Toolkit contain several helpful data entry checks and error clearance assistance tools for schools to use in previous collection years.</a:t>
            </a:r>
          </a:p>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Many of the error clearance checks and reminders overlapped across the two resources.</a:t>
            </a:r>
          </a:p>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Due to this, they have been combined into one document called the </a:t>
            </a:r>
            <a:r>
              <a:rPr lang="en-US" sz="1350" b="1" dirty="0">
                <a:latin typeface="Arial" panose="020B0604020202020204" pitchFamily="34" charset="0"/>
                <a:cs typeface="Arial" panose="020B0604020202020204" pitchFamily="34" charset="0"/>
              </a:rPr>
              <a:t>Record Checker and Validation Toolkit.</a:t>
            </a:r>
          </a:p>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The original tabs of the Record Checker remain relatively unchanged; however a new validation tab was added.  This is a pared down version of the Validation Toolkit containing only checks that are not being flagged in the Record Checker.</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p:txBody>
      </p:sp>
      <p:sp>
        <p:nvSpPr>
          <p:cNvPr id="2" name="Arrow: Right 1">
            <a:extLst>
              <a:ext uri="{FF2B5EF4-FFF2-40B4-BE49-F238E27FC236}">
                <a16:creationId xmlns:a16="http://schemas.microsoft.com/office/drawing/2014/main" id="{FBD5C556-34B3-A65A-4BEE-8B4B5FAC77FC}"/>
              </a:ext>
              <a:ext uri="{C183D7F6-B498-43B3-948B-1728B52AA6E4}">
                <adec:decorative xmlns:adec="http://schemas.microsoft.com/office/drawing/2017/decorative" val="1"/>
              </a:ext>
            </a:extLst>
          </p:cNvPr>
          <p:cNvSpPr/>
          <p:nvPr/>
        </p:nvSpPr>
        <p:spPr>
          <a:xfrm>
            <a:off x="2837831" y="3812619"/>
            <a:ext cx="1340428" cy="192169"/>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Arrow: Right 3">
            <a:extLst>
              <a:ext uri="{FF2B5EF4-FFF2-40B4-BE49-F238E27FC236}">
                <a16:creationId xmlns:a16="http://schemas.microsoft.com/office/drawing/2014/main" id="{8B5C45DF-4CFF-C7BD-DD62-862A9C028641}"/>
              </a:ext>
              <a:ext uri="{C183D7F6-B498-43B3-948B-1728B52AA6E4}">
                <adec:decorative xmlns:adec="http://schemas.microsoft.com/office/drawing/2017/decorative" val="1"/>
              </a:ext>
            </a:extLst>
          </p:cNvPr>
          <p:cNvSpPr/>
          <p:nvPr/>
        </p:nvSpPr>
        <p:spPr>
          <a:xfrm>
            <a:off x="3738695" y="4841806"/>
            <a:ext cx="1114425" cy="194247"/>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88215" y="6243447"/>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20</a:t>
            </a:fld>
            <a:endParaRPr dirty="0"/>
          </a:p>
        </p:txBody>
      </p:sp>
      <p:pic>
        <p:nvPicPr>
          <p:cNvPr id="8" name="Picture 7" descr="Image of historic Validations Toolkit">
            <a:extLst>
              <a:ext uri="{FF2B5EF4-FFF2-40B4-BE49-F238E27FC236}">
                <a16:creationId xmlns:a16="http://schemas.microsoft.com/office/drawing/2014/main" id="{DA01DC14-EF94-F85C-1AC7-843E9490FF10}"/>
              </a:ext>
            </a:extLst>
          </p:cNvPr>
          <p:cNvPicPr>
            <a:picLocks noChangeAspect="1"/>
          </p:cNvPicPr>
          <p:nvPr/>
        </p:nvPicPr>
        <p:blipFill>
          <a:blip r:embed="rId3"/>
          <a:stretch>
            <a:fillRect/>
          </a:stretch>
        </p:blipFill>
        <p:spPr>
          <a:xfrm>
            <a:off x="301336" y="3429000"/>
            <a:ext cx="2524991" cy="1509933"/>
          </a:xfrm>
          <a:prstGeom prst="rect">
            <a:avLst/>
          </a:prstGeom>
          <a:ln>
            <a:solidFill>
              <a:schemeClr val="tx1"/>
            </a:solidFill>
          </a:ln>
        </p:spPr>
      </p:pic>
      <p:pic>
        <p:nvPicPr>
          <p:cNvPr id="12" name="Picture 11" descr="Image of Record Checker prior to update.">
            <a:extLst>
              <a:ext uri="{FF2B5EF4-FFF2-40B4-BE49-F238E27FC236}">
                <a16:creationId xmlns:a16="http://schemas.microsoft.com/office/drawing/2014/main" id="{A4568690-91A0-B0F1-E0ED-59441CF82FA3}"/>
              </a:ext>
            </a:extLst>
          </p:cNvPr>
          <p:cNvPicPr>
            <a:picLocks noChangeAspect="1"/>
          </p:cNvPicPr>
          <p:nvPr/>
        </p:nvPicPr>
        <p:blipFill>
          <a:blip r:embed="rId4"/>
          <a:stretch>
            <a:fillRect/>
          </a:stretch>
        </p:blipFill>
        <p:spPr>
          <a:xfrm>
            <a:off x="1139288" y="4183964"/>
            <a:ext cx="2541308" cy="1509933"/>
          </a:xfrm>
          <a:prstGeom prst="rect">
            <a:avLst/>
          </a:prstGeom>
          <a:ln>
            <a:solidFill>
              <a:schemeClr val="tx1"/>
            </a:solidFill>
          </a:ln>
        </p:spPr>
      </p:pic>
      <p:pic>
        <p:nvPicPr>
          <p:cNvPr id="14" name="Picture 13" descr="SPED Record Checker with update.">
            <a:extLst>
              <a:ext uri="{FF2B5EF4-FFF2-40B4-BE49-F238E27FC236}">
                <a16:creationId xmlns:a16="http://schemas.microsoft.com/office/drawing/2014/main" id="{393A1B34-172E-1D9E-7070-98DF6CE1E30B}"/>
              </a:ext>
            </a:extLst>
          </p:cNvPr>
          <p:cNvPicPr>
            <a:picLocks noChangeAspect="1"/>
          </p:cNvPicPr>
          <p:nvPr/>
        </p:nvPicPr>
        <p:blipFill>
          <a:blip r:embed="rId5"/>
          <a:stretch>
            <a:fillRect/>
          </a:stretch>
        </p:blipFill>
        <p:spPr>
          <a:xfrm>
            <a:off x="4911219" y="3512127"/>
            <a:ext cx="3706303" cy="2493818"/>
          </a:xfrm>
          <a:prstGeom prst="rect">
            <a:avLst/>
          </a:prstGeom>
          <a:ln>
            <a:solidFill>
              <a:schemeClr val="tx1"/>
            </a:solidFill>
          </a:ln>
        </p:spPr>
      </p:pic>
      <p:sp>
        <p:nvSpPr>
          <p:cNvPr id="6" name="TextBox 5">
            <a:extLst>
              <a:ext uri="{FF2B5EF4-FFF2-40B4-BE49-F238E27FC236}">
                <a16:creationId xmlns:a16="http://schemas.microsoft.com/office/drawing/2014/main" id="{3F229CA8-A0A2-06E2-D9A3-CA6DB042BB02}"/>
              </a:ext>
            </a:extLst>
          </p:cNvPr>
          <p:cNvSpPr txBox="1"/>
          <p:nvPr/>
        </p:nvSpPr>
        <p:spPr>
          <a:xfrm>
            <a:off x="123942" y="6069250"/>
            <a:ext cx="7877058"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hlinkClick r:id="rId6"/>
              </a:rPr>
              <a:t>https://resources.csi.state.co.us/wp-content/uploads/2024/02/Record_Checker-Validations_Finalv7.xlsx</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356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239282" y="794194"/>
            <a:ext cx="7742490" cy="570262"/>
          </a:xfrm>
          <a:prstGeom prst="rect">
            <a:avLst/>
          </a:prstGeom>
        </p:spPr>
        <p:txBody>
          <a:bodyPr spcFirstLastPara="1" vert="horz" wrap="square" lIns="68569" tIns="68569" rIns="68569" bIns="68569" rtlCol="0" anchor="b" anchorCtr="0">
            <a:noAutofit/>
          </a:bodyPr>
          <a:lstStyle/>
          <a:p>
            <a:r>
              <a:rPr lang="en" sz="3600" dirty="0">
                <a:solidFill>
                  <a:schemeClr val="tx1"/>
                </a:solidFill>
                <a:latin typeface="Arial" panose="020B0604020202020204" pitchFamily="34" charset="0"/>
                <a:cs typeface="Arial" panose="020B0604020202020204" pitchFamily="34" charset="0"/>
              </a:rPr>
              <a:t>Purpose of </a:t>
            </a:r>
            <a:r>
              <a:rPr lang="en-US" sz="3600" dirty="0">
                <a:solidFill>
                  <a:schemeClr val="tx1"/>
                </a:solidFill>
                <a:latin typeface="Arial" panose="020B0604020202020204" pitchFamily="34" charset="0"/>
                <a:cs typeface="Arial" panose="020B0604020202020204" pitchFamily="34" charset="0"/>
              </a:rPr>
              <a:t>the Record Checker Tool</a:t>
            </a:r>
            <a:endParaRPr sz="3600"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538844" y="1504060"/>
            <a:ext cx="7193902" cy="4279078"/>
          </a:xfrm>
          <a:prstGeom prst="rect">
            <a:avLst/>
          </a:prstGeom>
        </p:spPr>
        <p:txBody>
          <a:bodyPr spcFirstLastPara="1" vert="horz" wrap="square" lIns="68569" tIns="68569" rIns="68569" bIns="68569" rtlCol="0" anchor="t" anchorCtr="0">
            <a:noAutofit/>
          </a:bodyPr>
          <a:lstStyle/>
          <a:p>
            <a:pPr marL="28575" indent="0">
              <a:buNone/>
            </a:pPr>
            <a:r>
              <a:rPr lang="en-US" sz="1350" b="1" dirty="0">
                <a:solidFill>
                  <a:schemeClr val="tx1"/>
                </a:solidFill>
                <a:latin typeface="Arial" panose="020B0604020202020204" pitchFamily="34" charset="0"/>
                <a:cs typeface="Arial" panose="020B0604020202020204" pitchFamily="34" charset="0"/>
              </a:rPr>
              <a:t>The purpose of the SPED Record Checker is for schools to review their initially extracted Child and Participation Files prior to initial Submittal.  The template will flag for potential errors that can be corrected prior to initially submitting files.  The goal of this resource is to:</a:t>
            </a:r>
          </a:p>
          <a:p>
            <a:pPr marL="28575" indent="0">
              <a:buNone/>
            </a:pPr>
            <a:endParaRPr lang="en-US" sz="1350" b="1" dirty="0">
              <a:solidFill>
                <a:schemeClr val="tx1"/>
              </a:solidFill>
              <a:latin typeface="Arial" panose="020B0604020202020204" pitchFamily="34" charset="0"/>
              <a:cs typeface="Arial" panose="020B0604020202020204" pitchFamily="34" charset="0"/>
            </a:endParaRPr>
          </a:p>
          <a:p>
            <a:pPr marL="28575" indent="0">
              <a:buNone/>
            </a:pPr>
            <a:endParaRPr lang="en-US" sz="1350" b="1" dirty="0">
              <a:solidFill>
                <a:schemeClr val="tx1"/>
              </a:solidFill>
              <a:latin typeface="Arial" panose="020B0604020202020204" pitchFamily="34" charset="0"/>
              <a:cs typeface="Arial" panose="020B0604020202020204" pitchFamily="34" charset="0"/>
            </a:endParaRPr>
          </a:p>
          <a:p>
            <a:pPr marL="28575" indent="0">
              <a:buNone/>
            </a:pPr>
            <a:endParaRPr lang="en-US" sz="1350" b="1"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08165390"/>
              </p:ext>
            </p:extLst>
          </p:nvPr>
        </p:nvGraphicFramePr>
        <p:xfrm>
          <a:off x="305530" y="3459035"/>
          <a:ext cx="4087777" cy="1135380"/>
        </p:xfrm>
        <a:graphic>
          <a:graphicData uri="http://schemas.openxmlformats.org/drawingml/2006/table">
            <a:tbl>
              <a:tblPr firstRow="1" bandRow="1">
                <a:tableStyleId>{5C22544A-7EE6-4342-B048-85BDC9FD1C3A}</a:tableStyleId>
              </a:tblPr>
              <a:tblGrid>
                <a:gridCol w="4087777">
                  <a:extLst>
                    <a:ext uri="{9D8B030D-6E8A-4147-A177-3AD203B41FA5}">
                      <a16:colId xmlns:a16="http://schemas.microsoft.com/office/drawing/2014/main" val="20000"/>
                    </a:ext>
                  </a:extLst>
                </a:gridCol>
              </a:tblGrid>
              <a:tr h="1097280">
                <a:tc>
                  <a:txBody>
                    <a:bodyPr/>
                    <a:lstStyle/>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Identify errors and correct prior to submittal</a:t>
                      </a:r>
                    </a:p>
                    <a:p>
                      <a:pPr marL="285750" indent="-285750">
                        <a:buFont typeface="Arial" panose="020B0604020202020204" pitchFamily="34" charset="0"/>
                        <a:buChar char="•"/>
                      </a:pPr>
                      <a:r>
                        <a:rPr lang="en-US" sz="1400" b="0" strike="noStrike" dirty="0">
                          <a:solidFill>
                            <a:schemeClr val="tx1"/>
                          </a:solidFill>
                          <a:latin typeface="Arial" panose="020B0604020202020204" pitchFamily="34" charset="0"/>
                          <a:cs typeface="Arial" panose="020B0604020202020204" pitchFamily="34" charset="0"/>
                        </a:rPr>
                        <a:t>Fewer </a:t>
                      </a:r>
                      <a:r>
                        <a:rPr lang="en-US" sz="1400" b="0" dirty="0">
                          <a:solidFill>
                            <a:schemeClr val="tx1"/>
                          </a:solidFill>
                          <a:latin typeface="Arial" panose="020B0604020202020204" pitchFamily="34" charset="0"/>
                          <a:cs typeface="Arial" panose="020B0604020202020204" pitchFamily="34" charset="0"/>
                        </a:rPr>
                        <a:t>errors received upon initial submittal</a:t>
                      </a:r>
                      <a:endParaRPr lang="en-US" sz="1400" b="0" baseline="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0" baseline="0" dirty="0">
                          <a:solidFill>
                            <a:schemeClr val="tx1"/>
                          </a:solidFill>
                          <a:latin typeface="Arial" panose="020B0604020202020204" pitchFamily="34" charset="0"/>
                          <a:cs typeface="Arial" panose="020B0604020202020204" pitchFamily="34" charset="0"/>
                        </a:rPr>
                        <a:t>Fewer submissions until error clearance</a:t>
                      </a:r>
                    </a:p>
                    <a:p>
                      <a:pPr marL="285750" indent="-285750">
                        <a:buFont typeface="Arial" panose="020B0604020202020204" pitchFamily="34" charset="0"/>
                        <a:buChar char="•"/>
                      </a:pPr>
                      <a:r>
                        <a:rPr lang="en-US" sz="1400" b="0" baseline="0" dirty="0">
                          <a:solidFill>
                            <a:schemeClr val="tx1"/>
                          </a:solidFill>
                          <a:latin typeface="Arial" panose="020B0604020202020204" pitchFamily="34" charset="0"/>
                          <a:cs typeface="Arial" panose="020B0604020202020204" pitchFamily="34" charset="0"/>
                        </a:rPr>
                        <a:t>Collection errors cleared earlier in the process</a:t>
                      </a:r>
                    </a:p>
                    <a:p>
                      <a:pPr marL="285750" indent="-285750">
                        <a:buFont typeface="Arial" panose="020B0604020202020204" pitchFamily="34" charset="0"/>
                        <a:buChar char="•"/>
                      </a:pPr>
                      <a:endParaRPr lang="en-US" sz="1400" baseline="0" dirty="0">
                        <a:solidFill>
                          <a:srgbClr val="677480"/>
                        </a:solidFill>
                        <a:latin typeface="Arial" panose="020B0604020202020204" pitchFamily="34" charset="0"/>
                        <a:cs typeface="Arial" panose="020B0604020202020204" pitchFamily="34" charset="0"/>
                      </a:endParaRPr>
                    </a:p>
                  </a:txBody>
                  <a:tcPr marL="68580" marR="68580" marT="34290" marB="34290">
                    <a:noFill/>
                  </a:tcPr>
                </a:tc>
                <a:extLst>
                  <a:ext uri="{0D108BD9-81ED-4DB2-BD59-A6C34878D82A}">
                    <a16:rowId xmlns:a16="http://schemas.microsoft.com/office/drawing/2014/main" val="10000"/>
                  </a:ext>
                </a:extLst>
              </a:tr>
            </a:tbl>
          </a:graphicData>
        </a:graphic>
      </p:graphicFrame>
      <p:pic>
        <p:nvPicPr>
          <p:cNvPr id="3" name="Picture 2" descr="Historical Record Checker Instructions">
            <a:extLst>
              <a:ext uri="{FF2B5EF4-FFF2-40B4-BE49-F238E27FC236}">
                <a16:creationId xmlns:a16="http://schemas.microsoft.com/office/drawing/2014/main" id="{5978351C-664F-404F-9F20-BC10BE9BB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307" y="2752692"/>
            <a:ext cx="3862586" cy="2509967"/>
          </a:xfrm>
          <a:prstGeom prst="rect">
            <a:avLst/>
          </a:prstGeom>
          <a:ln>
            <a:solidFill>
              <a:schemeClr val="tx1"/>
            </a:solidFill>
          </a:ln>
        </p:spPr>
      </p:pic>
      <p:sp>
        <p:nvSpPr>
          <p:cNvPr id="126" name="Shape 126"/>
          <p:cNvSpPr txBox="1">
            <a:spLocks noGrp="1"/>
          </p:cNvSpPr>
          <p:nvPr>
            <p:ph type="sldNum" idx="12"/>
          </p:nvPr>
        </p:nvSpPr>
        <p:spPr>
          <a:xfrm>
            <a:off x="8182939" y="6068426"/>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sz="1200"/>
              <a:pPr/>
              <a:t>21</a:t>
            </a:fld>
            <a:endParaRPr dirty="0"/>
          </a:p>
        </p:txBody>
      </p:sp>
    </p:spTree>
    <p:extLst>
      <p:ext uri="{BB962C8B-B14F-4D97-AF65-F5344CB8AC3E}">
        <p14:creationId xmlns:p14="http://schemas.microsoft.com/office/powerpoint/2010/main" val="1575669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C797-549B-49ED-9228-A938B07C4BB6}"/>
              </a:ext>
            </a:extLst>
          </p:cNvPr>
          <p:cNvSpPr>
            <a:spLocks noGrp="1"/>
          </p:cNvSpPr>
          <p:nvPr>
            <p:ph type="title"/>
          </p:nvPr>
        </p:nvSpPr>
        <p:spPr>
          <a:xfrm>
            <a:off x="336331" y="274649"/>
            <a:ext cx="9005973" cy="1142815"/>
          </a:xfrm>
        </p:spPr>
        <p:txBody>
          <a:bodyPr>
            <a:normAutofit fontScale="90000"/>
          </a:bodyPr>
          <a:lstStyle/>
          <a:p>
            <a:r>
              <a:rPr lang="en-US" sz="2800" dirty="0">
                <a:solidFill>
                  <a:schemeClr val="tx1"/>
                </a:solidFill>
                <a:latin typeface="Arial" panose="020B0604020202020204" pitchFamily="34" charset="0"/>
                <a:cs typeface="Arial" panose="020B0604020202020204" pitchFamily="34" charset="0"/>
              </a:rPr>
              <a:t>SPED Record Checker Tool</a:t>
            </a:r>
            <a:br>
              <a:rPr lang="en-US" sz="2800" dirty="0">
                <a:solidFill>
                  <a:schemeClr val="tx1"/>
                </a:solidFill>
                <a:latin typeface="Arial" panose="020B0604020202020204" pitchFamily="34" charset="0"/>
                <a:cs typeface="Arial" panose="020B0604020202020204" pitchFamily="34" charset="0"/>
              </a:rPr>
            </a:br>
            <a:br>
              <a:rPr lang="en-US" sz="28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hlinkClick r:id="rId3"/>
              </a:rPr>
              <a:t>https://resources.csi.state.co.us/wp-content/uploads/2024/02/Record_Checker-Validations_Finalv7.xlsx</a:t>
            </a:r>
            <a:endParaRPr lang="en-US" sz="2800" dirty="0">
              <a:solidFill>
                <a:schemeClr val="tx1"/>
              </a:solidFill>
              <a:latin typeface="Arial" panose="020B0604020202020204" pitchFamily="34" charset="0"/>
              <a:cs typeface="Arial" panose="020B0604020202020204" pitchFamily="34" charset="0"/>
            </a:endParaRPr>
          </a:p>
        </p:txBody>
      </p:sp>
      <p:pic>
        <p:nvPicPr>
          <p:cNvPr id="5" name="Picture 4" descr="Raw Child Data tab on the Checker">
            <a:extLst>
              <a:ext uri="{FF2B5EF4-FFF2-40B4-BE49-F238E27FC236}">
                <a16:creationId xmlns:a16="http://schemas.microsoft.com/office/drawing/2014/main" id="{D90C6B4C-D2A2-4E2C-8815-4A8C7B7D23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144" y="1510626"/>
            <a:ext cx="3592607" cy="2167995"/>
          </a:xfrm>
          <a:prstGeom prst="rect">
            <a:avLst/>
          </a:prstGeom>
          <a:ln>
            <a:solidFill>
              <a:schemeClr val="tx1"/>
            </a:solidFill>
          </a:ln>
        </p:spPr>
      </p:pic>
      <p:pic>
        <p:nvPicPr>
          <p:cNvPr id="7" name="Picture 6" descr="Raw Participation Data tab on the Checker.">
            <a:extLst>
              <a:ext uri="{FF2B5EF4-FFF2-40B4-BE49-F238E27FC236}">
                <a16:creationId xmlns:a16="http://schemas.microsoft.com/office/drawing/2014/main" id="{EE61FE5F-D3EE-44CF-8BFA-B38E41C157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143" y="3972909"/>
            <a:ext cx="3592607" cy="2337475"/>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DBBD5C56-0269-4089-B39F-FE0204D44A7D}"/>
              </a:ext>
              <a:ext uri="{C183D7F6-B498-43B3-948B-1728B52AA6E4}">
                <adec:decorative xmlns:adec="http://schemas.microsoft.com/office/drawing/2017/decorative" val="1"/>
              </a:ext>
            </a:extLst>
          </p:cNvPr>
          <p:cNvCxnSpPr/>
          <p:nvPr/>
        </p:nvCxnSpPr>
        <p:spPr>
          <a:xfrm>
            <a:off x="4456385" y="2594623"/>
            <a:ext cx="378373" cy="0"/>
          </a:xfrm>
          <a:prstGeom prst="straightConnector1">
            <a:avLst/>
          </a:prstGeom>
          <a:ln w="50800">
            <a:solidFill>
              <a:srgbClr val="C63F28"/>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5C30D2F-5CE0-423E-B335-B436F1EAC049}"/>
              </a:ext>
              <a:ext uri="{C183D7F6-B498-43B3-948B-1728B52AA6E4}">
                <adec:decorative xmlns:adec="http://schemas.microsoft.com/office/drawing/2017/decorative" val="1"/>
              </a:ext>
            </a:extLst>
          </p:cNvPr>
          <p:cNvCxnSpPr/>
          <p:nvPr/>
        </p:nvCxnSpPr>
        <p:spPr>
          <a:xfrm>
            <a:off x="4456386" y="5133224"/>
            <a:ext cx="378373" cy="0"/>
          </a:xfrm>
          <a:prstGeom prst="straightConnector1">
            <a:avLst/>
          </a:prstGeom>
          <a:ln w="50800">
            <a:solidFill>
              <a:srgbClr val="C63F28"/>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Child Error Checks tab on the Checker">
            <a:extLst>
              <a:ext uri="{FF2B5EF4-FFF2-40B4-BE49-F238E27FC236}">
                <a16:creationId xmlns:a16="http://schemas.microsoft.com/office/drawing/2014/main" id="{C1DCE85A-18BE-4710-BCDC-366117571B4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971391" y="1510626"/>
            <a:ext cx="3699641" cy="2167995"/>
          </a:xfrm>
          <a:prstGeom prst="rect">
            <a:avLst/>
          </a:prstGeom>
          <a:ln>
            <a:solidFill>
              <a:schemeClr val="tx1"/>
            </a:solidFill>
          </a:ln>
        </p:spPr>
      </p:pic>
      <p:pic>
        <p:nvPicPr>
          <p:cNvPr id="12" name="Picture 11" descr="Participation Error Checks tab on the Checker">
            <a:extLst>
              <a:ext uri="{FF2B5EF4-FFF2-40B4-BE49-F238E27FC236}">
                <a16:creationId xmlns:a16="http://schemas.microsoft.com/office/drawing/2014/main" id="{BDD1B8BE-2B0E-4257-A75F-09C19D4ACBC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034450" y="3972913"/>
            <a:ext cx="3699641" cy="2337471"/>
          </a:xfrm>
          <a:prstGeom prst="rect">
            <a:avLst/>
          </a:prstGeom>
          <a:ln>
            <a:solidFill>
              <a:schemeClr val="tx1"/>
            </a:solidFill>
          </a:ln>
        </p:spPr>
      </p:pic>
      <p:sp>
        <p:nvSpPr>
          <p:cNvPr id="13" name="TextBox 12">
            <a:extLst>
              <a:ext uri="{FF2B5EF4-FFF2-40B4-BE49-F238E27FC236}">
                <a16:creationId xmlns:a16="http://schemas.microsoft.com/office/drawing/2014/main" id="{210C898B-D55F-4B60-9901-C405E002E687}"/>
              </a:ext>
            </a:extLst>
          </p:cNvPr>
          <p:cNvSpPr txBox="1"/>
          <p:nvPr/>
        </p:nvSpPr>
        <p:spPr>
          <a:xfrm>
            <a:off x="336331" y="6310384"/>
            <a:ext cx="83347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For further instructions and details on this tool, see the </a:t>
            </a:r>
            <a:r>
              <a:rPr lang="en-US" sz="1600" dirty="0">
                <a:latin typeface="Arial" panose="020B0604020202020204" pitchFamily="34" charset="0"/>
                <a:cs typeface="Arial" panose="020B0604020202020204" pitchFamily="34" charset="0"/>
                <a:hlinkClick r:id="rId8"/>
              </a:rPr>
              <a:t>SPED Record Checker Tutorial</a:t>
            </a:r>
            <a:endParaRPr lang="en-US" sz="1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F3EBD72-2885-46B8-954F-9063A6EC22C0}"/>
              </a:ext>
            </a:extLst>
          </p:cNvPr>
          <p:cNvSpPr>
            <a:spLocks noGrp="1"/>
          </p:cNvSpPr>
          <p:nvPr>
            <p:ph type="sldNum" idx="12"/>
          </p:nvPr>
        </p:nvSpPr>
        <p:spPr/>
        <p:txBody>
          <a:bodyPr/>
          <a:lstStyle/>
          <a:p>
            <a:fld id="{00000000-1234-1234-1234-123412341234}" type="slidenum">
              <a:rPr lang="en" smtClean="0"/>
              <a:pPr/>
              <a:t>22</a:t>
            </a:fld>
            <a:endParaRPr lang="en" dirty="0"/>
          </a:p>
        </p:txBody>
      </p:sp>
    </p:spTree>
    <p:extLst>
      <p:ext uri="{BB962C8B-B14F-4D97-AF65-F5344CB8AC3E}">
        <p14:creationId xmlns:p14="http://schemas.microsoft.com/office/powerpoint/2010/main" val="544338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71268" y="1063238"/>
            <a:ext cx="6297283" cy="636254"/>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Participation File Coding Scenarios</a:t>
            </a:r>
            <a:endParaRPr sz="3000" dirty="0">
              <a:solidFill>
                <a:schemeClr val="tx1"/>
              </a:solidFill>
              <a:latin typeface="Arial" panose="020B0604020202020204" pitchFamily="34" charset="0"/>
              <a:cs typeface="Arial" panose="020B0604020202020204" pitchFamily="34" charset="0"/>
            </a:endParaRPr>
          </a:p>
        </p:txBody>
      </p:sp>
      <p:pic>
        <p:nvPicPr>
          <p:cNvPr id="4" name="Picture 3" descr="Participation file coding scenarios">
            <a:extLst>
              <a:ext uri="{FF2B5EF4-FFF2-40B4-BE49-F238E27FC236}">
                <a16:creationId xmlns:a16="http://schemas.microsoft.com/office/drawing/2014/main" id="{15C4B9CF-E1E4-4061-83D8-31243E536B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0058" y="1861232"/>
            <a:ext cx="7848773" cy="3710430"/>
          </a:xfrm>
          <a:prstGeom prst="rect">
            <a:avLst/>
          </a:prstGeom>
          <a:ln>
            <a:solidFill>
              <a:schemeClr val="tx1"/>
            </a:solidFill>
          </a:ln>
        </p:spPr>
      </p:pic>
      <p:sp>
        <p:nvSpPr>
          <p:cNvPr id="10" name="TextBox 9">
            <a:extLst>
              <a:ext uri="{FF2B5EF4-FFF2-40B4-BE49-F238E27FC236}">
                <a16:creationId xmlns:a16="http://schemas.microsoft.com/office/drawing/2014/main" id="{244EB18C-D609-4892-B7F4-A358C9A24EAF}"/>
              </a:ext>
            </a:extLst>
          </p:cNvPr>
          <p:cNvSpPr txBox="1"/>
          <p:nvPr/>
        </p:nvSpPr>
        <p:spPr>
          <a:xfrm>
            <a:off x="593185" y="6105548"/>
            <a:ext cx="7034868" cy="600164"/>
          </a:xfrm>
          <a:prstGeom prst="rect">
            <a:avLst/>
          </a:prstGeom>
          <a:noFill/>
        </p:spPr>
        <p:txBody>
          <a:bodyPr wrap="square">
            <a:spAutoFit/>
          </a:bodyPr>
          <a:lstStyle/>
          <a:p>
            <a:r>
              <a:rPr lang="en-US" sz="1100" dirty="0">
                <a:hlinkClick r:id="rId4"/>
              </a:rPr>
              <a:t>https://resources.csi.state.co.us/wp-content/uploads/2024/01/23-24-SPEDParticipationFileCodingScenarios_Final.xlsx</a:t>
            </a:r>
            <a:endParaRPr lang="en-US" sz="1100" dirty="0"/>
          </a:p>
          <a:p>
            <a:endParaRPr lang="en-US" sz="1100" dirty="0"/>
          </a:p>
          <a:p>
            <a:endParaRPr lang="en-US" sz="1100" dirty="0"/>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23</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84014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641825" y="315185"/>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Participation File Coding Scenarios Example</a:t>
            </a:r>
            <a:endParaRPr sz="3000"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292898" y="1172435"/>
            <a:ext cx="7912137" cy="4501232"/>
          </a:xfrm>
          <a:prstGeom prst="rect">
            <a:avLst/>
          </a:prstGeom>
        </p:spPr>
        <p:txBody>
          <a:bodyPr wrap="square">
            <a:spAutoFit/>
          </a:bodyPr>
          <a:lstStyle/>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You are new to working with SPED data and don’t know the correct fields to input for a new student who is receiving an initial evaluation, was determined eligible, and began receiving services (compared to a returning student).  Use the Participation Coding Scenarios!</a:t>
            </a: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500" dirty="0">
                <a:latin typeface="Arial" panose="020B0604020202020204" pitchFamily="34" charset="0"/>
                <a:cs typeface="Arial" panose="020B0604020202020204" pitchFamily="34" charset="0"/>
              </a:rPr>
              <a:t>Based on this information, you know that:</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Initial evaluations that are eligible always receive an 03 – SPED Referral and 02 for Eligibility and Services</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Initial evaluations need to have Path 3 Dates completed for all CSI schools  (Paths 2 zero filled)</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The Primary Disability Field is required for all SPED students along with an 04 in Pupil Attendance</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Other required fields include Service Provider EDIDs, Funding Status, Hours Per Week and Start Date of SPED</a:t>
            </a:r>
            <a:endParaRPr lang="en-US" sz="1350" dirty="0">
              <a:latin typeface="Arial" panose="020B0604020202020204" pitchFamily="34" charset="0"/>
              <a:cs typeface="Arial" panose="020B0604020202020204" pitchFamily="34" charset="0"/>
            </a:endParaRPr>
          </a:p>
        </p:txBody>
      </p:sp>
      <p:pic>
        <p:nvPicPr>
          <p:cNvPr id="4" name="Picture 3" descr="Image of Participation File Coding Scenario regarding newly tested students.">
            <a:extLst>
              <a:ext uri="{FF2B5EF4-FFF2-40B4-BE49-F238E27FC236}">
                <a16:creationId xmlns:a16="http://schemas.microsoft.com/office/drawing/2014/main" id="{273B95FD-7374-4C82-96B4-9FCC0CB941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0150" y="1947519"/>
            <a:ext cx="7354216" cy="852832"/>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EF4C8A22-E4F6-4EF0-A034-B5E0D37E72C6}"/>
              </a:ext>
              <a:ext uri="{C183D7F6-B498-43B3-948B-1728B52AA6E4}">
                <adec:decorative xmlns:adec="http://schemas.microsoft.com/office/drawing/2017/decorative" val="1"/>
              </a:ext>
            </a:extLst>
          </p:cNvPr>
          <p:cNvCxnSpPr>
            <a:cxnSpLocks/>
          </p:cNvCxnSpPr>
          <p:nvPr/>
        </p:nvCxnSpPr>
        <p:spPr>
          <a:xfrm>
            <a:off x="2025816" y="2800351"/>
            <a:ext cx="0" cy="4191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E73EB7E-D76C-47C4-9C8D-0195EF694749}"/>
              </a:ext>
              <a:ext uri="{C183D7F6-B498-43B3-948B-1728B52AA6E4}">
                <adec:decorative xmlns:adec="http://schemas.microsoft.com/office/drawing/2017/decorative" val="1"/>
              </a:ext>
            </a:extLst>
          </p:cNvPr>
          <p:cNvCxnSpPr>
            <a:cxnSpLocks/>
          </p:cNvCxnSpPr>
          <p:nvPr/>
        </p:nvCxnSpPr>
        <p:spPr>
          <a:xfrm>
            <a:off x="6572250" y="2800351"/>
            <a:ext cx="0" cy="4191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Image of IEP in IC.">
            <a:extLst>
              <a:ext uri="{FF2B5EF4-FFF2-40B4-BE49-F238E27FC236}">
                <a16:creationId xmlns:a16="http://schemas.microsoft.com/office/drawing/2014/main" id="{B5704B0E-0B0C-4B0A-B421-4EB2D2C296D9}"/>
              </a:ext>
            </a:extLst>
          </p:cNvPr>
          <p:cNvPicPr>
            <a:picLocks noChangeAspect="1"/>
          </p:cNvPicPr>
          <p:nvPr/>
        </p:nvPicPr>
        <p:blipFill>
          <a:blip r:embed="rId5"/>
          <a:stretch>
            <a:fillRect/>
          </a:stretch>
        </p:blipFill>
        <p:spPr>
          <a:xfrm>
            <a:off x="268475" y="3219451"/>
            <a:ext cx="3777153" cy="1320868"/>
          </a:xfrm>
          <a:prstGeom prst="rect">
            <a:avLst/>
          </a:prstGeom>
          <a:ln>
            <a:solidFill>
              <a:schemeClr val="tx1"/>
            </a:solidFill>
          </a:ln>
        </p:spPr>
      </p:pic>
      <p:pic>
        <p:nvPicPr>
          <p:cNvPr id="5" name="Picture 4" descr="Image of IEP screen in Enrich.">
            <a:extLst>
              <a:ext uri="{FF2B5EF4-FFF2-40B4-BE49-F238E27FC236}">
                <a16:creationId xmlns:a16="http://schemas.microsoft.com/office/drawing/2014/main" id="{C25060E0-16C9-49A7-B79B-DEAB0FBBBC8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738256" y="3219450"/>
            <a:ext cx="3276110" cy="1320867"/>
          </a:xfrm>
          <a:prstGeom prst="rect">
            <a:avLst/>
          </a:prstGeom>
          <a:ln>
            <a:solidFill>
              <a:schemeClr val="tx1"/>
            </a:solidFill>
          </a:ln>
        </p:spPr>
      </p:pic>
      <p:sp>
        <p:nvSpPr>
          <p:cNvPr id="126" name="Shape 126"/>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24</a:t>
            </a:fld>
            <a:endParaRPr dirty="0"/>
          </a:p>
        </p:txBody>
      </p:sp>
    </p:spTree>
    <p:custDataLst>
      <p:tags r:id="rId1"/>
    </p:custDataLst>
    <p:extLst>
      <p:ext uri="{BB962C8B-B14F-4D97-AF65-F5344CB8AC3E}">
        <p14:creationId xmlns:p14="http://schemas.microsoft.com/office/powerpoint/2010/main" val="323164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928364" y="994226"/>
            <a:ext cx="6754483" cy="60051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Enrich and Infinite Campus Crosswalks</a:t>
            </a:r>
            <a:endParaRPr sz="3000" dirty="0">
              <a:solidFill>
                <a:schemeClr val="tx1"/>
              </a:solidFill>
              <a:latin typeface="Arial" panose="020B0604020202020204" pitchFamily="34" charset="0"/>
              <a:cs typeface="Arial" panose="020B0604020202020204" pitchFamily="34" charset="0"/>
            </a:endParaRPr>
          </a:p>
        </p:txBody>
      </p:sp>
      <p:pic>
        <p:nvPicPr>
          <p:cNvPr id="3" name="Picture 2" descr="Image of Enrich Crosswalk">
            <a:extLst>
              <a:ext uri="{FF2B5EF4-FFF2-40B4-BE49-F238E27FC236}">
                <a16:creationId xmlns:a16="http://schemas.microsoft.com/office/drawing/2014/main" id="{7D4AC2AF-BF27-464C-B330-0662CA5D42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6194" y="1903528"/>
            <a:ext cx="3953821" cy="2647608"/>
          </a:xfrm>
          <a:prstGeom prst="rect">
            <a:avLst/>
          </a:prstGeom>
          <a:ln>
            <a:solidFill>
              <a:schemeClr val="tx1"/>
            </a:solidFill>
          </a:ln>
        </p:spPr>
      </p:pic>
      <p:pic>
        <p:nvPicPr>
          <p:cNvPr id="5" name="Picture 4" descr="Infinite Campus Crosswalk">
            <a:extLst>
              <a:ext uri="{FF2B5EF4-FFF2-40B4-BE49-F238E27FC236}">
                <a16:creationId xmlns:a16="http://schemas.microsoft.com/office/drawing/2014/main" id="{DA77892B-4881-4B52-8380-53FC17125D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125" y="1909350"/>
            <a:ext cx="4049081" cy="2641786"/>
          </a:xfrm>
          <a:prstGeom prst="rect">
            <a:avLst/>
          </a:prstGeom>
          <a:ln>
            <a:solidFill>
              <a:schemeClr val="tx1"/>
            </a:solidFill>
          </a:ln>
        </p:spPr>
      </p:pic>
      <p:sp>
        <p:nvSpPr>
          <p:cNvPr id="6" name="TextBox 5">
            <a:extLst>
              <a:ext uri="{FF2B5EF4-FFF2-40B4-BE49-F238E27FC236}">
                <a16:creationId xmlns:a16="http://schemas.microsoft.com/office/drawing/2014/main" id="{86C7C021-A154-6E33-939E-2B855BE67C60}"/>
              </a:ext>
            </a:extLst>
          </p:cNvPr>
          <p:cNvSpPr txBox="1"/>
          <p:nvPr/>
        </p:nvSpPr>
        <p:spPr>
          <a:xfrm>
            <a:off x="316194" y="4699383"/>
            <a:ext cx="3621961" cy="307777"/>
          </a:xfrm>
          <a:prstGeom prst="rect">
            <a:avLst/>
          </a:prstGeom>
          <a:noFill/>
        </p:spPr>
        <p:txBody>
          <a:bodyPr wrap="square">
            <a:spAutoFit/>
          </a:bodyPr>
          <a:lstStyle/>
          <a:p>
            <a:pPr defTabSz="685800"/>
            <a:r>
              <a:rPr lang="en-US" sz="1400" dirty="0">
                <a:solidFill>
                  <a:prstClr val="black"/>
                </a:solidFill>
                <a:latin typeface="Arial" panose="020B0604020202020204" pitchFamily="34" charset="0"/>
                <a:cs typeface="Arial" panose="020B0604020202020204" pitchFamily="34" charset="0"/>
                <a:hlinkClick r:id="rId5"/>
              </a:rPr>
              <a:t>Enrich SPED Crosswalk</a:t>
            </a:r>
            <a:endParaRPr lang="en-US" sz="1400"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4429125" y="4699382"/>
            <a:ext cx="3838387" cy="307777"/>
          </a:xfrm>
          <a:prstGeom prst="rect">
            <a:avLst/>
          </a:prstGeom>
          <a:noFill/>
        </p:spPr>
        <p:txBody>
          <a:bodyPr wrap="square" rtlCol="0">
            <a:spAutoFit/>
          </a:bodyPr>
          <a:lstStyle/>
          <a:p>
            <a:pPr defTabSz="685800"/>
            <a:r>
              <a:rPr lang="en-US" sz="1400" dirty="0">
                <a:solidFill>
                  <a:prstClr val="black"/>
                </a:solidFill>
                <a:latin typeface="Arial" panose="020B0604020202020204" pitchFamily="34" charset="0"/>
                <a:cs typeface="Arial" panose="020B0604020202020204" pitchFamily="34" charset="0"/>
                <a:hlinkClick r:id="rId6"/>
              </a:rPr>
              <a:t>IC SPED Collection Crosswalk</a:t>
            </a:r>
            <a:endParaRPr lang="en-US" sz="1400" dirty="0">
              <a:solidFill>
                <a:prstClr val="black"/>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25</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967544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963190" y="633265"/>
            <a:ext cx="6745588"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Example of Using the Crosswalk</a:t>
            </a:r>
            <a:endParaRPr sz="300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326846" y="1490515"/>
            <a:ext cx="8229600" cy="4178067"/>
          </a:xfrm>
          <a:prstGeom prst="rect">
            <a:avLst/>
          </a:prstGeom>
          <a:noFill/>
        </p:spPr>
        <p:txBody>
          <a:bodyPr wrap="square" rtlCol="0">
            <a:spAutoFit/>
          </a:bodyPr>
          <a:lstStyle/>
          <a:p>
            <a:pPr marL="214313" indent="-214313" defTabSz="685800">
              <a:buFont typeface="Arial" panose="020B0604020202020204" pitchFamily="34" charset="0"/>
              <a:buChar char="•"/>
            </a:pPr>
            <a:r>
              <a:rPr lang="en-US" sz="1350" dirty="0">
                <a:solidFill>
                  <a:srgbClr val="C63F28"/>
                </a:solidFill>
                <a:latin typeface="Arial" panose="020B0604020202020204" pitchFamily="34" charset="0"/>
                <a:cs typeface="Arial" panose="020B0604020202020204" pitchFamily="34" charset="0"/>
              </a:rPr>
              <a:t>Scenario: During data entry, you cannot remember where the </a:t>
            </a:r>
            <a:r>
              <a:rPr lang="en-US" sz="1350" b="1" dirty="0">
                <a:solidFill>
                  <a:srgbClr val="C63F28"/>
                </a:solidFill>
                <a:latin typeface="Arial" panose="020B0604020202020204" pitchFamily="34" charset="0"/>
                <a:cs typeface="Arial" panose="020B0604020202020204" pitchFamily="34" charset="0"/>
              </a:rPr>
              <a:t>SPED Hours Per Week </a:t>
            </a:r>
            <a:r>
              <a:rPr lang="en-US" sz="1350" dirty="0">
                <a:solidFill>
                  <a:srgbClr val="C63F28"/>
                </a:solidFill>
                <a:latin typeface="Arial" panose="020B0604020202020204" pitchFamily="34" charset="0"/>
                <a:cs typeface="Arial" panose="020B0604020202020204" pitchFamily="34" charset="0"/>
              </a:rPr>
              <a:t>field is.  The Infinite Campus Crosswalk will be a great resource!</a:t>
            </a: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Based on this information, you know that:</a:t>
            </a:r>
          </a:p>
          <a:p>
            <a:pPr marL="342900" lvl="1" defTabSz="685800">
              <a:buFont typeface="Arial" panose="020B0604020202020204" pitchFamily="34" charset="0"/>
              <a:buChar char="•"/>
            </a:pPr>
            <a:r>
              <a:rPr lang="en-US" sz="1050" dirty="0">
                <a:solidFill>
                  <a:prstClr val="black"/>
                </a:solidFill>
                <a:latin typeface="Arial" panose="020B0604020202020204" pitchFamily="34" charset="0"/>
                <a:cs typeface="Arial" panose="020B0604020202020204" pitchFamily="34" charset="0"/>
              </a:rPr>
              <a:t>The </a:t>
            </a:r>
            <a:r>
              <a:rPr lang="en-US" sz="1050" b="1" dirty="0">
                <a:solidFill>
                  <a:prstClr val="black"/>
                </a:solidFill>
                <a:latin typeface="Arial" panose="020B0604020202020204" pitchFamily="34" charset="0"/>
                <a:cs typeface="Arial" panose="020B0604020202020204" pitchFamily="34" charset="0"/>
              </a:rPr>
              <a:t>Total Minutes </a:t>
            </a:r>
            <a:r>
              <a:rPr lang="en-US" sz="1050" dirty="0">
                <a:solidFill>
                  <a:prstClr val="black"/>
                </a:solidFill>
                <a:latin typeface="Arial" panose="020B0604020202020204" pitchFamily="34" charset="0"/>
                <a:cs typeface="Arial" panose="020B0604020202020204" pitchFamily="34" charset="0"/>
              </a:rPr>
              <a:t>field located within the </a:t>
            </a:r>
            <a:r>
              <a:rPr lang="en-US" sz="1050" b="1" dirty="0">
                <a:solidFill>
                  <a:prstClr val="black"/>
                </a:solidFill>
                <a:latin typeface="Arial" panose="020B0604020202020204" pitchFamily="34" charset="0"/>
                <a:cs typeface="Arial" panose="020B0604020202020204" pitchFamily="34" charset="0"/>
              </a:rPr>
              <a:t>Services </a:t>
            </a:r>
            <a:r>
              <a:rPr lang="en-US" sz="1050" dirty="0">
                <a:solidFill>
                  <a:prstClr val="black"/>
                </a:solidFill>
                <a:latin typeface="Arial" panose="020B0604020202020204" pitchFamily="34" charset="0"/>
                <a:cs typeface="Arial" panose="020B0604020202020204" pitchFamily="34" charset="0"/>
              </a:rPr>
              <a:t>section of the IEP under the section labeled </a:t>
            </a:r>
            <a:r>
              <a:rPr lang="en-US" sz="1050" b="1" dirty="0">
                <a:solidFill>
                  <a:prstClr val="black"/>
                </a:solidFill>
                <a:latin typeface="Arial" panose="020B0604020202020204" pitchFamily="34" charset="0"/>
                <a:cs typeface="Arial" panose="020B0604020202020204" pitchFamily="34" charset="0"/>
              </a:rPr>
              <a:t>CO Services Provided Editor</a:t>
            </a:r>
            <a:r>
              <a:rPr lang="en-US" sz="1050" dirty="0">
                <a:solidFill>
                  <a:prstClr val="black"/>
                </a:solidFill>
                <a:latin typeface="Arial" panose="020B0604020202020204" pitchFamily="34" charset="0"/>
                <a:cs typeface="Arial" panose="020B0604020202020204" pitchFamily="34" charset="0"/>
              </a:rPr>
              <a:t>.  The minutes will convert to hours on the file.</a:t>
            </a:r>
          </a:p>
        </p:txBody>
      </p:sp>
      <p:cxnSp>
        <p:nvCxnSpPr>
          <p:cNvPr id="8" name="Straight Arrow Connector 7">
            <a:extLst>
              <a:ext uri="{FF2B5EF4-FFF2-40B4-BE49-F238E27FC236}">
                <a16:creationId xmlns:a16="http://schemas.microsoft.com/office/drawing/2014/main" id="{962CCD9B-02CA-471B-8B90-3A2855C1B467}"/>
              </a:ext>
              <a:ext uri="{C183D7F6-B498-43B3-948B-1728B52AA6E4}">
                <adec:decorative xmlns:adec="http://schemas.microsoft.com/office/drawing/2017/decorative" val="1"/>
              </a:ext>
            </a:extLst>
          </p:cNvPr>
          <p:cNvCxnSpPr/>
          <p:nvPr/>
        </p:nvCxnSpPr>
        <p:spPr>
          <a:xfrm>
            <a:off x="2749082" y="2894526"/>
            <a:ext cx="0" cy="231407"/>
          </a:xfrm>
          <a:prstGeom prst="straightConnector1">
            <a:avLst/>
          </a:prstGeom>
          <a:ln>
            <a:solidFill>
              <a:srgbClr val="C63F2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5A524D3-BA1C-4671-B6BA-D3DCF28A1C74}"/>
              </a:ext>
              <a:ext uri="{C183D7F6-B498-43B3-948B-1728B52AA6E4}">
                <adec:decorative xmlns:adec="http://schemas.microsoft.com/office/drawing/2017/decorative" val="1"/>
              </a:ext>
            </a:extLst>
          </p:cNvPr>
          <p:cNvCxnSpPr>
            <a:cxnSpLocks/>
          </p:cNvCxnSpPr>
          <p:nvPr/>
        </p:nvCxnSpPr>
        <p:spPr>
          <a:xfrm>
            <a:off x="5154126" y="2894527"/>
            <a:ext cx="0" cy="231407"/>
          </a:xfrm>
          <a:prstGeom prst="straightConnector1">
            <a:avLst/>
          </a:prstGeom>
          <a:ln>
            <a:solidFill>
              <a:srgbClr val="C63F28"/>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Hours of SPED Services in IC Crosswalk">
            <a:extLst>
              <a:ext uri="{FF2B5EF4-FFF2-40B4-BE49-F238E27FC236}">
                <a16:creationId xmlns:a16="http://schemas.microsoft.com/office/drawing/2014/main" id="{37405E25-575F-4B6F-B7CB-019C8B4F592E}"/>
              </a:ext>
            </a:extLst>
          </p:cNvPr>
          <p:cNvPicPr>
            <a:picLocks noChangeAspect="1"/>
          </p:cNvPicPr>
          <p:nvPr/>
        </p:nvPicPr>
        <p:blipFill>
          <a:blip r:embed="rId3"/>
          <a:stretch>
            <a:fillRect/>
          </a:stretch>
        </p:blipFill>
        <p:spPr>
          <a:xfrm>
            <a:off x="1024206" y="2189765"/>
            <a:ext cx="6352381" cy="704762"/>
          </a:xfrm>
          <a:prstGeom prst="rect">
            <a:avLst/>
          </a:prstGeom>
        </p:spPr>
      </p:pic>
      <p:pic>
        <p:nvPicPr>
          <p:cNvPr id="21" name="Picture 20" descr="Area in IC to update SPED Hours per Week.">
            <a:extLst>
              <a:ext uri="{FF2B5EF4-FFF2-40B4-BE49-F238E27FC236}">
                <a16:creationId xmlns:a16="http://schemas.microsoft.com/office/drawing/2014/main" id="{2953CB4D-9935-4703-8996-E8D98CFECBF8}"/>
              </a:ext>
            </a:extLst>
          </p:cNvPr>
          <p:cNvPicPr>
            <a:picLocks noChangeAspect="1"/>
          </p:cNvPicPr>
          <p:nvPr/>
        </p:nvPicPr>
        <p:blipFill>
          <a:blip r:embed="rId4"/>
          <a:stretch>
            <a:fillRect/>
          </a:stretch>
        </p:blipFill>
        <p:spPr>
          <a:xfrm>
            <a:off x="2124810" y="3125933"/>
            <a:ext cx="3666385" cy="1759742"/>
          </a:xfrm>
          <a:prstGeom prst="rect">
            <a:avLst/>
          </a:prstGeom>
        </p:spPr>
      </p:pic>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26</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07248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928364" y="994226"/>
            <a:ext cx="6754483" cy="60051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SPED EOY and EOY Cross Collection Exit Coding Discrepancies </a:t>
            </a:r>
            <a:endParaRPr sz="3000" dirty="0">
              <a:solidFill>
                <a:schemeClr val="tx1"/>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27</a:t>
            </a:fld>
            <a:endParaRPr dirty="0">
              <a:solidFill>
                <a:prstClr val="black">
                  <a:tint val="75000"/>
                </a:prstClr>
              </a:solidFill>
              <a:latin typeface="Calibri" panose="020F0502020204030204"/>
            </a:endParaRPr>
          </a:p>
        </p:txBody>
      </p:sp>
      <p:sp>
        <p:nvSpPr>
          <p:cNvPr id="4" name="TextBox 3"/>
          <p:cNvSpPr txBox="1"/>
          <p:nvPr/>
        </p:nvSpPr>
        <p:spPr>
          <a:xfrm>
            <a:off x="541139" y="5234571"/>
            <a:ext cx="8280743" cy="461665"/>
          </a:xfrm>
          <a:prstGeom prst="rect">
            <a:avLst/>
          </a:prstGeom>
          <a:noFill/>
        </p:spPr>
        <p:txBody>
          <a:bodyPr wrap="square" rtlCol="0">
            <a:spAutoFit/>
          </a:bodyPr>
          <a:lstStyle/>
          <a:p>
            <a:pPr defTabSz="685800"/>
            <a:r>
              <a:rPr lang="en-US" sz="1200" dirty="0">
                <a:solidFill>
                  <a:prstClr val="black"/>
                </a:solidFill>
                <a:latin typeface="Calibri" panose="020F0502020204030204"/>
                <a:hlinkClick r:id="rId3"/>
              </a:rPr>
              <a:t>https://resources.csi.state.co.us/wp-content/uploads/2024/01/Cross-Collection-Exit-Coding-Discrepancies_Finalv2.pdf</a:t>
            </a:r>
            <a:endParaRPr lang="en-US" sz="1200" dirty="0">
              <a:solidFill>
                <a:prstClr val="black"/>
              </a:solidFill>
              <a:latin typeface="Calibri" panose="020F0502020204030204"/>
            </a:endParaRPr>
          </a:p>
          <a:p>
            <a:pPr defTabSz="685800"/>
            <a:endParaRPr lang="en-US" sz="1200" dirty="0">
              <a:solidFill>
                <a:srgbClr val="FF0000"/>
              </a:solidFill>
              <a:latin typeface="Calibri" panose="020F0502020204030204"/>
            </a:endParaRPr>
          </a:p>
        </p:txBody>
      </p:sp>
      <p:pic>
        <p:nvPicPr>
          <p:cNvPr id="6" name="Picture 5" descr="Image of Cross Collection Exit Coding Discrepancies Document.">
            <a:extLst>
              <a:ext uri="{FF2B5EF4-FFF2-40B4-BE49-F238E27FC236}">
                <a16:creationId xmlns:a16="http://schemas.microsoft.com/office/drawing/2014/main" id="{BD3709F4-9805-4029-AA88-C69BD727AF6D}"/>
              </a:ext>
            </a:extLst>
          </p:cNvPr>
          <p:cNvPicPr>
            <a:picLocks noChangeAspect="1"/>
          </p:cNvPicPr>
          <p:nvPr/>
        </p:nvPicPr>
        <p:blipFill>
          <a:blip r:embed="rId4"/>
          <a:stretch>
            <a:fillRect/>
          </a:stretch>
        </p:blipFill>
        <p:spPr>
          <a:xfrm>
            <a:off x="1538243" y="1594736"/>
            <a:ext cx="5178751" cy="3593669"/>
          </a:xfrm>
          <a:prstGeom prst="rect">
            <a:avLst/>
          </a:prstGeom>
          <a:ln>
            <a:solidFill>
              <a:schemeClr val="tx1"/>
            </a:solidFill>
          </a:ln>
        </p:spPr>
      </p:pic>
    </p:spTree>
    <p:extLst>
      <p:ext uri="{BB962C8B-B14F-4D97-AF65-F5344CB8AC3E}">
        <p14:creationId xmlns:p14="http://schemas.microsoft.com/office/powerpoint/2010/main" val="504685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41750" y="320287"/>
            <a:ext cx="5457605" cy="1199066"/>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Where should Data be Entered for SPED EOY?</a:t>
            </a:r>
            <a:endParaRPr sz="3000"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60531" y="1780214"/>
            <a:ext cx="3732269" cy="915635"/>
          </a:xfrm>
          <a:prstGeom prst="rect">
            <a:avLst/>
          </a:prstGeom>
          <a:noFill/>
        </p:spPr>
        <p:txBody>
          <a:bodyPr wrap="square" rtlCol="0">
            <a:spAutoFit/>
          </a:bodyPr>
          <a:lstStyle/>
          <a:p>
            <a:pPr marL="600075" lvl="1" indent="-257175">
              <a:buClr>
                <a:schemeClr val="tx1"/>
              </a:buClr>
              <a:buFont typeface="Arial" panose="020B0604020202020204" pitchFamily="34" charset="0"/>
              <a:buChar char="•"/>
            </a:pPr>
            <a:r>
              <a:rPr lang="en-US" sz="2000" dirty="0">
                <a:solidFill>
                  <a:srgbClr val="C63F28"/>
                </a:solidFill>
                <a:latin typeface="Arial" panose="020B0604020202020204" pitchFamily="34" charset="0"/>
                <a:cs typeface="Arial" panose="020B0604020202020204" pitchFamily="34" charset="0"/>
              </a:rPr>
              <a:t>Infinite Campus</a:t>
            </a:r>
          </a:p>
          <a:p>
            <a:pPr marL="600075" lvl="1" indent="-257175">
              <a:buClr>
                <a:schemeClr val="tx1"/>
              </a:buClr>
              <a:buFont typeface="Arial" panose="020B0604020202020204" pitchFamily="34" charset="0"/>
              <a:buChar char="•"/>
            </a:pPr>
            <a:r>
              <a:rPr lang="en-US" sz="2000" dirty="0">
                <a:solidFill>
                  <a:srgbClr val="EFAA1F"/>
                </a:solidFill>
                <a:latin typeface="Arial" panose="020B0604020202020204" pitchFamily="34" charset="0"/>
                <a:cs typeface="Arial" panose="020B0604020202020204" pitchFamily="34" charset="0"/>
              </a:rPr>
              <a:t>Enrich</a:t>
            </a:r>
          </a:p>
          <a:p>
            <a:endParaRPr lang="en-US" sz="1350" dirty="0">
              <a:solidFill>
                <a:srgbClr val="677480"/>
              </a:solidFill>
            </a:endParaRPr>
          </a:p>
        </p:txBody>
      </p:sp>
      <p:sp>
        <p:nvSpPr>
          <p:cNvPr id="2" name="Rectangle 1"/>
          <p:cNvSpPr/>
          <p:nvPr/>
        </p:nvSpPr>
        <p:spPr>
          <a:xfrm>
            <a:off x="160532" y="4040596"/>
            <a:ext cx="3732269" cy="1131079"/>
          </a:xfrm>
          <a:prstGeom prst="rect">
            <a:avLst/>
          </a:prstGeom>
        </p:spPr>
        <p:txBody>
          <a:bodyPr wrap="square">
            <a:spAutoFit/>
          </a:bodyPr>
          <a:lstStyle/>
          <a:p>
            <a:pPr marL="308610" lvl="1"/>
            <a:r>
              <a:rPr lang="en-US" sz="1350" b="1" dirty="0">
                <a:latin typeface="Arial" panose="020B0604020202020204" pitchFamily="34" charset="0"/>
                <a:cs typeface="Arial" panose="020B0604020202020204" pitchFamily="34" charset="0"/>
              </a:rPr>
              <a:t>December Count/SPED End of Year</a:t>
            </a:r>
            <a:br>
              <a:rPr lang="en-US" sz="1350" dirty="0">
                <a:latin typeface="Arial" panose="020B0604020202020204" pitchFamily="34" charset="0"/>
                <a:cs typeface="Arial" panose="020B0604020202020204" pitchFamily="34" charset="0"/>
              </a:rPr>
            </a:br>
            <a:r>
              <a:rPr lang="en-US" sz="1350" u="sng" dirty="0">
                <a:latin typeface="Arial" panose="020B0604020202020204" pitchFamily="34" charset="0"/>
                <a:cs typeface="Arial" panose="020B0604020202020204" pitchFamily="34" charset="0"/>
                <a:hlinkClick r:id="rId3" tooltip="IC IEP Campus Community"/>
              </a:rPr>
              <a:t>Infinite Campus - IEP Development</a:t>
            </a:r>
            <a:r>
              <a:rPr lang="en-US" sz="1350" dirty="0">
                <a:latin typeface="Arial" panose="020B0604020202020204" pitchFamily="34" charset="0"/>
                <a:cs typeface="Arial" panose="020B0604020202020204" pitchFamily="34" charset="0"/>
                <a:hlinkClick r:id="rId3" tooltip="IC IEP Campus Community"/>
              </a:rPr>
              <a:t> </a:t>
            </a:r>
            <a:r>
              <a:rPr lang="en-US" sz="1350" dirty="0">
                <a:latin typeface="Arial" panose="020B0604020202020204" pitchFamily="34" charset="0"/>
                <a:cs typeface="Arial" panose="020B0604020202020204" pitchFamily="34" charset="0"/>
              </a:rPr>
              <a:t>[Campus Community login required]</a:t>
            </a:r>
            <a:br>
              <a:rPr lang="en-US" sz="1350" dirty="0"/>
            </a:br>
            <a:r>
              <a:rPr lang="en-US" sz="1350" dirty="0">
                <a:hlinkClick r:id="rId4"/>
              </a:rPr>
              <a:t>Enrich Learning Center Links</a:t>
            </a:r>
            <a:endParaRPr lang="en-US" sz="1350" dirty="0"/>
          </a:p>
        </p:txBody>
      </p:sp>
      <p:pic>
        <p:nvPicPr>
          <p:cNvPr id="5" name="Picture 4" descr="IC login page">
            <a:extLst>
              <a:ext uri="{FF2B5EF4-FFF2-40B4-BE49-F238E27FC236}">
                <a16:creationId xmlns:a16="http://schemas.microsoft.com/office/drawing/2014/main" id="{E4D28CCF-B063-4A8A-B476-9DB01FDE47FC}"/>
              </a:ext>
            </a:extLst>
          </p:cNvPr>
          <p:cNvPicPr>
            <a:picLocks noChangeAspect="1"/>
          </p:cNvPicPr>
          <p:nvPr/>
        </p:nvPicPr>
        <p:blipFill>
          <a:blip r:embed="rId5"/>
          <a:stretch>
            <a:fillRect/>
          </a:stretch>
        </p:blipFill>
        <p:spPr>
          <a:xfrm>
            <a:off x="5072514" y="1412834"/>
            <a:ext cx="3415575" cy="2248907"/>
          </a:xfrm>
          <a:prstGeom prst="rect">
            <a:avLst/>
          </a:prstGeom>
        </p:spPr>
      </p:pic>
      <p:pic>
        <p:nvPicPr>
          <p:cNvPr id="6" name="Picture 5" descr="Enrich login page">
            <a:extLst>
              <a:ext uri="{FF2B5EF4-FFF2-40B4-BE49-F238E27FC236}">
                <a16:creationId xmlns:a16="http://schemas.microsoft.com/office/drawing/2014/main" id="{7493EBE2-1AF2-4153-A2D1-13936A1D7749}"/>
              </a:ext>
            </a:extLst>
          </p:cNvPr>
          <p:cNvPicPr>
            <a:picLocks noChangeAspect="1"/>
          </p:cNvPicPr>
          <p:nvPr/>
        </p:nvPicPr>
        <p:blipFill>
          <a:blip r:embed="rId6"/>
          <a:stretch>
            <a:fillRect/>
          </a:stretch>
        </p:blipFill>
        <p:spPr>
          <a:xfrm>
            <a:off x="3899834" y="2951829"/>
            <a:ext cx="3902332" cy="2293939"/>
          </a:xfrm>
          <a:prstGeom prst="rect">
            <a:avLst/>
          </a:prstGeom>
        </p:spPr>
      </p:pic>
      <p:sp>
        <p:nvSpPr>
          <p:cNvPr id="126" name="Shape 126"/>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28</a:t>
            </a:fld>
            <a:endParaRPr dirty="0"/>
          </a:p>
        </p:txBody>
      </p:sp>
    </p:spTree>
    <p:extLst>
      <p:ext uri="{BB962C8B-B14F-4D97-AF65-F5344CB8AC3E}">
        <p14:creationId xmlns:p14="http://schemas.microsoft.com/office/powerpoint/2010/main" val="830090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371600" y="1063238"/>
            <a:ext cx="5288625" cy="857250"/>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3: Submission to CSI</a:t>
            </a:r>
            <a:endParaRPr dirty="0">
              <a:solidFill>
                <a:schemeClr val="tx1"/>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29</a:t>
            </a:fld>
            <a:endParaRPr dirty="0"/>
          </a:p>
        </p:txBody>
      </p:sp>
      <p:sp>
        <p:nvSpPr>
          <p:cNvPr id="2" name="TextBox 1"/>
          <p:cNvSpPr txBox="1"/>
          <p:nvPr/>
        </p:nvSpPr>
        <p:spPr>
          <a:xfrm>
            <a:off x="1508580" y="2653592"/>
            <a:ext cx="6749276" cy="1703543"/>
          </a:xfrm>
          <a:prstGeom prst="rect">
            <a:avLst/>
          </a:prstGeom>
          <a:noFill/>
        </p:spPr>
        <p:txBody>
          <a:bodyPr wrap="square" rtlCol="0">
            <a:spAutoFit/>
          </a:bodyPr>
          <a:lstStyle/>
          <a:p>
            <a:pPr marL="257175" indent="-171450">
              <a:spcBef>
                <a:spcPct val="20000"/>
              </a:spcBef>
              <a:buClr>
                <a:srgbClr val="7A88C5"/>
              </a:buClr>
              <a:buFont typeface="Arial" pitchFamily="34" charset="0"/>
              <a:buChar char="•"/>
            </a:pPr>
            <a:r>
              <a:rPr lang="en-US" sz="1650" dirty="0">
                <a:latin typeface="Arial" panose="020B0604020202020204" pitchFamily="34" charset="0"/>
                <a:cs typeface="Arial" panose="020B0604020202020204" pitchFamily="34" charset="0"/>
              </a:rPr>
              <a:t>Extract data from the plan management system:</a:t>
            </a:r>
          </a:p>
          <a:p>
            <a:pPr marL="257175" indent="-171450">
              <a:spcBef>
                <a:spcPct val="20000"/>
              </a:spcBef>
              <a:buClr>
                <a:srgbClr val="7A88C5"/>
              </a:buClr>
              <a:buFont typeface="Arial" pitchFamily="34" charset="0"/>
              <a:buChar char="•"/>
            </a:pPr>
            <a:endParaRPr lang="en-US" sz="1650" dirty="0">
              <a:latin typeface="Arial" panose="020B0604020202020204" pitchFamily="34" charset="0"/>
              <a:cs typeface="Arial" panose="020B0604020202020204" pitchFamily="34" charset="0"/>
            </a:endParaRPr>
          </a:p>
          <a:p>
            <a:pPr marL="480060" lvl="1" indent="-171450">
              <a:spcBef>
                <a:spcPct val="20000"/>
              </a:spcBef>
              <a:buClr>
                <a:srgbClr val="5E9EA0"/>
              </a:buClr>
              <a:buFont typeface="Arial" pitchFamily="34" charset="0"/>
              <a:buChar char="•"/>
            </a:pPr>
            <a:r>
              <a:rPr lang="en-US" sz="1500" dirty="0">
                <a:solidFill>
                  <a:srgbClr val="C63F28"/>
                </a:solidFill>
                <a:latin typeface="Arial" panose="020B0604020202020204" pitchFamily="34" charset="0"/>
                <a:cs typeface="Arial" panose="020B0604020202020204" pitchFamily="34" charset="0"/>
              </a:rPr>
              <a:t>Infinite Campus </a:t>
            </a:r>
            <a:r>
              <a:rPr lang="en-US" sz="1500" dirty="0">
                <a:latin typeface="Arial" panose="020B0604020202020204" pitchFamily="34" charset="0"/>
                <a:cs typeface="Arial" panose="020B0604020202020204" pitchFamily="34" charset="0"/>
              </a:rPr>
              <a:t>– Campus Community</a:t>
            </a:r>
          </a:p>
          <a:p>
            <a:pPr marL="582930" lvl="2">
              <a:spcBef>
                <a:spcPct val="20000"/>
              </a:spcBef>
              <a:buClr>
                <a:srgbClr val="6BB1C9"/>
              </a:buClr>
            </a:pPr>
            <a:r>
              <a:rPr lang="en-US" sz="1350" dirty="0">
                <a:solidFill>
                  <a:srgbClr val="7F7F7F"/>
                </a:solidFill>
                <a:latin typeface="Arial" panose="020B0604020202020204" pitchFamily="34" charset="0"/>
                <a:cs typeface="Arial" panose="020B0604020202020204" pitchFamily="34" charset="0"/>
                <a:hlinkClick r:id="rId3"/>
              </a:rPr>
              <a:t>IEP Child and Participation Guides  </a:t>
            </a:r>
            <a:endParaRPr lang="en-US" sz="1350" dirty="0">
              <a:solidFill>
                <a:srgbClr val="FF0000"/>
              </a:solidFill>
              <a:latin typeface="Arial" panose="020B0604020202020204" pitchFamily="34" charset="0"/>
              <a:cs typeface="Arial" panose="020B0604020202020204" pitchFamily="34" charset="0"/>
            </a:endParaRPr>
          </a:p>
          <a:p>
            <a:pPr marL="480060" lvl="1" indent="-171450">
              <a:spcBef>
                <a:spcPct val="20000"/>
              </a:spcBef>
              <a:buClr>
                <a:srgbClr val="5E9EA0"/>
              </a:buClr>
              <a:buFont typeface="Arial" pitchFamily="34" charset="0"/>
              <a:buChar char="•"/>
            </a:pPr>
            <a:r>
              <a:rPr lang="en-US" sz="1500" dirty="0">
                <a:solidFill>
                  <a:srgbClr val="EFAA1F"/>
                </a:solidFill>
                <a:latin typeface="Arial" panose="020B0604020202020204" pitchFamily="34" charset="0"/>
                <a:cs typeface="Arial" panose="020B0604020202020204" pitchFamily="34" charset="0"/>
              </a:rPr>
              <a:t>Enrich</a:t>
            </a:r>
          </a:p>
          <a:p>
            <a:pPr marL="582930" lvl="2">
              <a:spcBef>
                <a:spcPct val="20000"/>
              </a:spcBef>
              <a:buClr>
                <a:srgbClr val="6BB1C9"/>
              </a:buClr>
            </a:pPr>
            <a:r>
              <a:rPr lang="en-US" sz="1350" dirty="0">
                <a:latin typeface="Arial" panose="020B0604020202020204" pitchFamily="34" charset="0"/>
                <a:cs typeface="Arial" panose="020B0604020202020204" pitchFamily="34" charset="0"/>
                <a:hlinkClick r:id="rId4"/>
              </a:rPr>
              <a:t>Enrich File Extract Guidance </a:t>
            </a:r>
            <a:endParaRPr lang="en-U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27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70811" y="1063238"/>
            <a:ext cx="6353246" cy="570262"/>
          </a:xfrm>
          <a:prstGeom prst="rect">
            <a:avLst/>
          </a:prstGeom>
        </p:spPr>
        <p:txBody>
          <a:bodyPr spcFirstLastPara="1" vert="horz" wrap="square" lIns="68569" tIns="68569" rIns="68569" bIns="68569" rtlCol="0" anchor="b" anchorCtr="0">
            <a:noAutofit/>
          </a:bodyPr>
          <a:lstStyle/>
          <a:p>
            <a:r>
              <a:rPr lang="en" sz="2700" dirty="0">
                <a:solidFill>
                  <a:schemeClr val="tx1"/>
                </a:solidFill>
                <a:latin typeface="Arial" panose="020B0604020202020204" pitchFamily="34" charset="0"/>
                <a:cs typeface="Arial" panose="020B0604020202020204" pitchFamily="34" charset="0"/>
              </a:rPr>
              <a:t>Purpose of SPED EOY Collection</a:t>
            </a:r>
            <a:endParaRPr sz="2700"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538843" y="1578040"/>
            <a:ext cx="8141941" cy="4205099"/>
          </a:xfrm>
          <a:prstGeom prst="rect">
            <a:avLst/>
          </a:prstGeom>
        </p:spPr>
        <p:txBody>
          <a:bodyPr spcFirstLastPara="1" vert="horz" wrap="square" lIns="68569" tIns="68569" rIns="68569" bIns="68569" rtlCol="0" anchor="t" anchorCtr="0">
            <a:noAutofit/>
          </a:bodyPr>
          <a:lstStyle/>
          <a:p>
            <a:pPr marL="85725" indent="0">
              <a:buNone/>
            </a:pPr>
            <a:r>
              <a:rPr lang="en-US" sz="1500" b="1" dirty="0">
                <a:solidFill>
                  <a:schemeClr val="tx1"/>
                </a:solidFill>
                <a:latin typeface="Arial" panose="020B0604020202020204" pitchFamily="34" charset="0"/>
                <a:cs typeface="Arial" panose="020B0604020202020204" pitchFamily="34" charset="0"/>
              </a:rPr>
              <a:t>The SPED End of Year Snapshot collects the following information for students who were referred, evaluated, and/or received SPED services during the specified reporting period (July 1, 2023-June 30, 2024):</a:t>
            </a:r>
          </a:p>
          <a:p>
            <a:pPr marL="28575" indent="0">
              <a:buNone/>
            </a:pPr>
            <a:endParaRPr sz="1500" dirty="0">
              <a:latin typeface="Arial" panose="020B0604020202020204" pitchFamily="34" charset="0"/>
              <a:cs typeface="Arial" panose="020B0604020202020204" pitchFamily="34" charset="0"/>
            </a:endParaRPr>
          </a:p>
        </p:txBody>
      </p:sp>
      <p:sp>
        <p:nvSpPr>
          <p:cNvPr id="2" name="Rectangle 1" descr="Listing of types of SPED Services">
            <a:extLst>
              <a:ext uri="{FF2B5EF4-FFF2-40B4-BE49-F238E27FC236}">
                <a16:creationId xmlns:a16="http://schemas.microsoft.com/office/drawing/2014/main" id="{4E12D69C-2CB2-4550-ADB4-B35C91F6F47F}"/>
              </a:ext>
            </a:extLst>
          </p:cNvPr>
          <p:cNvSpPr/>
          <p:nvPr/>
        </p:nvSpPr>
        <p:spPr>
          <a:xfrm>
            <a:off x="4247434" y="2723323"/>
            <a:ext cx="4108593" cy="255663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13614822"/>
              </p:ext>
            </p:extLst>
          </p:nvPr>
        </p:nvGraphicFramePr>
        <p:xfrm>
          <a:off x="4260479" y="2723323"/>
          <a:ext cx="4095548" cy="2796540"/>
        </p:xfrm>
        <a:graphic>
          <a:graphicData uri="http://schemas.openxmlformats.org/drawingml/2006/table">
            <a:tbl>
              <a:tblPr firstRow="1" bandRow="1">
                <a:tableStyleId>{5C22544A-7EE6-4342-B048-85BDC9FD1C3A}</a:tableStyleId>
              </a:tblPr>
              <a:tblGrid>
                <a:gridCol w="4095548">
                  <a:extLst>
                    <a:ext uri="{9D8B030D-6E8A-4147-A177-3AD203B41FA5}">
                      <a16:colId xmlns:a16="http://schemas.microsoft.com/office/drawing/2014/main" val="20000"/>
                    </a:ext>
                  </a:extLst>
                </a:gridCol>
              </a:tblGrid>
              <a:tr h="2556637">
                <a:tc>
                  <a:txBody>
                    <a:bodyPr/>
                    <a:lstStyle/>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schemeClr val="tx1"/>
                          </a:solidFill>
                          <a:effectLst/>
                          <a:uLnTx/>
                          <a:uFillTx/>
                          <a:latin typeface="Arial" panose="020B0604020202020204"/>
                          <a:ea typeface="+mn-ea"/>
                          <a:cs typeface="+mn-cs"/>
                        </a:rPr>
                        <a:t>SPED Reporting Options</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500" b="1" i="0" u="none" strike="noStrike" kern="1200" cap="none" spc="0" normalizeH="0" baseline="0" noProof="0" dirty="0">
                        <a:ln>
                          <a:noFill/>
                        </a:ln>
                        <a:solidFill>
                          <a:schemeClr val="tx1"/>
                        </a:solidFill>
                        <a:effectLst/>
                        <a:uLnTx/>
                        <a:uFillTx/>
                        <a:latin typeface="Arial" panose="020B0604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sngStrike" kern="1200" cap="none" spc="0" normalizeH="0" baseline="0" noProof="0" dirty="0">
                          <a:ln>
                            <a:noFill/>
                          </a:ln>
                          <a:solidFill>
                            <a:srgbClr val="C63F28"/>
                          </a:solidFill>
                          <a:effectLst/>
                          <a:uLnTx/>
                          <a:uFillTx/>
                          <a:latin typeface="Arial" panose="020B0604020202020204"/>
                          <a:ea typeface="+mn-ea"/>
                          <a:cs typeface="+mn-cs"/>
                        </a:rPr>
                        <a:t>Path 1 (Part C Services)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Arial" panose="020B0604020202020204"/>
                          <a:ea typeface="+mn-ea"/>
                          <a:cs typeface="+mn-cs"/>
                        </a:rPr>
                        <a:t>Path 2  (Part B Services)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Arial" panose="020B0604020202020204"/>
                          <a:ea typeface="+mn-ea"/>
                          <a:cs typeface="+mn-cs"/>
                        </a:rPr>
                        <a:t>Path 3  ( Part B Services)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Arial" panose="020B0604020202020204"/>
                          <a:ea typeface="+mn-ea"/>
                          <a:cs typeface="+mn-cs"/>
                        </a:rPr>
                        <a:t>Dual Path Reporting</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Arial" panose="020B0604020202020204"/>
                          <a:ea typeface="+mn-ea"/>
                          <a:cs typeface="+mn-cs"/>
                        </a:rPr>
                        <a:t>Special Education and Part C Referrals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Arial" panose="020B0604020202020204"/>
                          <a:ea typeface="+mn-ea"/>
                          <a:cs typeface="+mn-cs"/>
                        </a:rPr>
                        <a:t>Eligibility and Services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Arial" panose="020B0604020202020204"/>
                          <a:ea typeface="+mn-ea"/>
                          <a:cs typeface="+mn-cs"/>
                        </a:rPr>
                        <a:t>Exit Information:  No longer receiving services</a:t>
                      </a:r>
                    </a:p>
                    <a:p>
                      <a:pPr marL="285750" indent="-285750" algn="l">
                        <a:buFont typeface="Arial" panose="020B0604020202020204" pitchFamily="34" charset="0"/>
                        <a:buChar char="•"/>
                      </a:pPr>
                      <a:endParaRPr lang="en-US" sz="1400" dirty="0">
                        <a:solidFill>
                          <a:srgbClr val="677480"/>
                        </a:solidFill>
                      </a:endParaRPr>
                    </a:p>
                  </a:txBody>
                  <a:tcPr marL="68580" marR="68580" marT="34290" marB="34290">
                    <a:noFill/>
                  </a:tcPr>
                </a:tc>
                <a:extLst>
                  <a:ext uri="{0D108BD9-81ED-4DB2-BD59-A6C34878D82A}">
                    <a16:rowId xmlns:a16="http://schemas.microsoft.com/office/drawing/2014/main" val="10000"/>
                  </a:ext>
                </a:extLst>
              </a:tr>
            </a:tbl>
          </a:graphicData>
        </a:graphic>
      </p:graphicFrame>
      <p:pic>
        <p:nvPicPr>
          <p:cNvPr id="1028" name="Picture 4" descr="Image result for Free images for purpose">
            <a:extLst>
              <a:ext uri="{FF2B5EF4-FFF2-40B4-BE49-F238E27FC236}">
                <a16:creationId xmlns:a16="http://schemas.microsoft.com/office/drawing/2014/main" id="{C818AF8F-8A85-4561-8F4E-DD8391C3A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216" y="3012260"/>
            <a:ext cx="2486724" cy="1753553"/>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126">
            <a:extLst>
              <a:ext uri="{FF2B5EF4-FFF2-40B4-BE49-F238E27FC236}">
                <a16:creationId xmlns:a16="http://schemas.microsoft.com/office/drawing/2014/main" id="{0EAEB4BB-A2B0-43A6-820D-F0C5588C8487}"/>
              </a:ext>
            </a:extLst>
          </p:cNvPr>
          <p:cNvSpPr txBox="1">
            <a:spLocks/>
          </p:cNvSpPr>
          <p:nvPr/>
        </p:nvSpPr>
        <p:spPr>
          <a:xfrm>
            <a:off x="7503431" y="5630383"/>
            <a:ext cx="411525" cy="313425"/>
          </a:xfrm>
          <a:prstGeom prst="rect">
            <a:avLst/>
          </a:prstGeom>
        </p:spPr>
        <p:txBody>
          <a:bodyPr spcFirstLastPara="1" vert="horz" wrap="square" lIns="68569" tIns="68569" rIns="68569" bIns="68569" rtlCol="0" anchor="t" anchorCtr="0">
            <a:noAutofit/>
          </a:bodyPr>
          <a:lstStyle>
            <a:defPPr>
              <a:defRPr lang="en-US"/>
            </a:defPPr>
            <a:lvl1pPr marL="0" lvl="0" algn="r" defTabSz="914400" rtl="0" eaLnBrk="1" latinLnBrk="0" hangingPunct="1">
              <a:buNone/>
              <a:defRPr sz="900" kern="1200">
                <a:solidFill>
                  <a:schemeClr val="tx1">
                    <a:tint val="75000"/>
                  </a:schemeClr>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4541936-DEF6-4F26-B4D4-7F3215DC0511}"/>
              </a:ext>
              <a:ext uri="{C183D7F6-B498-43B3-948B-1728B52AA6E4}">
                <adec:decorative xmlns:adec="http://schemas.microsoft.com/office/drawing/2017/decorative" val="1"/>
              </a:ext>
            </a:extLst>
          </p:cNvPr>
          <p:cNvSpPr txBox="1"/>
          <p:nvPr/>
        </p:nvSpPr>
        <p:spPr>
          <a:xfrm>
            <a:off x="787973" y="4765813"/>
            <a:ext cx="2486724" cy="184666"/>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courtesy of depositphotos.com</a:t>
            </a:r>
          </a:p>
        </p:txBody>
      </p:sp>
    </p:spTree>
    <p:extLst>
      <p:ext uri="{BB962C8B-B14F-4D97-AF65-F5344CB8AC3E}">
        <p14:creationId xmlns:p14="http://schemas.microsoft.com/office/powerpoint/2010/main" val="3328540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733425" y="389426"/>
            <a:ext cx="52600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Step 3: Submission to CSI – File Extract</a:t>
            </a:r>
            <a:endParaRPr sz="300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590086" y="1278992"/>
            <a:ext cx="6749276" cy="346249"/>
          </a:xfrm>
          <a:prstGeom prst="rect">
            <a:avLst/>
          </a:prstGeom>
          <a:noFill/>
        </p:spPr>
        <p:txBody>
          <a:bodyPr wrap="square" rtlCol="0">
            <a:spAutoFit/>
          </a:bodyPr>
          <a:lstStyle/>
          <a:p>
            <a:pPr marL="85725">
              <a:spcBef>
                <a:spcPct val="20000"/>
              </a:spcBef>
              <a:buClr>
                <a:srgbClr val="7A88C5"/>
              </a:buClr>
            </a:pPr>
            <a:r>
              <a:rPr lang="en-US" sz="1650" dirty="0">
                <a:solidFill>
                  <a:srgbClr val="C63F28"/>
                </a:solidFill>
                <a:latin typeface="Arial" panose="020B0604020202020204" pitchFamily="34" charset="0"/>
                <a:cs typeface="Arial" panose="020B0604020202020204" pitchFamily="34" charset="0"/>
              </a:rPr>
              <a:t>Extract data from the plan management system:</a:t>
            </a:r>
          </a:p>
        </p:txBody>
      </p:sp>
      <p:pic>
        <p:nvPicPr>
          <p:cNvPr id="7" name="Picture 6" descr="File extract screen in Enrich.">
            <a:extLst>
              <a:ext uri="{FF2B5EF4-FFF2-40B4-BE49-F238E27FC236}">
                <a16:creationId xmlns:a16="http://schemas.microsoft.com/office/drawing/2014/main" id="{86210F3C-3E66-C264-F73A-EC741C26337D}"/>
              </a:ext>
            </a:extLst>
          </p:cNvPr>
          <p:cNvPicPr>
            <a:picLocks noChangeAspect="1"/>
          </p:cNvPicPr>
          <p:nvPr/>
        </p:nvPicPr>
        <p:blipFill>
          <a:blip r:embed="rId3"/>
          <a:stretch>
            <a:fillRect/>
          </a:stretch>
        </p:blipFill>
        <p:spPr>
          <a:xfrm>
            <a:off x="190073" y="1771160"/>
            <a:ext cx="4227968" cy="3295752"/>
          </a:xfrm>
          <a:prstGeom prst="rect">
            <a:avLst/>
          </a:prstGeom>
        </p:spPr>
      </p:pic>
      <p:sp>
        <p:nvSpPr>
          <p:cNvPr id="3" name="TextBox 2">
            <a:extLst>
              <a:ext uri="{FF2B5EF4-FFF2-40B4-BE49-F238E27FC236}">
                <a16:creationId xmlns:a16="http://schemas.microsoft.com/office/drawing/2014/main" id="{5E860447-9338-4473-9D32-801ABD52336D}"/>
              </a:ext>
            </a:extLst>
          </p:cNvPr>
          <p:cNvSpPr txBox="1"/>
          <p:nvPr/>
        </p:nvSpPr>
        <p:spPr>
          <a:xfrm>
            <a:off x="-139105" y="5086839"/>
            <a:ext cx="4886325" cy="1052596"/>
          </a:xfrm>
          <a:prstGeom prst="rect">
            <a:avLst/>
          </a:prstGeom>
          <a:noFill/>
        </p:spPr>
        <p:txBody>
          <a:bodyPr wrap="square" rtlCol="0">
            <a:spAutoFit/>
          </a:bodyPr>
          <a:lstStyle/>
          <a:p>
            <a:pPr marL="308610" lvl="1">
              <a:spcBef>
                <a:spcPct val="20000"/>
              </a:spcBef>
              <a:buClr>
                <a:srgbClr val="5E9EA0"/>
              </a:buClr>
            </a:pPr>
            <a:r>
              <a:rPr lang="en-US" sz="1200" dirty="0">
                <a:latin typeface="Arial" panose="020B0604020202020204" pitchFamily="34" charset="0"/>
                <a:cs typeface="Arial" panose="020B0604020202020204" pitchFamily="34" charset="0"/>
              </a:rPr>
              <a:t>Enrich – Learning Center – </a:t>
            </a:r>
            <a:r>
              <a:rPr lang="en-US" sz="1200" dirty="0">
                <a:latin typeface="Arial" panose="020B0604020202020204" pitchFamily="34" charset="0"/>
                <a:cs typeface="Arial" panose="020B0604020202020204" pitchFamily="34" charset="0"/>
                <a:hlinkClick r:id="rId4"/>
              </a:rPr>
              <a:t>Colorado Data Pipeline Reporting and Resources</a:t>
            </a:r>
            <a:endParaRPr lang="en-US" sz="1200" dirty="0">
              <a:solidFill>
                <a:srgbClr val="C63F28"/>
              </a:solidFill>
              <a:latin typeface="Arial" panose="020B0604020202020204" pitchFamily="34" charset="0"/>
              <a:cs typeface="Arial" panose="020B0604020202020204" pitchFamily="34" charset="0"/>
            </a:endParaRPr>
          </a:p>
          <a:p>
            <a:pPr marL="308610" lvl="1">
              <a:spcBef>
                <a:spcPct val="20000"/>
              </a:spcBef>
              <a:buClr>
                <a:srgbClr val="5E9EA0"/>
              </a:buClr>
            </a:pPr>
            <a:r>
              <a:rPr lang="en-US" sz="11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5"/>
              </a:rPr>
              <a:t>Enrich File Extract Guidance </a:t>
            </a:r>
            <a:endParaRPr lang="en-US" sz="1400" dirty="0">
              <a:latin typeface="Arial" panose="020B0604020202020204" pitchFamily="34" charset="0"/>
              <a:cs typeface="Arial" panose="020B0604020202020204" pitchFamily="34" charset="0"/>
            </a:endParaRPr>
          </a:p>
          <a:p>
            <a:pPr marL="308610" lvl="1">
              <a:spcBef>
                <a:spcPct val="20000"/>
              </a:spcBef>
              <a:buClr>
                <a:srgbClr val="5E9EA0"/>
              </a:buClr>
            </a:pPr>
            <a:endParaRPr lang="en-US" dirty="0"/>
          </a:p>
        </p:txBody>
      </p:sp>
      <p:pic>
        <p:nvPicPr>
          <p:cNvPr id="6" name="Picture 5" descr="File extract screen in Infinite Campus.">
            <a:extLst>
              <a:ext uri="{FF2B5EF4-FFF2-40B4-BE49-F238E27FC236}">
                <a16:creationId xmlns:a16="http://schemas.microsoft.com/office/drawing/2014/main" id="{ABBAE6AA-73CC-407A-A567-B0134278404D}"/>
              </a:ext>
            </a:extLst>
          </p:cNvPr>
          <p:cNvPicPr>
            <a:picLocks noChangeAspect="1"/>
          </p:cNvPicPr>
          <p:nvPr/>
        </p:nvPicPr>
        <p:blipFill>
          <a:blip r:embed="rId6"/>
          <a:stretch>
            <a:fillRect/>
          </a:stretch>
        </p:blipFill>
        <p:spPr>
          <a:xfrm>
            <a:off x="4572000" y="1771161"/>
            <a:ext cx="4247587" cy="3295752"/>
          </a:xfrm>
          <a:prstGeom prst="rect">
            <a:avLst/>
          </a:prstGeom>
          <a:ln>
            <a:solidFill>
              <a:schemeClr val="tx1"/>
            </a:solidFill>
          </a:ln>
        </p:spPr>
      </p:pic>
      <p:sp>
        <p:nvSpPr>
          <p:cNvPr id="4" name="TextBox 3">
            <a:extLst>
              <a:ext uri="{FF2B5EF4-FFF2-40B4-BE49-F238E27FC236}">
                <a16:creationId xmlns:a16="http://schemas.microsoft.com/office/drawing/2014/main" id="{467F1A73-1D6D-4A64-8B87-AD2073006F06}"/>
              </a:ext>
            </a:extLst>
          </p:cNvPr>
          <p:cNvSpPr txBox="1"/>
          <p:nvPr/>
        </p:nvSpPr>
        <p:spPr>
          <a:xfrm>
            <a:off x="4648201" y="5086839"/>
            <a:ext cx="3752850" cy="757130"/>
          </a:xfrm>
          <a:prstGeom prst="rect">
            <a:avLst/>
          </a:prstGeom>
          <a:noFill/>
        </p:spPr>
        <p:txBody>
          <a:bodyPr wrap="square" rtlCol="0">
            <a:spAutoFit/>
          </a:bodyPr>
          <a:lstStyle/>
          <a:p>
            <a:pPr marL="308610" lvl="1">
              <a:spcBef>
                <a:spcPct val="20000"/>
              </a:spcBef>
              <a:buClr>
                <a:srgbClr val="5E9EA0"/>
              </a:buClr>
            </a:pPr>
            <a:r>
              <a:rPr lang="en-US" sz="1200" dirty="0">
                <a:latin typeface="Arial" panose="020B0604020202020204" pitchFamily="34" charset="0"/>
                <a:cs typeface="Arial" panose="020B0604020202020204" pitchFamily="34" charset="0"/>
              </a:rPr>
              <a:t>Infinite Campus – Campus Community</a:t>
            </a:r>
          </a:p>
          <a:p>
            <a:pPr marL="308610" lvl="1">
              <a:spcBef>
                <a:spcPct val="20000"/>
              </a:spcBef>
              <a:buClr>
                <a:srgbClr val="5E9EA0"/>
              </a:buClr>
            </a:pPr>
            <a:r>
              <a:rPr lang="en-US" sz="1100" dirty="0">
                <a:latin typeface="Arial" panose="020B0604020202020204" pitchFamily="34" charset="0"/>
                <a:cs typeface="Arial" panose="020B0604020202020204" pitchFamily="34" charset="0"/>
                <a:hlinkClick r:id="rId7"/>
              </a:rPr>
              <a:t>IEP Child</a:t>
            </a:r>
            <a:r>
              <a:rPr lang="en-US" sz="1100" dirty="0">
                <a:latin typeface="Arial" panose="020B0604020202020204" pitchFamily="34" charset="0"/>
                <a:cs typeface="Arial" panose="020B0604020202020204" pitchFamily="34" charset="0"/>
              </a:rPr>
              <a:t> and </a:t>
            </a:r>
            <a:r>
              <a:rPr lang="en-US" sz="1100" dirty="0">
                <a:latin typeface="Arial" panose="020B0604020202020204" pitchFamily="34" charset="0"/>
                <a:cs typeface="Arial" panose="020B0604020202020204" pitchFamily="34" charset="0"/>
                <a:hlinkClick r:id="rId8"/>
              </a:rPr>
              <a:t>IEP Participation</a:t>
            </a:r>
            <a:r>
              <a:rPr lang="en-US" sz="1100" dirty="0">
                <a:latin typeface="Arial" panose="020B0604020202020204" pitchFamily="34" charset="0"/>
                <a:cs typeface="Arial" panose="020B0604020202020204" pitchFamily="34" charset="0"/>
              </a:rPr>
              <a:t> guides  </a:t>
            </a:r>
          </a:p>
          <a:p>
            <a:endParaRPr lang="en-US" dirty="0"/>
          </a:p>
        </p:txBody>
      </p:sp>
      <p:sp>
        <p:nvSpPr>
          <p:cNvPr id="126" name="Shape 126"/>
          <p:cNvSpPr txBox="1">
            <a:spLocks noGrp="1"/>
          </p:cNvSpPr>
          <p:nvPr>
            <p:ph type="sldNum" idx="12"/>
          </p:nvPr>
        </p:nvSpPr>
        <p:spPr>
          <a:xfrm>
            <a:off x="8195288" y="6025790"/>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30</a:t>
            </a:fld>
            <a:endParaRPr dirty="0">
              <a:solidFill>
                <a:schemeClr val="bg1">
                  <a:lumMod val="65000"/>
                </a:schemeClr>
              </a:solidFill>
            </a:endParaRPr>
          </a:p>
        </p:txBody>
      </p:sp>
    </p:spTree>
    <p:extLst>
      <p:ext uri="{BB962C8B-B14F-4D97-AF65-F5344CB8AC3E}">
        <p14:creationId xmlns:p14="http://schemas.microsoft.com/office/powerpoint/2010/main" val="994501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3: Submission to CSI - Submittal</a:t>
            </a:r>
            <a:endParaRPr dirty="0">
              <a:solidFill>
                <a:schemeClr val="tx1"/>
              </a:solidFill>
              <a:latin typeface="Arial" panose="020B0604020202020204" pitchFamily="34" charset="0"/>
              <a:cs typeface="Arial" panose="020B0604020202020204" pitchFamily="34" charset="0"/>
            </a:endParaRPr>
          </a:p>
        </p:txBody>
      </p:sp>
      <p:pic>
        <p:nvPicPr>
          <p:cNvPr id="4" name="Picture 3" descr="Image of File Layout screen in Google Drive.">
            <a:extLst>
              <a:ext uri="{FF2B5EF4-FFF2-40B4-BE49-F238E27FC236}">
                <a16:creationId xmlns:a16="http://schemas.microsoft.com/office/drawing/2014/main" id="{490CAF9A-D92D-A611-E1CE-6DA19B357C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2037570"/>
            <a:ext cx="7577423" cy="3074608"/>
          </a:xfrm>
          <a:prstGeom prst="rect">
            <a:avLst/>
          </a:prstGeom>
          <a:ln>
            <a:solidFill>
              <a:schemeClr val="tx1"/>
            </a:solidFill>
          </a:ln>
        </p:spPr>
      </p:pic>
      <p:sp>
        <p:nvSpPr>
          <p:cNvPr id="3" name="Rectangle 2"/>
          <p:cNvSpPr/>
          <p:nvPr/>
        </p:nvSpPr>
        <p:spPr>
          <a:xfrm>
            <a:off x="5247409" y="3776908"/>
            <a:ext cx="3667991" cy="1923604"/>
          </a:xfrm>
          <a:prstGeom prst="rect">
            <a:avLst/>
          </a:prstGeom>
          <a:solidFill>
            <a:srgbClr val="F9F9F9"/>
          </a:solidFill>
        </p:spPr>
        <p:txBody>
          <a:bodyPr wrap="square">
            <a:spAutoFit/>
          </a:bodyPr>
          <a:lstStyle/>
          <a:p>
            <a:pPr marL="85725"/>
            <a:r>
              <a:rPr lang="en-US" sz="1400" b="1" dirty="0">
                <a:latin typeface="Arial" panose="020B0604020202020204" pitchFamily="34" charset="0"/>
                <a:cs typeface="Arial" panose="020B0604020202020204" pitchFamily="34" charset="0"/>
              </a:rPr>
              <a:t>Correct Naming of Files</a:t>
            </a:r>
            <a:endParaRPr lang="en-US" sz="1100" dirty="0">
              <a:latin typeface="Arial" panose="020B0604020202020204" pitchFamily="34" charset="0"/>
              <a:cs typeface="Arial" panose="020B0604020202020204" pitchFamily="34" charset="0"/>
            </a:endParaRPr>
          </a:p>
          <a:p>
            <a:pPr marL="85725"/>
            <a:r>
              <a:rPr lang="en-US" sz="1050" b="1" dirty="0">
                <a:latin typeface="Arial" panose="020B0604020202020204" pitchFamily="34" charset="0"/>
                <a:cs typeface="Arial" panose="020B0604020202020204" pitchFamily="34" charset="0"/>
              </a:rPr>
              <a:t>Examples:</a:t>
            </a:r>
          </a:p>
          <a:p>
            <a:pPr marL="308610" lvl="1"/>
            <a:r>
              <a:rPr lang="en-US" sz="1050" b="1" dirty="0" err="1">
                <a:solidFill>
                  <a:srgbClr val="C63F28"/>
                </a:solidFill>
                <a:latin typeface="Arial" panose="020B0604020202020204" pitchFamily="34" charset="0"/>
                <a:cs typeface="Arial" panose="020B0604020202020204" pitchFamily="34" charset="0"/>
                <a:sym typeface="Wingdings" panose="05000000000000000000" pitchFamily="2" charset="2"/>
              </a:rPr>
              <a:t>SCHOOLCODE</a:t>
            </a:r>
            <a:r>
              <a:rPr lang="en-US" sz="1050" b="1" dirty="0" err="1">
                <a:latin typeface="Arial" panose="020B0604020202020204" pitchFamily="34" charset="0"/>
                <a:cs typeface="Arial" panose="020B0604020202020204" pitchFamily="34" charset="0"/>
                <a:sym typeface="Wingdings" panose="05000000000000000000" pitchFamily="2" charset="2"/>
              </a:rPr>
              <a:t>_</a:t>
            </a:r>
            <a:r>
              <a:rPr lang="en-US" sz="1050" b="1" dirty="0" err="1">
                <a:solidFill>
                  <a:srgbClr val="EFAA1F"/>
                </a:solidFill>
                <a:latin typeface="Arial" panose="020B0604020202020204" pitchFamily="34" charset="0"/>
                <a:cs typeface="Arial" panose="020B0604020202020204" pitchFamily="34" charset="0"/>
                <a:sym typeface="Wingdings" panose="05000000000000000000" pitchFamily="2" charset="2"/>
              </a:rPr>
              <a:t>SCHOOLABBREV</a:t>
            </a:r>
            <a:r>
              <a:rPr lang="en-US" sz="1050" b="1" dirty="0" err="1">
                <a:latin typeface="Arial" panose="020B0604020202020204" pitchFamily="34" charset="0"/>
                <a:cs typeface="Arial" panose="020B0604020202020204" pitchFamily="34" charset="0"/>
                <a:sym typeface="Wingdings" panose="05000000000000000000" pitchFamily="2" charset="2"/>
              </a:rPr>
              <a:t>_</a:t>
            </a:r>
            <a:r>
              <a:rPr lang="en-US" sz="1050" b="1" dirty="0" err="1">
                <a:solidFill>
                  <a:srgbClr val="008CA0"/>
                </a:solidFill>
                <a:latin typeface="Arial" panose="020B0604020202020204" pitchFamily="34" charset="0"/>
                <a:cs typeface="Arial" panose="020B0604020202020204" pitchFamily="34" charset="0"/>
                <a:sym typeface="Wingdings" panose="05000000000000000000" pitchFamily="2" charset="2"/>
              </a:rPr>
              <a:t>Child</a:t>
            </a:r>
            <a:r>
              <a:rPr lang="en-US" sz="1050" b="1" dirty="0" err="1">
                <a:latin typeface="Arial" panose="020B0604020202020204" pitchFamily="34" charset="0"/>
                <a:cs typeface="Arial" panose="020B0604020202020204" pitchFamily="34" charset="0"/>
                <a:sym typeface="Wingdings" panose="05000000000000000000" pitchFamily="2" charset="2"/>
              </a:rPr>
              <a:t>_</a:t>
            </a:r>
            <a:r>
              <a:rPr lang="en-US" sz="1050" b="1" dirty="0" err="1">
                <a:solidFill>
                  <a:srgbClr val="455FA9"/>
                </a:solidFill>
                <a:latin typeface="Arial" panose="020B0604020202020204" pitchFamily="34" charset="0"/>
                <a:cs typeface="Arial" panose="020B0604020202020204" pitchFamily="34" charset="0"/>
                <a:sym typeface="Wingdings" panose="05000000000000000000" pitchFamily="2" charset="2"/>
              </a:rPr>
              <a:t>Date</a:t>
            </a:r>
            <a:endParaRPr lang="en-US" sz="1050" b="1" dirty="0">
              <a:solidFill>
                <a:srgbClr val="455FA9"/>
              </a:solidFill>
              <a:latin typeface="Arial" panose="020B0604020202020204" pitchFamily="34" charset="0"/>
              <a:cs typeface="Arial" panose="020B0604020202020204" pitchFamily="34" charset="0"/>
              <a:sym typeface="Wingdings" panose="05000000000000000000" pitchFamily="2" charset="2"/>
            </a:endParaRPr>
          </a:p>
          <a:p>
            <a:pPr marL="308610" lvl="1"/>
            <a:r>
              <a:rPr lang="en-US" sz="1050" b="1" dirty="0" err="1">
                <a:solidFill>
                  <a:srgbClr val="C63F28"/>
                </a:solidFill>
                <a:latin typeface="Arial" panose="020B0604020202020204" pitchFamily="34" charset="0"/>
                <a:cs typeface="Arial" panose="020B0604020202020204" pitchFamily="34" charset="0"/>
                <a:sym typeface="Wingdings" panose="05000000000000000000" pitchFamily="2" charset="2"/>
              </a:rPr>
              <a:t>SCHOOLCODE</a:t>
            </a:r>
            <a:r>
              <a:rPr lang="en-US" sz="1050" b="1" dirty="0" err="1">
                <a:latin typeface="Arial" panose="020B0604020202020204" pitchFamily="34" charset="0"/>
                <a:cs typeface="Arial" panose="020B0604020202020204" pitchFamily="34" charset="0"/>
                <a:sym typeface="Wingdings" panose="05000000000000000000" pitchFamily="2" charset="2"/>
              </a:rPr>
              <a:t>_</a:t>
            </a:r>
            <a:r>
              <a:rPr lang="en-US" sz="1050" b="1" dirty="0" err="1">
                <a:solidFill>
                  <a:srgbClr val="EFAA1F"/>
                </a:solidFill>
                <a:latin typeface="Arial" panose="020B0604020202020204" pitchFamily="34" charset="0"/>
                <a:cs typeface="Arial" panose="020B0604020202020204" pitchFamily="34" charset="0"/>
                <a:sym typeface="Wingdings" panose="05000000000000000000" pitchFamily="2" charset="2"/>
              </a:rPr>
              <a:t>SCHOOLABBREV</a:t>
            </a:r>
            <a:r>
              <a:rPr lang="en-US" sz="1050" b="1" dirty="0" err="1">
                <a:latin typeface="Arial" panose="020B0604020202020204" pitchFamily="34" charset="0"/>
                <a:cs typeface="Arial" panose="020B0604020202020204" pitchFamily="34" charset="0"/>
                <a:sym typeface="Wingdings" panose="05000000000000000000" pitchFamily="2" charset="2"/>
              </a:rPr>
              <a:t>_</a:t>
            </a:r>
            <a:r>
              <a:rPr lang="en-US" sz="1050" b="1" dirty="0" err="1">
                <a:solidFill>
                  <a:srgbClr val="008CA0"/>
                </a:solidFill>
                <a:latin typeface="Arial" panose="020B0604020202020204" pitchFamily="34" charset="0"/>
                <a:cs typeface="Arial" panose="020B0604020202020204" pitchFamily="34" charset="0"/>
                <a:sym typeface="Wingdings" panose="05000000000000000000" pitchFamily="2" charset="2"/>
              </a:rPr>
              <a:t>Participation</a:t>
            </a:r>
            <a:r>
              <a:rPr lang="en-US" sz="1050" b="1" dirty="0" err="1">
                <a:latin typeface="Arial" panose="020B0604020202020204" pitchFamily="34" charset="0"/>
                <a:cs typeface="Arial" panose="020B0604020202020204" pitchFamily="34" charset="0"/>
                <a:sym typeface="Wingdings" panose="05000000000000000000" pitchFamily="2" charset="2"/>
              </a:rPr>
              <a:t>_</a:t>
            </a:r>
            <a:r>
              <a:rPr lang="en-US" sz="1050" b="1" dirty="0" err="1">
                <a:solidFill>
                  <a:srgbClr val="455FA9"/>
                </a:solidFill>
                <a:latin typeface="Arial" panose="020B0604020202020204" pitchFamily="34" charset="0"/>
                <a:cs typeface="Arial" panose="020B0604020202020204" pitchFamily="34" charset="0"/>
                <a:sym typeface="Wingdings" panose="05000000000000000000" pitchFamily="2" charset="2"/>
              </a:rPr>
              <a:t>Date</a:t>
            </a:r>
            <a:endParaRPr lang="en-US" sz="1050" b="1" dirty="0">
              <a:solidFill>
                <a:srgbClr val="455FA9"/>
              </a:solidFill>
              <a:latin typeface="Arial" panose="020B0604020202020204" pitchFamily="34" charset="0"/>
              <a:cs typeface="Arial" panose="020B0604020202020204" pitchFamily="34" charset="0"/>
              <a:sym typeface="Wingdings" panose="05000000000000000000" pitchFamily="2" charset="2"/>
            </a:endParaRPr>
          </a:p>
          <a:p>
            <a:pPr marL="308610" lvl="1"/>
            <a:endParaRPr lang="en-US" sz="1050" b="1" dirty="0">
              <a:latin typeface="Arial" panose="020B0604020202020204" pitchFamily="34" charset="0"/>
              <a:cs typeface="Arial" panose="020B0604020202020204" pitchFamily="34" charset="0"/>
              <a:sym typeface="Wingdings" panose="05000000000000000000" pitchFamily="2" charset="2"/>
            </a:endParaRPr>
          </a:p>
          <a:p>
            <a:pPr marL="214313" indent="-214313">
              <a:buFont typeface="Arial" panose="020B0604020202020204" pitchFamily="34" charset="0"/>
              <a:buChar char="•"/>
            </a:pPr>
            <a:r>
              <a:rPr lang="en-US" sz="1050" b="1" dirty="0">
                <a:latin typeface="Arial" panose="020B0604020202020204" pitchFamily="34" charset="0"/>
                <a:cs typeface="Arial" panose="020B0604020202020204" pitchFamily="34" charset="0"/>
                <a:sym typeface="Wingdings" panose="05000000000000000000" pitchFamily="2" charset="2"/>
              </a:rPr>
              <a:t>Files should not contain any spaces in order to upload to CDE</a:t>
            </a:r>
          </a:p>
          <a:p>
            <a:pPr marL="214313" indent="-214313">
              <a:buFont typeface="Arial" panose="020B0604020202020204" pitchFamily="34" charset="0"/>
              <a:buChar char="•"/>
            </a:pPr>
            <a:r>
              <a:rPr lang="en-US" sz="1050" b="1" dirty="0">
                <a:latin typeface="Arial" panose="020B0604020202020204" pitchFamily="34" charset="0"/>
                <a:cs typeface="Arial" panose="020B0604020202020204" pitchFamily="34" charset="0"/>
                <a:sym typeface="Wingdings" panose="05000000000000000000" pitchFamily="2" charset="2"/>
              </a:rPr>
              <a:t>Ensure you are uploading them to the correct folder in Google Drive:</a:t>
            </a:r>
          </a:p>
          <a:p>
            <a:pPr marL="522923" lvl="1" indent="-214313">
              <a:buFont typeface="Arial" panose="020B0604020202020204" pitchFamily="34" charset="0"/>
              <a:buChar char="•"/>
            </a:pPr>
            <a:r>
              <a:rPr lang="en-US" sz="1050" b="1" dirty="0">
                <a:solidFill>
                  <a:srgbClr val="C63F28"/>
                </a:solidFill>
                <a:latin typeface="Arial" panose="020B0604020202020204" pitchFamily="34" charset="0"/>
                <a:cs typeface="Arial" panose="020B0604020202020204" pitchFamily="34" charset="0"/>
                <a:sym typeface="Wingdings" panose="05000000000000000000" pitchFamily="2" charset="2"/>
              </a:rPr>
              <a:t>G-Drive</a:t>
            </a:r>
            <a:r>
              <a:rPr lang="en-US" sz="1050" b="1" dirty="0">
                <a:latin typeface="Arial" panose="020B0604020202020204" pitchFamily="34" charset="0"/>
                <a:cs typeface="Arial" panose="020B0604020202020204" pitchFamily="34" charset="0"/>
                <a:sym typeface="Wingdings" panose="05000000000000000000" pitchFamily="2" charset="2"/>
              </a:rPr>
              <a:t>&gt;</a:t>
            </a:r>
            <a:r>
              <a:rPr lang="en-US" sz="1050" b="1" dirty="0">
                <a:solidFill>
                  <a:srgbClr val="EFAA1F"/>
                </a:solidFill>
                <a:latin typeface="Arial" panose="020B0604020202020204" pitchFamily="34" charset="0"/>
                <a:cs typeface="Arial" panose="020B0604020202020204" pitchFamily="34" charset="0"/>
                <a:sym typeface="Wingdings" panose="05000000000000000000" pitchFamily="2" charset="2"/>
              </a:rPr>
              <a:t>December Count</a:t>
            </a:r>
            <a:r>
              <a:rPr lang="en-US" sz="1050" b="1" dirty="0">
                <a:latin typeface="Arial" panose="020B0604020202020204" pitchFamily="34" charset="0"/>
                <a:cs typeface="Arial" panose="020B0604020202020204" pitchFamily="34" charset="0"/>
                <a:sym typeface="Wingdings" panose="05000000000000000000" pitchFamily="2" charset="2"/>
              </a:rPr>
              <a:t>&gt;</a:t>
            </a:r>
            <a:r>
              <a:rPr lang="en-US" sz="1050" b="1" dirty="0">
                <a:solidFill>
                  <a:srgbClr val="008CA0"/>
                </a:solidFill>
                <a:latin typeface="Arial" panose="020B0604020202020204" pitchFamily="34" charset="0"/>
                <a:cs typeface="Arial" panose="020B0604020202020204" pitchFamily="34" charset="0"/>
                <a:sym typeface="Wingdings" panose="05000000000000000000" pitchFamily="2" charset="2"/>
              </a:rPr>
              <a:t>23-24</a:t>
            </a:r>
            <a:r>
              <a:rPr lang="en-US" sz="1050" b="1" dirty="0">
                <a:latin typeface="Arial" panose="020B0604020202020204" pitchFamily="34" charset="0"/>
                <a:cs typeface="Arial" panose="020B0604020202020204" pitchFamily="34" charset="0"/>
                <a:sym typeface="Wingdings" panose="05000000000000000000" pitchFamily="2" charset="2"/>
              </a:rPr>
              <a:t>&gt;</a:t>
            </a:r>
            <a:r>
              <a:rPr lang="en-US" sz="1050" b="1" dirty="0">
                <a:solidFill>
                  <a:srgbClr val="455FA9"/>
                </a:solidFill>
                <a:latin typeface="Arial" panose="020B0604020202020204" pitchFamily="34" charset="0"/>
                <a:cs typeface="Arial" panose="020B0604020202020204" pitchFamily="34" charset="0"/>
                <a:sym typeface="Wingdings" panose="05000000000000000000" pitchFamily="2" charset="2"/>
              </a:rPr>
              <a:t>Files to Run</a:t>
            </a:r>
            <a:endParaRPr lang="en-US" sz="1050" b="1" dirty="0">
              <a:latin typeface="Arial" panose="020B0604020202020204" pitchFamily="34" charset="0"/>
              <a:cs typeface="Arial" panose="020B0604020202020204" pitchFamily="34" charset="0"/>
              <a:sym typeface="Wingdings" panose="05000000000000000000" pitchFamily="2" charset="2"/>
            </a:endParaRPr>
          </a:p>
        </p:txBody>
      </p:sp>
      <p:sp>
        <p:nvSpPr>
          <p:cNvPr id="8" name="TextBox 7">
            <a:extLst>
              <a:ext uri="{FF2B5EF4-FFF2-40B4-BE49-F238E27FC236}">
                <a16:creationId xmlns:a16="http://schemas.microsoft.com/office/drawing/2014/main" id="{6477E3AC-EF23-4358-9499-29CC38DF185E}"/>
              </a:ext>
            </a:extLst>
          </p:cNvPr>
          <p:cNvSpPr txBox="1"/>
          <p:nvPr/>
        </p:nvSpPr>
        <p:spPr>
          <a:xfrm>
            <a:off x="121695" y="5931344"/>
            <a:ext cx="8489741" cy="276999"/>
          </a:xfrm>
          <a:prstGeom prst="rect">
            <a:avLst/>
          </a:prstGeom>
          <a:noFill/>
        </p:spPr>
        <p:txBody>
          <a:bodyPr wrap="square">
            <a:spAutoFit/>
          </a:bodyPr>
          <a:lstStyle/>
          <a:p>
            <a:pPr marL="180023" indent="-214313">
              <a:buFont typeface="Arial" panose="020B0604020202020204" pitchFamily="34" charset="0"/>
              <a:buChar char="•"/>
            </a:pPr>
            <a:r>
              <a:rPr lang="en-US" sz="1200" dirty="0">
                <a:latin typeface="Arial" panose="020B0604020202020204" pitchFamily="34" charset="0"/>
                <a:cs typeface="Arial" panose="020B0604020202020204" pitchFamily="34" charset="0"/>
                <a:sym typeface="Wingdings" panose="05000000000000000000" pitchFamily="2" charset="2"/>
              </a:rPr>
              <a:t>Email the submissions inbox (</a:t>
            </a:r>
            <a:r>
              <a:rPr lang="en-US" sz="1200" dirty="0">
                <a:latin typeface="Arial" panose="020B0604020202020204" pitchFamily="34" charset="0"/>
                <a:cs typeface="Arial" panose="020B0604020202020204" pitchFamily="34" charset="0"/>
                <a:sym typeface="Wingdings" panose="05000000000000000000" pitchFamily="2" charset="2"/>
                <a:hlinkClick r:id="rId4"/>
              </a:rPr>
              <a:t>Submissions_CSI@csi.state.co.us</a:t>
            </a:r>
            <a:r>
              <a:rPr lang="en-US" sz="1200" dirty="0">
                <a:latin typeface="Arial" panose="020B0604020202020204" pitchFamily="34" charset="0"/>
                <a:cs typeface="Arial" panose="020B0604020202020204" pitchFamily="34" charset="0"/>
                <a:sym typeface="Wingdings" panose="05000000000000000000" pitchFamily="2" charset="2"/>
              </a:rPr>
              <a:t>) once file is available to process</a:t>
            </a:r>
          </a:p>
        </p:txBody>
      </p:sp>
      <p:sp>
        <p:nvSpPr>
          <p:cNvPr id="13" name="Shape 126">
            <a:extLst>
              <a:ext uri="{FF2B5EF4-FFF2-40B4-BE49-F238E27FC236}">
                <a16:creationId xmlns:a16="http://schemas.microsoft.com/office/drawing/2014/main" id="{5E45A783-3778-4896-9C55-E6902314C684}"/>
              </a:ext>
            </a:extLst>
          </p:cNvPr>
          <p:cNvSpPr txBox="1">
            <a:spLocks/>
          </p:cNvSpPr>
          <p:nvPr/>
        </p:nvSpPr>
        <p:spPr>
          <a:xfrm>
            <a:off x="8732838" y="5805779"/>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31</a:t>
            </a:fld>
            <a:endParaRPr lang="en" dirty="0"/>
          </a:p>
        </p:txBody>
      </p:sp>
    </p:spTree>
    <p:extLst>
      <p:ext uri="{BB962C8B-B14F-4D97-AF65-F5344CB8AC3E}">
        <p14:creationId xmlns:p14="http://schemas.microsoft.com/office/powerpoint/2010/main" val="1695987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324C-735F-4373-85C5-F79672BD35A7}"/>
              </a:ext>
            </a:extLst>
          </p:cNvPr>
          <p:cNvSpPr>
            <a:spLocks noGrp="1"/>
          </p:cNvSpPr>
          <p:nvPr>
            <p:ph type="title"/>
          </p:nvPr>
        </p:nvSpPr>
        <p:spPr/>
        <p:txBody>
          <a:bodyPr>
            <a:normAutofit/>
          </a:bodyPr>
          <a:lstStyle/>
          <a:p>
            <a:r>
              <a:rPr lang="en-US" sz="3600" dirty="0">
                <a:solidFill>
                  <a:schemeClr val="tx1"/>
                </a:solidFill>
                <a:latin typeface="Arial" panose="020B0604020202020204" pitchFamily="34" charset="0"/>
                <a:cs typeface="Arial" panose="020B0604020202020204" pitchFamily="34" charset="0"/>
              </a:rPr>
              <a:t>Step 4: Error Resolution</a:t>
            </a:r>
            <a:endParaRPr lang="en-US" sz="2800" dirty="0"/>
          </a:p>
        </p:txBody>
      </p:sp>
      <p:sp>
        <p:nvSpPr>
          <p:cNvPr id="3" name="Text Placeholder 2">
            <a:extLst>
              <a:ext uri="{FF2B5EF4-FFF2-40B4-BE49-F238E27FC236}">
                <a16:creationId xmlns:a16="http://schemas.microsoft.com/office/drawing/2014/main" id="{89FF8E5B-6447-418F-B5B8-4270CB1F490F}"/>
              </a:ext>
            </a:extLst>
          </p:cNvPr>
          <p:cNvSpPr>
            <a:spLocks noGrp="1"/>
          </p:cNvSpPr>
          <p:nvPr>
            <p:ph type="body" idx="1"/>
          </p:nvPr>
        </p:nvSpPr>
        <p:spPr>
          <a:xfrm>
            <a:off x="893700" y="1831450"/>
            <a:ext cx="4409820" cy="4736400"/>
          </a:xfrm>
        </p:spPr>
        <p:txBody>
          <a:bodyPr>
            <a:normAutofit/>
          </a:bodyPr>
          <a:lstStyle/>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Once submitted, CSI will process the files in the Data Pipeline and extract error reports.</a:t>
            </a: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All Level 1 and 2 Error Reports will be available in the Error Reports folder at the following path in G-Drive:</a:t>
            </a:r>
          </a:p>
          <a:p>
            <a:pPr lvl="1">
              <a:buFont typeface="Arial" panose="020B0604020202020204" pitchFamily="34" charset="0"/>
              <a:buChar char="•"/>
            </a:pPr>
            <a:endParaRPr lang="en-US" dirty="0">
              <a:latin typeface="Arial" panose="020B0604020202020204" pitchFamily="34" charset="0"/>
            </a:endParaRPr>
          </a:p>
          <a:p>
            <a:pPr lvl="2">
              <a:buFont typeface="Arial" panose="020B0604020202020204" pitchFamily="34" charset="0"/>
              <a:buChar char="•"/>
            </a:pPr>
            <a:r>
              <a:rPr lang="en-US" dirty="0">
                <a:solidFill>
                  <a:srgbClr val="C63F28"/>
                </a:solidFill>
                <a:latin typeface="Arial" panose="020B0604020202020204" pitchFamily="34" charset="0"/>
                <a:cs typeface="Arial" panose="020B0604020202020204" pitchFamily="34" charset="0"/>
              </a:rPr>
              <a:t>Submissions/SPED EOY/23-24/Error Reports</a:t>
            </a:r>
          </a:p>
          <a:p>
            <a:pPr lvl="2">
              <a:buFont typeface="Arial" panose="020B0604020202020204" pitchFamily="34" charset="0"/>
              <a:buChar char="•"/>
            </a:pPr>
            <a:endParaRPr lang="en-US" dirty="0">
              <a:solidFill>
                <a:srgbClr val="C63F28"/>
              </a:solidFill>
            </a:endParaRP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Download and save these reports from G-Drive directly to a created folder on your computer similar to the process described above, but in reverse.</a:t>
            </a:r>
          </a:p>
          <a:p>
            <a:pPr>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6E0886B-735E-4811-922E-42018D205004}"/>
              </a:ext>
            </a:extLst>
          </p:cNvPr>
          <p:cNvSpPr>
            <a:spLocks noGrp="1"/>
          </p:cNvSpPr>
          <p:nvPr>
            <p:ph type="sldNum" idx="12"/>
          </p:nvPr>
        </p:nvSpPr>
        <p:spPr>
          <a:xfrm>
            <a:off x="7701600" y="5829112"/>
            <a:ext cx="548700" cy="417900"/>
          </a:xfrm>
        </p:spPr>
        <p:txBody>
          <a:bodyPr/>
          <a:lstStyle/>
          <a:p>
            <a:fld id="{00000000-1234-1234-1234-123412341234}" type="slidenum">
              <a:rPr lang="en" smtClean="0"/>
              <a:pPr/>
              <a:t>32</a:t>
            </a:fld>
            <a:endParaRPr lang="en" dirty="0"/>
          </a:p>
        </p:txBody>
      </p:sp>
      <p:pic>
        <p:nvPicPr>
          <p:cNvPr id="7" name="Picture 6" descr="SPED EOY Error Reports folder in Google Drive.">
            <a:extLst>
              <a:ext uri="{FF2B5EF4-FFF2-40B4-BE49-F238E27FC236}">
                <a16:creationId xmlns:a16="http://schemas.microsoft.com/office/drawing/2014/main" id="{311EE716-D46C-4F5D-BB4C-144E74FF05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03519" y="2803621"/>
            <a:ext cx="3635771" cy="1586596"/>
          </a:xfrm>
          <a:prstGeom prst="rect">
            <a:avLst/>
          </a:prstGeom>
          <a:ln>
            <a:solidFill>
              <a:schemeClr val="tx1"/>
            </a:solidFill>
          </a:ln>
        </p:spPr>
      </p:pic>
    </p:spTree>
    <p:extLst>
      <p:ext uri="{BB962C8B-B14F-4D97-AF65-F5344CB8AC3E}">
        <p14:creationId xmlns:p14="http://schemas.microsoft.com/office/powerpoint/2010/main" val="3144128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27550" y="467727"/>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Troubleshooting Errors</a:t>
            </a:r>
            <a:endParaRPr sz="300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86E961A-3540-417C-85A4-9BD6D56CF4B3}"/>
              </a:ext>
            </a:extLst>
          </p:cNvPr>
          <p:cNvSpPr txBox="1"/>
          <p:nvPr/>
        </p:nvSpPr>
        <p:spPr>
          <a:xfrm>
            <a:off x="5150895" y="1466850"/>
            <a:ext cx="363855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Review the </a:t>
            </a:r>
            <a:r>
              <a:rPr lang="en-US" dirty="0">
                <a:solidFill>
                  <a:srgbClr val="C00000"/>
                </a:solidFill>
                <a:latin typeface="Arial" panose="020B0604020202020204" pitchFamily="34" charset="0"/>
                <a:cs typeface="Arial" panose="020B0604020202020204" pitchFamily="34" charset="0"/>
              </a:rPr>
              <a:t>Child</a:t>
            </a:r>
            <a:r>
              <a:rPr lang="en-US" dirty="0">
                <a:latin typeface="Arial" panose="020B0604020202020204" pitchFamily="34" charset="0"/>
                <a:cs typeface="Arial" panose="020B0604020202020204" pitchFamily="34" charset="0"/>
              </a:rPr>
              <a:t>, </a:t>
            </a:r>
            <a:r>
              <a:rPr lang="en-US" dirty="0">
                <a:solidFill>
                  <a:srgbClr val="455FA9"/>
                </a:solidFill>
                <a:latin typeface="Arial" panose="020B0604020202020204" pitchFamily="34" charset="0"/>
                <a:cs typeface="Arial" panose="020B0604020202020204" pitchFamily="34" charset="0"/>
              </a:rPr>
              <a:t>Participation</a:t>
            </a:r>
            <a:r>
              <a:rPr lang="en-US" dirty="0">
                <a:latin typeface="Arial" panose="020B0604020202020204" pitchFamily="34" charset="0"/>
                <a:cs typeface="Arial" panose="020B0604020202020204" pitchFamily="34" charset="0"/>
              </a:rPr>
              <a:t>, and </a:t>
            </a:r>
            <a:r>
              <a:rPr lang="en-US" dirty="0">
                <a:solidFill>
                  <a:srgbClr val="008CA0"/>
                </a:solidFill>
                <a:latin typeface="Arial" panose="020B0604020202020204" pitchFamily="34" charset="0"/>
                <a:cs typeface="Arial" panose="020B0604020202020204" pitchFamily="34" charset="0"/>
              </a:rPr>
              <a:t>SPED EOY Level 2 </a:t>
            </a:r>
            <a:r>
              <a:rPr lang="en-US" dirty="0">
                <a:latin typeface="Arial" panose="020B0604020202020204" pitchFamily="34" charset="0"/>
                <a:cs typeface="Arial" panose="020B0604020202020204" pitchFamily="34" charset="0"/>
              </a:rPr>
              <a:t>Reports for Guidance!</a:t>
            </a:r>
          </a:p>
        </p:txBody>
      </p:sp>
      <p:pic>
        <p:nvPicPr>
          <p:cNvPr id="4" name="Picture 3" descr="Troubleshooting Errors Child tab screenshot.">
            <a:extLst>
              <a:ext uri="{FF2B5EF4-FFF2-40B4-BE49-F238E27FC236}">
                <a16:creationId xmlns:a16="http://schemas.microsoft.com/office/drawing/2014/main" id="{89F6F638-2B8C-448D-B3C0-065C2E1E0826}"/>
              </a:ext>
            </a:extLst>
          </p:cNvPr>
          <p:cNvPicPr>
            <a:picLocks noChangeAspect="1"/>
          </p:cNvPicPr>
          <p:nvPr/>
        </p:nvPicPr>
        <p:blipFill>
          <a:blip r:embed="rId3"/>
          <a:stretch>
            <a:fillRect/>
          </a:stretch>
        </p:blipFill>
        <p:spPr>
          <a:xfrm>
            <a:off x="114300" y="1580525"/>
            <a:ext cx="4787676" cy="2339834"/>
          </a:xfrm>
          <a:prstGeom prst="rect">
            <a:avLst/>
          </a:prstGeom>
          <a:ln>
            <a:solidFill>
              <a:schemeClr val="tx1"/>
            </a:solidFill>
          </a:ln>
        </p:spPr>
      </p:pic>
      <p:pic>
        <p:nvPicPr>
          <p:cNvPr id="5" name="Picture 4" descr="Troubleshooting Errors Participation tab screenshot.">
            <a:extLst>
              <a:ext uri="{FF2B5EF4-FFF2-40B4-BE49-F238E27FC236}">
                <a16:creationId xmlns:a16="http://schemas.microsoft.com/office/drawing/2014/main" id="{89E35569-5D8F-4B1B-A10E-82BCFB3D213E}"/>
              </a:ext>
            </a:extLst>
          </p:cNvPr>
          <p:cNvPicPr>
            <a:picLocks noChangeAspect="1"/>
          </p:cNvPicPr>
          <p:nvPr/>
        </p:nvPicPr>
        <p:blipFill>
          <a:blip r:embed="rId4"/>
          <a:stretch>
            <a:fillRect/>
          </a:stretch>
        </p:blipFill>
        <p:spPr>
          <a:xfrm>
            <a:off x="1345976" y="2336896"/>
            <a:ext cx="4527658" cy="2428085"/>
          </a:xfrm>
          <a:prstGeom prst="rect">
            <a:avLst/>
          </a:prstGeom>
          <a:ln>
            <a:solidFill>
              <a:schemeClr val="tx1"/>
            </a:solidFill>
          </a:ln>
        </p:spPr>
      </p:pic>
      <p:pic>
        <p:nvPicPr>
          <p:cNvPr id="10" name="Picture 9" descr="Troubleshooting Errors Resource Level 2 SPED EOY tab">
            <a:extLst>
              <a:ext uri="{FF2B5EF4-FFF2-40B4-BE49-F238E27FC236}">
                <a16:creationId xmlns:a16="http://schemas.microsoft.com/office/drawing/2014/main" id="{5E89F0E1-0DF6-4D8D-8B1F-4CBC162BA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6053" y="2862129"/>
            <a:ext cx="4527658" cy="2428085"/>
          </a:xfrm>
          <a:prstGeom prst="rect">
            <a:avLst/>
          </a:prstGeom>
          <a:ln>
            <a:solidFill>
              <a:schemeClr val="tx1"/>
            </a:solidFill>
          </a:ln>
        </p:spPr>
      </p:pic>
      <p:sp>
        <p:nvSpPr>
          <p:cNvPr id="3" name="Rectangle 2">
            <a:extLst>
              <a:ext uri="{FF2B5EF4-FFF2-40B4-BE49-F238E27FC236}">
                <a16:creationId xmlns:a16="http://schemas.microsoft.com/office/drawing/2014/main" id="{5E893342-15EA-4F9C-8FF4-DE947DD1559A}"/>
              </a:ext>
            </a:extLst>
          </p:cNvPr>
          <p:cNvSpPr/>
          <p:nvPr/>
        </p:nvSpPr>
        <p:spPr>
          <a:xfrm>
            <a:off x="1653951" y="5636031"/>
            <a:ext cx="649605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hlinkClick r:id="rId6"/>
              </a:rPr>
              <a:t>https://resources.csi.state.co.us/troubleshooting-errors/</a:t>
            </a:r>
            <a:endParaRPr lang="en-US" sz="1400" dirty="0">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33</a:t>
            </a:fld>
            <a:endParaRPr dirty="0"/>
          </a:p>
        </p:txBody>
      </p:sp>
    </p:spTree>
    <p:extLst>
      <p:ext uri="{BB962C8B-B14F-4D97-AF65-F5344CB8AC3E}">
        <p14:creationId xmlns:p14="http://schemas.microsoft.com/office/powerpoint/2010/main" val="235826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248294" y="1063238"/>
            <a:ext cx="5850338" cy="661883"/>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Troubleshooting Errors - Resolution Example</a:t>
            </a:r>
            <a:endParaRPr sz="3000" dirty="0">
              <a:solidFill>
                <a:schemeClr val="tx1"/>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34</a:t>
            </a:fld>
            <a:endParaRPr dirty="0"/>
          </a:p>
        </p:txBody>
      </p:sp>
      <p:sp>
        <p:nvSpPr>
          <p:cNvPr id="2" name="TextBox 1"/>
          <p:cNvSpPr txBox="1"/>
          <p:nvPr/>
        </p:nvSpPr>
        <p:spPr>
          <a:xfrm>
            <a:off x="533401" y="1920487"/>
            <a:ext cx="8229600" cy="3416320"/>
          </a:xfrm>
          <a:prstGeom prst="rect">
            <a:avLst/>
          </a:prstGeom>
          <a:noFill/>
        </p:spPr>
        <p:txBody>
          <a:bodyPr wrap="square" rtlCol="0">
            <a:spAutoFit/>
          </a:bodyPr>
          <a:lstStyle/>
          <a:p>
            <a:r>
              <a:rPr lang="en-US" sz="1200" dirty="0">
                <a:solidFill>
                  <a:srgbClr val="C00000"/>
                </a:solidFill>
                <a:latin typeface="Arial" panose="020B0604020202020204" pitchFamily="34" charset="0"/>
                <a:cs typeface="Arial" panose="020B0604020202020204" pitchFamily="34" charset="0"/>
              </a:rPr>
              <a:t>Your first Level 2 Error Report shows several SY195 error related to Path 3 Evaluation Delays.  You are unsure the best process to code correctly and clear the error.</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To assist with this, use the Troubleshooting errors document!  The additional troubleshooting notes show:</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Based on this, you know that either the IEP is missing some Path 3 Dates, including Date of Evaluation or the time between Parental Consent and Evaluation Complete was more than 60 days.  So, either you need to add the dates into the IEP or add a Reason for Delay in Completing the Evaluation (if dates are accurate)</a:t>
            </a:r>
          </a:p>
        </p:txBody>
      </p:sp>
      <p:pic>
        <p:nvPicPr>
          <p:cNvPr id="5" name="Picture 4" descr="Troubleshooting Errors Level 2 SPED EOY tab screenshot.">
            <a:extLst>
              <a:ext uri="{FF2B5EF4-FFF2-40B4-BE49-F238E27FC236}">
                <a16:creationId xmlns:a16="http://schemas.microsoft.com/office/drawing/2014/main" id="{F59F9E82-5523-4B5D-AFB3-F52F531DEE6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66253" y="2840120"/>
            <a:ext cx="8396748" cy="1577054"/>
          </a:xfrm>
          <a:prstGeom prst="rect">
            <a:avLst/>
          </a:prstGeom>
        </p:spPr>
      </p:pic>
    </p:spTree>
    <p:extLst>
      <p:ext uri="{BB962C8B-B14F-4D97-AF65-F5344CB8AC3E}">
        <p14:creationId xmlns:p14="http://schemas.microsoft.com/office/powerpoint/2010/main" val="354312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82131" y="646237"/>
            <a:ext cx="4846950" cy="857250"/>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5: Data Review</a:t>
            </a:r>
            <a:endParaRPr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1035844" y="1503487"/>
            <a:ext cx="6238987" cy="4279651"/>
          </a:xfrm>
          <a:prstGeom prst="rect">
            <a:avLst/>
          </a:prstGeom>
        </p:spPr>
        <p:txBody>
          <a:bodyPr spcFirstLastPara="1" vert="horz" wrap="square" lIns="68569" tIns="68569" rIns="68569" bIns="68569" rtlCol="0" anchor="t" anchorCtr="0">
            <a:noAutofit/>
          </a:bodyPr>
          <a:lstStyle/>
          <a:p>
            <a:pPr marL="85725" indent="0">
              <a:buNone/>
            </a:pPr>
            <a:r>
              <a:rPr lang="en-US" i="1" dirty="0">
                <a:solidFill>
                  <a:srgbClr val="C63F28"/>
                </a:solidFill>
                <a:latin typeface="Arial" panose="020B0604020202020204" pitchFamily="34" charset="0"/>
                <a:cs typeface="Arial" panose="020B0604020202020204" pitchFamily="34" charset="0"/>
              </a:rPr>
              <a:t>Summary Certification Report information detailed on an upcoming module.</a:t>
            </a:r>
          </a:p>
          <a:p>
            <a:pPr marL="85725" indent="0">
              <a:buNone/>
            </a:pPr>
            <a:endParaRPr lang="en-US" dirty="0">
              <a:solidFill>
                <a:schemeClr val="tx1"/>
              </a:solidFill>
              <a:latin typeface="Arial" panose="020B0604020202020204" pitchFamily="34" charset="0"/>
              <a:cs typeface="Arial" panose="020B0604020202020204" pitchFamily="34" charset="0"/>
            </a:endParaRPr>
          </a:p>
          <a:p>
            <a:pPr lvl="1" indent="-257175">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6DE3E8E8-3B49-4FE0-AB0C-FD3D7F3298D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131" y="2469873"/>
            <a:ext cx="4965802" cy="1918253"/>
          </a:xfrm>
          <a:prstGeom prst="rect">
            <a:avLst/>
          </a:prstGeom>
          <a:effectLst/>
        </p:spPr>
      </p:pic>
      <p:sp>
        <p:nvSpPr>
          <p:cNvPr id="9" name="TextBox 8">
            <a:extLst>
              <a:ext uri="{FF2B5EF4-FFF2-40B4-BE49-F238E27FC236}">
                <a16:creationId xmlns:a16="http://schemas.microsoft.com/office/drawing/2014/main" id="{F5154281-9192-4B6B-AB3E-D739FCE30875}"/>
              </a:ext>
              <a:ext uri="{C183D7F6-B498-43B3-948B-1728B52AA6E4}">
                <adec:decorative xmlns:adec="http://schemas.microsoft.com/office/drawing/2017/decorative" val="1"/>
              </a:ext>
            </a:extLst>
          </p:cNvPr>
          <p:cNvSpPr txBox="1"/>
          <p:nvPr/>
        </p:nvSpPr>
        <p:spPr>
          <a:xfrm>
            <a:off x="2010698" y="4521110"/>
            <a:ext cx="1516958" cy="184666"/>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Courtesy of clipartlibrary.com</a:t>
            </a: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35</a:t>
            </a:fld>
            <a:endParaRPr dirty="0"/>
          </a:p>
        </p:txBody>
      </p:sp>
    </p:spTree>
    <p:extLst>
      <p:ext uri="{BB962C8B-B14F-4D97-AF65-F5344CB8AC3E}">
        <p14:creationId xmlns:p14="http://schemas.microsoft.com/office/powerpoint/2010/main" val="1500420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 dirty="0">
                <a:latin typeface="Arial" panose="020B0604020202020204" pitchFamily="34" charset="0"/>
                <a:cs typeface="Arial" panose="020B0604020202020204" pitchFamily="34" charset="0"/>
              </a:rPr>
              <a:t>Timelines and Deadlines</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36</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965194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00" y="612474"/>
            <a:ext cx="6462600" cy="805175"/>
          </a:xfrm>
        </p:spPr>
        <p:txBody>
          <a:bodyPr>
            <a:normAutofit fontScale="90000"/>
          </a:bodyPr>
          <a:lstStyle/>
          <a:p>
            <a:r>
              <a:rPr lang="en-US" altLang="en-US" dirty="0">
                <a:solidFill>
                  <a:schemeClr val="tx1"/>
                </a:solidFill>
                <a:latin typeface="Arial" panose="020B0604020202020204" pitchFamily="34" charset="0"/>
                <a:cs typeface="Arial" panose="020B0604020202020204" pitchFamily="34" charset="0"/>
              </a:rPr>
              <a:t>SPED EOY Timelines and Deadlines</a:t>
            </a:r>
            <a:endParaRPr lang="en-US" dirty="0">
              <a:solidFill>
                <a:schemeClr val="tx1"/>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6360135"/>
              </p:ext>
            </p:extLst>
          </p:nvPr>
        </p:nvGraphicFramePr>
        <p:xfrm>
          <a:off x="893700" y="2091690"/>
          <a:ext cx="6000750" cy="2346960"/>
        </p:xfrm>
        <a:graphic>
          <a:graphicData uri="http://schemas.openxmlformats.org/drawingml/2006/table">
            <a:tbl>
              <a:tblPr firstRow="1" bandRow="1">
                <a:tableStyleId>{5C22544A-7EE6-4342-B048-85BDC9FD1C3A}</a:tableStyleId>
              </a:tblPr>
              <a:tblGrid>
                <a:gridCol w="1693090">
                  <a:extLst>
                    <a:ext uri="{9D8B030D-6E8A-4147-A177-3AD203B41FA5}">
                      <a16:colId xmlns:a16="http://schemas.microsoft.com/office/drawing/2014/main" val="20000"/>
                    </a:ext>
                  </a:extLst>
                </a:gridCol>
                <a:gridCol w="4307660">
                  <a:extLst>
                    <a:ext uri="{9D8B030D-6E8A-4147-A177-3AD203B41FA5}">
                      <a16:colId xmlns:a16="http://schemas.microsoft.com/office/drawing/2014/main" val="20001"/>
                    </a:ext>
                  </a:extLst>
                </a:gridCol>
              </a:tblGrid>
              <a:tr h="278130">
                <a:tc>
                  <a:txBody>
                    <a:bodyPr/>
                    <a:lstStyle/>
                    <a:p>
                      <a:r>
                        <a:rPr lang="en-US" sz="1200" dirty="0">
                          <a:solidFill>
                            <a:schemeClr val="tx1"/>
                          </a:solidFill>
                          <a:latin typeface="Arial" panose="020B0604020202020204" pitchFamily="34" charset="0"/>
                          <a:cs typeface="Arial" panose="020B0604020202020204" pitchFamily="34" charset="0"/>
                        </a:rPr>
                        <a:t>Deadline</a:t>
                      </a:r>
                    </a:p>
                  </a:txBody>
                  <a:tcPr marL="68580" marR="68580" marT="34290" marB="34290"/>
                </a:tc>
                <a:tc>
                  <a:txBody>
                    <a:bodyPr/>
                    <a:lstStyle/>
                    <a:p>
                      <a:r>
                        <a:rPr lang="en-US" sz="1200" dirty="0">
                          <a:solidFill>
                            <a:schemeClr val="tx1"/>
                          </a:solidFill>
                          <a:latin typeface="Arial" panose="020B0604020202020204" pitchFamily="34" charset="0"/>
                          <a:cs typeface="Arial" panose="020B0604020202020204" pitchFamily="34" charset="0"/>
                        </a:rPr>
                        <a:t>Task</a:t>
                      </a:r>
                    </a:p>
                  </a:txBody>
                  <a:tcPr marL="68580" marR="68580" marT="34290" marB="34290"/>
                </a:tc>
                <a:extLst>
                  <a:ext uri="{0D108BD9-81ED-4DB2-BD59-A6C34878D82A}">
                    <a16:rowId xmlns:a16="http://schemas.microsoft.com/office/drawing/2014/main" val="10000"/>
                  </a:ext>
                </a:extLst>
              </a:tr>
              <a:tr h="27813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03/14/2024</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Submit initial files (Child, Participation</a:t>
                      </a:r>
                      <a:r>
                        <a:rPr lang="en-US" sz="1200" baseline="0" dirty="0">
                          <a:solidFill>
                            <a:schemeClr val="tx1">
                              <a:lumMod val="75000"/>
                            </a:schemeClr>
                          </a:solidFill>
                          <a:latin typeface="Arial" panose="020B0604020202020204" pitchFamily="34" charset="0"/>
                          <a:cs typeface="Arial" panose="020B0604020202020204" pitchFamily="34" charset="0"/>
                        </a:rPr>
                        <a:t>)</a:t>
                      </a:r>
                      <a:endParaRPr lang="en-US" sz="1200"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61722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05/09/2024</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Schools must have</a:t>
                      </a:r>
                      <a:r>
                        <a:rPr lang="en-US" sz="1200" baseline="0" dirty="0">
                          <a:solidFill>
                            <a:schemeClr val="tx1">
                              <a:lumMod val="75000"/>
                            </a:schemeClr>
                          </a:solidFill>
                          <a:latin typeface="Arial" panose="020B0604020202020204" pitchFamily="34" charset="0"/>
                          <a:cs typeface="Arial" panose="020B0604020202020204" pitchFamily="34" charset="0"/>
                        </a:rPr>
                        <a:t> all  </a:t>
                      </a:r>
                      <a:r>
                        <a:rPr lang="en-US" sz="1200" dirty="0">
                          <a:solidFill>
                            <a:schemeClr val="tx1">
                              <a:lumMod val="75000"/>
                            </a:schemeClr>
                          </a:solidFill>
                          <a:latin typeface="Arial" panose="020B0604020202020204" pitchFamily="34" charset="0"/>
                          <a:cs typeface="Arial" panose="020B0604020202020204" pitchFamily="34" charset="0"/>
                        </a:rPr>
                        <a:t>Level 1 (Child/Participation) errors  </a:t>
                      </a:r>
                      <a:r>
                        <a:rPr lang="en-US" sz="1200" b="1" u="sng" dirty="0">
                          <a:solidFill>
                            <a:schemeClr val="tx1">
                              <a:lumMod val="75000"/>
                            </a:schemeClr>
                          </a:solidFill>
                          <a:latin typeface="Arial" panose="020B0604020202020204" pitchFamily="34" charset="0"/>
                          <a:cs typeface="Arial" panose="020B0604020202020204" pitchFamily="34" charset="0"/>
                        </a:rPr>
                        <a:t>cleared</a:t>
                      </a:r>
                    </a:p>
                    <a:p>
                      <a:endParaRPr lang="en-US" sz="1200" b="0" u="none"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61722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06/06/2024</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Schools must have</a:t>
                      </a:r>
                      <a:r>
                        <a:rPr lang="en-US" sz="1200" baseline="0" dirty="0">
                          <a:solidFill>
                            <a:schemeClr val="tx1">
                              <a:lumMod val="75000"/>
                            </a:schemeClr>
                          </a:solidFill>
                          <a:latin typeface="Arial" panose="020B0604020202020204" pitchFamily="34" charset="0"/>
                          <a:cs typeface="Arial" panose="020B0604020202020204" pitchFamily="34" charset="0"/>
                        </a:rPr>
                        <a:t> all  </a:t>
                      </a:r>
                      <a:r>
                        <a:rPr lang="en-US" sz="1200" dirty="0">
                          <a:solidFill>
                            <a:schemeClr val="tx1">
                              <a:lumMod val="75000"/>
                            </a:schemeClr>
                          </a:solidFill>
                          <a:latin typeface="Arial" panose="020B0604020202020204" pitchFamily="34" charset="0"/>
                          <a:cs typeface="Arial" panose="020B0604020202020204" pitchFamily="34" charset="0"/>
                        </a:rPr>
                        <a:t>Level 2 (HR and December Count-Staff) errors </a:t>
                      </a:r>
                      <a:r>
                        <a:rPr lang="en-US" sz="1200" b="1" u="sng" dirty="0">
                          <a:solidFill>
                            <a:schemeClr val="tx1">
                              <a:lumMod val="75000"/>
                            </a:schemeClr>
                          </a:solidFill>
                          <a:latin typeface="Arial" panose="020B0604020202020204" pitchFamily="34" charset="0"/>
                          <a:cs typeface="Arial" panose="020B0604020202020204" pitchFamily="34" charset="0"/>
                        </a:rPr>
                        <a:t>cleared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r h="27813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Second week of June*</a:t>
                      </a:r>
                    </a:p>
                  </a:txBody>
                  <a:tcPr marL="68580" marR="68580" marT="34290" marB="34290"/>
                </a:tc>
                <a:tc>
                  <a:txBody>
                    <a:bodyPr/>
                    <a:lstStyle/>
                    <a:p>
                      <a:r>
                        <a:rPr lang="en-US" sz="1200" dirty="0">
                          <a:solidFill>
                            <a:schemeClr val="tx1">
                              <a:lumMod val="75000"/>
                            </a:schemeClr>
                          </a:solidFill>
                          <a:latin typeface="Arial" panose="020B0604020202020204" pitchFamily="34" charset="0"/>
                          <a:cs typeface="Arial" panose="020B0604020202020204" pitchFamily="34" charset="0"/>
                        </a:rPr>
                        <a:t>CSI will provide Data Summary Reports to schools</a:t>
                      </a:r>
                    </a:p>
                  </a:txBody>
                  <a:tcPr marL="68580" marR="68580" marT="34290" marB="34290"/>
                </a:tc>
                <a:extLst>
                  <a:ext uri="{0D108BD9-81ED-4DB2-BD59-A6C34878D82A}">
                    <a16:rowId xmlns:a16="http://schemas.microsoft.com/office/drawing/2014/main" val="10006"/>
                  </a:ext>
                </a:extLst>
              </a:tr>
              <a:tr h="27813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6/20/2024**</a:t>
                      </a:r>
                    </a:p>
                  </a:txBody>
                  <a:tcPr marL="68580" marR="68580" marT="34290" marB="34290"/>
                </a:tc>
                <a:tc>
                  <a:txBody>
                    <a:bodyPr/>
                    <a:lstStyle/>
                    <a:p>
                      <a:r>
                        <a:rPr lang="en-US" sz="1200" dirty="0">
                          <a:solidFill>
                            <a:schemeClr val="tx1">
                              <a:lumMod val="75000"/>
                            </a:schemeClr>
                          </a:solidFill>
                          <a:latin typeface="Arial" panose="020B0604020202020204" pitchFamily="34" charset="0"/>
                          <a:cs typeface="Arial" panose="020B0604020202020204" pitchFamily="34" charset="0"/>
                        </a:rPr>
                        <a:t>Submit Signed Certification Agreements </a:t>
                      </a:r>
                      <a:r>
                        <a:rPr lang="en-US" sz="1200" baseline="0" dirty="0">
                          <a:solidFill>
                            <a:schemeClr val="tx1">
                              <a:lumMod val="75000"/>
                            </a:schemeClr>
                          </a:solidFill>
                          <a:latin typeface="Arial" panose="020B0604020202020204" pitchFamily="34" charset="0"/>
                          <a:cs typeface="Arial" panose="020B0604020202020204" pitchFamily="34" charset="0"/>
                        </a:rPr>
                        <a:t>to CSI</a:t>
                      </a:r>
                      <a:endParaRPr lang="en-US" sz="1200"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7"/>
                  </a:ext>
                </a:extLst>
              </a:tr>
            </a:tbl>
          </a:graphicData>
        </a:graphic>
      </p:graphicFrame>
      <p:sp>
        <p:nvSpPr>
          <p:cNvPr id="3" name="Rectangle 2"/>
          <p:cNvSpPr/>
          <p:nvPr/>
        </p:nvSpPr>
        <p:spPr>
          <a:xfrm>
            <a:off x="893700" y="4738399"/>
            <a:ext cx="6080359" cy="507831"/>
          </a:xfrm>
          <a:prstGeom prst="rect">
            <a:avLst/>
          </a:prstGeom>
        </p:spPr>
        <p:txBody>
          <a:bodyPr wrap="square">
            <a:spAutoFit/>
          </a:bodyPr>
          <a:lstStyle/>
          <a:p>
            <a:pPr defTabSz="685800"/>
            <a:r>
              <a:rPr lang="en-US" sz="1350" dirty="0">
                <a:solidFill>
                  <a:prstClr val="black"/>
                </a:solidFill>
                <a:latin typeface="Arial" panose="020B0604020202020204" pitchFamily="34" charset="0"/>
                <a:cs typeface="Arial" panose="020B0604020202020204" pitchFamily="34" charset="0"/>
              </a:rPr>
              <a:t>*Dependent upon </a:t>
            </a:r>
            <a:r>
              <a:rPr lang="en-US" sz="1350" u="sng" dirty="0">
                <a:solidFill>
                  <a:prstClr val="black"/>
                </a:solidFill>
                <a:latin typeface="Arial" panose="020B0604020202020204" pitchFamily="34" charset="0"/>
                <a:cs typeface="Arial" panose="020B0604020202020204" pitchFamily="34" charset="0"/>
              </a:rPr>
              <a:t>all</a:t>
            </a:r>
            <a:r>
              <a:rPr lang="en-US" sz="1350" dirty="0">
                <a:solidFill>
                  <a:prstClr val="black"/>
                </a:solidFill>
                <a:latin typeface="Arial" panose="020B0604020202020204" pitchFamily="34" charset="0"/>
                <a:cs typeface="Arial" panose="020B0604020202020204" pitchFamily="34" charset="0"/>
              </a:rPr>
              <a:t> schools clearing errors by specified deadlines</a:t>
            </a:r>
          </a:p>
          <a:p>
            <a:pPr defTabSz="685800"/>
            <a:r>
              <a:rPr lang="en-US" sz="1350" dirty="0">
                <a:solidFill>
                  <a:prstClr val="black"/>
                </a:solidFill>
                <a:latin typeface="Arial" panose="020B0604020202020204" pitchFamily="34" charset="0"/>
                <a:cs typeface="Arial" panose="020B0604020202020204" pitchFamily="34" charset="0"/>
              </a:rPr>
              <a:t>**Any requests for changes must be received by CSI on or before </a:t>
            </a:r>
            <a:r>
              <a:rPr lang="en-US" sz="1350" b="1" dirty="0">
                <a:solidFill>
                  <a:prstClr val="black"/>
                </a:solidFill>
                <a:latin typeface="Arial" panose="020B0604020202020204" pitchFamily="34" charset="0"/>
                <a:cs typeface="Arial" panose="020B0604020202020204" pitchFamily="34" charset="0"/>
              </a:rPr>
              <a:t>6/17/2024</a:t>
            </a: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7" y="1348987"/>
            <a:ext cx="1055513" cy="10555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E2F1C8-B1F8-4835-ACAD-D19A8E10B539}"/>
              </a:ext>
            </a:extLst>
          </p:cNvPr>
          <p:cNvSpPr txBox="1"/>
          <p:nvPr/>
        </p:nvSpPr>
        <p:spPr>
          <a:xfrm>
            <a:off x="422787" y="5604387"/>
            <a:ext cx="8057788"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 more details on this and other collection timelines, see the </a:t>
            </a:r>
            <a:r>
              <a:rPr lang="en-US" sz="1400" dirty="0">
                <a:latin typeface="Arial" panose="020B0604020202020204" pitchFamily="34" charset="0"/>
                <a:cs typeface="Arial" panose="020B0604020202020204" pitchFamily="34" charset="0"/>
                <a:hlinkClick r:id="rId4"/>
              </a:rPr>
              <a:t>CSI Data Submissions Calendar</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Also, keep an eye out for the </a:t>
            </a:r>
            <a:r>
              <a:rPr lang="en-US" sz="1400" b="1" dirty="0">
                <a:latin typeface="Arial" panose="020B0604020202020204" pitchFamily="34" charset="0"/>
                <a:cs typeface="Arial" panose="020B0604020202020204" pitchFamily="34" charset="0"/>
              </a:rPr>
              <a:t>CSI Weekly Update Email</a:t>
            </a:r>
            <a:r>
              <a:rPr lang="en-US" sz="1400" dirty="0">
                <a:latin typeface="Arial" panose="020B0604020202020204" pitchFamily="34" charset="0"/>
                <a:cs typeface="Arial" panose="020B0604020202020204" pitchFamily="34" charset="0"/>
              </a:rPr>
              <a:t>, which provides collection announcements and the schools current status within each collection</a:t>
            </a:r>
          </a:p>
        </p:txBody>
      </p:sp>
      <p:sp>
        <p:nvSpPr>
          <p:cNvPr id="4" name="Slide Number Placeholder 3"/>
          <p:cNvSpPr>
            <a:spLocks noGrp="1"/>
          </p:cNvSpPr>
          <p:nvPr>
            <p:ph type="sldNum" idx="12"/>
          </p:nvPr>
        </p:nvSpPr>
        <p:spPr/>
        <p:txBody>
          <a:bodyPr/>
          <a:lstStyle/>
          <a:p>
            <a:pPr defTabSz="685800"/>
            <a:fld id="{00000000-1234-1234-1234-123412341234}" type="slidenum">
              <a:rPr lang="en">
                <a:solidFill>
                  <a:prstClr val="black">
                    <a:tint val="75000"/>
                  </a:prstClr>
                </a:solidFill>
                <a:latin typeface="Calibri" panose="020F0502020204030204"/>
              </a:rPr>
              <a:pPr defTabSz="685800"/>
              <a:t>37</a:t>
            </a:fld>
            <a:endParaRPr lang="en"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631641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06E616D7-238E-4692-87F6-7D1AB85A3451}"/>
              </a:ext>
            </a:extLst>
          </p:cNvPr>
          <p:cNvSpPr txBox="1">
            <a:spLocks noGrp="1"/>
          </p:cNvSpPr>
          <p:nvPr>
            <p:ph type="title" idx="4294967295"/>
          </p:nvPr>
        </p:nvSpPr>
        <p:spPr>
          <a:xfrm>
            <a:off x="1256774" y="1127451"/>
            <a:ext cx="6452419" cy="11695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Thank you for Reviewing this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Next Steps: Review the “New this Year” training on the CSI website</a:t>
            </a:r>
          </a:p>
        </p:txBody>
      </p:sp>
      <p:sp>
        <p:nvSpPr>
          <p:cNvPr id="339" name="Shape 339"/>
          <p:cNvSpPr txBox="1">
            <a:spLocks noGrp="1"/>
          </p:cNvSpPr>
          <p:nvPr>
            <p:ph type="body" idx="4294967295"/>
          </p:nvPr>
        </p:nvSpPr>
        <p:spPr>
          <a:xfrm>
            <a:off x="2083407" y="3634858"/>
            <a:ext cx="5312852" cy="1995525"/>
          </a:xfrm>
          <a:prstGeom prst="rect">
            <a:avLst/>
          </a:prstGeom>
        </p:spPr>
        <p:txBody>
          <a:bodyPr spcFirstLastPara="1" vert="horz" wrap="square" lIns="68569" tIns="68569" rIns="68569" bIns="68569" rtlCol="0" anchor="t" anchorCtr="0">
            <a:noAutofit/>
          </a:bodyPr>
          <a:lstStyle/>
          <a:p>
            <a:pPr marL="0" indent="0">
              <a:spcBef>
                <a:spcPts val="450"/>
              </a:spcBef>
              <a:buNone/>
            </a:pPr>
            <a:r>
              <a:rPr lang="en" sz="1800" dirty="0">
                <a:solidFill>
                  <a:srgbClr val="FFFFFF"/>
                </a:solidFill>
                <a:latin typeface="+mj-lt"/>
                <a:ea typeface="Arial Unicode MS" panose="020B0604020202020204" pitchFamily="34" charset="-128"/>
                <a:cs typeface="Arial Unicode MS" panose="020B0604020202020204" pitchFamily="34" charset="-128"/>
              </a:rPr>
              <a:t>Contact the Submissions Inbox with Questions:</a:t>
            </a:r>
            <a:endParaRPr sz="1800" dirty="0">
              <a:solidFill>
                <a:srgbClr val="FFFFFF"/>
              </a:solidFill>
              <a:latin typeface="+mj-lt"/>
              <a:ea typeface="Arial Unicode MS" panose="020B0604020202020204" pitchFamily="34" charset="-128"/>
              <a:cs typeface="Arial Unicode MS" panose="020B0604020202020204" pitchFamily="34" charset="-128"/>
            </a:endParaRPr>
          </a:p>
          <a:p>
            <a:pPr marL="582930" lvl="2" indent="0">
              <a:buNone/>
            </a:pPr>
            <a:r>
              <a:rPr lang="en-US" dirty="0">
                <a:solidFill>
                  <a:schemeClr val="bg1"/>
                </a:solidFill>
              </a:rPr>
              <a:t>Submissions_CSI@csi.state.co.us</a:t>
            </a:r>
          </a:p>
          <a:p>
            <a:pPr marL="582930" lvl="2" indent="0">
              <a:buNone/>
            </a:pPr>
            <a:endParaRPr lang="en-US" dirty="0"/>
          </a:p>
        </p:txBody>
      </p:sp>
      <p:grpSp>
        <p:nvGrpSpPr>
          <p:cNvPr id="3" name="Group 4">
            <a:extLst>
              <a:ext uri="{C183D7F6-B498-43B3-948B-1728B52AA6E4}">
                <adec:decorative xmlns:adec="http://schemas.microsoft.com/office/drawing/2017/decorative" val="1"/>
              </a:ext>
            </a:extLst>
          </p:cNvPr>
          <p:cNvGrpSpPr>
            <a:grpSpLocks noChangeAspect="1"/>
          </p:cNvGrpSpPr>
          <p:nvPr/>
        </p:nvGrpSpPr>
        <p:grpSpPr bwMode="auto">
          <a:xfrm>
            <a:off x="3868620" y="4665526"/>
            <a:ext cx="1228725" cy="1121569"/>
            <a:chOff x="3066" y="3067"/>
            <a:chExt cx="1032" cy="942"/>
          </a:xfrm>
          <a:solidFill>
            <a:srgbClr val="7030A0"/>
          </a:solidFill>
        </p:grpSpPr>
        <p:sp>
          <p:nvSpPr>
            <p:cNvPr id="4" name="AutoShape 3"/>
            <p:cNvSpPr>
              <a:spLocks noChangeAspect="1" noChangeArrowheads="1" noTextEdit="1"/>
            </p:cNvSpPr>
            <p:nvPr/>
          </p:nvSpPr>
          <p:spPr bwMode="auto">
            <a:xfrm>
              <a:off x="3066" y="3067"/>
              <a:ext cx="1032" cy="9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 y="3067"/>
              <a:ext cx="1036" cy="9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40" name="Shape 340"/>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latin typeface="Calibri Light" panose="020F0302020204030204"/>
              </a:rPr>
              <a:pPr defTabSz="685800"/>
              <a:t>38</a:t>
            </a:fld>
            <a:endParaRPr dirty="0">
              <a:latin typeface="Calibri Light" panose="020F0302020204030204"/>
            </a:endParaRPr>
          </a:p>
        </p:txBody>
      </p:sp>
    </p:spTree>
    <p:extLst>
      <p:ext uri="{BB962C8B-B14F-4D97-AF65-F5344CB8AC3E}">
        <p14:creationId xmlns:p14="http://schemas.microsoft.com/office/powerpoint/2010/main" val="3670772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13275" y="1063238"/>
            <a:ext cx="4846950" cy="857250"/>
          </a:xfrm>
          <a:prstGeom prst="rect">
            <a:avLst/>
          </a:prstGeom>
        </p:spPr>
        <p:txBody>
          <a:bodyPr spcFirstLastPara="1" vert="horz" wrap="square" lIns="68569" tIns="68569" rIns="68569" bIns="68569" rtlCol="0" anchor="b" anchorCtr="0">
            <a:noAutofit/>
          </a:bodyPr>
          <a:lstStyle/>
          <a:p>
            <a:r>
              <a:rPr lang="en" dirty="0">
                <a:solidFill>
                  <a:schemeClr val="tx1"/>
                </a:solidFill>
                <a:latin typeface="Arial" panose="020B0604020202020204" pitchFamily="34" charset="0"/>
                <a:cs typeface="Arial" panose="020B0604020202020204" pitchFamily="34" charset="0"/>
              </a:rPr>
              <a:t>Required Files</a:t>
            </a:r>
            <a:endParaRPr dirty="0">
              <a:solidFill>
                <a:schemeClr val="tx1"/>
              </a:solidFill>
              <a:latin typeface="Arial" panose="020B0604020202020204" pitchFamily="34" charset="0"/>
              <a:cs typeface="Arial" panose="020B0604020202020204" pitchFamily="34" charset="0"/>
            </a:endParaRPr>
          </a:p>
        </p:txBody>
      </p:sp>
      <p:pic>
        <p:nvPicPr>
          <p:cNvPr id="5122"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051" y="3320407"/>
            <a:ext cx="1711651" cy="14550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C66238B7-7932-4876-88B6-28BBF8998A98}"/>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7881" y="3320407"/>
            <a:ext cx="1711651" cy="14550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73FF29C-252C-47B4-8133-156467ADA84A}"/>
              </a:ext>
            </a:extLst>
          </p:cNvPr>
          <p:cNvSpPr txBox="1"/>
          <p:nvPr/>
        </p:nvSpPr>
        <p:spPr>
          <a:xfrm>
            <a:off x="301880" y="3863412"/>
            <a:ext cx="1178719" cy="415498"/>
          </a:xfrm>
          <a:prstGeom prst="rect">
            <a:avLst/>
          </a:prstGeom>
          <a:noFill/>
        </p:spPr>
        <p:txBody>
          <a:bodyPr wrap="square" rtlCol="0">
            <a:spAutoFit/>
          </a:bodyPr>
          <a:lstStyle/>
          <a:p>
            <a:pPr algn="ctr" defTabSz="685800"/>
            <a:r>
              <a:rPr lang="en-US" sz="2100" dirty="0">
                <a:solidFill>
                  <a:prstClr val="black"/>
                </a:solidFill>
                <a:latin typeface="Calibri" panose="020F0502020204030204"/>
              </a:rPr>
              <a:t>Child</a:t>
            </a:r>
          </a:p>
        </p:txBody>
      </p:sp>
      <p:sp>
        <p:nvSpPr>
          <p:cNvPr id="8" name="TextBox 7">
            <a:extLst>
              <a:ext uri="{FF2B5EF4-FFF2-40B4-BE49-F238E27FC236}">
                <a16:creationId xmlns:a16="http://schemas.microsoft.com/office/drawing/2014/main" id="{8722C733-EDE3-45D9-A895-C978DD5ABCE0}"/>
              </a:ext>
            </a:extLst>
          </p:cNvPr>
          <p:cNvSpPr txBox="1"/>
          <p:nvPr/>
        </p:nvSpPr>
        <p:spPr>
          <a:xfrm>
            <a:off x="6982017" y="3863252"/>
            <a:ext cx="1429283" cy="369332"/>
          </a:xfrm>
          <a:prstGeom prst="rect">
            <a:avLst/>
          </a:prstGeom>
          <a:noFill/>
        </p:spPr>
        <p:txBody>
          <a:bodyPr wrap="square" rtlCol="0">
            <a:spAutoFit/>
          </a:bodyPr>
          <a:lstStyle/>
          <a:p>
            <a:pPr algn="ctr" defTabSz="685800"/>
            <a:r>
              <a:rPr lang="en-US" dirty="0">
                <a:solidFill>
                  <a:prstClr val="black"/>
                </a:solidFill>
                <a:latin typeface="Calibri" panose="020F0502020204030204"/>
              </a:rPr>
              <a:t>Participation</a:t>
            </a:r>
          </a:p>
        </p:txBody>
      </p:sp>
      <p:sp>
        <p:nvSpPr>
          <p:cNvPr id="7" name="Star: 12 Points 6">
            <a:extLst>
              <a:ext uri="{FF2B5EF4-FFF2-40B4-BE49-F238E27FC236}">
                <a16:creationId xmlns:a16="http://schemas.microsoft.com/office/drawing/2014/main" id="{D97011A3-8629-4EDA-9D7C-1E47F26746B1}"/>
              </a:ext>
            </a:extLst>
          </p:cNvPr>
          <p:cNvSpPr/>
          <p:nvPr/>
        </p:nvSpPr>
        <p:spPr>
          <a:xfrm>
            <a:off x="3549455" y="3562143"/>
            <a:ext cx="1594045" cy="97155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dirty="0">
                <a:solidFill>
                  <a:schemeClr val="tx1"/>
                </a:solidFill>
                <a:latin typeface="Calibri" panose="020F0502020204030204"/>
              </a:rPr>
              <a:t>Snapshot</a:t>
            </a:r>
          </a:p>
        </p:txBody>
      </p:sp>
      <p:sp>
        <p:nvSpPr>
          <p:cNvPr id="4" name="Arrow: Right 3">
            <a:extLst>
              <a:ext uri="{FF2B5EF4-FFF2-40B4-BE49-F238E27FC236}">
                <a16:creationId xmlns:a16="http://schemas.microsoft.com/office/drawing/2014/main" id="{6E20187B-0C5D-4FD2-BF59-B0ADB5295BB1}"/>
              </a:ext>
              <a:ext uri="{C183D7F6-B498-43B3-948B-1728B52AA6E4}">
                <adec:decorative xmlns:adec="http://schemas.microsoft.com/office/drawing/2017/decorative" val="1"/>
              </a:ext>
            </a:extLst>
          </p:cNvPr>
          <p:cNvSpPr/>
          <p:nvPr/>
        </p:nvSpPr>
        <p:spPr>
          <a:xfrm>
            <a:off x="1739578" y="3898375"/>
            <a:ext cx="1707809" cy="29908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Arrow: Left 4">
            <a:extLst>
              <a:ext uri="{FF2B5EF4-FFF2-40B4-BE49-F238E27FC236}">
                <a16:creationId xmlns:a16="http://schemas.microsoft.com/office/drawing/2014/main" id="{C50B43F5-68DB-4242-AD61-260B4AEC3ACB}"/>
              </a:ext>
              <a:ext uri="{C183D7F6-B498-43B3-948B-1728B52AA6E4}">
                <adec:decorative xmlns:adec="http://schemas.microsoft.com/office/drawing/2017/decorative" val="1"/>
              </a:ext>
            </a:extLst>
          </p:cNvPr>
          <p:cNvSpPr/>
          <p:nvPr/>
        </p:nvSpPr>
        <p:spPr>
          <a:xfrm>
            <a:off x="5431830" y="3904239"/>
            <a:ext cx="1457833" cy="299086"/>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4</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84002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750" fill="hold"/>
                                        <p:tgtEl>
                                          <p:spTgt spid="5122"/>
                                        </p:tgtEl>
                                        <p:attrNameLst>
                                          <p:attrName>ppt_x</p:attrName>
                                        </p:attrNameLst>
                                      </p:cBhvr>
                                      <p:tavLst>
                                        <p:tav tm="0">
                                          <p:val>
                                            <p:strVal val="0-#ppt_w/2"/>
                                          </p:val>
                                        </p:tav>
                                        <p:tav tm="100000">
                                          <p:val>
                                            <p:strVal val="#ppt_x"/>
                                          </p:val>
                                        </p:tav>
                                      </p:tavLst>
                                    </p:anim>
                                    <p:anim calcmode="lin" valueType="num">
                                      <p:cBhvr additive="base">
                                        <p:cTn id="12" dur="750" fill="hold"/>
                                        <p:tgtEl>
                                          <p:spTgt spid="51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1+#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1+#ppt_w/2"/>
                                          </p:val>
                                        </p:tav>
                                        <p:tav tm="100000">
                                          <p:val>
                                            <p:strVal val="#ppt_x"/>
                                          </p:val>
                                        </p:tav>
                                      </p:tavLst>
                                    </p:anim>
                                    <p:anim calcmode="lin" valueType="num">
                                      <p:cBhvr additive="base">
                                        <p:cTn id="24" dur="75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1+#ppt_w/2"/>
                                          </p:val>
                                        </p:tav>
                                        <p:tav tm="100000">
                                          <p:val>
                                            <p:strVal val="#ppt_x"/>
                                          </p:val>
                                        </p:tav>
                                      </p:tavLst>
                                    </p:anim>
                                    <p:anim calcmode="lin" valueType="num">
                                      <p:cBhvr additive="base">
                                        <p:cTn id="2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70811" y="1063238"/>
            <a:ext cx="6353246" cy="808717"/>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Difference Between December Count and SPED EOY</a:t>
            </a:r>
            <a:endParaRPr sz="300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01089809"/>
              </p:ext>
            </p:extLst>
          </p:nvPr>
        </p:nvGraphicFramePr>
        <p:xfrm>
          <a:off x="3061252" y="1871956"/>
          <a:ext cx="5506278" cy="3905966"/>
        </p:xfrm>
        <a:graphic>
          <a:graphicData uri="http://schemas.openxmlformats.org/drawingml/2006/table">
            <a:tbl>
              <a:tblPr firstRow="1" bandRow="1">
                <a:tableStyleId>{5C22544A-7EE6-4342-B048-85BDC9FD1C3A}</a:tableStyleId>
              </a:tblPr>
              <a:tblGrid>
                <a:gridCol w="5506278">
                  <a:extLst>
                    <a:ext uri="{9D8B030D-6E8A-4147-A177-3AD203B41FA5}">
                      <a16:colId xmlns:a16="http://schemas.microsoft.com/office/drawing/2014/main" val="20000"/>
                    </a:ext>
                  </a:extLst>
                </a:gridCol>
              </a:tblGrid>
              <a:tr h="3651885">
                <a:tc>
                  <a:txBody>
                    <a:bodyPr/>
                    <a:lstStyle/>
                    <a:p>
                      <a:r>
                        <a:rPr lang="en-US" sz="1500" b="1" dirty="0">
                          <a:solidFill>
                            <a:srgbClr val="C63F28"/>
                          </a:solidFill>
                          <a:latin typeface="Arial" panose="020B0604020202020204" pitchFamily="34" charset="0"/>
                          <a:cs typeface="Arial" panose="020B0604020202020204" pitchFamily="34" charset="0"/>
                        </a:rPr>
                        <a:t>December Count</a:t>
                      </a:r>
                      <a:endParaRPr lang="en-US" sz="1500" dirty="0">
                        <a:solidFill>
                          <a:srgbClr val="C63F28"/>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This collection is an annual count of eligible SPED students as of December 1</a:t>
                      </a:r>
                      <a:r>
                        <a:rPr lang="en-US" sz="1500" b="0" baseline="30000" dirty="0">
                          <a:solidFill>
                            <a:schemeClr val="tx1"/>
                          </a:solidFill>
                          <a:latin typeface="Arial" panose="020B0604020202020204" pitchFamily="34" charset="0"/>
                          <a:cs typeface="Arial" panose="020B0604020202020204" pitchFamily="34" charset="0"/>
                        </a:rPr>
                        <a:t>st</a:t>
                      </a:r>
                      <a:r>
                        <a:rPr lang="en-US" sz="1500" b="0" dirty="0">
                          <a:solidFill>
                            <a:schemeClr val="tx1"/>
                          </a:solidFill>
                          <a:latin typeface="Arial" panose="020B0604020202020204" pitchFamily="34" charset="0"/>
                          <a:cs typeface="Arial" panose="020B0604020202020204" pitchFamily="34" charset="0"/>
                        </a:rPr>
                        <a:t> used to generate funding to provide for specialized student services.</a:t>
                      </a:r>
                    </a:p>
                    <a:p>
                      <a:pPr lvl="1">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Includes Special Education Staff data employed as of December 1</a:t>
                      </a:r>
                      <a:r>
                        <a:rPr lang="en-US" sz="1500" b="0" baseline="30000" dirty="0">
                          <a:solidFill>
                            <a:schemeClr val="tx1"/>
                          </a:solidFill>
                          <a:latin typeface="Arial" panose="020B0604020202020204" pitchFamily="34" charset="0"/>
                          <a:cs typeface="Arial" panose="020B0604020202020204" pitchFamily="34" charset="0"/>
                        </a:rPr>
                        <a:t>st</a:t>
                      </a:r>
                      <a:r>
                        <a:rPr lang="en-US" sz="1500" b="0" dirty="0">
                          <a:solidFill>
                            <a:schemeClr val="tx1"/>
                          </a:solidFill>
                          <a:latin typeface="Arial" panose="020B0604020202020204" pitchFamily="34" charset="0"/>
                          <a:cs typeface="Arial" panose="020B0604020202020204" pitchFamily="34" charset="0"/>
                        </a:rPr>
                        <a:t>.</a:t>
                      </a:r>
                    </a:p>
                    <a:p>
                      <a:pPr lvl="1">
                        <a:buFont typeface="Arial" panose="020B0604020202020204" pitchFamily="34" charset="0"/>
                        <a:buChar char="•"/>
                      </a:pPr>
                      <a:endParaRPr lang="en-US" sz="1500" dirty="0">
                        <a:solidFill>
                          <a:schemeClr val="tx1"/>
                        </a:solidFill>
                        <a:latin typeface="Arial" panose="020B0604020202020204" pitchFamily="34" charset="0"/>
                        <a:cs typeface="Arial" panose="020B0604020202020204" pitchFamily="34" charset="0"/>
                      </a:endParaRPr>
                    </a:p>
                    <a:p>
                      <a:pPr marL="0">
                        <a:buNone/>
                      </a:pPr>
                      <a:r>
                        <a:rPr lang="en-US" sz="1500" dirty="0">
                          <a:solidFill>
                            <a:schemeClr val="tx1"/>
                          </a:solidFill>
                          <a:latin typeface="Arial" panose="020B0604020202020204" pitchFamily="34" charset="0"/>
                          <a:cs typeface="Arial" panose="020B0604020202020204" pitchFamily="34" charset="0"/>
                        </a:rPr>
                        <a:t> </a:t>
                      </a:r>
                      <a:r>
                        <a:rPr lang="en-US" sz="1500" b="1" dirty="0">
                          <a:solidFill>
                            <a:srgbClr val="455FA9"/>
                          </a:solidFill>
                          <a:latin typeface="Arial" panose="020B0604020202020204" pitchFamily="34" charset="0"/>
                          <a:cs typeface="Arial" panose="020B0604020202020204" pitchFamily="34" charset="0"/>
                        </a:rPr>
                        <a:t>SPED EOY</a:t>
                      </a:r>
                      <a:endParaRPr lang="en-US" sz="1500" dirty="0">
                        <a:solidFill>
                          <a:srgbClr val="455FA9"/>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Collects data on students who were referred, evaluated, or received SPED services at any point throughout the year</a:t>
                      </a:r>
                    </a:p>
                    <a:p>
                      <a:pPr lvl="1">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Information on exits from Special Education, Part C evaluations and services received.</a:t>
                      </a:r>
                    </a:p>
                    <a:p>
                      <a:pPr lvl="1">
                        <a:buFont typeface="Arial" panose="020B0604020202020204" pitchFamily="34" charset="0"/>
                        <a:buChar char="•"/>
                      </a:pPr>
                      <a:endParaRPr lang="en-US" sz="1500" b="0" dirty="0">
                        <a:solidFill>
                          <a:schemeClr val="tx1"/>
                        </a:solidFill>
                        <a:latin typeface="Arial" panose="020B0604020202020204" pitchFamily="34" charset="0"/>
                        <a:cs typeface="Arial" panose="020B0604020202020204" pitchFamily="34" charset="0"/>
                      </a:endParaRPr>
                    </a:p>
                    <a:p>
                      <a:pPr marL="0" indent="0">
                        <a:buNone/>
                      </a:pPr>
                      <a:r>
                        <a:rPr lang="en-US" sz="1500" b="0" dirty="0">
                          <a:solidFill>
                            <a:schemeClr val="tx1"/>
                          </a:solidFill>
                          <a:latin typeface="Arial" panose="020B0604020202020204" pitchFamily="34" charset="0"/>
                          <a:cs typeface="Arial" panose="020B0604020202020204" pitchFamily="34" charset="0"/>
                        </a:rPr>
                        <a:t> </a:t>
                      </a:r>
                      <a:r>
                        <a:rPr lang="en-US" sz="1500" b="0" dirty="0">
                          <a:solidFill>
                            <a:srgbClr val="EFAA1F"/>
                          </a:solidFill>
                          <a:latin typeface="Arial" panose="020B0604020202020204" pitchFamily="34" charset="0"/>
                          <a:cs typeface="Arial" panose="020B0604020202020204" pitchFamily="34" charset="0"/>
                        </a:rPr>
                        <a:t>Although the files collected are the same, the DC and SPED EOY look at very different information</a:t>
                      </a:r>
                    </a:p>
                    <a:p>
                      <a:pPr marL="0" indent="0">
                        <a:buFont typeface="Arial" panose="020B0604020202020204" pitchFamily="34" charset="0"/>
                        <a:buNone/>
                      </a:pPr>
                      <a:endParaRPr lang="en-US" sz="1000" dirty="0">
                        <a:solidFill>
                          <a:srgbClr val="677480"/>
                        </a:solidFill>
                      </a:endParaRPr>
                    </a:p>
                  </a:txBody>
                  <a:tcPr marL="68580" marR="68580" marT="34290" marB="34290">
                    <a:noFill/>
                  </a:tcPr>
                </a:tc>
                <a:extLst>
                  <a:ext uri="{0D108BD9-81ED-4DB2-BD59-A6C34878D82A}">
                    <a16:rowId xmlns:a16="http://schemas.microsoft.com/office/drawing/2014/main" val="10000"/>
                  </a:ext>
                </a:extLst>
              </a:tr>
              <a:tr h="254081">
                <a:tc>
                  <a:txBody>
                    <a:bodyPr/>
                    <a:lstStyle/>
                    <a:p>
                      <a:pPr marL="285750" indent="-285750">
                        <a:buFont typeface="Arial" panose="020B0604020202020204" pitchFamily="34" charset="0"/>
                        <a:buChar char="•"/>
                      </a:pPr>
                      <a:endParaRPr lang="en-US" sz="1000" dirty="0">
                        <a:solidFill>
                          <a:srgbClr val="677480"/>
                        </a:solidFill>
                      </a:endParaRPr>
                    </a:p>
                  </a:txBody>
                  <a:tcPr marL="68580" marR="68580" marT="34290" marB="34290">
                    <a:noFill/>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2CFFC812-3F73-42A4-9F04-A7C30BF589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2" y="2384736"/>
            <a:ext cx="3058183" cy="2088528"/>
          </a:xfrm>
          <a:prstGeom prst="rect">
            <a:avLst/>
          </a:prstGeom>
        </p:spPr>
      </p:pic>
      <p:sp>
        <p:nvSpPr>
          <p:cNvPr id="7" name="TextBox 6">
            <a:extLst>
              <a:ext uri="{FF2B5EF4-FFF2-40B4-BE49-F238E27FC236}">
                <a16:creationId xmlns:a16="http://schemas.microsoft.com/office/drawing/2014/main" id="{71047EA4-7401-4C95-B462-FBBE2A2B97A4}"/>
              </a:ext>
              <a:ext uri="{C183D7F6-B498-43B3-948B-1728B52AA6E4}">
                <adec:decorative xmlns:adec="http://schemas.microsoft.com/office/drawing/2017/decorative" val="1"/>
              </a:ext>
            </a:extLst>
          </p:cNvPr>
          <p:cNvSpPr txBox="1"/>
          <p:nvPr/>
        </p:nvSpPr>
        <p:spPr>
          <a:xfrm>
            <a:off x="822670" y="4388625"/>
            <a:ext cx="2486724" cy="184666"/>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courtesy of clipartkey.com</a:t>
            </a: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5</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218067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 dirty="0">
                <a:latin typeface="Arial" panose="020B0604020202020204" pitchFamily="34" charset="0"/>
                <a:cs typeface="Arial" panose="020B0604020202020204" pitchFamily="34" charset="0"/>
              </a:rPr>
              <a:t>SPED EOY File Overview</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6</a:t>
            </a:fld>
            <a:endParaRPr dirty="0">
              <a:solidFill>
                <a:prstClr val="black">
                  <a:tint val="75000"/>
                </a:prstClr>
              </a:solidFill>
              <a:latin typeface="Calibri" panose="020F0502020204030204"/>
            </a:endParaRPr>
          </a:p>
        </p:txBody>
      </p:sp>
      <p:sp>
        <p:nvSpPr>
          <p:cNvPr id="4" name="TextBox 3"/>
          <p:cNvSpPr txBox="1"/>
          <p:nvPr/>
        </p:nvSpPr>
        <p:spPr>
          <a:xfrm>
            <a:off x="2143665" y="3600467"/>
            <a:ext cx="3916111" cy="300082"/>
          </a:xfrm>
          <a:prstGeom prst="rect">
            <a:avLst/>
          </a:prstGeom>
          <a:noFill/>
        </p:spPr>
        <p:txBody>
          <a:bodyPr wrap="square" rtlCol="0">
            <a:spAutoFit/>
          </a:bodyPr>
          <a:lstStyle/>
          <a:p>
            <a:pPr defTabSz="685800"/>
            <a:r>
              <a:rPr lang="en-US" sz="1350" dirty="0">
                <a:solidFill>
                  <a:prstClr val="white"/>
                </a:solidFill>
                <a:latin typeface="Calibri" panose="020F0502020204030204"/>
              </a:rPr>
              <a:t>Child and Participation Files</a:t>
            </a:r>
          </a:p>
        </p:txBody>
      </p:sp>
    </p:spTree>
    <p:extLst>
      <p:ext uri="{BB962C8B-B14F-4D97-AF65-F5344CB8AC3E}">
        <p14:creationId xmlns:p14="http://schemas.microsoft.com/office/powerpoint/2010/main" val="312121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77273" y="683894"/>
            <a:ext cx="4846950" cy="857250"/>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Child Overview</a:t>
            </a:r>
            <a:endParaRPr sz="3000" dirty="0">
              <a:solidFill>
                <a:schemeClr val="tx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36126856"/>
              </p:ext>
            </p:extLst>
          </p:nvPr>
        </p:nvGraphicFramePr>
        <p:xfrm>
          <a:off x="1152747" y="1920488"/>
          <a:ext cx="6427147" cy="3939540"/>
        </p:xfrm>
        <a:graphic>
          <a:graphicData uri="http://schemas.openxmlformats.org/drawingml/2006/table">
            <a:tbl>
              <a:tblPr firstRow="1" bandRow="1">
                <a:tableStyleId>{5C22544A-7EE6-4342-B048-85BDC9FD1C3A}</a:tableStyleId>
              </a:tblPr>
              <a:tblGrid>
                <a:gridCol w="6427147">
                  <a:extLst>
                    <a:ext uri="{9D8B030D-6E8A-4147-A177-3AD203B41FA5}">
                      <a16:colId xmlns:a16="http://schemas.microsoft.com/office/drawing/2014/main" val="20000"/>
                    </a:ext>
                  </a:extLst>
                </a:gridCol>
              </a:tblGrid>
              <a:tr h="3611880">
                <a:tc>
                  <a:txBody>
                    <a:bodyPr/>
                    <a:lstStyle/>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lang="en-US" sz="1400" dirty="0">
                          <a:solidFill>
                            <a:srgbClr val="C00000"/>
                          </a:solidFill>
                          <a:latin typeface="Arial" panose="020B0604020202020204" pitchFamily="34" charset="0"/>
                          <a:cs typeface="Arial" panose="020B0604020202020204" pitchFamily="34" charset="0"/>
                        </a:rPr>
                        <a:t>The purpose of the Child File is to capture and verify the attributes of students with disabilities while he/she attended your AU at any point during the current reporting period.</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600" b="1" i="0" u="none" strike="noStrike" kern="0" cap="none" spc="0" normalizeH="0" baseline="0" noProof="0" dirty="0">
                          <a:ln>
                            <a:noFill/>
                          </a:ln>
                          <a:solidFill>
                            <a:srgbClr val="008CA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Dependencies </a:t>
                      </a: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Student has been assigned a SASID and the information must match what is in RITS (i.e. Name, Date of Birth, Gender)</a:t>
                      </a: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A record with the students same SASID and LASID combination must also be included on the Participation File.</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600" b="1" i="0" u="none" strike="noStrike" kern="0" cap="none" spc="0" normalizeH="0" baseline="0" noProof="0" dirty="0">
                          <a:ln>
                            <a:noFill/>
                          </a:ln>
                          <a:solidFill>
                            <a:srgbClr val="EFAA1F"/>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Record Exception</a:t>
                      </a: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One record must be submitted for any student who was referred, evaluated, and/or received SPED services at any point during the current reporting period.</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1" i="0" u="none" strike="noStrike" kern="0" cap="none" spc="0" normalizeH="0" baseline="0" noProof="0" dirty="0">
                        <a:ln>
                          <a:noFill/>
                        </a:ln>
                        <a:solidFill>
                          <a:schemeClr val="tx1"/>
                        </a:solidFill>
                        <a:effectLst/>
                        <a:uLnTx/>
                        <a:uFillTx/>
                        <a:latin typeface="+mn-lt"/>
                        <a:ea typeface="Arial Unicode MS" panose="020B0604020202020204" pitchFamily="34" charset="-128"/>
                        <a:cs typeface="Arial Unicode MS" panose="020B0604020202020204" pitchFamily="34" charset="-128"/>
                        <a:sym typeface="Lato"/>
                      </a:endParaRPr>
                    </a:p>
                  </a:txBody>
                  <a:tcPr marL="68580" marR="68580" marT="34290" marB="34290">
                    <a:noFill/>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7BF456E8-1CCB-502D-60E0-A8CC25474E0A}"/>
              </a:ext>
            </a:extLst>
          </p:cNvPr>
          <p:cNvSpPr txBox="1"/>
          <p:nvPr/>
        </p:nvSpPr>
        <p:spPr>
          <a:xfrm>
            <a:off x="270164" y="6109855"/>
            <a:ext cx="741910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 more details, see the </a:t>
            </a:r>
            <a:r>
              <a:rPr lang="en-US" sz="1400" dirty="0">
                <a:latin typeface="Arial" panose="020B0604020202020204" pitchFamily="34" charset="0"/>
                <a:cs typeface="Arial" panose="020B0604020202020204" pitchFamily="34" charset="0"/>
                <a:hlinkClick r:id="rId3"/>
              </a:rPr>
              <a:t>Child File Layout and Definitions Document</a:t>
            </a:r>
            <a:endParaRPr lang="en-US" sz="1400" dirty="0">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7</a:t>
            </a:fld>
            <a:endParaRPr dirty="0"/>
          </a:p>
        </p:txBody>
      </p:sp>
    </p:spTree>
    <p:extLst>
      <p:ext uri="{BB962C8B-B14F-4D97-AF65-F5344CB8AC3E}">
        <p14:creationId xmlns:p14="http://schemas.microsoft.com/office/powerpoint/2010/main" val="2521496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77273" y="610999"/>
            <a:ext cx="4846950" cy="857250"/>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Participation Overview</a:t>
            </a:r>
            <a:endParaRPr sz="3000" dirty="0">
              <a:solidFill>
                <a:schemeClr val="tx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55582110"/>
              </p:ext>
            </p:extLst>
          </p:nvPr>
        </p:nvGraphicFramePr>
        <p:xfrm>
          <a:off x="1152748" y="1740786"/>
          <a:ext cx="6427147" cy="4535557"/>
        </p:xfrm>
        <a:graphic>
          <a:graphicData uri="http://schemas.openxmlformats.org/drawingml/2006/table">
            <a:tbl>
              <a:tblPr firstRow="1" bandRow="1">
                <a:tableStyleId>{5C22544A-7EE6-4342-B048-85BDC9FD1C3A}</a:tableStyleId>
              </a:tblPr>
              <a:tblGrid>
                <a:gridCol w="6427147">
                  <a:extLst>
                    <a:ext uri="{9D8B030D-6E8A-4147-A177-3AD203B41FA5}">
                      <a16:colId xmlns:a16="http://schemas.microsoft.com/office/drawing/2014/main" val="20000"/>
                    </a:ext>
                  </a:extLst>
                </a:gridCol>
              </a:tblGrid>
              <a:tr h="885577">
                <a:tc>
                  <a:txBody>
                    <a:bodyPr/>
                    <a:lstStyle/>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1" i="0" u="none" strike="noStrike" kern="0" cap="none" spc="0" normalizeH="0" baseline="0" noProof="0" dirty="0">
                          <a:ln>
                            <a:noFill/>
                          </a:ln>
                          <a:solidFill>
                            <a:srgbClr val="C0000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The SPED Participation File contains data related to the student’s participation in special education, important dates, services received, and the staff who are working with them.</a:t>
                      </a:r>
                    </a:p>
                  </a:txBody>
                  <a:tcPr marL="68580" marR="68580" marT="34290" marB="34290">
                    <a:noFill/>
                  </a:tcPr>
                </a:tc>
                <a:extLst>
                  <a:ext uri="{0D108BD9-81ED-4DB2-BD59-A6C34878D82A}">
                    <a16:rowId xmlns:a16="http://schemas.microsoft.com/office/drawing/2014/main" val="10000"/>
                  </a:ext>
                </a:extLst>
              </a:tr>
              <a:tr h="3203288">
                <a:tc>
                  <a:txBody>
                    <a:bodyPr/>
                    <a:lstStyle/>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600" b="1" i="0" u="none" strike="noStrike" kern="0" cap="none" spc="0" normalizeH="0" baseline="0" noProof="0" dirty="0">
                          <a:ln>
                            <a:noFill/>
                          </a:ln>
                          <a:solidFill>
                            <a:srgbClr val="008CA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Dependencies</a:t>
                      </a:r>
                      <a:r>
                        <a:rPr kumimoji="0" lang="en-US" sz="1400" b="1" i="0" u="none" strike="noStrike" kern="0" cap="none" spc="0" normalizeH="0" baseline="0" noProof="0" dirty="0">
                          <a:ln>
                            <a:noFill/>
                          </a:ln>
                          <a:solidFill>
                            <a:srgbClr val="008CA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 </a:t>
                      </a:r>
                    </a:p>
                    <a:p>
                      <a:pPr marL="323850" marR="0" lvl="0" indent="-285750" algn="l" defTabSz="914400" rtl="0" eaLnBrk="1" fontAlgn="auto" latinLnBrk="0" hangingPunct="1">
                        <a:lnSpc>
                          <a:spcPct val="100000"/>
                        </a:lnSpc>
                        <a:spcBef>
                          <a:spcPts val="600"/>
                        </a:spcBef>
                        <a:spcAft>
                          <a:spcPts val="0"/>
                        </a:spcAft>
                        <a:buClr>
                          <a:srgbClr val="677480"/>
                        </a:buClr>
                        <a:buSzPct val="9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Student has been assigned a SASID and the information must match what is in RITS (i.e. Name, Date of Birth, Gender)</a:t>
                      </a:r>
                    </a:p>
                    <a:p>
                      <a:pPr marL="323850" marR="0" lvl="0" indent="-285750" algn="l" defTabSz="914400" rtl="0" eaLnBrk="1" fontAlgn="auto" latinLnBrk="0" hangingPunct="1">
                        <a:lnSpc>
                          <a:spcPct val="100000"/>
                        </a:lnSpc>
                        <a:spcBef>
                          <a:spcPts val="600"/>
                        </a:spcBef>
                        <a:spcAft>
                          <a:spcPts val="0"/>
                        </a:spcAft>
                        <a:buClr>
                          <a:srgbClr val="677480"/>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A record with the students same SASID and LASID combination must also be included on the Child File.</a:t>
                      </a:r>
                    </a:p>
                    <a:p>
                      <a:pPr marL="323850" marR="0" lvl="0" indent="-285750" algn="l" defTabSz="914400" rtl="0" eaLnBrk="1" fontAlgn="auto" latinLnBrk="0" hangingPunct="1">
                        <a:lnSpc>
                          <a:spcPct val="100000"/>
                        </a:lnSpc>
                        <a:spcBef>
                          <a:spcPts val="600"/>
                        </a:spcBef>
                        <a:spcAft>
                          <a:spcPts val="0"/>
                        </a:spcAft>
                        <a:buClr>
                          <a:srgbClr val="677480"/>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School Code and Grade Level will come from the Student School Association file when the December Count snapshot is created.</a:t>
                      </a:r>
                    </a:p>
                    <a:p>
                      <a:pPr marL="323850" marR="0" lvl="0" indent="-285750" algn="l" defTabSz="914400" rtl="0" eaLnBrk="1" fontAlgn="auto" latinLnBrk="0" hangingPunct="1">
                        <a:lnSpc>
                          <a:spcPct val="100000"/>
                        </a:lnSpc>
                        <a:spcBef>
                          <a:spcPts val="600"/>
                        </a:spcBef>
                        <a:spcAft>
                          <a:spcPts val="0"/>
                        </a:spcAft>
                        <a:buClr>
                          <a:srgbClr val="677480"/>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Students who were enrolled and receiving Special Ed services during the year.</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600" b="1" i="0" u="none" strike="noStrike" kern="0" cap="none" spc="0" normalizeH="0" baseline="0" noProof="0" dirty="0">
                          <a:ln>
                            <a:noFill/>
                          </a:ln>
                          <a:solidFill>
                            <a:srgbClr val="EFAA1F"/>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Record Exception</a:t>
                      </a:r>
                    </a:p>
                    <a:p>
                      <a:pPr marL="323850" marR="0" lvl="0" indent="-285750" algn="l" defTabSz="914400" rtl="0" eaLnBrk="1" fontAlgn="auto" latinLnBrk="0" hangingPunct="1">
                        <a:lnSpc>
                          <a:spcPct val="100000"/>
                        </a:lnSpc>
                        <a:spcBef>
                          <a:spcPts val="600"/>
                        </a:spcBef>
                        <a:spcAft>
                          <a:spcPts val="0"/>
                        </a:spcAft>
                        <a:buClr>
                          <a:srgbClr val="677480"/>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One record must be submitted for any student who was referred, evaluated, and/or received SPED services at any point during the current reporting period.</a:t>
                      </a:r>
                    </a:p>
                  </a:txBody>
                  <a:tcPr marL="68580" marR="68580" marT="34290" marB="34290">
                    <a:no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1359741D-B8ED-AEFD-7400-F7BAD2AB058D}"/>
              </a:ext>
            </a:extLst>
          </p:cNvPr>
          <p:cNvSpPr txBox="1"/>
          <p:nvPr/>
        </p:nvSpPr>
        <p:spPr>
          <a:xfrm>
            <a:off x="1049482" y="6456045"/>
            <a:ext cx="741910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 more details, see the </a:t>
            </a:r>
            <a:r>
              <a:rPr lang="en-US" sz="1400" dirty="0">
                <a:latin typeface="Arial" panose="020B0604020202020204" pitchFamily="34" charset="0"/>
                <a:cs typeface="Arial" panose="020B0604020202020204" pitchFamily="34" charset="0"/>
                <a:hlinkClick r:id="rId3"/>
              </a:rPr>
              <a:t>Participation File Layout and Definitions Document</a:t>
            </a:r>
            <a:endParaRPr lang="en-US" sz="1400" dirty="0">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8</a:t>
            </a:fld>
            <a:endParaRPr dirty="0"/>
          </a:p>
        </p:txBody>
      </p:sp>
    </p:spTree>
    <p:extLst>
      <p:ext uri="{BB962C8B-B14F-4D97-AF65-F5344CB8AC3E}">
        <p14:creationId xmlns:p14="http://schemas.microsoft.com/office/powerpoint/2010/main" val="189862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77273" y="683894"/>
            <a:ext cx="4846950" cy="857250"/>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Importance of LASID</a:t>
            </a:r>
            <a:endParaRPr sz="3000" dirty="0">
              <a:solidFill>
                <a:schemeClr val="tx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47719311"/>
              </p:ext>
            </p:extLst>
          </p:nvPr>
        </p:nvGraphicFramePr>
        <p:xfrm>
          <a:off x="1152747" y="1920488"/>
          <a:ext cx="6427147" cy="3611880"/>
        </p:xfrm>
        <a:graphic>
          <a:graphicData uri="http://schemas.openxmlformats.org/drawingml/2006/table">
            <a:tbl>
              <a:tblPr firstRow="1" bandRow="1">
                <a:tableStyleId>{5C22544A-7EE6-4342-B048-85BDC9FD1C3A}</a:tableStyleId>
              </a:tblPr>
              <a:tblGrid>
                <a:gridCol w="6427147">
                  <a:extLst>
                    <a:ext uri="{9D8B030D-6E8A-4147-A177-3AD203B41FA5}">
                      <a16:colId xmlns:a16="http://schemas.microsoft.com/office/drawing/2014/main" val="20000"/>
                    </a:ext>
                  </a:extLst>
                </a:gridCol>
              </a:tblGrid>
              <a:tr h="3611880">
                <a:tc>
                  <a:txBody>
                    <a:bodyPr/>
                    <a:lstStyle/>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lang="en-US" sz="1400" dirty="0">
                          <a:solidFill>
                            <a:srgbClr val="C00000"/>
                          </a:solidFill>
                          <a:latin typeface="Arial" panose="020B0604020202020204" pitchFamily="34" charset="0"/>
                          <a:cs typeface="Arial" panose="020B0604020202020204" pitchFamily="34" charset="0"/>
                        </a:rPr>
                        <a:t>The LASID is the local identifier that the schools uses for an individual student.  This is used in conjunction with the SASID to identify students at your school.  </a:t>
                      </a:r>
                      <a:endPar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Several fields, including Name, DOB, and Gender are pulled directly from the Student Interchange to the Special Education Interchange</a:t>
                      </a: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The LASID must match across the two interchanges (i.e. EOY</a:t>
                      </a: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SPED EOY)</a:t>
                      </a: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This field must be completed with a non-zero filled LASID that matches across collections.</a:t>
                      </a: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CSI may have to zero fill those in cases where the same LASID is being used at another school.  If you see this zero filled on an adjusted file, leave as is.</a:t>
                      </a:r>
                      <a:endPar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1" i="0" u="none" strike="noStrike" kern="0" cap="none" spc="0" normalizeH="0" baseline="0" noProof="0" dirty="0">
                        <a:ln>
                          <a:noFill/>
                        </a:ln>
                        <a:solidFill>
                          <a:schemeClr val="tx1"/>
                        </a:solidFill>
                        <a:effectLst/>
                        <a:uLnTx/>
                        <a:uFillTx/>
                        <a:latin typeface="+mn-lt"/>
                        <a:ea typeface="Arial Unicode MS" panose="020B0604020202020204" pitchFamily="34" charset="-128"/>
                        <a:cs typeface="Arial Unicode MS" panose="020B0604020202020204" pitchFamily="34" charset="-128"/>
                        <a:sym typeface="Lato"/>
                      </a:endParaRPr>
                    </a:p>
                  </a:txBody>
                  <a:tcPr marL="68580" marR="68580" marT="34290" marB="34290">
                    <a:noFill/>
                  </a:tcPr>
                </a:tc>
                <a:extLst>
                  <a:ext uri="{0D108BD9-81ED-4DB2-BD59-A6C34878D82A}">
                    <a16:rowId xmlns:a16="http://schemas.microsoft.com/office/drawing/2014/main" val="10000"/>
                  </a:ext>
                </a:extLst>
              </a:tr>
            </a:tbl>
          </a:graphicData>
        </a:graphic>
      </p:graphicFrame>
      <p:pic>
        <p:nvPicPr>
          <p:cNvPr id="4" name="Picture 3" descr="LASID field from the File Layout.">
            <a:extLst>
              <a:ext uri="{FF2B5EF4-FFF2-40B4-BE49-F238E27FC236}">
                <a16:creationId xmlns:a16="http://schemas.microsoft.com/office/drawing/2014/main" id="{23370317-A5DE-029B-DD16-BD3ECBEA7D82}"/>
              </a:ext>
            </a:extLst>
          </p:cNvPr>
          <p:cNvPicPr>
            <a:picLocks noChangeAspect="1"/>
          </p:cNvPicPr>
          <p:nvPr/>
        </p:nvPicPr>
        <p:blipFill>
          <a:blip r:embed="rId3"/>
          <a:stretch>
            <a:fillRect/>
          </a:stretch>
        </p:blipFill>
        <p:spPr>
          <a:xfrm>
            <a:off x="564529" y="4972707"/>
            <a:ext cx="7603581" cy="659747"/>
          </a:xfrm>
          <a:prstGeom prst="rect">
            <a:avLst/>
          </a:prstGeom>
          <a:ln>
            <a:solidFill>
              <a:schemeClr val="tx1"/>
            </a:solidFill>
          </a:ln>
        </p:spPr>
      </p:pic>
      <p:sp>
        <p:nvSpPr>
          <p:cNvPr id="126" name="Shape 126"/>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9</a:t>
            </a:fld>
            <a:endParaRPr dirty="0"/>
          </a:p>
        </p:txBody>
      </p:sp>
    </p:spTree>
    <p:extLst>
      <p:ext uri="{BB962C8B-B14F-4D97-AF65-F5344CB8AC3E}">
        <p14:creationId xmlns:p14="http://schemas.microsoft.com/office/powerpoint/2010/main" val="820410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9|14.5|4.5"/>
</p:tagLst>
</file>

<file path=ppt/tags/tag2.xml><?xml version="1.0" encoding="utf-8"?>
<p:tagLst xmlns:a="http://schemas.openxmlformats.org/drawingml/2006/main" xmlns:r="http://schemas.openxmlformats.org/officeDocument/2006/relationships" xmlns:p="http://schemas.openxmlformats.org/presentationml/2006/main">
  <p:tag name="TIMING" val="|18.4"/>
</p:tagLst>
</file>

<file path=ppt/tags/tag3.xml><?xml version="1.0" encoding="utf-8"?>
<p:tagLst xmlns:a="http://schemas.openxmlformats.org/drawingml/2006/main" xmlns:r="http://schemas.openxmlformats.org/officeDocument/2006/relationships" xmlns:p="http://schemas.openxmlformats.org/presentationml/2006/main">
  <p:tag name="TIMING" val="|16.2"/>
</p:tagLst>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with Colors for Smart Art</Template>
  <TotalTime>6398</TotalTime>
  <Words>7761</Words>
  <Application>Microsoft Office PowerPoint</Application>
  <PresentationFormat>On-screen Show (4:3)</PresentationFormat>
  <Paragraphs>397</Paragraphs>
  <Slides>38</Slides>
  <Notes>38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Calibri</vt:lpstr>
      <vt:lpstr>Calibri Light</vt:lpstr>
      <vt:lpstr>Office Theme</vt:lpstr>
      <vt:lpstr>1_Office Theme</vt:lpstr>
      <vt:lpstr>2023-24 SPED End of Year Training</vt:lpstr>
      <vt:lpstr>Agenda</vt:lpstr>
      <vt:lpstr>Purpose of SPED EOY Collection</vt:lpstr>
      <vt:lpstr>Required Files</vt:lpstr>
      <vt:lpstr>Difference Between December Count and SPED EOY</vt:lpstr>
      <vt:lpstr>SPED EOY File Overview</vt:lpstr>
      <vt:lpstr>Child Overview</vt:lpstr>
      <vt:lpstr>Participation Overview</vt:lpstr>
      <vt:lpstr>Importance of LASID</vt:lpstr>
      <vt:lpstr>Updates for 23-24</vt:lpstr>
      <vt:lpstr>The Three Paths</vt:lpstr>
      <vt:lpstr>SPED Referral</vt:lpstr>
      <vt:lpstr>CSI Specific Reminders</vt:lpstr>
      <vt:lpstr>SPED EOY Collection Process</vt:lpstr>
      <vt:lpstr>SPED EOY Data Collection in 5 Steps</vt:lpstr>
      <vt:lpstr>Step 1: Collection Prep Resources</vt:lpstr>
      <vt:lpstr>Step 1: Collection Prep Trainings</vt:lpstr>
      <vt:lpstr>Step 2: Data Collection/Entry</vt:lpstr>
      <vt:lpstr>File Layout and Definition Documents – CSI Additions</vt:lpstr>
      <vt:lpstr>Record Checker and Validation Toolkit</vt:lpstr>
      <vt:lpstr>Purpose of the Record Checker Tool</vt:lpstr>
      <vt:lpstr>SPED Record Checker Tool  (https://resources.csi.state.co.us/wp-content/uploads/2024/02/Record_Checker-Validations_Finalv7.xlsx</vt:lpstr>
      <vt:lpstr>Participation File Coding Scenarios</vt:lpstr>
      <vt:lpstr>Participation File Coding Scenarios Example</vt:lpstr>
      <vt:lpstr>Enrich and Infinite Campus Crosswalks</vt:lpstr>
      <vt:lpstr>Example of Using the Crosswalk</vt:lpstr>
      <vt:lpstr>SPED EOY and EOY Cross Collection Exit Coding Discrepancies </vt:lpstr>
      <vt:lpstr>Where should Data be Entered for SPED EOY?</vt:lpstr>
      <vt:lpstr>Step 3: Submission to CSI</vt:lpstr>
      <vt:lpstr>Step 3: Submission to CSI – File Extract</vt:lpstr>
      <vt:lpstr>Step 3: Submission to CSI - Submittal</vt:lpstr>
      <vt:lpstr>Step 4: Error Resolution</vt:lpstr>
      <vt:lpstr>Troubleshooting Errors</vt:lpstr>
      <vt:lpstr>Troubleshooting Errors - Resolution Example</vt:lpstr>
      <vt:lpstr>Step 5: Data Review</vt:lpstr>
      <vt:lpstr>Timelines and Deadlines</vt:lpstr>
      <vt:lpstr>SPED EOY Timelines and Deadlines</vt:lpstr>
      <vt:lpstr>Thank you for Reviewing this Training  Next Steps: Review the “New this Year” training on the CSI website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 Special Education End of Year Training</dc:title>
  <dc:creator>Hartung, Ryan</dc:creator>
  <cp:lastModifiedBy>Hartung, Ryan</cp:lastModifiedBy>
  <cp:revision>154</cp:revision>
  <dcterms:created xsi:type="dcterms:W3CDTF">2020-02-10T19:59:08Z</dcterms:created>
  <dcterms:modified xsi:type="dcterms:W3CDTF">2024-02-22T17:38:56Z</dcterms:modified>
</cp:coreProperties>
</file>