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handoutMasterIdLst>
    <p:handoutMasterId r:id="rId24"/>
  </p:handoutMasterIdLst>
  <p:sldIdLst>
    <p:sldId id="267" r:id="rId2"/>
    <p:sldId id="3349" r:id="rId3"/>
    <p:sldId id="3344" r:id="rId4"/>
    <p:sldId id="3346" r:id="rId5"/>
    <p:sldId id="3350" r:id="rId6"/>
    <p:sldId id="324" r:id="rId7"/>
    <p:sldId id="3339" r:id="rId8"/>
    <p:sldId id="351" r:id="rId9"/>
    <p:sldId id="3340" r:id="rId10"/>
    <p:sldId id="3341" r:id="rId11"/>
    <p:sldId id="354" r:id="rId12"/>
    <p:sldId id="3347" r:id="rId13"/>
    <p:sldId id="352" r:id="rId14"/>
    <p:sldId id="353" r:id="rId15"/>
    <p:sldId id="3342" r:id="rId16"/>
    <p:sldId id="3343" r:id="rId17"/>
    <p:sldId id="356" r:id="rId18"/>
    <p:sldId id="3336" r:id="rId19"/>
    <p:sldId id="3351" r:id="rId20"/>
    <p:sldId id="3334" r:id="rId21"/>
    <p:sldId id="29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6" clrIdx="0">
    <p:extLst>
      <p:ext uri="{19B8F6BF-5375-455C-9EA6-DF929625EA0E}">
        <p15:presenceInfo xmlns:p15="http://schemas.microsoft.com/office/powerpoint/2012/main" userId="S::Rogers_J@cde.state.co.us::c64e4176-a843-4db9-a852-c8ed41991137" providerId="AD"/>
      </p:ext>
    </p:extLst>
  </p:cmAuthor>
  <p:cmAuthor id="2" name="Eddy, Julie" initials="EJ" lastIdx="6"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008CA0"/>
    <a:srgbClr val="FF0066"/>
    <a:srgbClr val="455FA9"/>
    <a:srgbClr val="EFAA1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9" autoAdjust="0"/>
    <p:restoredTop sz="94609" autoAdjust="0"/>
  </p:normalViewPr>
  <p:slideViewPr>
    <p:cSldViewPr snapToGrid="0">
      <p:cViewPr varScale="1">
        <p:scale>
          <a:sx n="89" d="100"/>
          <a:sy n="89" d="100"/>
        </p:scale>
        <p:origin x="28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588861-65A6-D2DA-1891-736D90AC86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A85A36-466C-4A20-E4FD-390C9B3909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CE0682-E95E-44DA-9A8B-008C3F081637}" type="datetimeFigureOut">
              <a:rPr lang="en-US" smtClean="0"/>
              <a:t>2/15/2024</a:t>
            </a:fld>
            <a:endParaRPr lang="en-US"/>
          </a:p>
        </p:txBody>
      </p:sp>
      <p:sp>
        <p:nvSpPr>
          <p:cNvPr id="4" name="Footer Placeholder 3">
            <a:extLst>
              <a:ext uri="{FF2B5EF4-FFF2-40B4-BE49-F238E27FC236}">
                <a16:creationId xmlns:a16="http://schemas.microsoft.com/office/drawing/2014/main" id="{D124EE70-F76A-621D-C78E-CE4A02F58A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CAD87D-EB90-92E6-18A5-0764F4311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C181B8-19C3-407D-856A-9D022C6A234D}" type="slidenum">
              <a:rPr lang="en-US" smtClean="0"/>
              <a:t>‹#›</a:t>
            </a:fld>
            <a:endParaRPr lang="en-US"/>
          </a:p>
        </p:txBody>
      </p:sp>
    </p:spTree>
    <p:extLst>
      <p:ext uri="{BB962C8B-B14F-4D97-AF65-F5344CB8AC3E}">
        <p14:creationId xmlns:p14="http://schemas.microsoft.com/office/powerpoint/2010/main" val="33568778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5:34:04.9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27,'2161'0,"-2136"-2,-1 0,1-1,36-10,-37 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5:34:07.2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1,'988'0,"-954"0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0C113-2609-41DE-AB8D-EC33E333500C}" type="datetimeFigureOut">
              <a:rPr lang="en-US" smtClean="0"/>
              <a:t>2/15/2024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3702A-FE93-4987-AD24-6D83A24E59D6}" type="slidenum">
              <a:rPr lang="en-US" smtClean="0"/>
              <a:t>‹#›</a:t>
            </a:fld>
            <a:endParaRPr lang="en-US" dirty="0"/>
          </a:p>
        </p:txBody>
      </p:sp>
    </p:spTree>
    <p:extLst>
      <p:ext uri="{BB962C8B-B14F-4D97-AF65-F5344CB8AC3E}">
        <p14:creationId xmlns:p14="http://schemas.microsoft.com/office/powerpoint/2010/main" val="1496686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Welcome to the Graduation Guidelines for the End of Year Submissions.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This training, recorded by the CSI data team, provides an overview on the Graduation Guidelines reporting data for the EOY collection.</a:t>
            </a:r>
          </a:p>
        </p:txBody>
      </p:sp>
      <p:sp>
        <p:nvSpPr>
          <p:cNvPr id="4" name="Slide Number Placeholder 3"/>
          <p:cNvSpPr>
            <a:spLocks noGrp="1"/>
          </p:cNvSpPr>
          <p:nvPr>
            <p:ph type="sldNum" sz="quarter" idx="10"/>
          </p:nvPr>
        </p:nvSpPr>
        <p:spPr/>
        <p:txBody>
          <a:bodyPr/>
          <a:lstStyle/>
          <a:p>
            <a:fld id="{0E8F3B1E-10CA-4357-8F2A-AF0E99DA42A4}" type="slidenum">
              <a:rPr lang="en-US" smtClean="0"/>
              <a:t>1</a:t>
            </a:fld>
            <a:endParaRPr lang="en-US" dirty="0"/>
          </a:p>
        </p:txBody>
      </p:sp>
    </p:spTree>
    <p:extLst>
      <p:ext uri="{BB962C8B-B14F-4D97-AF65-F5344CB8AC3E}">
        <p14:creationId xmlns:p14="http://schemas.microsoft.com/office/powerpoint/2010/main" val="190792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helpful resources available within your SIS in both PowerSchool and Infinite Campus on Graduation Guidelines. </a:t>
            </a:r>
          </a:p>
          <a:p>
            <a:endParaRPr lang="en-US" dirty="0"/>
          </a:p>
          <a:p>
            <a:r>
              <a:rPr lang="en-US" dirty="0"/>
              <a:t>These resources show you where in your SIS you enter the Graduation Guideline data and how to extract the file. </a:t>
            </a:r>
          </a:p>
          <a:p>
            <a:endParaRPr lang="en-US" dirty="0"/>
          </a:p>
          <a:p>
            <a:r>
              <a:rPr lang="en-US" dirty="0"/>
              <a:t>For the remainder of this training, I will briefly describe basic data entry, file extracting, and troubleshooting support for both SIS systems.</a:t>
            </a:r>
          </a:p>
          <a:p>
            <a:endParaRPr lang="en-US" dirty="0"/>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10</a:t>
            </a:fld>
            <a:endParaRPr lang="en-US" dirty="0"/>
          </a:p>
        </p:txBody>
      </p:sp>
    </p:spTree>
    <p:extLst>
      <p:ext uri="{BB962C8B-B14F-4D97-AF65-F5344CB8AC3E}">
        <p14:creationId xmlns:p14="http://schemas.microsoft.com/office/powerpoint/2010/main" val="2075936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Graduation Guidelines in Infinite Campus: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a student. Navigate to Student Information&gt; General&gt; Assessment Tab&gt; and select the ‘New’ button. A ‘New Test’ input box will appear. Click the greyed-out text field to select a test from a drop-down menu. Next, select the test you wish to enter data, and a Test Score Detail box will appear.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menu options available are based on how your IC State Reporting is set-up. For set-up instructions, see Infinite Campus documentation.</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11</a:t>
            </a:fld>
            <a:endParaRPr lang="en-US" dirty="0"/>
          </a:p>
        </p:txBody>
      </p:sp>
    </p:spTree>
    <p:extLst>
      <p:ext uri="{BB962C8B-B14F-4D97-AF65-F5344CB8AC3E}">
        <p14:creationId xmlns:p14="http://schemas.microsoft.com/office/powerpoint/2010/main" val="566430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entered the data, click save. </a:t>
            </a:r>
          </a:p>
          <a:p>
            <a:endParaRPr lang="en-US" dirty="0"/>
          </a:p>
          <a:p>
            <a:r>
              <a:rPr lang="en-US" dirty="0"/>
              <a:t>A ‘Test Scores’ result will be added to the Assessments screen, displaying all added tests. As a reminder, students can have more than one Graduation Guideline metric over a span of several years.</a:t>
            </a:r>
          </a:p>
          <a:p>
            <a:endParaRPr lang="en-US" dirty="0"/>
          </a:p>
          <a:p>
            <a:r>
              <a:rPr lang="en-US" dirty="0"/>
              <a:t>All of theses Guidelines will be added and saved here. </a:t>
            </a:r>
          </a:p>
        </p:txBody>
      </p:sp>
      <p:sp>
        <p:nvSpPr>
          <p:cNvPr id="4" name="Slide Number Placeholder 3"/>
          <p:cNvSpPr>
            <a:spLocks noGrp="1"/>
          </p:cNvSpPr>
          <p:nvPr>
            <p:ph type="sldNum" sz="quarter" idx="5"/>
          </p:nvPr>
        </p:nvSpPr>
        <p:spPr/>
        <p:txBody>
          <a:bodyPr/>
          <a:lstStyle/>
          <a:p>
            <a:fld id="{3AF3702A-FE93-4987-AD24-6D83A24E59D6}" type="slidenum">
              <a:rPr lang="en-US" smtClean="0"/>
              <a:t>12</a:t>
            </a:fld>
            <a:endParaRPr lang="en-US" dirty="0"/>
          </a:p>
        </p:txBody>
      </p:sp>
    </p:spTree>
    <p:extLst>
      <p:ext uri="{BB962C8B-B14F-4D97-AF65-F5344CB8AC3E}">
        <p14:creationId xmlns:p14="http://schemas.microsoft.com/office/powerpoint/2010/main" val="3807611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extract the Graduation Guideline file- navigate to CO State Reporting&gt; Student Interchange. Select Graduation Guidelines from the drop-down menu and click ‘Generate Extract’. </a:t>
            </a:r>
          </a:p>
        </p:txBody>
      </p:sp>
      <p:sp>
        <p:nvSpPr>
          <p:cNvPr id="4" name="Slide Number Placeholder 3"/>
          <p:cNvSpPr>
            <a:spLocks noGrp="1"/>
          </p:cNvSpPr>
          <p:nvPr>
            <p:ph type="sldNum" sz="quarter" idx="5"/>
          </p:nvPr>
        </p:nvSpPr>
        <p:spPr/>
        <p:txBody>
          <a:bodyPr/>
          <a:lstStyle/>
          <a:p>
            <a:fld id="{3AF3702A-FE93-4987-AD24-6D83A24E59D6}" type="slidenum">
              <a:rPr lang="en-US" smtClean="0"/>
              <a:t>13</a:t>
            </a:fld>
            <a:endParaRPr lang="en-US" dirty="0"/>
          </a:p>
        </p:txBody>
      </p:sp>
    </p:spTree>
    <p:extLst>
      <p:ext uri="{BB962C8B-B14F-4D97-AF65-F5344CB8AC3E}">
        <p14:creationId xmlns:p14="http://schemas.microsoft.com/office/powerpoint/2010/main" val="1255832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Graduation Guideline data in PowerSchool:</a:t>
            </a:r>
          </a:p>
          <a:p>
            <a:endParaRPr lang="en-US" dirty="0"/>
          </a:p>
          <a:p>
            <a:r>
              <a:rPr lang="en-US" dirty="0"/>
              <a:t>Select a student&gt;navigate to Academics&gt;select Test Results.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right side of the screen, you will see an ‘Enter New Test’ window. Click on the drop-down arrow to select the data menu option you want to enter. Click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These menu options are based on how your PowerSchool, District Tests are set-up. For set-up instructions, see PowerSchool documentation.</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14</a:t>
            </a:fld>
            <a:endParaRPr lang="en-US" dirty="0"/>
          </a:p>
        </p:txBody>
      </p:sp>
    </p:spTree>
    <p:extLst>
      <p:ext uri="{BB962C8B-B14F-4D97-AF65-F5344CB8AC3E}">
        <p14:creationId xmlns:p14="http://schemas.microsoft.com/office/powerpoint/2010/main" val="1327636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a data input section that will include fields already populated, such as date, semester, and term. Change these prepopulated fields as needed and enter the test result information. Click submit.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new test record has been created. You will do this for any Graduation Guideline metric a student has over a span of grades 9</a:t>
            </a:r>
            <a:r>
              <a:rPr lang="en-US" baseline="30000" dirty="0"/>
              <a:t>th</a:t>
            </a:r>
            <a:r>
              <a:rPr lang="en-US" dirty="0"/>
              <a:t>-12</a:t>
            </a:r>
            <a:r>
              <a:rPr lang="en-US" baseline="30000" dirty="0"/>
              <a:t>th</a:t>
            </a:r>
            <a:r>
              <a:rPr lang="en-US" dirty="0"/>
              <a:t>.</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15</a:t>
            </a:fld>
            <a:endParaRPr lang="en-US" dirty="0"/>
          </a:p>
        </p:txBody>
      </p:sp>
    </p:spTree>
    <p:extLst>
      <p:ext uri="{BB962C8B-B14F-4D97-AF65-F5344CB8AC3E}">
        <p14:creationId xmlns:p14="http://schemas.microsoft.com/office/powerpoint/2010/main" val="1327636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extract the Graduation Guideline file. Navigate to Reports&gt; System Reports&gt; click the State tab. Find the Graduation Guidelines under the Interchanges section. </a:t>
            </a:r>
          </a:p>
        </p:txBody>
      </p:sp>
      <p:sp>
        <p:nvSpPr>
          <p:cNvPr id="4" name="Slide Number Placeholder 3"/>
          <p:cNvSpPr>
            <a:spLocks noGrp="1"/>
          </p:cNvSpPr>
          <p:nvPr>
            <p:ph type="sldNum" sz="quarter" idx="5"/>
          </p:nvPr>
        </p:nvSpPr>
        <p:spPr/>
        <p:txBody>
          <a:bodyPr/>
          <a:lstStyle/>
          <a:p>
            <a:fld id="{3AF3702A-FE93-4987-AD24-6D83A24E59D6}" type="slidenum">
              <a:rPr lang="en-US" smtClean="0"/>
              <a:t>16</a:t>
            </a:fld>
            <a:endParaRPr lang="en-US" dirty="0"/>
          </a:p>
        </p:txBody>
      </p:sp>
    </p:spTree>
    <p:extLst>
      <p:ext uri="{BB962C8B-B14F-4D97-AF65-F5344CB8AC3E}">
        <p14:creationId xmlns:p14="http://schemas.microsoft.com/office/powerpoint/2010/main" val="1882055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the Graduation Guidelines Report Extract page. Be sure to check the extract parameters and reset them as needed. Click submit to run the report extract. </a:t>
            </a:r>
          </a:p>
        </p:txBody>
      </p:sp>
      <p:sp>
        <p:nvSpPr>
          <p:cNvPr id="4" name="Slide Number Placeholder 3"/>
          <p:cNvSpPr>
            <a:spLocks noGrp="1"/>
          </p:cNvSpPr>
          <p:nvPr>
            <p:ph type="sldNum" sz="quarter" idx="5"/>
          </p:nvPr>
        </p:nvSpPr>
        <p:spPr/>
        <p:txBody>
          <a:bodyPr/>
          <a:lstStyle/>
          <a:p>
            <a:fld id="{3AF3702A-FE93-4987-AD24-6D83A24E59D6}" type="slidenum">
              <a:rPr lang="en-US" smtClean="0"/>
              <a:t>17</a:t>
            </a:fld>
            <a:endParaRPr lang="en-US" dirty="0"/>
          </a:p>
        </p:txBody>
      </p:sp>
    </p:spTree>
    <p:extLst>
      <p:ext uri="{BB962C8B-B14F-4D97-AF65-F5344CB8AC3E}">
        <p14:creationId xmlns:p14="http://schemas.microsoft.com/office/powerpoint/2010/main" val="25656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EFAA1F"/>
                </a:solidFill>
                <a:latin typeface="Arial" panose="020B0604020202020204" pitchFamily="34" charset="0"/>
                <a:cs typeface="Arial" panose="020B0604020202020204" pitchFamily="34" charset="0"/>
              </a:rPr>
              <a:t>Once your file is extracted and submitted to CSI through the G-Drive, the Data Submission Team will process your file and upload any errors back to the G-Drive. The Graduation Guideline tab on the CSI troubleshooting spreadsheet will be your best source for troubleshooting Graduation Guideline errors. Please note: One of the </a:t>
            </a:r>
            <a:r>
              <a:rPr lang="en-US" b="0" dirty="0"/>
              <a:t>most common errors in the Graduation Guideline file are from Graduation Guideline scores out of range for a Graduation Guideline type. Be sure to review the Graduation Guidelines File Layout when you set up your SIS and enter data. It is also important to note: The Graduation Guidelines tab identifies level 1 errors in the Graduation Guidelines file.</a:t>
            </a:r>
          </a:p>
          <a:p>
            <a:endParaRPr lang="en-US" b="0" dirty="0">
              <a:solidFill>
                <a:srgbClr val="EFAA1F"/>
              </a:solidFill>
              <a:latin typeface="Arial" panose="020B0604020202020204" pitchFamily="34" charset="0"/>
              <a:cs typeface="Arial" panose="020B0604020202020204" pitchFamily="34" charset="0"/>
            </a:endParaRPr>
          </a:p>
          <a:p>
            <a:endParaRPr lang="en-US" b="0" dirty="0">
              <a:solidFill>
                <a:srgbClr val="EFAA1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F3702A-FE93-4987-AD24-6D83A24E59D6}" type="slidenum">
              <a:rPr lang="en-US" smtClean="0"/>
              <a:t>18</a:t>
            </a:fld>
            <a:endParaRPr lang="en-US" dirty="0"/>
          </a:p>
        </p:txBody>
      </p:sp>
    </p:spTree>
    <p:extLst>
      <p:ext uri="{BB962C8B-B14F-4D97-AF65-F5344CB8AC3E}">
        <p14:creationId xmlns:p14="http://schemas.microsoft.com/office/powerpoint/2010/main" val="969646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Level 2 errors often come up later in the EOY. </a:t>
            </a:r>
            <a:r>
              <a:rPr lang="en-US" b="0" dirty="0">
                <a:solidFill>
                  <a:srgbClr val="EFAA1F"/>
                </a:solidFill>
                <a:latin typeface="Arial" panose="020B0604020202020204" pitchFamily="34" charset="0"/>
                <a:cs typeface="Arial" panose="020B0604020202020204" pitchFamily="34" charset="0"/>
              </a:rPr>
              <a:t>The EOY – Level 2 TAB, found at the bottom of the CSI troubleshooting spreadsheet, will be your best source for troubleshooting Level 2 Graduation Guideline errors. The most common Level 2 error is the SE301 error. This error is caused when a student has an exit code of 90, graduated, but has not met the Graduation Guidelines in English and/or Math. </a:t>
            </a:r>
            <a:r>
              <a:rPr lang="en-US" b="0" dirty="0"/>
              <a:t>Be sure to review these errors with your school team to provide accurate information.</a:t>
            </a:r>
            <a:endParaRPr lang="en-US" b="0" dirty="0">
              <a:solidFill>
                <a:srgbClr val="EFAA1F"/>
              </a:solidFill>
              <a:latin typeface="Arial" panose="020B0604020202020204" pitchFamily="34" charset="0"/>
              <a:cs typeface="Arial" panose="020B0604020202020204" pitchFamily="34" charset="0"/>
            </a:endParaRPr>
          </a:p>
          <a:p>
            <a:endParaRPr lang="en-US" b="0" dirty="0">
              <a:solidFill>
                <a:srgbClr val="EFAA1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F3702A-FE93-4987-AD24-6D83A24E59D6}" type="slidenum">
              <a:rPr lang="en-US" smtClean="0"/>
              <a:t>19</a:t>
            </a:fld>
            <a:endParaRPr lang="en-US" dirty="0"/>
          </a:p>
        </p:txBody>
      </p:sp>
    </p:spTree>
    <p:extLst>
      <p:ext uri="{BB962C8B-B14F-4D97-AF65-F5344CB8AC3E}">
        <p14:creationId xmlns:p14="http://schemas.microsoft.com/office/powerpoint/2010/main" val="263405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Graduation Guidelines?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Graduation Guidelines are a student’s demonstration of Postsecondary and Workforce Readiness in English and Mathematics.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graduate from high school, students choose measures from a Menu of Options – adopted at the local school board level – to show their proficiency in English/Math. These options will be discussed in more depth later in this training.</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2</a:t>
            </a:fld>
            <a:endParaRPr lang="en-US" dirty="0"/>
          </a:p>
        </p:txBody>
      </p:sp>
    </p:spTree>
    <p:extLst>
      <p:ext uri="{BB962C8B-B14F-4D97-AF65-F5344CB8AC3E}">
        <p14:creationId xmlns:p14="http://schemas.microsoft.com/office/powerpoint/2010/main" val="201625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Please review the Weekly Update which includes important, updated information, highlighted in yellow for easy reference.</a:t>
            </a:r>
          </a:p>
          <a:p>
            <a:endParaRPr lang="en-US" sz="1200" dirty="0">
              <a:latin typeface="+mn-lt"/>
            </a:endParaRPr>
          </a:p>
          <a:p>
            <a:endParaRPr lang="en-US" sz="1200" dirty="0">
              <a:latin typeface="+mn-lt"/>
            </a:endParaRPr>
          </a:p>
          <a:p>
            <a:endParaRPr lang="en-US" sz="1200" b="0" dirty="0">
              <a:latin typeface="+mn-lt"/>
            </a:endParaRP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5C2AA48B-70A3-4284-B368-B17E3EA9349F}" type="slidenum">
              <a:rPr lang="en-US" smtClean="0"/>
              <a:t>20</a:t>
            </a:fld>
            <a:endParaRPr lang="en-US"/>
          </a:p>
        </p:txBody>
      </p:sp>
    </p:spTree>
    <p:extLst>
      <p:ext uri="{BB962C8B-B14F-4D97-AF65-F5344CB8AC3E}">
        <p14:creationId xmlns:p14="http://schemas.microsoft.com/office/powerpoint/2010/main" val="4204429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If you have any questions, please email the Data Submissions Team. Thank you for reviewing this training. </a:t>
            </a:r>
            <a:endParaRPr dirty="0"/>
          </a:p>
        </p:txBody>
      </p:sp>
    </p:spTree>
    <p:extLst>
      <p:ext uri="{BB962C8B-B14F-4D97-AF65-F5344CB8AC3E}">
        <p14:creationId xmlns:p14="http://schemas.microsoft.com/office/powerpoint/2010/main" val="107182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graduation guidelines file submission is to cross check that any student marked as a graduate </a:t>
            </a:r>
            <a:r>
              <a:rPr lang="en-US" sz="1200" dirty="0"/>
              <a:t>(with exit type codes 90, 95, or 96) has met at least two Graduation Guidelines. This would include at least one in English and at least one in Math guideline. It is possible for students to have multiple English and Math records. A CDE best practice suggestion includes that a student’s Graduation Guideline record capture any, and all, Graduation Guidelines attempted.</a:t>
            </a:r>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3</a:t>
            </a:fld>
            <a:endParaRPr lang="en-US" dirty="0"/>
          </a:p>
        </p:txBody>
      </p:sp>
    </p:spTree>
    <p:extLst>
      <p:ext uri="{BB962C8B-B14F-4D97-AF65-F5344CB8AC3E}">
        <p14:creationId xmlns:p14="http://schemas.microsoft.com/office/powerpoint/2010/main" val="78035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Who is involved in reporting Graduation Guidelines at the school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Calibri"/>
              </a:rPr>
              <a:t>Schools should work together internally to make sure to report Graduation Guidelines accurately and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Calibri"/>
              </a:rPr>
              <a:t>CDE best practice suggests that Data Respondents pull a list of students who are likely to graduate the current year. The school’s Program/Policy Staff check which students have met the Graduation Guidelines and with which guideline name from the menu of options. The Data Respondent can then input these Graduation Guidelines in the Student Information System. This process should be repeated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ym typeface="Calibri"/>
            </a:endParaRP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4</a:t>
            </a:fld>
            <a:endParaRPr lang="en-US" dirty="0"/>
          </a:p>
        </p:txBody>
      </p:sp>
    </p:spTree>
    <p:extLst>
      <p:ext uri="{BB962C8B-B14F-4D97-AF65-F5344CB8AC3E}">
        <p14:creationId xmlns:p14="http://schemas.microsoft.com/office/powerpoint/2010/main" val="165468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schools with students in grades 9</a:t>
            </a:r>
            <a:r>
              <a:rPr lang="en-US" sz="1200" baseline="30000" dirty="0"/>
              <a:t>th</a:t>
            </a:r>
            <a:r>
              <a:rPr lang="en-US" sz="1200" dirty="0"/>
              <a:t> - 12</a:t>
            </a:r>
            <a:r>
              <a:rPr lang="en-US" sz="1200" baseline="30000" dirty="0"/>
              <a:t>th</a:t>
            </a:r>
            <a:r>
              <a:rPr lang="en-US" sz="1200" dirty="0"/>
              <a:t> should submit a Graduation Guideline file as part of the EOY data collection.</a:t>
            </a:r>
          </a:p>
          <a:p>
            <a:endParaRPr lang="en-US" dirty="0"/>
          </a:p>
          <a:p>
            <a:pPr>
              <a:lnSpc>
                <a:spcPct val="110000"/>
              </a:lnSpc>
            </a:pPr>
            <a:r>
              <a:rPr lang="en-US" sz="2600" dirty="0"/>
              <a:t>All students that have completed a Graduation Guideline should be reported in the file. This includes:</a:t>
            </a:r>
          </a:p>
          <a:p>
            <a:pPr lvl="1">
              <a:lnSpc>
                <a:spcPct val="110000"/>
              </a:lnSpc>
            </a:pPr>
            <a:r>
              <a:rPr lang="en-US" sz="2200" dirty="0"/>
              <a:t>4</a:t>
            </a:r>
            <a:r>
              <a:rPr lang="en-US" sz="2200" baseline="30000" dirty="0"/>
              <a:t>th</a:t>
            </a:r>
            <a:r>
              <a:rPr lang="en-US" sz="2200" dirty="0"/>
              <a:t> year seniors</a:t>
            </a:r>
          </a:p>
          <a:p>
            <a:pPr lvl="1">
              <a:lnSpc>
                <a:spcPct val="110000"/>
              </a:lnSpc>
            </a:pPr>
            <a:r>
              <a:rPr lang="en-US" sz="2200" dirty="0">
                <a:sym typeface="Calibri"/>
              </a:rPr>
              <a:t>5</a:t>
            </a:r>
            <a:r>
              <a:rPr lang="en-US" sz="2200" baseline="30000" dirty="0">
                <a:sym typeface="Calibri"/>
              </a:rPr>
              <a:t>th</a:t>
            </a:r>
            <a:r>
              <a:rPr lang="en-US" sz="2200" dirty="0">
                <a:sym typeface="Calibri"/>
              </a:rPr>
              <a:t> and 6</a:t>
            </a:r>
            <a:r>
              <a:rPr lang="en-US" sz="2200" baseline="30000" dirty="0">
                <a:sym typeface="Calibri"/>
              </a:rPr>
              <a:t>th</a:t>
            </a:r>
            <a:r>
              <a:rPr lang="en-US" sz="2200" dirty="0">
                <a:sym typeface="Calibri"/>
              </a:rPr>
              <a:t> year seniors; and</a:t>
            </a:r>
          </a:p>
          <a:p>
            <a:pPr lvl="1">
              <a:lnSpc>
                <a:spcPct val="110000"/>
              </a:lnSpc>
            </a:pPr>
            <a:r>
              <a:rPr lang="en-US" sz="2200" dirty="0">
                <a:sym typeface="Calibri"/>
              </a:rPr>
              <a:t>All students who have an Anticipated Year of Graduation of 2022 or beyond, including 3-year graduates</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5</a:t>
            </a:fld>
            <a:endParaRPr lang="en-US" dirty="0"/>
          </a:p>
        </p:txBody>
      </p:sp>
    </p:spTree>
    <p:extLst>
      <p:ext uri="{BB962C8B-B14F-4D97-AF65-F5344CB8AC3E}">
        <p14:creationId xmlns:p14="http://schemas.microsoft.com/office/powerpoint/2010/main" val="346953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support with Graduation Guidelines, CSI has two departments that can assist you. </a:t>
            </a:r>
          </a:p>
          <a:p>
            <a:endParaRPr lang="en-US" dirty="0"/>
          </a:p>
          <a:p>
            <a:r>
              <a:rPr lang="en-US" dirty="0"/>
              <a:t>For any questions regarding Graduation Guidelines data and file submission, you may reach out to the CSI Data Submission team. </a:t>
            </a:r>
          </a:p>
          <a:p>
            <a:endParaRPr lang="en-US" dirty="0"/>
          </a:p>
          <a:p>
            <a:r>
              <a:rPr lang="en-US" dirty="0"/>
              <a:t>If you have questions about Graduation Guidelines programming, you may reach out to CSI Student Services team. Contact information can be found by clicking the link in this slide or by visiting our website.</a:t>
            </a:r>
          </a:p>
        </p:txBody>
      </p:sp>
      <p:sp>
        <p:nvSpPr>
          <p:cNvPr id="4" name="Slide Number Placeholder 3"/>
          <p:cNvSpPr>
            <a:spLocks noGrp="1"/>
          </p:cNvSpPr>
          <p:nvPr>
            <p:ph type="sldNum" sz="quarter" idx="5"/>
          </p:nvPr>
        </p:nvSpPr>
        <p:spPr/>
        <p:txBody>
          <a:bodyPr/>
          <a:lstStyle/>
          <a:p>
            <a:fld id="{3AF3702A-FE93-4987-AD24-6D83A24E59D6}" type="slidenum">
              <a:rPr lang="en-US" smtClean="0"/>
              <a:t>6</a:t>
            </a:fld>
            <a:endParaRPr lang="en-US" dirty="0"/>
          </a:p>
        </p:txBody>
      </p:sp>
    </p:spTree>
    <p:extLst>
      <p:ext uri="{BB962C8B-B14F-4D97-AF65-F5344CB8AC3E}">
        <p14:creationId xmlns:p14="http://schemas.microsoft.com/office/powerpoint/2010/main" val="1670835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Graduation Guidelines Menu of Options, there are eleven options for measuring Math and English, including measures like: Accuplacer, Advanced Placement, Concurrent Enrollment, SAT and ACT, Industry Certificates, Capstone and/or Performance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student CAN be tested in more than one category. For example, A student, may receive an Industry Certificate, which the school has agreed is a Math metric and this student may complete a Capstone project to fulfill an English metric.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also possible for a student to fulfil more that one requirement in English and/or math AND over the span of multiple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3702A-FE93-4987-AD24-6D83A24E59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97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34615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fields that will be captured in the Graduation Guideline file submission will be: </a:t>
            </a:r>
            <a:r>
              <a:rPr lang="en-US" b="0" dirty="0"/>
              <a:t>Guideline Type, Guideline Name, and Guideline Score.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code options can be found on the Graduation Guideline File Layout. </a:t>
            </a:r>
          </a:p>
          <a:p>
            <a:endParaRPr lang="en-US" dirty="0"/>
          </a:p>
          <a:p>
            <a:r>
              <a:rPr lang="en-US" dirty="0"/>
              <a:t>The File Layout is one of the strongest resources available for file submissions as it contains all the codes and descriptions used for data entry. Access to this file can be found by clicking on the link in the slide or by visiting the CSI website, resource page.</a:t>
            </a:r>
            <a:endParaRPr lang="en-US" b="0" dirty="0"/>
          </a:p>
          <a:p>
            <a:endParaRPr lang="en-US" b="0" dirty="0"/>
          </a:p>
          <a:p>
            <a:r>
              <a:rPr lang="en-US" b="0" dirty="0"/>
              <a:t>In this File Layout, the ‘Guideline Type’ denotes Math or English. While a graduating student can have many record entries, they will need to have </a:t>
            </a:r>
            <a:r>
              <a:rPr lang="en-US" b="1" i="0" dirty="0"/>
              <a:t>at least two </a:t>
            </a:r>
            <a:r>
              <a:rPr lang="en-US" b="0" dirty="0"/>
              <a:t>record entries - ONE entry for Math, and ONE entry for English.  </a:t>
            </a:r>
          </a:p>
          <a:p>
            <a:endParaRPr lang="en-US" b="0" dirty="0"/>
          </a:p>
          <a:p>
            <a:r>
              <a:rPr lang="en-US" b="0" dirty="0"/>
              <a:t>‘Guideline Name’ will include a 3-letter code for one of the eleven metrics in the Menu of Options on the Graduation Guideline Menu found on the previous slide.</a:t>
            </a:r>
          </a:p>
          <a:p>
            <a:endParaRPr lang="en-US" b="0" dirty="0"/>
          </a:p>
          <a:p>
            <a:r>
              <a:rPr lang="en-US" b="0" dirty="0"/>
              <a:t>“Guideline Score” will include the coding needed to indicate how the student scored in each metric. </a:t>
            </a:r>
          </a:p>
        </p:txBody>
      </p:sp>
      <p:sp>
        <p:nvSpPr>
          <p:cNvPr id="4" name="Slide Number Placeholder 3"/>
          <p:cNvSpPr>
            <a:spLocks noGrp="1"/>
          </p:cNvSpPr>
          <p:nvPr>
            <p:ph type="sldNum" sz="quarter" idx="5"/>
          </p:nvPr>
        </p:nvSpPr>
        <p:spPr/>
        <p:txBody>
          <a:bodyPr/>
          <a:lstStyle/>
          <a:p>
            <a:fld id="{3AF3702A-FE93-4987-AD24-6D83A24E59D6}" type="slidenum">
              <a:rPr lang="en-US" smtClean="0"/>
              <a:t>9</a:t>
            </a:fld>
            <a:endParaRPr lang="en-US" dirty="0"/>
          </a:p>
        </p:txBody>
      </p:sp>
    </p:spTree>
    <p:extLst>
      <p:ext uri="{BB962C8B-B14F-4D97-AF65-F5344CB8AC3E}">
        <p14:creationId xmlns:p14="http://schemas.microsoft.com/office/powerpoint/2010/main" val="618741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428389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4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ontent.infinitecampus.com/sis/latest/documentation/graduation-guidelines-colorado/"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s://ps-compliance.powerschool-docs.com/pssis-co/latest/graduation-guidelines-reportin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resources.csi.state.co.us/end-of-year/" TargetMode="External"/><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hyperlink" Target="https://resources.csi.state.co.us/troubleshooting-errors/"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5.xml"/><Relationship Id="rId7" Type="http://schemas.openxmlformats.org/officeDocument/2006/relationships/image" Target="../media/image4.png"/><Relationship Id="rId12" Type="http://schemas.openxmlformats.org/officeDocument/2006/relationships/hyperlink" Target="https://resources.csi.state.co.us/end-of-year/"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hyperlink" Target="https://resources.csi.state.co.us/troubleshooting-errors/" TargetMode="External"/><Relationship Id="rId10" Type="http://schemas.openxmlformats.org/officeDocument/2006/relationships/customXml" Target="../ink/ink2.xml"/><Relationship Id="rId4" Type="http://schemas.openxmlformats.org/officeDocument/2006/relationships/notesSlide" Target="../notesSlides/notesSlide19.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cde.state.co.us/postsecondary/grad-menu"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resources.csi.state.co.us/end-of-year/"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resources.csi.state.co.us/graduation-guidelines/"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hyperlink" Target="https://www.cde.state.co.us/postsecondary/grad-menu"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resources.csi.state.co.us/student-interchange-graduation-guidelines/"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dirty="0"/>
            </a:br>
            <a:r>
              <a:rPr lang="en-US" dirty="0"/>
              <a:t>Graduation Guidelines</a:t>
            </a:r>
            <a:br>
              <a:rPr lang="en-US" dirty="0"/>
            </a:br>
            <a:r>
              <a:rPr lang="en-US" dirty="0"/>
              <a:t>End of Year</a:t>
            </a:r>
          </a:p>
        </p:txBody>
      </p:sp>
      <p:sp>
        <p:nvSpPr>
          <p:cNvPr id="3" name="Subtitle 2"/>
          <p:cNvSpPr>
            <a:spLocks noGrp="1"/>
          </p:cNvSpPr>
          <p:nvPr>
            <p:ph type="subTitle" idx="1"/>
          </p:nvPr>
        </p:nvSpPr>
        <p:spPr/>
        <p:txBody>
          <a:bodyPr/>
          <a:lstStyle/>
          <a:p>
            <a:r>
              <a:rPr lang="en-US" dirty="0"/>
              <a:t>Recorded February 2024</a:t>
            </a:r>
          </a:p>
        </p:txBody>
      </p:sp>
      <p:pic>
        <p:nvPicPr>
          <p:cNvPr id="42" name="Audio 41">
            <a:hlinkClick r:id="" action="ppaction://media"/>
            <a:extLst>
              <a:ext uri="{FF2B5EF4-FFF2-40B4-BE49-F238E27FC236}">
                <a16:creationId xmlns:a16="http://schemas.microsoft.com/office/drawing/2014/main" id="{DEF290A0-BE0B-2D64-6E6A-424478A90D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0922361"/>
      </p:ext>
    </p:extLst>
  </p:cSld>
  <p:clrMapOvr>
    <a:masterClrMapping/>
  </p:clrMapOvr>
  <mc:AlternateContent xmlns:mc="http://schemas.openxmlformats.org/markup-compatibility/2006" xmlns:p14="http://schemas.microsoft.com/office/powerpoint/2010/main">
    <mc:Choice Requires="p14">
      <p:transition spd="slow" p14:dur="2000" advTm="15259"/>
    </mc:Choice>
    <mc:Fallback xmlns="">
      <p:transition spd="slow" advTm="15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68A0A-36D9-4A08-E52C-594B1B0B87EB}"/>
              </a:ext>
            </a:extLst>
          </p:cNvPr>
          <p:cNvSpPr>
            <a:spLocks noGrp="1"/>
          </p:cNvSpPr>
          <p:nvPr>
            <p:ph idx="1"/>
          </p:nvPr>
        </p:nvSpPr>
        <p:spPr>
          <a:xfrm>
            <a:off x="641872" y="1813796"/>
            <a:ext cx="3576601" cy="558760"/>
          </a:xfrm>
        </p:spPr>
        <p:txBody>
          <a:bodyPr>
            <a:normAutofit fontScale="25000" lnSpcReduction="20000"/>
          </a:bodyPr>
          <a:lstStyle/>
          <a:p>
            <a:pPr>
              <a:lnSpc>
                <a:spcPct val="120000"/>
              </a:lnSpc>
              <a:spcBef>
                <a:spcPts val="0"/>
              </a:spcBef>
            </a:pPr>
            <a:r>
              <a:rPr lang="en-US" sz="7200" dirty="0">
                <a:solidFill>
                  <a:schemeClr val="accent1"/>
                </a:solidFill>
                <a:hlinkClick r:id="rId5">
                  <a:extLst>
                    <a:ext uri="{A12FA001-AC4F-418D-AE19-62706E023703}">
                      <ahyp:hlinkClr xmlns:ahyp="http://schemas.microsoft.com/office/drawing/2018/hyperlinkcolor" val="tx"/>
                    </a:ext>
                  </a:extLst>
                </a:hlinkClick>
              </a:rPr>
              <a:t>PowerSchool </a:t>
            </a:r>
          </a:p>
          <a:p>
            <a:pPr marL="0" indent="0">
              <a:lnSpc>
                <a:spcPct val="120000"/>
              </a:lnSpc>
              <a:spcBef>
                <a:spcPts val="0"/>
              </a:spcBef>
              <a:buNone/>
            </a:pPr>
            <a:r>
              <a:rPr lang="en-US" sz="7200" dirty="0">
                <a:solidFill>
                  <a:schemeClr val="accent1"/>
                </a:solidFill>
                <a:hlinkClick r:id="rId5">
                  <a:extLst>
                    <a:ext uri="{A12FA001-AC4F-418D-AE19-62706E023703}">
                      <ahyp:hlinkClr xmlns:ahyp="http://schemas.microsoft.com/office/drawing/2018/hyperlinkcolor" val="tx"/>
                    </a:ext>
                  </a:extLst>
                </a:hlinkClick>
              </a:rPr>
              <a:t>Graduation Guidelines Page</a:t>
            </a:r>
            <a:endParaRPr lang="en-US" sz="7200" dirty="0">
              <a:solidFill>
                <a:schemeClr val="accent1"/>
              </a:solidFill>
              <a:latin typeface="Arial" panose="020B0604020202020204" pitchFamily="34" charset="0"/>
              <a:cs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3F81856A-9C65-48F6-872A-F4AD7CC33063}"/>
              </a:ext>
              <a:ext uri="{C183D7F6-B498-43B3-948B-1728B52AA6E4}">
                <adec:decorative xmlns:adec="http://schemas.microsoft.com/office/drawing/2017/decorative" val="1"/>
              </a:ext>
            </a:extLst>
          </p:cNvPr>
          <p:cNvPicPr>
            <a:picLocks noChangeAspect="1"/>
          </p:cNvPicPr>
          <p:nvPr/>
        </p:nvPicPr>
        <p:blipFill rotWithShape="1">
          <a:blip r:embed="rId6"/>
          <a:srcRect r="54073" b="21108"/>
          <a:stretch/>
        </p:blipFill>
        <p:spPr>
          <a:xfrm>
            <a:off x="4637955" y="2725627"/>
            <a:ext cx="3985184" cy="2870521"/>
          </a:xfrm>
          <a:prstGeom prst="rect">
            <a:avLst/>
          </a:prstGeom>
        </p:spPr>
        <p:style>
          <a:lnRef idx="2">
            <a:schemeClr val="dk1"/>
          </a:lnRef>
          <a:fillRef idx="1">
            <a:schemeClr val="lt1"/>
          </a:fillRef>
          <a:effectRef idx="0">
            <a:schemeClr val="dk1"/>
          </a:effectRef>
          <a:fontRef idx="minor">
            <a:schemeClr val="dk1"/>
          </a:fontRef>
        </p:style>
      </p:pic>
      <p:sp>
        <p:nvSpPr>
          <p:cNvPr id="13" name="Slide Number Placeholder 2">
            <a:extLst>
              <a:ext uri="{FF2B5EF4-FFF2-40B4-BE49-F238E27FC236}">
                <a16:creationId xmlns:a16="http://schemas.microsoft.com/office/drawing/2014/main" id="{1993A83F-3E47-4E1A-9DA8-8CF4F00C2CBD}"/>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10</a:t>
            </a:fld>
            <a:endParaRPr lang="en" dirty="0">
              <a:solidFill>
                <a:schemeClr val="bg2">
                  <a:lumMod val="75000"/>
                </a:schemeClr>
              </a:solidFill>
            </a:endParaRPr>
          </a:p>
        </p:txBody>
      </p:sp>
      <p:sp>
        <p:nvSpPr>
          <p:cNvPr id="6" name="Title 5">
            <a:extLst>
              <a:ext uri="{FF2B5EF4-FFF2-40B4-BE49-F238E27FC236}">
                <a16:creationId xmlns:a16="http://schemas.microsoft.com/office/drawing/2014/main" id="{243AAD73-9E43-A409-9385-3C768BABF757}"/>
              </a:ext>
            </a:extLst>
          </p:cNvPr>
          <p:cNvSpPr>
            <a:spLocks noGrp="1"/>
          </p:cNvSpPr>
          <p:nvPr>
            <p:ph type="title"/>
          </p:nvPr>
        </p:nvSpPr>
        <p:spPr>
          <a:xfrm>
            <a:off x="628649" y="365126"/>
            <a:ext cx="8295431" cy="1325563"/>
          </a:xfrm>
        </p:spPr>
        <p:txBody>
          <a:bodyPr/>
          <a:lstStyle/>
          <a:p>
            <a:r>
              <a:rPr lang="en-US" dirty="0"/>
              <a:t>Grad. Guidelines SIS Resource</a:t>
            </a:r>
          </a:p>
        </p:txBody>
      </p:sp>
      <p:pic>
        <p:nvPicPr>
          <p:cNvPr id="7" name="Picture 6">
            <a:extLst>
              <a:ext uri="{FF2B5EF4-FFF2-40B4-BE49-F238E27FC236}">
                <a16:creationId xmlns:a16="http://schemas.microsoft.com/office/drawing/2014/main" id="{CDC1DECA-DF33-C5C9-DDE1-6F2C68487205}"/>
              </a:ext>
              <a:ext uri="{C183D7F6-B498-43B3-948B-1728B52AA6E4}">
                <adec:decorative xmlns:adec="http://schemas.microsoft.com/office/drawing/2017/decorative" val="1"/>
              </a:ext>
            </a:extLst>
          </p:cNvPr>
          <p:cNvPicPr>
            <a:picLocks noChangeAspect="1"/>
          </p:cNvPicPr>
          <p:nvPr/>
        </p:nvPicPr>
        <p:blipFill rotWithShape="1">
          <a:blip r:embed="rId6"/>
          <a:srcRect l="47423"/>
          <a:stretch/>
        </p:blipFill>
        <p:spPr>
          <a:xfrm>
            <a:off x="641872" y="2733132"/>
            <a:ext cx="3589823" cy="2863016"/>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D221745C-4C34-69F2-332D-3208B296488E}"/>
              </a:ext>
            </a:extLst>
          </p:cNvPr>
          <p:cNvSpPr txBox="1"/>
          <p:nvPr/>
        </p:nvSpPr>
        <p:spPr>
          <a:xfrm>
            <a:off x="4637955" y="1813796"/>
            <a:ext cx="3842620" cy="646331"/>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accent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Infinite Campus</a:t>
            </a:r>
          </a:p>
          <a:p>
            <a:r>
              <a:rPr lang="en-US" sz="1800" dirty="0">
                <a:solidFill>
                  <a:schemeClr val="accent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Graduation Guidelines page</a:t>
            </a:r>
            <a:endParaRPr lang="en-US" sz="1800" dirty="0">
              <a:solidFill>
                <a:schemeClr val="accent1"/>
              </a:solidFill>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B9E494DC-0872-F173-AD6A-1BDCD5DC1A5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8714673"/>
      </p:ext>
    </p:extLst>
  </p:cSld>
  <p:clrMapOvr>
    <a:masterClrMapping/>
  </p:clrMapOvr>
  <mc:AlternateContent xmlns:mc="http://schemas.openxmlformats.org/markup-compatibility/2006" xmlns:p14="http://schemas.microsoft.com/office/powerpoint/2010/main">
    <mc:Choice Requires="p14">
      <p:transition spd="slow" p14:dur="2000" advTm="24381"/>
    </mc:Choice>
    <mc:Fallback xmlns="">
      <p:transition spd="slow" advTm="24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4D71BC1-17FE-46E3-8938-5BEDCFE0D69B}"/>
              </a:ext>
              <a:ext uri="{C183D7F6-B498-43B3-948B-1728B52AA6E4}">
                <adec:decorative xmlns:adec="http://schemas.microsoft.com/office/drawing/2017/decorative" val="1"/>
              </a:ext>
            </a:extLst>
          </p:cNvPr>
          <p:cNvSpPr/>
          <p:nvPr/>
        </p:nvSpPr>
        <p:spPr>
          <a:xfrm>
            <a:off x="755801" y="1114424"/>
            <a:ext cx="7724774" cy="55721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4322B70-4389-4EDD-AABA-CB684C8DAFC7}"/>
              </a:ext>
              <a:ext uri="{C183D7F6-B498-43B3-948B-1728B52AA6E4}">
                <adec:decorative xmlns:adec="http://schemas.microsoft.com/office/drawing/2017/decorative" val="1"/>
              </a:ext>
            </a:extLst>
          </p:cNvPr>
          <p:cNvPicPr>
            <a:picLocks noChangeAspect="1"/>
          </p:cNvPicPr>
          <p:nvPr/>
        </p:nvPicPr>
        <p:blipFill rotWithShape="1">
          <a:blip r:embed="rId5"/>
          <a:srcRect l="3171" t="1654" r="2315"/>
          <a:stretch/>
        </p:blipFill>
        <p:spPr>
          <a:xfrm>
            <a:off x="1722859" y="3002183"/>
            <a:ext cx="4825019" cy="3606363"/>
          </a:xfrm>
          <a:prstGeom prst="rect">
            <a:avLst/>
          </a:prstGeom>
        </p:spPr>
      </p:pic>
      <p:sp>
        <p:nvSpPr>
          <p:cNvPr id="2" name="Title 1">
            <a:extLst>
              <a:ext uri="{FF2B5EF4-FFF2-40B4-BE49-F238E27FC236}">
                <a16:creationId xmlns:a16="http://schemas.microsoft.com/office/drawing/2014/main" id="{E0FEF949-1548-4977-B826-E650EE7D59D1}"/>
              </a:ext>
            </a:extLst>
          </p:cNvPr>
          <p:cNvSpPr>
            <a:spLocks noGrp="1"/>
          </p:cNvSpPr>
          <p:nvPr>
            <p:ph type="title"/>
          </p:nvPr>
        </p:nvSpPr>
        <p:spPr>
          <a:xfrm>
            <a:off x="628649" y="75659"/>
            <a:ext cx="7886700" cy="1325563"/>
          </a:xfrm>
        </p:spPr>
        <p:txBody>
          <a:bodyPr/>
          <a:lstStyle/>
          <a:p>
            <a:pPr algn="ctr"/>
            <a:r>
              <a:rPr lang="en-US" dirty="0"/>
              <a:t>GG Data Entry IC</a:t>
            </a:r>
          </a:p>
        </p:txBody>
      </p:sp>
      <p:pic>
        <p:nvPicPr>
          <p:cNvPr id="12" name="Picture 11">
            <a:extLst>
              <a:ext uri="{FF2B5EF4-FFF2-40B4-BE49-F238E27FC236}">
                <a16:creationId xmlns:a16="http://schemas.microsoft.com/office/drawing/2014/main" id="{871DFBC1-129A-4B0D-83C1-9051E1DB158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03069" y="1322922"/>
            <a:ext cx="6644472" cy="1549465"/>
          </a:xfrm>
          <a:prstGeom prst="rect">
            <a:avLst/>
          </a:prstGeom>
          <a:ln w="6350">
            <a:solidFill>
              <a:schemeClr val="tx1"/>
            </a:solidFill>
          </a:ln>
        </p:spPr>
      </p:pic>
      <p:sp>
        <p:nvSpPr>
          <p:cNvPr id="14" name="Rectangle 13">
            <a:extLst>
              <a:ext uri="{FF2B5EF4-FFF2-40B4-BE49-F238E27FC236}">
                <a16:creationId xmlns:a16="http://schemas.microsoft.com/office/drawing/2014/main" id="{5DCC4F38-05ED-411C-8FAF-8045E6E7C07E}"/>
              </a:ext>
              <a:ext uri="{C183D7F6-B498-43B3-948B-1728B52AA6E4}">
                <adec:decorative xmlns:adec="http://schemas.microsoft.com/office/drawing/2017/decorative" val="1"/>
              </a:ext>
            </a:extLst>
          </p:cNvPr>
          <p:cNvSpPr/>
          <p:nvPr/>
        </p:nvSpPr>
        <p:spPr>
          <a:xfrm>
            <a:off x="1823159" y="2173591"/>
            <a:ext cx="1352550" cy="266396"/>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03725C-A691-4518-B130-4F3A0D8DD383}"/>
              </a:ext>
              <a:ext uri="{C183D7F6-B498-43B3-948B-1728B52AA6E4}">
                <adec:decorative xmlns:adec="http://schemas.microsoft.com/office/drawing/2017/decorative" val="1"/>
              </a:ext>
            </a:extLst>
          </p:cNvPr>
          <p:cNvSpPr/>
          <p:nvPr/>
        </p:nvSpPr>
        <p:spPr>
          <a:xfrm>
            <a:off x="1971494" y="2439987"/>
            <a:ext cx="1057275" cy="216199"/>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FB1A83E-22BA-4BEC-AB97-16C9E3308803}"/>
              </a:ext>
              <a:ext uri="{C183D7F6-B498-43B3-948B-1728B52AA6E4}">
                <adec:decorative xmlns:adec="http://schemas.microsoft.com/office/drawing/2017/decorative" val="1"/>
              </a:ext>
            </a:extLst>
          </p:cNvPr>
          <p:cNvSpPr/>
          <p:nvPr/>
        </p:nvSpPr>
        <p:spPr>
          <a:xfrm>
            <a:off x="5497975" y="2201658"/>
            <a:ext cx="1038849" cy="238329"/>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
            <a:extLst>
              <a:ext uri="{FF2B5EF4-FFF2-40B4-BE49-F238E27FC236}">
                <a16:creationId xmlns:a16="http://schemas.microsoft.com/office/drawing/2014/main" id="{08B48693-5D26-4E4B-AC4D-82B2B270EDB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11</a:t>
            </a:fld>
            <a:endParaRPr lang="en" dirty="0">
              <a:solidFill>
                <a:schemeClr val="bg2">
                  <a:lumMod val="75000"/>
                </a:schemeClr>
              </a:solidFill>
            </a:endParaRPr>
          </a:p>
        </p:txBody>
      </p:sp>
      <p:sp>
        <p:nvSpPr>
          <p:cNvPr id="5" name="Rectangle 4">
            <a:extLst>
              <a:ext uri="{FF2B5EF4-FFF2-40B4-BE49-F238E27FC236}">
                <a16:creationId xmlns:a16="http://schemas.microsoft.com/office/drawing/2014/main" id="{4D3D44ED-D98D-A994-1BBD-7A2C9EECCFE1}"/>
              </a:ext>
              <a:ext uri="{C183D7F6-B498-43B3-948B-1728B52AA6E4}">
                <adec:decorative xmlns:adec="http://schemas.microsoft.com/office/drawing/2017/decorative" val="1"/>
              </a:ext>
            </a:extLst>
          </p:cNvPr>
          <p:cNvSpPr/>
          <p:nvPr/>
        </p:nvSpPr>
        <p:spPr>
          <a:xfrm>
            <a:off x="3942456" y="2439987"/>
            <a:ext cx="637136" cy="432400"/>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E1F9CE-FA4C-3626-2A6F-1DB9EA79C841}"/>
              </a:ext>
            </a:extLst>
          </p:cNvPr>
          <p:cNvSpPr txBox="1"/>
          <p:nvPr/>
        </p:nvSpPr>
        <p:spPr>
          <a:xfrm>
            <a:off x="1348681" y="1281454"/>
            <a:ext cx="400943" cy="369332"/>
          </a:xfrm>
          <a:prstGeom prst="rect">
            <a:avLst/>
          </a:prstGeom>
          <a:noFill/>
        </p:spPr>
        <p:txBody>
          <a:bodyPr wrap="square">
            <a:spAutoFit/>
          </a:bodyPr>
          <a:lstStyle/>
          <a:p>
            <a:r>
              <a:rPr lang="en-US" sz="1800" dirty="0"/>
              <a:t>1)</a:t>
            </a:r>
            <a:endParaRPr lang="en-US" dirty="0"/>
          </a:p>
        </p:txBody>
      </p:sp>
      <p:sp>
        <p:nvSpPr>
          <p:cNvPr id="8" name="TextBox 7">
            <a:extLst>
              <a:ext uri="{FF2B5EF4-FFF2-40B4-BE49-F238E27FC236}">
                <a16:creationId xmlns:a16="http://schemas.microsoft.com/office/drawing/2014/main" id="{8B2F6467-5B57-0760-F966-B925AE6B47F4}"/>
              </a:ext>
            </a:extLst>
          </p:cNvPr>
          <p:cNvSpPr txBox="1"/>
          <p:nvPr/>
        </p:nvSpPr>
        <p:spPr>
          <a:xfrm>
            <a:off x="1348681" y="3002183"/>
            <a:ext cx="400943" cy="369332"/>
          </a:xfrm>
          <a:prstGeom prst="rect">
            <a:avLst/>
          </a:prstGeom>
          <a:noFill/>
        </p:spPr>
        <p:txBody>
          <a:bodyPr wrap="square">
            <a:spAutoFit/>
          </a:bodyPr>
          <a:lstStyle/>
          <a:p>
            <a:r>
              <a:rPr lang="en-US" dirty="0"/>
              <a:t>2</a:t>
            </a:r>
            <a:r>
              <a:rPr lang="en-US" sz="1800" dirty="0"/>
              <a:t>)</a:t>
            </a:r>
            <a:endParaRPr lang="en-US" dirty="0"/>
          </a:p>
        </p:txBody>
      </p:sp>
      <p:sp>
        <p:nvSpPr>
          <p:cNvPr id="10" name="Arrow: Right 9">
            <a:extLst>
              <a:ext uri="{FF2B5EF4-FFF2-40B4-BE49-F238E27FC236}">
                <a16:creationId xmlns:a16="http://schemas.microsoft.com/office/drawing/2014/main" id="{2ECAAE4C-4FC6-10DF-AEBE-F2DB9E94489A}"/>
              </a:ext>
              <a:ext uri="{C183D7F6-B498-43B3-948B-1728B52AA6E4}">
                <adec:decorative xmlns:adec="http://schemas.microsoft.com/office/drawing/2017/decorative" val="1"/>
              </a:ext>
            </a:extLst>
          </p:cNvPr>
          <p:cNvSpPr/>
          <p:nvPr/>
        </p:nvSpPr>
        <p:spPr>
          <a:xfrm rot="9427872">
            <a:off x="3057981" y="2028149"/>
            <a:ext cx="411383" cy="233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448C9C78-BC65-EDD5-502C-15043C696A5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4419074"/>
      </p:ext>
    </p:extLst>
  </p:cSld>
  <p:clrMapOvr>
    <a:masterClrMapping/>
  </p:clrMapOvr>
  <mc:AlternateContent xmlns:mc="http://schemas.openxmlformats.org/markup-compatibility/2006" xmlns:p14="http://schemas.microsoft.com/office/powerpoint/2010/main">
    <mc:Choice Requires="p14">
      <p:transition spd="slow" p14:dur="2000" advTm="38209"/>
    </mc:Choice>
    <mc:Fallback xmlns="">
      <p:transition spd="slow" advTm="3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4D71BC1-17FE-46E3-8938-5BEDCFE0D69B}"/>
              </a:ext>
              <a:ext uri="{C183D7F6-B498-43B3-948B-1728B52AA6E4}">
                <adec:decorative xmlns:adec="http://schemas.microsoft.com/office/drawing/2017/decorative" val="1"/>
              </a:ext>
            </a:extLst>
          </p:cNvPr>
          <p:cNvSpPr/>
          <p:nvPr/>
        </p:nvSpPr>
        <p:spPr>
          <a:xfrm>
            <a:off x="790575" y="1114424"/>
            <a:ext cx="7724774" cy="55721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7EE8D35-42E4-4891-B48B-8AE2C9A456E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17824" y="1322715"/>
            <a:ext cx="5192262" cy="3336577"/>
          </a:xfrm>
          <a:prstGeom prst="rect">
            <a:avLst/>
          </a:prstGeom>
          <a:ln w="6350">
            <a:noFill/>
          </a:ln>
        </p:spPr>
      </p:pic>
      <p:sp>
        <p:nvSpPr>
          <p:cNvPr id="2" name="Title 1">
            <a:extLst>
              <a:ext uri="{FF2B5EF4-FFF2-40B4-BE49-F238E27FC236}">
                <a16:creationId xmlns:a16="http://schemas.microsoft.com/office/drawing/2014/main" id="{E0FEF949-1548-4977-B826-E650EE7D59D1}"/>
              </a:ext>
            </a:extLst>
          </p:cNvPr>
          <p:cNvSpPr>
            <a:spLocks noGrp="1"/>
          </p:cNvSpPr>
          <p:nvPr>
            <p:ph type="title"/>
          </p:nvPr>
        </p:nvSpPr>
        <p:spPr>
          <a:xfrm>
            <a:off x="628649" y="75659"/>
            <a:ext cx="7886700" cy="1325563"/>
          </a:xfrm>
        </p:spPr>
        <p:txBody>
          <a:bodyPr/>
          <a:lstStyle/>
          <a:p>
            <a:pPr algn="ctr"/>
            <a:r>
              <a:rPr lang="en-US" dirty="0"/>
              <a:t>GG Data Entry IC</a:t>
            </a:r>
          </a:p>
        </p:txBody>
      </p:sp>
      <p:pic>
        <p:nvPicPr>
          <p:cNvPr id="18" name="Picture 17">
            <a:extLst>
              <a:ext uri="{FF2B5EF4-FFF2-40B4-BE49-F238E27FC236}">
                <a16:creationId xmlns:a16="http://schemas.microsoft.com/office/drawing/2014/main" id="{8D777C6E-34B5-4D46-BD53-11D283F5AD0E}"/>
              </a:ext>
              <a:ext uri="{C183D7F6-B498-43B3-948B-1728B52AA6E4}">
                <adec:decorative xmlns:adec="http://schemas.microsoft.com/office/drawing/2017/decorative" val="1"/>
              </a:ext>
            </a:extLst>
          </p:cNvPr>
          <p:cNvPicPr>
            <a:picLocks noChangeAspect="1"/>
          </p:cNvPicPr>
          <p:nvPr/>
        </p:nvPicPr>
        <p:blipFill rotWithShape="1">
          <a:blip r:embed="rId6"/>
          <a:srcRect t="11678"/>
          <a:stretch/>
        </p:blipFill>
        <p:spPr>
          <a:xfrm>
            <a:off x="1717824" y="4608396"/>
            <a:ext cx="3609975" cy="420636"/>
          </a:xfrm>
          <a:prstGeom prst="rect">
            <a:avLst/>
          </a:prstGeom>
        </p:spPr>
      </p:pic>
      <p:pic>
        <p:nvPicPr>
          <p:cNvPr id="19" name="Picture 18">
            <a:extLst>
              <a:ext uri="{FF2B5EF4-FFF2-40B4-BE49-F238E27FC236}">
                <a16:creationId xmlns:a16="http://schemas.microsoft.com/office/drawing/2014/main" id="{8B709958-6779-491E-A94A-26ACCDE8634F}"/>
              </a:ext>
              <a:ext uri="{C183D7F6-B498-43B3-948B-1728B52AA6E4}">
                <adec:decorative xmlns:adec="http://schemas.microsoft.com/office/drawing/2017/decorative" val="1"/>
              </a:ext>
            </a:extLst>
          </p:cNvPr>
          <p:cNvPicPr>
            <a:picLocks noChangeAspect="1"/>
          </p:cNvPicPr>
          <p:nvPr/>
        </p:nvPicPr>
        <p:blipFill rotWithShape="1">
          <a:blip r:embed="rId7"/>
          <a:srcRect r="5082"/>
          <a:stretch/>
        </p:blipFill>
        <p:spPr>
          <a:xfrm>
            <a:off x="1749624" y="5460779"/>
            <a:ext cx="5350301" cy="565593"/>
          </a:xfrm>
          <a:prstGeom prst="rect">
            <a:avLst/>
          </a:prstGeom>
        </p:spPr>
      </p:pic>
      <p:sp>
        <p:nvSpPr>
          <p:cNvPr id="17" name="Slide Number Placeholder 2">
            <a:extLst>
              <a:ext uri="{FF2B5EF4-FFF2-40B4-BE49-F238E27FC236}">
                <a16:creationId xmlns:a16="http://schemas.microsoft.com/office/drawing/2014/main" id="{08B48693-5D26-4E4B-AC4D-82B2B270EDB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12</a:t>
            </a:fld>
            <a:endParaRPr lang="en" dirty="0">
              <a:solidFill>
                <a:schemeClr val="bg2">
                  <a:lumMod val="75000"/>
                </a:schemeClr>
              </a:solidFill>
            </a:endParaRPr>
          </a:p>
        </p:txBody>
      </p:sp>
      <p:sp>
        <p:nvSpPr>
          <p:cNvPr id="5" name="Rectangle 4">
            <a:extLst>
              <a:ext uri="{FF2B5EF4-FFF2-40B4-BE49-F238E27FC236}">
                <a16:creationId xmlns:a16="http://schemas.microsoft.com/office/drawing/2014/main" id="{4D3D44ED-D98D-A994-1BBD-7A2C9EECCFE1}"/>
              </a:ext>
              <a:ext uri="{C183D7F6-B498-43B3-948B-1728B52AA6E4}">
                <adec:decorative xmlns:adec="http://schemas.microsoft.com/office/drawing/2017/decorative" val="1"/>
              </a:ext>
            </a:extLst>
          </p:cNvPr>
          <p:cNvSpPr/>
          <p:nvPr/>
        </p:nvSpPr>
        <p:spPr>
          <a:xfrm>
            <a:off x="1749624" y="4589165"/>
            <a:ext cx="637136" cy="432400"/>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E1F9CE-FA4C-3626-2A6F-1DB9EA79C841}"/>
              </a:ext>
            </a:extLst>
          </p:cNvPr>
          <p:cNvSpPr txBox="1"/>
          <p:nvPr/>
        </p:nvSpPr>
        <p:spPr>
          <a:xfrm>
            <a:off x="1348681" y="1281454"/>
            <a:ext cx="400943" cy="369332"/>
          </a:xfrm>
          <a:prstGeom prst="rect">
            <a:avLst/>
          </a:prstGeom>
          <a:noFill/>
        </p:spPr>
        <p:txBody>
          <a:bodyPr wrap="square">
            <a:spAutoFit/>
          </a:bodyPr>
          <a:lstStyle/>
          <a:p>
            <a:r>
              <a:rPr lang="en-US" dirty="0"/>
              <a:t>3</a:t>
            </a:r>
            <a:r>
              <a:rPr lang="en-US" sz="1800" dirty="0"/>
              <a:t>)</a:t>
            </a:r>
            <a:endParaRPr lang="en-US" dirty="0"/>
          </a:p>
        </p:txBody>
      </p:sp>
      <p:sp>
        <p:nvSpPr>
          <p:cNvPr id="8" name="TextBox 7">
            <a:extLst>
              <a:ext uri="{FF2B5EF4-FFF2-40B4-BE49-F238E27FC236}">
                <a16:creationId xmlns:a16="http://schemas.microsoft.com/office/drawing/2014/main" id="{8B2F6467-5B57-0760-F966-B925AE6B47F4}"/>
              </a:ext>
            </a:extLst>
          </p:cNvPr>
          <p:cNvSpPr txBox="1"/>
          <p:nvPr/>
        </p:nvSpPr>
        <p:spPr>
          <a:xfrm>
            <a:off x="1406977" y="4575222"/>
            <a:ext cx="400943" cy="369332"/>
          </a:xfrm>
          <a:prstGeom prst="rect">
            <a:avLst/>
          </a:prstGeom>
          <a:noFill/>
        </p:spPr>
        <p:txBody>
          <a:bodyPr wrap="square">
            <a:spAutoFit/>
          </a:bodyPr>
          <a:lstStyle/>
          <a:p>
            <a:r>
              <a:rPr lang="en-US" sz="1800" dirty="0"/>
              <a:t>4)</a:t>
            </a:r>
            <a:endParaRPr lang="en-US" dirty="0"/>
          </a:p>
        </p:txBody>
      </p:sp>
      <p:sp>
        <p:nvSpPr>
          <p:cNvPr id="15" name="Rectangle 14">
            <a:extLst>
              <a:ext uri="{FF2B5EF4-FFF2-40B4-BE49-F238E27FC236}">
                <a16:creationId xmlns:a16="http://schemas.microsoft.com/office/drawing/2014/main" id="{1203725C-A691-4518-B130-4F3A0D8DD383}"/>
              </a:ext>
              <a:ext uri="{C183D7F6-B498-43B3-948B-1728B52AA6E4}">
                <adec:decorative xmlns:adec="http://schemas.microsoft.com/office/drawing/2017/decorative" val="1"/>
              </a:ext>
            </a:extLst>
          </p:cNvPr>
          <p:cNvSpPr/>
          <p:nvPr/>
        </p:nvSpPr>
        <p:spPr>
          <a:xfrm>
            <a:off x="1752034" y="3415023"/>
            <a:ext cx="1269452" cy="490766"/>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0430BC-5982-F2CF-119C-2E325CE16342}"/>
              </a:ext>
              <a:ext uri="{C183D7F6-B498-43B3-948B-1728B52AA6E4}">
                <adec:decorative xmlns:adec="http://schemas.microsoft.com/office/drawing/2017/decorative" val="1"/>
              </a:ext>
            </a:extLst>
          </p:cNvPr>
          <p:cNvSpPr/>
          <p:nvPr/>
        </p:nvSpPr>
        <p:spPr>
          <a:xfrm>
            <a:off x="1740974" y="2256419"/>
            <a:ext cx="1882326" cy="490766"/>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F85990-B64A-C36A-B172-075252BB873C}"/>
              </a:ext>
            </a:extLst>
          </p:cNvPr>
          <p:cNvSpPr txBox="1"/>
          <p:nvPr/>
        </p:nvSpPr>
        <p:spPr>
          <a:xfrm>
            <a:off x="937549" y="5513391"/>
            <a:ext cx="895427" cy="369332"/>
          </a:xfrm>
          <a:prstGeom prst="rect">
            <a:avLst/>
          </a:prstGeom>
          <a:noFill/>
        </p:spPr>
        <p:txBody>
          <a:bodyPr wrap="square">
            <a:spAutoFit/>
          </a:bodyPr>
          <a:lstStyle/>
          <a:p>
            <a:r>
              <a:rPr lang="en-US" dirty="0"/>
              <a:t>Result</a:t>
            </a:r>
            <a:r>
              <a:rPr lang="en-US" sz="1800" dirty="0"/>
              <a:t>)</a:t>
            </a:r>
            <a:endParaRPr lang="en-US" dirty="0"/>
          </a:p>
        </p:txBody>
      </p:sp>
      <p:pic>
        <p:nvPicPr>
          <p:cNvPr id="11" name="Audio 10">
            <a:hlinkClick r:id="" action="ppaction://media"/>
            <a:extLst>
              <a:ext uri="{FF2B5EF4-FFF2-40B4-BE49-F238E27FC236}">
                <a16:creationId xmlns:a16="http://schemas.microsoft.com/office/drawing/2014/main" id="{5C3D092E-0EE9-5F39-F306-AB5BA346DBC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05749" y="6076949"/>
            <a:ext cx="609600" cy="609600"/>
          </a:xfrm>
          <a:prstGeom prst="rect">
            <a:avLst/>
          </a:prstGeom>
        </p:spPr>
      </p:pic>
    </p:spTree>
    <p:extLst>
      <p:ext uri="{BB962C8B-B14F-4D97-AF65-F5344CB8AC3E}">
        <p14:creationId xmlns:p14="http://schemas.microsoft.com/office/powerpoint/2010/main" val="3032552602"/>
      </p:ext>
    </p:extLst>
  </p:cSld>
  <p:clrMapOvr>
    <a:masterClrMapping/>
  </p:clrMapOvr>
  <mc:AlternateContent xmlns:mc="http://schemas.openxmlformats.org/markup-compatibility/2006" xmlns:p14="http://schemas.microsoft.com/office/powerpoint/2010/main">
    <mc:Choice Requires="p14">
      <p:transition spd="slow" p14:dur="2000" advTm="19268"/>
    </mc:Choice>
    <mc:Fallback xmlns="">
      <p:transition spd="slow" advTm="1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92C316-A5AC-4359-A109-6DD39C4B2D9F}"/>
              </a:ext>
              <a:ext uri="{C183D7F6-B498-43B3-948B-1728B52AA6E4}">
                <adec:decorative xmlns:adec="http://schemas.microsoft.com/office/drawing/2017/decorative" val="1"/>
              </a:ext>
            </a:extLst>
          </p:cNvPr>
          <p:cNvSpPr/>
          <p:nvPr/>
        </p:nvSpPr>
        <p:spPr>
          <a:xfrm>
            <a:off x="1085850" y="1168975"/>
            <a:ext cx="7153275" cy="51720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06C7ECB-CBE4-480C-BEE8-5FABCD57C6D8}"/>
              </a:ext>
            </a:extLst>
          </p:cNvPr>
          <p:cNvSpPr>
            <a:spLocks noGrp="1"/>
          </p:cNvSpPr>
          <p:nvPr>
            <p:ph type="title"/>
          </p:nvPr>
        </p:nvSpPr>
        <p:spPr>
          <a:xfrm>
            <a:off x="628649" y="112712"/>
            <a:ext cx="7886700" cy="1325563"/>
          </a:xfrm>
        </p:spPr>
        <p:txBody>
          <a:bodyPr/>
          <a:lstStyle/>
          <a:p>
            <a:pPr algn="ctr"/>
            <a:r>
              <a:rPr lang="en-US" dirty="0"/>
              <a:t>GG Report Extract IC</a:t>
            </a:r>
          </a:p>
        </p:txBody>
      </p:sp>
      <p:pic>
        <p:nvPicPr>
          <p:cNvPr id="13" name="Picture 12">
            <a:extLst>
              <a:ext uri="{FF2B5EF4-FFF2-40B4-BE49-F238E27FC236}">
                <a16:creationId xmlns:a16="http://schemas.microsoft.com/office/drawing/2014/main" id="{90A4FCBE-FC5E-45F6-AEB3-CED03D3650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95225" y="1621413"/>
            <a:ext cx="2257425" cy="4267200"/>
          </a:xfrm>
          <a:prstGeom prst="rect">
            <a:avLst/>
          </a:prstGeom>
        </p:spPr>
      </p:pic>
      <p:pic>
        <p:nvPicPr>
          <p:cNvPr id="15" name="Picture 14">
            <a:extLst>
              <a:ext uri="{FF2B5EF4-FFF2-40B4-BE49-F238E27FC236}">
                <a16:creationId xmlns:a16="http://schemas.microsoft.com/office/drawing/2014/main" id="{529E2D80-B9FC-47AD-B568-419186E9AF1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052650" y="1621413"/>
            <a:ext cx="3429479" cy="3124636"/>
          </a:xfrm>
          <a:prstGeom prst="rect">
            <a:avLst/>
          </a:prstGeom>
        </p:spPr>
      </p:pic>
      <p:sp>
        <p:nvSpPr>
          <p:cNvPr id="17" name="Rectangle 16">
            <a:extLst>
              <a:ext uri="{FF2B5EF4-FFF2-40B4-BE49-F238E27FC236}">
                <a16:creationId xmlns:a16="http://schemas.microsoft.com/office/drawing/2014/main" id="{1493A468-A4C1-499C-BB6C-26004F8C4BCF}"/>
              </a:ext>
              <a:ext uri="{C183D7F6-B498-43B3-948B-1728B52AA6E4}">
                <adec:decorative xmlns:adec="http://schemas.microsoft.com/office/drawing/2017/decorative" val="1"/>
              </a:ext>
            </a:extLst>
          </p:cNvPr>
          <p:cNvSpPr/>
          <p:nvPr/>
        </p:nvSpPr>
        <p:spPr>
          <a:xfrm>
            <a:off x="1919584" y="2518172"/>
            <a:ext cx="1209675" cy="200025"/>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2209DA-5E72-49A4-9B71-4321F58EA5E5}"/>
              </a:ext>
              <a:ext uri="{C183D7F6-B498-43B3-948B-1728B52AA6E4}">
                <adec:decorative xmlns:adec="http://schemas.microsoft.com/office/drawing/2017/decorative" val="1"/>
              </a:ext>
            </a:extLst>
          </p:cNvPr>
          <p:cNvSpPr/>
          <p:nvPr/>
        </p:nvSpPr>
        <p:spPr>
          <a:xfrm>
            <a:off x="2376250" y="5391150"/>
            <a:ext cx="1290875" cy="200025"/>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21D4877-9FBE-4CB8-8B91-128E803B3E29}"/>
              </a:ext>
              <a:ext uri="{C183D7F6-B498-43B3-948B-1728B52AA6E4}">
                <adec:decorative xmlns:adec="http://schemas.microsoft.com/office/drawing/2017/decorative" val="1"/>
              </a:ext>
            </a:extLst>
          </p:cNvPr>
          <p:cNvSpPr/>
          <p:nvPr/>
        </p:nvSpPr>
        <p:spPr>
          <a:xfrm rot="8707441">
            <a:off x="3061679" y="2351430"/>
            <a:ext cx="411383" cy="233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a:extLst>
              <a:ext uri="{FF2B5EF4-FFF2-40B4-BE49-F238E27FC236}">
                <a16:creationId xmlns:a16="http://schemas.microsoft.com/office/drawing/2014/main" id="{A038FA01-D199-4971-A6F8-19FE2EFBD59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13</a:t>
            </a:fld>
            <a:endParaRPr lang="en" dirty="0">
              <a:solidFill>
                <a:schemeClr val="bg2">
                  <a:lumMod val="75000"/>
                </a:schemeClr>
              </a:solidFill>
            </a:endParaRPr>
          </a:p>
        </p:txBody>
      </p:sp>
      <p:pic>
        <p:nvPicPr>
          <p:cNvPr id="4" name="Audio 3">
            <a:hlinkClick r:id="" action="ppaction://media"/>
            <a:extLst>
              <a:ext uri="{FF2B5EF4-FFF2-40B4-BE49-F238E27FC236}">
                <a16:creationId xmlns:a16="http://schemas.microsoft.com/office/drawing/2014/main" id="{807931C5-9558-B83F-3E11-12D527296C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6323510"/>
      </p:ext>
    </p:extLst>
  </p:cSld>
  <p:clrMapOvr>
    <a:masterClrMapping/>
  </p:clrMapOvr>
  <mc:AlternateContent xmlns:mc="http://schemas.openxmlformats.org/markup-compatibility/2006" xmlns:p14="http://schemas.microsoft.com/office/powerpoint/2010/main">
    <mc:Choice Requires="p14">
      <p:transition spd="slow" p14:dur="2000" advTm="14505"/>
    </mc:Choice>
    <mc:Fallback xmlns="">
      <p:transition spd="slow"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078937-3526-4D88-9587-E6223EA89CE9}"/>
              </a:ext>
              <a:ext uri="{C183D7F6-B498-43B3-948B-1728B52AA6E4}">
                <adec:decorative xmlns:adec="http://schemas.microsoft.com/office/drawing/2017/decorative" val="1"/>
              </a:ext>
            </a:extLst>
          </p:cNvPr>
          <p:cNvSpPr/>
          <p:nvPr/>
        </p:nvSpPr>
        <p:spPr>
          <a:xfrm>
            <a:off x="319087" y="1052512"/>
            <a:ext cx="8505824" cy="5209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08A3854-C460-4E22-BDBF-35662B8DC120}"/>
              </a:ext>
            </a:extLst>
          </p:cNvPr>
          <p:cNvSpPr>
            <a:spLocks noGrp="1"/>
          </p:cNvSpPr>
          <p:nvPr>
            <p:ph type="title"/>
          </p:nvPr>
        </p:nvSpPr>
        <p:spPr>
          <a:xfrm>
            <a:off x="628649" y="75659"/>
            <a:ext cx="7886700" cy="1325563"/>
          </a:xfrm>
        </p:spPr>
        <p:txBody>
          <a:bodyPr/>
          <a:lstStyle/>
          <a:p>
            <a:pPr algn="ctr"/>
            <a:r>
              <a:rPr lang="en-US" dirty="0"/>
              <a:t>GG Data Entry PS</a:t>
            </a:r>
          </a:p>
        </p:txBody>
      </p:sp>
      <p:pic>
        <p:nvPicPr>
          <p:cNvPr id="15" name="Picture 14">
            <a:extLst>
              <a:ext uri="{FF2B5EF4-FFF2-40B4-BE49-F238E27FC236}">
                <a16:creationId xmlns:a16="http://schemas.microsoft.com/office/drawing/2014/main" id="{9A8A0442-2BE9-40B0-B544-3599CC43838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9005" y="1401222"/>
            <a:ext cx="7461570" cy="2789372"/>
          </a:xfrm>
          <a:prstGeom prst="rect">
            <a:avLst/>
          </a:prstGeom>
        </p:spPr>
      </p:pic>
      <p:pic>
        <p:nvPicPr>
          <p:cNvPr id="14" name="Picture 13">
            <a:extLst>
              <a:ext uri="{FF2B5EF4-FFF2-40B4-BE49-F238E27FC236}">
                <a16:creationId xmlns:a16="http://schemas.microsoft.com/office/drawing/2014/main" id="{A88F666D-40F2-4DDC-AF86-CD5FA73B346B}"/>
              </a:ext>
              <a:ext uri="{C183D7F6-B498-43B3-948B-1728B52AA6E4}">
                <adec:decorative xmlns:adec="http://schemas.microsoft.com/office/drawing/2017/decorative" val="1"/>
              </a:ext>
            </a:extLst>
          </p:cNvPr>
          <p:cNvPicPr>
            <a:picLocks noChangeAspect="1"/>
          </p:cNvPicPr>
          <p:nvPr/>
        </p:nvPicPr>
        <p:blipFill rotWithShape="1">
          <a:blip r:embed="rId6"/>
          <a:srcRect l="35454" r="23991"/>
          <a:stretch/>
        </p:blipFill>
        <p:spPr>
          <a:xfrm>
            <a:off x="6782127" y="3559571"/>
            <a:ext cx="972355" cy="1429649"/>
          </a:xfrm>
          <a:prstGeom prst="rect">
            <a:avLst/>
          </a:prstGeom>
        </p:spPr>
      </p:pic>
      <p:sp>
        <p:nvSpPr>
          <p:cNvPr id="16" name="Rectangle 15">
            <a:extLst>
              <a:ext uri="{FF2B5EF4-FFF2-40B4-BE49-F238E27FC236}">
                <a16:creationId xmlns:a16="http://schemas.microsoft.com/office/drawing/2014/main" id="{77BAD25D-ED0D-4117-9DCC-DE8541D65316}"/>
              </a:ext>
              <a:ext uri="{C183D7F6-B498-43B3-948B-1728B52AA6E4}">
                <adec:decorative xmlns:adec="http://schemas.microsoft.com/office/drawing/2017/decorative" val="1"/>
              </a:ext>
            </a:extLst>
          </p:cNvPr>
          <p:cNvSpPr/>
          <p:nvPr/>
        </p:nvSpPr>
        <p:spPr>
          <a:xfrm>
            <a:off x="1086240" y="3749005"/>
            <a:ext cx="866775" cy="219075"/>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A7A7C6F-FF83-454F-84B5-AB0CC38942A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9940" y="4436256"/>
            <a:ext cx="5496137" cy="1670644"/>
          </a:xfrm>
          <a:prstGeom prst="rect">
            <a:avLst/>
          </a:prstGeom>
        </p:spPr>
      </p:pic>
      <p:sp>
        <p:nvSpPr>
          <p:cNvPr id="12" name="Slide Number Placeholder 2">
            <a:extLst>
              <a:ext uri="{FF2B5EF4-FFF2-40B4-BE49-F238E27FC236}">
                <a16:creationId xmlns:a16="http://schemas.microsoft.com/office/drawing/2014/main" id="{EA92365F-B6B7-4DD3-A023-4DEBF7406234}"/>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14</a:t>
            </a:fld>
            <a:endParaRPr lang="en" dirty="0">
              <a:solidFill>
                <a:schemeClr val="bg2">
                  <a:lumMod val="75000"/>
                </a:schemeClr>
              </a:solidFill>
            </a:endParaRPr>
          </a:p>
        </p:txBody>
      </p:sp>
      <p:sp>
        <p:nvSpPr>
          <p:cNvPr id="2" name="Rectangle 1">
            <a:extLst>
              <a:ext uri="{FF2B5EF4-FFF2-40B4-BE49-F238E27FC236}">
                <a16:creationId xmlns:a16="http://schemas.microsoft.com/office/drawing/2014/main" id="{DA932EDD-8901-B8F1-AC11-C4287986B397}"/>
              </a:ext>
              <a:ext uri="{C183D7F6-B498-43B3-948B-1728B52AA6E4}">
                <adec:decorative xmlns:adec="http://schemas.microsoft.com/office/drawing/2017/decorative" val="1"/>
              </a:ext>
            </a:extLst>
          </p:cNvPr>
          <p:cNvSpPr/>
          <p:nvPr/>
        </p:nvSpPr>
        <p:spPr>
          <a:xfrm>
            <a:off x="1086239" y="2318205"/>
            <a:ext cx="1112951" cy="219075"/>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EA04781-825E-6529-368D-8382A394CAC5}"/>
              </a:ext>
              <a:ext uri="{C183D7F6-B498-43B3-948B-1728B52AA6E4}">
                <adec:decorative xmlns:adec="http://schemas.microsoft.com/office/drawing/2017/decorative" val="1"/>
              </a:ext>
            </a:extLst>
          </p:cNvPr>
          <p:cNvSpPr/>
          <p:nvPr/>
        </p:nvSpPr>
        <p:spPr>
          <a:xfrm>
            <a:off x="5848117" y="3529930"/>
            <a:ext cx="2416207" cy="342929"/>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473A7508-3C7A-47E9-B86D-98FF63205593}"/>
              </a:ext>
              <a:ext uri="{C183D7F6-B498-43B3-948B-1728B52AA6E4}">
                <adec:decorative xmlns:adec="http://schemas.microsoft.com/office/drawing/2017/decorative" val="1"/>
              </a:ext>
            </a:extLst>
          </p:cNvPr>
          <p:cNvSpPr/>
          <p:nvPr/>
        </p:nvSpPr>
        <p:spPr>
          <a:xfrm rot="8768115">
            <a:off x="2095682" y="2177671"/>
            <a:ext cx="411383" cy="2335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30131A-FB1F-F435-69C3-7D04E13C4CE9}"/>
              </a:ext>
            </a:extLst>
          </p:cNvPr>
          <p:cNvSpPr txBox="1"/>
          <p:nvPr/>
        </p:nvSpPr>
        <p:spPr>
          <a:xfrm>
            <a:off x="663425" y="1372710"/>
            <a:ext cx="400943" cy="369332"/>
          </a:xfrm>
          <a:prstGeom prst="rect">
            <a:avLst/>
          </a:prstGeom>
          <a:noFill/>
        </p:spPr>
        <p:txBody>
          <a:bodyPr wrap="square">
            <a:spAutoFit/>
          </a:bodyPr>
          <a:lstStyle/>
          <a:p>
            <a:r>
              <a:rPr lang="en-US" dirty="0">
                <a:solidFill>
                  <a:schemeClr val="bg1"/>
                </a:solidFill>
              </a:rPr>
              <a:t>1</a:t>
            </a:r>
            <a:r>
              <a:rPr lang="en-US" sz="1800" dirty="0">
                <a:solidFill>
                  <a:schemeClr val="bg1"/>
                </a:solidFill>
              </a:rPr>
              <a:t>)</a:t>
            </a:r>
            <a:endParaRPr lang="en-US" dirty="0">
              <a:solidFill>
                <a:schemeClr val="bg1"/>
              </a:solidFill>
            </a:endParaRPr>
          </a:p>
        </p:txBody>
      </p:sp>
      <p:sp>
        <p:nvSpPr>
          <p:cNvPr id="5" name="TextBox 4">
            <a:extLst>
              <a:ext uri="{FF2B5EF4-FFF2-40B4-BE49-F238E27FC236}">
                <a16:creationId xmlns:a16="http://schemas.microsoft.com/office/drawing/2014/main" id="{A0875851-FBF0-78CE-82BF-F95320EA8D90}"/>
              </a:ext>
            </a:extLst>
          </p:cNvPr>
          <p:cNvSpPr txBox="1"/>
          <p:nvPr/>
        </p:nvSpPr>
        <p:spPr>
          <a:xfrm>
            <a:off x="685296" y="4390401"/>
            <a:ext cx="400943" cy="369332"/>
          </a:xfrm>
          <a:prstGeom prst="rect">
            <a:avLst/>
          </a:prstGeom>
          <a:noFill/>
        </p:spPr>
        <p:txBody>
          <a:bodyPr wrap="square">
            <a:spAutoFit/>
          </a:bodyPr>
          <a:lstStyle/>
          <a:p>
            <a:r>
              <a:rPr lang="en-US" sz="1800" dirty="0">
                <a:solidFill>
                  <a:schemeClr val="bg1"/>
                </a:solidFill>
              </a:rPr>
              <a:t>2)</a:t>
            </a:r>
            <a:endParaRPr lang="en-US" dirty="0">
              <a:solidFill>
                <a:schemeClr val="bg1"/>
              </a:solidFill>
            </a:endParaRPr>
          </a:p>
        </p:txBody>
      </p:sp>
      <p:pic>
        <p:nvPicPr>
          <p:cNvPr id="8" name="Audio 7">
            <a:hlinkClick r:id="" action="ppaction://media"/>
            <a:extLst>
              <a:ext uri="{FF2B5EF4-FFF2-40B4-BE49-F238E27FC236}">
                <a16:creationId xmlns:a16="http://schemas.microsoft.com/office/drawing/2014/main" id="{A29D3B06-B07A-2BC7-B893-1BAD76D054C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1712333"/>
      </p:ext>
    </p:extLst>
  </p:cSld>
  <p:clrMapOvr>
    <a:masterClrMapping/>
  </p:clrMapOvr>
  <mc:AlternateContent xmlns:mc="http://schemas.openxmlformats.org/markup-compatibility/2006" xmlns:p14="http://schemas.microsoft.com/office/powerpoint/2010/main">
    <mc:Choice Requires="p14">
      <p:transition spd="slow" p14:dur="2000" advTm="29344"/>
    </mc:Choice>
    <mc:Fallback xmlns="">
      <p:transition spd="slow" advTm="2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078937-3526-4D88-9587-E6223EA89CE9}"/>
              </a:ext>
              <a:ext uri="{C183D7F6-B498-43B3-948B-1728B52AA6E4}">
                <adec:decorative xmlns:adec="http://schemas.microsoft.com/office/drawing/2017/decorative" val="1"/>
              </a:ext>
            </a:extLst>
          </p:cNvPr>
          <p:cNvSpPr/>
          <p:nvPr/>
        </p:nvSpPr>
        <p:spPr>
          <a:xfrm>
            <a:off x="319087" y="1025709"/>
            <a:ext cx="8505824" cy="520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BE9E65-198D-9F86-EA1C-BCA89EE34A97}"/>
              </a:ext>
              <a:ext uri="{C183D7F6-B498-43B3-948B-1728B52AA6E4}">
                <adec:decorative xmlns:adec="http://schemas.microsoft.com/office/drawing/2017/decorative" val="1"/>
              </a:ext>
            </a:extLst>
          </p:cNvPr>
          <p:cNvPicPr>
            <a:picLocks noChangeAspect="1"/>
          </p:cNvPicPr>
          <p:nvPr/>
        </p:nvPicPr>
        <p:blipFill rotWithShape="1">
          <a:blip r:embed="rId5"/>
          <a:srcRect/>
          <a:stretch/>
        </p:blipFill>
        <p:spPr>
          <a:xfrm>
            <a:off x="1070480" y="1541044"/>
            <a:ext cx="7479161" cy="2278601"/>
          </a:xfrm>
          <a:prstGeom prst="rect">
            <a:avLst/>
          </a:prstGeom>
        </p:spPr>
      </p:pic>
      <p:sp>
        <p:nvSpPr>
          <p:cNvPr id="11" name="Title 1">
            <a:extLst>
              <a:ext uri="{FF2B5EF4-FFF2-40B4-BE49-F238E27FC236}">
                <a16:creationId xmlns:a16="http://schemas.microsoft.com/office/drawing/2014/main" id="{C08A3854-C460-4E22-BDBF-35662B8DC120}"/>
              </a:ext>
            </a:extLst>
          </p:cNvPr>
          <p:cNvSpPr>
            <a:spLocks noGrp="1"/>
          </p:cNvSpPr>
          <p:nvPr>
            <p:ph type="title"/>
          </p:nvPr>
        </p:nvSpPr>
        <p:spPr>
          <a:xfrm>
            <a:off x="628649" y="75659"/>
            <a:ext cx="7886700" cy="1325563"/>
          </a:xfrm>
        </p:spPr>
        <p:txBody>
          <a:bodyPr/>
          <a:lstStyle/>
          <a:p>
            <a:pPr algn="ctr"/>
            <a:r>
              <a:rPr lang="en-US" dirty="0"/>
              <a:t>GG Data Entry PS</a:t>
            </a:r>
          </a:p>
        </p:txBody>
      </p:sp>
      <p:sp>
        <p:nvSpPr>
          <p:cNvPr id="16" name="Rectangle 15">
            <a:extLst>
              <a:ext uri="{FF2B5EF4-FFF2-40B4-BE49-F238E27FC236}">
                <a16:creationId xmlns:a16="http://schemas.microsoft.com/office/drawing/2014/main" id="{77BAD25D-ED0D-4117-9DCC-DE8541D65316}"/>
              </a:ext>
              <a:ext uri="{C183D7F6-B498-43B3-948B-1728B52AA6E4}">
                <adec:decorative xmlns:adec="http://schemas.microsoft.com/office/drawing/2017/decorative" val="1"/>
              </a:ext>
            </a:extLst>
          </p:cNvPr>
          <p:cNvSpPr/>
          <p:nvPr/>
        </p:nvSpPr>
        <p:spPr>
          <a:xfrm>
            <a:off x="4346956" y="2443441"/>
            <a:ext cx="3176587" cy="968003"/>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D2D2F21-04EB-4CFA-9005-884728E3054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70481" y="4266387"/>
            <a:ext cx="7444868" cy="575871"/>
          </a:xfrm>
          <a:prstGeom prst="rect">
            <a:avLst/>
          </a:prstGeom>
        </p:spPr>
      </p:pic>
      <p:sp>
        <p:nvSpPr>
          <p:cNvPr id="12" name="Slide Number Placeholder 2">
            <a:extLst>
              <a:ext uri="{FF2B5EF4-FFF2-40B4-BE49-F238E27FC236}">
                <a16:creationId xmlns:a16="http://schemas.microsoft.com/office/drawing/2014/main" id="{EA92365F-B6B7-4DD3-A023-4DEBF7406234}"/>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15</a:t>
            </a:fld>
            <a:endParaRPr lang="en" dirty="0">
              <a:solidFill>
                <a:schemeClr val="bg2">
                  <a:lumMod val="75000"/>
                </a:schemeClr>
              </a:solidFill>
            </a:endParaRPr>
          </a:p>
        </p:txBody>
      </p:sp>
      <p:sp>
        <p:nvSpPr>
          <p:cNvPr id="2" name="Rectangle 1">
            <a:extLst>
              <a:ext uri="{FF2B5EF4-FFF2-40B4-BE49-F238E27FC236}">
                <a16:creationId xmlns:a16="http://schemas.microsoft.com/office/drawing/2014/main" id="{AA0FD736-7657-B5F1-EC3F-6330884B122D}"/>
              </a:ext>
              <a:ext uri="{C183D7F6-B498-43B3-948B-1728B52AA6E4}">
                <adec:decorative xmlns:adec="http://schemas.microsoft.com/office/drawing/2017/decorative" val="1"/>
              </a:ext>
            </a:extLst>
          </p:cNvPr>
          <p:cNvSpPr/>
          <p:nvPr/>
        </p:nvSpPr>
        <p:spPr>
          <a:xfrm>
            <a:off x="8198857" y="3468860"/>
            <a:ext cx="316492" cy="285606"/>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6FDBDF-50BF-D0B8-6EBC-677FBA713CA1}"/>
              </a:ext>
              <a:ext uri="{C183D7F6-B498-43B3-948B-1728B52AA6E4}">
                <adec:decorative xmlns:adec="http://schemas.microsoft.com/office/drawing/2017/decorative" val="1"/>
              </a:ext>
            </a:extLst>
          </p:cNvPr>
          <p:cNvSpPr/>
          <p:nvPr/>
        </p:nvSpPr>
        <p:spPr>
          <a:xfrm>
            <a:off x="3832546" y="1753474"/>
            <a:ext cx="1028822" cy="544252"/>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6C18C8-58CD-88A9-54C2-E49D36BC6140}"/>
              </a:ext>
            </a:extLst>
          </p:cNvPr>
          <p:cNvSpPr txBox="1"/>
          <p:nvPr/>
        </p:nvSpPr>
        <p:spPr>
          <a:xfrm>
            <a:off x="732875" y="1465310"/>
            <a:ext cx="400943" cy="369332"/>
          </a:xfrm>
          <a:prstGeom prst="rect">
            <a:avLst/>
          </a:prstGeom>
          <a:noFill/>
        </p:spPr>
        <p:txBody>
          <a:bodyPr wrap="square">
            <a:spAutoFit/>
          </a:bodyPr>
          <a:lstStyle/>
          <a:p>
            <a:r>
              <a:rPr lang="en-US" sz="1800" dirty="0">
                <a:solidFill>
                  <a:schemeClr val="bg1"/>
                </a:solidFill>
              </a:rPr>
              <a:t>3)</a:t>
            </a:r>
            <a:endParaRPr lang="en-US" dirty="0">
              <a:solidFill>
                <a:schemeClr val="bg1"/>
              </a:solidFill>
            </a:endParaRPr>
          </a:p>
        </p:txBody>
      </p:sp>
      <p:sp>
        <p:nvSpPr>
          <p:cNvPr id="6" name="TextBox 5">
            <a:extLst>
              <a:ext uri="{FF2B5EF4-FFF2-40B4-BE49-F238E27FC236}">
                <a16:creationId xmlns:a16="http://schemas.microsoft.com/office/drawing/2014/main" id="{10A5F83A-ADA1-70A6-A878-D9E5C926E813}"/>
              </a:ext>
            </a:extLst>
          </p:cNvPr>
          <p:cNvSpPr txBox="1"/>
          <p:nvPr/>
        </p:nvSpPr>
        <p:spPr>
          <a:xfrm>
            <a:off x="265199" y="4212413"/>
            <a:ext cx="857550" cy="369332"/>
          </a:xfrm>
          <a:prstGeom prst="rect">
            <a:avLst/>
          </a:prstGeom>
          <a:noFill/>
        </p:spPr>
        <p:txBody>
          <a:bodyPr wrap="square">
            <a:spAutoFit/>
          </a:bodyPr>
          <a:lstStyle/>
          <a:p>
            <a:pPr algn="r"/>
            <a:r>
              <a:rPr lang="en-US" sz="1800" dirty="0">
                <a:solidFill>
                  <a:schemeClr val="bg1"/>
                </a:solidFill>
              </a:rPr>
              <a:t>Result)</a:t>
            </a:r>
            <a:endParaRPr lang="en-US" dirty="0">
              <a:solidFill>
                <a:schemeClr val="bg1"/>
              </a:solidFill>
            </a:endParaRPr>
          </a:p>
        </p:txBody>
      </p:sp>
      <p:pic>
        <p:nvPicPr>
          <p:cNvPr id="17" name="Audio 16">
            <a:hlinkClick r:id="" action="ppaction://media"/>
            <a:extLst>
              <a:ext uri="{FF2B5EF4-FFF2-40B4-BE49-F238E27FC236}">
                <a16:creationId xmlns:a16="http://schemas.microsoft.com/office/drawing/2014/main" id="{1B2D0A44-E982-7DE0-4003-9728CD11409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886902031"/>
      </p:ext>
    </p:extLst>
  </p:cSld>
  <p:clrMapOvr>
    <a:masterClrMapping/>
  </p:clrMapOvr>
  <mc:AlternateContent xmlns:mc="http://schemas.openxmlformats.org/markup-compatibility/2006" xmlns:p14="http://schemas.microsoft.com/office/powerpoint/2010/main">
    <mc:Choice Requires="p14">
      <p:transition spd="slow" p14:dur="2000" advTm="23427"/>
    </mc:Choice>
    <mc:Fallback xmlns="">
      <p:transition spd="slow" advTm="2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92C316-A5AC-4359-A109-6DD39C4B2D9F}"/>
              </a:ext>
              <a:ext uri="{C183D7F6-B498-43B3-948B-1728B52AA6E4}">
                <adec:decorative xmlns:adec="http://schemas.microsoft.com/office/drawing/2017/decorative" val="1"/>
              </a:ext>
            </a:extLst>
          </p:cNvPr>
          <p:cNvSpPr/>
          <p:nvPr/>
        </p:nvSpPr>
        <p:spPr>
          <a:xfrm>
            <a:off x="1128709" y="1220521"/>
            <a:ext cx="7153275" cy="51720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B7EC6F-4F64-42EF-A822-375AD85292E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44308" y="1341893"/>
            <a:ext cx="6189992" cy="4826234"/>
          </a:xfrm>
          <a:prstGeom prst="rect">
            <a:avLst/>
          </a:prstGeom>
        </p:spPr>
      </p:pic>
      <p:sp>
        <p:nvSpPr>
          <p:cNvPr id="10" name="Title 1">
            <a:extLst>
              <a:ext uri="{FF2B5EF4-FFF2-40B4-BE49-F238E27FC236}">
                <a16:creationId xmlns:a16="http://schemas.microsoft.com/office/drawing/2014/main" id="{906C7ECB-CBE4-480C-BEE8-5FABCD57C6D8}"/>
              </a:ext>
            </a:extLst>
          </p:cNvPr>
          <p:cNvSpPr>
            <a:spLocks noGrp="1"/>
          </p:cNvSpPr>
          <p:nvPr>
            <p:ph type="title"/>
          </p:nvPr>
        </p:nvSpPr>
        <p:spPr>
          <a:xfrm>
            <a:off x="628649" y="112712"/>
            <a:ext cx="7886700" cy="1325563"/>
          </a:xfrm>
        </p:spPr>
        <p:txBody>
          <a:bodyPr/>
          <a:lstStyle/>
          <a:p>
            <a:pPr algn="ctr"/>
            <a:r>
              <a:rPr lang="en-US" dirty="0"/>
              <a:t>GG Report Extract PS</a:t>
            </a:r>
          </a:p>
        </p:txBody>
      </p:sp>
      <p:sp>
        <p:nvSpPr>
          <p:cNvPr id="17" name="Rectangle 16">
            <a:extLst>
              <a:ext uri="{FF2B5EF4-FFF2-40B4-BE49-F238E27FC236}">
                <a16:creationId xmlns:a16="http://schemas.microsoft.com/office/drawing/2014/main" id="{1493A468-A4C1-499C-BB6C-26004F8C4BCF}"/>
              </a:ext>
              <a:ext uri="{C183D7F6-B498-43B3-948B-1728B52AA6E4}">
                <adec:decorative xmlns:adec="http://schemas.microsoft.com/office/drawing/2017/decorative" val="1"/>
              </a:ext>
            </a:extLst>
          </p:cNvPr>
          <p:cNvSpPr/>
          <p:nvPr/>
        </p:nvSpPr>
        <p:spPr>
          <a:xfrm>
            <a:off x="1544308" y="3976395"/>
            <a:ext cx="869158" cy="200025"/>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2209DA-5E72-49A4-9B71-4321F58EA5E5}"/>
              </a:ext>
              <a:ext uri="{C183D7F6-B498-43B3-948B-1728B52AA6E4}">
                <adec:decorative xmlns:adec="http://schemas.microsoft.com/office/drawing/2017/decorative" val="1"/>
              </a:ext>
            </a:extLst>
          </p:cNvPr>
          <p:cNvSpPr/>
          <p:nvPr/>
        </p:nvSpPr>
        <p:spPr>
          <a:xfrm>
            <a:off x="1544308" y="3690674"/>
            <a:ext cx="617867" cy="200025"/>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9E91EB-4EFE-4E17-BBCD-7A9648F67586}"/>
              </a:ext>
              <a:ext uri="{C183D7F6-B498-43B3-948B-1728B52AA6E4}">
                <adec:decorative xmlns:adec="http://schemas.microsoft.com/office/drawing/2017/decorative" val="1"/>
              </a:ext>
            </a:extLst>
          </p:cNvPr>
          <p:cNvSpPr/>
          <p:nvPr/>
        </p:nvSpPr>
        <p:spPr>
          <a:xfrm>
            <a:off x="4705346" y="2280974"/>
            <a:ext cx="497678" cy="265110"/>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3095A8-BE67-4B98-B26F-C99364B112EF}"/>
              </a:ext>
              <a:ext uri="{C183D7F6-B498-43B3-948B-1728B52AA6E4}">
                <adec:decorative xmlns:adec="http://schemas.microsoft.com/office/drawing/2017/decorative" val="1"/>
              </a:ext>
            </a:extLst>
          </p:cNvPr>
          <p:cNvSpPr/>
          <p:nvPr/>
        </p:nvSpPr>
        <p:spPr>
          <a:xfrm>
            <a:off x="3200400" y="5637480"/>
            <a:ext cx="1371599" cy="277546"/>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21D4877-9FBE-4CB8-8B91-128E803B3E29}"/>
              </a:ext>
              <a:ext uri="{C183D7F6-B498-43B3-948B-1728B52AA6E4}">
                <adec:decorative xmlns:adec="http://schemas.microsoft.com/office/drawing/2017/decorative" val="1"/>
              </a:ext>
            </a:extLst>
          </p:cNvPr>
          <p:cNvSpPr/>
          <p:nvPr/>
        </p:nvSpPr>
        <p:spPr>
          <a:xfrm rot="8593051">
            <a:off x="2137420" y="3557236"/>
            <a:ext cx="411383" cy="2335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Slide Number Placeholder 2">
            <a:extLst>
              <a:ext uri="{FF2B5EF4-FFF2-40B4-BE49-F238E27FC236}">
                <a16:creationId xmlns:a16="http://schemas.microsoft.com/office/drawing/2014/main" id="{0BB9194A-A7C7-4AF5-B62A-39C676FCA415}"/>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16</a:t>
            </a:fld>
            <a:endParaRPr lang="en" dirty="0">
              <a:solidFill>
                <a:schemeClr val="bg2">
                  <a:lumMod val="75000"/>
                </a:schemeClr>
              </a:solidFill>
            </a:endParaRPr>
          </a:p>
        </p:txBody>
      </p:sp>
      <p:pic>
        <p:nvPicPr>
          <p:cNvPr id="9" name="Audio 8">
            <a:hlinkClick r:id="" action="ppaction://media"/>
            <a:extLst>
              <a:ext uri="{FF2B5EF4-FFF2-40B4-BE49-F238E27FC236}">
                <a16:creationId xmlns:a16="http://schemas.microsoft.com/office/drawing/2014/main" id="{A3BC69D5-0756-518E-1E06-40A2BFD5AF3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983287009"/>
      </p:ext>
    </p:extLst>
  </p:cSld>
  <p:clrMapOvr>
    <a:masterClrMapping/>
  </p:clrMapOvr>
  <mc:AlternateContent xmlns:mc="http://schemas.openxmlformats.org/markup-compatibility/2006" xmlns:p14="http://schemas.microsoft.com/office/powerpoint/2010/main">
    <mc:Choice Requires="p14">
      <p:transition spd="slow" p14:dur="2000" advTm="13565"/>
    </mc:Choice>
    <mc:Fallback xmlns="">
      <p:transition spd="slow" advTm="1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92C316-A5AC-4359-A109-6DD39C4B2D9F}"/>
              </a:ext>
              <a:ext uri="{C183D7F6-B498-43B3-948B-1728B52AA6E4}">
                <adec:decorative xmlns:adec="http://schemas.microsoft.com/office/drawing/2017/decorative" val="1"/>
              </a:ext>
            </a:extLst>
          </p:cNvPr>
          <p:cNvSpPr/>
          <p:nvPr/>
        </p:nvSpPr>
        <p:spPr>
          <a:xfrm>
            <a:off x="1128709" y="1220521"/>
            <a:ext cx="7153275" cy="51720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06C7ECB-CBE4-480C-BEE8-5FABCD57C6D8}"/>
              </a:ext>
            </a:extLst>
          </p:cNvPr>
          <p:cNvSpPr>
            <a:spLocks noGrp="1"/>
          </p:cNvSpPr>
          <p:nvPr>
            <p:ph type="title"/>
          </p:nvPr>
        </p:nvSpPr>
        <p:spPr>
          <a:xfrm>
            <a:off x="628649" y="112712"/>
            <a:ext cx="7886700" cy="1325563"/>
          </a:xfrm>
        </p:spPr>
        <p:txBody>
          <a:bodyPr/>
          <a:lstStyle/>
          <a:p>
            <a:pPr algn="ctr"/>
            <a:r>
              <a:rPr lang="en-US" dirty="0"/>
              <a:t>GG Report Extract PS</a:t>
            </a:r>
          </a:p>
        </p:txBody>
      </p:sp>
      <p:sp>
        <p:nvSpPr>
          <p:cNvPr id="17" name="Rectangle 16">
            <a:extLst>
              <a:ext uri="{FF2B5EF4-FFF2-40B4-BE49-F238E27FC236}">
                <a16:creationId xmlns:a16="http://schemas.microsoft.com/office/drawing/2014/main" id="{1493A468-A4C1-499C-BB6C-26004F8C4BCF}"/>
              </a:ext>
              <a:ext uri="{C183D7F6-B498-43B3-948B-1728B52AA6E4}">
                <adec:decorative xmlns:adec="http://schemas.microsoft.com/office/drawing/2017/decorative" val="1"/>
              </a:ext>
            </a:extLst>
          </p:cNvPr>
          <p:cNvSpPr/>
          <p:nvPr/>
        </p:nvSpPr>
        <p:spPr>
          <a:xfrm>
            <a:off x="1544308" y="3976395"/>
            <a:ext cx="869158" cy="200025"/>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2209DA-5E72-49A4-9B71-4321F58EA5E5}"/>
              </a:ext>
              <a:ext uri="{C183D7F6-B498-43B3-948B-1728B52AA6E4}">
                <adec:decorative xmlns:adec="http://schemas.microsoft.com/office/drawing/2017/decorative" val="1"/>
              </a:ext>
            </a:extLst>
          </p:cNvPr>
          <p:cNvSpPr/>
          <p:nvPr/>
        </p:nvSpPr>
        <p:spPr>
          <a:xfrm>
            <a:off x="1544308" y="3690674"/>
            <a:ext cx="617867" cy="200025"/>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9E91EB-4EFE-4E17-BBCD-7A9648F67586}"/>
              </a:ext>
              <a:ext uri="{C183D7F6-B498-43B3-948B-1728B52AA6E4}">
                <adec:decorative xmlns:adec="http://schemas.microsoft.com/office/drawing/2017/decorative" val="1"/>
              </a:ext>
            </a:extLst>
          </p:cNvPr>
          <p:cNvSpPr/>
          <p:nvPr/>
        </p:nvSpPr>
        <p:spPr>
          <a:xfrm>
            <a:off x="4705346" y="2280974"/>
            <a:ext cx="497678" cy="265110"/>
          </a:xfrm>
          <a:prstGeom prst="rect">
            <a:avLst/>
          </a:prstGeom>
          <a:noFill/>
          <a:ln w="28575">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8590FC-8FDA-4EDC-AD98-4ECE40D3DFE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8649" y="2078268"/>
            <a:ext cx="8126973" cy="3559396"/>
          </a:xfrm>
          <a:prstGeom prst="rect">
            <a:avLst/>
          </a:prstGeom>
          <a:ln w="3175">
            <a:solidFill>
              <a:schemeClr val="tx1"/>
            </a:solidFill>
          </a:ln>
        </p:spPr>
      </p:pic>
      <p:sp>
        <p:nvSpPr>
          <p:cNvPr id="5" name="Left Brace 4">
            <a:extLst>
              <a:ext uri="{FF2B5EF4-FFF2-40B4-BE49-F238E27FC236}">
                <a16:creationId xmlns:a16="http://schemas.microsoft.com/office/drawing/2014/main" id="{6D0FA4CA-A90C-4C81-8627-2660E8435455}"/>
              </a:ext>
              <a:ext uri="{C183D7F6-B498-43B3-948B-1728B52AA6E4}">
                <adec:decorative xmlns:adec="http://schemas.microsoft.com/office/drawing/2017/decorative" val="1"/>
              </a:ext>
            </a:extLst>
          </p:cNvPr>
          <p:cNvSpPr/>
          <p:nvPr/>
        </p:nvSpPr>
        <p:spPr>
          <a:xfrm>
            <a:off x="2530149" y="3690674"/>
            <a:ext cx="298916" cy="1033726"/>
          </a:xfrm>
          <a:prstGeom prst="leftBrace">
            <a:avLst/>
          </a:prstGeom>
          <a:ln w="28575">
            <a:solidFill>
              <a:srgbClr val="C63F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lide Number Placeholder 2">
            <a:extLst>
              <a:ext uri="{FF2B5EF4-FFF2-40B4-BE49-F238E27FC236}">
                <a16:creationId xmlns:a16="http://schemas.microsoft.com/office/drawing/2014/main" id="{0BB9194A-A7C7-4AF5-B62A-39C676FCA415}"/>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17</a:t>
            </a:fld>
            <a:endParaRPr lang="en" dirty="0">
              <a:solidFill>
                <a:schemeClr val="bg2">
                  <a:lumMod val="75000"/>
                </a:schemeClr>
              </a:solidFill>
            </a:endParaRPr>
          </a:p>
        </p:txBody>
      </p:sp>
      <p:pic>
        <p:nvPicPr>
          <p:cNvPr id="6" name="Audio 5">
            <a:hlinkClick r:id="" action="ppaction://media"/>
            <a:extLst>
              <a:ext uri="{FF2B5EF4-FFF2-40B4-BE49-F238E27FC236}">
                <a16:creationId xmlns:a16="http://schemas.microsoft.com/office/drawing/2014/main" id="{BFB1AF01-B4F6-9068-9FAA-80EC31AC5A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6748090"/>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F655D850-A6D5-4201-A177-BA6AEA3201E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18</a:t>
            </a:fld>
            <a:endParaRPr lang="en" dirty="0">
              <a:solidFill>
                <a:schemeClr val="bg2">
                  <a:lumMod val="75000"/>
                </a:schemeClr>
              </a:solidFill>
            </a:endParaRPr>
          </a:p>
        </p:txBody>
      </p:sp>
      <p:pic>
        <p:nvPicPr>
          <p:cNvPr id="6" name="Picture 5">
            <a:hlinkClick r:id="rId5"/>
            <a:extLst>
              <a:ext uri="{FF2B5EF4-FFF2-40B4-BE49-F238E27FC236}">
                <a16:creationId xmlns:a16="http://schemas.microsoft.com/office/drawing/2014/main" id="{163FFECB-7967-477C-B165-282BB36DC2E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1050" y="1690691"/>
            <a:ext cx="7024816" cy="4330100"/>
          </a:xfrm>
          <a:prstGeom prst="rect">
            <a:avLst/>
          </a:prstGeom>
        </p:spPr>
      </p:pic>
      <p:sp>
        <p:nvSpPr>
          <p:cNvPr id="3" name="Title 3">
            <a:extLst>
              <a:ext uri="{FF2B5EF4-FFF2-40B4-BE49-F238E27FC236}">
                <a16:creationId xmlns:a16="http://schemas.microsoft.com/office/drawing/2014/main" id="{4B93BBCE-5E64-60A6-C9D2-2BD9C4A33F64}"/>
              </a:ext>
            </a:extLst>
          </p:cNvPr>
          <p:cNvSpPr>
            <a:spLocks noGrp="1"/>
          </p:cNvSpPr>
          <p:nvPr>
            <p:ph type="title"/>
          </p:nvPr>
        </p:nvSpPr>
        <p:spPr>
          <a:xfrm>
            <a:off x="628650" y="365126"/>
            <a:ext cx="7886700" cy="1325563"/>
          </a:xfrm>
        </p:spPr>
        <p:txBody>
          <a:bodyPr/>
          <a:lstStyle/>
          <a:p>
            <a:r>
              <a:rPr lang="en-US" dirty="0"/>
              <a:t>Grad. Guidelines – Troubleshooting Errors</a:t>
            </a:r>
          </a:p>
        </p:txBody>
      </p:sp>
      <p:sp>
        <p:nvSpPr>
          <p:cNvPr id="4" name="Arrow: Right 3">
            <a:extLst>
              <a:ext uri="{FF2B5EF4-FFF2-40B4-BE49-F238E27FC236}">
                <a16:creationId xmlns:a16="http://schemas.microsoft.com/office/drawing/2014/main" id="{63C9ADDF-32F6-17A4-2EFC-CFA9D7234BDC}"/>
              </a:ext>
              <a:ext uri="{C183D7F6-B498-43B3-948B-1728B52AA6E4}">
                <adec:decorative xmlns:adec="http://schemas.microsoft.com/office/drawing/2017/decorative" val="1"/>
              </a:ext>
            </a:extLst>
          </p:cNvPr>
          <p:cNvSpPr/>
          <p:nvPr/>
        </p:nvSpPr>
        <p:spPr>
          <a:xfrm rot="8017317">
            <a:off x="5339441" y="5275574"/>
            <a:ext cx="913733" cy="490548"/>
          </a:xfrm>
          <a:prstGeom prst="rightArrow">
            <a:avLst/>
          </a:prstGeom>
          <a:solidFill>
            <a:srgbClr val="C63F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26AE2C8A-CB79-15C8-B2DD-625717ECDC9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5572125"/>
            <a:ext cx="2286000" cy="1285875"/>
          </a:xfrm>
          <a:prstGeom prst="rect">
            <a:avLst/>
          </a:prstGeom>
        </p:spPr>
      </p:pic>
      <p:sp>
        <p:nvSpPr>
          <p:cNvPr id="5" name="TextBox 4">
            <a:extLst>
              <a:ext uri="{FF2B5EF4-FFF2-40B4-BE49-F238E27FC236}">
                <a16:creationId xmlns:a16="http://schemas.microsoft.com/office/drawing/2014/main" id="{8D956730-BBDA-739E-89B6-41C06792A648}"/>
              </a:ext>
            </a:extLst>
          </p:cNvPr>
          <p:cNvSpPr txBox="1"/>
          <p:nvPr/>
        </p:nvSpPr>
        <p:spPr>
          <a:xfrm>
            <a:off x="2001521" y="6156714"/>
            <a:ext cx="4583874" cy="369332"/>
          </a:xfrm>
          <a:prstGeom prst="rect">
            <a:avLst/>
          </a:prstGeom>
          <a:noFill/>
        </p:spPr>
        <p:txBody>
          <a:bodyPr wrap="square">
            <a:spAutoFit/>
          </a:bodyPr>
          <a:lstStyle/>
          <a:p>
            <a:r>
              <a:rPr lang="en-US" dirty="0">
                <a:hlinkClick r:id="rId8"/>
              </a:rPr>
              <a:t>https://resources.csi.state.co.us/end-of-year/</a:t>
            </a:r>
            <a:endParaRPr lang="en-US" dirty="0"/>
          </a:p>
        </p:txBody>
      </p:sp>
    </p:spTree>
    <p:extLst>
      <p:ext uri="{BB962C8B-B14F-4D97-AF65-F5344CB8AC3E}">
        <p14:creationId xmlns:p14="http://schemas.microsoft.com/office/powerpoint/2010/main" val="1103313348"/>
      </p:ext>
    </p:extLst>
  </p:cSld>
  <p:clrMapOvr>
    <a:masterClrMapping/>
  </p:clrMapOvr>
  <mc:AlternateContent xmlns:mc="http://schemas.openxmlformats.org/markup-compatibility/2006" xmlns:p14="http://schemas.microsoft.com/office/powerpoint/2010/main">
    <mc:Choice Requires="p14">
      <p:transition spd="slow" p14:dur="2000" advTm="45866"/>
    </mc:Choice>
    <mc:Fallback xmlns="">
      <p:transition spd="slow" advTm="45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F655D850-A6D5-4201-A177-BA6AEA3201E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19</a:t>
            </a:fld>
            <a:endParaRPr lang="en" dirty="0">
              <a:solidFill>
                <a:schemeClr val="bg2">
                  <a:lumMod val="75000"/>
                </a:schemeClr>
              </a:solidFill>
            </a:endParaRPr>
          </a:p>
        </p:txBody>
      </p:sp>
      <p:pic>
        <p:nvPicPr>
          <p:cNvPr id="6" name="Picture 5">
            <a:hlinkClick r:id="rId5"/>
            <a:extLst>
              <a:ext uri="{FF2B5EF4-FFF2-40B4-BE49-F238E27FC236}">
                <a16:creationId xmlns:a16="http://schemas.microsoft.com/office/drawing/2014/main" id="{163FFECB-7967-477C-B165-282BB36DC2E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1050" y="1694541"/>
            <a:ext cx="7021038" cy="4320638"/>
          </a:xfrm>
          <a:prstGeom prst="rect">
            <a:avLst/>
          </a:prstGeom>
        </p:spPr>
      </p:pic>
      <p:sp>
        <p:nvSpPr>
          <p:cNvPr id="3" name="Title 3">
            <a:extLst>
              <a:ext uri="{FF2B5EF4-FFF2-40B4-BE49-F238E27FC236}">
                <a16:creationId xmlns:a16="http://schemas.microsoft.com/office/drawing/2014/main" id="{4B93BBCE-5E64-60A6-C9D2-2BD9C4A33F64}"/>
              </a:ext>
            </a:extLst>
          </p:cNvPr>
          <p:cNvSpPr>
            <a:spLocks noGrp="1"/>
          </p:cNvSpPr>
          <p:nvPr>
            <p:ph type="title"/>
          </p:nvPr>
        </p:nvSpPr>
        <p:spPr>
          <a:xfrm>
            <a:off x="628650" y="365126"/>
            <a:ext cx="7886700" cy="1325563"/>
          </a:xfrm>
        </p:spPr>
        <p:txBody>
          <a:bodyPr/>
          <a:lstStyle/>
          <a:p>
            <a:r>
              <a:rPr lang="en-US" dirty="0"/>
              <a:t>Grad. Guidelines – Troubleshooting Errors</a:t>
            </a:r>
          </a:p>
        </p:txBody>
      </p:sp>
      <p:sp>
        <p:nvSpPr>
          <p:cNvPr id="4" name="Arrow: Right 3">
            <a:extLst>
              <a:ext uri="{FF2B5EF4-FFF2-40B4-BE49-F238E27FC236}">
                <a16:creationId xmlns:a16="http://schemas.microsoft.com/office/drawing/2014/main" id="{63C9ADDF-32F6-17A4-2EFC-CFA9D7234BDC}"/>
              </a:ext>
              <a:ext uri="{C183D7F6-B498-43B3-948B-1728B52AA6E4}">
                <adec:decorative xmlns:adec="http://schemas.microsoft.com/office/drawing/2017/decorative" val="1"/>
              </a:ext>
            </a:extLst>
          </p:cNvPr>
          <p:cNvSpPr/>
          <p:nvPr/>
        </p:nvSpPr>
        <p:spPr>
          <a:xfrm rot="8017317">
            <a:off x="2869911" y="5191430"/>
            <a:ext cx="913733" cy="490548"/>
          </a:xfrm>
          <a:prstGeom prst="rightArrow">
            <a:avLst/>
          </a:prstGeom>
          <a:solidFill>
            <a:srgbClr val="C63F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897F1C81-9851-2A64-57EE-35324D77BAE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5572125"/>
            <a:ext cx="2286000" cy="1285875"/>
          </a:xfrm>
          <a:prstGeom prst="rect">
            <a:avLst/>
          </a:prstGeom>
        </p:spPr>
      </p:pic>
      <mc:AlternateContent xmlns:mc="http://schemas.openxmlformats.org/markup-compatibility/2006">
        <mc:Choice xmlns:p14="http://schemas.microsoft.com/office/powerpoint/2010/main" Requires="p14">
          <p:contentPart p14:bwMode="auto" r:id="rId8">
            <p14:nvContentPartPr>
              <p14:cNvPr id="14" name="Ink 13">
                <a:extLst>
                  <a:ext uri="{FF2B5EF4-FFF2-40B4-BE49-F238E27FC236}">
                    <a16:creationId xmlns:a16="http://schemas.microsoft.com/office/drawing/2014/main" id="{07BFEB5B-2BD2-1EFC-8564-973FE51714A3}"/>
                  </a:ext>
                  <a:ext uri="{C183D7F6-B498-43B3-948B-1728B52AA6E4}">
                    <adec:decorative xmlns:adec="http://schemas.microsoft.com/office/drawing/2017/decorative" val="1"/>
                  </a:ext>
                </a:extLst>
              </p14:cNvPr>
              <p14:cNvContentPartPr/>
              <p14:nvPr/>
            </p14:nvContentPartPr>
            <p14:xfrm>
              <a:off x="1164072" y="4519999"/>
              <a:ext cx="835560" cy="9720"/>
            </p14:xfrm>
          </p:contentPart>
        </mc:Choice>
        <mc:Fallback>
          <p:pic>
            <p:nvPicPr>
              <p:cNvPr id="14" name="Ink 13">
                <a:extLst>
                  <a:ext uri="{FF2B5EF4-FFF2-40B4-BE49-F238E27FC236}">
                    <a16:creationId xmlns:a16="http://schemas.microsoft.com/office/drawing/2014/main" id="{07BFEB5B-2BD2-1EFC-8564-973FE51714A3}"/>
                  </a:ext>
                  <a:ext uri="{C183D7F6-B498-43B3-948B-1728B52AA6E4}">
                    <adec:decorative xmlns:adec="http://schemas.microsoft.com/office/drawing/2017/decorative" val="1"/>
                  </a:ext>
                </a:extLst>
              </p:cNvPr>
              <p:cNvPicPr/>
              <p:nvPr/>
            </p:nvPicPr>
            <p:blipFill>
              <a:blip r:embed="rId9"/>
              <a:stretch>
                <a:fillRect/>
              </a:stretch>
            </p:blipFill>
            <p:spPr>
              <a:xfrm>
                <a:off x="1110072" y="4411999"/>
                <a:ext cx="94320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5" name="Ink 14">
                <a:extLst>
                  <a:ext uri="{FF2B5EF4-FFF2-40B4-BE49-F238E27FC236}">
                    <a16:creationId xmlns:a16="http://schemas.microsoft.com/office/drawing/2014/main" id="{67402D7D-3ACB-0C43-88DA-061995F55B1B}"/>
                  </a:ext>
                  <a:ext uri="{C183D7F6-B498-43B3-948B-1728B52AA6E4}">
                    <adec:decorative xmlns:adec="http://schemas.microsoft.com/office/drawing/2017/decorative" val="1"/>
                  </a:ext>
                </a:extLst>
              </p14:cNvPr>
              <p14:cNvContentPartPr/>
              <p14:nvPr/>
            </p14:nvContentPartPr>
            <p14:xfrm>
              <a:off x="2486628" y="4519639"/>
              <a:ext cx="367920" cy="360"/>
            </p14:xfrm>
          </p:contentPart>
        </mc:Choice>
        <mc:Fallback>
          <p:pic>
            <p:nvPicPr>
              <p:cNvPr id="15" name="Ink 14">
                <a:extLst>
                  <a:ext uri="{FF2B5EF4-FFF2-40B4-BE49-F238E27FC236}">
                    <a16:creationId xmlns:a16="http://schemas.microsoft.com/office/drawing/2014/main" id="{67402D7D-3ACB-0C43-88DA-061995F55B1B}"/>
                  </a:ext>
                  <a:ext uri="{C183D7F6-B498-43B3-948B-1728B52AA6E4}">
                    <adec:decorative xmlns:adec="http://schemas.microsoft.com/office/drawing/2017/decorative" val="1"/>
                  </a:ext>
                </a:extLst>
              </p:cNvPr>
              <p:cNvPicPr/>
              <p:nvPr/>
            </p:nvPicPr>
            <p:blipFill>
              <a:blip r:embed="rId11"/>
              <a:stretch>
                <a:fillRect/>
              </a:stretch>
            </p:blipFill>
            <p:spPr>
              <a:xfrm>
                <a:off x="2432681" y="4411639"/>
                <a:ext cx="475455" cy="216000"/>
              </a:xfrm>
              <a:prstGeom prst="rect">
                <a:avLst/>
              </a:prstGeom>
            </p:spPr>
          </p:pic>
        </mc:Fallback>
      </mc:AlternateContent>
      <p:sp>
        <p:nvSpPr>
          <p:cNvPr id="5" name="TextBox 4">
            <a:extLst>
              <a:ext uri="{FF2B5EF4-FFF2-40B4-BE49-F238E27FC236}">
                <a16:creationId xmlns:a16="http://schemas.microsoft.com/office/drawing/2014/main" id="{64696FE1-9305-CE0D-B018-D226ECE51037}"/>
              </a:ext>
            </a:extLst>
          </p:cNvPr>
          <p:cNvSpPr txBox="1"/>
          <p:nvPr/>
        </p:nvSpPr>
        <p:spPr>
          <a:xfrm>
            <a:off x="1999632" y="6251923"/>
            <a:ext cx="4583874" cy="369332"/>
          </a:xfrm>
          <a:prstGeom prst="rect">
            <a:avLst/>
          </a:prstGeom>
          <a:noFill/>
        </p:spPr>
        <p:txBody>
          <a:bodyPr wrap="square">
            <a:spAutoFit/>
          </a:bodyPr>
          <a:lstStyle/>
          <a:p>
            <a:r>
              <a:rPr lang="en-US" dirty="0">
                <a:hlinkClick r:id="rId12"/>
              </a:rPr>
              <a:t>https://resources.csi.state.co.us/end-of-year/</a:t>
            </a:r>
            <a:endParaRPr lang="en-US" dirty="0"/>
          </a:p>
        </p:txBody>
      </p:sp>
    </p:spTree>
    <p:extLst>
      <p:ext uri="{BB962C8B-B14F-4D97-AF65-F5344CB8AC3E}">
        <p14:creationId xmlns:p14="http://schemas.microsoft.com/office/powerpoint/2010/main" val="4063424539"/>
      </p:ext>
    </p:extLst>
  </p:cSld>
  <p:clrMapOvr>
    <a:masterClrMapping/>
  </p:clrMapOvr>
  <mc:AlternateContent xmlns:mc="http://schemas.openxmlformats.org/markup-compatibility/2006" xmlns:p14="http://schemas.microsoft.com/office/powerpoint/2010/main">
    <mc:Choice Requires="p14">
      <p:transition spd="slow" p14:dur="2000" advTm="33352"/>
    </mc:Choice>
    <mc:Fallback xmlns="">
      <p:transition spd="slow" advTm="3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28D9-1625-049F-FAF5-3642D1EDA3FE}"/>
              </a:ext>
            </a:extLst>
          </p:cNvPr>
          <p:cNvSpPr>
            <a:spLocks noGrp="1"/>
          </p:cNvSpPr>
          <p:nvPr>
            <p:ph type="title"/>
          </p:nvPr>
        </p:nvSpPr>
        <p:spPr>
          <a:xfrm>
            <a:off x="628650" y="0"/>
            <a:ext cx="7886700" cy="1325563"/>
          </a:xfrm>
        </p:spPr>
        <p:txBody>
          <a:bodyPr/>
          <a:lstStyle/>
          <a:p>
            <a:r>
              <a:rPr lang="en-US" dirty="0"/>
              <a:t>Graduation Guidelines</a:t>
            </a:r>
          </a:p>
        </p:txBody>
      </p:sp>
      <p:sp>
        <p:nvSpPr>
          <p:cNvPr id="3" name="Content Placeholder 2">
            <a:extLst>
              <a:ext uri="{FF2B5EF4-FFF2-40B4-BE49-F238E27FC236}">
                <a16:creationId xmlns:a16="http://schemas.microsoft.com/office/drawing/2014/main" id="{1FF53CB2-47C0-C250-DDE6-DBC046C33345}"/>
              </a:ext>
            </a:extLst>
          </p:cNvPr>
          <p:cNvSpPr>
            <a:spLocks noGrp="1"/>
          </p:cNvSpPr>
          <p:nvPr>
            <p:ph idx="1"/>
          </p:nvPr>
        </p:nvSpPr>
        <p:spPr>
          <a:xfrm>
            <a:off x="628650" y="1036308"/>
            <a:ext cx="4846319" cy="5231757"/>
          </a:xfrm>
        </p:spPr>
        <p:txBody>
          <a:bodyPr>
            <a:normAutofit fontScale="85000" lnSpcReduction="20000"/>
          </a:bodyPr>
          <a:lstStyle/>
          <a:p>
            <a:pPr>
              <a:lnSpc>
                <a:spcPct val="120000"/>
              </a:lnSpc>
              <a:spcBef>
                <a:spcPts val="0"/>
              </a:spcBef>
            </a:pPr>
            <a:r>
              <a:rPr lang="en-US"/>
              <a:t>Graduation Guidelines are a student’s demonstration of Postsecondary and Workforce Readiness (PWR) in Reading, Writing, and Communicating (RWC) and Mathematics.</a:t>
            </a:r>
          </a:p>
          <a:p>
            <a:pPr marL="0" indent="0">
              <a:lnSpc>
                <a:spcPct val="120000"/>
              </a:lnSpc>
              <a:spcBef>
                <a:spcPts val="0"/>
              </a:spcBef>
              <a:buNone/>
            </a:pPr>
            <a:endParaRPr lang="en-US"/>
          </a:p>
          <a:p>
            <a:pPr>
              <a:lnSpc>
                <a:spcPct val="120000"/>
              </a:lnSpc>
              <a:spcBef>
                <a:spcPts val="0"/>
              </a:spcBef>
            </a:pPr>
            <a:r>
              <a:rPr lang="en-US"/>
              <a:t>In order to graduate from high school, students choose measures from a Menu of Options – adopted at the local school board level – that show their proficiency in RWC/Math.</a:t>
            </a:r>
            <a:endParaRPr lang="en-US" dirty="0"/>
          </a:p>
        </p:txBody>
      </p:sp>
      <p:pic>
        <p:nvPicPr>
          <p:cNvPr id="4" name="Google Shape;126;p18">
            <a:extLst>
              <a:ext uri="{FF2B5EF4-FFF2-40B4-BE49-F238E27FC236}">
                <a16:creationId xmlns:a16="http://schemas.microsoft.com/office/drawing/2014/main" id="{19CF346D-6CC3-1224-ECEB-3A8E56A03A51}"/>
              </a:ext>
              <a:ext uri="{C183D7F6-B498-43B3-948B-1728B52AA6E4}">
                <adec:decorative xmlns:adec="http://schemas.microsoft.com/office/drawing/2017/decorative" val="1"/>
              </a:ext>
            </a:extLst>
          </p:cNvPr>
          <p:cNvPicPr preferRelativeResize="0"/>
          <p:nvPr/>
        </p:nvPicPr>
        <p:blipFill rotWithShape="1">
          <a:blip r:embed="rId5"/>
          <a:stretch/>
        </p:blipFill>
        <p:spPr>
          <a:xfrm>
            <a:off x="5474969" y="1197432"/>
            <a:ext cx="3483835" cy="4732718"/>
          </a:xfrm>
          <a:prstGeom prst="rect">
            <a:avLst/>
          </a:prstGeom>
          <a:noFill/>
          <a:effectLst/>
        </p:spPr>
      </p:pic>
      <p:pic>
        <p:nvPicPr>
          <p:cNvPr id="7" name="Audio 6">
            <a:hlinkClick r:id="" action="ppaction://media"/>
            <a:extLst>
              <a:ext uri="{FF2B5EF4-FFF2-40B4-BE49-F238E27FC236}">
                <a16:creationId xmlns:a16="http://schemas.microsoft.com/office/drawing/2014/main" id="{6E429714-BD25-D506-F226-6093FE4C48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2795" y="6083098"/>
            <a:ext cx="609600" cy="609600"/>
          </a:xfrm>
          <a:prstGeom prst="rect">
            <a:avLst/>
          </a:prstGeom>
        </p:spPr>
      </p:pic>
      <p:sp>
        <p:nvSpPr>
          <p:cNvPr id="8" name="Slide Number Placeholder 2">
            <a:extLst>
              <a:ext uri="{FF2B5EF4-FFF2-40B4-BE49-F238E27FC236}">
                <a16:creationId xmlns:a16="http://schemas.microsoft.com/office/drawing/2014/main" id="{C2A26607-54C1-7F05-4A81-166C0CF03C10}"/>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2</a:t>
            </a:fld>
            <a:endParaRPr lang="en" dirty="0">
              <a:solidFill>
                <a:schemeClr val="bg2">
                  <a:lumMod val="75000"/>
                </a:schemeClr>
              </a:solidFill>
            </a:endParaRPr>
          </a:p>
        </p:txBody>
      </p:sp>
      <p:sp>
        <p:nvSpPr>
          <p:cNvPr id="6" name="TextBox 5">
            <a:extLst>
              <a:ext uri="{FF2B5EF4-FFF2-40B4-BE49-F238E27FC236}">
                <a16:creationId xmlns:a16="http://schemas.microsoft.com/office/drawing/2014/main" id="{CA614889-4F3E-F976-C250-BF3527C002E4}"/>
              </a:ext>
            </a:extLst>
          </p:cNvPr>
          <p:cNvSpPr txBox="1"/>
          <p:nvPr/>
        </p:nvSpPr>
        <p:spPr>
          <a:xfrm>
            <a:off x="1204461" y="6067691"/>
            <a:ext cx="6012426" cy="369332"/>
          </a:xfrm>
          <a:prstGeom prst="rect">
            <a:avLst/>
          </a:prstGeom>
          <a:noFill/>
        </p:spPr>
        <p:txBody>
          <a:bodyPr wrap="square">
            <a:spAutoFit/>
          </a:bodyPr>
          <a:lstStyle/>
          <a:p>
            <a:pPr algn="ctr"/>
            <a:r>
              <a:rPr lang="en-US" dirty="0">
                <a:hlinkClick r:id="rId7"/>
              </a:rPr>
              <a:t>https://www.cde.state.co.us/postsecondary/grad-menu</a:t>
            </a:r>
            <a:endParaRPr lang="en-US" dirty="0"/>
          </a:p>
        </p:txBody>
      </p:sp>
    </p:spTree>
    <p:extLst>
      <p:ext uri="{BB962C8B-B14F-4D97-AF65-F5344CB8AC3E}">
        <p14:creationId xmlns:p14="http://schemas.microsoft.com/office/powerpoint/2010/main" val="2448768134"/>
      </p:ext>
    </p:extLst>
  </p:cSld>
  <p:clrMapOvr>
    <a:masterClrMapping/>
  </p:clrMapOvr>
  <mc:AlternateContent xmlns:mc="http://schemas.openxmlformats.org/markup-compatibility/2006" xmlns:p14="http://schemas.microsoft.com/office/powerpoint/2010/main">
    <mc:Choice Requires="p14">
      <p:transition spd="slow" p14:dur="2000" advTm="24704"/>
    </mc:Choice>
    <mc:Fallback xmlns="">
      <p:transition spd="slow" advTm="2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BB96B0D0-24B8-4CB5-B789-43D03D45D897}"/>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20</a:t>
            </a:fld>
            <a:endParaRPr lang="en" dirty="0">
              <a:solidFill>
                <a:schemeClr val="bg2">
                  <a:lumMod val="75000"/>
                </a:schemeClr>
              </a:solidFill>
            </a:endParaRPr>
          </a:p>
        </p:txBody>
      </p:sp>
      <p:pic>
        <p:nvPicPr>
          <p:cNvPr id="6" name="Picture 5">
            <a:extLst>
              <a:ext uri="{FF2B5EF4-FFF2-40B4-BE49-F238E27FC236}">
                <a16:creationId xmlns:a16="http://schemas.microsoft.com/office/drawing/2014/main" id="{7416CADD-24A4-4A32-B0B5-D0E83B29BF8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5351" y="1563967"/>
            <a:ext cx="7333298" cy="4926932"/>
          </a:xfrm>
          <a:prstGeom prst="rect">
            <a:avLst/>
          </a:prstGeom>
          <a:ln w="19050">
            <a:solidFill>
              <a:schemeClr val="tx1"/>
            </a:solidFill>
          </a:ln>
        </p:spPr>
      </p:pic>
      <p:sp>
        <p:nvSpPr>
          <p:cNvPr id="3" name="Title 2">
            <a:extLst>
              <a:ext uri="{FF2B5EF4-FFF2-40B4-BE49-F238E27FC236}">
                <a16:creationId xmlns:a16="http://schemas.microsoft.com/office/drawing/2014/main" id="{B085DD91-E8E7-B481-5C91-F274D2832300}"/>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Weekly Update Email</a:t>
            </a:r>
            <a:endParaRPr lang="en-US" dirty="0"/>
          </a:p>
        </p:txBody>
      </p:sp>
      <p:pic>
        <p:nvPicPr>
          <p:cNvPr id="9" name="Audio 8">
            <a:hlinkClick r:id="" action="ppaction://media"/>
            <a:extLst>
              <a:ext uri="{FF2B5EF4-FFF2-40B4-BE49-F238E27FC236}">
                <a16:creationId xmlns:a16="http://schemas.microsoft.com/office/drawing/2014/main" id="{37921B06-E1A0-A556-0AD3-A137296D47C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4567154"/>
      </p:ext>
    </p:extLst>
  </p:cSld>
  <p:clrMapOvr>
    <a:masterClrMapping/>
  </p:clrMapOvr>
  <mc:AlternateContent xmlns:mc="http://schemas.openxmlformats.org/markup-compatibility/2006" xmlns:p14="http://schemas.microsoft.com/office/powerpoint/2010/main">
    <mc:Choice Requires="p14">
      <p:transition spd="slow" p14:dur="2000" advTm="9511"/>
    </mc:Choice>
    <mc:Fallback xmlns="">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624" y="3556642"/>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CEAA0D86-A6AF-428D-8BFE-0F061697FF0C}"/>
              </a:ext>
            </a:extLst>
          </p:cNvPr>
          <p:cNvSpPr txBox="1">
            <a:spLocks/>
          </p:cNvSpPr>
          <p:nvPr/>
        </p:nvSpPr>
        <p:spPr>
          <a:xfrm>
            <a:off x="1003335" y="2141484"/>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pic>
        <p:nvPicPr>
          <p:cNvPr id="7" name="Audio 6">
            <a:hlinkClick r:id="" action="ppaction://media"/>
            <a:extLst>
              <a:ext uri="{FF2B5EF4-FFF2-40B4-BE49-F238E27FC236}">
                <a16:creationId xmlns:a16="http://schemas.microsoft.com/office/drawing/2014/main" id="{299C14AE-7BD4-E035-76EB-43D2EBF1BA7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Slide Number Placeholder 2">
            <a:extLst>
              <a:ext uri="{FF2B5EF4-FFF2-40B4-BE49-F238E27FC236}">
                <a16:creationId xmlns:a16="http://schemas.microsoft.com/office/drawing/2014/main" id="{2EEF4B4C-A0B8-771F-3647-72882B7AE312}"/>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21</a:t>
            </a:fld>
            <a:endParaRPr lang="en" dirty="0">
              <a:solidFill>
                <a:schemeClr val="bg2">
                  <a:lumMod val="75000"/>
                </a:schemeClr>
              </a:solidFill>
            </a:endParaRPr>
          </a:p>
        </p:txBody>
      </p:sp>
    </p:spTree>
    <p:extLst>
      <p:ext uri="{BB962C8B-B14F-4D97-AF65-F5344CB8AC3E}">
        <p14:creationId xmlns:p14="http://schemas.microsoft.com/office/powerpoint/2010/main" val="233705430"/>
      </p:ext>
    </p:extLst>
  </p:cSld>
  <p:clrMapOvr>
    <a:masterClrMapping/>
  </p:clrMapOvr>
  <mc:AlternateContent xmlns:mc="http://schemas.openxmlformats.org/markup-compatibility/2006" xmlns:p14="http://schemas.microsoft.com/office/powerpoint/2010/main">
    <mc:Choice Requires="p14">
      <p:transition spd="slow" p14:dur="2000" advTm="7135"/>
    </mc:Choice>
    <mc:Fallback xmlns="">
      <p:transition spd="slow" advTm="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2D58-F736-5791-641D-650B4B2412C8}"/>
              </a:ext>
            </a:extLst>
          </p:cNvPr>
          <p:cNvSpPr>
            <a:spLocks noGrp="1"/>
          </p:cNvSpPr>
          <p:nvPr>
            <p:ph type="title"/>
          </p:nvPr>
        </p:nvSpPr>
        <p:spPr>
          <a:xfrm>
            <a:off x="628650" y="188732"/>
            <a:ext cx="7886700" cy="1325563"/>
          </a:xfrm>
        </p:spPr>
        <p:txBody>
          <a:bodyPr/>
          <a:lstStyle/>
          <a:p>
            <a:r>
              <a:rPr lang="en-US" dirty="0"/>
              <a:t>Graduation Guidelines File</a:t>
            </a:r>
          </a:p>
        </p:txBody>
      </p:sp>
      <p:sp>
        <p:nvSpPr>
          <p:cNvPr id="3" name="Content Placeholder 2">
            <a:extLst>
              <a:ext uri="{FF2B5EF4-FFF2-40B4-BE49-F238E27FC236}">
                <a16:creationId xmlns:a16="http://schemas.microsoft.com/office/drawing/2014/main" id="{BC5DA1A5-EB61-53A9-A161-C5098370E172}"/>
              </a:ext>
            </a:extLst>
          </p:cNvPr>
          <p:cNvSpPr>
            <a:spLocks noGrp="1"/>
          </p:cNvSpPr>
          <p:nvPr>
            <p:ph idx="1"/>
          </p:nvPr>
        </p:nvSpPr>
        <p:spPr>
          <a:xfrm>
            <a:off x="628650" y="1399043"/>
            <a:ext cx="7886700" cy="4710373"/>
          </a:xfrm>
        </p:spPr>
        <p:txBody>
          <a:bodyPr>
            <a:normAutofit/>
          </a:bodyPr>
          <a:lstStyle/>
          <a:p>
            <a:pPr marL="0" indent="0">
              <a:buNone/>
            </a:pPr>
            <a:r>
              <a:rPr lang="en-US" sz="2600" b="1" dirty="0"/>
              <a:t>The purpose of the Graduation Guidelines Submission: </a:t>
            </a:r>
          </a:p>
          <a:p>
            <a:r>
              <a:rPr lang="en-US" sz="2600" dirty="0"/>
              <a:t>The file is part of the EOY collection and serves as a validator to cross check that any student marked as a graduate (exit type codes 90, 95, or 96) has met Graduation Guidelines (at least one in English &amp; at least one in Math). </a:t>
            </a:r>
          </a:p>
          <a:p>
            <a:r>
              <a:rPr lang="en-US" sz="2600" dirty="0"/>
              <a:t>Student may have multiple English or Math records.</a:t>
            </a:r>
          </a:p>
          <a:p>
            <a:r>
              <a:rPr lang="en-US" sz="2600" dirty="0"/>
              <a:t>Capture any, and all, Graduation Guidelines attempted</a:t>
            </a:r>
          </a:p>
          <a:p>
            <a:endParaRPr lang="en-US" sz="2600" dirty="0"/>
          </a:p>
        </p:txBody>
      </p:sp>
      <p:pic>
        <p:nvPicPr>
          <p:cNvPr id="14" name="Audio 13">
            <a:hlinkClick r:id="" action="ppaction://media"/>
            <a:extLst>
              <a:ext uri="{FF2B5EF4-FFF2-40B4-BE49-F238E27FC236}">
                <a16:creationId xmlns:a16="http://schemas.microsoft.com/office/drawing/2014/main" id="{17CE95AD-D764-5B35-CED9-04F681B7EA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572125"/>
            <a:ext cx="2286000" cy="1285875"/>
          </a:xfrm>
          <a:prstGeom prst="rect">
            <a:avLst/>
          </a:prstGeom>
        </p:spPr>
      </p:pic>
      <p:sp>
        <p:nvSpPr>
          <p:cNvPr id="4" name="Slide Number Placeholder 2">
            <a:extLst>
              <a:ext uri="{FF2B5EF4-FFF2-40B4-BE49-F238E27FC236}">
                <a16:creationId xmlns:a16="http://schemas.microsoft.com/office/drawing/2014/main" id="{006332E6-778C-DD7F-91C4-1FBA3230E00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3</a:t>
            </a:fld>
            <a:endParaRPr lang="en" dirty="0">
              <a:solidFill>
                <a:schemeClr val="bg2">
                  <a:lumMod val="75000"/>
                </a:schemeClr>
              </a:solidFill>
            </a:endParaRPr>
          </a:p>
        </p:txBody>
      </p:sp>
      <p:sp>
        <p:nvSpPr>
          <p:cNvPr id="6" name="TextBox 5">
            <a:extLst>
              <a:ext uri="{FF2B5EF4-FFF2-40B4-BE49-F238E27FC236}">
                <a16:creationId xmlns:a16="http://schemas.microsoft.com/office/drawing/2014/main" id="{FF383E3C-C996-DAEC-868E-54B187E5C339}"/>
              </a:ext>
            </a:extLst>
          </p:cNvPr>
          <p:cNvSpPr txBox="1"/>
          <p:nvPr/>
        </p:nvSpPr>
        <p:spPr>
          <a:xfrm>
            <a:off x="1956927" y="5994845"/>
            <a:ext cx="4581832" cy="369332"/>
          </a:xfrm>
          <a:prstGeom prst="rect">
            <a:avLst/>
          </a:prstGeom>
          <a:noFill/>
        </p:spPr>
        <p:txBody>
          <a:bodyPr wrap="square">
            <a:spAutoFit/>
          </a:bodyPr>
          <a:lstStyle/>
          <a:p>
            <a:pPr algn="ctr"/>
            <a:r>
              <a:rPr lang="en-US" dirty="0">
                <a:hlinkClick r:id="rId6"/>
              </a:rPr>
              <a:t>https://resources.csi.state.co.us/end-of-year/</a:t>
            </a:r>
            <a:endParaRPr lang="en-US" dirty="0"/>
          </a:p>
        </p:txBody>
      </p:sp>
    </p:spTree>
    <p:extLst>
      <p:ext uri="{BB962C8B-B14F-4D97-AF65-F5344CB8AC3E}">
        <p14:creationId xmlns:p14="http://schemas.microsoft.com/office/powerpoint/2010/main" val="1696720626"/>
      </p:ext>
    </p:extLst>
  </p:cSld>
  <p:clrMapOvr>
    <a:masterClrMapping/>
  </p:clrMapOvr>
  <mc:AlternateContent xmlns:mc="http://schemas.openxmlformats.org/markup-compatibility/2006" xmlns:p14="http://schemas.microsoft.com/office/powerpoint/2010/main">
    <mc:Choice Requires="p14">
      <p:transition spd="slow" p14:dur="2000" advTm="36180"/>
    </mc:Choice>
    <mc:Fallback xmlns="">
      <p:transition spd="slow" advTm="3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FF22-0A99-2E5B-B027-67001D75E197}"/>
              </a:ext>
            </a:extLst>
          </p:cNvPr>
          <p:cNvSpPr>
            <a:spLocks noGrp="1"/>
          </p:cNvSpPr>
          <p:nvPr>
            <p:ph type="title"/>
          </p:nvPr>
        </p:nvSpPr>
        <p:spPr/>
        <p:txBody>
          <a:bodyPr/>
          <a:lstStyle/>
          <a:p>
            <a:r>
              <a:rPr lang="en-US" dirty="0"/>
              <a:t>School Level Involvement</a:t>
            </a:r>
          </a:p>
        </p:txBody>
      </p:sp>
      <p:sp>
        <p:nvSpPr>
          <p:cNvPr id="3" name="Content Placeholder 2">
            <a:extLst>
              <a:ext uri="{FF2B5EF4-FFF2-40B4-BE49-F238E27FC236}">
                <a16:creationId xmlns:a16="http://schemas.microsoft.com/office/drawing/2014/main" id="{51C2E1AD-B278-D623-8533-576DD54D8F18}"/>
              </a:ext>
            </a:extLst>
          </p:cNvPr>
          <p:cNvSpPr>
            <a:spLocks noGrp="1"/>
          </p:cNvSpPr>
          <p:nvPr>
            <p:ph idx="1"/>
          </p:nvPr>
        </p:nvSpPr>
        <p:spPr>
          <a:xfrm>
            <a:off x="628650" y="1790900"/>
            <a:ext cx="7886700" cy="4505727"/>
          </a:xfrm>
        </p:spPr>
        <p:txBody>
          <a:bodyPr>
            <a:normAutofit fontScale="92500" lnSpcReduction="10000"/>
          </a:bodyPr>
          <a:lstStyle/>
          <a:p>
            <a:pPr marL="0" indent="0">
              <a:buNone/>
            </a:pPr>
            <a:r>
              <a:rPr lang="en-US" sz="2600" dirty="0"/>
              <a:t>Who is involved in Graduation Guidelines reporting?</a:t>
            </a:r>
          </a:p>
          <a:p>
            <a:pPr marL="0" indent="0">
              <a:lnSpc>
                <a:spcPct val="110000"/>
              </a:lnSpc>
              <a:buNone/>
            </a:pPr>
            <a:endParaRPr lang="en-US" sz="900" dirty="0"/>
          </a:p>
          <a:p>
            <a:pPr algn="ctr"/>
            <a:r>
              <a:rPr lang="en-US" sz="2600" dirty="0"/>
              <a:t>Program/Policy Staff</a:t>
            </a:r>
          </a:p>
          <a:p>
            <a:pPr algn="ctr"/>
            <a:r>
              <a:rPr lang="en-US" sz="2600" dirty="0"/>
              <a:t>Data Submissions Respondents</a:t>
            </a:r>
          </a:p>
          <a:p>
            <a:pPr marL="0" indent="0">
              <a:lnSpc>
                <a:spcPct val="110000"/>
              </a:lnSpc>
              <a:buNone/>
            </a:pPr>
            <a:endParaRPr lang="en-US" sz="2600" dirty="0"/>
          </a:p>
          <a:p>
            <a:pPr marL="0" indent="0">
              <a:lnSpc>
                <a:spcPct val="110000"/>
              </a:lnSpc>
              <a:buNone/>
            </a:pPr>
            <a:r>
              <a:rPr lang="en-US" sz="2600" dirty="0"/>
              <a:t>CDE Suggested Best Practice</a:t>
            </a:r>
            <a:endParaRPr lang="en-US" sz="500" dirty="0"/>
          </a:p>
          <a:p>
            <a:pPr lvl="1">
              <a:lnSpc>
                <a:spcPct val="110000"/>
              </a:lnSpc>
            </a:pPr>
            <a:r>
              <a:rPr lang="en-US" sz="1900" dirty="0"/>
              <a:t>Data Respondents: Pull a list of students who are likely to graduate in the current year</a:t>
            </a:r>
          </a:p>
          <a:p>
            <a:pPr lvl="1">
              <a:lnSpc>
                <a:spcPct val="110000"/>
              </a:lnSpc>
            </a:pPr>
            <a:r>
              <a:rPr lang="en-US" sz="1900" dirty="0">
                <a:sym typeface="Calibri"/>
              </a:rPr>
              <a:t>Program/Policy Staff: Check which students have met Graduation Guidelines with which guideline name from the menu of options</a:t>
            </a:r>
          </a:p>
          <a:p>
            <a:pPr lvl="1">
              <a:lnSpc>
                <a:spcPct val="110000"/>
              </a:lnSpc>
            </a:pPr>
            <a:r>
              <a:rPr lang="en-US" sz="1900" dirty="0"/>
              <a:t>Data Respondents: Input Graduation Guidelines in SIS</a:t>
            </a:r>
          </a:p>
          <a:p>
            <a:pPr lvl="1">
              <a:lnSpc>
                <a:spcPct val="110000"/>
              </a:lnSpc>
            </a:pPr>
            <a:r>
              <a:rPr lang="en-US" sz="1900" dirty="0"/>
              <a:t>Repeat as needed</a:t>
            </a:r>
          </a:p>
        </p:txBody>
      </p:sp>
      <p:pic>
        <p:nvPicPr>
          <p:cNvPr id="6" name="Audio 5">
            <a:hlinkClick r:id="" action="ppaction://media"/>
            <a:extLst>
              <a:ext uri="{FF2B5EF4-FFF2-40B4-BE49-F238E27FC236}">
                <a16:creationId xmlns:a16="http://schemas.microsoft.com/office/drawing/2014/main" id="{E75264DC-012F-262B-613C-2C4BCE9199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4370" y="6025602"/>
            <a:ext cx="609600" cy="609600"/>
          </a:xfrm>
          <a:prstGeom prst="rect">
            <a:avLst/>
          </a:prstGeom>
        </p:spPr>
      </p:pic>
      <p:sp>
        <p:nvSpPr>
          <p:cNvPr id="4" name="Slide Number Placeholder 2">
            <a:extLst>
              <a:ext uri="{FF2B5EF4-FFF2-40B4-BE49-F238E27FC236}">
                <a16:creationId xmlns:a16="http://schemas.microsoft.com/office/drawing/2014/main" id="{5E0705B8-48B1-2281-9198-43039339C5E7}"/>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4</a:t>
            </a:fld>
            <a:endParaRPr lang="en" dirty="0">
              <a:solidFill>
                <a:schemeClr val="bg2">
                  <a:lumMod val="75000"/>
                </a:schemeClr>
              </a:solidFill>
            </a:endParaRPr>
          </a:p>
        </p:txBody>
      </p:sp>
    </p:spTree>
    <p:extLst>
      <p:ext uri="{BB962C8B-B14F-4D97-AF65-F5344CB8AC3E}">
        <p14:creationId xmlns:p14="http://schemas.microsoft.com/office/powerpoint/2010/main" val="3412807422"/>
      </p:ext>
    </p:extLst>
  </p:cSld>
  <p:clrMapOvr>
    <a:masterClrMapping/>
  </p:clrMapOvr>
  <mc:AlternateContent xmlns:mc="http://schemas.openxmlformats.org/markup-compatibility/2006" xmlns:p14="http://schemas.microsoft.com/office/powerpoint/2010/main">
    <mc:Choice Requires="p14">
      <p:transition spd="slow" p14:dur="2000" advTm="39070"/>
    </mc:Choice>
    <mc:Fallback xmlns="">
      <p:transition spd="slow" advTm="3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FF22-0A99-2E5B-B027-67001D75E197}"/>
              </a:ext>
            </a:extLst>
          </p:cNvPr>
          <p:cNvSpPr>
            <a:spLocks noGrp="1"/>
          </p:cNvSpPr>
          <p:nvPr>
            <p:ph type="title"/>
          </p:nvPr>
        </p:nvSpPr>
        <p:spPr/>
        <p:txBody>
          <a:bodyPr/>
          <a:lstStyle/>
          <a:p>
            <a:r>
              <a:rPr lang="en-US" dirty="0"/>
              <a:t>Who &amp; What is Reported?</a:t>
            </a:r>
          </a:p>
        </p:txBody>
      </p:sp>
      <p:sp>
        <p:nvSpPr>
          <p:cNvPr id="3" name="Content Placeholder 2">
            <a:extLst>
              <a:ext uri="{FF2B5EF4-FFF2-40B4-BE49-F238E27FC236}">
                <a16:creationId xmlns:a16="http://schemas.microsoft.com/office/drawing/2014/main" id="{51C2E1AD-B278-D623-8533-576DD54D8F18}"/>
              </a:ext>
            </a:extLst>
          </p:cNvPr>
          <p:cNvSpPr>
            <a:spLocks noGrp="1"/>
          </p:cNvSpPr>
          <p:nvPr>
            <p:ph idx="1"/>
          </p:nvPr>
        </p:nvSpPr>
        <p:spPr>
          <a:xfrm>
            <a:off x="628650" y="1790901"/>
            <a:ext cx="7886700" cy="4351338"/>
          </a:xfrm>
        </p:spPr>
        <p:txBody>
          <a:bodyPr>
            <a:normAutofit fontScale="85000" lnSpcReduction="10000"/>
          </a:bodyPr>
          <a:lstStyle/>
          <a:p>
            <a:pPr marL="0" indent="0">
              <a:buNone/>
            </a:pPr>
            <a:r>
              <a:rPr lang="en-US" sz="2600" dirty="0"/>
              <a:t>What is Reported:</a:t>
            </a:r>
          </a:p>
          <a:p>
            <a:pPr>
              <a:lnSpc>
                <a:spcPct val="110000"/>
              </a:lnSpc>
            </a:pPr>
            <a:r>
              <a:rPr lang="en-US" sz="2600" dirty="0"/>
              <a:t>All schools with students in grades 9</a:t>
            </a:r>
            <a:r>
              <a:rPr lang="en-US" sz="2600" baseline="30000" dirty="0"/>
              <a:t>th</a:t>
            </a:r>
            <a:r>
              <a:rPr lang="en-US" sz="2600" dirty="0"/>
              <a:t> - 12</a:t>
            </a:r>
            <a:r>
              <a:rPr lang="en-US" sz="2600" baseline="30000" dirty="0"/>
              <a:t>th</a:t>
            </a:r>
            <a:r>
              <a:rPr lang="en-US" sz="2600" dirty="0"/>
              <a:t> should submit a Graduation Guideline file as part of the EOY data collection.</a:t>
            </a:r>
          </a:p>
          <a:p>
            <a:pPr marL="0" indent="0">
              <a:lnSpc>
                <a:spcPct val="110000"/>
              </a:lnSpc>
              <a:buNone/>
            </a:pPr>
            <a:endParaRPr lang="en-US" sz="900" dirty="0"/>
          </a:p>
          <a:p>
            <a:pPr marL="0" indent="0">
              <a:buNone/>
            </a:pPr>
            <a:r>
              <a:rPr lang="en-US" sz="2600" dirty="0"/>
              <a:t>Who is Reported:</a:t>
            </a:r>
          </a:p>
          <a:p>
            <a:pPr>
              <a:lnSpc>
                <a:spcPct val="110000"/>
              </a:lnSpc>
            </a:pPr>
            <a:r>
              <a:rPr lang="en-US" sz="2600" dirty="0"/>
              <a:t>All students that have completed a Graduation Guideline should be reported in the file.</a:t>
            </a:r>
            <a:endParaRPr lang="en-US" sz="500" dirty="0"/>
          </a:p>
          <a:p>
            <a:pPr lvl="1">
              <a:lnSpc>
                <a:spcPct val="110000"/>
              </a:lnSpc>
            </a:pPr>
            <a:r>
              <a:rPr lang="en-US" sz="2200" dirty="0"/>
              <a:t>4</a:t>
            </a:r>
            <a:r>
              <a:rPr lang="en-US" sz="2200" baseline="30000" dirty="0"/>
              <a:t>th</a:t>
            </a:r>
            <a:r>
              <a:rPr lang="en-US" sz="2200" dirty="0"/>
              <a:t> year seniors (AYG 2024)</a:t>
            </a:r>
          </a:p>
          <a:p>
            <a:pPr lvl="1">
              <a:lnSpc>
                <a:spcPct val="110000"/>
              </a:lnSpc>
            </a:pPr>
            <a:r>
              <a:rPr lang="en-US" sz="2200" dirty="0">
                <a:sym typeface="Calibri"/>
              </a:rPr>
              <a:t>5</a:t>
            </a:r>
            <a:r>
              <a:rPr lang="en-US" sz="2200" baseline="30000" dirty="0">
                <a:sym typeface="Calibri"/>
              </a:rPr>
              <a:t>th</a:t>
            </a:r>
            <a:r>
              <a:rPr lang="en-US" sz="2200" dirty="0">
                <a:sym typeface="Calibri"/>
              </a:rPr>
              <a:t> (AYG 2023), 6</a:t>
            </a:r>
            <a:r>
              <a:rPr lang="en-US" sz="2200" baseline="30000" dirty="0">
                <a:sym typeface="Calibri"/>
              </a:rPr>
              <a:t>th</a:t>
            </a:r>
            <a:r>
              <a:rPr lang="en-US" sz="2200" dirty="0">
                <a:sym typeface="Calibri"/>
              </a:rPr>
              <a:t> (AYG 2022), and 7</a:t>
            </a:r>
            <a:r>
              <a:rPr lang="en-US" sz="2200" baseline="30000" dirty="0">
                <a:sym typeface="Calibri"/>
              </a:rPr>
              <a:t>th</a:t>
            </a:r>
            <a:r>
              <a:rPr lang="en-US" sz="2200" dirty="0">
                <a:sym typeface="Calibri"/>
              </a:rPr>
              <a:t> (AYG 2021) year seniors; and</a:t>
            </a:r>
          </a:p>
          <a:p>
            <a:pPr lvl="1">
              <a:lnSpc>
                <a:spcPct val="110000"/>
              </a:lnSpc>
            </a:pPr>
            <a:r>
              <a:rPr lang="en-US" sz="2200" dirty="0">
                <a:sym typeface="Calibri"/>
              </a:rPr>
              <a:t>All students who have an Anticipated Year of Graduation (AYG) of 2022 or beyond, including  3-year graduates</a:t>
            </a:r>
          </a:p>
        </p:txBody>
      </p:sp>
      <p:pic>
        <p:nvPicPr>
          <p:cNvPr id="10" name="Audio 9">
            <a:hlinkClick r:id="" action="ppaction://media"/>
            <a:extLst>
              <a:ext uri="{FF2B5EF4-FFF2-40B4-BE49-F238E27FC236}">
                <a16:creationId xmlns:a16="http://schemas.microsoft.com/office/drawing/2014/main" id="{DB7F0FAD-9E0A-5527-0722-3F073B339CC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572125"/>
            <a:ext cx="2286000" cy="1285875"/>
          </a:xfrm>
          <a:prstGeom prst="rect">
            <a:avLst/>
          </a:prstGeom>
        </p:spPr>
      </p:pic>
      <p:sp>
        <p:nvSpPr>
          <p:cNvPr id="4" name="Slide Number Placeholder 2">
            <a:extLst>
              <a:ext uri="{FF2B5EF4-FFF2-40B4-BE49-F238E27FC236}">
                <a16:creationId xmlns:a16="http://schemas.microsoft.com/office/drawing/2014/main" id="{B41AFDE1-EFB8-F5DE-FC67-054CF5332F0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5</a:t>
            </a:fld>
            <a:endParaRPr lang="en" dirty="0">
              <a:solidFill>
                <a:schemeClr val="bg2">
                  <a:lumMod val="75000"/>
                </a:schemeClr>
              </a:solidFill>
            </a:endParaRPr>
          </a:p>
        </p:txBody>
      </p:sp>
    </p:spTree>
    <p:extLst>
      <p:ext uri="{BB962C8B-B14F-4D97-AF65-F5344CB8AC3E}">
        <p14:creationId xmlns:p14="http://schemas.microsoft.com/office/powerpoint/2010/main" val="174172622"/>
      </p:ext>
    </p:extLst>
  </p:cSld>
  <p:clrMapOvr>
    <a:masterClrMapping/>
  </p:clrMapOvr>
  <mc:AlternateContent xmlns:mc="http://schemas.openxmlformats.org/markup-compatibility/2006" xmlns:p14="http://schemas.microsoft.com/office/powerpoint/2010/main">
    <mc:Choice Requires="p14">
      <p:transition spd="slow" p14:dur="2000" advTm="29707"/>
    </mc:Choice>
    <mc:Fallback xmlns="">
      <p:transition spd="slow" advTm="2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3100-C791-4FC4-BD05-2AC0B98F33AF}"/>
              </a:ext>
            </a:extLst>
          </p:cNvPr>
          <p:cNvSpPr>
            <a:spLocks noGrp="1"/>
          </p:cNvSpPr>
          <p:nvPr>
            <p:ph type="title"/>
          </p:nvPr>
        </p:nvSpPr>
        <p:spPr/>
        <p:txBody>
          <a:bodyPr/>
          <a:lstStyle/>
          <a:p>
            <a:r>
              <a:rPr lang="en-US" dirty="0"/>
              <a:t>Grad Guidelines Resources</a:t>
            </a:r>
          </a:p>
        </p:txBody>
      </p:sp>
      <p:sp>
        <p:nvSpPr>
          <p:cNvPr id="3" name="Content Placeholder 2">
            <a:extLst>
              <a:ext uri="{FF2B5EF4-FFF2-40B4-BE49-F238E27FC236}">
                <a16:creationId xmlns:a16="http://schemas.microsoft.com/office/drawing/2014/main" id="{67B7316B-3994-923C-CD31-73A5755ABD3F}"/>
              </a:ext>
            </a:extLst>
          </p:cNvPr>
          <p:cNvSpPr>
            <a:spLocks noGrp="1"/>
          </p:cNvSpPr>
          <p:nvPr>
            <p:ph idx="1"/>
          </p:nvPr>
        </p:nvSpPr>
        <p:spPr>
          <a:xfrm>
            <a:off x="628650" y="1825625"/>
            <a:ext cx="7886700" cy="1079621"/>
          </a:xfrm>
        </p:spPr>
        <p:txBody>
          <a:bodyPr/>
          <a:lstStyle/>
          <a:p>
            <a:pPr marL="0" indent="0">
              <a:buNone/>
            </a:pPr>
            <a:r>
              <a:rPr lang="en-US" sz="2800" dirty="0"/>
              <a:t>Data &amp; </a:t>
            </a:r>
            <a:r>
              <a:rPr lang="en-US" dirty="0"/>
              <a:t>F</a:t>
            </a:r>
            <a:r>
              <a:rPr lang="en-US" sz="2800" dirty="0"/>
              <a:t>ile – Data Submission</a:t>
            </a:r>
          </a:p>
          <a:p>
            <a:pPr marL="0" indent="0">
              <a:buNone/>
            </a:pPr>
            <a:r>
              <a:rPr lang="en-US" dirty="0"/>
              <a:t>P</a:t>
            </a:r>
            <a:r>
              <a:rPr lang="en-US" sz="2800" dirty="0"/>
              <a:t>rogramming – Student Services</a:t>
            </a:r>
            <a:endParaRPr lang="en-US" dirty="0"/>
          </a:p>
        </p:txBody>
      </p:sp>
      <p:sp>
        <p:nvSpPr>
          <p:cNvPr id="8" name="Slide Number Placeholder 2">
            <a:extLst>
              <a:ext uri="{FF2B5EF4-FFF2-40B4-BE49-F238E27FC236}">
                <a16:creationId xmlns:a16="http://schemas.microsoft.com/office/drawing/2014/main" id="{4E445AFC-41FB-4311-B7F8-EDD1B0D5D1EF}"/>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6</a:t>
            </a:fld>
            <a:endParaRPr lang="en" dirty="0">
              <a:solidFill>
                <a:schemeClr val="bg2">
                  <a:lumMod val="75000"/>
                </a:schemeClr>
              </a:solidFill>
            </a:endParaRPr>
          </a:p>
        </p:txBody>
      </p:sp>
      <p:sp>
        <p:nvSpPr>
          <p:cNvPr id="14" name="Content Placeholder 2">
            <a:extLst>
              <a:ext uri="{FF2B5EF4-FFF2-40B4-BE49-F238E27FC236}">
                <a16:creationId xmlns:a16="http://schemas.microsoft.com/office/drawing/2014/main" id="{860B5340-6DD0-A5A0-8CB6-3591B15C01F8}"/>
              </a:ext>
            </a:extLst>
          </p:cNvPr>
          <p:cNvSpPr txBox="1">
            <a:spLocks/>
          </p:cNvSpPr>
          <p:nvPr/>
        </p:nvSpPr>
        <p:spPr>
          <a:xfrm>
            <a:off x="2609064" y="3194498"/>
            <a:ext cx="5561876" cy="3032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a:t>Contact Information</a:t>
            </a:r>
          </a:p>
          <a:p>
            <a:pPr marL="0" indent="0">
              <a:buFont typeface="Arial" panose="020B0604020202020204" pitchFamily="34" charset="0"/>
              <a:buNone/>
            </a:pPr>
            <a:endParaRPr lang="en-US" dirty="0"/>
          </a:p>
          <a:p>
            <a:r>
              <a:rPr lang="en-US" u="sng" dirty="0">
                <a:solidFill>
                  <a:srgbClr val="0070C0"/>
                </a:solidFill>
                <a:hlinkClick r:id="rId5"/>
              </a:rPr>
              <a:t>CSI Data Submission Team</a:t>
            </a:r>
            <a:endParaRPr lang="en-US" u="sng" dirty="0">
              <a:solidFill>
                <a:srgbClr val="0070C0"/>
              </a:solidFill>
            </a:endParaRPr>
          </a:p>
          <a:p>
            <a:pPr marL="0" indent="0">
              <a:buFont typeface="Arial" panose="020B0604020202020204" pitchFamily="34" charset="0"/>
              <a:buNone/>
            </a:pPr>
            <a:endParaRPr lang="en-US" dirty="0"/>
          </a:p>
          <a:p>
            <a:r>
              <a:rPr lang="en-US" u="sng" dirty="0">
                <a:solidFill>
                  <a:srgbClr val="0070C0"/>
                </a:solidFill>
                <a:hlinkClick r:id="rId5"/>
              </a:rPr>
              <a:t>CSI Student Services</a:t>
            </a:r>
            <a:endParaRPr lang="en-US" u="sng" dirty="0">
              <a:solidFill>
                <a:srgbClr val="0070C0"/>
              </a:solidFill>
            </a:endParaRPr>
          </a:p>
        </p:txBody>
      </p:sp>
      <p:pic>
        <p:nvPicPr>
          <p:cNvPr id="15" name="Audio 14">
            <a:hlinkClick r:id="" action="ppaction://media"/>
            <a:extLst>
              <a:ext uri="{FF2B5EF4-FFF2-40B4-BE49-F238E27FC236}">
                <a16:creationId xmlns:a16="http://schemas.microsoft.com/office/drawing/2014/main" id="{565C883A-C6DA-614D-0710-A942D504CD8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965843750"/>
      </p:ext>
    </p:extLst>
  </p:cSld>
  <p:clrMapOvr>
    <a:masterClrMapping/>
  </p:clrMapOvr>
  <mc:AlternateContent xmlns:mc="http://schemas.openxmlformats.org/markup-compatibility/2006" xmlns:p14="http://schemas.microsoft.com/office/powerpoint/2010/main">
    <mc:Choice Requires="p14">
      <p:transition spd="slow" p14:dur="2000" advTm="28046"/>
    </mc:Choice>
    <mc:Fallback xmlns="">
      <p:transition spd="slow" advTm="2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extLst>
              <a:ext uri="{FF2B5EF4-FFF2-40B4-BE49-F238E27FC236}">
                <a16:creationId xmlns:a16="http://schemas.microsoft.com/office/drawing/2014/main" id="{6EC9329D-52E2-4F1A-8A36-E0F9B0F241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62421" y="1167625"/>
            <a:ext cx="3849130" cy="4928375"/>
          </a:xfrm>
          <a:prstGeom prst="rect">
            <a:avLst/>
          </a:prstGeom>
          <a:ln w="19050">
            <a:solidFill>
              <a:schemeClr val="tx1"/>
            </a:solidFill>
          </a:ln>
        </p:spPr>
      </p:pic>
      <p:sp>
        <p:nvSpPr>
          <p:cNvPr id="53" name="Slide Number Placeholder 2">
            <a:extLst>
              <a:ext uri="{FF2B5EF4-FFF2-40B4-BE49-F238E27FC236}">
                <a16:creationId xmlns:a16="http://schemas.microsoft.com/office/drawing/2014/main" id="{2ECE1BCD-AE2B-429D-B738-A3FDDCD02EB6}"/>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EC1B9F8-6CAA-AFCF-0D0C-359224F2EE5A}"/>
              </a:ext>
            </a:extLst>
          </p:cNvPr>
          <p:cNvSpPr txBox="1"/>
          <p:nvPr/>
        </p:nvSpPr>
        <p:spPr>
          <a:xfrm>
            <a:off x="735315" y="1781166"/>
            <a:ext cx="4142783" cy="4270080"/>
          </a:xfrm>
          <a:prstGeom prst="rect">
            <a:avLst/>
          </a:prstGeom>
          <a:noFill/>
        </p:spPr>
        <p:txBody>
          <a:bodyPr wrap="square">
            <a:spAutoFit/>
          </a:bodyPr>
          <a:lstStyle/>
          <a:p>
            <a:pPr marL="285750" indent="-285750">
              <a:lnSpc>
                <a:spcPct val="110000"/>
              </a:lnSpc>
              <a:buFont typeface="Arial" panose="020B0604020202020204" pitchFamily="34" charset="0"/>
              <a:buChar char="•"/>
            </a:pPr>
            <a:r>
              <a:rPr lang="en-US" sz="2400" dirty="0"/>
              <a:t>A student CAN be tested in more than one category. </a:t>
            </a:r>
          </a:p>
          <a:p>
            <a:pPr>
              <a:lnSpc>
                <a:spcPct val="110000"/>
              </a:lnSpc>
            </a:pPr>
            <a:endParaRPr lang="en-US" sz="1600" dirty="0"/>
          </a:p>
          <a:p>
            <a:pPr marL="285750" indent="-285750">
              <a:lnSpc>
                <a:spcPct val="110000"/>
              </a:lnSpc>
              <a:buFont typeface="Arial" panose="020B0604020202020204" pitchFamily="34" charset="0"/>
              <a:buChar char="•"/>
            </a:pPr>
            <a:r>
              <a:rPr lang="en-US" sz="2400" dirty="0"/>
              <a:t>A student CAN fulfill more than one requirement in English and/or Math readiness </a:t>
            </a:r>
          </a:p>
          <a:p>
            <a:pPr>
              <a:lnSpc>
                <a:spcPct val="110000"/>
              </a:lnSpc>
            </a:pPr>
            <a:endParaRPr lang="en-US" sz="1600" dirty="0"/>
          </a:p>
          <a:p>
            <a:pPr marL="285750" indent="-285750">
              <a:lnSpc>
                <a:spcPct val="110000"/>
              </a:lnSpc>
              <a:buFont typeface="Arial" panose="020B0604020202020204" pitchFamily="34" charset="0"/>
              <a:buChar char="•"/>
            </a:pPr>
            <a:r>
              <a:rPr lang="en-US" sz="2400" dirty="0"/>
              <a:t>A student CAN fulfill one or more requirements over multiple academic years</a:t>
            </a:r>
          </a:p>
        </p:txBody>
      </p:sp>
      <p:sp>
        <p:nvSpPr>
          <p:cNvPr id="9" name="Title 8">
            <a:extLst>
              <a:ext uri="{FF2B5EF4-FFF2-40B4-BE49-F238E27FC236}">
                <a16:creationId xmlns:a16="http://schemas.microsoft.com/office/drawing/2014/main" id="{D5F4DDFE-3E4B-4EB1-B37A-BF06F6419961}"/>
              </a:ext>
            </a:extLst>
          </p:cNvPr>
          <p:cNvSpPr>
            <a:spLocks noGrp="1"/>
          </p:cNvSpPr>
          <p:nvPr>
            <p:ph type="title"/>
          </p:nvPr>
        </p:nvSpPr>
        <p:spPr/>
        <p:txBody>
          <a:bodyPr/>
          <a:lstStyle/>
          <a:p>
            <a:r>
              <a:rPr lang="en-US" dirty="0"/>
              <a:t>Graduation Guidelines -  </a:t>
            </a:r>
            <a:br>
              <a:rPr lang="en-US" dirty="0"/>
            </a:br>
            <a:r>
              <a:rPr lang="en-US" dirty="0"/>
              <a:t>Menu of Options</a:t>
            </a:r>
          </a:p>
        </p:txBody>
      </p:sp>
      <p:pic>
        <p:nvPicPr>
          <p:cNvPr id="7" name="Audio 6">
            <a:hlinkClick r:id="" action="ppaction://media"/>
            <a:extLst>
              <a:ext uri="{FF2B5EF4-FFF2-40B4-BE49-F238E27FC236}">
                <a16:creationId xmlns:a16="http://schemas.microsoft.com/office/drawing/2014/main" id="{93E9D4D1-B843-D999-B839-8717F6CB7E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3" name="TextBox 2">
            <a:extLst>
              <a:ext uri="{FF2B5EF4-FFF2-40B4-BE49-F238E27FC236}">
                <a16:creationId xmlns:a16="http://schemas.microsoft.com/office/drawing/2014/main" id="{F3BE7F41-B2DC-1C76-5AA2-06B1F93EA78F}"/>
              </a:ext>
            </a:extLst>
          </p:cNvPr>
          <p:cNvSpPr txBox="1"/>
          <p:nvPr/>
        </p:nvSpPr>
        <p:spPr>
          <a:xfrm>
            <a:off x="980768" y="6216134"/>
            <a:ext cx="6995650" cy="369332"/>
          </a:xfrm>
          <a:prstGeom prst="rect">
            <a:avLst/>
          </a:prstGeom>
          <a:noFill/>
        </p:spPr>
        <p:txBody>
          <a:bodyPr wrap="square">
            <a:spAutoFit/>
          </a:bodyPr>
          <a:lstStyle/>
          <a:p>
            <a:pPr algn="ctr"/>
            <a:r>
              <a:rPr lang="en-US" dirty="0">
                <a:hlinkClick r:id="rId5"/>
              </a:rPr>
              <a:t>https://www.cde.state.co.us/postsecondary/grad-menu</a:t>
            </a:r>
            <a:endParaRPr lang="en-US" dirty="0"/>
          </a:p>
        </p:txBody>
      </p:sp>
    </p:spTree>
    <p:extLst>
      <p:ext uri="{BB962C8B-B14F-4D97-AF65-F5344CB8AC3E}">
        <p14:creationId xmlns:p14="http://schemas.microsoft.com/office/powerpoint/2010/main" val="3693830265"/>
      </p:ext>
    </p:extLst>
  </p:cSld>
  <p:clrMapOvr>
    <a:masterClrMapping/>
  </p:clrMapOvr>
  <mc:AlternateContent xmlns:mc="http://schemas.openxmlformats.org/markup-compatibility/2006" xmlns:p14="http://schemas.microsoft.com/office/powerpoint/2010/main">
    <mc:Choice Requires="p14">
      <p:transition spd="slow" p14:dur="2000" advTm="43449"/>
    </mc:Choice>
    <mc:Fallback xmlns="">
      <p:transition spd="slow" advTm="43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77395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Data Entry &amp;</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Report Extract</a:t>
            </a:r>
            <a:endParaRPr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6CFCF611-AB84-66D6-79B2-7C24BE36DDD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Slide Number Placeholder 2">
            <a:extLst>
              <a:ext uri="{FF2B5EF4-FFF2-40B4-BE49-F238E27FC236}">
                <a16:creationId xmlns:a16="http://schemas.microsoft.com/office/drawing/2014/main" id="{F314E830-0478-0515-F0EF-58C8A0CA6E4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8</a:t>
            </a:fld>
            <a:endParaRPr lang="en" dirty="0">
              <a:solidFill>
                <a:schemeClr val="bg2">
                  <a:lumMod val="75000"/>
                </a:schemeClr>
              </a:solidFill>
            </a:endParaRPr>
          </a:p>
        </p:txBody>
      </p:sp>
    </p:spTree>
    <p:extLst>
      <p:ext uri="{BB962C8B-B14F-4D97-AF65-F5344CB8AC3E}">
        <p14:creationId xmlns:p14="http://schemas.microsoft.com/office/powerpoint/2010/main" val="3858495309"/>
      </p:ext>
    </p:extLst>
  </p:cSld>
  <p:clrMapOvr>
    <a:masterClrMapping/>
  </p:clrMapOvr>
  <mc:AlternateContent xmlns:mc="http://schemas.openxmlformats.org/markup-compatibility/2006" xmlns:p14="http://schemas.microsoft.com/office/powerpoint/2010/main">
    <mc:Choice Requires="p14">
      <p:transition spd="slow" p14:dur="2000" advTm="2939"/>
    </mc:Choice>
    <mc:Fallback xmlns="">
      <p:transition spd="slow" advTm="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770724-7D0D-44FB-8199-4279C60FD5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46406" y="1461546"/>
            <a:ext cx="6051187" cy="4635363"/>
          </a:xfrm>
          <a:prstGeom prst="rect">
            <a:avLst/>
          </a:prstGeom>
          <a:ln w="12700">
            <a:solidFill>
              <a:schemeClr val="tx1"/>
            </a:solidFill>
          </a:ln>
        </p:spPr>
      </p:pic>
      <p:sp>
        <p:nvSpPr>
          <p:cNvPr id="14" name="Slide Number Placeholder 2">
            <a:extLst>
              <a:ext uri="{FF2B5EF4-FFF2-40B4-BE49-F238E27FC236}">
                <a16:creationId xmlns:a16="http://schemas.microsoft.com/office/drawing/2014/main" id="{600BC267-A11C-48A1-8C28-9FA0E8956E23}"/>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9</a:t>
            </a:fld>
            <a:endParaRPr lang="en" dirty="0">
              <a:solidFill>
                <a:schemeClr val="bg2">
                  <a:lumMod val="75000"/>
                </a:schemeClr>
              </a:solidFill>
            </a:endParaRPr>
          </a:p>
        </p:txBody>
      </p:sp>
      <p:sp>
        <p:nvSpPr>
          <p:cNvPr id="4" name="Title 3">
            <a:extLst>
              <a:ext uri="{FF2B5EF4-FFF2-40B4-BE49-F238E27FC236}">
                <a16:creationId xmlns:a16="http://schemas.microsoft.com/office/drawing/2014/main" id="{4578F531-DA6F-34FB-DDF2-A4A14D8F89BC}"/>
              </a:ext>
            </a:extLst>
          </p:cNvPr>
          <p:cNvSpPr>
            <a:spLocks noGrp="1"/>
          </p:cNvSpPr>
          <p:nvPr>
            <p:ph type="title"/>
          </p:nvPr>
        </p:nvSpPr>
        <p:spPr/>
        <p:txBody>
          <a:bodyPr/>
          <a:lstStyle/>
          <a:p>
            <a:r>
              <a:rPr lang="en-US" dirty="0"/>
              <a:t>Grad. Guidelines – File Layout</a:t>
            </a:r>
          </a:p>
        </p:txBody>
      </p:sp>
      <p:pic>
        <p:nvPicPr>
          <p:cNvPr id="9" name="Audio 8">
            <a:hlinkClick r:id="" action="ppaction://media"/>
            <a:extLst>
              <a:ext uri="{FF2B5EF4-FFF2-40B4-BE49-F238E27FC236}">
                <a16:creationId xmlns:a16="http://schemas.microsoft.com/office/drawing/2014/main" id="{0D92E01C-127E-43FC-7F80-92C36E9F69E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572125"/>
            <a:ext cx="2286000" cy="1285875"/>
          </a:xfrm>
          <a:prstGeom prst="rect">
            <a:avLst/>
          </a:prstGeom>
        </p:spPr>
      </p:pic>
      <p:sp>
        <p:nvSpPr>
          <p:cNvPr id="3" name="TextBox 2">
            <a:extLst>
              <a:ext uri="{FF2B5EF4-FFF2-40B4-BE49-F238E27FC236}">
                <a16:creationId xmlns:a16="http://schemas.microsoft.com/office/drawing/2014/main" id="{F2076E7D-DCE0-E6B2-DF99-B645AC14C0DB}"/>
              </a:ext>
            </a:extLst>
          </p:cNvPr>
          <p:cNvSpPr txBox="1"/>
          <p:nvPr/>
        </p:nvSpPr>
        <p:spPr>
          <a:xfrm>
            <a:off x="747433" y="6267807"/>
            <a:ext cx="7733142" cy="369332"/>
          </a:xfrm>
          <a:prstGeom prst="rect">
            <a:avLst/>
          </a:prstGeom>
          <a:noFill/>
        </p:spPr>
        <p:txBody>
          <a:bodyPr wrap="square">
            <a:spAutoFit/>
          </a:bodyPr>
          <a:lstStyle/>
          <a:p>
            <a:pPr algn="ctr"/>
            <a:r>
              <a:rPr lang="en-US" dirty="0">
                <a:hlinkClick r:id="rId7"/>
              </a:rPr>
              <a:t>https://resources.csi.state.co.us/student-interchange-graduation-guidelines/</a:t>
            </a:r>
            <a:endParaRPr lang="en-US" dirty="0"/>
          </a:p>
        </p:txBody>
      </p:sp>
    </p:spTree>
    <p:extLst>
      <p:ext uri="{BB962C8B-B14F-4D97-AF65-F5344CB8AC3E}">
        <p14:creationId xmlns:p14="http://schemas.microsoft.com/office/powerpoint/2010/main" val="3109652877"/>
      </p:ext>
    </p:extLst>
  </p:cSld>
  <p:clrMapOvr>
    <a:masterClrMapping/>
  </p:clrMapOvr>
  <mc:AlternateContent xmlns:mc="http://schemas.openxmlformats.org/markup-compatibility/2006" xmlns:p14="http://schemas.microsoft.com/office/powerpoint/2010/main">
    <mc:Choice Requires="p14">
      <p:transition spd="slow" p14:dur="2000" advTm="70040"/>
    </mc:Choice>
    <mc:Fallback xmlns="">
      <p:transition spd="slow" advTm="7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4071</TotalTime>
  <Words>2068</Words>
  <Application>Microsoft Office PowerPoint</Application>
  <PresentationFormat>On-screen Show (4:3)</PresentationFormat>
  <Paragraphs>194</Paragraphs>
  <Slides>21</Slides>
  <Notes>21</Notes>
  <HiddenSlides>0</HiddenSlides>
  <MMClips>21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 Graduation Guidelines End of Year</vt:lpstr>
      <vt:lpstr>Graduation Guidelines</vt:lpstr>
      <vt:lpstr>Graduation Guidelines File</vt:lpstr>
      <vt:lpstr>School Level Involvement</vt:lpstr>
      <vt:lpstr>Who &amp; What is Reported?</vt:lpstr>
      <vt:lpstr>Grad Guidelines Resources</vt:lpstr>
      <vt:lpstr>Graduation Guidelines -   Menu of Options</vt:lpstr>
      <vt:lpstr>Data Entry &amp; Report Extract</vt:lpstr>
      <vt:lpstr>Grad. Guidelines – File Layout</vt:lpstr>
      <vt:lpstr>Grad. Guidelines SIS Resource</vt:lpstr>
      <vt:lpstr>GG Data Entry IC</vt:lpstr>
      <vt:lpstr>GG Data Entry IC</vt:lpstr>
      <vt:lpstr>GG Report Extract IC</vt:lpstr>
      <vt:lpstr>GG Data Entry PS</vt:lpstr>
      <vt:lpstr>GG Data Entry PS</vt:lpstr>
      <vt:lpstr>GG Report Extract PS</vt:lpstr>
      <vt:lpstr>GG Report Extract PS</vt:lpstr>
      <vt:lpstr>Grad. Guidelines – Troubleshooting Errors</vt:lpstr>
      <vt:lpstr>Grad. Guidelines – Troubleshooting Errors</vt:lpstr>
      <vt:lpstr>Weekly Update Email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Guidelines 2019-20 End of Year</dc:title>
  <dc:creator>Rogers, Jessica</dc:creator>
  <cp:lastModifiedBy>Trammell, Cherish</cp:lastModifiedBy>
  <cp:revision>192</cp:revision>
  <dcterms:created xsi:type="dcterms:W3CDTF">2020-04-29T18:45:28Z</dcterms:created>
  <dcterms:modified xsi:type="dcterms:W3CDTF">2024-02-15T13:43:39Z</dcterms:modified>
</cp:coreProperties>
</file>