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56" r:id="rId2"/>
    <p:sldId id="259" r:id="rId3"/>
    <p:sldId id="264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A1F"/>
    <a:srgbClr val="C63F28"/>
    <a:srgbClr val="455FA9"/>
    <a:srgbClr val="008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375" autoAdjust="0"/>
  </p:normalViewPr>
  <p:slideViewPr>
    <p:cSldViewPr snapToGrid="0">
      <p:cViewPr varScale="1">
        <p:scale>
          <a:sx n="109" d="100"/>
          <a:sy n="109" d="100"/>
        </p:scale>
        <p:origin x="171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14F2E-92A9-42C6-9CBE-1E57962C0C8F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36FA9-E422-4CFD-956E-786F13BB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2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2946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5207"/>
            <a:ext cx="77724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5824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hape 11"/>
          <p:cNvSpPr/>
          <p:nvPr userDrawn="1"/>
        </p:nvSpPr>
        <p:spPr>
          <a:xfrm>
            <a:off x="4453685" y="3469353"/>
            <a:ext cx="54135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12"/>
          <p:cNvSpPr/>
          <p:nvPr userDrawn="1"/>
        </p:nvSpPr>
        <p:spPr>
          <a:xfrm>
            <a:off x="4994897" y="3469353"/>
            <a:ext cx="54135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13"/>
          <p:cNvSpPr/>
          <p:nvPr userDrawn="1"/>
        </p:nvSpPr>
        <p:spPr>
          <a:xfrm>
            <a:off x="0" y="3469353"/>
            <a:ext cx="54135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14"/>
          <p:cNvSpPr/>
          <p:nvPr userDrawn="1"/>
        </p:nvSpPr>
        <p:spPr>
          <a:xfrm>
            <a:off x="541070" y="3469353"/>
            <a:ext cx="3912525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00" y="6040774"/>
            <a:ext cx="1694376" cy="52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1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ar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0" y="136245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237"/>
          <p:cNvSpPr/>
          <p:nvPr userDrawn="1"/>
        </p:nvSpPr>
        <p:spPr>
          <a:xfrm>
            <a:off x="0" y="327465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238"/>
          <p:cNvSpPr/>
          <p:nvPr userDrawn="1"/>
        </p:nvSpPr>
        <p:spPr>
          <a:xfrm>
            <a:off x="0" y="5180024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185063" y="148459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EFAA1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1185063" y="339679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C63F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185063" y="5302173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008C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184275" y="2168525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1184275" y="4081562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184275" y="5988749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ECFC75-6E07-A3B9-06E4-44EF6EA0E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7501"/>
            <a:ext cx="7886700" cy="7302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ar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0" y="8481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237"/>
          <p:cNvSpPr/>
          <p:nvPr userDrawn="1"/>
        </p:nvSpPr>
        <p:spPr>
          <a:xfrm>
            <a:off x="0" y="27603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238"/>
          <p:cNvSpPr/>
          <p:nvPr userDrawn="1"/>
        </p:nvSpPr>
        <p:spPr>
          <a:xfrm>
            <a:off x="0" y="4665674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185063" y="97024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EFAA1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1185063" y="288244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C63F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185063" y="4787823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008C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184275" y="1654175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1184275" y="3567212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184275" y="5474399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19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256621" cy="67551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791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2148"/>
            <a:ext cx="7886700" cy="48948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5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82148"/>
            <a:ext cx="3886200" cy="4894815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2148"/>
            <a:ext cx="3886200" cy="4894815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1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6"/>
          <p:cNvSpPr/>
          <p:nvPr userDrawn="1"/>
        </p:nvSpPr>
        <p:spPr>
          <a:xfrm>
            <a:off x="4967681" y="2071863"/>
            <a:ext cx="1467900" cy="102035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" name="Shape 27"/>
          <p:cNvSpPr/>
          <p:nvPr userDrawn="1"/>
        </p:nvSpPr>
        <p:spPr>
          <a:xfrm>
            <a:off x="6435581" y="2071864"/>
            <a:ext cx="2720451" cy="102035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5" name="Shape 28"/>
          <p:cNvSpPr/>
          <p:nvPr userDrawn="1"/>
        </p:nvSpPr>
        <p:spPr>
          <a:xfrm>
            <a:off x="0" y="2071861"/>
            <a:ext cx="2364206" cy="102035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6" name="Shape 29"/>
          <p:cNvSpPr/>
          <p:nvPr userDrawn="1"/>
        </p:nvSpPr>
        <p:spPr>
          <a:xfrm>
            <a:off x="2364205" y="2071862"/>
            <a:ext cx="1753412" cy="102035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7" name="Shape 25"/>
          <p:cNvSpPr txBox="1"/>
          <p:nvPr userDrawn="1"/>
        </p:nvSpPr>
        <p:spPr>
          <a:xfrm>
            <a:off x="3766612" y="1552771"/>
            <a:ext cx="14679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97A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sz="7200" b="1" dirty="0">
              <a:solidFill>
                <a:srgbClr val="97AB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11" y="146610"/>
            <a:ext cx="986625" cy="17472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350036" y="2584133"/>
            <a:ext cx="6619875" cy="738187"/>
          </a:xfrm>
        </p:spPr>
        <p:txBody>
          <a:bodyPr>
            <a:normAutofit/>
          </a:bodyPr>
          <a:lstStyle>
            <a:lvl1pPr marL="0" indent="0" algn="ctr">
              <a:buNone/>
              <a:defRPr sz="2800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13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7501"/>
            <a:ext cx="7886700" cy="7302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7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29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rple">
    <p:bg>
      <p:bgPr>
        <a:solidFill>
          <a:srgbClr val="455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80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81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2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7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311965"/>
            <a:ext cx="7886700" cy="4864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0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Blurple">
    <p:bg>
      <p:bgPr>
        <a:solidFill>
          <a:srgbClr val="455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80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81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2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035300"/>
            <a:ext cx="7886700" cy="787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5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420342"/>
            <a:ext cx="7886700" cy="669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5" name="Shape 246"/>
          <p:cNvSpPr/>
          <p:nvPr/>
        </p:nvSpPr>
        <p:spPr>
          <a:xfrm>
            <a:off x="5624296" y="2107442"/>
            <a:ext cx="3305700" cy="864357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8" name="Shape 249"/>
          <p:cNvSpPr/>
          <p:nvPr/>
        </p:nvSpPr>
        <p:spPr>
          <a:xfrm>
            <a:off x="-8021" y="2107656"/>
            <a:ext cx="3546900" cy="864357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Raleway"/>
            </a:endParaRPr>
          </a:p>
        </p:txBody>
      </p:sp>
      <p:sp>
        <p:nvSpPr>
          <p:cNvPr id="11" name="Shape 252"/>
          <p:cNvSpPr/>
          <p:nvPr/>
        </p:nvSpPr>
        <p:spPr>
          <a:xfrm>
            <a:off x="2949659" y="2107442"/>
            <a:ext cx="3305700" cy="864357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799" y="2228863"/>
            <a:ext cx="24304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279078" y="2228863"/>
            <a:ext cx="24138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69401" y="2228863"/>
            <a:ext cx="2381250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3429000"/>
            <a:ext cx="2430463" cy="2378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62494" y="3429000"/>
            <a:ext cx="2430463" cy="2378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188" y="3429000"/>
            <a:ext cx="2430463" cy="2378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249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ce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5" name="Shape 246"/>
          <p:cNvSpPr/>
          <p:nvPr/>
        </p:nvSpPr>
        <p:spPr>
          <a:xfrm>
            <a:off x="5624296" y="1012067"/>
            <a:ext cx="3305700" cy="864357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8" name="Shape 249"/>
          <p:cNvSpPr/>
          <p:nvPr/>
        </p:nvSpPr>
        <p:spPr>
          <a:xfrm>
            <a:off x="-8021" y="1012281"/>
            <a:ext cx="3546900" cy="864357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Raleway"/>
            </a:endParaRPr>
          </a:p>
        </p:txBody>
      </p:sp>
      <p:sp>
        <p:nvSpPr>
          <p:cNvPr id="11" name="Shape 252"/>
          <p:cNvSpPr/>
          <p:nvPr/>
        </p:nvSpPr>
        <p:spPr>
          <a:xfrm>
            <a:off x="2949659" y="1012067"/>
            <a:ext cx="3305700" cy="864357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799" y="1133488"/>
            <a:ext cx="24304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279078" y="1133488"/>
            <a:ext cx="24138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69401" y="1133488"/>
            <a:ext cx="2381250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2333625"/>
            <a:ext cx="2430463" cy="40195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62494" y="2333625"/>
            <a:ext cx="2430463" cy="40195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188" y="2333625"/>
            <a:ext cx="2430463" cy="40195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24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52575"/>
            <a:ext cx="7886700" cy="4624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0" r:id="rId4"/>
    <p:sldLayoutId id="2147483667" r:id="rId5"/>
    <p:sldLayoutId id="2147483668" r:id="rId6"/>
    <p:sldLayoutId id="2147483677" r:id="rId7"/>
    <p:sldLayoutId id="2147483673" r:id="rId8"/>
    <p:sldLayoutId id="2147483676" r:id="rId9"/>
    <p:sldLayoutId id="2147483675" r:id="rId10"/>
    <p:sldLayoutId id="2147483674" r:id="rId11"/>
    <p:sldLayoutId id="214748367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CSI ESSER Use of Funds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2023-2024 update</a:t>
            </a:r>
          </a:p>
        </p:txBody>
      </p:sp>
    </p:spTree>
    <p:extLst>
      <p:ext uri="{BB962C8B-B14F-4D97-AF65-F5344CB8AC3E}">
        <p14:creationId xmlns:p14="http://schemas.microsoft.com/office/powerpoint/2010/main" val="302866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4"/>
    </mc:Choice>
    <mc:Fallback xmlns="">
      <p:transition spd="slow" advTm="537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42859" y="154686"/>
            <a:ext cx="1315199" cy="174497"/>
          </a:xfrm>
          <a:prstGeom prst="rect">
            <a:avLst/>
          </a:prstGeom>
        </p:spPr>
      </p:pic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80294" y="1203638"/>
            <a:ext cx="3306445" cy="669290"/>
          </a:xfrm>
          <a:custGeom>
            <a:avLst/>
            <a:gdLst/>
            <a:ahLst/>
            <a:cxnLst/>
            <a:rect l="l" t="t" r="r" b="b"/>
            <a:pathLst>
              <a:path w="3306445" h="669289">
                <a:moveTo>
                  <a:pt x="2971800" y="0"/>
                </a:moveTo>
                <a:lnTo>
                  <a:pt x="0" y="0"/>
                </a:lnTo>
                <a:lnTo>
                  <a:pt x="334518" y="334518"/>
                </a:lnTo>
                <a:lnTo>
                  <a:pt x="0" y="669036"/>
                </a:lnTo>
                <a:lnTo>
                  <a:pt x="2971800" y="669036"/>
                </a:lnTo>
                <a:lnTo>
                  <a:pt x="3306317" y="334518"/>
                </a:lnTo>
                <a:lnTo>
                  <a:pt x="2971800" y="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28" y="1203638"/>
            <a:ext cx="6250305" cy="669290"/>
            <a:chOff x="0" y="2669282"/>
            <a:chExt cx="6250305" cy="669290"/>
          </a:xfrm>
        </p:grpSpPr>
        <p:sp>
          <p:nvSpPr>
            <p:cNvPr id="5" name="object 5"/>
            <p:cNvSpPr/>
            <p:nvPr/>
          </p:nvSpPr>
          <p:spPr>
            <a:xfrm>
              <a:off x="0" y="2669282"/>
              <a:ext cx="3547110" cy="669290"/>
            </a:xfrm>
            <a:custGeom>
              <a:avLst/>
              <a:gdLst/>
              <a:ahLst/>
              <a:cxnLst/>
              <a:rect l="l" t="t" r="r" b="b"/>
              <a:pathLst>
                <a:path w="3547110" h="669289">
                  <a:moveTo>
                    <a:pt x="3212592" y="0"/>
                  </a:moveTo>
                  <a:lnTo>
                    <a:pt x="0" y="0"/>
                  </a:lnTo>
                  <a:lnTo>
                    <a:pt x="0" y="669048"/>
                  </a:lnTo>
                  <a:lnTo>
                    <a:pt x="3212592" y="669048"/>
                  </a:lnTo>
                  <a:lnTo>
                    <a:pt x="3547110" y="334518"/>
                  </a:lnTo>
                  <a:lnTo>
                    <a:pt x="3212592" y="0"/>
                  </a:lnTo>
                  <a:close/>
                </a:path>
              </a:pathLst>
            </a:custGeom>
            <a:solidFill>
              <a:srgbClr val="008C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44367" y="2669286"/>
              <a:ext cx="3305810" cy="669290"/>
            </a:xfrm>
            <a:custGeom>
              <a:avLst/>
              <a:gdLst/>
              <a:ahLst/>
              <a:cxnLst/>
              <a:rect l="l" t="t" r="r" b="b"/>
              <a:pathLst>
                <a:path w="3305810" h="669289">
                  <a:moveTo>
                    <a:pt x="2971038" y="0"/>
                  </a:moveTo>
                  <a:lnTo>
                    <a:pt x="0" y="0"/>
                  </a:lnTo>
                  <a:lnTo>
                    <a:pt x="334518" y="334518"/>
                  </a:lnTo>
                  <a:lnTo>
                    <a:pt x="0" y="669036"/>
                  </a:lnTo>
                  <a:lnTo>
                    <a:pt x="2971038" y="669036"/>
                  </a:lnTo>
                  <a:lnTo>
                    <a:pt x="3305555" y="334518"/>
                  </a:lnTo>
                  <a:lnTo>
                    <a:pt x="2971038" y="0"/>
                  </a:lnTo>
                  <a:close/>
                </a:path>
              </a:pathLst>
            </a:custGeom>
            <a:solidFill>
              <a:srgbClr val="455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56347" y="6755130"/>
            <a:ext cx="1788160" cy="102870"/>
            <a:chOff x="7356347" y="6755130"/>
            <a:chExt cx="1788160" cy="102870"/>
          </a:xfrm>
        </p:grpSpPr>
        <p:sp>
          <p:nvSpPr>
            <p:cNvPr id="8" name="object 8"/>
            <p:cNvSpPr/>
            <p:nvPr/>
          </p:nvSpPr>
          <p:spPr>
            <a:xfrm>
              <a:off x="7356347" y="6755130"/>
              <a:ext cx="894080" cy="102870"/>
            </a:xfrm>
            <a:custGeom>
              <a:avLst/>
              <a:gdLst/>
              <a:ahLst/>
              <a:cxnLst/>
              <a:rect l="l" t="t" r="r" b="b"/>
              <a:pathLst>
                <a:path w="894079" h="102870">
                  <a:moveTo>
                    <a:pt x="893826" y="0"/>
                  </a:moveTo>
                  <a:lnTo>
                    <a:pt x="0" y="0"/>
                  </a:lnTo>
                  <a:lnTo>
                    <a:pt x="0" y="102870"/>
                  </a:lnTo>
                  <a:lnTo>
                    <a:pt x="893826" y="102870"/>
                  </a:lnTo>
                  <a:lnTo>
                    <a:pt x="893826" y="0"/>
                  </a:lnTo>
                  <a:close/>
                </a:path>
              </a:pathLst>
            </a:custGeom>
            <a:solidFill>
              <a:srgbClr val="EFAA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50173" y="6755130"/>
              <a:ext cx="894080" cy="102870"/>
            </a:xfrm>
            <a:custGeom>
              <a:avLst/>
              <a:gdLst/>
              <a:ahLst/>
              <a:cxnLst/>
              <a:rect l="l" t="t" r="r" b="b"/>
              <a:pathLst>
                <a:path w="894079" h="102870">
                  <a:moveTo>
                    <a:pt x="893826" y="0"/>
                  </a:moveTo>
                  <a:lnTo>
                    <a:pt x="0" y="0"/>
                  </a:lnTo>
                  <a:lnTo>
                    <a:pt x="0" y="102870"/>
                  </a:lnTo>
                  <a:lnTo>
                    <a:pt x="893826" y="102870"/>
                  </a:lnTo>
                  <a:lnTo>
                    <a:pt x="893826" y="0"/>
                  </a:lnTo>
                  <a:close/>
                </a:path>
              </a:pathLst>
            </a:custGeom>
            <a:solidFill>
              <a:srgbClr val="C63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755130"/>
            <a:ext cx="7356475" cy="102870"/>
            <a:chOff x="0" y="6755130"/>
            <a:chExt cx="7356475" cy="102870"/>
          </a:xfrm>
        </p:grpSpPr>
        <p:sp>
          <p:nvSpPr>
            <p:cNvPr id="11" name="object 11"/>
            <p:cNvSpPr/>
            <p:nvPr/>
          </p:nvSpPr>
          <p:spPr>
            <a:xfrm>
              <a:off x="0" y="6755130"/>
              <a:ext cx="894080" cy="102870"/>
            </a:xfrm>
            <a:custGeom>
              <a:avLst/>
              <a:gdLst/>
              <a:ahLst/>
              <a:cxnLst/>
              <a:rect l="l" t="t" r="r" b="b"/>
              <a:pathLst>
                <a:path w="894080" h="102870">
                  <a:moveTo>
                    <a:pt x="893826" y="0"/>
                  </a:moveTo>
                  <a:lnTo>
                    <a:pt x="0" y="0"/>
                  </a:lnTo>
                  <a:lnTo>
                    <a:pt x="0" y="102870"/>
                  </a:lnTo>
                  <a:lnTo>
                    <a:pt x="893826" y="102870"/>
                  </a:lnTo>
                  <a:lnTo>
                    <a:pt x="893826" y="0"/>
                  </a:lnTo>
                  <a:close/>
                </a:path>
              </a:pathLst>
            </a:custGeom>
            <a:solidFill>
              <a:srgbClr val="008C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93825" y="6755130"/>
              <a:ext cx="6463030" cy="102870"/>
            </a:xfrm>
            <a:custGeom>
              <a:avLst/>
              <a:gdLst/>
              <a:ahLst/>
              <a:cxnLst/>
              <a:rect l="l" t="t" r="r" b="b"/>
              <a:pathLst>
                <a:path w="6463030" h="102870">
                  <a:moveTo>
                    <a:pt x="6462522" y="0"/>
                  </a:moveTo>
                  <a:lnTo>
                    <a:pt x="0" y="0"/>
                  </a:lnTo>
                  <a:lnTo>
                    <a:pt x="0" y="102870"/>
                  </a:lnTo>
                  <a:lnTo>
                    <a:pt x="6462522" y="102870"/>
                  </a:lnTo>
                  <a:lnTo>
                    <a:pt x="6462522" y="0"/>
                  </a:lnTo>
                  <a:close/>
                </a:path>
              </a:pathLst>
            </a:custGeom>
            <a:solidFill>
              <a:srgbClr val="455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99351" y="430394"/>
            <a:ext cx="7040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ESSER</a:t>
            </a:r>
            <a:r>
              <a:rPr sz="3600" spc="-25" dirty="0"/>
              <a:t> </a:t>
            </a:r>
            <a:r>
              <a:rPr sz="3600" dirty="0"/>
              <a:t>Overall</a:t>
            </a:r>
            <a:r>
              <a:rPr sz="3600" spc="-30" dirty="0"/>
              <a:t> </a:t>
            </a:r>
            <a:r>
              <a:rPr sz="3600" dirty="0"/>
              <a:t>Spending</a:t>
            </a:r>
            <a:r>
              <a:rPr sz="3600" spc="-45" dirty="0"/>
              <a:t> </a:t>
            </a:r>
            <a:r>
              <a:rPr sz="3600" spc="-10" dirty="0"/>
              <a:t>Updates</a:t>
            </a:r>
            <a:endParaRPr sz="3600"/>
          </a:p>
        </p:txBody>
      </p:sp>
      <p:sp>
        <p:nvSpPr>
          <p:cNvPr id="14" name="object 14"/>
          <p:cNvSpPr txBox="1"/>
          <p:nvPr/>
        </p:nvSpPr>
        <p:spPr>
          <a:xfrm>
            <a:off x="299351" y="1393156"/>
            <a:ext cx="826769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chemeClr val="bg1"/>
                </a:solidFill>
                <a:latin typeface="Arial"/>
                <a:cs typeface="Arial"/>
              </a:rPr>
              <a:t>ESSER</a:t>
            </a:r>
            <a:r>
              <a:rPr sz="16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endParaRPr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44596" y="1393156"/>
            <a:ext cx="88328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chemeClr val="bg1"/>
                </a:solidFill>
                <a:latin typeface="Arial"/>
                <a:cs typeface="Arial"/>
              </a:rPr>
              <a:t>ESSER</a:t>
            </a:r>
            <a:r>
              <a:rPr sz="16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chemeClr val="bg1"/>
                </a:solidFill>
                <a:latin typeface="Arial"/>
                <a:cs typeface="Arial"/>
              </a:rPr>
              <a:t>II</a:t>
            </a:r>
            <a:endParaRPr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56355" y="1393155"/>
            <a:ext cx="9398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chemeClr val="bg1"/>
                </a:solidFill>
                <a:latin typeface="Arial"/>
                <a:cs typeface="Arial"/>
              </a:rPr>
              <a:t>ESSER</a:t>
            </a:r>
            <a:r>
              <a:rPr sz="16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chemeClr val="bg1"/>
                </a:solidFill>
                <a:latin typeface="Arial"/>
                <a:cs typeface="Arial"/>
              </a:rPr>
              <a:t>III</a:t>
            </a:r>
            <a:endParaRPr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5639" y="2250588"/>
            <a:ext cx="2768600" cy="3070712"/>
          </a:xfrm>
          <a:prstGeom prst="rect">
            <a:avLst/>
          </a:prstGeom>
          <a:ln w="38100">
            <a:solidFill>
              <a:srgbClr val="008CA0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433705" indent="-342900">
              <a:lnSpc>
                <a:spcPct val="100000"/>
              </a:lnSpc>
              <a:spcBef>
                <a:spcPts val="65"/>
              </a:spcBef>
              <a:buChar char="•"/>
              <a:tabLst>
                <a:tab pos="433705" algn="l"/>
              </a:tabLst>
            </a:pPr>
            <a:r>
              <a:rPr sz="2000" spc="-10" dirty="0">
                <a:latin typeface="Arial"/>
                <a:cs typeface="Arial"/>
              </a:rPr>
              <a:t>$1.5</a:t>
            </a:r>
            <a:r>
              <a:rPr lang="en-US" sz="2000" spc="-10" dirty="0">
                <a:latin typeface="Arial"/>
                <a:cs typeface="Arial"/>
              </a:rPr>
              <a:t>M</a:t>
            </a:r>
            <a:endParaRPr sz="2000" dirty="0">
              <a:latin typeface="Arial"/>
              <a:cs typeface="Arial"/>
            </a:endParaRPr>
          </a:p>
          <a:p>
            <a:pPr lvl="1">
              <a:spcBef>
                <a:spcPts val="30"/>
              </a:spcBef>
            </a:pPr>
            <a:r>
              <a:rPr lang="en-US" sz="1200" i="1" dirty="0">
                <a:latin typeface="Arial"/>
                <a:cs typeface="Arial"/>
              </a:rPr>
              <a:t>*all</a:t>
            </a:r>
            <a:r>
              <a:rPr lang="en-US" sz="1200" i="1" spc="-3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school</a:t>
            </a:r>
            <a:r>
              <a:rPr lang="en-US" sz="1200" i="1" spc="-50" dirty="0">
                <a:latin typeface="Arial"/>
                <a:cs typeface="Arial"/>
              </a:rPr>
              <a:t> </a:t>
            </a:r>
            <a:r>
              <a:rPr lang="en-US" sz="1200" i="1" spc="-10" dirty="0">
                <a:latin typeface="Arial"/>
                <a:cs typeface="Arial"/>
              </a:rPr>
              <a:t>funding</a:t>
            </a:r>
            <a:endParaRPr lang="en-US"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750" dirty="0">
              <a:latin typeface="Arial"/>
              <a:cs typeface="Arial"/>
            </a:endParaRPr>
          </a:p>
          <a:p>
            <a:pPr marL="433705" marR="214629" indent="-342900">
              <a:lnSpc>
                <a:spcPts val="2160"/>
              </a:lnSpc>
              <a:buChar char="•"/>
              <a:tabLst>
                <a:tab pos="433705" algn="l"/>
              </a:tabLst>
            </a:pPr>
            <a:r>
              <a:rPr sz="2000" dirty="0">
                <a:latin typeface="Arial"/>
                <a:cs typeface="Arial"/>
              </a:rPr>
              <a:t>Award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period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end</a:t>
            </a:r>
            <a:r>
              <a:rPr lang="en-US" sz="2000" spc="-20" dirty="0">
                <a:latin typeface="Arial"/>
                <a:cs typeface="Arial"/>
              </a:rPr>
              <a:t>ed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Sept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30,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2022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200" dirty="0">
              <a:latin typeface="Arial"/>
              <a:cs typeface="Arial"/>
            </a:endParaRPr>
          </a:p>
          <a:p>
            <a:pPr marL="433705">
              <a:lnSpc>
                <a:spcPts val="1500"/>
              </a:lnSpc>
            </a:pPr>
            <a:endParaRPr lang="en-US" sz="1400" dirty="0">
              <a:latin typeface="Arial"/>
              <a:cs typeface="Arial"/>
            </a:endParaRPr>
          </a:p>
          <a:p>
            <a:pPr marL="433705">
              <a:lnSpc>
                <a:spcPts val="1500"/>
              </a:lnSpc>
            </a:pPr>
            <a:endParaRPr lang="en-US" sz="1400" dirty="0">
              <a:latin typeface="Arial"/>
              <a:cs typeface="Arial"/>
            </a:endParaRPr>
          </a:p>
          <a:p>
            <a:pPr marL="433705">
              <a:lnSpc>
                <a:spcPts val="1500"/>
              </a:lnSpc>
            </a:pPr>
            <a:endParaRPr lang="en-US" sz="1400" dirty="0">
              <a:latin typeface="Arial"/>
              <a:cs typeface="Arial"/>
            </a:endParaRPr>
          </a:p>
          <a:p>
            <a:pPr marL="433705">
              <a:lnSpc>
                <a:spcPts val="1500"/>
              </a:lnSpc>
            </a:pPr>
            <a:endParaRPr lang="en-US" sz="1400" dirty="0">
              <a:latin typeface="Arial"/>
              <a:cs typeface="Arial"/>
            </a:endParaRPr>
          </a:p>
          <a:p>
            <a:pPr marL="433705">
              <a:lnSpc>
                <a:spcPts val="1500"/>
              </a:lnSpc>
            </a:pPr>
            <a:endParaRPr lang="en-US" sz="1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44503" y="2250588"/>
            <a:ext cx="2851150" cy="3045064"/>
          </a:xfrm>
          <a:prstGeom prst="rect">
            <a:avLst/>
          </a:prstGeom>
          <a:ln w="38100">
            <a:solidFill>
              <a:srgbClr val="455FA9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433705" indent="-342900">
              <a:lnSpc>
                <a:spcPct val="100000"/>
              </a:lnSpc>
              <a:spcBef>
                <a:spcPts val="65"/>
              </a:spcBef>
              <a:buChar char="•"/>
              <a:tabLst>
                <a:tab pos="433705" algn="l"/>
              </a:tabLst>
            </a:pPr>
            <a:r>
              <a:rPr sz="2000" spc="-10" dirty="0">
                <a:latin typeface="Arial"/>
                <a:cs typeface="Arial"/>
              </a:rPr>
              <a:t>$6.3M</a:t>
            </a:r>
            <a:endParaRPr sz="2000" dirty="0">
              <a:latin typeface="Arial"/>
              <a:cs typeface="Arial"/>
            </a:endParaRPr>
          </a:p>
          <a:p>
            <a:pPr lvl="1">
              <a:spcBef>
                <a:spcPts val="30"/>
              </a:spcBef>
            </a:pPr>
            <a:r>
              <a:rPr lang="en-US" sz="1200" i="1" dirty="0">
                <a:latin typeface="Arial"/>
                <a:cs typeface="Arial"/>
              </a:rPr>
              <a:t>*CSI</a:t>
            </a:r>
            <a:r>
              <a:rPr lang="en-US" sz="1200" i="1" spc="-75" dirty="0">
                <a:latin typeface="Arial"/>
                <a:cs typeface="Arial"/>
              </a:rPr>
              <a:t> </a:t>
            </a:r>
            <a:r>
              <a:rPr lang="en-US" sz="1200" i="1" spc="-20" dirty="0">
                <a:latin typeface="Arial"/>
                <a:cs typeface="Arial"/>
              </a:rPr>
              <a:t>Admin less than 1%</a:t>
            </a:r>
            <a:endParaRPr lang="en-US"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750" dirty="0">
              <a:latin typeface="Arial"/>
              <a:cs typeface="Arial"/>
            </a:endParaRPr>
          </a:p>
          <a:p>
            <a:pPr marL="433705" marR="297180" indent="-342900">
              <a:lnSpc>
                <a:spcPts val="2160"/>
              </a:lnSpc>
              <a:buChar char="•"/>
              <a:tabLst>
                <a:tab pos="433705" algn="l"/>
              </a:tabLst>
            </a:pPr>
            <a:r>
              <a:rPr sz="2000" dirty="0">
                <a:latin typeface="Arial"/>
                <a:cs typeface="Arial"/>
              </a:rPr>
              <a:t>Award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period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end</a:t>
            </a:r>
            <a:r>
              <a:rPr lang="en-US" sz="2000" spc="-20" dirty="0">
                <a:latin typeface="Arial"/>
                <a:cs typeface="Arial"/>
              </a:rPr>
              <a:t>ed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Sept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30,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2023</a:t>
            </a:r>
            <a:endParaRPr lang="en-US" sz="2000" b="1" spc="-20" dirty="0">
              <a:latin typeface="Arial"/>
              <a:cs typeface="Arial"/>
            </a:endParaRPr>
          </a:p>
          <a:p>
            <a:pPr marL="433705" marR="297180" indent="-342900">
              <a:lnSpc>
                <a:spcPts val="2160"/>
              </a:lnSpc>
              <a:buChar char="•"/>
              <a:tabLst>
                <a:tab pos="433705" algn="l"/>
              </a:tabLst>
            </a:pPr>
            <a:endParaRPr lang="en-US" sz="2000" b="1" spc="-20" dirty="0">
              <a:latin typeface="Arial"/>
              <a:cs typeface="Arial"/>
            </a:endParaRPr>
          </a:p>
          <a:p>
            <a:pPr marL="433705" marR="297180" indent="-342900">
              <a:lnSpc>
                <a:spcPts val="2160"/>
              </a:lnSpc>
              <a:buChar char="•"/>
              <a:tabLst>
                <a:tab pos="433705" algn="l"/>
              </a:tabLst>
            </a:pP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700" dirty="0">
              <a:latin typeface="Arial"/>
              <a:cs typeface="Arial"/>
            </a:endParaRPr>
          </a:p>
          <a:p>
            <a:pPr marL="90805" marR="507365">
              <a:lnSpc>
                <a:spcPts val="2160"/>
              </a:lnSpc>
              <a:spcBef>
                <a:spcPts val="5"/>
              </a:spcBef>
              <a:tabLst>
                <a:tab pos="433705" algn="l"/>
              </a:tabLst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99761" y="2250588"/>
            <a:ext cx="2768600" cy="3028315"/>
          </a:xfrm>
          <a:custGeom>
            <a:avLst/>
            <a:gdLst/>
            <a:ahLst/>
            <a:cxnLst/>
            <a:rect l="l" t="t" r="r" b="b"/>
            <a:pathLst>
              <a:path w="2768600" h="3028315">
                <a:moveTo>
                  <a:pt x="0" y="0"/>
                </a:moveTo>
                <a:lnTo>
                  <a:pt x="2768346" y="0"/>
                </a:lnTo>
                <a:lnTo>
                  <a:pt x="2768346" y="3028188"/>
                </a:lnTo>
                <a:lnTo>
                  <a:pt x="0" y="3028188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C63F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95510" y="2303765"/>
            <a:ext cx="2577102" cy="8079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42900" algn="l"/>
              </a:tabLst>
            </a:pPr>
            <a:r>
              <a:rPr sz="1900" spc="-10" dirty="0">
                <a:latin typeface="Arial"/>
                <a:cs typeface="Arial"/>
              </a:rPr>
              <a:t>$14.2M</a:t>
            </a:r>
            <a:endParaRPr lang="en-US" sz="1900" spc="-10" dirty="0">
              <a:latin typeface="Arial"/>
              <a:cs typeface="Arial"/>
            </a:endParaRPr>
          </a:p>
          <a:p>
            <a:pPr lvl="1">
              <a:spcBef>
                <a:spcPts val="100"/>
              </a:spcBef>
              <a:tabLst>
                <a:tab pos="342900" algn="l"/>
              </a:tabLst>
            </a:pPr>
            <a:r>
              <a:rPr lang="en-US" sz="1200" i="1" dirty="0">
                <a:latin typeface="Arial"/>
                <a:cs typeface="Arial"/>
              </a:rPr>
              <a:t>*CSI</a:t>
            </a:r>
            <a:r>
              <a:rPr lang="en-US" sz="1200" i="1" spc="-35" dirty="0">
                <a:latin typeface="Arial"/>
                <a:cs typeface="Arial"/>
              </a:rPr>
              <a:t> A</a:t>
            </a:r>
            <a:r>
              <a:rPr lang="en-US" sz="1200" i="1" dirty="0">
                <a:latin typeface="Arial"/>
                <a:cs typeface="Arial"/>
              </a:rPr>
              <a:t>dmin</a:t>
            </a:r>
            <a:r>
              <a:rPr lang="en-US" sz="1200" i="1" spc="-55" dirty="0">
                <a:latin typeface="Arial"/>
                <a:cs typeface="Arial"/>
              </a:rPr>
              <a:t> 1</a:t>
            </a:r>
            <a:r>
              <a:rPr lang="en-US" sz="1200" i="1" spc="-10" dirty="0">
                <a:latin typeface="Arial"/>
                <a:cs typeface="Arial"/>
              </a:rPr>
              <a:t>%</a:t>
            </a:r>
            <a:endParaRPr lang="en-US" sz="1200" dirty="0">
              <a:latin typeface="Arial"/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42900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12089" y="3148733"/>
            <a:ext cx="2368550" cy="57594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42900" marR="5080" indent="-343535">
              <a:lnSpc>
                <a:spcPts val="2050"/>
              </a:lnSpc>
              <a:spcBef>
                <a:spcPts val="360"/>
              </a:spcBef>
              <a:buChar char="•"/>
              <a:tabLst>
                <a:tab pos="342900" algn="l"/>
              </a:tabLst>
            </a:pPr>
            <a:r>
              <a:rPr sz="1900" dirty="0">
                <a:latin typeface="Arial"/>
                <a:cs typeface="Arial"/>
              </a:rPr>
              <a:t>Award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period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ends </a:t>
            </a:r>
            <a:r>
              <a:rPr sz="1900" dirty="0">
                <a:latin typeface="Arial"/>
                <a:cs typeface="Arial"/>
              </a:rPr>
              <a:t>Sept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30,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b="1" spc="-20" dirty="0">
                <a:latin typeface="Arial"/>
                <a:cs typeface="Arial"/>
              </a:rPr>
              <a:t>2024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37873" y="4286474"/>
            <a:ext cx="2492375" cy="85408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42900" marR="5080" indent="-343535">
              <a:lnSpc>
                <a:spcPts val="2050"/>
              </a:lnSpc>
              <a:spcBef>
                <a:spcPts val="360"/>
              </a:spcBef>
              <a:buChar char="•"/>
              <a:tabLst>
                <a:tab pos="342900" algn="l"/>
              </a:tabLst>
            </a:pPr>
            <a:r>
              <a:rPr lang="en-US" sz="1900" dirty="0">
                <a:latin typeface="Arial"/>
                <a:cs typeface="Arial"/>
              </a:rPr>
              <a:t>89</a:t>
            </a:r>
            <a:r>
              <a:rPr sz="1900" dirty="0">
                <a:latin typeface="Arial"/>
                <a:cs typeface="Arial"/>
              </a:rPr>
              <a:t>%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funding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spent </a:t>
            </a:r>
            <a:r>
              <a:rPr sz="1900" spc="-20" dirty="0">
                <a:latin typeface="Arial"/>
                <a:cs typeface="Arial"/>
              </a:rPr>
              <a:t>down</a:t>
            </a:r>
            <a:r>
              <a:rPr lang="en-US" sz="1900" spc="-20" dirty="0">
                <a:latin typeface="Arial"/>
                <a:cs typeface="Arial"/>
              </a:rPr>
              <a:t> as of 12/1/2023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718" y="558306"/>
            <a:ext cx="7637132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00" dirty="0"/>
              <a:t>ESSER</a:t>
            </a:r>
            <a:r>
              <a:rPr sz="4300" spc="-30" dirty="0"/>
              <a:t> </a:t>
            </a:r>
            <a:r>
              <a:rPr sz="4300" dirty="0"/>
              <a:t>III</a:t>
            </a:r>
            <a:r>
              <a:rPr sz="4300" spc="-15" dirty="0"/>
              <a:t> </a:t>
            </a:r>
            <a:r>
              <a:rPr sz="4300" dirty="0"/>
              <a:t>–</a:t>
            </a:r>
            <a:r>
              <a:rPr sz="4300" spc="-10" dirty="0"/>
              <a:t> </a:t>
            </a:r>
            <a:r>
              <a:rPr lang="en-US" sz="4300" dirty="0"/>
              <a:t>Updated</a:t>
            </a:r>
            <a:r>
              <a:rPr sz="4300" spc="-30" dirty="0"/>
              <a:t> </a:t>
            </a:r>
            <a:r>
              <a:rPr sz="4300" dirty="0"/>
              <a:t>Fund</a:t>
            </a:r>
            <a:r>
              <a:rPr sz="4300" spc="-15" dirty="0"/>
              <a:t> </a:t>
            </a:r>
            <a:r>
              <a:rPr sz="4300" spc="-25" dirty="0"/>
              <a:t>Use</a:t>
            </a:r>
            <a:br>
              <a:rPr lang="en-US" sz="4300" spc="-25" dirty="0"/>
            </a:br>
            <a:r>
              <a:rPr lang="en-US" sz="1100" i="1" spc="-25" dirty="0"/>
              <a:t>Budgeted activities as of December 2023</a:t>
            </a:r>
            <a:endParaRPr sz="1100" i="1" dirty="0"/>
          </a:p>
        </p:txBody>
      </p:sp>
      <p:pic>
        <p:nvPicPr>
          <p:cNvPr id="4" name="Picture 3" descr="A pie chart showing the breakdown of ESSER III budgeting by category.&#10;&#10;Addressing Learning Loss $6,489,662.89 or 46% in blue on the right.&#10;&#10;Addressing the Needs of Specific Student Groups $1,655,396.92 or 12% in purple at the bottom.&#10;&#10;Educational Technology $736,986.42 or 5% in green at bottom left.&#10;&#10;Facilities Improvement and Sanitation Supplies $1,108,329.34 or 8% in orange on left.&#10;&#10;Preparedness and Response $2,781,489.44 or 19% in red on left.&#10;&#10;Mental Health Services $641,523.82 or 4% in yellow at top left.&#10;&#10;Other Activities $823,296.17 or 6% in gray at top.">
            <a:extLst>
              <a:ext uri="{FF2B5EF4-FFF2-40B4-BE49-F238E27FC236}">
                <a16:creationId xmlns:a16="http://schemas.microsoft.com/office/drawing/2014/main" id="{3ED06D44-832B-27A2-E028-63BF59CF65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18" y="1440599"/>
            <a:ext cx="7786504" cy="510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25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484" y="476431"/>
            <a:ext cx="744791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ESSER</a:t>
            </a:r>
            <a:r>
              <a:rPr lang="en-US" sz="3600" dirty="0"/>
              <a:t> </a:t>
            </a:r>
            <a:r>
              <a:rPr lang="en-US" sz="3600" spc="-30" dirty="0">
                <a:latin typeface="Arial"/>
                <a:cs typeface="Arial"/>
              </a:rPr>
              <a:t>ARP</a:t>
            </a:r>
            <a:r>
              <a:rPr lang="en-US" sz="3600" spc="-229" dirty="0">
                <a:latin typeface="Arial"/>
                <a:cs typeface="Arial"/>
              </a:rPr>
              <a:t> </a:t>
            </a:r>
            <a:r>
              <a:rPr lang="en-US" sz="3600" spc="-10" dirty="0">
                <a:latin typeface="Arial"/>
                <a:cs typeface="Arial"/>
              </a:rPr>
              <a:t>Supplemental Funding</a:t>
            </a:r>
            <a:br>
              <a:rPr lang="en-US" sz="3600" dirty="0">
                <a:latin typeface="Arial"/>
                <a:cs typeface="Arial"/>
              </a:rPr>
            </a:b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339028" y="1578177"/>
            <a:ext cx="686305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sz="18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awarded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mental</a:t>
            </a:r>
            <a:r>
              <a:rPr sz="1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sz="18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supports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6907" y="2459915"/>
            <a:ext cx="4064000" cy="1229995"/>
            <a:chOff x="2558033" y="3409950"/>
            <a:chExt cx="4064000" cy="1229995"/>
          </a:xfrm>
        </p:grpSpPr>
        <p:sp>
          <p:nvSpPr>
            <p:cNvPr id="7" name="object 7"/>
            <p:cNvSpPr/>
            <p:nvPr/>
          </p:nvSpPr>
          <p:spPr>
            <a:xfrm>
              <a:off x="2577083" y="3429000"/>
              <a:ext cx="4025900" cy="1191895"/>
            </a:xfrm>
            <a:custGeom>
              <a:avLst/>
              <a:gdLst/>
              <a:ahLst/>
              <a:cxnLst/>
              <a:rect l="l" t="t" r="r" b="b"/>
              <a:pathLst>
                <a:path w="4025900" h="1191895">
                  <a:moveTo>
                    <a:pt x="3827017" y="0"/>
                  </a:moveTo>
                  <a:lnTo>
                    <a:pt x="198628" y="0"/>
                  </a:lnTo>
                  <a:lnTo>
                    <a:pt x="153083" y="5245"/>
                  </a:lnTo>
                  <a:lnTo>
                    <a:pt x="111274" y="20188"/>
                  </a:lnTo>
                  <a:lnTo>
                    <a:pt x="74394" y="43635"/>
                  </a:lnTo>
                  <a:lnTo>
                    <a:pt x="43635" y="74394"/>
                  </a:lnTo>
                  <a:lnTo>
                    <a:pt x="20188" y="111274"/>
                  </a:lnTo>
                  <a:lnTo>
                    <a:pt x="5245" y="153083"/>
                  </a:lnTo>
                  <a:lnTo>
                    <a:pt x="0" y="198627"/>
                  </a:lnTo>
                  <a:lnTo>
                    <a:pt x="0" y="993139"/>
                  </a:lnTo>
                  <a:lnTo>
                    <a:pt x="5245" y="1038684"/>
                  </a:lnTo>
                  <a:lnTo>
                    <a:pt x="20188" y="1080493"/>
                  </a:lnTo>
                  <a:lnTo>
                    <a:pt x="43635" y="1117373"/>
                  </a:lnTo>
                  <a:lnTo>
                    <a:pt x="74394" y="1148132"/>
                  </a:lnTo>
                  <a:lnTo>
                    <a:pt x="111274" y="1171579"/>
                  </a:lnTo>
                  <a:lnTo>
                    <a:pt x="153083" y="1186522"/>
                  </a:lnTo>
                  <a:lnTo>
                    <a:pt x="198628" y="1191767"/>
                  </a:lnTo>
                  <a:lnTo>
                    <a:pt x="3827017" y="1191767"/>
                  </a:lnTo>
                  <a:lnTo>
                    <a:pt x="3872562" y="1186522"/>
                  </a:lnTo>
                  <a:lnTo>
                    <a:pt x="3914371" y="1171579"/>
                  </a:lnTo>
                  <a:lnTo>
                    <a:pt x="3951251" y="1148132"/>
                  </a:lnTo>
                  <a:lnTo>
                    <a:pt x="3982010" y="1117373"/>
                  </a:lnTo>
                  <a:lnTo>
                    <a:pt x="4005457" y="1080493"/>
                  </a:lnTo>
                  <a:lnTo>
                    <a:pt x="4020400" y="1038684"/>
                  </a:lnTo>
                  <a:lnTo>
                    <a:pt x="4025646" y="993139"/>
                  </a:lnTo>
                  <a:lnTo>
                    <a:pt x="4025646" y="198627"/>
                  </a:lnTo>
                  <a:lnTo>
                    <a:pt x="4020400" y="153083"/>
                  </a:lnTo>
                  <a:lnTo>
                    <a:pt x="4005457" y="111274"/>
                  </a:lnTo>
                  <a:lnTo>
                    <a:pt x="3982010" y="74394"/>
                  </a:lnTo>
                  <a:lnTo>
                    <a:pt x="3951251" y="43635"/>
                  </a:lnTo>
                  <a:lnTo>
                    <a:pt x="3914371" y="20188"/>
                  </a:lnTo>
                  <a:lnTo>
                    <a:pt x="3872562" y="5245"/>
                  </a:lnTo>
                  <a:lnTo>
                    <a:pt x="3827017" y="0"/>
                  </a:lnTo>
                  <a:close/>
                </a:path>
              </a:pathLst>
            </a:custGeom>
            <a:solidFill>
              <a:srgbClr val="D8D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77083" y="3429000"/>
              <a:ext cx="4025900" cy="1191895"/>
            </a:xfrm>
            <a:custGeom>
              <a:avLst/>
              <a:gdLst/>
              <a:ahLst/>
              <a:cxnLst/>
              <a:rect l="l" t="t" r="r" b="b"/>
              <a:pathLst>
                <a:path w="4025900" h="1191895">
                  <a:moveTo>
                    <a:pt x="0" y="198627"/>
                  </a:moveTo>
                  <a:lnTo>
                    <a:pt x="5245" y="153083"/>
                  </a:lnTo>
                  <a:lnTo>
                    <a:pt x="20188" y="111274"/>
                  </a:lnTo>
                  <a:lnTo>
                    <a:pt x="43635" y="74394"/>
                  </a:lnTo>
                  <a:lnTo>
                    <a:pt x="74394" y="43635"/>
                  </a:lnTo>
                  <a:lnTo>
                    <a:pt x="111274" y="20188"/>
                  </a:lnTo>
                  <a:lnTo>
                    <a:pt x="153083" y="5245"/>
                  </a:lnTo>
                  <a:lnTo>
                    <a:pt x="198628" y="0"/>
                  </a:lnTo>
                  <a:lnTo>
                    <a:pt x="3827017" y="0"/>
                  </a:lnTo>
                  <a:lnTo>
                    <a:pt x="3872562" y="5245"/>
                  </a:lnTo>
                  <a:lnTo>
                    <a:pt x="3914371" y="20188"/>
                  </a:lnTo>
                  <a:lnTo>
                    <a:pt x="3951251" y="43635"/>
                  </a:lnTo>
                  <a:lnTo>
                    <a:pt x="3982010" y="74394"/>
                  </a:lnTo>
                  <a:lnTo>
                    <a:pt x="4005457" y="111274"/>
                  </a:lnTo>
                  <a:lnTo>
                    <a:pt x="4020400" y="153083"/>
                  </a:lnTo>
                  <a:lnTo>
                    <a:pt x="4025646" y="198627"/>
                  </a:lnTo>
                  <a:lnTo>
                    <a:pt x="4025646" y="993139"/>
                  </a:lnTo>
                  <a:lnTo>
                    <a:pt x="4020400" y="1038684"/>
                  </a:lnTo>
                  <a:lnTo>
                    <a:pt x="4005457" y="1080493"/>
                  </a:lnTo>
                  <a:lnTo>
                    <a:pt x="3982010" y="1117373"/>
                  </a:lnTo>
                  <a:lnTo>
                    <a:pt x="3951251" y="1148132"/>
                  </a:lnTo>
                  <a:lnTo>
                    <a:pt x="3914371" y="1171579"/>
                  </a:lnTo>
                  <a:lnTo>
                    <a:pt x="3872562" y="1186522"/>
                  </a:lnTo>
                  <a:lnTo>
                    <a:pt x="3827017" y="1191767"/>
                  </a:lnTo>
                  <a:lnTo>
                    <a:pt x="198628" y="1191767"/>
                  </a:lnTo>
                  <a:lnTo>
                    <a:pt x="153083" y="1186522"/>
                  </a:lnTo>
                  <a:lnTo>
                    <a:pt x="111274" y="1171579"/>
                  </a:lnTo>
                  <a:lnTo>
                    <a:pt x="74394" y="1148132"/>
                  </a:lnTo>
                  <a:lnTo>
                    <a:pt x="43635" y="1117373"/>
                  </a:lnTo>
                  <a:lnTo>
                    <a:pt x="20188" y="1080493"/>
                  </a:lnTo>
                  <a:lnTo>
                    <a:pt x="5245" y="1038684"/>
                  </a:lnTo>
                  <a:lnTo>
                    <a:pt x="0" y="993139"/>
                  </a:lnTo>
                  <a:lnTo>
                    <a:pt x="0" y="198627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947525" y="2761044"/>
            <a:ext cx="346781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ESSER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ARP</a:t>
            </a:r>
            <a:r>
              <a:rPr sz="2000" spc="2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$78,540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ESSER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ARP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$71,029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518" y="4571648"/>
            <a:ext cx="744791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Budgeted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3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FY23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&amp; FY24 as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set-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sides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IEPs.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allocated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SPED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performed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CSI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Coordinators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awards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Education.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5FA9"/>
      </a:accent1>
      <a:accent2>
        <a:srgbClr val="008CA0"/>
      </a:accent2>
      <a:accent3>
        <a:srgbClr val="7C9B52"/>
      </a:accent3>
      <a:accent4>
        <a:srgbClr val="EFAA1F"/>
      </a:accent4>
      <a:accent5>
        <a:srgbClr val="C63F28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I PowerPoint Template" id="{C14E304F-5A32-4AF4-80EF-900BF47375BA}" vid="{3303ABBC-D49F-452D-9940-407FDE384B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167</TotalTime>
  <Words>159</Words>
  <Application>Microsoft Office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CSI ESSER Use of Funds</vt:lpstr>
      <vt:lpstr>ESSER Overall Spending Updates</vt:lpstr>
      <vt:lpstr>ESSER III – Updated Fund Use Budgeted activities as of December 2023</vt:lpstr>
      <vt:lpstr>ESSER ARP Supplemental Funding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PowerPoint Template</dc:title>
  <dc:creator>Post, Emma</dc:creator>
  <cp:lastModifiedBy>Post, Emma</cp:lastModifiedBy>
  <cp:revision>5</cp:revision>
  <dcterms:created xsi:type="dcterms:W3CDTF">2023-10-25T19:57:42Z</dcterms:created>
  <dcterms:modified xsi:type="dcterms:W3CDTF">2024-01-04T19:58:34Z</dcterms:modified>
</cp:coreProperties>
</file>