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F28"/>
    <a:srgbClr val="455FA9"/>
    <a:srgbClr val="008CA0"/>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8" autoAdjust="0"/>
    <p:restoredTop sz="86441" autoAdjust="0"/>
  </p:normalViewPr>
  <p:slideViewPr>
    <p:cSldViewPr snapToGrid="0">
      <p:cViewPr varScale="1">
        <p:scale>
          <a:sx n="82" d="100"/>
          <a:sy n="82" d="100"/>
        </p:scale>
        <p:origin x="101" y="72"/>
      </p:cViewPr>
      <p:guideLst/>
    </p:cSldViewPr>
  </p:slideViewPr>
  <p:outlineViewPr>
    <p:cViewPr>
      <p:scale>
        <a:sx n="33" d="100"/>
        <a:sy n="33" d="100"/>
      </p:scale>
      <p:origin x="0" y="-294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CCF6A-8174-45F2-B505-7967D941BE78}"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4DB6F460-74C1-4C29-84AF-C9CC8729F4D8}">
      <dgm:prSet/>
      <dgm:spPr/>
      <dgm:t>
        <a:bodyPr/>
        <a:lstStyle/>
        <a:p>
          <a:pPr rtl="0"/>
          <a:r>
            <a:rPr lang="en-US" dirty="0"/>
            <a:t>Budget Timeline and Due Dates</a:t>
          </a:r>
        </a:p>
      </dgm:t>
    </dgm:pt>
    <dgm:pt modelId="{D4CEBFB5-7319-46BD-ACD3-8F6DCAD7409F}" type="parTrans" cxnId="{D4D29490-1D55-4147-9B4D-072EBAEBCA63}">
      <dgm:prSet/>
      <dgm:spPr/>
      <dgm:t>
        <a:bodyPr/>
        <a:lstStyle/>
        <a:p>
          <a:endParaRPr lang="en-US"/>
        </a:p>
      </dgm:t>
    </dgm:pt>
    <dgm:pt modelId="{80471943-F10C-4A98-BB8C-CF967EE69CF9}" type="sibTrans" cxnId="{D4D29490-1D55-4147-9B4D-072EBAEBCA63}">
      <dgm:prSet/>
      <dgm:spPr/>
      <dgm:t>
        <a:bodyPr/>
        <a:lstStyle/>
        <a:p>
          <a:endParaRPr lang="en-US"/>
        </a:p>
      </dgm:t>
    </dgm:pt>
    <dgm:pt modelId="{E695C2CD-2F13-4A66-97EC-D9F95EF44F04}">
      <dgm:prSet/>
      <dgm:spPr/>
      <dgm:t>
        <a:bodyPr/>
        <a:lstStyle/>
        <a:p>
          <a:pPr rtl="0"/>
          <a:r>
            <a:rPr lang="en-US" dirty="0"/>
            <a:t>What to Present to Board</a:t>
          </a:r>
        </a:p>
      </dgm:t>
    </dgm:pt>
    <dgm:pt modelId="{93882524-9E30-41FA-946B-BBDCC56BB739}" type="parTrans" cxnId="{BAE2A612-2AEC-4A18-B368-484F2B1A1515}">
      <dgm:prSet/>
      <dgm:spPr/>
      <dgm:t>
        <a:bodyPr/>
        <a:lstStyle/>
        <a:p>
          <a:endParaRPr lang="en-US"/>
        </a:p>
      </dgm:t>
    </dgm:pt>
    <dgm:pt modelId="{8308F95F-04BA-4A37-9C3C-A088548C1977}" type="sibTrans" cxnId="{BAE2A612-2AEC-4A18-B368-484F2B1A1515}">
      <dgm:prSet/>
      <dgm:spPr/>
      <dgm:t>
        <a:bodyPr/>
        <a:lstStyle/>
        <a:p>
          <a:endParaRPr lang="en-US"/>
        </a:p>
      </dgm:t>
    </dgm:pt>
    <dgm:pt modelId="{5030472B-70A5-42F6-A31A-3D0CEED191CD}">
      <dgm:prSet/>
      <dgm:spPr/>
      <dgm:t>
        <a:bodyPr/>
        <a:lstStyle/>
        <a:p>
          <a:pPr rtl="0"/>
          <a:r>
            <a:rPr lang="en-US" dirty="0"/>
            <a:t>Other Budget Statutes</a:t>
          </a:r>
        </a:p>
      </dgm:t>
    </dgm:pt>
    <dgm:pt modelId="{A2332AD6-276A-44F2-9366-E4CBCD33FCD0}" type="parTrans" cxnId="{9F8F9771-FF68-461D-A75D-5E3F5D6A0D7A}">
      <dgm:prSet/>
      <dgm:spPr/>
      <dgm:t>
        <a:bodyPr/>
        <a:lstStyle/>
        <a:p>
          <a:endParaRPr lang="en-US"/>
        </a:p>
      </dgm:t>
    </dgm:pt>
    <dgm:pt modelId="{9B4E98EE-273F-4104-9EFE-C9919E7DE8F5}" type="sibTrans" cxnId="{9F8F9771-FF68-461D-A75D-5E3F5D6A0D7A}">
      <dgm:prSet/>
      <dgm:spPr/>
      <dgm:t>
        <a:bodyPr/>
        <a:lstStyle/>
        <a:p>
          <a:endParaRPr lang="en-US"/>
        </a:p>
      </dgm:t>
    </dgm:pt>
    <dgm:pt modelId="{51E028D6-5476-44E3-A9C5-10286E25F364}">
      <dgm:prSet/>
      <dgm:spPr/>
      <dgm:t>
        <a:bodyPr/>
        <a:lstStyle/>
        <a:p>
          <a:pPr rtl="0"/>
          <a:r>
            <a:rPr lang="en-US" dirty="0"/>
            <a:t>Monitoring and Analysis</a:t>
          </a:r>
        </a:p>
      </dgm:t>
    </dgm:pt>
    <dgm:pt modelId="{B7A35201-43ED-470A-A0C0-831A41B25F8D}" type="parTrans" cxnId="{EB806D34-A59A-4D5C-9C4B-6C71FABCB2B9}">
      <dgm:prSet/>
      <dgm:spPr/>
      <dgm:t>
        <a:bodyPr/>
        <a:lstStyle/>
        <a:p>
          <a:endParaRPr lang="en-US"/>
        </a:p>
      </dgm:t>
    </dgm:pt>
    <dgm:pt modelId="{46004A20-DDA2-4076-9EA5-DB71D45CFE08}" type="sibTrans" cxnId="{EB806D34-A59A-4D5C-9C4B-6C71FABCB2B9}">
      <dgm:prSet/>
      <dgm:spPr/>
      <dgm:t>
        <a:bodyPr/>
        <a:lstStyle/>
        <a:p>
          <a:endParaRPr lang="en-US"/>
        </a:p>
      </dgm:t>
    </dgm:pt>
    <dgm:pt modelId="{A5AB6AB2-5E2A-4C74-8B9A-72AEEFACC221}">
      <dgm:prSet/>
      <dgm:spPr/>
      <dgm:t>
        <a:bodyPr/>
        <a:lstStyle/>
        <a:p>
          <a:pPr rtl="0"/>
          <a:r>
            <a:rPr lang="en-US" dirty="0"/>
            <a:t>Budget Purpose</a:t>
          </a:r>
        </a:p>
      </dgm:t>
    </dgm:pt>
    <dgm:pt modelId="{92DEEB34-0C17-4804-A06F-59690C914C67}" type="parTrans" cxnId="{D559F1B9-2826-4A68-992B-1E644BE8A607}">
      <dgm:prSet/>
      <dgm:spPr/>
      <dgm:t>
        <a:bodyPr/>
        <a:lstStyle/>
        <a:p>
          <a:endParaRPr lang="en-US"/>
        </a:p>
      </dgm:t>
    </dgm:pt>
    <dgm:pt modelId="{B815C75A-A602-45C6-A947-9A297843BD27}" type="sibTrans" cxnId="{D559F1B9-2826-4A68-992B-1E644BE8A607}">
      <dgm:prSet/>
      <dgm:spPr/>
      <dgm:t>
        <a:bodyPr/>
        <a:lstStyle/>
        <a:p>
          <a:endParaRPr lang="en-US"/>
        </a:p>
      </dgm:t>
    </dgm:pt>
    <dgm:pt modelId="{83A3DD7D-69CC-49C9-8B51-A0EE32BDE4CF}">
      <dgm:prSet/>
      <dgm:spPr/>
      <dgm:t>
        <a:bodyPr/>
        <a:lstStyle/>
        <a:p>
          <a:pPr rtl="0"/>
          <a:r>
            <a:rPr lang="en-US" dirty="0"/>
            <a:t>Resources</a:t>
          </a:r>
        </a:p>
      </dgm:t>
    </dgm:pt>
    <dgm:pt modelId="{F2465542-80F9-4CCA-BF1A-2595093BE67E}" type="parTrans" cxnId="{9FD6A98C-DE35-4BB8-8E10-3D20DAD06A65}">
      <dgm:prSet/>
      <dgm:spPr/>
      <dgm:t>
        <a:bodyPr/>
        <a:lstStyle/>
        <a:p>
          <a:endParaRPr lang="en-US"/>
        </a:p>
      </dgm:t>
    </dgm:pt>
    <dgm:pt modelId="{E52BE47C-C075-4C49-B812-E54CAEB5CBA4}" type="sibTrans" cxnId="{9FD6A98C-DE35-4BB8-8E10-3D20DAD06A65}">
      <dgm:prSet/>
      <dgm:spPr/>
      <dgm:t>
        <a:bodyPr/>
        <a:lstStyle/>
        <a:p>
          <a:endParaRPr lang="en-US"/>
        </a:p>
      </dgm:t>
    </dgm:pt>
    <dgm:pt modelId="{13EF4972-631F-45D8-812A-BADAC42A68CC}" type="pres">
      <dgm:prSet presAssocID="{BFFCCF6A-8174-45F2-B505-7967D941BE78}" presName="Name0" presStyleCnt="0">
        <dgm:presLayoutVars>
          <dgm:chMax val="7"/>
          <dgm:chPref val="7"/>
          <dgm:dir/>
        </dgm:presLayoutVars>
      </dgm:prSet>
      <dgm:spPr/>
    </dgm:pt>
    <dgm:pt modelId="{5E914A1A-2D54-4D5A-A1E2-13F626CD8BA6}" type="pres">
      <dgm:prSet presAssocID="{BFFCCF6A-8174-45F2-B505-7967D941BE78}" presName="Name1" presStyleCnt="0"/>
      <dgm:spPr/>
    </dgm:pt>
    <dgm:pt modelId="{149A0520-391F-4D86-A2AE-29DA79004830}" type="pres">
      <dgm:prSet presAssocID="{BFFCCF6A-8174-45F2-B505-7967D941BE78}" presName="cycle" presStyleCnt="0"/>
      <dgm:spPr/>
    </dgm:pt>
    <dgm:pt modelId="{0002855D-B659-4025-8BAC-4C0E241A648A}" type="pres">
      <dgm:prSet presAssocID="{BFFCCF6A-8174-45F2-B505-7967D941BE78}" presName="srcNode" presStyleLbl="node1" presStyleIdx="0" presStyleCnt="6"/>
      <dgm:spPr/>
    </dgm:pt>
    <dgm:pt modelId="{5849282D-750E-4845-A03D-B50931E3C8C0}" type="pres">
      <dgm:prSet presAssocID="{BFFCCF6A-8174-45F2-B505-7967D941BE78}" presName="conn" presStyleLbl="parChTrans1D2" presStyleIdx="0" presStyleCnt="1"/>
      <dgm:spPr/>
    </dgm:pt>
    <dgm:pt modelId="{E2364B21-EA41-4DA6-B209-15377C73F8E1}" type="pres">
      <dgm:prSet presAssocID="{BFFCCF6A-8174-45F2-B505-7967D941BE78}" presName="extraNode" presStyleLbl="node1" presStyleIdx="0" presStyleCnt="6"/>
      <dgm:spPr/>
    </dgm:pt>
    <dgm:pt modelId="{73F17AE8-8EDA-4520-9DC5-0482574DBECE}" type="pres">
      <dgm:prSet presAssocID="{BFFCCF6A-8174-45F2-B505-7967D941BE78}" presName="dstNode" presStyleLbl="node1" presStyleIdx="0" presStyleCnt="6"/>
      <dgm:spPr/>
    </dgm:pt>
    <dgm:pt modelId="{B7A79168-C4C9-400A-BA1D-1C060EE1C4E8}" type="pres">
      <dgm:prSet presAssocID="{A5AB6AB2-5E2A-4C74-8B9A-72AEEFACC221}" presName="text_1" presStyleLbl="node1" presStyleIdx="0" presStyleCnt="6">
        <dgm:presLayoutVars>
          <dgm:bulletEnabled val="1"/>
        </dgm:presLayoutVars>
      </dgm:prSet>
      <dgm:spPr/>
    </dgm:pt>
    <dgm:pt modelId="{927BE859-B260-421D-9364-BEE954774AF5}" type="pres">
      <dgm:prSet presAssocID="{A5AB6AB2-5E2A-4C74-8B9A-72AEEFACC221}" presName="accent_1" presStyleCnt="0"/>
      <dgm:spPr/>
    </dgm:pt>
    <dgm:pt modelId="{C46D0C75-D1FA-43E7-A51F-356859EC31CF}" type="pres">
      <dgm:prSet presAssocID="{A5AB6AB2-5E2A-4C74-8B9A-72AEEFACC221}" presName="accentRepeatNode" presStyleLbl="solidFgAcc1" presStyleIdx="0" presStyleCnt="6"/>
      <dgm:spPr/>
    </dgm:pt>
    <dgm:pt modelId="{30E5DA0C-5DF9-48A8-86B3-332285455DC6}" type="pres">
      <dgm:prSet presAssocID="{4DB6F460-74C1-4C29-84AF-C9CC8729F4D8}" presName="text_2" presStyleLbl="node1" presStyleIdx="1" presStyleCnt="6">
        <dgm:presLayoutVars>
          <dgm:bulletEnabled val="1"/>
        </dgm:presLayoutVars>
      </dgm:prSet>
      <dgm:spPr/>
    </dgm:pt>
    <dgm:pt modelId="{8A941F44-1F57-4522-BAF5-670E306FE364}" type="pres">
      <dgm:prSet presAssocID="{4DB6F460-74C1-4C29-84AF-C9CC8729F4D8}" presName="accent_2" presStyleCnt="0"/>
      <dgm:spPr/>
    </dgm:pt>
    <dgm:pt modelId="{F8AE5C5D-5B3F-4FB0-A406-A23530A37A09}" type="pres">
      <dgm:prSet presAssocID="{4DB6F460-74C1-4C29-84AF-C9CC8729F4D8}" presName="accentRepeatNode" presStyleLbl="solidFgAcc1" presStyleIdx="1" presStyleCnt="6"/>
      <dgm:spPr/>
    </dgm:pt>
    <dgm:pt modelId="{9628B22F-80BD-408A-B55B-D212B27B947E}" type="pres">
      <dgm:prSet presAssocID="{E695C2CD-2F13-4A66-97EC-D9F95EF44F04}" presName="text_3" presStyleLbl="node1" presStyleIdx="2" presStyleCnt="6">
        <dgm:presLayoutVars>
          <dgm:bulletEnabled val="1"/>
        </dgm:presLayoutVars>
      </dgm:prSet>
      <dgm:spPr/>
    </dgm:pt>
    <dgm:pt modelId="{F31C65DF-8794-45FF-9C68-074153655698}" type="pres">
      <dgm:prSet presAssocID="{E695C2CD-2F13-4A66-97EC-D9F95EF44F04}" presName="accent_3" presStyleCnt="0"/>
      <dgm:spPr/>
    </dgm:pt>
    <dgm:pt modelId="{2B11B169-54A8-4DB6-957B-A3E9B7E1EFB9}" type="pres">
      <dgm:prSet presAssocID="{E695C2CD-2F13-4A66-97EC-D9F95EF44F04}" presName="accentRepeatNode" presStyleLbl="solidFgAcc1" presStyleIdx="2" presStyleCnt="6"/>
      <dgm:spPr/>
    </dgm:pt>
    <dgm:pt modelId="{53F08B00-7A78-47CF-9A50-427C1E166D05}" type="pres">
      <dgm:prSet presAssocID="{5030472B-70A5-42F6-A31A-3D0CEED191CD}" presName="text_4" presStyleLbl="node1" presStyleIdx="3" presStyleCnt="6">
        <dgm:presLayoutVars>
          <dgm:bulletEnabled val="1"/>
        </dgm:presLayoutVars>
      </dgm:prSet>
      <dgm:spPr/>
    </dgm:pt>
    <dgm:pt modelId="{0F74A33A-0018-4F19-86DF-90B3D37A3A24}" type="pres">
      <dgm:prSet presAssocID="{5030472B-70A5-42F6-A31A-3D0CEED191CD}" presName="accent_4" presStyleCnt="0"/>
      <dgm:spPr/>
    </dgm:pt>
    <dgm:pt modelId="{2E9DD4ED-BC79-4F15-918B-1DB5F80DC6BF}" type="pres">
      <dgm:prSet presAssocID="{5030472B-70A5-42F6-A31A-3D0CEED191CD}" presName="accentRepeatNode" presStyleLbl="solidFgAcc1" presStyleIdx="3" presStyleCnt="6"/>
      <dgm:spPr/>
    </dgm:pt>
    <dgm:pt modelId="{8987F6ED-429B-466B-A7B1-11FDCBF1C00E}" type="pres">
      <dgm:prSet presAssocID="{51E028D6-5476-44E3-A9C5-10286E25F364}" presName="text_5" presStyleLbl="node1" presStyleIdx="4" presStyleCnt="6">
        <dgm:presLayoutVars>
          <dgm:bulletEnabled val="1"/>
        </dgm:presLayoutVars>
      </dgm:prSet>
      <dgm:spPr/>
    </dgm:pt>
    <dgm:pt modelId="{50FB1533-BD96-4609-8641-E89CEEDCC9E5}" type="pres">
      <dgm:prSet presAssocID="{51E028D6-5476-44E3-A9C5-10286E25F364}" presName="accent_5" presStyleCnt="0"/>
      <dgm:spPr/>
    </dgm:pt>
    <dgm:pt modelId="{F39B7159-3D93-4313-A588-E9054DD25010}" type="pres">
      <dgm:prSet presAssocID="{51E028D6-5476-44E3-A9C5-10286E25F364}" presName="accentRepeatNode" presStyleLbl="solidFgAcc1" presStyleIdx="4" presStyleCnt="6"/>
      <dgm:spPr/>
    </dgm:pt>
    <dgm:pt modelId="{D4C10ED9-317A-4BDD-B4EF-BBD4BC902452}" type="pres">
      <dgm:prSet presAssocID="{83A3DD7D-69CC-49C9-8B51-A0EE32BDE4CF}" presName="text_6" presStyleLbl="node1" presStyleIdx="5" presStyleCnt="6">
        <dgm:presLayoutVars>
          <dgm:bulletEnabled val="1"/>
        </dgm:presLayoutVars>
      </dgm:prSet>
      <dgm:spPr/>
    </dgm:pt>
    <dgm:pt modelId="{689D2A16-D470-4591-B894-A53D7AADEBAC}" type="pres">
      <dgm:prSet presAssocID="{83A3DD7D-69CC-49C9-8B51-A0EE32BDE4CF}" presName="accent_6" presStyleCnt="0"/>
      <dgm:spPr/>
    </dgm:pt>
    <dgm:pt modelId="{3D0B1A96-F46F-4729-837B-190CC0D3144E}" type="pres">
      <dgm:prSet presAssocID="{83A3DD7D-69CC-49C9-8B51-A0EE32BDE4CF}" presName="accentRepeatNode" presStyleLbl="solidFgAcc1" presStyleIdx="5" presStyleCnt="6"/>
      <dgm:spPr/>
    </dgm:pt>
  </dgm:ptLst>
  <dgm:cxnLst>
    <dgm:cxn modelId="{BAE2A612-2AEC-4A18-B368-484F2B1A1515}" srcId="{BFFCCF6A-8174-45F2-B505-7967D941BE78}" destId="{E695C2CD-2F13-4A66-97EC-D9F95EF44F04}" srcOrd="2" destOrd="0" parTransId="{93882524-9E30-41FA-946B-BBDCC56BB739}" sibTransId="{8308F95F-04BA-4A37-9C3C-A088548C1977}"/>
    <dgm:cxn modelId="{EB806D34-A59A-4D5C-9C4B-6C71FABCB2B9}" srcId="{BFFCCF6A-8174-45F2-B505-7967D941BE78}" destId="{51E028D6-5476-44E3-A9C5-10286E25F364}" srcOrd="4" destOrd="0" parTransId="{B7A35201-43ED-470A-A0C0-831A41B25F8D}" sibTransId="{46004A20-DDA2-4076-9EA5-DB71D45CFE08}"/>
    <dgm:cxn modelId="{5A3F7E5B-DF81-4719-A405-6B29766C1BF9}" type="presOf" srcId="{A5AB6AB2-5E2A-4C74-8B9A-72AEEFACC221}" destId="{B7A79168-C4C9-400A-BA1D-1C060EE1C4E8}" srcOrd="0" destOrd="0" presId="urn:microsoft.com/office/officeart/2008/layout/VerticalCurvedList"/>
    <dgm:cxn modelId="{9F8F9771-FF68-461D-A75D-5E3F5D6A0D7A}" srcId="{BFFCCF6A-8174-45F2-B505-7967D941BE78}" destId="{5030472B-70A5-42F6-A31A-3D0CEED191CD}" srcOrd="3" destOrd="0" parTransId="{A2332AD6-276A-44F2-9366-E4CBCD33FCD0}" sibTransId="{9B4E98EE-273F-4104-9EFE-C9919E7DE8F5}"/>
    <dgm:cxn modelId="{9FD6A98C-DE35-4BB8-8E10-3D20DAD06A65}" srcId="{BFFCCF6A-8174-45F2-B505-7967D941BE78}" destId="{83A3DD7D-69CC-49C9-8B51-A0EE32BDE4CF}" srcOrd="5" destOrd="0" parTransId="{F2465542-80F9-4CCA-BF1A-2595093BE67E}" sibTransId="{E52BE47C-C075-4C49-B812-E54CAEB5CBA4}"/>
    <dgm:cxn modelId="{D4D29490-1D55-4147-9B4D-072EBAEBCA63}" srcId="{BFFCCF6A-8174-45F2-B505-7967D941BE78}" destId="{4DB6F460-74C1-4C29-84AF-C9CC8729F4D8}" srcOrd="1" destOrd="0" parTransId="{D4CEBFB5-7319-46BD-ACD3-8F6DCAD7409F}" sibTransId="{80471943-F10C-4A98-BB8C-CF967EE69CF9}"/>
    <dgm:cxn modelId="{210F1198-28EC-4B50-83CA-0ACFDFF7A204}" type="presOf" srcId="{83A3DD7D-69CC-49C9-8B51-A0EE32BDE4CF}" destId="{D4C10ED9-317A-4BDD-B4EF-BBD4BC902452}" srcOrd="0" destOrd="0" presId="urn:microsoft.com/office/officeart/2008/layout/VerticalCurvedList"/>
    <dgm:cxn modelId="{039F7698-7650-46B3-B564-8E83476B565E}" type="presOf" srcId="{51E028D6-5476-44E3-A9C5-10286E25F364}" destId="{8987F6ED-429B-466B-A7B1-11FDCBF1C00E}" srcOrd="0" destOrd="0" presId="urn:microsoft.com/office/officeart/2008/layout/VerticalCurvedList"/>
    <dgm:cxn modelId="{26A08DA5-2701-4432-8D98-87CACFB99804}" type="presOf" srcId="{5030472B-70A5-42F6-A31A-3D0CEED191CD}" destId="{53F08B00-7A78-47CF-9A50-427C1E166D05}" srcOrd="0" destOrd="0" presId="urn:microsoft.com/office/officeart/2008/layout/VerticalCurvedList"/>
    <dgm:cxn modelId="{24CDADA6-7F0D-42CD-BFEA-2B44BBF3C185}" type="presOf" srcId="{E695C2CD-2F13-4A66-97EC-D9F95EF44F04}" destId="{9628B22F-80BD-408A-B55B-D212B27B947E}" srcOrd="0" destOrd="0" presId="urn:microsoft.com/office/officeart/2008/layout/VerticalCurvedList"/>
    <dgm:cxn modelId="{D559F1B9-2826-4A68-992B-1E644BE8A607}" srcId="{BFFCCF6A-8174-45F2-B505-7967D941BE78}" destId="{A5AB6AB2-5E2A-4C74-8B9A-72AEEFACC221}" srcOrd="0" destOrd="0" parTransId="{92DEEB34-0C17-4804-A06F-59690C914C67}" sibTransId="{B815C75A-A602-45C6-A947-9A297843BD27}"/>
    <dgm:cxn modelId="{D7F6ECBB-4469-447E-A990-FF265EF54F43}" type="presOf" srcId="{BFFCCF6A-8174-45F2-B505-7967D941BE78}" destId="{13EF4972-631F-45D8-812A-BADAC42A68CC}" srcOrd="0" destOrd="0" presId="urn:microsoft.com/office/officeart/2008/layout/VerticalCurvedList"/>
    <dgm:cxn modelId="{C9A937D7-814D-4FA0-BBB1-A2D6C13E5BCD}" type="presOf" srcId="{B815C75A-A602-45C6-A947-9A297843BD27}" destId="{5849282D-750E-4845-A03D-B50931E3C8C0}" srcOrd="0" destOrd="0" presId="urn:microsoft.com/office/officeart/2008/layout/VerticalCurvedList"/>
    <dgm:cxn modelId="{393160EC-8914-40CE-9623-AEC3F65DE4F6}" type="presOf" srcId="{4DB6F460-74C1-4C29-84AF-C9CC8729F4D8}" destId="{30E5DA0C-5DF9-48A8-86B3-332285455DC6}" srcOrd="0" destOrd="0" presId="urn:microsoft.com/office/officeart/2008/layout/VerticalCurvedList"/>
    <dgm:cxn modelId="{30E109B1-708C-4062-B7DA-3DE85A36EE1A}" type="presParOf" srcId="{13EF4972-631F-45D8-812A-BADAC42A68CC}" destId="{5E914A1A-2D54-4D5A-A1E2-13F626CD8BA6}" srcOrd="0" destOrd="0" presId="urn:microsoft.com/office/officeart/2008/layout/VerticalCurvedList"/>
    <dgm:cxn modelId="{F7E352C4-8A88-4DCB-A3A9-F6D5C3365CB0}" type="presParOf" srcId="{5E914A1A-2D54-4D5A-A1E2-13F626CD8BA6}" destId="{149A0520-391F-4D86-A2AE-29DA79004830}" srcOrd="0" destOrd="0" presId="urn:microsoft.com/office/officeart/2008/layout/VerticalCurvedList"/>
    <dgm:cxn modelId="{9674C790-7E3C-4992-AEBC-7BAAAE5B6405}" type="presParOf" srcId="{149A0520-391F-4D86-A2AE-29DA79004830}" destId="{0002855D-B659-4025-8BAC-4C0E241A648A}" srcOrd="0" destOrd="0" presId="urn:microsoft.com/office/officeart/2008/layout/VerticalCurvedList"/>
    <dgm:cxn modelId="{73C84C55-D196-468E-9584-728D1D584FB0}" type="presParOf" srcId="{149A0520-391F-4D86-A2AE-29DA79004830}" destId="{5849282D-750E-4845-A03D-B50931E3C8C0}" srcOrd="1" destOrd="0" presId="urn:microsoft.com/office/officeart/2008/layout/VerticalCurvedList"/>
    <dgm:cxn modelId="{4335272C-7CC1-4496-8A7C-25BDD698A6F3}" type="presParOf" srcId="{149A0520-391F-4D86-A2AE-29DA79004830}" destId="{E2364B21-EA41-4DA6-B209-15377C73F8E1}" srcOrd="2" destOrd="0" presId="urn:microsoft.com/office/officeart/2008/layout/VerticalCurvedList"/>
    <dgm:cxn modelId="{574A3830-2921-421E-B6D3-9DA34E54AEC7}" type="presParOf" srcId="{149A0520-391F-4D86-A2AE-29DA79004830}" destId="{73F17AE8-8EDA-4520-9DC5-0482574DBECE}" srcOrd="3" destOrd="0" presId="urn:microsoft.com/office/officeart/2008/layout/VerticalCurvedList"/>
    <dgm:cxn modelId="{0D2B1C7F-35F0-4DE0-9DC6-A8494FA0C50C}" type="presParOf" srcId="{5E914A1A-2D54-4D5A-A1E2-13F626CD8BA6}" destId="{B7A79168-C4C9-400A-BA1D-1C060EE1C4E8}" srcOrd="1" destOrd="0" presId="urn:microsoft.com/office/officeart/2008/layout/VerticalCurvedList"/>
    <dgm:cxn modelId="{810C9F11-DD66-4E57-84B6-DB0A82CCC21E}" type="presParOf" srcId="{5E914A1A-2D54-4D5A-A1E2-13F626CD8BA6}" destId="{927BE859-B260-421D-9364-BEE954774AF5}" srcOrd="2" destOrd="0" presId="urn:microsoft.com/office/officeart/2008/layout/VerticalCurvedList"/>
    <dgm:cxn modelId="{F402A302-603B-44A3-9327-EC9EAC549CBE}" type="presParOf" srcId="{927BE859-B260-421D-9364-BEE954774AF5}" destId="{C46D0C75-D1FA-43E7-A51F-356859EC31CF}" srcOrd="0" destOrd="0" presId="urn:microsoft.com/office/officeart/2008/layout/VerticalCurvedList"/>
    <dgm:cxn modelId="{9C2CC0C2-C6A8-4E3B-8E37-69931CE45FA7}" type="presParOf" srcId="{5E914A1A-2D54-4D5A-A1E2-13F626CD8BA6}" destId="{30E5DA0C-5DF9-48A8-86B3-332285455DC6}" srcOrd="3" destOrd="0" presId="urn:microsoft.com/office/officeart/2008/layout/VerticalCurvedList"/>
    <dgm:cxn modelId="{1596692A-28E2-41CA-AE6A-55037B69CA5A}" type="presParOf" srcId="{5E914A1A-2D54-4D5A-A1E2-13F626CD8BA6}" destId="{8A941F44-1F57-4522-BAF5-670E306FE364}" srcOrd="4" destOrd="0" presId="urn:microsoft.com/office/officeart/2008/layout/VerticalCurvedList"/>
    <dgm:cxn modelId="{E19C4EB6-3EB0-4B97-8DBF-C7D03B2A7DCD}" type="presParOf" srcId="{8A941F44-1F57-4522-BAF5-670E306FE364}" destId="{F8AE5C5D-5B3F-4FB0-A406-A23530A37A09}" srcOrd="0" destOrd="0" presId="urn:microsoft.com/office/officeart/2008/layout/VerticalCurvedList"/>
    <dgm:cxn modelId="{EF8FE85A-C061-4FC3-B585-6886B845286E}" type="presParOf" srcId="{5E914A1A-2D54-4D5A-A1E2-13F626CD8BA6}" destId="{9628B22F-80BD-408A-B55B-D212B27B947E}" srcOrd="5" destOrd="0" presId="urn:microsoft.com/office/officeart/2008/layout/VerticalCurvedList"/>
    <dgm:cxn modelId="{1B3DF6CB-7B86-470B-99D7-F3A611A3CBE7}" type="presParOf" srcId="{5E914A1A-2D54-4D5A-A1E2-13F626CD8BA6}" destId="{F31C65DF-8794-45FF-9C68-074153655698}" srcOrd="6" destOrd="0" presId="urn:microsoft.com/office/officeart/2008/layout/VerticalCurvedList"/>
    <dgm:cxn modelId="{35A6194A-F1B6-43F5-BCE3-DD414E2C34D8}" type="presParOf" srcId="{F31C65DF-8794-45FF-9C68-074153655698}" destId="{2B11B169-54A8-4DB6-957B-A3E9B7E1EFB9}" srcOrd="0" destOrd="0" presId="urn:microsoft.com/office/officeart/2008/layout/VerticalCurvedList"/>
    <dgm:cxn modelId="{A28B1DD1-90DA-4D4F-8664-C54B09CA1C0A}" type="presParOf" srcId="{5E914A1A-2D54-4D5A-A1E2-13F626CD8BA6}" destId="{53F08B00-7A78-47CF-9A50-427C1E166D05}" srcOrd="7" destOrd="0" presId="urn:microsoft.com/office/officeart/2008/layout/VerticalCurvedList"/>
    <dgm:cxn modelId="{4889D9A3-9738-417E-91FC-DEA2E34267E8}" type="presParOf" srcId="{5E914A1A-2D54-4D5A-A1E2-13F626CD8BA6}" destId="{0F74A33A-0018-4F19-86DF-90B3D37A3A24}" srcOrd="8" destOrd="0" presId="urn:microsoft.com/office/officeart/2008/layout/VerticalCurvedList"/>
    <dgm:cxn modelId="{45F9F4D2-95F5-4766-83C8-2C0D229E449E}" type="presParOf" srcId="{0F74A33A-0018-4F19-86DF-90B3D37A3A24}" destId="{2E9DD4ED-BC79-4F15-918B-1DB5F80DC6BF}" srcOrd="0" destOrd="0" presId="urn:microsoft.com/office/officeart/2008/layout/VerticalCurvedList"/>
    <dgm:cxn modelId="{750515F7-C9F7-42FA-A20E-A48A0A3E3A01}" type="presParOf" srcId="{5E914A1A-2D54-4D5A-A1E2-13F626CD8BA6}" destId="{8987F6ED-429B-466B-A7B1-11FDCBF1C00E}" srcOrd="9" destOrd="0" presId="urn:microsoft.com/office/officeart/2008/layout/VerticalCurvedList"/>
    <dgm:cxn modelId="{602ECEBD-C1D4-4BBD-8E1A-C029D5B255F4}" type="presParOf" srcId="{5E914A1A-2D54-4D5A-A1E2-13F626CD8BA6}" destId="{50FB1533-BD96-4609-8641-E89CEEDCC9E5}" srcOrd="10" destOrd="0" presId="urn:microsoft.com/office/officeart/2008/layout/VerticalCurvedList"/>
    <dgm:cxn modelId="{06F87343-8E69-445E-8CB7-867386196284}" type="presParOf" srcId="{50FB1533-BD96-4609-8641-E89CEEDCC9E5}" destId="{F39B7159-3D93-4313-A588-E9054DD25010}" srcOrd="0" destOrd="0" presId="urn:microsoft.com/office/officeart/2008/layout/VerticalCurvedList"/>
    <dgm:cxn modelId="{F424431D-367A-4557-BD71-3F26B94FE048}" type="presParOf" srcId="{5E914A1A-2D54-4D5A-A1E2-13F626CD8BA6}" destId="{D4C10ED9-317A-4BDD-B4EF-BBD4BC902452}" srcOrd="11" destOrd="0" presId="urn:microsoft.com/office/officeart/2008/layout/VerticalCurvedList"/>
    <dgm:cxn modelId="{995077F9-5447-40F0-AA93-8DFCD85D06A1}" type="presParOf" srcId="{5E914A1A-2D54-4D5A-A1E2-13F626CD8BA6}" destId="{689D2A16-D470-4591-B894-A53D7AADEBAC}" srcOrd="12" destOrd="0" presId="urn:microsoft.com/office/officeart/2008/layout/VerticalCurvedList"/>
    <dgm:cxn modelId="{B67D098D-5A2C-4E44-BF74-6E12D96D684D}" type="presParOf" srcId="{689D2A16-D470-4591-B894-A53D7AADEBAC}" destId="{3D0B1A96-F46F-4729-837B-190CC0D3144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FFCCF6A-8174-45F2-B505-7967D941BE78}"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4DB6F460-74C1-4C29-84AF-C9CC8729F4D8}">
      <dgm:prSet/>
      <dgm:spPr/>
      <dgm:t>
        <a:bodyPr/>
        <a:lstStyle/>
        <a:p>
          <a:pPr rtl="0"/>
          <a:r>
            <a:rPr lang="en-US" dirty="0"/>
            <a:t>Provides a plan of financial operation</a:t>
          </a:r>
        </a:p>
      </dgm:t>
    </dgm:pt>
    <dgm:pt modelId="{D4CEBFB5-7319-46BD-ACD3-8F6DCAD7409F}" type="parTrans" cxnId="{D4D29490-1D55-4147-9B4D-072EBAEBCA63}">
      <dgm:prSet/>
      <dgm:spPr/>
      <dgm:t>
        <a:bodyPr/>
        <a:lstStyle/>
        <a:p>
          <a:endParaRPr lang="en-US"/>
        </a:p>
      </dgm:t>
    </dgm:pt>
    <dgm:pt modelId="{80471943-F10C-4A98-BB8C-CF967EE69CF9}" type="sibTrans" cxnId="{D4D29490-1D55-4147-9B4D-072EBAEBCA63}">
      <dgm:prSet/>
      <dgm:spPr/>
      <dgm:t>
        <a:bodyPr/>
        <a:lstStyle/>
        <a:p>
          <a:endParaRPr lang="en-US"/>
        </a:p>
      </dgm:t>
    </dgm:pt>
    <dgm:pt modelId="{E695C2CD-2F13-4A66-97EC-D9F95EF44F04}">
      <dgm:prSet/>
      <dgm:spPr/>
      <dgm:t>
        <a:bodyPr/>
        <a:lstStyle/>
        <a:p>
          <a:pPr rtl="0"/>
          <a:r>
            <a:rPr lang="en-US" dirty="0"/>
            <a:t>Reflects educational values and needs of schools</a:t>
          </a:r>
        </a:p>
      </dgm:t>
    </dgm:pt>
    <dgm:pt modelId="{93882524-9E30-41FA-946B-BBDCC56BB739}" type="parTrans" cxnId="{BAE2A612-2AEC-4A18-B368-484F2B1A1515}">
      <dgm:prSet/>
      <dgm:spPr/>
      <dgm:t>
        <a:bodyPr/>
        <a:lstStyle/>
        <a:p>
          <a:endParaRPr lang="en-US"/>
        </a:p>
      </dgm:t>
    </dgm:pt>
    <dgm:pt modelId="{8308F95F-04BA-4A37-9C3C-A088548C1977}" type="sibTrans" cxnId="{BAE2A612-2AEC-4A18-B368-484F2B1A1515}">
      <dgm:prSet/>
      <dgm:spPr/>
      <dgm:t>
        <a:bodyPr/>
        <a:lstStyle/>
        <a:p>
          <a:endParaRPr lang="en-US"/>
        </a:p>
      </dgm:t>
    </dgm:pt>
    <dgm:pt modelId="{5030472B-70A5-42F6-A31A-3D0CEED191CD}">
      <dgm:prSet/>
      <dgm:spPr/>
      <dgm:t>
        <a:bodyPr/>
        <a:lstStyle/>
        <a:p>
          <a:pPr rtl="0"/>
          <a:r>
            <a:rPr lang="en-US" dirty="0"/>
            <a:t>Promotes rational decision-making</a:t>
          </a:r>
        </a:p>
      </dgm:t>
    </dgm:pt>
    <dgm:pt modelId="{A2332AD6-276A-44F2-9366-E4CBCD33FCD0}" type="parTrans" cxnId="{9F8F9771-FF68-461D-A75D-5E3F5D6A0D7A}">
      <dgm:prSet/>
      <dgm:spPr/>
      <dgm:t>
        <a:bodyPr/>
        <a:lstStyle/>
        <a:p>
          <a:endParaRPr lang="en-US"/>
        </a:p>
      </dgm:t>
    </dgm:pt>
    <dgm:pt modelId="{9B4E98EE-273F-4104-9EFE-C9919E7DE8F5}" type="sibTrans" cxnId="{9F8F9771-FF68-461D-A75D-5E3F5D6A0D7A}">
      <dgm:prSet/>
      <dgm:spPr/>
      <dgm:t>
        <a:bodyPr/>
        <a:lstStyle/>
        <a:p>
          <a:endParaRPr lang="en-US"/>
        </a:p>
      </dgm:t>
    </dgm:pt>
    <dgm:pt modelId="{A5AB6AB2-5E2A-4C74-8B9A-72AEEFACC221}">
      <dgm:prSet/>
      <dgm:spPr/>
      <dgm:t>
        <a:bodyPr/>
        <a:lstStyle/>
        <a:p>
          <a:pPr rtl="0"/>
          <a:r>
            <a:rPr lang="en-US" dirty="0"/>
            <a:t>Required by statute C.R.S. 22-44-103</a:t>
          </a:r>
        </a:p>
      </dgm:t>
    </dgm:pt>
    <dgm:pt modelId="{92DEEB34-0C17-4804-A06F-59690C914C67}" type="parTrans" cxnId="{D559F1B9-2826-4A68-992B-1E644BE8A607}">
      <dgm:prSet/>
      <dgm:spPr/>
      <dgm:t>
        <a:bodyPr/>
        <a:lstStyle/>
        <a:p>
          <a:endParaRPr lang="en-US"/>
        </a:p>
      </dgm:t>
    </dgm:pt>
    <dgm:pt modelId="{B815C75A-A602-45C6-A947-9A297843BD27}" type="sibTrans" cxnId="{D559F1B9-2826-4A68-992B-1E644BE8A607}">
      <dgm:prSet/>
      <dgm:spPr/>
      <dgm:t>
        <a:bodyPr/>
        <a:lstStyle/>
        <a:p>
          <a:endParaRPr lang="en-US"/>
        </a:p>
      </dgm:t>
    </dgm:pt>
    <dgm:pt modelId="{83A3DD7D-69CC-49C9-8B51-A0EE32BDE4CF}">
      <dgm:prSet/>
      <dgm:spPr/>
      <dgm:t>
        <a:bodyPr/>
        <a:lstStyle/>
        <a:p>
          <a:pPr rtl="0"/>
          <a:r>
            <a:rPr lang="en-US" dirty="0"/>
            <a:t>Assists board members and administrators in educational planning and prioritization of school operations through the allocation of resources</a:t>
          </a:r>
        </a:p>
      </dgm:t>
    </dgm:pt>
    <dgm:pt modelId="{F2465542-80F9-4CCA-BF1A-2595093BE67E}" type="parTrans" cxnId="{9FD6A98C-DE35-4BB8-8E10-3D20DAD06A65}">
      <dgm:prSet/>
      <dgm:spPr/>
      <dgm:t>
        <a:bodyPr/>
        <a:lstStyle/>
        <a:p>
          <a:endParaRPr lang="en-US"/>
        </a:p>
      </dgm:t>
    </dgm:pt>
    <dgm:pt modelId="{E52BE47C-C075-4C49-B812-E54CAEB5CBA4}" type="sibTrans" cxnId="{9FD6A98C-DE35-4BB8-8E10-3D20DAD06A65}">
      <dgm:prSet/>
      <dgm:spPr/>
      <dgm:t>
        <a:bodyPr/>
        <a:lstStyle/>
        <a:p>
          <a:endParaRPr lang="en-US"/>
        </a:p>
      </dgm:t>
    </dgm:pt>
    <dgm:pt modelId="{13EF4972-631F-45D8-812A-BADAC42A68CC}" type="pres">
      <dgm:prSet presAssocID="{BFFCCF6A-8174-45F2-B505-7967D941BE78}" presName="Name0" presStyleCnt="0">
        <dgm:presLayoutVars>
          <dgm:chMax val="7"/>
          <dgm:chPref val="7"/>
          <dgm:dir/>
        </dgm:presLayoutVars>
      </dgm:prSet>
      <dgm:spPr/>
    </dgm:pt>
    <dgm:pt modelId="{5E914A1A-2D54-4D5A-A1E2-13F626CD8BA6}" type="pres">
      <dgm:prSet presAssocID="{BFFCCF6A-8174-45F2-B505-7967D941BE78}" presName="Name1" presStyleCnt="0"/>
      <dgm:spPr/>
    </dgm:pt>
    <dgm:pt modelId="{149A0520-391F-4D86-A2AE-29DA79004830}" type="pres">
      <dgm:prSet presAssocID="{BFFCCF6A-8174-45F2-B505-7967D941BE78}" presName="cycle" presStyleCnt="0"/>
      <dgm:spPr/>
    </dgm:pt>
    <dgm:pt modelId="{0002855D-B659-4025-8BAC-4C0E241A648A}" type="pres">
      <dgm:prSet presAssocID="{BFFCCF6A-8174-45F2-B505-7967D941BE78}" presName="srcNode" presStyleLbl="node1" presStyleIdx="0" presStyleCnt="5"/>
      <dgm:spPr/>
    </dgm:pt>
    <dgm:pt modelId="{5849282D-750E-4845-A03D-B50931E3C8C0}" type="pres">
      <dgm:prSet presAssocID="{BFFCCF6A-8174-45F2-B505-7967D941BE78}" presName="conn" presStyleLbl="parChTrans1D2" presStyleIdx="0" presStyleCnt="1"/>
      <dgm:spPr/>
    </dgm:pt>
    <dgm:pt modelId="{E2364B21-EA41-4DA6-B209-15377C73F8E1}" type="pres">
      <dgm:prSet presAssocID="{BFFCCF6A-8174-45F2-B505-7967D941BE78}" presName="extraNode" presStyleLbl="node1" presStyleIdx="0" presStyleCnt="5"/>
      <dgm:spPr/>
    </dgm:pt>
    <dgm:pt modelId="{73F17AE8-8EDA-4520-9DC5-0482574DBECE}" type="pres">
      <dgm:prSet presAssocID="{BFFCCF6A-8174-45F2-B505-7967D941BE78}" presName="dstNode" presStyleLbl="node1" presStyleIdx="0" presStyleCnt="5"/>
      <dgm:spPr/>
    </dgm:pt>
    <dgm:pt modelId="{B7A79168-C4C9-400A-BA1D-1C060EE1C4E8}" type="pres">
      <dgm:prSet presAssocID="{A5AB6AB2-5E2A-4C74-8B9A-72AEEFACC221}" presName="text_1" presStyleLbl="node1" presStyleIdx="0" presStyleCnt="5">
        <dgm:presLayoutVars>
          <dgm:bulletEnabled val="1"/>
        </dgm:presLayoutVars>
      </dgm:prSet>
      <dgm:spPr/>
    </dgm:pt>
    <dgm:pt modelId="{927BE859-B260-421D-9364-BEE954774AF5}" type="pres">
      <dgm:prSet presAssocID="{A5AB6AB2-5E2A-4C74-8B9A-72AEEFACC221}" presName="accent_1" presStyleCnt="0"/>
      <dgm:spPr/>
    </dgm:pt>
    <dgm:pt modelId="{C46D0C75-D1FA-43E7-A51F-356859EC31CF}" type="pres">
      <dgm:prSet presAssocID="{A5AB6AB2-5E2A-4C74-8B9A-72AEEFACC221}" presName="accentRepeatNode" presStyleLbl="solidFgAcc1" presStyleIdx="0" presStyleCnt="5"/>
      <dgm:spPr/>
    </dgm:pt>
    <dgm:pt modelId="{30E5DA0C-5DF9-48A8-86B3-332285455DC6}" type="pres">
      <dgm:prSet presAssocID="{4DB6F460-74C1-4C29-84AF-C9CC8729F4D8}" presName="text_2" presStyleLbl="node1" presStyleIdx="1" presStyleCnt="5">
        <dgm:presLayoutVars>
          <dgm:bulletEnabled val="1"/>
        </dgm:presLayoutVars>
      </dgm:prSet>
      <dgm:spPr/>
    </dgm:pt>
    <dgm:pt modelId="{8A941F44-1F57-4522-BAF5-670E306FE364}" type="pres">
      <dgm:prSet presAssocID="{4DB6F460-74C1-4C29-84AF-C9CC8729F4D8}" presName="accent_2" presStyleCnt="0"/>
      <dgm:spPr/>
    </dgm:pt>
    <dgm:pt modelId="{F8AE5C5D-5B3F-4FB0-A406-A23530A37A09}" type="pres">
      <dgm:prSet presAssocID="{4DB6F460-74C1-4C29-84AF-C9CC8729F4D8}" presName="accentRepeatNode" presStyleLbl="solidFgAcc1" presStyleIdx="1" presStyleCnt="5"/>
      <dgm:spPr/>
    </dgm:pt>
    <dgm:pt modelId="{9628B22F-80BD-408A-B55B-D212B27B947E}" type="pres">
      <dgm:prSet presAssocID="{E695C2CD-2F13-4A66-97EC-D9F95EF44F04}" presName="text_3" presStyleLbl="node1" presStyleIdx="2" presStyleCnt="5">
        <dgm:presLayoutVars>
          <dgm:bulletEnabled val="1"/>
        </dgm:presLayoutVars>
      </dgm:prSet>
      <dgm:spPr/>
    </dgm:pt>
    <dgm:pt modelId="{F31C65DF-8794-45FF-9C68-074153655698}" type="pres">
      <dgm:prSet presAssocID="{E695C2CD-2F13-4A66-97EC-D9F95EF44F04}" presName="accent_3" presStyleCnt="0"/>
      <dgm:spPr/>
    </dgm:pt>
    <dgm:pt modelId="{2B11B169-54A8-4DB6-957B-A3E9B7E1EFB9}" type="pres">
      <dgm:prSet presAssocID="{E695C2CD-2F13-4A66-97EC-D9F95EF44F04}" presName="accentRepeatNode" presStyleLbl="solidFgAcc1" presStyleIdx="2" presStyleCnt="5"/>
      <dgm:spPr/>
    </dgm:pt>
    <dgm:pt modelId="{53F08B00-7A78-47CF-9A50-427C1E166D05}" type="pres">
      <dgm:prSet presAssocID="{5030472B-70A5-42F6-A31A-3D0CEED191CD}" presName="text_4" presStyleLbl="node1" presStyleIdx="3" presStyleCnt="5">
        <dgm:presLayoutVars>
          <dgm:bulletEnabled val="1"/>
        </dgm:presLayoutVars>
      </dgm:prSet>
      <dgm:spPr/>
    </dgm:pt>
    <dgm:pt modelId="{0F74A33A-0018-4F19-86DF-90B3D37A3A24}" type="pres">
      <dgm:prSet presAssocID="{5030472B-70A5-42F6-A31A-3D0CEED191CD}" presName="accent_4" presStyleCnt="0"/>
      <dgm:spPr/>
    </dgm:pt>
    <dgm:pt modelId="{2E9DD4ED-BC79-4F15-918B-1DB5F80DC6BF}" type="pres">
      <dgm:prSet presAssocID="{5030472B-70A5-42F6-A31A-3D0CEED191CD}" presName="accentRepeatNode" presStyleLbl="solidFgAcc1" presStyleIdx="3" presStyleCnt="5"/>
      <dgm:spPr/>
    </dgm:pt>
    <dgm:pt modelId="{3154CDC9-8853-4CEE-B067-72BD6AC9B7FD}" type="pres">
      <dgm:prSet presAssocID="{83A3DD7D-69CC-49C9-8B51-A0EE32BDE4CF}" presName="text_5" presStyleLbl="node1" presStyleIdx="4" presStyleCnt="5">
        <dgm:presLayoutVars>
          <dgm:bulletEnabled val="1"/>
        </dgm:presLayoutVars>
      </dgm:prSet>
      <dgm:spPr/>
    </dgm:pt>
    <dgm:pt modelId="{C7BC4D70-2C83-4121-9A66-014A2AFF6AB1}" type="pres">
      <dgm:prSet presAssocID="{83A3DD7D-69CC-49C9-8B51-A0EE32BDE4CF}" presName="accent_5" presStyleCnt="0"/>
      <dgm:spPr/>
    </dgm:pt>
    <dgm:pt modelId="{3D0B1A96-F46F-4729-837B-190CC0D3144E}" type="pres">
      <dgm:prSet presAssocID="{83A3DD7D-69CC-49C9-8B51-A0EE32BDE4CF}" presName="accentRepeatNode" presStyleLbl="solidFgAcc1" presStyleIdx="4" presStyleCnt="5"/>
      <dgm:spPr/>
    </dgm:pt>
  </dgm:ptLst>
  <dgm:cxnLst>
    <dgm:cxn modelId="{BAE2A612-2AEC-4A18-B368-484F2B1A1515}" srcId="{BFFCCF6A-8174-45F2-B505-7967D941BE78}" destId="{E695C2CD-2F13-4A66-97EC-D9F95EF44F04}" srcOrd="2" destOrd="0" parTransId="{93882524-9E30-41FA-946B-BBDCC56BB739}" sibTransId="{8308F95F-04BA-4A37-9C3C-A088548C1977}"/>
    <dgm:cxn modelId="{D9744238-288D-4C92-8B71-7B417A53F889}" type="presOf" srcId="{BFFCCF6A-8174-45F2-B505-7967D941BE78}" destId="{13EF4972-631F-45D8-812A-BADAC42A68CC}" srcOrd="0" destOrd="0" presId="urn:microsoft.com/office/officeart/2008/layout/VerticalCurvedList"/>
    <dgm:cxn modelId="{9F8F9771-FF68-461D-A75D-5E3F5D6A0D7A}" srcId="{BFFCCF6A-8174-45F2-B505-7967D941BE78}" destId="{5030472B-70A5-42F6-A31A-3D0CEED191CD}" srcOrd="3" destOrd="0" parTransId="{A2332AD6-276A-44F2-9366-E4CBCD33FCD0}" sibTransId="{9B4E98EE-273F-4104-9EFE-C9919E7DE8F5}"/>
    <dgm:cxn modelId="{9FD6A98C-DE35-4BB8-8E10-3D20DAD06A65}" srcId="{BFFCCF6A-8174-45F2-B505-7967D941BE78}" destId="{83A3DD7D-69CC-49C9-8B51-A0EE32BDE4CF}" srcOrd="4" destOrd="0" parTransId="{F2465542-80F9-4CCA-BF1A-2595093BE67E}" sibTransId="{E52BE47C-C075-4C49-B812-E54CAEB5CBA4}"/>
    <dgm:cxn modelId="{D4D29490-1D55-4147-9B4D-072EBAEBCA63}" srcId="{BFFCCF6A-8174-45F2-B505-7967D941BE78}" destId="{4DB6F460-74C1-4C29-84AF-C9CC8729F4D8}" srcOrd="1" destOrd="0" parTransId="{D4CEBFB5-7319-46BD-ACD3-8F6DCAD7409F}" sibTransId="{80471943-F10C-4A98-BB8C-CF967EE69CF9}"/>
    <dgm:cxn modelId="{CB6035A4-9498-4602-BFE2-D4995B4C1289}" type="presOf" srcId="{83A3DD7D-69CC-49C9-8B51-A0EE32BDE4CF}" destId="{3154CDC9-8853-4CEE-B067-72BD6AC9B7FD}" srcOrd="0" destOrd="0" presId="urn:microsoft.com/office/officeart/2008/layout/VerticalCurvedList"/>
    <dgm:cxn modelId="{BE376EAE-EDB7-4167-85F5-53D7B6EBBE51}" type="presOf" srcId="{5030472B-70A5-42F6-A31A-3D0CEED191CD}" destId="{53F08B00-7A78-47CF-9A50-427C1E166D05}" srcOrd="0" destOrd="0" presId="urn:microsoft.com/office/officeart/2008/layout/VerticalCurvedList"/>
    <dgm:cxn modelId="{D559F1B9-2826-4A68-992B-1E644BE8A607}" srcId="{BFFCCF6A-8174-45F2-B505-7967D941BE78}" destId="{A5AB6AB2-5E2A-4C74-8B9A-72AEEFACC221}" srcOrd="0" destOrd="0" parTransId="{92DEEB34-0C17-4804-A06F-59690C914C67}" sibTransId="{B815C75A-A602-45C6-A947-9A297843BD27}"/>
    <dgm:cxn modelId="{0ED68FBA-D7C0-4E9D-87CE-8932408F552D}" type="presOf" srcId="{E695C2CD-2F13-4A66-97EC-D9F95EF44F04}" destId="{9628B22F-80BD-408A-B55B-D212B27B947E}" srcOrd="0" destOrd="0" presId="urn:microsoft.com/office/officeart/2008/layout/VerticalCurvedList"/>
    <dgm:cxn modelId="{12AE60C1-0527-4355-AFC1-52FC3310722F}" type="presOf" srcId="{A5AB6AB2-5E2A-4C74-8B9A-72AEEFACC221}" destId="{B7A79168-C4C9-400A-BA1D-1C060EE1C4E8}" srcOrd="0" destOrd="0" presId="urn:microsoft.com/office/officeart/2008/layout/VerticalCurvedList"/>
    <dgm:cxn modelId="{01E677C3-778F-4BAC-9C5E-D63F08ABA04A}" type="presOf" srcId="{4DB6F460-74C1-4C29-84AF-C9CC8729F4D8}" destId="{30E5DA0C-5DF9-48A8-86B3-332285455DC6}" srcOrd="0" destOrd="0" presId="urn:microsoft.com/office/officeart/2008/layout/VerticalCurvedList"/>
    <dgm:cxn modelId="{D356EBF4-91B0-49AE-BC4C-04A5E05D0A86}" type="presOf" srcId="{B815C75A-A602-45C6-A947-9A297843BD27}" destId="{5849282D-750E-4845-A03D-B50931E3C8C0}" srcOrd="0" destOrd="0" presId="urn:microsoft.com/office/officeart/2008/layout/VerticalCurvedList"/>
    <dgm:cxn modelId="{01ABEB57-62B7-475B-AD18-6682FD39A099}" type="presParOf" srcId="{13EF4972-631F-45D8-812A-BADAC42A68CC}" destId="{5E914A1A-2D54-4D5A-A1E2-13F626CD8BA6}" srcOrd="0" destOrd="0" presId="urn:microsoft.com/office/officeart/2008/layout/VerticalCurvedList"/>
    <dgm:cxn modelId="{EA07F904-7EA3-49B8-A237-55F653BAB77E}" type="presParOf" srcId="{5E914A1A-2D54-4D5A-A1E2-13F626CD8BA6}" destId="{149A0520-391F-4D86-A2AE-29DA79004830}" srcOrd="0" destOrd="0" presId="urn:microsoft.com/office/officeart/2008/layout/VerticalCurvedList"/>
    <dgm:cxn modelId="{DCDCA485-4EF8-4B0E-AD4F-77F0092DE89E}" type="presParOf" srcId="{149A0520-391F-4D86-A2AE-29DA79004830}" destId="{0002855D-B659-4025-8BAC-4C0E241A648A}" srcOrd="0" destOrd="0" presId="urn:microsoft.com/office/officeart/2008/layout/VerticalCurvedList"/>
    <dgm:cxn modelId="{80F3E35E-A0A1-48F1-AA33-EEFD237D4CB8}" type="presParOf" srcId="{149A0520-391F-4D86-A2AE-29DA79004830}" destId="{5849282D-750E-4845-A03D-B50931E3C8C0}" srcOrd="1" destOrd="0" presId="urn:microsoft.com/office/officeart/2008/layout/VerticalCurvedList"/>
    <dgm:cxn modelId="{E5CCB162-1361-43B6-B32A-9FD41A4DBD25}" type="presParOf" srcId="{149A0520-391F-4D86-A2AE-29DA79004830}" destId="{E2364B21-EA41-4DA6-B209-15377C73F8E1}" srcOrd="2" destOrd="0" presId="urn:microsoft.com/office/officeart/2008/layout/VerticalCurvedList"/>
    <dgm:cxn modelId="{903EBC5C-641A-4761-8BBA-699DCB8DCDA2}" type="presParOf" srcId="{149A0520-391F-4D86-A2AE-29DA79004830}" destId="{73F17AE8-8EDA-4520-9DC5-0482574DBECE}" srcOrd="3" destOrd="0" presId="urn:microsoft.com/office/officeart/2008/layout/VerticalCurvedList"/>
    <dgm:cxn modelId="{2A096D1B-7B63-49BA-BFA7-B37A2A5AB263}" type="presParOf" srcId="{5E914A1A-2D54-4D5A-A1E2-13F626CD8BA6}" destId="{B7A79168-C4C9-400A-BA1D-1C060EE1C4E8}" srcOrd="1" destOrd="0" presId="urn:microsoft.com/office/officeart/2008/layout/VerticalCurvedList"/>
    <dgm:cxn modelId="{34DE10CF-1F7A-4117-B02D-BC25B5BB46F2}" type="presParOf" srcId="{5E914A1A-2D54-4D5A-A1E2-13F626CD8BA6}" destId="{927BE859-B260-421D-9364-BEE954774AF5}" srcOrd="2" destOrd="0" presId="urn:microsoft.com/office/officeart/2008/layout/VerticalCurvedList"/>
    <dgm:cxn modelId="{67F4B6CB-1CFA-4FD8-95D6-0273B54D9F79}" type="presParOf" srcId="{927BE859-B260-421D-9364-BEE954774AF5}" destId="{C46D0C75-D1FA-43E7-A51F-356859EC31CF}" srcOrd="0" destOrd="0" presId="urn:microsoft.com/office/officeart/2008/layout/VerticalCurvedList"/>
    <dgm:cxn modelId="{13CB10E3-7325-4DB9-950A-A6F7E8F2BAF8}" type="presParOf" srcId="{5E914A1A-2D54-4D5A-A1E2-13F626CD8BA6}" destId="{30E5DA0C-5DF9-48A8-86B3-332285455DC6}" srcOrd="3" destOrd="0" presId="urn:microsoft.com/office/officeart/2008/layout/VerticalCurvedList"/>
    <dgm:cxn modelId="{4D7B7B2C-5D23-4A98-8E5E-7B782647F965}" type="presParOf" srcId="{5E914A1A-2D54-4D5A-A1E2-13F626CD8BA6}" destId="{8A941F44-1F57-4522-BAF5-670E306FE364}" srcOrd="4" destOrd="0" presId="urn:microsoft.com/office/officeart/2008/layout/VerticalCurvedList"/>
    <dgm:cxn modelId="{DA632FC0-397C-4253-9C5A-14CA09C35639}" type="presParOf" srcId="{8A941F44-1F57-4522-BAF5-670E306FE364}" destId="{F8AE5C5D-5B3F-4FB0-A406-A23530A37A09}" srcOrd="0" destOrd="0" presId="urn:microsoft.com/office/officeart/2008/layout/VerticalCurvedList"/>
    <dgm:cxn modelId="{6DA8D90A-957C-4A11-8876-D2A29B4B62D6}" type="presParOf" srcId="{5E914A1A-2D54-4D5A-A1E2-13F626CD8BA6}" destId="{9628B22F-80BD-408A-B55B-D212B27B947E}" srcOrd="5" destOrd="0" presId="urn:microsoft.com/office/officeart/2008/layout/VerticalCurvedList"/>
    <dgm:cxn modelId="{10C215EA-B752-4327-9B3E-CA5350C4C02F}" type="presParOf" srcId="{5E914A1A-2D54-4D5A-A1E2-13F626CD8BA6}" destId="{F31C65DF-8794-45FF-9C68-074153655698}" srcOrd="6" destOrd="0" presId="urn:microsoft.com/office/officeart/2008/layout/VerticalCurvedList"/>
    <dgm:cxn modelId="{8232139E-9C79-4E77-BD91-BB347B8290CC}" type="presParOf" srcId="{F31C65DF-8794-45FF-9C68-074153655698}" destId="{2B11B169-54A8-4DB6-957B-A3E9B7E1EFB9}" srcOrd="0" destOrd="0" presId="urn:microsoft.com/office/officeart/2008/layout/VerticalCurvedList"/>
    <dgm:cxn modelId="{7CC04C66-3AAA-4AA6-99EA-F01FEAA94A88}" type="presParOf" srcId="{5E914A1A-2D54-4D5A-A1E2-13F626CD8BA6}" destId="{53F08B00-7A78-47CF-9A50-427C1E166D05}" srcOrd="7" destOrd="0" presId="urn:microsoft.com/office/officeart/2008/layout/VerticalCurvedList"/>
    <dgm:cxn modelId="{73BE90F7-C9BE-459A-9B5B-1A914CB17F3C}" type="presParOf" srcId="{5E914A1A-2D54-4D5A-A1E2-13F626CD8BA6}" destId="{0F74A33A-0018-4F19-86DF-90B3D37A3A24}" srcOrd="8" destOrd="0" presId="urn:microsoft.com/office/officeart/2008/layout/VerticalCurvedList"/>
    <dgm:cxn modelId="{1DE01808-0E77-47B5-A48A-461FFAAC9BA0}" type="presParOf" srcId="{0F74A33A-0018-4F19-86DF-90B3D37A3A24}" destId="{2E9DD4ED-BC79-4F15-918B-1DB5F80DC6BF}" srcOrd="0" destOrd="0" presId="urn:microsoft.com/office/officeart/2008/layout/VerticalCurvedList"/>
    <dgm:cxn modelId="{A9B5FE2F-F556-4F67-B55D-5F7A95DBE199}" type="presParOf" srcId="{5E914A1A-2D54-4D5A-A1E2-13F626CD8BA6}" destId="{3154CDC9-8853-4CEE-B067-72BD6AC9B7FD}" srcOrd="9" destOrd="0" presId="urn:microsoft.com/office/officeart/2008/layout/VerticalCurvedList"/>
    <dgm:cxn modelId="{F03BB7DF-64E5-4C01-88A2-33EBBC6B8CA9}" type="presParOf" srcId="{5E914A1A-2D54-4D5A-A1E2-13F626CD8BA6}" destId="{C7BC4D70-2C83-4121-9A66-014A2AFF6AB1}" srcOrd="10" destOrd="0" presId="urn:microsoft.com/office/officeart/2008/layout/VerticalCurvedList"/>
    <dgm:cxn modelId="{29685C5C-29F1-49E4-B4E7-F5A00E63C6BD}" type="presParOf" srcId="{C7BC4D70-2C83-4121-9A66-014A2AFF6AB1}" destId="{3D0B1A96-F46F-4729-837B-190CC0D3144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BFFCCF6A-8174-45F2-B505-7967D941BE78}" type="doc">
      <dgm:prSet loTypeId="urn:microsoft.com/office/officeart/2005/8/layout/hProcess9" loCatId="process" qsTypeId="urn:microsoft.com/office/officeart/2005/8/quickstyle/simple2" qsCatId="simple" csTypeId="urn:microsoft.com/office/officeart/2005/8/colors/accent0_3" csCatId="mainScheme" phldr="1"/>
      <dgm:spPr/>
      <dgm:t>
        <a:bodyPr/>
        <a:lstStyle/>
        <a:p>
          <a:endParaRPr lang="en-US"/>
        </a:p>
      </dgm:t>
    </dgm:pt>
    <dgm:pt modelId="{E695C2CD-2F13-4A66-97EC-D9F95EF44F04}">
      <dgm:prSet/>
      <dgm:spPr/>
      <dgm:t>
        <a:bodyPr/>
        <a:lstStyle/>
        <a:p>
          <a:pPr rtl="0"/>
          <a:r>
            <a:rPr lang="en-US" dirty="0"/>
            <a:t>Post notice of </a:t>
          </a:r>
          <a:r>
            <a:rPr lang="en-US" i="1" dirty="0"/>
            <a:t>Proposed Budget</a:t>
          </a:r>
        </a:p>
      </dgm:t>
    </dgm:pt>
    <dgm:pt modelId="{93882524-9E30-41FA-946B-BBDCC56BB739}" type="parTrans" cxnId="{BAE2A612-2AEC-4A18-B368-484F2B1A1515}">
      <dgm:prSet/>
      <dgm:spPr/>
      <dgm:t>
        <a:bodyPr/>
        <a:lstStyle/>
        <a:p>
          <a:endParaRPr lang="en-US"/>
        </a:p>
      </dgm:t>
    </dgm:pt>
    <dgm:pt modelId="{8308F95F-04BA-4A37-9C3C-A088548C1977}" type="sibTrans" cxnId="{BAE2A612-2AEC-4A18-B368-484F2B1A1515}">
      <dgm:prSet/>
      <dgm:spPr/>
      <dgm:t>
        <a:bodyPr/>
        <a:lstStyle/>
        <a:p>
          <a:endParaRPr lang="en-US"/>
        </a:p>
      </dgm:t>
    </dgm:pt>
    <dgm:pt modelId="{5030472B-70A5-42F6-A31A-3D0CEED191CD}">
      <dgm:prSet/>
      <dgm:spPr/>
      <dgm:t>
        <a:bodyPr/>
        <a:lstStyle/>
        <a:p>
          <a:pPr rtl="0"/>
          <a:r>
            <a:rPr lang="en-US" dirty="0"/>
            <a:t>Board adopts </a:t>
          </a:r>
          <a:r>
            <a:rPr lang="en-US" i="1" dirty="0"/>
            <a:t>Proposed Budget</a:t>
          </a:r>
        </a:p>
      </dgm:t>
    </dgm:pt>
    <dgm:pt modelId="{A2332AD6-276A-44F2-9366-E4CBCD33FCD0}" type="parTrans" cxnId="{9F8F9771-FF68-461D-A75D-5E3F5D6A0D7A}">
      <dgm:prSet/>
      <dgm:spPr/>
      <dgm:t>
        <a:bodyPr/>
        <a:lstStyle/>
        <a:p>
          <a:endParaRPr lang="en-US"/>
        </a:p>
      </dgm:t>
    </dgm:pt>
    <dgm:pt modelId="{9B4E98EE-273F-4104-9EFE-C9919E7DE8F5}" type="sibTrans" cxnId="{9F8F9771-FF68-461D-A75D-5E3F5D6A0D7A}">
      <dgm:prSet/>
      <dgm:spPr/>
      <dgm:t>
        <a:bodyPr/>
        <a:lstStyle/>
        <a:p>
          <a:endParaRPr lang="en-US"/>
        </a:p>
      </dgm:t>
    </dgm:pt>
    <dgm:pt modelId="{A5AB6AB2-5E2A-4C74-8B9A-72AEEFACC221}">
      <dgm:prSet custT="1"/>
      <dgm:spPr/>
      <dgm:t>
        <a:bodyPr/>
        <a:lstStyle/>
        <a:p>
          <a:pPr rtl="0"/>
          <a:r>
            <a:rPr lang="en-US" sz="1400" dirty="0"/>
            <a:t>Submit </a:t>
          </a:r>
          <a:r>
            <a:rPr lang="en-US" sz="1400" i="1" dirty="0"/>
            <a:t>Proposed Budget </a:t>
          </a:r>
          <a:r>
            <a:rPr lang="en-US" sz="1400" dirty="0"/>
            <a:t>to board</a:t>
          </a:r>
        </a:p>
      </dgm:t>
    </dgm:pt>
    <dgm:pt modelId="{92DEEB34-0C17-4804-A06F-59690C914C67}" type="parTrans" cxnId="{D559F1B9-2826-4A68-992B-1E644BE8A607}">
      <dgm:prSet/>
      <dgm:spPr/>
      <dgm:t>
        <a:bodyPr/>
        <a:lstStyle/>
        <a:p>
          <a:endParaRPr lang="en-US"/>
        </a:p>
      </dgm:t>
    </dgm:pt>
    <dgm:pt modelId="{B815C75A-A602-45C6-A947-9A297843BD27}" type="sibTrans" cxnId="{D559F1B9-2826-4A68-992B-1E644BE8A607}">
      <dgm:prSet/>
      <dgm:spPr/>
      <dgm:t>
        <a:bodyPr/>
        <a:lstStyle/>
        <a:p>
          <a:endParaRPr lang="en-US"/>
        </a:p>
      </dgm:t>
    </dgm:pt>
    <dgm:pt modelId="{83A3DD7D-69CC-49C9-8B51-A0EE32BDE4CF}">
      <dgm:prSet/>
      <dgm:spPr/>
      <dgm:t>
        <a:bodyPr/>
        <a:lstStyle/>
        <a:p>
          <a:pPr rtl="0"/>
          <a:r>
            <a:rPr lang="en-US" dirty="0"/>
            <a:t>Submit </a:t>
          </a:r>
          <a:r>
            <a:rPr lang="en-US" i="1" dirty="0"/>
            <a:t>Proposed Amended Budget</a:t>
          </a:r>
          <a:r>
            <a:rPr lang="en-US" dirty="0"/>
            <a:t> to the board</a:t>
          </a:r>
        </a:p>
      </dgm:t>
    </dgm:pt>
    <dgm:pt modelId="{F2465542-80F9-4CCA-BF1A-2595093BE67E}" type="parTrans" cxnId="{9FD6A98C-DE35-4BB8-8E10-3D20DAD06A65}">
      <dgm:prSet/>
      <dgm:spPr/>
      <dgm:t>
        <a:bodyPr/>
        <a:lstStyle/>
        <a:p>
          <a:endParaRPr lang="en-US"/>
        </a:p>
      </dgm:t>
    </dgm:pt>
    <dgm:pt modelId="{E52BE47C-C075-4C49-B812-E54CAEB5CBA4}" type="sibTrans" cxnId="{9FD6A98C-DE35-4BB8-8E10-3D20DAD06A65}">
      <dgm:prSet/>
      <dgm:spPr/>
      <dgm:t>
        <a:bodyPr/>
        <a:lstStyle/>
        <a:p>
          <a:endParaRPr lang="en-US"/>
        </a:p>
      </dgm:t>
    </dgm:pt>
    <dgm:pt modelId="{A79BC755-6E5F-4EE5-9B7F-F87C8531151D}">
      <dgm:prSet/>
      <dgm:spPr/>
      <dgm:t>
        <a:bodyPr/>
        <a:lstStyle/>
        <a:p>
          <a:pPr rtl="0"/>
          <a:r>
            <a:rPr lang="en-US" dirty="0"/>
            <a:t>Board adopts </a:t>
          </a:r>
          <a:r>
            <a:rPr lang="en-US" i="1" dirty="0"/>
            <a:t>Amended Budget</a:t>
          </a:r>
        </a:p>
      </dgm:t>
    </dgm:pt>
    <dgm:pt modelId="{049DA480-9A1A-40AD-9F2A-3418EFC2FEDC}" type="parTrans" cxnId="{6305E62B-6BF4-4DCA-9FCA-EA4FE6B0FFB0}">
      <dgm:prSet/>
      <dgm:spPr/>
      <dgm:t>
        <a:bodyPr/>
        <a:lstStyle/>
        <a:p>
          <a:endParaRPr lang="en-US"/>
        </a:p>
      </dgm:t>
    </dgm:pt>
    <dgm:pt modelId="{599F21A5-2960-413B-B7F0-0E8D2CF8007D}" type="sibTrans" cxnId="{6305E62B-6BF4-4DCA-9FCA-EA4FE6B0FFB0}">
      <dgm:prSet/>
      <dgm:spPr/>
      <dgm:t>
        <a:bodyPr/>
        <a:lstStyle/>
        <a:p>
          <a:endParaRPr lang="en-US"/>
        </a:p>
      </dgm:t>
    </dgm:pt>
    <dgm:pt modelId="{90BB8D62-BC52-41EF-BAD7-AB701D22D553}">
      <dgm:prSet/>
      <dgm:spPr/>
      <dgm:t>
        <a:bodyPr/>
        <a:lstStyle/>
        <a:p>
          <a:pPr rtl="0"/>
          <a:r>
            <a:rPr lang="en-US" dirty="0"/>
            <a:t>Optional </a:t>
          </a:r>
          <a:r>
            <a:rPr lang="en-US" i="1" dirty="0"/>
            <a:t>Supplemental Budget</a:t>
          </a:r>
        </a:p>
      </dgm:t>
    </dgm:pt>
    <dgm:pt modelId="{409E73B7-35E4-4E7F-B436-81A111EBCA9D}" type="parTrans" cxnId="{A98FDB34-7CD5-40DB-B71D-810381A4BDDA}">
      <dgm:prSet/>
      <dgm:spPr/>
      <dgm:t>
        <a:bodyPr/>
        <a:lstStyle/>
        <a:p>
          <a:endParaRPr lang="en-US"/>
        </a:p>
      </dgm:t>
    </dgm:pt>
    <dgm:pt modelId="{B7E1DF91-893E-46BA-90D9-070EE6175F77}" type="sibTrans" cxnId="{A98FDB34-7CD5-40DB-B71D-810381A4BDDA}">
      <dgm:prSet/>
      <dgm:spPr/>
      <dgm:t>
        <a:bodyPr/>
        <a:lstStyle/>
        <a:p>
          <a:endParaRPr lang="en-US"/>
        </a:p>
      </dgm:t>
    </dgm:pt>
    <dgm:pt modelId="{35AF129D-6AE7-436A-A7D2-38EE3C5039CC}" type="pres">
      <dgm:prSet presAssocID="{BFFCCF6A-8174-45F2-B505-7967D941BE78}" presName="CompostProcess" presStyleCnt="0">
        <dgm:presLayoutVars>
          <dgm:dir/>
          <dgm:resizeHandles val="exact"/>
        </dgm:presLayoutVars>
      </dgm:prSet>
      <dgm:spPr/>
    </dgm:pt>
    <dgm:pt modelId="{26895A25-DC2A-47AC-8AFD-F65DD93EF105}" type="pres">
      <dgm:prSet presAssocID="{BFFCCF6A-8174-45F2-B505-7967D941BE78}" presName="arrow" presStyleLbl="bgShp" presStyleIdx="0" presStyleCnt="1" custLinFactNeighborX="15588"/>
      <dgm:spPr/>
    </dgm:pt>
    <dgm:pt modelId="{FED8FF3C-2E18-4DBF-9F70-7EA02C670B64}" type="pres">
      <dgm:prSet presAssocID="{BFFCCF6A-8174-45F2-B505-7967D941BE78}" presName="linearProcess" presStyleCnt="0"/>
      <dgm:spPr/>
    </dgm:pt>
    <dgm:pt modelId="{7540BFD3-AC50-4F04-AB3A-97C0969C5082}" type="pres">
      <dgm:prSet presAssocID="{A5AB6AB2-5E2A-4C74-8B9A-72AEEFACC221}" presName="textNode" presStyleLbl="node1" presStyleIdx="0" presStyleCnt="6" custLinFactNeighborX="0">
        <dgm:presLayoutVars>
          <dgm:bulletEnabled val="1"/>
        </dgm:presLayoutVars>
      </dgm:prSet>
      <dgm:spPr/>
    </dgm:pt>
    <dgm:pt modelId="{9F9CD6F9-3444-4D54-B89D-07EB5C7611CD}" type="pres">
      <dgm:prSet presAssocID="{B815C75A-A602-45C6-A947-9A297843BD27}" presName="sibTrans" presStyleCnt="0"/>
      <dgm:spPr/>
    </dgm:pt>
    <dgm:pt modelId="{DCFF6148-5775-48AE-8650-3B7292E14A46}" type="pres">
      <dgm:prSet presAssocID="{E695C2CD-2F13-4A66-97EC-D9F95EF44F04}" presName="textNode" presStyleLbl="node1" presStyleIdx="1" presStyleCnt="6" custLinFactNeighborX="0">
        <dgm:presLayoutVars>
          <dgm:bulletEnabled val="1"/>
        </dgm:presLayoutVars>
      </dgm:prSet>
      <dgm:spPr/>
    </dgm:pt>
    <dgm:pt modelId="{D875ACEF-4152-46A1-AA59-13ADD33867E0}" type="pres">
      <dgm:prSet presAssocID="{8308F95F-04BA-4A37-9C3C-A088548C1977}" presName="sibTrans" presStyleCnt="0"/>
      <dgm:spPr/>
    </dgm:pt>
    <dgm:pt modelId="{BCD7D88A-75DB-4E9A-9554-D8C9B446C9FF}" type="pres">
      <dgm:prSet presAssocID="{5030472B-70A5-42F6-A31A-3D0CEED191CD}" presName="textNode" presStyleLbl="node1" presStyleIdx="2" presStyleCnt="6" custLinFactNeighborX="0">
        <dgm:presLayoutVars>
          <dgm:bulletEnabled val="1"/>
        </dgm:presLayoutVars>
      </dgm:prSet>
      <dgm:spPr/>
    </dgm:pt>
    <dgm:pt modelId="{EA0F24E2-E78C-4FF3-930F-B0E96B3A2B45}" type="pres">
      <dgm:prSet presAssocID="{9B4E98EE-273F-4104-9EFE-C9919E7DE8F5}" presName="sibTrans" presStyleCnt="0"/>
      <dgm:spPr/>
    </dgm:pt>
    <dgm:pt modelId="{0C235838-AA9A-4C77-8C41-36245C0A72C4}" type="pres">
      <dgm:prSet presAssocID="{83A3DD7D-69CC-49C9-8B51-A0EE32BDE4CF}" presName="textNode" presStyleLbl="node1" presStyleIdx="3" presStyleCnt="6" custLinFactNeighborX="0">
        <dgm:presLayoutVars>
          <dgm:bulletEnabled val="1"/>
        </dgm:presLayoutVars>
      </dgm:prSet>
      <dgm:spPr/>
    </dgm:pt>
    <dgm:pt modelId="{531231ED-8CBF-46B8-A75D-6F9F16B07A10}" type="pres">
      <dgm:prSet presAssocID="{E52BE47C-C075-4C49-B812-E54CAEB5CBA4}" presName="sibTrans" presStyleCnt="0"/>
      <dgm:spPr/>
    </dgm:pt>
    <dgm:pt modelId="{6F1D9203-83D3-47B9-B7DF-6A2C6D36A97F}" type="pres">
      <dgm:prSet presAssocID="{A79BC755-6E5F-4EE5-9B7F-F87C8531151D}" presName="textNode" presStyleLbl="node1" presStyleIdx="4" presStyleCnt="6" custLinFactNeighborX="0">
        <dgm:presLayoutVars>
          <dgm:bulletEnabled val="1"/>
        </dgm:presLayoutVars>
      </dgm:prSet>
      <dgm:spPr/>
    </dgm:pt>
    <dgm:pt modelId="{CE4B31AA-B51A-4C0A-83FD-18C71D486F08}" type="pres">
      <dgm:prSet presAssocID="{599F21A5-2960-413B-B7F0-0E8D2CF8007D}" presName="sibTrans" presStyleCnt="0"/>
      <dgm:spPr/>
    </dgm:pt>
    <dgm:pt modelId="{957D986F-C99C-4D7E-A98E-7A0C05D98F84}" type="pres">
      <dgm:prSet presAssocID="{90BB8D62-BC52-41EF-BAD7-AB701D22D553}" presName="textNode" presStyleLbl="node1" presStyleIdx="5" presStyleCnt="6" custLinFactNeighborX="-20387">
        <dgm:presLayoutVars>
          <dgm:bulletEnabled val="1"/>
        </dgm:presLayoutVars>
      </dgm:prSet>
      <dgm:spPr/>
    </dgm:pt>
  </dgm:ptLst>
  <dgm:cxnLst>
    <dgm:cxn modelId="{BAE2A612-2AEC-4A18-B368-484F2B1A1515}" srcId="{BFFCCF6A-8174-45F2-B505-7967D941BE78}" destId="{E695C2CD-2F13-4A66-97EC-D9F95EF44F04}" srcOrd="1" destOrd="0" parTransId="{93882524-9E30-41FA-946B-BBDCC56BB739}" sibTransId="{8308F95F-04BA-4A37-9C3C-A088548C1977}"/>
    <dgm:cxn modelId="{6305E62B-6BF4-4DCA-9FCA-EA4FE6B0FFB0}" srcId="{BFFCCF6A-8174-45F2-B505-7967D941BE78}" destId="{A79BC755-6E5F-4EE5-9B7F-F87C8531151D}" srcOrd="4" destOrd="0" parTransId="{049DA480-9A1A-40AD-9F2A-3418EFC2FEDC}" sibTransId="{599F21A5-2960-413B-B7F0-0E8D2CF8007D}"/>
    <dgm:cxn modelId="{A98FDB34-7CD5-40DB-B71D-810381A4BDDA}" srcId="{BFFCCF6A-8174-45F2-B505-7967D941BE78}" destId="{90BB8D62-BC52-41EF-BAD7-AB701D22D553}" srcOrd="5" destOrd="0" parTransId="{409E73B7-35E4-4E7F-B436-81A111EBCA9D}" sibTransId="{B7E1DF91-893E-46BA-90D9-070EE6175F77}"/>
    <dgm:cxn modelId="{EF473737-7AC7-47C4-9C0F-F617C57E8D06}" type="presOf" srcId="{90BB8D62-BC52-41EF-BAD7-AB701D22D553}" destId="{957D986F-C99C-4D7E-A98E-7A0C05D98F84}" srcOrd="0" destOrd="0" presId="urn:microsoft.com/office/officeart/2005/8/layout/hProcess9"/>
    <dgm:cxn modelId="{9F8F9771-FF68-461D-A75D-5E3F5D6A0D7A}" srcId="{BFFCCF6A-8174-45F2-B505-7967D941BE78}" destId="{5030472B-70A5-42F6-A31A-3D0CEED191CD}" srcOrd="2" destOrd="0" parTransId="{A2332AD6-276A-44F2-9366-E4CBCD33FCD0}" sibTransId="{9B4E98EE-273F-4104-9EFE-C9919E7DE8F5}"/>
    <dgm:cxn modelId="{3F975789-8A2E-4064-915C-286C3ADCE99E}" type="presOf" srcId="{E695C2CD-2F13-4A66-97EC-D9F95EF44F04}" destId="{DCFF6148-5775-48AE-8650-3B7292E14A46}" srcOrd="0" destOrd="0" presId="urn:microsoft.com/office/officeart/2005/8/layout/hProcess9"/>
    <dgm:cxn modelId="{9FD6A98C-DE35-4BB8-8E10-3D20DAD06A65}" srcId="{BFFCCF6A-8174-45F2-B505-7967D941BE78}" destId="{83A3DD7D-69CC-49C9-8B51-A0EE32BDE4CF}" srcOrd="3" destOrd="0" parTransId="{F2465542-80F9-4CCA-BF1A-2595093BE67E}" sibTransId="{E52BE47C-C075-4C49-B812-E54CAEB5CBA4}"/>
    <dgm:cxn modelId="{7E0646A1-C0C3-4EFA-B767-028759E72569}" type="presOf" srcId="{5030472B-70A5-42F6-A31A-3D0CEED191CD}" destId="{BCD7D88A-75DB-4E9A-9554-D8C9B446C9FF}" srcOrd="0" destOrd="0" presId="urn:microsoft.com/office/officeart/2005/8/layout/hProcess9"/>
    <dgm:cxn modelId="{D559F1B9-2826-4A68-992B-1E644BE8A607}" srcId="{BFFCCF6A-8174-45F2-B505-7967D941BE78}" destId="{A5AB6AB2-5E2A-4C74-8B9A-72AEEFACC221}" srcOrd="0" destOrd="0" parTransId="{92DEEB34-0C17-4804-A06F-59690C914C67}" sibTransId="{B815C75A-A602-45C6-A947-9A297843BD27}"/>
    <dgm:cxn modelId="{A1092FC3-90D0-4EB2-BCA6-6AACC5C6722A}" type="presOf" srcId="{A5AB6AB2-5E2A-4C74-8B9A-72AEEFACC221}" destId="{7540BFD3-AC50-4F04-AB3A-97C0969C5082}" srcOrd="0" destOrd="0" presId="urn:microsoft.com/office/officeart/2005/8/layout/hProcess9"/>
    <dgm:cxn modelId="{C94672DC-B163-4418-8E3A-60CD65DC3AE7}" type="presOf" srcId="{BFFCCF6A-8174-45F2-B505-7967D941BE78}" destId="{35AF129D-6AE7-436A-A7D2-38EE3C5039CC}" srcOrd="0" destOrd="0" presId="urn:microsoft.com/office/officeart/2005/8/layout/hProcess9"/>
    <dgm:cxn modelId="{0042DBE9-2AFB-4F43-B334-D2BEF0DA98DE}" type="presOf" srcId="{83A3DD7D-69CC-49C9-8B51-A0EE32BDE4CF}" destId="{0C235838-AA9A-4C77-8C41-36245C0A72C4}" srcOrd="0" destOrd="0" presId="urn:microsoft.com/office/officeart/2005/8/layout/hProcess9"/>
    <dgm:cxn modelId="{6FCEAFF9-F90A-43AC-86D9-106DE53AF517}" type="presOf" srcId="{A79BC755-6E5F-4EE5-9B7F-F87C8531151D}" destId="{6F1D9203-83D3-47B9-B7DF-6A2C6D36A97F}" srcOrd="0" destOrd="0" presId="urn:microsoft.com/office/officeart/2005/8/layout/hProcess9"/>
    <dgm:cxn modelId="{5342A4A0-F230-43C7-9F8E-07906CDDCFE4}" type="presParOf" srcId="{35AF129D-6AE7-436A-A7D2-38EE3C5039CC}" destId="{26895A25-DC2A-47AC-8AFD-F65DD93EF105}" srcOrd="0" destOrd="0" presId="urn:microsoft.com/office/officeart/2005/8/layout/hProcess9"/>
    <dgm:cxn modelId="{352C3D64-747E-4ADA-AB71-84310737FA54}" type="presParOf" srcId="{35AF129D-6AE7-436A-A7D2-38EE3C5039CC}" destId="{FED8FF3C-2E18-4DBF-9F70-7EA02C670B64}" srcOrd="1" destOrd="0" presId="urn:microsoft.com/office/officeart/2005/8/layout/hProcess9"/>
    <dgm:cxn modelId="{D7104AAA-42B0-4293-90F4-E27A3639D577}" type="presParOf" srcId="{FED8FF3C-2E18-4DBF-9F70-7EA02C670B64}" destId="{7540BFD3-AC50-4F04-AB3A-97C0969C5082}" srcOrd="0" destOrd="0" presId="urn:microsoft.com/office/officeart/2005/8/layout/hProcess9"/>
    <dgm:cxn modelId="{D54342B3-B5CA-4AE8-847F-F136763BCD16}" type="presParOf" srcId="{FED8FF3C-2E18-4DBF-9F70-7EA02C670B64}" destId="{9F9CD6F9-3444-4D54-B89D-07EB5C7611CD}" srcOrd="1" destOrd="0" presId="urn:microsoft.com/office/officeart/2005/8/layout/hProcess9"/>
    <dgm:cxn modelId="{B37624D4-DD12-414B-8B9E-1478A0BCFB48}" type="presParOf" srcId="{FED8FF3C-2E18-4DBF-9F70-7EA02C670B64}" destId="{DCFF6148-5775-48AE-8650-3B7292E14A46}" srcOrd="2" destOrd="0" presId="urn:microsoft.com/office/officeart/2005/8/layout/hProcess9"/>
    <dgm:cxn modelId="{513AF9A6-A4FA-4981-96B2-62B4638B6A36}" type="presParOf" srcId="{FED8FF3C-2E18-4DBF-9F70-7EA02C670B64}" destId="{D875ACEF-4152-46A1-AA59-13ADD33867E0}" srcOrd="3" destOrd="0" presId="urn:microsoft.com/office/officeart/2005/8/layout/hProcess9"/>
    <dgm:cxn modelId="{75BE93F5-D0A7-433F-BC95-6F5DC26A96C7}" type="presParOf" srcId="{FED8FF3C-2E18-4DBF-9F70-7EA02C670B64}" destId="{BCD7D88A-75DB-4E9A-9554-D8C9B446C9FF}" srcOrd="4" destOrd="0" presId="urn:microsoft.com/office/officeart/2005/8/layout/hProcess9"/>
    <dgm:cxn modelId="{F0F2D8A2-FE2A-4A7D-A420-B8B6EA115C78}" type="presParOf" srcId="{FED8FF3C-2E18-4DBF-9F70-7EA02C670B64}" destId="{EA0F24E2-E78C-4FF3-930F-B0E96B3A2B45}" srcOrd="5" destOrd="0" presId="urn:microsoft.com/office/officeart/2005/8/layout/hProcess9"/>
    <dgm:cxn modelId="{87D5C322-D9A8-410F-AD28-BB106FF9BD21}" type="presParOf" srcId="{FED8FF3C-2E18-4DBF-9F70-7EA02C670B64}" destId="{0C235838-AA9A-4C77-8C41-36245C0A72C4}" srcOrd="6" destOrd="0" presId="urn:microsoft.com/office/officeart/2005/8/layout/hProcess9"/>
    <dgm:cxn modelId="{6F6D4BF0-85D3-4A3D-A661-F214E4B5F65C}" type="presParOf" srcId="{FED8FF3C-2E18-4DBF-9F70-7EA02C670B64}" destId="{531231ED-8CBF-46B8-A75D-6F9F16B07A10}" srcOrd="7" destOrd="0" presId="urn:microsoft.com/office/officeart/2005/8/layout/hProcess9"/>
    <dgm:cxn modelId="{B35C350C-CE4A-400D-80FA-92E455660F43}" type="presParOf" srcId="{FED8FF3C-2E18-4DBF-9F70-7EA02C670B64}" destId="{6F1D9203-83D3-47B9-B7DF-6A2C6D36A97F}" srcOrd="8" destOrd="0" presId="urn:microsoft.com/office/officeart/2005/8/layout/hProcess9"/>
    <dgm:cxn modelId="{36333FA3-D187-4D79-ABAC-4909B1A9B2D1}" type="presParOf" srcId="{FED8FF3C-2E18-4DBF-9F70-7EA02C670B64}" destId="{CE4B31AA-B51A-4C0A-83FD-18C71D486F08}" srcOrd="9" destOrd="0" presId="urn:microsoft.com/office/officeart/2005/8/layout/hProcess9"/>
    <dgm:cxn modelId="{52F60C63-F9AE-444A-8D07-B5265D6193FD}" type="presParOf" srcId="{FED8FF3C-2E18-4DBF-9F70-7EA02C670B64}" destId="{957D986F-C99C-4D7E-A98E-7A0C05D98F84}"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02089C9-F0AD-4A35-8D1D-E43C4E4AB546}"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en-US"/>
        </a:p>
      </dgm:t>
    </dgm:pt>
    <dgm:pt modelId="{2248F0B0-597C-4EAC-AB3C-8434A9948CE4}">
      <dgm:prSet phldrT="[Text]" custT="1"/>
      <dgm:spPr/>
      <dgm:t>
        <a:bodyPr/>
        <a:lstStyle/>
        <a:p>
          <a:r>
            <a:rPr lang="en-US" sz="3000" dirty="0"/>
            <a:t>Adopted Budget</a:t>
          </a:r>
        </a:p>
      </dgm:t>
    </dgm:pt>
    <dgm:pt modelId="{06029C72-B905-458D-951D-28B7ECDC5AA4}" type="parTrans" cxnId="{F38DDFE2-7CBB-4BEB-AF34-B1D6CF12E51E}">
      <dgm:prSet/>
      <dgm:spPr/>
      <dgm:t>
        <a:bodyPr/>
        <a:lstStyle/>
        <a:p>
          <a:endParaRPr lang="en-US"/>
        </a:p>
      </dgm:t>
    </dgm:pt>
    <dgm:pt modelId="{8597D063-AE8F-412F-B470-DD32D627E77C}" type="sibTrans" cxnId="{F38DDFE2-7CBB-4BEB-AF34-B1D6CF12E51E}">
      <dgm:prSet/>
      <dgm:spPr/>
      <dgm:t>
        <a:bodyPr/>
        <a:lstStyle/>
        <a:p>
          <a:endParaRPr lang="en-US"/>
        </a:p>
      </dgm:t>
    </dgm:pt>
    <dgm:pt modelId="{229790E1-427B-4E72-A217-0EE76FC2A0FE}">
      <dgm:prSet phldrT="[Text]" custT="1"/>
      <dgm:spPr/>
      <dgm:t>
        <a:bodyPr/>
        <a:lstStyle/>
        <a:p>
          <a:r>
            <a:rPr lang="en-US" sz="2400" dirty="0"/>
            <a:t>Due to CSI by June 30th</a:t>
          </a:r>
        </a:p>
      </dgm:t>
    </dgm:pt>
    <dgm:pt modelId="{A931603D-F376-46B8-B69A-723764EFA6CD}" type="parTrans" cxnId="{01EFEEF0-B53E-42D3-B8DC-37313FDE2AF0}">
      <dgm:prSet/>
      <dgm:spPr/>
      <dgm:t>
        <a:bodyPr/>
        <a:lstStyle/>
        <a:p>
          <a:endParaRPr lang="en-US"/>
        </a:p>
      </dgm:t>
    </dgm:pt>
    <dgm:pt modelId="{9721AC23-3B24-4A9E-96D2-A1BD745458B0}" type="sibTrans" cxnId="{01EFEEF0-B53E-42D3-B8DC-37313FDE2AF0}">
      <dgm:prSet/>
      <dgm:spPr/>
      <dgm:t>
        <a:bodyPr/>
        <a:lstStyle/>
        <a:p>
          <a:endParaRPr lang="en-US"/>
        </a:p>
      </dgm:t>
    </dgm:pt>
    <dgm:pt modelId="{91C08B38-992C-42EB-B7DE-ECC6ED39FD52}">
      <dgm:prSet phldrT="[Text]" custT="1"/>
      <dgm:spPr/>
      <dgm:t>
        <a:bodyPr/>
        <a:lstStyle/>
        <a:p>
          <a:r>
            <a:rPr lang="en-US" sz="2400" dirty="0"/>
            <a:t>Include:</a:t>
          </a:r>
        </a:p>
      </dgm:t>
    </dgm:pt>
    <dgm:pt modelId="{58A3CF6B-98DA-423D-AAAD-33AE26196AB0}" type="parTrans" cxnId="{2415D576-FBF8-418D-ABDC-2C31339F71F7}">
      <dgm:prSet/>
      <dgm:spPr/>
      <dgm:t>
        <a:bodyPr/>
        <a:lstStyle/>
        <a:p>
          <a:endParaRPr lang="en-US"/>
        </a:p>
      </dgm:t>
    </dgm:pt>
    <dgm:pt modelId="{065994C4-99C5-40D6-91EA-965BEE30625A}" type="sibTrans" cxnId="{2415D576-FBF8-418D-ABDC-2C31339F71F7}">
      <dgm:prSet/>
      <dgm:spPr/>
      <dgm:t>
        <a:bodyPr/>
        <a:lstStyle/>
        <a:p>
          <a:endParaRPr lang="en-US"/>
        </a:p>
      </dgm:t>
    </dgm:pt>
    <dgm:pt modelId="{0FD80E03-9672-4CF2-95F0-2D53B7BA8177}">
      <dgm:prSet phldrT="[Text]" custT="1"/>
      <dgm:spPr/>
      <dgm:t>
        <a:bodyPr/>
        <a:lstStyle/>
        <a:p>
          <a:r>
            <a:rPr lang="en-US" sz="1500" dirty="0"/>
            <a:t>1) Signed and dated budget/appropriation resolution</a:t>
          </a:r>
        </a:p>
      </dgm:t>
    </dgm:pt>
    <dgm:pt modelId="{98C06C70-9D11-4E92-979A-3BD202F8B12D}" type="parTrans" cxnId="{6D798FA8-1C47-42F5-80E2-4E6DB5959623}">
      <dgm:prSet/>
      <dgm:spPr/>
      <dgm:t>
        <a:bodyPr/>
        <a:lstStyle/>
        <a:p>
          <a:endParaRPr lang="en-US"/>
        </a:p>
      </dgm:t>
    </dgm:pt>
    <dgm:pt modelId="{20BE3972-B17E-4383-991A-8B54C1001F0F}" type="sibTrans" cxnId="{6D798FA8-1C47-42F5-80E2-4E6DB5959623}">
      <dgm:prSet/>
      <dgm:spPr/>
      <dgm:t>
        <a:bodyPr/>
        <a:lstStyle/>
        <a:p>
          <a:endParaRPr lang="en-US"/>
        </a:p>
      </dgm:t>
    </dgm:pt>
    <dgm:pt modelId="{C3BC5B31-2C61-4C42-92C4-7857C8D3F261}">
      <dgm:prSet phldrT="[Text]" custT="1"/>
      <dgm:spPr/>
      <dgm:t>
        <a:bodyPr/>
        <a:lstStyle/>
        <a:p>
          <a:r>
            <a:rPr lang="en-US" sz="1500" dirty="0"/>
            <a:t>2) Uniform Budget Summary (C.R.S. 22-44-105(1)(d.5))</a:t>
          </a:r>
        </a:p>
      </dgm:t>
    </dgm:pt>
    <dgm:pt modelId="{4538C658-4FA0-4DFA-8B2A-8E6FA73BC24E}" type="parTrans" cxnId="{DB6DE665-9A69-4878-8565-58F042517390}">
      <dgm:prSet/>
      <dgm:spPr/>
      <dgm:t>
        <a:bodyPr/>
        <a:lstStyle/>
        <a:p>
          <a:endParaRPr lang="en-US"/>
        </a:p>
      </dgm:t>
    </dgm:pt>
    <dgm:pt modelId="{0FB8FA71-539D-4A48-87D7-749E35E8DEF7}" type="sibTrans" cxnId="{DB6DE665-9A69-4878-8565-58F042517390}">
      <dgm:prSet/>
      <dgm:spPr/>
      <dgm:t>
        <a:bodyPr/>
        <a:lstStyle/>
        <a:p>
          <a:endParaRPr lang="en-US"/>
        </a:p>
      </dgm:t>
    </dgm:pt>
    <dgm:pt modelId="{56C242A8-F171-4240-BD24-8B13E1B6744F}">
      <dgm:prSet phldrT="[Text]" custT="1"/>
      <dgm:spPr/>
      <dgm:t>
        <a:bodyPr/>
        <a:lstStyle/>
        <a:p>
          <a:r>
            <a:rPr lang="en-US" sz="1500" dirty="0"/>
            <a:t>3) Detail budget document that contains the current year budget, amount estimated to be expended for the current fiscal year, and the amount budgeted for the ensuing fiscal year</a:t>
          </a:r>
        </a:p>
      </dgm:t>
    </dgm:pt>
    <dgm:pt modelId="{21A2677B-DB24-4E7D-B882-14000C4404D8}" type="parTrans" cxnId="{71D94734-4D1C-410F-8AA5-01F96AB751E1}">
      <dgm:prSet/>
      <dgm:spPr/>
      <dgm:t>
        <a:bodyPr/>
        <a:lstStyle/>
        <a:p>
          <a:endParaRPr lang="en-US"/>
        </a:p>
      </dgm:t>
    </dgm:pt>
    <dgm:pt modelId="{8A671CA1-0B71-4ABF-A9BC-D43DB2F117A4}" type="sibTrans" cxnId="{71D94734-4D1C-410F-8AA5-01F96AB751E1}">
      <dgm:prSet/>
      <dgm:spPr/>
      <dgm:t>
        <a:bodyPr/>
        <a:lstStyle/>
        <a:p>
          <a:endParaRPr lang="en-US"/>
        </a:p>
      </dgm:t>
    </dgm:pt>
    <dgm:pt modelId="{3665A8E2-0A3A-4659-8F98-48A5E037B438}">
      <dgm:prSet phldrT="[Text]" custT="1"/>
      <dgm:spPr/>
      <dgm:t>
        <a:bodyPr/>
        <a:lstStyle/>
        <a:p>
          <a:r>
            <a:rPr lang="en-US" sz="1500" dirty="0"/>
            <a:t>4) Resolution to spend beginning fund balance if needed</a:t>
          </a:r>
        </a:p>
      </dgm:t>
    </dgm:pt>
    <dgm:pt modelId="{4BF81826-0D04-43C2-AC28-10B17C9EB99C}" type="parTrans" cxnId="{83712618-D00E-4D14-8FBB-8024FDD1AB66}">
      <dgm:prSet/>
      <dgm:spPr/>
      <dgm:t>
        <a:bodyPr/>
        <a:lstStyle/>
        <a:p>
          <a:endParaRPr lang="en-US"/>
        </a:p>
      </dgm:t>
    </dgm:pt>
    <dgm:pt modelId="{8FB7019C-14A8-4622-8100-4552BC83B427}" type="sibTrans" cxnId="{83712618-D00E-4D14-8FBB-8024FDD1AB66}">
      <dgm:prSet/>
      <dgm:spPr/>
      <dgm:t>
        <a:bodyPr/>
        <a:lstStyle/>
        <a:p>
          <a:endParaRPr lang="en-US"/>
        </a:p>
      </dgm:t>
    </dgm:pt>
    <dgm:pt modelId="{F92D865A-4CAC-4F1C-9F05-7E3D7A0117A5}" type="pres">
      <dgm:prSet presAssocID="{902089C9-F0AD-4A35-8D1D-E43C4E4AB546}" presName="linearFlow" presStyleCnt="0">
        <dgm:presLayoutVars>
          <dgm:dir/>
          <dgm:animLvl val="lvl"/>
          <dgm:resizeHandles val="exact"/>
        </dgm:presLayoutVars>
      </dgm:prSet>
      <dgm:spPr/>
    </dgm:pt>
    <dgm:pt modelId="{2797D967-EBC6-4F8A-973C-DE6EC34D9E75}" type="pres">
      <dgm:prSet presAssocID="{2248F0B0-597C-4EAC-AB3C-8434A9948CE4}" presName="composite" presStyleCnt="0"/>
      <dgm:spPr/>
    </dgm:pt>
    <dgm:pt modelId="{70FD755B-A775-4F79-9166-EA6073ADC0EE}" type="pres">
      <dgm:prSet presAssocID="{2248F0B0-597C-4EAC-AB3C-8434A9948CE4}" presName="parentText" presStyleLbl="alignNode1" presStyleIdx="0" presStyleCnt="1" custScaleX="79805">
        <dgm:presLayoutVars>
          <dgm:chMax val="1"/>
          <dgm:bulletEnabled val="1"/>
        </dgm:presLayoutVars>
      </dgm:prSet>
      <dgm:spPr/>
    </dgm:pt>
    <dgm:pt modelId="{1297F133-8B58-44F5-9CC7-214A0EA7233A}" type="pres">
      <dgm:prSet presAssocID="{2248F0B0-597C-4EAC-AB3C-8434A9948CE4}" presName="descendantText" presStyleLbl="alignAcc1" presStyleIdx="0" presStyleCnt="1" custScaleX="97662" custScaleY="119987" custLinFactNeighborX="-4542" custLinFactNeighborY="9675">
        <dgm:presLayoutVars>
          <dgm:bulletEnabled val="1"/>
        </dgm:presLayoutVars>
      </dgm:prSet>
      <dgm:spPr/>
    </dgm:pt>
  </dgm:ptLst>
  <dgm:cxnLst>
    <dgm:cxn modelId="{44A19114-BE7F-416C-B4C8-D2BD4B74A66E}" type="presOf" srcId="{91C08B38-992C-42EB-B7DE-ECC6ED39FD52}" destId="{1297F133-8B58-44F5-9CC7-214A0EA7233A}" srcOrd="0" destOrd="1" presId="urn:microsoft.com/office/officeart/2005/8/layout/chevron2"/>
    <dgm:cxn modelId="{83712618-D00E-4D14-8FBB-8024FDD1AB66}" srcId="{91C08B38-992C-42EB-B7DE-ECC6ED39FD52}" destId="{3665A8E2-0A3A-4659-8F98-48A5E037B438}" srcOrd="3" destOrd="0" parTransId="{4BF81826-0D04-43C2-AC28-10B17C9EB99C}" sibTransId="{8FB7019C-14A8-4622-8100-4552BC83B427}"/>
    <dgm:cxn modelId="{CA94781D-F3B7-492A-A4FE-2B8575963CF1}" type="presOf" srcId="{C3BC5B31-2C61-4C42-92C4-7857C8D3F261}" destId="{1297F133-8B58-44F5-9CC7-214A0EA7233A}" srcOrd="0" destOrd="3" presId="urn:microsoft.com/office/officeart/2005/8/layout/chevron2"/>
    <dgm:cxn modelId="{E8198820-D6E4-4EC8-BF53-9C633530E055}" type="presOf" srcId="{0FD80E03-9672-4CF2-95F0-2D53B7BA8177}" destId="{1297F133-8B58-44F5-9CC7-214A0EA7233A}" srcOrd="0" destOrd="2" presId="urn:microsoft.com/office/officeart/2005/8/layout/chevron2"/>
    <dgm:cxn modelId="{D4878E2B-B321-463E-96A5-9898E1E4731E}" type="presOf" srcId="{56C242A8-F171-4240-BD24-8B13E1B6744F}" destId="{1297F133-8B58-44F5-9CC7-214A0EA7233A}" srcOrd="0" destOrd="4" presId="urn:microsoft.com/office/officeart/2005/8/layout/chevron2"/>
    <dgm:cxn modelId="{71D94734-4D1C-410F-8AA5-01F96AB751E1}" srcId="{91C08B38-992C-42EB-B7DE-ECC6ED39FD52}" destId="{56C242A8-F171-4240-BD24-8B13E1B6744F}" srcOrd="2" destOrd="0" parTransId="{21A2677B-DB24-4E7D-B882-14000C4404D8}" sibTransId="{8A671CA1-0B71-4ABF-A9BC-D43DB2F117A4}"/>
    <dgm:cxn modelId="{7480D93B-75F0-4463-81FB-315EA54CDFE9}" type="presOf" srcId="{3665A8E2-0A3A-4659-8F98-48A5E037B438}" destId="{1297F133-8B58-44F5-9CC7-214A0EA7233A}" srcOrd="0" destOrd="5" presId="urn:microsoft.com/office/officeart/2005/8/layout/chevron2"/>
    <dgm:cxn modelId="{DB6DE665-9A69-4878-8565-58F042517390}" srcId="{91C08B38-992C-42EB-B7DE-ECC6ED39FD52}" destId="{C3BC5B31-2C61-4C42-92C4-7857C8D3F261}" srcOrd="1" destOrd="0" parTransId="{4538C658-4FA0-4DFA-8B2A-8E6FA73BC24E}" sibTransId="{0FB8FA71-539D-4A48-87D7-749E35E8DEF7}"/>
    <dgm:cxn modelId="{03E5DB4F-3C5A-4CF5-9178-8C350B2D1CD2}" type="presOf" srcId="{902089C9-F0AD-4A35-8D1D-E43C4E4AB546}" destId="{F92D865A-4CAC-4F1C-9F05-7E3D7A0117A5}" srcOrd="0" destOrd="0" presId="urn:microsoft.com/office/officeart/2005/8/layout/chevron2"/>
    <dgm:cxn modelId="{2415D576-FBF8-418D-ABDC-2C31339F71F7}" srcId="{2248F0B0-597C-4EAC-AB3C-8434A9948CE4}" destId="{91C08B38-992C-42EB-B7DE-ECC6ED39FD52}" srcOrd="1" destOrd="0" parTransId="{58A3CF6B-98DA-423D-AAAD-33AE26196AB0}" sibTransId="{065994C4-99C5-40D6-91EA-965BEE30625A}"/>
    <dgm:cxn modelId="{6D798FA8-1C47-42F5-80E2-4E6DB5959623}" srcId="{91C08B38-992C-42EB-B7DE-ECC6ED39FD52}" destId="{0FD80E03-9672-4CF2-95F0-2D53B7BA8177}" srcOrd="0" destOrd="0" parTransId="{98C06C70-9D11-4E92-979A-3BD202F8B12D}" sibTransId="{20BE3972-B17E-4383-991A-8B54C1001F0F}"/>
    <dgm:cxn modelId="{F38DDFE2-7CBB-4BEB-AF34-B1D6CF12E51E}" srcId="{902089C9-F0AD-4A35-8D1D-E43C4E4AB546}" destId="{2248F0B0-597C-4EAC-AB3C-8434A9948CE4}" srcOrd="0" destOrd="0" parTransId="{06029C72-B905-458D-951D-28B7ECDC5AA4}" sibTransId="{8597D063-AE8F-412F-B470-DD32D627E77C}"/>
    <dgm:cxn modelId="{971716EC-BD5E-4EEA-8CB5-1EE74CAA425E}" type="presOf" srcId="{2248F0B0-597C-4EAC-AB3C-8434A9948CE4}" destId="{70FD755B-A775-4F79-9166-EA6073ADC0EE}" srcOrd="0" destOrd="0" presId="urn:microsoft.com/office/officeart/2005/8/layout/chevron2"/>
    <dgm:cxn modelId="{01EFEEF0-B53E-42D3-B8DC-37313FDE2AF0}" srcId="{2248F0B0-597C-4EAC-AB3C-8434A9948CE4}" destId="{229790E1-427B-4E72-A217-0EE76FC2A0FE}" srcOrd="0" destOrd="0" parTransId="{A931603D-F376-46B8-B69A-723764EFA6CD}" sibTransId="{9721AC23-3B24-4A9E-96D2-A1BD745458B0}"/>
    <dgm:cxn modelId="{B46A76FC-F5C0-4730-AA8F-A59DA59C3E94}" type="presOf" srcId="{229790E1-427B-4E72-A217-0EE76FC2A0FE}" destId="{1297F133-8B58-44F5-9CC7-214A0EA7233A}" srcOrd="0" destOrd="0" presId="urn:microsoft.com/office/officeart/2005/8/layout/chevron2"/>
    <dgm:cxn modelId="{E6393D5B-22C8-494A-BA2D-9FD7B3E7DE21}" type="presParOf" srcId="{F92D865A-4CAC-4F1C-9F05-7E3D7A0117A5}" destId="{2797D967-EBC6-4F8A-973C-DE6EC34D9E75}" srcOrd="0" destOrd="0" presId="urn:microsoft.com/office/officeart/2005/8/layout/chevron2"/>
    <dgm:cxn modelId="{802C38A8-546A-4682-8DA8-1294EDC343AB}" type="presParOf" srcId="{2797D967-EBC6-4F8A-973C-DE6EC34D9E75}" destId="{70FD755B-A775-4F79-9166-EA6073ADC0EE}" srcOrd="0" destOrd="0" presId="urn:microsoft.com/office/officeart/2005/8/layout/chevron2"/>
    <dgm:cxn modelId="{7E444CA8-8031-464F-8D63-A6DCBB867A0F}" type="presParOf" srcId="{2797D967-EBC6-4F8A-973C-DE6EC34D9E75}" destId="{1297F133-8B58-44F5-9CC7-214A0EA7233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2089C9-F0AD-4A35-8D1D-E43C4E4AB546}"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en-US"/>
        </a:p>
      </dgm:t>
    </dgm:pt>
    <dgm:pt modelId="{2248F0B0-597C-4EAC-AB3C-8434A9948CE4}">
      <dgm:prSet phldrT="[Text]" custT="1"/>
      <dgm:spPr/>
      <dgm:t>
        <a:bodyPr/>
        <a:lstStyle/>
        <a:p>
          <a:r>
            <a:rPr lang="en-US" sz="3000"/>
            <a:t>AmendedBudget</a:t>
          </a:r>
          <a:endParaRPr lang="en-US" sz="3000" dirty="0"/>
        </a:p>
      </dgm:t>
    </dgm:pt>
    <dgm:pt modelId="{06029C72-B905-458D-951D-28B7ECDC5AA4}" type="parTrans" cxnId="{F38DDFE2-7CBB-4BEB-AF34-B1D6CF12E51E}">
      <dgm:prSet/>
      <dgm:spPr/>
      <dgm:t>
        <a:bodyPr/>
        <a:lstStyle/>
        <a:p>
          <a:endParaRPr lang="en-US"/>
        </a:p>
      </dgm:t>
    </dgm:pt>
    <dgm:pt modelId="{8597D063-AE8F-412F-B470-DD32D627E77C}" type="sibTrans" cxnId="{F38DDFE2-7CBB-4BEB-AF34-B1D6CF12E51E}">
      <dgm:prSet/>
      <dgm:spPr/>
      <dgm:t>
        <a:bodyPr/>
        <a:lstStyle/>
        <a:p>
          <a:endParaRPr lang="en-US"/>
        </a:p>
      </dgm:t>
    </dgm:pt>
    <dgm:pt modelId="{229790E1-427B-4E72-A217-0EE76FC2A0FE}">
      <dgm:prSet phldrT="[Text]" custT="1"/>
      <dgm:spPr/>
      <dgm:t>
        <a:bodyPr/>
        <a:lstStyle/>
        <a:p>
          <a:r>
            <a:rPr lang="en-US" sz="2400" dirty="0"/>
            <a:t>Due to CSI by January 31st</a:t>
          </a:r>
        </a:p>
      </dgm:t>
    </dgm:pt>
    <dgm:pt modelId="{A931603D-F376-46B8-B69A-723764EFA6CD}" type="parTrans" cxnId="{01EFEEF0-B53E-42D3-B8DC-37313FDE2AF0}">
      <dgm:prSet/>
      <dgm:spPr/>
      <dgm:t>
        <a:bodyPr/>
        <a:lstStyle/>
        <a:p>
          <a:endParaRPr lang="en-US"/>
        </a:p>
      </dgm:t>
    </dgm:pt>
    <dgm:pt modelId="{9721AC23-3B24-4A9E-96D2-A1BD745458B0}" type="sibTrans" cxnId="{01EFEEF0-B53E-42D3-B8DC-37313FDE2AF0}">
      <dgm:prSet/>
      <dgm:spPr/>
      <dgm:t>
        <a:bodyPr/>
        <a:lstStyle/>
        <a:p>
          <a:endParaRPr lang="en-US"/>
        </a:p>
      </dgm:t>
    </dgm:pt>
    <dgm:pt modelId="{91C08B38-992C-42EB-B7DE-ECC6ED39FD52}">
      <dgm:prSet phldrT="[Text]" custT="1"/>
      <dgm:spPr/>
      <dgm:t>
        <a:bodyPr/>
        <a:lstStyle/>
        <a:p>
          <a:r>
            <a:rPr lang="en-US" sz="2400" dirty="0"/>
            <a:t>Include:</a:t>
          </a:r>
        </a:p>
      </dgm:t>
    </dgm:pt>
    <dgm:pt modelId="{58A3CF6B-98DA-423D-AAAD-33AE26196AB0}" type="parTrans" cxnId="{2415D576-FBF8-418D-ABDC-2C31339F71F7}">
      <dgm:prSet/>
      <dgm:spPr/>
      <dgm:t>
        <a:bodyPr/>
        <a:lstStyle/>
        <a:p>
          <a:endParaRPr lang="en-US"/>
        </a:p>
      </dgm:t>
    </dgm:pt>
    <dgm:pt modelId="{065994C4-99C5-40D6-91EA-965BEE30625A}" type="sibTrans" cxnId="{2415D576-FBF8-418D-ABDC-2C31339F71F7}">
      <dgm:prSet/>
      <dgm:spPr/>
      <dgm:t>
        <a:bodyPr/>
        <a:lstStyle/>
        <a:p>
          <a:endParaRPr lang="en-US"/>
        </a:p>
      </dgm:t>
    </dgm:pt>
    <dgm:pt modelId="{0FD80E03-9672-4CF2-95F0-2D53B7BA8177}">
      <dgm:prSet phldrT="[Text]" custT="1"/>
      <dgm:spPr/>
      <dgm:t>
        <a:bodyPr/>
        <a:lstStyle/>
        <a:p>
          <a:r>
            <a:rPr lang="en-US" sz="1500" dirty="0"/>
            <a:t>1) Signed and dated budget/appropriation resolution</a:t>
          </a:r>
        </a:p>
      </dgm:t>
    </dgm:pt>
    <dgm:pt modelId="{98C06C70-9D11-4E92-979A-3BD202F8B12D}" type="parTrans" cxnId="{6D798FA8-1C47-42F5-80E2-4E6DB5959623}">
      <dgm:prSet/>
      <dgm:spPr/>
      <dgm:t>
        <a:bodyPr/>
        <a:lstStyle/>
        <a:p>
          <a:endParaRPr lang="en-US"/>
        </a:p>
      </dgm:t>
    </dgm:pt>
    <dgm:pt modelId="{20BE3972-B17E-4383-991A-8B54C1001F0F}" type="sibTrans" cxnId="{6D798FA8-1C47-42F5-80E2-4E6DB5959623}">
      <dgm:prSet/>
      <dgm:spPr/>
      <dgm:t>
        <a:bodyPr/>
        <a:lstStyle/>
        <a:p>
          <a:endParaRPr lang="en-US"/>
        </a:p>
      </dgm:t>
    </dgm:pt>
    <dgm:pt modelId="{C3BC5B31-2C61-4C42-92C4-7857C8D3F261}">
      <dgm:prSet phldrT="[Text]" custT="1"/>
      <dgm:spPr/>
      <dgm:t>
        <a:bodyPr/>
        <a:lstStyle/>
        <a:p>
          <a:r>
            <a:rPr lang="en-US" sz="1500" dirty="0"/>
            <a:t>2) Uniform Budget Summary</a:t>
          </a:r>
        </a:p>
      </dgm:t>
    </dgm:pt>
    <dgm:pt modelId="{4538C658-4FA0-4DFA-8B2A-8E6FA73BC24E}" type="parTrans" cxnId="{DB6DE665-9A69-4878-8565-58F042517390}">
      <dgm:prSet/>
      <dgm:spPr/>
      <dgm:t>
        <a:bodyPr/>
        <a:lstStyle/>
        <a:p>
          <a:endParaRPr lang="en-US"/>
        </a:p>
      </dgm:t>
    </dgm:pt>
    <dgm:pt modelId="{0FB8FA71-539D-4A48-87D7-749E35E8DEF7}" type="sibTrans" cxnId="{DB6DE665-9A69-4878-8565-58F042517390}">
      <dgm:prSet/>
      <dgm:spPr/>
      <dgm:t>
        <a:bodyPr/>
        <a:lstStyle/>
        <a:p>
          <a:endParaRPr lang="en-US"/>
        </a:p>
      </dgm:t>
    </dgm:pt>
    <dgm:pt modelId="{3665A8E2-0A3A-4659-8F98-48A5E037B438}">
      <dgm:prSet phldrT="[Text]" custT="1"/>
      <dgm:spPr/>
      <dgm:t>
        <a:bodyPr/>
        <a:lstStyle/>
        <a:p>
          <a:r>
            <a:rPr lang="en-US" sz="1500" dirty="0"/>
            <a:t>4) Resolution to spend beginning fund balance if needed</a:t>
          </a:r>
        </a:p>
      </dgm:t>
    </dgm:pt>
    <dgm:pt modelId="{4BF81826-0D04-43C2-AC28-10B17C9EB99C}" type="parTrans" cxnId="{83712618-D00E-4D14-8FBB-8024FDD1AB66}">
      <dgm:prSet/>
      <dgm:spPr/>
      <dgm:t>
        <a:bodyPr/>
        <a:lstStyle/>
        <a:p>
          <a:endParaRPr lang="en-US"/>
        </a:p>
      </dgm:t>
    </dgm:pt>
    <dgm:pt modelId="{8FB7019C-14A8-4622-8100-4552BC83B427}" type="sibTrans" cxnId="{83712618-D00E-4D14-8FBB-8024FDD1AB66}">
      <dgm:prSet/>
      <dgm:spPr/>
      <dgm:t>
        <a:bodyPr/>
        <a:lstStyle/>
        <a:p>
          <a:endParaRPr lang="en-US"/>
        </a:p>
      </dgm:t>
    </dgm:pt>
    <dgm:pt modelId="{B88B8D7E-2472-429A-8E3A-07365D868E05}">
      <dgm:prSet phldrT="[Text]" custT="1"/>
      <dgm:spPr/>
      <dgm:t>
        <a:bodyPr/>
        <a:lstStyle/>
        <a:p>
          <a:r>
            <a:rPr lang="en-US" sz="1500" dirty="0"/>
            <a:t>3) Detail budget document with </a:t>
          </a:r>
          <a:r>
            <a:rPr lang="en-US" sz="1500"/>
            <a:t>prior year budget, final prior year actuals, and current year proposed amended budget</a:t>
          </a:r>
          <a:endParaRPr lang="en-US" sz="1500" dirty="0"/>
        </a:p>
      </dgm:t>
    </dgm:pt>
    <dgm:pt modelId="{25785726-FB7A-40E2-87E7-2E9AB73739D6}" type="parTrans" cxnId="{D4AC34AF-075A-4C7D-B621-9701D5AA5B33}">
      <dgm:prSet/>
      <dgm:spPr/>
      <dgm:t>
        <a:bodyPr/>
        <a:lstStyle/>
        <a:p>
          <a:endParaRPr lang="en-US"/>
        </a:p>
      </dgm:t>
    </dgm:pt>
    <dgm:pt modelId="{2D173C04-B789-4F12-9171-1C805B704137}" type="sibTrans" cxnId="{D4AC34AF-075A-4C7D-B621-9701D5AA5B33}">
      <dgm:prSet/>
      <dgm:spPr/>
      <dgm:t>
        <a:bodyPr/>
        <a:lstStyle/>
        <a:p>
          <a:endParaRPr lang="en-US"/>
        </a:p>
      </dgm:t>
    </dgm:pt>
    <dgm:pt modelId="{F92D865A-4CAC-4F1C-9F05-7E3D7A0117A5}" type="pres">
      <dgm:prSet presAssocID="{902089C9-F0AD-4A35-8D1D-E43C4E4AB546}" presName="linearFlow" presStyleCnt="0">
        <dgm:presLayoutVars>
          <dgm:dir/>
          <dgm:animLvl val="lvl"/>
          <dgm:resizeHandles val="exact"/>
        </dgm:presLayoutVars>
      </dgm:prSet>
      <dgm:spPr/>
    </dgm:pt>
    <dgm:pt modelId="{2797D967-EBC6-4F8A-973C-DE6EC34D9E75}" type="pres">
      <dgm:prSet presAssocID="{2248F0B0-597C-4EAC-AB3C-8434A9948CE4}" presName="composite" presStyleCnt="0"/>
      <dgm:spPr/>
    </dgm:pt>
    <dgm:pt modelId="{70FD755B-A775-4F79-9166-EA6073ADC0EE}" type="pres">
      <dgm:prSet presAssocID="{2248F0B0-597C-4EAC-AB3C-8434A9948CE4}" presName="parentText" presStyleLbl="alignNode1" presStyleIdx="0" presStyleCnt="1" custScaleX="79805">
        <dgm:presLayoutVars>
          <dgm:chMax val="1"/>
          <dgm:bulletEnabled val="1"/>
        </dgm:presLayoutVars>
      </dgm:prSet>
      <dgm:spPr/>
    </dgm:pt>
    <dgm:pt modelId="{1297F133-8B58-44F5-9CC7-214A0EA7233A}" type="pres">
      <dgm:prSet presAssocID="{2248F0B0-597C-4EAC-AB3C-8434A9948CE4}" presName="descendantText" presStyleLbl="alignAcc1" presStyleIdx="0" presStyleCnt="1" custScaleX="97662" custScaleY="119987" custLinFactNeighborX="-4542" custLinFactNeighborY="9675">
        <dgm:presLayoutVars>
          <dgm:bulletEnabled val="1"/>
        </dgm:presLayoutVars>
      </dgm:prSet>
      <dgm:spPr/>
    </dgm:pt>
  </dgm:ptLst>
  <dgm:cxnLst>
    <dgm:cxn modelId="{83712618-D00E-4D14-8FBB-8024FDD1AB66}" srcId="{91C08B38-992C-42EB-B7DE-ECC6ED39FD52}" destId="{3665A8E2-0A3A-4659-8F98-48A5E037B438}" srcOrd="3" destOrd="0" parTransId="{4BF81826-0D04-43C2-AC28-10B17C9EB99C}" sibTransId="{8FB7019C-14A8-4622-8100-4552BC83B427}"/>
    <dgm:cxn modelId="{CC7A302E-BBF6-4B8B-84D9-BCD15F3E0B02}" type="presOf" srcId="{C3BC5B31-2C61-4C42-92C4-7857C8D3F261}" destId="{1297F133-8B58-44F5-9CC7-214A0EA7233A}" srcOrd="0" destOrd="3" presId="urn:microsoft.com/office/officeart/2005/8/layout/chevron2"/>
    <dgm:cxn modelId="{4A38313C-6E38-4AD3-86CF-A9BA7E3AEEFF}" type="presOf" srcId="{3665A8E2-0A3A-4659-8F98-48A5E037B438}" destId="{1297F133-8B58-44F5-9CC7-214A0EA7233A}" srcOrd="0" destOrd="5" presId="urn:microsoft.com/office/officeart/2005/8/layout/chevron2"/>
    <dgm:cxn modelId="{9BBAF043-F69B-4C9A-914F-3D7FC8D8DA74}" type="presOf" srcId="{902089C9-F0AD-4A35-8D1D-E43C4E4AB546}" destId="{F92D865A-4CAC-4F1C-9F05-7E3D7A0117A5}" srcOrd="0" destOrd="0" presId="urn:microsoft.com/office/officeart/2005/8/layout/chevron2"/>
    <dgm:cxn modelId="{DB6DE665-9A69-4878-8565-58F042517390}" srcId="{91C08B38-992C-42EB-B7DE-ECC6ED39FD52}" destId="{C3BC5B31-2C61-4C42-92C4-7857C8D3F261}" srcOrd="1" destOrd="0" parTransId="{4538C658-4FA0-4DFA-8B2A-8E6FA73BC24E}" sibTransId="{0FB8FA71-539D-4A48-87D7-749E35E8DEF7}"/>
    <dgm:cxn modelId="{5FF52870-055C-4D51-8AAA-3699A2F3D5BA}" type="presOf" srcId="{2248F0B0-597C-4EAC-AB3C-8434A9948CE4}" destId="{70FD755B-A775-4F79-9166-EA6073ADC0EE}" srcOrd="0" destOrd="0" presId="urn:microsoft.com/office/officeart/2005/8/layout/chevron2"/>
    <dgm:cxn modelId="{33B02950-244D-4846-9F73-70C9C28B84E4}" type="presOf" srcId="{91C08B38-992C-42EB-B7DE-ECC6ED39FD52}" destId="{1297F133-8B58-44F5-9CC7-214A0EA7233A}" srcOrd="0" destOrd="1" presId="urn:microsoft.com/office/officeart/2005/8/layout/chevron2"/>
    <dgm:cxn modelId="{2415D576-FBF8-418D-ABDC-2C31339F71F7}" srcId="{2248F0B0-597C-4EAC-AB3C-8434A9948CE4}" destId="{91C08B38-992C-42EB-B7DE-ECC6ED39FD52}" srcOrd="1" destOrd="0" parTransId="{58A3CF6B-98DA-423D-AAAD-33AE26196AB0}" sibTransId="{065994C4-99C5-40D6-91EA-965BEE30625A}"/>
    <dgm:cxn modelId="{89642F85-4F9B-4825-80D6-D49E5086412A}" type="presOf" srcId="{0FD80E03-9672-4CF2-95F0-2D53B7BA8177}" destId="{1297F133-8B58-44F5-9CC7-214A0EA7233A}" srcOrd="0" destOrd="2" presId="urn:microsoft.com/office/officeart/2005/8/layout/chevron2"/>
    <dgm:cxn modelId="{F8D597A0-0D9E-4862-A0F7-20229652FDAB}" type="presOf" srcId="{229790E1-427B-4E72-A217-0EE76FC2A0FE}" destId="{1297F133-8B58-44F5-9CC7-214A0EA7233A}" srcOrd="0" destOrd="0" presId="urn:microsoft.com/office/officeart/2005/8/layout/chevron2"/>
    <dgm:cxn modelId="{6D798FA8-1C47-42F5-80E2-4E6DB5959623}" srcId="{91C08B38-992C-42EB-B7DE-ECC6ED39FD52}" destId="{0FD80E03-9672-4CF2-95F0-2D53B7BA8177}" srcOrd="0" destOrd="0" parTransId="{98C06C70-9D11-4E92-979A-3BD202F8B12D}" sibTransId="{20BE3972-B17E-4383-991A-8B54C1001F0F}"/>
    <dgm:cxn modelId="{D4AC34AF-075A-4C7D-B621-9701D5AA5B33}" srcId="{91C08B38-992C-42EB-B7DE-ECC6ED39FD52}" destId="{B88B8D7E-2472-429A-8E3A-07365D868E05}" srcOrd="2" destOrd="0" parTransId="{25785726-FB7A-40E2-87E7-2E9AB73739D6}" sibTransId="{2D173C04-B789-4F12-9171-1C805B704137}"/>
    <dgm:cxn modelId="{2764FBB0-BF8C-4B94-80EC-C8E080E5050A}" type="presOf" srcId="{B88B8D7E-2472-429A-8E3A-07365D868E05}" destId="{1297F133-8B58-44F5-9CC7-214A0EA7233A}" srcOrd="0" destOrd="4" presId="urn:microsoft.com/office/officeart/2005/8/layout/chevron2"/>
    <dgm:cxn modelId="{F38DDFE2-7CBB-4BEB-AF34-B1D6CF12E51E}" srcId="{902089C9-F0AD-4A35-8D1D-E43C4E4AB546}" destId="{2248F0B0-597C-4EAC-AB3C-8434A9948CE4}" srcOrd="0" destOrd="0" parTransId="{06029C72-B905-458D-951D-28B7ECDC5AA4}" sibTransId="{8597D063-AE8F-412F-B470-DD32D627E77C}"/>
    <dgm:cxn modelId="{01EFEEF0-B53E-42D3-B8DC-37313FDE2AF0}" srcId="{2248F0B0-597C-4EAC-AB3C-8434A9948CE4}" destId="{229790E1-427B-4E72-A217-0EE76FC2A0FE}" srcOrd="0" destOrd="0" parTransId="{A931603D-F376-46B8-B69A-723764EFA6CD}" sibTransId="{9721AC23-3B24-4A9E-96D2-A1BD745458B0}"/>
    <dgm:cxn modelId="{866624D6-26DD-4A70-BA1C-ED7AE9C6C6B6}" type="presParOf" srcId="{F92D865A-4CAC-4F1C-9F05-7E3D7A0117A5}" destId="{2797D967-EBC6-4F8A-973C-DE6EC34D9E75}" srcOrd="0" destOrd="0" presId="urn:microsoft.com/office/officeart/2005/8/layout/chevron2"/>
    <dgm:cxn modelId="{0DCA8420-B0C3-4256-B055-624D15555BB8}" type="presParOf" srcId="{2797D967-EBC6-4F8A-973C-DE6EC34D9E75}" destId="{70FD755B-A775-4F79-9166-EA6073ADC0EE}" srcOrd="0" destOrd="0" presId="urn:microsoft.com/office/officeart/2005/8/layout/chevron2"/>
    <dgm:cxn modelId="{DE0FD209-2DD4-4794-A6BA-0C9C9D5D4630}" type="presParOf" srcId="{2797D967-EBC6-4F8A-973C-DE6EC34D9E75}" destId="{1297F133-8B58-44F5-9CC7-214A0EA7233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2BB641-E161-4A4F-BFC0-4544FC11F6E1}" type="doc">
      <dgm:prSet loTypeId="urn:microsoft.com/office/officeart/2005/8/layout/pyramid2" loCatId="list" qsTypeId="urn:microsoft.com/office/officeart/2005/8/quickstyle/simple5" qsCatId="simple" csTypeId="urn:microsoft.com/office/officeart/2005/8/colors/accent1_2" csCatId="accent1" phldr="1"/>
      <dgm:spPr/>
      <dgm:t>
        <a:bodyPr/>
        <a:lstStyle/>
        <a:p>
          <a:endParaRPr lang="en-US"/>
        </a:p>
      </dgm:t>
    </dgm:pt>
    <dgm:pt modelId="{F697C30D-0BD7-4A1E-B24B-E33E75C69CAD}">
      <dgm:prSet phldrT="[Text]"/>
      <dgm:spPr/>
      <dgm:t>
        <a:bodyPr/>
        <a:lstStyle/>
        <a:p>
          <a:r>
            <a:rPr lang="en-US" dirty="0"/>
            <a:t>Detail Budget</a:t>
          </a:r>
        </a:p>
      </dgm:t>
    </dgm:pt>
    <dgm:pt modelId="{1C96AAB6-F957-418D-80AA-A1F01FD42106}" type="parTrans" cxnId="{AAAB2DD6-5578-4ADE-8302-FB7EAA70ED46}">
      <dgm:prSet/>
      <dgm:spPr/>
      <dgm:t>
        <a:bodyPr/>
        <a:lstStyle/>
        <a:p>
          <a:endParaRPr lang="en-US"/>
        </a:p>
      </dgm:t>
    </dgm:pt>
    <dgm:pt modelId="{AF545106-45A5-487F-B823-8B3AED36554F}" type="sibTrans" cxnId="{AAAB2DD6-5578-4ADE-8302-FB7EAA70ED46}">
      <dgm:prSet/>
      <dgm:spPr/>
      <dgm:t>
        <a:bodyPr/>
        <a:lstStyle/>
        <a:p>
          <a:endParaRPr lang="en-US"/>
        </a:p>
      </dgm:t>
    </dgm:pt>
    <dgm:pt modelId="{D85155C7-8980-4F55-B6F7-1F3DC51DD832}">
      <dgm:prSet phldrT="[Text]"/>
      <dgm:spPr/>
      <dgm:t>
        <a:bodyPr/>
        <a:lstStyle/>
        <a:p>
          <a:r>
            <a:rPr lang="en-US" dirty="0"/>
            <a:t>Uniform Budget Summary</a:t>
          </a:r>
        </a:p>
      </dgm:t>
    </dgm:pt>
    <dgm:pt modelId="{70C6BF89-BC34-4FFF-BE1D-471CA9BB3144}" type="parTrans" cxnId="{2021DC27-095A-49F5-841E-A55920B9A9F0}">
      <dgm:prSet/>
      <dgm:spPr/>
      <dgm:t>
        <a:bodyPr/>
        <a:lstStyle/>
        <a:p>
          <a:endParaRPr lang="en-US"/>
        </a:p>
      </dgm:t>
    </dgm:pt>
    <dgm:pt modelId="{1311D13E-927D-402F-BB98-E3ED31C27464}" type="sibTrans" cxnId="{2021DC27-095A-49F5-841E-A55920B9A9F0}">
      <dgm:prSet/>
      <dgm:spPr/>
      <dgm:t>
        <a:bodyPr/>
        <a:lstStyle/>
        <a:p>
          <a:endParaRPr lang="en-US"/>
        </a:p>
      </dgm:t>
    </dgm:pt>
    <dgm:pt modelId="{D7DDFDCB-2B1D-4034-B317-584F0764E799}">
      <dgm:prSet phldrT="[Text]"/>
      <dgm:spPr/>
      <dgm:t>
        <a:bodyPr/>
        <a:lstStyle/>
        <a:p>
          <a:r>
            <a:rPr lang="en-US" dirty="0"/>
            <a:t>Appropriation Resolution</a:t>
          </a:r>
        </a:p>
      </dgm:t>
    </dgm:pt>
    <dgm:pt modelId="{4157CE35-E241-4DB8-A581-78BB049D7A58}" type="parTrans" cxnId="{08AA42F3-1801-4A8F-B158-9DCF20D98345}">
      <dgm:prSet/>
      <dgm:spPr/>
      <dgm:t>
        <a:bodyPr/>
        <a:lstStyle/>
        <a:p>
          <a:endParaRPr lang="en-US"/>
        </a:p>
      </dgm:t>
    </dgm:pt>
    <dgm:pt modelId="{B285C030-9EA8-493C-BA5F-73D792A6E103}" type="sibTrans" cxnId="{08AA42F3-1801-4A8F-B158-9DCF20D98345}">
      <dgm:prSet/>
      <dgm:spPr/>
      <dgm:t>
        <a:bodyPr/>
        <a:lstStyle/>
        <a:p>
          <a:endParaRPr lang="en-US"/>
        </a:p>
      </dgm:t>
    </dgm:pt>
    <dgm:pt modelId="{44541CFC-8B59-44AE-96C8-DC1BC38F38D5}">
      <dgm:prSet phldrT="[Text]"/>
      <dgm:spPr/>
      <dgm:t>
        <a:bodyPr/>
        <a:lstStyle/>
        <a:p>
          <a:r>
            <a:rPr lang="en-US" dirty="0"/>
            <a:t>Use of Beginning Fund Balance Resolution (if needed)</a:t>
          </a:r>
        </a:p>
      </dgm:t>
    </dgm:pt>
    <dgm:pt modelId="{44FE87C3-61A1-42A9-9F12-F0D17116695B}" type="parTrans" cxnId="{816E1728-30F4-4C4E-9A48-E33E46B81AFF}">
      <dgm:prSet/>
      <dgm:spPr/>
      <dgm:t>
        <a:bodyPr/>
        <a:lstStyle/>
        <a:p>
          <a:endParaRPr lang="en-US"/>
        </a:p>
      </dgm:t>
    </dgm:pt>
    <dgm:pt modelId="{78E55948-841C-4511-8011-3830DBE865FB}" type="sibTrans" cxnId="{816E1728-30F4-4C4E-9A48-E33E46B81AFF}">
      <dgm:prSet/>
      <dgm:spPr/>
      <dgm:t>
        <a:bodyPr/>
        <a:lstStyle/>
        <a:p>
          <a:endParaRPr lang="en-US"/>
        </a:p>
      </dgm:t>
    </dgm:pt>
    <dgm:pt modelId="{D01E32E7-ECA9-4DC2-A551-334F284BA187}" type="pres">
      <dgm:prSet presAssocID="{AB2BB641-E161-4A4F-BFC0-4544FC11F6E1}" presName="compositeShape" presStyleCnt="0">
        <dgm:presLayoutVars>
          <dgm:dir/>
          <dgm:resizeHandles/>
        </dgm:presLayoutVars>
      </dgm:prSet>
      <dgm:spPr/>
    </dgm:pt>
    <dgm:pt modelId="{8112F0BF-6684-481E-A5E2-27172A71E9E2}" type="pres">
      <dgm:prSet presAssocID="{AB2BB641-E161-4A4F-BFC0-4544FC11F6E1}" presName="pyramid" presStyleLbl="node1" presStyleIdx="0" presStyleCnt="1" custLinFactNeighborX="7500" custLinFactNeighborY="12422"/>
      <dgm:spPr/>
    </dgm:pt>
    <dgm:pt modelId="{1FC7431E-5CE8-49E2-BC21-3C9D8779AA92}" type="pres">
      <dgm:prSet presAssocID="{AB2BB641-E161-4A4F-BFC0-4544FC11F6E1}" presName="theList" presStyleCnt="0"/>
      <dgm:spPr/>
    </dgm:pt>
    <dgm:pt modelId="{0887546E-DD68-4914-A2FB-2FAD4A592496}" type="pres">
      <dgm:prSet presAssocID="{F697C30D-0BD7-4A1E-B24B-E33E75C69CAD}" presName="aNode" presStyleLbl="fgAcc1" presStyleIdx="0" presStyleCnt="4">
        <dgm:presLayoutVars>
          <dgm:bulletEnabled val="1"/>
        </dgm:presLayoutVars>
      </dgm:prSet>
      <dgm:spPr/>
    </dgm:pt>
    <dgm:pt modelId="{AC946A50-EC67-4177-957F-4A709F629C52}" type="pres">
      <dgm:prSet presAssocID="{F697C30D-0BD7-4A1E-B24B-E33E75C69CAD}" presName="aSpace" presStyleCnt="0"/>
      <dgm:spPr/>
    </dgm:pt>
    <dgm:pt modelId="{2E995EC8-91A8-43B6-84F7-22068C261F1C}" type="pres">
      <dgm:prSet presAssocID="{D85155C7-8980-4F55-B6F7-1F3DC51DD832}" presName="aNode" presStyleLbl="fgAcc1" presStyleIdx="1" presStyleCnt="4">
        <dgm:presLayoutVars>
          <dgm:bulletEnabled val="1"/>
        </dgm:presLayoutVars>
      </dgm:prSet>
      <dgm:spPr/>
    </dgm:pt>
    <dgm:pt modelId="{E5FEB828-B6D9-4CE6-BA79-53EFC9881515}" type="pres">
      <dgm:prSet presAssocID="{D85155C7-8980-4F55-B6F7-1F3DC51DD832}" presName="aSpace" presStyleCnt="0"/>
      <dgm:spPr/>
    </dgm:pt>
    <dgm:pt modelId="{5D0B7E44-B40E-40C4-BD81-0BF29409FEB6}" type="pres">
      <dgm:prSet presAssocID="{D7DDFDCB-2B1D-4034-B317-584F0764E799}" presName="aNode" presStyleLbl="fgAcc1" presStyleIdx="2" presStyleCnt="4">
        <dgm:presLayoutVars>
          <dgm:bulletEnabled val="1"/>
        </dgm:presLayoutVars>
      </dgm:prSet>
      <dgm:spPr/>
    </dgm:pt>
    <dgm:pt modelId="{8E6DC694-7B97-482B-A236-D75E67DCDEED}" type="pres">
      <dgm:prSet presAssocID="{D7DDFDCB-2B1D-4034-B317-584F0764E799}" presName="aSpace" presStyleCnt="0"/>
      <dgm:spPr/>
    </dgm:pt>
    <dgm:pt modelId="{55AC8E7B-D154-4B44-BBB2-F55D2DC9525F}" type="pres">
      <dgm:prSet presAssocID="{44541CFC-8B59-44AE-96C8-DC1BC38F38D5}" presName="aNode" presStyleLbl="fgAcc1" presStyleIdx="3" presStyleCnt="4">
        <dgm:presLayoutVars>
          <dgm:bulletEnabled val="1"/>
        </dgm:presLayoutVars>
      </dgm:prSet>
      <dgm:spPr/>
    </dgm:pt>
    <dgm:pt modelId="{135294ED-416C-41D9-BC85-74D66C9CEC47}" type="pres">
      <dgm:prSet presAssocID="{44541CFC-8B59-44AE-96C8-DC1BC38F38D5}" presName="aSpace" presStyleCnt="0"/>
      <dgm:spPr/>
    </dgm:pt>
  </dgm:ptLst>
  <dgm:cxnLst>
    <dgm:cxn modelId="{7A5A1220-F03D-42F7-BBDF-2136DE6CAE87}" type="presOf" srcId="{D85155C7-8980-4F55-B6F7-1F3DC51DD832}" destId="{2E995EC8-91A8-43B6-84F7-22068C261F1C}" srcOrd="0" destOrd="0" presId="urn:microsoft.com/office/officeart/2005/8/layout/pyramid2"/>
    <dgm:cxn modelId="{2021DC27-095A-49F5-841E-A55920B9A9F0}" srcId="{AB2BB641-E161-4A4F-BFC0-4544FC11F6E1}" destId="{D85155C7-8980-4F55-B6F7-1F3DC51DD832}" srcOrd="1" destOrd="0" parTransId="{70C6BF89-BC34-4FFF-BE1D-471CA9BB3144}" sibTransId="{1311D13E-927D-402F-BB98-E3ED31C27464}"/>
    <dgm:cxn modelId="{816E1728-30F4-4C4E-9A48-E33E46B81AFF}" srcId="{AB2BB641-E161-4A4F-BFC0-4544FC11F6E1}" destId="{44541CFC-8B59-44AE-96C8-DC1BC38F38D5}" srcOrd="3" destOrd="0" parTransId="{44FE87C3-61A1-42A9-9F12-F0D17116695B}" sibTransId="{78E55948-841C-4511-8011-3830DBE865FB}"/>
    <dgm:cxn modelId="{1FB2A43B-1728-47D5-A187-0F32600ED914}" type="presOf" srcId="{D7DDFDCB-2B1D-4034-B317-584F0764E799}" destId="{5D0B7E44-B40E-40C4-BD81-0BF29409FEB6}" srcOrd="0" destOrd="0" presId="urn:microsoft.com/office/officeart/2005/8/layout/pyramid2"/>
    <dgm:cxn modelId="{4BBF5EB7-CE10-4CDD-A51B-308A09AE2D4F}" type="presOf" srcId="{F697C30D-0BD7-4A1E-B24B-E33E75C69CAD}" destId="{0887546E-DD68-4914-A2FB-2FAD4A592496}" srcOrd="0" destOrd="0" presId="urn:microsoft.com/office/officeart/2005/8/layout/pyramid2"/>
    <dgm:cxn modelId="{AAAB2DD6-5578-4ADE-8302-FB7EAA70ED46}" srcId="{AB2BB641-E161-4A4F-BFC0-4544FC11F6E1}" destId="{F697C30D-0BD7-4A1E-B24B-E33E75C69CAD}" srcOrd="0" destOrd="0" parTransId="{1C96AAB6-F957-418D-80AA-A1F01FD42106}" sibTransId="{AF545106-45A5-487F-B823-8B3AED36554F}"/>
    <dgm:cxn modelId="{F270B5DA-77E4-480B-8169-451509B41661}" type="presOf" srcId="{44541CFC-8B59-44AE-96C8-DC1BC38F38D5}" destId="{55AC8E7B-D154-4B44-BBB2-F55D2DC9525F}" srcOrd="0" destOrd="0" presId="urn:microsoft.com/office/officeart/2005/8/layout/pyramid2"/>
    <dgm:cxn modelId="{9F3F2CF0-62DE-499A-9FFB-1B411DAEEEE2}" type="presOf" srcId="{AB2BB641-E161-4A4F-BFC0-4544FC11F6E1}" destId="{D01E32E7-ECA9-4DC2-A551-334F284BA187}" srcOrd="0" destOrd="0" presId="urn:microsoft.com/office/officeart/2005/8/layout/pyramid2"/>
    <dgm:cxn modelId="{08AA42F3-1801-4A8F-B158-9DCF20D98345}" srcId="{AB2BB641-E161-4A4F-BFC0-4544FC11F6E1}" destId="{D7DDFDCB-2B1D-4034-B317-584F0764E799}" srcOrd="2" destOrd="0" parTransId="{4157CE35-E241-4DB8-A581-78BB049D7A58}" sibTransId="{B285C030-9EA8-493C-BA5F-73D792A6E103}"/>
    <dgm:cxn modelId="{E2018B20-DCDD-4910-852E-DFCC5D917E0C}" type="presParOf" srcId="{D01E32E7-ECA9-4DC2-A551-334F284BA187}" destId="{8112F0BF-6684-481E-A5E2-27172A71E9E2}" srcOrd="0" destOrd="0" presId="urn:microsoft.com/office/officeart/2005/8/layout/pyramid2"/>
    <dgm:cxn modelId="{42634CCD-BE63-4D49-9996-E08E280A3EEF}" type="presParOf" srcId="{D01E32E7-ECA9-4DC2-A551-334F284BA187}" destId="{1FC7431E-5CE8-49E2-BC21-3C9D8779AA92}" srcOrd="1" destOrd="0" presId="urn:microsoft.com/office/officeart/2005/8/layout/pyramid2"/>
    <dgm:cxn modelId="{4B32F19D-53E6-4C5B-BEA2-532FCC535389}" type="presParOf" srcId="{1FC7431E-5CE8-49E2-BC21-3C9D8779AA92}" destId="{0887546E-DD68-4914-A2FB-2FAD4A592496}" srcOrd="0" destOrd="0" presId="urn:microsoft.com/office/officeart/2005/8/layout/pyramid2"/>
    <dgm:cxn modelId="{A5403A00-369D-4C7A-A01A-E7FE2EAD87B9}" type="presParOf" srcId="{1FC7431E-5CE8-49E2-BC21-3C9D8779AA92}" destId="{AC946A50-EC67-4177-957F-4A709F629C52}" srcOrd="1" destOrd="0" presId="urn:microsoft.com/office/officeart/2005/8/layout/pyramid2"/>
    <dgm:cxn modelId="{4CB76FF7-27E6-42EA-95C0-70D8F76B7D7A}" type="presParOf" srcId="{1FC7431E-5CE8-49E2-BC21-3C9D8779AA92}" destId="{2E995EC8-91A8-43B6-84F7-22068C261F1C}" srcOrd="2" destOrd="0" presId="urn:microsoft.com/office/officeart/2005/8/layout/pyramid2"/>
    <dgm:cxn modelId="{28FE47EA-407A-4F71-B0CA-6C568C9BE7A3}" type="presParOf" srcId="{1FC7431E-5CE8-49E2-BC21-3C9D8779AA92}" destId="{E5FEB828-B6D9-4CE6-BA79-53EFC9881515}" srcOrd="3" destOrd="0" presId="urn:microsoft.com/office/officeart/2005/8/layout/pyramid2"/>
    <dgm:cxn modelId="{4D8C715E-89DB-4664-925E-F17B055C3210}" type="presParOf" srcId="{1FC7431E-5CE8-49E2-BC21-3C9D8779AA92}" destId="{5D0B7E44-B40E-40C4-BD81-0BF29409FEB6}" srcOrd="4" destOrd="0" presId="urn:microsoft.com/office/officeart/2005/8/layout/pyramid2"/>
    <dgm:cxn modelId="{6775265B-9860-4D71-8C1E-4D1AF5BE010F}" type="presParOf" srcId="{1FC7431E-5CE8-49E2-BC21-3C9D8779AA92}" destId="{8E6DC694-7B97-482B-A236-D75E67DCDEED}" srcOrd="5" destOrd="0" presId="urn:microsoft.com/office/officeart/2005/8/layout/pyramid2"/>
    <dgm:cxn modelId="{6D8BB524-1B20-4E65-9421-EA49D515CF87}" type="presParOf" srcId="{1FC7431E-5CE8-49E2-BC21-3C9D8779AA92}" destId="{55AC8E7B-D154-4B44-BBB2-F55D2DC9525F}" srcOrd="6" destOrd="0" presId="urn:microsoft.com/office/officeart/2005/8/layout/pyramid2"/>
    <dgm:cxn modelId="{C3CB600A-786B-48E9-B842-AB5B7C213042}" type="presParOf" srcId="{1FC7431E-5CE8-49E2-BC21-3C9D8779AA92}" destId="{135294ED-416C-41D9-BC85-74D66C9CEC4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E1BBB4-907C-4D9B-AEB8-791FCE922A10}" type="doc">
      <dgm:prSet loTypeId="urn:microsoft.com/office/officeart/2005/8/layout/lProcess1" loCatId="process" qsTypeId="urn:microsoft.com/office/officeart/2005/8/quickstyle/simple1" qsCatId="simple" csTypeId="urn:microsoft.com/office/officeart/2005/8/colors/accent0_3" csCatId="mainScheme" phldr="1"/>
      <dgm:spPr/>
      <dgm:t>
        <a:bodyPr/>
        <a:lstStyle/>
        <a:p>
          <a:endParaRPr lang="en-US"/>
        </a:p>
      </dgm:t>
    </dgm:pt>
    <dgm:pt modelId="{4CA71F1C-48B4-41B7-B47D-73A3E271FF7B}">
      <dgm:prSet phldrT="[Text]"/>
      <dgm:spPr/>
      <dgm:t>
        <a:bodyPr/>
        <a:lstStyle/>
        <a:p>
          <a:r>
            <a:rPr lang="en-US" dirty="0"/>
            <a:t>Appropriated </a:t>
          </a:r>
          <a:br>
            <a:rPr lang="en-US" dirty="0"/>
          </a:br>
          <a:r>
            <a:rPr lang="en-US" dirty="0"/>
            <a:t>Reserves Section</a:t>
          </a:r>
        </a:p>
      </dgm:t>
    </dgm:pt>
    <dgm:pt modelId="{0251A379-5C20-4DA3-BE07-7858AF4CEBF7}" type="parTrans" cxnId="{DF307658-2A04-400E-AD56-411B9BFDEA0F}">
      <dgm:prSet/>
      <dgm:spPr/>
      <dgm:t>
        <a:bodyPr/>
        <a:lstStyle/>
        <a:p>
          <a:endParaRPr lang="en-US"/>
        </a:p>
      </dgm:t>
    </dgm:pt>
    <dgm:pt modelId="{ECE3DB5C-7263-471B-AA8F-4815DA21154E}" type="sibTrans" cxnId="{DF307658-2A04-400E-AD56-411B9BFDEA0F}">
      <dgm:prSet/>
      <dgm:spPr/>
      <dgm:t>
        <a:bodyPr/>
        <a:lstStyle/>
        <a:p>
          <a:endParaRPr lang="en-US"/>
        </a:p>
      </dgm:t>
    </dgm:pt>
    <dgm:pt modelId="{A6A11537-2EB5-432F-AB4D-F7459DBA231B}">
      <dgm:prSet phldrT="[Text]" custT="1"/>
      <dgm:spPr/>
      <dgm:t>
        <a:bodyPr/>
        <a:lstStyle/>
        <a:p>
          <a:r>
            <a:rPr lang="en-US" sz="1200" dirty="0"/>
            <a:t>May cause the use of beginning fund balance</a:t>
          </a:r>
        </a:p>
      </dgm:t>
    </dgm:pt>
    <dgm:pt modelId="{3BB32970-B276-46A0-A405-6F6E664DDA92}" type="parTrans" cxnId="{55819A82-C3DE-4704-8E41-3183A1A7D642}">
      <dgm:prSet/>
      <dgm:spPr/>
      <dgm:t>
        <a:bodyPr/>
        <a:lstStyle/>
        <a:p>
          <a:endParaRPr lang="en-US"/>
        </a:p>
      </dgm:t>
    </dgm:pt>
    <dgm:pt modelId="{D3397235-2BCD-4792-84FB-63E00F986576}" type="sibTrans" cxnId="{55819A82-C3DE-4704-8E41-3183A1A7D642}">
      <dgm:prSet/>
      <dgm:spPr/>
      <dgm:t>
        <a:bodyPr/>
        <a:lstStyle/>
        <a:p>
          <a:endParaRPr lang="en-US"/>
        </a:p>
      </dgm:t>
    </dgm:pt>
    <dgm:pt modelId="{F31819E4-1F69-4F06-ACF0-8849E4E8529D}">
      <dgm:prSet phldrT="[Text]" custT="1"/>
      <dgm:spPr/>
      <dgm:t>
        <a:bodyPr/>
        <a:lstStyle/>
        <a:p>
          <a:pPr algn="ctr"/>
          <a:r>
            <a:rPr lang="en-US" sz="1200" dirty="0"/>
            <a:t>CDE Chart of Accounts</a:t>
          </a:r>
        </a:p>
        <a:p>
          <a:pPr algn="l"/>
          <a:r>
            <a:rPr lang="en-US" sz="1000" dirty="0"/>
            <a:t>-Object 0840</a:t>
          </a:r>
        </a:p>
        <a:p>
          <a:pPr algn="l"/>
          <a:r>
            <a:rPr lang="en-US" sz="1000" dirty="0"/>
            <a:t>-Programs 9XXX as indicated on summary</a:t>
          </a:r>
        </a:p>
      </dgm:t>
    </dgm:pt>
    <dgm:pt modelId="{B02F5CCC-CCC1-4F35-A15E-0FDD86C270FE}" type="parTrans" cxnId="{9C0D1EEE-D4E8-45A6-8A10-BF95425D437C}">
      <dgm:prSet/>
      <dgm:spPr/>
      <dgm:t>
        <a:bodyPr/>
        <a:lstStyle/>
        <a:p>
          <a:endParaRPr lang="en-US"/>
        </a:p>
      </dgm:t>
    </dgm:pt>
    <dgm:pt modelId="{0B955857-2892-4F7E-B633-442EF378A2BA}" type="sibTrans" cxnId="{9C0D1EEE-D4E8-45A6-8A10-BF95425D437C}">
      <dgm:prSet/>
      <dgm:spPr/>
      <dgm:t>
        <a:bodyPr/>
        <a:lstStyle/>
        <a:p>
          <a:endParaRPr lang="en-US"/>
        </a:p>
      </dgm:t>
    </dgm:pt>
    <dgm:pt modelId="{9F7A839E-D437-45C3-AAF1-55E48F288169}">
      <dgm:prSet phldrT="[Text]"/>
      <dgm:spPr/>
      <dgm:t>
        <a:bodyPr/>
        <a:lstStyle/>
        <a:p>
          <a:r>
            <a:rPr lang="en-US" dirty="0"/>
            <a:t>Budgeted Ending </a:t>
          </a:r>
          <a:br>
            <a:rPr lang="en-US" dirty="0"/>
          </a:br>
          <a:r>
            <a:rPr lang="en-US" dirty="0"/>
            <a:t>Fund Balance</a:t>
          </a:r>
        </a:p>
      </dgm:t>
    </dgm:pt>
    <dgm:pt modelId="{BE6CC9BE-0AD9-4F27-864A-02F95EB7F943}" type="parTrans" cxnId="{E692DABC-7704-4D98-8B6A-86F307E4B3B0}">
      <dgm:prSet/>
      <dgm:spPr/>
      <dgm:t>
        <a:bodyPr/>
        <a:lstStyle/>
        <a:p>
          <a:endParaRPr lang="en-US"/>
        </a:p>
      </dgm:t>
    </dgm:pt>
    <dgm:pt modelId="{BF7EE486-5D49-4447-897C-8FCAD3330CD8}" type="sibTrans" cxnId="{E692DABC-7704-4D98-8B6A-86F307E4B3B0}">
      <dgm:prSet/>
      <dgm:spPr/>
      <dgm:t>
        <a:bodyPr/>
        <a:lstStyle/>
        <a:p>
          <a:endParaRPr lang="en-US"/>
        </a:p>
      </dgm:t>
    </dgm:pt>
    <dgm:pt modelId="{D63FEAC6-D1AC-4526-A086-3BBDE7A0E090}">
      <dgm:prSet phldrT="[Text]" custT="1"/>
      <dgm:spPr/>
      <dgm:t>
        <a:bodyPr/>
        <a:lstStyle/>
        <a:p>
          <a:r>
            <a:rPr lang="en-US" sz="1200" dirty="0"/>
            <a:t>Will not cause the use of beginning fund </a:t>
          </a:r>
          <a:br>
            <a:rPr lang="en-US" sz="1200" dirty="0"/>
          </a:br>
          <a:r>
            <a:rPr lang="en-US" sz="1200" dirty="0"/>
            <a:t>balance resolution</a:t>
          </a:r>
        </a:p>
      </dgm:t>
    </dgm:pt>
    <dgm:pt modelId="{60E996C6-E72F-491F-9F33-F851654BC0FF}" type="parTrans" cxnId="{26A75768-2F40-43B7-A442-6465BFB9DF70}">
      <dgm:prSet/>
      <dgm:spPr/>
      <dgm:t>
        <a:bodyPr/>
        <a:lstStyle/>
        <a:p>
          <a:endParaRPr lang="en-US"/>
        </a:p>
      </dgm:t>
    </dgm:pt>
    <dgm:pt modelId="{48A545BB-277F-4D79-96F8-E7FC032AC15D}" type="sibTrans" cxnId="{26A75768-2F40-43B7-A442-6465BFB9DF70}">
      <dgm:prSet/>
      <dgm:spPr/>
      <dgm:t>
        <a:bodyPr/>
        <a:lstStyle/>
        <a:p>
          <a:endParaRPr lang="en-US"/>
        </a:p>
      </dgm:t>
    </dgm:pt>
    <dgm:pt modelId="{70C0E839-9F30-4E3A-9357-8D69A06B3A6C}">
      <dgm:prSet phldrT="[Text]" custT="1"/>
      <dgm:spPr/>
      <dgm:t>
        <a:bodyPr/>
        <a:lstStyle/>
        <a:p>
          <a:pPr algn="ctr"/>
          <a:r>
            <a:rPr lang="en-US" sz="1200" dirty="0"/>
            <a:t>CDE Chart of Accounts</a:t>
          </a:r>
        </a:p>
        <a:p>
          <a:pPr algn="l"/>
          <a:r>
            <a:rPr lang="en-US" sz="1000" dirty="0"/>
            <a:t>-Balance sheet codes for fund equity as indicated on summary</a:t>
          </a:r>
        </a:p>
        <a:p>
          <a:pPr algn="l"/>
          <a:r>
            <a:rPr lang="en-US" sz="1000" dirty="0"/>
            <a:t>-Option use of program</a:t>
          </a:r>
        </a:p>
      </dgm:t>
    </dgm:pt>
    <dgm:pt modelId="{FF5FCEEF-6C0C-40D1-B2C7-4D8F0CB8F091}" type="parTrans" cxnId="{322CFB29-DA96-457A-BF4E-EFD14D74CECE}">
      <dgm:prSet/>
      <dgm:spPr/>
      <dgm:t>
        <a:bodyPr/>
        <a:lstStyle/>
        <a:p>
          <a:endParaRPr lang="en-US"/>
        </a:p>
      </dgm:t>
    </dgm:pt>
    <dgm:pt modelId="{40225E20-F8E6-489D-8CD6-B37DCDE3396F}" type="sibTrans" cxnId="{322CFB29-DA96-457A-BF4E-EFD14D74CECE}">
      <dgm:prSet/>
      <dgm:spPr/>
      <dgm:t>
        <a:bodyPr/>
        <a:lstStyle/>
        <a:p>
          <a:endParaRPr lang="en-US"/>
        </a:p>
      </dgm:t>
    </dgm:pt>
    <dgm:pt modelId="{B3555370-37FF-4B6D-A4EF-AEF89BB30ABF}" type="pres">
      <dgm:prSet presAssocID="{36E1BBB4-907C-4D9B-AEB8-791FCE922A10}" presName="Name0" presStyleCnt="0">
        <dgm:presLayoutVars>
          <dgm:dir/>
          <dgm:animLvl val="lvl"/>
          <dgm:resizeHandles val="exact"/>
        </dgm:presLayoutVars>
      </dgm:prSet>
      <dgm:spPr/>
    </dgm:pt>
    <dgm:pt modelId="{839A33B6-AFBE-4A28-91C0-8F5CD63644D5}" type="pres">
      <dgm:prSet presAssocID="{4CA71F1C-48B4-41B7-B47D-73A3E271FF7B}" presName="vertFlow" presStyleCnt="0"/>
      <dgm:spPr/>
    </dgm:pt>
    <dgm:pt modelId="{E84051A9-2223-4651-9208-998C26B3EFBB}" type="pres">
      <dgm:prSet presAssocID="{4CA71F1C-48B4-41B7-B47D-73A3E271FF7B}" presName="header" presStyleLbl="node1" presStyleIdx="0" presStyleCnt="2"/>
      <dgm:spPr/>
    </dgm:pt>
    <dgm:pt modelId="{91A66C9E-8C86-494F-A098-0F5F9F9332C2}" type="pres">
      <dgm:prSet presAssocID="{3BB32970-B276-46A0-A405-6F6E664DDA92}" presName="parTrans" presStyleLbl="sibTrans2D1" presStyleIdx="0" presStyleCnt="4"/>
      <dgm:spPr/>
    </dgm:pt>
    <dgm:pt modelId="{F96437EB-C167-460E-AA0F-EA6D0D12DEA4}" type="pres">
      <dgm:prSet presAssocID="{A6A11537-2EB5-432F-AB4D-F7459DBA231B}" presName="child" presStyleLbl="alignAccFollowNode1" presStyleIdx="0" presStyleCnt="4">
        <dgm:presLayoutVars>
          <dgm:chMax val="0"/>
          <dgm:bulletEnabled val="1"/>
        </dgm:presLayoutVars>
      </dgm:prSet>
      <dgm:spPr/>
    </dgm:pt>
    <dgm:pt modelId="{B5B219FC-1625-4B2E-B643-E8A43407F6DF}" type="pres">
      <dgm:prSet presAssocID="{D3397235-2BCD-4792-84FB-63E00F986576}" presName="sibTrans" presStyleLbl="sibTrans2D1" presStyleIdx="1" presStyleCnt="4"/>
      <dgm:spPr/>
    </dgm:pt>
    <dgm:pt modelId="{736EE838-B403-4636-867F-6F52D4172018}" type="pres">
      <dgm:prSet presAssocID="{F31819E4-1F69-4F06-ACF0-8849E4E8529D}" presName="child" presStyleLbl="alignAccFollowNode1" presStyleIdx="1" presStyleCnt="4">
        <dgm:presLayoutVars>
          <dgm:chMax val="0"/>
          <dgm:bulletEnabled val="1"/>
        </dgm:presLayoutVars>
      </dgm:prSet>
      <dgm:spPr/>
    </dgm:pt>
    <dgm:pt modelId="{BD4A4E0B-82C5-456A-A490-6F860891DB61}" type="pres">
      <dgm:prSet presAssocID="{4CA71F1C-48B4-41B7-B47D-73A3E271FF7B}" presName="hSp" presStyleCnt="0"/>
      <dgm:spPr/>
    </dgm:pt>
    <dgm:pt modelId="{2C726100-6EAB-43F7-90DD-536F8221BCA7}" type="pres">
      <dgm:prSet presAssocID="{9F7A839E-D437-45C3-AAF1-55E48F288169}" presName="vertFlow" presStyleCnt="0"/>
      <dgm:spPr/>
    </dgm:pt>
    <dgm:pt modelId="{2A15AC91-548A-4CA2-88E1-72473B6D58C3}" type="pres">
      <dgm:prSet presAssocID="{9F7A839E-D437-45C3-AAF1-55E48F288169}" presName="header" presStyleLbl="node1" presStyleIdx="1" presStyleCnt="2"/>
      <dgm:spPr/>
    </dgm:pt>
    <dgm:pt modelId="{5722823C-26C4-4B48-8A16-354E90C6DC78}" type="pres">
      <dgm:prSet presAssocID="{60E996C6-E72F-491F-9F33-F851654BC0FF}" presName="parTrans" presStyleLbl="sibTrans2D1" presStyleIdx="2" presStyleCnt="4"/>
      <dgm:spPr/>
    </dgm:pt>
    <dgm:pt modelId="{617DB994-40C1-4E31-B3FE-F8E9D4D08411}" type="pres">
      <dgm:prSet presAssocID="{D63FEAC6-D1AC-4526-A086-3BBDE7A0E090}" presName="child" presStyleLbl="alignAccFollowNode1" presStyleIdx="2" presStyleCnt="4">
        <dgm:presLayoutVars>
          <dgm:chMax val="0"/>
          <dgm:bulletEnabled val="1"/>
        </dgm:presLayoutVars>
      </dgm:prSet>
      <dgm:spPr/>
    </dgm:pt>
    <dgm:pt modelId="{20C69BCE-29B0-48B0-BF25-7BFF3272F905}" type="pres">
      <dgm:prSet presAssocID="{48A545BB-277F-4D79-96F8-E7FC032AC15D}" presName="sibTrans" presStyleLbl="sibTrans2D1" presStyleIdx="3" presStyleCnt="4"/>
      <dgm:spPr/>
    </dgm:pt>
    <dgm:pt modelId="{7FC63958-D0DE-4250-8261-E03DC12027A5}" type="pres">
      <dgm:prSet presAssocID="{70C0E839-9F30-4E3A-9357-8D69A06B3A6C}" presName="child" presStyleLbl="alignAccFollowNode1" presStyleIdx="3" presStyleCnt="4">
        <dgm:presLayoutVars>
          <dgm:chMax val="0"/>
          <dgm:bulletEnabled val="1"/>
        </dgm:presLayoutVars>
      </dgm:prSet>
      <dgm:spPr/>
    </dgm:pt>
  </dgm:ptLst>
  <dgm:cxnLst>
    <dgm:cxn modelId="{322CFB29-DA96-457A-BF4E-EFD14D74CECE}" srcId="{9F7A839E-D437-45C3-AAF1-55E48F288169}" destId="{70C0E839-9F30-4E3A-9357-8D69A06B3A6C}" srcOrd="1" destOrd="0" parTransId="{FF5FCEEF-6C0C-40D1-B2C7-4D8F0CB8F091}" sibTransId="{40225E20-F8E6-489D-8CD6-B37DCDE3396F}"/>
    <dgm:cxn modelId="{C4813E2D-BE57-4044-90F0-DE231D6B167D}" type="presOf" srcId="{36E1BBB4-907C-4D9B-AEB8-791FCE922A10}" destId="{B3555370-37FF-4B6D-A4EF-AEF89BB30ABF}" srcOrd="0" destOrd="0" presId="urn:microsoft.com/office/officeart/2005/8/layout/lProcess1"/>
    <dgm:cxn modelId="{3F404836-843A-4B2E-9ADA-4563B198F756}" type="presOf" srcId="{9F7A839E-D437-45C3-AAF1-55E48F288169}" destId="{2A15AC91-548A-4CA2-88E1-72473B6D58C3}" srcOrd="0" destOrd="0" presId="urn:microsoft.com/office/officeart/2005/8/layout/lProcess1"/>
    <dgm:cxn modelId="{87DB923C-4502-445B-9777-53A8F6CE92AB}" type="presOf" srcId="{60E996C6-E72F-491F-9F33-F851654BC0FF}" destId="{5722823C-26C4-4B48-8A16-354E90C6DC78}" srcOrd="0" destOrd="0" presId="urn:microsoft.com/office/officeart/2005/8/layout/lProcess1"/>
    <dgm:cxn modelId="{381C823F-78CB-49A4-8A56-D12DA9D33D5E}" type="presOf" srcId="{3BB32970-B276-46A0-A405-6F6E664DDA92}" destId="{91A66C9E-8C86-494F-A098-0F5F9F9332C2}" srcOrd="0" destOrd="0" presId="urn:microsoft.com/office/officeart/2005/8/layout/lProcess1"/>
    <dgm:cxn modelId="{F2804641-220A-4873-9DD5-8BD63B9FE973}" type="presOf" srcId="{D63FEAC6-D1AC-4526-A086-3BBDE7A0E090}" destId="{617DB994-40C1-4E31-B3FE-F8E9D4D08411}" srcOrd="0" destOrd="0" presId="urn:microsoft.com/office/officeart/2005/8/layout/lProcess1"/>
    <dgm:cxn modelId="{26A75768-2F40-43B7-A442-6465BFB9DF70}" srcId="{9F7A839E-D437-45C3-AAF1-55E48F288169}" destId="{D63FEAC6-D1AC-4526-A086-3BBDE7A0E090}" srcOrd="0" destOrd="0" parTransId="{60E996C6-E72F-491F-9F33-F851654BC0FF}" sibTransId="{48A545BB-277F-4D79-96F8-E7FC032AC15D}"/>
    <dgm:cxn modelId="{8511C668-2EE2-41AB-8907-6ED68D883F17}" type="presOf" srcId="{4CA71F1C-48B4-41B7-B47D-73A3E271FF7B}" destId="{E84051A9-2223-4651-9208-998C26B3EFBB}" srcOrd="0" destOrd="0" presId="urn:microsoft.com/office/officeart/2005/8/layout/lProcess1"/>
    <dgm:cxn modelId="{DFBD046A-D6D6-4091-84C1-A00668D9E615}" type="presOf" srcId="{F31819E4-1F69-4F06-ACF0-8849E4E8529D}" destId="{736EE838-B403-4636-867F-6F52D4172018}" srcOrd="0" destOrd="0" presId="urn:microsoft.com/office/officeart/2005/8/layout/lProcess1"/>
    <dgm:cxn modelId="{31DD216F-01A6-4B62-8788-5697C632E739}" type="presOf" srcId="{70C0E839-9F30-4E3A-9357-8D69A06B3A6C}" destId="{7FC63958-D0DE-4250-8261-E03DC12027A5}" srcOrd="0" destOrd="0" presId="urn:microsoft.com/office/officeart/2005/8/layout/lProcess1"/>
    <dgm:cxn modelId="{DF307658-2A04-400E-AD56-411B9BFDEA0F}" srcId="{36E1BBB4-907C-4D9B-AEB8-791FCE922A10}" destId="{4CA71F1C-48B4-41B7-B47D-73A3E271FF7B}" srcOrd="0" destOrd="0" parTransId="{0251A379-5C20-4DA3-BE07-7858AF4CEBF7}" sibTransId="{ECE3DB5C-7263-471B-AA8F-4815DA21154E}"/>
    <dgm:cxn modelId="{1A20917B-4659-43DD-9838-A4FEE57BD301}" type="presOf" srcId="{48A545BB-277F-4D79-96F8-E7FC032AC15D}" destId="{20C69BCE-29B0-48B0-BF25-7BFF3272F905}" srcOrd="0" destOrd="0" presId="urn:microsoft.com/office/officeart/2005/8/layout/lProcess1"/>
    <dgm:cxn modelId="{55819A82-C3DE-4704-8E41-3183A1A7D642}" srcId="{4CA71F1C-48B4-41B7-B47D-73A3E271FF7B}" destId="{A6A11537-2EB5-432F-AB4D-F7459DBA231B}" srcOrd="0" destOrd="0" parTransId="{3BB32970-B276-46A0-A405-6F6E664DDA92}" sibTransId="{D3397235-2BCD-4792-84FB-63E00F986576}"/>
    <dgm:cxn modelId="{E692DABC-7704-4D98-8B6A-86F307E4B3B0}" srcId="{36E1BBB4-907C-4D9B-AEB8-791FCE922A10}" destId="{9F7A839E-D437-45C3-AAF1-55E48F288169}" srcOrd="1" destOrd="0" parTransId="{BE6CC9BE-0AD9-4F27-864A-02F95EB7F943}" sibTransId="{BF7EE486-5D49-4447-897C-8FCAD3330CD8}"/>
    <dgm:cxn modelId="{1FD1ACC3-B04C-4E71-AE81-5C7BF77975C3}" type="presOf" srcId="{A6A11537-2EB5-432F-AB4D-F7459DBA231B}" destId="{F96437EB-C167-460E-AA0F-EA6D0D12DEA4}" srcOrd="0" destOrd="0" presId="urn:microsoft.com/office/officeart/2005/8/layout/lProcess1"/>
    <dgm:cxn modelId="{1B3864E0-DE45-4D39-A1FC-052EEB6D985B}" type="presOf" srcId="{D3397235-2BCD-4792-84FB-63E00F986576}" destId="{B5B219FC-1625-4B2E-B643-E8A43407F6DF}" srcOrd="0" destOrd="0" presId="urn:microsoft.com/office/officeart/2005/8/layout/lProcess1"/>
    <dgm:cxn modelId="{9C0D1EEE-D4E8-45A6-8A10-BF95425D437C}" srcId="{4CA71F1C-48B4-41B7-B47D-73A3E271FF7B}" destId="{F31819E4-1F69-4F06-ACF0-8849E4E8529D}" srcOrd="1" destOrd="0" parTransId="{B02F5CCC-CCC1-4F35-A15E-0FDD86C270FE}" sibTransId="{0B955857-2892-4F7E-B633-442EF378A2BA}"/>
    <dgm:cxn modelId="{C5AE7EB4-5B35-4845-8D12-EB92178BEC41}" type="presParOf" srcId="{B3555370-37FF-4B6D-A4EF-AEF89BB30ABF}" destId="{839A33B6-AFBE-4A28-91C0-8F5CD63644D5}" srcOrd="0" destOrd="0" presId="urn:microsoft.com/office/officeart/2005/8/layout/lProcess1"/>
    <dgm:cxn modelId="{7C221A9F-8047-4ED3-8AA7-5C0C3E3D677B}" type="presParOf" srcId="{839A33B6-AFBE-4A28-91C0-8F5CD63644D5}" destId="{E84051A9-2223-4651-9208-998C26B3EFBB}" srcOrd="0" destOrd="0" presId="urn:microsoft.com/office/officeart/2005/8/layout/lProcess1"/>
    <dgm:cxn modelId="{47507631-2AEA-448C-A63D-EBF8CCDF8023}" type="presParOf" srcId="{839A33B6-AFBE-4A28-91C0-8F5CD63644D5}" destId="{91A66C9E-8C86-494F-A098-0F5F9F9332C2}" srcOrd="1" destOrd="0" presId="urn:microsoft.com/office/officeart/2005/8/layout/lProcess1"/>
    <dgm:cxn modelId="{F6DF0FD5-8F8C-4D1A-A6B9-D9FA68E7F802}" type="presParOf" srcId="{839A33B6-AFBE-4A28-91C0-8F5CD63644D5}" destId="{F96437EB-C167-460E-AA0F-EA6D0D12DEA4}" srcOrd="2" destOrd="0" presId="urn:microsoft.com/office/officeart/2005/8/layout/lProcess1"/>
    <dgm:cxn modelId="{D6618356-90B4-4E9C-B7A9-F46BF2444926}" type="presParOf" srcId="{839A33B6-AFBE-4A28-91C0-8F5CD63644D5}" destId="{B5B219FC-1625-4B2E-B643-E8A43407F6DF}" srcOrd="3" destOrd="0" presId="urn:microsoft.com/office/officeart/2005/8/layout/lProcess1"/>
    <dgm:cxn modelId="{01FBA860-2261-4A20-A059-E73023FF650F}" type="presParOf" srcId="{839A33B6-AFBE-4A28-91C0-8F5CD63644D5}" destId="{736EE838-B403-4636-867F-6F52D4172018}" srcOrd="4" destOrd="0" presId="urn:microsoft.com/office/officeart/2005/8/layout/lProcess1"/>
    <dgm:cxn modelId="{0537455D-7D79-496E-A680-3DAF5CC03A1D}" type="presParOf" srcId="{B3555370-37FF-4B6D-A4EF-AEF89BB30ABF}" destId="{BD4A4E0B-82C5-456A-A490-6F860891DB61}" srcOrd="1" destOrd="0" presId="urn:microsoft.com/office/officeart/2005/8/layout/lProcess1"/>
    <dgm:cxn modelId="{6E074432-6CEC-42E2-BD82-2DCF90F7C2FB}" type="presParOf" srcId="{B3555370-37FF-4B6D-A4EF-AEF89BB30ABF}" destId="{2C726100-6EAB-43F7-90DD-536F8221BCA7}" srcOrd="2" destOrd="0" presId="urn:microsoft.com/office/officeart/2005/8/layout/lProcess1"/>
    <dgm:cxn modelId="{2022854B-2485-47DC-ADF7-6D959D7FE00D}" type="presParOf" srcId="{2C726100-6EAB-43F7-90DD-536F8221BCA7}" destId="{2A15AC91-548A-4CA2-88E1-72473B6D58C3}" srcOrd="0" destOrd="0" presId="urn:microsoft.com/office/officeart/2005/8/layout/lProcess1"/>
    <dgm:cxn modelId="{12A4B48E-34F4-4940-B61E-D06FDA152291}" type="presParOf" srcId="{2C726100-6EAB-43F7-90DD-536F8221BCA7}" destId="{5722823C-26C4-4B48-8A16-354E90C6DC78}" srcOrd="1" destOrd="0" presId="urn:microsoft.com/office/officeart/2005/8/layout/lProcess1"/>
    <dgm:cxn modelId="{A0541B9B-86F0-46F3-86F9-9CCE7E40EFF6}" type="presParOf" srcId="{2C726100-6EAB-43F7-90DD-536F8221BCA7}" destId="{617DB994-40C1-4E31-B3FE-F8E9D4D08411}" srcOrd="2" destOrd="0" presId="urn:microsoft.com/office/officeart/2005/8/layout/lProcess1"/>
    <dgm:cxn modelId="{B2B469A1-2644-4DD2-9B2E-F7A30BDAF9E7}" type="presParOf" srcId="{2C726100-6EAB-43F7-90DD-536F8221BCA7}" destId="{20C69BCE-29B0-48B0-BF25-7BFF3272F905}" srcOrd="3" destOrd="0" presId="urn:microsoft.com/office/officeart/2005/8/layout/lProcess1"/>
    <dgm:cxn modelId="{AE2DE1E1-CBEF-42D5-A699-4875C9C3F787}" type="presParOf" srcId="{2C726100-6EAB-43F7-90DD-536F8221BCA7}" destId="{7FC63958-D0DE-4250-8261-E03DC12027A5}"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E1BBB4-907C-4D9B-AEB8-791FCE922A1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4CA71F1C-48B4-41B7-B47D-73A3E271FF7B}">
      <dgm:prSet phldrT="[Text]" custT="1"/>
      <dgm:spPr/>
      <dgm:t>
        <a:bodyPr/>
        <a:lstStyle/>
        <a:p>
          <a:r>
            <a:rPr lang="en-US" sz="2400" b="1" dirty="0"/>
            <a:t>What is an appropriation?</a:t>
          </a:r>
        </a:p>
      </dgm:t>
    </dgm:pt>
    <dgm:pt modelId="{0251A379-5C20-4DA3-BE07-7858AF4CEBF7}" type="parTrans" cxnId="{DF307658-2A04-400E-AD56-411B9BFDEA0F}">
      <dgm:prSet/>
      <dgm:spPr/>
      <dgm:t>
        <a:bodyPr/>
        <a:lstStyle/>
        <a:p>
          <a:endParaRPr lang="en-US"/>
        </a:p>
      </dgm:t>
    </dgm:pt>
    <dgm:pt modelId="{ECE3DB5C-7263-471B-AA8F-4815DA21154E}" type="sibTrans" cxnId="{DF307658-2A04-400E-AD56-411B9BFDEA0F}">
      <dgm:prSet/>
      <dgm:spPr/>
      <dgm:t>
        <a:bodyPr/>
        <a:lstStyle/>
        <a:p>
          <a:endParaRPr lang="en-US"/>
        </a:p>
      </dgm:t>
    </dgm:pt>
    <dgm:pt modelId="{08679375-68C0-429E-A0F0-36CE34DCF6A2}">
      <dgm:prSet phldrT="[Text]" custT="1"/>
      <dgm:spPr/>
      <dgm:t>
        <a:bodyPr/>
        <a:lstStyle/>
        <a:p>
          <a:r>
            <a:rPr lang="en-US" sz="1600" dirty="0"/>
            <a:t>C.R.S. 22-44-102(1) “Appropriation” means the setting aside by resolution of a specified amount of money for a fund with an authorization to make expenditures and incur obligations of the purposes thereof</a:t>
          </a:r>
        </a:p>
      </dgm:t>
    </dgm:pt>
    <dgm:pt modelId="{F926D137-B22D-4851-B39D-5BD8B993A609}" type="parTrans" cxnId="{78D90536-2263-4190-BB8D-6970D70076FF}">
      <dgm:prSet/>
      <dgm:spPr/>
      <dgm:t>
        <a:bodyPr/>
        <a:lstStyle/>
        <a:p>
          <a:endParaRPr lang="en-US"/>
        </a:p>
      </dgm:t>
    </dgm:pt>
    <dgm:pt modelId="{8E760EE2-4885-40AB-A12F-F2701522D58B}" type="sibTrans" cxnId="{78D90536-2263-4190-BB8D-6970D70076FF}">
      <dgm:prSet/>
      <dgm:spPr/>
      <dgm:t>
        <a:bodyPr/>
        <a:lstStyle/>
        <a:p>
          <a:endParaRPr lang="en-US"/>
        </a:p>
      </dgm:t>
    </dgm:pt>
    <dgm:pt modelId="{32AAB7E3-353F-4370-9126-EC30DECF9357}" type="pres">
      <dgm:prSet presAssocID="{36E1BBB4-907C-4D9B-AEB8-791FCE922A10}" presName="Name0" presStyleCnt="0">
        <dgm:presLayoutVars>
          <dgm:chMax val="7"/>
          <dgm:dir/>
          <dgm:animLvl val="lvl"/>
          <dgm:resizeHandles val="exact"/>
        </dgm:presLayoutVars>
      </dgm:prSet>
      <dgm:spPr/>
    </dgm:pt>
    <dgm:pt modelId="{2D023B61-242C-4F13-81B2-D5CFB3D84D7E}" type="pres">
      <dgm:prSet presAssocID="{4CA71F1C-48B4-41B7-B47D-73A3E271FF7B}" presName="circle1" presStyleLbl="node1" presStyleIdx="0" presStyleCnt="2"/>
      <dgm:spPr/>
    </dgm:pt>
    <dgm:pt modelId="{29FA0166-81F8-4604-83BE-3E531BC60EF8}" type="pres">
      <dgm:prSet presAssocID="{4CA71F1C-48B4-41B7-B47D-73A3E271FF7B}" presName="space" presStyleCnt="0"/>
      <dgm:spPr/>
    </dgm:pt>
    <dgm:pt modelId="{06B7D7AB-4CD7-47BD-859C-82C6BEC764DC}" type="pres">
      <dgm:prSet presAssocID="{4CA71F1C-48B4-41B7-B47D-73A3E271FF7B}" presName="rect1" presStyleLbl="alignAcc1" presStyleIdx="0" presStyleCnt="2"/>
      <dgm:spPr/>
    </dgm:pt>
    <dgm:pt modelId="{5EBDE999-967B-41AC-82C6-3E3FA7C8DCED}" type="pres">
      <dgm:prSet presAssocID="{08679375-68C0-429E-A0F0-36CE34DCF6A2}" presName="vertSpace2" presStyleLbl="node1" presStyleIdx="0" presStyleCnt="2"/>
      <dgm:spPr/>
    </dgm:pt>
    <dgm:pt modelId="{5746D2F7-F42F-4A60-9ED5-E25CE103BBF4}" type="pres">
      <dgm:prSet presAssocID="{08679375-68C0-429E-A0F0-36CE34DCF6A2}" presName="circle2" presStyleLbl="node1" presStyleIdx="1" presStyleCnt="2"/>
      <dgm:spPr/>
    </dgm:pt>
    <dgm:pt modelId="{C7248DDA-7E13-4A6C-930D-94927D288DB9}" type="pres">
      <dgm:prSet presAssocID="{08679375-68C0-429E-A0F0-36CE34DCF6A2}" presName="rect2" presStyleLbl="alignAcc1" presStyleIdx="1" presStyleCnt="2"/>
      <dgm:spPr/>
    </dgm:pt>
    <dgm:pt modelId="{305B6962-7DA4-4B01-8087-DF8E3BFA996E}" type="pres">
      <dgm:prSet presAssocID="{4CA71F1C-48B4-41B7-B47D-73A3E271FF7B}" presName="rect1ParTxNoCh" presStyleLbl="alignAcc1" presStyleIdx="1" presStyleCnt="2">
        <dgm:presLayoutVars>
          <dgm:chMax val="1"/>
          <dgm:bulletEnabled val="1"/>
        </dgm:presLayoutVars>
      </dgm:prSet>
      <dgm:spPr/>
    </dgm:pt>
    <dgm:pt modelId="{90C95217-72CB-4DC8-A6E4-FD6E27BC3C11}" type="pres">
      <dgm:prSet presAssocID="{08679375-68C0-429E-A0F0-36CE34DCF6A2}" presName="rect2ParTxNoCh" presStyleLbl="alignAcc1" presStyleIdx="1" presStyleCnt="2">
        <dgm:presLayoutVars>
          <dgm:chMax val="1"/>
          <dgm:bulletEnabled val="1"/>
        </dgm:presLayoutVars>
      </dgm:prSet>
      <dgm:spPr/>
    </dgm:pt>
  </dgm:ptLst>
  <dgm:cxnLst>
    <dgm:cxn modelId="{9F182715-2E7C-4A74-83CC-E0D656C2CA4D}" type="presOf" srcId="{4CA71F1C-48B4-41B7-B47D-73A3E271FF7B}" destId="{305B6962-7DA4-4B01-8087-DF8E3BFA996E}" srcOrd="1" destOrd="0" presId="urn:microsoft.com/office/officeart/2005/8/layout/target3"/>
    <dgm:cxn modelId="{637A1619-6947-4A21-A69F-AA59599B7971}" type="presOf" srcId="{36E1BBB4-907C-4D9B-AEB8-791FCE922A10}" destId="{32AAB7E3-353F-4370-9126-EC30DECF9357}" srcOrd="0" destOrd="0" presId="urn:microsoft.com/office/officeart/2005/8/layout/target3"/>
    <dgm:cxn modelId="{78D90536-2263-4190-BB8D-6970D70076FF}" srcId="{36E1BBB4-907C-4D9B-AEB8-791FCE922A10}" destId="{08679375-68C0-429E-A0F0-36CE34DCF6A2}" srcOrd="1" destOrd="0" parTransId="{F926D137-B22D-4851-B39D-5BD8B993A609}" sibTransId="{8E760EE2-4885-40AB-A12F-F2701522D58B}"/>
    <dgm:cxn modelId="{DF307658-2A04-400E-AD56-411B9BFDEA0F}" srcId="{36E1BBB4-907C-4D9B-AEB8-791FCE922A10}" destId="{4CA71F1C-48B4-41B7-B47D-73A3E271FF7B}" srcOrd="0" destOrd="0" parTransId="{0251A379-5C20-4DA3-BE07-7858AF4CEBF7}" sibTransId="{ECE3DB5C-7263-471B-AA8F-4815DA21154E}"/>
    <dgm:cxn modelId="{7966E8B9-5947-45C0-B2F3-94B6B6115DFD}" type="presOf" srcId="{08679375-68C0-429E-A0F0-36CE34DCF6A2}" destId="{90C95217-72CB-4DC8-A6E4-FD6E27BC3C11}" srcOrd="1" destOrd="0" presId="urn:microsoft.com/office/officeart/2005/8/layout/target3"/>
    <dgm:cxn modelId="{B33E03EE-7659-4CE0-A94A-395BC5BF5851}" type="presOf" srcId="{08679375-68C0-429E-A0F0-36CE34DCF6A2}" destId="{C7248DDA-7E13-4A6C-930D-94927D288DB9}" srcOrd="0" destOrd="0" presId="urn:microsoft.com/office/officeart/2005/8/layout/target3"/>
    <dgm:cxn modelId="{767B6EF8-10B1-4210-A9AE-F809E857DE81}" type="presOf" srcId="{4CA71F1C-48B4-41B7-B47D-73A3E271FF7B}" destId="{06B7D7AB-4CD7-47BD-859C-82C6BEC764DC}" srcOrd="0" destOrd="0" presId="urn:microsoft.com/office/officeart/2005/8/layout/target3"/>
    <dgm:cxn modelId="{BFCEB0B7-8439-4246-96FB-8043779BDF17}" type="presParOf" srcId="{32AAB7E3-353F-4370-9126-EC30DECF9357}" destId="{2D023B61-242C-4F13-81B2-D5CFB3D84D7E}" srcOrd="0" destOrd="0" presId="urn:microsoft.com/office/officeart/2005/8/layout/target3"/>
    <dgm:cxn modelId="{C483D526-519F-4247-8584-71D0064D4662}" type="presParOf" srcId="{32AAB7E3-353F-4370-9126-EC30DECF9357}" destId="{29FA0166-81F8-4604-83BE-3E531BC60EF8}" srcOrd="1" destOrd="0" presId="urn:microsoft.com/office/officeart/2005/8/layout/target3"/>
    <dgm:cxn modelId="{AAF8D3AE-BA3B-4334-9517-78FB1FD617F6}" type="presParOf" srcId="{32AAB7E3-353F-4370-9126-EC30DECF9357}" destId="{06B7D7AB-4CD7-47BD-859C-82C6BEC764DC}" srcOrd="2" destOrd="0" presId="urn:microsoft.com/office/officeart/2005/8/layout/target3"/>
    <dgm:cxn modelId="{BDBD6A4A-C76F-43FF-A3B0-AE36EBFF22E9}" type="presParOf" srcId="{32AAB7E3-353F-4370-9126-EC30DECF9357}" destId="{5EBDE999-967B-41AC-82C6-3E3FA7C8DCED}" srcOrd="3" destOrd="0" presId="urn:microsoft.com/office/officeart/2005/8/layout/target3"/>
    <dgm:cxn modelId="{CA84D572-A28F-49A9-972F-FAD91F77F9C3}" type="presParOf" srcId="{32AAB7E3-353F-4370-9126-EC30DECF9357}" destId="{5746D2F7-F42F-4A60-9ED5-E25CE103BBF4}" srcOrd="4" destOrd="0" presId="urn:microsoft.com/office/officeart/2005/8/layout/target3"/>
    <dgm:cxn modelId="{DD44FB16-A8D9-4805-987E-A5D416CAECB6}" type="presParOf" srcId="{32AAB7E3-353F-4370-9126-EC30DECF9357}" destId="{C7248DDA-7E13-4A6C-930D-94927D288DB9}" srcOrd="5" destOrd="0" presId="urn:microsoft.com/office/officeart/2005/8/layout/target3"/>
    <dgm:cxn modelId="{FACBE0FE-6108-4A65-AE3B-A13A03AB4CF4}" type="presParOf" srcId="{32AAB7E3-353F-4370-9126-EC30DECF9357}" destId="{305B6962-7DA4-4B01-8087-DF8E3BFA996E}" srcOrd="6" destOrd="0" presId="urn:microsoft.com/office/officeart/2005/8/layout/target3"/>
    <dgm:cxn modelId="{CB182046-498D-4DF7-AF06-ABF6A1028C29}" type="presParOf" srcId="{32AAB7E3-353F-4370-9126-EC30DECF9357}" destId="{90C95217-72CB-4DC8-A6E4-FD6E27BC3C11}"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D8A77F-3D4C-49E6-BAEF-58A0409B0F7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6C8667D-EE25-4817-B6A2-343B2205E0D4}">
      <dgm:prSet/>
      <dgm:spPr/>
      <dgm:t>
        <a:bodyPr/>
        <a:lstStyle/>
        <a:p>
          <a:pPr rtl="0"/>
          <a:endParaRPr lang="en-US"/>
        </a:p>
      </dgm:t>
    </dgm:pt>
    <dgm:pt modelId="{4FCB9498-AE86-441A-9F64-F19DB53D8F56}" type="parTrans" cxnId="{0CB08286-4108-4E01-BEC2-B542D903649B}">
      <dgm:prSet/>
      <dgm:spPr/>
      <dgm:t>
        <a:bodyPr/>
        <a:lstStyle/>
        <a:p>
          <a:endParaRPr lang="en-US"/>
        </a:p>
      </dgm:t>
    </dgm:pt>
    <dgm:pt modelId="{0B9AC5F0-80C8-4C74-9B08-ABCE110FF282}" type="sibTrans" cxnId="{0CB08286-4108-4E01-BEC2-B542D903649B}">
      <dgm:prSet/>
      <dgm:spPr/>
      <dgm:t>
        <a:bodyPr/>
        <a:lstStyle/>
        <a:p>
          <a:endParaRPr lang="en-US"/>
        </a:p>
      </dgm:t>
    </dgm:pt>
    <dgm:pt modelId="{B463AF68-8AAD-495F-9D65-6C4D99A33A8F}">
      <dgm:prSet/>
      <dgm:spPr/>
      <dgm:t>
        <a:bodyPr/>
        <a:lstStyle/>
        <a:p>
          <a:pPr rtl="0"/>
          <a:r>
            <a:rPr lang="en-US" b="1"/>
            <a:t>Time-of-year comparison</a:t>
          </a:r>
          <a:r>
            <a:rPr lang="en-US"/>
            <a:t>: Compare the percentage of the year which has elapsed with the percentage of the budget which has been expended or the percentage of revenue received.</a:t>
          </a:r>
        </a:p>
      </dgm:t>
    </dgm:pt>
    <dgm:pt modelId="{774AD34C-7BC9-4C38-B281-BB25D39B5279}" type="parTrans" cxnId="{5828A778-0649-486F-B56D-D5B017CF312F}">
      <dgm:prSet/>
      <dgm:spPr/>
      <dgm:t>
        <a:bodyPr/>
        <a:lstStyle/>
        <a:p>
          <a:endParaRPr lang="en-US"/>
        </a:p>
      </dgm:t>
    </dgm:pt>
    <dgm:pt modelId="{30BF8A70-F097-42A8-B7AA-A0B36FDE304B}" type="sibTrans" cxnId="{5828A778-0649-486F-B56D-D5B017CF312F}">
      <dgm:prSet/>
      <dgm:spPr/>
      <dgm:t>
        <a:bodyPr/>
        <a:lstStyle/>
        <a:p>
          <a:endParaRPr lang="en-US"/>
        </a:p>
      </dgm:t>
    </dgm:pt>
    <dgm:pt modelId="{8FBB85B3-3B21-4BA9-9999-58C0489B92A5}">
      <dgm:prSet/>
      <dgm:spPr/>
      <dgm:t>
        <a:bodyPr/>
        <a:lstStyle/>
        <a:p>
          <a:pPr rtl="0"/>
          <a:endParaRPr lang="en-US" dirty="0"/>
        </a:p>
      </dgm:t>
    </dgm:pt>
    <dgm:pt modelId="{B7646EE6-23CB-42A1-915C-AAE5F50AD7D1}" type="parTrans" cxnId="{48FEE027-388D-4AA9-B2FF-D153C10DAB1F}">
      <dgm:prSet/>
      <dgm:spPr/>
      <dgm:t>
        <a:bodyPr/>
        <a:lstStyle/>
        <a:p>
          <a:endParaRPr lang="en-US"/>
        </a:p>
      </dgm:t>
    </dgm:pt>
    <dgm:pt modelId="{6D463F3C-866E-4455-8D57-CDB1B61D65F0}" type="sibTrans" cxnId="{48FEE027-388D-4AA9-B2FF-D153C10DAB1F}">
      <dgm:prSet/>
      <dgm:spPr/>
      <dgm:t>
        <a:bodyPr/>
        <a:lstStyle/>
        <a:p>
          <a:endParaRPr lang="en-US"/>
        </a:p>
      </dgm:t>
    </dgm:pt>
    <dgm:pt modelId="{916548F4-4332-4454-8A6C-EBE8DAE780CA}">
      <dgm:prSet/>
      <dgm:spPr/>
      <dgm:t>
        <a:bodyPr/>
        <a:lstStyle/>
        <a:p>
          <a:pPr rtl="0"/>
          <a:r>
            <a:rPr lang="en-US" b="1"/>
            <a:t>Comparison of prior year</a:t>
          </a:r>
          <a:r>
            <a:rPr lang="en-US"/>
            <a:t>: Compare the dollar amount or percentage of total budget spent in the prior year to dollar amount or percentage of total budget spent in the current year.</a:t>
          </a:r>
        </a:p>
      </dgm:t>
    </dgm:pt>
    <dgm:pt modelId="{635F4D47-1E0A-42A8-BD79-2256B8FA075C}" type="parTrans" cxnId="{C00E79A9-3E28-4EFC-BF17-7F700208B33E}">
      <dgm:prSet/>
      <dgm:spPr/>
      <dgm:t>
        <a:bodyPr/>
        <a:lstStyle/>
        <a:p>
          <a:endParaRPr lang="en-US"/>
        </a:p>
      </dgm:t>
    </dgm:pt>
    <dgm:pt modelId="{EF060B08-FF9E-4920-BB90-A2BB5FE05B76}" type="sibTrans" cxnId="{C00E79A9-3E28-4EFC-BF17-7F700208B33E}">
      <dgm:prSet/>
      <dgm:spPr/>
      <dgm:t>
        <a:bodyPr/>
        <a:lstStyle/>
        <a:p>
          <a:endParaRPr lang="en-US"/>
        </a:p>
      </dgm:t>
    </dgm:pt>
    <dgm:pt modelId="{5C8E0925-9F16-4234-A720-93CE9DE12ACF}">
      <dgm:prSet/>
      <dgm:spPr/>
      <dgm:t>
        <a:bodyPr/>
        <a:lstStyle/>
        <a:p>
          <a:pPr rtl="0"/>
          <a:endParaRPr lang="en-US" dirty="0"/>
        </a:p>
      </dgm:t>
    </dgm:pt>
    <dgm:pt modelId="{DE56351E-0C7E-4FB8-AB73-EA0E9AB027AD}" type="parTrans" cxnId="{63768192-E46B-4032-9FC0-1F7714FC7F23}">
      <dgm:prSet/>
      <dgm:spPr/>
      <dgm:t>
        <a:bodyPr/>
        <a:lstStyle/>
        <a:p>
          <a:endParaRPr lang="en-US"/>
        </a:p>
      </dgm:t>
    </dgm:pt>
    <dgm:pt modelId="{51DD9029-D4FB-48D7-A59F-2904311240B1}" type="sibTrans" cxnId="{63768192-E46B-4032-9FC0-1F7714FC7F23}">
      <dgm:prSet/>
      <dgm:spPr/>
      <dgm:t>
        <a:bodyPr/>
        <a:lstStyle/>
        <a:p>
          <a:endParaRPr lang="en-US"/>
        </a:p>
      </dgm:t>
    </dgm:pt>
    <dgm:pt modelId="{48D0E281-7A19-4068-A16C-38F910F4467F}">
      <dgm:prSet/>
      <dgm:spPr/>
      <dgm:t>
        <a:bodyPr/>
        <a:lstStyle/>
        <a:p>
          <a:pPr rtl="0"/>
          <a:r>
            <a:rPr lang="en-US" b="1" dirty="0"/>
            <a:t>Comparison to source documentation</a:t>
          </a:r>
          <a:r>
            <a:rPr lang="en-US" dirty="0"/>
            <a:t>: Compare budget to actual costs by reviewing documents received after the establishment of the budget to ensure budget adequacy.</a:t>
          </a:r>
        </a:p>
      </dgm:t>
    </dgm:pt>
    <dgm:pt modelId="{4F91029F-D0F8-4F5D-A914-34F2FA47F39F}" type="parTrans" cxnId="{AE810A15-9866-4E11-AECA-7968CB2F2666}">
      <dgm:prSet/>
      <dgm:spPr/>
      <dgm:t>
        <a:bodyPr/>
        <a:lstStyle/>
        <a:p>
          <a:endParaRPr lang="en-US"/>
        </a:p>
      </dgm:t>
    </dgm:pt>
    <dgm:pt modelId="{F80EF181-220C-432F-9908-5E33CE465C05}" type="sibTrans" cxnId="{AE810A15-9866-4E11-AECA-7968CB2F2666}">
      <dgm:prSet/>
      <dgm:spPr/>
      <dgm:t>
        <a:bodyPr/>
        <a:lstStyle/>
        <a:p>
          <a:endParaRPr lang="en-US"/>
        </a:p>
      </dgm:t>
    </dgm:pt>
    <dgm:pt modelId="{24ADA72D-2E64-4F30-B11A-325C51AAE8F5}" type="pres">
      <dgm:prSet presAssocID="{CDD8A77F-3D4C-49E6-BAEF-58A0409B0F70}" presName="linearFlow" presStyleCnt="0">
        <dgm:presLayoutVars>
          <dgm:dir/>
          <dgm:animLvl val="lvl"/>
          <dgm:resizeHandles val="exact"/>
        </dgm:presLayoutVars>
      </dgm:prSet>
      <dgm:spPr/>
    </dgm:pt>
    <dgm:pt modelId="{7E2A3B38-75F3-4BF7-8D61-935A343A7481}" type="pres">
      <dgm:prSet presAssocID="{56C8667D-EE25-4817-B6A2-343B2205E0D4}" presName="composite" presStyleCnt="0"/>
      <dgm:spPr/>
    </dgm:pt>
    <dgm:pt modelId="{61496579-8889-47DA-AF6D-2D3009E0A7E0}" type="pres">
      <dgm:prSet presAssocID="{56C8667D-EE25-4817-B6A2-343B2205E0D4}" presName="parentText" presStyleLbl="alignNode1" presStyleIdx="0" presStyleCnt="3">
        <dgm:presLayoutVars>
          <dgm:chMax val="1"/>
          <dgm:bulletEnabled val="1"/>
        </dgm:presLayoutVars>
      </dgm:prSet>
      <dgm:spPr/>
    </dgm:pt>
    <dgm:pt modelId="{66A2EDBA-6628-4087-86A9-D7175A88B7D9}" type="pres">
      <dgm:prSet presAssocID="{56C8667D-EE25-4817-B6A2-343B2205E0D4}" presName="descendantText" presStyleLbl="alignAcc1" presStyleIdx="0" presStyleCnt="3">
        <dgm:presLayoutVars>
          <dgm:bulletEnabled val="1"/>
        </dgm:presLayoutVars>
      </dgm:prSet>
      <dgm:spPr/>
    </dgm:pt>
    <dgm:pt modelId="{EFB09768-1A9C-476B-B72F-56C173E01955}" type="pres">
      <dgm:prSet presAssocID="{0B9AC5F0-80C8-4C74-9B08-ABCE110FF282}" presName="sp" presStyleCnt="0"/>
      <dgm:spPr/>
    </dgm:pt>
    <dgm:pt modelId="{22F28B0C-B782-4B8D-A27A-5A2433A60179}" type="pres">
      <dgm:prSet presAssocID="{8FBB85B3-3B21-4BA9-9999-58C0489B92A5}" presName="composite" presStyleCnt="0"/>
      <dgm:spPr/>
    </dgm:pt>
    <dgm:pt modelId="{7FEE7DBD-DE33-4C10-A9D7-0BB259028B27}" type="pres">
      <dgm:prSet presAssocID="{8FBB85B3-3B21-4BA9-9999-58C0489B92A5}" presName="parentText" presStyleLbl="alignNode1" presStyleIdx="1" presStyleCnt="3">
        <dgm:presLayoutVars>
          <dgm:chMax val="1"/>
          <dgm:bulletEnabled val="1"/>
        </dgm:presLayoutVars>
      </dgm:prSet>
      <dgm:spPr/>
    </dgm:pt>
    <dgm:pt modelId="{C811E364-EA93-4121-9009-B271609AB6FF}" type="pres">
      <dgm:prSet presAssocID="{8FBB85B3-3B21-4BA9-9999-58C0489B92A5}" presName="descendantText" presStyleLbl="alignAcc1" presStyleIdx="1" presStyleCnt="3">
        <dgm:presLayoutVars>
          <dgm:bulletEnabled val="1"/>
        </dgm:presLayoutVars>
      </dgm:prSet>
      <dgm:spPr/>
    </dgm:pt>
    <dgm:pt modelId="{920007E0-2D55-4EF0-84D4-1DC154CCC466}" type="pres">
      <dgm:prSet presAssocID="{6D463F3C-866E-4455-8D57-CDB1B61D65F0}" presName="sp" presStyleCnt="0"/>
      <dgm:spPr/>
    </dgm:pt>
    <dgm:pt modelId="{A3477521-F371-4048-B7D7-AD1D04A92621}" type="pres">
      <dgm:prSet presAssocID="{5C8E0925-9F16-4234-A720-93CE9DE12ACF}" presName="composite" presStyleCnt="0"/>
      <dgm:spPr/>
    </dgm:pt>
    <dgm:pt modelId="{C00F0263-B138-48C1-81BB-8FC026C4D89D}" type="pres">
      <dgm:prSet presAssocID="{5C8E0925-9F16-4234-A720-93CE9DE12ACF}" presName="parentText" presStyleLbl="alignNode1" presStyleIdx="2" presStyleCnt="3">
        <dgm:presLayoutVars>
          <dgm:chMax val="1"/>
          <dgm:bulletEnabled val="1"/>
        </dgm:presLayoutVars>
      </dgm:prSet>
      <dgm:spPr/>
    </dgm:pt>
    <dgm:pt modelId="{EFA114E3-C0EF-4677-A52B-B01F0130B38C}" type="pres">
      <dgm:prSet presAssocID="{5C8E0925-9F16-4234-A720-93CE9DE12ACF}" presName="descendantText" presStyleLbl="alignAcc1" presStyleIdx="2" presStyleCnt="3">
        <dgm:presLayoutVars>
          <dgm:bulletEnabled val="1"/>
        </dgm:presLayoutVars>
      </dgm:prSet>
      <dgm:spPr/>
    </dgm:pt>
  </dgm:ptLst>
  <dgm:cxnLst>
    <dgm:cxn modelId="{AE810A15-9866-4E11-AECA-7968CB2F2666}" srcId="{5C8E0925-9F16-4234-A720-93CE9DE12ACF}" destId="{48D0E281-7A19-4068-A16C-38F910F4467F}" srcOrd="0" destOrd="0" parTransId="{4F91029F-D0F8-4F5D-A914-34F2FA47F39F}" sibTransId="{F80EF181-220C-432F-9908-5E33CE465C05}"/>
    <dgm:cxn modelId="{48FEE027-388D-4AA9-B2FF-D153C10DAB1F}" srcId="{CDD8A77F-3D4C-49E6-BAEF-58A0409B0F70}" destId="{8FBB85B3-3B21-4BA9-9999-58C0489B92A5}" srcOrd="1" destOrd="0" parTransId="{B7646EE6-23CB-42A1-915C-AAE5F50AD7D1}" sibTransId="{6D463F3C-866E-4455-8D57-CDB1B61D65F0}"/>
    <dgm:cxn modelId="{FB84602A-9E63-479B-A0FD-4E25418E1700}" type="presOf" srcId="{48D0E281-7A19-4068-A16C-38F910F4467F}" destId="{EFA114E3-C0EF-4677-A52B-B01F0130B38C}" srcOrd="0" destOrd="0" presId="urn:microsoft.com/office/officeart/2005/8/layout/chevron2"/>
    <dgm:cxn modelId="{B3284A67-25D2-4F49-ABDA-2E0A2BF0466C}" type="presOf" srcId="{B463AF68-8AAD-495F-9D65-6C4D99A33A8F}" destId="{66A2EDBA-6628-4087-86A9-D7175A88B7D9}" srcOrd="0" destOrd="0" presId="urn:microsoft.com/office/officeart/2005/8/layout/chevron2"/>
    <dgm:cxn modelId="{650BA54A-10B0-4B52-97CD-66F0BF51FD75}" type="presOf" srcId="{5C8E0925-9F16-4234-A720-93CE9DE12ACF}" destId="{C00F0263-B138-48C1-81BB-8FC026C4D89D}" srcOrd="0" destOrd="0" presId="urn:microsoft.com/office/officeart/2005/8/layout/chevron2"/>
    <dgm:cxn modelId="{5828A778-0649-486F-B56D-D5B017CF312F}" srcId="{56C8667D-EE25-4817-B6A2-343B2205E0D4}" destId="{B463AF68-8AAD-495F-9D65-6C4D99A33A8F}" srcOrd="0" destOrd="0" parTransId="{774AD34C-7BC9-4C38-B281-BB25D39B5279}" sibTransId="{30BF8A70-F097-42A8-B7AA-A0B36FDE304B}"/>
    <dgm:cxn modelId="{CC4A6F7F-CF4A-4ADB-9909-334BD4497B73}" type="presOf" srcId="{CDD8A77F-3D4C-49E6-BAEF-58A0409B0F70}" destId="{24ADA72D-2E64-4F30-B11A-325C51AAE8F5}" srcOrd="0" destOrd="0" presId="urn:microsoft.com/office/officeart/2005/8/layout/chevron2"/>
    <dgm:cxn modelId="{0CB08286-4108-4E01-BEC2-B542D903649B}" srcId="{CDD8A77F-3D4C-49E6-BAEF-58A0409B0F70}" destId="{56C8667D-EE25-4817-B6A2-343B2205E0D4}" srcOrd="0" destOrd="0" parTransId="{4FCB9498-AE86-441A-9F64-F19DB53D8F56}" sibTransId="{0B9AC5F0-80C8-4C74-9B08-ABCE110FF282}"/>
    <dgm:cxn modelId="{63768192-E46B-4032-9FC0-1F7714FC7F23}" srcId="{CDD8A77F-3D4C-49E6-BAEF-58A0409B0F70}" destId="{5C8E0925-9F16-4234-A720-93CE9DE12ACF}" srcOrd="2" destOrd="0" parTransId="{DE56351E-0C7E-4FB8-AB73-EA0E9AB027AD}" sibTransId="{51DD9029-D4FB-48D7-A59F-2904311240B1}"/>
    <dgm:cxn modelId="{C00E79A9-3E28-4EFC-BF17-7F700208B33E}" srcId="{8FBB85B3-3B21-4BA9-9999-58C0489B92A5}" destId="{916548F4-4332-4454-8A6C-EBE8DAE780CA}" srcOrd="0" destOrd="0" parTransId="{635F4D47-1E0A-42A8-BD79-2256B8FA075C}" sibTransId="{EF060B08-FF9E-4920-BB90-A2BB5FE05B76}"/>
    <dgm:cxn modelId="{BCA6E1B1-97D5-4B50-AED9-E11D50A34ADF}" type="presOf" srcId="{56C8667D-EE25-4817-B6A2-343B2205E0D4}" destId="{61496579-8889-47DA-AF6D-2D3009E0A7E0}" srcOrd="0" destOrd="0" presId="urn:microsoft.com/office/officeart/2005/8/layout/chevron2"/>
    <dgm:cxn modelId="{26FB93D7-6C97-43F3-B59E-91098E30F70C}" type="presOf" srcId="{916548F4-4332-4454-8A6C-EBE8DAE780CA}" destId="{C811E364-EA93-4121-9009-B271609AB6FF}" srcOrd="0" destOrd="0" presId="urn:microsoft.com/office/officeart/2005/8/layout/chevron2"/>
    <dgm:cxn modelId="{6CFFA4E4-F43B-4930-9CE8-63D6CBD4BBD8}" type="presOf" srcId="{8FBB85B3-3B21-4BA9-9999-58C0489B92A5}" destId="{7FEE7DBD-DE33-4C10-A9D7-0BB259028B27}" srcOrd="0" destOrd="0" presId="urn:microsoft.com/office/officeart/2005/8/layout/chevron2"/>
    <dgm:cxn modelId="{22875E2D-8570-4FFF-859C-5E58FB4D2457}" type="presParOf" srcId="{24ADA72D-2E64-4F30-B11A-325C51AAE8F5}" destId="{7E2A3B38-75F3-4BF7-8D61-935A343A7481}" srcOrd="0" destOrd="0" presId="urn:microsoft.com/office/officeart/2005/8/layout/chevron2"/>
    <dgm:cxn modelId="{B2A48ADE-05FB-4814-832A-3F0A212706C9}" type="presParOf" srcId="{7E2A3B38-75F3-4BF7-8D61-935A343A7481}" destId="{61496579-8889-47DA-AF6D-2D3009E0A7E0}" srcOrd="0" destOrd="0" presId="urn:microsoft.com/office/officeart/2005/8/layout/chevron2"/>
    <dgm:cxn modelId="{2D15F8CA-AC45-44FA-BF6D-18A59FF2A750}" type="presParOf" srcId="{7E2A3B38-75F3-4BF7-8D61-935A343A7481}" destId="{66A2EDBA-6628-4087-86A9-D7175A88B7D9}" srcOrd="1" destOrd="0" presId="urn:microsoft.com/office/officeart/2005/8/layout/chevron2"/>
    <dgm:cxn modelId="{DD9E7B12-D824-4979-9603-52021FE6C4AF}" type="presParOf" srcId="{24ADA72D-2E64-4F30-B11A-325C51AAE8F5}" destId="{EFB09768-1A9C-476B-B72F-56C173E01955}" srcOrd="1" destOrd="0" presId="urn:microsoft.com/office/officeart/2005/8/layout/chevron2"/>
    <dgm:cxn modelId="{AB2DFA8B-B5B8-4FFC-9005-BF384D21014F}" type="presParOf" srcId="{24ADA72D-2E64-4F30-B11A-325C51AAE8F5}" destId="{22F28B0C-B782-4B8D-A27A-5A2433A60179}" srcOrd="2" destOrd="0" presId="urn:microsoft.com/office/officeart/2005/8/layout/chevron2"/>
    <dgm:cxn modelId="{580ACCC3-D5EC-445C-8D55-1A962CBD9E5F}" type="presParOf" srcId="{22F28B0C-B782-4B8D-A27A-5A2433A60179}" destId="{7FEE7DBD-DE33-4C10-A9D7-0BB259028B27}" srcOrd="0" destOrd="0" presId="urn:microsoft.com/office/officeart/2005/8/layout/chevron2"/>
    <dgm:cxn modelId="{82D8D896-D22B-40C5-9707-CFC804150A5B}" type="presParOf" srcId="{22F28B0C-B782-4B8D-A27A-5A2433A60179}" destId="{C811E364-EA93-4121-9009-B271609AB6FF}" srcOrd="1" destOrd="0" presId="urn:microsoft.com/office/officeart/2005/8/layout/chevron2"/>
    <dgm:cxn modelId="{C3AA043F-2055-448E-859A-599052D12007}" type="presParOf" srcId="{24ADA72D-2E64-4F30-B11A-325C51AAE8F5}" destId="{920007E0-2D55-4EF0-84D4-1DC154CCC466}" srcOrd="3" destOrd="0" presId="urn:microsoft.com/office/officeart/2005/8/layout/chevron2"/>
    <dgm:cxn modelId="{D33D8150-E2DE-4BD5-AA47-DCC19FF2889B}" type="presParOf" srcId="{24ADA72D-2E64-4F30-B11A-325C51AAE8F5}" destId="{A3477521-F371-4048-B7D7-AD1D04A92621}" srcOrd="4" destOrd="0" presId="urn:microsoft.com/office/officeart/2005/8/layout/chevron2"/>
    <dgm:cxn modelId="{11385E48-3B51-481D-8B1A-465D4736D2B6}" type="presParOf" srcId="{A3477521-F371-4048-B7D7-AD1D04A92621}" destId="{C00F0263-B138-48C1-81BB-8FC026C4D89D}" srcOrd="0" destOrd="0" presId="urn:microsoft.com/office/officeart/2005/8/layout/chevron2"/>
    <dgm:cxn modelId="{9693D919-4B0D-4D8D-9C83-FD8952601B49}" type="presParOf" srcId="{A3477521-F371-4048-B7D7-AD1D04A92621}" destId="{EFA114E3-C0EF-4677-A52B-B01F0130B38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9282D-750E-4845-A03D-B50931E3C8C0}">
      <dsp:nvSpPr>
        <dsp:cNvPr id="0" name=""/>
        <dsp:cNvSpPr/>
      </dsp:nvSpPr>
      <dsp:spPr>
        <a:xfrm>
          <a:off x="-5082866" y="-778677"/>
          <a:ext cx="6053155" cy="6053155"/>
        </a:xfrm>
        <a:prstGeom prst="blockArc">
          <a:avLst>
            <a:gd name="adj1" fmla="val 18900000"/>
            <a:gd name="adj2" fmla="val 2700000"/>
            <a:gd name="adj3" fmla="val 357"/>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7A79168-C4C9-400A-BA1D-1C060EE1C4E8}">
      <dsp:nvSpPr>
        <dsp:cNvPr id="0" name=""/>
        <dsp:cNvSpPr/>
      </dsp:nvSpPr>
      <dsp:spPr>
        <a:xfrm>
          <a:off x="361947" y="236748"/>
          <a:ext cx="7196046" cy="4733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75696" tIns="60960" rIns="60960" bIns="60960" numCol="1" spcCol="1270" anchor="ctr" anchorCtr="0">
          <a:noAutofit/>
        </a:bodyPr>
        <a:lstStyle/>
        <a:p>
          <a:pPr marL="0" lvl="0" indent="0" algn="l" defTabSz="1066800" rtl="0">
            <a:lnSpc>
              <a:spcPct val="90000"/>
            </a:lnSpc>
            <a:spcBef>
              <a:spcPct val="0"/>
            </a:spcBef>
            <a:spcAft>
              <a:spcPct val="35000"/>
            </a:spcAft>
            <a:buNone/>
          </a:pPr>
          <a:r>
            <a:rPr lang="en-US" sz="2400" kern="1200" dirty="0"/>
            <a:t>Budget Purpose</a:t>
          </a:r>
        </a:p>
      </dsp:txBody>
      <dsp:txXfrm>
        <a:off x="361947" y="236748"/>
        <a:ext cx="7196046" cy="473317"/>
      </dsp:txXfrm>
    </dsp:sp>
    <dsp:sp modelId="{C46D0C75-D1FA-43E7-A51F-356859EC31CF}">
      <dsp:nvSpPr>
        <dsp:cNvPr id="0" name=""/>
        <dsp:cNvSpPr/>
      </dsp:nvSpPr>
      <dsp:spPr>
        <a:xfrm>
          <a:off x="66123" y="177584"/>
          <a:ext cx="591647" cy="59164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0E5DA0C-5DF9-48A8-86B3-332285455DC6}">
      <dsp:nvSpPr>
        <dsp:cNvPr id="0" name=""/>
        <dsp:cNvSpPr/>
      </dsp:nvSpPr>
      <dsp:spPr>
        <a:xfrm>
          <a:off x="751283" y="946635"/>
          <a:ext cx="6806709" cy="4733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75696" tIns="60960" rIns="60960" bIns="60960" numCol="1" spcCol="1270" anchor="ctr" anchorCtr="0">
          <a:noAutofit/>
        </a:bodyPr>
        <a:lstStyle/>
        <a:p>
          <a:pPr marL="0" lvl="0" indent="0" algn="l" defTabSz="1066800" rtl="0">
            <a:lnSpc>
              <a:spcPct val="90000"/>
            </a:lnSpc>
            <a:spcBef>
              <a:spcPct val="0"/>
            </a:spcBef>
            <a:spcAft>
              <a:spcPct val="35000"/>
            </a:spcAft>
            <a:buNone/>
          </a:pPr>
          <a:r>
            <a:rPr lang="en-US" sz="2400" kern="1200" dirty="0"/>
            <a:t>Budget Timeline and Due Dates</a:t>
          </a:r>
        </a:p>
      </dsp:txBody>
      <dsp:txXfrm>
        <a:off x="751283" y="946635"/>
        <a:ext cx="6806709" cy="473317"/>
      </dsp:txXfrm>
    </dsp:sp>
    <dsp:sp modelId="{F8AE5C5D-5B3F-4FB0-A406-A23530A37A09}">
      <dsp:nvSpPr>
        <dsp:cNvPr id="0" name=""/>
        <dsp:cNvSpPr/>
      </dsp:nvSpPr>
      <dsp:spPr>
        <a:xfrm>
          <a:off x="455460" y="887470"/>
          <a:ext cx="591647" cy="59164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628B22F-80BD-408A-B55B-D212B27B947E}">
      <dsp:nvSpPr>
        <dsp:cNvPr id="0" name=""/>
        <dsp:cNvSpPr/>
      </dsp:nvSpPr>
      <dsp:spPr>
        <a:xfrm>
          <a:off x="929317" y="1656522"/>
          <a:ext cx="6628676" cy="4733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75696" tIns="60960" rIns="60960" bIns="60960" numCol="1" spcCol="1270" anchor="ctr" anchorCtr="0">
          <a:noAutofit/>
        </a:bodyPr>
        <a:lstStyle/>
        <a:p>
          <a:pPr marL="0" lvl="0" indent="0" algn="l" defTabSz="1066800" rtl="0">
            <a:lnSpc>
              <a:spcPct val="90000"/>
            </a:lnSpc>
            <a:spcBef>
              <a:spcPct val="0"/>
            </a:spcBef>
            <a:spcAft>
              <a:spcPct val="35000"/>
            </a:spcAft>
            <a:buNone/>
          </a:pPr>
          <a:r>
            <a:rPr lang="en-US" sz="2400" kern="1200" dirty="0"/>
            <a:t>What to Present to Board</a:t>
          </a:r>
        </a:p>
      </dsp:txBody>
      <dsp:txXfrm>
        <a:off x="929317" y="1656522"/>
        <a:ext cx="6628676" cy="473317"/>
      </dsp:txXfrm>
    </dsp:sp>
    <dsp:sp modelId="{2B11B169-54A8-4DB6-957B-A3E9B7E1EFB9}">
      <dsp:nvSpPr>
        <dsp:cNvPr id="0" name=""/>
        <dsp:cNvSpPr/>
      </dsp:nvSpPr>
      <dsp:spPr>
        <a:xfrm>
          <a:off x="633493" y="1597357"/>
          <a:ext cx="591647" cy="59164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3F08B00-7A78-47CF-9A50-427C1E166D05}">
      <dsp:nvSpPr>
        <dsp:cNvPr id="0" name=""/>
        <dsp:cNvSpPr/>
      </dsp:nvSpPr>
      <dsp:spPr>
        <a:xfrm>
          <a:off x="929317" y="2365959"/>
          <a:ext cx="6628676" cy="4733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75696" tIns="60960" rIns="60960" bIns="60960" numCol="1" spcCol="1270" anchor="ctr" anchorCtr="0">
          <a:noAutofit/>
        </a:bodyPr>
        <a:lstStyle/>
        <a:p>
          <a:pPr marL="0" lvl="0" indent="0" algn="l" defTabSz="1066800" rtl="0">
            <a:lnSpc>
              <a:spcPct val="90000"/>
            </a:lnSpc>
            <a:spcBef>
              <a:spcPct val="0"/>
            </a:spcBef>
            <a:spcAft>
              <a:spcPct val="35000"/>
            </a:spcAft>
            <a:buNone/>
          </a:pPr>
          <a:r>
            <a:rPr lang="en-US" sz="2400" kern="1200" dirty="0"/>
            <a:t>Other Budget Statutes</a:t>
          </a:r>
        </a:p>
      </dsp:txBody>
      <dsp:txXfrm>
        <a:off x="929317" y="2365959"/>
        <a:ext cx="6628676" cy="473317"/>
      </dsp:txXfrm>
    </dsp:sp>
    <dsp:sp modelId="{2E9DD4ED-BC79-4F15-918B-1DB5F80DC6BF}">
      <dsp:nvSpPr>
        <dsp:cNvPr id="0" name=""/>
        <dsp:cNvSpPr/>
      </dsp:nvSpPr>
      <dsp:spPr>
        <a:xfrm>
          <a:off x="633493" y="2306794"/>
          <a:ext cx="591647" cy="59164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987F6ED-429B-466B-A7B1-11FDCBF1C00E}">
      <dsp:nvSpPr>
        <dsp:cNvPr id="0" name=""/>
        <dsp:cNvSpPr/>
      </dsp:nvSpPr>
      <dsp:spPr>
        <a:xfrm>
          <a:off x="751283" y="3075846"/>
          <a:ext cx="6806709" cy="4733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75696" tIns="60960" rIns="60960" bIns="60960" numCol="1" spcCol="1270" anchor="ctr" anchorCtr="0">
          <a:noAutofit/>
        </a:bodyPr>
        <a:lstStyle/>
        <a:p>
          <a:pPr marL="0" lvl="0" indent="0" algn="l" defTabSz="1066800" rtl="0">
            <a:lnSpc>
              <a:spcPct val="90000"/>
            </a:lnSpc>
            <a:spcBef>
              <a:spcPct val="0"/>
            </a:spcBef>
            <a:spcAft>
              <a:spcPct val="35000"/>
            </a:spcAft>
            <a:buNone/>
          </a:pPr>
          <a:r>
            <a:rPr lang="en-US" sz="2400" kern="1200" dirty="0"/>
            <a:t>Monitoring and Analysis</a:t>
          </a:r>
        </a:p>
      </dsp:txBody>
      <dsp:txXfrm>
        <a:off x="751283" y="3075846"/>
        <a:ext cx="6806709" cy="473317"/>
      </dsp:txXfrm>
    </dsp:sp>
    <dsp:sp modelId="{F39B7159-3D93-4313-A588-E9054DD25010}">
      <dsp:nvSpPr>
        <dsp:cNvPr id="0" name=""/>
        <dsp:cNvSpPr/>
      </dsp:nvSpPr>
      <dsp:spPr>
        <a:xfrm>
          <a:off x="455460" y="3016681"/>
          <a:ext cx="591647" cy="59164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4C10ED9-317A-4BDD-B4EF-BBD4BC902452}">
      <dsp:nvSpPr>
        <dsp:cNvPr id="0" name=""/>
        <dsp:cNvSpPr/>
      </dsp:nvSpPr>
      <dsp:spPr>
        <a:xfrm>
          <a:off x="361947" y="3785733"/>
          <a:ext cx="7196046" cy="4733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75696" tIns="60960" rIns="60960" bIns="60960" numCol="1" spcCol="1270" anchor="ctr" anchorCtr="0">
          <a:noAutofit/>
        </a:bodyPr>
        <a:lstStyle/>
        <a:p>
          <a:pPr marL="0" lvl="0" indent="0" algn="l" defTabSz="1066800" rtl="0">
            <a:lnSpc>
              <a:spcPct val="90000"/>
            </a:lnSpc>
            <a:spcBef>
              <a:spcPct val="0"/>
            </a:spcBef>
            <a:spcAft>
              <a:spcPct val="35000"/>
            </a:spcAft>
            <a:buNone/>
          </a:pPr>
          <a:r>
            <a:rPr lang="en-US" sz="2400" kern="1200" dirty="0"/>
            <a:t>Resources</a:t>
          </a:r>
        </a:p>
      </dsp:txBody>
      <dsp:txXfrm>
        <a:off x="361947" y="3785733"/>
        <a:ext cx="7196046" cy="473317"/>
      </dsp:txXfrm>
    </dsp:sp>
    <dsp:sp modelId="{3D0B1A96-F46F-4729-837B-190CC0D3144E}">
      <dsp:nvSpPr>
        <dsp:cNvPr id="0" name=""/>
        <dsp:cNvSpPr/>
      </dsp:nvSpPr>
      <dsp:spPr>
        <a:xfrm>
          <a:off x="66123" y="3726568"/>
          <a:ext cx="591647" cy="591647"/>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9282D-750E-4845-A03D-B50931E3C8C0}">
      <dsp:nvSpPr>
        <dsp:cNvPr id="0" name=""/>
        <dsp:cNvSpPr/>
      </dsp:nvSpPr>
      <dsp:spPr>
        <a:xfrm>
          <a:off x="-5082866" y="-778677"/>
          <a:ext cx="6053155" cy="6053155"/>
        </a:xfrm>
        <a:prstGeom prst="blockArc">
          <a:avLst>
            <a:gd name="adj1" fmla="val 18900000"/>
            <a:gd name="adj2" fmla="val 2700000"/>
            <a:gd name="adj3" fmla="val 357"/>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7A79168-C4C9-400A-BA1D-1C060EE1C4E8}">
      <dsp:nvSpPr>
        <dsp:cNvPr id="0" name=""/>
        <dsp:cNvSpPr/>
      </dsp:nvSpPr>
      <dsp:spPr>
        <a:xfrm>
          <a:off x="424439" y="280897"/>
          <a:ext cx="7133554" cy="5621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6210" tIns="43180" rIns="43180" bIns="43180" numCol="1" spcCol="1270" anchor="ctr" anchorCtr="0">
          <a:noAutofit/>
        </a:bodyPr>
        <a:lstStyle/>
        <a:p>
          <a:pPr marL="0" lvl="0" indent="0" algn="l" defTabSz="755650" rtl="0">
            <a:lnSpc>
              <a:spcPct val="90000"/>
            </a:lnSpc>
            <a:spcBef>
              <a:spcPct val="0"/>
            </a:spcBef>
            <a:spcAft>
              <a:spcPct val="35000"/>
            </a:spcAft>
            <a:buNone/>
          </a:pPr>
          <a:r>
            <a:rPr lang="en-US" sz="1700" kern="1200" dirty="0"/>
            <a:t>Required by statute C.R.S. 22-44-103</a:t>
          </a:r>
        </a:p>
      </dsp:txBody>
      <dsp:txXfrm>
        <a:off x="424439" y="280897"/>
        <a:ext cx="7133554" cy="562154"/>
      </dsp:txXfrm>
    </dsp:sp>
    <dsp:sp modelId="{C46D0C75-D1FA-43E7-A51F-356859EC31CF}">
      <dsp:nvSpPr>
        <dsp:cNvPr id="0" name=""/>
        <dsp:cNvSpPr/>
      </dsp:nvSpPr>
      <dsp:spPr>
        <a:xfrm>
          <a:off x="73092" y="210628"/>
          <a:ext cx="702693" cy="70269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0E5DA0C-5DF9-48A8-86B3-332285455DC6}">
      <dsp:nvSpPr>
        <dsp:cNvPr id="0" name=""/>
        <dsp:cNvSpPr/>
      </dsp:nvSpPr>
      <dsp:spPr>
        <a:xfrm>
          <a:off x="827262" y="1123860"/>
          <a:ext cx="6730730" cy="5621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6210" tIns="43180" rIns="43180" bIns="43180" numCol="1" spcCol="1270" anchor="ctr" anchorCtr="0">
          <a:noAutofit/>
        </a:bodyPr>
        <a:lstStyle/>
        <a:p>
          <a:pPr marL="0" lvl="0" indent="0" algn="l" defTabSz="755650" rtl="0">
            <a:lnSpc>
              <a:spcPct val="90000"/>
            </a:lnSpc>
            <a:spcBef>
              <a:spcPct val="0"/>
            </a:spcBef>
            <a:spcAft>
              <a:spcPct val="35000"/>
            </a:spcAft>
            <a:buNone/>
          </a:pPr>
          <a:r>
            <a:rPr lang="en-US" sz="1700" kern="1200" dirty="0"/>
            <a:t>Provides a plan of financial operation</a:t>
          </a:r>
        </a:p>
      </dsp:txBody>
      <dsp:txXfrm>
        <a:off x="827262" y="1123860"/>
        <a:ext cx="6730730" cy="562154"/>
      </dsp:txXfrm>
    </dsp:sp>
    <dsp:sp modelId="{F8AE5C5D-5B3F-4FB0-A406-A23530A37A09}">
      <dsp:nvSpPr>
        <dsp:cNvPr id="0" name=""/>
        <dsp:cNvSpPr/>
      </dsp:nvSpPr>
      <dsp:spPr>
        <a:xfrm>
          <a:off x="475916" y="1053590"/>
          <a:ext cx="702693" cy="70269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628B22F-80BD-408A-B55B-D212B27B947E}">
      <dsp:nvSpPr>
        <dsp:cNvPr id="0" name=""/>
        <dsp:cNvSpPr/>
      </dsp:nvSpPr>
      <dsp:spPr>
        <a:xfrm>
          <a:off x="950897" y="1966822"/>
          <a:ext cx="6607096" cy="5621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6210" tIns="43180" rIns="43180" bIns="43180" numCol="1" spcCol="1270" anchor="ctr" anchorCtr="0">
          <a:noAutofit/>
        </a:bodyPr>
        <a:lstStyle/>
        <a:p>
          <a:pPr marL="0" lvl="0" indent="0" algn="l" defTabSz="755650" rtl="0">
            <a:lnSpc>
              <a:spcPct val="90000"/>
            </a:lnSpc>
            <a:spcBef>
              <a:spcPct val="0"/>
            </a:spcBef>
            <a:spcAft>
              <a:spcPct val="35000"/>
            </a:spcAft>
            <a:buNone/>
          </a:pPr>
          <a:r>
            <a:rPr lang="en-US" sz="1700" kern="1200" dirty="0"/>
            <a:t>Reflects educational values and needs of schools</a:t>
          </a:r>
        </a:p>
      </dsp:txBody>
      <dsp:txXfrm>
        <a:off x="950897" y="1966822"/>
        <a:ext cx="6607096" cy="562154"/>
      </dsp:txXfrm>
    </dsp:sp>
    <dsp:sp modelId="{2B11B169-54A8-4DB6-957B-A3E9B7E1EFB9}">
      <dsp:nvSpPr>
        <dsp:cNvPr id="0" name=""/>
        <dsp:cNvSpPr/>
      </dsp:nvSpPr>
      <dsp:spPr>
        <a:xfrm>
          <a:off x="599550" y="1896553"/>
          <a:ext cx="702693" cy="70269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3F08B00-7A78-47CF-9A50-427C1E166D05}">
      <dsp:nvSpPr>
        <dsp:cNvPr id="0" name=""/>
        <dsp:cNvSpPr/>
      </dsp:nvSpPr>
      <dsp:spPr>
        <a:xfrm>
          <a:off x="827262" y="2809785"/>
          <a:ext cx="6730730" cy="5621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6210" tIns="43180" rIns="43180" bIns="43180" numCol="1" spcCol="1270" anchor="ctr" anchorCtr="0">
          <a:noAutofit/>
        </a:bodyPr>
        <a:lstStyle/>
        <a:p>
          <a:pPr marL="0" lvl="0" indent="0" algn="l" defTabSz="755650" rtl="0">
            <a:lnSpc>
              <a:spcPct val="90000"/>
            </a:lnSpc>
            <a:spcBef>
              <a:spcPct val="0"/>
            </a:spcBef>
            <a:spcAft>
              <a:spcPct val="35000"/>
            </a:spcAft>
            <a:buNone/>
          </a:pPr>
          <a:r>
            <a:rPr lang="en-US" sz="1700" kern="1200" dirty="0"/>
            <a:t>Promotes rational decision-making</a:t>
          </a:r>
        </a:p>
      </dsp:txBody>
      <dsp:txXfrm>
        <a:off x="827262" y="2809785"/>
        <a:ext cx="6730730" cy="562154"/>
      </dsp:txXfrm>
    </dsp:sp>
    <dsp:sp modelId="{2E9DD4ED-BC79-4F15-918B-1DB5F80DC6BF}">
      <dsp:nvSpPr>
        <dsp:cNvPr id="0" name=""/>
        <dsp:cNvSpPr/>
      </dsp:nvSpPr>
      <dsp:spPr>
        <a:xfrm>
          <a:off x="475916" y="2739515"/>
          <a:ext cx="702693" cy="70269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154CDC9-8853-4CEE-B067-72BD6AC9B7FD}">
      <dsp:nvSpPr>
        <dsp:cNvPr id="0" name=""/>
        <dsp:cNvSpPr/>
      </dsp:nvSpPr>
      <dsp:spPr>
        <a:xfrm>
          <a:off x="424439" y="3652747"/>
          <a:ext cx="7133554" cy="5621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46210" tIns="43180" rIns="43180" bIns="43180" numCol="1" spcCol="1270" anchor="ctr" anchorCtr="0">
          <a:noAutofit/>
        </a:bodyPr>
        <a:lstStyle/>
        <a:p>
          <a:pPr marL="0" lvl="0" indent="0" algn="l" defTabSz="755650" rtl="0">
            <a:lnSpc>
              <a:spcPct val="90000"/>
            </a:lnSpc>
            <a:spcBef>
              <a:spcPct val="0"/>
            </a:spcBef>
            <a:spcAft>
              <a:spcPct val="35000"/>
            </a:spcAft>
            <a:buNone/>
          </a:pPr>
          <a:r>
            <a:rPr lang="en-US" sz="1700" kern="1200" dirty="0"/>
            <a:t>Assists board members and administrators in educational planning and prioritization of school operations through the allocation of resources</a:t>
          </a:r>
        </a:p>
      </dsp:txBody>
      <dsp:txXfrm>
        <a:off x="424439" y="3652747"/>
        <a:ext cx="7133554" cy="562154"/>
      </dsp:txXfrm>
    </dsp:sp>
    <dsp:sp modelId="{3D0B1A96-F46F-4729-837B-190CC0D3144E}">
      <dsp:nvSpPr>
        <dsp:cNvPr id="0" name=""/>
        <dsp:cNvSpPr/>
      </dsp:nvSpPr>
      <dsp:spPr>
        <a:xfrm>
          <a:off x="73092" y="3582478"/>
          <a:ext cx="702693" cy="70269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95A25-DC2A-47AC-8AFD-F65DD93EF105}">
      <dsp:nvSpPr>
        <dsp:cNvPr id="0" name=""/>
        <dsp:cNvSpPr/>
      </dsp:nvSpPr>
      <dsp:spPr>
        <a:xfrm>
          <a:off x="1142999" y="0"/>
          <a:ext cx="6477000" cy="449580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40BFD3-AC50-4F04-AB3A-97C0969C5082}">
      <dsp:nvSpPr>
        <dsp:cNvPr id="0" name=""/>
        <dsp:cNvSpPr/>
      </dsp:nvSpPr>
      <dsp:spPr>
        <a:xfrm>
          <a:off x="2092" y="1348740"/>
          <a:ext cx="1218530" cy="17983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Submit </a:t>
          </a:r>
          <a:r>
            <a:rPr lang="en-US" sz="1400" i="1" kern="1200" dirty="0"/>
            <a:t>Proposed Budget </a:t>
          </a:r>
          <a:r>
            <a:rPr lang="en-US" sz="1400" kern="1200" dirty="0"/>
            <a:t>to board</a:t>
          </a:r>
        </a:p>
      </dsp:txBody>
      <dsp:txXfrm>
        <a:off x="61576" y="1408224"/>
        <a:ext cx="1099562" cy="1679352"/>
      </dsp:txXfrm>
    </dsp:sp>
    <dsp:sp modelId="{DCFF6148-5775-48AE-8650-3B7292E14A46}">
      <dsp:nvSpPr>
        <dsp:cNvPr id="0" name=""/>
        <dsp:cNvSpPr/>
      </dsp:nvSpPr>
      <dsp:spPr>
        <a:xfrm>
          <a:off x="1281549" y="1348740"/>
          <a:ext cx="1218530" cy="17983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Post notice of </a:t>
          </a:r>
          <a:r>
            <a:rPr lang="en-US" sz="1400" i="1" kern="1200" dirty="0"/>
            <a:t>Proposed Budget</a:t>
          </a:r>
        </a:p>
      </dsp:txBody>
      <dsp:txXfrm>
        <a:off x="1341033" y="1408224"/>
        <a:ext cx="1099562" cy="1679352"/>
      </dsp:txXfrm>
    </dsp:sp>
    <dsp:sp modelId="{BCD7D88A-75DB-4E9A-9554-D8C9B446C9FF}">
      <dsp:nvSpPr>
        <dsp:cNvPr id="0" name=""/>
        <dsp:cNvSpPr/>
      </dsp:nvSpPr>
      <dsp:spPr>
        <a:xfrm>
          <a:off x="2561006" y="1348740"/>
          <a:ext cx="1218530" cy="17983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Board adopts </a:t>
          </a:r>
          <a:r>
            <a:rPr lang="en-US" sz="1400" i="1" kern="1200" dirty="0"/>
            <a:t>Proposed Budget</a:t>
          </a:r>
        </a:p>
      </dsp:txBody>
      <dsp:txXfrm>
        <a:off x="2620490" y="1408224"/>
        <a:ext cx="1099562" cy="1679352"/>
      </dsp:txXfrm>
    </dsp:sp>
    <dsp:sp modelId="{0C235838-AA9A-4C77-8C41-36245C0A72C4}">
      <dsp:nvSpPr>
        <dsp:cNvPr id="0" name=""/>
        <dsp:cNvSpPr/>
      </dsp:nvSpPr>
      <dsp:spPr>
        <a:xfrm>
          <a:off x="3840463" y="1348740"/>
          <a:ext cx="1218530" cy="17983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Submit </a:t>
          </a:r>
          <a:r>
            <a:rPr lang="en-US" sz="1400" i="1" kern="1200" dirty="0"/>
            <a:t>Proposed Amended Budget</a:t>
          </a:r>
          <a:r>
            <a:rPr lang="en-US" sz="1400" kern="1200" dirty="0"/>
            <a:t> to the board</a:t>
          </a:r>
        </a:p>
      </dsp:txBody>
      <dsp:txXfrm>
        <a:off x="3899947" y="1408224"/>
        <a:ext cx="1099562" cy="1679352"/>
      </dsp:txXfrm>
    </dsp:sp>
    <dsp:sp modelId="{6F1D9203-83D3-47B9-B7DF-6A2C6D36A97F}">
      <dsp:nvSpPr>
        <dsp:cNvPr id="0" name=""/>
        <dsp:cNvSpPr/>
      </dsp:nvSpPr>
      <dsp:spPr>
        <a:xfrm>
          <a:off x="5119920" y="1348740"/>
          <a:ext cx="1218530" cy="17983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Board adopts </a:t>
          </a:r>
          <a:r>
            <a:rPr lang="en-US" sz="1400" i="1" kern="1200" dirty="0"/>
            <a:t>Amended Budget</a:t>
          </a:r>
        </a:p>
      </dsp:txBody>
      <dsp:txXfrm>
        <a:off x="5179404" y="1408224"/>
        <a:ext cx="1099562" cy="1679352"/>
      </dsp:txXfrm>
    </dsp:sp>
    <dsp:sp modelId="{957D986F-C99C-4D7E-A98E-7A0C05D98F84}">
      <dsp:nvSpPr>
        <dsp:cNvPr id="0" name=""/>
        <dsp:cNvSpPr/>
      </dsp:nvSpPr>
      <dsp:spPr>
        <a:xfrm>
          <a:off x="6386955" y="1348740"/>
          <a:ext cx="1218530" cy="17983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Optional </a:t>
          </a:r>
          <a:r>
            <a:rPr lang="en-US" sz="1400" i="1" kern="1200" dirty="0"/>
            <a:t>Supplemental Budget</a:t>
          </a:r>
        </a:p>
      </dsp:txBody>
      <dsp:txXfrm>
        <a:off x="6446439" y="1408224"/>
        <a:ext cx="1099562" cy="1679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755B-A775-4F79-9166-EA6073ADC0EE}">
      <dsp:nvSpPr>
        <dsp:cNvPr id="0" name=""/>
        <dsp:cNvSpPr/>
      </dsp:nvSpPr>
      <dsp:spPr>
        <a:xfrm rot="5400000">
          <a:off x="-914472" y="1305704"/>
          <a:ext cx="3810244" cy="1700338"/>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Adopted Budget</a:t>
          </a:r>
        </a:p>
      </dsp:txBody>
      <dsp:txXfrm rot="-5400000">
        <a:off x="140481" y="1100920"/>
        <a:ext cx="1700338" cy="2109906"/>
      </dsp:txXfrm>
    </dsp:sp>
    <dsp:sp modelId="{1297F133-8B58-44F5-9CC7-214A0EA7233A}">
      <dsp:nvSpPr>
        <dsp:cNvPr id="0" name=""/>
        <dsp:cNvSpPr/>
      </dsp:nvSpPr>
      <dsp:spPr>
        <a:xfrm rot="5400000">
          <a:off x="3128244" y="-1019352"/>
          <a:ext cx="2974573" cy="5498989"/>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Due to CSI by June 30th</a:t>
          </a:r>
        </a:p>
        <a:p>
          <a:pPr marL="228600" lvl="1" indent="-228600" algn="l" defTabSz="1066800">
            <a:lnSpc>
              <a:spcPct val="90000"/>
            </a:lnSpc>
            <a:spcBef>
              <a:spcPct val="0"/>
            </a:spcBef>
            <a:spcAft>
              <a:spcPct val="15000"/>
            </a:spcAft>
            <a:buChar char="•"/>
          </a:pPr>
          <a:r>
            <a:rPr lang="en-US" sz="2400" kern="1200" dirty="0"/>
            <a:t>Include:</a:t>
          </a:r>
        </a:p>
        <a:p>
          <a:pPr marL="228600" lvl="2" indent="-114300" algn="l" defTabSz="666750">
            <a:lnSpc>
              <a:spcPct val="90000"/>
            </a:lnSpc>
            <a:spcBef>
              <a:spcPct val="0"/>
            </a:spcBef>
            <a:spcAft>
              <a:spcPct val="15000"/>
            </a:spcAft>
            <a:buChar char="•"/>
          </a:pPr>
          <a:r>
            <a:rPr lang="en-US" sz="1500" kern="1200" dirty="0"/>
            <a:t>1) Signed and dated budget/appropriation resolution</a:t>
          </a:r>
        </a:p>
        <a:p>
          <a:pPr marL="228600" lvl="2" indent="-114300" algn="l" defTabSz="666750">
            <a:lnSpc>
              <a:spcPct val="90000"/>
            </a:lnSpc>
            <a:spcBef>
              <a:spcPct val="0"/>
            </a:spcBef>
            <a:spcAft>
              <a:spcPct val="15000"/>
            </a:spcAft>
            <a:buChar char="•"/>
          </a:pPr>
          <a:r>
            <a:rPr lang="en-US" sz="1500" kern="1200" dirty="0"/>
            <a:t>2) Uniform Budget Summary (C.R.S. 22-44-105(1)(d.5))</a:t>
          </a:r>
        </a:p>
        <a:p>
          <a:pPr marL="228600" lvl="2" indent="-114300" algn="l" defTabSz="666750">
            <a:lnSpc>
              <a:spcPct val="90000"/>
            </a:lnSpc>
            <a:spcBef>
              <a:spcPct val="0"/>
            </a:spcBef>
            <a:spcAft>
              <a:spcPct val="15000"/>
            </a:spcAft>
            <a:buChar char="•"/>
          </a:pPr>
          <a:r>
            <a:rPr lang="en-US" sz="1500" kern="1200" dirty="0"/>
            <a:t>3) Detail budget document that contains the current year budget, amount estimated to be expended for the current fiscal year, and the amount budgeted for the ensuing fiscal year</a:t>
          </a:r>
        </a:p>
        <a:p>
          <a:pPr marL="228600" lvl="2" indent="-114300" algn="l" defTabSz="666750">
            <a:lnSpc>
              <a:spcPct val="90000"/>
            </a:lnSpc>
            <a:spcBef>
              <a:spcPct val="0"/>
            </a:spcBef>
            <a:spcAft>
              <a:spcPct val="15000"/>
            </a:spcAft>
            <a:buChar char="•"/>
          </a:pPr>
          <a:r>
            <a:rPr lang="en-US" sz="1500" kern="1200" dirty="0"/>
            <a:t>4) Resolution to spend beginning fund balance if needed</a:t>
          </a:r>
        </a:p>
      </dsp:txBody>
      <dsp:txXfrm rot="-5400000">
        <a:off x="1866037" y="388062"/>
        <a:ext cx="5353782" cy="26841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D755B-A775-4F79-9166-EA6073ADC0EE}">
      <dsp:nvSpPr>
        <dsp:cNvPr id="0" name=""/>
        <dsp:cNvSpPr/>
      </dsp:nvSpPr>
      <dsp:spPr>
        <a:xfrm rot="5400000">
          <a:off x="-914472" y="1305704"/>
          <a:ext cx="3810244" cy="1700338"/>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a:t>AmendedBudget</a:t>
          </a:r>
          <a:endParaRPr lang="en-US" sz="3000" kern="1200" dirty="0"/>
        </a:p>
      </dsp:txBody>
      <dsp:txXfrm rot="-5400000">
        <a:off x="140481" y="1100920"/>
        <a:ext cx="1700338" cy="2109906"/>
      </dsp:txXfrm>
    </dsp:sp>
    <dsp:sp modelId="{1297F133-8B58-44F5-9CC7-214A0EA7233A}">
      <dsp:nvSpPr>
        <dsp:cNvPr id="0" name=""/>
        <dsp:cNvSpPr/>
      </dsp:nvSpPr>
      <dsp:spPr>
        <a:xfrm rot="5400000">
          <a:off x="3128244" y="-1019352"/>
          <a:ext cx="2974573" cy="5498989"/>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Due to CSI by January 31st</a:t>
          </a:r>
        </a:p>
        <a:p>
          <a:pPr marL="228600" lvl="1" indent="-228600" algn="l" defTabSz="1066800">
            <a:lnSpc>
              <a:spcPct val="90000"/>
            </a:lnSpc>
            <a:spcBef>
              <a:spcPct val="0"/>
            </a:spcBef>
            <a:spcAft>
              <a:spcPct val="15000"/>
            </a:spcAft>
            <a:buChar char="•"/>
          </a:pPr>
          <a:r>
            <a:rPr lang="en-US" sz="2400" kern="1200" dirty="0"/>
            <a:t>Include:</a:t>
          </a:r>
        </a:p>
        <a:p>
          <a:pPr marL="228600" lvl="2" indent="-114300" algn="l" defTabSz="666750">
            <a:lnSpc>
              <a:spcPct val="90000"/>
            </a:lnSpc>
            <a:spcBef>
              <a:spcPct val="0"/>
            </a:spcBef>
            <a:spcAft>
              <a:spcPct val="15000"/>
            </a:spcAft>
            <a:buChar char="•"/>
          </a:pPr>
          <a:r>
            <a:rPr lang="en-US" sz="1500" kern="1200" dirty="0"/>
            <a:t>1) Signed and dated budget/appropriation resolution</a:t>
          </a:r>
        </a:p>
        <a:p>
          <a:pPr marL="228600" lvl="2" indent="-114300" algn="l" defTabSz="666750">
            <a:lnSpc>
              <a:spcPct val="90000"/>
            </a:lnSpc>
            <a:spcBef>
              <a:spcPct val="0"/>
            </a:spcBef>
            <a:spcAft>
              <a:spcPct val="15000"/>
            </a:spcAft>
            <a:buChar char="•"/>
          </a:pPr>
          <a:r>
            <a:rPr lang="en-US" sz="1500" kern="1200" dirty="0"/>
            <a:t>2) Uniform Budget Summary</a:t>
          </a:r>
        </a:p>
        <a:p>
          <a:pPr marL="228600" lvl="2" indent="-114300" algn="l" defTabSz="666750">
            <a:lnSpc>
              <a:spcPct val="90000"/>
            </a:lnSpc>
            <a:spcBef>
              <a:spcPct val="0"/>
            </a:spcBef>
            <a:spcAft>
              <a:spcPct val="15000"/>
            </a:spcAft>
            <a:buChar char="•"/>
          </a:pPr>
          <a:r>
            <a:rPr lang="en-US" sz="1500" kern="1200" dirty="0"/>
            <a:t>3) Detail budget document with </a:t>
          </a:r>
          <a:r>
            <a:rPr lang="en-US" sz="1500" kern="1200"/>
            <a:t>prior year budget, final prior year actuals, and current year proposed amended budget</a:t>
          </a:r>
          <a:endParaRPr lang="en-US" sz="1500" kern="1200" dirty="0"/>
        </a:p>
        <a:p>
          <a:pPr marL="228600" lvl="2" indent="-114300" algn="l" defTabSz="666750">
            <a:lnSpc>
              <a:spcPct val="90000"/>
            </a:lnSpc>
            <a:spcBef>
              <a:spcPct val="0"/>
            </a:spcBef>
            <a:spcAft>
              <a:spcPct val="15000"/>
            </a:spcAft>
            <a:buChar char="•"/>
          </a:pPr>
          <a:r>
            <a:rPr lang="en-US" sz="1500" kern="1200" dirty="0"/>
            <a:t>4) Resolution to spend beginning fund balance if needed</a:t>
          </a:r>
        </a:p>
      </dsp:txBody>
      <dsp:txXfrm rot="-5400000">
        <a:off x="1866037" y="388062"/>
        <a:ext cx="5353782" cy="26841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2F0BF-6684-481E-A5E2-27172A71E9E2}">
      <dsp:nvSpPr>
        <dsp:cNvPr id="0" name=""/>
        <dsp:cNvSpPr/>
      </dsp:nvSpPr>
      <dsp:spPr>
        <a:xfrm>
          <a:off x="1015999" y="0"/>
          <a:ext cx="4064000" cy="4064000"/>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887546E-DD68-4914-A2FB-2FAD4A592496}">
      <dsp:nvSpPr>
        <dsp:cNvPr id="0" name=""/>
        <dsp:cNvSpPr/>
      </dsp:nvSpPr>
      <dsp:spPr>
        <a:xfrm>
          <a:off x="2743199" y="406796"/>
          <a:ext cx="2641600" cy="72231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Detail Budget</a:t>
          </a:r>
        </a:p>
      </dsp:txBody>
      <dsp:txXfrm>
        <a:off x="2778459" y="442056"/>
        <a:ext cx="2571080" cy="651792"/>
      </dsp:txXfrm>
    </dsp:sp>
    <dsp:sp modelId="{2E995EC8-91A8-43B6-84F7-22068C261F1C}">
      <dsp:nvSpPr>
        <dsp:cNvPr id="0" name=""/>
        <dsp:cNvSpPr/>
      </dsp:nvSpPr>
      <dsp:spPr>
        <a:xfrm>
          <a:off x="2743199" y="1219398"/>
          <a:ext cx="2641600" cy="72231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Uniform Budget Summary</a:t>
          </a:r>
        </a:p>
      </dsp:txBody>
      <dsp:txXfrm>
        <a:off x="2778459" y="1254658"/>
        <a:ext cx="2571080" cy="651792"/>
      </dsp:txXfrm>
    </dsp:sp>
    <dsp:sp modelId="{5D0B7E44-B40E-40C4-BD81-0BF29409FEB6}">
      <dsp:nvSpPr>
        <dsp:cNvPr id="0" name=""/>
        <dsp:cNvSpPr/>
      </dsp:nvSpPr>
      <dsp:spPr>
        <a:xfrm>
          <a:off x="2743199" y="2032000"/>
          <a:ext cx="2641600" cy="72231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Appropriation Resolution</a:t>
          </a:r>
        </a:p>
      </dsp:txBody>
      <dsp:txXfrm>
        <a:off x="2778459" y="2067260"/>
        <a:ext cx="2571080" cy="651792"/>
      </dsp:txXfrm>
    </dsp:sp>
    <dsp:sp modelId="{55AC8E7B-D154-4B44-BBB2-F55D2DC9525F}">
      <dsp:nvSpPr>
        <dsp:cNvPr id="0" name=""/>
        <dsp:cNvSpPr/>
      </dsp:nvSpPr>
      <dsp:spPr>
        <a:xfrm>
          <a:off x="2743199" y="2844601"/>
          <a:ext cx="2641600" cy="72231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Use of Beginning Fund Balance Resolution (if needed)</a:t>
          </a:r>
        </a:p>
      </dsp:txBody>
      <dsp:txXfrm>
        <a:off x="2778459" y="2879861"/>
        <a:ext cx="2571080" cy="6517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051A9-2223-4651-9208-998C26B3EFBB}">
      <dsp:nvSpPr>
        <dsp:cNvPr id="0" name=""/>
        <dsp:cNvSpPr/>
      </dsp:nvSpPr>
      <dsp:spPr>
        <a:xfrm>
          <a:off x="3654" y="813695"/>
          <a:ext cx="3234259" cy="8085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Appropriated </a:t>
          </a:r>
          <a:br>
            <a:rPr lang="en-US" sz="2400" kern="1200" dirty="0"/>
          </a:br>
          <a:r>
            <a:rPr lang="en-US" sz="2400" kern="1200" dirty="0"/>
            <a:t>Reserves Section</a:t>
          </a:r>
        </a:p>
      </dsp:txBody>
      <dsp:txXfrm>
        <a:off x="27336" y="837377"/>
        <a:ext cx="3186895" cy="761200"/>
      </dsp:txXfrm>
    </dsp:sp>
    <dsp:sp modelId="{91A66C9E-8C86-494F-A098-0F5F9F9332C2}">
      <dsp:nvSpPr>
        <dsp:cNvPr id="0" name=""/>
        <dsp:cNvSpPr/>
      </dsp:nvSpPr>
      <dsp:spPr>
        <a:xfrm rot="5400000">
          <a:off x="1550034" y="1693010"/>
          <a:ext cx="141498" cy="141498"/>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6437EB-C167-460E-AA0F-EA6D0D12DEA4}">
      <dsp:nvSpPr>
        <dsp:cNvPr id="0" name=""/>
        <dsp:cNvSpPr/>
      </dsp:nvSpPr>
      <dsp:spPr>
        <a:xfrm>
          <a:off x="3654" y="1905258"/>
          <a:ext cx="3234259" cy="80856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May cause the use of beginning fund balance</a:t>
          </a:r>
        </a:p>
      </dsp:txBody>
      <dsp:txXfrm>
        <a:off x="27336" y="1928940"/>
        <a:ext cx="3186895" cy="761200"/>
      </dsp:txXfrm>
    </dsp:sp>
    <dsp:sp modelId="{B5B219FC-1625-4B2E-B643-E8A43407F6DF}">
      <dsp:nvSpPr>
        <dsp:cNvPr id="0" name=""/>
        <dsp:cNvSpPr/>
      </dsp:nvSpPr>
      <dsp:spPr>
        <a:xfrm rot="5400000">
          <a:off x="1550034" y="2784572"/>
          <a:ext cx="141498" cy="141498"/>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6EE838-B403-4636-867F-6F52D4172018}">
      <dsp:nvSpPr>
        <dsp:cNvPr id="0" name=""/>
        <dsp:cNvSpPr/>
      </dsp:nvSpPr>
      <dsp:spPr>
        <a:xfrm>
          <a:off x="3654" y="2996821"/>
          <a:ext cx="3234259" cy="80856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CDE Chart of Accounts</a:t>
          </a:r>
        </a:p>
        <a:p>
          <a:pPr marL="0" lvl="0" indent="0" algn="l" defTabSz="533400">
            <a:lnSpc>
              <a:spcPct val="90000"/>
            </a:lnSpc>
            <a:spcBef>
              <a:spcPct val="0"/>
            </a:spcBef>
            <a:spcAft>
              <a:spcPct val="35000"/>
            </a:spcAft>
            <a:buNone/>
          </a:pPr>
          <a:r>
            <a:rPr lang="en-US" sz="1000" kern="1200" dirty="0"/>
            <a:t>-Object 0840</a:t>
          </a:r>
        </a:p>
        <a:p>
          <a:pPr marL="0" lvl="0" indent="0" algn="l" defTabSz="533400">
            <a:lnSpc>
              <a:spcPct val="90000"/>
            </a:lnSpc>
            <a:spcBef>
              <a:spcPct val="0"/>
            </a:spcBef>
            <a:spcAft>
              <a:spcPct val="35000"/>
            </a:spcAft>
            <a:buNone/>
          </a:pPr>
          <a:r>
            <a:rPr lang="en-US" sz="1000" kern="1200" dirty="0"/>
            <a:t>-Programs 9XXX as indicated on summary</a:t>
          </a:r>
        </a:p>
      </dsp:txBody>
      <dsp:txXfrm>
        <a:off x="27336" y="3020503"/>
        <a:ext cx="3186895" cy="761200"/>
      </dsp:txXfrm>
    </dsp:sp>
    <dsp:sp modelId="{2A15AC91-548A-4CA2-88E1-72473B6D58C3}">
      <dsp:nvSpPr>
        <dsp:cNvPr id="0" name=""/>
        <dsp:cNvSpPr/>
      </dsp:nvSpPr>
      <dsp:spPr>
        <a:xfrm>
          <a:off x="3690710" y="813695"/>
          <a:ext cx="3234259" cy="80856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Budgeted Ending </a:t>
          </a:r>
          <a:br>
            <a:rPr lang="en-US" sz="2400" kern="1200" dirty="0"/>
          </a:br>
          <a:r>
            <a:rPr lang="en-US" sz="2400" kern="1200" dirty="0"/>
            <a:t>Fund Balance</a:t>
          </a:r>
        </a:p>
      </dsp:txBody>
      <dsp:txXfrm>
        <a:off x="3714392" y="837377"/>
        <a:ext cx="3186895" cy="761200"/>
      </dsp:txXfrm>
    </dsp:sp>
    <dsp:sp modelId="{5722823C-26C4-4B48-8A16-354E90C6DC78}">
      <dsp:nvSpPr>
        <dsp:cNvPr id="0" name=""/>
        <dsp:cNvSpPr/>
      </dsp:nvSpPr>
      <dsp:spPr>
        <a:xfrm rot="5400000">
          <a:off x="5237090" y="1693010"/>
          <a:ext cx="141498" cy="141498"/>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7DB994-40C1-4E31-B3FE-F8E9D4D08411}">
      <dsp:nvSpPr>
        <dsp:cNvPr id="0" name=""/>
        <dsp:cNvSpPr/>
      </dsp:nvSpPr>
      <dsp:spPr>
        <a:xfrm>
          <a:off x="3690710" y="1905258"/>
          <a:ext cx="3234259" cy="80856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Will not cause the use of beginning fund </a:t>
          </a:r>
          <a:br>
            <a:rPr lang="en-US" sz="1200" kern="1200" dirty="0"/>
          </a:br>
          <a:r>
            <a:rPr lang="en-US" sz="1200" kern="1200" dirty="0"/>
            <a:t>balance resolution</a:t>
          </a:r>
        </a:p>
      </dsp:txBody>
      <dsp:txXfrm>
        <a:off x="3714392" y="1928940"/>
        <a:ext cx="3186895" cy="761200"/>
      </dsp:txXfrm>
    </dsp:sp>
    <dsp:sp modelId="{20C69BCE-29B0-48B0-BF25-7BFF3272F905}">
      <dsp:nvSpPr>
        <dsp:cNvPr id="0" name=""/>
        <dsp:cNvSpPr/>
      </dsp:nvSpPr>
      <dsp:spPr>
        <a:xfrm rot="5400000">
          <a:off x="5237090" y="2784572"/>
          <a:ext cx="141498" cy="141498"/>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C63958-D0DE-4250-8261-E03DC12027A5}">
      <dsp:nvSpPr>
        <dsp:cNvPr id="0" name=""/>
        <dsp:cNvSpPr/>
      </dsp:nvSpPr>
      <dsp:spPr>
        <a:xfrm>
          <a:off x="3690710" y="2996821"/>
          <a:ext cx="3234259" cy="808564"/>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CDE Chart of Accounts</a:t>
          </a:r>
        </a:p>
        <a:p>
          <a:pPr marL="0" lvl="0" indent="0" algn="l" defTabSz="533400">
            <a:lnSpc>
              <a:spcPct val="90000"/>
            </a:lnSpc>
            <a:spcBef>
              <a:spcPct val="0"/>
            </a:spcBef>
            <a:spcAft>
              <a:spcPct val="35000"/>
            </a:spcAft>
            <a:buNone/>
          </a:pPr>
          <a:r>
            <a:rPr lang="en-US" sz="1000" kern="1200" dirty="0"/>
            <a:t>-Balance sheet codes for fund equity as indicated on summary</a:t>
          </a:r>
        </a:p>
        <a:p>
          <a:pPr marL="0" lvl="0" indent="0" algn="l" defTabSz="533400">
            <a:lnSpc>
              <a:spcPct val="90000"/>
            </a:lnSpc>
            <a:spcBef>
              <a:spcPct val="0"/>
            </a:spcBef>
            <a:spcAft>
              <a:spcPct val="35000"/>
            </a:spcAft>
            <a:buNone/>
          </a:pPr>
          <a:r>
            <a:rPr lang="en-US" sz="1000" kern="1200" dirty="0"/>
            <a:t>-Option use of program</a:t>
          </a:r>
        </a:p>
      </dsp:txBody>
      <dsp:txXfrm>
        <a:off x="3714392" y="3020503"/>
        <a:ext cx="3186895" cy="7612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23B61-242C-4F13-81B2-D5CFB3D84D7E}">
      <dsp:nvSpPr>
        <dsp:cNvPr id="0" name=""/>
        <dsp:cNvSpPr/>
      </dsp:nvSpPr>
      <dsp:spPr>
        <a:xfrm>
          <a:off x="0" y="1652360"/>
          <a:ext cx="3336444" cy="333644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B7D7AB-4CD7-47BD-859C-82C6BEC764DC}">
      <dsp:nvSpPr>
        <dsp:cNvPr id="0" name=""/>
        <dsp:cNvSpPr/>
      </dsp:nvSpPr>
      <dsp:spPr>
        <a:xfrm>
          <a:off x="1668222" y="1652361"/>
          <a:ext cx="3892517" cy="333644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What is an appropriation?</a:t>
          </a:r>
        </a:p>
      </dsp:txBody>
      <dsp:txXfrm>
        <a:off x="1668222" y="1652361"/>
        <a:ext cx="3892517" cy="1584810"/>
      </dsp:txXfrm>
    </dsp:sp>
    <dsp:sp modelId="{5746D2F7-F42F-4A60-9ED5-E25CE103BBF4}">
      <dsp:nvSpPr>
        <dsp:cNvPr id="0" name=""/>
        <dsp:cNvSpPr/>
      </dsp:nvSpPr>
      <dsp:spPr>
        <a:xfrm>
          <a:off x="875816" y="3237171"/>
          <a:ext cx="1584810" cy="158481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248DDA-7E13-4A6C-930D-94927D288DB9}">
      <dsp:nvSpPr>
        <dsp:cNvPr id="0" name=""/>
        <dsp:cNvSpPr/>
      </dsp:nvSpPr>
      <dsp:spPr>
        <a:xfrm>
          <a:off x="1668222" y="3237171"/>
          <a:ext cx="3892517" cy="158481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C.R.S. 22-44-102(1) “Appropriation” means the setting aside by resolution of a specified amount of money for a fund with an authorization to make expenditures and incur obligations of the purposes thereof</a:t>
          </a:r>
        </a:p>
      </dsp:txBody>
      <dsp:txXfrm>
        <a:off x="1668222" y="3237171"/>
        <a:ext cx="3892517" cy="15848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96579-8889-47DA-AF6D-2D3009E0A7E0}">
      <dsp:nvSpPr>
        <dsp:cNvPr id="0" name=""/>
        <dsp:cNvSpPr/>
      </dsp:nvSpPr>
      <dsp:spPr>
        <a:xfrm rot="5400000">
          <a:off x="-258337" y="260656"/>
          <a:ext cx="1722252" cy="12055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rtl="0">
            <a:lnSpc>
              <a:spcPct val="90000"/>
            </a:lnSpc>
            <a:spcBef>
              <a:spcPct val="0"/>
            </a:spcBef>
            <a:spcAft>
              <a:spcPct val="35000"/>
            </a:spcAft>
            <a:buNone/>
          </a:pPr>
          <a:endParaRPr lang="en-US" sz="3300" kern="1200"/>
        </a:p>
      </dsp:txBody>
      <dsp:txXfrm rot="-5400000">
        <a:off x="1" y="605106"/>
        <a:ext cx="1205576" cy="516676"/>
      </dsp:txXfrm>
    </dsp:sp>
    <dsp:sp modelId="{66A2EDBA-6628-4087-86A9-D7175A88B7D9}">
      <dsp:nvSpPr>
        <dsp:cNvPr id="0" name=""/>
        <dsp:cNvSpPr/>
      </dsp:nvSpPr>
      <dsp:spPr>
        <a:xfrm rot="5400000">
          <a:off x="3814956" y="-2607061"/>
          <a:ext cx="1119464" cy="63382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a:t>Time-of-year comparison</a:t>
          </a:r>
          <a:r>
            <a:rPr lang="en-US" sz="1800" kern="1200"/>
            <a:t>: Compare the percentage of the year which has elapsed with the percentage of the budget which has been expended or the percentage of revenue received.</a:t>
          </a:r>
        </a:p>
      </dsp:txBody>
      <dsp:txXfrm rot="-5400000">
        <a:off x="1205576" y="56967"/>
        <a:ext cx="6283576" cy="1010168"/>
      </dsp:txXfrm>
    </dsp:sp>
    <dsp:sp modelId="{7FEE7DBD-DE33-4C10-A9D7-0BB259028B27}">
      <dsp:nvSpPr>
        <dsp:cNvPr id="0" name=""/>
        <dsp:cNvSpPr/>
      </dsp:nvSpPr>
      <dsp:spPr>
        <a:xfrm rot="5400000">
          <a:off x="-258337" y="1790137"/>
          <a:ext cx="1722252" cy="12055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rtl="0">
            <a:lnSpc>
              <a:spcPct val="90000"/>
            </a:lnSpc>
            <a:spcBef>
              <a:spcPct val="0"/>
            </a:spcBef>
            <a:spcAft>
              <a:spcPct val="35000"/>
            </a:spcAft>
            <a:buNone/>
          </a:pPr>
          <a:endParaRPr lang="en-US" sz="3300" kern="1200" dirty="0"/>
        </a:p>
      </dsp:txBody>
      <dsp:txXfrm rot="-5400000">
        <a:off x="1" y="2134587"/>
        <a:ext cx="1205576" cy="516676"/>
      </dsp:txXfrm>
    </dsp:sp>
    <dsp:sp modelId="{C811E364-EA93-4121-9009-B271609AB6FF}">
      <dsp:nvSpPr>
        <dsp:cNvPr id="0" name=""/>
        <dsp:cNvSpPr/>
      </dsp:nvSpPr>
      <dsp:spPr>
        <a:xfrm rot="5400000">
          <a:off x="3814956" y="-1077580"/>
          <a:ext cx="1119464" cy="63382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a:t>Comparison of prior year</a:t>
          </a:r>
          <a:r>
            <a:rPr lang="en-US" sz="1800" kern="1200"/>
            <a:t>: Compare the dollar amount or percentage of total budget spent in the prior year to dollar amount or percentage of total budget spent in the current year.</a:t>
          </a:r>
        </a:p>
      </dsp:txBody>
      <dsp:txXfrm rot="-5400000">
        <a:off x="1205576" y="1586448"/>
        <a:ext cx="6283576" cy="1010168"/>
      </dsp:txXfrm>
    </dsp:sp>
    <dsp:sp modelId="{C00F0263-B138-48C1-81BB-8FC026C4D89D}">
      <dsp:nvSpPr>
        <dsp:cNvPr id="0" name=""/>
        <dsp:cNvSpPr/>
      </dsp:nvSpPr>
      <dsp:spPr>
        <a:xfrm rot="5400000">
          <a:off x="-258337" y="3319618"/>
          <a:ext cx="1722252" cy="12055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rtl="0">
            <a:lnSpc>
              <a:spcPct val="90000"/>
            </a:lnSpc>
            <a:spcBef>
              <a:spcPct val="0"/>
            </a:spcBef>
            <a:spcAft>
              <a:spcPct val="35000"/>
            </a:spcAft>
            <a:buNone/>
          </a:pPr>
          <a:endParaRPr lang="en-US" sz="3300" kern="1200" dirty="0"/>
        </a:p>
      </dsp:txBody>
      <dsp:txXfrm rot="-5400000">
        <a:off x="1" y="3664068"/>
        <a:ext cx="1205576" cy="516676"/>
      </dsp:txXfrm>
    </dsp:sp>
    <dsp:sp modelId="{EFA114E3-C0EF-4677-A52B-B01F0130B38C}">
      <dsp:nvSpPr>
        <dsp:cNvPr id="0" name=""/>
        <dsp:cNvSpPr/>
      </dsp:nvSpPr>
      <dsp:spPr>
        <a:xfrm rot="5400000">
          <a:off x="3814956" y="451900"/>
          <a:ext cx="1119464" cy="633822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a:t>Comparison to source documentation</a:t>
          </a:r>
          <a:r>
            <a:rPr lang="en-US" sz="1800" kern="1200" dirty="0"/>
            <a:t>: Compare budget to actual costs by reviewing documents received after the establishment of the budget to ensure budget adequacy.</a:t>
          </a:r>
        </a:p>
      </dsp:txBody>
      <dsp:txXfrm rot="-5400000">
        <a:off x="1205576" y="3115928"/>
        <a:ext cx="6283576" cy="101016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EFE468E0-95C6-45D9-9DD5-86650B002AC3}" type="datetimeFigureOut">
              <a:rPr lang="en-US" smtClean="0"/>
              <a:t>1/8/2024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1211043-9404-4C52-8A21-4CC229679458}" type="slidenum">
              <a:rPr lang="en-US" smtClean="0"/>
              <a:t>‹#›</a:t>
            </a:fld>
            <a:endParaRPr lang="en-US"/>
          </a:p>
        </p:txBody>
      </p:sp>
    </p:spTree>
    <p:extLst>
      <p:ext uri="{BB962C8B-B14F-4D97-AF65-F5344CB8AC3E}">
        <p14:creationId xmlns:p14="http://schemas.microsoft.com/office/powerpoint/2010/main" val="103576448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7A920501-7D4F-4E7A-9984-4E791627DB95}" type="datetimeFigureOut">
              <a:rPr lang="en-US" smtClean="0"/>
              <a:t>1/8/2024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69FBFF8-9D2D-4BE6-A097-14DA14ECC6EC}" type="slidenum">
              <a:rPr lang="en-US" smtClean="0"/>
              <a:t>‹#›</a:t>
            </a:fld>
            <a:endParaRPr lang="en-US"/>
          </a:p>
        </p:txBody>
      </p:sp>
    </p:spTree>
    <p:extLst>
      <p:ext uri="{BB962C8B-B14F-4D97-AF65-F5344CB8AC3E}">
        <p14:creationId xmlns:p14="http://schemas.microsoft.com/office/powerpoint/2010/main" val="1487348575"/>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95025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969269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2" Type="http://schemas.openxmlformats.org/officeDocument/2006/relationships/hyperlink" Target="https://resources.csi.state.co.us/financial-services-librar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leg.colorado.gov/colorado-constitution" TargetMode="External"/><Relationship Id="rId2" Type="http://schemas.openxmlformats.org/officeDocument/2006/relationships/hyperlink" Target="http://leg.colorado.gov/colorado-revised-statute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cde.state.co.us/cdefinance/sfCOA.htm" TargetMode="External"/><Relationship Id="rId2" Type="http://schemas.openxmlformats.org/officeDocument/2006/relationships/hyperlink" Target="http://www.cde.state.co.us/cdefinance" TargetMode="External"/><Relationship Id="rId1" Type="http://schemas.openxmlformats.org/officeDocument/2006/relationships/slideLayout" Target="../slideLayouts/slideLayout2.xml"/><Relationship Id="rId5" Type="http://schemas.openxmlformats.org/officeDocument/2006/relationships/hyperlink" Target="http://www.cde.state.co.us/cdefinance/fpphandbook" TargetMode="External"/><Relationship Id="rId4" Type="http://schemas.openxmlformats.org/officeDocument/2006/relationships/hyperlink" Target="https://resources.csi.state.co.us/financial-services-library/"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n w="0"/>
                <a:effectLst>
                  <a:outerShdw blurRad="38100" dist="19050" dir="2700000" algn="tl" rotWithShape="0">
                    <a:schemeClr val="dk1">
                      <a:alpha val="40000"/>
                    </a:schemeClr>
                  </a:outerShdw>
                </a:effectLst>
              </a:rPr>
              <a:t>Budget - </a:t>
            </a:r>
            <a:r>
              <a:rPr lang="en-US" sz="3600" dirty="0">
                <a:ln w="0"/>
                <a:solidFill>
                  <a:schemeClr val="bg2">
                    <a:lumMod val="50000"/>
                  </a:schemeClr>
                </a:solidFill>
              </a:rPr>
              <a:t>Statutory Requirements</a:t>
            </a:r>
          </a:p>
        </p:txBody>
      </p:sp>
      <p:sp>
        <p:nvSpPr>
          <p:cNvPr id="3" name="Subtitle 2"/>
          <p:cNvSpPr>
            <a:spLocks noGrp="1"/>
          </p:cNvSpPr>
          <p:nvPr>
            <p:ph type="subTitle" idx="1"/>
          </p:nvPr>
        </p:nvSpPr>
        <p:spPr/>
        <p:txBody>
          <a:bodyPr/>
          <a:lstStyle/>
          <a:p>
            <a:r>
              <a:rPr lang="en-US" dirty="0"/>
              <a:t>Colorado Charter School Institute</a:t>
            </a:r>
          </a:p>
          <a:p>
            <a:r>
              <a:rPr lang="en-US" dirty="0">
                <a:solidFill>
                  <a:schemeClr val="bg1">
                    <a:lumMod val="50000"/>
                  </a:schemeClr>
                </a:solidFill>
              </a:rPr>
              <a:t>CSI Finance</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Reserves</a:t>
            </a:r>
            <a:endParaRPr lang="en-US" dirty="0"/>
          </a:p>
        </p:txBody>
      </p:sp>
      <p:sp>
        <p:nvSpPr>
          <p:cNvPr id="3" name="Content Placeholder 2"/>
          <p:cNvSpPr>
            <a:spLocks noGrp="1"/>
          </p:cNvSpPr>
          <p:nvPr>
            <p:ph idx="1"/>
          </p:nvPr>
        </p:nvSpPr>
        <p:spPr/>
        <p:txBody>
          <a:bodyPr/>
          <a:lstStyle/>
          <a:p>
            <a:pPr marL="0" indent="0">
              <a:buNone/>
            </a:pPr>
            <a:r>
              <a:rPr lang="en-US" dirty="0"/>
              <a:t>TABOR – </a:t>
            </a:r>
            <a:r>
              <a:rPr lang="en-US" sz="1800" dirty="0">
                <a:solidFill>
                  <a:schemeClr val="tx1">
                    <a:lumMod val="65000"/>
                    <a:lumOff val="35000"/>
                  </a:schemeClr>
                </a:solidFill>
              </a:rPr>
              <a:t>C.R.S. 22-44-105(1)(c.5)</a:t>
            </a:r>
          </a:p>
          <a:p>
            <a:r>
              <a:rPr lang="en-US" sz="1800" dirty="0">
                <a:solidFill>
                  <a:schemeClr val="tx1">
                    <a:lumMod val="65000"/>
                    <a:lumOff val="35000"/>
                  </a:schemeClr>
                </a:solidFill>
              </a:rPr>
              <a:t>Taxpayer Bill of Rights - Article X, Section 20 of Colorado Constitution</a:t>
            </a:r>
          </a:p>
          <a:p>
            <a:r>
              <a:rPr lang="en-US" sz="1800" dirty="0">
                <a:solidFill>
                  <a:schemeClr val="tx1">
                    <a:lumMod val="65000"/>
                    <a:lumOff val="35000"/>
                  </a:schemeClr>
                </a:solidFill>
              </a:rPr>
              <a:t>3% of schools fiscal year spending excluding bonded debt service</a:t>
            </a:r>
          </a:p>
          <a:p>
            <a:r>
              <a:rPr lang="en-US" sz="1800" dirty="0">
                <a:solidFill>
                  <a:schemeClr val="tx1">
                    <a:lumMod val="65000"/>
                    <a:lumOff val="35000"/>
                  </a:schemeClr>
                </a:solidFill>
              </a:rPr>
              <a:t>Fiscal year spending means all expenditures and reserve increases, except those from gifts, federal funds, collections for another government, pension contributions by employees and pension fund earnings, reserve transfers or expenditures, damage awards, or property sales</a:t>
            </a:r>
          </a:p>
          <a:p>
            <a:pPr marL="0" indent="0">
              <a:buNone/>
            </a:pPr>
            <a:r>
              <a:rPr lang="en-US" dirty="0"/>
              <a:t>SPED – </a:t>
            </a:r>
            <a:r>
              <a:rPr lang="en-US" dirty="0">
                <a:solidFill>
                  <a:schemeClr val="tx1">
                    <a:lumMod val="65000"/>
                    <a:lumOff val="35000"/>
                  </a:schemeClr>
                </a:solidFill>
              </a:rPr>
              <a:t>CSI Requirement</a:t>
            </a:r>
          </a:p>
          <a:p>
            <a:r>
              <a:rPr lang="en-US" sz="1800" dirty="0">
                <a:solidFill>
                  <a:schemeClr val="tx1">
                    <a:lumMod val="65000"/>
                    <a:lumOff val="35000"/>
                  </a:schemeClr>
                </a:solidFill>
              </a:rPr>
              <a:t>Implemented to assist schools in ensuring they have funding available for severe needs students</a:t>
            </a:r>
          </a:p>
          <a:p>
            <a:r>
              <a:rPr lang="en-US" sz="1800" dirty="0">
                <a:solidFill>
                  <a:schemeClr val="tx1">
                    <a:lumMod val="65000"/>
                    <a:lumOff val="35000"/>
                  </a:schemeClr>
                </a:solidFill>
              </a:rPr>
              <a:t>$100 per funded pupil, not to exceed $90,000</a:t>
            </a:r>
          </a:p>
        </p:txBody>
      </p:sp>
    </p:spTree>
    <p:extLst>
      <p:ext uri="{BB962C8B-B14F-4D97-AF65-F5344CB8AC3E}">
        <p14:creationId xmlns:p14="http://schemas.microsoft.com/office/powerpoint/2010/main" val="1671416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Sample Detail Budget</a:t>
            </a:r>
            <a:endParaRPr lang="en-US" dirty="0"/>
          </a:p>
        </p:txBody>
      </p:sp>
      <p:pic>
        <p:nvPicPr>
          <p:cNvPr id="5" name="Picture 4" descr="Sample Budget"/>
          <p:cNvPicPr>
            <a:picLocks noChangeAspect="1"/>
          </p:cNvPicPr>
          <p:nvPr/>
        </p:nvPicPr>
        <p:blipFill>
          <a:blip r:embed="rId2"/>
          <a:stretch>
            <a:fillRect/>
          </a:stretch>
        </p:blipFill>
        <p:spPr>
          <a:xfrm>
            <a:off x="2209799" y="1527458"/>
            <a:ext cx="4438652" cy="4812734"/>
          </a:xfrm>
          <a:prstGeom prst="rect">
            <a:avLst/>
          </a:prstGeom>
        </p:spPr>
      </p:pic>
    </p:spTree>
    <p:extLst>
      <p:ext uri="{BB962C8B-B14F-4D97-AF65-F5344CB8AC3E}">
        <p14:creationId xmlns:p14="http://schemas.microsoft.com/office/powerpoint/2010/main" val="235912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Uniform Budget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Required by statute </a:t>
            </a:r>
            <a:r>
              <a:rPr lang="en-US" sz="1800" dirty="0">
                <a:solidFill>
                  <a:schemeClr val="tx1">
                    <a:lumMod val="65000"/>
                    <a:lumOff val="35000"/>
                  </a:schemeClr>
                </a:solidFill>
              </a:rPr>
              <a:t>C.R.S 22-44-105(1)(d.5)</a:t>
            </a:r>
          </a:p>
          <a:p>
            <a:r>
              <a:rPr lang="en-US" dirty="0"/>
              <a:t>Total expenditures and appropriated reserves on this summary must tie to the board appropriated amount </a:t>
            </a:r>
            <a:r>
              <a:rPr lang="en-US" sz="1400" dirty="0"/>
              <a:t>(line 176)</a:t>
            </a:r>
          </a:p>
          <a:p>
            <a:r>
              <a:rPr lang="en-US" dirty="0"/>
              <a:t>Must include </a:t>
            </a:r>
            <a:r>
              <a:rPr lang="en-US" sz="1800" dirty="0">
                <a:solidFill>
                  <a:schemeClr val="tx1">
                    <a:lumMod val="65000"/>
                    <a:lumOff val="35000"/>
                  </a:schemeClr>
                </a:solidFill>
              </a:rPr>
              <a:t>(C.R.S. 22-44-105(1)(d.5)(I-V):</a:t>
            </a:r>
          </a:p>
          <a:p>
            <a:pPr lvl="1"/>
            <a:r>
              <a:rPr lang="en-US" dirty="0"/>
              <a:t>Beginning fund balance</a:t>
            </a:r>
          </a:p>
          <a:p>
            <a:pPr lvl="1"/>
            <a:r>
              <a:rPr lang="en-US" dirty="0"/>
              <a:t>Anticipated ending fund balance</a:t>
            </a:r>
          </a:p>
          <a:p>
            <a:pPr lvl="1"/>
            <a:r>
              <a:rPr lang="en-US" dirty="0"/>
              <a:t>Anticipated fund revenues for the budget year</a:t>
            </a:r>
          </a:p>
          <a:p>
            <a:pPr lvl="1"/>
            <a:r>
              <a:rPr lang="en-US" dirty="0"/>
              <a:t>Anticipated transfers and allocations for the </a:t>
            </a:r>
            <a:br>
              <a:rPr lang="en-US" dirty="0"/>
            </a:br>
            <a:r>
              <a:rPr lang="en-US" dirty="0"/>
              <a:t>budget year</a:t>
            </a:r>
          </a:p>
          <a:p>
            <a:pPr lvl="1"/>
            <a:r>
              <a:rPr lang="en-US" dirty="0"/>
              <a:t>Anticipated expenditures for the budget year</a:t>
            </a:r>
          </a:p>
          <a:p>
            <a:pPr lvl="1"/>
            <a:r>
              <a:rPr lang="en-US" dirty="0"/>
              <a:t>Amount of reserves</a:t>
            </a:r>
          </a:p>
        </p:txBody>
      </p:sp>
    </p:spTree>
    <p:extLst>
      <p:ext uri="{BB962C8B-B14F-4D97-AF65-F5344CB8AC3E}">
        <p14:creationId xmlns:p14="http://schemas.microsoft.com/office/powerpoint/2010/main" val="411167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1"/>
              </a:ext>
            </a:extLst>
          </p:cNvPr>
          <p:cNvSpPr>
            <a:spLocks/>
          </p:cNvSpPr>
          <p:nvPr/>
        </p:nvSpPr>
        <p:spPr>
          <a:xfrm>
            <a:off x="628650" y="365126"/>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Uniform Budget Summary </a:t>
            </a:r>
            <a:r>
              <a:rPr kumimoji="0" lang="en-US" sz="30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(cont.)</a:t>
            </a:r>
            <a:endParaRPr kumimoji="0" lang="en-US" sz="30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4" name="Title 1">
            <a:extLst>
              <a:ext uri="{FF2B5EF4-FFF2-40B4-BE49-F238E27FC236}">
                <a16:creationId xmlns:a16="http://schemas.microsoft.com/office/drawing/2014/main" id="{B246B825-3E9C-64FE-890A-CC8776A8885E}"/>
              </a:ext>
            </a:extLst>
          </p:cNvPr>
          <p:cNvSpPr txBox="1">
            <a:spLocks noGrp="1"/>
          </p:cNvSpPr>
          <p:nvPr>
            <p:ph type="title" idx="4294967295"/>
          </p:nvPr>
        </p:nvSpPr>
        <p:spPr>
          <a:xfrm>
            <a:off x="-4124777" y="2120901"/>
            <a:ext cx="3306171" cy="13080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Uniform Budget Summary B</a:t>
            </a:r>
            <a:endParaRPr kumimoji="0" lang="en-US" sz="30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3" name="Content Placeholder 2"/>
          <p:cNvSpPr>
            <a:spLocks noGrp="1"/>
          </p:cNvSpPr>
          <p:nvPr>
            <p:ph idx="1"/>
          </p:nvPr>
        </p:nvSpPr>
        <p:spPr/>
        <p:txBody>
          <a:bodyPr/>
          <a:lstStyle/>
          <a:p>
            <a:r>
              <a:rPr lang="en-US" dirty="0"/>
              <a:t>Should sum to $0 (line 198)</a:t>
            </a:r>
          </a:p>
          <a:p>
            <a:r>
              <a:rPr lang="en-US" dirty="0"/>
              <a:t>Must designate if reserves are appropriated or non-appropriated</a:t>
            </a:r>
          </a:p>
          <a:p>
            <a:r>
              <a:rPr lang="en-US" dirty="0"/>
              <a:t>Indicates whether you need a beginning fund balance resolution</a:t>
            </a:r>
          </a:p>
          <a:p>
            <a:pPr lvl="1"/>
            <a:r>
              <a:rPr lang="en-US" sz="2100" dirty="0"/>
              <a:t>If line 200 says “yes”, use of beginning fund balance is required</a:t>
            </a:r>
          </a:p>
          <a:p>
            <a:pPr lvl="1"/>
            <a:r>
              <a:rPr lang="en-US" sz="2100" dirty="0"/>
              <a:t>Appropriating reserves may cause you to require a use of beginning fund balance resolution</a:t>
            </a:r>
          </a:p>
        </p:txBody>
      </p:sp>
    </p:spTree>
    <p:extLst>
      <p:ext uri="{BB962C8B-B14F-4D97-AF65-F5344CB8AC3E}">
        <p14:creationId xmlns:p14="http://schemas.microsoft.com/office/powerpoint/2010/main" val="346657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7483" y="1002142"/>
            <a:ext cx="2180832" cy="1325563"/>
          </a:xfrm>
        </p:spPr>
        <p:txBody>
          <a:bodyPr>
            <a:normAutofit fontScale="90000"/>
          </a:bodyPr>
          <a:lstStyle/>
          <a:p>
            <a:r>
              <a:rPr lang="en-US" dirty="0">
                <a:ln w="0"/>
                <a:effectLst>
                  <a:outerShdw blurRad="38100" dist="19050" dir="2700000" algn="tl" rotWithShape="0">
                    <a:schemeClr val="dk1">
                      <a:alpha val="40000"/>
                    </a:schemeClr>
                  </a:outerShdw>
                </a:effectLst>
              </a:rPr>
              <a:t>Uniform Budget Summary </a:t>
            </a:r>
            <a:r>
              <a:rPr lang="en-US" sz="3000" dirty="0">
                <a:ln w="0"/>
                <a:effectLst>
                  <a:outerShdw blurRad="38100" dist="19050" dir="2700000" algn="tl" rotWithShape="0">
                    <a:schemeClr val="dk1">
                      <a:alpha val="40000"/>
                    </a:schemeClr>
                  </a:outerShdw>
                </a:effectLst>
              </a:rPr>
              <a:t>C</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Where to find it: </a:t>
            </a:r>
            <a:r>
              <a:rPr lang="en-US" sz="2400" u="sng" dirty="0">
                <a:solidFill>
                  <a:srgbClr val="455FA9"/>
                </a:solidFill>
              </a:rPr>
              <a:t>http://www.cde.state.co.us/cdefinance</a:t>
            </a:r>
          </a:p>
        </p:txBody>
      </p:sp>
      <p:pic>
        <p:nvPicPr>
          <p:cNvPr id="4" name="Picture 3" descr="Uniform Budget Summary"/>
          <p:cNvPicPr>
            <a:picLocks noChangeAspect="1"/>
          </p:cNvPicPr>
          <p:nvPr/>
        </p:nvPicPr>
        <p:blipFill>
          <a:blip r:embed="rId2"/>
          <a:stretch>
            <a:fillRect/>
          </a:stretch>
        </p:blipFill>
        <p:spPr>
          <a:xfrm>
            <a:off x="2571750" y="2286132"/>
            <a:ext cx="4000500" cy="4305036"/>
          </a:xfrm>
          <a:prstGeom prst="rect">
            <a:avLst/>
          </a:prstGeom>
        </p:spPr>
      </p:pic>
      <p:sp>
        <p:nvSpPr>
          <p:cNvPr id="5" name="Rounded Rectangle 4">
            <a:extLst>
              <a:ext uri="{C183D7F6-B498-43B3-948B-1728B52AA6E4}">
                <adec:decorative xmlns:adec="http://schemas.microsoft.com/office/drawing/2017/decorative" val="1"/>
              </a:ext>
            </a:extLst>
          </p:cNvPr>
          <p:cNvSpPr/>
          <p:nvPr/>
        </p:nvSpPr>
        <p:spPr>
          <a:xfrm>
            <a:off x="4913971" y="6363629"/>
            <a:ext cx="1018478" cy="10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C183D7F6-B498-43B3-948B-1728B52AA6E4}">
                <adec:decorative xmlns:adec="http://schemas.microsoft.com/office/drawing/2017/decorative" val="1"/>
              </a:ext>
            </a:extLst>
          </p:cNvPr>
          <p:cNvCxnSpPr/>
          <p:nvPr/>
        </p:nvCxnSpPr>
        <p:spPr>
          <a:xfrm flipH="1">
            <a:off x="5999356" y="5070088"/>
            <a:ext cx="1122556" cy="1241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71F73923-8960-8BA1-E211-3C36865EC396}"/>
              </a:ext>
            </a:extLst>
          </p:cNvPr>
          <p:cNvSpPr txBox="1">
            <a:spLocks/>
          </p:cNvSpPr>
          <p:nvPr/>
        </p:nvSpPr>
        <p:spPr>
          <a:xfrm>
            <a:off x="541081" y="8715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dirty="0">
                <a:ln w="0"/>
                <a:effectLst>
                  <a:outerShdw blurRad="38100" dist="19050" dir="2700000" algn="tl" rotWithShape="0">
                    <a:schemeClr val="dk1">
                      <a:alpha val="40000"/>
                    </a:schemeClr>
                  </a:outerShdw>
                </a:effectLst>
              </a:rPr>
              <a:t>Uniform Budget Summary </a:t>
            </a:r>
            <a:r>
              <a:rPr lang="en-US" sz="3000" dirty="0">
                <a:ln w="0"/>
                <a:effectLst>
                  <a:outerShdw blurRad="38100" dist="19050" dir="2700000" algn="tl" rotWithShape="0">
                    <a:schemeClr val="dk1">
                      <a:alpha val="40000"/>
                    </a:schemeClr>
                  </a:outerShdw>
                </a:effectLst>
              </a:rPr>
              <a:t>(cont.)</a:t>
            </a:r>
            <a:endParaRPr lang="en-US" dirty="0"/>
          </a:p>
        </p:txBody>
      </p:sp>
    </p:spTree>
    <p:extLst>
      <p:ext uri="{BB962C8B-B14F-4D97-AF65-F5344CB8AC3E}">
        <p14:creationId xmlns:p14="http://schemas.microsoft.com/office/powerpoint/2010/main" val="267977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247" y="365126"/>
            <a:ext cx="2802527" cy="1325563"/>
          </a:xfrm>
        </p:spPr>
        <p:txBody>
          <a:bodyPr>
            <a:normAutofit fontScale="90000"/>
          </a:bodyPr>
          <a:lstStyle/>
          <a:p>
            <a:r>
              <a:rPr lang="en-US" dirty="0">
                <a:ln w="0"/>
                <a:effectLst>
                  <a:outerShdw blurRad="38100" dist="19050" dir="2700000" algn="tl" rotWithShape="0">
                    <a:schemeClr val="dk1">
                      <a:alpha val="40000"/>
                    </a:schemeClr>
                  </a:outerShdw>
                </a:effectLst>
              </a:rPr>
              <a:t>Uniform Budget Summary D</a:t>
            </a:r>
            <a:endParaRPr lang="en-US" dirty="0"/>
          </a:p>
        </p:txBody>
      </p:sp>
      <p:sp>
        <p:nvSpPr>
          <p:cNvPr id="3" name="Content Placeholder 2"/>
          <p:cNvSpPr>
            <a:spLocks noGrp="1"/>
          </p:cNvSpPr>
          <p:nvPr>
            <p:ph idx="1"/>
          </p:nvPr>
        </p:nvSpPr>
        <p:spPr/>
        <p:txBody>
          <a:bodyPr>
            <a:normAutofit/>
          </a:bodyPr>
          <a:lstStyle/>
          <a:p>
            <a:pPr marL="0" indent="0">
              <a:buNone/>
            </a:pPr>
            <a:r>
              <a:rPr lang="en-US" sz="2300" dirty="0"/>
              <a:t>Fill in budget information based on CDE chart of accounts</a:t>
            </a:r>
          </a:p>
          <a:p>
            <a:r>
              <a:rPr lang="en-US" sz="2300" dirty="0"/>
              <a:t>You can delete unused columns (but not rows)</a:t>
            </a:r>
          </a:p>
        </p:txBody>
      </p:sp>
      <p:pic>
        <p:nvPicPr>
          <p:cNvPr id="6" name="Picture 5" descr="Uniform Budget Summary Cont."/>
          <p:cNvPicPr>
            <a:picLocks noChangeAspect="1"/>
          </p:cNvPicPr>
          <p:nvPr/>
        </p:nvPicPr>
        <p:blipFill>
          <a:blip r:embed="rId2"/>
          <a:stretch>
            <a:fillRect/>
          </a:stretch>
        </p:blipFill>
        <p:spPr>
          <a:xfrm>
            <a:off x="951571" y="2980959"/>
            <a:ext cx="7240858" cy="3196004"/>
          </a:xfrm>
          <a:prstGeom prst="rect">
            <a:avLst/>
          </a:prstGeom>
        </p:spPr>
      </p:pic>
      <p:sp>
        <p:nvSpPr>
          <p:cNvPr id="4" name="Title 1">
            <a:extLst>
              <a:ext uri="{FF2B5EF4-FFF2-40B4-BE49-F238E27FC236}">
                <a16:creationId xmlns:a16="http://schemas.microsoft.com/office/drawing/2014/main" id="{24CAF3EF-8669-7B4A-D8D9-2DAA455CC5EA}"/>
              </a:ext>
              <a:ext uri="{C183D7F6-B498-43B3-948B-1728B52AA6E4}">
                <adec:decorative xmlns:adec="http://schemas.microsoft.com/office/drawing/2017/decorative" val="1"/>
              </a:ext>
            </a:extLst>
          </p:cNvPr>
          <p:cNvSpPr txBox="1">
            <a:spLocks/>
          </p:cNvSpPr>
          <p:nvPr/>
        </p:nvSpPr>
        <p:spPr>
          <a:xfrm>
            <a:off x="714525" y="22764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dirty="0">
                <a:ln w="0"/>
                <a:effectLst>
                  <a:outerShdw blurRad="38100" dist="19050" dir="2700000" algn="tl" rotWithShape="0">
                    <a:schemeClr val="dk1">
                      <a:alpha val="40000"/>
                    </a:schemeClr>
                  </a:outerShdw>
                </a:effectLst>
              </a:rPr>
              <a:t>Uniform Budget Summary </a:t>
            </a:r>
            <a:r>
              <a:rPr lang="en-US" sz="3000" dirty="0">
                <a:ln w="0"/>
                <a:effectLst>
                  <a:outerShdw blurRad="38100" dist="19050" dir="2700000" algn="tl" rotWithShape="0">
                    <a:schemeClr val="dk1">
                      <a:alpha val="40000"/>
                    </a:schemeClr>
                  </a:outerShdw>
                </a:effectLst>
              </a:rPr>
              <a:t>(cont.)</a:t>
            </a:r>
            <a:endParaRPr lang="en-US" dirty="0"/>
          </a:p>
        </p:txBody>
      </p:sp>
    </p:spTree>
    <p:extLst>
      <p:ext uri="{BB962C8B-B14F-4D97-AF65-F5344CB8AC3E}">
        <p14:creationId xmlns:p14="http://schemas.microsoft.com/office/powerpoint/2010/main" val="1973042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344220A-AAE2-8B78-73CB-7C2BA7CDA020}"/>
              </a:ext>
            </a:extLst>
          </p:cNvPr>
          <p:cNvSpPr txBox="1">
            <a:spLocks noGrp="1"/>
          </p:cNvSpPr>
          <p:nvPr>
            <p:ph type="title" idx="4294967295"/>
          </p:nvPr>
        </p:nvSpPr>
        <p:spPr>
          <a:xfrm>
            <a:off x="-2933579" y="-1970853"/>
            <a:ext cx="7090289"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Uniform Budget Summary E</a:t>
            </a:r>
            <a:endParaRPr kumimoji="0" lang="en-US"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graphicFrame>
        <p:nvGraphicFramePr>
          <p:cNvPr id="4" name="Diagram 3" descr="Details on Uniform Budget Summary"/>
          <p:cNvGraphicFramePr/>
          <p:nvPr>
            <p:extLst>
              <p:ext uri="{D42A27DB-BD31-4B8C-83A1-F6EECF244321}">
                <p14:modId xmlns:p14="http://schemas.microsoft.com/office/powerpoint/2010/main" val="1554242607"/>
              </p:ext>
            </p:extLst>
          </p:nvPr>
        </p:nvGraphicFramePr>
        <p:xfrm>
          <a:off x="1107688" y="1468864"/>
          <a:ext cx="6928624" cy="4619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1932148B-0E33-150D-1408-60B1905479C9}"/>
              </a:ext>
              <a:ext uri="{C183D7F6-B498-43B3-948B-1728B52AA6E4}">
                <adec:decorative xmlns:adec="http://schemas.microsoft.com/office/drawing/2017/decorative" val="1"/>
              </a:ext>
            </a:extLst>
          </p:cNvPr>
          <p:cNvSpPr txBox="1">
            <a:spLocks/>
          </p:cNvSpPr>
          <p:nvPr/>
        </p:nvSpPr>
        <p:spPr>
          <a:xfrm>
            <a:off x="1425061" y="501282"/>
            <a:ext cx="7090289"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Uniform Budget Summary</a:t>
            </a:r>
            <a:endParaRPr kumimoji="0" lang="en-US" sz="4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085908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3">
            <a:extLst>
              <a:ext uri="{FF2B5EF4-FFF2-40B4-BE49-F238E27FC236}">
                <a16:creationId xmlns:a16="http://schemas.microsoft.com/office/drawing/2014/main" id="{518F5C70-A8AF-CFFF-D09C-539187AA733E}"/>
              </a:ext>
            </a:extLst>
          </p:cNvPr>
          <p:cNvSpPr txBox="1">
            <a:spLocks noGrp="1"/>
          </p:cNvSpPr>
          <p:nvPr>
            <p:ph type="title" idx="4294967295"/>
          </p:nvPr>
        </p:nvSpPr>
        <p:spPr>
          <a:xfrm>
            <a:off x="-2223994" y="-2039085"/>
            <a:ext cx="8027006"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1	</a:t>
            </a:r>
          </a:p>
        </p:txBody>
      </p:sp>
      <p:sp>
        <p:nvSpPr>
          <p:cNvPr id="4" name="Title 3">
            <a:extLst>
              <a:ext uri="{C183D7F6-B498-43B3-948B-1728B52AA6E4}">
                <adec:decorative xmlns:adec="http://schemas.microsoft.com/office/drawing/2017/decorative" val="1"/>
              </a:ext>
            </a:extLst>
          </p:cNvPr>
          <p:cNvSpPr>
            <a:spLocks/>
          </p:cNvSpPr>
          <p:nvPr/>
        </p:nvSpPr>
        <p:spPr>
          <a:xfrm>
            <a:off x="629841" y="457200"/>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a:t>
            </a:r>
          </a:p>
        </p:txBody>
      </p:sp>
      <p:sp>
        <p:nvSpPr>
          <p:cNvPr id="6" name="Text Placeholder 5"/>
          <p:cNvSpPr>
            <a:spLocks noGrp="1"/>
          </p:cNvSpPr>
          <p:nvPr>
            <p:ph type="body" sz="half" idx="2"/>
          </p:nvPr>
        </p:nvSpPr>
        <p:spPr>
          <a:noFill/>
        </p:spPr>
        <p:txBody>
          <a:bodyPr/>
          <a:lstStyle/>
          <a:p>
            <a:r>
              <a:rPr lang="en-US" dirty="0">
                <a:solidFill>
                  <a:schemeClr val="bg1"/>
                </a:solidFill>
              </a:rPr>
              <a:t>Example</a:t>
            </a:r>
          </a:p>
        </p:txBody>
      </p:sp>
      <p:pic>
        <p:nvPicPr>
          <p:cNvPr id="16" name="Picture Placeholder 15" descr="Summary Exampl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431676" y="457200"/>
            <a:ext cx="4037838" cy="5608484"/>
          </a:xfrm>
          <a:prstGeom prst="rect">
            <a:avLst/>
          </a:prstGeom>
          <a:noFill/>
          <a:ln w="6350">
            <a:solidFill>
              <a:schemeClr val="tx1"/>
            </a:solidFill>
          </a:ln>
        </p:spPr>
      </p:pic>
    </p:spTree>
    <p:extLst>
      <p:ext uri="{BB962C8B-B14F-4D97-AF65-F5344CB8AC3E}">
        <p14:creationId xmlns:p14="http://schemas.microsoft.com/office/powerpoint/2010/main" val="737207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C183D7F6-B498-43B3-948B-1728B52AA6E4}">
                <adec:decorative xmlns:adec="http://schemas.microsoft.com/office/drawing/2017/decorative" val="1"/>
              </a:ext>
            </a:extLst>
          </p:cNvPr>
          <p:cNvSpPr>
            <a:spLocks/>
          </p:cNvSpPr>
          <p:nvPr/>
        </p:nvSpPr>
        <p:spPr>
          <a:xfrm>
            <a:off x="629841" y="457200"/>
            <a:ext cx="2612892"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a:ln>
                  <a:noFill/>
                </a:ln>
                <a:solidFill>
                  <a:schemeClr val="bg1"/>
                </a:solidFill>
                <a:effectLst/>
                <a:uLnTx/>
                <a:uFillTx/>
                <a:latin typeface="Arial" panose="020B0604020202020204" pitchFamily="34" charset="0"/>
                <a:ea typeface="+mj-ea"/>
                <a:cs typeface="Arial" panose="020B0604020202020204" pitchFamily="34" charset="0"/>
              </a:rPr>
              <a:t>Uniform Budget Summary</a:t>
            </a:r>
            <a:endPar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2" name="Title 3">
            <a:extLst>
              <a:ext uri="{FF2B5EF4-FFF2-40B4-BE49-F238E27FC236}">
                <a16:creationId xmlns:a16="http://schemas.microsoft.com/office/drawing/2014/main" id="{F8029CA7-A18A-555E-C5FC-EE653BABD059}"/>
              </a:ext>
            </a:extLst>
          </p:cNvPr>
          <p:cNvSpPr txBox="1">
            <a:spLocks noGrp="1"/>
          </p:cNvSpPr>
          <p:nvPr>
            <p:ph type="title" idx="4294967295"/>
          </p:nvPr>
        </p:nvSpPr>
        <p:spPr>
          <a:xfrm>
            <a:off x="-2612892" y="2057400"/>
            <a:ext cx="2612892"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2</a:t>
            </a:r>
          </a:p>
        </p:txBody>
      </p:sp>
      <p:sp>
        <p:nvSpPr>
          <p:cNvPr id="6" name="Text Placeholder 5"/>
          <p:cNvSpPr>
            <a:spLocks noGrp="1"/>
          </p:cNvSpPr>
          <p:nvPr>
            <p:ph type="body" sz="half" idx="2"/>
          </p:nvPr>
        </p:nvSpPr>
        <p:spPr>
          <a:noFill/>
        </p:spPr>
        <p:txBody>
          <a:bodyPr/>
          <a:lstStyle/>
          <a:p>
            <a:r>
              <a:rPr lang="en-US" dirty="0">
                <a:solidFill>
                  <a:schemeClr val="bg1"/>
                </a:solidFill>
              </a:rPr>
              <a:t>Example</a:t>
            </a:r>
          </a:p>
        </p:txBody>
      </p:sp>
      <p:pic>
        <p:nvPicPr>
          <p:cNvPr id="5" name="Picture Placeholder 4" descr="Summary Exampl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479486" y="457200"/>
            <a:ext cx="4138548" cy="5633408"/>
          </a:xfrm>
          <a:prstGeom prst="rect">
            <a:avLst/>
          </a:prstGeom>
          <a:noFill/>
          <a:ln w="6350">
            <a:solidFill>
              <a:schemeClr val="tx1"/>
            </a:solidFill>
          </a:ln>
        </p:spPr>
      </p:pic>
    </p:spTree>
    <p:extLst>
      <p:ext uri="{BB962C8B-B14F-4D97-AF65-F5344CB8AC3E}">
        <p14:creationId xmlns:p14="http://schemas.microsoft.com/office/powerpoint/2010/main" val="1206326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3" descr="Uniform Budget Summary Example">
            <a:extLst>
              <a:ext uri="{FF2B5EF4-FFF2-40B4-BE49-F238E27FC236}">
                <a16:creationId xmlns:a16="http://schemas.microsoft.com/office/drawing/2014/main" id="{B8BCB8C8-08D9-F0CF-D600-5C139A4C6930}"/>
              </a:ext>
            </a:extLst>
          </p:cNvPr>
          <p:cNvSpPr txBox="1">
            <a:spLocks noGrp="1"/>
          </p:cNvSpPr>
          <p:nvPr>
            <p:ph type="title" idx="4294967295"/>
          </p:nvPr>
        </p:nvSpPr>
        <p:spPr>
          <a:xfrm>
            <a:off x="-3175400" y="1454552"/>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3	</a:t>
            </a:r>
          </a:p>
        </p:txBody>
      </p:sp>
      <p:sp>
        <p:nvSpPr>
          <p:cNvPr id="4" name="Title 3">
            <a:extLst>
              <a:ext uri="{C183D7F6-B498-43B3-948B-1728B52AA6E4}">
                <adec:decorative xmlns:adec="http://schemas.microsoft.com/office/drawing/2017/decorative" val="1"/>
              </a:ext>
            </a:extLst>
          </p:cNvPr>
          <p:cNvSpPr>
            <a:spLocks/>
          </p:cNvSpPr>
          <p:nvPr/>
        </p:nvSpPr>
        <p:spPr>
          <a:xfrm>
            <a:off x="629841" y="457200"/>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a:ln>
                  <a:noFill/>
                </a:ln>
                <a:solidFill>
                  <a:schemeClr val="bg1"/>
                </a:solidFill>
                <a:effectLst/>
                <a:uLnTx/>
                <a:uFillTx/>
                <a:latin typeface="Arial" panose="020B0604020202020204" pitchFamily="34" charset="0"/>
                <a:ea typeface="+mj-ea"/>
                <a:cs typeface="Arial" panose="020B0604020202020204" pitchFamily="34" charset="0"/>
              </a:rPr>
              <a:t>Uniform Budget Summary	</a:t>
            </a:r>
            <a:endPar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6" name="Text Placeholder 5"/>
          <p:cNvSpPr>
            <a:spLocks noGrp="1"/>
          </p:cNvSpPr>
          <p:nvPr>
            <p:ph type="body" sz="half" idx="2"/>
          </p:nvPr>
        </p:nvSpPr>
        <p:spPr>
          <a:noFill/>
        </p:spPr>
        <p:txBody>
          <a:bodyPr/>
          <a:lstStyle/>
          <a:p>
            <a:r>
              <a:rPr lang="en-US" dirty="0">
                <a:solidFill>
                  <a:schemeClr val="bg1"/>
                </a:solidFill>
              </a:rPr>
              <a:t>Example</a:t>
            </a:r>
          </a:p>
        </p:txBody>
      </p:sp>
      <p:pic>
        <p:nvPicPr>
          <p:cNvPr id="3" name="Picture Placeholder 2" descr="Summary Budget Example&#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435082" y="457200"/>
            <a:ext cx="4002674" cy="5428374"/>
          </a:xfrm>
          <a:prstGeom prst="rect">
            <a:avLst/>
          </a:prstGeom>
          <a:noFill/>
          <a:ln w="6350">
            <a:solidFill>
              <a:schemeClr val="tx1"/>
            </a:solidFill>
          </a:ln>
        </p:spPr>
      </p:pic>
    </p:spTree>
    <p:extLst>
      <p:ext uri="{BB962C8B-B14F-4D97-AF65-F5344CB8AC3E}">
        <p14:creationId xmlns:p14="http://schemas.microsoft.com/office/powerpoint/2010/main" val="406861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Agenda</a:t>
            </a:r>
            <a:endParaRPr lang="en-US" dirty="0"/>
          </a:p>
        </p:txBody>
      </p:sp>
      <p:graphicFrame>
        <p:nvGraphicFramePr>
          <p:cNvPr id="3" name="Content Placeholder 5" descr="Agenda&#10;"/>
          <p:cNvGraphicFramePr>
            <a:graphicFrameLocks/>
          </p:cNvGraphicFramePr>
          <p:nvPr>
            <p:extLst>
              <p:ext uri="{D42A27DB-BD31-4B8C-83A1-F6EECF244321}">
                <p14:modId xmlns:p14="http://schemas.microsoft.com/office/powerpoint/2010/main" val="343554511"/>
              </p:ext>
            </p:extLst>
          </p:nvPr>
        </p:nvGraphicFramePr>
        <p:xfrm>
          <a:off x="457200" y="1600200"/>
          <a:ext cx="7620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896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3">
            <a:extLst>
              <a:ext uri="{FF2B5EF4-FFF2-40B4-BE49-F238E27FC236}">
                <a16:creationId xmlns:a16="http://schemas.microsoft.com/office/drawing/2014/main" id="{C2C0BF9D-B09D-CDCF-C088-8EA37B3382EE}"/>
              </a:ext>
            </a:extLst>
          </p:cNvPr>
          <p:cNvSpPr txBox="1">
            <a:spLocks noGrp="1"/>
          </p:cNvSpPr>
          <p:nvPr>
            <p:ph type="title" idx="4294967295"/>
          </p:nvPr>
        </p:nvSpPr>
        <p:spPr>
          <a:xfrm>
            <a:off x="-3264098" y="1782336"/>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4	</a:t>
            </a:r>
          </a:p>
        </p:txBody>
      </p:sp>
      <p:sp>
        <p:nvSpPr>
          <p:cNvPr id="4" name="Title 3">
            <a:extLst>
              <a:ext uri="{C183D7F6-B498-43B3-948B-1728B52AA6E4}">
                <adec:decorative xmlns:adec="http://schemas.microsoft.com/office/drawing/2017/decorative" val="1"/>
              </a:ext>
            </a:extLst>
          </p:cNvPr>
          <p:cNvSpPr>
            <a:spLocks/>
          </p:cNvSpPr>
          <p:nvPr/>
        </p:nvSpPr>
        <p:spPr>
          <a:xfrm>
            <a:off x="629841" y="457200"/>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a:ln>
                  <a:noFill/>
                </a:ln>
                <a:solidFill>
                  <a:schemeClr val="bg1"/>
                </a:solidFill>
                <a:effectLst/>
                <a:uLnTx/>
                <a:uFillTx/>
                <a:latin typeface="Arial" panose="020B0604020202020204" pitchFamily="34" charset="0"/>
                <a:ea typeface="+mj-ea"/>
                <a:cs typeface="Arial" panose="020B0604020202020204" pitchFamily="34" charset="0"/>
              </a:rPr>
              <a:t>Uniform Budget Summary	</a:t>
            </a:r>
            <a:endPar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6" name="Text Placeholder 5"/>
          <p:cNvSpPr>
            <a:spLocks noGrp="1"/>
          </p:cNvSpPr>
          <p:nvPr>
            <p:ph type="body" sz="half" idx="2"/>
          </p:nvPr>
        </p:nvSpPr>
        <p:spPr>
          <a:noFill/>
        </p:spPr>
        <p:txBody>
          <a:bodyPr/>
          <a:lstStyle/>
          <a:p>
            <a:r>
              <a:rPr lang="en-US" dirty="0">
                <a:solidFill>
                  <a:schemeClr val="bg1"/>
                </a:solidFill>
              </a:rPr>
              <a:t>Example</a:t>
            </a:r>
          </a:p>
        </p:txBody>
      </p:sp>
      <p:pic>
        <p:nvPicPr>
          <p:cNvPr id="5" name="Picture Placeholder 4" descr="Uniform Budget Summary Exampl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341543" y="457200"/>
            <a:ext cx="4055450" cy="5411788"/>
          </a:xfrm>
          <a:prstGeom prst="rect">
            <a:avLst/>
          </a:prstGeom>
          <a:noFill/>
          <a:ln w="6350">
            <a:solidFill>
              <a:schemeClr val="tx1"/>
            </a:solidFill>
          </a:ln>
        </p:spPr>
      </p:pic>
    </p:spTree>
    <p:extLst>
      <p:ext uri="{BB962C8B-B14F-4D97-AF65-F5344CB8AC3E}">
        <p14:creationId xmlns:p14="http://schemas.microsoft.com/office/powerpoint/2010/main" val="2455890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3">
            <a:extLst>
              <a:ext uri="{FF2B5EF4-FFF2-40B4-BE49-F238E27FC236}">
                <a16:creationId xmlns:a16="http://schemas.microsoft.com/office/drawing/2014/main" id="{081E863E-A342-590C-9B7A-4918E100A13D}"/>
              </a:ext>
            </a:extLst>
          </p:cNvPr>
          <p:cNvSpPr txBox="1">
            <a:spLocks noGrp="1"/>
          </p:cNvSpPr>
          <p:nvPr>
            <p:ph type="title" idx="4294967295"/>
          </p:nvPr>
        </p:nvSpPr>
        <p:spPr>
          <a:xfrm>
            <a:off x="-3682051" y="1257300"/>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5	</a:t>
            </a:r>
          </a:p>
        </p:txBody>
      </p:sp>
      <p:sp>
        <p:nvSpPr>
          <p:cNvPr id="4" name="Title 3">
            <a:extLst>
              <a:ext uri="{C183D7F6-B498-43B3-948B-1728B52AA6E4}">
                <adec:decorative xmlns:adec="http://schemas.microsoft.com/office/drawing/2017/decorative" val="1"/>
              </a:ext>
            </a:extLst>
          </p:cNvPr>
          <p:cNvSpPr>
            <a:spLocks/>
          </p:cNvSpPr>
          <p:nvPr/>
        </p:nvSpPr>
        <p:spPr>
          <a:xfrm>
            <a:off x="629841" y="457200"/>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a:ln>
                  <a:noFill/>
                </a:ln>
                <a:solidFill>
                  <a:schemeClr val="bg1"/>
                </a:solidFill>
                <a:effectLst/>
                <a:uLnTx/>
                <a:uFillTx/>
                <a:latin typeface="Arial" panose="020B0604020202020204" pitchFamily="34" charset="0"/>
                <a:ea typeface="+mj-ea"/>
                <a:cs typeface="Arial" panose="020B0604020202020204" pitchFamily="34" charset="0"/>
              </a:rPr>
              <a:t>Uniform Budget Summary	</a:t>
            </a:r>
            <a:endPar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6" name="Text Placeholder 5"/>
          <p:cNvSpPr>
            <a:spLocks noGrp="1"/>
          </p:cNvSpPr>
          <p:nvPr>
            <p:ph type="body" sz="half" idx="2"/>
          </p:nvPr>
        </p:nvSpPr>
        <p:spPr>
          <a:noFill/>
        </p:spPr>
        <p:txBody>
          <a:bodyPr/>
          <a:lstStyle/>
          <a:p>
            <a:r>
              <a:rPr lang="en-US" dirty="0">
                <a:solidFill>
                  <a:schemeClr val="bg1"/>
                </a:solidFill>
              </a:rPr>
              <a:t>Example</a:t>
            </a:r>
          </a:p>
        </p:txBody>
      </p:sp>
      <p:pic>
        <p:nvPicPr>
          <p:cNvPr id="3" name="Picture Placeholder 2" descr="Uniform Budget Summary Exampl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311892" y="457200"/>
            <a:ext cx="3819657" cy="3334215"/>
          </a:xfrm>
          <a:prstGeom prst="rect">
            <a:avLst/>
          </a:prstGeom>
          <a:noFill/>
          <a:ln w="6350">
            <a:solidFill>
              <a:schemeClr val="tx1"/>
            </a:solidFill>
          </a:ln>
        </p:spPr>
      </p:pic>
    </p:spTree>
    <p:extLst>
      <p:ext uri="{BB962C8B-B14F-4D97-AF65-F5344CB8AC3E}">
        <p14:creationId xmlns:p14="http://schemas.microsoft.com/office/powerpoint/2010/main" val="859868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3">
            <a:extLst>
              <a:ext uri="{FF2B5EF4-FFF2-40B4-BE49-F238E27FC236}">
                <a16:creationId xmlns:a16="http://schemas.microsoft.com/office/drawing/2014/main" id="{1802945E-2154-7847-E2F5-05316C275A55}"/>
              </a:ext>
            </a:extLst>
          </p:cNvPr>
          <p:cNvSpPr txBox="1">
            <a:spLocks noGrp="1"/>
          </p:cNvSpPr>
          <p:nvPr>
            <p:ph type="title" idx="4294967295"/>
          </p:nvPr>
        </p:nvSpPr>
        <p:spPr>
          <a:xfrm>
            <a:off x="-3893932" y="864243"/>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Uniform Budget Summary 6	</a:t>
            </a:r>
          </a:p>
        </p:txBody>
      </p:sp>
      <p:sp>
        <p:nvSpPr>
          <p:cNvPr id="4" name="Title 3">
            <a:extLst>
              <a:ext uri="{C183D7F6-B498-43B3-948B-1728B52AA6E4}">
                <adec:decorative xmlns:adec="http://schemas.microsoft.com/office/drawing/2017/decorative" val="1"/>
              </a:ext>
            </a:extLst>
          </p:cNvPr>
          <p:cNvSpPr>
            <a:spLocks/>
          </p:cNvSpPr>
          <p:nvPr/>
        </p:nvSpPr>
        <p:spPr>
          <a:xfrm>
            <a:off x="629841" y="457200"/>
            <a:ext cx="2949178" cy="1600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a:ln>
                  <a:noFill/>
                </a:ln>
                <a:solidFill>
                  <a:schemeClr val="bg1"/>
                </a:solidFill>
                <a:effectLst/>
                <a:uLnTx/>
                <a:uFillTx/>
                <a:latin typeface="Arial" panose="020B0604020202020204" pitchFamily="34" charset="0"/>
                <a:ea typeface="+mj-ea"/>
                <a:cs typeface="Arial" panose="020B0604020202020204" pitchFamily="34" charset="0"/>
              </a:rPr>
              <a:t>Uniform Budget Summary	</a:t>
            </a:r>
            <a:endPar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6" name="Text Placeholder 5"/>
          <p:cNvSpPr>
            <a:spLocks noGrp="1"/>
          </p:cNvSpPr>
          <p:nvPr>
            <p:ph type="body" sz="half" idx="2"/>
          </p:nvPr>
        </p:nvSpPr>
        <p:spPr>
          <a:noFill/>
        </p:spPr>
        <p:txBody>
          <a:bodyPr/>
          <a:lstStyle/>
          <a:p>
            <a:r>
              <a:rPr lang="en-US" dirty="0">
                <a:solidFill>
                  <a:schemeClr val="bg1"/>
                </a:solidFill>
              </a:rPr>
              <a:t>Example</a:t>
            </a:r>
          </a:p>
        </p:txBody>
      </p:sp>
      <p:pic>
        <p:nvPicPr>
          <p:cNvPr id="5" name="Picture Placeholder 4" descr="Uniform Budget Summary Exampl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319395" y="457200"/>
            <a:ext cx="4045310" cy="5411788"/>
          </a:xfrm>
          <a:prstGeom prst="rect">
            <a:avLst/>
          </a:prstGeom>
          <a:noFill/>
          <a:ln w="6350">
            <a:solidFill>
              <a:schemeClr val="tx1"/>
            </a:solidFill>
          </a:ln>
        </p:spPr>
      </p:pic>
    </p:spTree>
    <p:extLst>
      <p:ext uri="{BB962C8B-B14F-4D97-AF65-F5344CB8AC3E}">
        <p14:creationId xmlns:p14="http://schemas.microsoft.com/office/powerpoint/2010/main" val="2263253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Appropriation</a:t>
            </a:r>
            <a:endParaRPr lang="en-US" dirty="0"/>
          </a:p>
        </p:txBody>
      </p:sp>
      <p:graphicFrame>
        <p:nvGraphicFramePr>
          <p:cNvPr id="4" name="Diagram 3" descr="Appropriation"/>
          <p:cNvGraphicFramePr/>
          <p:nvPr>
            <p:extLst>
              <p:ext uri="{D42A27DB-BD31-4B8C-83A1-F6EECF244321}">
                <p14:modId xmlns:p14="http://schemas.microsoft.com/office/powerpoint/2010/main" val="2520008875"/>
              </p:ext>
            </p:extLst>
          </p:nvPr>
        </p:nvGraphicFramePr>
        <p:xfrm>
          <a:off x="1791630" y="555562"/>
          <a:ext cx="5560740" cy="6641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8536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Appropriation (cont.)</a:t>
            </a:r>
            <a:endParaRPr lang="en-US" dirty="0"/>
          </a:p>
        </p:txBody>
      </p:sp>
      <p:sp>
        <p:nvSpPr>
          <p:cNvPr id="3" name="Content Placeholder 2"/>
          <p:cNvSpPr>
            <a:spLocks noGrp="1"/>
          </p:cNvSpPr>
          <p:nvPr>
            <p:ph idx="1"/>
          </p:nvPr>
        </p:nvSpPr>
        <p:spPr/>
        <p:txBody>
          <a:bodyPr/>
          <a:lstStyle/>
          <a:p>
            <a:pPr marL="0" indent="0">
              <a:buNone/>
            </a:pPr>
            <a:r>
              <a:rPr lang="en-US" sz="2400" dirty="0"/>
              <a:t>Appropriation Resolution </a:t>
            </a:r>
            <a:r>
              <a:rPr lang="en-US" sz="1600" dirty="0">
                <a:solidFill>
                  <a:schemeClr val="bg2">
                    <a:lumMod val="50000"/>
                  </a:schemeClr>
                </a:solidFill>
              </a:rPr>
              <a:t>C.R.S. 22-44-107(1)</a:t>
            </a:r>
          </a:p>
          <a:p>
            <a:r>
              <a:rPr lang="en-US" sz="1800" dirty="0"/>
              <a:t>Sample appropriation resolution and language on CSI website</a:t>
            </a:r>
          </a:p>
          <a:p>
            <a:pPr lvl="1"/>
            <a:r>
              <a:rPr lang="en-US" sz="1400" dirty="0">
                <a:hlinkClick r:id="rId2"/>
              </a:rPr>
              <a:t>https://resources.csi.state.co.us/financial-services-library/</a:t>
            </a:r>
            <a:endParaRPr lang="en-US" sz="1400" dirty="0"/>
          </a:p>
          <a:p>
            <a:pPr lvl="1"/>
            <a:r>
              <a:rPr lang="en-US" sz="1400" dirty="0"/>
              <a:t>“Be it resolved by the Board of Education of _________ Charter School in _________ County, that the amounts shown in the following schedule be appropriated to each fund as specified in the </a:t>
            </a:r>
            <a:r>
              <a:rPr lang="en-US" sz="1400" u="sng" dirty="0"/>
              <a:t>Adopted</a:t>
            </a:r>
            <a:r>
              <a:rPr lang="en-US" sz="1400" dirty="0"/>
              <a:t> Budget for the ensuing fiscal year beginning July 1, 20XX and ending June 30, 20XX.”</a:t>
            </a:r>
          </a:p>
          <a:p>
            <a:pPr lvl="1"/>
            <a:r>
              <a:rPr lang="en-US" sz="1400" dirty="0"/>
              <a:t>List funds and specify the appropriated amount for each fund. A sample is shown on the next slide. </a:t>
            </a:r>
          </a:p>
          <a:p>
            <a:r>
              <a:rPr lang="en-US" sz="1800" dirty="0"/>
              <a:t>The amount appropriated cannot exceed the amount in the adopted budget. </a:t>
            </a:r>
            <a:r>
              <a:rPr lang="en-US" sz="1400" dirty="0">
                <a:solidFill>
                  <a:schemeClr val="bg2">
                    <a:lumMod val="50000"/>
                  </a:schemeClr>
                </a:solidFill>
              </a:rPr>
              <a:t>C.R.S. 22-44-107(2)</a:t>
            </a:r>
          </a:p>
          <a:p>
            <a:r>
              <a:rPr lang="en-US" sz="1800" dirty="0"/>
              <a:t>Requires the words “Adopted Budget”, the name of the school, the date of adoption and the signature of the </a:t>
            </a:r>
            <a:r>
              <a:rPr lang="en-US" sz="1800" u="sng" dirty="0"/>
              <a:t>president</a:t>
            </a:r>
            <a:r>
              <a:rPr lang="en-US" sz="1800" dirty="0"/>
              <a:t> of the board </a:t>
            </a:r>
            <a:r>
              <a:rPr lang="en-US" sz="1400" dirty="0">
                <a:solidFill>
                  <a:schemeClr val="bg2">
                    <a:lumMod val="50000"/>
                  </a:schemeClr>
                </a:solidFill>
              </a:rPr>
              <a:t>C.R.S. 22-44-110(4)</a:t>
            </a:r>
          </a:p>
        </p:txBody>
      </p:sp>
    </p:spTree>
    <p:extLst>
      <p:ext uri="{BB962C8B-B14F-4D97-AF65-F5344CB8AC3E}">
        <p14:creationId xmlns:p14="http://schemas.microsoft.com/office/powerpoint/2010/main" val="297762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noFill/>
          <a:ln>
            <a:noFill/>
          </a:ln>
        </p:spPr>
        <p:txBody>
          <a:bodyPr/>
          <a:lstStyle/>
          <a:p>
            <a:r>
              <a:rPr lang="en-US" dirty="0">
                <a:solidFill>
                  <a:schemeClr val="bg1"/>
                </a:solidFill>
              </a:rPr>
              <a:t>Sample Appropriation	</a:t>
            </a:r>
          </a:p>
        </p:txBody>
      </p:sp>
      <p:sp>
        <p:nvSpPr>
          <p:cNvPr id="6" name="Text Placeholder 5"/>
          <p:cNvSpPr>
            <a:spLocks noGrp="1"/>
          </p:cNvSpPr>
          <p:nvPr>
            <p:ph type="body" sz="half" idx="2"/>
          </p:nvPr>
        </p:nvSpPr>
        <p:spPr>
          <a:xfrm>
            <a:off x="629842" y="2057400"/>
            <a:ext cx="2678354" cy="3811588"/>
          </a:xfrm>
          <a:noFill/>
        </p:spPr>
        <p:txBody>
          <a:bodyPr/>
          <a:lstStyle/>
          <a:p>
            <a:pPr marL="285750" indent="-285750">
              <a:buFont typeface="Arial" panose="020B0604020202020204" pitchFamily="34" charset="0"/>
              <a:buChar char="•"/>
            </a:pPr>
            <a:r>
              <a:rPr lang="en-US" dirty="0">
                <a:solidFill>
                  <a:schemeClr val="bg1"/>
                </a:solidFill>
              </a:rPr>
              <a:t>The amount appropriated is the amount the board approves to be spent in the specific period of time</a:t>
            </a:r>
          </a:p>
          <a:p>
            <a:pPr marL="285750" indent="-285750">
              <a:buFont typeface="Arial" panose="020B0604020202020204" pitchFamily="34" charset="0"/>
              <a:buChar char="•"/>
            </a:pPr>
            <a:r>
              <a:rPr lang="en-US" dirty="0">
                <a:solidFill>
                  <a:schemeClr val="bg1"/>
                </a:solidFill>
              </a:rPr>
              <a:t>Should match the Uniform Budget Summary Line 176 – Total Expenditures and Reserves</a:t>
            </a:r>
          </a:p>
          <a:p>
            <a:pPr marL="285750" indent="-285750">
              <a:buFont typeface="Arial" panose="020B0604020202020204" pitchFamily="34" charset="0"/>
              <a:buChar char="•"/>
            </a:pPr>
            <a:r>
              <a:rPr lang="en-US" dirty="0">
                <a:solidFill>
                  <a:schemeClr val="bg1"/>
                </a:solidFill>
              </a:rPr>
              <a:t>The amount appropriated cannot exceed the amount in the adopted budget</a:t>
            </a:r>
          </a:p>
        </p:txBody>
      </p:sp>
      <p:pic>
        <p:nvPicPr>
          <p:cNvPr id="3" name="Picture Placeholder 2" descr="Sample Appropriation"/>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582490" y="326164"/>
            <a:ext cx="3779750" cy="6112744"/>
          </a:xfrm>
          <a:prstGeom prst="rect">
            <a:avLst/>
          </a:prstGeom>
          <a:noFill/>
          <a:ln>
            <a:noFill/>
          </a:ln>
        </p:spPr>
      </p:pic>
    </p:spTree>
    <p:extLst>
      <p:ext uri="{BB962C8B-B14F-4D97-AF65-F5344CB8AC3E}">
        <p14:creationId xmlns:p14="http://schemas.microsoft.com/office/powerpoint/2010/main" val="1527239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Use of Beginning Fund Balance</a:t>
            </a:r>
            <a:endParaRPr lang="en-US" sz="4000" dirty="0"/>
          </a:p>
        </p:txBody>
      </p:sp>
      <p:sp>
        <p:nvSpPr>
          <p:cNvPr id="3" name="Content Placeholder 2"/>
          <p:cNvSpPr>
            <a:spLocks noGrp="1"/>
          </p:cNvSpPr>
          <p:nvPr>
            <p:ph idx="1"/>
          </p:nvPr>
        </p:nvSpPr>
        <p:spPr/>
        <p:txBody>
          <a:bodyPr/>
          <a:lstStyle/>
          <a:p>
            <a:r>
              <a:rPr lang="en-US" sz="1800" dirty="0"/>
              <a:t>If the budget includes the use of beginning fund balance, you must have a board resolution </a:t>
            </a:r>
            <a:r>
              <a:rPr lang="en-US" sz="1400" dirty="0">
                <a:solidFill>
                  <a:schemeClr val="bg2">
                    <a:lumMod val="50000"/>
                  </a:schemeClr>
                </a:solidFill>
              </a:rPr>
              <a:t>C.R.S 22-44-105(1.5)(a)</a:t>
            </a:r>
          </a:p>
          <a:p>
            <a:r>
              <a:rPr lang="en-US" sz="1800" dirty="0"/>
              <a:t>Resolution at a minimum, must include these items:</a:t>
            </a:r>
          </a:p>
          <a:p>
            <a:pPr marL="800100" lvl="1" indent="-342900">
              <a:buFont typeface="+mj-lt"/>
              <a:buAutoNum type="arabicPeriod"/>
            </a:pPr>
            <a:r>
              <a:rPr lang="en-US" sz="1400" dirty="0"/>
              <a:t>Amount of beginning fund balance to be spent</a:t>
            </a:r>
          </a:p>
          <a:p>
            <a:pPr marL="800100" lvl="1" indent="-342900">
              <a:buFont typeface="+mj-lt"/>
              <a:buAutoNum type="arabicPeriod"/>
            </a:pPr>
            <a:r>
              <a:rPr lang="en-US" sz="1400" dirty="0"/>
              <a:t>State why expenditures(s) is/are needed</a:t>
            </a:r>
          </a:p>
          <a:p>
            <a:pPr marL="800100" lvl="1" indent="-342900">
              <a:buFont typeface="+mj-lt"/>
              <a:buAutoNum type="arabicPeriod"/>
            </a:pPr>
            <a:r>
              <a:rPr lang="en-US" sz="1400" dirty="0"/>
              <a:t>State plan to ensure that the use of beginning fund balance will not lead to an ongoing deficit</a:t>
            </a:r>
          </a:p>
          <a:p>
            <a:r>
              <a:rPr lang="en-US" sz="1800" dirty="0"/>
              <a:t>If at any time during the fiscal year following the adoption of the budget, the board determines that the use of an additional portion of beginning fund balance is necessary, the board should adopt another resolution before using additional portion of fund balance. </a:t>
            </a:r>
            <a:r>
              <a:rPr lang="en-US" sz="1400" dirty="0">
                <a:solidFill>
                  <a:schemeClr val="bg2">
                    <a:lumMod val="50000"/>
                  </a:schemeClr>
                </a:solidFill>
              </a:rPr>
              <a:t>C.R.S 22-44-105(1.5)(a)</a:t>
            </a:r>
          </a:p>
          <a:p>
            <a:endParaRPr lang="en-US" sz="1800" dirty="0"/>
          </a:p>
        </p:txBody>
      </p:sp>
    </p:spTree>
    <p:extLst>
      <p:ext uri="{BB962C8B-B14F-4D97-AF65-F5344CB8AC3E}">
        <p14:creationId xmlns:p14="http://schemas.microsoft.com/office/powerpoint/2010/main" val="84758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Use of Beginning Fund Balance </a:t>
            </a:r>
            <a:r>
              <a:rPr lang="en-US" sz="1800" dirty="0">
                <a:ln w="0"/>
                <a:effectLst>
                  <a:outerShdw blurRad="38100" dist="19050" dir="2700000" algn="tl" rotWithShape="0">
                    <a:schemeClr val="dk1">
                      <a:alpha val="40000"/>
                    </a:schemeClr>
                  </a:outerShdw>
                </a:effectLst>
              </a:rPr>
              <a:t>(cont.)</a:t>
            </a:r>
            <a:endParaRPr lang="en-US" sz="1800" dirty="0"/>
          </a:p>
        </p:txBody>
      </p:sp>
      <p:sp>
        <p:nvSpPr>
          <p:cNvPr id="3" name="Content Placeholder 2"/>
          <p:cNvSpPr>
            <a:spLocks noGrp="1"/>
          </p:cNvSpPr>
          <p:nvPr>
            <p:ph idx="1"/>
          </p:nvPr>
        </p:nvSpPr>
        <p:spPr/>
        <p:txBody>
          <a:bodyPr/>
          <a:lstStyle/>
          <a:p>
            <a:r>
              <a:rPr lang="en-US" sz="1800" dirty="0"/>
              <a:t>Comparison of reporting differences Appropriated vs. Non-Appropriated Fund Balances/Reserves</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Total Budgeted Expenditures and Appropriated Reserves is the amount appropriated by the board.</a:t>
            </a:r>
          </a:p>
        </p:txBody>
      </p:sp>
      <p:pic>
        <p:nvPicPr>
          <p:cNvPr id="4" name="Picture 3" descr="Funding Balance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2717063"/>
            <a:ext cx="495300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413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64BB37-663F-09F5-857C-025650962997}"/>
              </a:ext>
            </a:extLst>
          </p:cNvPr>
          <p:cNvSpPr txBox="1">
            <a:spLocks noGrp="1"/>
          </p:cNvSpPr>
          <p:nvPr>
            <p:ph type="title" idx="4294967295"/>
          </p:nvPr>
        </p:nvSpPr>
        <p:spPr>
          <a:xfrm>
            <a:off x="-2286241" y="-1325563"/>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Use of Beginning Fund Balance </a:t>
            </a:r>
            <a:r>
              <a:rPr kumimoji="0" lang="en-US" sz="1800" b="0" i="0" u="none" strike="noStrike" kern="1200" cap="none" spc="0" normalizeH="0" baseline="0" noProof="0" dirty="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(cont.) 3</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2" name="Title 1">
            <a:extLst>
              <a:ext uri="{C183D7F6-B498-43B3-948B-1728B52AA6E4}">
                <adec:decorative xmlns:adec="http://schemas.microsoft.com/office/drawing/2017/decorative" val="1"/>
              </a:ext>
            </a:extLst>
          </p:cNvPr>
          <p:cNvSpPr>
            <a:spLocks/>
          </p:cNvSpPr>
          <p:nvPr/>
        </p:nvSpPr>
        <p:spPr>
          <a:xfrm>
            <a:off x="628650" y="365126"/>
            <a:ext cx="78867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Use of Beginning Fund Balance </a:t>
            </a:r>
            <a:r>
              <a:rPr kumimoji="0" lang="en-US" sz="1800" b="0" i="0" u="none" strike="noStrike" kern="1200" cap="none" spc="0" normalizeH="0" baseline="0" noProof="0">
                <a:ln w="0"/>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mj-ea"/>
                <a:cs typeface="Arial" panose="020B0604020202020204" pitchFamily="34" charset="0"/>
              </a:rPr>
              <a:t>(cont.)</a:t>
            </a:r>
            <a:endPar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3" name="Content Placeholder 2"/>
          <p:cNvSpPr>
            <a:spLocks noGrp="1"/>
          </p:cNvSpPr>
          <p:nvPr>
            <p:ph idx="1"/>
          </p:nvPr>
        </p:nvSpPr>
        <p:spPr/>
        <p:txBody>
          <a:bodyPr/>
          <a:lstStyle/>
          <a:p>
            <a:r>
              <a:rPr lang="en-US" sz="1800" dirty="0"/>
              <a:t>Sample resolution (short version):</a:t>
            </a:r>
          </a:p>
          <a:p>
            <a:endParaRPr lang="en-US" sz="1800" dirty="0"/>
          </a:p>
          <a:p>
            <a:pPr marL="0" indent="0">
              <a:lnSpc>
                <a:spcPct val="150000"/>
              </a:lnSpc>
              <a:buNone/>
            </a:pPr>
            <a:r>
              <a:rPr lang="en-US" sz="1200" dirty="0"/>
              <a:t>BE IT RESOLVED: In accordance with C.R.S. 22-44-105, the Board of Education authorizes the use of a portion of the Fiscal Year 2019-20 Beginning Fund Balance from the General Fund in the amount of $</a:t>
            </a:r>
            <a:r>
              <a:rPr lang="en-US" sz="1200" dirty="0" err="1"/>
              <a:t>xx,xxx</a:t>
            </a:r>
            <a:r>
              <a:rPr lang="en-US" sz="1200" dirty="0"/>
              <a:t> for the following purposes: $</a:t>
            </a:r>
            <a:r>
              <a:rPr lang="en-US" sz="1200" dirty="0" err="1"/>
              <a:t>xx,xxx</a:t>
            </a:r>
            <a:r>
              <a:rPr lang="en-US" sz="1200" dirty="0"/>
              <a:t> authorized in the General Fund for “___________”.</a:t>
            </a:r>
          </a:p>
          <a:p>
            <a:pPr marL="0" indent="0">
              <a:lnSpc>
                <a:spcPct val="150000"/>
              </a:lnSpc>
              <a:buNone/>
            </a:pPr>
            <a:endParaRPr lang="en-US" sz="1200" dirty="0"/>
          </a:p>
          <a:p>
            <a:pPr marL="0" indent="0">
              <a:lnSpc>
                <a:spcPct val="150000"/>
              </a:lnSpc>
              <a:buNone/>
            </a:pPr>
            <a:r>
              <a:rPr lang="en-US" sz="1200" dirty="0"/>
              <a:t>BE IT FURTHER RESOLVED, that the use of this portion of the beginning fund balance for the purposes set forth above will not lead to an ongoing deficit, provided the use of the funds from the fund balance is one time only.</a:t>
            </a:r>
          </a:p>
          <a:p>
            <a:pPr marL="0" indent="0">
              <a:lnSpc>
                <a:spcPct val="150000"/>
              </a:lnSpc>
              <a:buNone/>
            </a:pPr>
            <a:endParaRPr lang="en-US" sz="1200" dirty="0"/>
          </a:p>
          <a:p>
            <a:pPr marL="0" indent="0">
              <a:lnSpc>
                <a:spcPct val="100000"/>
              </a:lnSpc>
              <a:buNone/>
            </a:pPr>
            <a:r>
              <a:rPr lang="en-US" sz="1800" dirty="0"/>
              <a:t>NOTE: This resolution is needed even if it is only appropriated in the budget and not actual spent.</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2485533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Notice of Budget</a:t>
            </a:r>
            <a:endParaRPr lang="en-US" sz="1800" dirty="0"/>
          </a:p>
        </p:txBody>
      </p:sp>
      <p:sp>
        <p:nvSpPr>
          <p:cNvPr id="3" name="Content Placeholder 2"/>
          <p:cNvSpPr>
            <a:spLocks noGrp="1"/>
          </p:cNvSpPr>
          <p:nvPr>
            <p:ph idx="1"/>
          </p:nvPr>
        </p:nvSpPr>
        <p:spPr/>
        <p:txBody>
          <a:bodyPr/>
          <a:lstStyle/>
          <a:p>
            <a:r>
              <a:rPr lang="en-US" sz="2400" dirty="0"/>
              <a:t>Notice of Budget</a:t>
            </a:r>
            <a:r>
              <a:rPr lang="en-US" sz="1800" dirty="0"/>
              <a:t> </a:t>
            </a:r>
            <a:r>
              <a:rPr lang="en-US" sz="1400" dirty="0">
                <a:solidFill>
                  <a:schemeClr val="bg2">
                    <a:lumMod val="50000"/>
                  </a:schemeClr>
                </a:solidFill>
              </a:rPr>
              <a:t>C.R.S. 22-44-109</a:t>
            </a:r>
          </a:p>
          <a:p>
            <a:pPr lvl="1"/>
            <a:r>
              <a:rPr lang="en-US" sz="1600" dirty="0"/>
              <a:t>Public notice must be given of proposed budget within 10 days after submission of the proposed budget</a:t>
            </a:r>
          </a:p>
          <a:p>
            <a:endParaRPr lang="en-US" sz="1800" dirty="0"/>
          </a:p>
          <a:p>
            <a:pPr marL="0" indent="0" algn="ctr">
              <a:buNone/>
            </a:pPr>
            <a:r>
              <a:rPr lang="en-US" sz="1800" b="1" dirty="0"/>
              <a:t>NOTICE OF PROPOSED SCHOOL BUDGET </a:t>
            </a:r>
          </a:p>
          <a:p>
            <a:pPr marL="0" indent="0" algn="ctr">
              <a:buNone/>
            </a:pPr>
            <a:r>
              <a:rPr lang="en-US" sz="1800" dirty="0"/>
              <a:t>Notice is herby given that a proposed budget has been submitted to the Board of Education of ____________(name of charter school) for the fiscal year beginning July 1, 20__ and has been filed in the office of _____________ where it is available for public inspection. Such proposed budget will be considered for adoption at a ________________ (regular or special) meeting of the Board of Education of said Charter School at _____________ (place) on __________(date) at __________(time). Any person paying school taxes in said district may at any time prior to the final adoption of the budget file or register his objections thereto.</a:t>
            </a:r>
          </a:p>
          <a:p>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54565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Purpose of a Budget</a:t>
            </a:r>
            <a:endParaRPr lang="en-US" dirty="0"/>
          </a:p>
        </p:txBody>
      </p:sp>
      <p:graphicFrame>
        <p:nvGraphicFramePr>
          <p:cNvPr id="3" name="Content Placeholder 5" descr="Purpose of a budget"/>
          <p:cNvGraphicFramePr>
            <a:graphicFrameLocks/>
          </p:cNvGraphicFramePr>
          <p:nvPr>
            <p:extLst>
              <p:ext uri="{D42A27DB-BD31-4B8C-83A1-F6EECF244321}">
                <p14:modId xmlns:p14="http://schemas.microsoft.com/office/powerpoint/2010/main" val="4064447429"/>
              </p:ext>
            </p:extLst>
          </p:nvPr>
        </p:nvGraphicFramePr>
        <p:xfrm>
          <a:off x="457200" y="1600200"/>
          <a:ext cx="7620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7250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Supplemental Budgets</a:t>
            </a:r>
            <a:endParaRPr lang="en-US" sz="1800" dirty="0"/>
          </a:p>
        </p:txBody>
      </p:sp>
      <p:sp>
        <p:nvSpPr>
          <p:cNvPr id="3" name="Content Placeholder 2"/>
          <p:cNvSpPr>
            <a:spLocks noGrp="1"/>
          </p:cNvSpPr>
          <p:nvPr>
            <p:ph idx="1"/>
          </p:nvPr>
        </p:nvSpPr>
        <p:spPr/>
        <p:txBody>
          <a:bodyPr/>
          <a:lstStyle/>
          <a:p>
            <a:pPr marL="0" indent="0">
              <a:buNone/>
            </a:pPr>
            <a:r>
              <a:rPr lang="en-US" sz="1800" dirty="0"/>
              <a:t>If money for a specific purpose subsequently becomes available to meet a “contingency”, which is defined as: “an act of God or the public enemy, or some event which could not have been reasonably foreseen at the time of adoption of the budget of a school district,” </a:t>
            </a:r>
            <a:r>
              <a:rPr lang="en-US" sz="1400" dirty="0">
                <a:solidFill>
                  <a:schemeClr val="tx1">
                    <a:lumMod val="65000"/>
                    <a:lumOff val="35000"/>
                  </a:schemeClr>
                </a:solidFill>
              </a:rPr>
              <a:t>C.R.S. 22-44-102(3)</a:t>
            </a:r>
            <a:r>
              <a:rPr lang="en-US" sz="1800" dirty="0"/>
              <a:t>, a supplemental budget for expenditures not to exceed the amount of said money may be adopted and appropriation of said money made. </a:t>
            </a:r>
            <a:r>
              <a:rPr lang="en-US" sz="1400" dirty="0">
                <a:solidFill>
                  <a:schemeClr val="tx1">
                    <a:lumMod val="65000"/>
                    <a:lumOff val="35000"/>
                  </a:schemeClr>
                </a:solidFill>
              </a:rPr>
              <a:t>C.R.S. 22-44-110(5).</a:t>
            </a:r>
          </a:p>
          <a:p>
            <a:endParaRPr lang="en-US" sz="1800" dirty="0"/>
          </a:p>
          <a:p>
            <a:endParaRPr lang="en-US" sz="1800" dirty="0"/>
          </a:p>
          <a:p>
            <a:endParaRPr lang="en-US" sz="1800" dirty="0"/>
          </a:p>
          <a:p>
            <a:pPr marL="0" indent="0">
              <a:buNone/>
            </a:pPr>
            <a:r>
              <a:rPr lang="en-US" sz="1800" i="1" dirty="0">
                <a:solidFill>
                  <a:schemeClr val="tx1">
                    <a:lumMod val="65000"/>
                    <a:lumOff val="35000"/>
                  </a:schemeClr>
                </a:solidFill>
              </a:rPr>
              <a:t>A supplemental budget and the appropriation resolution must be adopted before expenditures relative to the supplemental budget are made. </a:t>
            </a:r>
          </a:p>
          <a:p>
            <a:endParaRPr lang="en-US" sz="1800" dirty="0"/>
          </a:p>
          <a:p>
            <a:endParaRPr lang="en-US" sz="1800" dirty="0"/>
          </a:p>
          <a:p>
            <a:endParaRPr lang="en-US" sz="1800" dirty="0"/>
          </a:p>
        </p:txBody>
      </p:sp>
    </p:spTree>
    <p:extLst>
      <p:ext uri="{BB962C8B-B14F-4D97-AF65-F5344CB8AC3E}">
        <p14:creationId xmlns:p14="http://schemas.microsoft.com/office/powerpoint/2010/main" val="599339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0"/>
            <a:ext cx="3579019" cy="6765073"/>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noFill/>
          <a:ln>
            <a:noFill/>
          </a:ln>
        </p:spPr>
        <p:txBody>
          <a:bodyPr/>
          <a:lstStyle/>
          <a:p>
            <a:r>
              <a:rPr lang="en-US" dirty="0">
                <a:solidFill>
                  <a:schemeClr val="bg1"/>
                </a:solidFill>
              </a:rPr>
              <a:t>Supplemental Budget	</a:t>
            </a:r>
          </a:p>
        </p:txBody>
      </p:sp>
      <p:sp>
        <p:nvSpPr>
          <p:cNvPr id="6" name="Text Placeholder 5"/>
          <p:cNvSpPr>
            <a:spLocks noGrp="1"/>
          </p:cNvSpPr>
          <p:nvPr>
            <p:ph type="body" sz="half" idx="2"/>
          </p:nvPr>
        </p:nvSpPr>
        <p:spPr>
          <a:noFill/>
        </p:spPr>
        <p:txBody>
          <a:bodyPr/>
          <a:lstStyle/>
          <a:p>
            <a:r>
              <a:rPr lang="en-US" dirty="0">
                <a:solidFill>
                  <a:schemeClr val="bg1"/>
                </a:solidFill>
              </a:rPr>
              <a:t>Sample</a:t>
            </a:r>
          </a:p>
        </p:txBody>
      </p:sp>
      <p:pic>
        <p:nvPicPr>
          <p:cNvPr id="3" name="Picture Placeholder 2" descr="Supplemental Budget Example"/>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208860" y="364273"/>
            <a:ext cx="4485478" cy="5620215"/>
          </a:xfrm>
          <a:prstGeom prst="rect">
            <a:avLst/>
          </a:prstGeom>
          <a:noFill/>
          <a:ln>
            <a:noFill/>
          </a:ln>
        </p:spPr>
      </p:pic>
    </p:spTree>
    <p:extLst>
      <p:ext uri="{BB962C8B-B14F-4D97-AF65-F5344CB8AC3E}">
        <p14:creationId xmlns:p14="http://schemas.microsoft.com/office/powerpoint/2010/main" val="2665802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Failure to Adopt a Budget</a:t>
            </a:r>
            <a:endParaRPr lang="en-US" sz="1800" dirty="0"/>
          </a:p>
        </p:txBody>
      </p:sp>
      <p:sp>
        <p:nvSpPr>
          <p:cNvPr id="3" name="Content Placeholder 2"/>
          <p:cNvSpPr>
            <a:spLocks noGrp="1"/>
          </p:cNvSpPr>
          <p:nvPr>
            <p:ph idx="1"/>
          </p:nvPr>
        </p:nvSpPr>
        <p:spPr/>
        <p:txBody>
          <a:bodyPr/>
          <a:lstStyle/>
          <a:p>
            <a:pPr marL="0" indent="0">
              <a:buNone/>
            </a:pPr>
            <a:r>
              <a:rPr lang="en-US" sz="2000" dirty="0"/>
              <a:t>If either the budget or the appropriate resolution is not adopted, then 90% of the last duly adopted budget appropriation resolution shall be deemed to be budgeted and appropriated. </a:t>
            </a:r>
          </a:p>
          <a:p>
            <a:pPr marL="0" indent="0">
              <a:buNone/>
            </a:pPr>
            <a:endParaRPr lang="en-US" sz="1800" dirty="0">
              <a:solidFill>
                <a:schemeClr val="tx1">
                  <a:lumMod val="65000"/>
                  <a:lumOff val="35000"/>
                </a:schemeClr>
              </a:solidFill>
            </a:endParaRPr>
          </a:p>
          <a:p>
            <a:pPr marL="0" indent="0">
              <a:buNone/>
            </a:pPr>
            <a:r>
              <a:rPr lang="en-US" sz="1800" dirty="0">
                <a:solidFill>
                  <a:schemeClr val="tx1">
                    <a:lumMod val="65000"/>
                    <a:lumOff val="35000"/>
                  </a:schemeClr>
                </a:solidFill>
              </a:rPr>
              <a:t>C.R.S. 22-44-104</a:t>
            </a:r>
            <a:endParaRPr lang="en-US" sz="1400" dirty="0">
              <a:solidFill>
                <a:schemeClr val="tx1">
                  <a:lumMod val="65000"/>
                  <a:lumOff val="35000"/>
                </a:schemeClr>
              </a:solidFill>
            </a:endParaRPr>
          </a:p>
          <a:p>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764979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Cannot Budget Deficit</a:t>
            </a:r>
            <a:endParaRPr lang="en-US" sz="1800" dirty="0"/>
          </a:p>
        </p:txBody>
      </p:sp>
      <p:sp>
        <p:nvSpPr>
          <p:cNvPr id="3" name="Content Placeholder 2"/>
          <p:cNvSpPr>
            <a:spLocks noGrp="1"/>
          </p:cNvSpPr>
          <p:nvPr>
            <p:ph idx="1"/>
          </p:nvPr>
        </p:nvSpPr>
        <p:spPr/>
        <p:txBody>
          <a:bodyPr/>
          <a:lstStyle/>
          <a:p>
            <a:pPr marL="0" indent="0">
              <a:buNone/>
            </a:pPr>
            <a:r>
              <a:rPr lang="en-US" sz="2000" dirty="0"/>
              <a:t>Budgets adopted by the board cannot have expenditures, </a:t>
            </a:r>
            <a:r>
              <a:rPr lang="en-US" sz="2000" dirty="0" err="1"/>
              <a:t>interfund</a:t>
            </a:r>
            <a:r>
              <a:rPr lang="en-US" sz="2000" dirty="0"/>
              <a:t> transfers and reserves that exceed the available revenues and beginning fund balance.</a:t>
            </a:r>
          </a:p>
          <a:p>
            <a:pPr marL="0" indent="0">
              <a:buNone/>
            </a:pPr>
            <a:endParaRPr lang="en-US" sz="1800" dirty="0">
              <a:solidFill>
                <a:schemeClr val="tx1">
                  <a:lumMod val="65000"/>
                  <a:lumOff val="35000"/>
                </a:schemeClr>
              </a:solidFill>
            </a:endParaRPr>
          </a:p>
          <a:p>
            <a:pPr marL="0" indent="0">
              <a:buNone/>
            </a:pPr>
            <a:r>
              <a:rPr lang="en-US" sz="1800" dirty="0">
                <a:solidFill>
                  <a:schemeClr val="tx1">
                    <a:lumMod val="65000"/>
                    <a:lumOff val="35000"/>
                  </a:schemeClr>
                </a:solidFill>
              </a:rPr>
              <a:t>C.R.S. 22-44-105(1.5)(a)</a:t>
            </a:r>
            <a:endParaRPr lang="en-US" sz="1400" dirty="0">
              <a:solidFill>
                <a:schemeClr val="tx1">
                  <a:lumMod val="65000"/>
                  <a:lumOff val="35000"/>
                </a:schemeClr>
              </a:solidFill>
            </a:endParaRPr>
          </a:p>
          <a:p>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909127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Budget - Filing</a:t>
            </a:r>
            <a:endParaRPr lang="en-US" sz="1800" dirty="0"/>
          </a:p>
        </p:txBody>
      </p:sp>
      <p:sp>
        <p:nvSpPr>
          <p:cNvPr id="3" name="Content Placeholder 2"/>
          <p:cNvSpPr>
            <a:spLocks noGrp="1"/>
          </p:cNvSpPr>
          <p:nvPr>
            <p:ph idx="1"/>
          </p:nvPr>
        </p:nvSpPr>
        <p:spPr/>
        <p:txBody>
          <a:bodyPr/>
          <a:lstStyle/>
          <a:p>
            <a:pPr marL="0" indent="0">
              <a:buNone/>
            </a:pPr>
            <a:r>
              <a:rPr lang="en-US" sz="2000" dirty="0"/>
              <a:t>A copy of the adopted budget and the appropriation resolution must be placed on file in the school’s administrative office where it is available for inspections throughout the fiscal year.</a:t>
            </a:r>
          </a:p>
          <a:p>
            <a:pPr marL="0" indent="0">
              <a:buNone/>
            </a:pPr>
            <a:endParaRPr lang="en-US" sz="1800" dirty="0">
              <a:solidFill>
                <a:schemeClr val="tx1">
                  <a:lumMod val="65000"/>
                  <a:lumOff val="35000"/>
                </a:schemeClr>
              </a:solidFill>
            </a:endParaRPr>
          </a:p>
          <a:p>
            <a:pPr marL="0" indent="0">
              <a:buNone/>
            </a:pPr>
            <a:r>
              <a:rPr lang="en-US" sz="1800" dirty="0">
                <a:solidFill>
                  <a:schemeClr val="tx1">
                    <a:lumMod val="65000"/>
                    <a:lumOff val="35000"/>
                  </a:schemeClr>
                </a:solidFill>
              </a:rPr>
              <a:t>C.R.S. 22-44-111(1)</a:t>
            </a:r>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51491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Monitoring and Analysis</a:t>
            </a:r>
            <a:endParaRPr lang="en-US" sz="1800" dirty="0"/>
          </a:p>
        </p:txBody>
      </p:sp>
      <p:sp>
        <p:nvSpPr>
          <p:cNvPr id="3" name="Content Placeholder 2"/>
          <p:cNvSpPr>
            <a:spLocks noGrp="1"/>
          </p:cNvSpPr>
          <p:nvPr>
            <p:ph idx="1"/>
          </p:nvPr>
        </p:nvSpPr>
        <p:spPr/>
        <p:txBody>
          <a:bodyPr>
            <a:normAutofit lnSpcReduction="10000"/>
          </a:bodyPr>
          <a:lstStyle/>
          <a:p>
            <a:pPr marL="0" indent="0">
              <a:buNone/>
            </a:pPr>
            <a:r>
              <a:rPr lang="en-US" sz="1800" dirty="0"/>
              <a:t>The school board must review the financial condition of the school against the annual budget at least quarterly. </a:t>
            </a:r>
            <a:r>
              <a:rPr lang="en-US" sz="1600" dirty="0">
                <a:solidFill>
                  <a:schemeClr val="tx1">
                    <a:lumMod val="65000"/>
                    <a:lumOff val="35000"/>
                  </a:schemeClr>
                </a:solidFill>
              </a:rPr>
              <a:t>C.R.S. 22-45-102(1)(a)&amp;(b)</a:t>
            </a:r>
            <a:endParaRPr lang="en-US" sz="400" dirty="0">
              <a:solidFill>
                <a:schemeClr val="tx1">
                  <a:lumMod val="65000"/>
                  <a:lumOff val="35000"/>
                </a:schemeClr>
              </a:solidFill>
            </a:endParaRPr>
          </a:p>
          <a:p>
            <a:pPr marL="0" indent="0">
              <a:lnSpc>
                <a:spcPct val="150000"/>
              </a:lnSpc>
              <a:buNone/>
            </a:pPr>
            <a:r>
              <a:rPr lang="en-US" sz="1600" dirty="0"/>
              <a:t>The report to the board must include:</a:t>
            </a:r>
          </a:p>
          <a:p>
            <a:r>
              <a:rPr lang="en-US" sz="1600" dirty="0"/>
              <a:t>Actual expenditures and revenue as of the date of the report for each of the several funds budgeted by the school for the fiscal year</a:t>
            </a:r>
          </a:p>
          <a:p>
            <a:pPr lvl="1"/>
            <a:r>
              <a:rPr lang="en-US" sz="1200" dirty="0"/>
              <a:t>Expressed in dollar amounts</a:t>
            </a:r>
          </a:p>
          <a:p>
            <a:pPr lvl="1"/>
            <a:r>
              <a:rPr lang="en-US" sz="1200" dirty="0"/>
              <a:t>Expressed in percentages of the annual budget</a:t>
            </a:r>
          </a:p>
          <a:p>
            <a:r>
              <a:rPr lang="en-US" sz="1600" dirty="0"/>
              <a:t>Actual expenditures and revenue for each fund for the same period in the preceding fiscal year</a:t>
            </a:r>
          </a:p>
          <a:p>
            <a:pPr lvl="1"/>
            <a:r>
              <a:rPr lang="en-US" sz="1200" dirty="0"/>
              <a:t>Expressed in dollar amounts</a:t>
            </a:r>
          </a:p>
          <a:p>
            <a:pPr lvl="1"/>
            <a:r>
              <a:rPr lang="en-US" sz="1200" dirty="0"/>
              <a:t>Expressed in percentages of the annual budget</a:t>
            </a:r>
          </a:p>
          <a:p>
            <a:r>
              <a:rPr lang="en-US" sz="1600" dirty="0"/>
              <a:t>Expected year-end balances</a:t>
            </a:r>
          </a:p>
          <a:p>
            <a:pPr lvl="1"/>
            <a:r>
              <a:rPr lang="en-US" sz="1200" dirty="0"/>
              <a:t>Expressed in dollar amounts</a:t>
            </a:r>
          </a:p>
          <a:p>
            <a:pPr lvl="1"/>
            <a:r>
              <a:rPr lang="en-US" sz="1200" dirty="0"/>
              <a:t>Expressed in percentages of the annual bud	</a:t>
            </a:r>
          </a:p>
          <a:p>
            <a:r>
              <a:rPr lang="en-US" sz="1600" dirty="0"/>
              <a:t>Comparison of the expected year-end fund balances with the amount budgeted for that fiscal year</a:t>
            </a:r>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635384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Monitoring and Analysis </a:t>
            </a:r>
            <a:r>
              <a:rPr lang="en-US" sz="2400" dirty="0">
                <a:ln w="0"/>
                <a:effectLst>
                  <a:outerShdw blurRad="38100" dist="19050" dir="2700000" algn="tl" rotWithShape="0">
                    <a:schemeClr val="dk1">
                      <a:alpha val="40000"/>
                    </a:schemeClr>
                  </a:outerShdw>
                </a:effectLst>
              </a:rPr>
              <a:t>(cont.)</a:t>
            </a:r>
            <a:endParaRPr lang="en-US" sz="2400" dirty="0"/>
          </a:p>
        </p:txBody>
      </p:sp>
      <p:sp>
        <p:nvSpPr>
          <p:cNvPr id="3" name="Content Placeholder 2" descr="Monitoring and Analysis Chart"/>
          <p:cNvSpPr>
            <a:spLocks noGrp="1"/>
          </p:cNvSpPr>
          <p:nvPr>
            <p:ph idx="1"/>
          </p:nvPr>
        </p:nvSpPr>
        <p:spPr/>
        <p:txBody>
          <a:bodyPr>
            <a:normAutofit/>
          </a:bodyPr>
          <a:lstStyle/>
          <a:p>
            <a:endParaRPr lang="en-US" sz="1800" dirty="0"/>
          </a:p>
          <a:p>
            <a:endParaRPr lang="en-US" sz="1800" dirty="0"/>
          </a:p>
          <a:p>
            <a:endParaRPr lang="en-US" sz="1800" dirty="0"/>
          </a:p>
          <a:p>
            <a:endParaRPr lang="en-US" sz="1800" dirty="0"/>
          </a:p>
        </p:txBody>
      </p:sp>
      <p:graphicFrame>
        <p:nvGraphicFramePr>
          <p:cNvPr id="5" name="Content Placeholder 8" descr="Monitoring and Analysis cont."/>
          <p:cNvGraphicFramePr>
            <a:graphicFrameLocks/>
          </p:cNvGraphicFramePr>
          <p:nvPr>
            <p:extLst>
              <p:ext uri="{D42A27DB-BD31-4B8C-83A1-F6EECF244321}">
                <p14:modId xmlns:p14="http://schemas.microsoft.com/office/powerpoint/2010/main" val="4175529386"/>
              </p:ext>
            </p:extLst>
          </p:nvPr>
        </p:nvGraphicFramePr>
        <p:xfrm>
          <a:off x="822959" y="1616566"/>
          <a:ext cx="7543801" cy="4785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3886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Sample Quarterly Report</a:t>
            </a:r>
            <a:endParaRPr lang="en-US" sz="2400" dirty="0"/>
          </a:p>
        </p:txBody>
      </p:sp>
      <p:sp>
        <p:nvSpPr>
          <p:cNvPr id="3" name="Content Placeholder 2" descr="Sample Quarterly Report"/>
          <p:cNvSpPr>
            <a:spLocks noGrp="1"/>
          </p:cNvSpPr>
          <p:nvPr>
            <p:ph idx="1"/>
          </p:nvPr>
        </p:nvSpPr>
        <p:spPr/>
        <p:txBody>
          <a:bodyPr>
            <a:normAutofit/>
          </a:bodyPr>
          <a:lstStyle/>
          <a:p>
            <a:endParaRPr lang="en-US" sz="1800" dirty="0"/>
          </a:p>
          <a:p>
            <a:endParaRPr lang="en-US" sz="1800" dirty="0"/>
          </a:p>
          <a:p>
            <a:endParaRPr lang="en-US" sz="1800" dirty="0"/>
          </a:p>
          <a:p>
            <a:endParaRPr lang="en-US" sz="1800" dirty="0"/>
          </a:p>
        </p:txBody>
      </p:sp>
      <p:pic>
        <p:nvPicPr>
          <p:cNvPr id="6" name="Picture 5" descr="Report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738" y="1424938"/>
            <a:ext cx="6036524" cy="5152712"/>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826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Resources</a:t>
            </a:r>
            <a:endParaRPr lang="en-US" sz="2400" dirty="0"/>
          </a:p>
        </p:txBody>
      </p:sp>
      <p:sp>
        <p:nvSpPr>
          <p:cNvPr id="3" name="Content Placeholder 2">
            <a:extLst>
              <a:ext uri="{C183D7F6-B498-43B3-948B-1728B52AA6E4}">
                <adec:decorative xmlns:adec="http://schemas.microsoft.com/office/drawing/2017/decorative" val="1"/>
              </a:ext>
            </a:extLst>
          </p:cNvPr>
          <p:cNvSpPr>
            <a:spLocks noGrp="1"/>
          </p:cNvSpPr>
          <p:nvPr>
            <p:ph idx="1"/>
          </p:nvPr>
        </p:nvSpPr>
        <p:spPr/>
        <p:txBody>
          <a:bodyPr>
            <a:normAutofit/>
          </a:bodyPr>
          <a:lstStyle/>
          <a:p>
            <a:endParaRPr lang="en-US" sz="1800" dirty="0"/>
          </a:p>
          <a:p>
            <a:endParaRPr lang="en-US" sz="1800" dirty="0"/>
          </a:p>
          <a:p>
            <a:endParaRPr lang="en-US" sz="1800" dirty="0"/>
          </a:p>
          <a:p>
            <a:endParaRPr lang="en-US" sz="1800" dirty="0"/>
          </a:p>
        </p:txBody>
      </p:sp>
      <p:sp>
        <p:nvSpPr>
          <p:cNvPr id="5" name="Content Placeholder 2"/>
          <p:cNvSpPr txBox="1">
            <a:spLocks/>
          </p:cNvSpPr>
          <p:nvPr/>
        </p:nvSpPr>
        <p:spPr>
          <a:xfrm>
            <a:off x="628650" y="1486694"/>
            <a:ext cx="8134350" cy="5029200"/>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indent="-91440">
              <a:defRPr/>
            </a:pPr>
            <a:r>
              <a:rPr lang="en-US" dirty="0">
                <a:solidFill>
                  <a:schemeClr val="tx1">
                    <a:lumMod val="75000"/>
                  </a:schemeClr>
                </a:solidFill>
              </a:rPr>
              <a:t>Statutes pertaining to budget:</a:t>
            </a:r>
          </a:p>
          <a:p>
            <a:pPr marL="384048" lvl="1" indent="-182880">
              <a:defRPr/>
            </a:pPr>
            <a:r>
              <a:rPr lang="en-US" dirty="0">
                <a:solidFill>
                  <a:schemeClr val="tx1">
                    <a:lumMod val="75000"/>
                  </a:schemeClr>
                </a:solidFill>
              </a:rPr>
              <a:t>C.R.S. 22-44-102(1) – Definition  Appropriation</a:t>
            </a:r>
          </a:p>
          <a:p>
            <a:pPr marL="384048" lvl="1" indent="-182880">
              <a:defRPr/>
            </a:pPr>
            <a:r>
              <a:rPr lang="en-US" dirty="0">
                <a:solidFill>
                  <a:schemeClr val="tx1">
                    <a:lumMod val="75000"/>
                  </a:schemeClr>
                </a:solidFill>
              </a:rPr>
              <a:t>C.R.S. 22-44-102(3) – Definition Contingency</a:t>
            </a:r>
          </a:p>
          <a:p>
            <a:pPr marL="384048" lvl="1" indent="-182880">
              <a:defRPr/>
            </a:pPr>
            <a:r>
              <a:rPr lang="en-US" dirty="0">
                <a:solidFill>
                  <a:schemeClr val="tx1">
                    <a:lumMod val="75000"/>
                  </a:schemeClr>
                </a:solidFill>
              </a:rPr>
              <a:t>C.R.S. 22-44-103 – Budget Required</a:t>
            </a:r>
          </a:p>
          <a:p>
            <a:pPr marL="384048" lvl="1" indent="-182880">
              <a:defRPr/>
            </a:pPr>
            <a:r>
              <a:rPr lang="en-US" dirty="0">
                <a:solidFill>
                  <a:schemeClr val="tx1">
                    <a:lumMod val="75000"/>
                  </a:schemeClr>
                </a:solidFill>
              </a:rPr>
              <a:t>C.R.S. 22-44.104 – Failure to adopt a budget or appropriation</a:t>
            </a:r>
          </a:p>
          <a:p>
            <a:pPr marL="384048" lvl="1" indent="-182880">
              <a:defRPr/>
            </a:pPr>
            <a:r>
              <a:rPr lang="en-US" dirty="0">
                <a:solidFill>
                  <a:schemeClr val="tx1">
                    <a:lumMod val="75000"/>
                  </a:schemeClr>
                </a:solidFill>
              </a:rPr>
              <a:t>C.R.S. 22-44-105(1)(b) – Allow for comparisons of revenues/expenditures among schools by pupil</a:t>
            </a:r>
          </a:p>
          <a:p>
            <a:pPr marL="384048" lvl="1" indent="-182880">
              <a:defRPr/>
            </a:pPr>
            <a:r>
              <a:rPr lang="en-US" dirty="0">
                <a:solidFill>
                  <a:schemeClr val="tx1">
                    <a:lumMod val="75000"/>
                  </a:schemeClr>
                </a:solidFill>
              </a:rPr>
              <a:t>C.R.S. 22-44-105(1)(c) – Detail of budget</a:t>
            </a:r>
          </a:p>
          <a:p>
            <a:pPr marL="384048" lvl="1" indent="-182880">
              <a:defRPr/>
            </a:pPr>
            <a:r>
              <a:rPr lang="en-US" dirty="0">
                <a:solidFill>
                  <a:schemeClr val="tx1">
                    <a:lumMod val="75000"/>
                  </a:schemeClr>
                </a:solidFill>
              </a:rPr>
              <a:t>C.R.S. 22-44-105(1)(c.5) – TABOR</a:t>
            </a:r>
          </a:p>
          <a:p>
            <a:pPr marL="384048" lvl="1" indent="-182880">
              <a:defRPr/>
            </a:pPr>
            <a:r>
              <a:rPr lang="en-US" dirty="0">
                <a:solidFill>
                  <a:schemeClr val="tx1">
                    <a:lumMod val="75000"/>
                  </a:schemeClr>
                </a:solidFill>
              </a:rPr>
              <a:t>C.R.S. 22-44-105(1)(d.5) – Uniform summary sheet</a:t>
            </a:r>
          </a:p>
          <a:p>
            <a:pPr marL="384048" lvl="1" indent="-182880">
              <a:defRPr/>
            </a:pPr>
            <a:r>
              <a:rPr lang="en-US" dirty="0">
                <a:solidFill>
                  <a:schemeClr val="tx1">
                    <a:lumMod val="75000"/>
                  </a:schemeClr>
                </a:solidFill>
              </a:rPr>
              <a:t>C.R.S. 22-44-105(1.5)(a) – Budget expenditures cannot exceed available revenues and beginning fund balance</a:t>
            </a:r>
          </a:p>
          <a:p>
            <a:pPr marL="384048" lvl="1" indent="-182880">
              <a:defRPr/>
            </a:pPr>
            <a:r>
              <a:rPr lang="en-US" dirty="0">
                <a:solidFill>
                  <a:schemeClr val="tx1">
                    <a:lumMod val="75000"/>
                  </a:schemeClr>
                </a:solidFill>
              </a:rPr>
              <a:t>C.R.S. 22-44-105(1.5)(a)&amp;(c) – Use of beginning fund equity</a:t>
            </a:r>
          </a:p>
          <a:p>
            <a:pPr marL="384048" lvl="1" indent="-182880">
              <a:defRPr/>
            </a:pPr>
            <a:r>
              <a:rPr lang="en-US" dirty="0">
                <a:solidFill>
                  <a:schemeClr val="tx1">
                    <a:lumMod val="75000"/>
                  </a:schemeClr>
                </a:solidFill>
              </a:rPr>
              <a:t>C.R.S. 22-44-106(2) – Budgetary reserves</a:t>
            </a:r>
          </a:p>
          <a:p>
            <a:pPr marL="384048" lvl="1" indent="-182880">
              <a:defRPr/>
            </a:pPr>
            <a:r>
              <a:rPr lang="en-US" dirty="0">
                <a:solidFill>
                  <a:schemeClr val="tx1">
                    <a:lumMod val="75000"/>
                  </a:schemeClr>
                </a:solidFill>
              </a:rPr>
              <a:t>C.R.S. 22-44-107 – Appropriation resolution</a:t>
            </a:r>
          </a:p>
          <a:p>
            <a:pPr marL="384048" lvl="1" indent="-182880">
              <a:defRPr/>
            </a:pPr>
            <a:r>
              <a:rPr lang="en-US" dirty="0">
                <a:solidFill>
                  <a:schemeClr val="tx1">
                    <a:lumMod val="75000"/>
                  </a:schemeClr>
                </a:solidFill>
              </a:rPr>
              <a:t>C.R.S. 22-44-108(1)(c) – Preparation of budget  (submit to board 30 days prior to beginning fiscal year)</a:t>
            </a:r>
          </a:p>
          <a:p>
            <a:pPr marL="384048" lvl="1" indent="-182880">
              <a:defRPr/>
            </a:pPr>
            <a:r>
              <a:rPr lang="en-US" dirty="0">
                <a:solidFill>
                  <a:schemeClr val="tx1">
                    <a:lumMod val="75000"/>
                  </a:schemeClr>
                </a:solidFill>
              </a:rPr>
              <a:t>C.R.S. 22-44-109 – Notice of proposed budget</a:t>
            </a:r>
          </a:p>
          <a:p>
            <a:pPr marL="384048" lvl="1" indent="-182880">
              <a:defRPr/>
            </a:pPr>
            <a:r>
              <a:rPr lang="en-US" dirty="0">
                <a:solidFill>
                  <a:schemeClr val="tx1">
                    <a:lumMod val="75000"/>
                  </a:schemeClr>
                </a:solidFill>
              </a:rPr>
              <a:t>C.R.S. 22-44-110(4) – Adoption of budget</a:t>
            </a:r>
          </a:p>
          <a:p>
            <a:pPr marL="384048" lvl="1" indent="-182880">
              <a:defRPr/>
            </a:pPr>
            <a:r>
              <a:rPr lang="en-US" dirty="0">
                <a:solidFill>
                  <a:schemeClr val="tx1">
                    <a:lumMod val="75000"/>
                  </a:schemeClr>
                </a:solidFill>
              </a:rPr>
              <a:t>C.R.S. 22-44-110(5) – Supplemental budget</a:t>
            </a:r>
          </a:p>
          <a:p>
            <a:pPr marL="384048" lvl="1" indent="-182880">
              <a:defRPr/>
            </a:pPr>
            <a:r>
              <a:rPr lang="en-US" dirty="0">
                <a:solidFill>
                  <a:schemeClr val="tx1">
                    <a:lumMod val="75000"/>
                  </a:schemeClr>
                </a:solidFill>
              </a:rPr>
              <a:t>C.R.S. 22-45-102(1)(a) &amp; (b) – Quarterly Reports to the Board</a:t>
            </a:r>
          </a:p>
          <a:p>
            <a:pPr marL="384048" lvl="1" indent="-182880">
              <a:defRPr/>
            </a:pPr>
            <a:r>
              <a:rPr lang="en-US" dirty="0">
                <a:solidFill>
                  <a:schemeClr val="tx1">
                    <a:lumMod val="75000"/>
                  </a:schemeClr>
                </a:solidFill>
              </a:rPr>
              <a:t>C.R.S. 22-30.5-111.7 – Charter schools shall comply with all state financial and budget rules, regulations and financial reporting requirements with which the authorizer is required to comply</a:t>
            </a:r>
          </a:p>
          <a:p>
            <a:pPr marL="384048" lvl="1" indent="-182880">
              <a:defRPr/>
            </a:pPr>
            <a:endParaRPr lang="en-US" dirty="0">
              <a:solidFill>
                <a:schemeClr val="tx1">
                  <a:lumMod val="75000"/>
                </a:schemeClr>
              </a:solidFill>
            </a:endParaRPr>
          </a:p>
          <a:p>
            <a:pPr marL="384048" lvl="1" indent="-182880">
              <a:defRPr/>
            </a:pPr>
            <a:r>
              <a:rPr lang="en-US" dirty="0">
                <a:solidFill>
                  <a:schemeClr val="tx1">
                    <a:lumMod val="75000"/>
                  </a:schemeClr>
                </a:solidFill>
              </a:rPr>
              <a:t>TABOR Amendment – Article X Section 20 (5) of the state constitution</a:t>
            </a:r>
          </a:p>
          <a:p>
            <a:pPr marL="114300" indent="0">
              <a:buFont typeface="Calibri" panose="020F0502020204030204" pitchFamily="34" charset="0"/>
              <a:buNone/>
              <a:defRPr/>
            </a:pPr>
            <a:r>
              <a:rPr lang="en-US" dirty="0">
                <a:solidFill>
                  <a:schemeClr val="tx1">
                    <a:lumMod val="75000"/>
                  </a:schemeClr>
                </a:solidFill>
              </a:rPr>
              <a:t>To view Colorado Revised Statutes:  </a:t>
            </a:r>
            <a:r>
              <a:rPr lang="en-US" dirty="0">
                <a:solidFill>
                  <a:schemeClr val="tx1">
                    <a:lumMod val="75000"/>
                  </a:schemeClr>
                </a:solidFill>
                <a:hlinkClick r:id="rId2"/>
              </a:rPr>
              <a:t>http://leg.colorado.gov/colorado-revised-statutes</a:t>
            </a:r>
            <a:r>
              <a:rPr lang="en-US" dirty="0">
                <a:solidFill>
                  <a:schemeClr val="tx1">
                    <a:lumMod val="75000"/>
                  </a:schemeClr>
                </a:solidFill>
              </a:rPr>
              <a:t> </a:t>
            </a:r>
          </a:p>
          <a:p>
            <a:pPr marL="114300" indent="0">
              <a:buFont typeface="Calibri" panose="020F0502020204030204" pitchFamily="34" charset="0"/>
              <a:buNone/>
              <a:defRPr/>
            </a:pPr>
            <a:r>
              <a:rPr lang="en-US" dirty="0">
                <a:solidFill>
                  <a:schemeClr val="tx1">
                    <a:lumMod val="75000"/>
                  </a:schemeClr>
                </a:solidFill>
              </a:rPr>
              <a:t>To view Colorado Constitution:  </a:t>
            </a:r>
            <a:r>
              <a:rPr lang="en-US" dirty="0">
                <a:solidFill>
                  <a:schemeClr val="tx1">
                    <a:lumMod val="75000"/>
                  </a:schemeClr>
                </a:solidFill>
                <a:hlinkClick r:id="rId3"/>
              </a:rPr>
              <a:t>http://leg.colorado.gov/colorado-constitution</a:t>
            </a:r>
            <a:r>
              <a:rPr lang="en-US" dirty="0">
                <a:solidFill>
                  <a:schemeClr val="tx1">
                    <a:lumMod val="75000"/>
                  </a:schemeClr>
                </a:solidFill>
              </a:rPr>
              <a:t> </a:t>
            </a:r>
          </a:p>
        </p:txBody>
      </p:sp>
    </p:spTree>
    <p:extLst>
      <p:ext uri="{BB962C8B-B14F-4D97-AF65-F5344CB8AC3E}">
        <p14:creationId xmlns:p14="http://schemas.microsoft.com/office/powerpoint/2010/main" val="987632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n w="0"/>
                <a:effectLst>
                  <a:outerShdw blurRad="38100" dist="19050" dir="2700000" algn="tl" rotWithShape="0">
                    <a:schemeClr val="dk1">
                      <a:alpha val="40000"/>
                    </a:schemeClr>
                  </a:outerShdw>
                </a:effectLst>
              </a:rPr>
              <a:t>Resources cont.</a:t>
            </a:r>
            <a:endParaRPr lang="en-US" sz="2400" dirty="0"/>
          </a:p>
        </p:txBody>
      </p:sp>
      <p:sp>
        <p:nvSpPr>
          <p:cNvPr id="3" name="Content Placeholder 2" descr="Resources"/>
          <p:cNvSpPr>
            <a:spLocks noGrp="1"/>
          </p:cNvSpPr>
          <p:nvPr>
            <p:ph idx="1"/>
          </p:nvPr>
        </p:nvSpPr>
        <p:spPr/>
        <p:txBody>
          <a:bodyPr>
            <a:normAutofit/>
          </a:bodyPr>
          <a:lstStyle/>
          <a:p>
            <a:endParaRPr lang="en-US" sz="1800" dirty="0"/>
          </a:p>
          <a:p>
            <a:endParaRPr lang="en-US" sz="1800" dirty="0"/>
          </a:p>
          <a:p>
            <a:endParaRPr lang="en-US" sz="1800" dirty="0"/>
          </a:p>
          <a:p>
            <a:endParaRPr lang="en-US" sz="1800" dirty="0"/>
          </a:p>
        </p:txBody>
      </p:sp>
      <p:sp>
        <p:nvSpPr>
          <p:cNvPr id="6" name="Content Placeholder 2"/>
          <p:cNvSpPr txBox="1">
            <a:spLocks/>
          </p:cNvSpPr>
          <p:nvPr/>
        </p:nvSpPr>
        <p:spPr>
          <a:xfrm>
            <a:off x="628650" y="1600200"/>
            <a:ext cx="7753350" cy="449580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indent="-91440">
              <a:defRPr/>
            </a:pPr>
            <a:r>
              <a:rPr lang="en-US" dirty="0">
                <a:solidFill>
                  <a:schemeClr val="tx1">
                    <a:lumMod val="75000"/>
                  </a:schemeClr>
                </a:solidFill>
              </a:rPr>
              <a:t>CDE</a:t>
            </a:r>
          </a:p>
          <a:p>
            <a:pPr marL="384048" lvl="1" indent="-182880">
              <a:defRPr/>
            </a:pPr>
            <a:r>
              <a:rPr lang="en-US" dirty="0">
                <a:solidFill>
                  <a:schemeClr val="tx1">
                    <a:lumMod val="75000"/>
                  </a:schemeClr>
                </a:solidFill>
              </a:rPr>
              <a:t>Uniform budget summary and sample appropriation resolution found in the budget templates:</a:t>
            </a:r>
          </a:p>
          <a:p>
            <a:pPr marL="566928" lvl="2" indent="-182880">
              <a:defRPr/>
            </a:pPr>
            <a:r>
              <a:rPr lang="en-US" dirty="0">
                <a:solidFill>
                  <a:schemeClr val="tx1">
                    <a:lumMod val="75000"/>
                    <a:lumOff val="25000"/>
                  </a:schemeClr>
                </a:solidFill>
                <a:hlinkClick r:id="rId2"/>
              </a:rPr>
              <a:t>http://www.cde.state.co.us/cdefinance</a:t>
            </a:r>
            <a:r>
              <a:rPr lang="en-US" dirty="0">
                <a:solidFill>
                  <a:schemeClr val="tx1">
                    <a:lumMod val="75000"/>
                    <a:lumOff val="25000"/>
                  </a:schemeClr>
                </a:solidFill>
              </a:rPr>
              <a:t> &gt;Budget Templates - FY 2018 &gt;Uniform Budget Summary</a:t>
            </a:r>
          </a:p>
          <a:p>
            <a:pPr marL="384048" lvl="1" indent="-182880">
              <a:defRPr/>
            </a:pPr>
            <a:r>
              <a:rPr lang="en-US" dirty="0">
                <a:solidFill>
                  <a:schemeClr val="tx2">
                    <a:lumMod val="50000"/>
                  </a:schemeClr>
                </a:solidFill>
              </a:rPr>
              <a:t>CDE Chart of Accounts</a:t>
            </a:r>
          </a:p>
          <a:p>
            <a:pPr marL="566928" lvl="2" indent="-182880">
              <a:defRPr/>
            </a:pPr>
            <a:r>
              <a:rPr lang="en-US" dirty="0">
                <a:solidFill>
                  <a:schemeClr val="tx2">
                    <a:lumMod val="50000"/>
                  </a:schemeClr>
                </a:solidFill>
                <a:hlinkClick r:id="rId3"/>
              </a:rPr>
              <a:t>http://www.cde.state.co.us/cdefinance/sfCOA.htm</a:t>
            </a:r>
            <a:r>
              <a:rPr lang="en-US" dirty="0">
                <a:solidFill>
                  <a:schemeClr val="tx2">
                    <a:lumMod val="50000"/>
                  </a:schemeClr>
                </a:solidFill>
              </a:rPr>
              <a:t> </a:t>
            </a:r>
          </a:p>
          <a:p>
            <a:pPr marL="384048" lvl="1" indent="-182880">
              <a:defRPr/>
            </a:pPr>
            <a:endParaRPr lang="en-US" dirty="0">
              <a:solidFill>
                <a:schemeClr val="tx1">
                  <a:lumMod val="75000"/>
                  <a:lumOff val="25000"/>
                </a:schemeClr>
              </a:solidFill>
            </a:endParaRPr>
          </a:p>
          <a:p>
            <a:pPr marL="91440" indent="-91440">
              <a:defRPr/>
            </a:pPr>
            <a:r>
              <a:rPr lang="en-US" dirty="0">
                <a:solidFill>
                  <a:schemeClr val="tx1">
                    <a:lumMod val="75000"/>
                  </a:schemeClr>
                </a:solidFill>
              </a:rPr>
              <a:t>CSI Templates</a:t>
            </a:r>
          </a:p>
          <a:p>
            <a:pPr marL="384048" lvl="1" indent="-182880">
              <a:defRPr/>
            </a:pPr>
            <a:r>
              <a:rPr lang="en-US" dirty="0">
                <a:solidFill>
                  <a:schemeClr val="tx1">
                    <a:lumMod val="75000"/>
                  </a:schemeClr>
                </a:solidFill>
              </a:rPr>
              <a:t>Quarterly financial report</a:t>
            </a:r>
          </a:p>
          <a:p>
            <a:pPr marL="568198" lvl="2" indent="-182880">
              <a:defRPr/>
            </a:pPr>
            <a:r>
              <a:rPr lang="en-US" sz="1800" dirty="0">
                <a:solidFill>
                  <a:schemeClr val="tx1">
                    <a:lumMod val="75000"/>
                  </a:schemeClr>
                </a:solidFill>
                <a:hlinkClick r:id="rId4"/>
              </a:rPr>
              <a:t>https://resources.csi.state.co.us/financial-services-library/</a:t>
            </a:r>
            <a:r>
              <a:rPr lang="en-US" sz="1800" dirty="0">
                <a:solidFill>
                  <a:schemeClr val="tx1">
                    <a:lumMod val="75000"/>
                  </a:schemeClr>
                </a:solidFill>
              </a:rPr>
              <a:t>  </a:t>
            </a:r>
            <a:r>
              <a:rPr lang="en-US" sz="1800" dirty="0">
                <a:solidFill>
                  <a:srgbClr val="6666FF"/>
                </a:solidFill>
              </a:rPr>
              <a:t>&gt;Under </a:t>
            </a:r>
            <a:r>
              <a:rPr lang="en-US" sz="1800" u="sng" dirty="0">
                <a:solidFill>
                  <a:srgbClr val="6666FF"/>
                </a:solidFill>
              </a:rPr>
              <a:t>Financial Reporting</a:t>
            </a:r>
          </a:p>
          <a:p>
            <a:pPr marL="384048" lvl="1" indent="-182880">
              <a:defRPr/>
            </a:pPr>
            <a:r>
              <a:rPr lang="en-US" dirty="0">
                <a:solidFill>
                  <a:schemeClr val="tx1">
                    <a:lumMod val="75000"/>
                  </a:schemeClr>
                </a:solidFill>
              </a:rPr>
              <a:t>Annual budget</a:t>
            </a:r>
          </a:p>
          <a:p>
            <a:pPr marL="384048" lvl="1" indent="-182880">
              <a:defRPr/>
            </a:pPr>
            <a:r>
              <a:rPr lang="en-US" dirty="0">
                <a:solidFill>
                  <a:schemeClr val="tx1">
                    <a:lumMod val="75000"/>
                  </a:schemeClr>
                </a:solidFill>
              </a:rPr>
              <a:t>Supplemental budget</a:t>
            </a:r>
          </a:p>
          <a:p>
            <a:pPr marL="384048" lvl="1" indent="-182880">
              <a:defRPr/>
            </a:pPr>
            <a:r>
              <a:rPr lang="en-US" dirty="0">
                <a:solidFill>
                  <a:schemeClr val="tx1">
                    <a:lumMod val="75000"/>
                  </a:schemeClr>
                </a:solidFill>
              </a:rPr>
              <a:t>Sample Use of BFB authorization resolution</a:t>
            </a:r>
          </a:p>
          <a:p>
            <a:pPr marL="384048" lvl="1" indent="-182880">
              <a:defRPr/>
            </a:pPr>
            <a:r>
              <a:rPr lang="en-US" dirty="0">
                <a:solidFill>
                  <a:schemeClr val="tx1">
                    <a:lumMod val="75000"/>
                  </a:schemeClr>
                </a:solidFill>
              </a:rPr>
              <a:t>Sample Appropriation Resolution</a:t>
            </a:r>
          </a:p>
          <a:p>
            <a:pPr marL="384048" lvl="1" indent="-182880">
              <a:defRPr/>
            </a:pPr>
            <a:r>
              <a:rPr lang="en-US" dirty="0">
                <a:solidFill>
                  <a:srgbClr val="6666FF"/>
                </a:solidFill>
                <a:hlinkClick r:id="rId4"/>
              </a:rPr>
              <a:t>https://resources.csi.state.co.us/financial-services-library/</a:t>
            </a:r>
            <a:r>
              <a:rPr lang="en-US" dirty="0">
                <a:solidFill>
                  <a:srgbClr val="6666FF"/>
                </a:solidFill>
              </a:rPr>
              <a:t> &gt;Under</a:t>
            </a:r>
            <a:r>
              <a:rPr lang="en-US" dirty="0">
                <a:solidFill>
                  <a:schemeClr val="tx1">
                    <a:lumMod val="75000"/>
                  </a:schemeClr>
                </a:solidFill>
              </a:rPr>
              <a:t> </a:t>
            </a:r>
            <a:r>
              <a:rPr lang="en-US" u="sng" dirty="0">
                <a:solidFill>
                  <a:srgbClr val="6666FF"/>
                </a:solidFill>
              </a:rPr>
              <a:t>Budget Process</a:t>
            </a:r>
          </a:p>
          <a:p>
            <a:pPr marL="91440" indent="-91440">
              <a:defRPr/>
            </a:pPr>
            <a:endParaRPr lang="en-US" dirty="0">
              <a:solidFill>
                <a:schemeClr val="tx1">
                  <a:lumMod val="75000"/>
                </a:schemeClr>
              </a:solidFill>
            </a:endParaRPr>
          </a:p>
          <a:p>
            <a:pPr marL="91440" indent="-91440">
              <a:defRPr/>
            </a:pPr>
            <a:r>
              <a:rPr lang="en-US" dirty="0">
                <a:solidFill>
                  <a:schemeClr val="tx1">
                    <a:lumMod val="75000"/>
                  </a:schemeClr>
                </a:solidFill>
              </a:rPr>
              <a:t>Financial Policies and Procedures Handbook</a:t>
            </a:r>
          </a:p>
          <a:p>
            <a:pPr marL="384048" lvl="1" indent="-182880">
              <a:defRPr/>
            </a:pPr>
            <a:r>
              <a:rPr lang="en-US" dirty="0">
                <a:solidFill>
                  <a:schemeClr val="tx1">
                    <a:lumMod val="75000"/>
                  </a:schemeClr>
                </a:solidFill>
                <a:hlinkClick r:id="rId5"/>
              </a:rPr>
              <a:t>http://www.cde.state.co.us/cdefinance/fpphandbook</a:t>
            </a:r>
            <a:r>
              <a:rPr lang="en-US" dirty="0">
                <a:solidFill>
                  <a:schemeClr val="tx1">
                    <a:lumMod val="75000"/>
                  </a:schemeClr>
                </a:solidFill>
              </a:rPr>
              <a:t> </a:t>
            </a:r>
          </a:p>
          <a:p>
            <a:pPr marL="91440" indent="-91440">
              <a:defRPr/>
            </a:pPr>
            <a:endParaRPr lang="en-US" dirty="0">
              <a:solidFill>
                <a:srgbClr val="6666FF"/>
              </a:solidFill>
            </a:endParaRPr>
          </a:p>
        </p:txBody>
      </p:sp>
    </p:spTree>
    <p:extLst>
      <p:ext uri="{BB962C8B-B14F-4D97-AF65-F5344CB8AC3E}">
        <p14:creationId xmlns:p14="http://schemas.microsoft.com/office/powerpoint/2010/main" val="146061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Budget Timeline</a:t>
            </a:r>
            <a:endParaRPr lang="en-US" dirty="0"/>
          </a:p>
        </p:txBody>
      </p:sp>
      <p:graphicFrame>
        <p:nvGraphicFramePr>
          <p:cNvPr id="3" name="Content Placeholder 5" descr="Budget Timeline"/>
          <p:cNvGraphicFramePr>
            <a:graphicFrameLocks/>
          </p:cNvGraphicFramePr>
          <p:nvPr>
            <p:extLst>
              <p:ext uri="{D42A27DB-BD31-4B8C-83A1-F6EECF244321}">
                <p14:modId xmlns:p14="http://schemas.microsoft.com/office/powerpoint/2010/main" val="3854984526"/>
              </p:ext>
            </p:extLst>
          </p:nvPr>
        </p:nvGraphicFramePr>
        <p:xfrm>
          <a:off x="762000" y="1637371"/>
          <a:ext cx="7620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869795" y="2457685"/>
            <a:ext cx="1070517" cy="2866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Before 6/01</a:t>
            </a:r>
          </a:p>
        </p:txBody>
      </p:sp>
      <p:sp>
        <p:nvSpPr>
          <p:cNvPr id="6" name="Rectangle 5"/>
          <p:cNvSpPr/>
          <p:nvPr/>
        </p:nvSpPr>
        <p:spPr>
          <a:xfrm>
            <a:off x="2129882" y="2457685"/>
            <a:ext cx="1070517" cy="2866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Within 10 days</a:t>
            </a:r>
          </a:p>
        </p:txBody>
      </p:sp>
      <p:sp>
        <p:nvSpPr>
          <p:cNvPr id="8" name="Rectangle 7"/>
          <p:cNvSpPr/>
          <p:nvPr/>
        </p:nvSpPr>
        <p:spPr>
          <a:xfrm>
            <a:off x="3389969" y="2457685"/>
            <a:ext cx="1070517" cy="2866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Before 7/01</a:t>
            </a:r>
          </a:p>
        </p:txBody>
      </p:sp>
      <p:sp>
        <p:nvSpPr>
          <p:cNvPr id="11" name="Rectangle 10"/>
          <p:cNvSpPr/>
          <p:nvPr/>
        </p:nvSpPr>
        <p:spPr>
          <a:xfrm>
            <a:off x="5935543" y="2457685"/>
            <a:ext cx="1070517" cy="2866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By 1/31</a:t>
            </a:r>
          </a:p>
        </p:txBody>
      </p:sp>
      <p:sp>
        <p:nvSpPr>
          <p:cNvPr id="12" name="Rectangle 11"/>
          <p:cNvSpPr/>
          <p:nvPr/>
        </p:nvSpPr>
        <p:spPr>
          <a:xfrm>
            <a:off x="7201980" y="2457685"/>
            <a:ext cx="1070517" cy="2866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After 1/31</a:t>
            </a:r>
          </a:p>
        </p:txBody>
      </p:sp>
      <p:cxnSp>
        <p:nvCxnSpPr>
          <p:cNvPr id="14" name="Straight Connector 13">
            <a:extLst>
              <a:ext uri="{C183D7F6-B498-43B3-948B-1728B52AA6E4}">
                <adec:decorative xmlns:adec="http://schemas.microsoft.com/office/drawing/2017/decorative" val="1"/>
              </a:ext>
            </a:extLst>
          </p:cNvPr>
          <p:cNvCxnSpPr/>
          <p:nvPr/>
        </p:nvCxnSpPr>
        <p:spPr>
          <a:xfrm>
            <a:off x="1405053" y="2744326"/>
            <a:ext cx="0" cy="25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C183D7F6-B498-43B3-948B-1728B52AA6E4}">
                <adec:decorative xmlns:adec="http://schemas.microsoft.com/office/drawing/2017/decorative" val="1"/>
              </a:ext>
            </a:extLst>
          </p:cNvPr>
          <p:cNvCxnSpPr/>
          <p:nvPr/>
        </p:nvCxnSpPr>
        <p:spPr>
          <a:xfrm>
            <a:off x="2657318" y="2744326"/>
            <a:ext cx="0" cy="25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C183D7F6-B498-43B3-948B-1728B52AA6E4}">
                <adec:decorative xmlns:adec="http://schemas.microsoft.com/office/drawing/2017/decorative" val="1"/>
              </a:ext>
            </a:extLst>
          </p:cNvPr>
          <p:cNvCxnSpPr/>
          <p:nvPr/>
        </p:nvCxnSpPr>
        <p:spPr>
          <a:xfrm>
            <a:off x="3925227" y="2744326"/>
            <a:ext cx="0" cy="25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C183D7F6-B498-43B3-948B-1728B52AA6E4}">
                <adec:decorative xmlns:adec="http://schemas.microsoft.com/office/drawing/2017/decorative" val="1"/>
              </a:ext>
            </a:extLst>
          </p:cNvPr>
          <p:cNvCxnSpPr/>
          <p:nvPr/>
        </p:nvCxnSpPr>
        <p:spPr>
          <a:xfrm>
            <a:off x="6485204" y="2744326"/>
            <a:ext cx="0" cy="251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C183D7F6-B498-43B3-948B-1728B52AA6E4}">
                <adec:decorative xmlns:adec="http://schemas.microsoft.com/office/drawing/2017/decorative" val="1"/>
              </a:ext>
            </a:extLst>
          </p:cNvPr>
          <p:cNvCxnSpPr/>
          <p:nvPr/>
        </p:nvCxnSpPr>
        <p:spPr>
          <a:xfrm>
            <a:off x="7737238" y="2744326"/>
            <a:ext cx="0" cy="251635"/>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62000" y="6065869"/>
            <a:ext cx="7620000" cy="353943"/>
          </a:xfrm>
          <a:prstGeom prst="rect">
            <a:avLst/>
          </a:prstGeom>
          <a:noFill/>
        </p:spPr>
        <p:txBody>
          <a:bodyPr wrap="square" rtlCol="0">
            <a:spAutoFit/>
          </a:bodyPr>
          <a:lstStyle/>
          <a:p>
            <a:r>
              <a:rPr lang="en-US" sz="1700" dirty="0"/>
              <a:t>**Board resolutions are required for adoption and use of beginning fund balance**</a:t>
            </a:r>
          </a:p>
        </p:txBody>
      </p:sp>
    </p:spTree>
    <p:extLst>
      <p:ext uri="{BB962C8B-B14F-4D97-AF65-F5344CB8AC3E}">
        <p14:creationId xmlns:p14="http://schemas.microsoft.com/office/powerpoint/2010/main" val="2758625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CSI Budget Deadlines</a:t>
            </a:r>
            <a:endParaRPr lang="en-US" dirty="0"/>
          </a:p>
        </p:txBody>
      </p:sp>
      <p:graphicFrame>
        <p:nvGraphicFramePr>
          <p:cNvPr id="5" name="Diagram 4" descr="CSI Budget Deadlines"/>
          <p:cNvGraphicFramePr/>
          <p:nvPr>
            <p:extLst>
              <p:ext uri="{D42A27DB-BD31-4B8C-83A1-F6EECF244321}">
                <p14:modId xmlns:p14="http://schemas.microsoft.com/office/powerpoint/2010/main" val="1652649158"/>
              </p:ext>
            </p:extLst>
          </p:nvPr>
        </p:nvGraphicFramePr>
        <p:xfrm>
          <a:off x="847491" y="2058639"/>
          <a:ext cx="776125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2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CSI Budget Deadlines Cont.</a:t>
            </a:r>
            <a:endParaRPr lang="en-US" dirty="0"/>
          </a:p>
        </p:txBody>
      </p:sp>
      <p:graphicFrame>
        <p:nvGraphicFramePr>
          <p:cNvPr id="5" name="Diagram 4" descr="More CSI Budget Deadlines"/>
          <p:cNvGraphicFramePr/>
          <p:nvPr>
            <p:extLst>
              <p:ext uri="{D42A27DB-BD31-4B8C-83A1-F6EECF244321}">
                <p14:modId xmlns:p14="http://schemas.microsoft.com/office/powerpoint/2010/main" val="2567081136"/>
              </p:ext>
            </p:extLst>
          </p:nvPr>
        </p:nvGraphicFramePr>
        <p:xfrm>
          <a:off x="847491" y="2058639"/>
          <a:ext cx="776125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146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What to Present to the Board</a:t>
            </a:r>
            <a:endParaRPr lang="en-US" dirty="0"/>
          </a:p>
        </p:txBody>
      </p:sp>
      <p:graphicFrame>
        <p:nvGraphicFramePr>
          <p:cNvPr id="3" name="Diagram 2" descr="What to present to the board"/>
          <p:cNvGraphicFramePr/>
          <p:nvPr>
            <p:extLst>
              <p:ext uri="{D42A27DB-BD31-4B8C-83A1-F6EECF244321}">
                <p14:modId xmlns:p14="http://schemas.microsoft.com/office/powerpoint/2010/main" val="4039957386"/>
              </p:ext>
            </p:extLst>
          </p:nvPr>
        </p:nvGraphicFramePr>
        <p:xfrm>
          <a:off x="1524000" y="184467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463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Detail Budget Contents</a:t>
            </a:r>
            <a:endParaRPr lang="en-US" dirty="0"/>
          </a:p>
        </p:txBody>
      </p:sp>
      <p:sp>
        <p:nvSpPr>
          <p:cNvPr id="3" name="Content Placeholder 2"/>
          <p:cNvSpPr>
            <a:spLocks noGrp="1"/>
          </p:cNvSpPr>
          <p:nvPr>
            <p:ph idx="1"/>
          </p:nvPr>
        </p:nvSpPr>
        <p:spPr>
          <a:xfrm>
            <a:off x="628650" y="1825624"/>
            <a:ext cx="7886700" cy="4632325"/>
          </a:xfrm>
        </p:spPr>
        <p:txBody>
          <a:bodyPr/>
          <a:lstStyle/>
          <a:p>
            <a:pPr marL="0" indent="0">
              <a:buNone/>
            </a:pPr>
            <a:r>
              <a:rPr lang="en-US" u="sng" dirty="0"/>
              <a:t>Annual </a:t>
            </a:r>
            <a:r>
              <a:rPr lang="en-US" b="1" u="sng" dirty="0"/>
              <a:t>Adopted</a:t>
            </a:r>
            <a:r>
              <a:rPr lang="en-US" u="sng" dirty="0"/>
              <a:t> Budget must include:</a:t>
            </a:r>
          </a:p>
          <a:p>
            <a:pPr marL="514350" indent="-514350">
              <a:buFont typeface="+mj-lt"/>
              <a:buAutoNum type="alphaLcParenR"/>
            </a:pPr>
            <a:r>
              <a:rPr lang="en-US" sz="2000" dirty="0"/>
              <a:t>Uniform Budget Summary </a:t>
            </a:r>
            <a:r>
              <a:rPr lang="en-US" sz="1400" dirty="0">
                <a:solidFill>
                  <a:schemeClr val="tx1">
                    <a:lumMod val="50000"/>
                    <a:lumOff val="50000"/>
                  </a:schemeClr>
                </a:solidFill>
              </a:rPr>
              <a:t>C.R.S. 22-44-105(1)(d.5)</a:t>
            </a:r>
          </a:p>
          <a:p>
            <a:pPr marL="514350" indent="-514350">
              <a:buFont typeface="+mj-lt"/>
              <a:buAutoNum type="alphaLcParenR"/>
            </a:pPr>
            <a:r>
              <a:rPr lang="en-US" sz="2000" dirty="0"/>
              <a:t>TABOR reserve </a:t>
            </a:r>
            <a:r>
              <a:rPr lang="en-US" sz="1600" dirty="0">
                <a:solidFill>
                  <a:schemeClr val="tx1">
                    <a:lumMod val="50000"/>
                    <a:lumOff val="50000"/>
                  </a:schemeClr>
                </a:solidFill>
              </a:rPr>
              <a:t>C.R</a:t>
            </a:r>
            <a:r>
              <a:rPr lang="en-US" sz="1400" dirty="0">
                <a:solidFill>
                  <a:schemeClr val="tx1">
                    <a:lumMod val="50000"/>
                    <a:lumOff val="50000"/>
                  </a:schemeClr>
                </a:solidFill>
              </a:rPr>
              <a:t>.S. 22-44-105(1)(c.5)</a:t>
            </a:r>
          </a:p>
          <a:p>
            <a:pPr marL="514350" indent="-514350">
              <a:buFont typeface="+mj-lt"/>
              <a:buAutoNum type="alphaLcParenR"/>
            </a:pPr>
            <a:r>
              <a:rPr lang="en-US" sz="2000" dirty="0"/>
              <a:t>SPED reserve</a:t>
            </a:r>
          </a:p>
          <a:p>
            <a:pPr marL="514350" indent="-514350">
              <a:buFont typeface="+mj-lt"/>
              <a:buAutoNum type="alphaLcParenR"/>
            </a:pPr>
            <a:r>
              <a:rPr lang="en-US" sz="2000" dirty="0"/>
              <a:t>Pupil count </a:t>
            </a:r>
            <a:r>
              <a:rPr lang="en-US" sz="1400" dirty="0">
                <a:solidFill>
                  <a:schemeClr val="tx1">
                    <a:lumMod val="50000"/>
                    <a:lumOff val="50000"/>
                  </a:schemeClr>
                </a:solidFill>
              </a:rPr>
              <a:t>C.R.S. 22-44-105(1)(b)</a:t>
            </a:r>
          </a:p>
          <a:p>
            <a:pPr marL="514350" indent="-514350">
              <a:buFont typeface="+mj-lt"/>
              <a:buAutoNum type="alphaLcParenR"/>
            </a:pPr>
            <a:r>
              <a:rPr lang="en-US" sz="2000" dirty="0"/>
              <a:t>Summarized revenues by source and expenditures by fund, function, and object </a:t>
            </a:r>
            <a:r>
              <a:rPr lang="en-US" sz="1400" dirty="0">
                <a:solidFill>
                  <a:schemeClr val="tx1">
                    <a:lumMod val="50000"/>
                    <a:lumOff val="50000"/>
                  </a:schemeClr>
                </a:solidFill>
              </a:rPr>
              <a:t>C.R.S. 22-44-105(1)(c.7)</a:t>
            </a:r>
          </a:p>
          <a:p>
            <a:pPr marL="514350" indent="-514350">
              <a:buFont typeface="+mj-lt"/>
              <a:buAutoNum type="alphaLcParenR"/>
            </a:pPr>
            <a:r>
              <a:rPr lang="en-US" sz="2000" dirty="0"/>
              <a:t>Detailed budget format </a:t>
            </a:r>
            <a:r>
              <a:rPr lang="en-US" sz="1400" dirty="0"/>
              <a:t>(C.R.S. 22-44-105 (c)) </a:t>
            </a:r>
            <a:r>
              <a:rPr lang="en-US" sz="2000" dirty="0"/>
              <a:t>to include:</a:t>
            </a:r>
          </a:p>
          <a:p>
            <a:pPr marL="971550" lvl="1" indent="-514350">
              <a:buFont typeface="+mj-lt"/>
              <a:buAutoNum type="arabicPeriod"/>
            </a:pPr>
            <a:r>
              <a:rPr lang="en-US" sz="1600" dirty="0">
                <a:solidFill>
                  <a:schemeClr val="tx1">
                    <a:lumMod val="65000"/>
                    <a:lumOff val="35000"/>
                  </a:schemeClr>
                </a:solidFill>
              </a:rPr>
              <a:t>Description of the expenditure</a:t>
            </a:r>
          </a:p>
          <a:p>
            <a:pPr marL="971550" lvl="1" indent="-514350">
              <a:buFont typeface="+mj-lt"/>
              <a:buAutoNum type="arabicPeriod"/>
            </a:pPr>
            <a:r>
              <a:rPr lang="en-US" sz="1600" dirty="0">
                <a:solidFill>
                  <a:schemeClr val="tx1">
                    <a:lumMod val="65000"/>
                    <a:lumOff val="35000"/>
                  </a:schemeClr>
                </a:solidFill>
              </a:rPr>
              <a:t>Amount to be budgeted for the current fiscal year</a:t>
            </a:r>
          </a:p>
          <a:p>
            <a:pPr marL="971550" lvl="1" indent="-514350">
              <a:buFont typeface="+mj-lt"/>
              <a:buAutoNum type="arabicPeriod"/>
            </a:pPr>
            <a:r>
              <a:rPr lang="en-US" sz="1600" dirty="0">
                <a:solidFill>
                  <a:schemeClr val="tx1">
                    <a:lumMod val="65000"/>
                    <a:lumOff val="35000"/>
                  </a:schemeClr>
                </a:solidFill>
              </a:rPr>
              <a:t>Amount estimated to be expended for the current year</a:t>
            </a:r>
          </a:p>
          <a:p>
            <a:pPr marL="971550" lvl="1" indent="-514350">
              <a:buFont typeface="+mj-lt"/>
              <a:buAutoNum type="arabicPeriod"/>
            </a:pPr>
            <a:r>
              <a:rPr lang="en-US" sz="1600" dirty="0">
                <a:solidFill>
                  <a:schemeClr val="tx1">
                    <a:lumMod val="65000"/>
                    <a:lumOff val="35000"/>
                  </a:schemeClr>
                </a:solidFill>
              </a:rPr>
              <a:t>Amount budgeted for the ensuing fiscal year</a:t>
            </a:r>
          </a:p>
        </p:txBody>
      </p:sp>
    </p:spTree>
    <p:extLst>
      <p:ext uri="{BB962C8B-B14F-4D97-AF65-F5344CB8AC3E}">
        <p14:creationId xmlns:p14="http://schemas.microsoft.com/office/powerpoint/2010/main" val="3525398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effectLst>
                  <a:outerShdw blurRad="38100" dist="19050" dir="2700000" algn="tl" rotWithShape="0">
                    <a:schemeClr val="dk1">
                      <a:alpha val="40000"/>
                    </a:schemeClr>
                  </a:outerShdw>
                </a:effectLst>
              </a:rPr>
              <a:t>Detail Budget Contents </a:t>
            </a:r>
            <a:r>
              <a:rPr lang="en-US" sz="2800" dirty="0">
                <a:ln w="0"/>
                <a:effectLst>
                  <a:outerShdw blurRad="38100" dist="19050" dir="2700000" algn="tl" rotWithShape="0">
                    <a:schemeClr val="dk1">
                      <a:alpha val="40000"/>
                    </a:schemeClr>
                  </a:outerShdw>
                </a:effectLst>
              </a:rPr>
              <a:t>(cont.)</a:t>
            </a:r>
            <a:endParaRPr lang="en-US" sz="2800" dirty="0"/>
          </a:p>
        </p:txBody>
      </p:sp>
      <p:sp>
        <p:nvSpPr>
          <p:cNvPr id="3" name="Content Placeholder 2"/>
          <p:cNvSpPr>
            <a:spLocks noGrp="1"/>
          </p:cNvSpPr>
          <p:nvPr>
            <p:ph idx="1"/>
          </p:nvPr>
        </p:nvSpPr>
        <p:spPr>
          <a:xfrm>
            <a:off x="628650" y="1825624"/>
            <a:ext cx="7886700" cy="4632325"/>
          </a:xfrm>
        </p:spPr>
        <p:txBody>
          <a:bodyPr/>
          <a:lstStyle/>
          <a:p>
            <a:pPr marL="0" indent="0">
              <a:buNone/>
            </a:pPr>
            <a:r>
              <a:rPr lang="en-US" u="sng" dirty="0"/>
              <a:t>Annual </a:t>
            </a:r>
            <a:r>
              <a:rPr lang="en-US" b="1" u="sng" dirty="0"/>
              <a:t>Amended </a:t>
            </a:r>
            <a:r>
              <a:rPr lang="en-US" u="sng" dirty="0"/>
              <a:t>Budget must include:</a:t>
            </a:r>
          </a:p>
          <a:p>
            <a:pPr marL="514350" indent="-514350">
              <a:buFont typeface="+mj-lt"/>
              <a:buAutoNum type="alphaLcParenR"/>
            </a:pPr>
            <a:r>
              <a:rPr lang="en-US" sz="2000" dirty="0"/>
              <a:t>Uniform Budget Summary </a:t>
            </a:r>
            <a:r>
              <a:rPr lang="en-US" sz="1400" dirty="0">
                <a:solidFill>
                  <a:schemeClr val="tx1">
                    <a:lumMod val="50000"/>
                    <a:lumOff val="50000"/>
                  </a:schemeClr>
                </a:solidFill>
              </a:rPr>
              <a:t>C.R.S. 22-44-105(1)(d.5)</a:t>
            </a:r>
          </a:p>
          <a:p>
            <a:pPr marL="514350" indent="-514350">
              <a:buFont typeface="+mj-lt"/>
              <a:buAutoNum type="alphaLcParenR"/>
            </a:pPr>
            <a:r>
              <a:rPr lang="en-US" sz="2000" dirty="0"/>
              <a:t>TABOR reserve </a:t>
            </a:r>
            <a:r>
              <a:rPr lang="en-US" sz="1600" dirty="0">
                <a:solidFill>
                  <a:schemeClr val="tx1">
                    <a:lumMod val="50000"/>
                    <a:lumOff val="50000"/>
                  </a:schemeClr>
                </a:solidFill>
              </a:rPr>
              <a:t>C.R</a:t>
            </a:r>
            <a:r>
              <a:rPr lang="en-US" sz="1400" dirty="0">
                <a:solidFill>
                  <a:schemeClr val="tx1">
                    <a:lumMod val="50000"/>
                    <a:lumOff val="50000"/>
                  </a:schemeClr>
                </a:solidFill>
              </a:rPr>
              <a:t>.S. 22-44-105(1)(c.5)</a:t>
            </a:r>
          </a:p>
          <a:p>
            <a:pPr marL="514350" indent="-514350">
              <a:buFont typeface="+mj-lt"/>
              <a:buAutoNum type="alphaLcParenR"/>
            </a:pPr>
            <a:r>
              <a:rPr lang="en-US" sz="2000" dirty="0"/>
              <a:t>SPED reserve</a:t>
            </a:r>
          </a:p>
          <a:p>
            <a:pPr marL="514350" indent="-514350">
              <a:buFont typeface="+mj-lt"/>
              <a:buAutoNum type="alphaLcParenR"/>
            </a:pPr>
            <a:r>
              <a:rPr lang="en-US" sz="2000" dirty="0"/>
              <a:t>Pupil count </a:t>
            </a:r>
            <a:r>
              <a:rPr lang="en-US" sz="1400" dirty="0">
                <a:solidFill>
                  <a:schemeClr val="tx1">
                    <a:lumMod val="50000"/>
                    <a:lumOff val="50000"/>
                  </a:schemeClr>
                </a:solidFill>
              </a:rPr>
              <a:t>C.R.S. 22-44-105(1)(b)</a:t>
            </a:r>
          </a:p>
          <a:p>
            <a:pPr marL="514350" indent="-514350">
              <a:buFont typeface="+mj-lt"/>
              <a:buAutoNum type="alphaLcParenR"/>
            </a:pPr>
            <a:r>
              <a:rPr lang="en-US" sz="2000" dirty="0"/>
              <a:t>Summarized revenues by source and expenditures by fund, function, and object </a:t>
            </a:r>
            <a:r>
              <a:rPr lang="en-US" sz="1400" dirty="0">
                <a:solidFill>
                  <a:schemeClr val="tx1">
                    <a:lumMod val="50000"/>
                    <a:lumOff val="50000"/>
                  </a:schemeClr>
                </a:solidFill>
              </a:rPr>
              <a:t>C.R.S. 22-44-105(1)(c.7)</a:t>
            </a:r>
          </a:p>
          <a:p>
            <a:pPr marL="514350" indent="-514350">
              <a:buFont typeface="+mj-lt"/>
              <a:buAutoNum type="alphaLcParenR"/>
            </a:pPr>
            <a:r>
              <a:rPr lang="en-US" sz="2000" dirty="0"/>
              <a:t>Detailed budget format </a:t>
            </a:r>
            <a:r>
              <a:rPr lang="en-US" sz="1400" dirty="0"/>
              <a:t>(C.R.S. 22-44-105 (c)) </a:t>
            </a:r>
            <a:r>
              <a:rPr lang="en-US" sz="2000" dirty="0"/>
              <a:t>to include:</a:t>
            </a:r>
          </a:p>
          <a:p>
            <a:pPr marL="971550" lvl="1" indent="-514350">
              <a:buFont typeface="+mj-lt"/>
              <a:buAutoNum type="arabicPeriod"/>
            </a:pPr>
            <a:r>
              <a:rPr lang="en-US" sz="1600" dirty="0">
                <a:solidFill>
                  <a:schemeClr val="tx1">
                    <a:lumMod val="65000"/>
                    <a:lumOff val="35000"/>
                  </a:schemeClr>
                </a:solidFill>
              </a:rPr>
              <a:t>Description of the expenditure</a:t>
            </a:r>
          </a:p>
          <a:p>
            <a:pPr marL="971550" lvl="1" indent="-514350">
              <a:buFont typeface="+mj-lt"/>
              <a:buAutoNum type="arabicPeriod"/>
            </a:pPr>
            <a:r>
              <a:rPr lang="en-US" sz="1600" dirty="0">
                <a:solidFill>
                  <a:schemeClr val="tx1">
                    <a:lumMod val="65000"/>
                    <a:lumOff val="35000"/>
                  </a:schemeClr>
                </a:solidFill>
              </a:rPr>
              <a:t>Prior year final approved budget</a:t>
            </a:r>
          </a:p>
          <a:p>
            <a:pPr marL="971550" lvl="1" indent="-514350">
              <a:buFont typeface="+mj-lt"/>
              <a:buAutoNum type="arabicPeriod"/>
            </a:pPr>
            <a:r>
              <a:rPr lang="en-US" sz="1600" dirty="0">
                <a:solidFill>
                  <a:schemeClr val="tx1">
                    <a:lumMod val="65000"/>
                    <a:lumOff val="35000"/>
                  </a:schemeClr>
                </a:solidFill>
              </a:rPr>
              <a:t>Prior year final actuals (audit)</a:t>
            </a:r>
          </a:p>
          <a:p>
            <a:pPr marL="971550" lvl="1" indent="-514350">
              <a:buFont typeface="+mj-lt"/>
              <a:buAutoNum type="arabicPeriod"/>
            </a:pPr>
            <a:r>
              <a:rPr lang="en-US" sz="1600" dirty="0">
                <a:solidFill>
                  <a:schemeClr val="tx1">
                    <a:lumMod val="65000"/>
                    <a:lumOff val="35000"/>
                  </a:schemeClr>
                </a:solidFill>
              </a:rPr>
              <a:t>Current year proposed amended budget to be approved by the board</a:t>
            </a:r>
          </a:p>
        </p:txBody>
      </p:sp>
    </p:spTree>
    <p:extLst>
      <p:ext uri="{BB962C8B-B14F-4D97-AF65-F5344CB8AC3E}">
        <p14:creationId xmlns:p14="http://schemas.microsoft.com/office/powerpoint/2010/main" val="320708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6A965F-FA82-45EA-B6D0-E8C860929DC9}" vid="{26212A1B-D962-4FEE-BB6B-0F45839414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2612</TotalTime>
  <Words>2653</Words>
  <Application>Microsoft Office PowerPoint</Application>
  <PresentationFormat>On-screen Show (4:3)</PresentationFormat>
  <Paragraphs>295</Paragraphs>
  <Slides>39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Budget - Statutory Requirements</vt:lpstr>
      <vt:lpstr>Agenda</vt:lpstr>
      <vt:lpstr>Purpose of a Budget</vt:lpstr>
      <vt:lpstr>Budget Timeline</vt:lpstr>
      <vt:lpstr>CSI Budget Deadlines</vt:lpstr>
      <vt:lpstr>CSI Budget Deadlines Cont.</vt:lpstr>
      <vt:lpstr>What to Present to the Board</vt:lpstr>
      <vt:lpstr>Detail Budget Contents</vt:lpstr>
      <vt:lpstr>Detail Budget Contents (cont.)</vt:lpstr>
      <vt:lpstr>Reserves</vt:lpstr>
      <vt:lpstr>Sample Detail Budget</vt:lpstr>
      <vt:lpstr>Uniform Budget Summary</vt:lpstr>
      <vt:lpstr>Uniform Budget Summary B</vt:lpstr>
      <vt:lpstr>Uniform Budget Summary C</vt:lpstr>
      <vt:lpstr>Uniform Budget Summary D</vt:lpstr>
      <vt:lpstr>Uniform Budget Summary E</vt:lpstr>
      <vt:lpstr>Uniform Budget Summary 1 </vt:lpstr>
      <vt:lpstr>Uniform Budget Summary 2</vt:lpstr>
      <vt:lpstr>Uniform Budget Summary 3 </vt:lpstr>
      <vt:lpstr>Uniform Budget Summary 4 </vt:lpstr>
      <vt:lpstr>Uniform Budget Summary 5 </vt:lpstr>
      <vt:lpstr>Uniform Budget Summary 6 </vt:lpstr>
      <vt:lpstr>Appropriation</vt:lpstr>
      <vt:lpstr>Appropriation (cont.)</vt:lpstr>
      <vt:lpstr>Sample Appropriation </vt:lpstr>
      <vt:lpstr>Use of Beginning Fund Balance</vt:lpstr>
      <vt:lpstr>Use of Beginning Fund Balance (cont.)</vt:lpstr>
      <vt:lpstr>Use of Beginning Fund Balance (cont.) 3</vt:lpstr>
      <vt:lpstr>Notice of Budget</vt:lpstr>
      <vt:lpstr>Supplemental Budgets</vt:lpstr>
      <vt:lpstr>Supplemental Budget </vt:lpstr>
      <vt:lpstr>Failure to Adopt a Budget</vt:lpstr>
      <vt:lpstr>Cannot Budget Deficit</vt:lpstr>
      <vt:lpstr>Budget - Filing</vt:lpstr>
      <vt:lpstr>Monitoring and Analysis</vt:lpstr>
      <vt:lpstr>Monitoring and Analysis (cont.)</vt:lpstr>
      <vt:lpstr>Sample Quarterly Report</vt:lpstr>
      <vt:lpstr>Resources</vt:lpstr>
      <vt:lpstr>Resources cont.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Controls</dc:title>
  <dc:creator>Sever, David</dc:creator>
  <cp:lastModifiedBy>Vigil, Raena</cp:lastModifiedBy>
  <cp:revision>164</cp:revision>
  <cp:lastPrinted>2019-04-24T16:32:02Z</cp:lastPrinted>
  <dcterms:created xsi:type="dcterms:W3CDTF">2019-04-04T17:16:49Z</dcterms:created>
  <dcterms:modified xsi:type="dcterms:W3CDTF">2024-01-08T21:23:31Z</dcterms:modified>
</cp:coreProperties>
</file>