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30"/>
  </p:notesMasterIdLst>
  <p:sldIdLst>
    <p:sldId id="256" r:id="rId2"/>
    <p:sldId id="263"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6" r:id="rId27"/>
    <p:sldId id="297" r:id="rId28"/>
    <p:sldId id="298" r:id="rId29"/>
    <p:sldId id="299" r:id="rId30"/>
    <p:sldId id="300" r:id="rId31"/>
    <p:sldId id="301" r:id="rId32"/>
    <p:sldId id="302" r:id="rId33"/>
    <p:sldId id="303" r:id="rId34"/>
    <p:sldId id="304" r:id="rId35"/>
    <p:sldId id="305" r:id="rId36"/>
    <p:sldId id="306" r:id="rId37"/>
    <p:sldId id="308" r:id="rId38"/>
    <p:sldId id="309" r:id="rId39"/>
    <p:sldId id="310" r:id="rId40"/>
    <p:sldId id="311" r:id="rId41"/>
    <p:sldId id="312" r:id="rId42"/>
    <p:sldId id="313" r:id="rId43"/>
    <p:sldId id="314" r:id="rId44"/>
    <p:sldId id="315" r:id="rId45"/>
    <p:sldId id="316" r:id="rId46"/>
    <p:sldId id="317" r:id="rId47"/>
    <p:sldId id="318" r:id="rId48"/>
    <p:sldId id="319" r:id="rId49"/>
    <p:sldId id="320" r:id="rId50"/>
    <p:sldId id="321" r:id="rId51"/>
    <p:sldId id="322" r:id="rId52"/>
    <p:sldId id="323" r:id="rId53"/>
    <p:sldId id="324" r:id="rId54"/>
    <p:sldId id="325" r:id="rId55"/>
    <p:sldId id="326" r:id="rId56"/>
    <p:sldId id="327" r:id="rId57"/>
    <p:sldId id="328" r:id="rId58"/>
    <p:sldId id="329" r:id="rId59"/>
    <p:sldId id="330" r:id="rId60"/>
    <p:sldId id="332" r:id="rId61"/>
    <p:sldId id="333" r:id="rId62"/>
    <p:sldId id="334" r:id="rId63"/>
    <p:sldId id="335" r:id="rId64"/>
    <p:sldId id="336" r:id="rId65"/>
    <p:sldId id="337" r:id="rId66"/>
    <p:sldId id="338" r:id="rId67"/>
    <p:sldId id="339" r:id="rId68"/>
    <p:sldId id="340" r:id="rId69"/>
    <p:sldId id="341" r:id="rId70"/>
    <p:sldId id="342" r:id="rId71"/>
    <p:sldId id="343" r:id="rId72"/>
    <p:sldId id="344" r:id="rId73"/>
    <p:sldId id="345" r:id="rId74"/>
    <p:sldId id="346" r:id="rId75"/>
    <p:sldId id="347" r:id="rId76"/>
    <p:sldId id="348" r:id="rId77"/>
    <p:sldId id="349" r:id="rId78"/>
    <p:sldId id="350" r:id="rId79"/>
    <p:sldId id="351" r:id="rId80"/>
    <p:sldId id="352" r:id="rId81"/>
    <p:sldId id="353" r:id="rId82"/>
    <p:sldId id="354" r:id="rId83"/>
    <p:sldId id="355" r:id="rId84"/>
    <p:sldId id="356" r:id="rId85"/>
    <p:sldId id="357" r:id="rId86"/>
    <p:sldId id="358" r:id="rId87"/>
    <p:sldId id="360" r:id="rId88"/>
    <p:sldId id="361" r:id="rId89"/>
    <p:sldId id="362" r:id="rId90"/>
    <p:sldId id="363" r:id="rId91"/>
    <p:sldId id="364" r:id="rId92"/>
    <p:sldId id="365" r:id="rId93"/>
    <p:sldId id="366" r:id="rId94"/>
    <p:sldId id="367" r:id="rId95"/>
    <p:sldId id="368" r:id="rId96"/>
    <p:sldId id="369" r:id="rId97"/>
    <p:sldId id="370" r:id="rId98"/>
    <p:sldId id="371" r:id="rId99"/>
    <p:sldId id="372" r:id="rId100"/>
    <p:sldId id="373" r:id="rId101"/>
    <p:sldId id="374" r:id="rId102"/>
    <p:sldId id="375" r:id="rId103"/>
    <p:sldId id="376" r:id="rId104"/>
    <p:sldId id="377" r:id="rId105"/>
    <p:sldId id="378" r:id="rId106"/>
    <p:sldId id="379" r:id="rId107"/>
    <p:sldId id="381" r:id="rId108"/>
    <p:sldId id="382" r:id="rId109"/>
    <p:sldId id="383" r:id="rId110"/>
    <p:sldId id="384" r:id="rId111"/>
    <p:sldId id="385" r:id="rId112"/>
    <p:sldId id="386" r:id="rId113"/>
    <p:sldId id="387" r:id="rId114"/>
    <p:sldId id="388" r:id="rId115"/>
    <p:sldId id="389" r:id="rId116"/>
    <p:sldId id="390" r:id="rId117"/>
    <p:sldId id="391" r:id="rId118"/>
    <p:sldId id="392" r:id="rId119"/>
    <p:sldId id="393" r:id="rId120"/>
    <p:sldId id="394" r:id="rId121"/>
    <p:sldId id="395" r:id="rId122"/>
    <p:sldId id="397" r:id="rId123"/>
    <p:sldId id="398" r:id="rId124"/>
    <p:sldId id="399" r:id="rId125"/>
    <p:sldId id="400" r:id="rId126"/>
    <p:sldId id="403" r:id="rId127"/>
    <p:sldId id="404" r:id="rId128"/>
    <p:sldId id="409" r:id="rId1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AA1F"/>
    <a:srgbClr val="C63F28"/>
    <a:srgbClr val="455FA9"/>
    <a:srgbClr val="008C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19" autoAdjust="0"/>
    <p:restoredTop sz="86385" autoAdjust="0"/>
  </p:normalViewPr>
  <p:slideViewPr>
    <p:cSldViewPr snapToGrid="0">
      <p:cViewPr varScale="1">
        <p:scale>
          <a:sx n="110" d="100"/>
          <a:sy n="110" d="100"/>
        </p:scale>
        <p:origin x="486" y="10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F14F2E-92A9-42C6-9CBE-1E57962C0C8F}" type="datetimeFigureOut">
              <a:rPr lang="en-US" smtClean="0"/>
              <a:t>12/12/2023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236FA9-E422-4CFD-956E-786F13BB8D9B}" type="slidenum">
              <a:rPr lang="en-US" smtClean="0"/>
              <a:t>‹#›</a:t>
            </a:fld>
            <a:endParaRPr lang="en-US"/>
          </a:p>
        </p:txBody>
      </p:sp>
    </p:spTree>
    <p:extLst>
      <p:ext uri="{BB962C8B-B14F-4D97-AF65-F5344CB8AC3E}">
        <p14:creationId xmlns:p14="http://schemas.microsoft.com/office/powerpoint/2010/main" val="647529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8" Type="http://schemas.openxmlformats.org/officeDocument/2006/relationships/hyperlink" Target="https://sites.ed.gov/idea/regs/b/d/300.324/a" TargetMode="External"/><Relationship Id="rId13" Type="http://schemas.openxmlformats.org/officeDocument/2006/relationships/hyperlink" Target="https://sites.ed.gov/idea/regs/b/d/300.321" TargetMode="External"/><Relationship Id="rId18" Type="http://schemas.openxmlformats.org/officeDocument/2006/relationships/hyperlink" Target="https://sites.ed.gov/idea/regs/b/a/300.43/a" TargetMode="External"/><Relationship Id="rId26" Type="http://schemas.openxmlformats.org/officeDocument/2006/relationships/hyperlink" Target="https://sites.ed.gov/idea/regs/b/a/300.43/b" TargetMode="External"/><Relationship Id="rId3" Type="http://schemas.openxmlformats.org/officeDocument/2006/relationships/hyperlink" Target="https://sites.ed.gov/idea/statuteregulations/" TargetMode="External"/><Relationship Id="rId21" Type="http://schemas.openxmlformats.org/officeDocument/2006/relationships/hyperlink" Target="https://sites.ed.gov/idea/regs/b/a/300.43/a/2/i" TargetMode="External"/><Relationship Id="rId7" Type="http://schemas.openxmlformats.org/officeDocument/2006/relationships/hyperlink" Target="https://sites.ed.gov/idea/regs/b/d/300.324" TargetMode="External"/><Relationship Id="rId12" Type="http://schemas.openxmlformats.org/officeDocument/2006/relationships/hyperlink" Target="https://sites.ed.gov/idea/regs/b/d/300.324/a/1/iv" TargetMode="External"/><Relationship Id="rId17" Type="http://schemas.openxmlformats.org/officeDocument/2006/relationships/hyperlink" Target="https://sites.ed.gov/idea/regs/b/a" TargetMode="External"/><Relationship Id="rId25" Type="http://schemas.openxmlformats.org/officeDocument/2006/relationships/hyperlink" Target="https://sites.ed.gov/idea/regs/b/a/300.43/a/2/v" TargetMode="External"/><Relationship Id="rId2" Type="http://schemas.openxmlformats.org/officeDocument/2006/relationships/slide" Target="../slides/slide40.xml"/><Relationship Id="rId16" Type="http://schemas.openxmlformats.org/officeDocument/2006/relationships/hyperlink" Target="https://sites.ed.gov/idea/regs/b/d/300.321/b/3" TargetMode="External"/><Relationship Id="rId20" Type="http://schemas.openxmlformats.org/officeDocument/2006/relationships/hyperlink" Target="https://sites.ed.gov/idea/regs/b/a/300.43/a/2" TargetMode="External"/><Relationship Id="rId1" Type="http://schemas.openxmlformats.org/officeDocument/2006/relationships/notesMaster" Target="../notesMasters/notesMaster1.xml"/><Relationship Id="rId6" Type="http://schemas.openxmlformats.org/officeDocument/2006/relationships/hyperlink" Target="https://sites.ed.gov/idea/regs/b/d" TargetMode="External"/><Relationship Id="rId11" Type="http://schemas.openxmlformats.org/officeDocument/2006/relationships/hyperlink" Target="https://sites.ed.gov/idea/regs/b/d/300.324/a/1/iii" TargetMode="External"/><Relationship Id="rId24" Type="http://schemas.openxmlformats.org/officeDocument/2006/relationships/hyperlink" Target="https://sites.ed.gov/idea/regs/b/a/300.43/a/2/iv" TargetMode="External"/><Relationship Id="rId5" Type="http://schemas.openxmlformats.org/officeDocument/2006/relationships/hyperlink" Target="https://sites.ed.gov/idea/regs/b" TargetMode="External"/><Relationship Id="rId15" Type="http://schemas.openxmlformats.org/officeDocument/2006/relationships/hyperlink" Target="https://sites.ed.gov/idea/regs/b/d/300.321/b/2" TargetMode="External"/><Relationship Id="rId23" Type="http://schemas.openxmlformats.org/officeDocument/2006/relationships/hyperlink" Target="https://sites.ed.gov/idea/regs/b/a/300.43/a/2/iii" TargetMode="External"/><Relationship Id="rId10" Type="http://schemas.openxmlformats.org/officeDocument/2006/relationships/hyperlink" Target="https://sites.ed.gov/idea/regs/b/d/300.324/a/1/ii" TargetMode="External"/><Relationship Id="rId19" Type="http://schemas.openxmlformats.org/officeDocument/2006/relationships/hyperlink" Target="https://sites.ed.gov/idea/regs/b/a/300.43/a/1" TargetMode="External"/><Relationship Id="rId4" Type="http://schemas.openxmlformats.org/officeDocument/2006/relationships/hyperlink" Target="https://sites.ed.gov/idea/regs" TargetMode="External"/><Relationship Id="rId9" Type="http://schemas.openxmlformats.org/officeDocument/2006/relationships/hyperlink" Target="https://sites.ed.gov/idea/regs/b/d/300.324/a/1/i" TargetMode="External"/><Relationship Id="rId14" Type="http://schemas.openxmlformats.org/officeDocument/2006/relationships/hyperlink" Target="https://sites.ed.gov/idea/regs/b/d/300.321/b/1" TargetMode="External"/><Relationship Id="rId22" Type="http://schemas.openxmlformats.org/officeDocument/2006/relationships/hyperlink" Target="https://sites.ed.gov/idea/regs/b/a/300.43/a/2/ii"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a5d2477d5e_0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a5d2477d5e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g2a5d2477d5e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0" name="Google Shape;290;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p106: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092" name="Google Shape;1092;p106: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Google Shape;1097;p107:notes"/>
          <p:cNvSpPr txBox="1">
            <a:spLocks noGrp="1"/>
          </p:cNvSpPr>
          <p:nvPr>
            <p:ph type="body" idx="1"/>
          </p:nvPr>
        </p:nvSpPr>
        <p:spPr>
          <a:xfrm>
            <a:off x="731839" y="4560889"/>
            <a:ext cx="5851525" cy="4319587"/>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360"/>
              </a:spcBef>
              <a:spcAft>
                <a:spcPts val="0"/>
              </a:spcAft>
              <a:buClr>
                <a:schemeClr val="dk1"/>
              </a:buClr>
              <a:buSzPts val="1400"/>
              <a:buFont typeface="Calibri"/>
              <a:buNone/>
            </a:pPr>
            <a:endParaRPr/>
          </a:p>
        </p:txBody>
      </p:sp>
      <p:sp>
        <p:nvSpPr>
          <p:cNvPr id="1098" name="Google Shape;1098;p10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p108:notes"/>
          <p:cNvSpPr txBox="1">
            <a:spLocks noGrp="1"/>
          </p:cNvSpPr>
          <p:nvPr>
            <p:ph type="body" idx="1"/>
          </p:nvPr>
        </p:nvSpPr>
        <p:spPr>
          <a:xfrm>
            <a:off x="731839" y="4560889"/>
            <a:ext cx="5851525" cy="4319587"/>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360"/>
              </a:spcBef>
              <a:spcAft>
                <a:spcPts val="0"/>
              </a:spcAft>
              <a:buClr>
                <a:schemeClr val="dk1"/>
              </a:buClr>
              <a:buSzPts val="1400"/>
              <a:buFont typeface="Calibri"/>
              <a:buNone/>
            </a:pPr>
            <a:endParaRPr/>
          </a:p>
        </p:txBody>
      </p:sp>
      <p:sp>
        <p:nvSpPr>
          <p:cNvPr id="1138" name="Google Shape;1138;p10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2"/>
        <p:cNvGrpSpPr/>
        <p:nvPr/>
      </p:nvGrpSpPr>
      <p:grpSpPr>
        <a:xfrm>
          <a:off x="0" y="0"/>
          <a:ext cx="0" cy="0"/>
          <a:chOff x="0" y="0"/>
          <a:chExt cx="0" cy="0"/>
        </a:xfrm>
      </p:grpSpPr>
      <p:sp>
        <p:nvSpPr>
          <p:cNvPr id="1143" name="Google Shape;1143;p109:notes"/>
          <p:cNvSpPr txBox="1">
            <a:spLocks noGrp="1"/>
          </p:cNvSpPr>
          <p:nvPr>
            <p:ph type="body" idx="1"/>
          </p:nvPr>
        </p:nvSpPr>
        <p:spPr>
          <a:xfrm>
            <a:off x="731839" y="4560889"/>
            <a:ext cx="5851525" cy="4319587"/>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360"/>
              </a:spcBef>
              <a:spcAft>
                <a:spcPts val="0"/>
              </a:spcAft>
              <a:buClr>
                <a:schemeClr val="dk1"/>
              </a:buClr>
              <a:buSzPts val="1400"/>
              <a:buFont typeface="Calibri"/>
              <a:buNone/>
            </a:pPr>
            <a:endParaRPr/>
          </a:p>
        </p:txBody>
      </p:sp>
      <p:sp>
        <p:nvSpPr>
          <p:cNvPr id="1144" name="Google Shape;1144;p10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9"/>
        <p:cNvGrpSpPr/>
        <p:nvPr/>
      </p:nvGrpSpPr>
      <p:grpSpPr>
        <a:xfrm>
          <a:off x="0" y="0"/>
          <a:ext cx="0" cy="0"/>
          <a:chOff x="0" y="0"/>
          <a:chExt cx="0" cy="0"/>
        </a:xfrm>
      </p:grpSpPr>
      <p:sp>
        <p:nvSpPr>
          <p:cNvPr id="1150" name="Google Shape;1150;p110:notes"/>
          <p:cNvSpPr txBox="1">
            <a:spLocks noGrp="1"/>
          </p:cNvSpPr>
          <p:nvPr>
            <p:ph type="body" idx="1"/>
          </p:nvPr>
        </p:nvSpPr>
        <p:spPr>
          <a:xfrm>
            <a:off x="710248" y="4518204"/>
            <a:ext cx="5681980" cy="3696866"/>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151" name="Google Shape;1151;p110: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5"/>
        <p:cNvGrpSpPr/>
        <p:nvPr/>
      </p:nvGrpSpPr>
      <p:grpSpPr>
        <a:xfrm>
          <a:off x="0" y="0"/>
          <a:ext cx="0" cy="0"/>
          <a:chOff x="0" y="0"/>
          <a:chExt cx="0" cy="0"/>
        </a:xfrm>
      </p:grpSpPr>
      <p:sp>
        <p:nvSpPr>
          <p:cNvPr id="1156" name="Google Shape;1156;p111:notes"/>
          <p:cNvSpPr txBox="1">
            <a:spLocks noGrp="1"/>
          </p:cNvSpPr>
          <p:nvPr>
            <p:ph type="body" idx="1"/>
          </p:nvPr>
        </p:nvSpPr>
        <p:spPr>
          <a:xfrm>
            <a:off x="710248" y="4518204"/>
            <a:ext cx="5681980" cy="3696866"/>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157" name="Google Shape;1157;p111: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0"/>
        <p:cNvGrpSpPr/>
        <p:nvPr/>
      </p:nvGrpSpPr>
      <p:grpSpPr>
        <a:xfrm>
          <a:off x="0" y="0"/>
          <a:ext cx="0" cy="0"/>
          <a:chOff x="0" y="0"/>
          <a:chExt cx="0" cy="0"/>
        </a:xfrm>
      </p:grpSpPr>
      <p:sp>
        <p:nvSpPr>
          <p:cNvPr id="1171" name="Google Shape;1171;p123: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172" name="Google Shape;1172;p123: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0"/>
        <p:cNvGrpSpPr/>
        <p:nvPr/>
      </p:nvGrpSpPr>
      <p:grpSpPr>
        <a:xfrm>
          <a:off x="0" y="0"/>
          <a:ext cx="0" cy="0"/>
          <a:chOff x="0" y="0"/>
          <a:chExt cx="0" cy="0"/>
        </a:xfrm>
      </p:grpSpPr>
      <p:sp>
        <p:nvSpPr>
          <p:cNvPr id="1181" name="Google Shape;1181;p124:notes"/>
          <p:cNvSpPr txBox="1">
            <a:spLocks noGrp="1"/>
          </p:cNvSpPr>
          <p:nvPr>
            <p:ph type="body" idx="1"/>
          </p:nvPr>
        </p:nvSpPr>
        <p:spPr>
          <a:xfrm>
            <a:off x="731838" y="4560888"/>
            <a:ext cx="5851500" cy="43197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360"/>
              </a:spcBef>
              <a:spcAft>
                <a:spcPts val="0"/>
              </a:spcAft>
              <a:buClr>
                <a:schemeClr val="dk1"/>
              </a:buClr>
              <a:buSzPts val="1400"/>
              <a:buFont typeface="Calibri"/>
              <a:buNone/>
            </a:pPr>
            <a:endParaRPr/>
          </a:p>
        </p:txBody>
      </p:sp>
      <p:sp>
        <p:nvSpPr>
          <p:cNvPr id="1182" name="Google Shape;1182;p12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Google Shape;1187;p125:notes"/>
          <p:cNvSpPr txBox="1">
            <a:spLocks noGrp="1"/>
          </p:cNvSpPr>
          <p:nvPr>
            <p:ph type="body" idx="1"/>
          </p:nvPr>
        </p:nvSpPr>
        <p:spPr>
          <a:xfrm>
            <a:off x="731838" y="4560888"/>
            <a:ext cx="5851500" cy="43197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360"/>
              </a:spcBef>
              <a:spcAft>
                <a:spcPts val="0"/>
              </a:spcAft>
              <a:buClr>
                <a:schemeClr val="dk1"/>
              </a:buClr>
              <a:buSzPts val="1400"/>
              <a:buFont typeface="Calibri"/>
              <a:buNone/>
            </a:pPr>
            <a:endParaRPr/>
          </a:p>
        </p:txBody>
      </p:sp>
      <p:sp>
        <p:nvSpPr>
          <p:cNvPr id="1188" name="Google Shape;1188;p12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2"/>
        <p:cNvGrpSpPr/>
        <p:nvPr/>
      </p:nvGrpSpPr>
      <p:grpSpPr>
        <a:xfrm>
          <a:off x="0" y="0"/>
          <a:ext cx="0" cy="0"/>
          <a:chOff x="0" y="0"/>
          <a:chExt cx="0" cy="0"/>
        </a:xfrm>
      </p:grpSpPr>
      <p:sp>
        <p:nvSpPr>
          <p:cNvPr id="1193" name="Google Shape;1193;p126: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194" name="Google Shape;1194;p126: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20: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9"/>
        <p:cNvGrpSpPr/>
        <p:nvPr/>
      </p:nvGrpSpPr>
      <p:grpSpPr>
        <a:xfrm>
          <a:off x="0" y="0"/>
          <a:ext cx="0" cy="0"/>
          <a:chOff x="0" y="0"/>
          <a:chExt cx="0" cy="0"/>
        </a:xfrm>
      </p:grpSpPr>
      <p:sp>
        <p:nvSpPr>
          <p:cNvPr id="1200" name="Google Shape;1200;p127: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201" name="Google Shape;1201;p127: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6"/>
        <p:cNvGrpSpPr/>
        <p:nvPr/>
      </p:nvGrpSpPr>
      <p:grpSpPr>
        <a:xfrm>
          <a:off x="0" y="0"/>
          <a:ext cx="0" cy="0"/>
          <a:chOff x="0" y="0"/>
          <a:chExt cx="0" cy="0"/>
        </a:xfrm>
      </p:grpSpPr>
      <p:sp>
        <p:nvSpPr>
          <p:cNvPr id="1207" name="Google Shape;1207;p128: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208" name="Google Shape;1208;p128: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3"/>
        <p:cNvGrpSpPr/>
        <p:nvPr/>
      </p:nvGrpSpPr>
      <p:grpSpPr>
        <a:xfrm>
          <a:off x="0" y="0"/>
          <a:ext cx="0" cy="0"/>
          <a:chOff x="0" y="0"/>
          <a:chExt cx="0" cy="0"/>
        </a:xfrm>
      </p:grpSpPr>
      <p:sp>
        <p:nvSpPr>
          <p:cNvPr id="1214" name="Google Shape;1214;p129: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215" name="Google Shape;1215;p129: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p130: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221" name="Google Shape;1221;p130: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5"/>
        <p:cNvGrpSpPr/>
        <p:nvPr/>
      </p:nvGrpSpPr>
      <p:grpSpPr>
        <a:xfrm>
          <a:off x="0" y="0"/>
          <a:ext cx="0" cy="0"/>
          <a:chOff x="0" y="0"/>
          <a:chExt cx="0" cy="0"/>
        </a:xfrm>
      </p:grpSpPr>
      <p:sp>
        <p:nvSpPr>
          <p:cNvPr id="1226" name="Google Shape;1226;p131: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227" name="Google Shape;1227;p131: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
        <p:cNvGrpSpPr/>
        <p:nvPr/>
      </p:nvGrpSpPr>
      <p:grpSpPr>
        <a:xfrm>
          <a:off x="0" y="0"/>
          <a:ext cx="0" cy="0"/>
          <a:chOff x="0" y="0"/>
          <a:chExt cx="0" cy="0"/>
        </a:xfrm>
      </p:grpSpPr>
      <p:sp>
        <p:nvSpPr>
          <p:cNvPr id="1232" name="Google Shape;1232;p132: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233" name="Google Shape;1233;p132: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7"/>
        <p:cNvGrpSpPr/>
        <p:nvPr/>
      </p:nvGrpSpPr>
      <p:grpSpPr>
        <a:xfrm>
          <a:off x="0" y="0"/>
          <a:ext cx="0" cy="0"/>
          <a:chOff x="0" y="0"/>
          <a:chExt cx="0" cy="0"/>
        </a:xfrm>
      </p:grpSpPr>
      <p:sp>
        <p:nvSpPr>
          <p:cNvPr id="1238" name="Google Shape;1238;p133: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239" name="Google Shape;1239;p133: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7"/>
        <p:cNvGrpSpPr/>
        <p:nvPr/>
      </p:nvGrpSpPr>
      <p:grpSpPr>
        <a:xfrm>
          <a:off x="0" y="0"/>
          <a:ext cx="0" cy="0"/>
          <a:chOff x="0" y="0"/>
          <a:chExt cx="0" cy="0"/>
        </a:xfrm>
      </p:grpSpPr>
      <p:sp>
        <p:nvSpPr>
          <p:cNvPr id="1248" name="Google Shape;1248;p134: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249" name="Google Shape;1249;p134: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5"/>
        <p:cNvGrpSpPr/>
        <p:nvPr/>
      </p:nvGrpSpPr>
      <p:grpSpPr>
        <a:xfrm>
          <a:off x="0" y="0"/>
          <a:ext cx="0" cy="0"/>
          <a:chOff x="0" y="0"/>
          <a:chExt cx="0" cy="0"/>
        </a:xfrm>
      </p:grpSpPr>
      <p:sp>
        <p:nvSpPr>
          <p:cNvPr id="1256" name="Google Shape;1256;p135: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257" name="Google Shape;1257;p135: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p136:notes"/>
          <p:cNvSpPr txBox="1">
            <a:spLocks noGrp="1"/>
          </p:cNvSpPr>
          <p:nvPr>
            <p:ph type="body" idx="1"/>
          </p:nvPr>
        </p:nvSpPr>
        <p:spPr>
          <a:xfrm>
            <a:off x="710248" y="4518204"/>
            <a:ext cx="5681980" cy="3696866"/>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265" name="Google Shape;1265;p136: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4" name="Google Shape;304;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0"/>
        <p:cNvGrpSpPr/>
        <p:nvPr/>
      </p:nvGrpSpPr>
      <p:grpSpPr>
        <a:xfrm>
          <a:off x="0" y="0"/>
          <a:ext cx="0" cy="0"/>
          <a:chOff x="0" y="0"/>
          <a:chExt cx="0" cy="0"/>
        </a:xfrm>
      </p:grpSpPr>
      <p:sp>
        <p:nvSpPr>
          <p:cNvPr id="1271" name="Google Shape;1271;p137:notes"/>
          <p:cNvSpPr txBox="1">
            <a:spLocks noGrp="1"/>
          </p:cNvSpPr>
          <p:nvPr>
            <p:ph type="body" idx="1"/>
          </p:nvPr>
        </p:nvSpPr>
        <p:spPr>
          <a:xfrm>
            <a:off x="731838" y="4560888"/>
            <a:ext cx="5851500" cy="43197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360"/>
              </a:spcBef>
              <a:spcAft>
                <a:spcPts val="0"/>
              </a:spcAft>
              <a:buClr>
                <a:schemeClr val="dk1"/>
              </a:buClr>
              <a:buSzPts val="1400"/>
              <a:buFont typeface="Calibri"/>
              <a:buNone/>
            </a:pPr>
            <a:endParaRPr/>
          </a:p>
        </p:txBody>
      </p:sp>
      <p:sp>
        <p:nvSpPr>
          <p:cNvPr id="1272" name="Google Shape;1272;p13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3"/>
        <p:cNvGrpSpPr/>
        <p:nvPr/>
      </p:nvGrpSpPr>
      <p:grpSpPr>
        <a:xfrm>
          <a:off x="0" y="0"/>
          <a:ext cx="0" cy="0"/>
          <a:chOff x="0" y="0"/>
          <a:chExt cx="0" cy="0"/>
        </a:xfrm>
      </p:grpSpPr>
      <p:sp>
        <p:nvSpPr>
          <p:cNvPr id="1284" name="Google Shape;1284;p139:notes"/>
          <p:cNvSpPr txBox="1">
            <a:spLocks noGrp="1"/>
          </p:cNvSpPr>
          <p:nvPr>
            <p:ph type="sldNum" idx="12"/>
          </p:nvPr>
        </p:nvSpPr>
        <p:spPr>
          <a:xfrm>
            <a:off x="4023092" y="8917422"/>
            <a:ext cx="3077700" cy="471000"/>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rPr>
              <a:t>122</a:t>
            </a:fld>
            <a:endParaRPr sz="1200">
              <a:solidFill>
                <a:schemeClr val="dk1"/>
              </a:solidFill>
            </a:endParaRPr>
          </a:p>
        </p:txBody>
      </p:sp>
      <p:sp>
        <p:nvSpPr>
          <p:cNvPr id="1285" name="Google Shape;1285;p139: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86" name="Google Shape;1286;p139:notes"/>
          <p:cNvSpPr txBox="1">
            <a:spLocks noGrp="1"/>
          </p:cNvSpPr>
          <p:nvPr>
            <p:ph type="body" idx="1"/>
          </p:nvPr>
        </p:nvSpPr>
        <p:spPr>
          <a:xfrm>
            <a:off x="710248" y="4518204"/>
            <a:ext cx="5682000" cy="3696900"/>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Consider the IEP as a “growth development plan” for a student from which each element of the document builds from one another and are interconnected.</a:t>
            </a: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1"/>
        <p:cNvGrpSpPr/>
        <p:nvPr/>
      </p:nvGrpSpPr>
      <p:grpSpPr>
        <a:xfrm>
          <a:off x="0" y="0"/>
          <a:ext cx="0" cy="0"/>
          <a:chOff x="0" y="0"/>
          <a:chExt cx="0" cy="0"/>
        </a:xfrm>
      </p:grpSpPr>
      <p:sp>
        <p:nvSpPr>
          <p:cNvPr id="1302" name="Google Shape;1302;p140: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303" name="Google Shape;1303;p140: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0"/>
        <p:cNvGrpSpPr/>
        <p:nvPr/>
      </p:nvGrpSpPr>
      <p:grpSpPr>
        <a:xfrm>
          <a:off x="0" y="0"/>
          <a:ext cx="0" cy="0"/>
          <a:chOff x="0" y="0"/>
          <a:chExt cx="0" cy="0"/>
        </a:xfrm>
      </p:grpSpPr>
      <p:sp>
        <p:nvSpPr>
          <p:cNvPr id="1311" name="Google Shape;1311;p141:notes"/>
          <p:cNvSpPr txBox="1">
            <a:spLocks noGrp="1"/>
          </p:cNvSpPr>
          <p:nvPr>
            <p:ph type="body" idx="1"/>
          </p:nvPr>
        </p:nvSpPr>
        <p:spPr>
          <a:xfrm>
            <a:off x="710248" y="4518204"/>
            <a:ext cx="5681980" cy="3696866"/>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312" name="Google Shape;1312;p141: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Google Shape;1323;p142: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324" name="Google Shape;1324;p142: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6"/>
        <p:cNvGrpSpPr/>
        <p:nvPr/>
      </p:nvGrpSpPr>
      <p:grpSpPr>
        <a:xfrm>
          <a:off x="0" y="0"/>
          <a:ext cx="0" cy="0"/>
          <a:chOff x="0" y="0"/>
          <a:chExt cx="0" cy="0"/>
        </a:xfrm>
      </p:grpSpPr>
      <p:sp>
        <p:nvSpPr>
          <p:cNvPr id="1347" name="Google Shape;1347;p144: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348" name="Google Shape;1348;p144: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2"/>
        <p:cNvGrpSpPr/>
        <p:nvPr/>
      </p:nvGrpSpPr>
      <p:grpSpPr>
        <a:xfrm>
          <a:off x="0" y="0"/>
          <a:ext cx="0" cy="0"/>
          <a:chOff x="0" y="0"/>
          <a:chExt cx="0" cy="0"/>
        </a:xfrm>
      </p:grpSpPr>
      <p:sp>
        <p:nvSpPr>
          <p:cNvPr id="1353" name="Google Shape;1353;p145:notes"/>
          <p:cNvSpPr txBox="1">
            <a:spLocks noGrp="1"/>
          </p:cNvSpPr>
          <p:nvPr>
            <p:ph type="body" idx="1"/>
          </p:nvPr>
        </p:nvSpPr>
        <p:spPr>
          <a:xfrm>
            <a:off x="731839" y="4560889"/>
            <a:ext cx="5851525" cy="4319587"/>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360"/>
              </a:spcBef>
              <a:spcAft>
                <a:spcPts val="0"/>
              </a:spcAft>
              <a:buClr>
                <a:schemeClr val="dk1"/>
              </a:buClr>
              <a:buSzPts val="1400"/>
              <a:buFont typeface="Calibri"/>
              <a:buNone/>
            </a:pPr>
            <a:endParaRPr/>
          </a:p>
        </p:txBody>
      </p:sp>
      <p:sp>
        <p:nvSpPr>
          <p:cNvPr id="1354" name="Google Shape;1354;p14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2: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22: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12" name="Google Shape;312;p22:notes"/>
          <p:cNvSpPr txBox="1">
            <a:spLocks noGrp="1"/>
          </p:cNvSpPr>
          <p:nvPr>
            <p:ph type="sldNum" idx="12"/>
          </p:nvPr>
        </p:nvSpPr>
        <p:spPr>
          <a:xfrm>
            <a:off x="4023092" y="8917422"/>
            <a:ext cx="3077739" cy="471053"/>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611db43dc7_0_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g2611db43dc7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68580" lvl="0" indent="0" algn="ctr" rtl="0">
              <a:lnSpc>
                <a:spcPct val="90000"/>
              </a:lnSpc>
              <a:spcBef>
                <a:spcPts val="0"/>
              </a:spcBef>
              <a:spcAft>
                <a:spcPts val="0"/>
              </a:spcAft>
              <a:buClr>
                <a:schemeClr val="dk1"/>
              </a:buClr>
              <a:buSzPts val="1290"/>
              <a:buFont typeface="Arial"/>
              <a:buNone/>
            </a:pPr>
            <a:r>
              <a:rPr lang="en-US" sz="2303" b="1">
                <a:latin typeface="Arial"/>
                <a:ea typeface="Arial"/>
                <a:cs typeface="Arial"/>
                <a:sym typeface="Arial"/>
              </a:rPr>
              <a:t>Comprehensive Age-Appropriate Transition Assessment</a:t>
            </a:r>
            <a:endParaRPr sz="2303">
              <a:latin typeface="Arial"/>
              <a:ea typeface="Arial"/>
              <a:cs typeface="Arial"/>
              <a:sym typeface="Arial"/>
            </a:endParaRPr>
          </a:p>
          <a:p>
            <a:pPr marL="68580" lvl="0" indent="0" algn="ctr" rtl="0">
              <a:lnSpc>
                <a:spcPct val="90000"/>
              </a:lnSpc>
              <a:spcBef>
                <a:spcPts val="0"/>
              </a:spcBef>
              <a:spcAft>
                <a:spcPts val="0"/>
              </a:spcAft>
              <a:buClr>
                <a:schemeClr val="dk1"/>
              </a:buClr>
              <a:buSzPts val="1290"/>
              <a:buFont typeface="Arial"/>
              <a:buNone/>
            </a:pPr>
            <a:endParaRPr sz="2303">
              <a:latin typeface="Arial"/>
              <a:ea typeface="Arial"/>
              <a:cs typeface="Arial"/>
              <a:sym typeface="Arial"/>
            </a:endParaRPr>
          </a:p>
          <a:p>
            <a:pPr marL="68580" lvl="0" indent="0" algn="ctr" rtl="0">
              <a:lnSpc>
                <a:spcPct val="90000"/>
              </a:lnSpc>
              <a:spcBef>
                <a:spcPts val="0"/>
              </a:spcBef>
              <a:spcAft>
                <a:spcPts val="0"/>
              </a:spcAft>
              <a:buClr>
                <a:schemeClr val="dk1"/>
              </a:buClr>
              <a:buSzPts val="1290"/>
              <a:buFont typeface="Arial"/>
              <a:buNone/>
            </a:pPr>
            <a:r>
              <a:rPr lang="en-US" sz="2303">
                <a:latin typeface="Arial"/>
                <a:ea typeface="Arial"/>
                <a:cs typeface="Arial"/>
                <a:sym typeface="Arial"/>
              </a:rPr>
              <a:t>The key to answering the right questions is to individualize the transition process for each student and identify outcomes as they prepare to leave the school system and enter adult life</a:t>
            </a:r>
            <a:endParaRPr/>
          </a:p>
        </p:txBody>
      </p:sp>
      <p:sp>
        <p:nvSpPr>
          <p:cNvPr id="320" name="Google Shape;320;g2611db43dc7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4:notes"/>
          <p:cNvSpPr txBox="1">
            <a:spLocks noGrp="1"/>
          </p:cNvSpPr>
          <p:nvPr>
            <p:ph type="sldNum" idx="12"/>
          </p:nvPr>
        </p:nvSpPr>
        <p:spPr>
          <a:xfrm>
            <a:off x="4023092" y="8917422"/>
            <a:ext cx="3077739" cy="470964"/>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rPr>
              <a:t>16</a:t>
            </a:fld>
            <a:endParaRPr sz="1200">
              <a:solidFill>
                <a:schemeClr val="dk1"/>
              </a:solidFill>
            </a:endParaRPr>
          </a:p>
        </p:txBody>
      </p:sp>
      <p:sp>
        <p:nvSpPr>
          <p:cNvPr id="328" name="Google Shape;328;p24: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9" name="Google Shape;329;p24:notes"/>
          <p:cNvSpPr txBox="1">
            <a:spLocks noGrp="1"/>
          </p:cNvSpPr>
          <p:nvPr>
            <p:ph type="body" idx="1"/>
          </p:nvPr>
        </p:nvSpPr>
        <p:spPr>
          <a:xfrm>
            <a:off x="710248" y="4518204"/>
            <a:ext cx="5681980" cy="3696866"/>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Consider the IEP as a “growth development plan” for a student from which each element of the document builds from one another and are interconnected.</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611db43dc7_0_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g2611db43dc7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7" name="Google Shape;347;g2611db43dc7_0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2611db43dc7_0_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g2611db43dc7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5" name="Google Shape;355;g2611db43dc7_0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611db43dc7_0_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g2611db43dc7_0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3" name="Google Shape;363;g2611db43dc7_0_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611db43dc7_0_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g2611db43dc7_0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2" name="Google Shape;372;g2611db43dc7_0_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33: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Kacy</a:t>
            </a:r>
            <a:endParaRPr/>
          </a:p>
        </p:txBody>
      </p:sp>
      <p:sp>
        <p:nvSpPr>
          <p:cNvPr id="384" name="Google Shape;384;p33: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4: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34: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94" name="Google Shape;394;p34:notes"/>
          <p:cNvSpPr txBox="1">
            <a:spLocks noGrp="1"/>
          </p:cNvSpPr>
          <p:nvPr>
            <p:ph type="sldNum" idx="12"/>
          </p:nvPr>
        </p:nvSpPr>
        <p:spPr>
          <a:xfrm>
            <a:off x="4023092" y="8917422"/>
            <a:ext cx="3077739" cy="471053"/>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Clr>
                <a:schemeClr val="dk1"/>
              </a:buClr>
              <a:buSzPts val="1200"/>
              <a:buFont typeface="Candara"/>
              <a:buNone/>
            </a:pPr>
            <a:fld id="{00000000-1234-1234-1234-123412341234}" type="slidenum">
              <a:rPr lang="en-US" sz="1200">
                <a:solidFill>
                  <a:schemeClr val="dk1"/>
                </a:solidFill>
                <a:latin typeface="Candara"/>
                <a:ea typeface="Candara"/>
                <a:cs typeface="Candara"/>
                <a:sym typeface="Candara"/>
              </a:rPr>
              <a:t>22</a:t>
            </a:fld>
            <a:endParaRPr sz="1200">
              <a:solidFill>
                <a:schemeClr val="dk1"/>
              </a:solidFill>
              <a:latin typeface="Candara"/>
              <a:ea typeface="Candara"/>
              <a:cs typeface="Candara"/>
              <a:sym typeface="Candar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35: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21" name="Google Shape;421;p35: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6:notes"/>
          <p:cNvSpPr txBox="1">
            <a:spLocks noGrp="1"/>
          </p:cNvSpPr>
          <p:nvPr>
            <p:ph type="body" idx="1"/>
          </p:nvPr>
        </p:nvSpPr>
        <p:spPr>
          <a:xfrm>
            <a:off x="731839" y="4560889"/>
            <a:ext cx="5851525" cy="4319587"/>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360"/>
              </a:spcBef>
              <a:spcAft>
                <a:spcPts val="0"/>
              </a:spcAft>
              <a:buClr>
                <a:schemeClr val="dk1"/>
              </a:buClr>
              <a:buSzPts val="1400"/>
              <a:buFont typeface="Calibri"/>
              <a:buNone/>
            </a:pPr>
            <a:endParaRPr/>
          </a:p>
        </p:txBody>
      </p:sp>
      <p:sp>
        <p:nvSpPr>
          <p:cNvPr id="428" name="Google Shape;428;p3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611db43dc7_0_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g2611db43dc7_0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5" name="Google Shape;435;g2611db43dc7_0_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38:notes"/>
          <p:cNvSpPr txBox="1">
            <a:spLocks noGrp="1"/>
          </p:cNvSpPr>
          <p:nvPr>
            <p:ph type="body" idx="1"/>
          </p:nvPr>
        </p:nvSpPr>
        <p:spPr>
          <a:xfrm>
            <a:off x="0" y="0"/>
            <a:ext cx="2330208" cy="4106842"/>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Abby</a:t>
            </a:r>
            <a:endParaRPr/>
          </a:p>
          <a:p>
            <a:pPr marL="0" lvl="0" indent="0" algn="l" rtl="0">
              <a:lnSpc>
                <a:spcPct val="100000"/>
              </a:lnSpc>
              <a:spcBef>
                <a:spcPts val="0"/>
              </a:spcBef>
              <a:spcAft>
                <a:spcPts val="0"/>
              </a:spcAft>
              <a:buClr>
                <a:schemeClr val="dk1"/>
              </a:buClr>
              <a:buSzPts val="1200"/>
              <a:buFont typeface="Calibri"/>
              <a:buNone/>
            </a:pPr>
            <a:r>
              <a:rPr lang="en-US"/>
              <a:t>Facilitator Notes:  “Transition assessment should address  three areas: employment,  education and training, and as  necessary independent living.”</a:t>
            </a:r>
            <a:endParaRPr/>
          </a:p>
          <a:p>
            <a:pPr marL="0" lvl="0" indent="0" algn="l" rtl="0">
              <a:lnSpc>
                <a:spcPct val="100000"/>
              </a:lnSpc>
              <a:spcBef>
                <a:spcPts val="0"/>
              </a:spcBef>
              <a:spcAft>
                <a:spcPts val="0"/>
              </a:spcAft>
              <a:buClr>
                <a:schemeClr val="dk1"/>
              </a:buClr>
              <a:buSzPts val="1200"/>
              <a:buFont typeface="Calibri"/>
              <a:buNone/>
            </a:pPr>
            <a:endParaRPr/>
          </a:p>
          <a:p>
            <a:pPr marL="221831" lvl="0" indent="-212015" algn="l" rtl="0">
              <a:lnSpc>
                <a:spcPct val="100000"/>
              </a:lnSpc>
              <a:spcBef>
                <a:spcPts val="614"/>
              </a:spcBef>
              <a:spcAft>
                <a:spcPts val="0"/>
              </a:spcAft>
              <a:buClr>
                <a:schemeClr val="dk1"/>
              </a:buClr>
              <a:buSzPts val="2800"/>
              <a:buFont typeface="Arial"/>
              <a:buChar char="•"/>
            </a:pPr>
            <a:r>
              <a:rPr lang="en-US">
                <a:latin typeface="Calibri"/>
                <a:ea typeface="Calibri"/>
                <a:cs typeface="Calibri"/>
                <a:sym typeface="Calibri"/>
              </a:rPr>
              <a:t>Involve both student and family</a:t>
            </a:r>
            <a:endParaRPr/>
          </a:p>
          <a:p>
            <a:pPr marL="221831" lvl="0" indent="-212015" algn="l" rtl="0">
              <a:lnSpc>
                <a:spcPct val="100000"/>
              </a:lnSpc>
              <a:spcBef>
                <a:spcPts val="777"/>
              </a:spcBef>
              <a:spcAft>
                <a:spcPts val="0"/>
              </a:spcAft>
              <a:buClr>
                <a:schemeClr val="dk1"/>
              </a:buClr>
              <a:buSzPts val="2800"/>
              <a:buFont typeface="Arial"/>
              <a:buChar char="•"/>
            </a:pPr>
            <a:r>
              <a:rPr lang="en-US">
                <a:latin typeface="Calibri"/>
                <a:ea typeface="Calibri"/>
                <a:cs typeface="Calibri"/>
                <a:sym typeface="Calibri"/>
              </a:rPr>
              <a:t>Information provided from multiple sources (people and assessments)</a:t>
            </a:r>
            <a:endParaRPr/>
          </a:p>
          <a:p>
            <a:pPr marL="221831" lvl="0" indent="-212015" algn="l" rtl="0">
              <a:lnSpc>
                <a:spcPct val="100000"/>
              </a:lnSpc>
              <a:spcBef>
                <a:spcPts val="777"/>
              </a:spcBef>
              <a:spcAft>
                <a:spcPts val="0"/>
              </a:spcAft>
              <a:buClr>
                <a:schemeClr val="dk1"/>
              </a:buClr>
              <a:buSzPts val="2800"/>
              <a:buFont typeface="Arial"/>
              <a:buChar char="•"/>
            </a:pPr>
            <a:r>
              <a:rPr lang="en-US">
                <a:latin typeface="Calibri"/>
                <a:ea typeface="Calibri"/>
                <a:cs typeface="Calibri"/>
                <a:sym typeface="Calibri"/>
              </a:rPr>
              <a:t>Not a one-time event</a:t>
            </a:r>
            <a:endParaRPr/>
          </a:p>
          <a:p>
            <a:pPr marL="0" lvl="0" indent="0" algn="l" rtl="0">
              <a:lnSpc>
                <a:spcPct val="100000"/>
              </a:lnSpc>
              <a:spcBef>
                <a:spcPts val="0"/>
              </a:spcBef>
              <a:spcAft>
                <a:spcPts val="0"/>
              </a:spcAft>
              <a:buClr>
                <a:schemeClr val="dk1"/>
              </a:buClr>
              <a:buSzPts val="1200"/>
              <a:buFont typeface="Calibri"/>
              <a:buNone/>
            </a:pPr>
            <a:endParaRPr/>
          </a:p>
        </p:txBody>
      </p:sp>
      <p:sp>
        <p:nvSpPr>
          <p:cNvPr id="450" name="Google Shape;450;p38:notes"/>
          <p:cNvSpPr>
            <a:spLocks noGrp="1" noRot="1" noChangeAspect="1"/>
          </p:cNvSpPr>
          <p:nvPr>
            <p:ph type="sldImg" idx="2"/>
          </p:nvPr>
        </p:nvSpPr>
        <p:spPr>
          <a:xfrm>
            <a:off x="2389188"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3" name="Google Shape;463;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28ffdc585f7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0" name="Google Shape;470;g28ffdc585f7_0_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8ffdc585f7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8" name="Google Shape;478;g28ffdc585f7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28ffdc585f7_0_0:notes"/>
          <p:cNvSpPr txBox="1">
            <a:spLocks noGrp="1"/>
          </p:cNvSpPr>
          <p:nvPr>
            <p:ph type="body" idx="1"/>
          </p:nvPr>
        </p:nvSpPr>
        <p:spPr>
          <a:xfrm>
            <a:off x="710248" y="4518204"/>
            <a:ext cx="5682000" cy="3696600"/>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86" name="Google Shape;486;g28ffdc585f7_0_0: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4</a:t>
            </a:fld>
            <a:endParaRPr sz="14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39: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Rachel</a:t>
            </a:r>
            <a:endParaRPr/>
          </a:p>
        </p:txBody>
      </p:sp>
      <p:sp>
        <p:nvSpPr>
          <p:cNvPr id="493" name="Google Shape;493;p39: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40: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Rachel</a:t>
            </a:r>
            <a:endParaRPr/>
          </a:p>
        </p:txBody>
      </p:sp>
      <p:sp>
        <p:nvSpPr>
          <p:cNvPr id="504" name="Google Shape;504;p40: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41: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Abby</a:t>
            </a:r>
            <a:endParaRPr/>
          </a:p>
          <a:p>
            <a:pPr marL="0" lvl="0" indent="0" algn="l" rtl="0">
              <a:lnSpc>
                <a:spcPct val="100000"/>
              </a:lnSpc>
              <a:spcBef>
                <a:spcPts val="0"/>
              </a:spcBef>
              <a:spcAft>
                <a:spcPts val="0"/>
              </a:spcAft>
              <a:buClr>
                <a:schemeClr val="dk1"/>
              </a:buClr>
              <a:buSzPts val="1200"/>
              <a:buFont typeface="Calibri"/>
              <a:buNone/>
            </a:pPr>
            <a:r>
              <a:rPr lang="en-US"/>
              <a:t>Facilitator Notes:  “Transition assessment should address  three areas: employment,  education and training, and as  necessary independent living.”</a:t>
            </a:r>
            <a:endParaRPr/>
          </a:p>
          <a:p>
            <a:pPr marL="0" lvl="0" indent="0" algn="l" rtl="0">
              <a:lnSpc>
                <a:spcPct val="100000"/>
              </a:lnSpc>
              <a:spcBef>
                <a:spcPts val="0"/>
              </a:spcBef>
              <a:spcAft>
                <a:spcPts val="0"/>
              </a:spcAft>
              <a:buClr>
                <a:schemeClr val="dk1"/>
              </a:buClr>
              <a:buSzPts val="1200"/>
              <a:buFont typeface="Calibri"/>
              <a:buNone/>
            </a:pPr>
            <a:endParaRPr/>
          </a:p>
          <a:p>
            <a:pPr marL="221831" lvl="0" indent="-212015" algn="l" rtl="0">
              <a:lnSpc>
                <a:spcPct val="100000"/>
              </a:lnSpc>
              <a:spcBef>
                <a:spcPts val="614"/>
              </a:spcBef>
              <a:spcAft>
                <a:spcPts val="0"/>
              </a:spcAft>
              <a:buClr>
                <a:schemeClr val="dk1"/>
              </a:buClr>
              <a:buSzPts val="2800"/>
              <a:buFont typeface="Calibri"/>
              <a:buChar char="•"/>
            </a:pPr>
            <a:r>
              <a:rPr lang="en-US"/>
              <a:t>Involve both student and family</a:t>
            </a:r>
            <a:endParaRPr/>
          </a:p>
          <a:p>
            <a:pPr marL="0" lvl="0" indent="0" algn="l" rtl="0">
              <a:lnSpc>
                <a:spcPct val="100000"/>
              </a:lnSpc>
              <a:spcBef>
                <a:spcPts val="0"/>
              </a:spcBef>
              <a:spcAft>
                <a:spcPts val="0"/>
              </a:spcAft>
              <a:buClr>
                <a:schemeClr val="dk1"/>
              </a:buClr>
              <a:buSzPts val="1400"/>
              <a:buFont typeface="Calibri"/>
              <a:buNone/>
            </a:pPr>
            <a:endParaRPr/>
          </a:p>
        </p:txBody>
      </p:sp>
      <p:sp>
        <p:nvSpPr>
          <p:cNvPr id="515" name="Google Shape;515;p41: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1" name="Google Shape;521;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45: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Rachel</a:t>
            </a:r>
            <a:endParaRPr/>
          </a:p>
        </p:txBody>
      </p:sp>
      <p:sp>
        <p:nvSpPr>
          <p:cNvPr id="528" name="Google Shape;528;p45: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46: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Rachel first  and Abby will present the bank nd toolkit 2nd</a:t>
            </a:r>
            <a:endParaRPr/>
          </a:p>
        </p:txBody>
      </p:sp>
      <p:sp>
        <p:nvSpPr>
          <p:cNvPr id="535" name="Google Shape;535;p46: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2611db43dc7_0_7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0" name="Google Shape;550;g2611db43dc7_0_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1" name="Google Shape;551;g2611db43dc7_0_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2611db43dc7_0_9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0" name="Google Shape;560;g2611db43dc7_0_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1" name="Google Shape;561;g2611db43dc7_0_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2611db43dc7_0_10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0" name="Google Shape;570;g2611db43dc7_0_1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1" name="Google Shape;571;g2611db43dc7_0_10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53: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53: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471144" lvl="0" indent="-235571" algn="l" rtl="0">
              <a:lnSpc>
                <a:spcPct val="100000"/>
              </a:lnSpc>
              <a:spcBef>
                <a:spcPts val="0"/>
              </a:spcBef>
              <a:spcAft>
                <a:spcPts val="0"/>
              </a:spcAft>
              <a:buClr>
                <a:schemeClr val="dk1"/>
              </a:buClr>
              <a:buSzPts val="1400"/>
              <a:buFont typeface="Calibri"/>
              <a:buNone/>
            </a:pPr>
            <a:r>
              <a:rPr lang="en-US" b="1"/>
              <a:t>Sec. 300.324 (a) (1)</a:t>
            </a:r>
            <a:endParaRPr/>
          </a:p>
          <a:p>
            <a:pPr marL="471144" lvl="0" indent="-235571" algn="l" rtl="0">
              <a:lnSpc>
                <a:spcPct val="100000"/>
              </a:lnSpc>
              <a:spcBef>
                <a:spcPts val="0"/>
              </a:spcBef>
              <a:spcAft>
                <a:spcPts val="0"/>
              </a:spcAft>
              <a:buClr>
                <a:schemeClr val="hlink"/>
              </a:buClr>
              <a:buSzPts val="1400"/>
              <a:buFont typeface="Calibri"/>
              <a:buNone/>
            </a:pPr>
            <a:r>
              <a:rPr lang="en-US" u="sng">
                <a:solidFill>
                  <a:schemeClr val="hlink"/>
                </a:solidFill>
                <a:hlinkClick r:id="rId3"/>
              </a:rPr>
              <a:t>Statute/Regs Main</a:t>
            </a:r>
            <a:r>
              <a:rPr lang="en-US"/>
              <a:t> » </a:t>
            </a:r>
            <a:r>
              <a:rPr lang="en-US" u="sng">
                <a:solidFill>
                  <a:schemeClr val="hlink"/>
                </a:solidFill>
                <a:hlinkClick r:id="rId4"/>
              </a:rPr>
              <a:t>Regulations</a:t>
            </a:r>
            <a:r>
              <a:rPr lang="en-US"/>
              <a:t> » </a:t>
            </a:r>
            <a:r>
              <a:rPr lang="en-US" u="sng">
                <a:solidFill>
                  <a:schemeClr val="hlink"/>
                </a:solidFill>
                <a:hlinkClick r:id="rId5"/>
              </a:rPr>
              <a:t>Part B</a:t>
            </a:r>
            <a:r>
              <a:rPr lang="en-US"/>
              <a:t> » </a:t>
            </a:r>
            <a:r>
              <a:rPr lang="en-US" u="sng">
                <a:solidFill>
                  <a:schemeClr val="hlink"/>
                </a:solidFill>
                <a:hlinkClick r:id="rId6"/>
              </a:rPr>
              <a:t>Subpart D</a:t>
            </a:r>
            <a:r>
              <a:rPr lang="en-US"/>
              <a:t> » </a:t>
            </a:r>
            <a:r>
              <a:rPr lang="en-US" u="sng">
                <a:solidFill>
                  <a:schemeClr val="hlink"/>
                </a:solidFill>
                <a:hlinkClick r:id="rId7"/>
              </a:rPr>
              <a:t>Section 300.324</a:t>
            </a:r>
            <a:r>
              <a:rPr lang="en-US"/>
              <a:t> » </a:t>
            </a:r>
            <a:r>
              <a:rPr lang="en-US" u="sng">
                <a:solidFill>
                  <a:schemeClr val="hlink"/>
                </a:solidFill>
                <a:hlinkClick r:id="rId8"/>
              </a:rPr>
              <a:t>a</a:t>
            </a:r>
            <a:r>
              <a:rPr lang="en-US"/>
              <a:t> » 1</a:t>
            </a:r>
            <a:endParaRPr/>
          </a:p>
          <a:p>
            <a:pPr marL="471144" lvl="0" indent="-235571" algn="l" rtl="0">
              <a:lnSpc>
                <a:spcPct val="100000"/>
              </a:lnSpc>
              <a:spcBef>
                <a:spcPts val="0"/>
              </a:spcBef>
              <a:spcAft>
                <a:spcPts val="0"/>
              </a:spcAft>
              <a:buClr>
                <a:schemeClr val="dk1"/>
              </a:buClr>
              <a:buSzPts val="1400"/>
              <a:buFont typeface="Calibri"/>
              <a:buNone/>
            </a:pPr>
            <a:r>
              <a:rPr lang="en-US"/>
              <a:t>(1) General. In developing each child’s IEP, the IEP Team must consider—</a:t>
            </a:r>
            <a:endParaRPr/>
          </a:p>
          <a:p>
            <a:pPr marL="471144" lvl="0" indent="-235571" algn="l" rtl="0">
              <a:lnSpc>
                <a:spcPct val="100000"/>
              </a:lnSpc>
              <a:spcBef>
                <a:spcPts val="0"/>
              </a:spcBef>
              <a:spcAft>
                <a:spcPts val="0"/>
              </a:spcAft>
              <a:buClr>
                <a:schemeClr val="hlink"/>
              </a:buClr>
              <a:buSzPts val="1400"/>
              <a:buFont typeface="Calibri"/>
              <a:buNone/>
            </a:pPr>
            <a:r>
              <a:rPr lang="en-US" u="sng">
                <a:solidFill>
                  <a:schemeClr val="hlink"/>
                </a:solidFill>
                <a:hlinkClick r:id="rId9"/>
              </a:rPr>
              <a:t>(i)</a:t>
            </a:r>
            <a:r>
              <a:rPr lang="en-US"/>
              <a:t> The strengths of the child;</a:t>
            </a:r>
            <a:endParaRPr/>
          </a:p>
          <a:p>
            <a:pPr marL="471144" lvl="0" indent="-235571" algn="l" rtl="0">
              <a:lnSpc>
                <a:spcPct val="100000"/>
              </a:lnSpc>
              <a:spcBef>
                <a:spcPts val="0"/>
              </a:spcBef>
              <a:spcAft>
                <a:spcPts val="0"/>
              </a:spcAft>
              <a:buClr>
                <a:schemeClr val="hlink"/>
              </a:buClr>
              <a:buSzPts val="1400"/>
              <a:buFont typeface="Calibri"/>
              <a:buNone/>
            </a:pPr>
            <a:r>
              <a:rPr lang="en-US" u="sng">
                <a:solidFill>
                  <a:schemeClr val="hlink"/>
                </a:solidFill>
                <a:hlinkClick r:id="rId10"/>
              </a:rPr>
              <a:t>(ii)</a:t>
            </a:r>
            <a:r>
              <a:rPr lang="en-US"/>
              <a:t> The concerns of the parents for enhancing the education of their child;</a:t>
            </a:r>
            <a:endParaRPr/>
          </a:p>
          <a:p>
            <a:pPr marL="471144" lvl="0" indent="-235571" algn="l" rtl="0">
              <a:lnSpc>
                <a:spcPct val="100000"/>
              </a:lnSpc>
              <a:spcBef>
                <a:spcPts val="0"/>
              </a:spcBef>
              <a:spcAft>
                <a:spcPts val="0"/>
              </a:spcAft>
              <a:buClr>
                <a:schemeClr val="hlink"/>
              </a:buClr>
              <a:buSzPts val="1400"/>
              <a:buFont typeface="Calibri"/>
              <a:buNone/>
            </a:pPr>
            <a:r>
              <a:rPr lang="en-US" u="sng">
                <a:solidFill>
                  <a:schemeClr val="hlink"/>
                </a:solidFill>
                <a:hlinkClick r:id="rId11"/>
              </a:rPr>
              <a:t>(iii)</a:t>
            </a:r>
            <a:r>
              <a:rPr lang="en-US"/>
              <a:t> The results of the initial or most recent evaluation of the child; and</a:t>
            </a:r>
            <a:endParaRPr/>
          </a:p>
          <a:p>
            <a:pPr marL="471144" lvl="0" indent="-235571" algn="l" rtl="0">
              <a:lnSpc>
                <a:spcPct val="100000"/>
              </a:lnSpc>
              <a:spcBef>
                <a:spcPts val="0"/>
              </a:spcBef>
              <a:spcAft>
                <a:spcPts val="0"/>
              </a:spcAft>
              <a:buClr>
                <a:schemeClr val="hlink"/>
              </a:buClr>
              <a:buSzPts val="1400"/>
              <a:buFont typeface="Calibri"/>
              <a:buNone/>
            </a:pPr>
            <a:r>
              <a:rPr lang="en-US" u="sng">
                <a:solidFill>
                  <a:schemeClr val="hlink"/>
                </a:solidFill>
                <a:hlinkClick r:id="rId12"/>
              </a:rPr>
              <a:t>(iv)</a:t>
            </a:r>
            <a:r>
              <a:rPr lang="en-US"/>
              <a:t> The academic, developmental, and functional needs of the child.</a:t>
            </a:r>
            <a:endParaRPr/>
          </a:p>
          <a:p>
            <a:pPr marL="471144" lvl="0" indent="-235571" algn="l" rtl="0">
              <a:lnSpc>
                <a:spcPct val="100000"/>
              </a:lnSpc>
              <a:spcBef>
                <a:spcPts val="0"/>
              </a:spcBef>
              <a:spcAft>
                <a:spcPts val="0"/>
              </a:spcAft>
              <a:buClr>
                <a:schemeClr val="dk1"/>
              </a:buClr>
              <a:buSzPts val="1400"/>
              <a:buFont typeface="Calibri"/>
              <a:buNone/>
            </a:pPr>
            <a:r>
              <a:rPr lang="en-US" b="1"/>
              <a:t>Sec. 300.321 (b)</a:t>
            </a:r>
            <a:endParaRPr/>
          </a:p>
          <a:p>
            <a:pPr marL="471144" lvl="0" indent="-235571" algn="l" rtl="0">
              <a:lnSpc>
                <a:spcPct val="100000"/>
              </a:lnSpc>
              <a:spcBef>
                <a:spcPts val="0"/>
              </a:spcBef>
              <a:spcAft>
                <a:spcPts val="0"/>
              </a:spcAft>
              <a:buClr>
                <a:schemeClr val="hlink"/>
              </a:buClr>
              <a:buSzPts val="1400"/>
              <a:buFont typeface="Calibri"/>
              <a:buNone/>
            </a:pPr>
            <a:r>
              <a:rPr lang="en-US" u="sng">
                <a:solidFill>
                  <a:schemeClr val="hlink"/>
                </a:solidFill>
                <a:hlinkClick r:id="rId3"/>
              </a:rPr>
              <a:t>Statute/Regs Main</a:t>
            </a:r>
            <a:r>
              <a:rPr lang="en-US"/>
              <a:t> » </a:t>
            </a:r>
            <a:r>
              <a:rPr lang="en-US" u="sng">
                <a:solidFill>
                  <a:schemeClr val="hlink"/>
                </a:solidFill>
                <a:hlinkClick r:id="rId4"/>
              </a:rPr>
              <a:t>Regulations</a:t>
            </a:r>
            <a:r>
              <a:rPr lang="en-US"/>
              <a:t> » </a:t>
            </a:r>
            <a:r>
              <a:rPr lang="en-US" u="sng">
                <a:solidFill>
                  <a:schemeClr val="hlink"/>
                </a:solidFill>
                <a:hlinkClick r:id="rId5"/>
              </a:rPr>
              <a:t>Part B</a:t>
            </a:r>
            <a:r>
              <a:rPr lang="en-US"/>
              <a:t> » </a:t>
            </a:r>
            <a:r>
              <a:rPr lang="en-US" u="sng">
                <a:solidFill>
                  <a:schemeClr val="hlink"/>
                </a:solidFill>
                <a:hlinkClick r:id="rId6"/>
              </a:rPr>
              <a:t>Subpart D</a:t>
            </a:r>
            <a:r>
              <a:rPr lang="en-US"/>
              <a:t> » </a:t>
            </a:r>
            <a:r>
              <a:rPr lang="en-US" u="sng">
                <a:solidFill>
                  <a:schemeClr val="hlink"/>
                </a:solidFill>
                <a:hlinkClick r:id="rId13"/>
              </a:rPr>
              <a:t>Section 300.321</a:t>
            </a:r>
            <a:r>
              <a:rPr lang="en-US"/>
              <a:t> » b</a:t>
            </a:r>
            <a:endParaRPr/>
          </a:p>
          <a:p>
            <a:pPr marL="471144" lvl="0" indent="-235571" algn="l" rtl="0">
              <a:lnSpc>
                <a:spcPct val="100000"/>
              </a:lnSpc>
              <a:spcBef>
                <a:spcPts val="0"/>
              </a:spcBef>
              <a:spcAft>
                <a:spcPts val="0"/>
              </a:spcAft>
              <a:buClr>
                <a:schemeClr val="dk1"/>
              </a:buClr>
              <a:buSzPts val="1400"/>
              <a:buFont typeface="Calibri"/>
              <a:buNone/>
            </a:pPr>
            <a:r>
              <a:rPr lang="en-US"/>
              <a:t>(b) Transition services participants.</a:t>
            </a:r>
            <a:endParaRPr/>
          </a:p>
          <a:p>
            <a:pPr marL="471144" lvl="0" indent="-235571" algn="l" rtl="0">
              <a:lnSpc>
                <a:spcPct val="100000"/>
              </a:lnSpc>
              <a:spcBef>
                <a:spcPts val="0"/>
              </a:spcBef>
              <a:spcAft>
                <a:spcPts val="0"/>
              </a:spcAft>
              <a:buClr>
                <a:schemeClr val="hlink"/>
              </a:buClr>
              <a:buSzPts val="1400"/>
              <a:buFont typeface="Calibri"/>
              <a:buNone/>
            </a:pPr>
            <a:r>
              <a:rPr lang="en-US" u="sng">
                <a:solidFill>
                  <a:schemeClr val="hlink"/>
                </a:solidFill>
                <a:hlinkClick r:id="rId14"/>
              </a:rPr>
              <a:t>(1)</a:t>
            </a:r>
            <a:r>
              <a:rPr lang="en-US"/>
              <a:t> In accordance with paragraph (a)(7) of this section, the public agency must invite a child with a disability to attend the child’s IEP Team meeting if a purpose of the meeting will be the consideration of the postsecondary goals for the child and the transition services needed to assist the child in reaching those goals under §300.320(b).</a:t>
            </a:r>
            <a:endParaRPr/>
          </a:p>
          <a:p>
            <a:pPr marL="471144" lvl="0" indent="-235571" algn="l" rtl="0">
              <a:lnSpc>
                <a:spcPct val="100000"/>
              </a:lnSpc>
              <a:spcBef>
                <a:spcPts val="0"/>
              </a:spcBef>
              <a:spcAft>
                <a:spcPts val="0"/>
              </a:spcAft>
              <a:buClr>
                <a:schemeClr val="hlink"/>
              </a:buClr>
              <a:buSzPts val="1400"/>
              <a:buFont typeface="Calibri"/>
              <a:buNone/>
            </a:pPr>
            <a:r>
              <a:rPr lang="en-US" u="sng">
                <a:solidFill>
                  <a:schemeClr val="hlink"/>
                </a:solidFill>
                <a:hlinkClick r:id="rId15"/>
              </a:rPr>
              <a:t>(2)</a:t>
            </a:r>
            <a:r>
              <a:rPr lang="en-US"/>
              <a:t> If the child does not attend the IEP Team meeting, the public agency must take other steps to ensure that the child’s preferences and interests are considered.</a:t>
            </a:r>
            <a:endParaRPr/>
          </a:p>
          <a:p>
            <a:pPr marL="471144" lvl="0" indent="-235571" algn="l" rtl="0">
              <a:lnSpc>
                <a:spcPct val="100000"/>
              </a:lnSpc>
              <a:spcBef>
                <a:spcPts val="0"/>
              </a:spcBef>
              <a:spcAft>
                <a:spcPts val="0"/>
              </a:spcAft>
              <a:buClr>
                <a:schemeClr val="hlink"/>
              </a:buClr>
              <a:buSzPts val="1400"/>
              <a:buFont typeface="Calibri"/>
              <a:buNone/>
            </a:pPr>
            <a:r>
              <a:rPr lang="en-US" u="sng">
                <a:solidFill>
                  <a:schemeClr val="hlink"/>
                </a:solidFill>
                <a:hlinkClick r:id="rId16"/>
              </a:rPr>
              <a:t>(3)</a:t>
            </a:r>
            <a:r>
              <a:rPr lang="en-US"/>
              <a:t> To the extent appropriate, with the consent of the parents or a child who has reached the age of majority, in implementing the requirements of paragraph (b)(1) of this section, the public agency must invite a representative of any participating agency that is likely to be responsible for providing or paying for transition services.</a:t>
            </a:r>
            <a:endParaRPr/>
          </a:p>
          <a:p>
            <a:pPr marL="471144" lvl="0" indent="-235571" algn="l" rtl="0">
              <a:lnSpc>
                <a:spcPct val="100000"/>
              </a:lnSpc>
              <a:spcBef>
                <a:spcPts val="0"/>
              </a:spcBef>
              <a:spcAft>
                <a:spcPts val="0"/>
              </a:spcAft>
              <a:buClr>
                <a:schemeClr val="dk1"/>
              </a:buClr>
              <a:buSzPts val="1400"/>
              <a:buFont typeface="Calibri"/>
              <a:buNone/>
            </a:pPr>
            <a:r>
              <a:rPr lang="en-US" b="1"/>
              <a:t>Sec. 300.43 Transition services</a:t>
            </a:r>
            <a:endParaRPr/>
          </a:p>
          <a:p>
            <a:pPr marL="471144" lvl="0" indent="-235571" algn="l" rtl="0">
              <a:lnSpc>
                <a:spcPct val="100000"/>
              </a:lnSpc>
              <a:spcBef>
                <a:spcPts val="0"/>
              </a:spcBef>
              <a:spcAft>
                <a:spcPts val="0"/>
              </a:spcAft>
              <a:buClr>
                <a:schemeClr val="hlink"/>
              </a:buClr>
              <a:buSzPts val="1400"/>
              <a:buFont typeface="Calibri"/>
              <a:buNone/>
            </a:pPr>
            <a:r>
              <a:rPr lang="en-US" u="sng">
                <a:solidFill>
                  <a:schemeClr val="hlink"/>
                </a:solidFill>
                <a:hlinkClick r:id="rId3"/>
              </a:rPr>
              <a:t>Statute/Regs Main</a:t>
            </a:r>
            <a:r>
              <a:rPr lang="en-US"/>
              <a:t> » </a:t>
            </a:r>
            <a:r>
              <a:rPr lang="en-US" u="sng">
                <a:solidFill>
                  <a:schemeClr val="hlink"/>
                </a:solidFill>
                <a:hlinkClick r:id="rId4"/>
              </a:rPr>
              <a:t>Regulations</a:t>
            </a:r>
            <a:r>
              <a:rPr lang="en-US"/>
              <a:t> » </a:t>
            </a:r>
            <a:r>
              <a:rPr lang="en-US" u="sng">
                <a:solidFill>
                  <a:schemeClr val="hlink"/>
                </a:solidFill>
                <a:hlinkClick r:id="rId5"/>
              </a:rPr>
              <a:t>Part B</a:t>
            </a:r>
            <a:r>
              <a:rPr lang="en-US"/>
              <a:t> » </a:t>
            </a:r>
            <a:r>
              <a:rPr lang="en-US" u="sng">
                <a:solidFill>
                  <a:schemeClr val="hlink"/>
                </a:solidFill>
                <a:hlinkClick r:id="rId17"/>
              </a:rPr>
              <a:t>Subpart A</a:t>
            </a:r>
            <a:r>
              <a:rPr lang="en-US"/>
              <a:t> » Section 300.43</a:t>
            </a:r>
            <a:endParaRPr/>
          </a:p>
          <a:p>
            <a:pPr marL="471144" lvl="0" indent="-235571" algn="l" rtl="0">
              <a:lnSpc>
                <a:spcPct val="100000"/>
              </a:lnSpc>
              <a:spcBef>
                <a:spcPts val="0"/>
              </a:spcBef>
              <a:spcAft>
                <a:spcPts val="0"/>
              </a:spcAft>
              <a:buClr>
                <a:schemeClr val="dk1"/>
              </a:buClr>
              <a:buSzPts val="1400"/>
              <a:buFont typeface="Calibri"/>
              <a:buNone/>
            </a:pPr>
            <a:r>
              <a:rPr lang="en-US"/>
              <a:t>300.43 Transition services.</a:t>
            </a:r>
            <a:endParaRPr/>
          </a:p>
          <a:p>
            <a:pPr marL="471144" lvl="0" indent="-235571" algn="l" rtl="0">
              <a:lnSpc>
                <a:spcPct val="100000"/>
              </a:lnSpc>
              <a:spcBef>
                <a:spcPts val="0"/>
              </a:spcBef>
              <a:spcAft>
                <a:spcPts val="0"/>
              </a:spcAft>
              <a:buClr>
                <a:schemeClr val="hlink"/>
              </a:buClr>
              <a:buSzPts val="1400"/>
              <a:buFont typeface="Calibri"/>
              <a:buNone/>
            </a:pPr>
            <a:r>
              <a:rPr lang="en-US" u="sng">
                <a:solidFill>
                  <a:schemeClr val="hlink"/>
                </a:solidFill>
                <a:hlinkClick r:id="rId18"/>
              </a:rPr>
              <a:t>(a)</a:t>
            </a:r>
            <a:r>
              <a:rPr lang="en-US"/>
              <a:t> Transition services means a coordinated set of activities for a child with a disability that—</a:t>
            </a:r>
            <a:endParaRPr/>
          </a:p>
          <a:p>
            <a:pPr marL="471144" lvl="0" indent="-235571" algn="l" rtl="0">
              <a:lnSpc>
                <a:spcPct val="100000"/>
              </a:lnSpc>
              <a:spcBef>
                <a:spcPts val="0"/>
              </a:spcBef>
              <a:spcAft>
                <a:spcPts val="0"/>
              </a:spcAft>
              <a:buClr>
                <a:schemeClr val="hlink"/>
              </a:buClr>
              <a:buSzPts val="1400"/>
              <a:buFont typeface="Calibri"/>
              <a:buNone/>
            </a:pPr>
            <a:r>
              <a:rPr lang="en-US" u="sng">
                <a:solidFill>
                  <a:schemeClr val="hlink"/>
                </a:solidFill>
                <a:hlinkClick r:id="rId19"/>
              </a:rPr>
              <a:t>(1)</a:t>
            </a:r>
            <a:r>
              <a:rPr lang="en-US"/>
              <a:t> Is designed to be within a results-oriented process, that is focused on improving the academic and functional achievement of the child with a disability to facilitate the child’s movement from school to post-school activities, including postsecondary education, vocational education, integrated employment (including supported employment), continuing and adult education, adult services, independent living, or community participation;</a:t>
            </a:r>
            <a:endParaRPr/>
          </a:p>
          <a:p>
            <a:pPr marL="471144" lvl="0" indent="-235571" algn="l" rtl="0">
              <a:lnSpc>
                <a:spcPct val="100000"/>
              </a:lnSpc>
              <a:spcBef>
                <a:spcPts val="0"/>
              </a:spcBef>
              <a:spcAft>
                <a:spcPts val="0"/>
              </a:spcAft>
              <a:buClr>
                <a:schemeClr val="hlink"/>
              </a:buClr>
              <a:buSzPts val="1400"/>
              <a:buFont typeface="Calibri"/>
              <a:buNone/>
            </a:pPr>
            <a:r>
              <a:rPr lang="en-US" u="sng">
                <a:solidFill>
                  <a:schemeClr val="hlink"/>
                </a:solidFill>
                <a:hlinkClick r:id="rId20"/>
              </a:rPr>
              <a:t>(2)</a:t>
            </a:r>
            <a:r>
              <a:rPr lang="en-US"/>
              <a:t> Is based on the individual child’s needs, taking into account the child’s strengths, preferences, and interests; and includes—</a:t>
            </a:r>
            <a:endParaRPr/>
          </a:p>
          <a:p>
            <a:pPr marL="471144" lvl="0" indent="-235571" algn="l" rtl="0">
              <a:lnSpc>
                <a:spcPct val="100000"/>
              </a:lnSpc>
              <a:spcBef>
                <a:spcPts val="0"/>
              </a:spcBef>
              <a:spcAft>
                <a:spcPts val="0"/>
              </a:spcAft>
              <a:buClr>
                <a:schemeClr val="hlink"/>
              </a:buClr>
              <a:buSzPts val="1400"/>
              <a:buFont typeface="Calibri"/>
              <a:buNone/>
            </a:pPr>
            <a:r>
              <a:rPr lang="en-US" u="sng">
                <a:solidFill>
                  <a:schemeClr val="hlink"/>
                </a:solidFill>
                <a:hlinkClick r:id="rId21"/>
              </a:rPr>
              <a:t>(i)</a:t>
            </a:r>
            <a:r>
              <a:rPr lang="en-US"/>
              <a:t> Instruction;</a:t>
            </a:r>
            <a:endParaRPr/>
          </a:p>
          <a:p>
            <a:pPr marL="471144" lvl="0" indent="-235571" algn="l" rtl="0">
              <a:lnSpc>
                <a:spcPct val="100000"/>
              </a:lnSpc>
              <a:spcBef>
                <a:spcPts val="0"/>
              </a:spcBef>
              <a:spcAft>
                <a:spcPts val="0"/>
              </a:spcAft>
              <a:buClr>
                <a:schemeClr val="hlink"/>
              </a:buClr>
              <a:buSzPts val="1400"/>
              <a:buFont typeface="Calibri"/>
              <a:buNone/>
            </a:pPr>
            <a:r>
              <a:rPr lang="en-US" u="sng">
                <a:solidFill>
                  <a:schemeClr val="hlink"/>
                </a:solidFill>
                <a:hlinkClick r:id="rId22"/>
              </a:rPr>
              <a:t>(ii)</a:t>
            </a:r>
            <a:r>
              <a:rPr lang="en-US"/>
              <a:t> Related services;</a:t>
            </a:r>
            <a:endParaRPr/>
          </a:p>
          <a:p>
            <a:pPr marL="471144" lvl="0" indent="-235571" algn="l" rtl="0">
              <a:lnSpc>
                <a:spcPct val="100000"/>
              </a:lnSpc>
              <a:spcBef>
                <a:spcPts val="0"/>
              </a:spcBef>
              <a:spcAft>
                <a:spcPts val="0"/>
              </a:spcAft>
              <a:buClr>
                <a:schemeClr val="hlink"/>
              </a:buClr>
              <a:buSzPts val="1400"/>
              <a:buFont typeface="Calibri"/>
              <a:buNone/>
            </a:pPr>
            <a:r>
              <a:rPr lang="en-US" u="sng">
                <a:solidFill>
                  <a:schemeClr val="hlink"/>
                </a:solidFill>
                <a:hlinkClick r:id="rId23"/>
              </a:rPr>
              <a:t>(iii)</a:t>
            </a:r>
            <a:r>
              <a:rPr lang="en-US"/>
              <a:t> Community experiences;</a:t>
            </a:r>
            <a:endParaRPr/>
          </a:p>
          <a:p>
            <a:pPr marL="471144" lvl="0" indent="-235571" algn="l" rtl="0">
              <a:lnSpc>
                <a:spcPct val="100000"/>
              </a:lnSpc>
              <a:spcBef>
                <a:spcPts val="0"/>
              </a:spcBef>
              <a:spcAft>
                <a:spcPts val="0"/>
              </a:spcAft>
              <a:buClr>
                <a:schemeClr val="hlink"/>
              </a:buClr>
              <a:buSzPts val="1400"/>
              <a:buFont typeface="Calibri"/>
              <a:buNone/>
            </a:pPr>
            <a:r>
              <a:rPr lang="en-US" u="sng">
                <a:solidFill>
                  <a:schemeClr val="hlink"/>
                </a:solidFill>
                <a:hlinkClick r:id="rId24"/>
              </a:rPr>
              <a:t>(iv)</a:t>
            </a:r>
            <a:r>
              <a:rPr lang="en-US"/>
              <a:t> The development of employment and other post-school adult living objectives; and</a:t>
            </a:r>
            <a:endParaRPr/>
          </a:p>
          <a:p>
            <a:pPr marL="471144" lvl="0" indent="-235571" algn="l" rtl="0">
              <a:lnSpc>
                <a:spcPct val="100000"/>
              </a:lnSpc>
              <a:spcBef>
                <a:spcPts val="0"/>
              </a:spcBef>
              <a:spcAft>
                <a:spcPts val="0"/>
              </a:spcAft>
              <a:buClr>
                <a:schemeClr val="hlink"/>
              </a:buClr>
              <a:buSzPts val="1400"/>
              <a:buFont typeface="Calibri"/>
              <a:buNone/>
            </a:pPr>
            <a:r>
              <a:rPr lang="en-US" u="sng">
                <a:solidFill>
                  <a:schemeClr val="hlink"/>
                </a:solidFill>
                <a:hlinkClick r:id="rId25"/>
              </a:rPr>
              <a:t>(v)</a:t>
            </a:r>
            <a:r>
              <a:rPr lang="en-US"/>
              <a:t> If appropriate, acquisition of daily living skills and provision of a functional vocational evaluation.</a:t>
            </a:r>
            <a:endParaRPr/>
          </a:p>
          <a:p>
            <a:pPr marL="471144" lvl="0" indent="-235571" algn="l" rtl="0">
              <a:lnSpc>
                <a:spcPct val="100000"/>
              </a:lnSpc>
              <a:spcBef>
                <a:spcPts val="0"/>
              </a:spcBef>
              <a:spcAft>
                <a:spcPts val="0"/>
              </a:spcAft>
              <a:buClr>
                <a:schemeClr val="hlink"/>
              </a:buClr>
              <a:buSzPts val="1400"/>
              <a:buFont typeface="Calibri"/>
              <a:buNone/>
            </a:pPr>
            <a:r>
              <a:rPr lang="en-US" u="sng">
                <a:solidFill>
                  <a:schemeClr val="hlink"/>
                </a:solidFill>
                <a:hlinkClick r:id="rId26"/>
              </a:rPr>
              <a:t>(b)</a:t>
            </a:r>
            <a:r>
              <a:rPr lang="en-US"/>
              <a:t> Transition services for children with disabilities may be special education, if provided as specially designed instruction, or a related service, if required to assist a child with a disability to benefit from special education.</a:t>
            </a:r>
            <a:endParaRPr/>
          </a:p>
          <a:p>
            <a:pPr marL="471144" lvl="0" indent="-235571" algn="l" rtl="0">
              <a:lnSpc>
                <a:spcPct val="100000"/>
              </a:lnSpc>
              <a:spcBef>
                <a:spcPts val="0"/>
              </a:spcBef>
              <a:spcAft>
                <a:spcPts val="0"/>
              </a:spcAft>
              <a:buClr>
                <a:schemeClr val="dk1"/>
              </a:buClr>
              <a:buSzPts val="1400"/>
              <a:buFont typeface="Calibri"/>
              <a:buNone/>
            </a:pPr>
            <a:r>
              <a:rPr lang="en-US"/>
              <a:t>https://sites.ed.gov/idea/files/Secondary_Transition_2-1-07.pdf  </a:t>
            </a:r>
            <a:endParaRPr/>
          </a:p>
          <a:p>
            <a:pPr marL="471144" lvl="0" indent="-235571" algn="l" rtl="0">
              <a:lnSpc>
                <a:spcPct val="100000"/>
              </a:lnSpc>
              <a:spcBef>
                <a:spcPts val="0"/>
              </a:spcBef>
              <a:spcAft>
                <a:spcPts val="0"/>
              </a:spcAft>
              <a:buClr>
                <a:schemeClr val="dk1"/>
              </a:buClr>
              <a:buSzPts val="1400"/>
              <a:buFont typeface="Calibri"/>
              <a:buNone/>
            </a:pPr>
            <a:endParaRPr/>
          </a:p>
        </p:txBody>
      </p:sp>
      <p:sp>
        <p:nvSpPr>
          <p:cNvPr id="581" name="Google Shape;581;p53:notes"/>
          <p:cNvSpPr txBox="1">
            <a:spLocks noGrp="1"/>
          </p:cNvSpPr>
          <p:nvPr>
            <p:ph type="sldNum" idx="12"/>
          </p:nvPr>
        </p:nvSpPr>
        <p:spPr>
          <a:xfrm>
            <a:off x="4023092" y="8917422"/>
            <a:ext cx="3077739" cy="471053"/>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Clr>
                <a:schemeClr val="dk1"/>
              </a:buClr>
              <a:buSzPts val="1200"/>
              <a:buFont typeface="Candara"/>
              <a:buNone/>
            </a:pPr>
            <a:fld id="{00000000-1234-1234-1234-123412341234}" type="slidenum">
              <a:rPr lang="en-US" sz="1200">
                <a:solidFill>
                  <a:schemeClr val="dk1"/>
                </a:solidFill>
                <a:latin typeface="Candara"/>
                <a:ea typeface="Candara"/>
                <a:cs typeface="Candara"/>
                <a:sym typeface="Candara"/>
              </a:rPr>
              <a:t>40</a:t>
            </a:fld>
            <a:endParaRPr sz="1200">
              <a:solidFill>
                <a:schemeClr val="dk1"/>
              </a:solidFill>
              <a:latin typeface="Candara"/>
              <a:ea typeface="Candara"/>
              <a:cs typeface="Candara"/>
              <a:sym typeface="Candar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3: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50" name="Google Shape;250;p13: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54: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p54:notes"/>
          <p:cNvSpPr txBox="1">
            <a:spLocks noGrp="1"/>
          </p:cNvSpPr>
          <p:nvPr>
            <p:ph type="body" idx="1"/>
          </p:nvPr>
        </p:nvSpPr>
        <p:spPr>
          <a:xfrm>
            <a:off x="710248" y="4518204"/>
            <a:ext cx="5681980" cy="3696866"/>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589" name="Google Shape;589;p54:notes"/>
          <p:cNvSpPr txBox="1">
            <a:spLocks noGrp="1"/>
          </p:cNvSpPr>
          <p:nvPr>
            <p:ph type="sldNum" idx="12"/>
          </p:nvPr>
        </p:nvSpPr>
        <p:spPr>
          <a:xfrm>
            <a:off x="4023092" y="8917422"/>
            <a:ext cx="3077739" cy="470964"/>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41</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55: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4" name="Google Shape;594;p55:notes"/>
          <p:cNvSpPr txBox="1">
            <a:spLocks noGrp="1"/>
          </p:cNvSpPr>
          <p:nvPr>
            <p:ph type="body" idx="1"/>
          </p:nvPr>
        </p:nvSpPr>
        <p:spPr>
          <a:xfrm>
            <a:off x="710248" y="4518204"/>
            <a:ext cx="5681980" cy="3696866"/>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595" name="Google Shape;595;p55:notes"/>
          <p:cNvSpPr txBox="1">
            <a:spLocks noGrp="1"/>
          </p:cNvSpPr>
          <p:nvPr>
            <p:ph type="sldNum" idx="12"/>
          </p:nvPr>
        </p:nvSpPr>
        <p:spPr>
          <a:xfrm>
            <a:off x="4023092" y="8917422"/>
            <a:ext cx="3077739" cy="470964"/>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42</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56: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0" name="Google Shape;600;p56:notes"/>
          <p:cNvSpPr txBox="1">
            <a:spLocks noGrp="1"/>
          </p:cNvSpPr>
          <p:nvPr>
            <p:ph type="body" idx="1"/>
          </p:nvPr>
        </p:nvSpPr>
        <p:spPr>
          <a:xfrm>
            <a:off x="710248" y="4518204"/>
            <a:ext cx="5681980" cy="3696866"/>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01" name="Google Shape;601;p56:notes"/>
          <p:cNvSpPr txBox="1">
            <a:spLocks noGrp="1"/>
          </p:cNvSpPr>
          <p:nvPr>
            <p:ph type="sldNum" idx="12"/>
          </p:nvPr>
        </p:nvSpPr>
        <p:spPr>
          <a:xfrm>
            <a:off x="4023092" y="8917422"/>
            <a:ext cx="3077739" cy="470964"/>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43</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57: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6" name="Google Shape;606;p57:notes"/>
          <p:cNvSpPr txBox="1">
            <a:spLocks noGrp="1"/>
          </p:cNvSpPr>
          <p:nvPr>
            <p:ph type="body" idx="1"/>
          </p:nvPr>
        </p:nvSpPr>
        <p:spPr>
          <a:xfrm>
            <a:off x="710248" y="4518204"/>
            <a:ext cx="5681980" cy="3696866"/>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07" name="Google Shape;607;p57:notes"/>
          <p:cNvSpPr txBox="1">
            <a:spLocks noGrp="1"/>
          </p:cNvSpPr>
          <p:nvPr>
            <p:ph type="sldNum" idx="12"/>
          </p:nvPr>
        </p:nvSpPr>
        <p:spPr>
          <a:xfrm>
            <a:off x="4023092" y="8917422"/>
            <a:ext cx="3077739" cy="470964"/>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44</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58: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3" name="Google Shape;613;p58:notes"/>
          <p:cNvSpPr txBox="1">
            <a:spLocks noGrp="1"/>
          </p:cNvSpPr>
          <p:nvPr>
            <p:ph type="body" idx="1"/>
          </p:nvPr>
        </p:nvSpPr>
        <p:spPr>
          <a:xfrm>
            <a:off x="710248" y="4518204"/>
            <a:ext cx="5681980" cy="3696866"/>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14" name="Google Shape;614;p58:notes"/>
          <p:cNvSpPr txBox="1">
            <a:spLocks noGrp="1"/>
          </p:cNvSpPr>
          <p:nvPr>
            <p:ph type="sldNum" idx="12"/>
          </p:nvPr>
        </p:nvSpPr>
        <p:spPr>
          <a:xfrm>
            <a:off x="4023092" y="8917422"/>
            <a:ext cx="3077739" cy="470964"/>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45</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59: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3" name="Google Shape;623;p59:notes"/>
          <p:cNvSpPr txBox="1">
            <a:spLocks noGrp="1"/>
          </p:cNvSpPr>
          <p:nvPr>
            <p:ph type="body" idx="1"/>
          </p:nvPr>
        </p:nvSpPr>
        <p:spPr>
          <a:xfrm>
            <a:off x="710248" y="4518204"/>
            <a:ext cx="5681980" cy="3696866"/>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24" name="Google Shape;624;p59:notes"/>
          <p:cNvSpPr txBox="1">
            <a:spLocks noGrp="1"/>
          </p:cNvSpPr>
          <p:nvPr>
            <p:ph type="sldNum" idx="12"/>
          </p:nvPr>
        </p:nvSpPr>
        <p:spPr>
          <a:xfrm>
            <a:off x="4023092" y="8917422"/>
            <a:ext cx="3077739" cy="470964"/>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46</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60: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https://www.onetcenter.org/reports/IP_Manual.html</a:t>
            </a:r>
            <a:endParaRPr/>
          </a:p>
          <a:p>
            <a:pPr marL="0" lvl="0" indent="0" algn="l" rtl="0">
              <a:lnSpc>
                <a:spcPct val="100000"/>
              </a:lnSpc>
              <a:spcBef>
                <a:spcPts val="0"/>
              </a:spcBef>
              <a:spcAft>
                <a:spcPts val="0"/>
              </a:spcAft>
              <a:buClr>
                <a:schemeClr val="dk1"/>
              </a:buClr>
              <a:buSzPts val="1400"/>
              <a:buFont typeface="Calibri"/>
              <a:buNone/>
            </a:pPr>
            <a:endParaRPr/>
          </a:p>
        </p:txBody>
      </p:sp>
      <p:sp>
        <p:nvSpPr>
          <p:cNvPr id="631" name="Google Shape;631;p60: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61: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7" name="Google Shape;637;p61:notes"/>
          <p:cNvSpPr txBox="1">
            <a:spLocks noGrp="1"/>
          </p:cNvSpPr>
          <p:nvPr>
            <p:ph type="body" idx="1"/>
          </p:nvPr>
        </p:nvSpPr>
        <p:spPr>
          <a:xfrm>
            <a:off x="710248" y="4518204"/>
            <a:ext cx="5681980" cy="3696866"/>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38" name="Google Shape;638;p61:notes"/>
          <p:cNvSpPr txBox="1">
            <a:spLocks noGrp="1"/>
          </p:cNvSpPr>
          <p:nvPr>
            <p:ph type="sldNum" idx="12"/>
          </p:nvPr>
        </p:nvSpPr>
        <p:spPr>
          <a:xfrm>
            <a:off x="4023092" y="8917422"/>
            <a:ext cx="3077739" cy="470964"/>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48</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62: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4" name="Google Shape;644;p62:notes"/>
          <p:cNvSpPr txBox="1">
            <a:spLocks noGrp="1"/>
          </p:cNvSpPr>
          <p:nvPr>
            <p:ph type="body" idx="1"/>
          </p:nvPr>
        </p:nvSpPr>
        <p:spPr>
          <a:xfrm>
            <a:off x="710248" y="4518204"/>
            <a:ext cx="5681980" cy="3696866"/>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Would benefit from Ind. living goal for advocating for success in her current classes and move her toward meeting her post-school goal of attending college. </a:t>
            </a:r>
            <a:endParaRPr/>
          </a:p>
        </p:txBody>
      </p:sp>
      <p:sp>
        <p:nvSpPr>
          <p:cNvPr id="645" name="Google Shape;645;p62:notes"/>
          <p:cNvSpPr txBox="1">
            <a:spLocks noGrp="1"/>
          </p:cNvSpPr>
          <p:nvPr>
            <p:ph type="sldNum" idx="12"/>
          </p:nvPr>
        </p:nvSpPr>
        <p:spPr>
          <a:xfrm>
            <a:off x="4023092" y="8917422"/>
            <a:ext cx="3077739" cy="470964"/>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49</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63: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51" name="Google Shape;651;p63: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4: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55" name="Google Shape;255;p14: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64: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661" name="Google Shape;661;p64: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65: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669" name="Google Shape;669;p65: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p66: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678" name="Google Shape;678;p66: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67: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687" name="Google Shape;687;p67: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4" name="Google Shape;694;p6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69: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699" name="Google Shape;699;p69: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70: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707" name="Google Shape;707;p70: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71: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715" name="Google Shape;715;p71: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p72: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3" name="Google Shape;723;p72:notes"/>
          <p:cNvSpPr txBox="1">
            <a:spLocks noGrp="1"/>
          </p:cNvSpPr>
          <p:nvPr>
            <p:ph type="body" idx="1"/>
          </p:nvPr>
        </p:nvSpPr>
        <p:spPr>
          <a:xfrm>
            <a:off x="710248" y="4518204"/>
            <a:ext cx="5681980" cy="3696866"/>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24" name="Google Shape;724;p72:notes"/>
          <p:cNvSpPr txBox="1">
            <a:spLocks noGrp="1"/>
          </p:cNvSpPr>
          <p:nvPr>
            <p:ph type="sldNum" idx="12"/>
          </p:nvPr>
        </p:nvSpPr>
        <p:spPr>
          <a:xfrm>
            <a:off x="4023092" y="8917422"/>
            <a:ext cx="3077739" cy="470964"/>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59</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74: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37" name="Google Shape;737;p74: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5: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62" name="Google Shape;262;p15: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75: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8" name="Google Shape;748;p75:notes"/>
          <p:cNvSpPr txBox="1">
            <a:spLocks noGrp="1"/>
          </p:cNvSpPr>
          <p:nvPr>
            <p:ph type="body" idx="1"/>
          </p:nvPr>
        </p:nvSpPr>
        <p:spPr>
          <a:xfrm>
            <a:off x="710248" y="4518204"/>
            <a:ext cx="5681980" cy="3696866"/>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49" name="Google Shape;749;p75:notes"/>
          <p:cNvSpPr txBox="1">
            <a:spLocks noGrp="1"/>
          </p:cNvSpPr>
          <p:nvPr>
            <p:ph type="sldNum" idx="12"/>
          </p:nvPr>
        </p:nvSpPr>
        <p:spPr>
          <a:xfrm>
            <a:off x="4023092" y="8917422"/>
            <a:ext cx="3077739" cy="470964"/>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61</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28ffdc585f7_0_27: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6" name="Google Shape;756;g28ffdc585f7_0_27:notes"/>
          <p:cNvSpPr txBox="1">
            <a:spLocks noGrp="1"/>
          </p:cNvSpPr>
          <p:nvPr>
            <p:ph type="body" idx="1"/>
          </p:nvPr>
        </p:nvSpPr>
        <p:spPr>
          <a:xfrm>
            <a:off x="710248" y="4518204"/>
            <a:ext cx="5682000" cy="3696900"/>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57" name="Google Shape;757;g28ffdc585f7_0_27:notes"/>
          <p:cNvSpPr txBox="1">
            <a:spLocks noGrp="1"/>
          </p:cNvSpPr>
          <p:nvPr>
            <p:ph type="sldNum" idx="12"/>
          </p:nvPr>
        </p:nvSpPr>
        <p:spPr>
          <a:xfrm>
            <a:off x="4023092" y="8917422"/>
            <a:ext cx="3077700" cy="471000"/>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62</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76:notes"/>
          <p:cNvSpPr txBox="1">
            <a:spLocks noGrp="1"/>
          </p:cNvSpPr>
          <p:nvPr>
            <p:ph type="body" idx="1"/>
          </p:nvPr>
        </p:nvSpPr>
        <p:spPr>
          <a:xfrm>
            <a:off x="731839" y="4560889"/>
            <a:ext cx="5851525" cy="4319587"/>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360"/>
              </a:spcBef>
              <a:spcAft>
                <a:spcPts val="0"/>
              </a:spcAft>
              <a:buClr>
                <a:schemeClr val="dk1"/>
              </a:buClr>
              <a:buSzPts val="1400"/>
              <a:buFont typeface="Calibri"/>
              <a:buNone/>
            </a:pPr>
            <a:endParaRPr/>
          </a:p>
        </p:txBody>
      </p:sp>
      <p:sp>
        <p:nvSpPr>
          <p:cNvPr id="764" name="Google Shape;764;p7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77:notes"/>
          <p:cNvSpPr txBox="1">
            <a:spLocks noGrp="1"/>
          </p:cNvSpPr>
          <p:nvPr>
            <p:ph type="body" idx="1"/>
          </p:nvPr>
        </p:nvSpPr>
        <p:spPr>
          <a:xfrm>
            <a:off x="731839" y="4560889"/>
            <a:ext cx="5851525" cy="4319587"/>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360"/>
              </a:spcBef>
              <a:spcAft>
                <a:spcPts val="0"/>
              </a:spcAft>
              <a:buClr>
                <a:schemeClr val="dk1"/>
              </a:buClr>
              <a:buSzPts val="1400"/>
              <a:buFont typeface="Calibri"/>
              <a:buNone/>
            </a:pPr>
            <a:endParaRPr/>
          </a:p>
        </p:txBody>
      </p:sp>
      <p:sp>
        <p:nvSpPr>
          <p:cNvPr id="770" name="Google Shape;770;p7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p79: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6" name="Google Shape;776;p79:notes"/>
          <p:cNvSpPr txBox="1">
            <a:spLocks noGrp="1"/>
          </p:cNvSpPr>
          <p:nvPr>
            <p:ph type="body" idx="1"/>
          </p:nvPr>
        </p:nvSpPr>
        <p:spPr>
          <a:xfrm>
            <a:off x="710248" y="4518204"/>
            <a:ext cx="5682000" cy="3696900"/>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77" name="Google Shape;777;p79:notes"/>
          <p:cNvSpPr txBox="1">
            <a:spLocks noGrp="1"/>
          </p:cNvSpPr>
          <p:nvPr>
            <p:ph type="sldNum" idx="12"/>
          </p:nvPr>
        </p:nvSpPr>
        <p:spPr>
          <a:xfrm>
            <a:off x="4023092" y="8917422"/>
            <a:ext cx="3077700" cy="471000"/>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65</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p80: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Arial"/>
              <a:buNone/>
            </a:pPr>
            <a:r>
              <a:rPr lang="en-US">
                <a:latin typeface="Arial"/>
                <a:ea typeface="Arial"/>
                <a:cs typeface="Arial"/>
                <a:sym typeface="Arial"/>
              </a:rPr>
              <a:t>All postsecondary annual goals/objectives should be SMART:</a:t>
            </a:r>
            <a:br>
              <a:rPr lang="en-US"/>
            </a:br>
            <a:r>
              <a:rPr lang="en-US">
                <a:latin typeface="Courier New"/>
                <a:ea typeface="Courier New"/>
                <a:cs typeface="Courier New"/>
                <a:sym typeface="Courier New"/>
              </a:rPr>
              <a:t>o </a:t>
            </a:r>
            <a:r>
              <a:rPr lang="en-US">
                <a:latin typeface="Arial"/>
                <a:ea typeface="Arial"/>
                <a:cs typeface="Arial"/>
                <a:sym typeface="Arial"/>
              </a:rPr>
              <a:t>Strategic and Specific</a:t>
            </a:r>
            <a:br>
              <a:rPr lang="en-US"/>
            </a:br>
            <a:r>
              <a:rPr lang="en-US">
                <a:latin typeface="Courier New"/>
                <a:ea typeface="Courier New"/>
                <a:cs typeface="Courier New"/>
                <a:sym typeface="Courier New"/>
              </a:rPr>
              <a:t>o </a:t>
            </a:r>
            <a:r>
              <a:rPr lang="en-US">
                <a:latin typeface="Arial"/>
                <a:ea typeface="Arial"/>
                <a:cs typeface="Arial"/>
                <a:sym typeface="Arial"/>
              </a:rPr>
              <a:t>Measurable (may be measurable by objectives)</a:t>
            </a:r>
            <a:br>
              <a:rPr lang="en-US"/>
            </a:br>
            <a:r>
              <a:rPr lang="en-US">
                <a:latin typeface="Courier New"/>
                <a:ea typeface="Courier New"/>
                <a:cs typeface="Courier New"/>
                <a:sym typeface="Courier New"/>
              </a:rPr>
              <a:t>o </a:t>
            </a:r>
            <a:r>
              <a:rPr lang="en-US">
                <a:latin typeface="Arial"/>
                <a:ea typeface="Arial"/>
                <a:cs typeface="Arial"/>
                <a:sym typeface="Arial"/>
              </a:rPr>
              <a:t>Attainable (use Action words--you should be able to literally see what</a:t>
            </a:r>
            <a:br>
              <a:rPr lang="en-US"/>
            </a:br>
            <a:r>
              <a:rPr lang="en-US">
                <a:latin typeface="Arial"/>
                <a:ea typeface="Arial"/>
                <a:cs typeface="Arial"/>
                <a:sym typeface="Arial"/>
              </a:rPr>
              <a:t>is happening)</a:t>
            </a:r>
            <a:br>
              <a:rPr lang="en-US"/>
            </a:br>
            <a:r>
              <a:rPr lang="en-US">
                <a:latin typeface="Courier New"/>
                <a:ea typeface="Courier New"/>
                <a:cs typeface="Courier New"/>
                <a:sym typeface="Courier New"/>
              </a:rPr>
              <a:t>o </a:t>
            </a:r>
            <a:r>
              <a:rPr lang="en-US">
                <a:latin typeface="Arial"/>
                <a:ea typeface="Arial"/>
                <a:cs typeface="Arial"/>
                <a:sym typeface="Arial"/>
              </a:rPr>
              <a:t>Results Driven (Realistic and Relevant)</a:t>
            </a:r>
            <a:br>
              <a:rPr lang="en-US"/>
            </a:br>
            <a:r>
              <a:rPr lang="en-US">
                <a:latin typeface="Courier New"/>
                <a:ea typeface="Courier New"/>
                <a:cs typeface="Courier New"/>
                <a:sym typeface="Courier New"/>
              </a:rPr>
              <a:t>o </a:t>
            </a:r>
            <a:r>
              <a:rPr lang="en-US">
                <a:latin typeface="Arial"/>
                <a:ea typeface="Arial"/>
                <a:cs typeface="Arial"/>
                <a:sym typeface="Arial"/>
              </a:rPr>
              <a:t>Time Bound</a:t>
            </a:r>
            <a:endParaRPr/>
          </a:p>
        </p:txBody>
      </p:sp>
      <p:sp>
        <p:nvSpPr>
          <p:cNvPr id="784" name="Google Shape;784;p80: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p81:notes"/>
          <p:cNvSpPr txBox="1">
            <a:spLocks noGrp="1"/>
          </p:cNvSpPr>
          <p:nvPr>
            <p:ph type="body" idx="1"/>
          </p:nvPr>
        </p:nvSpPr>
        <p:spPr>
          <a:xfrm>
            <a:off x="710248" y="4459526"/>
            <a:ext cx="5681980" cy="4224814"/>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790" name="Google Shape;790;p81: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82:notes"/>
          <p:cNvSpPr txBox="1">
            <a:spLocks noGrp="1"/>
          </p:cNvSpPr>
          <p:nvPr>
            <p:ph type="body" idx="1"/>
          </p:nvPr>
        </p:nvSpPr>
        <p:spPr>
          <a:xfrm>
            <a:off x="710248" y="4459526"/>
            <a:ext cx="5681980" cy="4224814"/>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809" name="Google Shape;809;p8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p83:notes"/>
          <p:cNvSpPr txBox="1">
            <a:spLocks noGrp="1"/>
          </p:cNvSpPr>
          <p:nvPr>
            <p:ph type="body" idx="1"/>
          </p:nvPr>
        </p:nvSpPr>
        <p:spPr>
          <a:xfrm>
            <a:off x="710248" y="4459526"/>
            <a:ext cx="5681980" cy="4224814"/>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832" name="Google Shape;832;p83: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84: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2" name="Google Shape;842;p84: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6: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69" name="Google Shape;269;p16: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p85: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1" name="Google Shape;851;p85: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p8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0" name="Google Shape;860;p86: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p87: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9" name="Google Shape;869;p87: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p88:notes"/>
          <p:cNvSpPr txBox="1">
            <a:spLocks noGrp="1"/>
          </p:cNvSpPr>
          <p:nvPr>
            <p:ph type="body" idx="1"/>
          </p:nvPr>
        </p:nvSpPr>
        <p:spPr>
          <a:xfrm>
            <a:off x="710248" y="4459526"/>
            <a:ext cx="5681980" cy="4224814"/>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878" name="Google Shape;878;p8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p89: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886" name="Google Shape;886;p89: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p9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3" name="Google Shape;893;p90: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Gail</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p91: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1" name="Google Shape;901;p91: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Gail</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p92:notes"/>
          <p:cNvSpPr>
            <a:spLocks noGrp="1" noRot="1" noChangeAspect="1"/>
          </p:cNvSpPr>
          <p:nvPr>
            <p:ph type="sldImg" idx="2"/>
          </p:nvPr>
        </p:nvSpPr>
        <p:spPr>
          <a:xfrm>
            <a:off x="-466725" y="938213"/>
            <a:ext cx="6259513" cy="4694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9" name="Google Shape;909;p92:notes"/>
          <p:cNvSpPr txBox="1">
            <a:spLocks noGrp="1"/>
          </p:cNvSpPr>
          <p:nvPr>
            <p:ph type="body" idx="1"/>
          </p:nvPr>
        </p:nvSpPr>
        <p:spPr>
          <a:xfrm>
            <a:off x="532686" y="5946034"/>
            <a:ext cx="4261485" cy="5633085"/>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Gail</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93: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Arial"/>
              <a:buNone/>
            </a:pPr>
            <a:r>
              <a:rPr lang="en-US">
                <a:latin typeface="Arial"/>
                <a:ea typeface="Arial"/>
                <a:cs typeface="Arial"/>
                <a:sym typeface="Arial"/>
              </a:rPr>
              <a:t>All postsecondary annual goals/objectives should be SMART:</a:t>
            </a:r>
            <a:br>
              <a:rPr lang="en-US"/>
            </a:br>
            <a:r>
              <a:rPr lang="en-US">
                <a:latin typeface="Courier New"/>
                <a:ea typeface="Courier New"/>
                <a:cs typeface="Courier New"/>
                <a:sym typeface="Courier New"/>
              </a:rPr>
              <a:t>o </a:t>
            </a:r>
            <a:r>
              <a:rPr lang="en-US">
                <a:latin typeface="Arial"/>
                <a:ea typeface="Arial"/>
                <a:cs typeface="Arial"/>
                <a:sym typeface="Arial"/>
              </a:rPr>
              <a:t>Strategic and Specific</a:t>
            </a:r>
            <a:br>
              <a:rPr lang="en-US"/>
            </a:br>
            <a:r>
              <a:rPr lang="en-US">
                <a:latin typeface="Courier New"/>
                <a:ea typeface="Courier New"/>
                <a:cs typeface="Courier New"/>
                <a:sym typeface="Courier New"/>
              </a:rPr>
              <a:t>o </a:t>
            </a:r>
            <a:r>
              <a:rPr lang="en-US">
                <a:latin typeface="Arial"/>
                <a:ea typeface="Arial"/>
                <a:cs typeface="Arial"/>
                <a:sym typeface="Arial"/>
              </a:rPr>
              <a:t>Measurable (may be measurable by objectives)</a:t>
            </a:r>
            <a:br>
              <a:rPr lang="en-US"/>
            </a:br>
            <a:r>
              <a:rPr lang="en-US">
                <a:latin typeface="Courier New"/>
                <a:ea typeface="Courier New"/>
                <a:cs typeface="Courier New"/>
                <a:sym typeface="Courier New"/>
              </a:rPr>
              <a:t>o </a:t>
            </a:r>
            <a:r>
              <a:rPr lang="en-US">
                <a:latin typeface="Arial"/>
                <a:ea typeface="Arial"/>
                <a:cs typeface="Arial"/>
                <a:sym typeface="Arial"/>
              </a:rPr>
              <a:t>Attainable (use Action words--you should be able to literally see what</a:t>
            </a:r>
            <a:br>
              <a:rPr lang="en-US"/>
            </a:br>
            <a:r>
              <a:rPr lang="en-US">
                <a:latin typeface="Arial"/>
                <a:ea typeface="Arial"/>
                <a:cs typeface="Arial"/>
                <a:sym typeface="Arial"/>
              </a:rPr>
              <a:t>is happening)</a:t>
            </a:r>
            <a:br>
              <a:rPr lang="en-US"/>
            </a:br>
            <a:r>
              <a:rPr lang="en-US">
                <a:latin typeface="Courier New"/>
                <a:ea typeface="Courier New"/>
                <a:cs typeface="Courier New"/>
                <a:sym typeface="Courier New"/>
              </a:rPr>
              <a:t>o </a:t>
            </a:r>
            <a:r>
              <a:rPr lang="en-US">
                <a:latin typeface="Arial"/>
                <a:ea typeface="Arial"/>
                <a:cs typeface="Arial"/>
                <a:sym typeface="Arial"/>
              </a:rPr>
              <a:t>Results Driven (Realistic and Relevant)</a:t>
            </a:r>
            <a:br>
              <a:rPr lang="en-US"/>
            </a:br>
            <a:r>
              <a:rPr lang="en-US">
                <a:latin typeface="Courier New"/>
                <a:ea typeface="Courier New"/>
                <a:cs typeface="Courier New"/>
                <a:sym typeface="Courier New"/>
              </a:rPr>
              <a:t>o </a:t>
            </a:r>
            <a:r>
              <a:rPr lang="en-US">
                <a:latin typeface="Arial"/>
                <a:ea typeface="Arial"/>
                <a:cs typeface="Arial"/>
                <a:sym typeface="Arial"/>
              </a:rPr>
              <a:t>Time Bound</a:t>
            </a:r>
            <a:endParaRPr/>
          </a:p>
        </p:txBody>
      </p:sp>
      <p:sp>
        <p:nvSpPr>
          <p:cNvPr id="917" name="Google Shape;917;p93: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p94: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923" name="Google Shape;923;p94: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7: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76" name="Google Shape;276;p17: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Google Shape;930;p95: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1" name="Google Shape;931;p95:notes"/>
          <p:cNvSpPr txBox="1">
            <a:spLocks noGrp="1"/>
          </p:cNvSpPr>
          <p:nvPr>
            <p:ph type="body" idx="1"/>
          </p:nvPr>
        </p:nvSpPr>
        <p:spPr>
          <a:xfrm>
            <a:off x="710248" y="4518204"/>
            <a:ext cx="5681980" cy="3696866"/>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932" name="Google Shape;932;p95:notes"/>
          <p:cNvSpPr txBox="1">
            <a:spLocks noGrp="1"/>
          </p:cNvSpPr>
          <p:nvPr>
            <p:ph type="sldNum" idx="12"/>
          </p:nvPr>
        </p:nvSpPr>
        <p:spPr>
          <a:xfrm>
            <a:off x="4023092" y="8917422"/>
            <a:ext cx="3077739" cy="470964"/>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81</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p96: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8" name="Google Shape;938;p96:notes"/>
          <p:cNvSpPr txBox="1">
            <a:spLocks noGrp="1"/>
          </p:cNvSpPr>
          <p:nvPr>
            <p:ph type="body" idx="1"/>
          </p:nvPr>
        </p:nvSpPr>
        <p:spPr>
          <a:xfrm>
            <a:off x="710248" y="4518204"/>
            <a:ext cx="5681980" cy="3696866"/>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939" name="Google Shape;939;p96:notes"/>
          <p:cNvSpPr txBox="1">
            <a:spLocks noGrp="1"/>
          </p:cNvSpPr>
          <p:nvPr>
            <p:ph type="sldNum" idx="12"/>
          </p:nvPr>
        </p:nvSpPr>
        <p:spPr>
          <a:xfrm>
            <a:off x="4023092" y="8917422"/>
            <a:ext cx="3077739" cy="470964"/>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82</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p97: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5" name="Google Shape;945;p97:notes"/>
          <p:cNvSpPr txBox="1">
            <a:spLocks noGrp="1"/>
          </p:cNvSpPr>
          <p:nvPr>
            <p:ph type="body" idx="1"/>
          </p:nvPr>
        </p:nvSpPr>
        <p:spPr>
          <a:xfrm>
            <a:off x="710248" y="4518204"/>
            <a:ext cx="5681980" cy="3696866"/>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946" name="Google Shape;946;p97:notes"/>
          <p:cNvSpPr txBox="1">
            <a:spLocks noGrp="1"/>
          </p:cNvSpPr>
          <p:nvPr>
            <p:ph type="sldNum" idx="12"/>
          </p:nvPr>
        </p:nvSpPr>
        <p:spPr>
          <a:xfrm>
            <a:off x="4023092" y="8917422"/>
            <a:ext cx="3077739" cy="470964"/>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83</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p98: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2" name="Google Shape;952;p98:notes"/>
          <p:cNvSpPr txBox="1">
            <a:spLocks noGrp="1"/>
          </p:cNvSpPr>
          <p:nvPr>
            <p:ph type="body" idx="1"/>
          </p:nvPr>
        </p:nvSpPr>
        <p:spPr>
          <a:xfrm>
            <a:off x="710248" y="4518203"/>
            <a:ext cx="5681980" cy="3696558"/>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953" name="Google Shape;953;p98:notes"/>
          <p:cNvSpPr txBox="1">
            <a:spLocks noGrp="1"/>
          </p:cNvSpPr>
          <p:nvPr>
            <p:ph type="sldNum" idx="12"/>
          </p:nvPr>
        </p:nvSpPr>
        <p:spPr>
          <a:xfrm>
            <a:off x="4023092" y="8917423"/>
            <a:ext cx="3077739" cy="470964"/>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84</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p99: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1" name="Google Shape;961;p99:notes"/>
          <p:cNvSpPr txBox="1">
            <a:spLocks noGrp="1"/>
          </p:cNvSpPr>
          <p:nvPr>
            <p:ph type="body" idx="1"/>
          </p:nvPr>
        </p:nvSpPr>
        <p:spPr>
          <a:xfrm>
            <a:off x="710248" y="4518204"/>
            <a:ext cx="5681980" cy="3696866"/>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962" name="Google Shape;962;p99:notes"/>
          <p:cNvSpPr txBox="1">
            <a:spLocks noGrp="1"/>
          </p:cNvSpPr>
          <p:nvPr>
            <p:ph type="sldNum" idx="12"/>
          </p:nvPr>
        </p:nvSpPr>
        <p:spPr>
          <a:xfrm>
            <a:off x="4023092" y="8917422"/>
            <a:ext cx="3077739" cy="470964"/>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85</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p100: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8" name="Google Shape;968;p100:notes"/>
          <p:cNvSpPr txBox="1">
            <a:spLocks noGrp="1"/>
          </p:cNvSpPr>
          <p:nvPr>
            <p:ph type="body" idx="1"/>
          </p:nvPr>
        </p:nvSpPr>
        <p:spPr>
          <a:xfrm>
            <a:off x="710248" y="4518203"/>
            <a:ext cx="5681980" cy="3696558"/>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p:txBody>
      </p:sp>
      <p:sp>
        <p:nvSpPr>
          <p:cNvPr id="969" name="Google Shape;969;p100:notes"/>
          <p:cNvSpPr txBox="1">
            <a:spLocks noGrp="1"/>
          </p:cNvSpPr>
          <p:nvPr>
            <p:ph type="sldNum" idx="12"/>
          </p:nvPr>
        </p:nvSpPr>
        <p:spPr>
          <a:xfrm>
            <a:off x="4023092" y="8917423"/>
            <a:ext cx="3077739" cy="470964"/>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86</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g2611db43dc7_0_128:notes"/>
          <p:cNvSpPr txBox="1">
            <a:spLocks noGrp="1"/>
          </p:cNvSpPr>
          <p:nvPr>
            <p:ph type="body" idx="1"/>
          </p:nvPr>
        </p:nvSpPr>
        <p:spPr>
          <a:xfrm>
            <a:off x="710248" y="4518204"/>
            <a:ext cx="5682000" cy="3696600"/>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987" name="Google Shape;987;g2611db43dc7_0_128: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g2611db43dc7_0_138:notes"/>
          <p:cNvSpPr txBox="1">
            <a:spLocks noGrp="1"/>
          </p:cNvSpPr>
          <p:nvPr>
            <p:ph type="body" idx="1"/>
          </p:nvPr>
        </p:nvSpPr>
        <p:spPr>
          <a:xfrm>
            <a:off x="710248" y="4518204"/>
            <a:ext cx="5682000" cy="3696600"/>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998" name="Google Shape;998;g2611db43dc7_0_138: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611db43dc7_0_145:notes"/>
          <p:cNvSpPr txBox="1">
            <a:spLocks noGrp="1"/>
          </p:cNvSpPr>
          <p:nvPr>
            <p:ph type="body" idx="1"/>
          </p:nvPr>
        </p:nvSpPr>
        <p:spPr>
          <a:xfrm>
            <a:off x="710248" y="4518204"/>
            <a:ext cx="5682000" cy="3696600"/>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006" name="Google Shape;1006;g2611db43dc7_0_145: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g2611db43dc7_0_152:notes"/>
          <p:cNvSpPr txBox="1">
            <a:spLocks noGrp="1"/>
          </p:cNvSpPr>
          <p:nvPr>
            <p:ph type="body" idx="1"/>
          </p:nvPr>
        </p:nvSpPr>
        <p:spPr>
          <a:xfrm>
            <a:off x="710248" y="4518204"/>
            <a:ext cx="5682000" cy="3696600"/>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014" name="Google Shape;1014;g2611db43dc7_0_152: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Google Shape;1020;g2611db43dc7_0_158:notes"/>
          <p:cNvSpPr txBox="1">
            <a:spLocks noGrp="1"/>
          </p:cNvSpPr>
          <p:nvPr>
            <p:ph type="body" idx="1"/>
          </p:nvPr>
        </p:nvSpPr>
        <p:spPr>
          <a:xfrm>
            <a:off x="710248" y="4518204"/>
            <a:ext cx="5682000" cy="3696600"/>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021" name="Google Shape;1021;g2611db43dc7_0_158: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7"/>
        <p:cNvGrpSpPr/>
        <p:nvPr/>
      </p:nvGrpSpPr>
      <p:grpSpPr>
        <a:xfrm>
          <a:off x="0" y="0"/>
          <a:ext cx="0" cy="0"/>
          <a:chOff x="0" y="0"/>
          <a:chExt cx="0" cy="0"/>
        </a:xfrm>
      </p:grpSpPr>
      <p:sp>
        <p:nvSpPr>
          <p:cNvPr id="1028" name="Google Shape;1028;g2611db43dc7_0_165:notes"/>
          <p:cNvSpPr txBox="1">
            <a:spLocks noGrp="1"/>
          </p:cNvSpPr>
          <p:nvPr>
            <p:ph type="body" idx="1"/>
          </p:nvPr>
        </p:nvSpPr>
        <p:spPr>
          <a:xfrm>
            <a:off x="710248" y="4518204"/>
            <a:ext cx="5682000" cy="3696600"/>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029" name="Google Shape;1029;g2611db43dc7_0_165: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Google Shape;1035;g2611db43dc7_0_171:notes"/>
          <p:cNvSpPr txBox="1">
            <a:spLocks noGrp="1"/>
          </p:cNvSpPr>
          <p:nvPr>
            <p:ph type="body" idx="1"/>
          </p:nvPr>
        </p:nvSpPr>
        <p:spPr>
          <a:xfrm>
            <a:off x="710248" y="4518204"/>
            <a:ext cx="5682000" cy="3696600"/>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036" name="Google Shape;1036;g2611db43dc7_0_171: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g2611db43dc7_0_177:notes"/>
          <p:cNvSpPr txBox="1">
            <a:spLocks noGrp="1"/>
          </p:cNvSpPr>
          <p:nvPr>
            <p:ph type="body" idx="1"/>
          </p:nvPr>
        </p:nvSpPr>
        <p:spPr>
          <a:xfrm>
            <a:off x="710248" y="4518204"/>
            <a:ext cx="5682000" cy="3696600"/>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043" name="Google Shape;1043;g2611db43dc7_0_177: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2611db43dc7_0_183:notes"/>
          <p:cNvSpPr txBox="1">
            <a:spLocks noGrp="1"/>
          </p:cNvSpPr>
          <p:nvPr>
            <p:ph type="body" idx="1"/>
          </p:nvPr>
        </p:nvSpPr>
        <p:spPr>
          <a:xfrm>
            <a:off x="710248" y="4518204"/>
            <a:ext cx="5682000" cy="3696600"/>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050" name="Google Shape;1050;g2611db43dc7_0_183: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2611db43dc7_0_188:notes"/>
          <p:cNvSpPr txBox="1">
            <a:spLocks noGrp="1"/>
          </p:cNvSpPr>
          <p:nvPr>
            <p:ph type="body" idx="1"/>
          </p:nvPr>
        </p:nvSpPr>
        <p:spPr>
          <a:xfrm>
            <a:off x="710248" y="4518204"/>
            <a:ext cx="5682000" cy="3696600"/>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056" name="Google Shape;1056;g2611db43dc7_0_188: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0"/>
        <p:cNvGrpSpPr/>
        <p:nvPr/>
      </p:nvGrpSpPr>
      <p:grpSpPr>
        <a:xfrm>
          <a:off x="0" y="0"/>
          <a:ext cx="0" cy="0"/>
          <a:chOff x="0" y="0"/>
          <a:chExt cx="0" cy="0"/>
        </a:xfrm>
      </p:grpSpPr>
      <p:sp>
        <p:nvSpPr>
          <p:cNvPr id="1061" name="Google Shape;1061;g2611db43dc7_0_193:notes"/>
          <p:cNvSpPr txBox="1">
            <a:spLocks noGrp="1"/>
          </p:cNvSpPr>
          <p:nvPr>
            <p:ph type="body" idx="1"/>
          </p:nvPr>
        </p:nvSpPr>
        <p:spPr>
          <a:xfrm>
            <a:off x="710248" y="4518204"/>
            <a:ext cx="5682000" cy="3696600"/>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062" name="Google Shape;1062;g2611db43dc7_0_193: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p103: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072" name="Google Shape;1072;p103: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p104: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079" name="Google Shape;1079;p104: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p105: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086" name="Google Shape;1086;p105: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55207"/>
            <a:ext cx="7772400"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685800" y="3885824"/>
            <a:ext cx="6858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Shape 11"/>
          <p:cNvSpPr/>
          <p:nvPr userDrawn="1"/>
        </p:nvSpPr>
        <p:spPr>
          <a:xfrm>
            <a:off x="4453685" y="3469353"/>
            <a:ext cx="541350" cy="102900"/>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12"/>
          <p:cNvSpPr/>
          <p:nvPr userDrawn="1"/>
        </p:nvSpPr>
        <p:spPr>
          <a:xfrm>
            <a:off x="4994897" y="3469353"/>
            <a:ext cx="541350"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13"/>
          <p:cNvSpPr/>
          <p:nvPr userDrawn="1"/>
        </p:nvSpPr>
        <p:spPr>
          <a:xfrm>
            <a:off x="0" y="3469353"/>
            <a:ext cx="541350"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14"/>
          <p:cNvSpPr/>
          <p:nvPr userDrawn="1"/>
        </p:nvSpPr>
        <p:spPr>
          <a:xfrm>
            <a:off x="541070" y="3469353"/>
            <a:ext cx="3912525"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6000" y="6040774"/>
            <a:ext cx="1694376" cy="529038"/>
          </a:xfrm>
          <a:prstGeom prst="rect">
            <a:avLst/>
          </a:prstGeom>
        </p:spPr>
      </p:pic>
    </p:spTree>
    <p:extLst>
      <p:ext uri="{BB962C8B-B14F-4D97-AF65-F5344CB8AC3E}">
        <p14:creationId xmlns:p14="http://schemas.microsoft.com/office/powerpoint/2010/main" val="2749412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hree arrows Layout">
    <p:spTree>
      <p:nvGrpSpPr>
        <p:cNvPr id="1" name=""/>
        <p:cNvGrpSpPr/>
        <p:nvPr/>
      </p:nvGrpSpPr>
      <p:grpSpPr>
        <a:xfrm>
          <a:off x="0" y="0"/>
          <a:ext cx="0" cy="0"/>
          <a:chOff x="0" y="0"/>
          <a:chExt cx="0" cy="0"/>
        </a:xfrm>
      </p:grpSpPr>
      <p:sp>
        <p:nvSpPr>
          <p:cNvPr id="3" name="Shape 236"/>
          <p:cNvSpPr/>
          <p:nvPr userDrawn="1"/>
        </p:nvSpPr>
        <p:spPr>
          <a:xfrm>
            <a:off x="0" y="1362450"/>
            <a:ext cx="940500" cy="891600"/>
          </a:xfrm>
          <a:prstGeom prst="rightArrow">
            <a:avLst>
              <a:gd name="adj1" fmla="val 61815"/>
              <a:gd name="adj2" fmla="val 50000"/>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 name="Shape 237"/>
          <p:cNvSpPr/>
          <p:nvPr userDrawn="1"/>
        </p:nvSpPr>
        <p:spPr>
          <a:xfrm>
            <a:off x="0" y="3274650"/>
            <a:ext cx="940500" cy="891600"/>
          </a:xfrm>
          <a:prstGeom prst="rightArrow">
            <a:avLst>
              <a:gd name="adj1" fmla="val 61815"/>
              <a:gd name="adj2" fmla="val 50000"/>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238"/>
          <p:cNvSpPr/>
          <p:nvPr userDrawn="1"/>
        </p:nvSpPr>
        <p:spPr>
          <a:xfrm>
            <a:off x="0" y="5180024"/>
            <a:ext cx="940500" cy="891600"/>
          </a:xfrm>
          <a:prstGeom prst="rightArrow">
            <a:avLst>
              <a:gd name="adj1" fmla="val 61815"/>
              <a:gd name="adj2" fmla="val 50000"/>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9" name="Text Placeholder 18"/>
          <p:cNvSpPr>
            <a:spLocks noGrp="1"/>
          </p:cNvSpPr>
          <p:nvPr>
            <p:ph type="body" sz="quarter" idx="10"/>
          </p:nvPr>
        </p:nvSpPr>
        <p:spPr>
          <a:xfrm>
            <a:off x="1185063" y="1484599"/>
            <a:ext cx="6110287" cy="647302"/>
          </a:xfrm>
        </p:spPr>
        <p:txBody>
          <a:bodyPr/>
          <a:lstStyle>
            <a:lvl1pPr marL="0" indent="0">
              <a:buNone/>
              <a:defRPr>
                <a:solidFill>
                  <a:srgbClr val="EFAA1F"/>
                </a:solidFill>
              </a:defRPr>
            </a:lvl1pPr>
          </a:lstStyle>
          <a:p>
            <a:pPr lvl="0"/>
            <a:r>
              <a:rPr lang="en-US"/>
              <a:t>Click to edit Master text styles</a:t>
            </a:r>
          </a:p>
        </p:txBody>
      </p:sp>
      <p:sp>
        <p:nvSpPr>
          <p:cNvPr id="20" name="Text Placeholder 18"/>
          <p:cNvSpPr>
            <a:spLocks noGrp="1"/>
          </p:cNvSpPr>
          <p:nvPr>
            <p:ph type="body" sz="quarter" idx="11"/>
          </p:nvPr>
        </p:nvSpPr>
        <p:spPr>
          <a:xfrm>
            <a:off x="1185063" y="3396799"/>
            <a:ext cx="6110287" cy="647302"/>
          </a:xfrm>
        </p:spPr>
        <p:txBody>
          <a:bodyPr/>
          <a:lstStyle>
            <a:lvl1pPr marL="0" indent="0">
              <a:buNone/>
              <a:defRPr>
                <a:solidFill>
                  <a:srgbClr val="C63F28"/>
                </a:solidFill>
              </a:defRPr>
            </a:lvl1pPr>
          </a:lstStyle>
          <a:p>
            <a:pPr lvl="0"/>
            <a:r>
              <a:rPr lang="en-US"/>
              <a:t>Click to edit Master text styles</a:t>
            </a:r>
          </a:p>
        </p:txBody>
      </p:sp>
      <p:sp>
        <p:nvSpPr>
          <p:cNvPr id="21" name="Text Placeholder 18"/>
          <p:cNvSpPr>
            <a:spLocks noGrp="1"/>
          </p:cNvSpPr>
          <p:nvPr>
            <p:ph type="body" sz="quarter" idx="12"/>
          </p:nvPr>
        </p:nvSpPr>
        <p:spPr>
          <a:xfrm>
            <a:off x="1185063" y="5302173"/>
            <a:ext cx="6110287" cy="647302"/>
          </a:xfrm>
        </p:spPr>
        <p:txBody>
          <a:bodyPr/>
          <a:lstStyle>
            <a:lvl1pPr marL="0" indent="0">
              <a:buNone/>
              <a:defRPr>
                <a:solidFill>
                  <a:srgbClr val="008CA0"/>
                </a:solidFill>
              </a:defRPr>
            </a:lvl1pPr>
          </a:lstStyle>
          <a:p>
            <a:pPr lvl="0"/>
            <a:r>
              <a:rPr lang="en-US"/>
              <a:t>Click to edit Master text styles</a:t>
            </a:r>
          </a:p>
        </p:txBody>
      </p:sp>
      <p:sp>
        <p:nvSpPr>
          <p:cNvPr id="23" name="Text Placeholder 22"/>
          <p:cNvSpPr>
            <a:spLocks noGrp="1"/>
          </p:cNvSpPr>
          <p:nvPr>
            <p:ph type="body" sz="quarter" idx="13"/>
          </p:nvPr>
        </p:nvSpPr>
        <p:spPr>
          <a:xfrm>
            <a:off x="1184275" y="2168525"/>
            <a:ext cx="4089400" cy="563563"/>
          </a:xfrm>
        </p:spPr>
        <p:txBody>
          <a:bodyPr>
            <a:noAutofit/>
          </a:bodyPr>
          <a:lstStyle>
            <a:lvl1pPr marL="0" indent="0">
              <a:buNone/>
              <a:defRPr sz="2000"/>
            </a:lvl1pPr>
          </a:lstStyle>
          <a:p>
            <a:pPr lvl="0"/>
            <a:r>
              <a:rPr lang="en-US"/>
              <a:t>Click to edit Master text styles</a:t>
            </a:r>
          </a:p>
        </p:txBody>
      </p:sp>
      <p:sp>
        <p:nvSpPr>
          <p:cNvPr id="24" name="Text Placeholder 22"/>
          <p:cNvSpPr>
            <a:spLocks noGrp="1"/>
          </p:cNvSpPr>
          <p:nvPr>
            <p:ph type="body" sz="quarter" idx="14"/>
          </p:nvPr>
        </p:nvSpPr>
        <p:spPr>
          <a:xfrm>
            <a:off x="1184275" y="4081562"/>
            <a:ext cx="4089400" cy="563563"/>
          </a:xfrm>
        </p:spPr>
        <p:txBody>
          <a:bodyPr>
            <a:noAutofit/>
          </a:bodyPr>
          <a:lstStyle>
            <a:lvl1pPr marL="0" indent="0">
              <a:buNone/>
              <a:defRPr sz="2000"/>
            </a:lvl1pPr>
          </a:lstStyle>
          <a:p>
            <a:pPr lvl="0"/>
            <a:r>
              <a:rPr lang="en-US"/>
              <a:t>Click to edit Master text styles</a:t>
            </a:r>
          </a:p>
        </p:txBody>
      </p:sp>
      <p:sp>
        <p:nvSpPr>
          <p:cNvPr id="25" name="Text Placeholder 22"/>
          <p:cNvSpPr>
            <a:spLocks noGrp="1"/>
          </p:cNvSpPr>
          <p:nvPr>
            <p:ph type="body" sz="quarter" idx="15"/>
          </p:nvPr>
        </p:nvSpPr>
        <p:spPr>
          <a:xfrm>
            <a:off x="1184275" y="5988749"/>
            <a:ext cx="4089400" cy="563563"/>
          </a:xfrm>
        </p:spPr>
        <p:txBody>
          <a:bodyPr>
            <a:noAutofit/>
          </a:bodyPr>
          <a:lstStyle>
            <a:lvl1pPr marL="0" indent="0">
              <a:buNone/>
              <a:defRPr sz="2000"/>
            </a:lvl1pPr>
          </a:lstStyle>
          <a:p>
            <a:pPr lvl="0"/>
            <a:r>
              <a:rPr lang="en-US"/>
              <a:t>Click to edit Master text styles</a:t>
            </a:r>
          </a:p>
        </p:txBody>
      </p:sp>
      <p:sp>
        <p:nvSpPr>
          <p:cNvPr id="2" name="Title 1">
            <a:extLst>
              <a:ext uri="{FF2B5EF4-FFF2-40B4-BE49-F238E27FC236}">
                <a16:creationId xmlns:a16="http://schemas.microsoft.com/office/drawing/2014/main" id="{04ECFC75-6E07-A3B9-06E4-44EF6EA0EDF6}"/>
              </a:ext>
            </a:extLst>
          </p:cNvPr>
          <p:cNvSpPr>
            <a:spLocks noGrp="1"/>
          </p:cNvSpPr>
          <p:nvPr>
            <p:ph type="title"/>
          </p:nvPr>
        </p:nvSpPr>
        <p:spPr>
          <a:xfrm>
            <a:off x="628650" y="317501"/>
            <a:ext cx="7886700" cy="730249"/>
          </a:xfrm>
        </p:spPr>
        <p:txBody>
          <a:bodyPr/>
          <a:lstStyle/>
          <a:p>
            <a:r>
              <a:rPr lang="en-US"/>
              <a:t>Click to edit Master title style</a:t>
            </a:r>
            <a:endParaRPr lang="en-US" dirty="0"/>
          </a:p>
        </p:txBody>
      </p:sp>
    </p:spTree>
    <p:extLst>
      <p:ext uri="{BB962C8B-B14F-4D97-AF65-F5344CB8AC3E}">
        <p14:creationId xmlns:p14="http://schemas.microsoft.com/office/powerpoint/2010/main" val="4073620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arrows Layout">
    <p:spTree>
      <p:nvGrpSpPr>
        <p:cNvPr id="1" name=""/>
        <p:cNvGrpSpPr/>
        <p:nvPr/>
      </p:nvGrpSpPr>
      <p:grpSpPr>
        <a:xfrm>
          <a:off x="0" y="0"/>
          <a:ext cx="0" cy="0"/>
          <a:chOff x="0" y="0"/>
          <a:chExt cx="0" cy="0"/>
        </a:xfrm>
      </p:grpSpPr>
      <p:sp>
        <p:nvSpPr>
          <p:cNvPr id="3" name="Shape 236"/>
          <p:cNvSpPr/>
          <p:nvPr userDrawn="1"/>
        </p:nvSpPr>
        <p:spPr>
          <a:xfrm>
            <a:off x="0" y="848100"/>
            <a:ext cx="940500" cy="891600"/>
          </a:xfrm>
          <a:prstGeom prst="rightArrow">
            <a:avLst>
              <a:gd name="adj1" fmla="val 61815"/>
              <a:gd name="adj2" fmla="val 50000"/>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 name="Shape 237"/>
          <p:cNvSpPr/>
          <p:nvPr userDrawn="1"/>
        </p:nvSpPr>
        <p:spPr>
          <a:xfrm>
            <a:off x="0" y="2760300"/>
            <a:ext cx="940500" cy="891600"/>
          </a:xfrm>
          <a:prstGeom prst="rightArrow">
            <a:avLst>
              <a:gd name="adj1" fmla="val 61815"/>
              <a:gd name="adj2" fmla="val 50000"/>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238"/>
          <p:cNvSpPr/>
          <p:nvPr userDrawn="1"/>
        </p:nvSpPr>
        <p:spPr>
          <a:xfrm>
            <a:off x="0" y="4665674"/>
            <a:ext cx="940500" cy="891600"/>
          </a:xfrm>
          <a:prstGeom prst="rightArrow">
            <a:avLst>
              <a:gd name="adj1" fmla="val 61815"/>
              <a:gd name="adj2" fmla="val 50000"/>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9" name="Text Placeholder 18"/>
          <p:cNvSpPr>
            <a:spLocks noGrp="1"/>
          </p:cNvSpPr>
          <p:nvPr>
            <p:ph type="body" sz="quarter" idx="10"/>
          </p:nvPr>
        </p:nvSpPr>
        <p:spPr>
          <a:xfrm>
            <a:off x="1185063" y="970249"/>
            <a:ext cx="6110287" cy="647302"/>
          </a:xfrm>
        </p:spPr>
        <p:txBody>
          <a:bodyPr/>
          <a:lstStyle>
            <a:lvl1pPr marL="0" indent="0">
              <a:buNone/>
              <a:defRPr>
                <a:solidFill>
                  <a:srgbClr val="EFAA1F"/>
                </a:solidFill>
              </a:defRPr>
            </a:lvl1pPr>
          </a:lstStyle>
          <a:p>
            <a:pPr lvl="0"/>
            <a:r>
              <a:rPr lang="en-US"/>
              <a:t>Click to edit Master text styles</a:t>
            </a:r>
          </a:p>
        </p:txBody>
      </p:sp>
      <p:sp>
        <p:nvSpPr>
          <p:cNvPr id="20" name="Text Placeholder 18"/>
          <p:cNvSpPr>
            <a:spLocks noGrp="1"/>
          </p:cNvSpPr>
          <p:nvPr>
            <p:ph type="body" sz="quarter" idx="11"/>
          </p:nvPr>
        </p:nvSpPr>
        <p:spPr>
          <a:xfrm>
            <a:off x="1185063" y="2882449"/>
            <a:ext cx="6110287" cy="647302"/>
          </a:xfrm>
        </p:spPr>
        <p:txBody>
          <a:bodyPr/>
          <a:lstStyle>
            <a:lvl1pPr marL="0" indent="0">
              <a:buNone/>
              <a:defRPr>
                <a:solidFill>
                  <a:srgbClr val="C63F28"/>
                </a:solidFill>
              </a:defRPr>
            </a:lvl1pPr>
          </a:lstStyle>
          <a:p>
            <a:pPr lvl="0"/>
            <a:r>
              <a:rPr lang="en-US"/>
              <a:t>Click to edit Master text styles</a:t>
            </a:r>
          </a:p>
        </p:txBody>
      </p:sp>
      <p:sp>
        <p:nvSpPr>
          <p:cNvPr id="21" name="Text Placeholder 18"/>
          <p:cNvSpPr>
            <a:spLocks noGrp="1"/>
          </p:cNvSpPr>
          <p:nvPr>
            <p:ph type="body" sz="quarter" idx="12"/>
          </p:nvPr>
        </p:nvSpPr>
        <p:spPr>
          <a:xfrm>
            <a:off x="1185063" y="4787823"/>
            <a:ext cx="6110287" cy="647302"/>
          </a:xfrm>
        </p:spPr>
        <p:txBody>
          <a:bodyPr/>
          <a:lstStyle>
            <a:lvl1pPr marL="0" indent="0">
              <a:buNone/>
              <a:defRPr>
                <a:solidFill>
                  <a:srgbClr val="008CA0"/>
                </a:solidFill>
              </a:defRPr>
            </a:lvl1pPr>
          </a:lstStyle>
          <a:p>
            <a:pPr lvl="0"/>
            <a:r>
              <a:rPr lang="en-US"/>
              <a:t>Click to edit Master text styles</a:t>
            </a:r>
          </a:p>
        </p:txBody>
      </p:sp>
      <p:sp>
        <p:nvSpPr>
          <p:cNvPr id="23" name="Text Placeholder 22"/>
          <p:cNvSpPr>
            <a:spLocks noGrp="1"/>
          </p:cNvSpPr>
          <p:nvPr>
            <p:ph type="body" sz="quarter" idx="13"/>
          </p:nvPr>
        </p:nvSpPr>
        <p:spPr>
          <a:xfrm>
            <a:off x="1184275" y="1654175"/>
            <a:ext cx="4089400" cy="563563"/>
          </a:xfrm>
        </p:spPr>
        <p:txBody>
          <a:bodyPr>
            <a:noAutofit/>
          </a:bodyPr>
          <a:lstStyle>
            <a:lvl1pPr marL="0" indent="0">
              <a:buNone/>
              <a:defRPr sz="2000"/>
            </a:lvl1pPr>
          </a:lstStyle>
          <a:p>
            <a:pPr lvl="0"/>
            <a:r>
              <a:rPr lang="en-US"/>
              <a:t>Click to edit Master text styles</a:t>
            </a:r>
          </a:p>
        </p:txBody>
      </p:sp>
      <p:sp>
        <p:nvSpPr>
          <p:cNvPr id="24" name="Text Placeholder 22"/>
          <p:cNvSpPr>
            <a:spLocks noGrp="1"/>
          </p:cNvSpPr>
          <p:nvPr>
            <p:ph type="body" sz="quarter" idx="14"/>
          </p:nvPr>
        </p:nvSpPr>
        <p:spPr>
          <a:xfrm>
            <a:off x="1184275" y="3567212"/>
            <a:ext cx="4089400" cy="563563"/>
          </a:xfrm>
        </p:spPr>
        <p:txBody>
          <a:bodyPr>
            <a:noAutofit/>
          </a:bodyPr>
          <a:lstStyle>
            <a:lvl1pPr marL="0" indent="0">
              <a:buNone/>
              <a:defRPr sz="2000"/>
            </a:lvl1pPr>
          </a:lstStyle>
          <a:p>
            <a:pPr lvl="0"/>
            <a:r>
              <a:rPr lang="en-US"/>
              <a:t>Click to edit Master text styles</a:t>
            </a:r>
          </a:p>
        </p:txBody>
      </p:sp>
      <p:sp>
        <p:nvSpPr>
          <p:cNvPr id="25" name="Text Placeholder 22"/>
          <p:cNvSpPr>
            <a:spLocks noGrp="1"/>
          </p:cNvSpPr>
          <p:nvPr>
            <p:ph type="body" sz="quarter" idx="15"/>
          </p:nvPr>
        </p:nvSpPr>
        <p:spPr>
          <a:xfrm>
            <a:off x="1184275" y="5474399"/>
            <a:ext cx="4089400" cy="563563"/>
          </a:xfrm>
        </p:spPr>
        <p:txBody>
          <a:bodyPr>
            <a:no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04719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0" y="0"/>
            <a:ext cx="5256621" cy="67551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57910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bg>
      <p:bgPr>
        <a:solidFill>
          <a:schemeClr val="lt1"/>
        </a:solidFill>
        <a:effectLst/>
      </p:bgPr>
    </p:bg>
    <p:spTree>
      <p:nvGrpSpPr>
        <p:cNvPr id="1" name="Shape 82"/>
        <p:cNvGrpSpPr/>
        <p:nvPr/>
      </p:nvGrpSpPr>
      <p:grpSpPr>
        <a:xfrm>
          <a:off x="0" y="0"/>
          <a:ext cx="0" cy="0"/>
          <a:chOff x="0" y="0"/>
          <a:chExt cx="0" cy="0"/>
        </a:xfrm>
      </p:grpSpPr>
      <p:sp>
        <p:nvSpPr>
          <p:cNvPr id="83" name="Google Shape;83;p167"/>
          <p:cNvSpPr/>
          <p:nvPr/>
        </p:nvSpPr>
        <p:spPr>
          <a:xfrm>
            <a:off x="2382" y="6400800"/>
            <a:ext cx="9141619" cy="457200"/>
          </a:xfrm>
          <a:prstGeom prst="rect">
            <a:avLst/>
          </a:prstGeom>
          <a:solidFill>
            <a:schemeClr val="accent2"/>
          </a:solidFill>
          <a:ln>
            <a:noFill/>
          </a:ln>
        </p:spPr>
        <p:txBody>
          <a:bodyPr spcFirstLastPara="1" wrap="square" lIns="68569" tIns="68569" rIns="68569" bIns="68569"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Arial"/>
              <a:ea typeface="Arial"/>
              <a:cs typeface="Arial"/>
              <a:sym typeface="Arial"/>
            </a:endParaRPr>
          </a:p>
        </p:txBody>
      </p:sp>
      <p:sp>
        <p:nvSpPr>
          <p:cNvPr id="84" name="Google Shape;84;p167"/>
          <p:cNvSpPr/>
          <p:nvPr/>
        </p:nvSpPr>
        <p:spPr>
          <a:xfrm>
            <a:off x="12" y="6334316"/>
            <a:ext cx="9141619" cy="64008"/>
          </a:xfrm>
          <a:prstGeom prst="rect">
            <a:avLst/>
          </a:prstGeom>
          <a:solidFill>
            <a:schemeClr val="accent1"/>
          </a:solidFill>
          <a:ln>
            <a:noFill/>
          </a:ln>
        </p:spPr>
        <p:txBody>
          <a:bodyPr spcFirstLastPara="1" wrap="square" lIns="68569" tIns="68569" rIns="68569" bIns="68569"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Arial"/>
              <a:ea typeface="Arial"/>
              <a:cs typeface="Arial"/>
              <a:sym typeface="Arial"/>
            </a:endParaRPr>
          </a:p>
        </p:txBody>
      </p:sp>
      <p:sp>
        <p:nvSpPr>
          <p:cNvPr id="85" name="Google Shape;85;p167"/>
          <p:cNvSpPr txBox="1">
            <a:spLocks noGrp="1"/>
          </p:cNvSpPr>
          <p:nvPr>
            <p:ph type="title"/>
          </p:nvPr>
        </p:nvSpPr>
        <p:spPr>
          <a:xfrm>
            <a:off x="822960" y="758952"/>
            <a:ext cx="75438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6000"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67"/>
          <p:cNvSpPr txBox="1">
            <a:spLocks noGrp="1"/>
          </p:cNvSpPr>
          <p:nvPr>
            <p:ph type="body" idx="1"/>
          </p:nvPr>
        </p:nvSpPr>
        <p:spPr>
          <a:xfrm>
            <a:off x="822960" y="4453128"/>
            <a:ext cx="7543800" cy="1143000"/>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900"/>
              </a:spcBef>
              <a:spcAft>
                <a:spcPts val="0"/>
              </a:spcAft>
              <a:buClr>
                <a:schemeClr val="dk2"/>
              </a:buClr>
              <a:buSzPts val="2400"/>
              <a:buNone/>
              <a:defRPr sz="1800" cap="none">
                <a:solidFill>
                  <a:schemeClr val="dk2"/>
                </a:solidFill>
                <a:latin typeface="Calibri"/>
                <a:ea typeface="Calibri"/>
                <a:cs typeface="Calibri"/>
                <a:sym typeface="Calibri"/>
              </a:defRPr>
            </a:lvl1pPr>
            <a:lvl2pPr marL="685800" lvl="1" indent="-171450" algn="l">
              <a:lnSpc>
                <a:spcPct val="90000"/>
              </a:lnSpc>
              <a:spcBef>
                <a:spcPts val="150"/>
              </a:spcBef>
              <a:spcAft>
                <a:spcPts val="0"/>
              </a:spcAft>
              <a:buClr>
                <a:srgbClr val="888888"/>
              </a:buClr>
              <a:buSzPts val="1800"/>
              <a:buNone/>
              <a:defRPr sz="1350">
                <a:solidFill>
                  <a:srgbClr val="888888"/>
                </a:solidFill>
              </a:defRPr>
            </a:lvl2pPr>
            <a:lvl3pPr marL="1028700" lvl="2" indent="-171450" algn="l">
              <a:lnSpc>
                <a:spcPct val="90000"/>
              </a:lnSpc>
              <a:spcBef>
                <a:spcPts val="300"/>
              </a:spcBef>
              <a:spcAft>
                <a:spcPts val="0"/>
              </a:spcAft>
              <a:buClr>
                <a:srgbClr val="888888"/>
              </a:buClr>
              <a:buSzPts val="1600"/>
              <a:buNone/>
              <a:defRPr sz="1200">
                <a:solidFill>
                  <a:srgbClr val="888888"/>
                </a:solidFill>
              </a:defRPr>
            </a:lvl3pPr>
            <a:lvl4pPr marL="1371600" lvl="3" indent="-171450" algn="l">
              <a:lnSpc>
                <a:spcPct val="90000"/>
              </a:lnSpc>
              <a:spcBef>
                <a:spcPts val="300"/>
              </a:spcBef>
              <a:spcAft>
                <a:spcPts val="0"/>
              </a:spcAft>
              <a:buClr>
                <a:srgbClr val="888888"/>
              </a:buClr>
              <a:buSzPts val="1400"/>
              <a:buNone/>
              <a:defRPr sz="1050">
                <a:solidFill>
                  <a:srgbClr val="888888"/>
                </a:solidFill>
              </a:defRPr>
            </a:lvl4pPr>
            <a:lvl5pPr marL="1714500" lvl="4" indent="-171450" algn="l">
              <a:lnSpc>
                <a:spcPct val="90000"/>
              </a:lnSpc>
              <a:spcBef>
                <a:spcPts val="300"/>
              </a:spcBef>
              <a:spcAft>
                <a:spcPts val="0"/>
              </a:spcAft>
              <a:buClr>
                <a:srgbClr val="888888"/>
              </a:buClr>
              <a:buSzPts val="1400"/>
              <a:buNone/>
              <a:defRPr sz="1050">
                <a:solidFill>
                  <a:srgbClr val="888888"/>
                </a:solidFill>
              </a:defRPr>
            </a:lvl5pPr>
            <a:lvl6pPr marL="2057400" lvl="5" indent="-171450" algn="l">
              <a:lnSpc>
                <a:spcPct val="90000"/>
              </a:lnSpc>
              <a:spcBef>
                <a:spcPts val="300"/>
              </a:spcBef>
              <a:spcAft>
                <a:spcPts val="0"/>
              </a:spcAft>
              <a:buClr>
                <a:srgbClr val="888888"/>
              </a:buClr>
              <a:buSzPts val="1400"/>
              <a:buNone/>
              <a:defRPr sz="1050">
                <a:solidFill>
                  <a:srgbClr val="888888"/>
                </a:solidFill>
              </a:defRPr>
            </a:lvl6pPr>
            <a:lvl7pPr marL="2400300" lvl="6" indent="-171450" algn="l">
              <a:lnSpc>
                <a:spcPct val="90000"/>
              </a:lnSpc>
              <a:spcBef>
                <a:spcPts val="300"/>
              </a:spcBef>
              <a:spcAft>
                <a:spcPts val="0"/>
              </a:spcAft>
              <a:buClr>
                <a:srgbClr val="888888"/>
              </a:buClr>
              <a:buSzPts val="1400"/>
              <a:buNone/>
              <a:defRPr sz="1050">
                <a:solidFill>
                  <a:srgbClr val="888888"/>
                </a:solidFill>
              </a:defRPr>
            </a:lvl7pPr>
            <a:lvl8pPr marL="2743200" lvl="7" indent="-171450" algn="l">
              <a:lnSpc>
                <a:spcPct val="90000"/>
              </a:lnSpc>
              <a:spcBef>
                <a:spcPts val="300"/>
              </a:spcBef>
              <a:spcAft>
                <a:spcPts val="0"/>
              </a:spcAft>
              <a:buClr>
                <a:srgbClr val="888888"/>
              </a:buClr>
              <a:buSzPts val="1400"/>
              <a:buNone/>
              <a:defRPr sz="1050">
                <a:solidFill>
                  <a:srgbClr val="888888"/>
                </a:solidFill>
              </a:defRPr>
            </a:lvl8pPr>
            <a:lvl9pPr marL="3086100" lvl="8" indent="-171450" algn="l">
              <a:lnSpc>
                <a:spcPct val="90000"/>
              </a:lnSpc>
              <a:spcBef>
                <a:spcPts val="300"/>
              </a:spcBef>
              <a:spcAft>
                <a:spcPts val="300"/>
              </a:spcAft>
              <a:buClr>
                <a:srgbClr val="888888"/>
              </a:buClr>
              <a:buSzPts val="1400"/>
              <a:buNone/>
              <a:defRPr sz="1050">
                <a:solidFill>
                  <a:srgbClr val="888888"/>
                </a:solidFill>
              </a:defRPr>
            </a:lvl9pPr>
          </a:lstStyle>
          <a:p>
            <a:endParaRPr/>
          </a:p>
        </p:txBody>
      </p:sp>
      <p:sp>
        <p:nvSpPr>
          <p:cNvPr id="87" name="Google Shape;87;p167"/>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88" name="Google Shape;88;p167"/>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89" name="Google Shape;89;p167"/>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788"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788"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788"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788"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788"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788"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788"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788"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788" b="0" i="0" u="none" strike="noStrike" cap="none">
                <a:solidFill>
                  <a:srgbClr val="FFFFFF"/>
                </a:solidFill>
                <a:latin typeface="Calibri"/>
                <a:ea typeface="Calibri"/>
                <a:cs typeface="Calibri"/>
                <a:sym typeface="Calibri"/>
              </a:defRPr>
            </a:lvl9pPr>
          </a:lstStyle>
          <a:p>
            <a:fld id="{00000000-1234-1234-1234-123412341234}" type="slidenum">
              <a:rPr lang="en-US" smtClean="0"/>
              <a:pPr/>
              <a:t>‹#›</a:t>
            </a:fld>
            <a:endParaRPr lang="en-US"/>
          </a:p>
        </p:txBody>
      </p:sp>
      <p:cxnSp>
        <p:nvCxnSpPr>
          <p:cNvPr id="90" name="Google Shape;90;p167"/>
          <p:cNvCxnSpPr/>
          <p:nvPr/>
        </p:nvCxnSpPr>
        <p:spPr>
          <a:xfrm>
            <a:off x="905744" y="4343400"/>
            <a:ext cx="7406640" cy="0"/>
          </a:xfrm>
          <a:prstGeom prst="straightConnector1">
            <a:avLst/>
          </a:prstGeom>
          <a:noFill/>
          <a:ln w="9525" cap="flat" cmpd="sng">
            <a:solidFill>
              <a:srgbClr val="7F7F7F"/>
            </a:solidFill>
            <a:prstDash val="solid"/>
            <a:round/>
            <a:headEnd type="none" w="sm" len="sm"/>
            <a:tailEnd type="none" w="sm" len="sm"/>
          </a:ln>
        </p:spPr>
      </p:cxnSp>
    </p:spTree>
    <p:extLst>
      <p:ext uri="{BB962C8B-B14F-4D97-AF65-F5344CB8AC3E}">
        <p14:creationId xmlns:p14="http://schemas.microsoft.com/office/powerpoint/2010/main" val="2377250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6"/>
        <p:cNvGrpSpPr/>
        <p:nvPr/>
      </p:nvGrpSpPr>
      <p:grpSpPr>
        <a:xfrm>
          <a:off x="0" y="0"/>
          <a:ext cx="0" cy="0"/>
          <a:chOff x="0" y="0"/>
          <a:chExt cx="0" cy="0"/>
        </a:xfrm>
      </p:grpSpPr>
      <p:pic>
        <p:nvPicPr>
          <p:cNvPr id="27" name="Google Shape;27;p153"/>
          <p:cNvPicPr preferRelativeResize="0"/>
          <p:nvPr/>
        </p:nvPicPr>
        <p:blipFill rotWithShape="1">
          <a:blip r:embed="rId2">
            <a:alphaModFix/>
          </a:blip>
          <a:srcRect/>
          <a:stretch/>
        </p:blipFill>
        <p:spPr>
          <a:xfrm>
            <a:off x="2" y="1"/>
            <a:ext cx="9143997" cy="1219199"/>
          </a:xfrm>
          <a:prstGeom prst="rect">
            <a:avLst/>
          </a:prstGeom>
          <a:noFill/>
          <a:ln>
            <a:noFill/>
          </a:ln>
        </p:spPr>
      </p:pic>
      <p:sp>
        <p:nvSpPr>
          <p:cNvPr id="28" name="Google Shape;28;p153"/>
          <p:cNvSpPr txBox="1">
            <a:spLocks noGrp="1"/>
          </p:cNvSpPr>
          <p:nvPr>
            <p:ph type="title"/>
          </p:nvPr>
        </p:nvSpPr>
        <p:spPr>
          <a:xfrm>
            <a:off x="332674" y="205176"/>
            <a:ext cx="6048876" cy="89852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4000"/>
              <a:buFont typeface="Verdana"/>
              <a:buNone/>
              <a:defRPr sz="30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53"/>
          <p:cNvSpPr txBox="1">
            <a:spLocks noGrp="1"/>
          </p:cNvSpPr>
          <p:nvPr>
            <p:ph type="body" idx="1"/>
          </p:nvPr>
        </p:nvSpPr>
        <p:spPr>
          <a:xfrm>
            <a:off x="531614" y="1631950"/>
            <a:ext cx="8080772" cy="4356100"/>
          </a:xfrm>
          <a:prstGeom prst="rect">
            <a:avLst/>
          </a:prstGeom>
          <a:noFill/>
          <a:ln>
            <a:noFill/>
          </a:ln>
        </p:spPr>
        <p:txBody>
          <a:bodyPr spcFirstLastPara="1" wrap="square" lIns="91425" tIns="45700" rIns="91425" bIns="45700" anchor="t" anchorCtr="0">
            <a:normAutofit/>
          </a:bodyPr>
          <a:lstStyle>
            <a:lvl1pPr marL="342900" lvl="0" indent="-342900" algn="l">
              <a:lnSpc>
                <a:spcPct val="90000"/>
              </a:lnSpc>
              <a:spcBef>
                <a:spcPts val="750"/>
              </a:spcBef>
              <a:spcAft>
                <a:spcPts val="0"/>
              </a:spcAft>
              <a:buClr>
                <a:schemeClr val="dk1"/>
              </a:buClr>
              <a:buSzPts val="3600"/>
              <a:buChar char="•"/>
              <a:defRPr>
                <a:latin typeface="Calibri"/>
                <a:ea typeface="Calibri"/>
                <a:cs typeface="Calibri"/>
                <a:sym typeface="Calibri"/>
              </a:defRPr>
            </a:lvl1pPr>
            <a:lvl2pPr marL="685800" lvl="1" indent="-323850" algn="l">
              <a:lnSpc>
                <a:spcPct val="90000"/>
              </a:lnSpc>
              <a:spcBef>
                <a:spcPts val="375"/>
              </a:spcBef>
              <a:spcAft>
                <a:spcPts val="0"/>
              </a:spcAft>
              <a:buClr>
                <a:schemeClr val="dk1"/>
              </a:buClr>
              <a:buSzPts val="3200"/>
              <a:buChar char="•"/>
              <a:defRPr>
                <a:latin typeface="Calibri"/>
                <a:ea typeface="Calibri"/>
                <a:cs typeface="Calibri"/>
                <a:sym typeface="Calibri"/>
              </a:defRPr>
            </a:lvl2pPr>
            <a:lvl3pPr marL="1028700" lvl="2" indent="-304800" algn="l">
              <a:lnSpc>
                <a:spcPct val="90000"/>
              </a:lnSpc>
              <a:spcBef>
                <a:spcPts val="375"/>
              </a:spcBef>
              <a:spcAft>
                <a:spcPts val="0"/>
              </a:spcAft>
              <a:buClr>
                <a:schemeClr val="dk1"/>
              </a:buClr>
              <a:buSzPts val="2800"/>
              <a:buChar char="•"/>
              <a:defRPr>
                <a:latin typeface="Calibri"/>
                <a:ea typeface="Calibri"/>
                <a:cs typeface="Calibri"/>
                <a:sym typeface="Calibri"/>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0" name="Google Shape;30;p153"/>
          <p:cNvSpPr txBox="1">
            <a:spLocks noGrp="1"/>
          </p:cNvSpPr>
          <p:nvPr>
            <p:ph type="sldNum" idx="12"/>
          </p:nvPr>
        </p:nvSpPr>
        <p:spPr>
          <a:xfrm>
            <a:off x="249655" y="6356351"/>
            <a:ext cx="20574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pic>
        <p:nvPicPr>
          <p:cNvPr id="31" name="Google Shape;31;p153" descr="Colorado Department of Education Logo"/>
          <p:cNvPicPr preferRelativeResize="0"/>
          <p:nvPr/>
        </p:nvPicPr>
        <p:blipFill rotWithShape="1">
          <a:blip r:embed="rId3">
            <a:alphaModFix/>
          </a:blip>
          <a:srcRect/>
          <a:stretch/>
        </p:blipFill>
        <p:spPr>
          <a:xfrm>
            <a:off x="8086705" y="6172202"/>
            <a:ext cx="857291" cy="486318"/>
          </a:xfrm>
          <a:prstGeom prst="rect">
            <a:avLst/>
          </a:prstGeom>
          <a:noFill/>
          <a:ln>
            <a:noFill/>
          </a:ln>
        </p:spPr>
      </p:pic>
    </p:spTree>
    <p:extLst>
      <p:ext uri="{BB962C8B-B14F-4D97-AF65-F5344CB8AC3E}">
        <p14:creationId xmlns:p14="http://schemas.microsoft.com/office/powerpoint/2010/main" val="41693947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39"/>
        <p:cNvGrpSpPr/>
        <p:nvPr/>
      </p:nvGrpSpPr>
      <p:grpSpPr>
        <a:xfrm>
          <a:off x="0" y="0"/>
          <a:ext cx="0" cy="0"/>
          <a:chOff x="0" y="0"/>
          <a:chExt cx="0" cy="0"/>
        </a:xfrm>
      </p:grpSpPr>
      <p:pic>
        <p:nvPicPr>
          <p:cNvPr id="40" name="Google Shape;40;p158"/>
          <p:cNvPicPr preferRelativeResize="0"/>
          <p:nvPr/>
        </p:nvPicPr>
        <p:blipFill rotWithShape="1">
          <a:blip r:embed="rId2">
            <a:alphaModFix/>
          </a:blip>
          <a:srcRect/>
          <a:stretch/>
        </p:blipFill>
        <p:spPr>
          <a:xfrm>
            <a:off x="2" y="1"/>
            <a:ext cx="9143997" cy="1219199"/>
          </a:xfrm>
          <a:prstGeom prst="rect">
            <a:avLst/>
          </a:prstGeom>
          <a:noFill/>
          <a:ln>
            <a:noFill/>
          </a:ln>
        </p:spPr>
      </p:pic>
      <p:sp>
        <p:nvSpPr>
          <p:cNvPr id="41" name="Google Shape;41;p158"/>
          <p:cNvSpPr txBox="1">
            <a:spLocks noGrp="1"/>
          </p:cNvSpPr>
          <p:nvPr>
            <p:ph type="title"/>
          </p:nvPr>
        </p:nvSpPr>
        <p:spPr>
          <a:xfrm>
            <a:off x="980803" y="356616"/>
            <a:ext cx="7396715" cy="74708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4000"/>
              <a:buFont typeface="Verdana"/>
              <a:buNone/>
              <a:defRPr sz="30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58"/>
          <p:cNvSpPr txBox="1">
            <a:spLocks noGrp="1"/>
          </p:cNvSpPr>
          <p:nvPr>
            <p:ph type="body" idx="1"/>
          </p:nvPr>
        </p:nvSpPr>
        <p:spPr>
          <a:xfrm>
            <a:off x="532638" y="1554480"/>
            <a:ext cx="8078724" cy="4351338"/>
          </a:xfrm>
          <a:prstGeom prst="rect">
            <a:avLst/>
          </a:prstGeom>
          <a:noFill/>
          <a:ln>
            <a:noFill/>
          </a:ln>
        </p:spPr>
        <p:txBody>
          <a:bodyPr spcFirstLastPara="1" wrap="square" lIns="0" tIns="0" rIns="0" bIns="0" anchor="t" anchorCtr="0">
            <a:normAutofit/>
          </a:bodyPr>
          <a:lstStyle>
            <a:lvl1pPr marL="342900" lvl="0" indent="-342900" algn="l">
              <a:lnSpc>
                <a:spcPct val="90000"/>
              </a:lnSpc>
              <a:spcBef>
                <a:spcPts val="750"/>
              </a:spcBef>
              <a:spcAft>
                <a:spcPts val="0"/>
              </a:spcAft>
              <a:buClr>
                <a:schemeClr val="dk1"/>
              </a:buClr>
              <a:buSzPts val="3600"/>
              <a:buChar char="•"/>
              <a:defRPr sz="2700">
                <a:latin typeface="Calibri"/>
                <a:ea typeface="Calibri"/>
                <a:cs typeface="Calibri"/>
                <a:sym typeface="Calibri"/>
              </a:defRPr>
            </a:lvl1pPr>
            <a:lvl2pPr marL="685800" lvl="1" indent="-323850" algn="l">
              <a:lnSpc>
                <a:spcPct val="90000"/>
              </a:lnSpc>
              <a:spcBef>
                <a:spcPts val="375"/>
              </a:spcBef>
              <a:spcAft>
                <a:spcPts val="0"/>
              </a:spcAft>
              <a:buClr>
                <a:schemeClr val="dk1"/>
              </a:buClr>
              <a:buSzPts val="3200"/>
              <a:buChar char="•"/>
              <a:defRPr sz="2400">
                <a:latin typeface="Calibri"/>
                <a:ea typeface="Calibri"/>
                <a:cs typeface="Calibri"/>
                <a:sym typeface="Calibri"/>
              </a:defRPr>
            </a:lvl2pPr>
            <a:lvl3pPr marL="1028700" lvl="2" indent="-304800" algn="l">
              <a:lnSpc>
                <a:spcPct val="90000"/>
              </a:lnSpc>
              <a:spcBef>
                <a:spcPts val="375"/>
              </a:spcBef>
              <a:spcAft>
                <a:spcPts val="0"/>
              </a:spcAft>
              <a:buClr>
                <a:schemeClr val="dk1"/>
              </a:buClr>
              <a:buSzPts val="2800"/>
              <a:buChar char="•"/>
              <a:defRPr sz="2100">
                <a:latin typeface="Calibri"/>
                <a:ea typeface="Calibri"/>
                <a:cs typeface="Calibri"/>
                <a:sym typeface="Calibri"/>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3" name="Google Shape;43;p158"/>
          <p:cNvSpPr txBox="1">
            <a:spLocks noGrp="1"/>
          </p:cNvSpPr>
          <p:nvPr>
            <p:ph type="sldNum" idx="12"/>
          </p:nvPr>
        </p:nvSpPr>
        <p:spPr>
          <a:xfrm>
            <a:off x="249655" y="6356351"/>
            <a:ext cx="20574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pic>
        <p:nvPicPr>
          <p:cNvPr id="44" name="Google Shape;44;p158" descr="Colorado Department of Education Logo"/>
          <p:cNvPicPr preferRelativeResize="0"/>
          <p:nvPr/>
        </p:nvPicPr>
        <p:blipFill rotWithShape="1">
          <a:blip r:embed="rId3">
            <a:alphaModFix/>
          </a:blip>
          <a:srcRect/>
          <a:stretch/>
        </p:blipFill>
        <p:spPr>
          <a:xfrm>
            <a:off x="8086705" y="6172202"/>
            <a:ext cx="857291" cy="486318"/>
          </a:xfrm>
          <a:prstGeom prst="rect">
            <a:avLst/>
          </a:prstGeom>
          <a:noFill/>
          <a:ln>
            <a:noFill/>
          </a:ln>
        </p:spPr>
      </p:pic>
      <p:pic>
        <p:nvPicPr>
          <p:cNvPr id="45" name="Google Shape;45;p158"/>
          <p:cNvPicPr preferRelativeResize="0"/>
          <p:nvPr/>
        </p:nvPicPr>
        <p:blipFill rotWithShape="1">
          <a:blip r:embed="rId4">
            <a:alphaModFix/>
          </a:blip>
          <a:srcRect/>
          <a:stretch/>
        </p:blipFill>
        <p:spPr>
          <a:xfrm>
            <a:off x="128460" y="18290"/>
            <a:ext cx="723882" cy="1103697"/>
          </a:xfrm>
          <a:prstGeom prst="rect">
            <a:avLst/>
          </a:prstGeom>
          <a:noFill/>
          <a:ln>
            <a:noFill/>
          </a:ln>
        </p:spPr>
      </p:pic>
    </p:spTree>
    <p:extLst>
      <p:ext uri="{BB962C8B-B14F-4D97-AF65-F5344CB8AC3E}">
        <p14:creationId xmlns:p14="http://schemas.microsoft.com/office/powerpoint/2010/main" val="21103472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4"/>
        <p:cNvGrpSpPr/>
        <p:nvPr/>
      </p:nvGrpSpPr>
      <p:grpSpPr>
        <a:xfrm>
          <a:off x="0" y="0"/>
          <a:ext cx="0" cy="0"/>
          <a:chOff x="0" y="0"/>
          <a:chExt cx="0" cy="0"/>
        </a:xfrm>
      </p:grpSpPr>
      <p:pic>
        <p:nvPicPr>
          <p:cNvPr id="55" name="Google Shape;55;p161"/>
          <p:cNvPicPr preferRelativeResize="0"/>
          <p:nvPr/>
        </p:nvPicPr>
        <p:blipFill rotWithShape="1">
          <a:blip r:embed="rId2">
            <a:alphaModFix/>
          </a:blip>
          <a:srcRect/>
          <a:stretch/>
        </p:blipFill>
        <p:spPr>
          <a:xfrm>
            <a:off x="2" y="1"/>
            <a:ext cx="9143997" cy="1219199"/>
          </a:xfrm>
          <a:prstGeom prst="rect">
            <a:avLst/>
          </a:prstGeom>
          <a:noFill/>
          <a:ln>
            <a:noFill/>
          </a:ln>
        </p:spPr>
      </p:pic>
      <p:sp>
        <p:nvSpPr>
          <p:cNvPr id="56" name="Google Shape;56;p161"/>
          <p:cNvSpPr txBox="1">
            <a:spLocks noGrp="1"/>
          </p:cNvSpPr>
          <p:nvPr>
            <p:ph type="title"/>
          </p:nvPr>
        </p:nvSpPr>
        <p:spPr>
          <a:xfrm>
            <a:off x="980802" y="356616"/>
            <a:ext cx="5754733" cy="74708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4000"/>
              <a:buFont typeface="Verdana"/>
              <a:buNone/>
              <a:defRPr sz="30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61"/>
          <p:cNvSpPr txBox="1">
            <a:spLocks noGrp="1"/>
          </p:cNvSpPr>
          <p:nvPr>
            <p:ph type="body" idx="1"/>
          </p:nvPr>
        </p:nvSpPr>
        <p:spPr>
          <a:xfrm>
            <a:off x="532638" y="1554480"/>
            <a:ext cx="8078724" cy="4351338"/>
          </a:xfrm>
          <a:prstGeom prst="rect">
            <a:avLst/>
          </a:prstGeom>
          <a:noFill/>
          <a:ln>
            <a:noFill/>
          </a:ln>
        </p:spPr>
        <p:txBody>
          <a:bodyPr spcFirstLastPara="1" wrap="square" lIns="0" tIns="0" rIns="0" bIns="0" anchor="t" anchorCtr="0">
            <a:normAutofit/>
          </a:bodyPr>
          <a:lstStyle>
            <a:lvl1pPr marL="342900" lvl="0" indent="-342900" algn="l">
              <a:lnSpc>
                <a:spcPct val="90000"/>
              </a:lnSpc>
              <a:spcBef>
                <a:spcPts val="750"/>
              </a:spcBef>
              <a:spcAft>
                <a:spcPts val="0"/>
              </a:spcAft>
              <a:buClr>
                <a:schemeClr val="dk1"/>
              </a:buClr>
              <a:buSzPts val="3600"/>
              <a:buChar char="•"/>
              <a:defRPr sz="2700">
                <a:latin typeface="Calibri"/>
                <a:ea typeface="Calibri"/>
                <a:cs typeface="Calibri"/>
                <a:sym typeface="Calibri"/>
              </a:defRPr>
            </a:lvl1pPr>
            <a:lvl2pPr marL="685800" lvl="1" indent="-323850" algn="l">
              <a:lnSpc>
                <a:spcPct val="90000"/>
              </a:lnSpc>
              <a:spcBef>
                <a:spcPts val="375"/>
              </a:spcBef>
              <a:spcAft>
                <a:spcPts val="0"/>
              </a:spcAft>
              <a:buClr>
                <a:schemeClr val="dk1"/>
              </a:buClr>
              <a:buSzPts val="3200"/>
              <a:buChar char="•"/>
              <a:defRPr sz="2400">
                <a:latin typeface="Calibri"/>
                <a:ea typeface="Calibri"/>
                <a:cs typeface="Calibri"/>
                <a:sym typeface="Calibri"/>
              </a:defRPr>
            </a:lvl2pPr>
            <a:lvl3pPr marL="1028700" lvl="2" indent="-304800" algn="l">
              <a:lnSpc>
                <a:spcPct val="90000"/>
              </a:lnSpc>
              <a:spcBef>
                <a:spcPts val="375"/>
              </a:spcBef>
              <a:spcAft>
                <a:spcPts val="0"/>
              </a:spcAft>
              <a:buClr>
                <a:schemeClr val="dk1"/>
              </a:buClr>
              <a:buSzPts val="2800"/>
              <a:buChar char="•"/>
              <a:defRPr sz="2100">
                <a:latin typeface="Calibri"/>
                <a:ea typeface="Calibri"/>
                <a:cs typeface="Calibri"/>
                <a:sym typeface="Calibri"/>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58" name="Google Shape;58;p161"/>
          <p:cNvSpPr txBox="1">
            <a:spLocks noGrp="1"/>
          </p:cNvSpPr>
          <p:nvPr>
            <p:ph type="sldNum" idx="12"/>
          </p:nvPr>
        </p:nvSpPr>
        <p:spPr>
          <a:xfrm>
            <a:off x="249655" y="6356351"/>
            <a:ext cx="20574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pic>
        <p:nvPicPr>
          <p:cNvPr id="59" name="Google Shape;59;p161" descr="Colorado Department of Education Logo&#10;"/>
          <p:cNvPicPr preferRelativeResize="0"/>
          <p:nvPr/>
        </p:nvPicPr>
        <p:blipFill rotWithShape="1">
          <a:blip r:embed="rId3">
            <a:alphaModFix/>
          </a:blip>
          <a:srcRect/>
          <a:stretch/>
        </p:blipFill>
        <p:spPr>
          <a:xfrm>
            <a:off x="8086705" y="6172202"/>
            <a:ext cx="857291" cy="486318"/>
          </a:xfrm>
          <a:prstGeom prst="rect">
            <a:avLst/>
          </a:prstGeom>
          <a:noFill/>
          <a:ln>
            <a:noFill/>
          </a:ln>
        </p:spPr>
      </p:pic>
      <p:pic>
        <p:nvPicPr>
          <p:cNvPr id="60" name="Google Shape;60;p161"/>
          <p:cNvPicPr preferRelativeResize="0"/>
          <p:nvPr/>
        </p:nvPicPr>
        <p:blipFill rotWithShape="1">
          <a:blip r:embed="rId4">
            <a:alphaModFix/>
          </a:blip>
          <a:srcRect/>
          <a:stretch/>
        </p:blipFill>
        <p:spPr>
          <a:xfrm>
            <a:off x="128461" y="18288"/>
            <a:ext cx="723884" cy="1103700"/>
          </a:xfrm>
          <a:prstGeom prst="rect">
            <a:avLst/>
          </a:prstGeom>
          <a:noFill/>
          <a:ln>
            <a:noFill/>
          </a:ln>
        </p:spPr>
      </p:pic>
    </p:spTree>
    <p:extLst>
      <p:ext uri="{BB962C8B-B14F-4D97-AF65-F5344CB8AC3E}">
        <p14:creationId xmlns:p14="http://schemas.microsoft.com/office/powerpoint/2010/main" val="36618039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le and Content">
  <p:cSld name="2_Title and Content">
    <p:spTree>
      <p:nvGrpSpPr>
        <p:cNvPr id="1" name="Shape 61"/>
        <p:cNvGrpSpPr/>
        <p:nvPr/>
      </p:nvGrpSpPr>
      <p:grpSpPr>
        <a:xfrm>
          <a:off x="0" y="0"/>
          <a:ext cx="0" cy="0"/>
          <a:chOff x="0" y="0"/>
          <a:chExt cx="0" cy="0"/>
        </a:xfrm>
      </p:grpSpPr>
    </p:spTree>
    <p:extLst>
      <p:ext uri="{BB962C8B-B14F-4D97-AF65-F5344CB8AC3E}">
        <p14:creationId xmlns:p14="http://schemas.microsoft.com/office/powerpoint/2010/main" val="2157909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62"/>
        <p:cNvGrpSpPr/>
        <p:nvPr/>
      </p:nvGrpSpPr>
      <p:grpSpPr>
        <a:xfrm>
          <a:off x="0" y="0"/>
          <a:ext cx="0" cy="0"/>
          <a:chOff x="0" y="0"/>
          <a:chExt cx="0" cy="0"/>
        </a:xfrm>
      </p:grpSpPr>
      <p:pic>
        <p:nvPicPr>
          <p:cNvPr id="63" name="Google Shape;63;p163"/>
          <p:cNvPicPr preferRelativeResize="0"/>
          <p:nvPr/>
        </p:nvPicPr>
        <p:blipFill rotWithShape="1">
          <a:blip r:embed="rId2">
            <a:alphaModFix/>
          </a:blip>
          <a:srcRect/>
          <a:stretch/>
        </p:blipFill>
        <p:spPr>
          <a:xfrm>
            <a:off x="1" y="4"/>
            <a:ext cx="9143999" cy="6857999"/>
          </a:xfrm>
          <a:prstGeom prst="rect">
            <a:avLst/>
          </a:prstGeom>
          <a:noFill/>
          <a:ln>
            <a:noFill/>
          </a:ln>
        </p:spPr>
      </p:pic>
      <p:sp>
        <p:nvSpPr>
          <p:cNvPr id="64" name="Google Shape;64;p163"/>
          <p:cNvSpPr txBox="1">
            <a:spLocks noGrp="1"/>
          </p:cNvSpPr>
          <p:nvPr>
            <p:ph type="ctrTitle"/>
          </p:nvPr>
        </p:nvSpPr>
        <p:spPr>
          <a:xfrm>
            <a:off x="0" y="2595716"/>
            <a:ext cx="91440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rgbClr val="262626"/>
              </a:buClr>
              <a:buSzPts val="4400"/>
              <a:buFont typeface="Verdana"/>
              <a:buNone/>
              <a:defRPr sz="3300">
                <a:solidFill>
                  <a:srgbClr val="262626"/>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2804980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65"/>
        <p:cNvGrpSpPr/>
        <p:nvPr/>
      </p:nvGrpSpPr>
      <p:grpSpPr>
        <a:xfrm>
          <a:off x="0" y="0"/>
          <a:ext cx="0" cy="0"/>
          <a:chOff x="0" y="0"/>
          <a:chExt cx="0" cy="0"/>
        </a:xfrm>
      </p:grpSpPr>
      <p:pic>
        <p:nvPicPr>
          <p:cNvPr id="66" name="Google Shape;66;p164"/>
          <p:cNvPicPr preferRelativeResize="0"/>
          <p:nvPr/>
        </p:nvPicPr>
        <p:blipFill rotWithShape="1">
          <a:blip r:embed="rId2">
            <a:alphaModFix/>
          </a:blip>
          <a:srcRect/>
          <a:stretch/>
        </p:blipFill>
        <p:spPr>
          <a:xfrm>
            <a:off x="2" y="1"/>
            <a:ext cx="9143997" cy="1219199"/>
          </a:xfrm>
          <a:prstGeom prst="rect">
            <a:avLst/>
          </a:prstGeom>
          <a:noFill/>
          <a:ln>
            <a:noFill/>
          </a:ln>
        </p:spPr>
      </p:pic>
      <p:pic>
        <p:nvPicPr>
          <p:cNvPr id="67" name="Google Shape;67;p164"/>
          <p:cNvPicPr preferRelativeResize="0"/>
          <p:nvPr/>
        </p:nvPicPr>
        <p:blipFill rotWithShape="1">
          <a:blip r:embed="rId3">
            <a:alphaModFix/>
          </a:blip>
          <a:srcRect/>
          <a:stretch/>
        </p:blipFill>
        <p:spPr>
          <a:xfrm>
            <a:off x="128460" y="18288"/>
            <a:ext cx="723884" cy="1103700"/>
          </a:xfrm>
          <a:prstGeom prst="rect">
            <a:avLst/>
          </a:prstGeom>
          <a:noFill/>
          <a:ln>
            <a:noFill/>
          </a:ln>
        </p:spPr>
      </p:pic>
      <p:sp>
        <p:nvSpPr>
          <p:cNvPr id="68" name="Google Shape;68;p164"/>
          <p:cNvSpPr txBox="1">
            <a:spLocks noGrp="1"/>
          </p:cNvSpPr>
          <p:nvPr>
            <p:ph type="title"/>
          </p:nvPr>
        </p:nvSpPr>
        <p:spPr>
          <a:xfrm>
            <a:off x="980803" y="356616"/>
            <a:ext cx="6825215" cy="74708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4000"/>
              <a:buFont typeface="Verdana"/>
              <a:buNone/>
              <a:defRPr sz="30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64"/>
          <p:cNvSpPr txBox="1">
            <a:spLocks noGrp="1"/>
          </p:cNvSpPr>
          <p:nvPr>
            <p:ph type="body" idx="1"/>
          </p:nvPr>
        </p:nvSpPr>
        <p:spPr>
          <a:xfrm>
            <a:off x="532638" y="1554480"/>
            <a:ext cx="8078724" cy="4351338"/>
          </a:xfrm>
          <a:prstGeom prst="rect">
            <a:avLst/>
          </a:prstGeom>
          <a:noFill/>
          <a:ln>
            <a:noFill/>
          </a:ln>
        </p:spPr>
        <p:txBody>
          <a:bodyPr spcFirstLastPara="1" wrap="square" lIns="0" tIns="0" rIns="0" bIns="0" anchor="t" anchorCtr="0">
            <a:normAutofit/>
          </a:bodyPr>
          <a:lstStyle>
            <a:lvl1pPr marL="342900" lvl="0" indent="-342900" algn="l">
              <a:lnSpc>
                <a:spcPct val="90000"/>
              </a:lnSpc>
              <a:spcBef>
                <a:spcPts val="750"/>
              </a:spcBef>
              <a:spcAft>
                <a:spcPts val="0"/>
              </a:spcAft>
              <a:buClr>
                <a:schemeClr val="dk1"/>
              </a:buClr>
              <a:buSzPts val="3600"/>
              <a:buChar char="•"/>
              <a:defRPr sz="2700">
                <a:latin typeface="Calibri"/>
                <a:ea typeface="Calibri"/>
                <a:cs typeface="Calibri"/>
                <a:sym typeface="Calibri"/>
              </a:defRPr>
            </a:lvl1pPr>
            <a:lvl2pPr marL="685800" lvl="1" indent="-323850" algn="l">
              <a:lnSpc>
                <a:spcPct val="90000"/>
              </a:lnSpc>
              <a:spcBef>
                <a:spcPts val="375"/>
              </a:spcBef>
              <a:spcAft>
                <a:spcPts val="0"/>
              </a:spcAft>
              <a:buClr>
                <a:schemeClr val="dk1"/>
              </a:buClr>
              <a:buSzPts val="3200"/>
              <a:buChar char="•"/>
              <a:defRPr sz="2400">
                <a:latin typeface="Calibri"/>
                <a:ea typeface="Calibri"/>
                <a:cs typeface="Calibri"/>
                <a:sym typeface="Calibri"/>
              </a:defRPr>
            </a:lvl2pPr>
            <a:lvl3pPr marL="1028700" lvl="2" indent="-304800" algn="l">
              <a:lnSpc>
                <a:spcPct val="90000"/>
              </a:lnSpc>
              <a:spcBef>
                <a:spcPts val="375"/>
              </a:spcBef>
              <a:spcAft>
                <a:spcPts val="0"/>
              </a:spcAft>
              <a:buClr>
                <a:schemeClr val="dk1"/>
              </a:buClr>
              <a:buSzPts val="2800"/>
              <a:buChar char="•"/>
              <a:defRPr sz="2100">
                <a:latin typeface="Calibri"/>
                <a:ea typeface="Calibri"/>
                <a:cs typeface="Calibri"/>
                <a:sym typeface="Calibri"/>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0" name="Google Shape;70;p164"/>
          <p:cNvSpPr txBox="1">
            <a:spLocks noGrp="1"/>
          </p:cNvSpPr>
          <p:nvPr>
            <p:ph type="sldNum" idx="12"/>
          </p:nvPr>
        </p:nvSpPr>
        <p:spPr>
          <a:xfrm>
            <a:off x="249655" y="6356351"/>
            <a:ext cx="20574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pic>
        <p:nvPicPr>
          <p:cNvPr id="71" name="Google Shape;71;p164" descr="Colorado Department of Education Logo"/>
          <p:cNvPicPr preferRelativeResize="0"/>
          <p:nvPr/>
        </p:nvPicPr>
        <p:blipFill rotWithShape="1">
          <a:blip r:embed="rId4">
            <a:alphaModFix/>
          </a:blip>
          <a:srcRect/>
          <a:stretch/>
        </p:blipFill>
        <p:spPr>
          <a:xfrm>
            <a:off x="8086705" y="6172202"/>
            <a:ext cx="857291" cy="486318"/>
          </a:xfrm>
          <a:prstGeom prst="rect">
            <a:avLst/>
          </a:prstGeom>
          <a:noFill/>
          <a:ln>
            <a:noFill/>
          </a:ln>
        </p:spPr>
      </p:pic>
    </p:spTree>
    <p:extLst>
      <p:ext uri="{BB962C8B-B14F-4D97-AF65-F5344CB8AC3E}">
        <p14:creationId xmlns:p14="http://schemas.microsoft.com/office/powerpoint/2010/main" val="39892695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282148"/>
            <a:ext cx="7886700" cy="48948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hape 34"/>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35"/>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6"/>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7"/>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16790558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72"/>
        <p:cNvGrpSpPr/>
        <p:nvPr/>
      </p:nvGrpSpPr>
      <p:grpSpPr>
        <a:xfrm>
          <a:off x="0" y="0"/>
          <a:ext cx="0" cy="0"/>
          <a:chOff x="0" y="0"/>
          <a:chExt cx="0" cy="0"/>
        </a:xfrm>
      </p:grpSpPr>
      <p:pic>
        <p:nvPicPr>
          <p:cNvPr id="73" name="Google Shape;73;p165"/>
          <p:cNvPicPr preferRelativeResize="0"/>
          <p:nvPr/>
        </p:nvPicPr>
        <p:blipFill rotWithShape="1">
          <a:blip r:embed="rId2">
            <a:alphaModFix/>
          </a:blip>
          <a:srcRect/>
          <a:stretch/>
        </p:blipFill>
        <p:spPr>
          <a:xfrm>
            <a:off x="2" y="1"/>
            <a:ext cx="9143997" cy="1219199"/>
          </a:xfrm>
          <a:prstGeom prst="rect">
            <a:avLst/>
          </a:prstGeom>
          <a:noFill/>
          <a:ln>
            <a:noFill/>
          </a:ln>
        </p:spPr>
      </p:pic>
      <p:pic>
        <p:nvPicPr>
          <p:cNvPr id="74" name="Google Shape;74;p165"/>
          <p:cNvPicPr preferRelativeResize="0"/>
          <p:nvPr/>
        </p:nvPicPr>
        <p:blipFill rotWithShape="1">
          <a:blip r:embed="rId3">
            <a:alphaModFix/>
          </a:blip>
          <a:srcRect/>
          <a:stretch/>
        </p:blipFill>
        <p:spPr>
          <a:xfrm>
            <a:off x="128460" y="18289"/>
            <a:ext cx="723883" cy="1103698"/>
          </a:xfrm>
          <a:prstGeom prst="rect">
            <a:avLst/>
          </a:prstGeom>
          <a:noFill/>
          <a:ln>
            <a:noFill/>
          </a:ln>
        </p:spPr>
      </p:pic>
      <p:sp>
        <p:nvSpPr>
          <p:cNvPr id="75" name="Google Shape;75;p165"/>
          <p:cNvSpPr txBox="1">
            <a:spLocks noGrp="1"/>
          </p:cNvSpPr>
          <p:nvPr>
            <p:ph type="title"/>
          </p:nvPr>
        </p:nvSpPr>
        <p:spPr>
          <a:xfrm>
            <a:off x="980801" y="336698"/>
            <a:ext cx="6569721" cy="74708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4000"/>
              <a:buFont typeface="Verdana"/>
              <a:buNone/>
              <a:defRPr sz="30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65"/>
          <p:cNvSpPr txBox="1">
            <a:spLocks noGrp="1"/>
          </p:cNvSpPr>
          <p:nvPr>
            <p:ph type="body" idx="1"/>
          </p:nvPr>
        </p:nvSpPr>
        <p:spPr>
          <a:xfrm>
            <a:off x="532638" y="1554480"/>
            <a:ext cx="8078724" cy="4351338"/>
          </a:xfrm>
          <a:prstGeom prst="rect">
            <a:avLst/>
          </a:prstGeom>
          <a:noFill/>
          <a:ln>
            <a:noFill/>
          </a:ln>
        </p:spPr>
        <p:txBody>
          <a:bodyPr spcFirstLastPara="1" wrap="square" lIns="0" tIns="0" rIns="0" bIns="0" anchor="t" anchorCtr="0">
            <a:normAutofit/>
          </a:bodyPr>
          <a:lstStyle>
            <a:lvl1pPr marL="342900" lvl="0" indent="-342900" algn="l">
              <a:lnSpc>
                <a:spcPct val="90000"/>
              </a:lnSpc>
              <a:spcBef>
                <a:spcPts val="750"/>
              </a:spcBef>
              <a:spcAft>
                <a:spcPts val="0"/>
              </a:spcAft>
              <a:buClr>
                <a:schemeClr val="dk1"/>
              </a:buClr>
              <a:buSzPts val="3600"/>
              <a:buChar char="•"/>
              <a:defRPr sz="2700">
                <a:latin typeface="Calibri"/>
                <a:ea typeface="Calibri"/>
                <a:cs typeface="Calibri"/>
                <a:sym typeface="Calibri"/>
              </a:defRPr>
            </a:lvl1pPr>
            <a:lvl2pPr marL="685800" lvl="1" indent="-323850" algn="l">
              <a:lnSpc>
                <a:spcPct val="90000"/>
              </a:lnSpc>
              <a:spcBef>
                <a:spcPts val="375"/>
              </a:spcBef>
              <a:spcAft>
                <a:spcPts val="0"/>
              </a:spcAft>
              <a:buClr>
                <a:schemeClr val="dk1"/>
              </a:buClr>
              <a:buSzPts val="3200"/>
              <a:buChar char="•"/>
              <a:defRPr sz="2400">
                <a:latin typeface="Calibri"/>
                <a:ea typeface="Calibri"/>
                <a:cs typeface="Calibri"/>
                <a:sym typeface="Calibri"/>
              </a:defRPr>
            </a:lvl2pPr>
            <a:lvl3pPr marL="1028700" lvl="2" indent="-304800" algn="l">
              <a:lnSpc>
                <a:spcPct val="90000"/>
              </a:lnSpc>
              <a:spcBef>
                <a:spcPts val="375"/>
              </a:spcBef>
              <a:spcAft>
                <a:spcPts val="0"/>
              </a:spcAft>
              <a:buClr>
                <a:schemeClr val="dk1"/>
              </a:buClr>
              <a:buSzPts val="2800"/>
              <a:buChar char="•"/>
              <a:defRPr sz="2100">
                <a:latin typeface="Calibri"/>
                <a:ea typeface="Calibri"/>
                <a:cs typeface="Calibri"/>
                <a:sym typeface="Calibri"/>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7" name="Google Shape;77;p165"/>
          <p:cNvSpPr txBox="1">
            <a:spLocks noGrp="1"/>
          </p:cNvSpPr>
          <p:nvPr>
            <p:ph type="sldNum" idx="12"/>
          </p:nvPr>
        </p:nvSpPr>
        <p:spPr>
          <a:xfrm>
            <a:off x="249655" y="6356351"/>
            <a:ext cx="20574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pic>
        <p:nvPicPr>
          <p:cNvPr id="78" name="Google Shape;78;p165" descr="Colorado Department of Education Logo"/>
          <p:cNvPicPr preferRelativeResize="0"/>
          <p:nvPr/>
        </p:nvPicPr>
        <p:blipFill rotWithShape="1">
          <a:blip r:embed="rId4">
            <a:alphaModFix/>
          </a:blip>
          <a:srcRect/>
          <a:stretch/>
        </p:blipFill>
        <p:spPr>
          <a:xfrm>
            <a:off x="8086705" y="6172202"/>
            <a:ext cx="857291" cy="486318"/>
          </a:xfrm>
          <a:prstGeom prst="rect">
            <a:avLst/>
          </a:prstGeom>
          <a:noFill/>
          <a:ln>
            <a:noFill/>
          </a:ln>
        </p:spPr>
      </p:pic>
    </p:spTree>
    <p:extLst>
      <p:ext uri="{BB962C8B-B14F-4D97-AF65-F5344CB8AC3E}">
        <p14:creationId xmlns:p14="http://schemas.microsoft.com/office/powerpoint/2010/main" val="4906165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79"/>
        <p:cNvGrpSpPr/>
        <p:nvPr/>
      </p:nvGrpSpPr>
      <p:grpSpPr>
        <a:xfrm>
          <a:off x="0" y="0"/>
          <a:ext cx="0" cy="0"/>
          <a:chOff x="0" y="0"/>
          <a:chExt cx="0" cy="0"/>
        </a:xfrm>
      </p:grpSpPr>
      <p:sp>
        <p:nvSpPr>
          <p:cNvPr id="80" name="Google Shape;80;p166"/>
          <p:cNvSpPr txBox="1">
            <a:spLocks noGrp="1"/>
          </p:cNvSpPr>
          <p:nvPr>
            <p:ph type="sldNum" idx="12"/>
          </p:nvPr>
        </p:nvSpPr>
        <p:spPr>
          <a:xfrm>
            <a:off x="223071" y="6427020"/>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2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sp>
        <p:nvSpPr>
          <p:cNvPr id="81" name="Google Shape;81;p166"/>
          <p:cNvSpPr txBox="1">
            <a:spLocks noGrp="1"/>
          </p:cNvSpPr>
          <p:nvPr>
            <p:ph type="title"/>
          </p:nvPr>
        </p:nvSpPr>
        <p:spPr>
          <a:xfrm>
            <a:off x="245194"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400"/>
              <a:buFont typeface="Arial"/>
              <a:buNone/>
              <a:defRPr sz="18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6292031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Text, and Content" type="txAndObj">
  <p:cSld name="Title, Text, and Content">
    <p:spTree>
      <p:nvGrpSpPr>
        <p:cNvPr id="1" name="Shape 91"/>
        <p:cNvGrpSpPr/>
        <p:nvPr/>
      </p:nvGrpSpPr>
      <p:grpSpPr>
        <a:xfrm>
          <a:off x="0" y="0"/>
          <a:ext cx="0" cy="0"/>
          <a:chOff x="0" y="0"/>
          <a:chExt cx="0" cy="0"/>
        </a:xfrm>
      </p:grpSpPr>
      <p:sp>
        <p:nvSpPr>
          <p:cNvPr id="92" name="Google Shape;92;p168"/>
          <p:cNvSpPr txBox="1">
            <a:spLocks noGrp="1"/>
          </p:cNvSpPr>
          <p:nvPr>
            <p:ph type="title"/>
          </p:nvPr>
        </p:nvSpPr>
        <p:spPr>
          <a:xfrm>
            <a:off x="1066800" y="304802"/>
            <a:ext cx="7543800" cy="14319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Font typeface="Verdan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68"/>
          <p:cNvSpPr txBox="1">
            <a:spLocks noGrp="1"/>
          </p:cNvSpPr>
          <p:nvPr>
            <p:ph type="body" idx="1"/>
          </p:nvPr>
        </p:nvSpPr>
        <p:spPr>
          <a:xfrm>
            <a:off x="1066800" y="1981200"/>
            <a:ext cx="3695700" cy="4114800"/>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94" name="Google Shape;94;p168"/>
          <p:cNvSpPr txBox="1">
            <a:spLocks noGrp="1"/>
          </p:cNvSpPr>
          <p:nvPr>
            <p:ph type="body" idx="2"/>
          </p:nvPr>
        </p:nvSpPr>
        <p:spPr>
          <a:xfrm>
            <a:off x="4914900" y="1981200"/>
            <a:ext cx="3695700" cy="4114800"/>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95" name="Google Shape;95;p168"/>
          <p:cNvSpPr txBox="1">
            <a:spLocks noGrp="1"/>
          </p:cNvSpPr>
          <p:nvPr>
            <p:ph type="dt" idx="10"/>
          </p:nvPr>
        </p:nvSpPr>
        <p:spPr>
          <a:xfrm>
            <a:off x="1066800" y="6248400"/>
            <a:ext cx="1905000" cy="4572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chemeClr val="dk1"/>
              </a:buClr>
              <a:buSzPts val="1400"/>
              <a:buFont typeface="Calibri"/>
              <a:buNone/>
              <a:defRPr sz="1350">
                <a:solidFill>
                  <a:schemeClr val="dk1"/>
                </a:solidFill>
                <a:latin typeface="Calibri"/>
                <a:ea typeface="Calibri"/>
                <a:cs typeface="Calibri"/>
                <a:sym typeface="Calibri"/>
              </a:defRPr>
            </a:lvl1pPr>
            <a:lvl2pPr marR="0" lvl="1" algn="l">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96" name="Google Shape;96;p168"/>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chemeClr val="dk1"/>
              </a:buClr>
              <a:buSzPts val="1400"/>
              <a:buFont typeface="Calibri"/>
              <a:buNone/>
              <a:defRPr sz="1350">
                <a:solidFill>
                  <a:schemeClr val="dk1"/>
                </a:solidFill>
                <a:latin typeface="Calibri"/>
                <a:ea typeface="Calibri"/>
                <a:cs typeface="Calibri"/>
                <a:sym typeface="Calibri"/>
              </a:defRPr>
            </a:lvl1pPr>
            <a:lvl2pPr marR="0" lvl="1" algn="l">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97" name="Google Shape;97;p168"/>
          <p:cNvSpPr txBox="1">
            <a:spLocks noGrp="1"/>
          </p:cNvSpPr>
          <p:nvPr>
            <p:ph type="sldNum" idx="12"/>
          </p:nvPr>
        </p:nvSpPr>
        <p:spPr>
          <a:xfrm>
            <a:off x="6705600" y="6248400"/>
            <a:ext cx="1905000" cy="4572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35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35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35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35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35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35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35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35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35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830921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15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4" name="Google Shape;24;p15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5" name="Google Shape;25;p15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570128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98"/>
        <p:cNvGrpSpPr/>
        <p:nvPr/>
      </p:nvGrpSpPr>
      <p:grpSpPr>
        <a:xfrm>
          <a:off x="0" y="0"/>
          <a:ext cx="0" cy="0"/>
          <a:chOff x="0" y="0"/>
          <a:chExt cx="0" cy="0"/>
        </a:xfrm>
      </p:grpSpPr>
      <p:sp>
        <p:nvSpPr>
          <p:cNvPr id="99" name="Google Shape;99;p171"/>
          <p:cNvSpPr txBox="1">
            <a:spLocks noGrp="1"/>
          </p:cNvSpPr>
          <p:nvPr>
            <p:ph type="title"/>
          </p:nvPr>
        </p:nvSpPr>
        <p:spPr>
          <a:xfrm>
            <a:off x="1113234" y="685801"/>
            <a:ext cx="7514035" cy="175259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Corbe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71"/>
          <p:cNvSpPr txBox="1">
            <a:spLocks noGrp="1"/>
          </p:cNvSpPr>
          <p:nvPr>
            <p:ph type="body" idx="1"/>
          </p:nvPr>
        </p:nvSpPr>
        <p:spPr>
          <a:xfrm>
            <a:off x="1329134" y="2658533"/>
            <a:ext cx="3455391" cy="576262"/>
          </a:xfrm>
          <a:prstGeom prst="rect">
            <a:avLst/>
          </a:prstGeom>
          <a:noFill/>
          <a:ln>
            <a:noFill/>
          </a:ln>
        </p:spPr>
        <p:txBody>
          <a:bodyPr spcFirstLastPara="1" wrap="square" lIns="91425" tIns="45700" rIns="91425" bIns="45700" anchor="b" anchorCtr="0">
            <a:noAutofit/>
          </a:bodyPr>
          <a:lstStyle>
            <a:lvl1pPr marL="342900" lvl="0" indent="-171450" algn="l">
              <a:lnSpc>
                <a:spcPct val="90000"/>
              </a:lnSpc>
              <a:spcBef>
                <a:spcPts val="420"/>
              </a:spcBef>
              <a:spcAft>
                <a:spcPts val="0"/>
              </a:spcAft>
              <a:buClr>
                <a:srgbClr val="374C81"/>
              </a:buClr>
              <a:buSzPts val="4060"/>
              <a:buNone/>
              <a:defRPr sz="2100" b="0">
                <a:solidFill>
                  <a:srgbClr val="374C81"/>
                </a:solidFill>
              </a:defRPr>
            </a:lvl1pPr>
            <a:lvl2pPr marL="685800" lvl="1" indent="-171450" algn="l">
              <a:lnSpc>
                <a:spcPct val="90000"/>
              </a:lnSpc>
              <a:spcBef>
                <a:spcPts val="450"/>
              </a:spcBef>
              <a:spcAft>
                <a:spcPts val="0"/>
              </a:spcAft>
              <a:buClr>
                <a:schemeClr val="dk1"/>
              </a:buClr>
              <a:buSzPts val="2900"/>
              <a:buNone/>
              <a:defRPr sz="1500" b="1"/>
            </a:lvl2pPr>
            <a:lvl3pPr marL="1028700" lvl="2" indent="-171450" algn="l">
              <a:lnSpc>
                <a:spcPct val="90000"/>
              </a:lnSpc>
              <a:spcBef>
                <a:spcPts val="450"/>
              </a:spcBef>
              <a:spcAft>
                <a:spcPts val="0"/>
              </a:spcAft>
              <a:buClr>
                <a:schemeClr val="dk1"/>
              </a:buClr>
              <a:buSzPts val="2610"/>
              <a:buNone/>
              <a:defRPr sz="1350" b="1"/>
            </a:lvl3pPr>
            <a:lvl4pPr marL="1371600" lvl="3" indent="-171450" algn="l">
              <a:lnSpc>
                <a:spcPct val="90000"/>
              </a:lnSpc>
              <a:spcBef>
                <a:spcPts val="450"/>
              </a:spcBef>
              <a:spcAft>
                <a:spcPts val="0"/>
              </a:spcAft>
              <a:buClr>
                <a:schemeClr val="dk1"/>
              </a:buClr>
              <a:buSzPts val="2320"/>
              <a:buNone/>
              <a:defRPr sz="1200" b="1"/>
            </a:lvl4pPr>
            <a:lvl5pPr marL="1714500" lvl="4" indent="-171450" algn="l">
              <a:lnSpc>
                <a:spcPct val="90000"/>
              </a:lnSpc>
              <a:spcBef>
                <a:spcPts val="450"/>
              </a:spcBef>
              <a:spcAft>
                <a:spcPts val="0"/>
              </a:spcAft>
              <a:buClr>
                <a:schemeClr val="dk1"/>
              </a:buClr>
              <a:buSzPts val="2320"/>
              <a:buNone/>
              <a:defRPr sz="1200" b="1"/>
            </a:lvl5pPr>
            <a:lvl6pPr marL="2057400" lvl="5" indent="-171450" algn="l">
              <a:lnSpc>
                <a:spcPct val="90000"/>
              </a:lnSpc>
              <a:spcBef>
                <a:spcPts val="450"/>
              </a:spcBef>
              <a:spcAft>
                <a:spcPts val="0"/>
              </a:spcAft>
              <a:buClr>
                <a:schemeClr val="dk1"/>
              </a:buClr>
              <a:buSzPts val="2320"/>
              <a:buNone/>
              <a:defRPr sz="1200" b="1"/>
            </a:lvl6pPr>
            <a:lvl7pPr marL="2400300" lvl="6" indent="-171450" algn="l">
              <a:lnSpc>
                <a:spcPct val="90000"/>
              </a:lnSpc>
              <a:spcBef>
                <a:spcPts val="450"/>
              </a:spcBef>
              <a:spcAft>
                <a:spcPts val="0"/>
              </a:spcAft>
              <a:buClr>
                <a:schemeClr val="dk1"/>
              </a:buClr>
              <a:buSzPts val="2320"/>
              <a:buNone/>
              <a:defRPr sz="1200" b="1"/>
            </a:lvl7pPr>
            <a:lvl8pPr marL="2743200" lvl="7" indent="-171450" algn="l">
              <a:lnSpc>
                <a:spcPct val="90000"/>
              </a:lnSpc>
              <a:spcBef>
                <a:spcPts val="450"/>
              </a:spcBef>
              <a:spcAft>
                <a:spcPts val="0"/>
              </a:spcAft>
              <a:buClr>
                <a:schemeClr val="dk1"/>
              </a:buClr>
              <a:buSzPts val="2320"/>
              <a:buNone/>
              <a:defRPr sz="1200" b="1"/>
            </a:lvl8pPr>
            <a:lvl9pPr marL="3086100" lvl="8" indent="-171450" algn="l">
              <a:lnSpc>
                <a:spcPct val="90000"/>
              </a:lnSpc>
              <a:spcBef>
                <a:spcPts val="450"/>
              </a:spcBef>
              <a:spcAft>
                <a:spcPts val="450"/>
              </a:spcAft>
              <a:buClr>
                <a:schemeClr val="dk1"/>
              </a:buClr>
              <a:buSzPts val="2320"/>
              <a:buNone/>
              <a:defRPr sz="1200" b="1"/>
            </a:lvl9pPr>
          </a:lstStyle>
          <a:p>
            <a:endParaRPr/>
          </a:p>
        </p:txBody>
      </p:sp>
      <p:sp>
        <p:nvSpPr>
          <p:cNvPr id="101" name="Google Shape;101;p171"/>
          <p:cNvSpPr txBox="1">
            <a:spLocks noGrp="1"/>
          </p:cNvSpPr>
          <p:nvPr>
            <p:ph type="body" idx="2"/>
          </p:nvPr>
        </p:nvSpPr>
        <p:spPr>
          <a:xfrm>
            <a:off x="1113233" y="3335337"/>
            <a:ext cx="3671292" cy="2455862"/>
          </a:xfrm>
          <a:prstGeom prst="rect">
            <a:avLst/>
          </a:prstGeom>
          <a:noFill/>
          <a:ln>
            <a:noFill/>
          </a:ln>
        </p:spPr>
        <p:txBody>
          <a:bodyPr spcFirstLastPara="1" wrap="square" lIns="91425" tIns="45700" rIns="91425" bIns="45700" anchor="t" anchorCtr="0">
            <a:normAutofit/>
          </a:bodyPr>
          <a:lstStyle>
            <a:lvl1pPr marL="342900" lvl="0" indent="-295751" algn="l">
              <a:lnSpc>
                <a:spcPct val="90000"/>
              </a:lnSpc>
              <a:spcBef>
                <a:spcPts val="270"/>
              </a:spcBef>
              <a:spcAft>
                <a:spcPts val="0"/>
              </a:spcAft>
              <a:buClr>
                <a:schemeClr val="dk1"/>
              </a:buClr>
              <a:buSzPts val="2610"/>
              <a:buChar char="•"/>
              <a:defRPr sz="1350"/>
            </a:lvl1pPr>
            <a:lvl2pPr marL="685800" lvl="1" indent="-281939" algn="l">
              <a:lnSpc>
                <a:spcPct val="90000"/>
              </a:lnSpc>
              <a:spcBef>
                <a:spcPts val="450"/>
              </a:spcBef>
              <a:spcAft>
                <a:spcPts val="0"/>
              </a:spcAft>
              <a:buClr>
                <a:schemeClr val="dk1"/>
              </a:buClr>
              <a:buSzPts val="2320"/>
              <a:buChar char="•"/>
              <a:defRPr sz="1200"/>
            </a:lvl2pPr>
            <a:lvl3pPr marL="1028700" lvl="2" indent="-268129" algn="l">
              <a:lnSpc>
                <a:spcPct val="90000"/>
              </a:lnSpc>
              <a:spcBef>
                <a:spcPts val="450"/>
              </a:spcBef>
              <a:spcAft>
                <a:spcPts val="0"/>
              </a:spcAft>
              <a:buClr>
                <a:schemeClr val="dk1"/>
              </a:buClr>
              <a:buSzPts val="2030"/>
              <a:buChar char="•"/>
              <a:defRPr sz="1050"/>
            </a:lvl3pPr>
            <a:lvl4pPr marL="1371600" lvl="3" indent="-254317" algn="l">
              <a:lnSpc>
                <a:spcPct val="90000"/>
              </a:lnSpc>
              <a:spcBef>
                <a:spcPts val="450"/>
              </a:spcBef>
              <a:spcAft>
                <a:spcPts val="0"/>
              </a:spcAft>
              <a:buClr>
                <a:schemeClr val="dk1"/>
              </a:buClr>
              <a:buSzPts val="1740"/>
              <a:buChar char="•"/>
              <a:defRPr sz="900"/>
            </a:lvl4pPr>
            <a:lvl5pPr marL="1714500" lvl="4" indent="-254317" algn="l">
              <a:lnSpc>
                <a:spcPct val="90000"/>
              </a:lnSpc>
              <a:spcBef>
                <a:spcPts val="450"/>
              </a:spcBef>
              <a:spcAft>
                <a:spcPts val="0"/>
              </a:spcAft>
              <a:buClr>
                <a:schemeClr val="dk1"/>
              </a:buClr>
              <a:buSzPts val="1740"/>
              <a:buChar char="•"/>
              <a:defRPr sz="900"/>
            </a:lvl5pPr>
            <a:lvl6pPr marL="2057400" lvl="5" indent="-254317" algn="l">
              <a:lnSpc>
                <a:spcPct val="90000"/>
              </a:lnSpc>
              <a:spcBef>
                <a:spcPts val="450"/>
              </a:spcBef>
              <a:spcAft>
                <a:spcPts val="0"/>
              </a:spcAft>
              <a:buClr>
                <a:schemeClr val="dk1"/>
              </a:buClr>
              <a:buSzPts val="1740"/>
              <a:buChar char="•"/>
              <a:defRPr sz="900"/>
            </a:lvl6pPr>
            <a:lvl7pPr marL="2400300" lvl="6" indent="-254317" algn="l">
              <a:lnSpc>
                <a:spcPct val="90000"/>
              </a:lnSpc>
              <a:spcBef>
                <a:spcPts val="450"/>
              </a:spcBef>
              <a:spcAft>
                <a:spcPts val="0"/>
              </a:spcAft>
              <a:buClr>
                <a:schemeClr val="dk1"/>
              </a:buClr>
              <a:buSzPts val="1740"/>
              <a:buChar char="•"/>
              <a:defRPr sz="900"/>
            </a:lvl7pPr>
            <a:lvl8pPr marL="2743200" lvl="7" indent="-254318" algn="l">
              <a:lnSpc>
                <a:spcPct val="90000"/>
              </a:lnSpc>
              <a:spcBef>
                <a:spcPts val="450"/>
              </a:spcBef>
              <a:spcAft>
                <a:spcPts val="0"/>
              </a:spcAft>
              <a:buClr>
                <a:schemeClr val="dk1"/>
              </a:buClr>
              <a:buSzPts val="1740"/>
              <a:buChar char="•"/>
              <a:defRPr sz="900"/>
            </a:lvl8pPr>
            <a:lvl9pPr marL="3086100" lvl="8" indent="-254318" algn="l">
              <a:lnSpc>
                <a:spcPct val="90000"/>
              </a:lnSpc>
              <a:spcBef>
                <a:spcPts val="450"/>
              </a:spcBef>
              <a:spcAft>
                <a:spcPts val="450"/>
              </a:spcAft>
              <a:buClr>
                <a:schemeClr val="dk1"/>
              </a:buClr>
              <a:buSzPts val="1740"/>
              <a:buChar char="•"/>
              <a:defRPr sz="900"/>
            </a:lvl9pPr>
          </a:lstStyle>
          <a:p>
            <a:endParaRPr/>
          </a:p>
        </p:txBody>
      </p:sp>
      <p:sp>
        <p:nvSpPr>
          <p:cNvPr id="102" name="Google Shape;102;p171"/>
          <p:cNvSpPr txBox="1">
            <a:spLocks noGrp="1"/>
          </p:cNvSpPr>
          <p:nvPr>
            <p:ph type="body" idx="3"/>
          </p:nvPr>
        </p:nvSpPr>
        <p:spPr>
          <a:xfrm>
            <a:off x="5160366" y="2667000"/>
            <a:ext cx="3466903" cy="576262"/>
          </a:xfrm>
          <a:prstGeom prst="rect">
            <a:avLst/>
          </a:prstGeom>
          <a:noFill/>
          <a:ln>
            <a:noFill/>
          </a:ln>
        </p:spPr>
        <p:txBody>
          <a:bodyPr spcFirstLastPara="1" wrap="square" lIns="91425" tIns="45700" rIns="91425" bIns="45700" anchor="b" anchorCtr="0">
            <a:noAutofit/>
          </a:bodyPr>
          <a:lstStyle>
            <a:lvl1pPr marL="342900" lvl="0" indent="-171450" algn="l">
              <a:lnSpc>
                <a:spcPct val="90000"/>
              </a:lnSpc>
              <a:spcBef>
                <a:spcPts val="420"/>
              </a:spcBef>
              <a:spcAft>
                <a:spcPts val="0"/>
              </a:spcAft>
              <a:buClr>
                <a:srgbClr val="374C81"/>
              </a:buClr>
              <a:buSzPts val="4060"/>
              <a:buNone/>
              <a:defRPr sz="2100" b="0">
                <a:solidFill>
                  <a:srgbClr val="374C81"/>
                </a:solidFill>
              </a:defRPr>
            </a:lvl1pPr>
            <a:lvl2pPr marL="685800" lvl="1" indent="-171450" algn="l">
              <a:lnSpc>
                <a:spcPct val="90000"/>
              </a:lnSpc>
              <a:spcBef>
                <a:spcPts val="450"/>
              </a:spcBef>
              <a:spcAft>
                <a:spcPts val="0"/>
              </a:spcAft>
              <a:buClr>
                <a:schemeClr val="dk1"/>
              </a:buClr>
              <a:buSzPts val="2900"/>
              <a:buNone/>
              <a:defRPr sz="1500" b="1"/>
            </a:lvl2pPr>
            <a:lvl3pPr marL="1028700" lvl="2" indent="-171450" algn="l">
              <a:lnSpc>
                <a:spcPct val="90000"/>
              </a:lnSpc>
              <a:spcBef>
                <a:spcPts val="450"/>
              </a:spcBef>
              <a:spcAft>
                <a:spcPts val="0"/>
              </a:spcAft>
              <a:buClr>
                <a:schemeClr val="dk1"/>
              </a:buClr>
              <a:buSzPts val="2610"/>
              <a:buNone/>
              <a:defRPr sz="1350" b="1"/>
            </a:lvl3pPr>
            <a:lvl4pPr marL="1371600" lvl="3" indent="-171450" algn="l">
              <a:lnSpc>
                <a:spcPct val="90000"/>
              </a:lnSpc>
              <a:spcBef>
                <a:spcPts val="450"/>
              </a:spcBef>
              <a:spcAft>
                <a:spcPts val="0"/>
              </a:spcAft>
              <a:buClr>
                <a:schemeClr val="dk1"/>
              </a:buClr>
              <a:buSzPts val="2320"/>
              <a:buNone/>
              <a:defRPr sz="1200" b="1"/>
            </a:lvl4pPr>
            <a:lvl5pPr marL="1714500" lvl="4" indent="-171450" algn="l">
              <a:lnSpc>
                <a:spcPct val="90000"/>
              </a:lnSpc>
              <a:spcBef>
                <a:spcPts val="450"/>
              </a:spcBef>
              <a:spcAft>
                <a:spcPts val="0"/>
              </a:spcAft>
              <a:buClr>
                <a:schemeClr val="dk1"/>
              </a:buClr>
              <a:buSzPts val="2320"/>
              <a:buNone/>
              <a:defRPr sz="1200" b="1"/>
            </a:lvl5pPr>
            <a:lvl6pPr marL="2057400" lvl="5" indent="-171450" algn="l">
              <a:lnSpc>
                <a:spcPct val="90000"/>
              </a:lnSpc>
              <a:spcBef>
                <a:spcPts val="450"/>
              </a:spcBef>
              <a:spcAft>
                <a:spcPts val="0"/>
              </a:spcAft>
              <a:buClr>
                <a:schemeClr val="dk1"/>
              </a:buClr>
              <a:buSzPts val="2320"/>
              <a:buNone/>
              <a:defRPr sz="1200" b="1"/>
            </a:lvl6pPr>
            <a:lvl7pPr marL="2400300" lvl="6" indent="-171450" algn="l">
              <a:lnSpc>
                <a:spcPct val="90000"/>
              </a:lnSpc>
              <a:spcBef>
                <a:spcPts val="450"/>
              </a:spcBef>
              <a:spcAft>
                <a:spcPts val="0"/>
              </a:spcAft>
              <a:buClr>
                <a:schemeClr val="dk1"/>
              </a:buClr>
              <a:buSzPts val="2320"/>
              <a:buNone/>
              <a:defRPr sz="1200" b="1"/>
            </a:lvl7pPr>
            <a:lvl8pPr marL="2743200" lvl="7" indent="-171450" algn="l">
              <a:lnSpc>
                <a:spcPct val="90000"/>
              </a:lnSpc>
              <a:spcBef>
                <a:spcPts val="450"/>
              </a:spcBef>
              <a:spcAft>
                <a:spcPts val="0"/>
              </a:spcAft>
              <a:buClr>
                <a:schemeClr val="dk1"/>
              </a:buClr>
              <a:buSzPts val="2320"/>
              <a:buNone/>
              <a:defRPr sz="1200" b="1"/>
            </a:lvl8pPr>
            <a:lvl9pPr marL="3086100" lvl="8" indent="-171450" algn="l">
              <a:lnSpc>
                <a:spcPct val="90000"/>
              </a:lnSpc>
              <a:spcBef>
                <a:spcPts val="450"/>
              </a:spcBef>
              <a:spcAft>
                <a:spcPts val="450"/>
              </a:spcAft>
              <a:buClr>
                <a:schemeClr val="dk1"/>
              </a:buClr>
              <a:buSzPts val="2320"/>
              <a:buNone/>
              <a:defRPr sz="1200" b="1"/>
            </a:lvl9pPr>
          </a:lstStyle>
          <a:p>
            <a:endParaRPr/>
          </a:p>
        </p:txBody>
      </p:sp>
      <p:sp>
        <p:nvSpPr>
          <p:cNvPr id="103" name="Google Shape;103;p171"/>
          <p:cNvSpPr txBox="1">
            <a:spLocks noGrp="1"/>
          </p:cNvSpPr>
          <p:nvPr>
            <p:ph type="body" idx="4"/>
          </p:nvPr>
        </p:nvSpPr>
        <p:spPr>
          <a:xfrm>
            <a:off x="4955975" y="3335337"/>
            <a:ext cx="3671292" cy="2455862"/>
          </a:xfrm>
          <a:prstGeom prst="rect">
            <a:avLst/>
          </a:prstGeom>
          <a:noFill/>
          <a:ln>
            <a:noFill/>
          </a:ln>
        </p:spPr>
        <p:txBody>
          <a:bodyPr spcFirstLastPara="1" wrap="square" lIns="91425" tIns="45700" rIns="91425" bIns="45700" anchor="t" anchorCtr="0">
            <a:normAutofit/>
          </a:bodyPr>
          <a:lstStyle>
            <a:lvl1pPr marL="342900" lvl="0" indent="-295751" algn="l">
              <a:lnSpc>
                <a:spcPct val="90000"/>
              </a:lnSpc>
              <a:spcBef>
                <a:spcPts val="270"/>
              </a:spcBef>
              <a:spcAft>
                <a:spcPts val="0"/>
              </a:spcAft>
              <a:buClr>
                <a:schemeClr val="dk1"/>
              </a:buClr>
              <a:buSzPts val="2610"/>
              <a:buChar char="•"/>
              <a:defRPr sz="1350"/>
            </a:lvl1pPr>
            <a:lvl2pPr marL="685800" lvl="1" indent="-281939" algn="l">
              <a:lnSpc>
                <a:spcPct val="90000"/>
              </a:lnSpc>
              <a:spcBef>
                <a:spcPts val="450"/>
              </a:spcBef>
              <a:spcAft>
                <a:spcPts val="0"/>
              </a:spcAft>
              <a:buClr>
                <a:schemeClr val="dk1"/>
              </a:buClr>
              <a:buSzPts val="2320"/>
              <a:buChar char="•"/>
              <a:defRPr sz="1200"/>
            </a:lvl2pPr>
            <a:lvl3pPr marL="1028700" lvl="2" indent="-268129" algn="l">
              <a:lnSpc>
                <a:spcPct val="90000"/>
              </a:lnSpc>
              <a:spcBef>
                <a:spcPts val="450"/>
              </a:spcBef>
              <a:spcAft>
                <a:spcPts val="0"/>
              </a:spcAft>
              <a:buClr>
                <a:schemeClr val="dk1"/>
              </a:buClr>
              <a:buSzPts val="2030"/>
              <a:buChar char="•"/>
              <a:defRPr sz="1050"/>
            </a:lvl3pPr>
            <a:lvl4pPr marL="1371600" lvl="3" indent="-254317" algn="l">
              <a:lnSpc>
                <a:spcPct val="90000"/>
              </a:lnSpc>
              <a:spcBef>
                <a:spcPts val="450"/>
              </a:spcBef>
              <a:spcAft>
                <a:spcPts val="0"/>
              </a:spcAft>
              <a:buClr>
                <a:schemeClr val="dk1"/>
              </a:buClr>
              <a:buSzPts val="1740"/>
              <a:buChar char="•"/>
              <a:defRPr sz="900"/>
            </a:lvl4pPr>
            <a:lvl5pPr marL="1714500" lvl="4" indent="-254317" algn="l">
              <a:lnSpc>
                <a:spcPct val="90000"/>
              </a:lnSpc>
              <a:spcBef>
                <a:spcPts val="450"/>
              </a:spcBef>
              <a:spcAft>
                <a:spcPts val="0"/>
              </a:spcAft>
              <a:buClr>
                <a:schemeClr val="dk1"/>
              </a:buClr>
              <a:buSzPts val="1740"/>
              <a:buChar char="•"/>
              <a:defRPr sz="900"/>
            </a:lvl5pPr>
            <a:lvl6pPr marL="2057400" lvl="5" indent="-254317" algn="l">
              <a:lnSpc>
                <a:spcPct val="90000"/>
              </a:lnSpc>
              <a:spcBef>
                <a:spcPts val="450"/>
              </a:spcBef>
              <a:spcAft>
                <a:spcPts val="0"/>
              </a:spcAft>
              <a:buClr>
                <a:schemeClr val="dk1"/>
              </a:buClr>
              <a:buSzPts val="1740"/>
              <a:buChar char="•"/>
              <a:defRPr sz="900"/>
            </a:lvl6pPr>
            <a:lvl7pPr marL="2400300" lvl="6" indent="-254317" algn="l">
              <a:lnSpc>
                <a:spcPct val="90000"/>
              </a:lnSpc>
              <a:spcBef>
                <a:spcPts val="450"/>
              </a:spcBef>
              <a:spcAft>
                <a:spcPts val="0"/>
              </a:spcAft>
              <a:buClr>
                <a:schemeClr val="dk1"/>
              </a:buClr>
              <a:buSzPts val="1740"/>
              <a:buChar char="•"/>
              <a:defRPr sz="900"/>
            </a:lvl7pPr>
            <a:lvl8pPr marL="2743200" lvl="7" indent="-254318" algn="l">
              <a:lnSpc>
                <a:spcPct val="90000"/>
              </a:lnSpc>
              <a:spcBef>
                <a:spcPts val="450"/>
              </a:spcBef>
              <a:spcAft>
                <a:spcPts val="0"/>
              </a:spcAft>
              <a:buClr>
                <a:schemeClr val="dk1"/>
              </a:buClr>
              <a:buSzPts val="1740"/>
              <a:buChar char="•"/>
              <a:defRPr sz="900"/>
            </a:lvl8pPr>
            <a:lvl9pPr marL="3086100" lvl="8" indent="-254318" algn="l">
              <a:lnSpc>
                <a:spcPct val="90000"/>
              </a:lnSpc>
              <a:spcBef>
                <a:spcPts val="450"/>
              </a:spcBef>
              <a:spcAft>
                <a:spcPts val="450"/>
              </a:spcAft>
              <a:buClr>
                <a:schemeClr val="dk1"/>
              </a:buClr>
              <a:buSzPts val="1740"/>
              <a:buChar char="•"/>
              <a:defRPr sz="900"/>
            </a:lvl9pPr>
          </a:lstStyle>
          <a:p>
            <a:endParaRPr/>
          </a:p>
        </p:txBody>
      </p:sp>
      <p:sp>
        <p:nvSpPr>
          <p:cNvPr id="104" name="Google Shape;104;p171"/>
          <p:cNvSpPr txBox="1">
            <a:spLocks noGrp="1"/>
          </p:cNvSpPr>
          <p:nvPr>
            <p:ph type="dt" idx="10"/>
          </p:nvPr>
        </p:nvSpPr>
        <p:spPr>
          <a:xfrm>
            <a:off x="7299492" y="5883276"/>
            <a:ext cx="85725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05" name="Google Shape;105;p171"/>
          <p:cNvSpPr txBox="1">
            <a:spLocks noGrp="1"/>
          </p:cNvSpPr>
          <p:nvPr>
            <p:ph type="ftr" idx="11"/>
          </p:nvPr>
        </p:nvSpPr>
        <p:spPr>
          <a:xfrm>
            <a:off x="1929210" y="5883276"/>
            <a:ext cx="531313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06" name="Google Shape;106;p171"/>
          <p:cNvSpPr txBox="1">
            <a:spLocks noGrp="1"/>
          </p:cNvSpPr>
          <p:nvPr>
            <p:ph type="sldNum" idx="12"/>
          </p:nvPr>
        </p:nvSpPr>
        <p:spPr>
          <a:xfrm>
            <a:off x="8213893" y="5883276"/>
            <a:ext cx="41337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545523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107"/>
        <p:cNvGrpSpPr/>
        <p:nvPr/>
      </p:nvGrpSpPr>
      <p:grpSpPr>
        <a:xfrm>
          <a:off x="0" y="0"/>
          <a:ext cx="0" cy="0"/>
          <a:chOff x="0" y="0"/>
          <a:chExt cx="0" cy="0"/>
        </a:xfrm>
      </p:grpSpPr>
      <p:sp>
        <p:nvSpPr>
          <p:cNvPr id="108" name="Google Shape;108;p170"/>
          <p:cNvSpPr txBox="1">
            <a:spLocks noGrp="1"/>
          </p:cNvSpPr>
          <p:nvPr>
            <p:ph type="title"/>
          </p:nvPr>
        </p:nvSpPr>
        <p:spPr>
          <a:xfrm>
            <a:off x="245194" y="254514"/>
            <a:ext cx="6081975" cy="7563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400"/>
              <a:buFont typeface="Arial"/>
              <a:buNone/>
              <a:defRPr sz="1350">
                <a:solidFill>
                  <a:schemeClr val="dk1"/>
                </a:solidFill>
                <a:latin typeface="Arial"/>
                <a:ea typeface="Arial"/>
                <a:cs typeface="Arial"/>
                <a:sym typeface="Arial"/>
              </a:defRPr>
            </a:lvl1pPr>
            <a:lvl2pPr lvl="1" algn="l">
              <a:lnSpc>
                <a:spcPct val="100000"/>
              </a:lnSpc>
              <a:spcBef>
                <a:spcPts val="0"/>
              </a:spcBef>
              <a:spcAft>
                <a:spcPts val="0"/>
              </a:spcAft>
              <a:buClr>
                <a:schemeClr val="dk2"/>
              </a:buClr>
              <a:buSzPts val="1400"/>
              <a:buNone/>
              <a:defRPr/>
            </a:lvl2pPr>
            <a:lvl3pPr lvl="2" algn="l">
              <a:lnSpc>
                <a:spcPct val="100000"/>
              </a:lnSpc>
              <a:spcBef>
                <a:spcPts val="0"/>
              </a:spcBef>
              <a:spcAft>
                <a:spcPts val="0"/>
              </a:spcAft>
              <a:buClr>
                <a:schemeClr val="dk2"/>
              </a:buClr>
              <a:buSzPts val="1400"/>
              <a:buNone/>
              <a:defRPr/>
            </a:lvl3pPr>
            <a:lvl4pPr lvl="3" algn="l">
              <a:lnSpc>
                <a:spcPct val="100000"/>
              </a:lnSpc>
              <a:spcBef>
                <a:spcPts val="0"/>
              </a:spcBef>
              <a:spcAft>
                <a:spcPts val="0"/>
              </a:spcAft>
              <a:buClr>
                <a:schemeClr val="dk2"/>
              </a:buClr>
              <a:buSzPts val="1400"/>
              <a:buNone/>
              <a:defRPr/>
            </a:lvl4pPr>
            <a:lvl5pPr lvl="4" algn="l">
              <a:lnSpc>
                <a:spcPct val="100000"/>
              </a:lnSpc>
              <a:spcBef>
                <a:spcPts val="0"/>
              </a:spcBef>
              <a:spcAft>
                <a:spcPts val="0"/>
              </a:spcAft>
              <a:buClr>
                <a:schemeClr val="dk2"/>
              </a:buClr>
              <a:buSzPts val="1400"/>
              <a:buNone/>
              <a:defRPr/>
            </a:lvl5pPr>
            <a:lvl6pPr lvl="5" algn="l">
              <a:lnSpc>
                <a:spcPct val="100000"/>
              </a:lnSpc>
              <a:spcBef>
                <a:spcPts val="0"/>
              </a:spcBef>
              <a:spcAft>
                <a:spcPts val="0"/>
              </a:spcAft>
              <a:buClr>
                <a:schemeClr val="dk2"/>
              </a:buClr>
              <a:buSzPts val="1400"/>
              <a:buNone/>
              <a:defRPr/>
            </a:lvl6pPr>
            <a:lvl7pPr lvl="6" algn="l">
              <a:lnSpc>
                <a:spcPct val="100000"/>
              </a:lnSpc>
              <a:spcBef>
                <a:spcPts val="0"/>
              </a:spcBef>
              <a:spcAft>
                <a:spcPts val="0"/>
              </a:spcAft>
              <a:buClr>
                <a:schemeClr val="dk2"/>
              </a:buClr>
              <a:buSzPts val="1400"/>
              <a:buNone/>
              <a:defRPr/>
            </a:lvl7pPr>
            <a:lvl8pPr lvl="7" algn="l">
              <a:lnSpc>
                <a:spcPct val="100000"/>
              </a:lnSpc>
              <a:spcBef>
                <a:spcPts val="0"/>
              </a:spcBef>
              <a:spcAft>
                <a:spcPts val="0"/>
              </a:spcAft>
              <a:buClr>
                <a:schemeClr val="dk2"/>
              </a:buClr>
              <a:buSzPts val="1400"/>
              <a:buNone/>
              <a:defRPr/>
            </a:lvl8pPr>
            <a:lvl9pPr lvl="8" algn="l">
              <a:lnSpc>
                <a:spcPct val="100000"/>
              </a:lnSpc>
              <a:spcBef>
                <a:spcPts val="0"/>
              </a:spcBef>
              <a:spcAft>
                <a:spcPts val="0"/>
              </a:spcAft>
              <a:buClr>
                <a:schemeClr val="dk2"/>
              </a:buClr>
              <a:buSzPts val="1400"/>
              <a:buNone/>
              <a:defRPr/>
            </a:lvl9pPr>
          </a:lstStyle>
          <a:p>
            <a:endParaRPr/>
          </a:p>
        </p:txBody>
      </p:sp>
    </p:spTree>
    <p:extLst>
      <p:ext uri="{BB962C8B-B14F-4D97-AF65-F5344CB8AC3E}">
        <p14:creationId xmlns:p14="http://schemas.microsoft.com/office/powerpoint/2010/main" val="19997817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109"/>
        <p:cNvGrpSpPr/>
        <p:nvPr/>
      </p:nvGrpSpPr>
      <p:grpSpPr>
        <a:xfrm>
          <a:off x="0" y="0"/>
          <a:ext cx="0" cy="0"/>
          <a:chOff x="0" y="0"/>
          <a:chExt cx="0" cy="0"/>
        </a:xfrm>
      </p:grpSpPr>
      <p:pic>
        <p:nvPicPr>
          <p:cNvPr id="110" name="Google Shape;110;p157"/>
          <p:cNvPicPr preferRelativeResize="0"/>
          <p:nvPr/>
        </p:nvPicPr>
        <p:blipFill rotWithShape="1">
          <a:blip r:embed="rId2">
            <a:alphaModFix/>
          </a:blip>
          <a:srcRect/>
          <a:stretch/>
        </p:blipFill>
        <p:spPr>
          <a:xfrm>
            <a:off x="2" y="1"/>
            <a:ext cx="9143997" cy="1219199"/>
          </a:xfrm>
          <a:prstGeom prst="rect">
            <a:avLst/>
          </a:prstGeom>
          <a:noFill/>
          <a:ln>
            <a:noFill/>
          </a:ln>
        </p:spPr>
      </p:pic>
      <p:sp>
        <p:nvSpPr>
          <p:cNvPr id="111" name="Google Shape;111;p157"/>
          <p:cNvSpPr txBox="1">
            <a:spLocks noGrp="1"/>
          </p:cNvSpPr>
          <p:nvPr>
            <p:ph type="title"/>
          </p:nvPr>
        </p:nvSpPr>
        <p:spPr>
          <a:xfrm>
            <a:off x="332674" y="205176"/>
            <a:ext cx="6048876" cy="89852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4000"/>
              <a:buFont typeface="Verdana"/>
              <a:buNone/>
              <a:defRPr sz="30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157"/>
          <p:cNvSpPr txBox="1">
            <a:spLocks noGrp="1"/>
          </p:cNvSpPr>
          <p:nvPr>
            <p:ph type="body" idx="1"/>
          </p:nvPr>
        </p:nvSpPr>
        <p:spPr>
          <a:xfrm>
            <a:off x="571500" y="1554164"/>
            <a:ext cx="3886200" cy="4351337"/>
          </a:xfrm>
          <a:prstGeom prst="rect">
            <a:avLst/>
          </a:prstGeom>
          <a:noFill/>
          <a:ln>
            <a:noFill/>
          </a:ln>
        </p:spPr>
        <p:txBody>
          <a:bodyPr spcFirstLastPara="1" wrap="square" lIns="91425" tIns="45700" rIns="91425" bIns="45700" anchor="t" anchorCtr="0">
            <a:normAutofit/>
          </a:bodyPr>
          <a:lstStyle>
            <a:lvl1pPr marL="342900" lvl="0" indent="-342900" algn="l">
              <a:lnSpc>
                <a:spcPct val="90000"/>
              </a:lnSpc>
              <a:spcBef>
                <a:spcPts val="750"/>
              </a:spcBef>
              <a:spcAft>
                <a:spcPts val="0"/>
              </a:spcAft>
              <a:buClr>
                <a:schemeClr val="dk1"/>
              </a:buClr>
              <a:buSzPts val="3600"/>
              <a:buChar char="•"/>
              <a:defRPr>
                <a:latin typeface="Calibri"/>
                <a:ea typeface="Calibri"/>
                <a:cs typeface="Calibri"/>
                <a:sym typeface="Calibri"/>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13" name="Google Shape;113;p157"/>
          <p:cNvSpPr txBox="1">
            <a:spLocks noGrp="1"/>
          </p:cNvSpPr>
          <p:nvPr>
            <p:ph type="body" idx="2"/>
          </p:nvPr>
        </p:nvSpPr>
        <p:spPr>
          <a:xfrm>
            <a:off x="4726781" y="1554164"/>
            <a:ext cx="3886200" cy="4351337"/>
          </a:xfrm>
          <a:prstGeom prst="rect">
            <a:avLst/>
          </a:prstGeom>
          <a:noFill/>
          <a:ln>
            <a:noFill/>
          </a:ln>
        </p:spPr>
        <p:txBody>
          <a:bodyPr spcFirstLastPara="1" wrap="square" lIns="91425" tIns="45700" rIns="91425" bIns="45700" anchor="t" anchorCtr="0">
            <a:normAutofit/>
          </a:bodyPr>
          <a:lstStyle>
            <a:lvl1pPr marL="342900" lvl="0" indent="-342900" algn="l">
              <a:lnSpc>
                <a:spcPct val="90000"/>
              </a:lnSpc>
              <a:spcBef>
                <a:spcPts val="750"/>
              </a:spcBef>
              <a:spcAft>
                <a:spcPts val="0"/>
              </a:spcAft>
              <a:buClr>
                <a:schemeClr val="dk1"/>
              </a:buClr>
              <a:buSzPts val="3600"/>
              <a:buChar char="•"/>
              <a:defRPr>
                <a:latin typeface="Calibri"/>
                <a:ea typeface="Calibri"/>
                <a:cs typeface="Calibri"/>
                <a:sym typeface="Calibri"/>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14" name="Google Shape;114;p157"/>
          <p:cNvSpPr txBox="1">
            <a:spLocks noGrp="1"/>
          </p:cNvSpPr>
          <p:nvPr>
            <p:ph type="sldNum" idx="12"/>
          </p:nvPr>
        </p:nvSpPr>
        <p:spPr>
          <a:xfrm>
            <a:off x="249655" y="6356351"/>
            <a:ext cx="20574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pic>
        <p:nvPicPr>
          <p:cNvPr id="115" name="Google Shape;115;p157" descr="Colorado Department of Education Logo"/>
          <p:cNvPicPr preferRelativeResize="0"/>
          <p:nvPr/>
        </p:nvPicPr>
        <p:blipFill rotWithShape="1">
          <a:blip r:embed="rId3">
            <a:alphaModFix/>
          </a:blip>
          <a:srcRect/>
          <a:stretch/>
        </p:blipFill>
        <p:spPr>
          <a:xfrm>
            <a:off x="8086705" y="6172202"/>
            <a:ext cx="857291" cy="486318"/>
          </a:xfrm>
          <a:prstGeom prst="rect">
            <a:avLst/>
          </a:prstGeom>
          <a:noFill/>
          <a:ln>
            <a:noFill/>
          </a:ln>
        </p:spPr>
      </p:pic>
    </p:spTree>
    <p:extLst>
      <p:ext uri="{BB962C8B-B14F-4D97-AF65-F5344CB8AC3E}">
        <p14:creationId xmlns:p14="http://schemas.microsoft.com/office/powerpoint/2010/main" val="10313679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116"/>
        <p:cNvGrpSpPr/>
        <p:nvPr/>
      </p:nvGrpSpPr>
      <p:grpSpPr>
        <a:xfrm>
          <a:off x="0" y="0"/>
          <a:ext cx="0" cy="0"/>
          <a:chOff x="0" y="0"/>
          <a:chExt cx="0" cy="0"/>
        </a:xfrm>
      </p:grpSpPr>
      <p:sp>
        <p:nvSpPr>
          <p:cNvPr id="117" name="Google Shape;117;p172"/>
          <p:cNvSpPr txBox="1">
            <a:spLocks noGrp="1"/>
          </p:cNvSpPr>
          <p:nvPr>
            <p:ph type="title"/>
          </p:nvPr>
        </p:nvSpPr>
        <p:spPr>
          <a:xfrm>
            <a:off x="216272" y="164220"/>
            <a:ext cx="8082000" cy="186974"/>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lt1"/>
              </a:buClr>
              <a:buSzPts val="4400"/>
              <a:buFont typeface="Calibri"/>
              <a:buNone/>
              <a:defRPr sz="1350" b="0" i="0">
                <a:solidFill>
                  <a:schemeClr val="lt1"/>
                </a:solidFill>
                <a:latin typeface="Calibri"/>
                <a:ea typeface="Calibri"/>
                <a:cs typeface="Calibri"/>
                <a:sym typeface="Calibri"/>
              </a:defRPr>
            </a:lvl1pPr>
            <a:lvl2pPr lvl="1" algn="l">
              <a:lnSpc>
                <a:spcPct val="100000"/>
              </a:lnSpc>
              <a:spcBef>
                <a:spcPts val="0"/>
              </a:spcBef>
              <a:spcAft>
                <a:spcPts val="0"/>
              </a:spcAft>
              <a:buClr>
                <a:schemeClr val="dk2"/>
              </a:buClr>
              <a:buSzPts val="1400"/>
              <a:buNone/>
              <a:defRPr/>
            </a:lvl2pPr>
            <a:lvl3pPr lvl="2" algn="l">
              <a:lnSpc>
                <a:spcPct val="100000"/>
              </a:lnSpc>
              <a:spcBef>
                <a:spcPts val="0"/>
              </a:spcBef>
              <a:spcAft>
                <a:spcPts val="0"/>
              </a:spcAft>
              <a:buClr>
                <a:schemeClr val="dk2"/>
              </a:buClr>
              <a:buSzPts val="1400"/>
              <a:buNone/>
              <a:defRPr/>
            </a:lvl3pPr>
            <a:lvl4pPr lvl="3" algn="l">
              <a:lnSpc>
                <a:spcPct val="100000"/>
              </a:lnSpc>
              <a:spcBef>
                <a:spcPts val="0"/>
              </a:spcBef>
              <a:spcAft>
                <a:spcPts val="0"/>
              </a:spcAft>
              <a:buClr>
                <a:schemeClr val="dk2"/>
              </a:buClr>
              <a:buSzPts val="1400"/>
              <a:buNone/>
              <a:defRPr/>
            </a:lvl4pPr>
            <a:lvl5pPr lvl="4" algn="l">
              <a:lnSpc>
                <a:spcPct val="100000"/>
              </a:lnSpc>
              <a:spcBef>
                <a:spcPts val="0"/>
              </a:spcBef>
              <a:spcAft>
                <a:spcPts val="0"/>
              </a:spcAft>
              <a:buClr>
                <a:schemeClr val="dk2"/>
              </a:buClr>
              <a:buSzPts val="1400"/>
              <a:buNone/>
              <a:defRPr/>
            </a:lvl5pPr>
            <a:lvl6pPr lvl="5" algn="l">
              <a:lnSpc>
                <a:spcPct val="100000"/>
              </a:lnSpc>
              <a:spcBef>
                <a:spcPts val="0"/>
              </a:spcBef>
              <a:spcAft>
                <a:spcPts val="0"/>
              </a:spcAft>
              <a:buClr>
                <a:schemeClr val="dk2"/>
              </a:buClr>
              <a:buSzPts val="1400"/>
              <a:buNone/>
              <a:defRPr/>
            </a:lvl6pPr>
            <a:lvl7pPr lvl="6" algn="l">
              <a:lnSpc>
                <a:spcPct val="100000"/>
              </a:lnSpc>
              <a:spcBef>
                <a:spcPts val="0"/>
              </a:spcBef>
              <a:spcAft>
                <a:spcPts val="0"/>
              </a:spcAft>
              <a:buClr>
                <a:schemeClr val="dk2"/>
              </a:buClr>
              <a:buSzPts val="1400"/>
              <a:buNone/>
              <a:defRPr/>
            </a:lvl7pPr>
            <a:lvl8pPr lvl="7" algn="l">
              <a:lnSpc>
                <a:spcPct val="100000"/>
              </a:lnSpc>
              <a:spcBef>
                <a:spcPts val="0"/>
              </a:spcBef>
              <a:spcAft>
                <a:spcPts val="0"/>
              </a:spcAft>
              <a:buClr>
                <a:schemeClr val="dk2"/>
              </a:buClr>
              <a:buSzPts val="1400"/>
              <a:buNone/>
              <a:defRPr/>
            </a:lvl8pPr>
            <a:lvl9pPr lvl="8" algn="l">
              <a:lnSpc>
                <a:spcPct val="100000"/>
              </a:lnSpc>
              <a:spcBef>
                <a:spcPts val="0"/>
              </a:spcBef>
              <a:spcAft>
                <a:spcPts val="0"/>
              </a:spcAft>
              <a:buClr>
                <a:schemeClr val="dk2"/>
              </a:buClr>
              <a:buSzPts val="1400"/>
              <a:buNone/>
              <a:defRPr/>
            </a:lvl9pPr>
          </a:lstStyle>
          <a:p>
            <a:endParaRPr/>
          </a:p>
        </p:txBody>
      </p:sp>
      <p:sp>
        <p:nvSpPr>
          <p:cNvPr id="118" name="Google Shape;118;p172"/>
          <p:cNvSpPr txBox="1">
            <a:spLocks noGrp="1"/>
          </p:cNvSpPr>
          <p:nvPr>
            <p:ph type="body" idx="1"/>
          </p:nvPr>
        </p:nvSpPr>
        <p:spPr>
          <a:xfrm>
            <a:off x="615950" y="1253085"/>
            <a:ext cx="7631325" cy="326243"/>
          </a:xfrm>
          <a:prstGeom prst="rect">
            <a:avLst/>
          </a:prstGeom>
          <a:noFill/>
          <a:ln>
            <a:noFill/>
          </a:ln>
        </p:spPr>
        <p:txBody>
          <a:bodyPr spcFirstLastPara="1" wrap="square" lIns="0" tIns="0" rIns="0" bIns="0" anchor="t" anchorCtr="0">
            <a:spAutoFit/>
          </a:bodyPr>
          <a:lstStyle>
            <a:lvl1pPr marL="342900" lvl="0" indent="-171450" algn="l">
              <a:lnSpc>
                <a:spcPct val="90000"/>
              </a:lnSpc>
              <a:spcBef>
                <a:spcPts val="563"/>
              </a:spcBef>
              <a:spcAft>
                <a:spcPts val="0"/>
              </a:spcAft>
              <a:buClr>
                <a:schemeClr val="dk1"/>
              </a:buClr>
              <a:buSzPts val="2800"/>
              <a:buNone/>
              <a:defRPr sz="1800" b="0" i="0">
                <a:solidFill>
                  <a:schemeClr val="dk1"/>
                </a:solidFill>
                <a:latin typeface="Calibri"/>
                <a:ea typeface="Calibri"/>
                <a:cs typeface="Calibri"/>
                <a:sym typeface="Calibri"/>
              </a:defRPr>
            </a:lvl1pPr>
            <a:lvl2pPr marL="685800" lvl="1" indent="-171450" algn="l">
              <a:lnSpc>
                <a:spcPct val="90000"/>
              </a:lnSpc>
              <a:spcBef>
                <a:spcPts val="281"/>
              </a:spcBef>
              <a:spcAft>
                <a:spcPts val="0"/>
              </a:spcAft>
              <a:buClr>
                <a:schemeClr val="dk1"/>
              </a:buClr>
              <a:buSzPts val="2400"/>
              <a:buNone/>
              <a:defRPr/>
            </a:lvl2pPr>
            <a:lvl3pPr marL="1028700" lvl="2" indent="-171450" algn="l">
              <a:lnSpc>
                <a:spcPct val="90000"/>
              </a:lnSpc>
              <a:spcBef>
                <a:spcPts val="281"/>
              </a:spcBef>
              <a:spcAft>
                <a:spcPts val="0"/>
              </a:spcAft>
              <a:buClr>
                <a:schemeClr val="dk1"/>
              </a:buClr>
              <a:buSzPts val="2000"/>
              <a:buNone/>
              <a:defRPr/>
            </a:lvl3pPr>
            <a:lvl4pPr marL="1371600" lvl="3" indent="-171450" algn="l">
              <a:lnSpc>
                <a:spcPct val="90000"/>
              </a:lnSpc>
              <a:spcBef>
                <a:spcPts val="281"/>
              </a:spcBef>
              <a:spcAft>
                <a:spcPts val="0"/>
              </a:spcAft>
              <a:buClr>
                <a:schemeClr val="dk1"/>
              </a:buClr>
              <a:buSzPts val="1800"/>
              <a:buNone/>
              <a:defRPr/>
            </a:lvl4pPr>
            <a:lvl5pPr marL="1714500" lvl="4" indent="-171450" algn="l">
              <a:lnSpc>
                <a:spcPct val="90000"/>
              </a:lnSpc>
              <a:spcBef>
                <a:spcPts val="281"/>
              </a:spcBef>
              <a:spcAft>
                <a:spcPts val="0"/>
              </a:spcAft>
              <a:buClr>
                <a:schemeClr val="dk1"/>
              </a:buClr>
              <a:buSzPts val="1800"/>
              <a:buNone/>
              <a:defRPr/>
            </a:lvl5pPr>
            <a:lvl6pPr marL="2057400" lvl="5" indent="-171450" algn="l">
              <a:lnSpc>
                <a:spcPct val="90000"/>
              </a:lnSpc>
              <a:spcBef>
                <a:spcPts val="281"/>
              </a:spcBef>
              <a:spcAft>
                <a:spcPts val="0"/>
              </a:spcAft>
              <a:buClr>
                <a:schemeClr val="dk1"/>
              </a:buClr>
              <a:buSzPts val="1800"/>
              <a:buNone/>
              <a:defRPr/>
            </a:lvl6pPr>
            <a:lvl7pPr marL="2400300" lvl="6" indent="-171450" algn="l">
              <a:lnSpc>
                <a:spcPct val="90000"/>
              </a:lnSpc>
              <a:spcBef>
                <a:spcPts val="281"/>
              </a:spcBef>
              <a:spcAft>
                <a:spcPts val="0"/>
              </a:spcAft>
              <a:buClr>
                <a:schemeClr val="dk1"/>
              </a:buClr>
              <a:buSzPts val="1800"/>
              <a:buNone/>
              <a:defRPr/>
            </a:lvl7pPr>
            <a:lvl8pPr marL="2743200" lvl="7" indent="-171450" algn="l">
              <a:lnSpc>
                <a:spcPct val="90000"/>
              </a:lnSpc>
              <a:spcBef>
                <a:spcPts val="281"/>
              </a:spcBef>
              <a:spcAft>
                <a:spcPts val="0"/>
              </a:spcAft>
              <a:buClr>
                <a:schemeClr val="dk1"/>
              </a:buClr>
              <a:buSzPts val="1800"/>
              <a:buNone/>
              <a:defRPr/>
            </a:lvl8pPr>
            <a:lvl9pPr marL="3086100" lvl="8" indent="-171450" algn="l">
              <a:lnSpc>
                <a:spcPct val="90000"/>
              </a:lnSpc>
              <a:spcBef>
                <a:spcPts val="281"/>
              </a:spcBef>
              <a:spcAft>
                <a:spcPts val="0"/>
              </a:spcAft>
              <a:buClr>
                <a:schemeClr val="dk1"/>
              </a:buClr>
              <a:buSzPts val="1800"/>
              <a:buNone/>
              <a:defRPr/>
            </a:lvl9pPr>
          </a:lstStyle>
          <a:p>
            <a:endParaRPr/>
          </a:p>
        </p:txBody>
      </p:sp>
      <p:sp>
        <p:nvSpPr>
          <p:cNvPr id="119" name="Google Shape;119;p172"/>
          <p:cNvSpPr txBox="1">
            <a:spLocks noGrp="1"/>
          </p:cNvSpPr>
          <p:nvPr>
            <p:ph type="ftr" idx="11"/>
          </p:nvPr>
        </p:nvSpPr>
        <p:spPr>
          <a:xfrm>
            <a:off x="3108961" y="6377941"/>
            <a:ext cx="2926125"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Clr>
                <a:srgbClr val="888888"/>
              </a:buClr>
              <a:buSzPts val="1400"/>
              <a:buFont typeface="Corbel"/>
              <a:buNone/>
              <a:defRPr>
                <a:solidFill>
                  <a:srgbClr val="888888"/>
                </a:solidFill>
              </a:defRPr>
            </a:lvl1pPr>
            <a:lvl2pPr lvl="1" algn="l">
              <a:lnSpc>
                <a:spcPct val="100000"/>
              </a:lnSpc>
              <a:spcBef>
                <a:spcPts val="0"/>
              </a:spcBef>
              <a:spcAft>
                <a:spcPts val="0"/>
              </a:spcAft>
              <a:buClr>
                <a:schemeClr val="dk1"/>
              </a:buClr>
              <a:buSzPts val="1400"/>
              <a:buFont typeface="Corbel"/>
              <a:buNone/>
              <a:defRPr/>
            </a:lvl2pPr>
            <a:lvl3pPr lvl="2" algn="l">
              <a:lnSpc>
                <a:spcPct val="100000"/>
              </a:lnSpc>
              <a:spcBef>
                <a:spcPts val="0"/>
              </a:spcBef>
              <a:spcAft>
                <a:spcPts val="0"/>
              </a:spcAft>
              <a:buClr>
                <a:schemeClr val="dk1"/>
              </a:buClr>
              <a:buSzPts val="1400"/>
              <a:buFont typeface="Corbel"/>
              <a:buNone/>
              <a:defRPr/>
            </a:lvl3pPr>
            <a:lvl4pPr lvl="3" algn="l">
              <a:lnSpc>
                <a:spcPct val="100000"/>
              </a:lnSpc>
              <a:spcBef>
                <a:spcPts val="0"/>
              </a:spcBef>
              <a:spcAft>
                <a:spcPts val="0"/>
              </a:spcAft>
              <a:buClr>
                <a:schemeClr val="dk1"/>
              </a:buClr>
              <a:buSzPts val="1400"/>
              <a:buFont typeface="Corbel"/>
              <a:buNone/>
              <a:defRPr/>
            </a:lvl4pPr>
            <a:lvl5pPr lvl="4" algn="l">
              <a:lnSpc>
                <a:spcPct val="100000"/>
              </a:lnSpc>
              <a:spcBef>
                <a:spcPts val="0"/>
              </a:spcBef>
              <a:spcAft>
                <a:spcPts val="0"/>
              </a:spcAft>
              <a:buClr>
                <a:schemeClr val="dk1"/>
              </a:buClr>
              <a:buSzPts val="1400"/>
              <a:buFont typeface="Corbel"/>
              <a:buNone/>
              <a:defRPr/>
            </a:lvl5pPr>
            <a:lvl6pPr lvl="5" algn="l">
              <a:lnSpc>
                <a:spcPct val="100000"/>
              </a:lnSpc>
              <a:spcBef>
                <a:spcPts val="0"/>
              </a:spcBef>
              <a:spcAft>
                <a:spcPts val="0"/>
              </a:spcAft>
              <a:buClr>
                <a:schemeClr val="dk1"/>
              </a:buClr>
              <a:buSzPts val="1400"/>
              <a:buFont typeface="Corbel"/>
              <a:buNone/>
              <a:defRPr/>
            </a:lvl6pPr>
            <a:lvl7pPr lvl="6" algn="l">
              <a:lnSpc>
                <a:spcPct val="100000"/>
              </a:lnSpc>
              <a:spcBef>
                <a:spcPts val="0"/>
              </a:spcBef>
              <a:spcAft>
                <a:spcPts val="0"/>
              </a:spcAft>
              <a:buClr>
                <a:schemeClr val="dk1"/>
              </a:buClr>
              <a:buSzPts val="1400"/>
              <a:buFont typeface="Corbel"/>
              <a:buNone/>
              <a:defRPr/>
            </a:lvl7pPr>
            <a:lvl8pPr lvl="7" algn="l">
              <a:lnSpc>
                <a:spcPct val="100000"/>
              </a:lnSpc>
              <a:spcBef>
                <a:spcPts val="0"/>
              </a:spcBef>
              <a:spcAft>
                <a:spcPts val="0"/>
              </a:spcAft>
              <a:buClr>
                <a:schemeClr val="dk1"/>
              </a:buClr>
              <a:buSzPts val="1400"/>
              <a:buFont typeface="Corbel"/>
              <a:buNone/>
              <a:defRPr/>
            </a:lvl8pPr>
            <a:lvl9pPr lvl="8" algn="l">
              <a:lnSpc>
                <a:spcPct val="100000"/>
              </a:lnSpc>
              <a:spcBef>
                <a:spcPts val="0"/>
              </a:spcBef>
              <a:spcAft>
                <a:spcPts val="0"/>
              </a:spcAft>
              <a:buClr>
                <a:schemeClr val="dk1"/>
              </a:buClr>
              <a:buSzPts val="1400"/>
              <a:buFont typeface="Corbel"/>
              <a:buNone/>
              <a:defRPr/>
            </a:lvl9pPr>
          </a:lstStyle>
          <a:p>
            <a:endParaRPr/>
          </a:p>
        </p:txBody>
      </p:sp>
      <p:sp>
        <p:nvSpPr>
          <p:cNvPr id="120" name="Google Shape;120;p172"/>
          <p:cNvSpPr txBox="1">
            <a:spLocks noGrp="1"/>
          </p:cNvSpPr>
          <p:nvPr>
            <p:ph type="dt" idx="10"/>
          </p:nvPr>
        </p:nvSpPr>
        <p:spPr>
          <a:xfrm>
            <a:off x="457201" y="6377941"/>
            <a:ext cx="2103075"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rgbClr val="888888"/>
              </a:buClr>
              <a:buSzPts val="1400"/>
              <a:buFont typeface="Corbel"/>
              <a:buNone/>
              <a:defRPr>
                <a:solidFill>
                  <a:srgbClr val="888888"/>
                </a:solidFill>
              </a:defRPr>
            </a:lvl1pPr>
            <a:lvl2pPr lvl="1" algn="l">
              <a:lnSpc>
                <a:spcPct val="100000"/>
              </a:lnSpc>
              <a:spcBef>
                <a:spcPts val="0"/>
              </a:spcBef>
              <a:spcAft>
                <a:spcPts val="0"/>
              </a:spcAft>
              <a:buClr>
                <a:schemeClr val="dk1"/>
              </a:buClr>
              <a:buSzPts val="1400"/>
              <a:buFont typeface="Corbel"/>
              <a:buNone/>
              <a:defRPr/>
            </a:lvl2pPr>
            <a:lvl3pPr lvl="2" algn="l">
              <a:lnSpc>
                <a:spcPct val="100000"/>
              </a:lnSpc>
              <a:spcBef>
                <a:spcPts val="0"/>
              </a:spcBef>
              <a:spcAft>
                <a:spcPts val="0"/>
              </a:spcAft>
              <a:buClr>
                <a:schemeClr val="dk1"/>
              </a:buClr>
              <a:buSzPts val="1400"/>
              <a:buFont typeface="Corbel"/>
              <a:buNone/>
              <a:defRPr/>
            </a:lvl3pPr>
            <a:lvl4pPr lvl="3" algn="l">
              <a:lnSpc>
                <a:spcPct val="100000"/>
              </a:lnSpc>
              <a:spcBef>
                <a:spcPts val="0"/>
              </a:spcBef>
              <a:spcAft>
                <a:spcPts val="0"/>
              </a:spcAft>
              <a:buClr>
                <a:schemeClr val="dk1"/>
              </a:buClr>
              <a:buSzPts val="1400"/>
              <a:buFont typeface="Corbel"/>
              <a:buNone/>
              <a:defRPr/>
            </a:lvl4pPr>
            <a:lvl5pPr lvl="4" algn="l">
              <a:lnSpc>
                <a:spcPct val="100000"/>
              </a:lnSpc>
              <a:spcBef>
                <a:spcPts val="0"/>
              </a:spcBef>
              <a:spcAft>
                <a:spcPts val="0"/>
              </a:spcAft>
              <a:buClr>
                <a:schemeClr val="dk1"/>
              </a:buClr>
              <a:buSzPts val="1400"/>
              <a:buFont typeface="Corbel"/>
              <a:buNone/>
              <a:defRPr/>
            </a:lvl5pPr>
            <a:lvl6pPr lvl="5" algn="l">
              <a:lnSpc>
                <a:spcPct val="100000"/>
              </a:lnSpc>
              <a:spcBef>
                <a:spcPts val="0"/>
              </a:spcBef>
              <a:spcAft>
                <a:spcPts val="0"/>
              </a:spcAft>
              <a:buClr>
                <a:schemeClr val="dk1"/>
              </a:buClr>
              <a:buSzPts val="1400"/>
              <a:buFont typeface="Corbel"/>
              <a:buNone/>
              <a:defRPr/>
            </a:lvl6pPr>
            <a:lvl7pPr lvl="6" algn="l">
              <a:lnSpc>
                <a:spcPct val="100000"/>
              </a:lnSpc>
              <a:spcBef>
                <a:spcPts val="0"/>
              </a:spcBef>
              <a:spcAft>
                <a:spcPts val="0"/>
              </a:spcAft>
              <a:buClr>
                <a:schemeClr val="dk1"/>
              </a:buClr>
              <a:buSzPts val="1400"/>
              <a:buFont typeface="Corbel"/>
              <a:buNone/>
              <a:defRPr/>
            </a:lvl7pPr>
            <a:lvl8pPr lvl="7" algn="l">
              <a:lnSpc>
                <a:spcPct val="100000"/>
              </a:lnSpc>
              <a:spcBef>
                <a:spcPts val="0"/>
              </a:spcBef>
              <a:spcAft>
                <a:spcPts val="0"/>
              </a:spcAft>
              <a:buClr>
                <a:schemeClr val="dk1"/>
              </a:buClr>
              <a:buSzPts val="1400"/>
              <a:buFont typeface="Corbel"/>
              <a:buNone/>
              <a:defRPr/>
            </a:lvl8pPr>
            <a:lvl9pPr lvl="8" algn="l">
              <a:lnSpc>
                <a:spcPct val="100000"/>
              </a:lnSpc>
              <a:spcBef>
                <a:spcPts val="0"/>
              </a:spcBef>
              <a:spcAft>
                <a:spcPts val="0"/>
              </a:spcAft>
              <a:buClr>
                <a:schemeClr val="dk1"/>
              </a:buClr>
              <a:buSzPts val="1400"/>
              <a:buFont typeface="Corbel"/>
              <a:buNone/>
              <a:defRPr/>
            </a:lvl9pPr>
          </a:lstStyle>
          <a:p>
            <a:endParaRPr/>
          </a:p>
        </p:txBody>
      </p:sp>
      <p:sp>
        <p:nvSpPr>
          <p:cNvPr id="121" name="Google Shape;121;p172"/>
          <p:cNvSpPr txBox="1">
            <a:spLocks noGrp="1"/>
          </p:cNvSpPr>
          <p:nvPr>
            <p:ph type="sldNum" idx="12"/>
          </p:nvPr>
        </p:nvSpPr>
        <p:spPr>
          <a:xfrm>
            <a:off x="276410" y="6498518"/>
            <a:ext cx="293400" cy="139910"/>
          </a:xfrm>
          <a:prstGeom prst="rect">
            <a:avLst/>
          </a:prstGeom>
          <a:noFill/>
          <a:ln>
            <a:noFill/>
          </a:ln>
        </p:spPr>
        <p:txBody>
          <a:bodyPr spcFirstLastPara="1" wrap="square" lIns="0" tIns="0" rIns="0" bIns="0" anchor="t" anchorCtr="0">
            <a:spAutoFit/>
          </a:bodyPr>
          <a:lstStyle>
            <a:lvl1pPr marL="21431" marR="0" lvl="0" indent="0" algn="l">
              <a:lnSpc>
                <a:spcPct val="100875"/>
              </a:lnSpc>
              <a:spcBef>
                <a:spcPts val="0"/>
              </a:spcBef>
              <a:spcAft>
                <a:spcPts val="0"/>
              </a:spcAft>
              <a:buClr>
                <a:srgbClr val="7E7E7E"/>
              </a:buClr>
              <a:buSzPts val="1200"/>
              <a:buFont typeface="Calibri"/>
              <a:buNone/>
              <a:defRPr sz="900" b="0" i="0" u="none" strike="noStrike" cap="none">
                <a:solidFill>
                  <a:srgbClr val="7E7E7E"/>
                </a:solidFill>
                <a:latin typeface="Calibri"/>
                <a:ea typeface="Calibri"/>
                <a:cs typeface="Calibri"/>
                <a:sym typeface="Calibri"/>
              </a:defRPr>
            </a:lvl1pPr>
            <a:lvl2pPr marL="21431" marR="0" lvl="1" indent="0" algn="l">
              <a:lnSpc>
                <a:spcPct val="100875"/>
              </a:lnSpc>
              <a:spcBef>
                <a:spcPts val="0"/>
              </a:spcBef>
              <a:spcAft>
                <a:spcPts val="0"/>
              </a:spcAft>
              <a:buClr>
                <a:srgbClr val="7E7E7E"/>
              </a:buClr>
              <a:buSzPts val="1200"/>
              <a:buFont typeface="Calibri"/>
              <a:buNone/>
              <a:defRPr sz="900" b="0" i="0" u="none" strike="noStrike" cap="none">
                <a:solidFill>
                  <a:srgbClr val="7E7E7E"/>
                </a:solidFill>
                <a:latin typeface="Calibri"/>
                <a:ea typeface="Calibri"/>
                <a:cs typeface="Calibri"/>
                <a:sym typeface="Calibri"/>
              </a:defRPr>
            </a:lvl2pPr>
            <a:lvl3pPr marL="21431" marR="0" lvl="2" indent="0" algn="l">
              <a:lnSpc>
                <a:spcPct val="100875"/>
              </a:lnSpc>
              <a:spcBef>
                <a:spcPts val="0"/>
              </a:spcBef>
              <a:spcAft>
                <a:spcPts val="0"/>
              </a:spcAft>
              <a:buClr>
                <a:srgbClr val="7E7E7E"/>
              </a:buClr>
              <a:buSzPts val="1200"/>
              <a:buFont typeface="Calibri"/>
              <a:buNone/>
              <a:defRPr sz="900" b="0" i="0" u="none" strike="noStrike" cap="none">
                <a:solidFill>
                  <a:srgbClr val="7E7E7E"/>
                </a:solidFill>
                <a:latin typeface="Calibri"/>
                <a:ea typeface="Calibri"/>
                <a:cs typeface="Calibri"/>
                <a:sym typeface="Calibri"/>
              </a:defRPr>
            </a:lvl3pPr>
            <a:lvl4pPr marL="21431" marR="0" lvl="3" indent="0" algn="l">
              <a:lnSpc>
                <a:spcPct val="100875"/>
              </a:lnSpc>
              <a:spcBef>
                <a:spcPts val="0"/>
              </a:spcBef>
              <a:spcAft>
                <a:spcPts val="0"/>
              </a:spcAft>
              <a:buClr>
                <a:srgbClr val="7E7E7E"/>
              </a:buClr>
              <a:buSzPts val="1200"/>
              <a:buFont typeface="Calibri"/>
              <a:buNone/>
              <a:defRPr sz="900" b="0" i="0" u="none" strike="noStrike" cap="none">
                <a:solidFill>
                  <a:srgbClr val="7E7E7E"/>
                </a:solidFill>
                <a:latin typeface="Calibri"/>
                <a:ea typeface="Calibri"/>
                <a:cs typeface="Calibri"/>
                <a:sym typeface="Calibri"/>
              </a:defRPr>
            </a:lvl4pPr>
            <a:lvl5pPr marL="21431" marR="0" lvl="4" indent="0" algn="l">
              <a:lnSpc>
                <a:spcPct val="100875"/>
              </a:lnSpc>
              <a:spcBef>
                <a:spcPts val="0"/>
              </a:spcBef>
              <a:spcAft>
                <a:spcPts val="0"/>
              </a:spcAft>
              <a:buClr>
                <a:srgbClr val="7E7E7E"/>
              </a:buClr>
              <a:buSzPts val="1200"/>
              <a:buFont typeface="Calibri"/>
              <a:buNone/>
              <a:defRPr sz="900" b="0" i="0" u="none" strike="noStrike" cap="none">
                <a:solidFill>
                  <a:srgbClr val="7E7E7E"/>
                </a:solidFill>
                <a:latin typeface="Calibri"/>
                <a:ea typeface="Calibri"/>
                <a:cs typeface="Calibri"/>
                <a:sym typeface="Calibri"/>
              </a:defRPr>
            </a:lvl5pPr>
            <a:lvl6pPr marL="21431" marR="0" lvl="5" indent="0" algn="l">
              <a:lnSpc>
                <a:spcPct val="100875"/>
              </a:lnSpc>
              <a:spcBef>
                <a:spcPts val="0"/>
              </a:spcBef>
              <a:spcAft>
                <a:spcPts val="0"/>
              </a:spcAft>
              <a:buClr>
                <a:srgbClr val="7E7E7E"/>
              </a:buClr>
              <a:buSzPts val="1200"/>
              <a:buFont typeface="Calibri"/>
              <a:buNone/>
              <a:defRPr sz="900" b="0" i="0" u="none" strike="noStrike" cap="none">
                <a:solidFill>
                  <a:srgbClr val="7E7E7E"/>
                </a:solidFill>
                <a:latin typeface="Calibri"/>
                <a:ea typeface="Calibri"/>
                <a:cs typeface="Calibri"/>
                <a:sym typeface="Calibri"/>
              </a:defRPr>
            </a:lvl6pPr>
            <a:lvl7pPr marL="21431" marR="0" lvl="6" indent="0" algn="l">
              <a:lnSpc>
                <a:spcPct val="100875"/>
              </a:lnSpc>
              <a:spcBef>
                <a:spcPts val="0"/>
              </a:spcBef>
              <a:spcAft>
                <a:spcPts val="0"/>
              </a:spcAft>
              <a:buClr>
                <a:srgbClr val="7E7E7E"/>
              </a:buClr>
              <a:buSzPts val="1200"/>
              <a:buFont typeface="Calibri"/>
              <a:buNone/>
              <a:defRPr sz="900" b="0" i="0" u="none" strike="noStrike" cap="none">
                <a:solidFill>
                  <a:srgbClr val="7E7E7E"/>
                </a:solidFill>
                <a:latin typeface="Calibri"/>
                <a:ea typeface="Calibri"/>
                <a:cs typeface="Calibri"/>
                <a:sym typeface="Calibri"/>
              </a:defRPr>
            </a:lvl7pPr>
            <a:lvl8pPr marL="21431" marR="0" lvl="7" indent="0" algn="l">
              <a:lnSpc>
                <a:spcPct val="100875"/>
              </a:lnSpc>
              <a:spcBef>
                <a:spcPts val="0"/>
              </a:spcBef>
              <a:spcAft>
                <a:spcPts val="0"/>
              </a:spcAft>
              <a:buClr>
                <a:srgbClr val="7E7E7E"/>
              </a:buClr>
              <a:buSzPts val="1200"/>
              <a:buFont typeface="Calibri"/>
              <a:buNone/>
              <a:defRPr sz="900" b="0" i="0" u="none" strike="noStrike" cap="none">
                <a:solidFill>
                  <a:srgbClr val="7E7E7E"/>
                </a:solidFill>
                <a:latin typeface="Calibri"/>
                <a:ea typeface="Calibri"/>
                <a:cs typeface="Calibri"/>
                <a:sym typeface="Calibri"/>
              </a:defRPr>
            </a:lvl8pPr>
            <a:lvl9pPr marL="21431" marR="0" lvl="8" indent="0" algn="l">
              <a:lnSpc>
                <a:spcPct val="100875"/>
              </a:lnSpc>
              <a:spcBef>
                <a:spcPts val="0"/>
              </a:spcBef>
              <a:spcAft>
                <a:spcPts val="0"/>
              </a:spcAft>
              <a:buClr>
                <a:srgbClr val="7E7E7E"/>
              </a:buClr>
              <a:buSzPts val="1200"/>
              <a:buFont typeface="Calibri"/>
              <a:buNone/>
              <a:defRPr sz="900" b="0" i="0" u="none" strike="noStrike" cap="none">
                <a:solidFill>
                  <a:srgbClr val="7E7E7E"/>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612487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25"/>
        <p:cNvGrpSpPr/>
        <p:nvPr/>
      </p:nvGrpSpPr>
      <p:grpSpPr>
        <a:xfrm>
          <a:off x="0" y="0"/>
          <a:ext cx="0" cy="0"/>
          <a:chOff x="0" y="0"/>
          <a:chExt cx="0" cy="0"/>
        </a:xfrm>
      </p:grpSpPr>
      <p:sp>
        <p:nvSpPr>
          <p:cNvPr id="126" name="Google Shape;126;p173"/>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262626"/>
              </a:buClr>
              <a:buSzPts val="2800"/>
              <a:buFont typeface="Verdana"/>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7" name="Google Shape;127;p173"/>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342900" lvl="0" indent="-257175" algn="l">
              <a:lnSpc>
                <a:spcPct val="115000"/>
              </a:lnSpc>
              <a:spcBef>
                <a:spcPts val="0"/>
              </a:spcBef>
              <a:spcAft>
                <a:spcPts val="0"/>
              </a:spcAft>
              <a:buClr>
                <a:schemeClr val="dk1"/>
              </a:buClr>
              <a:buSzPts val="1800"/>
              <a:buChar char="●"/>
              <a:defRPr/>
            </a:lvl1pPr>
            <a:lvl2pPr marL="685800" lvl="1" indent="-238125" algn="l">
              <a:lnSpc>
                <a:spcPct val="115000"/>
              </a:lnSpc>
              <a:spcBef>
                <a:spcPts val="0"/>
              </a:spcBef>
              <a:spcAft>
                <a:spcPts val="0"/>
              </a:spcAft>
              <a:buClr>
                <a:schemeClr val="dk1"/>
              </a:buClr>
              <a:buSzPts val="1400"/>
              <a:buChar char="○"/>
              <a:defRPr/>
            </a:lvl2pPr>
            <a:lvl3pPr marL="1028700" lvl="2" indent="-238125" algn="l">
              <a:lnSpc>
                <a:spcPct val="115000"/>
              </a:lnSpc>
              <a:spcBef>
                <a:spcPts val="0"/>
              </a:spcBef>
              <a:spcAft>
                <a:spcPts val="0"/>
              </a:spcAft>
              <a:buClr>
                <a:schemeClr val="dk1"/>
              </a:buClr>
              <a:buSzPts val="1400"/>
              <a:buChar char="■"/>
              <a:defRPr/>
            </a:lvl3pPr>
            <a:lvl4pPr marL="1371600" lvl="3" indent="-238125" algn="l">
              <a:lnSpc>
                <a:spcPct val="115000"/>
              </a:lnSpc>
              <a:spcBef>
                <a:spcPts val="0"/>
              </a:spcBef>
              <a:spcAft>
                <a:spcPts val="0"/>
              </a:spcAft>
              <a:buClr>
                <a:schemeClr val="dk1"/>
              </a:buClr>
              <a:buSzPts val="1400"/>
              <a:buChar char="●"/>
              <a:defRPr/>
            </a:lvl4pPr>
            <a:lvl5pPr marL="1714500" lvl="4" indent="-238125" algn="l">
              <a:lnSpc>
                <a:spcPct val="115000"/>
              </a:lnSpc>
              <a:spcBef>
                <a:spcPts val="0"/>
              </a:spcBef>
              <a:spcAft>
                <a:spcPts val="0"/>
              </a:spcAft>
              <a:buClr>
                <a:schemeClr val="dk1"/>
              </a:buClr>
              <a:buSzPts val="1400"/>
              <a:buChar char="○"/>
              <a:defRPr/>
            </a:lvl5pPr>
            <a:lvl6pPr marL="2057400" lvl="5" indent="-238125" algn="l">
              <a:lnSpc>
                <a:spcPct val="115000"/>
              </a:lnSpc>
              <a:spcBef>
                <a:spcPts val="0"/>
              </a:spcBef>
              <a:spcAft>
                <a:spcPts val="0"/>
              </a:spcAft>
              <a:buClr>
                <a:schemeClr val="dk1"/>
              </a:buClr>
              <a:buSzPts val="1400"/>
              <a:buChar char="■"/>
              <a:defRPr/>
            </a:lvl6pPr>
            <a:lvl7pPr marL="2400300" lvl="6" indent="-238125" algn="l">
              <a:lnSpc>
                <a:spcPct val="115000"/>
              </a:lnSpc>
              <a:spcBef>
                <a:spcPts val="0"/>
              </a:spcBef>
              <a:spcAft>
                <a:spcPts val="0"/>
              </a:spcAft>
              <a:buClr>
                <a:schemeClr val="dk1"/>
              </a:buClr>
              <a:buSzPts val="1400"/>
              <a:buChar char="●"/>
              <a:defRPr/>
            </a:lvl7pPr>
            <a:lvl8pPr marL="2743200" lvl="7" indent="-238125" algn="l">
              <a:lnSpc>
                <a:spcPct val="115000"/>
              </a:lnSpc>
              <a:spcBef>
                <a:spcPts val="0"/>
              </a:spcBef>
              <a:spcAft>
                <a:spcPts val="0"/>
              </a:spcAft>
              <a:buClr>
                <a:schemeClr val="dk1"/>
              </a:buClr>
              <a:buSzPts val="1400"/>
              <a:buChar char="○"/>
              <a:defRPr/>
            </a:lvl8pPr>
            <a:lvl9pPr marL="3086100" lvl="8" indent="-238125" algn="l">
              <a:lnSpc>
                <a:spcPct val="115000"/>
              </a:lnSpc>
              <a:spcBef>
                <a:spcPts val="0"/>
              </a:spcBef>
              <a:spcAft>
                <a:spcPts val="0"/>
              </a:spcAft>
              <a:buClr>
                <a:schemeClr val="dk1"/>
              </a:buClr>
              <a:buSzPts val="1400"/>
              <a:buChar char="■"/>
              <a:defRPr/>
            </a:lvl9pPr>
          </a:lstStyle>
          <a:p>
            <a:endParaRPr/>
          </a:p>
        </p:txBody>
      </p:sp>
      <p:sp>
        <p:nvSpPr>
          <p:cNvPr id="128" name="Google Shape;128;p173"/>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chemeClr val="dk2"/>
              </a:buClr>
              <a:buSzPts val="1000"/>
              <a:buFont typeface="Arial"/>
              <a:buNone/>
              <a:defRPr sz="75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000"/>
              <a:buFont typeface="Arial"/>
              <a:buNone/>
              <a:defRPr sz="75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000"/>
              <a:buFont typeface="Arial"/>
              <a:buNone/>
              <a:defRPr sz="75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000"/>
              <a:buFont typeface="Arial"/>
              <a:buNone/>
              <a:defRPr sz="75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000"/>
              <a:buFont typeface="Arial"/>
              <a:buNone/>
              <a:defRPr sz="75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000"/>
              <a:buFont typeface="Arial"/>
              <a:buNone/>
              <a:defRPr sz="75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000"/>
              <a:buFont typeface="Arial"/>
              <a:buNone/>
              <a:defRPr sz="75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000"/>
              <a:buFont typeface="Arial"/>
              <a:buNone/>
              <a:defRPr sz="75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000"/>
              <a:buFont typeface="Arial"/>
              <a:buNone/>
              <a:defRPr sz="750"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567942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29"/>
        <p:cNvGrpSpPr/>
        <p:nvPr/>
      </p:nvGrpSpPr>
      <p:grpSpPr>
        <a:xfrm>
          <a:off x="0" y="0"/>
          <a:ext cx="0" cy="0"/>
          <a:chOff x="0" y="0"/>
          <a:chExt cx="0" cy="0"/>
        </a:xfrm>
      </p:grpSpPr>
      <p:pic>
        <p:nvPicPr>
          <p:cNvPr id="130" name="Google Shape;130;p174"/>
          <p:cNvPicPr preferRelativeResize="0"/>
          <p:nvPr/>
        </p:nvPicPr>
        <p:blipFill rotWithShape="1">
          <a:blip r:embed="rId2">
            <a:alphaModFix/>
          </a:blip>
          <a:srcRect/>
          <a:stretch/>
        </p:blipFill>
        <p:spPr>
          <a:xfrm>
            <a:off x="2" y="1"/>
            <a:ext cx="9143997" cy="1219199"/>
          </a:xfrm>
          <a:prstGeom prst="rect">
            <a:avLst/>
          </a:prstGeom>
          <a:noFill/>
          <a:ln>
            <a:noFill/>
          </a:ln>
        </p:spPr>
      </p:pic>
      <p:pic>
        <p:nvPicPr>
          <p:cNvPr id="131" name="Google Shape;131;p174"/>
          <p:cNvPicPr preferRelativeResize="0"/>
          <p:nvPr/>
        </p:nvPicPr>
        <p:blipFill rotWithShape="1">
          <a:blip r:embed="rId3">
            <a:alphaModFix/>
          </a:blip>
          <a:srcRect/>
          <a:stretch/>
        </p:blipFill>
        <p:spPr>
          <a:xfrm>
            <a:off x="128460" y="18289"/>
            <a:ext cx="723884" cy="1103698"/>
          </a:xfrm>
          <a:prstGeom prst="rect">
            <a:avLst/>
          </a:prstGeom>
          <a:noFill/>
          <a:ln>
            <a:noFill/>
          </a:ln>
        </p:spPr>
      </p:pic>
      <p:sp>
        <p:nvSpPr>
          <p:cNvPr id="132" name="Google Shape;132;p174"/>
          <p:cNvSpPr txBox="1">
            <a:spLocks noGrp="1"/>
          </p:cNvSpPr>
          <p:nvPr>
            <p:ph type="title"/>
          </p:nvPr>
        </p:nvSpPr>
        <p:spPr>
          <a:xfrm>
            <a:off x="980803" y="356616"/>
            <a:ext cx="6576444" cy="74708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4000"/>
              <a:buFont typeface="Verdana"/>
              <a:buNone/>
              <a:defRPr sz="30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174"/>
          <p:cNvSpPr txBox="1">
            <a:spLocks noGrp="1"/>
          </p:cNvSpPr>
          <p:nvPr>
            <p:ph type="body" idx="1"/>
          </p:nvPr>
        </p:nvSpPr>
        <p:spPr>
          <a:xfrm>
            <a:off x="532638" y="1554480"/>
            <a:ext cx="8078724" cy="4351338"/>
          </a:xfrm>
          <a:prstGeom prst="rect">
            <a:avLst/>
          </a:prstGeom>
          <a:noFill/>
          <a:ln>
            <a:noFill/>
          </a:ln>
        </p:spPr>
        <p:txBody>
          <a:bodyPr spcFirstLastPara="1" wrap="square" lIns="0" tIns="0" rIns="0" bIns="0" anchor="t" anchorCtr="0">
            <a:normAutofit/>
          </a:bodyPr>
          <a:lstStyle>
            <a:lvl1pPr marL="342900" lvl="0" indent="-342900" algn="l">
              <a:lnSpc>
                <a:spcPct val="90000"/>
              </a:lnSpc>
              <a:spcBef>
                <a:spcPts val="750"/>
              </a:spcBef>
              <a:spcAft>
                <a:spcPts val="0"/>
              </a:spcAft>
              <a:buClr>
                <a:schemeClr val="dk1"/>
              </a:buClr>
              <a:buSzPts val="3600"/>
              <a:buChar char="•"/>
              <a:defRPr sz="2700">
                <a:latin typeface="Calibri"/>
                <a:ea typeface="Calibri"/>
                <a:cs typeface="Calibri"/>
                <a:sym typeface="Calibri"/>
              </a:defRPr>
            </a:lvl1pPr>
            <a:lvl2pPr marL="685800" lvl="1" indent="-323850" algn="l">
              <a:lnSpc>
                <a:spcPct val="90000"/>
              </a:lnSpc>
              <a:spcBef>
                <a:spcPts val="375"/>
              </a:spcBef>
              <a:spcAft>
                <a:spcPts val="0"/>
              </a:spcAft>
              <a:buClr>
                <a:schemeClr val="dk1"/>
              </a:buClr>
              <a:buSzPts val="3200"/>
              <a:buChar char="•"/>
              <a:defRPr sz="2400">
                <a:latin typeface="Calibri"/>
                <a:ea typeface="Calibri"/>
                <a:cs typeface="Calibri"/>
                <a:sym typeface="Calibri"/>
              </a:defRPr>
            </a:lvl2pPr>
            <a:lvl3pPr marL="1028700" lvl="2" indent="-304800" algn="l">
              <a:lnSpc>
                <a:spcPct val="90000"/>
              </a:lnSpc>
              <a:spcBef>
                <a:spcPts val="375"/>
              </a:spcBef>
              <a:spcAft>
                <a:spcPts val="0"/>
              </a:spcAft>
              <a:buClr>
                <a:schemeClr val="dk1"/>
              </a:buClr>
              <a:buSzPts val="2800"/>
              <a:buChar char="•"/>
              <a:defRPr sz="2100">
                <a:latin typeface="Calibri"/>
                <a:ea typeface="Calibri"/>
                <a:cs typeface="Calibri"/>
                <a:sym typeface="Calibri"/>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34" name="Google Shape;134;p174"/>
          <p:cNvSpPr txBox="1">
            <a:spLocks noGrp="1"/>
          </p:cNvSpPr>
          <p:nvPr>
            <p:ph type="sldNum" idx="12"/>
          </p:nvPr>
        </p:nvSpPr>
        <p:spPr>
          <a:xfrm>
            <a:off x="249655" y="6356351"/>
            <a:ext cx="20574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pic>
        <p:nvPicPr>
          <p:cNvPr id="135" name="Google Shape;135;p174" descr="Colorado Department of Education Logo&#10;"/>
          <p:cNvPicPr preferRelativeResize="0"/>
          <p:nvPr/>
        </p:nvPicPr>
        <p:blipFill rotWithShape="1">
          <a:blip r:embed="rId4">
            <a:alphaModFix/>
          </a:blip>
          <a:srcRect/>
          <a:stretch/>
        </p:blipFill>
        <p:spPr>
          <a:xfrm>
            <a:off x="8086705" y="6172202"/>
            <a:ext cx="857291" cy="486318"/>
          </a:xfrm>
          <a:prstGeom prst="rect">
            <a:avLst/>
          </a:prstGeom>
          <a:noFill/>
          <a:ln>
            <a:noFill/>
          </a:ln>
        </p:spPr>
      </p:pic>
    </p:spTree>
    <p:extLst>
      <p:ext uri="{BB962C8B-B14F-4D97-AF65-F5344CB8AC3E}">
        <p14:creationId xmlns:p14="http://schemas.microsoft.com/office/powerpoint/2010/main" val="34604684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282148"/>
            <a:ext cx="3886200" cy="4894815"/>
          </a:xfrm>
        </p:spPr>
        <p:txBody>
          <a:bodyPr/>
          <a:lstStyle>
            <a:lvl1pPr>
              <a:defRPr>
                <a:solidFill>
                  <a:srgbClr val="455FA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282148"/>
            <a:ext cx="3886200" cy="4894815"/>
          </a:xfrm>
        </p:spPr>
        <p:txBody>
          <a:bodyPr/>
          <a:lstStyle>
            <a:lvl1pPr>
              <a:defRPr>
                <a:solidFill>
                  <a:srgbClr val="455FA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hape 34"/>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5"/>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6"/>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1" name="Shape 37"/>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30454397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37"/>
        <p:cNvGrpSpPr/>
        <p:nvPr/>
      </p:nvGrpSpPr>
      <p:grpSpPr>
        <a:xfrm>
          <a:off x="0" y="0"/>
          <a:ext cx="0" cy="0"/>
          <a:chOff x="0" y="0"/>
          <a:chExt cx="0" cy="0"/>
        </a:xfrm>
      </p:grpSpPr>
      <p:pic>
        <p:nvPicPr>
          <p:cNvPr id="138" name="Google Shape;138;p176"/>
          <p:cNvPicPr preferRelativeResize="0"/>
          <p:nvPr/>
        </p:nvPicPr>
        <p:blipFill rotWithShape="1">
          <a:blip r:embed="rId2">
            <a:alphaModFix/>
          </a:blip>
          <a:srcRect/>
          <a:stretch/>
        </p:blipFill>
        <p:spPr>
          <a:xfrm>
            <a:off x="2" y="1"/>
            <a:ext cx="9143997" cy="1219199"/>
          </a:xfrm>
          <a:prstGeom prst="rect">
            <a:avLst/>
          </a:prstGeom>
          <a:noFill/>
          <a:ln>
            <a:noFill/>
          </a:ln>
        </p:spPr>
      </p:pic>
      <p:pic>
        <p:nvPicPr>
          <p:cNvPr id="139" name="Google Shape;139;p176"/>
          <p:cNvPicPr preferRelativeResize="0"/>
          <p:nvPr/>
        </p:nvPicPr>
        <p:blipFill rotWithShape="1">
          <a:blip r:embed="rId3">
            <a:alphaModFix/>
          </a:blip>
          <a:srcRect/>
          <a:stretch/>
        </p:blipFill>
        <p:spPr>
          <a:xfrm>
            <a:off x="128460" y="18290"/>
            <a:ext cx="723883" cy="1103697"/>
          </a:xfrm>
          <a:prstGeom prst="rect">
            <a:avLst/>
          </a:prstGeom>
          <a:noFill/>
          <a:ln>
            <a:noFill/>
          </a:ln>
        </p:spPr>
      </p:pic>
      <p:sp>
        <p:nvSpPr>
          <p:cNvPr id="140" name="Google Shape;140;p176"/>
          <p:cNvSpPr txBox="1">
            <a:spLocks noGrp="1"/>
          </p:cNvSpPr>
          <p:nvPr>
            <p:ph type="title"/>
          </p:nvPr>
        </p:nvSpPr>
        <p:spPr>
          <a:xfrm>
            <a:off x="980803" y="356616"/>
            <a:ext cx="6529379"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4000"/>
              <a:buFont typeface="Verdana"/>
              <a:buNone/>
              <a:defRPr sz="30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176"/>
          <p:cNvSpPr txBox="1">
            <a:spLocks noGrp="1"/>
          </p:cNvSpPr>
          <p:nvPr>
            <p:ph type="body" idx="1"/>
          </p:nvPr>
        </p:nvSpPr>
        <p:spPr>
          <a:xfrm>
            <a:off x="532638" y="1554480"/>
            <a:ext cx="8078724" cy="4351338"/>
          </a:xfrm>
          <a:prstGeom prst="rect">
            <a:avLst/>
          </a:prstGeom>
          <a:noFill/>
          <a:ln>
            <a:noFill/>
          </a:ln>
        </p:spPr>
        <p:txBody>
          <a:bodyPr spcFirstLastPara="1" wrap="square" lIns="0" tIns="0" rIns="0" bIns="0" anchor="t" anchorCtr="0">
            <a:normAutofit/>
          </a:bodyPr>
          <a:lstStyle>
            <a:lvl1pPr marL="342900" lvl="0" indent="-342900" algn="l">
              <a:lnSpc>
                <a:spcPct val="90000"/>
              </a:lnSpc>
              <a:spcBef>
                <a:spcPts val="750"/>
              </a:spcBef>
              <a:spcAft>
                <a:spcPts val="0"/>
              </a:spcAft>
              <a:buClr>
                <a:schemeClr val="dk1"/>
              </a:buClr>
              <a:buSzPts val="3600"/>
              <a:buChar char="•"/>
              <a:defRPr sz="2700">
                <a:latin typeface="Calibri"/>
                <a:ea typeface="Calibri"/>
                <a:cs typeface="Calibri"/>
                <a:sym typeface="Calibri"/>
              </a:defRPr>
            </a:lvl1pPr>
            <a:lvl2pPr marL="685800" lvl="1" indent="-323850" algn="l">
              <a:lnSpc>
                <a:spcPct val="90000"/>
              </a:lnSpc>
              <a:spcBef>
                <a:spcPts val="375"/>
              </a:spcBef>
              <a:spcAft>
                <a:spcPts val="0"/>
              </a:spcAft>
              <a:buClr>
                <a:schemeClr val="dk1"/>
              </a:buClr>
              <a:buSzPts val="3200"/>
              <a:buChar char="•"/>
              <a:defRPr sz="2400">
                <a:latin typeface="Calibri"/>
                <a:ea typeface="Calibri"/>
                <a:cs typeface="Calibri"/>
                <a:sym typeface="Calibri"/>
              </a:defRPr>
            </a:lvl2pPr>
            <a:lvl3pPr marL="1028700" lvl="2" indent="-304800" algn="l">
              <a:lnSpc>
                <a:spcPct val="90000"/>
              </a:lnSpc>
              <a:spcBef>
                <a:spcPts val="375"/>
              </a:spcBef>
              <a:spcAft>
                <a:spcPts val="0"/>
              </a:spcAft>
              <a:buClr>
                <a:schemeClr val="dk1"/>
              </a:buClr>
              <a:buSzPts val="2800"/>
              <a:buChar char="•"/>
              <a:defRPr sz="2100">
                <a:latin typeface="Calibri"/>
                <a:ea typeface="Calibri"/>
                <a:cs typeface="Calibri"/>
                <a:sym typeface="Calibri"/>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42" name="Google Shape;142;p176"/>
          <p:cNvSpPr txBox="1">
            <a:spLocks noGrp="1"/>
          </p:cNvSpPr>
          <p:nvPr>
            <p:ph type="sldNum" idx="12"/>
          </p:nvPr>
        </p:nvSpPr>
        <p:spPr>
          <a:xfrm>
            <a:off x="249655" y="6356351"/>
            <a:ext cx="205740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2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pic>
        <p:nvPicPr>
          <p:cNvPr id="143" name="Google Shape;143;p176" descr="Colorado Department of Education Logo"/>
          <p:cNvPicPr preferRelativeResize="0"/>
          <p:nvPr/>
        </p:nvPicPr>
        <p:blipFill rotWithShape="1">
          <a:blip r:embed="rId4">
            <a:alphaModFix/>
          </a:blip>
          <a:srcRect/>
          <a:stretch/>
        </p:blipFill>
        <p:spPr>
          <a:xfrm>
            <a:off x="8086705" y="6172202"/>
            <a:ext cx="857291" cy="486318"/>
          </a:xfrm>
          <a:prstGeom prst="rect">
            <a:avLst/>
          </a:prstGeom>
          <a:noFill/>
          <a:ln>
            <a:noFill/>
          </a:ln>
        </p:spPr>
      </p:pic>
    </p:spTree>
    <p:extLst>
      <p:ext uri="{BB962C8B-B14F-4D97-AF65-F5344CB8AC3E}">
        <p14:creationId xmlns:p14="http://schemas.microsoft.com/office/powerpoint/2010/main" val="39956385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Content with Caption">
    <p:spTree>
      <p:nvGrpSpPr>
        <p:cNvPr id="1" name="Shape 144"/>
        <p:cNvGrpSpPr/>
        <p:nvPr/>
      </p:nvGrpSpPr>
      <p:grpSpPr>
        <a:xfrm>
          <a:off x="0" y="0"/>
          <a:ext cx="0" cy="0"/>
          <a:chOff x="0" y="0"/>
          <a:chExt cx="0" cy="0"/>
        </a:xfrm>
      </p:grpSpPr>
      <p:sp>
        <p:nvSpPr>
          <p:cNvPr id="145" name="Google Shape;145;p177"/>
          <p:cNvSpPr/>
          <p:nvPr/>
        </p:nvSpPr>
        <p:spPr>
          <a:xfrm>
            <a:off x="13" y="0"/>
            <a:ext cx="3038093" cy="6858000"/>
          </a:xfrm>
          <a:prstGeom prst="rect">
            <a:avLst/>
          </a:prstGeom>
          <a:solidFill>
            <a:schemeClr val="accent2"/>
          </a:solidFill>
          <a:ln>
            <a:noFill/>
          </a:ln>
        </p:spPr>
        <p:txBody>
          <a:bodyPr spcFirstLastPara="1" wrap="square" lIns="68569" tIns="68569" rIns="68569" bIns="68569"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Arial"/>
              <a:ea typeface="Arial"/>
              <a:cs typeface="Arial"/>
              <a:sym typeface="Arial"/>
            </a:endParaRPr>
          </a:p>
        </p:txBody>
      </p:sp>
      <p:sp>
        <p:nvSpPr>
          <p:cNvPr id="146" name="Google Shape;146;p177"/>
          <p:cNvSpPr/>
          <p:nvPr/>
        </p:nvSpPr>
        <p:spPr>
          <a:xfrm>
            <a:off x="3030053" y="0"/>
            <a:ext cx="48006" cy="6858000"/>
          </a:xfrm>
          <a:prstGeom prst="rect">
            <a:avLst/>
          </a:prstGeom>
          <a:solidFill>
            <a:schemeClr val="accent1"/>
          </a:solidFill>
          <a:ln>
            <a:noFill/>
          </a:ln>
        </p:spPr>
        <p:txBody>
          <a:bodyPr spcFirstLastPara="1" wrap="square" lIns="68569" tIns="68569" rIns="68569" bIns="68569"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Arial"/>
              <a:ea typeface="Arial"/>
              <a:cs typeface="Arial"/>
              <a:sym typeface="Arial"/>
            </a:endParaRPr>
          </a:p>
        </p:txBody>
      </p:sp>
      <p:sp>
        <p:nvSpPr>
          <p:cNvPr id="147" name="Google Shape;147;p177"/>
          <p:cNvSpPr txBox="1">
            <a:spLocks noGrp="1"/>
          </p:cNvSpPr>
          <p:nvPr>
            <p:ph type="title"/>
          </p:nvPr>
        </p:nvSpPr>
        <p:spPr>
          <a:xfrm>
            <a:off x="342900" y="594359"/>
            <a:ext cx="24003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27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177"/>
          <p:cNvSpPr txBox="1">
            <a:spLocks noGrp="1"/>
          </p:cNvSpPr>
          <p:nvPr>
            <p:ph type="body" idx="1"/>
          </p:nvPr>
        </p:nvSpPr>
        <p:spPr>
          <a:xfrm>
            <a:off x="3600450" y="731520"/>
            <a:ext cx="4869180" cy="5257800"/>
          </a:xfrm>
          <a:prstGeom prst="rect">
            <a:avLst/>
          </a:prstGeom>
          <a:noFill/>
          <a:ln>
            <a:noFill/>
          </a:ln>
        </p:spPr>
        <p:txBody>
          <a:bodyPr spcFirstLastPara="1" wrap="square" lIns="0" tIns="45700" rIns="0" bIns="45700" anchor="t" anchorCtr="0">
            <a:normAutofit/>
          </a:bodyPr>
          <a:lstStyle>
            <a:lvl1pPr marL="342900" lvl="0" indent="-257175" algn="l">
              <a:lnSpc>
                <a:spcPct val="90000"/>
              </a:lnSpc>
              <a:spcBef>
                <a:spcPts val="900"/>
              </a:spcBef>
              <a:spcAft>
                <a:spcPts val="0"/>
              </a:spcAft>
              <a:buClr>
                <a:schemeClr val="dk1"/>
              </a:buClr>
              <a:buSzPts val="1800"/>
              <a:buChar char=" "/>
              <a:defRPr/>
            </a:lvl1pPr>
            <a:lvl2pPr marL="685800" lvl="1" indent="-257175" algn="l">
              <a:lnSpc>
                <a:spcPct val="90000"/>
              </a:lnSpc>
              <a:spcBef>
                <a:spcPts val="150"/>
              </a:spcBef>
              <a:spcAft>
                <a:spcPts val="0"/>
              </a:spcAft>
              <a:buClr>
                <a:schemeClr val="dk1"/>
              </a:buClr>
              <a:buSzPts val="1800"/>
              <a:buChar char="◦"/>
              <a:defRPr/>
            </a:lvl2pPr>
            <a:lvl3pPr marL="1028700" lvl="2" indent="-257175" algn="l">
              <a:lnSpc>
                <a:spcPct val="90000"/>
              </a:lnSpc>
              <a:spcBef>
                <a:spcPts val="300"/>
              </a:spcBef>
              <a:spcAft>
                <a:spcPts val="0"/>
              </a:spcAft>
              <a:buClr>
                <a:schemeClr val="dk1"/>
              </a:buClr>
              <a:buSzPts val="1800"/>
              <a:buChar char="◦"/>
              <a:defRPr/>
            </a:lvl3pPr>
            <a:lvl4pPr marL="1371600" lvl="3" indent="-257175" algn="l">
              <a:lnSpc>
                <a:spcPct val="90000"/>
              </a:lnSpc>
              <a:spcBef>
                <a:spcPts val="300"/>
              </a:spcBef>
              <a:spcAft>
                <a:spcPts val="0"/>
              </a:spcAft>
              <a:buClr>
                <a:schemeClr val="dk1"/>
              </a:buClr>
              <a:buSzPts val="1800"/>
              <a:buChar char="◦"/>
              <a:defRPr/>
            </a:lvl4pPr>
            <a:lvl5pPr marL="1714500" lvl="4" indent="-257175" algn="l">
              <a:lnSpc>
                <a:spcPct val="90000"/>
              </a:lnSpc>
              <a:spcBef>
                <a:spcPts val="300"/>
              </a:spcBef>
              <a:spcAft>
                <a:spcPts val="0"/>
              </a:spcAft>
              <a:buClr>
                <a:schemeClr val="dk1"/>
              </a:buClr>
              <a:buSzPts val="1800"/>
              <a:buChar char="◦"/>
              <a:defRPr/>
            </a:lvl5pPr>
            <a:lvl6pPr marL="2057400" lvl="5" indent="-257175" algn="l">
              <a:lnSpc>
                <a:spcPct val="90000"/>
              </a:lnSpc>
              <a:spcBef>
                <a:spcPts val="300"/>
              </a:spcBef>
              <a:spcAft>
                <a:spcPts val="0"/>
              </a:spcAft>
              <a:buClr>
                <a:schemeClr val="dk1"/>
              </a:buClr>
              <a:buSzPts val="1800"/>
              <a:buChar char="◦"/>
              <a:defRPr/>
            </a:lvl6pPr>
            <a:lvl7pPr marL="2400300" lvl="6" indent="-257175" algn="l">
              <a:lnSpc>
                <a:spcPct val="90000"/>
              </a:lnSpc>
              <a:spcBef>
                <a:spcPts val="300"/>
              </a:spcBef>
              <a:spcAft>
                <a:spcPts val="0"/>
              </a:spcAft>
              <a:buClr>
                <a:schemeClr val="dk1"/>
              </a:buClr>
              <a:buSzPts val="1800"/>
              <a:buChar char="◦"/>
              <a:defRPr/>
            </a:lvl7pPr>
            <a:lvl8pPr marL="2743200" lvl="7" indent="-257175" algn="l">
              <a:lnSpc>
                <a:spcPct val="90000"/>
              </a:lnSpc>
              <a:spcBef>
                <a:spcPts val="300"/>
              </a:spcBef>
              <a:spcAft>
                <a:spcPts val="0"/>
              </a:spcAft>
              <a:buClr>
                <a:schemeClr val="dk1"/>
              </a:buClr>
              <a:buSzPts val="1800"/>
              <a:buChar char="◦"/>
              <a:defRPr/>
            </a:lvl8pPr>
            <a:lvl9pPr marL="3086100" lvl="8" indent="-257175" algn="l">
              <a:lnSpc>
                <a:spcPct val="90000"/>
              </a:lnSpc>
              <a:spcBef>
                <a:spcPts val="300"/>
              </a:spcBef>
              <a:spcAft>
                <a:spcPts val="300"/>
              </a:spcAft>
              <a:buClr>
                <a:schemeClr val="dk1"/>
              </a:buClr>
              <a:buSzPts val="1800"/>
              <a:buChar char="◦"/>
              <a:defRPr/>
            </a:lvl9pPr>
          </a:lstStyle>
          <a:p>
            <a:endParaRPr/>
          </a:p>
        </p:txBody>
      </p:sp>
      <p:sp>
        <p:nvSpPr>
          <p:cNvPr id="149" name="Google Shape;149;p177"/>
          <p:cNvSpPr txBox="1">
            <a:spLocks noGrp="1"/>
          </p:cNvSpPr>
          <p:nvPr>
            <p:ph type="body" idx="2"/>
          </p:nvPr>
        </p:nvSpPr>
        <p:spPr>
          <a:xfrm>
            <a:off x="342900" y="2926080"/>
            <a:ext cx="2400300" cy="3379124"/>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900"/>
              </a:spcBef>
              <a:spcAft>
                <a:spcPts val="0"/>
              </a:spcAft>
              <a:buClr>
                <a:srgbClr val="FFFFFF"/>
              </a:buClr>
              <a:buSzPts val="1500"/>
              <a:buNone/>
              <a:defRPr sz="1125">
                <a:solidFill>
                  <a:srgbClr val="FFFFFF"/>
                </a:solidFill>
              </a:defRPr>
            </a:lvl1pPr>
            <a:lvl2pPr marL="685800" lvl="1" indent="-171450" algn="l">
              <a:lnSpc>
                <a:spcPct val="90000"/>
              </a:lnSpc>
              <a:spcBef>
                <a:spcPts val="150"/>
              </a:spcBef>
              <a:spcAft>
                <a:spcPts val="0"/>
              </a:spcAft>
              <a:buClr>
                <a:schemeClr val="dk1"/>
              </a:buClr>
              <a:buSzPts val="1200"/>
              <a:buNone/>
              <a:defRPr sz="900"/>
            </a:lvl2pPr>
            <a:lvl3pPr marL="1028700" lvl="2" indent="-171450" algn="l">
              <a:lnSpc>
                <a:spcPct val="90000"/>
              </a:lnSpc>
              <a:spcBef>
                <a:spcPts val="300"/>
              </a:spcBef>
              <a:spcAft>
                <a:spcPts val="0"/>
              </a:spcAft>
              <a:buClr>
                <a:schemeClr val="dk1"/>
              </a:buClr>
              <a:buSzPts val="1000"/>
              <a:buNone/>
              <a:defRPr sz="750"/>
            </a:lvl3pPr>
            <a:lvl4pPr marL="1371600" lvl="3" indent="-171450" algn="l">
              <a:lnSpc>
                <a:spcPct val="90000"/>
              </a:lnSpc>
              <a:spcBef>
                <a:spcPts val="300"/>
              </a:spcBef>
              <a:spcAft>
                <a:spcPts val="0"/>
              </a:spcAft>
              <a:buClr>
                <a:schemeClr val="dk1"/>
              </a:buClr>
              <a:buSzPts val="900"/>
              <a:buNone/>
              <a:defRPr sz="675"/>
            </a:lvl4pPr>
            <a:lvl5pPr marL="1714500" lvl="4" indent="-171450" algn="l">
              <a:lnSpc>
                <a:spcPct val="90000"/>
              </a:lnSpc>
              <a:spcBef>
                <a:spcPts val="300"/>
              </a:spcBef>
              <a:spcAft>
                <a:spcPts val="0"/>
              </a:spcAft>
              <a:buClr>
                <a:schemeClr val="dk1"/>
              </a:buClr>
              <a:buSzPts val="900"/>
              <a:buNone/>
              <a:defRPr sz="675"/>
            </a:lvl5pPr>
            <a:lvl6pPr marL="2057400" lvl="5" indent="-171450" algn="l">
              <a:lnSpc>
                <a:spcPct val="90000"/>
              </a:lnSpc>
              <a:spcBef>
                <a:spcPts val="300"/>
              </a:spcBef>
              <a:spcAft>
                <a:spcPts val="0"/>
              </a:spcAft>
              <a:buClr>
                <a:schemeClr val="dk1"/>
              </a:buClr>
              <a:buSzPts val="900"/>
              <a:buNone/>
              <a:defRPr sz="675"/>
            </a:lvl6pPr>
            <a:lvl7pPr marL="2400300" lvl="6" indent="-171450" algn="l">
              <a:lnSpc>
                <a:spcPct val="90000"/>
              </a:lnSpc>
              <a:spcBef>
                <a:spcPts val="300"/>
              </a:spcBef>
              <a:spcAft>
                <a:spcPts val="0"/>
              </a:spcAft>
              <a:buClr>
                <a:schemeClr val="dk1"/>
              </a:buClr>
              <a:buSzPts val="900"/>
              <a:buNone/>
              <a:defRPr sz="675"/>
            </a:lvl7pPr>
            <a:lvl8pPr marL="2743200" lvl="7" indent="-171450" algn="l">
              <a:lnSpc>
                <a:spcPct val="90000"/>
              </a:lnSpc>
              <a:spcBef>
                <a:spcPts val="300"/>
              </a:spcBef>
              <a:spcAft>
                <a:spcPts val="0"/>
              </a:spcAft>
              <a:buClr>
                <a:schemeClr val="dk1"/>
              </a:buClr>
              <a:buSzPts val="900"/>
              <a:buNone/>
              <a:defRPr sz="675"/>
            </a:lvl8pPr>
            <a:lvl9pPr marL="3086100" lvl="8" indent="-171450" algn="l">
              <a:lnSpc>
                <a:spcPct val="90000"/>
              </a:lnSpc>
              <a:spcBef>
                <a:spcPts val="300"/>
              </a:spcBef>
              <a:spcAft>
                <a:spcPts val="300"/>
              </a:spcAft>
              <a:buClr>
                <a:schemeClr val="dk1"/>
              </a:buClr>
              <a:buSzPts val="900"/>
              <a:buNone/>
              <a:defRPr sz="675"/>
            </a:lvl9pPr>
          </a:lstStyle>
          <a:p>
            <a:endParaRPr/>
          </a:p>
        </p:txBody>
      </p:sp>
      <p:sp>
        <p:nvSpPr>
          <p:cNvPr id="150" name="Google Shape;150;p177"/>
          <p:cNvSpPr txBox="1">
            <a:spLocks noGrp="1"/>
          </p:cNvSpPr>
          <p:nvPr>
            <p:ph type="dt" idx="10"/>
          </p:nvPr>
        </p:nvSpPr>
        <p:spPr>
          <a:xfrm>
            <a:off x="349134" y="6459786"/>
            <a:ext cx="1963883"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9pPr>
          </a:lstStyle>
          <a:p>
            <a:endParaRPr/>
          </a:p>
        </p:txBody>
      </p:sp>
      <p:sp>
        <p:nvSpPr>
          <p:cNvPr id="151" name="Google Shape;151;p177"/>
          <p:cNvSpPr txBox="1">
            <a:spLocks noGrp="1"/>
          </p:cNvSpPr>
          <p:nvPr>
            <p:ph type="ftr" idx="11"/>
          </p:nvPr>
        </p:nvSpPr>
        <p:spPr>
          <a:xfrm>
            <a:off x="3600450" y="6459786"/>
            <a:ext cx="348615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05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9pPr>
          </a:lstStyle>
          <a:p>
            <a:endParaRPr/>
          </a:p>
        </p:txBody>
      </p:sp>
      <p:sp>
        <p:nvSpPr>
          <p:cNvPr id="152" name="Google Shape;152;p177"/>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788"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788"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788"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788"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788"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788"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788"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788"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788" b="0" i="0" u="none" strike="noStrike" cap="none">
                <a:solidFill>
                  <a:schemeClr val="dk2"/>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83569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Shape 26"/>
          <p:cNvSpPr/>
          <p:nvPr userDrawn="1"/>
        </p:nvSpPr>
        <p:spPr>
          <a:xfrm>
            <a:off x="4967681" y="2071863"/>
            <a:ext cx="1467900" cy="102035"/>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4" name="Shape 27"/>
          <p:cNvSpPr/>
          <p:nvPr userDrawn="1"/>
        </p:nvSpPr>
        <p:spPr>
          <a:xfrm>
            <a:off x="6435581" y="2071864"/>
            <a:ext cx="2720451" cy="102035"/>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5" name="Shape 28"/>
          <p:cNvSpPr/>
          <p:nvPr userDrawn="1"/>
        </p:nvSpPr>
        <p:spPr>
          <a:xfrm>
            <a:off x="0" y="2071861"/>
            <a:ext cx="2364206" cy="102035"/>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6" name="Shape 29"/>
          <p:cNvSpPr/>
          <p:nvPr userDrawn="1"/>
        </p:nvSpPr>
        <p:spPr>
          <a:xfrm>
            <a:off x="2364205" y="2071862"/>
            <a:ext cx="1753412" cy="102035"/>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7" name="Shape 25"/>
          <p:cNvSpPr txBox="1"/>
          <p:nvPr userDrawn="1"/>
        </p:nvSpPr>
        <p:spPr>
          <a:xfrm>
            <a:off x="3766612" y="1552771"/>
            <a:ext cx="1467900" cy="871500"/>
          </a:xfrm>
          <a:prstGeom prst="rect">
            <a:avLst/>
          </a:prstGeom>
          <a:noFill/>
          <a:ln>
            <a:noFill/>
          </a:ln>
        </p:spPr>
        <p:txBody>
          <a:bodyPr spcFirstLastPara="1" wrap="square" lIns="68569" tIns="68569" rIns="68569" bIns="68569" anchor="t" anchorCtr="0">
            <a:noAutofit/>
          </a:bodyPr>
          <a:lstStyle/>
          <a:p>
            <a:pPr marL="0" lvl="0" indent="0" algn="ctr">
              <a:spcBef>
                <a:spcPts val="0"/>
              </a:spcBef>
              <a:spcAft>
                <a:spcPts val="0"/>
              </a:spcAft>
              <a:buNone/>
            </a:pPr>
            <a:r>
              <a:rPr lang="en" sz="7200" b="1" dirty="0">
                <a:solidFill>
                  <a:srgbClr val="97ABBC"/>
                </a:solidFill>
                <a:latin typeface="Arial" panose="020B0604020202020204" pitchFamily="34" charset="0"/>
                <a:cs typeface="Arial" panose="020B0604020202020204" pitchFamily="34" charset="0"/>
              </a:rPr>
              <a:t>“</a:t>
            </a:r>
            <a:endParaRPr sz="7200" b="1" dirty="0">
              <a:solidFill>
                <a:srgbClr val="97ABBC"/>
              </a:solidFill>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9911" y="146610"/>
            <a:ext cx="986625" cy="174724"/>
          </a:xfrm>
          <a:prstGeom prst="rect">
            <a:avLst/>
          </a:prstGeom>
        </p:spPr>
      </p:pic>
      <p:sp>
        <p:nvSpPr>
          <p:cNvPr id="10" name="Text Placeholder 9"/>
          <p:cNvSpPr>
            <a:spLocks noGrp="1"/>
          </p:cNvSpPr>
          <p:nvPr>
            <p:ph type="body" sz="quarter" idx="10"/>
          </p:nvPr>
        </p:nvSpPr>
        <p:spPr>
          <a:xfrm>
            <a:off x="1350036" y="2584133"/>
            <a:ext cx="6619875" cy="738187"/>
          </a:xfrm>
        </p:spPr>
        <p:txBody>
          <a:bodyPr>
            <a:normAutofit/>
          </a:bodyPr>
          <a:lstStyle>
            <a:lvl1pPr marL="0" indent="0" algn="ctr">
              <a:buNone/>
              <a:defRPr sz="2800" i="1"/>
            </a:lvl1pPr>
          </a:lstStyle>
          <a:p>
            <a:pPr lvl="0"/>
            <a:r>
              <a:rPr lang="en-US"/>
              <a:t>Click to edit Master text styles</a:t>
            </a:r>
          </a:p>
        </p:txBody>
      </p:sp>
    </p:spTree>
    <p:extLst>
      <p:ext uri="{BB962C8B-B14F-4D97-AF65-F5344CB8AC3E}">
        <p14:creationId xmlns:p14="http://schemas.microsoft.com/office/powerpoint/2010/main" val="1325139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17501"/>
            <a:ext cx="7886700" cy="730249"/>
          </a:xfrm>
        </p:spPr>
        <p:txBody>
          <a:bodyPr/>
          <a:lstStyle/>
          <a:p>
            <a:r>
              <a:rPr lang="en-US"/>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7"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42995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lurple">
    <p:bg>
      <p:bgPr>
        <a:solidFill>
          <a:srgbClr val="455FA9"/>
        </a:solidFill>
        <a:effectLst/>
      </p:bgPr>
    </p:bg>
    <p:spTree>
      <p:nvGrpSpPr>
        <p:cNvPr id="1" name=""/>
        <p:cNvGrpSpPr/>
        <p:nvPr/>
      </p:nvGrpSpPr>
      <p:grpSpPr>
        <a:xfrm>
          <a:off x="0" y="0"/>
          <a:ext cx="0" cy="0"/>
          <a:chOff x="0" y="0"/>
          <a:chExt cx="0" cy="0"/>
        </a:xfrm>
      </p:grpSpPr>
      <p:sp>
        <p:nvSpPr>
          <p:cNvPr id="5" name="Shape 79"/>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80"/>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81"/>
          <p:cNvSpPr/>
          <p:nvPr userDrawn="1"/>
        </p:nvSpPr>
        <p:spPr>
          <a:xfrm>
            <a:off x="0" y="6755100"/>
            <a:ext cx="893700" cy="102900"/>
          </a:xfrm>
          <a:prstGeom prst="rect">
            <a:avLst/>
          </a:prstGeom>
          <a:solidFill>
            <a:srgbClr val="7C9B5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82"/>
          <p:cNvSpPr/>
          <p:nvPr userDrawn="1"/>
        </p:nvSpPr>
        <p:spPr>
          <a:xfrm>
            <a:off x="893710" y="6755100"/>
            <a:ext cx="64626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 name="Picture 8"/>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0" name="Title 1"/>
          <p:cNvSpPr>
            <a:spLocks noGrp="1"/>
          </p:cNvSpPr>
          <p:nvPr>
            <p:ph type="title"/>
          </p:nvPr>
        </p:nvSpPr>
        <p:spPr>
          <a:xfrm>
            <a:off x="628650" y="365126"/>
            <a:ext cx="7886700" cy="787399"/>
          </a:xfrm>
        </p:spPr>
        <p:txBody>
          <a:bodyPr/>
          <a:lstStyle>
            <a:lvl1pPr>
              <a:defRPr>
                <a:solidFill>
                  <a:schemeClr val="bg1"/>
                </a:solidFill>
              </a:defRPr>
            </a:lvl1pPr>
          </a:lstStyle>
          <a:p>
            <a:r>
              <a:rPr lang="en-US"/>
              <a:t>Click to edit Master title style</a:t>
            </a:r>
            <a:endParaRPr lang="en-US" dirty="0"/>
          </a:p>
        </p:txBody>
      </p:sp>
      <p:sp>
        <p:nvSpPr>
          <p:cNvPr id="11" name="Content Placeholder 2"/>
          <p:cNvSpPr>
            <a:spLocks noGrp="1"/>
          </p:cNvSpPr>
          <p:nvPr>
            <p:ph idx="1"/>
          </p:nvPr>
        </p:nvSpPr>
        <p:spPr>
          <a:xfrm>
            <a:off x="628650" y="1311965"/>
            <a:ext cx="7886700" cy="486499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8809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Blurple">
    <p:bg>
      <p:bgPr>
        <a:solidFill>
          <a:srgbClr val="455FA9"/>
        </a:solidFill>
        <a:effectLst/>
      </p:bgPr>
    </p:bg>
    <p:spTree>
      <p:nvGrpSpPr>
        <p:cNvPr id="1" name=""/>
        <p:cNvGrpSpPr/>
        <p:nvPr/>
      </p:nvGrpSpPr>
      <p:grpSpPr>
        <a:xfrm>
          <a:off x="0" y="0"/>
          <a:ext cx="0" cy="0"/>
          <a:chOff x="0" y="0"/>
          <a:chExt cx="0" cy="0"/>
        </a:xfrm>
      </p:grpSpPr>
      <p:sp>
        <p:nvSpPr>
          <p:cNvPr id="5" name="Shape 79"/>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80"/>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81"/>
          <p:cNvSpPr/>
          <p:nvPr userDrawn="1"/>
        </p:nvSpPr>
        <p:spPr>
          <a:xfrm>
            <a:off x="0" y="6755100"/>
            <a:ext cx="893700" cy="102900"/>
          </a:xfrm>
          <a:prstGeom prst="rect">
            <a:avLst/>
          </a:prstGeom>
          <a:solidFill>
            <a:srgbClr val="7C9B5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82"/>
          <p:cNvSpPr/>
          <p:nvPr userDrawn="1"/>
        </p:nvSpPr>
        <p:spPr>
          <a:xfrm>
            <a:off x="893710" y="6755100"/>
            <a:ext cx="64626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 name="Picture 8"/>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0" name="Title 1"/>
          <p:cNvSpPr>
            <a:spLocks noGrp="1"/>
          </p:cNvSpPr>
          <p:nvPr>
            <p:ph type="title"/>
          </p:nvPr>
        </p:nvSpPr>
        <p:spPr>
          <a:xfrm>
            <a:off x="628650" y="3035300"/>
            <a:ext cx="7886700" cy="787399"/>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328350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cess Layout">
    <p:spTree>
      <p:nvGrpSpPr>
        <p:cNvPr id="1" name=""/>
        <p:cNvGrpSpPr/>
        <p:nvPr/>
      </p:nvGrpSpPr>
      <p:grpSpPr>
        <a:xfrm>
          <a:off x="0" y="0"/>
          <a:ext cx="0" cy="0"/>
          <a:chOff x="0" y="0"/>
          <a:chExt cx="0" cy="0"/>
        </a:xfrm>
      </p:grpSpPr>
      <p:sp>
        <p:nvSpPr>
          <p:cNvPr id="2" name="Title 1"/>
          <p:cNvSpPr>
            <a:spLocks noGrp="1"/>
          </p:cNvSpPr>
          <p:nvPr>
            <p:ph type="title"/>
          </p:nvPr>
        </p:nvSpPr>
        <p:spPr>
          <a:xfrm>
            <a:off x="552450" y="420342"/>
            <a:ext cx="7886700" cy="669000"/>
          </a:xfrm>
        </p:spPr>
        <p:txBody>
          <a:bodyPr/>
          <a:lstStyle/>
          <a:p>
            <a:r>
              <a:rPr lang="en-US"/>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5" name="Shape 246"/>
          <p:cNvSpPr/>
          <p:nvPr/>
        </p:nvSpPr>
        <p:spPr>
          <a:xfrm>
            <a:off x="5624296" y="2107442"/>
            <a:ext cx="3305700" cy="864357"/>
          </a:xfrm>
          <a:prstGeom prst="chevron">
            <a:avLst>
              <a:gd name="adj" fmla="val 50000"/>
            </a:avLst>
          </a:prstGeom>
          <a:solidFill>
            <a:srgbClr val="C63F28"/>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8" name="Shape 249"/>
          <p:cNvSpPr/>
          <p:nvPr/>
        </p:nvSpPr>
        <p:spPr>
          <a:xfrm>
            <a:off x="-8021" y="2107656"/>
            <a:ext cx="3546900" cy="864357"/>
          </a:xfrm>
          <a:prstGeom prst="homePlate">
            <a:avLst>
              <a:gd name="adj" fmla="val 50000"/>
            </a:avLst>
          </a:prstGeom>
          <a:solidFill>
            <a:srgbClr val="008CA0"/>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sz="2400"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Raleway"/>
            </a:endParaRPr>
          </a:p>
        </p:txBody>
      </p:sp>
      <p:sp>
        <p:nvSpPr>
          <p:cNvPr id="11" name="Shape 252"/>
          <p:cNvSpPr/>
          <p:nvPr/>
        </p:nvSpPr>
        <p:spPr>
          <a:xfrm>
            <a:off x="2949659" y="2107442"/>
            <a:ext cx="3305700" cy="864357"/>
          </a:xfrm>
          <a:prstGeom prst="chevron">
            <a:avLst>
              <a:gd name="adj" fmla="val 50000"/>
            </a:avLst>
          </a:prstGeom>
          <a:solidFill>
            <a:srgbClr val="455FA9"/>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14"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Text Placeholder 5"/>
          <p:cNvSpPr>
            <a:spLocks noGrp="1"/>
          </p:cNvSpPr>
          <p:nvPr>
            <p:ph type="body" sz="quarter" idx="10"/>
          </p:nvPr>
        </p:nvSpPr>
        <p:spPr>
          <a:xfrm>
            <a:off x="304799" y="2228863"/>
            <a:ext cx="2430463" cy="600062"/>
          </a:xfrm>
        </p:spPr>
        <p:txBody>
          <a:bodyPr>
            <a:noAutofit/>
          </a:bodyPr>
          <a:lstStyle>
            <a:lvl1pPr marL="0" indent="0">
              <a:buNone/>
              <a:defRPr sz="2000">
                <a:solidFill>
                  <a:schemeClr val="bg1"/>
                </a:solidFill>
              </a:defRPr>
            </a:lvl1pPr>
          </a:lstStyle>
          <a:p>
            <a:pPr lvl="0"/>
            <a:r>
              <a:rPr lang="en-US"/>
              <a:t>Click to edit Master text styles</a:t>
            </a:r>
          </a:p>
        </p:txBody>
      </p:sp>
      <p:sp>
        <p:nvSpPr>
          <p:cNvPr id="21" name="Text Placeholder 5"/>
          <p:cNvSpPr>
            <a:spLocks noGrp="1"/>
          </p:cNvSpPr>
          <p:nvPr>
            <p:ph type="body" sz="quarter" idx="11"/>
          </p:nvPr>
        </p:nvSpPr>
        <p:spPr>
          <a:xfrm>
            <a:off x="3279078" y="2228863"/>
            <a:ext cx="2413863" cy="600062"/>
          </a:xfrm>
        </p:spPr>
        <p:txBody>
          <a:bodyPr>
            <a:noAutofit/>
          </a:bodyPr>
          <a:lstStyle>
            <a:lvl1pPr marL="0" indent="0">
              <a:buNone/>
              <a:defRPr sz="2000">
                <a:solidFill>
                  <a:schemeClr val="bg1"/>
                </a:solidFill>
              </a:defRPr>
            </a:lvl1pPr>
          </a:lstStyle>
          <a:p>
            <a:pPr lvl="0"/>
            <a:r>
              <a:rPr lang="en-US"/>
              <a:t>Click to edit Master text styles</a:t>
            </a:r>
          </a:p>
        </p:txBody>
      </p:sp>
      <p:sp>
        <p:nvSpPr>
          <p:cNvPr id="22" name="Text Placeholder 5"/>
          <p:cNvSpPr>
            <a:spLocks noGrp="1"/>
          </p:cNvSpPr>
          <p:nvPr>
            <p:ph type="body" sz="quarter" idx="12"/>
          </p:nvPr>
        </p:nvSpPr>
        <p:spPr>
          <a:xfrm>
            <a:off x="6269401" y="2228863"/>
            <a:ext cx="2381250" cy="600062"/>
          </a:xfrm>
        </p:spPr>
        <p:txBody>
          <a:bodyPr>
            <a:noAutofit/>
          </a:bodyPr>
          <a:lstStyle>
            <a:lvl1pPr marL="0" indent="0">
              <a:buNone/>
              <a:defRPr sz="2000">
                <a:solidFill>
                  <a:schemeClr val="bg1"/>
                </a:solidFill>
              </a:defRPr>
            </a:lvl1pPr>
          </a:lstStyle>
          <a:p>
            <a:pPr lvl="0"/>
            <a:r>
              <a:rPr lang="en-US"/>
              <a:t>Click to edit Master text styles</a:t>
            </a:r>
          </a:p>
        </p:txBody>
      </p:sp>
      <p:sp>
        <p:nvSpPr>
          <p:cNvPr id="9" name="Text Placeholder 8"/>
          <p:cNvSpPr>
            <a:spLocks noGrp="1"/>
          </p:cNvSpPr>
          <p:nvPr>
            <p:ph type="body" sz="quarter" idx="13"/>
          </p:nvPr>
        </p:nvSpPr>
        <p:spPr>
          <a:xfrm>
            <a:off x="304800" y="3429000"/>
            <a:ext cx="2430463" cy="2378075"/>
          </a:xfrm>
        </p:spPr>
        <p:txBody>
          <a:bodyPr>
            <a:normAutofit/>
          </a:bodyPr>
          <a:lstStyle>
            <a:lvl1pPr marL="0" indent="0">
              <a:buNone/>
              <a:defRPr sz="2000"/>
            </a:lvl1pPr>
          </a:lstStyle>
          <a:p>
            <a:pPr lvl="0"/>
            <a:r>
              <a:rPr lang="en-US"/>
              <a:t>Click to edit Master text styles</a:t>
            </a:r>
          </a:p>
        </p:txBody>
      </p:sp>
      <p:sp>
        <p:nvSpPr>
          <p:cNvPr id="23" name="Text Placeholder 8"/>
          <p:cNvSpPr>
            <a:spLocks noGrp="1"/>
          </p:cNvSpPr>
          <p:nvPr>
            <p:ph type="body" sz="quarter" idx="14"/>
          </p:nvPr>
        </p:nvSpPr>
        <p:spPr>
          <a:xfrm>
            <a:off x="3262494" y="3429000"/>
            <a:ext cx="2430463" cy="2378075"/>
          </a:xfrm>
        </p:spPr>
        <p:txBody>
          <a:bodyPr>
            <a:normAutofit/>
          </a:bodyPr>
          <a:lstStyle>
            <a:lvl1pPr marL="0" indent="0">
              <a:buNone/>
              <a:defRPr sz="2000"/>
            </a:lvl1pPr>
          </a:lstStyle>
          <a:p>
            <a:pPr lvl="0"/>
            <a:r>
              <a:rPr lang="en-US"/>
              <a:t>Click to edit Master text styles</a:t>
            </a:r>
          </a:p>
        </p:txBody>
      </p:sp>
      <p:sp>
        <p:nvSpPr>
          <p:cNvPr id="24" name="Text Placeholder 8"/>
          <p:cNvSpPr>
            <a:spLocks noGrp="1"/>
          </p:cNvSpPr>
          <p:nvPr>
            <p:ph type="body" sz="quarter" idx="15"/>
          </p:nvPr>
        </p:nvSpPr>
        <p:spPr>
          <a:xfrm>
            <a:off x="6220188" y="3429000"/>
            <a:ext cx="2430463" cy="2378075"/>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832496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rocess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5" name="Shape 246"/>
          <p:cNvSpPr/>
          <p:nvPr/>
        </p:nvSpPr>
        <p:spPr>
          <a:xfrm>
            <a:off x="5624296" y="1012067"/>
            <a:ext cx="3305700" cy="864357"/>
          </a:xfrm>
          <a:prstGeom prst="chevron">
            <a:avLst>
              <a:gd name="adj" fmla="val 50000"/>
            </a:avLst>
          </a:prstGeom>
          <a:solidFill>
            <a:srgbClr val="C63F28"/>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8" name="Shape 249"/>
          <p:cNvSpPr/>
          <p:nvPr/>
        </p:nvSpPr>
        <p:spPr>
          <a:xfrm>
            <a:off x="-8021" y="1012281"/>
            <a:ext cx="3546900" cy="864357"/>
          </a:xfrm>
          <a:prstGeom prst="homePlate">
            <a:avLst>
              <a:gd name="adj" fmla="val 50000"/>
            </a:avLst>
          </a:prstGeom>
          <a:solidFill>
            <a:srgbClr val="008CA0"/>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sz="2400"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Raleway"/>
            </a:endParaRPr>
          </a:p>
        </p:txBody>
      </p:sp>
      <p:sp>
        <p:nvSpPr>
          <p:cNvPr id="11" name="Shape 252"/>
          <p:cNvSpPr/>
          <p:nvPr/>
        </p:nvSpPr>
        <p:spPr>
          <a:xfrm>
            <a:off x="2949659" y="1012067"/>
            <a:ext cx="3305700" cy="864357"/>
          </a:xfrm>
          <a:prstGeom prst="chevron">
            <a:avLst>
              <a:gd name="adj" fmla="val 50000"/>
            </a:avLst>
          </a:prstGeom>
          <a:solidFill>
            <a:srgbClr val="455FA9"/>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14"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Text Placeholder 5"/>
          <p:cNvSpPr>
            <a:spLocks noGrp="1"/>
          </p:cNvSpPr>
          <p:nvPr>
            <p:ph type="body" sz="quarter" idx="10"/>
          </p:nvPr>
        </p:nvSpPr>
        <p:spPr>
          <a:xfrm>
            <a:off x="304799" y="1133488"/>
            <a:ext cx="2430463" cy="600062"/>
          </a:xfrm>
        </p:spPr>
        <p:txBody>
          <a:bodyPr>
            <a:noAutofit/>
          </a:bodyPr>
          <a:lstStyle>
            <a:lvl1pPr marL="0" indent="0">
              <a:buNone/>
              <a:defRPr sz="2000">
                <a:solidFill>
                  <a:schemeClr val="bg1"/>
                </a:solidFill>
              </a:defRPr>
            </a:lvl1pPr>
          </a:lstStyle>
          <a:p>
            <a:pPr lvl="0"/>
            <a:r>
              <a:rPr lang="en-US"/>
              <a:t>Click to edit Master text styles</a:t>
            </a:r>
          </a:p>
        </p:txBody>
      </p:sp>
      <p:sp>
        <p:nvSpPr>
          <p:cNvPr id="21" name="Text Placeholder 5"/>
          <p:cNvSpPr>
            <a:spLocks noGrp="1"/>
          </p:cNvSpPr>
          <p:nvPr>
            <p:ph type="body" sz="quarter" idx="11"/>
          </p:nvPr>
        </p:nvSpPr>
        <p:spPr>
          <a:xfrm>
            <a:off x="3279078" y="1133488"/>
            <a:ext cx="2413863" cy="600062"/>
          </a:xfrm>
        </p:spPr>
        <p:txBody>
          <a:bodyPr>
            <a:noAutofit/>
          </a:bodyPr>
          <a:lstStyle>
            <a:lvl1pPr marL="0" indent="0">
              <a:buNone/>
              <a:defRPr sz="2000">
                <a:solidFill>
                  <a:schemeClr val="bg1"/>
                </a:solidFill>
              </a:defRPr>
            </a:lvl1pPr>
          </a:lstStyle>
          <a:p>
            <a:pPr lvl="0"/>
            <a:r>
              <a:rPr lang="en-US"/>
              <a:t>Click to edit Master text styles</a:t>
            </a:r>
          </a:p>
        </p:txBody>
      </p:sp>
      <p:sp>
        <p:nvSpPr>
          <p:cNvPr id="22" name="Text Placeholder 5"/>
          <p:cNvSpPr>
            <a:spLocks noGrp="1"/>
          </p:cNvSpPr>
          <p:nvPr>
            <p:ph type="body" sz="quarter" idx="12"/>
          </p:nvPr>
        </p:nvSpPr>
        <p:spPr>
          <a:xfrm>
            <a:off x="6269401" y="1133488"/>
            <a:ext cx="2381250" cy="600062"/>
          </a:xfrm>
        </p:spPr>
        <p:txBody>
          <a:bodyPr>
            <a:noAutofit/>
          </a:bodyPr>
          <a:lstStyle>
            <a:lvl1pPr marL="0" indent="0">
              <a:buNone/>
              <a:defRPr sz="2000">
                <a:solidFill>
                  <a:schemeClr val="bg1"/>
                </a:solidFill>
              </a:defRPr>
            </a:lvl1pPr>
          </a:lstStyle>
          <a:p>
            <a:pPr lvl="0"/>
            <a:r>
              <a:rPr lang="en-US"/>
              <a:t>Click to edit Master text styles</a:t>
            </a:r>
          </a:p>
        </p:txBody>
      </p:sp>
      <p:sp>
        <p:nvSpPr>
          <p:cNvPr id="9" name="Text Placeholder 8"/>
          <p:cNvSpPr>
            <a:spLocks noGrp="1"/>
          </p:cNvSpPr>
          <p:nvPr>
            <p:ph type="body" sz="quarter" idx="13"/>
          </p:nvPr>
        </p:nvSpPr>
        <p:spPr>
          <a:xfrm>
            <a:off x="304800" y="2333625"/>
            <a:ext cx="2430463" cy="4019550"/>
          </a:xfrm>
        </p:spPr>
        <p:txBody>
          <a:bodyPr>
            <a:normAutofit/>
          </a:bodyPr>
          <a:lstStyle>
            <a:lvl1pPr marL="0" indent="0">
              <a:buNone/>
              <a:defRPr sz="2000"/>
            </a:lvl1pPr>
          </a:lstStyle>
          <a:p>
            <a:pPr lvl="0"/>
            <a:r>
              <a:rPr lang="en-US"/>
              <a:t>Click to edit Master text styles</a:t>
            </a:r>
          </a:p>
        </p:txBody>
      </p:sp>
      <p:sp>
        <p:nvSpPr>
          <p:cNvPr id="23" name="Text Placeholder 8"/>
          <p:cNvSpPr>
            <a:spLocks noGrp="1"/>
          </p:cNvSpPr>
          <p:nvPr>
            <p:ph type="body" sz="quarter" idx="14"/>
          </p:nvPr>
        </p:nvSpPr>
        <p:spPr>
          <a:xfrm>
            <a:off x="3262494" y="2333625"/>
            <a:ext cx="2430463" cy="4019550"/>
          </a:xfrm>
        </p:spPr>
        <p:txBody>
          <a:bodyPr>
            <a:normAutofit/>
          </a:bodyPr>
          <a:lstStyle>
            <a:lvl1pPr marL="0" indent="0">
              <a:buNone/>
              <a:defRPr sz="2000"/>
            </a:lvl1pPr>
          </a:lstStyle>
          <a:p>
            <a:pPr lvl="0"/>
            <a:r>
              <a:rPr lang="en-US"/>
              <a:t>Click to edit Master text styles</a:t>
            </a:r>
          </a:p>
        </p:txBody>
      </p:sp>
      <p:sp>
        <p:nvSpPr>
          <p:cNvPr id="24" name="Text Placeholder 8"/>
          <p:cNvSpPr>
            <a:spLocks noGrp="1"/>
          </p:cNvSpPr>
          <p:nvPr>
            <p:ph type="body" sz="quarter" idx="15"/>
          </p:nvPr>
        </p:nvSpPr>
        <p:spPr>
          <a:xfrm>
            <a:off x="6220188" y="2333625"/>
            <a:ext cx="2430463" cy="4019550"/>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1636248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73024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52575"/>
            <a:ext cx="7886700" cy="46243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61654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0" r:id="rId4"/>
    <p:sldLayoutId id="2147483667" r:id="rId5"/>
    <p:sldLayoutId id="2147483668" r:id="rId6"/>
    <p:sldLayoutId id="2147483677" r:id="rId7"/>
    <p:sldLayoutId id="2147483673" r:id="rId8"/>
    <p:sldLayoutId id="2147483676" r:id="rId9"/>
    <p:sldLayoutId id="2147483675" r:id="rId10"/>
    <p:sldLayoutId id="2147483674" r:id="rId11"/>
    <p:sldLayoutId id="2147483670" r:id="rId12"/>
    <p:sldLayoutId id="2147483678" r:id="rId13"/>
    <p:sldLayoutId id="2147483679" r:id="rId14"/>
    <p:sldLayoutId id="2147483680"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96" r:id="rId30"/>
    <p:sldLayoutId id="2147483697" r:id="rId3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0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9.xml"/><Relationship Id="rId1" Type="http://schemas.openxmlformats.org/officeDocument/2006/relationships/slideLayout" Target="../slideLayouts/slideLayout23.xml"/></Relationships>
</file>

<file path=ppt/slides/_rels/slide10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0.xml"/><Relationship Id="rId1" Type="http://schemas.openxmlformats.org/officeDocument/2006/relationships/slideLayout" Target="../slideLayouts/slideLayout2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2.xml"/></Relationships>
</file>

<file path=ppt/slides/_rels/slide103.xml.rels><?xml version="1.0" encoding="UTF-8" standalone="yes"?>
<Relationships xmlns="http://schemas.openxmlformats.org/package/2006/relationships"><Relationship Id="rId3" Type="http://schemas.openxmlformats.org/officeDocument/2006/relationships/hyperlink" Target="http://usmilitary.about.com/cs/genjoin/a/asvabminimum.htm" TargetMode="External"/><Relationship Id="rId2" Type="http://schemas.openxmlformats.org/officeDocument/2006/relationships/notesSlide" Target="../notesSlides/notesSlide102.xml"/><Relationship Id="rId1" Type="http://schemas.openxmlformats.org/officeDocument/2006/relationships/slideLayout" Target="../slideLayouts/slideLayout22.xml"/></Relationships>
</file>

<file path=ppt/slides/_rels/slide104.xml.rels><?xml version="1.0" encoding="UTF-8" standalone="yes"?>
<Relationships xmlns="http://schemas.openxmlformats.org/package/2006/relationships"><Relationship Id="rId3" Type="http://schemas.openxmlformats.org/officeDocument/2006/relationships/hyperlink" Target="https://cte.careertech.org/sites/default/files/PlanPathways-CareerCluster-AG-AnimalSystems.pdf" TargetMode="External"/><Relationship Id="rId2" Type="http://schemas.openxmlformats.org/officeDocument/2006/relationships/notesSlide" Target="../notesSlides/notesSlide103.xml"/><Relationship Id="rId1" Type="http://schemas.openxmlformats.org/officeDocument/2006/relationships/slideLayout" Target="../slideLayouts/slideLayout22.xml"/><Relationship Id="rId4" Type="http://schemas.openxmlformats.org/officeDocument/2006/relationships/hyperlink" Target="http://www.coloradostateplan.com/default_cluster.htm#STEM" TargetMode="External"/></Relationships>
</file>

<file path=ppt/slides/_rels/slide10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4.xml"/><Relationship Id="rId1" Type="http://schemas.openxmlformats.org/officeDocument/2006/relationships/slideLayout" Target="../slideLayouts/slideLayout23.xml"/></Relationships>
</file>

<file path=ppt/slides/_rels/slide10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5.xml"/><Relationship Id="rId1" Type="http://schemas.openxmlformats.org/officeDocument/2006/relationships/slideLayout" Target="../slideLayouts/slideLayout23.xml"/></Relationships>
</file>

<file path=ppt/slides/_rels/slide10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6.xml"/><Relationship Id="rId1" Type="http://schemas.openxmlformats.org/officeDocument/2006/relationships/slideLayout" Target="../slideLayouts/slideLayout25.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9.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9.xml"/><Relationship Id="rId1" Type="http://schemas.openxmlformats.org/officeDocument/2006/relationships/slideLayout" Target="../slideLayouts/slideLayout25.xml"/></Relationships>
</file>

<file path=ppt/slides/_rels/slide1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0.xml"/><Relationship Id="rId1" Type="http://schemas.openxmlformats.org/officeDocument/2006/relationships/slideLayout" Target="../slideLayouts/slideLayout25.xml"/></Relationships>
</file>

<file path=ppt/slides/_rels/slide1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1.xml"/><Relationship Id="rId1" Type="http://schemas.openxmlformats.org/officeDocument/2006/relationships/slideLayout" Target="../slideLayouts/slideLayout25.xml"/></Relationships>
</file>

<file path=ppt/slides/_rels/slide1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2.xml"/><Relationship Id="rId1" Type="http://schemas.openxmlformats.org/officeDocument/2006/relationships/slideLayout" Target="../slideLayouts/slideLayout25.xml"/></Relationships>
</file>

<file path=ppt/slides/_rels/slide1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3.xml"/><Relationship Id="rId1" Type="http://schemas.openxmlformats.org/officeDocument/2006/relationships/slideLayout" Target="../slideLayouts/slideLayout25.xml"/></Relationships>
</file>

<file path=ppt/slides/_rels/slide1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4.xml"/><Relationship Id="rId1" Type="http://schemas.openxmlformats.org/officeDocument/2006/relationships/slideLayout" Target="../slideLayouts/slideLayout25.xml"/></Relationships>
</file>

<file path=ppt/slides/_rels/slide1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5.xml"/><Relationship Id="rId1" Type="http://schemas.openxmlformats.org/officeDocument/2006/relationships/slideLayout" Target="../slideLayouts/slideLayout25.xml"/></Relationships>
</file>

<file path=ppt/slides/_rels/slide1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6.xml"/><Relationship Id="rId1" Type="http://schemas.openxmlformats.org/officeDocument/2006/relationships/slideLayout" Target="../slideLayouts/slideLayout25.xml"/><Relationship Id="rId4" Type="http://schemas.openxmlformats.org/officeDocument/2006/relationships/image" Target="../media/image43.png"/></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0.xml.rels><?xml version="1.0" encoding="UTF-8" standalone="yes"?>
<Relationships xmlns="http://schemas.openxmlformats.org/package/2006/relationships"><Relationship Id="rId3" Type="http://schemas.openxmlformats.org/officeDocument/2006/relationships/hyperlink" Target="http://www.cde.state.co.us/sites/default/files/documents/cdesped/download/iep_forms/iep_studentinvitation.doc" TargetMode="External"/><Relationship Id="rId2" Type="http://schemas.openxmlformats.org/officeDocument/2006/relationships/notesSlide" Target="../notesSlides/notesSlide119.xml"/><Relationship Id="rId1" Type="http://schemas.openxmlformats.org/officeDocument/2006/relationships/slideLayout" Target="../slideLayouts/slideLayout31.xml"/><Relationship Id="rId4" Type="http://schemas.openxmlformats.org/officeDocument/2006/relationships/image" Target="../media/image44.png"/></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0.xml"/></Relationships>
</file>

<file path=ppt/slides/_rels/slide1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1.xml"/><Relationship Id="rId1" Type="http://schemas.openxmlformats.org/officeDocument/2006/relationships/slideLayout" Target="../slideLayouts/slideLayout22.xml"/></Relationships>
</file>

<file path=ppt/slides/_rels/slide1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2.xml"/><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3.xml"/><Relationship Id="rId1" Type="http://schemas.openxmlformats.org/officeDocument/2006/relationships/slideLayout" Target="../slideLayouts/slideLayout25.xml"/></Relationships>
</file>

<file path=ppt/slides/_rels/slide1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4.xml"/><Relationship Id="rId1" Type="http://schemas.openxmlformats.org/officeDocument/2006/relationships/slideLayout" Target="../slideLayouts/slideLayout23.xml"/></Relationships>
</file>

<file path=ppt/slides/_rels/slide126.xml.rels><?xml version="1.0" encoding="UTF-8" standalone="yes"?>
<Relationships xmlns="http://schemas.openxmlformats.org/package/2006/relationships"><Relationship Id="rId3" Type="http://schemas.openxmlformats.org/officeDocument/2006/relationships/hyperlink" Target="https://docs.google.com/document/d/1HzCzi5xHR8WnjTP-jwgD8nn5OhFAAsvc/edit?usp=sharing&amp;ouid=110732530254498145919&amp;rtpof=true&amp;sd=true" TargetMode="External"/><Relationship Id="rId7" Type="http://schemas.openxmlformats.org/officeDocument/2006/relationships/hyperlink" Target="https://drive.google.com/drive/folders/1ln9jt4f3-hrV3m5D5f6dZ9k50CopjNQj?usp=sharingKexo9I/view?usp=sharing" TargetMode="External"/><Relationship Id="rId2" Type="http://schemas.openxmlformats.org/officeDocument/2006/relationships/notesSlide" Target="../notesSlides/notesSlide125.xml"/><Relationship Id="rId1" Type="http://schemas.openxmlformats.org/officeDocument/2006/relationships/slideLayout" Target="../slideLayouts/slideLayout30.xml"/><Relationship Id="rId6" Type="http://schemas.openxmlformats.org/officeDocument/2006/relationships/hyperlink" Target="https://docs.google.com/document/d/1IYQfluShYGrvj7ZZPejaynnLIX20Pwrq/edit?usp=sharing&amp;ouid=110732530254498145919&amp;rtpof=true&amp;sd=true" TargetMode="External"/><Relationship Id="rId5" Type="http://schemas.openxmlformats.org/officeDocument/2006/relationships/hyperlink" Target="http://www.nsttac.org/content/age-appropriate-transition-assessment-toolkit/" TargetMode="External"/><Relationship Id="rId4" Type="http://schemas.openxmlformats.org/officeDocument/2006/relationships/hyperlink" Target="https://drive.google.com/drive/folders/1HSeXWA_SyD5HoX8PDJPhfNDJ9luD9-d_?usp=sharing" TargetMode="External"/></Relationships>
</file>

<file path=ppt/slides/_rels/slide127.xml.rels><?xml version="1.0" encoding="UTF-8" standalone="yes"?>
<Relationships xmlns="http://schemas.openxmlformats.org/package/2006/relationships"><Relationship Id="rId8" Type="http://schemas.openxmlformats.org/officeDocument/2006/relationships/hyperlink" Target="https://www.thebalance.com/minimum-required-asvab-scores-and-education-level-3332646" TargetMode="External"/><Relationship Id="rId3" Type="http://schemas.openxmlformats.org/officeDocument/2006/relationships/hyperlink" Target="http://profiles.keytrain.com/profile_search/#type:standard/title:29-2056.00%20/is_green:off/is_bright:of" TargetMode="External"/><Relationship Id="rId7" Type="http://schemas.openxmlformats.org/officeDocument/2006/relationships/hyperlink" Target="https://askjan.org/" TargetMode="External"/><Relationship Id="rId2" Type="http://schemas.openxmlformats.org/officeDocument/2006/relationships/notesSlide" Target="../notesSlides/notesSlide126.xml"/><Relationship Id="rId1" Type="http://schemas.openxmlformats.org/officeDocument/2006/relationships/slideLayout" Target="../slideLayouts/slideLayout22.xml"/><Relationship Id="rId6" Type="http://schemas.openxmlformats.org/officeDocument/2006/relationships/hyperlink" Target="https://www.onetonline.org/help/online/svp" TargetMode="External"/><Relationship Id="rId5" Type="http://schemas.openxmlformats.org/officeDocument/2006/relationships/hyperlink" Target="https://www.onetonline.org/help/online/zones" TargetMode="External"/><Relationship Id="rId4" Type="http://schemas.openxmlformats.org/officeDocument/2006/relationships/hyperlink" Target="http://www.onetonline.org/" TargetMode="External"/><Relationship Id="rId9" Type="http://schemas.openxmlformats.org/officeDocument/2006/relationships/hyperlink" Target="http://www.nsttac.org/content/age-appropriate-transition-assessment/" TargetMode="External"/></Relationships>
</file>

<file path=ppt/slides/_rels/slide128.xml.rels><?xml version="1.0" encoding="UTF-8" standalone="yes"?>
<Relationships xmlns="http://schemas.openxmlformats.org/package/2006/relationships"><Relationship Id="rId3" Type="http://schemas.openxmlformats.org/officeDocument/2006/relationships/hyperlink" Target="http://www.cde.state.co.us/cdesped/standardrecordreviewprotocol_sy2022-23" TargetMode="External"/><Relationship Id="rId2" Type="http://schemas.openxmlformats.org/officeDocument/2006/relationships/hyperlink" Target="http://www.cde.state.co.us/cdesped/qualitysecondaryiepgoals" TargetMode="External"/><Relationship Id="rId1" Type="http://schemas.openxmlformats.org/officeDocument/2006/relationships/slideLayout" Target="../slideLayouts/slideLayout2.xml"/><Relationship Id="rId4" Type="http://schemas.openxmlformats.org/officeDocument/2006/relationships/hyperlink" Target="http://www.cde.state.co.us/cdesped/22_23standardrecordreviewinstruction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www.cde.state.co.us/cdesped/qualitysecondaryiepgoals"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hyperlink" Target="http://www.nsttac.org/content/age-appropriate-transition-assessment/" TargetMode="External"/><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7.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s://drive.google.com/drive/folders/1xrDACYlWYohb5znkeqooW1QA9r5J7gRN" TargetMode="External"/><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hyperlink" Target="https://docs.google.com/document/d/1SmSnSWele5Q4bGSk750Xm2A304zAspJj/edit?usp=sharing&amp;ouid=105257358245350155353&amp;rtpof=true&amp;sd=true" TargetMode="External"/><Relationship Id="rId7" Type="http://schemas.openxmlformats.org/officeDocument/2006/relationships/hyperlink" Target="https://docs.google.com/document/d/11-U0yvh8Q3kHQzdkgeAdGrxtQlmk_aNFJ8tRKkY5MR8/edit?usp=share_link" TargetMode="External"/><Relationship Id="rId2" Type="http://schemas.openxmlformats.org/officeDocument/2006/relationships/notesSlide" Target="../notesSlides/notesSlide32.xml"/><Relationship Id="rId1" Type="http://schemas.openxmlformats.org/officeDocument/2006/relationships/slideLayout" Target="../slideLayouts/slideLayout16.xml"/><Relationship Id="rId6" Type="http://schemas.openxmlformats.org/officeDocument/2006/relationships/hyperlink" Target="https://drive.google.com/file/d/1Sildx35eDV-X4EdJy7BveyujBOGbr7iV/view?usp=share_link" TargetMode="External"/><Relationship Id="rId5" Type="http://schemas.openxmlformats.org/officeDocument/2006/relationships/hyperlink" Target="https://instrc.indiana.edu/pdf/transition_matrix/AA%20College%20Planning%20Worksheet.pdf" TargetMode="External"/><Relationship Id="rId4" Type="http://schemas.openxmlformats.org/officeDocument/2006/relationships/hyperlink" Target="https://drive.google.com/file/d/1gBAqxEMJRmhX6GRUeBiB4jgwWQzI4e0q/view?usp=share_link"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docs.google.com/document/d/1hHroSje8wdLrjbFX6m3EvpEKRwR06FIx/edit?usp=share_link&amp;ouid=111824808438351318274&amp;rtpof=true&amp;sd=true" TargetMode="External"/><Relationship Id="rId2" Type="http://schemas.openxmlformats.org/officeDocument/2006/relationships/notesSlide" Target="../notesSlides/notesSlide33.xml"/><Relationship Id="rId1" Type="http://schemas.openxmlformats.org/officeDocument/2006/relationships/slideLayout" Target="../slideLayouts/slideLayout16.xml"/><Relationship Id="rId5" Type="http://schemas.openxmlformats.org/officeDocument/2006/relationships/hyperlink" Target="https://drive.google.com/file/d/16sTnXDnSOyDDAvquCR6EW_FGGGxp-Xnr/view?usp=share_link" TargetMode="External"/><Relationship Id="rId4" Type="http://schemas.openxmlformats.org/officeDocument/2006/relationships/hyperlink" Target="https://drive.google.com/file/d/1U8hbSRJPF37BhjS2om-1I3iDvvehXu3p/view?usp=share_link"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hyperlink" Target="https://docs.google.com/document/d/1HzCzi5xHR8WnjTP-jwgD8nn5OhFAAsvc/edit?usp=sharing&amp;ouid=110732530254498145919&amp;rtpof=true&amp;sd=true" TargetMode="External"/><Relationship Id="rId2" Type="http://schemas.openxmlformats.org/officeDocument/2006/relationships/notesSlide" Target="../notesSlides/notesSlide35.xml"/><Relationship Id="rId1" Type="http://schemas.openxmlformats.org/officeDocument/2006/relationships/slideLayout" Target="../slideLayouts/slideLayout23.xml"/><Relationship Id="rId5" Type="http://schemas.openxmlformats.org/officeDocument/2006/relationships/hyperlink" Target="http://www.nsttac.org/content/age-appropriate-transition-assessment-toolkit/" TargetMode="External"/><Relationship Id="rId4" Type="http://schemas.openxmlformats.org/officeDocument/2006/relationships/hyperlink" Target="https://drive.google.com/drive/folders/1HSeXWA_SyD5HoX8PDJPhfNDJ9luD9-d_?usp=sharing"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3" Type="http://schemas.openxmlformats.org/officeDocument/2006/relationships/hyperlink" Target="https://docs.google.com/document/d/17OZFkPtDqwep4m156fhlVkXCVvq_9a9W/edit?usp=sharing&amp;ouid=113257870698610275013&amp;rtpof=true&amp;sd=true" TargetMode="External"/><Relationship Id="rId2" Type="http://schemas.openxmlformats.org/officeDocument/2006/relationships/notesSlide" Target="../notesSlides/notesSlide47.xml"/><Relationship Id="rId1" Type="http://schemas.openxmlformats.org/officeDocument/2006/relationships/slideLayout" Target="../slideLayouts/slideLayout23.xml"/><Relationship Id="rId4" Type="http://schemas.openxmlformats.org/officeDocument/2006/relationships/image" Target="../media/image19.jpg"/></Relationships>
</file>

<file path=ppt/slides/_rels/slide49.xml.rels><?xml version="1.0" encoding="UTF-8" standalone="yes"?>
<Relationships xmlns="http://schemas.openxmlformats.org/package/2006/relationships"><Relationship Id="rId3" Type="http://schemas.openxmlformats.org/officeDocument/2006/relationships/hyperlink" Target="https://docs.google.com/document/d/1sjzmla_LHf00-f-WnQCWIDdSUXNnoEAA/edit?usp=sharing&amp;ouid=113257870698610275013&amp;rtpof=true&amp;sd=true" TargetMode="External"/><Relationship Id="rId2" Type="http://schemas.openxmlformats.org/officeDocument/2006/relationships/notesSlide" Target="../notesSlides/notesSlide48.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9.xm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1.xml"/><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2.xml"/><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3.xml"/><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5.xml"/><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6.xml"/><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7.xml"/><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8.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9.xml"/><Relationship Id="rId1" Type="http://schemas.openxmlformats.org/officeDocument/2006/relationships/slideLayout" Target="../slideLayouts/slideLayout21.xml"/><Relationship Id="rId4" Type="http://schemas.openxmlformats.org/officeDocument/2006/relationships/image" Target="../media/image24.png"/></Relationships>
</file>

<file path=ppt/slides/_rels/slide6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0.xml"/><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1.xml"/><Relationship Id="rId1" Type="http://schemas.openxmlformats.org/officeDocument/2006/relationships/slideLayout" Target="../slideLayouts/slideLayout2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4.xml"/><Relationship Id="rId1" Type="http://schemas.openxmlformats.org/officeDocument/2006/relationships/slideLayout" Target="../slideLayouts/slideLayout21.xml"/></Relationships>
</file>

<file path=ppt/slides/_rels/slide6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5.xml"/><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8.xml"/><Relationship Id="rId1" Type="http://schemas.openxmlformats.org/officeDocument/2006/relationships/slideLayout" Target="../slideLayouts/slideLayout16.xml"/><Relationship Id="rId6" Type="http://schemas.openxmlformats.org/officeDocument/2006/relationships/hyperlink" Target="https://asvabbootcamp.com/blog/asvab-scores-2017/" TargetMode="External"/><Relationship Id="rId5" Type="http://schemas.openxmlformats.org/officeDocument/2006/relationships/hyperlink" Target="http://www.aims.edu/student/das/essential/" TargetMode="External"/><Relationship Id="rId4" Type="http://schemas.openxmlformats.org/officeDocument/2006/relationships/hyperlink" Target="http://www.onetonline.or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9.xml"/><Relationship Id="rId1" Type="http://schemas.openxmlformats.org/officeDocument/2006/relationships/slideLayout" Target="../slideLayouts/slideLayout23.xml"/><Relationship Id="rId5" Type="http://schemas.openxmlformats.org/officeDocument/2006/relationships/image" Target="../media/image29.png"/><Relationship Id="rId4" Type="http://schemas.openxmlformats.org/officeDocument/2006/relationships/hyperlink" Target="https://www.onetonline.org/"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0.xml"/><Relationship Id="rId1" Type="http://schemas.openxmlformats.org/officeDocument/2006/relationships/slideLayout" Target="../slideLayouts/slideLayout23.xml"/><Relationship Id="rId5" Type="http://schemas.openxmlformats.org/officeDocument/2006/relationships/image" Target="../media/image29.png"/><Relationship Id="rId4" Type="http://schemas.openxmlformats.org/officeDocument/2006/relationships/hyperlink" Target="https://www.onetonline.org/"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1.xml"/><Relationship Id="rId1" Type="http://schemas.openxmlformats.org/officeDocument/2006/relationships/slideLayout" Target="../slideLayouts/slideLayout23.xml"/><Relationship Id="rId5" Type="http://schemas.openxmlformats.org/officeDocument/2006/relationships/image" Target="../media/image29.png"/><Relationship Id="rId4" Type="http://schemas.openxmlformats.org/officeDocument/2006/relationships/hyperlink" Target="https://www.onetonline.org/"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2.xml"/><Relationship Id="rId1" Type="http://schemas.openxmlformats.org/officeDocument/2006/relationships/slideLayout" Target="../slideLayouts/slideLayout23.xml"/><Relationship Id="rId5" Type="http://schemas.openxmlformats.org/officeDocument/2006/relationships/image" Target="../media/image29.png"/><Relationship Id="rId4" Type="http://schemas.openxmlformats.org/officeDocument/2006/relationships/hyperlink" Target="https://www.onetonline.org/" TargetMode="Externa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3.xml"/></Relationships>
</file>

<file path=ppt/slides/_rels/slide76.xml.rels><?xml version="1.0" encoding="UTF-8" standalone="yes"?>
<Relationships xmlns="http://schemas.openxmlformats.org/package/2006/relationships"><Relationship Id="rId8" Type="http://schemas.openxmlformats.org/officeDocument/2006/relationships/hyperlink" Target="https://www.cde.state.co.us/cdesped/eeo-rwc-table" TargetMode="External"/><Relationship Id="rId3" Type="http://schemas.openxmlformats.org/officeDocument/2006/relationships/hyperlink" Target="https://www.onetonline.org/link/summary/17-1011.00" TargetMode="External"/><Relationship Id="rId7" Type="http://schemas.openxmlformats.org/officeDocument/2006/relationships/hyperlink" Target="https://www.cde.state.co.us/apps/standards/" TargetMode="External"/><Relationship Id="rId2" Type="http://schemas.openxmlformats.org/officeDocument/2006/relationships/notesSlide" Target="../notesSlides/notesSlide75.xml"/><Relationship Id="rId1" Type="http://schemas.openxmlformats.org/officeDocument/2006/relationships/slideLayout" Target="../slideLayouts/slideLayout23.xml"/><Relationship Id="rId6" Type="http://schemas.openxmlformats.org/officeDocument/2006/relationships/hyperlink" Target="https://www.cde.state.co.us/coextendedeo" TargetMode="External"/><Relationship Id="rId5" Type="http://schemas.openxmlformats.org/officeDocument/2006/relationships/image" Target="../media/image30.png"/><Relationship Id="rId4" Type="http://schemas.openxmlformats.org/officeDocument/2006/relationships/hyperlink" Target="https://architizer.com/blog/practice/details/do-you-need-to-be-good-at-math-to-be-an-architect/" TargetMode="External"/><Relationship Id="rId9" Type="http://schemas.openxmlformats.org/officeDocument/2006/relationships/hyperlink" Target="https://www.cde.state.co.us/cdesped/eeo-math-table"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6.xml"/><Relationship Id="rId1" Type="http://schemas.openxmlformats.org/officeDocument/2006/relationships/slideLayout" Target="../slideLayouts/slideLayout23.xml"/><Relationship Id="rId6" Type="http://schemas.openxmlformats.org/officeDocument/2006/relationships/hyperlink" Target="https://www.cde.state.co.us/cdesped/eeo-math-table" TargetMode="External"/><Relationship Id="rId5" Type="http://schemas.openxmlformats.org/officeDocument/2006/relationships/hyperlink" Target="https://www.cde.state.co.us/cdesped/eeo-rwc-table" TargetMode="External"/><Relationship Id="rId4" Type="http://schemas.openxmlformats.org/officeDocument/2006/relationships/hyperlink" Target="https://www.cde.state.co.us/coextendedeo"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7.xml"/><Relationship Id="rId1" Type="http://schemas.openxmlformats.org/officeDocument/2006/relationships/slideLayout" Target="../slideLayouts/slideLayout23.xml"/><Relationship Id="rId5" Type="http://schemas.openxmlformats.org/officeDocument/2006/relationships/image" Target="../media/image33.png"/><Relationship Id="rId4" Type="http://schemas.openxmlformats.org/officeDocument/2006/relationships/image" Target="../media/image32.png"/></Relationships>
</file>

<file path=ppt/slides/_rels/slide7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8.xml"/><Relationship Id="rId1" Type="http://schemas.openxmlformats.org/officeDocument/2006/relationships/slideLayout" Target="../slideLayouts/slideLayout23.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9.xml"/><Relationship Id="rId1" Type="http://schemas.openxmlformats.org/officeDocument/2006/relationships/slideLayout" Target="../slideLayouts/slideLayout23.xml"/><Relationship Id="rId4" Type="http://schemas.openxmlformats.org/officeDocument/2006/relationships/image" Target="../media/image25.png"/></Relationships>
</file>

<file path=ppt/slides/_rels/slide8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0.xml"/><Relationship Id="rId1" Type="http://schemas.openxmlformats.org/officeDocument/2006/relationships/slideLayout" Target="../slideLayouts/slideLayout23.xml"/></Relationships>
</file>

<file path=ppt/slides/_rels/slide8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1.xml"/><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2.xml"/><Relationship Id="rId1" Type="http://schemas.openxmlformats.org/officeDocument/2006/relationships/slideLayout" Target="../slideLayouts/slideLayout23.xml"/></Relationships>
</file>

<file path=ppt/slides/_rels/slide8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3.xml"/><Relationship Id="rId1" Type="http://schemas.openxmlformats.org/officeDocument/2006/relationships/slideLayout" Target="../slideLayouts/slideLayout16.xml"/></Relationships>
</file>

<file path=ppt/slides/_rels/slide8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4.xml"/><Relationship Id="rId1" Type="http://schemas.openxmlformats.org/officeDocument/2006/relationships/slideLayout" Target="../slideLayouts/slideLayout23.xml"/></Relationships>
</file>

<file path=ppt/slides/_rels/slide8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5.xml"/><Relationship Id="rId1" Type="http://schemas.openxmlformats.org/officeDocument/2006/relationships/slideLayout" Target="../slideLayouts/slideLayout25.xml"/></Relationships>
</file>

<file path=ppt/slides/_rels/slide8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6.xml"/><Relationship Id="rId1" Type="http://schemas.openxmlformats.org/officeDocument/2006/relationships/slideLayout" Target="../slideLayouts/slideLayout21.xml"/><Relationship Id="rId4" Type="http://schemas.openxmlformats.org/officeDocument/2006/relationships/image" Target="../media/image24.png"/></Relationships>
</file>

<file path=ppt/slides/_rels/slide8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7.xml"/><Relationship Id="rId1" Type="http://schemas.openxmlformats.org/officeDocument/2006/relationships/slideLayout" Target="../slideLayouts/slideLayout25.xml"/></Relationships>
</file>

<file path=ppt/slides/_rels/slide8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9.xml"/><Relationship Id="rId1" Type="http://schemas.openxmlformats.org/officeDocument/2006/relationships/slideLayout" Target="../slideLayouts/slideLayout25.xml"/></Relationships>
</file>

<file path=ppt/slides/_rels/slide9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0.xml"/><Relationship Id="rId1" Type="http://schemas.openxmlformats.org/officeDocument/2006/relationships/slideLayout" Target="../slideLayouts/slideLayout25.xml"/></Relationships>
</file>

<file path=ppt/slides/_rels/slide9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1.xml"/><Relationship Id="rId1" Type="http://schemas.openxmlformats.org/officeDocument/2006/relationships/slideLayout" Target="../slideLayouts/slideLayout25.xml"/></Relationships>
</file>

<file path=ppt/slides/_rels/slide9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2.xml"/><Relationship Id="rId1" Type="http://schemas.openxmlformats.org/officeDocument/2006/relationships/slideLayout" Target="../slideLayouts/slideLayout25.xml"/></Relationships>
</file>

<file path=ppt/slides/_rels/slide9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3.xml"/><Relationship Id="rId1" Type="http://schemas.openxmlformats.org/officeDocument/2006/relationships/slideLayout" Target="../slideLayouts/slideLayout25.xml"/></Relationships>
</file>

<file path=ppt/slides/_rels/slide9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4.xml"/><Relationship Id="rId1" Type="http://schemas.openxmlformats.org/officeDocument/2006/relationships/slideLayout" Target="../slideLayouts/slideLayout25.xml"/></Relationships>
</file>

<file path=ppt/slides/_rels/slide9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5.xml"/><Relationship Id="rId1" Type="http://schemas.openxmlformats.org/officeDocument/2006/relationships/slideLayout" Target="../slideLayouts/slideLayout25.xml"/></Relationships>
</file>

<file path=ppt/slides/_rels/slide9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6.xml"/><Relationship Id="rId1" Type="http://schemas.openxmlformats.org/officeDocument/2006/relationships/slideLayout" Target="../slideLayouts/slideLayout21.xml"/></Relationships>
</file>

<file path=ppt/slides/_rels/slide9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7.xml"/><Relationship Id="rId1" Type="http://schemas.openxmlformats.org/officeDocument/2006/relationships/slideLayout" Target="../slideLayouts/slideLayout23.xml"/></Relationships>
</file>

<file path=ppt/slides/_rels/slide9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8.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Transition IEP Guidance</a:t>
            </a:r>
          </a:p>
        </p:txBody>
      </p:sp>
      <p:sp>
        <p:nvSpPr>
          <p:cNvPr id="3" name="Subtitle 2"/>
          <p:cNvSpPr>
            <a:spLocks noGrp="1"/>
          </p:cNvSpPr>
          <p:nvPr>
            <p:ph type="subTitle" idx="1"/>
          </p:nvPr>
        </p:nvSpPr>
        <p:spPr/>
        <p:txBody>
          <a:bodyPr/>
          <a:lstStyle/>
          <a:p>
            <a:endParaRPr lang="en-US" dirty="0">
              <a:solidFill>
                <a:srgbClr val="FF0000"/>
              </a:solidFill>
            </a:endParaRPr>
          </a:p>
        </p:txBody>
      </p:sp>
      <p:sp>
        <p:nvSpPr>
          <p:cNvPr id="5" name="TextBox 4">
            <a:extLst>
              <a:ext uri="{FF2B5EF4-FFF2-40B4-BE49-F238E27FC236}">
                <a16:creationId xmlns:a16="http://schemas.microsoft.com/office/drawing/2014/main" id="{88DBB8AF-3F3A-28CC-AD9D-052D78B24B57}"/>
              </a:ext>
            </a:extLst>
          </p:cNvPr>
          <p:cNvSpPr txBox="1"/>
          <p:nvPr/>
        </p:nvSpPr>
        <p:spPr>
          <a:xfrm>
            <a:off x="2286000" y="3244334"/>
            <a:ext cx="4572000" cy="369332"/>
          </a:xfrm>
          <a:prstGeom prst="rect">
            <a:avLst/>
          </a:prstGeom>
          <a:noFill/>
        </p:spPr>
        <p:txBody>
          <a:bodyPr wrap="square">
            <a:spAutoFit/>
          </a:bodyPr>
          <a:lstStyle/>
          <a:p>
            <a:r>
              <a:rPr lang="en-US" b="0" dirty="0">
                <a:effectLst/>
              </a:rPr>
              <a:t> </a:t>
            </a:r>
            <a:endParaRPr lang="en-US" dirty="0"/>
          </a:p>
        </p:txBody>
      </p:sp>
      <p:sp>
        <p:nvSpPr>
          <p:cNvPr id="7" name="TextBox 6">
            <a:extLst>
              <a:ext uri="{FF2B5EF4-FFF2-40B4-BE49-F238E27FC236}">
                <a16:creationId xmlns:a16="http://schemas.microsoft.com/office/drawing/2014/main" id="{A3641FA0-A0EB-4AFC-119E-BE6637C6133D}"/>
              </a:ext>
            </a:extLst>
          </p:cNvPr>
          <p:cNvSpPr txBox="1"/>
          <p:nvPr/>
        </p:nvSpPr>
        <p:spPr>
          <a:xfrm>
            <a:off x="2286000" y="3244334"/>
            <a:ext cx="4572000" cy="369332"/>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3028666781"/>
      </p:ext>
    </p:extLst>
  </p:cSld>
  <p:clrMapOvr>
    <a:masterClrMapping/>
  </p:clrMapOvr>
  <mc:AlternateContent xmlns:mc="http://schemas.openxmlformats.org/markup-compatibility/2006" xmlns:p14="http://schemas.microsoft.com/office/powerpoint/2010/main">
    <mc:Choice Requires="p14">
      <p:transition spd="slow" p14:dur="2000" advTm="5374"/>
    </mc:Choice>
    <mc:Fallback xmlns="">
      <p:transition spd="slow" advTm="5374"/>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84"/>
        <p:cNvGrpSpPr/>
        <p:nvPr/>
      </p:nvGrpSpPr>
      <p:grpSpPr>
        <a:xfrm>
          <a:off x="0" y="0"/>
          <a:ext cx="0" cy="0"/>
          <a:chOff x="0" y="0"/>
          <a:chExt cx="0" cy="0"/>
        </a:xfrm>
      </p:grpSpPr>
      <p:sp>
        <p:nvSpPr>
          <p:cNvPr id="285" name="Google Shape;285;p18"/>
          <p:cNvSpPr txBox="1">
            <a:spLocks noGrp="1"/>
          </p:cNvSpPr>
          <p:nvPr>
            <p:ph type="title"/>
          </p:nvPr>
        </p:nvSpPr>
        <p:spPr>
          <a:xfrm>
            <a:off x="980800" y="1109774"/>
            <a:ext cx="7501463" cy="560313"/>
          </a:xfrm>
          <a:prstGeom prst="rect">
            <a:avLst/>
          </a:prstGeom>
          <a:noFill/>
          <a:ln>
            <a:noFill/>
          </a:ln>
        </p:spPr>
        <p:txBody>
          <a:bodyPr spcFirstLastPara="1" vert="horz" wrap="square" lIns="0" tIns="0" rIns="0" bIns="0" rtlCol="0" anchor="t" anchorCtr="0">
            <a:normAutofit fontScale="90000"/>
          </a:bodyPr>
          <a:lstStyle/>
          <a:p>
            <a:pPr>
              <a:buSzPct val="100000"/>
            </a:pPr>
            <a:r>
              <a:rPr lang="en-US"/>
              <a:t>Indicator 13 – Required Elements (1 of 2)</a:t>
            </a:r>
            <a:endParaRPr/>
          </a:p>
        </p:txBody>
      </p:sp>
      <p:sp>
        <p:nvSpPr>
          <p:cNvPr id="286" name="Google Shape;286;p18"/>
          <p:cNvSpPr txBox="1">
            <a:spLocks noGrp="1"/>
          </p:cNvSpPr>
          <p:nvPr>
            <p:ph type="body" idx="1"/>
          </p:nvPr>
        </p:nvSpPr>
        <p:spPr>
          <a:xfrm>
            <a:off x="532638" y="2023110"/>
            <a:ext cx="8078724" cy="3263504"/>
          </a:xfrm>
          <a:prstGeom prst="rect">
            <a:avLst/>
          </a:prstGeom>
          <a:noFill/>
          <a:ln>
            <a:noFill/>
          </a:ln>
        </p:spPr>
        <p:txBody>
          <a:bodyPr spcFirstLastPara="1" vert="horz" wrap="square" lIns="0" tIns="0" rIns="0" bIns="0" rtlCol="0" anchor="t" anchorCtr="0">
            <a:normAutofit/>
          </a:bodyPr>
          <a:lstStyle/>
          <a:p>
            <a:pPr marL="0" indent="0">
              <a:spcBef>
                <a:spcPts val="0"/>
              </a:spcBef>
              <a:buClr>
                <a:srgbClr val="000000"/>
              </a:buClr>
              <a:buSzPts val="1600"/>
              <a:buNone/>
            </a:pPr>
            <a:r>
              <a:rPr lang="en-US" sz="2475"/>
              <a:t>Percent of youth with IEPs aged 16 and above with an IEP that includes </a:t>
            </a:r>
            <a:endParaRPr/>
          </a:p>
          <a:p>
            <a:pPr marL="342900" lvl="1" indent="0">
              <a:buClr>
                <a:srgbClr val="000099"/>
              </a:buClr>
              <a:buSzPts val="1600"/>
              <a:buNone/>
            </a:pPr>
            <a:r>
              <a:rPr lang="en-US" sz="2475" i="1"/>
              <a:t>1. </a:t>
            </a:r>
            <a:r>
              <a:rPr lang="en-US" sz="2475" b="1" i="1">
                <a:solidFill>
                  <a:srgbClr val="002060"/>
                </a:solidFill>
              </a:rPr>
              <a:t>appropriate measurable postsecondary goals</a:t>
            </a:r>
            <a:endParaRPr sz="2475">
              <a:solidFill>
                <a:srgbClr val="002060"/>
              </a:solidFill>
            </a:endParaRPr>
          </a:p>
          <a:p>
            <a:pPr marL="342900" lvl="1" indent="0">
              <a:buClr>
                <a:srgbClr val="000099"/>
              </a:buClr>
              <a:buSzPts val="1600"/>
              <a:buNone/>
            </a:pPr>
            <a:r>
              <a:rPr lang="en-US" sz="2475" i="1"/>
              <a:t>2</a:t>
            </a:r>
            <a:r>
              <a:rPr lang="en-US" sz="2475" b="1" i="1"/>
              <a:t>. </a:t>
            </a:r>
            <a:r>
              <a:rPr lang="en-US" sz="2475"/>
              <a:t>that are </a:t>
            </a:r>
            <a:r>
              <a:rPr lang="en-US" sz="2475" b="1" i="1">
                <a:solidFill>
                  <a:srgbClr val="002060"/>
                </a:solidFill>
              </a:rPr>
              <a:t>annually updated </a:t>
            </a:r>
            <a:r>
              <a:rPr lang="en-US" sz="2475"/>
              <a:t>and </a:t>
            </a:r>
            <a:endParaRPr/>
          </a:p>
          <a:p>
            <a:pPr marL="342900" lvl="1" indent="0">
              <a:buClr>
                <a:srgbClr val="000000"/>
              </a:buClr>
              <a:buSzPts val="1600"/>
              <a:buNone/>
            </a:pPr>
            <a:r>
              <a:rPr lang="en-US" sz="2475"/>
              <a:t>3. based upon an </a:t>
            </a:r>
            <a:r>
              <a:rPr lang="en-US" sz="2475" b="1" i="1">
                <a:solidFill>
                  <a:srgbClr val="002060"/>
                </a:solidFill>
              </a:rPr>
              <a:t>age-appropriate transition assessments</a:t>
            </a:r>
            <a:r>
              <a:rPr lang="en-US" sz="2475">
                <a:solidFill>
                  <a:srgbClr val="002060"/>
                </a:solidFill>
              </a:rPr>
              <a:t>, </a:t>
            </a:r>
            <a:endParaRPr/>
          </a:p>
          <a:p>
            <a:pPr marL="342900" lvl="1" indent="0">
              <a:buClr>
                <a:srgbClr val="000099"/>
              </a:buClr>
              <a:buSzPts val="1600"/>
              <a:buNone/>
            </a:pPr>
            <a:r>
              <a:rPr lang="en-US" sz="2475" i="1">
                <a:solidFill>
                  <a:srgbClr val="002060"/>
                </a:solidFill>
              </a:rPr>
              <a:t>4. </a:t>
            </a:r>
            <a:r>
              <a:rPr lang="en-US" sz="2475" b="1" i="1">
                <a:solidFill>
                  <a:srgbClr val="002060"/>
                </a:solidFill>
              </a:rPr>
              <a:t>transition services</a:t>
            </a:r>
            <a:r>
              <a:rPr lang="en-US" sz="2475">
                <a:solidFill>
                  <a:srgbClr val="002060"/>
                </a:solidFill>
              </a:rPr>
              <a:t>, </a:t>
            </a:r>
            <a:endParaRPr/>
          </a:p>
          <a:p>
            <a:pPr marL="342900" lvl="1" indent="0">
              <a:buClr>
                <a:srgbClr val="000099"/>
              </a:buClr>
              <a:buSzPts val="1600"/>
              <a:buNone/>
            </a:pPr>
            <a:r>
              <a:rPr lang="en-US" i="1">
                <a:solidFill>
                  <a:srgbClr val="000000"/>
                </a:solidFill>
              </a:rPr>
              <a:t>5. </a:t>
            </a:r>
            <a:r>
              <a:rPr lang="en-US">
                <a:solidFill>
                  <a:srgbClr val="000000"/>
                </a:solidFill>
              </a:rPr>
              <a:t>including </a:t>
            </a:r>
            <a:r>
              <a:rPr lang="en-US" b="1" i="1">
                <a:solidFill>
                  <a:srgbClr val="000099"/>
                </a:solidFill>
              </a:rPr>
              <a:t>courses of study</a:t>
            </a:r>
            <a:r>
              <a:rPr lang="en-US">
                <a:solidFill>
                  <a:srgbClr val="000000"/>
                </a:solidFill>
              </a:rPr>
              <a:t>, that will reasonably enable the student to meet those postsecondary goals, and </a:t>
            </a:r>
            <a:endParaRPr/>
          </a:p>
          <a:p>
            <a:pPr marL="342900" lvl="1" indent="0">
              <a:buClr>
                <a:srgbClr val="000099"/>
              </a:buClr>
              <a:buSzPts val="1600"/>
              <a:buNone/>
            </a:pPr>
            <a:endParaRPr sz="2475"/>
          </a:p>
          <a:p>
            <a:pPr marL="171450" indent="-14288">
              <a:buSzPts val="3300"/>
              <a:buNone/>
            </a:pPr>
            <a:endParaRPr sz="2475"/>
          </a:p>
        </p:txBody>
      </p:sp>
      <p:sp>
        <p:nvSpPr>
          <p:cNvPr id="287" name="Google Shape;287;p18"/>
          <p:cNvSpPr txBox="1">
            <a:spLocks noGrp="1"/>
          </p:cNvSpPr>
          <p:nvPr>
            <p:ph type="sldNum" idx="12"/>
          </p:nvPr>
        </p:nvSpPr>
        <p:spPr>
          <a:xfrm>
            <a:off x="249655" y="5624513"/>
            <a:ext cx="2057400" cy="273844"/>
          </a:xfrm>
          <a:prstGeom prst="rect">
            <a:avLst/>
          </a:prstGeom>
          <a:noFill/>
          <a:ln>
            <a:noFill/>
          </a:ln>
        </p:spPr>
        <p:txBody>
          <a:bodyPr spcFirstLastPara="1" wrap="square" lIns="68569" tIns="34275" rIns="68569" bIns="34275" anchor="ctr" anchorCtr="0">
            <a:normAutofit/>
          </a:bodyPr>
          <a:lstStyle/>
          <a:p>
            <a:pPr>
              <a:buClr>
                <a:schemeClr val="dk1"/>
              </a:buClr>
            </a:pPr>
            <a:fld id="{00000000-1234-1234-1234-123412341234}" type="slidenum">
              <a:rPr lang="en-US"/>
              <a:pPr>
                <a:buClr>
                  <a:schemeClr val="dk1"/>
                </a:buClr>
              </a:pPr>
              <a:t>10</a:t>
            </a:fld>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sp>
        <p:nvSpPr>
          <p:cNvPr id="1088" name="Google Shape;1088;p105"/>
          <p:cNvSpPr txBox="1">
            <a:spLocks noGrp="1"/>
          </p:cNvSpPr>
          <p:nvPr>
            <p:ph type="body" idx="4294967295"/>
          </p:nvPr>
        </p:nvSpPr>
        <p:spPr>
          <a:xfrm>
            <a:off x="325465" y="1788445"/>
            <a:ext cx="8535968" cy="2937272"/>
          </a:xfrm>
          <a:prstGeom prst="rect">
            <a:avLst/>
          </a:prstGeom>
          <a:noFill/>
          <a:ln>
            <a:noFill/>
          </a:ln>
        </p:spPr>
        <p:txBody>
          <a:bodyPr spcFirstLastPara="1" vert="horz" wrap="square" lIns="0" tIns="34275" rIns="0" bIns="34275" rtlCol="0" anchor="t" anchorCtr="0">
            <a:noAutofit/>
          </a:bodyPr>
          <a:lstStyle/>
          <a:p>
            <a:pPr marL="85725" indent="0">
              <a:lnSpc>
                <a:spcPct val="107916"/>
              </a:lnSpc>
              <a:spcBef>
                <a:spcPts val="600"/>
              </a:spcBef>
              <a:buClr>
                <a:schemeClr val="dk1"/>
              </a:buClr>
              <a:buSzPts val="1800"/>
              <a:buNone/>
            </a:pPr>
            <a:r>
              <a:rPr lang="en-US" sz="2100">
                <a:solidFill>
                  <a:schemeClr val="dk1"/>
                </a:solidFill>
              </a:rPr>
              <a:t>~What courses will the student take to build the skills necessary to meet their postsecondary goals?</a:t>
            </a:r>
            <a:endParaRPr sz="2100"/>
          </a:p>
          <a:p>
            <a:pPr marL="85725" indent="0">
              <a:lnSpc>
                <a:spcPct val="107916"/>
              </a:lnSpc>
              <a:spcBef>
                <a:spcPts val="600"/>
              </a:spcBef>
              <a:buClr>
                <a:schemeClr val="dk1"/>
              </a:buClr>
              <a:buSzPts val="1800"/>
              <a:buNone/>
            </a:pPr>
            <a:r>
              <a:rPr lang="en-US" sz="2100"/>
              <a:t>~Is this course of study aligned with the student’s postsecondary goals?</a:t>
            </a:r>
            <a:endParaRPr sz="2100">
              <a:solidFill>
                <a:schemeClr val="dk1"/>
              </a:solidFill>
            </a:endParaRPr>
          </a:p>
          <a:p>
            <a:pPr marL="85725" indent="0">
              <a:lnSpc>
                <a:spcPct val="107916"/>
              </a:lnSpc>
              <a:spcBef>
                <a:spcPts val="0"/>
              </a:spcBef>
              <a:buClr>
                <a:schemeClr val="dk1"/>
              </a:buClr>
              <a:buSzPts val="1800"/>
              <a:buNone/>
            </a:pPr>
            <a:r>
              <a:rPr lang="en-US" sz="2100">
                <a:solidFill>
                  <a:schemeClr val="dk1"/>
                </a:solidFill>
              </a:rPr>
              <a:t>~Aligned to transition services. Identifies where the adults will provide the instruction </a:t>
            </a:r>
            <a:endParaRPr sz="2100"/>
          </a:p>
          <a:p>
            <a:pPr marL="85725" indent="0">
              <a:lnSpc>
                <a:spcPct val="107916"/>
              </a:lnSpc>
              <a:spcBef>
                <a:spcPts val="0"/>
              </a:spcBef>
              <a:buClr>
                <a:schemeClr val="dk1"/>
              </a:buClr>
              <a:buSzPts val="1800"/>
              <a:buNone/>
            </a:pPr>
            <a:endParaRPr sz="2100">
              <a:solidFill>
                <a:schemeClr val="dk1"/>
              </a:solidFill>
            </a:endParaRPr>
          </a:p>
          <a:p>
            <a:pPr marL="85725" indent="0">
              <a:lnSpc>
                <a:spcPct val="107916"/>
              </a:lnSpc>
              <a:spcBef>
                <a:spcPts val="0"/>
              </a:spcBef>
              <a:buClr>
                <a:schemeClr val="dk1"/>
              </a:buClr>
              <a:buSzPts val="1800"/>
              <a:buNone/>
            </a:pPr>
            <a:endParaRPr sz="2100">
              <a:solidFill>
                <a:schemeClr val="dk1"/>
              </a:solidFill>
            </a:endParaRPr>
          </a:p>
        </p:txBody>
      </p:sp>
      <p:pic>
        <p:nvPicPr>
          <p:cNvPr id="1089" name="Google Shape;1089;p105"/>
          <p:cNvPicPr preferRelativeResize="0"/>
          <p:nvPr/>
        </p:nvPicPr>
        <p:blipFill rotWithShape="1">
          <a:blip r:embed="rId3">
            <a:alphaModFix/>
          </a:blip>
          <a:srcRect/>
          <a:stretch/>
        </p:blipFill>
        <p:spPr>
          <a:xfrm>
            <a:off x="1" y="857250"/>
            <a:ext cx="9143999" cy="931194"/>
          </a:xfrm>
          <a:prstGeom prst="rect">
            <a:avLst/>
          </a:prstGeom>
          <a:noFill/>
          <a:ln>
            <a:noFill/>
          </a:ln>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093"/>
        <p:cNvGrpSpPr/>
        <p:nvPr/>
      </p:nvGrpSpPr>
      <p:grpSpPr>
        <a:xfrm>
          <a:off x="0" y="0"/>
          <a:ext cx="0" cy="0"/>
          <a:chOff x="0" y="0"/>
          <a:chExt cx="0" cy="0"/>
        </a:xfrm>
      </p:grpSpPr>
      <p:sp>
        <p:nvSpPr>
          <p:cNvPr id="1094" name="Google Shape;1094;p106"/>
          <p:cNvSpPr txBox="1">
            <a:spLocks noGrp="1"/>
          </p:cNvSpPr>
          <p:nvPr>
            <p:ph type="body" idx="4294967295"/>
          </p:nvPr>
        </p:nvSpPr>
        <p:spPr>
          <a:xfrm>
            <a:off x="325465" y="1788445"/>
            <a:ext cx="8535968" cy="2937272"/>
          </a:xfrm>
          <a:prstGeom prst="rect">
            <a:avLst/>
          </a:prstGeom>
          <a:noFill/>
          <a:ln>
            <a:noFill/>
          </a:ln>
        </p:spPr>
        <p:txBody>
          <a:bodyPr spcFirstLastPara="1" vert="horz" wrap="square" lIns="0" tIns="34275" rIns="0" bIns="34275" rtlCol="0" anchor="t" anchorCtr="0">
            <a:noAutofit/>
          </a:bodyPr>
          <a:lstStyle/>
          <a:p>
            <a:pPr marL="85725" indent="0">
              <a:lnSpc>
                <a:spcPct val="107916"/>
              </a:lnSpc>
              <a:spcBef>
                <a:spcPts val="0"/>
              </a:spcBef>
              <a:buClr>
                <a:schemeClr val="dk1"/>
              </a:buClr>
              <a:buSzPts val="1800"/>
              <a:buNone/>
            </a:pPr>
            <a:endParaRPr sz="2100">
              <a:solidFill>
                <a:schemeClr val="dk1"/>
              </a:solidFill>
            </a:endParaRPr>
          </a:p>
          <a:p>
            <a:pPr marL="85725" indent="0">
              <a:lnSpc>
                <a:spcPct val="107916"/>
              </a:lnSpc>
              <a:spcBef>
                <a:spcPts val="0"/>
              </a:spcBef>
              <a:buClr>
                <a:schemeClr val="dk1"/>
              </a:buClr>
              <a:buSzPts val="1800"/>
              <a:buNone/>
            </a:pPr>
            <a:r>
              <a:rPr lang="en-US" sz="2100">
                <a:solidFill>
                  <a:schemeClr val="dk1"/>
                </a:solidFill>
              </a:rPr>
              <a:t>~Aligns to annual goal - in which class is the skill taught</a:t>
            </a:r>
            <a:endParaRPr sz="2100"/>
          </a:p>
          <a:p>
            <a:pPr marL="85725" indent="0">
              <a:lnSpc>
                <a:spcPct val="107916"/>
              </a:lnSpc>
              <a:spcBef>
                <a:spcPts val="0"/>
              </a:spcBef>
              <a:buClr>
                <a:schemeClr val="dk1"/>
              </a:buClr>
              <a:buSzPts val="1800"/>
              <a:buNone/>
            </a:pPr>
            <a:endParaRPr sz="2100"/>
          </a:p>
          <a:p>
            <a:pPr marL="85725" indent="0">
              <a:lnSpc>
                <a:spcPct val="107916"/>
              </a:lnSpc>
              <a:spcBef>
                <a:spcPts val="0"/>
              </a:spcBef>
              <a:buClr>
                <a:schemeClr val="dk1"/>
              </a:buClr>
              <a:buSzPts val="1800"/>
              <a:buNone/>
            </a:pPr>
            <a:r>
              <a:rPr lang="en-US" sz="2100">
                <a:solidFill>
                  <a:schemeClr val="dk1"/>
                </a:solidFill>
              </a:rPr>
              <a:t>~</a:t>
            </a:r>
            <a:r>
              <a:rPr lang="en-US" sz="2100"/>
              <a:t>A multi-year description of coursework to achieve the student’s desired post-school goals from the student’s current to anticipated exit year (Storms, O’Leary, &amp; Williams, 2000)</a:t>
            </a:r>
            <a:endParaRPr sz="2100"/>
          </a:p>
          <a:p>
            <a:pPr marL="85725" indent="0">
              <a:lnSpc>
                <a:spcPct val="107916"/>
              </a:lnSpc>
              <a:spcBef>
                <a:spcPts val="0"/>
              </a:spcBef>
              <a:buClr>
                <a:schemeClr val="dk1"/>
              </a:buClr>
              <a:buSzPts val="1800"/>
              <a:buNone/>
            </a:pPr>
            <a:endParaRPr sz="2100">
              <a:solidFill>
                <a:schemeClr val="dk1"/>
              </a:solidFill>
            </a:endParaRPr>
          </a:p>
          <a:p>
            <a:pPr marL="85725" indent="0">
              <a:lnSpc>
                <a:spcPct val="107916"/>
              </a:lnSpc>
              <a:spcBef>
                <a:spcPts val="0"/>
              </a:spcBef>
              <a:buClr>
                <a:schemeClr val="dk1"/>
              </a:buClr>
              <a:buSzPts val="1800"/>
              <a:buNone/>
            </a:pPr>
            <a:endParaRPr sz="2100">
              <a:solidFill>
                <a:schemeClr val="dk1"/>
              </a:solidFill>
            </a:endParaRPr>
          </a:p>
        </p:txBody>
      </p:sp>
      <p:pic>
        <p:nvPicPr>
          <p:cNvPr id="1095" name="Google Shape;1095;p106"/>
          <p:cNvPicPr preferRelativeResize="0"/>
          <p:nvPr/>
        </p:nvPicPr>
        <p:blipFill rotWithShape="1">
          <a:blip r:embed="rId3">
            <a:alphaModFix/>
          </a:blip>
          <a:srcRect/>
          <a:stretch/>
        </p:blipFill>
        <p:spPr>
          <a:xfrm>
            <a:off x="1" y="857250"/>
            <a:ext cx="9143999" cy="931194"/>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099"/>
        <p:cNvGrpSpPr/>
        <p:nvPr/>
      </p:nvGrpSpPr>
      <p:grpSpPr>
        <a:xfrm>
          <a:off x="0" y="0"/>
          <a:ext cx="0" cy="0"/>
          <a:chOff x="0" y="0"/>
          <a:chExt cx="0" cy="0"/>
        </a:xfrm>
      </p:grpSpPr>
      <p:sp>
        <p:nvSpPr>
          <p:cNvPr id="1100" name="Google Shape;1100;p107"/>
          <p:cNvSpPr/>
          <p:nvPr/>
        </p:nvSpPr>
        <p:spPr>
          <a:xfrm>
            <a:off x="4533500" y="2050875"/>
            <a:ext cx="4286400" cy="3942900"/>
          </a:xfrm>
          <a:prstGeom prst="ellipse">
            <a:avLst/>
          </a:prstGeom>
          <a:solidFill>
            <a:srgbClr val="CCC1DA"/>
          </a:solidFill>
          <a:ln w="25400" cap="flat" cmpd="sng">
            <a:solidFill>
              <a:srgbClr val="CCC1DA"/>
            </a:solidFill>
            <a:prstDash val="solid"/>
            <a:bevel/>
            <a:headEnd type="none" w="sm" len="sm"/>
            <a:tailEnd type="none" w="sm" len="sm"/>
          </a:ln>
        </p:spPr>
        <p:txBody>
          <a:bodyPr spcFirstLastPara="1" wrap="square" lIns="34275" tIns="34275" rIns="34275" bIns="34275" anchor="ctr" anchorCtr="0">
            <a:noAutofit/>
          </a:bodyPr>
          <a:lstStyle/>
          <a:p>
            <a:pPr>
              <a:buClr>
                <a:srgbClr val="000000"/>
              </a:buClr>
              <a:buSzPts val="1687"/>
            </a:pPr>
            <a:endParaRPr sz="1265">
              <a:solidFill>
                <a:srgbClr val="000000"/>
              </a:solidFill>
              <a:latin typeface="Arial Black"/>
              <a:ea typeface="Arial Black"/>
              <a:cs typeface="Arial Black"/>
              <a:sym typeface="Arial Black"/>
            </a:endParaRPr>
          </a:p>
        </p:txBody>
      </p:sp>
      <p:grpSp>
        <p:nvGrpSpPr>
          <p:cNvPr id="1101" name="Google Shape;1101;p107"/>
          <p:cNvGrpSpPr/>
          <p:nvPr/>
        </p:nvGrpSpPr>
        <p:grpSpPr>
          <a:xfrm>
            <a:off x="53726" y="1721301"/>
            <a:ext cx="4744561" cy="3943023"/>
            <a:chOff x="0" y="0"/>
            <a:chExt cx="9219900" cy="7477760"/>
          </a:xfrm>
        </p:grpSpPr>
        <p:sp>
          <p:nvSpPr>
            <p:cNvPr id="1102" name="Google Shape;1102;p107"/>
            <p:cNvSpPr/>
            <p:nvPr/>
          </p:nvSpPr>
          <p:spPr>
            <a:xfrm>
              <a:off x="491761" y="0"/>
              <a:ext cx="8128001" cy="7477760"/>
            </a:xfrm>
            <a:prstGeom prst="ellipse">
              <a:avLst/>
            </a:prstGeom>
            <a:solidFill>
              <a:srgbClr val="CCC1DA"/>
            </a:solidFill>
            <a:ln w="25400" cap="flat" cmpd="sng">
              <a:solidFill>
                <a:srgbClr val="CCC1DA"/>
              </a:solidFill>
              <a:prstDash val="solid"/>
              <a:bevel/>
              <a:headEnd type="none" w="sm" len="sm"/>
              <a:tailEnd type="none" w="sm" len="sm"/>
            </a:ln>
          </p:spPr>
          <p:txBody>
            <a:bodyPr spcFirstLastPara="1" wrap="square" lIns="34275" tIns="34275" rIns="34275" bIns="34275" anchor="ctr" anchorCtr="0">
              <a:noAutofit/>
            </a:bodyPr>
            <a:lstStyle/>
            <a:p>
              <a:pPr>
                <a:buClr>
                  <a:srgbClr val="000000"/>
                </a:buClr>
                <a:buSzPts val="1687"/>
              </a:pPr>
              <a:endParaRPr sz="1265">
                <a:solidFill>
                  <a:srgbClr val="000000"/>
                </a:solidFill>
                <a:latin typeface="Arial Black"/>
                <a:ea typeface="Arial Black"/>
                <a:cs typeface="Arial Black"/>
                <a:sym typeface="Arial Black"/>
              </a:endParaRPr>
            </a:p>
          </p:txBody>
        </p:sp>
        <p:sp>
          <p:nvSpPr>
            <p:cNvPr id="1103" name="Google Shape;1103;p107"/>
            <p:cNvSpPr/>
            <p:nvPr/>
          </p:nvSpPr>
          <p:spPr>
            <a:xfrm>
              <a:off x="1741151" y="1241150"/>
              <a:ext cx="5680429" cy="4660054"/>
            </a:xfrm>
            <a:prstGeom prst="triangle">
              <a:avLst>
                <a:gd name="adj" fmla="val 50000"/>
              </a:avLst>
            </a:prstGeom>
            <a:solidFill>
              <a:srgbClr val="FFFFAB"/>
            </a:solidFill>
            <a:ln w="25400" cap="flat" cmpd="sng">
              <a:solidFill>
                <a:srgbClr val="FFFFAB"/>
              </a:solidFill>
              <a:prstDash val="solid"/>
              <a:bevel/>
              <a:headEnd type="none" w="sm" len="sm"/>
              <a:tailEnd type="none" w="sm" len="sm"/>
            </a:ln>
          </p:spPr>
          <p:txBody>
            <a:bodyPr spcFirstLastPara="1" wrap="square" lIns="34275" tIns="34275" rIns="34275" bIns="34275" anchor="ctr" anchorCtr="0">
              <a:noAutofit/>
            </a:bodyPr>
            <a:lstStyle/>
            <a:p>
              <a:pPr>
                <a:buClr>
                  <a:srgbClr val="000000"/>
                </a:buClr>
                <a:buSzPts val="1687"/>
              </a:pPr>
              <a:endParaRPr sz="1265">
                <a:solidFill>
                  <a:srgbClr val="000000"/>
                </a:solidFill>
                <a:latin typeface="Arial Black"/>
                <a:ea typeface="Arial Black"/>
                <a:cs typeface="Arial Black"/>
                <a:sym typeface="Arial Black"/>
              </a:endParaRPr>
            </a:p>
          </p:txBody>
        </p:sp>
        <p:sp>
          <p:nvSpPr>
            <p:cNvPr id="1104" name="Google Shape;1104;p107"/>
            <p:cNvSpPr/>
            <p:nvPr/>
          </p:nvSpPr>
          <p:spPr>
            <a:xfrm>
              <a:off x="3731292" y="3684692"/>
              <a:ext cx="1733976" cy="948430"/>
            </a:xfrm>
            <a:prstGeom prst="rect">
              <a:avLst/>
            </a:prstGeom>
            <a:noFill/>
            <a:ln>
              <a:noFill/>
            </a:ln>
          </p:spPr>
          <p:txBody>
            <a:bodyPr spcFirstLastPara="1" wrap="square" lIns="34275" tIns="34275" rIns="34275" bIns="34275" anchor="t" anchorCtr="0">
              <a:spAutoFit/>
            </a:bodyPr>
            <a:lstStyle/>
            <a:p>
              <a:pPr algn="ctr">
                <a:buClr>
                  <a:srgbClr val="000000"/>
                </a:buClr>
                <a:buSzPts val="1867"/>
              </a:pPr>
              <a:r>
                <a:rPr lang="en-US" sz="1400" b="1">
                  <a:solidFill>
                    <a:srgbClr val="000000"/>
                  </a:solidFill>
                  <a:latin typeface="Helvetica Neue"/>
                  <a:ea typeface="Helvetica Neue"/>
                  <a:cs typeface="Helvetica Neue"/>
                  <a:sym typeface="Helvetica Neue"/>
                </a:rPr>
                <a:t>Annual</a:t>
              </a:r>
              <a:endParaRPr sz="1400">
                <a:solidFill>
                  <a:srgbClr val="000000"/>
                </a:solidFill>
                <a:latin typeface="Arial"/>
                <a:ea typeface="Arial"/>
                <a:cs typeface="Arial"/>
                <a:sym typeface="Arial"/>
              </a:endParaRPr>
            </a:p>
            <a:p>
              <a:pPr algn="ctr">
                <a:buClr>
                  <a:srgbClr val="000000"/>
                </a:buClr>
                <a:buSzPts val="1867"/>
              </a:pPr>
              <a:r>
                <a:rPr lang="en-US" sz="1400" b="1">
                  <a:solidFill>
                    <a:srgbClr val="000000"/>
                  </a:solidFill>
                  <a:latin typeface="Helvetica Neue"/>
                  <a:ea typeface="Helvetica Neue"/>
                  <a:cs typeface="Helvetica Neue"/>
                  <a:sym typeface="Helvetica Neue"/>
                </a:rPr>
                <a:t>Goals</a:t>
              </a:r>
              <a:endParaRPr sz="1400">
                <a:solidFill>
                  <a:srgbClr val="000000"/>
                </a:solidFill>
                <a:latin typeface="Arial"/>
                <a:ea typeface="Arial"/>
                <a:cs typeface="Arial"/>
                <a:sym typeface="Arial"/>
              </a:endParaRPr>
            </a:p>
          </p:txBody>
        </p:sp>
        <p:sp>
          <p:nvSpPr>
            <p:cNvPr id="1105" name="Google Shape;1105;p107"/>
            <p:cNvSpPr/>
            <p:nvPr/>
          </p:nvSpPr>
          <p:spPr>
            <a:xfrm>
              <a:off x="1142001" y="2167466"/>
              <a:ext cx="1733976" cy="562348"/>
            </a:xfrm>
            <a:prstGeom prst="rect">
              <a:avLst/>
            </a:prstGeom>
            <a:noFill/>
            <a:ln>
              <a:noFill/>
            </a:ln>
          </p:spPr>
          <p:txBody>
            <a:bodyPr spcFirstLastPara="1" wrap="square" lIns="34275" tIns="34275" rIns="34275" bIns="34275" anchor="t" anchorCtr="0">
              <a:spAutoFit/>
            </a:bodyPr>
            <a:lstStyle/>
            <a:p>
              <a:pPr>
                <a:buClr>
                  <a:srgbClr val="000000"/>
                </a:buClr>
                <a:buSzPts val="1969"/>
              </a:pPr>
              <a:r>
                <a:rPr lang="en-US" sz="1477" b="1">
                  <a:solidFill>
                    <a:srgbClr val="000000"/>
                  </a:solidFill>
                  <a:latin typeface="Helvetica Neue"/>
                  <a:ea typeface="Helvetica Neue"/>
                  <a:cs typeface="Helvetica Neue"/>
                  <a:sym typeface="Helvetica Neue"/>
                </a:rPr>
                <a:t>Needs</a:t>
              </a:r>
              <a:endParaRPr sz="1400">
                <a:solidFill>
                  <a:srgbClr val="000000"/>
                </a:solidFill>
                <a:latin typeface="Arial"/>
                <a:ea typeface="Arial"/>
                <a:cs typeface="Arial"/>
                <a:sym typeface="Arial"/>
              </a:endParaRPr>
            </a:p>
          </p:txBody>
        </p:sp>
        <p:grpSp>
          <p:nvGrpSpPr>
            <p:cNvPr id="1106" name="Google Shape;1106;p107"/>
            <p:cNvGrpSpPr/>
            <p:nvPr/>
          </p:nvGrpSpPr>
          <p:grpSpPr>
            <a:xfrm>
              <a:off x="0" y="0"/>
              <a:ext cx="9219900" cy="6741438"/>
              <a:chOff x="0" y="0"/>
              <a:chExt cx="9219899" cy="6741436"/>
            </a:xfrm>
          </p:grpSpPr>
          <p:grpSp>
            <p:nvGrpSpPr>
              <p:cNvPr id="1107" name="Google Shape;1107;p107"/>
              <p:cNvGrpSpPr/>
              <p:nvPr/>
            </p:nvGrpSpPr>
            <p:grpSpPr>
              <a:xfrm>
                <a:off x="2881217" y="0"/>
                <a:ext cx="3457464" cy="1728732"/>
                <a:chOff x="0" y="0"/>
                <a:chExt cx="3457462" cy="1728731"/>
              </a:xfrm>
            </p:grpSpPr>
            <p:sp>
              <p:nvSpPr>
                <p:cNvPr id="1108" name="Google Shape;1108;p107"/>
                <p:cNvSpPr/>
                <p:nvPr/>
              </p:nvSpPr>
              <p:spPr>
                <a:xfrm>
                  <a:off x="0" y="0"/>
                  <a:ext cx="3457462" cy="1728731"/>
                </a:xfrm>
                <a:prstGeom prst="roundRect">
                  <a:avLst>
                    <a:gd name="adj" fmla="val 14063"/>
                  </a:avLst>
                </a:prstGeom>
                <a:solidFill>
                  <a:srgbClr val="FFFFFF"/>
                </a:solidFill>
                <a:ln w="25400" cap="flat" cmpd="sng">
                  <a:solidFill>
                    <a:srgbClr val="1C4271"/>
                  </a:solidFill>
                  <a:prstDash val="solid"/>
                  <a:bevel/>
                  <a:headEnd type="none" w="sm" len="sm"/>
                  <a:tailEnd type="none" w="sm" len="sm"/>
                </a:ln>
              </p:spPr>
              <p:txBody>
                <a:bodyPr spcFirstLastPara="1" wrap="square" lIns="34275" tIns="34275" rIns="34275" bIns="34275" anchor="ctr" anchorCtr="0">
                  <a:noAutofit/>
                </a:bodyPr>
                <a:lstStyle/>
                <a:p>
                  <a:pPr>
                    <a:buClr>
                      <a:srgbClr val="000000"/>
                    </a:buClr>
                    <a:buSzPts val="1828"/>
                  </a:pPr>
                  <a:endParaRPr sz="1371">
                    <a:solidFill>
                      <a:srgbClr val="000000"/>
                    </a:solidFill>
                    <a:latin typeface="Arial Black"/>
                    <a:ea typeface="Arial Black"/>
                    <a:cs typeface="Arial Black"/>
                    <a:sym typeface="Arial Black"/>
                  </a:endParaRPr>
                </a:p>
              </p:txBody>
            </p:sp>
            <p:sp>
              <p:nvSpPr>
                <p:cNvPr id="1109" name="Google Shape;1109;p107"/>
                <p:cNvSpPr/>
                <p:nvPr/>
              </p:nvSpPr>
              <p:spPr>
                <a:xfrm>
                  <a:off x="101244" y="598698"/>
                  <a:ext cx="3254977" cy="531338"/>
                </a:xfrm>
                <a:prstGeom prst="rect">
                  <a:avLst/>
                </a:prstGeom>
                <a:noFill/>
                <a:ln>
                  <a:noFill/>
                </a:ln>
              </p:spPr>
              <p:txBody>
                <a:bodyPr spcFirstLastPara="1" wrap="square" lIns="34275" tIns="34275" rIns="34275" bIns="34275" anchor="ctr" anchorCtr="0">
                  <a:spAutoFit/>
                </a:bodyPr>
                <a:lstStyle/>
                <a:p>
                  <a:pPr>
                    <a:buClr>
                      <a:srgbClr val="000000"/>
                    </a:buClr>
                    <a:buSzPts val="1828"/>
                  </a:pPr>
                  <a:r>
                    <a:rPr lang="en-US" sz="1371">
                      <a:solidFill>
                        <a:srgbClr val="1F497D"/>
                      </a:solidFill>
                      <a:latin typeface="Calibri"/>
                      <a:ea typeface="Calibri"/>
                      <a:cs typeface="Calibri"/>
                      <a:sym typeface="Calibri"/>
                    </a:rPr>
                    <a:t>Postsecondary Goals</a:t>
                  </a:r>
                  <a:endParaRPr sz="1400">
                    <a:solidFill>
                      <a:srgbClr val="000000"/>
                    </a:solidFill>
                    <a:latin typeface="Arial"/>
                    <a:ea typeface="Arial"/>
                    <a:cs typeface="Arial"/>
                    <a:sym typeface="Arial"/>
                  </a:endParaRPr>
                </a:p>
              </p:txBody>
            </p:sp>
          </p:grpSp>
          <p:sp>
            <p:nvSpPr>
              <p:cNvPr id="1110" name="Google Shape;1110;p107"/>
              <p:cNvSpPr/>
              <p:nvPr/>
            </p:nvSpPr>
            <p:spPr>
              <a:xfrm rot="3600000">
                <a:off x="4898070" y="3129075"/>
                <a:ext cx="2304975" cy="460996"/>
              </a:xfrm>
              <a:prstGeom prst="leftRightArrow">
                <a:avLst>
                  <a:gd name="adj1" fmla="val 70000"/>
                  <a:gd name="adj2" fmla="val 35156"/>
                </a:avLst>
              </a:prstGeom>
              <a:solidFill>
                <a:srgbClr val="A9AFBE"/>
              </a:solidFill>
              <a:ln>
                <a:noFill/>
              </a:ln>
            </p:spPr>
            <p:txBody>
              <a:bodyPr spcFirstLastPara="1" wrap="square" lIns="34275" tIns="34275" rIns="34275" bIns="34275" anchor="ctr" anchorCtr="0">
                <a:noAutofit/>
              </a:bodyPr>
              <a:lstStyle/>
              <a:p>
                <a:pPr>
                  <a:buClr>
                    <a:srgbClr val="000000"/>
                  </a:buClr>
                  <a:buSzPts val="1687"/>
                </a:pPr>
                <a:endParaRPr sz="1265">
                  <a:solidFill>
                    <a:srgbClr val="000000"/>
                  </a:solidFill>
                  <a:latin typeface="Arial Black"/>
                  <a:ea typeface="Arial Black"/>
                  <a:cs typeface="Arial Black"/>
                  <a:sym typeface="Arial Black"/>
                </a:endParaRPr>
              </a:p>
            </p:txBody>
          </p:sp>
          <p:grpSp>
            <p:nvGrpSpPr>
              <p:cNvPr id="1111" name="Google Shape;1111;p107"/>
              <p:cNvGrpSpPr/>
              <p:nvPr/>
            </p:nvGrpSpPr>
            <p:grpSpPr>
              <a:xfrm>
                <a:off x="5762436" y="4990415"/>
                <a:ext cx="3457463" cy="1728733"/>
                <a:chOff x="0" y="0"/>
                <a:chExt cx="3457462" cy="1728731"/>
              </a:xfrm>
            </p:grpSpPr>
            <p:sp>
              <p:nvSpPr>
                <p:cNvPr id="1112" name="Google Shape;1112;p107"/>
                <p:cNvSpPr/>
                <p:nvPr/>
              </p:nvSpPr>
              <p:spPr>
                <a:xfrm>
                  <a:off x="0" y="0"/>
                  <a:ext cx="3457462" cy="1728731"/>
                </a:xfrm>
                <a:prstGeom prst="roundRect">
                  <a:avLst>
                    <a:gd name="adj" fmla="val 14063"/>
                  </a:avLst>
                </a:prstGeom>
                <a:solidFill>
                  <a:srgbClr val="FFFFFF"/>
                </a:solidFill>
                <a:ln w="25400" cap="flat" cmpd="sng">
                  <a:solidFill>
                    <a:srgbClr val="1C4271"/>
                  </a:solidFill>
                  <a:prstDash val="solid"/>
                  <a:bevel/>
                  <a:headEnd type="none" w="sm" len="sm"/>
                  <a:tailEnd type="none" w="sm" len="sm"/>
                </a:ln>
              </p:spPr>
              <p:txBody>
                <a:bodyPr spcFirstLastPara="1" wrap="square" lIns="34275" tIns="34275" rIns="34275" bIns="34275" anchor="ctr" anchorCtr="0">
                  <a:noAutofit/>
                </a:bodyPr>
                <a:lstStyle/>
                <a:p>
                  <a:pPr>
                    <a:buClr>
                      <a:srgbClr val="000000"/>
                    </a:buClr>
                    <a:buSzPts val="1828"/>
                  </a:pPr>
                  <a:endParaRPr sz="1371">
                    <a:solidFill>
                      <a:srgbClr val="000000"/>
                    </a:solidFill>
                    <a:latin typeface="Arial Black"/>
                    <a:ea typeface="Arial Black"/>
                    <a:cs typeface="Arial Black"/>
                    <a:sym typeface="Arial Black"/>
                  </a:endParaRPr>
                </a:p>
              </p:txBody>
            </p:sp>
            <p:sp>
              <p:nvSpPr>
                <p:cNvPr id="1113" name="Google Shape;1113;p107"/>
                <p:cNvSpPr/>
                <p:nvPr/>
              </p:nvSpPr>
              <p:spPr>
                <a:xfrm>
                  <a:off x="101244" y="398663"/>
                  <a:ext cx="3254977" cy="931404"/>
                </a:xfrm>
                <a:prstGeom prst="rect">
                  <a:avLst/>
                </a:prstGeom>
                <a:noFill/>
                <a:ln>
                  <a:noFill/>
                </a:ln>
              </p:spPr>
              <p:txBody>
                <a:bodyPr spcFirstLastPara="1" wrap="square" lIns="34275" tIns="34275" rIns="34275" bIns="34275" anchor="ctr" anchorCtr="0">
                  <a:spAutoFit/>
                </a:bodyPr>
                <a:lstStyle/>
                <a:p>
                  <a:pPr>
                    <a:buClr>
                      <a:srgbClr val="000000"/>
                    </a:buClr>
                    <a:buSzPts val="1828"/>
                  </a:pPr>
                  <a:r>
                    <a:rPr lang="en-US" sz="1371">
                      <a:solidFill>
                        <a:srgbClr val="1F497D"/>
                      </a:solidFill>
                      <a:latin typeface="Calibri"/>
                      <a:ea typeface="Calibri"/>
                      <a:cs typeface="Calibri"/>
                      <a:sym typeface="Calibri"/>
                    </a:rPr>
                    <a:t>State Content Standards</a:t>
                  </a:r>
                  <a:endParaRPr sz="1400">
                    <a:solidFill>
                      <a:srgbClr val="000000"/>
                    </a:solidFill>
                    <a:latin typeface="Arial"/>
                    <a:ea typeface="Arial"/>
                    <a:cs typeface="Arial"/>
                    <a:sym typeface="Arial"/>
                  </a:endParaRPr>
                </a:p>
              </p:txBody>
            </p:sp>
          </p:grpSp>
          <p:sp>
            <p:nvSpPr>
              <p:cNvPr id="1114" name="Google Shape;1114;p107"/>
              <p:cNvSpPr/>
              <p:nvPr/>
            </p:nvSpPr>
            <p:spPr>
              <a:xfrm rot="10800000">
                <a:off x="3457461" y="5624283"/>
                <a:ext cx="2304975" cy="460996"/>
              </a:xfrm>
              <a:prstGeom prst="leftRightArrow">
                <a:avLst>
                  <a:gd name="adj1" fmla="val 70000"/>
                  <a:gd name="adj2" fmla="val 35156"/>
                </a:avLst>
              </a:prstGeom>
              <a:solidFill>
                <a:srgbClr val="A9AFBE"/>
              </a:solidFill>
              <a:ln>
                <a:noFill/>
              </a:ln>
            </p:spPr>
            <p:txBody>
              <a:bodyPr spcFirstLastPara="1" wrap="square" lIns="34275" tIns="34275" rIns="34275" bIns="34275" anchor="ctr" anchorCtr="0">
                <a:noAutofit/>
              </a:bodyPr>
              <a:lstStyle/>
              <a:p>
                <a:pPr>
                  <a:buClr>
                    <a:srgbClr val="000000"/>
                  </a:buClr>
                  <a:buSzPts val="1687"/>
                </a:pPr>
                <a:endParaRPr sz="1265">
                  <a:solidFill>
                    <a:srgbClr val="000000"/>
                  </a:solidFill>
                  <a:latin typeface="Arial Black"/>
                  <a:ea typeface="Arial Black"/>
                  <a:cs typeface="Arial Black"/>
                  <a:sym typeface="Arial Black"/>
                </a:endParaRPr>
              </a:p>
            </p:txBody>
          </p:sp>
          <p:grpSp>
            <p:nvGrpSpPr>
              <p:cNvPr id="1115" name="Google Shape;1115;p107"/>
              <p:cNvGrpSpPr/>
              <p:nvPr/>
            </p:nvGrpSpPr>
            <p:grpSpPr>
              <a:xfrm>
                <a:off x="0" y="4990416"/>
                <a:ext cx="3520433" cy="1751020"/>
                <a:chOff x="0" y="31520"/>
                <a:chExt cx="3520432" cy="1751019"/>
              </a:xfrm>
            </p:grpSpPr>
            <p:sp>
              <p:nvSpPr>
                <p:cNvPr id="1116" name="Google Shape;1116;p107"/>
                <p:cNvSpPr/>
                <p:nvPr/>
              </p:nvSpPr>
              <p:spPr>
                <a:xfrm>
                  <a:off x="0" y="31520"/>
                  <a:ext cx="3457462" cy="1728732"/>
                </a:xfrm>
                <a:prstGeom prst="roundRect">
                  <a:avLst>
                    <a:gd name="adj" fmla="val 14063"/>
                  </a:avLst>
                </a:prstGeom>
                <a:solidFill>
                  <a:srgbClr val="FFFFFF"/>
                </a:solidFill>
                <a:ln w="25400" cap="flat" cmpd="sng">
                  <a:solidFill>
                    <a:srgbClr val="1C4271"/>
                  </a:solidFill>
                  <a:prstDash val="solid"/>
                  <a:bevel/>
                  <a:headEnd type="none" w="sm" len="sm"/>
                  <a:tailEnd type="none" w="sm" len="sm"/>
                </a:ln>
              </p:spPr>
              <p:txBody>
                <a:bodyPr spcFirstLastPara="1" wrap="square" lIns="34275" tIns="34275" rIns="34275" bIns="34275" anchor="ctr" anchorCtr="0">
                  <a:noAutofit/>
                </a:bodyPr>
                <a:lstStyle/>
                <a:p>
                  <a:pPr>
                    <a:buClr>
                      <a:srgbClr val="000000"/>
                    </a:buClr>
                    <a:buSzPts val="1828"/>
                  </a:pPr>
                  <a:endParaRPr sz="1371">
                    <a:solidFill>
                      <a:srgbClr val="000000"/>
                    </a:solidFill>
                    <a:latin typeface="Arial Black"/>
                    <a:ea typeface="Arial Black"/>
                    <a:cs typeface="Arial Black"/>
                    <a:sym typeface="Arial Black"/>
                  </a:endParaRPr>
                </a:p>
              </p:txBody>
            </p:sp>
            <p:sp>
              <p:nvSpPr>
                <p:cNvPr id="1117" name="Google Shape;1117;p107"/>
                <p:cNvSpPr/>
                <p:nvPr/>
              </p:nvSpPr>
              <p:spPr>
                <a:xfrm>
                  <a:off x="265457" y="51002"/>
                  <a:ext cx="3254975" cy="1731537"/>
                </a:xfrm>
                <a:prstGeom prst="rect">
                  <a:avLst/>
                </a:prstGeom>
                <a:noFill/>
                <a:ln>
                  <a:noFill/>
                </a:ln>
              </p:spPr>
              <p:txBody>
                <a:bodyPr spcFirstLastPara="1" wrap="square" lIns="34275" tIns="34275" rIns="34275" bIns="34275" anchor="ctr" anchorCtr="0">
                  <a:spAutoFit/>
                </a:bodyPr>
                <a:lstStyle/>
                <a:p>
                  <a:pPr>
                    <a:buClr>
                      <a:srgbClr val="000000"/>
                    </a:buClr>
                    <a:buSzPts val="1828"/>
                  </a:pPr>
                  <a:r>
                    <a:rPr lang="en-US" sz="1371">
                      <a:solidFill>
                        <a:srgbClr val="1F497D"/>
                      </a:solidFill>
                      <a:latin typeface="Calibri"/>
                      <a:ea typeface="Calibri"/>
                      <a:cs typeface="Calibri"/>
                      <a:sym typeface="Calibri"/>
                    </a:rPr>
                    <a:t>Work Force, Higher Education, Military, Independent Living Standards</a:t>
                  </a:r>
                  <a:endParaRPr sz="1400">
                    <a:solidFill>
                      <a:srgbClr val="000000"/>
                    </a:solidFill>
                    <a:latin typeface="Arial"/>
                    <a:ea typeface="Arial"/>
                    <a:cs typeface="Arial"/>
                    <a:sym typeface="Arial"/>
                  </a:endParaRPr>
                </a:p>
              </p:txBody>
            </p:sp>
          </p:grpSp>
          <p:sp>
            <p:nvSpPr>
              <p:cNvPr id="1118" name="Google Shape;1118;p107"/>
              <p:cNvSpPr/>
              <p:nvPr/>
            </p:nvSpPr>
            <p:spPr>
              <a:xfrm rot="-3600000">
                <a:off x="2016852" y="3129075"/>
                <a:ext cx="2304975" cy="460996"/>
              </a:xfrm>
              <a:prstGeom prst="leftRightArrow">
                <a:avLst>
                  <a:gd name="adj1" fmla="val 70000"/>
                  <a:gd name="adj2" fmla="val 35156"/>
                </a:avLst>
              </a:prstGeom>
              <a:solidFill>
                <a:srgbClr val="A9AFBE"/>
              </a:solidFill>
              <a:ln>
                <a:noFill/>
              </a:ln>
            </p:spPr>
            <p:txBody>
              <a:bodyPr spcFirstLastPara="1" wrap="square" lIns="34275" tIns="34275" rIns="34275" bIns="34275" anchor="ctr" anchorCtr="0">
                <a:noAutofit/>
              </a:bodyPr>
              <a:lstStyle/>
              <a:p>
                <a:pPr>
                  <a:buClr>
                    <a:srgbClr val="000000"/>
                  </a:buClr>
                  <a:buSzPts val="1687"/>
                </a:pPr>
                <a:endParaRPr sz="1265">
                  <a:solidFill>
                    <a:srgbClr val="000000"/>
                  </a:solidFill>
                  <a:latin typeface="Arial Black"/>
                  <a:ea typeface="Arial Black"/>
                  <a:cs typeface="Arial Black"/>
                  <a:sym typeface="Arial Black"/>
                </a:endParaRPr>
              </a:p>
            </p:txBody>
          </p:sp>
        </p:grpSp>
      </p:grpSp>
      <p:sp>
        <p:nvSpPr>
          <p:cNvPr id="1119" name="Google Shape;1119;p107"/>
          <p:cNvSpPr/>
          <p:nvPr/>
        </p:nvSpPr>
        <p:spPr>
          <a:xfrm>
            <a:off x="5414298" y="2703889"/>
            <a:ext cx="2914651" cy="2500268"/>
          </a:xfrm>
          <a:custGeom>
            <a:avLst/>
            <a:gdLst/>
            <a:ahLst/>
            <a:cxnLst/>
            <a:rect l="l" t="t" r="r" b="b"/>
            <a:pathLst>
              <a:path w="21600" h="21600" extrusionOk="0">
                <a:moveTo>
                  <a:pt x="0" y="21600"/>
                </a:moveTo>
                <a:lnTo>
                  <a:pt x="10184" y="0"/>
                </a:lnTo>
                <a:lnTo>
                  <a:pt x="21600" y="21600"/>
                </a:lnTo>
                <a:close/>
              </a:path>
            </a:pathLst>
          </a:custGeom>
          <a:solidFill>
            <a:srgbClr val="FFFF99"/>
          </a:solidFill>
          <a:ln w="25400" cap="flat" cmpd="sng">
            <a:solidFill>
              <a:srgbClr val="FFFF99"/>
            </a:solidFill>
            <a:prstDash val="solid"/>
            <a:bevel/>
            <a:headEnd type="none" w="sm" len="sm"/>
            <a:tailEnd type="none" w="sm" len="sm"/>
          </a:ln>
        </p:spPr>
        <p:txBody>
          <a:bodyPr spcFirstLastPara="1" wrap="square" lIns="34275" tIns="34275" rIns="34275" bIns="34275" anchor="ctr" anchorCtr="0">
            <a:noAutofit/>
          </a:bodyPr>
          <a:lstStyle/>
          <a:p>
            <a:pPr>
              <a:buClr>
                <a:srgbClr val="000000"/>
              </a:buClr>
              <a:buSzPts val="1687"/>
            </a:pPr>
            <a:endParaRPr sz="1265">
              <a:solidFill>
                <a:srgbClr val="000000"/>
              </a:solidFill>
              <a:latin typeface="Arial Black"/>
              <a:ea typeface="Arial Black"/>
              <a:cs typeface="Arial Black"/>
              <a:sym typeface="Arial Black"/>
            </a:endParaRPr>
          </a:p>
        </p:txBody>
      </p:sp>
      <p:sp>
        <p:nvSpPr>
          <p:cNvPr id="1120" name="Google Shape;1120;p107"/>
          <p:cNvSpPr txBox="1">
            <a:spLocks noGrp="1"/>
          </p:cNvSpPr>
          <p:nvPr>
            <p:ph type="title"/>
          </p:nvPr>
        </p:nvSpPr>
        <p:spPr>
          <a:xfrm>
            <a:off x="285172" y="981572"/>
            <a:ext cx="6663470" cy="857250"/>
          </a:xfrm>
          <a:prstGeom prst="rect">
            <a:avLst/>
          </a:prstGeom>
          <a:noFill/>
          <a:ln>
            <a:noFill/>
          </a:ln>
        </p:spPr>
        <p:txBody>
          <a:bodyPr spcFirstLastPara="1" vert="horz" wrap="square" lIns="91425" tIns="45694" rIns="91425" bIns="45694" rtlCol="0" anchor="t" anchorCtr="0">
            <a:noAutofit/>
          </a:bodyPr>
          <a:lstStyle/>
          <a:p>
            <a:pPr>
              <a:lnSpc>
                <a:spcPct val="100000"/>
              </a:lnSpc>
              <a:buSzPts val="1400"/>
            </a:pPr>
            <a:r>
              <a:rPr lang="en-US">
                <a:solidFill>
                  <a:schemeClr val="dk1"/>
                </a:solidFill>
              </a:rPr>
              <a:t>Triangulating: Courses of Study</a:t>
            </a:r>
            <a:endParaRPr>
              <a:solidFill>
                <a:schemeClr val="dk1"/>
              </a:solidFill>
            </a:endParaRPr>
          </a:p>
        </p:txBody>
      </p:sp>
      <p:grpSp>
        <p:nvGrpSpPr>
          <p:cNvPr id="1121" name="Google Shape;1121;p107"/>
          <p:cNvGrpSpPr/>
          <p:nvPr/>
        </p:nvGrpSpPr>
        <p:grpSpPr>
          <a:xfrm>
            <a:off x="4501751" y="2182161"/>
            <a:ext cx="4659737" cy="3543747"/>
            <a:chOff x="0" y="0"/>
            <a:chExt cx="9219899" cy="6720553"/>
          </a:xfrm>
        </p:grpSpPr>
        <p:grpSp>
          <p:nvGrpSpPr>
            <p:cNvPr id="1122" name="Google Shape;1122;p107"/>
            <p:cNvGrpSpPr/>
            <p:nvPr/>
          </p:nvGrpSpPr>
          <p:grpSpPr>
            <a:xfrm>
              <a:off x="2881217" y="0"/>
              <a:ext cx="3457464" cy="1728732"/>
              <a:chOff x="0" y="0"/>
              <a:chExt cx="3457462" cy="1728731"/>
            </a:xfrm>
          </p:grpSpPr>
          <p:sp>
            <p:nvSpPr>
              <p:cNvPr id="1123" name="Google Shape;1123;p107"/>
              <p:cNvSpPr/>
              <p:nvPr/>
            </p:nvSpPr>
            <p:spPr>
              <a:xfrm>
                <a:off x="0" y="0"/>
                <a:ext cx="3457462" cy="1728731"/>
              </a:xfrm>
              <a:prstGeom prst="roundRect">
                <a:avLst>
                  <a:gd name="adj" fmla="val 14063"/>
                </a:avLst>
              </a:prstGeom>
              <a:solidFill>
                <a:srgbClr val="9CB084"/>
              </a:solidFill>
              <a:ln w="25400" cap="flat" cmpd="sng">
                <a:solidFill>
                  <a:srgbClr val="FFFFFF"/>
                </a:solidFill>
                <a:prstDash val="solid"/>
                <a:bevel/>
                <a:headEnd type="none" w="sm" len="sm"/>
                <a:tailEnd type="none" w="sm" len="sm"/>
              </a:ln>
            </p:spPr>
            <p:txBody>
              <a:bodyPr spcFirstLastPara="1" wrap="square" lIns="34275" tIns="34275" rIns="34275" bIns="34275" anchor="ctr" anchorCtr="0">
                <a:noAutofit/>
              </a:bodyPr>
              <a:lstStyle/>
              <a:p>
                <a:pPr>
                  <a:buClr>
                    <a:srgbClr val="000000"/>
                  </a:buClr>
                  <a:buSzPts val="1828"/>
                </a:pPr>
                <a:endParaRPr sz="1371">
                  <a:solidFill>
                    <a:srgbClr val="000000"/>
                  </a:solidFill>
                  <a:latin typeface="Arial Black"/>
                  <a:ea typeface="Arial Black"/>
                  <a:cs typeface="Arial Black"/>
                  <a:sym typeface="Arial Black"/>
                </a:endParaRPr>
              </a:p>
            </p:txBody>
          </p:sp>
          <p:sp>
            <p:nvSpPr>
              <p:cNvPr id="1124" name="Google Shape;1124;p107"/>
              <p:cNvSpPr/>
              <p:nvPr/>
            </p:nvSpPr>
            <p:spPr>
              <a:xfrm>
                <a:off x="101241" y="598697"/>
                <a:ext cx="3254977" cy="531339"/>
              </a:xfrm>
              <a:prstGeom prst="rect">
                <a:avLst/>
              </a:prstGeom>
              <a:noFill/>
              <a:ln>
                <a:noFill/>
              </a:ln>
            </p:spPr>
            <p:txBody>
              <a:bodyPr spcFirstLastPara="1" wrap="square" lIns="34275" tIns="34275" rIns="34275" bIns="34275" anchor="ctr" anchorCtr="0">
                <a:spAutoFit/>
              </a:bodyPr>
              <a:lstStyle/>
              <a:p>
                <a:pPr>
                  <a:buClr>
                    <a:srgbClr val="000000"/>
                  </a:buClr>
                  <a:buSzPts val="1828"/>
                </a:pPr>
                <a:r>
                  <a:rPr lang="en-US" sz="1371">
                    <a:solidFill>
                      <a:srgbClr val="000000"/>
                    </a:solidFill>
                    <a:latin typeface="Calibri"/>
                    <a:ea typeface="Calibri"/>
                    <a:cs typeface="Calibri"/>
                    <a:sym typeface="Calibri"/>
                  </a:rPr>
                  <a:t>Postsecondary Goals</a:t>
                </a:r>
                <a:endParaRPr sz="1400">
                  <a:solidFill>
                    <a:srgbClr val="000000"/>
                  </a:solidFill>
                  <a:latin typeface="Arial"/>
                  <a:ea typeface="Arial"/>
                  <a:cs typeface="Arial"/>
                  <a:sym typeface="Arial"/>
                </a:endParaRPr>
              </a:p>
            </p:txBody>
          </p:sp>
        </p:grpSp>
        <p:sp>
          <p:nvSpPr>
            <p:cNvPr id="1125" name="Google Shape;1125;p107"/>
            <p:cNvSpPr/>
            <p:nvPr/>
          </p:nvSpPr>
          <p:spPr>
            <a:xfrm rot="3600000">
              <a:off x="4898070" y="3129075"/>
              <a:ext cx="2304975" cy="460996"/>
            </a:xfrm>
            <a:prstGeom prst="leftRightArrow">
              <a:avLst>
                <a:gd name="adj1" fmla="val 70000"/>
                <a:gd name="adj2" fmla="val 35156"/>
              </a:avLst>
            </a:prstGeom>
            <a:solidFill>
              <a:srgbClr val="9CB084"/>
            </a:solidFill>
            <a:ln>
              <a:noFill/>
            </a:ln>
          </p:spPr>
          <p:txBody>
            <a:bodyPr spcFirstLastPara="1" wrap="square" lIns="34275" tIns="34275" rIns="34275" bIns="34275" anchor="ctr" anchorCtr="0">
              <a:noAutofit/>
            </a:bodyPr>
            <a:lstStyle/>
            <a:p>
              <a:pPr>
                <a:buClr>
                  <a:srgbClr val="000000"/>
                </a:buClr>
                <a:buSzPts val="1687"/>
              </a:pPr>
              <a:endParaRPr sz="1265">
                <a:solidFill>
                  <a:srgbClr val="000000"/>
                </a:solidFill>
                <a:latin typeface="Arial Black"/>
                <a:ea typeface="Arial Black"/>
                <a:cs typeface="Arial Black"/>
                <a:sym typeface="Arial Black"/>
              </a:endParaRPr>
            </a:p>
          </p:txBody>
        </p:sp>
        <p:grpSp>
          <p:nvGrpSpPr>
            <p:cNvPr id="1126" name="Google Shape;1126;p107"/>
            <p:cNvGrpSpPr/>
            <p:nvPr/>
          </p:nvGrpSpPr>
          <p:grpSpPr>
            <a:xfrm>
              <a:off x="5762436" y="4990415"/>
              <a:ext cx="3457463" cy="1728733"/>
              <a:chOff x="0" y="0"/>
              <a:chExt cx="3457462" cy="1728731"/>
            </a:xfrm>
          </p:grpSpPr>
          <p:sp>
            <p:nvSpPr>
              <p:cNvPr id="1127" name="Google Shape;1127;p107"/>
              <p:cNvSpPr/>
              <p:nvPr/>
            </p:nvSpPr>
            <p:spPr>
              <a:xfrm>
                <a:off x="0" y="0"/>
                <a:ext cx="3457462" cy="1728731"/>
              </a:xfrm>
              <a:prstGeom prst="roundRect">
                <a:avLst>
                  <a:gd name="adj" fmla="val 14063"/>
                </a:avLst>
              </a:prstGeom>
              <a:solidFill>
                <a:srgbClr val="6BB1C9"/>
              </a:solidFill>
              <a:ln w="25400" cap="flat" cmpd="sng">
                <a:solidFill>
                  <a:srgbClr val="FFFFFF"/>
                </a:solidFill>
                <a:prstDash val="solid"/>
                <a:bevel/>
                <a:headEnd type="none" w="sm" len="sm"/>
                <a:tailEnd type="none" w="sm" len="sm"/>
              </a:ln>
            </p:spPr>
            <p:txBody>
              <a:bodyPr spcFirstLastPara="1" wrap="square" lIns="34275" tIns="34275" rIns="34275" bIns="34275" anchor="ctr" anchorCtr="0">
                <a:noAutofit/>
              </a:bodyPr>
              <a:lstStyle/>
              <a:p>
                <a:pPr>
                  <a:buClr>
                    <a:srgbClr val="000000"/>
                  </a:buClr>
                  <a:buSzPts val="1828"/>
                </a:pPr>
                <a:endParaRPr sz="1371">
                  <a:solidFill>
                    <a:srgbClr val="000000"/>
                  </a:solidFill>
                  <a:latin typeface="Arial Black"/>
                  <a:ea typeface="Arial Black"/>
                  <a:cs typeface="Arial Black"/>
                  <a:sym typeface="Arial Black"/>
                </a:endParaRPr>
              </a:p>
            </p:txBody>
          </p:sp>
          <p:sp>
            <p:nvSpPr>
              <p:cNvPr id="1128" name="Google Shape;1128;p107"/>
              <p:cNvSpPr/>
              <p:nvPr/>
            </p:nvSpPr>
            <p:spPr>
              <a:xfrm>
                <a:off x="101241" y="398664"/>
                <a:ext cx="3254977" cy="931404"/>
              </a:xfrm>
              <a:prstGeom prst="rect">
                <a:avLst/>
              </a:prstGeom>
              <a:noFill/>
              <a:ln>
                <a:noFill/>
              </a:ln>
            </p:spPr>
            <p:txBody>
              <a:bodyPr spcFirstLastPara="1" wrap="square" lIns="34275" tIns="34275" rIns="34275" bIns="34275" anchor="ctr" anchorCtr="0">
                <a:spAutoFit/>
              </a:bodyPr>
              <a:lstStyle/>
              <a:p>
                <a:pPr>
                  <a:buClr>
                    <a:srgbClr val="000000"/>
                  </a:buClr>
                  <a:buSzPts val="1828"/>
                </a:pPr>
                <a:r>
                  <a:rPr lang="en-US" sz="1371">
                    <a:solidFill>
                      <a:srgbClr val="000000"/>
                    </a:solidFill>
                    <a:latin typeface="Calibri"/>
                    <a:ea typeface="Calibri"/>
                    <a:cs typeface="Calibri"/>
                    <a:sym typeface="Calibri"/>
                  </a:rPr>
                  <a:t>Graduation Requirements</a:t>
                </a:r>
                <a:endParaRPr sz="1400">
                  <a:solidFill>
                    <a:srgbClr val="000000"/>
                  </a:solidFill>
                  <a:latin typeface="Arial"/>
                  <a:ea typeface="Arial"/>
                  <a:cs typeface="Arial"/>
                  <a:sym typeface="Arial"/>
                </a:endParaRPr>
              </a:p>
            </p:txBody>
          </p:sp>
        </p:grpSp>
        <p:sp>
          <p:nvSpPr>
            <p:cNvPr id="1129" name="Google Shape;1129;p107"/>
            <p:cNvSpPr/>
            <p:nvPr/>
          </p:nvSpPr>
          <p:spPr>
            <a:xfrm rot="10800000">
              <a:off x="3457461" y="5624283"/>
              <a:ext cx="2304975" cy="460996"/>
            </a:xfrm>
            <a:prstGeom prst="leftRightArrow">
              <a:avLst>
                <a:gd name="adj1" fmla="val 70000"/>
                <a:gd name="adj2" fmla="val 35156"/>
              </a:avLst>
            </a:prstGeom>
            <a:solidFill>
              <a:srgbClr val="6BB1C9"/>
            </a:solidFill>
            <a:ln>
              <a:noFill/>
            </a:ln>
          </p:spPr>
          <p:txBody>
            <a:bodyPr spcFirstLastPara="1" wrap="square" lIns="34275" tIns="34275" rIns="34275" bIns="34275" anchor="ctr" anchorCtr="0">
              <a:noAutofit/>
            </a:bodyPr>
            <a:lstStyle/>
            <a:p>
              <a:pPr>
                <a:buClr>
                  <a:srgbClr val="000000"/>
                </a:buClr>
                <a:buSzPts val="1687"/>
              </a:pPr>
              <a:endParaRPr sz="1265">
                <a:solidFill>
                  <a:srgbClr val="000000"/>
                </a:solidFill>
                <a:latin typeface="Arial Black"/>
                <a:ea typeface="Arial Black"/>
                <a:cs typeface="Arial Black"/>
                <a:sym typeface="Arial Black"/>
              </a:endParaRPr>
            </a:p>
          </p:txBody>
        </p:sp>
        <p:grpSp>
          <p:nvGrpSpPr>
            <p:cNvPr id="1130" name="Google Shape;1130;p107"/>
            <p:cNvGrpSpPr/>
            <p:nvPr/>
          </p:nvGrpSpPr>
          <p:grpSpPr>
            <a:xfrm>
              <a:off x="0" y="4989015"/>
              <a:ext cx="3457463" cy="1731538"/>
              <a:chOff x="0" y="30119"/>
              <a:chExt cx="3457462" cy="1731537"/>
            </a:xfrm>
          </p:grpSpPr>
          <p:sp>
            <p:nvSpPr>
              <p:cNvPr id="1131" name="Google Shape;1131;p107"/>
              <p:cNvSpPr/>
              <p:nvPr/>
            </p:nvSpPr>
            <p:spPr>
              <a:xfrm>
                <a:off x="0" y="31520"/>
                <a:ext cx="3457462" cy="1728732"/>
              </a:xfrm>
              <a:prstGeom prst="roundRect">
                <a:avLst>
                  <a:gd name="adj" fmla="val 14063"/>
                </a:avLst>
              </a:prstGeom>
              <a:solidFill>
                <a:srgbClr val="6585CF"/>
              </a:solidFill>
              <a:ln w="25400" cap="flat" cmpd="sng">
                <a:solidFill>
                  <a:srgbClr val="FFFFFF"/>
                </a:solidFill>
                <a:prstDash val="solid"/>
                <a:bevel/>
                <a:headEnd type="none" w="sm" len="sm"/>
                <a:tailEnd type="none" w="sm" len="sm"/>
              </a:ln>
            </p:spPr>
            <p:txBody>
              <a:bodyPr spcFirstLastPara="1" wrap="square" lIns="34275" tIns="34275" rIns="34275" bIns="34275" anchor="ctr" anchorCtr="0">
                <a:noAutofit/>
              </a:bodyPr>
              <a:lstStyle/>
              <a:p>
                <a:pPr>
                  <a:buClr>
                    <a:srgbClr val="000000"/>
                  </a:buClr>
                  <a:buSzPts val="1828"/>
                </a:pPr>
                <a:endParaRPr sz="1371">
                  <a:solidFill>
                    <a:srgbClr val="000000"/>
                  </a:solidFill>
                  <a:latin typeface="Arial Black"/>
                  <a:ea typeface="Arial Black"/>
                  <a:cs typeface="Arial Black"/>
                  <a:sym typeface="Arial Black"/>
                </a:endParaRPr>
              </a:p>
            </p:txBody>
          </p:sp>
          <p:sp>
            <p:nvSpPr>
              <p:cNvPr id="1132" name="Google Shape;1132;p107"/>
              <p:cNvSpPr/>
              <p:nvPr/>
            </p:nvSpPr>
            <p:spPr>
              <a:xfrm>
                <a:off x="101241" y="30119"/>
                <a:ext cx="3254977" cy="1731537"/>
              </a:xfrm>
              <a:prstGeom prst="rect">
                <a:avLst/>
              </a:prstGeom>
              <a:noFill/>
              <a:ln>
                <a:noFill/>
              </a:ln>
            </p:spPr>
            <p:txBody>
              <a:bodyPr spcFirstLastPara="1" wrap="square" lIns="34275" tIns="34275" rIns="34275" bIns="34275" anchor="ctr" anchorCtr="0">
                <a:spAutoFit/>
              </a:bodyPr>
              <a:lstStyle/>
              <a:p>
                <a:pPr>
                  <a:buClr>
                    <a:srgbClr val="000000"/>
                  </a:buClr>
                  <a:buSzPts val="1828"/>
                </a:pPr>
                <a:r>
                  <a:rPr lang="en-US" sz="1371">
                    <a:solidFill>
                      <a:srgbClr val="000000"/>
                    </a:solidFill>
                    <a:latin typeface="Calibri"/>
                    <a:ea typeface="Calibri"/>
                    <a:cs typeface="Calibri"/>
                    <a:sym typeface="Calibri"/>
                  </a:rPr>
                  <a:t>Work Force, Higher Education, Military, Independent Living Standards</a:t>
                </a:r>
                <a:endParaRPr sz="1400">
                  <a:solidFill>
                    <a:srgbClr val="000000"/>
                  </a:solidFill>
                  <a:latin typeface="Arial"/>
                  <a:ea typeface="Arial"/>
                  <a:cs typeface="Arial"/>
                  <a:sym typeface="Arial"/>
                </a:endParaRPr>
              </a:p>
            </p:txBody>
          </p:sp>
        </p:grpSp>
        <p:sp>
          <p:nvSpPr>
            <p:cNvPr id="1133" name="Google Shape;1133;p107"/>
            <p:cNvSpPr/>
            <p:nvPr/>
          </p:nvSpPr>
          <p:spPr>
            <a:xfrm rot="-3600000">
              <a:off x="2016852" y="3129075"/>
              <a:ext cx="2304975" cy="460996"/>
            </a:xfrm>
            <a:prstGeom prst="leftRightArrow">
              <a:avLst>
                <a:gd name="adj1" fmla="val 70000"/>
                <a:gd name="adj2" fmla="val 35156"/>
              </a:avLst>
            </a:prstGeom>
            <a:solidFill>
              <a:srgbClr val="6585CF"/>
            </a:solidFill>
            <a:ln>
              <a:noFill/>
            </a:ln>
          </p:spPr>
          <p:txBody>
            <a:bodyPr spcFirstLastPara="1" wrap="square" lIns="34275" tIns="34275" rIns="34275" bIns="34275" anchor="ctr" anchorCtr="0">
              <a:noAutofit/>
            </a:bodyPr>
            <a:lstStyle/>
            <a:p>
              <a:pPr>
                <a:buClr>
                  <a:srgbClr val="000000"/>
                </a:buClr>
                <a:buSzPts val="1687"/>
              </a:pPr>
              <a:endParaRPr sz="1265">
                <a:solidFill>
                  <a:srgbClr val="000000"/>
                </a:solidFill>
                <a:latin typeface="Arial Black"/>
                <a:ea typeface="Arial Black"/>
                <a:cs typeface="Arial Black"/>
                <a:sym typeface="Arial Black"/>
              </a:endParaRPr>
            </a:p>
          </p:txBody>
        </p:sp>
      </p:grpSp>
      <p:sp>
        <p:nvSpPr>
          <p:cNvPr id="1134" name="Google Shape;1134;p107"/>
          <p:cNvSpPr/>
          <p:nvPr/>
        </p:nvSpPr>
        <p:spPr>
          <a:xfrm>
            <a:off x="6293997" y="4011104"/>
            <a:ext cx="971551" cy="500107"/>
          </a:xfrm>
          <a:prstGeom prst="rect">
            <a:avLst/>
          </a:prstGeom>
          <a:noFill/>
          <a:ln>
            <a:noFill/>
          </a:ln>
        </p:spPr>
        <p:txBody>
          <a:bodyPr spcFirstLastPara="1" wrap="square" lIns="34275" tIns="34275" rIns="34275" bIns="34275" anchor="t" anchorCtr="0">
            <a:spAutoFit/>
          </a:bodyPr>
          <a:lstStyle/>
          <a:p>
            <a:pPr algn="ctr">
              <a:buClr>
                <a:srgbClr val="000000"/>
              </a:buClr>
              <a:buSzPts val="1867"/>
            </a:pPr>
            <a:r>
              <a:rPr lang="en-US" sz="1400" b="1">
                <a:solidFill>
                  <a:srgbClr val="000000"/>
                </a:solidFill>
                <a:latin typeface="Helvetica Neue"/>
                <a:ea typeface="Helvetica Neue"/>
                <a:cs typeface="Helvetica Neue"/>
                <a:sym typeface="Helvetica Neue"/>
              </a:rPr>
              <a:t>Courses of Study</a:t>
            </a:r>
            <a:endParaRPr sz="1400">
              <a:solidFill>
                <a:srgbClr val="000000"/>
              </a:solidFill>
              <a:latin typeface="Arial"/>
              <a:ea typeface="Arial"/>
              <a:cs typeface="Arial"/>
              <a:sym typeface="Arial"/>
            </a:endParaRPr>
          </a:p>
        </p:txBody>
      </p:sp>
      <p:sp>
        <p:nvSpPr>
          <p:cNvPr id="1135" name="Google Shape;1135;p107"/>
          <p:cNvSpPr/>
          <p:nvPr/>
        </p:nvSpPr>
        <p:spPr>
          <a:xfrm>
            <a:off x="4315488" y="3136507"/>
            <a:ext cx="54166" cy="584988"/>
          </a:xfrm>
          <a:prstGeom prst="rect">
            <a:avLst/>
          </a:prstGeom>
          <a:noFill/>
          <a:ln>
            <a:noFill/>
          </a:ln>
        </p:spPr>
        <p:txBody>
          <a:bodyPr spcFirstLastPara="1" wrap="square" lIns="26775" tIns="26775" rIns="26775" bIns="26775" anchor="ctr" anchorCtr="0">
            <a:spAutoFit/>
          </a:bodyPr>
          <a:lstStyle/>
          <a:p>
            <a:pPr>
              <a:buClr>
                <a:srgbClr val="000000"/>
              </a:buClr>
              <a:buSzPts val="4600"/>
            </a:pPr>
            <a:endParaRPr sz="3450">
              <a:solidFill>
                <a:srgbClr val="000000"/>
              </a:solidFill>
              <a:latin typeface="Arial Black"/>
              <a:ea typeface="Arial Black"/>
              <a:cs typeface="Arial Black"/>
              <a:sym typeface="Arial Black"/>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sp>
        <p:nvSpPr>
          <p:cNvPr id="1140" name="Google Shape;1140;p108"/>
          <p:cNvSpPr txBox="1">
            <a:spLocks noGrp="1"/>
          </p:cNvSpPr>
          <p:nvPr>
            <p:ph type="title"/>
          </p:nvPr>
        </p:nvSpPr>
        <p:spPr>
          <a:xfrm>
            <a:off x="457199" y="288471"/>
            <a:ext cx="7251405" cy="857250"/>
          </a:xfrm>
          <a:prstGeom prst="rect">
            <a:avLst/>
          </a:prstGeom>
          <a:noFill/>
          <a:ln>
            <a:noFill/>
          </a:ln>
        </p:spPr>
        <p:txBody>
          <a:bodyPr spcFirstLastPara="1" vert="horz" wrap="square" lIns="91425" tIns="45694" rIns="91425" bIns="45694" rtlCol="0" anchor="t" anchorCtr="0">
            <a:normAutofit fontScale="90000"/>
          </a:bodyPr>
          <a:lstStyle/>
          <a:p>
            <a:pPr>
              <a:lnSpc>
                <a:spcPct val="100000"/>
              </a:lnSpc>
              <a:buSzPct val="55553"/>
            </a:pPr>
            <a:r>
              <a:rPr lang="en-US" dirty="0">
                <a:solidFill>
                  <a:schemeClr val="dk1"/>
                </a:solidFill>
              </a:rPr>
              <a:t>Triangulated Courses of Study Example</a:t>
            </a:r>
            <a:endParaRPr dirty="0">
              <a:solidFill>
                <a:schemeClr val="dk1"/>
              </a:solidFill>
            </a:endParaRPr>
          </a:p>
        </p:txBody>
      </p:sp>
      <p:sp>
        <p:nvSpPr>
          <p:cNvPr id="1141" name="Google Shape;1141;p108"/>
          <p:cNvSpPr txBox="1">
            <a:spLocks noGrp="1"/>
          </p:cNvSpPr>
          <p:nvPr>
            <p:ph type="body" idx="1"/>
          </p:nvPr>
        </p:nvSpPr>
        <p:spPr>
          <a:xfrm>
            <a:off x="457199" y="1551689"/>
            <a:ext cx="7848600" cy="3371850"/>
          </a:xfrm>
          <a:prstGeom prst="rect">
            <a:avLst/>
          </a:prstGeom>
          <a:noFill/>
          <a:ln>
            <a:noFill/>
          </a:ln>
        </p:spPr>
        <p:txBody>
          <a:bodyPr spcFirstLastPara="1" vert="horz" wrap="square" lIns="91425" tIns="45694" rIns="91425" bIns="45694" rtlCol="0" anchor="t" anchorCtr="0">
            <a:noAutofit/>
          </a:bodyPr>
          <a:lstStyle/>
          <a:p>
            <a:pPr marL="0" indent="0">
              <a:lnSpc>
                <a:spcPct val="100000"/>
              </a:lnSpc>
              <a:spcBef>
                <a:spcPts val="0"/>
              </a:spcBef>
              <a:buClr>
                <a:schemeClr val="lt2"/>
              </a:buClr>
              <a:buSzPts val="2900"/>
              <a:buNone/>
            </a:pPr>
            <a:r>
              <a:rPr lang="en-US" sz="1800" dirty="0"/>
              <a:t>Tray will complete the required coursework for graduation with a standard diploma. He is currently taking Everyday Algebra, Earth/Space, World Geography, 10th English, and Intervention Affective Needs. All of these courses align with the Higher Education Admission Requirements (HEAR) to prepare Tray for the Armed Services Vocational Aptitude Battery (ASVAB), which aligns with his goal of enlisting in the U.S. military. Throughout the remainder of Tray's high school career, he will continue to meet graduation requirements and will take electives such as Electronics (11th grade), Computer Programming (10th grade), and P.E. (10-12) which directly relate to his post-secondary goal of enlisting in the Marines.</a:t>
            </a:r>
            <a:endParaRPr sz="1800" dirty="0"/>
          </a:p>
          <a:p>
            <a:pPr marL="0" indent="0">
              <a:lnSpc>
                <a:spcPct val="100000"/>
              </a:lnSpc>
              <a:spcBef>
                <a:spcPts val="0"/>
              </a:spcBef>
              <a:buClr>
                <a:srgbClr val="0433FF"/>
              </a:buClr>
              <a:buSzPts val="2400"/>
              <a:buNone/>
            </a:pPr>
            <a:endParaRPr sz="1800" dirty="0"/>
          </a:p>
          <a:p>
            <a:pPr marL="342892" indent="-342892">
              <a:spcBef>
                <a:spcPts val="300"/>
              </a:spcBef>
              <a:buClr>
                <a:schemeClr val="lt2"/>
              </a:buClr>
              <a:buSzPts val="2400"/>
            </a:pPr>
            <a:r>
              <a:rPr lang="en-US" sz="1800" dirty="0"/>
              <a:t>ASVAB SCORES &amp; EDUCATION LEVELS  </a:t>
            </a:r>
            <a:r>
              <a:rPr lang="en-US" sz="1800" u="sng" dirty="0">
                <a:solidFill>
                  <a:srgbClr val="410082"/>
                </a:solidFill>
                <a:hlinkClick r:id="rId3">
                  <a:extLst>
                    <a:ext uri="{A12FA001-AC4F-418D-AE19-62706E023703}">
                      <ahyp:hlinkClr xmlns:ahyp="http://schemas.microsoft.com/office/drawing/2018/hyperlinkcolor" val="tx"/>
                    </a:ext>
                  </a:extLst>
                </a:hlinkClick>
              </a:rPr>
              <a:t>http://usmilitary.about.com/cs/genjoin/a/asvabminimum.htm</a:t>
            </a:r>
            <a:endParaRPr sz="1800"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145"/>
        <p:cNvGrpSpPr/>
        <p:nvPr/>
      </p:nvGrpSpPr>
      <p:grpSpPr>
        <a:xfrm>
          <a:off x="0" y="0"/>
          <a:ext cx="0" cy="0"/>
          <a:chOff x="0" y="0"/>
          <a:chExt cx="0" cy="0"/>
        </a:xfrm>
      </p:grpSpPr>
      <p:sp>
        <p:nvSpPr>
          <p:cNvPr id="1146" name="Google Shape;1146;p109"/>
          <p:cNvSpPr txBox="1">
            <a:spLocks noGrp="1"/>
          </p:cNvSpPr>
          <p:nvPr>
            <p:ph type="title"/>
          </p:nvPr>
        </p:nvSpPr>
        <p:spPr>
          <a:xfrm>
            <a:off x="457200" y="177981"/>
            <a:ext cx="7426842" cy="857250"/>
          </a:xfrm>
          <a:prstGeom prst="rect">
            <a:avLst/>
          </a:prstGeom>
          <a:noFill/>
          <a:ln>
            <a:noFill/>
          </a:ln>
        </p:spPr>
        <p:txBody>
          <a:bodyPr spcFirstLastPara="1" vert="horz" wrap="square" lIns="91425" tIns="45694" rIns="91425" bIns="45694" rtlCol="0" anchor="t" anchorCtr="0">
            <a:normAutofit fontScale="90000"/>
          </a:bodyPr>
          <a:lstStyle/>
          <a:p>
            <a:pPr>
              <a:lnSpc>
                <a:spcPct val="100000"/>
              </a:lnSpc>
              <a:buSzPct val="55553"/>
            </a:pPr>
            <a:r>
              <a:rPr lang="en-US" dirty="0">
                <a:solidFill>
                  <a:schemeClr val="dk1"/>
                </a:solidFill>
              </a:rPr>
              <a:t>Triangulated Courses of Study Example</a:t>
            </a:r>
            <a:endParaRPr dirty="0">
              <a:solidFill>
                <a:schemeClr val="dk1"/>
              </a:solidFill>
            </a:endParaRPr>
          </a:p>
        </p:txBody>
      </p:sp>
      <p:sp>
        <p:nvSpPr>
          <p:cNvPr id="1147" name="Google Shape;1147;p109"/>
          <p:cNvSpPr txBox="1">
            <a:spLocks noGrp="1"/>
          </p:cNvSpPr>
          <p:nvPr>
            <p:ph type="body" idx="1"/>
          </p:nvPr>
        </p:nvSpPr>
        <p:spPr>
          <a:xfrm>
            <a:off x="457200" y="1457325"/>
            <a:ext cx="8153400" cy="3330600"/>
          </a:xfrm>
          <a:prstGeom prst="rect">
            <a:avLst/>
          </a:prstGeom>
          <a:noFill/>
          <a:ln>
            <a:noFill/>
          </a:ln>
        </p:spPr>
        <p:txBody>
          <a:bodyPr spcFirstLastPara="1" vert="horz" wrap="square" lIns="91425" tIns="45694" rIns="91425" bIns="45694" rtlCol="0" anchor="t" anchorCtr="0">
            <a:noAutofit/>
          </a:bodyPr>
          <a:lstStyle/>
          <a:p>
            <a:pPr marL="0" indent="0">
              <a:lnSpc>
                <a:spcPct val="80000"/>
              </a:lnSpc>
              <a:spcBef>
                <a:spcPts val="0"/>
              </a:spcBef>
              <a:buSzPts val="2400"/>
              <a:buNone/>
            </a:pPr>
            <a:r>
              <a:rPr lang="en-US" sz="2000">
                <a:latin typeface="Helvetica Neue"/>
                <a:ea typeface="Helvetica Neue"/>
                <a:cs typeface="Helvetica Neue"/>
                <a:sym typeface="Helvetica Neue"/>
              </a:rPr>
              <a:t>PSG Ed/Tr:</a:t>
            </a:r>
            <a:r>
              <a:rPr lang="en-US" sz="2000"/>
              <a:t> In order for Harrison to be prepared to meet the entrance requirements for college credit at Bel-Rea Institute of Animal Technology, he will take the district-required courses in math, science, social studies, language arts, PE, and Career/Technical Education. In the area of science, he will take biology and chemistry. In the area of math, he will take geometry. In addition to the general education requirements, he will receive direct instruction in basic reading skills and reading comprehension. In order to avoid a need for remediation when entering the college system, Harrison will also enroll in LEAD (Learning and Educating About Disabilities) to learn to advocate for his academic needs and better understand his own learning strengths.</a:t>
            </a:r>
            <a:endParaRPr sz="2000"/>
          </a:p>
          <a:p>
            <a:pPr marL="0" indent="0">
              <a:lnSpc>
                <a:spcPct val="80000"/>
              </a:lnSpc>
              <a:spcBef>
                <a:spcPts val="0"/>
              </a:spcBef>
              <a:buSzPts val="2400"/>
              <a:buNone/>
            </a:pPr>
            <a:endParaRPr sz="2000"/>
          </a:p>
          <a:p>
            <a:pPr marL="0" indent="0">
              <a:lnSpc>
                <a:spcPct val="100000"/>
              </a:lnSpc>
              <a:spcBef>
                <a:spcPts val="240"/>
              </a:spcBef>
              <a:buSzPts val="2400"/>
              <a:buNone/>
            </a:pPr>
            <a:r>
              <a:rPr lang="en-US" sz="2000" u="sng">
                <a:solidFill>
                  <a:schemeClr val="hlink"/>
                </a:solidFill>
                <a:hlinkClick r:id="rId3"/>
              </a:rPr>
              <a:t>https://cte.careertech.org/sites/default/files/PlanPathways-CareerCluster-AG-AnimalSystems.pdf</a:t>
            </a:r>
            <a:endParaRPr sz="2000" u="sng">
              <a:solidFill>
                <a:schemeClr val="hlink"/>
              </a:solidFill>
              <a:hlinkClick r:id="rId4"/>
            </a:endParaRPr>
          </a:p>
        </p:txBody>
      </p:sp>
      <p:sp>
        <p:nvSpPr>
          <p:cNvPr id="1148" name="Google Shape;1148;p109"/>
          <p:cNvSpPr txBox="1">
            <a:spLocks noGrp="1"/>
          </p:cNvSpPr>
          <p:nvPr>
            <p:ph type="sldNum" idx="12"/>
          </p:nvPr>
        </p:nvSpPr>
        <p:spPr>
          <a:xfrm>
            <a:off x="0" y="857250"/>
            <a:ext cx="2699400" cy="1732500"/>
          </a:xfrm>
          <a:prstGeom prst="rect">
            <a:avLst/>
          </a:prstGeom>
          <a:noFill/>
          <a:ln>
            <a:noFill/>
          </a:ln>
        </p:spPr>
        <p:txBody>
          <a:bodyPr spcFirstLastPara="1" wrap="square" lIns="0" tIns="0" rIns="0" bIns="0" anchor="b" anchorCtr="0">
            <a:noAutofit/>
          </a:bodyPr>
          <a:lstStyle/>
          <a:p>
            <a:pPr algn="r"/>
            <a:fld id="{00000000-1234-1234-1234-123412341234}" type="slidenum">
              <a:rPr lang="en-US" sz="1200">
                <a:solidFill>
                  <a:srgbClr val="F3F3F3"/>
                </a:solidFill>
                <a:latin typeface="Tahoma"/>
                <a:ea typeface="Tahoma"/>
                <a:cs typeface="Tahoma"/>
                <a:sym typeface="Tahoma"/>
              </a:rPr>
              <a:pPr algn="r"/>
              <a:t>104</a:t>
            </a:fld>
            <a:endParaRPr sz="1200">
              <a:solidFill>
                <a:srgbClr val="F3F3F3"/>
              </a:solidFill>
              <a:latin typeface="Tahoma"/>
              <a:ea typeface="Tahoma"/>
              <a:cs typeface="Tahoma"/>
              <a:sym typeface="Tahoma"/>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152"/>
        <p:cNvGrpSpPr/>
        <p:nvPr/>
      </p:nvGrpSpPr>
      <p:grpSpPr>
        <a:xfrm>
          <a:off x="0" y="0"/>
          <a:ext cx="0" cy="0"/>
          <a:chOff x="0" y="0"/>
          <a:chExt cx="0" cy="0"/>
        </a:xfrm>
      </p:grpSpPr>
      <p:sp>
        <p:nvSpPr>
          <p:cNvPr id="1153" name="Google Shape;1153;p110"/>
          <p:cNvSpPr txBox="1">
            <a:spLocks noGrp="1"/>
          </p:cNvSpPr>
          <p:nvPr>
            <p:ph type="body" idx="4294967295"/>
          </p:nvPr>
        </p:nvSpPr>
        <p:spPr>
          <a:xfrm>
            <a:off x="198522" y="1513233"/>
            <a:ext cx="8827763" cy="4293394"/>
          </a:xfrm>
          <a:prstGeom prst="rect">
            <a:avLst/>
          </a:prstGeom>
          <a:noFill/>
          <a:ln>
            <a:noFill/>
          </a:ln>
        </p:spPr>
        <p:txBody>
          <a:bodyPr spcFirstLastPara="1" vert="horz" wrap="square" lIns="0" tIns="34275" rIns="0" bIns="34275" rtlCol="0" anchor="t" anchorCtr="0">
            <a:noAutofit/>
          </a:bodyPr>
          <a:lstStyle/>
          <a:p>
            <a:pPr marL="68580" indent="-142875">
              <a:lnSpc>
                <a:spcPct val="107916"/>
              </a:lnSpc>
              <a:spcBef>
                <a:spcPts val="0"/>
              </a:spcBef>
              <a:buClr>
                <a:schemeClr val="dk1"/>
              </a:buClr>
              <a:buSzPts val="3000"/>
              <a:buChar char=" "/>
            </a:pPr>
            <a:r>
              <a:rPr lang="en-US" sz="1800">
                <a:solidFill>
                  <a:schemeClr val="dk1"/>
                </a:solidFill>
              </a:rPr>
              <a:t>In addition to the required credits for graduation:</a:t>
            </a:r>
            <a:endParaRPr sz="1800">
              <a:solidFill>
                <a:schemeClr val="dk1"/>
              </a:solidFill>
            </a:endParaRPr>
          </a:p>
          <a:p>
            <a:pPr marL="68580" indent="-85725">
              <a:lnSpc>
                <a:spcPct val="107916"/>
              </a:lnSpc>
              <a:spcBef>
                <a:spcPts val="600"/>
              </a:spcBef>
              <a:buClr>
                <a:schemeClr val="dk1"/>
              </a:buClr>
              <a:buSzPts val="1800"/>
              <a:buChar char=" "/>
            </a:pPr>
            <a:r>
              <a:rPr lang="en-US" sz="1800" b="1">
                <a:solidFill>
                  <a:schemeClr val="dk1"/>
                </a:solidFill>
              </a:rPr>
              <a:t>Enroll in math classes in 11</a:t>
            </a:r>
            <a:r>
              <a:rPr lang="en-US" sz="1800" b="1" baseline="30000">
                <a:solidFill>
                  <a:schemeClr val="dk1"/>
                </a:solidFill>
              </a:rPr>
              <a:t>th</a:t>
            </a:r>
            <a:r>
              <a:rPr lang="en-US" sz="1800" b="1">
                <a:solidFill>
                  <a:schemeClr val="dk1"/>
                </a:solidFill>
              </a:rPr>
              <a:t> and 12</a:t>
            </a:r>
            <a:r>
              <a:rPr lang="en-US" sz="1800" b="1" baseline="30000">
                <a:solidFill>
                  <a:schemeClr val="dk1"/>
                </a:solidFill>
              </a:rPr>
              <a:t>th</a:t>
            </a:r>
            <a:r>
              <a:rPr lang="en-US" sz="1800" b="1">
                <a:solidFill>
                  <a:schemeClr val="dk1"/>
                </a:solidFill>
              </a:rPr>
              <a:t> </a:t>
            </a:r>
            <a:r>
              <a:rPr lang="en-US" sz="1800">
                <a:solidFill>
                  <a:schemeClr val="dk1"/>
                </a:solidFill>
              </a:rPr>
              <a:t>grade along with additional math prep/specialized instruction</a:t>
            </a:r>
            <a:endParaRPr sz="1800">
              <a:solidFill>
                <a:schemeClr val="dk1"/>
              </a:solidFill>
            </a:endParaRPr>
          </a:p>
          <a:p>
            <a:pPr marL="68580" indent="-133350">
              <a:lnSpc>
                <a:spcPct val="107916"/>
              </a:lnSpc>
              <a:spcBef>
                <a:spcPts val="600"/>
              </a:spcBef>
              <a:buClr>
                <a:schemeClr val="dk1"/>
              </a:buClr>
              <a:buSzPts val="2800"/>
              <a:buChar char=" "/>
            </a:pPr>
            <a:r>
              <a:rPr lang="en-US" sz="1800" b="1">
                <a:solidFill>
                  <a:schemeClr val="dk1"/>
                </a:solidFill>
              </a:rPr>
              <a:t>11th Grade: </a:t>
            </a:r>
            <a:r>
              <a:rPr lang="en-US" sz="1800">
                <a:solidFill>
                  <a:schemeClr val="dk1"/>
                </a:solidFill>
              </a:rPr>
              <a:t>Enroll in CAD Drawing and Computer Technology to prepare for designing and architecture </a:t>
            </a:r>
            <a:endParaRPr sz="1800">
              <a:solidFill>
                <a:schemeClr val="dk1"/>
              </a:solidFill>
            </a:endParaRPr>
          </a:p>
          <a:p>
            <a:pPr marL="68580" indent="-133350">
              <a:lnSpc>
                <a:spcPct val="107916"/>
              </a:lnSpc>
              <a:spcBef>
                <a:spcPts val="600"/>
              </a:spcBef>
              <a:buClr>
                <a:schemeClr val="dk1"/>
              </a:buClr>
              <a:buSzPts val="2800"/>
              <a:buChar char=" "/>
            </a:pPr>
            <a:r>
              <a:rPr lang="en-US" sz="1800" b="1">
                <a:solidFill>
                  <a:schemeClr val="dk1"/>
                </a:solidFill>
              </a:rPr>
              <a:t>11</a:t>
            </a:r>
            <a:r>
              <a:rPr lang="en-US" sz="1800" b="1" baseline="30000">
                <a:solidFill>
                  <a:schemeClr val="dk1"/>
                </a:solidFill>
              </a:rPr>
              <a:t>th</a:t>
            </a:r>
            <a:r>
              <a:rPr lang="en-US" sz="1800" b="1">
                <a:solidFill>
                  <a:schemeClr val="dk1"/>
                </a:solidFill>
              </a:rPr>
              <a:t> Grade: </a:t>
            </a:r>
            <a:r>
              <a:rPr lang="en-US" sz="1800">
                <a:solidFill>
                  <a:schemeClr val="dk1"/>
                </a:solidFill>
              </a:rPr>
              <a:t>Enroll in Study Skills class to prepare for secondary education demands and practice self-advocacy skills</a:t>
            </a:r>
            <a:endParaRPr sz="1800"/>
          </a:p>
          <a:p>
            <a:pPr marL="68580" indent="-133350">
              <a:lnSpc>
                <a:spcPct val="107916"/>
              </a:lnSpc>
              <a:spcBef>
                <a:spcPts val="600"/>
              </a:spcBef>
              <a:buClr>
                <a:schemeClr val="dk1"/>
              </a:buClr>
              <a:buSzPts val="2800"/>
              <a:buChar char=" "/>
            </a:pPr>
            <a:r>
              <a:rPr lang="en-US" sz="1800" b="1">
                <a:solidFill>
                  <a:schemeClr val="dk1"/>
                </a:solidFill>
              </a:rPr>
              <a:t>11</a:t>
            </a:r>
            <a:r>
              <a:rPr lang="en-US" sz="1800" b="1" baseline="30000">
                <a:solidFill>
                  <a:schemeClr val="dk1"/>
                </a:solidFill>
              </a:rPr>
              <a:t>th</a:t>
            </a:r>
            <a:r>
              <a:rPr lang="en-US" sz="1800" b="1">
                <a:solidFill>
                  <a:schemeClr val="dk1"/>
                </a:solidFill>
              </a:rPr>
              <a:t>  Grade: </a:t>
            </a:r>
            <a:r>
              <a:rPr lang="en-US" sz="1800">
                <a:solidFill>
                  <a:schemeClr val="dk1"/>
                </a:solidFill>
              </a:rPr>
              <a:t>Civics/Government to prepare for voting and advocating for her rights and responsibilities</a:t>
            </a:r>
            <a:endParaRPr sz="1800">
              <a:solidFill>
                <a:schemeClr val="dk1"/>
              </a:solidFill>
            </a:endParaRPr>
          </a:p>
        </p:txBody>
      </p:sp>
      <p:pic>
        <p:nvPicPr>
          <p:cNvPr id="1154" name="Google Shape;1154;p110"/>
          <p:cNvPicPr preferRelativeResize="0"/>
          <p:nvPr/>
        </p:nvPicPr>
        <p:blipFill rotWithShape="1">
          <a:blip r:embed="rId3">
            <a:alphaModFix/>
          </a:blip>
          <a:srcRect/>
          <a:stretch/>
        </p:blipFill>
        <p:spPr>
          <a:xfrm>
            <a:off x="0" y="857250"/>
            <a:ext cx="9144000" cy="617220"/>
          </a:xfrm>
          <a:prstGeom prst="rect">
            <a:avLst/>
          </a:prstGeom>
          <a:noFill/>
          <a:ln>
            <a:noFill/>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158"/>
        <p:cNvGrpSpPr/>
        <p:nvPr/>
      </p:nvGrpSpPr>
      <p:grpSpPr>
        <a:xfrm>
          <a:off x="0" y="0"/>
          <a:ext cx="0" cy="0"/>
          <a:chOff x="0" y="0"/>
          <a:chExt cx="0" cy="0"/>
        </a:xfrm>
      </p:grpSpPr>
      <p:sp>
        <p:nvSpPr>
          <p:cNvPr id="1159" name="Google Shape;1159;p111"/>
          <p:cNvSpPr txBox="1">
            <a:spLocks noGrp="1"/>
          </p:cNvSpPr>
          <p:nvPr>
            <p:ph type="body" idx="4294967295"/>
          </p:nvPr>
        </p:nvSpPr>
        <p:spPr>
          <a:xfrm>
            <a:off x="198522" y="1513233"/>
            <a:ext cx="8827763" cy="4293394"/>
          </a:xfrm>
          <a:prstGeom prst="rect">
            <a:avLst/>
          </a:prstGeom>
          <a:noFill/>
          <a:ln>
            <a:noFill/>
          </a:ln>
        </p:spPr>
        <p:txBody>
          <a:bodyPr spcFirstLastPara="1" vert="horz" wrap="square" lIns="0" tIns="34275" rIns="0" bIns="34275" rtlCol="0" anchor="t" anchorCtr="0">
            <a:noAutofit/>
          </a:bodyPr>
          <a:lstStyle/>
          <a:p>
            <a:pPr marL="68580" indent="-142875">
              <a:lnSpc>
                <a:spcPct val="107916"/>
              </a:lnSpc>
              <a:spcBef>
                <a:spcPts val="0"/>
              </a:spcBef>
              <a:buClr>
                <a:schemeClr val="dk1"/>
              </a:buClr>
              <a:buSzPts val="3000"/>
              <a:buChar char=" "/>
            </a:pPr>
            <a:r>
              <a:rPr lang="en-US" sz="2100">
                <a:solidFill>
                  <a:schemeClr val="dk1"/>
                </a:solidFill>
              </a:rPr>
              <a:t>In addition to the required credits for graduation:</a:t>
            </a:r>
            <a:endParaRPr sz="2100">
              <a:solidFill>
                <a:schemeClr val="dk1"/>
              </a:solidFill>
            </a:endParaRPr>
          </a:p>
          <a:p>
            <a:pPr marL="68580" indent="-133350">
              <a:lnSpc>
                <a:spcPct val="107916"/>
              </a:lnSpc>
              <a:spcBef>
                <a:spcPts val="600"/>
              </a:spcBef>
              <a:buClr>
                <a:schemeClr val="dk1"/>
              </a:buClr>
              <a:buSzPts val="2800"/>
              <a:buChar char=" "/>
            </a:pPr>
            <a:r>
              <a:rPr lang="en-US" sz="2100" b="1">
                <a:solidFill>
                  <a:schemeClr val="dk1"/>
                </a:solidFill>
              </a:rPr>
              <a:t>12</a:t>
            </a:r>
            <a:r>
              <a:rPr lang="en-US" sz="2100" b="1" baseline="30000">
                <a:solidFill>
                  <a:schemeClr val="dk1"/>
                </a:solidFill>
              </a:rPr>
              <a:t>th</a:t>
            </a:r>
            <a:r>
              <a:rPr lang="en-US" sz="2100" b="1">
                <a:solidFill>
                  <a:schemeClr val="dk1"/>
                </a:solidFill>
              </a:rPr>
              <a:t> Grade: </a:t>
            </a:r>
            <a:r>
              <a:rPr lang="en-US" sz="2100">
                <a:solidFill>
                  <a:schemeClr val="dk1"/>
                </a:solidFill>
              </a:rPr>
              <a:t>Drafting and Graphic Design to learn prerequisite skills for Architectural Design</a:t>
            </a:r>
            <a:endParaRPr/>
          </a:p>
          <a:p>
            <a:pPr marL="68580" indent="-133350">
              <a:lnSpc>
                <a:spcPct val="107916"/>
              </a:lnSpc>
              <a:spcBef>
                <a:spcPts val="600"/>
              </a:spcBef>
              <a:buClr>
                <a:schemeClr val="dk1"/>
              </a:buClr>
              <a:buSzPts val="2800"/>
              <a:buChar char=" "/>
            </a:pPr>
            <a:r>
              <a:rPr lang="en-US" sz="2100" b="1">
                <a:solidFill>
                  <a:schemeClr val="dk1"/>
                </a:solidFill>
              </a:rPr>
              <a:t>12</a:t>
            </a:r>
            <a:r>
              <a:rPr lang="en-US" sz="2100" b="1" baseline="30000">
                <a:solidFill>
                  <a:schemeClr val="dk1"/>
                </a:solidFill>
              </a:rPr>
              <a:t>th</a:t>
            </a:r>
            <a:r>
              <a:rPr lang="en-US" sz="2100" b="1">
                <a:solidFill>
                  <a:schemeClr val="dk1"/>
                </a:solidFill>
              </a:rPr>
              <a:t> Grade: </a:t>
            </a:r>
            <a:r>
              <a:rPr lang="en-US" sz="2100">
                <a:solidFill>
                  <a:schemeClr val="dk1"/>
                </a:solidFill>
              </a:rPr>
              <a:t>College Prep Seminar Course to complete for college entrance requirements and prepare for coursework demands</a:t>
            </a:r>
            <a:endParaRPr/>
          </a:p>
          <a:p>
            <a:pPr marL="68580" indent="-133350">
              <a:lnSpc>
                <a:spcPct val="107916"/>
              </a:lnSpc>
              <a:spcBef>
                <a:spcPts val="600"/>
              </a:spcBef>
              <a:buClr>
                <a:schemeClr val="dk1"/>
              </a:buClr>
              <a:buSzPts val="2800"/>
              <a:buChar char=" "/>
            </a:pPr>
            <a:r>
              <a:rPr lang="en-US" sz="2100" b="1">
                <a:solidFill>
                  <a:schemeClr val="dk1"/>
                </a:solidFill>
              </a:rPr>
              <a:t>12</a:t>
            </a:r>
            <a:r>
              <a:rPr lang="en-US" sz="2100" b="1" baseline="30000">
                <a:solidFill>
                  <a:schemeClr val="dk1"/>
                </a:solidFill>
              </a:rPr>
              <a:t>th</a:t>
            </a:r>
            <a:r>
              <a:rPr lang="en-US" sz="2100" b="1">
                <a:solidFill>
                  <a:schemeClr val="dk1"/>
                </a:solidFill>
              </a:rPr>
              <a:t> Grade: </a:t>
            </a:r>
            <a:r>
              <a:rPr lang="en-US" sz="2100">
                <a:solidFill>
                  <a:schemeClr val="dk1"/>
                </a:solidFill>
              </a:rPr>
              <a:t>Paid work experience in her area of interest for Work Study credit(s)</a:t>
            </a:r>
            <a:endParaRPr/>
          </a:p>
        </p:txBody>
      </p:sp>
      <p:pic>
        <p:nvPicPr>
          <p:cNvPr id="1160" name="Google Shape;1160;p111"/>
          <p:cNvPicPr preferRelativeResize="0"/>
          <p:nvPr/>
        </p:nvPicPr>
        <p:blipFill rotWithShape="1">
          <a:blip r:embed="rId3">
            <a:alphaModFix/>
          </a:blip>
          <a:srcRect/>
          <a:stretch/>
        </p:blipFill>
        <p:spPr>
          <a:xfrm>
            <a:off x="0" y="857250"/>
            <a:ext cx="9144000" cy="617220"/>
          </a:xfrm>
          <a:prstGeom prst="rect">
            <a:avLst/>
          </a:prstGeom>
          <a:noFill/>
          <a:ln>
            <a:noFill/>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173"/>
        <p:cNvGrpSpPr/>
        <p:nvPr/>
      </p:nvGrpSpPr>
      <p:grpSpPr>
        <a:xfrm>
          <a:off x="0" y="0"/>
          <a:ext cx="0" cy="0"/>
          <a:chOff x="0" y="0"/>
          <a:chExt cx="0" cy="0"/>
        </a:xfrm>
      </p:grpSpPr>
      <p:pic>
        <p:nvPicPr>
          <p:cNvPr id="1174" name="Google Shape;1174;p123" descr="Curved Arrow PNG Transparent Picture PNG, SVG Clip art for Web - Download  Clip Art, PNG Icon Arts"/>
          <p:cNvPicPr preferRelativeResize="0"/>
          <p:nvPr/>
        </p:nvPicPr>
        <p:blipFill rotWithShape="1">
          <a:blip r:embed="rId3">
            <a:alphaModFix/>
          </a:blip>
          <a:srcRect l="3441" t="4403" b="5000"/>
          <a:stretch/>
        </p:blipFill>
        <p:spPr>
          <a:xfrm rot="-1134154">
            <a:off x="6155353" y="1515692"/>
            <a:ext cx="1210299" cy="1024892"/>
          </a:xfrm>
          <a:prstGeom prst="rect">
            <a:avLst/>
          </a:prstGeom>
          <a:noFill/>
          <a:ln>
            <a:noFill/>
          </a:ln>
        </p:spPr>
      </p:pic>
      <p:sp>
        <p:nvSpPr>
          <p:cNvPr id="1175" name="Google Shape;1175;p123"/>
          <p:cNvSpPr txBox="1">
            <a:spLocks noGrp="1"/>
          </p:cNvSpPr>
          <p:nvPr>
            <p:ph type="title"/>
          </p:nvPr>
        </p:nvSpPr>
        <p:spPr>
          <a:xfrm>
            <a:off x="245194" y="1048135"/>
            <a:ext cx="6081865" cy="567314"/>
          </a:xfrm>
          <a:prstGeom prst="rect">
            <a:avLst/>
          </a:prstGeom>
          <a:noFill/>
          <a:ln>
            <a:noFill/>
          </a:ln>
        </p:spPr>
        <p:txBody>
          <a:bodyPr spcFirstLastPara="1" vert="horz" wrap="square" lIns="51413" tIns="25706" rIns="51413" bIns="25706" rtlCol="0" anchor="b" anchorCtr="0">
            <a:normAutofit fontScale="90000"/>
          </a:bodyPr>
          <a:lstStyle/>
          <a:p>
            <a:pPr>
              <a:buSzPct val="120000"/>
            </a:pPr>
            <a:r>
              <a:rPr lang="en-US" sz="2250" b="1" u="sng"/>
              <a:t>The Foundation of Effective Transition Planning</a:t>
            </a:r>
            <a:endParaRPr sz="2250" b="1" u="sng"/>
          </a:p>
        </p:txBody>
      </p:sp>
      <p:sp>
        <p:nvSpPr>
          <p:cNvPr id="1176" name="Google Shape;1176;p123"/>
          <p:cNvSpPr txBox="1">
            <a:spLocks noGrp="1"/>
          </p:cNvSpPr>
          <p:nvPr>
            <p:ph type="body" idx="4294967295"/>
          </p:nvPr>
        </p:nvSpPr>
        <p:spPr>
          <a:xfrm>
            <a:off x="6825853" y="2640807"/>
            <a:ext cx="2318147" cy="2407444"/>
          </a:xfrm>
          <a:prstGeom prst="rect">
            <a:avLst/>
          </a:prstGeom>
          <a:solidFill>
            <a:srgbClr val="00B0F0"/>
          </a:solidFill>
          <a:ln w="9525" cap="flat" cmpd="sng">
            <a:solidFill>
              <a:schemeClr val="dk1"/>
            </a:solidFill>
            <a:prstDash val="solid"/>
            <a:round/>
            <a:headEnd type="none" w="sm" len="sm"/>
            <a:tailEnd type="none" w="sm" len="sm"/>
          </a:ln>
        </p:spPr>
        <p:txBody>
          <a:bodyPr spcFirstLastPara="1" vert="horz" wrap="square" lIns="0" tIns="25706" rIns="0" bIns="25706" rtlCol="0" anchor="t" anchorCtr="0">
            <a:normAutofit fontScale="92500" lnSpcReduction="20000"/>
          </a:bodyPr>
          <a:lstStyle/>
          <a:p>
            <a:pPr marL="51435" indent="0" algn="ctr">
              <a:spcBef>
                <a:spcPts val="0"/>
              </a:spcBef>
              <a:buClr>
                <a:srgbClr val="000000"/>
              </a:buClr>
              <a:buSzPct val="56021"/>
              <a:buNone/>
            </a:pPr>
            <a:r>
              <a:rPr lang="en-US" sz="1727" b="1">
                <a:solidFill>
                  <a:schemeClr val="dk1"/>
                </a:solidFill>
                <a:latin typeface="Arial"/>
                <a:ea typeface="Arial"/>
                <a:cs typeface="Arial"/>
                <a:sym typeface="Arial"/>
              </a:rPr>
              <a:t>Comprehensive Age-Appropriate Transition Assessment</a:t>
            </a:r>
            <a:endParaRPr sz="1727">
              <a:solidFill>
                <a:srgbClr val="000000"/>
              </a:solidFill>
              <a:latin typeface="Arial"/>
              <a:ea typeface="Arial"/>
              <a:cs typeface="Arial"/>
              <a:sym typeface="Arial"/>
            </a:endParaRPr>
          </a:p>
          <a:p>
            <a:pPr marL="51435" indent="0" algn="ctr">
              <a:spcBef>
                <a:spcPts val="0"/>
              </a:spcBef>
              <a:buClr>
                <a:srgbClr val="000000"/>
              </a:buClr>
              <a:buSzPct val="56021"/>
              <a:buNone/>
            </a:pPr>
            <a:endParaRPr sz="1727">
              <a:solidFill>
                <a:srgbClr val="000000"/>
              </a:solidFill>
              <a:latin typeface="Arial"/>
              <a:ea typeface="Arial"/>
              <a:cs typeface="Arial"/>
              <a:sym typeface="Arial"/>
            </a:endParaRPr>
          </a:p>
          <a:p>
            <a:pPr marL="51435" indent="0" algn="ctr">
              <a:spcBef>
                <a:spcPts val="0"/>
              </a:spcBef>
              <a:buClr>
                <a:srgbClr val="000000"/>
              </a:buClr>
              <a:buSzPct val="56021"/>
              <a:buNone/>
            </a:pPr>
            <a:r>
              <a:rPr lang="en-US" sz="1727">
                <a:solidFill>
                  <a:srgbClr val="000000"/>
                </a:solidFill>
                <a:latin typeface="Arial"/>
                <a:ea typeface="Arial"/>
                <a:cs typeface="Arial"/>
                <a:sym typeface="Arial"/>
              </a:rPr>
              <a:t>The key to answering the right questions is to individualize the transition process for each student and identify outcomes as they prepare to leave the school system and enter adult life</a:t>
            </a:r>
            <a:endParaRPr sz="1727">
              <a:solidFill>
                <a:srgbClr val="000000"/>
              </a:solidFill>
              <a:latin typeface="Arial"/>
              <a:ea typeface="Arial"/>
              <a:cs typeface="Arial"/>
              <a:sym typeface="Arial"/>
            </a:endParaRPr>
          </a:p>
        </p:txBody>
      </p:sp>
      <p:sp>
        <p:nvSpPr>
          <p:cNvPr id="1177" name="Google Shape;1177;p123"/>
          <p:cNvSpPr txBox="1"/>
          <p:nvPr/>
        </p:nvSpPr>
        <p:spPr>
          <a:xfrm>
            <a:off x="391885" y="1615450"/>
            <a:ext cx="3912096" cy="334663"/>
          </a:xfrm>
          <a:prstGeom prst="rect">
            <a:avLst/>
          </a:prstGeom>
          <a:noFill/>
          <a:ln>
            <a:noFill/>
          </a:ln>
        </p:spPr>
        <p:txBody>
          <a:bodyPr spcFirstLastPara="1" wrap="square" lIns="51413" tIns="51413" rIns="51413" bIns="51413" anchor="t" anchorCtr="0">
            <a:spAutoFit/>
          </a:bodyPr>
          <a:lstStyle/>
          <a:p>
            <a:pPr>
              <a:buClr>
                <a:srgbClr val="000000"/>
              </a:buClr>
              <a:buSzPts val="2000"/>
            </a:pPr>
            <a:r>
              <a:rPr lang="en-US" sz="1500" b="1">
                <a:solidFill>
                  <a:srgbClr val="000000"/>
                </a:solidFill>
                <a:latin typeface="Calibri"/>
                <a:ea typeface="Calibri"/>
                <a:cs typeface="Calibri"/>
                <a:sym typeface="Calibri"/>
              </a:rPr>
              <a:t>Transition Services Flowchart</a:t>
            </a:r>
            <a:endParaRPr sz="1500" b="1">
              <a:solidFill>
                <a:srgbClr val="000000"/>
              </a:solidFill>
              <a:latin typeface="Calibri"/>
              <a:ea typeface="Calibri"/>
              <a:cs typeface="Calibri"/>
              <a:sym typeface="Calibri"/>
            </a:endParaRPr>
          </a:p>
        </p:txBody>
      </p:sp>
      <p:graphicFrame>
        <p:nvGraphicFramePr>
          <p:cNvPr id="1178" name="Google Shape;1178;p123"/>
          <p:cNvGraphicFramePr/>
          <p:nvPr/>
        </p:nvGraphicFramePr>
        <p:xfrm>
          <a:off x="596588" y="1896094"/>
          <a:ext cx="6117338" cy="3961495"/>
        </p:xfrm>
        <a:graphic>
          <a:graphicData uri="http://schemas.openxmlformats.org/drawingml/2006/table">
            <a:tbl>
              <a:tblPr>
                <a:noFill/>
              </a:tblPr>
              <a:tblGrid>
                <a:gridCol w="6117338">
                  <a:extLst>
                    <a:ext uri="{9D8B030D-6E8A-4147-A177-3AD203B41FA5}">
                      <a16:colId xmlns:a16="http://schemas.microsoft.com/office/drawing/2014/main" val="20000"/>
                    </a:ext>
                  </a:extLst>
                </a:gridCol>
              </a:tblGrid>
              <a:tr h="925808">
                <a:tc>
                  <a:txBody>
                    <a:bodyPr/>
                    <a:lstStyle/>
                    <a:p>
                      <a:pPr marL="0" marR="0" lvl="0" indent="0" algn="l" rtl="0">
                        <a:lnSpc>
                          <a:spcPct val="100000"/>
                        </a:lnSpc>
                        <a:spcBef>
                          <a:spcPts val="0"/>
                        </a:spcBef>
                        <a:spcAft>
                          <a:spcPts val="0"/>
                        </a:spcAft>
                        <a:buClr>
                          <a:srgbClr val="000000"/>
                        </a:buClr>
                        <a:buSzPts val="2300"/>
                        <a:buFont typeface="Arial"/>
                        <a:buNone/>
                      </a:pPr>
                      <a:r>
                        <a:rPr lang="en-US" sz="1700" b="1" u="none" strike="noStrike" cap="none"/>
                        <a:t>Step One</a:t>
                      </a:r>
                      <a:r>
                        <a:rPr lang="en-US" sz="1700" u="none" strike="noStrike" cap="none"/>
                        <a:t> - Age-Appropriate Transition Assessments</a:t>
                      </a:r>
                      <a:endParaRPr sz="1700" u="none" strike="noStrike" cap="none"/>
                    </a:p>
                    <a:p>
                      <a:pPr marL="0" marR="0" lvl="0" indent="0" algn="l" rtl="0">
                        <a:lnSpc>
                          <a:spcPct val="100000"/>
                        </a:lnSpc>
                        <a:spcBef>
                          <a:spcPts val="0"/>
                        </a:spcBef>
                        <a:spcAft>
                          <a:spcPts val="0"/>
                        </a:spcAft>
                        <a:buClr>
                          <a:srgbClr val="000000"/>
                        </a:buClr>
                        <a:buSzPts val="2300"/>
                        <a:buFont typeface="Arial"/>
                        <a:buNone/>
                      </a:pPr>
                      <a:r>
                        <a:rPr lang="en-US" sz="1700" u="none" strike="noStrike" cap="none"/>
                        <a:t>                  Identify a student’s strengths, interests, needs, and preferences</a:t>
                      </a:r>
                      <a:endParaRPr sz="1700" u="none" strike="noStrike" cap="none"/>
                    </a:p>
                  </a:txBody>
                  <a:tcPr marL="68569" marR="68569" marT="68569" marB="68569">
                    <a:solidFill>
                      <a:srgbClr val="CFDEEF">
                        <a:alpha val="87058"/>
                      </a:srgbClr>
                    </a:solidFill>
                  </a:tcPr>
                </a:tc>
                <a:extLst>
                  <a:ext uri="{0D108BD9-81ED-4DB2-BD59-A6C34878D82A}">
                    <a16:rowId xmlns:a16="http://schemas.microsoft.com/office/drawing/2014/main" val="10000"/>
                  </a:ext>
                </a:extLst>
              </a:tr>
              <a:tr h="1435575">
                <a:tc>
                  <a:txBody>
                    <a:bodyPr/>
                    <a:lstStyle/>
                    <a:p>
                      <a:pPr marL="0" marR="0" lvl="0" indent="0" algn="l" rtl="0">
                        <a:lnSpc>
                          <a:spcPct val="100000"/>
                        </a:lnSpc>
                        <a:spcBef>
                          <a:spcPts val="0"/>
                        </a:spcBef>
                        <a:spcAft>
                          <a:spcPts val="0"/>
                        </a:spcAft>
                        <a:buClr>
                          <a:srgbClr val="000000"/>
                        </a:buClr>
                        <a:buSzPts val="2300"/>
                        <a:buFont typeface="Arial"/>
                        <a:buNone/>
                      </a:pPr>
                      <a:r>
                        <a:rPr lang="en-US" sz="1700" b="1" u="none" strike="noStrike" cap="none"/>
                        <a:t>Step Two</a:t>
                      </a:r>
                      <a:r>
                        <a:rPr lang="en-US" sz="1700" u="none" strike="noStrike" cap="none"/>
                        <a:t> - Using Transition Assessments - Write Measurable Post-Secondary Goals</a:t>
                      </a:r>
                      <a:endParaRPr sz="1700" u="none" strike="noStrike" cap="none"/>
                    </a:p>
                    <a:p>
                      <a:pPr marL="0" marR="0" lvl="0" indent="0" algn="l" rtl="0">
                        <a:lnSpc>
                          <a:spcPct val="100000"/>
                        </a:lnSpc>
                        <a:spcBef>
                          <a:spcPts val="0"/>
                        </a:spcBef>
                        <a:spcAft>
                          <a:spcPts val="0"/>
                        </a:spcAft>
                        <a:buClr>
                          <a:srgbClr val="000000"/>
                        </a:buClr>
                        <a:buSzPts val="2300"/>
                        <a:buFont typeface="Arial"/>
                        <a:buNone/>
                      </a:pPr>
                      <a:r>
                        <a:rPr lang="en-US" sz="1700" u="none" strike="noStrike" cap="none"/>
                        <a:t>                    In: Education/Training, Career/Employment and         </a:t>
                      </a:r>
                      <a:endParaRPr sz="1700" u="none" strike="noStrike" cap="none"/>
                    </a:p>
                    <a:p>
                      <a:pPr marL="0" marR="0" lvl="0" indent="0" algn="l" rtl="0">
                        <a:lnSpc>
                          <a:spcPct val="100000"/>
                        </a:lnSpc>
                        <a:spcBef>
                          <a:spcPts val="0"/>
                        </a:spcBef>
                        <a:spcAft>
                          <a:spcPts val="0"/>
                        </a:spcAft>
                        <a:buClr>
                          <a:srgbClr val="000000"/>
                        </a:buClr>
                        <a:buSzPts val="2300"/>
                        <a:buFont typeface="Arial"/>
                        <a:buNone/>
                      </a:pPr>
                      <a:r>
                        <a:rPr lang="en-US" sz="1700" u="none" strike="noStrike" cap="none"/>
                        <a:t>                    Independent Living Skills (where appropriate)</a:t>
                      </a:r>
                      <a:endParaRPr sz="1700" u="none" strike="noStrike" cap="none"/>
                    </a:p>
                  </a:txBody>
                  <a:tcPr marL="68569" marR="68569" marT="68569" marB="68569">
                    <a:solidFill>
                      <a:srgbClr val="FEE599"/>
                    </a:solidFill>
                  </a:tcPr>
                </a:tc>
                <a:extLst>
                  <a:ext uri="{0D108BD9-81ED-4DB2-BD59-A6C34878D82A}">
                    <a16:rowId xmlns:a16="http://schemas.microsoft.com/office/drawing/2014/main" val="10001"/>
                  </a:ext>
                </a:extLst>
              </a:tr>
              <a:tr h="400028">
                <a:tc>
                  <a:txBody>
                    <a:bodyPr/>
                    <a:lstStyle/>
                    <a:p>
                      <a:pPr marL="0" marR="0" lvl="0" indent="0" algn="l" rtl="0">
                        <a:lnSpc>
                          <a:spcPct val="100000"/>
                        </a:lnSpc>
                        <a:spcBef>
                          <a:spcPts val="0"/>
                        </a:spcBef>
                        <a:spcAft>
                          <a:spcPts val="0"/>
                        </a:spcAft>
                        <a:buClr>
                          <a:srgbClr val="000000"/>
                        </a:buClr>
                        <a:buSzPts val="2300"/>
                        <a:buFont typeface="Arial"/>
                        <a:buNone/>
                      </a:pPr>
                      <a:r>
                        <a:rPr lang="en-US" sz="1700" b="1" u="none" strike="noStrike" cap="none"/>
                        <a:t>Step Three</a:t>
                      </a:r>
                      <a:r>
                        <a:rPr lang="en-US" sz="1700" u="none" strike="noStrike" cap="none"/>
                        <a:t> - Write Measurable Annual IEP Goals</a:t>
                      </a:r>
                      <a:endParaRPr sz="1700" u="none" strike="noStrike" cap="none"/>
                    </a:p>
                  </a:txBody>
                  <a:tcPr marL="68569" marR="68569" marT="68569" marB="68569">
                    <a:solidFill>
                      <a:srgbClr val="F1C232"/>
                    </a:solidFill>
                  </a:tcPr>
                </a:tc>
                <a:extLst>
                  <a:ext uri="{0D108BD9-81ED-4DB2-BD59-A6C34878D82A}">
                    <a16:rowId xmlns:a16="http://schemas.microsoft.com/office/drawing/2014/main" val="10002"/>
                  </a:ext>
                </a:extLst>
              </a:tr>
              <a:tr h="400028">
                <a:tc>
                  <a:txBody>
                    <a:bodyPr/>
                    <a:lstStyle/>
                    <a:p>
                      <a:pPr marL="0" marR="0" lvl="0" indent="0" algn="l" rtl="0">
                        <a:lnSpc>
                          <a:spcPct val="100000"/>
                        </a:lnSpc>
                        <a:spcBef>
                          <a:spcPts val="0"/>
                        </a:spcBef>
                        <a:spcAft>
                          <a:spcPts val="0"/>
                        </a:spcAft>
                        <a:buClr>
                          <a:srgbClr val="000000"/>
                        </a:buClr>
                        <a:buSzPts val="2300"/>
                        <a:buFont typeface="Arial"/>
                        <a:buNone/>
                      </a:pPr>
                      <a:r>
                        <a:rPr lang="en-US" sz="1700" b="1" u="none" strike="noStrike" cap="none"/>
                        <a:t>Step Four </a:t>
                      </a:r>
                      <a:r>
                        <a:rPr lang="en-US" sz="1700" u="none" strike="noStrike" cap="none"/>
                        <a:t>- Identify Transition Services</a:t>
                      </a:r>
                      <a:endParaRPr sz="1700" u="none" strike="noStrike" cap="none"/>
                    </a:p>
                  </a:txBody>
                  <a:tcPr marL="68569" marR="68569" marT="68569" marB="68569">
                    <a:solidFill>
                      <a:srgbClr val="9FC5E8"/>
                    </a:solidFill>
                  </a:tcPr>
                </a:tc>
                <a:extLst>
                  <a:ext uri="{0D108BD9-81ED-4DB2-BD59-A6C34878D82A}">
                    <a16:rowId xmlns:a16="http://schemas.microsoft.com/office/drawing/2014/main" val="10003"/>
                  </a:ext>
                </a:extLst>
              </a:tr>
              <a:tr h="400028">
                <a:tc>
                  <a:txBody>
                    <a:bodyPr/>
                    <a:lstStyle/>
                    <a:p>
                      <a:pPr marL="0" marR="0" lvl="0" indent="0" algn="l" rtl="0">
                        <a:lnSpc>
                          <a:spcPct val="100000"/>
                        </a:lnSpc>
                        <a:spcBef>
                          <a:spcPts val="0"/>
                        </a:spcBef>
                        <a:spcAft>
                          <a:spcPts val="0"/>
                        </a:spcAft>
                        <a:buClr>
                          <a:srgbClr val="000000"/>
                        </a:buClr>
                        <a:buSzPts val="2300"/>
                        <a:buFont typeface="Arial"/>
                        <a:buNone/>
                      </a:pPr>
                      <a:r>
                        <a:rPr lang="en-US" sz="1700" b="1" u="none" strike="noStrike" cap="none"/>
                        <a:t>Step Five</a:t>
                      </a:r>
                      <a:r>
                        <a:rPr lang="en-US" sz="1700" u="none" strike="noStrike" cap="none"/>
                        <a:t> - Write Courses of Study</a:t>
                      </a:r>
                      <a:endParaRPr sz="1700" u="none" strike="noStrike" cap="none"/>
                    </a:p>
                  </a:txBody>
                  <a:tcPr marL="68569" marR="68569" marT="68569" marB="68569">
                    <a:solidFill>
                      <a:srgbClr val="BFBFBF"/>
                    </a:solidFill>
                  </a:tcPr>
                </a:tc>
                <a:extLst>
                  <a:ext uri="{0D108BD9-81ED-4DB2-BD59-A6C34878D82A}">
                    <a16:rowId xmlns:a16="http://schemas.microsoft.com/office/drawing/2014/main" val="10004"/>
                  </a:ext>
                </a:extLst>
              </a:tr>
              <a:tr h="400028">
                <a:tc>
                  <a:txBody>
                    <a:bodyPr/>
                    <a:lstStyle/>
                    <a:p>
                      <a:pPr marL="0" marR="0" lvl="0" indent="0" algn="l" rtl="0">
                        <a:lnSpc>
                          <a:spcPct val="100000"/>
                        </a:lnSpc>
                        <a:spcBef>
                          <a:spcPts val="0"/>
                        </a:spcBef>
                        <a:spcAft>
                          <a:spcPts val="0"/>
                        </a:spcAft>
                        <a:buClr>
                          <a:srgbClr val="000000"/>
                        </a:buClr>
                        <a:buSzPts val="2300"/>
                        <a:buFont typeface="Arial"/>
                        <a:buNone/>
                      </a:pPr>
                      <a:r>
                        <a:rPr lang="en-US" sz="1700" b="1" u="none" strike="noStrike" cap="none"/>
                        <a:t>Step Six</a:t>
                      </a:r>
                      <a:r>
                        <a:rPr lang="en-US" sz="1700" u="none" strike="noStrike" cap="none"/>
                        <a:t> - Coordinate with Adult Agencies</a:t>
                      </a:r>
                      <a:endParaRPr sz="1700" u="none" strike="noStrike" cap="none"/>
                    </a:p>
                  </a:txBody>
                  <a:tcPr marL="68569" marR="68569" marT="68569" marB="68569">
                    <a:solidFill>
                      <a:srgbClr val="B6D7A8"/>
                    </a:solidFill>
                  </a:tcPr>
                </a:tc>
                <a:extLst>
                  <a:ext uri="{0D108BD9-81ED-4DB2-BD59-A6C34878D82A}">
                    <a16:rowId xmlns:a16="http://schemas.microsoft.com/office/drawing/2014/main" val="10005"/>
                  </a:ext>
                </a:extLst>
              </a:tr>
            </a:tbl>
          </a:graphicData>
        </a:graphic>
      </p:graphicFrame>
      <p:sp>
        <p:nvSpPr>
          <p:cNvPr id="1179" name="Google Shape;1179;p123"/>
          <p:cNvSpPr/>
          <p:nvPr/>
        </p:nvSpPr>
        <p:spPr>
          <a:xfrm>
            <a:off x="-2" y="5270958"/>
            <a:ext cx="685800" cy="586575"/>
          </a:xfrm>
          <a:prstGeom prst="star5">
            <a:avLst>
              <a:gd name="adj" fmla="val 25504"/>
              <a:gd name="hf" fmla="val 105146"/>
              <a:gd name="vf" fmla="val 110557"/>
            </a:avLst>
          </a:prstGeom>
          <a:solidFill>
            <a:schemeClr val="accent1"/>
          </a:solidFill>
          <a:ln w="25400" cap="flat" cmpd="sng">
            <a:solidFill>
              <a:srgbClr val="264159"/>
            </a:solidFill>
            <a:prstDash val="solid"/>
            <a:round/>
            <a:headEnd type="none" w="sm" len="sm"/>
            <a:tailEnd type="none" w="sm" len="sm"/>
          </a:ln>
        </p:spPr>
        <p:txBody>
          <a:bodyPr spcFirstLastPara="1" wrap="square" lIns="68569" tIns="34275" rIns="68569" bIns="34275" anchor="ctr" anchorCtr="0">
            <a:noAutofit/>
          </a:bodyPr>
          <a:lstStyle/>
          <a:p>
            <a:pPr algn="ctr">
              <a:buClr>
                <a:schemeClr val="dk1"/>
              </a:buClr>
              <a:buSzPts val="1400"/>
            </a:pPr>
            <a:endParaRPr sz="105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Shape 1183"/>
        <p:cNvGrpSpPr/>
        <p:nvPr/>
      </p:nvGrpSpPr>
      <p:grpSpPr>
        <a:xfrm>
          <a:off x="0" y="0"/>
          <a:ext cx="0" cy="0"/>
          <a:chOff x="0" y="0"/>
          <a:chExt cx="0" cy="0"/>
        </a:xfrm>
      </p:grpSpPr>
      <p:sp>
        <p:nvSpPr>
          <p:cNvPr id="1184" name="Google Shape;1184;p124"/>
          <p:cNvSpPr txBox="1">
            <a:spLocks noGrp="1"/>
          </p:cNvSpPr>
          <p:nvPr>
            <p:ph type="title"/>
          </p:nvPr>
        </p:nvSpPr>
        <p:spPr>
          <a:xfrm>
            <a:off x="980803" y="1124712"/>
            <a:ext cx="6576444" cy="560313"/>
          </a:xfrm>
          <a:prstGeom prst="rect">
            <a:avLst/>
          </a:prstGeom>
          <a:noFill/>
          <a:ln>
            <a:noFill/>
          </a:ln>
        </p:spPr>
        <p:txBody>
          <a:bodyPr spcFirstLastPara="1" vert="horz" wrap="square" lIns="0" tIns="0" rIns="0" bIns="0" rtlCol="0" anchor="t" anchorCtr="0">
            <a:normAutofit fontScale="90000"/>
          </a:bodyPr>
          <a:lstStyle/>
          <a:p>
            <a:pPr>
              <a:buSzPct val="100000"/>
            </a:pPr>
            <a:r>
              <a:rPr lang="en-US" b="1">
                <a:latin typeface="Arial"/>
                <a:ea typeface="Arial"/>
                <a:cs typeface="Arial"/>
                <a:sym typeface="Arial"/>
              </a:rPr>
              <a:t>The LEA Must Take a Leadership Role</a:t>
            </a:r>
            <a:br>
              <a:rPr lang="en-US" b="1" i="1">
                <a:latin typeface="Arial"/>
                <a:ea typeface="Arial"/>
                <a:cs typeface="Arial"/>
                <a:sym typeface="Arial"/>
              </a:rPr>
            </a:br>
            <a:endParaRPr/>
          </a:p>
        </p:txBody>
      </p:sp>
      <p:sp>
        <p:nvSpPr>
          <p:cNvPr id="1185" name="Google Shape;1185;p124"/>
          <p:cNvSpPr txBox="1">
            <a:spLocks noGrp="1"/>
          </p:cNvSpPr>
          <p:nvPr>
            <p:ph type="body" idx="1"/>
          </p:nvPr>
        </p:nvSpPr>
        <p:spPr>
          <a:xfrm>
            <a:off x="532638" y="2023110"/>
            <a:ext cx="8078724" cy="3263504"/>
          </a:xfrm>
          <a:prstGeom prst="rect">
            <a:avLst/>
          </a:prstGeom>
          <a:noFill/>
          <a:ln>
            <a:noFill/>
          </a:ln>
        </p:spPr>
        <p:txBody>
          <a:bodyPr spcFirstLastPara="1" vert="horz" wrap="square" lIns="91425" tIns="45694" rIns="91425" bIns="45694" rtlCol="0" anchor="t" anchorCtr="0">
            <a:noAutofit/>
          </a:bodyPr>
          <a:lstStyle/>
          <a:p>
            <a:pPr marL="0" indent="0">
              <a:lnSpc>
                <a:spcPct val="80000"/>
              </a:lnSpc>
              <a:spcBef>
                <a:spcPts val="1000"/>
              </a:spcBef>
              <a:buClr>
                <a:srgbClr val="000000"/>
              </a:buClr>
              <a:buSzPts val="2400"/>
              <a:buNone/>
            </a:pPr>
            <a:endParaRPr sz="1000" b="1">
              <a:latin typeface="Arial"/>
              <a:ea typeface="Arial"/>
              <a:cs typeface="Arial"/>
              <a:sym typeface="Arial"/>
            </a:endParaRPr>
          </a:p>
          <a:p>
            <a:pPr marL="457189" indent="-368291">
              <a:lnSpc>
                <a:spcPct val="80000"/>
              </a:lnSpc>
              <a:spcBef>
                <a:spcPts val="0"/>
              </a:spcBef>
              <a:buClr>
                <a:schemeClr val="dk2"/>
              </a:buClr>
              <a:buSzPts val="2200"/>
              <a:buChar char="●"/>
            </a:pPr>
            <a:r>
              <a:rPr lang="en-US" sz="2200"/>
              <a:t>Under the IDEA, LEAs are responsible for actively facilitating linkages and referrals to adult agencies.</a:t>
            </a:r>
            <a:endParaRPr sz="2200"/>
          </a:p>
          <a:p>
            <a:pPr marL="457189" indent="-368291">
              <a:lnSpc>
                <a:spcPct val="80000"/>
              </a:lnSpc>
              <a:spcBef>
                <a:spcPts val="1000"/>
              </a:spcBef>
              <a:buClr>
                <a:schemeClr val="dk2"/>
              </a:buClr>
              <a:buSzPts val="2200"/>
              <a:buChar char="●"/>
            </a:pPr>
            <a:r>
              <a:rPr lang="en-US" sz="2200"/>
              <a:t>However, LEAs may not invite outside agencies to participate in IEP meetings without parental consent. </a:t>
            </a:r>
            <a:r>
              <a:rPr lang="en-US" sz="2200" i="1"/>
              <a:t>See </a:t>
            </a:r>
            <a:r>
              <a:rPr lang="en-US" sz="2200"/>
              <a:t>34 CFR § 300.321(b)(3).</a:t>
            </a:r>
            <a:endParaRPr sz="2200"/>
          </a:p>
          <a:p>
            <a:pPr marL="457189" indent="-368291">
              <a:lnSpc>
                <a:spcPct val="80000"/>
              </a:lnSpc>
              <a:spcBef>
                <a:spcPts val="1000"/>
              </a:spcBef>
              <a:buClr>
                <a:schemeClr val="dk2"/>
              </a:buClr>
              <a:buSzPts val="2200"/>
              <a:buChar char="●"/>
            </a:pPr>
            <a:r>
              <a:rPr lang="en-US" sz="2200"/>
              <a:t>LEAs may not commit other agencies to provide services without the involvement and approval of that agency.</a:t>
            </a:r>
            <a:endParaRPr sz="2200"/>
          </a:p>
          <a:p>
            <a:pPr marL="457189" indent="-266688">
              <a:lnSpc>
                <a:spcPct val="80000"/>
              </a:lnSpc>
              <a:spcBef>
                <a:spcPts val="1000"/>
              </a:spcBef>
              <a:buClr>
                <a:schemeClr val="dk2"/>
              </a:buClr>
              <a:buSzPts val="2400"/>
              <a:buNone/>
            </a:pPr>
            <a:endParaRPr sz="2400" b="1"/>
          </a:p>
          <a:p>
            <a:pPr marL="0" indent="0">
              <a:lnSpc>
                <a:spcPct val="80000"/>
              </a:lnSpc>
              <a:spcBef>
                <a:spcPts val="1000"/>
              </a:spcBef>
              <a:spcAft>
                <a:spcPts val="1000"/>
              </a:spcAft>
              <a:buClr>
                <a:srgbClr val="000000"/>
              </a:buClr>
              <a:buSzPts val="1900"/>
              <a:buNone/>
            </a:pPr>
            <a:endParaRPr sz="1900">
              <a:latin typeface="Arial"/>
              <a:ea typeface="Arial"/>
              <a:cs typeface="Arial"/>
              <a:sym typeface="Aria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Shape 1189"/>
        <p:cNvGrpSpPr/>
        <p:nvPr/>
      </p:nvGrpSpPr>
      <p:grpSpPr>
        <a:xfrm>
          <a:off x="0" y="0"/>
          <a:ext cx="0" cy="0"/>
          <a:chOff x="0" y="0"/>
          <a:chExt cx="0" cy="0"/>
        </a:xfrm>
      </p:grpSpPr>
      <p:sp>
        <p:nvSpPr>
          <p:cNvPr id="1190" name="Google Shape;1190;p125"/>
          <p:cNvSpPr txBox="1">
            <a:spLocks noGrp="1"/>
          </p:cNvSpPr>
          <p:nvPr>
            <p:ph type="title"/>
          </p:nvPr>
        </p:nvSpPr>
        <p:spPr>
          <a:xfrm>
            <a:off x="980803" y="1124712"/>
            <a:ext cx="7456133" cy="560313"/>
          </a:xfrm>
          <a:prstGeom prst="rect">
            <a:avLst/>
          </a:prstGeom>
          <a:noFill/>
          <a:ln>
            <a:noFill/>
          </a:ln>
        </p:spPr>
        <p:txBody>
          <a:bodyPr spcFirstLastPara="1" vert="horz" wrap="square" lIns="0" tIns="0" rIns="0" bIns="0" rtlCol="0" anchor="t" anchorCtr="0">
            <a:noAutofit/>
          </a:bodyPr>
          <a:lstStyle/>
          <a:p>
            <a:r>
              <a:rPr lang="en-US" b="1">
                <a:latin typeface="Arial"/>
                <a:ea typeface="Arial"/>
                <a:cs typeface="Arial"/>
                <a:sym typeface="Arial"/>
              </a:rPr>
              <a:t>The LEA Must Take a Leadership Role</a:t>
            </a:r>
            <a:br>
              <a:rPr lang="en-US" b="1" i="1">
                <a:latin typeface="Arial"/>
                <a:ea typeface="Arial"/>
                <a:cs typeface="Arial"/>
                <a:sym typeface="Arial"/>
              </a:rPr>
            </a:br>
            <a:endParaRPr/>
          </a:p>
        </p:txBody>
      </p:sp>
      <p:sp>
        <p:nvSpPr>
          <p:cNvPr id="1191" name="Google Shape;1191;p125"/>
          <p:cNvSpPr txBox="1">
            <a:spLocks noGrp="1"/>
          </p:cNvSpPr>
          <p:nvPr>
            <p:ph type="body" idx="1"/>
          </p:nvPr>
        </p:nvSpPr>
        <p:spPr>
          <a:xfrm>
            <a:off x="532638" y="2023110"/>
            <a:ext cx="8078724" cy="3263504"/>
          </a:xfrm>
          <a:prstGeom prst="rect">
            <a:avLst/>
          </a:prstGeom>
          <a:noFill/>
          <a:ln>
            <a:noFill/>
          </a:ln>
        </p:spPr>
        <p:txBody>
          <a:bodyPr spcFirstLastPara="1" vert="horz" wrap="square" lIns="91425" tIns="45694" rIns="91425" bIns="45694" rtlCol="0" anchor="t" anchorCtr="0">
            <a:noAutofit/>
          </a:bodyPr>
          <a:lstStyle/>
          <a:p>
            <a:pPr marL="0" indent="0">
              <a:lnSpc>
                <a:spcPct val="80000"/>
              </a:lnSpc>
              <a:spcBef>
                <a:spcPts val="1000"/>
              </a:spcBef>
              <a:buClr>
                <a:srgbClr val="000000"/>
              </a:buClr>
              <a:buSzPts val="2400"/>
              <a:buNone/>
            </a:pPr>
            <a:endParaRPr sz="1000" b="1">
              <a:latin typeface="Arial"/>
              <a:ea typeface="Arial"/>
              <a:cs typeface="Arial"/>
              <a:sym typeface="Arial"/>
            </a:endParaRPr>
          </a:p>
          <a:p>
            <a:pPr marL="457189" indent="-368291">
              <a:lnSpc>
                <a:spcPct val="80000"/>
              </a:lnSpc>
              <a:spcBef>
                <a:spcPts val="0"/>
              </a:spcBef>
              <a:buClr>
                <a:schemeClr val="dk2"/>
              </a:buClr>
              <a:buSzPts val="2200"/>
              <a:buChar char="●"/>
            </a:pPr>
            <a:r>
              <a:rPr lang="en-US" sz="2000"/>
              <a:t>If an outside agency (or other non-LEA resource) fails to provide the transition services described in the IEP, the LEA must reconvene the IEP team and provide alternate transition services. 34 C.F.R. </a:t>
            </a:r>
            <a:br>
              <a:rPr lang="en-US" sz="2000"/>
            </a:br>
            <a:r>
              <a:rPr lang="en-US" sz="2000"/>
              <a:t>§ 300.324(c)(1).</a:t>
            </a:r>
            <a:endParaRPr sz="2000"/>
          </a:p>
          <a:p>
            <a:pPr marL="0" indent="0">
              <a:lnSpc>
                <a:spcPct val="80000"/>
              </a:lnSpc>
              <a:spcBef>
                <a:spcPts val="1000"/>
              </a:spcBef>
              <a:buClr>
                <a:schemeClr val="dk2"/>
              </a:buClr>
              <a:buSzPts val="2400"/>
              <a:buNone/>
            </a:pPr>
            <a:endParaRPr sz="2400"/>
          </a:p>
          <a:p>
            <a:pPr marL="457189" indent="-266688">
              <a:lnSpc>
                <a:spcPct val="80000"/>
              </a:lnSpc>
              <a:spcBef>
                <a:spcPts val="1000"/>
              </a:spcBef>
              <a:buClr>
                <a:schemeClr val="dk2"/>
              </a:buClr>
              <a:buSzPts val="2400"/>
              <a:buNone/>
            </a:pPr>
            <a:endParaRPr sz="2400" b="1"/>
          </a:p>
          <a:p>
            <a:pPr marL="0" indent="0">
              <a:lnSpc>
                <a:spcPct val="80000"/>
              </a:lnSpc>
              <a:spcBef>
                <a:spcPts val="1000"/>
              </a:spcBef>
              <a:spcAft>
                <a:spcPts val="1000"/>
              </a:spcAft>
              <a:buClr>
                <a:srgbClr val="000000"/>
              </a:buClr>
              <a:buSzPts val="1900"/>
              <a:buNone/>
            </a:pPr>
            <a:endParaRPr sz="1900">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91"/>
        <p:cNvGrpSpPr/>
        <p:nvPr/>
      </p:nvGrpSpPr>
      <p:grpSpPr>
        <a:xfrm>
          <a:off x="0" y="0"/>
          <a:ext cx="0" cy="0"/>
          <a:chOff x="0" y="0"/>
          <a:chExt cx="0" cy="0"/>
        </a:xfrm>
      </p:grpSpPr>
      <p:sp>
        <p:nvSpPr>
          <p:cNvPr id="292" name="Google Shape;292;p19"/>
          <p:cNvSpPr txBox="1">
            <a:spLocks noGrp="1"/>
          </p:cNvSpPr>
          <p:nvPr>
            <p:ph type="body" idx="1"/>
          </p:nvPr>
        </p:nvSpPr>
        <p:spPr>
          <a:xfrm>
            <a:off x="532638" y="1885950"/>
            <a:ext cx="8078724" cy="4012406"/>
          </a:xfrm>
          <a:prstGeom prst="rect">
            <a:avLst/>
          </a:prstGeom>
          <a:noFill/>
          <a:ln>
            <a:noFill/>
          </a:ln>
        </p:spPr>
        <p:txBody>
          <a:bodyPr spcFirstLastPara="1" vert="horz" wrap="square" lIns="0" tIns="0" rIns="0" bIns="0" rtlCol="0" anchor="t" anchorCtr="0">
            <a:normAutofit/>
          </a:bodyPr>
          <a:lstStyle/>
          <a:p>
            <a:pPr marL="342900" lvl="1" indent="0">
              <a:spcBef>
                <a:spcPts val="0"/>
              </a:spcBef>
              <a:buClr>
                <a:srgbClr val="000099"/>
              </a:buClr>
              <a:buSzPts val="1600"/>
              <a:buNone/>
            </a:pPr>
            <a:r>
              <a:rPr lang="en-US" sz="2475" i="1">
                <a:solidFill>
                  <a:srgbClr val="000099"/>
                </a:solidFill>
              </a:rPr>
              <a:t>6. </a:t>
            </a:r>
            <a:r>
              <a:rPr lang="en-US" sz="2475" b="1" i="1">
                <a:solidFill>
                  <a:srgbClr val="000099"/>
                </a:solidFill>
              </a:rPr>
              <a:t>annual IEP goals </a:t>
            </a:r>
            <a:r>
              <a:rPr lang="en-US" sz="2475">
                <a:solidFill>
                  <a:srgbClr val="000000"/>
                </a:solidFill>
              </a:rPr>
              <a:t>related to the student’s transition services needs. </a:t>
            </a:r>
            <a:endParaRPr/>
          </a:p>
          <a:p>
            <a:pPr marL="342900" lvl="1" indent="0">
              <a:buClr>
                <a:srgbClr val="000000"/>
              </a:buClr>
              <a:buSzPts val="1600"/>
              <a:buNone/>
            </a:pPr>
            <a:r>
              <a:rPr lang="en-US" sz="2475" i="1">
                <a:solidFill>
                  <a:srgbClr val="000000"/>
                </a:solidFill>
              </a:rPr>
              <a:t>7. </a:t>
            </a:r>
            <a:r>
              <a:rPr lang="en-US" sz="2475">
                <a:solidFill>
                  <a:srgbClr val="000000"/>
                </a:solidFill>
              </a:rPr>
              <a:t>There also must be </a:t>
            </a:r>
            <a:r>
              <a:rPr lang="en-US" sz="2475" b="1" i="1">
                <a:solidFill>
                  <a:srgbClr val="000099"/>
                </a:solidFill>
              </a:rPr>
              <a:t>evidence that the student was invited to the IEP Team meeting </a:t>
            </a:r>
            <a:r>
              <a:rPr lang="en-US" sz="2475">
                <a:solidFill>
                  <a:srgbClr val="000000"/>
                </a:solidFill>
              </a:rPr>
              <a:t>where transition services are to be discussed and</a:t>
            </a:r>
            <a:endParaRPr/>
          </a:p>
          <a:p>
            <a:pPr marL="342900" lvl="1" indent="0">
              <a:buClr>
                <a:srgbClr val="000000"/>
              </a:buClr>
              <a:buSzPts val="1600"/>
              <a:buNone/>
            </a:pPr>
            <a:r>
              <a:rPr lang="en-US" sz="2475" i="1">
                <a:solidFill>
                  <a:srgbClr val="000000"/>
                </a:solidFill>
              </a:rPr>
              <a:t>8. </a:t>
            </a:r>
            <a:r>
              <a:rPr lang="en-US" sz="2475">
                <a:solidFill>
                  <a:srgbClr val="000000"/>
                </a:solidFill>
              </a:rPr>
              <a:t>evidence that, if appropriate, </a:t>
            </a:r>
            <a:r>
              <a:rPr lang="en-US" sz="2475" b="1" i="1">
                <a:solidFill>
                  <a:srgbClr val="000099"/>
                </a:solidFill>
              </a:rPr>
              <a:t>a representative of any participating agency was invited </a:t>
            </a:r>
            <a:r>
              <a:rPr lang="en-US" sz="2475">
                <a:solidFill>
                  <a:srgbClr val="000000"/>
                </a:solidFill>
              </a:rPr>
              <a:t>to the IEP Team meeting with the prior consent of the parent or student who has reached the age of majority.</a:t>
            </a:r>
            <a:endParaRPr/>
          </a:p>
          <a:p>
            <a:pPr marL="342900" lvl="1" indent="0">
              <a:buClr>
                <a:srgbClr val="000000"/>
              </a:buClr>
              <a:buSzPts val="1600"/>
              <a:buNone/>
            </a:pPr>
            <a:r>
              <a:rPr lang="en-US" sz="2475">
                <a:solidFill>
                  <a:srgbClr val="000000"/>
                </a:solidFill>
              </a:rPr>
              <a:t> (20 U.S.C. 1416(a)(3)(B))</a:t>
            </a:r>
            <a:endParaRPr sz="2475">
              <a:solidFill>
                <a:srgbClr val="2A2682"/>
              </a:solidFill>
            </a:endParaRPr>
          </a:p>
          <a:p>
            <a:pPr marL="171450" indent="0">
              <a:buNone/>
            </a:pPr>
            <a:endParaRPr/>
          </a:p>
        </p:txBody>
      </p:sp>
      <p:sp>
        <p:nvSpPr>
          <p:cNvPr id="293" name="Google Shape;293;p19"/>
          <p:cNvSpPr txBox="1">
            <a:spLocks noGrp="1"/>
          </p:cNvSpPr>
          <p:nvPr>
            <p:ph type="sldNum" idx="12"/>
          </p:nvPr>
        </p:nvSpPr>
        <p:spPr>
          <a:xfrm>
            <a:off x="249655" y="5624513"/>
            <a:ext cx="2057400" cy="273844"/>
          </a:xfrm>
          <a:prstGeom prst="rect">
            <a:avLst/>
          </a:prstGeom>
          <a:noFill/>
          <a:ln>
            <a:noFill/>
          </a:ln>
        </p:spPr>
        <p:txBody>
          <a:bodyPr spcFirstLastPara="1" wrap="square" lIns="68569" tIns="34275" rIns="68569" bIns="34275" anchor="ctr" anchorCtr="0">
            <a:noAutofit/>
          </a:bodyPr>
          <a:lstStyle/>
          <a:p>
            <a:fld id="{00000000-1234-1234-1234-123412341234}" type="slidenum">
              <a:rPr lang="en-US"/>
              <a:pPr/>
              <a:t>11</a:t>
            </a:fld>
            <a:endParaRPr/>
          </a:p>
        </p:txBody>
      </p:sp>
      <p:sp>
        <p:nvSpPr>
          <p:cNvPr id="294" name="Google Shape;294;p19"/>
          <p:cNvSpPr txBox="1">
            <a:spLocks noGrp="1"/>
          </p:cNvSpPr>
          <p:nvPr>
            <p:ph type="title"/>
          </p:nvPr>
        </p:nvSpPr>
        <p:spPr>
          <a:xfrm>
            <a:off x="980803" y="1124712"/>
            <a:ext cx="7396715" cy="560313"/>
          </a:xfrm>
          <a:prstGeom prst="rect">
            <a:avLst/>
          </a:prstGeom>
          <a:noFill/>
          <a:ln>
            <a:noFill/>
          </a:ln>
        </p:spPr>
        <p:txBody>
          <a:bodyPr spcFirstLastPara="1" vert="horz" wrap="square" lIns="0" tIns="0" rIns="0" bIns="0" rtlCol="0" anchor="t" anchorCtr="0">
            <a:normAutofit fontScale="90000"/>
          </a:bodyPr>
          <a:lstStyle/>
          <a:p>
            <a:pPr>
              <a:buSzPct val="100000"/>
            </a:pPr>
            <a:r>
              <a:rPr lang="en-US"/>
              <a:t>Indicator 13 – Required Elements (2 of 2)</a:t>
            </a:r>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195"/>
        <p:cNvGrpSpPr/>
        <p:nvPr/>
      </p:nvGrpSpPr>
      <p:grpSpPr>
        <a:xfrm>
          <a:off x="0" y="0"/>
          <a:ext cx="0" cy="0"/>
          <a:chOff x="0" y="0"/>
          <a:chExt cx="0" cy="0"/>
        </a:xfrm>
      </p:grpSpPr>
      <p:sp>
        <p:nvSpPr>
          <p:cNvPr id="1196" name="Google Shape;1196;p126"/>
          <p:cNvSpPr txBox="1"/>
          <p:nvPr/>
        </p:nvSpPr>
        <p:spPr>
          <a:xfrm>
            <a:off x="146923" y="2754395"/>
            <a:ext cx="1544717" cy="992549"/>
          </a:xfrm>
          <a:prstGeom prst="rect">
            <a:avLst/>
          </a:prstGeom>
          <a:solidFill>
            <a:srgbClr val="92D050"/>
          </a:solidFill>
          <a:ln>
            <a:noFill/>
          </a:ln>
        </p:spPr>
        <p:txBody>
          <a:bodyPr spcFirstLastPara="1" wrap="square" lIns="68569" tIns="34275" rIns="68569" bIns="34275" anchor="t" anchorCtr="0">
            <a:spAutoFit/>
          </a:bodyPr>
          <a:lstStyle/>
          <a:p>
            <a:pPr algn="ctr">
              <a:buClr>
                <a:srgbClr val="000000"/>
              </a:buClr>
              <a:buSzPts val="2000"/>
            </a:pPr>
            <a:r>
              <a:rPr lang="en-US" sz="1500">
                <a:solidFill>
                  <a:srgbClr val="000000"/>
                </a:solidFill>
                <a:latin typeface="Arial"/>
                <a:ea typeface="Arial"/>
                <a:cs typeface="Arial"/>
                <a:sym typeface="Arial"/>
              </a:rPr>
              <a:t>When do I invite an outside agency representative?</a:t>
            </a:r>
            <a:endParaRPr sz="1350">
              <a:solidFill>
                <a:schemeClr val="dk1"/>
              </a:solidFill>
              <a:latin typeface="Calibri"/>
              <a:ea typeface="Calibri"/>
              <a:cs typeface="Calibri"/>
              <a:sym typeface="Calibri"/>
            </a:endParaRPr>
          </a:p>
        </p:txBody>
      </p:sp>
      <p:sp>
        <p:nvSpPr>
          <p:cNvPr id="1197" name="Google Shape;1197;p126"/>
          <p:cNvSpPr txBox="1"/>
          <p:nvPr/>
        </p:nvSpPr>
        <p:spPr>
          <a:xfrm>
            <a:off x="1574074" y="1795069"/>
            <a:ext cx="7569926" cy="3625578"/>
          </a:xfrm>
          <a:prstGeom prst="rect">
            <a:avLst/>
          </a:prstGeom>
          <a:noFill/>
          <a:ln>
            <a:noFill/>
          </a:ln>
        </p:spPr>
        <p:txBody>
          <a:bodyPr spcFirstLastPara="1" wrap="square" lIns="68569" tIns="34275" rIns="68569" bIns="34275" anchor="t" anchorCtr="0">
            <a:spAutoFit/>
          </a:bodyPr>
          <a:lstStyle/>
          <a:p>
            <a:pPr marL="366713" indent="-109538">
              <a:lnSpc>
                <a:spcPct val="106999"/>
              </a:lnSpc>
              <a:buClr>
                <a:schemeClr val="dk1"/>
              </a:buClr>
              <a:buSzPts val="2300"/>
              <a:buFont typeface="Arial"/>
              <a:buChar char="•"/>
            </a:pPr>
            <a:r>
              <a:rPr lang="en-US">
                <a:solidFill>
                  <a:srgbClr val="000000"/>
                </a:solidFill>
                <a:latin typeface="Arial"/>
                <a:ea typeface="Arial"/>
                <a:cs typeface="Arial"/>
                <a:sym typeface="Arial"/>
              </a:rPr>
              <a:t>A representative from any agency that is likely to provide or pay for transition services during the current school year (§300.344(b)(3)) must be invited to the IEP meeting.</a:t>
            </a:r>
            <a:endParaRPr>
              <a:solidFill>
                <a:schemeClr val="dk1"/>
              </a:solidFill>
              <a:latin typeface="Arial"/>
              <a:ea typeface="Arial"/>
              <a:cs typeface="Arial"/>
              <a:sym typeface="Arial"/>
            </a:endParaRPr>
          </a:p>
          <a:p>
            <a:pPr marL="366713" indent="-109538">
              <a:lnSpc>
                <a:spcPct val="106999"/>
              </a:lnSpc>
              <a:buClr>
                <a:schemeClr val="dk1"/>
              </a:buClr>
              <a:buSzPts val="2300"/>
              <a:buFont typeface="Arial"/>
              <a:buChar char="•"/>
            </a:pPr>
            <a:r>
              <a:rPr lang="en-US">
                <a:solidFill>
                  <a:schemeClr val="dk1"/>
                </a:solidFill>
                <a:latin typeface="Arial"/>
                <a:ea typeface="Arial"/>
                <a:cs typeface="Arial"/>
                <a:sym typeface="Arial"/>
              </a:rPr>
              <a:t>There must be evidence of parental consent dated prior to IEP meeting invitation date to the agency </a:t>
            </a:r>
            <a:endParaRPr>
              <a:solidFill>
                <a:schemeClr val="dk1"/>
              </a:solidFill>
              <a:latin typeface="Arial"/>
              <a:ea typeface="Arial"/>
              <a:cs typeface="Arial"/>
              <a:sym typeface="Arial"/>
            </a:endParaRPr>
          </a:p>
          <a:p>
            <a:pPr marL="366713" indent="-109538">
              <a:lnSpc>
                <a:spcPct val="106999"/>
              </a:lnSpc>
              <a:buClr>
                <a:schemeClr val="dk1"/>
              </a:buClr>
              <a:buSzPts val="2300"/>
              <a:buFont typeface="Arial"/>
              <a:buChar char="•"/>
            </a:pPr>
            <a:r>
              <a:rPr lang="en-US">
                <a:solidFill>
                  <a:schemeClr val="dk1"/>
                </a:solidFill>
                <a:latin typeface="Arial"/>
                <a:ea typeface="Arial"/>
                <a:cs typeface="Arial"/>
                <a:sym typeface="Arial"/>
              </a:rPr>
              <a:t>You must have written consent from parents before you invite an agency representative to attend any IEP meeting. This written consent must be obtained each time you invite an outside agency.</a:t>
            </a:r>
            <a:endParaRPr>
              <a:solidFill>
                <a:schemeClr val="dk1"/>
              </a:solidFill>
              <a:latin typeface="Arial"/>
              <a:ea typeface="Arial"/>
              <a:cs typeface="Arial"/>
              <a:sym typeface="Arial"/>
            </a:endParaRPr>
          </a:p>
          <a:p>
            <a:pPr marL="366713" indent="-109538">
              <a:lnSpc>
                <a:spcPct val="106999"/>
              </a:lnSpc>
              <a:buClr>
                <a:schemeClr val="dk1"/>
              </a:buClr>
              <a:buSzPts val="2300"/>
              <a:buFont typeface="Arial"/>
              <a:buChar char="•"/>
            </a:pPr>
            <a:r>
              <a:rPr lang="en-US">
                <a:solidFill>
                  <a:schemeClr val="dk1"/>
                </a:solidFill>
                <a:latin typeface="Arial"/>
                <a:ea typeface="Arial"/>
                <a:cs typeface="Arial"/>
                <a:sym typeface="Arial"/>
              </a:rPr>
              <a:t>If an agency [e.g., Department of Youth Corrections (DYC), Department of Human Services (DHS), Guardian ad litem (GAL)] has a custodial role with the student, parental consent to invite this agency representative is not required.</a:t>
            </a:r>
            <a:endParaRPr>
              <a:solidFill>
                <a:schemeClr val="dk1"/>
              </a:solidFill>
              <a:latin typeface="Arial"/>
              <a:ea typeface="Arial"/>
              <a:cs typeface="Arial"/>
              <a:sym typeface="Arial"/>
            </a:endParaRPr>
          </a:p>
        </p:txBody>
      </p:sp>
      <p:pic>
        <p:nvPicPr>
          <p:cNvPr id="1198" name="Google Shape;1198;p126"/>
          <p:cNvPicPr preferRelativeResize="0"/>
          <p:nvPr/>
        </p:nvPicPr>
        <p:blipFill rotWithShape="1">
          <a:blip r:embed="rId3">
            <a:alphaModFix/>
          </a:blip>
          <a:srcRect/>
          <a:stretch/>
        </p:blipFill>
        <p:spPr>
          <a:xfrm>
            <a:off x="0" y="873249"/>
            <a:ext cx="9144000" cy="617220"/>
          </a:xfrm>
          <a:prstGeom prst="rect">
            <a:avLst/>
          </a:prstGeom>
          <a:noFill/>
          <a:ln>
            <a:noFill/>
          </a:ln>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202"/>
        <p:cNvGrpSpPr/>
        <p:nvPr/>
      </p:nvGrpSpPr>
      <p:grpSpPr>
        <a:xfrm>
          <a:off x="0" y="0"/>
          <a:ext cx="0" cy="0"/>
          <a:chOff x="0" y="0"/>
          <a:chExt cx="0" cy="0"/>
        </a:xfrm>
      </p:grpSpPr>
      <p:sp>
        <p:nvSpPr>
          <p:cNvPr id="1203" name="Google Shape;1203;p127"/>
          <p:cNvSpPr txBox="1"/>
          <p:nvPr/>
        </p:nvSpPr>
        <p:spPr>
          <a:xfrm>
            <a:off x="146923" y="2754395"/>
            <a:ext cx="1544717" cy="992549"/>
          </a:xfrm>
          <a:prstGeom prst="rect">
            <a:avLst/>
          </a:prstGeom>
          <a:solidFill>
            <a:srgbClr val="92D050"/>
          </a:solidFill>
          <a:ln>
            <a:noFill/>
          </a:ln>
        </p:spPr>
        <p:txBody>
          <a:bodyPr spcFirstLastPara="1" wrap="square" lIns="68569" tIns="34275" rIns="68569" bIns="34275" anchor="t" anchorCtr="0">
            <a:spAutoFit/>
          </a:bodyPr>
          <a:lstStyle/>
          <a:p>
            <a:pPr algn="ctr">
              <a:buClr>
                <a:srgbClr val="000000"/>
              </a:buClr>
              <a:buSzPts val="2000"/>
            </a:pPr>
            <a:r>
              <a:rPr lang="en-US" sz="1500">
                <a:solidFill>
                  <a:srgbClr val="000000"/>
                </a:solidFill>
                <a:latin typeface="Arial"/>
                <a:ea typeface="Arial"/>
                <a:cs typeface="Arial"/>
                <a:sym typeface="Arial"/>
              </a:rPr>
              <a:t>When do I invite an outside agency representative?</a:t>
            </a:r>
            <a:endParaRPr sz="1350">
              <a:solidFill>
                <a:schemeClr val="dk1"/>
              </a:solidFill>
              <a:latin typeface="Calibri"/>
              <a:ea typeface="Calibri"/>
              <a:cs typeface="Calibri"/>
              <a:sym typeface="Calibri"/>
            </a:endParaRPr>
          </a:p>
        </p:txBody>
      </p:sp>
      <p:sp>
        <p:nvSpPr>
          <p:cNvPr id="1204" name="Google Shape;1204;p127"/>
          <p:cNvSpPr txBox="1"/>
          <p:nvPr/>
        </p:nvSpPr>
        <p:spPr>
          <a:xfrm>
            <a:off x="1427152" y="1490469"/>
            <a:ext cx="7569926" cy="2440125"/>
          </a:xfrm>
          <a:prstGeom prst="rect">
            <a:avLst/>
          </a:prstGeom>
          <a:noFill/>
          <a:ln>
            <a:noFill/>
          </a:ln>
        </p:spPr>
        <p:txBody>
          <a:bodyPr spcFirstLastPara="1" wrap="square" lIns="68569" tIns="34275" rIns="68569" bIns="34275" anchor="t" anchorCtr="0">
            <a:spAutoFit/>
          </a:bodyPr>
          <a:lstStyle/>
          <a:p>
            <a:pPr marL="257175">
              <a:lnSpc>
                <a:spcPct val="106999"/>
              </a:lnSpc>
              <a:buClr>
                <a:srgbClr val="000000"/>
              </a:buClr>
              <a:buSzPts val="2400"/>
            </a:pPr>
            <a:endParaRPr>
              <a:solidFill>
                <a:schemeClr val="dk1"/>
              </a:solidFill>
              <a:latin typeface="Arial"/>
              <a:ea typeface="Arial"/>
              <a:cs typeface="Arial"/>
              <a:sym typeface="Arial"/>
            </a:endParaRPr>
          </a:p>
          <a:p>
            <a:pPr marL="366713" indent="-109538">
              <a:lnSpc>
                <a:spcPct val="106999"/>
              </a:lnSpc>
              <a:buClr>
                <a:schemeClr val="dk1"/>
              </a:buClr>
              <a:buSzPts val="2300"/>
              <a:buFont typeface="Arial"/>
              <a:buChar char="•"/>
            </a:pPr>
            <a:r>
              <a:rPr lang="en-US">
                <a:solidFill>
                  <a:srgbClr val="000000"/>
                </a:solidFill>
                <a:latin typeface="Arial"/>
                <a:ea typeface="Arial"/>
                <a:cs typeface="Arial"/>
                <a:sym typeface="Arial"/>
              </a:rPr>
              <a:t>IDEA requires that the student’s Individual Education Program (IEP) include statements of interagency responsibilities or any linkages that are needed for the student to successfully transition (§300.347(b)(2)).</a:t>
            </a:r>
            <a:endParaRPr sz="1050">
              <a:solidFill>
                <a:srgbClr val="000000"/>
              </a:solidFill>
              <a:latin typeface="Arial"/>
              <a:ea typeface="Arial"/>
              <a:cs typeface="Arial"/>
              <a:sym typeface="Arial"/>
            </a:endParaRPr>
          </a:p>
          <a:p>
            <a:pPr marL="366713" indent="-109538">
              <a:lnSpc>
                <a:spcPct val="106999"/>
              </a:lnSpc>
              <a:buClr>
                <a:schemeClr val="dk1"/>
              </a:buClr>
              <a:buSzPts val="2300"/>
              <a:buFont typeface="Arial"/>
              <a:buChar char="•"/>
            </a:pPr>
            <a:r>
              <a:rPr lang="en-US">
                <a:solidFill>
                  <a:schemeClr val="dk1"/>
                </a:solidFill>
                <a:latin typeface="Arial"/>
                <a:ea typeface="Arial"/>
                <a:cs typeface="Arial"/>
                <a:sym typeface="Arial"/>
              </a:rPr>
              <a:t>SWAP providers are district/BOCES employees so parental consent is not required for them to be invited to an IEP meeting. However, written parental consent is required to invite the DVR counselor.</a:t>
            </a:r>
            <a:endParaRPr sz="1050">
              <a:solidFill>
                <a:srgbClr val="000000"/>
              </a:solidFill>
              <a:latin typeface="Arial"/>
              <a:ea typeface="Arial"/>
              <a:cs typeface="Arial"/>
              <a:sym typeface="Arial"/>
            </a:endParaRPr>
          </a:p>
          <a:p>
            <a:pPr marL="366713">
              <a:lnSpc>
                <a:spcPct val="106999"/>
              </a:lnSpc>
              <a:buClr>
                <a:schemeClr val="dk1"/>
              </a:buClr>
              <a:buSzPts val="2300"/>
            </a:pPr>
            <a:endParaRPr>
              <a:solidFill>
                <a:schemeClr val="dk1"/>
              </a:solidFill>
              <a:latin typeface="Arial"/>
              <a:ea typeface="Arial"/>
              <a:cs typeface="Arial"/>
              <a:sym typeface="Arial"/>
            </a:endParaRPr>
          </a:p>
        </p:txBody>
      </p:sp>
      <p:pic>
        <p:nvPicPr>
          <p:cNvPr id="1205" name="Google Shape;1205;p127"/>
          <p:cNvPicPr preferRelativeResize="0"/>
          <p:nvPr/>
        </p:nvPicPr>
        <p:blipFill rotWithShape="1">
          <a:blip r:embed="rId3">
            <a:alphaModFix/>
          </a:blip>
          <a:srcRect/>
          <a:stretch/>
        </p:blipFill>
        <p:spPr>
          <a:xfrm>
            <a:off x="0" y="873249"/>
            <a:ext cx="9144000" cy="617220"/>
          </a:xfrm>
          <a:prstGeom prst="rect">
            <a:avLst/>
          </a:prstGeom>
          <a:noFill/>
          <a:ln>
            <a:noFill/>
          </a:ln>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209"/>
        <p:cNvGrpSpPr/>
        <p:nvPr/>
      </p:nvGrpSpPr>
      <p:grpSpPr>
        <a:xfrm>
          <a:off x="0" y="0"/>
          <a:ext cx="0" cy="0"/>
          <a:chOff x="0" y="0"/>
          <a:chExt cx="0" cy="0"/>
        </a:xfrm>
      </p:grpSpPr>
      <p:sp>
        <p:nvSpPr>
          <p:cNvPr id="1210" name="Google Shape;1210;p128"/>
          <p:cNvSpPr txBox="1"/>
          <p:nvPr/>
        </p:nvSpPr>
        <p:spPr>
          <a:xfrm>
            <a:off x="146923" y="2754395"/>
            <a:ext cx="1544717" cy="992549"/>
          </a:xfrm>
          <a:prstGeom prst="rect">
            <a:avLst/>
          </a:prstGeom>
          <a:solidFill>
            <a:srgbClr val="92D050"/>
          </a:solidFill>
          <a:ln>
            <a:noFill/>
          </a:ln>
        </p:spPr>
        <p:txBody>
          <a:bodyPr spcFirstLastPara="1" wrap="square" lIns="68569" tIns="34275" rIns="68569" bIns="34275" anchor="t" anchorCtr="0">
            <a:spAutoFit/>
          </a:bodyPr>
          <a:lstStyle/>
          <a:p>
            <a:pPr algn="ctr">
              <a:buClr>
                <a:srgbClr val="000000"/>
              </a:buClr>
              <a:buSzPts val="2000"/>
            </a:pPr>
            <a:r>
              <a:rPr lang="en-US" sz="1500">
                <a:solidFill>
                  <a:srgbClr val="000000"/>
                </a:solidFill>
                <a:latin typeface="Arial"/>
                <a:ea typeface="Arial"/>
                <a:cs typeface="Arial"/>
                <a:sym typeface="Arial"/>
              </a:rPr>
              <a:t>When do I invite an outside agency representative?</a:t>
            </a:r>
            <a:endParaRPr sz="1350">
              <a:solidFill>
                <a:schemeClr val="dk1"/>
              </a:solidFill>
              <a:latin typeface="Calibri"/>
              <a:ea typeface="Calibri"/>
              <a:cs typeface="Calibri"/>
              <a:sym typeface="Calibri"/>
            </a:endParaRPr>
          </a:p>
        </p:txBody>
      </p:sp>
      <p:pic>
        <p:nvPicPr>
          <p:cNvPr id="1211" name="Google Shape;1211;p128"/>
          <p:cNvPicPr preferRelativeResize="0"/>
          <p:nvPr/>
        </p:nvPicPr>
        <p:blipFill rotWithShape="1">
          <a:blip r:embed="rId3">
            <a:alphaModFix/>
          </a:blip>
          <a:srcRect/>
          <a:stretch/>
        </p:blipFill>
        <p:spPr>
          <a:xfrm>
            <a:off x="0" y="873249"/>
            <a:ext cx="9144000" cy="701699"/>
          </a:xfrm>
          <a:prstGeom prst="rect">
            <a:avLst/>
          </a:prstGeom>
          <a:noFill/>
          <a:ln>
            <a:noFill/>
          </a:ln>
        </p:spPr>
      </p:pic>
      <p:sp>
        <p:nvSpPr>
          <p:cNvPr id="1212" name="Google Shape;1212;p128"/>
          <p:cNvSpPr txBox="1"/>
          <p:nvPr/>
        </p:nvSpPr>
        <p:spPr>
          <a:xfrm>
            <a:off x="1915511" y="2126612"/>
            <a:ext cx="7228490" cy="2723279"/>
          </a:xfrm>
          <a:prstGeom prst="rect">
            <a:avLst/>
          </a:prstGeom>
          <a:noFill/>
          <a:ln>
            <a:noFill/>
          </a:ln>
        </p:spPr>
        <p:txBody>
          <a:bodyPr spcFirstLastPara="1" wrap="square" lIns="68569" tIns="34275" rIns="68569" bIns="34275" anchor="t" anchorCtr="0">
            <a:spAutoFit/>
          </a:bodyPr>
          <a:lstStyle/>
          <a:p>
            <a:pPr marL="171450" indent="-171450">
              <a:lnSpc>
                <a:spcPct val="90000"/>
              </a:lnSpc>
              <a:spcBef>
                <a:spcPts val="750"/>
              </a:spcBef>
              <a:buClr>
                <a:srgbClr val="000000"/>
              </a:buClr>
              <a:buSzPts val="2400"/>
              <a:buFont typeface="Arial"/>
              <a:buChar char="•"/>
            </a:pPr>
            <a:r>
              <a:rPr lang="en-US">
                <a:solidFill>
                  <a:srgbClr val="000000"/>
                </a:solidFill>
                <a:latin typeface="Arial"/>
                <a:ea typeface="Arial"/>
                <a:cs typeface="Arial"/>
                <a:sym typeface="Arial"/>
              </a:rPr>
              <a:t>The Division of Vocational Rehabilitation and/or the community-centered board are critical connections for students.</a:t>
            </a:r>
            <a:endParaRPr>
              <a:solidFill>
                <a:schemeClr val="dk1"/>
              </a:solidFill>
              <a:latin typeface="Arial"/>
              <a:ea typeface="Arial"/>
              <a:cs typeface="Arial"/>
              <a:sym typeface="Arial"/>
            </a:endParaRPr>
          </a:p>
          <a:p>
            <a:pPr marL="171450" indent="-171450">
              <a:lnSpc>
                <a:spcPct val="90000"/>
              </a:lnSpc>
              <a:spcBef>
                <a:spcPts val="750"/>
              </a:spcBef>
              <a:buClr>
                <a:srgbClr val="000000"/>
              </a:buClr>
              <a:buSzPts val="2400"/>
              <a:buFont typeface="Arial"/>
              <a:buChar char="•"/>
            </a:pPr>
            <a:r>
              <a:rPr lang="en-US">
                <a:solidFill>
                  <a:srgbClr val="000000"/>
                </a:solidFill>
                <a:latin typeface="Arial"/>
                <a:ea typeface="Arial"/>
                <a:cs typeface="Arial"/>
                <a:sym typeface="Arial"/>
              </a:rPr>
              <a:t>Do not commit an outside agency to services without their knowledge/input. </a:t>
            </a:r>
            <a:endParaRPr>
              <a:solidFill>
                <a:schemeClr val="dk1"/>
              </a:solidFill>
              <a:latin typeface="Arial"/>
              <a:ea typeface="Arial"/>
              <a:cs typeface="Arial"/>
              <a:sym typeface="Arial"/>
            </a:endParaRPr>
          </a:p>
          <a:p>
            <a:pPr marL="171450" indent="-171450">
              <a:lnSpc>
                <a:spcPct val="90000"/>
              </a:lnSpc>
              <a:spcBef>
                <a:spcPts val="750"/>
              </a:spcBef>
              <a:buClr>
                <a:srgbClr val="000000"/>
              </a:buClr>
              <a:buSzPts val="2400"/>
              <a:buFont typeface="Arial"/>
              <a:buChar char="•"/>
            </a:pPr>
            <a:r>
              <a:rPr lang="en-US">
                <a:solidFill>
                  <a:srgbClr val="000000"/>
                </a:solidFill>
                <a:latin typeface="Arial"/>
                <a:ea typeface="Arial"/>
                <a:cs typeface="Arial"/>
                <a:sym typeface="Arial"/>
              </a:rPr>
              <a:t>If outside agencies attend a meeting at the invitation of the parents, document the attendance somewhere on the IEP. For example, it could be included in the meeting notes or noted in the IEP participant’s section, “attended by parent permission.”</a:t>
            </a:r>
            <a:endParaRPr>
              <a:solidFill>
                <a:schemeClr val="dk1"/>
              </a:solidFill>
              <a:latin typeface="Arial"/>
              <a:ea typeface="Arial"/>
              <a:cs typeface="Arial"/>
              <a:sym typeface="Arial"/>
            </a:endParaRPr>
          </a:p>
          <a:p>
            <a:pPr>
              <a:lnSpc>
                <a:spcPct val="90000"/>
              </a:lnSpc>
              <a:spcBef>
                <a:spcPts val="750"/>
              </a:spcBef>
              <a:buClr>
                <a:srgbClr val="000000"/>
              </a:buClr>
              <a:buSzPts val="2400"/>
            </a:pPr>
            <a:r>
              <a:rPr lang="en-US">
                <a:solidFill>
                  <a:srgbClr val="000000"/>
                </a:solidFill>
                <a:latin typeface="Arial"/>
                <a:ea typeface="Arial"/>
                <a:cs typeface="Arial"/>
                <a:sym typeface="Arial"/>
              </a:rPr>
              <a:t> </a:t>
            </a:r>
            <a:endParaRPr>
              <a:solidFill>
                <a:schemeClr val="dk1"/>
              </a:solidFill>
              <a:latin typeface="Arial"/>
              <a:ea typeface="Arial"/>
              <a:cs typeface="Arial"/>
              <a:sym typeface="Arial"/>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216"/>
        <p:cNvGrpSpPr/>
        <p:nvPr/>
      </p:nvGrpSpPr>
      <p:grpSpPr>
        <a:xfrm>
          <a:off x="0" y="0"/>
          <a:ext cx="0" cy="0"/>
          <a:chOff x="0" y="0"/>
          <a:chExt cx="0" cy="0"/>
        </a:xfrm>
      </p:grpSpPr>
      <p:pic>
        <p:nvPicPr>
          <p:cNvPr id="1217" name="Google Shape;1217;p129"/>
          <p:cNvPicPr preferRelativeResize="0"/>
          <p:nvPr/>
        </p:nvPicPr>
        <p:blipFill rotWithShape="1">
          <a:blip r:embed="rId3">
            <a:alphaModFix/>
          </a:blip>
          <a:srcRect/>
          <a:stretch/>
        </p:blipFill>
        <p:spPr>
          <a:xfrm>
            <a:off x="0" y="873249"/>
            <a:ext cx="9144000" cy="617220"/>
          </a:xfrm>
          <a:prstGeom prst="rect">
            <a:avLst/>
          </a:prstGeom>
          <a:noFill/>
          <a:ln>
            <a:noFill/>
          </a:ln>
        </p:spPr>
      </p:pic>
      <p:sp>
        <p:nvSpPr>
          <p:cNvPr id="1218" name="Google Shape;1218;p129"/>
          <p:cNvSpPr txBox="1"/>
          <p:nvPr/>
        </p:nvSpPr>
        <p:spPr>
          <a:xfrm>
            <a:off x="0" y="1490470"/>
            <a:ext cx="9144000" cy="3585054"/>
          </a:xfrm>
          <a:prstGeom prst="rect">
            <a:avLst/>
          </a:prstGeom>
          <a:noFill/>
          <a:ln>
            <a:noFill/>
          </a:ln>
        </p:spPr>
        <p:txBody>
          <a:bodyPr spcFirstLastPara="1" wrap="square" lIns="68569" tIns="34275" rIns="68569" bIns="34275" anchor="t" anchorCtr="0">
            <a:spAutoFit/>
          </a:bodyPr>
          <a:lstStyle/>
          <a:p>
            <a:pPr>
              <a:lnSpc>
                <a:spcPct val="115000"/>
              </a:lnSpc>
              <a:buClr>
                <a:srgbClr val="000000"/>
              </a:buClr>
              <a:buSzPts val="4010"/>
            </a:pPr>
            <a:r>
              <a:rPr lang="en-US" b="1" i="1">
                <a:solidFill>
                  <a:schemeClr val="dk1"/>
                </a:solidFill>
                <a:latin typeface="Arial"/>
                <a:ea typeface="Arial"/>
                <a:cs typeface="Arial"/>
                <a:sym typeface="Arial"/>
              </a:rPr>
              <a:t>Just a note about DVR…..</a:t>
            </a:r>
            <a:endParaRPr sz="1350">
              <a:solidFill>
                <a:schemeClr val="dk1"/>
              </a:solidFill>
              <a:latin typeface="Calibri"/>
              <a:ea typeface="Calibri"/>
              <a:cs typeface="Calibri"/>
              <a:sym typeface="Calibri"/>
            </a:endParaRPr>
          </a:p>
          <a:p>
            <a:pPr marL="257175" indent="-257175">
              <a:lnSpc>
                <a:spcPct val="115000"/>
              </a:lnSpc>
              <a:spcBef>
                <a:spcPts val="900"/>
              </a:spcBef>
              <a:buClr>
                <a:srgbClr val="000000"/>
              </a:buClr>
              <a:buSzPts val="2400"/>
              <a:buFont typeface="Arial"/>
              <a:buChar char="•"/>
            </a:pPr>
            <a:r>
              <a:rPr lang="en-US">
                <a:solidFill>
                  <a:schemeClr val="dk1"/>
                </a:solidFill>
                <a:latin typeface="Arial"/>
                <a:ea typeface="Arial"/>
                <a:cs typeface="Arial"/>
                <a:sym typeface="Arial"/>
              </a:rPr>
              <a:t>Students who are potentially eligible for DVR services can be referred for Pre-Employment Transition Services (Pre-ETS).</a:t>
            </a:r>
            <a:endParaRPr>
              <a:solidFill>
                <a:schemeClr val="dk1"/>
              </a:solidFill>
              <a:latin typeface="Arial"/>
              <a:ea typeface="Arial"/>
              <a:cs typeface="Arial"/>
              <a:sym typeface="Arial"/>
            </a:endParaRPr>
          </a:p>
          <a:p>
            <a:pPr marL="257175" indent="-142875">
              <a:buClr>
                <a:srgbClr val="000000"/>
              </a:buClr>
              <a:buSzPts val="2400"/>
            </a:pPr>
            <a:endParaRPr>
              <a:solidFill>
                <a:schemeClr val="dk1"/>
              </a:solidFill>
              <a:latin typeface="Arial"/>
              <a:ea typeface="Arial"/>
              <a:cs typeface="Arial"/>
              <a:sym typeface="Arial"/>
            </a:endParaRPr>
          </a:p>
          <a:p>
            <a:pPr marL="257175" indent="-257175">
              <a:buClr>
                <a:srgbClr val="000000"/>
              </a:buClr>
              <a:buSzPts val="2400"/>
              <a:buFont typeface="Arial"/>
              <a:buChar char="•"/>
            </a:pPr>
            <a:r>
              <a:rPr lang="en-US">
                <a:solidFill>
                  <a:schemeClr val="dk1"/>
                </a:solidFill>
                <a:latin typeface="Arial"/>
                <a:ea typeface="Arial"/>
                <a:cs typeface="Arial"/>
                <a:sym typeface="Arial"/>
              </a:rPr>
              <a:t>DVR cannot be written into an IEP because they are an eligibility program.  </a:t>
            </a:r>
            <a:endParaRPr sz="1350">
              <a:solidFill>
                <a:schemeClr val="dk1"/>
              </a:solidFill>
              <a:latin typeface="Calibri"/>
              <a:ea typeface="Calibri"/>
              <a:cs typeface="Calibri"/>
              <a:sym typeface="Calibri"/>
            </a:endParaRPr>
          </a:p>
          <a:p>
            <a:pPr marL="257175" indent="-257175">
              <a:spcBef>
                <a:spcPts val="600"/>
              </a:spcBef>
              <a:buClr>
                <a:srgbClr val="000000"/>
              </a:buClr>
              <a:buSzPts val="2400"/>
              <a:buFont typeface="Arial"/>
              <a:buChar char="•"/>
            </a:pPr>
            <a:r>
              <a:rPr lang="en-US">
                <a:solidFill>
                  <a:schemeClr val="dk1"/>
                </a:solidFill>
                <a:latin typeface="Arial"/>
                <a:ea typeface="Arial"/>
                <a:cs typeface="Arial"/>
                <a:sym typeface="Arial"/>
              </a:rPr>
              <a:t>Because DVR is an eligibility program and plans are continuously reviewed, services can at any time change for a variety of reasons.  </a:t>
            </a:r>
            <a:endParaRPr sz="1350">
              <a:solidFill>
                <a:schemeClr val="dk1"/>
              </a:solidFill>
              <a:latin typeface="Calibri"/>
              <a:ea typeface="Calibri"/>
              <a:cs typeface="Calibri"/>
              <a:sym typeface="Calibri"/>
            </a:endParaRPr>
          </a:p>
          <a:p>
            <a:pPr marL="257175" indent="-257175">
              <a:spcBef>
                <a:spcPts val="600"/>
              </a:spcBef>
              <a:buClr>
                <a:srgbClr val="000000"/>
              </a:buClr>
              <a:buSzPts val="2400"/>
              <a:buFont typeface="Arial"/>
              <a:buChar char="•"/>
            </a:pPr>
            <a:r>
              <a:rPr lang="en-US">
                <a:solidFill>
                  <a:schemeClr val="dk1"/>
                </a:solidFill>
                <a:latin typeface="Arial"/>
                <a:ea typeface="Arial"/>
                <a:cs typeface="Arial"/>
                <a:sym typeface="Arial"/>
              </a:rPr>
              <a:t>Should a district put a service in an IEP, essentially, they are liable to ensure its provision and DVR is not. However, when a district chooses to do this without collaborative efforts with DVR it can result in legal problems for both partners. </a:t>
            </a:r>
            <a:endParaRPr sz="1350">
              <a:solidFill>
                <a:schemeClr val="dk1"/>
              </a:solidFill>
              <a:latin typeface="Calibri"/>
              <a:ea typeface="Calibri"/>
              <a:cs typeface="Calibri"/>
              <a:sym typeface="Calibri"/>
            </a:endParaRPr>
          </a:p>
          <a:p>
            <a:pPr>
              <a:lnSpc>
                <a:spcPct val="90000"/>
              </a:lnSpc>
              <a:spcBef>
                <a:spcPts val="750"/>
              </a:spcBef>
              <a:buClr>
                <a:schemeClr val="dk1"/>
              </a:buClr>
              <a:buSzPts val="2400"/>
            </a:pPr>
            <a:endParaRPr>
              <a:solidFill>
                <a:srgbClr val="000000"/>
              </a:solidFill>
              <a:latin typeface="Arial"/>
              <a:ea typeface="Arial"/>
              <a:cs typeface="Arial"/>
              <a:sym typeface="Arial"/>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pic>
        <p:nvPicPr>
          <p:cNvPr id="1223" name="Google Shape;1223;p130"/>
          <p:cNvPicPr preferRelativeResize="0"/>
          <p:nvPr/>
        </p:nvPicPr>
        <p:blipFill rotWithShape="1">
          <a:blip r:embed="rId3">
            <a:alphaModFix/>
          </a:blip>
          <a:srcRect/>
          <a:stretch/>
        </p:blipFill>
        <p:spPr>
          <a:xfrm>
            <a:off x="0" y="873249"/>
            <a:ext cx="9144000" cy="617220"/>
          </a:xfrm>
          <a:prstGeom prst="rect">
            <a:avLst/>
          </a:prstGeom>
          <a:noFill/>
          <a:ln>
            <a:noFill/>
          </a:ln>
        </p:spPr>
      </p:pic>
      <p:sp>
        <p:nvSpPr>
          <p:cNvPr id="1224" name="Google Shape;1224;p130"/>
          <p:cNvSpPr txBox="1"/>
          <p:nvPr/>
        </p:nvSpPr>
        <p:spPr>
          <a:xfrm>
            <a:off x="0" y="1490470"/>
            <a:ext cx="9144000" cy="4294479"/>
          </a:xfrm>
          <a:prstGeom prst="rect">
            <a:avLst/>
          </a:prstGeom>
          <a:noFill/>
          <a:ln>
            <a:noFill/>
          </a:ln>
        </p:spPr>
        <p:txBody>
          <a:bodyPr spcFirstLastPara="1" wrap="square" lIns="68569" tIns="34275" rIns="68569" bIns="34275" anchor="t" anchorCtr="0">
            <a:spAutoFit/>
          </a:bodyPr>
          <a:lstStyle/>
          <a:p>
            <a:pPr>
              <a:lnSpc>
                <a:spcPct val="115000"/>
              </a:lnSpc>
              <a:buClr>
                <a:srgbClr val="000000"/>
              </a:buClr>
              <a:buSzPts val="4010"/>
            </a:pPr>
            <a:r>
              <a:rPr lang="en-US" b="1" i="1">
                <a:solidFill>
                  <a:schemeClr val="dk1"/>
                </a:solidFill>
                <a:latin typeface="Arial"/>
                <a:ea typeface="Arial"/>
                <a:cs typeface="Arial"/>
                <a:sym typeface="Arial"/>
              </a:rPr>
              <a:t>Just a note about DVR…..</a:t>
            </a:r>
            <a:endParaRPr sz="1350">
              <a:solidFill>
                <a:schemeClr val="dk1"/>
              </a:solidFill>
              <a:latin typeface="Calibri"/>
              <a:ea typeface="Calibri"/>
              <a:cs typeface="Calibri"/>
              <a:sym typeface="Calibri"/>
            </a:endParaRPr>
          </a:p>
          <a:p>
            <a:pPr marL="257175" indent="-257175">
              <a:spcBef>
                <a:spcPts val="600"/>
              </a:spcBef>
              <a:buClr>
                <a:srgbClr val="000000"/>
              </a:buClr>
              <a:buSzPts val="1800"/>
              <a:buFont typeface="Arial"/>
              <a:buChar char="•"/>
            </a:pPr>
            <a:r>
              <a:rPr lang="en-US">
                <a:solidFill>
                  <a:schemeClr val="dk1"/>
                </a:solidFill>
                <a:latin typeface="Arial"/>
                <a:ea typeface="Arial"/>
                <a:cs typeface="Arial"/>
                <a:sym typeface="Arial"/>
              </a:rPr>
              <a:t>Unless someone has been determined eligible to receive services, another entity cannot make promises on the services DVR will provide or that DVR will determine someone eligible.  </a:t>
            </a:r>
            <a:endParaRPr sz="1350">
              <a:solidFill>
                <a:schemeClr val="dk1"/>
              </a:solidFill>
              <a:latin typeface="Calibri"/>
              <a:ea typeface="Calibri"/>
              <a:cs typeface="Calibri"/>
              <a:sym typeface="Calibri"/>
            </a:endParaRPr>
          </a:p>
          <a:p>
            <a:pPr marL="257175" indent="-257175">
              <a:spcBef>
                <a:spcPts val="600"/>
              </a:spcBef>
              <a:buClr>
                <a:srgbClr val="000000"/>
              </a:buClr>
              <a:buSzPts val="1800"/>
              <a:buFont typeface="Arial"/>
              <a:buChar char="•"/>
            </a:pPr>
            <a:r>
              <a:rPr lang="en-US">
                <a:solidFill>
                  <a:schemeClr val="dk1"/>
                </a:solidFill>
                <a:latin typeface="Arial"/>
                <a:ea typeface="Arial"/>
                <a:cs typeface="Arial"/>
                <a:sym typeface="Arial"/>
              </a:rPr>
              <a:t>If an individual were eligible and a district wanted to include those services to be provided by DVR, you might state the following: </a:t>
            </a:r>
            <a:endParaRPr sz="1350">
              <a:solidFill>
                <a:schemeClr val="dk1"/>
              </a:solidFill>
              <a:latin typeface="Calibri"/>
              <a:ea typeface="Calibri"/>
              <a:cs typeface="Calibri"/>
              <a:sym typeface="Calibri"/>
            </a:endParaRPr>
          </a:p>
          <a:p>
            <a:pPr marL="342900" indent="-247650">
              <a:spcBef>
                <a:spcPts val="600"/>
              </a:spcBef>
              <a:buClr>
                <a:schemeClr val="dk1"/>
              </a:buClr>
              <a:buSzPts val="1600"/>
              <a:buFont typeface="Arial"/>
              <a:buChar char=" "/>
            </a:pPr>
            <a:r>
              <a:rPr lang="en-US">
                <a:solidFill>
                  <a:schemeClr val="dk1"/>
                </a:solidFill>
                <a:latin typeface="Arial"/>
                <a:ea typeface="Arial"/>
                <a:cs typeface="Arial"/>
                <a:sym typeface="Arial"/>
              </a:rPr>
              <a:t>~ Vocational-related services will be provided in accordance with the individualized plan for employment with DVR</a:t>
            </a:r>
            <a:endParaRPr sz="1350">
              <a:solidFill>
                <a:schemeClr val="dk1"/>
              </a:solidFill>
              <a:latin typeface="Calibri"/>
              <a:ea typeface="Calibri"/>
              <a:cs typeface="Calibri"/>
              <a:sym typeface="Calibri"/>
            </a:endParaRPr>
          </a:p>
          <a:p>
            <a:pPr marL="342900" indent="-171450">
              <a:buClr>
                <a:schemeClr val="dk1"/>
              </a:buClr>
              <a:buSzPts val="1600"/>
            </a:pPr>
            <a:endParaRPr>
              <a:solidFill>
                <a:schemeClr val="dk1"/>
              </a:solidFill>
              <a:latin typeface="Arial"/>
              <a:ea typeface="Arial"/>
              <a:cs typeface="Arial"/>
              <a:sym typeface="Arial"/>
            </a:endParaRPr>
          </a:p>
          <a:p>
            <a:pPr marL="342900" indent="-247650">
              <a:buClr>
                <a:schemeClr val="dk1"/>
              </a:buClr>
              <a:buSzPts val="1600"/>
              <a:buFont typeface="Arial"/>
              <a:buChar char=" "/>
            </a:pPr>
            <a:r>
              <a:rPr lang="en-US">
                <a:solidFill>
                  <a:schemeClr val="dk1"/>
                </a:solidFill>
                <a:latin typeface="Arial"/>
                <a:ea typeface="Arial"/>
                <a:cs typeface="Arial"/>
                <a:sym typeface="Arial"/>
              </a:rPr>
              <a:t>~When a service is determined necessary and appropriate for an individual to receive, the DVR Counselor shares service provider options that are appropriate for an individual to make an informed choice about whom they will work with. Hence, the district can also not guarantee that SWAP will be the service provider. </a:t>
            </a:r>
            <a:endParaRPr>
              <a:solidFill>
                <a:srgbClr val="000000"/>
              </a:solidFill>
              <a:latin typeface="Arial"/>
              <a:ea typeface="Arial"/>
              <a:cs typeface="Arial"/>
              <a:sym typeface="Arial"/>
            </a:endParaRPr>
          </a:p>
          <a:p>
            <a:pPr>
              <a:lnSpc>
                <a:spcPct val="90000"/>
              </a:lnSpc>
              <a:spcBef>
                <a:spcPts val="750"/>
              </a:spcBef>
              <a:buClr>
                <a:schemeClr val="dk1"/>
              </a:buClr>
              <a:buSzPts val="2400"/>
            </a:pPr>
            <a:endParaRPr>
              <a:solidFill>
                <a:srgbClr val="000000"/>
              </a:solidFill>
              <a:latin typeface="Arial"/>
              <a:ea typeface="Arial"/>
              <a:cs typeface="Arial"/>
              <a:sym typeface="Arial"/>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228"/>
        <p:cNvGrpSpPr/>
        <p:nvPr/>
      </p:nvGrpSpPr>
      <p:grpSpPr>
        <a:xfrm>
          <a:off x="0" y="0"/>
          <a:ext cx="0" cy="0"/>
          <a:chOff x="0" y="0"/>
          <a:chExt cx="0" cy="0"/>
        </a:xfrm>
      </p:grpSpPr>
      <p:pic>
        <p:nvPicPr>
          <p:cNvPr id="1229" name="Google Shape;1229;p131"/>
          <p:cNvPicPr preferRelativeResize="0"/>
          <p:nvPr/>
        </p:nvPicPr>
        <p:blipFill rotWithShape="1">
          <a:blip r:embed="rId3">
            <a:alphaModFix/>
          </a:blip>
          <a:srcRect/>
          <a:stretch/>
        </p:blipFill>
        <p:spPr>
          <a:xfrm>
            <a:off x="0" y="873249"/>
            <a:ext cx="9144000" cy="617220"/>
          </a:xfrm>
          <a:prstGeom prst="rect">
            <a:avLst/>
          </a:prstGeom>
          <a:noFill/>
          <a:ln>
            <a:noFill/>
          </a:ln>
        </p:spPr>
      </p:pic>
      <p:sp>
        <p:nvSpPr>
          <p:cNvPr id="1230" name="Google Shape;1230;p131"/>
          <p:cNvSpPr txBox="1"/>
          <p:nvPr/>
        </p:nvSpPr>
        <p:spPr>
          <a:xfrm>
            <a:off x="403549" y="1800042"/>
            <a:ext cx="8570633" cy="3194690"/>
          </a:xfrm>
          <a:prstGeom prst="rect">
            <a:avLst/>
          </a:prstGeom>
          <a:noFill/>
          <a:ln>
            <a:noFill/>
          </a:ln>
        </p:spPr>
        <p:txBody>
          <a:bodyPr spcFirstLastPara="1" wrap="square" lIns="68569" tIns="34275" rIns="68569" bIns="34275" anchor="t" anchorCtr="0">
            <a:spAutoFit/>
          </a:bodyPr>
          <a:lstStyle/>
          <a:p>
            <a:pPr>
              <a:lnSpc>
                <a:spcPct val="115000"/>
              </a:lnSpc>
              <a:buClr>
                <a:srgbClr val="000000"/>
              </a:buClr>
              <a:buSzPts val="4010"/>
            </a:pPr>
            <a:r>
              <a:rPr lang="en-US" b="1" i="1">
                <a:solidFill>
                  <a:schemeClr val="dk1"/>
                </a:solidFill>
                <a:latin typeface="Arial"/>
                <a:ea typeface="Arial"/>
                <a:cs typeface="Arial"/>
                <a:sym typeface="Arial"/>
              </a:rPr>
              <a:t>IMPORTANT!</a:t>
            </a:r>
            <a:endParaRPr sz="1350">
              <a:solidFill>
                <a:schemeClr val="dk1"/>
              </a:solidFill>
              <a:latin typeface="Calibri"/>
              <a:ea typeface="Calibri"/>
              <a:cs typeface="Calibri"/>
              <a:sym typeface="Calibri"/>
            </a:endParaRPr>
          </a:p>
          <a:p>
            <a:pPr marL="214313" indent="-214313">
              <a:lnSpc>
                <a:spcPct val="115000"/>
              </a:lnSpc>
              <a:spcBef>
                <a:spcPts val="900"/>
              </a:spcBef>
              <a:buClr>
                <a:srgbClr val="000000"/>
              </a:buClr>
              <a:buSzPts val="4010"/>
              <a:buFont typeface="Arial"/>
              <a:buChar char="•"/>
            </a:pPr>
            <a:r>
              <a:rPr lang="en-US">
                <a:solidFill>
                  <a:schemeClr val="dk1"/>
                </a:solidFill>
                <a:latin typeface="Arial"/>
                <a:ea typeface="Arial"/>
                <a:cs typeface="Arial"/>
                <a:sym typeface="Arial"/>
              </a:rPr>
              <a:t>It is critical that you familiarize yourself and develop relationships with outside agencies!</a:t>
            </a:r>
            <a:endParaRPr sz="1350">
              <a:solidFill>
                <a:schemeClr val="dk1"/>
              </a:solidFill>
              <a:latin typeface="Calibri"/>
              <a:ea typeface="Calibri"/>
              <a:cs typeface="Calibri"/>
              <a:sym typeface="Calibri"/>
            </a:endParaRPr>
          </a:p>
          <a:p>
            <a:pPr marL="214313" indent="-214313">
              <a:lnSpc>
                <a:spcPct val="115000"/>
              </a:lnSpc>
              <a:spcBef>
                <a:spcPts val="900"/>
              </a:spcBef>
              <a:buClr>
                <a:srgbClr val="000000"/>
              </a:buClr>
              <a:buSzPts val="4010"/>
              <a:buFont typeface="Arial"/>
              <a:buChar char="•"/>
            </a:pPr>
            <a:r>
              <a:rPr lang="en-US">
                <a:solidFill>
                  <a:schemeClr val="dk1"/>
                </a:solidFill>
                <a:latin typeface="Arial"/>
                <a:ea typeface="Arial"/>
                <a:cs typeface="Arial"/>
                <a:sym typeface="Arial"/>
              </a:rPr>
              <a:t>Talk about relevant agencies with students and families early.</a:t>
            </a:r>
            <a:endParaRPr sz="1350">
              <a:solidFill>
                <a:schemeClr val="dk1"/>
              </a:solidFill>
              <a:latin typeface="Calibri"/>
              <a:ea typeface="Calibri"/>
              <a:cs typeface="Calibri"/>
              <a:sym typeface="Calibri"/>
            </a:endParaRPr>
          </a:p>
          <a:p>
            <a:pPr marL="214313" indent="-214313">
              <a:lnSpc>
                <a:spcPct val="115000"/>
              </a:lnSpc>
              <a:spcBef>
                <a:spcPts val="900"/>
              </a:spcBef>
              <a:buClr>
                <a:srgbClr val="000000"/>
              </a:buClr>
              <a:buSzPts val="4010"/>
              <a:buFont typeface="Arial"/>
              <a:buChar char="•"/>
            </a:pPr>
            <a:r>
              <a:rPr lang="en-US">
                <a:solidFill>
                  <a:schemeClr val="dk1"/>
                </a:solidFill>
                <a:latin typeface="Arial"/>
                <a:ea typeface="Arial"/>
                <a:cs typeface="Arial"/>
                <a:sym typeface="Arial"/>
              </a:rPr>
              <a:t>If an outside agency fails to provide services outlined in the IEP, the LEA must reconvene the team and provide alter transition services.</a:t>
            </a:r>
            <a:endParaRPr sz="1350">
              <a:solidFill>
                <a:schemeClr val="dk1"/>
              </a:solidFill>
              <a:latin typeface="Calibri"/>
              <a:ea typeface="Calibri"/>
              <a:cs typeface="Calibri"/>
              <a:sym typeface="Calibri"/>
            </a:endParaRPr>
          </a:p>
          <a:p>
            <a:pPr marL="214313" indent="-23345">
              <a:lnSpc>
                <a:spcPct val="115000"/>
              </a:lnSpc>
              <a:spcBef>
                <a:spcPts val="900"/>
              </a:spcBef>
              <a:buClr>
                <a:srgbClr val="000000"/>
              </a:buClr>
              <a:buSzPts val="4010"/>
            </a:pPr>
            <a:endParaRPr>
              <a:solidFill>
                <a:schemeClr val="dk1"/>
              </a:solidFill>
              <a:latin typeface="Arial"/>
              <a:ea typeface="Arial"/>
              <a:cs typeface="Arial"/>
              <a:sym typeface="Arial"/>
            </a:endParaRPr>
          </a:p>
          <a:p>
            <a:pPr marL="214313" indent="-23345">
              <a:lnSpc>
                <a:spcPct val="115000"/>
              </a:lnSpc>
              <a:spcBef>
                <a:spcPts val="900"/>
              </a:spcBef>
              <a:buClr>
                <a:srgbClr val="000000"/>
              </a:buClr>
              <a:buSzPts val="4010"/>
            </a:pPr>
            <a:endParaRPr i="1">
              <a:solidFill>
                <a:schemeClr val="dk1"/>
              </a:solidFill>
              <a:latin typeface="Arial"/>
              <a:ea typeface="Arial"/>
              <a:cs typeface="Arial"/>
              <a:sym typeface="Aria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234"/>
        <p:cNvGrpSpPr/>
        <p:nvPr/>
      </p:nvGrpSpPr>
      <p:grpSpPr>
        <a:xfrm>
          <a:off x="0" y="0"/>
          <a:ext cx="0" cy="0"/>
          <a:chOff x="0" y="0"/>
          <a:chExt cx="0" cy="0"/>
        </a:xfrm>
      </p:grpSpPr>
      <p:pic>
        <p:nvPicPr>
          <p:cNvPr id="1235" name="Google Shape;1235;p132"/>
          <p:cNvPicPr preferRelativeResize="0"/>
          <p:nvPr/>
        </p:nvPicPr>
        <p:blipFill rotWithShape="1">
          <a:blip r:embed="rId3">
            <a:alphaModFix/>
          </a:blip>
          <a:srcRect/>
          <a:stretch/>
        </p:blipFill>
        <p:spPr>
          <a:xfrm>
            <a:off x="0" y="873249"/>
            <a:ext cx="9144000" cy="617220"/>
          </a:xfrm>
          <a:prstGeom prst="rect">
            <a:avLst/>
          </a:prstGeom>
          <a:noFill/>
          <a:ln>
            <a:noFill/>
          </a:ln>
        </p:spPr>
      </p:pic>
      <p:sp>
        <p:nvSpPr>
          <p:cNvPr id="1236" name="Google Shape;1236;p132"/>
          <p:cNvSpPr txBox="1"/>
          <p:nvPr/>
        </p:nvSpPr>
        <p:spPr>
          <a:xfrm>
            <a:off x="264371" y="1855482"/>
            <a:ext cx="8615258" cy="3897447"/>
          </a:xfrm>
          <a:prstGeom prst="rect">
            <a:avLst/>
          </a:prstGeom>
          <a:noFill/>
          <a:ln>
            <a:noFill/>
          </a:ln>
        </p:spPr>
        <p:txBody>
          <a:bodyPr spcFirstLastPara="1" wrap="square" lIns="68569" tIns="34275" rIns="68569" bIns="34275" anchor="t" anchorCtr="0">
            <a:spAutoFit/>
          </a:bodyPr>
          <a:lstStyle/>
          <a:p>
            <a:pPr>
              <a:lnSpc>
                <a:spcPct val="115000"/>
              </a:lnSpc>
              <a:buClr>
                <a:srgbClr val="000000"/>
              </a:buClr>
              <a:buSzPts val="4010"/>
            </a:pPr>
            <a:r>
              <a:rPr lang="en-US" b="1">
                <a:solidFill>
                  <a:schemeClr val="dk1"/>
                </a:solidFill>
                <a:latin typeface="Arial"/>
                <a:ea typeface="Arial"/>
                <a:cs typeface="Arial"/>
                <a:sym typeface="Arial"/>
              </a:rPr>
              <a:t>For Jenny, the important linkages are as follows:</a:t>
            </a:r>
            <a:endParaRPr>
              <a:solidFill>
                <a:schemeClr val="dk1"/>
              </a:solidFill>
              <a:latin typeface="Arial"/>
              <a:ea typeface="Arial"/>
              <a:cs typeface="Arial"/>
              <a:sym typeface="Arial"/>
            </a:endParaRPr>
          </a:p>
          <a:p>
            <a:pPr>
              <a:spcBef>
                <a:spcPts val="900"/>
              </a:spcBef>
              <a:buClr>
                <a:srgbClr val="000000"/>
              </a:buClr>
              <a:buSzPts val="4010"/>
            </a:pPr>
            <a:r>
              <a:rPr lang="en-US">
                <a:solidFill>
                  <a:schemeClr val="dk1"/>
                </a:solidFill>
                <a:latin typeface="Arial"/>
                <a:ea typeface="Arial"/>
                <a:cs typeface="Arial"/>
                <a:sym typeface="Arial"/>
              </a:rPr>
              <a:t>Jenny has been made eligible for DVR services. She will receive services in accordance with her individual plan for employment as determined by her DVR counselor.</a:t>
            </a:r>
            <a:endParaRPr>
              <a:solidFill>
                <a:schemeClr val="dk1"/>
              </a:solidFill>
              <a:latin typeface="Arial"/>
              <a:ea typeface="Arial"/>
              <a:cs typeface="Arial"/>
              <a:sym typeface="Arial"/>
            </a:endParaRPr>
          </a:p>
          <a:p>
            <a:pPr>
              <a:spcBef>
                <a:spcPts val="900"/>
              </a:spcBef>
              <a:buClr>
                <a:srgbClr val="000000"/>
              </a:buClr>
              <a:buSzPts val="4010"/>
            </a:pPr>
            <a:r>
              <a:rPr lang="en-US" b="1">
                <a:solidFill>
                  <a:schemeClr val="dk1"/>
                </a:solidFill>
                <a:latin typeface="Arial"/>
                <a:ea typeface="Arial"/>
                <a:cs typeface="Arial"/>
                <a:sym typeface="Arial"/>
              </a:rPr>
              <a:t>The case manager is collaborating with the SWAP provider </a:t>
            </a:r>
            <a:r>
              <a:rPr lang="en-US">
                <a:solidFill>
                  <a:schemeClr val="dk1"/>
                </a:solidFill>
                <a:latin typeface="Arial"/>
                <a:ea typeface="Arial"/>
                <a:cs typeface="Arial"/>
                <a:sym typeface="Arial"/>
              </a:rPr>
              <a:t>to provide pre-employment skills (including self-advocacy) and career exploration.</a:t>
            </a:r>
            <a:endParaRPr>
              <a:solidFill>
                <a:schemeClr val="dk1"/>
              </a:solidFill>
              <a:latin typeface="Arial"/>
              <a:ea typeface="Arial"/>
              <a:cs typeface="Arial"/>
              <a:sym typeface="Arial"/>
            </a:endParaRPr>
          </a:p>
          <a:p>
            <a:pPr>
              <a:spcBef>
                <a:spcPts val="900"/>
              </a:spcBef>
              <a:buClr>
                <a:srgbClr val="000000"/>
              </a:buClr>
              <a:buSzPts val="4010"/>
            </a:pPr>
            <a:endParaRPr>
              <a:solidFill>
                <a:schemeClr val="dk1"/>
              </a:solidFill>
              <a:latin typeface="Arial"/>
              <a:ea typeface="Arial"/>
              <a:cs typeface="Arial"/>
              <a:sym typeface="Arial"/>
            </a:endParaRPr>
          </a:p>
          <a:p>
            <a:pPr>
              <a:buClr>
                <a:srgbClr val="000000"/>
              </a:buClr>
              <a:buSzPts val="4010"/>
            </a:pPr>
            <a:r>
              <a:rPr lang="en-US" b="1">
                <a:solidFill>
                  <a:schemeClr val="dk1"/>
                </a:solidFill>
                <a:latin typeface="Arial"/>
                <a:ea typeface="Arial"/>
                <a:cs typeface="Arial"/>
                <a:sym typeface="Arial"/>
              </a:rPr>
              <a:t>A representative from the local community college’s Disability Access Services Center will be invited to discuss </a:t>
            </a:r>
            <a:r>
              <a:rPr lang="en-US">
                <a:solidFill>
                  <a:schemeClr val="dk1"/>
                </a:solidFill>
                <a:latin typeface="Arial"/>
                <a:ea typeface="Arial"/>
                <a:cs typeface="Arial"/>
                <a:sym typeface="Arial"/>
              </a:rPr>
              <a:t>Accuplacer information and college accommodations.</a:t>
            </a:r>
            <a:endParaRPr>
              <a:solidFill>
                <a:schemeClr val="dk1"/>
              </a:solidFill>
              <a:latin typeface="Arial"/>
              <a:ea typeface="Arial"/>
              <a:cs typeface="Arial"/>
              <a:sym typeface="Arial"/>
            </a:endParaRPr>
          </a:p>
          <a:p>
            <a:pPr>
              <a:lnSpc>
                <a:spcPct val="115000"/>
              </a:lnSpc>
              <a:buClr>
                <a:srgbClr val="000000"/>
              </a:buClr>
              <a:buSzPts val="3342"/>
            </a:pPr>
            <a:endParaRPr>
              <a:solidFill>
                <a:schemeClr val="dk1"/>
              </a:solidFill>
              <a:latin typeface="Arial"/>
              <a:ea typeface="Arial"/>
              <a:cs typeface="Arial"/>
              <a:sym typeface="Arial"/>
            </a:endParaRPr>
          </a:p>
          <a:p>
            <a:pPr>
              <a:lnSpc>
                <a:spcPct val="90000"/>
              </a:lnSpc>
              <a:spcBef>
                <a:spcPts val="750"/>
              </a:spcBef>
              <a:buClr>
                <a:srgbClr val="000000"/>
              </a:buClr>
              <a:buSzPts val="2400"/>
            </a:pPr>
            <a:r>
              <a:rPr lang="en-US">
                <a:solidFill>
                  <a:srgbClr val="000000"/>
                </a:solidFill>
                <a:latin typeface="Arial"/>
                <a:ea typeface="Arial"/>
                <a:cs typeface="Arial"/>
                <a:sym typeface="Arial"/>
              </a:rPr>
              <a:t> </a:t>
            </a:r>
            <a:endParaRPr>
              <a:solidFill>
                <a:schemeClr val="dk1"/>
              </a:solidFill>
              <a:latin typeface="Arial"/>
              <a:ea typeface="Arial"/>
              <a:cs typeface="Arial"/>
              <a:sym typeface="Arial"/>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240"/>
        <p:cNvGrpSpPr/>
        <p:nvPr/>
      </p:nvGrpSpPr>
      <p:grpSpPr>
        <a:xfrm>
          <a:off x="0" y="0"/>
          <a:ext cx="0" cy="0"/>
          <a:chOff x="0" y="0"/>
          <a:chExt cx="0" cy="0"/>
        </a:xfrm>
      </p:grpSpPr>
      <p:pic>
        <p:nvPicPr>
          <p:cNvPr id="1241" name="Google Shape;1241;p133" descr="Curved Arrow PNG Transparent Picture PNG, SVG Clip art for Web - Download  Clip Art, PNG Icon Arts"/>
          <p:cNvPicPr preferRelativeResize="0"/>
          <p:nvPr/>
        </p:nvPicPr>
        <p:blipFill rotWithShape="1">
          <a:blip r:embed="rId3">
            <a:alphaModFix/>
          </a:blip>
          <a:srcRect l="3441" t="4403" b="5000"/>
          <a:stretch/>
        </p:blipFill>
        <p:spPr>
          <a:xfrm rot="-1134154">
            <a:off x="6155353" y="1515692"/>
            <a:ext cx="1210299" cy="1024892"/>
          </a:xfrm>
          <a:prstGeom prst="rect">
            <a:avLst/>
          </a:prstGeom>
          <a:noFill/>
          <a:ln>
            <a:noFill/>
          </a:ln>
        </p:spPr>
      </p:pic>
      <p:sp>
        <p:nvSpPr>
          <p:cNvPr id="1242" name="Google Shape;1242;p133"/>
          <p:cNvSpPr txBox="1">
            <a:spLocks noGrp="1"/>
          </p:cNvSpPr>
          <p:nvPr>
            <p:ph type="title"/>
          </p:nvPr>
        </p:nvSpPr>
        <p:spPr>
          <a:xfrm>
            <a:off x="237506" y="948198"/>
            <a:ext cx="6081975" cy="567225"/>
          </a:xfrm>
          <a:prstGeom prst="rect">
            <a:avLst/>
          </a:prstGeom>
          <a:noFill/>
          <a:ln>
            <a:noFill/>
          </a:ln>
        </p:spPr>
        <p:txBody>
          <a:bodyPr spcFirstLastPara="1" vert="horz" wrap="square" lIns="51413" tIns="25706" rIns="51413" bIns="25706" rtlCol="0" anchor="b" anchorCtr="0">
            <a:normAutofit fontScale="90000"/>
          </a:bodyPr>
          <a:lstStyle/>
          <a:p>
            <a:pPr>
              <a:buSzPct val="120000"/>
            </a:pPr>
            <a:r>
              <a:rPr lang="en-US" sz="2250" b="1" u="sng"/>
              <a:t>The Foundation of Effective Transition Planning</a:t>
            </a:r>
            <a:endParaRPr sz="2250" b="1" u="sng"/>
          </a:p>
        </p:txBody>
      </p:sp>
      <p:sp>
        <p:nvSpPr>
          <p:cNvPr id="1243" name="Google Shape;1243;p133"/>
          <p:cNvSpPr txBox="1">
            <a:spLocks noGrp="1"/>
          </p:cNvSpPr>
          <p:nvPr>
            <p:ph type="body" idx="4294967295"/>
          </p:nvPr>
        </p:nvSpPr>
        <p:spPr>
          <a:xfrm>
            <a:off x="6825861" y="2510524"/>
            <a:ext cx="2318175" cy="2407500"/>
          </a:xfrm>
          <a:prstGeom prst="rect">
            <a:avLst/>
          </a:prstGeom>
          <a:solidFill>
            <a:srgbClr val="00B0F0"/>
          </a:solidFill>
          <a:ln w="9525" cap="flat" cmpd="sng">
            <a:solidFill>
              <a:schemeClr val="dk1"/>
            </a:solidFill>
            <a:prstDash val="solid"/>
            <a:round/>
            <a:headEnd type="none" w="sm" len="sm"/>
            <a:tailEnd type="none" w="sm" len="sm"/>
          </a:ln>
        </p:spPr>
        <p:txBody>
          <a:bodyPr spcFirstLastPara="1" vert="horz" wrap="square" lIns="0" tIns="25706" rIns="0" bIns="25706" rtlCol="0" anchor="t" anchorCtr="0">
            <a:normAutofit fontScale="92500" lnSpcReduction="20000"/>
          </a:bodyPr>
          <a:lstStyle/>
          <a:p>
            <a:pPr marL="51435" indent="0" algn="ctr">
              <a:spcBef>
                <a:spcPts val="0"/>
              </a:spcBef>
              <a:buClr>
                <a:srgbClr val="000000"/>
              </a:buClr>
              <a:buSzPct val="56021"/>
              <a:buNone/>
            </a:pPr>
            <a:r>
              <a:rPr lang="en-US" sz="1727" b="1">
                <a:solidFill>
                  <a:schemeClr val="dk1"/>
                </a:solidFill>
                <a:latin typeface="Arial"/>
                <a:ea typeface="Arial"/>
                <a:cs typeface="Arial"/>
                <a:sym typeface="Arial"/>
              </a:rPr>
              <a:t>Comprehensive Age-Appropriate Transition Assessment</a:t>
            </a:r>
            <a:endParaRPr sz="1727">
              <a:solidFill>
                <a:srgbClr val="000000"/>
              </a:solidFill>
              <a:latin typeface="Arial"/>
              <a:ea typeface="Arial"/>
              <a:cs typeface="Arial"/>
              <a:sym typeface="Arial"/>
            </a:endParaRPr>
          </a:p>
          <a:p>
            <a:pPr marL="51435" indent="0" algn="ctr">
              <a:spcBef>
                <a:spcPts val="0"/>
              </a:spcBef>
              <a:buClr>
                <a:srgbClr val="000000"/>
              </a:buClr>
              <a:buSzPct val="56021"/>
              <a:buNone/>
            </a:pPr>
            <a:endParaRPr sz="1727">
              <a:solidFill>
                <a:srgbClr val="000000"/>
              </a:solidFill>
              <a:latin typeface="Arial"/>
              <a:ea typeface="Arial"/>
              <a:cs typeface="Arial"/>
              <a:sym typeface="Arial"/>
            </a:endParaRPr>
          </a:p>
          <a:p>
            <a:pPr marL="51435" indent="0" algn="ctr">
              <a:spcBef>
                <a:spcPts val="0"/>
              </a:spcBef>
              <a:buClr>
                <a:srgbClr val="000000"/>
              </a:buClr>
              <a:buSzPct val="56021"/>
              <a:buNone/>
            </a:pPr>
            <a:r>
              <a:rPr lang="en-US" sz="1727">
                <a:solidFill>
                  <a:srgbClr val="000000"/>
                </a:solidFill>
                <a:latin typeface="Arial"/>
                <a:ea typeface="Arial"/>
                <a:cs typeface="Arial"/>
                <a:sym typeface="Arial"/>
              </a:rPr>
              <a:t>The key to answering the right questions is to individualize the transition process for each student and identify outcomes as they prepare to leave the school system and enter adult life</a:t>
            </a:r>
            <a:endParaRPr sz="1727">
              <a:solidFill>
                <a:srgbClr val="000000"/>
              </a:solidFill>
              <a:latin typeface="Arial"/>
              <a:ea typeface="Arial"/>
              <a:cs typeface="Arial"/>
              <a:sym typeface="Arial"/>
            </a:endParaRPr>
          </a:p>
        </p:txBody>
      </p:sp>
      <p:sp>
        <p:nvSpPr>
          <p:cNvPr id="1244" name="Google Shape;1244;p133"/>
          <p:cNvSpPr txBox="1"/>
          <p:nvPr/>
        </p:nvSpPr>
        <p:spPr>
          <a:xfrm>
            <a:off x="338072" y="1515436"/>
            <a:ext cx="3912075" cy="380829"/>
          </a:xfrm>
          <a:prstGeom prst="rect">
            <a:avLst/>
          </a:prstGeom>
          <a:noFill/>
          <a:ln>
            <a:noFill/>
          </a:ln>
        </p:spPr>
        <p:txBody>
          <a:bodyPr spcFirstLastPara="1" wrap="square" lIns="51413" tIns="51413" rIns="51413" bIns="51413" anchor="t" anchorCtr="0">
            <a:spAutoFit/>
          </a:bodyPr>
          <a:lstStyle/>
          <a:p>
            <a:pPr>
              <a:buClr>
                <a:srgbClr val="000000"/>
              </a:buClr>
              <a:buSzPts val="2000"/>
            </a:pPr>
            <a:r>
              <a:rPr lang="en-US" b="1">
                <a:solidFill>
                  <a:srgbClr val="000000"/>
                </a:solidFill>
                <a:latin typeface="Calibri"/>
                <a:ea typeface="Calibri"/>
                <a:cs typeface="Calibri"/>
                <a:sym typeface="Calibri"/>
              </a:rPr>
              <a:t>Transition Services Flowchart</a:t>
            </a:r>
            <a:endParaRPr b="1">
              <a:solidFill>
                <a:srgbClr val="000000"/>
              </a:solidFill>
              <a:latin typeface="Calibri"/>
              <a:ea typeface="Calibri"/>
              <a:cs typeface="Calibri"/>
              <a:sym typeface="Calibri"/>
            </a:endParaRPr>
          </a:p>
        </p:txBody>
      </p:sp>
      <p:pic>
        <p:nvPicPr>
          <p:cNvPr id="1245" name="Google Shape;1245;p133"/>
          <p:cNvPicPr preferRelativeResize="0"/>
          <p:nvPr/>
        </p:nvPicPr>
        <p:blipFill rotWithShape="1">
          <a:blip r:embed="rId4">
            <a:alphaModFix/>
          </a:blip>
          <a:srcRect/>
          <a:stretch/>
        </p:blipFill>
        <p:spPr>
          <a:xfrm>
            <a:off x="32657" y="2640807"/>
            <a:ext cx="718457" cy="1935956"/>
          </a:xfrm>
          <a:prstGeom prst="rect">
            <a:avLst/>
          </a:prstGeom>
          <a:noFill/>
          <a:ln>
            <a:noFill/>
          </a:ln>
        </p:spPr>
      </p:pic>
      <p:graphicFrame>
        <p:nvGraphicFramePr>
          <p:cNvPr id="1246" name="Google Shape;1246;p133"/>
          <p:cNvGraphicFramePr/>
          <p:nvPr/>
        </p:nvGraphicFramePr>
        <p:xfrm>
          <a:off x="751106" y="1911469"/>
          <a:ext cx="6117338" cy="3961495"/>
        </p:xfrm>
        <a:graphic>
          <a:graphicData uri="http://schemas.openxmlformats.org/drawingml/2006/table">
            <a:tbl>
              <a:tblPr>
                <a:noFill/>
              </a:tblPr>
              <a:tblGrid>
                <a:gridCol w="6117338">
                  <a:extLst>
                    <a:ext uri="{9D8B030D-6E8A-4147-A177-3AD203B41FA5}">
                      <a16:colId xmlns:a16="http://schemas.microsoft.com/office/drawing/2014/main" val="20000"/>
                    </a:ext>
                  </a:extLst>
                </a:gridCol>
              </a:tblGrid>
              <a:tr h="925808">
                <a:tc>
                  <a:txBody>
                    <a:bodyPr/>
                    <a:lstStyle/>
                    <a:p>
                      <a:pPr marL="0" marR="0" lvl="0" indent="0" algn="l" rtl="0">
                        <a:lnSpc>
                          <a:spcPct val="100000"/>
                        </a:lnSpc>
                        <a:spcBef>
                          <a:spcPts val="0"/>
                        </a:spcBef>
                        <a:spcAft>
                          <a:spcPts val="0"/>
                        </a:spcAft>
                        <a:buClr>
                          <a:srgbClr val="000000"/>
                        </a:buClr>
                        <a:buSzPts val="2300"/>
                        <a:buFont typeface="Arial"/>
                        <a:buNone/>
                      </a:pPr>
                      <a:r>
                        <a:rPr lang="en-US" sz="1700" b="1" u="none" strike="noStrike" cap="none"/>
                        <a:t>Step One</a:t>
                      </a:r>
                      <a:r>
                        <a:rPr lang="en-US" sz="1700" u="none" strike="noStrike" cap="none"/>
                        <a:t> - Age-Appropriate Transition Assessments</a:t>
                      </a:r>
                      <a:endParaRPr sz="1700" u="none" strike="noStrike" cap="none"/>
                    </a:p>
                    <a:p>
                      <a:pPr marL="0" marR="0" lvl="0" indent="0" algn="l" rtl="0">
                        <a:lnSpc>
                          <a:spcPct val="100000"/>
                        </a:lnSpc>
                        <a:spcBef>
                          <a:spcPts val="0"/>
                        </a:spcBef>
                        <a:spcAft>
                          <a:spcPts val="0"/>
                        </a:spcAft>
                        <a:buClr>
                          <a:srgbClr val="000000"/>
                        </a:buClr>
                        <a:buSzPts val="2300"/>
                        <a:buFont typeface="Arial"/>
                        <a:buNone/>
                      </a:pPr>
                      <a:r>
                        <a:rPr lang="en-US" sz="1700" u="none" strike="noStrike" cap="none"/>
                        <a:t>                  Identify a student’s strengths, interests, needs, and preferences</a:t>
                      </a:r>
                      <a:endParaRPr sz="1700" u="none" strike="noStrike" cap="none"/>
                    </a:p>
                  </a:txBody>
                  <a:tcPr marL="68569" marR="68569" marT="68569" marB="68569">
                    <a:solidFill>
                      <a:srgbClr val="CFDEEF">
                        <a:alpha val="87058"/>
                      </a:srgbClr>
                    </a:solidFill>
                  </a:tcPr>
                </a:tc>
                <a:extLst>
                  <a:ext uri="{0D108BD9-81ED-4DB2-BD59-A6C34878D82A}">
                    <a16:rowId xmlns:a16="http://schemas.microsoft.com/office/drawing/2014/main" val="10000"/>
                  </a:ext>
                </a:extLst>
              </a:tr>
              <a:tr h="1435575">
                <a:tc>
                  <a:txBody>
                    <a:bodyPr/>
                    <a:lstStyle/>
                    <a:p>
                      <a:pPr marL="0" marR="0" lvl="0" indent="0" algn="l" rtl="0">
                        <a:lnSpc>
                          <a:spcPct val="100000"/>
                        </a:lnSpc>
                        <a:spcBef>
                          <a:spcPts val="0"/>
                        </a:spcBef>
                        <a:spcAft>
                          <a:spcPts val="0"/>
                        </a:spcAft>
                        <a:buClr>
                          <a:srgbClr val="000000"/>
                        </a:buClr>
                        <a:buSzPts val="2300"/>
                        <a:buFont typeface="Arial"/>
                        <a:buNone/>
                      </a:pPr>
                      <a:r>
                        <a:rPr lang="en-US" sz="1700" b="1" u="none" strike="noStrike" cap="none"/>
                        <a:t>Step Two</a:t>
                      </a:r>
                      <a:r>
                        <a:rPr lang="en-US" sz="1700" u="none" strike="noStrike" cap="none"/>
                        <a:t> - Using Transition Assessments - Write Measurable Post-Secondary Goals</a:t>
                      </a:r>
                      <a:endParaRPr sz="1700" u="none" strike="noStrike" cap="none"/>
                    </a:p>
                    <a:p>
                      <a:pPr marL="0" marR="0" lvl="0" indent="0" algn="l" rtl="0">
                        <a:lnSpc>
                          <a:spcPct val="100000"/>
                        </a:lnSpc>
                        <a:spcBef>
                          <a:spcPts val="0"/>
                        </a:spcBef>
                        <a:spcAft>
                          <a:spcPts val="0"/>
                        </a:spcAft>
                        <a:buClr>
                          <a:srgbClr val="000000"/>
                        </a:buClr>
                        <a:buSzPts val="2300"/>
                        <a:buFont typeface="Arial"/>
                        <a:buNone/>
                      </a:pPr>
                      <a:r>
                        <a:rPr lang="en-US" sz="1700" u="none" strike="noStrike" cap="none"/>
                        <a:t>                    In: Education/Training, Career/Employment and         </a:t>
                      </a:r>
                      <a:endParaRPr sz="1700" u="none" strike="noStrike" cap="none"/>
                    </a:p>
                    <a:p>
                      <a:pPr marL="0" marR="0" lvl="0" indent="0" algn="l" rtl="0">
                        <a:lnSpc>
                          <a:spcPct val="100000"/>
                        </a:lnSpc>
                        <a:spcBef>
                          <a:spcPts val="0"/>
                        </a:spcBef>
                        <a:spcAft>
                          <a:spcPts val="0"/>
                        </a:spcAft>
                        <a:buClr>
                          <a:srgbClr val="000000"/>
                        </a:buClr>
                        <a:buSzPts val="2300"/>
                        <a:buFont typeface="Arial"/>
                        <a:buNone/>
                      </a:pPr>
                      <a:r>
                        <a:rPr lang="en-US" sz="1700" u="none" strike="noStrike" cap="none"/>
                        <a:t>                    Independent Living Skills (where appropriate)</a:t>
                      </a:r>
                      <a:endParaRPr sz="1700" u="none" strike="noStrike" cap="none"/>
                    </a:p>
                  </a:txBody>
                  <a:tcPr marL="68569" marR="68569" marT="68569" marB="68569">
                    <a:solidFill>
                      <a:srgbClr val="FEE599"/>
                    </a:solidFill>
                  </a:tcPr>
                </a:tc>
                <a:extLst>
                  <a:ext uri="{0D108BD9-81ED-4DB2-BD59-A6C34878D82A}">
                    <a16:rowId xmlns:a16="http://schemas.microsoft.com/office/drawing/2014/main" val="10001"/>
                  </a:ext>
                </a:extLst>
              </a:tr>
              <a:tr h="400028">
                <a:tc>
                  <a:txBody>
                    <a:bodyPr/>
                    <a:lstStyle/>
                    <a:p>
                      <a:pPr marL="0" marR="0" lvl="0" indent="0" algn="l" rtl="0">
                        <a:lnSpc>
                          <a:spcPct val="100000"/>
                        </a:lnSpc>
                        <a:spcBef>
                          <a:spcPts val="0"/>
                        </a:spcBef>
                        <a:spcAft>
                          <a:spcPts val="0"/>
                        </a:spcAft>
                        <a:buClr>
                          <a:srgbClr val="000000"/>
                        </a:buClr>
                        <a:buSzPts val="2300"/>
                        <a:buFont typeface="Arial"/>
                        <a:buNone/>
                      </a:pPr>
                      <a:r>
                        <a:rPr lang="en-US" sz="1700" b="1" u="none" strike="noStrike" cap="none"/>
                        <a:t>Step Three</a:t>
                      </a:r>
                      <a:r>
                        <a:rPr lang="en-US" sz="1700" u="none" strike="noStrike" cap="none"/>
                        <a:t> - Write Measurable Annual IEP Goals</a:t>
                      </a:r>
                      <a:endParaRPr sz="1700" u="none" strike="noStrike" cap="none"/>
                    </a:p>
                  </a:txBody>
                  <a:tcPr marL="68569" marR="68569" marT="68569" marB="68569">
                    <a:solidFill>
                      <a:srgbClr val="F1C232"/>
                    </a:solidFill>
                  </a:tcPr>
                </a:tc>
                <a:extLst>
                  <a:ext uri="{0D108BD9-81ED-4DB2-BD59-A6C34878D82A}">
                    <a16:rowId xmlns:a16="http://schemas.microsoft.com/office/drawing/2014/main" val="10002"/>
                  </a:ext>
                </a:extLst>
              </a:tr>
              <a:tr h="400028">
                <a:tc>
                  <a:txBody>
                    <a:bodyPr/>
                    <a:lstStyle/>
                    <a:p>
                      <a:pPr marL="0" marR="0" lvl="0" indent="0" algn="l" rtl="0">
                        <a:lnSpc>
                          <a:spcPct val="100000"/>
                        </a:lnSpc>
                        <a:spcBef>
                          <a:spcPts val="0"/>
                        </a:spcBef>
                        <a:spcAft>
                          <a:spcPts val="0"/>
                        </a:spcAft>
                        <a:buClr>
                          <a:srgbClr val="000000"/>
                        </a:buClr>
                        <a:buSzPts val="2300"/>
                        <a:buFont typeface="Arial"/>
                        <a:buNone/>
                      </a:pPr>
                      <a:r>
                        <a:rPr lang="en-US" sz="1700" b="1" u="none" strike="noStrike" cap="none"/>
                        <a:t>Step Four </a:t>
                      </a:r>
                      <a:r>
                        <a:rPr lang="en-US" sz="1700" u="none" strike="noStrike" cap="none"/>
                        <a:t>- Identify Transition Services</a:t>
                      </a:r>
                      <a:endParaRPr sz="1700" u="none" strike="noStrike" cap="none"/>
                    </a:p>
                  </a:txBody>
                  <a:tcPr marL="68569" marR="68569" marT="68569" marB="68569">
                    <a:solidFill>
                      <a:srgbClr val="9FC5E8"/>
                    </a:solidFill>
                  </a:tcPr>
                </a:tc>
                <a:extLst>
                  <a:ext uri="{0D108BD9-81ED-4DB2-BD59-A6C34878D82A}">
                    <a16:rowId xmlns:a16="http://schemas.microsoft.com/office/drawing/2014/main" val="10003"/>
                  </a:ext>
                </a:extLst>
              </a:tr>
              <a:tr h="400028">
                <a:tc>
                  <a:txBody>
                    <a:bodyPr/>
                    <a:lstStyle/>
                    <a:p>
                      <a:pPr marL="0" marR="0" lvl="0" indent="0" algn="l" rtl="0">
                        <a:lnSpc>
                          <a:spcPct val="100000"/>
                        </a:lnSpc>
                        <a:spcBef>
                          <a:spcPts val="0"/>
                        </a:spcBef>
                        <a:spcAft>
                          <a:spcPts val="0"/>
                        </a:spcAft>
                        <a:buClr>
                          <a:srgbClr val="000000"/>
                        </a:buClr>
                        <a:buSzPts val="2300"/>
                        <a:buFont typeface="Arial"/>
                        <a:buNone/>
                      </a:pPr>
                      <a:r>
                        <a:rPr lang="en-US" sz="1700" b="1" u="none" strike="noStrike" cap="none"/>
                        <a:t>Step Five</a:t>
                      </a:r>
                      <a:r>
                        <a:rPr lang="en-US" sz="1700" u="none" strike="noStrike" cap="none"/>
                        <a:t> - Write Courses of Study</a:t>
                      </a:r>
                      <a:endParaRPr sz="1700" u="none" strike="noStrike" cap="none"/>
                    </a:p>
                  </a:txBody>
                  <a:tcPr marL="68569" marR="68569" marT="68569" marB="68569">
                    <a:solidFill>
                      <a:srgbClr val="BFBFBF"/>
                    </a:solidFill>
                  </a:tcPr>
                </a:tc>
                <a:extLst>
                  <a:ext uri="{0D108BD9-81ED-4DB2-BD59-A6C34878D82A}">
                    <a16:rowId xmlns:a16="http://schemas.microsoft.com/office/drawing/2014/main" val="10004"/>
                  </a:ext>
                </a:extLst>
              </a:tr>
              <a:tr h="400028">
                <a:tc>
                  <a:txBody>
                    <a:bodyPr/>
                    <a:lstStyle/>
                    <a:p>
                      <a:pPr marL="0" marR="0" lvl="0" indent="0" algn="l" rtl="0">
                        <a:lnSpc>
                          <a:spcPct val="100000"/>
                        </a:lnSpc>
                        <a:spcBef>
                          <a:spcPts val="0"/>
                        </a:spcBef>
                        <a:spcAft>
                          <a:spcPts val="0"/>
                        </a:spcAft>
                        <a:buClr>
                          <a:srgbClr val="000000"/>
                        </a:buClr>
                        <a:buSzPts val="2300"/>
                        <a:buFont typeface="Arial"/>
                        <a:buNone/>
                      </a:pPr>
                      <a:r>
                        <a:rPr lang="en-US" sz="1700" b="1" u="none" strike="noStrike" cap="none"/>
                        <a:t>Step Six</a:t>
                      </a:r>
                      <a:r>
                        <a:rPr lang="en-US" sz="1700" u="none" strike="noStrike" cap="none"/>
                        <a:t> - Coordinate with Adult Agencies</a:t>
                      </a:r>
                      <a:endParaRPr sz="1700" u="none" strike="noStrike" cap="none"/>
                    </a:p>
                  </a:txBody>
                  <a:tcPr marL="68569" marR="68569" marT="68569" marB="68569">
                    <a:solidFill>
                      <a:srgbClr val="B6D7A8"/>
                    </a:solid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250"/>
        <p:cNvGrpSpPr/>
        <p:nvPr/>
      </p:nvGrpSpPr>
      <p:grpSpPr>
        <a:xfrm>
          <a:off x="0" y="0"/>
          <a:ext cx="0" cy="0"/>
          <a:chOff x="0" y="0"/>
          <a:chExt cx="0" cy="0"/>
        </a:xfrm>
      </p:grpSpPr>
      <p:sp>
        <p:nvSpPr>
          <p:cNvPr id="1251" name="Google Shape;1251;p134"/>
          <p:cNvSpPr txBox="1">
            <a:spLocks noGrp="1"/>
          </p:cNvSpPr>
          <p:nvPr>
            <p:ph type="sldNum" idx="12"/>
          </p:nvPr>
        </p:nvSpPr>
        <p:spPr>
          <a:xfrm>
            <a:off x="223071" y="5677515"/>
            <a:ext cx="2057400" cy="273844"/>
          </a:xfrm>
          <a:prstGeom prst="rect">
            <a:avLst/>
          </a:prstGeom>
          <a:noFill/>
          <a:ln>
            <a:noFill/>
          </a:ln>
        </p:spPr>
        <p:txBody>
          <a:bodyPr spcFirstLastPara="1" wrap="square" lIns="68569" tIns="34275" rIns="68569" bIns="34275" anchor="t" anchorCtr="0">
            <a:noAutofit/>
          </a:bodyPr>
          <a:lstStyle/>
          <a:p>
            <a:pPr algn="r"/>
            <a:fld id="{00000000-1234-1234-1234-123412341234}" type="slidenum">
              <a:rPr lang="en-US"/>
              <a:pPr algn="r"/>
              <a:t>118</a:t>
            </a:fld>
            <a:endParaRPr/>
          </a:p>
        </p:txBody>
      </p:sp>
      <p:sp>
        <p:nvSpPr>
          <p:cNvPr id="1252" name="Google Shape;1252;p134"/>
          <p:cNvSpPr txBox="1">
            <a:spLocks noGrp="1"/>
          </p:cNvSpPr>
          <p:nvPr>
            <p:ph type="title"/>
          </p:nvPr>
        </p:nvSpPr>
        <p:spPr>
          <a:xfrm>
            <a:off x="245194" y="1048135"/>
            <a:ext cx="8337104" cy="567314"/>
          </a:xfrm>
          <a:prstGeom prst="rect">
            <a:avLst/>
          </a:prstGeom>
          <a:noFill/>
          <a:ln>
            <a:noFill/>
          </a:ln>
        </p:spPr>
        <p:txBody>
          <a:bodyPr spcFirstLastPara="1" vert="horz" wrap="square" lIns="0" tIns="0" rIns="0" bIns="0" rtlCol="0" anchor="t" anchorCtr="0">
            <a:normAutofit/>
          </a:bodyPr>
          <a:lstStyle/>
          <a:p>
            <a:r>
              <a:rPr lang="en-US" b="1"/>
              <a:t>The student was invited to the IEP meeting where transition services are to</a:t>
            </a:r>
            <a:br>
              <a:rPr lang="en-US" b="1"/>
            </a:br>
            <a:r>
              <a:rPr lang="en-US" b="1"/>
              <a:t>be discussed. 34 C.F.R § 300.321</a:t>
            </a:r>
            <a:endParaRPr/>
          </a:p>
        </p:txBody>
      </p:sp>
      <p:sp>
        <p:nvSpPr>
          <p:cNvPr id="1253" name="Google Shape;1253;p134"/>
          <p:cNvSpPr txBox="1"/>
          <p:nvPr/>
        </p:nvSpPr>
        <p:spPr>
          <a:xfrm>
            <a:off x="501270" y="2682550"/>
            <a:ext cx="1610032" cy="1454214"/>
          </a:xfrm>
          <a:prstGeom prst="rect">
            <a:avLst/>
          </a:prstGeom>
          <a:solidFill>
            <a:srgbClr val="00B0F0"/>
          </a:solidFill>
          <a:ln>
            <a:noFill/>
          </a:ln>
        </p:spPr>
        <p:txBody>
          <a:bodyPr spcFirstLastPara="1" wrap="square" lIns="68569" tIns="34275" rIns="68569" bIns="34275" anchor="t" anchorCtr="0">
            <a:spAutoFit/>
          </a:bodyPr>
          <a:lstStyle/>
          <a:p>
            <a:pPr algn="ctr">
              <a:buClr>
                <a:srgbClr val="000000"/>
              </a:buClr>
              <a:buSzPts val="2400"/>
            </a:pPr>
            <a:r>
              <a:rPr lang="en-US">
                <a:solidFill>
                  <a:srgbClr val="000000"/>
                </a:solidFill>
                <a:latin typeface="Arial"/>
                <a:ea typeface="Arial"/>
                <a:cs typeface="Arial"/>
                <a:sym typeface="Arial"/>
              </a:rPr>
              <a:t>Evidence needed that student was invited to the meeting</a:t>
            </a:r>
            <a:endParaRPr sz="1350">
              <a:solidFill>
                <a:schemeClr val="dk1"/>
              </a:solidFill>
              <a:latin typeface="Calibri"/>
              <a:ea typeface="Calibri"/>
              <a:cs typeface="Calibri"/>
              <a:sym typeface="Calibri"/>
            </a:endParaRPr>
          </a:p>
        </p:txBody>
      </p:sp>
      <p:sp>
        <p:nvSpPr>
          <p:cNvPr id="1254" name="Google Shape;1254;p134"/>
          <p:cNvSpPr txBox="1"/>
          <p:nvPr/>
        </p:nvSpPr>
        <p:spPr>
          <a:xfrm>
            <a:off x="2392980" y="1851583"/>
            <a:ext cx="6249751" cy="2562210"/>
          </a:xfrm>
          <a:prstGeom prst="rect">
            <a:avLst/>
          </a:prstGeom>
          <a:noFill/>
          <a:ln>
            <a:noFill/>
          </a:ln>
        </p:spPr>
        <p:txBody>
          <a:bodyPr spcFirstLastPara="1" wrap="square" lIns="68569" tIns="34275" rIns="68569" bIns="34275" anchor="t" anchorCtr="0">
            <a:spAutoFit/>
          </a:bodyPr>
          <a:lstStyle/>
          <a:p>
            <a:pPr marL="257175" indent="-257175">
              <a:buClr>
                <a:srgbClr val="000000"/>
              </a:buClr>
              <a:buSzPts val="2400"/>
              <a:buFont typeface="Arial"/>
              <a:buChar char="•"/>
            </a:pPr>
            <a:r>
              <a:rPr lang="en-US">
                <a:solidFill>
                  <a:srgbClr val="000000"/>
                </a:solidFill>
                <a:latin typeface="Arial"/>
                <a:ea typeface="Arial"/>
                <a:cs typeface="Arial"/>
                <a:sym typeface="Arial"/>
              </a:rPr>
              <a:t>There must be evidence of an invitation to the student.</a:t>
            </a:r>
            <a:endParaRPr>
              <a:solidFill>
                <a:schemeClr val="dk1"/>
              </a:solidFill>
              <a:latin typeface="Arial"/>
              <a:ea typeface="Arial"/>
              <a:cs typeface="Arial"/>
              <a:sym typeface="Arial"/>
            </a:endParaRPr>
          </a:p>
          <a:p>
            <a:pPr marL="257175" indent="-257175">
              <a:buClr>
                <a:srgbClr val="000000"/>
              </a:buClr>
              <a:buSzPts val="2400"/>
              <a:buFont typeface="Arial"/>
              <a:buChar char="•"/>
            </a:pPr>
            <a:r>
              <a:rPr lang="en-US">
                <a:solidFill>
                  <a:srgbClr val="000000"/>
                </a:solidFill>
                <a:latin typeface="Arial"/>
                <a:ea typeface="Arial"/>
                <a:cs typeface="Arial"/>
                <a:sym typeface="Arial"/>
              </a:rPr>
              <a:t>Notice of Meeting addressed specifically to the student (may be co-addressed with parents), a copy of a separate invitation to the student, or documentation of verbal invitation.</a:t>
            </a:r>
            <a:endParaRPr>
              <a:solidFill>
                <a:schemeClr val="dk1"/>
              </a:solidFill>
              <a:latin typeface="Arial"/>
              <a:ea typeface="Arial"/>
              <a:cs typeface="Arial"/>
              <a:sym typeface="Arial"/>
            </a:endParaRPr>
          </a:p>
          <a:p>
            <a:pPr marL="257175" indent="-257175">
              <a:buClr>
                <a:srgbClr val="000000"/>
              </a:buClr>
              <a:buSzPts val="2400"/>
              <a:buFont typeface="Arial"/>
              <a:buChar char="•"/>
            </a:pPr>
            <a:r>
              <a:rPr lang="en-US">
                <a:solidFill>
                  <a:srgbClr val="000000"/>
                </a:solidFill>
                <a:latin typeface="Arial"/>
                <a:ea typeface="Arial"/>
                <a:cs typeface="Arial"/>
                <a:sym typeface="Arial"/>
              </a:rPr>
              <a:t>The inclusion of the student’s name on the list of who will be invited on the parental Notice of Meeting does not constitute an invitation to the student.</a:t>
            </a:r>
            <a:endParaRPr>
              <a:solidFill>
                <a:schemeClr val="dk1"/>
              </a:solidFill>
              <a:latin typeface="Arial"/>
              <a:ea typeface="Arial"/>
              <a:cs typeface="Arial"/>
              <a:sym typeface="Arial"/>
            </a:endParaRPr>
          </a:p>
          <a:p>
            <a:pPr>
              <a:buClr>
                <a:schemeClr val="dk1"/>
              </a:buClr>
              <a:buSzPts val="2400"/>
            </a:pPr>
            <a:endParaRPr>
              <a:solidFill>
                <a:srgbClr val="000000"/>
              </a:solidFill>
              <a:latin typeface="Arial"/>
              <a:ea typeface="Arial"/>
              <a:cs typeface="Arial"/>
              <a:sym typeface="Arial"/>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258"/>
        <p:cNvGrpSpPr/>
        <p:nvPr/>
      </p:nvGrpSpPr>
      <p:grpSpPr>
        <a:xfrm>
          <a:off x="0" y="0"/>
          <a:ext cx="0" cy="0"/>
          <a:chOff x="0" y="0"/>
          <a:chExt cx="0" cy="0"/>
        </a:xfrm>
      </p:grpSpPr>
      <p:sp>
        <p:nvSpPr>
          <p:cNvPr id="1259" name="Google Shape;1259;p135"/>
          <p:cNvSpPr txBox="1">
            <a:spLocks noGrp="1"/>
          </p:cNvSpPr>
          <p:nvPr>
            <p:ph type="sldNum" idx="12"/>
          </p:nvPr>
        </p:nvSpPr>
        <p:spPr>
          <a:xfrm>
            <a:off x="223071" y="5677515"/>
            <a:ext cx="2057400" cy="273844"/>
          </a:xfrm>
          <a:prstGeom prst="rect">
            <a:avLst/>
          </a:prstGeom>
          <a:noFill/>
          <a:ln>
            <a:noFill/>
          </a:ln>
        </p:spPr>
        <p:txBody>
          <a:bodyPr spcFirstLastPara="1" wrap="square" lIns="68569" tIns="34275" rIns="68569" bIns="34275" anchor="t" anchorCtr="0">
            <a:noAutofit/>
          </a:bodyPr>
          <a:lstStyle/>
          <a:p>
            <a:pPr algn="r"/>
            <a:fld id="{00000000-1234-1234-1234-123412341234}" type="slidenum">
              <a:rPr lang="en-US"/>
              <a:pPr algn="r"/>
              <a:t>119</a:t>
            </a:fld>
            <a:endParaRPr/>
          </a:p>
        </p:txBody>
      </p:sp>
      <p:sp>
        <p:nvSpPr>
          <p:cNvPr id="1260" name="Google Shape;1260;p135"/>
          <p:cNvSpPr txBox="1">
            <a:spLocks noGrp="1"/>
          </p:cNvSpPr>
          <p:nvPr>
            <p:ph type="title"/>
          </p:nvPr>
        </p:nvSpPr>
        <p:spPr>
          <a:xfrm>
            <a:off x="245194" y="1048135"/>
            <a:ext cx="8337104" cy="567314"/>
          </a:xfrm>
          <a:prstGeom prst="rect">
            <a:avLst/>
          </a:prstGeom>
          <a:noFill/>
          <a:ln>
            <a:noFill/>
          </a:ln>
        </p:spPr>
        <p:txBody>
          <a:bodyPr spcFirstLastPara="1" vert="horz" wrap="square" lIns="0" tIns="0" rIns="0" bIns="0" rtlCol="0" anchor="t" anchorCtr="0">
            <a:normAutofit/>
          </a:bodyPr>
          <a:lstStyle/>
          <a:p>
            <a:r>
              <a:rPr lang="en-US" b="1"/>
              <a:t>The student was invited to the IEP meeting where transition services are to</a:t>
            </a:r>
            <a:br>
              <a:rPr lang="en-US" b="1"/>
            </a:br>
            <a:r>
              <a:rPr lang="en-US" b="1"/>
              <a:t>be discussed. 34 C.F.R § 300.321</a:t>
            </a:r>
            <a:endParaRPr/>
          </a:p>
        </p:txBody>
      </p:sp>
      <p:sp>
        <p:nvSpPr>
          <p:cNvPr id="1261" name="Google Shape;1261;p135"/>
          <p:cNvSpPr txBox="1"/>
          <p:nvPr/>
        </p:nvSpPr>
        <p:spPr>
          <a:xfrm>
            <a:off x="501270" y="2682550"/>
            <a:ext cx="1610032" cy="1454214"/>
          </a:xfrm>
          <a:prstGeom prst="rect">
            <a:avLst/>
          </a:prstGeom>
          <a:solidFill>
            <a:srgbClr val="00B0F0"/>
          </a:solidFill>
          <a:ln>
            <a:noFill/>
          </a:ln>
        </p:spPr>
        <p:txBody>
          <a:bodyPr spcFirstLastPara="1" wrap="square" lIns="68569" tIns="34275" rIns="68569" bIns="34275" anchor="t" anchorCtr="0">
            <a:spAutoFit/>
          </a:bodyPr>
          <a:lstStyle/>
          <a:p>
            <a:pPr algn="ctr">
              <a:buClr>
                <a:srgbClr val="000000"/>
              </a:buClr>
              <a:buSzPts val="2400"/>
            </a:pPr>
            <a:r>
              <a:rPr lang="en-US">
                <a:solidFill>
                  <a:srgbClr val="000000"/>
                </a:solidFill>
                <a:latin typeface="Arial"/>
                <a:ea typeface="Arial"/>
                <a:cs typeface="Arial"/>
                <a:sym typeface="Arial"/>
              </a:rPr>
              <a:t>Evidence needed that student was invited to the meeting</a:t>
            </a:r>
            <a:endParaRPr sz="1350">
              <a:solidFill>
                <a:schemeClr val="dk1"/>
              </a:solidFill>
              <a:latin typeface="Calibri"/>
              <a:ea typeface="Calibri"/>
              <a:cs typeface="Calibri"/>
              <a:sym typeface="Calibri"/>
            </a:endParaRPr>
          </a:p>
        </p:txBody>
      </p:sp>
      <p:sp>
        <p:nvSpPr>
          <p:cNvPr id="1262" name="Google Shape;1262;p135"/>
          <p:cNvSpPr txBox="1"/>
          <p:nvPr/>
        </p:nvSpPr>
        <p:spPr>
          <a:xfrm>
            <a:off x="2280471" y="1875065"/>
            <a:ext cx="6751020" cy="2562210"/>
          </a:xfrm>
          <a:prstGeom prst="rect">
            <a:avLst/>
          </a:prstGeom>
          <a:noFill/>
          <a:ln>
            <a:noFill/>
          </a:ln>
        </p:spPr>
        <p:txBody>
          <a:bodyPr spcFirstLastPara="1" wrap="square" lIns="68569" tIns="34275" rIns="68569" bIns="34275" anchor="t" anchorCtr="0">
            <a:spAutoFit/>
          </a:bodyPr>
          <a:lstStyle/>
          <a:p>
            <a:pPr marL="257175" indent="-257175">
              <a:buClr>
                <a:srgbClr val="000000"/>
              </a:buClr>
              <a:buSzPts val="2400"/>
              <a:buFont typeface="Arial"/>
              <a:buChar char="•"/>
            </a:pPr>
            <a:r>
              <a:rPr lang="en-US">
                <a:solidFill>
                  <a:srgbClr val="000000"/>
                </a:solidFill>
                <a:latin typeface="Arial"/>
                <a:ea typeface="Arial"/>
                <a:cs typeface="Arial"/>
                <a:sym typeface="Arial"/>
              </a:rPr>
              <a:t>A student’s signature of attendance on the participants’ page of the IEP will not meet this compliance requirement.</a:t>
            </a:r>
            <a:endParaRPr>
              <a:solidFill>
                <a:schemeClr val="dk1"/>
              </a:solidFill>
              <a:latin typeface="Calibri"/>
              <a:ea typeface="Calibri"/>
              <a:cs typeface="Calibri"/>
              <a:sym typeface="Calibri"/>
            </a:endParaRPr>
          </a:p>
          <a:p>
            <a:pPr marL="257175" indent="-257175">
              <a:buClr>
                <a:srgbClr val="000000"/>
              </a:buClr>
              <a:buSzPts val="2400"/>
              <a:buFont typeface="Arial"/>
              <a:buChar char="•"/>
            </a:pPr>
            <a:r>
              <a:rPr lang="en-US">
                <a:solidFill>
                  <a:srgbClr val="000000"/>
                </a:solidFill>
                <a:latin typeface="Arial"/>
                <a:ea typeface="Arial"/>
                <a:cs typeface="Arial"/>
                <a:sym typeface="Arial"/>
              </a:rPr>
              <a:t>There must be documentation of an invitation that specifically names the student and is dated prior to the date of the meeting.</a:t>
            </a:r>
            <a:endParaRPr>
              <a:solidFill>
                <a:schemeClr val="dk1"/>
              </a:solidFill>
              <a:latin typeface="Calibri"/>
              <a:ea typeface="Calibri"/>
              <a:cs typeface="Calibri"/>
              <a:sym typeface="Calibri"/>
            </a:endParaRPr>
          </a:p>
          <a:p>
            <a:pPr marL="257175" indent="-257175">
              <a:buClr>
                <a:srgbClr val="000000"/>
              </a:buClr>
              <a:buSzPts val="2400"/>
              <a:buFont typeface="Arial"/>
              <a:buChar char="•"/>
            </a:pPr>
            <a:r>
              <a:rPr lang="en-US">
                <a:solidFill>
                  <a:srgbClr val="000000"/>
                </a:solidFill>
                <a:latin typeface="Arial"/>
                <a:ea typeface="Arial"/>
                <a:cs typeface="Arial"/>
                <a:sym typeface="Arial"/>
              </a:rPr>
              <a:t>If the student is invited but does not attend the meeting, the AU/LEA must take other steps to ensure that the student’s preferences and interests were considered.</a:t>
            </a:r>
            <a:endParaRPr>
              <a:solidFill>
                <a:schemeClr val="dk1"/>
              </a:solidFill>
              <a:latin typeface="Calibri"/>
              <a:ea typeface="Calibri"/>
              <a:cs typeface="Calibri"/>
              <a:sym typeface="Calibri"/>
            </a:endParaRPr>
          </a:p>
          <a:p>
            <a:pPr>
              <a:buClr>
                <a:schemeClr val="dk1"/>
              </a:buClr>
              <a:buSzPts val="2400"/>
            </a:pPr>
            <a:endParaRPr>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298"/>
        <p:cNvGrpSpPr/>
        <p:nvPr/>
      </p:nvGrpSpPr>
      <p:grpSpPr>
        <a:xfrm>
          <a:off x="0" y="0"/>
          <a:ext cx="0" cy="0"/>
          <a:chOff x="0" y="0"/>
          <a:chExt cx="0" cy="0"/>
        </a:xfrm>
      </p:grpSpPr>
      <p:sp>
        <p:nvSpPr>
          <p:cNvPr id="299" name="Google Shape;299;p20"/>
          <p:cNvSpPr txBox="1">
            <a:spLocks noGrp="1"/>
          </p:cNvSpPr>
          <p:nvPr>
            <p:ph type="title"/>
          </p:nvPr>
        </p:nvSpPr>
        <p:spPr>
          <a:xfrm>
            <a:off x="950052" y="1032443"/>
            <a:ext cx="5754825" cy="560250"/>
          </a:xfrm>
          <a:prstGeom prst="rect">
            <a:avLst/>
          </a:prstGeom>
          <a:noFill/>
          <a:ln>
            <a:noFill/>
          </a:ln>
        </p:spPr>
        <p:txBody>
          <a:bodyPr spcFirstLastPara="1" vert="horz" wrap="square" lIns="68569" tIns="68569" rIns="68569" bIns="68569" rtlCol="0" anchor="t" anchorCtr="0">
            <a:normAutofit fontScale="90000"/>
          </a:bodyPr>
          <a:lstStyle/>
          <a:p>
            <a:pPr>
              <a:buSzPct val="49382"/>
            </a:pPr>
            <a:r>
              <a:rPr lang="en-US" sz="4725" b="1"/>
              <a:t>Spirit </a:t>
            </a:r>
            <a:r>
              <a:rPr lang="en-US"/>
              <a:t>of the IDEA</a:t>
            </a:r>
            <a:endParaRPr/>
          </a:p>
        </p:txBody>
      </p:sp>
      <p:sp>
        <p:nvSpPr>
          <p:cNvPr id="300" name="Google Shape;300;p20"/>
          <p:cNvSpPr txBox="1">
            <a:spLocks noGrp="1"/>
          </p:cNvSpPr>
          <p:nvPr>
            <p:ph type="body" idx="1"/>
          </p:nvPr>
        </p:nvSpPr>
        <p:spPr>
          <a:xfrm>
            <a:off x="532631" y="1838288"/>
            <a:ext cx="8078625" cy="3448125"/>
          </a:xfrm>
          <a:prstGeom prst="rect">
            <a:avLst/>
          </a:prstGeom>
          <a:noFill/>
          <a:ln>
            <a:noFill/>
          </a:ln>
        </p:spPr>
        <p:txBody>
          <a:bodyPr spcFirstLastPara="1" vert="horz" wrap="square" lIns="68569" tIns="34275" rIns="68569" bIns="34275" rtlCol="0" anchor="t" anchorCtr="0">
            <a:normAutofit lnSpcReduction="10000"/>
          </a:bodyPr>
          <a:lstStyle/>
          <a:p>
            <a:pPr marL="0" indent="0">
              <a:spcBef>
                <a:spcPts val="0"/>
              </a:spcBef>
              <a:buNone/>
            </a:pPr>
            <a:r>
              <a:rPr lang="en-US" sz="1800" b="1"/>
              <a:t>LETTER of the Law</a:t>
            </a:r>
            <a:endParaRPr sz="1800"/>
          </a:p>
          <a:p>
            <a:pPr marL="171450" indent="-114300">
              <a:buSzPts val="2400"/>
            </a:pPr>
            <a:r>
              <a:rPr lang="en-US" sz="1800"/>
              <a:t>Focus on IDEA Regulation for transition</a:t>
            </a:r>
            <a:endParaRPr sz="1800"/>
          </a:p>
          <a:p>
            <a:pPr marL="171450" indent="-114300">
              <a:buSzPts val="2400"/>
            </a:pPr>
            <a:r>
              <a:rPr lang="en-US" sz="1800"/>
              <a:t>Identify Minimal Requirements</a:t>
            </a:r>
            <a:endParaRPr sz="1800"/>
          </a:p>
          <a:p>
            <a:pPr marL="171450" indent="-114300">
              <a:buSzPts val="2400"/>
            </a:pPr>
            <a:r>
              <a:rPr lang="en-US" sz="1800"/>
              <a:t>Compliance with IDEA only</a:t>
            </a:r>
            <a:endParaRPr sz="1800"/>
          </a:p>
          <a:p>
            <a:pPr marL="171450" indent="-114300">
              <a:buSzPts val="2400"/>
            </a:pPr>
            <a:r>
              <a:rPr lang="en-US" sz="1800"/>
              <a:t>Narrow Impact on Adult Outcomes </a:t>
            </a:r>
            <a:endParaRPr sz="1800"/>
          </a:p>
          <a:p>
            <a:pPr indent="0">
              <a:buNone/>
            </a:pPr>
            <a:endParaRPr sz="1800"/>
          </a:p>
          <a:p>
            <a:pPr marL="0" indent="0">
              <a:spcBef>
                <a:spcPts val="0"/>
              </a:spcBef>
              <a:buNone/>
            </a:pPr>
            <a:r>
              <a:rPr lang="en-US" sz="1800" b="1"/>
              <a:t>SPIRIT of the Law</a:t>
            </a:r>
            <a:endParaRPr sz="1800"/>
          </a:p>
          <a:p>
            <a:pPr marL="171450" indent="-127159">
              <a:buSzPts val="2400"/>
            </a:pPr>
            <a:r>
              <a:rPr lang="en-US" sz="1800"/>
              <a:t>Understand the Spirit and Intent of IDEA</a:t>
            </a:r>
            <a:endParaRPr sz="1800"/>
          </a:p>
          <a:p>
            <a:pPr marL="171450" indent="-127159">
              <a:buSzPts val="2400"/>
            </a:pPr>
            <a:r>
              <a:rPr lang="en-US" sz="1800"/>
              <a:t>Identify Possibilities for a Quality Adult Life</a:t>
            </a:r>
            <a:endParaRPr sz="1800"/>
          </a:p>
          <a:p>
            <a:pPr marL="171450" indent="-127159">
              <a:buSzPts val="2400"/>
            </a:pPr>
            <a:r>
              <a:rPr lang="en-US" sz="1800"/>
              <a:t>Expand the Focus of Transition Planning and Services</a:t>
            </a:r>
            <a:endParaRPr sz="1800"/>
          </a:p>
          <a:p>
            <a:pPr marL="171450" indent="-127159">
              <a:buSzPts val="2400"/>
            </a:pPr>
            <a:r>
              <a:rPr lang="en-US" sz="1800"/>
              <a:t>Large Impact on Adult Outcomes for Students with Disabilities</a:t>
            </a:r>
            <a:endParaRPr sz="1800"/>
          </a:p>
          <a:p>
            <a:pPr indent="0">
              <a:buNone/>
            </a:pPr>
            <a:endParaRPr sz="1800"/>
          </a:p>
        </p:txBody>
      </p:sp>
      <p:sp>
        <p:nvSpPr>
          <p:cNvPr id="301" name="Google Shape;301;p20"/>
          <p:cNvSpPr txBox="1">
            <a:spLocks noGrp="1"/>
          </p:cNvSpPr>
          <p:nvPr>
            <p:ph type="sldNum" idx="12"/>
          </p:nvPr>
        </p:nvSpPr>
        <p:spPr>
          <a:xfrm>
            <a:off x="249655" y="5624513"/>
            <a:ext cx="2057400" cy="273825"/>
          </a:xfrm>
          <a:prstGeom prst="rect">
            <a:avLst/>
          </a:prstGeom>
          <a:noFill/>
          <a:ln>
            <a:noFill/>
          </a:ln>
        </p:spPr>
        <p:txBody>
          <a:bodyPr spcFirstLastPara="1" wrap="square" lIns="68569" tIns="34275" rIns="68569" bIns="34275" anchor="ctr" anchorCtr="0">
            <a:noAutofit/>
          </a:bodyPr>
          <a:lstStyle/>
          <a:p>
            <a:fld id="{00000000-1234-1234-1234-123412341234}" type="slidenum">
              <a:rPr lang="en-US"/>
              <a:pPr/>
              <a:t>12</a:t>
            </a:fld>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sp>
        <p:nvSpPr>
          <p:cNvPr id="1267" name="Google Shape;1267;p136"/>
          <p:cNvSpPr txBox="1">
            <a:spLocks noGrp="1"/>
          </p:cNvSpPr>
          <p:nvPr>
            <p:ph type="title"/>
          </p:nvPr>
        </p:nvSpPr>
        <p:spPr>
          <a:xfrm>
            <a:off x="342900" y="1303019"/>
            <a:ext cx="2400300" cy="2434500"/>
          </a:xfrm>
          <a:prstGeom prst="rect">
            <a:avLst/>
          </a:prstGeom>
          <a:noFill/>
          <a:ln>
            <a:noFill/>
          </a:ln>
        </p:spPr>
        <p:txBody>
          <a:bodyPr spcFirstLastPara="1" vert="horz" wrap="square" lIns="68569" tIns="34275" rIns="68569" bIns="34275" rtlCol="0" anchor="b" anchorCtr="0">
            <a:normAutofit fontScale="90000"/>
          </a:bodyPr>
          <a:lstStyle/>
          <a:p>
            <a:pPr algn="ctr">
              <a:buSzPct val="111111"/>
            </a:pPr>
            <a:br>
              <a:rPr lang="en-US" u="sng">
                <a:solidFill>
                  <a:schemeClr val="lt1"/>
                </a:solidFill>
                <a:hlinkClick r:id="rId3">
                  <a:extLst>
                    <a:ext uri="{A12FA001-AC4F-418D-AE19-62706E023703}">
                      <ahyp:hlinkClr xmlns:ahyp="http://schemas.microsoft.com/office/drawing/2018/hyperlinkcolor" val="tx"/>
                    </a:ext>
                  </a:extLst>
                </a:hlinkClick>
              </a:rPr>
            </a:br>
            <a:br>
              <a:rPr lang="en-US" u="sng">
                <a:solidFill>
                  <a:schemeClr val="lt1"/>
                </a:solidFill>
                <a:hlinkClick r:id="rId3">
                  <a:extLst>
                    <a:ext uri="{A12FA001-AC4F-418D-AE19-62706E023703}">
                      <ahyp:hlinkClr xmlns:ahyp="http://schemas.microsoft.com/office/drawing/2018/hyperlinkcolor" val="tx"/>
                    </a:ext>
                  </a:extLst>
                </a:hlinkClick>
              </a:rPr>
            </a:br>
            <a:br>
              <a:rPr lang="en-US" u="sng">
                <a:solidFill>
                  <a:schemeClr val="lt1"/>
                </a:solidFill>
                <a:hlinkClick r:id="rId3">
                  <a:extLst>
                    <a:ext uri="{A12FA001-AC4F-418D-AE19-62706E023703}">
                      <ahyp:hlinkClr xmlns:ahyp="http://schemas.microsoft.com/office/drawing/2018/hyperlinkcolor" val="tx"/>
                    </a:ext>
                  </a:extLst>
                </a:hlinkClick>
              </a:rPr>
            </a:br>
            <a:br>
              <a:rPr lang="en-US" u="sng">
                <a:solidFill>
                  <a:schemeClr val="lt1"/>
                </a:solidFill>
                <a:hlinkClick r:id="rId3">
                  <a:extLst>
                    <a:ext uri="{A12FA001-AC4F-418D-AE19-62706E023703}">
                      <ahyp:hlinkClr xmlns:ahyp="http://schemas.microsoft.com/office/drawing/2018/hyperlinkcolor" val="tx"/>
                    </a:ext>
                  </a:extLst>
                </a:hlinkClick>
              </a:rPr>
            </a:br>
            <a:br>
              <a:rPr lang="en-US" u="sng">
                <a:solidFill>
                  <a:schemeClr val="lt1"/>
                </a:solidFill>
                <a:hlinkClick r:id="rId3">
                  <a:extLst>
                    <a:ext uri="{A12FA001-AC4F-418D-AE19-62706E023703}">
                      <ahyp:hlinkClr xmlns:ahyp="http://schemas.microsoft.com/office/drawing/2018/hyperlinkcolor" val="tx"/>
                    </a:ext>
                  </a:extLst>
                </a:hlinkClick>
              </a:rPr>
            </a:br>
            <a:br>
              <a:rPr lang="en-US" u="sng">
                <a:solidFill>
                  <a:schemeClr val="lt1"/>
                </a:solidFill>
                <a:hlinkClick r:id="rId3">
                  <a:extLst>
                    <a:ext uri="{A12FA001-AC4F-418D-AE19-62706E023703}">
                      <ahyp:hlinkClr xmlns:ahyp="http://schemas.microsoft.com/office/drawing/2018/hyperlinkcolor" val="tx"/>
                    </a:ext>
                  </a:extLst>
                </a:hlinkClick>
              </a:rPr>
            </a:br>
            <a:r>
              <a:rPr lang="en-US" u="sng">
                <a:solidFill>
                  <a:schemeClr val="lt1"/>
                </a:solidFill>
                <a:hlinkClick r:id="rId3">
                  <a:extLst>
                    <a:ext uri="{A12FA001-AC4F-418D-AE19-62706E023703}">
                      <ahyp:hlinkClr xmlns:ahyp="http://schemas.microsoft.com/office/drawing/2018/hyperlinkcolor" val="tx"/>
                    </a:ext>
                  </a:extLst>
                </a:hlinkClick>
              </a:rPr>
              <a:t>Student Invitation (optional form)</a:t>
            </a:r>
            <a:endParaRPr>
              <a:solidFill>
                <a:schemeClr val="lt1"/>
              </a:solidFill>
            </a:endParaRPr>
          </a:p>
        </p:txBody>
      </p:sp>
      <p:pic>
        <p:nvPicPr>
          <p:cNvPr id="1268" name="Google Shape;1268;p136"/>
          <p:cNvPicPr preferRelativeResize="0"/>
          <p:nvPr/>
        </p:nvPicPr>
        <p:blipFill rotWithShape="1">
          <a:blip r:embed="rId4">
            <a:alphaModFix/>
          </a:blip>
          <a:srcRect/>
          <a:stretch/>
        </p:blipFill>
        <p:spPr>
          <a:xfrm>
            <a:off x="3821589" y="942975"/>
            <a:ext cx="3986734" cy="4869180"/>
          </a:xfrm>
          <a:prstGeom prst="rect">
            <a:avLst/>
          </a:prstGeom>
          <a:noFill/>
          <a:ln>
            <a:noFill/>
          </a:ln>
        </p:spPr>
      </p:pic>
      <p:sp>
        <p:nvSpPr>
          <p:cNvPr id="1269" name="Google Shape;1269;p136"/>
          <p:cNvSpPr/>
          <p:nvPr/>
        </p:nvSpPr>
        <p:spPr>
          <a:xfrm>
            <a:off x="6779271" y="1045846"/>
            <a:ext cx="2058075" cy="1082475"/>
          </a:xfrm>
          <a:prstGeom prst="ellipse">
            <a:avLst/>
          </a:prstGeom>
          <a:solidFill>
            <a:schemeClr val="accent1"/>
          </a:solidFill>
          <a:ln w="25400" cap="flat" cmpd="sng">
            <a:solidFill>
              <a:srgbClr val="147EA6"/>
            </a:solidFill>
            <a:prstDash val="solid"/>
            <a:round/>
            <a:headEnd type="none" w="sm" len="sm"/>
            <a:tailEnd type="none" w="sm" len="sm"/>
          </a:ln>
        </p:spPr>
        <p:txBody>
          <a:bodyPr spcFirstLastPara="1" wrap="square" lIns="68569" tIns="34275" rIns="68569" bIns="34275" anchor="ctr" anchorCtr="0">
            <a:noAutofit/>
          </a:bodyPr>
          <a:lstStyle/>
          <a:p>
            <a:pPr algn="ctr">
              <a:buClr>
                <a:srgbClr val="000000"/>
              </a:buClr>
              <a:buSzPts val="2000"/>
            </a:pPr>
            <a:r>
              <a:rPr lang="en-US" sz="1500">
                <a:solidFill>
                  <a:srgbClr val="FFFFFF"/>
                </a:solidFill>
                <a:latin typeface="Arial"/>
                <a:ea typeface="Arial"/>
                <a:cs typeface="Arial"/>
                <a:sym typeface="Arial"/>
              </a:rPr>
              <a:t>Student Invitation</a:t>
            </a:r>
            <a:endParaRPr sz="1050">
              <a:solidFill>
                <a:srgbClr val="000000"/>
              </a:solidFill>
              <a:latin typeface="Arial"/>
              <a:ea typeface="Arial"/>
              <a:cs typeface="Arial"/>
              <a:sym typeface="Arial"/>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Shape 1273"/>
        <p:cNvGrpSpPr/>
        <p:nvPr/>
      </p:nvGrpSpPr>
      <p:grpSpPr>
        <a:xfrm>
          <a:off x="0" y="0"/>
          <a:ext cx="0" cy="0"/>
          <a:chOff x="0" y="0"/>
          <a:chExt cx="0" cy="0"/>
        </a:xfrm>
      </p:grpSpPr>
      <p:sp>
        <p:nvSpPr>
          <p:cNvPr id="1274" name="Google Shape;1274;p137"/>
          <p:cNvSpPr txBox="1">
            <a:spLocks noGrp="1"/>
          </p:cNvSpPr>
          <p:nvPr>
            <p:ph type="title"/>
          </p:nvPr>
        </p:nvSpPr>
        <p:spPr>
          <a:xfrm>
            <a:off x="980801" y="1109774"/>
            <a:ext cx="6569721" cy="560313"/>
          </a:xfrm>
          <a:prstGeom prst="rect">
            <a:avLst/>
          </a:prstGeom>
          <a:noFill/>
          <a:ln>
            <a:noFill/>
          </a:ln>
        </p:spPr>
        <p:txBody>
          <a:bodyPr spcFirstLastPara="1" vert="horz" wrap="square" lIns="0" tIns="0" rIns="0" bIns="0" rtlCol="0" anchor="t" anchorCtr="0">
            <a:normAutofit fontScale="90000"/>
          </a:bodyPr>
          <a:lstStyle/>
          <a:p>
            <a:pPr>
              <a:buSzPct val="100000"/>
            </a:pPr>
            <a:r>
              <a:rPr lang="en-US" b="1">
                <a:latin typeface="Arial"/>
                <a:ea typeface="Arial"/>
                <a:cs typeface="Arial"/>
                <a:sym typeface="Arial"/>
              </a:rPr>
              <a:t>Compliant Transition IEPs include:</a:t>
            </a:r>
            <a:br>
              <a:rPr lang="en-US" b="1">
                <a:latin typeface="Arial"/>
                <a:ea typeface="Arial"/>
                <a:cs typeface="Arial"/>
                <a:sym typeface="Arial"/>
              </a:rPr>
            </a:br>
            <a:endParaRPr/>
          </a:p>
        </p:txBody>
      </p:sp>
      <p:sp>
        <p:nvSpPr>
          <p:cNvPr id="1275" name="Google Shape;1275;p137"/>
          <p:cNvSpPr txBox="1">
            <a:spLocks noGrp="1"/>
          </p:cNvSpPr>
          <p:nvPr>
            <p:ph type="body" idx="1"/>
          </p:nvPr>
        </p:nvSpPr>
        <p:spPr>
          <a:xfrm>
            <a:off x="532638" y="1797248"/>
            <a:ext cx="8078724" cy="3263504"/>
          </a:xfrm>
          <a:prstGeom prst="rect">
            <a:avLst/>
          </a:prstGeom>
          <a:noFill/>
          <a:ln>
            <a:noFill/>
          </a:ln>
        </p:spPr>
        <p:txBody>
          <a:bodyPr spcFirstLastPara="1" vert="horz" wrap="square" lIns="91425" tIns="45694" rIns="91425" bIns="45694" rtlCol="0" anchor="t" anchorCtr="0">
            <a:noAutofit/>
          </a:bodyPr>
          <a:lstStyle/>
          <a:p>
            <a:pPr marL="431789" indent="-342891">
              <a:lnSpc>
                <a:spcPct val="80000"/>
              </a:lnSpc>
              <a:spcBef>
                <a:spcPts val="1000"/>
              </a:spcBef>
              <a:buClr>
                <a:schemeClr val="dk2"/>
              </a:buClr>
              <a:buSzPts val="2200"/>
            </a:pPr>
            <a:r>
              <a:rPr lang="en-US" sz="1800" u="sng">
                <a:latin typeface="Arial"/>
                <a:ea typeface="Arial"/>
                <a:cs typeface="Arial"/>
                <a:sym typeface="Arial"/>
              </a:rPr>
              <a:t>Comprehensive</a:t>
            </a:r>
            <a:r>
              <a:rPr lang="en-US" sz="1800">
                <a:latin typeface="Arial"/>
                <a:ea typeface="Arial"/>
                <a:cs typeface="Arial"/>
                <a:sym typeface="Arial"/>
              </a:rPr>
              <a:t> assessment</a:t>
            </a:r>
            <a:endParaRPr sz="1800">
              <a:latin typeface="Arial"/>
              <a:ea typeface="Arial"/>
              <a:cs typeface="Arial"/>
              <a:sym typeface="Arial"/>
            </a:endParaRPr>
          </a:p>
          <a:p>
            <a:pPr marL="431789" indent="-342891">
              <a:lnSpc>
                <a:spcPct val="80000"/>
              </a:lnSpc>
              <a:spcBef>
                <a:spcPts val="1000"/>
              </a:spcBef>
              <a:buClr>
                <a:schemeClr val="dk2"/>
              </a:buClr>
              <a:buSzPts val="2200"/>
            </a:pPr>
            <a:r>
              <a:rPr lang="en-US" sz="1800" u="sng">
                <a:latin typeface="Arial"/>
                <a:ea typeface="Arial"/>
                <a:cs typeface="Arial"/>
                <a:sym typeface="Arial"/>
              </a:rPr>
              <a:t>Individualized</a:t>
            </a:r>
            <a:r>
              <a:rPr lang="en-US" sz="1800">
                <a:latin typeface="Arial"/>
                <a:ea typeface="Arial"/>
                <a:cs typeface="Arial"/>
                <a:sym typeface="Arial"/>
              </a:rPr>
              <a:t> postsecondary goals and planning</a:t>
            </a:r>
            <a:endParaRPr sz="1800">
              <a:latin typeface="Arial"/>
              <a:ea typeface="Arial"/>
              <a:cs typeface="Arial"/>
              <a:sym typeface="Arial"/>
            </a:endParaRPr>
          </a:p>
          <a:p>
            <a:pPr marL="431789" indent="-342891">
              <a:lnSpc>
                <a:spcPct val="80000"/>
              </a:lnSpc>
              <a:spcBef>
                <a:spcPts val="1000"/>
              </a:spcBef>
              <a:buClr>
                <a:schemeClr val="dk2"/>
              </a:buClr>
              <a:buSzPts val="2200"/>
            </a:pPr>
            <a:r>
              <a:rPr lang="en-US" sz="1800">
                <a:latin typeface="Arial"/>
                <a:ea typeface="Arial"/>
                <a:cs typeface="Arial"/>
                <a:sym typeface="Arial"/>
              </a:rPr>
              <a:t>Annual goals </a:t>
            </a:r>
            <a:r>
              <a:rPr lang="en-US" sz="1800" u="sng">
                <a:latin typeface="Arial"/>
                <a:ea typeface="Arial"/>
                <a:cs typeface="Arial"/>
                <a:sym typeface="Arial"/>
              </a:rPr>
              <a:t>aligned</a:t>
            </a:r>
            <a:r>
              <a:rPr lang="en-US" sz="1800">
                <a:latin typeface="Arial"/>
                <a:ea typeface="Arial"/>
                <a:cs typeface="Arial"/>
                <a:sym typeface="Arial"/>
              </a:rPr>
              <a:t> with postsecondary goals and related to transition services</a:t>
            </a:r>
            <a:endParaRPr sz="1800">
              <a:latin typeface="Arial"/>
              <a:ea typeface="Arial"/>
              <a:cs typeface="Arial"/>
              <a:sym typeface="Arial"/>
            </a:endParaRPr>
          </a:p>
          <a:p>
            <a:pPr marL="431789" indent="-342891">
              <a:lnSpc>
                <a:spcPct val="80000"/>
              </a:lnSpc>
              <a:spcBef>
                <a:spcPts val="1000"/>
              </a:spcBef>
              <a:buClr>
                <a:schemeClr val="dk2"/>
              </a:buClr>
              <a:buSzPts val="2200"/>
            </a:pPr>
            <a:r>
              <a:rPr lang="en-US" sz="1800" u="sng">
                <a:latin typeface="Arial"/>
                <a:ea typeface="Arial"/>
                <a:cs typeface="Arial"/>
                <a:sym typeface="Arial"/>
              </a:rPr>
              <a:t>Coordinated</a:t>
            </a:r>
            <a:r>
              <a:rPr lang="en-US" sz="1800">
                <a:latin typeface="Arial"/>
                <a:ea typeface="Arial"/>
                <a:cs typeface="Arial"/>
                <a:sym typeface="Arial"/>
              </a:rPr>
              <a:t> set of transition services and course of study</a:t>
            </a:r>
            <a:endParaRPr sz="1800">
              <a:latin typeface="Arial"/>
              <a:ea typeface="Arial"/>
              <a:cs typeface="Arial"/>
              <a:sym typeface="Arial"/>
            </a:endParaRPr>
          </a:p>
          <a:p>
            <a:pPr marL="431789" indent="-342891">
              <a:lnSpc>
                <a:spcPct val="80000"/>
              </a:lnSpc>
              <a:spcBef>
                <a:spcPts val="1000"/>
              </a:spcBef>
              <a:buClr>
                <a:schemeClr val="dk2"/>
              </a:buClr>
              <a:buSzPts val="2200"/>
            </a:pPr>
            <a:r>
              <a:rPr lang="en-US" sz="1800">
                <a:latin typeface="Arial"/>
                <a:ea typeface="Arial"/>
                <a:cs typeface="Arial"/>
                <a:sym typeface="Arial"/>
              </a:rPr>
              <a:t>Planning that is </a:t>
            </a:r>
            <a:r>
              <a:rPr lang="en-US" sz="1800" u="sng">
                <a:latin typeface="Arial"/>
                <a:ea typeface="Arial"/>
                <a:cs typeface="Arial"/>
                <a:sym typeface="Arial"/>
              </a:rPr>
              <a:t>inclusive </a:t>
            </a:r>
            <a:r>
              <a:rPr lang="en-US" sz="1800">
                <a:latin typeface="Arial"/>
                <a:ea typeface="Arial"/>
                <a:cs typeface="Arial"/>
                <a:sym typeface="Arial"/>
              </a:rPr>
              <a:t>of:</a:t>
            </a:r>
            <a:endParaRPr sz="1800">
              <a:latin typeface="Arial"/>
              <a:ea typeface="Arial"/>
              <a:cs typeface="Arial"/>
              <a:sym typeface="Arial"/>
            </a:endParaRPr>
          </a:p>
          <a:p>
            <a:pPr marL="888978" lvl="1" indent="-342891">
              <a:lnSpc>
                <a:spcPct val="80000"/>
              </a:lnSpc>
              <a:spcBef>
                <a:spcPts val="1000"/>
              </a:spcBef>
              <a:buClr>
                <a:schemeClr val="dk2"/>
              </a:buClr>
              <a:buSzPts val="2200"/>
            </a:pPr>
            <a:r>
              <a:rPr lang="en-US" sz="1800">
                <a:latin typeface="Arial"/>
                <a:ea typeface="Arial"/>
                <a:cs typeface="Arial"/>
                <a:sym typeface="Arial"/>
              </a:rPr>
              <a:t>Parent and student input</a:t>
            </a:r>
            <a:endParaRPr sz="1800">
              <a:latin typeface="Arial"/>
              <a:ea typeface="Arial"/>
              <a:cs typeface="Arial"/>
              <a:sym typeface="Arial"/>
            </a:endParaRPr>
          </a:p>
          <a:p>
            <a:pPr marL="888978" lvl="1" indent="-342891">
              <a:lnSpc>
                <a:spcPct val="80000"/>
              </a:lnSpc>
              <a:spcBef>
                <a:spcPts val="1000"/>
              </a:spcBef>
              <a:buClr>
                <a:schemeClr val="dk2"/>
              </a:buClr>
              <a:buSzPts val="2200"/>
            </a:pPr>
            <a:r>
              <a:rPr lang="en-US" sz="1800">
                <a:latin typeface="Arial"/>
                <a:ea typeface="Arial"/>
                <a:cs typeface="Arial"/>
                <a:sym typeface="Arial"/>
              </a:rPr>
              <a:t>Appropriate outside agency input/support </a:t>
            </a:r>
            <a:endParaRPr/>
          </a:p>
          <a:p>
            <a:pPr marL="546086" indent="-342892">
              <a:lnSpc>
                <a:spcPct val="80000"/>
              </a:lnSpc>
              <a:spcBef>
                <a:spcPts val="1000"/>
              </a:spcBef>
              <a:buClr>
                <a:schemeClr val="dk2"/>
              </a:buClr>
              <a:buSzPts val="2200"/>
            </a:pPr>
            <a:r>
              <a:rPr lang="en-US" sz="1800">
                <a:latin typeface="Arial"/>
                <a:ea typeface="Arial"/>
                <a:cs typeface="Arial"/>
                <a:sym typeface="Arial"/>
              </a:rPr>
              <a:t>Updated annually</a:t>
            </a:r>
            <a:endParaRPr/>
          </a:p>
          <a:p>
            <a:pPr marL="546086" indent="-342892">
              <a:lnSpc>
                <a:spcPct val="80000"/>
              </a:lnSpc>
              <a:spcBef>
                <a:spcPts val="1000"/>
              </a:spcBef>
              <a:buClr>
                <a:schemeClr val="dk2"/>
              </a:buClr>
              <a:buSzPts val="2200"/>
            </a:pPr>
            <a:r>
              <a:rPr lang="en-US" sz="1800">
                <a:latin typeface="Arial"/>
                <a:ea typeface="Arial"/>
                <a:cs typeface="Arial"/>
                <a:sym typeface="Arial"/>
              </a:rPr>
              <a:t>Indicate that the purpose of the meeting is to discuss transition services</a:t>
            </a:r>
            <a:endParaRPr/>
          </a:p>
          <a:p>
            <a:pPr marL="546086" indent="-342892">
              <a:lnSpc>
                <a:spcPct val="80000"/>
              </a:lnSpc>
              <a:spcBef>
                <a:spcPts val="1000"/>
              </a:spcBef>
              <a:buClr>
                <a:schemeClr val="dk2"/>
              </a:buClr>
              <a:buSzPts val="2200"/>
            </a:pPr>
            <a:r>
              <a:rPr lang="en-US" sz="1800">
                <a:latin typeface="Arial"/>
                <a:ea typeface="Arial"/>
                <a:cs typeface="Arial"/>
                <a:sym typeface="Arial"/>
              </a:rPr>
              <a:t>Evidence that the student was invited</a:t>
            </a:r>
            <a:endParaRPr/>
          </a:p>
          <a:p>
            <a:pPr marL="571486" indent="-263516">
              <a:lnSpc>
                <a:spcPct val="80000"/>
              </a:lnSpc>
              <a:spcBef>
                <a:spcPts val="1000"/>
              </a:spcBef>
              <a:buClr>
                <a:schemeClr val="dk2"/>
              </a:buClr>
              <a:buSzPts val="2200"/>
              <a:buNone/>
            </a:pPr>
            <a:endParaRPr sz="1800">
              <a:latin typeface="Arial"/>
              <a:ea typeface="Arial"/>
              <a:cs typeface="Arial"/>
              <a:sym typeface="Arial"/>
            </a:endParaRPr>
          </a:p>
          <a:p>
            <a:pPr marL="203195" indent="0">
              <a:lnSpc>
                <a:spcPct val="80000"/>
              </a:lnSpc>
              <a:spcBef>
                <a:spcPts val="1000"/>
              </a:spcBef>
              <a:buClr>
                <a:schemeClr val="dk2"/>
              </a:buClr>
              <a:buSzPts val="2200"/>
              <a:buNone/>
            </a:pPr>
            <a:r>
              <a:rPr lang="en-US" sz="1800">
                <a:latin typeface="Arial"/>
                <a:ea typeface="Arial"/>
                <a:cs typeface="Arial"/>
                <a:sym typeface="Arial"/>
              </a:rPr>
              <a:t>  </a:t>
            </a:r>
            <a:endParaRPr sz="1800">
              <a:latin typeface="Arial"/>
              <a:ea typeface="Arial"/>
              <a:cs typeface="Arial"/>
              <a:sym typeface="Arial"/>
            </a:endParaRPr>
          </a:p>
          <a:p>
            <a:pPr marL="0" indent="0">
              <a:lnSpc>
                <a:spcPct val="80000"/>
              </a:lnSpc>
              <a:spcBef>
                <a:spcPts val="1000"/>
              </a:spcBef>
              <a:spcAft>
                <a:spcPts val="1000"/>
              </a:spcAft>
              <a:buClr>
                <a:srgbClr val="000000"/>
              </a:buClr>
              <a:buSzPts val="1900"/>
              <a:buNone/>
            </a:pPr>
            <a:endParaRPr sz="1800">
              <a:solidFill>
                <a:schemeClr val="lt1"/>
              </a:solidFill>
              <a:latin typeface="Arial"/>
              <a:ea typeface="Arial"/>
              <a:cs typeface="Arial"/>
              <a:sym typeface="Arial"/>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sp>
        <p:nvSpPr>
          <p:cNvPr id="1288" name="Google Shape;1288;p139"/>
          <p:cNvSpPr txBox="1">
            <a:spLocks noGrp="1"/>
          </p:cNvSpPr>
          <p:nvPr>
            <p:ph type="title"/>
          </p:nvPr>
        </p:nvSpPr>
        <p:spPr>
          <a:xfrm>
            <a:off x="1726679" y="1192328"/>
            <a:ext cx="5657850" cy="587925"/>
          </a:xfrm>
          <a:prstGeom prst="rect">
            <a:avLst/>
          </a:prstGeom>
          <a:noFill/>
          <a:ln w="53975" cap="flat" cmpd="sng">
            <a:solidFill>
              <a:schemeClr val="accent2"/>
            </a:solidFill>
            <a:prstDash val="solid"/>
            <a:round/>
            <a:headEnd type="none" w="sm" len="sm"/>
            <a:tailEnd type="none" w="sm" len="sm"/>
          </a:ln>
        </p:spPr>
        <p:txBody>
          <a:bodyPr spcFirstLastPara="1" vert="horz" wrap="square" lIns="68569" tIns="34275" rIns="68569" bIns="34275" rtlCol="0" anchor="ctr" anchorCtr="0">
            <a:normAutofit fontScale="90000"/>
          </a:bodyPr>
          <a:lstStyle/>
          <a:p>
            <a:pPr>
              <a:buSzPts val="4400"/>
            </a:pPr>
            <a:r>
              <a:rPr lang="en-US">
                <a:latin typeface="Times New Roman"/>
                <a:ea typeface="Times New Roman"/>
                <a:cs typeface="Times New Roman"/>
                <a:sym typeface="Times New Roman"/>
              </a:rPr>
              <a:t>“Golden Thread”</a:t>
            </a:r>
            <a:endParaRPr/>
          </a:p>
        </p:txBody>
      </p:sp>
      <p:sp>
        <p:nvSpPr>
          <p:cNvPr id="1289" name="Google Shape;1289;p139"/>
          <p:cNvSpPr txBox="1">
            <a:spLocks noGrp="1"/>
          </p:cNvSpPr>
          <p:nvPr>
            <p:ph type="body" idx="1"/>
          </p:nvPr>
        </p:nvSpPr>
        <p:spPr>
          <a:xfrm>
            <a:off x="2942690" y="4536280"/>
            <a:ext cx="1810575" cy="849375"/>
          </a:xfrm>
          <a:prstGeom prst="rect">
            <a:avLst/>
          </a:prstGeom>
          <a:noFill/>
          <a:ln>
            <a:noFill/>
          </a:ln>
        </p:spPr>
        <p:txBody>
          <a:bodyPr spcFirstLastPara="1" vert="horz" wrap="square" lIns="68569" tIns="34275" rIns="68569" bIns="34275" rtlCol="0" anchor="t" anchorCtr="0">
            <a:normAutofit/>
          </a:bodyPr>
          <a:lstStyle/>
          <a:p>
            <a:pPr marL="34290" indent="0" algn="ctr">
              <a:spcBef>
                <a:spcPts val="0"/>
              </a:spcBef>
              <a:buClr>
                <a:srgbClr val="1E4E79"/>
              </a:buClr>
              <a:buSzPts val="2800"/>
              <a:buNone/>
            </a:pPr>
            <a:r>
              <a:rPr lang="en-US">
                <a:solidFill>
                  <a:srgbClr val="1E4E79"/>
                </a:solidFill>
              </a:rPr>
              <a:t>Courses of Study</a:t>
            </a:r>
            <a:endParaRPr/>
          </a:p>
        </p:txBody>
      </p:sp>
      <p:sp>
        <p:nvSpPr>
          <p:cNvPr id="1290" name="Google Shape;1290;p139"/>
          <p:cNvSpPr/>
          <p:nvPr/>
        </p:nvSpPr>
        <p:spPr>
          <a:xfrm rot="-4825580" flipH="1">
            <a:off x="4541785" y="1436963"/>
            <a:ext cx="551963" cy="1873795"/>
          </a:xfrm>
          <a:prstGeom prst="curvedRightArrow">
            <a:avLst>
              <a:gd name="adj1" fmla="val 25000"/>
              <a:gd name="adj2" fmla="val 86678"/>
              <a:gd name="adj3" fmla="val 34629"/>
            </a:avLst>
          </a:prstGeom>
          <a:solidFill>
            <a:schemeClr val="accent2"/>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buClr>
                <a:srgbClr val="000000"/>
              </a:buClr>
              <a:buSzPts val="1800"/>
            </a:pPr>
            <a:endParaRPr sz="1350">
              <a:solidFill>
                <a:schemeClr val="dk1"/>
              </a:solidFill>
              <a:latin typeface="Calibri"/>
              <a:ea typeface="Calibri"/>
              <a:cs typeface="Calibri"/>
              <a:sym typeface="Calibri"/>
            </a:endParaRPr>
          </a:p>
        </p:txBody>
      </p:sp>
      <p:sp>
        <p:nvSpPr>
          <p:cNvPr id="1291" name="Google Shape;1291;p139"/>
          <p:cNvSpPr txBox="1"/>
          <p:nvPr/>
        </p:nvSpPr>
        <p:spPr>
          <a:xfrm>
            <a:off x="1215737" y="2281205"/>
            <a:ext cx="2688525" cy="587925"/>
          </a:xfrm>
          <a:prstGeom prst="rect">
            <a:avLst/>
          </a:prstGeom>
          <a:noFill/>
          <a:ln>
            <a:noFill/>
          </a:ln>
        </p:spPr>
        <p:txBody>
          <a:bodyPr spcFirstLastPara="1" wrap="square" lIns="68569" tIns="34275" rIns="68569" bIns="34275" anchor="t" anchorCtr="0">
            <a:noAutofit/>
          </a:bodyPr>
          <a:lstStyle/>
          <a:p>
            <a:pPr marL="34290" algn="ctr">
              <a:buClr>
                <a:srgbClr val="000000"/>
              </a:buClr>
              <a:buSzPts val="4400"/>
            </a:pPr>
            <a:r>
              <a:rPr lang="en-US" sz="3300" b="1">
                <a:solidFill>
                  <a:srgbClr val="FF0000"/>
                </a:solidFill>
                <a:latin typeface="Calibri"/>
                <a:ea typeface="Calibri"/>
                <a:cs typeface="Calibri"/>
                <a:sym typeface="Calibri"/>
              </a:rPr>
              <a:t>Assessment</a:t>
            </a:r>
            <a:r>
              <a:rPr lang="en-US" sz="4050" b="1">
                <a:solidFill>
                  <a:srgbClr val="FF0000"/>
                </a:solidFill>
                <a:latin typeface="Calibri"/>
                <a:ea typeface="Calibri"/>
                <a:cs typeface="Calibri"/>
                <a:sym typeface="Calibri"/>
              </a:rPr>
              <a:t>S</a:t>
            </a:r>
            <a:r>
              <a:rPr lang="en-US" sz="2700" b="1">
                <a:solidFill>
                  <a:srgbClr val="385623"/>
                </a:solidFill>
                <a:latin typeface="Calibri"/>
                <a:ea typeface="Calibri"/>
                <a:cs typeface="Calibri"/>
                <a:sym typeface="Calibri"/>
              </a:rPr>
              <a:t> </a:t>
            </a:r>
            <a:endParaRPr sz="1050">
              <a:solidFill>
                <a:srgbClr val="000000"/>
              </a:solidFill>
              <a:latin typeface="Arial"/>
              <a:ea typeface="Arial"/>
              <a:cs typeface="Arial"/>
              <a:sym typeface="Arial"/>
            </a:endParaRPr>
          </a:p>
        </p:txBody>
      </p:sp>
      <p:sp>
        <p:nvSpPr>
          <p:cNvPr id="1292" name="Google Shape;1292;p139"/>
          <p:cNvSpPr txBox="1"/>
          <p:nvPr/>
        </p:nvSpPr>
        <p:spPr>
          <a:xfrm>
            <a:off x="3411673" y="2771564"/>
            <a:ext cx="4751775" cy="636075"/>
          </a:xfrm>
          <a:prstGeom prst="rect">
            <a:avLst/>
          </a:prstGeom>
          <a:noFill/>
          <a:ln>
            <a:noFill/>
          </a:ln>
        </p:spPr>
        <p:txBody>
          <a:bodyPr spcFirstLastPara="1" wrap="square" lIns="68569" tIns="34275" rIns="68569" bIns="34275" anchor="t" anchorCtr="0">
            <a:noAutofit/>
          </a:bodyPr>
          <a:lstStyle/>
          <a:p>
            <a:pPr marL="34290">
              <a:buClr>
                <a:srgbClr val="000000"/>
              </a:buClr>
              <a:buSzPts val="2400"/>
            </a:pPr>
            <a:r>
              <a:rPr lang="en-US" b="1">
                <a:solidFill>
                  <a:srgbClr val="385623"/>
                </a:solidFill>
                <a:latin typeface="Calibri"/>
                <a:ea typeface="Calibri"/>
                <a:cs typeface="Calibri"/>
                <a:sym typeface="Calibri"/>
              </a:rPr>
              <a:t>Present Levels of Performance </a:t>
            </a:r>
            <a:endParaRPr sz="1050">
              <a:solidFill>
                <a:srgbClr val="000000"/>
              </a:solidFill>
              <a:latin typeface="Arial"/>
              <a:ea typeface="Arial"/>
              <a:cs typeface="Arial"/>
              <a:sym typeface="Arial"/>
            </a:endParaRPr>
          </a:p>
          <a:p>
            <a:pPr marL="34290">
              <a:spcBef>
                <a:spcPts val="360"/>
              </a:spcBef>
              <a:buClr>
                <a:srgbClr val="000000"/>
              </a:buClr>
              <a:buSzPts val="2400"/>
            </a:pPr>
            <a:r>
              <a:rPr lang="en-US" b="1">
                <a:solidFill>
                  <a:srgbClr val="385623"/>
                </a:solidFill>
                <a:latin typeface="Calibri"/>
                <a:ea typeface="Calibri"/>
                <a:cs typeface="Calibri"/>
                <a:sym typeface="Calibri"/>
              </a:rPr>
              <a:t>Strengths, Needs, Preferences, Aptitude</a:t>
            </a:r>
            <a:endParaRPr sz="1050">
              <a:solidFill>
                <a:srgbClr val="000000"/>
              </a:solidFill>
              <a:latin typeface="Arial"/>
              <a:ea typeface="Arial"/>
              <a:cs typeface="Arial"/>
              <a:sym typeface="Arial"/>
            </a:endParaRPr>
          </a:p>
        </p:txBody>
      </p:sp>
      <p:sp>
        <p:nvSpPr>
          <p:cNvPr id="1293" name="Google Shape;1293;p139"/>
          <p:cNvSpPr txBox="1"/>
          <p:nvPr/>
        </p:nvSpPr>
        <p:spPr>
          <a:xfrm>
            <a:off x="1665790" y="3372528"/>
            <a:ext cx="3560175" cy="656550"/>
          </a:xfrm>
          <a:prstGeom prst="rect">
            <a:avLst/>
          </a:prstGeom>
          <a:noFill/>
          <a:ln>
            <a:noFill/>
          </a:ln>
        </p:spPr>
        <p:txBody>
          <a:bodyPr spcFirstLastPara="1" wrap="square" lIns="68569" tIns="34275" rIns="68569" bIns="34275" anchor="t" anchorCtr="0">
            <a:noAutofit/>
          </a:bodyPr>
          <a:lstStyle/>
          <a:p>
            <a:pPr marL="34290" algn="ctr">
              <a:buClr>
                <a:srgbClr val="000000"/>
              </a:buClr>
              <a:buSzPts val="2800"/>
            </a:pPr>
            <a:r>
              <a:rPr lang="en-US" sz="2100" b="1">
                <a:solidFill>
                  <a:srgbClr val="2F5496"/>
                </a:solidFill>
                <a:latin typeface="Calibri"/>
                <a:ea typeface="Calibri"/>
                <a:cs typeface="Calibri"/>
                <a:sym typeface="Calibri"/>
              </a:rPr>
              <a:t>Postsecondary Goals</a:t>
            </a:r>
            <a:endParaRPr sz="1050">
              <a:solidFill>
                <a:srgbClr val="000000"/>
              </a:solidFill>
              <a:latin typeface="Arial"/>
              <a:ea typeface="Arial"/>
              <a:cs typeface="Arial"/>
              <a:sym typeface="Arial"/>
            </a:endParaRPr>
          </a:p>
        </p:txBody>
      </p:sp>
      <p:sp>
        <p:nvSpPr>
          <p:cNvPr id="1294" name="Google Shape;1294;p139"/>
          <p:cNvSpPr txBox="1"/>
          <p:nvPr/>
        </p:nvSpPr>
        <p:spPr>
          <a:xfrm>
            <a:off x="4555605" y="4421981"/>
            <a:ext cx="2228850" cy="951525"/>
          </a:xfrm>
          <a:prstGeom prst="rect">
            <a:avLst/>
          </a:prstGeom>
          <a:noFill/>
          <a:ln>
            <a:noFill/>
          </a:ln>
        </p:spPr>
        <p:txBody>
          <a:bodyPr spcFirstLastPara="1" wrap="square" lIns="68569" tIns="34275" rIns="68569" bIns="34275" anchor="t" anchorCtr="0">
            <a:noAutofit/>
          </a:bodyPr>
          <a:lstStyle/>
          <a:p>
            <a:pPr marL="34290" algn="ctr">
              <a:buClr>
                <a:srgbClr val="000000"/>
              </a:buClr>
              <a:buSzPts val="2800"/>
            </a:pPr>
            <a:r>
              <a:rPr lang="en-US" sz="2100" b="1">
                <a:solidFill>
                  <a:schemeClr val="dk1"/>
                </a:solidFill>
                <a:latin typeface="Calibri"/>
                <a:ea typeface="Calibri"/>
                <a:cs typeface="Calibri"/>
                <a:sym typeface="Calibri"/>
              </a:rPr>
              <a:t>Transition Services</a:t>
            </a:r>
            <a:endParaRPr sz="1050">
              <a:solidFill>
                <a:srgbClr val="000000"/>
              </a:solidFill>
              <a:latin typeface="Arial"/>
              <a:ea typeface="Arial"/>
              <a:cs typeface="Arial"/>
              <a:sym typeface="Arial"/>
            </a:endParaRPr>
          </a:p>
        </p:txBody>
      </p:sp>
      <p:sp>
        <p:nvSpPr>
          <p:cNvPr id="1295" name="Google Shape;1295;p139"/>
          <p:cNvSpPr txBox="1"/>
          <p:nvPr/>
        </p:nvSpPr>
        <p:spPr>
          <a:xfrm>
            <a:off x="2897968" y="3933176"/>
            <a:ext cx="4778775" cy="507150"/>
          </a:xfrm>
          <a:prstGeom prst="rect">
            <a:avLst/>
          </a:prstGeom>
          <a:noFill/>
          <a:ln>
            <a:noFill/>
          </a:ln>
        </p:spPr>
        <p:txBody>
          <a:bodyPr spcFirstLastPara="1" wrap="square" lIns="68569" tIns="34275" rIns="68569" bIns="34275" anchor="t" anchorCtr="0">
            <a:noAutofit/>
          </a:bodyPr>
          <a:lstStyle/>
          <a:p>
            <a:pPr marL="34290" algn="ctr">
              <a:buClr>
                <a:srgbClr val="000000"/>
              </a:buClr>
              <a:buSzPts val="2800"/>
            </a:pPr>
            <a:r>
              <a:rPr lang="en-US" sz="2100" b="1">
                <a:solidFill>
                  <a:srgbClr val="7030A0"/>
                </a:solidFill>
                <a:latin typeface="Calibri"/>
                <a:ea typeface="Calibri"/>
                <a:cs typeface="Calibri"/>
                <a:sym typeface="Calibri"/>
              </a:rPr>
              <a:t>Annual Transition Goals</a:t>
            </a:r>
            <a:endParaRPr sz="1050">
              <a:solidFill>
                <a:srgbClr val="000000"/>
              </a:solidFill>
              <a:latin typeface="Arial"/>
              <a:ea typeface="Arial"/>
              <a:cs typeface="Arial"/>
              <a:sym typeface="Arial"/>
            </a:endParaRPr>
          </a:p>
        </p:txBody>
      </p:sp>
      <p:sp>
        <p:nvSpPr>
          <p:cNvPr id="1296" name="Google Shape;1296;p139"/>
          <p:cNvSpPr/>
          <p:nvPr/>
        </p:nvSpPr>
        <p:spPr>
          <a:xfrm rot="5085763" flipH="1">
            <a:off x="4269663" y="4494287"/>
            <a:ext cx="571862" cy="2321570"/>
          </a:xfrm>
          <a:prstGeom prst="curvedRightArrow">
            <a:avLst>
              <a:gd name="adj1" fmla="val 25000"/>
              <a:gd name="adj2" fmla="val 86678"/>
              <a:gd name="adj3" fmla="val 34629"/>
            </a:avLst>
          </a:prstGeom>
          <a:solidFill>
            <a:schemeClr val="accent2"/>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buClr>
                <a:srgbClr val="000000"/>
              </a:buClr>
              <a:buSzPts val="1800"/>
            </a:pPr>
            <a:endParaRPr sz="1350">
              <a:solidFill>
                <a:schemeClr val="dk1"/>
              </a:solidFill>
              <a:latin typeface="Calibri"/>
              <a:ea typeface="Calibri"/>
              <a:cs typeface="Calibri"/>
              <a:sym typeface="Calibri"/>
            </a:endParaRPr>
          </a:p>
        </p:txBody>
      </p:sp>
      <p:sp>
        <p:nvSpPr>
          <p:cNvPr id="1297" name="Google Shape;1297;p139"/>
          <p:cNvSpPr/>
          <p:nvPr/>
        </p:nvSpPr>
        <p:spPr>
          <a:xfrm rot="2025825" flipH="1">
            <a:off x="6659500" y="3996435"/>
            <a:ext cx="679328" cy="1422059"/>
          </a:xfrm>
          <a:prstGeom prst="curvedRightArrow">
            <a:avLst>
              <a:gd name="adj1" fmla="val 25000"/>
              <a:gd name="adj2" fmla="val 86678"/>
              <a:gd name="adj3" fmla="val 34629"/>
            </a:avLst>
          </a:prstGeom>
          <a:solidFill>
            <a:schemeClr val="accent2"/>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buClr>
                <a:srgbClr val="000000"/>
              </a:buClr>
              <a:buSzPts val="1800"/>
            </a:pPr>
            <a:endParaRPr sz="1350">
              <a:solidFill>
                <a:schemeClr val="dk1"/>
              </a:solidFill>
              <a:latin typeface="Calibri"/>
              <a:ea typeface="Calibri"/>
              <a:cs typeface="Calibri"/>
              <a:sym typeface="Calibri"/>
            </a:endParaRPr>
          </a:p>
        </p:txBody>
      </p:sp>
      <p:sp>
        <p:nvSpPr>
          <p:cNvPr id="1298" name="Google Shape;1298;p139"/>
          <p:cNvSpPr/>
          <p:nvPr/>
        </p:nvSpPr>
        <p:spPr>
          <a:xfrm rot="4661968" flipH="1">
            <a:off x="4893146" y="3146488"/>
            <a:ext cx="459422" cy="1236863"/>
          </a:xfrm>
          <a:prstGeom prst="curvedRightArrow">
            <a:avLst>
              <a:gd name="adj1" fmla="val 25000"/>
              <a:gd name="adj2" fmla="val 86678"/>
              <a:gd name="adj3" fmla="val 34629"/>
            </a:avLst>
          </a:prstGeom>
          <a:solidFill>
            <a:schemeClr val="accent2"/>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buClr>
                <a:srgbClr val="000000"/>
              </a:buClr>
              <a:buSzPts val="1800"/>
            </a:pPr>
            <a:endParaRPr sz="1350">
              <a:solidFill>
                <a:schemeClr val="dk1"/>
              </a:solidFill>
              <a:latin typeface="Calibri"/>
              <a:ea typeface="Calibri"/>
              <a:cs typeface="Calibri"/>
              <a:sym typeface="Calibri"/>
            </a:endParaRPr>
          </a:p>
        </p:txBody>
      </p:sp>
      <p:sp>
        <p:nvSpPr>
          <p:cNvPr id="1299" name="Google Shape;1299;p139"/>
          <p:cNvSpPr/>
          <p:nvPr/>
        </p:nvSpPr>
        <p:spPr>
          <a:xfrm rot="-3839927">
            <a:off x="2812436" y="3482471"/>
            <a:ext cx="531718" cy="1380615"/>
          </a:xfrm>
          <a:prstGeom prst="curvedRightArrow">
            <a:avLst>
              <a:gd name="adj1" fmla="val 25000"/>
              <a:gd name="adj2" fmla="val 86678"/>
              <a:gd name="adj3" fmla="val 34629"/>
            </a:avLst>
          </a:prstGeom>
          <a:solidFill>
            <a:schemeClr val="accent2"/>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buClr>
                <a:srgbClr val="000000"/>
              </a:buClr>
              <a:buSzPts val="1800"/>
            </a:pPr>
            <a:endParaRPr sz="1350">
              <a:solidFill>
                <a:schemeClr val="dk1"/>
              </a:solidFill>
              <a:latin typeface="Calibri"/>
              <a:ea typeface="Calibri"/>
              <a:cs typeface="Calibri"/>
              <a:sym typeface="Calibri"/>
            </a:endParaRPr>
          </a:p>
        </p:txBody>
      </p:sp>
      <p:pic>
        <p:nvPicPr>
          <p:cNvPr id="1300" name="Google Shape;1300;p139" descr="C:\Documents and Settings\wheatley_k\Local Settings\Temporary Internet Files\Content.IE5\FN7JBNR0\MC900238703[1].wmf"/>
          <p:cNvPicPr preferRelativeResize="0"/>
          <p:nvPr/>
        </p:nvPicPr>
        <p:blipFill rotWithShape="1">
          <a:blip r:embed="rId3">
            <a:alphaModFix/>
          </a:blip>
          <a:srcRect/>
          <a:stretch/>
        </p:blipFill>
        <p:spPr>
          <a:xfrm>
            <a:off x="1467205" y="4461008"/>
            <a:ext cx="1331138" cy="11939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9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9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93">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9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95">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9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94">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9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89">
                                            <p:txEl>
                                              <p:pRg st="0" end="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304"/>
        <p:cNvGrpSpPr/>
        <p:nvPr/>
      </p:nvGrpSpPr>
      <p:grpSpPr>
        <a:xfrm>
          <a:off x="0" y="0"/>
          <a:ext cx="0" cy="0"/>
          <a:chOff x="0" y="0"/>
          <a:chExt cx="0" cy="0"/>
        </a:xfrm>
      </p:grpSpPr>
      <p:sp>
        <p:nvSpPr>
          <p:cNvPr id="1305" name="Google Shape;1305;p140"/>
          <p:cNvSpPr txBox="1">
            <a:spLocks noGrp="1"/>
          </p:cNvSpPr>
          <p:nvPr>
            <p:ph type="title"/>
          </p:nvPr>
        </p:nvSpPr>
        <p:spPr>
          <a:xfrm>
            <a:off x="628650" y="1131096"/>
            <a:ext cx="7886700" cy="353172"/>
          </a:xfrm>
          <a:prstGeom prst="rect">
            <a:avLst/>
          </a:prstGeom>
          <a:noFill/>
          <a:ln>
            <a:noFill/>
          </a:ln>
        </p:spPr>
        <p:txBody>
          <a:bodyPr spcFirstLastPara="1" vert="horz" wrap="square" lIns="68569" tIns="34275" rIns="68569" bIns="34275" rtlCol="0" anchor="b" anchorCtr="0">
            <a:normAutofit fontScale="90000"/>
          </a:bodyPr>
          <a:lstStyle/>
          <a:p>
            <a:pPr>
              <a:lnSpc>
                <a:spcPct val="115000"/>
              </a:lnSpc>
              <a:spcBef>
                <a:spcPts val="900"/>
              </a:spcBef>
              <a:buClr>
                <a:schemeClr val="dk1"/>
              </a:buClr>
              <a:buSzPct val="33950"/>
            </a:pPr>
            <a:r>
              <a:rPr lang="en-US" sz="2700" b="1">
                <a:solidFill>
                  <a:schemeClr val="dk1"/>
                </a:solidFill>
                <a:latin typeface="Arial"/>
                <a:ea typeface="Arial"/>
                <a:cs typeface="Arial"/>
                <a:sym typeface="Arial"/>
              </a:rPr>
              <a:t>Planning for the IEP Meeting</a:t>
            </a:r>
            <a:endParaRPr sz="2700" b="1">
              <a:solidFill>
                <a:schemeClr val="dk1"/>
              </a:solidFill>
              <a:latin typeface="Arial"/>
              <a:ea typeface="Arial"/>
              <a:cs typeface="Arial"/>
              <a:sym typeface="Arial"/>
            </a:endParaRPr>
          </a:p>
        </p:txBody>
      </p:sp>
      <p:sp>
        <p:nvSpPr>
          <p:cNvPr id="1306" name="Google Shape;1306;p140"/>
          <p:cNvSpPr txBox="1">
            <a:spLocks noGrp="1"/>
          </p:cNvSpPr>
          <p:nvPr>
            <p:ph type="sldNum" idx="12"/>
          </p:nvPr>
        </p:nvSpPr>
        <p:spPr>
          <a:xfrm>
            <a:off x="326924" y="6360653"/>
            <a:ext cx="2743200" cy="36512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algn="r">
              <a:buClr>
                <a:srgbClr val="000000"/>
              </a:buClr>
              <a:buSzPts val="1050"/>
            </a:pPr>
            <a:fld id="{00000000-1234-1234-1234-123412341234}" type="slidenum">
              <a:rPr lang="en-US" smtClean="0"/>
              <a:pPr algn="r">
                <a:buClr>
                  <a:srgbClr val="000000"/>
                </a:buClr>
                <a:buSzPts val="1050"/>
              </a:pPr>
              <a:t>123</a:t>
            </a:fld>
            <a:endParaRPr/>
          </a:p>
        </p:txBody>
      </p:sp>
      <p:sp>
        <p:nvSpPr>
          <p:cNvPr id="1307" name="Google Shape;1307;p140"/>
          <p:cNvSpPr txBox="1">
            <a:spLocks noGrp="1"/>
          </p:cNvSpPr>
          <p:nvPr>
            <p:ph type="body" idx="4294967295"/>
          </p:nvPr>
        </p:nvSpPr>
        <p:spPr>
          <a:xfrm>
            <a:off x="2833687" y="1566863"/>
            <a:ext cx="6310313" cy="4049316"/>
          </a:xfrm>
          <a:prstGeom prst="rect">
            <a:avLst/>
          </a:prstGeom>
          <a:noFill/>
          <a:ln>
            <a:noFill/>
          </a:ln>
        </p:spPr>
        <p:txBody>
          <a:bodyPr spcFirstLastPara="1" vert="horz" wrap="square" lIns="0" tIns="34275" rIns="0" bIns="34275" rtlCol="0" anchor="t" anchorCtr="0">
            <a:noAutofit/>
          </a:bodyPr>
          <a:lstStyle/>
          <a:p>
            <a:pPr marL="257175" indent="-202406">
              <a:lnSpc>
                <a:spcPct val="80000"/>
              </a:lnSpc>
              <a:spcBef>
                <a:spcPts val="900"/>
              </a:spcBef>
              <a:buClr>
                <a:schemeClr val="dk1"/>
              </a:buClr>
              <a:buSzPts val="2050"/>
              <a:buFont typeface="Arial"/>
              <a:buChar char="•"/>
            </a:pPr>
            <a:r>
              <a:rPr lang="en-US" sz="1538">
                <a:solidFill>
                  <a:schemeClr val="dk1"/>
                </a:solidFill>
                <a:latin typeface="Arial"/>
                <a:ea typeface="Arial"/>
                <a:cs typeface="Arial"/>
                <a:sym typeface="Arial"/>
              </a:rPr>
              <a:t>Summarize transition assessment information to identify strengths, preferences, interests, and needs to develop an IEP/transition plan</a:t>
            </a:r>
            <a:endParaRPr sz="1538">
              <a:solidFill>
                <a:schemeClr val="dk1"/>
              </a:solidFill>
              <a:latin typeface="Arial"/>
              <a:ea typeface="Arial"/>
              <a:cs typeface="Arial"/>
              <a:sym typeface="Arial"/>
            </a:endParaRPr>
          </a:p>
          <a:p>
            <a:pPr marL="342900" indent="0">
              <a:lnSpc>
                <a:spcPct val="80000"/>
              </a:lnSpc>
              <a:spcBef>
                <a:spcPts val="900"/>
              </a:spcBef>
              <a:buClr>
                <a:schemeClr val="dk1"/>
              </a:buClr>
              <a:buSzPts val="1018"/>
              <a:buNone/>
            </a:pPr>
            <a:endParaRPr sz="1538">
              <a:solidFill>
                <a:schemeClr val="dk1"/>
              </a:solidFill>
              <a:latin typeface="Arial"/>
              <a:ea typeface="Arial"/>
              <a:cs typeface="Arial"/>
              <a:sym typeface="Arial"/>
            </a:endParaRPr>
          </a:p>
          <a:p>
            <a:pPr marL="257175" indent="-202406">
              <a:lnSpc>
                <a:spcPct val="80000"/>
              </a:lnSpc>
              <a:spcBef>
                <a:spcPts val="900"/>
              </a:spcBef>
              <a:buClr>
                <a:schemeClr val="dk1"/>
              </a:buClr>
              <a:buSzPts val="2050"/>
              <a:buFont typeface="Arial"/>
              <a:buChar char="•"/>
            </a:pPr>
            <a:r>
              <a:rPr lang="en-US" sz="1538">
                <a:solidFill>
                  <a:schemeClr val="dk1"/>
                </a:solidFill>
                <a:latin typeface="Arial"/>
                <a:ea typeface="Arial"/>
                <a:cs typeface="Arial"/>
                <a:sym typeface="Arial"/>
              </a:rPr>
              <a:t>Gather information from interagency team members</a:t>
            </a:r>
            <a:endParaRPr sz="1538">
              <a:solidFill>
                <a:schemeClr val="dk1"/>
              </a:solidFill>
              <a:latin typeface="Arial"/>
              <a:ea typeface="Arial"/>
              <a:cs typeface="Arial"/>
              <a:sym typeface="Arial"/>
            </a:endParaRPr>
          </a:p>
          <a:p>
            <a:pPr marL="342900" indent="0">
              <a:lnSpc>
                <a:spcPct val="80000"/>
              </a:lnSpc>
              <a:spcBef>
                <a:spcPts val="900"/>
              </a:spcBef>
              <a:buClr>
                <a:schemeClr val="dk1"/>
              </a:buClr>
              <a:buSzPts val="1018"/>
              <a:buNone/>
            </a:pPr>
            <a:endParaRPr sz="1538">
              <a:solidFill>
                <a:schemeClr val="dk1"/>
              </a:solidFill>
              <a:latin typeface="Arial"/>
              <a:ea typeface="Arial"/>
              <a:cs typeface="Arial"/>
              <a:sym typeface="Arial"/>
            </a:endParaRPr>
          </a:p>
          <a:p>
            <a:pPr marL="257175" indent="-202406">
              <a:lnSpc>
                <a:spcPct val="80000"/>
              </a:lnSpc>
              <a:spcBef>
                <a:spcPts val="900"/>
              </a:spcBef>
              <a:buClr>
                <a:schemeClr val="dk1"/>
              </a:buClr>
              <a:buSzPts val="2050"/>
              <a:buFont typeface="Arial"/>
              <a:buChar char="•"/>
            </a:pPr>
            <a:r>
              <a:rPr lang="en-US" sz="1538">
                <a:solidFill>
                  <a:schemeClr val="dk1"/>
                </a:solidFill>
                <a:latin typeface="Arial"/>
                <a:ea typeface="Arial"/>
                <a:cs typeface="Arial"/>
                <a:sym typeface="Arial"/>
              </a:rPr>
              <a:t>Collect &amp; summarize general education teacher input</a:t>
            </a:r>
            <a:endParaRPr sz="1538">
              <a:solidFill>
                <a:schemeClr val="dk1"/>
              </a:solidFill>
              <a:latin typeface="Arial"/>
              <a:ea typeface="Arial"/>
              <a:cs typeface="Arial"/>
              <a:sym typeface="Arial"/>
            </a:endParaRPr>
          </a:p>
          <a:p>
            <a:pPr marL="342900" indent="0">
              <a:lnSpc>
                <a:spcPct val="80000"/>
              </a:lnSpc>
              <a:spcBef>
                <a:spcPts val="900"/>
              </a:spcBef>
              <a:buClr>
                <a:schemeClr val="dk1"/>
              </a:buClr>
              <a:buSzPts val="1018"/>
              <a:buNone/>
            </a:pPr>
            <a:endParaRPr sz="1538">
              <a:solidFill>
                <a:schemeClr val="dk1"/>
              </a:solidFill>
              <a:latin typeface="Arial"/>
              <a:ea typeface="Arial"/>
              <a:cs typeface="Arial"/>
              <a:sym typeface="Arial"/>
            </a:endParaRPr>
          </a:p>
          <a:p>
            <a:pPr marL="257175" indent="-202406">
              <a:lnSpc>
                <a:spcPct val="80000"/>
              </a:lnSpc>
              <a:spcBef>
                <a:spcPts val="900"/>
              </a:spcBef>
              <a:buClr>
                <a:schemeClr val="dk1"/>
              </a:buClr>
              <a:buSzPts val="2050"/>
              <a:buFont typeface="Arial"/>
              <a:buChar char="•"/>
            </a:pPr>
            <a:r>
              <a:rPr lang="en-US" sz="1538">
                <a:solidFill>
                  <a:schemeClr val="dk1"/>
                </a:solidFill>
                <a:latin typeface="Arial"/>
                <a:ea typeface="Arial"/>
                <a:cs typeface="Arial"/>
                <a:sym typeface="Arial"/>
              </a:rPr>
              <a:t>Update functional and academic performance according to identified progress monitoring strategies and/or formal assessments (re-eval)</a:t>
            </a:r>
            <a:endParaRPr sz="1538">
              <a:solidFill>
                <a:schemeClr val="dk1"/>
              </a:solidFill>
              <a:latin typeface="Arial"/>
              <a:ea typeface="Arial"/>
              <a:cs typeface="Arial"/>
              <a:sym typeface="Arial"/>
            </a:endParaRPr>
          </a:p>
          <a:p>
            <a:pPr marL="342900" indent="0">
              <a:lnSpc>
                <a:spcPct val="80000"/>
              </a:lnSpc>
              <a:spcBef>
                <a:spcPts val="900"/>
              </a:spcBef>
              <a:buClr>
                <a:schemeClr val="dk1"/>
              </a:buClr>
              <a:buSzPts val="1018"/>
              <a:buNone/>
            </a:pPr>
            <a:endParaRPr sz="1538">
              <a:solidFill>
                <a:schemeClr val="dk1"/>
              </a:solidFill>
              <a:latin typeface="Arial"/>
              <a:ea typeface="Arial"/>
              <a:cs typeface="Arial"/>
              <a:sym typeface="Arial"/>
            </a:endParaRPr>
          </a:p>
          <a:p>
            <a:pPr marL="257175" indent="-202406">
              <a:lnSpc>
                <a:spcPct val="80000"/>
              </a:lnSpc>
              <a:spcBef>
                <a:spcPts val="900"/>
              </a:spcBef>
              <a:buClr>
                <a:schemeClr val="dk1"/>
              </a:buClr>
              <a:buSzPts val="2050"/>
              <a:buFont typeface="Arial"/>
              <a:buChar char="•"/>
            </a:pPr>
            <a:r>
              <a:rPr lang="en-US" sz="1538">
                <a:solidFill>
                  <a:schemeClr val="dk1"/>
                </a:solidFill>
                <a:latin typeface="Arial"/>
                <a:ea typeface="Arial"/>
                <a:cs typeface="Arial"/>
                <a:sym typeface="Arial"/>
              </a:rPr>
              <a:t>Teach and assist Jenny to run IEP as independently as possible</a:t>
            </a:r>
            <a:endParaRPr sz="1538">
              <a:solidFill>
                <a:schemeClr val="dk1"/>
              </a:solidFill>
              <a:latin typeface="Arial"/>
              <a:ea typeface="Arial"/>
              <a:cs typeface="Arial"/>
              <a:sym typeface="Arial"/>
            </a:endParaRPr>
          </a:p>
          <a:p>
            <a:pPr marL="342900" indent="0">
              <a:lnSpc>
                <a:spcPct val="80000"/>
              </a:lnSpc>
              <a:spcBef>
                <a:spcPts val="900"/>
              </a:spcBef>
              <a:buClr>
                <a:schemeClr val="dk1"/>
              </a:buClr>
              <a:buSzPts val="1018"/>
              <a:buNone/>
            </a:pPr>
            <a:endParaRPr sz="1538">
              <a:solidFill>
                <a:schemeClr val="dk1"/>
              </a:solidFill>
              <a:latin typeface="Arial"/>
              <a:ea typeface="Arial"/>
              <a:cs typeface="Arial"/>
              <a:sym typeface="Arial"/>
            </a:endParaRPr>
          </a:p>
          <a:p>
            <a:pPr marL="257175" indent="-202406">
              <a:lnSpc>
                <a:spcPct val="80000"/>
              </a:lnSpc>
              <a:spcBef>
                <a:spcPts val="0"/>
              </a:spcBef>
              <a:buClr>
                <a:schemeClr val="dk1"/>
              </a:buClr>
              <a:buSzPts val="2050"/>
              <a:buFont typeface="Arial"/>
              <a:buChar char="•"/>
            </a:pPr>
            <a:r>
              <a:rPr lang="en-US" sz="1538">
                <a:solidFill>
                  <a:schemeClr val="dk1"/>
                </a:solidFill>
                <a:latin typeface="Arial"/>
                <a:ea typeface="Arial"/>
                <a:cs typeface="Arial"/>
                <a:sym typeface="Arial"/>
              </a:rPr>
              <a:t>Collect parent input prior to the meeting and gather and plan feedback during/after IEP</a:t>
            </a:r>
            <a:endParaRPr sz="1538"/>
          </a:p>
        </p:txBody>
      </p:sp>
      <p:pic>
        <p:nvPicPr>
          <p:cNvPr id="1308" name="Google Shape;1308;p140" descr="C:\Users\klittleowl\Pictures\Screenshots\Screenshot (248).png"/>
          <p:cNvPicPr preferRelativeResize="0"/>
          <p:nvPr/>
        </p:nvPicPr>
        <p:blipFill rotWithShape="1">
          <a:blip r:embed="rId3">
            <a:alphaModFix/>
          </a:blip>
          <a:srcRect l="3333" t="8205" r="69103" b="13618"/>
          <a:stretch/>
        </p:blipFill>
        <p:spPr>
          <a:xfrm>
            <a:off x="245193" y="1577965"/>
            <a:ext cx="2420846" cy="4049775"/>
          </a:xfrm>
          <a:prstGeom prst="rect">
            <a:avLst/>
          </a:prstGeom>
          <a:noFill/>
          <a:ln>
            <a:noFill/>
          </a:ln>
        </p:spPr>
      </p:pic>
      <p:sp>
        <p:nvSpPr>
          <p:cNvPr id="1309" name="Google Shape;1309;p140"/>
          <p:cNvSpPr/>
          <p:nvPr/>
        </p:nvSpPr>
        <p:spPr>
          <a:xfrm>
            <a:off x="385354" y="1667147"/>
            <a:ext cx="2174966" cy="437606"/>
          </a:xfrm>
          <a:prstGeom prst="roundRect">
            <a:avLst>
              <a:gd name="adj" fmla="val 16667"/>
            </a:avLst>
          </a:prstGeom>
          <a:solidFill>
            <a:schemeClr val="accent1"/>
          </a:solidFill>
          <a:ln w="25400" cap="flat" cmpd="sng">
            <a:solidFill>
              <a:srgbClr val="264159"/>
            </a:solidFill>
            <a:prstDash val="solid"/>
            <a:round/>
            <a:headEnd type="none" w="sm" len="sm"/>
            <a:tailEnd type="none" w="sm" len="sm"/>
          </a:ln>
        </p:spPr>
        <p:txBody>
          <a:bodyPr spcFirstLastPara="1" wrap="square" lIns="68569" tIns="34275" rIns="68569" bIns="34275" anchor="ctr" anchorCtr="0">
            <a:noAutofit/>
          </a:bodyPr>
          <a:lstStyle/>
          <a:p>
            <a:pPr algn="ctr">
              <a:buClr>
                <a:schemeClr val="lt1"/>
              </a:buClr>
              <a:buSzPts val="1400"/>
            </a:pPr>
            <a:r>
              <a:rPr lang="en-US" sz="1050">
                <a:solidFill>
                  <a:schemeClr val="lt1"/>
                </a:solidFill>
                <a:latin typeface="Arial"/>
                <a:ea typeface="Arial"/>
                <a:cs typeface="Arial"/>
                <a:sym typeface="Arial"/>
              </a:rPr>
              <a:t>Plan for the meeting</a:t>
            </a:r>
            <a:endParaRPr sz="135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0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0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0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0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313"/>
        <p:cNvGrpSpPr/>
        <p:nvPr/>
      </p:nvGrpSpPr>
      <p:grpSpPr>
        <a:xfrm>
          <a:off x="0" y="0"/>
          <a:ext cx="0" cy="0"/>
          <a:chOff x="0" y="0"/>
          <a:chExt cx="0" cy="0"/>
        </a:xfrm>
      </p:grpSpPr>
      <p:sp>
        <p:nvSpPr>
          <p:cNvPr id="1314" name="Google Shape;1314;p141"/>
          <p:cNvSpPr/>
          <p:nvPr/>
        </p:nvSpPr>
        <p:spPr>
          <a:xfrm>
            <a:off x="0" y="857250"/>
            <a:ext cx="9144000" cy="5143500"/>
          </a:xfrm>
          <a:prstGeom prst="rect">
            <a:avLst/>
          </a:prstGeom>
          <a:solidFill>
            <a:srgbClr val="FFFFFF"/>
          </a:solidFill>
          <a:ln>
            <a:noFill/>
          </a:ln>
        </p:spPr>
        <p:txBody>
          <a:bodyPr spcFirstLastPara="1" wrap="square" lIns="68569" tIns="34275" rIns="68569" bIns="34275" anchor="ctr" anchorCtr="0">
            <a:noAutofit/>
          </a:bodyPr>
          <a:lstStyle/>
          <a:p>
            <a:pPr algn="ctr">
              <a:buClr>
                <a:srgbClr val="000000"/>
              </a:buClr>
              <a:buSzPts val="1400"/>
            </a:pPr>
            <a:endParaRPr sz="1050">
              <a:solidFill>
                <a:schemeClr val="lt1"/>
              </a:solidFill>
              <a:latin typeface="Arial"/>
              <a:ea typeface="Arial"/>
              <a:cs typeface="Arial"/>
              <a:sym typeface="Arial"/>
            </a:endParaRPr>
          </a:p>
        </p:txBody>
      </p:sp>
      <p:sp>
        <p:nvSpPr>
          <p:cNvPr id="1315" name="Google Shape;1315;p141"/>
          <p:cNvSpPr/>
          <p:nvPr/>
        </p:nvSpPr>
        <p:spPr>
          <a:xfrm>
            <a:off x="0" y="857250"/>
            <a:ext cx="3312872" cy="5143500"/>
          </a:xfrm>
          <a:custGeom>
            <a:avLst/>
            <a:gdLst/>
            <a:ahLst/>
            <a:cxnLst/>
            <a:rect l="l" t="t" r="r" b="b"/>
            <a:pathLst>
              <a:path w="4417162" h="6858000" extrusionOk="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a:noFill/>
          </a:ln>
        </p:spPr>
        <p:txBody>
          <a:bodyPr spcFirstLastPara="1" wrap="square" lIns="68569" tIns="34275" rIns="68569" bIns="34275" anchor="t" anchorCtr="0">
            <a:noAutofit/>
          </a:bodyPr>
          <a:lstStyle/>
          <a:p>
            <a:pPr>
              <a:buClr>
                <a:schemeClr val="dk1"/>
              </a:buClr>
              <a:buSzPts val="1400"/>
            </a:pPr>
            <a:endParaRPr sz="1050">
              <a:solidFill>
                <a:srgbClr val="000000"/>
              </a:solidFill>
              <a:latin typeface="Arial"/>
              <a:ea typeface="Arial"/>
              <a:cs typeface="Arial"/>
              <a:sym typeface="Arial"/>
            </a:endParaRPr>
          </a:p>
        </p:txBody>
      </p:sp>
      <p:sp>
        <p:nvSpPr>
          <p:cNvPr id="1316" name="Google Shape;1316;p141"/>
          <p:cNvSpPr/>
          <p:nvPr/>
        </p:nvSpPr>
        <p:spPr>
          <a:xfrm>
            <a:off x="0" y="857250"/>
            <a:ext cx="3204588" cy="5143500"/>
          </a:xfrm>
          <a:custGeom>
            <a:avLst/>
            <a:gdLst/>
            <a:ahLst/>
            <a:cxnLst/>
            <a:rect l="l" t="t" r="r" b="b"/>
            <a:pathLst>
              <a:path w="4272784" h="6858000" extrusionOk="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solidFill>
            <a:schemeClr val="lt1"/>
          </a:solidFill>
          <a:ln>
            <a:noFill/>
          </a:ln>
        </p:spPr>
        <p:txBody>
          <a:bodyPr spcFirstLastPara="1" wrap="square" lIns="68569" tIns="34275" rIns="68569" bIns="34275" anchor="t" anchorCtr="0">
            <a:noAutofit/>
          </a:bodyPr>
          <a:lstStyle/>
          <a:p>
            <a:pPr>
              <a:buClr>
                <a:srgbClr val="000000"/>
              </a:buClr>
              <a:buSzPts val="1400"/>
            </a:pPr>
            <a:endParaRPr sz="1050">
              <a:solidFill>
                <a:srgbClr val="000000"/>
              </a:solidFill>
              <a:latin typeface="Arial"/>
              <a:ea typeface="Arial"/>
              <a:cs typeface="Arial"/>
              <a:sym typeface="Arial"/>
            </a:endParaRPr>
          </a:p>
        </p:txBody>
      </p:sp>
      <p:sp>
        <p:nvSpPr>
          <p:cNvPr id="1317" name="Google Shape;1317;p141"/>
          <p:cNvSpPr/>
          <p:nvPr/>
        </p:nvSpPr>
        <p:spPr>
          <a:xfrm flipH="1">
            <a:off x="0" y="857250"/>
            <a:ext cx="3312872" cy="5143500"/>
          </a:xfrm>
          <a:custGeom>
            <a:avLst/>
            <a:gdLst/>
            <a:ahLst/>
            <a:cxnLst/>
            <a:rect l="l" t="t" r="r" b="b"/>
            <a:pathLst>
              <a:path w="4417162" h="6858000" extrusionOk="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rgbClr val="1E4E79">
              <a:alpha val="21568"/>
            </a:srgbClr>
          </a:solidFill>
          <a:ln>
            <a:noFill/>
          </a:ln>
        </p:spPr>
        <p:txBody>
          <a:bodyPr spcFirstLastPara="1" wrap="square" lIns="68569" tIns="34275" rIns="68569" bIns="34275" anchor="ctr" anchorCtr="0">
            <a:noAutofit/>
          </a:bodyPr>
          <a:lstStyle/>
          <a:p>
            <a:pPr algn="ctr">
              <a:buClr>
                <a:srgbClr val="000000"/>
              </a:buClr>
              <a:buSzPts val="1400"/>
            </a:pPr>
            <a:endParaRPr sz="1050">
              <a:solidFill>
                <a:schemeClr val="lt1"/>
              </a:solidFill>
              <a:latin typeface="Arial"/>
              <a:ea typeface="Arial"/>
              <a:cs typeface="Arial"/>
              <a:sym typeface="Arial"/>
            </a:endParaRPr>
          </a:p>
        </p:txBody>
      </p:sp>
      <p:sp>
        <p:nvSpPr>
          <p:cNvPr id="1318" name="Google Shape;1318;p141"/>
          <p:cNvSpPr txBox="1">
            <a:spLocks noGrp="1"/>
          </p:cNvSpPr>
          <p:nvPr>
            <p:ph type="title"/>
          </p:nvPr>
        </p:nvSpPr>
        <p:spPr>
          <a:xfrm>
            <a:off x="342901" y="1399805"/>
            <a:ext cx="2425500" cy="2870100"/>
          </a:xfrm>
          <a:prstGeom prst="rect">
            <a:avLst/>
          </a:prstGeom>
          <a:noFill/>
          <a:ln>
            <a:noFill/>
          </a:ln>
        </p:spPr>
        <p:txBody>
          <a:bodyPr spcFirstLastPara="1" vert="horz" wrap="square" lIns="68569" tIns="34275" rIns="68569" bIns="34275" rtlCol="0" anchor="b" anchorCtr="0">
            <a:normAutofit/>
          </a:bodyPr>
          <a:lstStyle/>
          <a:p>
            <a:pPr algn="ctr"/>
            <a:r>
              <a:rPr lang="en-US" sz="3300"/>
              <a:t>Secondary Transition IEPs</a:t>
            </a:r>
            <a:endParaRPr/>
          </a:p>
        </p:txBody>
      </p:sp>
      <p:pic>
        <p:nvPicPr>
          <p:cNvPr id="1319" name="Google Shape;1319;p141"/>
          <p:cNvPicPr preferRelativeResize="0"/>
          <p:nvPr/>
        </p:nvPicPr>
        <p:blipFill rotWithShape="1">
          <a:blip r:embed="rId3">
            <a:alphaModFix/>
          </a:blip>
          <a:srcRect/>
          <a:stretch/>
        </p:blipFill>
        <p:spPr>
          <a:xfrm>
            <a:off x="3312873" y="1607453"/>
            <a:ext cx="5651515" cy="3923034"/>
          </a:xfrm>
          <a:prstGeom prst="rect">
            <a:avLst/>
          </a:prstGeom>
          <a:noFill/>
          <a:ln>
            <a:noFill/>
          </a:ln>
        </p:spPr>
      </p:pic>
      <p:sp>
        <p:nvSpPr>
          <p:cNvPr id="1320" name="Google Shape;1320;p141"/>
          <p:cNvSpPr/>
          <p:nvPr/>
        </p:nvSpPr>
        <p:spPr>
          <a:xfrm>
            <a:off x="6662057" y="969917"/>
            <a:ext cx="2139075" cy="1107000"/>
          </a:xfrm>
          <a:prstGeom prst="ellipse">
            <a:avLst/>
          </a:prstGeom>
          <a:solidFill>
            <a:srgbClr val="00B0F0"/>
          </a:solidFill>
          <a:ln w="25400" cap="flat" cmpd="sng">
            <a:solidFill>
              <a:srgbClr val="42719B"/>
            </a:solidFill>
            <a:prstDash val="solid"/>
            <a:round/>
            <a:headEnd type="none" w="sm" len="sm"/>
            <a:tailEnd type="none" w="sm" len="sm"/>
          </a:ln>
        </p:spPr>
        <p:txBody>
          <a:bodyPr spcFirstLastPara="1" wrap="square" lIns="68569" tIns="34275" rIns="68569" bIns="34275" anchor="ctr" anchorCtr="0">
            <a:noAutofit/>
          </a:bodyPr>
          <a:lstStyle/>
          <a:p>
            <a:pPr algn="ctr">
              <a:buClr>
                <a:srgbClr val="000000"/>
              </a:buClr>
              <a:buSzPts val="2800"/>
            </a:pPr>
            <a:r>
              <a:rPr lang="en-US" sz="2100">
                <a:solidFill>
                  <a:schemeClr val="lt1"/>
                </a:solidFill>
                <a:latin typeface="Arial"/>
                <a:ea typeface="Arial"/>
                <a:cs typeface="Arial"/>
                <a:sym typeface="Arial"/>
              </a:rPr>
              <a:t>Transition</a:t>
            </a:r>
            <a:endParaRPr sz="1050">
              <a:solidFill>
                <a:srgbClr val="000000"/>
              </a:solidFill>
              <a:latin typeface="Arial"/>
              <a:ea typeface="Arial"/>
              <a:cs typeface="Arial"/>
              <a:sym typeface="Arial"/>
            </a:endParaRPr>
          </a:p>
        </p:txBody>
      </p:sp>
      <p:cxnSp>
        <p:nvCxnSpPr>
          <p:cNvPr id="1321" name="Google Shape;1321;p141"/>
          <p:cNvCxnSpPr/>
          <p:nvPr/>
        </p:nvCxnSpPr>
        <p:spPr>
          <a:xfrm flipH="1">
            <a:off x="5954156" y="1986371"/>
            <a:ext cx="884250" cy="668700"/>
          </a:xfrm>
          <a:prstGeom prst="straightConnector1">
            <a:avLst/>
          </a:prstGeom>
          <a:noFill/>
          <a:ln w="73025" cap="flat" cmpd="sng">
            <a:solidFill>
              <a:srgbClr val="5597D3"/>
            </a:solidFill>
            <a:prstDash val="solid"/>
            <a:round/>
            <a:headEnd type="none" w="sm" len="sm"/>
            <a:tailEnd type="triangle" w="med" len="med"/>
          </a:ln>
        </p:spPr>
      </p:cxn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325"/>
        <p:cNvGrpSpPr/>
        <p:nvPr/>
      </p:nvGrpSpPr>
      <p:grpSpPr>
        <a:xfrm>
          <a:off x="0" y="0"/>
          <a:ext cx="0" cy="0"/>
          <a:chOff x="0" y="0"/>
          <a:chExt cx="0" cy="0"/>
        </a:xfrm>
      </p:grpSpPr>
      <p:sp>
        <p:nvSpPr>
          <p:cNvPr id="1326" name="Google Shape;1326;p142"/>
          <p:cNvSpPr txBox="1">
            <a:spLocks noGrp="1"/>
          </p:cNvSpPr>
          <p:nvPr>
            <p:ph type="sldNum" idx="12"/>
          </p:nvPr>
        </p:nvSpPr>
        <p:spPr>
          <a:xfrm>
            <a:off x="8213893" y="5269707"/>
            <a:ext cx="413375" cy="273844"/>
          </a:xfrm>
          <a:prstGeom prst="rect">
            <a:avLst/>
          </a:prstGeom>
          <a:noFill/>
          <a:ln>
            <a:noFill/>
          </a:ln>
        </p:spPr>
        <p:txBody>
          <a:bodyPr spcFirstLastPara="1" wrap="square" lIns="68569" tIns="34275" rIns="68569" bIns="34275" anchor="ctr" anchorCtr="0">
            <a:noAutofit/>
          </a:bodyPr>
          <a:lstStyle/>
          <a:p>
            <a:pPr>
              <a:buSzPts val="1050"/>
            </a:pPr>
            <a:fld id="{00000000-1234-1234-1234-123412341234}" type="slidenum">
              <a:rPr lang="en-US"/>
              <a:pPr>
                <a:buSzPts val="1050"/>
              </a:pPr>
              <a:t>125</a:t>
            </a:fld>
            <a:endParaRPr/>
          </a:p>
        </p:txBody>
      </p:sp>
      <p:sp>
        <p:nvSpPr>
          <p:cNvPr id="1327" name="Google Shape;1327;p142"/>
          <p:cNvSpPr txBox="1">
            <a:spLocks noGrp="1"/>
          </p:cNvSpPr>
          <p:nvPr>
            <p:ph type="title" idx="4294967295"/>
          </p:nvPr>
        </p:nvSpPr>
        <p:spPr>
          <a:xfrm>
            <a:off x="313508" y="996554"/>
            <a:ext cx="6824289" cy="477440"/>
          </a:xfrm>
          <a:prstGeom prst="rect">
            <a:avLst/>
          </a:prstGeom>
          <a:noFill/>
          <a:ln>
            <a:noFill/>
          </a:ln>
        </p:spPr>
        <p:txBody>
          <a:bodyPr spcFirstLastPara="1" vert="horz" wrap="square" lIns="68569" tIns="34275" rIns="68569" bIns="34275" rtlCol="0" anchor="b" anchorCtr="0">
            <a:normAutofit/>
          </a:bodyPr>
          <a:lstStyle/>
          <a:p>
            <a:pPr>
              <a:lnSpc>
                <a:spcPct val="85000"/>
              </a:lnSpc>
              <a:spcBef>
                <a:spcPts val="0"/>
              </a:spcBef>
              <a:buClr>
                <a:srgbClr val="3F3F3F"/>
              </a:buClr>
              <a:buSzPts val="3600"/>
            </a:pPr>
            <a:r>
              <a:rPr lang="en-US" sz="2700" b="1"/>
              <a:t>Ensure IEP is Updated Annually</a:t>
            </a:r>
            <a:endParaRPr sz="2700" b="1"/>
          </a:p>
        </p:txBody>
      </p:sp>
      <p:sp>
        <p:nvSpPr>
          <p:cNvPr id="1328" name="Google Shape;1328;p142"/>
          <p:cNvSpPr txBox="1">
            <a:spLocks noGrp="1"/>
          </p:cNvSpPr>
          <p:nvPr>
            <p:ph type="body" idx="4294967295"/>
          </p:nvPr>
        </p:nvSpPr>
        <p:spPr>
          <a:xfrm>
            <a:off x="3489723" y="2195513"/>
            <a:ext cx="5654278" cy="3364706"/>
          </a:xfrm>
          <a:prstGeom prst="rect">
            <a:avLst/>
          </a:prstGeom>
          <a:noFill/>
          <a:ln>
            <a:noFill/>
          </a:ln>
        </p:spPr>
        <p:txBody>
          <a:bodyPr spcFirstLastPara="1" vert="horz" wrap="square" lIns="0" tIns="34275" rIns="0" bIns="34275" rtlCol="0" anchor="t" anchorCtr="0">
            <a:normAutofit fontScale="85000" lnSpcReduction="20000"/>
          </a:bodyPr>
          <a:lstStyle/>
          <a:p>
            <a:pPr marL="257175" indent="-213383">
              <a:lnSpc>
                <a:spcPct val="106999"/>
              </a:lnSpc>
              <a:spcBef>
                <a:spcPts val="0"/>
              </a:spcBef>
              <a:buClr>
                <a:schemeClr val="dk1"/>
              </a:buClr>
              <a:buSzPct val="108107"/>
              <a:buFont typeface="Arial"/>
              <a:buChar char="•"/>
            </a:pPr>
            <a:r>
              <a:rPr lang="en-US" sz="1613">
                <a:solidFill>
                  <a:schemeClr val="dk1"/>
                </a:solidFill>
              </a:rPr>
              <a:t>Administer ongoing transition assessments annually; one preferably formal (Best Practice) (Follow your director’s guidance)</a:t>
            </a:r>
            <a:endParaRPr sz="1613"/>
          </a:p>
          <a:p>
            <a:pPr marL="0" indent="0">
              <a:lnSpc>
                <a:spcPct val="106999"/>
              </a:lnSpc>
              <a:spcBef>
                <a:spcPts val="0"/>
              </a:spcBef>
              <a:buClr>
                <a:schemeClr val="dk1"/>
              </a:buClr>
              <a:buSzPct val="145820"/>
              <a:buNone/>
            </a:pPr>
            <a:r>
              <a:rPr lang="en-US" sz="1613">
                <a:solidFill>
                  <a:schemeClr val="dk1"/>
                </a:solidFill>
              </a:rPr>
              <a:t> </a:t>
            </a:r>
            <a:endParaRPr sz="1613">
              <a:solidFill>
                <a:schemeClr val="dk1"/>
              </a:solidFill>
            </a:endParaRPr>
          </a:p>
          <a:p>
            <a:pPr marL="257175" indent="-213383">
              <a:lnSpc>
                <a:spcPct val="106999"/>
              </a:lnSpc>
              <a:spcBef>
                <a:spcPts val="0"/>
              </a:spcBef>
              <a:buClr>
                <a:schemeClr val="dk1"/>
              </a:buClr>
              <a:buSzPct val="108107"/>
              <a:buFont typeface="Arial"/>
              <a:buChar char="•"/>
            </a:pPr>
            <a:r>
              <a:rPr lang="en-US" sz="1613">
                <a:solidFill>
                  <a:schemeClr val="dk1"/>
                </a:solidFill>
              </a:rPr>
              <a:t>Update post-school goals, transition plan, and annual goals for updated transition information to drive results and services</a:t>
            </a:r>
            <a:endParaRPr sz="1613"/>
          </a:p>
          <a:p>
            <a:pPr marL="0" indent="0">
              <a:lnSpc>
                <a:spcPct val="106999"/>
              </a:lnSpc>
              <a:spcBef>
                <a:spcPts val="0"/>
              </a:spcBef>
              <a:buClr>
                <a:schemeClr val="dk1"/>
              </a:buClr>
              <a:buSzPct val="145820"/>
              <a:buNone/>
            </a:pPr>
            <a:endParaRPr sz="1613">
              <a:solidFill>
                <a:schemeClr val="dk1"/>
              </a:solidFill>
            </a:endParaRPr>
          </a:p>
          <a:p>
            <a:pPr marL="257175" indent="-213383">
              <a:lnSpc>
                <a:spcPct val="106999"/>
              </a:lnSpc>
              <a:spcBef>
                <a:spcPts val="0"/>
              </a:spcBef>
              <a:buClr>
                <a:schemeClr val="dk1"/>
              </a:buClr>
              <a:buSzPct val="108107"/>
              <a:buFont typeface="Arial"/>
              <a:buChar char="•"/>
            </a:pPr>
            <a:r>
              <a:rPr lang="en-US" sz="1613">
                <a:solidFill>
                  <a:schemeClr val="dk1"/>
                </a:solidFill>
              </a:rPr>
              <a:t>Use new assessment/progress monitoring data to drive decisions and determine what is, or is not, working:</a:t>
            </a:r>
            <a:endParaRPr sz="1613"/>
          </a:p>
          <a:p>
            <a:pPr marL="600075" lvl="1" indent="-213383">
              <a:lnSpc>
                <a:spcPct val="106999"/>
              </a:lnSpc>
              <a:spcBef>
                <a:spcPts val="0"/>
              </a:spcBef>
              <a:buClr>
                <a:schemeClr val="dk1"/>
              </a:buClr>
              <a:buSzPct val="108107"/>
              <a:buFont typeface="Arial"/>
              <a:buChar char="•"/>
            </a:pPr>
            <a:r>
              <a:rPr lang="en-US" sz="1613">
                <a:solidFill>
                  <a:schemeClr val="dk1"/>
                </a:solidFill>
              </a:rPr>
              <a:t>	Formative and summative assessments</a:t>
            </a:r>
            <a:endParaRPr sz="1613">
              <a:solidFill>
                <a:schemeClr val="dk1"/>
              </a:solidFill>
            </a:endParaRPr>
          </a:p>
          <a:p>
            <a:pPr marL="600075" lvl="1" indent="-213383">
              <a:lnSpc>
                <a:spcPct val="106999"/>
              </a:lnSpc>
              <a:spcBef>
                <a:spcPts val="0"/>
              </a:spcBef>
              <a:buClr>
                <a:schemeClr val="dk1"/>
              </a:buClr>
              <a:buSzPct val="108107"/>
              <a:buFont typeface="Arial"/>
              <a:buChar char="•"/>
            </a:pPr>
            <a:r>
              <a:rPr lang="en-US" sz="1613">
                <a:solidFill>
                  <a:schemeClr val="dk1"/>
                </a:solidFill>
              </a:rPr>
              <a:t>	SAT test scores and 11</a:t>
            </a:r>
            <a:r>
              <a:rPr lang="en-US" sz="1613" baseline="30000">
                <a:solidFill>
                  <a:schemeClr val="dk1"/>
                </a:solidFill>
              </a:rPr>
              <a:t>th</a:t>
            </a:r>
            <a:r>
              <a:rPr lang="en-US" sz="1613">
                <a:solidFill>
                  <a:schemeClr val="dk1"/>
                </a:solidFill>
              </a:rPr>
              <a:t> grade CMAS score</a:t>
            </a:r>
            <a:endParaRPr sz="1613">
              <a:solidFill>
                <a:schemeClr val="dk1"/>
              </a:solidFill>
            </a:endParaRPr>
          </a:p>
          <a:p>
            <a:pPr marL="600075" lvl="1" indent="-213383">
              <a:lnSpc>
                <a:spcPct val="106999"/>
              </a:lnSpc>
              <a:spcBef>
                <a:spcPts val="0"/>
              </a:spcBef>
              <a:buClr>
                <a:schemeClr val="dk1"/>
              </a:buClr>
              <a:buSzPct val="108107"/>
              <a:buFont typeface="Arial"/>
              <a:buChar char="•"/>
            </a:pPr>
            <a:r>
              <a:rPr lang="en-US" sz="1613">
                <a:solidFill>
                  <a:schemeClr val="dk1"/>
                </a:solidFill>
              </a:rPr>
              <a:t>	District reading, writing, and math assessment data</a:t>
            </a:r>
            <a:endParaRPr sz="1613">
              <a:solidFill>
                <a:schemeClr val="dk1"/>
              </a:solidFill>
            </a:endParaRPr>
          </a:p>
          <a:p>
            <a:pPr marL="600075" lvl="1" indent="-213383">
              <a:lnSpc>
                <a:spcPct val="106999"/>
              </a:lnSpc>
              <a:spcBef>
                <a:spcPts val="0"/>
              </a:spcBef>
              <a:buClr>
                <a:schemeClr val="dk1"/>
              </a:buClr>
              <a:buSzPct val="108107"/>
              <a:buFont typeface="Arial"/>
              <a:buChar char="•"/>
            </a:pPr>
            <a:r>
              <a:rPr lang="en-US" sz="1613">
                <a:solidFill>
                  <a:schemeClr val="dk1"/>
                </a:solidFill>
              </a:rPr>
              <a:t>	Accuplacer scores and placement results</a:t>
            </a:r>
            <a:endParaRPr sz="1613"/>
          </a:p>
          <a:p>
            <a:pPr marL="342900" lvl="1" indent="0">
              <a:lnSpc>
                <a:spcPct val="106999"/>
              </a:lnSpc>
              <a:spcBef>
                <a:spcPts val="0"/>
              </a:spcBef>
              <a:buClr>
                <a:schemeClr val="dk1"/>
              </a:buClr>
              <a:buSzPct val="145820"/>
              <a:buNone/>
            </a:pPr>
            <a:endParaRPr sz="1613">
              <a:solidFill>
                <a:schemeClr val="dk1"/>
              </a:solidFill>
            </a:endParaRPr>
          </a:p>
          <a:p>
            <a:pPr marL="257175" indent="-213383">
              <a:lnSpc>
                <a:spcPct val="106999"/>
              </a:lnSpc>
              <a:spcBef>
                <a:spcPts val="0"/>
              </a:spcBef>
              <a:buClr>
                <a:schemeClr val="dk1"/>
              </a:buClr>
              <a:buSzPct val="108107"/>
              <a:buFont typeface="Arial"/>
              <a:buChar char="•"/>
            </a:pPr>
            <a:r>
              <a:rPr lang="en-US" sz="1613">
                <a:solidFill>
                  <a:schemeClr val="dk1"/>
                </a:solidFill>
              </a:rPr>
              <a:t>Teacher feedback and observation</a:t>
            </a:r>
            <a:endParaRPr sz="1613"/>
          </a:p>
          <a:p>
            <a:pPr marL="0" indent="0">
              <a:lnSpc>
                <a:spcPct val="106999"/>
              </a:lnSpc>
              <a:spcBef>
                <a:spcPts val="0"/>
              </a:spcBef>
              <a:buClr>
                <a:schemeClr val="dk1"/>
              </a:buClr>
              <a:buSzPct val="145820"/>
              <a:buNone/>
            </a:pPr>
            <a:endParaRPr sz="1613">
              <a:solidFill>
                <a:schemeClr val="dk1"/>
              </a:solidFill>
            </a:endParaRPr>
          </a:p>
          <a:p>
            <a:pPr marL="257175" indent="-213383">
              <a:lnSpc>
                <a:spcPct val="106999"/>
              </a:lnSpc>
              <a:spcBef>
                <a:spcPts val="0"/>
              </a:spcBef>
              <a:buClr>
                <a:schemeClr val="dk1"/>
              </a:buClr>
              <a:buSzPct val="108107"/>
              <a:buFont typeface="Arial"/>
              <a:buChar char="•"/>
            </a:pPr>
            <a:r>
              <a:rPr lang="en-US" sz="1613">
                <a:solidFill>
                  <a:schemeClr val="dk1"/>
                </a:solidFill>
              </a:rPr>
              <a:t>General education and interagency input on performance</a:t>
            </a:r>
            <a:endParaRPr sz="1613">
              <a:solidFill>
                <a:schemeClr val="dk1"/>
              </a:solidFill>
            </a:endParaRPr>
          </a:p>
          <a:p>
            <a:pPr marL="68580" indent="17145">
              <a:spcBef>
                <a:spcPts val="0"/>
              </a:spcBef>
              <a:buClr>
                <a:schemeClr val="dk1"/>
              </a:buClr>
              <a:buSzPct val="97297"/>
              <a:buNone/>
            </a:pPr>
            <a:endParaRPr/>
          </a:p>
        </p:txBody>
      </p:sp>
      <p:pic>
        <p:nvPicPr>
          <p:cNvPr id="1329" name="Google Shape;1329;p142" descr="C:\Users\klittleowl\Pictures\Screenshots\Screenshot (248).png"/>
          <p:cNvPicPr preferRelativeResize="0"/>
          <p:nvPr/>
        </p:nvPicPr>
        <p:blipFill rotWithShape="1">
          <a:blip r:embed="rId3">
            <a:alphaModFix/>
          </a:blip>
          <a:srcRect l="31667" t="8204" r="40769"/>
          <a:stretch/>
        </p:blipFill>
        <p:spPr>
          <a:xfrm>
            <a:off x="604838" y="1473777"/>
            <a:ext cx="2560926" cy="4478482"/>
          </a:xfrm>
          <a:prstGeom prst="rect">
            <a:avLst/>
          </a:prstGeom>
          <a:noFill/>
          <a:ln>
            <a:noFill/>
          </a:ln>
        </p:spPr>
      </p:pic>
      <p:sp>
        <p:nvSpPr>
          <p:cNvPr id="1330" name="Google Shape;1330;p142"/>
          <p:cNvSpPr/>
          <p:nvPr/>
        </p:nvSpPr>
        <p:spPr>
          <a:xfrm>
            <a:off x="751115" y="1543050"/>
            <a:ext cx="2286000" cy="470263"/>
          </a:xfrm>
          <a:prstGeom prst="roundRect">
            <a:avLst>
              <a:gd name="adj" fmla="val 16667"/>
            </a:avLst>
          </a:prstGeom>
          <a:solidFill>
            <a:schemeClr val="accent1"/>
          </a:solidFill>
          <a:ln w="25400" cap="flat" cmpd="sng">
            <a:solidFill>
              <a:srgbClr val="264159"/>
            </a:solidFill>
            <a:prstDash val="solid"/>
            <a:round/>
            <a:headEnd type="none" w="sm" len="sm"/>
            <a:tailEnd type="none" w="sm" len="sm"/>
          </a:ln>
        </p:spPr>
        <p:txBody>
          <a:bodyPr spcFirstLastPara="1" wrap="square" lIns="68569" tIns="34275" rIns="68569" bIns="34275" anchor="ctr" anchorCtr="0">
            <a:noAutofit/>
          </a:bodyPr>
          <a:lstStyle/>
          <a:p>
            <a:pPr algn="ctr">
              <a:buClr>
                <a:schemeClr val="lt1"/>
              </a:buClr>
              <a:buSzPts val="1400"/>
            </a:pPr>
            <a:r>
              <a:rPr lang="en-US" sz="1050">
                <a:solidFill>
                  <a:schemeClr val="lt1"/>
                </a:solidFill>
                <a:latin typeface="Arial"/>
                <a:ea typeface="Arial"/>
                <a:cs typeface="Arial"/>
                <a:sym typeface="Arial"/>
              </a:rPr>
              <a:t>Ensure that the IEP is </a:t>
            </a:r>
            <a:endParaRPr sz="1350">
              <a:solidFill>
                <a:schemeClr val="dk1"/>
              </a:solidFill>
              <a:latin typeface="Calibri"/>
              <a:ea typeface="Calibri"/>
              <a:cs typeface="Calibri"/>
              <a:sym typeface="Calibri"/>
            </a:endParaRPr>
          </a:p>
          <a:p>
            <a:pPr algn="ctr">
              <a:buClr>
                <a:schemeClr val="lt1"/>
              </a:buClr>
              <a:buSzPts val="1400"/>
            </a:pPr>
            <a:r>
              <a:rPr lang="en-US" sz="1050">
                <a:solidFill>
                  <a:schemeClr val="lt1"/>
                </a:solidFill>
                <a:latin typeface="Arial"/>
                <a:ea typeface="Arial"/>
                <a:cs typeface="Arial"/>
                <a:sym typeface="Arial"/>
              </a:rPr>
              <a:t>updated annually</a:t>
            </a:r>
            <a:endParaRPr sz="1350">
              <a:solidFill>
                <a:schemeClr val="dk1"/>
              </a:solidFill>
              <a:latin typeface="Calibri"/>
              <a:ea typeface="Calibri"/>
              <a:cs typeface="Calibri"/>
              <a:sym typeface="Calibri"/>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Shape 1349"/>
        <p:cNvGrpSpPr/>
        <p:nvPr/>
      </p:nvGrpSpPr>
      <p:grpSpPr>
        <a:xfrm>
          <a:off x="0" y="0"/>
          <a:ext cx="0" cy="0"/>
          <a:chOff x="0" y="0"/>
          <a:chExt cx="0" cy="0"/>
        </a:xfrm>
      </p:grpSpPr>
      <p:sp>
        <p:nvSpPr>
          <p:cNvPr id="1350" name="Google Shape;1350;p144"/>
          <p:cNvSpPr txBox="1">
            <a:spLocks noGrp="1"/>
          </p:cNvSpPr>
          <p:nvPr>
            <p:ph type="title"/>
          </p:nvPr>
        </p:nvSpPr>
        <p:spPr>
          <a:xfrm>
            <a:off x="980803" y="1124712"/>
            <a:ext cx="6529379" cy="560313"/>
          </a:xfrm>
          <a:prstGeom prst="rect">
            <a:avLst/>
          </a:prstGeom>
          <a:noFill/>
          <a:ln>
            <a:noFill/>
          </a:ln>
        </p:spPr>
        <p:txBody>
          <a:bodyPr spcFirstLastPara="1" vert="horz" wrap="square" lIns="0" tIns="0" rIns="0" bIns="0" rtlCol="0" anchor="t" anchorCtr="0">
            <a:noAutofit/>
          </a:bodyPr>
          <a:lstStyle/>
          <a:p>
            <a:pPr>
              <a:buClr>
                <a:srgbClr val="000000"/>
              </a:buClr>
            </a:pPr>
            <a:r>
              <a:rPr lang="en-US">
                <a:solidFill>
                  <a:srgbClr val="000000"/>
                </a:solidFill>
                <a:latin typeface="Arial"/>
                <a:ea typeface="Arial"/>
                <a:cs typeface="Arial"/>
                <a:sym typeface="Arial"/>
              </a:rPr>
              <a:t>Resources to Use</a:t>
            </a:r>
            <a:endParaRPr/>
          </a:p>
        </p:txBody>
      </p:sp>
      <p:sp>
        <p:nvSpPr>
          <p:cNvPr id="1351" name="Google Shape;1351;p144"/>
          <p:cNvSpPr txBox="1">
            <a:spLocks noGrp="1"/>
          </p:cNvSpPr>
          <p:nvPr>
            <p:ph type="body" idx="1"/>
          </p:nvPr>
        </p:nvSpPr>
        <p:spPr>
          <a:xfrm>
            <a:off x="532638" y="2023110"/>
            <a:ext cx="8078724" cy="3263504"/>
          </a:xfrm>
          <a:prstGeom prst="rect">
            <a:avLst/>
          </a:prstGeom>
          <a:noFill/>
          <a:ln>
            <a:noFill/>
          </a:ln>
        </p:spPr>
        <p:txBody>
          <a:bodyPr spcFirstLastPara="1" vert="horz" wrap="square" lIns="0" tIns="34275" rIns="0" bIns="34275" rtlCol="0" anchor="t" anchorCtr="0">
            <a:noAutofit/>
          </a:bodyPr>
          <a:lstStyle/>
          <a:p>
            <a:pPr marL="628650" indent="-285750">
              <a:lnSpc>
                <a:spcPct val="100000"/>
              </a:lnSpc>
              <a:spcBef>
                <a:spcPts val="0"/>
              </a:spcBef>
              <a:buClr>
                <a:srgbClr val="000000"/>
              </a:buClr>
              <a:buSzPts val="2400"/>
            </a:pPr>
            <a:r>
              <a:rPr lang="en-US" sz="1800" b="1" u="sng" dirty="0">
                <a:solidFill>
                  <a:srgbClr val="00B0F0"/>
                </a:solidFill>
                <a:latin typeface="Arial"/>
                <a:ea typeface="Arial"/>
                <a:cs typeface="Arial"/>
                <a:sym typeface="Arial"/>
                <a:hlinkClick r:id="rId3">
                  <a:extLst>
                    <a:ext uri="{A12FA001-AC4F-418D-AE19-62706E023703}">
                      <ahyp:hlinkClr xmlns:ahyp="http://schemas.microsoft.com/office/drawing/2018/hyperlinkcolor" val="tx"/>
                    </a:ext>
                  </a:extLst>
                </a:hlinkClick>
              </a:rPr>
              <a:t>Assessment Finder &amp; Resource Tool </a:t>
            </a:r>
            <a:endParaRPr lang="en-US" sz="1800" b="1" u="sng" dirty="0">
              <a:solidFill>
                <a:srgbClr val="00B0F0"/>
              </a:solidFill>
              <a:latin typeface="Arial"/>
              <a:ea typeface="Arial"/>
              <a:cs typeface="Arial"/>
              <a:sym typeface="Arial"/>
            </a:endParaRPr>
          </a:p>
          <a:p>
            <a:pPr indent="0">
              <a:lnSpc>
                <a:spcPct val="100000"/>
              </a:lnSpc>
              <a:spcBef>
                <a:spcPts val="0"/>
              </a:spcBef>
              <a:buClr>
                <a:srgbClr val="000000"/>
              </a:buClr>
              <a:buSzPts val="2400"/>
              <a:buNone/>
            </a:pPr>
            <a:endParaRPr sz="1800" b="1" dirty="0">
              <a:solidFill>
                <a:srgbClr val="00B0F0"/>
              </a:solidFill>
              <a:latin typeface="Arial"/>
              <a:ea typeface="Arial"/>
              <a:cs typeface="Arial"/>
              <a:sym typeface="Arial"/>
            </a:endParaRPr>
          </a:p>
          <a:p>
            <a:pPr marL="628650" indent="-285750">
              <a:lnSpc>
                <a:spcPct val="100000"/>
              </a:lnSpc>
              <a:spcBef>
                <a:spcPts val="563"/>
              </a:spcBef>
              <a:buClr>
                <a:srgbClr val="000000"/>
              </a:buClr>
              <a:buSzPts val="2400"/>
            </a:pPr>
            <a:r>
              <a:rPr lang="en-US" sz="1800" b="1" u="sng" dirty="0">
                <a:solidFill>
                  <a:srgbClr val="00B0F0"/>
                </a:solidFill>
                <a:latin typeface="Arial"/>
                <a:ea typeface="Arial"/>
                <a:cs typeface="Arial"/>
                <a:sym typeface="Arial"/>
                <a:hlinkClick r:id="rId4">
                  <a:extLst>
                    <a:ext uri="{A12FA001-AC4F-418D-AE19-62706E023703}">
                      <ahyp:hlinkClr xmlns:ahyp="http://schemas.microsoft.com/office/drawing/2018/hyperlinkcolor" val="tx"/>
                    </a:ext>
                  </a:extLst>
                </a:hlinkClick>
              </a:rPr>
              <a:t>Transition Assessment Bank</a:t>
            </a:r>
            <a:r>
              <a:rPr lang="en-US" sz="1800" b="1" dirty="0">
                <a:solidFill>
                  <a:srgbClr val="00B0F0"/>
                </a:solidFill>
                <a:latin typeface="Arial"/>
                <a:ea typeface="Arial"/>
                <a:cs typeface="Arial"/>
                <a:sym typeface="Arial"/>
              </a:rPr>
              <a:t> </a:t>
            </a:r>
          </a:p>
          <a:p>
            <a:pPr indent="0">
              <a:lnSpc>
                <a:spcPct val="100000"/>
              </a:lnSpc>
              <a:spcBef>
                <a:spcPts val="563"/>
              </a:spcBef>
              <a:buClr>
                <a:srgbClr val="000000"/>
              </a:buClr>
              <a:buSzPts val="2400"/>
              <a:buNone/>
            </a:pPr>
            <a:endParaRPr dirty="0"/>
          </a:p>
          <a:p>
            <a:pPr marL="628650" indent="-285750">
              <a:lnSpc>
                <a:spcPct val="100000"/>
              </a:lnSpc>
              <a:spcBef>
                <a:spcPts val="563"/>
              </a:spcBef>
              <a:buClr>
                <a:srgbClr val="000000"/>
              </a:buClr>
              <a:buSzPts val="2400"/>
            </a:pPr>
            <a:r>
              <a:rPr lang="en-US" sz="1800" u="sng" dirty="0">
                <a:solidFill>
                  <a:srgbClr val="0563C1"/>
                </a:solidFill>
                <a:latin typeface="Arial"/>
                <a:ea typeface="Arial"/>
                <a:cs typeface="Arial"/>
                <a:sym typeface="Arial"/>
                <a:hlinkClick r:id="rId5">
                  <a:extLst>
                    <a:ext uri="{A12FA001-AC4F-418D-AE19-62706E023703}">
                      <ahyp:hlinkClr xmlns:ahyp="http://schemas.microsoft.com/office/drawing/2018/hyperlinkcolor" val="tx"/>
                    </a:ext>
                  </a:extLst>
                </a:hlinkClick>
              </a:rPr>
              <a:t>Transition Assessment Toolkit #3</a:t>
            </a:r>
            <a:r>
              <a:rPr lang="en-US" sz="1800" u="sng" baseline="30000" dirty="0">
                <a:solidFill>
                  <a:srgbClr val="0563C1"/>
                </a:solidFill>
                <a:latin typeface="Arial"/>
                <a:ea typeface="Arial"/>
                <a:cs typeface="Arial"/>
                <a:sym typeface="Arial"/>
                <a:hlinkClick r:id="rId5">
                  <a:extLst>
                    <a:ext uri="{A12FA001-AC4F-418D-AE19-62706E023703}">
                      <ahyp:hlinkClr xmlns:ahyp="http://schemas.microsoft.com/office/drawing/2018/hyperlinkcolor" val="tx"/>
                    </a:ext>
                  </a:extLst>
                </a:hlinkClick>
              </a:rPr>
              <a:t>rd</a:t>
            </a:r>
            <a:r>
              <a:rPr lang="en-US" sz="1800" u="sng" dirty="0">
                <a:solidFill>
                  <a:srgbClr val="00B0F0"/>
                </a:solidFill>
                <a:latin typeface="Arial"/>
                <a:ea typeface="Arial"/>
                <a:cs typeface="Arial"/>
                <a:sym typeface="Arial"/>
                <a:hlinkClick r:id="rId5">
                  <a:extLst>
                    <a:ext uri="{A12FA001-AC4F-418D-AE19-62706E023703}">
                      <ahyp:hlinkClr xmlns:ahyp="http://schemas.microsoft.com/office/drawing/2018/hyperlinkcolor" val="tx"/>
                    </a:ext>
                  </a:extLst>
                </a:hlinkClick>
              </a:rPr>
              <a:t> Edition</a:t>
            </a:r>
            <a:endParaRPr lang="en-US" sz="1800" u="sng" dirty="0">
              <a:solidFill>
                <a:srgbClr val="00B0F0"/>
              </a:solidFill>
              <a:latin typeface="Arial"/>
              <a:ea typeface="Arial"/>
              <a:cs typeface="Arial"/>
              <a:sym typeface="Arial"/>
            </a:endParaRPr>
          </a:p>
          <a:p>
            <a:pPr indent="0">
              <a:lnSpc>
                <a:spcPct val="100000"/>
              </a:lnSpc>
              <a:spcBef>
                <a:spcPts val="563"/>
              </a:spcBef>
              <a:buClr>
                <a:srgbClr val="000000"/>
              </a:buClr>
              <a:buSzPts val="2400"/>
              <a:buNone/>
            </a:pPr>
            <a:endParaRPr sz="1800" u="sng" dirty="0">
              <a:solidFill>
                <a:srgbClr val="00B0F0"/>
              </a:solidFill>
              <a:latin typeface="Arial"/>
              <a:ea typeface="Arial"/>
              <a:cs typeface="Arial"/>
              <a:sym typeface="Arial"/>
            </a:endParaRPr>
          </a:p>
          <a:p>
            <a:pPr marL="628650" indent="-285750">
              <a:lnSpc>
                <a:spcPct val="100000"/>
              </a:lnSpc>
              <a:spcBef>
                <a:spcPts val="563"/>
              </a:spcBef>
              <a:buClr>
                <a:srgbClr val="000000"/>
              </a:buClr>
              <a:buSzPts val="2400"/>
            </a:pPr>
            <a:r>
              <a:rPr lang="en-US" sz="1800" u="sng" dirty="0">
                <a:solidFill>
                  <a:srgbClr val="00B0F0"/>
                </a:solidFill>
                <a:latin typeface="Arial"/>
                <a:ea typeface="Arial"/>
                <a:cs typeface="Arial"/>
                <a:sym typeface="Arial"/>
                <a:hlinkClick r:id="rId6">
                  <a:extLst>
                    <a:ext uri="{A12FA001-AC4F-418D-AE19-62706E023703}">
                      <ahyp:hlinkClr xmlns:ahyp="http://schemas.microsoft.com/office/drawing/2018/hyperlinkcolor" val="tx"/>
                    </a:ext>
                  </a:extLst>
                </a:hlinkClick>
              </a:rPr>
              <a:t>Successful Transition Planning Form</a:t>
            </a:r>
            <a:endParaRPr lang="en-US" sz="1800" u="sng" dirty="0">
              <a:solidFill>
                <a:srgbClr val="00B0F0"/>
              </a:solidFill>
              <a:latin typeface="Arial"/>
              <a:ea typeface="Arial"/>
              <a:cs typeface="Arial"/>
              <a:sym typeface="Arial"/>
            </a:endParaRPr>
          </a:p>
          <a:p>
            <a:pPr indent="0">
              <a:lnSpc>
                <a:spcPct val="100000"/>
              </a:lnSpc>
              <a:spcBef>
                <a:spcPts val="563"/>
              </a:spcBef>
              <a:buClr>
                <a:srgbClr val="000000"/>
              </a:buClr>
              <a:buSzPts val="2400"/>
              <a:buNone/>
            </a:pPr>
            <a:endParaRPr sz="1800" u="sng" dirty="0">
              <a:solidFill>
                <a:srgbClr val="00B0F0"/>
              </a:solidFill>
              <a:latin typeface="Arial"/>
              <a:ea typeface="Arial"/>
              <a:cs typeface="Arial"/>
              <a:sym typeface="Arial"/>
            </a:endParaRPr>
          </a:p>
          <a:p>
            <a:pPr marL="628650" indent="-285750">
              <a:lnSpc>
                <a:spcPct val="100000"/>
              </a:lnSpc>
              <a:spcBef>
                <a:spcPts val="563"/>
              </a:spcBef>
              <a:buClr>
                <a:srgbClr val="000000"/>
              </a:buClr>
              <a:buSzPts val="2400"/>
            </a:pPr>
            <a:r>
              <a:rPr lang="en-US" sz="1800" u="sng" dirty="0" err="1">
                <a:solidFill>
                  <a:srgbClr val="0563C1"/>
                </a:solidFill>
                <a:latin typeface="Arial"/>
                <a:ea typeface="Arial"/>
                <a:cs typeface="Arial"/>
                <a:sym typeface="Arial"/>
                <a:hlinkClick r:id="rId7">
                  <a:extLst>
                    <a:ext uri="{A12FA001-AC4F-418D-AE19-62706E023703}">
                      <ahyp:hlinkClr xmlns:ahyp="http://schemas.microsoft.com/office/drawing/2018/hyperlinkcolor" val="tx"/>
                    </a:ext>
                  </a:extLst>
                </a:hlinkClick>
              </a:rPr>
              <a:t>Postschools</a:t>
            </a:r>
            <a:r>
              <a:rPr lang="en-US" sz="1800" u="sng" dirty="0">
                <a:solidFill>
                  <a:srgbClr val="00B0F0"/>
                </a:solidFill>
                <a:latin typeface="Arial"/>
                <a:ea typeface="Arial"/>
                <a:cs typeface="Arial"/>
                <a:sym typeface="Arial"/>
                <a:hlinkClick r:id="rId7">
                  <a:extLst>
                    <a:ext uri="{A12FA001-AC4F-418D-AE19-62706E023703}">
                      <ahyp:hlinkClr xmlns:ahyp="http://schemas.microsoft.com/office/drawing/2018/hyperlinkcolor" val="tx"/>
                    </a:ext>
                  </a:extLst>
                </a:hlinkClick>
              </a:rPr>
              <a:t> Goals for SSNs</a:t>
            </a:r>
            <a:endParaRPr sz="1800" dirty="0">
              <a:solidFill>
                <a:srgbClr val="00B0F0"/>
              </a:solidFill>
              <a:latin typeface="Arial"/>
              <a:ea typeface="Arial"/>
              <a:cs typeface="Arial"/>
              <a:sym typeface="Arial"/>
            </a:endParaRPr>
          </a:p>
          <a:p>
            <a:pPr indent="0">
              <a:lnSpc>
                <a:spcPct val="100000"/>
              </a:lnSpc>
              <a:spcBef>
                <a:spcPts val="563"/>
              </a:spcBef>
              <a:buClr>
                <a:srgbClr val="000000"/>
              </a:buClr>
              <a:buSzPts val="2400"/>
              <a:buNone/>
            </a:pPr>
            <a:endParaRPr sz="1800" dirty="0">
              <a:solidFill>
                <a:srgbClr val="000000"/>
              </a:solidFill>
              <a:latin typeface="Arial"/>
              <a:ea typeface="Arial"/>
              <a:cs typeface="Arial"/>
              <a:sym typeface="Arial"/>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355"/>
        <p:cNvGrpSpPr/>
        <p:nvPr/>
      </p:nvGrpSpPr>
      <p:grpSpPr>
        <a:xfrm>
          <a:off x="0" y="0"/>
          <a:ext cx="0" cy="0"/>
          <a:chOff x="0" y="0"/>
          <a:chExt cx="0" cy="0"/>
        </a:xfrm>
      </p:grpSpPr>
      <p:sp>
        <p:nvSpPr>
          <p:cNvPr id="1356" name="Google Shape;1356;p145"/>
          <p:cNvSpPr txBox="1">
            <a:spLocks noGrp="1"/>
          </p:cNvSpPr>
          <p:nvPr>
            <p:ph type="title"/>
          </p:nvPr>
        </p:nvSpPr>
        <p:spPr>
          <a:xfrm>
            <a:off x="539003" y="731721"/>
            <a:ext cx="8065994" cy="1073944"/>
          </a:xfrm>
          <a:prstGeom prst="rect">
            <a:avLst/>
          </a:prstGeom>
          <a:noFill/>
          <a:ln>
            <a:noFill/>
          </a:ln>
        </p:spPr>
        <p:txBody>
          <a:bodyPr spcFirstLastPara="1" vert="horz" wrap="square" lIns="91425" tIns="45694" rIns="91425" bIns="45694" rtlCol="0" anchor="t" anchorCtr="0">
            <a:noAutofit/>
          </a:bodyPr>
          <a:lstStyle/>
          <a:p>
            <a:pPr>
              <a:lnSpc>
                <a:spcPct val="100000"/>
              </a:lnSpc>
              <a:buSzPts val="1400"/>
            </a:pPr>
            <a:r>
              <a:rPr lang="en-US" dirty="0">
                <a:solidFill>
                  <a:schemeClr val="dk1"/>
                </a:solidFill>
              </a:rPr>
              <a:t>Resources </a:t>
            </a:r>
            <a:endParaRPr dirty="0">
              <a:solidFill>
                <a:schemeClr val="dk1"/>
              </a:solidFill>
            </a:endParaRPr>
          </a:p>
        </p:txBody>
      </p:sp>
      <p:sp>
        <p:nvSpPr>
          <p:cNvPr id="1357" name="Google Shape;1357;p145"/>
          <p:cNvSpPr txBox="1">
            <a:spLocks noGrp="1"/>
          </p:cNvSpPr>
          <p:nvPr>
            <p:ph type="body" idx="1"/>
          </p:nvPr>
        </p:nvSpPr>
        <p:spPr>
          <a:xfrm>
            <a:off x="457200" y="1805665"/>
            <a:ext cx="8229600" cy="3451500"/>
          </a:xfrm>
          <a:prstGeom prst="rect">
            <a:avLst/>
          </a:prstGeom>
          <a:noFill/>
          <a:ln>
            <a:noFill/>
          </a:ln>
        </p:spPr>
        <p:txBody>
          <a:bodyPr spcFirstLastPara="1" vert="horz" wrap="square" lIns="91425" tIns="45694" rIns="91425" bIns="45694" rtlCol="0" anchor="t" anchorCtr="0">
            <a:normAutofit fontScale="40000" lnSpcReduction="20000"/>
          </a:bodyPr>
          <a:lstStyle/>
          <a:p>
            <a:pPr marL="0" indent="0">
              <a:lnSpc>
                <a:spcPct val="100000"/>
              </a:lnSpc>
              <a:spcBef>
                <a:spcPts val="0"/>
              </a:spcBef>
              <a:buClr>
                <a:schemeClr val="lt2"/>
              </a:buClr>
              <a:buSzPts val="3199"/>
              <a:buNone/>
            </a:pPr>
            <a:r>
              <a:rPr lang="en-US" sz="2500" dirty="0"/>
              <a:t>Courses of Study Resources</a:t>
            </a:r>
            <a:endParaRPr sz="2500" dirty="0"/>
          </a:p>
          <a:p>
            <a:pPr indent="0">
              <a:spcBef>
                <a:spcPts val="228"/>
              </a:spcBef>
              <a:buNone/>
            </a:pPr>
            <a:r>
              <a:rPr lang="en-US" sz="2500" u="sng" dirty="0">
                <a:solidFill>
                  <a:schemeClr val="hlink"/>
                </a:solidFill>
              </a:rPr>
              <a:t>https://careertech.org/career-clusters</a:t>
            </a:r>
            <a:br>
              <a:rPr lang="en-US" sz="2500" dirty="0"/>
            </a:br>
            <a:endParaRPr sz="2500" dirty="0"/>
          </a:p>
          <a:p>
            <a:pPr marL="0" indent="0">
              <a:lnSpc>
                <a:spcPct val="100000"/>
              </a:lnSpc>
              <a:spcBef>
                <a:spcPts val="228"/>
              </a:spcBef>
              <a:buClr>
                <a:schemeClr val="lt2"/>
              </a:buClr>
              <a:buSzPts val="3199"/>
              <a:buNone/>
            </a:pPr>
            <a:r>
              <a:rPr lang="en-US" sz="2500" dirty="0"/>
              <a:t>ACT </a:t>
            </a:r>
            <a:r>
              <a:rPr lang="en-US" sz="2500" dirty="0" err="1"/>
              <a:t>Workkeys</a:t>
            </a:r>
            <a:r>
              <a:rPr lang="en-US" sz="2500" dirty="0"/>
              <a:t> Score Finder</a:t>
            </a:r>
            <a:endParaRPr sz="2500" dirty="0"/>
          </a:p>
          <a:p>
            <a:pPr marL="19955" indent="0">
              <a:lnSpc>
                <a:spcPct val="100000"/>
              </a:lnSpc>
              <a:spcBef>
                <a:spcPts val="228"/>
              </a:spcBef>
              <a:buClr>
                <a:schemeClr val="lt2"/>
              </a:buClr>
              <a:buSzPts val="2800"/>
              <a:buNone/>
            </a:pPr>
            <a:r>
              <a:rPr lang="en-US" sz="2500" u="sng" dirty="0">
                <a:solidFill>
                  <a:schemeClr val="hlink"/>
                </a:solidFill>
                <a:hlinkClick r:id="rId3"/>
              </a:rPr>
              <a:t>http://profiles.keytrain.com/profile_search/#type:standard/title:29-2056.00%20/is_green:off/is_bright:of</a:t>
            </a:r>
            <a:endParaRPr sz="2500" u="sng" dirty="0"/>
          </a:p>
          <a:p>
            <a:pPr marL="72389" indent="0">
              <a:lnSpc>
                <a:spcPct val="100000"/>
              </a:lnSpc>
              <a:spcBef>
                <a:spcPts val="228"/>
              </a:spcBef>
              <a:buClr>
                <a:schemeClr val="lt2"/>
              </a:buClr>
              <a:buSzPts val="3199"/>
              <a:buNone/>
            </a:pPr>
            <a:endParaRPr sz="2500" dirty="0"/>
          </a:p>
          <a:p>
            <a:pPr marL="0" indent="0">
              <a:lnSpc>
                <a:spcPct val="100000"/>
              </a:lnSpc>
              <a:spcBef>
                <a:spcPts val="228"/>
              </a:spcBef>
              <a:buClr>
                <a:schemeClr val="lt2"/>
              </a:buClr>
              <a:buSzPts val="3199"/>
              <a:buNone/>
            </a:pPr>
            <a:r>
              <a:rPr lang="en-US" sz="2500" dirty="0"/>
              <a:t>O’NET</a:t>
            </a:r>
            <a:endParaRPr sz="2500" dirty="0"/>
          </a:p>
          <a:p>
            <a:pPr marL="19955" indent="0">
              <a:lnSpc>
                <a:spcPct val="100000"/>
              </a:lnSpc>
              <a:spcBef>
                <a:spcPts val="228"/>
              </a:spcBef>
              <a:buClr>
                <a:schemeClr val="lt2"/>
              </a:buClr>
              <a:buSzPts val="2800"/>
              <a:buNone/>
            </a:pPr>
            <a:r>
              <a:rPr lang="en-US" sz="2500" u="sng" dirty="0">
                <a:solidFill>
                  <a:schemeClr val="hlink"/>
                </a:solidFill>
                <a:hlinkClick r:id="rId4"/>
              </a:rPr>
              <a:t>http://www.onetonline.org</a:t>
            </a:r>
            <a:endParaRPr lang="en-US" sz="2500" u="sng" dirty="0">
              <a:solidFill>
                <a:schemeClr val="hlink"/>
              </a:solidFill>
            </a:endParaRPr>
          </a:p>
          <a:p>
            <a:pPr marL="19955" indent="0">
              <a:lnSpc>
                <a:spcPct val="100000"/>
              </a:lnSpc>
              <a:spcBef>
                <a:spcPts val="228"/>
              </a:spcBef>
              <a:buClr>
                <a:schemeClr val="lt2"/>
              </a:buClr>
              <a:buSzPts val="2800"/>
              <a:buNone/>
            </a:pPr>
            <a:endParaRPr lang="en-US" sz="2500" u="sng" dirty="0">
              <a:solidFill>
                <a:schemeClr val="hlink"/>
              </a:solidFill>
            </a:endParaRPr>
          </a:p>
          <a:p>
            <a:pPr marL="0" indent="0">
              <a:lnSpc>
                <a:spcPct val="100000"/>
              </a:lnSpc>
              <a:spcBef>
                <a:spcPts val="228"/>
              </a:spcBef>
              <a:buClr>
                <a:schemeClr val="lt2"/>
              </a:buClr>
              <a:buSzPts val="1379"/>
              <a:buNone/>
            </a:pPr>
            <a:r>
              <a:rPr lang="en-US" sz="2500" dirty="0"/>
              <a:t>O’NET Job Zone Explanations</a:t>
            </a:r>
          </a:p>
          <a:p>
            <a:pPr marL="0" indent="0">
              <a:lnSpc>
                <a:spcPct val="100000"/>
              </a:lnSpc>
              <a:spcBef>
                <a:spcPts val="228"/>
              </a:spcBef>
              <a:buClr>
                <a:schemeClr val="lt2"/>
              </a:buClr>
              <a:buSzPts val="2400"/>
              <a:buNone/>
            </a:pPr>
            <a:r>
              <a:rPr lang="en-US" sz="2500" u="sng" dirty="0">
                <a:solidFill>
                  <a:schemeClr val="hlink"/>
                </a:solidFill>
                <a:hlinkClick r:id="rId5"/>
              </a:rPr>
              <a:t>https://www.onetonline.org/help/online/zones</a:t>
            </a:r>
            <a:r>
              <a:rPr lang="en-US" sz="2500" dirty="0"/>
              <a:t> &amp; </a:t>
            </a:r>
            <a:r>
              <a:rPr lang="en-US" sz="2500" u="sng" dirty="0">
                <a:solidFill>
                  <a:schemeClr val="hlink"/>
                </a:solidFill>
                <a:hlinkClick r:id="rId6"/>
              </a:rPr>
              <a:t>https://www.onetonline.org/help/online/svp</a:t>
            </a:r>
            <a:br>
              <a:rPr lang="en-US" sz="2500" dirty="0"/>
            </a:br>
            <a:endParaRPr lang="en-US" sz="2500" dirty="0"/>
          </a:p>
          <a:p>
            <a:pPr marL="0" indent="0">
              <a:lnSpc>
                <a:spcPct val="100000"/>
              </a:lnSpc>
              <a:spcBef>
                <a:spcPts val="228"/>
              </a:spcBef>
              <a:buClr>
                <a:schemeClr val="lt2"/>
              </a:buClr>
              <a:buSzPts val="1379"/>
              <a:buNone/>
            </a:pPr>
            <a:r>
              <a:rPr lang="en-US" sz="2500" dirty="0"/>
              <a:t>Job Accommodations</a:t>
            </a:r>
          </a:p>
          <a:p>
            <a:pPr marL="0" indent="0">
              <a:lnSpc>
                <a:spcPct val="100000"/>
              </a:lnSpc>
              <a:spcBef>
                <a:spcPts val="228"/>
              </a:spcBef>
              <a:buClr>
                <a:schemeClr val="lt2"/>
              </a:buClr>
              <a:buSzPts val="2400"/>
              <a:buNone/>
            </a:pPr>
            <a:r>
              <a:rPr lang="en-US" sz="2500" u="sng" dirty="0">
                <a:solidFill>
                  <a:schemeClr val="hlink"/>
                </a:solidFill>
                <a:hlinkClick r:id="rId7"/>
              </a:rPr>
              <a:t>https://askjan.org</a:t>
            </a:r>
            <a:r>
              <a:rPr lang="en-US" sz="2500" dirty="0"/>
              <a:t> </a:t>
            </a:r>
            <a:br>
              <a:rPr lang="en-US" sz="2500" dirty="0"/>
            </a:br>
            <a:endParaRPr lang="en-US" sz="2500" dirty="0"/>
          </a:p>
          <a:p>
            <a:pPr marL="0" indent="0">
              <a:lnSpc>
                <a:spcPct val="100000"/>
              </a:lnSpc>
              <a:spcBef>
                <a:spcPts val="228"/>
              </a:spcBef>
              <a:buClr>
                <a:schemeClr val="lt2"/>
              </a:buClr>
              <a:buSzPts val="1379"/>
              <a:buNone/>
            </a:pPr>
            <a:r>
              <a:rPr lang="en-US" sz="2500" dirty="0"/>
              <a:t>Military ASVAB Scores</a:t>
            </a:r>
          </a:p>
          <a:p>
            <a:pPr marL="0" indent="0">
              <a:lnSpc>
                <a:spcPct val="100000"/>
              </a:lnSpc>
              <a:spcBef>
                <a:spcPts val="228"/>
              </a:spcBef>
              <a:buClr>
                <a:schemeClr val="lt2"/>
              </a:buClr>
              <a:buSzPts val="2400"/>
              <a:buNone/>
            </a:pPr>
            <a:r>
              <a:rPr lang="en-US" sz="2500" u="sng" dirty="0">
                <a:solidFill>
                  <a:schemeClr val="hlink"/>
                </a:solidFill>
                <a:hlinkClick r:id="rId8"/>
              </a:rPr>
              <a:t>https://www.thebalance.com/minimum-required-asvab-scores-and-education-level-3332646</a:t>
            </a:r>
            <a:endParaRPr lang="en-US" sz="2500" u="sng" dirty="0">
              <a:solidFill>
                <a:schemeClr val="hlink"/>
              </a:solidFill>
            </a:endParaRPr>
          </a:p>
          <a:p>
            <a:pPr marL="0" indent="0">
              <a:lnSpc>
                <a:spcPct val="100000"/>
              </a:lnSpc>
              <a:spcBef>
                <a:spcPts val="228"/>
              </a:spcBef>
              <a:buClr>
                <a:schemeClr val="lt2"/>
              </a:buClr>
              <a:buSzPts val="2400"/>
              <a:buNone/>
            </a:pPr>
            <a:endParaRPr lang="en-US" sz="2500" i="1" u="sng" dirty="0">
              <a:solidFill>
                <a:schemeClr val="hlink"/>
              </a:solidFill>
            </a:endParaRPr>
          </a:p>
          <a:p>
            <a:pPr marL="0" indent="0">
              <a:lnSpc>
                <a:spcPct val="100000"/>
              </a:lnSpc>
              <a:spcBef>
                <a:spcPts val="228"/>
              </a:spcBef>
              <a:buClr>
                <a:schemeClr val="lt2"/>
              </a:buClr>
              <a:buSzPts val="2400"/>
              <a:buNone/>
            </a:pPr>
            <a:r>
              <a:rPr lang="en-US" sz="2500" i="1" dirty="0"/>
              <a:t>National Secondary Transition Technical Assistance Center</a:t>
            </a:r>
            <a:endParaRPr lang="en-US" sz="2500" dirty="0"/>
          </a:p>
          <a:p>
            <a:pPr marL="76202" indent="0">
              <a:lnSpc>
                <a:spcPct val="100000"/>
              </a:lnSpc>
              <a:spcBef>
                <a:spcPts val="480"/>
              </a:spcBef>
              <a:buClr>
                <a:schemeClr val="lt2"/>
              </a:buClr>
              <a:buSzPts val="2400"/>
              <a:buNone/>
            </a:pPr>
            <a:r>
              <a:rPr lang="en-US" sz="2500" i="1" u="sng" dirty="0">
                <a:solidFill>
                  <a:schemeClr val="hlink"/>
                </a:solidFill>
                <a:hlinkClick r:id="rId9"/>
              </a:rPr>
              <a:t>http://www.nsttac.org/content/age-appropriate-transition-assessment/</a:t>
            </a:r>
            <a:endParaRPr lang="en-US" sz="2500" i="1" dirty="0"/>
          </a:p>
          <a:p>
            <a:pPr marL="190501" indent="0">
              <a:lnSpc>
                <a:spcPct val="100000"/>
              </a:lnSpc>
              <a:spcBef>
                <a:spcPts val="480"/>
              </a:spcBef>
              <a:buClr>
                <a:schemeClr val="lt2"/>
              </a:buClr>
              <a:buSzPts val="2400"/>
              <a:buNone/>
            </a:pPr>
            <a:endParaRPr lang="en-US" sz="2500" dirty="0"/>
          </a:p>
          <a:p>
            <a:pPr marL="19955" indent="0">
              <a:lnSpc>
                <a:spcPct val="100000"/>
              </a:lnSpc>
              <a:spcBef>
                <a:spcPts val="228"/>
              </a:spcBef>
              <a:buClr>
                <a:schemeClr val="lt2"/>
              </a:buClr>
              <a:buSzPts val="2800"/>
              <a:buNone/>
            </a:pPr>
            <a:br>
              <a:rPr lang="en-US" sz="2100" dirty="0"/>
            </a:br>
            <a:endParaRPr sz="2100"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2924DC-1DA2-3565-243A-ACE9978FADBE}"/>
              </a:ext>
            </a:extLst>
          </p:cNvPr>
          <p:cNvSpPr>
            <a:spLocks noGrp="1"/>
          </p:cNvSpPr>
          <p:nvPr>
            <p:ph type="title"/>
          </p:nvPr>
        </p:nvSpPr>
        <p:spPr/>
        <p:txBody>
          <a:bodyPr/>
          <a:lstStyle/>
          <a:p>
            <a:r>
              <a:rPr lang="en-US" dirty="0"/>
              <a:t>Additional CDE Resources</a:t>
            </a:r>
          </a:p>
        </p:txBody>
      </p:sp>
      <p:sp>
        <p:nvSpPr>
          <p:cNvPr id="6" name="Content Placeholder 5">
            <a:extLst>
              <a:ext uri="{FF2B5EF4-FFF2-40B4-BE49-F238E27FC236}">
                <a16:creationId xmlns:a16="http://schemas.microsoft.com/office/drawing/2014/main" id="{97B65FC0-FB81-C914-F46B-8B2BBA9ABF9A}"/>
              </a:ext>
            </a:extLst>
          </p:cNvPr>
          <p:cNvSpPr>
            <a:spLocks noGrp="1"/>
          </p:cNvSpPr>
          <p:nvPr>
            <p:ph idx="1"/>
          </p:nvPr>
        </p:nvSpPr>
        <p:spPr/>
        <p:txBody>
          <a:bodyPr/>
          <a:lstStyle/>
          <a:p>
            <a:pPr marL="342891" indent="-314316">
              <a:lnSpc>
                <a:spcPct val="90000"/>
              </a:lnSpc>
              <a:buClr>
                <a:schemeClr val="hlink"/>
              </a:buClr>
              <a:buSzPts val="3000"/>
              <a:buFont typeface="Calibri"/>
              <a:buChar char="●"/>
            </a:pPr>
            <a:r>
              <a:rPr lang="en-US" sz="2800" u="sng" dirty="0">
                <a:solidFill>
                  <a:schemeClr val="hlink"/>
                </a:solidFill>
                <a:latin typeface="Calibri"/>
                <a:ea typeface="Calibri"/>
                <a:cs typeface="Calibri"/>
                <a:sym typeface="Calibri"/>
                <a:hlinkClick r:id="rId2"/>
              </a:rPr>
              <a:t>Writing Quality Secondary Transition IEPs that include the </a:t>
            </a:r>
            <a:endParaRPr lang="en-US" sz="2800" dirty="0">
              <a:solidFill>
                <a:schemeClr val="dk2"/>
              </a:solidFill>
              <a:latin typeface="Calibri"/>
              <a:ea typeface="Calibri"/>
              <a:cs typeface="Calibri"/>
              <a:sym typeface="Calibri"/>
            </a:endParaRPr>
          </a:p>
          <a:p>
            <a:pPr>
              <a:buClr>
                <a:srgbClr val="000000"/>
              </a:buClr>
              <a:buSzPts val="3000"/>
            </a:pPr>
            <a:r>
              <a:rPr lang="en-US" sz="2800" u="sng" dirty="0">
                <a:solidFill>
                  <a:schemeClr val="hlink"/>
                </a:solidFill>
                <a:latin typeface="Calibri"/>
                <a:ea typeface="Calibri"/>
                <a:cs typeface="Calibri"/>
                <a:sym typeface="Calibri"/>
                <a:hlinkClick r:id="rId2"/>
              </a:rPr>
              <a:t>Required Elements of Indicator 13</a:t>
            </a:r>
            <a:endParaRPr lang="en-US" sz="2800" dirty="0">
              <a:solidFill>
                <a:schemeClr val="dk1"/>
              </a:solidFill>
              <a:latin typeface="Calibri"/>
              <a:ea typeface="Calibri"/>
              <a:cs typeface="Calibri"/>
              <a:sym typeface="Calibri"/>
            </a:endParaRPr>
          </a:p>
          <a:p>
            <a:pPr marL="342891" indent="-314316">
              <a:buClr>
                <a:schemeClr val="hlink"/>
              </a:buClr>
              <a:buSzPts val="3000"/>
              <a:buFont typeface="Calibri"/>
              <a:buChar char="●"/>
            </a:pPr>
            <a:r>
              <a:rPr lang="en-US" sz="2800" u="sng" dirty="0">
                <a:solidFill>
                  <a:schemeClr val="hlink"/>
                </a:solidFill>
                <a:latin typeface="Calibri"/>
                <a:ea typeface="Calibri"/>
                <a:cs typeface="Calibri"/>
                <a:sym typeface="Calibri"/>
                <a:hlinkClick r:id="rId3"/>
              </a:rPr>
              <a:t>Standard Record Review Protocol (PDF)</a:t>
            </a:r>
            <a:endParaRPr lang="en-US" sz="2800" dirty="0">
              <a:solidFill>
                <a:schemeClr val="dk1"/>
              </a:solidFill>
              <a:latin typeface="Calibri"/>
              <a:ea typeface="Calibri"/>
              <a:cs typeface="Calibri"/>
              <a:sym typeface="Calibri"/>
            </a:endParaRPr>
          </a:p>
          <a:p>
            <a:pPr marL="342891" indent="-314316">
              <a:buClr>
                <a:schemeClr val="hlink"/>
              </a:buClr>
              <a:buSzPts val="3000"/>
              <a:buFont typeface="Calibri"/>
              <a:buChar char="●"/>
            </a:pPr>
            <a:r>
              <a:rPr lang="en-US" sz="2800" u="sng" dirty="0">
                <a:solidFill>
                  <a:schemeClr val="hlink"/>
                </a:solidFill>
                <a:latin typeface="Calibri"/>
                <a:ea typeface="Calibri"/>
                <a:cs typeface="Calibri"/>
                <a:sym typeface="Calibri"/>
                <a:hlinkClick r:id="rId4"/>
              </a:rPr>
              <a:t>Standard Record Review Instructions (PDF)</a:t>
            </a:r>
            <a:endParaRPr lang="en-US" sz="2800" dirty="0">
              <a:solidFill>
                <a:schemeClr val="dk1"/>
              </a:solidFill>
              <a:latin typeface="Calibri"/>
              <a:ea typeface="Calibri"/>
              <a:cs typeface="Calibri"/>
              <a:sym typeface="Calibri"/>
            </a:endParaRPr>
          </a:p>
          <a:p>
            <a:endParaRPr lang="en-US" dirty="0"/>
          </a:p>
        </p:txBody>
      </p:sp>
    </p:spTree>
    <p:extLst>
      <p:ext uri="{BB962C8B-B14F-4D97-AF65-F5344CB8AC3E}">
        <p14:creationId xmlns:p14="http://schemas.microsoft.com/office/powerpoint/2010/main" val="131372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305"/>
        <p:cNvGrpSpPr/>
        <p:nvPr/>
      </p:nvGrpSpPr>
      <p:grpSpPr>
        <a:xfrm>
          <a:off x="0" y="0"/>
          <a:ext cx="0" cy="0"/>
          <a:chOff x="0" y="0"/>
          <a:chExt cx="0" cy="0"/>
        </a:xfrm>
      </p:grpSpPr>
      <p:sp>
        <p:nvSpPr>
          <p:cNvPr id="306" name="Google Shape;306;p21"/>
          <p:cNvSpPr txBox="1">
            <a:spLocks noGrp="1"/>
          </p:cNvSpPr>
          <p:nvPr>
            <p:ph type="title"/>
          </p:nvPr>
        </p:nvSpPr>
        <p:spPr>
          <a:xfrm>
            <a:off x="332674" y="1011132"/>
            <a:ext cx="6048876" cy="673893"/>
          </a:xfrm>
          <a:prstGeom prst="rect">
            <a:avLst/>
          </a:prstGeom>
          <a:noFill/>
          <a:ln>
            <a:noFill/>
          </a:ln>
        </p:spPr>
        <p:txBody>
          <a:bodyPr spcFirstLastPara="1" vert="horz" wrap="square" lIns="0" tIns="0" rIns="0" bIns="0" rtlCol="0" anchor="t" anchorCtr="0">
            <a:normAutofit/>
          </a:bodyPr>
          <a:lstStyle/>
          <a:p>
            <a:r>
              <a:rPr lang="en-US"/>
              <a:t>Why is this important?</a:t>
            </a:r>
            <a:endParaRPr/>
          </a:p>
        </p:txBody>
      </p:sp>
      <p:sp>
        <p:nvSpPr>
          <p:cNvPr id="307" name="Google Shape;307;p21"/>
          <p:cNvSpPr txBox="1">
            <a:spLocks noGrp="1"/>
          </p:cNvSpPr>
          <p:nvPr>
            <p:ph type="body" idx="1"/>
          </p:nvPr>
        </p:nvSpPr>
        <p:spPr>
          <a:xfrm>
            <a:off x="531614" y="2081213"/>
            <a:ext cx="8080772" cy="3267075"/>
          </a:xfrm>
          <a:prstGeom prst="rect">
            <a:avLst/>
          </a:prstGeom>
          <a:noFill/>
          <a:ln>
            <a:noFill/>
          </a:ln>
        </p:spPr>
        <p:txBody>
          <a:bodyPr spcFirstLastPara="1" vert="horz" wrap="square" lIns="68569" tIns="34275" rIns="68569" bIns="34275" rtlCol="0" anchor="t" anchorCtr="0">
            <a:normAutofit/>
          </a:bodyPr>
          <a:lstStyle/>
          <a:p>
            <a:pPr marL="171450" indent="-142875">
              <a:spcBef>
                <a:spcPts val="0"/>
              </a:spcBef>
              <a:buSzPts val="3000"/>
            </a:pPr>
            <a:r>
              <a:rPr lang="en-US" sz="2250"/>
              <a:t>Without a plan, goals are simply dreams</a:t>
            </a:r>
            <a:endParaRPr sz="2250"/>
          </a:p>
          <a:p>
            <a:pPr marL="171450" indent="-142875">
              <a:buSzPts val="3000"/>
            </a:pPr>
            <a:r>
              <a:rPr lang="en-US" sz="2250"/>
              <a:t>Attaining progression in life requires thoughtful planning</a:t>
            </a:r>
            <a:endParaRPr sz="2250"/>
          </a:p>
          <a:p>
            <a:pPr marL="171450" indent="-142875">
              <a:buSzPts val="3000"/>
            </a:pPr>
            <a:r>
              <a:rPr lang="en-US" sz="2250"/>
              <a:t>Resources, support, and networks must be constructed</a:t>
            </a:r>
            <a:endParaRPr sz="2250"/>
          </a:p>
          <a:p>
            <a:pPr marL="171450" indent="-142875">
              <a:buSzPts val="3000"/>
            </a:pPr>
            <a:r>
              <a:rPr lang="en-US" sz="2250"/>
              <a:t>We cannot simply “hope” young adults will “make it”</a:t>
            </a:r>
            <a:endParaRPr sz="2250"/>
          </a:p>
          <a:p>
            <a:pPr marL="171450" indent="-142875">
              <a:buSzPts val="3000"/>
            </a:pPr>
            <a:r>
              <a:rPr lang="en-US" sz="2250"/>
              <a:t>This is a relay, not a punt!</a:t>
            </a:r>
            <a:endParaRPr sz="2250"/>
          </a:p>
        </p:txBody>
      </p:sp>
      <p:sp>
        <p:nvSpPr>
          <p:cNvPr id="308" name="Google Shape;308;p21"/>
          <p:cNvSpPr txBox="1">
            <a:spLocks noGrp="1"/>
          </p:cNvSpPr>
          <p:nvPr>
            <p:ph type="sldNum" idx="12"/>
          </p:nvPr>
        </p:nvSpPr>
        <p:spPr>
          <a:xfrm>
            <a:off x="249655" y="5624513"/>
            <a:ext cx="2057400" cy="273844"/>
          </a:xfrm>
          <a:prstGeom prst="rect">
            <a:avLst/>
          </a:prstGeom>
          <a:noFill/>
          <a:ln>
            <a:noFill/>
          </a:ln>
        </p:spPr>
        <p:txBody>
          <a:bodyPr spcFirstLastPara="1" wrap="square" lIns="68569" tIns="34275" rIns="68569" bIns="34275" anchor="ctr" anchorCtr="0">
            <a:normAutofit/>
          </a:bodyPr>
          <a:lstStyle/>
          <a:p>
            <a:fld id="{00000000-1234-1234-1234-123412341234}" type="slidenum">
              <a:rPr lang="en-US"/>
              <a:pPr/>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2"/>
          <p:cNvSpPr txBox="1">
            <a:spLocks noGrp="1"/>
          </p:cNvSpPr>
          <p:nvPr>
            <p:ph type="title"/>
          </p:nvPr>
        </p:nvSpPr>
        <p:spPr>
          <a:xfrm>
            <a:off x="822960" y="1426464"/>
            <a:ext cx="7543800" cy="2674620"/>
          </a:xfrm>
          <a:prstGeom prst="rect">
            <a:avLst/>
          </a:prstGeom>
          <a:noFill/>
          <a:ln>
            <a:noFill/>
          </a:ln>
        </p:spPr>
        <p:txBody>
          <a:bodyPr spcFirstLastPara="1" vert="horz" wrap="square" lIns="0" tIns="0" rIns="0" bIns="0" rtlCol="0" anchor="b" anchorCtr="0">
            <a:normAutofit/>
          </a:bodyPr>
          <a:lstStyle/>
          <a:p>
            <a:r>
              <a:rPr lang="en-US"/>
              <a:t>Writing Secondary Transition IEPs (Indicator 13)</a:t>
            </a:r>
            <a:endParaRPr/>
          </a:p>
        </p:txBody>
      </p:sp>
      <p:sp>
        <p:nvSpPr>
          <p:cNvPr id="315" name="Google Shape;315;p22"/>
          <p:cNvSpPr txBox="1">
            <a:spLocks noGrp="1"/>
          </p:cNvSpPr>
          <p:nvPr>
            <p:ph type="body" idx="1"/>
          </p:nvPr>
        </p:nvSpPr>
        <p:spPr>
          <a:xfrm>
            <a:off x="822960" y="4197096"/>
            <a:ext cx="7543800" cy="857250"/>
          </a:xfrm>
          <a:prstGeom prst="rect">
            <a:avLst/>
          </a:prstGeom>
          <a:noFill/>
          <a:ln>
            <a:noFill/>
          </a:ln>
        </p:spPr>
        <p:txBody>
          <a:bodyPr spcFirstLastPara="1" vert="horz" wrap="square" lIns="68569" tIns="34275" rIns="68569" bIns="34275" rtlCol="0" anchor="t" anchorCtr="0">
            <a:normAutofit/>
          </a:bodyPr>
          <a:lstStyle/>
          <a:p>
            <a:pPr marL="0" indent="0" algn="ctr">
              <a:spcBef>
                <a:spcPts val="0"/>
              </a:spcBef>
              <a:buClr>
                <a:schemeClr val="hlink"/>
              </a:buClr>
              <a:buSzPts val="1600"/>
            </a:pPr>
            <a:r>
              <a:rPr lang="en-US" u="sng">
                <a:solidFill>
                  <a:schemeClr val="hlink"/>
                </a:solidFill>
                <a:hlinkClick r:id="rId3"/>
              </a:rPr>
              <a:t>Writing Quality Secondary Transition IEPs that include the </a:t>
            </a:r>
            <a:endParaRPr/>
          </a:p>
          <a:p>
            <a:pPr marL="0" indent="0" algn="ctr">
              <a:spcBef>
                <a:spcPts val="450"/>
              </a:spcBef>
              <a:spcAft>
                <a:spcPts val="450"/>
              </a:spcAft>
              <a:buClr>
                <a:schemeClr val="hlink"/>
              </a:buClr>
              <a:buSzPts val="1600"/>
            </a:pPr>
            <a:r>
              <a:rPr lang="en-US" u="sng">
                <a:solidFill>
                  <a:schemeClr val="hlink"/>
                </a:solidFill>
                <a:hlinkClick r:id="rId3"/>
              </a:rPr>
              <a:t>Required Elements of Indicator 13</a:t>
            </a:r>
            <a:endParaRPr/>
          </a:p>
        </p:txBody>
      </p:sp>
      <p:sp>
        <p:nvSpPr>
          <p:cNvPr id="316" name="Google Shape;316;p22"/>
          <p:cNvSpPr/>
          <p:nvPr/>
        </p:nvSpPr>
        <p:spPr>
          <a:xfrm>
            <a:off x="0" y="5573299"/>
            <a:ext cx="9144000" cy="427451"/>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68569" tIns="34275" rIns="68569" bIns="34275" anchor="ctr" anchorCtr="0">
            <a:noAutofit/>
          </a:bodyPr>
          <a:lstStyle/>
          <a:p>
            <a:pPr algn="ctr">
              <a:buClr>
                <a:schemeClr val="dk1"/>
              </a:buClr>
              <a:buSzPts val="1400"/>
            </a:pPr>
            <a:endParaRPr sz="1050">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2611db43dc7_0_9"/>
          <p:cNvSpPr txBox="1">
            <a:spLocks noGrp="1"/>
          </p:cNvSpPr>
          <p:nvPr>
            <p:ph type="sldNum" idx="12"/>
          </p:nvPr>
        </p:nvSpPr>
        <p:spPr>
          <a:xfrm>
            <a:off x="223071" y="5677514"/>
            <a:ext cx="2057400" cy="273825"/>
          </a:xfrm>
          <a:prstGeom prst="rect">
            <a:avLst/>
          </a:prstGeom>
          <a:noFill/>
          <a:ln>
            <a:noFill/>
          </a:ln>
        </p:spPr>
        <p:txBody>
          <a:bodyPr spcFirstLastPara="1" wrap="square" lIns="68569" tIns="34275" rIns="68569" bIns="34275" anchor="t" anchorCtr="0">
            <a:noAutofit/>
          </a:bodyPr>
          <a:lstStyle/>
          <a:p>
            <a:fld id="{00000000-1234-1234-1234-123412341234}" type="slidenum">
              <a:rPr lang="en-US"/>
              <a:pPr/>
              <a:t>15</a:t>
            </a:fld>
            <a:endParaRPr/>
          </a:p>
        </p:txBody>
      </p:sp>
      <p:sp>
        <p:nvSpPr>
          <p:cNvPr id="323" name="Google Shape;323;g2611db43dc7_0_9"/>
          <p:cNvSpPr txBox="1">
            <a:spLocks noGrp="1"/>
          </p:cNvSpPr>
          <p:nvPr>
            <p:ph type="title"/>
          </p:nvPr>
        </p:nvSpPr>
        <p:spPr>
          <a:xfrm>
            <a:off x="245194" y="1048136"/>
            <a:ext cx="6081975" cy="567225"/>
          </a:xfrm>
          <a:prstGeom prst="rect">
            <a:avLst/>
          </a:prstGeom>
          <a:noFill/>
          <a:ln>
            <a:noFill/>
          </a:ln>
        </p:spPr>
        <p:txBody>
          <a:bodyPr spcFirstLastPara="1" vert="horz" wrap="square" lIns="0" tIns="0" rIns="0" bIns="0" rtlCol="0" anchor="t" anchorCtr="0">
            <a:normAutofit fontScale="90000"/>
          </a:bodyPr>
          <a:lstStyle/>
          <a:p>
            <a:pPr>
              <a:buClr>
                <a:srgbClr val="000000"/>
              </a:buClr>
              <a:buSzPct val="120000"/>
            </a:pPr>
            <a:r>
              <a:rPr lang="en-US" sz="2250" b="1" u="sng">
                <a:solidFill>
                  <a:srgbClr val="000000"/>
                </a:solidFill>
              </a:rPr>
              <a:t>The Foundation of Effective Transition Planning</a:t>
            </a:r>
            <a:endParaRPr sz="2250" b="1" u="sng">
              <a:solidFill>
                <a:srgbClr val="000000"/>
              </a:solidFill>
            </a:endParaRPr>
          </a:p>
          <a:p>
            <a:pPr>
              <a:buSzPct val="111111"/>
            </a:pPr>
            <a:endParaRPr/>
          </a:p>
          <a:p>
            <a:pPr>
              <a:buSzPct val="111111"/>
            </a:pPr>
            <a:r>
              <a:rPr lang="en-US"/>
              <a:t>Six-step transition planning sequence:</a:t>
            </a:r>
            <a:endParaRPr/>
          </a:p>
        </p:txBody>
      </p:sp>
      <p:graphicFrame>
        <p:nvGraphicFramePr>
          <p:cNvPr id="324" name="Google Shape;324;g2611db43dc7_0_9"/>
          <p:cNvGraphicFramePr/>
          <p:nvPr/>
        </p:nvGraphicFramePr>
        <p:xfrm>
          <a:off x="373650" y="1834613"/>
          <a:ext cx="8518913" cy="3188838"/>
        </p:xfrm>
        <a:graphic>
          <a:graphicData uri="http://schemas.openxmlformats.org/drawingml/2006/table">
            <a:tbl>
              <a:tblPr>
                <a:noFill/>
              </a:tblPr>
              <a:tblGrid>
                <a:gridCol w="8518913">
                  <a:extLst>
                    <a:ext uri="{9D8B030D-6E8A-4147-A177-3AD203B41FA5}">
                      <a16:colId xmlns:a16="http://schemas.microsoft.com/office/drawing/2014/main" val="20000"/>
                    </a:ext>
                  </a:extLst>
                </a:gridCol>
              </a:tblGrid>
              <a:tr h="662918">
                <a:tc>
                  <a:txBody>
                    <a:bodyPr/>
                    <a:lstStyle/>
                    <a:p>
                      <a:pPr marL="0" marR="0" lvl="0" indent="0" algn="l" rtl="0">
                        <a:lnSpc>
                          <a:spcPct val="100000"/>
                        </a:lnSpc>
                        <a:spcBef>
                          <a:spcPts val="0"/>
                        </a:spcBef>
                        <a:spcAft>
                          <a:spcPts val="0"/>
                        </a:spcAft>
                        <a:buClr>
                          <a:srgbClr val="000000"/>
                        </a:buClr>
                        <a:buSzPts val="2300"/>
                        <a:buFont typeface="Arial"/>
                        <a:buNone/>
                      </a:pPr>
                      <a:r>
                        <a:rPr lang="en-US" sz="1700" b="1" u="none" strike="noStrike" cap="none"/>
                        <a:t>Step One</a:t>
                      </a:r>
                      <a:r>
                        <a:rPr lang="en-US" sz="1700" u="none" strike="noStrike" cap="none"/>
                        <a:t> - Age-Appropriate Transition Assessments</a:t>
                      </a:r>
                      <a:endParaRPr sz="1700" u="none" strike="noStrike" cap="none"/>
                    </a:p>
                    <a:p>
                      <a:pPr marL="0" marR="0" lvl="0" indent="0" algn="l" rtl="0">
                        <a:lnSpc>
                          <a:spcPct val="100000"/>
                        </a:lnSpc>
                        <a:spcBef>
                          <a:spcPts val="0"/>
                        </a:spcBef>
                        <a:spcAft>
                          <a:spcPts val="0"/>
                        </a:spcAft>
                        <a:buClr>
                          <a:srgbClr val="000000"/>
                        </a:buClr>
                        <a:buSzPts val="2300"/>
                        <a:buFont typeface="Arial"/>
                        <a:buNone/>
                      </a:pPr>
                      <a:r>
                        <a:rPr lang="en-US" sz="1700" u="none" strike="noStrike" cap="none"/>
                        <a:t>                  Identify a student’s strengths, interests, needs, and preferences</a:t>
                      </a:r>
                      <a:endParaRPr sz="1700" u="none" strike="noStrike" cap="none"/>
                    </a:p>
                  </a:txBody>
                  <a:tcPr marL="68569" marR="68569" marT="68569" marB="68569">
                    <a:solidFill>
                      <a:srgbClr val="CFDEEF">
                        <a:alpha val="87058"/>
                      </a:srgbClr>
                    </a:solidFill>
                  </a:tcPr>
                </a:tc>
                <a:extLst>
                  <a:ext uri="{0D108BD9-81ED-4DB2-BD59-A6C34878D82A}">
                    <a16:rowId xmlns:a16="http://schemas.microsoft.com/office/drawing/2014/main" val="10000"/>
                  </a:ext>
                </a:extLst>
              </a:tr>
              <a:tr h="925808">
                <a:tc>
                  <a:txBody>
                    <a:bodyPr/>
                    <a:lstStyle/>
                    <a:p>
                      <a:pPr marL="0" marR="0" lvl="0" indent="0" algn="l" rtl="0">
                        <a:lnSpc>
                          <a:spcPct val="100000"/>
                        </a:lnSpc>
                        <a:spcBef>
                          <a:spcPts val="0"/>
                        </a:spcBef>
                        <a:spcAft>
                          <a:spcPts val="0"/>
                        </a:spcAft>
                        <a:buClr>
                          <a:srgbClr val="000000"/>
                        </a:buClr>
                        <a:buSzPts val="2300"/>
                        <a:buFont typeface="Arial"/>
                        <a:buNone/>
                      </a:pPr>
                      <a:r>
                        <a:rPr lang="en-US" sz="1700" b="1" u="none" strike="noStrike" cap="none"/>
                        <a:t>Step Two</a:t>
                      </a:r>
                      <a:r>
                        <a:rPr lang="en-US" sz="1700" u="none" strike="noStrike" cap="none"/>
                        <a:t> - Using Transition Assessments - Write Measurable Post-Secondary Goals</a:t>
                      </a:r>
                      <a:endParaRPr sz="1700" u="none" strike="noStrike" cap="none"/>
                    </a:p>
                    <a:p>
                      <a:pPr marL="0" marR="0" lvl="0" indent="0" algn="l" rtl="0">
                        <a:lnSpc>
                          <a:spcPct val="100000"/>
                        </a:lnSpc>
                        <a:spcBef>
                          <a:spcPts val="0"/>
                        </a:spcBef>
                        <a:spcAft>
                          <a:spcPts val="0"/>
                        </a:spcAft>
                        <a:buClr>
                          <a:srgbClr val="000000"/>
                        </a:buClr>
                        <a:buSzPts val="2300"/>
                        <a:buFont typeface="Arial"/>
                        <a:buNone/>
                      </a:pPr>
                      <a:r>
                        <a:rPr lang="en-US" sz="1700" u="none" strike="noStrike" cap="none"/>
                        <a:t>                  In: Education/Training, Career/Employment and Independent Living Skills                  </a:t>
                      </a:r>
                      <a:endParaRPr sz="1700" u="none" strike="noStrike" cap="none"/>
                    </a:p>
                    <a:p>
                      <a:pPr marL="0" marR="0" lvl="0" indent="0" algn="l" rtl="0">
                        <a:lnSpc>
                          <a:spcPct val="100000"/>
                        </a:lnSpc>
                        <a:spcBef>
                          <a:spcPts val="0"/>
                        </a:spcBef>
                        <a:spcAft>
                          <a:spcPts val="0"/>
                        </a:spcAft>
                        <a:buClr>
                          <a:srgbClr val="000000"/>
                        </a:buClr>
                        <a:buSzPts val="2300"/>
                        <a:buFont typeface="Arial"/>
                        <a:buNone/>
                      </a:pPr>
                      <a:r>
                        <a:rPr lang="en-US" sz="1700" u="none" strike="noStrike" cap="none"/>
                        <a:t>                  (where appropriate)</a:t>
                      </a:r>
                      <a:endParaRPr sz="1700" u="none" strike="noStrike" cap="none"/>
                    </a:p>
                  </a:txBody>
                  <a:tcPr marL="68569" marR="68569" marT="68569" marB="68569">
                    <a:solidFill>
                      <a:srgbClr val="FEE599"/>
                    </a:solidFill>
                  </a:tcPr>
                </a:tc>
                <a:extLst>
                  <a:ext uri="{0D108BD9-81ED-4DB2-BD59-A6C34878D82A}">
                    <a16:rowId xmlns:a16="http://schemas.microsoft.com/office/drawing/2014/main" val="10001"/>
                  </a:ext>
                </a:extLst>
              </a:tr>
              <a:tr h="400028">
                <a:tc>
                  <a:txBody>
                    <a:bodyPr/>
                    <a:lstStyle/>
                    <a:p>
                      <a:pPr marL="0" marR="0" lvl="0" indent="0" algn="l" rtl="0">
                        <a:lnSpc>
                          <a:spcPct val="100000"/>
                        </a:lnSpc>
                        <a:spcBef>
                          <a:spcPts val="0"/>
                        </a:spcBef>
                        <a:spcAft>
                          <a:spcPts val="0"/>
                        </a:spcAft>
                        <a:buClr>
                          <a:srgbClr val="000000"/>
                        </a:buClr>
                        <a:buSzPts val="2300"/>
                        <a:buFont typeface="Arial"/>
                        <a:buNone/>
                      </a:pPr>
                      <a:r>
                        <a:rPr lang="en-US" sz="1700" b="1" u="none" strike="noStrike" cap="none"/>
                        <a:t>Step Three</a:t>
                      </a:r>
                      <a:r>
                        <a:rPr lang="en-US" sz="1700" u="none" strike="noStrike" cap="none"/>
                        <a:t> - Write Measurable Annual IEP Goals</a:t>
                      </a:r>
                      <a:endParaRPr sz="1700" u="none" strike="noStrike" cap="none"/>
                    </a:p>
                  </a:txBody>
                  <a:tcPr marL="68569" marR="68569" marT="68569" marB="68569">
                    <a:solidFill>
                      <a:srgbClr val="F1C232"/>
                    </a:solidFill>
                  </a:tcPr>
                </a:tc>
                <a:extLst>
                  <a:ext uri="{0D108BD9-81ED-4DB2-BD59-A6C34878D82A}">
                    <a16:rowId xmlns:a16="http://schemas.microsoft.com/office/drawing/2014/main" val="10002"/>
                  </a:ext>
                </a:extLst>
              </a:tr>
              <a:tr h="400028">
                <a:tc>
                  <a:txBody>
                    <a:bodyPr/>
                    <a:lstStyle/>
                    <a:p>
                      <a:pPr marL="0" marR="0" lvl="0" indent="0" algn="l" rtl="0">
                        <a:lnSpc>
                          <a:spcPct val="100000"/>
                        </a:lnSpc>
                        <a:spcBef>
                          <a:spcPts val="0"/>
                        </a:spcBef>
                        <a:spcAft>
                          <a:spcPts val="0"/>
                        </a:spcAft>
                        <a:buClr>
                          <a:srgbClr val="000000"/>
                        </a:buClr>
                        <a:buSzPts val="2300"/>
                        <a:buFont typeface="Arial"/>
                        <a:buNone/>
                      </a:pPr>
                      <a:r>
                        <a:rPr lang="en-US" sz="1700" b="1" u="none" strike="noStrike" cap="none"/>
                        <a:t>Step Four </a:t>
                      </a:r>
                      <a:r>
                        <a:rPr lang="en-US" sz="1700" u="none" strike="noStrike" cap="none"/>
                        <a:t>- Identify Transition Services</a:t>
                      </a:r>
                      <a:endParaRPr sz="1700" u="none" strike="noStrike" cap="none"/>
                    </a:p>
                  </a:txBody>
                  <a:tcPr marL="68569" marR="68569" marT="68569" marB="68569">
                    <a:solidFill>
                      <a:srgbClr val="9FC5E8"/>
                    </a:solidFill>
                  </a:tcPr>
                </a:tc>
                <a:extLst>
                  <a:ext uri="{0D108BD9-81ED-4DB2-BD59-A6C34878D82A}">
                    <a16:rowId xmlns:a16="http://schemas.microsoft.com/office/drawing/2014/main" val="10003"/>
                  </a:ext>
                </a:extLst>
              </a:tr>
              <a:tr h="400028">
                <a:tc>
                  <a:txBody>
                    <a:bodyPr/>
                    <a:lstStyle/>
                    <a:p>
                      <a:pPr marL="0" marR="0" lvl="0" indent="0" algn="l" rtl="0">
                        <a:lnSpc>
                          <a:spcPct val="100000"/>
                        </a:lnSpc>
                        <a:spcBef>
                          <a:spcPts val="0"/>
                        </a:spcBef>
                        <a:spcAft>
                          <a:spcPts val="0"/>
                        </a:spcAft>
                        <a:buClr>
                          <a:srgbClr val="000000"/>
                        </a:buClr>
                        <a:buSzPts val="2300"/>
                        <a:buFont typeface="Arial"/>
                        <a:buNone/>
                      </a:pPr>
                      <a:r>
                        <a:rPr lang="en-US" sz="1700" b="1" u="none" strike="noStrike" cap="none"/>
                        <a:t>Step Five</a:t>
                      </a:r>
                      <a:r>
                        <a:rPr lang="en-US" sz="1700" u="none" strike="noStrike" cap="none"/>
                        <a:t> - Write Courses of Study</a:t>
                      </a:r>
                      <a:endParaRPr sz="1700" u="none" strike="noStrike" cap="none"/>
                    </a:p>
                  </a:txBody>
                  <a:tcPr marL="68569" marR="68569" marT="68569" marB="68569">
                    <a:solidFill>
                      <a:srgbClr val="BFBFBF"/>
                    </a:solidFill>
                  </a:tcPr>
                </a:tc>
                <a:extLst>
                  <a:ext uri="{0D108BD9-81ED-4DB2-BD59-A6C34878D82A}">
                    <a16:rowId xmlns:a16="http://schemas.microsoft.com/office/drawing/2014/main" val="10004"/>
                  </a:ext>
                </a:extLst>
              </a:tr>
              <a:tr h="400028">
                <a:tc>
                  <a:txBody>
                    <a:bodyPr/>
                    <a:lstStyle/>
                    <a:p>
                      <a:pPr marL="0" marR="0" lvl="0" indent="0" algn="l" rtl="0">
                        <a:lnSpc>
                          <a:spcPct val="100000"/>
                        </a:lnSpc>
                        <a:spcBef>
                          <a:spcPts val="0"/>
                        </a:spcBef>
                        <a:spcAft>
                          <a:spcPts val="0"/>
                        </a:spcAft>
                        <a:buClr>
                          <a:srgbClr val="000000"/>
                        </a:buClr>
                        <a:buSzPts val="2300"/>
                        <a:buFont typeface="Arial"/>
                        <a:buNone/>
                      </a:pPr>
                      <a:r>
                        <a:rPr lang="en-US" sz="1700" b="1" u="none" strike="noStrike" cap="none"/>
                        <a:t>Step Six</a:t>
                      </a:r>
                      <a:r>
                        <a:rPr lang="en-US" sz="1700" u="none" strike="noStrike" cap="none"/>
                        <a:t> - Coordinate with Adult Agencies</a:t>
                      </a:r>
                      <a:endParaRPr sz="1700" u="none" strike="noStrike" cap="none"/>
                    </a:p>
                  </a:txBody>
                  <a:tcPr marL="68569" marR="68569" marT="68569" marB="68569">
                    <a:solidFill>
                      <a:srgbClr val="B6D7A8"/>
                    </a:solidFill>
                  </a:tcPr>
                </a:tc>
                <a:extLst>
                  <a:ext uri="{0D108BD9-81ED-4DB2-BD59-A6C34878D82A}">
                    <a16:rowId xmlns:a16="http://schemas.microsoft.com/office/drawing/2014/main" val="10005"/>
                  </a:ext>
                </a:extLst>
              </a:tr>
            </a:tbl>
          </a:graphicData>
        </a:graphic>
      </p:graphicFrame>
      <p:sp>
        <p:nvSpPr>
          <p:cNvPr id="325" name="Google Shape;325;g2611db43dc7_0_9"/>
          <p:cNvSpPr/>
          <p:nvPr/>
        </p:nvSpPr>
        <p:spPr>
          <a:xfrm>
            <a:off x="-73125" y="1910951"/>
            <a:ext cx="685800" cy="586575"/>
          </a:xfrm>
          <a:prstGeom prst="star5">
            <a:avLst>
              <a:gd name="adj" fmla="val 19098"/>
              <a:gd name="hf" fmla="val 105146"/>
              <a:gd name="vf" fmla="val 110557"/>
            </a:avLst>
          </a:prstGeom>
          <a:solidFill>
            <a:schemeClr val="accent1"/>
          </a:solidFill>
          <a:ln w="25400" cap="flat" cmpd="sng">
            <a:solidFill>
              <a:srgbClr val="1C3052"/>
            </a:solidFill>
            <a:prstDash val="solid"/>
            <a:round/>
            <a:headEnd type="none" w="sm" len="sm"/>
            <a:tailEnd type="none" w="sm" len="sm"/>
          </a:ln>
        </p:spPr>
        <p:txBody>
          <a:bodyPr spcFirstLastPara="1" wrap="square" lIns="68569" tIns="34275" rIns="68569" bIns="34275" anchor="ctr" anchorCtr="0">
            <a:noAutofit/>
          </a:bodyPr>
          <a:lstStyle/>
          <a:p>
            <a:pPr algn="ctr">
              <a:buClr>
                <a:schemeClr val="dk1"/>
              </a:buClr>
              <a:buSzPts val="1400"/>
            </a:pPr>
            <a:endParaRPr sz="1050">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4"/>
          <p:cNvSpPr txBox="1">
            <a:spLocks noGrp="1"/>
          </p:cNvSpPr>
          <p:nvPr>
            <p:ph type="title"/>
          </p:nvPr>
        </p:nvSpPr>
        <p:spPr>
          <a:xfrm>
            <a:off x="1726679" y="1192328"/>
            <a:ext cx="5657850" cy="587925"/>
          </a:xfrm>
          <a:prstGeom prst="rect">
            <a:avLst/>
          </a:prstGeom>
          <a:noFill/>
          <a:ln w="53975" cap="flat" cmpd="sng">
            <a:solidFill>
              <a:schemeClr val="accent2"/>
            </a:solidFill>
            <a:prstDash val="solid"/>
            <a:round/>
            <a:headEnd type="none" w="sm" len="sm"/>
            <a:tailEnd type="none" w="sm" len="sm"/>
          </a:ln>
        </p:spPr>
        <p:txBody>
          <a:bodyPr spcFirstLastPara="1" vert="horz" wrap="square" lIns="68569" tIns="34275" rIns="68569" bIns="34275" rtlCol="0" anchor="ctr" anchorCtr="0">
            <a:normAutofit fontScale="90000"/>
          </a:bodyPr>
          <a:lstStyle/>
          <a:p>
            <a:pPr>
              <a:buSzPts val="4400"/>
            </a:pPr>
            <a:r>
              <a:rPr lang="en-US">
                <a:latin typeface="Times New Roman"/>
                <a:ea typeface="Times New Roman"/>
                <a:cs typeface="Times New Roman"/>
                <a:sym typeface="Times New Roman"/>
              </a:rPr>
              <a:t>“Golden Thread”</a:t>
            </a:r>
            <a:endParaRPr/>
          </a:p>
        </p:txBody>
      </p:sp>
      <p:sp>
        <p:nvSpPr>
          <p:cNvPr id="332" name="Google Shape;332;p24"/>
          <p:cNvSpPr txBox="1">
            <a:spLocks noGrp="1"/>
          </p:cNvSpPr>
          <p:nvPr>
            <p:ph type="body" idx="1"/>
          </p:nvPr>
        </p:nvSpPr>
        <p:spPr>
          <a:xfrm>
            <a:off x="2942690" y="4536280"/>
            <a:ext cx="1810575" cy="849375"/>
          </a:xfrm>
          <a:prstGeom prst="rect">
            <a:avLst/>
          </a:prstGeom>
          <a:noFill/>
          <a:ln>
            <a:noFill/>
          </a:ln>
        </p:spPr>
        <p:txBody>
          <a:bodyPr spcFirstLastPara="1" vert="horz" wrap="square" lIns="68569" tIns="34275" rIns="68569" bIns="34275" rtlCol="0" anchor="t" anchorCtr="0">
            <a:normAutofit/>
          </a:bodyPr>
          <a:lstStyle/>
          <a:p>
            <a:pPr marL="34290" indent="0" algn="ctr">
              <a:spcBef>
                <a:spcPts val="0"/>
              </a:spcBef>
              <a:buClr>
                <a:srgbClr val="1E4E79"/>
              </a:buClr>
              <a:buSzPts val="2800"/>
              <a:buNone/>
            </a:pPr>
            <a:r>
              <a:rPr lang="en-US">
                <a:solidFill>
                  <a:srgbClr val="1E4E79"/>
                </a:solidFill>
              </a:rPr>
              <a:t>Courses of Study</a:t>
            </a:r>
            <a:endParaRPr/>
          </a:p>
        </p:txBody>
      </p:sp>
      <p:sp>
        <p:nvSpPr>
          <p:cNvPr id="333" name="Google Shape;333;p24"/>
          <p:cNvSpPr/>
          <p:nvPr/>
        </p:nvSpPr>
        <p:spPr>
          <a:xfrm rot="-4825580" flipH="1">
            <a:off x="4541784" y="1436971"/>
            <a:ext cx="551963" cy="1873795"/>
          </a:xfrm>
          <a:prstGeom prst="curvedRightArrow">
            <a:avLst>
              <a:gd name="adj1" fmla="val 25000"/>
              <a:gd name="adj2" fmla="val 86678"/>
              <a:gd name="adj3" fmla="val 34629"/>
            </a:avLst>
          </a:prstGeom>
          <a:solidFill>
            <a:schemeClr val="accent2"/>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buClr>
                <a:srgbClr val="000000"/>
              </a:buClr>
              <a:buSzPts val="1800"/>
            </a:pPr>
            <a:endParaRPr sz="1350">
              <a:solidFill>
                <a:schemeClr val="dk1"/>
              </a:solidFill>
              <a:latin typeface="Calibri"/>
              <a:ea typeface="Calibri"/>
              <a:cs typeface="Calibri"/>
              <a:sym typeface="Calibri"/>
            </a:endParaRPr>
          </a:p>
        </p:txBody>
      </p:sp>
      <p:sp>
        <p:nvSpPr>
          <p:cNvPr id="334" name="Google Shape;334;p24"/>
          <p:cNvSpPr txBox="1"/>
          <p:nvPr/>
        </p:nvSpPr>
        <p:spPr>
          <a:xfrm>
            <a:off x="1215737" y="2281205"/>
            <a:ext cx="2688525" cy="587925"/>
          </a:xfrm>
          <a:prstGeom prst="rect">
            <a:avLst/>
          </a:prstGeom>
          <a:noFill/>
          <a:ln>
            <a:noFill/>
          </a:ln>
        </p:spPr>
        <p:txBody>
          <a:bodyPr spcFirstLastPara="1" wrap="square" lIns="68569" tIns="34275" rIns="68569" bIns="34275" anchor="t" anchorCtr="0">
            <a:noAutofit/>
          </a:bodyPr>
          <a:lstStyle/>
          <a:p>
            <a:pPr marL="34290" algn="ctr">
              <a:buClr>
                <a:srgbClr val="000000"/>
              </a:buClr>
              <a:buSzPts val="4400"/>
            </a:pPr>
            <a:r>
              <a:rPr lang="en-US" sz="3300" b="1">
                <a:solidFill>
                  <a:srgbClr val="FF0000"/>
                </a:solidFill>
                <a:latin typeface="Calibri"/>
                <a:ea typeface="Calibri"/>
                <a:cs typeface="Calibri"/>
                <a:sym typeface="Calibri"/>
              </a:rPr>
              <a:t>Assessment</a:t>
            </a:r>
            <a:r>
              <a:rPr lang="en-US" sz="4050" b="1">
                <a:solidFill>
                  <a:srgbClr val="FF0000"/>
                </a:solidFill>
                <a:latin typeface="Calibri"/>
                <a:ea typeface="Calibri"/>
                <a:cs typeface="Calibri"/>
                <a:sym typeface="Calibri"/>
              </a:rPr>
              <a:t>S</a:t>
            </a:r>
            <a:r>
              <a:rPr lang="en-US" sz="2700" b="1">
                <a:solidFill>
                  <a:srgbClr val="385623"/>
                </a:solidFill>
                <a:latin typeface="Calibri"/>
                <a:ea typeface="Calibri"/>
                <a:cs typeface="Calibri"/>
                <a:sym typeface="Calibri"/>
              </a:rPr>
              <a:t> </a:t>
            </a:r>
            <a:endParaRPr sz="1050">
              <a:solidFill>
                <a:srgbClr val="000000"/>
              </a:solidFill>
              <a:latin typeface="Arial"/>
              <a:ea typeface="Arial"/>
              <a:cs typeface="Arial"/>
              <a:sym typeface="Arial"/>
            </a:endParaRPr>
          </a:p>
        </p:txBody>
      </p:sp>
      <p:sp>
        <p:nvSpPr>
          <p:cNvPr id="335" name="Google Shape;335;p24"/>
          <p:cNvSpPr txBox="1"/>
          <p:nvPr/>
        </p:nvSpPr>
        <p:spPr>
          <a:xfrm>
            <a:off x="3411673" y="2771564"/>
            <a:ext cx="4751775" cy="636075"/>
          </a:xfrm>
          <a:prstGeom prst="rect">
            <a:avLst/>
          </a:prstGeom>
          <a:noFill/>
          <a:ln>
            <a:noFill/>
          </a:ln>
        </p:spPr>
        <p:txBody>
          <a:bodyPr spcFirstLastPara="1" wrap="square" lIns="68569" tIns="34275" rIns="68569" bIns="34275" anchor="t" anchorCtr="0">
            <a:noAutofit/>
          </a:bodyPr>
          <a:lstStyle/>
          <a:p>
            <a:pPr marL="34290">
              <a:buClr>
                <a:srgbClr val="000000"/>
              </a:buClr>
              <a:buSzPts val="2400"/>
            </a:pPr>
            <a:r>
              <a:rPr lang="en-US" b="1">
                <a:solidFill>
                  <a:srgbClr val="385623"/>
                </a:solidFill>
                <a:latin typeface="Calibri"/>
                <a:ea typeface="Calibri"/>
                <a:cs typeface="Calibri"/>
                <a:sym typeface="Calibri"/>
              </a:rPr>
              <a:t>Present Levels of Performance </a:t>
            </a:r>
            <a:endParaRPr sz="1050">
              <a:solidFill>
                <a:srgbClr val="000000"/>
              </a:solidFill>
              <a:latin typeface="Arial"/>
              <a:ea typeface="Arial"/>
              <a:cs typeface="Arial"/>
              <a:sym typeface="Arial"/>
            </a:endParaRPr>
          </a:p>
          <a:p>
            <a:pPr marL="34290">
              <a:spcBef>
                <a:spcPts val="360"/>
              </a:spcBef>
              <a:buClr>
                <a:srgbClr val="000000"/>
              </a:buClr>
              <a:buSzPts val="2400"/>
            </a:pPr>
            <a:r>
              <a:rPr lang="en-US" b="1">
                <a:solidFill>
                  <a:srgbClr val="385623"/>
                </a:solidFill>
                <a:latin typeface="Calibri"/>
                <a:ea typeface="Calibri"/>
                <a:cs typeface="Calibri"/>
                <a:sym typeface="Calibri"/>
              </a:rPr>
              <a:t>Strengths, Needs, Preferences, Aptitude</a:t>
            </a:r>
            <a:endParaRPr sz="1050">
              <a:solidFill>
                <a:srgbClr val="000000"/>
              </a:solidFill>
              <a:latin typeface="Arial"/>
              <a:ea typeface="Arial"/>
              <a:cs typeface="Arial"/>
              <a:sym typeface="Arial"/>
            </a:endParaRPr>
          </a:p>
        </p:txBody>
      </p:sp>
      <p:sp>
        <p:nvSpPr>
          <p:cNvPr id="336" name="Google Shape;336;p24"/>
          <p:cNvSpPr txBox="1"/>
          <p:nvPr/>
        </p:nvSpPr>
        <p:spPr>
          <a:xfrm>
            <a:off x="1665790" y="3372528"/>
            <a:ext cx="3560175" cy="656550"/>
          </a:xfrm>
          <a:prstGeom prst="rect">
            <a:avLst/>
          </a:prstGeom>
          <a:noFill/>
          <a:ln>
            <a:noFill/>
          </a:ln>
        </p:spPr>
        <p:txBody>
          <a:bodyPr spcFirstLastPara="1" wrap="square" lIns="68569" tIns="34275" rIns="68569" bIns="34275" anchor="t" anchorCtr="0">
            <a:noAutofit/>
          </a:bodyPr>
          <a:lstStyle/>
          <a:p>
            <a:pPr marL="34290" algn="ctr">
              <a:buClr>
                <a:srgbClr val="000000"/>
              </a:buClr>
              <a:buSzPts val="2800"/>
            </a:pPr>
            <a:r>
              <a:rPr lang="en-US" sz="2100" b="1">
                <a:solidFill>
                  <a:srgbClr val="2F5496"/>
                </a:solidFill>
                <a:latin typeface="Calibri"/>
                <a:ea typeface="Calibri"/>
                <a:cs typeface="Calibri"/>
                <a:sym typeface="Calibri"/>
              </a:rPr>
              <a:t>Postsecondary Goals</a:t>
            </a:r>
            <a:endParaRPr sz="1050">
              <a:solidFill>
                <a:srgbClr val="000000"/>
              </a:solidFill>
              <a:latin typeface="Arial"/>
              <a:ea typeface="Arial"/>
              <a:cs typeface="Arial"/>
              <a:sym typeface="Arial"/>
            </a:endParaRPr>
          </a:p>
        </p:txBody>
      </p:sp>
      <p:sp>
        <p:nvSpPr>
          <p:cNvPr id="337" name="Google Shape;337;p24"/>
          <p:cNvSpPr txBox="1"/>
          <p:nvPr/>
        </p:nvSpPr>
        <p:spPr>
          <a:xfrm>
            <a:off x="4555605" y="4421981"/>
            <a:ext cx="2228850" cy="951525"/>
          </a:xfrm>
          <a:prstGeom prst="rect">
            <a:avLst/>
          </a:prstGeom>
          <a:noFill/>
          <a:ln>
            <a:noFill/>
          </a:ln>
        </p:spPr>
        <p:txBody>
          <a:bodyPr spcFirstLastPara="1" wrap="square" lIns="68569" tIns="34275" rIns="68569" bIns="34275" anchor="t" anchorCtr="0">
            <a:noAutofit/>
          </a:bodyPr>
          <a:lstStyle/>
          <a:p>
            <a:pPr marL="34290" algn="ctr">
              <a:buClr>
                <a:srgbClr val="000000"/>
              </a:buClr>
              <a:buSzPts val="2800"/>
            </a:pPr>
            <a:r>
              <a:rPr lang="en-US" sz="2100" b="1">
                <a:solidFill>
                  <a:schemeClr val="dk1"/>
                </a:solidFill>
                <a:latin typeface="Calibri"/>
                <a:ea typeface="Calibri"/>
                <a:cs typeface="Calibri"/>
                <a:sym typeface="Calibri"/>
              </a:rPr>
              <a:t>Transition Services</a:t>
            </a:r>
            <a:endParaRPr sz="1050">
              <a:solidFill>
                <a:srgbClr val="000000"/>
              </a:solidFill>
              <a:latin typeface="Arial"/>
              <a:ea typeface="Arial"/>
              <a:cs typeface="Arial"/>
              <a:sym typeface="Arial"/>
            </a:endParaRPr>
          </a:p>
        </p:txBody>
      </p:sp>
      <p:sp>
        <p:nvSpPr>
          <p:cNvPr id="338" name="Google Shape;338;p24"/>
          <p:cNvSpPr txBox="1"/>
          <p:nvPr/>
        </p:nvSpPr>
        <p:spPr>
          <a:xfrm>
            <a:off x="2897968" y="3933176"/>
            <a:ext cx="4778775" cy="507150"/>
          </a:xfrm>
          <a:prstGeom prst="rect">
            <a:avLst/>
          </a:prstGeom>
          <a:noFill/>
          <a:ln>
            <a:noFill/>
          </a:ln>
        </p:spPr>
        <p:txBody>
          <a:bodyPr spcFirstLastPara="1" wrap="square" lIns="68569" tIns="34275" rIns="68569" bIns="34275" anchor="t" anchorCtr="0">
            <a:noAutofit/>
          </a:bodyPr>
          <a:lstStyle/>
          <a:p>
            <a:pPr marL="34290" algn="ctr">
              <a:buClr>
                <a:srgbClr val="000000"/>
              </a:buClr>
              <a:buSzPts val="2800"/>
            </a:pPr>
            <a:r>
              <a:rPr lang="en-US" sz="2100" b="1">
                <a:solidFill>
                  <a:srgbClr val="7030A0"/>
                </a:solidFill>
                <a:latin typeface="Calibri"/>
                <a:ea typeface="Calibri"/>
                <a:cs typeface="Calibri"/>
                <a:sym typeface="Calibri"/>
              </a:rPr>
              <a:t>Annual Transition Goals</a:t>
            </a:r>
            <a:endParaRPr sz="1050">
              <a:solidFill>
                <a:srgbClr val="000000"/>
              </a:solidFill>
              <a:latin typeface="Arial"/>
              <a:ea typeface="Arial"/>
              <a:cs typeface="Arial"/>
              <a:sym typeface="Arial"/>
            </a:endParaRPr>
          </a:p>
        </p:txBody>
      </p:sp>
      <p:sp>
        <p:nvSpPr>
          <p:cNvPr id="339" name="Google Shape;339;p24"/>
          <p:cNvSpPr/>
          <p:nvPr/>
        </p:nvSpPr>
        <p:spPr>
          <a:xfrm rot="5085763" flipH="1">
            <a:off x="4269661" y="4494269"/>
            <a:ext cx="571862" cy="2321570"/>
          </a:xfrm>
          <a:prstGeom prst="curvedRightArrow">
            <a:avLst>
              <a:gd name="adj1" fmla="val 25000"/>
              <a:gd name="adj2" fmla="val 86678"/>
              <a:gd name="adj3" fmla="val 34629"/>
            </a:avLst>
          </a:prstGeom>
          <a:solidFill>
            <a:schemeClr val="accent2"/>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buClr>
                <a:srgbClr val="000000"/>
              </a:buClr>
              <a:buSzPts val="1800"/>
            </a:pPr>
            <a:endParaRPr sz="1350">
              <a:solidFill>
                <a:schemeClr val="dk1"/>
              </a:solidFill>
              <a:latin typeface="Calibri"/>
              <a:ea typeface="Calibri"/>
              <a:cs typeface="Calibri"/>
              <a:sym typeface="Calibri"/>
            </a:endParaRPr>
          </a:p>
        </p:txBody>
      </p:sp>
      <p:sp>
        <p:nvSpPr>
          <p:cNvPr id="340" name="Google Shape;340;p24"/>
          <p:cNvSpPr/>
          <p:nvPr/>
        </p:nvSpPr>
        <p:spPr>
          <a:xfrm rot="2025825" flipH="1">
            <a:off x="6659544" y="3996464"/>
            <a:ext cx="679328" cy="1422059"/>
          </a:xfrm>
          <a:prstGeom prst="curvedRightArrow">
            <a:avLst>
              <a:gd name="adj1" fmla="val 25000"/>
              <a:gd name="adj2" fmla="val 86678"/>
              <a:gd name="adj3" fmla="val 34629"/>
            </a:avLst>
          </a:prstGeom>
          <a:solidFill>
            <a:schemeClr val="accent2"/>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buClr>
                <a:srgbClr val="000000"/>
              </a:buClr>
              <a:buSzPts val="1800"/>
            </a:pPr>
            <a:endParaRPr sz="1350">
              <a:solidFill>
                <a:schemeClr val="dk1"/>
              </a:solidFill>
              <a:latin typeface="Calibri"/>
              <a:ea typeface="Calibri"/>
              <a:cs typeface="Calibri"/>
              <a:sym typeface="Calibri"/>
            </a:endParaRPr>
          </a:p>
        </p:txBody>
      </p:sp>
      <p:sp>
        <p:nvSpPr>
          <p:cNvPr id="341" name="Google Shape;341;p24"/>
          <p:cNvSpPr/>
          <p:nvPr/>
        </p:nvSpPr>
        <p:spPr>
          <a:xfrm rot="4661968" flipH="1">
            <a:off x="4893126" y="3146482"/>
            <a:ext cx="459422" cy="1236911"/>
          </a:xfrm>
          <a:prstGeom prst="curvedRightArrow">
            <a:avLst>
              <a:gd name="adj1" fmla="val 25000"/>
              <a:gd name="adj2" fmla="val 86678"/>
              <a:gd name="adj3" fmla="val 34629"/>
            </a:avLst>
          </a:prstGeom>
          <a:solidFill>
            <a:schemeClr val="accent2"/>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buClr>
                <a:srgbClr val="000000"/>
              </a:buClr>
              <a:buSzPts val="1800"/>
            </a:pPr>
            <a:endParaRPr sz="1350">
              <a:solidFill>
                <a:schemeClr val="dk1"/>
              </a:solidFill>
              <a:latin typeface="Calibri"/>
              <a:ea typeface="Calibri"/>
              <a:cs typeface="Calibri"/>
              <a:sym typeface="Calibri"/>
            </a:endParaRPr>
          </a:p>
        </p:txBody>
      </p:sp>
      <p:sp>
        <p:nvSpPr>
          <p:cNvPr id="342" name="Google Shape;342;p24"/>
          <p:cNvSpPr/>
          <p:nvPr/>
        </p:nvSpPr>
        <p:spPr>
          <a:xfrm rot="-3839927">
            <a:off x="2812437" y="3482470"/>
            <a:ext cx="531718" cy="1380615"/>
          </a:xfrm>
          <a:prstGeom prst="curvedRightArrow">
            <a:avLst>
              <a:gd name="adj1" fmla="val 25000"/>
              <a:gd name="adj2" fmla="val 86678"/>
              <a:gd name="adj3" fmla="val 34629"/>
            </a:avLst>
          </a:prstGeom>
          <a:solidFill>
            <a:schemeClr val="accent2"/>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buClr>
                <a:srgbClr val="000000"/>
              </a:buClr>
              <a:buSzPts val="1800"/>
            </a:pPr>
            <a:endParaRPr sz="1350">
              <a:solidFill>
                <a:schemeClr val="dk1"/>
              </a:solidFill>
              <a:latin typeface="Calibri"/>
              <a:ea typeface="Calibri"/>
              <a:cs typeface="Calibri"/>
              <a:sym typeface="Calibri"/>
            </a:endParaRPr>
          </a:p>
        </p:txBody>
      </p:sp>
      <p:pic>
        <p:nvPicPr>
          <p:cNvPr id="343" name="Google Shape;343;p24" descr="C:\Documents and Settings\wheatley_k\Local Settings\Temporary Internet Files\Content.IE5\FN7JBNR0\MC900238703[1].wmf"/>
          <p:cNvPicPr preferRelativeResize="0"/>
          <p:nvPr/>
        </p:nvPicPr>
        <p:blipFill rotWithShape="1">
          <a:blip r:embed="rId3">
            <a:alphaModFix/>
          </a:blip>
          <a:srcRect/>
          <a:stretch/>
        </p:blipFill>
        <p:spPr>
          <a:xfrm>
            <a:off x="1467205" y="4461008"/>
            <a:ext cx="1331138" cy="11939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6">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38">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7">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32">
                                            <p:txEl>
                                              <p:pRg st="0" end="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g2611db43dc7_0_17"/>
          <p:cNvSpPr txBox="1">
            <a:spLocks noGrp="1"/>
          </p:cNvSpPr>
          <p:nvPr>
            <p:ph type="sldNum" idx="12"/>
          </p:nvPr>
        </p:nvSpPr>
        <p:spPr>
          <a:xfrm>
            <a:off x="6457950" y="5624513"/>
            <a:ext cx="2057400" cy="273825"/>
          </a:xfrm>
          <a:prstGeom prst="rect">
            <a:avLst/>
          </a:prstGeom>
          <a:noFill/>
          <a:ln>
            <a:noFill/>
          </a:ln>
        </p:spPr>
        <p:txBody>
          <a:bodyPr spcFirstLastPara="1" wrap="square" lIns="68569" tIns="34275" rIns="68569" bIns="34275" anchor="ctr" anchorCtr="0">
            <a:noAutofit/>
          </a:bodyPr>
          <a:lstStyle/>
          <a:p>
            <a:fld id="{00000000-1234-1234-1234-123412341234}" type="slidenum">
              <a:rPr lang="en-US"/>
              <a:pPr/>
              <a:t>17</a:t>
            </a:fld>
            <a:endParaRPr/>
          </a:p>
        </p:txBody>
      </p:sp>
      <p:graphicFrame>
        <p:nvGraphicFramePr>
          <p:cNvPr id="350" name="Google Shape;350;g2611db43dc7_0_17"/>
          <p:cNvGraphicFramePr/>
          <p:nvPr/>
        </p:nvGraphicFramePr>
        <p:xfrm>
          <a:off x="0" y="890588"/>
          <a:ext cx="9109275" cy="822916"/>
        </p:xfrm>
        <a:graphic>
          <a:graphicData uri="http://schemas.openxmlformats.org/drawingml/2006/table">
            <a:tbl>
              <a:tblPr>
                <a:noFill/>
              </a:tblPr>
              <a:tblGrid>
                <a:gridCol w="9109275">
                  <a:extLst>
                    <a:ext uri="{9D8B030D-6E8A-4147-A177-3AD203B41FA5}">
                      <a16:colId xmlns:a16="http://schemas.microsoft.com/office/drawing/2014/main" val="20000"/>
                    </a:ext>
                  </a:extLst>
                </a:gridCol>
              </a:tblGrid>
              <a:tr h="411458">
                <a:tc>
                  <a:txBody>
                    <a:bodyPr/>
                    <a:lstStyle/>
                    <a:p>
                      <a:pPr marL="0" marR="0" lvl="0" indent="0" algn="ctr" rtl="0">
                        <a:lnSpc>
                          <a:spcPct val="100000"/>
                        </a:lnSpc>
                        <a:spcBef>
                          <a:spcPts val="0"/>
                        </a:spcBef>
                        <a:spcAft>
                          <a:spcPts val="0"/>
                        </a:spcAft>
                        <a:buClr>
                          <a:srgbClr val="000000"/>
                        </a:buClr>
                        <a:buSzPts val="2400"/>
                        <a:buFont typeface="Arial"/>
                        <a:buNone/>
                      </a:pPr>
                      <a:r>
                        <a:rPr lang="en-US" sz="1800" b="1" u="none" strike="noStrike" cap="none"/>
                        <a:t>Comprehensive Age-Appropriate Transition Assessments</a:t>
                      </a:r>
                      <a:endParaRPr sz="1800" b="1" u="none" strike="noStrike" cap="none"/>
                    </a:p>
                  </a:txBody>
                  <a:tcPr marL="68569" marR="68569" marT="68569" marB="68569">
                    <a:solidFill>
                      <a:srgbClr val="CFDEEF">
                        <a:alpha val="87058"/>
                      </a:srgbClr>
                    </a:solidFill>
                  </a:tcPr>
                </a:tc>
                <a:extLst>
                  <a:ext uri="{0D108BD9-81ED-4DB2-BD59-A6C34878D82A}">
                    <a16:rowId xmlns:a16="http://schemas.microsoft.com/office/drawing/2014/main" val="10000"/>
                  </a:ext>
                </a:extLst>
              </a:tr>
              <a:tr h="411458">
                <a:tc>
                  <a:txBody>
                    <a:bodyPr/>
                    <a:lstStyle/>
                    <a:p>
                      <a:pPr marL="0" marR="0" lvl="0" indent="0" algn="ctr" rtl="0">
                        <a:lnSpc>
                          <a:spcPct val="100000"/>
                        </a:lnSpc>
                        <a:spcBef>
                          <a:spcPts val="0"/>
                        </a:spcBef>
                        <a:spcAft>
                          <a:spcPts val="0"/>
                        </a:spcAft>
                        <a:buClr>
                          <a:srgbClr val="000000"/>
                        </a:buClr>
                        <a:buSzPts val="2400"/>
                        <a:buFont typeface="Arial"/>
                        <a:buNone/>
                      </a:pPr>
                      <a:r>
                        <a:rPr lang="en-US" sz="1800" b="1" u="none" strike="noStrike" cap="none"/>
                        <a:t>Identify: Strengths, Interests, Needs, Preferences</a:t>
                      </a:r>
                      <a:endParaRPr sz="1800" b="1" u="none" strike="noStrike" cap="none"/>
                    </a:p>
                  </a:txBody>
                  <a:tcPr marL="68569" marR="68569" marT="68569" marB="68569">
                    <a:solidFill>
                      <a:srgbClr val="CFDEEF">
                        <a:alpha val="87058"/>
                      </a:srgbClr>
                    </a:solidFill>
                  </a:tcPr>
                </a:tc>
                <a:extLst>
                  <a:ext uri="{0D108BD9-81ED-4DB2-BD59-A6C34878D82A}">
                    <a16:rowId xmlns:a16="http://schemas.microsoft.com/office/drawing/2014/main" val="10001"/>
                  </a:ext>
                </a:extLst>
              </a:tr>
            </a:tbl>
          </a:graphicData>
        </a:graphic>
      </p:graphicFrame>
      <p:sp>
        <p:nvSpPr>
          <p:cNvPr id="351" name="Google Shape;351;g2611db43dc7_0_17"/>
          <p:cNvSpPr txBox="1"/>
          <p:nvPr/>
        </p:nvSpPr>
        <p:spPr>
          <a:xfrm>
            <a:off x="622744" y="1987444"/>
            <a:ext cx="8064225" cy="3236761"/>
          </a:xfrm>
          <a:prstGeom prst="rect">
            <a:avLst/>
          </a:prstGeom>
          <a:noFill/>
          <a:ln>
            <a:noFill/>
          </a:ln>
        </p:spPr>
        <p:txBody>
          <a:bodyPr spcFirstLastPara="1" wrap="square" lIns="68569" tIns="68569" rIns="68569" bIns="68569" anchor="t" anchorCtr="0">
            <a:spAutoFit/>
          </a:bodyPr>
          <a:lstStyle/>
          <a:p>
            <a:pPr>
              <a:buClr>
                <a:srgbClr val="000000"/>
              </a:buClr>
              <a:buSzPts val="2400"/>
            </a:pPr>
            <a:r>
              <a:rPr lang="en-US" b="1">
                <a:solidFill>
                  <a:schemeClr val="dk1"/>
                </a:solidFill>
                <a:latin typeface="Arial"/>
                <a:ea typeface="Arial"/>
                <a:cs typeface="Arial"/>
                <a:sym typeface="Arial"/>
              </a:rPr>
              <a:t>What is Transition Assessment?</a:t>
            </a:r>
            <a:endParaRPr b="1">
              <a:solidFill>
                <a:schemeClr val="dk1"/>
              </a:solidFill>
              <a:latin typeface="Arial"/>
              <a:ea typeface="Arial"/>
              <a:cs typeface="Arial"/>
              <a:sym typeface="Arial"/>
            </a:endParaRPr>
          </a:p>
          <a:p>
            <a:pPr>
              <a:buClr>
                <a:srgbClr val="000000"/>
              </a:buClr>
              <a:buSzPts val="2400"/>
            </a:pPr>
            <a:br>
              <a:rPr lang="en-US">
                <a:solidFill>
                  <a:schemeClr val="dk1"/>
                </a:solidFill>
                <a:latin typeface="Arial"/>
                <a:ea typeface="Arial"/>
                <a:cs typeface="Arial"/>
                <a:sym typeface="Arial"/>
              </a:rPr>
            </a:br>
            <a:r>
              <a:rPr lang="en-US">
                <a:solidFill>
                  <a:srgbClr val="333333"/>
                </a:solidFill>
                <a:latin typeface="Arial"/>
                <a:ea typeface="Arial"/>
                <a:cs typeface="Arial"/>
                <a:sym typeface="Arial"/>
              </a:rPr>
              <a:t>“the </a:t>
            </a:r>
            <a:r>
              <a:rPr lang="en-US" b="1" u="sng">
                <a:solidFill>
                  <a:srgbClr val="333333"/>
                </a:solidFill>
                <a:latin typeface="Arial"/>
                <a:ea typeface="Arial"/>
                <a:cs typeface="Arial"/>
                <a:sym typeface="Arial"/>
              </a:rPr>
              <a:t>ongoing process</a:t>
            </a:r>
            <a:r>
              <a:rPr lang="en-US" b="1">
                <a:solidFill>
                  <a:srgbClr val="333333"/>
                </a:solidFill>
                <a:latin typeface="Arial"/>
                <a:ea typeface="Arial"/>
                <a:cs typeface="Arial"/>
                <a:sym typeface="Arial"/>
              </a:rPr>
              <a:t> </a:t>
            </a:r>
            <a:r>
              <a:rPr lang="en-US">
                <a:solidFill>
                  <a:srgbClr val="333333"/>
                </a:solidFill>
                <a:latin typeface="Arial"/>
                <a:ea typeface="Arial"/>
                <a:cs typeface="Arial"/>
                <a:sym typeface="Arial"/>
              </a:rPr>
              <a:t>of collecting data on the individual’s needs </a:t>
            </a:r>
            <a:r>
              <a:rPr lang="en-US" u="sng">
                <a:solidFill>
                  <a:srgbClr val="333333"/>
                </a:solidFill>
                <a:latin typeface="Arial"/>
                <a:ea typeface="Arial"/>
                <a:cs typeface="Arial"/>
                <a:sym typeface="Arial"/>
              </a:rPr>
              <a:t>(think performance),</a:t>
            </a:r>
            <a:r>
              <a:rPr lang="en-US">
                <a:solidFill>
                  <a:srgbClr val="333333"/>
                </a:solidFill>
                <a:latin typeface="Arial"/>
                <a:ea typeface="Arial"/>
                <a:cs typeface="Arial"/>
                <a:sym typeface="Arial"/>
              </a:rPr>
              <a:t> preferences, and interests as they </a:t>
            </a:r>
            <a:r>
              <a:rPr lang="en-US" b="1">
                <a:solidFill>
                  <a:srgbClr val="333333"/>
                </a:solidFill>
                <a:latin typeface="Arial"/>
                <a:ea typeface="Arial"/>
                <a:cs typeface="Arial"/>
                <a:sym typeface="Arial"/>
              </a:rPr>
              <a:t>relate to the demands of current and future working, educational, living, and personal and social environments</a:t>
            </a:r>
            <a:r>
              <a:rPr lang="en-US">
                <a:solidFill>
                  <a:srgbClr val="333333"/>
                </a:solidFill>
                <a:latin typeface="Arial"/>
                <a:ea typeface="Arial"/>
                <a:cs typeface="Arial"/>
                <a:sym typeface="Arial"/>
              </a:rPr>
              <a:t>.  Assessment data serve as the </a:t>
            </a:r>
            <a:r>
              <a:rPr lang="en-US" b="1" u="sng">
                <a:solidFill>
                  <a:srgbClr val="333333"/>
                </a:solidFill>
                <a:latin typeface="Arial"/>
                <a:ea typeface="Arial"/>
                <a:cs typeface="Arial"/>
                <a:sym typeface="Arial"/>
              </a:rPr>
              <a:t>common thread</a:t>
            </a:r>
            <a:r>
              <a:rPr lang="en-US" b="1">
                <a:solidFill>
                  <a:srgbClr val="333333"/>
                </a:solidFill>
                <a:latin typeface="Arial"/>
                <a:ea typeface="Arial"/>
                <a:cs typeface="Arial"/>
                <a:sym typeface="Arial"/>
              </a:rPr>
              <a:t> </a:t>
            </a:r>
            <a:r>
              <a:rPr lang="en-US">
                <a:solidFill>
                  <a:srgbClr val="333333"/>
                </a:solidFill>
                <a:latin typeface="Arial"/>
                <a:ea typeface="Arial"/>
                <a:cs typeface="Arial"/>
                <a:sym typeface="Arial"/>
              </a:rPr>
              <a:t>in the transition process and </a:t>
            </a:r>
            <a:r>
              <a:rPr lang="en-US" b="1" u="sng">
                <a:solidFill>
                  <a:srgbClr val="333333"/>
                </a:solidFill>
                <a:latin typeface="Arial"/>
                <a:ea typeface="Arial"/>
                <a:cs typeface="Arial"/>
                <a:sym typeface="Arial"/>
              </a:rPr>
              <a:t>form the basis</a:t>
            </a:r>
            <a:r>
              <a:rPr lang="en-US" b="1">
                <a:solidFill>
                  <a:srgbClr val="333333"/>
                </a:solidFill>
                <a:latin typeface="Arial"/>
                <a:ea typeface="Arial"/>
                <a:cs typeface="Arial"/>
                <a:sym typeface="Arial"/>
              </a:rPr>
              <a:t> </a:t>
            </a:r>
            <a:r>
              <a:rPr lang="en-US">
                <a:solidFill>
                  <a:srgbClr val="333333"/>
                </a:solidFill>
                <a:latin typeface="Arial"/>
                <a:ea typeface="Arial"/>
                <a:cs typeface="Arial"/>
                <a:sym typeface="Arial"/>
              </a:rPr>
              <a:t>for defining goals and services to be included in the [IEP].” </a:t>
            </a:r>
            <a:endParaRPr>
              <a:solidFill>
                <a:schemeClr val="dk1"/>
              </a:solidFill>
              <a:latin typeface="Arial"/>
              <a:ea typeface="Arial"/>
              <a:cs typeface="Arial"/>
              <a:sym typeface="Arial"/>
            </a:endParaRPr>
          </a:p>
          <a:p>
            <a:pPr marL="342900">
              <a:spcBef>
                <a:spcPts val="360"/>
              </a:spcBef>
              <a:buClr>
                <a:srgbClr val="000000"/>
              </a:buClr>
              <a:buSzPts val="2400"/>
            </a:pPr>
            <a:br>
              <a:rPr lang="en-US">
                <a:solidFill>
                  <a:schemeClr val="dk1"/>
                </a:solidFill>
                <a:latin typeface="Arial"/>
                <a:ea typeface="Arial"/>
                <a:cs typeface="Arial"/>
                <a:sym typeface="Arial"/>
              </a:rPr>
            </a:br>
            <a:r>
              <a:rPr lang="en-US" b="1">
                <a:solidFill>
                  <a:srgbClr val="333333"/>
                </a:solidFill>
                <a:latin typeface="Arial"/>
                <a:ea typeface="Arial"/>
                <a:cs typeface="Arial"/>
                <a:sym typeface="Arial"/>
              </a:rPr>
              <a:t>Sitlington, Neubert, &amp; Leconte, </a:t>
            </a:r>
            <a:r>
              <a:rPr lang="en-US" b="1" i="1">
                <a:solidFill>
                  <a:srgbClr val="333333"/>
                </a:solidFill>
                <a:latin typeface="Arial"/>
                <a:ea typeface="Arial"/>
                <a:cs typeface="Arial"/>
                <a:sym typeface="Arial"/>
              </a:rPr>
              <a:t>Career Development for Exceptional Individuals</a:t>
            </a:r>
            <a:r>
              <a:rPr lang="en-US" b="1">
                <a:solidFill>
                  <a:srgbClr val="333333"/>
                </a:solidFill>
                <a:latin typeface="Arial"/>
                <a:ea typeface="Arial"/>
                <a:cs typeface="Arial"/>
                <a:sym typeface="Arial"/>
              </a:rPr>
              <a:t>,</a:t>
            </a:r>
            <a:r>
              <a:rPr lang="en-US" b="1" i="1">
                <a:solidFill>
                  <a:srgbClr val="333333"/>
                </a:solidFill>
                <a:latin typeface="Arial"/>
                <a:ea typeface="Arial"/>
                <a:cs typeface="Arial"/>
                <a:sym typeface="Arial"/>
              </a:rPr>
              <a:t> </a:t>
            </a:r>
            <a:r>
              <a:rPr lang="en-US" b="1">
                <a:solidFill>
                  <a:srgbClr val="333333"/>
                </a:solidFill>
                <a:latin typeface="Arial"/>
                <a:ea typeface="Arial"/>
                <a:cs typeface="Arial"/>
                <a:sym typeface="Arial"/>
              </a:rPr>
              <a:t>1997, p. 70-71 (emphasis added). </a:t>
            </a:r>
            <a:endParaRPr>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2611db43dc7_0_30"/>
          <p:cNvSpPr txBox="1">
            <a:spLocks noGrp="1"/>
          </p:cNvSpPr>
          <p:nvPr>
            <p:ph type="sldNum" idx="12"/>
          </p:nvPr>
        </p:nvSpPr>
        <p:spPr>
          <a:xfrm>
            <a:off x="6457950" y="5624513"/>
            <a:ext cx="2057400" cy="273825"/>
          </a:xfrm>
          <a:prstGeom prst="rect">
            <a:avLst/>
          </a:prstGeom>
          <a:noFill/>
          <a:ln>
            <a:noFill/>
          </a:ln>
        </p:spPr>
        <p:txBody>
          <a:bodyPr spcFirstLastPara="1" wrap="square" lIns="68569" tIns="34275" rIns="68569" bIns="34275" anchor="ctr" anchorCtr="0">
            <a:noAutofit/>
          </a:bodyPr>
          <a:lstStyle/>
          <a:p>
            <a:fld id="{00000000-1234-1234-1234-123412341234}" type="slidenum">
              <a:rPr lang="en-US"/>
              <a:pPr/>
              <a:t>18</a:t>
            </a:fld>
            <a:endParaRPr/>
          </a:p>
        </p:txBody>
      </p:sp>
      <p:graphicFrame>
        <p:nvGraphicFramePr>
          <p:cNvPr id="358" name="Google Shape;358;g2611db43dc7_0_30"/>
          <p:cNvGraphicFramePr/>
          <p:nvPr/>
        </p:nvGraphicFramePr>
        <p:xfrm>
          <a:off x="0" y="890588"/>
          <a:ext cx="9109275" cy="822916"/>
        </p:xfrm>
        <a:graphic>
          <a:graphicData uri="http://schemas.openxmlformats.org/drawingml/2006/table">
            <a:tbl>
              <a:tblPr>
                <a:noFill/>
              </a:tblPr>
              <a:tblGrid>
                <a:gridCol w="9109275">
                  <a:extLst>
                    <a:ext uri="{9D8B030D-6E8A-4147-A177-3AD203B41FA5}">
                      <a16:colId xmlns:a16="http://schemas.microsoft.com/office/drawing/2014/main" val="20000"/>
                    </a:ext>
                  </a:extLst>
                </a:gridCol>
              </a:tblGrid>
              <a:tr h="411458">
                <a:tc>
                  <a:txBody>
                    <a:bodyPr/>
                    <a:lstStyle/>
                    <a:p>
                      <a:pPr marL="0" marR="0" lvl="0" indent="0" algn="ctr" rtl="0">
                        <a:lnSpc>
                          <a:spcPct val="100000"/>
                        </a:lnSpc>
                        <a:spcBef>
                          <a:spcPts val="0"/>
                        </a:spcBef>
                        <a:spcAft>
                          <a:spcPts val="0"/>
                        </a:spcAft>
                        <a:buClr>
                          <a:srgbClr val="000000"/>
                        </a:buClr>
                        <a:buSzPts val="2400"/>
                        <a:buFont typeface="Arial"/>
                        <a:buNone/>
                      </a:pPr>
                      <a:r>
                        <a:rPr lang="en-US" sz="1800" b="1" u="none" strike="noStrike" cap="none"/>
                        <a:t>Comprehensive Age-Appropriate Transition Assessments</a:t>
                      </a:r>
                      <a:endParaRPr sz="1800" b="1" u="none" strike="noStrike" cap="none"/>
                    </a:p>
                  </a:txBody>
                  <a:tcPr marL="68569" marR="68569" marT="68569" marB="68569">
                    <a:solidFill>
                      <a:srgbClr val="CFDEEF">
                        <a:alpha val="87058"/>
                      </a:srgbClr>
                    </a:solidFill>
                  </a:tcPr>
                </a:tc>
                <a:extLst>
                  <a:ext uri="{0D108BD9-81ED-4DB2-BD59-A6C34878D82A}">
                    <a16:rowId xmlns:a16="http://schemas.microsoft.com/office/drawing/2014/main" val="10000"/>
                  </a:ext>
                </a:extLst>
              </a:tr>
              <a:tr h="411458">
                <a:tc>
                  <a:txBody>
                    <a:bodyPr/>
                    <a:lstStyle/>
                    <a:p>
                      <a:pPr marL="0" marR="0" lvl="0" indent="0" algn="ctr" rtl="0">
                        <a:lnSpc>
                          <a:spcPct val="100000"/>
                        </a:lnSpc>
                        <a:spcBef>
                          <a:spcPts val="0"/>
                        </a:spcBef>
                        <a:spcAft>
                          <a:spcPts val="0"/>
                        </a:spcAft>
                        <a:buClr>
                          <a:srgbClr val="000000"/>
                        </a:buClr>
                        <a:buSzPts val="2400"/>
                        <a:buFont typeface="Arial"/>
                        <a:buNone/>
                      </a:pPr>
                      <a:r>
                        <a:rPr lang="en-US" sz="1800" b="1" u="none" strike="noStrike" cap="none"/>
                        <a:t>Identify: Strengths, Interests, Needs, Preferences</a:t>
                      </a:r>
                      <a:endParaRPr sz="1800" b="1" u="none" strike="noStrike" cap="none"/>
                    </a:p>
                  </a:txBody>
                  <a:tcPr marL="68569" marR="68569" marT="68569" marB="68569">
                    <a:solidFill>
                      <a:srgbClr val="CFDEEF">
                        <a:alpha val="87058"/>
                      </a:srgbClr>
                    </a:solidFill>
                  </a:tcPr>
                </a:tc>
                <a:extLst>
                  <a:ext uri="{0D108BD9-81ED-4DB2-BD59-A6C34878D82A}">
                    <a16:rowId xmlns:a16="http://schemas.microsoft.com/office/drawing/2014/main" val="10001"/>
                  </a:ext>
                </a:extLst>
              </a:tr>
            </a:tbl>
          </a:graphicData>
        </a:graphic>
      </p:graphicFrame>
      <p:sp>
        <p:nvSpPr>
          <p:cNvPr id="359" name="Google Shape;359;g2611db43dc7_0_30"/>
          <p:cNvSpPr txBox="1"/>
          <p:nvPr/>
        </p:nvSpPr>
        <p:spPr>
          <a:xfrm>
            <a:off x="160688" y="1679906"/>
            <a:ext cx="8948700" cy="4366301"/>
          </a:xfrm>
          <a:prstGeom prst="rect">
            <a:avLst/>
          </a:prstGeom>
          <a:noFill/>
          <a:ln>
            <a:noFill/>
          </a:ln>
        </p:spPr>
        <p:txBody>
          <a:bodyPr spcFirstLastPara="1" wrap="square" lIns="68569" tIns="68569" rIns="68569" bIns="68569" anchor="t" anchorCtr="0">
            <a:spAutoFit/>
          </a:bodyPr>
          <a:lstStyle/>
          <a:p>
            <a:pPr>
              <a:buClr>
                <a:srgbClr val="000000"/>
              </a:buClr>
              <a:buSzPts val="2400"/>
            </a:pPr>
            <a:r>
              <a:rPr lang="en-US" b="1">
                <a:solidFill>
                  <a:schemeClr val="dk1"/>
                </a:solidFill>
                <a:latin typeface="Arial"/>
                <a:ea typeface="Arial"/>
                <a:cs typeface="Arial"/>
                <a:sym typeface="Arial"/>
              </a:rPr>
              <a:t>What is Required?</a:t>
            </a:r>
            <a:endParaRPr b="1">
              <a:solidFill>
                <a:schemeClr val="dk1"/>
              </a:solidFill>
              <a:latin typeface="Arial"/>
              <a:ea typeface="Arial"/>
              <a:cs typeface="Arial"/>
              <a:sym typeface="Arial"/>
            </a:endParaRPr>
          </a:p>
          <a:p>
            <a:pPr marL="342900" indent="-285750">
              <a:buClr>
                <a:schemeClr val="dk1"/>
              </a:buClr>
              <a:buSzPts val="2400"/>
              <a:buFont typeface="Arial"/>
              <a:buChar char="•"/>
            </a:pPr>
            <a:r>
              <a:rPr lang="en-US">
                <a:solidFill>
                  <a:schemeClr val="dk1"/>
                </a:solidFill>
                <a:latin typeface="Arial"/>
                <a:ea typeface="Arial"/>
                <a:cs typeface="Arial"/>
                <a:sym typeface="Arial"/>
              </a:rPr>
              <a:t>There must be evidence that the student’s measurable postsecondary goals were based on age-appropriate transition assessment (Sec. 300.320 (b) – Individuals with Disabilities Education Act)</a:t>
            </a:r>
            <a:endParaRPr>
              <a:solidFill>
                <a:schemeClr val="dk1"/>
              </a:solidFill>
              <a:latin typeface="Arial"/>
              <a:ea typeface="Arial"/>
              <a:cs typeface="Arial"/>
              <a:sym typeface="Arial"/>
            </a:endParaRPr>
          </a:p>
          <a:p>
            <a:pPr marL="342900" indent="-285750">
              <a:buClr>
                <a:schemeClr val="dk1"/>
              </a:buClr>
              <a:buSzPts val="2400"/>
              <a:buFont typeface="Arial"/>
              <a:buChar char="•"/>
            </a:pPr>
            <a:r>
              <a:rPr lang="en-US">
                <a:solidFill>
                  <a:schemeClr val="dk1"/>
                </a:solidFill>
                <a:latin typeface="Arial"/>
                <a:ea typeface="Arial"/>
                <a:cs typeface="Arial"/>
                <a:sym typeface="Arial"/>
              </a:rPr>
              <a:t>It must be individualized</a:t>
            </a:r>
            <a:endParaRPr>
              <a:solidFill>
                <a:schemeClr val="dk1"/>
              </a:solidFill>
              <a:latin typeface="Calibri"/>
              <a:ea typeface="Calibri"/>
              <a:cs typeface="Calibri"/>
              <a:sym typeface="Calibri"/>
            </a:endParaRPr>
          </a:p>
          <a:p>
            <a:pPr marL="342900" indent="-285750">
              <a:buClr>
                <a:schemeClr val="dk1"/>
              </a:buClr>
              <a:buSzPts val="2400"/>
              <a:buFont typeface="Arial"/>
              <a:buChar char="•"/>
            </a:pPr>
            <a:r>
              <a:rPr lang="en-US">
                <a:solidFill>
                  <a:schemeClr val="dk1"/>
                </a:solidFill>
                <a:latin typeface="Arial"/>
                <a:ea typeface="Arial"/>
                <a:cs typeface="Arial"/>
                <a:sym typeface="Arial"/>
              </a:rPr>
              <a:t>Comprehensive – more than one assessment</a:t>
            </a:r>
            <a:endParaRPr>
              <a:solidFill>
                <a:schemeClr val="dk1"/>
              </a:solidFill>
              <a:latin typeface="Calibri"/>
              <a:ea typeface="Calibri"/>
              <a:cs typeface="Calibri"/>
              <a:sym typeface="Calibri"/>
            </a:endParaRPr>
          </a:p>
          <a:p>
            <a:pPr marL="257175" indent="-257175">
              <a:buClr>
                <a:schemeClr val="dk1"/>
              </a:buClr>
              <a:buSzPts val="2400"/>
              <a:buFont typeface="Arial"/>
              <a:buChar char="•"/>
            </a:pPr>
            <a:r>
              <a:rPr lang="en-US">
                <a:solidFill>
                  <a:schemeClr val="dk1"/>
                </a:solidFill>
                <a:latin typeface="Arial"/>
                <a:ea typeface="Arial"/>
                <a:cs typeface="Arial"/>
                <a:sym typeface="Arial"/>
              </a:rPr>
              <a:t>Be </a:t>
            </a:r>
            <a:r>
              <a:rPr lang="en-US" b="1" i="1">
                <a:solidFill>
                  <a:srgbClr val="00B0F0"/>
                </a:solidFill>
                <a:latin typeface="Arial"/>
                <a:ea typeface="Arial"/>
                <a:cs typeface="Arial"/>
                <a:sym typeface="Arial"/>
              </a:rPr>
              <a:t>Student Driven </a:t>
            </a:r>
            <a:r>
              <a:rPr lang="en-US">
                <a:solidFill>
                  <a:schemeClr val="dk1"/>
                </a:solidFill>
                <a:latin typeface="Arial"/>
                <a:ea typeface="Arial"/>
                <a:cs typeface="Arial"/>
                <a:sym typeface="Arial"/>
              </a:rPr>
              <a:t>as much as possible; including students with a significant disability </a:t>
            </a:r>
            <a:endParaRPr>
              <a:solidFill>
                <a:schemeClr val="dk1"/>
              </a:solidFill>
              <a:latin typeface="Arial"/>
              <a:ea typeface="Arial"/>
              <a:cs typeface="Arial"/>
              <a:sym typeface="Arial"/>
            </a:endParaRPr>
          </a:p>
          <a:p>
            <a:pPr marL="257175" indent="-257175">
              <a:buClr>
                <a:schemeClr val="dk1"/>
              </a:buClr>
              <a:buSzPts val="2400"/>
              <a:buFont typeface="Arial"/>
              <a:buChar char="•"/>
            </a:pPr>
            <a:r>
              <a:rPr lang="en-US">
                <a:solidFill>
                  <a:schemeClr val="dk1"/>
                </a:solidFill>
                <a:latin typeface="Arial"/>
                <a:ea typeface="Arial"/>
                <a:cs typeface="Arial"/>
                <a:sym typeface="Arial"/>
              </a:rPr>
              <a:t>Conducted or reviewed each year beginning at age 15</a:t>
            </a:r>
            <a:endParaRPr>
              <a:solidFill>
                <a:schemeClr val="dk1"/>
              </a:solidFill>
              <a:latin typeface="Arial"/>
              <a:ea typeface="Arial"/>
              <a:cs typeface="Arial"/>
              <a:sym typeface="Arial"/>
            </a:endParaRPr>
          </a:p>
          <a:p>
            <a:pPr marL="257175" indent="-257175">
              <a:buClr>
                <a:schemeClr val="dk1"/>
              </a:buClr>
              <a:buSzPts val="2400"/>
              <a:buFont typeface="Arial"/>
              <a:buChar char="•"/>
            </a:pPr>
            <a:r>
              <a:rPr lang="en-US">
                <a:solidFill>
                  <a:schemeClr val="dk1"/>
                </a:solidFill>
                <a:latin typeface="Arial"/>
                <a:ea typeface="Arial"/>
                <a:cs typeface="Arial"/>
                <a:sym typeface="Arial"/>
              </a:rPr>
              <a:t>Age-appropriate, chronological age - content, environments, instruction, and/or materials </a:t>
            </a:r>
            <a:endParaRPr>
              <a:solidFill>
                <a:schemeClr val="dk1"/>
              </a:solidFill>
              <a:latin typeface="Arial"/>
              <a:ea typeface="Arial"/>
              <a:cs typeface="Arial"/>
              <a:sym typeface="Arial"/>
            </a:endParaRPr>
          </a:p>
          <a:p>
            <a:pPr marL="1028700" lvl="2" indent="-252413">
              <a:lnSpc>
                <a:spcPct val="90000"/>
              </a:lnSpc>
              <a:spcBef>
                <a:spcPts val="1000"/>
              </a:spcBef>
              <a:buClr>
                <a:schemeClr val="dk1"/>
              </a:buClr>
              <a:buSzPts val="1700"/>
              <a:buFont typeface="Arial"/>
              <a:buChar char="■"/>
            </a:pPr>
            <a:r>
              <a:rPr lang="en-US">
                <a:solidFill>
                  <a:schemeClr val="dk1"/>
                </a:solidFill>
                <a:latin typeface="Arial"/>
                <a:ea typeface="Arial"/>
                <a:cs typeface="Arial"/>
                <a:sym typeface="Arial"/>
              </a:rPr>
              <a:t>may necessitate adaptations to their administration for some students so that meaningful data is obtained</a:t>
            </a:r>
            <a:endParaRPr>
              <a:solidFill>
                <a:srgbClr val="002060"/>
              </a:solidFill>
              <a:latin typeface="Arial"/>
              <a:ea typeface="Arial"/>
              <a:cs typeface="Arial"/>
              <a:sym typeface="Arial"/>
            </a:endParaRPr>
          </a:p>
          <a:p>
            <a:pPr marL="0" lvl="2">
              <a:buClr>
                <a:srgbClr val="002060"/>
              </a:buClr>
              <a:buSzPts val="2800"/>
            </a:pPr>
            <a:r>
              <a:rPr lang="en-US">
                <a:solidFill>
                  <a:srgbClr val="002060"/>
                </a:solidFill>
                <a:latin typeface="Arial"/>
                <a:ea typeface="Arial"/>
                <a:cs typeface="Arial"/>
                <a:sym typeface="Arial"/>
              </a:rPr>
              <a:t>           </a:t>
            </a:r>
            <a:r>
              <a:rPr lang="en-US" b="1" u="sng">
                <a:solidFill>
                  <a:srgbClr val="002060"/>
                </a:solidFill>
                <a:latin typeface="Arial"/>
                <a:ea typeface="Arial"/>
                <a:cs typeface="Arial"/>
                <a:sym typeface="Arial"/>
                <a:hlinkClick r:id="rId3">
                  <a:extLst>
                    <a:ext uri="{A12FA001-AC4F-418D-AE19-62706E023703}">
                      <ahyp:hlinkClr xmlns:ahyp="http://schemas.microsoft.com/office/drawing/2018/hyperlinkcolor" val="tx"/>
                    </a:ext>
                  </a:extLst>
                </a:hlinkClick>
              </a:rPr>
              <a:t>http://www.nsttac.org/content/age-appropriate-transition-assessment/</a:t>
            </a:r>
            <a:r>
              <a:rPr lang="en-US" b="1">
                <a:solidFill>
                  <a:srgbClr val="002060"/>
                </a:solidFill>
                <a:latin typeface="Arial"/>
                <a:ea typeface="Arial"/>
                <a:cs typeface="Arial"/>
                <a:sym typeface="Arial"/>
              </a:rPr>
              <a:t> </a:t>
            </a:r>
            <a:br>
              <a:rPr lang="en-US">
                <a:solidFill>
                  <a:srgbClr val="002060"/>
                </a:solidFill>
                <a:latin typeface="Arial"/>
                <a:ea typeface="Arial"/>
                <a:cs typeface="Arial"/>
                <a:sym typeface="Arial"/>
              </a:rPr>
            </a:br>
            <a:endParaRPr>
              <a:solidFill>
                <a:srgbClr val="333333"/>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2611db43dc7_0_50"/>
          <p:cNvSpPr txBox="1">
            <a:spLocks noGrp="1"/>
          </p:cNvSpPr>
          <p:nvPr>
            <p:ph type="sldNum" idx="12"/>
          </p:nvPr>
        </p:nvSpPr>
        <p:spPr>
          <a:xfrm>
            <a:off x="6457950" y="5624513"/>
            <a:ext cx="2057400" cy="273825"/>
          </a:xfrm>
          <a:prstGeom prst="rect">
            <a:avLst/>
          </a:prstGeom>
          <a:noFill/>
          <a:ln>
            <a:noFill/>
          </a:ln>
        </p:spPr>
        <p:txBody>
          <a:bodyPr spcFirstLastPara="1" wrap="square" lIns="68569" tIns="34275" rIns="68569" bIns="34275" anchor="ctr" anchorCtr="0">
            <a:noAutofit/>
          </a:bodyPr>
          <a:lstStyle/>
          <a:p>
            <a:fld id="{00000000-1234-1234-1234-123412341234}" type="slidenum">
              <a:rPr lang="en-US"/>
              <a:pPr/>
              <a:t>19</a:t>
            </a:fld>
            <a:endParaRPr/>
          </a:p>
        </p:txBody>
      </p:sp>
      <p:graphicFrame>
        <p:nvGraphicFramePr>
          <p:cNvPr id="366" name="Google Shape;366;g2611db43dc7_0_50"/>
          <p:cNvGraphicFramePr/>
          <p:nvPr/>
        </p:nvGraphicFramePr>
        <p:xfrm>
          <a:off x="0" y="890588"/>
          <a:ext cx="9109275" cy="822916"/>
        </p:xfrm>
        <a:graphic>
          <a:graphicData uri="http://schemas.openxmlformats.org/drawingml/2006/table">
            <a:tbl>
              <a:tblPr>
                <a:noFill/>
              </a:tblPr>
              <a:tblGrid>
                <a:gridCol w="9109275">
                  <a:extLst>
                    <a:ext uri="{9D8B030D-6E8A-4147-A177-3AD203B41FA5}">
                      <a16:colId xmlns:a16="http://schemas.microsoft.com/office/drawing/2014/main" val="20000"/>
                    </a:ext>
                  </a:extLst>
                </a:gridCol>
              </a:tblGrid>
              <a:tr h="411458">
                <a:tc>
                  <a:txBody>
                    <a:bodyPr/>
                    <a:lstStyle/>
                    <a:p>
                      <a:pPr marL="0" marR="0" lvl="0" indent="0" algn="ctr" rtl="0">
                        <a:lnSpc>
                          <a:spcPct val="100000"/>
                        </a:lnSpc>
                        <a:spcBef>
                          <a:spcPts val="0"/>
                        </a:spcBef>
                        <a:spcAft>
                          <a:spcPts val="0"/>
                        </a:spcAft>
                        <a:buClr>
                          <a:srgbClr val="000000"/>
                        </a:buClr>
                        <a:buSzPts val="2400"/>
                        <a:buFont typeface="Arial"/>
                        <a:buNone/>
                      </a:pPr>
                      <a:r>
                        <a:rPr lang="en-US" sz="1800" b="1" u="none" strike="noStrike" cap="none"/>
                        <a:t>Comprehensive Age-Appropriate Transition Assessments</a:t>
                      </a:r>
                      <a:endParaRPr sz="1800" b="1" u="none" strike="noStrike" cap="none"/>
                    </a:p>
                  </a:txBody>
                  <a:tcPr marL="68569" marR="68569" marT="68569" marB="68569">
                    <a:solidFill>
                      <a:srgbClr val="CFDEEF">
                        <a:alpha val="87058"/>
                      </a:srgbClr>
                    </a:solidFill>
                  </a:tcPr>
                </a:tc>
                <a:extLst>
                  <a:ext uri="{0D108BD9-81ED-4DB2-BD59-A6C34878D82A}">
                    <a16:rowId xmlns:a16="http://schemas.microsoft.com/office/drawing/2014/main" val="10000"/>
                  </a:ext>
                </a:extLst>
              </a:tr>
              <a:tr h="411458">
                <a:tc>
                  <a:txBody>
                    <a:bodyPr/>
                    <a:lstStyle/>
                    <a:p>
                      <a:pPr marL="0" marR="0" lvl="0" indent="0" algn="ctr" rtl="0">
                        <a:lnSpc>
                          <a:spcPct val="100000"/>
                        </a:lnSpc>
                        <a:spcBef>
                          <a:spcPts val="0"/>
                        </a:spcBef>
                        <a:spcAft>
                          <a:spcPts val="0"/>
                        </a:spcAft>
                        <a:buClr>
                          <a:srgbClr val="000000"/>
                        </a:buClr>
                        <a:buSzPts val="2400"/>
                        <a:buFont typeface="Arial"/>
                        <a:buNone/>
                      </a:pPr>
                      <a:r>
                        <a:rPr lang="en-US" sz="1800" b="1" u="none" strike="noStrike" cap="none"/>
                        <a:t>Identify: Strengths, Interests, Needs, Preferences</a:t>
                      </a:r>
                      <a:endParaRPr sz="1800" b="1" u="none" strike="noStrike" cap="none"/>
                    </a:p>
                  </a:txBody>
                  <a:tcPr marL="68569" marR="68569" marT="68569" marB="68569">
                    <a:solidFill>
                      <a:srgbClr val="CFDEEF">
                        <a:alpha val="87058"/>
                      </a:srgbClr>
                    </a:solidFill>
                  </a:tcPr>
                </a:tc>
                <a:extLst>
                  <a:ext uri="{0D108BD9-81ED-4DB2-BD59-A6C34878D82A}">
                    <a16:rowId xmlns:a16="http://schemas.microsoft.com/office/drawing/2014/main" val="10001"/>
                  </a:ext>
                </a:extLst>
              </a:tr>
            </a:tbl>
          </a:graphicData>
        </a:graphic>
      </p:graphicFrame>
      <p:sp>
        <p:nvSpPr>
          <p:cNvPr id="367" name="Google Shape;367;g2611db43dc7_0_50"/>
          <p:cNvSpPr txBox="1"/>
          <p:nvPr/>
        </p:nvSpPr>
        <p:spPr>
          <a:xfrm>
            <a:off x="160688" y="1679907"/>
            <a:ext cx="8948700" cy="415476"/>
          </a:xfrm>
          <a:prstGeom prst="rect">
            <a:avLst/>
          </a:prstGeom>
          <a:noFill/>
          <a:ln>
            <a:noFill/>
          </a:ln>
        </p:spPr>
        <p:txBody>
          <a:bodyPr spcFirstLastPara="1" wrap="square" lIns="68569" tIns="68569" rIns="68569" bIns="68569" anchor="t" anchorCtr="0">
            <a:spAutoFit/>
          </a:bodyPr>
          <a:lstStyle/>
          <a:p>
            <a:pPr marL="0" lvl="2">
              <a:buClr>
                <a:srgbClr val="000000"/>
              </a:buClr>
              <a:buSzPts val="2400"/>
            </a:pPr>
            <a:endParaRPr>
              <a:solidFill>
                <a:srgbClr val="333333"/>
              </a:solidFill>
              <a:latin typeface="Arial"/>
              <a:ea typeface="Arial"/>
              <a:cs typeface="Arial"/>
              <a:sym typeface="Arial"/>
            </a:endParaRPr>
          </a:p>
        </p:txBody>
      </p:sp>
      <p:sp>
        <p:nvSpPr>
          <p:cNvPr id="368" name="Google Shape;368;g2611db43dc7_0_50"/>
          <p:cNvSpPr txBox="1"/>
          <p:nvPr/>
        </p:nvSpPr>
        <p:spPr>
          <a:xfrm>
            <a:off x="1003913" y="2007431"/>
            <a:ext cx="7101450" cy="515025"/>
          </a:xfrm>
          <a:prstGeom prst="rect">
            <a:avLst/>
          </a:prstGeom>
          <a:noFill/>
          <a:ln>
            <a:noFill/>
          </a:ln>
        </p:spPr>
        <p:txBody>
          <a:bodyPr spcFirstLastPara="1" wrap="square" lIns="68569" tIns="68569" rIns="68569" bIns="68569" anchor="t" anchorCtr="0">
            <a:noAutofit/>
          </a:bodyPr>
          <a:lstStyle/>
          <a:p>
            <a:pPr>
              <a:buClr>
                <a:srgbClr val="000000"/>
              </a:buClr>
              <a:buSzPts val="2400"/>
            </a:pPr>
            <a:r>
              <a:rPr lang="en-US" b="1">
                <a:solidFill>
                  <a:schemeClr val="dk1"/>
                </a:solidFill>
                <a:latin typeface="Arial"/>
                <a:ea typeface="Arial"/>
                <a:cs typeface="Arial"/>
                <a:sym typeface="Arial"/>
              </a:rPr>
              <a:t>Transition Assessment Domains:</a:t>
            </a:r>
            <a:endParaRPr b="1">
              <a:solidFill>
                <a:schemeClr val="dk1"/>
              </a:solidFill>
              <a:latin typeface="Arial"/>
              <a:ea typeface="Arial"/>
              <a:cs typeface="Arial"/>
              <a:sym typeface="Arial"/>
            </a:endParaRPr>
          </a:p>
          <a:p>
            <a:pPr>
              <a:buClr>
                <a:srgbClr val="000000"/>
              </a:buClr>
              <a:buSzPts val="2400"/>
            </a:pPr>
            <a:endParaRPr b="1">
              <a:solidFill>
                <a:schemeClr val="dk1"/>
              </a:solidFill>
              <a:latin typeface="Arial"/>
              <a:ea typeface="Arial"/>
              <a:cs typeface="Arial"/>
              <a:sym typeface="Arial"/>
            </a:endParaRPr>
          </a:p>
          <a:p>
            <a:pPr marL="342900" indent="-285750">
              <a:buClr>
                <a:schemeClr val="dk1"/>
              </a:buClr>
              <a:buSzPts val="2400"/>
              <a:buFont typeface="Arial"/>
              <a:buChar char="●"/>
            </a:pPr>
            <a:r>
              <a:rPr lang="en-US">
                <a:solidFill>
                  <a:schemeClr val="dk1"/>
                </a:solidFill>
                <a:latin typeface="Arial"/>
                <a:ea typeface="Arial"/>
                <a:cs typeface="Arial"/>
                <a:sym typeface="Arial"/>
              </a:rPr>
              <a:t>Employment/Career Interest</a:t>
            </a:r>
            <a:endParaRPr>
              <a:solidFill>
                <a:schemeClr val="dk1"/>
              </a:solidFill>
              <a:latin typeface="Arial"/>
              <a:ea typeface="Arial"/>
              <a:cs typeface="Arial"/>
              <a:sym typeface="Arial"/>
            </a:endParaRPr>
          </a:p>
          <a:p>
            <a:pPr marL="342900">
              <a:buClr>
                <a:srgbClr val="000000"/>
              </a:buClr>
              <a:buSzPts val="2400"/>
            </a:pPr>
            <a:endParaRPr>
              <a:solidFill>
                <a:schemeClr val="dk1"/>
              </a:solidFill>
              <a:latin typeface="Arial"/>
              <a:ea typeface="Arial"/>
              <a:cs typeface="Arial"/>
              <a:sym typeface="Arial"/>
            </a:endParaRPr>
          </a:p>
          <a:p>
            <a:pPr marL="342900" indent="-285750">
              <a:buClr>
                <a:schemeClr val="dk1"/>
              </a:buClr>
              <a:buSzPts val="2400"/>
              <a:buFont typeface="Arial"/>
              <a:buChar char="●"/>
            </a:pPr>
            <a:r>
              <a:rPr lang="en-US">
                <a:solidFill>
                  <a:schemeClr val="dk1"/>
                </a:solidFill>
                <a:latin typeface="Arial"/>
                <a:ea typeface="Arial"/>
                <a:cs typeface="Arial"/>
                <a:sym typeface="Arial"/>
              </a:rPr>
              <a:t>College Readiness/Postsecondary Training</a:t>
            </a:r>
            <a:endParaRPr>
              <a:solidFill>
                <a:schemeClr val="dk1"/>
              </a:solidFill>
              <a:latin typeface="Arial"/>
              <a:ea typeface="Arial"/>
              <a:cs typeface="Arial"/>
              <a:sym typeface="Arial"/>
            </a:endParaRPr>
          </a:p>
          <a:p>
            <a:pPr marL="342900">
              <a:buClr>
                <a:srgbClr val="000000"/>
              </a:buClr>
              <a:buSzPts val="2400"/>
            </a:pPr>
            <a:endParaRPr>
              <a:solidFill>
                <a:schemeClr val="dk1"/>
              </a:solidFill>
              <a:latin typeface="Arial"/>
              <a:ea typeface="Arial"/>
              <a:cs typeface="Arial"/>
              <a:sym typeface="Arial"/>
            </a:endParaRPr>
          </a:p>
          <a:p>
            <a:pPr marL="342900" indent="-285750">
              <a:buClr>
                <a:schemeClr val="dk1"/>
              </a:buClr>
              <a:buSzPts val="2400"/>
              <a:buFont typeface="Arial"/>
              <a:buChar char="●"/>
            </a:pPr>
            <a:r>
              <a:rPr lang="en-US">
                <a:solidFill>
                  <a:schemeClr val="dk1"/>
                </a:solidFill>
                <a:latin typeface="Arial"/>
                <a:ea typeface="Arial"/>
                <a:cs typeface="Arial"/>
                <a:sym typeface="Arial"/>
              </a:rPr>
              <a:t>Self-Determination/Self-Advocacy</a:t>
            </a:r>
            <a:endParaRPr>
              <a:solidFill>
                <a:schemeClr val="dk1"/>
              </a:solidFill>
              <a:latin typeface="Arial"/>
              <a:ea typeface="Arial"/>
              <a:cs typeface="Arial"/>
              <a:sym typeface="Arial"/>
            </a:endParaRPr>
          </a:p>
          <a:p>
            <a:pPr marL="342900">
              <a:buClr>
                <a:srgbClr val="000000"/>
              </a:buClr>
              <a:buSzPts val="2400"/>
            </a:pPr>
            <a:endParaRPr>
              <a:solidFill>
                <a:schemeClr val="dk1"/>
              </a:solidFill>
              <a:latin typeface="Arial"/>
              <a:ea typeface="Arial"/>
              <a:cs typeface="Arial"/>
              <a:sym typeface="Arial"/>
            </a:endParaRPr>
          </a:p>
          <a:p>
            <a:pPr marL="342900" indent="-285750">
              <a:buClr>
                <a:schemeClr val="dk1"/>
              </a:buClr>
              <a:buSzPts val="2400"/>
              <a:buFont typeface="Arial"/>
              <a:buChar char="●"/>
            </a:pPr>
            <a:r>
              <a:rPr lang="en-US">
                <a:solidFill>
                  <a:schemeClr val="dk1"/>
                </a:solidFill>
                <a:latin typeface="Arial"/>
                <a:ea typeface="Arial"/>
                <a:cs typeface="Arial"/>
                <a:sym typeface="Arial"/>
              </a:rPr>
              <a:t>Independent Living/Adult Living Skills</a:t>
            </a:r>
            <a:endParaRPr>
              <a:solidFill>
                <a:schemeClr val="dk1"/>
              </a:solidFill>
              <a:latin typeface="Arial"/>
              <a:ea typeface="Arial"/>
              <a:cs typeface="Arial"/>
              <a:sym typeface="Arial"/>
            </a:endParaRPr>
          </a:p>
          <a:p>
            <a:pPr>
              <a:buClr>
                <a:srgbClr val="000000"/>
              </a:buClr>
              <a:buSzPts val="2400"/>
            </a:pPr>
            <a:endParaRPr>
              <a:solidFill>
                <a:schemeClr val="dk1"/>
              </a:solidFill>
              <a:latin typeface="Arial"/>
              <a:ea typeface="Arial"/>
              <a:cs typeface="Arial"/>
              <a:sym typeface="Arial"/>
            </a:endParaRPr>
          </a:p>
          <a:p>
            <a:pPr>
              <a:buClr>
                <a:srgbClr val="000000"/>
              </a:buClr>
              <a:buSzPts val="2400"/>
            </a:pPr>
            <a:endParaRPr>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2a5d2477d5e_0_7"/>
          <p:cNvSpPr txBox="1">
            <a:spLocks noGrp="1"/>
          </p:cNvSpPr>
          <p:nvPr>
            <p:ph type="sldNum" idx="12"/>
          </p:nvPr>
        </p:nvSpPr>
        <p:spPr>
          <a:xfrm>
            <a:off x="7425344" y="5702089"/>
            <a:ext cx="983925" cy="273825"/>
          </a:xfrm>
          <a:prstGeom prst="rect">
            <a:avLst/>
          </a:prstGeom>
        </p:spPr>
        <p:txBody>
          <a:bodyPr spcFirstLastPara="1" wrap="square" lIns="68569" tIns="34275" rIns="68569" bIns="34275" anchor="ctr" anchorCtr="0">
            <a:noAutofit/>
          </a:bodyPr>
          <a:lstStyle/>
          <a:p>
            <a:fld id="{00000000-1234-1234-1234-123412341234}" type="slidenum">
              <a:rPr lang="en-US"/>
              <a:pPr/>
              <a:t>2</a:t>
            </a:fld>
            <a:endParaRPr/>
          </a:p>
        </p:txBody>
      </p:sp>
      <p:sp>
        <p:nvSpPr>
          <p:cNvPr id="171" name="Google Shape;171;g2a5d2477d5e_0_7"/>
          <p:cNvSpPr txBox="1">
            <a:spLocks noGrp="1"/>
          </p:cNvSpPr>
          <p:nvPr>
            <p:ph type="title"/>
          </p:nvPr>
        </p:nvSpPr>
        <p:spPr>
          <a:xfrm>
            <a:off x="822960" y="1426464"/>
            <a:ext cx="7543800" cy="2674575"/>
          </a:xfrm>
          <a:prstGeom prst="rect">
            <a:avLst/>
          </a:prstGeom>
        </p:spPr>
        <p:txBody>
          <a:bodyPr spcFirstLastPara="1" vert="horz" wrap="square" lIns="68569" tIns="34275" rIns="68569" bIns="34275" rtlCol="0" anchor="b" anchorCtr="0">
            <a:normAutofit/>
          </a:bodyPr>
          <a:lstStyle/>
          <a:p>
            <a:r>
              <a:rPr lang="en-US" dirty="0"/>
              <a:t>How do we help students identify the next step?</a:t>
            </a:r>
            <a:endParaRPr dirty="0"/>
          </a:p>
        </p:txBody>
      </p:sp>
      <p:sp>
        <p:nvSpPr>
          <p:cNvPr id="172" name="Google Shape;172;g2a5d2477d5e_0_7"/>
          <p:cNvSpPr txBox="1">
            <a:spLocks noGrp="1"/>
          </p:cNvSpPr>
          <p:nvPr>
            <p:ph type="body" idx="1"/>
          </p:nvPr>
        </p:nvSpPr>
        <p:spPr>
          <a:xfrm>
            <a:off x="822960" y="4197096"/>
            <a:ext cx="7543800" cy="857250"/>
          </a:xfrm>
          <a:prstGeom prst="rect">
            <a:avLst/>
          </a:prstGeom>
        </p:spPr>
        <p:txBody>
          <a:bodyPr spcFirstLastPara="1" vert="horz" wrap="square" lIns="68569" tIns="34275" rIns="68569" bIns="34275" rtlCol="0" anchor="t" anchorCtr="0">
            <a:normAutofit/>
          </a:bodyPr>
          <a:lstStyle/>
          <a:p>
            <a:pPr marL="0" inden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g2611db43dc7_0_60"/>
          <p:cNvSpPr txBox="1">
            <a:spLocks noGrp="1"/>
          </p:cNvSpPr>
          <p:nvPr>
            <p:ph type="sldNum" idx="12"/>
          </p:nvPr>
        </p:nvSpPr>
        <p:spPr>
          <a:xfrm>
            <a:off x="6457950" y="5624513"/>
            <a:ext cx="2057400" cy="273825"/>
          </a:xfrm>
          <a:prstGeom prst="rect">
            <a:avLst/>
          </a:prstGeom>
          <a:noFill/>
          <a:ln>
            <a:noFill/>
          </a:ln>
        </p:spPr>
        <p:txBody>
          <a:bodyPr spcFirstLastPara="1" wrap="square" lIns="68569" tIns="34275" rIns="68569" bIns="34275" anchor="ctr" anchorCtr="0">
            <a:noAutofit/>
          </a:bodyPr>
          <a:lstStyle/>
          <a:p>
            <a:fld id="{00000000-1234-1234-1234-123412341234}" type="slidenum">
              <a:rPr lang="en-US"/>
              <a:pPr/>
              <a:t>20</a:t>
            </a:fld>
            <a:endParaRPr/>
          </a:p>
        </p:txBody>
      </p:sp>
      <p:graphicFrame>
        <p:nvGraphicFramePr>
          <p:cNvPr id="375" name="Google Shape;375;g2611db43dc7_0_60"/>
          <p:cNvGraphicFramePr/>
          <p:nvPr/>
        </p:nvGraphicFramePr>
        <p:xfrm>
          <a:off x="0" y="890588"/>
          <a:ext cx="9109275" cy="411458"/>
        </p:xfrm>
        <a:graphic>
          <a:graphicData uri="http://schemas.openxmlformats.org/drawingml/2006/table">
            <a:tbl>
              <a:tblPr>
                <a:noFill/>
              </a:tblPr>
              <a:tblGrid>
                <a:gridCol w="9109275">
                  <a:extLst>
                    <a:ext uri="{9D8B030D-6E8A-4147-A177-3AD203B41FA5}">
                      <a16:colId xmlns:a16="http://schemas.microsoft.com/office/drawing/2014/main" val="20000"/>
                    </a:ext>
                  </a:extLst>
                </a:gridCol>
              </a:tblGrid>
              <a:tr h="411458">
                <a:tc>
                  <a:txBody>
                    <a:bodyPr/>
                    <a:lstStyle/>
                    <a:p>
                      <a:pPr marL="0" marR="0" lvl="0" indent="0" algn="ctr" rtl="0">
                        <a:lnSpc>
                          <a:spcPct val="100000"/>
                        </a:lnSpc>
                        <a:spcBef>
                          <a:spcPts val="0"/>
                        </a:spcBef>
                        <a:spcAft>
                          <a:spcPts val="0"/>
                        </a:spcAft>
                        <a:buClr>
                          <a:srgbClr val="000000"/>
                        </a:buClr>
                        <a:buSzPts val="2400"/>
                        <a:buFont typeface="Arial"/>
                        <a:buNone/>
                      </a:pPr>
                      <a:r>
                        <a:rPr lang="en-US" sz="1800" b="1" u="none" strike="noStrike" cap="none"/>
                        <a:t>Types of Transition Assessments</a:t>
                      </a:r>
                      <a:endParaRPr sz="1800" b="1" u="none" strike="noStrike" cap="none"/>
                    </a:p>
                  </a:txBody>
                  <a:tcPr marL="68569" marR="68569" marT="68569" marB="68569">
                    <a:solidFill>
                      <a:srgbClr val="CFDEEF">
                        <a:alpha val="87058"/>
                      </a:srgbClr>
                    </a:solidFill>
                  </a:tcPr>
                </a:tc>
                <a:extLst>
                  <a:ext uri="{0D108BD9-81ED-4DB2-BD59-A6C34878D82A}">
                    <a16:rowId xmlns:a16="http://schemas.microsoft.com/office/drawing/2014/main" val="10000"/>
                  </a:ext>
                </a:extLst>
              </a:tr>
            </a:tbl>
          </a:graphicData>
        </a:graphic>
      </p:graphicFrame>
      <p:sp>
        <p:nvSpPr>
          <p:cNvPr id="376" name="Google Shape;376;g2611db43dc7_0_60"/>
          <p:cNvSpPr txBox="1"/>
          <p:nvPr/>
        </p:nvSpPr>
        <p:spPr>
          <a:xfrm>
            <a:off x="160575" y="1446948"/>
            <a:ext cx="8948700" cy="415476"/>
          </a:xfrm>
          <a:prstGeom prst="rect">
            <a:avLst/>
          </a:prstGeom>
          <a:noFill/>
          <a:ln>
            <a:noFill/>
          </a:ln>
        </p:spPr>
        <p:txBody>
          <a:bodyPr spcFirstLastPara="1" wrap="square" lIns="68569" tIns="68569" rIns="68569" bIns="68569" anchor="t" anchorCtr="0">
            <a:spAutoFit/>
          </a:bodyPr>
          <a:lstStyle/>
          <a:p>
            <a:pPr marL="0" lvl="2">
              <a:buClr>
                <a:srgbClr val="000000"/>
              </a:buClr>
              <a:buSzPts val="2400"/>
            </a:pPr>
            <a:r>
              <a:rPr lang="en-US">
                <a:solidFill>
                  <a:srgbClr val="333333"/>
                </a:solidFill>
                <a:latin typeface="Arial"/>
                <a:ea typeface="Arial"/>
                <a:cs typeface="Arial"/>
                <a:sym typeface="Arial"/>
              </a:rPr>
              <a:t>An </a:t>
            </a:r>
            <a:r>
              <a:rPr lang="en-US" b="1">
                <a:solidFill>
                  <a:srgbClr val="333333"/>
                </a:solidFill>
                <a:latin typeface="Arial"/>
                <a:ea typeface="Arial"/>
                <a:cs typeface="Arial"/>
                <a:sym typeface="Arial"/>
              </a:rPr>
              <a:t>authentic</a:t>
            </a:r>
            <a:r>
              <a:rPr lang="en-US">
                <a:solidFill>
                  <a:srgbClr val="333333"/>
                </a:solidFill>
                <a:latin typeface="Arial"/>
                <a:ea typeface="Arial"/>
                <a:cs typeface="Arial"/>
                <a:sym typeface="Arial"/>
              </a:rPr>
              <a:t> transition assessment process includes:</a:t>
            </a:r>
            <a:endParaRPr>
              <a:solidFill>
                <a:srgbClr val="333333"/>
              </a:solidFill>
              <a:latin typeface="Arial"/>
              <a:ea typeface="Arial"/>
              <a:cs typeface="Arial"/>
              <a:sym typeface="Arial"/>
            </a:endParaRPr>
          </a:p>
        </p:txBody>
      </p:sp>
      <p:sp>
        <p:nvSpPr>
          <p:cNvPr id="377" name="Google Shape;377;g2611db43dc7_0_60"/>
          <p:cNvSpPr txBox="1"/>
          <p:nvPr/>
        </p:nvSpPr>
        <p:spPr>
          <a:xfrm>
            <a:off x="1003913" y="2007431"/>
            <a:ext cx="7101450" cy="515025"/>
          </a:xfrm>
          <a:prstGeom prst="rect">
            <a:avLst/>
          </a:prstGeom>
          <a:noFill/>
          <a:ln>
            <a:noFill/>
          </a:ln>
        </p:spPr>
        <p:txBody>
          <a:bodyPr spcFirstLastPara="1" wrap="square" lIns="68569" tIns="68569" rIns="68569" bIns="68569" anchor="t" anchorCtr="0">
            <a:noAutofit/>
          </a:bodyPr>
          <a:lstStyle/>
          <a:p>
            <a:pPr>
              <a:buClr>
                <a:srgbClr val="000000"/>
              </a:buClr>
              <a:buSzPts val="2400"/>
            </a:pPr>
            <a:endParaRPr b="1">
              <a:solidFill>
                <a:schemeClr val="dk1"/>
              </a:solidFill>
              <a:latin typeface="Arial"/>
              <a:ea typeface="Arial"/>
              <a:cs typeface="Arial"/>
              <a:sym typeface="Arial"/>
            </a:endParaRPr>
          </a:p>
          <a:p>
            <a:pPr>
              <a:buClr>
                <a:srgbClr val="000000"/>
              </a:buClr>
              <a:buSzPts val="2400"/>
            </a:pPr>
            <a:endParaRPr b="1">
              <a:solidFill>
                <a:schemeClr val="dk1"/>
              </a:solidFill>
              <a:latin typeface="Arial"/>
              <a:ea typeface="Arial"/>
              <a:cs typeface="Arial"/>
              <a:sym typeface="Arial"/>
            </a:endParaRPr>
          </a:p>
          <a:p>
            <a:pPr marL="342900">
              <a:buClr>
                <a:srgbClr val="000000"/>
              </a:buClr>
              <a:buSzPts val="2400"/>
            </a:pPr>
            <a:endParaRPr>
              <a:solidFill>
                <a:schemeClr val="dk1"/>
              </a:solidFill>
              <a:latin typeface="Arial"/>
              <a:ea typeface="Arial"/>
              <a:cs typeface="Arial"/>
              <a:sym typeface="Arial"/>
            </a:endParaRPr>
          </a:p>
          <a:p>
            <a:pPr>
              <a:buClr>
                <a:srgbClr val="000000"/>
              </a:buClr>
              <a:buSzPts val="2400"/>
            </a:pPr>
            <a:endParaRPr>
              <a:solidFill>
                <a:schemeClr val="dk1"/>
              </a:solidFill>
              <a:latin typeface="Arial"/>
              <a:ea typeface="Arial"/>
              <a:cs typeface="Arial"/>
              <a:sym typeface="Arial"/>
            </a:endParaRPr>
          </a:p>
          <a:p>
            <a:pPr>
              <a:buClr>
                <a:srgbClr val="000000"/>
              </a:buClr>
              <a:buSzPts val="2400"/>
            </a:pPr>
            <a:endParaRPr>
              <a:solidFill>
                <a:schemeClr val="dk1"/>
              </a:solidFill>
              <a:latin typeface="Arial"/>
              <a:ea typeface="Arial"/>
              <a:cs typeface="Arial"/>
              <a:sym typeface="Arial"/>
            </a:endParaRPr>
          </a:p>
        </p:txBody>
      </p:sp>
      <p:sp>
        <p:nvSpPr>
          <p:cNvPr id="378" name="Google Shape;378;g2611db43dc7_0_60"/>
          <p:cNvSpPr/>
          <p:nvPr/>
        </p:nvSpPr>
        <p:spPr>
          <a:xfrm>
            <a:off x="327210" y="2007440"/>
            <a:ext cx="1738575" cy="1450575"/>
          </a:xfrm>
          <a:prstGeom prst="rect">
            <a:avLst/>
          </a:prstGeom>
          <a:solidFill>
            <a:srgbClr val="CFDEEF">
              <a:alpha val="87058"/>
            </a:srgbClr>
          </a:solidFill>
          <a:ln>
            <a:noFill/>
          </a:ln>
        </p:spPr>
        <p:txBody>
          <a:bodyPr spcFirstLastPara="1" wrap="square" lIns="0" tIns="0" rIns="0" bIns="0" anchor="ctr" anchorCtr="0">
            <a:noAutofit/>
          </a:bodyPr>
          <a:lstStyle/>
          <a:p>
            <a:pPr algn="ctr">
              <a:buClr>
                <a:srgbClr val="000000"/>
              </a:buClr>
              <a:buSzPts val="1350"/>
            </a:pPr>
            <a:r>
              <a:rPr lang="en-US" sz="1988" b="1">
                <a:solidFill>
                  <a:srgbClr val="000000"/>
                </a:solidFill>
                <a:latin typeface="Arial"/>
                <a:ea typeface="Arial"/>
                <a:cs typeface="Arial"/>
                <a:sym typeface="Arial"/>
              </a:rPr>
              <a:t>Formal</a:t>
            </a:r>
            <a:endParaRPr sz="1988" b="1">
              <a:solidFill>
                <a:srgbClr val="000000"/>
              </a:solidFill>
              <a:latin typeface="Arial"/>
              <a:ea typeface="Arial"/>
              <a:cs typeface="Arial"/>
              <a:sym typeface="Arial"/>
            </a:endParaRPr>
          </a:p>
        </p:txBody>
      </p:sp>
      <p:sp>
        <p:nvSpPr>
          <p:cNvPr id="379" name="Google Shape;379;g2611db43dc7_0_60"/>
          <p:cNvSpPr/>
          <p:nvPr/>
        </p:nvSpPr>
        <p:spPr>
          <a:xfrm>
            <a:off x="273379" y="4053872"/>
            <a:ext cx="1738575" cy="1450575"/>
          </a:xfrm>
          <a:prstGeom prst="rect">
            <a:avLst/>
          </a:prstGeom>
          <a:solidFill>
            <a:srgbClr val="CFDEEF">
              <a:alpha val="87058"/>
            </a:srgbClr>
          </a:solidFill>
          <a:ln>
            <a:noFill/>
          </a:ln>
        </p:spPr>
        <p:txBody>
          <a:bodyPr spcFirstLastPara="1" wrap="square" lIns="0" tIns="0" rIns="0" bIns="0" anchor="ctr" anchorCtr="0">
            <a:noAutofit/>
          </a:bodyPr>
          <a:lstStyle/>
          <a:p>
            <a:pPr algn="ctr">
              <a:buClr>
                <a:srgbClr val="000000"/>
              </a:buClr>
              <a:buSzPts val="1350"/>
            </a:pPr>
            <a:r>
              <a:rPr lang="en-US" sz="1988" b="1">
                <a:solidFill>
                  <a:srgbClr val="000000"/>
                </a:solidFill>
                <a:latin typeface="Arial"/>
                <a:ea typeface="Arial"/>
                <a:cs typeface="Arial"/>
                <a:sym typeface="Arial"/>
              </a:rPr>
              <a:t>Informal</a:t>
            </a:r>
            <a:endParaRPr sz="1988" b="1">
              <a:solidFill>
                <a:srgbClr val="000000"/>
              </a:solidFill>
              <a:latin typeface="Arial"/>
              <a:ea typeface="Arial"/>
              <a:cs typeface="Arial"/>
              <a:sym typeface="Arial"/>
            </a:endParaRPr>
          </a:p>
        </p:txBody>
      </p:sp>
      <p:sp>
        <p:nvSpPr>
          <p:cNvPr id="380" name="Google Shape;380;g2611db43dc7_0_60"/>
          <p:cNvSpPr txBox="1"/>
          <p:nvPr/>
        </p:nvSpPr>
        <p:spPr>
          <a:xfrm>
            <a:off x="2318459" y="2347932"/>
            <a:ext cx="6529950" cy="830997"/>
          </a:xfrm>
          <a:prstGeom prst="rect">
            <a:avLst/>
          </a:prstGeom>
          <a:noFill/>
          <a:ln>
            <a:noFill/>
          </a:ln>
        </p:spPr>
        <p:txBody>
          <a:bodyPr spcFirstLastPara="1" wrap="square" lIns="0" tIns="0" rIns="0" bIns="0" anchor="t" anchorCtr="0">
            <a:spAutoFit/>
          </a:bodyPr>
          <a:lstStyle/>
          <a:p>
            <a:pPr marL="264319" marR="230743" indent="-238125">
              <a:buClr>
                <a:schemeClr val="dk1"/>
              </a:buClr>
              <a:buSzPts val="1200"/>
              <a:buFont typeface="Arial"/>
              <a:buChar char="•"/>
            </a:pPr>
            <a:r>
              <a:rPr lang="en-US">
                <a:solidFill>
                  <a:schemeClr val="dk1"/>
                </a:solidFill>
                <a:latin typeface="Arial"/>
                <a:ea typeface="Arial"/>
                <a:cs typeface="Arial"/>
                <a:sym typeface="Arial"/>
              </a:rPr>
              <a:t>Structural assessments or  inquiries</a:t>
            </a:r>
            <a:endParaRPr>
              <a:solidFill>
                <a:schemeClr val="dk1"/>
              </a:solidFill>
              <a:latin typeface="Arial"/>
              <a:ea typeface="Arial"/>
              <a:cs typeface="Arial"/>
              <a:sym typeface="Arial"/>
            </a:endParaRPr>
          </a:p>
          <a:p>
            <a:pPr marL="264319" marR="2858" indent="-238125">
              <a:buClr>
                <a:schemeClr val="dk1"/>
              </a:buClr>
              <a:buSzPts val="1200"/>
              <a:buFont typeface="Arial"/>
              <a:buChar char="•"/>
            </a:pPr>
            <a:r>
              <a:rPr lang="en-US">
                <a:solidFill>
                  <a:schemeClr val="dk1"/>
                </a:solidFill>
                <a:latin typeface="Arial"/>
                <a:ea typeface="Arial"/>
                <a:cs typeface="Arial"/>
                <a:sym typeface="Arial"/>
              </a:rPr>
              <a:t>Often researched based, norm  referenced, or standardized</a:t>
            </a:r>
            <a:endParaRPr>
              <a:solidFill>
                <a:schemeClr val="dk1"/>
              </a:solidFill>
              <a:latin typeface="Arial"/>
              <a:ea typeface="Arial"/>
              <a:cs typeface="Arial"/>
              <a:sym typeface="Arial"/>
            </a:endParaRPr>
          </a:p>
          <a:p>
            <a:pPr marL="264319" indent="-238125">
              <a:buClr>
                <a:schemeClr val="dk1"/>
              </a:buClr>
              <a:buSzPts val="1200"/>
              <a:buFont typeface="Arial"/>
              <a:buChar char="•"/>
            </a:pPr>
            <a:r>
              <a:rPr lang="en-US">
                <a:solidFill>
                  <a:schemeClr val="dk1"/>
                </a:solidFill>
                <a:latin typeface="Arial"/>
                <a:ea typeface="Arial"/>
                <a:cs typeface="Arial"/>
                <a:sym typeface="Arial"/>
              </a:rPr>
              <a:t>Time specific</a:t>
            </a:r>
            <a:endParaRPr>
              <a:solidFill>
                <a:schemeClr val="dk1"/>
              </a:solidFill>
              <a:latin typeface="Arial"/>
              <a:ea typeface="Arial"/>
              <a:cs typeface="Arial"/>
              <a:sym typeface="Arial"/>
            </a:endParaRPr>
          </a:p>
        </p:txBody>
      </p:sp>
      <p:sp>
        <p:nvSpPr>
          <p:cNvPr id="381" name="Google Shape;381;g2611db43dc7_0_60"/>
          <p:cNvSpPr txBox="1"/>
          <p:nvPr/>
        </p:nvSpPr>
        <p:spPr>
          <a:xfrm>
            <a:off x="2406461" y="4224966"/>
            <a:ext cx="6230925" cy="1107996"/>
          </a:xfrm>
          <a:prstGeom prst="rect">
            <a:avLst/>
          </a:prstGeom>
          <a:noFill/>
          <a:ln>
            <a:noFill/>
          </a:ln>
        </p:spPr>
        <p:txBody>
          <a:bodyPr spcFirstLastPara="1" wrap="square" lIns="0" tIns="0" rIns="0" bIns="0" anchor="t" anchorCtr="0">
            <a:spAutoFit/>
          </a:bodyPr>
          <a:lstStyle/>
          <a:p>
            <a:pPr marL="221456" indent="-195263">
              <a:buClr>
                <a:srgbClr val="000000"/>
              </a:buClr>
              <a:buSzPts val="1200"/>
              <a:buFont typeface="Arial"/>
              <a:buChar char="•"/>
            </a:pPr>
            <a:r>
              <a:rPr lang="en-US">
                <a:solidFill>
                  <a:srgbClr val="000000"/>
                </a:solidFill>
                <a:latin typeface="Arial"/>
                <a:ea typeface="Arial"/>
                <a:cs typeface="Arial"/>
                <a:sym typeface="Arial"/>
              </a:rPr>
              <a:t>Procedures are less structured</a:t>
            </a:r>
            <a:endParaRPr>
              <a:solidFill>
                <a:srgbClr val="000000"/>
              </a:solidFill>
              <a:latin typeface="Arial"/>
              <a:ea typeface="Arial"/>
              <a:cs typeface="Arial"/>
              <a:sym typeface="Arial"/>
            </a:endParaRPr>
          </a:p>
          <a:p>
            <a:pPr marL="221456" indent="-195263">
              <a:buClr>
                <a:srgbClr val="000000"/>
              </a:buClr>
              <a:buSzPts val="1200"/>
              <a:buFont typeface="Arial"/>
              <a:buChar char="•"/>
            </a:pPr>
            <a:r>
              <a:rPr lang="en-US">
                <a:solidFill>
                  <a:srgbClr val="000000"/>
                </a:solidFill>
                <a:latin typeface="Arial"/>
                <a:ea typeface="Arial"/>
                <a:cs typeface="Arial"/>
                <a:sym typeface="Arial"/>
              </a:rPr>
              <a:t>Not norm-referenced</a:t>
            </a:r>
            <a:endParaRPr>
              <a:solidFill>
                <a:srgbClr val="000000"/>
              </a:solidFill>
              <a:latin typeface="Arial"/>
              <a:ea typeface="Arial"/>
              <a:cs typeface="Arial"/>
              <a:sym typeface="Arial"/>
            </a:endParaRPr>
          </a:p>
          <a:p>
            <a:pPr marL="221456" marR="110728" indent="-195263">
              <a:buClr>
                <a:srgbClr val="000000"/>
              </a:buClr>
              <a:buSzPts val="1200"/>
              <a:buFont typeface="Arial"/>
              <a:buChar char="•"/>
            </a:pPr>
            <a:r>
              <a:rPr lang="en-US">
                <a:solidFill>
                  <a:srgbClr val="000000"/>
                </a:solidFill>
                <a:latin typeface="Arial"/>
                <a:ea typeface="Arial"/>
                <a:cs typeface="Arial"/>
                <a:sym typeface="Arial"/>
              </a:rPr>
              <a:t>Allow assessment of student  performance over time</a:t>
            </a:r>
            <a:endParaRPr>
              <a:solidFill>
                <a:srgbClr val="000000"/>
              </a:solidFill>
              <a:latin typeface="Arial"/>
              <a:ea typeface="Arial"/>
              <a:cs typeface="Arial"/>
              <a:sym typeface="Arial"/>
            </a:endParaRPr>
          </a:p>
          <a:p>
            <a:pPr marL="221456" marR="39647" indent="-195263">
              <a:buClr>
                <a:srgbClr val="000000"/>
              </a:buClr>
              <a:buSzPts val="1200"/>
              <a:buFont typeface="Arial"/>
              <a:buChar char="•"/>
            </a:pPr>
            <a:r>
              <a:rPr lang="en-US">
                <a:solidFill>
                  <a:srgbClr val="000000"/>
                </a:solidFill>
                <a:latin typeface="Arial"/>
                <a:ea typeface="Arial"/>
                <a:cs typeface="Arial"/>
                <a:sym typeface="Arial"/>
              </a:rPr>
              <a:t>Includes data collected from a  variety of individuals</a:t>
            </a:r>
            <a:endParaRPr>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33"/>
          <p:cNvSpPr txBox="1">
            <a:spLocks noGrp="1"/>
          </p:cNvSpPr>
          <p:nvPr>
            <p:ph type="body" idx="1"/>
          </p:nvPr>
        </p:nvSpPr>
        <p:spPr>
          <a:xfrm>
            <a:off x="1116678" y="1424060"/>
            <a:ext cx="3455325" cy="285750"/>
          </a:xfrm>
          <a:prstGeom prst="rect">
            <a:avLst/>
          </a:prstGeom>
          <a:noFill/>
          <a:ln>
            <a:noFill/>
          </a:ln>
        </p:spPr>
        <p:txBody>
          <a:bodyPr spcFirstLastPara="1" vert="horz" wrap="square" lIns="68569" tIns="34275" rIns="68569" bIns="34275" rtlCol="0" anchor="b" anchorCtr="0">
            <a:noAutofit/>
          </a:bodyPr>
          <a:lstStyle/>
          <a:p>
            <a:pPr marL="0" indent="0">
              <a:spcBef>
                <a:spcPts val="0"/>
              </a:spcBef>
              <a:buClr>
                <a:schemeClr val="dk1"/>
              </a:buClr>
              <a:buSzPts val="5220"/>
            </a:pPr>
            <a:r>
              <a:rPr lang="en-US" sz="1800" b="1" u="sng">
                <a:solidFill>
                  <a:schemeClr val="dk1"/>
                </a:solidFill>
                <a:latin typeface="Arial"/>
                <a:ea typeface="Arial"/>
                <a:cs typeface="Arial"/>
                <a:sym typeface="Arial"/>
              </a:rPr>
              <a:t>Formal</a:t>
            </a:r>
            <a:endParaRPr sz="1800" u="sng"/>
          </a:p>
        </p:txBody>
      </p:sp>
      <p:sp>
        <p:nvSpPr>
          <p:cNvPr id="387" name="Google Shape;387;p33"/>
          <p:cNvSpPr txBox="1">
            <a:spLocks noGrp="1"/>
          </p:cNvSpPr>
          <p:nvPr>
            <p:ph type="body" idx="2"/>
          </p:nvPr>
        </p:nvSpPr>
        <p:spPr>
          <a:xfrm>
            <a:off x="366594" y="1884228"/>
            <a:ext cx="3671325" cy="3764700"/>
          </a:xfrm>
          <a:prstGeom prst="rect">
            <a:avLst/>
          </a:prstGeom>
          <a:noFill/>
          <a:ln>
            <a:noFill/>
          </a:ln>
        </p:spPr>
        <p:txBody>
          <a:bodyPr spcFirstLastPara="1" vert="horz" wrap="square" lIns="68569" tIns="34275" rIns="68569" bIns="34275" rtlCol="0" anchor="t" anchorCtr="0">
            <a:noAutofit/>
          </a:bodyPr>
          <a:lstStyle/>
          <a:p>
            <a:pPr marL="214313" indent="-180975">
              <a:spcBef>
                <a:spcPts val="0"/>
              </a:spcBef>
              <a:buSzPts val="3360"/>
            </a:pPr>
            <a:r>
              <a:rPr lang="en-US" sz="1575"/>
              <a:t>Achievement tests</a:t>
            </a:r>
            <a:endParaRPr sz="825"/>
          </a:p>
          <a:p>
            <a:pPr marL="214313" indent="-180975">
              <a:spcBef>
                <a:spcPts val="0"/>
              </a:spcBef>
              <a:buSzPts val="3360"/>
            </a:pPr>
            <a:r>
              <a:rPr lang="en-US" sz="1575"/>
              <a:t>Aptitude tests</a:t>
            </a:r>
            <a:endParaRPr sz="825"/>
          </a:p>
          <a:p>
            <a:pPr marL="214313" indent="-180975">
              <a:spcBef>
                <a:spcPts val="0"/>
              </a:spcBef>
              <a:buSzPts val="3360"/>
            </a:pPr>
            <a:r>
              <a:rPr lang="en-US" sz="1575"/>
              <a:t>Adaptive behavior scales</a:t>
            </a:r>
            <a:endParaRPr sz="825"/>
          </a:p>
          <a:p>
            <a:pPr marL="214313" indent="-180975">
              <a:spcBef>
                <a:spcPts val="0"/>
              </a:spcBef>
              <a:buSzPts val="3360"/>
            </a:pPr>
            <a:r>
              <a:rPr lang="en-US" sz="1575"/>
              <a:t>Intellectual functioning assessment</a:t>
            </a:r>
            <a:endParaRPr sz="825"/>
          </a:p>
          <a:p>
            <a:pPr marL="214313" indent="-180975">
              <a:spcBef>
                <a:spcPts val="0"/>
              </a:spcBef>
              <a:buSzPts val="3360"/>
            </a:pPr>
            <a:r>
              <a:rPr lang="en-US" sz="1575"/>
              <a:t>Temperament inventories</a:t>
            </a:r>
            <a:endParaRPr sz="825"/>
          </a:p>
          <a:p>
            <a:pPr marL="214313" indent="-180975">
              <a:spcBef>
                <a:spcPts val="0"/>
              </a:spcBef>
              <a:buSzPts val="3360"/>
            </a:pPr>
            <a:r>
              <a:rPr lang="en-US" sz="1575"/>
              <a:t>Self-determination scales</a:t>
            </a:r>
            <a:endParaRPr sz="825"/>
          </a:p>
          <a:p>
            <a:pPr marL="214313" indent="-180975">
              <a:spcBef>
                <a:spcPts val="0"/>
              </a:spcBef>
              <a:buSzPts val="3360"/>
            </a:pPr>
            <a:r>
              <a:rPr lang="en-US" sz="1575"/>
              <a:t>Pre-vocational / Employability scales</a:t>
            </a:r>
            <a:endParaRPr sz="825"/>
          </a:p>
          <a:p>
            <a:pPr marL="214313" indent="-180975">
              <a:spcBef>
                <a:spcPts val="0"/>
              </a:spcBef>
              <a:buSzPts val="3360"/>
            </a:pPr>
            <a:r>
              <a:rPr lang="en-US" sz="1575"/>
              <a:t>Interest inventories</a:t>
            </a:r>
            <a:endParaRPr sz="825"/>
          </a:p>
          <a:p>
            <a:pPr marL="214313" indent="-180975">
              <a:spcBef>
                <a:spcPts val="0"/>
              </a:spcBef>
              <a:buSzPts val="3360"/>
            </a:pPr>
            <a:r>
              <a:rPr lang="en-US" sz="1575"/>
              <a:t>Learning Style Inventories</a:t>
            </a:r>
            <a:endParaRPr sz="825"/>
          </a:p>
          <a:p>
            <a:pPr marL="214313" indent="-90011">
              <a:buNone/>
            </a:pPr>
            <a:endParaRPr sz="825"/>
          </a:p>
        </p:txBody>
      </p:sp>
      <p:sp>
        <p:nvSpPr>
          <p:cNvPr id="388" name="Google Shape;388;p33"/>
          <p:cNvSpPr txBox="1">
            <a:spLocks noGrp="1"/>
          </p:cNvSpPr>
          <p:nvPr>
            <p:ph type="body" idx="3"/>
          </p:nvPr>
        </p:nvSpPr>
        <p:spPr>
          <a:xfrm>
            <a:off x="6239822" y="1388288"/>
            <a:ext cx="3466800" cy="357300"/>
          </a:xfrm>
          <a:prstGeom prst="rect">
            <a:avLst/>
          </a:prstGeom>
          <a:noFill/>
          <a:ln>
            <a:noFill/>
          </a:ln>
        </p:spPr>
        <p:txBody>
          <a:bodyPr spcFirstLastPara="1" vert="horz" wrap="square" lIns="68569" tIns="34275" rIns="68569" bIns="34275" rtlCol="0" anchor="b" anchorCtr="0">
            <a:noAutofit/>
          </a:bodyPr>
          <a:lstStyle/>
          <a:p>
            <a:pPr marL="0" indent="0">
              <a:spcBef>
                <a:spcPts val="0"/>
              </a:spcBef>
              <a:buClr>
                <a:schemeClr val="dk1"/>
              </a:buClr>
              <a:buSzPts val="5220"/>
            </a:pPr>
            <a:r>
              <a:rPr lang="en-US" sz="1800" b="1" u="sng">
                <a:solidFill>
                  <a:schemeClr val="dk1"/>
                </a:solidFill>
                <a:latin typeface="Arial"/>
                <a:ea typeface="Arial"/>
                <a:cs typeface="Arial"/>
                <a:sym typeface="Arial"/>
              </a:rPr>
              <a:t>Informal</a:t>
            </a:r>
            <a:endParaRPr sz="1800" u="sng"/>
          </a:p>
        </p:txBody>
      </p:sp>
      <p:sp>
        <p:nvSpPr>
          <p:cNvPr id="389" name="Google Shape;389;p33"/>
          <p:cNvSpPr txBox="1">
            <a:spLocks noGrp="1"/>
          </p:cNvSpPr>
          <p:nvPr>
            <p:ph type="body" idx="4"/>
          </p:nvPr>
        </p:nvSpPr>
        <p:spPr>
          <a:xfrm>
            <a:off x="5238168" y="1923491"/>
            <a:ext cx="3671325" cy="3686175"/>
          </a:xfrm>
          <a:prstGeom prst="rect">
            <a:avLst/>
          </a:prstGeom>
          <a:noFill/>
          <a:ln>
            <a:noFill/>
          </a:ln>
        </p:spPr>
        <p:txBody>
          <a:bodyPr spcFirstLastPara="1" vert="horz" wrap="square" lIns="68569" tIns="34275" rIns="68569" bIns="34275" rtlCol="0" anchor="t" anchorCtr="0">
            <a:noAutofit/>
          </a:bodyPr>
          <a:lstStyle/>
          <a:p>
            <a:pPr marL="214313" indent="-120968">
              <a:lnSpc>
                <a:spcPct val="150000"/>
              </a:lnSpc>
              <a:spcBef>
                <a:spcPts val="0"/>
              </a:spcBef>
              <a:buSzPts val="2100"/>
            </a:pPr>
            <a:r>
              <a:rPr lang="en-US" sz="1575"/>
              <a:t>Interest inventories</a:t>
            </a:r>
            <a:endParaRPr sz="1575"/>
          </a:p>
          <a:p>
            <a:pPr marL="214313" indent="-120968">
              <a:lnSpc>
                <a:spcPct val="150000"/>
              </a:lnSpc>
              <a:spcBef>
                <a:spcPts val="0"/>
              </a:spcBef>
              <a:buSzPts val="2100"/>
            </a:pPr>
            <a:r>
              <a:rPr lang="en-US" sz="1575"/>
              <a:t>Situational assessments</a:t>
            </a:r>
            <a:endParaRPr sz="1575"/>
          </a:p>
          <a:p>
            <a:pPr marL="214313" indent="-120968">
              <a:lnSpc>
                <a:spcPct val="150000"/>
              </a:lnSpc>
              <a:spcBef>
                <a:spcPts val="0"/>
              </a:spcBef>
              <a:buSzPts val="2100"/>
            </a:pPr>
            <a:r>
              <a:rPr lang="en-US" sz="1575"/>
              <a:t>Interviews</a:t>
            </a:r>
            <a:endParaRPr sz="1575"/>
          </a:p>
          <a:p>
            <a:pPr marL="214313" indent="-120968">
              <a:lnSpc>
                <a:spcPct val="150000"/>
              </a:lnSpc>
              <a:spcBef>
                <a:spcPts val="0"/>
              </a:spcBef>
              <a:buSzPts val="2100"/>
            </a:pPr>
            <a:r>
              <a:rPr lang="en-US" sz="1575"/>
              <a:t>Direct observation</a:t>
            </a:r>
            <a:endParaRPr sz="1575"/>
          </a:p>
          <a:p>
            <a:pPr marL="214313" indent="-120968">
              <a:lnSpc>
                <a:spcPct val="150000"/>
              </a:lnSpc>
              <a:spcBef>
                <a:spcPts val="0"/>
              </a:spcBef>
              <a:buSzPts val="2100"/>
            </a:pPr>
            <a:r>
              <a:rPr lang="en-US" sz="1575"/>
              <a:t>Case file reviews</a:t>
            </a:r>
            <a:endParaRPr sz="1575"/>
          </a:p>
          <a:p>
            <a:pPr marL="214313" indent="-120968">
              <a:lnSpc>
                <a:spcPct val="150000"/>
              </a:lnSpc>
              <a:spcBef>
                <a:spcPts val="0"/>
              </a:spcBef>
              <a:buSzPts val="2100"/>
            </a:pPr>
            <a:r>
              <a:rPr lang="en-US" sz="1575"/>
              <a:t>Curriculum-based assessment</a:t>
            </a:r>
            <a:endParaRPr sz="1575"/>
          </a:p>
          <a:p>
            <a:pPr marL="214313" indent="-120968">
              <a:lnSpc>
                <a:spcPct val="150000"/>
              </a:lnSpc>
              <a:spcBef>
                <a:spcPts val="0"/>
              </a:spcBef>
              <a:buSzPts val="2100"/>
            </a:pPr>
            <a:r>
              <a:rPr lang="en-US" sz="1575"/>
              <a:t>Social history</a:t>
            </a:r>
            <a:endParaRPr sz="1575"/>
          </a:p>
          <a:p>
            <a:pPr marL="214313" marR="316468" indent="-120968">
              <a:lnSpc>
                <a:spcPct val="150000"/>
              </a:lnSpc>
              <a:spcBef>
                <a:spcPts val="0"/>
              </a:spcBef>
              <a:buSzPts val="2100"/>
            </a:pPr>
            <a:r>
              <a:rPr lang="en-US" sz="1575"/>
              <a:t>Rating scales for specific  areas</a:t>
            </a:r>
            <a:endParaRPr sz="1575"/>
          </a:p>
          <a:p>
            <a:pPr marL="214313" indent="-90011">
              <a:lnSpc>
                <a:spcPct val="150000"/>
              </a:lnSpc>
              <a:buNone/>
            </a:pPr>
            <a:endParaRPr sz="1575"/>
          </a:p>
        </p:txBody>
      </p:sp>
      <p:sp>
        <p:nvSpPr>
          <p:cNvPr id="390" name="Google Shape;390;p33"/>
          <p:cNvSpPr txBox="1"/>
          <p:nvPr/>
        </p:nvSpPr>
        <p:spPr>
          <a:xfrm>
            <a:off x="38" y="857250"/>
            <a:ext cx="9144000" cy="392385"/>
          </a:xfrm>
          <a:prstGeom prst="rect">
            <a:avLst/>
          </a:prstGeom>
          <a:solidFill>
            <a:srgbClr val="CFDEEF">
              <a:alpha val="87058"/>
            </a:srgbClr>
          </a:solidFill>
          <a:ln w="9525" cap="flat" cmpd="sng">
            <a:solidFill>
              <a:srgbClr val="FFFFFF"/>
            </a:solidFill>
            <a:prstDash val="solid"/>
            <a:round/>
            <a:headEnd type="none" w="sm" len="sm"/>
            <a:tailEnd type="none" w="sm" len="sm"/>
          </a:ln>
        </p:spPr>
        <p:txBody>
          <a:bodyPr spcFirstLastPara="1" wrap="square" lIns="68569" tIns="34275" rIns="68569" bIns="34275" anchor="t" anchorCtr="0">
            <a:spAutoFit/>
          </a:bodyPr>
          <a:lstStyle/>
          <a:p>
            <a:pPr algn="ctr">
              <a:buClr>
                <a:schemeClr val="lt1"/>
              </a:buClr>
              <a:buSzPts val="2800"/>
            </a:pPr>
            <a:r>
              <a:rPr lang="en-US" sz="2100">
                <a:solidFill>
                  <a:schemeClr val="dk1"/>
                </a:solidFill>
                <a:latin typeface="Arial"/>
                <a:ea typeface="Arial"/>
                <a:cs typeface="Arial"/>
                <a:sym typeface="Arial"/>
              </a:rPr>
              <a:t>Transition Assessment Examples</a:t>
            </a:r>
            <a:endParaRPr sz="135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6">
                                            <p:txEl>
                                              <p:pRg st="0" end="0"/>
                                            </p:txEl>
                                          </p:spTgt>
                                        </p:tgtEl>
                                        <p:attrNameLst>
                                          <p:attrName>style.visibility</p:attrName>
                                        </p:attrNameLst>
                                      </p:cBhvr>
                                      <p:to>
                                        <p:strVal val="visible"/>
                                      </p:to>
                                    </p:set>
                                    <p:animEffect transition="in" filter="fade">
                                      <p:cBhvr>
                                        <p:cTn id="7" dur="500"/>
                                        <p:tgtEl>
                                          <p:spTgt spid="3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87">
                                            <p:txEl>
                                              <p:pRg st="0" end="0"/>
                                            </p:txEl>
                                          </p:spTgt>
                                        </p:tgtEl>
                                        <p:attrNameLst>
                                          <p:attrName>style.visibility</p:attrName>
                                        </p:attrNameLst>
                                      </p:cBhvr>
                                      <p:to>
                                        <p:strVal val="visible"/>
                                      </p:to>
                                    </p:set>
                                    <p:anim calcmode="lin" valueType="num">
                                      <p:cBhvr additive="base">
                                        <p:cTn id="12" dur="500"/>
                                        <p:tgtEl>
                                          <p:spTgt spid="3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87">
                                            <p:txEl>
                                              <p:pRg st="1" end="1"/>
                                            </p:txEl>
                                          </p:spTgt>
                                        </p:tgtEl>
                                        <p:attrNameLst>
                                          <p:attrName>style.visibility</p:attrName>
                                        </p:attrNameLst>
                                      </p:cBhvr>
                                      <p:to>
                                        <p:strVal val="visible"/>
                                      </p:to>
                                    </p:set>
                                    <p:anim calcmode="lin" valueType="num">
                                      <p:cBhvr additive="base">
                                        <p:cTn id="17" dur="500"/>
                                        <p:tgtEl>
                                          <p:spTgt spid="38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87">
                                            <p:txEl>
                                              <p:pRg st="2" end="2"/>
                                            </p:txEl>
                                          </p:spTgt>
                                        </p:tgtEl>
                                        <p:attrNameLst>
                                          <p:attrName>style.visibility</p:attrName>
                                        </p:attrNameLst>
                                      </p:cBhvr>
                                      <p:to>
                                        <p:strVal val="visible"/>
                                      </p:to>
                                    </p:set>
                                    <p:anim calcmode="lin" valueType="num">
                                      <p:cBhvr additive="base">
                                        <p:cTn id="22" dur="500"/>
                                        <p:tgtEl>
                                          <p:spTgt spid="38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87">
                                            <p:txEl>
                                              <p:pRg st="3" end="3"/>
                                            </p:txEl>
                                          </p:spTgt>
                                        </p:tgtEl>
                                        <p:attrNameLst>
                                          <p:attrName>style.visibility</p:attrName>
                                        </p:attrNameLst>
                                      </p:cBhvr>
                                      <p:to>
                                        <p:strVal val="visible"/>
                                      </p:to>
                                    </p:set>
                                    <p:anim calcmode="lin" valueType="num">
                                      <p:cBhvr additive="base">
                                        <p:cTn id="27" dur="500"/>
                                        <p:tgtEl>
                                          <p:spTgt spid="3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87">
                                            <p:txEl>
                                              <p:pRg st="4" end="4"/>
                                            </p:txEl>
                                          </p:spTgt>
                                        </p:tgtEl>
                                        <p:attrNameLst>
                                          <p:attrName>style.visibility</p:attrName>
                                        </p:attrNameLst>
                                      </p:cBhvr>
                                      <p:to>
                                        <p:strVal val="visible"/>
                                      </p:to>
                                    </p:set>
                                    <p:anim calcmode="lin" valueType="num">
                                      <p:cBhvr additive="base">
                                        <p:cTn id="32" dur="500"/>
                                        <p:tgtEl>
                                          <p:spTgt spid="38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87">
                                            <p:txEl>
                                              <p:pRg st="5" end="5"/>
                                            </p:txEl>
                                          </p:spTgt>
                                        </p:tgtEl>
                                        <p:attrNameLst>
                                          <p:attrName>style.visibility</p:attrName>
                                        </p:attrNameLst>
                                      </p:cBhvr>
                                      <p:to>
                                        <p:strVal val="visible"/>
                                      </p:to>
                                    </p:set>
                                    <p:anim calcmode="lin" valueType="num">
                                      <p:cBhvr additive="base">
                                        <p:cTn id="37" dur="500"/>
                                        <p:tgtEl>
                                          <p:spTgt spid="38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87">
                                            <p:txEl>
                                              <p:pRg st="6" end="6"/>
                                            </p:txEl>
                                          </p:spTgt>
                                        </p:tgtEl>
                                        <p:attrNameLst>
                                          <p:attrName>style.visibility</p:attrName>
                                        </p:attrNameLst>
                                      </p:cBhvr>
                                      <p:to>
                                        <p:strVal val="visible"/>
                                      </p:to>
                                    </p:set>
                                    <p:anim calcmode="lin" valueType="num">
                                      <p:cBhvr additive="base">
                                        <p:cTn id="42" dur="500"/>
                                        <p:tgtEl>
                                          <p:spTgt spid="38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87">
                                            <p:txEl>
                                              <p:pRg st="7" end="7"/>
                                            </p:txEl>
                                          </p:spTgt>
                                        </p:tgtEl>
                                        <p:attrNameLst>
                                          <p:attrName>style.visibility</p:attrName>
                                        </p:attrNameLst>
                                      </p:cBhvr>
                                      <p:to>
                                        <p:strVal val="visible"/>
                                      </p:to>
                                    </p:set>
                                    <p:anim calcmode="lin" valueType="num">
                                      <p:cBhvr additive="base">
                                        <p:cTn id="47" dur="500"/>
                                        <p:tgtEl>
                                          <p:spTgt spid="38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87">
                                            <p:txEl>
                                              <p:pRg st="8" end="8"/>
                                            </p:txEl>
                                          </p:spTgt>
                                        </p:tgtEl>
                                        <p:attrNameLst>
                                          <p:attrName>style.visibility</p:attrName>
                                        </p:attrNameLst>
                                      </p:cBhvr>
                                      <p:to>
                                        <p:strVal val="visible"/>
                                      </p:to>
                                    </p:set>
                                    <p:anim calcmode="lin" valueType="num">
                                      <p:cBhvr additive="base">
                                        <p:cTn id="52" dur="500"/>
                                        <p:tgtEl>
                                          <p:spTgt spid="38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88">
                                            <p:txEl>
                                              <p:pRg st="0" end="0"/>
                                            </p:txEl>
                                          </p:spTgt>
                                        </p:tgtEl>
                                        <p:attrNameLst>
                                          <p:attrName>style.visibility</p:attrName>
                                        </p:attrNameLst>
                                      </p:cBhvr>
                                      <p:to>
                                        <p:strVal val="visible"/>
                                      </p:to>
                                    </p:set>
                                    <p:animEffect transition="in" filter="fade">
                                      <p:cBhvr>
                                        <p:cTn id="57" dur="1000"/>
                                        <p:tgtEl>
                                          <p:spTgt spid="388">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389">
                                            <p:txEl>
                                              <p:pRg st="0" end="0"/>
                                            </p:txEl>
                                          </p:spTgt>
                                        </p:tgtEl>
                                        <p:attrNameLst>
                                          <p:attrName>style.visibility</p:attrName>
                                        </p:attrNameLst>
                                      </p:cBhvr>
                                      <p:to>
                                        <p:strVal val="visible"/>
                                      </p:to>
                                    </p:set>
                                    <p:anim calcmode="lin" valueType="num">
                                      <p:cBhvr additive="base">
                                        <p:cTn id="62" dur="500"/>
                                        <p:tgtEl>
                                          <p:spTgt spid="38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89">
                                            <p:txEl>
                                              <p:pRg st="1" end="1"/>
                                            </p:txEl>
                                          </p:spTgt>
                                        </p:tgtEl>
                                        <p:attrNameLst>
                                          <p:attrName>style.visibility</p:attrName>
                                        </p:attrNameLst>
                                      </p:cBhvr>
                                      <p:to>
                                        <p:strVal val="visible"/>
                                      </p:to>
                                    </p:set>
                                    <p:anim calcmode="lin" valueType="num">
                                      <p:cBhvr additive="base">
                                        <p:cTn id="67" dur="500"/>
                                        <p:tgtEl>
                                          <p:spTgt spid="38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389">
                                            <p:txEl>
                                              <p:pRg st="2" end="2"/>
                                            </p:txEl>
                                          </p:spTgt>
                                        </p:tgtEl>
                                        <p:attrNameLst>
                                          <p:attrName>style.visibility</p:attrName>
                                        </p:attrNameLst>
                                      </p:cBhvr>
                                      <p:to>
                                        <p:strVal val="visible"/>
                                      </p:to>
                                    </p:set>
                                    <p:anim calcmode="lin" valueType="num">
                                      <p:cBhvr additive="base">
                                        <p:cTn id="72" dur="500"/>
                                        <p:tgtEl>
                                          <p:spTgt spid="38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389">
                                            <p:txEl>
                                              <p:pRg st="3" end="3"/>
                                            </p:txEl>
                                          </p:spTgt>
                                        </p:tgtEl>
                                        <p:attrNameLst>
                                          <p:attrName>style.visibility</p:attrName>
                                        </p:attrNameLst>
                                      </p:cBhvr>
                                      <p:to>
                                        <p:strVal val="visible"/>
                                      </p:to>
                                    </p:set>
                                    <p:anim calcmode="lin" valueType="num">
                                      <p:cBhvr additive="base">
                                        <p:cTn id="77" dur="500"/>
                                        <p:tgtEl>
                                          <p:spTgt spid="38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389">
                                            <p:txEl>
                                              <p:pRg st="4" end="4"/>
                                            </p:txEl>
                                          </p:spTgt>
                                        </p:tgtEl>
                                        <p:attrNameLst>
                                          <p:attrName>style.visibility</p:attrName>
                                        </p:attrNameLst>
                                      </p:cBhvr>
                                      <p:to>
                                        <p:strVal val="visible"/>
                                      </p:to>
                                    </p:set>
                                    <p:anim calcmode="lin" valueType="num">
                                      <p:cBhvr additive="base">
                                        <p:cTn id="82" dur="500"/>
                                        <p:tgtEl>
                                          <p:spTgt spid="38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389">
                                            <p:txEl>
                                              <p:pRg st="5" end="5"/>
                                            </p:txEl>
                                          </p:spTgt>
                                        </p:tgtEl>
                                        <p:attrNameLst>
                                          <p:attrName>style.visibility</p:attrName>
                                        </p:attrNameLst>
                                      </p:cBhvr>
                                      <p:to>
                                        <p:strVal val="visible"/>
                                      </p:to>
                                    </p:set>
                                    <p:anim calcmode="lin" valueType="num">
                                      <p:cBhvr additive="base">
                                        <p:cTn id="87" dur="500"/>
                                        <p:tgtEl>
                                          <p:spTgt spid="38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nodeType="clickEffect">
                                  <p:stCondLst>
                                    <p:cond delay="0"/>
                                  </p:stCondLst>
                                  <p:childTnLst>
                                    <p:set>
                                      <p:cBhvr>
                                        <p:cTn id="91" dur="1" fill="hold">
                                          <p:stCondLst>
                                            <p:cond delay="0"/>
                                          </p:stCondLst>
                                        </p:cTn>
                                        <p:tgtEl>
                                          <p:spTgt spid="389">
                                            <p:txEl>
                                              <p:pRg st="6" end="6"/>
                                            </p:txEl>
                                          </p:spTgt>
                                        </p:tgtEl>
                                        <p:attrNameLst>
                                          <p:attrName>style.visibility</p:attrName>
                                        </p:attrNameLst>
                                      </p:cBhvr>
                                      <p:to>
                                        <p:strVal val="visible"/>
                                      </p:to>
                                    </p:set>
                                    <p:anim calcmode="lin" valueType="num">
                                      <p:cBhvr additive="base">
                                        <p:cTn id="92" dur="500"/>
                                        <p:tgtEl>
                                          <p:spTgt spid="38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389">
                                            <p:txEl>
                                              <p:pRg st="7" end="7"/>
                                            </p:txEl>
                                          </p:spTgt>
                                        </p:tgtEl>
                                        <p:attrNameLst>
                                          <p:attrName>style.visibility</p:attrName>
                                        </p:attrNameLst>
                                      </p:cBhvr>
                                      <p:to>
                                        <p:strVal val="visible"/>
                                      </p:to>
                                    </p:set>
                                    <p:anim calcmode="lin" valueType="num">
                                      <p:cBhvr additive="base">
                                        <p:cTn id="97" dur="500"/>
                                        <p:tgtEl>
                                          <p:spTgt spid="38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34"/>
          <p:cNvSpPr/>
          <p:nvPr/>
        </p:nvSpPr>
        <p:spPr>
          <a:xfrm>
            <a:off x="245193" y="1049891"/>
            <a:ext cx="2719022" cy="4759974"/>
          </a:xfrm>
          <a:prstGeom prst="roundRect">
            <a:avLst>
              <a:gd name="adj" fmla="val 16667"/>
            </a:avLst>
          </a:prstGeom>
          <a:solidFill>
            <a:schemeClr val="lt1"/>
          </a:solid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buClr>
                <a:schemeClr val="dk1"/>
              </a:buClr>
              <a:buSzPts val="2000"/>
            </a:pPr>
            <a:r>
              <a:rPr lang="en-US" sz="1500" b="1">
                <a:solidFill>
                  <a:schemeClr val="dk1"/>
                </a:solidFill>
                <a:latin typeface="Arial"/>
                <a:ea typeface="Arial"/>
                <a:cs typeface="Arial"/>
                <a:sym typeface="Arial"/>
              </a:rPr>
              <a:t>AAT Assessments</a:t>
            </a:r>
            <a:endParaRPr sz="1350">
              <a:solidFill>
                <a:schemeClr val="dk1"/>
              </a:solidFill>
              <a:latin typeface="Calibri"/>
              <a:ea typeface="Calibri"/>
              <a:cs typeface="Calibri"/>
              <a:sym typeface="Calibri"/>
            </a:endParaRPr>
          </a:p>
          <a:p>
            <a:pPr algn="ctr">
              <a:buClr>
                <a:schemeClr val="dk1"/>
              </a:buClr>
              <a:buSzPts val="1600"/>
            </a:pPr>
            <a:endParaRPr sz="1200">
              <a:solidFill>
                <a:schemeClr val="dk1"/>
              </a:solidFill>
              <a:latin typeface="Arial"/>
              <a:ea typeface="Arial"/>
              <a:cs typeface="Arial"/>
              <a:sym typeface="Arial"/>
            </a:endParaRPr>
          </a:p>
          <a:p>
            <a:pPr>
              <a:buClr>
                <a:schemeClr val="dk1"/>
              </a:buClr>
              <a:buSzPts val="1600"/>
            </a:pPr>
            <a:r>
              <a:rPr lang="en-US" sz="1200" b="1">
                <a:solidFill>
                  <a:schemeClr val="dk1"/>
                </a:solidFill>
                <a:latin typeface="Arial"/>
                <a:ea typeface="Arial"/>
                <a:cs typeface="Arial"/>
                <a:sym typeface="Arial"/>
              </a:rPr>
              <a:t>What: </a:t>
            </a:r>
            <a:r>
              <a:rPr lang="en-US" sz="1200">
                <a:solidFill>
                  <a:schemeClr val="dk1"/>
                </a:solidFill>
                <a:latin typeface="Arial"/>
                <a:ea typeface="Arial"/>
                <a:cs typeface="Arial"/>
                <a:sym typeface="Arial"/>
              </a:rPr>
              <a:t>Assessment of the student’s current strengths, skills, preferences, interests, talents, needs, and challenges in relation to the future</a:t>
            </a:r>
            <a:endParaRPr sz="1350">
              <a:solidFill>
                <a:schemeClr val="dk1"/>
              </a:solidFill>
              <a:latin typeface="Calibri"/>
              <a:ea typeface="Calibri"/>
              <a:cs typeface="Calibri"/>
              <a:sym typeface="Calibri"/>
            </a:endParaRPr>
          </a:p>
          <a:p>
            <a:pPr>
              <a:buClr>
                <a:schemeClr val="dk1"/>
              </a:buClr>
              <a:buSzPts val="1600"/>
            </a:pPr>
            <a:endParaRPr sz="1200">
              <a:solidFill>
                <a:schemeClr val="dk1"/>
              </a:solidFill>
              <a:latin typeface="Arial"/>
              <a:ea typeface="Arial"/>
              <a:cs typeface="Arial"/>
              <a:sym typeface="Arial"/>
            </a:endParaRPr>
          </a:p>
          <a:p>
            <a:pPr>
              <a:buClr>
                <a:schemeClr val="dk1"/>
              </a:buClr>
              <a:buSzPts val="1600"/>
            </a:pPr>
            <a:r>
              <a:rPr lang="en-US" sz="1200" b="1">
                <a:solidFill>
                  <a:schemeClr val="dk1"/>
                </a:solidFill>
                <a:latin typeface="Arial"/>
                <a:ea typeface="Arial"/>
                <a:cs typeface="Arial"/>
                <a:sym typeface="Arial"/>
              </a:rPr>
              <a:t>Focus: </a:t>
            </a:r>
            <a:r>
              <a:rPr lang="en-US" sz="1200">
                <a:solidFill>
                  <a:schemeClr val="dk1"/>
                </a:solidFill>
                <a:latin typeface="Arial"/>
                <a:ea typeface="Arial"/>
                <a:cs typeface="Arial"/>
                <a:sym typeface="Arial"/>
              </a:rPr>
              <a:t>Concentrate attention on the potential impact of the current skills, interests, and needs on future plans and adult life goals.</a:t>
            </a:r>
            <a:endParaRPr sz="1350">
              <a:solidFill>
                <a:schemeClr val="dk1"/>
              </a:solidFill>
              <a:latin typeface="Calibri"/>
              <a:ea typeface="Calibri"/>
              <a:cs typeface="Calibri"/>
              <a:sym typeface="Calibri"/>
            </a:endParaRPr>
          </a:p>
          <a:p>
            <a:pPr>
              <a:buClr>
                <a:schemeClr val="dk1"/>
              </a:buClr>
              <a:buSzPts val="1600"/>
            </a:pPr>
            <a:endParaRPr sz="1200">
              <a:solidFill>
                <a:schemeClr val="dk1"/>
              </a:solidFill>
              <a:latin typeface="Arial"/>
              <a:ea typeface="Arial"/>
              <a:cs typeface="Arial"/>
              <a:sym typeface="Arial"/>
            </a:endParaRPr>
          </a:p>
          <a:p>
            <a:pPr>
              <a:buClr>
                <a:schemeClr val="dk1"/>
              </a:buClr>
              <a:buSzPts val="1600"/>
            </a:pPr>
            <a:r>
              <a:rPr lang="en-US" sz="1200" b="1">
                <a:solidFill>
                  <a:schemeClr val="dk1"/>
                </a:solidFill>
                <a:latin typeface="Arial"/>
                <a:ea typeface="Arial"/>
                <a:cs typeface="Arial"/>
                <a:sym typeface="Arial"/>
              </a:rPr>
              <a:t>Implications</a:t>
            </a:r>
            <a:r>
              <a:rPr lang="en-US" sz="1200">
                <a:solidFill>
                  <a:schemeClr val="dk1"/>
                </a:solidFill>
                <a:latin typeface="Arial"/>
                <a:ea typeface="Arial"/>
                <a:cs typeface="Arial"/>
                <a:sym typeface="Arial"/>
              </a:rPr>
              <a:t>: What impact will this have on what the student needs to learn now: Is yearly progress sufficient: What supports are needed? Do we need more information?</a:t>
            </a:r>
            <a:endParaRPr sz="1350">
              <a:solidFill>
                <a:schemeClr val="dk1"/>
              </a:solidFill>
              <a:latin typeface="Calibri"/>
              <a:ea typeface="Calibri"/>
              <a:cs typeface="Calibri"/>
              <a:sym typeface="Calibri"/>
            </a:endParaRPr>
          </a:p>
        </p:txBody>
      </p:sp>
      <p:cxnSp>
        <p:nvCxnSpPr>
          <p:cNvPr id="397" name="Google Shape;397;p34"/>
          <p:cNvCxnSpPr/>
          <p:nvPr/>
        </p:nvCxnSpPr>
        <p:spPr>
          <a:xfrm>
            <a:off x="3145818" y="1459865"/>
            <a:ext cx="2943546" cy="0"/>
          </a:xfrm>
          <a:prstGeom prst="straightConnector1">
            <a:avLst/>
          </a:prstGeom>
          <a:noFill/>
          <a:ln w="34925" cap="flat" cmpd="sng">
            <a:solidFill>
              <a:schemeClr val="dk1"/>
            </a:solidFill>
            <a:prstDash val="solid"/>
            <a:round/>
            <a:headEnd type="triangle" w="med" len="med"/>
            <a:tailEnd type="triangle" w="med" len="med"/>
          </a:ln>
        </p:spPr>
      </p:cxnSp>
      <p:sp>
        <p:nvSpPr>
          <p:cNvPr id="398" name="Google Shape;398;p34"/>
          <p:cNvSpPr txBox="1"/>
          <p:nvPr/>
        </p:nvSpPr>
        <p:spPr>
          <a:xfrm>
            <a:off x="3626879" y="1182886"/>
            <a:ext cx="1864800" cy="276969"/>
          </a:xfrm>
          <a:prstGeom prst="rect">
            <a:avLst/>
          </a:prstGeom>
          <a:noFill/>
          <a:ln>
            <a:noFill/>
          </a:ln>
        </p:spPr>
        <p:txBody>
          <a:bodyPr spcFirstLastPara="1" wrap="square" lIns="68569" tIns="34275" rIns="68569" bIns="34275" anchor="t" anchorCtr="0">
            <a:spAutoFit/>
          </a:bodyPr>
          <a:lstStyle/>
          <a:p>
            <a:pPr algn="ctr">
              <a:buClr>
                <a:srgbClr val="000000"/>
              </a:buClr>
              <a:buSzPts val="1800"/>
            </a:pPr>
            <a:r>
              <a:rPr lang="en-US" sz="1350" b="1">
                <a:solidFill>
                  <a:srgbClr val="000000"/>
                </a:solidFill>
                <a:latin typeface="Arial"/>
                <a:ea typeface="Arial"/>
                <a:cs typeface="Arial"/>
                <a:sym typeface="Arial"/>
              </a:rPr>
              <a:t>The Gap    </a:t>
            </a:r>
            <a:endParaRPr sz="1350">
              <a:solidFill>
                <a:schemeClr val="dk1"/>
              </a:solidFill>
              <a:latin typeface="Calibri"/>
              <a:ea typeface="Calibri"/>
              <a:cs typeface="Calibri"/>
              <a:sym typeface="Calibri"/>
            </a:endParaRPr>
          </a:p>
        </p:txBody>
      </p:sp>
      <p:sp>
        <p:nvSpPr>
          <p:cNvPr id="399" name="Google Shape;399;p34"/>
          <p:cNvSpPr txBox="1"/>
          <p:nvPr/>
        </p:nvSpPr>
        <p:spPr>
          <a:xfrm>
            <a:off x="3145819" y="1690383"/>
            <a:ext cx="2681555" cy="623217"/>
          </a:xfrm>
          <a:prstGeom prst="rect">
            <a:avLst/>
          </a:prstGeom>
          <a:noFill/>
          <a:ln>
            <a:noFill/>
          </a:ln>
        </p:spPr>
        <p:txBody>
          <a:bodyPr spcFirstLastPara="1" wrap="square" lIns="68569" tIns="34275" rIns="68569" bIns="34275" anchor="t" anchorCtr="0">
            <a:spAutoFit/>
          </a:bodyPr>
          <a:lstStyle/>
          <a:p>
            <a:pPr algn="ctr">
              <a:buClr>
                <a:srgbClr val="000000"/>
              </a:buClr>
              <a:buSzPts val="1600"/>
            </a:pPr>
            <a:r>
              <a:rPr lang="en-US" sz="1200">
                <a:solidFill>
                  <a:srgbClr val="000000"/>
                </a:solidFill>
                <a:latin typeface="Arial"/>
                <a:ea typeface="Arial"/>
                <a:cs typeface="Arial"/>
                <a:sym typeface="Arial"/>
              </a:rPr>
              <a:t>What is the difference between the current skills and knowledge and the required future skills?</a:t>
            </a:r>
            <a:endParaRPr sz="1350">
              <a:solidFill>
                <a:schemeClr val="dk1"/>
              </a:solidFill>
              <a:latin typeface="Calibri"/>
              <a:ea typeface="Calibri"/>
              <a:cs typeface="Calibri"/>
              <a:sym typeface="Calibri"/>
            </a:endParaRPr>
          </a:p>
        </p:txBody>
      </p:sp>
      <p:sp>
        <p:nvSpPr>
          <p:cNvPr id="400" name="Google Shape;400;p34"/>
          <p:cNvSpPr/>
          <p:nvPr/>
        </p:nvSpPr>
        <p:spPr>
          <a:xfrm>
            <a:off x="6405294" y="1165477"/>
            <a:ext cx="2305367" cy="4661897"/>
          </a:xfrm>
          <a:prstGeom prst="roundRect">
            <a:avLst>
              <a:gd name="adj" fmla="val 16667"/>
            </a:avLst>
          </a:prstGeom>
          <a:solidFill>
            <a:schemeClr val="lt1"/>
          </a:solid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buClr>
                <a:schemeClr val="dk1"/>
              </a:buClr>
              <a:buSzPts val="1600"/>
            </a:pPr>
            <a:endParaRPr sz="1200">
              <a:solidFill>
                <a:schemeClr val="dk1"/>
              </a:solidFill>
              <a:latin typeface="Arial"/>
              <a:ea typeface="Arial"/>
              <a:cs typeface="Arial"/>
              <a:sym typeface="Arial"/>
            </a:endParaRPr>
          </a:p>
          <a:p>
            <a:pPr algn="ctr">
              <a:buClr>
                <a:schemeClr val="dk1"/>
              </a:buClr>
              <a:buSzPts val="1600"/>
            </a:pPr>
            <a:endParaRPr sz="1200">
              <a:solidFill>
                <a:schemeClr val="dk1"/>
              </a:solidFill>
              <a:latin typeface="Arial"/>
              <a:ea typeface="Arial"/>
              <a:cs typeface="Arial"/>
              <a:sym typeface="Arial"/>
            </a:endParaRPr>
          </a:p>
          <a:p>
            <a:pPr algn="ctr">
              <a:buClr>
                <a:schemeClr val="dk1"/>
              </a:buClr>
              <a:buSzPts val="1600"/>
            </a:pPr>
            <a:endParaRPr sz="1200">
              <a:solidFill>
                <a:schemeClr val="dk1"/>
              </a:solidFill>
              <a:latin typeface="Arial"/>
              <a:ea typeface="Arial"/>
              <a:cs typeface="Arial"/>
              <a:sym typeface="Arial"/>
            </a:endParaRPr>
          </a:p>
          <a:p>
            <a:pPr algn="ctr">
              <a:buClr>
                <a:schemeClr val="dk1"/>
              </a:buClr>
              <a:buSzPts val="1600"/>
            </a:pPr>
            <a:endParaRPr sz="1200">
              <a:solidFill>
                <a:schemeClr val="dk1"/>
              </a:solidFill>
              <a:latin typeface="Arial"/>
              <a:ea typeface="Arial"/>
              <a:cs typeface="Arial"/>
              <a:sym typeface="Arial"/>
            </a:endParaRPr>
          </a:p>
          <a:p>
            <a:pPr algn="ctr">
              <a:buClr>
                <a:schemeClr val="dk1"/>
              </a:buClr>
              <a:buSzPts val="1600"/>
            </a:pPr>
            <a:endParaRPr sz="1200">
              <a:solidFill>
                <a:schemeClr val="dk1"/>
              </a:solidFill>
              <a:latin typeface="Arial"/>
              <a:ea typeface="Arial"/>
              <a:cs typeface="Arial"/>
              <a:sym typeface="Arial"/>
            </a:endParaRPr>
          </a:p>
          <a:p>
            <a:pPr algn="ctr">
              <a:buClr>
                <a:schemeClr val="dk1"/>
              </a:buClr>
              <a:buSzPts val="1600"/>
            </a:pPr>
            <a:endParaRPr sz="1200">
              <a:solidFill>
                <a:schemeClr val="dk1"/>
              </a:solidFill>
              <a:latin typeface="Arial"/>
              <a:ea typeface="Arial"/>
              <a:cs typeface="Arial"/>
              <a:sym typeface="Arial"/>
            </a:endParaRPr>
          </a:p>
          <a:p>
            <a:pPr algn="ctr">
              <a:buClr>
                <a:schemeClr val="dk1"/>
              </a:buClr>
              <a:buSzPts val="2000"/>
            </a:pPr>
            <a:endParaRPr sz="1500" b="1">
              <a:solidFill>
                <a:schemeClr val="dk1"/>
              </a:solidFill>
              <a:latin typeface="Arial"/>
              <a:ea typeface="Arial"/>
              <a:cs typeface="Arial"/>
              <a:sym typeface="Arial"/>
            </a:endParaRPr>
          </a:p>
          <a:p>
            <a:pPr algn="ctr">
              <a:buClr>
                <a:schemeClr val="dk1"/>
              </a:buClr>
              <a:buSzPts val="2000"/>
            </a:pPr>
            <a:r>
              <a:rPr lang="en-US" sz="1500" b="1">
                <a:solidFill>
                  <a:schemeClr val="dk1"/>
                </a:solidFill>
                <a:latin typeface="Arial"/>
                <a:ea typeface="Arial"/>
                <a:cs typeface="Arial"/>
                <a:sym typeface="Arial"/>
              </a:rPr>
              <a:t>Future Plans and</a:t>
            </a:r>
            <a:endParaRPr sz="1350">
              <a:solidFill>
                <a:schemeClr val="dk1"/>
              </a:solidFill>
              <a:latin typeface="Calibri"/>
              <a:ea typeface="Calibri"/>
              <a:cs typeface="Calibri"/>
              <a:sym typeface="Calibri"/>
            </a:endParaRPr>
          </a:p>
          <a:p>
            <a:pPr algn="ctr">
              <a:buClr>
                <a:schemeClr val="dk1"/>
              </a:buClr>
              <a:buSzPts val="2000"/>
            </a:pPr>
            <a:r>
              <a:rPr lang="en-US" sz="1500" b="1">
                <a:solidFill>
                  <a:schemeClr val="dk1"/>
                </a:solidFill>
                <a:latin typeface="Arial"/>
                <a:ea typeface="Arial"/>
                <a:cs typeface="Arial"/>
                <a:sym typeface="Arial"/>
              </a:rPr>
              <a:t>Adult Life Goals</a:t>
            </a:r>
            <a:endParaRPr sz="1350">
              <a:solidFill>
                <a:schemeClr val="dk1"/>
              </a:solidFill>
              <a:latin typeface="Calibri"/>
              <a:ea typeface="Calibri"/>
              <a:cs typeface="Calibri"/>
              <a:sym typeface="Calibri"/>
            </a:endParaRPr>
          </a:p>
          <a:p>
            <a:pPr algn="ctr">
              <a:buClr>
                <a:schemeClr val="dk1"/>
              </a:buClr>
              <a:buSzPts val="1600"/>
            </a:pPr>
            <a:endParaRPr sz="1200">
              <a:solidFill>
                <a:schemeClr val="dk1"/>
              </a:solidFill>
              <a:latin typeface="Arial"/>
              <a:ea typeface="Arial"/>
              <a:cs typeface="Arial"/>
              <a:sym typeface="Arial"/>
            </a:endParaRPr>
          </a:p>
          <a:p>
            <a:pPr algn="ctr">
              <a:buClr>
                <a:schemeClr val="dk1"/>
              </a:buClr>
              <a:buSzPts val="1600"/>
            </a:pPr>
            <a:endParaRPr sz="1200">
              <a:solidFill>
                <a:schemeClr val="dk1"/>
              </a:solidFill>
              <a:latin typeface="Arial"/>
              <a:ea typeface="Arial"/>
              <a:cs typeface="Arial"/>
              <a:sym typeface="Arial"/>
            </a:endParaRPr>
          </a:p>
          <a:p>
            <a:pPr algn="ctr">
              <a:buClr>
                <a:schemeClr val="dk1"/>
              </a:buClr>
              <a:buSzPts val="1600"/>
            </a:pPr>
            <a:endParaRPr sz="1200">
              <a:solidFill>
                <a:schemeClr val="dk1"/>
              </a:solidFill>
              <a:latin typeface="Arial"/>
              <a:ea typeface="Arial"/>
              <a:cs typeface="Arial"/>
              <a:sym typeface="Arial"/>
            </a:endParaRPr>
          </a:p>
          <a:p>
            <a:pPr algn="ctr">
              <a:buClr>
                <a:schemeClr val="dk1"/>
              </a:buClr>
              <a:buSzPts val="1600"/>
            </a:pPr>
            <a:endParaRPr sz="1200">
              <a:solidFill>
                <a:schemeClr val="dk1"/>
              </a:solidFill>
              <a:latin typeface="Arial"/>
              <a:ea typeface="Arial"/>
              <a:cs typeface="Arial"/>
              <a:sym typeface="Arial"/>
            </a:endParaRPr>
          </a:p>
          <a:p>
            <a:pPr algn="ctr">
              <a:buClr>
                <a:schemeClr val="dk1"/>
              </a:buClr>
              <a:buSzPts val="1600"/>
            </a:pPr>
            <a:endParaRPr sz="1200">
              <a:solidFill>
                <a:schemeClr val="dk1"/>
              </a:solidFill>
              <a:latin typeface="Arial"/>
              <a:ea typeface="Arial"/>
              <a:cs typeface="Arial"/>
              <a:sym typeface="Arial"/>
            </a:endParaRPr>
          </a:p>
          <a:p>
            <a:pPr algn="ctr">
              <a:buClr>
                <a:schemeClr val="dk1"/>
              </a:buClr>
              <a:buSzPts val="1600"/>
            </a:pPr>
            <a:endParaRPr sz="1200">
              <a:solidFill>
                <a:schemeClr val="dk1"/>
              </a:solidFill>
              <a:latin typeface="Arial"/>
              <a:ea typeface="Arial"/>
              <a:cs typeface="Arial"/>
              <a:sym typeface="Arial"/>
            </a:endParaRPr>
          </a:p>
          <a:p>
            <a:pPr algn="ctr">
              <a:buClr>
                <a:schemeClr val="dk1"/>
              </a:buClr>
              <a:buSzPts val="1600"/>
            </a:pPr>
            <a:endParaRPr sz="1200">
              <a:solidFill>
                <a:schemeClr val="dk1"/>
              </a:solidFill>
              <a:latin typeface="Arial"/>
              <a:ea typeface="Arial"/>
              <a:cs typeface="Arial"/>
              <a:sym typeface="Arial"/>
            </a:endParaRPr>
          </a:p>
          <a:p>
            <a:pPr algn="ctr">
              <a:buClr>
                <a:schemeClr val="dk1"/>
              </a:buClr>
              <a:buSzPts val="1600"/>
            </a:pPr>
            <a:endParaRPr sz="1200">
              <a:solidFill>
                <a:schemeClr val="dk1"/>
              </a:solidFill>
              <a:latin typeface="Arial"/>
              <a:ea typeface="Arial"/>
              <a:cs typeface="Arial"/>
              <a:sym typeface="Arial"/>
            </a:endParaRPr>
          </a:p>
          <a:p>
            <a:pPr algn="ctr">
              <a:buClr>
                <a:schemeClr val="dk1"/>
              </a:buClr>
              <a:buSzPts val="1600"/>
            </a:pPr>
            <a:endParaRPr sz="1200" b="1">
              <a:solidFill>
                <a:schemeClr val="dk1"/>
              </a:solidFill>
              <a:latin typeface="Arial"/>
              <a:ea typeface="Arial"/>
              <a:cs typeface="Arial"/>
              <a:sym typeface="Arial"/>
            </a:endParaRPr>
          </a:p>
          <a:p>
            <a:pPr algn="ctr">
              <a:buClr>
                <a:schemeClr val="dk1"/>
              </a:buClr>
              <a:buSzPts val="2000"/>
            </a:pPr>
            <a:r>
              <a:rPr lang="en-US" sz="1500" b="1">
                <a:solidFill>
                  <a:schemeClr val="dk1"/>
                </a:solidFill>
                <a:latin typeface="Arial"/>
                <a:ea typeface="Arial"/>
                <a:cs typeface="Arial"/>
                <a:sym typeface="Arial"/>
              </a:rPr>
              <a:t>Required Skills</a:t>
            </a:r>
            <a:endParaRPr sz="1350">
              <a:solidFill>
                <a:schemeClr val="dk1"/>
              </a:solidFill>
              <a:latin typeface="Calibri"/>
              <a:ea typeface="Calibri"/>
              <a:cs typeface="Calibri"/>
              <a:sym typeface="Calibri"/>
            </a:endParaRPr>
          </a:p>
          <a:p>
            <a:pPr algn="ctr">
              <a:buClr>
                <a:schemeClr val="dk1"/>
              </a:buClr>
              <a:buSzPts val="2000"/>
            </a:pPr>
            <a:r>
              <a:rPr lang="en-US" sz="1500" b="1">
                <a:solidFill>
                  <a:schemeClr val="dk1"/>
                </a:solidFill>
                <a:latin typeface="Arial"/>
                <a:ea typeface="Arial"/>
                <a:cs typeface="Arial"/>
                <a:sym typeface="Arial"/>
              </a:rPr>
              <a:t>And</a:t>
            </a:r>
            <a:endParaRPr sz="1350">
              <a:solidFill>
                <a:schemeClr val="dk1"/>
              </a:solidFill>
              <a:latin typeface="Calibri"/>
              <a:ea typeface="Calibri"/>
              <a:cs typeface="Calibri"/>
              <a:sym typeface="Calibri"/>
            </a:endParaRPr>
          </a:p>
          <a:p>
            <a:pPr algn="ctr">
              <a:buClr>
                <a:schemeClr val="dk1"/>
              </a:buClr>
              <a:buSzPts val="2000"/>
            </a:pPr>
            <a:r>
              <a:rPr lang="en-US" sz="1500" b="1">
                <a:solidFill>
                  <a:schemeClr val="dk1"/>
                </a:solidFill>
                <a:latin typeface="Arial"/>
                <a:ea typeface="Arial"/>
                <a:cs typeface="Arial"/>
                <a:sym typeface="Arial"/>
              </a:rPr>
              <a:t>Knowledge</a:t>
            </a:r>
            <a:endParaRPr sz="1350">
              <a:solidFill>
                <a:schemeClr val="dk1"/>
              </a:solidFill>
              <a:latin typeface="Calibri"/>
              <a:ea typeface="Calibri"/>
              <a:cs typeface="Calibri"/>
              <a:sym typeface="Calibri"/>
            </a:endParaRPr>
          </a:p>
          <a:p>
            <a:pPr algn="ctr">
              <a:buClr>
                <a:schemeClr val="dk1"/>
              </a:buClr>
              <a:buSzPts val="1600"/>
            </a:pPr>
            <a:endParaRPr sz="1200">
              <a:solidFill>
                <a:schemeClr val="dk1"/>
              </a:solidFill>
              <a:latin typeface="Arial"/>
              <a:ea typeface="Arial"/>
              <a:cs typeface="Arial"/>
              <a:sym typeface="Arial"/>
            </a:endParaRPr>
          </a:p>
          <a:p>
            <a:pPr algn="ctr">
              <a:buClr>
                <a:schemeClr val="dk1"/>
              </a:buClr>
              <a:buSzPts val="1600"/>
            </a:pPr>
            <a:endParaRPr sz="1200">
              <a:solidFill>
                <a:schemeClr val="dk1"/>
              </a:solidFill>
              <a:latin typeface="Arial"/>
              <a:ea typeface="Arial"/>
              <a:cs typeface="Arial"/>
              <a:sym typeface="Arial"/>
            </a:endParaRPr>
          </a:p>
          <a:p>
            <a:pPr algn="ctr">
              <a:buClr>
                <a:schemeClr val="dk1"/>
              </a:buClr>
              <a:buSzPts val="1600"/>
            </a:pPr>
            <a:endParaRPr sz="1200">
              <a:solidFill>
                <a:schemeClr val="dk1"/>
              </a:solidFill>
              <a:latin typeface="Arial"/>
              <a:ea typeface="Arial"/>
              <a:cs typeface="Arial"/>
              <a:sym typeface="Arial"/>
            </a:endParaRPr>
          </a:p>
          <a:p>
            <a:pPr algn="ctr">
              <a:buClr>
                <a:schemeClr val="dk1"/>
              </a:buClr>
              <a:buSzPts val="1600"/>
            </a:pPr>
            <a:endParaRPr sz="1200">
              <a:solidFill>
                <a:schemeClr val="dk1"/>
              </a:solidFill>
              <a:latin typeface="Arial"/>
              <a:ea typeface="Arial"/>
              <a:cs typeface="Arial"/>
              <a:sym typeface="Arial"/>
            </a:endParaRPr>
          </a:p>
          <a:p>
            <a:pPr algn="ctr">
              <a:buClr>
                <a:schemeClr val="dk1"/>
              </a:buClr>
              <a:buSzPts val="1600"/>
            </a:pPr>
            <a:endParaRPr sz="1200">
              <a:solidFill>
                <a:schemeClr val="dk1"/>
              </a:solidFill>
              <a:latin typeface="Arial"/>
              <a:ea typeface="Arial"/>
              <a:cs typeface="Arial"/>
              <a:sym typeface="Arial"/>
            </a:endParaRPr>
          </a:p>
          <a:p>
            <a:pPr algn="ctr">
              <a:buClr>
                <a:schemeClr val="dk1"/>
              </a:buClr>
              <a:buSzPts val="1600"/>
            </a:pPr>
            <a:endParaRPr sz="1200">
              <a:solidFill>
                <a:schemeClr val="dk1"/>
              </a:solidFill>
              <a:latin typeface="Arial"/>
              <a:ea typeface="Arial"/>
              <a:cs typeface="Arial"/>
              <a:sym typeface="Arial"/>
            </a:endParaRPr>
          </a:p>
          <a:p>
            <a:pPr algn="ctr">
              <a:buClr>
                <a:schemeClr val="dk1"/>
              </a:buClr>
              <a:buSzPts val="1600"/>
            </a:pPr>
            <a:endParaRPr sz="1200">
              <a:solidFill>
                <a:schemeClr val="dk1"/>
              </a:solidFill>
              <a:latin typeface="Arial"/>
              <a:ea typeface="Arial"/>
              <a:cs typeface="Arial"/>
              <a:sym typeface="Arial"/>
            </a:endParaRPr>
          </a:p>
        </p:txBody>
      </p:sp>
      <p:cxnSp>
        <p:nvCxnSpPr>
          <p:cNvPr id="401" name="Google Shape;401;p34"/>
          <p:cNvCxnSpPr/>
          <p:nvPr/>
        </p:nvCxnSpPr>
        <p:spPr>
          <a:xfrm>
            <a:off x="3145818" y="2766560"/>
            <a:ext cx="2943546" cy="0"/>
          </a:xfrm>
          <a:prstGeom prst="straightConnector1">
            <a:avLst/>
          </a:prstGeom>
          <a:noFill/>
          <a:ln w="38100" cap="flat" cmpd="sng">
            <a:solidFill>
              <a:schemeClr val="dk1"/>
            </a:solidFill>
            <a:prstDash val="solid"/>
            <a:round/>
            <a:headEnd type="triangle" w="med" len="med"/>
            <a:tailEnd type="triangle" w="med" len="med"/>
          </a:ln>
        </p:spPr>
      </p:cxnSp>
      <p:sp>
        <p:nvSpPr>
          <p:cNvPr id="402" name="Google Shape;402;p34"/>
          <p:cNvSpPr txBox="1"/>
          <p:nvPr/>
        </p:nvSpPr>
        <p:spPr>
          <a:xfrm>
            <a:off x="3500276" y="2489528"/>
            <a:ext cx="2234630" cy="276969"/>
          </a:xfrm>
          <a:prstGeom prst="rect">
            <a:avLst/>
          </a:prstGeom>
          <a:noFill/>
          <a:ln>
            <a:noFill/>
          </a:ln>
        </p:spPr>
        <p:txBody>
          <a:bodyPr spcFirstLastPara="1" wrap="square" lIns="68569" tIns="34275" rIns="68569" bIns="34275" anchor="t" anchorCtr="0">
            <a:spAutoFit/>
          </a:bodyPr>
          <a:lstStyle/>
          <a:p>
            <a:pPr algn="ctr">
              <a:buClr>
                <a:srgbClr val="000000"/>
              </a:buClr>
              <a:buSzPts val="1800"/>
            </a:pPr>
            <a:r>
              <a:rPr lang="en-US" sz="1350" b="1">
                <a:solidFill>
                  <a:srgbClr val="000000"/>
                </a:solidFill>
                <a:latin typeface="Arial"/>
                <a:ea typeface="Arial"/>
                <a:cs typeface="Arial"/>
                <a:sym typeface="Arial"/>
              </a:rPr>
              <a:t>Annual</a:t>
            </a:r>
            <a:r>
              <a:rPr lang="en-US" sz="1200" b="1">
                <a:solidFill>
                  <a:srgbClr val="000000"/>
                </a:solidFill>
                <a:latin typeface="Arial"/>
                <a:ea typeface="Arial"/>
                <a:cs typeface="Arial"/>
                <a:sym typeface="Arial"/>
              </a:rPr>
              <a:t> Goals</a:t>
            </a:r>
            <a:endParaRPr sz="1350">
              <a:solidFill>
                <a:schemeClr val="dk1"/>
              </a:solidFill>
              <a:latin typeface="Calibri"/>
              <a:ea typeface="Calibri"/>
              <a:cs typeface="Calibri"/>
              <a:sym typeface="Calibri"/>
            </a:endParaRPr>
          </a:p>
        </p:txBody>
      </p:sp>
      <p:sp>
        <p:nvSpPr>
          <p:cNvPr id="403" name="Google Shape;403;p34"/>
          <p:cNvSpPr/>
          <p:nvPr/>
        </p:nvSpPr>
        <p:spPr>
          <a:xfrm>
            <a:off x="3259939" y="2956479"/>
            <a:ext cx="520130" cy="329408"/>
          </a:xfrm>
          <a:prstGeom prst="flowChartConnector">
            <a:avLst/>
          </a:prstGeom>
          <a:noFill/>
          <a:ln w="25400" cap="flat" cmpd="sng">
            <a:solidFill>
              <a:srgbClr val="264159"/>
            </a:solidFill>
            <a:prstDash val="solid"/>
            <a:round/>
            <a:headEnd type="none" w="sm" len="sm"/>
            <a:tailEnd type="none" w="sm" len="sm"/>
          </a:ln>
        </p:spPr>
        <p:txBody>
          <a:bodyPr spcFirstLastPara="1" wrap="square" lIns="68569" tIns="34275" rIns="68569" bIns="34275" anchor="ctr" anchorCtr="0">
            <a:noAutofit/>
          </a:bodyPr>
          <a:lstStyle/>
          <a:p>
            <a:pPr algn="ctr">
              <a:buClr>
                <a:schemeClr val="dk1"/>
              </a:buClr>
              <a:buSzPts val="1000"/>
            </a:pPr>
            <a:r>
              <a:rPr lang="en-US" sz="750">
                <a:solidFill>
                  <a:schemeClr val="dk1"/>
                </a:solidFill>
                <a:latin typeface="Arial"/>
                <a:ea typeface="Arial"/>
                <a:cs typeface="Arial"/>
                <a:sym typeface="Arial"/>
              </a:rPr>
              <a:t>Age 15</a:t>
            </a:r>
            <a:endParaRPr sz="1350">
              <a:solidFill>
                <a:schemeClr val="dk1"/>
              </a:solidFill>
              <a:latin typeface="Calibri"/>
              <a:ea typeface="Calibri"/>
              <a:cs typeface="Calibri"/>
              <a:sym typeface="Calibri"/>
            </a:endParaRPr>
          </a:p>
        </p:txBody>
      </p:sp>
      <p:sp>
        <p:nvSpPr>
          <p:cNvPr id="404" name="Google Shape;404;p34"/>
          <p:cNvSpPr/>
          <p:nvPr/>
        </p:nvSpPr>
        <p:spPr>
          <a:xfrm>
            <a:off x="3912995" y="2946529"/>
            <a:ext cx="520130" cy="329408"/>
          </a:xfrm>
          <a:prstGeom prst="flowChartConnector">
            <a:avLst/>
          </a:prstGeom>
          <a:noFill/>
          <a:ln w="25400" cap="flat" cmpd="sng">
            <a:solidFill>
              <a:srgbClr val="264159"/>
            </a:solidFill>
            <a:prstDash val="solid"/>
            <a:round/>
            <a:headEnd type="none" w="sm" len="sm"/>
            <a:tailEnd type="none" w="sm" len="sm"/>
          </a:ln>
        </p:spPr>
        <p:txBody>
          <a:bodyPr spcFirstLastPara="1" wrap="square" lIns="68569" tIns="34275" rIns="68569" bIns="34275" anchor="ctr" anchorCtr="0">
            <a:noAutofit/>
          </a:bodyPr>
          <a:lstStyle/>
          <a:p>
            <a:pPr algn="ctr">
              <a:buClr>
                <a:schemeClr val="dk1"/>
              </a:buClr>
              <a:buSzPts val="1000"/>
            </a:pPr>
            <a:r>
              <a:rPr lang="en-US" sz="750">
                <a:solidFill>
                  <a:schemeClr val="dk1"/>
                </a:solidFill>
                <a:latin typeface="Arial"/>
                <a:ea typeface="Arial"/>
                <a:cs typeface="Arial"/>
                <a:sym typeface="Arial"/>
              </a:rPr>
              <a:t>Age 16</a:t>
            </a:r>
            <a:endParaRPr sz="1350">
              <a:solidFill>
                <a:schemeClr val="dk1"/>
              </a:solidFill>
              <a:latin typeface="Calibri"/>
              <a:ea typeface="Calibri"/>
              <a:cs typeface="Calibri"/>
              <a:sym typeface="Calibri"/>
            </a:endParaRPr>
          </a:p>
        </p:txBody>
      </p:sp>
      <p:sp>
        <p:nvSpPr>
          <p:cNvPr id="405" name="Google Shape;405;p34"/>
          <p:cNvSpPr/>
          <p:nvPr/>
        </p:nvSpPr>
        <p:spPr>
          <a:xfrm>
            <a:off x="4622580" y="2956480"/>
            <a:ext cx="520130" cy="329408"/>
          </a:xfrm>
          <a:prstGeom prst="flowChartConnector">
            <a:avLst/>
          </a:prstGeom>
          <a:noFill/>
          <a:ln w="25400" cap="flat" cmpd="sng">
            <a:solidFill>
              <a:srgbClr val="264159"/>
            </a:solidFill>
            <a:prstDash val="solid"/>
            <a:round/>
            <a:headEnd type="none" w="sm" len="sm"/>
            <a:tailEnd type="none" w="sm" len="sm"/>
          </a:ln>
        </p:spPr>
        <p:txBody>
          <a:bodyPr spcFirstLastPara="1" wrap="square" lIns="68569" tIns="34275" rIns="68569" bIns="34275" anchor="ctr" anchorCtr="0">
            <a:noAutofit/>
          </a:bodyPr>
          <a:lstStyle/>
          <a:p>
            <a:pPr algn="ctr">
              <a:buClr>
                <a:schemeClr val="dk1"/>
              </a:buClr>
              <a:buSzPts val="1000"/>
            </a:pPr>
            <a:r>
              <a:rPr lang="en-US" sz="750">
                <a:solidFill>
                  <a:schemeClr val="dk1"/>
                </a:solidFill>
                <a:latin typeface="Arial"/>
                <a:ea typeface="Arial"/>
                <a:cs typeface="Arial"/>
                <a:sym typeface="Arial"/>
              </a:rPr>
              <a:t>Age 17</a:t>
            </a:r>
            <a:endParaRPr sz="1350">
              <a:solidFill>
                <a:schemeClr val="dk1"/>
              </a:solidFill>
              <a:latin typeface="Calibri"/>
              <a:ea typeface="Calibri"/>
              <a:cs typeface="Calibri"/>
              <a:sym typeface="Calibri"/>
            </a:endParaRPr>
          </a:p>
        </p:txBody>
      </p:sp>
      <p:sp>
        <p:nvSpPr>
          <p:cNvPr id="406" name="Google Shape;406;p34"/>
          <p:cNvSpPr/>
          <p:nvPr/>
        </p:nvSpPr>
        <p:spPr>
          <a:xfrm>
            <a:off x="5338487" y="2936579"/>
            <a:ext cx="520130" cy="349308"/>
          </a:xfrm>
          <a:prstGeom prst="flowChartConnector">
            <a:avLst/>
          </a:prstGeom>
          <a:noFill/>
          <a:ln w="25400" cap="flat" cmpd="sng">
            <a:solidFill>
              <a:srgbClr val="264159"/>
            </a:solidFill>
            <a:prstDash val="solid"/>
            <a:round/>
            <a:headEnd type="none" w="sm" len="sm"/>
            <a:tailEnd type="none" w="sm" len="sm"/>
          </a:ln>
        </p:spPr>
        <p:txBody>
          <a:bodyPr spcFirstLastPara="1" wrap="square" lIns="68569" tIns="34275" rIns="68569" bIns="34275" anchor="ctr" anchorCtr="0">
            <a:noAutofit/>
          </a:bodyPr>
          <a:lstStyle/>
          <a:p>
            <a:pPr algn="ctr">
              <a:buClr>
                <a:schemeClr val="dk1"/>
              </a:buClr>
              <a:buSzPts val="1000"/>
            </a:pPr>
            <a:r>
              <a:rPr lang="en-US" sz="750">
                <a:solidFill>
                  <a:schemeClr val="dk1"/>
                </a:solidFill>
                <a:latin typeface="Arial"/>
                <a:ea typeface="Arial"/>
                <a:cs typeface="Arial"/>
                <a:sym typeface="Arial"/>
              </a:rPr>
              <a:t>Age 18</a:t>
            </a:r>
            <a:endParaRPr sz="1350">
              <a:solidFill>
                <a:schemeClr val="dk1"/>
              </a:solidFill>
              <a:latin typeface="Calibri"/>
              <a:ea typeface="Calibri"/>
              <a:cs typeface="Calibri"/>
              <a:sym typeface="Calibri"/>
            </a:endParaRPr>
          </a:p>
        </p:txBody>
      </p:sp>
      <p:sp>
        <p:nvSpPr>
          <p:cNvPr id="407" name="Google Shape;407;p34"/>
          <p:cNvSpPr txBox="1"/>
          <p:nvPr/>
        </p:nvSpPr>
        <p:spPr>
          <a:xfrm>
            <a:off x="2964215" y="3496307"/>
            <a:ext cx="3190126" cy="438551"/>
          </a:xfrm>
          <a:prstGeom prst="rect">
            <a:avLst/>
          </a:prstGeom>
          <a:noFill/>
          <a:ln>
            <a:noFill/>
          </a:ln>
        </p:spPr>
        <p:txBody>
          <a:bodyPr spcFirstLastPara="1" wrap="square" lIns="68569" tIns="34275" rIns="68569" bIns="34275" anchor="t" anchorCtr="0">
            <a:spAutoFit/>
          </a:bodyPr>
          <a:lstStyle/>
          <a:p>
            <a:pPr algn="ctr">
              <a:buClr>
                <a:srgbClr val="000000"/>
              </a:buClr>
              <a:buSzPts val="1600"/>
            </a:pPr>
            <a:r>
              <a:rPr lang="en-US" sz="1200">
                <a:solidFill>
                  <a:srgbClr val="000000"/>
                </a:solidFill>
                <a:latin typeface="Arial"/>
                <a:ea typeface="Arial"/>
                <a:cs typeface="Arial"/>
                <a:sym typeface="Arial"/>
              </a:rPr>
              <a:t>What are the yearly sequential steps</a:t>
            </a:r>
            <a:endParaRPr sz="1350">
              <a:solidFill>
                <a:schemeClr val="dk1"/>
              </a:solidFill>
              <a:latin typeface="Calibri"/>
              <a:ea typeface="Calibri"/>
              <a:cs typeface="Calibri"/>
              <a:sym typeface="Calibri"/>
            </a:endParaRPr>
          </a:p>
          <a:p>
            <a:pPr algn="ctr">
              <a:buClr>
                <a:srgbClr val="000000"/>
              </a:buClr>
              <a:buSzPts val="1600"/>
            </a:pPr>
            <a:r>
              <a:rPr lang="en-US" sz="1200">
                <a:solidFill>
                  <a:srgbClr val="000000"/>
                </a:solidFill>
                <a:latin typeface="Arial"/>
                <a:ea typeface="Arial"/>
                <a:cs typeface="Arial"/>
                <a:sym typeface="Arial"/>
              </a:rPr>
              <a:t>required to achieve the needed skills?</a:t>
            </a:r>
            <a:endParaRPr sz="1350">
              <a:solidFill>
                <a:schemeClr val="dk1"/>
              </a:solidFill>
              <a:latin typeface="Calibri"/>
              <a:ea typeface="Calibri"/>
              <a:cs typeface="Calibri"/>
              <a:sym typeface="Calibri"/>
            </a:endParaRPr>
          </a:p>
        </p:txBody>
      </p:sp>
      <p:cxnSp>
        <p:nvCxnSpPr>
          <p:cNvPr id="408" name="Google Shape;408;p34"/>
          <p:cNvCxnSpPr/>
          <p:nvPr/>
        </p:nvCxnSpPr>
        <p:spPr>
          <a:xfrm rot="10800000">
            <a:off x="3367355" y="4017145"/>
            <a:ext cx="0" cy="370778"/>
          </a:xfrm>
          <a:prstGeom prst="straightConnector1">
            <a:avLst/>
          </a:prstGeom>
          <a:noFill/>
          <a:ln w="38100" cap="flat" cmpd="sng">
            <a:solidFill>
              <a:schemeClr val="dk1"/>
            </a:solidFill>
            <a:prstDash val="solid"/>
            <a:round/>
            <a:headEnd type="none" w="sm" len="sm"/>
            <a:tailEnd type="triangle" w="med" len="med"/>
          </a:ln>
        </p:spPr>
      </p:cxnSp>
      <p:cxnSp>
        <p:nvCxnSpPr>
          <p:cNvPr id="409" name="Google Shape;409;p34"/>
          <p:cNvCxnSpPr/>
          <p:nvPr/>
        </p:nvCxnSpPr>
        <p:spPr>
          <a:xfrm rot="10800000">
            <a:off x="3780069" y="4017145"/>
            <a:ext cx="0" cy="370778"/>
          </a:xfrm>
          <a:prstGeom prst="straightConnector1">
            <a:avLst/>
          </a:prstGeom>
          <a:noFill/>
          <a:ln w="38100" cap="flat" cmpd="sng">
            <a:solidFill>
              <a:schemeClr val="dk1"/>
            </a:solidFill>
            <a:prstDash val="solid"/>
            <a:round/>
            <a:headEnd type="none" w="sm" len="sm"/>
            <a:tailEnd type="triangle" w="med" len="med"/>
          </a:ln>
        </p:spPr>
      </p:cxnSp>
      <p:cxnSp>
        <p:nvCxnSpPr>
          <p:cNvPr id="410" name="Google Shape;410;p34"/>
          <p:cNvCxnSpPr/>
          <p:nvPr/>
        </p:nvCxnSpPr>
        <p:spPr>
          <a:xfrm rot="10800000">
            <a:off x="5054989" y="4017145"/>
            <a:ext cx="0" cy="370778"/>
          </a:xfrm>
          <a:prstGeom prst="straightConnector1">
            <a:avLst/>
          </a:prstGeom>
          <a:noFill/>
          <a:ln w="38100" cap="flat" cmpd="sng">
            <a:solidFill>
              <a:schemeClr val="dk1"/>
            </a:solidFill>
            <a:prstDash val="solid"/>
            <a:round/>
            <a:headEnd type="none" w="sm" len="sm"/>
            <a:tailEnd type="triangle" w="med" len="med"/>
          </a:ln>
        </p:spPr>
      </p:cxnSp>
      <p:cxnSp>
        <p:nvCxnSpPr>
          <p:cNvPr id="411" name="Google Shape;411;p34"/>
          <p:cNvCxnSpPr/>
          <p:nvPr/>
        </p:nvCxnSpPr>
        <p:spPr>
          <a:xfrm rot="10800000">
            <a:off x="5440166" y="4017145"/>
            <a:ext cx="0" cy="370778"/>
          </a:xfrm>
          <a:prstGeom prst="straightConnector1">
            <a:avLst/>
          </a:prstGeom>
          <a:noFill/>
          <a:ln w="38100" cap="flat" cmpd="sng">
            <a:solidFill>
              <a:schemeClr val="dk1"/>
            </a:solidFill>
            <a:prstDash val="solid"/>
            <a:round/>
            <a:headEnd type="none" w="sm" len="sm"/>
            <a:tailEnd type="triangle" w="med" len="med"/>
          </a:ln>
        </p:spPr>
      </p:cxnSp>
      <p:cxnSp>
        <p:nvCxnSpPr>
          <p:cNvPr id="412" name="Google Shape;412;p34"/>
          <p:cNvCxnSpPr/>
          <p:nvPr/>
        </p:nvCxnSpPr>
        <p:spPr>
          <a:xfrm rot="10800000">
            <a:off x="4572000" y="4033601"/>
            <a:ext cx="0" cy="370778"/>
          </a:xfrm>
          <a:prstGeom prst="straightConnector1">
            <a:avLst/>
          </a:prstGeom>
          <a:noFill/>
          <a:ln w="38100" cap="flat" cmpd="sng">
            <a:solidFill>
              <a:schemeClr val="dk1"/>
            </a:solidFill>
            <a:prstDash val="solid"/>
            <a:round/>
            <a:headEnd type="none" w="sm" len="sm"/>
            <a:tailEnd type="triangle" w="med" len="med"/>
          </a:ln>
        </p:spPr>
      </p:cxnSp>
      <p:cxnSp>
        <p:nvCxnSpPr>
          <p:cNvPr id="413" name="Google Shape;413;p34"/>
          <p:cNvCxnSpPr/>
          <p:nvPr/>
        </p:nvCxnSpPr>
        <p:spPr>
          <a:xfrm rot="10800000">
            <a:off x="5797140" y="4017145"/>
            <a:ext cx="0" cy="370778"/>
          </a:xfrm>
          <a:prstGeom prst="straightConnector1">
            <a:avLst/>
          </a:prstGeom>
          <a:noFill/>
          <a:ln w="38100" cap="flat" cmpd="sng">
            <a:solidFill>
              <a:schemeClr val="dk1"/>
            </a:solidFill>
            <a:prstDash val="solid"/>
            <a:round/>
            <a:headEnd type="none" w="sm" len="sm"/>
            <a:tailEnd type="triangle" w="med" len="med"/>
          </a:ln>
        </p:spPr>
      </p:cxnSp>
      <p:cxnSp>
        <p:nvCxnSpPr>
          <p:cNvPr id="414" name="Google Shape;414;p34"/>
          <p:cNvCxnSpPr/>
          <p:nvPr/>
        </p:nvCxnSpPr>
        <p:spPr>
          <a:xfrm rot="10800000">
            <a:off x="4160165" y="4017145"/>
            <a:ext cx="0" cy="370778"/>
          </a:xfrm>
          <a:prstGeom prst="straightConnector1">
            <a:avLst/>
          </a:prstGeom>
          <a:noFill/>
          <a:ln w="38100" cap="flat" cmpd="sng">
            <a:solidFill>
              <a:schemeClr val="dk1"/>
            </a:solidFill>
            <a:prstDash val="solid"/>
            <a:round/>
            <a:headEnd type="none" w="sm" len="sm"/>
            <a:tailEnd type="triangle" w="med" len="med"/>
          </a:ln>
        </p:spPr>
      </p:cxnSp>
      <p:sp>
        <p:nvSpPr>
          <p:cNvPr id="415" name="Google Shape;415;p34"/>
          <p:cNvSpPr txBox="1"/>
          <p:nvPr/>
        </p:nvSpPr>
        <p:spPr>
          <a:xfrm>
            <a:off x="3108907" y="4558860"/>
            <a:ext cx="2843372" cy="276969"/>
          </a:xfrm>
          <a:prstGeom prst="rect">
            <a:avLst/>
          </a:prstGeom>
          <a:noFill/>
          <a:ln>
            <a:noFill/>
          </a:ln>
        </p:spPr>
        <p:txBody>
          <a:bodyPr spcFirstLastPara="1" wrap="square" lIns="68569" tIns="34275" rIns="68569" bIns="34275" anchor="t" anchorCtr="0">
            <a:spAutoFit/>
          </a:bodyPr>
          <a:lstStyle/>
          <a:p>
            <a:pPr algn="ctr">
              <a:buClr>
                <a:srgbClr val="000000"/>
              </a:buClr>
              <a:buSzPts val="1600"/>
            </a:pPr>
            <a:r>
              <a:rPr lang="en-US" sz="1200" b="1">
                <a:solidFill>
                  <a:srgbClr val="000000"/>
                </a:solidFill>
                <a:latin typeface="Arial"/>
                <a:ea typeface="Arial"/>
                <a:cs typeface="Arial"/>
                <a:sym typeface="Arial"/>
              </a:rPr>
              <a:t>Transition </a:t>
            </a:r>
            <a:r>
              <a:rPr lang="en-US" sz="1350" b="1">
                <a:solidFill>
                  <a:srgbClr val="000000"/>
                </a:solidFill>
                <a:latin typeface="Arial"/>
                <a:ea typeface="Arial"/>
                <a:cs typeface="Arial"/>
                <a:sym typeface="Arial"/>
              </a:rPr>
              <a:t>Services</a:t>
            </a:r>
            <a:r>
              <a:rPr lang="en-US" sz="1200" b="1">
                <a:solidFill>
                  <a:srgbClr val="000000"/>
                </a:solidFill>
                <a:latin typeface="Arial"/>
                <a:ea typeface="Arial"/>
                <a:cs typeface="Arial"/>
                <a:sym typeface="Arial"/>
              </a:rPr>
              <a:t> Needed</a:t>
            </a:r>
            <a:endParaRPr sz="1350">
              <a:solidFill>
                <a:schemeClr val="dk1"/>
              </a:solidFill>
              <a:latin typeface="Calibri"/>
              <a:ea typeface="Calibri"/>
              <a:cs typeface="Calibri"/>
              <a:sym typeface="Calibri"/>
            </a:endParaRPr>
          </a:p>
        </p:txBody>
      </p:sp>
      <p:sp>
        <p:nvSpPr>
          <p:cNvPr id="416" name="Google Shape;416;p34"/>
          <p:cNvSpPr txBox="1"/>
          <p:nvPr/>
        </p:nvSpPr>
        <p:spPr>
          <a:xfrm>
            <a:off x="3137592" y="4970169"/>
            <a:ext cx="2843372" cy="438551"/>
          </a:xfrm>
          <a:prstGeom prst="rect">
            <a:avLst/>
          </a:prstGeom>
          <a:noFill/>
          <a:ln>
            <a:noFill/>
          </a:ln>
        </p:spPr>
        <p:txBody>
          <a:bodyPr spcFirstLastPara="1" wrap="square" lIns="68569" tIns="34275" rIns="68569" bIns="34275" anchor="t" anchorCtr="0">
            <a:spAutoFit/>
          </a:bodyPr>
          <a:lstStyle/>
          <a:p>
            <a:pPr algn="ctr">
              <a:buClr>
                <a:srgbClr val="000000"/>
              </a:buClr>
              <a:buSzPts val="1600"/>
            </a:pPr>
            <a:r>
              <a:rPr lang="en-US" sz="1200">
                <a:solidFill>
                  <a:srgbClr val="000000"/>
                </a:solidFill>
                <a:latin typeface="Arial"/>
                <a:ea typeface="Arial"/>
                <a:cs typeface="Arial"/>
                <a:sym typeface="Arial"/>
              </a:rPr>
              <a:t>What services and supports will be needed to make the required progress?</a:t>
            </a:r>
            <a:endParaRPr sz="1350">
              <a:solidFill>
                <a:schemeClr val="dk1"/>
              </a:solidFill>
              <a:latin typeface="Calibri"/>
              <a:ea typeface="Calibri"/>
              <a:cs typeface="Calibri"/>
              <a:sym typeface="Calibri"/>
            </a:endParaRPr>
          </a:p>
        </p:txBody>
      </p:sp>
      <p:cxnSp>
        <p:nvCxnSpPr>
          <p:cNvPr id="417" name="Google Shape;417;p34"/>
          <p:cNvCxnSpPr/>
          <p:nvPr/>
        </p:nvCxnSpPr>
        <p:spPr>
          <a:xfrm>
            <a:off x="6777271" y="3368404"/>
            <a:ext cx="1561412" cy="0"/>
          </a:xfrm>
          <a:prstGeom prst="straightConnector1">
            <a:avLst/>
          </a:prstGeom>
          <a:noFill/>
          <a:ln w="47625" cap="flat" cmpd="sng">
            <a:solidFill>
              <a:schemeClr val="dk1"/>
            </a:solidFill>
            <a:prstDash val="solid"/>
            <a:round/>
            <a:headEnd type="none" w="sm" len="sm"/>
            <a:tailEnd type="none" w="sm" len="sm"/>
          </a:ln>
        </p:spPr>
      </p:cxnSp>
      <p:sp>
        <p:nvSpPr>
          <p:cNvPr id="418" name="Google Shape;418;p34"/>
          <p:cNvSpPr txBox="1"/>
          <p:nvPr/>
        </p:nvSpPr>
        <p:spPr>
          <a:xfrm>
            <a:off x="3165697" y="5732303"/>
            <a:ext cx="3190126" cy="230802"/>
          </a:xfrm>
          <a:prstGeom prst="rect">
            <a:avLst/>
          </a:prstGeom>
          <a:noFill/>
          <a:ln>
            <a:noFill/>
          </a:ln>
        </p:spPr>
        <p:txBody>
          <a:bodyPr spcFirstLastPara="1" wrap="square" lIns="68569" tIns="34275" rIns="68569" bIns="34275" anchor="t" anchorCtr="0">
            <a:spAutoFit/>
          </a:bodyPr>
          <a:lstStyle/>
          <a:p>
            <a:pPr algn="ctr">
              <a:buClr>
                <a:srgbClr val="000000"/>
              </a:buClr>
              <a:buSzPts val="1400"/>
            </a:pPr>
            <a:r>
              <a:rPr lang="en-US" sz="1050">
                <a:solidFill>
                  <a:srgbClr val="000000"/>
                </a:solidFill>
                <a:latin typeface="Arial"/>
                <a:ea typeface="Arial"/>
                <a:cs typeface="Arial"/>
                <a:sym typeface="Arial"/>
              </a:rPr>
              <a:t>*From Ohio Center for Low Incidence Disabilities</a:t>
            </a:r>
            <a:endParaRPr sz="135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422"/>
        <p:cNvGrpSpPr/>
        <p:nvPr/>
      </p:nvGrpSpPr>
      <p:grpSpPr>
        <a:xfrm>
          <a:off x="0" y="0"/>
          <a:ext cx="0" cy="0"/>
          <a:chOff x="0" y="0"/>
          <a:chExt cx="0" cy="0"/>
        </a:xfrm>
      </p:grpSpPr>
      <p:sp>
        <p:nvSpPr>
          <p:cNvPr id="423" name="Google Shape;423;p35"/>
          <p:cNvSpPr txBox="1">
            <a:spLocks noGrp="1"/>
          </p:cNvSpPr>
          <p:nvPr>
            <p:ph type="title"/>
          </p:nvPr>
        </p:nvSpPr>
        <p:spPr>
          <a:xfrm>
            <a:off x="332674" y="1011132"/>
            <a:ext cx="6048876" cy="673893"/>
          </a:xfrm>
          <a:prstGeom prst="rect">
            <a:avLst/>
          </a:prstGeom>
          <a:noFill/>
          <a:ln>
            <a:noFill/>
          </a:ln>
        </p:spPr>
        <p:txBody>
          <a:bodyPr spcFirstLastPara="1" vert="horz" wrap="square" lIns="68569" tIns="34275" rIns="68569" bIns="34275" rtlCol="0" anchor="t" anchorCtr="0">
            <a:normAutofit/>
          </a:bodyPr>
          <a:lstStyle/>
          <a:p>
            <a:pPr>
              <a:buClr>
                <a:srgbClr val="FFFFFF"/>
              </a:buClr>
              <a:buSzPts val="3600"/>
            </a:pPr>
            <a:r>
              <a:rPr lang="en-US" sz="2325"/>
              <a:t>Viewing Data Through a Transition Lens</a:t>
            </a:r>
            <a:endParaRPr/>
          </a:p>
        </p:txBody>
      </p:sp>
      <p:sp>
        <p:nvSpPr>
          <p:cNvPr id="424" name="Google Shape;424;p35"/>
          <p:cNvSpPr txBox="1">
            <a:spLocks noGrp="1"/>
          </p:cNvSpPr>
          <p:nvPr>
            <p:ph type="body" idx="1"/>
          </p:nvPr>
        </p:nvSpPr>
        <p:spPr>
          <a:xfrm>
            <a:off x="589547" y="1797249"/>
            <a:ext cx="7964906" cy="3644033"/>
          </a:xfrm>
          <a:prstGeom prst="rect">
            <a:avLst/>
          </a:prstGeom>
          <a:noFill/>
          <a:ln>
            <a:noFill/>
          </a:ln>
        </p:spPr>
        <p:txBody>
          <a:bodyPr spcFirstLastPara="1" vert="horz" wrap="square" lIns="0" tIns="34275" rIns="0" bIns="34275" rtlCol="0" anchor="t" anchorCtr="0">
            <a:noAutofit/>
          </a:bodyPr>
          <a:lstStyle/>
          <a:p>
            <a:pPr marL="171450" indent="-171450">
              <a:buSzPts val="2800"/>
            </a:pPr>
            <a:r>
              <a:rPr lang="en-US" sz="2250"/>
              <a:t>Viewing all assessments through a transition lens will provide a rich narrative of the student’s skills</a:t>
            </a:r>
            <a:br>
              <a:rPr lang="en-US" sz="2250"/>
            </a:br>
            <a:r>
              <a:rPr lang="en-US" sz="2250"/>
              <a:t>and abilities by considering these questions:</a:t>
            </a:r>
            <a:endParaRPr/>
          </a:p>
          <a:p>
            <a:pPr marL="514350" lvl="1" indent="-171450">
              <a:buSzPts val="2400"/>
            </a:pPr>
            <a:r>
              <a:rPr lang="en-US" sz="2250"/>
              <a:t>Does the skills assessment match the skills needed to reach the intended postsecondary goals?</a:t>
            </a:r>
            <a:endParaRPr/>
          </a:p>
          <a:p>
            <a:pPr marL="514350" lvl="1" indent="-171450">
              <a:buSzPts val="2400"/>
            </a:pPr>
            <a:r>
              <a:rPr lang="en-US" sz="2250"/>
              <a:t>Is there a gap between current skills and skills needed to meet post-secondary goals? (annual transition goals)</a:t>
            </a:r>
            <a:endParaRPr/>
          </a:p>
          <a:p>
            <a:pPr marL="514350" lvl="1" indent="-171450">
              <a:buSzPts val="2400"/>
            </a:pPr>
            <a:r>
              <a:rPr lang="en-US" sz="2250"/>
              <a:t>How can you and other teachers/adults assist the student in building the skills/knowledge required to close the gap and move toward the postsecondary goals? (transition services)</a:t>
            </a:r>
            <a:endParaRPr/>
          </a:p>
          <a:p>
            <a:pPr indent="-171450">
              <a:spcBef>
                <a:spcPts val="900"/>
              </a:spcBef>
              <a:buSzPts val="1800"/>
              <a:buNone/>
            </a:pPr>
            <a:endParaRPr sz="2250"/>
          </a:p>
        </p:txBody>
      </p:sp>
      <p:sp>
        <p:nvSpPr>
          <p:cNvPr id="425" name="Google Shape;425;p35"/>
          <p:cNvSpPr txBox="1">
            <a:spLocks noGrp="1"/>
          </p:cNvSpPr>
          <p:nvPr>
            <p:ph type="sldNum" idx="12"/>
          </p:nvPr>
        </p:nvSpPr>
        <p:spPr>
          <a:xfrm>
            <a:off x="249655" y="5624513"/>
            <a:ext cx="2057400" cy="273844"/>
          </a:xfrm>
          <a:prstGeom prst="rect">
            <a:avLst/>
          </a:prstGeom>
          <a:noFill/>
          <a:ln>
            <a:noFill/>
          </a:ln>
        </p:spPr>
        <p:txBody>
          <a:bodyPr spcFirstLastPara="1" wrap="square" lIns="68569" tIns="34275" rIns="68569" bIns="34275" anchor="ctr" anchorCtr="0">
            <a:noAutofit/>
          </a:bodyPr>
          <a:lstStyle/>
          <a:p>
            <a:fld id="{00000000-1234-1234-1234-123412341234}" type="slidenum">
              <a:rPr lang="en-US"/>
              <a:pPr/>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429"/>
        <p:cNvGrpSpPr/>
        <p:nvPr/>
      </p:nvGrpSpPr>
      <p:grpSpPr>
        <a:xfrm>
          <a:off x="0" y="0"/>
          <a:ext cx="0" cy="0"/>
          <a:chOff x="0" y="0"/>
          <a:chExt cx="0" cy="0"/>
        </a:xfrm>
      </p:grpSpPr>
      <p:sp>
        <p:nvSpPr>
          <p:cNvPr id="430" name="Google Shape;430;p36"/>
          <p:cNvSpPr txBox="1">
            <a:spLocks noGrp="1"/>
          </p:cNvSpPr>
          <p:nvPr>
            <p:ph type="title"/>
          </p:nvPr>
        </p:nvSpPr>
        <p:spPr>
          <a:xfrm>
            <a:off x="980803" y="1124712"/>
            <a:ext cx="6825215" cy="560313"/>
          </a:xfrm>
          <a:prstGeom prst="rect">
            <a:avLst/>
          </a:prstGeom>
          <a:noFill/>
          <a:ln>
            <a:noFill/>
          </a:ln>
        </p:spPr>
        <p:txBody>
          <a:bodyPr spcFirstLastPara="1" vert="horz" wrap="square" lIns="91425" tIns="45694" rIns="91425" bIns="45694" rtlCol="0" anchor="t" anchorCtr="0">
            <a:noAutofit/>
          </a:bodyPr>
          <a:lstStyle/>
          <a:p>
            <a:pPr>
              <a:lnSpc>
                <a:spcPct val="100000"/>
              </a:lnSpc>
              <a:buClr>
                <a:srgbClr val="002060"/>
              </a:buClr>
              <a:buSzPts val="1400"/>
            </a:pPr>
            <a:r>
              <a:rPr lang="en-US" sz="2900">
                <a:solidFill>
                  <a:srgbClr val="002060"/>
                </a:solidFill>
              </a:rPr>
              <a:t>Transition Assessments Is:</a:t>
            </a:r>
            <a:endParaRPr sz="2700">
              <a:solidFill>
                <a:srgbClr val="002060"/>
              </a:solidFill>
            </a:endParaRPr>
          </a:p>
        </p:txBody>
      </p:sp>
      <p:sp>
        <p:nvSpPr>
          <p:cNvPr id="431" name="Google Shape;431;p36"/>
          <p:cNvSpPr txBox="1">
            <a:spLocks noGrp="1"/>
          </p:cNvSpPr>
          <p:nvPr>
            <p:ph type="body" idx="1"/>
          </p:nvPr>
        </p:nvSpPr>
        <p:spPr>
          <a:xfrm>
            <a:off x="532638" y="2023110"/>
            <a:ext cx="8078724" cy="3263504"/>
          </a:xfrm>
          <a:prstGeom prst="rect">
            <a:avLst/>
          </a:prstGeom>
          <a:noFill/>
          <a:ln>
            <a:noFill/>
          </a:ln>
        </p:spPr>
        <p:txBody>
          <a:bodyPr spcFirstLastPara="1" vert="horz" wrap="square" lIns="91425" tIns="45694" rIns="91425" bIns="45694" rtlCol="0" anchor="t" anchorCtr="0">
            <a:noAutofit/>
          </a:bodyPr>
          <a:lstStyle/>
          <a:p>
            <a:pPr marL="342892" indent="-342892">
              <a:lnSpc>
                <a:spcPct val="100000"/>
              </a:lnSpc>
              <a:spcBef>
                <a:spcPts val="0"/>
              </a:spcBef>
              <a:buClr>
                <a:schemeClr val="lt2"/>
              </a:buClr>
              <a:buSzPts val="2400"/>
            </a:pPr>
            <a:r>
              <a:rPr lang="en-US"/>
              <a:t>The most </a:t>
            </a:r>
            <a:r>
              <a:rPr lang="en-US" u="sng"/>
              <a:t>critical</a:t>
            </a:r>
            <a:r>
              <a:rPr lang="en-US"/>
              <a:t> element to determining appropriate and measurable PSGs</a:t>
            </a:r>
            <a:endParaRPr/>
          </a:p>
          <a:p>
            <a:pPr marL="342892" indent="-342892">
              <a:lnSpc>
                <a:spcPct val="100000"/>
              </a:lnSpc>
              <a:spcBef>
                <a:spcPts val="1000"/>
              </a:spcBef>
              <a:buClr>
                <a:schemeClr val="lt2"/>
              </a:buClr>
              <a:buSzPts val="2400"/>
            </a:pPr>
            <a:r>
              <a:rPr lang="en-US" u="sng"/>
              <a:t>Central</a:t>
            </a:r>
            <a:r>
              <a:rPr lang="en-US"/>
              <a:t> to the transition and IEP planning process (everything falls into place from here)</a:t>
            </a:r>
            <a:endParaRPr/>
          </a:p>
          <a:p>
            <a:pPr marL="342892" indent="-342892">
              <a:lnSpc>
                <a:spcPct val="100000"/>
              </a:lnSpc>
              <a:spcBef>
                <a:spcPts val="1000"/>
              </a:spcBef>
              <a:spcAft>
                <a:spcPts val="1000"/>
              </a:spcAft>
              <a:buClr>
                <a:schemeClr val="lt2"/>
              </a:buClr>
              <a:buSzPts val="2400"/>
            </a:pPr>
            <a:r>
              <a:rPr lang="en-US" u="sng"/>
              <a:t>A cycle</a:t>
            </a:r>
            <a:r>
              <a:rPr lang="en-US"/>
              <a:t> – assess, gather data over the course of a calendar year, review results at the annual IEP, and do it all over again.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436"/>
        <p:cNvGrpSpPr/>
        <p:nvPr/>
      </p:nvGrpSpPr>
      <p:grpSpPr>
        <a:xfrm>
          <a:off x="0" y="0"/>
          <a:ext cx="0" cy="0"/>
          <a:chOff x="0" y="0"/>
          <a:chExt cx="0" cy="0"/>
        </a:xfrm>
      </p:grpSpPr>
      <p:sp>
        <p:nvSpPr>
          <p:cNvPr id="437" name="Google Shape;437;g2611db43dc7_0_44"/>
          <p:cNvSpPr txBox="1">
            <a:spLocks noGrp="1"/>
          </p:cNvSpPr>
          <p:nvPr>
            <p:ph type="sldNum" idx="12"/>
          </p:nvPr>
        </p:nvSpPr>
        <p:spPr>
          <a:xfrm>
            <a:off x="6457950" y="5624513"/>
            <a:ext cx="2057400" cy="273825"/>
          </a:xfrm>
          <a:prstGeom prst="rect">
            <a:avLst/>
          </a:prstGeom>
          <a:noFill/>
          <a:ln>
            <a:noFill/>
          </a:ln>
        </p:spPr>
        <p:txBody>
          <a:bodyPr spcFirstLastPara="1" wrap="square" lIns="68569" tIns="34275" rIns="68569" bIns="34275" anchor="ctr" anchorCtr="0">
            <a:noAutofit/>
          </a:bodyPr>
          <a:lstStyle/>
          <a:p>
            <a:fld id="{00000000-1234-1234-1234-123412341234}" type="slidenum">
              <a:rPr lang="en-US"/>
              <a:pPr/>
              <a:t>25</a:t>
            </a:fld>
            <a:endParaRPr/>
          </a:p>
        </p:txBody>
      </p:sp>
      <p:sp>
        <p:nvSpPr>
          <p:cNvPr id="438" name="Google Shape;438;g2611db43dc7_0_44"/>
          <p:cNvSpPr txBox="1"/>
          <p:nvPr/>
        </p:nvSpPr>
        <p:spPr>
          <a:xfrm>
            <a:off x="569044" y="959663"/>
            <a:ext cx="8190450" cy="3953438"/>
          </a:xfrm>
          <a:prstGeom prst="rect">
            <a:avLst/>
          </a:prstGeom>
          <a:noFill/>
          <a:ln>
            <a:noFill/>
          </a:ln>
        </p:spPr>
        <p:txBody>
          <a:bodyPr spcFirstLastPara="1" wrap="square" lIns="68569" tIns="68569" rIns="68569" bIns="68569" anchor="t" anchorCtr="0">
            <a:noAutofit/>
          </a:bodyPr>
          <a:lstStyle/>
          <a:p>
            <a:pPr>
              <a:lnSpc>
                <a:spcPct val="115000"/>
              </a:lnSpc>
              <a:spcBef>
                <a:spcPts val="900"/>
              </a:spcBef>
              <a:buClr>
                <a:schemeClr val="dk1"/>
              </a:buClr>
              <a:buSzPts val="1100"/>
            </a:pPr>
            <a:r>
              <a:rPr lang="en-US" b="1" dirty="0">
                <a:solidFill>
                  <a:schemeClr val="dk1"/>
                </a:solidFill>
                <a:latin typeface="Arial"/>
                <a:ea typeface="Arial"/>
                <a:cs typeface="Arial"/>
                <a:sym typeface="Arial"/>
              </a:rPr>
              <a:t>Student Needs and Impact of Disability</a:t>
            </a:r>
            <a:endParaRPr b="1" dirty="0">
              <a:solidFill>
                <a:schemeClr val="dk1"/>
              </a:solidFill>
              <a:latin typeface="Arial"/>
              <a:ea typeface="Arial"/>
              <a:cs typeface="Arial"/>
              <a:sym typeface="Arial"/>
            </a:endParaRPr>
          </a:p>
          <a:p>
            <a:pPr>
              <a:lnSpc>
                <a:spcPct val="115000"/>
              </a:lnSpc>
              <a:spcBef>
                <a:spcPts val="900"/>
              </a:spcBef>
              <a:buClr>
                <a:schemeClr val="dk1"/>
              </a:buClr>
              <a:buSzPts val="1100"/>
            </a:pPr>
            <a:r>
              <a:rPr lang="en-US" dirty="0">
                <a:solidFill>
                  <a:schemeClr val="dk1"/>
                </a:solidFill>
                <a:latin typeface="Arial"/>
                <a:ea typeface="Arial"/>
                <a:cs typeface="Arial"/>
                <a:sym typeface="Arial"/>
              </a:rPr>
              <a:t>How does the student’s disability affect his/her involvement and progress in the general curriculum and participation in appropriate activities? </a:t>
            </a:r>
            <a:endParaRPr dirty="0">
              <a:solidFill>
                <a:schemeClr val="dk1"/>
              </a:solidFill>
              <a:latin typeface="Arial"/>
              <a:ea typeface="Arial"/>
              <a:cs typeface="Arial"/>
              <a:sym typeface="Arial"/>
            </a:endParaRPr>
          </a:p>
          <a:p>
            <a:pPr>
              <a:lnSpc>
                <a:spcPct val="115000"/>
              </a:lnSpc>
              <a:spcBef>
                <a:spcPts val="900"/>
              </a:spcBef>
              <a:buClr>
                <a:schemeClr val="dk1"/>
              </a:buClr>
              <a:buSzPts val="1100"/>
            </a:pPr>
            <a:r>
              <a:rPr lang="en-US" dirty="0">
                <a:solidFill>
                  <a:schemeClr val="dk1"/>
                </a:solidFill>
                <a:latin typeface="Arial"/>
                <a:ea typeface="Arial"/>
                <a:cs typeface="Arial"/>
                <a:sym typeface="Arial"/>
              </a:rPr>
              <a:t>For students of transition age, how does the student’s disability affect his/her attainment of the postsecondary goals?</a:t>
            </a:r>
            <a:endParaRPr dirty="0">
              <a:solidFill>
                <a:schemeClr val="dk1"/>
              </a:solidFill>
              <a:latin typeface="Arial"/>
              <a:ea typeface="Arial"/>
              <a:cs typeface="Arial"/>
              <a:sym typeface="Arial"/>
            </a:endParaRPr>
          </a:p>
          <a:p>
            <a:pPr>
              <a:lnSpc>
                <a:spcPct val="115000"/>
              </a:lnSpc>
              <a:spcBef>
                <a:spcPts val="900"/>
              </a:spcBef>
              <a:buClr>
                <a:schemeClr val="dk1"/>
              </a:buClr>
              <a:buSzPts val="1100"/>
            </a:pPr>
            <a:r>
              <a:rPr lang="en-US" b="1" dirty="0">
                <a:solidFill>
                  <a:srgbClr val="FF0000"/>
                </a:solidFill>
                <a:latin typeface="Arial"/>
                <a:ea typeface="Arial"/>
                <a:cs typeface="Arial"/>
                <a:sym typeface="Arial"/>
              </a:rPr>
              <a:t>IDEA 300.324(a)(ii) concerns of parent</a:t>
            </a:r>
            <a:endParaRPr b="1" dirty="0">
              <a:solidFill>
                <a:srgbClr val="FF0000"/>
              </a:solidFill>
              <a:latin typeface="Arial"/>
              <a:ea typeface="Arial"/>
              <a:cs typeface="Arial"/>
              <a:sym typeface="Arial"/>
            </a:endParaRPr>
          </a:p>
          <a:p>
            <a:pPr>
              <a:lnSpc>
                <a:spcPct val="115000"/>
              </a:lnSpc>
              <a:spcBef>
                <a:spcPts val="900"/>
              </a:spcBef>
              <a:buClr>
                <a:schemeClr val="dk1"/>
              </a:buClr>
              <a:buSzPts val="1100"/>
            </a:pPr>
            <a:r>
              <a:rPr lang="en-US" b="1" dirty="0">
                <a:solidFill>
                  <a:srgbClr val="FF0000"/>
                </a:solidFill>
                <a:latin typeface="Arial"/>
                <a:ea typeface="Arial"/>
                <a:cs typeface="Arial"/>
                <a:sym typeface="Arial"/>
              </a:rPr>
              <a:t>IDEA 300.320(a)(1)(</a:t>
            </a:r>
            <a:r>
              <a:rPr lang="en-US" b="1" dirty="0" err="1">
                <a:solidFill>
                  <a:srgbClr val="FF0000"/>
                </a:solidFill>
                <a:latin typeface="Arial"/>
                <a:ea typeface="Arial"/>
                <a:cs typeface="Arial"/>
                <a:sym typeface="Arial"/>
              </a:rPr>
              <a:t>i</a:t>
            </a:r>
            <a:r>
              <a:rPr lang="en-US" b="1" dirty="0">
                <a:solidFill>
                  <a:srgbClr val="FF0000"/>
                </a:solidFill>
                <a:latin typeface="Arial"/>
                <a:ea typeface="Arial"/>
                <a:cs typeface="Arial"/>
                <a:sym typeface="Arial"/>
              </a:rPr>
              <a:t>) How the child’s disability affects the child’s involvement and progress—in the general curriculum and participation in appropriate activities</a:t>
            </a:r>
            <a:endParaRPr b="1" dirty="0">
              <a:solidFill>
                <a:srgbClr val="FF0000"/>
              </a:solidFill>
              <a:latin typeface="Arial"/>
              <a:ea typeface="Arial"/>
              <a:cs typeface="Arial"/>
              <a:sym typeface="Arial"/>
            </a:endParaRPr>
          </a:p>
          <a:p>
            <a:pPr>
              <a:lnSpc>
                <a:spcPct val="115000"/>
              </a:lnSpc>
              <a:spcBef>
                <a:spcPts val="900"/>
              </a:spcBef>
              <a:buClr>
                <a:schemeClr val="dk1"/>
              </a:buClr>
              <a:buSzPts val="1100"/>
            </a:pPr>
            <a:r>
              <a:rPr lang="en-US" b="1" dirty="0">
                <a:solidFill>
                  <a:srgbClr val="FF0000"/>
                </a:solidFill>
                <a:latin typeface="Arial"/>
                <a:ea typeface="Arial"/>
                <a:cs typeface="Arial"/>
                <a:sym typeface="Arial"/>
              </a:rPr>
              <a:t> </a:t>
            </a:r>
            <a:endParaRPr b="1" dirty="0">
              <a:solidFill>
                <a:srgbClr val="FF0000"/>
              </a:solidFill>
              <a:latin typeface="Arial"/>
              <a:ea typeface="Arial"/>
              <a:cs typeface="Arial"/>
              <a:sym typeface="Arial"/>
            </a:endParaRPr>
          </a:p>
          <a:p>
            <a:pPr>
              <a:spcBef>
                <a:spcPts val="900"/>
              </a:spcBef>
              <a:buClr>
                <a:srgbClr val="000000"/>
              </a:buClr>
              <a:buSzPts val="1400"/>
            </a:pPr>
            <a:endParaRPr dirty="0">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38"/>
          <p:cNvSpPr txBox="1"/>
          <p:nvPr/>
        </p:nvSpPr>
        <p:spPr>
          <a:xfrm>
            <a:off x="1260499" y="3654808"/>
            <a:ext cx="1629650" cy="323165"/>
          </a:xfrm>
          <a:prstGeom prst="rect">
            <a:avLst/>
          </a:prstGeom>
          <a:noFill/>
          <a:ln>
            <a:noFill/>
          </a:ln>
        </p:spPr>
        <p:txBody>
          <a:bodyPr spcFirstLastPara="1" wrap="square" lIns="0" tIns="0" rIns="0" bIns="0" anchor="t" anchorCtr="0">
            <a:spAutoFit/>
          </a:bodyPr>
          <a:lstStyle/>
          <a:p>
            <a:pPr marL="5358" algn="ctr">
              <a:buClr>
                <a:srgbClr val="000000"/>
              </a:buClr>
              <a:buSzPts val="2800"/>
            </a:pPr>
            <a:r>
              <a:rPr lang="en-US" sz="2100" b="1">
                <a:solidFill>
                  <a:srgbClr val="000000"/>
                </a:solidFill>
                <a:latin typeface="Arial"/>
                <a:ea typeface="Arial"/>
                <a:cs typeface="Arial"/>
                <a:sym typeface="Arial"/>
              </a:rPr>
              <a:t>Employment</a:t>
            </a:r>
            <a:endParaRPr sz="2100" b="1">
              <a:solidFill>
                <a:srgbClr val="000000"/>
              </a:solidFill>
              <a:latin typeface="Arial"/>
              <a:ea typeface="Arial"/>
              <a:cs typeface="Arial"/>
              <a:sym typeface="Arial"/>
            </a:endParaRPr>
          </a:p>
        </p:txBody>
      </p:sp>
      <p:sp>
        <p:nvSpPr>
          <p:cNvPr id="453" name="Google Shape;453;p38"/>
          <p:cNvSpPr txBox="1"/>
          <p:nvPr/>
        </p:nvSpPr>
        <p:spPr>
          <a:xfrm>
            <a:off x="3334444" y="4712809"/>
            <a:ext cx="2313662" cy="646331"/>
          </a:xfrm>
          <a:prstGeom prst="rect">
            <a:avLst/>
          </a:prstGeom>
          <a:noFill/>
          <a:ln>
            <a:noFill/>
          </a:ln>
        </p:spPr>
        <p:txBody>
          <a:bodyPr spcFirstLastPara="1" wrap="square" lIns="0" tIns="0" rIns="0" bIns="0" anchor="t" anchorCtr="0">
            <a:spAutoFit/>
          </a:bodyPr>
          <a:lstStyle/>
          <a:p>
            <a:pPr marL="95368" marR="2144" indent="-90279" algn="ctr">
              <a:buClr>
                <a:srgbClr val="000000"/>
              </a:buClr>
              <a:buSzPts val="2800"/>
            </a:pPr>
            <a:r>
              <a:rPr lang="en-US" sz="2100" b="1">
                <a:solidFill>
                  <a:srgbClr val="000000"/>
                </a:solidFill>
                <a:latin typeface="Arial"/>
                <a:ea typeface="Arial"/>
                <a:cs typeface="Arial"/>
                <a:sym typeface="Arial"/>
              </a:rPr>
              <a:t>Education/  Training</a:t>
            </a:r>
            <a:endParaRPr sz="2100" b="1">
              <a:solidFill>
                <a:srgbClr val="000000"/>
              </a:solidFill>
              <a:latin typeface="Arial"/>
              <a:ea typeface="Arial"/>
              <a:cs typeface="Arial"/>
              <a:sym typeface="Arial"/>
            </a:endParaRPr>
          </a:p>
        </p:txBody>
      </p:sp>
      <p:sp>
        <p:nvSpPr>
          <p:cNvPr id="454" name="Google Shape;454;p38"/>
          <p:cNvSpPr txBox="1"/>
          <p:nvPr/>
        </p:nvSpPr>
        <p:spPr>
          <a:xfrm>
            <a:off x="6584618" y="3597139"/>
            <a:ext cx="1640844" cy="646331"/>
          </a:xfrm>
          <a:prstGeom prst="rect">
            <a:avLst/>
          </a:prstGeom>
          <a:noFill/>
          <a:ln>
            <a:noFill/>
          </a:ln>
        </p:spPr>
        <p:txBody>
          <a:bodyPr spcFirstLastPara="1" wrap="square" lIns="0" tIns="0" rIns="0" bIns="0" anchor="t" anchorCtr="0">
            <a:spAutoFit/>
          </a:bodyPr>
          <a:lstStyle/>
          <a:p>
            <a:pPr marL="221813" marR="2144" indent="-216724" algn="ctr">
              <a:buClr>
                <a:srgbClr val="000000"/>
              </a:buClr>
              <a:buSzPts val="2800"/>
            </a:pPr>
            <a:r>
              <a:rPr lang="en-US" sz="2100" b="1">
                <a:solidFill>
                  <a:srgbClr val="000000"/>
                </a:solidFill>
                <a:latin typeface="Arial"/>
                <a:ea typeface="Arial"/>
                <a:cs typeface="Arial"/>
                <a:sym typeface="Arial"/>
              </a:rPr>
              <a:t>Independent</a:t>
            </a:r>
            <a:endParaRPr sz="1050">
              <a:solidFill>
                <a:srgbClr val="000000"/>
              </a:solidFill>
              <a:latin typeface="Arial"/>
              <a:ea typeface="Arial"/>
              <a:cs typeface="Arial"/>
              <a:sym typeface="Arial"/>
            </a:endParaRPr>
          </a:p>
          <a:p>
            <a:pPr marL="221813" marR="2144" indent="-216724" algn="ctr">
              <a:buClr>
                <a:srgbClr val="000000"/>
              </a:buClr>
              <a:buSzPts val="2800"/>
            </a:pPr>
            <a:r>
              <a:rPr lang="en-US" sz="2100" b="1">
                <a:solidFill>
                  <a:srgbClr val="000000"/>
                </a:solidFill>
                <a:latin typeface="Arial"/>
                <a:ea typeface="Arial"/>
                <a:cs typeface="Arial"/>
                <a:sym typeface="Arial"/>
              </a:rPr>
              <a:t>Living Skills</a:t>
            </a:r>
            <a:endParaRPr sz="2100" b="1">
              <a:solidFill>
                <a:srgbClr val="000000"/>
              </a:solidFill>
              <a:latin typeface="Arial"/>
              <a:ea typeface="Arial"/>
              <a:cs typeface="Arial"/>
              <a:sym typeface="Arial"/>
            </a:endParaRPr>
          </a:p>
        </p:txBody>
      </p:sp>
      <p:sp>
        <p:nvSpPr>
          <p:cNvPr id="455" name="Google Shape;455;p38"/>
          <p:cNvSpPr txBox="1">
            <a:spLocks noGrp="1"/>
          </p:cNvSpPr>
          <p:nvPr>
            <p:ph type="title"/>
          </p:nvPr>
        </p:nvSpPr>
        <p:spPr>
          <a:xfrm>
            <a:off x="1772732" y="1203955"/>
            <a:ext cx="5437086" cy="415498"/>
          </a:xfrm>
          <a:prstGeom prst="rect">
            <a:avLst/>
          </a:prstGeom>
          <a:noFill/>
          <a:ln>
            <a:noFill/>
          </a:ln>
        </p:spPr>
        <p:txBody>
          <a:bodyPr spcFirstLastPara="1" vert="horz" wrap="square" lIns="0" tIns="0" rIns="0" bIns="0" rtlCol="0" anchor="t" anchorCtr="0">
            <a:spAutoFit/>
          </a:bodyPr>
          <a:lstStyle/>
          <a:p>
            <a:pPr marL="5358" algn="ctr">
              <a:buClr>
                <a:srgbClr val="376092"/>
              </a:buClr>
              <a:buSzPts val="3600"/>
            </a:pPr>
            <a:r>
              <a:rPr lang="en-US" sz="3000" b="1">
                <a:solidFill>
                  <a:schemeClr val="dk1"/>
                </a:solidFill>
                <a:latin typeface="Arial"/>
                <a:ea typeface="Arial"/>
                <a:cs typeface="Arial"/>
                <a:sym typeface="Arial"/>
              </a:rPr>
              <a:t>How Do You Begin? </a:t>
            </a:r>
            <a:endParaRPr sz="3000" b="1">
              <a:solidFill>
                <a:schemeClr val="dk1"/>
              </a:solidFill>
              <a:latin typeface="Arial"/>
              <a:ea typeface="Arial"/>
              <a:cs typeface="Arial"/>
              <a:sym typeface="Arial"/>
            </a:endParaRPr>
          </a:p>
        </p:txBody>
      </p:sp>
      <p:sp>
        <p:nvSpPr>
          <p:cNvPr id="456" name="Google Shape;456;p38"/>
          <p:cNvSpPr txBox="1"/>
          <p:nvPr/>
        </p:nvSpPr>
        <p:spPr>
          <a:xfrm>
            <a:off x="2890149" y="5379469"/>
            <a:ext cx="3417526" cy="467412"/>
          </a:xfrm>
          <a:prstGeom prst="rect">
            <a:avLst/>
          </a:prstGeom>
          <a:noFill/>
          <a:ln>
            <a:noFill/>
          </a:ln>
        </p:spPr>
        <p:txBody>
          <a:bodyPr spcFirstLastPara="1" wrap="square" lIns="51413" tIns="25706" rIns="51413" bIns="25706" anchor="t" anchorCtr="0">
            <a:spAutoFit/>
          </a:bodyPr>
          <a:lstStyle/>
          <a:p>
            <a:pPr algn="ctr">
              <a:buClr>
                <a:srgbClr val="000000"/>
              </a:buClr>
              <a:buSzPts val="3600"/>
            </a:pPr>
            <a:r>
              <a:rPr lang="en-US" sz="2700" b="1">
                <a:solidFill>
                  <a:srgbClr val="2E75B5"/>
                </a:solidFill>
                <a:latin typeface="Arial"/>
                <a:ea typeface="Arial"/>
                <a:cs typeface="Arial"/>
                <a:sym typeface="Arial"/>
              </a:rPr>
              <a:t>Self-Determination</a:t>
            </a:r>
            <a:endParaRPr sz="2700">
              <a:solidFill>
                <a:srgbClr val="000000"/>
              </a:solidFill>
              <a:latin typeface="Arial"/>
              <a:ea typeface="Arial"/>
              <a:cs typeface="Arial"/>
              <a:sym typeface="Arial"/>
            </a:endParaRPr>
          </a:p>
        </p:txBody>
      </p:sp>
      <p:pic>
        <p:nvPicPr>
          <p:cNvPr id="457" name="Google Shape;457;p38" descr="Employment Clip Art - Westside Regional Center"/>
          <p:cNvPicPr preferRelativeResize="0"/>
          <p:nvPr/>
        </p:nvPicPr>
        <p:blipFill rotWithShape="1">
          <a:blip r:embed="rId3">
            <a:alphaModFix/>
          </a:blip>
          <a:srcRect/>
          <a:stretch/>
        </p:blipFill>
        <p:spPr>
          <a:xfrm>
            <a:off x="1200138" y="2019605"/>
            <a:ext cx="1769593" cy="1635203"/>
          </a:xfrm>
          <a:prstGeom prst="flowChartConnector">
            <a:avLst/>
          </a:prstGeom>
          <a:noFill/>
          <a:ln w="9525" cap="flat" cmpd="sng">
            <a:solidFill>
              <a:schemeClr val="dk1"/>
            </a:solidFill>
            <a:prstDash val="solid"/>
            <a:round/>
            <a:headEnd type="none" w="sm" len="sm"/>
            <a:tailEnd type="none" w="sm" len="sm"/>
          </a:ln>
        </p:spPr>
      </p:pic>
      <p:pic>
        <p:nvPicPr>
          <p:cNvPr id="458" name="Google Shape;458;p38" descr="187,000+ Education Clipart Illustrations, Royalty-Free Vector Graphics &amp;  Clip Art - iStock"/>
          <p:cNvPicPr preferRelativeResize="0"/>
          <p:nvPr/>
        </p:nvPicPr>
        <p:blipFill rotWithShape="1">
          <a:blip r:embed="rId4">
            <a:alphaModFix/>
          </a:blip>
          <a:srcRect/>
          <a:stretch/>
        </p:blipFill>
        <p:spPr>
          <a:xfrm>
            <a:off x="3653462" y="2978577"/>
            <a:ext cx="1675627" cy="1675628"/>
          </a:xfrm>
          <a:prstGeom prst="flowChartConnector">
            <a:avLst/>
          </a:prstGeom>
          <a:noFill/>
          <a:ln w="9525" cap="flat" cmpd="sng">
            <a:solidFill>
              <a:schemeClr val="dk1"/>
            </a:solidFill>
            <a:prstDash val="solid"/>
            <a:round/>
            <a:headEnd type="none" w="sm" len="sm"/>
            <a:tailEnd type="none" w="sm" len="sm"/>
          </a:ln>
        </p:spPr>
      </p:pic>
      <p:pic>
        <p:nvPicPr>
          <p:cNvPr id="459" name="Google Shape;459;p38" descr="World Charity Day Clipart PNG in 2023 | Clip art, Support illustration,  Charity"/>
          <p:cNvPicPr preferRelativeResize="0"/>
          <p:nvPr/>
        </p:nvPicPr>
        <p:blipFill rotWithShape="1">
          <a:blip r:embed="rId5">
            <a:alphaModFix/>
          </a:blip>
          <a:srcRect/>
          <a:stretch/>
        </p:blipFill>
        <p:spPr>
          <a:xfrm>
            <a:off x="6442825" y="1920332"/>
            <a:ext cx="1782637" cy="1688048"/>
          </a:xfrm>
          <a:prstGeom prst="flowChartConnector">
            <a:avLst/>
          </a:prstGeom>
          <a:noFill/>
          <a:ln w="9525" cap="flat" cmpd="sng">
            <a:solidFill>
              <a:schemeClr val="dk1"/>
            </a:solidFill>
            <a:prstDash val="solid"/>
            <a:round/>
            <a:headEnd type="none" w="sm" len="sm"/>
            <a:tailEnd type="none" w="sm" len="sm"/>
          </a:ln>
        </p:spPr>
      </p:pic>
      <p:pic>
        <p:nvPicPr>
          <p:cNvPr id="460" name="Google Shape;460;p38" descr="Arrow Split Tree Vector Images (over 240)"/>
          <p:cNvPicPr preferRelativeResize="0"/>
          <p:nvPr/>
        </p:nvPicPr>
        <p:blipFill rotWithShape="1">
          <a:blip r:embed="rId6">
            <a:alphaModFix/>
          </a:blip>
          <a:srcRect l="14790" t="15394" r="16639" b="17599"/>
          <a:stretch/>
        </p:blipFill>
        <p:spPr>
          <a:xfrm rot="10800000">
            <a:off x="3949361" y="1690443"/>
            <a:ext cx="1083844" cy="122951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29"/>
          <p:cNvSpPr txBox="1">
            <a:spLocks noGrp="1"/>
          </p:cNvSpPr>
          <p:nvPr>
            <p:ph type="title"/>
          </p:nvPr>
        </p:nvSpPr>
        <p:spPr>
          <a:xfrm>
            <a:off x="249655" y="1233488"/>
            <a:ext cx="8431130" cy="725381"/>
          </a:xfrm>
          <a:prstGeom prst="rect">
            <a:avLst/>
          </a:prstGeom>
          <a:noFill/>
          <a:ln>
            <a:noFill/>
          </a:ln>
        </p:spPr>
        <p:txBody>
          <a:bodyPr spcFirstLastPara="1" vert="horz" wrap="square" lIns="0" tIns="0" rIns="0" bIns="0" rtlCol="0" anchor="t" anchorCtr="0">
            <a:normAutofit/>
          </a:bodyPr>
          <a:lstStyle/>
          <a:p>
            <a:pPr>
              <a:buSzPct val="100000"/>
            </a:pPr>
            <a:r>
              <a:rPr lang="en-US"/>
              <a:t>Preferences, Interests, Needs, Strengths, (PINS)</a:t>
            </a:r>
            <a:endParaRPr/>
          </a:p>
        </p:txBody>
      </p:sp>
      <p:sp>
        <p:nvSpPr>
          <p:cNvPr id="466" name="Google Shape;466;p29"/>
          <p:cNvSpPr txBox="1">
            <a:spLocks noGrp="1"/>
          </p:cNvSpPr>
          <p:nvPr>
            <p:ph type="sldNum" idx="12"/>
          </p:nvPr>
        </p:nvSpPr>
        <p:spPr>
          <a:xfrm>
            <a:off x="249655" y="5624513"/>
            <a:ext cx="2057400" cy="273844"/>
          </a:xfrm>
          <a:prstGeom prst="rect">
            <a:avLst/>
          </a:prstGeom>
          <a:noFill/>
          <a:ln>
            <a:noFill/>
          </a:ln>
        </p:spPr>
        <p:txBody>
          <a:bodyPr spcFirstLastPara="1" wrap="square" lIns="68569" tIns="34275" rIns="68569" bIns="34275" anchor="ctr" anchorCtr="0">
            <a:noAutofit/>
          </a:bodyPr>
          <a:lstStyle/>
          <a:p>
            <a:pPr algn="r">
              <a:buClr>
                <a:schemeClr val="dk1"/>
              </a:buClr>
            </a:pPr>
            <a:fld id="{00000000-1234-1234-1234-123412341234}" type="slidenum">
              <a:rPr lang="en-US"/>
              <a:pPr algn="r">
                <a:buClr>
                  <a:schemeClr val="dk1"/>
                </a:buClr>
              </a:pPr>
              <a:t>27</a:t>
            </a:fld>
            <a:endParaRPr/>
          </a:p>
        </p:txBody>
      </p:sp>
      <p:sp>
        <p:nvSpPr>
          <p:cNvPr id="467" name="Google Shape;467;p29"/>
          <p:cNvSpPr txBox="1"/>
          <p:nvPr/>
        </p:nvSpPr>
        <p:spPr>
          <a:xfrm>
            <a:off x="817388" y="2154994"/>
            <a:ext cx="7177050" cy="1800463"/>
          </a:xfrm>
          <a:prstGeom prst="rect">
            <a:avLst/>
          </a:prstGeom>
          <a:noFill/>
          <a:ln>
            <a:noFill/>
          </a:ln>
        </p:spPr>
        <p:txBody>
          <a:bodyPr spcFirstLastPara="1" wrap="square" lIns="68569" tIns="34275" rIns="68569" bIns="34275" anchor="t" anchorCtr="0">
            <a:spAutoFit/>
          </a:bodyPr>
          <a:lstStyle/>
          <a:p>
            <a:pPr marL="342900" indent="-314325">
              <a:buClr>
                <a:schemeClr val="dk1"/>
              </a:buClr>
              <a:buSzPts val="3000"/>
              <a:buFont typeface="Calibri"/>
              <a:buChar char="●"/>
            </a:pPr>
            <a:r>
              <a:rPr lang="en-US" sz="2250">
                <a:solidFill>
                  <a:schemeClr val="dk1"/>
                </a:solidFill>
                <a:latin typeface="Calibri"/>
                <a:ea typeface="Calibri"/>
                <a:cs typeface="Calibri"/>
                <a:sym typeface="Calibri"/>
              </a:rPr>
              <a:t>What are my preferences?</a:t>
            </a:r>
            <a:endParaRPr sz="2250">
              <a:solidFill>
                <a:srgbClr val="000000"/>
              </a:solidFill>
              <a:latin typeface="Arial"/>
              <a:ea typeface="Arial"/>
              <a:cs typeface="Arial"/>
              <a:sym typeface="Arial"/>
            </a:endParaRPr>
          </a:p>
          <a:p>
            <a:pPr marL="342900" indent="-314325">
              <a:buClr>
                <a:schemeClr val="dk1"/>
              </a:buClr>
              <a:buSzPts val="3000"/>
              <a:buFont typeface="Calibri"/>
              <a:buChar char="●"/>
            </a:pPr>
            <a:r>
              <a:rPr lang="en-US" sz="2250">
                <a:solidFill>
                  <a:schemeClr val="dk1"/>
                </a:solidFill>
                <a:latin typeface="Calibri"/>
                <a:ea typeface="Calibri"/>
                <a:cs typeface="Calibri"/>
                <a:sym typeface="Calibri"/>
              </a:rPr>
              <a:t>What are my interests?</a:t>
            </a:r>
            <a:endParaRPr sz="2250">
              <a:solidFill>
                <a:srgbClr val="000000"/>
              </a:solidFill>
              <a:latin typeface="Arial"/>
              <a:ea typeface="Arial"/>
              <a:cs typeface="Arial"/>
              <a:sym typeface="Arial"/>
            </a:endParaRPr>
          </a:p>
          <a:p>
            <a:pPr marL="342900" indent="-314325">
              <a:buClr>
                <a:schemeClr val="dk1"/>
              </a:buClr>
              <a:buSzPts val="3000"/>
              <a:buFont typeface="Calibri"/>
              <a:buChar char="●"/>
            </a:pPr>
            <a:r>
              <a:rPr lang="en-US" sz="2250">
                <a:solidFill>
                  <a:schemeClr val="dk1"/>
                </a:solidFill>
                <a:latin typeface="Calibri"/>
                <a:ea typeface="Calibri"/>
                <a:cs typeface="Calibri"/>
                <a:sym typeface="Calibri"/>
              </a:rPr>
              <a:t>What are my needs?</a:t>
            </a:r>
            <a:endParaRPr sz="2250">
              <a:solidFill>
                <a:srgbClr val="000000"/>
              </a:solidFill>
              <a:latin typeface="Arial"/>
              <a:ea typeface="Arial"/>
              <a:cs typeface="Arial"/>
              <a:sym typeface="Arial"/>
            </a:endParaRPr>
          </a:p>
          <a:p>
            <a:pPr marL="342900" indent="-314325">
              <a:buClr>
                <a:schemeClr val="dk1"/>
              </a:buClr>
              <a:buSzPts val="3000"/>
              <a:buFont typeface="Calibri"/>
              <a:buChar char="●"/>
            </a:pPr>
            <a:r>
              <a:rPr lang="en-US" sz="2250">
                <a:solidFill>
                  <a:schemeClr val="dk1"/>
                </a:solidFill>
                <a:latin typeface="Calibri"/>
                <a:ea typeface="Calibri"/>
                <a:cs typeface="Calibri"/>
                <a:sym typeface="Calibri"/>
              </a:rPr>
              <a:t>What are my strengths?</a:t>
            </a:r>
            <a:endParaRPr sz="2250">
              <a:solidFill>
                <a:srgbClr val="000000"/>
              </a:solidFill>
              <a:latin typeface="Arial"/>
              <a:ea typeface="Arial"/>
              <a:cs typeface="Arial"/>
              <a:sym typeface="Arial"/>
            </a:endParaRPr>
          </a:p>
          <a:p>
            <a:pPr marL="342900">
              <a:buClr>
                <a:srgbClr val="000000"/>
              </a:buClr>
              <a:buSzPts val="3000"/>
            </a:pPr>
            <a:endParaRPr sz="225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471"/>
        <p:cNvGrpSpPr/>
        <p:nvPr/>
      </p:nvGrpSpPr>
      <p:grpSpPr>
        <a:xfrm>
          <a:off x="0" y="0"/>
          <a:ext cx="0" cy="0"/>
          <a:chOff x="0" y="0"/>
          <a:chExt cx="0" cy="0"/>
        </a:xfrm>
      </p:grpSpPr>
      <p:sp>
        <p:nvSpPr>
          <p:cNvPr id="472" name="Google Shape;472;g28ffdc585f7_0_13"/>
          <p:cNvSpPr txBox="1">
            <a:spLocks noGrp="1"/>
          </p:cNvSpPr>
          <p:nvPr>
            <p:ph type="title"/>
          </p:nvPr>
        </p:nvSpPr>
        <p:spPr>
          <a:xfrm>
            <a:off x="332674" y="1011132"/>
            <a:ext cx="8041275" cy="673875"/>
          </a:xfrm>
          <a:prstGeom prst="rect">
            <a:avLst/>
          </a:prstGeom>
          <a:noFill/>
          <a:ln>
            <a:noFill/>
          </a:ln>
        </p:spPr>
        <p:txBody>
          <a:bodyPr spcFirstLastPara="1" vert="horz" wrap="square" lIns="0" tIns="0" rIns="0" bIns="0" rtlCol="0" anchor="t" anchorCtr="0">
            <a:normAutofit/>
          </a:bodyPr>
          <a:lstStyle/>
          <a:p>
            <a:r>
              <a:rPr lang="en-US"/>
              <a:t>Help the student answer these questions</a:t>
            </a:r>
            <a:endParaRPr/>
          </a:p>
        </p:txBody>
      </p:sp>
      <p:sp>
        <p:nvSpPr>
          <p:cNvPr id="473" name="Google Shape;473;g28ffdc585f7_0_13"/>
          <p:cNvSpPr txBox="1">
            <a:spLocks noGrp="1"/>
          </p:cNvSpPr>
          <p:nvPr>
            <p:ph type="body" idx="1"/>
          </p:nvPr>
        </p:nvSpPr>
        <p:spPr>
          <a:xfrm>
            <a:off x="571500" y="2022872"/>
            <a:ext cx="3886200" cy="3263400"/>
          </a:xfrm>
          <a:prstGeom prst="rect">
            <a:avLst/>
          </a:prstGeom>
          <a:noFill/>
          <a:ln>
            <a:noFill/>
          </a:ln>
        </p:spPr>
        <p:txBody>
          <a:bodyPr spcFirstLastPara="1" vert="horz" wrap="square" lIns="68569" tIns="34275" rIns="68569" bIns="34275" rtlCol="0" anchor="t" anchorCtr="0">
            <a:normAutofit/>
          </a:bodyPr>
          <a:lstStyle/>
          <a:p>
            <a:pPr marL="171450" indent="-171450">
              <a:spcBef>
                <a:spcPts val="0"/>
              </a:spcBef>
            </a:pPr>
            <a:r>
              <a:rPr lang="en-US"/>
              <a:t>Who am I?</a:t>
            </a:r>
            <a:endParaRPr/>
          </a:p>
          <a:p>
            <a:pPr marL="171450" indent="-171450"/>
            <a:r>
              <a:rPr lang="en-US"/>
              <a:t>When and where am I at my best? (Conditions for employment)</a:t>
            </a:r>
            <a:endParaRPr/>
          </a:p>
          <a:p>
            <a:pPr marL="171450" indent="-171450"/>
            <a:r>
              <a:rPr lang="en-US"/>
              <a:t>What are my unique talents and interests?</a:t>
            </a:r>
            <a:endParaRPr/>
          </a:p>
        </p:txBody>
      </p:sp>
      <p:sp>
        <p:nvSpPr>
          <p:cNvPr id="474" name="Google Shape;474;g28ffdc585f7_0_13"/>
          <p:cNvSpPr txBox="1">
            <a:spLocks noGrp="1"/>
          </p:cNvSpPr>
          <p:nvPr>
            <p:ph type="body" idx="2"/>
          </p:nvPr>
        </p:nvSpPr>
        <p:spPr>
          <a:xfrm>
            <a:off x="4726781" y="2022872"/>
            <a:ext cx="3886200" cy="3263400"/>
          </a:xfrm>
          <a:prstGeom prst="rect">
            <a:avLst/>
          </a:prstGeom>
          <a:noFill/>
          <a:ln>
            <a:noFill/>
          </a:ln>
        </p:spPr>
        <p:txBody>
          <a:bodyPr spcFirstLastPara="1" vert="horz" wrap="square" lIns="68569" tIns="34275" rIns="68569" bIns="34275" rtlCol="0" anchor="t" anchorCtr="0">
            <a:normAutofit/>
          </a:bodyPr>
          <a:lstStyle/>
          <a:p>
            <a:pPr marL="171450" indent="-171450">
              <a:spcBef>
                <a:spcPts val="0"/>
              </a:spcBef>
            </a:pPr>
            <a:r>
              <a:rPr lang="en-US"/>
              <a:t>What are my main barriers to succeeding after high school?</a:t>
            </a:r>
            <a:endParaRPr/>
          </a:p>
          <a:p>
            <a:pPr marL="171450" indent="-171450"/>
            <a:r>
              <a:rPr lang="en-US"/>
              <a:t>What do I want for my future?</a:t>
            </a:r>
            <a:endParaRPr/>
          </a:p>
          <a:p>
            <a:pPr marL="171450" indent="-171450"/>
            <a:r>
              <a:rPr lang="en-US"/>
              <a:t>What are my options in my community?</a:t>
            </a:r>
            <a:endParaRPr/>
          </a:p>
        </p:txBody>
      </p:sp>
      <p:sp>
        <p:nvSpPr>
          <p:cNvPr id="475" name="Google Shape;475;g28ffdc585f7_0_13"/>
          <p:cNvSpPr txBox="1">
            <a:spLocks noGrp="1"/>
          </p:cNvSpPr>
          <p:nvPr>
            <p:ph type="sldNum" idx="12"/>
          </p:nvPr>
        </p:nvSpPr>
        <p:spPr>
          <a:xfrm>
            <a:off x="249655" y="5624513"/>
            <a:ext cx="2057400" cy="273825"/>
          </a:xfrm>
          <a:prstGeom prst="rect">
            <a:avLst/>
          </a:prstGeom>
          <a:noFill/>
          <a:ln>
            <a:noFill/>
          </a:ln>
        </p:spPr>
        <p:txBody>
          <a:bodyPr spcFirstLastPara="1" wrap="square" lIns="68569" tIns="34275" rIns="68569" bIns="34275" anchor="ctr" anchorCtr="0">
            <a:noAutofit/>
          </a:bodyPr>
          <a:lstStyle/>
          <a:p>
            <a:fld id="{00000000-1234-1234-1234-123412341234}" type="slidenum">
              <a:rPr lang="en-US"/>
              <a:pPr/>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479"/>
        <p:cNvGrpSpPr/>
        <p:nvPr/>
      </p:nvGrpSpPr>
      <p:grpSpPr>
        <a:xfrm>
          <a:off x="0" y="0"/>
          <a:ext cx="0" cy="0"/>
          <a:chOff x="0" y="0"/>
          <a:chExt cx="0" cy="0"/>
        </a:xfrm>
      </p:grpSpPr>
      <p:sp>
        <p:nvSpPr>
          <p:cNvPr id="480" name="Google Shape;480;g28ffdc585f7_0_6"/>
          <p:cNvSpPr txBox="1">
            <a:spLocks noGrp="1"/>
          </p:cNvSpPr>
          <p:nvPr>
            <p:ph type="title"/>
          </p:nvPr>
        </p:nvSpPr>
        <p:spPr>
          <a:xfrm>
            <a:off x="332674" y="1011132"/>
            <a:ext cx="6048900" cy="673875"/>
          </a:xfrm>
          <a:prstGeom prst="rect">
            <a:avLst/>
          </a:prstGeom>
          <a:noFill/>
          <a:ln>
            <a:noFill/>
          </a:ln>
        </p:spPr>
        <p:txBody>
          <a:bodyPr spcFirstLastPara="1" vert="horz" wrap="square" lIns="0" tIns="0" rIns="0" bIns="0" rtlCol="0" anchor="t" anchorCtr="0">
            <a:noAutofit/>
          </a:bodyPr>
          <a:lstStyle/>
          <a:p>
            <a:pPr>
              <a:buSzPts val="3600"/>
            </a:pPr>
            <a:r>
              <a:rPr lang="en-US" sz="2700"/>
              <a:t>Student-Centered Process</a:t>
            </a:r>
            <a:br>
              <a:rPr lang="en-US" sz="2700"/>
            </a:br>
            <a:endParaRPr sz="2700"/>
          </a:p>
        </p:txBody>
      </p:sp>
      <p:sp>
        <p:nvSpPr>
          <p:cNvPr id="481" name="Google Shape;481;g28ffdc585f7_0_6"/>
          <p:cNvSpPr txBox="1">
            <a:spLocks noGrp="1"/>
          </p:cNvSpPr>
          <p:nvPr>
            <p:ph type="body" idx="1"/>
          </p:nvPr>
        </p:nvSpPr>
        <p:spPr>
          <a:xfrm>
            <a:off x="571500" y="2022872"/>
            <a:ext cx="3886200" cy="3263400"/>
          </a:xfrm>
          <a:prstGeom prst="rect">
            <a:avLst/>
          </a:prstGeom>
          <a:noFill/>
          <a:ln>
            <a:noFill/>
          </a:ln>
        </p:spPr>
        <p:txBody>
          <a:bodyPr spcFirstLastPara="1" vert="horz" wrap="square" lIns="68569" tIns="34275" rIns="68569" bIns="34275" rtlCol="0" anchor="t" anchorCtr="0">
            <a:normAutofit/>
          </a:bodyPr>
          <a:lstStyle/>
          <a:p>
            <a:pPr marL="171450" indent="-171450">
              <a:spcBef>
                <a:spcPts val="0"/>
              </a:spcBef>
            </a:pPr>
            <a:r>
              <a:rPr lang="en-US"/>
              <a:t>Selection of assessments depends on the student’s vision of career, education, and independent living aspirations</a:t>
            </a:r>
            <a:endParaRPr/>
          </a:p>
        </p:txBody>
      </p:sp>
      <p:sp>
        <p:nvSpPr>
          <p:cNvPr id="482" name="Google Shape;482;g28ffdc585f7_0_6"/>
          <p:cNvSpPr txBox="1">
            <a:spLocks noGrp="1"/>
          </p:cNvSpPr>
          <p:nvPr>
            <p:ph type="body" idx="2"/>
          </p:nvPr>
        </p:nvSpPr>
        <p:spPr>
          <a:xfrm>
            <a:off x="4726781" y="2022872"/>
            <a:ext cx="4224825" cy="3263400"/>
          </a:xfrm>
          <a:prstGeom prst="rect">
            <a:avLst/>
          </a:prstGeom>
          <a:noFill/>
          <a:ln>
            <a:noFill/>
          </a:ln>
        </p:spPr>
        <p:txBody>
          <a:bodyPr spcFirstLastPara="1" vert="horz" wrap="square" lIns="68569" tIns="34275" rIns="68569" bIns="34275" rtlCol="0" anchor="t" anchorCtr="0">
            <a:normAutofit/>
          </a:bodyPr>
          <a:lstStyle/>
          <a:p>
            <a:pPr marL="171450" indent="-171450">
              <a:spcBef>
                <a:spcPts val="0"/>
              </a:spcBef>
            </a:pPr>
            <a:r>
              <a:rPr lang="en-US"/>
              <a:t>Relevant members of the IEP team should provide input into the assessment</a:t>
            </a:r>
            <a:endParaRPr/>
          </a:p>
          <a:p>
            <a:pPr marL="514350" lvl="1" indent="-171450">
              <a:buSzPts val="3200"/>
            </a:pPr>
            <a:r>
              <a:rPr lang="en-US"/>
              <a:t>Parents</a:t>
            </a:r>
            <a:endParaRPr/>
          </a:p>
          <a:p>
            <a:pPr marL="514350" lvl="1" indent="-171450">
              <a:buSzPts val="3200"/>
            </a:pPr>
            <a:r>
              <a:rPr lang="en-US"/>
              <a:t>Teachers</a:t>
            </a:r>
            <a:endParaRPr/>
          </a:p>
          <a:p>
            <a:pPr marL="514350" lvl="1" indent="-171450">
              <a:buSzPts val="3200"/>
            </a:pPr>
            <a:r>
              <a:rPr lang="en-US"/>
              <a:t>VR counselor</a:t>
            </a:r>
            <a:endParaRPr/>
          </a:p>
          <a:p>
            <a:pPr marL="514350" lvl="1" indent="-171450">
              <a:buSzPts val="3200"/>
            </a:pPr>
            <a:r>
              <a:rPr lang="en-US"/>
              <a:t>School counselor</a:t>
            </a:r>
            <a:endParaRPr/>
          </a:p>
          <a:p>
            <a:pPr marL="514350" lvl="1" indent="-19050">
              <a:buSzPts val="3200"/>
              <a:buNone/>
            </a:pPr>
            <a:endParaRPr/>
          </a:p>
        </p:txBody>
      </p:sp>
      <p:sp>
        <p:nvSpPr>
          <p:cNvPr id="483" name="Google Shape;483;g28ffdc585f7_0_6"/>
          <p:cNvSpPr txBox="1">
            <a:spLocks noGrp="1"/>
          </p:cNvSpPr>
          <p:nvPr>
            <p:ph type="sldNum" idx="12"/>
          </p:nvPr>
        </p:nvSpPr>
        <p:spPr>
          <a:xfrm>
            <a:off x="249655" y="5624513"/>
            <a:ext cx="2057400" cy="273825"/>
          </a:xfrm>
          <a:prstGeom prst="rect">
            <a:avLst/>
          </a:prstGeom>
          <a:noFill/>
          <a:ln>
            <a:noFill/>
          </a:ln>
        </p:spPr>
        <p:txBody>
          <a:bodyPr spcFirstLastPara="1" wrap="square" lIns="68569" tIns="34275" rIns="68569" bIns="34275" anchor="ctr" anchorCtr="0">
            <a:noAutofit/>
          </a:bodyPr>
          <a:lstStyle/>
          <a:p>
            <a:pPr>
              <a:buClr>
                <a:schemeClr val="dk1"/>
              </a:buClr>
            </a:pPr>
            <a:fld id="{00000000-1234-1234-1234-123412341234}" type="slidenum">
              <a:rPr lang="en-US"/>
              <a:pPr>
                <a:buClr>
                  <a:schemeClr val="dk1"/>
                </a:buClr>
              </a:pPr>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232"/>
        <p:cNvGrpSpPr/>
        <p:nvPr/>
      </p:nvGrpSpPr>
      <p:grpSpPr>
        <a:xfrm>
          <a:off x="0" y="0"/>
          <a:ext cx="0" cy="0"/>
          <a:chOff x="0" y="0"/>
          <a:chExt cx="0" cy="0"/>
        </a:xfrm>
      </p:grpSpPr>
      <p:sp>
        <p:nvSpPr>
          <p:cNvPr id="233" name="Google Shape;233;p11"/>
          <p:cNvSpPr txBox="1">
            <a:spLocks noGrp="1"/>
          </p:cNvSpPr>
          <p:nvPr>
            <p:ph type="title"/>
          </p:nvPr>
        </p:nvSpPr>
        <p:spPr>
          <a:xfrm>
            <a:off x="980802" y="1226798"/>
            <a:ext cx="5754733" cy="560313"/>
          </a:xfrm>
          <a:prstGeom prst="rect">
            <a:avLst/>
          </a:prstGeom>
          <a:noFill/>
          <a:ln>
            <a:noFill/>
          </a:ln>
        </p:spPr>
        <p:txBody>
          <a:bodyPr spcFirstLastPara="1" vert="horz" wrap="square" lIns="0" tIns="0" rIns="0" bIns="0" rtlCol="0" anchor="t" anchorCtr="0">
            <a:normAutofit/>
          </a:bodyPr>
          <a:lstStyle/>
          <a:p>
            <a:r>
              <a:rPr lang="en-US" dirty="0"/>
              <a:t>Why transition planning?</a:t>
            </a:r>
            <a:endParaRPr dirty="0"/>
          </a:p>
        </p:txBody>
      </p:sp>
      <p:sp>
        <p:nvSpPr>
          <p:cNvPr id="234" name="Google Shape;234;p11"/>
          <p:cNvSpPr txBox="1">
            <a:spLocks noGrp="1"/>
          </p:cNvSpPr>
          <p:nvPr>
            <p:ph type="sldNum" idx="12"/>
          </p:nvPr>
        </p:nvSpPr>
        <p:spPr>
          <a:xfrm>
            <a:off x="249655" y="5624513"/>
            <a:ext cx="2057400" cy="273844"/>
          </a:xfrm>
          <a:prstGeom prst="rect">
            <a:avLst/>
          </a:prstGeom>
          <a:noFill/>
          <a:ln>
            <a:noFill/>
          </a:ln>
        </p:spPr>
        <p:txBody>
          <a:bodyPr spcFirstLastPara="1" wrap="square" lIns="68569" tIns="34275" rIns="68569" bIns="34275" anchor="ctr" anchorCtr="0">
            <a:noAutofit/>
          </a:bodyPr>
          <a:lstStyle/>
          <a:p>
            <a:fld id="{00000000-1234-1234-1234-123412341234}" type="slidenum">
              <a:rPr lang="en-US"/>
              <a:pPr/>
              <a:t>3</a:t>
            </a:fld>
            <a:endParaRPr/>
          </a:p>
        </p:txBody>
      </p:sp>
      <p:sp>
        <p:nvSpPr>
          <p:cNvPr id="235" name="Google Shape;235;p11"/>
          <p:cNvSpPr txBox="1">
            <a:spLocks noGrp="1"/>
          </p:cNvSpPr>
          <p:nvPr>
            <p:ph type="body" idx="1"/>
          </p:nvPr>
        </p:nvSpPr>
        <p:spPr>
          <a:xfrm>
            <a:off x="249655" y="1797249"/>
            <a:ext cx="8665745" cy="3553796"/>
          </a:xfrm>
          <a:prstGeom prst="rect">
            <a:avLst/>
          </a:prstGeom>
          <a:noFill/>
          <a:ln>
            <a:noFill/>
          </a:ln>
        </p:spPr>
        <p:txBody>
          <a:bodyPr spcFirstLastPara="1" vert="horz" wrap="square" lIns="68569" tIns="34275" rIns="68569" bIns="34275" rtlCol="0" anchor="t" anchorCtr="0">
            <a:noAutofit/>
          </a:bodyPr>
          <a:lstStyle/>
          <a:p>
            <a:pPr marL="0" indent="0">
              <a:lnSpc>
                <a:spcPct val="100000"/>
              </a:lnSpc>
              <a:spcBef>
                <a:spcPts val="0"/>
              </a:spcBef>
              <a:buClr>
                <a:schemeClr val="lt1"/>
              </a:buClr>
              <a:buSzPts val="2000"/>
              <a:buNone/>
            </a:pPr>
            <a:r>
              <a:rPr lang="en-US" sz="2400" b="1">
                <a:latin typeface="Arial"/>
                <a:ea typeface="Arial"/>
                <a:cs typeface="Arial"/>
                <a:sym typeface="Arial"/>
              </a:rPr>
              <a:t>It’s a legal requirement</a:t>
            </a:r>
            <a:r>
              <a:rPr lang="en-US" sz="2400">
                <a:latin typeface="Arial"/>
                <a:ea typeface="Arial"/>
                <a:cs typeface="Arial"/>
                <a:sym typeface="Arial"/>
              </a:rPr>
              <a:t> – </a:t>
            </a:r>
            <a:endParaRPr sz="2400">
              <a:latin typeface="Arial"/>
              <a:ea typeface="Arial"/>
              <a:cs typeface="Arial"/>
              <a:sym typeface="Arial"/>
            </a:endParaRPr>
          </a:p>
          <a:p>
            <a:pPr marL="0" indent="0">
              <a:lnSpc>
                <a:spcPct val="100000"/>
              </a:lnSpc>
              <a:buClr>
                <a:schemeClr val="lt1"/>
              </a:buClr>
              <a:buSzPts val="2000"/>
              <a:buNone/>
            </a:pPr>
            <a:r>
              <a:rPr lang="en-US" sz="2100">
                <a:latin typeface="Arial"/>
                <a:ea typeface="Arial"/>
                <a:cs typeface="Arial"/>
                <a:sym typeface="Arial"/>
              </a:rPr>
              <a:t>The IDEA provides that beginning not later than the IEP in effect when the child turns 16 (or younger if determined appropriate by the IEP team) the IEP must include:</a:t>
            </a:r>
            <a:endParaRPr sz="2100">
              <a:latin typeface="Arial"/>
              <a:ea typeface="Arial"/>
              <a:cs typeface="Arial"/>
              <a:sym typeface="Arial"/>
            </a:endParaRPr>
          </a:p>
          <a:p>
            <a:pPr lvl="1" indent="-266700">
              <a:lnSpc>
                <a:spcPct val="100000"/>
              </a:lnSpc>
              <a:spcBef>
                <a:spcPts val="750"/>
              </a:spcBef>
              <a:buClr>
                <a:schemeClr val="lt1"/>
              </a:buClr>
              <a:buSzPts val="2000"/>
              <a:buFont typeface="Arial"/>
              <a:buChar char="○"/>
            </a:pPr>
            <a:r>
              <a:rPr lang="en-US" sz="2100">
                <a:latin typeface="Arial"/>
                <a:ea typeface="Arial"/>
                <a:cs typeface="Arial"/>
                <a:sym typeface="Arial"/>
              </a:rPr>
              <a:t>Appropriate measurable postsecondary goals based </a:t>
            </a:r>
            <a:br>
              <a:rPr lang="en-US" sz="2100">
                <a:latin typeface="Arial"/>
                <a:ea typeface="Arial"/>
                <a:cs typeface="Arial"/>
                <a:sym typeface="Arial"/>
              </a:rPr>
            </a:br>
            <a:r>
              <a:rPr lang="en-US" sz="2100">
                <a:latin typeface="Arial"/>
                <a:ea typeface="Arial"/>
                <a:cs typeface="Arial"/>
                <a:sym typeface="Arial"/>
              </a:rPr>
              <a:t>on age-appropriate transition assessments; and</a:t>
            </a:r>
            <a:endParaRPr sz="2100">
              <a:latin typeface="Arial"/>
              <a:ea typeface="Arial"/>
              <a:cs typeface="Arial"/>
              <a:sym typeface="Arial"/>
            </a:endParaRPr>
          </a:p>
          <a:p>
            <a:pPr lvl="1" indent="-266700">
              <a:lnSpc>
                <a:spcPct val="100000"/>
              </a:lnSpc>
              <a:spcBef>
                <a:spcPts val="750"/>
              </a:spcBef>
              <a:buClr>
                <a:schemeClr val="lt1"/>
              </a:buClr>
              <a:buSzPts val="2000"/>
              <a:buFont typeface="Arial"/>
              <a:buChar char="○"/>
            </a:pPr>
            <a:r>
              <a:rPr lang="en-US" sz="2100">
                <a:latin typeface="Arial"/>
                <a:ea typeface="Arial"/>
                <a:cs typeface="Arial"/>
                <a:sym typeface="Arial"/>
              </a:rPr>
              <a:t>The transition services (including courses of study) needed </a:t>
            </a:r>
            <a:br>
              <a:rPr lang="en-US" sz="2100">
                <a:latin typeface="Arial"/>
                <a:ea typeface="Arial"/>
                <a:cs typeface="Arial"/>
                <a:sym typeface="Arial"/>
              </a:rPr>
            </a:br>
            <a:r>
              <a:rPr lang="en-US" sz="2100">
                <a:latin typeface="Arial"/>
                <a:ea typeface="Arial"/>
                <a:cs typeface="Arial"/>
                <a:sym typeface="Arial"/>
              </a:rPr>
              <a:t>to assist the child in reaching those goals.</a:t>
            </a:r>
            <a:endParaRPr sz="2100">
              <a:latin typeface="Arial"/>
              <a:ea typeface="Arial"/>
              <a:cs typeface="Arial"/>
              <a:sym typeface="Arial"/>
            </a:endParaRPr>
          </a:p>
          <a:p>
            <a:pPr indent="342900">
              <a:lnSpc>
                <a:spcPct val="100000"/>
              </a:lnSpc>
              <a:buClr>
                <a:srgbClr val="000000"/>
              </a:buClr>
              <a:buSzPts val="1800"/>
              <a:buNone/>
            </a:pPr>
            <a:r>
              <a:rPr lang="en-US" sz="2100">
                <a:latin typeface="Arial"/>
                <a:ea typeface="Arial"/>
                <a:cs typeface="Arial"/>
                <a:sym typeface="Arial"/>
              </a:rPr>
              <a:t>– </a:t>
            </a:r>
            <a:r>
              <a:rPr lang="en-US" sz="2100" i="1">
                <a:latin typeface="Arial"/>
                <a:ea typeface="Arial"/>
                <a:cs typeface="Arial"/>
                <a:sym typeface="Arial"/>
              </a:rPr>
              <a:t>See </a:t>
            </a:r>
            <a:r>
              <a:rPr lang="en-US" sz="2100">
                <a:latin typeface="Arial"/>
                <a:ea typeface="Arial"/>
                <a:cs typeface="Arial"/>
                <a:sym typeface="Arial"/>
              </a:rPr>
              <a:t>20 U.S.C. § 1414(d)(1)(A)(i)(VIII) &amp; 34 C.F.R. § 300.320(b)</a:t>
            </a:r>
            <a:endParaRPr sz="2100">
              <a:latin typeface="Arial"/>
              <a:ea typeface="Arial"/>
              <a:cs typeface="Arial"/>
              <a:sym typeface="Arial"/>
            </a:endParaRPr>
          </a:p>
          <a:p>
            <a:pPr marL="685800" indent="0">
              <a:lnSpc>
                <a:spcPct val="100000"/>
              </a:lnSpc>
              <a:buClr>
                <a:srgbClr val="000000"/>
              </a:buClr>
              <a:buSzPts val="2000"/>
              <a:buNone/>
            </a:pPr>
            <a:endParaRPr sz="2100">
              <a:latin typeface="Arial"/>
              <a:ea typeface="Arial"/>
              <a:cs typeface="Arial"/>
              <a:sym typeface="Arial"/>
            </a:endParaRPr>
          </a:p>
          <a:p>
            <a:pPr marL="0" indent="0">
              <a:lnSpc>
                <a:spcPct val="100000"/>
              </a:lnSpc>
              <a:spcBef>
                <a:spcPts val="270"/>
              </a:spcBef>
              <a:buClr>
                <a:srgbClr val="000000"/>
              </a:buClr>
              <a:buSzPts val="2000"/>
              <a:buNone/>
            </a:pPr>
            <a:endParaRPr sz="2100">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487"/>
        <p:cNvGrpSpPr/>
        <p:nvPr/>
      </p:nvGrpSpPr>
      <p:grpSpPr>
        <a:xfrm>
          <a:off x="0" y="0"/>
          <a:ext cx="0" cy="0"/>
          <a:chOff x="0" y="0"/>
          <a:chExt cx="0" cy="0"/>
        </a:xfrm>
      </p:grpSpPr>
      <p:sp>
        <p:nvSpPr>
          <p:cNvPr id="488" name="Google Shape;488;g28ffdc585f7_0_0"/>
          <p:cNvSpPr txBox="1">
            <a:spLocks noGrp="1"/>
          </p:cNvSpPr>
          <p:nvPr>
            <p:ph type="title"/>
          </p:nvPr>
        </p:nvSpPr>
        <p:spPr>
          <a:xfrm>
            <a:off x="980802" y="1124712"/>
            <a:ext cx="7396650" cy="560250"/>
          </a:xfrm>
          <a:prstGeom prst="rect">
            <a:avLst/>
          </a:prstGeom>
          <a:noFill/>
          <a:ln>
            <a:noFill/>
          </a:ln>
        </p:spPr>
        <p:txBody>
          <a:bodyPr spcFirstLastPara="1" vert="horz" wrap="square" lIns="0" tIns="0" rIns="0" bIns="0" rtlCol="0" anchor="t" anchorCtr="0">
            <a:normAutofit/>
          </a:bodyPr>
          <a:lstStyle/>
          <a:p>
            <a:pPr>
              <a:buSzPts val="2400"/>
            </a:pPr>
            <a:r>
              <a:rPr lang="en-US" sz="2775"/>
              <a:t>Common assessments to begin with…..</a:t>
            </a:r>
            <a:endParaRPr/>
          </a:p>
        </p:txBody>
      </p:sp>
      <p:sp>
        <p:nvSpPr>
          <p:cNvPr id="489" name="Google Shape;489;g28ffdc585f7_0_0"/>
          <p:cNvSpPr txBox="1">
            <a:spLocks noGrp="1"/>
          </p:cNvSpPr>
          <p:nvPr>
            <p:ph type="body" idx="1"/>
          </p:nvPr>
        </p:nvSpPr>
        <p:spPr>
          <a:xfrm>
            <a:off x="532638" y="2023110"/>
            <a:ext cx="8078625" cy="3263400"/>
          </a:xfrm>
          <a:prstGeom prst="rect">
            <a:avLst/>
          </a:prstGeom>
          <a:noFill/>
          <a:ln>
            <a:noFill/>
          </a:ln>
        </p:spPr>
        <p:txBody>
          <a:bodyPr spcFirstLastPara="1" vert="horz" wrap="square" lIns="0" tIns="0" rIns="0" bIns="34275" rtlCol="0" anchor="t" anchorCtr="0">
            <a:normAutofit/>
          </a:bodyPr>
          <a:lstStyle/>
          <a:p>
            <a:pPr indent="-285750">
              <a:buSzPts val="2400"/>
            </a:pPr>
            <a:r>
              <a:rPr lang="en-US"/>
              <a:t>Transition Planning Inventory</a:t>
            </a:r>
            <a:endParaRPr/>
          </a:p>
          <a:p>
            <a:pPr indent="-285750">
              <a:buSzPts val="2400"/>
            </a:pPr>
            <a:r>
              <a:rPr lang="en-US" u="sng">
                <a:solidFill>
                  <a:schemeClr val="hlink"/>
                </a:solidFill>
                <a:hlinkClick r:id="rId3"/>
              </a:rPr>
              <a:t>Parent Survey</a:t>
            </a:r>
            <a:endParaRPr/>
          </a:p>
          <a:p>
            <a:pPr indent="-285750">
              <a:buSzPts val="2400"/>
            </a:pPr>
            <a:r>
              <a:rPr lang="en-US" u="sng">
                <a:solidFill>
                  <a:schemeClr val="hlink"/>
                </a:solidFill>
                <a:hlinkClick r:id="rId3"/>
              </a:rPr>
              <a:t>Student Interviews</a:t>
            </a:r>
            <a:endParaRPr/>
          </a:p>
          <a:p>
            <a:pPr indent="-285750">
              <a:buSzPts val="2400"/>
            </a:pPr>
            <a:r>
              <a:rPr lang="en-US"/>
              <a:t>Interest surveys</a:t>
            </a:r>
            <a:endParaRPr/>
          </a:p>
        </p:txBody>
      </p:sp>
      <p:sp>
        <p:nvSpPr>
          <p:cNvPr id="490" name="Google Shape;490;g28ffdc585f7_0_0"/>
          <p:cNvSpPr txBox="1">
            <a:spLocks noGrp="1"/>
          </p:cNvSpPr>
          <p:nvPr>
            <p:ph type="sldNum" idx="12"/>
          </p:nvPr>
        </p:nvSpPr>
        <p:spPr>
          <a:xfrm>
            <a:off x="249655" y="5624513"/>
            <a:ext cx="2057400" cy="273825"/>
          </a:xfrm>
          <a:prstGeom prst="rect">
            <a:avLst/>
          </a:prstGeom>
          <a:noFill/>
          <a:ln>
            <a:noFill/>
          </a:ln>
        </p:spPr>
        <p:txBody>
          <a:bodyPr spcFirstLastPara="1" wrap="square" lIns="68569" tIns="34275" rIns="68569" bIns="34275" anchor="ctr" anchorCtr="0">
            <a:normAutofit lnSpcReduction="10000"/>
          </a:bodyPr>
          <a:lstStyle/>
          <a:p>
            <a:pPr>
              <a:lnSpc>
                <a:spcPct val="90000"/>
              </a:lnSpc>
              <a:spcAft>
                <a:spcPts val="450"/>
              </a:spcAft>
              <a:buClr>
                <a:schemeClr val="dk1"/>
              </a:buClr>
              <a:buSzPts val="1200"/>
            </a:pPr>
            <a:fld id="{00000000-1234-1234-1234-123412341234}" type="slidenum">
              <a:rPr lang="en-US" sz="1050"/>
              <a:pPr>
                <a:lnSpc>
                  <a:spcPct val="90000"/>
                </a:lnSpc>
                <a:spcAft>
                  <a:spcPts val="450"/>
                </a:spcAft>
                <a:buClr>
                  <a:schemeClr val="dk1"/>
                </a:buClr>
                <a:buSzPts val="1200"/>
              </a:pPr>
              <a:t>30</a:t>
            </a:fld>
            <a:endParaRPr sz="105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494"/>
        <p:cNvGrpSpPr/>
        <p:nvPr/>
      </p:nvGrpSpPr>
      <p:grpSpPr>
        <a:xfrm>
          <a:off x="0" y="0"/>
          <a:ext cx="0" cy="0"/>
          <a:chOff x="0" y="0"/>
          <a:chExt cx="0" cy="0"/>
        </a:xfrm>
      </p:grpSpPr>
      <p:sp>
        <p:nvSpPr>
          <p:cNvPr id="495" name="Google Shape;495;p39"/>
          <p:cNvSpPr/>
          <p:nvPr/>
        </p:nvSpPr>
        <p:spPr>
          <a:xfrm>
            <a:off x="1" y="857250"/>
            <a:ext cx="9143999" cy="5143024"/>
          </a:xfrm>
          <a:prstGeom prst="rect">
            <a:avLst/>
          </a:prstGeom>
          <a:solidFill>
            <a:schemeClr val="lt1"/>
          </a:solidFill>
          <a:ln>
            <a:noFill/>
          </a:ln>
        </p:spPr>
        <p:txBody>
          <a:bodyPr spcFirstLastPara="1" wrap="square" lIns="68569" tIns="34275" rIns="68569" bIns="34275" anchor="ctr" anchorCtr="0">
            <a:noAutofit/>
          </a:bodyPr>
          <a:lstStyle/>
          <a:p>
            <a:pPr algn="ctr">
              <a:buClr>
                <a:schemeClr val="dk1"/>
              </a:buClr>
              <a:buSzPts val="1400"/>
            </a:pPr>
            <a:endParaRPr sz="1050">
              <a:solidFill>
                <a:schemeClr val="lt1"/>
              </a:solidFill>
              <a:latin typeface="Arial"/>
              <a:ea typeface="Arial"/>
              <a:cs typeface="Arial"/>
              <a:sym typeface="Arial"/>
            </a:endParaRPr>
          </a:p>
        </p:txBody>
      </p:sp>
      <p:grpSp>
        <p:nvGrpSpPr>
          <p:cNvPr id="496" name="Google Shape;496;p39"/>
          <p:cNvGrpSpPr/>
          <p:nvPr/>
        </p:nvGrpSpPr>
        <p:grpSpPr>
          <a:xfrm rot="5400000">
            <a:off x="-1755330" y="2856887"/>
            <a:ext cx="4395038" cy="395784"/>
            <a:chOff x="6081624" y="1998368"/>
            <a:chExt cx="5613457" cy="782175"/>
          </a:xfrm>
        </p:grpSpPr>
        <p:sp>
          <p:nvSpPr>
            <p:cNvPr id="497" name="Google Shape;497;p39"/>
            <p:cNvSpPr/>
            <p:nvPr/>
          </p:nvSpPr>
          <p:spPr>
            <a:xfrm rot="5400000">
              <a:off x="11228040" y="2313027"/>
              <a:ext cx="781700" cy="152382"/>
            </a:xfrm>
            <a:prstGeom prst="rect">
              <a:avLst/>
            </a:prstGeom>
            <a:solidFill>
              <a:schemeClr val="accent4"/>
            </a:solidFill>
            <a:ln>
              <a:noFill/>
            </a:ln>
          </p:spPr>
          <p:txBody>
            <a:bodyPr spcFirstLastPara="1" wrap="square" lIns="68569" tIns="34275" rIns="68569" bIns="34275" anchor="ctr" anchorCtr="0">
              <a:noAutofit/>
            </a:bodyPr>
            <a:lstStyle/>
            <a:p>
              <a:pPr algn="ctr">
                <a:buClr>
                  <a:schemeClr val="dk1"/>
                </a:buClr>
                <a:buSzPts val="1400"/>
              </a:pPr>
              <a:endParaRPr sz="1050">
                <a:solidFill>
                  <a:schemeClr val="lt1"/>
                </a:solidFill>
                <a:latin typeface="Arial"/>
                <a:ea typeface="Arial"/>
                <a:cs typeface="Arial"/>
                <a:sym typeface="Arial"/>
              </a:endParaRPr>
            </a:p>
          </p:txBody>
        </p:sp>
        <p:sp>
          <p:nvSpPr>
            <p:cNvPr id="498" name="Google Shape;498;p39"/>
            <p:cNvSpPr/>
            <p:nvPr/>
          </p:nvSpPr>
          <p:spPr>
            <a:xfrm rot="10800000">
              <a:off x="6081624" y="1998844"/>
              <a:ext cx="5372968" cy="781699"/>
            </a:xfrm>
            <a:prstGeom prst="rect">
              <a:avLst/>
            </a:prstGeom>
            <a:solidFill>
              <a:schemeClr val="accent4"/>
            </a:solidFill>
            <a:ln>
              <a:noFill/>
            </a:ln>
          </p:spPr>
          <p:txBody>
            <a:bodyPr spcFirstLastPara="1" wrap="square" lIns="68569" tIns="34275" rIns="68569" bIns="34275" anchor="ctr" anchorCtr="0">
              <a:noAutofit/>
            </a:bodyPr>
            <a:lstStyle/>
            <a:p>
              <a:pPr algn="ctr">
                <a:buClr>
                  <a:schemeClr val="dk1"/>
                </a:buClr>
                <a:buSzPts val="1400"/>
              </a:pPr>
              <a:endParaRPr sz="1050">
                <a:solidFill>
                  <a:schemeClr val="lt1"/>
                </a:solidFill>
                <a:latin typeface="Arial"/>
                <a:ea typeface="Arial"/>
                <a:cs typeface="Arial"/>
                <a:sym typeface="Arial"/>
              </a:endParaRPr>
            </a:p>
          </p:txBody>
        </p:sp>
      </p:grpSp>
      <p:sp>
        <p:nvSpPr>
          <p:cNvPr id="499" name="Google Shape;499;p39"/>
          <p:cNvSpPr/>
          <p:nvPr/>
        </p:nvSpPr>
        <p:spPr>
          <a:xfrm>
            <a:off x="434646" y="1549439"/>
            <a:ext cx="8333797" cy="4095939"/>
          </a:xfrm>
          <a:prstGeom prst="rect">
            <a:avLst/>
          </a:prstGeom>
          <a:solidFill>
            <a:schemeClr val="lt1"/>
          </a:solidFill>
          <a:ln>
            <a:noFill/>
          </a:ln>
          <a:effectLst>
            <a:outerShdw blurRad="139700" dist="127000" dir="5400000" algn="t" rotWithShape="0">
              <a:srgbClr val="000000">
                <a:alpha val="13333"/>
              </a:srgbClr>
            </a:outerShdw>
          </a:effectLst>
        </p:spPr>
        <p:txBody>
          <a:bodyPr spcFirstLastPara="1" wrap="square" lIns="68569" tIns="34275" rIns="68569" bIns="34275" anchor="ctr" anchorCtr="0">
            <a:noAutofit/>
          </a:bodyPr>
          <a:lstStyle/>
          <a:p>
            <a:pPr algn="ctr">
              <a:buClr>
                <a:schemeClr val="dk1"/>
              </a:buClr>
              <a:buSzPts val="1400"/>
            </a:pPr>
            <a:endParaRPr sz="1050">
              <a:solidFill>
                <a:schemeClr val="lt1"/>
              </a:solidFill>
              <a:latin typeface="Arial"/>
              <a:ea typeface="Arial"/>
              <a:cs typeface="Arial"/>
              <a:sym typeface="Arial"/>
            </a:endParaRPr>
          </a:p>
        </p:txBody>
      </p:sp>
      <p:sp>
        <p:nvSpPr>
          <p:cNvPr id="500" name="Google Shape;500;p39"/>
          <p:cNvSpPr txBox="1">
            <a:spLocks noGrp="1"/>
          </p:cNvSpPr>
          <p:nvPr>
            <p:ph type="title"/>
          </p:nvPr>
        </p:nvSpPr>
        <p:spPr>
          <a:xfrm>
            <a:off x="1005784" y="1249322"/>
            <a:ext cx="7396715" cy="560313"/>
          </a:xfrm>
          <a:prstGeom prst="rect">
            <a:avLst/>
          </a:prstGeom>
          <a:noFill/>
          <a:ln>
            <a:noFill/>
          </a:ln>
        </p:spPr>
        <p:txBody>
          <a:bodyPr spcFirstLastPara="1" vert="horz" wrap="square" lIns="68569" tIns="34275" rIns="68569" bIns="34275" rtlCol="0" anchor="b" anchorCtr="0">
            <a:normAutofit fontScale="90000"/>
          </a:bodyPr>
          <a:lstStyle/>
          <a:p>
            <a:pPr>
              <a:buSzPct val="105820"/>
            </a:pPr>
            <a:r>
              <a:rPr lang="en-US" sz="3150" b="1">
                <a:latin typeface="Arial"/>
                <a:ea typeface="Arial"/>
                <a:cs typeface="Arial"/>
                <a:sym typeface="Arial"/>
              </a:rPr>
              <a:t>How Do You Begin the Transition Planning Process?</a:t>
            </a:r>
            <a:endParaRPr/>
          </a:p>
        </p:txBody>
      </p:sp>
      <p:sp>
        <p:nvSpPr>
          <p:cNvPr id="501" name="Google Shape;501;p39"/>
          <p:cNvSpPr txBox="1">
            <a:spLocks noGrp="1"/>
          </p:cNvSpPr>
          <p:nvPr>
            <p:ph type="body" idx="1"/>
          </p:nvPr>
        </p:nvSpPr>
        <p:spPr>
          <a:xfrm>
            <a:off x="589409" y="1914826"/>
            <a:ext cx="8078724" cy="3465626"/>
          </a:xfrm>
          <a:prstGeom prst="rect">
            <a:avLst/>
          </a:prstGeom>
          <a:noFill/>
          <a:ln>
            <a:noFill/>
          </a:ln>
        </p:spPr>
        <p:txBody>
          <a:bodyPr spcFirstLastPara="1" vert="horz" wrap="square" lIns="68569" tIns="34275" rIns="68569" bIns="34275" rtlCol="0" anchor="ctr" anchorCtr="0">
            <a:normAutofit lnSpcReduction="10000"/>
          </a:bodyPr>
          <a:lstStyle/>
          <a:p>
            <a:pPr marL="48101" indent="0">
              <a:spcBef>
                <a:spcPts val="0"/>
              </a:spcBef>
              <a:buClr>
                <a:srgbClr val="1B1E3D"/>
              </a:buClr>
              <a:buSzPts val="3200"/>
              <a:buNone/>
            </a:pPr>
            <a:r>
              <a:rPr lang="en-US" sz="2400">
                <a:latin typeface="Arial"/>
                <a:ea typeface="Arial"/>
                <a:cs typeface="Arial"/>
                <a:sym typeface="Arial"/>
              </a:rPr>
              <a:t>What do you already know about the student?</a:t>
            </a:r>
            <a:endParaRPr sz="2400"/>
          </a:p>
          <a:p>
            <a:pPr lvl="1" indent="-294799">
              <a:spcBef>
                <a:spcPts val="0"/>
              </a:spcBef>
              <a:buClr>
                <a:srgbClr val="1B1E3D"/>
              </a:buClr>
            </a:pPr>
            <a:r>
              <a:rPr lang="en-US" b="0" i="0" u="none" strike="noStrike">
                <a:latin typeface="Arial"/>
                <a:ea typeface="Arial"/>
                <a:cs typeface="Arial"/>
                <a:sym typeface="Arial"/>
              </a:rPr>
              <a:t>Academics </a:t>
            </a:r>
            <a:endParaRPr/>
          </a:p>
          <a:p>
            <a:pPr lvl="1" indent="-294799">
              <a:spcBef>
                <a:spcPts val="0"/>
              </a:spcBef>
              <a:buClr>
                <a:srgbClr val="1B1E3D"/>
              </a:buClr>
            </a:pPr>
            <a:r>
              <a:rPr lang="en-US" b="0" i="0" u="none" strike="noStrike">
                <a:latin typeface="Arial"/>
                <a:ea typeface="Arial"/>
                <a:cs typeface="Arial"/>
                <a:sym typeface="Arial"/>
              </a:rPr>
              <a:t>Past transition assessments, if possible</a:t>
            </a:r>
            <a:endParaRPr/>
          </a:p>
          <a:p>
            <a:pPr lvl="1" indent="-294799">
              <a:spcBef>
                <a:spcPts val="0"/>
              </a:spcBef>
              <a:buClr>
                <a:srgbClr val="1B1E3D"/>
              </a:buClr>
            </a:pPr>
            <a:r>
              <a:rPr lang="en-US" b="0" i="0" u="none" strike="noStrike">
                <a:latin typeface="Arial"/>
                <a:ea typeface="Arial"/>
                <a:cs typeface="Arial"/>
                <a:sym typeface="Arial"/>
              </a:rPr>
              <a:t>Past IEPs</a:t>
            </a:r>
            <a:endParaRPr/>
          </a:p>
          <a:p>
            <a:pPr lvl="1" indent="-294799">
              <a:spcBef>
                <a:spcPts val="0"/>
              </a:spcBef>
              <a:buClr>
                <a:srgbClr val="1B1E3D"/>
              </a:buClr>
            </a:pPr>
            <a:r>
              <a:rPr lang="en-US" b="0" i="0" u="none" strike="noStrike">
                <a:latin typeface="Arial"/>
                <a:ea typeface="Arial"/>
                <a:cs typeface="Arial"/>
                <a:sym typeface="Arial"/>
              </a:rPr>
              <a:t>Functional performance</a:t>
            </a:r>
            <a:endParaRPr/>
          </a:p>
          <a:p>
            <a:pPr lvl="1" indent="-294799">
              <a:spcBef>
                <a:spcPts val="0"/>
              </a:spcBef>
              <a:buClr>
                <a:srgbClr val="1B1E3D"/>
              </a:buClr>
            </a:pPr>
            <a:r>
              <a:rPr lang="en-US" b="0" i="0" u="none" strike="noStrike">
                <a:latin typeface="Arial"/>
                <a:ea typeface="Arial"/>
                <a:cs typeface="Arial"/>
                <a:sym typeface="Arial"/>
              </a:rPr>
              <a:t>Disability designation - individualized adult agency linkages</a:t>
            </a:r>
            <a:endParaRPr/>
          </a:p>
          <a:p>
            <a:pPr lvl="1" indent="-294799">
              <a:spcBef>
                <a:spcPts val="0"/>
              </a:spcBef>
              <a:buClr>
                <a:srgbClr val="1B1E3D"/>
              </a:buClr>
            </a:pPr>
            <a:r>
              <a:rPr lang="en-US" b="0" i="0" u="none" strike="noStrike">
                <a:latin typeface="Arial"/>
                <a:ea typeface="Arial"/>
                <a:cs typeface="Arial"/>
                <a:sym typeface="Arial"/>
              </a:rPr>
              <a:t>Observational data - interaction with peers and adults</a:t>
            </a:r>
            <a:endParaRPr/>
          </a:p>
          <a:p>
            <a:pPr lvl="1" indent="-294799">
              <a:spcBef>
                <a:spcPts val="0"/>
              </a:spcBef>
              <a:buClr>
                <a:srgbClr val="1B1E3D"/>
              </a:buClr>
            </a:pPr>
            <a:r>
              <a:rPr lang="en-US" b="0" i="0" u="none" strike="noStrike">
                <a:latin typeface="Arial"/>
                <a:ea typeface="Arial"/>
                <a:cs typeface="Arial"/>
                <a:sym typeface="Arial"/>
              </a:rPr>
              <a:t>Behavioral and attendance information</a:t>
            </a:r>
            <a:endParaRPr/>
          </a:p>
          <a:p>
            <a:pPr lvl="1" indent="-294799">
              <a:spcBef>
                <a:spcPts val="0"/>
              </a:spcBef>
              <a:buClr>
                <a:srgbClr val="1B1E3D"/>
              </a:buClr>
            </a:pPr>
            <a:r>
              <a:rPr lang="en-US" b="0" i="0" u="none" strike="noStrike">
                <a:latin typeface="Arial"/>
                <a:ea typeface="Arial"/>
                <a:cs typeface="Arial"/>
                <a:sym typeface="Arial"/>
              </a:rPr>
              <a:t>Teacher feedback - general and special education teachers</a:t>
            </a:r>
            <a:endParaRPr/>
          </a:p>
          <a:p>
            <a:pPr marL="214313" indent="-73438">
              <a:spcBef>
                <a:spcPts val="756"/>
              </a:spcBef>
              <a:buSzPts val="2900"/>
              <a:buNone/>
            </a:pPr>
            <a:endParaRPr sz="15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505"/>
        <p:cNvGrpSpPr/>
        <p:nvPr/>
      </p:nvGrpSpPr>
      <p:grpSpPr>
        <a:xfrm>
          <a:off x="0" y="0"/>
          <a:ext cx="0" cy="0"/>
          <a:chOff x="0" y="0"/>
          <a:chExt cx="0" cy="0"/>
        </a:xfrm>
      </p:grpSpPr>
      <p:sp>
        <p:nvSpPr>
          <p:cNvPr id="506" name="Google Shape;506;p40"/>
          <p:cNvSpPr/>
          <p:nvPr/>
        </p:nvSpPr>
        <p:spPr>
          <a:xfrm>
            <a:off x="1" y="857250"/>
            <a:ext cx="9143999" cy="5143024"/>
          </a:xfrm>
          <a:prstGeom prst="rect">
            <a:avLst/>
          </a:prstGeom>
          <a:solidFill>
            <a:schemeClr val="lt1"/>
          </a:solidFill>
          <a:ln>
            <a:noFill/>
          </a:ln>
        </p:spPr>
        <p:txBody>
          <a:bodyPr spcFirstLastPara="1" wrap="square" lIns="68569" tIns="34275" rIns="68569" bIns="34275" anchor="ctr" anchorCtr="0">
            <a:noAutofit/>
          </a:bodyPr>
          <a:lstStyle/>
          <a:p>
            <a:pPr algn="ctr">
              <a:buClr>
                <a:schemeClr val="dk1"/>
              </a:buClr>
              <a:buSzPts val="1400"/>
            </a:pPr>
            <a:endParaRPr sz="1050">
              <a:solidFill>
                <a:schemeClr val="lt1"/>
              </a:solidFill>
              <a:latin typeface="Arial"/>
              <a:ea typeface="Arial"/>
              <a:cs typeface="Arial"/>
              <a:sym typeface="Arial"/>
            </a:endParaRPr>
          </a:p>
        </p:txBody>
      </p:sp>
      <p:grpSp>
        <p:nvGrpSpPr>
          <p:cNvPr id="507" name="Google Shape;507;p40"/>
          <p:cNvGrpSpPr/>
          <p:nvPr/>
        </p:nvGrpSpPr>
        <p:grpSpPr>
          <a:xfrm rot="5400000">
            <a:off x="-1755330" y="2856887"/>
            <a:ext cx="4395038" cy="395784"/>
            <a:chOff x="6081624" y="1998368"/>
            <a:chExt cx="5613457" cy="782175"/>
          </a:xfrm>
        </p:grpSpPr>
        <p:sp>
          <p:nvSpPr>
            <p:cNvPr id="508" name="Google Shape;508;p40"/>
            <p:cNvSpPr/>
            <p:nvPr/>
          </p:nvSpPr>
          <p:spPr>
            <a:xfrm rot="5400000">
              <a:off x="11228040" y="2313027"/>
              <a:ext cx="781700" cy="152382"/>
            </a:xfrm>
            <a:prstGeom prst="rect">
              <a:avLst/>
            </a:prstGeom>
            <a:solidFill>
              <a:schemeClr val="accent4"/>
            </a:solidFill>
            <a:ln>
              <a:noFill/>
            </a:ln>
          </p:spPr>
          <p:txBody>
            <a:bodyPr spcFirstLastPara="1" wrap="square" lIns="68569" tIns="34275" rIns="68569" bIns="34275" anchor="ctr" anchorCtr="0">
              <a:noAutofit/>
            </a:bodyPr>
            <a:lstStyle/>
            <a:p>
              <a:pPr algn="ctr">
                <a:buClr>
                  <a:schemeClr val="dk1"/>
                </a:buClr>
                <a:buSzPts val="1400"/>
              </a:pPr>
              <a:endParaRPr sz="1050">
                <a:solidFill>
                  <a:schemeClr val="lt1"/>
                </a:solidFill>
                <a:latin typeface="Arial"/>
                <a:ea typeface="Arial"/>
                <a:cs typeface="Arial"/>
                <a:sym typeface="Arial"/>
              </a:endParaRPr>
            </a:p>
          </p:txBody>
        </p:sp>
        <p:sp>
          <p:nvSpPr>
            <p:cNvPr id="509" name="Google Shape;509;p40"/>
            <p:cNvSpPr/>
            <p:nvPr/>
          </p:nvSpPr>
          <p:spPr>
            <a:xfrm rot="10800000">
              <a:off x="6081624" y="1998844"/>
              <a:ext cx="5372968" cy="781699"/>
            </a:xfrm>
            <a:prstGeom prst="rect">
              <a:avLst/>
            </a:prstGeom>
            <a:solidFill>
              <a:schemeClr val="accent4"/>
            </a:solidFill>
            <a:ln>
              <a:noFill/>
            </a:ln>
          </p:spPr>
          <p:txBody>
            <a:bodyPr spcFirstLastPara="1" wrap="square" lIns="68569" tIns="34275" rIns="68569" bIns="34275" anchor="ctr" anchorCtr="0">
              <a:noAutofit/>
            </a:bodyPr>
            <a:lstStyle/>
            <a:p>
              <a:pPr algn="ctr">
                <a:buClr>
                  <a:schemeClr val="dk1"/>
                </a:buClr>
                <a:buSzPts val="1400"/>
              </a:pPr>
              <a:endParaRPr sz="1050">
                <a:solidFill>
                  <a:schemeClr val="lt1"/>
                </a:solidFill>
                <a:latin typeface="Arial"/>
                <a:ea typeface="Arial"/>
                <a:cs typeface="Arial"/>
                <a:sym typeface="Arial"/>
              </a:endParaRPr>
            </a:p>
          </p:txBody>
        </p:sp>
      </p:grpSp>
      <p:sp>
        <p:nvSpPr>
          <p:cNvPr id="510" name="Google Shape;510;p40"/>
          <p:cNvSpPr/>
          <p:nvPr/>
        </p:nvSpPr>
        <p:spPr>
          <a:xfrm>
            <a:off x="434646" y="1549439"/>
            <a:ext cx="8333797" cy="4095939"/>
          </a:xfrm>
          <a:prstGeom prst="rect">
            <a:avLst/>
          </a:prstGeom>
          <a:solidFill>
            <a:schemeClr val="lt1"/>
          </a:solidFill>
          <a:ln>
            <a:noFill/>
          </a:ln>
          <a:effectLst>
            <a:outerShdw blurRad="139700" dist="127000" dir="5400000" algn="t" rotWithShape="0">
              <a:srgbClr val="000000">
                <a:alpha val="13333"/>
              </a:srgbClr>
            </a:outerShdw>
          </a:effectLst>
        </p:spPr>
        <p:txBody>
          <a:bodyPr spcFirstLastPara="1" wrap="square" lIns="68569" tIns="34275" rIns="68569" bIns="34275" anchor="ctr" anchorCtr="0">
            <a:noAutofit/>
          </a:bodyPr>
          <a:lstStyle/>
          <a:p>
            <a:pPr algn="ctr">
              <a:buClr>
                <a:schemeClr val="dk1"/>
              </a:buClr>
              <a:buSzPts val="1400"/>
            </a:pPr>
            <a:endParaRPr sz="1050">
              <a:solidFill>
                <a:schemeClr val="lt1"/>
              </a:solidFill>
              <a:latin typeface="Arial"/>
              <a:ea typeface="Arial"/>
              <a:cs typeface="Arial"/>
              <a:sym typeface="Arial"/>
            </a:endParaRPr>
          </a:p>
        </p:txBody>
      </p:sp>
      <p:sp>
        <p:nvSpPr>
          <p:cNvPr id="511" name="Google Shape;511;p40"/>
          <p:cNvSpPr txBox="1">
            <a:spLocks noGrp="1"/>
          </p:cNvSpPr>
          <p:nvPr>
            <p:ph type="title"/>
          </p:nvPr>
        </p:nvSpPr>
        <p:spPr>
          <a:xfrm>
            <a:off x="878343" y="1212622"/>
            <a:ext cx="7387313" cy="1012253"/>
          </a:xfrm>
          <a:prstGeom prst="rect">
            <a:avLst/>
          </a:prstGeom>
          <a:noFill/>
          <a:ln>
            <a:noFill/>
          </a:ln>
        </p:spPr>
        <p:txBody>
          <a:bodyPr spcFirstLastPara="1" vert="horz" wrap="square" lIns="68569" tIns="34275" rIns="68569" bIns="34275" rtlCol="0" anchor="b" anchorCtr="0">
            <a:normAutofit/>
          </a:bodyPr>
          <a:lstStyle/>
          <a:p>
            <a:r>
              <a:rPr lang="en-US" sz="3150" b="1">
                <a:latin typeface="Arial"/>
                <a:ea typeface="Arial"/>
                <a:cs typeface="Arial"/>
                <a:sym typeface="Arial"/>
              </a:rPr>
              <a:t>How Do You Begin the Transition Planning Process?</a:t>
            </a:r>
            <a:endParaRPr/>
          </a:p>
        </p:txBody>
      </p:sp>
      <p:sp>
        <p:nvSpPr>
          <p:cNvPr id="512" name="Google Shape;512;p40"/>
          <p:cNvSpPr txBox="1">
            <a:spLocks noGrp="1"/>
          </p:cNvSpPr>
          <p:nvPr>
            <p:ph type="body" idx="1"/>
          </p:nvPr>
        </p:nvSpPr>
        <p:spPr>
          <a:xfrm>
            <a:off x="1074487" y="2411637"/>
            <a:ext cx="7387313" cy="2274126"/>
          </a:xfrm>
          <a:prstGeom prst="rect">
            <a:avLst/>
          </a:prstGeom>
          <a:noFill/>
          <a:ln>
            <a:noFill/>
          </a:ln>
        </p:spPr>
        <p:txBody>
          <a:bodyPr spcFirstLastPara="1" vert="horz" wrap="square" lIns="68569" tIns="34275" rIns="68569" bIns="34275" rtlCol="0" anchor="ctr" anchorCtr="0">
            <a:normAutofit/>
          </a:bodyPr>
          <a:lstStyle/>
          <a:p>
            <a:pPr marL="48101" indent="0">
              <a:spcBef>
                <a:spcPts val="0"/>
              </a:spcBef>
              <a:buClr>
                <a:srgbClr val="1B1E3D"/>
              </a:buClr>
              <a:buSzPts val="3200"/>
              <a:buNone/>
            </a:pPr>
            <a:r>
              <a:rPr lang="en-US" sz="2400">
                <a:latin typeface="Arial"/>
                <a:ea typeface="Arial"/>
                <a:cs typeface="Arial"/>
                <a:sym typeface="Arial"/>
              </a:rPr>
              <a:t>What do you already know about the student?</a:t>
            </a:r>
            <a:endParaRPr sz="2400"/>
          </a:p>
          <a:p>
            <a:pPr lvl="1" indent="-294799">
              <a:spcBef>
                <a:spcPts val="0"/>
              </a:spcBef>
              <a:buClr>
                <a:srgbClr val="1B1E3D"/>
              </a:buClr>
            </a:pPr>
            <a:r>
              <a:rPr lang="en-US">
                <a:latin typeface="Arial"/>
                <a:ea typeface="Arial"/>
                <a:cs typeface="Arial"/>
                <a:sym typeface="Arial"/>
              </a:rPr>
              <a:t>Health history and plans</a:t>
            </a:r>
            <a:endParaRPr/>
          </a:p>
          <a:p>
            <a:pPr lvl="1" indent="-294799">
              <a:spcBef>
                <a:spcPts val="0"/>
              </a:spcBef>
              <a:buClr>
                <a:srgbClr val="1B1E3D"/>
              </a:buClr>
            </a:pPr>
            <a:r>
              <a:rPr lang="en-US">
                <a:latin typeface="Arial"/>
                <a:ea typeface="Arial"/>
                <a:cs typeface="Arial"/>
                <a:sym typeface="Arial"/>
              </a:rPr>
              <a:t>ACCESS scores</a:t>
            </a:r>
            <a:endParaRPr/>
          </a:p>
          <a:p>
            <a:pPr lvl="1" indent="-294799">
              <a:spcBef>
                <a:spcPts val="0"/>
              </a:spcBef>
              <a:buClr>
                <a:srgbClr val="1B1E3D"/>
              </a:buClr>
            </a:pPr>
            <a:r>
              <a:rPr lang="en-US">
                <a:latin typeface="Arial"/>
                <a:ea typeface="Arial"/>
                <a:cs typeface="Arial"/>
                <a:sym typeface="Arial"/>
              </a:rPr>
              <a:t>Accommodations and/or modifications</a:t>
            </a:r>
            <a:endParaRPr/>
          </a:p>
          <a:p>
            <a:pPr lvl="1" indent="-294799">
              <a:spcBef>
                <a:spcPts val="0"/>
              </a:spcBef>
              <a:buClr>
                <a:srgbClr val="1B1E3D"/>
              </a:buClr>
            </a:pPr>
            <a:r>
              <a:rPr lang="en-US">
                <a:latin typeface="Arial"/>
                <a:ea typeface="Arial"/>
                <a:cs typeface="Arial"/>
                <a:sym typeface="Arial"/>
              </a:rPr>
              <a:t>Outside agency reports</a:t>
            </a:r>
            <a:endParaRPr/>
          </a:p>
          <a:p>
            <a:pPr lvl="1" indent="-294799">
              <a:spcBef>
                <a:spcPts val="0"/>
              </a:spcBef>
              <a:buClr>
                <a:srgbClr val="1B1E3D"/>
              </a:buClr>
            </a:pPr>
            <a:r>
              <a:rPr lang="en-US">
                <a:latin typeface="Arial"/>
                <a:ea typeface="Arial"/>
                <a:cs typeface="Arial"/>
                <a:sym typeface="Arial"/>
              </a:rPr>
              <a:t>Technology</a:t>
            </a:r>
            <a:endParaRPr/>
          </a:p>
          <a:p>
            <a:pPr marL="214313" indent="-73438">
              <a:spcBef>
                <a:spcPts val="756"/>
              </a:spcBef>
              <a:buSzPts val="4640"/>
              <a:buNone/>
            </a:pPr>
            <a:endParaRPr sz="2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516"/>
        <p:cNvGrpSpPr/>
        <p:nvPr/>
      </p:nvGrpSpPr>
      <p:grpSpPr>
        <a:xfrm>
          <a:off x="0" y="0"/>
          <a:ext cx="0" cy="0"/>
          <a:chOff x="0" y="0"/>
          <a:chExt cx="0" cy="0"/>
        </a:xfrm>
      </p:grpSpPr>
      <p:sp>
        <p:nvSpPr>
          <p:cNvPr id="517" name="Google Shape;517;p41"/>
          <p:cNvSpPr txBox="1">
            <a:spLocks noGrp="1"/>
          </p:cNvSpPr>
          <p:nvPr>
            <p:ph type="title"/>
          </p:nvPr>
        </p:nvSpPr>
        <p:spPr>
          <a:xfrm>
            <a:off x="1057250" y="779861"/>
            <a:ext cx="7514035" cy="721518"/>
          </a:xfrm>
          <a:prstGeom prst="rect">
            <a:avLst/>
          </a:prstGeom>
          <a:noFill/>
          <a:ln>
            <a:noFill/>
          </a:ln>
        </p:spPr>
        <p:txBody>
          <a:bodyPr spcFirstLastPara="1" vert="horz" wrap="square" lIns="68569" tIns="34275" rIns="68569" bIns="34275" rtlCol="0" anchor="ctr" anchorCtr="0">
            <a:normAutofit/>
          </a:bodyPr>
          <a:lstStyle/>
          <a:p>
            <a:r>
              <a:rPr lang="en-US" sz="2700">
                <a:latin typeface="Arial"/>
                <a:ea typeface="Arial"/>
                <a:cs typeface="Arial"/>
                <a:sym typeface="Arial"/>
              </a:rPr>
              <a:t>What Do I Still Need to Know?</a:t>
            </a:r>
            <a:endParaRPr sz="2700"/>
          </a:p>
        </p:txBody>
      </p:sp>
      <p:sp>
        <p:nvSpPr>
          <p:cNvPr id="518" name="Google Shape;518;p41"/>
          <p:cNvSpPr txBox="1">
            <a:spLocks noGrp="1"/>
          </p:cNvSpPr>
          <p:nvPr>
            <p:ph type="body" idx="1"/>
          </p:nvPr>
        </p:nvSpPr>
        <p:spPr>
          <a:xfrm>
            <a:off x="328613" y="2057973"/>
            <a:ext cx="8691873" cy="2751652"/>
          </a:xfrm>
          <a:prstGeom prst="rect">
            <a:avLst/>
          </a:prstGeom>
          <a:noFill/>
          <a:ln>
            <a:noFill/>
          </a:ln>
        </p:spPr>
        <p:txBody>
          <a:bodyPr spcFirstLastPara="1" vert="horz" wrap="square" lIns="68569" tIns="34275" rIns="68569" bIns="34275" rtlCol="0" anchor="ctr" anchorCtr="0">
            <a:noAutofit/>
          </a:bodyPr>
          <a:lstStyle/>
          <a:p>
            <a:pPr marL="214313" indent="-154733">
              <a:lnSpc>
                <a:spcPct val="80000"/>
              </a:lnSpc>
              <a:spcBef>
                <a:spcPts val="0"/>
              </a:spcBef>
              <a:buSzPts val="2200"/>
            </a:pPr>
            <a:r>
              <a:rPr lang="en-US" sz="2100">
                <a:latin typeface="Arial"/>
                <a:ea typeface="Arial"/>
                <a:cs typeface="Arial"/>
                <a:sym typeface="Arial"/>
              </a:rPr>
              <a:t>Current strengths, interests, preferences, and needs</a:t>
            </a:r>
            <a:endParaRPr sz="2100"/>
          </a:p>
          <a:p>
            <a:pPr marL="557213" lvl="1" indent="-154733">
              <a:lnSpc>
                <a:spcPct val="80000"/>
              </a:lnSpc>
              <a:spcBef>
                <a:spcPts val="450"/>
              </a:spcBef>
              <a:buSzPts val="2200"/>
            </a:pPr>
            <a:r>
              <a:rPr lang="en-US" sz="2100" u="sng">
                <a:solidFill>
                  <a:schemeClr val="hlink"/>
                </a:solidFill>
                <a:latin typeface="Arial"/>
                <a:ea typeface="Arial"/>
                <a:cs typeface="Arial"/>
                <a:sym typeface="Arial"/>
                <a:hlinkClick r:id="rId3"/>
              </a:rPr>
              <a:t>Strengths, needs, and Interests </a:t>
            </a:r>
            <a:endParaRPr sz="2100">
              <a:latin typeface="Arial"/>
              <a:ea typeface="Arial"/>
              <a:cs typeface="Arial"/>
              <a:sym typeface="Arial"/>
            </a:endParaRPr>
          </a:p>
          <a:p>
            <a:pPr marL="214313" indent="-154733">
              <a:lnSpc>
                <a:spcPct val="80000"/>
              </a:lnSpc>
              <a:spcBef>
                <a:spcPts val="450"/>
              </a:spcBef>
              <a:buSzPts val="2200"/>
            </a:pPr>
            <a:r>
              <a:rPr lang="en-US" sz="2100">
                <a:latin typeface="Arial"/>
                <a:ea typeface="Arial"/>
                <a:cs typeface="Arial"/>
                <a:sym typeface="Arial"/>
              </a:rPr>
              <a:t>Current functional performance</a:t>
            </a:r>
            <a:endParaRPr sz="2100"/>
          </a:p>
          <a:p>
            <a:pPr marL="557213" lvl="1" indent="-154733">
              <a:lnSpc>
                <a:spcPct val="80000"/>
              </a:lnSpc>
              <a:spcBef>
                <a:spcPts val="450"/>
              </a:spcBef>
              <a:buSzPts val="2200"/>
            </a:pPr>
            <a:r>
              <a:rPr lang="en-US" sz="2100" u="sng">
                <a:solidFill>
                  <a:schemeClr val="hlink"/>
                </a:solidFill>
                <a:latin typeface="Arial"/>
                <a:ea typeface="Arial"/>
                <a:cs typeface="Arial"/>
                <a:sym typeface="Arial"/>
                <a:hlinkClick r:id="rId4"/>
              </a:rPr>
              <a:t>College Readiness Assessment</a:t>
            </a:r>
            <a:endParaRPr sz="2100">
              <a:latin typeface="Arial"/>
              <a:ea typeface="Arial"/>
              <a:cs typeface="Arial"/>
              <a:sym typeface="Arial"/>
            </a:endParaRPr>
          </a:p>
          <a:p>
            <a:pPr marL="557213" lvl="1" indent="-154733">
              <a:lnSpc>
                <a:spcPct val="80000"/>
              </a:lnSpc>
              <a:spcBef>
                <a:spcPts val="450"/>
              </a:spcBef>
              <a:buSzPts val="2200"/>
            </a:pPr>
            <a:r>
              <a:rPr lang="en-US" sz="2100" u="sng">
                <a:solidFill>
                  <a:schemeClr val="hlink"/>
                </a:solidFill>
                <a:latin typeface="Arial"/>
                <a:ea typeface="Arial"/>
                <a:cs typeface="Arial"/>
                <a:sym typeface="Arial"/>
                <a:hlinkClick r:id="rId5"/>
              </a:rPr>
              <a:t>College Planning Worksheet</a:t>
            </a:r>
            <a:endParaRPr sz="2100">
              <a:latin typeface="Arial"/>
              <a:ea typeface="Arial"/>
              <a:cs typeface="Arial"/>
              <a:sym typeface="Arial"/>
            </a:endParaRPr>
          </a:p>
          <a:p>
            <a:pPr marL="214313" indent="-154733">
              <a:lnSpc>
                <a:spcPct val="80000"/>
              </a:lnSpc>
              <a:spcBef>
                <a:spcPts val="450"/>
              </a:spcBef>
              <a:buSzPts val="2200"/>
            </a:pPr>
            <a:r>
              <a:rPr lang="en-US" sz="2100">
                <a:latin typeface="Arial"/>
                <a:ea typeface="Arial"/>
                <a:cs typeface="Arial"/>
                <a:sym typeface="Arial"/>
              </a:rPr>
              <a:t>The student’s hopes and dreams for a good life - postsecondary goals</a:t>
            </a:r>
            <a:endParaRPr sz="2100"/>
          </a:p>
          <a:p>
            <a:pPr marL="557213" lvl="1" indent="-154733">
              <a:lnSpc>
                <a:spcPct val="80000"/>
              </a:lnSpc>
              <a:spcBef>
                <a:spcPts val="450"/>
              </a:spcBef>
              <a:buSzPts val="2200"/>
            </a:pPr>
            <a:r>
              <a:rPr lang="en-US" sz="2100" u="sng">
                <a:solidFill>
                  <a:schemeClr val="hlink"/>
                </a:solidFill>
                <a:latin typeface="Arial"/>
                <a:ea typeface="Arial"/>
                <a:cs typeface="Arial"/>
                <a:sym typeface="Arial"/>
                <a:hlinkClick r:id="rId6"/>
              </a:rPr>
              <a:t>CDE Transition Student Interview</a:t>
            </a:r>
            <a:endParaRPr sz="2100">
              <a:latin typeface="Arial"/>
              <a:ea typeface="Arial"/>
              <a:cs typeface="Arial"/>
              <a:sym typeface="Arial"/>
            </a:endParaRPr>
          </a:p>
          <a:p>
            <a:pPr marL="557213" lvl="1" indent="-154733">
              <a:lnSpc>
                <a:spcPct val="80000"/>
              </a:lnSpc>
              <a:spcBef>
                <a:spcPts val="450"/>
              </a:spcBef>
              <a:buSzPts val="2200"/>
            </a:pPr>
            <a:r>
              <a:rPr lang="en-US" sz="2100" u="sng">
                <a:solidFill>
                  <a:schemeClr val="hlink"/>
                </a:solidFill>
                <a:latin typeface="Arial"/>
                <a:ea typeface="Arial"/>
                <a:cs typeface="Arial"/>
                <a:sym typeface="Arial"/>
                <a:hlinkClick r:id="rId7"/>
              </a:rPr>
              <a:t>My Action Plan</a:t>
            </a:r>
            <a:endParaRPr sz="2100">
              <a:latin typeface="Arial"/>
              <a:ea typeface="Arial"/>
              <a:cs typeface="Arial"/>
              <a:sym typeface="Arial"/>
            </a:endParaRPr>
          </a:p>
          <a:p>
            <a:pPr marL="28575" indent="0">
              <a:lnSpc>
                <a:spcPct val="80000"/>
              </a:lnSpc>
              <a:spcBef>
                <a:spcPts val="756"/>
              </a:spcBef>
              <a:buSzPts val="2358"/>
              <a:buNone/>
            </a:pPr>
            <a:br>
              <a:rPr lang="en-US" sz="2100"/>
            </a:br>
            <a:endParaRPr sz="2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18">
                                            <p:txEl>
                                              <p:pRg st="0" end="0"/>
                                            </p:txEl>
                                          </p:spTgt>
                                        </p:tgtEl>
                                        <p:attrNameLst>
                                          <p:attrName>style.visibility</p:attrName>
                                        </p:attrNameLst>
                                      </p:cBhvr>
                                      <p:to>
                                        <p:strVal val="visible"/>
                                      </p:to>
                                    </p:set>
                                    <p:anim calcmode="lin" valueType="num">
                                      <p:cBhvr additive="base">
                                        <p:cTn id="7" dur="500"/>
                                        <p:tgtEl>
                                          <p:spTgt spid="518">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518">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18">
                                            <p:txEl>
                                              <p:pRg st="1" end="1"/>
                                            </p:txEl>
                                          </p:spTgt>
                                        </p:tgtEl>
                                        <p:attrNameLst>
                                          <p:attrName>style.visibility</p:attrName>
                                        </p:attrNameLst>
                                      </p:cBhvr>
                                      <p:to>
                                        <p:strVal val="visible"/>
                                      </p:to>
                                    </p:set>
                                    <p:anim calcmode="lin" valueType="num">
                                      <p:cBhvr additive="base">
                                        <p:cTn id="13" dur="500"/>
                                        <p:tgtEl>
                                          <p:spTgt spid="518">
                                            <p:txEl>
                                              <p:pRg st="1" end="1"/>
                                            </p:txEl>
                                          </p:spTgt>
                                        </p:tgtEl>
                                        <p:attrNameLst>
                                          <p:attrName>ppt_w</p:attrName>
                                        </p:attrNameLst>
                                      </p:cBhvr>
                                      <p:tavLst>
                                        <p:tav tm="0">
                                          <p:val>
                                            <p:strVal val="0"/>
                                          </p:val>
                                        </p:tav>
                                        <p:tav tm="100000">
                                          <p:val>
                                            <p:strVal val="#ppt_w"/>
                                          </p:val>
                                        </p:tav>
                                      </p:tavLst>
                                    </p:anim>
                                    <p:anim calcmode="lin" valueType="num">
                                      <p:cBhvr additive="base">
                                        <p:cTn id="14" dur="500"/>
                                        <p:tgtEl>
                                          <p:spTgt spid="518">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518">
                                            <p:txEl>
                                              <p:pRg st="2" end="2"/>
                                            </p:txEl>
                                          </p:spTgt>
                                        </p:tgtEl>
                                        <p:attrNameLst>
                                          <p:attrName>style.visibility</p:attrName>
                                        </p:attrNameLst>
                                      </p:cBhvr>
                                      <p:to>
                                        <p:strVal val="visible"/>
                                      </p:to>
                                    </p:set>
                                    <p:anim calcmode="lin" valueType="num">
                                      <p:cBhvr additive="base">
                                        <p:cTn id="19" dur="500"/>
                                        <p:tgtEl>
                                          <p:spTgt spid="518">
                                            <p:txEl>
                                              <p:pRg st="2" end="2"/>
                                            </p:txEl>
                                          </p:spTgt>
                                        </p:tgtEl>
                                        <p:attrNameLst>
                                          <p:attrName>ppt_w</p:attrName>
                                        </p:attrNameLst>
                                      </p:cBhvr>
                                      <p:tavLst>
                                        <p:tav tm="0">
                                          <p:val>
                                            <p:strVal val="0"/>
                                          </p:val>
                                        </p:tav>
                                        <p:tav tm="100000">
                                          <p:val>
                                            <p:strVal val="#ppt_w"/>
                                          </p:val>
                                        </p:tav>
                                      </p:tavLst>
                                    </p:anim>
                                    <p:anim calcmode="lin" valueType="num">
                                      <p:cBhvr additive="base">
                                        <p:cTn id="20" dur="500"/>
                                        <p:tgtEl>
                                          <p:spTgt spid="518">
                                            <p:txEl>
                                              <p:pRg st="2" end="2"/>
                                            </p:txEl>
                                          </p:spTgt>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518">
                                            <p:txEl>
                                              <p:pRg st="3" end="3"/>
                                            </p:txEl>
                                          </p:spTgt>
                                        </p:tgtEl>
                                        <p:attrNameLst>
                                          <p:attrName>style.visibility</p:attrName>
                                        </p:attrNameLst>
                                      </p:cBhvr>
                                      <p:to>
                                        <p:strVal val="visible"/>
                                      </p:to>
                                    </p:set>
                                    <p:anim calcmode="lin" valueType="num">
                                      <p:cBhvr additive="base">
                                        <p:cTn id="25" dur="500"/>
                                        <p:tgtEl>
                                          <p:spTgt spid="518">
                                            <p:txEl>
                                              <p:pRg st="3" end="3"/>
                                            </p:txEl>
                                          </p:spTgt>
                                        </p:tgtEl>
                                        <p:attrNameLst>
                                          <p:attrName>ppt_w</p:attrName>
                                        </p:attrNameLst>
                                      </p:cBhvr>
                                      <p:tavLst>
                                        <p:tav tm="0">
                                          <p:val>
                                            <p:strVal val="0"/>
                                          </p:val>
                                        </p:tav>
                                        <p:tav tm="100000">
                                          <p:val>
                                            <p:strVal val="#ppt_w"/>
                                          </p:val>
                                        </p:tav>
                                      </p:tavLst>
                                    </p:anim>
                                    <p:anim calcmode="lin" valueType="num">
                                      <p:cBhvr additive="base">
                                        <p:cTn id="26" dur="500"/>
                                        <p:tgtEl>
                                          <p:spTgt spid="518">
                                            <p:txEl>
                                              <p:pRg st="3" end="3"/>
                                            </p:txEl>
                                          </p:spTgt>
                                        </p:tgtEl>
                                        <p:attrNameLst>
                                          <p:attrName>ppt_h</p:attrName>
                                        </p:attrNameLst>
                                      </p:cBhvr>
                                      <p:tavLst>
                                        <p:tav tm="0">
                                          <p:val>
                                            <p:str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518">
                                            <p:txEl>
                                              <p:pRg st="4" end="4"/>
                                            </p:txEl>
                                          </p:spTgt>
                                        </p:tgtEl>
                                        <p:attrNameLst>
                                          <p:attrName>style.visibility</p:attrName>
                                        </p:attrNameLst>
                                      </p:cBhvr>
                                      <p:to>
                                        <p:strVal val="visible"/>
                                      </p:to>
                                    </p:set>
                                    <p:anim calcmode="lin" valueType="num">
                                      <p:cBhvr additive="base">
                                        <p:cTn id="31" dur="500"/>
                                        <p:tgtEl>
                                          <p:spTgt spid="518">
                                            <p:txEl>
                                              <p:pRg st="4" end="4"/>
                                            </p:txEl>
                                          </p:spTgt>
                                        </p:tgtEl>
                                        <p:attrNameLst>
                                          <p:attrName>ppt_w</p:attrName>
                                        </p:attrNameLst>
                                      </p:cBhvr>
                                      <p:tavLst>
                                        <p:tav tm="0">
                                          <p:val>
                                            <p:strVal val="0"/>
                                          </p:val>
                                        </p:tav>
                                        <p:tav tm="100000">
                                          <p:val>
                                            <p:strVal val="#ppt_w"/>
                                          </p:val>
                                        </p:tav>
                                      </p:tavLst>
                                    </p:anim>
                                    <p:anim calcmode="lin" valueType="num">
                                      <p:cBhvr additive="base">
                                        <p:cTn id="32" dur="500"/>
                                        <p:tgtEl>
                                          <p:spTgt spid="518">
                                            <p:txEl>
                                              <p:pRg st="4" end="4"/>
                                            </p:txEl>
                                          </p:spTgt>
                                        </p:tgtEl>
                                        <p:attrNameLst>
                                          <p:attrName>ppt_h</p:attrName>
                                        </p:attrNameLst>
                                      </p:cBhvr>
                                      <p:tavLst>
                                        <p:tav tm="0">
                                          <p:val>
                                            <p:str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518">
                                            <p:txEl>
                                              <p:pRg st="5" end="5"/>
                                            </p:txEl>
                                          </p:spTgt>
                                        </p:tgtEl>
                                        <p:attrNameLst>
                                          <p:attrName>style.visibility</p:attrName>
                                        </p:attrNameLst>
                                      </p:cBhvr>
                                      <p:to>
                                        <p:strVal val="visible"/>
                                      </p:to>
                                    </p:set>
                                    <p:anim calcmode="lin" valueType="num">
                                      <p:cBhvr additive="base">
                                        <p:cTn id="37" dur="500"/>
                                        <p:tgtEl>
                                          <p:spTgt spid="518">
                                            <p:txEl>
                                              <p:pRg st="5" end="5"/>
                                            </p:txEl>
                                          </p:spTgt>
                                        </p:tgtEl>
                                        <p:attrNameLst>
                                          <p:attrName>ppt_w</p:attrName>
                                        </p:attrNameLst>
                                      </p:cBhvr>
                                      <p:tavLst>
                                        <p:tav tm="0">
                                          <p:val>
                                            <p:strVal val="0"/>
                                          </p:val>
                                        </p:tav>
                                        <p:tav tm="100000">
                                          <p:val>
                                            <p:strVal val="#ppt_w"/>
                                          </p:val>
                                        </p:tav>
                                      </p:tavLst>
                                    </p:anim>
                                    <p:anim calcmode="lin" valueType="num">
                                      <p:cBhvr additive="base">
                                        <p:cTn id="38" dur="500"/>
                                        <p:tgtEl>
                                          <p:spTgt spid="518">
                                            <p:txEl>
                                              <p:pRg st="5" end="5"/>
                                            </p:txEl>
                                          </p:spTgt>
                                        </p:tgtEl>
                                        <p:attrNameLst>
                                          <p:attrName>ppt_h</p:attrName>
                                        </p:attrNameLst>
                                      </p:cBhvr>
                                      <p:tavLst>
                                        <p:tav tm="0">
                                          <p:val>
                                            <p:str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518">
                                            <p:txEl>
                                              <p:pRg st="6" end="6"/>
                                            </p:txEl>
                                          </p:spTgt>
                                        </p:tgtEl>
                                        <p:attrNameLst>
                                          <p:attrName>style.visibility</p:attrName>
                                        </p:attrNameLst>
                                      </p:cBhvr>
                                      <p:to>
                                        <p:strVal val="visible"/>
                                      </p:to>
                                    </p:set>
                                    <p:anim calcmode="lin" valueType="num">
                                      <p:cBhvr additive="base">
                                        <p:cTn id="43" dur="500"/>
                                        <p:tgtEl>
                                          <p:spTgt spid="518">
                                            <p:txEl>
                                              <p:pRg st="6" end="6"/>
                                            </p:txEl>
                                          </p:spTgt>
                                        </p:tgtEl>
                                        <p:attrNameLst>
                                          <p:attrName>ppt_w</p:attrName>
                                        </p:attrNameLst>
                                      </p:cBhvr>
                                      <p:tavLst>
                                        <p:tav tm="0">
                                          <p:val>
                                            <p:strVal val="0"/>
                                          </p:val>
                                        </p:tav>
                                        <p:tav tm="100000">
                                          <p:val>
                                            <p:strVal val="#ppt_w"/>
                                          </p:val>
                                        </p:tav>
                                      </p:tavLst>
                                    </p:anim>
                                    <p:anim calcmode="lin" valueType="num">
                                      <p:cBhvr additive="base">
                                        <p:cTn id="44" dur="500"/>
                                        <p:tgtEl>
                                          <p:spTgt spid="518">
                                            <p:txEl>
                                              <p:pRg st="6" end="6"/>
                                            </p:txEl>
                                          </p:spTgt>
                                        </p:tgtEl>
                                        <p:attrNameLst>
                                          <p:attrName>ppt_h</p:attrName>
                                        </p:attrNameLst>
                                      </p:cBhvr>
                                      <p:tavLst>
                                        <p:tav tm="0">
                                          <p:val>
                                            <p:str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518">
                                            <p:txEl>
                                              <p:pRg st="7" end="7"/>
                                            </p:txEl>
                                          </p:spTgt>
                                        </p:tgtEl>
                                        <p:attrNameLst>
                                          <p:attrName>style.visibility</p:attrName>
                                        </p:attrNameLst>
                                      </p:cBhvr>
                                      <p:to>
                                        <p:strVal val="visible"/>
                                      </p:to>
                                    </p:set>
                                    <p:anim calcmode="lin" valueType="num">
                                      <p:cBhvr additive="base">
                                        <p:cTn id="49" dur="500"/>
                                        <p:tgtEl>
                                          <p:spTgt spid="518">
                                            <p:txEl>
                                              <p:pRg st="7" end="7"/>
                                            </p:txEl>
                                          </p:spTgt>
                                        </p:tgtEl>
                                        <p:attrNameLst>
                                          <p:attrName>ppt_w</p:attrName>
                                        </p:attrNameLst>
                                      </p:cBhvr>
                                      <p:tavLst>
                                        <p:tav tm="0">
                                          <p:val>
                                            <p:strVal val="0"/>
                                          </p:val>
                                        </p:tav>
                                        <p:tav tm="100000">
                                          <p:val>
                                            <p:strVal val="#ppt_w"/>
                                          </p:val>
                                        </p:tav>
                                      </p:tavLst>
                                    </p:anim>
                                    <p:anim calcmode="lin" valueType="num">
                                      <p:cBhvr additive="base">
                                        <p:cTn id="50" dur="500"/>
                                        <p:tgtEl>
                                          <p:spTgt spid="518">
                                            <p:txEl>
                                              <p:pRg st="7" end="7"/>
                                            </p:txEl>
                                          </p:spTgt>
                                        </p:tgtEl>
                                        <p:attrNameLst>
                                          <p:attrName>ppt_h</p:attrName>
                                        </p:attrNameLst>
                                      </p:cBhvr>
                                      <p:tavLst>
                                        <p:tav tm="0">
                                          <p:val>
                                            <p:str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518">
                                            <p:txEl>
                                              <p:pRg st="8" end="8"/>
                                            </p:txEl>
                                          </p:spTgt>
                                        </p:tgtEl>
                                        <p:attrNameLst>
                                          <p:attrName>style.visibility</p:attrName>
                                        </p:attrNameLst>
                                      </p:cBhvr>
                                      <p:to>
                                        <p:strVal val="visible"/>
                                      </p:to>
                                    </p:set>
                                    <p:anim calcmode="lin" valueType="num">
                                      <p:cBhvr additive="base">
                                        <p:cTn id="55" dur="500"/>
                                        <p:tgtEl>
                                          <p:spTgt spid="518">
                                            <p:txEl>
                                              <p:pRg st="8" end="8"/>
                                            </p:txEl>
                                          </p:spTgt>
                                        </p:tgtEl>
                                        <p:attrNameLst>
                                          <p:attrName>ppt_w</p:attrName>
                                        </p:attrNameLst>
                                      </p:cBhvr>
                                      <p:tavLst>
                                        <p:tav tm="0">
                                          <p:val>
                                            <p:strVal val="0"/>
                                          </p:val>
                                        </p:tav>
                                        <p:tav tm="100000">
                                          <p:val>
                                            <p:strVal val="#ppt_w"/>
                                          </p:val>
                                        </p:tav>
                                      </p:tavLst>
                                    </p:anim>
                                    <p:anim calcmode="lin" valueType="num">
                                      <p:cBhvr additive="base">
                                        <p:cTn id="56" dur="500"/>
                                        <p:tgtEl>
                                          <p:spTgt spid="518">
                                            <p:txEl>
                                              <p:pRg st="8" end="8"/>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522"/>
        <p:cNvGrpSpPr/>
        <p:nvPr/>
      </p:nvGrpSpPr>
      <p:grpSpPr>
        <a:xfrm>
          <a:off x="0" y="0"/>
          <a:ext cx="0" cy="0"/>
          <a:chOff x="0" y="0"/>
          <a:chExt cx="0" cy="0"/>
        </a:xfrm>
      </p:grpSpPr>
      <p:sp>
        <p:nvSpPr>
          <p:cNvPr id="523" name="Google Shape;523;p42"/>
          <p:cNvSpPr txBox="1">
            <a:spLocks noGrp="1"/>
          </p:cNvSpPr>
          <p:nvPr>
            <p:ph type="body" idx="1"/>
          </p:nvPr>
        </p:nvSpPr>
        <p:spPr>
          <a:xfrm>
            <a:off x="628650" y="1954530"/>
            <a:ext cx="7886700" cy="3480506"/>
          </a:xfrm>
          <a:prstGeom prst="rect">
            <a:avLst/>
          </a:prstGeom>
          <a:noFill/>
          <a:ln>
            <a:noFill/>
          </a:ln>
        </p:spPr>
        <p:txBody>
          <a:bodyPr spcFirstLastPara="1" vert="horz" wrap="square" lIns="0" tIns="0" rIns="0" bIns="34275" rtlCol="0" anchor="t" anchorCtr="0">
            <a:normAutofit/>
          </a:bodyPr>
          <a:lstStyle/>
          <a:p>
            <a:pPr marL="214313" indent="-154733">
              <a:lnSpc>
                <a:spcPct val="80000"/>
              </a:lnSpc>
              <a:spcBef>
                <a:spcPts val="450"/>
              </a:spcBef>
              <a:buSzPts val="2200"/>
            </a:pPr>
            <a:r>
              <a:rPr lang="en-US" sz="2100">
                <a:latin typeface="Arial"/>
                <a:ea typeface="Arial"/>
                <a:cs typeface="Arial"/>
                <a:sym typeface="Arial"/>
              </a:rPr>
              <a:t>Parent vision</a:t>
            </a:r>
            <a:endParaRPr sz="2100"/>
          </a:p>
          <a:p>
            <a:pPr marL="557213" lvl="1" indent="-154733">
              <a:lnSpc>
                <a:spcPct val="80000"/>
              </a:lnSpc>
              <a:spcBef>
                <a:spcPts val="450"/>
              </a:spcBef>
              <a:buSzPts val="2200"/>
            </a:pPr>
            <a:r>
              <a:rPr lang="en-US" sz="2100" u="sng">
                <a:solidFill>
                  <a:schemeClr val="hlink"/>
                </a:solidFill>
                <a:latin typeface="Arial"/>
                <a:ea typeface="Arial"/>
                <a:cs typeface="Arial"/>
                <a:sym typeface="Arial"/>
                <a:hlinkClick r:id="rId3"/>
              </a:rPr>
              <a:t>#1 Strength Based Family Interview</a:t>
            </a:r>
            <a:endParaRPr sz="2100">
              <a:latin typeface="Arial"/>
              <a:ea typeface="Arial"/>
              <a:cs typeface="Arial"/>
              <a:sym typeface="Arial"/>
            </a:endParaRPr>
          </a:p>
          <a:p>
            <a:pPr marL="214313" indent="-154733">
              <a:lnSpc>
                <a:spcPct val="80000"/>
              </a:lnSpc>
              <a:spcBef>
                <a:spcPts val="450"/>
              </a:spcBef>
              <a:buSzPts val="2200"/>
            </a:pPr>
            <a:r>
              <a:rPr lang="en-US" sz="2100">
                <a:latin typeface="Arial"/>
                <a:ea typeface="Arial"/>
                <a:cs typeface="Arial"/>
                <a:sym typeface="Arial"/>
              </a:rPr>
              <a:t>Level of self-determination</a:t>
            </a:r>
            <a:endParaRPr sz="2100"/>
          </a:p>
          <a:p>
            <a:pPr marL="557213" lvl="1" indent="-154733">
              <a:lnSpc>
                <a:spcPct val="80000"/>
              </a:lnSpc>
              <a:spcBef>
                <a:spcPts val="450"/>
              </a:spcBef>
              <a:buSzPts val="2200"/>
            </a:pPr>
            <a:r>
              <a:rPr lang="en-US" sz="2100" u="sng">
                <a:solidFill>
                  <a:schemeClr val="hlink"/>
                </a:solidFill>
                <a:latin typeface="Arial"/>
                <a:ea typeface="Arial"/>
                <a:cs typeface="Arial"/>
                <a:sym typeface="Arial"/>
                <a:hlinkClick r:id="rId4"/>
              </a:rPr>
              <a:t>Academic Self-Advocacy Questionnaire</a:t>
            </a:r>
            <a:endParaRPr sz="2100">
              <a:latin typeface="Arial"/>
              <a:ea typeface="Arial"/>
              <a:cs typeface="Arial"/>
              <a:sym typeface="Arial"/>
            </a:endParaRPr>
          </a:p>
          <a:p>
            <a:pPr marL="0" indent="0">
              <a:lnSpc>
                <a:spcPct val="80000"/>
              </a:lnSpc>
              <a:spcBef>
                <a:spcPts val="450"/>
              </a:spcBef>
              <a:buSzPts val="3451"/>
              <a:buNone/>
            </a:pPr>
            <a:endParaRPr sz="2100">
              <a:latin typeface="Arial"/>
              <a:ea typeface="Arial"/>
              <a:cs typeface="Arial"/>
              <a:sym typeface="Arial"/>
            </a:endParaRPr>
          </a:p>
          <a:p>
            <a:pPr marL="0" indent="0" algn="ctr">
              <a:lnSpc>
                <a:spcPct val="80000"/>
              </a:lnSpc>
              <a:spcBef>
                <a:spcPts val="900"/>
              </a:spcBef>
              <a:buSzPts val="3451"/>
              <a:buNone/>
            </a:pPr>
            <a:r>
              <a:rPr lang="en-US" sz="2100">
                <a:latin typeface="Arial"/>
                <a:ea typeface="Arial"/>
                <a:cs typeface="Arial"/>
                <a:sym typeface="Arial"/>
              </a:rPr>
              <a:t>**The </a:t>
            </a:r>
            <a:r>
              <a:rPr lang="en-US" sz="2100" u="sng">
                <a:solidFill>
                  <a:schemeClr val="hlink"/>
                </a:solidFill>
                <a:latin typeface="Arial"/>
                <a:ea typeface="Arial"/>
                <a:cs typeface="Arial"/>
                <a:sym typeface="Arial"/>
                <a:hlinkClick r:id="rId5"/>
              </a:rPr>
              <a:t>Informal Assessments for Transition Planning</a:t>
            </a:r>
            <a:r>
              <a:rPr lang="en-US" sz="2100">
                <a:latin typeface="Arial"/>
                <a:ea typeface="Arial"/>
                <a:cs typeface="Arial"/>
                <a:sym typeface="Arial"/>
              </a:rPr>
              <a:t> tool has transition assessments for several domains that are simple and easy to give to multiple students at once. </a:t>
            </a:r>
            <a:endParaRPr sz="2100">
              <a:latin typeface="Arial"/>
              <a:ea typeface="Arial"/>
              <a:cs typeface="Arial"/>
              <a:sym typeface="Arial"/>
            </a:endParaRPr>
          </a:p>
          <a:p>
            <a:pPr marL="57150" indent="0">
              <a:buSzPts val="2400"/>
              <a:buNone/>
            </a:pPr>
            <a:endParaRPr sz="2100"/>
          </a:p>
        </p:txBody>
      </p:sp>
      <p:sp>
        <p:nvSpPr>
          <p:cNvPr id="524" name="Google Shape;524;p42"/>
          <p:cNvSpPr txBox="1">
            <a:spLocks noGrp="1"/>
          </p:cNvSpPr>
          <p:nvPr>
            <p:ph type="sldNum" idx="12"/>
          </p:nvPr>
        </p:nvSpPr>
        <p:spPr>
          <a:xfrm>
            <a:off x="223071" y="5677515"/>
            <a:ext cx="2057400" cy="273844"/>
          </a:xfrm>
          <a:prstGeom prst="rect">
            <a:avLst/>
          </a:prstGeom>
          <a:noFill/>
          <a:ln>
            <a:noFill/>
          </a:ln>
        </p:spPr>
        <p:txBody>
          <a:bodyPr spcFirstLastPara="1" wrap="square" lIns="68569" tIns="34275" rIns="68569" bIns="34275" anchor="t" anchorCtr="0">
            <a:noAutofit/>
          </a:bodyPr>
          <a:lstStyle/>
          <a:p>
            <a:fld id="{00000000-1234-1234-1234-123412341234}" type="slidenum">
              <a:rPr lang="en-US"/>
              <a:pPr/>
              <a:t>34</a:t>
            </a:fld>
            <a:endParaRPr/>
          </a:p>
        </p:txBody>
      </p:sp>
      <p:sp>
        <p:nvSpPr>
          <p:cNvPr id="525" name="Google Shape;525;p42"/>
          <p:cNvSpPr txBox="1">
            <a:spLocks noGrp="1"/>
          </p:cNvSpPr>
          <p:nvPr>
            <p:ph type="title"/>
          </p:nvPr>
        </p:nvSpPr>
        <p:spPr>
          <a:xfrm>
            <a:off x="1168812" y="1172497"/>
            <a:ext cx="5158247" cy="442952"/>
          </a:xfrm>
          <a:prstGeom prst="rect">
            <a:avLst/>
          </a:prstGeom>
          <a:noFill/>
          <a:ln>
            <a:noFill/>
          </a:ln>
        </p:spPr>
        <p:txBody>
          <a:bodyPr spcFirstLastPara="1" vert="horz" wrap="square" lIns="68569" tIns="34275" rIns="68569" bIns="34275" rtlCol="0" anchor="ctr" anchorCtr="0">
            <a:normAutofit/>
          </a:bodyPr>
          <a:lstStyle/>
          <a:p>
            <a:r>
              <a:rPr lang="en-US" sz="2700">
                <a:latin typeface="Arial"/>
                <a:ea typeface="Arial"/>
                <a:cs typeface="Arial"/>
                <a:sym typeface="Arial"/>
              </a:rPr>
              <a:t>What Do I Still Need to Know?</a:t>
            </a:r>
            <a:endParaRPr sz="27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529"/>
        <p:cNvGrpSpPr/>
        <p:nvPr/>
      </p:nvGrpSpPr>
      <p:grpSpPr>
        <a:xfrm>
          <a:off x="0" y="0"/>
          <a:ext cx="0" cy="0"/>
          <a:chOff x="0" y="0"/>
          <a:chExt cx="0" cy="0"/>
        </a:xfrm>
      </p:grpSpPr>
      <p:sp>
        <p:nvSpPr>
          <p:cNvPr id="530" name="Google Shape;530;p45"/>
          <p:cNvSpPr txBox="1"/>
          <p:nvPr/>
        </p:nvSpPr>
        <p:spPr>
          <a:xfrm>
            <a:off x="902482" y="956396"/>
            <a:ext cx="7808267" cy="560313"/>
          </a:xfrm>
          <a:prstGeom prst="rect">
            <a:avLst/>
          </a:prstGeom>
          <a:noFill/>
          <a:ln>
            <a:noFill/>
          </a:ln>
        </p:spPr>
        <p:txBody>
          <a:bodyPr spcFirstLastPara="1" wrap="square" lIns="0" tIns="0" rIns="0" bIns="0" anchor="t" anchorCtr="0">
            <a:noAutofit/>
          </a:bodyPr>
          <a:lstStyle/>
          <a:p>
            <a:pPr>
              <a:lnSpc>
                <a:spcPct val="90000"/>
              </a:lnSpc>
              <a:buClr>
                <a:srgbClr val="000000"/>
              </a:buClr>
              <a:buSzPts val="3200"/>
            </a:pPr>
            <a:r>
              <a:rPr lang="en-US" sz="2400">
                <a:solidFill>
                  <a:schemeClr val="dk1"/>
                </a:solidFill>
                <a:latin typeface="Verdana"/>
                <a:ea typeface="Verdana"/>
                <a:cs typeface="Verdana"/>
                <a:sym typeface="Verdana"/>
              </a:rPr>
              <a:t>Pyramid of the Transition Assessment Finder and Resource Tool </a:t>
            </a:r>
            <a:endParaRPr sz="1050">
              <a:solidFill>
                <a:srgbClr val="000000"/>
              </a:solidFill>
              <a:latin typeface="Arial"/>
              <a:ea typeface="Arial"/>
              <a:cs typeface="Arial"/>
              <a:sym typeface="Arial"/>
            </a:endParaRPr>
          </a:p>
          <a:p>
            <a:pPr>
              <a:lnSpc>
                <a:spcPct val="90000"/>
              </a:lnSpc>
              <a:spcBef>
                <a:spcPts val="450"/>
              </a:spcBef>
              <a:spcAft>
                <a:spcPts val="450"/>
              </a:spcAft>
              <a:buClr>
                <a:srgbClr val="000000"/>
              </a:buClr>
              <a:buSzPts val="3200"/>
            </a:pPr>
            <a:br>
              <a:rPr lang="en-US" sz="2400">
                <a:solidFill>
                  <a:schemeClr val="dk1"/>
                </a:solidFill>
                <a:latin typeface="Verdana"/>
                <a:ea typeface="Verdana"/>
                <a:cs typeface="Verdana"/>
                <a:sym typeface="Verdana"/>
              </a:rPr>
            </a:br>
            <a:endParaRPr sz="2400">
              <a:solidFill>
                <a:schemeClr val="dk1"/>
              </a:solidFill>
              <a:latin typeface="Verdana"/>
              <a:ea typeface="Verdana"/>
              <a:cs typeface="Verdana"/>
              <a:sym typeface="Verdana"/>
            </a:endParaRPr>
          </a:p>
        </p:txBody>
      </p:sp>
      <p:sp>
        <p:nvSpPr>
          <p:cNvPr id="531" name="Google Shape;531;p45"/>
          <p:cNvSpPr txBox="1">
            <a:spLocks noGrp="1"/>
          </p:cNvSpPr>
          <p:nvPr>
            <p:ph type="sldNum" idx="12"/>
          </p:nvPr>
        </p:nvSpPr>
        <p:spPr>
          <a:xfrm>
            <a:off x="249655" y="5624513"/>
            <a:ext cx="2057400" cy="273844"/>
          </a:xfrm>
          <a:prstGeom prst="rect">
            <a:avLst/>
          </a:prstGeom>
          <a:noFill/>
          <a:ln>
            <a:noFill/>
          </a:ln>
        </p:spPr>
        <p:txBody>
          <a:bodyPr spcFirstLastPara="1" wrap="square" lIns="68569" tIns="34275" rIns="68569" bIns="34275" anchor="ctr" anchorCtr="0">
            <a:noAutofit/>
          </a:bodyPr>
          <a:lstStyle/>
          <a:p>
            <a:fld id="{00000000-1234-1234-1234-123412341234}" type="slidenum">
              <a:rPr lang="en-US"/>
              <a:pPr/>
              <a:t>35</a:t>
            </a:fld>
            <a:endParaRPr/>
          </a:p>
        </p:txBody>
      </p:sp>
      <p:pic>
        <p:nvPicPr>
          <p:cNvPr id="532" name="Google Shape;532;p45"/>
          <p:cNvPicPr preferRelativeResize="0"/>
          <p:nvPr/>
        </p:nvPicPr>
        <p:blipFill rotWithShape="1">
          <a:blip r:embed="rId3">
            <a:alphaModFix/>
          </a:blip>
          <a:srcRect/>
          <a:stretch/>
        </p:blipFill>
        <p:spPr>
          <a:xfrm>
            <a:off x="1153594" y="1825934"/>
            <a:ext cx="6472238" cy="386476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536"/>
        <p:cNvGrpSpPr/>
        <p:nvPr/>
      </p:nvGrpSpPr>
      <p:grpSpPr>
        <a:xfrm>
          <a:off x="0" y="0"/>
          <a:ext cx="0" cy="0"/>
          <a:chOff x="0" y="0"/>
          <a:chExt cx="0" cy="0"/>
        </a:xfrm>
      </p:grpSpPr>
      <p:sp>
        <p:nvSpPr>
          <p:cNvPr id="537" name="Google Shape;537;p46"/>
          <p:cNvSpPr txBox="1"/>
          <p:nvPr/>
        </p:nvSpPr>
        <p:spPr>
          <a:xfrm>
            <a:off x="1910465" y="1634865"/>
            <a:ext cx="5972175" cy="4555063"/>
          </a:xfrm>
          <a:prstGeom prst="rect">
            <a:avLst/>
          </a:prstGeom>
          <a:noFill/>
          <a:ln>
            <a:noFill/>
          </a:ln>
        </p:spPr>
        <p:txBody>
          <a:bodyPr spcFirstLastPara="1" wrap="square" lIns="68569" tIns="34275" rIns="68569" bIns="34275" anchor="t" anchorCtr="0">
            <a:spAutoFit/>
          </a:bodyPr>
          <a:lstStyle/>
          <a:p>
            <a:pPr marL="342900">
              <a:buClr>
                <a:srgbClr val="000000"/>
              </a:buClr>
              <a:buSzPts val="2400"/>
            </a:pPr>
            <a:r>
              <a:rPr lang="en-US" b="1" u="sng">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Assessment Finder &amp; Resource Tool </a:t>
            </a:r>
            <a:endParaRPr b="1">
              <a:solidFill>
                <a:srgbClr val="000000"/>
              </a:solidFill>
              <a:latin typeface="Arial"/>
              <a:ea typeface="Arial"/>
              <a:cs typeface="Arial"/>
              <a:sym typeface="Arial"/>
            </a:endParaRPr>
          </a:p>
          <a:p>
            <a:pPr marL="342900">
              <a:spcBef>
                <a:spcPts val="563"/>
              </a:spcBef>
              <a:buClr>
                <a:srgbClr val="000000"/>
              </a:buClr>
              <a:buSzPts val="2400"/>
            </a:pPr>
            <a:br>
              <a:rPr lang="en-US">
                <a:solidFill>
                  <a:srgbClr val="000000"/>
                </a:solidFill>
                <a:latin typeface="Arial"/>
                <a:ea typeface="Arial"/>
                <a:cs typeface="Arial"/>
                <a:sym typeface="Arial"/>
              </a:rPr>
            </a:br>
            <a:r>
              <a:rPr lang="en-US" b="1" u="sng">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Transition Assessment Bank</a:t>
            </a:r>
            <a:r>
              <a:rPr lang="en-US" b="1">
                <a:solidFill>
                  <a:srgbClr val="000000"/>
                </a:solidFill>
                <a:latin typeface="Arial"/>
                <a:ea typeface="Arial"/>
                <a:cs typeface="Arial"/>
                <a:sym typeface="Arial"/>
              </a:rPr>
              <a:t> </a:t>
            </a:r>
            <a:endParaRPr b="1">
              <a:solidFill>
                <a:srgbClr val="000000"/>
              </a:solidFill>
              <a:latin typeface="Arial"/>
              <a:ea typeface="Arial"/>
              <a:cs typeface="Arial"/>
              <a:sym typeface="Arial"/>
            </a:endParaRPr>
          </a:p>
          <a:p>
            <a:pPr marL="600075" lvl="1" indent="-257175">
              <a:spcBef>
                <a:spcPts val="281"/>
              </a:spcBef>
              <a:buClr>
                <a:srgbClr val="000000"/>
              </a:buClr>
              <a:buSzPts val="2400"/>
              <a:buFont typeface="Arial"/>
              <a:buChar char="•"/>
            </a:pPr>
            <a:r>
              <a:rPr lang="en-US">
                <a:solidFill>
                  <a:srgbClr val="000000"/>
                </a:solidFill>
                <a:latin typeface="Arial"/>
                <a:ea typeface="Arial"/>
                <a:cs typeface="Arial"/>
                <a:sym typeface="Arial"/>
              </a:rPr>
              <a:t>Education</a:t>
            </a:r>
            <a:endParaRPr sz="1050">
              <a:solidFill>
                <a:srgbClr val="000000"/>
              </a:solidFill>
              <a:latin typeface="Arial"/>
              <a:ea typeface="Arial"/>
              <a:cs typeface="Arial"/>
              <a:sym typeface="Arial"/>
            </a:endParaRPr>
          </a:p>
          <a:p>
            <a:pPr marL="600075" lvl="1" indent="-257175">
              <a:buClr>
                <a:srgbClr val="000000"/>
              </a:buClr>
              <a:buSzPts val="2400"/>
              <a:buFont typeface="Arial"/>
              <a:buChar char="•"/>
            </a:pPr>
            <a:r>
              <a:rPr lang="en-US">
                <a:solidFill>
                  <a:srgbClr val="000000"/>
                </a:solidFill>
                <a:latin typeface="Arial"/>
                <a:ea typeface="Arial"/>
                <a:cs typeface="Arial"/>
                <a:sym typeface="Arial"/>
              </a:rPr>
              <a:t>Employment</a:t>
            </a:r>
            <a:endParaRPr sz="1050">
              <a:solidFill>
                <a:srgbClr val="000000"/>
              </a:solidFill>
              <a:latin typeface="Arial"/>
              <a:ea typeface="Arial"/>
              <a:cs typeface="Arial"/>
              <a:sym typeface="Arial"/>
            </a:endParaRPr>
          </a:p>
          <a:p>
            <a:pPr marL="600075" lvl="1" indent="-257175">
              <a:buClr>
                <a:srgbClr val="000000"/>
              </a:buClr>
              <a:buSzPts val="2400"/>
              <a:buFont typeface="Arial"/>
              <a:buChar char="•"/>
            </a:pPr>
            <a:r>
              <a:rPr lang="en-US">
                <a:solidFill>
                  <a:srgbClr val="000000"/>
                </a:solidFill>
                <a:latin typeface="Arial"/>
                <a:ea typeface="Arial"/>
                <a:cs typeface="Arial"/>
                <a:sym typeface="Arial"/>
              </a:rPr>
              <a:t>Family Input/Engagement</a:t>
            </a:r>
            <a:endParaRPr sz="1050">
              <a:solidFill>
                <a:srgbClr val="000000"/>
              </a:solidFill>
              <a:latin typeface="Arial"/>
              <a:ea typeface="Arial"/>
              <a:cs typeface="Arial"/>
              <a:sym typeface="Arial"/>
            </a:endParaRPr>
          </a:p>
          <a:p>
            <a:pPr marL="600075" lvl="1" indent="-257175">
              <a:buClr>
                <a:srgbClr val="000000"/>
              </a:buClr>
              <a:buSzPts val="2400"/>
              <a:buFont typeface="Arial"/>
              <a:buChar char="•"/>
            </a:pPr>
            <a:r>
              <a:rPr lang="en-US">
                <a:solidFill>
                  <a:srgbClr val="000000"/>
                </a:solidFill>
                <a:latin typeface="Arial"/>
                <a:ea typeface="Arial"/>
                <a:cs typeface="Arial"/>
                <a:sym typeface="Arial"/>
              </a:rPr>
              <a:t>Independent Living Skills</a:t>
            </a:r>
            <a:endParaRPr sz="1050">
              <a:solidFill>
                <a:srgbClr val="000000"/>
              </a:solidFill>
              <a:latin typeface="Arial"/>
              <a:ea typeface="Arial"/>
              <a:cs typeface="Arial"/>
              <a:sym typeface="Arial"/>
            </a:endParaRPr>
          </a:p>
          <a:p>
            <a:pPr marL="600075" lvl="1" indent="-257175">
              <a:buClr>
                <a:srgbClr val="000000"/>
              </a:buClr>
              <a:buSzPts val="2400"/>
              <a:buFont typeface="Arial"/>
              <a:buChar char="•"/>
            </a:pPr>
            <a:r>
              <a:rPr lang="en-US">
                <a:solidFill>
                  <a:srgbClr val="000000"/>
                </a:solidFill>
                <a:latin typeface="Arial"/>
                <a:ea typeface="Arial"/>
                <a:cs typeface="Arial"/>
                <a:sym typeface="Arial"/>
              </a:rPr>
              <a:t>Self-Advocacy</a:t>
            </a:r>
            <a:endParaRPr sz="1050">
              <a:solidFill>
                <a:srgbClr val="000000"/>
              </a:solidFill>
              <a:latin typeface="Arial"/>
              <a:ea typeface="Arial"/>
              <a:cs typeface="Arial"/>
              <a:sym typeface="Arial"/>
            </a:endParaRPr>
          </a:p>
          <a:p>
            <a:pPr marL="600075" lvl="1" indent="-257175">
              <a:buClr>
                <a:srgbClr val="000000"/>
              </a:buClr>
              <a:buSzPts val="2400"/>
              <a:buFont typeface="Arial"/>
              <a:buChar char="•"/>
            </a:pPr>
            <a:r>
              <a:rPr lang="en-US">
                <a:solidFill>
                  <a:srgbClr val="000000"/>
                </a:solidFill>
                <a:latin typeface="Arial"/>
                <a:ea typeface="Arial"/>
                <a:cs typeface="Arial"/>
                <a:sym typeface="Arial"/>
              </a:rPr>
              <a:t>Transition Interviews</a:t>
            </a:r>
            <a:endParaRPr sz="1050">
              <a:solidFill>
                <a:srgbClr val="000000"/>
              </a:solidFill>
              <a:latin typeface="Arial"/>
              <a:ea typeface="Arial"/>
              <a:cs typeface="Arial"/>
              <a:sym typeface="Arial"/>
            </a:endParaRPr>
          </a:p>
          <a:p>
            <a:pPr marL="600075" lvl="1" indent="-257175">
              <a:buClr>
                <a:srgbClr val="000000"/>
              </a:buClr>
              <a:buSzPts val="2400"/>
              <a:buFont typeface="Arial"/>
              <a:buChar char="•"/>
            </a:pPr>
            <a:r>
              <a:rPr lang="en-US">
                <a:solidFill>
                  <a:srgbClr val="000000"/>
                </a:solidFill>
                <a:latin typeface="Arial"/>
                <a:ea typeface="Arial"/>
                <a:cs typeface="Arial"/>
                <a:sym typeface="Arial"/>
              </a:rPr>
              <a:t>Informal Transition Assessment – Multiple Domains</a:t>
            </a:r>
            <a:endParaRPr sz="1050">
              <a:solidFill>
                <a:srgbClr val="000000"/>
              </a:solidFill>
              <a:latin typeface="Arial"/>
              <a:ea typeface="Arial"/>
              <a:cs typeface="Arial"/>
              <a:sym typeface="Arial"/>
            </a:endParaRPr>
          </a:p>
          <a:p>
            <a:pPr marL="600075" lvl="1" indent="-257175">
              <a:buClr>
                <a:srgbClr val="000000"/>
              </a:buClr>
              <a:buSzPts val="2400"/>
              <a:buFont typeface="Arial"/>
              <a:buChar char="•"/>
            </a:pPr>
            <a:r>
              <a:rPr lang="en-US">
                <a:solidFill>
                  <a:srgbClr val="000000"/>
                </a:solidFill>
                <a:latin typeface="Arial"/>
                <a:ea typeface="Arial"/>
                <a:cs typeface="Arial"/>
                <a:sym typeface="Arial"/>
              </a:rPr>
              <a:t>Student Self-Assessment – Multiple Domains</a:t>
            </a:r>
            <a:endParaRPr sz="1050">
              <a:solidFill>
                <a:srgbClr val="000000"/>
              </a:solidFill>
              <a:latin typeface="Arial"/>
              <a:ea typeface="Arial"/>
              <a:cs typeface="Arial"/>
              <a:sym typeface="Arial"/>
            </a:endParaRPr>
          </a:p>
          <a:p>
            <a:pPr marL="342900">
              <a:spcBef>
                <a:spcPts val="563"/>
              </a:spcBef>
              <a:buClr>
                <a:srgbClr val="000000"/>
              </a:buClr>
              <a:buSzPts val="2400"/>
            </a:pPr>
            <a:br>
              <a:rPr lang="en-US">
                <a:solidFill>
                  <a:srgbClr val="000000"/>
                </a:solidFill>
                <a:latin typeface="Arial"/>
                <a:ea typeface="Arial"/>
                <a:cs typeface="Arial"/>
                <a:sym typeface="Arial"/>
              </a:rPr>
            </a:br>
            <a:r>
              <a:rPr lang="en-US" b="1" u="sng">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Age-Appropriate Transition Assessment Toolkit 3</a:t>
            </a:r>
            <a:r>
              <a:rPr lang="en-US" b="1" u="sng" baseline="30000">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rd</a:t>
            </a:r>
            <a:r>
              <a:rPr lang="en-US" b="1" u="sng">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 Edition</a:t>
            </a:r>
            <a:endParaRPr b="1">
              <a:solidFill>
                <a:srgbClr val="000000"/>
              </a:solidFill>
              <a:latin typeface="Arial"/>
              <a:ea typeface="Arial"/>
              <a:cs typeface="Arial"/>
              <a:sym typeface="Arial"/>
            </a:endParaRPr>
          </a:p>
          <a:p>
            <a:pPr>
              <a:buClr>
                <a:srgbClr val="000000"/>
              </a:buClr>
              <a:buSzPts val="1800"/>
            </a:pPr>
            <a:br>
              <a:rPr lang="en-US" sz="1350">
                <a:solidFill>
                  <a:srgbClr val="7030A0"/>
                </a:solidFill>
                <a:latin typeface="Corbel"/>
                <a:ea typeface="Corbel"/>
                <a:cs typeface="Corbel"/>
                <a:sym typeface="Corbel"/>
              </a:rPr>
            </a:br>
            <a:endParaRPr sz="1350">
              <a:solidFill>
                <a:srgbClr val="7030A0"/>
              </a:solidFill>
              <a:latin typeface="Corbel"/>
              <a:ea typeface="Corbel"/>
              <a:cs typeface="Corbel"/>
              <a:sym typeface="Corbel"/>
            </a:endParaRPr>
          </a:p>
        </p:txBody>
      </p:sp>
      <p:sp>
        <p:nvSpPr>
          <p:cNvPr id="538" name="Google Shape;538;p46"/>
          <p:cNvSpPr txBox="1"/>
          <p:nvPr/>
        </p:nvSpPr>
        <p:spPr>
          <a:xfrm>
            <a:off x="1220606" y="1103944"/>
            <a:ext cx="7592400" cy="473176"/>
          </a:xfrm>
          <a:prstGeom prst="rect">
            <a:avLst/>
          </a:prstGeom>
          <a:noFill/>
          <a:ln>
            <a:noFill/>
          </a:ln>
        </p:spPr>
        <p:txBody>
          <a:bodyPr spcFirstLastPara="1" wrap="square" lIns="68569" tIns="34275" rIns="68569" bIns="34275" anchor="t" anchorCtr="0">
            <a:spAutoFit/>
          </a:bodyPr>
          <a:lstStyle/>
          <a:p>
            <a:pPr algn="ctr">
              <a:buClr>
                <a:srgbClr val="000000"/>
              </a:buClr>
              <a:buSzPts val="3500"/>
            </a:pPr>
            <a:r>
              <a:rPr lang="en-US" sz="2625" b="1">
                <a:solidFill>
                  <a:srgbClr val="000000"/>
                </a:solidFill>
                <a:latin typeface="Arial"/>
                <a:ea typeface="Arial"/>
                <a:cs typeface="Arial"/>
                <a:sym typeface="Arial"/>
              </a:rPr>
              <a:t>Selecting Appropriate Transition Assessments</a:t>
            </a:r>
            <a:endParaRPr sz="2625">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g2611db43dc7_0_72"/>
          <p:cNvSpPr txBox="1">
            <a:spLocks noGrp="1"/>
          </p:cNvSpPr>
          <p:nvPr>
            <p:ph type="sldNum" idx="12"/>
          </p:nvPr>
        </p:nvSpPr>
        <p:spPr>
          <a:xfrm>
            <a:off x="6457950" y="5624513"/>
            <a:ext cx="2057400" cy="273825"/>
          </a:xfrm>
          <a:prstGeom prst="rect">
            <a:avLst/>
          </a:prstGeom>
          <a:noFill/>
          <a:ln>
            <a:noFill/>
          </a:ln>
        </p:spPr>
        <p:txBody>
          <a:bodyPr spcFirstLastPara="1" wrap="square" lIns="68569" tIns="34275" rIns="68569" bIns="34275" anchor="ctr" anchorCtr="0">
            <a:noAutofit/>
          </a:bodyPr>
          <a:lstStyle/>
          <a:p>
            <a:fld id="{00000000-1234-1234-1234-123412341234}" type="slidenum">
              <a:rPr lang="en-US"/>
              <a:pPr/>
              <a:t>37</a:t>
            </a:fld>
            <a:endParaRPr/>
          </a:p>
        </p:txBody>
      </p:sp>
      <p:graphicFrame>
        <p:nvGraphicFramePr>
          <p:cNvPr id="554" name="Google Shape;554;g2611db43dc7_0_72"/>
          <p:cNvGraphicFramePr/>
          <p:nvPr/>
        </p:nvGraphicFramePr>
        <p:xfrm>
          <a:off x="0" y="890588"/>
          <a:ext cx="9109275" cy="822916"/>
        </p:xfrm>
        <a:graphic>
          <a:graphicData uri="http://schemas.openxmlformats.org/drawingml/2006/table">
            <a:tbl>
              <a:tblPr>
                <a:noFill/>
              </a:tblPr>
              <a:tblGrid>
                <a:gridCol w="9109275">
                  <a:extLst>
                    <a:ext uri="{9D8B030D-6E8A-4147-A177-3AD203B41FA5}">
                      <a16:colId xmlns:a16="http://schemas.microsoft.com/office/drawing/2014/main" val="20000"/>
                    </a:ext>
                  </a:extLst>
                </a:gridCol>
              </a:tblGrid>
              <a:tr h="411458">
                <a:tc>
                  <a:txBody>
                    <a:bodyPr/>
                    <a:lstStyle/>
                    <a:p>
                      <a:pPr marL="0" marR="0" lvl="0" indent="0" algn="ctr" rtl="0">
                        <a:lnSpc>
                          <a:spcPct val="100000"/>
                        </a:lnSpc>
                        <a:spcBef>
                          <a:spcPts val="0"/>
                        </a:spcBef>
                        <a:spcAft>
                          <a:spcPts val="0"/>
                        </a:spcAft>
                        <a:buClr>
                          <a:srgbClr val="000000"/>
                        </a:buClr>
                        <a:buSzPts val="2400"/>
                        <a:buFont typeface="Arial"/>
                        <a:buNone/>
                      </a:pPr>
                      <a:r>
                        <a:rPr lang="en-US" sz="1800" b="1" u="none" strike="noStrike" cap="none"/>
                        <a:t>Comprehensive Age-Appropriate Transition Assessments</a:t>
                      </a:r>
                      <a:endParaRPr sz="1800" b="1" u="none" strike="noStrike" cap="none"/>
                    </a:p>
                  </a:txBody>
                  <a:tcPr marL="68569" marR="68569" marT="68569" marB="68569">
                    <a:solidFill>
                      <a:srgbClr val="CFDEEF">
                        <a:alpha val="87058"/>
                      </a:srgbClr>
                    </a:solidFill>
                  </a:tcPr>
                </a:tc>
                <a:extLst>
                  <a:ext uri="{0D108BD9-81ED-4DB2-BD59-A6C34878D82A}">
                    <a16:rowId xmlns:a16="http://schemas.microsoft.com/office/drawing/2014/main" val="10000"/>
                  </a:ext>
                </a:extLst>
              </a:tr>
              <a:tr h="411458">
                <a:tc>
                  <a:txBody>
                    <a:bodyPr/>
                    <a:lstStyle/>
                    <a:p>
                      <a:pPr marL="0" marR="0" lvl="0" indent="0" algn="ctr" rtl="0">
                        <a:lnSpc>
                          <a:spcPct val="100000"/>
                        </a:lnSpc>
                        <a:spcBef>
                          <a:spcPts val="0"/>
                        </a:spcBef>
                        <a:spcAft>
                          <a:spcPts val="0"/>
                        </a:spcAft>
                        <a:buClr>
                          <a:srgbClr val="000000"/>
                        </a:buClr>
                        <a:buSzPts val="2400"/>
                        <a:buFont typeface="Arial"/>
                        <a:buNone/>
                      </a:pPr>
                      <a:r>
                        <a:rPr lang="en-US" sz="1800" b="1" u="none" strike="noStrike" cap="none"/>
                        <a:t>Identify: Strengths, Interests, Needs, Preferences</a:t>
                      </a:r>
                      <a:endParaRPr sz="1800" b="1" u="none" strike="noStrike" cap="none"/>
                    </a:p>
                  </a:txBody>
                  <a:tcPr marL="68569" marR="68569" marT="68569" marB="68569">
                    <a:solidFill>
                      <a:srgbClr val="CFDEEF">
                        <a:alpha val="87058"/>
                      </a:srgbClr>
                    </a:solidFill>
                  </a:tcPr>
                </a:tc>
                <a:extLst>
                  <a:ext uri="{0D108BD9-81ED-4DB2-BD59-A6C34878D82A}">
                    <a16:rowId xmlns:a16="http://schemas.microsoft.com/office/drawing/2014/main" val="10001"/>
                  </a:ext>
                </a:extLst>
              </a:tr>
            </a:tbl>
          </a:graphicData>
        </a:graphic>
      </p:graphicFrame>
      <p:sp>
        <p:nvSpPr>
          <p:cNvPr id="555" name="Google Shape;555;g2611db43dc7_0_72"/>
          <p:cNvSpPr txBox="1"/>
          <p:nvPr/>
        </p:nvSpPr>
        <p:spPr>
          <a:xfrm>
            <a:off x="160688" y="1679907"/>
            <a:ext cx="8948700" cy="415476"/>
          </a:xfrm>
          <a:prstGeom prst="rect">
            <a:avLst/>
          </a:prstGeom>
          <a:noFill/>
          <a:ln>
            <a:noFill/>
          </a:ln>
        </p:spPr>
        <p:txBody>
          <a:bodyPr spcFirstLastPara="1" wrap="square" lIns="68569" tIns="68569" rIns="68569" bIns="68569" anchor="t" anchorCtr="0">
            <a:spAutoFit/>
          </a:bodyPr>
          <a:lstStyle/>
          <a:p>
            <a:pPr marL="0" lvl="2">
              <a:buClr>
                <a:srgbClr val="000000"/>
              </a:buClr>
              <a:buSzPts val="2400"/>
            </a:pPr>
            <a:endParaRPr>
              <a:solidFill>
                <a:srgbClr val="333333"/>
              </a:solidFill>
              <a:latin typeface="Arial"/>
              <a:ea typeface="Arial"/>
              <a:cs typeface="Arial"/>
              <a:sym typeface="Arial"/>
            </a:endParaRPr>
          </a:p>
        </p:txBody>
      </p:sp>
      <p:sp>
        <p:nvSpPr>
          <p:cNvPr id="556" name="Google Shape;556;g2611db43dc7_0_72"/>
          <p:cNvSpPr txBox="1"/>
          <p:nvPr/>
        </p:nvSpPr>
        <p:spPr>
          <a:xfrm>
            <a:off x="2349356" y="1899206"/>
            <a:ext cx="6660675" cy="515025"/>
          </a:xfrm>
          <a:prstGeom prst="rect">
            <a:avLst/>
          </a:prstGeom>
          <a:noFill/>
          <a:ln>
            <a:noFill/>
          </a:ln>
        </p:spPr>
        <p:txBody>
          <a:bodyPr spcFirstLastPara="1" wrap="square" lIns="68569" tIns="68569" rIns="68569" bIns="68569" anchor="t" anchorCtr="0">
            <a:noAutofit/>
          </a:bodyPr>
          <a:lstStyle/>
          <a:p>
            <a:pPr>
              <a:buClr>
                <a:srgbClr val="3F3F3F"/>
              </a:buClr>
              <a:buSzPts val="2400"/>
            </a:pPr>
            <a:r>
              <a:rPr lang="en-US">
                <a:solidFill>
                  <a:srgbClr val="3F3F3F"/>
                </a:solidFill>
                <a:latin typeface="Calibri"/>
                <a:ea typeface="Calibri"/>
                <a:cs typeface="Calibri"/>
                <a:sym typeface="Calibri"/>
              </a:rPr>
              <a:t>This is what we know about Jenny…</a:t>
            </a:r>
            <a:endParaRPr>
              <a:solidFill>
                <a:schemeClr val="dk1"/>
              </a:solidFill>
              <a:latin typeface="Arial"/>
              <a:ea typeface="Arial"/>
              <a:cs typeface="Arial"/>
              <a:sym typeface="Arial"/>
            </a:endParaRPr>
          </a:p>
          <a:p>
            <a:pPr indent="-114300">
              <a:spcBef>
                <a:spcPts val="1050"/>
              </a:spcBef>
              <a:buClr>
                <a:schemeClr val="dk1"/>
              </a:buClr>
              <a:buSzPts val="2400"/>
              <a:buFont typeface="Arial"/>
              <a:buChar char="•"/>
            </a:pPr>
            <a:r>
              <a:rPr lang="en-US">
                <a:solidFill>
                  <a:srgbClr val="3F3F3F"/>
                </a:solidFill>
                <a:latin typeface="Calibri"/>
                <a:ea typeface="Calibri"/>
                <a:cs typeface="Calibri"/>
                <a:sym typeface="Calibri"/>
              </a:rPr>
              <a:t>Jenny is an 11</a:t>
            </a:r>
            <a:r>
              <a:rPr lang="en-US" baseline="30000">
                <a:solidFill>
                  <a:srgbClr val="3F3F3F"/>
                </a:solidFill>
                <a:latin typeface="Calibri"/>
                <a:ea typeface="Calibri"/>
                <a:cs typeface="Calibri"/>
                <a:sym typeface="Calibri"/>
              </a:rPr>
              <a:t>th</a:t>
            </a:r>
            <a:r>
              <a:rPr lang="en-US">
                <a:solidFill>
                  <a:srgbClr val="3F3F3F"/>
                </a:solidFill>
                <a:latin typeface="Calibri"/>
                <a:ea typeface="Calibri"/>
                <a:cs typeface="Calibri"/>
                <a:sym typeface="Calibri"/>
              </a:rPr>
              <a:t>-grade student who has previously completed the O’Net Interest Profiler and the 123 Career Assessment. </a:t>
            </a:r>
            <a:endParaRPr>
              <a:solidFill>
                <a:srgbClr val="1CADE4"/>
              </a:solidFill>
              <a:latin typeface="Arial"/>
              <a:ea typeface="Arial"/>
              <a:cs typeface="Arial"/>
              <a:sym typeface="Arial"/>
            </a:endParaRPr>
          </a:p>
          <a:p>
            <a:pPr indent="-114300">
              <a:spcBef>
                <a:spcPts val="1050"/>
              </a:spcBef>
              <a:buClr>
                <a:schemeClr val="dk1"/>
              </a:buClr>
              <a:buSzPts val="2400"/>
              <a:buFont typeface="Arial"/>
              <a:buChar char="•"/>
            </a:pPr>
            <a:r>
              <a:rPr lang="en-US">
                <a:solidFill>
                  <a:srgbClr val="3F3F3F"/>
                </a:solidFill>
                <a:latin typeface="Calibri"/>
                <a:ea typeface="Calibri"/>
                <a:cs typeface="Calibri"/>
                <a:sym typeface="Calibri"/>
              </a:rPr>
              <a:t>Jenny’s interest inventories and independent research has identified an interest in architecture and design.</a:t>
            </a:r>
            <a:endParaRPr>
              <a:solidFill>
                <a:srgbClr val="1CADE4"/>
              </a:solidFill>
              <a:latin typeface="Arial"/>
              <a:ea typeface="Arial"/>
              <a:cs typeface="Arial"/>
              <a:sym typeface="Arial"/>
            </a:endParaRPr>
          </a:p>
          <a:p>
            <a:pPr indent="-114300">
              <a:spcBef>
                <a:spcPts val="1050"/>
              </a:spcBef>
              <a:buClr>
                <a:schemeClr val="dk1"/>
              </a:buClr>
              <a:buSzPts val="2400"/>
              <a:buFont typeface="Arial"/>
              <a:buChar char="•"/>
            </a:pPr>
            <a:r>
              <a:rPr lang="en-US">
                <a:solidFill>
                  <a:srgbClr val="3F3F3F"/>
                </a:solidFill>
                <a:latin typeface="Calibri"/>
                <a:ea typeface="Calibri"/>
                <a:cs typeface="Calibri"/>
                <a:sym typeface="Calibri"/>
              </a:rPr>
              <a:t>Jenny has previously identified a PSG of being an architect and attending a four-year college to study architecture.</a:t>
            </a:r>
            <a:endParaRPr>
              <a:solidFill>
                <a:srgbClr val="1CADE4"/>
              </a:solidFill>
              <a:latin typeface="Arial"/>
              <a:ea typeface="Arial"/>
              <a:cs typeface="Arial"/>
              <a:sym typeface="Arial"/>
            </a:endParaRPr>
          </a:p>
          <a:p>
            <a:pPr>
              <a:buClr>
                <a:srgbClr val="3F3F3F"/>
              </a:buClr>
              <a:buSzPts val="2400"/>
            </a:pPr>
            <a:r>
              <a:rPr lang="en-US">
                <a:solidFill>
                  <a:srgbClr val="3F3F3F"/>
                </a:solidFill>
                <a:latin typeface="Calibri"/>
                <a:ea typeface="Calibri"/>
                <a:cs typeface="Calibri"/>
                <a:sym typeface="Calibri"/>
              </a:rPr>
              <a:t>Jenny tests significantly below her peers in district assessments, especially in mathematics, however, her scores in writing are comparable to peers her age when applying the accommodations of predictive text and/or speech-to-text. </a:t>
            </a:r>
            <a:br>
              <a:rPr lang="en-US">
                <a:solidFill>
                  <a:schemeClr val="dk1"/>
                </a:solidFill>
                <a:latin typeface="Arial"/>
                <a:ea typeface="Arial"/>
                <a:cs typeface="Arial"/>
                <a:sym typeface="Arial"/>
              </a:rPr>
            </a:br>
            <a:endParaRPr>
              <a:solidFill>
                <a:schemeClr val="dk1"/>
              </a:solidFill>
              <a:latin typeface="Arial"/>
              <a:ea typeface="Arial"/>
              <a:cs typeface="Arial"/>
              <a:sym typeface="Arial"/>
            </a:endParaRPr>
          </a:p>
          <a:p>
            <a:pPr>
              <a:buClr>
                <a:srgbClr val="000000"/>
              </a:buClr>
              <a:buSzPts val="2400"/>
            </a:pPr>
            <a:endParaRPr b="1">
              <a:solidFill>
                <a:schemeClr val="dk1"/>
              </a:solidFill>
              <a:latin typeface="Arial"/>
              <a:ea typeface="Arial"/>
              <a:cs typeface="Arial"/>
              <a:sym typeface="Arial"/>
            </a:endParaRPr>
          </a:p>
          <a:p>
            <a:pPr>
              <a:buClr>
                <a:srgbClr val="000000"/>
              </a:buClr>
              <a:buSzPts val="2400"/>
            </a:pPr>
            <a:endParaRPr b="1">
              <a:solidFill>
                <a:schemeClr val="dk1"/>
              </a:solidFill>
              <a:latin typeface="Arial"/>
              <a:ea typeface="Arial"/>
              <a:cs typeface="Arial"/>
              <a:sym typeface="Arial"/>
            </a:endParaRPr>
          </a:p>
          <a:p>
            <a:pPr>
              <a:buClr>
                <a:srgbClr val="000000"/>
              </a:buClr>
              <a:buSzPts val="2400"/>
            </a:pPr>
            <a:endParaRPr>
              <a:solidFill>
                <a:schemeClr val="dk1"/>
              </a:solidFill>
              <a:latin typeface="Arial"/>
              <a:ea typeface="Arial"/>
              <a:cs typeface="Arial"/>
              <a:sym typeface="Arial"/>
            </a:endParaRPr>
          </a:p>
          <a:p>
            <a:pPr algn="ctr">
              <a:buClr>
                <a:schemeClr val="lt1"/>
              </a:buClr>
              <a:buSzPts val="2400"/>
            </a:pPr>
            <a:r>
              <a:rPr lang="en-US">
                <a:solidFill>
                  <a:schemeClr val="lt1"/>
                </a:solidFill>
                <a:latin typeface="Arial"/>
                <a:ea typeface="Arial"/>
                <a:cs typeface="Arial"/>
                <a:sym typeface="Arial"/>
              </a:rPr>
              <a:t>Case study: </a:t>
            </a:r>
            <a:endParaRPr sz="1350">
              <a:solidFill>
                <a:schemeClr val="dk1"/>
              </a:solidFill>
              <a:latin typeface="Calibri"/>
              <a:ea typeface="Calibri"/>
              <a:cs typeface="Calibri"/>
              <a:sym typeface="Calibri"/>
            </a:endParaRPr>
          </a:p>
          <a:p>
            <a:pPr algn="ctr">
              <a:buClr>
                <a:schemeClr val="lt1"/>
              </a:buClr>
              <a:buSzPts val="2400"/>
            </a:pPr>
            <a:r>
              <a:rPr lang="en-US">
                <a:solidFill>
                  <a:schemeClr val="lt1"/>
                </a:solidFill>
                <a:latin typeface="Arial"/>
                <a:ea typeface="Arial"/>
                <a:cs typeface="Arial"/>
                <a:sym typeface="Arial"/>
              </a:rPr>
              <a:t>Jenny</a:t>
            </a:r>
            <a:endParaRPr sz="1350">
              <a:solidFill>
                <a:schemeClr val="dk1"/>
              </a:solidFill>
              <a:latin typeface="Calibri"/>
              <a:ea typeface="Calibri"/>
              <a:cs typeface="Calibri"/>
              <a:sym typeface="Calibri"/>
            </a:endParaRPr>
          </a:p>
          <a:p>
            <a:pPr algn="ctr">
              <a:buClr>
                <a:schemeClr val="lt1"/>
              </a:buClr>
              <a:buSzPts val="2400"/>
            </a:pPr>
            <a:r>
              <a:rPr lang="en-US">
                <a:solidFill>
                  <a:schemeClr val="lt1"/>
                </a:solidFill>
                <a:latin typeface="Arial"/>
                <a:ea typeface="Arial"/>
                <a:cs typeface="Arial"/>
                <a:sym typeface="Arial"/>
              </a:rPr>
              <a:t>Case study: </a:t>
            </a:r>
            <a:endParaRPr sz="1350">
              <a:solidFill>
                <a:schemeClr val="dk1"/>
              </a:solidFill>
              <a:latin typeface="Calibri"/>
              <a:ea typeface="Calibri"/>
              <a:cs typeface="Calibri"/>
              <a:sym typeface="Calibri"/>
            </a:endParaRPr>
          </a:p>
          <a:p>
            <a:pPr algn="ctr">
              <a:buClr>
                <a:schemeClr val="lt1"/>
              </a:buClr>
              <a:buSzPts val="2400"/>
            </a:pPr>
            <a:r>
              <a:rPr lang="en-US">
                <a:solidFill>
                  <a:schemeClr val="lt1"/>
                </a:solidFill>
                <a:latin typeface="Arial"/>
                <a:ea typeface="Arial"/>
                <a:cs typeface="Arial"/>
                <a:sym typeface="Arial"/>
              </a:rPr>
              <a:t>Jenny</a:t>
            </a:r>
            <a:endParaRPr sz="1350">
              <a:solidFill>
                <a:schemeClr val="dk1"/>
              </a:solidFill>
              <a:latin typeface="Calibri"/>
              <a:ea typeface="Calibri"/>
              <a:cs typeface="Calibri"/>
              <a:sym typeface="Calibri"/>
            </a:endParaRPr>
          </a:p>
          <a:p>
            <a:pPr>
              <a:buClr>
                <a:srgbClr val="000000"/>
              </a:buClr>
              <a:buSzPts val="2400"/>
            </a:pPr>
            <a:endParaRPr>
              <a:solidFill>
                <a:schemeClr val="dk1"/>
              </a:solidFill>
              <a:latin typeface="Arial"/>
              <a:ea typeface="Arial"/>
              <a:cs typeface="Arial"/>
              <a:sym typeface="Arial"/>
            </a:endParaRPr>
          </a:p>
        </p:txBody>
      </p:sp>
      <p:sp>
        <p:nvSpPr>
          <p:cNvPr id="557" name="Google Shape;557;g2611db43dc7_0_72"/>
          <p:cNvSpPr txBox="1"/>
          <p:nvPr/>
        </p:nvSpPr>
        <p:spPr>
          <a:xfrm>
            <a:off x="99956" y="1899197"/>
            <a:ext cx="2053350" cy="623217"/>
          </a:xfrm>
          <a:prstGeom prst="rect">
            <a:avLst/>
          </a:prstGeom>
          <a:solidFill>
            <a:srgbClr val="CFDEEF">
              <a:alpha val="87058"/>
            </a:srgbClr>
          </a:solidFill>
          <a:ln w="9525" cap="flat" cmpd="sng">
            <a:solidFill>
              <a:srgbClr val="FFFFFF"/>
            </a:solidFill>
            <a:prstDash val="solid"/>
            <a:round/>
            <a:headEnd type="none" w="sm" len="sm"/>
            <a:tailEnd type="none" w="sm" len="sm"/>
          </a:ln>
        </p:spPr>
        <p:txBody>
          <a:bodyPr spcFirstLastPara="1" wrap="square" lIns="68569" tIns="34275" rIns="68569" bIns="34275" anchor="t" anchorCtr="0">
            <a:spAutoFit/>
          </a:bodyPr>
          <a:lstStyle/>
          <a:p>
            <a:pPr algn="ctr">
              <a:buClr>
                <a:schemeClr val="lt1"/>
              </a:buClr>
              <a:buSzPts val="2400"/>
            </a:pPr>
            <a:r>
              <a:rPr lang="en-US">
                <a:solidFill>
                  <a:schemeClr val="dk1"/>
                </a:solidFill>
                <a:latin typeface="Arial"/>
                <a:ea typeface="Arial"/>
                <a:cs typeface="Arial"/>
                <a:sym typeface="Arial"/>
              </a:rPr>
              <a:t>Case study: </a:t>
            </a:r>
            <a:endParaRPr sz="1350">
              <a:solidFill>
                <a:schemeClr val="dk1"/>
              </a:solidFill>
              <a:latin typeface="Calibri"/>
              <a:ea typeface="Calibri"/>
              <a:cs typeface="Calibri"/>
              <a:sym typeface="Calibri"/>
            </a:endParaRPr>
          </a:p>
          <a:p>
            <a:pPr algn="ctr">
              <a:buClr>
                <a:schemeClr val="lt1"/>
              </a:buClr>
              <a:buSzPts val="2400"/>
            </a:pPr>
            <a:r>
              <a:rPr lang="en-US">
                <a:solidFill>
                  <a:schemeClr val="dk1"/>
                </a:solidFill>
                <a:latin typeface="Arial"/>
                <a:ea typeface="Arial"/>
                <a:cs typeface="Arial"/>
                <a:sym typeface="Arial"/>
              </a:rPr>
              <a:t>Jenny</a:t>
            </a:r>
            <a:endParaRPr sz="135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g2611db43dc7_0_97"/>
          <p:cNvSpPr txBox="1">
            <a:spLocks noGrp="1"/>
          </p:cNvSpPr>
          <p:nvPr>
            <p:ph type="sldNum" idx="12"/>
          </p:nvPr>
        </p:nvSpPr>
        <p:spPr>
          <a:xfrm>
            <a:off x="6457950" y="5624513"/>
            <a:ext cx="2057400" cy="273825"/>
          </a:xfrm>
          <a:prstGeom prst="rect">
            <a:avLst/>
          </a:prstGeom>
          <a:noFill/>
          <a:ln>
            <a:noFill/>
          </a:ln>
        </p:spPr>
        <p:txBody>
          <a:bodyPr spcFirstLastPara="1" wrap="square" lIns="68569" tIns="34275" rIns="68569" bIns="34275" anchor="ctr" anchorCtr="0">
            <a:noAutofit/>
          </a:bodyPr>
          <a:lstStyle/>
          <a:p>
            <a:fld id="{00000000-1234-1234-1234-123412341234}" type="slidenum">
              <a:rPr lang="en-US"/>
              <a:pPr/>
              <a:t>38</a:t>
            </a:fld>
            <a:endParaRPr/>
          </a:p>
        </p:txBody>
      </p:sp>
      <p:graphicFrame>
        <p:nvGraphicFramePr>
          <p:cNvPr id="564" name="Google Shape;564;g2611db43dc7_0_97"/>
          <p:cNvGraphicFramePr/>
          <p:nvPr/>
        </p:nvGraphicFramePr>
        <p:xfrm>
          <a:off x="0" y="890588"/>
          <a:ext cx="9109275" cy="822916"/>
        </p:xfrm>
        <a:graphic>
          <a:graphicData uri="http://schemas.openxmlformats.org/drawingml/2006/table">
            <a:tbl>
              <a:tblPr>
                <a:noFill/>
              </a:tblPr>
              <a:tblGrid>
                <a:gridCol w="9109275">
                  <a:extLst>
                    <a:ext uri="{9D8B030D-6E8A-4147-A177-3AD203B41FA5}">
                      <a16:colId xmlns:a16="http://schemas.microsoft.com/office/drawing/2014/main" val="20000"/>
                    </a:ext>
                  </a:extLst>
                </a:gridCol>
              </a:tblGrid>
              <a:tr h="411458">
                <a:tc>
                  <a:txBody>
                    <a:bodyPr/>
                    <a:lstStyle/>
                    <a:p>
                      <a:pPr marL="0" marR="0" lvl="0" indent="0" algn="ctr" rtl="0">
                        <a:lnSpc>
                          <a:spcPct val="100000"/>
                        </a:lnSpc>
                        <a:spcBef>
                          <a:spcPts val="0"/>
                        </a:spcBef>
                        <a:spcAft>
                          <a:spcPts val="0"/>
                        </a:spcAft>
                        <a:buClr>
                          <a:srgbClr val="000000"/>
                        </a:buClr>
                        <a:buSzPts val="2400"/>
                        <a:buFont typeface="Arial"/>
                        <a:buNone/>
                      </a:pPr>
                      <a:r>
                        <a:rPr lang="en-US" sz="1800" b="1" u="none" strike="noStrike" cap="none"/>
                        <a:t>Comprehensive Age-Appropriate Transition Assessments</a:t>
                      </a:r>
                      <a:endParaRPr sz="1800" b="1" u="none" strike="noStrike" cap="none"/>
                    </a:p>
                  </a:txBody>
                  <a:tcPr marL="68569" marR="68569" marT="68569" marB="68569">
                    <a:solidFill>
                      <a:srgbClr val="CFDEEF">
                        <a:alpha val="87058"/>
                      </a:srgbClr>
                    </a:solidFill>
                  </a:tcPr>
                </a:tc>
                <a:extLst>
                  <a:ext uri="{0D108BD9-81ED-4DB2-BD59-A6C34878D82A}">
                    <a16:rowId xmlns:a16="http://schemas.microsoft.com/office/drawing/2014/main" val="10000"/>
                  </a:ext>
                </a:extLst>
              </a:tr>
              <a:tr h="411458">
                <a:tc>
                  <a:txBody>
                    <a:bodyPr/>
                    <a:lstStyle/>
                    <a:p>
                      <a:pPr marL="0" marR="0" lvl="0" indent="0" algn="ctr" rtl="0">
                        <a:lnSpc>
                          <a:spcPct val="100000"/>
                        </a:lnSpc>
                        <a:spcBef>
                          <a:spcPts val="0"/>
                        </a:spcBef>
                        <a:spcAft>
                          <a:spcPts val="0"/>
                        </a:spcAft>
                        <a:buClr>
                          <a:srgbClr val="000000"/>
                        </a:buClr>
                        <a:buSzPts val="2400"/>
                        <a:buFont typeface="Arial"/>
                        <a:buNone/>
                      </a:pPr>
                      <a:r>
                        <a:rPr lang="en-US" sz="1800" b="1" u="none" strike="noStrike" cap="none"/>
                        <a:t>Identify: Strengths, Interests, Needs, Preferences</a:t>
                      </a:r>
                      <a:endParaRPr sz="1800" b="1" u="none" strike="noStrike" cap="none"/>
                    </a:p>
                  </a:txBody>
                  <a:tcPr marL="68569" marR="68569" marT="68569" marB="68569">
                    <a:solidFill>
                      <a:srgbClr val="CFDEEF">
                        <a:alpha val="87058"/>
                      </a:srgbClr>
                    </a:solidFill>
                  </a:tcPr>
                </a:tc>
                <a:extLst>
                  <a:ext uri="{0D108BD9-81ED-4DB2-BD59-A6C34878D82A}">
                    <a16:rowId xmlns:a16="http://schemas.microsoft.com/office/drawing/2014/main" val="10001"/>
                  </a:ext>
                </a:extLst>
              </a:tr>
            </a:tbl>
          </a:graphicData>
        </a:graphic>
      </p:graphicFrame>
      <p:sp>
        <p:nvSpPr>
          <p:cNvPr id="565" name="Google Shape;565;g2611db43dc7_0_97"/>
          <p:cNvSpPr txBox="1"/>
          <p:nvPr/>
        </p:nvSpPr>
        <p:spPr>
          <a:xfrm>
            <a:off x="160688" y="1679907"/>
            <a:ext cx="8948700" cy="415476"/>
          </a:xfrm>
          <a:prstGeom prst="rect">
            <a:avLst/>
          </a:prstGeom>
          <a:noFill/>
          <a:ln>
            <a:noFill/>
          </a:ln>
        </p:spPr>
        <p:txBody>
          <a:bodyPr spcFirstLastPara="1" wrap="square" lIns="68569" tIns="68569" rIns="68569" bIns="68569" anchor="t" anchorCtr="0">
            <a:spAutoFit/>
          </a:bodyPr>
          <a:lstStyle/>
          <a:p>
            <a:pPr marL="0" lvl="2">
              <a:buClr>
                <a:srgbClr val="000000"/>
              </a:buClr>
              <a:buSzPts val="2400"/>
            </a:pPr>
            <a:endParaRPr>
              <a:solidFill>
                <a:srgbClr val="333333"/>
              </a:solidFill>
              <a:latin typeface="Arial"/>
              <a:ea typeface="Arial"/>
              <a:cs typeface="Arial"/>
              <a:sym typeface="Arial"/>
            </a:endParaRPr>
          </a:p>
        </p:txBody>
      </p:sp>
      <p:sp>
        <p:nvSpPr>
          <p:cNvPr id="566" name="Google Shape;566;g2611db43dc7_0_97"/>
          <p:cNvSpPr txBox="1"/>
          <p:nvPr/>
        </p:nvSpPr>
        <p:spPr>
          <a:xfrm>
            <a:off x="2349356" y="1899206"/>
            <a:ext cx="6660675" cy="515025"/>
          </a:xfrm>
          <a:prstGeom prst="rect">
            <a:avLst/>
          </a:prstGeom>
          <a:noFill/>
          <a:ln>
            <a:noFill/>
          </a:ln>
        </p:spPr>
        <p:txBody>
          <a:bodyPr spcFirstLastPara="1" wrap="square" lIns="68569" tIns="68569" rIns="68569" bIns="68569" anchor="t" anchorCtr="0">
            <a:noAutofit/>
          </a:bodyPr>
          <a:lstStyle/>
          <a:p>
            <a:pPr>
              <a:buClr>
                <a:srgbClr val="000000"/>
              </a:buClr>
              <a:buSzPts val="2400"/>
            </a:pPr>
            <a:r>
              <a:rPr lang="en-US">
                <a:solidFill>
                  <a:srgbClr val="3F3F3F"/>
                </a:solidFill>
                <a:latin typeface="Calibri"/>
                <a:ea typeface="Calibri"/>
                <a:cs typeface="Calibri"/>
                <a:sym typeface="Calibri"/>
              </a:rPr>
              <a:t>This is what we know about Jenny…</a:t>
            </a:r>
            <a:endParaRPr>
              <a:solidFill>
                <a:schemeClr val="dk1"/>
              </a:solidFill>
              <a:latin typeface="Arial"/>
              <a:ea typeface="Arial"/>
              <a:cs typeface="Arial"/>
              <a:sym typeface="Arial"/>
            </a:endParaRPr>
          </a:p>
          <a:p>
            <a:pPr>
              <a:buClr>
                <a:srgbClr val="3F3F3F"/>
              </a:buClr>
              <a:buSzPts val="2800"/>
            </a:pPr>
            <a:endParaRPr sz="1875">
              <a:solidFill>
                <a:schemeClr val="dk1"/>
              </a:solidFill>
              <a:latin typeface="Arial"/>
              <a:ea typeface="Arial"/>
              <a:cs typeface="Arial"/>
              <a:sym typeface="Arial"/>
            </a:endParaRPr>
          </a:p>
          <a:p>
            <a:pPr marL="274739" indent="-76200">
              <a:spcBef>
                <a:spcPts val="1050"/>
              </a:spcBef>
              <a:buClr>
                <a:schemeClr val="dk1"/>
              </a:buClr>
              <a:buSzPts val="1600"/>
              <a:buFont typeface="Arial"/>
              <a:buChar char="•"/>
            </a:pPr>
            <a:r>
              <a:rPr lang="en-US">
                <a:solidFill>
                  <a:srgbClr val="3F3F3F"/>
                </a:solidFill>
                <a:latin typeface="Calibri"/>
                <a:ea typeface="Calibri"/>
                <a:cs typeface="Calibri"/>
                <a:sym typeface="Calibri"/>
              </a:rPr>
              <a:t>Jenny completed the PSAT as a 10th grader and has signed up to take the SAT. She has also taken part in various district assessments in reading, writing, and math. Her academic assessment data indicates the following:</a:t>
            </a:r>
            <a:endParaRPr>
              <a:solidFill>
                <a:srgbClr val="1CADE4"/>
              </a:solidFill>
              <a:latin typeface="Arial"/>
              <a:ea typeface="Arial"/>
              <a:cs typeface="Arial"/>
              <a:sym typeface="Arial"/>
            </a:endParaRPr>
          </a:p>
          <a:p>
            <a:pPr marL="270091" indent="-76200">
              <a:spcBef>
                <a:spcPts val="1050"/>
              </a:spcBef>
              <a:buClr>
                <a:schemeClr val="dk1"/>
              </a:buClr>
              <a:buSzPts val="1600"/>
              <a:buFont typeface="Arial"/>
              <a:buChar char="•"/>
            </a:pPr>
            <a:r>
              <a:rPr lang="en-US">
                <a:solidFill>
                  <a:srgbClr val="3F3F3F"/>
                </a:solidFill>
                <a:latin typeface="Calibri"/>
                <a:ea typeface="Calibri"/>
                <a:cs typeface="Calibri"/>
                <a:sym typeface="Calibri"/>
              </a:rPr>
              <a:t>The College Board has set college readiness benchmarks for each grade.</a:t>
            </a:r>
            <a:r>
              <a:rPr lang="en-US" b="1">
                <a:solidFill>
                  <a:srgbClr val="3F3F3F"/>
                </a:solidFill>
                <a:latin typeface="Calibri"/>
                <a:ea typeface="Calibri"/>
                <a:cs typeface="Calibri"/>
                <a:sym typeface="Calibri"/>
              </a:rPr>
              <a:t> </a:t>
            </a:r>
            <a:r>
              <a:rPr lang="en-US">
                <a:solidFill>
                  <a:srgbClr val="3F3F3F"/>
                </a:solidFill>
                <a:latin typeface="Calibri"/>
                <a:ea typeface="Calibri"/>
                <a:cs typeface="Calibri"/>
                <a:sym typeface="Calibri"/>
              </a:rPr>
              <a:t>In 10th grade, with a score at or above 430 in the Evidence-Based Reading and Writing section of the PSAT 10 and at or above 480 in Math, a student is identified as on track to be college-ready by graduation from high school. </a:t>
            </a:r>
            <a:endParaRPr>
              <a:solidFill>
                <a:srgbClr val="1CADE4"/>
              </a:solidFill>
              <a:latin typeface="Arial"/>
              <a:ea typeface="Arial"/>
              <a:cs typeface="Arial"/>
              <a:sym typeface="Arial"/>
            </a:endParaRPr>
          </a:p>
          <a:p>
            <a:pPr>
              <a:buClr>
                <a:srgbClr val="000000"/>
              </a:buClr>
              <a:buSzPts val="2400"/>
            </a:pPr>
            <a:br>
              <a:rPr lang="en-US">
                <a:solidFill>
                  <a:schemeClr val="dk1"/>
                </a:solidFill>
                <a:latin typeface="Arial"/>
                <a:ea typeface="Arial"/>
                <a:cs typeface="Arial"/>
                <a:sym typeface="Arial"/>
              </a:rPr>
            </a:br>
            <a:endParaRPr>
              <a:solidFill>
                <a:schemeClr val="dk1"/>
              </a:solidFill>
              <a:latin typeface="Arial"/>
              <a:ea typeface="Arial"/>
              <a:cs typeface="Arial"/>
              <a:sym typeface="Arial"/>
            </a:endParaRPr>
          </a:p>
          <a:p>
            <a:pPr>
              <a:buClr>
                <a:srgbClr val="000000"/>
              </a:buClr>
              <a:buSzPts val="2400"/>
            </a:pPr>
            <a:endParaRPr b="1">
              <a:solidFill>
                <a:schemeClr val="dk1"/>
              </a:solidFill>
              <a:latin typeface="Arial"/>
              <a:ea typeface="Arial"/>
              <a:cs typeface="Arial"/>
              <a:sym typeface="Arial"/>
            </a:endParaRPr>
          </a:p>
          <a:p>
            <a:pPr>
              <a:buClr>
                <a:srgbClr val="000000"/>
              </a:buClr>
              <a:buSzPts val="2400"/>
            </a:pPr>
            <a:endParaRPr b="1">
              <a:solidFill>
                <a:schemeClr val="dk1"/>
              </a:solidFill>
              <a:latin typeface="Arial"/>
              <a:ea typeface="Arial"/>
              <a:cs typeface="Arial"/>
              <a:sym typeface="Arial"/>
            </a:endParaRPr>
          </a:p>
          <a:p>
            <a:pPr>
              <a:buClr>
                <a:srgbClr val="000000"/>
              </a:buClr>
              <a:buSzPts val="2400"/>
            </a:pPr>
            <a:endParaRPr>
              <a:solidFill>
                <a:schemeClr val="dk1"/>
              </a:solidFill>
              <a:latin typeface="Arial"/>
              <a:ea typeface="Arial"/>
              <a:cs typeface="Arial"/>
              <a:sym typeface="Arial"/>
            </a:endParaRPr>
          </a:p>
          <a:p>
            <a:pPr algn="ctr">
              <a:buClr>
                <a:srgbClr val="000000"/>
              </a:buClr>
              <a:buSzPts val="2400"/>
            </a:pPr>
            <a:r>
              <a:rPr lang="en-US">
                <a:solidFill>
                  <a:schemeClr val="lt1"/>
                </a:solidFill>
                <a:latin typeface="Arial"/>
                <a:ea typeface="Arial"/>
                <a:cs typeface="Arial"/>
                <a:sym typeface="Arial"/>
              </a:rPr>
              <a:t>Case study: </a:t>
            </a:r>
            <a:endParaRPr sz="1350">
              <a:solidFill>
                <a:schemeClr val="dk1"/>
              </a:solidFill>
              <a:latin typeface="Calibri"/>
              <a:ea typeface="Calibri"/>
              <a:cs typeface="Calibri"/>
              <a:sym typeface="Calibri"/>
            </a:endParaRPr>
          </a:p>
          <a:p>
            <a:pPr algn="ctr">
              <a:buClr>
                <a:srgbClr val="000000"/>
              </a:buClr>
              <a:buSzPts val="2400"/>
            </a:pPr>
            <a:r>
              <a:rPr lang="en-US">
                <a:solidFill>
                  <a:schemeClr val="lt1"/>
                </a:solidFill>
                <a:latin typeface="Arial"/>
                <a:ea typeface="Arial"/>
                <a:cs typeface="Arial"/>
                <a:sym typeface="Arial"/>
              </a:rPr>
              <a:t>Jenny</a:t>
            </a:r>
            <a:endParaRPr sz="1350">
              <a:solidFill>
                <a:schemeClr val="dk1"/>
              </a:solidFill>
              <a:latin typeface="Calibri"/>
              <a:ea typeface="Calibri"/>
              <a:cs typeface="Calibri"/>
              <a:sym typeface="Calibri"/>
            </a:endParaRPr>
          </a:p>
          <a:p>
            <a:pPr algn="ctr">
              <a:buClr>
                <a:srgbClr val="000000"/>
              </a:buClr>
              <a:buSzPts val="2400"/>
            </a:pPr>
            <a:r>
              <a:rPr lang="en-US">
                <a:solidFill>
                  <a:schemeClr val="lt1"/>
                </a:solidFill>
                <a:latin typeface="Arial"/>
                <a:ea typeface="Arial"/>
                <a:cs typeface="Arial"/>
                <a:sym typeface="Arial"/>
              </a:rPr>
              <a:t>Case study: </a:t>
            </a:r>
            <a:endParaRPr sz="1350">
              <a:solidFill>
                <a:schemeClr val="dk1"/>
              </a:solidFill>
              <a:latin typeface="Calibri"/>
              <a:ea typeface="Calibri"/>
              <a:cs typeface="Calibri"/>
              <a:sym typeface="Calibri"/>
            </a:endParaRPr>
          </a:p>
          <a:p>
            <a:pPr algn="ctr">
              <a:buClr>
                <a:srgbClr val="000000"/>
              </a:buClr>
              <a:buSzPts val="2400"/>
            </a:pPr>
            <a:r>
              <a:rPr lang="en-US">
                <a:solidFill>
                  <a:schemeClr val="lt1"/>
                </a:solidFill>
                <a:latin typeface="Arial"/>
                <a:ea typeface="Arial"/>
                <a:cs typeface="Arial"/>
                <a:sym typeface="Arial"/>
              </a:rPr>
              <a:t>Jenny</a:t>
            </a:r>
            <a:endParaRPr sz="1350">
              <a:solidFill>
                <a:schemeClr val="dk1"/>
              </a:solidFill>
              <a:latin typeface="Calibri"/>
              <a:ea typeface="Calibri"/>
              <a:cs typeface="Calibri"/>
              <a:sym typeface="Calibri"/>
            </a:endParaRPr>
          </a:p>
          <a:p>
            <a:pPr>
              <a:buClr>
                <a:srgbClr val="000000"/>
              </a:buClr>
              <a:buSzPts val="2400"/>
            </a:pPr>
            <a:endParaRPr>
              <a:solidFill>
                <a:schemeClr val="dk1"/>
              </a:solidFill>
              <a:latin typeface="Arial"/>
              <a:ea typeface="Arial"/>
              <a:cs typeface="Arial"/>
              <a:sym typeface="Arial"/>
            </a:endParaRPr>
          </a:p>
        </p:txBody>
      </p:sp>
      <p:sp>
        <p:nvSpPr>
          <p:cNvPr id="567" name="Google Shape;567;g2611db43dc7_0_97"/>
          <p:cNvSpPr txBox="1"/>
          <p:nvPr/>
        </p:nvSpPr>
        <p:spPr>
          <a:xfrm>
            <a:off x="99956" y="1899197"/>
            <a:ext cx="2053350" cy="623217"/>
          </a:xfrm>
          <a:prstGeom prst="rect">
            <a:avLst/>
          </a:prstGeom>
          <a:solidFill>
            <a:srgbClr val="CFDEEF">
              <a:alpha val="87058"/>
            </a:srgbClr>
          </a:solidFill>
          <a:ln w="9525" cap="flat" cmpd="sng">
            <a:solidFill>
              <a:srgbClr val="FFFFFF"/>
            </a:solidFill>
            <a:prstDash val="solid"/>
            <a:round/>
            <a:headEnd type="none" w="sm" len="sm"/>
            <a:tailEnd type="none" w="sm" len="sm"/>
          </a:ln>
        </p:spPr>
        <p:txBody>
          <a:bodyPr spcFirstLastPara="1" wrap="square" lIns="68569" tIns="34275" rIns="68569" bIns="34275" anchor="t" anchorCtr="0">
            <a:spAutoFit/>
          </a:bodyPr>
          <a:lstStyle/>
          <a:p>
            <a:pPr algn="ctr">
              <a:buClr>
                <a:schemeClr val="lt1"/>
              </a:buClr>
              <a:buSzPts val="2400"/>
            </a:pPr>
            <a:r>
              <a:rPr lang="en-US">
                <a:solidFill>
                  <a:schemeClr val="dk1"/>
                </a:solidFill>
                <a:latin typeface="Arial"/>
                <a:ea typeface="Arial"/>
                <a:cs typeface="Arial"/>
                <a:sym typeface="Arial"/>
              </a:rPr>
              <a:t>Case study: </a:t>
            </a:r>
            <a:endParaRPr sz="1350">
              <a:solidFill>
                <a:schemeClr val="dk1"/>
              </a:solidFill>
              <a:latin typeface="Calibri"/>
              <a:ea typeface="Calibri"/>
              <a:cs typeface="Calibri"/>
              <a:sym typeface="Calibri"/>
            </a:endParaRPr>
          </a:p>
          <a:p>
            <a:pPr algn="ctr">
              <a:buClr>
                <a:schemeClr val="lt1"/>
              </a:buClr>
              <a:buSzPts val="2400"/>
            </a:pPr>
            <a:r>
              <a:rPr lang="en-US">
                <a:solidFill>
                  <a:schemeClr val="dk1"/>
                </a:solidFill>
                <a:latin typeface="Arial"/>
                <a:ea typeface="Arial"/>
                <a:cs typeface="Arial"/>
                <a:sym typeface="Arial"/>
              </a:rPr>
              <a:t>Jenny</a:t>
            </a:r>
            <a:endParaRPr sz="135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g2611db43dc7_0_106"/>
          <p:cNvSpPr txBox="1">
            <a:spLocks noGrp="1"/>
          </p:cNvSpPr>
          <p:nvPr>
            <p:ph type="sldNum" idx="12"/>
          </p:nvPr>
        </p:nvSpPr>
        <p:spPr>
          <a:xfrm>
            <a:off x="6457950" y="5624513"/>
            <a:ext cx="2057400" cy="273825"/>
          </a:xfrm>
          <a:prstGeom prst="rect">
            <a:avLst/>
          </a:prstGeom>
          <a:noFill/>
          <a:ln>
            <a:noFill/>
          </a:ln>
        </p:spPr>
        <p:txBody>
          <a:bodyPr spcFirstLastPara="1" wrap="square" lIns="68569" tIns="34275" rIns="68569" bIns="34275" anchor="ctr" anchorCtr="0">
            <a:noAutofit/>
          </a:bodyPr>
          <a:lstStyle/>
          <a:p>
            <a:fld id="{00000000-1234-1234-1234-123412341234}" type="slidenum">
              <a:rPr lang="en-US"/>
              <a:pPr/>
              <a:t>39</a:t>
            </a:fld>
            <a:endParaRPr/>
          </a:p>
        </p:txBody>
      </p:sp>
      <p:graphicFrame>
        <p:nvGraphicFramePr>
          <p:cNvPr id="574" name="Google Shape;574;g2611db43dc7_0_106"/>
          <p:cNvGraphicFramePr/>
          <p:nvPr/>
        </p:nvGraphicFramePr>
        <p:xfrm>
          <a:off x="0" y="890588"/>
          <a:ext cx="9109275" cy="822916"/>
        </p:xfrm>
        <a:graphic>
          <a:graphicData uri="http://schemas.openxmlformats.org/drawingml/2006/table">
            <a:tbl>
              <a:tblPr>
                <a:noFill/>
              </a:tblPr>
              <a:tblGrid>
                <a:gridCol w="9109275">
                  <a:extLst>
                    <a:ext uri="{9D8B030D-6E8A-4147-A177-3AD203B41FA5}">
                      <a16:colId xmlns:a16="http://schemas.microsoft.com/office/drawing/2014/main" val="20000"/>
                    </a:ext>
                  </a:extLst>
                </a:gridCol>
              </a:tblGrid>
              <a:tr h="411458">
                <a:tc>
                  <a:txBody>
                    <a:bodyPr/>
                    <a:lstStyle/>
                    <a:p>
                      <a:pPr marL="0" marR="0" lvl="0" indent="0" algn="ctr" rtl="0">
                        <a:lnSpc>
                          <a:spcPct val="100000"/>
                        </a:lnSpc>
                        <a:spcBef>
                          <a:spcPts val="0"/>
                        </a:spcBef>
                        <a:spcAft>
                          <a:spcPts val="0"/>
                        </a:spcAft>
                        <a:buClr>
                          <a:srgbClr val="000000"/>
                        </a:buClr>
                        <a:buSzPts val="2400"/>
                        <a:buFont typeface="Arial"/>
                        <a:buNone/>
                      </a:pPr>
                      <a:r>
                        <a:rPr lang="en-US" sz="1800" b="1" u="none" strike="noStrike" cap="none"/>
                        <a:t>Comprehensive Age-Appropriate Transition Assessments</a:t>
                      </a:r>
                      <a:endParaRPr sz="1800" b="1" u="none" strike="noStrike" cap="none"/>
                    </a:p>
                  </a:txBody>
                  <a:tcPr marL="68569" marR="68569" marT="68569" marB="68569">
                    <a:solidFill>
                      <a:srgbClr val="CFDEEF">
                        <a:alpha val="87058"/>
                      </a:srgbClr>
                    </a:solidFill>
                  </a:tcPr>
                </a:tc>
                <a:extLst>
                  <a:ext uri="{0D108BD9-81ED-4DB2-BD59-A6C34878D82A}">
                    <a16:rowId xmlns:a16="http://schemas.microsoft.com/office/drawing/2014/main" val="10000"/>
                  </a:ext>
                </a:extLst>
              </a:tr>
              <a:tr h="411458">
                <a:tc>
                  <a:txBody>
                    <a:bodyPr/>
                    <a:lstStyle/>
                    <a:p>
                      <a:pPr marL="0" marR="0" lvl="0" indent="0" algn="ctr" rtl="0">
                        <a:lnSpc>
                          <a:spcPct val="100000"/>
                        </a:lnSpc>
                        <a:spcBef>
                          <a:spcPts val="0"/>
                        </a:spcBef>
                        <a:spcAft>
                          <a:spcPts val="0"/>
                        </a:spcAft>
                        <a:buClr>
                          <a:srgbClr val="000000"/>
                        </a:buClr>
                        <a:buSzPts val="2400"/>
                        <a:buFont typeface="Arial"/>
                        <a:buNone/>
                      </a:pPr>
                      <a:r>
                        <a:rPr lang="en-US" sz="1800" b="1" u="none" strike="noStrike" cap="none"/>
                        <a:t>Identify: Strengths, Interests, Needs, Preferences</a:t>
                      </a:r>
                      <a:endParaRPr sz="1800" b="1" u="none" strike="noStrike" cap="none"/>
                    </a:p>
                  </a:txBody>
                  <a:tcPr marL="68569" marR="68569" marT="68569" marB="68569">
                    <a:solidFill>
                      <a:srgbClr val="CFDEEF">
                        <a:alpha val="87058"/>
                      </a:srgbClr>
                    </a:solidFill>
                  </a:tcPr>
                </a:tc>
                <a:extLst>
                  <a:ext uri="{0D108BD9-81ED-4DB2-BD59-A6C34878D82A}">
                    <a16:rowId xmlns:a16="http://schemas.microsoft.com/office/drawing/2014/main" val="10001"/>
                  </a:ext>
                </a:extLst>
              </a:tr>
            </a:tbl>
          </a:graphicData>
        </a:graphic>
      </p:graphicFrame>
      <p:sp>
        <p:nvSpPr>
          <p:cNvPr id="575" name="Google Shape;575;g2611db43dc7_0_106"/>
          <p:cNvSpPr txBox="1"/>
          <p:nvPr/>
        </p:nvSpPr>
        <p:spPr>
          <a:xfrm>
            <a:off x="160688" y="1679907"/>
            <a:ext cx="8948700" cy="415476"/>
          </a:xfrm>
          <a:prstGeom prst="rect">
            <a:avLst/>
          </a:prstGeom>
          <a:noFill/>
          <a:ln>
            <a:noFill/>
          </a:ln>
        </p:spPr>
        <p:txBody>
          <a:bodyPr spcFirstLastPara="1" wrap="square" lIns="68569" tIns="68569" rIns="68569" bIns="68569" anchor="t" anchorCtr="0">
            <a:spAutoFit/>
          </a:bodyPr>
          <a:lstStyle/>
          <a:p>
            <a:pPr marL="0" lvl="2">
              <a:buClr>
                <a:srgbClr val="000000"/>
              </a:buClr>
              <a:buSzPts val="2400"/>
            </a:pPr>
            <a:endParaRPr>
              <a:solidFill>
                <a:srgbClr val="333333"/>
              </a:solidFill>
              <a:latin typeface="Arial"/>
              <a:ea typeface="Arial"/>
              <a:cs typeface="Arial"/>
              <a:sym typeface="Arial"/>
            </a:endParaRPr>
          </a:p>
        </p:txBody>
      </p:sp>
      <p:sp>
        <p:nvSpPr>
          <p:cNvPr id="576" name="Google Shape;576;g2611db43dc7_0_106"/>
          <p:cNvSpPr txBox="1"/>
          <p:nvPr/>
        </p:nvSpPr>
        <p:spPr>
          <a:xfrm>
            <a:off x="2349356" y="1899206"/>
            <a:ext cx="6660675" cy="515025"/>
          </a:xfrm>
          <a:prstGeom prst="rect">
            <a:avLst/>
          </a:prstGeom>
          <a:noFill/>
          <a:ln>
            <a:noFill/>
          </a:ln>
        </p:spPr>
        <p:txBody>
          <a:bodyPr spcFirstLastPara="1" wrap="square" lIns="68569" tIns="68569" rIns="68569" bIns="68569" anchor="t" anchorCtr="0">
            <a:noAutofit/>
          </a:bodyPr>
          <a:lstStyle/>
          <a:p>
            <a:pPr marL="342900">
              <a:buClr>
                <a:srgbClr val="000000"/>
              </a:buClr>
              <a:buSzPts val="2400"/>
            </a:pPr>
            <a:r>
              <a:rPr lang="en-US">
                <a:solidFill>
                  <a:srgbClr val="3F3F3F"/>
                </a:solidFill>
                <a:latin typeface="Calibri"/>
                <a:ea typeface="Calibri"/>
                <a:cs typeface="Calibri"/>
                <a:sym typeface="Calibri"/>
              </a:rPr>
              <a:t>This is what we know about Jenny…..</a:t>
            </a:r>
            <a:endParaRPr>
              <a:solidFill>
                <a:schemeClr val="dk1"/>
              </a:solidFill>
              <a:latin typeface="Arial"/>
              <a:ea typeface="Arial"/>
              <a:cs typeface="Arial"/>
              <a:sym typeface="Arial"/>
            </a:endParaRPr>
          </a:p>
          <a:p>
            <a:pPr marL="342900">
              <a:buClr>
                <a:srgbClr val="000000"/>
              </a:buClr>
              <a:buSzPts val="2400"/>
            </a:pPr>
            <a:endParaRPr>
              <a:solidFill>
                <a:schemeClr val="dk1"/>
              </a:solidFill>
              <a:latin typeface="Arial"/>
              <a:ea typeface="Arial"/>
              <a:cs typeface="Arial"/>
              <a:sym typeface="Arial"/>
            </a:endParaRPr>
          </a:p>
          <a:p>
            <a:pPr marL="342900">
              <a:buClr>
                <a:srgbClr val="000000"/>
              </a:buClr>
              <a:buSzPts val="2400"/>
            </a:pPr>
            <a:r>
              <a:rPr lang="en-US">
                <a:solidFill>
                  <a:srgbClr val="3F3F3F"/>
                </a:solidFill>
                <a:latin typeface="Calibri"/>
                <a:ea typeface="Calibri"/>
                <a:cs typeface="Calibri"/>
                <a:sym typeface="Calibri"/>
              </a:rPr>
              <a:t>Jenny’s PSAT scores: </a:t>
            </a:r>
            <a:endParaRPr>
              <a:solidFill>
                <a:schemeClr val="dk1"/>
              </a:solidFill>
              <a:latin typeface="Arial"/>
              <a:ea typeface="Arial"/>
              <a:cs typeface="Arial"/>
              <a:sym typeface="Arial"/>
            </a:endParaRPr>
          </a:p>
          <a:p>
            <a:pPr marL="612991" indent="-114300">
              <a:spcBef>
                <a:spcPts val="1050"/>
              </a:spcBef>
              <a:buClr>
                <a:schemeClr val="dk1"/>
              </a:buClr>
              <a:buSzPts val="2400"/>
              <a:buFont typeface="Arial"/>
              <a:buChar char="•"/>
            </a:pPr>
            <a:r>
              <a:rPr lang="en-US">
                <a:solidFill>
                  <a:srgbClr val="3F3F3F"/>
                </a:solidFill>
                <a:latin typeface="Calibri"/>
                <a:ea typeface="Calibri"/>
                <a:cs typeface="Calibri"/>
                <a:sym typeface="Calibri"/>
              </a:rPr>
              <a:t>Reading &amp; Writing ‘Needs to Strengthen Skills’ (score of 380- score range of 320-1520), </a:t>
            </a:r>
            <a:endParaRPr>
              <a:solidFill>
                <a:srgbClr val="1CADE4"/>
              </a:solidFill>
              <a:latin typeface="Arial"/>
              <a:ea typeface="Arial"/>
              <a:cs typeface="Arial"/>
              <a:sym typeface="Arial"/>
            </a:endParaRPr>
          </a:p>
          <a:p>
            <a:pPr marL="612991" indent="-114300">
              <a:spcBef>
                <a:spcPts val="1050"/>
              </a:spcBef>
              <a:buClr>
                <a:schemeClr val="dk1"/>
              </a:buClr>
              <a:buSzPts val="2400"/>
              <a:buFont typeface="Arial"/>
              <a:buChar char="•"/>
            </a:pPr>
            <a:r>
              <a:rPr lang="en-US">
                <a:solidFill>
                  <a:srgbClr val="3F3F3F"/>
                </a:solidFill>
                <a:latin typeface="Calibri"/>
                <a:ea typeface="Calibri"/>
                <a:cs typeface="Calibri"/>
                <a:sym typeface="Calibri"/>
              </a:rPr>
              <a:t>Math ‘Significantly Below Average – Did Not Reach Benchmark’ (score of 240- score range 160-760). </a:t>
            </a:r>
            <a:endParaRPr>
              <a:solidFill>
                <a:srgbClr val="3F3F3F"/>
              </a:solidFill>
              <a:latin typeface="Calibri"/>
              <a:ea typeface="Calibri"/>
              <a:cs typeface="Calibri"/>
              <a:sym typeface="Calibri"/>
            </a:endParaRPr>
          </a:p>
          <a:p>
            <a:pPr>
              <a:buClr>
                <a:srgbClr val="000000"/>
              </a:buClr>
              <a:buSzPts val="2400"/>
            </a:pPr>
            <a:br>
              <a:rPr lang="en-US">
                <a:solidFill>
                  <a:schemeClr val="dk1"/>
                </a:solidFill>
                <a:latin typeface="Arial"/>
                <a:ea typeface="Arial"/>
                <a:cs typeface="Arial"/>
                <a:sym typeface="Arial"/>
              </a:rPr>
            </a:br>
            <a:endParaRPr>
              <a:solidFill>
                <a:schemeClr val="dk1"/>
              </a:solidFill>
              <a:latin typeface="Arial"/>
              <a:ea typeface="Arial"/>
              <a:cs typeface="Arial"/>
              <a:sym typeface="Arial"/>
            </a:endParaRPr>
          </a:p>
          <a:p>
            <a:pPr>
              <a:buClr>
                <a:srgbClr val="000000"/>
              </a:buClr>
              <a:buSzPts val="2400"/>
            </a:pPr>
            <a:endParaRPr b="1">
              <a:solidFill>
                <a:schemeClr val="dk1"/>
              </a:solidFill>
              <a:latin typeface="Arial"/>
              <a:ea typeface="Arial"/>
              <a:cs typeface="Arial"/>
              <a:sym typeface="Arial"/>
            </a:endParaRPr>
          </a:p>
          <a:p>
            <a:pPr>
              <a:buClr>
                <a:srgbClr val="000000"/>
              </a:buClr>
              <a:buSzPts val="2400"/>
            </a:pPr>
            <a:endParaRPr b="1">
              <a:solidFill>
                <a:schemeClr val="dk1"/>
              </a:solidFill>
              <a:latin typeface="Arial"/>
              <a:ea typeface="Arial"/>
              <a:cs typeface="Arial"/>
              <a:sym typeface="Arial"/>
            </a:endParaRPr>
          </a:p>
          <a:p>
            <a:pPr>
              <a:buClr>
                <a:srgbClr val="000000"/>
              </a:buClr>
              <a:buSzPts val="2400"/>
            </a:pPr>
            <a:endParaRPr>
              <a:solidFill>
                <a:schemeClr val="dk1"/>
              </a:solidFill>
              <a:latin typeface="Arial"/>
              <a:ea typeface="Arial"/>
              <a:cs typeface="Arial"/>
              <a:sym typeface="Arial"/>
            </a:endParaRPr>
          </a:p>
          <a:p>
            <a:pPr algn="ctr">
              <a:buClr>
                <a:srgbClr val="000000"/>
              </a:buClr>
              <a:buSzPts val="2400"/>
            </a:pPr>
            <a:r>
              <a:rPr lang="en-US">
                <a:solidFill>
                  <a:schemeClr val="lt1"/>
                </a:solidFill>
                <a:latin typeface="Arial"/>
                <a:ea typeface="Arial"/>
                <a:cs typeface="Arial"/>
                <a:sym typeface="Arial"/>
              </a:rPr>
              <a:t>Case study: </a:t>
            </a:r>
            <a:endParaRPr>
              <a:solidFill>
                <a:schemeClr val="dk1"/>
              </a:solidFill>
              <a:latin typeface="Calibri"/>
              <a:ea typeface="Calibri"/>
              <a:cs typeface="Calibri"/>
              <a:sym typeface="Calibri"/>
            </a:endParaRPr>
          </a:p>
          <a:p>
            <a:pPr algn="ctr">
              <a:buClr>
                <a:srgbClr val="000000"/>
              </a:buClr>
              <a:buSzPts val="2400"/>
            </a:pPr>
            <a:r>
              <a:rPr lang="en-US">
                <a:solidFill>
                  <a:schemeClr val="lt1"/>
                </a:solidFill>
                <a:latin typeface="Arial"/>
                <a:ea typeface="Arial"/>
                <a:cs typeface="Arial"/>
                <a:sym typeface="Arial"/>
              </a:rPr>
              <a:t>Jenny</a:t>
            </a:r>
            <a:endParaRPr>
              <a:solidFill>
                <a:schemeClr val="dk1"/>
              </a:solidFill>
              <a:latin typeface="Calibri"/>
              <a:ea typeface="Calibri"/>
              <a:cs typeface="Calibri"/>
              <a:sym typeface="Calibri"/>
            </a:endParaRPr>
          </a:p>
          <a:p>
            <a:pPr algn="ctr">
              <a:buClr>
                <a:srgbClr val="000000"/>
              </a:buClr>
              <a:buSzPts val="2400"/>
            </a:pPr>
            <a:r>
              <a:rPr lang="en-US">
                <a:solidFill>
                  <a:schemeClr val="lt1"/>
                </a:solidFill>
                <a:latin typeface="Arial"/>
                <a:ea typeface="Arial"/>
                <a:cs typeface="Arial"/>
                <a:sym typeface="Arial"/>
              </a:rPr>
              <a:t>Case study: </a:t>
            </a:r>
            <a:endParaRPr>
              <a:solidFill>
                <a:schemeClr val="dk1"/>
              </a:solidFill>
              <a:latin typeface="Calibri"/>
              <a:ea typeface="Calibri"/>
              <a:cs typeface="Calibri"/>
              <a:sym typeface="Calibri"/>
            </a:endParaRPr>
          </a:p>
          <a:p>
            <a:pPr algn="ctr">
              <a:buClr>
                <a:srgbClr val="000000"/>
              </a:buClr>
              <a:buSzPts val="2400"/>
            </a:pPr>
            <a:r>
              <a:rPr lang="en-US">
                <a:solidFill>
                  <a:schemeClr val="lt1"/>
                </a:solidFill>
                <a:latin typeface="Arial"/>
                <a:ea typeface="Arial"/>
                <a:cs typeface="Arial"/>
                <a:sym typeface="Arial"/>
              </a:rPr>
              <a:t>Jenny</a:t>
            </a:r>
            <a:endParaRPr>
              <a:solidFill>
                <a:schemeClr val="dk1"/>
              </a:solidFill>
              <a:latin typeface="Calibri"/>
              <a:ea typeface="Calibri"/>
              <a:cs typeface="Calibri"/>
              <a:sym typeface="Calibri"/>
            </a:endParaRPr>
          </a:p>
          <a:p>
            <a:pPr>
              <a:buClr>
                <a:srgbClr val="000000"/>
              </a:buClr>
              <a:buSzPts val="2400"/>
            </a:pPr>
            <a:endParaRPr>
              <a:solidFill>
                <a:schemeClr val="dk1"/>
              </a:solidFill>
              <a:latin typeface="Arial"/>
              <a:ea typeface="Arial"/>
              <a:cs typeface="Arial"/>
              <a:sym typeface="Arial"/>
            </a:endParaRPr>
          </a:p>
        </p:txBody>
      </p:sp>
      <p:sp>
        <p:nvSpPr>
          <p:cNvPr id="577" name="Google Shape;577;g2611db43dc7_0_106"/>
          <p:cNvSpPr txBox="1"/>
          <p:nvPr/>
        </p:nvSpPr>
        <p:spPr>
          <a:xfrm>
            <a:off x="99956" y="1899197"/>
            <a:ext cx="2053350" cy="623217"/>
          </a:xfrm>
          <a:prstGeom prst="rect">
            <a:avLst/>
          </a:prstGeom>
          <a:solidFill>
            <a:srgbClr val="CFDEEF">
              <a:alpha val="87058"/>
            </a:srgbClr>
          </a:solidFill>
          <a:ln w="9525" cap="flat" cmpd="sng">
            <a:solidFill>
              <a:srgbClr val="FFFFFF"/>
            </a:solidFill>
            <a:prstDash val="solid"/>
            <a:round/>
            <a:headEnd type="none" w="sm" len="sm"/>
            <a:tailEnd type="none" w="sm" len="sm"/>
          </a:ln>
        </p:spPr>
        <p:txBody>
          <a:bodyPr spcFirstLastPara="1" wrap="square" lIns="68569" tIns="34275" rIns="68569" bIns="34275" anchor="t" anchorCtr="0">
            <a:spAutoFit/>
          </a:bodyPr>
          <a:lstStyle/>
          <a:p>
            <a:pPr algn="ctr">
              <a:buClr>
                <a:schemeClr val="lt1"/>
              </a:buClr>
              <a:buSzPts val="2400"/>
            </a:pPr>
            <a:r>
              <a:rPr lang="en-US">
                <a:solidFill>
                  <a:schemeClr val="dk1"/>
                </a:solidFill>
                <a:latin typeface="Arial"/>
                <a:ea typeface="Arial"/>
                <a:cs typeface="Arial"/>
                <a:sym typeface="Arial"/>
              </a:rPr>
              <a:t>Case study: </a:t>
            </a:r>
            <a:endParaRPr sz="1350">
              <a:solidFill>
                <a:schemeClr val="dk1"/>
              </a:solidFill>
              <a:latin typeface="Calibri"/>
              <a:ea typeface="Calibri"/>
              <a:cs typeface="Calibri"/>
              <a:sym typeface="Calibri"/>
            </a:endParaRPr>
          </a:p>
          <a:p>
            <a:pPr algn="ctr">
              <a:buClr>
                <a:schemeClr val="lt1"/>
              </a:buClr>
              <a:buSzPts val="2400"/>
            </a:pPr>
            <a:r>
              <a:rPr lang="en-US">
                <a:solidFill>
                  <a:schemeClr val="dk1"/>
                </a:solidFill>
                <a:latin typeface="Arial"/>
                <a:ea typeface="Arial"/>
                <a:cs typeface="Arial"/>
                <a:sym typeface="Arial"/>
              </a:rPr>
              <a:t>Jenny</a:t>
            </a:r>
            <a:endParaRPr sz="135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pSp>
        <p:nvGrpSpPr>
          <p:cNvPr id="241" name="Google Shape;241;p12"/>
          <p:cNvGrpSpPr/>
          <p:nvPr/>
        </p:nvGrpSpPr>
        <p:grpSpPr>
          <a:xfrm>
            <a:off x="145401" y="980825"/>
            <a:ext cx="8023858" cy="3965939"/>
            <a:chOff x="445770" y="1497661"/>
            <a:chExt cx="8023858" cy="3965939"/>
          </a:xfrm>
        </p:grpSpPr>
        <p:sp>
          <p:nvSpPr>
            <p:cNvPr id="242" name="Google Shape;242;p12"/>
            <p:cNvSpPr/>
            <p:nvPr/>
          </p:nvSpPr>
          <p:spPr>
            <a:xfrm>
              <a:off x="1888807" y="1497661"/>
              <a:ext cx="6212205" cy="1196425"/>
            </a:xfrm>
            <a:custGeom>
              <a:avLst/>
              <a:gdLst/>
              <a:ahLst/>
              <a:cxnLst/>
              <a:rect l="l" t="t" r="r" b="b"/>
              <a:pathLst>
                <a:path w="2839212" h="1495529" extrusionOk="0">
                  <a:moveTo>
                    <a:pt x="0" y="249260"/>
                  </a:moveTo>
                  <a:cubicBezTo>
                    <a:pt x="0" y="111598"/>
                    <a:pt x="111598" y="0"/>
                    <a:pt x="249260" y="0"/>
                  </a:cubicBezTo>
                  <a:lnTo>
                    <a:pt x="2589952" y="0"/>
                  </a:lnTo>
                  <a:cubicBezTo>
                    <a:pt x="2727614" y="0"/>
                    <a:pt x="2839212" y="111598"/>
                    <a:pt x="2839212" y="249260"/>
                  </a:cubicBezTo>
                  <a:lnTo>
                    <a:pt x="2839212" y="1246269"/>
                  </a:lnTo>
                  <a:cubicBezTo>
                    <a:pt x="2839212" y="1383931"/>
                    <a:pt x="2727614" y="1495529"/>
                    <a:pt x="2589952" y="1495529"/>
                  </a:cubicBezTo>
                  <a:lnTo>
                    <a:pt x="249260" y="1495529"/>
                  </a:lnTo>
                  <a:cubicBezTo>
                    <a:pt x="111598" y="1495529"/>
                    <a:pt x="0" y="1383931"/>
                    <a:pt x="0" y="1246269"/>
                  </a:cubicBezTo>
                  <a:lnTo>
                    <a:pt x="0" y="249260"/>
                  </a:lnTo>
                  <a:close/>
                </a:path>
              </a:pathLst>
            </a:custGeom>
            <a:gradFill>
              <a:gsLst>
                <a:gs pos="0">
                  <a:srgbClr val="5E81C9"/>
                </a:gs>
                <a:gs pos="50000">
                  <a:srgbClr val="3B70C9"/>
                </a:gs>
                <a:gs pos="100000">
                  <a:srgbClr val="2E60B8"/>
                </a:gs>
              </a:gsLst>
              <a:lin ang="5400000" scaled="0"/>
            </a:gradFill>
            <a:ln>
              <a:noFill/>
            </a:ln>
          </p:spPr>
          <p:txBody>
            <a:bodyPr spcFirstLastPara="1" wrap="square" lIns="130144" tIns="101569" rIns="130144" bIns="101569" anchor="ctr" anchorCtr="0">
              <a:noAutofit/>
            </a:bodyPr>
            <a:lstStyle/>
            <a:p>
              <a:pPr algn="ctr">
                <a:lnSpc>
                  <a:spcPct val="90000"/>
                </a:lnSpc>
                <a:buClr>
                  <a:srgbClr val="000000"/>
                </a:buClr>
                <a:buSzPts val="2400"/>
              </a:pPr>
              <a:r>
                <a:rPr lang="en-US">
                  <a:solidFill>
                    <a:schemeClr val="lt1"/>
                  </a:solidFill>
                  <a:latin typeface="Calibri"/>
                  <a:ea typeface="Calibri"/>
                  <a:cs typeface="Calibri"/>
                  <a:sym typeface="Calibri"/>
                </a:rPr>
                <a:t>Reminder: State laws cannot contradict IDEA and they can’t provide </a:t>
              </a:r>
              <a:r>
                <a:rPr lang="en-US" i="1">
                  <a:solidFill>
                    <a:schemeClr val="lt1"/>
                  </a:solidFill>
                  <a:latin typeface="Calibri"/>
                  <a:ea typeface="Calibri"/>
                  <a:cs typeface="Calibri"/>
                  <a:sym typeface="Calibri"/>
                </a:rPr>
                <a:t>less</a:t>
              </a:r>
              <a:r>
                <a:rPr lang="en-US">
                  <a:solidFill>
                    <a:schemeClr val="lt1"/>
                  </a:solidFill>
                  <a:latin typeface="Calibri"/>
                  <a:ea typeface="Calibri"/>
                  <a:cs typeface="Calibri"/>
                  <a:sym typeface="Calibri"/>
                </a:rPr>
                <a:t> than what federal law requires.  However, state laws can offer </a:t>
              </a:r>
              <a:r>
                <a:rPr lang="en-US" b="1" u="sng">
                  <a:solidFill>
                    <a:schemeClr val="lt1"/>
                  </a:solidFill>
                  <a:latin typeface="Calibri"/>
                  <a:ea typeface="Calibri"/>
                  <a:cs typeface="Calibri"/>
                  <a:sym typeface="Calibri"/>
                </a:rPr>
                <a:t>more</a:t>
              </a:r>
              <a:r>
                <a:rPr lang="en-US">
                  <a:solidFill>
                    <a:schemeClr val="lt1"/>
                  </a:solidFill>
                  <a:latin typeface="Calibri"/>
                  <a:ea typeface="Calibri"/>
                  <a:cs typeface="Calibri"/>
                  <a:sym typeface="Calibri"/>
                </a:rPr>
                <a:t> protections to students and parents.</a:t>
              </a:r>
              <a:endParaRPr sz="1050">
                <a:solidFill>
                  <a:srgbClr val="000000"/>
                </a:solidFill>
                <a:latin typeface="Arial"/>
                <a:ea typeface="Arial"/>
                <a:cs typeface="Arial"/>
                <a:sym typeface="Arial"/>
              </a:endParaRPr>
            </a:p>
          </p:txBody>
        </p:sp>
        <p:sp>
          <p:nvSpPr>
            <p:cNvPr id="243" name="Google Shape;243;p12"/>
            <p:cNvSpPr/>
            <p:nvPr/>
          </p:nvSpPr>
          <p:spPr>
            <a:xfrm>
              <a:off x="2766060" y="2809416"/>
              <a:ext cx="5703568" cy="1196424"/>
            </a:xfrm>
            <a:custGeom>
              <a:avLst/>
              <a:gdLst/>
              <a:ahLst/>
              <a:cxnLst/>
              <a:rect l="l" t="t" r="r" b="b"/>
              <a:pathLst>
                <a:path w="1196423" h="5047488" extrusionOk="0">
                  <a:moveTo>
                    <a:pt x="1196423" y="841267"/>
                  </a:moveTo>
                  <a:lnTo>
                    <a:pt x="1196423" y="4206221"/>
                  </a:lnTo>
                  <a:cubicBezTo>
                    <a:pt x="1196423" y="4670839"/>
                    <a:pt x="1175261" y="5047486"/>
                    <a:pt x="1149157" y="5047486"/>
                  </a:cubicBezTo>
                  <a:lnTo>
                    <a:pt x="0" y="5047486"/>
                  </a:lnTo>
                  <a:lnTo>
                    <a:pt x="0" y="5047486"/>
                  </a:lnTo>
                  <a:lnTo>
                    <a:pt x="0" y="2"/>
                  </a:lnTo>
                  <a:lnTo>
                    <a:pt x="0" y="2"/>
                  </a:lnTo>
                  <a:lnTo>
                    <a:pt x="1149157" y="2"/>
                  </a:lnTo>
                  <a:cubicBezTo>
                    <a:pt x="1175261" y="2"/>
                    <a:pt x="1196423" y="376649"/>
                    <a:pt x="1196423" y="841267"/>
                  </a:cubicBezTo>
                  <a:close/>
                </a:path>
              </a:pathLst>
            </a:custGeom>
            <a:solidFill>
              <a:srgbClr val="CCD3EA">
                <a:alpha val="88627"/>
              </a:srgbClr>
            </a:solidFill>
            <a:ln w="9525" cap="flat" cmpd="sng">
              <a:solidFill>
                <a:srgbClr val="CCD3EA">
                  <a:alpha val="88627"/>
                </a:srgbClr>
              </a:solidFill>
              <a:prstDash val="solid"/>
              <a:miter lim="800000"/>
              <a:headEnd type="none" w="sm" len="sm"/>
              <a:tailEnd type="none" w="sm" len="sm"/>
            </a:ln>
          </p:spPr>
          <p:txBody>
            <a:bodyPr spcFirstLastPara="1" wrap="square" lIns="68569" tIns="92681" rIns="126975" bIns="92681" anchor="ctr" anchorCtr="0">
              <a:noAutofit/>
            </a:bodyPr>
            <a:lstStyle/>
            <a:p>
              <a:pPr marL="342900" lvl="1" algn="ctr">
                <a:lnSpc>
                  <a:spcPct val="90000"/>
                </a:lnSpc>
                <a:buClr>
                  <a:srgbClr val="000000"/>
                </a:buClr>
                <a:buSzPts val="2400"/>
              </a:pPr>
              <a:r>
                <a:rPr lang="en-US">
                  <a:solidFill>
                    <a:schemeClr val="dk1"/>
                  </a:solidFill>
                  <a:latin typeface="Calibri"/>
                  <a:ea typeface="Calibri"/>
                  <a:cs typeface="Calibri"/>
                  <a:sym typeface="Calibri"/>
                </a:rPr>
                <a:t>Transition services must begin not later than the first IEP to be in effect when the student turns </a:t>
              </a:r>
              <a:r>
                <a:rPr lang="en-US" b="1">
                  <a:solidFill>
                    <a:schemeClr val="dk1"/>
                  </a:solidFill>
                  <a:latin typeface="Calibri"/>
                  <a:ea typeface="Calibri"/>
                  <a:cs typeface="Calibri"/>
                  <a:sym typeface="Calibri"/>
                </a:rPr>
                <a:t>16</a:t>
              </a:r>
              <a:r>
                <a:rPr lang="en-US">
                  <a:solidFill>
                    <a:schemeClr val="dk1"/>
                  </a:solidFill>
                  <a:latin typeface="Calibri"/>
                  <a:ea typeface="Calibri"/>
                  <a:cs typeface="Calibri"/>
                  <a:sym typeface="Calibri"/>
                </a:rPr>
                <a:t>, or younger, if determined appropriate by the IEP Team</a:t>
              </a:r>
              <a:endParaRPr sz="1050">
                <a:solidFill>
                  <a:srgbClr val="000000"/>
                </a:solidFill>
                <a:latin typeface="Arial"/>
                <a:ea typeface="Arial"/>
                <a:cs typeface="Arial"/>
                <a:sym typeface="Arial"/>
              </a:endParaRPr>
            </a:p>
          </p:txBody>
        </p:sp>
        <p:sp>
          <p:nvSpPr>
            <p:cNvPr id="244" name="Google Shape;244;p12"/>
            <p:cNvSpPr/>
            <p:nvPr/>
          </p:nvSpPr>
          <p:spPr>
            <a:xfrm>
              <a:off x="445770" y="2761297"/>
              <a:ext cx="2320290" cy="1292663"/>
            </a:xfrm>
            <a:custGeom>
              <a:avLst/>
              <a:gdLst/>
              <a:ahLst/>
              <a:cxnLst/>
              <a:rect l="l" t="t" r="r" b="b"/>
              <a:pathLst>
                <a:path w="2839212" h="1495529" extrusionOk="0">
                  <a:moveTo>
                    <a:pt x="0" y="249260"/>
                  </a:moveTo>
                  <a:cubicBezTo>
                    <a:pt x="0" y="111598"/>
                    <a:pt x="111598" y="0"/>
                    <a:pt x="249260" y="0"/>
                  </a:cubicBezTo>
                  <a:lnTo>
                    <a:pt x="2589952" y="0"/>
                  </a:lnTo>
                  <a:cubicBezTo>
                    <a:pt x="2727614" y="0"/>
                    <a:pt x="2839212" y="111598"/>
                    <a:pt x="2839212" y="249260"/>
                  </a:cubicBezTo>
                  <a:lnTo>
                    <a:pt x="2839212" y="1246269"/>
                  </a:lnTo>
                  <a:cubicBezTo>
                    <a:pt x="2839212" y="1383931"/>
                    <a:pt x="2727614" y="1495529"/>
                    <a:pt x="2589952" y="1495529"/>
                  </a:cubicBezTo>
                  <a:lnTo>
                    <a:pt x="249260" y="1495529"/>
                  </a:lnTo>
                  <a:cubicBezTo>
                    <a:pt x="111598" y="1495529"/>
                    <a:pt x="0" y="1383931"/>
                    <a:pt x="0" y="1246269"/>
                  </a:cubicBezTo>
                  <a:lnTo>
                    <a:pt x="0" y="249260"/>
                  </a:lnTo>
                  <a:close/>
                </a:path>
              </a:pathLst>
            </a:custGeom>
            <a:gradFill>
              <a:gsLst>
                <a:gs pos="0">
                  <a:srgbClr val="5DC098"/>
                </a:gs>
                <a:gs pos="50000">
                  <a:srgbClr val="3EBB8C"/>
                </a:gs>
                <a:gs pos="100000">
                  <a:srgbClr val="31AB7D"/>
                </a:gs>
              </a:gsLst>
              <a:lin ang="5400000" scaled="0"/>
            </a:gradFill>
            <a:ln>
              <a:noFill/>
            </a:ln>
          </p:spPr>
          <p:txBody>
            <a:bodyPr spcFirstLastPara="1" wrap="square" lIns="130144" tIns="101569" rIns="130144" bIns="101569" anchor="ctr" anchorCtr="0">
              <a:noAutofit/>
            </a:bodyPr>
            <a:lstStyle/>
            <a:p>
              <a:pPr algn="ctr">
                <a:lnSpc>
                  <a:spcPct val="90000"/>
                </a:lnSpc>
                <a:buClr>
                  <a:srgbClr val="000000"/>
                </a:buClr>
                <a:buSzPts val="3200"/>
              </a:pPr>
              <a:r>
                <a:rPr lang="en-US" sz="2400">
                  <a:solidFill>
                    <a:schemeClr val="lt1"/>
                  </a:solidFill>
                  <a:latin typeface="Calibri"/>
                  <a:ea typeface="Calibri"/>
                  <a:cs typeface="Calibri"/>
                  <a:sym typeface="Calibri"/>
                </a:rPr>
                <a:t>IDEA</a:t>
              </a:r>
              <a:endParaRPr sz="1500">
                <a:solidFill>
                  <a:schemeClr val="lt1"/>
                </a:solidFill>
                <a:latin typeface="Calibri"/>
                <a:ea typeface="Calibri"/>
                <a:cs typeface="Calibri"/>
                <a:sym typeface="Calibri"/>
              </a:endParaRPr>
            </a:p>
          </p:txBody>
        </p:sp>
        <p:sp>
          <p:nvSpPr>
            <p:cNvPr id="245" name="Google Shape;245;p12"/>
            <p:cNvSpPr/>
            <p:nvPr/>
          </p:nvSpPr>
          <p:spPr>
            <a:xfrm>
              <a:off x="2766059" y="4236500"/>
              <a:ext cx="5703569" cy="1196424"/>
            </a:xfrm>
            <a:custGeom>
              <a:avLst/>
              <a:gdLst/>
              <a:ahLst/>
              <a:cxnLst/>
              <a:rect l="l" t="t" r="r" b="b"/>
              <a:pathLst>
                <a:path w="1196423" h="5047488" extrusionOk="0">
                  <a:moveTo>
                    <a:pt x="1196423" y="841267"/>
                  </a:moveTo>
                  <a:lnTo>
                    <a:pt x="1196423" y="4206221"/>
                  </a:lnTo>
                  <a:cubicBezTo>
                    <a:pt x="1196423" y="4670839"/>
                    <a:pt x="1175261" y="5047486"/>
                    <a:pt x="1149157" y="5047486"/>
                  </a:cubicBezTo>
                  <a:lnTo>
                    <a:pt x="0" y="5047486"/>
                  </a:lnTo>
                  <a:lnTo>
                    <a:pt x="0" y="5047486"/>
                  </a:lnTo>
                  <a:lnTo>
                    <a:pt x="0" y="2"/>
                  </a:lnTo>
                  <a:lnTo>
                    <a:pt x="0" y="2"/>
                  </a:lnTo>
                  <a:lnTo>
                    <a:pt x="1149157" y="2"/>
                  </a:lnTo>
                  <a:cubicBezTo>
                    <a:pt x="1175261" y="2"/>
                    <a:pt x="1196423" y="376649"/>
                    <a:pt x="1196423" y="841267"/>
                  </a:cubicBezTo>
                  <a:close/>
                </a:path>
              </a:pathLst>
            </a:custGeom>
            <a:solidFill>
              <a:srgbClr val="D2E2CB">
                <a:alpha val="88627"/>
              </a:srgbClr>
            </a:solidFill>
            <a:ln w="9525" cap="flat" cmpd="sng">
              <a:solidFill>
                <a:srgbClr val="D2E2CB">
                  <a:alpha val="88627"/>
                </a:srgbClr>
              </a:solidFill>
              <a:prstDash val="solid"/>
              <a:miter lim="800000"/>
              <a:headEnd type="none" w="sm" len="sm"/>
              <a:tailEnd type="none" w="sm" len="sm"/>
            </a:ln>
          </p:spPr>
          <p:txBody>
            <a:bodyPr spcFirstLastPara="1" wrap="square" lIns="68569" tIns="92681" rIns="126975" bIns="92681" anchor="ctr" anchorCtr="0">
              <a:noAutofit/>
            </a:bodyPr>
            <a:lstStyle/>
            <a:p>
              <a:pPr marL="342900" lvl="1" algn="ctr">
                <a:lnSpc>
                  <a:spcPct val="90000"/>
                </a:lnSpc>
                <a:buClr>
                  <a:srgbClr val="000000"/>
                </a:buClr>
                <a:buSzPts val="2400"/>
              </a:pPr>
              <a:r>
                <a:rPr lang="en-US">
                  <a:solidFill>
                    <a:schemeClr val="dk1"/>
                  </a:solidFill>
                  <a:latin typeface="Calibri"/>
                  <a:ea typeface="Calibri"/>
                  <a:cs typeface="Calibri"/>
                  <a:sym typeface="Calibri"/>
                </a:rPr>
                <a:t>Transition services must begin with the first IEP developed when the student is age </a:t>
              </a:r>
              <a:r>
                <a:rPr lang="en-US" b="1">
                  <a:solidFill>
                    <a:schemeClr val="dk1"/>
                  </a:solidFill>
                  <a:latin typeface="Calibri"/>
                  <a:ea typeface="Calibri"/>
                  <a:cs typeface="Calibri"/>
                  <a:sym typeface="Calibri"/>
                </a:rPr>
                <a:t>15</a:t>
              </a:r>
              <a:r>
                <a:rPr lang="en-US">
                  <a:solidFill>
                    <a:schemeClr val="dk1"/>
                  </a:solidFill>
                  <a:latin typeface="Calibri"/>
                  <a:ea typeface="Calibri"/>
                  <a:cs typeface="Calibri"/>
                  <a:sym typeface="Calibri"/>
                </a:rPr>
                <a:t>, but no later than the </a:t>
              </a:r>
              <a:r>
                <a:rPr lang="en-US" u="sng">
                  <a:solidFill>
                    <a:schemeClr val="dk1"/>
                  </a:solidFill>
                  <a:latin typeface="Calibri"/>
                  <a:ea typeface="Calibri"/>
                  <a:cs typeface="Calibri"/>
                  <a:sym typeface="Calibri"/>
                </a:rPr>
                <a:t>end of 9</a:t>
              </a:r>
              <a:r>
                <a:rPr lang="en-US" u="sng" baseline="30000">
                  <a:solidFill>
                    <a:schemeClr val="dk1"/>
                  </a:solidFill>
                  <a:latin typeface="Calibri"/>
                  <a:ea typeface="Calibri"/>
                  <a:cs typeface="Calibri"/>
                  <a:sym typeface="Calibri"/>
                </a:rPr>
                <a:t>th</a:t>
              </a:r>
              <a:r>
                <a:rPr lang="en-US" u="sng">
                  <a:solidFill>
                    <a:schemeClr val="dk1"/>
                  </a:solidFill>
                  <a:latin typeface="Calibri"/>
                  <a:ea typeface="Calibri"/>
                  <a:cs typeface="Calibri"/>
                  <a:sym typeface="Calibri"/>
                </a:rPr>
                <a:t> grade</a:t>
              </a:r>
              <a:r>
                <a:rPr lang="en-US">
                  <a:solidFill>
                    <a:schemeClr val="dk1"/>
                  </a:solidFill>
                  <a:latin typeface="Calibri"/>
                  <a:ea typeface="Calibri"/>
                  <a:cs typeface="Calibri"/>
                  <a:sym typeface="Calibri"/>
                </a:rPr>
                <a:t>, or earlier if deemed appropriate by the IEP Team</a:t>
              </a:r>
              <a:endParaRPr sz="1050">
                <a:solidFill>
                  <a:srgbClr val="000000"/>
                </a:solidFill>
                <a:latin typeface="Arial"/>
                <a:ea typeface="Arial"/>
                <a:cs typeface="Arial"/>
                <a:sym typeface="Arial"/>
              </a:endParaRPr>
            </a:p>
          </p:txBody>
        </p:sp>
        <p:sp>
          <p:nvSpPr>
            <p:cNvPr id="246" name="Google Shape;246;p12"/>
            <p:cNvSpPr/>
            <p:nvPr/>
          </p:nvSpPr>
          <p:spPr>
            <a:xfrm>
              <a:off x="445770" y="4170937"/>
              <a:ext cx="2320290" cy="1292663"/>
            </a:xfrm>
            <a:custGeom>
              <a:avLst/>
              <a:gdLst/>
              <a:ahLst/>
              <a:cxnLst/>
              <a:rect l="l" t="t" r="r" b="b"/>
              <a:pathLst>
                <a:path w="2839212" h="1495529" extrusionOk="0">
                  <a:moveTo>
                    <a:pt x="0" y="249260"/>
                  </a:moveTo>
                  <a:cubicBezTo>
                    <a:pt x="0" y="111598"/>
                    <a:pt x="111598" y="0"/>
                    <a:pt x="249260" y="0"/>
                  </a:cubicBezTo>
                  <a:lnTo>
                    <a:pt x="2589952" y="0"/>
                  </a:lnTo>
                  <a:cubicBezTo>
                    <a:pt x="2727614" y="0"/>
                    <a:pt x="2839212" y="111598"/>
                    <a:pt x="2839212" y="249260"/>
                  </a:cubicBezTo>
                  <a:lnTo>
                    <a:pt x="2839212" y="1246269"/>
                  </a:lnTo>
                  <a:cubicBezTo>
                    <a:pt x="2839212" y="1383931"/>
                    <a:pt x="2727614" y="1495529"/>
                    <a:pt x="2589952" y="1495529"/>
                  </a:cubicBezTo>
                  <a:lnTo>
                    <a:pt x="249260" y="1495529"/>
                  </a:lnTo>
                  <a:cubicBezTo>
                    <a:pt x="111598" y="1495529"/>
                    <a:pt x="0" y="1383931"/>
                    <a:pt x="0" y="1246269"/>
                  </a:cubicBezTo>
                  <a:lnTo>
                    <a:pt x="0" y="249260"/>
                  </a:lnTo>
                  <a:close/>
                </a:path>
              </a:pathLst>
            </a:custGeom>
            <a:gradFill>
              <a:gsLst>
                <a:gs pos="0">
                  <a:srgbClr val="7EB45F"/>
                </a:gs>
                <a:gs pos="50000">
                  <a:srgbClr val="6EAE41"/>
                </a:gs>
                <a:gs pos="100000">
                  <a:srgbClr val="5F9E35"/>
                </a:gs>
              </a:gsLst>
              <a:lin ang="5400000" scaled="0"/>
            </a:gradFill>
            <a:ln>
              <a:noFill/>
            </a:ln>
          </p:spPr>
          <p:txBody>
            <a:bodyPr spcFirstLastPara="1" wrap="square" lIns="130144" tIns="101569" rIns="130144" bIns="101569" anchor="ctr" anchorCtr="0">
              <a:noAutofit/>
            </a:bodyPr>
            <a:lstStyle/>
            <a:p>
              <a:pPr algn="ctr">
                <a:lnSpc>
                  <a:spcPct val="90000"/>
                </a:lnSpc>
                <a:buClr>
                  <a:srgbClr val="000000"/>
                </a:buClr>
                <a:buSzPts val="3200"/>
              </a:pPr>
              <a:r>
                <a:rPr lang="en-US" sz="2400">
                  <a:solidFill>
                    <a:schemeClr val="lt1"/>
                  </a:solidFill>
                  <a:latin typeface="Calibri"/>
                  <a:ea typeface="Calibri"/>
                  <a:cs typeface="Calibri"/>
                  <a:sym typeface="Calibri"/>
                </a:rPr>
                <a:t>ECEA</a:t>
              </a:r>
              <a:endParaRPr sz="1500">
                <a:solidFill>
                  <a:schemeClr val="lt1"/>
                </a:solidFill>
                <a:latin typeface="Calibri"/>
                <a:ea typeface="Calibri"/>
                <a:cs typeface="Calibri"/>
                <a:sym typeface="Calibri"/>
              </a:endParaRPr>
            </a:p>
          </p:txBody>
        </p:sp>
      </p:grpSp>
      <p:sp>
        <p:nvSpPr>
          <p:cNvPr id="247" name="Google Shape;247;p12"/>
          <p:cNvSpPr/>
          <p:nvPr/>
        </p:nvSpPr>
        <p:spPr>
          <a:xfrm>
            <a:off x="2389423" y="4981651"/>
            <a:ext cx="5129810" cy="565193"/>
          </a:xfrm>
          <a:custGeom>
            <a:avLst/>
            <a:gdLst/>
            <a:ahLst/>
            <a:cxnLst/>
            <a:rect l="l" t="t" r="r" b="b"/>
            <a:pathLst>
              <a:path w="2839212" h="1495529" extrusionOk="0">
                <a:moveTo>
                  <a:pt x="0" y="249260"/>
                </a:moveTo>
                <a:cubicBezTo>
                  <a:pt x="0" y="111598"/>
                  <a:pt x="111598" y="0"/>
                  <a:pt x="249260" y="0"/>
                </a:cubicBezTo>
                <a:lnTo>
                  <a:pt x="2589952" y="0"/>
                </a:lnTo>
                <a:cubicBezTo>
                  <a:pt x="2727614" y="0"/>
                  <a:pt x="2839212" y="111598"/>
                  <a:pt x="2839212" y="249260"/>
                </a:cubicBezTo>
                <a:lnTo>
                  <a:pt x="2839212" y="1246269"/>
                </a:lnTo>
                <a:cubicBezTo>
                  <a:pt x="2839212" y="1383931"/>
                  <a:pt x="2727614" y="1495529"/>
                  <a:pt x="2589952" y="1495529"/>
                </a:cubicBezTo>
                <a:lnTo>
                  <a:pt x="249260" y="1495529"/>
                </a:lnTo>
                <a:cubicBezTo>
                  <a:pt x="111598" y="1495529"/>
                  <a:pt x="0" y="1383931"/>
                  <a:pt x="0" y="1246269"/>
                </a:cubicBezTo>
                <a:lnTo>
                  <a:pt x="0" y="249260"/>
                </a:lnTo>
                <a:close/>
              </a:path>
            </a:pathLst>
          </a:custGeom>
          <a:gradFill>
            <a:gsLst>
              <a:gs pos="0">
                <a:srgbClr val="5E81C9"/>
              </a:gs>
              <a:gs pos="50000">
                <a:srgbClr val="3B70C9"/>
              </a:gs>
              <a:gs pos="100000">
                <a:srgbClr val="2E60B8"/>
              </a:gs>
            </a:gsLst>
            <a:lin ang="5400000" scaled="0"/>
          </a:gradFill>
          <a:ln>
            <a:noFill/>
          </a:ln>
        </p:spPr>
        <p:txBody>
          <a:bodyPr spcFirstLastPara="1" wrap="square" lIns="130144" tIns="101569" rIns="130144" bIns="101569" anchor="ctr" anchorCtr="0">
            <a:noAutofit/>
          </a:bodyPr>
          <a:lstStyle/>
          <a:p>
            <a:pPr algn="ctr">
              <a:lnSpc>
                <a:spcPct val="90000"/>
              </a:lnSpc>
              <a:buClr>
                <a:srgbClr val="000000"/>
              </a:buClr>
              <a:buSzPts val="2400"/>
            </a:pPr>
            <a:r>
              <a:rPr lang="en-US">
                <a:solidFill>
                  <a:schemeClr val="lt1"/>
                </a:solidFill>
                <a:latin typeface="Calibri"/>
                <a:ea typeface="Calibri"/>
                <a:cs typeface="Calibri"/>
                <a:sym typeface="Calibri"/>
              </a:rPr>
              <a:t>Transition services must be updated annually.</a:t>
            </a:r>
            <a:endParaRPr sz="1050">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53"/>
          <p:cNvSpPr txBox="1">
            <a:spLocks noGrp="1"/>
          </p:cNvSpPr>
          <p:nvPr>
            <p:ph type="title"/>
          </p:nvPr>
        </p:nvSpPr>
        <p:spPr>
          <a:xfrm>
            <a:off x="332674" y="1011132"/>
            <a:ext cx="6048876" cy="673893"/>
          </a:xfrm>
          <a:prstGeom prst="rect">
            <a:avLst/>
          </a:prstGeom>
          <a:noFill/>
          <a:ln>
            <a:noFill/>
          </a:ln>
        </p:spPr>
        <p:txBody>
          <a:bodyPr spcFirstLastPara="1" vert="horz" wrap="square" lIns="68569" tIns="34275" rIns="68569" bIns="34275" rtlCol="0" anchor="t" anchorCtr="0">
            <a:normAutofit/>
          </a:bodyPr>
          <a:lstStyle/>
          <a:p>
            <a:pPr>
              <a:buClr>
                <a:srgbClr val="FFFFFF"/>
              </a:buClr>
              <a:buSzPts val="3600"/>
            </a:pPr>
            <a:r>
              <a:rPr lang="en-US" sz="2775"/>
              <a:t>Strengths, preferences, interests</a:t>
            </a:r>
            <a:endParaRPr/>
          </a:p>
        </p:txBody>
      </p:sp>
      <p:sp>
        <p:nvSpPr>
          <p:cNvPr id="584" name="Google Shape;584;p53"/>
          <p:cNvSpPr txBox="1">
            <a:spLocks noGrp="1"/>
          </p:cNvSpPr>
          <p:nvPr>
            <p:ph type="sldNum" idx="12"/>
          </p:nvPr>
        </p:nvSpPr>
        <p:spPr>
          <a:xfrm>
            <a:off x="249655" y="5624513"/>
            <a:ext cx="2057400" cy="273844"/>
          </a:xfrm>
          <a:prstGeom prst="rect">
            <a:avLst/>
          </a:prstGeom>
          <a:noFill/>
          <a:ln>
            <a:noFill/>
          </a:ln>
        </p:spPr>
        <p:txBody>
          <a:bodyPr spcFirstLastPara="1" wrap="square" lIns="68569" tIns="34275" rIns="68569" bIns="34275" anchor="ctr" anchorCtr="0">
            <a:noAutofit/>
          </a:bodyPr>
          <a:lstStyle/>
          <a:p>
            <a:fld id="{00000000-1234-1234-1234-123412341234}" type="slidenum">
              <a:rPr lang="en-US"/>
              <a:pPr/>
              <a:t>40</a:t>
            </a:fld>
            <a:endParaRPr/>
          </a:p>
        </p:txBody>
      </p:sp>
      <p:pic>
        <p:nvPicPr>
          <p:cNvPr id="585" name="Google Shape;585;p53" descr="A screenshot of a document&#10;&#10;Description automatically generated"/>
          <p:cNvPicPr preferRelativeResize="0"/>
          <p:nvPr/>
        </p:nvPicPr>
        <p:blipFill rotWithShape="1">
          <a:blip r:embed="rId3">
            <a:alphaModFix/>
          </a:blip>
          <a:srcRect/>
          <a:stretch/>
        </p:blipFill>
        <p:spPr>
          <a:xfrm>
            <a:off x="1210768" y="1509474"/>
            <a:ext cx="6722465" cy="425196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54"/>
          <p:cNvSpPr txBox="1"/>
          <p:nvPr/>
        </p:nvSpPr>
        <p:spPr>
          <a:xfrm>
            <a:off x="90675" y="956175"/>
            <a:ext cx="8844525" cy="5424540"/>
          </a:xfrm>
          <a:prstGeom prst="rect">
            <a:avLst/>
          </a:prstGeom>
          <a:noFill/>
          <a:ln>
            <a:noFill/>
          </a:ln>
        </p:spPr>
        <p:txBody>
          <a:bodyPr spcFirstLastPara="1" wrap="square" lIns="68569" tIns="68569" rIns="68569" bIns="68569" anchor="t" anchorCtr="0">
            <a:spAutoFit/>
          </a:bodyPr>
          <a:lstStyle/>
          <a:p>
            <a:pPr>
              <a:buClr>
                <a:srgbClr val="000000"/>
              </a:buClr>
              <a:buSzPts val="2200"/>
            </a:pPr>
            <a:r>
              <a:rPr lang="en-US" sz="2100" b="1">
                <a:solidFill>
                  <a:srgbClr val="000000"/>
                </a:solidFill>
                <a:latin typeface="Calibri"/>
                <a:ea typeface="Calibri"/>
                <a:cs typeface="Calibri"/>
                <a:sym typeface="Calibri"/>
              </a:rPr>
              <a:t>Present Levels of Performance Summary</a:t>
            </a:r>
            <a:endParaRPr sz="2100" b="1">
              <a:solidFill>
                <a:srgbClr val="000000"/>
              </a:solidFill>
              <a:latin typeface="Calibri"/>
              <a:ea typeface="Calibri"/>
              <a:cs typeface="Calibri"/>
              <a:sym typeface="Calibri"/>
            </a:endParaRPr>
          </a:p>
          <a:p>
            <a:pPr>
              <a:buClr>
                <a:srgbClr val="000000"/>
              </a:buClr>
              <a:buSzPts val="1800"/>
            </a:pPr>
            <a:r>
              <a:rPr lang="en-US" sz="2100">
                <a:solidFill>
                  <a:schemeClr val="dk1"/>
                </a:solidFill>
                <a:latin typeface="Calibri"/>
                <a:ea typeface="Calibri"/>
                <a:cs typeface="Calibri"/>
                <a:sym typeface="Calibri"/>
              </a:rPr>
              <a:t>Include results of the initial or most recent evaluation, including, if appropriate, the results of any interventions, progress monitoring, and gap analyses.</a:t>
            </a:r>
            <a:endParaRPr sz="2100">
              <a:solidFill>
                <a:schemeClr val="dk1"/>
              </a:solidFill>
              <a:latin typeface="Calibri"/>
              <a:ea typeface="Calibri"/>
              <a:cs typeface="Calibri"/>
              <a:sym typeface="Calibri"/>
            </a:endParaRPr>
          </a:p>
          <a:p>
            <a:pPr>
              <a:buClr>
                <a:srgbClr val="000000"/>
              </a:buClr>
              <a:buSzPts val="1800"/>
            </a:pPr>
            <a:r>
              <a:rPr lang="en-US" sz="2100" b="1">
                <a:solidFill>
                  <a:srgbClr val="FF0000"/>
                </a:solidFill>
                <a:latin typeface="Calibri"/>
                <a:ea typeface="Calibri"/>
                <a:cs typeface="Calibri"/>
                <a:sym typeface="Calibri"/>
              </a:rPr>
              <a:t>IDEA 300.320(a)(1) present levels of academic achievement and functional performance</a:t>
            </a:r>
            <a:endParaRPr sz="2100" b="1">
              <a:solidFill>
                <a:srgbClr val="FF0000"/>
              </a:solidFill>
              <a:latin typeface="Calibri"/>
              <a:ea typeface="Calibri"/>
              <a:cs typeface="Calibri"/>
              <a:sym typeface="Calibri"/>
            </a:endParaRPr>
          </a:p>
          <a:p>
            <a:pPr>
              <a:buClr>
                <a:srgbClr val="000000"/>
              </a:buClr>
              <a:buSzPts val="1800"/>
            </a:pPr>
            <a:r>
              <a:rPr lang="en-US" sz="2100" b="1">
                <a:solidFill>
                  <a:srgbClr val="FF0000"/>
                </a:solidFill>
                <a:latin typeface="Calibri"/>
                <a:ea typeface="Calibri"/>
                <a:cs typeface="Calibri"/>
                <a:sym typeface="Calibri"/>
              </a:rPr>
              <a:t>IDEA 300.324(a)(iii) Results of initial or most recent evaluation</a:t>
            </a:r>
            <a:endParaRPr sz="2100" b="1">
              <a:solidFill>
                <a:srgbClr val="FF0000"/>
              </a:solidFill>
              <a:latin typeface="Calibri"/>
              <a:ea typeface="Calibri"/>
              <a:cs typeface="Calibri"/>
              <a:sym typeface="Calibri"/>
            </a:endParaRPr>
          </a:p>
          <a:p>
            <a:pPr marL="342900" indent="-266700">
              <a:lnSpc>
                <a:spcPct val="90000"/>
              </a:lnSpc>
              <a:buClr>
                <a:schemeClr val="dk1"/>
              </a:buClr>
              <a:buSzPts val="2000"/>
              <a:buFont typeface="Calibri"/>
              <a:buChar char="•"/>
            </a:pPr>
            <a:r>
              <a:rPr lang="en-US" sz="2100" b="1">
                <a:solidFill>
                  <a:schemeClr val="dk1"/>
                </a:solidFill>
                <a:latin typeface="Calibri"/>
                <a:ea typeface="Calibri"/>
                <a:cs typeface="Calibri"/>
                <a:sym typeface="Calibri"/>
              </a:rPr>
              <a:t>Jenny</a:t>
            </a:r>
            <a:r>
              <a:rPr lang="en-US" sz="2100">
                <a:solidFill>
                  <a:schemeClr val="dk1"/>
                </a:solidFill>
                <a:latin typeface="Calibri"/>
                <a:ea typeface="Calibri"/>
                <a:cs typeface="Calibri"/>
                <a:sym typeface="Calibri"/>
              </a:rPr>
              <a:t> qualifies for special education services for a </a:t>
            </a:r>
            <a:r>
              <a:rPr lang="en-US" sz="2100" b="1">
                <a:solidFill>
                  <a:schemeClr val="dk1"/>
                </a:solidFill>
                <a:latin typeface="Calibri"/>
                <a:ea typeface="Calibri"/>
                <a:cs typeface="Calibri"/>
                <a:sym typeface="Calibri"/>
              </a:rPr>
              <a:t>specific learning disability</a:t>
            </a:r>
            <a:r>
              <a:rPr lang="en-US" sz="2100">
                <a:solidFill>
                  <a:schemeClr val="dk1"/>
                </a:solidFill>
                <a:latin typeface="Calibri"/>
                <a:ea typeface="Calibri"/>
                <a:cs typeface="Calibri"/>
                <a:sym typeface="Calibri"/>
              </a:rPr>
              <a:t>, which impacts </a:t>
            </a:r>
            <a:r>
              <a:rPr lang="en-US" sz="2100" b="1">
                <a:solidFill>
                  <a:schemeClr val="dk1"/>
                </a:solidFill>
                <a:latin typeface="Calibri"/>
                <a:ea typeface="Calibri"/>
                <a:cs typeface="Calibri"/>
                <a:sym typeface="Calibri"/>
              </a:rPr>
              <a:t>reading comprehension, written expression, and math computation </a:t>
            </a:r>
            <a:r>
              <a:rPr lang="en-US" sz="2100">
                <a:solidFill>
                  <a:schemeClr val="dk1"/>
                </a:solidFill>
                <a:latin typeface="Calibri"/>
                <a:ea typeface="Calibri"/>
                <a:cs typeface="Calibri"/>
                <a:sym typeface="Calibri"/>
              </a:rPr>
              <a:t>(Woodcock Johnson-III). </a:t>
            </a:r>
            <a:endParaRPr sz="2100">
              <a:solidFill>
                <a:schemeClr val="dk1"/>
              </a:solidFill>
              <a:latin typeface="Calibri"/>
              <a:ea typeface="Calibri"/>
              <a:cs typeface="Calibri"/>
              <a:sym typeface="Calibri"/>
            </a:endParaRPr>
          </a:p>
          <a:p>
            <a:pPr marL="342900" indent="-266700">
              <a:lnSpc>
                <a:spcPct val="90000"/>
              </a:lnSpc>
              <a:buClr>
                <a:schemeClr val="dk1"/>
              </a:buClr>
              <a:buSzPts val="2000"/>
              <a:buFont typeface="Calibri"/>
              <a:buChar char="•"/>
            </a:pPr>
            <a:r>
              <a:rPr lang="en-US" sz="2100" b="1">
                <a:solidFill>
                  <a:schemeClr val="dk1"/>
                </a:solidFill>
                <a:latin typeface="Calibri"/>
                <a:ea typeface="Calibri"/>
                <a:cs typeface="Calibri"/>
                <a:sym typeface="Calibri"/>
              </a:rPr>
              <a:t>Jenny receives instruction and is successful in general education settings with additional support on strategies for math computation and writing mechanics </a:t>
            </a:r>
            <a:r>
              <a:rPr lang="en-US" sz="2100">
                <a:solidFill>
                  <a:schemeClr val="dk1"/>
                </a:solidFill>
                <a:latin typeface="Calibri"/>
                <a:ea typeface="Calibri"/>
                <a:cs typeface="Calibri"/>
                <a:sym typeface="Calibri"/>
              </a:rPr>
              <a:t>(report card, teacher report). </a:t>
            </a:r>
            <a:endParaRPr sz="2100">
              <a:solidFill>
                <a:schemeClr val="dk1"/>
              </a:solidFill>
              <a:latin typeface="Calibri"/>
              <a:ea typeface="Calibri"/>
              <a:cs typeface="Calibri"/>
              <a:sym typeface="Calibri"/>
            </a:endParaRPr>
          </a:p>
          <a:p>
            <a:pPr marL="342900" indent="-266700">
              <a:lnSpc>
                <a:spcPct val="90000"/>
              </a:lnSpc>
              <a:buClr>
                <a:schemeClr val="dk1"/>
              </a:buClr>
              <a:buSzPts val="2000"/>
              <a:buFont typeface="Calibri"/>
              <a:buChar char="•"/>
            </a:pPr>
            <a:r>
              <a:rPr lang="en-US" sz="2100">
                <a:solidFill>
                  <a:schemeClr val="dk1"/>
                </a:solidFill>
                <a:latin typeface="Calibri"/>
                <a:ea typeface="Calibri"/>
                <a:cs typeface="Calibri"/>
                <a:sym typeface="Calibri"/>
              </a:rPr>
              <a:t>Jenny uses a word processor and speech-to-text technology for written assignments and audio recordings for text.  Also, she receives extended time on written and math computation assignments.</a:t>
            </a:r>
            <a:endParaRPr sz="2100">
              <a:solidFill>
                <a:schemeClr val="dk1"/>
              </a:solidFill>
              <a:latin typeface="Calibri"/>
              <a:ea typeface="Calibri"/>
              <a:cs typeface="Calibri"/>
              <a:sym typeface="Calibri"/>
            </a:endParaRPr>
          </a:p>
          <a:p>
            <a:pPr marL="342900">
              <a:lnSpc>
                <a:spcPct val="90000"/>
              </a:lnSpc>
              <a:spcBef>
                <a:spcPts val="900"/>
              </a:spcBef>
              <a:buClr>
                <a:srgbClr val="000000"/>
              </a:buClr>
              <a:buSzPts val="1900"/>
            </a:pPr>
            <a:endParaRPr sz="2100">
              <a:solidFill>
                <a:schemeClr val="dk1"/>
              </a:solidFill>
              <a:latin typeface="Calibri"/>
              <a:ea typeface="Calibri"/>
              <a:cs typeface="Calibri"/>
              <a:sym typeface="Calibri"/>
            </a:endParaRPr>
          </a:p>
          <a:p>
            <a:pPr marL="342900">
              <a:buClr>
                <a:srgbClr val="000000"/>
              </a:buClr>
              <a:buSzPts val="1600"/>
            </a:pPr>
            <a:endParaRPr sz="2100" b="1" i="1">
              <a:solidFill>
                <a:schemeClr val="dk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55"/>
          <p:cNvSpPr txBox="1"/>
          <p:nvPr/>
        </p:nvSpPr>
        <p:spPr>
          <a:xfrm>
            <a:off x="90675" y="956176"/>
            <a:ext cx="8844525" cy="5359907"/>
          </a:xfrm>
          <a:prstGeom prst="rect">
            <a:avLst/>
          </a:prstGeom>
          <a:noFill/>
          <a:ln>
            <a:noFill/>
          </a:ln>
        </p:spPr>
        <p:txBody>
          <a:bodyPr spcFirstLastPara="1" wrap="square" lIns="68569" tIns="68569" rIns="68569" bIns="68569" anchor="t" anchorCtr="0">
            <a:spAutoFit/>
          </a:bodyPr>
          <a:lstStyle/>
          <a:p>
            <a:pPr>
              <a:buClr>
                <a:srgbClr val="000000"/>
              </a:buClr>
              <a:buSzPts val="2200"/>
            </a:pPr>
            <a:r>
              <a:rPr lang="en-US" sz="2100" b="1">
                <a:solidFill>
                  <a:srgbClr val="000000"/>
                </a:solidFill>
                <a:latin typeface="Calibri"/>
                <a:ea typeface="Calibri"/>
                <a:cs typeface="Calibri"/>
                <a:sym typeface="Calibri"/>
              </a:rPr>
              <a:t>Present Levels of Performance Summary</a:t>
            </a:r>
            <a:endParaRPr sz="2100" b="1">
              <a:solidFill>
                <a:srgbClr val="000000"/>
              </a:solidFill>
              <a:latin typeface="Calibri"/>
              <a:ea typeface="Calibri"/>
              <a:cs typeface="Calibri"/>
              <a:sym typeface="Calibri"/>
            </a:endParaRPr>
          </a:p>
          <a:p>
            <a:pPr>
              <a:buClr>
                <a:srgbClr val="000000"/>
              </a:buClr>
              <a:buSzPts val="1800"/>
            </a:pPr>
            <a:r>
              <a:rPr lang="en-US" sz="2100">
                <a:solidFill>
                  <a:schemeClr val="dk1"/>
                </a:solidFill>
                <a:latin typeface="Calibri"/>
                <a:ea typeface="Calibri"/>
                <a:cs typeface="Calibri"/>
                <a:sym typeface="Calibri"/>
              </a:rPr>
              <a:t>Include results of initial or most recent evaluation, including, if appropriate, the results of any interventions, progress monitoring and gap analyses.</a:t>
            </a:r>
            <a:endParaRPr sz="2100">
              <a:solidFill>
                <a:schemeClr val="dk1"/>
              </a:solidFill>
              <a:latin typeface="Calibri"/>
              <a:ea typeface="Calibri"/>
              <a:cs typeface="Calibri"/>
              <a:sym typeface="Calibri"/>
            </a:endParaRPr>
          </a:p>
          <a:p>
            <a:pPr>
              <a:buClr>
                <a:srgbClr val="000000"/>
              </a:buClr>
              <a:buSzPts val="1800"/>
            </a:pPr>
            <a:r>
              <a:rPr lang="en-US" sz="2100" b="1">
                <a:solidFill>
                  <a:srgbClr val="FF0000"/>
                </a:solidFill>
                <a:latin typeface="Calibri"/>
                <a:ea typeface="Calibri"/>
                <a:cs typeface="Calibri"/>
                <a:sym typeface="Calibri"/>
              </a:rPr>
              <a:t>IDEA 300.320(a)(1) present levels of academic achievement and functional performance</a:t>
            </a:r>
            <a:endParaRPr sz="2100" b="1">
              <a:solidFill>
                <a:srgbClr val="FF0000"/>
              </a:solidFill>
              <a:latin typeface="Calibri"/>
              <a:ea typeface="Calibri"/>
              <a:cs typeface="Calibri"/>
              <a:sym typeface="Calibri"/>
            </a:endParaRPr>
          </a:p>
          <a:p>
            <a:pPr>
              <a:buClr>
                <a:srgbClr val="000000"/>
              </a:buClr>
              <a:buSzPts val="1800"/>
            </a:pPr>
            <a:r>
              <a:rPr lang="en-US" sz="2100" b="1">
                <a:solidFill>
                  <a:srgbClr val="FF0000"/>
                </a:solidFill>
                <a:latin typeface="Calibri"/>
                <a:ea typeface="Calibri"/>
                <a:cs typeface="Calibri"/>
                <a:sym typeface="Calibri"/>
              </a:rPr>
              <a:t>IDEA 300.324(a)(iii) Results of initial or most recent evaluation</a:t>
            </a:r>
            <a:endParaRPr sz="2100" b="1">
              <a:solidFill>
                <a:srgbClr val="FF0000"/>
              </a:solidFill>
              <a:latin typeface="Calibri"/>
              <a:ea typeface="Calibri"/>
              <a:cs typeface="Calibri"/>
              <a:sym typeface="Calibri"/>
            </a:endParaRPr>
          </a:p>
          <a:p>
            <a:pPr>
              <a:buClr>
                <a:srgbClr val="000000"/>
              </a:buClr>
              <a:buSzPts val="1800"/>
            </a:pPr>
            <a:endParaRPr sz="2100" b="1">
              <a:solidFill>
                <a:srgbClr val="FF0000"/>
              </a:solidFill>
              <a:latin typeface="Calibri"/>
              <a:ea typeface="Calibri"/>
              <a:cs typeface="Calibri"/>
              <a:sym typeface="Calibri"/>
            </a:endParaRPr>
          </a:p>
          <a:p>
            <a:pPr marL="342900" indent="-266700">
              <a:lnSpc>
                <a:spcPct val="115000"/>
              </a:lnSpc>
              <a:buClr>
                <a:schemeClr val="dk1"/>
              </a:buClr>
              <a:buSzPts val="2000"/>
              <a:buFont typeface="Calibri"/>
              <a:buChar char="•"/>
            </a:pPr>
            <a:r>
              <a:rPr lang="en-US" sz="2100">
                <a:solidFill>
                  <a:schemeClr val="dk1"/>
                </a:solidFill>
                <a:latin typeface="Calibri"/>
                <a:ea typeface="Calibri"/>
                <a:cs typeface="Calibri"/>
                <a:sym typeface="Calibri"/>
              </a:rPr>
              <a:t>For English Language Arts, Jenny struggles to </a:t>
            </a:r>
            <a:r>
              <a:rPr lang="en-US" sz="2100" b="1" u="sng">
                <a:solidFill>
                  <a:schemeClr val="dk1"/>
                </a:solidFill>
                <a:latin typeface="Calibri"/>
                <a:ea typeface="Calibri"/>
                <a:cs typeface="Calibri"/>
                <a:sym typeface="Calibri"/>
              </a:rPr>
              <a:t>comprehend 8th-grade level fiction</a:t>
            </a:r>
            <a:r>
              <a:rPr lang="en-US" sz="2100">
                <a:solidFill>
                  <a:schemeClr val="dk1"/>
                </a:solidFill>
                <a:latin typeface="Calibri"/>
                <a:ea typeface="Calibri"/>
                <a:cs typeface="Calibri"/>
                <a:sym typeface="Calibri"/>
              </a:rPr>
              <a:t>. For writing, she needs support with </a:t>
            </a:r>
            <a:r>
              <a:rPr lang="en-US" sz="2100" b="1" u="sng">
                <a:solidFill>
                  <a:schemeClr val="dk1"/>
                </a:solidFill>
                <a:latin typeface="Calibri"/>
                <a:ea typeface="Calibri"/>
                <a:cs typeface="Calibri"/>
                <a:sym typeface="Calibri"/>
              </a:rPr>
              <a:t>organization and writing mechanics </a:t>
            </a:r>
            <a:r>
              <a:rPr lang="en-US" sz="2100">
                <a:solidFill>
                  <a:schemeClr val="dk1"/>
                </a:solidFill>
                <a:latin typeface="Calibri"/>
                <a:ea typeface="Calibri"/>
                <a:cs typeface="Calibri"/>
                <a:sym typeface="Calibri"/>
              </a:rPr>
              <a:t>(teacher reports). </a:t>
            </a:r>
            <a:r>
              <a:rPr lang="en-US" sz="2100" b="1">
                <a:solidFill>
                  <a:schemeClr val="dk1"/>
                </a:solidFill>
                <a:latin typeface="Calibri"/>
                <a:ea typeface="Calibri"/>
                <a:cs typeface="Calibri"/>
                <a:sym typeface="Calibri"/>
              </a:rPr>
              <a:t>Jenny currently demonstrates</a:t>
            </a:r>
            <a:r>
              <a:rPr lang="en-US" sz="2100">
                <a:solidFill>
                  <a:schemeClr val="dk1"/>
                </a:solidFill>
                <a:latin typeface="Calibri"/>
                <a:ea typeface="Calibri"/>
                <a:cs typeface="Calibri"/>
                <a:sym typeface="Calibri"/>
              </a:rPr>
              <a:t> that she can produce proficient written products with her accommodations at the 11th-grade level 50% (2 out of 4 trials) of the time (based on quarterly grade-level writing rubrics).</a:t>
            </a:r>
            <a:endParaRPr sz="2100">
              <a:solidFill>
                <a:schemeClr val="dk1"/>
              </a:solidFill>
              <a:latin typeface="Calibri"/>
              <a:ea typeface="Calibri"/>
              <a:cs typeface="Calibri"/>
              <a:sym typeface="Calibri"/>
            </a:endParaRPr>
          </a:p>
          <a:p>
            <a:pPr marL="342900">
              <a:lnSpc>
                <a:spcPct val="90000"/>
              </a:lnSpc>
              <a:spcBef>
                <a:spcPts val="900"/>
              </a:spcBef>
              <a:buClr>
                <a:srgbClr val="000000"/>
              </a:buClr>
              <a:buSzPts val="1900"/>
            </a:pPr>
            <a:endParaRPr sz="2100">
              <a:solidFill>
                <a:schemeClr val="dk1"/>
              </a:solidFill>
              <a:latin typeface="Calibri"/>
              <a:ea typeface="Calibri"/>
              <a:cs typeface="Calibri"/>
              <a:sym typeface="Calibri"/>
            </a:endParaRPr>
          </a:p>
          <a:p>
            <a:pPr marL="342900">
              <a:buClr>
                <a:srgbClr val="000000"/>
              </a:buClr>
              <a:buSzPts val="1600"/>
            </a:pPr>
            <a:endParaRPr sz="2100" b="1" i="1">
              <a:solidFill>
                <a:schemeClr val="dk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56"/>
          <p:cNvSpPr txBox="1"/>
          <p:nvPr/>
        </p:nvSpPr>
        <p:spPr>
          <a:xfrm>
            <a:off x="90675" y="956175"/>
            <a:ext cx="8844525" cy="4293461"/>
          </a:xfrm>
          <a:prstGeom prst="rect">
            <a:avLst/>
          </a:prstGeom>
          <a:noFill/>
          <a:ln>
            <a:noFill/>
          </a:ln>
        </p:spPr>
        <p:txBody>
          <a:bodyPr spcFirstLastPara="1" wrap="square" lIns="68569" tIns="68569" rIns="68569" bIns="68569" anchor="t" anchorCtr="0">
            <a:spAutoFit/>
          </a:bodyPr>
          <a:lstStyle/>
          <a:p>
            <a:pPr>
              <a:buClr>
                <a:srgbClr val="000000"/>
              </a:buClr>
              <a:buSzPts val="2200"/>
            </a:pPr>
            <a:r>
              <a:rPr lang="en-US" sz="2100" b="1">
                <a:solidFill>
                  <a:srgbClr val="000000"/>
                </a:solidFill>
                <a:latin typeface="Calibri"/>
                <a:ea typeface="Calibri"/>
                <a:cs typeface="Calibri"/>
                <a:sym typeface="Calibri"/>
              </a:rPr>
              <a:t>Present Levels of Performance Summary</a:t>
            </a:r>
            <a:endParaRPr sz="2100" b="1">
              <a:solidFill>
                <a:srgbClr val="000000"/>
              </a:solidFill>
              <a:latin typeface="Calibri"/>
              <a:ea typeface="Calibri"/>
              <a:cs typeface="Calibri"/>
              <a:sym typeface="Calibri"/>
            </a:endParaRPr>
          </a:p>
          <a:p>
            <a:pPr>
              <a:buClr>
                <a:srgbClr val="000000"/>
              </a:buClr>
              <a:buSzPts val="1800"/>
            </a:pPr>
            <a:r>
              <a:rPr lang="en-US" sz="2100">
                <a:solidFill>
                  <a:schemeClr val="dk1"/>
                </a:solidFill>
                <a:latin typeface="Calibri"/>
                <a:ea typeface="Calibri"/>
                <a:cs typeface="Calibri"/>
                <a:sym typeface="Calibri"/>
              </a:rPr>
              <a:t>Include results of initial or most recent evaluation, including, if appropriate, the results of any interventions, progress monitoring and gap analyses.</a:t>
            </a:r>
            <a:endParaRPr sz="2100">
              <a:solidFill>
                <a:schemeClr val="dk1"/>
              </a:solidFill>
              <a:latin typeface="Calibri"/>
              <a:ea typeface="Calibri"/>
              <a:cs typeface="Calibri"/>
              <a:sym typeface="Calibri"/>
            </a:endParaRPr>
          </a:p>
          <a:p>
            <a:pPr>
              <a:buClr>
                <a:srgbClr val="000000"/>
              </a:buClr>
              <a:buSzPts val="1800"/>
            </a:pPr>
            <a:r>
              <a:rPr lang="en-US" sz="2100" b="1">
                <a:solidFill>
                  <a:srgbClr val="FF0000"/>
                </a:solidFill>
                <a:latin typeface="Calibri"/>
                <a:ea typeface="Calibri"/>
                <a:cs typeface="Calibri"/>
                <a:sym typeface="Calibri"/>
              </a:rPr>
              <a:t>IDEA 300.320(a)(1) present levels of academic achievement and functional performance</a:t>
            </a:r>
            <a:endParaRPr sz="2100" b="1">
              <a:solidFill>
                <a:srgbClr val="FF0000"/>
              </a:solidFill>
              <a:latin typeface="Calibri"/>
              <a:ea typeface="Calibri"/>
              <a:cs typeface="Calibri"/>
              <a:sym typeface="Calibri"/>
            </a:endParaRPr>
          </a:p>
          <a:p>
            <a:pPr>
              <a:buClr>
                <a:srgbClr val="000000"/>
              </a:buClr>
              <a:buSzPts val="1800"/>
            </a:pPr>
            <a:r>
              <a:rPr lang="en-US" sz="2100" b="1">
                <a:solidFill>
                  <a:srgbClr val="FF0000"/>
                </a:solidFill>
                <a:latin typeface="Calibri"/>
                <a:ea typeface="Calibri"/>
                <a:cs typeface="Calibri"/>
                <a:sym typeface="Calibri"/>
              </a:rPr>
              <a:t>IDEA 300.324(a)(iii) Results of initial or most recent evaluation</a:t>
            </a:r>
            <a:endParaRPr sz="2100" b="1">
              <a:solidFill>
                <a:srgbClr val="FF0000"/>
              </a:solidFill>
              <a:latin typeface="Calibri"/>
              <a:ea typeface="Calibri"/>
              <a:cs typeface="Calibri"/>
              <a:sym typeface="Calibri"/>
            </a:endParaRPr>
          </a:p>
          <a:p>
            <a:pPr marL="342900" indent="-266700">
              <a:lnSpc>
                <a:spcPct val="115000"/>
              </a:lnSpc>
              <a:buClr>
                <a:schemeClr val="dk1"/>
              </a:buClr>
              <a:buSzPts val="2000"/>
              <a:buFont typeface="Calibri"/>
              <a:buChar char="•"/>
            </a:pPr>
            <a:r>
              <a:rPr lang="en-US" sz="2100">
                <a:solidFill>
                  <a:schemeClr val="dk1"/>
                </a:solidFill>
                <a:latin typeface="Calibri"/>
                <a:ea typeface="Calibri"/>
                <a:cs typeface="Calibri"/>
                <a:sym typeface="Calibri"/>
              </a:rPr>
              <a:t>When Jenny hurries through her work, she makes multiple mistakes, especially when solving multiple-step problems (math teacher report). </a:t>
            </a:r>
            <a:r>
              <a:rPr lang="en-US" sz="2100" b="1">
                <a:solidFill>
                  <a:schemeClr val="dk1"/>
                </a:solidFill>
                <a:latin typeface="Calibri"/>
                <a:ea typeface="Calibri"/>
                <a:cs typeface="Calibri"/>
                <a:sym typeface="Calibri"/>
              </a:rPr>
              <a:t>She currently demonstrates</a:t>
            </a:r>
            <a:r>
              <a:rPr lang="en-US" sz="2100">
                <a:solidFill>
                  <a:schemeClr val="dk1"/>
                </a:solidFill>
                <a:latin typeface="Calibri"/>
                <a:ea typeface="Calibri"/>
                <a:cs typeface="Calibri"/>
                <a:sym typeface="Calibri"/>
              </a:rPr>
              <a:t> that she can independently solve eighth-grade-level multi-step problems with 50% accuracy.</a:t>
            </a:r>
            <a:endParaRPr sz="2100">
              <a:solidFill>
                <a:schemeClr val="dk1"/>
              </a:solidFill>
              <a:latin typeface="Calibri"/>
              <a:ea typeface="Calibri"/>
              <a:cs typeface="Calibri"/>
              <a:sym typeface="Calibri"/>
            </a:endParaRPr>
          </a:p>
          <a:p>
            <a:pPr marL="342900">
              <a:lnSpc>
                <a:spcPct val="90000"/>
              </a:lnSpc>
              <a:spcBef>
                <a:spcPts val="900"/>
              </a:spcBef>
              <a:buClr>
                <a:srgbClr val="000000"/>
              </a:buClr>
              <a:buSzPts val="1900"/>
            </a:pPr>
            <a:endParaRPr sz="2100">
              <a:solidFill>
                <a:schemeClr val="dk1"/>
              </a:solidFill>
              <a:latin typeface="Calibri"/>
              <a:ea typeface="Calibri"/>
              <a:cs typeface="Calibri"/>
              <a:sym typeface="Calibri"/>
            </a:endParaRPr>
          </a:p>
          <a:p>
            <a:pPr marL="342900">
              <a:buClr>
                <a:srgbClr val="000000"/>
              </a:buClr>
              <a:buSzPts val="1600"/>
            </a:pPr>
            <a:endParaRPr sz="2100" b="1" i="1">
              <a:solidFill>
                <a:schemeClr val="dk1"/>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57"/>
          <p:cNvSpPr txBox="1"/>
          <p:nvPr/>
        </p:nvSpPr>
        <p:spPr>
          <a:xfrm>
            <a:off x="156619" y="1005619"/>
            <a:ext cx="8844525" cy="4293461"/>
          </a:xfrm>
          <a:prstGeom prst="rect">
            <a:avLst/>
          </a:prstGeom>
          <a:noFill/>
          <a:ln w="9525" cap="flat" cmpd="sng">
            <a:solidFill>
              <a:srgbClr val="FFFFFF">
                <a:alpha val="91372"/>
              </a:srgbClr>
            </a:solidFill>
            <a:prstDash val="solid"/>
            <a:round/>
            <a:headEnd type="none" w="sm" len="sm"/>
            <a:tailEnd type="none" w="sm" len="sm"/>
          </a:ln>
        </p:spPr>
        <p:txBody>
          <a:bodyPr spcFirstLastPara="1" wrap="square" lIns="68569" tIns="68569" rIns="68569" bIns="68569" anchor="t" anchorCtr="0">
            <a:spAutoFit/>
          </a:bodyPr>
          <a:lstStyle/>
          <a:p>
            <a:pPr>
              <a:buClr>
                <a:srgbClr val="000000"/>
              </a:buClr>
              <a:buSzPts val="2200"/>
            </a:pPr>
            <a:r>
              <a:rPr lang="en-US" b="1">
                <a:solidFill>
                  <a:srgbClr val="000000"/>
                </a:solidFill>
                <a:latin typeface="Calibri"/>
                <a:ea typeface="Calibri"/>
                <a:cs typeface="Calibri"/>
                <a:sym typeface="Calibri"/>
              </a:rPr>
              <a:t>Present Levels of Performance Summary</a:t>
            </a:r>
            <a:endParaRPr sz="1050">
              <a:solidFill>
                <a:srgbClr val="000000"/>
              </a:solidFill>
              <a:latin typeface="Arial"/>
              <a:ea typeface="Arial"/>
              <a:cs typeface="Arial"/>
              <a:sym typeface="Arial"/>
            </a:endParaRPr>
          </a:p>
          <a:p>
            <a:pPr>
              <a:buClr>
                <a:schemeClr val="dk1"/>
              </a:buClr>
              <a:buSzPts val="1100"/>
            </a:pPr>
            <a:r>
              <a:rPr lang="en-US">
                <a:solidFill>
                  <a:schemeClr val="dk1"/>
                </a:solidFill>
                <a:latin typeface="Calibri"/>
                <a:ea typeface="Calibri"/>
                <a:cs typeface="Calibri"/>
                <a:sym typeface="Calibri"/>
              </a:rPr>
              <a:t>Include results of initial or most recent evaluation, including, if appropriate, the results of any interventions, progress monitoring and gap analyses.</a:t>
            </a:r>
            <a:endParaRPr sz="1050">
              <a:solidFill>
                <a:srgbClr val="000000"/>
              </a:solidFill>
              <a:latin typeface="Arial"/>
              <a:ea typeface="Arial"/>
              <a:cs typeface="Arial"/>
              <a:sym typeface="Arial"/>
            </a:endParaRPr>
          </a:p>
          <a:p>
            <a:pPr>
              <a:buClr>
                <a:schemeClr val="dk1"/>
              </a:buClr>
              <a:buSzPts val="1100"/>
            </a:pPr>
            <a:r>
              <a:rPr lang="en-US" b="1">
                <a:solidFill>
                  <a:srgbClr val="FF0000"/>
                </a:solidFill>
                <a:latin typeface="Calibri"/>
                <a:ea typeface="Calibri"/>
                <a:cs typeface="Calibri"/>
                <a:sym typeface="Calibri"/>
              </a:rPr>
              <a:t>IDEA 300.320(a)(1) present levels of academic achievement and functional performance</a:t>
            </a:r>
            <a:endParaRPr sz="1050">
              <a:solidFill>
                <a:srgbClr val="000000"/>
              </a:solidFill>
              <a:latin typeface="Arial"/>
              <a:ea typeface="Arial"/>
              <a:cs typeface="Arial"/>
              <a:sym typeface="Arial"/>
            </a:endParaRPr>
          </a:p>
          <a:p>
            <a:pPr>
              <a:buClr>
                <a:schemeClr val="dk1"/>
              </a:buClr>
              <a:buSzPts val="1100"/>
            </a:pPr>
            <a:r>
              <a:rPr lang="en-US" b="1">
                <a:solidFill>
                  <a:srgbClr val="FF0000"/>
                </a:solidFill>
                <a:latin typeface="Calibri"/>
                <a:ea typeface="Calibri"/>
                <a:cs typeface="Calibri"/>
                <a:sym typeface="Calibri"/>
              </a:rPr>
              <a:t>IDEA 300.324(a)(iii) Results of initial or most recent evaluation</a:t>
            </a:r>
            <a:endParaRPr sz="1050">
              <a:solidFill>
                <a:srgbClr val="000000"/>
              </a:solidFill>
              <a:latin typeface="Arial"/>
              <a:ea typeface="Arial"/>
              <a:cs typeface="Arial"/>
              <a:sym typeface="Arial"/>
            </a:endParaRPr>
          </a:p>
          <a:p>
            <a:pPr>
              <a:buClr>
                <a:schemeClr val="dk1"/>
              </a:buClr>
              <a:buSzPts val="1100"/>
            </a:pPr>
            <a:endParaRPr b="1">
              <a:solidFill>
                <a:srgbClr val="FF0000"/>
              </a:solidFill>
              <a:latin typeface="Calibri"/>
              <a:ea typeface="Calibri"/>
              <a:cs typeface="Calibri"/>
              <a:sym typeface="Calibri"/>
            </a:endParaRPr>
          </a:p>
          <a:p>
            <a:pPr marL="171450">
              <a:buClr>
                <a:srgbClr val="000000"/>
              </a:buClr>
              <a:buSzPts val="1800"/>
            </a:pPr>
            <a:r>
              <a:rPr lang="en-US" b="1" i="1">
                <a:solidFill>
                  <a:schemeClr val="dk1"/>
                </a:solidFill>
                <a:latin typeface="Calibri"/>
                <a:ea typeface="Calibri"/>
                <a:cs typeface="Calibri"/>
                <a:sym typeface="Calibri"/>
              </a:rPr>
              <a:t>It is best practice to include the name of the assessment, the date given or reviewed, the name and title of the person administering or reviewing the assessment, and a summary of the results written so that families understand the results.</a:t>
            </a:r>
            <a:endParaRPr>
              <a:solidFill>
                <a:schemeClr val="dk1"/>
              </a:solidFill>
              <a:latin typeface="Calibri"/>
              <a:ea typeface="Calibri"/>
              <a:cs typeface="Calibri"/>
              <a:sym typeface="Calibri"/>
            </a:endParaRPr>
          </a:p>
          <a:p>
            <a:pPr marL="342900" indent="-266700">
              <a:buClr>
                <a:schemeClr val="dk1"/>
              </a:buClr>
              <a:buSzPts val="2000"/>
              <a:buFont typeface="Calibri"/>
              <a:buChar char="•"/>
            </a:pPr>
            <a:r>
              <a:rPr lang="en-US">
                <a:solidFill>
                  <a:schemeClr val="dk1"/>
                </a:solidFill>
                <a:latin typeface="Calibri"/>
                <a:ea typeface="Calibri"/>
                <a:cs typeface="Calibri"/>
                <a:sym typeface="Calibri"/>
              </a:rPr>
              <a:t>Jenny’s current index scores on CO state testing do not meet freshman index scores for any 4-year public school in the state of CO.</a:t>
            </a:r>
            <a:endParaRPr sz="1050">
              <a:solidFill>
                <a:srgbClr val="000000"/>
              </a:solidFill>
              <a:latin typeface="Arial"/>
              <a:ea typeface="Arial"/>
              <a:cs typeface="Arial"/>
              <a:sym typeface="Arial"/>
            </a:endParaRPr>
          </a:p>
          <a:p>
            <a:pPr marL="342900" indent="-266700">
              <a:buClr>
                <a:schemeClr val="dk1"/>
              </a:buClr>
              <a:buSzPts val="2000"/>
              <a:buFont typeface="Calibri"/>
              <a:buChar char="•"/>
            </a:pPr>
            <a:r>
              <a:rPr lang="en-US">
                <a:solidFill>
                  <a:schemeClr val="dk1"/>
                </a:solidFill>
                <a:latin typeface="Calibri"/>
                <a:ea typeface="Calibri"/>
                <a:cs typeface="Calibri"/>
                <a:sym typeface="Calibri"/>
              </a:rPr>
              <a:t>Jenny tests significantly below her peers on district assessments, especially in mathematics; however, her scores in writing are comparable to peers her age when applying the accommodations of predictive text and/or speech-to-text. </a:t>
            </a:r>
            <a:endParaRPr sz="1050">
              <a:solidFill>
                <a:srgbClr val="000000"/>
              </a:solidFill>
              <a:latin typeface="Arial"/>
              <a:ea typeface="Arial"/>
              <a:cs typeface="Arial"/>
              <a:sym typeface="Arial"/>
            </a:endParaRPr>
          </a:p>
          <a:p>
            <a:pPr marL="342900">
              <a:buClr>
                <a:srgbClr val="000000"/>
              </a:buClr>
              <a:buSzPts val="1600"/>
            </a:pPr>
            <a:endParaRPr b="1" i="1">
              <a:solidFill>
                <a:schemeClr val="dk1"/>
              </a:solidFill>
              <a:latin typeface="Arial"/>
              <a:ea typeface="Arial"/>
              <a:cs typeface="Arial"/>
              <a:sym typeface="Arial"/>
            </a:endParaRPr>
          </a:p>
        </p:txBody>
      </p:sp>
      <p:sp>
        <p:nvSpPr>
          <p:cNvPr id="610" name="Google Shape;610;p57"/>
          <p:cNvSpPr txBox="1"/>
          <p:nvPr/>
        </p:nvSpPr>
        <p:spPr>
          <a:xfrm>
            <a:off x="156619" y="4952166"/>
            <a:ext cx="8349206" cy="900216"/>
          </a:xfrm>
          <a:prstGeom prst="rect">
            <a:avLst/>
          </a:prstGeom>
          <a:noFill/>
          <a:ln w="34925" cap="flat" cmpd="sng">
            <a:solidFill>
              <a:srgbClr val="FFC000">
                <a:alpha val="68235"/>
              </a:srgbClr>
            </a:solidFill>
            <a:prstDash val="solid"/>
            <a:round/>
            <a:headEnd type="none" w="sm" len="sm"/>
            <a:tailEnd type="none" w="sm" len="sm"/>
          </a:ln>
        </p:spPr>
        <p:txBody>
          <a:bodyPr spcFirstLastPara="1" wrap="square" lIns="68569" tIns="34275" rIns="68569" bIns="34275" anchor="t" anchorCtr="0">
            <a:spAutoFit/>
          </a:bodyPr>
          <a:lstStyle/>
          <a:p>
            <a:pPr marL="342900" indent="-266700">
              <a:buClr>
                <a:schemeClr val="dk1"/>
              </a:buClr>
              <a:buSzPts val="2000"/>
              <a:buFont typeface="Calibri"/>
              <a:buChar char="•"/>
            </a:pPr>
            <a:r>
              <a:rPr lang="en-US">
                <a:solidFill>
                  <a:schemeClr val="dk1"/>
                </a:solidFill>
                <a:latin typeface="Calibri"/>
                <a:ea typeface="Calibri"/>
                <a:cs typeface="Calibri"/>
                <a:sym typeface="Calibri"/>
              </a:rPr>
              <a:t>Last year, Jenny identified a PSG of being an architect and attending a four-year college to study architecture. When preparing for this year’s IEP meeting, Jenny indicated that this continues to be her goal to work in this field after graduation.</a:t>
            </a:r>
            <a:endParaRPr>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58"/>
          <p:cNvSpPr txBox="1">
            <a:spLocks noGrp="1"/>
          </p:cNvSpPr>
          <p:nvPr>
            <p:ph type="sldNum" idx="12"/>
          </p:nvPr>
        </p:nvSpPr>
        <p:spPr>
          <a:xfrm>
            <a:off x="7425344" y="5702089"/>
            <a:ext cx="983925" cy="273825"/>
          </a:xfrm>
          <a:prstGeom prst="rect">
            <a:avLst/>
          </a:prstGeom>
          <a:noFill/>
          <a:ln>
            <a:noFill/>
          </a:ln>
        </p:spPr>
        <p:txBody>
          <a:bodyPr spcFirstLastPara="1" wrap="square" lIns="68569" tIns="34275" rIns="68569" bIns="34275" anchor="ctr" anchorCtr="0">
            <a:noAutofit/>
          </a:bodyPr>
          <a:lstStyle/>
          <a:p>
            <a:pPr>
              <a:buSzPts val="1050"/>
            </a:pPr>
            <a:fld id="{00000000-1234-1234-1234-123412341234}" type="slidenum">
              <a:rPr lang="en-US"/>
              <a:pPr>
                <a:buSzPts val="1050"/>
              </a:pPr>
              <a:t>45</a:t>
            </a:fld>
            <a:endParaRPr/>
          </a:p>
        </p:txBody>
      </p:sp>
      <p:sp>
        <p:nvSpPr>
          <p:cNvPr id="617" name="Google Shape;617;p58"/>
          <p:cNvSpPr txBox="1"/>
          <p:nvPr/>
        </p:nvSpPr>
        <p:spPr>
          <a:xfrm>
            <a:off x="403893" y="2522269"/>
            <a:ext cx="8391150" cy="553976"/>
          </a:xfrm>
          <a:prstGeom prst="rect">
            <a:avLst/>
          </a:prstGeom>
          <a:noFill/>
          <a:ln>
            <a:noFill/>
          </a:ln>
        </p:spPr>
        <p:txBody>
          <a:bodyPr spcFirstLastPara="1" wrap="square" lIns="68569" tIns="68569" rIns="68569" bIns="68569" anchor="t" anchorCtr="0">
            <a:spAutoFit/>
          </a:bodyPr>
          <a:lstStyle/>
          <a:p>
            <a:pPr marL="47625" marR="692944">
              <a:lnSpc>
                <a:spcPct val="90000"/>
              </a:lnSpc>
              <a:buClr>
                <a:srgbClr val="000000"/>
              </a:buClr>
              <a:buSzPts val="2000"/>
            </a:pPr>
            <a:endParaRPr sz="1500">
              <a:solidFill>
                <a:schemeClr val="dk1"/>
              </a:solidFill>
              <a:latin typeface="Calibri"/>
              <a:ea typeface="Calibri"/>
              <a:cs typeface="Calibri"/>
              <a:sym typeface="Calibri"/>
            </a:endParaRPr>
          </a:p>
          <a:p>
            <a:pPr marL="47625" marR="692944">
              <a:lnSpc>
                <a:spcPct val="90000"/>
              </a:lnSpc>
              <a:buClr>
                <a:srgbClr val="000000"/>
              </a:buClr>
              <a:buSzPts val="2000"/>
            </a:pPr>
            <a:endParaRPr sz="1500">
              <a:solidFill>
                <a:schemeClr val="dk1"/>
              </a:solidFill>
              <a:latin typeface="Calibri"/>
              <a:ea typeface="Calibri"/>
              <a:cs typeface="Calibri"/>
              <a:sym typeface="Calibri"/>
            </a:endParaRPr>
          </a:p>
        </p:txBody>
      </p:sp>
      <p:sp>
        <p:nvSpPr>
          <p:cNvPr id="618" name="Google Shape;618;p58"/>
          <p:cNvSpPr txBox="1"/>
          <p:nvPr/>
        </p:nvSpPr>
        <p:spPr>
          <a:xfrm>
            <a:off x="59081" y="857251"/>
            <a:ext cx="8633025" cy="1223390"/>
          </a:xfrm>
          <a:prstGeom prst="rect">
            <a:avLst/>
          </a:prstGeom>
          <a:noFill/>
          <a:ln>
            <a:noFill/>
          </a:ln>
        </p:spPr>
        <p:txBody>
          <a:bodyPr spcFirstLastPara="1" wrap="square" lIns="68569" tIns="68569" rIns="68569" bIns="68569" anchor="t" anchorCtr="0">
            <a:spAutoFit/>
          </a:bodyPr>
          <a:lstStyle/>
          <a:p>
            <a:pPr>
              <a:buClr>
                <a:schemeClr val="dk1"/>
              </a:buClr>
              <a:buSzPts val="2200"/>
            </a:pPr>
            <a:r>
              <a:rPr lang="en-US" sz="1650" b="1">
                <a:solidFill>
                  <a:schemeClr val="dk1"/>
                </a:solidFill>
                <a:latin typeface="Calibri"/>
                <a:ea typeface="Calibri"/>
                <a:cs typeface="Calibri"/>
                <a:sym typeface="Calibri"/>
              </a:rPr>
              <a:t>Present Levels of Performance Summary</a:t>
            </a:r>
            <a:endParaRPr sz="1650" b="1">
              <a:solidFill>
                <a:schemeClr val="dk1"/>
              </a:solidFill>
              <a:latin typeface="Calibri"/>
              <a:ea typeface="Calibri"/>
              <a:cs typeface="Calibri"/>
              <a:sym typeface="Calibri"/>
            </a:endParaRPr>
          </a:p>
          <a:p>
            <a:pPr>
              <a:buClr>
                <a:schemeClr val="dk1"/>
              </a:buClr>
              <a:buSzPts val="1800"/>
            </a:pPr>
            <a:r>
              <a:rPr lang="en-US" sz="1350">
                <a:solidFill>
                  <a:schemeClr val="dk1"/>
                </a:solidFill>
                <a:latin typeface="Calibri"/>
                <a:ea typeface="Calibri"/>
                <a:cs typeface="Calibri"/>
                <a:sym typeface="Calibri"/>
              </a:rPr>
              <a:t>Include results of initial or most recent evaluation, including, if appropriate, the results of any interventions, progress monitoring and gap analyses.</a:t>
            </a:r>
            <a:endParaRPr sz="1350">
              <a:solidFill>
                <a:schemeClr val="dk1"/>
              </a:solidFill>
              <a:latin typeface="Calibri"/>
              <a:ea typeface="Calibri"/>
              <a:cs typeface="Calibri"/>
              <a:sym typeface="Calibri"/>
            </a:endParaRPr>
          </a:p>
          <a:p>
            <a:pPr>
              <a:buClr>
                <a:schemeClr val="dk1"/>
              </a:buClr>
              <a:buSzPts val="1800"/>
            </a:pPr>
            <a:r>
              <a:rPr lang="en-US" sz="1350" b="1">
                <a:solidFill>
                  <a:srgbClr val="FF0000"/>
                </a:solidFill>
                <a:latin typeface="Calibri"/>
                <a:ea typeface="Calibri"/>
                <a:cs typeface="Calibri"/>
                <a:sym typeface="Calibri"/>
              </a:rPr>
              <a:t>IDEA 300.320(a)(1) present levels of academic achievement and functional performance</a:t>
            </a:r>
            <a:endParaRPr sz="1350" b="1">
              <a:solidFill>
                <a:srgbClr val="FF0000"/>
              </a:solidFill>
              <a:latin typeface="Calibri"/>
              <a:ea typeface="Calibri"/>
              <a:cs typeface="Calibri"/>
              <a:sym typeface="Calibri"/>
            </a:endParaRPr>
          </a:p>
          <a:p>
            <a:pPr>
              <a:buClr>
                <a:schemeClr val="dk1"/>
              </a:buClr>
              <a:buSzPts val="1800"/>
            </a:pPr>
            <a:r>
              <a:rPr lang="en-US" sz="1350" b="1">
                <a:solidFill>
                  <a:srgbClr val="FF0000"/>
                </a:solidFill>
                <a:latin typeface="Calibri"/>
                <a:ea typeface="Calibri"/>
                <a:cs typeface="Calibri"/>
                <a:sym typeface="Calibri"/>
              </a:rPr>
              <a:t>IDEA 300.324(a)(iii) Results of initial or most recent evaluation</a:t>
            </a:r>
            <a:endParaRPr sz="1050">
              <a:solidFill>
                <a:srgbClr val="000000"/>
              </a:solidFill>
              <a:latin typeface="Calibri"/>
              <a:ea typeface="Calibri"/>
              <a:cs typeface="Calibri"/>
              <a:sym typeface="Calibri"/>
            </a:endParaRPr>
          </a:p>
        </p:txBody>
      </p:sp>
      <p:sp>
        <p:nvSpPr>
          <p:cNvPr id="619" name="Google Shape;619;p58"/>
          <p:cNvSpPr txBox="1"/>
          <p:nvPr/>
        </p:nvSpPr>
        <p:spPr>
          <a:xfrm>
            <a:off x="59025" y="4019321"/>
            <a:ext cx="8633025" cy="992549"/>
          </a:xfrm>
          <a:prstGeom prst="rect">
            <a:avLst/>
          </a:prstGeom>
          <a:noFill/>
          <a:ln w="57150" cap="flat" cmpd="sng">
            <a:solidFill>
              <a:srgbClr val="FFC000"/>
            </a:solidFill>
            <a:prstDash val="solid"/>
            <a:round/>
            <a:headEnd type="none" w="sm" len="sm"/>
            <a:tailEnd type="none" w="sm" len="sm"/>
          </a:ln>
        </p:spPr>
        <p:txBody>
          <a:bodyPr spcFirstLastPara="1" wrap="square" lIns="68569" tIns="34275" rIns="68569" bIns="34275" anchor="t" anchorCtr="0">
            <a:spAutoFit/>
          </a:bodyPr>
          <a:lstStyle/>
          <a:p>
            <a:pPr>
              <a:buClr>
                <a:schemeClr val="dk1"/>
              </a:buClr>
              <a:buSzPts val="2000"/>
            </a:pPr>
            <a:r>
              <a:rPr lang="en-US" sz="1500">
                <a:solidFill>
                  <a:schemeClr val="dk1"/>
                </a:solidFill>
                <a:latin typeface="Calibri"/>
                <a:ea typeface="Calibri"/>
                <a:cs typeface="Calibri"/>
                <a:sym typeface="Calibri"/>
              </a:rPr>
              <a:t>She has </a:t>
            </a:r>
            <a:r>
              <a:rPr lang="en-US" sz="1500" b="1" u="sng">
                <a:solidFill>
                  <a:schemeClr val="dk1"/>
                </a:solidFill>
                <a:latin typeface="Calibri"/>
                <a:ea typeface="Calibri"/>
                <a:cs typeface="Calibri"/>
                <a:sym typeface="Calibri"/>
              </a:rPr>
              <a:t>articulated dreams for her future </a:t>
            </a:r>
            <a:r>
              <a:rPr lang="en-US" sz="1500">
                <a:solidFill>
                  <a:schemeClr val="dk1"/>
                </a:solidFill>
                <a:latin typeface="Calibri"/>
                <a:ea typeface="Calibri"/>
                <a:cs typeface="Calibri"/>
                <a:sym typeface="Calibri"/>
              </a:rPr>
              <a:t>– working in the architecture field and </a:t>
            </a:r>
            <a:r>
              <a:rPr lang="en-US" sz="1500" b="1" u="sng">
                <a:solidFill>
                  <a:schemeClr val="dk1"/>
                </a:solidFill>
                <a:latin typeface="Calibri"/>
                <a:ea typeface="Calibri"/>
                <a:cs typeface="Calibri"/>
                <a:sym typeface="Calibri"/>
              </a:rPr>
              <a:t>living on her own with a roommate</a:t>
            </a:r>
            <a:r>
              <a:rPr lang="en-US" sz="1500">
                <a:solidFill>
                  <a:schemeClr val="dk1"/>
                </a:solidFill>
                <a:latin typeface="Calibri"/>
                <a:ea typeface="Calibri"/>
                <a:cs typeface="Calibri"/>
                <a:sym typeface="Calibri"/>
              </a:rPr>
              <a:t> (survey, interview). Jenny </a:t>
            </a:r>
            <a:r>
              <a:rPr lang="en-US" sz="1500" b="1" u="sng">
                <a:solidFill>
                  <a:schemeClr val="dk1"/>
                </a:solidFill>
                <a:latin typeface="Calibri"/>
                <a:ea typeface="Calibri"/>
                <a:cs typeface="Calibri"/>
                <a:sym typeface="Calibri"/>
              </a:rPr>
              <a:t>needs guidance </a:t>
            </a:r>
            <a:r>
              <a:rPr lang="en-US" sz="1500">
                <a:solidFill>
                  <a:schemeClr val="dk1"/>
                </a:solidFill>
                <a:latin typeface="Calibri"/>
                <a:ea typeface="Calibri"/>
                <a:cs typeface="Calibri"/>
                <a:sym typeface="Calibri"/>
              </a:rPr>
              <a:t>and instruction on the skills to advocate for her needs when she attends college and when she lives on her own. (interview).</a:t>
            </a:r>
            <a:endParaRPr sz="1500">
              <a:solidFill>
                <a:srgbClr val="000000"/>
              </a:solidFill>
              <a:latin typeface="Arial"/>
              <a:ea typeface="Arial"/>
              <a:cs typeface="Arial"/>
              <a:sym typeface="Arial"/>
            </a:endParaRPr>
          </a:p>
          <a:p>
            <a:pPr>
              <a:buClr>
                <a:schemeClr val="dk1"/>
              </a:buClr>
              <a:buSzPts val="2000"/>
            </a:pPr>
            <a:endParaRPr sz="1500">
              <a:solidFill>
                <a:srgbClr val="000000"/>
              </a:solidFill>
              <a:latin typeface="Arial"/>
              <a:ea typeface="Arial"/>
              <a:cs typeface="Arial"/>
              <a:sym typeface="Arial"/>
            </a:endParaRPr>
          </a:p>
        </p:txBody>
      </p:sp>
      <p:sp>
        <p:nvSpPr>
          <p:cNvPr id="620" name="Google Shape;620;p58"/>
          <p:cNvSpPr txBox="1"/>
          <p:nvPr/>
        </p:nvSpPr>
        <p:spPr>
          <a:xfrm>
            <a:off x="59025" y="2155875"/>
            <a:ext cx="8633025" cy="1685046"/>
          </a:xfrm>
          <a:prstGeom prst="rect">
            <a:avLst/>
          </a:prstGeom>
          <a:noFill/>
          <a:ln w="57150" cap="flat" cmpd="sng">
            <a:solidFill>
              <a:srgbClr val="E56915"/>
            </a:solidFill>
            <a:prstDash val="solid"/>
            <a:round/>
            <a:headEnd type="none" w="sm" len="sm"/>
            <a:tailEnd type="none" w="sm" len="sm"/>
          </a:ln>
        </p:spPr>
        <p:txBody>
          <a:bodyPr spcFirstLastPara="1" wrap="square" lIns="68569" tIns="34275" rIns="68569" bIns="34275" anchor="t" anchorCtr="0">
            <a:spAutoFit/>
          </a:bodyPr>
          <a:lstStyle/>
          <a:p>
            <a:pPr marL="47625" marR="692944">
              <a:lnSpc>
                <a:spcPct val="90000"/>
              </a:lnSpc>
              <a:buClr>
                <a:srgbClr val="000000"/>
              </a:buClr>
              <a:buSzPts val="2000"/>
            </a:pPr>
            <a:br>
              <a:rPr lang="en-US" sz="1500">
                <a:solidFill>
                  <a:srgbClr val="000000"/>
                </a:solidFill>
                <a:latin typeface="Calibri"/>
                <a:ea typeface="Calibri"/>
                <a:cs typeface="Calibri"/>
                <a:sym typeface="Calibri"/>
              </a:rPr>
            </a:br>
            <a:r>
              <a:rPr lang="en-US" sz="1500" b="1">
                <a:solidFill>
                  <a:srgbClr val="000000"/>
                </a:solidFill>
                <a:latin typeface="Calibri"/>
                <a:ea typeface="Calibri"/>
                <a:cs typeface="Calibri"/>
                <a:sym typeface="Calibri"/>
              </a:rPr>
              <a:t>Functional: </a:t>
            </a:r>
            <a:r>
              <a:rPr lang="en-US" sz="1500">
                <a:solidFill>
                  <a:srgbClr val="000000"/>
                </a:solidFill>
                <a:latin typeface="Calibri"/>
                <a:ea typeface="Calibri"/>
                <a:cs typeface="Calibri"/>
                <a:sym typeface="Calibri"/>
              </a:rPr>
              <a:t>Jenny does </a:t>
            </a:r>
            <a:r>
              <a:rPr lang="en-US" sz="1500" b="1" u="sng">
                <a:solidFill>
                  <a:srgbClr val="000000"/>
                </a:solidFill>
                <a:latin typeface="Calibri"/>
                <a:ea typeface="Calibri"/>
                <a:cs typeface="Calibri"/>
                <a:sym typeface="Calibri"/>
              </a:rPr>
              <a:t>not feel comfortable advocating for her needs with new adults </a:t>
            </a:r>
            <a:r>
              <a:rPr lang="en-US" sz="1500">
                <a:solidFill>
                  <a:srgbClr val="000000"/>
                </a:solidFill>
                <a:latin typeface="Calibri"/>
                <a:ea typeface="Calibri"/>
                <a:cs typeface="Calibri"/>
                <a:sym typeface="Calibri"/>
              </a:rPr>
              <a:t>(transition survey, interview with family). She needs to </a:t>
            </a:r>
            <a:r>
              <a:rPr lang="en-US" sz="1500" b="1" u="sng">
                <a:solidFill>
                  <a:srgbClr val="000000"/>
                </a:solidFill>
                <a:latin typeface="Calibri"/>
                <a:ea typeface="Calibri"/>
                <a:cs typeface="Calibri"/>
                <a:sym typeface="Calibri"/>
              </a:rPr>
              <a:t>improve her self-advocacy skills </a:t>
            </a:r>
            <a:r>
              <a:rPr lang="en-US" sz="1500">
                <a:solidFill>
                  <a:srgbClr val="000000"/>
                </a:solidFill>
                <a:latin typeface="Calibri"/>
                <a:ea typeface="Calibri"/>
                <a:cs typeface="Calibri"/>
                <a:sym typeface="Calibri"/>
              </a:rPr>
              <a:t>(AIR Self-Determination Scale, survey, interviews). </a:t>
            </a:r>
            <a:r>
              <a:rPr lang="en-US" sz="1500" b="1" u="sng">
                <a:solidFill>
                  <a:srgbClr val="000000"/>
                </a:solidFill>
                <a:latin typeface="Calibri"/>
                <a:ea typeface="Calibri"/>
                <a:cs typeface="Calibri"/>
                <a:sym typeface="Calibri"/>
              </a:rPr>
              <a:t>Based on teacher reports, Jenny discusses her needs with new adults 60% of the time.  </a:t>
            </a:r>
            <a:r>
              <a:rPr lang="en-US" sz="1500" u="sng">
                <a:solidFill>
                  <a:srgbClr val="000000"/>
                </a:solidFill>
                <a:latin typeface="Calibri"/>
                <a:ea typeface="Calibri"/>
                <a:cs typeface="Calibri"/>
                <a:sym typeface="Calibri"/>
              </a:rPr>
              <a:t>Jenny demonstrates an </a:t>
            </a:r>
            <a:r>
              <a:rPr lang="en-US" sz="1500" b="1" u="sng">
                <a:solidFill>
                  <a:srgbClr val="000000"/>
                </a:solidFill>
                <a:latin typeface="Calibri"/>
                <a:ea typeface="Calibri"/>
                <a:cs typeface="Calibri"/>
                <a:sym typeface="Calibri"/>
              </a:rPr>
              <a:t>aptitude for working with her hands </a:t>
            </a:r>
            <a:r>
              <a:rPr lang="en-US" sz="1500">
                <a:solidFill>
                  <a:srgbClr val="000000"/>
                </a:solidFill>
                <a:latin typeface="Calibri"/>
                <a:ea typeface="Calibri"/>
                <a:cs typeface="Calibri"/>
                <a:sym typeface="Calibri"/>
              </a:rPr>
              <a:t>(teacher report, career interest inventory) and a particular interest in working in a field that allows her to be creative. </a:t>
            </a:r>
            <a:endParaRPr sz="1350">
              <a:solidFill>
                <a:schemeClr val="dk1"/>
              </a:solidFill>
              <a:latin typeface="Calibri"/>
              <a:ea typeface="Calibri"/>
              <a:cs typeface="Calibri"/>
              <a:sym typeface="Calibri"/>
            </a:endParaRPr>
          </a:p>
          <a:p>
            <a:pPr>
              <a:buClr>
                <a:schemeClr val="dk1"/>
              </a:buClr>
              <a:buSzPts val="1400"/>
            </a:pPr>
            <a:endParaRPr sz="1050">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59"/>
          <p:cNvSpPr txBox="1"/>
          <p:nvPr/>
        </p:nvSpPr>
        <p:spPr>
          <a:xfrm>
            <a:off x="156619" y="1005619"/>
            <a:ext cx="8844525" cy="3370131"/>
          </a:xfrm>
          <a:prstGeom prst="rect">
            <a:avLst/>
          </a:prstGeom>
          <a:noFill/>
          <a:ln>
            <a:noFill/>
          </a:ln>
        </p:spPr>
        <p:txBody>
          <a:bodyPr spcFirstLastPara="1" wrap="square" lIns="68569" tIns="68569" rIns="68569" bIns="68569" anchor="t" anchorCtr="0">
            <a:spAutoFit/>
          </a:bodyPr>
          <a:lstStyle/>
          <a:p>
            <a:pPr>
              <a:buClr>
                <a:srgbClr val="000000"/>
              </a:buClr>
              <a:buSzPts val="2000"/>
            </a:pPr>
            <a:r>
              <a:rPr lang="en-US" sz="1500" b="1">
                <a:solidFill>
                  <a:srgbClr val="000000"/>
                </a:solidFill>
                <a:latin typeface="Calibri"/>
                <a:ea typeface="Calibri"/>
                <a:cs typeface="Calibri"/>
                <a:sym typeface="Calibri"/>
              </a:rPr>
              <a:t>Present Levels of Performance Summary</a:t>
            </a:r>
            <a:endParaRPr sz="1500" b="1">
              <a:solidFill>
                <a:srgbClr val="000000"/>
              </a:solidFill>
              <a:latin typeface="Calibri"/>
              <a:ea typeface="Calibri"/>
              <a:cs typeface="Calibri"/>
              <a:sym typeface="Calibri"/>
            </a:endParaRPr>
          </a:p>
          <a:p>
            <a:pPr>
              <a:buClr>
                <a:srgbClr val="000000"/>
              </a:buClr>
              <a:buSzPts val="2000"/>
            </a:pPr>
            <a:r>
              <a:rPr lang="en-US" sz="1500">
                <a:solidFill>
                  <a:schemeClr val="dk1"/>
                </a:solidFill>
                <a:latin typeface="Calibri"/>
                <a:ea typeface="Calibri"/>
                <a:cs typeface="Calibri"/>
                <a:sym typeface="Calibri"/>
              </a:rPr>
              <a:t>Include results of initial or most recent evaluation, including, if appropriate, the results of any interventions, progress monitoring and gap analyses.</a:t>
            </a:r>
            <a:endParaRPr sz="1500">
              <a:solidFill>
                <a:schemeClr val="dk1"/>
              </a:solidFill>
              <a:latin typeface="Calibri"/>
              <a:ea typeface="Calibri"/>
              <a:cs typeface="Calibri"/>
              <a:sym typeface="Calibri"/>
            </a:endParaRPr>
          </a:p>
          <a:p>
            <a:pPr>
              <a:buClr>
                <a:srgbClr val="000000"/>
              </a:buClr>
              <a:buSzPts val="2000"/>
            </a:pPr>
            <a:r>
              <a:rPr lang="en-US" sz="1500" b="1">
                <a:solidFill>
                  <a:srgbClr val="FF0000"/>
                </a:solidFill>
                <a:latin typeface="Calibri"/>
                <a:ea typeface="Calibri"/>
                <a:cs typeface="Calibri"/>
                <a:sym typeface="Calibri"/>
              </a:rPr>
              <a:t>IDEA 300.320(a)(1) present levels of academic achievement and functional performance</a:t>
            </a:r>
            <a:endParaRPr sz="1500" b="1">
              <a:solidFill>
                <a:srgbClr val="FF0000"/>
              </a:solidFill>
              <a:latin typeface="Calibri"/>
              <a:ea typeface="Calibri"/>
              <a:cs typeface="Calibri"/>
              <a:sym typeface="Calibri"/>
            </a:endParaRPr>
          </a:p>
          <a:p>
            <a:pPr>
              <a:buClr>
                <a:srgbClr val="000000"/>
              </a:buClr>
              <a:buSzPts val="2000"/>
            </a:pPr>
            <a:r>
              <a:rPr lang="en-US" sz="1500" b="1">
                <a:solidFill>
                  <a:srgbClr val="FF0000"/>
                </a:solidFill>
                <a:latin typeface="Calibri"/>
                <a:ea typeface="Calibri"/>
                <a:cs typeface="Calibri"/>
                <a:sym typeface="Calibri"/>
              </a:rPr>
              <a:t>IDEA 300.324(a)(iii) Results of initial or most recent evaluation</a:t>
            </a:r>
            <a:endParaRPr sz="1500" b="1">
              <a:solidFill>
                <a:srgbClr val="FF0000"/>
              </a:solidFill>
              <a:latin typeface="Calibri"/>
              <a:ea typeface="Calibri"/>
              <a:cs typeface="Calibri"/>
              <a:sym typeface="Calibri"/>
            </a:endParaRPr>
          </a:p>
          <a:p>
            <a:pPr>
              <a:lnSpc>
                <a:spcPct val="90000"/>
              </a:lnSpc>
              <a:buClr>
                <a:srgbClr val="000000"/>
              </a:buClr>
              <a:buSzPts val="2000"/>
            </a:pPr>
            <a:r>
              <a:rPr lang="en-US" sz="1500" b="1" i="1">
                <a:solidFill>
                  <a:srgbClr val="3F3F3F"/>
                </a:solidFill>
                <a:latin typeface="Calibri"/>
                <a:ea typeface="Calibri"/>
                <a:cs typeface="Calibri"/>
                <a:sym typeface="Calibri"/>
              </a:rPr>
              <a:t>**</a:t>
            </a:r>
            <a:r>
              <a:rPr lang="en-US" sz="1500" b="1" i="1">
                <a:solidFill>
                  <a:schemeClr val="dk1"/>
                </a:solidFill>
                <a:latin typeface="Calibri"/>
                <a:ea typeface="Calibri"/>
                <a:cs typeface="Calibri"/>
                <a:sym typeface="Calibri"/>
              </a:rPr>
              <a:t> Summary:</a:t>
            </a:r>
            <a:endParaRPr sz="1500">
              <a:solidFill>
                <a:srgbClr val="3F3F3F"/>
              </a:solidFill>
              <a:latin typeface="Calibri"/>
              <a:ea typeface="Calibri"/>
              <a:cs typeface="Calibri"/>
              <a:sym typeface="Calibri"/>
            </a:endParaRPr>
          </a:p>
          <a:p>
            <a:pPr marL="342900" indent="-266700">
              <a:lnSpc>
                <a:spcPct val="90000"/>
              </a:lnSpc>
              <a:buClr>
                <a:schemeClr val="accent1"/>
              </a:buClr>
              <a:buSzPts val="2000"/>
              <a:buFont typeface="Calibri"/>
              <a:buChar char="•"/>
            </a:pPr>
            <a:r>
              <a:rPr lang="en-US" sz="1500" b="1" i="1">
                <a:solidFill>
                  <a:srgbClr val="3F3F3F"/>
                </a:solidFill>
                <a:latin typeface="Calibri"/>
                <a:ea typeface="Calibri"/>
                <a:cs typeface="Calibri"/>
                <a:sym typeface="Calibri"/>
              </a:rPr>
              <a:t>Looking at Jenny’s assessments through a “transition lens” indicates a significant gap </a:t>
            </a:r>
            <a:r>
              <a:rPr lang="en-US" sz="1500" i="1">
                <a:solidFill>
                  <a:srgbClr val="3F3F3F"/>
                </a:solidFill>
                <a:latin typeface="Calibri"/>
                <a:ea typeface="Calibri"/>
                <a:cs typeface="Calibri"/>
                <a:sym typeface="Calibri"/>
              </a:rPr>
              <a:t>was identified between her current level and her PSG of attending a 4-year college to study architecture. </a:t>
            </a:r>
            <a:endParaRPr sz="1500" i="1">
              <a:solidFill>
                <a:srgbClr val="3F3F3F"/>
              </a:solidFill>
              <a:latin typeface="Calibri"/>
              <a:ea typeface="Calibri"/>
              <a:cs typeface="Calibri"/>
              <a:sym typeface="Calibri"/>
            </a:endParaRPr>
          </a:p>
          <a:p>
            <a:pPr marL="342900" indent="-266700">
              <a:lnSpc>
                <a:spcPct val="90000"/>
              </a:lnSpc>
              <a:buClr>
                <a:schemeClr val="accent1"/>
              </a:buClr>
              <a:buSzPts val="2000"/>
              <a:buFont typeface="Calibri"/>
              <a:buChar char="•"/>
            </a:pPr>
            <a:r>
              <a:rPr lang="en-US" sz="1500" b="1">
                <a:solidFill>
                  <a:srgbClr val="3F3F3F"/>
                </a:solidFill>
                <a:latin typeface="Calibri"/>
                <a:ea typeface="Calibri"/>
                <a:cs typeface="Calibri"/>
                <a:sym typeface="Calibri"/>
              </a:rPr>
              <a:t>Math </a:t>
            </a:r>
            <a:r>
              <a:rPr lang="en-US" sz="1500">
                <a:solidFill>
                  <a:srgbClr val="3F3F3F"/>
                </a:solidFill>
                <a:latin typeface="Calibri"/>
                <a:ea typeface="Calibri"/>
                <a:cs typeface="Calibri"/>
                <a:sym typeface="Calibri"/>
              </a:rPr>
              <a:t>‘Significantly Below Average – Did Not Reach Benchmark’ (score of 240- score range 160-760) </a:t>
            </a:r>
            <a:r>
              <a:rPr lang="en-US" sz="1500" b="1">
                <a:solidFill>
                  <a:schemeClr val="dk1"/>
                </a:solidFill>
                <a:latin typeface="Calibri"/>
                <a:ea typeface="Calibri"/>
                <a:cs typeface="Calibri"/>
                <a:sym typeface="Calibri"/>
              </a:rPr>
              <a:t> currently demonstrates</a:t>
            </a:r>
            <a:r>
              <a:rPr lang="en-US" sz="1500">
                <a:solidFill>
                  <a:schemeClr val="dk1"/>
                </a:solidFill>
                <a:latin typeface="Calibri"/>
                <a:ea typeface="Calibri"/>
                <a:cs typeface="Calibri"/>
                <a:sym typeface="Calibri"/>
              </a:rPr>
              <a:t> that she can independently solve eighth grade-level multi-step problems with 50% accuracy.</a:t>
            </a:r>
            <a:r>
              <a:rPr lang="en-US" sz="1500">
                <a:solidFill>
                  <a:srgbClr val="3F3F3F"/>
                </a:solidFill>
                <a:latin typeface="Calibri"/>
                <a:ea typeface="Calibri"/>
                <a:cs typeface="Calibri"/>
                <a:sym typeface="Calibri"/>
              </a:rPr>
              <a:t> (Math calculation skills)</a:t>
            </a:r>
            <a:endParaRPr sz="1500" i="1">
              <a:solidFill>
                <a:srgbClr val="3F3F3F"/>
              </a:solidFill>
              <a:latin typeface="Calibri"/>
              <a:ea typeface="Calibri"/>
              <a:cs typeface="Calibri"/>
              <a:sym typeface="Calibri"/>
            </a:endParaRPr>
          </a:p>
          <a:p>
            <a:pPr marL="342900" indent="-266700">
              <a:lnSpc>
                <a:spcPct val="90000"/>
              </a:lnSpc>
              <a:buClr>
                <a:schemeClr val="accent1"/>
              </a:buClr>
              <a:buSzPts val="2000"/>
              <a:buFont typeface="Calibri"/>
              <a:buChar char="•"/>
            </a:pPr>
            <a:r>
              <a:rPr lang="en-US" sz="1500" b="1" i="1">
                <a:solidFill>
                  <a:srgbClr val="3F3F3F"/>
                </a:solidFill>
                <a:latin typeface="Calibri"/>
                <a:ea typeface="Calibri"/>
                <a:cs typeface="Calibri"/>
                <a:sym typeface="Calibri"/>
              </a:rPr>
              <a:t>Jenny’s reading and writing</a:t>
            </a:r>
            <a:r>
              <a:rPr lang="en-US" sz="1500" i="1">
                <a:solidFill>
                  <a:srgbClr val="3F3F3F"/>
                </a:solidFill>
                <a:latin typeface="Calibri"/>
                <a:ea typeface="Calibri"/>
                <a:cs typeface="Calibri"/>
                <a:sym typeface="Calibri"/>
              </a:rPr>
              <a:t> scored 140, 380- 430 or above required for 4-year university. Attending Community College allows Jenny to take remedial math and language arts courses to improve her scores and skills.</a:t>
            </a:r>
            <a:endParaRPr sz="1500" i="1">
              <a:solidFill>
                <a:srgbClr val="3F3F3F"/>
              </a:solidFill>
              <a:latin typeface="Calibri"/>
              <a:ea typeface="Calibri"/>
              <a:cs typeface="Calibri"/>
              <a:sym typeface="Calibri"/>
            </a:endParaRPr>
          </a:p>
          <a:p>
            <a:pPr marL="342900">
              <a:lnSpc>
                <a:spcPct val="90000"/>
              </a:lnSpc>
              <a:buClr>
                <a:srgbClr val="000000"/>
              </a:buClr>
              <a:buSzPts val="2000"/>
            </a:pPr>
            <a:endParaRPr sz="1500" i="1">
              <a:solidFill>
                <a:srgbClr val="3F3F3F"/>
              </a:solidFill>
              <a:latin typeface="Calibri"/>
              <a:ea typeface="Calibri"/>
              <a:cs typeface="Calibri"/>
              <a:sym typeface="Calibri"/>
            </a:endParaRPr>
          </a:p>
        </p:txBody>
      </p:sp>
      <p:sp>
        <p:nvSpPr>
          <p:cNvPr id="627" name="Google Shape;627;p59"/>
          <p:cNvSpPr txBox="1"/>
          <p:nvPr/>
        </p:nvSpPr>
        <p:spPr>
          <a:xfrm>
            <a:off x="438150" y="4743450"/>
            <a:ext cx="8410575" cy="563201"/>
          </a:xfrm>
          <a:prstGeom prst="rect">
            <a:avLst/>
          </a:prstGeom>
          <a:noFill/>
          <a:ln w="63500" cap="flat" cmpd="sng">
            <a:solidFill>
              <a:srgbClr val="FFC000"/>
            </a:solidFill>
            <a:prstDash val="solid"/>
            <a:round/>
            <a:headEnd type="none" w="sm" len="sm"/>
            <a:tailEnd type="none" w="sm" len="sm"/>
          </a:ln>
        </p:spPr>
        <p:txBody>
          <a:bodyPr spcFirstLastPara="1" wrap="square" lIns="68569" tIns="34275" rIns="68569" bIns="34275" anchor="t" anchorCtr="0">
            <a:spAutoFit/>
          </a:bodyPr>
          <a:lstStyle/>
          <a:p>
            <a:pPr marL="342900" algn="ctr">
              <a:lnSpc>
                <a:spcPct val="106999"/>
              </a:lnSpc>
              <a:buClr>
                <a:srgbClr val="000000"/>
              </a:buClr>
              <a:buSzPts val="2000"/>
            </a:pPr>
            <a:r>
              <a:rPr lang="en-US" sz="1500" i="1">
                <a:solidFill>
                  <a:schemeClr val="dk1"/>
                </a:solidFill>
                <a:latin typeface="Calibri"/>
                <a:ea typeface="Calibri"/>
                <a:cs typeface="Calibri"/>
                <a:sym typeface="Calibri"/>
              </a:rPr>
              <a:t>**</a:t>
            </a:r>
            <a:r>
              <a:rPr lang="en-US" sz="1500" b="1" i="1">
                <a:solidFill>
                  <a:srgbClr val="1482AB"/>
                </a:solidFill>
                <a:latin typeface="Calibri"/>
                <a:ea typeface="Calibri"/>
                <a:cs typeface="Calibri"/>
                <a:sym typeface="Calibri"/>
              </a:rPr>
              <a:t>Jenny’s goal was to attend a 4-year college, but after researching with her case manager, Jenny decided that a community college would be a better fit.</a:t>
            </a:r>
            <a:endParaRPr sz="1500">
              <a:solidFill>
                <a:srgbClr val="3F3F3F"/>
              </a:solidFill>
              <a:latin typeface="Calibri"/>
              <a:ea typeface="Calibri"/>
              <a:cs typeface="Calibri"/>
              <a:sym typeface="Calibri"/>
            </a:endParaRPr>
          </a:p>
        </p:txBody>
      </p:sp>
      <p:sp>
        <p:nvSpPr>
          <p:cNvPr id="628" name="Google Shape;628;p59"/>
          <p:cNvSpPr txBox="1"/>
          <p:nvPr/>
        </p:nvSpPr>
        <p:spPr>
          <a:xfrm>
            <a:off x="438150" y="4057651"/>
            <a:ext cx="8410574" cy="630142"/>
          </a:xfrm>
          <a:prstGeom prst="rect">
            <a:avLst/>
          </a:prstGeom>
          <a:noFill/>
          <a:ln w="57150" cap="flat" cmpd="sng">
            <a:solidFill>
              <a:srgbClr val="E56915"/>
            </a:solidFill>
            <a:prstDash val="solid"/>
            <a:round/>
            <a:headEnd type="none" w="sm" len="sm"/>
            <a:tailEnd type="none" w="sm" len="sm"/>
          </a:ln>
        </p:spPr>
        <p:txBody>
          <a:bodyPr spcFirstLastPara="1" wrap="square" lIns="68569" tIns="34275" rIns="68569" bIns="34275" anchor="t" anchorCtr="0">
            <a:spAutoFit/>
          </a:bodyPr>
          <a:lstStyle/>
          <a:p>
            <a:pPr marL="342900" indent="-266700">
              <a:lnSpc>
                <a:spcPct val="90000"/>
              </a:lnSpc>
              <a:buClr>
                <a:schemeClr val="accent1"/>
              </a:buClr>
              <a:buSzPts val="2000"/>
              <a:buFont typeface="Calibri"/>
              <a:buChar char="•"/>
            </a:pPr>
            <a:r>
              <a:rPr lang="en-US" sz="1350">
                <a:solidFill>
                  <a:srgbClr val="3F3F3F"/>
                </a:solidFill>
                <a:latin typeface="Calibri"/>
                <a:ea typeface="Calibri"/>
                <a:cs typeface="Calibri"/>
                <a:sym typeface="Calibri"/>
              </a:rPr>
              <a:t>Reading &amp; Writing ‘Needs to Strengthen Skills’ (score of 380- score range of 320-1520) </a:t>
            </a:r>
            <a:r>
              <a:rPr lang="en-US" sz="1350">
                <a:solidFill>
                  <a:schemeClr val="dk1"/>
                </a:solidFill>
                <a:latin typeface="Calibri"/>
                <a:ea typeface="Calibri"/>
                <a:cs typeface="Calibri"/>
                <a:sym typeface="Calibri"/>
              </a:rPr>
              <a:t>For English Language Arts, Jenny struggles to </a:t>
            </a:r>
            <a:r>
              <a:rPr lang="en-US" sz="1350" b="1" u="sng">
                <a:solidFill>
                  <a:schemeClr val="dk1"/>
                </a:solidFill>
                <a:latin typeface="Calibri"/>
                <a:ea typeface="Calibri"/>
                <a:cs typeface="Calibri"/>
                <a:sym typeface="Calibri"/>
              </a:rPr>
              <a:t>comprehend 8th grade level fiction</a:t>
            </a:r>
            <a:r>
              <a:rPr lang="en-US" sz="1350">
                <a:solidFill>
                  <a:schemeClr val="dk1"/>
                </a:solidFill>
                <a:latin typeface="Calibri"/>
                <a:ea typeface="Calibri"/>
                <a:cs typeface="Calibri"/>
                <a:sym typeface="Calibri"/>
              </a:rPr>
              <a:t>. </a:t>
            </a:r>
            <a:r>
              <a:rPr lang="en-US" sz="1350">
                <a:solidFill>
                  <a:srgbClr val="3F3F3F"/>
                </a:solidFill>
                <a:latin typeface="Calibri"/>
                <a:ea typeface="Calibri"/>
                <a:cs typeface="Calibri"/>
                <a:sym typeface="Calibri"/>
              </a:rPr>
              <a:t>(Reading comprehension strategies). </a:t>
            </a:r>
            <a:endParaRPr sz="1350">
              <a:solidFill>
                <a:schemeClr val="dk1"/>
              </a:solidFill>
              <a:latin typeface="Calibri"/>
              <a:ea typeface="Calibri"/>
              <a:cs typeface="Calibri"/>
              <a:sym typeface="Calibri"/>
            </a:endParaRPr>
          </a:p>
          <a:p>
            <a:pPr marL="342900" indent="-266700">
              <a:lnSpc>
                <a:spcPct val="90000"/>
              </a:lnSpc>
              <a:buClr>
                <a:schemeClr val="accent1"/>
              </a:buClr>
              <a:buSzPts val="2000"/>
              <a:buFont typeface="Calibri"/>
              <a:buChar char="•"/>
            </a:pPr>
            <a:r>
              <a:rPr lang="en-US" sz="1350">
                <a:solidFill>
                  <a:srgbClr val="3F3F3F"/>
                </a:solidFill>
                <a:latin typeface="Calibri"/>
                <a:ea typeface="Calibri"/>
                <a:cs typeface="Calibri"/>
                <a:sym typeface="Calibri"/>
              </a:rPr>
              <a:t> </a:t>
            </a:r>
            <a:r>
              <a:rPr lang="en-US" sz="1350">
                <a:solidFill>
                  <a:schemeClr val="dk1"/>
                </a:solidFill>
                <a:latin typeface="Calibri"/>
                <a:ea typeface="Calibri"/>
                <a:cs typeface="Calibri"/>
                <a:sym typeface="Calibri"/>
              </a:rPr>
              <a:t>For writing, she needs support with </a:t>
            </a:r>
            <a:r>
              <a:rPr lang="en-US" sz="1350" b="1" u="sng">
                <a:solidFill>
                  <a:schemeClr val="dk1"/>
                </a:solidFill>
                <a:latin typeface="Calibri"/>
                <a:ea typeface="Calibri"/>
                <a:cs typeface="Calibri"/>
                <a:sym typeface="Calibri"/>
              </a:rPr>
              <a:t>organization and writing mechanics </a:t>
            </a:r>
            <a:r>
              <a:rPr lang="en-US" sz="1350">
                <a:solidFill>
                  <a:schemeClr val="dk1"/>
                </a:solidFill>
                <a:latin typeface="Calibri"/>
                <a:ea typeface="Calibri"/>
                <a:cs typeface="Calibri"/>
                <a:sym typeface="Calibri"/>
              </a:rPr>
              <a:t>(teacher reports)</a:t>
            </a:r>
            <a:endParaRPr sz="1350">
              <a:solidFill>
                <a:srgbClr val="3F3F3F"/>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60"/>
          <p:cNvSpPr txBox="1">
            <a:spLocks noGrp="1"/>
          </p:cNvSpPr>
          <p:nvPr>
            <p:ph type="body" idx="4294967295"/>
          </p:nvPr>
        </p:nvSpPr>
        <p:spPr>
          <a:xfrm>
            <a:off x="3549253" y="1971675"/>
            <a:ext cx="5594747" cy="3664744"/>
          </a:xfrm>
          <a:prstGeom prst="rect">
            <a:avLst/>
          </a:prstGeom>
          <a:noFill/>
          <a:ln>
            <a:noFill/>
          </a:ln>
        </p:spPr>
        <p:txBody>
          <a:bodyPr spcFirstLastPara="1" vert="horz" wrap="square" lIns="0" tIns="34275" rIns="0" bIns="34275" rtlCol="0" anchor="t" anchorCtr="0">
            <a:normAutofit/>
          </a:bodyPr>
          <a:lstStyle/>
          <a:p>
            <a:pPr marL="342900" indent="-171450">
              <a:spcBef>
                <a:spcPts val="900"/>
              </a:spcBef>
              <a:buClr>
                <a:schemeClr val="accent1"/>
              </a:buClr>
              <a:buSzPts val="2000"/>
              <a:buNone/>
            </a:pPr>
            <a:endParaRPr sz="1050" u="sng">
              <a:solidFill>
                <a:schemeClr val="hlink"/>
              </a:solidFill>
              <a:latin typeface="Arial"/>
              <a:ea typeface="Arial"/>
              <a:cs typeface="Arial"/>
              <a:sym typeface="Arial"/>
            </a:endParaRPr>
          </a:p>
          <a:p>
            <a:pPr marL="342900" indent="-171450">
              <a:spcBef>
                <a:spcPts val="900"/>
              </a:spcBef>
              <a:buClr>
                <a:schemeClr val="accent1"/>
              </a:buClr>
              <a:buSzPts val="2000"/>
              <a:buNone/>
            </a:pPr>
            <a:endParaRPr sz="1050" u="sng">
              <a:solidFill>
                <a:schemeClr val="hlink"/>
              </a:solidFill>
              <a:latin typeface="Arial"/>
              <a:ea typeface="Arial"/>
              <a:cs typeface="Arial"/>
              <a:sym typeface="Arial"/>
            </a:endParaRPr>
          </a:p>
          <a:p>
            <a:pPr marL="342900" indent="-171450">
              <a:spcBef>
                <a:spcPts val="900"/>
              </a:spcBef>
              <a:buClr>
                <a:schemeClr val="accent1"/>
              </a:buClr>
              <a:buSzPts val="2000"/>
              <a:buNone/>
            </a:pPr>
            <a:endParaRPr sz="1050" u="sng">
              <a:solidFill>
                <a:schemeClr val="hlink"/>
              </a:solidFill>
              <a:latin typeface="Arial"/>
              <a:ea typeface="Arial"/>
              <a:cs typeface="Arial"/>
              <a:sym typeface="Arial"/>
            </a:endParaRPr>
          </a:p>
          <a:p>
            <a:pPr marL="342900" indent="-171450">
              <a:spcBef>
                <a:spcPts val="900"/>
              </a:spcBef>
              <a:buClr>
                <a:schemeClr val="accent1"/>
              </a:buClr>
              <a:buSzPts val="2000"/>
              <a:buNone/>
            </a:pPr>
            <a:endParaRPr sz="1050" u="sng">
              <a:solidFill>
                <a:schemeClr val="hlink"/>
              </a:solidFill>
              <a:latin typeface="Arial"/>
              <a:ea typeface="Arial"/>
              <a:cs typeface="Arial"/>
              <a:sym typeface="Arial"/>
            </a:endParaRPr>
          </a:p>
          <a:p>
            <a:pPr marL="342900" indent="-171450">
              <a:spcBef>
                <a:spcPts val="900"/>
              </a:spcBef>
              <a:buClr>
                <a:schemeClr val="accent1"/>
              </a:buClr>
              <a:buSzPts val="2000"/>
              <a:buNone/>
            </a:pPr>
            <a:endParaRPr sz="1050" u="sng">
              <a:solidFill>
                <a:schemeClr val="hlink"/>
              </a:solidFill>
              <a:latin typeface="Arial"/>
              <a:ea typeface="Arial"/>
              <a:cs typeface="Arial"/>
              <a:sym typeface="Arial"/>
            </a:endParaRPr>
          </a:p>
          <a:p>
            <a:pPr marL="342900" indent="-171450">
              <a:spcBef>
                <a:spcPts val="900"/>
              </a:spcBef>
              <a:buClr>
                <a:schemeClr val="accent1"/>
              </a:buClr>
              <a:buSzPts val="2000"/>
              <a:buNone/>
            </a:pPr>
            <a:endParaRPr sz="1050" u="sng">
              <a:solidFill>
                <a:schemeClr val="hlink"/>
              </a:solidFill>
              <a:latin typeface="Arial"/>
              <a:ea typeface="Arial"/>
              <a:cs typeface="Arial"/>
              <a:sym typeface="Arial"/>
            </a:endParaRPr>
          </a:p>
          <a:p>
            <a:pPr marL="342900" indent="-171450">
              <a:spcBef>
                <a:spcPts val="900"/>
              </a:spcBef>
              <a:buClr>
                <a:schemeClr val="accent1"/>
              </a:buClr>
              <a:buSzPts val="2000"/>
              <a:buNone/>
            </a:pPr>
            <a:endParaRPr sz="1050" u="sng">
              <a:solidFill>
                <a:schemeClr val="hlink"/>
              </a:solidFill>
              <a:latin typeface="Arial"/>
              <a:ea typeface="Arial"/>
              <a:cs typeface="Arial"/>
              <a:sym typeface="Arial"/>
            </a:endParaRPr>
          </a:p>
          <a:p>
            <a:pPr marL="342900" indent="-171450">
              <a:spcBef>
                <a:spcPts val="900"/>
              </a:spcBef>
              <a:buClr>
                <a:schemeClr val="accent1"/>
              </a:buClr>
              <a:buSzPts val="2000"/>
              <a:buNone/>
            </a:pPr>
            <a:endParaRPr sz="1050" u="sng">
              <a:solidFill>
                <a:schemeClr val="hlink"/>
              </a:solidFill>
              <a:latin typeface="Arial"/>
              <a:ea typeface="Arial"/>
              <a:cs typeface="Arial"/>
              <a:sym typeface="Arial"/>
            </a:endParaRPr>
          </a:p>
        </p:txBody>
      </p:sp>
      <p:sp>
        <p:nvSpPr>
          <p:cNvPr id="634" name="Google Shape;634;p60"/>
          <p:cNvSpPr txBox="1"/>
          <p:nvPr/>
        </p:nvSpPr>
        <p:spPr>
          <a:xfrm>
            <a:off x="933450" y="1514152"/>
            <a:ext cx="7905750" cy="3711755"/>
          </a:xfrm>
          <a:prstGeom prst="rect">
            <a:avLst/>
          </a:prstGeom>
          <a:noFill/>
          <a:ln>
            <a:noFill/>
          </a:ln>
        </p:spPr>
        <p:txBody>
          <a:bodyPr spcFirstLastPara="1" wrap="square" lIns="68569" tIns="34275" rIns="68569" bIns="34275" anchor="t" anchorCtr="0">
            <a:spAutoFit/>
          </a:bodyPr>
          <a:lstStyle/>
          <a:p>
            <a:pPr>
              <a:lnSpc>
                <a:spcPct val="106999"/>
              </a:lnSpc>
              <a:buClr>
                <a:srgbClr val="1CADE4"/>
              </a:buClr>
              <a:buSzPts val="2800"/>
            </a:pPr>
            <a:r>
              <a:rPr lang="en-US" sz="1500" b="1">
                <a:solidFill>
                  <a:srgbClr val="000000"/>
                </a:solidFill>
                <a:latin typeface="Calibri"/>
                <a:ea typeface="Calibri"/>
                <a:cs typeface="Calibri"/>
                <a:sym typeface="Calibri"/>
              </a:rPr>
              <a:t>Transition Assessment #1: O’NET Interest Profiler results </a:t>
            </a:r>
            <a:endParaRPr sz="1500">
              <a:solidFill>
                <a:srgbClr val="000000"/>
              </a:solidFill>
              <a:latin typeface="Arial"/>
              <a:ea typeface="Arial"/>
              <a:cs typeface="Arial"/>
              <a:sym typeface="Arial"/>
            </a:endParaRPr>
          </a:p>
          <a:p>
            <a:pPr>
              <a:lnSpc>
                <a:spcPct val="106999"/>
              </a:lnSpc>
              <a:buClr>
                <a:srgbClr val="1CADE4"/>
              </a:buClr>
              <a:buSzPts val="2400"/>
            </a:pPr>
            <a:r>
              <a:rPr lang="en-US" sz="1500" b="1">
                <a:solidFill>
                  <a:srgbClr val="000000"/>
                </a:solidFill>
                <a:latin typeface="Calibri"/>
                <a:ea typeface="Calibri"/>
                <a:cs typeface="Calibri"/>
                <a:sym typeface="Calibri"/>
              </a:rPr>
              <a:t>Jenny’s Interest Code RCA</a:t>
            </a:r>
            <a:endParaRPr sz="1500">
              <a:solidFill>
                <a:srgbClr val="3F3F3F"/>
              </a:solidFill>
              <a:latin typeface="Calibri"/>
              <a:ea typeface="Calibri"/>
              <a:cs typeface="Calibri"/>
              <a:sym typeface="Calibri"/>
            </a:endParaRPr>
          </a:p>
          <a:p>
            <a:pPr>
              <a:lnSpc>
                <a:spcPct val="106999"/>
              </a:lnSpc>
              <a:buClr>
                <a:srgbClr val="1CADE4"/>
              </a:buClr>
              <a:buSzPts val="2400"/>
            </a:pPr>
            <a:endParaRPr sz="1500" b="1">
              <a:solidFill>
                <a:srgbClr val="000000"/>
              </a:solidFill>
              <a:latin typeface="Calibri"/>
              <a:ea typeface="Calibri"/>
              <a:cs typeface="Calibri"/>
              <a:sym typeface="Calibri"/>
            </a:endParaRPr>
          </a:p>
          <a:p>
            <a:pPr>
              <a:lnSpc>
                <a:spcPct val="115000"/>
              </a:lnSpc>
              <a:buClr>
                <a:srgbClr val="1CADE4"/>
              </a:buClr>
              <a:buSzPts val="2400"/>
            </a:pPr>
            <a:r>
              <a:rPr lang="en-US" sz="1500" b="1">
                <a:solidFill>
                  <a:srgbClr val="000000"/>
                </a:solidFill>
                <a:latin typeface="Calibri"/>
                <a:ea typeface="Calibri"/>
                <a:cs typeface="Calibri"/>
                <a:sym typeface="Calibri"/>
              </a:rPr>
              <a:t>Realistic</a:t>
            </a:r>
            <a:r>
              <a:rPr lang="en-US" sz="1500">
                <a:solidFill>
                  <a:srgbClr val="000000"/>
                </a:solidFill>
                <a:latin typeface="Calibri"/>
                <a:ea typeface="Calibri"/>
                <a:cs typeface="Calibri"/>
                <a:sym typeface="Calibri"/>
              </a:rPr>
              <a:t> — Realistic occupations frequently involve work activities that include practical, hands-on problems and solutions. They often deal with plants, animals, and real-world materials like wood, tools, and machinery. Many of the occupations require working outside and do not involve a lot of paperwork or working closely with others.</a:t>
            </a:r>
            <a:endParaRPr sz="1500">
              <a:solidFill>
                <a:srgbClr val="000000"/>
              </a:solidFill>
              <a:latin typeface="Arial"/>
              <a:ea typeface="Arial"/>
              <a:cs typeface="Arial"/>
              <a:sym typeface="Arial"/>
            </a:endParaRPr>
          </a:p>
          <a:p>
            <a:pPr>
              <a:lnSpc>
                <a:spcPct val="115000"/>
              </a:lnSpc>
              <a:buClr>
                <a:srgbClr val="1CADE4"/>
              </a:buClr>
              <a:buSzPts val="2400"/>
            </a:pPr>
            <a:r>
              <a:rPr lang="en-US" sz="1500" b="1">
                <a:solidFill>
                  <a:srgbClr val="000000"/>
                </a:solidFill>
                <a:latin typeface="Calibri"/>
                <a:ea typeface="Calibri"/>
                <a:cs typeface="Calibri"/>
                <a:sym typeface="Calibri"/>
              </a:rPr>
              <a:t>Conventional</a:t>
            </a:r>
            <a:r>
              <a:rPr lang="en-US" sz="1500">
                <a:solidFill>
                  <a:srgbClr val="000000"/>
                </a:solidFill>
                <a:latin typeface="Calibri"/>
                <a:ea typeface="Calibri"/>
                <a:cs typeface="Calibri"/>
                <a:sym typeface="Calibri"/>
              </a:rPr>
              <a:t> — Conventional occupations frequently involve following set procedures and routines. These occupations can include working with data and details more than with ideas. Usually, there is a clear line of authority to follow.</a:t>
            </a:r>
            <a:endParaRPr sz="1500">
              <a:solidFill>
                <a:srgbClr val="000000"/>
              </a:solidFill>
              <a:latin typeface="Arial"/>
              <a:ea typeface="Arial"/>
              <a:cs typeface="Arial"/>
              <a:sym typeface="Arial"/>
            </a:endParaRPr>
          </a:p>
          <a:p>
            <a:pPr>
              <a:lnSpc>
                <a:spcPct val="115000"/>
              </a:lnSpc>
              <a:buClr>
                <a:srgbClr val="1CADE4"/>
              </a:buClr>
              <a:buSzPts val="2400"/>
            </a:pPr>
            <a:r>
              <a:rPr lang="en-US" sz="1500" b="1">
                <a:solidFill>
                  <a:srgbClr val="000000"/>
                </a:solidFill>
                <a:latin typeface="Calibri"/>
                <a:ea typeface="Calibri"/>
                <a:cs typeface="Calibri"/>
                <a:sym typeface="Calibri"/>
              </a:rPr>
              <a:t>Artistic</a:t>
            </a:r>
            <a:r>
              <a:rPr lang="en-US" sz="1500">
                <a:solidFill>
                  <a:srgbClr val="000000"/>
                </a:solidFill>
                <a:latin typeface="Calibri"/>
                <a:ea typeface="Calibri"/>
                <a:cs typeface="Calibri"/>
                <a:sym typeface="Calibri"/>
              </a:rPr>
              <a:t> — Artistic occupations frequently involve working with forms, designs, and patterns. They often require self-expression, and the work can be done without following a clear set of rules.</a:t>
            </a:r>
            <a:endParaRPr sz="1500">
              <a:solidFill>
                <a:srgbClr val="3F3F3F"/>
              </a:solidFill>
              <a:latin typeface="Calibri"/>
              <a:ea typeface="Calibri"/>
              <a:cs typeface="Calibri"/>
              <a:sym typeface="Calibri"/>
            </a:endParaRPr>
          </a:p>
          <a:p>
            <a:pPr>
              <a:lnSpc>
                <a:spcPct val="115000"/>
              </a:lnSpc>
              <a:buClr>
                <a:srgbClr val="1CADE4"/>
              </a:buClr>
              <a:buSzPts val="2400"/>
            </a:pPr>
            <a:endParaRPr sz="1500">
              <a:solidFill>
                <a:srgbClr val="000000"/>
              </a:solidFill>
              <a:latin typeface="Calibri"/>
              <a:ea typeface="Calibri"/>
              <a:cs typeface="Calibri"/>
              <a:sym typeface="Calibri"/>
            </a:endParaRPr>
          </a:p>
          <a:p>
            <a:pPr>
              <a:lnSpc>
                <a:spcPct val="106999"/>
              </a:lnSpc>
              <a:buClr>
                <a:srgbClr val="1CADE4"/>
              </a:buClr>
              <a:buSzPts val="2400"/>
            </a:pPr>
            <a:r>
              <a:rPr lang="en-US" sz="1500" b="1">
                <a:solidFill>
                  <a:srgbClr val="000000"/>
                </a:solidFill>
                <a:latin typeface="Calibri"/>
                <a:ea typeface="Calibri"/>
                <a:cs typeface="Calibri"/>
                <a:sym typeface="Calibri"/>
              </a:rPr>
              <a:t>Jenny’s Interests: </a:t>
            </a:r>
            <a:r>
              <a:rPr lang="en-US" sz="1500" b="1">
                <a:solidFill>
                  <a:srgbClr val="1482AB"/>
                </a:solidFill>
                <a:latin typeface="Calibri"/>
                <a:ea typeface="Calibri"/>
                <a:cs typeface="Calibri"/>
                <a:sym typeface="Calibri"/>
              </a:rPr>
              <a:t>Architecture and Design.</a:t>
            </a:r>
            <a:endParaRPr sz="1500">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61"/>
          <p:cNvSpPr txBox="1">
            <a:spLocks noGrp="1"/>
          </p:cNvSpPr>
          <p:nvPr>
            <p:ph type="body" idx="4294967295"/>
          </p:nvPr>
        </p:nvSpPr>
        <p:spPr>
          <a:xfrm>
            <a:off x="533400" y="1351758"/>
            <a:ext cx="8457831" cy="3842100"/>
          </a:xfrm>
          <a:prstGeom prst="rect">
            <a:avLst/>
          </a:prstGeom>
          <a:noFill/>
          <a:ln>
            <a:noFill/>
          </a:ln>
        </p:spPr>
        <p:txBody>
          <a:bodyPr spcFirstLastPara="1" vert="horz" wrap="square" lIns="0" tIns="34275" rIns="0" bIns="34275" rtlCol="0" anchor="t" anchorCtr="0">
            <a:noAutofit/>
          </a:bodyPr>
          <a:lstStyle/>
          <a:p>
            <a:pPr marL="0" indent="0">
              <a:lnSpc>
                <a:spcPct val="106999"/>
              </a:lnSpc>
              <a:spcBef>
                <a:spcPts val="0"/>
              </a:spcBef>
              <a:buClr>
                <a:srgbClr val="000000"/>
              </a:buClr>
              <a:buSzPts val="1986"/>
              <a:buNone/>
            </a:pPr>
            <a:r>
              <a:rPr lang="en-US" sz="1050" b="1">
                <a:solidFill>
                  <a:schemeClr val="dk1"/>
                </a:solidFill>
                <a:latin typeface="Arial"/>
                <a:ea typeface="Arial"/>
                <a:cs typeface="Arial"/>
                <a:sym typeface="Arial"/>
              </a:rPr>
              <a:t>T</a:t>
            </a:r>
            <a:r>
              <a:rPr lang="en-US" sz="1350" b="1">
                <a:solidFill>
                  <a:schemeClr val="dk1"/>
                </a:solidFill>
                <a:latin typeface="Arial"/>
                <a:ea typeface="Arial"/>
                <a:cs typeface="Arial"/>
                <a:sym typeface="Arial"/>
              </a:rPr>
              <a:t>ransition Assessment #2:</a:t>
            </a:r>
            <a:endParaRPr sz="1350" b="1">
              <a:solidFill>
                <a:schemeClr val="dk1"/>
              </a:solidFill>
              <a:latin typeface="Arial"/>
              <a:ea typeface="Arial"/>
              <a:cs typeface="Arial"/>
              <a:sym typeface="Arial"/>
            </a:endParaRPr>
          </a:p>
          <a:p>
            <a:pPr marL="0" indent="0">
              <a:lnSpc>
                <a:spcPct val="106999"/>
              </a:lnSpc>
              <a:spcBef>
                <a:spcPts val="600"/>
              </a:spcBef>
              <a:buClr>
                <a:schemeClr val="dk1"/>
              </a:buClr>
              <a:buSzPts val="803"/>
              <a:buNone/>
            </a:pPr>
            <a:r>
              <a:rPr lang="en-US" sz="1350" b="1"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Interest Profiler/123 Career Test Results:</a:t>
            </a:r>
            <a:endParaRPr sz="1350" b="1">
              <a:solidFill>
                <a:schemeClr val="dk1"/>
              </a:solidFill>
              <a:latin typeface="Arial"/>
              <a:ea typeface="Arial"/>
              <a:cs typeface="Arial"/>
              <a:sym typeface="Arial"/>
            </a:endParaRPr>
          </a:p>
          <a:p>
            <a:pPr marL="0" indent="0">
              <a:lnSpc>
                <a:spcPct val="106999"/>
              </a:lnSpc>
              <a:spcBef>
                <a:spcPts val="600"/>
              </a:spcBef>
              <a:buClr>
                <a:schemeClr val="dk1"/>
              </a:buClr>
              <a:buSzPts val="803"/>
              <a:buNone/>
            </a:pPr>
            <a:r>
              <a:rPr lang="en-US" sz="1350" b="1">
                <a:solidFill>
                  <a:schemeClr val="dk1"/>
                </a:solidFill>
                <a:latin typeface="Arial"/>
                <a:ea typeface="Arial"/>
                <a:cs typeface="Arial"/>
                <a:sym typeface="Arial"/>
              </a:rPr>
              <a:t>Hollands codes: ARICES</a:t>
            </a:r>
            <a:endParaRPr sz="1350" b="1">
              <a:solidFill>
                <a:schemeClr val="dk1"/>
              </a:solidFill>
              <a:latin typeface="Arial"/>
              <a:ea typeface="Arial"/>
              <a:cs typeface="Arial"/>
              <a:sym typeface="Arial"/>
            </a:endParaRPr>
          </a:p>
          <a:p>
            <a:pPr marL="0" indent="0">
              <a:lnSpc>
                <a:spcPct val="106999"/>
              </a:lnSpc>
              <a:spcBef>
                <a:spcPts val="600"/>
              </a:spcBef>
              <a:buClr>
                <a:schemeClr val="dk1"/>
              </a:buClr>
              <a:buSzPts val="839"/>
              <a:buNone/>
            </a:pPr>
            <a:r>
              <a:rPr lang="en-US" sz="1350">
                <a:solidFill>
                  <a:schemeClr val="dk1"/>
                </a:solidFill>
                <a:latin typeface="Arial"/>
                <a:ea typeface="Arial"/>
                <a:cs typeface="Arial"/>
                <a:sym typeface="Arial"/>
              </a:rPr>
              <a:t>Jenny preferred “Artistic” the most, followed by “Realistic” and “Investigative”. Artistic (25%), Realistic (23%), Investigative (18%), Conventional (17%)</a:t>
            </a:r>
            <a:endParaRPr sz="1350">
              <a:solidFill>
                <a:schemeClr val="dk1"/>
              </a:solidFill>
              <a:latin typeface="Arial"/>
              <a:ea typeface="Arial"/>
              <a:cs typeface="Arial"/>
              <a:sym typeface="Arial"/>
            </a:endParaRPr>
          </a:p>
          <a:p>
            <a:pPr marL="0" indent="0">
              <a:lnSpc>
                <a:spcPct val="106999"/>
              </a:lnSpc>
              <a:spcBef>
                <a:spcPts val="600"/>
              </a:spcBef>
              <a:buClr>
                <a:schemeClr val="dk1"/>
              </a:buClr>
              <a:buSzPts val="839"/>
              <a:buNone/>
            </a:pPr>
            <a:r>
              <a:rPr lang="en-US" sz="1350" b="1">
                <a:solidFill>
                  <a:schemeClr val="dk1"/>
                </a:solidFill>
                <a:latin typeface="Arial"/>
                <a:ea typeface="Arial"/>
                <a:cs typeface="Arial"/>
                <a:sym typeface="Arial"/>
              </a:rPr>
              <a:t>Artistic: </a:t>
            </a:r>
            <a:r>
              <a:rPr lang="en-US" sz="1350">
                <a:solidFill>
                  <a:schemeClr val="dk1"/>
                </a:solidFill>
                <a:latin typeface="Arial"/>
                <a:ea typeface="Arial"/>
                <a:cs typeface="Arial"/>
                <a:sym typeface="Arial"/>
              </a:rPr>
              <a:t>creative, original, independent, chaotic, inventive, media, graphics</a:t>
            </a:r>
            <a:endParaRPr sz="1350">
              <a:solidFill>
                <a:schemeClr val="dk1"/>
              </a:solidFill>
              <a:latin typeface="Arial"/>
              <a:ea typeface="Arial"/>
              <a:cs typeface="Arial"/>
              <a:sym typeface="Arial"/>
            </a:endParaRPr>
          </a:p>
          <a:p>
            <a:pPr marL="0" indent="0">
              <a:lnSpc>
                <a:spcPct val="106999"/>
              </a:lnSpc>
              <a:spcBef>
                <a:spcPts val="600"/>
              </a:spcBef>
              <a:buClr>
                <a:schemeClr val="dk1"/>
              </a:buClr>
              <a:buSzPts val="839"/>
              <a:buNone/>
            </a:pPr>
            <a:r>
              <a:rPr lang="en-US" sz="1350" b="1">
                <a:solidFill>
                  <a:schemeClr val="dk1"/>
                </a:solidFill>
                <a:latin typeface="Arial"/>
                <a:ea typeface="Arial"/>
                <a:cs typeface="Arial"/>
                <a:sym typeface="Arial"/>
              </a:rPr>
              <a:t>Realistic: </a:t>
            </a:r>
            <a:r>
              <a:rPr lang="en-US" sz="1350">
                <a:solidFill>
                  <a:schemeClr val="dk1"/>
                </a:solidFill>
                <a:latin typeface="Arial"/>
                <a:ea typeface="Arial"/>
                <a:cs typeface="Arial"/>
                <a:sym typeface="Arial"/>
              </a:rPr>
              <a:t>practical, physical, concrete, hands-on, machine, and tool-oriented</a:t>
            </a:r>
            <a:endParaRPr sz="1350">
              <a:solidFill>
                <a:schemeClr val="dk1"/>
              </a:solidFill>
              <a:latin typeface="Arial"/>
              <a:ea typeface="Arial"/>
              <a:cs typeface="Arial"/>
              <a:sym typeface="Arial"/>
            </a:endParaRPr>
          </a:p>
          <a:p>
            <a:pPr marL="0" indent="0">
              <a:lnSpc>
                <a:spcPct val="106999"/>
              </a:lnSpc>
              <a:spcBef>
                <a:spcPts val="600"/>
              </a:spcBef>
              <a:buClr>
                <a:schemeClr val="dk1"/>
              </a:buClr>
              <a:buSzPts val="839"/>
              <a:buNone/>
            </a:pPr>
            <a:r>
              <a:rPr lang="en-US" sz="1350" b="1">
                <a:solidFill>
                  <a:schemeClr val="dk1"/>
                </a:solidFill>
                <a:latin typeface="Arial"/>
                <a:ea typeface="Arial"/>
                <a:cs typeface="Arial"/>
                <a:sym typeface="Arial"/>
              </a:rPr>
              <a:t>Investigative: </a:t>
            </a:r>
            <a:r>
              <a:rPr lang="en-US" sz="1350">
                <a:solidFill>
                  <a:schemeClr val="dk1"/>
                </a:solidFill>
                <a:latin typeface="Arial"/>
                <a:ea typeface="Arial"/>
                <a:cs typeface="Arial"/>
                <a:sym typeface="Arial"/>
              </a:rPr>
              <a:t>analytical, intellectual, scientific, explorative, thinker</a:t>
            </a:r>
            <a:endParaRPr sz="1350">
              <a:solidFill>
                <a:schemeClr val="dk1"/>
              </a:solidFill>
              <a:latin typeface="Arial"/>
              <a:ea typeface="Arial"/>
              <a:cs typeface="Arial"/>
              <a:sym typeface="Arial"/>
            </a:endParaRPr>
          </a:p>
          <a:p>
            <a:pPr marL="0" indent="0">
              <a:lnSpc>
                <a:spcPct val="106999"/>
              </a:lnSpc>
              <a:spcBef>
                <a:spcPts val="600"/>
              </a:spcBef>
              <a:buClr>
                <a:schemeClr val="dk1"/>
              </a:buClr>
              <a:buSzPts val="784"/>
              <a:buNone/>
            </a:pPr>
            <a:r>
              <a:rPr lang="en-US" sz="1350" b="1">
                <a:solidFill>
                  <a:schemeClr val="dk1"/>
                </a:solidFill>
                <a:latin typeface="Arial"/>
                <a:ea typeface="Arial"/>
                <a:cs typeface="Arial"/>
                <a:sym typeface="Arial"/>
              </a:rPr>
              <a:t>Conventional: </a:t>
            </a:r>
            <a:r>
              <a:rPr lang="en-US" sz="1350">
                <a:solidFill>
                  <a:schemeClr val="dk1"/>
                </a:solidFill>
                <a:latin typeface="Arial"/>
                <a:ea typeface="Arial"/>
                <a:cs typeface="Arial"/>
                <a:sym typeface="Arial"/>
              </a:rPr>
              <a:t>detail-oriented, organizing, clerical</a:t>
            </a:r>
            <a:endParaRPr sz="1350">
              <a:solidFill>
                <a:srgbClr val="000000"/>
              </a:solidFill>
              <a:latin typeface="Arial"/>
              <a:ea typeface="Arial"/>
              <a:cs typeface="Arial"/>
              <a:sym typeface="Arial"/>
            </a:endParaRPr>
          </a:p>
          <a:p>
            <a:pPr marL="0" indent="0">
              <a:lnSpc>
                <a:spcPct val="106999"/>
              </a:lnSpc>
              <a:spcBef>
                <a:spcPts val="600"/>
              </a:spcBef>
              <a:buClr>
                <a:schemeClr val="dk1"/>
              </a:buClr>
              <a:buSzPts val="784"/>
              <a:buNone/>
            </a:pPr>
            <a:r>
              <a:rPr lang="en-US" sz="1350">
                <a:solidFill>
                  <a:schemeClr val="dk1"/>
                </a:solidFill>
                <a:latin typeface="Arial"/>
                <a:ea typeface="Arial"/>
                <a:cs typeface="Arial"/>
                <a:sym typeface="Arial"/>
              </a:rPr>
              <a:t>Suggested occupations that align with Jenny’s personality type and interests:</a:t>
            </a:r>
            <a:endParaRPr sz="1350">
              <a:solidFill>
                <a:schemeClr val="dk1"/>
              </a:solidFill>
              <a:latin typeface="Arial"/>
              <a:ea typeface="Arial"/>
              <a:cs typeface="Arial"/>
              <a:sym typeface="Arial"/>
            </a:endParaRPr>
          </a:p>
          <a:p>
            <a:pPr marL="0" indent="0">
              <a:lnSpc>
                <a:spcPct val="106999"/>
              </a:lnSpc>
              <a:spcBef>
                <a:spcPts val="600"/>
              </a:spcBef>
              <a:buClr>
                <a:schemeClr val="dk1"/>
              </a:buClr>
              <a:buSzPts val="784"/>
              <a:buNone/>
            </a:pPr>
            <a:r>
              <a:rPr lang="en-US" sz="1350">
                <a:solidFill>
                  <a:schemeClr val="dk1"/>
                </a:solidFill>
                <a:latin typeface="Arial"/>
                <a:ea typeface="Arial"/>
                <a:cs typeface="Arial"/>
                <a:sym typeface="Arial"/>
              </a:rPr>
              <a:t>Photographer: 76%, artistic coach 56% (leads art activities), Drafter 53%, mechanical engineering technician 52%</a:t>
            </a:r>
            <a:endParaRPr sz="1350">
              <a:solidFill>
                <a:schemeClr val="dk1"/>
              </a:solidFill>
              <a:latin typeface="Arial"/>
              <a:ea typeface="Arial"/>
              <a:cs typeface="Arial"/>
              <a:sym typeface="Arial"/>
            </a:endParaRPr>
          </a:p>
          <a:p>
            <a:pPr marL="0" indent="0">
              <a:lnSpc>
                <a:spcPct val="106999"/>
              </a:lnSpc>
              <a:spcBef>
                <a:spcPts val="600"/>
              </a:spcBef>
              <a:buClr>
                <a:schemeClr val="dk1"/>
              </a:buClr>
              <a:buSzPts val="784"/>
              <a:buNone/>
            </a:pPr>
            <a:r>
              <a:rPr lang="en-US" sz="1050">
                <a:solidFill>
                  <a:schemeClr val="dk1"/>
                </a:solidFill>
                <a:latin typeface="Arial"/>
                <a:ea typeface="Arial"/>
                <a:cs typeface="Arial"/>
                <a:sym typeface="Arial"/>
              </a:rPr>
              <a:t>**</a:t>
            </a:r>
            <a:r>
              <a:rPr lang="en-US" sz="1425" b="1">
                <a:solidFill>
                  <a:srgbClr val="1482AB"/>
                </a:solidFill>
                <a:latin typeface="Arial"/>
                <a:ea typeface="Arial"/>
                <a:cs typeface="Arial"/>
                <a:sym typeface="Arial"/>
              </a:rPr>
              <a:t>Based on these results, Jenny’s career choice of architecture aligns with her interests and personality type</a:t>
            </a:r>
            <a:endParaRPr sz="1425" b="1">
              <a:solidFill>
                <a:srgbClr val="1482AB"/>
              </a:solidFill>
              <a:latin typeface="Arial"/>
              <a:ea typeface="Arial"/>
              <a:cs typeface="Arial"/>
              <a:sym typeface="Arial"/>
            </a:endParaRPr>
          </a:p>
          <a:p>
            <a:pPr marL="0" indent="0">
              <a:spcBef>
                <a:spcPts val="900"/>
              </a:spcBef>
              <a:spcAft>
                <a:spcPts val="150"/>
              </a:spcAft>
              <a:buClr>
                <a:srgbClr val="000000"/>
              </a:buClr>
              <a:buSzPts val="1483"/>
              <a:buNone/>
            </a:pPr>
            <a:endParaRPr sz="1050">
              <a:solidFill>
                <a:srgbClr val="000000"/>
              </a:solidFill>
              <a:latin typeface="Arial"/>
              <a:ea typeface="Arial"/>
              <a:cs typeface="Arial"/>
              <a:sym typeface="Arial"/>
            </a:endParaRPr>
          </a:p>
        </p:txBody>
      </p:sp>
      <p:pic>
        <p:nvPicPr>
          <p:cNvPr id="641" name="Google Shape;641;p61" descr="Tick icon vector symbol, marker red checkmark isolated on white background,  checked icon or correct choice sign doodle or handwritten style, check mark  or checkbox pictogram Stock Vector | Adobe Stock"/>
          <p:cNvPicPr preferRelativeResize="0"/>
          <p:nvPr/>
        </p:nvPicPr>
        <p:blipFill rotWithShape="1">
          <a:blip r:embed="rId4">
            <a:alphaModFix/>
          </a:blip>
          <a:srcRect/>
          <a:stretch/>
        </p:blipFill>
        <p:spPr>
          <a:xfrm>
            <a:off x="8169508" y="3549076"/>
            <a:ext cx="624788" cy="7204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62"/>
          <p:cNvSpPr txBox="1">
            <a:spLocks noGrp="1"/>
          </p:cNvSpPr>
          <p:nvPr>
            <p:ph type="body" idx="4294967295"/>
          </p:nvPr>
        </p:nvSpPr>
        <p:spPr>
          <a:xfrm>
            <a:off x="1745366" y="1090613"/>
            <a:ext cx="7294725" cy="4414725"/>
          </a:xfrm>
          <a:prstGeom prst="rect">
            <a:avLst/>
          </a:prstGeom>
          <a:noFill/>
          <a:ln>
            <a:noFill/>
          </a:ln>
        </p:spPr>
        <p:txBody>
          <a:bodyPr spcFirstLastPara="1" vert="horz" wrap="square" lIns="0" tIns="34275" rIns="0" bIns="34275" rtlCol="0" anchor="t" anchorCtr="0">
            <a:normAutofit/>
          </a:bodyPr>
          <a:lstStyle/>
          <a:p>
            <a:pPr marL="0" indent="0">
              <a:spcBef>
                <a:spcPts val="900"/>
              </a:spcBef>
              <a:buClr>
                <a:srgbClr val="000000"/>
              </a:buClr>
              <a:buSzPts val="1946"/>
              <a:buNone/>
            </a:pPr>
            <a:r>
              <a:rPr lang="en-US" sz="1350" b="1">
                <a:solidFill>
                  <a:srgbClr val="000000"/>
                </a:solidFill>
                <a:latin typeface="Arial"/>
                <a:ea typeface="Arial"/>
                <a:cs typeface="Arial"/>
                <a:sym typeface="Arial"/>
              </a:rPr>
              <a:t>Transition Assessment #3:</a:t>
            </a:r>
            <a:endParaRPr sz="1350">
              <a:solidFill>
                <a:srgbClr val="000000"/>
              </a:solidFill>
              <a:latin typeface="Arial"/>
              <a:ea typeface="Arial"/>
              <a:cs typeface="Arial"/>
              <a:sym typeface="Arial"/>
            </a:endParaRPr>
          </a:p>
          <a:p>
            <a:pPr marL="0" indent="0">
              <a:spcBef>
                <a:spcPts val="900"/>
              </a:spcBef>
              <a:buClr>
                <a:srgbClr val="000000"/>
              </a:buClr>
              <a:buSzPts val="1946"/>
              <a:buNone/>
            </a:pPr>
            <a:r>
              <a:rPr lang="en-US" sz="1350" b="1" u="sng">
                <a:solidFill>
                  <a:schemeClr val="hlink"/>
                </a:solidFill>
                <a:latin typeface="Arial"/>
                <a:ea typeface="Arial"/>
                <a:cs typeface="Arial"/>
                <a:sym typeface="Arial"/>
                <a:hlinkClick r:id="rId3"/>
              </a:rPr>
              <a:t>Independent Living Post-Secondary Goal Worksheet Summary</a:t>
            </a:r>
            <a:endParaRPr sz="1350" b="1">
              <a:solidFill>
                <a:srgbClr val="000000"/>
              </a:solidFill>
              <a:latin typeface="Arial"/>
              <a:ea typeface="Arial"/>
              <a:cs typeface="Arial"/>
              <a:sym typeface="Arial"/>
            </a:endParaRPr>
          </a:p>
          <a:p>
            <a:pPr marL="0" indent="0">
              <a:spcBef>
                <a:spcPts val="900"/>
              </a:spcBef>
              <a:buClr>
                <a:srgbClr val="000000"/>
              </a:buClr>
              <a:buSzPts val="1946"/>
              <a:buNone/>
            </a:pPr>
            <a:r>
              <a:rPr lang="en-US" sz="1350" b="1">
                <a:solidFill>
                  <a:srgbClr val="000000"/>
                </a:solidFill>
                <a:latin typeface="Arial"/>
                <a:ea typeface="Arial"/>
                <a:cs typeface="Arial"/>
                <a:sym typeface="Arial"/>
              </a:rPr>
              <a:t>Household and Money Management:</a:t>
            </a:r>
            <a:r>
              <a:rPr lang="en-US" sz="1350">
                <a:solidFill>
                  <a:srgbClr val="000000"/>
                </a:solidFill>
                <a:latin typeface="Arial"/>
                <a:ea typeface="Arial"/>
                <a:cs typeface="Arial"/>
                <a:sym typeface="Arial"/>
              </a:rPr>
              <a:t> Jenny can manage money at this time (count money, budget, pay taxes, monthly bills).</a:t>
            </a:r>
            <a:endParaRPr sz="1350">
              <a:solidFill>
                <a:srgbClr val="000000"/>
              </a:solidFill>
              <a:latin typeface="Arial"/>
              <a:ea typeface="Arial"/>
              <a:cs typeface="Arial"/>
              <a:sym typeface="Arial"/>
            </a:endParaRPr>
          </a:p>
          <a:p>
            <a:pPr marL="0" indent="0">
              <a:spcBef>
                <a:spcPts val="900"/>
              </a:spcBef>
              <a:buClr>
                <a:srgbClr val="000000"/>
              </a:buClr>
              <a:buSzPts val="1946"/>
              <a:buNone/>
            </a:pPr>
            <a:r>
              <a:rPr lang="en-US" sz="1350" b="1">
                <a:solidFill>
                  <a:srgbClr val="000000"/>
                </a:solidFill>
                <a:latin typeface="Arial"/>
                <a:ea typeface="Arial"/>
                <a:cs typeface="Arial"/>
                <a:sym typeface="Arial"/>
              </a:rPr>
              <a:t>Transportation</a:t>
            </a:r>
            <a:r>
              <a:rPr lang="en-US" sz="1350">
                <a:solidFill>
                  <a:srgbClr val="000000"/>
                </a:solidFill>
                <a:latin typeface="Arial"/>
                <a:ea typeface="Arial"/>
                <a:cs typeface="Arial"/>
                <a:sym typeface="Arial"/>
              </a:rPr>
              <a:t>: Selects appropriate transportation, has driver’s license, navigates independently throughout the community.</a:t>
            </a:r>
            <a:endParaRPr sz="1350">
              <a:solidFill>
                <a:srgbClr val="000000"/>
              </a:solidFill>
              <a:latin typeface="Arial"/>
              <a:ea typeface="Arial"/>
              <a:cs typeface="Arial"/>
              <a:sym typeface="Arial"/>
            </a:endParaRPr>
          </a:p>
          <a:p>
            <a:pPr marL="0" indent="0">
              <a:spcBef>
                <a:spcPts val="900"/>
              </a:spcBef>
              <a:buClr>
                <a:srgbClr val="000000"/>
              </a:buClr>
              <a:buSzPts val="1946"/>
              <a:buNone/>
            </a:pPr>
            <a:r>
              <a:rPr lang="en-US" sz="1350" b="1">
                <a:solidFill>
                  <a:srgbClr val="000000"/>
                </a:solidFill>
                <a:latin typeface="Arial"/>
                <a:ea typeface="Arial"/>
                <a:cs typeface="Arial"/>
                <a:sym typeface="Arial"/>
              </a:rPr>
              <a:t>Laws and Policies</a:t>
            </a:r>
            <a:r>
              <a:rPr lang="en-US" sz="1350">
                <a:solidFill>
                  <a:srgbClr val="000000"/>
                </a:solidFill>
                <a:latin typeface="Arial"/>
                <a:ea typeface="Arial"/>
                <a:cs typeface="Arial"/>
                <a:sym typeface="Arial"/>
              </a:rPr>
              <a:t>: Needs to learn about voting and political understanding of laws and decision making</a:t>
            </a:r>
            <a:endParaRPr sz="1350">
              <a:solidFill>
                <a:srgbClr val="000000"/>
              </a:solidFill>
              <a:latin typeface="Arial"/>
              <a:ea typeface="Arial"/>
              <a:cs typeface="Arial"/>
              <a:sym typeface="Arial"/>
            </a:endParaRPr>
          </a:p>
          <a:p>
            <a:pPr marL="0" indent="0">
              <a:spcBef>
                <a:spcPts val="900"/>
              </a:spcBef>
              <a:buClr>
                <a:srgbClr val="000000"/>
              </a:buClr>
              <a:buSzPts val="1946"/>
              <a:buNone/>
            </a:pPr>
            <a:r>
              <a:rPr lang="en-US" sz="1350" b="1">
                <a:solidFill>
                  <a:srgbClr val="000000"/>
                </a:solidFill>
                <a:latin typeface="Arial"/>
                <a:ea typeface="Arial"/>
                <a:cs typeface="Arial"/>
                <a:sym typeface="Arial"/>
              </a:rPr>
              <a:t>Community Involvement:</a:t>
            </a:r>
            <a:r>
              <a:rPr lang="en-US" sz="1350">
                <a:solidFill>
                  <a:srgbClr val="000000"/>
                </a:solidFill>
                <a:latin typeface="Arial"/>
                <a:ea typeface="Arial"/>
                <a:cs typeface="Arial"/>
                <a:sym typeface="Arial"/>
              </a:rPr>
              <a:t> participates in recreational and leisure activities, locates and uses community services, plans wardrobe, responds appropriately to environmental cues</a:t>
            </a:r>
            <a:endParaRPr sz="1350">
              <a:solidFill>
                <a:srgbClr val="000000"/>
              </a:solidFill>
              <a:latin typeface="Arial"/>
              <a:ea typeface="Arial"/>
              <a:cs typeface="Arial"/>
              <a:sym typeface="Arial"/>
            </a:endParaRPr>
          </a:p>
          <a:p>
            <a:pPr marL="0" indent="0">
              <a:spcBef>
                <a:spcPts val="900"/>
              </a:spcBef>
              <a:buClr>
                <a:srgbClr val="000000"/>
              </a:buClr>
              <a:buSzPts val="1946"/>
              <a:buNone/>
            </a:pPr>
            <a:r>
              <a:rPr lang="en-US" sz="1350" b="1">
                <a:solidFill>
                  <a:srgbClr val="000000"/>
                </a:solidFill>
                <a:latin typeface="Arial"/>
                <a:ea typeface="Arial"/>
                <a:cs typeface="Arial"/>
                <a:sym typeface="Arial"/>
              </a:rPr>
              <a:t>Personal Safety &amp; Interpersonal Relationships</a:t>
            </a:r>
            <a:r>
              <a:rPr lang="en-US" sz="1350">
                <a:solidFill>
                  <a:srgbClr val="000000"/>
                </a:solidFill>
                <a:latin typeface="Arial"/>
                <a:ea typeface="Arial"/>
                <a:cs typeface="Arial"/>
                <a:sym typeface="Arial"/>
              </a:rPr>
              <a:t>: performs basic first aid, seeks medical assistance, practices community safety routines (avoid unsafe locations, asks for directions)</a:t>
            </a:r>
            <a:endParaRPr sz="1350">
              <a:solidFill>
                <a:srgbClr val="000000"/>
              </a:solidFill>
              <a:latin typeface="Arial"/>
              <a:ea typeface="Arial"/>
              <a:cs typeface="Arial"/>
              <a:sym typeface="Arial"/>
            </a:endParaRPr>
          </a:p>
          <a:p>
            <a:pPr marL="0" indent="0">
              <a:spcBef>
                <a:spcPts val="900"/>
              </a:spcBef>
              <a:buClr>
                <a:srgbClr val="000000"/>
              </a:buClr>
              <a:buSzPts val="1946"/>
              <a:buNone/>
            </a:pPr>
            <a:r>
              <a:rPr lang="en-US" sz="1350" b="1">
                <a:solidFill>
                  <a:srgbClr val="000000"/>
                </a:solidFill>
                <a:latin typeface="Arial"/>
                <a:ea typeface="Arial"/>
                <a:cs typeface="Arial"/>
                <a:sym typeface="Arial"/>
              </a:rPr>
              <a:t>Self Advocacy:</a:t>
            </a:r>
            <a:r>
              <a:rPr lang="en-US" sz="1350">
                <a:solidFill>
                  <a:srgbClr val="000000"/>
                </a:solidFill>
                <a:latin typeface="Arial"/>
                <a:ea typeface="Arial"/>
                <a:cs typeface="Arial"/>
                <a:sym typeface="Arial"/>
              </a:rPr>
              <a:t> Positively she can resolve conflicts through reasoning, she responds appropriately through typical exchanges with others. </a:t>
            </a:r>
            <a:r>
              <a:rPr lang="en-US" sz="1350" b="1">
                <a:solidFill>
                  <a:srgbClr val="000000"/>
                </a:solidFill>
                <a:latin typeface="Arial"/>
                <a:ea typeface="Arial"/>
                <a:cs typeface="Arial"/>
                <a:sym typeface="Arial"/>
              </a:rPr>
              <a:t>She cannot express her strengths and needs when asking for help or when needed. She is unable to express preferences appropriately, which includes identifying short- and long-term goals, nor appropriately advocate for herself in a variety of settings. </a:t>
            </a:r>
            <a:endParaRPr sz="1350">
              <a:solidFill>
                <a:srgbClr val="000000"/>
              </a:solidFill>
              <a:latin typeface="Times New Roman"/>
              <a:ea typeface="Times New Roman"/>
              <a:cs typeface="Times New Roman"/>
              <a:sym typeface="Times New Roman"/>
            </a:endParaRPr>
          </a:p>
          <a:p>
            <a:pPr marL="0" indent="0">
              <a:spcBef>
                <a:spcPts val="1050"/>
              </a:spcBef>
              <a:spcAft>
                <a:spcPts val="150"/>
              </a:spcAft>
              <a:buClr>
                <a:srgbClr val="000000"/>
              </a:buClr>
              <a:buSzPts val="1946"/>
              <a:buNone/>
            </a:pPr>
            <a:endParaRPr sz="1050" b="1">
              <a:solidFill>
                <a:srgbClr val="1482AB"/>
              </a:solidFill>
              <a:latin typeface="Arial"/>
              <a:ea typeface="Arial"/>
              <a:cs typeface="Arial"/>
              <a:sym typeface="Arial"/>
            </a:endParaRPr>
          </a:p>
        </p:txBody>
      </p:sp>
      <p:sp>
        <p:nvSpPr>
          <p:cNvPr id="648" name="Google Shape;648;p62"/>
          <p:cNvSpPr/>
          <p:nvPr/>
        </p:nvSpPr>
        <p:spPr>
          <a:xfrm>
            <a:off x="103909" y="1791322"/>
            <a:ext cx="1537855" cy="3668329"/>
          </a:xfrm>
          <a:prstGeom prst="roundRect">
            <a:avLst>
              <a:gd name="adj" fmla="val 16667"/>
            </a:avLst>
          </a:prstGeom>
          <a:noFill/>
          <a:ln w="57150" cap="flat" cmpd="sng">
            <a:solidFill>
              <a:srgbClr val="C00000"/>
            </a:solidFill>
            <a:prstDash val="solid"/>
            <a:round/>
            <a:headEnd type="none" w="sm" len="sm"/>
            <a:tailEnd type="none" w="sm" len="sm"/>
          </a:ln>
        </p:spPr>
        <p:txBody>
          <a:bodyPr spcFirstLastPara="1" wrap="square" lIns="68569" tIns="34275" rIns="68569" bIns="34275" anchor="t" anchorCtr="0">
            <a:spAutoFit/>
          </a:bodyPr>
          <a:lstStyle/>
          <a:p>
            <a:pPr algn="ctr">
              <a:buClr>
                <a:srgbClr val="000000"/>
              </a:buClr>
              <a:buSzPts val="2400"/>
            </a:pPr>
            <a:r>
              <a:rPr lang="en-US" u="sng">
                <a:solidFill>
                  <a:srgbClr val="000000"/>
                </a:solidFill>
                <a:latin typeface="Arial"/>
                <a:ea typeface="Arial"/>
                <a:cs typeface="Arial"/>
                <a:sym typeface="Arial"/>
              </a:rPr>
              <a:t>Remember</a:t>
            </a:r>
            <a:r>
              <a:rPr lang="en-US">
                <a:solidFill>
                  <a:srgbClr val="000000"/>
                </a:solidFill>
                <a:latin typeface="Arial"/>
                <a:ea typeface="Arial"/>
                <a:cs typeface="Arial"/>
                <a:sym typeface="Arial"/>
              </a:rPr>
              <a:t> </a:t>
            </a:r>
            <a:r>
              <a:rPr lang="en-US" sz="1725">
                <a:solidFill>
                  <a:srgbClr val="000000"/>
                </a:solidFill>
                <a:latin typeface="Arial"/>
                <a:ea typeface="Arial"/>
                <a:cs typeface="Arial"/>
                <a:sym typeface="Arial"/>
              </a:rPr>
              <a:t>You must have data to determine if an Independent Living Skills Goal is warranted, or not, for every student with an IEP!</a:t>
            </a:r>
            <a:endParaRPr sz="1725">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251"/>
        <p:cNvGrpSpPr/>
        <p:nvPr/>
      </p:nvGrpSpPr>
      <p:grpSpPr>
        <a:xfrm>
          <a:off x="0" y="0"/>
          <a:ext cx="0" cy="0"/>
          <a:chOff x="0" y="0"/>
          <a:chExt cx="0" cy="0"/>
        </a:xfrm>
      </p:grpSpPr>
      <p:sp>
        <p:nvSpPr>
          <p:cNvPr id="252" name="Google Shape;252;p13"/>
          <p:cNvSpPr txBox="1">
            <a:spLocks noGrp="1"/>
          </p:cNvSpPr>
          <p:nvPr>
            <p:ph type="ctrTitle"/>
          </p:nvPr>
        </p:nvSpPr>
        <p:spPr>
          <a:xfrm>
            <a:off x="0" y="2804037"/>
            <a:ext cx="9144000" cy="1753215"/>
          </a:xfrm>
          <a:prstGeom prst="rect">
            <a:avLst/>
          </a:prstGeom>
          <a:noFill/>
          <a:ln>
            <a:noFill/>
          </a:ln>
        </p:spPr>
        <p:txBody>
          <a:bodyPr spcFirstLastPara="1" vert="horz" wrap="square" lIns="68569" tIns="34275" rIns="68569" bIns="34275" rtlCol="0" anchor="t" anchorCtr="0">
            <a:normAutofit/>
          </a:bodyPr>
          <a:lstStyle/>
          <a:p>
            <a:pPr>
              <a:buClr>
                <a:schemeClr val="lt1"/>
              </a:buClr>
              <a:buSzPts val="4000"/>
            </a:pPr>
            <a:r>
              <a:rPr lang="en-US"/>
              <a:t>Transition Services Defined</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pic>
        <p:nvPicPr>
          <p:cNvPr id="653" name="Google Shape;653;p63" descr="Curved Arrow PNG Transparent Picture PNG, SVG Clip art for Web - Download  Clip Art, PNG Icon Arts"/>
          <p:cNvPicPr preferRelativeResize="0"/>
          <p:nvPr/>
        </p:nvPicPr>
        <p:blipFill rotWithShape="1">
          <a:blip r:embed="rId3">
            <a:alphaModFix/>
          </a:blip>
          <a:srcRect l="3441" t="4403" b="5000"/>
          <a:stretch/>
        </p:blipFill>
        <p:spPr>
          <a:xfrm rot="-1134154">
            <a:off x="6109209" y="1415755"/>
            <a:ext cx="1210299" cy="1024892"/>
          </a:xfrm>
          <a:prstGeom prst="rect">
            <a:avLst/>
          </a:prstGeom>
          <a:noFill/>
          <a:ln>
            <a:noFill/>
          </a:ln>
        </p:spPr>
      </p:pic>
      <p:sp>
        <p:nvSpPr>
          <p:cNvPr id="654" name="Google Shape;654;p63"/>
          <p:cNvSpPr txBox="1">
            <a:spLocks noGrp="1"/>
          </p:cNvSpPr>
          <p:nvPr>
            <p:ph type="title"/>
          </p:nvPr>
        </p:nvSpPr>
        <p:spPr>
          <a:xfrm>
            <a:off x="1326900" y="905288"/>
            <a:ext cx="6652800" cy="380925"/>
          </a:xfrm>
          <a:prstGeom prst="rect">
            <a:avLst/>
          </a:prstGeom>
          <a:noFill/>
          <a:ln>
            <a:noFill/>
          </a:ln>
        </p:spPr>
        <p:txBody>
          <a:bodyPr spcFirstLastPara="1" vert="horz" wrap="square" lIns="51413" tIns="25706" rIns="51413" bIns="25706" rtlCol="0" anchor="b" anchorCtr="0">
            <a:normAutofit/>
          </a:bodyPr>
          <a:lstStyle/>
          <a:p>
            <a:pPr>
              <a:buSzPts val="3600"/>
            </a:pPr>
            <a:r>
              <a:rPr lang="en-US" sz="2250" b="1" u="sng"/>
              <a:t>The Foundation of Effective Transition Planning</a:t>
            </a:r>
            <a:endParaRPr sz="2250" b="1" u="sng"/>
          </a:p>
        </p:txBody>
      </p:sp>
      <p:sp>
        <p:nvSpPr>
          <p:cNvPr id="655" name="Google Shape;655;p63"/>
          <p:cNvSpPr txBox="1">
            <a:spLocks noGrp="1"/>
          </p:cNvSpPr>
          <p:nvPr>
            <p:ph type="body" idx="4294967295"/>
          </p:nvPr>
        </p:nvSpPr>
        <p:spPr>
          <a:xfrm>
            <a:off x="6825853" y="2640807"/>
            <a:ext cx="2318147" cy="2407444"/>
          </a:xfrm>
          <a:prstGeom prst="rect">
            <a:avLst/>
          </a:prstGeom>
          <a:solidFill>
            <a:srgbClr val="00B0F0"/>
          </a:solidFill>
          <a:ln w="9525" cap="flat" cmpd="sng">
            <a:solidFill>
              <a:schemeClr val="dk1"/>
            </a:solidFill>
            <a:prstDash val="solid"/>
            <a:round/>
            <a:headEnd type="none" w="sm" len="sm"/>
            <a:tailEnd type="none" w="sm" len="sm"/>
          </a:ln>
        </p:spPr>
        <p:txBody>
          <a:bodyPr spcFirstLastPara="1" vert="horz" wrap="square" lIns="0" tIns="25706" rIns="0" bIns="25706" rtlCol="0" anchor="t" anchorCtr="0">
            <a:normAutofit fontScale="92500" lnSpcReduction="20000"/>
          </a:bodyPr>
          <a:lstStyle/>
          <a:p>
            <a:pPr marL="51435" indent="0" algn="ctr">
              <a:spcBef>
                <a:spcPts val="0"/>
              </a:spcBef>
              <a:buClr>
                <a:srgbClr val="000000"/>
              </a:buClr>
              <a:buSzPct val="56021"/>
              <a:buNone/>
            </a:pPr>
            <a:r>
              <a:rPr lang="en-US" sz="1727" b="1">
                <a:solidFill>
                  <a:schemeClr val="dk1"/>
                </a:solidFill>
                <a:latin typeface="Arial"/>
                <a:ea typeface="Arial"/>
                <a:cs typeface="Arial"/>
                <a:sym typeface="Arial"/>
              </a:rPr>
              <a:t>Comprehensive Age-Appropriate Transition Assessment</a:t>
            </a:r>
            <a:endParaRPr sz="1727">
              <a:solidFill>
                <a:srgbClr val="000000"/>
              </a:solidFill>
              <a:latin typeface="Arial"/>
              <a:ea typeface="Arial"/>
              <a:cs typeface="Arial"/>
              <a:sym typeface="Arial"/>
            </a:endParaRPr>
          </a:p>
          <a:p>
            <a:pPr marL="51435" indent="0" algn="ctr">
              <a:spcBef>
                <a:spcPts val="0"/>
              </a:spcBef>
              <a:buClr>
                <a:srgbClr val="000000"/>
              </a:buClr>
              <a:buSzPct val="56021"/>
              <a:buNone/>
            </a:pPr>
            <a:endParaRPr sz="1727">
              <a:solidFill>
                <a:srgbClr val="000000"/>
              </a:solidFill>
              <a:latin typeface="Arial"/>
              <a:ea typeface="Arial"/>
              <a:cs typeface="Arial"/>
              <a:sym typeface="Arial"/>
            </a:endParaRPr>
          </a:p>
          <a:p>
            <a:pPr marL="51435" indent="0" algn="ctr">
              <a:spcBef>
                <a:spcPts val="0"/>
              </a:spcBef>
              <a:buClr>
                <a:srgbClr val="000000"/>
              </a:buClr>
              <a:buSzPct val="56021"/>
              <a:buNone/>
            </a:pPr>
            <a:r>
              <a:rPr lang="en-US" sz="1727">
                <a:solidFill>
                  <a:srgbClr val="000000"/>
                </a:solidFill>
                <a:latin typeface="Arial"/>
                <a:ea typeface="Arial"/>
                <a:cs typeface="Arial"/>
                <a:sym typeface="Arial"/>
              </a:rPr>
              <a:t>The key to answering the right questions is to individualize the transition process for each student and identify outcomes as they prepare to leave the school system and enter adult life</a:t>
            </a:r>
            <a:endParaRPr sz="1727">
              <a:solidFill>
                <a:srgbClr val="000000"/>
              </a:solidFill>
              <a:latin typeface="Arial"/>
              <a:ea typeface="Arial"/>
              <a:cs typeface="Arial"/>
              <a:sym typeface="Arial"/>
            </a:endParaRPr>
          </a:p>
        </p:txBody>
      </p:sp>
      <p:sp>
        <p:nvSpPr>
          <p:cNvPr id="656" name="Google Shape;656;p63"/>
          <p:cNvSpPr txBox="1"/>
          <p:nvPr/>
        </p:nvSpPr>
        <p:spPr>
          <a:xfrm>
            <a:off x="391886" y="1452999"/>
            <a:ext cx="3912075" cy="380829"/>
          </a:xfrm>
          <a:prstGeom prst="rect">
            <a:avLst/>
          </a:prstGeom>
          <a:noFill/>
          <a:ln>
            <a:noFill/>
          </a:ln>
        </p:spPr>
        <p:txBody>
          <a:bodyPr spcFirstLastPara="1" wrap="square" lIns="51413" tIns="51413" rIns="51413" bIns="51413" anchor="t" anchorCtr="0">
            <a:spAutoFit/>
          </a:bodyPr>
          <a:lstStyle/>
          <a:p>
            <a:pPr>
              <a:buClr>
                <a:srgbClr val="000000"/>
              </a:buClr>
              <a:buSzPts val="2000"/>
            </a:pPr>
            <a:r>
              <a:rPr lang="en-US" b="1">
                <a:solidFill>
                  <a:srgbClr val="000000"/>
                </a:solidFill>
                <a:latin typeface="Calibri"/>
                <a:ea typeface="Calibri"/>
                <a:cs typeface="Calibri"/>
                <a:sym typeface="Calibri"/>
              </a:rPr>
              <a:t>Transition Services Flowchart</a:t>
            </a:r>
            <a:endParaRPr b="1">
              <a:solidFill>
                <a:srgbClr val="000000"/>
              </a:solidFill>
              <a:latin typeface="Calibri"/>
              <a:ea typeface="Calibri"/>
              <a:cs typeface="Calibri"/>
              <a:sym typeface="Calibri"/>
            </a:endParaRPr>
          </a:p>
        </p:txBody>
      </p:sp>
      <p:graphicFrame>
        <p:nvGraphicFramePr>
          <p:cNvPr id="657" name="Google Shape;657;p63"/>
          <p:cNvGraphicFramePr/>
          <p:nvPr/>
        </p:nvGraphicFramePr>
        <p:xfrm>
          <a:off x="596588" y="1896094"/>
          <a:ext cx="6117338" cy="3961495"/>
        </p:xfrm>
        <a:graphic>
          <a:graphicData uri="http://schemas.openxmlformats.org/drawingml/2006/table">
            <a:tbl>
              <a:tblPr>
                <a:noFill/>
              </a:tblPr>
              <a:tblGrid>
                <a:gridCol w="6117338">
                  <a:extLst>
                    <a:ext uri="{9D8B030D-6E8A-4147-A177-3AD203B41FA5}">
                      <a16:colId xmlns:a16="http://schemas.microsoft.com/office/drawing/2014/main" val="20000"/>
                    </a:ext>
                  </a:extLst>
                </a:gridCol>
              </a:tblGrid>
              <a:tr h="925808">
                <a:tc>
                  <a:txBody>
                    <a:bodyPr/>
                    <a:lstStyle/>
                    <a:p>
                      <a:pPr marL="0" marR="0" lvl="0" indent="0" algn="l" rtl="0">
                        <a:lnSpc>
                          <a:spcPct val="100000"/>
                        </a:lnSpc>
                        <a:spcBef>
                          <a:spcPts val="0"/>
                        </a:spcBef>
                        <a:spcAft>
                          <a:spcPts val="0"/>
                        </a:spcAft>
                        <a:buClr>
                          <a:srgbClr val="000000"/>
                        </a:buClr>
                        <a:buSzPts val="2300"/>
                        <a:buFont typeface="Arial"/>
                        <a:buNone/>
                      </a:pPr>
                      <a:r>
                        <a:rPr lang="en-US" sz="1700" b="1" u="none" strike="noStrike" cap="none"/>
                        <a:t>Step One</a:t>
                      </a:r>
                      <a:r>
                        <a:rPr lang="en-US" sz="1700" u="none" strike="noStrike" cap="none"/>
                        <a:t> - Age-Appropriate Transition Assessments</a:t>
                      </a:r>
                      <a:endParaRPr sz="1700" u="none" strike="noStrike" cap="none"/>
                    </a:p>
                    <a:p>
                      <a:pPr marL="0" marR="0" lvl="0" indent="0" algn="l" rtl="0">
                        <a:lnSpc>
                          <a:spcPct val="100000"/>
                        </a:lnSpc>
                        <a:spcBef>
                          <a:spcPts val="0"/>
                        </a:spcBef>
                        <a:spcAft>
                          <a:spcPts val="0"/>
                        </a:spcAft>
                        <a:buClr>
                          <a:srgbClr val="000000"/>
                        </a:buClr>
                        <a:buSzPts val="2300"/>
                        <a:buFont typeface="Arial"/>
                        <a:buNone/>
                      </a:pPr>
                      <a:r>
                        <a:rPr lang="en-US" sz="1700" u="none" strike="noStrike" cap="none"/>
                        <a:t>                  Identify a student’s strengths, interests, needs, and preferences</a:t>
                      </a:r>
                      <a:endParaRPr sz="1700" u="none" strike="noStrike" cap="none"/>
                    </a:p>
                  </a:txBody>
                  <a:tcPr marL="68569" marR="68569" marT="68569" marB="68569">
                    <a:solidFill>
                      <a:srgbClr val="CFDEEF">
                        <a:alpha val="87058"/>
                      </a:srgbClr>
                    </a:solidFill>
                  </a:tcPr>
                </a:tc>
                <a:extLst>
                  <a:ext uri="{0D108BD9-81ED-4DB2-BD59-A6C34878D82A}">
                    <a16:rowId xmlns:a16="http://schemas.microsoft.com/office/drawing/2014/main" val="10000"/>
                  </a:ext>
                </a:extLst>
              </a:tr>
              <a:tr h="1435575">
                <a:tc>
                  <a:txBody>
                    <a:bodyPr/>
                    <a:lstStyle/>
                    <a:p>
                      <a:pPr marL="0" marR="0" lvl="0" indent="0" algn="l" rtl="0">
                        <a:lnSpc>
                          <a:spcPct val="100000"/>
                        </a:lnSpc>
                        <a:spcBef>
                          <a:spcPts val="0"/>
                        </a:spcBef>
                        <a:spcAft>
                          <a:spcPts val="0"/>
                        </a:spcAft>
                        <a:buClr>
                          <a:srgbClr val="000000"/>
                        </a:buClr>
                        <a:buSzPts val="2300"/>
                        <a:buFont typeface="Arial"/>
                        <a:buNone/>
                      </a:pPr>
                      <a:r>
                        <a:rPr lang="en-US" sz="1700" b="1" u="none" strike="noStrike" cap="none"/>
                        <a:t>Step Two</a:t>
                      </a:r>
                      <a:r>
                        <a:rPr lang="en-US" sz="1700" u="none" strike="noStrike" cap="none"/>
                        <a:t> - Using Transition Assessments - Write Measurable Post-Secondary Goals</a:t>
                      </a:r>
                      <a:endParaRPr sz="1700" u="none" strike="noStrike" cap="none"/>
                    </a:p>
                    <a:p>
                      <a:pPr marL="0" marR="0" lvl="0" indent="0" algn="l" rtl="0">
                        <a:lnSpc>
                          <a:spcPct val="100000"/>
                        </a:lnSpc>
                        <a:spcBef>
                          <a:spcPts val="0"/>
                        </a:spcBef>
                        <a:spcAft>
                          <a:spcPts val="0"/>
                        </a:spcAft>
                        <a:buClr>
                          <a:srgbClr val="000000"/>
                        </a:buClr>
                        <a:buSzPts val="2300"/>
                        <a:buFont typeface="Arial"/>
                        <a:buNone/>
                      </a:pPr>
                      <a:r>
                        <a:rPr lang="en-US" sz="1700" u="none" strike="noStrike" cap="none"/>
                        <a:t>                    In: Education/Training, Career/Employment and         </a:t>
                      </a:r>
                      <a:endParaRPr sz="1700" u="none" strike="noStrike" cap="none"/>
                    </a:p>
                    <a:p>
                      <a:pPr marL="0" marR="0" lvl="0" indent="0" algn="l" rtl="0">
                        <a:lnSpc>
                          <a:spcPct val="100000"/>
                        </a:lnSpc>
                        <a:spcBef>
                          <a:spcPts val="0"/>
                        </a:spcBef>
                        <a:spcAft>
                          <a:spcPts val="0"/>
                        </a:spcAft>
                        <a:buClr>
                          <a:srgbClr val="000000"/>
                        </a:buClr>
                        <a:buSzPts val="2300"/>
                        <a:buFont typeface="Arial"/>
                        <a:buNone/>
                      </a:pPr>
                      <a:r>
                        <a:rPr lang="en-US" sz="1700" u="none" strike="noStrike" cap="none"/>
                        <a:t>                    Independent Living Skills (where appropriate)</a:t>
                      </a:r>
                      <a:endParaRPr sz="1700" u="none" strike="noStrike" cap="none"/>
                    </a:p>
                  </a:txBody>
                  <a:tcPr marL="68569" marR="68569" marT="68569" marB="68569">
                    <a:solidFill>
                      <a:srgbClr val="FEE599"/>
                    </a:solidFill>
                  </a:tcPr>
                </a:tc>
                <a:extLst>
                  <a:ext uri="{0D108BD9-81ED-4DB2-BD59-A6C34878D82A}">
                    <a16:rowId xmlns:a16="http://schemas.microsoft.com/office/drawing/2014/main" val="10001"/>
                  </a:ext>
                </a:extLst>
              </a:tr>
              <a:tr h="400028">
                <a:tc>
                  <a:txBody>
                    <a:bodyPr/>
                    <a:lstStyle/>
                    <a:p>
                      <a:pPr marL="0" marR="0" lvl="0" indent="0" algn="l" rtl="0">
                        <a:lnSpc>
                          <a:spcPct val="100000"/>
                        </a:lnSpc>
                        <a:spcBef>
                          <a:spcPts val="0"/>
                        </a:spcBef>
                        <a:spcAft>
                          <a:spcPts val="0"/>
                        </a:spcAft>
                        <a:buClr>
                          <a:srgbClr val="000000"/>
                        </a:buClr>
                        <a:buSzPts val="2300"/>
                        <a:buFont typeface="Arial"/>
                        <a:buNone/>
                      </a:pPr>
                      <a:r>
                        <a:rPr lang="en-US" sz="1700" b="1" u="none" strike="noStrike" cap="none"/>
                        <a:t>Step Three</a:t>
                      </a:r>
                      <a:r>
                        <a:rPr lang="en-US" sz="1700" u="none" strike="noStrike" cap="none"/>
                        <a:t> - Write Measurable Annual IEP Goals</a:t>
                      </a:r>
                      <a:endParaRPr sz="1700" u="none" strike="noStrike" cap="none"/>
                    </a:p>
                  </a:txBody>
                  <a:tcPr marL="68569" marR="68569" marT="68569" marB="68569">
                    <a:solidFill>
                      <a:srgbClr val="F1C232"/>
                    </a:solidFill>
                  </a:tcPr>
                </a:tc>
                <a:extLst>
                  <a:ext uri="{0D108BD9-81ED-4DB2-BD59-A6C34878D82A}">
                    <a16:rowId xmlns:a16="http://schemas.microsoft.com/office/drawing/2014/main" val="10002"/>
                  </a:ext>
                </a:extLst>
              </a:tr>
              <a:tr h="400028">
                <a:tc>
                  <a:txBody>
                    <a:bodyPr/>
                    <a:lstStyle/>
                    <a:p>
                      <a:pPr marL="0" marR="0" lvl="0" indent="0" algn="l" rtl="0">
                        <a:lnSpc>
                          <a:spcPct val="100000"/>
                        </a:lnSpc>
                        <a:spcBef>
                          <a:spcPts val="0"/>
                        </a:spcBef>
                        <a:spcAft>
                          <a:spcPts val="0"/>
                        </a:spcAft>
                        <a:buClr>
                          <a:srgbClr val="000000"/>
                        </a:buClr>
                        <a:buSzPts val="2300"/>
                        <a:buFont typeface="Arial"/>
                        <a:buNone/>
                      </a:pPr>
                      <a:r>
                        <a:rPr lang="en-US" sz="1700" b="1" u="none" strike="noStrike" cap="none"/>
                        <a:t>Step Four </a:t>
                      </a:r>
                      <a:r>
                        <a:rPr lang="en-US" sz="1700" u="none" strike="noStrike" cap="none"/>
                        <a:t>- Identify Transition Services</a:t>
                      </a:r>
                      <a:endParaRPr sz="1700" u="none" strike="noStrike" cap="none"/>
                    </a:p>
                  </a:txBody>
                  <a:tcPr marL="68569" marR="68569" marT="68569" marB="68569">
                    <a:solidFill>
                      <a:srgbClr val="9FC5E8"/>
                    </a:solidFill>
                  </a:tcPr>
                </a:tc>
                <a:extLst>
                  <a:ext uri="{0D108BD9-81ED-4DB2-BD59-A6C34878D82A}">
                    <a16:rowId xmlns:a16="http://schemas.microsoft.com/office/drawing/2014/main" val="10003"/>
                  </a:ext>
                </a:extLst>
              </a:tr>
              <a:tr h="400028">
                <a:tc>
                  <a:txBody>
                    <a:bodyPr/>
                    <a:lstStyle/>
                    <a:p>
                      <a:pPr marL="0" marR="0" lvl="0" indent="0" algn="l" rtl="0">
                        <a:lnSpc>
                          <a:spcPct val="100000"/>
                        </a:lnSpc>
                        <a:spcBef>
                          <a:spcPts val="0"/>
                        </a:spcBef>
                        <a:spcAft>
                          <a:spcPts val="0"/>
                        </a:spcAft>
                        <a:buClr>
                          <a:srgbClr val="000000"/>
                        </a:buClr>
                        <a:buSzPts val="2300"/>
                        <a:buFont typeface="Arial"/>
                        <a:buNone/>
                      </a:pPr>
                      <a:r>
                        <a:rPr lang="en-US" sz="1700" b="1" u="none" strike="noStrike" cap="none"/>
                        <a:t>Step Five</a:t>
                      </a:r>
                      <a:r>
                        <a:rPr lang="en-US" sz="1700" u="none" strike="noStrike" cap="none"/>
                        <a:t> - Write Courses of Study</a:t>
                      </a:r>
                      <a:endParaRPr sz="1700" u="none" strike="noStrike" cap="none"/>
                    </a:p>
                  </a:txBody>
                  <a:tcPr marL="68569" marR="68569" marT="68569" marB="68569">
                    <a:solidFill>
                      <a:srgbClr val="BFBFBF"/>
                    </a:solidFill>
                  </a:tcPr>
                </a:tc>
                <a:extLst>
                  <a:ext uri="{0D108BD9-81ED-4DB2-BD59-A6C34878D82A}">
                    <a16:rowId xmlns:a16="http://schemas.microsoft.com/office/drawing/2014/main" val="10004"/>
                  </a:ext>
                </a:extLst>
              </a:tr>
              <a:tr h="400028">
                <a:tc>
                  <a:txBody>
                    <a:bodyPr/>
                    <a:lstStyle/>
                    <a:p>
                      <a:pPr marL="0" marR="0" lvl="0" indent="0" algn="l" rtl="0">
                        <a:lnSpc>
                          <a:spcPct val="100000"/>
                        </a:lnSpc>
                        <a:spcBef>
                          <a:spcPts val="0"/>
                        </a:spcBef>
                        <a:spcAft>
                          <a:spcPts val="0"/>
                        </a:spcAft>
                        <a:buClr>
                          <a:srgbClr val="000000"/>
                        </a:buClr>
                        <a:buSzPts val="2300"/>
                        <a:buFont typeface="Arial"/>
                        <a:buNone/>
                      </a:pPr>
                      <a:r>
                        <a:rPr lang="en-US" sz="1700" b="1" u="none" strike="noStrike" cap="none"/>
                        <a:t>Step Six</a:t>
                      </a:r>
                      <a:r>
                        <a:rPr lang="en-US" sz="1700" u="none" strike="noStrike" cap="none"/>
                        <a:t> - Coordinate with Adult Agencies</a:t>
                      </a:r>
                      <a:endParaRPr sz="1700" u="none" strike="noStrike" cap="none"/>
                    </a:p>
                  </a:txBody>
                  <a:tcPr marL="68569" marR="68569" marT="68569" marB="68569">
                    <a:solidFill>
                      <a:srgbClr val="B6D7A8"/>
                    </a:solidFill>
                  </a:tcPr>
                </a:tc>
                <a:extLst>
                  <a:ext uri="{0D108BD9-81ED-4DB2-BD59-A6C34878D82A}">
                    <a16:rowId xmlns:a16="http://schemas.microsoft.com/office/drawing/2014/main" val="10005"/>
                  </a:ext>
                </a:extLst>
              </a:tr>
            </a:tbl>
          </a:graphicData>
        </a:graphic>
      </p:graphicFrame>
      <p:sp>
        <p:nvSpPr>
          <p:cNvPr id="658" name="Google Shape;658;p63"/>
          <p:cNvSpPr/>
          <p:nvPr/>
        </p:nvSpPr>
        <p:spPr>
          <a:xfrm>
            <a:off x="0" y="3203783"/>
            <a:ext cx="685800" cy="586575"/>
          </a:xfrm>
          <a:prstGeom prst="star5">
            <a:avLst>
              <a:gd name="adj" fmla="val 19098"/>
              <a:gd name="hf" fmla="val 105146"/>
              <a:gd name="vf" fmla="val 110557"/>
            </a:avLst>
          </a:prstGeom>
          <a:solidFill>
            <a:schemeClr val="accent1"/>
          </a:solidFill>
          <a:ln w="25400" cap="flat" cmpd="sng">
            <a:solidFill>
              <a:srgbClr val="1C3052"/>
            </a:solidFill>
            <a:prstDash val="solid"/>
            <a:round/>
            <a:headEnd type="none" w="sm" len="sm"/>
            <a:tailEnd type="none" w="sm" len="sm"/>
          </a:ln>
        </p:spPr>
        <p:txBody>
          <a:bodyPr spcFirstLastPara="1" wrap="square" lIns="68569" tIns="34275" rIns="68569" bIns="34275" anchor="ctr" anchorCtr="0">
            <a:noAutofit/>
          </a:bodyPr>
          <a:lstStyle/>
          <a:p>
            <a:pPr algn="ctr">
              <a:buClr>
                <a:schemeClr val="dk1"/>
              </a:buClr>
              <a:buSzPts val="1400"/>
            </a:pPr>
            <a:endParaRPr sz="105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64"/>
          <p:cNvSpPr txBox="1">
            <a:spLocks noGrp="1"/>
          </p:cNvSpPr>
          <p:nvPr>
            <p:ph type="sldNum" idx="12"/>
          </p:nvPr>
        </p:nvSpPr>
        <p:spPr>
          <a:xfrm>
            <a:off x="8472458" y="5520467"/>
            <a:ext cx="548700" cy="393600"/>
          </a:xfrm>
          <a:prstGeom prst="rect">
            <a:avLst/>
          </a:prstGeom>
          <a:noFill/>
          <a:ln>
            <a:noFill/>
          </a:ln>
        </p:spPr>
        <p:txBody>
          <a:bodyPr spcFirstLastPara="1" wrap="square" lIns="68569" tIns="68569" rIns="68569" bIns="68569" anchor="ctr" anchorCtr="0">
            <a:normAutofit/>
          </a:bodyPr>
          <a:lstStyle/>
          <a:p>
            <a:pPr algn="l"/>
            <a:fld id="{00000000-1234-1234-1234-123412341234}" type="slidenum">
              <a:rPr lang="en-US"/>
              <a:pPr algn="l"/>
              <a:t>51</a:t>
            </a:fld>
            <a:endParaRPr/>
          </a:p>
        </p:txBody>
      </p:sp>
      <p:pic>
        <p:nvPicPr>
          <p:cNvPr id="664" name="Google Shape;664;p64"/>
          <p:cNvPicPr preferRelativeResize="0"/>
          <p:nvPr/>
        </p:nvPicPr>
        <p:blipFill rotWithShape="1">
          <a:blip r:embed="rId3">
            <a:alphaModFix/>
          </a:blip>
          <a:srcRect/>
          <a:stretch/>
        </p:blipFill>
        <p:spPr>
          <a:xfrm>
            <a:off x="0" y="857250"/>
            <a:ext cx="9144000" cy="754380"/>
          </a:xfrm>
          <a:prstGeom prst="rect">
            <a:avLst/>
          </a:prstGeom>
          <a:noFill/>
          <a:ln>
            <a:noFill/>
          </a:ln>
        </p:spPr>
      </p:pic>
      <p:sp>
        <p:nvSpPr>
          <p:cNvPr id="665" name="Google Shape;665;p64"/>
          <p:cNvSpPr txBox="1"/>
          <p:nvPr/>
        </p:nvSpPr>
        <p:spPr>
          <a:xfrm>
            <a:off x="797442" y="3020325"/>
            <a:ext cx="1196163" cy="1361881"/>
          </a:xfrm>
          <a:prstGeom prst="rect">
            <a:avLst/>
          </a:prstGeom>
          <a:solidFill>
            <a:srgbClr val="FEE599"/>
          </a:solidFill>
          <a:ln>
            <a:noFill/>
          </a:ln>
        </p:spPr>
        <p:txBody>
          <a:bodyPr spcFirstLastPara="1" wrap="square" lIns="68569" tIns="34275" rIns="68569" bIns="34275" anchor="t" anchorCtr="0">
            <a:spAutoFit/>
          </a:bodyPr>
          <a:lstStyle/>
          <a:p>
            <a:pPr algn="ctr">
              <a:buClr>
                <a:srgbClr val="000000"/>
              </a:buClr>
              <a:buSzPts val="2800"/>
            </a:pPr>
            <a:r>
              <a:rPr lang="en-US" sz="2100">
                <a:solidFill>
                  <a:srgbClr val="000000"/>
                </a:solidFill>
                <a:latin typeface="Arial"/>
                <a:ea typeface="Arial"/>
                <a:cs typeface="Arial"/>
                <a:sym typeface="Arial"/>
              </a:rPr>
              <a:t>Focus on the Next Big Step</a:t>
            </a:r>
            <a:endParaRPr sz="1350">
              <a:solidFill>
                <a:schemeClr val="dk1"/>
              </a:solidFill>
              <a:latin typeface="Calibri"/>
              <a:ea typeface="Calibri"/>
              <a:cs typeface="Calibri"/>
              <a:sym typeface="Calibri"/>
            </a:endParaRPr>
          </a:p>
        </p:txBody>
      </p:sp>
      <p:sp>
        <p:nvSpPr>
          <p:cNvPr id="666" name="Google Shape;666;p64"/>
          <p:cNvSpPr txBox="1"/>
          <p:nvPr/>
        </p:nvSpPr>
        <p:spPr>
          <a:xfrm>
            <a:off x="3099112" y="1896428"/>
            <a:ext cx="4968062" cy="3624039"/>
          </a:xfrm>
          <a:prstGeom prst="rect">
            <a:avLst/>
          </a:prstGeom>
          <a:noFill/>
          <a:ln>
            <a:noFill/>
          </a:ln>
        </p:spPr>
        <p:txBody>
          <a:bodyPr spcFirstLastPara="1" wrap="square" lIns="68569" tIns="34275" rIns="68569" bIns="34275" anchor="t" anchorCtr="0">
            <a:spAutoFit/>
          </a:bodyPr>
          <a:lstStyle/>
          <a:p>
            <a:pPr marL="214313" indent="-214313">
              <a:buClr>
                <a:srgbClr val="000000"/>
              </a:buClr>
              <a:buSzPts val="2400"/>
              <a:buFont typeface="Arial"/>
              <a:buChar char="•"/>
            </a:pPr>
            <a:r>
              <a:rPr lang="en-US" sz="2100">
                <a:solidFill>
                  <a:srgbClr val="000000"/>
                </a:solidFill>
                <a:latin typeface="Arial"/>
                <a:ea typeface="Arial"/>
                <a:cs typeface="Arial"/>
                <a:sym typeface="Arial"/>
              </a:rPr>
              <a:t>To be attained after high school</a:t>
            </a:r>
            <a:endParaRPr sz="2100">
              <a:solidFill>
                <a:schemeClr val="dk1"/>
              </a:solidFill>
              <a:latin typeface="Calibri"/>
              <a:ea typeface="Calibri"/>
              <a:cs typeface="Calibri"/>
              <a:sym typeface="Calibri"/>
            </a:endParaRPr>
          </a:p>
          <a:p>
            <a:pPr marL="214313" indent="-214313">
              <a:buClr>
                <a:srgbClr val="000000"/>
              </a:buClr>
              <a:buSzPts val="2400"/>
              <a:buFont typeface="Arial"/>
              <a:buChar char="•"/>
            </a:pPr>
            <a:r>
              <a:rPr lang="en-US" sz="2100">
                <a:solidFill>
                  <a:srgbClr val="000000"/>
                </a:solidFill>
                <a:latin typeface="Arial"/>
                <a:ea typeface="Arial"/>
                <a:cs typeface="Arial"/>
                <a:sym typeface="Arial"/>
              </a:rPr>
              <a:t>Updated annually</a:t>
            </a:r>
            <a:endParaRPr sz="2100">
              <a:solidFill>
                <a:schemeClr val="dk1"/>
              </a:solidFill>
              <a:latin typeface="Calibri"/>
              <a:ea typeface="Calibri"/>
              <a:cs typeface="Calibri"/>
              <a:sym typeface="Calibri"/>
            </a:endParaRPr>
          </a:p>
          <a:p>
            <a:pPr marL="214313" indent="-214313">
              <a:buClr>
                <a:srgbClr val="000000"/>
              </a:buClr>
              <a:buSzPts val="2400"/>
              <a:buFont typeface="Arial"/>
              <a:buChar char="•"/>
            </a:pPr>
            <a:r>
              <a:rPr lang="en-US" sz="2100">
                <a:solidFill>
                  <a:srgbClr val="000000"/>
                </a:solidFill>
                <a:latin typeface="Arial"/>
                <a:ea typeface="Arial"/>
                <a:cs typeface="Arial"/>
                <a:sym typeface="Arial"/>
              </a:rPr>
              <a:t>Based on transition assessment</a:t>
            </a:r>
            <a:endParaRPr sz="2100">
              <a:solidFill>
                <a:schemeClr val="dk1"/>
              </a:solidFill>
              <a:latin typeface="Calibri"/>
              <a:ea typeface="Calibri"/>
              <a:cs typeface="Calibri"/>
              <a:sym typeface="Calibri"/>
            </a:endParaRPr>
          </a:p>
          <a:p>
            <a:pPr marL="214313" indent="-214313">
              <a:buClr>
                <a:srgbClr val="000000"/>
              </a:buClr>
              <a:buSzPts val="2400"/>
              <a:buFont typeface="Arial"/>
              <a:buChar char="•"/>
            </a:pPr>
            <a:r>
              <a:rPr lang="en-US" sz="2100">
                <a:solidFill>
                  <a:srgbClr val="000000"/>
                </a:solidFill>
                <a:latin typeface="Arial"/>
                <a:ea typeface="Arial"/>
                <a:cs typeface="Arial"/>
                <a:sym typeface="Arial"/>
              </a:rPr>
              <a:t>Reviewed within the last 12 months</a:t>
            </a:r>
            <a:endParaRPr sz="2100">
              <a:solidFill>
                <a:schemeClr val="dk1"/>
              </a:solidFill>
              <a:latin typeface="Calibri"/>
              <a:ea typeface="Calibri"/>
              <a:cs typeface="Calibri"/>
              <a:sym typeface="Calibri"/>
            </a:endParaRPr>
          </a:p>
          <a:p>
            <a:pPr marL="214313" indent="-214313">
              <a:buClr>
                <a:srgbClr val="000000"/>
              </a:buClr>
              <a:buSzPts val="2400"/>
              <a:buFont typeface="Arial"/>
              <a:buChar char="•"/>
            </a:pPr>
            <a:r>
              <a:rPr lang="en-US" sz="2100">
                <a:solidFill>
                  <a:srgbClr val="000000"/>
                </a:solidFill>
                <a:latin typeface="Arial"/>
                <a:ea typeface="Arial"/>
                <a:cs typeface="Arial"/>
                <a:sym typeface="Arial"/>
              </a:rPr>
              <a:t>Required for education/training and career/employment</a:t>
            </a:r>
            <a:endParaRPr sz="2100">
              <a:solidFill>
                <a:schemeClr val="dk1"/>
              </a:solidFill>
              <a:latin typeface="Calibri"/>
              <a:ea typeface="Calibri"/>
              <a:cs typeface="Calibri"/>
              <a:sym typeface="Calibri"/>
            </a:endParaRPr>
          </a:p>
          <a:p>
            <a:pPr marL="214313" indent="-214313">
              <a:buClr>
                <a:srgbClr val="000000"/>
              </a:buClr>
              <a:buSzPts val="2400"/>
              <a:buFont typeface="Arial"/>
              <a:buChar char="•"/>
            </a:pPr>
            <a:r>
              <a:rPr lang="en-US" sz="2100">
                <a:solidFill>
                  <a:srgbClr val="000000"/>
                </a:solidFill>
                <a:latin typeface="Arial"/>
                <a:ea typeface="Arial"/>
                <a:cs typeface="Arial"/>
                <a:sym typeface="Arial"/>
              </a:rPr>
              <a:t>Independent living skills, as appropriate</a:t>
            </a:r>
            <a:endParaRPr sz="2100">
              <a:solidFill>
                <a:schemeClr val="dk1"/>
              </a:solidFill>
              <a:latin typeface="Calibri"/>
              <a:ea typeface="Calibri"/>
              <a:cs typeface="Calibri"/>
              <a:sym typeface="Calibri"/>
            </a:endParaRPr>
          </a:p>
          <a:p>
            <a:pPr marL="214313" indent="-214313">
              <a:buClr>
                <a:srgbClr val="000000"/>
              </a:buClr>
              <a:buSzPts val="2400"/>
              <a:buFont typeface="Arial"/>
              <a:buChar char="•"/>
            </a:pPr>
            <a:r>
              <a:rPr lang="en-US" sz="2100">
                <a:solidFill>
                  <a:srgbClr val="000000"/>
                </a:solidFill>
                <a:latin typeface="Arial"/>
                <a:ea typeface="Arial"/>
                <a:cs typeface="Arial"/>
                <a:sym typeface="Arial"/>
              </a:rPr>
              <a:t>Use active, not passive voice</a:t>
            </a:r>
            <a:endParaRPr sz="2100">
              <a:solidFill>
                <a:schemeClr val="dk1"/>
              </a:solidFill>
              <a:latin typeface="Calibri"/>
              <a:ea typeface="Calibri"/>
              <a:cs typeface="Calibri"/>
              <a:sym typeface="Calibri"/>
            </a:endParaRPr>
          </a:p>
          <a:p>
            <a:pPr marL="214313" indent="-214313">
              <a:buClr>
                <a:srgbClr val="000000"/>
              </a:buClr>
              <a:buSzPts val="2400"/>
              <a:buFont typeface="Arial"/>
              <a:buChar char="•"/>
            </a:pPr>
            <a:r>
              <a:rPr lang="en-US" sz="2100">
                <a:solidFill>
                  <a:srgbClr val="000000"/>
                </a:solidFill>
                <a:latin typeface="Arial"/>
                <a:ea typeface="Arial"/>
                <a:cs typeface="Arial"/>
                <a:sym typeface="Arial"/>
              </a:rPr>
              <a:t>Stated as what the student “will do.”</a:t>
            </a:r>
            <a:endParaRPr sz="2100">
              <a:solidFill>
                <a:schemeClr val="dk1"/>
              </a:solidFill>
              <a:latin typeface="Calibri"/>
              <a:ea typeface="Calibri"/>
              <a:cs typeface="Calibri"/>
              <a:sym typeface="Calibri"/>
            </a:endParaRPr>
          </a:p>
          <a:p>
            <a:pPr marL="214313" indent="-100013">
              <a:buClr>
                <a:srgbClr val="000000"/>
              </a:buClr>
              <a:buSzPts val="2400"/>
            </a:pPr>
            <a:endParaRPr sz="2100">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65"/>
          <p:cNvSpPr txBox="1">
            <a:spLocks noGrp="1"/>
          </p:cNvSpPr>
          <p:nvPr>
            <p:ph type="sldNum" idx="12"/>
          </p:nvPr>
        </p:nvSpPr>
        <p:spPr>
          <a:xfrm>
            <a:off x="8472458" y="5520467"/>
            <a:ext cx="548700" cy="393600"/>
          </a:xfrm>
          <a:prstGeom prst="rect">
            <a:avLst/>
          </a:prstGeom>
          <a:noFill/>
          <a:ln>
            <a:noFill/>
          </a:ln>
        </p:spPr>
        <p:txBody>
          <a:bodyPr spcFirstLastPara="1" wrap="square" lIns="68569" tIns="68569" rIns="68569" bIns="68569" anchor="ctr" anchorCtr="0">
            <a:normAutofit/>
          </a:bodyPr>
          <a:lstStyle/>
          <a:p>
            <a:pPr algn="l"/>
            <a:fld id="{00000000-1234-1234-1234-123412341234}" type="slidenum">
              <a:rPr lang="en-US"/>
              <a:pPr algn="l"/>
              <a:t>52</a:t>
            </a:fld>
            <a:endParaRPr/>
          </a:p>
        </p:txBody>
      </p:sp>
      <p:pic>
        <p:nvPicPr>
          <p:cNvPr id="672" name="Google Shape;672;p65"/>
          <p:cNvPicPr preferRelativeResize="0"/>
          <p:nvPr/>
        </p:nvPicPr>
        <p:blipFill rotWithShape="1">
          <a:blip r:embed="rId3">
            <a:alphaModFix/>
          </a:blip>
          <a:srcRect/>
          <a:stretch/>
        </p:blipFill>
        <p:spPr>
          <a:xfrm>
            <a:off x="0" y="857250"/>
            <a:ext cx="9144000" cy="754380"/>
          </a:xfrm>
          <a:prstGeom prst="rect">
            <a:avLst/>
          </a:prstGeom>
          <a:noFill/>
          <a:ln>
            <a:noFill/>
          </a:ln>
        </p:spPr>
      </p:pic>
      <p:sp>
        <p:nvSpPr>
          <p:cNvPr id="673" name="Google Shape;673;p65"/>
          <p:cNvSpPr txBox="1"/>
          <p:nvPr/>
        </p:nvSpPr>
        <p:spPr>
          <a:xfrm>
            <a:off x="311700" y="3020326"/>
            <a:ext cx="1681905" cy="1038716"/>
          </a:xfrm>
          <a:prstGeom prst="rect">
            <a:avLst/>
          </a:prstGeom>
          <a:solidFill>
            <a:srgbClr val="FEE599"/>
          </a:solidFill>
          <a:ln>
            <a:noFill/>
          </a:ln>
        </p:spPr>
        <p:txBody>
          <a:bodyPr spcFirstLastPara="1" wrap="square" lIns="68569" tIns="34275" rIns="68569" bIns="34275" anchor="t" anchorCtr="0">
            <a:spAutoFit/>
          </a:bodyPr>
          <a:lstStyle/>
          <a:p>
            <a:pPr algn="ctr">
              <a:buClr>
                <a:srgbClr val="000000"/>
              </a:buClr>
              <a:buSzPts val="2800"/>
            </a:pPr>
            <a:r>
              <a:rPr lang="en-US" sz="2100">
                <a:solidFill>
                  <a:srgbClr val="000000"/>
                </a:solidFill>
                <a:latin typeface="Arial"/>
                <a:ea typeface="Arial"/>
                <a:cs typeface="Arial"/>
                <a:sym typeface="Arial"/>
              </a:rPr>
              <a:t>Appropriate and measurable</a:t>
            </a:r>
            <a:endParaRPr sz="1350">
              <a:solidFill>
                <a:schemeClr val="dk1"/>
              </a:solidFill>
              <a:latin typeface="Calibri"/>
              <a:ea typeface="Calibri"/>
              <a:cs typeface="Calibri"/>
              <a:sym typeface="Calibri"/>
            </a:endParaRPr>
          </a:p>
        </p:txBody>
      </p:sp>
      <p:sp>
        <p:nvSpPr>
          <p:cNvPr id="674" name="Google Shape;674;p65"/>
          <p:cNvSpPr txBox="1"/>
          <p:nvPr/>
        </p:nvSpPr>
        <p:spPr>
          <a:xfrm>
            <a:off x="2382253" y="1695711"/>
            <a:ext cx="6761747" cy="3116207"/>
          </a:xfrm>
          <a:prstGeom prst="rect">
            <a:avLst/>
          </a:prstGeom>
          <a:noFill/>
          <a:ln>
            <a:noFill/>
          </a:ln>
        </p:spPr>
        <p:txBody>
          <a:bodyPr spcFirstLastPara="1" wrap="square" lIns="68569" tIns="34275" rIns="68569" bIns="34275" anchor="t" anchorCtr="0">
            <a:spAutoFit/>
          </a:bodyPr>
          <a:lstStyle/>
          <a:p>
            <a:pPr>
              <a:buClr>
                <a:srgbClr val="000000"/>
              </a:buClr>
              <a:buSzPts val="2400"/>
            </a:pPr>
            <a:r>
              <a:rPr lang="en-US">
                <a:solidFill>
                  <a:srgbClr val="000000"/>
                </a:solidFill>
                <a:latin typeface="Arial"/>
                <a:ea typeface="Arial"/>
                <a:cs typeface="Arial"/>
                <a:sym typeface="Arial"/>
              </a:rPr>
              <a:t>Begins at age 15 or by the end of 9</a:t>
            </a:r>
            <a:r>
              <a:rPr lang="en-US" baseline="30000">
                <a:solidFill>
                  <a:srgbClr val="000000"/>
                </a:solidFill>
                <a:latin typeface="Arial"/>
                <a:ea typeface="Arial"/>
                <a:cs typeface="Arial"/>
                <a:sym typeface="Arial"/>
              </a:rPr>
              <a:t>th</a:t>
            </a:r>
            <a:r>
              <a:rPr lang="en-US">
                <a:solidFill>
                  <a:srgbClr val="000000"/>
                </a:solidFill>
                <a:latin typeface="Arial"/>
                <a:ea typeface="Arial"/>
                <a:cs typeface="Arial"/>
                <a:sym typeface="Arial"/>
              </a:rPr>
              <a:t> grade</a:t>
            </a:r>
            <a:endParaRPr>
              <a:solidFill>
                <a:schemeClr val="dk1"/>
              </a:solidFill>
              <a:latin typeface="Calibri"/>
              <a:ea typeface="Calibri"/>
              <a:cs typeface="Calibri"/>
              <a:sym typeface="Calibri"/>
            </a:endParaRPr>
          </a:p>
          <a:p>
            <a:pPr marL="214313" indent="-214313">
              <a:buClr>
                <a:srgbClr val="000000"/>
              </a:buClr>
              <a:buSzPts val="2400"/>
              <a:buFont typeface="Arial"/>
              <a:buChar char="•"/>
            </a:pPr>
            <a:r>
              <a:rPr lang="en-US">
                <a:solidFill>
                  <a:srgbClr val="000000"/>
                </a:solidFill>
                <a:latin typeface="Arial"/>
                <a:ea typeface="Arial"/>
                <a:cs typeface="Arial"/>
                <a:sym typeface="Arial"/>
              </a:rPr>
              <a:t>Education/training</a:t>
            </a:r>
            <a:endParaRPr>
              <a:solidFill>
                <a:schemeClr val="dk1"/>
              </a:solidFill>
              <a:latin typeface="Calibri"/>
              <a:ea typeface="Calibri"/>
              <a:cs typeface="Calibri"/>
              <a:sym typeface="Calibri"/>
            </a:endParaRPr>
          </a:p>
          <a:p>
            <a:pPr marL="214313" indent="-214313">
              <a:buClr>
                <a:srgbClr val="000000"/>
              </a:buClr>
              <a:buSzPts val="2400"/>
              <a:buFont typeface="Arial"/>
              <a:buChar char="•"/>
            </a:pPr>
            <a:r>
              <a:rPr lang="en-US">
                <a:solidFill>
                  <a:srgbClr val="000000"/>
                </a:solidFill>
                <a:latin typeface="Arial"/>
                <a:ea typeface="Arial"/>
                <a:cs typeface="Arial"/>
                <a:sym typeface="Arial"/>
              </a:rPr>
              <a:t>Career/Employment</a:t>
            </a:r>
            <a:endParaRPr>
              <a:solidFill>
                <a:schemeClr val="dk1"/>
              </a:solidFill>
              <a:latin typeface="Calibri"/>
              <a:ea typeface="Calibri"/>
              <a:cs typeface="Calibri"/>
              <a:sym typeface="Calibri"/>
            </a:endParaRPr>
          </a:p>
          <a:p>
            <a:pPr marL="214313" indent="-214313">
              <a:buClr>
                <a:srgbClr val="000000"/>
              </a:buClr>
              <a:buSzPts val="2400"/>
              <a:buFont typeface="Arial"/>
              <a:buChar char="•"/>
            </a:pPr>
            <a:r>
              <a:rPr lang="en-US">
                <a:solidFill>
                  <a:srgbClr val="000000"/>
                </a:solidFill>
                <a:latin typeface="Arial"/>
                <a:ea typeface="Arial"/>
                <a:cs typeface="Arial"/>
                <a:sym typeface="Arial"/>
              </a:rPr>
              <a:t>Independent living, as appropriate</a:t>
            </a:r>
            <a:endParaRPr>
              <a:solidFill>
                <a:schemeClr val="dk1"/>
              </a:solidFill>
              <a:latin typeface="Calibri"/>
              <a:ea typeface="Calibri"/>
              <a:cs typeface="Calibri"/>
              <a:sym typeface="Calibri"/>
            </a:endParaRPr>
          </a:p>
          <a:p>
            <a:pPr marL="214313" indent="-100013">
              <a:buClr>
                <a:srgbClr val="000000"/>
              </a:buClr>
              <a:buSzPts val="2400"/>
            </a:pPr>
            <a:endParaRPr>
              <a:solidFill>
                <a:srgbClr val="000000"/>
              </a:solidFill>
              <a:latin typeface="Arial"/>
              <a:ea typeface="Arial"/>
              <a:cs typeface="Arial"/>
              <a:sym typeface="Arial"/>
            </a:endParaRPr>
          </a:p>
          <a:p>
            <a:pPr>
              <a:buClr>
                <a:srgbClr val="000000"/>
              </a:buClr>
              <a:buSzPts val="2400"/>
            </a:pPr>
            <a:r>
              <a:rPr lang="en-US">
                <a:solidFill>
                  <a:srgbClr val="000000"/>
                </a:solidFill>
                <a:latin typeface="Arial"/>
                <a:ea typeface="Arial"/>
                <a:cs typeface="Arial"/>
                <a:sym typeface="Arial"/>
              </a:rPr>
              <a:t>Goals must:</a:t>
            </a:r>
            <a:endParaRPr>
              <a:solidFill>
                <a:schemeClr val="dk1"/>
              </a:solidFill>
              <a:latin typeface="Calibri"/>
              <a:ea typeface="Calibri"/>
              <a:cs typeface="Calibri"/>
              <a:sym typeface="Calibri"/>
            </a:endParaRPr>
          </a:p>
          <a:p>
            <a:pPr marL="214313" indent="-214313">
              <a:buClr>
                <a:srgbClr val="000000"/>
              </a:buClr>
              <a:buSzPts val="2400"/>
              <a:buFont typeface="Arial"/>
              <a:buChar char="•"/>
            </a:pPr>
            <a:r>
              <a:rPr lang="en-US">
                <a:solidFill>
                  <a:srgbClr val="000000"/>
                </a:solidFill>
                <a:latin typeface="Arial"/>
                <a:ea typeface="Arial"/>
                <a:cs typeface="Arial"/>
                <a:sym typeface="Arial"/>
              </a:rPr>
              <a:t>Measurable, countable</a:t>
            </a:r>
            <a:endParaRPr>
              <a:solidFill>
                <a:schemeClr val="dk1"/>
              </a:solidFill>
              <a:latin typeface="Calibri"/>
              <a:ea typeface="Calibri"/>
              <a:cs typeface="Calibri"/>
              <a:sym typeface="Calibri"/>
            </a:endParaRPr>
          </a:p>
          <a:p>
            <a:pPr marL="214313" indent="-214313">
              <a:buClr>
                <a:srgbClr val="000000"/>
              </a:buClr>
              <a:buSzPts val="2400"/>
              <a:buFont typeface="Arial"/>
              <a:buChar char="•"/>
            </a:pPr>
            <a:r>
              <a:rPr lang="en-US">
                <a:solidFill>
                  <a:srgbClr val="000000"/>
                </a:solidFill>
                <a:latin typeface="Arial"/>
                <a:ea typeface="Arial"/>
                <a:cs typeface="Arial"/>
                <a:sym typeface="Arial"/>
              </a:rPr>
              <a:t>Updated annually</a:t>
            </a:r>
            <a:endParaRPr>
              <a:solidFill>
                <a:schemeClr val="dk1"/>
              </a:solidFill>
              <a:latin typeface="Calibri"/>
              <a:ea typeface="Calibri"/>
              <a:cs typeface="Calibri"/>
              <a:sym typeface="Calibri"/>
            </a:endParaRPr>
          </a:p>
          <a:p>
            <a:pPr marL="214313" indent="-214313">
              <a:buClr>
                <a:srgbClr val="000000"/>
              </a:buClr>
              <a:buSzPts val="2400"/>
              <a:buFont typeface="Arial"/>
              <a:buChar char="•"/>
            </a:pPr>
            <a:r>
              <a:rPr lang="en-US">
                <a:solidFill>
                  <a:srgbClr val="000000"/>
                </a:solidFill>
                <a:latin typeface="Arial"/>
                <a:ea typeface="Arial"/>
                <a:cs typeface="Arial"/>
                <a:sym typeface="Arial"/>
              </a:rPr>
              <a:t>Use active, not passive voice</a:t>
            </a:r>
            <a:endParaRPr>
              <a:solidFill>
                <a:schemeClr val="dk1"/>
              </a:solidFill>
              <a:latin typeface="Calibri"/>
              <a:ea typeface="Calibri"/>
              <a:cs typeface="Calibri"/>
              <a:sym typeface="Calibri"/>
            </a:endParaRPr>
          </a:p>
          <a:p>
            <a:pPr marL="214313" indent="-214313">
              <a:buClr>
                <a:srgbClr val="000000"/>
              </a:buClr>
              <a:buSzPts val="2400"/>
              <a:buFont typeface="Arial"/>
              <a:buChar char="•"/>
            </a:pPr>
            <a:r>
              <a:rPr lang="en-US">
                <a:solidFill>
                  <a:srgbClr val="000000"/>
                </a:solidFill>
                <a:latin typeface="Arial"/>
                <a:ea typeface="Arial"/>
                <a:cs typeface="Arial"/>
                <a:sym typeface="Arial"/>
              </a:rPr>
              <a:t>Stated as what the student “will do.”</a:t>
            </a:r>
            <a:endParaRPr>
              <a:solidFill>
                <a:schemeClr val="dk1"/>
              </a:solidFill>
              <a:latin typeface="Calibri"/>
              <a:ea typeface="Calibri"/>
              <a:cs typeface="Calibri"/>
              <a:sym typeface="Calibri"/>
            </a:endParaRPr>
          </a:p>
          <a:p>
            <a:pPr marL="214313" indent="-100013">
              <a:buClr>
                <a:srgbClr val="000000"/>
              </a:buClr>
              <a:buSzPts val="2400"/>
            </a:pPr>
            <a:endParaRPr>
              <a:solidFill>
                <a:srgbClr val="000000"/>
              </a:solidFill>
              <a:latin typeface="Arial"/>
              <a:ea typeface="Arial"/>
              <a:cs typeface="Arial"/>
              <a:sym typeface="Arial"/>
            </a:endParaRPr>
          </a:p>
        </p:txBody>
      </p:sp>
      <p:sp>
        <p:nvSpPr>
          <p:cNvPr id="675" name="Google Shape;675;p65"/>
          <p:cNvSpPr txBox="1"/>
          <p:nvPr/>
        </p:nvSpPr>
        <p:spPr>
          <a:xfrm>
            <a:off x="1152653" y="4896029"/>
            <a:ext cx="6762307" cy="623217"/>
          </a:xfrm>
          <a:prstGeom prst="rect">
            <a:avLst/>
          </a:prstGeom>
          <a:noFill/>
          <a:ln>
            <a:noFill/>
          </a:ln>
        </p:spPr>
        <p:txBody>
          <a:bodyPr spcFirstLastPara="1" wrap="square" lIns="68569" tIns="34275" rIns="68569" bIns="34275" anchor="t" anchorCtr="0">
            <a:spAutoFit/>
          </a:bodyPr>
          <a:lstStyle/>
          <a:p>
            <a:pPr algn="ctr">
              <a:buClr>
                <a:srgbClr val="000000"/>
              </a:buClr>
              <a:buSzPts val="2400"/>
            </a:pPr>
            <a:r>
              <a:rPr lang="en-US">
                <a:solidFill>
                  <a:srgbClr val="000000"/>
                </a:solidFill>
                <a:latin typeface="Arial"/>
                <a:ea typeface="Arial"/>
                <a:cs typeface="Arial"/>
                <a:sym typeface="Arial"/>
              </a:rPr>
              <a:t>Example: After high school, Molly will attend Colorado State College and major in accounting. </a:t>
            </a:r>
            <a:endParaRPr sz="1350">
              <a:solidFill>
                <a:schemeClr val="dk1"/>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66"/>
          <p:cNvSpPr txBox="1">
            <a:spLocks noGrp="1"/>
          </p:cNvSpPr>
          <p:nvPr>
            <p:ph type="sldNum" idx="12"/>
          </p:nvPr>
        </p:nvSpPr>
        <p:spPr>
          <a:xfrm>
            <a:off x="8472458" y="5520467"/>
            <a:ext cx="548700" cy="393600"/>
          </a:xfrm>
          <a:prstGeom prst="rect">
            <a:avLst/>
          </a:prstGeom>
          <a:noFill/>
          <a:ln>
            <a:noFill/>
          </a:ln>
        </p:spPr>
        <p:txBody>
          <a:bodyPr spcFirstLastPara="1" wrap="square" lIns="68569" tIns="68569" rIns="68569" bIns="68569" anchor="ctr" anchorCtr="0">
            <a:normAutofit/>
          </a:bodyPr>
          <a:lstStyle/>
          <a:p>
            <a:pPr algn="l"/>
            <a:fld id="{00000000-1234-1234-1234-123412341234}" type="slidenum">
              <a:rPr lang="en-US"/>
              <a:pPr algn="l"/>
              <a:t>53</a:t>
            </a:fld>
            <a:endParaRPr/>
          </a:p>
        </p:txBody>
      </p:sp>
      <p:pic>
        <p:nvPicPr>
          <p:cNvPr id="681" name="Google Shape;681;p66"/>
          <p:cNvPicPr preferRelativeResize="0"/>
          <p:nvPr/>
        </p:nvPicPr>
        <p:blipFill rotWithShape="1">
          <a:blip r:embed="rId3">
            <a:alphaModFix/>
          </a:blip>
          <a:srcRect/>
          <a:stretch/>
        </p:blipFill>
        <p:spPr>
          <a:xfrm>
            <a:off x="0" y="857250"/>
            <a:ext cx="9144000" cy="754380"/>
          </a:xfrm>
          <a:prstGeom prst="rect">
            <a:avLst/>
          </a:prstGeom>
          <a:noFill/>
          <a:ln>
            <a:noFill/>
          </a:ln>
        </p:spPr>
      </p:pic>
      <p:sp>
        <p:nvSpPr>
          <p:cNvPr id="682" name="Google Shape;682;p66"/>
          <p:cNvSpPr txBox="1"/>
          <p:nvPr/>
        </p:nvSpPr>
        <p:spPr>
          <a:xfrm>
            <a:off x="311700" y="3020325"/>
            <a:ext cx="1681905" cy="1038716"/>
          </a:xfrm>
          <a:prstGeom prst="rect">
            <a:avLst/>
          </a:prstGeom>
          <a:solidFill>
            <a:srgbClr val="FEE599"/>
          </a:solidFill>
          <a:ln>
            <a:noFill/>
          </a:ln>
        </p:spPr>
        <p:txBody>
          <a:bodyPr spcFirstLastPara="1" wrap="square" lIns="68569" tIns="34275" rIns="68569" bIns="34275" anchor="t" anchorCtr="0">
            <a:spAutoFit/>
          </a:bodyPr>
          <a:lstStyle/>
          <a:p>
            <a:pPr algn="ctr">
              <a:buClr>
                <a:srgbClr val="000000"/>
              </a:buClr>
              <a:buSzPts val="2800"/>
            </a:pPr>
            <a:r>
              <a:rPr lang="en-US" sz="2100">
                <a:solidFill>
                  <a:srgbClr val="000000"/>
                </a:solidFill>
                <a:latin typeface="Arial"/>
                <a:ea typeface="Arial"/>
                <a:cs typeface="Arial"/>
                <a:sym typeface="Arial"/>
              </a:rPr>
              <a:t>Answer the following questions:</a:t>
            </a:r>
            <a:endParaRPr sz="1350">
              <a:solidFill>
                <a:schemeClr val="dk1"/>
              </a:solidFill>
              <a:latin typeface="Calibri"/>
              <a:ea typeface="Calibri"/>
              <a:cs typeface="Calibri"/>
              <a:sym typeface="Calibri"/>
            </a:endParaRPr>
          </a:p>
        </p:txBody>
      </p:sp>
      <p:sp>
        <p:nvSpPr>
          <p:cNvPr id="683" name="Google Shape;683;p66"/>
          <p:cNvSpPr txBox="1"/>
          <p:nvPr/>
        </p:nvSpPr>
        <p:spPr>
          <a:xfrm>
            <a:off x="901110" y="4699822"/>
            <a:ext cx="6762307" cy="669384"/>
          </a:xfrm>
          <a:prstGeom prst="rect">
            <a:avLst/>
          </a:prstGeom>
          <a:noFill/>
          <a:ln>
            <a:noFill/>
          </a:ln>
        </p:spPr>
        <p:txBody>
          <a:bodyPr spcFirstLastPara="1" wrap="square" lIns="68569" tIns="34275" rIns="68569" bIns="34275" anchor="t" anchorCtr="0">
            <a:spAutoFit/>
          </a:bodyPr>
          <a:lstStyle/>
          <a:p>
            <a:pPr algn="ctr">
              <a:buClr>
                <a:srgbClr val="000000"/>
              </a:buClr>
              <a:buSzPts val="2800"/>
            </a:pPr>
            <a:r>
              <a:rPr lang="en-US" sz="2100">
                <a:solidFill>
                  <a:srgbClr val="000000"/>
                </a:solidFill>
                <a:latin typeface="Arial"/>
                <a:ea typeface="Arial"/>
                <a:cs typeface="Arial"/>
                <a:sym typeface="Arial"/>
              </a:rPr>
              <a:t>Example</a:t>
            </a:r>
            <a:r>
              <a:rPr lang="en-US">
                <a:solidFill>
                  <a:srgbClr val="000000"/>
                </a:solidFill>
                <a:latin typeface="Arial"/>
                <a:ea typeface="Arial"/>
                <a:cs typeface="Arial"/>
                <a:sym typeface="Arial"/>
              </a:rPr>
              <a:t>: After high school, Yolly will attend a 4-year college and major in accounting. </a:t>
            </a:r>
            <a:endParaRPr sz="1350">
              <a:solidFill>
                <a:schemeClr val="dk1"/>
              </a:solidFill>
              <a:latin typeface="Calibri"/>
              <a:ea typeface="Calibri"/>
              <a:cs typeface="Calibri"/>
              <a:sym typeface="Calibri"/>
            </a:endParaRPr>
          </a:p>
        </p:txBody>
      </p:sp>
      <p:sp>
        <p:nvSpPr>
          <p:cNvPr id="684" name="Google Shape;684;p66"/>
          <p:cNvSpPr txBox="1"/>
          <p:nvPr/>
        </p:nvSpPr>
        <p:spPr>
          <a:xfrm>
            <a:off x="2294543" y="1715665"/>
            <a:ext cx="6177915" cy="2880122"/>
          </a:xfrm>
          <a:prstGeom prst="rect">
            <a:avLst/>
          </a:prstGeom>
          <a:noFill/>
          <a:ln>
            <a:noFill/>
          </a:ln>
        </p:spPr>
        <p:txBody>
          <a:bodyPr spcFirstLastPara="1" wrap="square" lIns="68569" tIns="68569" rIns="68569" bIns="68569" anchor="t" anchorCtr="0">
            <a:normAutofit/>
          </a:bodyPr>
          <a:lstStyle/>
          <a:p>
            <a:pPr marL="342900" indent="-257175">
              <a:lnSpc>
                <a:spcPct val="115000"/>
              </a:lnSpc>
              <a:buClr>
                <a:schemeClr val="dk1"/>
              </a:buClr>
              <a:buSzPts val="1800"/>
              <a:buFont typeface="Arial"/>
              <a:buChar char="●"/>
            </a:pPr>
            <a:r>
              <a:rPr lang="en-US" sz="2100">
                <a:solidFill>
                  <a:schemeClr val="dk1"/>
                </a:solidFill>
                <a:latin typeface="Calibri"/>
                <a:ea typeface="Calibri"/>
                <a:cs typeface="Calibri"/>
                <a:sym typeface="Calibri"/>
              </a:rPr>
              <a:t>Where will the student work or engage in productive activities after graduation?</a:t>
            </a:r>
            <a:endParaRPr sz="2100">
              <a:solidFill>
                <a:schemeClr val="dk1"/>
              </a:solidFill>
              <a:latin typeface="Calibri"/>
              <a:ea typeface="Calibri"/>
              <a:cs typeface="Calibri"/>
              <a:sym typeface="Calibri"/>
            </a:endParaRPr>
          </a:p>
          <a:p>
            <a:pPr marL="342900" indent="-257175">
              <a:lnSpc>
                <a:spcPct val="115000"/>
              </a:lnSpc>
              <a:buClr>
                <a:schemeClr val="dk1"/>
              </a:buClr>
              <a:buSzPts val="1800"/>
              <a:buFont typeface="Arial"/>
              <a:buChar char="●"/>
            </a:pPr>
            <a:r>
              <a:rPr lang="en-US" sz="2100">
                <a:solidFill>
                  <a:schemeClr val="dk1"/>
                </a:solidFill>
                <a:latin typeface="Calibri"/>
                <a:ea typeface="Calibri"/>
                <a:cs typeface="Calibri"/>
                <a:sym typeface="Calibri"/>
              </a:rPr>
              <a:t>Where and how will the student continue to learn and/or develop skills after graduation?</a:t>
            </a:r>
            <a:endParaRPr sz="2100">
              <a:solidFill>
                <a:schemeClr val="dk1"/>
              </a:solidFill>
              <a:latin typeface="Calibri"/>
              <a:ea typeface="Calibri"/>
              <a:cs typeface="Calibri"/>
              <a:sym typeface="Calibri"/>
            </a:endParaRPr>
          </a:p>
          <a:p>
            <a:pPr marL="342900" indent="-257175">
              <a:lnSpc>
                <a:spcPct val="115000"/>
              </a:lnSpc>
              <a:buClr>
                <a:schemeClr val="dk1"/>
              </a:buClr>
              <a:buSzPts val="1800"/>
              <a:buFont typeface="Arial"/>
              <a:buChar char="●"/>
            </a:pPr>
            <a:r>
              <a:rPr lang="en-US" sz="2100">
                <a:solidFill>
                  <a:schemeClr val="dk1"/>
                </a:solidFill>
                <a:latin typeface="Calibri"/>
                <a:ea typeface="Calibri"/>
                <a:cs typeface="Calibri"/>
                <a:sym typeface="Calibri"/>
              </a:rPr>
              <a:t>Where is the student going to live and how will he or she access adult services, participate in the community and have fun after graduation?</a:t>
            </a:r>
            <a:endParaRPr sz="2100">
              <a:solidFill>
                <a:schemeClr val="dk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67"/>
          <p:cNvSpPr txBox="1">
            <a:spLocks noGrp="1"/>
          </p:cNvSpPr>
          <p:nvPr>
            <p:ph type="title"/>
          </p:nvPr>
        </p:nvSpPr>
        <p:spPr>
          <a:xfrm>
            <a:off x="311700" y="1302275"/>
            <a:ext cx="8520600" cy="572700"/>
          </a:xfrm>
          <a:prstGeom prst="rect">
            <a:avLst/>
          </a:prstGeom>
          <a:solidFill>
            <a:srgbClr val="FEE599"/>
          </a:solidFill>
          <a:ln w="25400" cap="flat" cmpd="sng">
            <a:solidFill>
              <a:srgbClr val="FFC000"/>
            </a:solidFill>
            <a:prstDash val="solid"/>
            <a:round/>
            <a:headEnd type="none" w="sm" len="sm"/>
            <a:tailEnd type="none" w="sm" len="sm"/>
          </a:ln>
        </p:spPr>
        <p:txBody>
          <a:bodyPr spcFirstLastPara="1" vert="horz" wrap="square" lIns="68569" tIns="68569" rIns="68569" bIns="68569" rtlCol="0" anchor="t" anchorCtr="0">
            <a:normAutofit fontScale="90000"/>
          </a:bodyPr>
          <a:lstStyle/>
          <a:p>
            <a:pPr algn="ctr">
              <a:buSzPct val="70707"/>
            </a:pPr>
            <a:r>
              <a:rPr lang="en-US"/>
              <a:t>Postsecondary Goal Definitions</a:t>
            </a:r>
            <a:endParaRPr/>
          </a:p>
        </p:txBody>
      </p:sp>
      <p:sp>
        <p:nvSpPr>
          <p:cNvPr id="690" name="Google Shape;690;p67"/>
          <p:cNvSpPr txBox="1">
            <a:spLocks noGrp="1"/>
          </p:cNvSpPr>
          <p:nvPr>
            <p:ph type="sldNum" idx="12"/>
          </p:nvPr>
        </p:nvSpPr>
        <p:spPr>
          <a:xfrm>
            <a:off x="8472458" y="5520467"/>
            <a:ext cx="548700" cy="393600"/>
          </a:xfrm>
          <a:prstGeom prst="rect">
            <a:avLst/>
          </a:prstGeom>
          <a:noFill/>
          <a:ln>
            <a:noFill/>
          </a:ln>
        </p:spPr>
        <p:txBody>
          <a:bodyPr spcFirstLastPara="1" wrap="square" lIns="68569" tIns="68569" rIns="68569" bIns="68569" anchor="ctr" anchorCtr="0">
            <a:normAutofit/>
          </a:bodyPr>
          <a:lstStyle/>
          <a:p>
            <a:fld id="{00000000-1234-1234-1234-123412341234}" type="slidenum">
              <a:rPr lang="en-US"/>
              <a:pPr/>
              <a:t>54</a:t>
            </a:fld>
            <a:endParaRPr/>
          </a:p>
        </p:txBody>
      </p:sp>
      <p:pic>
        <p:nvPicPr>
          <p:cNvPr id="691" name="Google Shape;691;p67"/>
          <p:cNvPicPr preferRelativeResize="0"/>
          <p:nvPr/>
        </p:nvPicPr>
        <p:blipFill rotWithShape="1">
          <a:blip r:embed="rId3">
            <a:alphaModFix/>
          </a:blip>
          <a:srcRect/>
          <a:stretch/>
        </p:blipFill>
        <p:spPr>
          <a:xfrm>
            <a:off x="368851" y="2016016"/>
            <a:ext cx="8520600" cy="3417176"/>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68"/>
          <p:cNvSpPr txBox="1"/>
          <p:nvPr/>
        </p:nvSpPr>
        <p:spPr>
          <a:xfrm>
            <a:off x="228600" y="1225810"/>
            <a:ext cx="8291925" cy="3516317"/>
          </a:xfrm>
          <a:prstGeom prst="rect">
            <a:avLst/>
          </a:prstGeom>
          <a:noFill/>
          <a:ln>
            <a:noFill/>
          </a:ln>
        </p:spPr>
        <p:txBody>
          <a:bodyPr spcFirstLastPara="1" wrap="square" lIns="68569" tIns="34275" rIns="68569" bIns="34275" anchor="t" anchorCtr="0">
            <a:spAutoFit/>
          </a:bodyPr>
          <a:lstStyle/>
          <a:p>
            <a:pPr>
              <a:buClr>
                <a:srgbClr val="000000"/>
              </a:buClr>
              <a:buSzPts val="3733"/>
            </a:pPr>
            <a:r>
              <a:rPr lang="en-US" sz="2800">
                <a:solidFill>
                  <a:schemeClr val="dk1"/>
                </a:solidFill>
                <a:latin typeface="Calibri"/>
                <a:ea typeface="Calibri"/>
                <a:cs typeface="Calibri"/>
                <a:sym typeface="Calibri"/>
              </a:rPr>
              <a:t>Postsecondary goals are required in training/education and career/employment</a:t>
            </a:r>
            <a:endParaRPr sz="1050">
              <a:solidFill>
                <a:srgbClr val="000000"/>
              </a:solidFill>
              <a:latin typeface="Arial"/>
              <a:ea typeface="Arial"/>
              <a:cs typeface="Arial"/>
              <a:sym typeface="Arial"/>
            </a:endParaRPr>
          </a:p>
          <a:p>
            <a:pPr>
              <a:buClr>
                <a:srgbClr val="000000"/>
              </a:buClr>
              <a:buSzPts val="3733"/>
            </a:pPr>
            <a:endParaRPr sz="2800">
              <a:solidFill>
                <a:schemeClr val="dk1"/>
              </a:solidFill>
              <a:latin typeface="Calibri"/>
              <a:ea typeface="Calibri"/>
              <a:cs typeface="Calibri"/>
              <a:sym typeface="Calibri"/>
            </a:endParaRPr>
          </a:p>
          <a:p>
            <a:pPr marL="428625" indent="-428625">
              <a:buClr>
                <a:schemeClr val="dk1"/>
              </a:buClr>
              <a:buSzPts val="3733"/>
              <a:buFont typeface="Arial"/>
              <a:buChar char="•"/>
            </a:pPr>
            <a:r>
              <a:rPr lang="en-US" sz="2800">
                <a:solidFill>
                  <a:schemeClr val="dk1"/>
                </a:solidFill>
                <a:latin typeface="Calibri"/>
                <a:ea typeface="Calibri"/>
                <a:cs typeface="Calibri"/>
                <a:sym typeface="Calibri"/>
              </a:rPr>
              <a:t>If the IEP team determines that a postsecondary goal for independent living skills is not needed, it is best practice to indicate, “based on assessment data, no goal is needed.” (transition assessment data documented in the IEP)</a:t>
            </a:r>
            <a:endParaRPr sz="1050">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69"/>
          <p:cNvSpPr txBox="1">
            <a:spLocks noGrp="1"/>
          </p:cNvSpPr>
          <p:nvPr>
            <p:ph type="title"/>
          </p:nvPr>
        </p:nvSpPr>
        <p:spPr>
          <a:xfrm>
            <a:off x="311700" y="1302275"/>
            <a:ext cx="8520600" cy="572700"/>
          </a:xfrm>
          <a:prstGeom prst="rect">
            <a:avLst/>
          </a:prstGeom>
          <a:solidFill>
            <a:srgbClr val="FEE599"/>
          </a:solidFill>
          <a:ln w="25400" cap="flat" cmpd="sng">
            <a:solidFill>
              <a:srgbClr val="FFC000"/>
            </a:solidFill>
            <a:prstDash val="solid"/>
            <a:round/>
            <a:headEnd type="none" w="sm" len="sm"/>
            <a:tailEnd type="none" w="sm" len="sm"/>
          </a:ln>
        </p:spPr>
        <p:txBody>
          <a:bodyPr spcFirstLastPara="1" vert="horz" wrap="square" lIns="68569" tIns="68569" rIns="68569" bIns="68569" rtlCol="0" anchor="t" anchorCtr="0">
            <a:normAutofit fontScale="90000"/>
          </a:bodyPr>
          <a:lstStyle/>
          <a:p>
            <a:pPr algn="ctr">
              <a:buSzPct val="70707"/>
            </a:pPr>
            <a:r>
              <a:rPr lang="en-US"/>
              <a:t>How do you write postsecondary goals? </a:t>
            </a:r>
            <a:endParaRPr/>
          </a:p>
        </p:txBody>
      </p:sp>
      <p:sp>
        <p:nvSpPr>
          <p:cNvPr id="702" name="Google Shape;702;p69"/>
          <p:cNvSpPr txBox="1">
            <a:spLocks noGrp="1"/>
          </p:cNvSpPr>
          <p:nvPr>
            <p:ph type="body" idx="1"/>
          </p:nvPr>
        </p:nvSpPr>
        <p:spPr>
          <a:xfrm>
            <a:off x="311700" y="2009725"/>
            <a:ext cx="8520600" cy="3416400"/>
          </a:xfrm>
          <a:prstGeom prst="rect">
            <a:avLst/>
          </a:prstGeom>
          <a:noFill/>
          <a:ln>
            <a:noFill/>
          </a:ln>
        </p:spPr>
        <p:txBody>
          <a:bodyPr spcFirstLastPara="1" vert="horz" wrap="square" lIns="68569" tIns="68569" rIns="68569" bIns="68569" rtlCol="0" anchor="t" anchorCtr="0">
            <a:normAutofit/>
          </a:bodyPr>
          <a:lstStyle/>
          <a:p>
            <a:pPr marL="85725" indent="0">
              <a:buNone/>
            </a:pPr>
            <a:r>
              <a:rPr lang="en-US"/>
              <a:t>Here is </a:t>
            </a:r>
            <a:r>
              <a:rPr lang="en-US" b="1" i="1"/>
              <a:t>one</a:t>
            </a:r>
            <a:r>
              <a:rPr lang="en-US"/>
              <a:t> way:</a:t>
            </a:r>
            <a:endParaRPr/>
          </a:p>
        </p:txBody>
      </p:sp>
      <p:sp>
        <p:nvSpPr>
          <p:cNvPr id="703" name="Google Shape;703;p69"/>
          <p:cNvSpPr txBox="1">
            <a:spLocks noGrp="1"/>
          </p:cNvSpPr>
          <p:nvPr>
            <p:ph type="sldNum" idx="12"/>
          </p:nvPr>
        </p:nvSpPr>
        <p:spPr>
          <a:xfrm>
            <a:off x="8472458" y="5520467"/>
            <a:ext cx="548700" cy="393600"/>
          </a:xfrm>
          <a:prstGeom prst="rect">
            <a:avLst/>
          </a:prstGeom>
          <a:noFill/>
          <a:ln>
            <a:noFill/>
          </a:ln>
        </p:spPr>
        <p:txBody>
          <a:bodyPr spcFirstLastPara="1" wrap="square" lIns="68569" tIns="68569" rIns="68569" bIns="68569" anchor="ctr" anchorCtr="0">
            <a:normAutofit/>
          </a:bodyPr>
          <a:lstStyle/>
          <a:p>
            <a:fld id="{00000000-1234-1234-1234-123412341234}" type="slidenum">
              <a:rPr lang="en-US"/>
              <a:pPr/>
              <a:t>56</a:t>
            </a:fld>
            <a:endParaRPr/>
          </a:p>
        </p:txBody>
      </p:sp>
      <p:pic>
        <p:nvPicPr>
          <p:cNvPr id="704" name="Google Shape;704;p69"/>
          <p:cNvPicPr preferRelativeResize="0"/>
          <p:nvPr/>
        </p:nvPicPr>
        <p:blipFill rotWithShape="1">
          <a:blip r:embed="rId3">
            <a:alphaModFix/>
          </a:blip>
          <a:srcRect/>
          <a:stretch/>
        </p:blipFill>
        <p:spPr>
          <a:xfrm>
            <a:off x="577516" y="2603648"/>
            <a:ext cx="7894942" cy="301752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70"/>
          <p:cNvSpPr txBox="1">
            <a:spLocks noGrp="1"/>
          </p:cNvSpPr>
          <p:nvPr>
            <p:ph type="sldNum" idx="12"/>
          </p:nvPr>
        </p:nvSpPr>
        <p:spPr>
          <a:xfrm>
            <a:off x="8472458" y="5520467"/>
            <a:ext cx="548700" cy="393600"/>
          </a:xfrm>
          <a:prstGeom prst="rect">
            <a:avLst/>
          </a:prstGeom>
          <a:noFill/>
          <a:ln>
            <a:noFill/>
          </a:ln>
        </p:spPr>
        <p:txBody>
          <a:bodyPr spcFirstLastPara="1" wrap="square" lIns="68569" tIns="68569" rIns="68569" bIns="68569" anchor="ctr" anchorCtr="0">
            <a:normAutofit/>
          </a:bodyPr>
          <a:lstStyle/>
          <a:p>
            <a:pPr algn="l"/>
            <a:fld id="{00000000-1234-1234-1234-123412341234}" type="slidenum">
              <a:rPr lang="en-US"/>
              <a:pPr algn="l"/>
              <a:t>57</a:t>
            </a:fld>
            <a:endParaRPr/>
          </a:p>
        </p:txBody>
      </p:sp>
      <p:pic>
        <p:nvPicPr>
          <p:cNvPr id="710" name="Google Shape;710;p70"/>
          <p:cNvPicPr preferRelativeResize="0"/>
          <p:nvPr/>
        </p:nvPicPr>
        <p:blipFill rotWithShape="1">
          <a:blip r:embed="rId3">
            <a:alphaModFix/>
          </a:blip>
          <a:srcRect/>
          <a:stretch/>
        </p:blipFill>
        <p:spPr>
          <a:xfrm>
            <a:off x="0" y="857250"/>
            <a:ext cx="9144000" cy="754380"/>
          </a:xfrm>
          <a:prstGeom prst="rect">
            <a:avLst/>
          </a:prstGeom>
          <a:noFill/>
          <a:ln>
            <a:noFill/>
          </a:ln>
        </p:spPr>
      </p:pic>
      <p:sp>
        <p:nvSpPr>
          <p:cNvPr id="711" name="Google Shape;711;p70"/>
          <p:cNvSpPr txBox="1"/>
          <p:nvPr/>
        </p:nvSpPr>
        <p:spPr>
          <a:xfrm>
            <a:off x="671542" y="2885093"/>
            <a:ext cx="1769624" cy="1361881"/>
          </a:xfrm>
          <a:prstGeom prst="rect">
            <a:avLst/>
          </a:prstGeom>
          <a:solidFill>
            <a:srgbClr val="FEE599"/>
          </a:solidFill>
          <a:ln>
            <a:noFill/>
          </a:ln>
        </p:spPr>
        <p:txBody>
          <a:bodyPr spcFirstLastPara="1" wrap="square" lIns="68569" tIns="34275" rIns="68569" bIns="34275" anchor="t" anchorCtr="0">
            <a:spAutoFit/>
          </a:bodyPr>
          <a:lstStyle/>
          <a:p>
            <a:pPr algn="ctr">
              <a:buClr>
                <a:srgbClr val="000000"/>
              </a:buClr>
              <a:buSzPts val="2800"/>
            </a:pPr>
            <a:r>
              <a:rPr lang="en-US" sz="2100">
                <a:solidFill>
                  <a:srgbClr val="000000"/>
                </a:solidFill>
                <a:latin typeface="Arial"/>
                <a:ea typeface="Arial"/>
                <a:cs typeface="Arial"/>
                <a:sym typeface="Arial"/>
              </a:rPr>
              <a:t>Examples of goals that meet requirements</a:t>
            </a:r>
            <a:endParaRPr sz="1350">
              <a:solidFill>
                <a:schemeClr val="dk1"/>
              </a:solidFill>
              <a:latin typeface="Calibri"/>
              <a:ea typeface="Calibri"/>
              <a:cs typeface="Calibri"/>
              <a:sym typeface="Calibri"/>
            </a:endParaRPr>
          </a:p>
        </p:txBody>
      </p:sp>
      <p:sp>
        <p:nvSpPr>
          <p:cNvPr id="712" name="Google Shape;712;p70"/>
          <p:cNvSpPr txBox="1"/>
          <p:nvPr/>
        </p:nvSpPr>
        <p:spPr>
          <a:xfrm>
            <a:off x="2905627" y="1896429"/>
            <a:ext cx="5404406" cy="3624039"/>
          </a:xfrm>
          <a:prstGeom prst="rect">
            <a:avLst/>
          </a:prstGeom>
          <a:noFill/>
          <a:ln>
            <a:noFill/>
          </a:ln>
        </p:spPr>
        <p:txBody>
          <a:bodyPr spcFirstLastPara="1" wrap="square" lIns="68569" tIns="34275" rIns="68569" bIns="34275" anchor="t" anchorCtr="0">
            <a:spAutoFit/>
          </a:bodyPr>
          <a:lstStyle/>
          <a:p>
            <a:pPr>
              <a:buClr>
                <a:srgbClr val="000000"/>
              </a:buClr>
              <a:buSzPts val="2800"/>
            </a:pPr>
            <a:r>
              <a:rPr lang="en-US" sz="2100">
                <a:solidFill>
                  <a:srgbClr val="000000"/>
                </a:solidFill>
                <a:latin typeface="Arial"/>
                <a:ea typeface="Arial"/>
                <a:cs typeface="Arial"/>
                <a:sym typeface="Arial"/>
              </a:rPr>
              <a:t>After graduating from high school, Maria will enroll in welding courses at Colorado Technical College.</a:t>
            </a:r>
            <a:endParaRPr sz="2100">
              <a:solidFill>
                <a:schemeClr val="dk1"/>
              </a:solidFill>
              <a:latin typeface="Calibri"/>
              <a:ea typeface="Calibri"/>
              <a:cs typeface="Calibri"/>
              <a:sym typeface="Calibri"/>
            </a:endParaRPr>
          </a:p>
          <a:p>
            <a:pPr>
              <a:buClr>
                <a:srgbClr val="000000"/>
              </a:buClr>
              <a:buSzPts val="2800"/>
            </a:pPr>
            <a:r>
              <a:rPr lang="en-US" sz="2100">
                <a:solidFill>
                  <a:srgbClr val="000000"/>
                </a:solidFill>
                <a:latin typeface="Arial"/>
                <a:ea typeface="Arial"/>
                <a:cs typeface="Arial"/>
                <a:sym typeface="Arial"/>
              </a:rPr>
              <a:t>Goals must:</a:t>
            </a:r>
            <a:endParaRPr sz="2100">
              <a:solidFill>
                <a:schemeClr val="dk1"/>
              </a:solidFill>
              <a:latin typeface="Calibri"/>
              <a:ea typeface="Calibri"/>
              <a:cs typeface="Calibri"/>
              <a:sym typeface="Calibri"/>
            </a:endParaRPr>
          </a:p>
          <a:p>
            <a:pPr>
              <a:buClr>
                <a:schemeClr val="dk1"/>
              </a:buClr>
              <a:buSzPts val="2800"/>
            </a:pPr>
            <a:endParaRPr sz="2100">
              <a:solidFill>
                <a:srgbClr val="000000"/>
              </a:solidFill>
              <a:latin typeface="Arial"/>
              <a:ea typeface="Arial"/>
              <a:cs typeface="Arial"/>
              <a:sym typeface="Arial"/>
            </a:endParaRPr>
          </a:p>
          <a:p>
            <a:pPr>
              <a:buClr>
                <a:srgbClr val="000000"/>
              </a:buClr>
              <a:buSzPts val="2800"/>
            </a:pPr>
            <a:r>
              <a:rPr lang="en-US" sz="2100">
                <a:solidFill>
                  <a:srgbClr val="000000"/>
                </a:solidFill>
                <a:latin typeface="Arial"/>
                <a:ea typeface="Arial"/>
                <a:cs typeface="Arial"/>
                <a:sym typeface="Arial"/>
              </a:rPr>
              <a:t>After exiting secondary education, Greta will maintain a budget and pay all their utility bills on time.</a:t>
            </a:r>
            <a:endParaRPr sz="2100">
              <a:solidFill>
                <a:schemeClr val="dk1"/>
              </a:solidFill>
              <a:latin typeface="Calibri"/>
              <a:ea typeface="Calibri"/>
              <a:cs typeface="Calibri"/>
              <a:sym typeface="Calibri"/>
            </a:endParaRPr>
          </a:p>
          <a:p>
            <a:pPr>
              <a:buClr>
                <a:schemeClr val="dk1"/>
              </a:buClr>
              <a:buSzPts val="2800"/>
            </a:pPr>
            <a:endParaRPr sz="2100">
              <a:solidFill>
                <a:srgbClr val="000000"/>
              </a:solidFill>
              <a:latin typeface="Arial"/>
              <a:ea typeface="Arial"/>
              <a:cs typeface="Arial"/>
              <a:sym typeface="Arial"/>
            </a:endParaRPr>
          </a:p>
          <a:p>
            <a:pPr>
              <a:buClr>
                <a:srgbClr val="000000"/>
              </a:buClr>
              <a:buSzPts val="2800"/>
            </a:pPr>
            <a:r>
              <a:rPr lang="en-US" sz="2100">
                <a:solidFill>
                  <a:srgbClr val="000000"/>
                </a:solidFill>
                <a:latin typeface="Arial"/>
                <a:ea typeface="Arial"/>
                <a:cs typeface="Arial"/>
                <a:sym typeface="Arial"/>
              </a:rPr>
              <a:t>Sandy will work full-time in the construction industry after high school.</a:t>
            </a:r>
            <a:endParaRPr sz="2100">
              <a:solidFill>
                <a:schemeClr val="dk1"/>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71"/>
          <p:cNvSpPr txBox="1">
            <a:spLocks noGrp="1"/>
          </p:cNvSpPr>
          <p:nvPr>
            <p:ph type="sldNum" idx="12"/>
          </p:nvPr>
        </p:nvSpPr>
        <p:spPr>
          <a:xfrm>
            <a:off x="8472458" y="5520467"/>
            <a:ext cx="548700" cy="393600"/>
          </a:xfrm>
          <a:prstGeom prst="rect">
            <a:avLst/>
          </a:prstGeom>
          <a:noFill/>
          <a:ln>
            <a:noFill/>
          </a:ln>
        </p:spPr>
        <p:txBody>
          <a:bodyPr spcFirstLastPara="1" wrap="square" lIns="68569" tIns="68569" rIns="68569" bIns="68569" anchor="ctr" anchorCtr="0">
            <a:normAutofit/>
          </a:bodyPr>
          <a:lstStyle/>
          <a:p>
            <a:pPr algn="l"/>
            <a:fld id="{00000000-1234-1234-1234-123412341234}" type="slidenum">
              <a:rPr lang="en-US"/>
              <a:pPr algn="l"/>
              <a:t>58</a:t>
            </a:fld>
            <a:endParaRPr/>
          </a:p>
        </p:txBody>
      </p:sp>
      <p:pic>
        <p:nvPicPr>
          <p:cNvPr id="718" name="Google Shape;718;p71"/>
          <p:cNvPicPr preferRelativeResize="0"/>
          <p:nvPr/>
        </p:nvPicPr>
        <p:blipFill rotWithShape="1">
          <a:blip r:embed="rId3">
            <a:alphaModFix/>
          </a:blip>
          <a:srcRect/>
          <a:stretch/>
        </p:blipFill>
        <p:spPr>
          <a:xfrm>
            <a:off x="0" y="857250"/>
            <a:ext cx="9144000" cy="754380"/>
          </a:xfrm>
          <a:prstGeom prst="rect">
            <a:avLst/>
          </a:prstGeom>
          <a:noFill/>
          <a:ln>
            <a:noFill/>
          </a:ln>
        </p:spPr>
      </p:pic>
      <p:sp>
        <p:nvSpPr>
          <p:cNvPr id="719" name="Google Shape;719;p71"/>
          <p:cNvSpPr txBox="1"/>
          <p:nvPr/>
        </p:nvSpPr>
        <p:spPr>
          <a:xfrm>
            <a:off x="666424" y="2665337"/>
            <a:ext cx="1769624" cy="1361881"/>
          </a:xfrm>
          <a:prstGeom prst="rect">
            <a:avLst/>
          </a:prstGeom>
          <a:solidFill>
            <a:srgbClr val="FEE599"/>
          </a:solidFill>
          <a:ln>
            <a:noFill/>
          </a:ln>
        </p:spPr>
        <p:txBody>
          <a:bodyPr spcFirstLastPara="1" wrap="square" lIns="68569" tIns="34275" rIns="68569" bIns="34275" anchor="t" anchorCtr="0">
            <a:spAutoFit/>
          </a:bodyPr>
          <a:lstStyle/>
          <a:p>
            <a:pPr algn="ctr">
              <a:buClr>
                <a:srgbClr val="000000"/>
              </a:buClr>
              <a:buSzPts val="2800"/>
            </a:pPr>
            <a:r>
              <a:rPr lang="en-US" sz="2100">
                <a:solidFill>
                  <a:srgbClr val="000000"/>
                </a:solidFill>
                <a:latin typeface="Arial"/>
                <a:ea typeface="Arial"/>
                <a:cs typeface="Arial"/>
                <a:sym typeface="Arial"/>
              </a:rPr>
              <a:t>Examples of goals that do not meet requirements</a:t>
            </a:r>
            <a:endParaRPr sz="1350">
              <a:solidFill>
                <a:schemeClr val="dk1"/>
              </a:solidFill>
              <a:latin typeface="Calibri"/>
              <a:ea typeface="Calibri"/>
              <a:cs typeface="Calibri"/>
              <a:sym typeface="Calibri"/>
            </a:endParaRPr>
          </a:p>
        </p:txBody>
      </p:sp>
      <p:sp>
        <p:nvSpPr>
          <p:cNvPr id="720" name="Google Shape;720;p71"/>
          <p:cNvSpPr txBox="1"/>
          <p:nvPr/>
        </p:nvSpPr>
        <p:spPr>
          <a:xfrm>
            <a:off x="3509515" y="2077195"/>
            <a:ext cx="4968062" cy="2977708"/>
          </a:xfrm>
          <a:prstGeom prst="rect">
            <a:avLst/>
          </a:prstGeom>
          <a:noFill/>
          <a:ln>
            <a:noFill/>
          </a:ln>
        </p:spPr>
        <p:txBody>
          <a:bodyPr spcFirstLastPara="1" wrap="square" lIns="68569" tIns="34275" rIns="68569" bIns="34275" anchor="t" anchorCtr="0">
            <a:spAutoFit/>
          </a:bodyPr>
          <a:lstStyle/>
          <a:p>
            <a:pPr>
              <a:buClr>
                <a:srgbClr val="000000"/>
              </a:buClr>
              <a:buSzPts val="2800"/>
            </a:pPr>
            <a:r>
              <a:rPr lang="en-US" sz="2100">
                <a:solidFill>
                  <a:srgbClr val="000000"/>
                </a:solidFill>
                <a:latin typeface="Arial"/>
                <a:ea typeface="Arial"/>
                <a:cs typeface="Arial"/>
                <a:sym typeface="Arial"/>
              </a:rPr>
              <a:t>Peety wants to work with animals at a shelter or vet office.</a:t>
            </a:r>
            <a:endParaRPr sz="2100">
              <a:solidFill>
                <a:schemeClr val="dk1"/>
              </a:solidFill>
              <a:latin typeface="Calibri"/>
              <a:ea typeface="Calibri"/>
              <a:cs typeface="Calibri"/>
              <a:sym typeface="Calibri"/>
            </a:endParaRPr>
          </a:p>
          <a:p>
            <a:pPr>
              <a:buClr>
                <a:schemeClr val="dk1"/>
              </a:buClr>
              <a:buSzPts val="2800"/>
            </a:pPr>
            <a:endParaRPr sz="2100">
              <a:solidFill>
                <a:srgbClr val="000000"/>
              </a:solidFill>
              <a:latin typeface="Arial"/>
              <a:ea typeface="Arial"/>
              <a:cs typeface="Arial"/>
              <a:sym typeface="Arial"/>
            </a:endParaRPr>
          </a:p>
          <a:p>
            <a:pPr>
              <a:buClr>
                <a:srgbClr val="000000"/>
              </a:buClr>
              <a:buSzPts val="2800"/>
            </a:pPr>
            <a:r>
              <a:rPr lang="en-US" sz="2100">
                <a:solidFill>
                  <a:srgbClr val="000000"/>
                </a:solidFill>
                <a:latin typeface="Arial"/>
                <a:ea typeface="Arial"/>
                <a:cs typeface="Arial"/>
                <a:sym typeface="Arial"/>
              </a:rPr>
              <a:t>Fluffy will learn vocation skills in a post high school program</a:t>
            </a:r>
            <a:endParaRPr sz="2100">
              <a:solidFill>
                <a:schemeClr val="dk1"/>
              </a:solidFill>
              <a:latin typeface="Calibri"/>
              <a:ea typeface="Calibri"/>
              <a:cs typeface="Calibri"/>
              <a:sym typeface="Calibri"/>
            </a:endParaRPr>
          </a:p>
          <a:p>
            <a:pPr>
              <a:buClr>
                <a:schemeClr val="dk1"/>
              </a:buClr>
              <a:buSzPts val="2800"/>
            </a:pPr>
            <a:endParaRPr sz="2100">
              <a:solidFill>
                <a:srgbClr val="000000"/>
              </a:solidFill>
              <a:latin typeface="Arial"/>
              <a:ea typeface="Arial"/>
              <a:cs typeface="Arial"/>
              <a:sym typeface="Arial"/>
            </a:endParaRPr>
          </a:p>
          <a:p>
            <a:pPr>
              <a:buClr>
                <a:srgbClr val="000000"/>
              </a:buClr>
              <a:buSzPts val="2800"/>
            </a:pPr>
            <a:r>
              <a:rPr lang="en-US" sz="2100">
                <a:solidFill>
                  <a:srgbClr val="000000"/>
                </a:solidFill>
                <a:latin typeface="Arial"/>
                <a:ea typeface="Arial"/>
                <a:cs typeface="Arial"/>
                <a:sym typeface="Arial"/>
              </a:rPr>
              <a:t>Allison plans to enroll in a four-year university after graduating from high school.</a:t>
            </a:r>
            <a:endParaRPr sz="2100">
              <a:solidFill>
                <a:schemeClr val="dk1"/>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72"/>
          <p:cNvSpPr txBox="1">
            <a:spLocks noGrp="1"/>
          </p:cNvSpPr>
          <p:nvPr>
            <p:ph type="body" idx="4294967295"/>
          </p:nvPr>
        </p:nvSpPr>
        <p:spPr>
          <a:xfrm>
            <a:off x="523374" y="1671605"/>
            <a:ext cx="8390500" cy="3374231"/>
          </a:xfrm>
          <a:prstGeom prst="rect">
            <a:avLst/>
          </a:prstGeom>
          <a:noFill/>
          <a:ln>
            <a:noFill/>
          </a:ln>
        </p:spPr>
        <p:txBody>
          <a:bodyPr spcFirstLastPara="1" vert="horz" wrap="square" lIns="0" tIns="34275" rIns="0" bIns="34275" rtlCol="0" anchor="t" anchorCtr="0">
            <a:noAutofit/>
          </a:bodyPr>
          <a:lstStyle/>
          <a:p>
            <a:pPr marL="0" indent="0">
              <a:lnSpc>
                <a:spcPct val="106999"/>
              </a:lnSpc>
              <a:spcBef>
                <a:spcPts val="0"/>
              </a:spcBef>
              <a:buClr>
                <a:schemeClr val="dk1"/>
              </a:buClr>
              <a:buSzPts val="1100"/>
              <a:buNone/>
            </a:pPr>
            <a:r>
              <a:rPr lang="en-US" sz="1800" b="1">
                <a:solidFill>
                  <a:schemeClr val="dk1"/>
                </a:solidFill>
              </a:rPr>
              <a:t>Career/employment: </a:t>
            </a:r>
            <a:r>
              <a:rPr lang="en-US" sz="1800">
                <a:solidFill>
                  <a:schemeClr val="dk1"/>
                </a:solidFill>
              </a:rPr>
              <a:t>Upon completion of public education, Jenny will obtain employment in the field of architecture.</a:t>
            </a:r>
            <a:endParaRPr sz="1800"/>
          </a:p>
          <a:p>
            <a:pPr marL="0" indent="0">
              <a:lnSpc>
                <a:spcPct val="106999"/>
              </a:lnSpc>
              <a:spcBef>
                <a:spcPts val="600"/>
              </a:spcBef>
              <a:buClr>
                <a:schemeClr val="dk1"/>
              </a:buClr>
              <a:buSzPts val="1100"/>
              <a:buNone/>
            </a:pPr>
            <a:r>
              <a:rPr lang="en-US" sz="1800" b="1">
                <a:solidFill>
                  <a:schemeClr val="dk1"/>
                </a:solidFill>
              </a:rPr>
              <a:t>Education/Training: </a:t>
            </a:r>
            <a:r>
              <a:rPr lang="en-US" sz="1800">
                <a:solidFill>
                  <a:schemeClr val="dk1"/>
                </a:solidFill>
              </a:rPr>
              <a:t>Upon completion of public education, Jenny will attend a community college to complete a 2-year degree in Architectural Drafting.</a:t>
            </a:r>
            <a:endParaRPr sz="1800">
              <a:solidFill>
                <a:schemeClr val="dk1"/>
              </a:solidFill>
            </a:endParaRPr>
          </a:p>
          <a:p>
            <a:pPr marL="0" indent="0">
              <a:lnSpc>
                <a:spcPct val="106999"/>
              </a:lnSpc>
              <a:spcBef>
                <a:spcPts val="600"/>
              </a:spcBef>
              <a:buClr>
                <a:schemeClr val="dk1"/>
              </a:buClr>
              <a:buSzPts val="1100"/>
              <a:buNone/>
            </a:pPr>
            <a:r>
              <a:rPr lang="en-US" sz="1800" b="1">
                <a:solidFill>
                  <a:schemeClr val="dk1"/>
                </a:solidFill>
              </a:rPr>
              <a:t>Independent living: </a:t>
            </a:r>
            <a:r>
              <a:rPr lang="en-US" sz="1800">
                <a:solidFill>
                  <a:schemeClr val="dk1"/>
                </a:solidFill>
              </a:rPr>
              <a:t>Upon completion of public education, Jenny will advocate for her needs in order to express her choices in college and work settings and to maintain an independent lifestyle.</a:t>
            </a:r>
            <a:endParaRPr sz="1800">
              <a:solidFill>
                <a:schemeClr val="dk1"/>
              </a:solidFill>
            </a:endParaRPr>
          </a:p>
          <a:p>
            <a:pPr marL="0" indent="0">
              <a:spcBef>
                <a:spcPts val="900"/>
              </a:spcBef>
              <a:spcAft>
                <a:spcPts val="150"/>
              </a:spcAft>
              <a:buClr>
                <a:schemeClr val="dk1"/>
              </a:buClr>
              <a:buSzPts val="1800"/>
              <a:buNone/>
            </a:pPr>
            <a:endParaRPr sz="1800"/>
          </a:p>
        </p:txBody>
      </p:sp>
      <p:pic>
        <p:nvPicPr>
          <p:cNvPr id="727" name="Google Shape;727;p72"/>
          <p:cNvPicPr preferRelativeResize="0"/>
          <p:nvPr/>
        </p:nvPicPr>
        <p:blipFill rotWithShape="1">
          <a:blip r:embed="rId3">
            <a:alphaModFix/>
          </a:blip>
          <a:srcRect/>
          <a:stretch/>
        </p:blipFill>
        <p:spPr>
          <a:xfrm>
            <a:off x="0" y="801429"/>
            <a:ext cx="9144000" cy="754380"/>
          </a:xfrm>
          <a:prstGeom prst="rect">
            <a:avLst/>
          </a:prstGeom>
          <a:noFill/>
          <a:ln>
            <a:noFill/>
          </a:ln>
        </p:spPr>
      </p:pic>
      <p:sp>
        <p:nvSpPr>
          <p:cNvPr id="728" name="Google Shape;728;p72"/>
          <p:cNvSpPr txBox="1"/>
          <p:nvPr/>
        </p:nvSpPr>
        <p:spPr>
          <a:xfrm>
            <a:off x="523373" y="4286149"/>
            <a:ext cx="8390475" cy="900216"/>
          </a:xfrm>
          <a:prstGeom prst="rect">
            <a:avLst/>
          </a:prstGeom>
          <a:noFill/>
          <a:ln>
            <a:noFill/>
          </a:ln>
        </p:spPr>
        <p:txBody>
          <a:bodyPr spcFirstLastPara="1" wrap="square" lIns="68569" tIns="34275" rIns="68569" bIns="34275" anchor="t" anchorCtr="0">
            <a:spAutoFit/>
          </a:bodyPr>
          <a:lstStyle/>
          <a:p>
            <a:pPr>
              <a:buClr>
                <a:srgbClr val="000000"/>
              </a:buClr>
              <a:buSzPts val="2400"/>
            </a:pPr>
            <a:r>
              <a:rPr lang="en-US">
                <a:solidFill>
                  <a:srgbClr val="000000"/>
                </a:solidFill>
                <a:latin typeface="Calibri"/>
                <a:ea typeface="Calibri"/>
                <a:cs typeface="Calibri"/>
                <a:sym typeface="Calibri"/>
              </a:rPr>
              <a:t>*Are the PSGs aligned to Jenny’s PINS  as identified through the transition assessment process?</a:t>
            </a:r>
            <a:endParaRPr>
              <a:solidFill>
                <a:schemeClr val="dk1"/>
              </a:solidFill>
              <a:latin typeface="Calibri"/>
              <a:ea typeface="Calibri"/>
              <a:cs typeface="Calibri"/>
              <a:sym typeface="Calibri"/>
            </a:endParaRPr>
          </a:p>
          <a:p>
            <a:pPr>
              <a:buClr>
                <a:srgbClr val="000000"/>
              </a:buClr>
              <a:buSzPts val="2400"/>
            </a:pPr>
            <a:endParaRPr>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256"/>
        <p:cNvGrpSpPr/>
        <p:nvPr/>
      </p:nvGrpSpPr>
      <p:grpSpPr>
        <a:xfrm>
          <a:off x="0" y="0"/>
          <a:ext cx="0" cy="0"/>
          <a:chOff x="0" y="0"/>
          <a:chExt cx="0" cy="0"/>
        </a:xfrm>
      </p:grpSpPr>
      <p:sp>
        <p:nvSpPr>
          <p:cNvPr id="257" name="Google Shape;257;p14"/>
          <p:cNvSpPr txBox="1">
            <a:spLocks noGrp="1"/>
          </p:cNvSpPr>
          <p:nvPr>
            <p:ph type="title"/>
          </p:nvPr>
        </p:nvSpPr>
        <p:spPr>
          <a:xfrm>
            <a:off x="980803" y="1124712"/>
            <a:ext cx="7396715" cy="560313"/>
          </a:xfrm>
          <a:prstGeom prst="rect">
            <a:avLst/>
          </a:prstGeom>
          <a:noFill/>
          <a:ln>
            <a:noFill/>
          </a:ln>
        </p:spPr>
        <p:txBody>
          <a:bodyPr spcFirstLastPara="1" vert="horz" wrap="square" lIns="0" tIns="0" rIns="0" bIns="0" rtlCol="0" anchor="t" anchorCtr="0">
            <a:normAutofit/>
          </a:bodyPr>
          <a:lstStyle/>
          <a:p>
            <a:pPr>
              <a:buSzPts val="2400"/>
            </a:pPr>
            <a:r>
              <a:rPr lang="en-US"/>
              <a:t>What are transition services (1 of 3)?</a:t>
            </a:r>
            <a:endParaRPr/>
          </a:p>
        </p:txBody>
      </p:sp>
      <p:sp>
        <p:nvSpPr>
          <p:cNvPr id="258" name="Google Shape;258;p14"/>
          <p:cNvSpPr txBox="1">
            <a:spLocks noGrp="1"/>
          </p:cNvSpPr>
          <p:nvPr>
            <p:ph type="body" idx="1"/>
          </p:nvPr>
        </p:nvSpPr>
        <p:spPr>
          <a:xfrm>
            <a:off x="532638" y="2023110"/>
            <a:ext cx="8078724" cy="3263504"/>
          </a:xfrm>
          <a:prstGeom prst="rect">
            <a:avLst/>
          </a:prstGeom>
          <a:noFill/>
          <a:ln>
            <a:noFill/>
          </a:ln>
        </p:spPr>
        <p:txBody>
          <a:bodyPr spcFirstLastPara="1" vert="horz" wrap="square" lIns="0" tIns="0" rIns="0" bIns="34275" rtlCol="0" anchor="t" anchorCtr="0">
            <a:normAutofit/>
          </a:bodyPr>
          <a:lstStyle/>
          <a:p>
            <a:pPr marL="57150" indent="0">
              <a:buSzPts val="2400"/>
              <a:buNone/>
            </a:pPr>
            <a:r>
              <a:rPr lang="en-US" sz="1875"/>
              <a:t>“Transition services” means a “coordinated set of activities:”</a:t>
            </a:r>
            <a:endParaRPr/>
          </a:p>
          <a:p>
            <a:pPr indent="-285750">
              <a:buSzPts val="2400"/>
            </a:pPr>
            <a:r>
              <a:rPr lang="en-US" sz="1875"/>
              <a:t>that is designed to be within a </a:t>
            </a:r>
            <a:r>
              <a:rPr lang="en-US" sz="1875" u="sng"/>
              <a:t>results-oriented process </a:t>
            </a:r>
            <a:r>
              <a:rPr lang="en-US" sz="1875"/>
              <a:t>that is focused on improving the academic and functional achievement of the child with a disability to </a:t>
            </a:r>
            <a:r>
              <a:rPr lang="en-US" sz="1875" u="sng"/>
              <a:t>facilitate the child’s movement from school to post-school activities</a:t>
            </a:r>
            <a:r>
              <a:rPr lang="en-US" sz="1875"/>
              <a:t>, including postsecondary education, vocational education, integrated (supported) employment, continuing and adult education, adult services, independent living, or community participation;</a:t>
            </a:r>
            <a:endParaRPr/>
          </a:p>
          <a:p>
            <a:pPr marL="57150" indent="0">
              <a:buSzPts val="2400"/>
              <a:buNone/>
            </a:pPr>
            <a:r>
              <a:rPr lang="en-US" sz="1875"/>
              <a:t>– </a:t>
            </a:r>
            <a:r>
              <a:rPr lang="en-US" sz="1875" b="1" i="1"/>
              <a:t>See</a:t>
            </a:r>
            <a:r>
              <a:rPr lang="en-US" sz="1875"/>
              <a:t> 20 U.S.C. § 1401(34)(A); 34 C.F.R. § 300.43(a)(1).</a:t>
            </a:r>
            <a:endParaRPr/>
          </a:p>
          <a:p>
            <a:pPr marL="57150" indent="0">
              <a:buSzPts val="2400"/>
              <a:buNone/>
            </a:pPr>
            <a:r>
              <a:rPr lang="en-US" sz="1875"/>
              <a:t> </a:t>
            </a:r>
            <a:endParaRPr/>
          </a:p>
          <a:p>
            <a:pPr indent="-171450">
              <a:buSzPts val="2400"/>
              <a:buNone/>
            </a:pPr>
            <a:endParaRPr sz="1875"/>
          </a:p>
          <a:p>
            <a:pPr indent="-171450">
              <a:buSzPts val="2400"/>
              <a:buNone/>
            </a:pPr>
            <a:endParaRPr sz="1875"/>
          </a:p>
        </p:txBody>
      </p:sp>
      <p:sp>
        <p:nvSpPr>
          <p:cNvPr id="259" name="Google Shape;259;p14"/>
          <p:cNvSpPr txBox="1">
            <a:spLocks noGrp="1"/>
          </p:cNvSpPr>
          <p:nvPr>
            <p:ph type="sldNum" idx="12"/>
          </p:nvPr>
        </p:nvSpPr>
        <p:spPr>
          <a:xfrm>
            <a:off x="249655" y="5624513"/>
            <a:ext cx="2057400" cy="273844"/>
          </a:xfrm>
          <a:prstGeom prst="rect">
            <a:avLst/>
          </a:prstGeom>
          <a:noFill/>
          <a:ln>
            <a:noFill/>
          </a:ln>
        </p:spPr>
        <p:txBody>
          <a:bodyPr spcFirstLastPara="1" wrap="square" lIns="68569" tIns="34275" rIns="68569" bIns="34275" anchor="ctr" anchorCtr="0">
            <a:normAutofit lnSpcReduction="10000"/>
          </a:bodyPr>
          <a:lstStyle/>
          <a:p>
            <a:pPr>
              <a:lnSpc>
                <a:spcPct val="90000"/>
              </a:lnSpc>
              <a:spcAft>
                <a:spcPts val="450"/>
              </a:spcAft>
              <a:buClr>
                <a:schemeClr val="dk1"/>
              </a:buClr>
            </a:pPr>
            <a:fld id="{00000000-1234-1234-1234-123412341234}" type="slidenum">
              <a:rPr lang="en-US" sz="1050"/>
              <a:pPr>
                <a:lnSpc>
                  <a:spcPct val="90000"/>
                </a:lnSpc>
                <a:spcAft>
                  <a:spcPts val="450"/>
                </a:spcAft>
                <a:buClr>
                  <a:schemeClr val="dk1"/>
                </a:buClr>
              </a:pPr>
              <a:t>6</a:t>
            </a:fld>
            <a:endParaRPr sz="105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pic>
        <p:nvPicPr>
          <p:cNvPr id="739" name="Google Shape;739;p74" descr="Curved Arrow PNG Transparent Picture PNG, SVG Clip art for Web - Download  Clip Art, PNG Icon Arts"/>
          <p:cNvPicPr preferRelativeResize="0"/>
          <p:nvPr/>
        </p:nvPicPr>
        <p:blipFill rotWithShape="1">
          <a:blip r:embed="rId3">
            <a:alphaModFix/>
          </a:blip>
          <a:srcRect l="3441" t="4403" b="5000"/>
          <a:stretch/>
        </p:blipFill>
        <p:spPr>
          <a:xfrm rot="-1134154">
            <a:off x="6155353" y="1515692"/>
            <a:ext cx="1210299" cy="1024892"/>
          </a:xfrm>
          <a:prstGeom prst="rect">
            <a:avLst/>
          </a:prstGeom>
          <a:noFill/>
          <a:ln>
            <a:noFill/>
          </a:ln>
        </p:spPr>
      </p:pic>
      <p:sp>
        <p:nvSpPr>
          <p:cNvPr id="740" name="Google Shape;740;p74"/>
          <p:cNvSpPr txBox="1">
            <a:spLocks noGrp="1"/>
          </p:cNvSpPr>
          <p:nvPr>
            <p:ph type="title"/>
          </p:nvPr>
        </p:nvSpPr>
        <p:spPr>
          <a:xfrm>
            <a:off x="1326897" y="905286"/>
            <a:ext cx="6613072" cy="567314"/>
          </a:xfrm>
          <a:prstGeom prst="rect">
            <a:avLst/>
          </a:prstGeom>
          <a:noFill/>
          <a:ln>
            <a:noFill/>
          </a:ln>
        </p:spPr>
        <p:txBody>
          <a:bodyPr spcFirstLastPara="1" vert="horz" wrap="square" lIns="51413" tIns="25706" rIns="51413" bIns="25706" rtlCol="0" anchor="b" anchorCtr="0">
            <a:normAutofit/>
          </a:bodyPr>
          <a:lstStyle/>
          <a:p>
            <a:pPr>
              <a:buSzPts val="3600"/>
            </a:pPr>
            <a:r>
              <a:rPr lang="en-US" sz="2250" b="1" u="sng"/>
              <a:t>The Foundation of Effective Transition Planning</a:t>
            </a:r>
            <a:endParaRPr sz="2250" b="1" u="sng"/>
          </a:p>
        </p:txBody>
      </p:sp>
      <p:sp>
        <p:nvSpPr>
          <p:cNvPr id="741" name="Google Shape;741;p74"/>
          <p:cNvSpPr txBox="1">
            <a:spLocks noGrp="1"/>
          </p:cNvSpPr>
          <p:nvPr>
            <p:ph type="body" idx="4294967295"/>
          </p:nvPr>
        </p:nvSpPr>
        <p:spPr>
          <a:xfrm>
            <a:off x="6825853" y="2640807"/>
            <a:ext cx="2318147" cy="2407444"/>
          </a:xfrm>
          <a:prstGeom prst="rect">
            <a:avLst/>
          </a:prstGeom>
          <a:solidFill>
            <a:srgbClr val="00B0F0"/>
          </a:solidFill>
          <a:ln w="9525" cap="flat" cmpd="sng">
            <a:solidFill>
              <a:schemeClr val="dk1"/>
            </a:solidFill>
            <a:prstDash val="solid"/>
            <a:round/>
            <a:headEnd type="none" w="sm" len="sm"/>
            <a:tailEnd type="none" w="sm" len="sm"/>
          </a:ln>
        </p:spPr>
        <p:txBody>
          <a:bodyPr spcFirstLastPara="1" vert="horz" wrap="square" lIns="0" tIns="25706" rIns="0" bIns="25706" rtlCol="0" anchor="t" anchorCtr="0">
            <a:normAutofit fontScale="92500" lnSpcReduction="20000"/>
          </a:bodyPr>
          <a:lstStyle/>
          <a:p>
            <a:pPr marL="51435" indent="0" algn="ctr">
              <a:spcBef>
                <a:spcPts val="0"/>
              </a:spcBef>
              <a:buClr>
                <a:srgbClr val="000000"/>
              </a:buClr>
              <a:buSzPct val="56021"/>
              <a:buNone/>
            </a:pPr>
            <a:r>
              <a:rPr lang="en-US" sz="1727" b="1">
                <a:solidFill>
                  <a:schemeClr val="dk1"/>
                </a:solidFill>
                <a:latin typeface="Arial"/>
                <a:ea typeface="Arial"/>
                <a:cs typeface="Arial"/>
                <a:sym typeface="Arial"/>
              </a:rPr>
              <a:t>Comprehensive Age-Appropriate Transition Assessment</a:t>
            </a:r>
            <a:endParaRPr sz="1727">
              <a:solidFill>
                <a:srgbClr val="000000"/>
              </a:solidFill>
              <a:latin typeface="Arial"/>
              <a:ea typeface="Arial"/>
              <a:cs typeface="Arial"/>
              <a:sym typeface="Arial"/>
            </a:endParaRPr>
          </a:p>
          <a:p>
            <a:pPr marL="51435" indent="0" algn="ctr">
              <a:spcBef>
                <a:spcPts val="0"/>
              </a:spcBef>
              <a:buClr>
                <a:srgbClr val="000000"/>
              </a:buClr>
              <a:buSzPct val="56021"/>
              <a:buNone/>
            </a:pPr>
            <a:endParaRPr sz="1727">
              <a:solidFill>
                <a:srgbClr val="000000"/>
              </a:solidFill>
              <a:latin typeface="Arial"/>
              <a:ea typeface="Arial"/>
              <a:cs typeface="Arial"/>
              <a:sym typeface="Arial"/>
            </a:endParaRPr>
          </a:p>
          <a:p>
            <a:pPr marL="51435" indent="0" algn="ctr">
              <a:spcBef>
                <a:spcPts val="0"/>
              </a:spcBef>
              <a:buClr>
                <a:srgbClr val="000000"/>
              </a:buClr>
              <a:buSzPct val="56021"/>
              <a:buNone/>
            </a:pPr>
            <a:r>
              <a:rPr lang="en-US" sz="1727">
                <a:solidFill>
                  <a:srgbClr val="000000"/>
                </a:solidFill>
                <a:latin typeface="Arial"/>
                <a:ea typeface="Arial"/>
                <a:cs typeface="Arial"/>
                <a:sym typeface="Arial"/>
              </a:rPr>
              <a:t>The key to answering the right questions is to individualize the transition process for each student and identify outcomes as they prepare to leave the school system and enter adult life</a:t>
            </a:r>
            <a:endParaRPr sz="1727">
              <a:solidFill>
                <a:srgbClr val="000000"/>
              </a:solidFill>
              <a:latin typeface="Arial"/>
              <a:ea typeface="Arial"/>
              <a:cs typeface="Arial"/>
              <a:sym typeface="Arial"/>
            </a:endParaRPr>
          </a:p>
        </p:txBody>
      </p:sp>
      <p:sp>
        <p:nvSpPr>
          <p:cNvPr id="742" name="Google Shape;742;p74"/>
          <p:cNvSpPr txBox="1"/>
          <p:nvPr/>
        </p:nvSpPr>
        <p:spPr>
          <a:xfrm>
            <a:off x="391886" y="1453000"/>
            <a:ext cx="3912096" cy="334663"/>
          </a:xfrm>
          <a:prstGeom prst="rect">
            <a:avLst/>
          </a:prstGeom>
          <a:noFill/>
          <a:ln>
            <a:noFill/>
          </a:ln>
        </p:spPr>
        <p:txBody>
          <a:bodyPr spcFirstLastPara="1" wrap="square" lIns="51413" tIns="51413" rIns="51413" bIns="51413" anchor="t" anchorCtr="0">
            <a:spAutoFit/>
          </a:bodyPr>
          <a:lstStyle/>
          <a:p>
            <a:pPr>
              <a:buClr>
                <a:srgbClr val="000000"/>
              </a:buClr>
              <a:buSzPts val="2000"/>
            </a:pPr>
            <a:r>
              <a:rPr lang="en-US" sz="1500" b="1">
                <a:solidFill>
                  <a:srgbClr val="000000"/>
                </a:solidFill>
                <a:latin typeface="Calibri"/>
                <a:ea typeface="Calibri"/>
                <a:cs typeface="Calibri"/>
                <a:sym typeface="Calibri"/>
              </a:rPr>
              <a:t>Transition Services Flowchart</a:t>
            </a:r>
            <a:endParaRPr sz="1500" b="1">
              <a:solidFill>
                <a:srgbClr val="000000"/>
              </a:solidFill>
              <a:latin typeface="Calibri"/>
              <a:ea typeface="Calibri"/>
              <a:cs typeface="Calibri"/>
              <a:sym typeface="Calibri"/>
            </a:endParaRPr>
          </a:p>
        </p:txBody>
      </p:sp>
      <p:pic>
        <p:nvPicPr>
          <p:cNvPr id="743" name="Google Shape;743;p74"/>
          <p:cNvPicPr preferRelativeResize="0"/>
          <p:nvPr/>
        </p:nvPicPr>
        <p:blipFill rotWithShape="1">
          <a:blip r:embed="rId4">
            <a:alphaModFix/>
          </a:blip>
          <a:srcRect/>
          <a:stretch/>
        </p:blipFill>
        <p:spPr>
          <a:xfrm>
            <a:off x="539315" y="1914597"/>
            <a:ext cx="5986463" cy="3800475"/>
          </a:xfrm>
          <a:prstGeom prst="rect">
            <a:avLst/>
          </a:prstGeom>
          <a:noFill/>
          <a:ln>
            <a:noFill/>
          </a:ln>
        </p:spPr>
      </p:pic>
      <p:sp>
        <p:nvSpPr>
          <p:cNvPr id="744" name="Google Shape;744;p74"/>
          <p:cNvSpPr/>
          <p:nvPr/>
        </p:nvSpPr>
        <p:spPr>
          <a:xfrm>
            <a:off x="-89204" y="4070919"/>
            <a:ext cx="685800" cy="586575"/>
          </a:xfrm>
          <a:prstGeom prst="star5">
            <a:avLst>
              <a:gd name="adj" fmla="val 22745"/>
              <a:gd name="hf" fmla="val 105146"/>
              <a:gd name="vf" fmla="val 110557"/>
            </a:avLst>
          </a:prstGeom>
          <a:solidFill>
            <a:schemeClr val="accent1"/>
          </a:solidFill>
          <a:ln w="25400" cap="flat" cmpd="sng">
            <a:solidFill>
              <a:srgbClr val="1C3052"/>
            </a:solidFill>
            <a:prstDash val="solid"/>
            <a:round/>
            <a:headEnd type="none" w="sm" len="sm"/>
            <a:tailEnd type="none" w="sm" len="sm"/>
          </a:ln>
        </p:spPr>
        <p:txBody>
          <a:bodyPr spcFirstLastPara="1" wrap="square" lIns="68569" tIns="34275" rIns="68569" bIns="34275" anchor="ctr" anchorCtr="0">
            <a:noAutofit/>
          </a:bodyPr>
          <a:lstStyle/>
          <a:p>
            <a:pPr algn="ctr">
              <a:buClr>
                <a:schemeClr val="dk1"/>
              </a:buClr>
              <a:buSzPts val="1400"/>
            </a:pPr>
            <a:endParaRPr sz="1050">
              <a:solidFill>
                <a:schemeClr val="lt1"/>
              </a:solidFill>
              <a:latin typeface="Arial"/>
              <a:ea typeface="Arial"/>
              <a:cs typeface="Arial"/>
              <a:sym typeface="Arial"/>
            </a:endParaRPr>
          </a:p>
        </p:txBody>
      </p:sp>
      <p:graphicFrame>
        <p:nvGraphicFramePr>
          <p:cNvPr id="745" name="Google Shape;745;p74"/>
          <p:cNvGraphicFramePr/>
          <p:nvPr/>
        </p:nvGraphicFramePr>
        <p:xfrm>
          <a:off x="596588" y="1896094"/>
          <a:ext cx="6117338" cy="3961495"/>
        </p:xfrm>
        <a:graphic>
          <a:graphicData uri="http://schemas.openxmlformats.org/drawingml/2006/table">
            <a:tbl>
              <a:tblPr>
                <a:noFill/>
              </a:tblPr>
              <a:tblGrid>
                <a:gridCol w="6117338">
                  <a:extLst>
                    <a:ext uri="{9D8B030D-6E8A-4147-A177-3AD203B41FA5}">
                      <a16:colId xmlns:a16="http://schemas.microsoft.com/office/drawing/2014/main" val="20000"/>
                    </a:ext>
                  </a:extLst>
                </a:gridCol>
              </a:tblGrid>
              <a:tr h="925808">
                <a:tc>
                  <a:txBody>
                    <a:bodyPr/>
                    <a:lstStyle/>
                    <a:p>
                      <a:pPr marL="0" marR="0" lvl="0" indent="0" algn="l" rtl="0">
                        <a:lnSpc>
                          <a:spcPct val="100000"/>
                        </a:lnSpc>
                        <a:spcBef>
                          <a:spcPts val="0"/>
                        </a:spcBef>
                        <a:spcAft>
                          <a:spcPts val="0"/>
                        </a:spcAft>
                        <a:buClr>
                          <a:srgbClr val="000000"/>
                        </a:buClr>
                        <a:buSzPts val="2300"/>
                        <a:buFont typeface="Arial"/>
                        <a:buNone/>
                      </a:pPr>
                      <a:r>
                        <a:rPr lang="en-US" sz="1700" b="1" u="none" strike="noStrike" cap="none"/>
                        <a:t>Step One</a:t>
                      </a:r>
                      <a:r>
                        <a:rPr lang="en-US" sz="1700" u="none" strike="noStrike" cap="none"/>
                        <a:t> - Age-Appropriate Transition Assessments</a:t>
                      </a:r>
                      <a:endParaRPr sz="1700" u="none" strike="noStrike" cap="none"/>
                    </a:p>
                    <a:p>
                      <a:pPr marL="0" marR="0" lvl="0" indent="0" algn="l" rtl="0">
                        <a:lnSpc>
                          <a:spcPct val="100000"/>
                        </a:lnSpc>
                        <a:spcBef>
                          <a:spcPts val="0"/>
                        </a:spcBef>
                        <a:spcAft>
                          <a:spcPts val="0"/>
                        </a:spcAft>
                        <a:buClr>
                          <a:srgbClr val="000000"/>
                        </a:buClr>
                        <a:buSzPts val="2300"/>
                        <a:buFont typeface="Arial"/>
                        <a:buNone/>
                      </a:pPr>
                      <a:r>
                        <a:rPr lang="en-US" sz="1700" u="none" strike="noStrike" cap="none"/>
                        <a:t>                  Identify a student’s strengths, interests, needs, and preferences</a:t>
                      </a:r>
                      <a:endParaRPr sz="1700" u="none" strike="noStrike" cap="none"/>
                    </a:p>
                  </a:txBody>
                  <a:tcPr marL="68569" marR="68569" marT="68569" marB="68569">
                    <a:solidFill>
                      <a:srgbClr val="CFDEEF">
                        <a:alpha val="87058"/>
                      </a:srgbClr>
                    </a:solidFill>
                  </a:tcPr>
                </a:tc>
                <a:extLst>
                  <a:ext uri="{0D108BD9-81ED-4DB2-BD59-A6C34878D82A}">
                    <a16:rowId xmlns:a16="http://schemas.microsoft.com/office/drawing/2014/main" val="10000"/>
                  </a:ext>
                </a:extLst>
              </a:tr>
              <a:tr h="1435575">
                <a:tc>
                  <a:txBody>
                    <a:bodyPr/>
                    <a:lstStyle/>
                    <a:p>
                      <a:pPr marL="0" marR="0" lvl="0" indent="0" algn="l" rtl="0">
                        <a:lnSpc>
                          <a:spcPct val="100000"/>
                        </a:lnSpc>
                        <a:spcBef>
                          <a:spcPts val="0"/>
                        </a:spcBef>
                        <a:spcAft>
                          <a:spcPts val="0"/>
                        </a:spcAft>
                        <a:buClr>
                          <a:srgbClr val="000000"/>
                        </a:buClr>
                        <a:buSzPts val="2300"/>
                        <a:buFont typeface="Arial"/>
                        <a:buNone/>
                      </a:pPr>
                      <a:r>
                        <a:rPr lang="en-US" sz="1700" b="1" u="none" strike="noStrike" cap="none"/>
                        <a:t>Step Two</a:t>
                      </a:r>
                      <a:r>
                        <a:rPr lang="en-US" sz="1700" u="none" strike="noStrike" cap="none"/>
                        <a:t> - Using Transition Assessments - Write Measurable Post-Secondary Goals</a:t>
                      </a:r>
                      <a:endParaRPr sz="1700" u="none" strike="noStrike" cap="none"/>
                    </a:p>
                    <a:p>
                      <a:pPr marL="0" marR="0" lvl="0" indent="0" algn="l" rtl="0">
                        <a:lnSpc>
                          <a:spcPct val="100000"/>
                        </a:lnSpc>
                        <a:spcBef>
                          <a:spcPts val="0"/>
                        </a:spcBef>
                        <a:spcAft>
                          <a:spcPts val="0"/>
                        </a:spcAft>
                        <a:buClr>
                          <a:srgbClr val="000000"/>
                        </a:buClr>
                        <a:buSzPts val="2300"/>
                        <a:buFont typeface="Arial"/>
                        <a:buNone/>
                      </a:pPr>
                      <a:r>
                        <a:rPr lang="en-US" sz="1700" u="none" strike="noStrike" cap="none"/>
                        <a:t>                    In: Education/Training, Career/Employment and         </a:t>
                      </a:r>
                      <a:endParaRPr sz="1700" u="none" strike="noStrike" cap="none"/>
                    </a:p>
                    <a:p>
                      <a:pPr marL="0" marR="0" lvl="0" indent="0" algn="l" rtl="0">
                        <a:lnSpc>
                          <a:spcPct val="100000"/>
                        </a:lnSpc>
                        <a:spcBef>
                          <a:spcPts val="0"/>
                        </a:spcBef>
                        <a:spcAft>
                          <a:spcPts val="0"/>
                        </a:spcAft>
                        <a:buClr>
                          <a:srgbClr val="000000"/>
                        </a:buClr>
                        <a:buSzPts val="2300"/>
                        <a:buFont typeface="Arial"/>
                        <a:buNone/>
                      </a:pPr>
                      <a:r>
                        <a:rPr lang="en-US" sz="1700" u="none" strike="noStrike" cap="none"/>
                        <a:t>                    Independent Living Skills (where appropriate)</a:t>
                      </a:r>
                      <a:endParaRPr sz="1700" u="none" strike="noStrike" cap="none"/>
                    </a:p>
                  </a:txBody>
                  <a:tcPr marL="68569" marR="68569" marT="68569" marB="68569">
                    <a:solidFill>
                      <a:srgbClr val="FEE599"/>
                    </a:solidFill>
                  </a:tcPr>
                </a:tc>
                <a:extLst>
                  <a:ext uri="{0D108BD9-81ED-4DB2-BD59-A6C34878D82A}">
                    <a16:rowId xmlns:a16="http://schemas.microsoft.com/office/drawing/2014/main" val="10001"/>
                  </a:ext>
                </a:extLst>
              </a:tr>
              <a:tr h="400028">
                <a:tc>
                  <a:txBody>
                    <a:bodyPr/>
                    <a:lstStyle/>
                    <a:p>
                      <a:pPr marL="0" marR="0" lvl="0" indent="0" algn="l" rtl="0">
                        <a:lnSpc>
                          <a:spcPct val="100000"/>
                        </a:lnSpc>
                        <a:spcBef>
                          <a:spcPts val="0"/>
                        </a:spcBef>
                        <a:spcAft>
                          <a:spcPts val="0"/>
                        </a:spcAft>
                        <a:buClr>
                          <a:srgbClr val="000000"/>
                        </a:buClr>
                        <a:buSzPts val="2300"/>
                        <a:buFont typeface="Arial"/>
                        <a:buNone/>
                      </a:pPr>
                      <a:r>
                        <a:rPr lang="en-US" sz="1700" b="1" u="none" strike="noStrike" cap="none"/>
                        <a:t>Step Three</a:t>
                      </a:r>
                      <a:r>
                        <a:rPr lang="en-US" sz="1700" u="none" strike="noStrike" cap="none"/>
                        <a:t> - Write Measurable Annual IEP Goals</a:t>
                      </a:r>
                      <a:endParaRPr sz="1700" u="none" strike="noStrike" cap="none"/>
                    </a:p>
                  </a:txBody>
                  <a:tcPr marL="68569" marR="68569" marT="68569" marB="68569">
                    <a:solidFill>
                      <a:srgbClr val="F1C232"/>
                    </a:solidFill>
                  </a:tcPr>
                </a:tc>
                <a:extLst>
                  <a:ext uri="{0D108BD9-81ED-4DB2-BD59-A6C34878D82A}">
                    <a16:rowId xmlns:a16="http://schemas.microsoft.com/office/drawing/2014/main" val="10002"/>
                  </a:ext>
                </a:extLst>
              </a:tr>
              <a:tr h="400028">
                <a:tc>
                  <a:txBody>
                    <a:bodyPr/>
                    <a:lstStyle/>
                    <a:p>
                      <a:pPr marL="0" marR="0" lvl="0" indent="0" algn="l" rtl="0">
                        <a:lnSpc>
                          <a:spcPct val="100000"/>
                        </a:lnSpc>
                        <a:spcBef>
                          <a:spcPts val="0"/>
                        </a:spcBef>
                        <a:spcAft>
                          <a:spcPts val="0"/>
                        </a:spcAft>
                        <a:buClr>
                          <a:srgbClr val="000000"/>
                        </a:buClr>
                        <a:buSzPts val="2300"/>
                        <a:buFont typeface="Arial"/>
                        <a:buNone/>
                      </a:pPr>
                      <a:r>
                        <a:rPr lang="en-US" sz="1700" b="1" u="none" strike="noStrike" cap="none"/>
                        <a:t>Step Four </a:t>
                      </a:r>
                      <a:r>
                        <a:rPr lang="en-US" sz="1700" u="none" strike="noStrike" cap="none"/>
                        <a:t>- Identify Transition Services</a:t>
                      </a:r>
                      <a:endParaRPr sz="1700" u="none" strike="noStrike" cap="none"/>
                    </a:p>
                  </a:txBody>
                  <a:tcPr marL="68569" marR="68569" marT="68569" marB="68569">
                    <a:solidFill>
                      <a:srgbClr val="9FC5E8"/>
                    </a:solidFill>
                  </a:tcPr>
                </a:tc>
                <a:extLst>
                  <a:ext uri="{0D108BD9-81ED-4DB2-BD59-A6C34878D82A}">
                    <a16:rowId xmlns:a16="http://schemas.microsoft.com/office/drawing/2014/main" val="10003"/>
                  </a:ext>
                </a:extLst>
              </a:tr>
              <a:tr h="400028">
                <a:tc>
                  <a:txBody>
                    <a:bodyPr/>
                    <a:lstStyle/>
                    <a:p>
                      <a:pPr marL="0" marR="0" lvl="0" indent="0" algn="l" rtl="0">
                        <a:lnSpc>
                          <a:spcPct val="100000"/>
                        </a:lnSpc>
                        <a:spcBef>
                          <a:spcPts val="0"/>
                        </a:spcBef>
                        <a:spcAft>
                          <a:spcPts val="0"/>
                        </a:spcAft>
                        <a:buClr>
                          <a:srgbClr val="000000"/>
                        </a:buClr>
                        <a:buSzPts val="2300"/>
                        <a:buFont typeface="Arial"/>
                        <a:buNone/>
                      </a:pPr>
                      <a:r>
                        <a:rPr lang="en-US" sz="1700" b="1" u="none" strike="noStrike" cap="none"/>
                        <a:t>Step Five</a:t>
                      </a:r>
                      <a:r>
                        <a:rPr lang="en-US" sz="1700" u="none" strike="noStrike" cap="none"/>
                        <a:t> - Write Courses of Study</a:t>
                      </a:r>
                      <a:endParaRPr sz="1700" u="none" strike="noStrike" cap="none"/>
                    </a:p>
                  </a:txBody>
                  <a:tcPr marL="68569" marR="68569" marT="68569" marB="68569">
                    <a:solidFill>
                      <a:srgbClr val="BFBFBF"/>
                    </a:solidFill>
                  </a:tcPr>
                </a:tc>
                <a:extLst>
                  <a:ext uri="{0D108BD9-81ED-4DB2-BD59-A6C34878D82A}">
                    <a16:rowId xmlns:a16="http://schemas.microsoft.com/office/drawing/2014/main" val="10004"/>
                  </a:ext>
                </a:extLst>
              </a:tr>
              <a:tr h="400028">
                <a:tc>
                  <a:txBody>
                    <a:bodyPr/>
                    <a:lstStyle/>
                    <a:p>
                      <a:pPr marL="0" marR="0" lvl="0" indent="0" algn="l" rtl="0">
                        <a:lnSpc>
                          <a:spcPct val="100000"/>
                        </a:lnSpc>
                        <a:spcBef>
                          <a:spcPts val="0"/>
                        </a:spcBef>
                        <a:spcAft>
                          <a:spcPts val="0"/>
                        </a:spcAft>
                        <a:buClr>
                          <a:srgbClr val="000000"/>
                        </a:buClr>
                        <a:buSzPts val="2300"/>
                        <a:buFont typeface="Arial"/>
                        <a:buNone/>
                      </a:pPr>
                      <a:r>
                        <a:rPr lang="en-US" sz="1700" b="1" u="none" strike="noStrike" cap="none"/>
                        <a:t>Step Six</a:t>
                      </a:r>
                      <a:r>
                        <a:rPr lang="en-US" sz="1700" u="none" strike="noStrike" cap="none"/>
                        <a:t> - Coordinate with Adult Agencies</a:t>
                      </a:r>
                      <a:endParaRPr sz="1700" u="none" strike="noStrike" cap="none"/>
                    </a:p>
                  </a:txBody>
                  <a:tcPr marL="68569" marR="68569" marT="68569" marB="68569">
                    <a:solidFill>
                      <a:srgbClr val="B6D7A8"/>
                    </a:solid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75"/>
          <p:cNvSpPr txBox="1">
            <a:spLocks noGrp="1"/>
          </p:cNvSpPr>
          <p:nvPr>
            <p:ph type="body" idx="4294967295"/>
          </p:nvPr>
        </p:nvSpPr>
        <p:spPr>
          <a:xfrm>
            <a:off x="2211300" y="1741885"/>
            <a:ext cx="6690574" cy="3374231"/>
          </a:xfrm>
          <a:prstGeom prst="rect">
            <a:avLst/>
          </a:prstGeom>
          <a:noFill/>
          <a:ln>
            <a:noFill/>
          </a:ln>
        </p:spPr>
        <p:txBody>
          <a:bodyPr spcFirstLastPara="1" vert="horz" wrap="square" lIns="0" tIns="34275" rIns="0" bIns="34275" rtlCol="0" anchor="t" anchorCtr="0">
            <a:noAutofit/>
          </a:bodyPr>
          <a:lstStyle/>
          <a:p>
            <a:pPr marL="0" indent="0">
              <a:lnSpc>
                <a:spcPct val="106999"/>
              </a:lnSpc>
              <a:spcBef>
                <a:spcPts val="0"/>
              </a:spcBef>
              <a:buClr>
                <a:schemeClr val="dk1"/>
              </a:buClr>
              <a:buSzPts val="1100"/>
              <a:buNone/>
            </a:pPr>
            <a:r>
              <a:rPr lang="en-US" sz="2100"/>
              <a:t>~Postsecondary annual goals must be related to the student’s transition services.</a:t>
            </a:r>
            <a:endParaRPr sz="2100"/>
          </a:p>
          <a:p>
            <a:pPr marL="0" indent="0">
              <a:lnSpc>
                <a:spcPct val="106999"/>
              </a:lnSpc>
              <a:spcBef>
                <a:spcPts val="0"/>
              </a:spcBef>
              <a:buClr>
                <a:schemeClr val="dk1"/>
              </a:buClr>
              <a:buSzPts val="1100"/>
              <a:buNone/>
            </a:pPr>
            <a:r>
              <a:rPr lang="en-US" sz="2100"/>
              <a:t>~ Postsecondary annual goals state what the student will do or learn within the next year that will close an identified skill deficit related to transition services.</a:t>
            </a:r>
            <a:endParaRPr sz="2100"/>
          </a:p>
          <a:p>
            <a:pPr marL="0" indent="0">
              <a:lnSpc>
                <a:spcPct val="106999"/>
              </a:lnSpc>
              <a:spcBef>
                <a:spcPts val="0"/>
              </a:spcBef>
              <a:buClr>
                <a:schemeClr val="dk1"/>
              </a:buClr>
              <a:buSzPts val="1100"/>
              <a:buNone/>
            </a:pPr>
            <a:r>
              <a:rPr lang="en-US" sz="2100"/>
              <a:t>~ Postsecondary annual goals should focus on skill/strategy development, not activity completion</a:t>
            </a:r>
            <a:r>
              <a:rPr lang="en-US" sz="2100" b="1"/>
              <a:t>.</a:t>
            </a:r>
            <a:endParaRPr/>
          </a:p>
          <a:p>
            <a:pPr marL="0" indent="0">
              <a:lnSpc>
                <a:spcPct val="106999"/>
              </a:lnSpc>
              <a:spcBef>
                <a:spcPts val="0"/>
              </a:spcBef>
              <a:buClr>
                <a:schemeClr val="dk1"/>
              </a:buClr>
              <a:buSzPts val="1100"/>
              <a:buNone/>
            </a:pPr>
            <a:r>
              <a:rPr lang="en-US" sz="2100"/>
              <a:t>~Must link to PSG (at least one….why not all-why else would we have a goal?)</a:t>
            </a:r>
            <a:endParaRPr sz="2100"/>
          </a:p>
          <a:p>
            <a:pPr marL="0" indent="0">
              <a:lnSpc>
                <a:spcPct val="106999"/>
              </a:lnSpc>
              <a:spcBef>
                <a:spcPts val="0"/>
              </a:spcBef>
              <a:buClr>
                <a:schemeClr val="dk1"/>
              </a:buClr>
              <a:buSzPts val="1100"/>
              <a:buNone/>
            </a:pPr>
            <a:endParaRPr sz="2100"/>
          </a:p>
          <a:p>
            <a:pPr marL="0" indent="0">
              <a:lnSpc>
                <a:spcPct val="106999"/>
              </a:lnSpc>
              <a:spcBef>
                <a:spcPts val="0"/>
              </a:spcBef>
              <a:buClr>
                <a:schemeClr val="dk1"/>
              </a:buClr>
              <a:buSzPts val="1100"/>
              <a:buNone/>
            </a:pPr>
            <a:endParaRPr sz="2100"/>
          </a:p>
        </p:txBody>
      </p:sp>
      <p:sp>
        <p:nvSpPr>
          <p:cNvPr id="752" name="Google Shape;752;p75"/>
          <p:cNvSpPr txBox="1"/>
          <p:nvPr/>
        </p:nvSpPr>
        <p:spPr>
          <a:xfrm>
            <a:off x="242127" y="2454144"/>
            <a:ext cx="1769624" cy="1685046"/>
          </a:xfrm>
          <a:prstGeom prst="rect">
            <a:avLst/>
          </a:prstGeom>
          <a:solidFill>
            <a:srgbClr val="F7CAAC"/>
          </a:solidFill>
          <a:ln>
            <a:noFill/>
          </a:ln>
        </p:spPr>
        <p:txBody>
          <a:bodyPr spcFirstLastPara="1" wrap="square" lIns="68569" tIns="34275" rIns="68569" bIns="34275" anchor="t" anchorCtr="0">
            <a:spAutoFit/>
          </a:bodyPr>
          <a:lstStyle/>
          <a:p>
            <a:pPr algn="ctr">
              <a:buClr>
                <a:srgbClr val="000000"/>
              </a:buClr>
              <a:buSzPts val="2800"/>
            </a:pPr>
            <a:r>
              <a:rPr lang="en-US" sz="2100">
                <a:solidFill>
                  <a:srgbClr val="000000"/>
                </a:solidFill>
                <a:latin typeface="Arial"/>
                <a:ea typeface="Arial"/>
                <a:cs typeface="Arial"/>
                <a:sym typeface="Arial"/>
              </a:rPr>
              <a:t>What must I consider when writing annual IEP goals?</a:t>
            </a:r>
            <a:endParaRPr sz="1350">
              <a:solidFill>
                <a:schemeClr val="dk1"/>
              </a:solidFill>
              <a:latin typeface="Calibri"/>
              <a:ea typeface="Calibri"/>
              <a:cs typeface="Calibri"/>
              <a:sym typeface="Calibri"/>
            </a:endParaRPr>
          </a:p>
        </p:txBody>
      </p:sp>
      <p:pic>
        <p:nvPicPr>
          <p:cNvPr id="753" name="Google Shape;753;p75"/>
          <p:cNvPicPr preferRelativeResize="0"/>
          <p:nvPr/>
        </p:nvPicPr>
        <p:blipFill rotWithShape="1">
          <a:blip r:embed="rId3">
            <a:alphaModFix/>
          </a:blip>
          <a:srcRect/>
          <a:stretch/>
        </p:blipFill>
        <p:spPr>
          <a:xfrm>
            <a:off x="0" y="857250"/>
            <a:ext cx="9144000" cy="68896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g28ffdc585f7_0_27"/>
          <p:cNvSpPr txBox="1">
            <a:spLocks noGrp="1"/>
          </p:cNvSpPr>
          <p:nvPr>
            <p:ph type="body" idx="4294967295"/>
          </p:nvPr>
        </p:nvSpPr>
        <p:spPr>
          <a:xfrm>
            <a:off x="2294400" y="1937559"/>
            <a:ext cx="6690600" cy="3374325"/>
          </a:xfrm>
          <a:prstGeom prst="rect">
            <a:avLst/>
          </a:prstGeom>
          <a:noFill/>
          <a:ln>
            <a:noFill/>
          </a:ln>
        </p:spPr>
        <p:txBody>
          <a:bodyPr spcFirstLastPara="1" vert="horz" wrap="square" lIns="0" tIns="34275" rIns="0" bIns="34275" rtlCol="0" anchor="t" anchorCtr="0">
            <a:noAutofit/>
          </a:bodyPr>
          <a:lstStyle/>
          <a:p>
            <a:pPr marL="0" indent="0">
              <a:lnSpc>
                <a:spcPct val="106999"/>
              </a:lnSpc>
              <a:spcBef>
                <a:spcPts val="0"/>
              </a:spcBef>
              <a:buClr>
                <a:schemeClr val="dk1"/>
              </a:buClr>
              <a:buSzPts val="1100"/>
              <a:buNone/>
            </a:pPr>
            <a:r>
              <a:rPr lang="en-US" sz="2100" b="1"/>
              <a:t>~</a:t>
            </a:r>
            <a:r>
              <a:rPr lang="en-US" sz="2100"/>
              <a:t> All annual goals must be measurable (300.320(a)(2)(i)).</a:t>
            </a:r>
            <a:endParaRPr sz="2100" b="1"/>
          </a:p>
          <a:p>
            <a:pPr marL="0" indent="0">
              <a:lnSpc>
                <a:spcPct val="106999"/>
              </a:lnSpc>
              <a:spcBef>
                <a:spcPts val="0"/>
              </a:spcBef>
              <a:buClr>
                <a:schemeClr val="dk1"/>
              </a:buClr>
              <a:buSzPts val="1100"/>
              <a:buNone/>
            </a:pPr>
            <a:r>
              <a:rPr lang="en-US" sz="2100"/>
              <a:t>~All postsecondary annual goals/objectives should be SMART</a:t>
            </a:r>
            <a:endParaRPr/>
          </a:p>
          <a:p>
            <a:pPr marL="0" indent="0">
              <a:lnSpc>
                <a:spcPct val="106999"/>
              </a:lnSpc>
              <a:spcBef>
                <a:spcPts val="0"/>
              </a:spcBef>
              <a:buClr>
                <a:schemeClr val="dk1"/>
              </a:buClr>
              <a:buSzPts val="1100"/>
              <a:buNone/>
            </a:pPr>
            <a:r>
              <a:rPr lang="en-US" sz="2100"/>
              <a:t>~~The use of online resources (e.g., O’NET) will assist with identifying the necessary knowledge base.</a:t>
            </a:r>
            <a:endParaRPr/>
          </a:p>
          <a:p>
            <a:pPr marL="0" indent="0">
              <a:lnSpc>
                <a:spcPct val="106999"/>
              </a:lnSpc>
              <a:spcBef>
                <a:spcPts val="0"/>
              </a:spcBef>
              <a:buClr>
                <a:schemeClr val="dk1"/>
              </a:buClr>
              <a:buSzPts val="1100"/>
              <a:buNone/>
            </a:pPr>
            <a:r>
              <a:rPr lang="en-US" sz="2100"/>
              <a:t>~Annual goals should link to an academic standard, but a standard is not, by itself, an annual goal.</a:t>
            </a:r>
            <a:endParaRPr/>
          </a:p>
          <a:p>
            <a:pPr marL="0" indent="0">
              <a:lnSpc>
                <a:spcPct val="106999"/>
              </a:lnSpc>
              <a:spcBef>
                <a:spcPts val="0"/>
              </a:spcBef>
              <a:buClr>
                <a:schemeClr val="dk1"/>
              </a:buClr>
              <a:buSzPts val="1100"/>
              <a:buNone/>
            </a:pPr>
            <a:endParaRPr sz="2100"/>
          </a:p>
          <a:p>
            <a:pPr marL="0" indent="0">
              <a:lnSpc>
                <a:spcPct val="106999"/>
              </a:lnSpc>
              <a:spcBef>
                <a:spcPts val="0"/>
              </a:spcBef>
              <a:buClr>
                <a:schemeClr val="dk1"/>
              </a:buClr>
              <a:buSzPts val="1100"/>
              <a:buNone/>
            </a:pPr>
            <a:endParaRPr sz="2100"/>
          </a:p>
        </p:txBody>
      </p:sp>
      <p:sp>
        <p:nvSpPr>
          <p:cNvPr id="760" name="Google Shape;760;g28ffdc585f7_0_27"/>
          <p:cNvSpPr txBox="1"/>
          <p:nvPr/>
        </p:nvSpPr>
        <p:spPr>
          <a:xfrm>
            <a:off x="242127" y="2454144"/>
            <a:ext cx="1769625" cy="1685046"/>
          </a:xfrm>
          <a:prstGeom prst="rect">
            <a:avLst/>
          </a:prstGeom>
          <a:solidFill>
            <a:srgbClr val="F7CAAC"/>
          </a:solidFill>
          <a:ln>
            <a:noFill/>
          </a:ln>
        </p:spPr>
        <p:txBody>
          <a:bodyPr spcFirstLastPara="1" wrap="square" lIns="68569" tIns="34275" rIns="68569" bIns="34275" anchor="t" anchorCtr="0">
            <a:spAutoFit/>
          </a:bodyPr>
          <a:lstStyle/>
          <a:p>
            <a:pPr algn="ctr">
              <a:buClr>
                <a:srgbClr val="000000"/>
              </a:buClr>
              <a:buSzPts val="2800"/>
            </a:pPr>
            <a:r>
              <a:rPr lang="en-US" sz="2100">
                <a:solidFill>
                  <a:srgbClr val="000000"/>
                </a:solidFill>
                <a:latin typeface="Arial"/>
                <a:ea typeface="Arial"/>
                <a:cs typeface="Arial"/>
                <a:sym typeface="Arial"/>
              </a:rPr>
              <a:t>What must I consider when writing annual IEP goals?</a:t>
            </a:r>
            <a:endParaRPr sz="1350">
              <a:solidFill>
                <a:schemeClr val="dk1"/>
              </a:solidFill>
              <a:latin typeface="Calibri"/>
              <a:ea typeface="Calibri"/>
              <a:cs typeface="Calibri"/>
              <a:sym typeface="Calibri"/>
            </a:endParaRPr>
          </a:p>
        </p:txBody>
      </p:sp>
      <p:pic>
        <p:nvPicPr>
          <p:cNvPr id="761" name="Google Shape;761;g28ffdc585f7_0_27"/>
          <p:cNvPicPr preferRelativeResize="0"/>
          <p:nvPr/>
        </p:nvPicPr>
        <p:blipFill rotWithShape="1">
          <a:blip r:embed="rId3">
            <a:alphaModFix/>
          </a:blip>
          <a:srcRect/>
          <a:stretch/>
        </p:blipFill>
        <p:spPr>
          <a:xfrm>
            <a:off x="0" y="857250"/>
            <a:ext cx="9144001" cy="68896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Shape 765"/>
        <p:cNvGrpSpPr/>
        <p:nvPr/>
      </p:nvGrpSpPr>
      <p:grpSpPr>
        <a:xfrm>
          <a:off x="0" y="0"/>
          <a:ext cx="0" cy="0"/>
          <a:chOff x="0" y="0"/>
          <a:chExt cx="0" cy="0"/>
        </a:xfrm>
      </p:grpSpPr>
      <p:sp>
        <p:nvSpPr>
          <p:cNvPr id="766" name="Google Shape;766;p76"/>
          <p:cNvSpPr txBox="1">
            <a:spLocks noGrp="1"/>
          </p:cNvSpPr>
          <p:nvPr>
            <p:ph type="title"/>
          </p:nvPr>
        </p:nvSpPr>
        <p:spPr>
          <a:xfrm>
            <a:off x="980802" y="1124712"/>
            <a:ext cx="7844361" cy="560313"/>
          </a:xfrm>
          <a:prstGeom prst="rect">
            <a:avLst/>
          </a:prstGeom>
          <a:noFill/>
          <a:ln>
            <a:noFill/>
          </a:ln>
        </p:spPr>
        <p:txBody>
          <a:bodyPr spcFirstLastPara="1" vert="horz" wrap="square" lIns="91425" tIns="45694" rIns="91425" bIns="45694" rtlCol="0" anchor="t" anchorCtr="0">
            <a:normAutofit fontScale="90000"/>
          </a:bodyPr>
          <a:lstStyle/>
          <a:p>
            <a:pPr>
              <a:lnSpc>
                <a:spcPct val="100000"/>
              </a:lnSpc>
              <a:buSzPct val="51851"/>
            </a:pPr>
            <a:r>
              <a:rPr lang="en-US">
                <a:solidFill>
                  <a:schemeClr val="dk1"/>
                </a:solidFill>
              </a:rPr>
              <a:t>Industry Standards (Competency Skills)</a:t>
            </a:r>
            <a:endParaRPr/>
          </a:p>
        </p:txBody>
      </p:sp>
      <p:sp>
        <p:nvSpPr>
          <p:cNvPr id="767" name="Google Shape;767;p76"/>
          <p:cNvSpPr txBox="1">
            <a:spLocks noGrp="1"/>
          </p:cNvSpPr>
          <p:nvPr>
            <p:ph type="body" idx="1"/>
          </p:nvPr>
        </p:nvSpPr>
        <p:spPr>
          <a:xfrm>
            <a:off x="532638" y="2023110"/>
            <a:ext cx="8078724" cy="3263504"/>
          </a:xfrm>
          <a:prstGeom prst="rect">
            <a:avLst/>
          </a:prstGeom>
          <a:noFill/>
          <a:ln>
            <a:noFill/>
          </a:ln>
        </p:spPr>
        <p:txBody>
          <a:bodyPr spcFirstLastPara="1" vert="horz" wrap="square" lIns="91425" tIns="45694" rIns="91425" bIns="45694" rtlCol="0" anchor="t" anchorCtr="0">
            <a:normAutofit/>
          </a:bodyPr>
          <a:lstStyle/>
          <a:p>
            <a:pPr marL="342892" indent="-342892">
              <a:lnSpc>
                <a:spcPct val="100000"/>
              </a:lnSpc>
              <a:spcBef>
                <a:spcPts val="0"/>
              </a:spcBef>
              <a:buClr>
                <a:schemeClr val="lt2"/>
              </a:buClr>
              <a:buSzPts val="2400"/>
            </a:pPr>
            <a:r>
              <a:rPr lang="en-US" sz="2100"/>
              <a:t>Identify skills required/useful for choosing a field of work/profession</a:t>
            </a:r>
            <a:endParaRPr sz="2100"/>
          </a:p>
          <a:p>
            <a:pPr marL="342892" indent="-342892">
              <a:lnSpc>
                <a:spcPct val="100000"/>
              </a:lnSpc>
              <a:spcBef>
                <a:spcPts val="1000"/>
              </a:spcBef>
              <a:buClr>
                <a:schemeClr val="lt2"/>
              </a:buClr>
              <a:buSzPts val="2400"/>
            </a:pPr>
            <a:r>
              <a:rPr lang="en-US" sz="2100"/>
              <a:t>Assure students are working on the “right” skills</a:t>
            </a:r>
            <a:endParaRPr sz="2100"/>
          </a:p>
          <a:p>
            <a:pPr marL="342892" indent="-342892">
              <a:lnSpc>
                <a:spcPct val="100000"/>
              </a:lnSpc>
              <a:spcBef>
                <a:spcPts val="1000"/>
              </a:spcBef>
              <a:buClr>
                <a:schemeClr val="lt2"/>
              </a:buClr>
              <a:buSzPts val="2400"/>
            </a:pPr>
            <a:r>
              <a:rPr lang="en-US" sz="2100"/>
              <a:t>Align course of study to PSGs</a:t>
            </a:r>
            <a:endParaRPr sz="2100"/>
          </a:p>
          <a:p>
            <a:pPr marL="342892" indent="-342892">
              <a:lnSpc>
                <a:spcPct val="100000"/>
              </a:lnSpc>
              <a:spcBef>
                <a:spcPts val="1000"/>
              </a:spcBef>
              <a:spcAft>
                <a:spcPts val="1000"/>
              </a:spcAft>
              <a:buClr>
                <a:schemeClr val="lt2"/>
              </a:buClr>
              <a:buSzPts val="2400"/>
            </a:pPr>
            <a:r>
              <a:rPr lang="en-US" sz="2100"/>
              <a:t>Provide clear context for Transition Focused Assessment</a:t>
            </a:r>
            <a:endParaRPr sz="21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Shape 771"/>
        <p:cNvGrpSpPr/>
        <p:nvPr/>
      </p:nvGrpSpPr>
      <p:grpSpPr>
        <a:xfrm>
          <a:off x="0" y="0"/>
          <a:ext cx="0" cy="0"/>
          <a:chOff x="0" y="0"/>
          <a:chExt cx="0" cy="0"/>
        </a:xfrm>
      </p:grpSpPr>
      <p:sp>
        <p:nvSpPr>
          <p:cNvPr id="772" name="Google Shape;772;p77"/>
          <p:cNvSpPr txBox="1">
            <a:spLocks noGrp="1"/>
          </p:cNvSpPr>
          <p:nvPr>
            <p:ph type="title"/>
          </p:nvPr>
        </p:nvSpPr>
        <p:spPr>
          <a:xfrm>
            <a:off x="980803" y="1124712"/>
            <a:ext cx="6576444" cy="560313"/>
          </a:xfrm>
          <a:prstGeom prst="rect">
            <a:avLst/>
          </a:prstGeom>
          <a:noFill/>
          <a:ln>
            <a:noFill/>
          </a:ln>
        </p:spPr>
        <p:txBody>
          <a:bodyPr spcFirstLastPara="1" vert="horz" wrap="square" lIns="91425" tIns="45694" rIns="91425" bIns="45694" rtlCol="0" anchor="t" anchorCtr="0">
            <a:normAutofit/>
          </a:bodyPr>
          <a:lstStyle/>
          <a:p>
            <a:pPr>
              <a:lnSpc>
                <a:spcPct val="100000"/>
              </a:lnSpc>
              <a:buSzPts val="2074"/>
            </a:pPr>
            <a:r>
              <a:rPr lang="en-US">
                <a:solidFill>
                  <a:schemeClr val="dk1"/>
                </a:solidFill>
              </a:rPr>
              <a:t>State Content Standards</a:t>
            </a:r>
            <a:endParaRPr/>
          </a:p>
        </p:txBody>
      </p:sp>
      <p:sp>
        <p:nvSpPr>
          <p:cNvPr id="773" name="Google Shape;773;p77"/>
          <p:cNvSpPr txBox="1">
            <a:spLocks noGrp="1"/>
          </p:cNvSpPr>
          <p:nvPr>
            <p:ph type="body" idx="1"/>
          </p:nvPr>
        </p:nvSpPr>
        <p:spPr>
          <a:xfrm>
            <a:off x="532638" y="2023110"/>
            <a:ext cx="8078724" cy="3263504"/>
          </a:xfrm>
          <a:prstGeom prst="rect">
            <a:avLst/>
          </a:prstGeom>
          <a:noFill/>
          <a:ln>
            <a:noFill/>
          </a:ln>
        </p:spPr>
        <p:txBody>
          <a:bodyPr spcFirstLastPara="1" vert="horz" wrap="square" lIns="91425" tIns="45694" rIns="91425" bIns="45694" rtlCol="0" anchor="t" anchorCtr="0">
            <a:noAutofit/>
          </a:bodyPr>
          <a:lstStyle/>
          <a:p>
            <a:pPr marL="342892" indent="-342892">
              <a:lnSpc>
                <a:spcPct val="100000"/>
              </a:lnSpc>
              <a:spcBef>
                <a:spcPts val="0"/>
              </a:spcBef>
              <a:buClr>
                <a:schemeClr val="lt2"/>
              </a:buClr>
              <a:buSzPts val="2400"/>
            </a:pPr>
            <a:r>
              <a:rPr lang="en-US" sz="2100"/>
              <a:t>Provide appropriate grade-level academic skill targets</a:t>
            </a:r>
            <a:endParaRPr sz="2100"/>
          </a:p>
          <a:p>
            <a:pPr marL="342892" indent="-342892">
              <a:lnSpc>
                <a:spcPct val="100000"/>
              </a:lnSpc>
              <a:spcBef>
                <a:spcPts val="1000"/>
              </a:spcBef>
              <a:buClr>
                <a:schemeClr val="lt2"/>
              </a:buClr>
              <a:buSzPts val="2400"/>
            </a:pPr>
            <a:r>
              <a:rPr lang="en-US" sz="2100"/>
              <a:t>Ensure alignment with the general education curriculum</a:t>
            </a:r>
            <a:endParaRPr sz="2100"/>
          </a:p>
          <a:p>
            <a:pPr marL="342892" indent="-342892">
              <a:lnSpc>
                <a:spcPct val="100000"/>
              </a:lnSpc>
              <a:spcBef>
                <a:spcPts val="1000"/>
              </a:spcBef>
              <a:buClr>
                <a:schemeClr val="lt2"/>
              </a:buClr>
              <a:buSzPts val="2400"/>
            </a:pPr>
            <a:r>
              <a:rPr lang="en-US" sz="2100"/>
              <a:t>Provide an academic roadmap to graduation</a:t>
            </a:r>
            <a:endParaRPr sz="2100"/>
          </a:p>
          <a:p>
            <a:pPr marL="342892" indent="-342892">
              <a:lnSpc>
                <a:spcPct val="100000"/>
              </a:lnSpc>
              <a:spcBef>
                <a:spcPts val="1000"/>
              </a:spcBef>
              <a:buClr>
                <a:schemeClr val="lt2"/>
              </a:buClr>
              <a:buSzPts val="2400"/>
            </a:pPr>
            <a:r>
              <a:rPr lang="en-US" sz="2100"/>
              <a:t>Colorado Academic Standards with EEOs</a:t>
            </a:r>
            <a:endParaRPr/>
          </a:p>
          <a:p>
            <a:pPr marL="0" indent="0">
              <a:lnSpc>
                <a:spcPct val="100000"/>
              </a:lnSpc>
              <a:spcBef>
                <a:spcPts val="2000"/>
              </a:spcBef>
              <a:spcAft>
                <a:spcPts val="1000"/>
              </a:spcAft>
              <a:buClr>
                <a:schemeClr val="lt2"/>
              </a:buClr>
              <a:buSzPts val="2400"/>
              <a:buNone/>
            </a:pPr>
            <a:r>
              <a:rPr lang="en-US" sz="2100"/>
              <a:t>            (https://www.cde.state.co.us/coextendedeo)</a:t>
            </a:r>
            <a:endParaRPr sz="21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79"/>
          <p:cNvSpPr txBox="1">
            <a:spLocks noGrp="1"/>
          </p:cNvSpPr>
          <p:nvPr>
            <p:ph type="body" idx="4294967295"/>
          </p:nvPr>
        </p:nvSpPr>
        <p:spPr>
          <a:xfrm>
            <a:off x="2313123" y="1741883"/>
            <a:ext cx="6830775" cy="3374325"/>
          </a:xfrm>
          <a:prstGeom prst="rect">
            <a:avLst/>
          </a:prstGeom>
          <a:noFill/>
          <a:ln>
            <a:noFill/>
          </a:ln>
        </p:spPr>
        <p:txBody>
          <a:bodyPr spcFirstLastPara="1" vert="horz" wrap="square" lIns="0" tIns="34275" rIns="0" bIns="34275" rtlCol="0" anchor="t" anchorCtr="0">
            <a:noAutofit/>
          </a:bodyPr>
          <a:lstStyle/>
          <a:p>
            <a:pPr marL="0" indent="0">
              <a:lnSpc>
                <a:spcPct val="106999"/>
              </a:lnSpc>
              <a:spcBef>
                <a:spcPts val="0"/>
              </a:spcBef>
              <a:buClr>
                <a:schemeClr val="dk1"/>
              </a:buClr>
              <a:buSzPts val="1100"/>
              <a:buNone/>
            </a:pPr>
            <a:r>
              <a:rPr lang="en-US" sz="2100"/>
              <a:t>~Developing postsecondary annual goals requires a thorough understanding of the skills, knowledge, and admission/job requirements for the specific postsecondary goals. </a:t>
            </a:r>
            <a:endParaRPr sz="2100"/>
          </a:p>
          <a:p>
            <a:pPr marL="0" indent="0">
              <a:lnSpc>
                <a:spcPct val="106999"/>
              </a:lnSpc>
              <a:spcBef>
                <a:spcPts val="0"/>
              </a:spcBef>
              <a:buClr>
                <a:schemeClr val="dk1"/>
              </a:buClr>
              <a:buSzPts val="1100"/>
              <a:buNone/>
            </a:pPr>
            <a:endParaRPr sz="2100"/>
          </a:p>
          <a:p>
            <a:pPr marL="0" indent="0">
              <a:lnSpc>
                <a:spcPct val="106999"/>
              </a:lnSpc>
              <a:spcBef>
                <a:spcPts val="0"/>
              </a:spcBef>
              <a:buClr>
                <a:schemeClr val="dk1"/>
              </a:buClr>
              <a:buSzPts val="1100"/>
              <a:buNone/>
            </a:pPr>
            <a:endParaRPr sz="2100"/>
          </a:p>
          <a:p>
            <a:pPr marL="0" indent="0">
              <a:lnSpc>
                <a:spcPct val="106999"/>
              </a:lnSpc>
              <a:spcBef>
                <a:spcPts val="0"/>
              </a:spcBef>
              <a:buClr>
                <a:schemeClr val="dk1"/>
              </a:buClr>
              <a:buSzPts val="1100"/>
              <a:buNone/>
            </a:pPr>
            <a:r>
              <a:rPr lang="en-US" sz="2100"/>
              <a:t>Refer to: http://www.cde.state.co.us/cdesped/guidance_alps_ieps</a:t>
            </a:r>
            <a:endParaRPr sz="2100"/>
          </a:p>
          <a:p>
            <a:pPr marL="0" indent="0">
              <a:lnSpc>
                <a:spcPct val="106999"/>
              </a:lnSpc>
              <a:spcBef>
                <a:spcPts val="0"/>
              </a:spcBef>
              <a:buClr>
                <a:schemeClr val="dk1"/>
              </a:buClr>
              <a:buSzPts val="1100"/>
              <a:buNone/>
            </a:pPr>
            <a:endParaRPr sz="2100"/>
          </a:p>
          <a:p>
            <a:pPr marL="0" indent="0">
              <a:lnSpc>
                <a:spcPct val="106999"/>
              </a:lnSpc>
              <a:spcBef>
                <a:spcPts val="0"/>
              </a:spcBef>
              <a:buClr>
                <a:schemeClr val="dk1"/>
              </a:buClr>
              <a:buSzPts val="1100"/>
              <a:buNone/>
            </a:pPr>
            <a:endParaRPr sz="2100"/>
          </a:p>
        </p:txBody>
      </p:sp>
      <p:sp>
        <p:nvSpPr>
          <p:cNvPr id="780" name="Google Shape;780;p79"/>
          <p:cNvSpPr txBox="1"/>
          <p:nvPr/>
        </p:nvSpPr>
        <p:spPr>
          <a:xfrm>
            <a:off x="232187" y="2586461"/>
            <a:ext cx="1769625" cy="1685046"/>
          </a:xfrm>
          <a:prstGeom prst="rect">
            <a:avLst/>
          </a:prstGeom>
          <a:solidFill>
            <a:srgbClr val="F7CAAC"/>
          </a:solidFill>
          <a:ln>
            <a:noFill/>
          </a:ln>
        </p:spPr>
        <p:txBody>
          <a:bodyPr spcFirstLastPara="1" wrap="square" lIns="68569" tIns="34275" rIns="68569" bIns="34275" anchor="t" anchorCtr="0">
            <a:spAutoFit/>
          </a:bodyPr>
          <a:lstStyle/>
          <a:p>
            <a:pPr algn="ctr">
              <a:buClr>
                <a:srgbClr val="000000"/>
              </a:buClr>
              <a:buSzPts val="2800"/>
            </a:pPr>
            <a:r>
              <a:rPr lang="en-US" sz="2100">
                <a:solidFill>
                  <a:srgbClr val="000000"/>
                </a:solidFill>
                <a:latin typeface="Arial"/>
                <a:ea typeface="Arial"/>
                <a:cs typeface="Arial"/>
                <a:sym typeface="Arial"/>
              </a:rPr>
              <a:t>What must I consider when writing annual IEP goals?</a:t>
            </a:r>
            <a:endParaRPr sz="1350">
              <a:solidFill>
                <a:schemeClr val="dk1"/>
              </a:solidFill>
              <a:latin typeface="Calibri"/>
              <a:ea typeface="Calibri"/>
              <a:cs typeface="Calibri"/>
              <a:sym typeface="Calibri"/>
            </a:endParaRPr>
          </a:p>
        </p:txBody>
      </p:sp>
      <p:pic>
        <p:nvPicPr>
          <p:cNvPr id="781" name="Google Shape;781;p79"/>
          <p:cNvPicPr preferRelativeResize="0"/>
          <p:nvPr/>
        </p:nvPicPr>
        <p:blipFill rotWithShape="1">
          <a:blip r:embed="rId3">
            <a:alphaModFix/>
          </a:blip>
          <a:srcRect/>
          <a:stretch/>
        </p:blipFill>
        <p:spPr>
          <a:xfrm>
            <a:off x="0" y="857250"/>
            <a:ext cx="9144001" cy="73994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pic>
        <p:nvPicPr>
          <p:cNvPr id="786" name="Google Shape;786;p80"/>
          <p:cNvPicPr preferRelativeResize="0"/>
          <p:nvPr/>
        </p:nvPicPr>
        <p:blipFill rotWithShape="1">
          <a:blip r:embed="rId3">
            <a:alphaModFix/>
          </a:blip>
          <a:srcRect/>
          <a:stretch/>
        </p:blipFill>
        <p:spPr>
          <a:xfrm>
            <a:off x="1191127" y="1781490"/>
            <a:ext cx="6370721" cy="3750029"/>
          </a:xfrm>
          <a:prstGeom prst="rect">
            <a:avLst/>
          </a:prstGeom>
          <a:noFill/>
          <a:ln>
            <a:noFill/>
          </a:ln>
        </p:spPr>
      </p:pic>
      <p:sp>
        <p:nvSpPr>
          <p:cNvPr id="787" name="Google Shape;787;p80"/>
          <p:cNvSpPr txBox="1"/>
          <p:nvPr/>
        </p:nvSpPr>
        <p:spPr>
          <a:xfrm>
            <a:off x="2021305" y="1130289"/>
            <a:ext cx="4710363" cy="392385"/>
          </a:xfrm>
          <a:prstGeom prst="rect">
            <a:avLst/>
          </a:prstGeom>
          <a:noFill/>
          <a:ln w="57150" cap="flat" cmpd="sng">
            <a:solidFill>
              <a:srgbClr val="E56915"/>
            </a:solidFill>
            <a:prstDash val="solid"/>
            <a:round/>
            <a:headEnd type="none" w="sm" len="sm"/>
            <a:tailEnd type="none" w="sm" len="sm"/>
          </a:ln>
        </p:spPr>
        <p:txBody>
          <a:bodyPr spcFirstLastPara="1" wrap="square" lIns="68569" tIns="34275" rIns="68569" bIns="34275" anchor="t" anchorCtr="0">
            <a:spAutoFit/>
          </a:bodyPr>
          <a:lstStyle/>
          <a:p>
            <a:pPr>
              <a:buClr>
                <a:schemeClr val="dk1"/>
              </a:buClr>
              <a:buSzPts val="2800"/>
            </a:pPr>
            <a:r>
              <a:rPr lang="en-US" sz="2100" b="1">
                <a:solidFill>
                  <a:schemeClr val="dk1"/>
                </a:solidFill>
                <a:latin typeface="Arial"/>
                <a:ea typeface="Arial"/>
                <a:cs typeface="Arial"/>
                <a:sym typeface="Arial"/>
              </a:rPr>
              <a:t>Write Measurable IEP Annual Goals</a:t>
            </a:r>
            <a:endParaRPr sz="2100">
              <a:solidFill>
                <a:srgbClr val="000000"/>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81"/>
          <p:cNvSpPr/>
          <p:nvPr/>
        </p:nvSpPr>
        <p:spPr>
          <a:xfrm>
            <a:off x="1" y="857250"/>
            <a:ext cx="992306" cy="1168659"/>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68569" tIns="34275" rIns="68569" bIns="34275" anchor="ctr" anchorCtr="0">
            <a:noAutofit/>
          </a:bodyPr>
          <a:lstStyle/>
          <a:p>
            <a:pPr algn="ctr">
              <a:buClr>
                <a:srgbClr val="000000"/>
              </a:buClr>
              <a:buSzPts val="1800"/>
            </a:pPr>
            <a:endParaRPr sz="1350">
              <a:solidFill>
                <a:schemeClr val="lt1"/>
              </a:solidFill>
              <a:latin typeface="Calibri"/>
              <a:ea typeface="Calibri"/>
              <a:cs typeface="Calibri"/>
              <a:sym typeface="Calibri"/>
            </a:endParaRPr>
          </a:p>
        </p:txBody>
      </p:sp>
      <p:sp>
        <p:nvSpPr>
          <p:cNvPr id="793" name="Google Shape;793;p81"/>
          <p:cNvSpPr txBox="1">
            <a:spLocks noGrp="1"/>
          </p:cNvSpPr>
          <p:nvPr>
            <p:ph type="title" idx="4294967295"/>
          </p:nvPr>
        </p:nvSpPr>
        <p:spPr>
          <a:xfrm>
            <a:off x="3062287" y="1073944"/>
            <a:ext cx="6081713" cy="566738"/>
          </a:xfrm>
          <a:prstGeom prst="rect">
            <a:avLst/>
          </a:prstGeom>
          <a:noFill/>
          <a:ln>
            <a:noFill/>
          </a:ln>
        </p:spPr>
        <p:txBody>
          <a:bodyPr spcFirstLastPara="1" vert="horz" wrap="square" lIns="68569" tIns="34275" rIns="68569" bIns="34275" rtlCol="0" anchor="t" anchorCtr="0">
            <a:normAutofit/>
          </a:bodyPr>
          <a:lstStyle/>
          <a:p>
            <a:pPr>
              <a:lnSpc>
                <a:spcPct val="85000"/>
              </a:lnSpc>
              <a:spcBef>
                <a:spcPts val="0"/>
              </a:spcBef>
              <a:buClr>
                <a:schemeClr val="lt1"/>
              </a:buClr>
              <a:buSzPts val="2800"/>
            </a:pPr>
            <a:r>
              <a:rPr lang="en-US" sz="2400">
                <a:solidFill>
                  <a:srgbClr val="000000"/>
                </a:solidFill>
                <a:latin typeface="Arial"/>
                <a:ea typeface="Arial"/>
                <a:cs typeface="Arial"/>
                <a:sym typeface="Arial"/>
              </a:rPr>
              <a:t>Aligning Annual IEP Goals</a:t>
            </a:r>
            <a:endParaRPr sz="2400">
              <a:solidFill>
                <a:srgbClr val="000000"/>
              </a:solidFill>
              <a:latin typeface="Arial"/>
              <a:ea typeface="Arial"/>
              <a:cs typeface="Arial"/>
              <a:sym typeface="Arial"/>
            </a:endParaRPr>
          </a:p>
        </p:txBody>
      </p:sp>
      <p:grpSp>
        <p:nvGrpSpPr>
          <p:cNvPr id="794" name="Google Shape;794;p81"/>
          <p:cNvGrpSpPr/>
          <p:nvPr/>
        </p:nvGrpSpPr>
        <p:grpSpPr>
          <a:xfrm>
            <a:off x="926265" y="2025909"/>
            <a:ext cx="7291470" cy="2948940"/>
            <a:chOff x="6868" y="808329"/>
            <a:chExt cx="7008855" cy="2424989"/>
          </a:xfrm>
        </p:grpSpPr>
        <p:sp>
          <p:nvSpPr>
            <p:cNvPr id="795" name="Google Shape;795;p81"/>
            <p:cNvSpPr/>
            <p:nvPr/>
          </p:nvSpPr>
          <p:spPr>
            <a:xfrm>
              <a:off x="6868" y="808329"/>
              <a:ext cx="2264355" cy="679306"/>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68569" tIns="68569" rIns="68569" bIns="68569" anchor="ctr" anchorCtr="0">
              <a:noAutofit/>
            </a:bodyPr>
            <a:lstStyle/>
            <a:p>
              <a:pPr>
                <a:buClr>
                  <a:srgbClr val="000000"/>
                </a:buClr>
                <a:buSzPts val="1400"/>
              </a:pPr>
              <a:endParaRPr sz="1050">
                <a:solidFill>
                  <a:srgbClr val="000000"/>
                </a:solidFill>
                <a:latin typeface="Arial"/>
                <a:ea typeface="Arial"/>
                <a:cs typeface="Arial"/>
                <a:sym typeface="Arial"/>
              </a:endParaRPr>
            </a:p>
          </p:txBody>
        </p:sp>
        <p:sp>
          <p:nvSpPr>
            <p:cNvPr id="796" name="Google Shape;796;p81"/>
            <p:cNvSpPr txBox="1"/>
            <p:nvPr/>
          </p:nvSpPr>
          <p:spPr>
            <a:xfrm>
              <a:off x="6868" y="808329"/>
              <a:ext cx="2264355" cy="679306"/>
            </a:xfrm>
            <a:prstGeom prst="rect">
              <a:avLst/>
            </a:prstGeom>
            <a:noFill/>
            <a:ln>
              <a:noFill/>
            </a:ln>
          </p:spPr>
          <p:txBody>
            <a:bodyPr spcFirstLastPara="1" wrap="square" lIns="134194" tIns="134194" rIns="134194" bIns="134194" anchor="ctr" anchorCtr="0">
              <a:noAutofit/>
            </a:bodyPr>
            <a:lstStyle/>
            <a:p>
              <a:pPr algn="ctr">
                <a:lnSpc>
                  <a:spcPct val="90000"/>
                </a:lnSpc>
                <a:buClr>
                  <a:srgbClr val="000000"/>
                </a:buClr>
                <a:buSzPts val="2300"/>
              </a:pPr>
              <a:r>
                <a:rPr lang="en-US" sz="1725">
                  <a:solidFill>
                    <a:schemeClr val="lt1"/>
                  </a:solidFill>
                  <a:latin typeface="Calibri"/>
                  <a:ea typeface="Calibri"/>
                  <a:cs typeface="Calibri"/>
                  <a:sym typeface="Calibri"/>
                </a:rPr>
                <a:t>Target</a:t>
              </a:r>
              <a:endParaRPr sz="1050">
                <a:solidFill>
                  <a:srgbClr val="000000"/>
                </a:solidFill>
                <a:latin typeface="Arial"/>
                <a:ea typeface="Arial"/>
                <a:cs typeface="Arial"/>
                <a:sym typeface="Arial"/>
              </a:endParaRPr>
            </a:p>
          </p:txBody>
        </p:sp>
        <p:sp>
          <p:nvSpPr>
            <p:cNvPr id="797" name="Google Shape;797;p81"/>
            <p:cNvSpPr/>
            <p:nvPr/>
          </p:nvSpPr>
          <p:spPr>
            <a:xfrm>
              <a:off x="6868" y="1487636"/>
              <a:ext cx="2264355" cy="1745682"/>
            </a:xfrm>
            <a:prstGeom prst="rect">
              <a:avLst/>
            </a:prstGeom>
            <a:solidFill>
              <a:srgbClr val="F7D5CB">
                <a:alpha val="86274"/>
              </a:srgbClr>
            </a:solidFill>
            <a:ln w="12700" cap="flat" cmpd="sng">
              <a:solidFill>
                <a:srgbClr val="F7D5CB">
                  <a:alpha val="86274"/>
                </a:srgbClr>
              </a:solidFill>
              <a:prstDash val="solid"/>
              <a:miter lim="800000"/>
              <a:headEnd type="none" w="sm" len="sm"/>
              <a:tailEnd type="none" w="sm" len="sm"/>
            </a:ln>
          </p:spPr>
          <p:txBody>
            <a:bodyPr spcFirstLastPara="1" wrap="square" lIns="68569" tIns="68569" rIns="68569" bIns="68569" anchor="ctr" anchorCtr="0">
              <a:noAutofit/>
            </a:bodyPr>
            <a:lstStyle/>
            <a:p>
              <a:pPr>
                <a:buClr>
                  <a:srgbClr val="000000"/>
                </a:buClr>
                <a:buSzPts val="1400"/>
              </a:pPr>
              <a:endParaRPr sz="1050">
                <a:solidFill>
                  <a:srgbClr val="000000"/>
                </a:solidFill>
                <a:latin typeface="Arial"/>
                <a:ea typeface="Arial"/>
                <a:cs typeface="Arial"/>
                <a:sym typeface="Arial"/>
              </a:endParaRPr>
            </a:p>
          </p:txBody>
        </p:sp>
        <p:sp>
          <p:nvSpPr>
            <p:cNvPr id="798" name="Google Shape;798;p81"/>
            <p:cNvSpPr txBox="1"/>
            <p:nvPr/>
          </p:nvSpPr>
          <p:spPr>
            <a:xfrm>
              <a:off x="6868" y="1487636"/>
              <a:ext cx="2264355" cy="1745682"/>
            </a:xfrm>
            <a:prstGeom prst="rect">
              <a:avLst/>
            </a:prstGeom>
            <a:noFill/>
            <a:ln>
              <a:noFill/>
            </a:ln>
          </p:spPr>
          <p:txBody>
            <a:bodyPr spcFirstLastPara="1" wrap="square" lIns="167738" tIns="167738" rIns="167738" bIns="167738" anchor="t" anchorCtr="0">
              <a:noAutofit/>
            </a:bodyPr>
            <a:lstStyle/>
            <a:p>
              <a:pPr>
                <a:lnSpc>
                  <a:spcPct val="90000"/>
                </a:lnSpc>
                <a:buClr>
                  <a:srgbClr val="000000"/>
                </a:buClr>
                <a:buSzPts val="1800"/>
              </a:pPr>
              <a:r>
                <a:rPr lang="en-US" sz="1350">
                  <a:solidFill>
                    <a:schemeClr val="dk1"/>
                  </a:solidFill>
                  <a:latin typeface="Calibri"/>
                  <a:ea typeface="Calibri"/>
                  <a:cs typeface="Calibri"/>
                  <a:sym typeface="Calibri"/>
                </a:rPr>
                <a:t>Target minimum functional level of competence for entry into the next system up</a:t>
              </a:r>
              <a:endParaRPr sz="1050">
                <a:solidFill>
                  <a:srgbClr val="000000"/>
                </a:solidFill>
                <a:latin typeface="Arial"/>
                <a:ea typeface="Arial"/>
                <a:cs typeface="Arial"/>
                <a:sym typeface="Arial"/>
              </a:endParaRPr>
            </a:p>
          </p:txBody>
        </p:sp>
        <p:sp>
          <p:nvSpPr>
            <p:cNvPr id="799" name="Google Shape;799;p81"/>
            <p:cNvSpPr/>
            <p:nvPr/>
          </p:nvSpPr>
          <p:spPr>
            <a:xfrm>
              <a:off x="2379118" y="808329"/>
              <a:ext cx="2264355" cy="679306"/>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68569" tIns="68569" rIns="68569" bIns="68569" anchor="ctr" anchorCtr="0">
              <a:noAutofit/>
            </a:bodyPr>
            <a:lstStyle/>
            <a:p>
              <a:pPr>
                <a:buClr>
                  <a:srgbClr val="000000"/>
                </a:buClr>
                <a:buSzPts val="1400"/>
              </a:pPr>
              <a:endParaRPr sz="1050">
                <a:solidFill>
                  <a:srgbClr val="000000"/>
                </a:solidFill>
                <a:latin typeface="Arial"/>
                <a:ea typeface="Arial"/>
                <a:cs typeface="Arial"/>
                <a:sym typeface="Arial"/>
              </a:endParaRPr>
            </a:p>
          </p:txBody>
        </p:sp>
        <p:sp>
          <p:nvSpPr>
            <p:cNvPr id="800" name="Google Shape;800;p81"/>
            <p:cNvSpPr txBox="1"/>
            <p:nvPr/>
          </p:nvSpPr>
          <p:spPr>
            <a:xfrm>
              <a:off x="2379118" y="808329"/>
              <a:ext cx="2264355" cy="679306"/>
            </a:xfrm>
            <a:prstGeom prst="rect">
              <a:avLst/>
            </a:prstGeom>
            <a:noFill/>
            <a:ln>
              <a:noFill/>
            </a:ln>
          </p:spPr>
          <p:txBody>
            <a:bodyPr spcFirstLastPara="1" wrap="square" lIns="134194" tIns="134194" rIns="134194" bIns="134194" anchor="ctr" anchorCtr="0">
              <a:noAutofit/>
            </a:bodyPr>
            <a:lstStyle/>
            <a:p>
              <a:pPr algn="ctr">
                <a:lnSpc>
                  <a:spcPct val="90000"/>
                </a:lnSpc>
                <a:buClr>
                  <a:srgbClr val="000000"/>
                </a:buClr>
                <a:buSzPts val="2300"/>
              </a:pPr>
              <a:r>
                <a:rPr lang="en-US" sz="1725">
                  <a:solidFill>
                    <a:schemeClr val="lt1"/>
                  </a:solidFill>
                  <a:latin typeface="Calibri"/>
                  <a:ea typeface="Calibri"/>
                  <a:cs typeface="Calibri"/>
                  <a:sym typeface="Calibri"/>
                </a:rPr>
                <a:t>Provide</a:t>
              </a:r>
              <a:endParaRPr sz="1050">
                <a:solidFill>
                  <a:srgbClr val="000000"/>
                </a:solidFill>
                <a:latin typeface="Arial"/>
                <a:ea typeface="Arial"/>
                <a:cs typeface="Arial"/>
                <a:sym typeface="Arial"/>
              </a:endParaRPr>
            </a:p>
          </p:txBody>
        </p:sp>
        <p:sp>
          <p:nvSpPr>
            <p:cNvPr id="801" name="Google Shape;801;p81"/>
            <p:cNvSpPr/>
            <p:nvPr/>
          </p:nvSpPr>
          <p:spPr>
            <a:xfrm>
              <a:off x="2379118" y="1487636"/>
              <a:ext cx="2264355" cy="1745682"/>
            </a:xfrm>
            <a:prstGeom prst="rect">
              <a:avLst/>
            </a:prstGeom>
            <a:solidFill>
              <a:srgbClr val="E0E0E0">
                <a:alpha val="86274"/>
              </a:srgbClr>
            </a:solidFill>
            <a:ln w="12700" cap="flat" cmpd="sng">
              <a:solidFill>
                <a:srgbClr val="E0E0E0">
                  <a:alpha val="86274"/>
                </a:srgbClr>
              </a:solidFill>
              <a:prstDash val="solid"/>
              <a:miter lim="800000"/>
              <a:headEnd type="none" w="sm" len="sm"/>
              <a:tailEnd type="none" w="sm" len="sm"/>
            </a:ln>
          </p:spPr>
          <p:txBody>
            <a:bodyPr spcFirstLastPara="1" wrap="square" lIns="68569" tIns="68569" rIns="68569" bIns="68569" anchor="ctr" anchorCtr="0">
              <a:noAutofit/>
            </a:bodyPr>
            <a:lstStyle/>
            <a:p>
              <a:pPr>
                <a:buClr>
                  <a:srgbClr val="000000"/>
                </a:buClr>
                <a:buSzPts val="1400"/>
              </a:pPr>
              <a:endParaRPr sz="1050">
                <a:solidFill>
                  <a:srgbClr val="000000"/>
                </a:solidFill>
                <a:latin typeface="Arial"/>
                <a:ea typeface="Arial"/>
                <a:cs typeface="Arial"/>
                <a:sym typeface="Arial"/>
              </a:endParaRPr>
            </a:p>
          </p:txBody>
        </p:sp>
        <p:sp>
          <p:nvSpPr>
            <p:cNvPr id="802" name="Google Shape;802;p81"/>
            <p:cNvSpPr txBox="1"/>
            <p:nvPr/>
          </p:nvSpPr>
          <p:spPr>
            <a:xfrm>
              <a:off x="2379118" y="1487636"/>
              <a:ext cx="2264355" cy="1745682"/>
            </a:xfrm>
            <a:prstGeom prst="rect">
              <a:avLst/>
            </a:prstGeom>
            <a:noFill/>
            <a:ln>
              <a:noFill/>
            </a:ln>
          </p:spPr>
          <p:txBody>
            <a:bodyPr spcFirstLastPara="1" wrap="square" lIns="167738" tIns="167738" rIns="167738" bIns="167738" anchor="t" anchorCtr="0">
              <a:noAutofit/>
            </a:bodyPr>
            <a:lstStyle/>
            <a:p>
              <a:pPr>
                <a:lnSpc>
                  <a:spcPct val="90000"/>
                </a:lnSpc>
                <a:buClr>
                  <a:srgbClr val="000000"/>
                </a:buClr>
                <a:buSzPts val="1800"/>
              </a:pPr>
              <a:r>
                <a:rPr lang="en-US" sz="1350">
                  <a:solidFill>
                    <a:schemeClr val="dk1"/>
                  </a:solidFill>
                  <a:latin typeface="Calibri"/>
                  <a:ea typeface="Calibri"/>
                  <a:cs typeface="Calibri"/>
                  <a:sym typeface="Calibri"/>
                </a:rPr>
                <a:t>Provide a “reference” to this level of competence</a:t>
              </a:r>
              <a:endParaRPr sz="1050">
                <a:solidFill>
                  <a:srgbClr val="000000"/>
                </a:solidFill>
                <a:latin typeface="Arial"/>
                <a:ea typeface="Arial"/>
                <a:cs typeface="Arial"/>
                <a:sym typeface="Arial"/>
              </a:endParaRPr>
            </a:p>
          </p:txBody>
        </p:sp>
        <p:sp>
          <p:nvSpPr>
            <p:cNvPr id="803" name="Google Shape;803;p81"/>
            <p:cNvSpPr/>
            <p:nvPr/>
          </p:nvSpPr>
          <p:spPr>
            <a:xfrm>
              <a:off x="4751368" y="808329"/>
              <a:ext cx="2264355" cy="679306"/>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68569" tIns="68569" rIns="68569" bIns="68569" anchor="ctr" anchorCtr="0">
              <a:noAutofit/>
            </a:bodyPr>
            <a:lstStyle/>
            <a:p>
              <a:pPr>
                <a:buClr>
                  <a:srgbClr val="000000"/>
                </a:buClr>
                <a:buSzPts val="1400"/>
              </a:pPr>
              <a:endParaRPr sz="1050">
                <a:solidFill>
                  <a:srgbClr val="000000"/>
                </a:solidFill>
                <a:latin typeface="Arial"/>
                <a:ea typeface="Arial"/>
                <a:cs typeface="Arial"/>
                <a:sym typeface="Arial"/>
              </a:endParaRPr>
            </a:p>
          </p:txBody>
        </p:sp>
        <p:sp>
          <p:nvSpPr>
            <p:cNvPr id="804" name="Google Shape;804;p81"/>
            <p:cNvSpPr txBox="1"/>
            <p:nvPr/>
          </p:nvSpPr>
          <p:spPr>
            <a:xfrm>
              <a:off x="4751368" y="808329"/>
              <a:ext cx="2264355" cy="679306"/>
            </a:xfrm>
            <a:prstGeom prst="rect">
              <a:avLst/>
            </a:prstGeom>
            <a:noFill/>
            <a:ln>
              <a:noFill/>
            </a:ln>
          </p:spPr>
          <p:txBody>
            <a:bodyPr spcFirstLastPara="1" wrap="square" lIns="134194" tIns="134194" rIns="134194" bIns="134194" anchor="ctr" anchorCtr="0">
              <a:noAutofit/>
            </a:bodyPr>
            <a:lstStyle/>
            <a:p>
              <a:pPr algn="ctr">
                <a:lnSpc>
                  <a:spcPct val="90000"/>
                </a:lnSpc>
                <a:buClr>
                  <a:srgbClr val="000000"/>
                </a:buClr>
                <a:buSzPts val="2300"/>
              </a:pPr>
              <a:r>
                <a:rPr lang="en-US" sz="1725">
                  <a:solidFill>
                    <a:schemeClr val="lt1"/>
                  </a:solidFill>
                  <a:latin typeface="Calibri"/>
                  <a:ea typeface="Calibri"/>
                  <a:cs typeface="Calibri"/>
                  <a:sym typeface="Calibri"/>
                </a:rPr>
                <a:t>Answer</a:t>
              </a:r>
              <a:endParaRPr sz="1050">
                <a:solidFill>
                  <a:srgbClr val="000000"/>
                </a:solidFill>
                <a:latin typeface="Arial"/>
                <a:ea typeface="Arial"/>
                <a:cs typeface="Arial"/>
                <a:sym typeface="Arial"/>
              </a:endParaRPr>
            </a:p>
          </p:txBody>
        </p:sp>
        <p:sp>
          <p:nvSpPr>
            <p:cNvPr id="805" name="Google Shape;805;p81"/>
            <p:cNvSpPr/>
            <p:nvPr/>
          </p:nvSpPr>
          <p:spPr>
            <a:xfrm>
              <a:off x="4751368" y="1487636"/>
              <a:ext cx="2264355" cy="1745682"/>
            </a:xfrm>
            <a:prstGeom prst="rect">
              <a:avLst/>
            </a:prstGeom>
            <a:solidFill>
              <a:srgbClr val="FFE8CA">
                <a:alpha val="86274"/>
              </a:srgbClr>
            </a:solidFill>
            <a:ln w="12700" cap="flat" cmpd="sng">
              <a:solidFill>
                <a:srgbClr val="FFE8CA">
                  <a:alpha val="86274"/>
                </a:srgbClr>
              </a:solidFill>
              <a:prstDash val="solid"/>
              <a:miter lim="800000"/>
              <a:headEnd type="none" w="sm" len="sm"/>
              <a:tailEnd type="none" w="sm" len="sm"/>
            </a:ln>
          </p:spPr>
          <p:txBody>
            <a:bodyPr spcFirstLastPara="1" wrap="square" lIns="68569" tIns="68569" rIns="68569" bIns="68569" anchor="ctr" anchorCtr="0">
              <a:noAutofit/>
            </a:bodyPr>
            <a:lstStyle/>
            <a:p>
              <a:pPr>
                <a:buClr>
                  <a:srgbClr val="000000"/>
                </a:buClr>
                <a:buSzPts val="1400"/>
              </a:pPr>
              <a:endParaRPr sz="1050">
                <a:solidFill>
                  <a:srgbClr val="000000"/>
                </a:solidFill>
                <a:latin typeface="Arial"/>
                <a:ea typeface="Arial"/>
                <a:cs typeface="Arial"/>
                <a:sym typeface="Arial"/>
              </a:endParaRPr>
            </a:p>
          </p:txBody>
        </p:sp>
        <p:sp>
          <p:nvSpPr>
            <p:cNvPr id="806" name="Google Shape;806;p81"/>
            <p:cNvSpPr txBox="1"/>
            <p:nvPr/>
          </p:nvSpPr>
          <p:spPr>
            <a:xfrm>
              <a:off x="4751368" y="1487636"/>
              <a:ext cx="2264355" cy="1745682"/>
            </a:xfrm>
            <a:prstGeom prst="rect">
              <a:avLst/>
            </a:prstGeom>
            <a:noFill/>
            <a:ln>
              <a:noFill/>
            </a:ln>
          </p:spPr>
          <p:txBody>
            <a:bodyPr spcFirstLastPara="1" wrap="square" lIns="167738" tIns="167738" rIns="167738" bIns="167738" anchor="t" anchorCtr="0">
              <a:noAutofit/>
            </a:bodyPr>
            <a:lstStyle/>
            <a:p>
              <a:pPr>
                <a:lnSpc>
                  <a:spcPct val="90000"/>
                </a:lnSpc>
                <a:buClr>
                  <a:srgbClr val="000000"/>
                </a:buClr>
                <a:buSzPts val="1800"/>
              </a:pPr>
              <a:r>
                <a:rPr lang="en-US" sz="1350">
                  <a:solidFill>
                    <a:schemeClr val="dk1"/>
                  </a:solidFill>
                  <a:latin typeface="Calibri"/>
                  <a:ea typeface="Calibri"/>
                  <a:cs typeface="Calibri"/>
                  <a:sym typeface="Calibri"/>
                </a:rPr>
                <a:t>Answer the “but how do you know” factor</a:t>
              </a:r>
              <a:endParaRPr sz="1050">
                <a:solidFill>
                  <a:srgbClr val="000000"/>
                </a:solidFill>
                <a:latin typeface="Arial"/>
                <a:ea typeface="Arial"/>
                <a:cs typeface="Arial"/>
                <a:sym typeface="Arial"/>
              </a:endParaRPr>
            </a:p>
          </p:txBody>
        </p:sp>
      </p:gr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82"/>
          <p:cNvSpPr/>
          <p:nvPr/>
        </p:nvSpPr>
        <p:spPr>
          <a:xfrm>
            <a:off x="1" y="857250"/>
            <a:ext cx="992306" cy="1168659"/>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68569" tIns="34275" rIns="68569" bIns="34275" anchor="ctr" anchorCtr="0">
            <a:noAutofit/>
          </a:bodyPr>
          <a:lstStyle/>
          <a:p>
            <a:pPr algn="ctr">
              <a:buClr>
                <a:srgbClr val="000000"/>
              </a:buClr>
              <a:buSzPts val="1800"/>
            </a:pPr>
            <a:endParaRPr sz="1350">
              <a:solidFill>
                <a:schemeClr val="lt1"/>
              </a:solidFill>
              <a:latin typeface="Calibri"/>
              <a:ea typeface="Calibri"/>
              <a:cs typeface="Calibri"/>
              <a:sym typeface="Calibri"/>
            </a:endParaRPr>
          </a:p>
        </p:txBody>
      </p:sp>
      <p:sp>
        <p:nvSpPr>
          <p:cNvPr id="812" name="Google Shape;812;p82"/>
          <p:cNvSpPr txBox="1">
            <a:spLocks noGrp="1"/>
          </p:cNvSpPr>
          <p:nvPr>
            <p:ph type="title" idx="4294967295"/>
          </p:nvPr>
        </p:nvSpPr>
        <p:spPr>
          <a:xfrm>
            <a:off x="1068053" y="1062021"/>
            <a:ext cx="7396163" cy="559594"/>
          </a:xfrm>
          <a:prstGeom prst="rect">
            <a:avLst/>
          </a:prstGeom>
          <a:noFill/>
          <a:ln>
            <a:noFill/>
          </a:ln>
        </p:spPr>
        <p:txBody>
          <a:bodyPr spcFirstLastPara="1" vert="horz" wrap="square" lIns="68569" tIns="34275" rIns="68569" bIns="34275" rtlCol="0" anchor="t" anchorCtr="0">
            <a:normAutofit/>
          </a:bodyPr>
          <a:lstStyle/>
          <a:p>
            <a:pPr>
              <a:lnSpc>
                <a:spcPct val="85000"/>
              </a:lnSpc>
              <a:spcBef>
                <a:spcPts val="0"/>
              </a:spcBef>
              <a:buClr>
                <a:schemeClr val="lt1"/>
              </a:buClr>
              <a:buSzPts val="2800"/>
            </a:pPr>
            <a:r>
              <a:rPr lang="en-US" sz="2400">
                <a:solidFill>
                  <a:srgbClr val="000000"/>
                </a:solidFill>
                <a:latin typeface="Arial"/>
                <a:ea typeface="Arial"/>
                <a:cs typeface="Arial"/>
                <a:sym typeface="Arial"/>
              </a:rPr>
              <a:t>Industry Standards</a:t>
            </a:r>
            <a:endParaRPr sz="2400">
              <a:solidFill>
                <a:srgbClr val="000000"/>
              </a:solidFill>
              <a:latin typeface="Arial"/>
              <a:ea typeface="Arial"/>
              <a:cs typeface="Arial"/>
              <a:sym typeface="Arial"/>
            </a:endParaRPr>
          </a:p>
        </p:txBody>
      </p:sp>
      <p:grpSp>
        <p:nvGrpSpPr>
          <p:cNvPr id="813" name="Google Shape;813;p82"/>
          <p:cNvGrpSpPr/>
          <p:nvPr/>
        </p:nvGrpSpPr>
        <p:grpSpPr>
          <a:xfrm>
            <a:off x="812132" y="1398671"/>
            <a:ext cx="7652084" cy="3960806"/>
            <a:chOff x="0" y="1864"/>
            <a:chExt cx="7022591" cy="4037918"/>
          </a:xfrm>
        </p:grpSpPr>
        <p:sp>
          <p:nvSpPr>
            <p:cNvPr id="814" name="Google Shape;814;p82"/>
            <p:cNvSpPr/>
            <p:nvPr/>
          </p:nvSpPr>
          <p:spPr>
            <a:xfrm>
              <a:off x="1404518" y="1864"/>
              <a:ext cx="5618073" cy="966009"/>
            </a:xfrm>
            <a:prstGeom prst="rect">
              <a:avLst/>
            </a:prstGeom>
            <a:solidFill>
              <a:srgbClr val="F7D5CB">
                <a:alpha val="86274"/>
              </a:srgbClr>
            </a:solidFill>
            <a:ln w="12700" cap="flat" cmpd="sng">
              <a:solidFill>
                <a:srgbClr val="F7D5CB">
                  <a:alpha val="86274"/>
                </a:srgbClr>
              </a:solidFill>
              <a:prstDash val="solid"/>
              <a:miter lim="800000"/>
              <a:headEnd type="none" w="sm" len="sm"/>
              <a:tailEnd type="none" w="sm" len="sm"/>
            </a:ln>
          </p:spPr>
          <p:txBody>
            <a:bodyPr spcFirstLastPara="1" wrap="square" lIns="68569" tIns="68569" rIns="68569" bIns="68569" anchor="ctr" anchorCtr="0">
              <a:noAutofit/>
            </a:bodyPr>
            <a:lstStyle/>
            <a:p>
              <a:pPr>
                <a:buClr>
                  <a:srgbClr val="000000"/>
                </a:buClr>
                <a:buSzPts val="1400"/>
              </a:pPr>
              <a:endParaRPr sz="1050">
                <a:solidFill>
                  <a:srgbClr val="000000"/>
                </a:solidFill>
                <a:latin typeface="Arial"/>
                <a:ea typeface="Arial"/>
                <a:cs typeface="Arial"/>
                <a:sym typeface="Arial"/>
              </a:endParaRPr>
            </a:p>
          </p:txBody>
        </p:sp>
        <p:sp>
          <p:nvSpPr>
            <p:cNvPr id="815" name="Google Shape;815;p82"/>
            <p:cNvSpPr txBox="1"/>
            <p:nvPr/>
          </p:nvSpPr>
          <p:spPr>
            <a:xfrm>
              <a:off x="1404518" y="1864"/>
              <a:ext cx="5618073" cy="966009"/>
            </a:xfrm>
            <a:prstGeom prst="rect">
              <a:avLst/>
            </a:prstGeom>
            <a:noFill/>
            <a:ln>
              <a:noFill/>
            </a:ln>
          </p:spPr>
          <p:txBody>
            <a:bodyPr spcFirstLastPara="1" wrap="square" lIns="81750" tIns="184013" rIns="81750" bIns="184013" anchor="ctr" anchorCtr="0">
              <a:noAutofit/>
            </a:bodyPr>
            <a:lstStyle/>
            <a:p>
              <a:pPr>
                <a:lnSpc>
                  <a:spcPct val="90000"/>
                </a:lnSpc>
                <a:buClr>
                  <a:srgbClr val="000000"/>
                </a:buClr>
                <a:buSzPts val="1700"/>
              </a:pPr>
              <a:r>
                <a:rPr lang="en-US" sz="1275">
                  <a:solidFill>
                    <a:schemeClr val="dk1"/>
                  </a:solidFill>
                  <a:latin typeface="Calibri"/>
                  <a:ea typeface="Calibri"/>
                  <a:cs typeface="Calibri"/>
                  <a:sym typeface="Calibri"/>
                </a:rPr>
                <a:t>Identify skills required/useful for choosing a field of work/profession</a:t>
              </a:r>
              <a:endParaRPr sz="1050">
                <a:solidFill>
                  <a:srgbClr val="000000"/>
                </a:solidFill>
                <a:latin typeface="Arial"/>
                <a:ea typeface="Arial"/>
                <a:cs typeface="Arial"/>
                <a:sym typeface="Arial"/>
              </a:endParaRPr>
            </a:p>
          </p:txBody>
        </p:sp>
        <p:sp>
          <p:nvSpPr>
            <p:cNvPr id="816" name="Google Shape;816;p82"/>
            <p:cNvSpPr/>
            <p:nvPr/>
          </p:nvSpPr>
          <p:spPr>
            <a:xfrm>
              <a:off x="0" y="1864"/>
              <a:ext cx="1404518" cy="966009"/>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68569" tIns="68569" rIns="68569" bIns="68569" anchor="ctr" anchorCtr="0">
              <a:noAutofit/>
            </a:bodyPr>
            <a:lstStyle/>
            <a:p>
              <a:pPr>
                <a:buClr>
                  <a:srgbClr val="000000"/>
                </a:buClr>
                <a:buSzPts val="1400"/>
              </a:pPr>
              <a:endParaRPr sz="1050">
                <a:solidFill>
                  <a:srgbClr val="000000"/>
                </a:solidFill>
                <a:latin typeface="Arial"/>
                <a:ea typeface="Arial"/>
                <a:cs typeface="Arial"/>
                <a:sym typeface="Arial"/>
              </a:endParaRPr>
            </a:p>
          </p:txBody>
        </p:sp>
        <p:sp>
          <p:nvSpPr>
            <p:cNvPr id="817" name="Google Shape;817;p82"/>
            <p:cNvSpPr txBox="1"/>
            <p:nvPr/>
          </p:nvSpPr>
          <p:spPr>
            <a:xfrm>
              <a:off x="0" y="1864"/>
              <a:ext cx="1404518" cy="966009"/>
            </a:xfrm>
            <a:prstGeom prst="rect">
              <a:avLst/>
            </a:prstGeom>
            <a:noFill/>
            <a:ln>
              <a:noFill/>
            </a:ln>
          </p:spPr>
          <p:txBody>
            <a:bodyPr spcFirstLastPara="1" wrap="square" lIns="55725" tIns="71550" rIns="55725" bIns="71550" anchor="ctr" anchorCtr="0">
              <a:noAutofit/>
            </a:bodyPr>
            <a:lstStyle/>
            <a:p>
              <a:pPr algn="ctr">
                <a:lnSpc>
                  <a:spcPct val="90000"/>
                </a:lnSpc>
                <a:buClr>
                  <a:srgbClr val="000000"/>
                </a:buClr>
                <a:buSzPts val="2100"/>
              </a:pPr>
              <a:r>
                <a:rPr lang="en-US" sz="1575">
                  <a:solidFill>
                    <a:schemeClr val="lt1"/>
                  </a:solidFill>
                  <a:latin typeface="Calibri"/>
                  <a:ea typeface="Calibri"/>
                  <a:cs typeface="Calibri"/>
                  <a:sym typeface="Calibri"/>
                </a:rPr>
                <a:t>Identify</a:t>
              </a:r>
              <a:endParaRPr sz="1050">
                <a:solidFill>
                  <a:srgbClr val="000000"/>
                </a:solidFill>
                <a:latin typeface="Arial"/>
                <a:ea typeface="Arial"/>
                <a:cs typeface="Arial"/>
                <a:sym typeface="Arial"/>
              </a:endParaRPr>
            </a:p>
          </p:txBody>
        </p:sp>
        <p:sp>
          <p:nvSpPr>
            <p:cNvPr id="818" name="Google Shape;818;p82"/>
            <p:cNvSpPr/>
            <p:nvPr/>
          </p:nvSpPr>
          <p:spPr>
            <a:xfrm>
              <a:off x="1404518" y="1025834"/>
              <a:ext cx="5618073" cy="966009"/>
            </a:xfrm>
            <a:prstGeom prst="rect">
              <a:avLst/>
            </a:prstGeom>
            <a:solidFill>
              <a:srgbClr val="EFD6D1">
                <a:alpha val="86274"/>
              </a:srgbClr>
            </a:solidFill>
            <a:ln w="12700" cap="flat" cmpd="sng">
              <a:solidFill>
                <a:srgbClr val="EFD6D1">
                  <a:alpha val="86274"/>
                </a:srgbClr>
              </a:solidFill>
              <a:prstDash val="solid"/>
              <a:miter lim="800000"/>
              <a:headEnd type="none" w="sm" len="sm"/>
              <a:tailEnd type="none" w="sm" len="sm"/>
            </a:ln>
          </p:spPr>
          <p:txBody>
            <a:bodyPr spcFirstLastPara="1" wrap="square" lIns="68569" tIns="68569" rIns="68569" bIns="68569" anchor="ctr" anchorCtr="0">
              <a:noAutofit/>
            </a:bodyPr>
            <a:lstStyle/>
            <a:p>
              <a:pPr>
                <a:buClr>
                  <a:srgbClr val="000000"/>
                </a:buClr>
                <a:buSzPts val="1400"/>
              </a:pPr>
              <a:endParaRPr sz="1050">
                <a:solidFill>
                  <a:srgbClr val="000000"/>
                </a:solidFill>
                <a:latin typeface="Arial"/>
                <a:ea typeface="Arial"/>
                <a:cs typeface="Arial"/>
                <a:sym typeface="Arial"/>
              </a:endParaRPr>
            </a:p>
          </p:txBody>
        </p:sp>
        <p:sp>
          <p:nvSpPr>
            <p:cNvPr id="819" name="Google Shape;819;p82"/>
            <p:cNvSpPr txBox="1"/>
            <p:nvPr/>
          </p:nvSpPr>
          <p:spPr>
            <a:xfrm>
              <a:off x="1404518" y="1025834"/>
              <a:ext cx="5618073" cy="966009"/>
            </a:xfrm>
            <a:prstGeom prst="rect">
              <a:avLst/>
            </a:prstGeom>
            <a:noFill/>
            <a:ln>
              <a:noFill/>
            </a:ln>
          </p:spPr>
          <p:txBody>
            <a:bodyPr spcFirstLastPara="1" wrap="square" lIns="81750" tIns="184013" rIns="81750" bIns="184013" anchor="ctr" anchorCtr="0">
              <a:noAutofit/>
            </a:bodyPr>
            <a:lstStyle/>
            <a:p>
              <a:pPr>
                <a:lnSpc>
                  <a:spcPct val="90000"/>
                </a:lnSpc>
                <a:buClr>
                  <a:srgbClr val="000000"/>
                </a:buClr>
                <a:buSzPts val="1700"/>
              </a:pPr>
              <a:r>
                <a:rPr lang="en-US" sz="1275">
                  <a:solidFill>
                    <a:schemeClr val="dk1"/>
                  </a:solidFill>
                  <a:latin typeface="Calibri"/>
                  <a:ea typeface="Calibri"/>
                  <a:cs typeface="Calibri"/>
                  <a:sym typeface="Calibri"/>
                </a:rPr>
                <a:t>Provide clear context for Transition Focused Assessment</a:t>
              </a:r>
              <a:endParaRPr sz="1050">
                <a:solidFill>
                  <a:srgbClr val="000000"/>
                </a:solidFill>
                <a:latin typeface="Arial"/>
                <a:ea typeface="Arial"/>
                <a:cs typeface="Arial"/>
                <a:sym typeface="Arial"/>
              </a:endParaRPr>
            </a:p>
          </p:txBody>
        </p:sp>
        <p:sp>
          <p:nvSpPr>
            <p:cNvPr id="820" name="Google Shape;820;p82"/>
            <p:cNvSpPr/>
            <p:nvPr/>
          </p:nvSpPr>
          <p:spPr>
            <a:xfrm>
              <a:off x="0" y="1025834"/>
              <a:ext cx="1404518" cy="966009"/>
            </a:xfrm>
            <a:prstGeom prst="rect">
              <a:avLst/>
            </a:prstGeom>
            <a:solidFill>
              <a:srgbClr val="D07A5B"/>
            </a:solidFill>
            <a:ln w="12700" cap="flat" cmpd="sng">
              <a:solidFill>
                <a:srgbClr val="D07A5B"/>
              </a:solidFill>
              <a:prstDash val="solid"/>
              <a:miter lim="800000"/>
              <a:headEnd type="none" w="sm" len="sm"/>
              <a:tailEnd type="none" w="sm" len="sm"/>
            </a:ln>
          </p:spPr>
          <p:txBody>
            <a:bodyPr spcFirstLastPara="1" wrap="square" lIns="68569" tIns="68569" rIns="68569" bIns="68569" anchor="ctr" anchorCtr="0">
              <a:noAutofit/>
            </a:bodyPr>
            <a:lstStyle/>
            <a:p>
              <a:pPr>
                <a:buClr>
                  <a:srgbClr val="000000"/>
                </a:buClr>
                <a:buSzPts val="1400"/>
              </a:pPr>
              <a:endParaRPr sz="1050">
                <a:solidFill>
                  <a:srgbClr val="000000"/>
                </a:solidFill>
                <a:latin typeface="Arial"/>
                <a:ea typeface="Arial"/>
                <a:cs typeface="Arial"/>
                <a:sym typeface="Arial"/>
              </a:endParaRPr>
            </a:p>
          </p:txBody>
        </p:sp>
        <p:sp>
          <p:nvSpPr>
            <p:cNvPr id="821" name="Google Shape;821;p82"/>
            <p:cNvSpPr txBox="1"/>
            <p:nvPr/>
          </p:nvSpPr>
          <p:spPr>
            <a:xfrm>
              <a:off x="0" y="1025834"/>
              <a:ext cx="1404518" cy="966009"/>
            </a:xfrm>
            <a:prstGeom prst="rect">
              <a:avLst/>
            </a:prstGeom>
            <a:noFill/>
            <a:ln>
              <a:noFill/>
            </a:ln>
          </p:spPr>
          <p:txBody>
            <a:bodyPr spcFirstLastPara="1" wrap="square" lIns="55725" tIns="71550" rIns="55725" bIns="71550" anchor="ctr" anchorCtr="0">
              <a:noAutofit/>
            </a:bodyPr>
            <a:lstStyle/>
            <a:p>
              <a:pPr algn="ctr">
                <a:lnSpc>
                  <a:spcPct val="90000"/>
                </a:lnSpc>
                <a:buClr>
                  <a:srgbClr val="000000"/>
                </a:buClr>
                <a:buSzPts val="2100"/>
              </a:pPr>
              <a:r>
                <a:rPr lang="en-US" sz="1575">
                  <a:solidFill>
                    <a:schemeClr val="lt1"/>
                  </a:solidFill>
                  <a:latin typeface="Calibri"/>
                  <a:ea typeface="Calibri"/>
                  <a:cs typeface="Calibri"/>
                  <a:sym typeface="Calibri"/>
                </a:rPr>
                <a:t>Provide</a:t>
              </a:r>
              <a:endParaRPr sz="1050">
                <a:solidFill>
                  <a:srgbClr val="000000"/>
                </a:solidFill>
                <a:latin typeface="Arial"/>
                <a:ea typeface="Arial"/>
                <a:cs typeface="Arial"/>
                <a:sym typeface="Arial"/>
              </a:endParaRPr>
            </a:p>
          </p:txBody>
        </p:sp>
        <p:sp>
          <p:nvSpPr>
            <p:cNvPr id="822" name="Google Shape;822;p82"/>
            <p:cNvSpPr/>
            <p:nvPr/>
          </p:nvSpPr>
          <p:spPr>
            <a:xfrm>
              <a:off x="1404518" y="2049804"/>
              <a:ext cx="5618073" cy="966009"/>
            </a:xfrm>
            <a:prstGeom prst="rect">
              <a:avLst/>
            </a:prstGeom>
            <a:solidFill>
              <a:srgbClr val="E8D9D7">
                <a:alpha val="86274"/>
              </a:srgbClr>
            </a:solidFill>
            <a:ln w="12700" cap="flat" cmpd="sng">
              <a:solidFill>
                <a:srgbClr val="E8D9D7">
                  <a:alpha val="86274"/>
                </a:srgbClr>
              </a:solidFill>
              <a:prstDash val="solid"/>
              <a:miter lim="800000"/>
              <a:headEnd type="none" w="sm" len="sm"/>
              <a:tailEnd type="none" w="sm" len="sm"/>
            </a:ln>
          </p:spPr>
          <p:txBody>
            <a:bodyPr spcFirstLastPara="1" wrap="square" lIns="68569" tIns="68569" rIns="68569" bIns="68569" anchor="ctr" anchorCtr="0">
              <a:noAutofit/>
            </a:bodyPr>
            <a:lstStyle/>
            <a:p>
              <a:pPr>
                <a:buClr>
                  <a:srgbClr val="000000"/>
                </a:buClr>
                <a:buSzPts val="1400"/>
              </a:pPr>
              <a:endParaRPr sz="1050">
                <a:solidFill>
                  <a:srgbClr val="000000"/>
                </a:solidFill>
                <a:latin typeface="Arial"/>
                <a:ea typeface="Arial"/>
                <a:cs typeface="Arial"/>
                <a:sym typeface="Arial"/>
              </a:endParaRPr>
            </a:p>
          </p:txBody>
        </p:sp>
        <p:sp>
          <p:nvSpPr>
            <p:cNvPr id="823" name="Google Shape;823;p82"/>
            <p:cNvSpPr txBox="1"/>
            <p:nvPr/>
          </p:nvSpPr>
          <p:spPr>
            <a:xfrm>
              <a:off x="1404518" y="2049804"/>
              <a:ext cx="5618073" cy="966009"/>
            </a:xfrm>
            <a:prstGeom prst="rect">
              <a:avLst/>
            </a:prstGeom>
            <a:noFill/>
            <a:ln>
              <a:noFill/>
            </a:ln>
          </p:spPr>
          <p:txBody>
            <a:bodyPr spcFirstLastPara="1" wrap="square" lIns="81750" tIns="184013" rIns="81750" bIns="184013" anchor="ctr" anchorCtr="0">
              <a:noAutofit/>
            </a:bodyPr>
            <a:lstStyle/>
            <a:p>
              <a:pPr>
                <a:lnSpc>
                  <a:spcPct val="90000"/>
                </a:lnSpc>
                <a:buClr>
                  <a:srgbClr val="000000"/>
                </a:buClr>
                <a:buSzPts val="1700"/>
              </a:pPr>
              <a:r>
                <a:rPr lang="en-US" sz="1275">
                  <a:solidFill>
                    <a:schemeClr val="dk1"/>
                  </a:solidFill>
                  <a:latin typeface="Calibri"/>
                  <a:ea typeface="Calibri"/>
                  <a:cs typeface="Calibri"/>
                  <a:sym typeface="Calibri"/>
                </a:rPr>
                <a:t>Assure students are working on the “right” skills</a:t>
              </a:r>
              <a:endParaRPr sz="1050">
                <a:solidFill>
                  <a:srgbClr val="000000"/>
                </a:solidFill>
                <a:latin typeface="Arial"/>
                <a:ea typeface="Arial"/>
                <a:cs typeface="Arial"/>
                <a:sym typeface="Arial"/>
              </a:endParaRPr>
            </a:p>
          </p:txBody>
        </p:sp>
        <p:sp>
          <p:nvSpPr>
            <p:cNvPr id="824" name="Google Shape;824;p82"/>
            <p:cNvSpPr/>
            <p:nvPr/>
          </p:nvSpPr>
          <p:spPr>
            <a:xfrm>
              <a:off x="0" y="2049804"/>
              <a:ext cx="1404518" cy="966009"/>
            </a:xfrm>
            <a:prstGeom prst="rect">
              <a:avLst/>
            </a:prstGeom>
            <a:solidFill>
              <a:srgbClr val="B88881"/>
            </a:solidFill>
            <a:ln w="12700" cap="flat" cmpd="sng">
              <a:solidFill>
                <a:srgbClr val="B88881"/>
              </a:solidFill>
              <a:prstDash val="solid"/>
              <a:miter lim="800000"/>
              <a:headEnd type="none" w="sm" len="sm"/>
              <a:tailEnd type="none" w="sm" len="sm"/>
            </a:ln>
          </p:spPr>
          <p:txBody>
            <a:bodyPr spcFirstLastPara="1" wrap="square" lIns="68569" tIns="68569" rIns="68569" bIns="68569" anchor="ctr" anchorCtr="0">
              <a:noAutofit/>
            </a:bodyPr>
            <a:lstStyle/>
            <a:p>
              <a:pPr>
                <a:buClr>
                  <a:srgbClr val="000000"/>
                </a:buClr>
                <a:buSzPts val="1400"/>
              </a:pPr>
              <a:endParaRPr sz="1050">
                <a:solidFill>
                  <a:srgbClr val="000000"/>
                </a:solidFill>
                <a:latin typeface="Arial"/>
                <a:ea typeface="Arial"/>
                <a:cs typeface="Arial"/>
                <a:sym typeface="Arial"/>
              </a:endParaRPr>
            </a:p>
          </p:txBody>
        </p:sp>
        <p:sp>
          <p:nvSpPr>
            <p:cNvPr id="825" name="Google Shape;825;p82"/>
            <p:cNvSpPr txBox="1"/>
            <p:nvPr/>
          </p:nvSpPr>
          <p:spPr>
            <a:xfrm>
              <a:off x="0" y="2049804"/>
              <a:ext cx="1404518" cy="966009"/>
            </a:xfrm>
            <a:prstGeom prst="rect">
              <a:avLst/>
            </a:prstGeom>
            <a:noFill/>
            <a:ln>
              <a:noFill/>
            </a:ln>
          </p:spPr>
          <p:txBody>
            <a:bodyPr spcFirstLastPara="1" wrap="square" lIns="55725" tIns="71550" rIns="55725" bIns="71550" anchor="ctr" anchorCtr="0">
              <a:noAutofit/>
            </a:bodyPr>
            <a:lstStyle/>
            <a:p>
              <a:pPr algn="ctr">
                <a:lnSpc>
                  <a:spcPct val="90000"/>
                </a:lnSpc>
                <a:buClr>
                  <a:srgbClr val="000000"/>
                </a:buClr>
                <a:buSzPts val="2100"/>
              </a:pPr>
              <a:r>
                <a:rPr lang="en-US" sz="1575">
                  <a:solidFill>
                    <a:schemeClr val="lt1"/>
                  </a:solidFill>
                  <a:latin typeface="Calibri"/>
                  <a:ea typeface="Calibri"/>
                  <a:cs typeface="Calibri"/>
                  <a:sym typeface="Calibri"/>
                </a:rPr>
                <a:t>Assure</a:t>
              </a:r>
              <a:endParaRPr sz="1050">
                <a:solidFill>
                  <a:srgbClr val="000000"/>
                </a:solidFill>
                <a:latin typeface="Arial"/>
                <a:ea typeface="Arial"/>
                <a:cs typeface="Arial"/>
                <a:sym typeface="Arial"/>
              </a:endParaRPr>
            </a:p>
          </p:txBody>
        </p:sp>
        <p:sp>
          <p:nvSpPr>
            <p:cNvPr id="826" name="Google Shape;826;p82"/>
            <p:cNvSpPr/>
            <p:nvPr/>
          </p:nvSpPr>
          <p:spPr>
            <a:xfrm>
              <a:off x="1404518" y="3073773"/>
              <a:ext cx="5618073" cy="966009"/>
            </a:xfrm>
            <a:prstGeom prst="rect">
              <a:avLst/>
            </a:prstGeom>
            <a:solidFill>
              <a:srgbClr val="DFDFDF">
                <a:alpha val="86274"/>
              </a:srgbClr>
            </a:solidFill>
            <a:ln w="12700" cap="flat" cmpd="sng">
              <a:solidFill>
                <a:srgbClr val="DFDFDF">
                  <a:alpha val="86274"/>
                </a:srgbClr>
              </a:solidFill>
              <a:prstDash val="solid"/>
              <a:miter lim="800000"/>
              <a:headEnd type="none" w="sm" len="sm"/>
              <a:tailEnd type="none" w="sm" len="sm"/>
            </a:ln>
          </p:spPr>
          <p:txBody>
            <a:bodyPr spcFirstLastPara="1" wrap="square" lIns="68569" tIns="68569" rIns="68569" bIns="68569" anchor="ctr" anchorCtr="0">
              <a:noAutofit/>
            </a:bodyPr>
            <a:lstStyle/>
            <a:p>
              <a:pPr>
                <a:buClr>
                  <a:srgbClr val="000000"/>
                </a:buClr>
                <a:buSzPts val="1400"/>
              </a:pPr>
              <a:endParaRPr sz="1050">
                <a:solidFill>
                  <a:srgbClr val="000000"/>
                </a:solidFill>
                <a:latin typeface="Arial"/>
                <a:ea typeface="Arial"/>
                <a:cs typeface="Arial"/>
                <a:sym typeface="Arial"/>
              </a:endParaRPr>
            </a:p>
          </p:txBody>
        </p:sp>
        <p:sp>
          <p:nvSpPr>
            <p:cNvPr id="827" name="Google Shape;827;p82"/>
            <p:cNvSpPr txBox="1"/>
            <p:nvPr/>
          </p:nvSpPr>
          <p:spPr>
            <a:xfrm>
              <a:off x="1404518" y="3073773"/>
              <a:ext cx="5618073" cy="966009"/>
            </a:xfrm>
            <a:prstGeom prst="rect">
              <a:avLst/>
            </a:prstGeom>
            <a:noFill/>
            <a:ln>
              <a:noFill/>
            </a:ln>
          </p:spPr>
          <p:txBody>
            <a:bodyPr spcFirstLastPara="1" wrap="square" lIns="81750" tIns="184013" rIns="81750" bIns="184013" anchor="ctr" anchorCtr="0">
              <a:noAutofit/>
            </a:bodyPr>
            <a:lstStyle/>
            <a:p>
              <a:pPr>
                <a:lnSpc>
                  <a:spcPct val="90000"/>
                </a:lnSpc>
                <a:buClr>
                  <a:srgbClr val="000000"/>
                </a:buClr>
                <a:buSzPts val="1700"/>
              </a:pPr>
              <a:r>
                <a:rPr lang="en-US" sz="1275">
                  <a:solidFill>
                    <a:schemeClr val="dk1"/>
                  </a:solidFill>
                  <a:latin typeface="Calibri"/>
                  <a:ea typeface="Calibri"/>
                  <a:cs typeface="Calibri"/>
                  <a:sym typeface="Calibri"/>
                </a:rPr>
                <a:t>Align Goals, Course of Study, Transition Services to PSGs</a:t>
              </a:r>
              <a:endParaRPr sz="1050">
                <a:solidFill>
                  <a:srgbClr val="000000"/>
                </a:solidFill>
                <a:latin typeface="Arial"/>
                <a:ea typeface="Arial"/>
                <a:cs typeface="Arial"/>
                <a:sym typeface="Arial"/>
              </a:endParaRPr>
            </a:p>
          </p:txBody>
        </p:sp>
        <p:sp>
          <p:nvSpPr>
            <p:cNvPr id="828" name="Google Shape;828;p82"/>
            <p:cNvSpPr/>
            <p:nvPr/>
          </p:nvSpPr>
          <p:spPr>
            <a:xfrm>
              <a:off x="0" y="3073773"/>
              <a:ext cx="1404518" cy="966009"/>
            </a:xfrm>
            <a:prstGeom prst="rect">
              <a:avLst/>
            </a:prstGeom>
            <a:solidFill>
              <a:srgbClr val="A4A4A4"/>
            </a:solidFill>
            <a:ln w="12700" cap="flat" cmpd="sng">
              <a:solidFill>
                <a:srgbClr val="A4A4A4"/>
              </a:solidFill>
              <a:prstDash val="solid"/>
              <a:miter lim="800000"/>
              <a:headEnd type="none" w="sm" len="sm"/>
              <a:tailEnd type="none" w="sm" len="sm"/>
            </a:ln>
          </p:spPr>
          <p:txBody>
            <a:bodyPr spcFirstLastPara="1" wrap="square" lIns="68569" tIns="68569" rIns="68569" bIns="68569" anchor="ctr" anchorCtr="0">
              <a:noAutofit/>
            </a:bodyPr>
            <a:lstStyle/>
            <a:p>
              <a:pPr>
                <a:buClr>
                  <a:srgbClr val="000000"/>
                </a:buClr>
                <a:buSzPts val="1400"/>
              </a:pPr>
              <a:endParaRPr sz="1050">
                <a:solidFill>
                  <a:srgbClr val="000000"/>
                </a:solidFill>
                <a:latin typeface="Arial"/>
                <a:ea typeface="Arial"/>
                <a:cs typeface="Arial"/>
                <a:sym typeface="Arial"/>
              </a:endParaRPr>
            </a:p>
          </p:txBody>
        </p:sp>
        <p:sp>
          <p:nvSpPr>
            <p:cNvPr id="829" name="Google Shape;829;p82"/>
            <p:cNvSpPr txBox="1"/>
            <p:nvPr/>
          </p:nvSpPr>
          <p:spPr>
            <a:xfrm>
              <a:off x="0" y="3073773"/>
              <a:ext cx="1404518" cy="966009"/>
            </a:xfrm>
            <a:prstGeom prst="rect">
              <a:avLst/>
            </a:prstGeom>
            <a:noFill/>
            <a:ln>
              <a:noFill/>
            </a:ln>
          </p:spPr>
          <p:txBody>
            <a:bodyPr spcFirstLastPara="1" wrap="square" lIns="55725" tIns="71550" rIns="55725" bIns="71550" anchor="ctr" anchorCtr="0">
              <a:noAutofit/>
            </a:bodyPr>
            <a:lstStyle/>
            <a:p>
              <a:pPr algn="ctr">
                <a:lnSpc>
                  <a:spcPct val="90000"/>
                </a:lnSpc>
                <a:buClr>
                  <a:srgbClr val="000000"/>
                </a:buClr>
                <a:buSzPts val="2100"/>
              </a:pPr>
              <a:r>
                <a:rPr lang="en-US" sz="1575">
                  <a:solidFill>
                    <a:schemeClr val="lt1"/>
                  </a:solidFill>
                  <a:latin typeface="Calibri"/>
                  <a:ea typeface="Calibri"/>
                  <a:cs typeface="Calibri"/>
                  <a:sym typeface="Calibri"/>
                </a:rPr>
                <a:t>Align</a:t>
              </a:r>
              <a:endParaRPr sz="1050">
                <a:solidFill>
                  <a:srgbClr val="000000"/>
                </a:solidFill>
                <a:latin typeface="Arial"/>
                <a:ea typeface="Arial"/>
                <a:cs typeface="Arial"/>
                <a:sym typeface="Arial"/>
              </a:endParaRPr>
            </a:p>
          </p:txBody>
        </p:sp>
      </p:gr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Shape 833"/>
        <p:cNvGrpSpPr/>
        <p:nvPr/>
      </p:nvGrpSpPr>
      <p:grpSpPr>
        <a:xfrm>
          <a:off x="0" y="0"/>
          <a:ext cx="0" cy="0"/>
          <a:chOff x="0" y="0"/>
          <a:chExt cx="0" cy="0"/>
        </a:xfrm>
      </p:grpSpPr>
      <p:sp>
        <p:nvSpPr>
          <p:cNvPr id="834" name="Google Shape;834;p83"/>
          <p:cNvSpPr/>
          <p:nvPr/>
        </p:nvSpPr>
        <p:spPr>
          <a:xfrm>
            <a:off x="1143000" y="857250"/>
            <a:ext cx="6856286" cy="5143500"/>
          </a:xfrm>
          <a:prstGeom prst="rect">
            <a:avLst/>
          </a:prstGeom>
          <a:solidFill>
            <a:schemeClr val="lt1"/>
          </a:solidFill>
          <a:ln>
            <a:noFill/>
          </a:ln>
        </p:spPr>
        <p:txBody>
          <a:bodyPr spcFirstLastPara="1" wrap="square" lIns="68569" tIns="34275" rIns="68569" bIns="34275" anchor="ctr" anchorCtr="0">
            <a:noAutofit/>
          </a:bodyPr>
          <a:lstStyle/>
          <a:p>
            <a:pPr algn="ctr">
              <a:buClr>
                <a:srgbClr val="000000"/>
              </a:buClr>
              <a:buSzPts val="1800"/>
            </a:pPr>
            <a:endParaRPr sz="1350">
              <a:solidFill>
                <a:schemeClr val="lt1"/>
              </a:solidFill>
              <a:latin typeface="Calibri"/>
              <a:ea typeface="Calibri"/>
              <a:cs typeface="Calibri"/>
              <a:sym typeface="Calibri"/>
            </a:endParaRPr>
          </a:p>
        </p:txBody>
      </p:sp>
      <p:sp>
        <p:nvSpPr>
          <p:cNvPr id="835" name="Google Shape;835;p83"/>
          <p:cNvSpPr txBox="1">
            <a:spLocks noGrp="1"/>
          </p:cNvSpPr>
          <p:nvPr>
            <p:ph type="title"/>
          </p:nvPr>
        </p:nvSpPr>
        <p:spPr>
          <a:xfrm>
            <a:off x="2899955" y="1104138"/>
            <a:ext cx="4739287" cy="1337310"/>
          </a:xfrm>
          <a:prstGeom prst="rect">
            <a:avLst/>
          </a:prstGeom>
          <a:noFill/>
          <a:ln>
            <a:noFill/>
          </a:ln>
        </p:spPr>
        <p:txBody>
          <a:bodyPr spcFirstLastPara="1" vert="horz" wrap="square" lIns="68569" tIns="34275" rIns="68569" bIns="34275" rtlCol="0" anchor="b" anchorCtr="0">
            <a:normAutofit/>
          </a:bodyPr>
          <a:lstStyle/>
          <a:p>
            <a:pPr>
              <a:buClr>
                <a:schemeClr val="lt1"/>
              </a:buClr>
              <a:buSzPts val="2800"/>
            </a:pPr>
            <a:r>
              <a:rPr lang="en-US" sz="3525"/>
              <a:t>Industry Resources</a:t>
            </a:r>
            <a:endParaRPr/>
          </a:p>
        </p:txBody>
      </p:sp>
      <p:pic>
        <p:nvPicPr>
          <p:cNvPr id="836" name="Google Shape;836;p83" descr="3D rendering of game pieces tied together with a rope"/>
          <p:cNvPicPr preferRelativeResize="0"/>
          <p:nvPr/>
        </p:nvPicPr>
        <p:blipFill rotWithShape="1">
          <a:blip r:embed="rId3">
            <a:alphaModFix/>
          </a:blip>
          <a:srcRect l="17812" r="43986"/>
          <a:stretch/>
        </p:blipFill>
        <p:spPr>
          <a:xfrm>
            <a:off x="13974" y="886649"/>
            <a:ext cx="2619741" cy="5143493"/>
          </a:xfrm>
          <a:custGeom>
            <a:avLst/>
            <a:gdLst/>
            <a:ahLst/>
            <a:cxnLst/>
            <a:rect l="l" t="t" r="r" b="b"/>
            <a:pathLst>
              <a:path w="4657344" h="6858000" extrusionOk="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sp>
        <p:nvSpPr>
          <p:cNvPr id="837" name="Google Shape;837;p83"/>
          <p:cNvSpPr/>
          <p:nvPr/>
        </p:nvSpPr>
        <p:spPr>
          <a:xfrm>
            <a:off x="4122991" y="2638460"/>
            <a:ext cx="2387019" cy="13716"/>
          </a:xfrm>
          <a:custGeom>
            <a:avLst/>
            <a:gdLst/>
            <a:ahLst/>
            <a:cxnLst/>
            <a:rect l="l" t="t" r="r" b="b"/>
            <a:pathLst>
              <a:path w="3182692" h="18288"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58" y="4844"/>
                  <a:pt x="3182282" y="11009"/>
                  <a:pt x="3182692" y="18288"/>
                </a:cubicBezTo>
                <a:cubicBezTo>
                  <a:pt x="2944477" y="15825"/>
                  <a:pt x="2868931" y="12370"/>
                  <a:pt x="2609807" y="18288"/>
                </a:cubicBezTo>
                <a:cubicBezTo>
                  <a:pt x="2341556" y="6193"/>
                  <a:pt x="2324113" y="22706"/>
                  <a:pt x="2068750" y="18288"/>
                </a:cubicBezTo>
                <a:cubicBezTo>
                  <a:pt x="1817163" y="7852"/>
                  <a:pt x="1716254" y="25979"/>
                  <a:pt x="1432211" y="18288"/>
                </a:cubicBezTo>
                <a:cubicBezTo>
                  <a:pt x="1164747" y="-28137"/>
                  <a:pt x="993140" y="27575"/>
                  <a:pt x="859327" y="18288"/>
                </a:cubicBezTo>
                <a:cubicBezTo>
                  <a:pt x="750703" y="-24974"/>
                  <a:pt x="236193" y="38731"/>
                  <a:pt x="0" y="18288"/>
                </a:cubicBezTo>
                <a:cubicBezTo>
                  <a:pt x="-649" y="11698"/>
                  <a:pt x="663" y="5413"/>
                  <a:pt x="0" y="0"/>
                </a:cubicBezTo>
                <a:close/>
              </a:path>
              <a:path w="3182692" h="18288"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2167" y="5049"/>
                  <a:pt x="3182885" y="12044"/>
                  <a:pt x="3182692" y="18288"/>
                </a:cubicBezTo>
                <a:cubicBezTo>
                  <a:pt x="3012563" y="-37820"/>
                  <a:pt x="2765409" y="35618"/>
                  <a:pt x="2546154" y="18288"/>
                </a:cubicBezTo>
                <a:cubicBezTo>
                  <a:pt x="2333381" y="13914"/>
                  <a:pt x="2154438" y="9838"/>
                  <a:pt x="1845961" y="18288"/>
                </a:cubicBezTo>
                <a:cubicBezTo>
                  <a:pt x="1531509" y="33812"/>
                  <a:pt x="1456631" y="-6606"/>
                  <a:pt x="1304904" y="18288"/>
                </a:cubicBezTo>
                <a:cubicBezTo>
                  <a:pt x="1168344" y="36351"/>
                  <a:pt x="928499" y="15047"/>
                  <a:pt x="604711" y="18288"/>
                </a:cubicBezTo>
                <a:cubicBezTo>
                  <a:pt x="285438" y="38007"/>
                  <a:pt x="116029" y="-22204"/>
                  <a:pt x="0" y="18288"/>
                </a:cubicBezTo>
                <a:cubicBezTo>
                  <a:pt x="-39" y="12511"/>
                  <a:pt x="-381" y="8039"/>
                  <a:pt x="0" y="0"/>
                </a:cubicBezTo>
                <a:close/>
              </a:path>
              <a:path w="3182692" h="18288" fill="none"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3006" y="4158"/>
                  <a:pt x="3181713" y="12539"/>
                  <a:pt x="3182692" y="18288"/>
                </a:cubicBezTo>
                <a:cubicBezTo>
                  <a:pt x="2959845" y="25574"/>
                  <a:pt x="2868929" y="24980"/>
                  <a:pt x="2609807" y="18288"/>
                </a:cubicBezTo>
                <a:cubicBezTo>
                  <a:pt x="2341405" y="5992"/>
                  <a:pt x="2328488" y="20436"/>
                  <a:pt x="2068750" y="18288"/>
                </a:cubicBezTo>
                <a:cubicBezTo>
                  <a:pt x="1816113" y="2395"/>
                  <a:pt x="1699345" y="36855"/>
                  <a:pt x="1432211" y="18288"/>
                </a:cubicBezTo>
                <a:cubicBezTo>
                  <a:pt x="1148381" y="-28184"/>
                  <a:pt x="987622" y="2403"/>
                  <a:pt x="859327" y="18288"/>
                </a:cubicBezTo>
                <a:cubicBezTo>
                  <a:pt x="743387" y="37422"/>
                  <a:pt x="194182" y="18789"/>
                  <a:pt x="0" y="18288"/>
                </a:cubicBezTo>
                <a:cubicBezTo>
                  <a:pt x="20" y="11469"/>
                  <a:pt x="-29" y="5154"/>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68569" tIns="34275" rIns="68569" bIns="34275" anchor="ctr" anchorCtr="0">
            <a:noAutofit/>
          </a:bodyPr>
          <a:lstStyle/>
          <a:p>
            <a:pPr algn="ctr">
              <a:buClr>
                <a:srgbClr val="000000"/>
              </a:buClr>
              <a:buSzPts val="1800"/>
            </a:pPr>
            <a:endParaRPr sz="1350">
              <a:solidFill>
                <a:schemeClr val="lt1"/>
              </a:solidFill>
              <a:latin typeface="Calibri"/>
              <a:ea typeface="Calibri"/>
              <a:cs typeface="Calibri"/>
              <a:sym typeface="Calibri"/>
            </a:endParaRPr>
          </a:p>
        </p:txBody>
      </p:sp>
      <p:sp>
        <p:nvSpPr>
          <p:cNvPr id="838" name="Google Shape;838;p83"/>
          <p:cNvSpPr txBox="1">
            <a:spLocks noGrp="1"/>
          </p:cNvSpPr>
          <p:nvPr>
            <p:ph type="body" idx="1"/>
          </p:nvPr>
        </p:nvSpPr>
        <p:spPr>
          <a:xfrm>
            <a:off x="3153075" y="2761801"/>
            <a:ext cx="5233280" cy="2612898"/>
          </a:xfrm>
          <a:prstGeom prst="rect">
            <a:avLst/>
          </a:prstGeom>
          <a:noFill/>
          <a:ln>
            <a:noFill/>
          </a:ln>
        </p:spPr>
        <p:txBody>
          <a:bodyPr spcFirstLastPara="1" vert="horz" wrap="square" lIns="68569" tIns="34275" rIns="68569" bIns="34275" rtlCol="0" anchor="t" anchorCtr="0">
            <a:normAutofit lnSpcReduction="10000"/>
          </a:bodyPr>
          <a:lstStyle/>
          <a:p>
            <a:pPr marL="34290" indent="118110">
              <a:spcBef>
                <a:spcPts val="0"/>
              </a:spcBef>
              <a:buSzPts val="3200"/>
              <a:buNone/>
            </a:pPr>
            <a:endParaRPr sz="1800"/>
          </a:p>
          <a:p>
            <a:pPr marL="239078" indent="-171450">
              <a:buSzPts val="3200"/>
            </a:pPr>
            <a:r>
              <a:rPr lang="en-US" sz="1800"/>
              <a:t>O*Net : </a:t>
            </a:r>
            <a:r>
              <a:rPr lang="en-US" sz="1800" u="sng">
                <a:solidFill>
                  <a:schemeClr val="hlink"/>
                </a:solidFill>
                <a:hlinkClick r:id="rId4"/>
              </a:rPr>
              <a:t>http://www.onetonline.org/</a:t>
            </a:r>
            <a:endParaRPr sz="1800"/>
          </a:p>
          <a:p>
            <a:pPr marL="171450" indent="-19050">
              <a:spcBef>
                <a:spcPts val="6"/>
              </a:spcBef>
              <a:buSzPts val="3200"/>
              <a:buNone/>
            </a:pPr>
            <a:endParaRPr sz="1800"/>
          </a:p>
          <a:p>
            <a:pPr marL="239078" marR="147161" indent="-171450">
              <a:buSzPts val="3200"/>
            </a:pPr>
            <a:r>
              <a:rPr lang="en-US" sz="1800"/>
              <a:t>Community College Essential Skills: </a:t>
            </a:r>
            <a:r>
              <a:rPr lang="en-US" sz="1800" u="sng">
                <a:solidFill>
                  <a:schemeClr val="hlink"/>
                </a:solidFill>
                <a:hlinkClick r:id="rId5"/>
              </a:rPr>
              <a:t>http://www.aims.edu/student/das/essential/</a:t>
            </a:r>
            <a:endParaRPr sz="1800" u="sng"/>
          </a:p>
          <a:p>
            <a:pPr marL="171450" indent="-19050">
              <a:spcBef>
                <a:spcPts val="24"/>
              </a:spcBef>
              <a:buSzPts val="3200"/>
              <a:buNone/>
            </a:pPr>
            <a:endParaRPr sz="1800"/>
          </a:p>
          <a:p>
            <a:pPr marL="239078" marR="171450" indent="-171450">
              <a:buSzPts val="3200"/>
            </a:pPr>
            <a:r>
              <a:rPr lang="en-US" sz="1800"/>
              <a:t>ASVAB Scores &amp; Education Levels:</a:t>
            </a:r>
            <a:endParaRPr sz="1800"/>
          </a:p>
          <a:p>
            <a:pPr marL="110490" marR="171450" indent="-133350">
              <a:buSzPts val="2800"/>
            </a:pPr>
            <a:r>
              <a:rPr lang="en-US" sz="1800" u="sng">
                <a:solidFill>
                  <a:schemeClr val="hlink"/>
                </a:solidFill>
                <a:hlinkClick r:id="rId6"/>
              </a:rPr>
              <a:t>https://asvabbootcamp.com/blog/asvab-scores-2017/</a:t>
            </a:r>
            <a:endParaRPr sz="1800"/>
          </a:p>
          <a:p>
            <a:pPr marL="110490" marR="171450" indent="41907">
              <a:buSzPts val="3200"/>
              <a:buNone/>
            </a:pPr>
            <a:endParaRPr sz="1425"/>
          </a:p>
          <a:p>
            <a:pPr marL="110490" marR="171450" indent="41907">
              <a:buSzPts val="3200"/>
              <a:buNone/>
            </a:pPr>
            <a:endParaRPr sz="1425"/>
          </a:p>
          <a:p>
            <a:pPr marL="239078" marR="171450" indent="-19050">
              <a:buSzPts val="3200"/>
              <a:buNone/>
            </a:pPr>
            <a:endParaRPr sz="1425"/>
          </a:p>
          <a:p>
            <a:pPr marL="239078" marR="171450" indent="-19050">
              <a:buSzPts val="3200"/>
              <a:buNone/>
            </a:pPr>
            <a:endParaRPr sz="1425"/>
          </a:p>
        </p:txBody>
      </p:sp>
      <p:sp>
        <p:nvSpPr>
          <p:cNvPr id="839" name="Google Shape;839;p83"/>
          <p:cNvSpPr txBox="1">
            <a:spLocks noGrp="1"/>
          </p:cNvSpPr>
          <p:nvPr>
            <p:ph type="ftr" idx="4294967295"/>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a:buClr>
                <a:srgbClr val="888888"/>
              </a:buClr>
              <a:buSzPts val="1200"/>
            </a:pPr>
            <a:endParaRPr sz="900">
              <a:solidFill>
                <a:srgbClr val="888888"/>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263"/>
        <p:cNvGrpSpPr/>
        <p:nvPr/>
      </p:nvGrpSpPr>
      <p:grpSpPr>
        <a:xfrm>
          <a:off x="0" y="0"/>
          <a:ext cx="0" cy="0"/>
          <a:chOff x="0" y="0"/>
          <a:chExt cx="0" cy="0"/>
        </a:xfrm>
      </p:grpSpPr>
      <p:sp>
        <p:nvSpPr>
          <p:cNvPr id="264" name="Google Shape;264;p15"/>
          <p:cNvSpPr txBox="1">
            <a:spLocks noGrp="1"/>
          </p:cNvSpPr>
          <p:nvPr>
            <p:ph type="body" idx="1"/>
          </p:nvPr>
        </p:nvSpPr>
        <p:spPr>
          <a:xfrm>
            <a:off x="354047" y="1854067"/>
            <a:ext cx="8078724" cy="3601403"/>
          </a:xfrm>
          <a:prstGeom prst="rect">
            <a:avLst/>
          </a:prstGeom>
          <a:noFill/>
          <a:ln>
            <a:noFill/>
          </a:ln>
        </p:spPr>
        <p:txBody>
          <a:bodyPr spcFirstLastPara="1" vert="horz" wrap="square" lIns="0" tIns="0" rIns="0" bIns="34275" rtlCol="0" anchor="t" anchorCtr="0">
            <a:normAutofit fontScale="85000" lnSpcReduction="20000"/>
          </a:bodyPr>
          <a:lstStyle/>
          <a:p>
            <a:pPr marL="57150" indent="0">
              <a:spcBef>
                <a:spcPts val="0"/>
              </a:spcBef>
              <a:buSzPct val="78431"/>
              <a:buNone/>
            </a:pPr>
            <a:r>
              <a:rPr lang="en-US" b="1" i="0" u="none" strike="noStrike">
                <a:solidFill>
                  <a:schemeClr val="dk1"/>
                </a:solidFill>
                <a:latin typeface="Arial"/>
                <a:ea typeface="Arial"/>
                <a:cs typeface="Arial"/>
                <a:sym typeface="Arial"/>
              </a:rPr>
              <a:t>“Transition services” means a “coordinated set of activities” (cont’d):</a:t>
            </a:r>
            <a:endParaRPr/>
          </a:p>
          <a:p>
            <a:pPr marL="57150" indent="0">
              <a:spcBef>
                <a:spcPts val="0"/>
              </a:spcBef>
              <a:buSzPct val="78431"/>
              <a:buNone/>
            </a:pPr>
            <a:endParaRPr b="0">
              <a:solidFill>
                <a:schemeClr val="dk1"/>
              </a:solidFill>
            </a:endParaRPr>
          </a:p>
          <a:p>
            <a:pPr indent="-285750">
              <a:buSzPct val="78431"/>
              <a:buFont typeface="Arial"/>
              <a:buChar char="•"/>
            </a:pPr>
            <a:r>
              <a:rPr lang="en-US" b="0" i="0" u="none" strike="noStrike">
                <a:solidFill>
                  <a:schemeClr val="dk1"/>
                </a:solidFill>
                <a:latin typeface="Arial"/>
                <a:ea typeface="Arial"/>
                <a:cs typeface="Arial"/>
                <a:sym typeface="Arial"/>
              </a:rPr>
              <a:t>that is </a:t>
            </a:r>
            <a:r>
              <a:rPr lang="en-US" b="0" i="0" u="sng" strike="noStrike">
                <a:solidFill>
                  <a:schemeClr val="dk1"/>
                </a:solidFill>
                <a:latin typeface="Arial"/>
                <a:ea typeface="Arial"/>
                <a:cs typeface="Arial"/>
                <a:sym typeface="Arial"/>
              </a:rPr>
              <a:t>based on the individual child’s needs</a:t>
            </a:r>
            <a:r>
              <a:rPr lang="en-US" b="0" i="0" u="none" strike="noStrike">
                <a:solidFill>
                  <a:schemeClr val="dk1"/>
                </a:solidFill>
                <a:latin typeface="Arial"/>
                <a:ea typeface="Arial"/>
                <a:cs typeface="Arial"/>
                <a:sym typeface="Arial"/>
              </a:rPr>
              <a:t>, taking into account the child’s strengths, preferences, and interests; and includes:</a:t>
            </a:r>
            <a:endParaRPr/>
          </a:p>
          <a:p>
            <a:pPr indent="-285750">
              <a:buSzPct val="78431"/>
              <a:buFont typeface="Arial"/>
              <a:buChar char="•"/>
            </a:pPr>
            <a:r>
              <a:rPr lang="en-US" b="0" i="0" u="none" strike="noStrike">
                <a:solidFill>
                  <a:schemeClr val="dk1"/>
                </a:solidFill>
                <a:latin typeface="Arial"/>
                <a:ea typeface="Arial"/>
                <a:cs typeface="Arial"/>
                <a:sym typeface="Arial"/>
              </a:rPr>
              <a:t>instruction, related services, community experiences, the development of employment and other post-school adult living objectives, and, if appropriate, acquisition of daily living skills and provision of a functional vocational evaluation.</a:t>
            </a:r>
            <a:endParaRPr/>
          </a:p>
          <a:p>
            <a:pPr indent="-285750">
              <a:buSzPct val="78431"/>
            </a:pPr>
            <a:r>
              <a:rPr lang="en-US" b="0" i="0" u="none" strike="noStrike">
                <a:solidFill>
                  <a:schemeClr val="dk1"/>
                </a:solidFill>
                <a:latin typeface="Arial"/>
                <a:ea typeface="Arial"/>
                <a:cs typeface="Arial"/>
                <a:sym typeface="Arial"/>
              </a:rPr>
              <a:t>– </a:t>
            </a:r>
            <a:r>
              <a:rPr lang="en-US" b="0" i="1" u="none" strike="noStrike">
                <a:solidFill>
                  <a:schemeClr val="dk1"/>
                </a:solidFill>
                <a:latin typeface="Arial"/>
                <a:ea typeface="Arial"/>
                <a:cs typeface="Arial"/>
                <a:sym typeface="Arial"/>
              </a:rPr>
              <a:t>See </a:t>
            </a:r>
            <a:r>
              <a:rPr lang="en-US" b="0" i="0" u="none" strike="noStrike">
                <a:solidFill>
                  <a:schemeClr val="dk1"/>
                </a:solidFill>
                <a:latin typeface="Arial"/>
                <a:ea typeface="Arial"/>
                <a:cs typeface="Arial"/>
                <a:sym typeface="Arial"/>
              </a:rPr>
              <a:t>20 U.S.C. § 1401(34)(B) &amp; (C); 34 C.F.R. § 300.43(a)(2).</a:t>
            </a:r>
            <a:endParaRPr>
              <a:solidFill>
                <a:schemeClr val="dk1"/>
              </a:solidFill>
            </a:endParaRPr>
          </a:p>
        </p:txBody>
      </p:sp>
      <p:sp>
        <p:nvSpPr>
          <p:cNvPr id="265" name="Google Shape;265;p15"/>
          <p:cNvSpPr txBox="1">
            <a:spLocks noGrp="1"/>
          </p:cNvSpPr>
          <p:nvPr>
            <p:ph type="sldNum" idx="12"/>
          </p:nvPr>
        </p:nvSpPr>
        <p:spPr>
          <a:xfrm>
            <a:off x="249655" y="5624513"/>
            <a:ext cx="2057400" cy="273844"/>
          </a:xfrm>
          <a:prstGeom prst="rect">
            <a:avLst/>
          </a:prstGeom>
          <a:noFill/>
          <a:ln>
            <a:noFill/>
          </a:ln>
        </p:spPr>
        <p:txBody>
          <a:bodyPr spcFirstLastPara="1" wrap="square" lIns="68569" tIns="34275" rIns="68569" bIns="34275" anchor="t" anchorCtr="0">
            <a:noAutofit/>
          </a:bodyPr>
          <a:lstStyle/>
          <a:p>
            <a:pPr>
              <a:buClr>
                <a:schemeClr val="dk1"/>
              </a:buClr>
            </a:pPr>
            <a:fld id="{00000000-1234-1234-1234-123412341234}" type="slidenum">
              <a:rPr lang="en-US"/>
              <a:pPr>
                <a:buClr>
                  <a:schemeClr val="dk1"/>
                </a:buClr>
              </a:pPr>
              <a:t>7</a:t>
            </a:fld>
            <a:endParaRPr/>
          </a:p>
        </p:txBody>
      </p:sp>
      <p:sp>
        <p:nvSpPr>
          <p:cNvPr id="266" name="Google Shape;266;p15"/>
          <p:cNvSpPr txBox="1">
            <a:spLocks noGrp="1"/>
          </p:cNvSpPr>
          <p:nvPr>
            <p:ph type="title"/>
          </p:nvPr>
        </p:nvSpPr>
        <p:spPr>
          <a:xfrm>
            <a:off x="980803" y="1124712"/>
            <a:ext cx="6825215" cy="560313"/>
          </a:xfrm>
          <a:prstGeom prst="rect">
            <a:avLst/>
          </a:prstGeom>
          <a:noFill/>
          <a:ln>
            <a:noFill/>
          </a:ln>
        </p:spPr>
        <p:txBody>
          <a:bodyPr spcFirstLastPara="1" vert="horz" wrap="square" lIns="0" tIns="0" rIns="0" bIns="0" rtlCol="0" anchor="t" anchorCtr="0">
            <a:normAutofit fontScale="90000"/>
          </a:bodyPr>
          <a:lstStyle/>
          <a:p>
            <a:pPr>
              <a:buSzPct val="66666"/>
            </a:pPr>
            <a:r>
              <a:rPr lang="en-US"/>
              <a:t>What are transition services (2 of 3)?</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84"/>
          <p:cNvSpPr txBox="1">
            <a:spLocks noGrp="1"/>
          </p:cNvSpPr>
          <p:nvPr>
            <p:ph type="title" idx="4294967295"/>
          </p:nvPr>
        </p:nvSpPr>
        <p:spPr>
          <a:xfrm>
            <a:off x="2118106" y="1012145"/>
            <a:ext cx="6858000" cy="4723200"/>
          </a:xfrm>
          <a:prstGeom prst="rect">
            <a:avLst/>
          </a:prstGeom>
          <a:solidFill>
            <a:srgbClr val="CFDEEF">
              <a:alpha val="86666"/>
            </a:srgbClr>
          </a:solidFill>
          <a:ln>
            <a:noFill/>
          </a:ln>
        </p:spPr>
        <p:txBody>
          <a:bodyPr spcFirstLastPara="1" vert="horz" wrap="square" lIns="68569" tIns="68569" rIns="68569" bIns="68569" rtlCol="0" anchor="t" anchorCtr="0">
            <a:noAutofit/>
          </a:bodyPr>
          <a:lstStyle/>
          <a:p>
            <a:pPr algn="ctr">
              <a:spcBef>
                <a:spcPts val="0"/>
              </a:spcBef>
              <a:buClr>
                <a:srgbClr val="000000"/>
              </a:buClr>
              <a:buSzPts val="2800"/>
            </a:pPr>
            <a:r>
              <a:rPr lang="en-US" sz="1800" b="1">
                <a:solidFill>
                  <a:schemeClr val="dk1"/>
                </a:solidFill>
                <a:latin typeface="Roboto"/>
                <a:ea typeface="Roboto"/>
                <a:cs typeface="Roboto"/>
                <a:sym typeface="Roboto"/>
              </a:rPr>
              <a:t>Activities, skills and tasks necessary to work as an architect related to Jenny’s interests &amp; desires (O*NET Summary Report for 17-1011.00 Architects, except landscape and naval)</a:t>
            </a:r>
            <a:endParaRPr sz="1800" b="1">
              <a:solidFill>
                <a:schemeClr val="dk1"/>
              </a:solidFill>
              <a:latin typeface="Roboto"/>
              <a:ea typeface="Roboto"/>
              <a:cs typeface="Roboto"/>
              <a:sym typeface="Roboto"/>
            </a:endParaRPr>
          </a:p>
          <a:p>
            <a:pPr indent="-71438">
              <a:lnSpc>
                <a:spcPct val="150000"/>
              </a:lnSpc>
              <a:spcBef>
                <a:spcPts val="0"/>
              </a:spcBef>
              <a:buClr>
                <a:schemeClr val="dk1"/>
              </a:buClr>
              <a:buSzPts val="1500"/>
              <a:buFont typeface="Arial"/>
              <a:buChar char="●"/>
            </a:pPr>
            <a:r>
              <a:rPr lang="en-US" sz="1800" b="1">
                <a:solidFill>
                  <a:srgbClr val="3F3F3F"/>
                </a:solidFill>
              </a:rPr>
              <a:t>Reading Comprehension</a:t>
            </a:r>
            <a:r>
              <a:rPr lang="en-US" sz="1800">
                <a:solidFill>
                  <a:srgbClr val="3F3F3F"/>
                </a:solidFill>
              </a:rPr>
              <a:t> — Understanding written sentences and paragraphs in work-related documents.</a:t>
            </a:r>
            <a:endParaRPr sz="1800">
              <a:solidFill>
                <a:srgbClr val="3F3F3F"/>
              </a:solidFill>
            </a:endParaRPr>
          </a:p>
          <a:p>
            <a:pPr>
              <a:lnSpc>
                <a:spcPct val="150000"/>
              </a:lnSpc>
              <a:spcBef>
                <a:spcPts val="0"/>
              </a:spcBef>
              <a:buClr>
                <a:schemeClr val="dk1"/>
              </a:buClr>
              <a:buSzPts val="1600"/>
              <a:buFont typeface="Arial"/>
              <a:buChar char="●"/>
            </a:pPr>
            <a:r>
              <a:rPr lang="en-US" sz="1800" b="1">
                <a:solidFill>
                  <a:srgbClr val="3F3F3F"/>
                </a:solidFill>
              </a:rPr>
              <a:t>Estimating the Quantifiable Characteristics of Products, Events, or Information</a:t>
            </a:r>
            <a:r>
              <a:rPr lang="en-US" sz="1800">
                <a:solidFill>
                  <a:srgbClr val="3F3F3F"/>
                </a:solidFill>
              </a:rPr>
              <a:t> — Estimating sizes, distances, and quantities; or determining time, costs, resources, or materials needed to perform a work activity</a:t>
            </a:r>
            <a:endParaRPr sz="1800">
              <a:solidFill>
                <a:srgbClr val="3F3F3F"/>
              </a:solidFill>
            </a:endParaRPr>
          </a:p>
          <a:p>
            <a:pPr>
              <a:lnSpc>
                <a:spcPct val="150000"/>
              </a:lnSpc>
              <a:spcBef>
                <a:spcPts val="0"/>
              </a:spcBef>
              <a:buClr>
                <a:schemeClr val="dk1"/>
              </a:buClr>
              <a:buSzPts val="1600"/>
              <a:buFont typeface="Arial"/>
              <a:buChar char="●"/>
            </a:pPr>
            <a:r>
              <a:rPr lang="en-US" sz="1800">
                <a:solidFill>
                  <a:srgbClr val="3F3F3F"/>
                </a:solidFill>
              </a:rPr>
              <a:t>Prepare information regarding design, structure specifications, materials, color, equipment, estimated costs, or construction time.</a:t>
            </a:r>
            <a:endParaRPr sz="1800">
              <a:solidFill>
                <a:srgbClr val="3F3F3F"/>
              </a:solidFill>
            </a:endParaRPr>
          </a:p>
        </p:txBody>
      </p:sp>
      <p:sp>
        <p:nvSpPr>
          <p:cNvPr id="845" name="Google Shape;845;p84"/>
          <p:cNvSpPr txBox="1"/>
          <p:nvPr/>
        </p:nvSpPr>
        <p:spPr>
          <a:xfrm>
            <a:off x="440506" y="1178454"/>
            <a:ext cx="1412100" cy="2197575"/>
          </a:xfrm>
          <a:prstGeom prst="rect">
            <a:avLst/>
          </a:prstGeom>
          <a:noFill/>
          <a:ln>
            <a:noFill/>
          </a:ln>
          <a:effectLst>
            <a:outerShdw blurRad="57150" dist="19050" dir="5400000" algn="bl" rotWithShape="0">
              <a:schemeClr val="lt1">
                <a:alpha val="46274"/>
              </a:schemeClr>
            </a:outerShdw>
          </a:effectLst>
        </p:spPr>
        <p:txBody>
          <a:bodyPr spcFirstLastPara="1" wrap="square" lIns="68569" tIns="68569" rIns="68569" bIns="68569" anchor="t" anchorCtr="0">
            <a:noAutofit/>
          </a:bodyPr>
          <a:lstStyle/>
          <a:p>
            <a:pPr algn="ctr">
              <a:buClr>
                <a:srgbClr val="000000"/>
              </a:buClr>
              <a:buSzPts val="3700"/>
            </a:pPr>
            <a:r>
              <a:rPr lang="en-US" sz="2775" i="1">
                <a:solidFill>
                  <a:schemeClr val="dk1"/>
                </a:solidFill>
                <a:latin typeface="Merriweather"/>
                <a:ea typeface="Merriweather"/>
                <a:cs typeface="Merriweather"/>
                <a:sym typeface="Merriweather"/>
              </a:rPr>
              <a:t>Begin with the end in mind...</a:t>
            </a:r>
            <a:endParaRPr sz="2775" i="1">
              <a:solidFill>
                <a:schemeClr val="dk1"/>
              </a:solidFill>
              <a:latin typeface="Merriweather"/>
              <a:ea typeface="Merriweather"/>
              <a:cs typeface="Merriweather"/>
              <a:sym typeface="Merriweather"/>
            </a:endParaRPr>
          </a:p>
        </p:txBody>
      </p:sp>
      <p:pic>
        <p:nvPicPr>
          <p:cNvPr id="846" name="Google Shape;846;p84"/>
          <p:cNvPicPr preferRelativeResize="0"/>
          <p:nvPr/>
        </p:nvPicPr>
        <p:blipFill rotWithShape="1">
          <a:blip r:embed="rId3">
            <a:alphaModFix/>
          </a:blip>
          <a:srcRect/>
          <a:stretch/>
        </p:blipFill>
        <p:spPr>
          <a:xfrm>
            <a:off x="706005" y="4167169"/>
            <a:ext cx="1127269" cy="360619"/>
          </a:xfrm>
          <a:prstGeom prst="rect">
            <a:avLst/>
          </a:prstGeom>
          <a:noFill/>
          <a:ln>
            <a:noFill/>
          </a:ln>
        </p:spPr>
      </p:pic>
      <p:sp>
        <p:nvSpPr>
          <p:cNvPr id="847" name="Google Shape;847;p84"/>
          <p:cNvSpPr txBox="1"/>
          <p:nvPr/>
        </p:nvSpPr>
        <p:spPr>
          <a:xfrm>
            <a:off x="0" y="4709456"/>
            <a:ext cx="2258550" cy="497700"/>
          </a:xfrm>
          <a:prstGeom prst="rect">
            <a:avLst/>
          </a:prstGeom>
          <a:noFill/>
          <a:ln>
            <a:noFill/>
          </a:ln>
        </p:spPr>
        <p:txBody>
          <a:bodyPr spcFirstLastPara="1" wrap="square" lIns="68569" tIns="68569" rIns="68569" bIns="68569" anchor="t" anchorCtr="0">
            <a:noAutofit/>
          </a:bodyPr>
          <a:lstStyle/>
          <a:p>
            <a:pPr algn="ctr">
              <a:buClr>
                <a:srgbClr val="000000"/>
              </a:buClr>
              <a:buSzPts val="1050"/>
            </a:pPr>
            <a:r>
              <a:rPr lang="en-US" sz="788">
                <a:solidFill>
                  <a:srgbClr val="073763"/>
                </a:solidFill>
                <a:latin typeface="Arial"/>
                <a:ea typeface="Arial"/>
                <a:cs typeface="Arial"/>
                <a:sym typeface="Arial"/>
              </a:rPr>
              <a:t>A career exploration tool for job analysis with detailed descriptions of the workforce:</a:t>
            </a:r>
            <a:endParaRPr sz="788">
              <a:solidFill>
                <a:srgbClr val="073763"/>
              </a:solidFill>
              <a:latin typeface="Arial"/>
              <a:ea typeface="Arial"/>
              <a:cs typeface="Arial"/>
              <a:sym typeface="Arial"/>
            </a:endParaRPr>
          </a:p>
          <a:p>
            <a:pPr algn="ctr">
              <a:buClr>
                <a:srgbClr val="000000"/>
              </a:buClr>
              <a:buSzPts val="1050"/>
            </a:pPr>
            <a:endParaRPr sz="788">
              <a:solidFill>
                <a:srgbClr val="073763"/>
              </a:solidFill>
              <a:latin typeface="Arial"/>
              <a:ea typeface="Arial"/>
              <a:cs typeface="Arial"/>
              <a:sym typeface="Arial"/>
            </a:endParaRPr>
          </a:p>
          <a:p>
            <a:pPr algn="ctr">
              <a:buClr>
                <a:srgbClr val="000000"/>
              </a:buClr>
              <a:buSzPts val="1050"/>
            </a:pPr>
            <a:r>
              <a:rPr lang="en-US" sz="788" u="sng">
                <a:solidFill>
                  <a:srgbClr val="009384"/>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https://www.onetonline.org/</a:t>
            </a:r>
            <a:endParaRPr sz="788">
              <a:solidFill>
                <a:srgbClr val="073763"/>
              </a:solidFill>
              <a:latin typeface="Arial"/>
              <a:ea typeface="Arial"/>
              <a:cs typeface="Arial"/>
              <a:sym typeface="Arial"/>
            </a:endParaRPr>
          </a:p>
          <a:p>
            <a:pPr algn="ctr">
              <a:lnSpc>
                <a:spcPct val="115000"/>
              </a:lnSpc>
              <a:buClr>
                <a:schemeClr val="dk1"/>
              </a:buClr>
              <a:buSzPts val="1100"/>
            </a:pPr>
            <a:r>
              <a:rPr lang="en-US" sz="788" u="sng">
                <a:solidFill>
                  <a:schemeClr val="hlink"/>
                </a:solidFill>
                <a:latin typeface="Arial"/>
                <a:ea typeface="Arial"/>
                <a:cs typeface="Arial"/>
                <a:sym typeface="Arial"/>
                <a:hlinkClick r:id="rId4"/>
              </a:rPr>
              <a:t>https://www.onetonline.org/</a:t>
            </a:r>
            <a:endParaRPr sz="788" u="sng">
              <a:solidFill>
                <a:schemeClr val="hlink"/>
              </a:solidFill>
              <a:latin typeface="Arial"/>
              <a:ea typeface="Arial"/>
              <a:cs typeface="Arial"/>
              <a:sym typeface="Arial"/>
            </a:endParaRPr>
          </a:p>
          <a:p>
            <a:pPr algn="ctr">
              <a:lnSpc>
                <a:spcPct val="115000"/>
              </a:lnSpc>
              <a:buClr>
                <a:schemeClr val="dk1"/>
              </a:buClr>
              <a:buSzPts val="1100"/>
            </a:pPr>
            <a:r>
              <a:rPr lang="en-US" sz="788">
                <a:solidFill>
                  <a:srgbClr val="073763"/>
                </a:solidFill>
                <a:latin typeface="Arial"/>
                <a:ea typeface="Arial"/>
                <a:cs typeface="Arial"/>
                <a:sym typeface="Arial"/>
              </a:rPr>
              <a:t>https://www.onetonline.org/link/summary/17-1011.00</a:t>
            </a:r>
            <a:endParaRPr sz="788">
              <a:solidFill>
                <a:srgbClr val="073763"/>
              </a:solidFill>
              <a:latin typeface="Arial"/>
              <a:ea typeface="Arial"/>
              <a:cs typeface="Arial"/>
              <a:sym typeface="Arial"/>
            </a:endParaRPr>
          </a:p>
          <a:p>
            <a:pPr algn="ctr">
              <a:buClr>
                <a:srgbClr val="000000"/>
              </a:buClr>
              <a:buSzPts val="1050"/>
            </a:pPr>
            <a:endParaRPr sz="788">
              <a:solidFill>
                <a:srgbClr val="073763"/>
              </a:solidFill>
              <a:latin typeface="Arial"/>
              <a:ea typeface="Arial"/>
              <a:cs typeface="Arial"/>
              <a:sym typeface="Arial"/>
            </a:endParaRPr>
          </a:p>
          <a:p>
            <a:pPr algn="ctr">
              <a:buClr>
                <a:srgbClr val="000000"/>
              </a:buClr>
              <a:buSzPts val="1050"/>
            </a:pPr>
            <a:endParaRPr sz="788">
              <a:solidFill>
                <a:srgbClr val="073763"/>
              </a:solidFill>
              <a:latin typeface="Arial"/>
              <a:ea typeface="Arial"/>
              <a:cs typeface="Arial"/>
              <a:sym typeface="Arial"/>
            </a:endParaRPr>
          </a:p>
          <a:p>
            <a:pPr>
              <a:buClr>
                <a:srgbClr val="000000"/>
              </a:buClr>
              <a:buSzPts val="1400"/>
            </a:pPr>
            <a:endParaRPr sz="1050">
              <a:solidFill>
                <a:srgbClr val="000000"/>
              </a:solidFill>
              <a:latin typeface="Roboto"/>
              <a:ea typeface="Roboto"/>
              <a:cs typeface="Roboto"/>
              <a:sym typeface="Roboto"/>
            </a:endParaRPr>
          </a:p>
        </p:txBody>
      </p:sp>
      <p:pic>
        <p:nvPicPr>
          <p:cNvPr id="848" name="Google Shape;848;p84"/>
          <p:cNvPicPr preferRelativeResize="0"/>
          <p:nvPr/>
        </p:nvPicPr>
        <p:blipFill rotWithShape="1">
          <a:blip r:embed="rId5">
            <a:alphaModFix/>
          </a:blip>
          <a:srcRect l="6092" t="18909" r="5606" b="19070"/>
          <a:stretch/>
        </p:blipFill>
        <p:spPr>
          <a:xfrm>
            <a:off x="706006" y="3373745"/>
            <a:ext cx="1127269" cy="7934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4">
                                            <p:txEl>
                                              <p:pRg st="0" end="0"/>
                                            </p:txEl>
                                          </p:spTgt>
                                        </p:tgtEl>
                                        <p:attrNameLst>
                                          <p:attrName>style.visibility</p:attrName>
                                        </p:attrNameLst>
                                      </p:cBhvr>
                                      <p:to>
                                        <p:strVal val="visible"/>
                                      </p:to>
                                    </p:set>
                                    <p:animEffect transition="in" filter="fade">
                                      <p:cBhvr>
                                        <p:cTn id="7" dur="1000"/>
                                        <p:tgtEl>
                                          <p:spTgt spid="8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44">
                                            <p:txEl>
                                              <p:pRg st="1" end="1"/>
                                            </p:txEl>
                                          </p:spTgt>
                                        </p:tgtEl>
                                        <p:attrNameLst>
                                          <p:attrName>style.visibility</p:attrName>
                                        </p:attrNameLst>
                                      </p:cBhvr>
                                      <p:to>
                                        <p:strVal val="visible"/>
                                      </p:to>
                                    </p:set>
                                    <p:animEffect transition="in" filter="fade">
                                      <p:cBhvr>
                                        <p:cTn id="12" dur="1000"/>
                                        <p:tgtEl>
                                          <p:spTgt spid="84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44">
                                            <p:txEl>
                                              <p:pRg st="2" end="2"/>
                                            </p:txEl>
                                          </p:spTgt>
                                        </p:tgtEl>
                                        <p:attrNameLst>
                                          <p:attrName>style.visibility</p:attrName>
                                        </p:attrNameLst>
                                      </p:cBhvr>
                                      <p:to>
                                        <p:strVal val="visible"/>
                                      </p:to>
                                    </p:set>
                                    <p:animEffect transition="in" filter="fade">
                                      <p:cBhvr>
                                        <p:cTn id="17" dur="1000"/>
                                        <p:tgtEl>
                                          <p:spTgt spid="84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44">
                                            <p:txEl>
                                              <p:pRg st="3" end="3"/>
                                            </p:txEl>
                                          </p:spTgt>
                                        </p:tgtEl>
                                        <p:attrNameLst>
                                          <p:attrName>style.visibility</p:attrName>
                                        </p:attrNameLst>
                                      </p:cBhvr>
                                      <p:to>
                                        <p:strVal val="visible"/>
                                      </p:to>
                                    </p:set>
                                    <p:animEffect transition="in" filter="fade">
                                      <p:cBhvr>
                                        <p:cTn id="22" dur="1000"/>
                                        <p:tgtEl>
                                          <p:spTgt spid="84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Google Shape;853;p85"/>
          <p:cNvSpPr txBox="1">
            <a:spLocks noGrp="1"/>
          </p:cNvSpPr>
          <p:nvPr>
            <p:ph type="title" idx="4294967295"/>
          </p:nvPr>
        </p:nvSpPr>
        <p:spPr>
          <a:xfrm>
            <a:off x="2118106" y="1012145"/>
            <a:ext cx="6858000" cy="4723200"/>
          </a:xfrm>
          <a:prstGeom prst="rect">
            <a:avLst/>
          </a:prstGeom>
          <a:solidFill>
            <a:srgbClr val="CFDEEF">
              <a:alpha val="86666"/>
            </a:srgbClr>
          </a:solidFill>
          <a:ln>
            <a:noFill/>
          </a:ln>
        </p:spPr>
        <p:txBody>
          <a:bodyPr spcFirstLastPara="1" vert="horz" wrap="square" lIns="68569" tIns="68569" rIns="68569" bIns="68569" rtlCol="0" anchor="t" anchorCtr="0">
            <a:noAutofit/>
          </a:bodyPr>
          <a:lstStyle/>
          <a:p>
            <a:pPr algn="ctr">
              <a:spcBef>
                <a:spcPts val="0"/>
              </a:spcBef>
              <a:buClr>
                <a:srgbClr val="000000"/>
              </a:buClr>
              <a:buSzPts val="2800"/>
            </a:pPr>
            <a:r>
              <a:rPr lang="en-US" sz="1800" b="1">
                <a:solidFill>
                  <a:schemeClr val="dk1"/>
                </a:solidFill>
                <a:latin typeface="Roboto"/>
                <a:ea typeface="Roboto"/>
                <a:cs typeface="Roboto"/>
                <a:sym typeface="Roboto"/>
              </a:rPr>
              <a:t>Activities, skills and tasks necessary to work as an architect related to Jenny’s interests &amp; desires (O*NET Summary Report for 17-1011.00 Architects, except landscape and naval)</a:t>
            </a:r>
            <a:endParaRPr sz="1800" b="1">
              <a:solidFill>
                <a:schemeClr val="dk1"/>
              </a:solidFill>
              <a:latin typeface="Roboto"/>
              <a:ea typeface="Roboto"/>
              <a:cs typeface="Roboto"/>
              <a:sym typeface="Roboto"/>
            </a:endParaRPr>
          </a:p>
          <a:p>
            <a:pPr>
              <a:lnSpc>
                <a:spcPct val="150000"/>
              </a:lnSpc>
              <a:spcBef>
                <a:spcPts val="0"/>
              </a:spcBef>
              <a:buClr>
                <a:schemeClr val="dk1"/>
              </a:buClr>
              <a:buSzPts val="1600"/>
              <a:buFont typeface="Arial"/>
              <a:buChar char="●"/>
            </a:pPr>
            <a:r>
              <a:rPr lang="en-US" sz="1800" b="1">
                <a:solidFill>
                  <a:srgbClr val="3F3F3F"/>
                </a:solidFill>
              </a:rPr>
              <a:t>Writing</a:t>
            </a:r>
            <a:r>
              <a:rPr lang="en-US" sz="1800">
                <a:solidFill>
                  <a:srgbClr val="3F3F3F"/>
                </a:solidFill>
              </a:rPr>
              <a:t> — Communicating effectively in writing as appropriate for the needs of the audience.</a:t>
            </a:r>
            <a:endParaRPr sz="1800">
              <a:solidFill>
                <a:srgbClr val="3F3F3F"/>
              </a:solidFill>
            </a:endParaRPr>
          </a:p>
          <a:p>
            <a:pPr>
              <a:lnSpc>
                <a:spcPct val="150000"/>
              </a:lnSpc>
              <a:spcBef>
                <a:spcPts val="0"/>
              </a:spcBef>
              <a:buClr>
                <a:schemeClr val="dk1"/>
              </a:buClr>
              <a:buSzPts val="1600"/>
              <a:buFont typeface="Arial"/>
              <a:buChar char="●"/>
            </a:pPr>
            <a:r>
              <a:rPr lang="en-US" sz="1800">
                <a:solidFill>
                  <a:srgbClr val="3F3F3F"/>
                </a:solidFill>
              </a:rPr>
              <a:t>- Consult with clients to determine functional or spatial requirements of structures.</a:t>
            </a:r>
            <a:endParaRPr sz="1800">
              <a:solidFill>
                <a:srgbClr val="3F3F3F"/>
              </a:solidFill>
            </a:endParaRPr>
          </a:p>
          <a:p>
            <a:pPr>
              <a:lnSpc>
                <a:spcPct val="150000"/>
              </a:lnSpc>
              <a:spcBef>
                <a:spcPts val="0"/>
              </a:spcBef>
              <a:buClr>
                <a:schemeClr val="dk1"/>
              </a:buClr>
              <a:buSzPts val="1600"/>
              <a:buFont typeface="Arial"/>
              <a:buChar char="●"/>
            </a:pPr>
            <a:r>
              <a:rPr lang="en-US" sz="1800">
                <a:solidFill>
                  <a:srgbClr val="3F3F3F"/>
                </a:solidFill>
              </a:rPr>
              <a:t>- Providing documentation, detailed instructions,</a:t>
            </a:r>
            <a:br>
              <a:rPr lang="en-US" sz="1800">
                <a:solidFill>
                  <a:srgbClr val="3F3F3F"/>
                </a:solidFill>
              </a:rPr>
            </a:br>
            <a:r>
              <a:rPr lang="en-US" sz="1800" b="1">
                <a:solidFill>
                  <a:srgbClr val="3F3F3F"/>
                </a:solidFill>
              </a:rPr>
              <a:t>Getting Information</a:t>
            </a:r>
            <a:r>
              <a:rPr lang="en-US" sz="1800">
                <a:solidFill>
                  <a:srgbClr val="3F3F3F"/>
                </a:solidFill>
              </a:rPr>
              <a:t> — Observing, receiving, and otherwise obtaining information from all relevant sources.</a:t>
            </a:r>
            <a:br>
              <a:rPr lang="en-US" sz="1800">
                <a:solidFill>
                  <a:srgbClr val="3F3F3F"/>
                </a:solidFill>
              </a:rPr>
            </a:br>
            <a:r>
              <a:rPr lang="en-US" sz="1800">
                <a:solidFill>
                  <a:srgbClr val="3F3F3F"/>
                </a:solidFill>
              </a:rPr>
              <a:t>- Computer-aided design CAD software</a:t>
            </a:r>
            <a:endParaRPr sz="1800">
              <a:solidFill>
                <a:srgbClr val="3F3F3F"/>
              </a:solidFill>
            </a:endParaRPr>
          </a:p>
        </p:txBody>
      </p:sp>
      <p:sp>
        <p:nvSpPr>
          <p:cNvPr id="854" name="Google Shape;854;p85"/>
          <p:cNvSpPr txBox="1"/>
          <p:nvPr/>
        </p:nvSpPr>
        <p:spPr>
          <a:xfrm>
            <a:off x="440506" y="1178454"/>
            <a:ext cx="1412100" cy="2197575"/>
          </a:xfrm>
          <a:prstGeom prst="rect">
            <a:avLst/>
          </a:prstGeom>
          <a:noFill/>
          <a:ln>
            <a:noFill/>
          </a:ln>
          <a:effectLst>
            <a:outerShdw blurRad="57150" dist="19050" dir="5400000" algn="bl" rotWithShape="0">
              <a:schemeClr val="lt1">
                <a:alpha val="46274"/>
              </a:schemeClr>
            </a:outerShdw>
          </a:effectLst>
        </p:spPr>
        <p:txBody>
          <a:bodyPr spcFirstLastPara="1" wrap="square" lIns="68569" tIns="68569" rIns="68569" bIns="68569" anchor="t" anchorCtr="0">
            <a:noAutofit/>
          </a:bodyPr>
          <a:lstStyle/>
          <a:p>
            <a:pPr algn="ctr">
              <a:buClr>
                <a:srgbClr val="000000"/>
              </a:buClr>
              <a:buSzPts val="3700"/>
            </a:pPr>
            <a:r>
              <a:rPr lang="en-US" sz="2775" i="1">
                <a:solidFill>
                  <a:schemeClr val="dk1"/>
                </a:solidFill>
                <a:latin typeface="Merriweather"/>
                <a:ea typeface="Merriweather"/>
                <a:cs typeface="Merriweather"/>
                <a:sym typeface="Merriweather"/>
              </a:rPr>
              <a:t>Begin with the end in mind...</a:t>
            </a:r>
            <a:endParaRPr sz="2775" i="1">
              <a:solidFill>
                <a:schemeClr val="dk1"/>
              </a:solidFill>
              <a:latin typeface="Merriweather"/>
              <a:ea typeface="Merriweather"/>
              <a:cs typeface="Merriweather"/>
              <a:sym typeface="Merriweather"/>
            </a:endParaRPr>
          </a:p>
        </p:txBody>
      </p:sp>
      <p:pic>
        <p:nvPicPr>
          <p:cNvPr id="855" name="Google Shape;855;p85"/>
          <p:cNvPicPr preferRelativeResize="0"/>
          <p:nvPr/>
        </p:nvPicPr>
        <p:blipFill rotWithShape="1">
          <a:blip r:embed="rId3">
            <a:alphaModFix/>
          </a:blip>
          <a:srcRect/>
          <a:stretch/>
        </p:blipFill>
        <p:spPr>
          <a:xfrm>
            <a:off x="706005" y="4167169"/>
            <a:ext cx="1127269" cy="360619"/>
          </a:xfrm>
          <a:prstGeom prst="rect">
            <a:avLst/>
          </a:prstGeom>
          <a:noFill/>
          <a:ln>
            <a:noFill/>
          </a:ln>
        </p:spPr>
      </p:pic>
      <p:sp>
        <p:nvSpPr>
          <p:cNvPr id="856" name="Google Shape;856;p85"/>
          <p:cNvSpPr txBox="1"/>
          <p:nvPr/>
        </p:nvSpPr>
        <p:spPr>
          <a:xfrm>
            <a:off x="0" y="4709456"/>
            <a:ext cx="2258550" cy="497700"/>
          </a:xfrm>
          <a:prstGeom prst="rect">
            <a:avLst/>
          </a:prstGeom>
          <a:noFill/>
          <a:ln>
            <a:noFill/>
          </a:ln>
        </p:spPr>
        <p:txBody>
          <a:bodyPr spcFirstLastPara="1" wrap="square" lIns="68569" tIns="68569" rIns="68569" bIns="68569" anchor="t" anchorCtr="0">
            <a:noAutofit/>
          </a:bodyPr>
          <a:lstStyle/>
          <a:p>
            <a:pPr algn="ctr">
              <a:buClr>
                <a:srgbClr val="000000"/>
              </a:buClr>
              <a:buSzPts val="1050"/>
            </a:pPr>
            <a:r>
              <a:rPr lang="en-US" sz="788">
                <a:solidFill>
                  <a:srgbClr val="073763"/>
                </a:solidFill>
                <a:latin typeface="Arial"/>
                <a:ea typeface="Arial"/>
                <a:cs typeface="Arial"/>
                <a:sym typeface="Arial"/>
              </a:rPr>
              <a:t>A career exploration tool for job analysis with detailed descriptions of the workforce:</a:t>
            </a:r>
            <a:endParaRPr sz="788">
              <a:solidFill>
                <a:srgbClr val="073763"/>
              </a:solidFill>
              <a:latin typeface="Arial"/>
              <a:ea typeface="Arial"/>
              <a:cs typeface="Arial"/>
              <a:sym typeface="Arial"/>
            </a:endParaRPr>
          </a:p>
          <a:p>
            <a:pPr algn="ctr">
              <a:buClr>
                <a:srgbClr val="000000"/>
              </a:buClr>
              <a:buSzPts val="1050"/>
            </a:pPr>
            <a:endParaRPr sz="788">
              <a:solidFill>
                <a:srgbClr val="073763"/>
              </a:solidFill>
              <a:latin typeface="Arial"/>
              <a:ea typeface="Arial"/>
              <a:cs typeface="Arial"/>
              <a:sym typeface="Arial"/>
            </a:endParaRPr>
          </a:p>
          <a:p>
            <a:pPr algn="ctr">
              <a:buClr>
                <a:srgbClr val="000000"/>
              </a:buClr>
              <a:buSzPts val="1050"/>
            </a:pPr>
            <a:r>
              <a:rPr lang="en-US" sz="788" u="sng">
                <a:solidFill>
                  <a:srgbClr val="009384"/>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https://www.onetonline.org/</a:t>
            </a:r>
            <a:endParaRPr sz="788">
              <a:solidFill>
                <a:srgbClr val="073763"/>
              </a:solidFill>
              <a:latin typeface="Arial"/>
              <a:ea typeface="Arial"/>
              <a:cs typeface="Arial"/>
              <a:sym typeface="Arial"/>
            </a:endParaRPr>
          </a:p>
          <a:p>
            <a:pPr algn="ctr">
              <a:lnSpc>
                <a:spcPct val="115000"/>
              </a:lnSpc>
              <a:buClr>
                <a:schemeClr val="dk1"/>
              </a:buClr>
              <a:buSzPts val="1100"/>
            </a:pPr>
            <a:r>
              <a:rPr lang="en-US" sz="788" u="sng">
                <a:solidFill>
                  <a:schemeClr val="hlink"/>
                </a:solidFill>
                <a:latin typeface="Arial"/>
                <a:ea typeface="Arial"/>
                <a:cs typeface="Arial"/>
                <a:sym typeface="Arial"/>
                <a:hlinkClick r:id="rId4"/>
              </a:rPr>
              <a:t>https://www.onetonline.org/</a:t>
            </a:r>
            <a:endParaRPr sz="788" u="sng">
              <a:solidFill>
                <a:schemeClr val="hlink"/>
              </a:solidFill>
              <a:latin typeface="Arial"/>
              <a:ea typeface="Arial"/>
              <a:cs typeface="Arial"/>
              <a:sym typeface="Arial"/>
            </a:endParaRPr>
          </a:p>
          <a:p>
            <a:pPr algn="ctr">
              <a:lnSpc>
                <a:spcPct val="115000"/>
              </a:lnSpc>
              <a:buClr>
                <a:schemeClr val="dk1"/>
              </a:buClr>
              <a:buSzPts val="1100"/>
            </a:pPr>
            <a:r>
              <a:rPr lang="en-US" sz="788">
                <a:solidFill>
                  <a:srgbClr val="073763"/>
                </a:solidFill>
                <a:latin typeface="Arial"/>
                <a:ea typeface="Arial"/>
                <a:cs typeface="Arial"/>
                <a:sym typeface="Arial"/>
              </a:rPr>
              <a:t>https://www.onetonline.org/link/summary/17-1011.00</a:t>
            </a:r>
            <a:endParaRPr sz="788">
              <a:solidFill>
                <a:srgbClr val="073763"/>
              </a:solidFill>
              <a:latin typeface="Arial"/>
              <a:ea typeface="Arial"/>
              <a:cs typeface="Arial"/>
              <a:sym typeface="Arial"/>
            </a:endParaRPr>
          </a:p>
          <a:p>
            <a:pPr algn="ctr">
              <a:buClr>
                <a:srgbClr val="000000"/>
              </a:buClr>
              <a:buSzPts val="1050"/>
            </a:pPr>
            <a:endParaRPr sz="788">
              <a:solidFill>
                <a:srgbClr val="073763"/>
              </a:solidFill>
              <a:latin typeface="Arial"/>
              <a:ea typeface="Arial"/>
              <a:cs typeface="Arial"/>
              <a:sym typeface="Arial"/>
            </a:endParaRPr>
          </a:p>
          <a:p>
            <a:pPr algn="ctr">
              <a:buClr>
                <a:srgbClr val="000000"/>
              </a:buClr>
              <a:buSzPts val="1050"/>
            </a:pPr>
            <a:endParaRPr sz="788">
              <a:solidFill>
                <a:srgbClr val="073763"/>
              </a:solidFill>
              <a:latin typeface="Arial"/>
              <a:ea typeface="Arial"/>
              <a:cs typeface="Arial"/>
              <a:sym typeface="Arial"/>
            </a:endParaRPr>
          </a:p>
          <a:p>
            <a:pPr>
              <a:buClr>
                <a:srgbClr val="000000"/>
              </a:buClr>
              <a:buSzPts val="1400"/>
            </a:pPr>
            <a:endParaRPr sz="1050">
              <a:solidFill>
                <a:srgbClr val="000000"/>
              </a:solidFill>
              <a:latin typeface="Roboto"/>
              <a:ea typeface="Roboto"/>
              <a:cs typeface="Roboto"/>
              <a:sym typeface="Roboto"/>
            </a:endParaRPr>
          </a:p>
        </p:txBody>
      </p:sp>
      <p:pic>
        <p:nvPicPr>
          <p:cNvPr id="857" name="Google Shape;857;p85"/>
          <p:cNvPicPr preferRelativeResize="0"/>
          <p:nvPr/>
        </p:nvPicPr>
        <p:blipFill rotWithShape="1">
          <a:blip r:embed="rId5">
            <a:alphaModFix/>
          </a:blip>
          <a:srcRect l="6092" t="18909" r="5606" b="19070"/>
          <a:stretch/>
        </p:blipFill>
        <p:spPr>
          <a:xfrm>
            <a:off x="706006" y="3373745"/>
            <a:ext cx="1127269" cy="7934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3">
                                            <p:txEl>
                                              <p:pRg st="0" end="0"/>
                                            </p:txEl>
                                          </p:spTgt>
                                        </p:tgtEl>
                                        <p:attrNameLst>
                                          <p:attrName>style.visibility</p:attrName>
                                        </p:attrNameLst>
                                      </p:cBhvr>
                                      <p:to>
                                        <p:strVal val="visible"/>
                                      </p:to>
                                    </p:set>
                                    <p:animEffect transition="in" filter="fade">
                                      <p:cBhvr>
                                        <p:cTn id="7" dur="1000"/>
                                        <p:tgtEl>
                                          <p:spTgt spid="8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53">
                                            <p:txEl>
                                              <p:pRg st="1" end="1"/>
                                            </p:txEl>
                                          </p:spTgt>
                                        </p:tgtEl>
                                        <p:attrNameLst>
                                          <p:attrName>style.visibility</p:attrName>
                                        </p:attrNameLst>
                                      </p:cBhvr>
                                      <p:to>
                                        <p:strVal val="visible"/>
                                      </p:to>
                                    </p:set>
                                    <p:animEffect transition="in" filter="fade">
                                      <p:cBhvr>
                                        <p:cTn id="12" dur="1000"/>
                                        <p:tgtEl>
                                          <p:spTgt spid="8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53">
                                            <p:txEl>
                                              <p:pRg st="2" end="2"/>
                                            </p:txEl>
                                          </p:spTgt>
                                        </p:tgtEl>
                                        <p:attrNameLst>
                                          <p:attrName>style.visibility</p:attrName>
                                        </p:attrNameLst>
                                      </p:cBhvr>
                                      <p:to>
                                        <p:strVal val="visible"/>
                                      </p:to>
                                    </p:set>
                                    <p:animEffect transition="in" filter="fade">
                                      <p:cBhvr>
                                        <p:cTn id="17" dur="1000"/>
                                        <p:tgtEl>
                                          <p:spTgt spid="85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53">
                                            <p:txEl>
                                              <p:pRg st="3" end="3"/>
                                            </p:txEl>
                                          </p:spTgt>
                                        </p:tgtEl>
                                        <p:attrNameLst>
                                          <p:attrName>style.visibility</p:attrName>
                                        </p:attrNameLst>
                                      </p:cBhvr>
                                      <p:to>
                                        <p:strVal val="visible"/>
                                      </p:to>
                                    </p:set>
                                    <p:animEffect transition="in" filter="fade">
                                      <p:cBhvr>
                                        <p:cTn id="22" dur="1000"/>
                                        <p:tgtEl>
                                          <p:spTgt spid="85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p86"/>
          <p:cNvSpPr txBox="1">
            <a:spLocks noGrp="1"/>
          </p:cNvSpPr>
          <p:nvPr>
            <p:ph type="title" idx="4294967295"/>
          </p:nvPr>
        </p:nvSpPr>
        <p:spPr>
          <a:xfrm>
            <a:off x="2225550" y="857250"/>
            <a:ext cx="6858000" cy="4723200"/>
          </a:xfrm>
          <a:prstGeom prst="rect">
            <a:avLst/>
          </a:prstGeom>
          <a:solidFill>
            <a:srgbClr val="CFDEEF">
              <a:alpha val="86666"/>
            </a:srgbClr>
          </a:solidFill>
          <a:ln>
            <a:noFill/>
          </a:ln>
        </p:spPr>
        <p:txBody>
          <a:bodyPr spcFirstLastPara="1" vert="horz" wrap="square" lIns="68569" tIns="68569" rIns="68569" bIns="68569" rtlCol="0" anchor="t" anchorCtr="0">
            <a:noAutofit/>
          </a:bodyPr>
          <a:lstStyle/>
          <a:p>
            <a:pPr algn="ctr">
              <a:spcBef>
                <a:spcPts val="0"/>
              </a:spcBef>
              <a:buClr>
                <a:srgbClr val="000000"/>
              </a:buClr>
              <a:buSzPts val="2800"/>
            </a:pPr>
            <a:r>
              <a:rPr lang="en-US" sz="1800" b="1">
                <a:solidFill>
                  <a:schemeClr val="dk1"/>
                </a:solidFill>
                <a:latin typeface="Roboto"/>
                <a:ea typeface="Roboto"/>
                <a:cs typeface="Roboto"/>
                <a:sym typeface="Roboto"/>
              </a:rPr>
              <a:t>Activities, skills and tasks necessary to work as an architect related to Jenny’s interests &amp; desires (O*NET Summary Report for 17-1011.00 Architects, except landscape and naval)</a:t>
            </a:r>
            <a:endParaRPr sz="1800" b="1">
              <a:solidFill>
                <a:schemeClr val="dk1"/>
              </a:solidFill>
              <a:latin typeface="Roboto"/>
              <a:ea typeface="Roboto"/>
              <a:cs typeface="Roboto"/>
              <a:sym typeface="Roboto"/>
            </a:endParaRPr>
          </a:p>
          <a:p>
            <a:pPr>
              <a:lnSpc>
                <a:spcPct val="150000"/>
              </a:lnSpc>
              <a:spcBef>
                <a:spcPts val="0"/>
              </a:spcBef>
              <a:buClr>
                <a:schemeClr val="dk1"/>
              </a:buClr>
              <a:buSzPts val="1600"/>
              <a:buFont typeface="Arial"/>
              <a:buChar char="●"/>
            </a:pPr>
            <a:r>
              <a:rPr lang="en-US" sz="1800" b="1">
                <a:solidFill>
                  <a:srgbClr val="3F3F3F"/>
                </a:solidFill>
              </a:rPr>
              <a:t>Mathematics</a:t>
            </a:r>
            <a:r>
              <a:rPr lang="en-US" sz="1800">
                <a:solidFill>
                  <a:srgbClr val="3F3F3F"/>
                </a:solidFill>
              </a:rPr>
              <a:t> — Using mathematics to solve problems.</a:t>
            </a:r>
            <a:endParaRPr sz="1800">
              <a:solidFill>
                <a:srgbClr val="3F3F3F"/>
              </a:solidFill>
            </a:endParaRPr>
          </a:p>
          <a:p>
            <a:pPr>
              <a:lnSpc>
                <a:spcPct val="150000"/>
              </a:lnSpc>
              <a:spcBef>
                <a:spcPts val="0"/>
              </a:spcBef>
              <a:buClr>
                <a:schemeClr val="dk1"/>
              </a:buClr>
              <a:buSzPts val="1600"/>
              <a:buFont typeface="Arial"/>
              <a:buChar char="●"/>
            </a:pPr>
            <a:r>
              <a:rPr lang="en-US" sz="1800" b="1">
                <a:solidFill>
                  <a:srgbClr val="3F3F3F"/>
                </a:solidFill>
              </a:rPr>
              <a:t>Mathematics</a:t>
            </a:r>
            <a:r>
              <a:rPr lang="en-US" sz="1800">
                <a:solidFill>
                  <a:srgbClr val="3F3F3F"/>
                </a:solidFill>
              </a:rPr>
              <a:t> — Knowledge of arithmetic, algebra, geometry, calculus, statistics, and their applications</a:t>
            </a:r>
            <a:endParaRPr sz="1800">
              <a:solidFill>
                <a:srgbClr val="3F3F3F"/>
              </a:solidFill>
            </a:endParaRPr>
          </a:p>
          <a:p>
            <a:pPr>
              <a:lnSpc>
                <a:spcPct val="150000"/>
              </a:lnSpc>
              <a:spcBef>
                <a:spcPts val="0"/>
              </a:spcBef>
              <a:buClr>
                <a:schemeClr val="dk1"/>
              </a:buClr>
              <a:buSzPts val="1600"/>
              <a:buFont typeface="Arial"/>
              <a:buChar char="●"/>
            </a:pPr>
            <a:r>
              <a:rPr lang="en-US" sz="1800">
                <a:solidFill>
                  <a:srgbClr val="3F3F3F"/>
                </a:solidFill>
              </a:rPr>
              <a:t>- </a:t>
            </a:r>
            <a:r>
              <a:rPr lang="en-US" sz="1800">
                <a:solidFill>
                  <a:schemeClr val="dk1"/>
                </a:solidFill>
              </a:rPr>
              <a:t>Understanding written sentences &amp; paragraphs in work-related documents.</a:t>
            </a:r>
            <a:endParaRPr sz="1800">
              <a:solidFill>
                <a:schemeClr val="dk1"/>
              </a:solidFill>
            </a:endParaRPr>
          </a:p>
          <a:p>
            <a:pPr>
              <a:lnSpc>
                <a:spcPct val="115000"/>
              </a:lnSpc>
              <a:spcBef>
                <a:spcPts val="0"/>
              </a:spcBef>
              <a:buClr>
                <a:schemeClr val="dk1"/>
              </a:buClr>
              <a:buSzPts val="1600"/>
              <a:buFont typeface="Arial"/>
              <a:buChar char="●"/>
            </a:pPr>
            <a:r>
              <a:rPr lang="en-US" sz="1800">
                <a:solidFill>
                  <a:schemeClr val="dk1"/>
                </a:solidFill>
              </a:rPr>
              <a:t>- The ability to communicate information &amp; ideas in writing so others will understand.</a:t>
            </a:r>
            <a:endParaRPr sz="1800">
              <a:solidFill>
                <a:schemeClr val="dk1"/>
              </a:solidFill>
            </a:endParaRPr>
          </a:p>
        </p:txBody>
      </p:sp>
      <p:sp>
        <p:nvSpPr>
          <p:cNvPr id="863" name="Google Shape;863;p86"/>
          <p:cNvSpPr txBox="1"/>
          <p:nvPr/>
        </p:nvSpPr>
        <p:spPr>
          <a:xfrm>
            <a:off x="440506" y="1178454"/>
            <a:ext cx="1412100" cy="2197575"/>
          </a:xfrm>
          <a:prstGeom prst="rect">
            <a:avLst/>
          </a:prstGeom>
          <a:noFill/>
          <a:ln>
            <a:noFill/>
          </a:ln>
          <a:effectLst>
            <a:outerShdw blurRad="57150" dist="19050" dir="5400000" algn="bl" rotWithShape="0">
              <a:schemeClr val="lt1">
                <a:alpha val="46274"/>
              </a:schemeClr>
            </a:outerShdw>
          </a:effectLst>
        </p:spPr>
        <p:txBody>
          <a:bodyPr spcFirstLastPara="1" wrap="square" lIns="68569" tIns="68569" rIns="68569" bIns="68569" anchor="t" anchorCtr="0">
            <a:noAutofit/>
          </a:bodyPr>
          <a:lstStyle/>
          <a:p>
            <a:pPr algn="ctr">
              <a:buClr>
                <a:srgbClr val="000000"/>
              </a:buClr>
              <a:buSzPts val="3700"/>
            </a:pPr>
            <a:r>
              <a:rPr lang="en-US" sz="2775" i="1">
                <a:solidFill>
                  <a:schemeClr val="dk1"/>
                </a:solidFill>
                <a:latin typeface="Merriweather"/>
                <a:ea typeface="Merriweather"/>
                <a:cs typeface="Merriweather"/>
                <a:sym typeface="Merriweather"/>
              </a:rPr>
              <a:t>Begin with the end in mind...</a:t>
            </a:r>
            <a:endParaRPr sz="2775" i="1">
              <a:solidFill>
                <a:schemeClr val="dk1"/>
              </a:solidFill>
              <a:latin typeface="Merriweather"/>
              <a:ea typeface="Merriweather"/>
              <a:cs typeface="Merriweather"/>
              <a:sym typeface="Merriweather"/>
            </a:endParaRPr>
          </a:p>
        </p:txBody>
      </p:sp>
      <p:pic>
        <p:nvPicPr>
          <p:cNvPr id="864" name="Google Shape;864;p86"/>
          <p:cNvPicPr preferRelativeResize="0"/>
          <p:nvPr/>
        </p:nvPicPr>
        <p:blipFill rotWithShape="1">
          <a:blip r:embed="rId3">
            <a:alphaModFix/>
          </a:blip>
          <a:srcRect/>
          <a:stretch/>
        </p:blipFill>
        <p:spPr>
          <a:xfrm>
            <a:off x="706005" y="4167169"/>
            <a:ext cx="1127269" cy="360619"/>
          </a:xfrm>
          <a:prstGeom prst="rect">
            <a:avLst/>
          </a:prstGeom>
          <a:noFill/>
          <a:ln>
            <a:noFill/>
          </a:ln>
        </p:spPr>
      </p:pic>
      <p:sp>
        <p:nvSpPr>
          <p:cNvPr id="865" name="Google Shape;865;p86"/>
          <p:cNvSpPr txBox="1"/>
          <p:nvPr/>
        </p:nvSpPr>
        <p:spPr>
          <a:xfrm>
            <a:off x="0" y="4709456"/>
            <a:ext cx="2258550" cy="497700"/>
          </a:xfrm>
          <a:prstGeom prst="rect">
            <a:avLst/>
          </a:prstGeom>
          <a:noFill/>
          <a:ln>
            <a:noFill/>
          </a:ln>
        </p:spPr>
        <p:txBody>
          <a:bodyPr spcFirstLastPara="1" wrap="square" lIns="68569" tIns="68569" rIns="68569" bIns="68569" anchor="t" anchorCtr="0">
            <a:noAutofit/>
          </a:bodyPr>
          <a:lstStyle/>
          <a:p>
            <a:pPr algn="ctr">
              <a:buClr>
                <a:srgbClr val="000000"/>
              </a:buClr>
              <a:buSzPts val="1050"/>
            </a:pPr>
            <a:r>
              <a:rPr lang="en-US" sz="788">
                <a:solidFill>
                  <a:srgbClr val="073763"/>
                </a:solidFill>
                <a:latin typeface="Arial"/>
                <a:ea typeface="Arial"/>
                <a:cs typeface="Arial"/>
                <a:sym typeface="Arial"/>
              </a:rPr>
              <a:t>A career exploration tool for job analysis with detailed descriptions of the workforce:</a:t>
            </a:r>
            <a:endParaRPr sz="788">
              <a:solidFill>
                <a:srgbClr val="073763"/>
              </a:solidFill>
              <a:latin typeface="Arial"/>
              <a:ea typeface="Arial"/>
              <a:cs typeface="Arial"/>
              <a:sym typeface="Arial"/>
            </a:endParaRPr>
          </a:p>
          <a:p>
            <a:pPr algn="ctr">
              <a:buClr>
                <a:srgbClr val="000000"/>
              </a:buClr>
              <a:buSzPts val="1050"/>
            </a:pPr>
            <a:endParaRPr sz="788">
              <a:solidFill>
                <a:srgbClr val="073763"/>
              </a:solidFill>
              <a:latin typeface="Arial"/>
              <a:ea typeface="Arial"/>
              <a:cs typeface="Arial"/>
              <a:sym typeface="Arial"/>
            </a:endParaRPr>
          </a:p>
          <a:p>
            <a:pPr algn="ctr">
              <a:buClr>
                <a:srgbClr val="000000"/>
              </a:buClr>
              <a:buSzPts val="1050"/>
            </a:pPr>
            <a:r>
              <a:rPr lang="en-US" sz="788" u="sng">
                <a:solidFill>
                  <a:srgbClr val="009384"/>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https://www.onetonline.org/</a:t>
            </a:r>
            <a:endParaRPr sz="788">
              <a:solidFill>
                <a:srgbClr val="073763"/>
              </a:solidFill>
              <a:latin typeface="Arial"/>
              <a:ea typeface="Arial"/>
              <a:cs typeface="Arial"/>
              <a:sym typeface="Arial"/>
            </a:endParaRPr>
          </a:p>
          <a:p>
            <a:pPr algn="ctr">
              <a:lnSpc>
                <a:spcPct val="115000"/>
              </a:lnSpc>
              <a:buClr>
                <a:schemeClr val="dk1"/>
              </a:buClr>
              <a:buSzPts val="1100"/>
            </a:pPr>
            <a:r>
              <a:rPr lang="en-US" sz="788" u="sng">
                <a:solidFill>
                  <a:schemeClr val="hlink"/>
                </a:solidFill>
                <a:latin typeface="Arial"/>
                <a:ea typeface="Arial"/>
                <a:cs typeface="Arial"/>
                <a:sym typeface="Arial"/>
                <a:hlinkClick r:id="rId4"/>
              </a:rPr>
              <a:t>https://www.onetonline.org/</a:t>
            </a:r>
            <a:endParaRPr sz="788" u="sng">
              <a:solidFill>
                <a:schemeClr val="hlink"/>
              </a:solidFill>
              <a:latin typeface="Arial"/>
              <a:ea typeface="Arial"/>
              <a:cs typeface="Arial"/>
              <a:sym typeface="Arial"/>
            </a:endParaRPr>
          </a:p>
          <a:p>
            <a:pPr algn="ctr">
              <a:lnSpc>
                <a:spcPct val="115000"/>
              </a:lnSpc>
              <a:buClr>
                <a:schemeClr val="dk1"/>
              </a:buClr>
              <a:buSzPts val="1100"/>
            </a:pPr>
            <a:r>
              <a:rPr lang="en-US" sz="788">
                <a:solidFill>
                  <a:srgbClr val="073763"/>
                </a:solidFill>
                <a:latin typeface="Arial"/>
                <a:ea typeface="Arial"/>
                <a:cs typeface="Arial"/>
                <a:sym typeface="Arial"/>
              </a:rPr>
              <a:t>https://www.onetonline.org/link/summary/17-1011.00</a:t>
            </a:r>
            <a:endParaRPr sz="788">
              <a:solidFill>
                <a:srgbClr val="073763"/>
              </a:solidFill>
              <a:latin typeface="Arial"/>
              <a:ea typeface="Arial"/>
              <a:cs typeface="Arial"/>
              <a:sym typeface="Arial"/>
            </a:endParaRPr>
          </a:p>
          <a:p>
            <a:pPr algn="ctr">
              <a:buClr>
                <a:srgbClr val="000000"/>
              </a:buClr>
              <a:buSzPts val="1050"/>
            </a:pPr>
            <a:endParaRPr sz="788">
              <a:solidFill>
                <a:srgbClr val="073763"/>
              </a:solidFill>
              <a:latin typeface="Arial"/>
              <a:ea typeface="Arial"/>
              <a:cs typeface="Arial"/>
              <a:sym typeface="Arial"/>
            </a:endParaRPr>
          </a:p>
          <a:p>
            <a:pPr algn="ctr">
              <a:buClr>
                <a:srgbClr val="000000"/>
              </a:buClr>
              <a:buSzPts val="1050"/>
            </a:pPr>
            <a:endParaRPr sz="788">
              <a:solidFill>
                <a:srgbClr val="073763"/>
              </a:solidFill>
              <a:latin typeface="Arial"/>
              <a:ea typeface="Arial"/>
              <a:cs typeface="Arial"/>
              <a:sym typeface="Arial"/>
            </a:endParaRPr>
          </a:p>
          <a:p>
            <a:pPr>
              <a:buClr>
                <a:srgbClr val="000000"/>
              </a:buClr>
              <a:buSzPts val="1400"/>
            </a:pPr>
            <a:endParaRPr sz="1050">
              <a:solidFill>
                <a:srgbClr val="000000"/>
              </a:solidFill>
              <a:latin typeface="Roboto"/>
              <a:ea typeface="Roboto"/>
              <a:cs typeface="Roboto"/>
              <a:sym typeface="Roboto"/>
            </a:endParaRPr>
          </a:p>
        </p:txBody>
      </p:sp>
      <p:pic>
        <p:nvPicPr>
          <p:cNvPr id="866" name="Google Shape;866;p86"/>
          <p:cNvPicPr preferRelativeResize="0"/>
          <p:nvPr/>
        </p:nvPicPr>
        <p:blipFill rotWithShape="1">
          <a:blip r:embed="rId5">
            <a:alphaModFix/>
          </a:blip>
          <a:srcRect l="6092" t="18909" r="5606" b="19070"/>
          <a:stretch/>
        </p:blipFill>
        <p:spPr>
          <a:xfrm>
            <a:off x="706006" y="3373745"/>
            <a:ext cx="1127269" cy="7934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2">
                                            <p:txEl>
                                              <p:pRg st="0" end="0"/>
                                            </p:txEl>
                                          </p:spTgt>
                                        </p:tgtEl>
                                        <p:attrNameLst>
                                          <p:attrName>style.visibility</p:attrName>
                                        </p:attrNameLst>
                                      </p:cBhvr>
                                      <p:to>
                                        <p:strVal val="visible"/>
                                      </p:to>
                                    </p:set>
                                    <p:animEffect transition="in" filter="fade">
                                      <p:cBhvr>
                                        <p:cTn id="7" dur="1000"/>
                                        <p:tgtEl>
                                          <p:spTgt spid="8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62">
                                            <p:txEl>
                                              <p:pRg st="1" end="1"/>
                                            </p:txEl>
                                          </p:spTgt>
                                        </p:tgtEl>
                                        <p:attrNameLst>
                                          <p:attrName>style.visibility</p:attrName>
                                        </p:attrNameLst>
                                      </p:cBhvr>
                                      <p:to>
                                        <p:strVal val="visible"/>
                                      </p:to>
                                    </p:set>
                                    <p:animEffect transition="in" filter="fade">
                                      <p:cBhvr>
                                        <p:cTn id="12" dur="1000"/>
                                        <p:tgtEl>
                                          <p:spTgt spid="8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62">
                                            <p:txEl>
                                              <p:pRg st="2" end="2"/>
                                            </p:txEl>
                                          </p:spTgt>
                                        </p:tgtEl>
                                        <p:attrNameLst>
                                          <p:attrName>style.visibility</p:attrName>
                                        </p:attrNameLst>
                                      </p:cBhvr>
                                      <p:to>
                                        <p:strVal val="visible"/>
                                      </p:to>
                                    </p:set>
                                    <p:animEffect transition="in" filter="fade">
                                      <p:cBhvr>
                                        <p:cTn id="17" dur="1000"/>
                                        <p:tgtEl>
                                          <p:spTgt spid="86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62">
                                            <p:txEl>
                                              <p:pRg st="3" end="3"/>
                                            </p:txEl>
                                          </p:spTgt>
                                        </p:tgtEl>
                                        <p:attrNameLst>
                                          <p:attrName>style.visibility</p:attrName>
                                        </p:attrNameLst>
                                      </p:cBhvr>
                                      <p:to>
                                        <p:strVal val="visible"/>
                                      </p:to>
                                    </p:set>
                                    <p:animEffect transition="in" filter="fade">
                                      <p:cBhvr>
                                        <p:cTn id="22" dur="1000"/>
                                        <p:tgtEl>
                                          <p:spTgt spid="86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62">
                                            <p:txEl>
                                              <p:pRg st="4" end="4"/>
                                            </p:txEl>
                                          </p:spTgt>
                                        </p:tgtEl>
                                        <p:attrNameLst>
                                          <p:attrName>style.visibility</p:attrName>
                                        </p:attrNameLst>
                                      </p:cBhvr>
                                      <p:to>
                                        <p:strVal val="visible"/>
                                      </p:to>
                                    </p:set>
                                    <p:animEffect transition="in" filter="fade">
                                      <p:cBhvr>
                                        <p:cTn id="27" dur="1000"/>
                                        <p:tgtEl>
                                          <p:spTgt spid="8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87"/>
          <p:cNvSpPr txBox="1">
            <a:spLocks noGrp="1"/>
          </p:cNvSpPr>
          <p:nvPr>
            <p:ph type="title" idx="4294967295"/>
          </p:nvPr>
        </p:nvSpPr>
        <p:spPr>
          <a:xfrm>
            <a:off x="2225550" y="1178454"/>
            <a:ext cx="6858000" cy="4401996"/>
          </a:xfrm>
          <a:prstGeom prst="rect">
            <a:avLst/>
          </a:prstGeom>
          <a:solidFill>
            <a:srgbClr val="CFDEEF">
              <a:alpha val="86666"/>
            </a:srgbClr>
          </a:solidFill>
          <a:ln>
            <a:noFill/>
          </a:ln>
        </p:spPr>
        <p:txBody>
          <a:bodyPr spcFirstLastPara="1" vert="horz" wrap="square" lIns="68569" tIns="68569" rIns="68569" bIns="68569" rtlCol="0" anchor="t" anchorCtr="0">
            <a:noAutofit/>
          </a:bodyPr>
          <a:lstStyle/>
          <a:p>
            <a:pPr algn="ctr">
              <a:spcBef>
                <a:spcPts val="0"/>
              </a:spcBef>
              <a:buClr>
                <a:srgbClr val="000000"/>
              </a:buClr>
              <a:buSzPts val="2800"/>
            </a:pPr>
            <a:r>
              <a:rPr lang="en-US" sz="1800" b="1">
                <a:solidFill>
                  <a:schemeClr val="dk1"/>
                </a:solidFill>
                <a:latin typeface="Roboto"/>
                <a:ea typeface="Roboto"/>
                <a:cs typeface="Roboto"/>
                <a:sym typeface="Roboto"/>
              </a:rPr>
              <a:t>Activities, skills and tasks necessary to work as an architect related to Jenny’s interests &amp; desires (O*NET Summary Report for 17-1011.00 Architects, except landscape and naval)</a:t>
            </a:r>
            <a:endParaRPr sz="1800" b="1">
              <a:solidFill>
                <a:schemeClr val="dk1"/>
              </a:solidFill>
              <a:latin typeface="Roboto"/>
              <a:ea typeface="Roboto"/>
              <a:cs typeface="Roboto"/>
              <a:sym typeface="Roboto"/>
            </a:endParaRPr>
          </a:p>
          <a:p>
            <a:pPr indent="-71438">
              <a:lnSpc>
                <a:spcPct val="200000"/>
              </a:lnSpc>
              <a:spcBef>
                <a:spcPts val="0"/>
              </a:spcBef>
              <a:buClr>
                <a:schemeClr val="dk1"/>
              </a:buClr>
              <a:buSzPts val="1500"/>
              <a:buFont typeface="Verdana"/>
              <a:buChar char="●"/>
            </a:pPr>
            <a:r>
              <a:rPr lang="en-US" sz="1800">
                <a:solidFill>
                  <a:schemeClr val="dk1"/>
                </a:solidFill>
              </a:rPr>
              <a:t>The ability to develop specific goals and plans to prioritize, organize, and accomplish your work.</a:t>
            </a:r>
            <a:endParaRPr sz="1800">
              <a:solidFill>
                <a:schemeClr val="dk1"/>
              </a:solidFill>
            </a:endParaRPr>
          </a:p>
          <a:p>
            <a:pPr indent="-71438">
              <a:lnSpc>
                <a:spcPct val="200000"/>
              </a:lnSpc>
              <a:spcBef>
                <a:spcPts val="0"/>
              </a:spcBef>
              <a:buClr>
                <a:srgbClr val="3F3F3F"/>
              </a:buClr>
              <a:buSzPts val="1500"/>
              <a:buFont typeface="Verdana"/>
              <a:buChar char="●"/>
            </a:pPr>
            <a:r>
              <a:rPr lang="en-US" sz="1800" b="1">
                <a:solidFill>
                  <a:srgbClr val="3F3F3F"/>
                </a:solidFill>
              </a:rPr>
              <a:t>Negotiation</a:t>
            </a:r>
            <a:r>
              <a:rPr lang="en-US" sz="1800">
                <a:solidFill>
                  <a:srgbClr val="3F3F3F"/>
                </a:solidFill>
              </a:rPr>
              <a:t> — Bringing others together and trying to reconcile differences.</a:t>
            </a:r>
            <a:endParaRPr sz="1800">
              <a:solidFill>
                <a:srgbClr val="073763"/>
              </a:solidFill>
              <a:latin typeface="Roboto"/>
              <a:ea typeface="Roboto"/>
              <a:cs typeface="Roboto"/>
              <a:sym typeface="Roboto"/>
            </a:endParaRPr>
          </a:p>
        </p:txBody>
      </p:sp>
      <p:sp>
        <p:nvSpPr>
          <p:cNvPr id="872" name="Google Shape;872;p87"/>
          <p:cNvSpPr txBox="1"/>
          <p:nvPr/>
        </p:nvSpPr>
        <p:spPr>
          <a:xfrm>
            <a:off x="440506" y="1178454"/>
            <a:ext cx="1412100" cy="2197575"/>
          </a:xfrm>
          <a:prstGeom prst="rect">
            <a:avLst/>
          </a:prstGeom>
          <a:noFill/>
          <a:ln>
            <a:noFill/>
          </a:ln>
          <a:effectLst>
            <a:outerShdw blurRad="57150" dist="19050" dir="5400000" algn="bl" rotWithShape="0">
              <a:schemeClr val="lt1">
                <a:alpha val="46274"/>
              </a:schemeClr>
            </a:outerShdw>
          </a:effectLst>
        </p:spPr>
        <p:txBody>
          <a:bodyPr spcFirstLastPara="1" wrap="square" lIns="68569" tIns="68569" rIns="68569" bIns="68569" anchor="t" anchorCtr="0">
            <a:noAutofit/>
          </a:bodyPr>
          <a:lstStyle/>
          <a:p>
            <a:pPr algn="ctr">
              <a:buClr>
                <a:srgbClr val="000000"/>
              </a:buClr>
              <a:buSzPts val="3700"/>
            </a:pPr>
            <a:r>
              <a:rPr lang="en-US" sz="2775" i="1">
                <a:solidFill>
                  <a:schemeClr val="dk1"/>
                </a:solidFill>
                <a:latin typeface="Merriweather"/>
                <a:ea typeface="Merriweather"/>
                <a:cs typeface="Merriweather"/>
                <a:sym typeface="Merriweather"/>
              </a:rPr>
              <a:t>Begin with the end in mind...</a:t>
            </a:r>
            <a:endParaRPr sz="2775" i="1">
              <a:solidFill>
                <a:schemeClr val="dk1"/>
              </a:solidFill>
              <a:latin typeface="Merriweather"/>
              <a:ea typeface="Merriweather"/>
              <a:cs typeface="Merriweather"/>
              <a:sym typeface="Merriweather"/>
            </a:endParaRPr>
          </a:p>
        </p:txBody>
      </p:sp>
      <p:pic>
        <p:nvPicPr>
          <p:cNvPr id="873" name="Google Shape;873;p87"/>
          <p:cNvPicPr preferRelativeResize="0"/>
          <p:nvPr/>
        </p:nvPicPr>
        <p:blipFill rotWithShape="1">
          <a:blip r:embed="rId3">
            <a:alphaModFix/>
          </a:blip>
          <a:srcRect/>
          <a:stretch/>
        </p:blipFill>
        <p:spPr>
          <a:xfrm>
            <a:off x="706005" y="4167169"/>
            <a:ext cx="1127269" cy="360619"/>
          </a:xfrm>
          <a:prstGeom prst="rect">
            <a:avLst/>
          </a:prstGeom>
          <a:noFill/>
          <a:ln>
            <a:noFill/>
          </a:ln>
        </p:spPr>
      </p:pic>
      <p:sp>
        <p:nvSpPr>
          <p:cNvPr id="874" name="Google Shape;874;p87"/>
          <p:cNvSpPr txBox="1"/>
          <p:nvPr/>
        </p:nvSpPr>
        <p:spPr>
          <a:xfrm>
            <a:off x="0" y="4709456"/>
            <a:ext cx="2258550" cy="497700"/>
          </a:xfrm>
          <a:prstGeom prst="rect">
            <a:avLst/>
          </a:prstGeom>
          <a:noFill/>
          <a:ln>
            <a:noFill/>
          </a:ln>
        </p:spPr>
        <p:txBody>
          <a:bodyPr spcFirstLastPara="1" wrap="square" lIns="68569" tIns="68569" rIns="68569" bIns="68569" anchor="t" anchorCtr="0">
            <a:noAutofit/>
          </a:bodyPr>
          <a:lstStyle/>
          <a:p>
            <a:pPr algn="ctr">
              <a:buClr>
                <a:srgbClr val="000000"/>
              </a:buClr>
              <a:buSzPts val="1050"/>
            </a:pPr>
            <a:r>
              <a:rPr lang="en-US" sz="788">
                <a:solidFill>
                  <a:srgbClr val="073763"/>
                </a:solidFill>
                <a:latin typeface="Arial"/>
                <a:ea typeface="Arial"/>
                <a:cs typeface="Arial"/>
                <a:sym typeface="Arial"/>
              </a:rPr>
              <a:t>A career exploration tool for job analysis with detailed descriptions of the workforce:</a:t>
            </a:r>
            <a:endParaRPr sz="788">
              <a:solidFill>
                <a:srgbClr val="073763"/>
              </a:solidFill>
              <a:latin typeface="Arial"/>
              <a:ea typeface="Arial"/>
              <a:cs typeface="Arial"/>
              <a:sym typeface="Arial"/>
            </a:endParaRPr>
          </a:p>
          <a:p>
            <a:pPr algn="ctr">
              <a:buClr>
                <a:srgbClr val="000000"/>
              </a:buClr>
              <a:buSzPts val="1050"/>
            </a:pPr>
            <a:endParaRPr sz="788">
              <a:solidFill>
                <a:srgbClr val="073763"/>
              </a:solidFill>
              <a:latin typeface="Arial"/>
              <a:ea typeface="Arial"/>
              <a:cs typeface="Arial"/>
              <a:sym typeface="Arial"/>
            </a:endParaRPr>
          </a:p>
          <a:p>
            <a:pPr algn="ctr">
              <a:buClr>
                <a:srgbClr val="000000"/>
              </a:buClr>
              <a:buSzPts val="1050"/>
            </a:pPr>
            <a:r>
              <a:rPr lang="en-US" sz="788" u="sng">
                <a:solidFill>
                  <a:srgbClr val="009384"/>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https://www.onetonline.org/</a:t>
            </a:r>
            <a:endParaRPr sz="788">
              <a:solidFill>
                <a:srgbClr val="073763"/>
              </a:solidFill>
              <a:latin typeface="Arial"/>
              <a:ea typeface="Arial"/>
              <a:cs typeface="Arial"/>
              <a:sym typeface="Arial"/>
            </a:endParaRPr>
          </a:p>
          <a:p>
            <a:pPr algn="ctr">
              <a:lnSpc>
                <a:spcPct val="115000"/>
              </a:lnSpc>
              <a:buClr>
                <a:schemeClr val="dk1"/>
              </a:buClr>
              <a:buSzPts val="1100"/>
            </a:pPr>
            <a:r>
              <a:rPr lang="en-US" sz="788" u="sng">
                <a:solidFill>
                  <a:schemeClr val="hlink"/>
                </a:solidFill>
                <a:latin typeface="Arial"/>
                <a:ea typeface="Arial"/>
                <a:cs typeface="Arial"/>
                <a:sym typeface="Arial"/>
                <a:hlinkClick r:id="rId4"/>
              </a:rPr>
              <a:t>https://www.onetonline.org/</a:t>
            </a:r>
            <a:endParaRPr sz="788" u="sng">
              <a:solidFill>
                <a:schemeClr val="hlink"/>
              </a:solidFill>
              <a:latin typeface="Arial"/>
              <a:ea typeface="Arial"/>
              <a:cs typeface="Arial"/>
              <a:sym typeface="Arial"/>
            </a:endParaRPr>
          </a:p>
          <a:p>
            <a:pPr algn="ctr">
              <a:lnSpc>
                <a:spcPct val="115000"/>
              </a:lnSpc>
              <a:buClr>
                <a:schemeClr val="dk1"/>
              </a:buClr>
              <a:buSzPts val="1100"/>
            </a:pPr>
            <a:r>
              <a:rPr lang="en-US" sz="788">
                <a:solidFill>
                  <a:srgbClr val="073763"/>
                </a:solidFill>
                <a:latin typeface="Arial"/>
                <a:ea typeface="Arial"/>
                <a:cs typeface="Arial"/>
                <a:sym typeface="Arial"/>
              </a:rPr>
              <a:t>https://www.onetonline.org/link/summary/17-1011.00</a:t>
            </a:r>
            <a:endParaRPr sz="788">
              <a:solidFill>
                <a:srgbClr val="073763"/>
              </a:solidFill>
              <a:latin typeface="Arial"/>
              <a:ea typeface="Arial"/>
              <a:cs typeface="Arial"/>
              <a:sym typeface="Arial"/>
            </a:endParaRPr>
          </a:p>
          <a:p>
            <a:pPr algn="ctr">
              <a:buClr>
                <a:srgbClr val="000000"/>
              </a:buClr>
              <a:buSzPts val="1050"/>
            </a:pPr>
            <a:endParaRPr sz="788">
              <a:solidFill>
                <a:srgbClr val="073763"/>
              </a:solidFill>
              <a:latin typeface="Arial"/>
              <a:ea typeface="Arial"/>
              <a:cs typeface="Arial"/>
              <a:sym typeface="Arial"/>
            </a:endParaRPr>
          </a:p>
          <a:p>
            <a:pPr algn="ctr">
              <a:buClr>
                <a:srgbClr val="000000"/>
              </a:buClr>
              <a:buSzPts val="1050"/>
            </a:pPr>
            <a:endParaRPr sz="788">
              <a:solidFill>
                <a:srgbClr val="073763"/>
              </a:solidFill>
              <a:latin typeface="Arial"/>
              <a:ea typeface="Arial"/>
              <a:cs typeface="Arial"/>
              <a:sym typeface="Arial"/>
            </a:endParaRPr>
          </a:p>
          <a:p>
            <a:pPr>
              <a:buClr>
                <a:srgbClr val="000000"/>
              </a:buClr>
              <a:buSzPts val="1400"/>
            </a:pPr>
            <a:endParaRPr sz="1050">
              <a:solidFill>
                <a:srgbClr val="000000"/>
              </a:solidFill>
              <a:latin typeface="Roboto"/>
              <a:ea typeface="Roboto"/>
              <a:cs typeface="Roboto"/>
              <a:sym typeface="Roboto"/>
            </a:endParaRPr>
          </a:p>
        </p:txBody>
      </p:sp>
      <p:pic>
        <p:nvPicPr>
          <p:cNvPr id="875" name="Google Shape;875;p87"/>
          <p:cNvPicPr preferRelativeResize="0"/>
          <p:nvPr/>
        </p:nvPicPr>
        <p:blipFill rotWithShape="1">
          <a:blip r:embed="rId5">
            <a:alphaModFix/>
          </a:blip>
          <a:srcRect l="6092" t="18909" r="5606" b="19070"/>
          <a:stretch/>
        </p:blipFill>
        <p:spPr>
          <a:xfrm>
            <a:off x="706006" y="3373745"/>
            <a:ext cx="1127269" cy="7934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1">
                                            <p:txEl>
                                              <p:pRg st="0" end="0"/>
                                            </p:txEl>
                                          </p:spTgt>
                                        </p:tgtEl>
                                        <p:attrNameLst>
                                          <p:attrName>style.visibility</p:attrName>
                                        </p:attrNameLst>
                                      </p:cBhvr>
                                      <p:to>
                                        <p:strVal val="visible"/>
                                      </p:to>
                                    </p:set>
                                    <p:animEffect transition="in" filter="fade">
                                      <p:cBhvr>
                                        <p:cTn id="7" dur="1000"/>
                                        <p:tgtEl>
                                          <p:spTgt spid="8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1">
                                            <p:txEl>
                                              <p:pRg st="1" end="1"/>
                                            </p:txEl>
                                          </p:spTgt>
                                        </p:tgtEl>
                                        <p:attrNameLst>
                                          <p:attrName>style.visibility</p:attrName>
                                        </p:attrNameLst>
                                      </p:cBhvr>
                                      <p:to>
                                        <p:strVal val="visible"/>
                                      </p:to>
                                    </p:set>
                                    <p:animEffect transition="in" filter="fade">
                                      <p:cBhvr>
                                        <p:cTn id="12" dur="1000"/>
                                        <p:tgtEl>
                                          <p:spTgt spid="8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71">
                                            <p:txEl>
                                              <p:pRg st="2" end="2"/>
                                            </p:txEl>
                                          </p:spTgt>
                                        </p:tgtEl>
                                        <p:attrNameLst>
                                          <p:attrName>style.visibility</p:attrName>
                                        </p:attrNameLst>
                                      </p:cBhvr>
                                      <p:to>
                                        <p:strVal val="visible"/>
                                      </p:to>
                                    </p:set>
                                    <p:animEffect transition="in" filter="fade">
                                      <p:cBhvr>
                                        <p:cTn id="17" dur="1000"/>
                                        <p:tgtEl>
                                          <p:spTgt spid="8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88"/>
          <p:cNvSpPr/>
          <p:nvPr/>
        </p:nvSpPr>
        <p:spPr>
          <a:xfrm>
            <a:off x="0" y="857250"/>
            <a:ext cx="9144000" cy="5143500"/>
          </a:xfrm>
          <a:prstGeom prst="rect">
            <a:avLst/>
          </a:prstGeom>
          <a:solidFill>
            <a:schemeClr val="lt1"/>
          </a:solidFill>
          <a:ln>
            <a:noFill/>
          </a:ln>
        </p:spPr>
        <p:txBody>
          <a:bodyPr spcFirstLastPara="1" wrap="square" lIns="68569" tIns="34275" rIns="68569" bIns="34275" anchor="ctr" anchorCtr="0">
            <a:noAutofit/>
          </a:bodyPr>
          <a:lstStyle/>
          <a:p>
            <a:pPr algn="ctr">
              <a:buClr>
                <a:srgbClr val="000000"/>
              </a:buClr>
              <a:buSzPts val="1800"/>
            </a:pPr>
            <a:endParaRPr sz="1350">
              <a:solidFill>
                <a:schemeClr val="lt1"/>
              </a:solidFill>
              <a:latin typeface="Calibri"/>
              <a:ea typeface="Calibri"/>
              <a:cs typeface="Calibri"/>
              <a:sym typeface="Calibri"/>
            </a:endParaRPr>
          </a:p>
        </p:txBody>
      </p:sp>
      <p:sp>
        <p:nvSpPr>
          <p:cNvPr id="881" name="Google Shape;881;p88"/>
          <p:cNvSpPr/>
          <p:nvPr/>
        </p:nvSpPr>
        <p:spPr>
          <a:xfrm flipH="1">
            <a:off x="7298872" y="3575633"/>
            <a:ext cx="1851660" cy="2400300"/>
          </a:xfrm>
          <a:prstGeom prst="rtTriangle">
            <a:avLst/>
          </a:prstGeom>
          <a:solidFill>
            <a:schemeClr val="accent4"/>
          </a:solidFill>
          <a:ln>
            <a:noFill/>
          </a:ln>
        </p:spPr>
        <p:txBody>
          <a:bodyPr spcFirstLastPara="1" wrap="square" lIns="68569" tIns="34275" rIns="68569" bIns="34275" anchor="ctr" anchorCtr="0">
            <a:noAutofit/>
          </a:bodyPr>
          <a:lstStyle/>
          <a:p>
            <a:pPr algn="ctr">
              <a:buClr>
                <a:srgbClr val="000000"/>
              </a:buClr>
              <a:buSzPts val="1800"/>
            </a:pPr>
            <a:endParaRPr sz="1350">
              <a:solidFill>
                <a:schemeClr val="lt1"/>
              </a:solidFill>
              <a:latin typeface="Calibri"/>
              <a:ea typeface="Calibri"/>
              <a:cs typeface="Calibri"/>
              <a:sym typeface="Calibri"/>
            </a:endParaRPr>
          </a:p>
        </p:txBody>
      </p:sp>
      <p:sp>
        <p:nvSpPr>
          <p:cNvPr id="882" name="Google Shape;882;p88"/>
          <p:cNvSpPr txBox="1">
            <a:spLocks noGrp="1"/>
          </p:cNvSpPr>
          <p:nvPr>
            <p:ph type="title" idx="4294967295"/>
          </p:nvPr>
        </p:nvSpPr>
        <p:spPr>
          <a:xfrm>
            <a:off x="415980" y="1254259"/>
            <a:ext cx="6324455" cy="1214438"/>
          </a:xfrm>
          <a:prstGeom prst="rect">
            <a:avLst/>
          </a:prstGeom>
          <a:noFill/>
          <a:ln>
            <a:noFill/>
          </a:ln>
        </p:spPr>
        <p:txBody>
          <a:bodyPr spcFirstLastPara="1" vert="horz" wrap="square" lIns="68569" tIns="34275" rIns="68569" bIns="34275" rtlCol="0" anchor="ctr" anchorCtr="0">
            <a:normAutofit/>
          </a:bodyPr>
          <a:lstStyle/>
          <a:p>
            <a:pPr>
              <a:spcBef>
                <a:spcPts val="0"/>
              </a:spcBef>
              <a:buClr>
                <a:schemeClr val="lt1"/>
              </a:buClr>
              <a:buSzPts val="2800"/>
            </a:pPr>
            <a:r>
              <a:rPr lang="en-US" sz="4050">
                <a:solidFill>
                  <a:schemeClr val="dk1"/>
                </a:solidFill>
                <a:latin typeface="Arial"/>
                <a:ea typeface="Arial"/>
                <a:cs typeface="Arial"/>
                <a:sym typeface="Arial"/>
              </a:rPr>
              <a:t>Putting it all together….</a:t>
            </a:r>
            <a:endParaRPr sz="1050">
              <a:solidFill>
                <a:srgbClr val="000000"/>
              </a:solidFill>
              <a:latin typeface="Arial"/>
              <a:ea typeface="Arial"/>
              <a:cs typeface="Arial"/>
              <a:sym typeface="Arial"/>
            </a:endParaRPr>
          </a:p>
        </p:txBody>
      </p:sp>
      <p:sp>
        <p:nvSpPr>
          <p:cNvPr id="883" name="Google Shape;883;p88"/>
          <p:cNvSpPr txBox="1">
            <a:spLocks noGrp="1"/>
          </p:cNvSpPr>
          <p:nvPr>
            <p:ph type="body" idx="4294967295"/>
          </p:nvPr>
        </p:nvSpPr>
        <p:spPr>
          <a:xfrm>
            <a:off x="520567" y="2458939"/>
            <a:ext cx="7434713" cy="2100263"/>
          </a:xfrm>
          <a:prstGeom prst="rect">
            <a:avLst/>
          </a:prstGeom>
          <a:noFill/>
          <a:ln>
            <a:noFill/>
          </a:ln>
        </p:spPr>
        <p:txBody>
          <a:bodyPr spcFirstLastPara="1" vert="horz" wrap="square" lIns="68569" tIns="34275" rIns="68569" bIns="34275" rtlCol="0" anchor="t" anchorCtr="0">
            <a:noAutofit/>
          </a:bodyPr>
          <a:lstStyle/>
          <a:p>
            <a:pPr marL="324802" marR="807720" indent="-171450">
              <a:spcBef>
                <a:spcPts val="0"/>
              </a:spcBef>
              <a:buClr>
                <a:srgbClr val="000000"/>
              </a:buClr>
              <a:buSzPts val="3600"/>
              <a:buFont typeface="Arial"/>
              <a:buChar char="•"/>
            </a:pPr>
            <a:r>
              <a:rPr lang="en-US" sz="2100">
                <a:solidFill>
                  <a:srgbClr val="000000"/>
                </a:solidFill>
                <a:latin typeface="Calibri"/>
                <a:ea typeface="Calibri"/>
                <a:cs typeface="Calibri"/>
                <a:sym typeface="Calibri"/>
              </a:rPr>
              <a:t>Clearly identify PSGs: Employment</a:t>
            </a:r>
            <a:r>
              <a:rPr lang="en-US" sz="2100">
                <a:solidFill>
                  <a:srgbClr val="000000"/>
                </a:solidFill>
                <a:latin typeface="Arial"/>
                <a:ea typeface="Arial"/>
                <a:cs typeface="Arial"/>
                <a:sym typeface="Arial"/>
              </a:rPr>
              <a:t>, </a:t>
            </a:r>
            <a:r>
              <a:rPr lang="en-US" sz="2100">
                <a:solidFill>
                  <a:srgbClr val="000000"/>
                </a:solidFill>
                <a:latin typeface="Calibri"/>
                <a:ea typeface="Calibri"/>
                <a:cs typeface="Calibri"/>
                <a:sym typeface="Calibri"/>
              </a:rPr>
              <a:t>Education, Independent Living Skills</a:t>
            </a:r>
            <a:endParaRPr sz="2100">
              <a:solidFill>
                <a:srgbClr val="000000"/>
              </a:solidFill>
              <a:latin typeface="Calibri"/>
              <a:ea typeface="Calibri"/>
              <a:cs typeface="Calibri"/>
              <a:sym typeface="Calibri"/>
            </a:endParaRPr>
          </a:p>
          <a:p>
            <a:pPr marL="324802" marR="215265" indent="-171450">
              <a:spcBef>
                <a:spcPts val="1050"/>
              </a:spcBef>
              <a:buClr>
                <a:srgbClr val="000000"/>
              </a:buClr>
              <a:buSzPts val="3600"/>
              <a:buFont typeface="Arial"/>
              <a:buChar char="•"/>
            </a:pPr>
            <a:r>
              <a:rPr lang="en-US" sz="2100">
                <a:solidFill>
                  <a:srgbClr val="000000"/>
                </a:solidFill>
                <a:latin typeface="Calibri"/>
                <a:ea typeface="Calibri"/>
                <a:cs typeface="Calibri"/>
                <a:sym typeface="Calibri"/>
              </a:rPr>
              <a:t>Examine skills needed for PSGs: O*NET and/or other resources</a:t>
            </a:r>
            <a:endParaRPr sz="2100">
              <a:solidFill>
                <a:srgbClr val="000000"/>
              </a:solidFill>
              <a:latin typeface="Calibri"/>
              <a:ea typeface="Calibri"/>
              <a:cs typeface="Calibri"/>
              <a:sym typeface="Calibri"/>
            </a:endParaRPr>
          </a:p>
          <a:p>
            <a:pPr marL="324802" marR="272891" indent="-171450">
              <a:spcBef>
                <a:spcPts val="915"/>
              </a:spcBef>
              <a:buClr>
                <a:srgbClr val="000000"/>
              </a:buClr>
              <a:buSzPts val="3600"/>
              <a:buFont typeface="Arial"/>
              <a:buChar char="•"/>
            </a:pPr>
            <a:r>
              <a:rPr lang="en-US" sz="2100">
                <a:solidFill>
                  <a:srgbClr val="000000"/>
                </a:solidFill>
                <a:latin typeface="Calibri"/>
                <a:ea typeface="Calibri"/>
                <a:cs typeface="Calibri"/>
                <a:sym typeface="Calibri"/>
              </a:rPr>
              <a:t>Examine academic areas of need: translate to state content standards</a:t>
            </a:r>
            <a:endParaRPr sz="2100">
              <a:solidFill>
                <a:srgbClr val="000000"/>
              </a:solidFill>
              <a:latin typeface="Calibri"/>
              <a:ea typeface="Calibri"/>
              <a:cs typeface="Calibri"/>
              <a:sym typeface="Calibri"/>
            </a:endParaRPr>
          </a:p>
          <a:p>
            <a:pPr marL="324802" indent="-171450">
              <a:spcBef>
                <a:spcPts val="780"/>
              </a:spcBef>
              <a:buClr>
                <a:srgbClr val="000000"/>
              </a:buClr>
              <a:buSzPts val="3600"/>
              <a:buFont typeface="Arial"/>
              <a:buChar char="•"/>
            </a:pPr>
            <a:r>
              <a:rPr lang="en-US" sz="2100">
                <a:solidFill>
                  <a:srgbClr val="000000"/>
                </a:solidFill>
                <a:latin typeface="Calibri"/>
                <a:ea typeface="Calibri"/>
                <a:cs typeface="Calibri"/>
                <a:sym typeface="Calibri"/>
              </a:rPr>
              <a:t>Find “overlap” of skills between the two</a:t>
            </a:r>
            <a:endParaRPr sz="2100">
              <a:solidFill>
                <a:srgbClr val="000000"/>
              </a:solidFill>
              <a:latin typeface="Calibri"/>
              <a:ea typeface="Calibri"/>
              <a:cs typeface="Calibri"/>
              <a:sym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8" name="Google Shape;888;p89"/>
          <p:cNvSpPr txBox="1">
            <a:spLocks noGrp="1"/>
          </p:cNvSpPr>
          <p:nvPr>
            <p:ph type="title" idx="4294967295"/>
          </p:nvPr>
        </p:nvSpPr>
        <p:spPr>
          <a:xfrm>
            <a:off x="267431" y="985988"/>
            <a:ext cx="7543800" cy="695025"/>
          </a:xfrm>
          <a:prstGeom prst="rect">
            <a:avLst/>
          </a:prstGeom>
          <a:noFill/>
          <a:ln>
            <a:noFill/>
          </a:ln>
        </p:spPr>
        <p:txBody>
          <a:bodyPr spcFirstLastPara="1" vert="horz" wrap="square" lIns="68569" tIns="34275" rIns="68569" bIns="34275" rtlCol="0" anchor="b" anchorCtr="0">
            <a:normAutofit/>
          </a:bodyPr>
          <a:lstStyle/>
          <a:p>
            <a:pPr>
              <a:lnSpc>
                <a:spcPct val="85000"/>
              </a:lnSpc>
              <a:spcBef>
                <a:spcPts val="0"/>
              </a:spcBef>
              <a:buClr>
                <a:srgbClr val="3F3F3F"/>
              </a:buClr>
              <a:buSzPts val="1800"/>
            </a:pPr>
            <a:r>
              <a:rPr lang="en-US"/>
              <a:t>Jenny’s needs/skills?</a:t>
            </a:r>
            <a:endParaRPr/>
          </a:p>
        </p:txBody>
      </p:sp>
      <p:sp>
        <p:nvSpPr>
          <p:cNvPr id="889" name="Google Shape;889;p89"/>
          <p:cNvSpPr txBox="1">
            <a:spLocks noGrp="1"/>
          </p:cNvSpPr>
          <p:nvPr>
            <p:ph type="body" idx="4294967295"/>
          </p:nvPr>
        </p:nvSpPr>
        <p:spPr>
          <a:xfrm>
            <a:off x="215531" y="1681012"/>
            <a:ext cx="8572500" cy="3846150"/>
          </a:xfrm>
          <a:prstGeom prst="rect">
            <a:avLst/>
          </a:prstGeom>
          <a:noFill/>
          <a:ln>
            <a:noFill/>
          </a:ln>
        </p:spPr>
        <p:txBody>
          <a:bodyPr spcFirstLastPara="1" vert="horz" wrap="square" lIns="0" tIns="34275" rIns="0" bIns="34275" rtlCol="0" anchor="t" anchorCtr="0">
            <a:noAutofit/>
          </a:bodyPr>
          <a:lstStyle/>
          <a:p>
            <a:pPr marL="942975" lvl="2" indent="-292342">
              <a:spcBef>
                <a:spcPts val="1050"/>
              </a:spcBef>
              <a:buClr>
                <a:srgbClr val="3C78D8"/>
              </a:buClr>
              <a:buSzPts val="2400"/>
              <a:buFont typeface="Arial"/>
              <a:buChar char="•"/>
            </a:pPr>
            <a:r>
              <a:rPr lang="en-US" sz="1800" b="1">
                <a:solidFill>
                  <a:srgbClr val="3C78D8"/>
                </a:solidFill>
              </a:rPr>
              <a:t>Reading &amp; Writing ‘Needs to Strengthen Skills’</a:t>
            </a:r>
            <a:r>
              <a:rPr lang="en-US" sz="1800"/>
              <a:t> (Reading comprehension strategies). </a:t>
            </a:r>
            <a:endParaRPr sz="1800"/>
          </a:p>
          <a:p>
            <a:pPr marL="942975" lvl="2" indent="-292342">
              <a:spcBef>
                <a:spcPts val="1050"/>
              </a:spcBef>
              <a:buClr>
                <a:srgbClr val="3D85C6"/>
              </a:buClr>
              <a:buSzPts val="2400"/>
              <a:buFont typeface="Arial"/>
              <a:buChar char="•"/>
            </a:pPr>
            <a:r>
              <a:rPr lang="en-US" sz="1800" b="1">
                <a:solidFill>
                  <a:srgbClr val="3D85C6"/>
                </a:solidFill>
              </a:rPr>
              <a:t>Math ‘Significantly Below Average </a:t>
            </a:r>
            <a:r>
              <a:rPr lang="en-US" sz="1800"/>
              <a:t>–  (Math calculation skills)</a:t>
            </a:r>
            <a:endParaRPr sz="1800"/>
          </a:p>
          <a:p>
            <a:pPr marL="942975" lvl="2" indent="-292342">
              <a:spcBef>
                <a:spcPts val="1050"/>
              </a:spcBef>
              <a:buClr>
                <a:srgbClr val="3C78D8"/>
              </a:buClr>
              <a:buSzPts val="2400"/>
              <a:buFont typeface="Arial"/>
              <a:buChar char="•"/>
            </a:pPr>
            <a:r>
              <a:rPr lang="en-US" sz="1800" b="1">
                <a:solidFill>
                  <a:srgbClr val="3C78D8"/>
                </a:solidFill>
              </a:rPr>
              <a:t>For writing</a:t>
            </a:r>
            <a:r>
              <a:rPr lang="en-US" sz="1800" b="1">
                <a:solidFill>
                  <a:srgbClr val="599BD5"/>
                </a:solidFill>
              </a:rPr>
              <a:t>,</a:t>
            </a:r>
            <a:r>
              <a:rPr lang="en-US" sz="1800" b="1">
                <a:solidFill>
                  <a:schemeClr val="dk1"/>
                </a:solidFill>
              </a:rPr>
              <a:t> </a:t>
            </a:r>
            <a:r>
              <a:rPr lang="en-US" sz="1800">
                <a:solidFill>
                  <a:schemeClr val="dk1"/>
                </a:solidFill>
              </a:rPr>
              <a:t>she needs support with </a:t>
            </a:r>
            <a:r>
              <a:rPr lang="en-US" sz="1800" b="1" u="sng">
                <a:solidFill>
                  <a:schemeClr val="dk1"/>
                </a:solidFill>
              </a:rPr>
              <a:t>organization and writing mechanics </a:t>
            </a:r>
            <a:endParaRPr sz="1800"/>
          </a:p>
          <a:p>
            <a:pPr marL="942975" lvl="2" indent="-292375">
              <a:spcBef>
                <a:spcPts val="1050"/>
              </a:spcBef>
              <a:buClr>
                <a:srgbClr val="3C78D8"/>
              </a:buClr>
              <a:buSzPts val="2357"/>
              <a:buFont typeface="Arial"/>
              <a:buChar char="•"/>
            </a:pPr>
            <a:r>
              <a:rPr lang="en-US" sz="1800" b="1">
                <a:solidFill>
                  <a:srgbClr val="3C78D8"/>
                </a:solidFill>
              </a:rPr>
              <a:t>Self Advocacy</a:t>
            </a:r>
            <a:r>
              <a:rPr lang="en-US" sz="1800" b="1"/>
              <a:t>:</a:t>
            </a:r>
            <a:r>
              <a:rPr lang="en-US" sz="1800"/>
              <a:t> Positively she can resolve conflicts through reasoning, she responds appropriately through typical exchanges with others. </a:t>
            </a:r>
            <a:r>
              <a:rPr lang="en-US" sz="1800" b="1">
                <a:solidFill>
                  <a:srgbClr val="3C78D8"/>
                </a:solidFill>
              </a:rPr>
              <a:t>She is unable to express strengths and needs when asking for help or for accommodations when needed. She is unable to express preferences appropriately, which includes identifying short- and long-term goals,  appropriately able to advocate for herself in a variety of settings. </a:t>
            </a:r>
            <a:endParaRPr sz="1800">
              <a:solidFill>
                <a:srgbClr val="3C78D8"/>
              </a:solidFill>
            </a:endParaRPr>
          </a:p>
          <a:p>
            <a:pPr marL="342900" indent="-284950">
              <a:spcBef>
                <a:spcPts val="900"/>
              </a:spcBef>
              <a:buClr>
                <a:srgbClr val="3C78D8"/>
              </a:buClr>
              <a:buSzPts val="2400"/>
              <a:buChar char=" "/>
            </a:pPr>
            <a:r>
              <a:rPr lang="en-US" sz="1800" b="1" i="1">
                <a:solidFill>
                  <a:srgbClr val="3C78D8"/>
                </a:solidFill>
              </a:rPr>
              <a:t>Jenny’s goal was to attend a 4-year college, but after researching with her case manager, Jenny decided that a community college would be a better fit.</a:t>
            </a:r>
            <a:endParaRPr sz="1800">
              <a:solidFill>
                <a:srgbClr val="3C78D8"/>
              </a:solidFill>
            </a:endParaRPr>
          </a:p>
          <a:p>
            <a:pPr marL="342900" indent="-171450">
              <a:spcBef>
                <a:spcPts val="900"/>
              </a:spcBef>
              <a:buClr>
                <a:schemeClr val="dk1"/>
              </a:buClr>
              <a:buSzPts val="2541"/>
              <a:buNone/>
            </a:pPr>
            <a:endParaRPr sz="1800" b="1">
              <a:solidFill>
                <a:srgbClr val="1482AB"/>
              </a:solidFill>
            </a:endParaRPr>
          </a:p>
          <a:p>
            <a:pPr marL="342900" indent="-171450">
              <a:spcBef>
                <a:spcPts val="900"/>
              </a:spcBef>
              <a:buClr>
                <a:schemeClr val="dk1"/>
              </a:buClr>
              <a:buSzPts val="2541"/>
              <a:buNone/>
            </a:pPr>
            <a:endParaRPr sz="1800"/>
          </a:p>
        </p:txBody>
      </p:sp>
      <p:sp>
        <p:nvSpPr>
          <p:cNvPr id="890" name="Google Shape;890;p89"/>
          <p:cNvSpPr txBox="1">
            <a:spLocks noGrp="1"/>
          </p:cNvSpPr>
          <p:nvPr>
            <p:ph type="sldNum" idx="12"/>
          </p:nvPr>
        </p:nvSpPr>
        <p:spPr>
          <a:xfrm>
            <a:off x="7425344" y="5702089"/>
            <a:ext cx="983925" cy="273825"/>
          </a:xfrm>
          <a:prstGeom prst="rect">
            <a:avLst/>
          </a:prstGeom>
          <a:noFill/>
          <a:ln>
            <a:noFill/>
          </a:ln>
        </p:spPr>
        <p:txBody>
          <a:bodyPr spcFirstLastPara="1" wrap="square" lIns="68569" tIns="34275" rIns="68569" bIns="34275" anchor="ctr" anchorCtr="0">
            <a:noAutofit/>
          </a:bodyPr>
          <a:lstStyle/>
          <a:p>
            <a:pPr>
              <a:buSzPts val="1050"/>
            </a:pPr>
            <a:fld id="{00000000-1234-1234-1234-123412341234}" type="slidenum">
              <a:rPr lang="en-US"/>
              <a:pPr>
                <a:buSzPts val="1050"/>
              </a:pPr>
              <a:t>75</a:t>
            </a:fld>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graphicFrame>
        <p:nvGraphicFramePr>
          <p:cNvPr id="895" name="Google Shape;895;p90"/>
          <p:cNvGraphicFramePr/>
          <p:nvPr/>
        </p:nvGraphicFramePr>
        <p:xfrm>
          <a:off x="75165" y="2197733"/>
          <a:ext cx="8869107" cy="4042217"/>
        </p:xfrm>
        <a:graphic>
          <a:graphicData uri="http://schemas.openxmlformats.org/drawingml/2006/table">
            <a:tbl>
              <a:tblPr>
                <a:noFill/>
              </a:tblPr>
              <a:tblGrid>
                <a:gridCol w="2956369">
                  <a:extLst>
                    <a:ext uri="{9D8B030D-6E8A-4147-A177-3AD203B41FA5}">
                      <a16:colId xmlns:a16="http://schemas.microsoft.com/office/drawing/2014/main" val="20000"/>
                    </a:ext>
                  </a:extLst>
                </a:gridCol>
                <a:gridCol w="2956369">
                  <a:extLst>
                    <a:ext uri="{9D8B030D-6E8A-4147-A177-3AD203B41FA5}">
                      <a16:colId xmlns:a16="http://schemas.microsoft.com/office/drawing/2014/main" val="20001"/>
                    </a:ext>
                  </a:extLst>
                </a:gridCol>
                <a:gridCol w="2956369">
                  <a:extLst>
                    <a:ext uri="{9D8B030D-6E8A-4147-A177-3AD203B41FA5}">
                      <a16:colId xmlns:a16="http://schemas.microsoft.com/office/drawing/2014/main" val="20002"/>
                    </a:ext>
                  </a:extLst>
                </a:gridCol>
              </a:tblGrid>
              <a:tr h="754358">
                <a:tc>
                  <a:txBody>
                    <a:bodyPr/>
                    <a:lstStyle/>
                    <a:p>
                      <a:pPr marL="0" marR="0" lvl="0" indent="0" algn="ctr" rtl="0">
                        <a:lnSpc>
                          <a:spcPct val="100000"/>
                        </a:lnSpc>
                        <a:spcBef>
                          <a:spcPts val="0"/>
                        </a:spcBef>
                        <a:spcAft>
                          <a:spcPts val="0"/>
                        </a:spcAft>
                        <a:buClr>
                          <a:srgbClr val="F3F3F3"/>
                        </a:buClr>
                        <a:buSzPts val="1800"/>
                        <a:buFont typeface="Calibri"/>
                        <a:buNone/>
                      </a:pPr>
                      <a:r>
                        <a:rPr lang="en-US" sz="1400" b="1" u="none" strike="noStrike" cap="none">
                          <a:solidFill>
                            <a:srgbClr val="F3F3F3"/>
                          </a:solidFill>
                          <a:latin typeface="Calibri"/>
                          <a:ea typeface="Calibri"/>
                          <a:cs typeface="Calibri"/>
                          <a:sym typeface="Calibri"/>
                        </a:rPr>
                        <a:t>O*Net Online</a:t>
                      </a:r>
                      <a:endParaRPr sz="1400" b="1" u="none" strike="noStrike" cap="none">
                        <a:solidFill>
                          <a:srgbClr val="F3F3F3"/>
                        </a:solidFill>
                        <a:latin typeface="Calibri"/>
                        <a:ea typeface="Calibri"/>
                        <a:cs typeface="Calibri"/>
                        <a:sym typeface="Calibri"/>
                      </a:endParaRPr>
                    </a:p>
                  </a:txBody>
                  <a:tcPr marL="68569" marR="68569" marT="68569" marB="68569">
                    <a:solidFill>
                      <a:srgbClr val="073763"/>
                    </a:solidFill>
                  </a:tcPr>
                </a:tc>
                <a:tc>
                  <a:txBody>
                    <a:bodyPr/>
                    <a:lstStyle/>
                    <a:p>
                      <a:pPr marL="0" marR="0" lvl="0" indent="0" algn="ctr" rtl="0">
                        <a:lnSpc>
                          <a:spcPct val="100000"/>
                        </a:lnSpc>
                        <a:spcBef>
                          <a:spcPts val="0"/>
                        </a:spcBef>
                        <a:spcAft>
                          <a:spcPts val="0"/>
                        </a:spcAft>
                        <a:buClr>
                          <a:srgbClr val="F3F3F3"/>
                        </a:buClr>
                        <a:buSzPts val="1800"/>
                        <a:buFont typeface="Calibri"/>
                        <a:buNone/>
                      </a:pPr>
                      <a:r>
                        <a:rPr lang="en-US" sz="1400" b="1" u="none" strike="noStrike" cap="none">
                          <a:solidFill>
                            <a:srgbClr val="F3F3F3"/>
                          </a:solidFill>
                          <a:latin typeface="Calibri"/>
                          <a:ea typeface="Calibri"/>
                          <a:cs typeface="Calibri"/>
                          <a:sym typeface="Calibri"/>
                        </a:rPr>
                        <a:t>Jenny’s Skills</a:t>
                      </a:r>
                      <a:endParaRPr sz="1400" b="1" u="none" strike="noStrike" cap="none">
                        <a:solidFill>
                          <a:srgbClr val="F3F3F3"/>
                        </a:solidFill>
                        <a:latin typeface="Calibri"/>
                        <a:ea typeface="Calibri"/>
                        <a:cs typeface="Calibri"/>
                        <a:sym typeface="Calibri"/>
                      </a:endParaRPr>
                    </a:p>
                  </a:txBody>
                  <a:tcPr marL="68569" marR="68569" marT="68569" marB="68569">
                    <a:solidFill>
                      <a:srgbClr val="073763"/>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b="1" u="none" strike="noStrike" cap="none">
                          <a:solidFill>
                            <a:srgbClr val="F3F3F3"/>
                          </a:solidFill>
                          <a:latin typeface="Calibri"/>
                          <a:ea typeface="Calibri"/>
                          <a:cs typeface="Calibri"/>
                          <a:sym typeface="Calibri"/>
                        </a:rPr>
                        <a:t> 2020 Colorado Academic Standards &amp; Grade Level Expectations</a:t>
                      </a:r>
                      <a:endParaRPr sz="1100" u="none" strike="noStrike" cap="none"/>
                    </a:p>
                    <a:p>
                      <a:pPr marL="0" marR="0" lvl="0" indent="0" algn="ctr" rtl="0">
                        <a:lnSpc>
                          <a:spcPct val="100000"/>
                        </a:lnSpc>
                        <a:spcBef>
                          <a:spcPts val="0"/>
                        </a:spcBef>
                        <a:spcAft>
                          <a:spcPts val="0"/>
                        </a:spcAft>
                        <a:buClr>
                          <a:schemeClr val="dk1"/>
                        </a:buClr>
                        <a:buSzPts val="1800"/>
                        <a:buFont typeface="Calibri"/>
                        <a:buNone/>
                      </a:pPr>
                      <a:endParaRPr sz="1400" b="1" u="none" strike="noStrike" cap="none">
                        <a:solidFill>
                          <a:srgbClr val="F3F3F3"/>
                        </a:solidFill>
                        <a:latin typeface="Calibri"/>
                        <a:ea typeface="Calibri"/>
                        <a:cs typeface="Calibri"/>
                        <a:sym typeface="Calibri"/>
                      </a:endParaRPr>
                    </a:p>
                  </a:txBody>
                  <a:tcPr marL="68569" marR="68569" marT="68569" marB="68569">
                    <a:solidFill>
                      <a:srgbClr val="073763"/>
                    </a:solidFill>
                  </a:tcPr>
                </a:tc>
                <a:extLst>
                  <a:ext uri="{0D108BD9-81ED-4DB2-BD59-A6C34878D82A}">
                    <a16:rowId xmlns:a16="http://schemas.microsoft.com/office/drawing/2014/main" val="10000"/>
                  </a:ext>
                </a:extLst>
              </a:tr>
              <a:tr h="2941107">
                <a:tc>
                  <a:txBody>
                    <a:bodyPr/>
                    <a:lstStyle/>
                    <a:p>
                      <a:pPr marL="0" marR="0" lvl="0" indent="0" algn="l" rtl="0">
                        <a:lnSpc>
                          <a:spcPct val="100000"/>
                        </a:lnSpc>
                        <a:spcBef>
                          <a:spcPts val="0"/>
                        </a:spcBef>
                        <a:spcAft>
                          <a:spcPts val="0"/>
                        </a:spcAft>
                        <a:buClr>
                          <a:schemeClr val="dk1"/>
                        </a:buClr>
                        <a:buSzPts val="1400"/>
                        <a:buFont typeface="Calibri"/>
                        <a:buNone/>
                      </a:pPr>
                      <a:r>
                        <a:rPr lang="en-US" sz="1200" u="none" strike="noStrike" cap="none">
                          <a:solidFill>
                            <a:srgbClr val="212529"/>
                          </a:solidFill>
                          <a:highlight>
                            <a:srgbClr val="FFFFFF"/>
                          </a:highlight>
                          <a:latin typeface="Calibri"/>
                          <a:ea typeface="Calibri"/>
                          <a:cs typeface="Calibri"/>
                          <a:sym typeface="Calibri"/>
                        </a:rPr>
                        <a:t>Mathematics — Knowledge of arithmetic, algebra, geometry, calculus, statistics, and their applications.</a:t>
                      </a:r>
                      <a:endParaRPr sz="1200" u="none" strike="noStrike" cap="none">
                        <a:solidFill>
                          <a:srgbClr val="212529"/>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1200" u="none" strike="noStrike" cap="none">
                        <a:solidFill>
                          <a:srgbClr val="212529"/>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US" sz="1200" u="none" strike="noStrike" cap="none">
                          <a:solidFill>
                            <a:srgbClr val="212529"/>
                          </a:solidFill>
                          <a:highlight>
                            <a:srgbClr val="FFFFFF"/>
                          </a:highlight>
                          <a:latin typeface="Calibri"/>
                          <a:ea typeface="Calibri"/>
                          <a:cs typeface="Calibri"/>
                          <a:sym typeface="Calibri"/>
                        </a:rPr>
                        <a:t>Use of math to solve problems</a:t>
                      </a:r>
                      <a:endParaRPr sz="1200" u="none" strike="noStrike" cap="none">
                        <a:solidFill>
                          <a:srgbClr val="212529"/>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120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US" sz="1200" u="none" strike="noStrike" cap="none">
                          <a:solidFill>
                            <a:schemeClr val="dk1"/>
                          </a:solidFill>
                          <a:latin typeface="Calibri"/>
                          <a:ea typeface="Calibri"/>
                          <a:cs typeface="Calibri"/>
                          <a:sym typeface="Calibri"/>
                        </a:rPr>
                        <a:t>(O*NET Summary Report for </a:t>
                      </a:r>
                      <a:r>
                        <a:rPr lang="en-US" sz="1200" b="1" u="none" strike="noStrike" cap="none">
                          <a:solidFill>
                            <a:srgbClr val="004488"/>
                          </a:solidFill>
                          <a:highlight>
                            <a:srgbClr val="FFFFFF"/>
                          </a:highlight>
                          <a:latin typeface="Calibri"/>
                          <a:ea typeface="Calibri"/>
                          <a:cs typeface="Calibri"/>
                          <a:sym typeface="Calibri"/>
                        </a:rPr>
                        <a:t>Architects, Except Landscape and Naval</a:t>
                      </a:r>
                      <a:endParaRPr sz="1200" b="1" u="none" strike="noStrike" cap="none">
                        <a:solidFill>
                          <a:srgbClr val="004488"/>
                        </a:solidFill>
                        <a:highlight>
                          <a:srgbClr val="FFFFFF"/>
                        </a:highlight>
                        <a:latin typeface="Calibri"/>
                        <a:ea typeface="Calibri"/>
                        <a:cs typeface="Calibri"/>
                        <a:sym typeface="Calibri"/>
                      </a:endParaRPr>
                    </a:p>
                    <a:p>
                      <a:pPr marL="0" marR="0" lvl="0" indent="0" algn="l" rtl="0">
                        <a:lnSpc>
                          <a:spcPct val="120000"/>
                        </a:lnSpc>
                        <a:spcBef>
                          <a:spcPts val="0"/>
                        </a:spcBef>
                        <a:spcAft>
                          <a:spcPts val="0"/>
                        </a:spcAft>
                        <a:buClr>
                          <a:schemeClr val="dk1"/>
                        </a:buClr>
                        <a:buSzPts val="1100"/>
                        <a:buFont typeface="Arial"/>
                        <a:buNone/>
                      </a:pPr>
                      <a:r>
                        <a:rPr lang="en-US" sz="1200" b="1" u="none" strike="noStrike" cap="none">
                          <a:solidFill>
                            <a:srgbClr val="004488"/>
                          </a:solidFill>
                          <a:highlight>
                            <a:srgbClr val="FFFFFF"/>
                          </a:highlight>
                          <a:latin typeface="Calibri"/>
                          <a:ea typeface="Calibri"/>
                          <a:cs typeface="Calibri"/>
                          <a:sym typeface="Calibri"/>
                        </a:rPr>
                        <a:t>17-1011.00</a:t>
                      </a:r>
                      <a:r>
                        <a:rPr lang="en-US" sz="1200" u="none" strike="noStrike" cap="none">
                          <a:solidFill>
                            <a:schemeClr val="dk1"/>
                          </a:solidFill>
                          <a:latin typeface="Calibri"/>
                          <a:ea typeface="Calibri"/>
                          <a:cs typeface="Calibri"/>
                          <a:sym typeface="Calibri"/>
                        </a:rPr>
                        <a:t>)</a:t>
                      </a:r>
                      <a:endParaRPr sz="120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1200" u="sng" strike="noStrike" cap="none">
                          <a:solidFill>
                            <a:schemeClr val="hlink"/>
                          </a:solidFill>
                          <a:latin typeface="Calibri"/>
                          <a:ea typeface="Calibri"/>
                          <a:cs typeface="Calibri"/>
                          <a:sym typeface="Calibri"/>
                          <a:hlinkClick r:id="rId3"/>
                        </a:rPr>
                        <a:t>https://www.onetonline.org/link/summary/17-1011.00</a:t>
                      </a:r>
                      <a:r>
                        <a:rPr lang="en-US" sz="1200" u="none" strike="noStrike" cap="none">
                          <a:solidFill>
                            <a:schemeClr val="dk1"/>
                          </a:solidFill>
                          <a:latin typeface="Calibri"/>
                          <a:ea typeface="Calibri"/>
                          <a:cs typeface="Calibri"/>
                          <a:sym typeface="Calibri"/>
                        </a:rPr>
                        <a:t> </a:t>
                      </a:r>
                      <a:endParaRPr sz="1200" u="none" strike="noStrike" cap="none">
                        <a:solidFill>
                          <a:schemeClr val="dk1"/>
                        </a:solidFill>
                        <a:latin typeface="Calibri"/>
                        <a:ea typeface="Calibri"/>
                        <a:cs typeface="Calibri"/>
                        <a:sym typeface="Calibri"/>
                      </a:endParaRPr>
                    </a:p>
                    <a:p>
                      <a:pPr marL="0" marR="0" lvl="0" indent="0" algn="l" rtl="0">
                        <a:lnSpc>
                          <a:spcPct val="120000"/>
                        </a:lnSpc>
                        <a:spcBef>
                          <a:spcPts val="600"/>
                        </a:spcBef>
                        <a:spcAft>
                          <a:spcPts val="0"/>
                        </a:spcAft>
                        <a:buClr>
                          <a:schemeClr val="dk1"/>
                        </a:buClr>
                        <a:buSzPts val="1100"/>
                        <a:buFont typeface="Arial"/>
                        <a:buNone/>
                      </a:pPr>
                      <a:r>
                        <a:rPr lang="en-US" sz="1200" u="sng" strike="noStrike" cap="none">
                          <a:solidFill>
                            <a:schemeClr val="hlink"/>
                          </a:solidFill>
                          <a:latin typeface="Calibri"/>
                          <a:ea typeface="Calibri"/>
                          <a:cs typeface="Calibri"/>
                          <a:sym typeface="Calibri"/>
                          <a:hlinkClick r:id="rId4"/>
                        </a:rPr>
                        <a:t>https://architizer.com/blog/practice/details/do-you-need-to-be-good-at-math-to-be-an-architect/</a:t>
                      </a:r>
                      <a:r>
                        <a:rPr lang="en-US" sz="1200" u="none" strike="noStrike" cap="none">
                          <a:solidFill>
                            <a:schemeClr val="dk1"/>
                          </a:solidFill>
                          <a:latin typeface="Calibri"/>
                          <a:ea typeface="Calibri"/>
                          <a:cs typeface="Calibri"/>
                          <a:sym typeface="Calibri"/>
                        </a:rPr>
                        <a:t> </a:t>
                      </a:r>
                      <a:endParaRPr sz="1200" u="none" strike="noStrike" cap="none">
                        <a:solidFill>
                          <a:schemeClr val="dk1"/>
                        </a:solidFill>
                        <a:latin typeface="Calibri"/>
                        <a:ea typeface="Calibri"/>
                        <a:cs typeface="Calibri"/>
                        <a:sym typeface="Calibri"/>
                      </a:endParaRPr>
                    </a:p>
                  </a:txBody>
                  <a:tcPr marL="68569" marR="68569" marT="68569" marB="68569"/>
                </a:tc>
                <a:tc rowSpan="2">
                  <a:txBody>
                    <a:bodyPr/>
                    <a:lstStyle/>
                    <a:p>
                      <a:pPr marL="171450" marR="0" lvl="0" indent="-171450" algn="l" rtl="0">
                        <a:lnSpc>
                          <a:spcPct val="100000"/>
                        </a:lnSpc>
                        <a:spcBef>
                          <a:spcPts val="0"/>
                        </a:spcBef>
                        <a:spcAft>
                          <a:spcPts val="0"/>
                        </a:spcAft>
                        <a:buClr>
                          <a:schemeClr val="dk1"/>
                        </a:buClr>
                        <a:buSzPts val="1600"/>
                        <a:buFont typeface="Arial"/>
                        <a:buChar char="•"/>
                      </a:pPr>
                      <a:r>
                        <a:rPr lang="en-US" sz="1200" b="0" u="none" strike="noStrike" cap="none">
                          <a:solidFill>
                            <a:schemeClr val="dk1"/>
                          </a:solidFill>
                          <a:latin typeface="Calibri"/>
                          <a:ea typeface="Calibri"/>
                          <a:cs typeface="Calibri"/>
                          <a:sym typeface="Calibri"/>
                        </a:rPr>
                        <a:t>Math ‘Significantly Below Average – Did Not Reach Benchmark’ (score of 240- score range 160-760) (Math calculation skills)</a:t>
                      </a:r>
                      <a:endParaRPr sz="1200" b="0" u="none" strike="noStrike" cap="none">
                        <a:solidFill>
                          <a:schemeClr val="dk1"/>
                        </a:solidFill>
                        <a:latin typeface="Calibri"/>
                        <a:ea typeface="Calibri"/>
                        <a:cs typeface="Calibri"/>
                        <a:sym typeface="Calibri"/>
                      </a:endParaRPr>
                    </a:p>
                    <a:p>
                      <a:pPr marL="171450" marR="0" lvl="0" indent="-146050" algn="l" rtl="0">
                        <a:lnSpc>
                          <a:spcPct val="100000"/>
                        </a:lnSpc>
                        <a:spcBef>
                          <a:spcPts val="0"/>
                        </a:spcBef>
                        <a:spcAft>
                          <a:spcPts val="0"/>
                        </a:spcAft>
                        <a:buClr>
                          <a:schemeClr val="dk1"/>
                        </a:buClr>
                        <a:buSzPts val="1000"/>
                        <a:buFont typeface="Calibri"/>
                        <a:buChar char="•"/>
                      </a:pPr>
                      <a:r>
                        <a:rPr lang="en-US" sz="1200" u="none" strike="noStrike" cap="none">
                          <a:solidFill>
                            <a:schemeClr val="dk1"/>
                          </a:solidFill>
                          <a:latin typeface="Calibri"/>
                          <a:ea typeface="Calibri"/>
                          <a:cs typeface="Calibri"/>
                          <a:sym typeface="Calibri"/>
                        </a:rPr>
                        <a:t>Jenny receives instruction and is successful in general education settings with additional support on strategies for math computation and writing mechanics </a:t>
                      </a:r>
                      <a:endParaRPr sz="1200" u="none" strike="noStrike" cap="none">
                        <a:solidFill>
                          <a:schemeClr val="dk1"/>
                        </a:solidFill>
                        <a:latin typeface="Calibri"/>
                        <a:ea typeface="Calibri"/>
                        <a:cs typeface="Calibri"/>
                        <a:sym typeface="Calibri"/>
                      </a:endParaRPr>
                    </a:p>
                    <a:p>
                      <a:pPr marL="171450" marR="0" lvl="0" indent="-146050" algn="l" rtl="0">
                        <a:lnSpc>
                          <a:spcPct val="100000"/>
                        </a:lnSpc>
                        <a:spcBef>
                          <a:spcPts val="0"/>
                        </a:spcBef>
                        <a:spcAft>
                          <a:spcPts val="0"/>
                        </a:spcAft>
                        <a:buClr>
                          <a:schemeClr val="dk1"/>
                        </a:buClr>
                        <a:buSzPts val="1000"/>
                        <a:buFont typeface="Calibri"/>
                        <a:buChar char="•"/>
                      </a:pPr>
                      <a:r>
                        <a:rPr lang="en-US" sz="1200" u="none" strike="noStrike" cap="none">
                          <a:solidFill>
                            <a:schemeClr val="dk1"/>
                          </a:solidFill>
                          <a:latin typeface="Calibri"/>
                          <a:ea typeface="Calibri"/>
                          <a:cs typeface="Calibri"/>
                          <a:sym typeface="Calibri"/>
                        </a:rPr>
                        <a:t>She currently demonstrates that she can independently solve grade-level multi-step problems with 50% accuracy.</a:t>
                      </a:r>
                      <a:endParaRPr sz="120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600"/>
                        <a:buFont typeface="Arial"/>
                        <a:buNone/>
                      </a:pPr>
                      <a:endParaRPr sz="120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u="none" strike="noStrike" cap="none">
                          <a:solidFill>
                            <a:schemeClr val="dk1"/>
                          </a:solidFill>
                          <a:latin typeface="Calibri"/>
                          <a:ea typeface="Calibri"/>
                          <a:cs typeface="Calibri"/>
                          <a:sym typeface="Calibri"/>
                        </a:rPr>
                        <a:t>Is there enough information to create a skill-based math goal?</a:t>
                      </a:r>
                      <a:endParaRPr sz="1200" u="none" strike="noStrike" cap="none">
                        <a:solidFill>
                          <a:schemeClr val="dk1"/>
                        </a:solidFill>
                        <a:latin typeface="Calibri"/>
                        <a:ea typeface="Calibri"/>
                        <a:cs typeface="Calibri"/>
                        <a:sym typeface="Calibri"/>
                      </a:endParaRPr>
                    </a:p>
                    <a:p>
                      <a:pPr marL="171450" marR="0" lvl="0" indent="-82550" algn="l" rtl="0">
                        <a:lnSpc>
                          <a:spcPct val="100000"/>
                        </a:lnSpc>
                        <a:spcBef>
                          <a:spcPts val="0"/>
                        </a:spcBef>
                        <a:spcAft>
                          <a:spcPts val="0"/>
                        </a:spcAft>
                        <a:buClr>
                          <a:schemeClr val="dk1"/>
                        </a:buClr>
                        <a:buSzPts val="1400"/>
                        <a:buFont typeface="Arial"/>
                        <a:buNone/>
                      </a:pPr>
                      <a:endParaRPr sz="1200" b="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400"/>
                        <a:buFont typeface="Arial"/>
                        <a:buNone/>
                      </a:pPr>
                      <a:r>
                        <a:rPr lang="en-US" sz="1200" b="0" u="none" strike="noStrike" cap="none">
                          <a:solidFill>
                            <a:schemeClr val="dk1"/>
                          </a:solidFill>
                          <a:latin typeface="Calibri"/>
                          <a:ea typeface="Calibri"/>
                          <a:cs typeface="Calibri"/>
                          <a:sym typeface="Calibri"/>
                        </a:rPr>
                        <a:t>(Assessment Data)</a:t>
                      </a:r>
                      <a:endParaRPr sz="1200" b="0" u="none" strike="noStrike" cap="none">
                        <a:solidFill>
                          <a:schemeClr val="dk1"/>
                        </a:solidFill>
                        <a:latin typeface="Calibri"/>
                        <a:ea typeface="Calibri"/>
                        <a:cs typeface="Calibri"/>
                        <a:sym typeface="Calibri"/>
                      </a:endParaRPr>
                    </a:p>
                  </a:txBody>
                  <a:tcPr marL="68569" marR="68569" marT="68569" marB="68569"/>
                </a:tc>
                <a:tc>
                  <a:txBody>
                    <a:bodyPr/>
                    <a:lstStyle/>
                    <a:p>
                      <a:pPr marL="0" marR="0" lvl="0" indent="0" algn="l" rtl="0">
                        <a:lnSpc>
                          <a:spcPct val="100000"/>
                        </a:lnSpc>
                        <a:spcBef>
                          <a:spcPts val="0"/>
                        </a:spcBef>
                        <a:spcAft>
                          <a:spcPts val="0"/>
                        </a:spcAft>
                        <a:buClr>
                          <a:schemeClr val="dk1"/>
                        </a:buClr>
                        <a:buSzPts val="1400"/>
                        <a:buFont typeface="Calibri"/>
                        <a:buNone/>
                      </a:pPr>
                      <a:r>
                        <a:rPr lang="en-US" sz="1200" b="1" u="none" strike="noStrike" cap="none">
                          <a:latin typeface="Calibri"/>
                          <a:ea typeface="Calibri"/>
                          <a:cs typeface="Calibri"/>
                          <a:sym typeface="Calibri"/>
                        </a:rPr>
                        <a:t>High School/Standard 1. Number</a:t>
                      </a:r>
                      <a:endParaRPr sz="1200" u="none" strike="noStrike" cap="none"/>
                    </a:p>
                    <a:p>
                      <a:pPr marL="0" marR="0" lvl="0" indent="0" algn="l" rtl="0">
                        <a:lnSpc>
                          <a:spcPct val="100000"/>
                        </a:lnSpc>
                        <a:spcBef>
                          <a:spcPts val="0"/>
                        </a:spcBef>
                        <a:spcAft>
                          <a:spcPts val="0"/>
                        </a:spcAft>
                        <a:buClr>
                          <a:schemeClr val="dk1"/>
                        </a:buClr>
                        <a:buSzPts val="1400"/>
                        <a:buFont typeface="Calibri"/>
                        <a:buNone/>
                      </a:pPr>
                      <a:r>
                        <a:rPr lang="en-US" sz="1200" b="1" u="none" strike="noStrike" cap="none">
                          <a:latin typeface="Calibri"/>
                          <a:ea typeface="Calibri"/>
                          <a:cs typeface="Calibri"/>
                          <a:sym typeface="Calibri"/>
                        </a:rPr>
                        <a:t>And Quantity. HS.N-Q.A. Quantities: Reason</a:t>
                      </a:r>
                      <a:endParaRPr sz="1200" u="none" strike="noStrike" cap="none"/>
                    </a:p>
                    <a:p>
                      <a:pPr marL="0" marR="0" lvl="0" indent="0" algn="l" rtl="0">
                        <a:lnSpc>
                          <a:spcPct val="100000"/>
                        </a:lnSpc>
                        <a:spcBef>
                          <a:spcPts val="0"/>
                        </a:spcBef>
                        <a:spcAft>
                          <a:spcPts val="0"/>
                        </a:spcAft>
                        <a:buClr>
                          <a:schemeClr val="dk1"/>
                        </a:buClr>
                        <a:buSzPts val="1400"/>
                        <a:buFont typeface="Calibri"/>
                        <a:buNone/>
                      </a:pPr>
                      <a:r>
                        <a:rPr lang="en-US" sz="1200" b="1" u="none" strike="noStrike" cap="none">
                          <a:latin typeface="Calibri"/>
                          <a:ea typeface="Calibri"/>
                          <a:cs typeface="Calibri"/>
                          <a:sym typeface="Calibri"/>
                        </a:rPr>
                        <a:t>quantitatively and use units to</a:t>
                      </a:r>
                      <a:endParaRPr sz="1200" u="none" strike="noStrike" cap="none"/>
                    </a:p>
                    <a:p>
                      <a:pPr marL="0" marR="0" lvl="0" indent="0" algn="l" rtl="0">
                        <a:lnSpc>
                          <a:spcPct val="100000"/>
                        </a:lnSpc>
                        <a:spcBef>
                          <a:spcPts val="0"/>
                        </a:spcBef>
                        <a:spcAft>
                          <a:spcPts val="0"/>
                        </a:spcAft>
                        <a:buClr>
                          <a:schemeClr val="dk1"/>
                        </a:buClr>
                        <a:buSzPts val="1400"/>
                        <a:buFont typeface="Calibri"/>
                        <a:buNone/>
                      </a:pPr>
                      <a:r>
                        <a:rPr lang="en-US" sz="1200" b="1" u="none" strike="noStrike" cap="none">
                          <a:latin typeface="Calibri"/>
                          <a:ea typeface="Calibri"/>
                          <a:cs typeface="Calibri"/>
                          <a:sym typeface="Calibri"/>
                        </a:rPr>
                        <a:t>solve problems.</a:t>
                      </a:r>
                      <a:endParaRPr sz="1200" u="none" strike="noStrike" cap="none"/>
                    </a:p>
                    <a:p>
                      <a:pPr marL="0" marR="0" lvl="0" indent="0" algn="l" rtl="0">
                        <a:lnSpc>
                          <a:spcPct val="100000"/>
                        </a:lnSpc>
                        <a:spcBef>
                          <a:spcPts val="0"/>
                        </a:spcBef>
                        <a:spcAft>
                          <a:spcPts val="0"/>
                        </a:spcAft>
                        <a:buClr>
                          <a:schemeClr val="dk1"/>
                        </a:buClr>
                        <a:buSzPts val="1400"/>
                        <a:buFont typeface="Calibri"/>
                        <a:buNone/>
                      </a:pPr>
                      <a:r>
                        <a:rPr lang="en-US" sz="1200" b="0" u="none" strike="noStrike" cap="none">
                          <a:latin typeface="Calibri"/>
                          <a:ea typeface="Calibri"/>
                          <a:cs typeface="Calibri"/>
                          <a:sym typeface="Calibri"/>
                        </a:rPr>
                        <a:t>Choose a level of accuracy appropriate to</a:t>
                      </a:r>
                      <a:endParaRPr sz="1200" u="none" strike="noStrike" cap="none"/>
                    </a:p>
                    <a:p>
                      <a:pPr marL="0" marR="0" lvl="0" indent="0" algn="l" rtl="0">
                        <a:lnSpc>
                          <a:spcPct val="100000"/>
                        </a:lnSpc>
                        <a:spcBef>
                          <a:spcPts val="0"/>
                        </a:spcBef>
                        <a:spcAft>
                          <a:spcPts val="0"/>
                        </a:spcAft>
                        <a:buClr>
                          <a:schemeClr val="dk1"/>
                        </a:buClr>
                        <a:buSzPts val="1400"/>
                        <a:buFont typeface="Calibri"/>
                        <a:buNone/>
                      </a:pPr>
                      <a:r>
                        <a:rPr lang="en-US" sz="1200" b="0" u="none" strike="noStrike" cap="none">
                          <a:latin typeface="Calibri"/>
                          <a:ea typeface="Calibri"/>
                          <a:cs typeface="Calibri"/>
                          <a:sym typeface="Calibri"/>
                        </a:rPr>
                        <a:t>limitations on measurement when</a:t>
                      </a:r>
                      <a:endParaRPr sz="1200" u="none" strike="noStrike" cap="none"/>
                    </a:p>
                    <a:p>
                      <a:pPr marL="0" marR="0" lvl="0" indent="0" algn="l" rtl="0">
                        <a:lnSpc>
                          <a:spcPct val="100000"/>
                        </a:lnSpc>
                        <a:spcBef>
                          <a:spcPts val="0"/>
                        </a:spcBef>
                        <a:spcAft>
                          <a:spcPts val="0"/>
                        </a:spcAft>
                        <a:buClr>
                          <a:schemeClr val="dk1"/>
                        </a:buClr>
                        <a:buSzPts val="1400"/>
                        <a:buFont typeface="Calibri"/>
                        <a:buNone/>
                      </a:pPr>
                      <a:r>
                        <a:rPr lang="en-US" sz="1200" b="0" u="none" strike="noStrike" cap="none">
                          <a:latin typeface="Calibri"/>
                          <a:ea typeface="Calibri"/>
                          <a:cs typeface="Calibri"/>
                          <a:sym typeface="Calibri"/>
                        </a:rPr>
                        <a:t>reporting quantities. (CCSS: HS.N-Q.A.3)</a:t>
                      </a:r>
                      <a:endParaRPr sz="1200" b="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12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US" sz="1200" b="1" u="none" strike="noStrike" cap="none">
                          <a:solidFill>
                            <a:schemeClr val="dk1"/>
                          </a:solidFill>
                          <a:latin typeface="Calibri"/>
                          <a:ea typeface="Calibri"/>
                          <a:cs typeface="Calibri"/>
                          <a:sym typeface="Calibri"/>
                        </a:rPr>
                        <a:t>High School/Standard 2. Algebra &amp; Functions.</a:t>
                      </a:r>
                      <a:r>
                        <a:rPr lang="en-US" sz="1200" u="none" strike="noStrike" cap="none">
                          <a:solidFill>
                            <a:schemeClr val="dk1"/>
                          </a:solidFill>
                          <a:latin typeface="Calibri"/>
                          <a:ea typeface="Calibri"/>
                          <a:cs typeface="Calibri"/>
                          <a:sym typeface="Calibri"/>
                        </a:rPr>
                        <a:t> HS.F-IF.B. Interpreting Functions: Interpret functions that arise in applications in terms of the context.</a:t>
                      </a:r>
                      <a:endParaRPr sz="1100" u="none" strike="noStrike" cap="none">
                        <a:latin typeface="Calibri"/>
                        <a:ea typeface="Calibri"/>
                        <a:cs typeface="Calibri"/>
                        <a:sym typeface="Calibri"/>
                      </a:endParaRPr>
                    </a:p>
                  </a:txBody>
                  <a:tcPr marL="68569" marR="68569" marT="68569" marB="68569"/>
                </a:tc>
                <a:extLst>
                  <a:ext uri="{0D108BD9-81ED-4DB2-BD59-A6C34878D82A}">
                    <a16:rowId xmlns:a16="http://schemas.microsoft.com/office/drawing/2014/main" val="10001"/>
                  </a:ext>
                </a:extLst>
              </a:tr>
              <a:tr h="297158">
                <a:tc>
                  <a:txBody>
                    <a:bodyPr/>
                    <a:lstStyle/>
                    <a:p>
                      <a:pPr marL="0" marR="0" lvl="0" indent="0" algn="l" rtl="0">
                        <a:lnSpc>
                          <a:spcPct val="100000"/>
                        </a:lnSpc>
                        <a:spcBef>
                          <a:spcPts val="0"/>
                        </a:spcBef>
                        <a:spcAft>
                          <a:spcPts val="0"/>
                        </a:spcAft>
                        <a:buClr>
                          <a:schemeClr val="dk1"/>
                        </a:buClr>
                        <a:buSzPts val="1400"/>
                        <a:buFont typeface="Calibri"/>
                        <a:buNone/>
                      </a:pPr>
                      <a:endParaRPr sz="1100" u="none" strike="noStrike" cap="none">
                        <a:latin typeface="Calibri"/>
                        <a:ea typeface="Calibri"/>
                        <a:cs typeface="Calibri"/>
                        <a:sym typeface="Calibri"/>
                      </a:endParaRPr>
                    </a:p>
                  </a:txBody>
                  <a:tcPr marL="68569" marR="68569" marT="68569" marB="68569"/>
                </a:tc>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400"/>
                        <a:buFont typeface="Calibri"/>
                        <a:buNone/>
                      </a:pPr>
                      <a:endParaRPr sz="1100" u="none" strike="noStrike" cap="none"/>
                    </a:p>
                  </a:txBody>
                  <a:tcPr marL="68569" marR="68569" marT="68569" marB="68569"/>
                </a:tc>
                <a:extLst>
                  <a:ext uri="{0D108BD9-81ED-4DB2-BD59-A6C34878D82A}">
                    <a16:rowId xmlns:a16="http://schemas.microsoft.com/office/drawing/2014/main" val="10002"/>
                  </a:ext>
                </a:extLst>
              </a:tr>
            </a:tbl>
          </a:graphicData>
        </a:graphic>
      </p:graphicFrame>
      <p:pic>
        <p:nvPicPr>
          <p:cNvPr id="896" name="Google Shape;896;p90"/>
          <p:cNvPicPr preferRelativeResize="0"/>
          <p:nvPr/>
        </p:nvPicPr>
        <p:blipFill rotWithShape="1">
          <a:blip r:embed="rId5">
            <a:alphaModFix/>
          </a:blip>
          <a:srcRect l="9615" t="16872" r="10254" b="17502"/>
          <a:stretch/>
        </p:blipFill>
        <p:spPr>
          <a:xfrm>
            <a:off x="4610681" y="1468012"/>
            <a:ext cx="3225638" cy="514538"/>
          </a:xfrm>
          <a:prstGeom prst="rect">
            <a:avLst/>
          </a:prstGeom>
          <a:noFill/>
          <a:ln>
            <a:noFill/>
          </a:ln>
        </p:spPr>
      </p:pic>
      <p:sp>
        <p:nvSpPr>
          <p:cNvPr id="897" name="Google Shape;897;p90"/>
          <p:cNvSpPr txBox="1"/>
          <p:nvPr/>
        </p:nvSpPr>
        <p:spPr>
          <a:xfrm>
            <a:off x="4610681" y="1010569"/>
            <a:ext cx="4101975" cy="1187100"/>
          </a:xfrm>
          <a:prstGeom prst="rect">
            <a:avLst/>
          </a:prstGeom>
          <a:noFill/>
          <a:ln>
            <a:noFill/>
          </a:ln>
        </p:spPr>
        <p:txBody>
          <a:bodyPr spcFirstLastPara="1" wrap="square" lIns="68569" tIns="68569" rIns="68569" bIns="68569" anchor="t" anchorCtr="0">
            <a:noAutofit/>
          </a:bodyPr>
          <a:lstStyle/>
          <a:p>
            <a:pPr algn="ctr">
              <a:buClr>
                <a:srgbClr val="000000"/>
              </a:buClr>
              <a:buSzPts val="2200"/>
            </a:pPr>
            <a:r>
              <a:rPr lang="en-US" sz="1650" b="1" i="1">
                <a:solidFill>
                  <a:srgbClr val="073763"/>
                </a:solidFill>
                <a:latin typeface="Merriweather"/>
                <a:ea typeface="Merriweather"/>
                <a:cs typeface="Merriweather"/>
                <a:sym typeface="Merriweather"/>
              </a:rPr>
              <a:t>Activities, Skills &amp; Tasks to </a:t>
            </a:r>
            <a:endParaRPr sz="1650" b="1" i="1">
              <a:solidFill>
                <a:srgbClr val="073763"/>
              </a:solidFill>
              <a:latin typeface="Merriweather"/>
              <a:ea typeface="Merriweather"/>
              <a:cs typeface="Merriweather"/>
              <a:sym typeface="Merriweather"/>
            </a:endParaRPr>
          </a:p>
          <a:p>
            <a:pPr algn="ctr">
              <a:buClr>
                <a:srgbClr val="000000"/>
              </a:buClr>
              <a:buSzPts val="2200"/>
            </a:pPr>
            <a:r>
              <a:rPr lang="en-US" sz="1650" b="1" i="1">
                <a:solidFill>
                  <a:srgbClr val="073763"/>
                </a:solidFill>
                <a:latin typeface="Merriweather"/>
                <a:ea typeface="Merriweather"/>
                <a:cs typeface="Merriweather"/>
                <a:sym typeface="Merriweather"/>
              </a:rPr>
              <a:t>Colorado Academic </a:t>
            </a:r>
            <a:endParaRPr sz="1650" b="1" i="1">
              <a:solidFill>
                <a:srgbClr val="073763"/>
              </a:solidFill>
              <a:latin typeface="Merriweather"/>
              <a:ea typeface="Merriweather"/>
              <a:cs typeface="Merriweather"/>
              <a:sym typeface="Merriweather"/>
            </a:endParaRPr>
          </a:p>
          <a:p>
            <a:pPr algn="ctr">
              <a:buClr>
                <a:srgbClr val="000000"/>
              </a:buClr>
              <a:buSzPts val="2200"/>
            </a:pPr>
            <a:r>
              <a:rPr lang="en-US" sz="1650" b="1" i="1">
                <a:solidFill>
                  <a:srgbClr val="073763"/>
                </a:solidFill>
                <a:latin typeface="Merriweather"/>
                <a:ea typeface="Merriweather"/>
                <a:cs typeface="Merriweather"/>
                <a:sym typeface="Merriweather"/>
              </a:rPr>
              <a:t>Standards</a:t>
            </a:r>
            <a:endParaRPr sz="1650" b="1" i="1">
              <a:solidFill>
                <a:srgbClr val="073763"/>
              </a:solidFill>
              <a:latin typeface="Merriweather"/>
              <a:ea typeface="Merriweather"/>
              <a:cs typeface="Merriweather"/>
              <a:sym typeface="Merriweather"/>
            </a:endParaRPr>
          </a:p>
        </p:txBody>
      </p:sp>
      <p:sp>
        <p:nvSpPr>
          <p:cNvPr id="898" name="Google Shape;898;p90"/>
          <p:cNvSpPr txBox="1"/>
          <p:nvPr/>
        </p:nvSpPr>
        <p:spPr>
          <a:xfrm>
            <a:off x="216825" y="857250"/>
            <a:ext cx="4681800" cy="993600"/>
          </a:xfrm>
          <a:prstGeom prst="rect">
            <a:avLst/>
          </a:prstGeom>
          <a:noFill/>
          <a:ln>
            <a:noFill/>
          </a:ln>
        </p:spPr>
        <p:txBody>
          <a:bodyPr spcFirstLastPara="1" wrap="square" lIns="68569" tIns="68569" rIns="68569" bIns="68569" anchor="t" anchorCtr="0">
            <a:noAutofit/>
          </a:bodyPr>
          <a:lstStyle/>
          <a:p>
            <a:pPr>
              <a:buClr>
                <a:srgbClr val="000000"/>
              </a:buClr>
              <a:buSzPts val="1400"/>
            </a:pPr>
            <a:r>
              <a:rPr lang="en-US" sz="1050" i="1">
                <a:solidFill>
                  <a:srgbClr val="000000"/>
                </a:solidFill>
                <a:latin typeface="Arial"/>
                <a:ea typeface="Arial"/>
                <a:cs typeface="Arial"/>
                <a:sym typeface="Arial"/>
              </a:rPr>
              <a:t>Colorado Academic Standards with EEOs</a:t>
            </a:r>
            <a:endParaRPr sz="1050" i="1">
              <a:solidFill>
                <a:srgbClr val="000000"/>
              </a:solidFill>
              <a:latin typeface="Arial"/>
              <a:ea typeface="Arial"/>
              <a:cs typeface="Arial"/>
              <a:sym typeface="Arial"/>
            </a:endParaRPr>
          </a:p>
          <a:p>
            <a:pPr>
              <a:buClr>
                <a:srgbClr val="000000"/>
              </a:buClr>
              <a:buSzPts val="1400"/>
            </a:pPr>
            <a:r>
              <a:rPr lang="en-US" sz="1050" u="sng">
                <a:solidFill>
                  <a:srgbClr val="009384"/>
                </a:solidFill>
                <a:latin typeface="Arial"/>
                <a:ea typeface="Arial"/>
                <a:cs typeface="Arial"/>
                <a:sym typeface="Arial"/>
                <a:hlinkClick r:id="rId6">
                  <a:extLst>
                    <a:ext uri="{A12FA001-AC4F-418D-AE19-62706E023703}">
                      <ahyp:hlinkClr xmlns:ahyp="http://schemas.microsoft.com/office/drawing/2018/hyperlinkcolor" val="tx"/>
                    </a:ext>
                  </a:extLst>
                </a:hlinkClick>
              </a:rPr>
              <a:t>https://www.cde.state.co.us/coextendedeo</a:t>
            </a:r>
            <a:endParaRPr sz="1050">
              <a:solidFill>
                <a:srgbClr val="000000"/>
              </a:solidFill>
              <a:latin typeface="Arial"/>
              <a:ea typeface="Arial"/>
              <a:cs typeface="Arial"/>
              <a:sym typeface="Arial"/>
            </a:endParaRPr>
          </a:p>
          <a:p>
            <a:pPr>
              <a:buClr>
                <a:srgbClr val="000000"/>
              </a:buClr>
              <a:buSzPts val="1400"/>
            </a:pPr>
            <a:r>
              <a:rPr lang="en-US" sz="1050" u="sng">
                <a:solidFill>
                  <a:schemeClr val="hlink"/>
                </a:solidFill>
                <a:latin typeface="Arial"/>
                <a:ea typeface="Arial"/>
                <a:cs typeface="Arial"/>
                <a:sym typeface="Arial"/>
                <a:hlinkClick r:id="rId7"/>
              </a:rPr>
              <a:t>https://www.cde.state.co.us/apps/standards/</a:t>
            </a:r>
            <a:r>
              <a:rPr lang="en-US" sz="1050">
                <a:solidFill>
                  <a:srgbClr val="000000"/>
                </a:solidFill>
                <a:latin typeface="Arial"/>
                <a:ea typeface="Arial"/>
                <a:cs typeface="Arial"/>
                <a:sym typeface="Arial"/>
              </a:rPr>
              <a:t> </a:t>
            </a:r>
            <a:endParaRPr sz="1050">
              <a:solidFill>
                <a:srgbClr val="000000"/>
              </a:solidFill>
              <a:latin typeface="Arial"/>
              <a:ea typeface="Arial"/>
              <a:cs typeface="Arial"/>
              <a:sym typeface="Arial"/>
            </a:endParaRPr>
          </a:p>
          <a:p>
            <a:pPr>
              <a:buClr>
                <a:srgbClr val="000000"/>
              </a:buClr>
              <a:buSzPts val="1400"/>
            </a:pPr>
            <a:endParaRPr sz="1050">
              <a:solidFill>
                <a:srgbClr val="000000"/>
              </a:solidFill>
              <a:latin typeface="Arial"/>
              <a:ea typeface="Arial"/>
              <a:cs typeface="Arial"/>
              <a:sym typeface="Arial"/>
            </a:endParaRPr>
          </a:p>
          <a:p>
            <a:pPr>
              <a:buClr>
                <a:srgbClr val="000000"/>
              </a:buClr>
              <a:buSzPts val="1400"/>
            </a:pPr>
            <a:r>
              <a:rPr lang="en-US" sz="1050" i="1">
                <a:solidFill>
                  <a:srgbClr val="000000"/>
                </a:solidFill>
                <a:latin typeface="Arial"/>
                <a:ea typeface="Arial"/>
                <a:cs typeface="Arial"/>
                <a:sym typeface="Arial"/>
              </a:rPr>
              <a:t>Colorado Academic Standards with EEOs in tables</a:t>
            </a:r>
            <a:endParaRPr sz="1050" i="1">
              <a:solidFill>
                <a:srgbClr val="000000"/>
              </a:solidFill>
              <a:latin typeface="Arial"/>
              <a:ea typeface="Arial"/>
              <a:cs typeface="Arial"/>
              <a:sym typeface="Arial"/>
            </a:endParaRPr>
          </a:p>
          <a:p>
            <a:pPr>
              <a:buClr>
                <a:srgbClr val="000000"/>
              </a:buClr>
              <a:buSzPts val="1400"/>
            </a:pPr>
            <a:r>
              <a:rPr lang="en-US" sz="1050" u="sng">
                <a:solidFill>
                  <a:srgbClr val="009384"/>
                </a:solidFill>
                <a:latin typeface="Roboto"/>
                <a:ea typeface="Roboto"/>
                <a:cs typeface="Roboto"/>
                <a:sym typeface="Roboto"/>
                <a:hlinkClick r:id="rId8">
                  <a:extLst>
                    <a:ext uri="{A12FA001-AC4F-418D-AE19-62706E023703}">
                      <ahyp:hlinkClr xmlns:ahyp="http://schemas.microsoft.com/office/drawing/2018/hyperlinkcolor" val="tx"/>
                    </a:ext>
                  </a:extLst>
                </a:hlinkClick>
              </a:rPr>
              <a:t>https://www.cde.state.co.us/cdesped/eeo-rwc-table</a:t>
            </a:r>
            <a:r>
              <a:rPr lang="en-US" sz="1050">
                <a:solidFill>
                  <a:srgbClr val="000000"/>
                </a:solidFill>
                <a:latin typeface="Roboto"/>
                <a:ea typeface="Roboto"/>
                <a:cs typeface="Roboto"/>
                <a:sym typeface="Roboto"/>
              </a:rPr>
              <a:t> </a:t>
            </a:r>
            <a:endParaRPr sz="1050">
              <a:solidFill>
                <a:srgbClr val="000000"/>
              </a:solidFill>
              <a:latin typeface="Roboto"/>
              <a:ea typeface="Roboto"/>
              <a:cs typeface="Roboto"/>
              <a:sym typeface="Roboto"/>
            </a:endParaRPr>
          </a:p>
          <a:p>
            <a:pPr>
              <a:buClr>
                <a:srgbClr val="000000"/>
              </a:buClr>
              <a:buSzPts val="1400"/>
            </a:pPr>
            <a:r>
              <a:rPr lang="en-US" sz="1050" u="sng">
                <a:solidFill>
                  <a:srgbClr val="009384"/>
                </a:solidFill>
                <a:latin typeface="Roboto"/>
                <a:ea typeface="Roboto"/>
                <a:cs typeface="Roboto"/>
                <a:sym typeface="Roboto"/>
                <a:hlinkClick r:id="rId9">
                  <a:extLst>
                    <a:ext uri="{A12FA001-AC4F-418D-AE19-62706E023703}">
                      <ahyp:hlinkClr xmlns:ahyp="http://schemas.microsoft.com/office/drawing/2018/hyperlinkcolor" val="tx"/>
                    </a:ext>
                  </a:extLst>
                </a:hlinkClick>
              </a:rPr>
              <a:t>https://www.cde.state.co.us/cdesped/eeo-math-table</a:t>
            </a:r>
            <a:r>
              <a:rPr lang="en-US" sz="1050">
                <a:solidFill>
                  <a:srgbClr val="000000"/>
                </a:solidFill>
                <a:latin typeface="Roboto"/>
                <a:ea typeface="Roboto"/>
                <a:cs typeface="Roboto"/>
                <a:sym typeface="Roboto"/>
              </a:rPr>
              <a:t> </a:t>
            </a:r>
            <a:endParaRPr sz="1050">
              <a:solidFill>
                <a:srgbClr val="000000"/>
              </a:solidFill>
              <a:latin typeface="Roboto"/>
              <a:ea typeface="Roboto"/>
              <a:cs typeface="Roboto"/>
              <a:sym typeface="Roboto"/>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graphicFrame>
        <p:nvGraphicFramePr>
          <p:cNvPr id="903" name="Google Shape;903;p91"/>
          <p:cNvGraphicFramePr/>
          <p:nvPr/>
        </p:nvGraphicFramePr>
        <p:xfrm>
          <a:off x="148346" y="2197733"/>
          <a:ext cx="8762907" cy="5006394"/>
        </p:xfrm>
        <a:graphic>
          <a:graphicData uri="http://schemas.openxmlformats.org/drawingml/2006/table">
            <a:tbl>
              <a:tblPr>
                <a:noFill/>
              </a:tblPr>
              <a:tblGrid>
                <a:gridCol w="2920969">
                  <a:extLst>
                    <a:ext uri="{9D8B030D-6E8A-4147-A177-3AD203B41FA5}">
                      <a16:colId xmlns:a16="http://schemas.microsoft.com/office/drawing/2014/main" val="20000"/>
                    </a:ext>
                  </a:extLst>
                </a:gridCol>
                <a:gridCol w="2920969">
                  <a:extLst>
                    <a:ext uri="{9D8B030D-6E8A-4147-A177-3AD203B41FA5}">
                      <a16:colId xmlns:a16="http://schemas.microsoft.com/office/drawing/2014/main" val="20001"/>
                    </a:ext>
                  </a:extLst>
                </a:gridCol>
                <a:gridCol w="2920969">
                  <a:extLst>
                    <a:ext uri="{9D8B030D-6E8A-4147-A177-3AD203B41FA5}">
                      <a16:colId xmlns:a16="http://schemas.microsoft.com/office/drawing/2014/main" val="20002"/>
                    </a:ext>
                  </a:extLst>
                </a:gridCol>
              </a:tblGrid>
              <a:tr h="960094">
                <a:tc>
                  <a:txBody>
                    <a:bodyPr/>
                    <a:lstStyle/>
                    <a:p>
                      <a:pPr marL="0" marR="0" lvl="0" indent="0" algn="ctr" rtl="0">
                        <a:lnSpc>
                          <a:spcPct val="100000"/>
                        </a:lnSpc>
                        <a:spcBef>
                          <a:spcPts val="0"/>
                        </a:spcBef>
                        <a:spcAft>
                          <a:spcPts val="0"/>
                        </a:spcAft>
                        <a:buClr>
                          <a:srgbClr val="F3F3F3"/>
                        </a:buClr>
                        <a:buSzPts val="1800"/>
                        <a:buFont typeface="Calibri"/>
                        <a:buNone/>
                      </a:pPr>
                      <a:r>
                        <a:rPr lang="en-US" sz="1400" b="1" u="none" strike="noStrike" cap="none">
                          <a:solidFill>
                            <a:srgbClr val="F3F3F3"/>
                          </a:solidFill>
                          <a:latin typeface="Calibri"/>
                          <a:ea typeface="Calibri"/>
                          <a:cs typeface="Calibri"/>
                          <a:sym typeface="Calibri"/>
                        </a:rPr>
                        <a:t>O*Net Online</a:t>
                      </a:r>
                      <a:endParaRPr sz="1400" b="1" u="none" strike="noStrike" cap="none">
                        <a:solidFill>
                          <a:srgbClr val="F3F3F3"/>
                        </a:solidFill>
                        <a:latin typeface="Calibri"/>
                        <a:ea typeface="Calibri"/>
                        <a:cs typeface="Calibri"/>
                        <a:sym typeface="Calibri"/>
                      </a:endParaRPr>
                    </a:p>
                  </a:txBody>
                  <a:tcPr marL="68569" marR="68569" marT="68569" marB="68569">
                    <a:solidFill>
                      <a:srgbClr val="073763"/>
                    </a:solidFill>
                  </a:tcPr>
                </a:tc>
                <a:tc>
                  <a:txBody>
                    <a:bodyPr/>
                    <a:lstStyle/>
                    <a:p>
                      <a:pPr marL="0" marR="0" lvl="0" indent="0" algn="ctr" rtl="0">
                        <a:lnSpc>
                          <a:spcPct val="100000"/>
                        </a:lnSpc>
                        <a:spcBef>
                          <a:spcPts val="0"/>
                        </a:spcBef>
                        <a:spcAft>
                          <a:spcPts val="0"/>
                        </a:spcAft>
                        <a:buClr>
                          <a:srgbClr val="F3F3F3"/>
                        </a:buClr>
                        <a:buSzPts val="1800"/>
                        <a:buFont typeface="Calibri"/>
                        <a:buNone/>
                      </a:pPr>
                      <a:r>
                        <a:rPr lang="en-US" sz="1400" b="1" u="none" strike="noStrike" cap="none">
                          <a:solidFill>
                            <a:srgbClr val="F3F3F3"/>
                          </a:solidFill>
                          <a:latin typeface="Calibri"/>
                          <a:ea typeface="Calibri"/>
                          <a:cs typeface="Calibri"/>
                          <a:sym typeface="Calibri"/>
                        </a:rPr>
                        <a:t>Jenny’s Skills</a:t>
                      </a:r>
                      <a:endParaRPr sz="1400" b="1" u="none" strike="noStrike" cap="none">
                        <a:solidFill>
                          <a:srgbClr val="F3F3F3"/>
                        </a:solidFill>
                        <a:latin typeface="Calibri"/>
                        <a:ea typeface="Calibri"/>
                        <a:cs typeface="Calibri"/>
                        <a:sym typeface="Calibri"/>
                      </a:endParaRPr>
                    </a:p>
                  </a:txBody>
                  <a:tcPr marL="68569" marR="68569" marT="68569" marB="68569">
                    <a:solidFill>
                      <a:srgbClr val="073763"/>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400" b="1" u="none" strike="noStrike" cap="none">
                          <a:solidFill>
                            <a:srgbClr val="F3F3F3"/>
                          </a:solidFill>
                          <a:latin typeface="Calibri"/>
                          <a:ea typeface="Calibri"/>
                          <a:cs typeface="Calibri"/>
                          <a:sym typeface="Calibri"/>
                        </a:rPr>
                        <a:t> 2020 Colorado Academic Standards &amp; Grade Level Expectations</a:t>
                      </a:r>
                      <a:endParaRPr sz="1100" u="none" strike="noStrike" cap="none"/>
                    </a:p>
                    <a:p>
                      <a:pPr marL="0" marR="0" lvl="0" indent="0" algn="ctr" rtl="0">
                        <a:lnSpc>
                          <a:spcPct val="100000"/>
                        </a:lnSpc>
                        <a:spcBef>
                          <a:spcPts val="0"/>
                        </a:spcBef>
                        <a:spcAft>
                          <a:spcPts val="0"/>
                        </a:spcAft>
                        <a:buClr>
                          <a:schemeClr val="dk1"/>
                        </a:buClr>
                        <a:buSzPts val="1800"/>
                        <a:buFont typeface="Calibri"/>
                        <a:buNone/>
                      </a:pPr>
                      <a:endParaRPr sz="1400" b="1" u="none" strike="noStrike" cap="none">
                        <a:solidFill>
                          <a:srgbClr val="F3F3F3"/>
                        </a:solidFill>
                        <a:latin typeface="Calibri"/>
                        <a:ea typeface="Calibri"/>
                        <a:cs typeface="Calibri"/>
                        <a:sym typeface="Calibri"/>
                      </a:endParaRPr>
                    </a:p>
                  </a:txBody>
                  <a:tcPr marL="68569" marR="68569" marT="68569" marB="68569">
                    <a:solidFill>
                      <a:srgbClr val="073763"/>
                    </a:solidFill>
                  </a:tcPr>
                </a:tc>
                <a:extLst>
                  <a:ext uri="{0D108BD9-81ED-4DB2-BD59-A6C34878D82A}">
                    <a16:rowId xmlns:a16="http://schemas.microsoft.com/office/drawing/2014/main" val="10000"/>
                  </a:ext>
                </a:extLst>
              </a:tr>
              <a:tr h="2219207">
                <a:tc>
                  <a:txBody>
                    <a:bodyPr/>
                    <a:lstStyle/>
                    <a:p>
                      <a:pPr marL="457200" marR="0" lvl="0" indent="-342900" algn="l" rtl="0">
                        <a:lnSpc>
                          <a:spcPct val="100000"/>
                        </a:lnSpc>
                        <a:spcBef>
                          <a:spcPts val="0"/>
                        </a:spcBef>
                        <a:spcAft>
                          <a:spcPts val="0"/>
                        </a:spcAft>
                        <a:buClr>
                          <a:srgbClr val="000000"/>
                        </a:buClr>
                        <a:buSzPts val="1800"/>
                        <a:buFont typeface="Calibri"/>
                        <a:buChar char="●"/>
                      </a:pPr>
                      <a:r>
                        <a:rPr lang="en-US" sz="1400" u="none" strike="noStrike" cap="none">
                          <a:latin typeface="Calibri"/>
                          <a:ea typeface="Calibri"/>
                          <a:cs typeface="Calibri"/>
                          <a:sym typeface="Calibri"/>
                        </a:rPr>
                        <a:t>Reading work-related information.</a:t>
                      </a:r>
                      <a:endParaRPr sz="1400" u="none" strike="noStrike" cap="none">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400" u="none" strike="noStrike" cap="none">
                          <a:latin typeface="Calibri"/>
                          <a:ea typeface="Calibri"/>
                          <a:cs typeface="Calibri"/>
                          <a:sym typeface="Calibri"/>
                        </a:rPr>
                        <a:t>Administer construction contracts</a:t>
                      </a:r>
                      <a:endParaRPr sz="1400" u="none" strike="noStrike" cap="none">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400" u="none" strike="noStrike" cap="none">
                          <a:latin typeface="Calibri"/>
                          <a:ea typeface="Calibri"/>
                          <a:cs typeface="Calibri"/>
                          <a:sym typeface="Calibri"/>
                        </a:rPr>
                        <a:t>Gather information related to projects</a:t>
                      </a:r>
                      <a:endParaRPr sz="1400" u="none" strike="noStrike" cap="none">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400" u="none" strike="noStrike" cap="none">
                          <a:latin typeface="Calibri"/>
                          <a:ea typeface="Calibri"/>
                          <a:cs typeface="Calibri"/>
                          <a:sym typeface="Calibri"/>
                        </a:rPr>
                        <a:t>Read operating and maintenance manuals, studies, or reports</a:t>
                      </a: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140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US" sz="1400" u="none" strike="noStrike" cap="none">
                          <a:solidFill>
                            <a:schemeClr val="dk1"/>
                          </a:solidFill>
                          <a:latin typeface="Calibri"/>
                          <a:ea typeface="Calibri"/>
                          <a:cs typeface="Calibri"/>
                          <a:sym typeface="Calibri"/>
                        </a:rPr>
                        <a:t>(O*NET Summary Report for </a:t>
                      </a:r>
                      <a:r>
                        <a:rPr lang="en-US" sz="1400" b="1" u="none" strike="noStrike" cap="none">
                          <a:solidFill>
                            <a:srgbClr val="004488"/>
                          </a:solidFill>
                          <a:highlight>
                            <a:schemeClr val="lt1"/>
                          </a:highlight>
                          <a:latin typeface="Calibri"/>
                          <a:ea typeface="Calibri"/>
                          <a:cs typeface="Calibri"/>
                          <a:sym typeface="Calibri"/>
                        </a:rPr>
                        <a:t>Architects, Except Landscape and Naval</a:t>
                      </a:r>
                      <a:endParaRPr sz="1400" b="1" u="none" strike="noStrike" cap="none">
                        <a:solidFill>
                          <a:srgbClr val="004488"/>
                        </a:solidFill>
                        <a:highlight>
                          <a:schemeClr val="lt1"/>
                        </a:highlight>
                        <a:latin typeface="Calibri"/>
                        <a:ea typeface="Calibri"/>
                        <a:cs typeface="Calibri"/>
                        <a:sym typeface="Calibri"/>
                      </a:endParaRPr>
                    </a:p>
                    <a:p>
                      <a:pPr marL="0" marR="0" lvl="0" indent="0" algn="l" rtl="0">
                        <a:lnSpc>
                          <a:spcPct val="120000"/>
                        </a:lnSpc>
                        <a:spcBef>
                          <a:spcPts val="0"/>
                        </a:spcBef>
                        <a:spcAft>
                          <a:spcPts val="0"/>
                        </a:spcAft>
                        <a:buClr>
                          <a:schemeClr val="dk1"/>
                        </a:buClr>
                        <a:buSzPts val="1100"/>
                        <a:buFont typeface="Arial"/>
                        <a:buNone/>
                      </a:pPr>
                      <a:r>
                        <a:rPr lang="en-US" sz="1400" b="1" u="none" strike="noStrike" cap="none">
                          <a:solidFill>
                            <a:srgbClr val="004488"/>
                          </a:solidFill>
                          <a:highlight>
                            <a:schemeClr val="lt1"/>
                          </a:highlight>
                          <a:latin typeface="Calibri"/>
                          <a:ea typeface="Calibri"/>
                          <a:cs typeface="Calibri"/>
                          <a:sym typeface="Calibri"/>
                        </a:rPr>
                        <a:t>17-1011.00</a:t>
                      </a:r>
                      <a:r>
                        <a:rPr lang="en-US" sz="1400" u="none" strike="noStrike" cap="none">
                          <a:solidFill>
                            <a:schemeClr val="dk1"/>
                          </a:solidFill>
                          <a:latin typeface="Calibri"/>
                          <a:ea typeface="Calibri"/>
                          <a:cs typeface="Calibri"/>
                          <a:sym typeface="Calibri"/>
                        </a:rPr>
                        <a:t>)</a:t>
                      </a:r>
                      <a:endParaRPr sz="1400" u="none" strike="noStrike" cap="none">
                        <a:solidFill>
                          <a:schemeClr val="dk1"/>
                        </a:solidFill>
                        <a:latin typeface="Calibri"/>
                        <a:ea typeface="Calibri"/>
                        <a:cs typeface="Calibri"/>
                        <a:sym typeface="Calibri"/>
                      </a:endParaRPr>
                    </a:p>
                  </a:txBody>
                  <a:tcPr marL="68569" marR="68569" marT="68569" marB="68569"/>
                </a:tc>
                <a:tc rowSpan="2">
                  <a:txBody>
                    <a:bodyPr/>
                    <a:lstStyle/>
                    <a:p>
                      <a:pPr marL="171450" marR="0" lvl="0" indent="-171450" algn="l" rtl="0">
                        <a:lnSpc>
                          <a:spcPct val="100000"/>
                        </a:lnSpc>
                        <a:spcBef>
                          <a:spcPts val="0"/>
                        </a:spcBef>
                        <a:spcAft>
                          <a:spcPts val="0"/>
                        </a:spcAft>
                        <a:buClr>
                          <a:schemeClr val="dk1"/>
                        </a:buClr>
                        <a:buSzPts val="1800"/>
                        <a:buFont typeface="Arial"/>
                        <a:buChar char="•"/>
                      </a:pPr>
                      <a:r>
                        <a:rPr lang="en-US" sz="1400" b="0" u="none" strike="noStrike" cap="none">
                          <a:solidFill>
                            <a:schemeClr val="dk1"/>
                          </a:solidFill>
                          <a:latin typeface="Calibri"/>
                          <a:ea typeface="Calibri"/>
                          <a:cs typeface="Calibri"/>
                          <a:sym typeface="Calibri"/>
                        </a:rPr>
                        <a:t>Needs to Strengthen Skills’ (score of 380- score range of 320-1520) (Reading comprehension strategies)</a:t>
                      </a:r>
                      <a:endParaRPr sz="1400" b="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800"/>
                        <a:buFont typeface="Calibri"/>
                        <a:buChar char="•"/>
                      </a:pPr>
                      <a:r>
                        <a:rPr lang="en-US" sz="1400" u="none" strike="noStrike" cap="none">
                          <a:solidFill>
                            <a:schemeClr val="dk1"/>
                          </a:solidFill>
                          <a:latin typeface="Calibri"/>
                          <a:ea typeface="Calibri"/>
                          <a:cs typeface="Calibri"/>
                          <a:sym typeface="Calibri"/>
                        </a:rPr>
                        <a:t>Struggles with comprehending 8th grade level fiction</a:t>
                      </a:r>
                      <a:endParaRPr sz="140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800"/>
                        <a:buFont typeface="Arial"/>
                        <a:buChar char="•"/>
                      </a:pPr>
                      <a:r>
                        <a:rPr lang="en-US" sz="1400" b="0" u="none" strike="noStrike" cap="none">
                          <a:solidFill>
                            <a:schemeClr val="dk1"/>
                          </a:solidFill>
                          <a:latin typeface="Calibri"/>
                          <a:ea typeface="Calibri"/>
                          <a:cs typeface="Calibri"/>
                          <a:sym typeface="Calibri"/>
                        </a:rPr>
                        <a:t>Additional reading assessment data?</a:t>
                      </a:r>
                      <a:endParaRPr sz="1400" u="none" strike="noStrike" cap="none"/>
                    </a:p>
                    <a:p>
                      <a:pPr marL="171450" marR="0" lvl="0" indent="-82550" algn="l" rtl="0">
                        <a:lnSpc>
                          <a:spcPct val="100000"/>
                        </a:lnSpc>
                        <a:spcBef>
                          <a:spcPts val="0"/>
                        </a:spcBef>
                        <a:spcAft>
                          <a:spcPts val="0"/>
                        </a:spcAft>
                        <a:buClr>
                          <a:schemeClr val="dk1"/>
                        </a:buClr>
                        <a:buSzPts val="1400"/>
                        <a:buFont typeface="Arial"/>
                        <a:buNone/>
                      </a:pPr>
                      <a:endParaRPr sz="1400" b="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400"/>
                        <a:buFont typeface="Arial"/>
                        <a:buNone/>
                      </a:pPr>
                      <a:r>
                        <a:rPr lang="en-US" sz="1400" b="0" u="none" strike="noStrike" cap="none">
                          <a:solidFill>
                            <a:schemeClr val="dk1"/>
                          </a:solidFill>
                          <a:latin typeface="Calibri"/>
                          <a:ea typeface="Calibri"/>
                          <a:cs typeface="Calibri"/>
                          <a:sym typeface="Calibri"/>
                        </a:rPr>
                        <a:t>(Assessment Data)</a:t>
                      </a:r>
                      <a:endParaRPr sz="1400" b="0" u="none" strike="noStrike" cap="none">
                        <a:solidFill>
                          <a:schemeClr val="dk1"/>
                        </a:solidFill>
                        <a:latin typeface="Calibri"/>
                        <a:ea typeface="Calibri"/>
                        <a:cs typeface="Calibri"/>
                        <a:sym typeface="Calibri"/>
                      </a:endParaRPr>
                    </a:p>
                  </a:txBody>
                  <a:tcPr marL="68569" marR="68569" marT="68569" marB="68569"/>
                </a:tc>
                <a:tc>
                  <a:txBody>
                    <a:bodyPr/>
                    <a:lstStyle/>
                    <a:p>
                      <a:pPr marL="0" marR="0" lvl="0" indent="0" algn="l" rtl="0">
                        <a:lnSpc>
                          <a:spcPct val="100000"/>
                        </a:lnSpc>
                        <a:spcBef>
                          <a:spcPts val="0"/>
                        </a:spcBef>
                        <a:spcAft>
                          <a:spcPts val="0"/>
                        </a:spcAft>
                        <a:buClr>
                          <a:schemeClr val="dk1"/>
                        </a:buClr>
                        <a:buSzPts val="1400"/>
                        <a:buFont typeface="Calibri"/>
                        <a:buNone/>
                      </a:pPr>
                      <a:r>
                        <a:rPr lang="en-US" sz="1400" b="1" u="none" strike="noStrike" cap="none">
                          <a:latin typeface="Calibri"/>
                          <a:ea typeface="Calibri"/>
                          <a:cs typeface="Calibri"/>
                          <a:sym typeface="Calibri"/>
                        </a:rPr>
                        <a:t>High School/Standard Standard 2. Reading/Writing/Communicating. Reading for all Purposes. </a:t>
                      </a:r>
                      <a:r>
                        <a:rPr lang="en-US" sz="1400" u="none" strike="noStrike" cap="none">
                          <a:latin typeface="Calibri"/>
                          <a:ea typeface="Calibri"/>
                          <a:cs typeface="Calibri"/>
                          <a:sym typeface="Calibri"/>
                        </a:rPr>
                        <a:t> Understand how language influences the comprehension of narrative, argumentative, and informational texts. (CCSS: L.11-12.6) </a:t>
                      </a: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1400" u="none" strike="noStrike" cap="none"/>
                    </a:p>
                    <a:p>
                      <a:pPr marL="0" marR="0" lvl="0" indent="0" algn="l" rtl="0">
                        <a:lnSpc>
                          <a:spcPct val="100000"/>
                        </a:lnSpc>
                        <a:spcBef>
                          <a:spcPts val="0"/>
                        </a:spcBef>
                        <a:spcAft>
                          <a:spcPts val="0"/>
                        </a:spcAft>
                        <a:buClr>
                          <a:schemeClr val="dk1"/>
                        </a:buClr>
                        <a:buSzPts val="1200"/>
                        <a:buFont typeface="Calibri"/>
                        <a:buNone/>
                      </a:pPr>
                      <a:endParaRPr sz="1400" u="none" strike="noStrike" cap="none">
                        <a:latin typeface="Calibri"/>
                        <a:ea typeface="Calibri"/>
                        <a:cs typeface="Calibri"/>
                        <a:sym typeface="Calibri"/>
                      </a:endParaRPr>
                    </a:p>
                  </a:txBody>
                  <a:tcPr marL="68569" marR="68569" marT="68569" marB="68569"/>
                </a:tc>
                <a:extLst>
                  <a:ext uri="{0D108BD9-81ED-4DB2-BD59-A6C34878D82A}">
                    <a16:rowId xmlns:a16="http://schemas.microsoft.com/office/drawing/2014/main" val="10001"/>
                  </a:ext>
                </a:extLst>
              </a:tr>
              <a:tr h="896531">
                <a:tc>
                  <a:txBody>
                    <a:bodyPr/>
                    <a:lstStyle/>
                    <a:p>
                      <a:pPr marL="0" marR="0" lvl="0" indent="0" algn="l" rtl="0">
                        <a:lnSpc>
                          <a:spcPct val="100000"/>
                        </a:lnSpc>
                        <a:spcBef>
                          <a:spcPts val="0"/>
                        </a:spcBef>
                        <a:spcAft>
                          <a:spcPts val="0"/>
                        </a:spcAft>
                        <a:buClr>
                          <a:schemeClr val="dk1"/>
                        </a:buClr>
                        <a:buSzPts val="1400"/>
                        <a:buFont typeface="Calibri"/>
                        <a:buNone/>
                      </a:pPr>
                      <a:endParaRPr sz="1100" u="none" strike="noStrike" cap="none">
                        <a:latin typeface="Calibri"/>
                        <a:ea typeface="Calibri"/>
                        <a:cs typeface="Calibri"/>
                        <a:sym typeface="Calibri"/>
                      </a:endParaRPr>
                    </a:p>
                  </a:txBody>
                  <a:tcPr marL="68569" marR="68569" marT="68569" marB="68569"/>
                </a:tc>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400"/>
                        <a:buFont typeface="Calibri"/>
                        <a:buNone/>
                      </a:pPr>
                      <a:endParaRPr sz="1100" u="none" strike="noStrike" cap="none"/>
                    </a:p>
                  </a:txBody>
                  <a:tcPr marL="68569" marR="68569" marT="68569" marB="68569"/>
                </a:tc>
                <a:extLst>
                  <a:ext uri="{0D108BD9-81ED-4DB2-BD59-A6C34878D82A}">
                    <a16:rowId xmlns:a16="http://schemas.microsoft.com/office/drawing/2014/main" val="10002"/>
                  </a:ext>
                </a:extLst>
              </a:tr>
            </a:tbl>
          </a:graphicData>
        </a:graphic>
      </p:graphicFrame>
      <p:pic>
        <p:nvPicPr>
          <p:cNvPr id="904" name="Google Shape;904;p91"/>
          <p:cNvPicPr preferRelativeResize="0"/>
          <p:nvPr/>
        </p:nvPicPr>
        <p:blipFill rotWithShape="1">
          <a:blip r:embed="rId3">
            <a:alphaModFix/>
          </a:blip>
          <a:srcRect l="9615" t="16872" r="10254" b="17502"/>
          <a:stretch/>
        </p:blipFill>
        <p:spPr>
          <a:xfrm>
            <a:off x="4610681" y="1468012"/>
            <a:ext cx="3225638" cy="514538"/>
          </a:xfrm>
          <a:prstGeom prst="rect">
            <a:avLst/>
          </a:prstGeom>
          <a:noFill/>
          <a:ln>
            <a:noFill/>
          </a:ln>
        </p:spPr>
      </p:pic>
      <p:sp>
        <p:nvSpPr>
          <p:cNvPr id="905" name="Google Shape;905;p91"/>
          <p:cNvSpPr txBox="1"/>
          <p:nvPr/>
        </p:nvSpPr>
        <p:spPr>
          <a:xfrm>
            <a:off x="4857413" y="1010576"/>
            <a:ext cx="2732175" cy="1086750"/>
          </a:xfrm>
          <a:prstGeom prst="rect">
            <a:avLst/>
          </a:prstGeom>
          <a:noFill/>
          <a:ln>
            <a:noFill/>
          </a:ln>
        </p:spPr>
        <p:txBody>
          <a:bodyPr spcFirstLastPara="1" wrap="square" lIns="68569" tIns="68569" rIns="68569" bIns="68569" anchor="t" anchorCtr="0">
            <a:noAutofit/>
          </a:bodyPr>
          <a:lstStyle/>
          <a:p>
            <a:pPr algn="ctr">
              <a:buClr>
                <a:srgbClr val="000000"/>
              </a:buClr>
              <a:buSzPts val="2200"/>
            </a:pPr>
            <a:r>
              <a:rPr lang="en-US" sz="1650" b="1" i="1">
                <a:solidFill>
                  <a:srgbClr val="073763"/>
                </a:solidFill>
                <a:latin typeface="Merriweather"/>
                <a:ea typeface="Merriweather"/>
                <a:cs typeface="Merriweather"/>
                <a:sym typeface="Merriweather"/>
              </a:rPr>
              <a:t>Activities, Skills &amp; Tasks to </a:t>
            </a:r>
            <a:endParaRPr sz="1650" b="1" i="1">
              <a:solidFill>
                <a:srgbClr val="073763"/>
              </a:solidFill>
              <a:latin typeface="Merriweather"/>
              <a:ea typeface="Merriweather"/>
              <a:cs typeface="Merriweather"/>
              <a:sym typeface="Merriweather"/>
            </a:endParaRPr>
          </a:p>
          <a:p>
            <a:pPr algn="ctr">
              <a:buClr>
                <a:srgbClr val="000000"/>
              </a:buClr>
              <a:buSzPts val="2200"/>
            </a:pPr>
            <a:r>
              <a:rPr lang="en-US" sz="1650" b="1" i="1">
                <a:solidFill>
                  <a:srgbClr val="073763"/>
                </a:solidFill>
                <a:latin typeface="Merriweather"/>
                <a:ea typeface="Merriweather"/>
                <a:cs typeface="Merriweather"/>
                <a:sym typeface="Merriweather"/>
              </a:rPr>
              <a:t>Colorado Academic </a:t>
            </a:r>
            <a:endParaRPr sz="1650" b="1" i="1">
              <a:solidFill>
                <a:srgbClr val="073763"/>
              </a:solidFill>
              <a:latin typeface="Merriweather"/>
              <a:ea typeface="Merriweather"/>
              <a:cs typeface="Merriweather"/>
              <a:sym typeface="Merriweather"/>
            </a:endParaRPr>
          </a:p>
          <a:p>
            <a:pPr algn="ctr">
              <a:buClr>
                <a:srgbClr val="000000"/>
              </a:buClr>
              <a:buSzPts val="2200"/>
            </a:pPr>
            <a:r>
              <a:rPr lang="en-US" sz="1650" b="1" i="1">
                <a:solidFill>
                  <a:srgbClr val="073763"/>
                </a:solidFill>
                <a:latin typeface="Merriweather"/>
                <a:ea typeface="Merriweather"/>
                <a:cs typeface="Merriweather"/>
                <a:sym typeface="Merriweather"/>
              </a:rPr>
              <a:t>Standards</a:t>
            </a:r>
            <a:endParaRPr sz="1650" b="1" i="1">
              <a:solidFill>
                <a:srgbClr val="073763"/>
              </a:solidFill>
              <a:latin typeface="Merriweather"/>
              <a:ea typeface="Merriweather"/>
              <a:cs typeface="Merriweather"/>
              <a:sym typeface="Merriweather"/>
            </a:endParaRPr>
          </a:p>
        </p:txBody>
      </p:sp>
      <p:sp>
        <p:nvSpPr>
          <p:cNvPr id="906" name="Google Shape;906;p91"/>
          <p:cNvSpPr txBox="1"/>
          <p:nvPr/>
        </p:nvSpPr>
        <p:spPr>
          <a:xfrm>
            <a:off x="148373" y="1010569"/>
            <a:ext cx="4585725" cy="993600"/>
          </a:xfrm>
          <a:prstGeom prst="rect">
            <a:avLst/>
          </a:prstGeom>
          <a:noFill/>
          <a:ln>
            <a:noFill/>
          </a:ln>
        </p:spPr>
        <p:txBody>
          <a:bodyPr spcFirstLastPara="1" wrap="square" lIns="68569" tIns="68569" rIns="68569" bIns="68569" anchor="t" anchorCtr="0">
            <a:noAutofit/>
          </a:bodyPr>
          <a:lstStyle/>
          <a:p>
            <a:pPr>
              <a:buClr>
                <a:srgbClr val="000000"/>
              </a:buClr>
              <a:buSzPts val="1400"/>
            </a:pPr>
            <a:r>
              <a:rPr lang="en-US" sz="1050" i="1">
                <a:solidFill>
                  <a:srgbClr val="000000"/>
                </a:solidFill>
                <a:latin typeface="Arial"/>
                <a:ea typeface="Arial"/>
                <a:cs typeface="Arial"/>
                <a:sym typeface="Arial"/>
              </a:rPr>
              <a:t>Colorado Academic Standards with EEOs</a:t>
            </a:r>
            <a:endParaRPr sz="1050" i="1">
              <a:solidFill>
                <a:srgbClr val="000000"/>
              </a:solidFill>
              <a:latin typeface="Arial"/>
              <a:ea typeface="Arial"/>
              <a:cs typeface="Arial"/>
              <a:sym typeface="Arial"/>
            </a:endParaRPr>
          </a:p>
          <a:p>
            <a:pPr>
              <a:buClr>
                <a:srgbClr val="000000"/>
              </a:buClr>
              <a:buSzPts val="1400"/>
            </a:pPr>
            <a:r>
              <a:rPr lang="en-US" sz="1050" u="sng">
                <a:solidFill>
                  <a:srgbClr val="009384"/>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https://www.cde.state.co.us/coextendedeo</a:t>
            </a:r>
            <a:endParaRPr sz="1050">
              <a:solidFill>
                <a:srgbClr val="000000"/>
              </a:solidFill>
              <a:latin typeface="Arial"/>
              <a:ea typeface="Arial"/>
              <a:cs typeface="Arial"/>
              <a:sym typeface="Arial"/>
            </a:endParaRPr>
          </a:p>
          <a:p>
            <a:pPr>
              <a:buClr>
                <a:srgbClr val="000000"/>
              </a:buClr>
              <a:buSzPts val="1400"/>
            </a:pPr>
            <a:endParaRPr sz="1050">
              <a:solidFill>
                <a:srgbClr val="000000"/>
              </a:solidFill>
              <a:latin typeface="Arial"/>
              <a:ea typeface="Arial"/>
              <a:cs typeface="Arial"/>
              <a:sym typeface="Arial"/>
            </a:endParaRPr>
          </a:p>
          <a:p>
            <a:pPr>
              <a:buClr>
                <a:srgbClr val="000000"/>
              </a:buClr>
              <a:buSzPts val="1400"/>
            </a:pPr>
            <a:r>
              <a:rPr lang="en-US" sz="1050" i="1">
                <a:solidFill>
                  <a:srgbClr val="000000"/>
                </a:solidFill>
                <a:latin typeface="Arial"/>
                <a:ea typeface="Arial"/>
                <a:cs typeface="Arial"/>
                <a:sym typeface="Arial"/>
              </a:rPr>
              <a:t>Colorado Academic Standards with EEOs in tables</a:t>
            </a:r>
            <a:endParaRPr sz="1050" i="1">
              <a:solidFill>
                <a:srgbClr val="000000"/>
              </a:solidFill>
              <a:latin typeface="Arial"/>
              <a:ea typeface="Arial"/>
              <a:cs typeface="Arial"/>
              <a:sym typeface="Arial"/>
            </a:endParaRPr>
          </a:p>
          <a:p>
            <a:pPr>
              <a:buClr>
                <a:srgbClr val="000000"/>
              </a:buClr>
              <a:buSzPts val="1400"/>
            </a:pPr>
            <a:r>
              <a:rPr lang="en-US" sz="1050" u="sng">
                <a:solidFill>
                  <a:srgbClr val="009384"/>
                </a:solidFill>
                <a:latin typeface="Roboto"/>
                <a:ea typeface="Roboto"/>
                <a:cs typeface="Roboto"/>
                <a:sym typeface="Roboto"/>
                <a:hlinkClick r:id="rId5">
                  <a:extLst>
                    <a:ext uri="{A12FA001-AC4F-418D-AE19-62706E023703}">
                      <ahyp:hlinkClr xmlns:ahyp="http://schemas.microsoft.com/office/drawing/2018/hyperlinkcolor" val="tx"/>
                    </a:ext>
                  </a:extLst>
                </a:hlinkClick>
              </a:rPr>
              <a:t>https://www.cde.state.co.us/cdesped/eeo-rwc-table</a:t>
            </a:r>
            <a:r>
              <a:rPr lang="en-US" sz="1050">
                <a:solidFill>
                  <a:srgbClr val="000000"/>
                </a:solidFill>
                <a:latin typeface="Roboto"/>
                <a:ea typeface="Roboto"/>
                <a:cs typeface="Roboto"/>
                <a:sym typeface="Roboto"/>
              </a:rPr>
              <a:t> </a:t>
            </a:r>
            <a:endParaRPr sz="1050">
              <a:solidFill>
                <a:srgbClr val="000000"/>
              </a:solidFill>
              <a:latin typeface="Roboto"/>
              <a:ea typeface="Roboto"/>
              <a:cs typeface="Roboto"/>
              <a:sym typeface="Roboto"/>
            </a:endParaRPr>
          </a:p>
          <a:p>
            <a:pPr>
              <a:buClr>
                <a:srgbClr val="000000"/>
              </a:buClr>
              <a:buSzPts val="1400"/>
            </a:pPr>
            <a:r>
              <a:rPr lang="en-US" sz="1050" u="sng">
                <a:solidFill>
                  <a:srgbClr val="009384"/>
                </a:solidFill>
                <a:latin typeface="Roboto"/>
                <a:ea typeface="Roboto"/>
                <a:cs typeface="Roboto"/>
                <a:sym typeface="Roboto"/>
                <a:hlinkClick r:id="rId6">
                  <a:extLst>
                    <a:ext uri="{A12FA001-AC4F-418D-AE19-62706E023703}">
                      <ahyp:hlinkClr xmlns:ahyp="http://schemas.microsoft.com/office/drawing/2018/hyperlinkcolor" val="tx"/>
                    </a:ext>
                  </a:extLst>
                </a:hlinkClick>
              </a:rPr>
              <a:t>https://www.cde.state.co.us/cdesped/eeo-math-table</a:t>
            </a:r>
            <a:r>
              <a:rPr lang="en-US" sz="1050">
                <a:solidFill>
                  <a:srgbClr val="000000"/>
                </a:solidFill>
                <a:latin typeface="Roboto"/>
                <a:ea typeface="Roboto"/>
                <a:cs typeface="Roboto"/>
                <a:sym typeface="Roboto"/>
              </a:rPr>
              <a:t> </a:t>
            </a:r>
            <a:endParaRPr sz="1050">
              <a:solidFill>
                <a:srgbClr val="000000"/>
              </a:solidFill>
              <a:latin typeface="Roboto"/>
              <a:ea typeface="Roboto"/>
              <a:cs typeface="Roboto"/>
              <a:sym typeface="Roboto"/>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pic>
        <p:nvPicPr>
          <p:cNvPr id="911" name="Google Shape;911;p92"/>
          <p:cNvPicPr preferRelativeResize="0"/>
          <p:nvPr/>
        </p:nvPicPr>
        <p:blipFill rotWithShape="1">
          <a:blip r:embed="rId3">
            <a:alphaModFix/>
          </a:blip>
          <a:srcRect/>
          <a:stretch/>
        </p:blipFill>
        <p:spPr>
          <a:xfrm>
            <a:off x="4249957" y="1131200"/>
            <a:ext cx="3228111" cy="512108"/>
          </a:xfrm>
          <a:prstGeom prst="rect">
            <a:avLst/>
          </a:prstGeom>
          <a:noFill/>
          <a:ln>
            <a:noFill/>
          </a:ln>
        </p:spPr>
      </p:pic>
      <p:graphicFrame>
        <p:nvGraphicFramePr>
          <p:cNvPr id="912" name="Google Shape;912;p92"/>
          <p:cNvGraphicFramePr/>
          <p:nvPr/>
        </p:nvGraphicFramePr>
        <p:xfrm>
          <a:off x="0" y="2037865"/>
          <a:ext cx="9144019" cy="4541454"/>
        </p:xfrm>
        <a:graphic>
          <a:graphicData uri="http://schemas.openxmlformats.org/drawingml/2006/table">
            <a:tbl>
              <a:tblPr>
                <a:noFill/>
              </a:tblPr>
              <a:tblGrid>
                <a:gridCol w="3049669">
                  <a:extLst>
                    <a:ext uri="{9D8B030D-6E8A-4147-A177-3AD203B41FA5}">
                      <a16:colId xmlns:a16="http://schemas.microsoft.com/office/drawing/2014/main" val="20000"/>
                    </a:ext>
                  </a:extLst>
                </a:gridCol>
                <a:gridCol w="3064725">
                  <a:extLst>
                    <a:ext uri="{9D8B030D-6E8A-4147-A177-3AD203B41FA5}">
                      <a16:colId xmlns:a16="http://schemas.microsoft.com/office/drawing/2014/main" val="20001"/>
                    </a:ext>
                  </a:extLst>
                </a:gridCol>
                <a:gridCol w="3029625">
                  <a:extLst>
                    <a:ext uri="{9D8B030D-6E8A-4147-A177-3AD203B41FA5}">
                      <a16:colId xmlns:a16="http://schemas.microsoft.com/office/drawing/2014/main" val="20002"/>
                    </a:ext>
                  </a:extLst>
                </a:gridCol>
              </a:tblGrid>
              <a:tr h="640013">
                <a:tc>
                  <a:txBody>
                    <a:bodyPr/>
                    <a:lstStyle/>
                    <a:p>
                      <a:pPr marL="0" marR="0" lvl="0" indent="0" algn="ctr" rtl="0">
                        <a:lnSpc>
                          <a:spcPct val="100000"/>
                        </a:lnSpc>
                        <a:spcBef>
                          <a:spcPts val="0"/>
                        </a:spcBef>
                        <a:spcAft>
                          <a:spcPts val="0"/>
                        </a:spcAft>
                        <a:buClr>
                          <a:srgbClr val="000000"/>
                        </a:buClr>
                        <a:buSzPts val="1400"/>
                        <a:buFont typeface="Arial"/>
                        <a:buNone/>
                      </a:pPr>
                      <a:r>
                        <a:rPr lang="en-US" sz="1100" b="1" u="none" strike="noStrike" cap="none">
                          <a:solidFill>
                            <a:srgbClr val="F3F3F3"/>
                          </a:solidFill>
                          <a:latin typeface="Merriweather"/>
                          <a:ea typeface="Merriweather"/>
                          <a:cs typeface="Merriweather"/>
                          <a:sym typeface="Merriweather"/>
                        </a:rPr>
                        <a:t>O*Net Online</a:t>
                      </a:r>
                      <a:endParaRPr sz="1100" b="1" u="none" strike="noStrike" cap="none">
                        <a:solidFill>
                          <a:srgbClr val="F3F3F3"/>
                        </a:solidFill>
                        <a:latin typeface="Merriweather"/>
                        <a:ea typeface="Merriweather"/>
                        <a:cs typeface="Merriweather"/>
                        <a:sym typeface="Merriweather"/>
                      </a:endParaRPr>
                    </a:p>
                  </a:txBody>
                  <a:tcPr marL="68569" marR="68569" marT="68569" marB="68569">
                    <a:solidFill>
                      <a:srgbClr val="073763"/>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100" b="1" u="none" strike="noStrike" cap="none">
                          <a:solidFill>
                            <a:srgbClr val="F3F3F3"/>
                          </a:solidFill>
                          <a:latin typeface="Merriweather"/>
                          <a:ea typeface="Merriweather"/>
                          <a:cs typeface="Merriweather"/>
                          <a:sym typeface="Merriweather"/>
                        </a:rPr>
                        <a:t>Jenny’s Skills</a:t>
                      </a:r>
                      <a:endParaRPr sz="1100" b="1" u="none" strike="noStrike" cap="none">
                        <a:solidFill>
                          <a:srgbClr val="F3F3F3"/>
                        </a:solidFill>
                        <a:latin typeface="Merriweather"/>
                        <a:ea typeface="Merriweather"/>
                        <a:cs typeface="Merriweather"/>
                        <a:sym typeface="Merriweather"/>
                      </a:endParaRPr>
                    </a:p>
                  </a:txBody>
                  <a:tcPr marL="68569" marR="68569" marT="68569" marB="68569">
                    <a:solidFill>
                      <a:srgbClr val="073763"/>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100" b="1" u="none" strike="noStrike" cap="none">
                          <a:solidFill>
                            <a:srgbClr val="F3F3F3"/>
                          </a:solidFill>
                          <a:latin typeface="Merriweather"/>
                          <a:ea typeface="Merriweather"/>
                          <a:cs typeface="Merriweather"/>
                          <a:sym typeface="Merriweather"/>
                        </a:rPr>
                        <a:t> 2020 Colorado Academic Standards &amp; Grade Level Expectations</a:t>
                      </a:r>
                      <a:endParaRPr sz="1100" u="none" strike="noStrike" cap="none"/>
                    </a:p>
                    <a:p>
                      <a:pPr marL="0" marR="0" lvl="0" indent="0" algn="ctr" rtl="0">
                        <a:lnSpc>
                          <a:spcPct val="100000"/>
                        </a:lnSpc>
                        <a:spcBef>
                          <a:spcPts val="0"/>
                        </a:spcBef>
                        <a:spcAft>
                          <a:spcPts val="0"/>
                        </a:spcAft>
                        <a:buClr>
                          <a:srgbClr val="000000"/>
                        </a:buClr>
                        <a:buSzPts val="1400"/>
                        <a:buFont typeface="Arial"/>
                        <a:buNone/>
                      </a:pPr>
                      <a:endParaRPr sz="1100" b="1" u="none" strike="noStrike" cap="none">
                        <a:solidFill>
                          <a:srgbClr val="F3F3F3"/>
                        </a:solidFill>
                        <a:latin typeface="Merriweather"/>
                        <a:ea typeface="Merriweather"/>
                        <a:cs typeface="Merriweather"/>
                        <a:sym typeface="Merriweather"/>
                      </a:endParaRPr>
                    </a:p>
                  </a:txBody>
                  <a:tcPr marL="68569" marR="68569" marT="68569" marB="68569">
                    <a:solidFill>
                      <a:srgbClr val="073763"/>
                    </a:solidFill>
                  </a:tcPr>
                </a:tc>
                <a:extLst>
                  <a:ext uri="{0D108BD9-81ED-4DB2-BD59-A6C34878D82A}">
                    <a16:rowId xmlns:a16="http://schemas.microsoft.com/office/drawing/2014/main" val="10000"/>
                  </a:ext>
                </a:extLst>
              </a:tr>
              <a:tr h="2194538">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Communicate well with customers, employers &amp; other individuals.</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The ability to communicate information and ideas in speaking so others will understand</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Calibri"/>
                        <a:ea typeface="Calibri"/>
                        <a:cs typeface="Calibri"/>
                        <a:sym typeface="Calibri"/>
                      </a:endParaRPr>
                    </a:p>
                  </a:txBody>
                  <a:tcPr marL="68569" marR="68569" marT="68569" marB="68569"/>
                </a:tc>
                <a:tc>
                  <a:txBody>
                    <a:bodyPr/>
                    <a:lstStyle/>
                    <a:p>
                      <a:pPr marL="171450" marR="0" lvl="0" indent="-171450" algn="l" rtl="0">
                        <a:lnSpc>
                          <a:spcPct val="100000"/>
                        </a:lnSpc>
                        <a:spcBef>
                          <a:spcPts val="0"/>
                        </a:spcBef>
                        <a:spcAft>
                          <a:spcPts val="0"/>
                        </a:spcAft>
                        <a:buClr>
                          <a:srgbClr val="000000"/>
                        </a:buClr>
                        <a:buSzPts val="1800"/>
                        <a:buFont typeface="Arial"/>
                        <a:buChar char="•"/>
                      </a:pPr>
                      <a:r>
                        <a:rPr lang="en-US" sz="1400" u="none" strike="noStrike" cap="none">
                          <a:latin typeface="Calibri"/>
                          <a:ea typeface="Calibri"/>
                          <a:cs typeface="Calibri"/>
                          <a:sym typeface="Calibri"/>
                        </a:rPr>
                        <a:t>Jenny does </a:t>
                      </a:r>
                      <a:r>
                        <a:rPr lang="en-US" sz="1400" b="1" u="none" strike="noStrike" cap="none">
                          <a:latin typeface="Calibri"/>
                          <a:ea typeface="Calibri"/>
                          <a:cs typeface="Calibri"/>
                          <a:sym typeface="Calibri"/>
                        </a:rPr>
                        <a:t>not feel comfortable advocating for her needs with new adults. </a:t>
                      </a:r>
                      <a:endParaRPr sz="1400" u="none" strike="noStrike" cap="none"/>
                    </a:p>
                    <a:p>
                      <a:pPr marL="171450" marR="0" lvl="0" indent="-171450" algn="l" rtl="0">
                        <a:lnSpc>
                          <a:spcPct val="100000"/>
                        </a:lnSpc>
                        <a:spcBef>
                          <a:spcPts val="0"/>
                        </a:spcBef>
                        <a:spcAft>
                          <a:spcPts val="0"/>
                        </a:spcAft>
                        <a:buClr>
                          <a:srgbClr val="000000"/>
                        </a:buClr>
                        <a:buSzPts val="1800"/>
                        <a:buFont typeface="Arial"/>
                        <a:buChar char="•"/>
                      </a:pPr>
                      <a:r>
                        <a:rPr lang="en-US" sz="1400" u="none" strike="noStrike" cap="none">
                          <a:latin typeface="Calibri"/>
                          <a:ea typeface="Calibri"/>
                          <a:cs typeface="Calibri"/>
                          <a:sym typeface="Calibri"/>
                        </a:rPr>
                        <a:t>She needs to </a:t>
                      </a:r>
                      <a:r>
                        <a:rPr lang="en-US" sz="1400" b="1" u="none" strike="noStrike" cap="none">
                          <a:latin typeface="Calibri"/>
                          <a:ea typeface="Calibri"/>
                          <a:cs typeface="Calibri"/>
                          <a:sym typeface="Calibri"/>
                        </a:rPr>
                        <a:t>improve her self-advocacy skills.</a:t>
                      </a:r>
                      <a:endParaRPr sz="1400" u="none" strike="noStrike" cap="none"/>
                    </a:p>
                    <a:p>
                      <a:pPr marL="171450" marR="0" lvl="0" indent="-171450" algn="l" rtl="0">
                        <a:lnSpc>
                          <a:spcPct val="100000"/>
                        </a:lnSpc>
                        <a:spcBef>
                          <a:spcPts val="0"/>
                        </a:spcBef>
                        <a:spcAft>
                          <a:spcPts val="0"/>
                        </a:spcAft>
                        <a:buClr>
                          <a:srgbClr val="000000"/>
                        </a:buClr>
                        <a:buSzPts val="1800"/>
                        <a:buFont typeface="Arial"/>
                        <a:buChar char="•"/>
                      </a:pPr>
                      <a:r>
                        <a:rPr lang="en-US" sz="1400" b="1" u="none" strike="noStrike" cap="none">
                          <a:latin typeface="Calibri"/>
                          <a:ea typeface="Calibri"/>
                          <a:cs typeface="Calibri"/>
                          <a:sym typeface="Calibri"/>
                        </a:rPr>
                        <a:t>Jenny discusses her needs with new adults 60% of the time. </a:t>
                      </a:r>
                      <a:endParaRPr sz="1400" u="none" strike="noStrike" cap="none">
                        <a:latin typeface="Calibri"/>
                        <a:ea typeface="Calibri"/>
                        <a:cs typeface="Calibri"/>
                        <a:sym typeface="Calibri"/>
                      </a:endParaRPr>
                    </a:p>
                  </a:txBody>
                  <a:tcPr marL="68569" marR="68569" marT="68569" marB="68569"/>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chemeClr val="dk1"/>
                          </a:solidFill>
                          <a:latin typeface="Calibri"/>
                          <a:ea typeface="Calibri"/>
                          <a:cs typeface="Calibri"/>
                          <a:sym typeface="Calibri"/>
                        </a:rPr>
                        <a:t>Comprehensive Health High School, Standard 3. Social and Emotional Wellness. </a:t>
                      </a:r>
                      <a:r>
                        <a:rPr lang="en-US" sz="1400" b="0" i="0" u="none" strike="noStrike" cap="none">
                          <a:solidFill>
                            <a:schemeClr val="dk1"/>
                          </a:solidFill>
                          <a:latin typeface="Calibri"/>
                          <a:ea typeface="Calibri"/>
                          <a:cs typeface="Calibri"/>
                          <a:sym typeface="Calibri"/>
                        </a:rPr>
                        <a:t>Students Can: a. Connect how setting a personal goal contributes to positive mental, emotional, and social wellness. b. Define a clear, attainable personal goal. c. Describe steps needed to reach personal goals. d. Apply concepts to self-reflect on the progress and success of personal goals.</a:t>
                      </a:r>
                      <a:endParaRPr sz="1400" u="none" strike="noStrike" cap="none">
                        <a:solidFill>
                          <a:schemeClr val="dk1"/>
                        </a:solidFill>
                        <a:latin typeface="Calibri"/>
                        <a:ea typeface="Calibri"/>
                        <a:cs typeface="Calibri"/>
                        <a:sym typeface="Calibri"/>
                      </a:endParaRPr>
                    </a:p>
                  </a:txBody>
                  <a:tcPr marL="68569" marR="68569" marT="68569" marB="68569"/>
                </a:tc>
                <a:extLst>
                  <a:ext uri="{0D108BD9-81ED-4DB2-BD59-A6C34878D82A}">
                    <a16:rowId xmlns:a16="http://schemas.microsoft.com/office/drawing/2014/main" val="10001"/>
                  </a:ext>
                </a:extLst>
              </a:tr>
              <a:tr h="1371578">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The ability to communicate information &amp; ideas in writing so others will understand.</a:t>
                      </a:r>
                      <a:endParaRPr sz="1400" u="none" strike="noStrike" cap="none">
                        <a:latin typeface="Calibri"/>
                        <a:ea typeface="Calibri"/>
                        <a:cs typeface="Calibri"/>
                        <a:sym typeface="Calibri"/>
                      </a:endParaRPr>
                    </a:p>
                  </a:txBody>
                  <a:tcPr marL="68569" marR="68569" marT="68569" marB="68569"/>
                </a:tc>
                <a:tc>
                  <a:txBody>
                    <a:bodyPr/>
                    <a:lstStyle/>
                    <a:p>
                      <a:pPr marL="171450" marR="0" lvl="0" indent="-171450" algn="l" rtl="0">
                        <a:lnSpc>
                          <a:spcPct val="100000"/>
                        </a:lnSpc>
                        <a:spcBef>
                          <a:spcPts val="0"/>
                        </a:spcBef>
                        <a:spcAft>
                          <a:spcPts val="0"/>
                        </a:spcAft>
                        <a:buClr>
                          <a:srgbClr val="000000"/>
                        </a:buClr>
                        <a:buSzPts val="1800"/>
                        <a:buFont typeface="Arial"/>
                        <a:buChar char="•"/>
                      </a:pPr>
                      <a:r>
                        <a:rPr lang="en-US" sz="1400" u="none" strike="noStrike" cap="none">
                          <a:latin typeface="Calibri"/>
                          <a:ea typeface="Calibri"/>
                          <a:cs typeface="Calibri"/>
                          <a:sym typeface="Calibri"/>
                        </a:rPr>
                        <a:t>For writing, she needs support with </a:t>
                      </a:r>
                      <a:r>
                        <a:rPr lang="en-US" sz="1400" b="1" u="none" strike="noStrike" cap="none">
                          <a:latin typeface="Calibri"/>
                          <a:ea typeface="Calibri"/>
                          <a:cs typeface="Calibri"/>
                          <a:sym typeface="Calibri"/>
                        </a:rPr>
                        <a:t>organization and writing mechanics.</a:t>
                      </a:r>
                      <a:endParaRPr sz="1400" u="none" strike="noStrike" cap="none"/>
                    </a:p>
                    <a:p>
                      <a:pPr marL="171450" marR="0" lvl="0" indent="-171450" algn="l" rtl="0">
                        <a:lnSpc>
                          <a:spcPct val="100000"/>
                        </a:lnSpc>
                        <a:spcBef>
                          <a:spcPts val="0"/>
                        </a:spcBef>
                        <a:spcAft>
                          <a:spcPts val="0"/>
                        </a:spcAft>
                        <a:buClr>
                          <a:srgbClr val="000000"/>
                        </a:buClr>
                        <a:buSzPts val="1800"/>
                        <a:buFont typeface="Arial"/>
                        <a:buChar char="•"/>
                      </a:pPr>
                      <a:r>
                        <a:rPr lang="en-US" sz="1400" u="none" strike="noStrike" cap="none">
                          <a:latin typeface="Calibri"/>
                          <a:ea typeface="Calibri"/>
                          <a:cs typeface="Calibri"/>
                          <a:sym typeface="Calibri"/>
                        </a:rPr>
                        <a:t>Proficient written products with her accommodations at the 11</a:t>
                      </a:r>
                      <a:r>
                        <a:rPr lang="en-US" sz="1400" u="none" strike="noStrike" cap="none" baseline="30000">
                          <a:latin typeface="Calibri"/>
                          <a:ea typeface="Calibri"/>
                          <a:cs typeface="Calibri"/>
                          <a:sym typeface="Calibri"/>
                        </a:rPr>
                        <a:t>th</a:t>
                      </a:r>
                      <a:r>
                        <a:rPr lang="en-US" sz="1400" u="none" strike="noStrike" cap="none">
                          <a:latin typeface="Calibri"/>
                          <a:ea typeface="Calibri"/>
                          <a:cs typeface="Calibri"/>
                          <a:sym typeface="Calibri"/>
                        </a:rPr>
                        <a:t> grade level 50% (2 out of 4 trials) of the time.</a:t>
                      </a: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Calibri"/>
                        <a:ea typeface="Calibri"/>
                        <a:cs typeface="Calibri"/>
                        <a:sym typeface="Calibri"/>
                      </a:endParaRPr>
                    </a:p>
                  </a:txBody>
                  <a:tcPr marL="68569" marR="68569" marT="68569" marB="68569"/>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latin typeface="Calibri"/>
                          <a:ea typeface="Calibri"/>
                          <a:cs typeface="Calibri"/>
                          <a:sym typeface="Calibri"/>
                        </a:rPr>
                        <a:t>11/12 Grade Band/Standard 3. Writing &amp; Composition. </a:t>
                      </a:r>
                      <a:r>
                        <a:rPr lang="en-US" sz="1400" u="none" strike="noStrike" cap="none">
                          <a:latin typeface="Calibri"/>
                          <a:ea typeface="Calibri"/>
                          <a:cs typeface="Calibri"/>
                          <a:sym typeface="Calibri"/>
                        </a:rPr>
                        <a:t>Use a recursive writing process to produce, publish, and update individual or shared writing projects in response to ongoing feedback.</a:t>
                      </a:r>
                      <a:endParaRPr sz="1400" u="none" strike="noStrike" cap="none"/>
                    </a:p>
                  </a:txBody>
                  <a:tcPr marL="68569" marR="68569" marT="68569" marB="68569"/>
                </a:tc>
                <a:extLst>
                  <a:ext uri="{0D108BD9-81ED-4DB2-BD59-A6C34878D82A}">
                    <a16:rowId xmlns:a16="http://schemas.microsoft.com/office/drawing/2014/main" val="10002"/>
                  </a:ext>
                </a:extLst>
              </a:tr>
            </a:tbl>
          </a:graphicData>
        </a:graphic>
      </p:graphicFrame>
      <p:pic>
        <p:nvPicPr>
          <p:cNvPr id="913" name="Google Shape;913;p92"/>
          <p:cNvPicPr preferRelativeResize="0"/>
          <p:nvPr/>
        </p:nvPicPr>
        <p:blipFill rotWithShape="1">
          <a:blip r:embed="rId4">
            <a:alphaModFix/>
          </a:blip>
          <a:srcRect/>
          <a:stretch/>
        </p:blipFill>
        <p:spPr>
          <a:xfrm>
            <a:off x="389966" y="1018684"/>
            <a:ext cx="3328706" cy="992210"/>
          </a:xfrm>
          <a:prstGeom prst="rect">
            <a:avLst/>
          </a:prstGeom>
          <a:noFill/>
          <a:ln>
            <a:noFill/>
          </a:ln>
        </p:spPr>
      </p:pic>
      <p:pic>
        <p:nvPicPr>
          <p:cNvPr id="914" name="Google Shape;914;p92"/>
          <p:cNvPicPr preferRelativeResize="0"/>
          <p:nvPr/>
        </p:nvPicPr>
        <p:blipFill rotWithShape="1">
          <a:blip r:embed="rId5">
            <a:alphaModFix/>
          </a:blip>
          <a:srcRect/>
          <a:stretch/>
        </p:blipFill>
        <p:spPr>
          <a:xfrm>
            <a:off x="4249957" y="949634"/>
            <a:ext cx="2734292" cy="1088231"/>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pic>
        <p:nvPicPr>
          <p:cNvPr id="919" name="Google Shape;919;p93" descr="C:\Users\klittleowl\Pictures\Screenshots\Screenshot (247).png"/>
          <p:cNvPicPr preferRelativeResize="0"/>
          <p:nvPr/>
        </p:nvPicPr>
        <p:blipFill rotWithShape="1">
          <a:blip r:embed="rId3">
            <a:alphaModFix/>
          </a:blip>
          <a:srcRect l="6481" t="22715" r="22034" b="18518"/>
          <a:stretch/>
        </p:blipFill>
        <p:spPr>
          <a:xfrm>
            <a:off x="886810" y="1815006"/>
            <a:ext cx="7023538" cy="3499945"/>
          </a:xfrm>
          <a:prstGeom prst="rect">
            <a:avLst/>
          </a:prstGeom>
          <a:noFill/>
          <a:ln>
            <a:noFill/>
          </a:ln>
        </p:spPr>
      </p:pic>
      <p:pic>
        <p:nvPicPr>
          <p:cNvPr id="920" name="Google Shape;920;p93"/>
          <p:cNvPicPr preferRelativeResize="0"/>
          <p:nvPr/>
        </p:nvPicPr>
        <p:blipFill rotWithShape="1">
          <a:blip r:embed="rId4">
            <a:alphaModFix/>
          </a:blip>
          <a:srcRect/>
          <a:stretch/>
        </p:blipFill>
        <p:spPr>
          <a:xfrm>
            <a:off x="0" y="857250"/>
            <a:ext cx="9144000" cy="685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270"/>
        <p:cNvGrpSpPr/>
        <p:nvPr/>
      </p:nvGrpSpPr>
      <p:grpSpPr>
        <a:xfrm>
          <a:off x="0" y="0"/>
          <a:ext cx="0" cy="0"/>
          <a:chOff x="0" y="0"/>
          <a:chExt cx="0" cy="0"/>
        </a:xfrm>
      </p:grpSpPr>
      <p:sp>
        <p:nvSpPr>
          <p:cNvPr id="271" name="Google Shape;271;p16"/>
          <p:cNvSpPr txBox="1">
            <a:spLocks noGrp="1"/>
          </p:cNvSpPr>
          <p:nvPr>
            <p:ph type="body" idx="1"/>
          </p:nvPr>
        </p:nvSpPr>
        <p:spPr>
          <a:xfrm>
            <a:off x="532638" y="2023110"/>
            <a:ext cx="8078724" cy="3263504"/>
          </a:xfrm>
          <a:prstGeom prst="rect">
            <a:avLst/>
          </a:prstGeom>
          <a:noFill/>
          <a:ln>
            <a:noFill/>
          </a:ln>
        </p:spPr>
        <p:txBody>
          <a:bodyPr spcFirstLastPara="1" vert="horz" wrap="square" lIns="0" tIns="0" rIns="0" bIns="34275" rtlCol="0" anchor="t" anchorCtr="0">
            <a:noAutofit/>
          </a:bodyPr>
          <a:lstStyle/>
          <a:p>
            <a:pPr marL="57150" indent="0">
              <a:spcBef>
                <a:spcPts val="0"/>
              </a:spcBef>
              <a:buClr>
                <a:srgbClr val="000000"/>
              </a:buClr>
              <a:buSzPts val="2400"/>
              <a:buNone/>
            </a:pPr>
            <a:r>
              <a:rPr lang="en-US" sz="2400" b="1">
                <a:solidFill>
                  <a:srgbClr val="000000"/>
                </a:solidFill>
              </a:rPr>
              <a:t>Designed to facilitate the student’s movement from school to post-school activities, including</a:t>
            </a:r>
            <a:endParaRPr sz="2400" b="1">
              <a:solidFill>
                <a:srgbClr val="488BC9"/>
              </a:solidFill>
              <a:latin typeface="Noto Sans Symbols"/>
              <a:ea typeface="Noto Sans Symbols"/>
              <a:cs typeface="Noto Sans Symbols"/>
              <a:sym typeface="Noto Sans Symbols"/>
            </a:endParaRPr>
          </a:p>
          <a:p>
            <a:pPr marL="0" indent="0">
              <a:spcBef>
                <a:spcPts val="420"/>
              </a:spcBef>
              <a:buClr>
                <a:srgbClr val="000000"/>
              </a:buClr>
              <a:buSzPts val="2400"/>
              <a:buNone/>
            </a:pPr>
            <a:r>
              <a:rPr lang="en-US" sz="2400">
                <a:solidFill>
                  <a:srgbClr val="000000"/>
                </a:solidFill>
              </a:rPr>
              <a:t>- postsecondary education,</a:t>
            </a:r>
            <a:endParaRPr sz="2400"/>
          </a:p>
          <a:p>
            <a:pPr marL="0" indent="0">
              <a:spcBef>
                <a:spcPts val="420"/>
              </a:spcBef>
              <a:buClr>
                <a:srgbClr val="000000"/>
              </a:buClr>
              <a:buSzPts val="2400"/>
              <a:buNone/>
            </a:pPr>
            <a:r>
              <a:rPr lang="en-US" sz="2400">
                <a:solidFill>
                  <a:srgbClr val="000000"/>
                </a:solidFill>
              </a:rPr>
              <a:t>- vocational education,</a:t>
            </a:r>
            <a:endParaRPr sz="2400"/>
          </a:p>
          <a:p>
            <a:pPr marL="0" indent="0">
              <a:spcBef>
                <a:spcPts val="420"/>
              </a:spcBef>
              <a:buClr>
                <a:srgbClr val="000000"/>
              </a:buClr>
              <a:buSzPts val="2400"/>
              <a:buNone/>
            </a:pPr>
            <a:r>
              <a:rPr lang="en-US" sz="2400">
                <a:solidFill>
                  <a:srgbClr val="000000"/>
                </a:solidFill>
              </a:rPr>
              <a:t>-integrated employment (including supported employment),</a:t>
            </a:r>
            <a:endParaRPr sz="2400"/>
          </a:p>
          <a:p>
            <a:pPr marL="0" indent="0">
              <a:spcBef>
                <a:spcPts val="420"/>
              </a:spcBef>
              <a:buClr>
                <a:srgbClr val="000000"/>
              </a:buClr>
              <a:buSzPts val="2400"/>
              <a:buNone/>
            </a:pPr>
            <a:r>
              <a:rPr lang="en-US" sz="2400">
                <a:solidFill>
                  <a:srgbClr val="000000"/>
                </a:solidFill>
              </a:rPr>
              <a:t>-continuing and adult education,</a:t>
            </a:r>
            <a:endParaRPr sz="2400"/>
          </a:p>
          <a:p>
            <a:pPr marL="0" indent="0">
              <a:spcBef>
                <a:spcPts val="420"/>
              </a:spcBef>
              <a:buClr>
                <a:srgbClr val="000000"/>
              </a:buClr>
              <a:buSzPts val="2400"/>
              <a:buNone/>
            </a:pPr>
            <a:r>
              <a:rPr lang="en-US" sz="2400">
                <a:solidFill>
                  <a:srgbClr val="000000"/>
                </a:solidFill>
              </a:rPr>
              <a:t>-adult services,</a:t>
            </a:r>
            <a:endParaRPr sz="2400"/>
          </a:p>
          <a:p>
            <a:pPr marL="0" indent="0">
              <a:spcBef>
                <a:spcPts val="420"/>
              </a:spcBef>
              <a:buClr>
                <a:srgbClr val="000000"/>
              </a:buClr>
              <a:buSzPts val="2400"/>
              <a:buNone/>
            </a:pPr>
            <a:r>
              <a:rPr lang="en-US" sz="2400">
                <a:solidFill>
                  <a:srgbClr val="000000"/>
                </a:solidFill>
              </a:rPr>
              <a:t>- independent living,</a:t>
            </a:r>
            <a:endParaRPr sz="2400"/>
          </a:p>
          <a:p>
            <a:pPr marL="0" indent="0">
              <a:spcBef>
                <a:spcPts val="420"/>
              </a:spcBef>
              <a:buClr>
                <a:srgbClr val="000000"/>
              </a:buClr>
              <a:buSzPts val="2400"/>
              <a:buNone/>
            </a:pPr>
            <a:r>
              <a:rPr lang="en-US" sz="2400">
                <a:solidFill>
                  <a:srgbClr val="000000"/>
                </a:solidFill>
              </a:rPr>
              <a:t>- or community participation</a:t>
            </a:r>
            <a:endParaRPr sz="2400"/>
          </a:p>
          <a:p>
            <a:pPr marL="57150" indent="0">
              <a:buSzPts val="2400"/>
              <a:buNone/>
            </a:pPr>
            <a:br>
              <a:rPr lang="en-US" sz="2400"/>
            </a:br>
            <a:endParaRPr sz="2400"/>
          </a:p>
        </p:txBody>
      </p:sp>
      <p:sp>
        <p:nvSpPr>
          <p:cNvPr id="272" name="Google Shape;272;p16"/>
          <p:cNvSpPr txBox="1">
            <a:spLocks noGrp="1"/>
          </p:cNvSpPr>
          <p:nvPr>
            <p:ph type="sldNum" idx="12"/>
          </p:nvPr>
        </p:nvSpPr>
        <p:spPr>
          <a:xfrm>
            <a:off x="249655" y="5624513"/>
            <a:ext cx="2057400" cy="273844"/>
          </a:xfrm>
          <a:prstGeom prst="rect">
            <a:avLst/>
          </a:prstGeom>
          <a:noFill/>
          <a:ln>
            <a:noFill/>
          </a:ln>
        </p:spPr>
        <p:txBody>
          <a:bodyPr spcFirstLastPara="1" wrap="square" lIns="68569" tIns="34275" rIns="68569" bIns="34275" anchor="t" anchorCtr="0">
            <a:normAutofit lnSpcReduction="10000"/>
          </a:bodyPr>
          <a:lstStyle/>
          <a:p>
            <a:pPr>
              <a:lnSpc>
                <a:spcPct val="90000"/>
              </a:lnSpc>
              <a:spcAft>
                <a:spcPts val="450"/>
              </a:spcAft>
              <a:buClr>
                <a:schemeClr val="dk1"/>
              </a:buClr>
            </a:pPr>
            <a:fld id="{00000000-1234-1234-1234-123412341234}" type="slidenum">
              <a:rPr lang="en-US" sz="1050"/>
              <a:pPr>
                <a:lnSpc>
                  <a:spcPct val="90000"/>
                </a:lnSpc>
                <a:spcAft>
                  <a:spcPts val="450"/>
                </a:spcAft>
                <a:buClr>
                  <a:schemeClr val="dk1"/>
                </a:buClr>
              </a:pPr>
              <a:t>8</a:t>
            </a:fld>
            <a:endParaRPr sz="1050"/>
          </a:p>
        </p:txBody>
      </p:sp>
      <p:sp>
        <p:nvSpPr>
          <p:cNvPr id="273" name="Google Shape;273;p16"/>
          <p:cNvSpPr txBox="1">
            <a:spLocks noGrp="1"/>
          </p:cNvSpPr>
          <p:nvPr>
            <p:ph type="title"/>
          </p:nvPr>
        </p:nvSpPr>
        <p:spPr>
          <a:xfrm>
            <a:off x="980801" y="1109774"/>
            <a:ext cx="6569721" cy="560313"/>
          </a:xfrm>
          <a:prstGeom prst="rect">
            <a:avLst/>
          </a:prstGeom>
          <a:noFill/>
          <a:ln>
            <a:noFill/>
          </a:ln>
        </p:spPr>
        <p:txBody>
          <a:bodyPr spcFirstLastPara="1" vert="horz" wrap="square" lIns="0" tIns="0" rIns="0" bIns="0" rtlCol="0" anchor="t" anchorCtr="0">
            <a:normAutofit fontScale="90000"/>
          </a:bodyPr>
          <a:lstStyle/>
          <a:p>
            <a:pPr>
              <a:buSzPct val="66666"/>
            </a:pPr>
            <a:r>
              <a:rPr lang="en-US"/>
              <a:t>What are transition services (3 of 3)?</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pic>
        <p:nvPicPr>
          <p:cNvPr id="925" name="Google Shape;925;p94" descr="Soylent red arrow 243 icon - Free soylent red arrow icons"/>
          <p:cNvPicPr preferRelativeResize="0"/>
          <p:nvPr/>
        </p:nvPicPr>
        <p:blipFill rotWithShape="1">
          <a:blip r:embed="rId3">
            <a:alphaModFix/>
          </a:blip>
          <a:srcRect/>
          <a:stretch/>
        </p:blipFill>
        <p:spPr>
          <a:xfrm rot="948977" flipH="1">
            <a:off x="6919729" y="1770537"/>
            <a:ext cx="550345" cy="484525"/>
          </a:xfrm>
          <a:prstGeom prst="rect">
            <a:avLst/>
          </a:prstGeom>
          <a:noFill/>
          <a:ln>
            <a:noFill/>
          </a:ln>
        </p:spPr>
      </p:pic>
      <p:sp>
        <p:nvSpPr>
          <p:cNvPr id="926" name="Google Shape;926;p94"/>
          <p:cNvSpPr txBox="1">
            <a:spLocks noGrp="1"/>
          </p:cNvSpPr>
          <p:nvPr>
            <p:ph type="body" idx="4294967295"/>
          </p:nvPr>
        </p:nvSpPr>
        <p:spPr>
          <a:xfrm>
            <a:off x="607315" y="1903749"/>
            <a:ext cx="6988969" cy="3301603"/>
          </a:xfrm>
          <a:prstGeom prst="rect">
            <a:avLst/>
          </a:prstGeom>
          <a:noFill/>
          <a:ln>
            <a:noFill/>
          </a:ln>
        </p:spPr>
        <p:txBody>
          <a:bodyPr spcFirstLastPara="1" vert="horz" wrap="square" lIns="0" tIns="34275" rIns="0" bIns="34275" rtlCol="0" anchor="t" anchorCtr="0">
            <a:normAutofit/>
          </a:bodyPr>
          <a:lstStyle/>
          <a:p>
            <a:pPr marL="0" indent="0">
              <a:lnSpc>
                <a:spcPct val="100000"/>
              </a:lnSpc>
              <a:spcBef>
                <a:spcPts val="0"/>
              </a:spcBef>
              <a:buClr>
                <a:schemeClr val="dk1"/>
              </a:buClr>
              <a:buSzPts val="3100"/>
              <a:buNone/>
            </a:pPr>
            <a:r>
              <a:rPr lang="en-US" sz="1800" b="1" u="sng">
                <a:solidFill>
                  <a:schemeClr val="dk1"/>
                </a:solidFill>
              </a:rPr>
              <a:t>Career/Employment – Reading Comprehension: </a:t>
            </a:r>
            <a:endParaRPr sz="1800" b="1" u="sng">
              <a:solidFill>
                <a:schemeClr val="dk1"/>
              </a:solidFill>
            </a:endParaRPr>
          </a:p>
          <a:p>
            <a:pPr marL="0" indent="0">
              <a:lnSpc>
                <a:spcPct val="100000"/>
              </a:lnSpc>
              <a:spcBef>
                <a:spcPts val="0"/>
              </a:spcBef>
              <a:buClr>
                <a:schemeClr val="dk1"/>
              </a:buClr>
              <a:buSzPts val="3100"/>
              <a:buNone/>
            </a:pPr>
            <a:endParaRPr sz="1800" b="1" u="sng">
              <a:solidFill>
                <a:schemeClr val="dk1"/>
              </a:solidFill>
              <a:latin typeface="Calibri"/>
              <a:ea typeface="Calibri"/>
              <a:cs typeface="Calibri"/>
              <a:sym typeface="Calibri"/>
            </a:endParaRPr>
          </a:p>
          <a:p>
            <a:pPr marL="0" indent="0">
              <a:lnSpc>
                <a:spcPct val="100000"/>
              </a:lnSpc>
              <a:spcBef>
                <a:spcPts val="0"/>
              </a:spcBef>
              <a:buClr>
                <a:srgbClr val="00B0F0"/>
              </a:buClr>
              <a:buSzPts val="3100"/>
              <a:buNone/>
            </a:pPr>
            <a:r>
              <a:rPr lang="en-US" sz="1800" b="1">
                <a:solidFill>
                  <a:srgbClr val="00B0F0"/>
                </a:solidFill>
                <a:highlight>
                  <a:srgbClr val="FFFFFF"/>
                </a:highlight>
                <a:latin typeface="Calibri"/>
                <a:ea typeface="Calibri"/>
                <a:cs typeface="Calibri"/>
                <a:sym typeface="Calibri"/>
              </a:rPr>
              <a:t>In order to comprehend information while attending a community college and to understand work-related documents as an Architectural drafter</a:t>
            </a:r>
            <a:r>
              <a:rPr lang="en-US" sz="1800">
                <a:solidFill>
                  <a:srgbClr val="00B0F0"/>
                </a:solidFill>
                <a:highlight>
                  <a:srgbClr val="FFFFFF"/>
                </a:highlight>
                <a:latin typeface="Calibri"/>
                <a:ea typeface="Calibri"/>
                <a:cs typeface="Calibri"/>
                <a:sym typeface="Calibri"/>
              </a:rPr>
              <a:t>, </a:t>
            </a:r>
            <a:r>
              <a:rPr lang="en-US" sz="1800">
                <a:solidFill>
                  <a:srgbClr val="222222"/>
                </a:solidFill>
                <a:highlight>
                  <a:srgbClr val="FFFFFF"/>
                </a:highlight>
                <a:latin typeface="Calibri"/>
                <a:ea typeface="Calibri"/>
                <a:cs typeface="Calibri"/>
                <a:sym typeface="Calibri"/>
              </a:rPr>
              <a:t>when given a grade-level reading passage, by March 11, 2023, Jenny will demonstrate reading strategies (use pen or pencil to self-monitor, use a question list to guide comprehension while reading, stop at the end of a paragraph to note key details, etc.) to determine the meaning of words and phrases as they are used in context to make sense of the passage resulting in correct responses to questions with 80% accuracy in 4 out of 5 trials as measured quarterly by informal reading assessments.</a:t>
            </a:r>
            <a:endParaRPr sz="1800">
              <a:latin typeface="Calibri"/>
              <a:ea typeface="Calibri"/>
              <a:cs typeface="Calibri"/>
              <a:sym typeface="Calibri"/>
            </a:endParaRPr>
          </a:p>
        </p:txBody>
      </p:sp>
      <p:sp>
        <p:nvSpPr>
          <p:cNvPr id="927" name="Google Shape;927;p94"/>
          <p:cNvSpPr/>
          <p:nvPr/>
        </p:nvSpPr>
        <p:spPr>
          <a:xfrm>
            <a:off x="7598146" y="1681163"/>
            <a:ext cx="1543991" cy="1558009"/>
          </a:xfrm>
          <a:prstGeom prst="ellipse">
            <a:avLst/>
          </a:prstGeom>
          <a:noFill/>
          <a:ln w="9525" cap="flat" cmpd="sng">
            <a:solidFill>
              <a:schemeClr val="dk1"/>
            </a:solidFill>
            <a:prstDash val="solid"/>
            <a:round/>
            <a:headEnd type="none" w="sm" len="sm"/>
            <a:tailEnd type="none" w="sm" len="sm"/>
          </a:ln>
        </p:spPr>
        <p:txBody>
          <a:bodyPr spcFirstLastPara="1" wrap="square" lIns="68569" tIns="34275" rIns="68569" bIns="34275" anchor="t" anchorCtr="0">
            <a:spAutoFit/>
          </a:bodyPr>
          <a:lstStyle/>
          <a:p>
            <a:pPr algn="ctr">
              <a:buClr>
                <a:srgbClr val="000000"/>
              </a:buClr>
              <a:buSzPts val="2000"/>
            </a:pPr>
            <a:r>
              <a:rPr lang="en-US" sz="1050" b="1">
                <a:solidFill>
                  <a:schemeClr val="dk1"/>
                </a:solidFill>
                <a:latin typeface="Arial"/>
                <a:ea typeface="Arial"/>
                <a:cs typeface="Arial"/>
                <a:sym typeface="Arial"/>
              </a:rPr>
              <a:t>Annual goals must be related to the student’s transition services</a:t>
            </a:r>
            <a:r>
              <a:rPr lang="en-US" sz="1500" b="1">
                <a:solidFill>
                  <a:schemeClr val="dk1"/>
                </a:solidFill>
                <a:latin typeface="Arial"/>
                <a:ea typeface="Arial"/>
                <a:cs typeface="Arial"/>
                <a:sym typeface="Arial"/>
              </a:rPr>
              <a:t>!</a:t>
            </a:r>
            <a:endParaRPr sz="1500" b="1">
              <a:solidFill>
                <a:schemeClr val="dk1"/>
              </a:solidFill>
              <a:latin typeface="Arial"/>
              <a:ea typeface="Arial"/>
              <a:cs typeface="Arial"/>
              <a:sym typeface="Arial"/>
            </a:endParaRPr>
          </a:p>
        </p:txBody>
      </p:sp>
      <p:pic>
        <p:nvPicPr>
          <p:cNvPr id="928" name="Google Shape;928;p94"/>
          <p:cNvPicPr preferRelativeResize="0"/>
          <p:nvPr/>
        </p:nvPicPr>
        <p:blipFill rotWithShape="1">
          <a:blip r:embed="rId4">
            <a:alphaModFix/>
          </a:blip>
          <a:srcRect/>
          <a:stretch/>
        </p:blipFill>
        <p:spPr>
          <a:xfrm>
            <a:off x="0" y="857250"/>
            <a:ext cx="9144000" cy="823913"/>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Google Shape;934;p95"/>
          <p:cNvSpPr txBox="1">
            <a:spLocks noGrp="1"/>
          </p:cNvSpPr>
          <p:nvPr>
            <p:ph type="sldNum" idx="12"/>
          </p:nvPr>
        </p:nvSpPr>
        <p:spPr>
          <a:xfrm>
            <a:off x="7425344" y="5702089"/>
            <a:ext cx="983925" cy="273825"/>
          </a:xfrm>
          <a:prstGeom prst="rect">
            <a:avLst/>
          </a:prstGeom>
          <a:noFill/>
          <a:ln>
            <a:noFill/>
          </a:ln>
        </p:spPr>
        <p:txBody>
          <a:bodyPr spcFirstLastPara="1" wrap="square" lIns="68569" tIns="34275" rIns="68569" bIns="34275" anchor="ctr" anchorCtr="0">
            <a:noAutofit/>
          </a:bodyPr>
          <a:lstStyle/>
          <a:p>
            <a:pPr>
              <a:buSzPts val="1050"/>
            </a:pPr>
            <a:fld id="{00000000-1234-1234-1234-123412341234}" type="slidenum">
              <a:rPr lang="en-US"/>
              <a:pPr>
                <a:buSzPts val="1050"/>
              </a:pPr>
              <a:t>81</a:t>
            </a:fld>
            <a:endParaRPr/>
          </a:p>
        </p:txBody>
      </p:sp>
      <p:pic>
        <p:nvPicPr>
          <p:cNvPr id="935" name="Google Shape;935;p95"/>
          <p:cNvPicPr preferRelativeResize="0"/>
          <p:nvPr/>
        </p:nvPicPr>
        <p:blipFill rotWithShape="1">
          <a:blip r:embed="rId3">
            <a:alphaModFix/>
          </a:blip>
          <a:srcRect/>
          <a:stretch/>
        </p:blipFill>
        <p:spPr>
          <a:xfrm>
            <a:off x="902287" y="1081623"/>
            <a:ext cx="7015163" cy="4279106"/>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Shape 940"/>
        <p:cNvGrpSpPr/>
        <p:nvPr/>
      </p:nvGrpSpPr>
      <p:grpSpPr>
        <a:xfrm>
          <a:off x="0" y="0"/>
          <a:ext cx="0" cy="0"/>
          <a:chOff x="0" y="0"/>
          <a:chExt cx="0" cy="0"/>
        </a:xfrm>
      </p:grpSpPr>
      <p:sp>
        <p:nvSpPr>
          <p:cNvPr id="941" name="Google Shape;941;p96"/>
          <p:cNvSpPr txBox="1">
            <a:spLocks noGrp="1"/>
          </p:cNvSpPr>
          <p:nvPr>
            <p:ph type="body" idx="1"/>
          </p:nvPr>
        </p:nvSpPr>
        <p:spPr>
          <a:xfrm>
            <a:off x="800100" y="1920263"/>
            <a:ext cx="7543800" cy="3017475"/>
          </a:xfrm>
          <a:prstGeom prst="rect">
            <a:avLst/>
          </a:prstGeom>
          <a:noFill/>
          <a:ln>
            <a:noFill/>
          </a:ln>
        </p:spPr>
        <p:txBody>
          <a:bodyPr spcFirstLastPara="1" vert="horz" wrap="square" lIns="0" tIns="34275" rIns="0" bIns="34275" rtlCol="0" anchor="t" anchorCtr="0">
            <a:normAutofit lnSpcReduction="10000"/>
          </a:bodyPr>
          <a:lstStyle/>
          <a:p>
            <a:pPr marL="0" indent="0">
              <a:lnSpc>
                <a:spcPct val="100000"/>
              </a:lnSpc>
              <a:spcBef>
                <a:spcPts val="0"/>
              </a:spcBef>
              <a:buSzPts val="1800"/>
              <a:buNone/>
            </a:pPr>
            <a:r>
              <a:rPr lang="en-US" sz="1875" b="1">
                <a:solidFill>
                  <a:schemeClr val="dk1"/>
                </a:solidFill>
              </a:rPr>
              <a:t>Education/Training - Math: </a:t>
            </a:r>
            <a:endParaRPr sz="1875" b="1">
              <a:solidFill>
                <a:schemeClr val="dk1"/>
              </a:solidFill>
            </a:endParaRPr>
          </a:p>
          <a:p>
            <a:pPr marL="0" indent="0">
              <a:lnSpc>
                <a:spcPct val="100000"/>
              </a:lnSpc>
              <a:spcBef>
                <a:spcPts val="0"/>
              </a:spcBef>
              <a:buSzPts val="1800"/>
              <a:buNone/>
            </a:pPr>
            <a:endParaRPr sz="1875" b="1">
              <a:solidFill>
                <a:schemeClr val="dk1"/>
              </a:solidFill>
            </a:endParaRPr>
          </a:p>
          <a:p>
            <a:pPr marL="0" indent="0">
              <a:lnSpc>
                <a:spcPct val="100000"/>
              </a:lnSpc>
              <a:spcBef>
                <a:spcPts val="0"/>
              </a:spcBef>
              <a:buSzPts val="1100"/>
              <a:buNone/>
            </a:pPr>
            <a:r>
              <a:rPr lang="en-US" sz="1875" b="1">
                <a:solidFill>
                  <a:srgbClr val="00B0F0"/>
                </a:solidFill>
              </a:rPr>
              <a:t>In order to prepare to attend a community college for architectural drafting and calculate scaled blueprints, </a:t>
            </a:r>
            <a:r>
              <a:rPr lang="en-US" sz="1875">
                <a:solidFill>
                  <a:schemeClr val="dk1"/>
                </a:solidFill>
              </a:rPr>
              <a:t>when given a set of equations, Jenny will determine which operation to use (add, subtract, multiply, and divide real numbers), and apply appropriate computational strategies, e.g., mental mathematics, paper and pencil, calculator to accurately solve grade level equations 8/10 times with 80% accuracy by March 11, 2023, as measured by formative and district assessments.</a:t>
            </a:r>
            <a:br>
              <a:rPr lang="en-US" sz="825">
                <a:solidFill>
                  <a:srgbClr val="500050"/>
                </a:solidFill>
                <a:latin typeface="Arial"/>
                <a:ea typeface="Arial"/>
                <a:cs typeface="Arial"/>
                <a:sym typeface="Arial"/>
              </a:rPr>
            </a:br>
            <a:endParaRPr/>
          </a:p>
        </p:txBody>
      </p:sp>
      <p:pic>
        <p:nvPicPr>
          <p:cNvPr id="942" name="Google Shape;942;p96"/>
          <p:cNvPicPr preferRelativeResize="0"/>
          <p:nvPr/>
        </p:nvPicPr>
        <p:blipFill rotWithShape="1">
          <a:blip r:embed="rId3">
            <a:alphaModFix/>
          </a:blip>
          <a:srcRect/>
          <a:stretch/>
        </p:blipFill>
        <p:spPr>
          <a:xfrm>
            <a:off x="0" y="857250"/>
            <a:ext cx="9144000" cy="902369"/>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Google Shape;948;p97"/>
          <p:cNvSpPr txBox="1">
            <a:spLocks noGrp="1"/>
          </p:cNvSpPr>
          <p:nvPr>
            <p:ph type="sldNum" idx="12"/>
          </p:nvPr>
        </p:nvSpPr>
        <p:spPr>
          <a:xfrm>
            <a:off x="7425344" y="5702089"/>
            <a:ext cx="983925" cy="273825"/>
          </a:xfrm>
          <a:prstGeom prst="rect">
            <a:avLst/>
          </a:prstGeom>
          <a:noFill/>
          <a:ln>
            <a:noFill/>
          </a:ln>
        </p:spPr>
        <p:txBody>
          <a:bodyPr spcFirstLastPara="1" wrap="square" lIns="68569" tIns="34275" rIns="68569" bIns="34275" anchor="ctr" anchorCtr="0">
            <a:noAutofit/>
          </a:bodyPr>
          <a:lstStyle/>
          <a:p>
            <a:pPr>
              <a:buSzPts val="1050"/>
            </a:pPr>
            <a:fld id="{00000000-1234-1234-1234-123412341234}" type="slidenum">
              <a:rPr lang="en-US"/>
              <a:pPr>
                <a:buSzPts val="1050"/>
              </a:pPr>
              <a:t>83</a:t>
            </a:fld>
            <a:endParaRPr/>
          </a:p>
        </p:txBody>
      </p:sp>
      <p:pic>
        <p:nvPicPr>
          <p:cNvPr id="949" name="Google Shape;949;p97"/>
          <p:cNvPicPr preferRelativeResize="0"/>
          <p:nvPr/>
        </p:nvPicPr>
        <p:blipFill rotWithShape="1">
          <a:blip r:embed="rId3">
            <a:alphaModFix/>
          </a:blip>
          <a:srcRect/>
          <a:stretch/>
        </p:blipFill>
        <p:spPr>
          <a:xfrm>
            <a:off x="1170713" y="1006200"/>
            <a:ext cx="7000875" cy="4486275"/>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Shape 954"/>
        <p:cNvGrpSpPr/>
        <p:nvPr/>
      </p:nvGrpSpPr>
      <p:grpSpPr>
        <a:xfrm>
          <a:off x="0" y="0"/>
          <a:ext cx="0" cy="0"/>
          <a:chOff x="0" y="0"/>
          <a:chExt cx="0" cy="0"/>
        </a:xfrm>
      </p:grpSpPr>
      <p:sp>
        <p:nvSpPr>
          <p:cNvPr id="955" name="Google Shape;955;p98"/>
          <p:cNvSpPr txBox="1">
            <a:spLocks noGrp="1"/>
          </p:cNvSpPr>
          <p:nvPr>
            <p:ph type="title"/>
          </p:nvPr>
        </p:nvSpPr>
        <p:spPr>
          <a:xfrm>
            <a:off x="1150764" y="1029359"/>
            <a:ext cx="7613325" cy="443025"/>
          </a:xfrm>
          <a:prstGeom prst="rect">
            <a:avLst/>
          </a:prstGeom>
          <a:noFill/>
          <a:ln>
            <a:noFill/>
          </a:ln>
        </p:spPr>
        <p:txBody>
          <a:bodyPr spcFirstLastPara="1" vert="horz" wrap="square" lIns="0" tIns="0" rIns="0" bIns="0" rtlCol="0" anchor="t" anchorCtr="0">
            <a:noAutofit/>
          </a:bodyPr>
          <a:lstStyle/>
          <a:p>
            <a:pPr>
              <a:buSzPts val="3200"/>
            </a:pPr>
            <a:r>
              <a:rPr lang="en-US" sz="2400"/>
              <a:t>Measurable Postsecondary Independent Living Goal –</a:t>
            </a:r>
            <a:br>
              <a:rPr lang="en-US" sz="2400"/>
            </a:br>
            <a:r>
              <a:rPr lang="en-US" sz="2400"/>
              <a:t>Let’s practice! What goal would you write?</a:t>
            </a:r>
            <a:endParaRPr sz="2400"/>
          </a:p>
        </p:txBody>
      </p:sp>
      <p:sp>
        <p:nvSpPr>
          <p:cNvPr id="956" name="Google Shape;956;p98"/>
          <p:cNvSpPr txBox="1">
            <a:spLocks noGrp="1"/>
          </p:cNvSpPr>
          <p:nvPr>
            <p:ph type="body" idx="1"/>
          </p:nvPr>
        </p:nvSpPr>
        <p:spPr>
          <a:xfrm>
            <a:off x="223072" y="1788561"/>
            <a:ext cx="8835300" cy="1324264"/>
          </a:xfrm>
          <a:prstGeom prst="rect">
            <a:avLst/>
          </a:prstGeom>
          <a:noFill/>
          <a:ln>
            <a:noFill/>
          </a:ln>
        </p:spPr>
        <p:txBody>
          <a:bodyPr spcFirstLastPara="1" vert="horz" wrap="square" lIns="0" tIns="0" rIns="0" bIns="34275" rtlCol="0" anchor="t" anchorCtr="0">
            <a:normAutofit fontScale="25000" lnSpcReduction="20000"/>
          </a:bodyPr>
          <a:lstStyle/>
          <a:p>
            <a:pPr marL="578168" marR="64294" indent="-447675" algn="ctr">
              <a:lnSpc>
                <a:spcPct val="120000"/>
              </a:lnSpc>
              <a:spcBef>
                <a:spcPts val="0"/>
              </a:spcBef>
              <a:buSzPct val="100000"/>
              <a:buNone/>
            </a:pPr>
            <a:endParaRPr sz="7200">
              <a:latin typeface="Arial"/>
              <a:ea typeface="Arial"/>
              <a:cs typeface="Arial"/>
              <a:sym typeface="Arial"/>
            </a:endParaRPr>
          </a:p>
          <a:p>
            <a:pPr marL="171450" marR="351473" indent="-171450">
              <a:lnSpc>
                <a:spcPct val="120000"/>
              </a:lnSpc>
              <a:spcBef>
                <a:spcPts val="0"/>
              </a:spcBef>
              <a:buSzPct val="75000"/>
            </a:pPr>
            <a:r>
              <a:rPr lang="en-US" sz="6000" b="1"/>
              <a:t>PSG: </a:t>
            </a:r>
            <a:r>
              <a:rPr lang="en-US" sz="6000"/>
              <a:t>After high school, Jenny will advocate for herself on the job, community, and in adult life when necessary.</a:t>
            </a:r>
            <a:endParaRPr sz="6000"/>
          </a:p>
          <a:p>
            <a:pPr marL="171450" marR="351473" indent="-171450">
              <a:lnSpc>
                <a:spcPct val="120000"/>
              </a:lnSpc>
              <a:spcBef>
                <a:spcPts val="0"/>
              </a:spcBef>
              <a:buSzPct val="75000"/>
            </a:pPr>
            <a:r>
              <a:rPr lang="en-US" sz="6000" b="1"/>
              <a:t>Baseline: Jenny</a:t>
            </a:r>
            <a:r>
              <a:rPr lang="en-US" sz="6000"/>
              <a:t> does </a:t>
            </a:r>
            <a:r>
              <a:rPr lang="en-US" sz="6000" b="1" u="sng"/>
              <a:t>not feel comfortable advocating for her needs with new adults. </a:t>
            </a:r>
            <a:r>
              <a:rPr lang="en-US" sz="6000"/>
              <a:t>(transition survey, interview with family). She needs to </a:t>
            </a:r>
            <a:r>
              <a:rPr lang="en-US" sz="6000" b="1" u="sng"/>
              <a:t>improve her self-advocacy skills </a:t>
            </a:r>
            <a:r>
              <a:rPr lang="en-US" sz="6000"/>
              <a:t>(AIR Self-Determination Scale, survey, interviews). </a:t>
            </a:r>
            <a:r>
              <a:rPr lang="en-US" sz="6000" b="1" u="sng"/>
              <a:t>Advocates 60% of the time. </a:t>
            </a:r>
            <a:endParaRPr sz="6000"/>
          </a:p>
          <a:p>
            <a:pPr marL="171450" marR="351473" indent="-171450">
              <a:lnSpc>
                <a:spcPct val="120000"/>
              </a:lnSpc>
              <a:spcBef>
                <a:spcPts val="0"/>
              </a:spcBef>
              <a:buSzPct val="75000"/>
            </a:pPr>
            <a:r>
              <a:rPr lang="en-US" sz="6000" b="1"/>
              <a:t>Activity or skill:  </a:t>
            </a:r>
            <a:r>
              <a:rPr lang="en-US" sz="6000"/>
              <a:t>Communicate well with customers, employees &amp; other individuals to be addressed</a:t>
            </a:r>
            <a:endParaRPr sz="6000"/>
          </a:p>
          <a:p>
            <a:pPr marL="171450" marR="351473" indent="-171450">
              <a:lnSpc>
                <a:spcPct val="120000"/>
              </a:lnSpc>
              <a:spcBef>
                <a:spcPts val="0"/>
              </a:spcBef>
              <a:buSzPct val="75000"/>
            </a:pPr>
            <a:r>
              <a:rPr lang="en-US" sz="6000" b="1"/>
              <a:t>Standard: </a:t>
            </a:r>
            <a:r>
              <a:rPr lang="en-US" sz="6000"/>
              <a:t>Comprehensive Health High School, Standard 3. Social Emotional Wellness</a:t>
            </a:r>
            <a:endParaRPr sz="6000"/>
          </a:p>
          <a:p>
            <a:pPr marL="0" marR="351473" indent="0">
              <a:spcBef>
                <a:spcPts val="0"/>
              </a:spcBef>
              <a:buSzPct val="266666"/>
              <a:buNone/>
            </a:pPr>
            <a:endParaRPr sz="1350"/>
          </a:p>
          <a:p>
            <a:pPr marL="0" indent="0">
              <a:buSzPct val="100000"/>
              <a:buNone/>
            </a:pPr>
            <a:endParaRPr/>
          </a:p>
        </p:txBody>
      </p:sp>
      <p:sp>
        <p:nvSpPr>
          <p:cNvPr id="957" name="Google Shape;957;p98"/>
          <p:cNvSpPr txBox="1">
            <a:spLocks noGrp="1"/>
          </p:cNvSpPr>
          <p:nvPr>
            <p:ph type="sldNum" idx="12"/>
          </p:nvPr>
        </p:nvSpPr>
        <p:spPr>
          <a:xfrm>
            <a:off x="297428" y="5677514"/>
            <a:ext cx="2743200" cy="273825"/>
          </a:xfrm>
          <a:prstGeom prst="rect">
            <a:avLst/>
          </a:prstGeom>
          <a:noFill/>
          <a:ln>
            <a:noFill/>
          </a:ln>
        </p:spPr>
        <p:txBody>
          <a:bodyPr spcFirstLastPara="1" wrap="square" lIns="68569" tIns="34275" rIns="68569" bIns="34275" anchor="t" anchorCtr="0">
            <a:noAutofit/>
          </a:bodyPr>
          <a:lstStyle/>
          <a:p>
            <a:pPr>
              <a:buSzPts val="1050"/>
            </a:pPr>
            <a:fld id="{00000000-1234-1234-1234-123412341234}" type="slidenum">
              <a:rPr lang="en-US"/>
              <a:pPr>
                <a:buSzPts val="1050"/>
              </a:pPr>
              <a:t>84</a:t>
            </a:fld>
            <a:endParaRPr/>
          </a:p>
        </p:txBody>
      </p:sp>
      <p:pic>
        <p:nvPicPr>
          <p:cNvPr id="958" name="Google Shape;958;p98"/>
          <p:cNvPicPr preferRelativeResize="0"/>
          <p:nvPr/>
        </p:nvPicPr>
        <p:blipFill rotWithShape="1">
          <a:blip r:embed="rId3">
            <a:alphaModFix/>
          </a:blip>
          <a:srcRect/>
          <a:stretch/>
        </p:blipFill>
        <p:spPr>
          <a:xfrm>
            <a:off x="623888" y="3745177"/>
            <a:ext cx="7896225" cy="1902362"/>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sp>
        <p:nvSpPr>
          <p:cNvPr id="964" name="Google Shape;964;p99"/>
          <p:cNvSpPr txBox="1">
            <a:spLocks noGrp="1"/>
          </p:cNvSpPr>
          <p:nvPr>
            <p:ph type="body" idx="4294967295"/>
          </p:nvPr>
        </p:nvSpPr>
        <p:spPr>
          <a:xfrm>
            <a:off x="144379" y="2241948"/>
            <a:ext cx="8485271" cy="3017044"/>
          </a:xfrm>
          <a:prstGeom prst="rect">
            <a:avLst/>
          </a:prstGeom>
          <a:noFill/>
          <a:ln>
            <a:noFill/>
          </a:ln>
        </p:spPr>
        <p:txBody>
          <a:bodyPr spcFirstLastPara="1" vert="horz" wrap="square" lIns="0" tIns="34275" rIns="0" bIns="34275" rtlCol="0" anchor="t" anchorCtr="0">
            <a:noAutofit/>
          </a:bodyPr>
          <a:lstStyle/>
          <a:p>
            <a:pPr marL="0" indent="0">
              <a:lnSpc>
                <a:spcPct val="100000"/>
              </a:lnSpc>
              <a:spcBef>
                <a:spcPts val="0"/>
              </a:spcBef>
              <a:buClr>
                <a:schemeClr val="dk1"/>
              </a:buClr>
              <a:buSzPts val="1800"/>
              <a:buNone/>
            </a:pPr>
            <a:r>
              <a:rPr lang="en-US" sz="1800" b="1">
                <a:solidFill>
                  <a:schemeClr val="dk1"/>
                </a:solidFill>
                <a:latin typeface="Calibri"/>
                <a:ea typeface="Calibri"/>
                <a:cs typeface="Calibri"/>
                <a:sym typeface="Calibri"/>
              </a:rPr>
              <a:t>Independent Living – Self Advocacy:</a:t>
            </a:r>
            <a:endParaRPr sz="1800">
              <a:latin typeface="Calibri"/>
              <a:ea typeface="Calibri"/>
              <a:cs typeface="Calibri"/>
              <a:sym typeface="Calibri"/>
            </a:endParaRPr>
          </a:p>
          <a:p>
            <a:pPr marL="0" indent="0">
              <a:lnSpc>
                <a:spcPct val="100000"/>
              </a:lnSpc>
              <a:spcBef>
                <a:spcPts val="0"/>
              </a:spcBef>
              <a:buClr>
                <a:schemeClr val="dk1"/>
              </a:buClr>
              <a:buSzPts val="1800"/>
              <a:buNone/>
            </a:pPr>
            <a:endParaRPr sz="1800" b="1">
              <a:solidFill>
                <a:schemeClr val="dk1"/>
              </a:solidFill>
              <a:latin typeface="Calibri"/>
              <a:ea typeface="Calibri"/>
              <a:cs typeface="Calibri"/>
              <a:sym typeface="Calibri"/>
            </a:endParaRPr>
          </a:p>
          <a:p>
            <a:pPr marL="0" indent="0">
              <a:lnSpc>
                <a:spcPct val="100000"/>
              </a:lnSpc>
              <a:spcBef>
                <a:spcPts val="0"/>
              </a:spcBef>
              <a:buClr>
                <a:schemeClr val="dk1"/>
              </a:buClr>
              <a:buSzPts val="1100"/>
              <a:buNone/>
            </a:pPr>
            <a:r>
              <a:rPr lang="en-US" sz="1800" b="1">
                <a:solidFill>
                  <a:srgbClr val="00B0F0"/>
                </a:solidFill>
                <a:highlight>
                  <a:srgbClr val="FFFFFF"/>
                </a:highlight>
                <a:latin typeface="Calibri"/>
                <a:ea typeface="Calibri"/>
                <a:cs typeface="Calibri"/>
                <a:sym typeface="Calibri"/>
              </a:rPr>
              <a:t>In order to advocate for her needs to meet deadlines in college, complete her degree as an Architectural Drafter and maintain employment to support an independent lifestyle, </a:t>
            </a:r>
            <a:r>
              <a:rPr lang="en-US" sz="1800">
                <a:solidFill>
                  <a:srgbClr val="222222"/>
                </a:solidFill>
                <a:highlight>
                  <a:srgbClr val="FFFFFF"/>
                </a:highlight>
                <a:latin typeface="Calibri"/>
                <a:ea typeface="Calibri"/>
                <a:cs typeface="Calibri"/>
                <a:sym typeface="Calibri"/>
              </a:rPr>
              <a:t>during instructional situations when presented with a new concept or assignment to process independently, by March 11, 2023, Jenny will demonstrate the ability to organize her language to communicate her needs tailored to the situation (use clear language to express a need, request a meeting time, ask questions during independent reading time, etc.) 80% of the time or 8 out of 10 opportunities, in order to make sense of reading content measured bi-weekly by teacher- created curriculum-based measures, checklists, and work samples.</a:t>
            </a:r>
            <a:endParaRPr sz="1800">
              <a:solidFill>
                <a:schemeClr val="dk1"/>
              </a:solidFill>
              <a:latin typeface="Calibri"/>
              <a:ea typeface="Calibri"/>
              <a:cs typeface="Calibri"/>
              <a:sym typeface="Calibri"/>
            </a:endParaRPr>
          </a:p>
          <a:p>
            <a:pPr marL="0" indent="0">
              <a:spcBef>
                <a:spcPts val="900"/>
              </a:spcBef>
              <a:spcAft>
                <a:spcPts val="150"/>
              </a:spcAft>
              <a:buClr>
                <a:schemeClr val="dk1"/>
              </a:buClr>
              <a:buSzPts val="1800"/>
              <a:buNone/>
            </a:pPr>
            <a:endParaRPr sz="1800"/>
          </a:p>
        </p:txBody>
      </p:sp>
      <p:pic>
        <p:nvPicPr>
          <p:cNvPr id="965" name="Google Shape;965;p99"/>
          <p:cNvPicPr preferRelativeResize="0"/>
          <p:nvPr/>
        </p:nvPicPr>
        <p:blipFill rotWithShape="1">
          <a:blip r:embed="rId3">
            <a:alphaModFix/>
          </a:blip>
          <a:srcRect/>
          <a:stretch/>
        </p:blipFill>
        <p:spPr>
          <a:xfrm>
            <a:off x="0" y="857250"/>
            <a:ext cx="9144000" cy="938463"/>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1" name="Google Shape;971;p100"/>
          <p:cNvSpPr txBox="1">
            <a:spLocks noGrp="1"/>
          </p:cNvSpPr>
          <p:nvPr>
            <p:ph type="title"/>
          </p:nvPr>
        </p:nvSpPr>
        <p:spPr>
          <a:xfrm>
            <a:off x="245194" y="1048136"/>
            <a:ext cx="6081975" cy="567225"/>
          </a:xfrm>
          <a:prstGeom prst="rect">
            <a:avLst/>
          </a:prstGeom>
          <a:noFill/>
          <a:ln>
            <a:noFill/>
          </a:ln>
        </p:spPr>
        <p:txBody>
          <a:bodyPr spcFirstLastPara="1" vert="horz" wrap="square" lIns="0" tIns="0" rIns="0" bIns="0" rtlCol="0" anchor="t" anchorCtr="0">
            <a:normAutofit/>
          </a:bodyPr>
          <a:lstStyle/>
          <a:p>
            <a:r>
              <a:rPr lang="en-US" sz="1800"/>
              <a:t>Measurable Postsecondary Education/Training Goal</a:t>
            </a:r>
            <a:endParaRPr sz="1800"/>
          </a:p>
        </p:txBody>
      </p:sp>
      <p:sp>
        <p:nvSpPr>
          <p:cNvPr id="972" name="Google Shape;972;p100"/>
          <p:cNvSpPr txBox="1">
            <a:spLocks noGrp="1"/>
          </p:cNvSpPr>
          <p:nvPr>
            <p:ph type="body" idx="4294967295"/>
          </p:nvPr>
        </p:nvSpPr>
        <p:spPr>
          <a:xfrm>
            <a:off x="245194" y="1553238"/>
            <a:ext cx="7886700" cy="3584972"/>
          </a:xfrm>
          <a:prstGeom prst="rect">
            <a:avLst/>
          </a:prstGeom>
          <a:noFill/>
          <a:ln>
            <a:noFill/>
          </a:ln>
        </p:spPr>
        <p:txBody>
          <a:bodyPr spcFirstLastPara="1" vert="horz" wrap="square" lIns="0" tIns="0" rIns="0" bIns="34275" rtlCol="0" anchor="t" anchorCtr="0">
            <a:normAutofit/>
          </a:bodyPr>
          <a:lstStyle/>
          <a:p>
            <a:pPr marL="0" indent="0">
              <a:spcBef>
                <a:spcPts val="0"/>
              </a:spcBef>
              <a:buClr>
                <a:schemeClr val="dk1"/>
              </a:buClr>
              <a:buSzPts val="1900"/>
              <a:buNone/>
            </a:pPr>
            <a:r>
              <a:rPr lang="en-US" sz="1800" b="1"/>
              <a:t> Career/Employment </a:t>
            </a:r>
            <a:endParaRPr sz="1800"/>
          </a:p>
          <a:p>
            <a:pPr marL="171450" indent="-171450">
              <a:spcBef>
                <a:spcPts val="750"/>
              </a:spcBef>
              <a:buClr>
                <a:schemeClr val="dk1"/>
              </a:buClr>
              <a:buSzPts val="1900"/>
              <a:buChar char=" "/>
            </a:pPr>
            <a:r>
              <a:rPr lang="en-US" sz="1800">
                <a:latin typeface="Calibri"/>
                <a:ea typeface="Calibri"/>
                <a:cs typeface="Calibri"/>
                <a:sym typeface="Calibri"/>
              </a:rPr>
              <a:t>After graduation from high school, </a:t>
            </a:r>
            <a:r>
              <a:rPr lang="en-US" sz="1800"/>
              <a:t>Jenny</a:t>
            </a:r>
            <a:r>
              <a:rPr lang="en-US" sz="1800">
                <a:latin typeface="Calibri"/>
                <a:ea typeface="Calibri"/>
                <a:cs typeface="Calibri"/>
                <a:sym typeface="Calibri"/>
              </a:rPr>
              <a:t> will be employed </a:t>
            </a:r>
            <a:r>
              <a:rPr lang="en-US" sz="1800"/>
              <a:t>as an architectural drafter</a:t>
            </a:r>
            <a:r>
              <a:rPr lang="en-US" sz="1800">
                <a:latin typeface="Calibri"/>
                <a:ea typeface="Calibri"/>
                <a:cs typeface="Calibri"/>
                <a:sym typeface="Calibri"/>
              </a:rPr>
              <a:t>.</a:t>
            </a:r>
            <a:endParaRPr sz="1800"/>
          </a:p>
          <a:p>
            <a:pPr marL="171450" indent="-80963">
              <a:spcBef>
                <a:spcPts val="750"/>
              </a:spcBef>
              <a:buClr>
                <a:schemeClr val="dk1"/>
              </a:buClr>
              <a:buSzPts val="1900"/>
              <a:buNone/>
            </a:pPr>
            <a:endParaRPr sz="1800">
              <a:latin typeface="Calibri"/>
              <a:ea typeface="Calibri"/>
              <a:cs typeface="Calibri"/>
              <a:sym typeface="Calibri"/>
            </a:endParaRPr>
          </a:p>
          <a:p>
            <a:pPr marL="0" indent="0">
              <a:spcBef>
                <a:spcPts val="750"/>
              </a:spcBef>
              <a:buClr>
                <a:schemeClr val="dk1"/>
              </a:buClr>
              <a:buSzPts val="2400"/>
              <a:buNone/>
            </a:pPr>
            <a:endParaRPr sz="1800"/>
          </a:p>
        </p:txBody>
      </p:sp>
      <p:sp>
        <p:nvSpPr>
          <p:cNvPr id="973" name="Google Shape;973;p100"/>
          <p:cNvSpPr txBox="1">
            <a:spLocks noGrp="1"/>
          </p:cNvSpPr>
          <p:nvPr>
            <p:ph type="sldNum" idx="4294967295"/>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a:buClr>
                <a:srgbClr val="888888"/>
              </a:buClr>
              <a:buSzPts val="1050"/>
            </a:pPr>
            <a:fld id="{00000000-1234-1234-1234-123412341234}" type="slidenum">
              <a:rPr lang="en-US" smtClean="0"/>
              <a:pPr>
                <a:buClr>
                  <a:srgbClr val="888888"/>
                </a:buClr>
                <a:buSzPts val="1050"/>
              </a:pPr>
              <a:t>86</a:t>
            </a:fld>
            <a:endParaRPr/>
          </a:p>
        </p:txBody>
      </p:sp>
      <p:sp>
        <p:nvSpPr>
          <p:cNvPr id="974" name="Google Shape;974;p100"/>
          <p:cNvSpPr txBox="1"/>
          <p:nvPr/>
        </p:nvSpPr>
        <p:spPr>
          <a:xfrm>
            <a:off x="381000" y="4250705"/>
            <a:ext cx="8416159" cy="1830856"/>
          </a:xfrm>
          <a:prstGeom prst="rect">
            <a:avLst/>
          </a:prstGeom>
          <a:noFill/>
          <a:ln>
            <a:noFill/>
          </a:ln>
        </p:spPr>
        <p:txBody>
          <a:bodyPr spcFirstLastPara="1" wrap="square" lIns="68569" tIns="34275" rIns="68569" bIns="34275" anchor="t" anchorCtr="0">
            <a:spAutoFit/>
          </a:bodyPr>
          <a:lstStyle/>
          <a:p>
            <a:pPr>
              <a:lnSpc>
                <a:spcPct val="106000"/>
              </a:lnSpc>
              <a:buClr>
                <a:srgbClr val="000000"/>
              </a:buClr>
              <a:buSzPts val="1800"/>
            </a:pPr>
            <a:r>
              <a:rPr lang="en-US" b="1" u="sng">
                <a:solidFill>
                  <a:schemeClr val="dk1"/>
                </a:solidFill>
                <a:latin typeface="Calibri"/>
                <a:ea typeface="Calibri"/>
                <a:cs typeface="Calibri"/>
                <a:sym typeface="Calibri"/>
              </a:rPr>
              <a:t>In order to communicate effectively in writing with co-workers on the job as an architectural drafter</a:t>
            </a:r>
            <a:r>
              <a:rPr lang="en-US" b="1">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when given a writing prompt </a:t>
            </a:r>
            <a:r>
              <a:rPr lang="en-US">
                <a:solidFill>
                  <a:srgbClr val="000000"/>
                </a:solidFill>
                <a:latin typeface="Calibri"/>
                <a:ea typeface="Calibri"/>
                <a:cs typeface="Calibri"/>
                <a:sym typeface="Calibri"/>
              </a:rPr>
              <a:t>by March 2023, Jenny will independently follow the writing process (plan, rough draft, revise, and finalize) to produce a proficient written product (memo, informational paragraph, notes summary, etc.) 100% of the time (4 out of 4 trials), as measured quarterly by grade level writing rubrics. </a:t>
            </a:r>
            <a:endParaRPr>
              <a:solidFill>
                <a:schemeClr val="dk1"/>
              </a:solidFill>
              <a:latin typeface="Calibri"/>
              <a:ea typeface="Calibri"/>
              <a:cs typeface="Calibri"/>
              <a:sym typeface="Calibri"/>
            </a:endParaRPr>
          </a:p>
        </p:txBody>
      </p:sp>
      <p:pic>
        <p:nvPicPr>
          <p:cNvPr id="975" name="Google Shape;975;p100"/>
          <p:cNvPicPr preferRelativeResize="0"/>
          <p:nvPr/>
        </p:nvPicPr>
        <p:blipFill rotWithShape="1">
          <a:blip r:embed="rId3">
            <a:alphaModFix/>
          </a:blip>
          <a:srcRect/>
          <a:stretch/>
        </p:blipFill>
        <p:spPr>
          <a:xfrm>
            <a:off x="380999" y="2313158"/>
            <a:ext cx="8185355" cy="1684996"/>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pic>
        <p:nvPicPr>
          <p:cNvPr id="989" name="Google Shape;989;g2611db43dc7_0_128" descr="Curved Arrow PNG Transparent Picture PNG, SVG Clip art for Web - Download  Clip Art, PNG Icon Arts"/>
          <p:cNvPicPr preferRelativeResize="0"/>
          <p:nvPr/>
        </p:nvPicPr>
        <p:blipFill rotWithShape="1">
          <a:blip r:embed="rId3">
            <a:alphaModFix/>
          </a:blip>
          <a:srcRect l="3437" t="4402" b="5000"/>
          <a:stretch/>
        </p:blipFill>
        <p:spPr>
          <a:xfrm rot="-1134154">
            <a:off x="6155353" y="1515692"/>
            <a:ext cx="1210299" cy="1024892"/>
          </a:xfrm>
          <a:prstGeom prst="rect">
            <a:avLst/>
          </a:prstGeom>
          <a:noFill/>
          <a:ln>
            <a:noFill/>
          </a:ln>
        </p:spPr>
      </p:pic>
      <p:sp>
        <p:nvSpPr>
          <p:cNvPr id="990" name="Google Shape;990;g2611db43dc7_0_128"/>
          <p:cNvSpPr txBox="1">
            <a:spLocks noGrp="1"/>
          </p:cNvSpPr>
          <p:nvPr>
            <p:ph type="title"/>
          </p:nvPr>
        </p:nvSpPr>
        <p:spPr>
          <a:xfrm>
            <a:off x="1326896" y="905286"/>
            <a:ext cx="6612975" cy="567225"/>
          </a:xfrm>
          <a:prstGeom prst="rect">
            <a:avLst/>
          </a:prstGeom>
          <a:noFill/>
          <a:ln>
            <a:noFill/>
          </a:ln>
        </p:spPr>
        <p:txBody>
          <a:bodyPr spcFirstLastPara="1" vert="horz" wrap="square" lIns="51413" tIns="25706" rIns="51413" bIns="25706" rtlCol="0" anchor="b" anchorCtr="0">
            <a:normAutofit/>
          </a:bodyPr>
          <a:lstStyle/>
          <a:p>
            <a:pPr>
              <a:buSzPts val="3600"/>
            </a:pPr>
            <a:r>
              <a:rPr lang="en-US" sz="2250" b="1" u="sng"/>
              <a:t>The Foundation of Effective Transition Planning</a:t>
            </a:r>
            <a:endParaRPr sz="2250" b="1" u="sng"/>
          </a:p>
        </p:txBody>
      </p:sp>
      <p:sp>
        <p:nvSpPr>
          <p:cNvPr id="991" name="Google Shape;991;g2611db43dc7_0_128"/>
          <p:cNvSpPr txBox="1">
            <a:spLocks noGrp="1"/>
          </p:cNvSpPr>
          <p:nvPr>
            <p:ph type="body" idx="4294967295"/>
          </p:nvPr>
        </p:nvSpPr>
        <p:spPr>
          <a:xfrm>
            <a:off x="6825854" y="2640806"/>
            <a:ext cx="2318175" cy="2407500"/>
          </a:xfrm>
          <a:prstGeom prst="rect">
            <a:avLst/>
          </a:prstGeom>
          <a:solidFill>
            <a:srgbClr val="00B0F0"/>
          </a:solidFill>
          <a:ln w="9525" cap="flat" cmpd="sng">
            <a:solidFill>
              <a:schemeClr val="dk1"/>
            </a:solidFill>
            <a:prstDash val="solid"/>
            <a:round/>
            <a:headEnd type="none" w="sm" len="sm"/>
            <a:tailEnd type="none" w="sm" len="sm"/>
          </a:ln>
        </p:spPr>
        <p:txBody>
          <a:bodyPr spcFirstLastPara="1" vert="horz" wrap="square" lIns="0" tIns="25706" rIns="0" bIns="25706" rtlCol="0" anchor="t" anchorCtr="0">
            <a:normAutofit fontScale="92500" lnSpcReduction="20000"/>
          </a:bodyPr>
          <a:lstStyle/>
          <a:p>
            <a:pPr marL="51435" indent="0" algn="ctr">
              <a:spcBef>
                <a:spcPts val="0"/>
              </a:spcBef>
              <a:buClr>
                <a:srgbClr val="000000"/>
              </a:buClr>
              <a:buSzPct val="56019"/>
              <a:buNone/>
            </a:pPr>
            <a:r>
              <a:rPr lang="en-US" sz="1727" b="1">
                <a:solidFill>
                  <a:schemeClr val="dk1"/>
                </a:solidFill>
                <a:latin typeface="Arial"/>
                <a:ea typeface="Arial"/>
                <a:cs typeface="Arial"/>
                <a:sym typeface="Arial"/>
              </a:rPr>
              <a:t>Comprehensive Age-Appropriate Transition Assessment</a:t>
            </a:r>
            <a:endParaRPr sz="1727">
              <a:solidFill>
                <a:srgbClr val="000000"/>
              </a:solidFill>
              <a:latin typeface="Arial"/>
              <a:ea typeface="Arial"/>
              <a:cs typeface="Arial"/>
              <a:sym typeface="Arial"/>
            </a:endParaRPr>
          </a:p>
          <a:p>
            <a:pPr marL="51435" indent="0" algn="ctr">
              <a:spcBef>
                <a:spcPts val="0"/>
              </a:spcBef>
              <a:buClr>
                <a:srgbClr val="000000"/>
              </a:buClr>
              <a:buSzPct val="56019"/>
              <a:buNone/>
            </a:pPr>
            <a:endParaRPr sz="1727">
              <a:solidFill>
                <a:srgbClr val="000000"/>
              </a:solidFill>
              <a:latin typeface="Arial"/>
              <a:ea typeface="Arial"/>
              <a:cs typeface="Arial"/>
              <a:sym typeface="Arial"/>
            </a:endParaRPr>
          </a:p>
          <a:p>
            <a:pPr marL="51435" indent="0" algn="ctr">
              <a:spcBef>
                <a:spcPts val="0"/>
              </a:spcBef>
              <a:buClr>
                <a:srgbClr val="000000"/>
              </a:buClr>
              <a:buSzPct val="56019"/>
              <a:buNone/>
            </a:pPr>
            <a:r>
              <a:rPr lang="en-US" sz="1727">
                <a:solidFill>
                  <a:srgbClr val="000000"/>
                </a:solidFill>
                <a:latin typeface="Arial"/>
                <a:ea typeface="Arial"/>
                <a:cs typeface="Arial"/>
                <a:sym typeface="Arial"/>
              </a:rPr>
              <a:t>The key to answering the right questions is to individualize the transition process for each student and identify outcomes as they prepare to leave the school system and enter adult life</a:t>
            </a:r>
            <a:endParaRPr sz="1727">
              <a:solidFill>
                <a:srgbClr val="000000"/>
              </a:solidFill>
              <a:latin typeface="Arial"/>
              <a:ea typeface="Arial"/>
              <a:cs typeface="Arial"/>
              <a:sym typeface="Arial"/>
            </a:endParaRPr>
          </a:p>
        </p:txBody>
      </p:sp>
      <p:sp>
        <p:nvSpPr>
          <p:cNvPr id="992" name="Google Shape;992;g2611db43dc7_0_128"/>
          <p:cNvSpPr txBox="1"/>
          <p:nvPr/>
        </p:nvSpPr>
        <p:spPr>
          <a:xfrm>
            <a:off x="391886" y="1453000"/>
            <a:ext cx="3912075" cy="334663"/>
          </a:xfrm>
          <a:prstGeom prst="rect">
            <a:avLst/>
          </a:prstGeom>
          <a:noFill/>
          <a:ln>
            <a:noFill/>
          </a:ln>
        </p:spPr>
        <p:txBody>
          <a:bodyPr spcFirstLastPara="1" wrap="square" lIns="51413" tIns="51413" rIns="51413" bIns="51413" anchor="t" anchorCtr="0">
            <a:spAutoFit/>
          </a:bodyPr>
          <a:lstStyle/>
          <a:p>
            <a:pPr>
              <a:buClr>
                <a:srgbClr val="000000"/>
              </a:buClr>
              <a:buSzPts val="2000"/>
            </a:pPr>
            <a:r>
              <a:rPr lang="en-US" sz="1500" b="1">
                <a:solidFill>
                  <a:srgbClr val="000000"/>
                </a:solidFill>
                <a:latin typeface="Calibri"/>
                <a:ea typeface="Calibri"/>
                <a:cs typeface="Calibri"/>
                <a:sym typeface="Calibri"/>
              </a:rPr>
              <a:t>Transition Services Flowchart</a:t>
            </a:r>
            <a:endParaRPr sz="1500" b="1">
              <a:solidFill>
                <a:srgbClr val="000000"/>
              </a:solidFill>
              <a:latin typeface="Calibri"/>
              <a:ea typeface="Calibri"/>
              <a:cs typeface="Calibri"/>
              <a:sym typeface="Calibri"/>
            </a:endParaRPr>
          </a:p>
        </p:txBody>
      </p:sp>
      <p:pic>
        <p:nvPicPr>
          <p:cNvPr id="993" name="Google Shape;993;g2611db43dc7_0_128"/>
          <p:cNvPicPr preferRelativeResize="0"/>
          <p:nvPr/>
        </p:nvPicPr>
        <p:blipFill rotWithShape="1">
          <a:blip r:embed="rId4">
            <a:alphaModFix/>
          </a:blip>
          <a:srcRect/>
          <a:stretch/>
        </p:blipFill>
        <p:spPr>
          <a:xfrm>
            <a:off x="539315" y="1914597"/>
            <a:ext cx="5986463" cy="3800475"/>
          </a:xfrm>
          <a:prstGeom prst="rect">
            <a:avLst/>
          </a:prstGeom>
          <a:noFill/>
          <a:ln>
            <a:noFill/>
          </a:ln>
        </p:spPr>
      </p:pic>
      <p:graphicFrame>
        <p:nvGraphicFramePr>
          <p:cNvPr id="994" name="Google Shape;994;g2611db43dc7_0_128"/>
          <p:cNvGraphicFramePr/>
          <p:nvPr/>
        </p:nvGraphicFramePr>
        <p:xfrm>
          <a:off x="596588" y="1896094"/>
          <a:ext cx="6117338" cy="3961495"/>
        </p:xfrm>
        <a:graphic>
          <a:graphicData uri="http://schemas.openxmlformats.org/drawingml/2006/table">
            <a:tbl>
              <a:tblPr>
                <a:noFill/>
              </a:tblPr>
              <a:tblGrid>
                <a:gridCol w="6117338">
                  <a:extLst>
                    <a:ext uri="{9D8B030D-6E8A-4147-A177-3AD203B41FA5}">
                      <a16:colId xmlns:a16="http://schemas.microsoft.com/office/drawing/2014/main" val="20000"/>
                    </a:ext>
                  </a:extLst>
                </a:gridCol>
              </a:tblGrid>
              <a:tr h="925808">
                <a:tc>
                  <a:txBody>
                    <a:bodyPr/>
                    <a:lstStyle/>
                    <a:p>
                      <a:pPr marL="0" marR="0" lvl="0" indent="0" algn="l" rtl="0">
                        <a:lnSpc>
                          <a:spcPct val="100000"/>
                        </a:lnSpc>
                        <a:spcBef>
                          <a:spcPts val="0"/>
                        </a:spcBef>
                        <a:spcAft>
                          <a:spcPts val="0"/>
                        </a:spcAft>
                        <a:buClr>
                          <a:srgbClr val="000000"/>
                        </a:buClr>
                        <a:buSzPts val="2300"/>
                        <a:buFont typeface="Arial"/>
                        <a:buNone/>
                      </a:pPr>
                      <a:r>
                        <a:rPr lang="en-US" sz="1700" b="1" u="none" strike="noStrike" cap="none"/>
                        <a:t>Step One</a:t>
                      </a:r>
                      <a:r>
                        <a:rPr lang="en-US" sz="1700" u="none" strike="noStrike" cap="none"/>
                        <a:t> - Age-Appropriate Transition Assessments</a:t>
                      </a:r>
                      <a:endParaRPr sz="1700" u="none" strike="noStrike" cap="none"/>
                    </a:p>
                    <a:p>
                      <a:pPr marL="0" marR="0" lvl="0" indent="0" algn="l" rtl="0">
                        <a:lnSpc>
                          <a:spcPct val="100000"/>
                        </a:lnSpc>
                        <a:spcBef>
                          <a:spcPts val="0"/>
                        </a:spcBef>
                        <a:spcAft>
                          <a:spcPts val="0"/>
                        </a:spcAft>
                        <a:buClr>
                          <a:srgbClr val="000000"/>
                        </a:buClr>
                        <a:buSzPts val="2300"/>
                        <a:buFont typeface="Arial"/>
                        <a:buNone/>
                      </a:pPr>
                      <a:r>
                        <a:rPr lang="en-US" sz="1700" u="none" strike="noStrike" cap="none"/>
                        <a:t>                  Identify a student’s strengths, interests, needs, and preferences</a:t>
                      </a:r>
                      <a:endParaRPr sz="1700" u="none" strike="noStrike" cap="none"/>
                    </a:p>
                  </a:txBody>
                  <a:tcPr marL="68569" marR="68569" marT="68569" marB="68569">
                    <a:solidFill>
                      <a:srgbClr val="CFDEEF">
                        <a:alpha val="87058"/>
                      </a:srgbClr>
                    </a:solidFill>
                  </a:tcPr>
                </a:tc>
                <a:extLst>
                  <a:ext uri="{0D108BD9-81ED-4DB2-BD59-A6C34878D82A}">
                    <a16:rowId xmlns:a16="http://schemas.microsoft.com/office/drawing/2014/main" val="10000"/>
                  </a:ext>
                </a:extLst>
              </a:tr>
              <a:tr h="1435575">
                <a:tc>
                  <a:txBody>
                    <a:bodyPr/>
                    <a:lstStyle/>
                    <a:p>
                      <a:pPr marL="0" marR="0" lvl="0" indent="0" algn="l" rtl="0">
                        <a:lnSpc>
                          <a:spcPct val="100000"/>
                        </a:lnSpc>
                        <a:spcBef>
                          <a:spcPts val="0"/>
                        </a:spcBef>
                        <a:spcAft>
                          <a:spcPts val="0"/>
                        </a:spcAft>
                        <a:buClr>
                          <a:srgbClr val="000000"/>
                        </a:buClr>
                        <a:buSzPts val="2300"/>
                        <a:buFont typeface="Arial"/>
                        <a:buNone/>
                      </a:pPr>
                      <a:r>
                        <a:rPr lang="en-US" sz="1700" b="1" u="none" strike="noStrike" cap="none"/>
                        <a:t>Step Two</a:t>
                      </a:r>
                      <a:r>
                        <a:rPr lang="en-US" sz="1700" u="none" strike="noStrike" cap="none"/>
                        <a:t> - Using Transition Assessments - Write Measurable Post-Secondary Goals</a:t>
                      </a:r>
                      <a:endParaRPr sz="1700" u="none" strike="noStrike" cap="none"/>
                    </a:p>
                    <a:p>
                      <a:pPr marL="0" marR="0" lvl="0" indent="0" algn="l" rtl="0">
                        <a:lnSpc>
                          <a:spcPct val="100000"/>
                        </a:lnSpc>
                        <a:spcBef>
                          <a:spcPts val="0"/>
                        </a:spcBef>
                        <a:spcAft>
                          <a:spcPts val="0"/>
                        </a:spcAft>
                        <a:buClr>
                          <a:srgbClr val="000000"/>
                        </a:buClr>
                        <a:buSzPts val="2300"/>
                        <a:buFont typeface="Arial"/>
                        <a:buNone/>
                      </a:pPr>
                      <a:r>
                        <a:rPr lang="en-US" sz="1700" u="none" strike="noStrike" cap="none"/>
                        <a:t>                    In: Education/Training, Career/Employment and         </a:t>
                      </a:r>
                      <a:endParaRPr sz="1700" u="none" strike="noStrike" cap="none"/>
                    </a:p>
                    <a:p>
                      <a:pPr marL="0" marR="0" lvl="0" indent="0" algn="l" rtl="0">
                        <a:lnSpc>
                          <a:spcPct val="100000"/>
                        </a:lnSpc>
                        <a:spcBef>
                          <a:spcPts val="0"/>
                        </a:spcBef>
                        <a:spcAft>
                          <a:spcPts val="0"/>
                        </a:spcAft>
                        <a:buClr>
                          <a:srgbClr val="000000"/>
                        </a:buClr>
                        <a:buSzPts val="2300"/>
                        <a:buFont typeface="Arial"/>
                        <a:buNone/>
                      </a:pPr>
                      <a:r>
                        <a:rPr lang="en-US" sz="1700" u="none" strike="noStrike" cap="none"/>
                        <a:t>                    Independent Living Skills (where appropriate)</a:t>
                      </a:r>
                      <a:endParaRPr sz="1700" u="none" strike="noStrike" cap="none"/>
                    </a:p>
                  </a:txBody>
                  <a:tcPr marL="68569" marR="68569" marT="68569" marB="68569">
                    <a:solidFill>
                      <a:srgbClr val="FEE599"/>
                    </a:solidFill>
                  </a:tcPr>
                </a:tc>
                <a:extLst>
                  <a:ext uri="{0D108BD9-81ED-4DB2-BD59-A6C34878D82A}">
                    <a16:rowId xmlns:a16="http://schemas.microsoft.com/office/drawing/2014/main" val="10001"/>
                  </a:ext>
                </a:extLst>
              </a:tr>
              <a:tr h="400028">
                <a:tc>
                  <a:txBody>
                    <a:bodyPr/>
                    <a:lstStyle/>
                    <a:p>
                      <a:pPr marL="0" marR="0" lvl="0" indent="0" algn="l" rtl="0">
                        <a:lnSpc>
                          <a:spcPct val="100000"/>
                        </a:lnSpc>
                        <a:spcBef>
                          <a:spcPts val="0"/>
                        </a:spcBef>
                        <a:spcAft>
                          <a:spcPts val="0"/>
                        </a:spcAft>
                        <a:buClr>
                          <a:srgbClr val="000000"/>
                        </a:buClr>
                        <a:buSzPts val="2300"/>
                        <a:buFont typeface="Arial"/>
                        <a:buNone/>
                      </a:pPr>
                      <a:r>
                        <a:rPr lang="en-US" sz="1700" b="1" u="none" strike="noStrike" cap="none"/>
                        <a:t>Step Three</a:t>
                      </a:r>
                      <a:r>
                        <a:rPr lang="en-US" sz="1700" u="none" strike="noStrike" cap="none"/>
                        <a:t> - Write Measurable Annual IEP Goals</a:t>
                      </a:r>
                      <a:endParaRPr sz="1700" u="none" strike="noStrike" cap="none"/>
                    </a:p>
                  </a:txBody>
                  <a:tcPr marL="68569" marR="68569" marT="68569" marB="68569">
                    <a:solidFill>
                      <a:srgbClr val="F1C232"/>
                    </a:solidFill>
                  </a:tcPr>
                </a:tc>
                <a:extLst>
                  <a:ext uri="{0D108BD9-81ED-4DB2-BD59-A6C34878D82A}">
                    <a16:rowId xmlns:a16="http://schemas.microsoft.com/office/drawing/2014/main" val="10002"/>
                  </a:ext>
                </a:extLst>
              </a:tr>
              <a:tr h="400028">
                <a:tc>
                  <a:txBody>
                    <a:bodyPr/>
                    <a:lstStyle/>
                    <a:p>
                      <a:pPr marL="0" marR="0" lvl="0" indent="0" algn="l" rtl="0">
                        <a:lnSpc>
                          <a:spcPct val="100000"/>
                        </a:lnSpc>
                        <a:spcBef>
                          <a:spcPts val="0"/>
                        </a:spcBef>
                        <a:spcAft>
                          <a:spcPts val="0"/>
                        </a:spcAft>
                        <a:buClr>
                          <a:srgbClr val="000000"/>
                        </a:buClr>
                        <a:buSzPts val="2300"/>
                        <a:buFont typeface="Arial"/>
                        <a:buNone/>
                      </a:pPr>
                      <a:r>
                        <a:rPr lang="en-US" sz="1700" b="1" u="none" strike="noStrike" cap="none"/>
                        <a:t>Step Four </a:t>
                      </a:r>
                      <a:r>
                        <a:rPr lang="en-US" sz="1700" u="none" strike="noStrike" cap="none"/>
                        <a:t>- Identify Transition Services</a:t>
                      </a:r>
                      <a:endParaRPr sz="1700" u="none" strike="noStrike" cap="none"/>
                    </a:p>
                  </a:txBody>
                  <a:tcPr marL="68569" marR="68569" marT="68569" marB="68569">
                    <a:solidFill>
                      <a:srgbClr val="9FC5E8"/>
                    </a:solidFill>
                  </a:tcPr>
                </a:tc>
                <a:extLst>
                  <a:ext uri="{0D108BD9-81ED-4DB2-BD59-A6C34878D82A}">
                    <a16:rowId xmlns:a16="http://schemas.microsoft.com/office/drawing/2014/main" val="10003"/>
                  </a:ext>
                </a:extLst>
              </a:tr>
              <a:tr h="400028">
                <a:tc>
                  <a:txBody>
                    <a:bodyPr/>
                    <a:lstStyle/>
                    <a:p>
                      <a:pPr marL="0" marR="0" lvl="0" indent="0" algn="l" rtl="0">
                        <a:lnSpc>
                          <a:spcPct val="100000"/>
                        </a:lnSpc>
                        <a:spcBef>
                          <a:spcPts val="0"/>
                        </a:spcBef>
                        <a:spcAft>
                          <a:spcPts val="0"/>
                        </a:spcAft>
                        <a:buClr>
                          <a:srgbClr val="000000"/>
                        </a:buClr>
                        <a:buSzPts val="2300"/>
                        <a:buFont typeface="Arial"/>
                        <a:buNone/>
                      </a:pPr>
                      <a:r>
                        <a:rPr lang="en-US" sz="1700" b="1" u="none" strike="noStrike" cap="none"/>
                        <a:t>Step Five</a:t>
                      </a:r>
                      <a:r>
                        <a:rPr lang="en-US" sz="1700" u="none" strike="noStrike" cap="none"/>
                        <a:t> - Write Courses of Study</a:t>
                      </a:r>
                      <a:endParaRPr sz="1700" u="none" strike="noStrike" cap="none"/>
                    </a:p>
                  </a:txBody>
                  <a:tcPr marL="68569" marR="68569" marT="68569" marB="68569">
                    <a:solidFill>
                      <a:srgbClr val="BFBFBF"/>
                    </a:solidFill>
                  </a:tcPr>
                </a:tc>
                <a:extLst>
                  <a:ext uri="{0D108BD9-81ED-4DB2-BD59-A6C34878D82A}">
                    <a16:rowId xmlns:a16="http://schemas.microsoft.com/office/drawing/2014/main" val="10004"/>
                  </a:ext>
                </a:extLst>
              </a:tr>
              <a:tr h="400028">
                <a:tc>
                  <a:txBody>
                    <a:bodyPr/>
                    <a:lstStyle/>
                    <a:p>
                      <a:pPr marL="0" marR="0" lvl="0" indent="0" algn="l" rtl="0">
                        <a:lnSpc>
                          <a:spcPct val="100000"/>
                        </a:lnSpc>
                        <a:spcBef>
                          <a:spcPts val="0"/>
                        </a:spcBef>
                        <a:spcAft>
                          <a:spcPts val="0"/>
                        </a:spcAft>
                        <a:buClr>
                          <a:srgbClr val="000000"/>
                        </a:buClr>
                        <a:buSzPts val="2300"/>
                        <a:buFont typeface="Arial"/>
                        <a:buNone/>
                      </a:pPr>
                      <a:r>
                        <a:rPr lang="en-US" sz="1700" b="1" u="none" strike="noStrike" cap="none"/>
                        <a:t>Step Six</a:t>
                      </a:r>
                      <a:r>
                        <a:rPr lang="en-US" sz="1700" u="none" strike="noStrike" cap="none"/>
                        <a:t> - Coordinate with Adult Agencies</a:t>
                      </a:r>
                      <a:endParaRPr sz="1700" u="none" strike="noStrike" cap="none"/>
                    </a:p>
                  </a:txBody>
                  <a:tcPr marL="68569" marR="68569" marT="68569" marB="68569">
                    <a:solidFill>
                      <a:srgbClr val="B6D7A8"/>
                    </a:solidFill>
                  </a:tcPr>
                </a:tc>
                <a:extLst>
                  <a:ext uri="{0D108BD9-81ED-4DB2-BD59-A6C34878D82A}">
                    <a16:rowId xmlns:a16="http://schemas.microsoft.com/office/drawing/2014/main" val="10005"/>
                  </a:ext>
                </a:extLst>
              </a:tr>
            </a:tbl>
          </a:graphicData>
        </a:graphic>
      </p:graphicFrame>
      <p:sp>
        <p:nvSpPr>
          <p:cNvPr id="995" name="Google Shape;995;g2611db43dc7_0_128"/>
          <p:cNvSpPr/>
          <p:nvPr/>
        </p:nvSpPr>
        <p:spPr>
          <a:xfrm>
            <a:off x="-41897" y="4470915"/>
            <a:ext cx="685800" cy="586575"/>
          </a:xfrm>
          <a:prstGeom prst="star5">
            <a:avLst>
              <a:gd name="adj" fmla="val 22745"/>
              <a:gd name="hf" fmla="val 105146"/>
              <a:gd name="vf" fmla="val 110557"/>
            </a:avLst>
          </a:prstGeom>
          <a:solidFill>
            <a:schemeClr val="accent1"/>
          </a:solidFill>
          <a:ln w="25400" cap="flat" cmpd="sng">
            <a:solidFill>
              <a:srgbClr val="1C3052"/>
            </a:solidFill>
            <a:prstDash val="solid"/>
            <a:round/>
            <a:headEnd type="none" w="sm" len="sm"/>
            <a:tailEnd type="none" w="sm" len="sm"/>
          </a:ln>
        </p:spPr>
        <p:txBody>
          <a:bodyPr spcFirstLastPara="1" wrap="square" lIns="68569" tIns="34275" rIns="68569" bIns="34275" anchor="ctr" anchorCtr="0">
            <a:noAutofit/>
          </a:bodyPr>
          <a:lstStyle/>
          <a:p>
            <a:pPr algn="ctr">
              <a:buClr>
                <a:schemeClr val="dk1"/>
              </a:buClr>
              <a:buSzPts val="1400"/>
            </a:pPr>
            <a:endParaRPr sz="105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p:sp>
        <p:nvSpPr>
          <p:cNvPr id="1000" name="Google Shape;1000;g2611db43dc7_0_138"/>
          <p:cNvSpPr txBox="1">
            <a:spLocks noGrp="1"/>
          </p:cNvSpPr>
          <p:nvPr>
            <p:ph type="body" idx="4294967295"/>
          </p:nvPr>
        </p:nvSpPr>
        <p:spPr>
          <a:xfrm>
            <a:off x="483041" y="1539350"/>
            <a:ext cx="8193150" cy="500175"/>
          </a:xfrm>
          <a:prstGeom prst="rect">
            <a:avLst/>
          </a:prstGeom>
          <a:noFill/>
          <a:ln>
            <a:noFill/>
          </a:ln>
        </p:spPr>
        <p:txBody>
          <a:bodyPr spcFirstLastPara="1" vert="horz" wrap="square" lIns="0" tIns="34275" rIns="0" bIns="34275" rtlCol="0" anchor="t" anchorCtr="0">
            <a:noAutofit/>
          </a:bodyPr>
          <a:lstStyle/>
          <a:p>
            <a:pPr marL="366713" indent="-195263">
              <a:lnSpc>
                <a:spcPct val="106999"/>
              </a:lnSpc>
              <a:spcBef>
                <a:spcPts val="0"/>
              </a:spcBef>
              <a:buClr>
                <a:schemeClr val="dk1"/>
              </a:buClr>
              <a:buSzPts val="2300"/>
              <a:buNone/>
            </a:pPr>
            <a:endParaRPr>
              <a:solidFill>
                <a:schemeClr val="dk1"/>
              </a:solidFill>
            </a:endParaRPr>
          </a:p>
          <a:p>
            <a:pPr marL="366713" indent="-195263">
              <a:lnSpc>
                <a:spcPct val="106999"/>
              </a:lnSpc>
              <a:spcBef>
                <a:spcPts val="0"/>
              </a:spcBef>
              <a:buClr>
                <a:schemeClr val="dk1"/>
              </a:buClr>
              <a:buSzPts val="2300"/>
              <a:buNone/>
            </a:pPr>
            <a:endParaRPr>
              <a:solidFill>
                <a:schemeClr val="dk1"/>
              </a:solidFill>
            </a:endParaRPr>
          </a:p>
          <a:p>
            <a:pPr marL="366713" indent="-195263">
              <a:lnSpc>
                <a:spcPct val="106999"/>
              </a:lnSpc>
              <a:spcBef>
                <a:spcPts val="0"/>
              </a:spcBef>
              <a:buClr>
                <a:schemeClr val="dk1"/>
              </a:buClr>
              <a:buSzPts val="2300"/>
              <a:buNone/>
            </a:pPr>
            <a:endParaRPr>
              <a:solidFill>
                <a:schemeClr val="dk1"/>
              </a:solidFill>
            </a:endParaRPr>
          </a:p>
          <a:p>
            <a:pPr marL="0" indent="0" algn="ctr">
              <a:lnSpc>
                <a:spcPct val="106999"/>
              </a:lnSpc>
              <a:spcBef>
                <a:spcPts val="0"/>
              </a:spcBef>
              <a:buClr>
                <a:schemeClr val="dk1"/>
              </a:buClr>
              <a:buSzPts val="2300"/>
              <a:buNone/>
            </a:pPr>
            <a:endParaRPr sz="1200" b="1">
              <a:solidFill>
                <a:schemeClr val="dk1"/>
              </a:solidFill>
            </a:endParaRPr>
          </a:p>
          <a:p>
            <a:pPr marL="68580" indent="0">
              <a:spcBef>
                <a:spcPts val="0"/>
              </a:spcBef>
              <a:buClr>
                <a:schemeClr val="dk1"/>
              </a:buClr>
              <a:buSzPts val="2300"/>
              <a:buNone/>
            </a:pPr>
            <a:endParaRPr sz="1875"/>
          </a:p>
        </p:txBody>
      </p:sp>
      <p:pic>
        <p:nvPicPr>
          <p:cNvPr id="1001" name="Google Shape;1001;g2611db43dc7_0_138"/>
          <p:cNvPicPr preferRelativeResize="0"/>
          <p:nvPr/>
        </p:nvPicPr>
        <p:blipFill rotWithShape="1">
          <a:blip r:embed="rId3">
            <a:alphaModFix/>
          </a:blip>
          <a:srcRect/>
          <a:stretch/>
        </p:blipFill>
        <p:spPr>
          <a:xfrm>
            <a:off x="1" y="819919"/>
            <a:ext cx="9143999" cy="617220"/>
          </a:xfrm>
          <a:prstGeom prst="rect">
            <a:avLst/>
          </a:prstGeom>
          <a:noFill/>
          <a:ln>
            <a:noFill/>
          </a:ln>
        </p:spPr>
      </p:pic>
      <p:sp>
        <p:nvSpPr>
          <p:cNvPr id="1002" name="Google Shape;1002;g2611db43dc7_0_138"/>
          <p:cNvSpPr txBox="1"/>
          <p:nvPr/>
        </p:nvSpPr>
        <p:spPr>
          <a:xfrm>
            <a:off x="157556" y="2909627"/>
            <a:ext cx="1769625" cy="1038716"/>
          </a:xfrm>
          <a:prstGeom prst="rect">
            <a:avLst/>
          </a:prstGeom>
          <a:solidFill>
            <a:srgbClr val="BFBFBF"/>
          </a:solidFill>
          <a:ln>
            <a:noFill/>
          </a:ln>
        </p:spPr>
        <p:txBody>
          <a:bodyPr spcFirstLastPara="1" wrap="square" lIns="68569" tIns="34275" rIns="68569" bIns="34275" anchor="t" anchorCtr="0">
            <a:spAutoFit/>
          </a:bodyPr>
          <a:lstStyle/>
          <a:p>
            <a:pPr algn="ctr">
              <a:buClr>
                <a:srgbClr val="000000"/>
              </a:buClr>
              <a:buSzPts val="2800"/>
            </a:pPr>
            <a:r>
              <a:rPr lang="en-US" sz="2100">
                <a:solidFill>
                  <a:srgbClr val="000000"/>
                </a:solidFill>
                <a:latin typeface="Arial"/>
                <a:ea typeface="Arial"/>
                <a:cs typeface="Arial"/>
                <a:sym typeface="Arial"/>
              </a:rPr>
              <a:t>What are the transition services?</a:t>
            </a:r>
            <a:endParaRPr sz="1350">
              <a:solidFill>
                <a:schemeClr val="dk1"/>
              </a:solidFill>
              <a:latin typeface="Calibri"/>
              <a:ea typeface="Calibri"/>
              <a:cs typeface="Calibri"/>
              <a:sym typeface="Calibri"/>
            </a:endParaRPr>
          </a:p>
        </p:txBody>
      </p:sp>
      <p:sp>
        <p:nvSpPr>
          <p:cNvPr id="1003" name="Google Shape;1003;g2611db43dc7_0_138"/>
          <p:cNvSpPr txBox="1"/>
          <p:nvPr/>
        </p:nvSpPr>
        <p:spPr>
          <a:xfrm>
            <a:off x="2101134" y="1785682"/>
            <a:ext cx="6559875" cy="3285485"/>
          </a:xfrm>
          <a:prstGeom prst="rect">
            <a:avLst/>
          </a:prstGeom>
          <a:noFill/>
          <a:ln>
            <a:noFill/>
          </a:ln>
        </p:spPr>
        <p:txBody>
          <a:bodyPr spcFirstLastPara="1" wrap="square" lIns="68569" tIns="34275" rIns="68569" bIns="34275" anchor="t" anchorCtr="0">
            <a:spAutoFit/>
          </a:bodyPr>
          <a:lstStyle/>
          <a:p>
            <a:pPr>
              <a:lnSpc>
                <a:spcPct val="90000"/>
              </a:lnSpc>
              <a:buClr>
                <a:schemeClr val="dk1"/>
              </a:buClr>
              <a:buSzPts val="2400"/>
            </a:pPr>
            <a:r>
              <a:rPr lang="en-US" sz="2100">
                <a:solidFill>
                  <a:schemeClr val="dk1"/>
                </a:solidFill>
                <a:latin typeface="Calibri"/>
                <a:ea typeface="Calibri"/>
                <a:cs typeface="Calibri"/>
                <a:sym typeface="Calibri"/>
              </a:rPr>
              <a:t>Transition services include:	</a:t>
            </a:r>
            <a:endParaRPr sz="1050">
              <a:solidFill>
                <a:srgbClr val="000000"/>
              </a:solidFill>
              <a:latin typeface="Arial"/>
              <a:ea typeface="Arial"/>
              <a:cs typeface="Arial"/>
              <a:sym typeface="Arial"/>
            </a:endParaRPr>
          </a:p>
          <a:p>
            <a:pPr marL="428625" lvl="1" indent="-276225">
              <a:lnSpc>
                <a:spcPct val="90000"/>
              </a:lnSpc>
              <a:spcBef>
                <a:spcPts val="300"/>
              </a:spcBef>
              <a:buClr>
                <a:schemeClr val="lt2"/>
              </a:buClr>
              <a:buSzPts val="2200"/>
              <a:buFont typeface="Calibri"/>
              <a:buChar char="•"/>
            </a:pPr>
            <a:r>
              <a:rPr lang="en-US" sz="2100">
                <a:solidFill>
                  <a:schemeClr val="dk1"/>
                </a:solidFill>
                <a:latin typeface="Calibri"/>
                <a:ea typeface="Calibri"/>
                <a:cs typeface="Calibri"/>
                <a:sym typeface="Calibri"/>
              </a:rPr>
              <a:t>instruction, </a:t>
            </a:r>
            <a:endParaRPr sz="1050">
              <a:solidFill>
                <a:srgbClr val="000000"/>
              </a:solidFill>
              <a:latin typeface="Arial"/>
              <a:ea typeface="Arial"/>
              <a:cs typeface="Arial"/>
              <a:sym typeface="Arial"/>
            </a:endParaRPr>
          </a:p>
          <a:p>
            <a:pPr marL="428625" lvl="1" indent="-276225">
              <a:lnSpc>
                <a:spcPct val="90000"/>
              </a:lnSpc>
              <a:spcBef>
                <a:spcPts val="300"/>
              </a:spcBef>
              <a:buClr>
                <a:schemeClr val="lt2"/>
              </a:buClr>
              <a:buSzPts val="2200"/>
              <a:buFont typeface="Calibri"/>
              <a:buChar char="•"/>
            </a:pPr>
            <a:r>
              <a:rPr lang="en-US" sz="2100">
                <a:solidFill>
                  <a:schemeClr val="dk1"/>
                </a:solidFill>
                <a:latin typeface="Calibri"/>
                <a:ea typeface="Calibri"/>
                <a:cs typeface="Calibri"/>
                <a:sym typeface="Calibri"/>
              </a:rPr>
              <a:t>related services, </a:t>
            </a:r>
            <a:endParaRPr sz="1050">
              <a:solidFill>
                <a:srgbClr val="000000"/>
              </a:solidFill>
              <a:latin typeface="Arial"/>
              <a:ea typeface="Arial"/>
              <a:cs typeface="Arial"/>
              <a:sym typeface="Arial"/>
            </a:endParaRPr>
          </a:p>
          <a:p>
            <a:pPr marL="428625" lvl="1" indent="-276225">
              <a:lnSpc>
                <a:spcPct val="90000"/>
              </a:lnSpc>
              <a:spcBef>
                <a:spcPts val="300"/>
              </a:spcBef>
              <a:buClr>
                <a:schemeClr val="lt2"/>
              </a:buClr>
              <a:buSzPts val="2200"/>
              <a:buFont typeface="Calibri"/>
              <a:buChar char="•"/>
            </a:pPr>
            <a:r>
              <a:rPr lang="en-US" sz="2100">
                <a:solidFill>
                  <a:schemeClr val="dk1"/>
                </a:solidFill>
                <a:latin typeface="Calibri"/>
                <a:ea typeface="Calibri"/>
                <a:cs typeface="Calibri"/>
                <a:sym typeface="Calibri"/>
              </a:rPr>
              <a:t>community experiences, </a:t>
            </a:r>
            <a:endParaRPr sz="1050">
              <a:solidFill>
                <a:srgbClr val="000000"/>
              </a:solidFill>
              <a:latin typeface="Arial"/>
              <a:ea typeface="Arial"/>
              <a:cs typeface="Arial"/>
              <a:sym typeface="Arial"/>
            </a:endParaRPr>
          </a:p>
          <a:p>
            <a:pPr marL="428625" lvl="1" indent="-276225">
              <a:lnSpc>
                <a:spcPct val="90000"/>
              </a:lnSpc>
              <a:spcBef>
                <a:spcPts val="300"/>
              </a:spcBef>
              <a:buClr>
                <a:schemeClr val="lt2"/>
              </a:buClr>
              <a:buSzPts val="2200"/>
              <a:buFont typeface="Calibri"/>
              <a:buChar char="•"/>
            </a:pPr>
            <a:r>
              <a:rPr lang="en-US" sz="2100">
                <a:solidFill>
                  <a:schemeClr val="dk1"/>
                </a:solidFill>
                <a:latin typeface="Calibri"/>
                <a:ea typeface="Calibri"/>
                <a:cs typeface="Calibri"/>
                <a:sym typeface="Calibri"/>
              </a:rPr>
              <a:t>the development of employment and other post-school adult living objectives, and, </a:t>
            </a:r>
            <a:endParaRPr sz="1050">
              <a:solidFill>
                <a:srgbClr val="000000"/>
              </a:solidFill>
              <a:latin typeface="Arial"/>
              <a:ea typeface="Arial"/>
              <a:cs typeface="Arial"/>
              <a:sym typeface="Arial"/>
            </a:endParaRPr>
          </a:p>
          <a:p>
            <a:pPr marL="428625" lvl="1" indent="-276225">
              <a:lnSpc>
                <a:spcPct val="90000"/>
              </a:lnSpc>
              <a:spcBef>
                <a:spcPts val="300"/>
              </a:spcBef>
              <a:buClr>
                <a:schemeClr val="lt2"/>
              </a:buClr>
              <a:buSzPts val="2200"/>
              <a:buFont typeface="Calibri"/>
              <a:buChar char="•"/>
            </a:pPr>
            <a:r>
              <a:rPr lang="en-US" sz="2100" i="1" u="sng">
                <a:solidFill>
                  <a:schemeClr val="dk1"/>
                </a:solidFill>
                <a:latin typeface="Calibri"/>
                <a:ea typeface="Calibri"/>
                <a:cs typeface="Calibri"/>
                <a:sym typeface="Calibri"/>
              </a:rPr>
              <a:t>if appropriate</a:t>
            </a:r>
            <a:r>
              <a:rPr lang="en-US" sz="2100" i="1">
                <a:solidFill>
                  <a:schemeClr val="dk1"/>
                </a:solidFill>
                <a:latin typeface="Calibri"/>
                <a:ea typeface="Calibri"/>
                <a:cs typeface="Calibri"/>
                <a:sym typeface="Calibri"/>
              </a:rPr>
              <a:t>, </a:t>
            </a:r>
            <a:endParaRPr sz="1050">
              <a:solidFill>
                <a:srgbClr val="000000"/>
              </a:solidFill>
              <a:latin typeface="Arial"/>
              <a:ea typeface="Arial"/>
              <a:cs typeface="Arial"/>
              <a:sym typeface="Arial"/>
            </a:endParaRPr>
          </a:p>
          <a:p>
            <a:pPr marL="685800" lvl="2" indent="-276225">
              <a:lnSpc>
                <a:spcPct val="90000"/>
              </a:lnSpc>
              <a:spcBef>
                <a:spcPts val="300"/>
              </a:spcBef>
              <a:buClr>
                <a:schemeClr val="lt2"/>
              </a:buClr>
              <a:buSzPts val="2200"/>
              <a:buFont typeface="Calibri"/>
              <a:buChar char="•"/>
            </a:pPr>
            <a:r>
              <a:rPr lang="en-US" sz="2100">
                <a:solidFill>
                  <a:schemeClr val="dk1"/>
                </a:solidFill>
                <a:latin typeface="Calibri"/>
                <a:ea typeface="Calibri"/>
                <a:cs typeface="Calibri"/>
                <a:sym typeface="Calibri"/>
              </a:rPr>
              <a:t>acquisition of daily living skills and </a:t>
            </a:r>
            <a:endParaRPr sz="1050">
              <a:solidFill>
                <a:srgbClr val="000000"/>
              </a:solidFill>
              <a:latin typeface="Arial"/>
              <a:ea typeface="Arial"/>
              <a:cs typeface="Arial"/>
              <a:sym typeface="Arial"/>
            </a:endParaRPr>
          </a:p>
          <a:p>
            <a:pPr marL="685800" lvl="2" indent="-276225">
              <a:lnSpc>
                <a:spcPct val="90000"/>
              </a:lnSpc>
              <a:spcBef>
                <a:spcPts val="300"/>
              </a:spcBef>
              <a:buClr>
                <a:schemeClr val="lt2"/>
              </a:buClr>
              <a:buSzPts val="2200"/>
              <a:buFont typeface="Calibri"/>
              <a:buChar char="•"/>
            </a:pPr>
            <a:r>
              <a:rPr lang="en-US" sz="2100">
                <a:solidFill>
                  <a:schemeClr val="dk1"/>
                </a:solidFill>
                <a:latin typeface="Calibri"/>
                <a:ea typeface="Calibri"/>
                <a:cs typeface="Calibri"/>
                <a:sym typeface="Calibri"/>
              </a:rPr>
              <a:t>provision of a functional vocational evaluation. </a:t>
            </a:r>
            <a:endParaRPr sz="1050">
              <a:solidFill>
                <a:srgbClr val="000000"/>
              </a:solidFill>
              <a:latin typeface="Arial"/>
              <a:ea typeface="Arial"/>
              <a:cs typeface="Arial"/>
              <a:sym typeface="Arial"/>
            </a:endParaRPr>
          </a:p>
          <a:p>
            <a:pPr marL="1028700" indent="171450">
              <a:lnSpc>
                <a:spcPct val="90000"/>
              </a:lnSpc>
              <a:spcBef>
                <a:spcPts val="300"/>
              </a:spcBef>
              <a:buClr>
                <a:schemeClr val="dk1"/>
              </a:buClr>
              <a:buSzPts val="2800"/>
            </a:pPr>
            <a:r>
              <a:rPr lang="en-US" sz="2100" i="1">
                <a:solidFill>
                  <a:schemeClr val="dk1"/>
                </a:solidFill>
                <a:latin typeface="Calibri"/>
                <a:ea typeface="Calibri"/>
                <a:cs typeface="Calibri"/>
                <a:sym typeface="Calibri"/>
              </a:rPr>
              <a:t>– See </a:t>
            </a:r>
            <a:r>
              <a:rPr lang="en-US" sz="2100">
                <a:solidFill>
                  <a:schemeClr val="dk1"/>
                </a:solidFill>
                <a:latin typeface="Calibri"/>
                <a:ea typeface="Calibri"/>
                <a:cs typeface="Calibri"/>
                <a:sym typeface="Calibri"/>
              </a:rPr>
              <a:t>34 C.F.R. 300.43(a)(2).</a:t>
            </a:r>
            <a:endParaRPr sz="105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00"/>
                                        </p:tgtEl>
                                        <p:attrNameLst>
                                          <p:attrName>style.visibility</p:attrName>
                                        </p:attrNameLst>
                                      </p:cBhvr>
                                      <p:to>
                                        <p:strVal val="visible"/>
                                      </p:to>
                                    </p:set>
                                    <p:animEffect transition="in" filter="fade">
                                      <p:cBhvr>
                                        <p:cTn id="11" dur="1000"/>
                                        <p:tgtEl>
                                          <p:spTgt spid="100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00"/>
                                        </p:tgtEl>
                                        <p:attrNameLst>
                                          <p:attrName>style.visibility</p:attrName>
                                        </p:attrNameLst>
                                      </p:cBhvr>
                                      <p:to>
                                        <p:strVal val="visible"/>
                                      </p:to>
                                    </p:set>
                                    <p:animEffect transition="in" filter="fade">
                                      <p:cBhvr>
                                        <p:cTn id="16" dur="1000"/>
                                        <p:tgtEl>
                                          <p:spTgt spid="100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00"/>
                                        </p:tgtEl>
                                        <p:attrNameLst>
                                          <p:attrName>style.visibility</p:attrName>
                                        </p:attrNameLst>
                                      </p:cBhvr>
                                      <p:to>
                                        <p:strVal val="visible"/>
                                      </p:to>
                                    </p:set>
                                    <p:animEffect transition="in" filter="fade">
                                      <p:cBhvr>
                                        <p:cTn id="21" dur="1000"/>
                                        <p:tgtEl>
                                          <p:spTgt spid="100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00"/>
                                        </p:tgtEl>
                                        <p:attrNameLst>
                                          <p:attrName>style.visibility</p:attrName>
                                        </p:attrNameLst>
                                      </p:cBhvr>
                                      <p:to>
                                        <p:strVal val="visible"/>
                                      </p:to>
                                    </p:set>
                                    <p:animEffect transition="in" filter="fade">
                                      <p:cBhvr>
                                        <p:cTn id="26" dur="1000"/>
                                        <p:tgtEl>
                                          <p:spTgt spid="100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00"/>
                                        </p:tgtEl>
                                        <p:attrNameLst>
                                          <p:attrName>style.visibility</p:attrName>
                                        </p:attrNameLst>
                                      </p:cBhvr>
                                      <p:to>
                                        <p:strVal val="visible"/>
                                      </p:to>
                                    </p:set>
                                    <p:animEffect transition="in" filter="fade">
                                      <p:cBhvr>
                                        <p:cTn id="31" dur="1000"/>
                                        <p:tgtEl>
                                          <p:spTgt spid="10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008" name="Google Shape;1008;g2611db43dc7_0_145"/>
          <p:cNvSpPr txBox="1">
            <a:spLocks noGrp="1"/>
          </p:cNvSpPr>
          <p:nvPr>
            <p:ph type="body" idx="4294967295"/>
          </p:nvPr>
        </p:nvSpPr>
        <p:spPr>
          <a:xfrm>
            <a:off x="483041" y="1539350"/>
            <a:ext cx="8193150" cy="500175"/>
          </a:xfrm>
          <a:prstGeom prst="rect">
            <a:avLst/>
          </a:prstGeom>
          <a:noFill/>
          <a:ln>
            <a:noFill/>
          </a:ln>
        </p:spPr>
        <p:txBody>
          <a:bodyPr spcFirstLastPara="1" vert="horz" wrap="square" lIns="0" tIns="34275" rIns="0" bIns="34275" rtlCol="0" anchor="t" anchorCtr="0">
            <a:noAutofit/>
          </a:bodyPr>
          <a:lstStyle/>
          <a:p>
            <a:pPr marL="366713" indent="-195263">
              <a:lnSpc>
                <a:spcPct val="106999"/>
              </a:lnSpc>
              <a:spcBef>
                <a:spcPts val="0"/>
              </a:spcBef>
              <a:buClr>
                <a:schemeClr val="dk1"/>
              </a:buClr>
              <a:buSzPts val="2300"/>
              <a:buNone/>
            </a:pPr>
            <a:endParaRPr>
              <a:solidFill>
                <a:schemeClr val="dk1"/>
              </a:solidFill>
            </a:endParaRPr>
          </a:p>
          <a:p>
            <a:pPr marL="366713" indent="-195263">
              <a:lnSpc>
                <a:spcPct val="106999"/>
              </a:lnSpc>
              <a:spcBef>
                <a:spcPts val="0"/>
              </a:spcBef>
              <a:buClr>
                <a:schemeClr val="dk1"/>
              </a:buClr>
              <a:buSzPts val="2300"/>
              <a:buNone/>
            </a:pPr>
            <a:endParaRPr>
              <a:solidFill>
                <a:schemeClr val="dk1"/>
              </a:solidFill>
            </a:endParaRPr>
          </a:p>
          <a:p>
            <a:pPr marL="366713" indent="-195263">
              <a:lnSpc>
                <a:spcPct val="106999"/>
              </a:lnSpc>
              <a:spcBef>
                <a:spcPts val="0"/>
              </a:spcBef>
              <a:buClr>
                <a:schemeClr val="dk1"/>
              </a:buClr>
              <a:buSzPts val="2300"/>
              <a:buNone/>
            </a:pPr>
            <a:endParaRPr>
              <a:solidFill>
                <a:schemeClr val="dk1"/>
              </a:solidFill>
            </a:endParaRPr>
          </a:p>
          <a:p>
            <a:pPr marL="0" indent="0" algn="ctr">
              <a:lnSpc>
                <a:spcPct val="106999"/>
              </a:lnSpc>
              <a:spcBef>
                <a:spcPts val="0"/>
              </a:spcBef>
              <a:buClr>
                <a:schemeClr val="dk1"/>
              </a:buClr>
              <a:buSzPts val="2300"/>
              <a:buNone/>
            </a:pPr>
            <a:endParaRPr sz="1200" b="1">
              <a:solidFill>
                <a:schemeClr val="dk1"/>
              </a:solidFill>
            </a:endParaRPr>
          </a:p>
          <a:p>
            <a:pPr marL="68580" indent="0">
              <a:spcBef>
                <a:spcPts val="0"/>
              </a:spcBef>
              <a:buClr>
                <a:schemeClr val="dk1"/>
              </a:buClr>
              <a:buSzPts val="2300"/>
              <a:buNone/>
            </a:pPr>
            <a:endParaRPr sz="1875"/>
          </a:p>
        </p:txBody>
      </p:sp>
      <p:pic>
        <p:nvPicPr>
          <p:cNvPr id="1009" name="Google Shape;1009;g2611db43dc7_0_145"/>
          <p:cNvPicPr preferRelativeResize="0"/>
          <p:nvPr/>
        </p:nvPicPr>
        <p:blipFill rotWithShape="1">
          <a:blip r:embed="rId3">
            <a:alphaModFix/>
          </a:blip>
          <a:srcRect/>
          <a:stretch/>
        </p:blipFill>
        <p:spPr>
          <a:xfrm>
            <a:off x="1" y="819919"/>
            <a:ext cx="9143999" cy="617220"/>
          </a:xfrm>
          <a:prstGeom prst="rect">
            <a:avLst/>
          </a:prstGeom>
          <a:noFill/>
          <a:ln>
            <a:noFill/>
          </a:ln>
        </p:spPr>
      </p:pic>
      <p:sp>
        <p:nvSpPr>
          <p:cNvPr id="1010" name="Google Shape;1010;g2611db43dc7_0_145"/>
          <p:cNvSpPr txBox="1"/>
          <p:nvPr/>
        </p:nvSpPr>
        <p:spPr>
          <a:xfrm>
            <a:off x="157556" y="2909627"/>
            <a:ext cx="1769625" cy="1038716"/>
          </a:xfrm>
          <a:prstGeom prst="rect">
            <a:avLst/>
          </a:prstGeom>
          <a:solidFill>
            <a:srgbClr val="BFBFBF"/>
          </a:solidFill>
          <a:ln>
            <a:noFill/>
          </a:ln>
        </p:spPr>
        <p:txBody>
          <a:bodyPr spcFirstLastPara="1" wrap="square" lIns="68569" tIns="34275" rIns="68569" bIns="34275" anchor="t" anchorCtr="0">
            <a:spAutoFit/>
          </a:bodyPr>
          <a:lstStyle/>
          <a:p>
            <a:pPr algn="ctr">
              <a:buClr>
                <a:srgbClr val="000000"/>
              </a:buClr>
              <a:buSzPts val="2800"/>
            </a:pPr>
            <a:r>
              <a:rPr lang="en-US" sz="2100">
                <a:solidFill>
                  <a:srgbClr val="000000"/>
                </a:solidFill>
                <a:latin typeface="Arial"/>
                <a:ea typeface="Arial"/>
                <a:cs typeface="Arial"/>
                <a:sym typeface="Arial"/>
              </a:rPr>
              <a:t>What are the transition services?</a:t>
            </a:r>
            <a:endParaRPr sz="1350">
              <a:solidFill>
                <a:schemeClr val="dk1"/>
              </a:solidFill>
              <a:latin typeface="Calibri"/>
              <a:ea typeface="Calibri"/>
              <a:cs typeface="Calibri"/>
              <a:sym typeface="Calibri"/>
            </a:endParaRPr>
          </a:p>
        </p:txBody>
      </p:sp>
      <p:sp>
        <p:nvSpPr>
          <p:cNvPr id="1011" name="Google Shape;1011;g2611db43dc7_0_145"/>
          <p:cNvSpPr txBox="1"/>
          <p:nvPr/>
        </p:nvSpPr>
        <p:spPr>
          <a:xfrm>
            <a:off x="1927179" y="1539351"/>
            <a:ext cx="6559875" cy="4218304"/>
          </a:xfrm>
          <a:prstGeom prst="rect">
            <a:avLst/>
          </a:prstGeom>
          <a:noFill/>
          <a:ln>
            <a:noFill/>
          </a:ln>
        </p:spPr>
        <p:txBody>
          <a:bodyPr spcFirstLastPara="1" wrap="square" lIns="68569" tIns="34275" rIns="68569" bIns="34275" anchor="t" anchorCtr="0">
            <a:spAutoFit/>
          </a:bodyPr>
          <a:lstStyle/>
          <a:p>
            <a:pPr marL="366713" indent="-109538">
              <a:lnSpc>
                <a:spcPct val="106999"/>
              </a:lnSpc>
              <a:buClr>
                <a:schemeClr val="dk1"/>
              </a:buClr>
              <a:buSzPts val="2300"/>
              <a:buFont typeface="Arial"/>
              <a:buChar char="•"/>
            </a:pPr>
            <a:r>
              <a:rPr lang="en-US">
                <a:solidFill>
                  <a:schemeClr val="dk1"/>
                </a:solidFill>
                <a:latin typeface="Arial"/>
                <a:ea typeface="Arial"/>
                <a:cs typeface="Arial"/>
                <a:sym typeface="Arial"/>
              </a:rPr>
              <a:t>A Coordinated set of activities based on individual student’s needs that help facilitate movement toward postsecondary goals</a:t>
            </a:r>
            <a:endParaRPr>
              <a:solidFill>
                <a:schemeClr val="dk1"/>
              </a:solidFill>
              <a:latin typeface="Calibri"/>
              <a:ea typeface="Calibri"/>
              <a:cs typeface="Calibri"/>
              <a:sym typeface="Calibri"/>
            </a:endParaRPr>
          </a:p>
          <a:p>
            <a:pPr marL="366713" indent="-109538">
              <a:lnSpc>
                <a:spcPct val="106999"/>
              </a:lnSpc>
              <a:buClr>
                <a:schemeClr val="dk1"/>
              </a:buClr>
              <a:buSzPts val="2300"/>
              <a:buFont typeface="Arial"/>
              <a:buChar char="•"/>
            </a:pPr>
            <a:r>
              <a:rPr lang="en-US">
                <a:solidFill>
                  <a:schemeClr val="dk1"/>
                </a:solidFill>
                <a:latin typeface="Arial"/>
                <a:ea typeface="Arial"/>
                <a:cs typeface="Arial"/>
                <a:sym typeface="Arial"/>
              </a:rPr>
              <a:t>Experiences students participate in each academic year to achieve their postsecondary goals</a:t>
            </a:r>
            <a:endParaRPr>
              <a:solidFill>
                <a:schemeClr val="dk1"/>
              </a:solidFill>
              <a:latin typeface="Calibri"/>
              <a:ea typeface="Calibri"/>
              <a:cs typeface="Calibri"/>
              <a:sym typeface="Calibri"/>
            </a:endParaRPr>
          </a:p>
          <a:p>
            <a:pPr marL="366713" indent="-109538">
              <a:lnSpc>
                <a:spcPct val="106999"/>
              </a:lnSpc>
              <a:buClr>
                <a:schemeClr val="dk1"/>
              </a:buClr>
              <a:buSzPts val="2300"/>
              <a:buFont typeface="Arial"/>
              <a:buChar char="•"/>
            </a:pPr>
            <a:r>
              <a:rPr lang="en-US">
                <a:solidFill>
                  <a:schemeClr val="dk1"/>
                </a:solidFill>
                <a:latin typeface="Arial"/>
                <a:ea typeface="Arial"/>
                <a:cs typeface="Arial"/>
                <a:sym typeface="Arial"/>
              </a:rPr>
              <a:t>Specific services that are needed to assist the student to develop skills and knowledge</a:t>
            </a:r>
            <a:endParaRPr>
              <a:solidFill>
                <a:schemeClr val="dk1"/>
              </a:solidFill>
              <a:latin typeface="Calibri"/>
              <a:ea typeface="Calibri"/>
              <a:cs typeface="Calibri"/>
              <a:sym typeface="Calibri"/>
            </a:endParaRPr>
          </a:p>
          <a:p>
            <a:pPr marL="366713" indent="-109538">
              <a:lnSpc>
                <a:spcPct val="106999"/>
              </a:lnSpc>
              <a:buClr>
                <a:schemeClr val="dk1"/>
              </a:buClr>
              <a:buSzPts val="2300"/>
              <a:buFont typeface="Arial"/>
              <a:buChar char="•"/>
            </a:pPr>
            <a:r>
              <a:rPr lang="en-US">
                <a:solidFill>
                  <a:schemeClr val="dk1"/>
                </a:solidFill>
                <a:latin typeface="Arial"/>
                <a:ea typeface="Arial"/>
                <a:cs typeface="Arial"/>
                <a:sym typeface="Arial"/>
              </a:rPr>
              <a:t>Specially designed instruction</a:t>
            </a:r>
            <a:endParaRPr>
              <a:solidFill>
                <a:schemeClr val="dk1"/>
              </a:solidFill>
              <a:latin typeface="Calibri"/>
              <a:ea typeface="Calibri"/>
              <a:cs typeface="Calibri"/>
              <a:sym typeface="Calibri"/>
            </a:endParaRPr>
          </a:p>
          <a:p>
            <a:pPr marL="366713" indent="-109538">
              <a:lnSpc>
                <a:spcPct val="106999"/>
              </a:lnSpc>
              <a:buClr>
                <a:schemeClr val="dk1"/>
              </a:buClr>
              <a:buSzPts val="2300"/>
              <a:buFont typeface="Arial"/>
              <a:buChar char="•"/>
            </a:pPr>
            <a:r>
              <a:rPr lang="en-US">
                <a:solidFill>
                  <a:schemeClr val="dk1"/>
                </a:solidFill>
                <a:latin typeface="Arial"/>
                <a:ea typeface="Arial"/>
                <a:cs typeface="Arial"/>
                <a:sym typeface="Arial"/>
              </a:rPr>
              <a:t>They are the </a:t>
            </a:r>
            <a:r>
              <a:rPr lang="en-US" b="1">
                <a:solidFill>
                  <a:schemeClr val="dk1"/>
                </a:solidFill>
                <a:latin typeface="Arial"/>
                <a:ea typeface="Arial"/>
                <a:cs typeface="Arial"/>
                <a:sym typeface="Arial"/>
              </a:rPr>
              <a:t>activities/strategies/steps/actions </a:t>
            </a:r>
            <a:r>
              <a:rPr lang="en-US">
                <a:solidFill>
                  <a:schemeClr val="dk1"/>
                </a:solidFill>
                <a:latin typeface="Arial"/>
                <a:ea typeface="Arial"/>
                <a:cs typeface="Arial"/>
                <a:sym typeface="Arial"/>
              </a:rPr>
              <a:t>that the community of adults, including special/general education teachers, counselors, outside agencies, parents, community members, etc. </a:t>
            </a:r>
            <a:r>
              <a:rPr lang="en-US" b="1">
                <a:solidFill>
                  <a:schemeClr val="dk1"/>
                </a:solidFill>
                <a:latin typeface="Arial"/>
                <a:ea typeface="Arial"/>
                <a:cs typeface="Arial"/>
                <a:sym typeface="Arial"/>
              </a:rPr>
              <a:t>provides</a:t>
            </a:r>
            <a:r>
              <a:rPr lang="en-US">
                <a:solidFill>
                  <a:schemeClr val="dk1"/>
                </a:solidFill>
                <a:latin typeface="Arial"/>
                <a:ea typeface="Arial"/>
                <a:cs typeface="Arial"/>
                <a:sym typeface="Arial"/>
              </a:rPr>
              <a:t> to help the student progress toward his/her postsecondary goals</a:t>
            </a:r>
            <a:endParaRPr>
              <a:solidFill>
                <a:schemeClr val="dk1"/>
              </a:solidFill>
              <a:latin typeface="Calibri"/>
              <a:ea typeface="Calibri"/>
              <a:cs typeface="Calibri"/>
              <a:sym typeface="Calibri"/>
            </a:endParaRPr>
          </a:p>
          <a:p>
            <a:pPr marL="366713" indent="-109538">
              <a:lnSpc>
                <a:spcPct val="106999"/>
              </a:lnSpc>
              <a:buClr>
                <a:schemeClr val="dk1"/>
              </a:buClr>
              <a:buSzPts val="2300"/>
              <a:buFont typeface="Arial"/>
              <a:buChar char="•"/>
            </a:pPr>
            <a:r>
              <a:rPr lang="en-US">
                <a:solidFill>
                  <a:schemeClr val="dk1"/>
                </a:solidFill>
                <a:latin typeface="Arial"/>
                <a:ea typeface="Arial"/>
                <a:cs typeface="Arial"/>
                <a:sym typeface="Arial"/>
              </a:rPr>
              <a:t>Must be related to annual goals</a:t>
            </a:r>
            <a:endParaRPr>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08"/>
                                        </p:tgtEl>
                                        <p:attrNameLst>
                                          <p:attrName>style.visibility</p:attrName>
                                        </p:attrNameLst>
                                      </p:cBhvr>
                                      <p:to>
                                        <p:strVal val="visible"/>
                                      </p:to>
                                    </p:set>
                                    <p:animEffect transition="in" filter="fade">
                                      <p:cBhvr>
                                        <p:cTn id="11" dur="1000"/>
                                        <p:tgtEl>
                                          <p:spTgt spid="100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08"/>
                                        </p:tgtEl>
                                        <p:attrNameLst>
                                          <p:attrName>style.visibility</p:attrName>
                                        </p:attrNameLst>
                                      </p:cBhvr>
                                      <p:to>
                                        <p:strVal val="visible"/>
                                      </p:to>
                                    </p:set>
                                    <p:animEffect transition="in" filter="fade">
                                      <p:cBhvr>
                                        <p:cTn id="16" dur="1000"/>
                                        <p:tgtEl>
                                          <p:spTgt spid="100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08"/>
                                        </p:tgtEl>
                                        <p:attrNameLst>
                                          <p:attrName>style.visibility</p:attrName>
                                        </p:attrNameLst>
                                      </p:cBhvr>
                                      <p:to>
                                        <p:strVal val="visible"/>
                                      </p:to>
                                    </p:set>
                                    <p:animEffect transition="in" filter="fade">
                                      <p:cBhvr>
                                        <p:cTn id="21" dur="1000"/>
                                        <p:tgtEl>
                                          <p:spTgt spid="100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08"/>
                                        </p:tgtEl>
                                        <p:attrNameLst>
                                          <p:attrName>style.visibility</p:attrName>
                                        </p:attrNameLst>
                                      </p:cBhvr>
                                      <p:to>
                                        <p:strVal val="visible"/>
                                      </p:to>
                                    </p:set>
                                    <p:animEffect transition="in" filter="fade">
                                      <p:cBhvr>
                                        <p:cTn id="26" dur="1000"/>
                                        <p:tgtEl>
                                          <p:spTgt spid="100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08"/>
                                        </p:tgtEl>
                                        <p:attrNameLst>
                                          <p:attrName>style.visibility</p:attrName>
                                        </p:attrNameLst>
                                      </p:cBhvr>
                                      <p:to>
                                        <p:strVal val="visible"/>
                                      </p:to>
                                    </p:set>
                                    <p:animEffect transition="in" filter="fade">
                                      <p:cBhvr>
                                        <p:cTn id="31" dur="1000"/>
                                        <p:tgtEl>
                                          <p:spTgt spid="10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7"/>
          <p:cNvSpPr/>
          <p:nvPr/>
        </p:nvSpPr>
        <p:spPr>
          <a:xfrm>
            <a:off x="0" y="857250"/>
            <a:ext cx="9144000" cy="5143500"/>
          </a:xfrm>
          <a:prstGeom prst="rect">
            <a:avLst/>
          </a:prstGeom>
          <a:solidFill>
            <a:schemeClr val="lt1"/>
          </a:solidFill>
          <a:ln>
            <a:noFill/>
          </a:ln>
        </p:spPr>
        <p:txBody>
          <a:bodyPr spcFirstLastPara="1" wrap="square" lIns="68569" tIns="34275" rIns="68569" bIns="34275" anchor="ctr" anchorCtr="0">
            <a:noAutofit/>
          </a:bodyPr>
          <a:lstStyle/>
          <a:p>
            <a:pPr algn="ctr">
              <a:buClr>
                <a:schemeClr val="dk1"/>
              </a:buClr>
              <a:buSzPts val="1400"/>
            </a:pPr>
            <a:endParaRPr sz="1050">
              <a:solidFill>
                <a:schemeClr val="lt1"/>
              </a:solidFill>
              <a:latin typeface="Arial"/>
              <a:ea typeface="Arial"/>
              <a:cs typeface="Arial"/>
              <a:sym typeface="Arial"/>
            </a:endParaRPr>
          </a:p>
        </p:txBody>
      </p:sp>
      <p:sp>
        <p:nvSpPr>
          <p:cNvPr id="279" name="Google Shape;279;p17"/>
          <p:cNvSpPr txBox="1">
            <a:spLocks noGrp="1"/>
          </p:cNvSpPr>
          <p:nvPr>
            <p:ph type="title"/>
          </p:nvPr>
        </p:nvSpPr>
        <p:spPr>
          <a:xfrm>
            <a:off x="473201" y="1337310"/>
            <a:ext cx="7016457" cy="1110996"/>
          </a:xfrm>
          <a:prstGeom prst="rect">
            <a:avLst/>
          </a:prstGeom>
          <a:noFill/>
          <a:ln>
            <a:noFill/>
          </a:ln>
        </p:spPr>
        <p:txBody>
          <a:bodyPr spcFirstLastPara="1" vert="horz" wrap="square" lIns="68569" tIns="34275" rIns="68569" bIns="34275" rtlCol="0" anchor="b" anchorCtr="0">
            <a:normAutofit/>
          </a:bodyPr>
          <a:lstStyle/>
          <a:p>
            <a:pPr>
              <a:buClr>
                <a:schemeClr val="lt1"/>
              </a:buClr>
              <a:buSzPts val="4700"/>
            </a:pPr>
            <a:r>
              <a:rPr lang="en-US" sz="3750"/>
              <a:t>Required Elements</a:t>
            </a:r>
            <a:br>
              <a:rPr lang="en-US" sz="3750"/>
            </a:br>
            <a:r>
              <a:rPr lang="en-US" sz="3750"/>
              <a:t>of Transition Planning</a:t>
            </a:r>
            <a:endParaRPr sz="3750"/>
          </a:p>
        </p:txBody>
      </p:sp>
      <p:sp>
        <p:nvSpPr>
          <p:cNvPr id="280" name="Google Shape;280;p17"/>
          <p:cNvSpPr/>
          <p:nvPr/>
        </p:nvSpPr>
        <p:spPr>
          <a:xfrm>
            <a:off x="482459" y="2636901"/>
            <a:ext cx="2441321" cy="13716"/>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cmpd="sng">
            <a:solidFill>
              <a:schemeClr val="accent2"/>
            </a:solidFill>
            <a:prstDash val="solid"/>
            <a:round/>
            <a:headEnd type="none" w="sm" len="sm"/>
            <a:tailEnd type="none" w="sm" len="sm"/>
          </a:ln>
        </p:spPr>
        <p:txBody>
          <a:bodyPr spcFirstLastPara="1" wrap="square" lIns="68569" tIns="34275" rIns="68569" bIns="34275" anchor="ctr" anchorCtr="0">
            <a:noAutofit/>
          </a:bodyPr>
          <a:lstStyle/>
          <a:p>
            <a:pPr algn="ctr">
              <a:buClr>
                <a:schemeClr val="dk1"/>
              </a:buClr>
              <a:buSzPts val="1400"/>
            </a:pPr>
            <a:endParaRPr sz="1050">
              <a:solidFill>
                <a:schemeClr val="lt1"/>
              </a:solidFill>
              <a:latin typeface="Arial"/>
              <a:ea typeface="Arial"/>
              <a:cs typeface="Arial"/>
              <a:sym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pic>
        <p:nvPicPr>
          <p:cNvPr id="1016" name="Google Shape;1016;g2611db43dc7_0_152"/>
          <p:cNvPicPr preferRelativeResize="0"/>
          <p:nvPr/>
        </p:nvPicPr>
        <p:blipFill rotWithShape="1">
          <a:blip r:embed="rId3">
            <a:alphaModFix/>
          </a:blip>
          <a:srcRect/>
          <a:stretch/>
        </p:blipFill>
        <p:spPr>
          <a:xfrm>
            <a:off x="1" y="824368"/>
            <a:ext cx="9189719" cy="685800"/>
          </a:xfrm>
          <a:prstGeom prst="rect">
            <a:avLst/>
          </a:prstGeom>
          <a:noFill/>
          <a:ln>
            <a:noFill/>
          </a:ln>
        </p:spPr>
      </p:pic>
      <p:sp>
        <p:nvSpPr>
          <p:cNvPr id="1017" name="Google Shape;1017;g2611db43dc7_0_152"/>
          <p:cNvSpPr txBox="1"/>
          <p:nvPr/>
        </p:nvSpPr>
        <p:spPr>
          <a:xfrm>
            <a:off x="146923" y="2754396"/>
            <a:ext cx="1610100" cy="1361881"/>
          </a:xfrm>
          <a:prstGeom prst="rect">
            <a:avLst/>
          </a:prstGeom>
          <a:solidFill>
            <a:srgbClr val="BFBFBF"/>
          </a:solidFill>
          <a:ln>
            <a:noFill/>
          </a:ln>
        </p:spPr>
        <p:txBody>
          <a:bodyPr spcFirstLastPara="1" wrap="square" lIns="68569" tIns="34275" rIns="68569" bIns="34275" anchor="t" anchorCtr="0">
            <a:spAutoFit/>
          </a:bodyPr>
          <a:lstStyle/>
          <a:p>
            <a:pPr algn="ctr">
              <a:buClr>
                <a:srgbClr val="000000"/>
              </a:buClr>
              <a:buSzPts val="2800"/>
            </a:pPr>
            <a:r>
              <a:rPr lang="en-US" sz="2100">
                <a:solidFill>
                  <a:srgbClr val="000000"/>
                </a:solidFill>
                <a:latin typeface="Arial"/>
                <a:ea typeface="Arial"/>
                <a:cs typeface="Arial"/>
                <a:sym typeface="Arial"/>
              </a:rPr>
              <a:t>What are the transition services?</a:t>
            </a:r>
            <a:endParaRPr sz="1350">
              <a:solidFill>
                <a:schemeClr val="dk1"/>
              </a:solidFill>
              <a:latin typeface="Calibri"/>
              <a:ea typeface="Calibri"/>
              <a:cs typeface="Calibri"/>
              <a:sym typeface="Calibri"/>
            </a:endParaRPr>
          </a:p>
        </p:txBody>
      </p:sp>
      <p:sp>
        <p:nvSpPr>
          <p:cNvPr id="1018" name="Google Shape;1018;g2611db43dc7_0_152"/>
          <p:cNvSpPr txBox="1"/>
          <p:nvPr/>
        </p:nvSpPr>
        <p:spPr>
          <a:xfrm>
            <a:off x="1756955" y="1649895"/>
            <a:ext cx="7132275" cy="3921941"/>
          </a:xfrm>
          <a:prstGeom prst="rect">
            <a:avLst/>
          </a:prstGeom>
          <a:noFill/>
          <a:ln>
            <a:noFill/>
          </a:ln>
        </p:spPr>
        <p:txBody>
          <a:bodyPr spcFirstLastPara="1" wrap="square" lIns="68569" tIns="34275" rIns="68569" bIns="34275" anchor="t" anchorCtr="0">
            <a:spAutoFit/>
          </a:bodyPr>
          <a:lstStyle/>
          <a:p>
            <a:pPr marL="366713" indent="-109538">
              <a:lnSpc>
                <a:spcPct val="106999"/>
              </a:lnSpc>
              <a:buClr>
                <a:schemeClr val="dk1"/>
              </a:buClr>
              <a:buSzPts val="2300"/>
              <a:buFont typeface="Arial"/>
              <a:buChar char="•"/>
            </a:pPr>
            <a:r>
              <a:rPr lang="en-US">
                <a:solidFill>
                  <a:schemeClr val="dk1"/>
                </a:solidFill>
                <a:latin typeface="Arial"/>
                <a:ea typeface="Arial"/>
                <a:cs typeface="Arial"/>
                <a:sym typeface="Arial"/>
              </a:rPr>
              <a:t>Transition services should be stated as, “The (e.g., special education teacher, case manager, OT, reading teacher, counselor, parents, etc.) will provide…” and not stated as what the student needs or what the student will do. </a:t>
            </a:r>
            <a:endParaRPr>
              <a:solidFill>
                <a:schemeClr val="dk1"/>
              </a:solidFill>
              <a:latin typeface="Calibri"/>
              <a:ea typeface="Calibri"/>
              <a:cs typeface="Calibri"/>
              <a:sym typeface="Calibri"/>
            </a:endParaRPr>
          </a:p>
          <a:p>
            <a:pPr marL="366713" indent="-109538">
              <a:lnSpc>
                <a:spcPct val="106999"/>
              </a:lnSpc>
              <a:buClr>
                <a:schemeClr val="dk1"/>
              </a:buClr>
              <a:buSzPts val="2300"/>
              <a:buFont typeface="Arial"/>
              <a:buChar char="•"/>
            </a:pPr>
            <a:r>
              <a:rPr lang="en-US">
                <a:solidFill>
                  <a:schemeClr val="dk1"/>
                </a:solidFill>
                <a:latin typeface="Arial"/>
                <a:ea typeface="Arial"/>
                <a:cs typeface="Arial"/>
                <a:sym typeface="Arial"/>
              </a:rPr>
              <a:t>Identify service providers by title, not name. </a:t>
            </a:r>
            <a:endParaRPr>
              <a:solidFill>
                <a:schemeClr val="dk1"/>
              </a:solidFill>
              <a:latin typeface="Calibri"/>
              <a:ea typeface="Calibri"/>
              <a:cs typeface="Calibri"/>
              <a:sym typeface="Calibri"/>
            </a:endParaRPr>
          </a:p>
          <a:p>
            <a:pPr marL="366713" indent="-109538">
              <a:lnSpc>
                <a:spcPct val="106999"/>
              </a:lnSpc>
              <a:buClr>
                <a:schemeClr val="dk1"/>
              </a:buClr>
              <a:buSzPts val="2300"/>
              <a:buFont typeface="Arial"/>
              <a:buChar char="•"/>
            </a:pPr>
            <a:r>
              <a:rPr lang="en-US">
                <a:solidFill>
                  <a:schemeClr val="dk1"/>
                </a:solidFill>
                <a:latin typeface="Arial"/>
                <a:ea typeface="Arial"/>
                <a:cs typeface="Arial"/>
                <a:sym typeface="Arial"/>
              </a:rPr>
              <a:t>Avoid the generic “staff” or “team” will provide….</a:t>
            </a:r>
            <a:endParaRPr>
              <a:solidFill>
                <a:schemeClr val="dk1"/>
              </a:solidFill>
              <a:latin typeface="Calibri"/>
              <a:ea typeface="Calibri"/>
              <a:cs typeface="Calibri"/>
              <a:sym typeface="Calibri"/>
            </a:endParaRPr>
          </a:p>
          <a:p>
            <a:pPr marL="366713" indent="-109538">
              <a:lnSpc>
                <a:spcPct val="106999"/>
              </a:lnSpc>
              <a:buClr>
                <a:schemeClr val="dk1"/>
              </a:buClr>
              <a:buSzPts val="2300"/>
              <a:buFont typeface="Arial"/>
              <a:buChar char="•"/>
            </a:pPr>
            <a:r>
              <a:rPr lang="en-US">
                <a:solidFill>
                  <a:schemeClr val="dk1"/>
                </a:solidFill>
                <a:latin typeface="Arial"/>
                <a:ea typeface="Arial"/>
                <a:cs typeface="Arial"/>
                <a:sym typeface="Arial"/>
              </a:rPr>
              <a:t>If writing services as support, the support should be clearly defined (e.g., support in life skills to include direct instruction in cooking and making purchases).</a:t>
            </a:r>
            <a:endParaRPr>
              <a:solidFill>
                <a:schemeClr val="dk1"/>
              </a:solidFill>
              <a:latin typeface="Calibri"/>
              <a:ea typeface="Calibri"/>
              <a:cs typeface="Calibri"/>
              <a:sym typeface="Calibri"/>
            </a:endParaRPr>
          </a:p>
          <a:p>
            <a:pPr marL="366713" indent="-109538">
              <a:lnSpc>
                <a:spcPct val="106999"/>
              </a:lnSpc>
              <a:buClr>
                <a:schemeClr val="dk1"/>
              </a:buClr>
              <a:buSzPts val="2300"/>
              <a:buFont typeface="Arial"/>
              <a:buChar char="•"/>
            </a:pPr>
            <a:r>
              <a:rPr lang="en-US">
                <a:solidFill>
                  <a:schemeClr val="dk1"/>
                </a:solidFill>
                <a:latin typeface="Arial"/>
                <a:ea typeface="Arial"/>
                <a:cs typeface="Arial"/>
                <a:sym typeface="Arial"/>
              </a:rPr>
              <a:t>Transition services may include the facilitation of linkages and/or referrals to adult agencies; however, you may not commit another agency to provide services without the involvement and approval of that agency</a:t>
            </a:r>
            <a:endParaRPr>
              <a:solidFill>
                <a:schemeClr val="dk1"/>
              </a:solidFill>
              <a:latin typeface="Calibri"/>
              <a:ea typeface="Calibri"/>
              <a:cs typeface="Calibri"/>
              <a:sym typeface="Calibri"/>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022"/>
        <p:cNvGrpSpPr/>
        <p:nvPr/>
      </p:nvGrpSpPr>
      <p:grpSpPr>
        <a:xfrm>
          <a:off x="0" y="0"/>
          <a:ext cx="0" cy="0"/>
          <a:chOff x="0" y="0"/>
          <a:chExt cx="0" cy="0"/>
        </a:xfrm>
      </p:grpSpPr>
      <p:sp>
        <p:nvSpPr>
          <p:cNvPr id="1023" name="Google Shape;1023;g2611db43dc7_0_158"/>
          <p:cNvSpPr txBox="1">
            <a:spLocks noGrp="1"/>
          </p:cNvSpPr>
          <p:nvPr>
            <p:ph type="body" idx="4294967295"/>
          </p:nvPr>
        </p:nvSpPr>
        <p:spPr>
          <a:xfrm>
            <a:off x="483042" y="1539350"/>
            <a:ext cx="7835175" cy="500175"/>
          </a:xfrm>
          <a:prstGeom prst="rect">
            <a:avLst/>
          </a:prstGeom>
          <a:noFill/>
          <a:ln>
            <a:noFill/>
          </a:ln>
        </p:spPr>
        <p:txBody>
          <a:bodyPr spcFirstLastPara="1" vert="horz" wrap="square" lIns="0" tIns="34275" rIns="0" bIns="34275" rtlCol="0" anchor="t" anchorCtr="0">
            <a:noAutofit/>
          </a:bodyPr>
          <a:lstStyle/>
          <a:p>
            <a:pPr marL="366713" indent="-195263">
              <a:lnSpc>
                <a:spcPct val="106999"/>
              </a:lnSpc>
              <a:spcBef>
                <a:spcPts val="0"/>
              </a:spcBef>
              <a:buClr>
                <a:schemeClr val="dk1"/>
              </a:buClr>
              <a:buSzPts val="2300"/>
              <a:buNone/>
            </a:pPr>
            <a:endParaRPr sz="1500">
              <a:solidFill>
                <a:schemeClr val="dk1"/>
              </a:solidFill>
            </a:endParaRPr>
          </a:p>
          <a:p>
            <a:pPr marL="366713" indent="-195263">
              <a:lnSpc>
                <a:spcPct val="106999"/>
              </a:lnSpc>
              <a:spcBef>
                <a:spcPts val="0"/>
              </a:spcBef>
              <a:buClr>
                <a:schemeClr val="dk1"/>
              </a:buClr>
              <a:buSzPts val="2300"/>
              <a:buNone/>
            </a:pPr>
            <a:endParaRPr sz="1500">
              <a:solidFill>
                <a:schemeClr val="dk1"/>
              </a:solidFill>
            </a:endParaRPr>
          </a:p>
          <a:p>
            <a:pPr marL="366713" indent="-195263">
              <a:lnSpc>
                <a:spcPct val="106999"/>
              </a:lnSpc>
              <a:spcBef>
                <a:spcPts val="0"/>
              </a:spcBef>
              <a:buClr>
                <a:schemeClr val="dk1"/>
              </a:buClr>
              <a:buSzPts val="2300"/>
              <a:buNone/>
            </a:pPr>
            <a:endParaRPr sz="1500">
              <a:solidFill>
                <a:schemeClr val="dk1"/>
              </a:solidFill>
            </a:endParaRPr>
          </a:p>
          <a:p>
            <a:pPr marL="0" indent="0" algn="ctr">
              <a:lnSpc>
                <a:spcPct val="106999"/>
              </a:lnSpc>
              <a:spcBef>
                <a:spcPts val="0"/>
              </a:spcBef>
              <a:buClr>
                <a:schemeClr val="dk1"/>
              </a:buClr>
              <a:buSzPts val="2300"/>
              <a:buNone/>
            </a:pPr>
            <a:endParaRPr sz="1500" b="1">
              <a:solidFill>
                <a:schemeClr val="dk1"/>
              </a:solidFill>
            </a:endParaRPr>
          </a:p>
          <a:p>
            <a:pPr marL="68580" indent="0">
              <a:spcBef>
                <a:spcPts val="0"/>
              </a:spcBef>
              <a:buClr>
                <a:schemeClr val="dk1"/>
              </a:buClr>
              <a:buSzPts val="2300"/>
              <a:buNone/>
            </a:pPr>
            <a:endParaRPr sz="1500"/>
          </a:p>
        </p:txBody>
      </p:sp>
      <p:pic>
        <p:nvPicPr>
          <p:cNvPr id="1024" name="Google Shape;1024;g2611db43dc7_0_158"/>
          <p:cNvPicPr preferRelativeResize="0"/>
          <p:nvPr/>
        </p:nvPicPr>
        <p:blipFill rotWithShape="1">
          <a:blip r:embed="rId3">
            <a:alphaModFix/>
          </a:blip>
          <a:srcRect/>
          <a:stretch/>
        </p:blipFill>
        <p:spPr>
          <a:xfrm>
            <a:off x="1" y="838959"/>
            <a:ext cx="9143999" cy="685800"/>
          </a:xfrm>
          <a:prstGeom prst="rect">
            <a:avLst/>
          </a:prstGeom>
          <a:noFill/>
          <a:ln>
            <a:noFill/>
          </a:ln>
        </p:spPr>
      </p:pic>
      <p:sp>
        <p:nvSpPr>
          <p:cNvPr id="1025" name="Google Shape;1025;g2611db43dc7_0_158"/>
          <p:cNvSpPr txBox="1"/>
          <p:nvPr/>
        </p:nvSpPr>
        <p:spPr>
          <a:xfrm>
            <a:off x="146923" y="2754396"/>
            <a:ext cx="1610100" cy="1038716"/>
          </a:xfrm>
          <a:prstGeom prst="rect">
            <a:avLst/>
          </a:prstGeom>
          <a:solidFill>
            <a:srgbClr val="BFBFBF"/>
          </a:solidFill>
          <a:ln>
            <a:noFill/>
          </a:ln>
        </p:spPr>
        <p:txBody>
          <a:bodyPr spcFirstLastPara="1" wrap="square" lIns="68569" tIns="34275" rIns="68569" bIns="34275" anchor="t" anchorCtr="0">
            <a:spAutoFit/>
          </a:bodyPr>
          <a:lstStyle/>
          <a:p>
            <a:pPr algn="ctr">
              <a:buClr>
                <a:srgbClr val="000000"/>
              </a:buClr>
              <a:buSzPts val="2800"/>
            </a:pPr>
            <a:r>
              <a:rPr lang="en-US" sz="2100">
                <a:solidFill>
                  <a:srgbClr val="000000"/>
                </a:solidFill>
                <a:latin typeface="Arial"/>
                <a:ea typeface="Arial"/>
                <a:cs typeface="Arial"/>
                <a:sym typeface="Arial"/>
              </a:rPr>
              <a:t>Examples of transition activities?</a:t>
            </a:r>
            <a:endParaRPr sz="1350">
              <a:solidFill>
                <a:schemeClr val="dk1"/>
              </a:solidFill>
              <a:latin typeface="Calibri"/>
              <a:ea typeface="Calibri"/>
              <a:cs typeface="Calibri"/>
              <a:sym typeface="Calibri"/>
            </a:endParaRPr>
          </a:p>
        </p:txBody>
      </p:sp>
      <p:sp>
        <p:nvSpPr>
          <p:cNvPr id="1026" name="Google Shape;1026;g2611db43dc7_0_158"/>
          <p:cNvSpPr txBox="1"/>
          <p:nvPr/>
        </p:nvSpPr>
        <p:spPr>
          <a:xfrm>
            <a:off x="1756955" y="1952439"/>
            <a:ext cx="7233525" cy="3032851"/>
          </a:xfrm>
          <a:prstGeom prst="rect">
            <a:avLst/>
          </a:prstGeom>
          <a:noFill/>
          <a:ln>
            <a:noFill/>
          </a:ln>
        </p:spPr>
        <p:txBody>
          <a:bodyPr spcFirstLastPara="1" wrap="square" lIns="68569" tIns="34275" rIns="68569" bIns="34275" anchor="t" anchorCtr="0">
            <a:spAutoFit/>
          </a:bodyPr>
          <a:lstStyle/>
          <a:p>
            <a:pPr marL="366713" indent="-109538">
              <a:lnSpc>
                <a:spcPct val="106999"/>
              </a:lnSpc>
              <a:buClr>
                <a:schemeClr val="dk1"/>
              </a:buClr>
              <a:buSzPts val="2300"/>
              <a:buFont typeface="Arial"/>
              <a:buChar char="•"/>
            </a:pPr>
            <a:r>
              <a:rPr lang="en-US">
                <a:solidFill>
                  <a:schemeClr val="dk1"/>
                </a:solidFill>
                <a:latin typeface="Arial"/>
                <a:ea typeface="Arial"/>
                <a:cs typeface="Arial"/>
                <a:sym typeface="Arial"/>
              </a:rPr>
              <a:t>Tour or research postsecondary programs</a:t>
            </a:r>
            <a:endParaRPr>
              <a:solidFill>
                <a:schemeClr val="dk1"/>
              </a:solidFill>
              <a:latin typeface="Calibri"/>
              <a:ea typeface="Calibri"/>
              <a:cs typeface="Calibri"/>
              <a:sym typeface="Calibri"/>
            </a:endParaRPr>
          </a:p>
          <a:p>
            <a:pPr marL="366713" indent="-109538">
              <a:lnSpc>
                <a:spcPct val="106999"/>
              </a:lnSpc>
              <a:buClr>
                <a:schemeClr val="dk1"/>
              </a:buClr>
              <a:buSzPts val="2300"/>
              <a:buFont typeface="Arial"/>
              <a:buChar char="•"/>
            </a:pPr>
            <a:r>
              <a:rPr lang="en-US">
                <a:solidFill>
                  <a:schemeClr val="dk1"/>
                </a:solidFill>
                <a:latin typeface="Arial"/>
                <a:ea typeface="Arial"/>
                <a:cs typeface="Arial"/>
                <a:sym typeface="Arial"/>
              </a:rPr>
              <a:t>Research and contact local college disability services</a:t>
            </a:r>
            <a:endParaRPr>
              <a:solidFill>
                <a:schemeClr val="dk1"/>
              </a:solidFill>
              <a:latin typeface="Calibri"/>
              <a:ea typeface="Calibri"/>
              <a:cs typeface="Calibri"/>
              <a:sym typeface="Calibri"/>
            </a:endParaRPr>
          </a:p>
          <a:p>
            <a:pPr marL="366713" indent="-109538">
              <a:lnSpc>
                <a:spcPct val="106999"/>
              </a:lnSpc>
              <a:buClr>
                <a:schemeClr val="dk1"/>
              </a:buClr>
              <a:buSzPts val="2300"/>
              <a:buFont typeface="Arial"/>
              <a:buChar char="•"/>
            </a:pPr>
            <a:r>
              <a:rPr lang="en-US">
                <a:solidFill>
                  <a:schemeClr val="dk1"/>
                </a:solidFill>
                <a:latin typeface="Arial"/>
                <a:ea typeface="Arial"/>
                <a:cs typeface="Arial"/>
                <a:sym typeface="Arial"/>
              </a:rPr>
              <a:t>Instruction in self-advocacy/disability awareness</a:t>
            </a:r>
            <a:endParaRPr>
              <a:solidFill>
                <a:schemeClr val="dk1"/>
              </a:solidFill>
              <a:latin typeface="Calibri"/>
              <a:ea typeface="Calibri"/>
              <a:cs typeface="Calibri"/>
              <a:sym typeface="Calibri"/>
            </a:endParaRPr>
          </a:p>
          <a:p>
            <a:pPr marL="366713" indent="-109538">
              <a:lnSpc>
                <a:spcPct val="106999"/>
              </a:lnSpc>
              <a:buClr>
                <a:schemeClr val="dk1"/>
              </a:buClr>
              <a:buSzPts val="2300"/>
              <a:buFont typeface="Arial"/>
              <a:buChar char="•"/>
            </a:pPr>
            <a:r>
              <a:rPr lang="en-US">
                <a:solidFill>
                  <a:schemeClr val="dk1"/>
                </a:solidFill>
                <a:latin typeface="Arial"/>
                <a:ea typeface="Arial"/>
                <a:cs typeface="Arial"/>
                <a:sym typeface="Arial"/>
              </a:rPr>
              <a:t>Internships/job shadows</a:t>
            </a:r>
            <a:endParaRPr>
              <a:solidFill>
                <a:schemeClr val="dk1"/>
              </a:solidFill>
              <a:latin typeface="Calibri"/>
              <a:ea typeface="Calibri"/>
              <a:cs typeface="Calibri"/>
              <a:sym typeface="Calibri"/>
            </a:endParaRPr>
          </a:p>
          <a:p>
            <a:pPr marL="366713" indent="-109538">
              <a:lnSpc>
                <a:spcPct val="106999"/>
              </a:lnSpc>
              <a:buClr>
                <a:schemeClr val="dk1"/>
              </a:buClr>
              <a:buSzPts val="2300"/>
              <a:buFont typeface="Arial"/>
              <a:buChar char="•"/>
            </a:pPr>
            <a:r>
              <a:rPr lang="en-US">
                <a:solidFill>
                  <a:schemeClr val="dk1"/>
                </a:solidFill>
                <a:latin typeface="Arial"/>
                <a:ea typeface="Arial"/>
                <a:cs typeface="Arial"/>
                <a:sym typeface="Arial"/>
              </a:rPr>
              <a:t>Apply for Vocational Rehabilitation services</a:t>
            </a:r>
            <a:endParaRPr>
              <a:solidFill>
                <a:schemeClr val="dk1"/>
              </a:solidFill>
              <a:latin typeface="Calibri"/>
              <a:ea typeface="Calibri"/>
              <a:cs typeface="Calibri"/>
              <a:sym typeface="Calibri"/>
            </a:endParaRPr>
          </a:p>
          <a:p>
            <a:pPr marL="366713" indent="-109538">
              <a:lnSpc>
                <a:spcPct val="106999"/>
              </a:lnSpc>
              <a:buClr>
                <a:schemeClr val="dk1"/>
              </a:buClr>
              <a:buSzPts val="2300"/>
              <a:buFont typeface="Arial"/>
              <a:buChar char="•"/>
            </a:pPr>
            <a:r>
              <a:rPr lang="en-US">
                <a:solidFill>
                  <a:schemeClr val="dk1"/>
                </a:solidFill>
                <a:latin typeface="Arial"/>
                <a:ea typeface="Arial"/>
                <a:cs typeface="Arial"/>
                <a:sym typeface="Arial"/>
              </a:rPr>
              <a:t>Instruction in budgeting</a:t>
            </a:r>
            <a:endParaRPr>
              <a:solidFill>
                <a:schemeClr val="dk1"/>
              </a:solidFill>
              <a:latin typeface="Calibri"/>
              <a:ea typeface="Calibri"/>
              <a:cs typeface="Calibri"/>
              <a:sym typeface="Calibri"/>
            </a:endParaRPr>
          </a:p>
          <a:p>
            <a:pPr marL="366713" indent="-109538">
              <a:lnSpc>
                <a:spcPct val="106999"/>
              </a:lnSpc>
              <a:buClr>
                <a:schemeClr val="dk1"/>
              </a:buClr>
              <a:buSzPts val="2300"/>
              <a:buFont typeface="Arial"/>
              <a:buChar char="•"/>
            </a:pPr>
            <a:r>
              <a:rPr lang="en-US">
                <a:solidFill>
                  <a:schemeClr val="dk1"/>
                </a:solidFill>
                <a:latin typeface="Arial"/>
                <a:ea typeface="Arial"/>
                <a:cs typeface="Arial"/>
                <a:sym typeface="Arial"/>
              </a:rPr>
              <a:t>Instruction (math, reading, writing, etc.) needed for employment, college success, or to live independently</a:t>
            </a:r>
            <a:endParaRPr>
              <a:solidFill>
                <a:schemeClr val="dk1"/>
              </a:solidFill>
              <a:latin typeface="Calibri"/>
              <a:ea typeface="Calibri"/>
              <a:cs typeface="Calibri"/>
              <a:sym typeface="Calibri"/>
            </a:endParaRPr>
          </a:p>
          <a:p>
            <a:pPr marL="366713">
              <a:lnSpc>
                <a:spcPct val="106999"/>
              </a:lnSpc>
              <a:buClr>
                <a:srgbClr val="000000"/>
              </a:buClr>
              <a:buSzPts val="2300"/>
            </a:pPr>
            <a:endParaRPr>
              <a:solidFill>
                <a:schemeClr val="dk1"/>
              </a:solidFill>
              <a:latin typeface="Arial"/>
              <a:ea typeface="Arial"/>
              <a:cs typeface="Arial"/>
              <a:sym typeface="Arial"/>
            </a:endParaRPr>
          </a:p>
          <a:p>
            <a:pPr marL="366713">
              <a:lnSpc>
                <a:spcPct val="106999"/>
              </a:lnSpc>
              <a:buClr>
                <a:schemeClr val="dk1"/>
              </a:buClr>
              <a:buSzPts val="2400"/>
            </a:pPr>
            <a:endParaRPr>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23"/>
                                        </p:tgtEl>
                                        <p:attrNameLst>
                                          <p:attrName>style.visibility</p:attrName>
                                        </p:attrNameLst>
                                      </p:cBhvr>
                                      <p:to>
                                        <p:strVal val="visible"/>
                                      </p:to>
                                    </p:set>
                                    <p:animEffect transition="in" filter="fade">
                                      <p:cBhvr>
                                        <p:cTn id="11" dur="1000"/>
                                        <p:tgtEl>
                                          <p:spTgt spid="102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23"/>
                                        </p:tgtEl>
                                        <p:attrNameLst>
                                          <p:attrName>style.visibility</p:attrName>
                                        </p:attrNameLst>
                                      </p:cBhvr>
                                      <p:to>
                                        <p:strVal val="visible"/>
                                      </p:to>
                                    </p:set>
                                    <p:animEffect transition="in" filter="fade">
                                      <p:cBhvr>
                                        <p:cTn id="16" dur="1000"/>
                                        <p:tgtEl>
                                          <p:spTgt spid="102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3"/>
                                        </p:tgtEl>
                                        <p:attrNameLst>
                                          <p:attrName>style.visibility</p:attrName>
                                        </p:attrNameLst>
                                      </p:cBhvr>
                                      <p:to>
                                        <p:strVal val="visible"/>
                                      </p:to>
                                    </p:set>
                                    <p:animEffect transition="in" filter="fade">
                                      <p:cBhvr>
                                        <p:cTn id="21" dur="1000"/>
                                        <p:tgtEl>
                                          <p:spTgt spid="102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23"/>
                                        </p:tgtEl>
                                        <p:attrNameLst>
                                          <p:attrName>style.visibility</p:attrName>
                                        </p:attrNameLst>
                                      </p:cBhvr>
                                      <p:to>
                                        <p:strVal val="visible"/>
                                      </p:to>
                                    </p:set>
                                    <p:animEffect transition="in" filter="fade">
                                      <p:cBhvr>
                                        <p:cTn id="26" dur="1000"/>
                                        <p:tgtEl>
                                          <p:spTgt spid="10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23"/>
                                        </p:tgtEl>
                                        <p:attrNameLst>
                                          <p:attrName>style.visibility</p:attrName>
                                        </p:attrNameLst>
                                      </p:cBhvr>
                                      <p:to>
                                        <p:strVal val="visible"/>
                                      </p:to>
                                    </p:set>
                                    <p:animEffect transition="in" filter="fade">
                                      <p:cBhvr>
                                        <p:cTn id="31" dur="1000"/>
                                        <p:tgtEl>
                                          <p:spTgt spid="10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030"/>
        <p:cNvGrpSpPr/>
        <p:nvPr/>
      </p:nvGrpSpPr>
      <p:grpSpPr>
        <a:xfrm>
          <a:off x="0" y="0"/>
          <a:ext cx="0" cy="0"/>
          <a:chOff x="0" y="0"/>
          <a:chExt cx="0" cy="0"/>
        </a:xfrm>
      </p:grpSpPr>
      <p:pic>
        <p:nvPicPr>
          <p:cNvPr id="1031" name="Google Shape;1031;g2611db43dc7_0_165"/>
          <p:cNvPicPr preferRelativeResize="0"/>
          <p:nvPr/>
        </p:nvPicPr>
        <p:blipFill rotWithShape="1">
          <a:blip r:embed="rId3">
            <a:alphaModFix/>
          </a:blip>
          <a:srcRect/>
          <a:stretch/>
        </p:blipFill>
        <p:spPr>
          <a:xfrm>
            <a:off x="1" y="838959"/>
            <a:ext cx="9143999" cy="685800"/>
          </a:xfrm>
          <a:prstGeom prst="rect">
            <a:avLst/>
          </a:prstGeom>
          <a:noFill/>
          <a:ln>
            <a:noFill/>
          </a:ln>
        </p:spPr>
      </p:pic>
      <p:sp>
        <p:nvSpPr>
          <p:cNvPr id="1032" name="Google Shape;1032;g2611db43dc7_0_165"/>
          <p:cNvSpPr txBox="1"/>
          <p:nvPr/>
        </p:nvSpPr>
        <p:spPr>
          <a:xfrm>
            <a:off x="146923" y="2754396"/>
            <a:ext cx="1610100" cy="1038716"/>
          </a:xfrm>
          <a:prstGeom prst="rect">
            <a:avLst/>
          </a:prstGeom>
          <a:solidFill>
            <a:srgbClr val="BFBFBF"/>
          </a:solidFill>
          <a:ln>
            <a:noFill/>
          </a:ln>
        </p:spPr>
        <p:txBody>
          <a:bodyPr spcFirstLastPara="1" wrap="square" lIns="68569" tIns="34275" rIns="68569" bIns="34275" anchor="t" anchorCtr="0">
            <a:spAutoFit/>
          </a:bodyPr>
          <a:lstStyle/>
          <a:p>
            <a:pPr algn="ctr">
              <a:buClr>
                <a:srgbClr val="000000"/>
              </a:buClr>
              <a:buSzPts val="2800"/>
            </a:pPr>
            <a:r>
              <a:rPr lang="en-US" sz="2100">
                <a:solidFill>
                  <a:srgbClr val="000000"/>
                </a:solidFill>
                <a:latin typeface="Arial"/>
                <a:ea typeface="Arial"/>
                <a:cs typeface="Arial"/>
                <a:sym typeface="Arial"/>
              </a:rPr>
              <a:t>Examples of transition activities?</a:t>
            </a:r>
            <a:endParaRPr sz="1350">
              <a:solidFill>
                <a:schemeClr val="dk1"/>
              </a:solidFill>
              <a:latin typeface="Calibri"/>
              <a:ea typeface="Calibri"/>
              <a:cs typeface="Calibri"/>
              <a:sym typeface="Calibri"/>
            </a:endParaRPr>
          </a:p>
        </p:txBody>
      </p:sp>
      <p:sp>
        <p:nvSpPr>
          <p:cNvPr id="1033" name="Google Shape;1033;g2611db43dc7_0_165"/>
          <p:cNvSpPr txBox="1"/>
          <p:nvPr/>
        </p:nvSpPr>
        <p:spPr>
          <a:xfrm>
            <a:off x="1756955" y="1952439"/>
            <a:ext cx="7233525" cy="3329214"/>
          </a:xfrm>
          <a:prstGeom prst="rect">
            <a:avLst/>
          </a:prstGeom>
          <a:noFill/>
          <a:ln>
            <a:noFill/>
          </a:ln>
        </p:spPr>
        <p:txBody>
          <a:bodyPr spcFirstLastPara="1" wrap="square" lIns="68569" tIns="34275" rIns="68569" bIns="34275" anchor="t" anchorCtr="0">
            <a:spAutoFit/>
          </a:bodyPr>
          <a:lstStyle/>
          <a:p>
            <a:pPr marL="366713" indent="-109538">
              <a:lnSpc>
                <a:spcPct val="106999"/>
              </a:lnSpc>
              <a:buClr>
                <a:schemeClr val="dk1"/>
              </a:buClr>
              <a:buSzPts val="2300"/>
              <a:buFont typeface="Arial"/>
              <a:buChar char="•"/>
            </a:pPr>
            <a:r>
              <a:rPr lang="en-US">
                <a:solidFill>
                  <a:schemeClr val="dk1"/>
                </a:solidFill>
                <a:latin typeface="Arial"/>
                <a:ea typeface="Arial"/>
                <a:cs typeface="Arial"/>
                <a:sym typeface="Arial"/>
              </a:rPr>
              <a:t>Learn to use public transportation</a:t>
            </a:r>
            <a:endParaRPr>
              <a:solidFill>
                <a:schemeClr val="dk1"/>
              </a:solidFill>
              <a:latin typeface="Calibri"/>
              <a:ea typeface="Calibri"/>
              <a:cs typeface="Calibri"/>
              <a:sym typeface="Calibri"/>
            </a:endParaRPr>
          </a:p>
          <a:p>
            <a:pPr marL="366713" indent="-109538">
              <a:lnSpc>
                <a:spcPct val="106999"/>
              </a:lnSpc>
              <a:buClr>
                <a:schemeClr val="dk1"/>
              </a:buClr>
              <a:buSzPts val="2300"/>
              <a:buFont typeface="Arial"/>
              <a:buChar char="•"/>
            </a:pPr>
            <a:r>
              <a:rPr lang="en-US">
                <a:solidFill>
                  <a:schemeClr val="dk1"/>
                </a:solidFill>
                <a:latin typeface="Arial"/>
                <a:ea typeface="Arial"/>
                <a:cs typeface="Arial"/>
                <a:sym typeface="Arial"/>
              </a:rPr>
              <a:t>Work-based learning experiences</a:t>
            </a:r>
            <a:endParaRPr>
              <a:solidFill>
                <a:schemeClr val="dk1"/>
              </a:solidFill>
              <a:latin typeface="Calibri"/>
              <a:ea typeface="Calibri"/>
              <a:cs typeface="Calibri"/>
              <a:sym typeface="Calibri"/>
            </a:endParaRPr>
          </a:p>
          <a:p>
            <a:pPr marL="366713" indent="-109538">
              <a:lnSpc>
                <a:spcPct val="106999"/>
              </a:lnSpc>
              <a:buClr>
                <a:schemeClr val="dk1"/>
              </a:buClr>
              <a:buSzPts val="2300"/>
              <a:buFont typeface="Arial"/>
              <a:buChar char="•"/>
            </a:pPr>
            <a:r>
              <a:rPr lang="en-US">
                <a:solidFill>
                  <a:schemeClr val="dk1"/>
                </a:solidFill>
                <a:latin typeface="Arial"/>
                <a:ea typeface="Arial"/>
                <a:cs typeface="Arial"/>
                <a:sym typeface="Arial"/>
              </a:rPr>
              <a:t>Pre-Employment Transition Services (Pre-ETS)</a:t>
            </a:r>
            <a:endParaRPr>
              <a:solidFill>
                <a:schemeClr val="dk1"/>
              </a:solidFill>
              <a:latin typeface="Calibri"/>
              <a:ea typeface="Calibri"/>
              <a:cs typeface="Calibri"/>
              <a:sym typeface="Calibri"/>
            </a:endParaRPr>
          </a:p>
          <a:p>
            <a:pPr marL="366713" indent="-109538">
              <a:lnSpc>
                <a:spcPct val="106999"/>
              </a:lnSpc>
              <a:buClr>
                <a:schemeClr val="dk1"/>
              </a:buClr>
              <a:buSzPts val="2300"/>
              <a:buFont typeface="Arial"/>
              <a:buChar char="•"/>
            </a:pPr>
            <a:r>
              <a:rPr lang="en-US">
                <a:solidFill>
                  <a:schemeClr val="dk1"/>
                </a:solidFill>
                <a:latin typeface="Arial"/>
                <a:ea typeface="Arial"/>
                <a:cs typeface="Arial"/>
                <a:sym typeface="Arial"/>
              </a:rPr>
              <a:t>Learn strategies for advocating for accommodations and other learning needs</a:t>
            </a:r>
            <a:endParaRPr>
              <a:solidFill>
                <a:schemeClr val="dk1"/>
              </a:solidFill>
              <a:latin typeface="Calibri"/>
              <a:ea typeface="Calibri"/>
              <a:cs typeface="Calibri"/>
              <a:sym typeface="Calibri"/>
            </a:endParaRPr>
          </a:p>
          <a:p>
            <a:pPr marL="366713" indent="-109538">
              <a:lnSpc>
                <a:spcPct val="106999"/>
              </a:lnSpc>
              <a:buClr>
                <a:schemeClr val="dk1"/>
              </a:buClr>
              <a:buSzPts val="2300"/>
              <a:buFont typeface="Arial"/>
              <a:buChar char="•"/>
            </a:pPr>
            <a:r>
              <a:rPr lang="en-US">
                <a:solidFill>
                  <a:schemeClr val="dk1"/>
                </a:solidFill>
                <a:latin typeface="Arial"/>
                <a:ea typeface="Arial"/>
                <a:cs typeface="Arial"/>
                <a:sym typeface="Arial"/>
              </a:rPr>
              <a:t>Direct instruction to learn reading comprehension strategies and improve mathematical problem-solving</a:t>
            </a:r>
            <a:endParaRPr>
              <a:solidFill>
                <a:schemeClr val="dk1"/>
              </a:solidFill>
              <a:latin typeface="Calibri"/>
              <a:ea typeface="Calibri"/>
              <a:cs typeface="Calibri"/>
              <a:sym typeface="Calibri"/>
            </a:endParaRPr>
          </a:p>
          <a:p>
            <a:pPr marL="366713">
              <a:lnSpc>
                <a:spcPct val="106999"/>
              </a:lnSpc>
              <a:buClr>
                <a:schemeClr val="dk1"/>
              </a:buClr>
              <a:buSzPts val="2400"/>
            </a:pPr>
            <a:r>
              <a:rPr lang="en-US">
                <a:solidFill>
                  <a:schemeClr val="dk1"/>
                </a:solidFill>
                <a:latin typeface="Arial"/>
                <a:ea typeface="Arial"/>
                <a:cs typeface="Arial"/>
                <a:sym typeface="Arial"/>
              </a:rPr>
              <a:t>**Each must be re-written to state which adult will provide the service or activity</a:t>
            </a:r>
            <a:endParaRPr>
              <a:solidFill>
                <a:srgbClr val="000000"/>
              </a:solidFill>
              <a:latin typeface="Arial"/>
              <a:ea typeface="Arial"/>
              <a:cs typeface="Arial"/>
              <a:sym typeface="Arial"/>
            </a:endParaRPr>
          </a:p>
          <a:p>
            <a:pPr marL="366713">
              <a:lnSpc>
                <a:spcPct val="106999"/>
              </a:lnSpc>
              <a:buClr>
                <a:srgbClr val="000000"/>
              </a:buClr>
              <a:buSzPts val="2300"/>
            </a:pPr>
            <a:endParaRPr>
              <a:solidFill>
                <a:schemeClr val="dk1"/>
              </a:solidFill>
              <a:latin typeface="Arial"/>
              <a:ea typeface="Arial"/>
              <a:cs typeface="Arial"/>
              <a:sym typeface="Arial"/>
            </a:endParaRPr>
          </a:p>
          <a:p>
            <a:pPr marL="366713">
              <a:lnSpc>
                <a:spcPct val="106999"/>
              </a:lnSpc>
              <a:buClr>
                <a:schemeClr val="dk1"/>
              </a:buClr>
              <a:buSzPts val="2400"/>
            </a:pPr>
            <a:endParaRPr>
              <a:solidFill>
                <a:schemeClr val="dk1"/>
              </a:solidFill>
              <a:latin typeface="Arial"/>
              <a:ea typeface="Arial"/>
              <a:cs typeface="Arial"/>
              <a:sym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037"/>
        <p:cNvGrpSpPr/>
        <p:nvPr/>
      </p:nvGrpSpPr>
      <p:grpSpPr>
        <a:xfrm>
          <a:off x="0" y="0"/>
          <a:ext cx="0" cy="0"/>
          <a:chOff x="0" y="0"/>
          <a:chExt cx="0" cy="0"/>
        </a:xfrm>
      </p:grpSpPr>
      <p:sp>
        <p:nvSpPr>
          <p:cNvPr id="1038" name="Google Shape;1038;g2611db43dc7_0_171"/>
          <p:cNvSpPr txBox="1">
            <a:spLocks noGrp="1"/>
          </p:cNvSpPr>
          <p:nvPr>
            <p:ph type="body" idx="4294967295"/>
          </p:nvPr>
        </p:nvSpPr>
        <p:spPr>
          <a:xfrm>
            <a:off x="146923" y="1539350"/>
            <a:ext cx="8833725" cy="500175"/>
          </a:xfrm>
          <a:prstGeom prst="rect">
            <a:avLst/>
          </a:prstGeom>
          <a:noFill/>
          <a:ln>
            <a:noFill/>
          </a:ln>
        </p:spPr>
        <p:txBody>
          <a:bodyPr spcFirstLastPara="1" vert="horz" wrap="square" lIns="0" tIns="34275" rIns="0" bIns="34275" rtlCol="0" anchor="t" anchorCtr="0">
            <a:noAutofit/>
          </a:bodyPr>
          <a:lstStyle/>
          <a:p>
            <a:pPr marL="0" indent="0">
              <a:lnSpc>
                <a:spcPct val="106999"/>
              </a:lnSpc>
              <a:spcBef>
                <a:spcPts val="0"/>
              </a:spcBef>
              <a:buClr>
                <a:schemeClr val="dk1"/>
              </a:buClr>
              <a:buSzPts val="2500"/>
              <a:buNone/>
            </a:pPr>
            <a:r>
              <a:rPr lang="en-US" sz="1800" b="1" i="1">
                <a:solidFill>
                  <a:schemeClr val="dk1"/>
                </a:solidFill>
              </a:rPr>
              <a:t>Transition services must be specific and individualized and must state what the adults will provide.</a:t>
            </a:r>
            <a:endParaRPr sz="1800"/>
          </a:p>
          <a:p>
            <a:pPr marL="366713" indent="-195263">
              <a:lnSpc>
                <a:spcPct val="106999"/>
              </a:lnSpc>
              <a:spcBef>
                <a:spcPts val="0"/>
              </a:spcBef>
              <a:buClr>
                <a:schemeClr val="dk1"/>
              </a:buClr>
              <a:buSzPts val="2300"/>
              <a:buNone/>
            </a:pPr>
            <a:endParaRPr sz="1800">
              <a:solidFill>
                <a:schemeClr val="dk1"/>
              </a:solidFill>
            </a:endParaRPr>
          </a:p>
          <a:p>
            <a:pPr marL="366713" indent="-195263">
              <a:lnSpc>
                <a:spcPct val="106999"/>
              </a:lnSpc>
              <a:spcBef>
                <a:spcPts val="0"/>
              </a:spcBef>
              <a:buClr>
                <a:schemeClr val="dk1"/>
              </a:buClr>
              <a:buSzPts val="2300"/>
              <a:buNone/>
            </a:pPr>
            <a:endParaRPr sz="1800">
              <a:solidFill>
                <a:schemeClr val="dk1"/>
              </a:solidFill>
            </a:endParaRPr>
          </a:p>
          <a:p>
            <a:pPr marL="366713" indent="-195263">
              <a:lnSpc>
                <a:spcPct val="106999"/>
              </a:lnSpc>
              <a:spcBef>
                <a:spcPts val="0"/>
              </a:spcBef>
              <a:buClr>
                <a:schemeClr val="dk1"/>
              </a:buClr>
              <a:buSzPts val="2300"/>
              <a:buNone/>
            </a:pPr>
            <a:endParaRPr sz="1800">
              <a:solidFill>
                <a:schemeClr val="dk1"/>
              </a:solidFill>
            </a:endParaRPr>
          </a:p>
          <a:p>
            <a:pPr marL="0" indent="0" algn="ctr">
              <a:lnSpc>
                <a:spcPct val="106999"/>
              </a:lnSpc>
              <a:spcBef>
                <a:spcPts val="0"/>
              </a:spcBef>
              <a:buClr>
                <a:schemeClr val="dk1"/>
              </a:buClr>
              <a:buSzPts val="2300"/>
              <a:buNone/>
            </a:pPr>
            <a:endParaRPr sz="1800" b="1">
              <a:solidFill>
                <a:schemeClr val="dk1"/>
              </a:solidFill>
            </a:endParaRPr>
          </a:p>
          <a:p>
            <a:pPr marL="68580" indent="0">
              <a:spcBef>
                <a:spcPts val="0"/>
              </a:spcBef>
              <a:buClr>
                <a:schemeClr val="dk1"/>
              </a:buClr>
              <a:buSzPts val="2300"/>
              <a:buNone/>
            </a:pPr>
            <a:endParaRPr sz="1800"/>
          </a:p>
        </p:txBody>
      </p:sp>
      <p:pic>
        <p:nvPicPr>
          <p:cNvPr id="1039" name="Google Shape;1039;g2611db43dc7_0_171"/>
          <p:cNvPicPr preferRelativeResize="0"/>
          <p:nvPr/>
        </p:nvPicPr>
        <p:blipFill rotWithShape="1">
          <a:blip r:embed="rId3">
            <a:alphaModFix/>
          </a:blip>
          <a:srcRect/>
          <a:stretch/>
        </p:blipFill>
        <p:spPr>
          <a:xfrm>
            <a:off x="1" y="857250"/>
            <a:ext cx="9143999" cy="685800"/>
          </a:xfrm>
          <a:prstGeom prst="rect">
            <a:avLst/>
          </a:prstGeom>
          <a:noFill/>
          <a:ln>
            <a:noFill/>
          </a:ln>
        </p:spPr>
      </p:pic>
      <p:sp>
        <p:nvSpPr>
          <p:cNvPr id="1040" name="Google Shape;1040;g2611db43dc7_0_171"/>
          <p:cNvSpPr txBox="1"/>
          <p:nvPr/>
        </p:nvSpPr>
        <p:spPr>
          <a:xfrm>
            <a:off x="0" y="2243049"/>
            <a:ext cx="8980650" cy="3032851"/>
          </a:xfrm>
          <a:prstGeom prst="rect">
            <a:avLst/>
          </a:prstGeom>
          <a:noFill/>
          <a:ln>
            <a:noFill/>
          </a:ln>
        </p:spPr>
        <p:txBody>
          <a:bodyPr spcFirstLastPara="1" wrap="square" lIns="68569" tIns="34275" rIns="68569" bIns="34275" anchor="t" anchorCtr="0">
            <a:spAutoFit/>
          </a:bodyPr>
          <a:lstStyle/>
          <a:p>
            <a:pPr marL="366713" indent="-109538">
              <a:lnSpc>
                <a:spcPct val="106999"/>
              </a:lnSpc>
              <a:buClr>
                <a:schemeClr val="dk1"/>
              </a:buClr>
              <a:buSzPts val="2300"/>
              <a:buFont typeface="Arial"/>
              <a:buChar char="•"/>
            </a:pPr>
            <a:r>
              <a:rPr lang="en-US">
                <a:solidFill>
                  <a:schemeClr val="dk1"/>
                </a:solidFill>
                <a:latin typeface="Calibri"/>
                <a:ea typeface="Calibri"/>
                <a:cs typeface="Calibri"/>
                <a:sym typeface="Calibri"/>
              </a:rPr>
              <a:t>The case manager will assist Ben in researching the eligibility requirements and services provided by the college disability access center.</a:t>
            </a:r>
            <a:endParaRPr>
              <a:solidFill>
                <a:schemeClr val="dk1"/>
              </a:solidFill>
              <a:latin typeface="Calibri"/>
              <a:ea typeface="Calibri"/>
              <a:cs typeface="Calibri"/>
              <a:sym typeface="Calibri"/>
            </a:endParaRPr>
          </a:p>
          <a:p>
            <a:pPr marL="366713" indent="-109538">
              <a:lnSpc>
                <a:spcPct val="106999"/>
              </a:lnSpc>
              <a:buClr>
                <a:schemeClr val="dk1"/>
              </a:buClr>
              <a:buSzPts val="2300"/>
              <a:buFont typeface="Arial"/>
              <a:buChar char="•"/>
            </a:pPr>
            <a:r>
              <a:rPr lang="en-US">
                <a:solidFill>
                  <a:schemeClr val="dk1"/>
                </a:solidFill>
                <a:latin typeface="Calibri"/>
                <a:ea typeface="Calibri"/>
                <a:cs typeface="Calibri"/>
                <a:sym typeface="Calibri"/>
              </a:rPr>
              <a:t>The general education teacher will provide direct instruction in reading comprehension and written expression to Marty.</a:t>
            </a:r>
            <a:endParaRPr>
              <a:solidFill>
                <a:schemeClr val="dk1"/>
              </a:solidFill>
              <a:latin typeface="Calibri"/>
              <a:ea typeface="Calibri"/>
              <a:cs typeface="Calibri"/>
              <a:sym typeface="Calibri"/>
            </a:endParaRPr>
          </a:p>
          <a:p>
            <a:pPr marL="366713" indent="-109538">
              <a:lnSpc>
                <a:spcPct val="106999"/>
              </a:lnSpc>
              <a:buClr>
                <a:schemeClr val="dk1"/>
              </a:buClr>
              <a:buSzPts val="2300"/>
              <a:buFont typeface="Arial"/>
              <a:buChar char="•"/>
            </a:pPr>
            <a:r>
              <a:rPr lang="en-US">
                <a:solidFill>
                  <a:schemeClr val="dk1"/>
                </a:solidFill>
                <a:latin typeface="Calibri"/>
                <a:ea typeface="Calibri"/>
                <a:cs typeface="Calibri"/>
                <a:sym typeface="Calibri"/>
              </a:rPr>
              <a:t>The family will work with the special education teacher to create a system in the home where Cecile practices budgeting for outings, cooking meals, using safety precautions, and being aware of strangers.</a:t>
            </a:r>
            <a:endParaRPr>
              <a:solidFill>
                <a:schemeClr val="dk1"/>
              </a:solidFill>
              <a:latin typeface="Calibri"/>
              <a:ea typeface="Calibri"/>
              <a:cs typeface="Calibri"/>
              <a:sym typeface="Calibri"/>
            </a:endParaRPr>
          </a:p>
          <a:p>
            <a:pPr marL="366713" indent="-109538">
              <a:lnSpc>
                <a:spcPct val="106999"/>
              </a:lnSpc>
              <a:buClr>
                <a:schemeClr val="dk1"/>
              </a:buClr>
              <a:buSzPts val="2300"/>
              <a:buFont typeface="Arial"/>
              <a:buChar char="•"/>
            </a:pPr>
            <a:r>
              <a:rPr lang="en-US">
                <a:solidFill>
                  <a:schemeClr val="dk1"/>
                </a:solidFill>
                <a:latin typeface="Calibri"/>
                <a:ea typeface="Calibri"/>
                <a:cs typeface="Calibri"/>
                <a:sym typeface="Calibri"/>
              </a:rPr>
              <a:t>The physical therapist will work with David on comfortably accessing his environment that may include getting in and out of the vehicle that transports him to and from job sites and community activities.</a:t>
            </a:r>
            <a:endParaRPr>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38"/>
                                        </p:tgtEl>
                                        <p:attrNameLst>
                                          <p:attrName>style.visibility</p:attrName>
                                        </p:attrNameLst>
                                      </p:cBhvr>
                                      <p:to>
                                        <p:strVal val="visible"/>
                                      </p:to>
                                    </p:set>
                                    <p:animEffect transition="in" filter="fade">
                                      <p:cBhvr>
                                        <p:cTn id="11" dur="1000"/>
                                        <p:tgtEl>
                                          <p:spTgt spid="103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38"/>
                                        </p:tgtEl>
                                        <p:attrNameLst>
                                          <p:attrName>style.visibility</p:attrName>
                                        </p:attrNameLst>
                                      </p:cBhvr>
                                      <p:to>
                                        <p:strVal val="visible"/>
                                      </p:to>
                                    </p:set>
                                    <p:animEffect transition="in" filter="fade">
                                      <p:cBhvr>
                                        <p:cTn id="16" dur="1000"/>
                                        <p:tgtEl>
                                          <p:spTgt spid="103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38"/>
                                        </p:tgtEl>
                                        <p:attrNameLst>
                                          <p:attrName>style.visibility</p:attrName>
                                        </p:attrNameLst>
                                      </p:cBhvr>
                                      <p:to>
                                        <p:strVal val="visible"/>
                                      </p:to>
                                    </p:set>
                                    <p:animEffect transition="in" filter="fade">
                                      <p:cBhvr>
                                        <p:cTn id="21" dur="1000"/>
                                        <p:tgtEl>
                                          <p:spTgt spid="103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38"/>
                                        </p:tgtEl>
                                        <p:attrNameLst>
                                          <p:attrName>style.visibility</p:attrName>
                                        </p:attrNameLst>
                                      </p:cBhvr>
                                      <p:to>
                                        <p:strVal val="visible"/>
                                      </p:to>
                                    </p:set>
                                    <p:animEffect transition="in" filter="fade">
                                      <p:cBhvr>
                                        <p:cTn id="26" dur="1000"/>
                                        <p:tgtEl>
                                          <p:spTgt spid="103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38"/>
                                        </p:tgtEl>
                                        <p:attrNameLst>
                                          <p:attrName>style.visibility</p:attrName>
                                        </p:attrNameLst>
                                      </p:cBhvr>
                                      <p:to>
                                        <p:strVal val="visible"/>
                                      </p:to>
                                    </p:set>
                                    <p:animEffect transition="in" filter="fade">
                                      <p:cBhvr>
                                        <p:cTn id="31" dur="1000"/>
                                        <p:tgtEl>
                                          <p:spTgt spid="1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sp>
        <p:nvSpPr>
          <p:cNvPr id="1045" name="Google Shape;1045;g2611db43dc7_0_177"/>
          <p:cNvSpPr txBox="1">
            <a:spLocks noGrp="1"/>
          </p:cNvSpPr>
          <p:nvPr>
            <p:ph type="body" idx="4294967295"/>
          </p:nvPr>
        </p:nvSpPr>
        <p:spPr>
          <a:xfrm>
            <a:off x="483042" y="1539350"/>
            <a:ext cx="7835175" cy="500175"/>
          </a:xfrm>
          <a:prstGeom prst="rect">
            <a:avLst/>
          </a:prstGeom>
          <a:noFill/>
          <a:ln>
            <a:noFill/>
          </a:ln>
        </p:spPr>
        <p:txBody>
          <a:bodyPr spcFirstLastPara="1" vert="horz" wrap="square" lIns="0" tIns="34275" rIns="0" bIns="34275" rtlCol="0" anchor="t" anchorCtr="0">
            <a:noAutofit/>
          </a:bodyPr>
          <a:lstStyle/>
          <a:p>
            <a:pPr marL="0" indent="0">
              <a:lnSpc>
                <a:spcPct val="106999"/>
              </a:lnSpc>
              <a:spcBef>
                <a:spcPts val="0"/>
              </a:spcBef>
              <a:buClr>
                <a:schemeClr val="dk1"/>
              </a:buClr>
              <a:buSzPts val="2500"/>
              <a:buNone/>
            </a:pPr>
            <a:r>
              <a:rPr lang="en-US" sz="1800" b="1" i="1">
                <a:solidFill>
                  <a:schemeClr val="dk1"/>
                </a:solidFill>
              </a:rPr>
              <a:t>What transition services, experiences, and/or specialized instruction does Jenny need to facilitate movement toward her postsecondary goals?</a:t>
            </a:r>
            <a:endParaRPr sz="1800"/>
          </a:p>
          <a:p>
            <a:pPr marL="366713" indent="-195263">
              <a:lnSpc>
                <a:spcPct val="106999"/>
              </a:lnSpc>
              <a:spcBef>
                <a:spcPts val="0"/>
              </a:spcBef>
              <a:buClr>
                <a:schemeClr val="dk1"/>
              </a:buClr>
              <a:buSzPts val="2300"/>
              <a:buNone/>
            </a:pPr>
            <a:endParaRPr sz="1500">
              <a:solidFill>
                <a:schemeClr val="dk1"/>
              </a:solidFill>
            </a:endParaRPr>
          </a:p>
          <a:p>
            <a:pPr marL="366713" indent="-195263">
              <a:lnSpc>
                <a:spcPct val="106999"/>
              </a:lnSpc>
              <a:spcBef>
                <a:spcPts val="0"/>
              </a:spcBef>
              <a:buClr>
                <a:schemeClr val="dk1"/>
              </a:buClr>
              <a:buSzPts val="2300"/>
              <a:buNone/>
            </a:pPr>
            <a:endParaRPr sz="1500">
              <a:solidFill>
                <a:schemeClr val="dk1"/>
              </a:solidFill>
            </a:endParaRPr>
          </a:p>
          <a:p>
            <a:pPr marL="366713" indent="-195263">
              <a:lnSpc>
                <a:spcPct val="106999"/>
              </a:lnSpc>
              <a:spcBef>
                <a:spcPts val="0"/>
              </a:spcBef>
              <a:buClr>
                <a:schemeClr val="dk1"/>
              </a:buClr>
              <a:buSzPts val="2300"/>
              <a:buNone/>
            </a:pPr>
            <a:endParaRPr sz="1500">
              <a:solidFill>
                <a:schemeClr val="dk1"/>
              </a:solidFill>
            </a:endParaRPr>
          </a:p>
          <a:p>
            <a:pPr marL="0" indent="0" algn="ctr">
              <a:lnSpc>
                <a:spcPct val="106999"/>
              </a:lnSpc>
              <a:spcBef>
                <a:spcPts val="0"/>
              </a:spcBef>
              <a:buClr>
                <a:schemeClr val="dk1"/>
              </a:buClr>
              <a:buSzPts val="2300"/>
              <a:buNone/>
            </a:pPr>
            <a:endParaRPr sz="1500" b="1">
              <a:solidFill>
                <a:schemeClr val="dk1"/>
              </a:solidFill>
            </a:endParaRPr>
          </a:p>
          <a:p>
            <a:pPr marL="68580" indent="0">
              <a:spcBef>
                <a:spcPts val="0"/>
              </a:spcBef>
              <a:buClr>
                <a:schemeClr val="dk1"/>
              </a:buClr>
              <a:buSzPts val="2300"/>
              <a:buNone/>
            </a:pPr>
            <a:endParaRPr sz="1500"/>
          </a:p>
        </p:txBody>
      </p:sp>
      <p:pic>
        <p:nvPicPr>
          <p:cNvPr id="1046" name="Google Shape;1046;g2611db43dc7_0_177"/>
          <p:cNvPicPr preferRelativeResize="0"/>
          <p:nvPr/>
        </p:nvPicPr>
        <p:blipFill rotWithShape="1">
          <a:blip r:embed="rId3">
            <a:alphaModFix/>
          </a:blip>
          <a:srcRect/>
          <a:stretch/>
        </p:blipFill>
        <p:spPr>
          <a:xfrm>
            <a:off x="1" y="853550"/>
            <a:ext cx="9143999" cy="617220"/>
          </a:xfrm>
          <a:prstGeom prst="rect">
            <a:avLst/>
          </a:prstGeom>
          <a:noFill/>
          <a:ln>
            <a:noFill/>
          </a:ln>
        </p:spPr>
      </p:pic>
      <p:graphicFrame>
        <p:nvGraphicFramePr>
          <p:cNvPr id="1047" name="Google Shape;1047;g2611db43dc7_0_177"/>
          <p:cNvGraphicFramePr/>
          <p:nvPr/>
        </p:nvGraphicFramePr>
        <p:xfrm>
          <a:off x="1148316" y="2529700"/>
          <a:ext cx="6893550" cy="2788952"/>
        </p:xfrm>
        <a:graphic>
          <a:graphicData uri="http://schemas.openxmlformats.org/drawingml/2006/table">
            <a:tbl>
              <a:tblPr>
                <a:noFill/>
              </a:tblPr>
              <a:tblGrid>
                <a:gridCol w="6893550">
                  <a:extLst>
                    <a:ext uri="{9D8B030D-6E8A-4147-A177-3AD203B41FA5}">
                      <a16:colId xmlns:a16="http://schemas.microsoft.com/office/drawing/2014/main" val="20000"/>
                    </a:ext>
                  </a:extLst>
                </a:gridCol>
              </a:tblGrid>
              <a:tr h="754388">
                <a:tc>
                  <a:txBody>
                    <a:bodyPr/>
                    <a:lstStyle/>
                    <a:p>
                      <a:pPr marL="0" marR="0" lvl="0" indent="0" algn="l" rtl="0">
                        <a:lnSpc>
                          <a:spcPct val="100000"/>
                        </a:lnSpc>
                        <a:spcBef>
                          <a:spcPts val="0"/>
                        </a:spcBef>
                        <a:spcAft>
                          <a:spcPts val="0"/>
                        </a:spcAft>
                        <a:buClr>
                          <a:schemeClr val="dk1"/>
                        </a:buClr>
                        <a:buSzPts val="2000"/>
                        <a:buFont typeface="Calibri"/>
                        <a:buNone/>
                      </a:pPr>
                      <a:r>
                        <a:rPr lang="en-US" sz="1500" u="none" strike="noStrike" cap="none"/>
                        <a:t>Career/Employment:</a:t>
                      </a:r>
                      <a:endParaRPr sz="1400" u="none" strike="noStrike" cap="none"/>
                    </a:p>
                    <a:p>
                      <a:pPr marL="0" marR="0" lvl="0" indent="0" algn="l" rtl="0">
                        <a:lnSpc>
                          <a:spcPct val="100000"/>
                        </a:lnSpc>
                        <a:spcBef>
                          <a:spcPts val="0"/>
                        </a:spcBef>
                        <a:spcAft>
                          <a:spcPts val="0"/>
                        </a:spcAft>
                        <a:buClr>
                          <a:schemeClr val="dk1"/>
                        </a:buClr>
                        <a:buSzPts val="2000"/>
                        <a:buFont typeface="Calibri"/>
                        <a:buNone/>
                      </a:pPr>
                      <a:endParaRPr sz="1500" u="none" strike="noStrike" cap="none"/>
                    </a:p>
                    <a:p>
                      <a:pPr marL="0" marR="0" lvl="0" indent="0" algn="l" rtl="0">
                        <a:lnSpc>
                          <a:spcPct val="100000"/>
                        </a:lnSpc>
                        <a:spcBef>
                          <a:spcPts val="0"/>
                        </a:spcBef>
                        <a:spcAft>
                          <a:spcPts val="0"/>
                        </a:spcAft>
                        <a:buClr>
                          <a:schemeClr val="dk1"/>
                        </a:buClr>
                        <a:buSzPts val="2000"/>
                        <a:buFont typeface="Calibri"/>
                        <a:buNone/>
                      </a:pPr>
                      <a:endParaRPr sz="1500" u="none" strike="noStrike" cap="none"/>
                    </a:p>
                  </a:txBody>
                  <a:tcPr marL="68588" marR="68588" marT="34294" marB="34294"/>
                </a:tc>
                <a:extLst>
                  <a:ext uri="{0D108BD9-81ED-4DB2-BD59-A6C34878D82A}">
                    <a16:rowId xmlns:a16="http://schemas.microsoft.com/office/drawing/2014/main" val="10000"/>
                  </a:ext>
                </a:extLst>
              </a:tr>
              <a:tr h="754388">
                <a:tc>
                  <a:txBody>
                    <a:bodyPr/>
                    <a:lstStyle/>
                    <a:p>
                      <a:pPr marL="0" marR="0" lvl="0" indent="0" algn="l" rtl="0">
                        <a:lnSpc>
                          <a:spcPct val="100000"/>
                        </a:lnSpc>
                        <a:spcBef>
                          <a:spcPts val="0"/>
                        </a:spcBef>
                        <a:spcAft>
                          <a:spcPts val="0"/>
                        </a:spcAft>
                        <a:buClr>
                          <a:schemeClr val="dk1"/>
                        </a:buClr>
                        <a:buSzPts val="2000"/>
                        <a:buFont typeface="Calibri"/>
                        <a:buNone/>
                      </a:pPr>
                      <a:r>
                        <a:rPr lang="en-US" sz="1500" u="none" strike="noStrike" cap="none"/>
                        <a:t>Education/Training:</a:t>
                      </a:r>
                      <a:endParaRPr sz="1400" u="none" strike="noStrike" cap="none"/>
                    </a:p>
                    <a:p>
                      <a:pPr marL="0" marR="0" lvl="0" indent="0" algn="l" rtl="0">
                        <a:lnSpc>
                          <a:spcPct val="100000"/>
                        </a:lnSpc>
                        <a:spcBef>
                          <a:spcPts val="0"/>
                        </a:spcBef>
                        <a:spcAft>
                          <a:spcPts val="0"/>
                        </a:spcAft>
                        <a:buClr>
                          <a:schemeClr val="dk1"/>
                        </a:buClr>
                        <a:buSzPts val="2000"/>
                        <a:buFont typeface="Calibri"/>
                        <a:buNone/>
                      </a:pPr>
                      <a:endParaRPr sz="1500" u="none" strike="noStrike" cap="none"/>
                    </a:p>
                    <a:p>
                      <a:pPr marL="0" marR="0" lvl="0" indent="0" algn="l" rtl="0">
                        <a:lnSpc>
                          <a:spcPct val="100000"/>
                        </a:lnSpc>
                        <a:spcBef>
                          <a:spcPts val="0"/>
                        </a:spcBef>
                        <a:spcAft>
                          <a:spcPts val="0"/>
                        </a:spcAft>
                        <a:buClr>
                          <a:schemeClr val="dk1"/>
                        </a:buClr>
                        <a:buSzPts val="2000"/>
                        <a:buFont typeface="Calibri"/>
                        <a:buNone/>
                      </a:pPr>
                      <a:endParaRPr sz="1500" u="none" strike="noStrike" cap="none"/>
                    </a:p>
                  </a:txBody>
                  <a:tcPr marL="68588" marR="68588" marT="34294" marB="34294"/>
                </a:tc>
                <a:extLst>
                  <a:ext uri="{0D108BD9-81ED-4DB2-BD59-A6C34878D82A}">
                    <a16:rowId xmlns:a16="http://schemas.microsoft.com/office/drawing/2014/main" val="10001"/>
                  </a:ext>
                </a:extLst>
              </a:tr>
              <a:tr h="525788">
                <a:tc>
                  <a:txBody>
                    <a:bodyPr/>
                    <a:lstStyle/>
                    <a:p>
                      <a:pPr marL="0" marR="0" lvl="0" indent="0" algn="l" rtl="0">
                        <a:lnSpc>
                          <a:spcPct val="100000"/>
                        </a:lnSpc>
                        <a:spcBef>
                          <a:spcPts val="0"/>
                        </a:spcBef>
                        <a:spcAft>
                          <a:spcPts val="0"/>
                        </a:spcAft>
                        <a:buClr>
                          <a:schemeClr val="dk1"/>
                        </a:buClr>
                        <a:buSzPts val="2000"/>
                        <a:buFont typeface="Calibri"/>
                        <a:buNone/>
                      </a:pPr>
                      <a:r>
                        <a:rPr lang="en-US" sz="1500" u="none" strike="noStrike" cap="none"/>
                        <a:t>Community/Participation:</a:t>
                      </a:r>
                      <a:endParaRPr sz="1400" u="none" strike="noStrike" cap="none"/>
                    </a:p>
                    <a:p>
                      <a:pPr marL="0" marR="0" lvl="0" indent="0" algn="l" rtl="0">
                        <a:lnSpc>
                          <a:spcPct val="100000"/>
                        </a:lnSpc>
                        <a:spcBef>
                          <a:spcPts val="0"/>
                        </a:spcBef>
                        <a:spcAft>
                          <a:spcPts val="0"/>
                        </a:spcAft>
                        <a:buClr>
                          <a:schemeClr val="dk1"/>
                        </a:buClr>
                        <a:buSzPts val="2000"/>
                        <a:buFont typeface="Calibri"/>
                        <a:buNone/>
                      </a:pPr>
                      <a:endParaRPr sz="1500" u="none" strike="noStrike" cap="none"/>
                    </a:p>
                  </a:txBody>
                  <a:tcPr marL="68588" marR="68588" marT="34294" marB="34294"/>
                </a:tc>
                <a:extLst>
                  <a:ext uri="{0D108BD9-81ED-4DB2-BD59-A6C34878D82A}">
                    <a16:rowId xmlns:a16="http://schemas.microsoft.com/office/drawing/2014/main" val="10002"/>
                  </a:ext>
                </a:extLst>
              </a:tr>
              <a:tr h="754388">
                <a:tc>
                  <a:txBody>
                    <a:bodyPr/>
                    <a:lstStyle/>
                    <a:p>
                      <a:pPr marL="0" marR="0" lvl="0" indent="0" algn="l" rtl="0">
                        <a:lnSpc>
                          <a:spcPct val="100000"/>
                        </a:lnSpc>
                        <a:spcBef>
                          <a:spcPts val="0"/>
                        </a:spcBef>
                        <a:spcAft>
                          <a:spcPts val="0"/>
                        </a:spcAft>
                        <a:buClr>
                          <a:schemeClr val="dk1"/>
                        </a:buClr>
                        <a:buSzPts val="2000"/>
                        <a:buFont typeface="Calibri"/>
                        <a:buNone/>
                      </a:pPr>
                      <a:r>
                        <a:rPr lang="en-US" sz="1500" u="none" strike="noStrike" cap="none"/>
                        <a:t>Adult Living/Independent Living Skills (where appropriate):</a:t>
                      </a:r>
                      <a:endParaRPr sz="1400" u="none" strike="noStrike" cap="none"/>
                    </a:p>
                    <a:p>
                      <a:pPr marL="0" marR="0" lvl="0" indent="0" algn="l" rtl="0">
                        <a:lnSpc>
                          <a:spcPct val="100000"/>
                        </a:lnSpc>
                        <a:spcBef>
                          <a:spcPts val="0"/>
                        </a:spcBef>
                        <a:spcAft>
                          <a:spcPts val="0"/>
                        </a:spcAft>
                        <a:buClr>
                          <a:schemeClr val="dk1"/>
                        </a:buClr>
                        <a:buSzPts val="2000"/>
                        <a:buFont typeface="Calibri"/>
                        <a:buNone/>
                      </a:pPr>
                      <a:endParaRPr sz="1500" u="none" strike="noStrike" cap="none"/>
                    </a:p>
                    <a:p>
                      <a:pPr marL="0" marR="0" lvl="0" indent="0" algn="l" rtl="0">
                        <a:lnSpc>
                          <a:spcPct val="100000"/>
                        </a:lnSpc>
                        <a:spcBef>
                          <a:spcPts val="0"/>
                        </a:spcBef>
                        <a:spcAft>
                          <a:spcPts val="0"/>
                        </a:spcAft>
                        <a:buClr>
                          <a:schemeClr val="dk1"/>
                        </a:buClr>
                        <a:buSzPts val="2000"/>
                        <a:buFont typeface="Calibri"/>
                        <a:buNone/>
                      </a:pPr>
                      <a:endParaRPr sz="1500" u="none" strike="noStrike" cap="none"/>
                    </a:p>
                  </a:txBody>
                  <a:tcPr marL="68588" marR="68588" marT="34294" marB="34294"/>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45"/>
                                        </p:tgtEl>
                                        <p:attrNameLst>
                                          <p:attrName>style.visibility</p:attrName>
                                        </p:attrNameLst>
                                      </p:cBhvr>
                                      <p:to>
                                        <p:strVal val="visible"/>
                                      </p:to>
                                    </p:set>
                                    <p:animEffect transition="in" filter="fade">
                                      <p:cBhvr>
                                        <p:cTn id="11" dur="1000"/>
                                        <p:tgtEl>
                                          <p:spTgt spid="104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45"/>
                                        </p:tgtEl>
                                        <p:attrNameLst>
                                          <p:attrName>style.visibility</p:attrName>
                                        </p:attrNameLst>
                                      </p:cBhvr>
                                      <p:to>
                                        <p:strVal val="visible"/>
                                      </p:to>
                                    </p:set>
                                    <p:animEffect transition="in" filter="fade">
                                      <p:cBhvr>
                                        <p:cTn id="16" dur="1000"/>
                                        <p:tgtEl>
                                          <p:spTgt spid="104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45"/>
                                        </p:tgtEl>
                                        <p:attrNameLst>
                                          <p:attrName>style.visibility</p:attrName>
                                        </p:attrNameLst>
                                      </p:cBhvr>
                                      <p:to>
                                        <p:strVal val="visible"/>
                                      </p:to>
                                    </p:set>
                                    <p:animEffect transition="in" filter="fade">
                                      <p:cBhvr>
                                        <p:cTn id="21" dur="1000"/>
                                        <p:tgtEl>
                                          <p:spTgt spid="104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45"/>
                                        </p:tgtEl>
                                        <p:attrNameLst>
                                          <p:attrName>style.visibility</p:attrName>
                                        </p:attrNameLst>
                                      </p:cBhvr>
                                      <p:to>
                                        <p:strVal val="visible"/>
                                      </p:to>
                                    </p:set>
                                    <p:animEffect transition="in" filter="fade">
                                      <p:cBhvr>
                                        <p:cTn id="26" dur="1000"/>
                                        <p:tgtEl>
                                          <p:spTgt spid="104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45"/>
                                        </p:tgtEl>
                                        <p:attrNameLst>
                                          <p:attrName>style.visibility</p:attrName>
                                        </p:attrNameLst>
                                      </p:cBhvr>
                                      <p:to>
                                        <p:strVal val="visible"/>
                                      </p:to>
                                    </p:set>
                                    <p:animEffect transition="in" filter="fade">
                                      <p:cBhvr>
                                        <p:cTn id="31" dur="1000"/>
                                        <p:tgtEl>
                                          <p:spTgt spid="1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052" name="Google Shape;1052;g2611db43dc7_0_183"/>
          <p:cNvSpPr txBox="1">
            <a:spLocks noGrp="1"/>
          </p:cNvSpPr>
          <p:nvPr>
            <p:ph type="body" idx="4294967295"/>
          </p:nvPr>
        </p:nvSpPr>
        <p:spPr>
          <a:xfrm>
            <a:off x="287950" y="1806569"/>
            <a:ext cx="8568000" cy="4133925"/>
          </a:xfrm>
          <a:prstGeom prst="rect">
            <a:avLst/>
          </a:prstGeom>
          <a:noFill/>
          <a:ln>
            <a:noFill/>
          </a:ln>
        </p:spPr>
        <p:txBody>
          <a:bodyPr spcFirstLastPara="1" vert="horz" wrap="square" lIns="0" tIns="34275" rIns="0" bIns="34275" rtlCol="0" anchor="t" anchorCtr="0">
            <a:noAutofit/>
          </a:bodyPr>
          <a:lstStyle/>
          <a:p>
            <a:pPr marL="0" indent="0">
              <a:lnSpc>
                <a:spcPct val="106999"/>
              </a:lnSpc>
              <a:spcBef>
                <a:spcPts val="0"/>
              </a:spcBef>
              <a:buClr>
                <a:schemeClr val="dk1"/>
              </a:buClr>
              <a:buSzPts val="2500"/>
              <a:buNone/>
            </a:pPr>
            <a:r>
              <a:rPr lang="en-US" sz="1800" b="1">
                <a:solidFill>
                  <a:schemeClr val="dk1"/>
                </a:solidFill>
              </a:rPr>
              <a:t>SAT preparation to assist with improving performance to close the achievement gap, prepare for the demands of college, and improve successful completion of a 2-year degree in Architectural Drafting</a:t>
            </a:r>
            <a:endParaRPr/>
          </a:p>
          <a:p>
            <a:pPr marL="0" indent="0">
              <a:lnSpc>
                <a:spcPct val="106999"/>
              </a:lnSpc>
              <a:spcBef>
                <a:spcPts val="0"/>
              </a:spcBef>
              <a:buClr>
                <a:schemeClr val="dk1"/>
              </a:buClr>
              <a:buSzPts val="2500"/>
              <a:buNone/>
            </a:pPr>
            <a:endParaRPr sz="1800" b="1"/>
          </a:p>
          <a:p>
            <a:pPr marL="0" indent="0">
              <a:lnSpc>
                <a:spcPct val="106999"/>
              </a:lnSpc>
              <a:spcBef>
                <a:spcPts val="0"/>
              </a:spcBef>
              <a:buClr>
                <a:schemeClr val="dk1"/>
              </a:buClr>
              <a:buSzPts val="2500"/>
              <a:buNone/>
            </a:pPr>
            <a:r>
              <a:rPr lang="en-US" sz="1800">
                <a:solidFill>
                  <a:schemeClr val="dk1"/>
                </a:solidFill>
              </a:rPr>
              <a:t>The case manager will provide direct instruction to Jenny in locating and enrolling in an SAT preparation course to assist in improving her performance to close the achievement gap.</a:t>
            </a:r>
            <a:endParaRPr sz="1800">
              <a:solidFill>
                <a:schemeClr val="dk1"/>
              </a:solidFill>
            </a:endParaRPr>
          </a:p>
          <a:p>
            <a:pPr marL="214313" indent="-214313">
              <a:lnSpc>
                <a:spcPct val="106999"/>
              </a:lnSpc>
              <a:spcBef>
                <a:spcPts val="0"/>
              </a:spcBef>
              <a:buClr>
                <a:schemeClr val="dk1"/>
              </a:buClr>
              <a:buSzPts val="2500"/>
              <a:buFont typeface="Arial"/>
              <a:buChar char="•"/>
            </a:pPr>
            <a:r>
              <a:rPr lang="en-US" sz="1800" b="1">
                <a:solidFill>
                  <a:schemeClr val="dk1"/>
                </a:solidFill>
              </a:rPr>
              <a:t>Architect research to explore different careers in this area; research to include math components to meet interests and needs</a:t>
            </a:r>
            <a:endParaRPr/>
          </a:p>
          <a:p>
            <a:pPr marL="214313" indent="-95250">
              <a:lnSpc>
                <a:spcPct val="106999"/>
              </a:lnSpc>
              <a:spcBef>
                <a:spcPts val="0"/>
              </a:spcBef>
              <a:buClr>
                <a:schemeClr val="dk1"/>
              </a:buClr>
              <a:buSzPts val="2500"/>
              <a:buNone/>
            </a:pPr>
            <a:endParaRPr sz="1800" b="1"/>
          </a:p>
          <a:p>
            <a:pPr marL="0" indent="0">
              <a:lnSpc>
                <a:spcPct val="106999"/>
              </a:lnSpc>
              <a:spcBef>
                <a:spcPts val="0"/>
              </a:spcBef>
              <a:buClr>
                <a:schemeClr val="dk1"/>
              </a:buClr>
              <a:buSzPts val="2500"/>
              <a:buNone/>
            </a:pPr>
            <a:r>
              <a:rPr lang="en-US" sz="1800">
                <a:solidFill>
                  <a:schemeClr val="dk1"/>
                </a:solidFill>
              </a:rPr>
              <a:t>The vocational exploration teacher will assist Jenny in researching and identifying additional careers in the architecture field as well as the math requirements for areas of interest.</a:t>
            </a:r>
            <a:endParaRPr sz="1800">
              <a:solidFill>
                <a:schemeClr val="dk1"/>
              </a:solidFill>
            </a:endParaRPr>
          </a:p>
          <a:p>
            <a:pPr marL="0" indent="0">
              <a:lnSpc>
                <a:spcPct val="106999"/>
              </a:lnSpc>
              <a:spcBef>
                <a:spcPts val="0"/>
              </a:spcBef>
              <a:buClr>
                <a:schemeClr val="dk1"/>
              </a:buClr>
              <a:buSzPts val="2500"/>
              <a:buNone/>
            </a:pPr>
            <a:endParaRPr sz="1800">
              <a:solidFill>
                <a:schemeClr val="dk1"/>
              </a:solidFill>
            </a:endParaRPr>
          </a:p>
          <a:p>
            <a:pPr marL="214313" indent="-104775">
              <a:lnSpc>
                <a:spcPct val="106999"/>
              </a:lnSpc>
              <a:spcBef>
                <a:spcPts val="0"/>
              </a:spcBef>
              <a:buClr>
                <a:schemeClr val="dk1"/>
              </a:buClr>
              <a:buSzPts val="2300"/>
              <a:buNone/>
            </a:pPr>
            <a:endParaRPr sz="1800">
              <a:solidFill>
                <a:schemeClr val="dk1"/>
              </a:solidFill>
            </a:endParaRPr>
          </a:p>
          <a:p>
            <a:pPr marL="0" indent="0" algn="ctr">
              <a:lnSpc>
                <a:spcPct val="106999"/>
              </a:lnSpc>
              <a:spcBef>
                <a:spcPts val="0"/>
              </a:spcBef>
              <a:buClr>
                <a:schemeClr val="dk1"/>
              </a:buClr>
              <a:buSzPts val="2300"/>
              <a:buNone/>
            </a:pPr>
            <a:endParaRPr sz="1800" b="1">
              <a:solidFill>
                <a:schemeClr val="dk1"/>
              </a:solidFill>
            </a:endParaRPr>
          </a:p>
          <a:p>
            <a:pPr marL="68580" indent="0">
              <a:spcBef>
                <a:spcPts val="0"/>
              </a:spcBef>
              <a:buClr>
                <a:schemeClr val="dk1"/>
              </a:buClr>
              <a:buSzPts val="2300"/>
              <a:buNone/>
            </a:pPr>
            <a:endParaRPr sz="1800"/>
          </a:p>
        </p:txBody>
      </p:sp>
      <p:pic>
        <p:nvPicPr>
          <p:cNvPr id="1053" name="Google Shape;1053;g2611db43dc7_0_183"/>
          <p:cNvPicPr preferRelativeResize="0"/>
          <p:nvPr/>
        </p:nvPicPr>
        <p:blipFill rotWithShape="1">
          <a:blip r:embed="rId3">
            <a:alphaModFix/>
          </a:blip>
          <a:srcRect/>
          <a:stretch/>
        </p:blipFill>
        <p:spPr>
          <a:xfrm>
            <a:off x="1" y="892612"/>
            <a:ext cx="9143999" cy="685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5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52"/>
                                        </p:tgtEl>
                                        <p:attrNameLst>
                                          <p:attrName>style.visibility</p:attrName>
                                        </p:attrNameLst>
                                      </p:cBhvr>
                                      <p:to>
                                        <p:strVal val="visible"/>
                                      </p:to>
                                    </p:set>
                                    <p:animEffect transition="in" filter="fade">
                                      <p:cBhvr>
                                        <p:cTn id="23" dur="1000"/>
                                        <p:tgtEl>
                                          <p:spTgt spid="105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52"/>
                                        </p:tgtEl>
                                        <p:attrNameLst>
                                          <p:attrName>style.visibility</p:attrName>
                                        </p:attrNameLst>
                                      </p:cBhvr>
                                      <p:to>
                                        <p:strVal val="visible"/>
                                      </p:to>
                                    </p:set>
                                    <p:animEffect transition="in" filter="fade">
                                      <p:cBhvr>
                                        <p:cTn id="28" dur="1000"/>
                                        <p:tgtEl>
                                          <p:spTgt spid="105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52"/>
                                        </p:tgtEl>
                                        <p:attrNameLst>
                                          <p:attrName>style.visibility</p:attrName>
                                        </p:attrNameLst>
                                      </p:cBhvr>
                                      <p:to>
                                        <p:strVal val="visible"/>
                                      </p:to>
                                    </p:set>
                                    <p:animEffect transition="in" filter="fade">
                                      <p:cBhvr>
                                        <p:cTn id="33" dur="1000"/>
                                        <p:tgtEl>
                                          <p:spTgt spid="105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52"/>
                                        </p:tgtEl>
                                        <p:attrNameLst>
                                          <p:attrName>style.visibility</p:attrName>
                                        </p:attrNameLst>
                                      </p:cBhvr>
                                      <p:to>
                                        <p:strVal val="visible"/>
                                      </p:to>
                                    </p:set>
                                    <p:animEffect transition="in" filter="fade">
                                      <p:cBhvr>
                                        <p:cTn id="38" dur="1000"/>
                                        <p:tgtEl>
                                          <p:spTgt spid="105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052"/>
                                        </p:tgtEl>
                                        <p:attrNameLst>
                                          <p:attrName>style.visibility</p:attrName>
                                        </p:attrNameLst>
                                      </p:cBhvr>
                                      <p:to>
                                        <p:strVal val="visible"/>
                                      </p:to>
                                    </p:set>
                                    <p:animEffect transition="in" filter="fade">
                                      <p:cBhvr>
                                        <p:cTn id="43" dur="10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1058" name="Google Shape;1058;g2611db43dc7_0_188"/>
          <p:cNvSpPr txBox="1">
            <a:spLocks noGrp="1"/>
          </p:cNvSpPr>
          <p:nvPr>
            <p:ph type="body" idx="4294967295"/>
          </p:nvPr>
        </p:nvSpPr>
        <p:spPr>
          <a:xfrm>
            <a:off x="287079" y="1569916"/>
            <a:ext cx="8693550" cy="3689325"/>
          </a:xfrm>
          <a:prstGeom prst="rect">
            <a:avLst/>
          </a:prstGeom>
          <a:noFill/>
          <a:ln>
            <a:noFill/>
          </a:ln>
        </p:spPr>
        <p:txBody>
          <a:bodyPr spcFirstLastPara="1" vert="horz" wrap="square" lIns="0" tIns="34275" rIns="0" bIns="34275" rtlCol="0" anchor="t" anchorCtr="0">
            <a:noAutofit/>
          </a:bodyPr>
          <a:lstStyle/>
          <a:p>
            <a:pPr marL="0" indent="0">
              <a:lnSpc>
                <a:spcPct val="106999"/>
              </a:lnSpc>
              <a:spcBef>
                <a:spcPts val="0"/>
              </a:spcBef>
              <a:buClr>
                <a:srgbClr val="000000"/>
              </a:buClr>
              <a:buSzPts val="2300"/>
              <a:buNone/>
            </a:pPr>
            <a:r>
              <a:rPr lang="en-US" sz="1800" b="1">
                <a:solidFill>
                  <a:schemeClr val="dk1"/>
                </a:solidFill>
                <a:latin typeface="Arial"/>
                <a:ea typeface="Arial"/>
                <a:cs typeface="Arial"/>
                <a:sym typeface="Arial"/>
              </a:rPr>
              <a:t>*Complete further O’NET and transition assessments to investigate alternative career options based on her interests and strengths</a:t>
            </a:r>
            <a:endParaRPr sz="1800" b="1">
              <a:solidFill>
                <a:srgbClr val="000000"/>
              </a:solidFill>
              <a:latin typeface="Arial"/>
              <a:ea typeface="Arial"/>
              <a:cs typeface="Arial"/>
              <a:sym typeface="Arial"/>
            </a:endParaRPr>
          </a:p>
          <a:p>
            <a:pPr marL="0" indent="0">
              <a:lnSpc>
                <a:spcPct val="106999"/>
              </a:lnSpc>
              <a:spcBef>
                <a:spcPts val="0"/>
              </a:spcBef>
              <a:buClr>
                <a:srgbClr val="000000"/>
              </a:buClr>
              <a:buSzPts val="2300"/>
              <a:buNone/>
            </a:pPr>
            <a:endParaRPr sz="1800">
              <a:solidFill>
                <a:schemeClr val="dk1"/>
              </a:solidFill>
              <a:latin typeface="Arial"/>
              <a:ea typeface="Arial"/>
              <a:cs typeface="Arial"/>
              <a:sym typeface="Arial"/>
            </a:endParaRPr>
          </a:p>
          <a:p>
            <a:pPr marL="0" indent="0">
              <a:lnSpc>
                <a:spcPct val="106999"/>
              </a:lnSpc>
              <a:spcBef>
                <a:spcPts val="0"/>
              </a:spcBef>
              <a:buClr>
                <a:srgbClr val="000000"/>
              </a:buClr>
              <a:buSzPts val="2300"/>
              <a:buNone/>
            </a:pPr>
            <a:r>
              <a:rPr lang="en-US" sz="1800" b="1">
                <a:solidFill>
                  <a:schemeClr val="dk1"/>
                </a:solidFill>
                <a:latin typeface="Arial"/>
                <a:ea typeface="Arial"/>
                <a:cs typeface="Arial"/>
                <a:sym typeface="Arial"/>
              </a:rPr>
              <a:t>Research possible careers that align with interests and aptitude which include drawing, designing, and creating that do not include 4 years of college</a:t>
            </a:r>
            <a:endParaRPr sz="1800" b="1">
              <a:solidFill>
                <a:srgbClr val="000000"/>
              </a:solidFill>
              <a:latin typeface="Arial"/>
              <a:ea typeface="Arial"/>
              <a:cs typeface="Arial"/>
              <a:sym typeface="Arial"/>
            </a:endParaRPr>
          </a:p>
          <a:p>
            <a:pPr marL="0" indent="0">
              <a:lnSpc>
                <a:spcPct val="106999"/>
              </a:lnSpc>
              <a:spcBef>
                <a:spcPts val="0"/>
              </a:spcBef>
              <a:buClr>
                <a:srgbClr val="000000"/>
              </a:buClr>
              <a:buSzPts val="2300"/>
              <a:buNone/>
            </a:pPr>
            <a:r>
              <a:rPr lang="en-US" sz="1800">
                <a:solidFill>
                  <a:schemeClr val="dk1"/>
                </a:solidFill>
                <a:latin typeface="Arial"/>
                <a:ea typeface="Arial"/>
                <a:cs typeface="Arial"/>
                <a:sym typeface="Arial"/>
              </a:rPr>
              <a:t>The resource teacher will assist and provide opportunities for Jenny to complete further O’NET assessments to investigate alternative career options based on her interests and strengths, and research careers that align with her interests and aptitudes (drawing, designing, and creating that do not include 4 years of college).</a:t>
            </a:r>
            <a:endParaRPr sz="1800">
              <a:solidFill>
                <a:srgbClr val="000000"/>
              </a:solidFill>
              <a:latin typeface="Arial"/>
              <a:ea typeface="Arial"/>
              <a:cs typeface="Arial"/>
              <a:sym typeface="Arial"/>
            </a:endParaRPr>
          </a:p>
          <a:p>
            <a:pPr marL="0" indent="0">
              <a:lnSpc>
                <a:spcPct val="106999"/>
              </a:lnSpc>
              <a:spcBef>
                <a:spcPts val="0"/>
              </a:spcBef>
              <a:buClr>
                <a:srgbClr val="000000"/>
              </a:buClr>
              <a:buSzPts val="2300"/>
              <a:buNone/>
            </a:pPr>
            <a:endParaRPr sz="1800">
              <a:solidFill>
                <a:schemeClr val="dk1"/>
              </a:solidFill>
              <a:latin typeface="Arial"/>
              <a:ea typeface="Arial"/>
              <a:cs typeface="Arial"/>
              <a:sym typeface="Arial"/>
            </a:endParaRPr>
          </a:p>
          <a:p>
            <a:pPr marL="0" indent="0">
              <a:lnSpc>
                <a:spcPct val="106999"/>
              </a:lnSpc>
              <a:spcBef>
                <a:spcPts val="0"/>
              </a:spcBef>
              <a:buClr>
                <a:srgbClr val="000000"/>
              </a:buClr>
              <a:buSzPts val="2300"/>
              <a:buNone/>
            </a:pPr>
            <a:r>
              <a:rPr lang="en-US" sz="1800" b="1">
                <a:solidFill>
                  <a:schemeClr val="dk1"/>
                </a:solidFill>
                <a:latin typeface="Arial"/>
                <a:ea typeface="Arial"/>
                <a:cs typeface="Arial"/>
                <a:sym typeface="Arial"/>
              </a:rPr>
              <a:t>Set up possible job shadow experiences that align with Jenny’s interests and achievement levels</a:t>
            </a:r>
            <a:endParaRPr sz="1800">
              <a:solidFill>
                <a:srgbClr val="000000"/>
              </a:solidFill>
              <a:latin typeface="Arial"/>
              <a:ea typeface="Arial"/>
              <a:cs typeface="Arial"/>
              <a:sym typeface="Arial"/>
            </a:endParaRPr>
          </a:p>
          <a:p>
            <a:pPr marL="0" indent="0">
              <a:lnSpc>
                <a:spcPct val="106999"/>
              </a:lnSpc>
              <a:spcBef>
                <a:spcPts val="0"/>
              </a:spcBef>
              <a:buClr>
                <a:srgbClr val="000000"/>
              </a:buClr>
              <a:buSzPts val="2300"/>
              <a:buNone/>
            </a:pPr>
            <a:r>
              <a:rPr lang="en-US" sz="1800">
                <a:solidFill>
                  <a:schemeClr val="dk1"/>
                </a:solidFill>
                <a:latin typeface="Arial"/>
                <a:ea typeface="Arial"/>
                <a:cs typeface="Arial"/>
                <a:sym typeface="Arial"/>
              </a:rPr>
              <a:t>Since Jenny has been determined eligible for DVR services, the case manager will work with the DVR counselor to set up a job shadow that aligns with Jenny’s interests.</a:t>
            </a:r>
            <a:endParaRPr sz="1800">
              <a:solidFill>
                <a:srgbClr val="000000"/>
              </a:solidFill>
              <a:latin typeface="Arial"/>
              <a:ea typeface="Arial"/>
              <a:cs typeface="Arial"/>
              <a:sym typeface="Arial"/>
            </a:endParaRPr>
          </a:p>
          <a:p>
            <a:pPr marL="214313" indent="-104775">
              <a:lnSpc>
                <a:spcPct val="106999"/>
              </a:lnSpc>
              <a:spcBef>
                <a:spcPts val="0"/>
              </a:spcBef>
              <a:buClr>
                <a:srgbClr val="000000"/>
              </a:buClr>
              <a:buSzPts val="2300"/>
              <a:buNone/>
            </a:pPr>
            <a:endParaRPr sz="1800">
              <a:solidFill>
                <a:srgbClr val="000000"/>
              </a:solidFill>
              <a:latin typeface="Arial"/>
              <a:ea typeface="Arial"/>
              <a:cs typeface="Arial"/>
              <a:sym typeface="Arial"/>
            </a:endParaRPr>
          </a:p>
          <a:p>
            <a:pPr marL="214313" indent="-104775">
              <a:lnSpc>
                <a:spcPct val="106999"/>
              </a:lnSpc>
              <a:spcBef>
                <a:spcPts val="0"/>
              </a:spcBef>
              <a:buClr>
                <a:srgbClr val="000000"/>
              </a:buClr>
              <a:buSzPts val="2300"/>
              <a:buNone/>
            </a:pPr>
            <a:endParaRPr sz="1800">
              <a:solidFill>
                <a:schemeClr val="dk1"/>
              </a:solidFill>
              <a:latin typeface="Arial"/>
              <a:ea typeface="Arial"/>
              <a:cs typeface="Arial"/>
              <a:sym typeface="Arial"/>
            </a:endParaRPr>
          </a:p>
          <a:p>
            <a:pPr marL="0" indent="0" algn="ctr">
              <a:lnSpc>
                <a:spcPct val="106999"/>
              </a:lnSpc>
              <a:spcBef>
                <a:spcPts val="0"/>
              </a:spcBef>
              <a:buClr>
                <a:srgbClr val="000000"/>
              </a:buClr>
              <a:buSzPts val="2300"/>
              <a:buNone/>
            </a:pPr>
            <a:endParaRPr sz="1800" b="1">
              <a:solidFill>
                <a:schemeClr val="dk1"/>
              </a:solidFill>
              <a:latin typeface="Arial"/>
              <a:ea typeface="Arial"/>
              <a:cs typeface="Arial"/>
              <a:sym typeface="Arial"/>
            </a:endParaRPr>
          </a:p>
          <a:p>
            <a:pPr marL="68580" indent="0">
              <a:spcBef>
                <a:spcPts val="0"/>
              </a:spcBef>
              <a:buClr>
                <a:srgbClr val="000000"/>
              </a:buClr>
              <a:buSzPts val="2300"/>
              <a:buNone/>
            </a:pPr>
            <a:endParaRPr sz="1800">
              <a:solidFill>
                <a:srgbClr val="000000"/>
              </a:solidFill>
              <a:latin typeface="Arial"/>
              <a:ea typeface="Arial"/>
              <a:cs typeface="Arial"/>
              <a:sym typeface="Arial"/>
            </a:endParaRPr>
          </a:p>
        </p:txBody>
      </p:sp>
      <p:pic>
        <p:nvPicPr>
          <p:cNvPr id="1059" name="Google Shape;1059;g2611db43dc7_0_188"/>
          <p:cNvPicPr preferRelativeResize="0"/>
          <p:nvPr/>
        </p:nvPicPr>
        <p:blipFill rotWithShape="1">
          <a:blip r:embed="rId3">
            <a:alphaModFix/>
          </a:blip>
          <a:srcRect/>
          <a:stretch/>
        </p:blipFill>
        <p:spPr>
          <a:xfrm>
            <a:off x="1" y="884115"/>
            <a:ext cx="9137468" cy="685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5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5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063"/>
        <p:cNvGrpSpPr/>
        <p:nvPr/>
      </p:nvGrpSpPr>
      <p:grpSpPr>
        <a:xfrm>
          <a:off x="0" y="0"/>
          <a:ext cx="0" cy="0"/>
          <a:chOff x="0" y="0"/>
          <a:chExt cx="0" cy="0"/>
        </a:xfrm>
      </p:grpSpPr>
      <p:pic>
        <p:nvPicPr>
          <p:cNvPr id="1064" name="Google Shape;1064;g2611db43dc7_0_193" descr="Curved Arrow PNG Transparent Picture PNG, SVG Clip art for Web - Download  Clip Art, PNG Icon Arts"/>
          <p:cNvPicPr preferRelativeResize="0"/>
          <p:nvPr/>
        </p:nvPicPr>
        <p:blipFill rotWithShape="1">
          <a:blip r:embed="rId3">
            <a:alphaModFix/>
          </a:blip>
          <a:srcRect l="3437" t="4402" b="5000"/>
          <a:stretch/>
        </p:blipFill>
        <p:spPr>
          <a:xfrm rot="-1134154">
            <a:off x="6109209" y="1415755"/>
            <a:ext cx="1210299" cy="1024892"/>
          </a:xfrm>
          <a:prstGeom prst="rect">
            <a:avLst/>
          </a:prstGeom>
          <a:noFill/>
          <a:ln>
            <a:noFill/>
          </a:ln>
        </p:spPr>
      </p:pic>
      <p:sp>
        <p:nvSpPr>
          <p:cNvPr id="1065" name="Google Shape;1065;g2611db43dc7_0_193"/>
          <p:cNvSpPr txBox="1">
            <a:spLocks noGrp="1"/>
          </p:cNvSpPr>
          <p:nvPr>
            <p:ph type="title"/>
          </p:nvPr>
        </p:nvSpPr>
        <p:spPr>
          <a:xfrm>
            <a:off x="1326900" y="905288"/>
            <a:ext cx="6652800" cy="380925"/>
          </a:xfrm>
          <a:prstGeom prst="rect">
            <a:avLst/>
          </a:prstGeom>
          <a:noFill/>
          <a:ln>
            <a:noFill/>
          </a:ln>
        </p:spPr>
        <p:txBody>
          <a:bodyPr spcFirstLastPara="1" vert="horz" wrap="square" lIns="51413" tIns="25706" rIns="51413" bIns="25706" rtlCol="0" anchor="b" anchorCtr="0">
            <a:normAutofit/>
          </a:bodyPr>
          <a:lstStyle/>
          <a:p>
            <a:pPr>
              <a:buSzPts val="3600"/>
            </a:pPr>
            <a:r>
              <a:rPr lang="en-US" sz="2250" b="1" u="sng"/>
              <a:t>The Foundation of Effective Transition Planning</a:t>
            </a:r>
            <a:endParaRPr sz="2250" b="1" u="sng"/>
          </a:p>
        </p:txBody>
      </p:sp>
      <p:sp>
        <p:nvSpPr>
          <p:cNvPr id="1066" name="Google Shape;1066;g2611db43dc7_0_193"/>
          <p:cNvSpPr txBox="1">
            <a:spLocks noGrp="1"/>
          </p:cNvSpPr>
          <p:nvPr>
            <p:ph type="body" idx="4294967295"/>
          </p:nvPr>
        </p:nvSpPr>
        <p:spPr>
          <a:xfrm>
            <a:off x="6825854" y="2640806"/>
            <a:ext cx="2318175" cy="2407500"/>
          </a:xfrm>
          <a:prstGeom prst="rect">
            <a:avLst/>
          </a:prstGeom>
          <a:solidFill>
            <a:srgbClr val="00B0F0"/>
          </a:solidFill>
          <a:ln w="9525" cap="flat" cmpd="sng">
            <a:solidFill>
              <a:schemeClr val="dk1"/>
            </a:solidFill>
            <a:prstDash val="solid"/>
            <a:round/>
            <a:headEnd type="none" w="sm" len="sm"/>
            <a:tailEnd type="none" w="sm" len="sm"/>
          </a:ln>
        </p:spPr>
        <p:txBody>
          <a:bodyPr spcFirstLastPara="1" vert="horz" wrap="square" lIns="0" tIns="25706" rIns="0" bIns="25706" rtlCol="0" anchor="t" anchorCtr="0">
            <a:normAutofit fontScale="92500" lnSpcReduction="20000"/>
          </a:bodyPr>
          <a:lstStyle/>
          <a:p>
            <a:pPr marL="51435" indent="0" algn="ctr">
              <a:spcBef>
                <a:spcPts val="0"/>
              </a:spcBef>
              <a:buClr>
                <a:srgbClr val="000000"/>
              </a:buClr>
              <a:buSzPct val="56019"/>
              <a:buNone/>
            </a:pPr>
            <a:r>
              <a:rPr lang="en-US" sz="1727" b="1">
                <a:solidFill>
                  <a:schemeClr val="dk1"/>
                </a:solidFill>
                <a:latin typeface="Arial"/>
                <a:ea typeface="Arial"/>
                <a:cs typeface="Arial"/>
                <a:sym typeface="Arial"/>
              </a:rPr>
              <a:t>Comprehensive Age-Appropriate Transition Assessment</a:t>
            </a:r>
            <a:endParaRPr sz="1727">
              <a:solidFill>
                <a:srgbClr val="000000"/>
              </a:solidFill>
              <a:latin typeface="Arial"/>
              <a:ea typeface="Arial"/>
              <a:cs typeface="Arial"/>
              <a:sym typeface="Arial"/>
            </a:endParaRPr>
          </a:p>
          <a:p>
            <a:pPr marL="51435" indent="0" algn="ctr">
              <a:spcBef>
                <a:spcPts val="0"/>
              </a:spcBef>
              <a:buClr>
                <a:srgbClr val="000000"/>
              </a:buClr>
              <a:buSzPct val="56019"/>
              <a:buNone/>
            </a:pPr>
            <a:endParaRPr sz="1727">
              <a:solidFill>
                <a:srgbClr val="000000"/>
              </a:solidFill>
              <a:latin typeface="Arial"/>
              <a:ea typeface="Arial"/>
              <a:cs typeface="Arial"/>
              <a:sym typeface="Arial"/>
            </a:endParaRPr>
          </a:p>
          <a:p>
            <a:pPr marL="51435" indent="0" algn="ctr">
              <a:spcBef>
                <a:spcPts val="0"/>
              </a:spcBef>
              <a:buClr>
                <a:srgbClr val="000000"/>
              </a:buClr>
              <a:buSzPct val="56019"/>
              <a:buNone/>
            </a:pPr>
            <a:r>
              <a:rPr lang="en-US" sz="1727">
                <a:solidFill>
                  <a:srgbClr val="000000"/>
                </a:solidFill>
                <a:latin typeface="Arial"/>
                <a:ea typeface="Arial"/>
                <a:cs typeface="Arial"/>
                <a:sym typeface="Arial"/>
              </a:rPr>
              <a:t>The key to answering the right questions is to individualize the transition process for each student and identify outcomes as they prepare to leave the school system and enter adult life</a:t>
            </a:r>
            <a:endParaRPr sz="1727">
              <a:solidFill>
                <a:srgbClr val="000000"/>
              </a:solidFill>
              <a:latin typeface="Arial"/>
              <a:ea typeface="Arial"/>
              <a:cs typeface="Arial"/>
              <a:sym typeface="Arial"/>
            </a:endParaRPr>
          </a:p>
        </p:txBody>
      </p:sp>
      <p:sp>
        <p:nvSpPr>
          <p:cNvPr id="1067" name="Google Shape;1067;g2611db43dc7_0_193"/>
          <p:cNvSpPr txBox="1"/>
          <p:nvPr/>
        </p:nvSpPr>
        <p:spPr>
          <a:xfrm>
            <a:off x="391886" y="1452999"/>
            <a:ext cx="3912075" cy="380829"/>
          </a:xfrm>
          <a:prstGeom prst="rect">
            <a:avLst/>
          </a:prstGeom>
          <a:noFill/>
          <a:ln>
            <a:noFill/>
          </a:ln>
        </p:spPr>
        <p:txBody>
          <a:bodyPr spcFirstLastPara="1" wrap="square" lIns="51413" tIns="51413" rIns="51413" bIns="51413" anchor="t" anchorCtr="0">
            <a:spAutoFit/>
          </a:bodyPr>
          <a:lstStyle/>
          <a:p>
            <a:pPr>
              <a:buClr>
                <a:srgbClr val="000000"/>
              </a:buClr>
              <a:buSzPts val="2000"/>
            </a:pPr>
            <a:r>
              <a:rPr lang="en-US" b="1">
                <a:solidFill>
                  <a:srgbClr val="000000"/>
                </a:solidFill>
                <a:latin typeface="Calibri"/>
                <a:ea typeface="Calibri"/>
                <a:cs typeface="Calibri"/>
                <a:sym typeface="Calibri"/>
              </a:rPr>
              <a:t>Transition Services Flowchart</a:t>
            </a:r>
            <a:endParaRPr b="1">
              <a:solidFill>
                <a:srgbClr val="000000"/>
              </a:solidFill>
              <a:latin typeface="Calibri"/>
              <a:ea typeface="Calibri"/>
              <a:cs typeface="Calibri"/>
              <a:sym typeface="Calibri"/>
            </a:endParaRPr>
          </a:p>
        </p:txBody>
      </p:sp>
      <p:graphicFrame>
        <p:nvGraphicFramePr>
          <p:cNvPr id="1068" name="Google Shape;1068;g2611db43dc7_0_193"/>
          <p:cNvGraphicFramePr/>
          <p:nvPr/>
        </p:nvGraphicFramePr>
        <p:xfrm>
          <a:off x="596588" y="1896094"/>
          <a:ext cx="6117338" cy="3961495"/>
        </p:xfrm>
        <a:graphic>
          <a:graphicData uri="http://schemas.openxmlformats.org/drawingml/2006/table">
            <a:tbl>
              <a:tblPr>
                <a:noFill/>
              </a:tblPr>
              <a:tblGrid>
                <a:gridCol w="6117338">
                  <a:extLst>
                    <a:ext uri="{9D8B030D-6E8A-4147-A177-3AD203B41FA5}">
                      <a16:colId xmlns:a16="http://schemas.microsoft.com/office/drawing/2014/main" val="20000"/>
                    </a:ext>
                  </a:extLst>
                </a:gridCol>
              </a:tblGrid>
              <a:tr h="925808">
                <a:tc>
                  <a:txBody>
                    <a:bodyPr/>
                    <a:lstStyle/>
                    <a:p>
                      <a:pPr marL="0" marR="0" lvl="0" indent="0" algn="l" rtl="0">
                        <a:lnSpc>
                          <a:spcPct val="100000"/>
                        </a:lnSpc>
                        <a:spcBef>
                          <a:spcPts val="0"/>
                        </a:spcBef>
                        <a:spcAft>
                          <a:spcPts val="0"/>
                        </a:spcAft>
                        <a:buClr>
                          <a:srgbClr val="000000"/>
                        </a:buClr>
                        <a:buSzPts val="2300"/>
                        <a:buFont typeface="Arial"/>
                        <a:buNone/>
                      </a:pPr>
                      <a:r>
                        <a:rPr lang="en-US" sz="1700" b="1" u="none" strike="noStrike" cap="none"/>
                        <a:t>Step One</a:t>
                      </a:r>
                      <a:r>
                        <a:rPr lang="en-US" sz="1700" u="none" strike="noStrike" cap="none"/>
                        <a:t> - Age-Appropriate Transition Assessments</a:t>
                      </a:r>
                      <a:endParaRPr sz="1700" u="none" strike="noStrike" cap="none"/>
                    </a:p>
                    <a:p>
                      <a:pPr marL="0" marR="0" lvl="0" indent="0" algn="l" rtl="0">
                        <a:lnSpc>
                          <a:spcPct val="100000"/>
                        </a:lnSpc>
                        <a:spcBef>
                          <a:spcPts val="0"/>
                        </a:spcBef>
                        <a:spcAft>
                          <a:spcPts val="0"/>
                        </a:spcAft>
                        <a:buClr>
                          <a:srgbClr val="000000"/>
                        </a:buClr>
                        <a:buSzPts val="2300"/>
                        <a:buFont typeface="Arial"/>
                        <a:buNone/>
                      </a:pPr>
                      <a:r>
                        <a:rPr lang="en-US" sz="1700" u="none" strike="noStrike" cap="none"/>
                        <a:t>                  Identify a student’s strengths, interests, needs,  </a:t>
                      </a:r>
                      <a:endParaRPr sz="1700" u="none" strike="noStrike" cap="none"/>
                    </a:p>
                    <a:p>
                      <a:pPr marL="0" marR="0" lvl="0" indent="0" algn="l" rtl="0">
                        <a:lnSpc>
                          <a:spcPct val="100000"/>
                        </a:lnSpc>
                        <a:spcBef>
                          <a:spcPts val="0"/>
                        </a:spcBef>
                        <a:spcAft>
                          <a:spcPts val="0"/>
                        </a:spcAft>
                        <a:buClr>
                          <a:srgbClr val="000000"/>
                        </a:buClr>
                        <a:buSzPts val="2300"/>
                        <a:buFont typeface="Arial"/>
                        <a:buNone/>
                      </a:pPr>
                      <a:r>
                        <a:rPr lang="en-US" sz="1700" u="none" strike="noStrike" cap="none"/>
                        <a:t>                  and preferences</a:t>
                      </a:r>
                      <a:endParaRPr sz="1700" u="none" strike="noStrike" cap="none"/>
                    </a:p>
                  </a:txBody>
                  <a:tcPr marL="68569" marR="68569" marT="68569" marB="68569">
                    <a:solidFill>
                      <a:srgbClr val="CFDEEF">
                        <a:alpha val="87058"/>
                      </a:srgbClr>
                    </a:solidFill>
                  </a:tcPr>
                </a:tc>
                <a:extLst>
                  <a:ext uri="{0D108BD9-81ED-4DB2-BD59-A6C34878D82A}">
                    <a16:rowId xmlns:a16="http://schemas.microsoft.com/office/drawing/2014/main" val="10000"/>
                  </a:ext>
                </a:extLst>
              </a:tr>
              <a:tr h="1435575">
                <a:tc>
                  <a:txBody>
                    <a:bodyPr/>
                    <a:lstStyle/>
                    <a:p>
                      <a:pPr marL="0" marR="0" lvl="0" indent="0" algn="l" rtl="0">
                        <a:lnSpc>
                          <a:spcPct val="100000"/>
                        </a:lnSpc>
                        <a:spcBef>
                          <a:spcPts val="0"/>
                        </a:spcBef>
                        <a:spcAft>
                          <a:spcPts val="0"/>
                        </a:spcAft>
                        <a:buClr>
                          <a:srgbClr val="000000"/>
                        </a:buClr>
                        <a:buSzPts val="2300"/>
                        <a:buFont typeface="Arial"/>
                        <a:buNone/>
                      </a:pPr>
                      <a:r>
                        <a:rPr lang="en-US" sz="1700" b="1" u="none" strike="noStrike" cap="none"/>
                        <a:t>Step Two</a:t>
                      </a:r>
                      <a:r>
                        <a:rPr lang="en-US" sz="1700" u="none" strike="noStrike" cap="none"/>
                        <a:t> - Using Transition Assessments - Write  </a:t>
                      </a:r>
                      <a:endParaRPr sz="1700" u="none" strike="noStrike" cap="none"/>
                    </a:p>
                    <a:p>
                      <a:pPr marL="0" marR="0" lvl="0" indent="0" algn="l" rtl="0">
                        <a:lnSpc>
                          <a:spcPct val="100000"/>
                        </a:lnSpc>
                        <a:spcBef>
                          <a:spcPts val="0"/>
                        </a:spcBef>
                        <a:spcAft>
                          <a:spcPts val="0"/>
                        </a:spcAft>
                        <a:buClr>
                          <a:srgbClr val="000000"/>
                        </a:buClr>
                        <a:buSzPts val="2300"/>
                        <a:buFont typeface="Arial"/>
                        <a:buNone/>
                      </a:pPr>
                      <a:r>
                        <a:rPr lang="en-US" sz="1700" u="none" strike="noStrike" cap="none"/>
                        <a:t>                   Measurable Post-Secondary Goals</a:t>
                      </a:r>
                      <a:endParaRPr sz="1700" u="none" strike="noStrike" cap="none"/>
                    </a:p>
                    <a:p>
                      <a:pPr marL="0" marR="0" lvl="0" indent="0" algn="l" rtl="0">
                        <a:lnSpc>
                          <a:spcPct val="100000"/>
                        </a:lnSpc>
                        <a:spcBef>
                          <a:spcPts val="0"/>
                        </a:spcBef>
                        <a:spcAft>
                          <a:spcPts val="0"/>
                        </a:spcAft>
                        <a:buClr>
                          <a:srgbClr val="000000"/>
                        </a:buClr>
                        <a:buSzPts val="2300"/>
                        <a:buFont typeface="Arial"/>
                        <a:buNone/>
                      </a:pPr>
                      <a:r>
                        <a:rPr lang="en-US" sz="1700" u="none" strike="noStrike" cap="none"/>
                        <a:t>                   In: Education/Training, Career/Employment and         </a:t>
                      </a:r>
                      <a:endParaRPr sz="1700" u="none" strike="noStrike" cap="none"/>
                    </a:p>
                    <a:p>
                      <a:pPr marL="0" marR="0" lvl="0" indent="0" algn="l" rtl="0">
                        <a:lnSpc>
                          <a:spcPct val="100000"/>
                        </a:lnSpc>
                        <a:spcBef>
                          <a:spcPts val="0"/>
                        </a:spcBef>
                        <a:spcAft>
                          <a:spcPts val="0"/>
                        </a:spcAft>
                        <a:buClr>
                          <a:srgbClr val="000000"/>
                        </a:buClr>
                        <a:buSzPts val="2300"/>
                        <a:buFont typeface="Arial"/>
                        <a:buNone/>
                      </a:pPr>
                      <a:r>
                        <a:rPr lang="en-US" sz="1700" u="none" strike="noStrike" cap="none"/>
                        <a:t>                   Independent Living Skills (where appropriate)</a:t>
                      </a:r>
                      <a:endParaRPr sz="1700" u="none" strike="noStrike" cap="none"/>
                    </a:p>
                  </a:txBody>
                  <a:tcPr marL="68569" marR="68569" marT="68569" marB="68569">
                    <a:solidFill>
                      <a:srgbClr val="FEE599"/>
                    </a:solidFill>
                  </a:tcPr>
                </a:tc>
                <a:extLst>
                  <a:ext uri="{0D108BD9-81ED-4DB2-BD59-A6C34878D82A}">
                    <a16:rowId xmlns:a16="http://schemas.microsoft.com/office/drawing/2014/main" val="10001"/>
                  </a:ext>
                </a:extLst>
              </a:tr>
              <a:tr h="400028">
                <a:tc>
                  <a:txBody>
                    <a:bodyPr/>
                    <a:lstStyle/>
                    <a:p>
                      <a:pPr marL="0" marR="0" lvl="0" indent="0" algn="l" rtl="0">
                        <a:lnSpc>
                          <a:spcPct val="100000"/>
                        </a:lnSpc>
                        <a:spcBef>
                          <a:spcPts val="0"/>
                        </a:spcBef>
                        <a:spcAft>
                          <a:spcPts val="0"/>
                        </a:spcAft>
                        <a:buClr>
                          <a:srgbClr val="000000"/>
                        </a:buClr>
                        <a:buSzPts val="2300"/>
                        <a:buFont typeface="Arial"/>
                        <a:buNone/>
                      </a:pPr>
                      <a:r>
                        <a:rPr lang="en-US" sz="1700" b="1" u="none" strike="noStrike" cap="none"/>
                        <a:t>Step Three</a:t>
                      </a:r>
                      <a:r>
                        <a:rPr lang="en-US" sz="1700" u="none" strike="noStrike" cap="none"/>
                        <a:t> - Write Measurable Annual IEP Goals</a:t>
                      </a:r>
                      <a:endParaRPr sz="1700" u="none" strike="noStrike" cap="none"/>
                    </a:p>
                  </a:txBody>
                  <a:tcPr marL="68569" marR="68569" marT="68569" marB="68569">
                    <a:solidFill>
                      <a:srgbClr val="F1C232"/>
                    </a:solidFill>
                  </a:tcPr>
                </a:tc>
                <a:extLst>
                  <a:ext uri="{0D108BD9-81ED-4DB2-BD59-A6C34878D82A}">
                    <a16:rowId xmlns:a16="http://schemas.microsoft.com/office/drawing/2014/main" val="10002"/>
                  </a:ext>
                </a:extLst>
              </a:tr>
              <a:tr h="400028">
                <a:tc>
                  <a:txBody>
                    <a:bodyPr/>
                    <a:lstStyle/>
                    <a:p>
                      <a:pPr marL="0" marR="0" lvl="0" indent="0" algn="l" rtl="0">
                        <a:lnSpc>
                          <a:spcPct val="100000"/>
                        </a:lnSpc>
                        <a:spcBef>
                          <a:spcPts val="0"/>
                        </a:spcBef>
                        <a:spcAft>
                          <a:spcPts val="0"/>
                        </a:spcAft>
                        <a:buClr>
                          <a:srgbClr val="000000"/>
                        </a:buClr>
                        <a:buSzPts val="2300"/>
                        <a:buFont typeface="Arial"/>
                        <a:buNone/>
                      </a:pPr>
                      <a:r>
                        <a:rPr lang="en-US" sz="1700" b="1" u="none" strike="noStrike" cap="none"/>
                        <a:t>Step Four </a:t>
                      </a:r>
                      <a:r>
                        <a:rPr lang="en-US" sz="1700" u="none" strike="noStrike" cap="none"/>
                        <a:t>- Identify Transition Services</a:t>
                      </a:r>
                      <a:endParaRPr sz="1700" u="none" strike="noStrike" cap="none"/>
                    </a:p>
                  </a:txBody>
                  <a:tcPr marL="68569" marR="68569" marT="68569" marB="68569">
                    <a:solidFill>
                      <a:srgbClr val="9FC5E8"/>
                    </a:solidFill>
                  </a:tcPr>
                </a:tc>
                <a:extLst>
                  <a:ext uri="{0D108BD9-81ED-4DB2-BD59-A6C34878D82A}">
                    <a16:rowId xmlns:a16="http://schemas.microsoft.com/office/drawing/2014/main" val="10003"/>
                  </a:ext>
                </a:extLst>
              </a:tr>
              <a:tr h="400028">
                <a:tc>
                  <a:txBody>
                    <a:bodyPr/>
                    <a:lstStyle/>
                    <a:p>
                      <a:pPr marL="0" marR="0" lvl="0" indent="0" algn="l" rtl="0">
                        <a:lnSpc>
                          <a:spcPct val="100000"/>
                        </a:lnSpc>
                        <a:spcBef>
                          <a:spcPts val="0"/>
                        </a:spcBef>
                        <a:spcAft>
                          <a:spcPts val="0"/>
                        </a:spcAft>
                        <a:buClr>
                          <a:srgbClr val="000000"/>
                        </a:buClr>
                        <a:buSzPts val="2300"/>
                        <a:buFont typeface="Arial"/>
                        <a:buNone/>
                      </a:pPr>
                      <a:r>
                        <a:rPr lang="en-US" sz="1700" b="1" u="none" strike="noStrike" cap="none"/>
                        <a:t>Step Five</a:t>
                      </a:r>
                      <a:r>
                        <a:rPr lang="en-US" sz="1700" u="none" strike="noStrike" cap="none"/>
                        <a:t> - Write Courses of Study</a:t>
                      </a:r>
                      <a:endParaRPr sz="1700" u="none" strike="noStrike" cap="none"/>
                    </a:p>
                  </a:txBody>
                  <a:tcPr marL="68569" marR="68569" marT="68569" marB="68569">
                    <a:solidFill>
                      <a:srgbClr val="BFBFBF"/>
                    </a:solidFill>
                  </a:tcPr>
                </a:tc>
                <a:extLst>
                  <a:ext uri="{0D108BD9-81ED-4DB2-BD59-A6C34878D82A}">
                    <a16:rowId xmlns:a16="http://schemas.microsoft.com/office/drawing/2014/main" val="10004"/>
                  </a:ext>
                </a:extLst>
              </a:tr>
              <a:tr h="400028">
                <a:tc>
                  <a:txBody>
                    <a:bodyPr/>
                    <a:lstStyle/>
                    <a:p>
                      <a:pPr marL="0" marR="0" lvl="0" indent="0" algn="l" rtl="0">
                        <a:lnSpc>
                          <a:spcPct val="100000"/>
                        </a:lnSpc>
                        <a:spcBef>
                          <a:spcPts val="0"/>
                        </a:spcBef>
                        <a:spcAft>
                          <a:spcPts val="0"/>
                        </a:spcAft>
                        <a:buClr>
                          <a:srgbClr val="000000"/>
                        </a:buClr>
                        <a:buSzPts val="2300"/>
                        <a:buFont typeface="Arial"/>
                        <a:buNone/>
                      </a:pPr>
                      <a:r>
                        <a:rPr lang="en-US" sz="1700" b="1" u="none" strike="noStrike" cap="none"/>
                        <a:t>Step Six</a:t>
                      </a:r>
                      <a:r>
                        <a:rPr lang="en-US" sz="1700" u="none" strike="noStrike" cap="none"/>
                        <a:t> - Coordinate with Adult Agencies</a:t>
                      </a:r>
                      <a:endParaRPr sz="1700" u="none" strike="noStrike" cap="none"/>
                    </a:p>
                  </a:txBody>
                  <a:tcPr marL="68569" marR="68569" marT="68569" marB="68569">
                    <a:solidFill>
                      <a:srgbClr val="B6D7A8"/>
                    </a:solidFill>
                  </a:tcPr>
                </a:tc>
                <a:extLst>
                  <a:ext uri="{0D108BD9-81ED-4DB2-BD59-A6C34878D82A}">
                    <a16:rowId xmlns:a16="http://schemas.microsoft.com/office/drawing/2014/main" val="10005"/>
                  </a:ext>
                </a:extLst>
              </a:tr>
            </a:tbl>
          </a:graphicData>
        </a:graphic>
      </p:graphicFrame>
      <p:sp>
        <p:nvSpPr>
          <p:cNvPr id="1069" name="Google Shape;1069;g2611db43dc7_0_193"/>
          <p:cNvSpPr/>
          <p:nvPr/>
        </p:nvSpPr>
        <p:spPr>
          <a:xfrm>
            <a:off x="0" y="4870939"/>
            <a:ext cx="685800" cy="586575"/>
          </a:xfrm>
          <a:prstGeom prst="star5">
            <a:avLst>
              <a:gd name="adj" fmla="val 19098"/>
              <a:gd name="hf" fmla="val 105146"/>
              <a:gd name="vf" fmla="val 110557"/>
            </a:avLst>
          </a:prstGeom>
          <a:solidFill>
            <a:schemeClr val="accent1"/>
          </a:solidFill>
          <a:ln w="25400" cap="flat" cmpd="sng">
            <a:solidFill>
              <a:srgbClr val="1C3052"/>
            </a:solidFill>
            <a:prstDash val="solid"/>
            <a:round/>
            <a:headEnd type="none" w="sm" len="sm"/>
            <a:tailEnd type="none" w="sm" len="sm"/>
          </a:ln>
        </p:spPr>
        <p:txBody>
          <a:bodyPr spcFirstLastPara="1" wrap="square" lIns="68569" tIns="34275" rIns="68569" bIns="34275" anchor="ctr" anchorCtr="0">
            <a:noAutofit/>
          </a:bodyPr>
          <a:lstStyle/>
          <a:p>
            <a:pPr algn="ctr">
              <a:buClr>
                <a:schemeClr val="dk1"/>
              </a:buClr>
              <a:buSzPts val="1400"/>
            </a:pPr>
            <a:endParaRPr sz="105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pic>
        <p:nvPicPr>
          <p:cNvPr id="1074" name="Google Shape;1074;p103"/>
          <p:cNvPicPr preferRelativeResize="0"/>
          <p:nvPr/>
        </p:nvPicPr>
        <p:blipFill rotWithShape="1">
          <a:blip r:embed="rId3">
            <a:alphaModFix/>
          </a:blip>
          <a:srcRect/>
          <a:stretch/>
        </p:blipFill>
        <p:spPr>
          <a:xfrm>
            <a:off x="45868" y="724096"/>
            <a:ext cx="9052265" cy="1038746"/>
          </a:xfrm>
          <a:prstGeom prst="rect">
            <a:avLst/>
          </a:prstGeom>
          <a:noFill/>
          <a:ln>
            <a:noFill/>
          </a:ln>
        </p:spPr>
      </p:pic>
      <p:sp>
        <p:nvSpPr>
          <p:cNvPr id="1075" name="Google Shape;1075;p103"/>
          <p:cNvSpPr txBox="1"/>
          <p:nvPr/>
        </p:nvSpPr>
        <p:spPr>
          <a:xfrm>
            <a:off x="232187" y="2586462"/>
            <a:ext cx="1769624" cy="1038716"/>
          </a:xfrm>
          <a:prstGeom prst="rect">
            <a:avLst/>
          </a:prstGeom>
          <a:solidFill>
            <a:srgbClr val="8DA9DB"/>
          </a:solidFill>
          <a:ln>
            <a:noFill/>
          </a:ln>
        </p:spPr>
        <p:txBody>
          <a:bodyPr spcFirstLastPara="1" wrap="square" lIns="68569" tIns="34275" rIns="68569" bIns="34275" anchor="t" anchorCtr="0">
            <a:spAutoFit/>
          </a:bodyPr>
          <a:lstStyle/>
          <a:p>
            <a:pPr algn="ctr">
              <a:buClr>
                <a:srgbClr val="000000"/>
              </a:buClr>
              <a:buSzPts val="2800"/>
            </a:pPr>
            <a:r>
              <a:rPr lang="en-US" sz="2100">
                <a:solidFill>
                  <a:srgbClr val="000000"/>
                </a:solidFill>
                <a:latin typeface="Arial"/>
                <a:ea typeface="Arial"/>
                <a:cs typeface="Arial"/>
                <a:sym typeface="Arial"/>
              </a:rPr>
              <a:t>What are the courses of study?</a:t>
            </a:r>
            <a:endParaRPr sz="1350">
              <a:solidFill>
                <a:schemeClr val="dk1"/>
              </a:solidFill>
              <a:latin typeface="Calibri"/>
              <a:ea typeface="Calibri"/>
              <a:cs typeface="Calibri"/>
              <a:sym typeface="Calibri"/>
            </a:endParaRPr>
          </a:p>
        </p:txBody>
      </p:sp>
      <p:sp>
        <p:nvSpPr>
          <p:cNvPr id="1076" name="Google Shape;1076;p103"/>
          <p:cNvSpPr txBox="1"/>
          <p:nvPr/>
        </p:nvSpPr>
        <p:spPr>
          <a:xfrm>
            <a:off x="2001811" y="1909167"/>
            <a:ext cx="7096321" cy="2654543"/>
          </a:xfrm>
          <a:prstGeom prst="rect">
            <a:avLst/>
          </a:prstGeom>
          <a:noFill/>
          <a:ln>
            <a:noFill/>
          </a:ln>
        </p:spPr>
        <p:txBody>
          <a:bodyPr spcFirstLastPara="1" wrap="square" lIns="68569" tIns="34275" rIns="68569" bIns="34275" anchor="t" anchorCtr="0">
            <a:spAutoFit/>
          </a:bodyPr>
          <a:lstStyle/>
          <a:p>
            <a:pPr marL="257175" indent="-257175">
              <a:buClr>
                <a:srgbClr val="000000"/>
              </a:buClr>
              <a:buSzPts val="2400"/>
              <a:buFont typeface="Arial"/>
              <a:buChar char="•"/>
            </a:pPr>
            <a:r>
              <a:rPr lang="en-US" sz="2100">
                <a:solidFill>
                  <a:srgbClr val="000000"/>
                </a:solidFill>
                <a:latin typeface="Arial"/>
                <a:ea typeface="Arial"/>
                <a:cs typeface="Arial"/>
                <a:sym typeface="Arial"/>
              </a:rPr>
              <a:t>IEP includes documentation of courses of study that will assist the student in reaching the</a:t>
            </a:r>
            <a:endParaRPr sz="2100">
              <a:solidFill>
                <a:schemeClr val="dk1"/>
              </a:solidFill>
              <a:latin typeface="Calibri"/>
              <a:ea typeface="Calibri"/>
              <a:cs typeface="Calibri"/>
              <a:sym typeface="Calibri"/>
            </a:endParaRPr>
          </a:p>
          <a:p>
            <a:pPr marL="257175" indent="-257175">
              <a:buClr>
                <a:srgbClr val="000000"/>
              </a:buClr>
              <a:buSzPts val="2400"/>
              <a:buFont typeface="Arial"/>
              <a:buChar char="•"/>
            </a:pPr>
            <a:r>
              <a:rPr lang="en-US" sz="2100">
                <a:solidFill>
                  <a:srgbClr val="000000"/>
                </a:solidFill>
                <a:latin typeface="Arial"/>
                <a:ea typeface="Arial"/>
                <a:cs typeface="Arial"/>
                <a:sym typeface="Arial"/>
              </a:rPr>
              <a:t>postsecondary goals.</a:t>
            </a:r>
            <a:endParaRPr sz="2100">
              <a:solidFill>
                <a:schemeClr val="dk1"/>
              </a:solidFill>
              <a:latin typeface="Calibri"/>
              <a:ea typeface="Calibri"/>
              <a:cs typeface="Calibri"/>
              <a:sym typeface="Calibri"/>
            </a:endParaRPr>
          </a:p>
          <a:p>
            <a:pPr marL="257175" indent="-257175">
              <a:buClr>
                <a:srgbClr val="000000"/>
              </a:buClr>
              <a:buSzPts val="2400"/>
              <a:buFont typeface="Arial"/>
              <a:buChar char="•"/>
            </a:pPr>
            <a:r>
              <a:rPr lang="en-US" sz="2100">
                <a:solidFill>
                  <a:srgbClr val="000000"/>
                </a:solidFill>
                <a:latin typeface="Arial"/>
                <a:ea typeface="Arial"/>
                <a:cs typeface="Arial"/>
                <a:sym typeface="Arial"/>
              </a:rPr>
              <a:t>Simply stating “Will complete graduation requirements.” will not meet compliance.</a:t>
            </a:r>
            <a:endParaRPr sz="2100">
              <a:solidFill>
                <a:schemeClr val="dk1"/>
              </a:solidFill>
              <a:latin typeface="Calibri"/>
              <a:ea typeface="Calibri"/>
              <a:cs typeface="Calibri"/>
              <a:sym typeface="Calibri"/>
            </a:endParaRPr>
          </a:p>
          <a:p>
            <a:pPr marL="257175" indent="-257175">
              <a:buClr>
                <a:srgbClr val="000000"/>
              </a:buClr>
              <a:buSzPts val="2400"/>
              <a:buFont typeface="Arial"/>
              <a:buChar char="•"/>
            </a:pPr>
            <a:r>
              <a:rPr lang="en-US" sz="2100">
                <a:solidFill>
                  <a:srgbClr val="000000"/>
                </a:solidFill>
                <a:latin typeface="Arial"/>
                <a:ea typeface="Arial"/>
                <a:cs typeface="Arial"/>
                <a:sym typeface="Arial"/>
              </a:rPr>
              <a:t>The courses of study describe the classes needed by the student to gain the skills needed to close the gaps to reach the identified postsecondary goals. </a:t>
            </a:r>
            <a:endParaRPr sz="2100">
              <a:solidFill>
                <a:schemeClr val="dk1"/>
              </a:solidFill>
              <a:latin typeface="Calibri"/>
              <a:ea typeface="Calibri"/>
              <a:cs typeface="Calibri"/>
              <a:sym typeface="Calibri"/>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080"/>
        <p:cNvGrpSpPr/>
        <p:nvPr/>
      </p:nvGrpSpPr>
      <p:grpSpPr>
        <a:xfrm>
          <a:off x="0" y="0"/>
          <a:ext cx="0" cy="0"/>
          <a:chOff x="0" y="0"/>
          <a:chExt cx="0" cy="0"/>
        </a:xfrm>
      </p:grpSpPr>
      <p:pic>
        <p:nvPicPr>
          <p:cNvPr id="1081" name="Google Shape;1081;p104"/>
          <p:cNvPicPr preferRelativeResize="0"/>
          <p:nvPr/>
        </p:nvPicPr>
        <p:blipFill rotWithShape="1">
          <a:blip r:embed="rId3">
            <a:alphaModFix/>
          </a:blip>
          <a:srcRect/>
          <a:stretch/>
        </p:blipFill>
        <p:spPr>
          <a:xfrm>
            <a:off x="45868" y="724096"/>
            <a:ext cx="9052265" cy="1038746"/>
          </a:xfrm>
          <a:prstGeom prst="rect">
            <a:avLst/>
          </a:prstGeom>
          <a:noFill/>
          <a:ln>
            <a:noFill/>
          </a:ln>
        </p:spPr>
      </p:pic>
      <p:sp>
        <p:nvSpPr>
          <p:cNvPr id="1082" name="Google Shape;1082;p104"/>
          <p:cNvSpPr txBox="1"/>
          <p:nvPr/>
        </p:nvSpPr>
        <p:spPr>
          <a:xfrm>
            <a:off x="232187" y="2586462"/>
            <a:ext cx="1769624" cy="1038716"/>
          </a:xfrm>
          <a:prstGeom prst="rect">
            <a:avLst/>
          </a:prstGeom>
          <a:solidFill>
            <a:srgbClr val="8DA9DB"/>
          </a:solidFill>
          <a:ln>
            <a:noFill/>
          </a:ln>
        </p:spPr>
        <p:txBody>
          <a:bodyPr spcFirstLastPara="1" wrap="square" lIns="68569" tIns="34275" rIns="68569" bIns="34275" anchor="t" anchorCtr="0">
            <a:spAutoFit/>
          </a:bodyPr>
          <a:lstStyle/>
          <a:p>
            <a:pPr algn="ctr">
              <a:buClr>
                <a:srgbClr val="000000"/>
              </a:buClr>
              <a:buSzPts val="2800"/>
            </a:pPr>
            <a:r>
              <a:rPr lang="en-US" sz="2100">
                <a:solidFill>
                  <a:srgbClr val="000000"/>
                </a:solidFill>
                <a:latin typeface="Arial"/>
                <a:ea typeface="Arial"/>
                <a:cs typeface="Arial"/>
                <a:sym typeface="Arial"/>
              </a:rPr>
              <a:t>What are the courses of study?</a:t>
            </a:r>
            <a:endParaRPr sz="1350">
              <a:solidFill>
                <a:schemeClr val="dk1"/>
              </a:solidFill>
              <a:latin typeface="Calibri"/>
              <a:ea typeface="Calibri"/>
              <a:cs typeface="Calibri"/>
              <a:sym typeface="Calibri"/>
            </a:endParaRPr>
          </a:p>
        </p:txBody>
      </p:sp>
      <p:sp>
        <p:nvSpPr>
          <p:cNvPr id="1083" name="Google Shape;1083;p104"/>
          <p:cNvSpPr txBox="1"/>
          <p:nvPr/>
        </p:nvSpPr>
        <p:spPr>
          <a:xfrm>
            <a:off x="2001811" y="1909167"/>
            <a:ext cx="7096321" cy="2331377"/>
          </a:xfrm>
          <a:prstGeom prst="rect">
            <a:avLst/>
          </a:prstGeom>
          <a:noFill/>
          <a:ln>
            <a:noFill/>
          </a:ln>
        </p:spPr>
        <p:txBody>
          <a:bodyPr spcFirstLastPara="1" wrap="square" lIns="68569" tIns="34275" rIns="68569" bIns="34275" anchor="t" anchorCtr="0">
            <a:spAutoFit/>
          </a:bodyPr>
          <a:lstStyle/>
          <a:p>
            <a:pPr>
              <a:buClr>
                <a:srgbClr val="000000"/>
              </a:buClr>
              <a:buSzPts val="2800"/>
            </a:pPr>
            <a:endParaRPr sz="2100">
              <a:solidFill>
                <a:schemeClr val="dk1"/>
              </a:solidFill>
              <a:latin typeface="Calibri"/>
              <a:ea typeface="Calibri"/>
              <a:cs typeface="Calibri"/>
              <a:sym typeface="Calibri"/>
            </a:endParaRPr>
          </a:p>
          <a:p>
            <a:pPr marL="257175" indent="-257175">
              <a:buClr>
                <a:srgbClr val="000000"/>
              </a:buClr>
              <a:buSzPts val="2400"/>
              <a:buFont typeface="Arial"/>
              <a:buChar char="•"/>
            </a:pPr>
            <a:r>
              <a:rPr lang="en-US" sz="2100">
                <a:solidFill>
                  <a:srgbClr val="000000"/>
                </a:solidFill>
                <a:latin typeface="Arial"/>
                <a:ea typeface="Arial"/>
                <a:cs typeface="Arial"/>
                <a:sym typeface="Arial"/>
              </a:rPr>
              <a:t>The description may be an individualized list of courses and/or a narrative focusing on specific skills/knowledge to be learned in a class.</a:t>
            </a:r>
            <a:endParaRPr sz="2100">
              <a:solidFill>
                <a:schemeClr val="dk1"/>
              </a:solidFill>
              <a:latin typeface="Calibri"/>
              <a:ea typeface="Calibri"/>
              <a:cs typeface="Calibri"/>
              <a:sym typeface="Calibri"/>
            </a:endParaRPr>
          </a:p>
          <a:p>
            <a:pPr marL="257175" indent="-257175">
              <a:buClr>
                <a:srgbClr val="000000"/>
              </a:buClr>
              <a:buSzPts val="2400"/>
              <a:buFont typeface="Arial"/>
              <a:buChar char="•"/>
            </a:pPr>
            <a:r>
              <a:rPr lang="en-US" sz="2100">
                <a:solidFill>
                  <a:srgbClr val="000000"/>
                </a:solidFill>
                <a:latin typeface="Arial"/>
                <a:ea typeface="Arial"/>
                <a:cs typeface="Arial"/>
                <a:sym typeface="Arial"/>
              </a:rPr>
              <a:t>A course of study that exemplifies best practice would include a multi-year description of coursework from the student’s current grade to the anticipated exit year.</a:t>
            </a:r>
            <a:endParaRPr sz="21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Custom 7">
      <a:dk1>
        <a:sysClr val="windowText" lastClr="000000"/>
      </a:dk1>
      <a:lt1>
        <a:sysClr val="window" lastClr="FFFFFF"/>
      </a:lt1>
      <a:dk2>
        <a:srgbClr val="44546A"/>
      </a:dk2>
      <a:lt2>
        <a:srgbClr val="E7E6E6"/>
      </a:lt2>
      <a:accent1>
        <a:srgbClr val="455FA9"/>
      </a:accent1>
      <a:accent2>
        <a:srgbClr val="008CA0"/>
      </a:accent2>
      <a:accent3>
        <a:srgbClr val="7C9B52"/>
      </a:accent3>
      <a:accent4>
        <a:srgbClr val="EFAA1F"/>
      </a:accent4>
      <a:accent5>
        <a:srgbClr val="C63F28"/>
      </a:accent5>
      <a:accent6>
        <a:srgbClr val="A5A5A5"/>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SI PowerPoint Template" id="{C14E304F-5A32-4AF4-80EF-900BF47375BA}" vid="{3303ABBC-D49F-452D-9940-407FDE384B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 Template</Template>
  <TotalTime>22</TotalTime>
  <Words>11714</Words>
  <Application>Microsoft Office PowerPoint</Application>
  <PresentationFormat>On-screen Show (4:3)</PresentationFormat>
  <Paragraphs>1162</Paragraphs>
  <Slides>128</Slides>
  <Notes>126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128</vt:i4>
      </vt:variant>
    </vt:vector>
  </HeadingPairs>
  <TitlesOfParts>
    <vt:vector size="142" baseType="lpstr">
      <vt:lpstr>Arial</vt:lpstr>
      <vt:lpstr>Arial Black</vt:lpstr>
      <vt:lpstr>Calibri</vt:lpstr>
      <vt:lpstr>Candara</vt:lpstr>
      <vt:lpstr>Corbel</vt:lpstr>
      <vt:lpstr>Courier New</vt:lpstr>
      <vt:lpstr>Helvetica Neue</vt:lpstr>
      <vt:lpstr>Merriweather</vt:lpstr>
      <vt:lpstr>Noto Sans Symbols</vt:lpstr>
      <vt:lpstr>Roboto</vt:lpstr>
      <vt:lpstr>Tahoma</vt:lpstr>
      <vt:lpstr>Times New Roman</vt:lpstr>
      <vt:lpstr>Verdana</vt:lpstr>
      <vt:lpstr>Office Theme</vt:lpstr>
      <vt:lpstr>Transition IEP Guidance</vt:lpstr>
      <vt:lpstr>How do we help students identify the next step?</vt:lpstr>
      <vt:lpstr>Why transition planning?</vt:lpstr>
      <vt:lpstr>PowerPoint Presentation</vt:lpstr>
      <vt:lpstr>Transition Services Defined</vt:lpstr>
      <vt:lpstr>What are transition services (1 of 3)?</vt:lpstr>
      <vt:lpstr>What are transition services (2 of 3)?</vt:lpstr>
      <vt:lpstr>What are transition services (3 of 3)?</vt:lpstr>
      <vt:lpstr>Required Elements of Transition Planning</vt:lpstr>
      <vt:lpstr>Indicator 13 – Required Elements (1 of 2)</vt:lpstr>
      <vt:lpstr>Indicator 13 – Required Elements (2 of 2)</vt:lpstr>
      <vt:lpstr>Spirit of the IDEA</vt:lpstr>
      <vt:lpstr>Why is this important?</vt:lpstr>
      <vt:lpstr>Writing Secondary Transition IEPs (Indicator 13)</vt:lpstr>
      <vt:lpstr>The Foundation of Effective Transition Planning  Six-step transition planning sequence:</vt:lpstr>
      <vt:lpstr>“Golden Thread”</vt:lpstr>
      <vt:lpstr>PowerPoint Presentation</vt:lpstr>
      <vt:lpstr>PowerPoint Presentation</vt:lpstr>
      <vt:lpstr>PowerPoint Presentation</vt:lpstr>
      <vt:lpstr>PowerPoint Presentation</vt:lpstr>
      <vt:lpstr>PowerPoint Presentation</vt:lpstr>
      <vt:lpstr>PowerPoint Presentation</vt:lpstr>
      <vt:lpstr>Viewing Data Through a Transition Lens</vt:lpstr>
      <vt:lpstr>Transition Assessments Is:</vt:lpstr>
      <vt:lpstr>PowerPoint Presentation</vt:lpstr>
      <vt:lpstr>How Do You Begin? </vt:lpstr>
      <vt:lpstr>Preferences, Interests, Needs, Strengths, (PINS)</vt:lpstr>
      <vt:lpstr>Help the student answer these questions</vt:lpstr>
      <vt:lpstr>Student-Centered Process </vt:lpstr>
      <vt:lpstr>Common assessments to begin with…..</vt:lpstr>
      <vt:lpstr>How Do You Begin the Transition Planning Process?</vt:lpstr>
      <vt:lpstr>How Do You Begin the Transition Planning Process?</vt:lpstr>
      <vt:lpstr>What Do I Still Need to Know?</vt:lpstr>
      <vt:lpstr>What Do I Still Need to Know?</vt:lpstr>
      <vt:lpstr>PowerPoint Presentation</vt:lpstr>
      <vt:lpstr>PowerPoint Presentation</vt:lpstr>
      <vt:lpstr>PowerPoint Presentation</vt:lpstr>
      <vt:lpstr>PowerPoint Presentation</vt:lpstr>
      <vt:lpstr>PowerPoint Presentation</vt:lpstr>
      <vt:lpstr>Strengths, preferences, interests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Foundation of Effective Transition Planning</vt:lpstr>
      <vt:lpstr>PowerPoint Presentation</vt:lpstr>
      <vt:lpstr>PowerPoint Presentation</vt:lpstr>
      <vt:lpstr>PowerPoint Presentation</vt:lpstr>
      <vt:lpstr>Postsecondary Goal Definitions</vt:lpstr>
      <vt:lpstr>PowerPoint Presentation</vt:lpstr>
      <vt:lpstr>How do you write postsecondary goals? </vt:lpstr>
      <vt:lpstr>PowerPoint Presentation</vt:lpstr>
      <vt:lpstr>PowerPoint Presentation</vt:lpstr>
      <vt:lpstr>PowerPoint Presentation</vt:lpstr>
      <vt:lpstr>The Foundation of Effective Transition Planning</vt:lpstr>
      <vt:lpstr>PowerPoint Presentation</vt:lpstr>
      <vt:lpstr>PowerPoint Presentation</vt:lpstr>
      <vt:lpstr>Industry Standards (Competency Skills)</vt:lpstr>
      <vt:lpstr>State Content Standards</vt:lpstr>
      <vt:lpstr>PowerPoint Presentation</vt:lpstr>
      <vt:lpstr>PowerPoint Presentation</vt:lpstr>
      <vt:lpstr>Aligning Annual IEP Goals</vt:lpstr>
      <vt:lpstr>Industry Standards</vt:lpstr>
      <vt:lpstr>Industry Resources</vt:lpstr>
      <vt:lpstr>Activities, skills and tasks necessary to work as an architect related to Jenny’s interests &amp; desires (O*NET Summary Report for 17-1011.00 Architects, except landscape and naval) Reading Comprehension — Understanding written sentences and paragraphs in work-related documents. Estimating the Quantifiable Characteristics of Products, Events, or Information — Estimating sizes, distances, and quantities; or determining time, costs, resources, or materials needed to perform a work activity Prepare information regarding design, structure specifications, materials, color, equipment, estimated costs, or construction time.</vt:lpstr>
      <vt:lpstr>Activities, skills and tasks necessary to work as an architect related to Jenny’s interests &amp; desires (O*NET Summary Report for 17-1011.00 Architects, except landscape and naval) Writing — Communicating effectively in writing as appropriate for the needs of the audience. - Consult with clients to determine functional or spatial requirements of structures. - Providing documentation, detailed instructions, Getting Information — Observing, receiving, and otherwise obtaining information from all relevant sources. - Computer-aided design CAD software</vt:lpstr>
      <vt:lpstr>Activities, skills and tasks necessary to work as an architect related to Jenny’s interests &amp; desires (O*NET Summary Report for 17-1011.00 Architects, except landscape and naval) Mathematics — Using mathematics to solve problems. Mathematics — Knowledge of arithmetic, algebra, geometry, calculus, statistics, and their applications - Understanding written sentences &amp; paragraphs in work-related documents. - The ability to communicate information &amp; ideas in writing so others will understand.</vt:lpstr>
      <vt:lpstr>Activities, skills and tasks necessary to work as an architect related to Jenny’s interests &amp; desires (O*NET Summary Report for 17-1011.00 Architects, except landscape and naval) The ability to develop specific goals and plans to prioritize, organize, and accomplish your work. Negotiation — Bringing others together and trying to reconcile differences.</vt:lpstr>
      <vt:lpstr>Putting it all together….</vt:lpstr>
      <vt:lpstr>Jenny’s needs/skills?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Measurable Postsecondary Independent Living Goal – Let’s practice! What goal would you write?</vt:lpstr>
      <vt:lpstr>PowerPoint Presentation</vt:lpstr>
      <vt:lpstr>Measurable Postsecondary Education/Training Goal</vt:lpstr>
      <vt:lpstr>The Foundation of Effective Transition Planning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Foundation of Effective Transition Planning</vt:lpstr>
      <vt:lpstr>PowerPoint Presentation</vt:lpstr>
      <vt:lpstr>PowerPoint Presentation</vt:lpstr>
      <vt:lpstr>PowerPoint Presentation</vt:lpstr>
      <vt:lpstr>PowerPoint Presentation</vt:lpstr>
      <vt:lpstr>Triangulating: Courses of Study</vt:lpstr>
      <vt:lpstr>Triangulated Courses of Study Example</vt:lpstr>
      <vt:lpstr>Triangulated Courses of Study Example</vt:lpstr>
      <vt:lpstr>PowerPoint Presentation</vt:lpstr>
      <vt:lpstr>PowerPoint Presentation</vt:lpstr>
      <vt:lpstr>The Foundation of Effective Transition Planning</vt:lpstr>
      <vt:lpstr>The LEA Must Take a Leadership Role </vt:lpstr>
      <vt:lpstr>The LEA Must Take a Leadership Role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Foundation of Effective Transition Planning</vt:lpstr>
      <vt:lpstr>The student was invited to the IEP meeting where transition services are to be discussed. 34 C.F.R § 300.321</vt:lpstr>
      <vt:lpstr>The student was invited to the IEP meeting where transition services are to be discussed. 34 C.F.R § 300.321</vt:lpstr>
      <vt:lpstr>      Student Invitation (optional form)</vt:lpstr>
      <vt:lpstr>Compliant Transition IEPs include: </vt:lpstr>
      <vt:lpstr>“Golden Thread”</vt:lpstr>
      <vt:lpstr>Planning for the IEP Meeting</vt:lpstr>
      <vt:lpstr>Secondary Transition IEPs</vt:lpstr>
      <vt:lpstr>Ensure IEP is Updated Annually</vt:lpstr>
      <vt:lpstr>Resources to Use</vt:lpstr>
      <vt:lpstr>Resources </vt:lpstr>
      <vt:lpstr>Additional CDE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CSI PowerPoint Template</dc:title>
  <dc:creator>Stachokus, Nick</dc:creator>
  <cp:lastModifiedBy>Stachokus, Nick</cp:lastModifiedBy>
  <cp:revision>3</cp:revision>
  <dcterms:created xsi:type="dcterms:W3CDTF">2023-12-13T02:20:29Z</dcterms:created>
  <dcterms:modified xsi:type="dcterms:W3CDTF">2023-12-13T02:43:15Z</dcterms:modified>
</cp:coreProperties>
</file>