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4"/>
  </p:sldMasterIdLst>
  <p:notesMasterIdLst>
    <p:notesMasterId r:id="rId24"/>
  </p:notesMasterIdLst>
  <p:sldIdLst>
    <p:sldId id="256" r:id="rId5"/>
    <p:sldId id="321" r:id="rId6"/>
    <p:sldId id="3312" r:id="rId7"/>
    <p:sldId id="4080" r:id="rId8"/>
    <p:sldId id="4079" r:id="rId9"/>
    <p:sldId id="4076" r:id="rId10"/>
    <p:sldId id="4081" r:id="rId11"/>
    <p:sldId id="4082" r:id="rId12"/>
    <p:sldId id="4083" r:id="rId13"/>
    <p:sldId id="4071" r:id="rId14"/>
    <p:sldId id="4072" r:id="rId15"/>
    <p:sldId id="4073" r:id="rId16"/>
    <p:sldId id="4074" r:id="rId17"/>
    <p:sldId id="4075" r:id="rId18"/>
    <p:sldId id="4077" r:id="rId19"/>
    <p:sldId id="4078" r:id="rId20"/>
    <p:sldId id="4070" r:id="rId21"/>
    <p:sldId id="4055" r:id="rId22"/>
    <p:sldId id="4058"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094833-A1A0-E14B-2BAB-A396A9C93F7E}" name="Dinnen, Janet" initials="DJ" userId="S::dinnen_j@cde.state.co.us::682ebc80-7236-4772-9819-9edf9790eda1" providerId="AD"/>
  <p188:author id="{A9311169-BE50-A6C0-E8B6-68B8DC36EE6B}" name="Dinnen, Janet" initials="DJ" userId="S::Dinnen_J@cde.state.co.us::682ebc80-7236-4772-9819-9edf9790eda1" providerId="AD"/>
  <p188:author id="{55ADFFDE-5C0F-FC08-644F-FC7C7651BCB7}" name="Denton, Andra" initials="DA" userId="S::denton_a@cde.state.co.us::3f2143dc-fa5e-4469-a380-9491fb4bc36e" providerId="AD"/>
  <p188:author id="{DF86C7FA-8351-0290-E870-8BE6C2C1EA9F}" name="Oberg, Amanda" initials="OA" userId="S::oberg_amanda@cde.state.co.us::31f75dea-38a5-4e2d-b82d-e61610bcc39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innen, Janet" initials="DJ" lastIdx="3" clrIdx="0">
    <p:extLst>
      <p:ext uri="{19B8F6BF-5375-455C-9EA6-DF929625EA0E}">
        <p15:presenceInfo xmlns:p15="http://schemas.microsoft.com/office/powerpoint/2012/main" userId="S::Dinnen_J@cde.state.co.us::682ebc80-7236-4772-9819-9edf9790ed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FA9"/>
    <a:srgbClr val="008CA0"/>
    <a:srgbClr val="C63F28"/>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74" autoAdjust="0"/>
    <p:restoredTop sz="87158" autoAdjust="0"/>
  </p:normalViewPr>
  <p:slideViewPr>
    <p:cSldViewPr snapToGrid="0">
      <p:cViewPr varScale="1">
        <p:scale>
          <a:sx n="89" d="100"/>
          <a:sy n="89" d="100"/>
        </p:scale>
        <p:origin x="9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ADE72E-EDA5-4476-8CB9-715BA0EAF0DB}" type="doc">
      <dgm:prSet loTypeId="urn:microsoft.com/office/officeart/2005/8/layout/hierarchy6" loCatId="hierarchy" qsTypeId="urn:microsoft.com/office/officeart/2005/8/quickstyle/simple1" qsCatId="simple" csTypeId="urn:microsoft.com/office/officeart/2005/8/colors/accent0_3" csCatId="mainScheme" phldr="1"/>
      <dgm:spPr/>
      <dgm:t>
        <a:bodyPr/>
        <a:lstStyle/>
        <a:p>
          <a:endParaRPr lang="en-US"/>
        </a:p>
      </dgm:t>
    </dgm:pt>
    <dgm:pt modelId="{9EC6E54A-790E-45BD-9ADF-A776B699B911}">
      <dgm:prSet phldrT="[Text]" custT="1"/>
      <dgm:spPr/>
      <dgm:t>
        <a:bodyPr/>
        <a:lstStyle/>
        <a:p>
          <a:r>
            <a:rPr lang="en-US" sz="1100"/>
            <a:t>Chief Finance &amp; Ops Officer</a:t>
          </a:r>
        </a:p>
      </dgm:t>
    </dgm:pt>
    <dgm:pt modelId="{54B1F8F5-20E7-46E0-9826-16E4684A0B93}" type="parTrans" cxnId="{B7BEE281-7984-4355-8A51-B1FE0CAF9051}">
      <dgm:prSet/>
      <dgm:spPr/>
      <dgm:t>
        <a:bodyPr/>
        <a:lstStyle/>
        <a:p>
          <a:endParaRPr lang="en-US"/>
        </a:p>
      </dgm:t>
    </dgm:pt>
    <dgm:pt modelId="{1F4EB55F-C1AA-4400-A72F-27E36081D468}" type="sibTrans" cxnId="{B7BEE281-7984-4355-8A51-B1FE0CAF9051}">
      <dgm:prSet/>
      <dgm:spPr/>
      <dgm:t>
        <a:bodyPr/>
        <a:lstStyle/>
        <a:p>
          <a:endParaRPr lang="en-US"/>
        </a:p>
      </dgm:t>
    </dgm:pt>
    <dgm:pt modelId="{70D3E3AD-BF0C-4B4C-BE87-2FDB607F762B}" type="asst">
      <dgm:prSet phldrT="[Text]" custT="1"/>
      <dgm:spPr/>
      <dgm:t>
        <a:bodyPr/>
        <a:lstStyle/>
        <a:p>
          <a:r>
            <a:rPr lang="en-US" sz="1100"/>
            <a:t>Controller</a:t>
          </a:r>
        </a:p>
      </dgm:t>
    </dgm:pt>
    <dgm:pt modelId="{32F1E2BF-0429-4ADF-A732-5D70E735786C}" type="parTrans" cxnId="{EFD89396-8098-42E0-9DBA-3D23A59030C6}">
      <dgm:prSet/>
      <dgm:spPr/>
      <dgm:t>
        <a:bodyPr/>
        <a:lstStyle/>
        <a:p>
          <a:endParaRPr lang="en-US"/>
        </a:p>
      </dgm:t>
    </dgm:pt>
    <dgm:pt modelId="{30F7A692-1D19-402D-81D7-AE3C79DDC4DD}" type="sibTrans" cxnId="{EFD89396-8098-42E0-9DBA-3D23A59030C6}">
      <dgm:prSet/>
      <dgm:spPr/>
      <dgm:t>
        <a:bodyPr/>
        <a:lstStyle/>
        <a:p>
          <a:endParaRPr lang="en-US"/>
        </a:p>
      </dgm:t>
    </dgm:pt>
    <dgm:pt modelId="{D12D9F85-F479-4323-8C68-701B9957222B}" type="asst">
      <dgm:prSet phldrT="[Text]" custT="1"/>
      <dgm:spPr/>
      <dgm:t>
        <a:bodyPr/>
        <a:lstStyle/>
        <a:p>
          <a:r>
            <a:rPr lang="en-US" sz="1100"/>
            <a:t>School Nutrition Program Manager</a:t>
          </a:r>
        </a:p>
      </dgm:t>
    </dgm:pt>
    <dgm:pt modelId="{A1B54A20-1883-4890-B58B-AC0D2CB80F8F}" type="parTrans" cxnId="{18D583D7-10C4-422D-A0E7-78A5839D51C5}">
      <dgm:prSet/>
      <dgm:spPr/>
      <dgm:t>
        <a:bodyPr/>
        <a:lstStyle/>
        <a:p>
          <a:endParaRPr lang="en-US"/>
        </a:p>
      </dgm:t>
    </dgm:pt>
    <dgm:pt modelId="{62341A8E-278C-4047-91A1-FAA1AF5FE7F5}" type="sibTrans" cxnId="{18D583D7-10C4-422D-A0E7-78A5839D51C5}">
      <dgm:prSet/>
      <dgm:spPr/>
      <dgm:t>
        <a:bodyPr/>
        <a:lstStyle/>
        <a:p>
          <a:endParaRPr lang="en-US"/>
        </a:p>
      </dgm:t>
    </dgm:pt>
    <dgm:pt modelId="{DB016619-3E2F-4D02-BF02-5EC74F127AB8}" type="asst">
      <dgm:prSet phldrT="[Text]" custT="1"/>
      <dgm:spPr/>
      <dgm:t>
        <a:bodyPr/>
        <a:lstStyle/>
        <a:p>
          <a:r>
            <a:rPr lang="en-US" sz="1100"/>
            <a:t>Staff Accountant</a:t>
          </a:r>
        </a:p>
      </dgm:t>
    </dgm:pt>
    <dgm:pt modelId="{27A5F621-5A3E-4871-A341-E4C9BA861B7D}" type="parTrans" cxnId="{658DCEB3-E444-4A6E-BBBC-191E4E4E745E}">
      <dgm:prSet/>
      <dgm:spPr/>
      <dgm:t>
        <a:bodyPr/>
        <a:lstStyle/>
        <a:p>
          <a:endParaRPr lang="en-US"/>
        </a:p>
      </dgm:t>
    </dgm:pt>
    <dgm:pt modelId="{B812FFAB-671D-4388-857E-B439FCC96437}" type="sibTrans" cxnId="{658DCEB3-E444-4A6E-BBBC-191E4E4E745E}">
      <dgm:prSet/>
      <dgm:spPr/>
      <dgm:t>
        <a:bodyPr/>
        <a:lstStyle/>
        <a:p>
          <a:endParaRPr lang="en-US"/>
        </a:p>
      </dgm:t>
    </dgm:pt>
    <dgm:pt modelId="{C7F5F809-7599-4D5E-A1E4-0FC6CAC9E84F}" type="asst">
      <dgm:prSet phldrT="[Text]" custT="1"/>
      <dgm:spPr/>
      <dgm:t>
        <a:bodyPr/>
        <a:lstStyle/>
        <a:p>
          <a:pPr rtl="0"/>
          <a:r>
            <a:rPr lang="en-US" sz="1100">
              <a:latin typeface="Calibri Light" panose="020F0302020204030204"/>
            </a:rPr>
            <a:t>Senior Grant &amp; Procurement Analyst</a:t>
          </a:r>
          <a:endParaRPr lang="en-US" sz="1100"/>
        </a:p>
      </dgm:t>
    </dgm:pt>
    <dgm:pt modelId="{3A4FDB57-ECB3-4B1F-937D-5B2CC841D744}" type="parTrans" cxnId="{9770E78B-79CA-4A95-AE7C-153138361C05}">
      <dgm:prSet/>
      <dgm:spPr/>
      <dgm:t>
        <a:bodyPr/>
        <a:lstStyle/>
        <a:p>
          <a:endParaRPr lang="en-US"/>
        </a:p>
      </dgm:t>
    </dgm:pt>
    <dgm:pt modelId="{B4707917-D246-4D9E-A4A4-BFF39197DC2B}" type="sibTrans" cxnId="{9770E78B-79CA-4A95-AE7C-153138361C05}">
      <dgm:prSet/>
      <dgm:spPr/>
      <dgm:t>
        <a:bodyPr/>
        <a:lstStyle/>
        <a:p>
          <a:endParaRPr lang="en-US"/>
        </a:p>
      </dgm:t>
    </dgm:pt>
    <dgm:pt modelId="{ADC19BC2-2FFC-4F77-872B-EAF8634E9D34}" type="asst">
      <dgm:prSet phldrT="[Text]" custT="1"/>
      <dgm:spPr/>
      <dgm:t>
        <a:bodyPr/>
        <a:lstStyle/>
        <a:p>
          <a:r>
            <a:rPr lang="en-US" sz="1100"/>
            <a:t>Grants &amp; Accounting Tech</a:t>
          </a:r>
        </a:p>
      </dgm:t>
    </dgm:pt>
    <dgm:pt modelId="{63148DAD-8AF3-4210-B9BA-EFD2BAA62A8F}" type="parTrans" cxnId="{AC4E2034-C6E5-44E8-AF43-5503BDC17754}">
      <dgm:prSet/>
      <dgm:spPr/>
      <dgm:t>
        <a:bodyPr/>
        <a:lstStyle/>
        <a:p>
          <a:endParaRPr lang="en-US"/>
        </a:p>
      </dgm:t>
    </dgm:pt>
    <dgm:pt modelId="{22F69BC7-B95E-43D5-A16E-5D0C5332AE57}" type="sibTrans" cxnId="{AC4E2034-C6E5-44E8-AF43-5503BDC17754}">
      <dgm:prSet/>
      <dgm:spPr/>
      <dgm:t>
        <a:bodyPr/>
        <a:lstStyle/>
        <a:p>
          <a:endParaRPr lang="en-US"/>
        </a:p>
      </dgm:t>
    </dgm:pt>
    <dgm:pt modelId="{A3719735-EE20-48CB-8110-924EBE242DFD}" type="asst">
      <dgm:prSet phldrT="[Text]" custT="1"/>
      <dgm:spPr/>
      <dgm:t>
        <a:bodyPr/>
        <a:lstStyle/>
        <a:p>
          <a:r>
            <a:rPr lang="en-US" sz="1100"/>
            <a:t>Grants Fiscal &amp; Accounting Manager</a:t>
          </a:r>
        </a:p>
      </dgm:t>
    </dgm:pt>
    <dgm:pt modelId="{B22A603F-09CA-4B2A-824D-B58A3CE2FA0E}" type="parTrans" cxnId="{5D19708F-3957-4F7F-BE5C-846D0E4A2968}">
      <dgm:prSet/>
      <dgm:spPr/>
      <dgm:t>
        <a:bodyPr/>
        <a:lstStyle/>
        <a:p>
          <a:endParaRPr lang="en-US"/>
        </a:p>
      </dgm:t>
    </dgm:pt>
    <dgm:pt modelId="{A3323767-422E-4781-BED0-E7525F699C67}" type="sibTrans" cxnId="{5D19708F-3957-4F7F-BE5C-846D0E4A2968}">
      <dgm:prSet/>
      <dgm:spPr/>
      <dgm:t>
        <a:bodyPr/>
        <a:lstStyle/>
        <a:p>
          <a:endParaRPr lang="en-US"/>
        </a:p>
      </dgm:t>
    </dgm:pt>
    <dgm:pt modelId="{305F030B-8BE6-4D60-984B-52ED9ECB6E55}" type="asst">
      <dgm:prSet phldrT="[Text]" custT="1"/>
      <dgm:spPr/>
      <dgm:t>
        <a:bodyPr/>
        <a:lstStyle/>
        <a:p>
          <a:r>
            <a:rPr lang="en-US" sz="1100"/>
            <a:t>School Finance Manager</a:t>
          </a:r>
        </a:p>
      </dgm:t>
    </dgm:pt>
    <dgm:pt modelId="{9AF2A0FD-824D-4911-AA3C-CBF13E793533}" type="parTrans" cxnId="{3A0C9155-9E30-45C6-9801-2CF784C971D6}">
      <dgm:prSet/>
      <dgm:spPr/>
      <dgm:t>
        <a:bodyPr/>
        <a:lstStyle/>
        <a:p>
          <a:endParaRPr lang="en-US"/>
        </a:p>
      </dgm:t>
    </dgm:pt>
    <dgm:pt modelId="{EA110456-5A23-4F78-B84E-78BA07212CFC}" type="sibTrans" cxnId="{3A0C9155-9E30-45C6-9801-2CF784C971D6}">
      <dgm:prSet/>
      <dgm:spPr/>
      <dgm:t>
        <a:bodyPr/>
        <a:lstStyle/>
        <a:p>
          <a:endParaRPr lang="en-US"/>
        </a:p>
      </dgm:t>
    </dgm:pt>
    <dgm:pt modelId="{A6C3F930-C2BD-4F5F-B1CD-B91F270ED317}" type="asst">
      <dgm:prSet phldrT="[Text]" custT="1"/>
      <dgm:spPr/>
      <dgm:t>
        <a:bodyPr/>
        <a:lstStyle/>
        <a:p>
          <a:r>
            <a:rPr lang="en-US" sz="1100"/>
            <a:t>Nutrition and Data Specialist</a:t>
          </a:r>
        </a:p>
      </dgm:t>
    </dgm:pt>
    <dgm:pt modelId="{CE0B8A80-30BE-4B38-958E-09EC9540D5D5}" type="parTrans" cxnId="{B5506B64-A026-4D5F-9586-6FE8CB22B811}">
      <dgm:prSet/>
      <dgm:spPr/>
      <dgm:t>
        <a:bodyPr/>
        <a:lstStyle/>
        <a:p>
          <a:endParaRPr lang="en-US"/>
        </a:p>
      </dgm:t>
    </dgm:pt>
    <dgm:pt modelId="{D0BC0539-4E67-4E29-9741-DC78A81A5D9F}" type="sibTrans" cxnId="{B5506B64-A026-4D5F-9586-6FE8CB22B811}">
      <dgm:prSet/>
      <dgm:spPr/>
      <dgm:t>
        <a:bodyPr/>
        <a:lstStyle/>
        <a:p>
          <a:endParaRPr lang="en-US"/>
        </a:p>
      </dgm:t>
    </dgm:pt>
    <dgm:pt modelId="{2270D1C6-3B8F-4912-B81D-80EE294153BF}" type="asst">
      <dgm:prSet phldr="0"/>
      <dgm:spPr/>
      <dgm:t>
        <a:bodyPr/>
        <a:lstStyle/>
        <a:p>
          <a:pPr rtl="0"/>
          <a:r>
            <a:rPr lang="en-US">
              <a:latin typeface="Calibri Light" panose="020F0302020204030204"/>
            </a:rPr>
            <a:t>Grants &amp; Accounting Tech</a:t>
          </a:r>
        </a:p>
      </dgm:t>
    </dgm:pt>
    <dgm:pt modelId="{C26EB64B-697C-4318-908F-E0D44BF65326}" type="parTrans" cxnId="{E65048B8-C551-49B4-8B9E-746EE352696D}">
      <dgm:prSet/>
      <dgm:spPr/>
      <dgm:t>
        <a:bodyPr/>
        <a:lstStyle/>
        <a:p>
          <a:endParaRPr lang="en-US"/>
        </a:p>
      </dgm:t>
    </dgm:pt>
    <dgm:pt modelId="{6C501DE5-64E2-410E-8985-1747C2890776}" type="sibTrans" cxnId="{E65048B8-C551-49B4-8B9E-746EE352696D}">
      <dgm:prSet/>
      <dgm:spPr/>
      <dgm:t>
        <a:bodyPr/>
        <a:lstStyle/>
        <a:p>
          <a:endParaRPr lang="en-US"/>
        </a:p>
      </dgm:t>
    </dgm:pt>
    <dgm:pt modelId="{3D7BE105-86B0-424F-A3E2-E40D8B4365F8}" type="pres">
      <dgm:prSet presAssocID="{46ADE72E-EDA5-4476-8CB9-715BA0EAF0DB}" presName="mainComposite" presStyleCnt="0">
        <dgm:presLayoutVars>
          <dgm:chPref val="1"/>
          <dgm:dir/>
          <dgm:animOne val="branch"/>
          <dgm:animLvl val="lvl"/>
          <dgm:resizeHandles val="exact"/>
        </dgm:presLayoutVars>
      </dgm:prSet>
      <dgm:spPr/>
    </dgm:pt>
    <dgm:pt modelId="{53B27D27-9CA3-4721-8A1D-52160B487B00}" type="pres">
      <dgm:prSet presAssocID="{46ADE72E-EDA5-4476-8CB9-715BA0EAF0DB}" presName="hierFlow" presStyleCnt="0"/>
      <dgm:spPr/>
    </dgm:pt>
    <dgm:pt modelId="{4A24BE15-84C8-4345-B580-55AEDC1EC526}" type="pres">
      <dgm:prSet presAssocID="{46ADE72E-EDA5-4476-8CB9-715BA0EAF0DB}" presName="hierChild1" presStyleCnt="0">
        <dgm:presLayoutVars>
          <dgm:chPref val="1"/>
          <dgm:animOne val="branch"/>
          <dgm:animLvl val="lvl"/>
        </dgm:presLayoutVars>
      </dgm:prSet>
      <dgm:spPr/>
    </dgm:pt>
    <dgm:pt modelId="{A1693CAC-F2AF-47B7-BC03-D49056CDDCE9}" type="pres">
      <dgm:prSet presAssocID="{9EC6E54A-790E-45BD-9ADF-A776B699B911}" presName="Name14" presStyleCnt="0"/>
      <dgm:spPr/>
    </dgm:pt>
    <dgm:pt modelId="{345E6F81-8F8A-4040-9BFB-D81350A78A84}" type="pres">
      <dgm:prSet presAssocID="{9EC6E54A-790E-45BD-9ADF-A776B699B911}" presName="level1Shape" presStyleLbl="node0" presStyleIdx="0" presStyleCnt="1">
        <dgm:presLayoutVars>
          <dgm:chPref val="3"/>
        </dgm:presLayoutVars>
      </dgm:prSet>
      <dgm:spPr/>
    </dgm:pt>
    <dgm:pt modelId="{6889C11E-77EB-4998-A752-C6DD76C6CE8B}" type="pres">
      <dgm:prSet presAssocID="{9EC6E54A-790E-45BD-9ADF-A776B699B911}" presName="hierChild2" presStyleCnt="0"/>
      <dgm:spPr/>
    </dgm:pt>
    <dgm:pt modelId="{FD5DCE0C-349B-4488-8104-154F9DBBCA9F}" type="pres">
      <dgm:prSet presAssocID="{32F1E2BF-0429-4ADF-A732-5D70E735786C}" presName="Name19" presStyleLbl="parChTrans1D2" presStyleIdx="0" presStyleCnt="4"/>
      <dgm:spPr/>
    </dgm:pt>
    <dgm:pt modelId="{697FBF22-661E-4BFD-8514-630FD8894BFC}" type="pres">
      <dgm:prSet presAssocID="{70D3E3AD-BF0C-4B4C-BE87-2FDB607F762B}" presName="Name21" presStyleCnt="0"/>
      <dgm:spPr/>
    </dgm:pt>
    <dgm:pt modelId="{491A795B-1FEE-46A8-9D7E-46B55EF93016}" type="pres">
      <dgm:prSet presAssocID="{70D3E3AD-BF0C-4B4C-BE87-2FDB607F762B}" presName="level2Shape" presStyleLbl="asst1" presStyleIdx="0" presStyleCnt="9"/>
      <dgm:spPr/>
    </dgm:pt>
    <dgm:pt modelId="{FD542564-4715-447A-B888-32F53E560DFB}" type="pres">
      <dgm:prSet presAssocID="{70D3E3AD-BF0C-4B4C-BE87-2FDB607F762B}" presName="hierChild3" presStyleCnt="0"/>
      <dgm:spPr/>
    </dgm:pt>
    <dgm:pt modelId="{86E73059-737F-4CD2-AB85-B062325A61EC}" type="pres">
      <dgm:prSet presAssocID="{27A5F621-5A3E-4871-A341-E4C9BA861B7D}" presName="Name19" presStyleLbl="parChTrans1D3" presStyleIdx="0" presStyleCnt="5"/>
      <dgm:spPr/>
    </dgm:pt>
    <dgm:pt modelId="{51880727-0B95-4B28-A045-B4A4852FA830}" type="pres">
      <dgm:prSet presAssocID="{DB016619-3E2F-4D02-BF02-5EC74F127AB8}" presName="Name21" presStyleCnt="0"/>
      <dgm:spPr/>
    </dgm:pt>
    <dgm:pt modelId="{D847AEAD-C6CD-4273-AF7B-4A4BA5FD4B44}" type="pres">
      <dgm:prSet presAssocID="{DB016619-3E2F-4D02-BF02-5EC74F127AB8}" presName="level2Shape" presStyleLbl="asst1" presStyleIdx="1" presStyleCnt="9"/>
      <dgm:spPr/>
    </dgm:pt>
    <dgm:pt modelId="{B38A9360-2686-4943-BB87-48E56BF8B863}" type="pres">
      <dgm:prSet presAssocID="{DB016619-3E2F-4D02-BF02-5EC74F127AB8}" presName="hierChild3" presStyleCnt="0"/>
      <dgm:spPr/>
    </dgm:pt>
    <dgm:pt modelId="{618303CA-F9A3-4C86-A027-C1E35BE54B5B}" type="pres">
      <dgm:prSet presAssocID="{B22A603F-09CA-4B2A-824D-B58A3CE2FA0E}" presName="Name19" presStyleLbl="parChTrans1D2" presStyleIdx="1" presStyleCnt="4"/>
      <dgm:spPr/>
    </dgm:pt>
    <dgm:pt modelId="{B9D783B6-DA0E-48E4-AA50-ADF101046D81}" type="pres">
      <dgm:prSet presAssocID="{A3719735-EE20-48CB-8110-924EBE242DFD}" presName="Name21" presStyleCnt="0"/>
      <dgm:spPr/>
    </dgm:pt>
    <dgm:pt modelId="{294DFAE8-5C8D-41D4-BF53-501711D42D50}" type="pres">
      <dgm:prSet presAssocID="{A3719735-EE20-48CB-8110-924EBE242DFD}" presName="level2Shape" presStyleLbl="asst1" presStyleIdx="2" presStyleCnt="9"/>
      <dgm:spPr/>
    </dgm:pt>
    <dgm:pt modelId="{12996163-664A-4A9B-AFD9-709190710178}" type="pres">
      <dgm:prSet presAssocID="{A3719735-EE20-48CB-8110-924EBE242DFD}" presName="hierChild3" presStyleCnt="0"/>
      <dgm:spPr/>
    </dgm:pt>
    <dgm:pt modelId="{D51DA73E-E895-45D5-8A89-1BFBD89E6237}" type="pres">
      <dgm:prSet presAssocID="{3A4FDB57-ECB3-4B1F-937D-5B2CC841D744}" presName="Name19" presStyleLbl="parChTrans1D3" presStyleIdx="1" presStyleCnt="5"/>
      <dgm:spPr/>
    </dgm:pt>
    <dgm:pt modelId="{27945306-BC5F-4902-A247-E8A60DC45476}" type="pres">
      <dgm:prSet presAssocID="{C7F5F809-7599-4D5E-A1E4-0FC6CAC9E84F}" presName="Name21" presStyleCnt="0"/>
      <dgm:spPr/>
    </dgm:pt>
    <dgm:pt modelId="{9A05BE83-8010-4DAD-8BC9-FE0615C0A058}" type="pres">
      <dgm:prSet presAssocID="{C7F5F809-7599-4D5E-A1E4-0FC6CAC9E84F}" presName="level2Shape" presStyleLbl="asst1" presStyleIdx="3" presStyleCnt="9"/>
      <dgm:spPr/>
    </dgm:pt>
    <dgm:pt modelId="{688B9BAA-2D3C-40AB-87F2-D3A0DA51A546}" type="pres">
      <dgm:prSet presAssocID="{C7F5F809-7599-4D5E-A1E4-0FC6CAC9E84F}" presName="hierChild3" presStyleCnt="0"/>
      <dgm:spPr/>
    </dgm:pt>
    <dgm:pt modelId="{7ADDCB71-C51E-414D-9216-2A390D7FE23A}" type="pres">
      <dgm:prSet presAssocID="{63148DAD-8AF3-4210-B9BA-EFD2BAA62A8F}" presName="Name19" presStyleLbl="parChTrans1D3" presStyleIdx="2" presStyleCnt="5"/>
      <dgm:spPr/>
    </dgm:pt>
    <dgm:pt modelId="{75F2A06A-35B0-4235-B592-AAF653068E81}" type="pres">
      <dgm:prSet presAssocID="{ADC19BC2-2FFC-4F77-872B-EAF8634E9D34}" presName="Name21" presStyleCnt="0"/>
      <dgm:spPr/>
    </dgm:pt>
    <dgm:pt modelId="{609AB35F-7DCB-4C64-B71A-820A479CAEFD}" type="pres">
      <dgm:prSet presAssocID="{ADC19BC2-2FFC-4F77-872B-EAF8634E9D34}" presName="level2Shape" presStyleLbl="asst1" presStyleIdx="4" presStyleCnt="9"/>
      <dgm:spPr/>
    </dgm:pt>
    <dgm:pt modelId="{0D407158-7F2E-4883-8DF2-BAD41C0008BB}" type="pres">
      <dgm:prSet presAssocID="{ADC19BC2-2FFC-4F77-872B-EAF8634E9D34}" presName="hierChild3" presStyleCnt="0"/>
      <dgm:spPr/>
    </dgm:pt>
    <dgm:pt modelId="{6C11A8CF-FCE0-4AAE-BE50-0299D99984A0}" type="pres">
      <dgm:prSet presAssocID="{C26EB64B-697C-4318-908F-E0D44BF65326}" presName="Name19" presStyleLbl="parChTrans1D3" presStyleIdx="3" presStyleCnt="5"/>
      <dgm:spPr/>
    </dgm:pt>
    <dgm:pt modelId="{F9B386DB-F977-404C-B77D-62EE0298F328}" type="pres">
      <dgm:prSet presAssocID="{2270D1C6-3B8F-4912-B81D-80EE294153BF}" presName="Name21" presStyleCnt="0"/>
      <dgm:spPr/>
    </dgm:pt>
    <dgm:pt modelId="{94216063-FFAB-44B9-8C95-CD253EA87AF9}" type="pres">
      <dgm:prSet presAssocID="{2270D1C6-3B8F-4912-B81D-80EE294153BF}" presName="level2Shape" presStyleLbl="asst1" presStyleIdx="5" presStyleCnt="9"/>
      <dgm:spPr/>
    </dgm:pt>
    <dgm:pt modelId="{4717F296-C734-44C3-BD02-42364E55DF7E}" type="pres">
      <dgm:prSet presAssocID="{2270D1C6-3B8F-4912-B81D-80EE294153BF}" presName="hierChild3" presStyleCnt="0"/>
      <dgm:spPr/>
    </dgm:pt>
    <dgm:pt modelId="{BFF2719A-5DEC-40A3-901B-EBF0E9B97033}" type="pres">
      <dgm:prSet presAssocID="{A1B54A20-1883-4890-B58B-AC0D2CB80F8F}" presName="Name19" presStyleLbl="parChTrans1D2" presStyleIdx="2" presStyleCnt="4"/>
      <dgm:spPr/>
    </dgm:pt>
    <dgm:pt modelId="{AD1EEA41-1224-4A05-B526-6586F70A66B8}" type="pres">
      <dgm:prSet presAssocID="{D12D9F85-F479-4323-8C68-701B9957222B}" presName="Name21" presStyleCnt="0"/>
      <dgm:spPr/>
    </dgm:pt>
    <dgm:pt modelId="{6AA6B494-FE13-4ACE-99F7-F5BDFFAB70E1}" type="pres">
      <dgm:prSet presAssocID="{D12D9F85-F479-4323-8C68-701B9957222B}" presName="level2Shape" presStyleLbl="asst1" presStyleIdx="6" presStyleCnt="9"/>
      <dgm:spPr/>
    </dgm:pt>
    <dgm:pt modelId="{E543470E-D86E-41E4-903B-3D5E29B79FC8}" type="pres">
      <dgm:prSet presAssocID="{D12D9F85-F479-4323-8C68-701B9957222B}" presName="hierChild3" presStyleCnt="0"/>
      <dgm:spPr/>
    </dgm:pt>
    <dgm:pt modelId="{3B8B50ED-4F85-4771-B2B9-F20305E8E137}" type="pres">
      <dgm:prSet presAssocID="{CE0B8A80-30BE-4B38-958E-09EC9540D5D5}" presName="Name19" presStyleLbl="parChTrans1D3" presStyleIdx="4" presStyleCnt="5"/>
      <dgm:spPr/>
    </dgm:pt>
    <dgm:pt modelId="{C872ABB2-2C4A-4BA4-B4E7-5EDF6E50092F}" type="pres">
      <dgm:prSet presAssocID="{A6C3F930-C2BD-4F5F-B1CD-B91F270ED317}" presName="Name21" presStyleCnt="0"/>
      <dgm:spPr/>
    </dgm:pt>
    <dgm:pt modelId="{0538BCA5-39C3-40F2-B274-04CC91411CD6}" type="pres">
      <dgm:prSet presAssocID="{A6C3F930-C2BD-4F5F-B1CD-B91F270ED317}" presName="level2Shape" presStyleLbl="asst1" presStyleIdx="7" presStyleCnt="9"/>
      <dgm:spPr/>
    </dgm:pt>
    <dgm:pt modelId="{5E21CDB6-70BD-4D2B-8D06-5BF9DF20189B}" type="pres">
      <dgm:prSet presAssocID="{A6C3F930-C2BD-4F5F-B1CD-B91F270ED317}" presName="hierChild3" presStyleCnt="0"/>
      <dgm:spPr/>
    </dgm:pt>
    <dgm:pt modelId="{7E3D2293-3CD0-4047-86E1-C76A54F0DA39}" type="pres">
      <dgm:prSet presAssocID="{9AF2A0FD-824D-4911-AA3C-CBF13E793533}" presName="Name19" presStyleLbl="parChTrans1D2" presStyleIdx="3" presStyleCnt="4"/>
      <dgm:spPr/>
    </dgm:pt>
    <dgm:pt modelId="{EECD745A-8D28-43FF-9BF0-E722F2518435}" type="pres">
      <dgm:prSet presAssocID="{305F030B-8BE6-4D60-984B-52ED9ECB6E55}" presName="Name21" presStyleCnt="0"/>
      <dgm:spPr/>
    </dgm:pt>
    <dgm:pt modelId="{77EC81D7-3564-459F-A38D-DFD78EA7BB70}" type="pres">
      <dgm:prSet presAssocID="{305F030B-8BE6-4D60-984B-52ED9ECB6E55}" presName="level2Shape" presStyleLbl="asst1" presStyleIdx="8" presStyleCnt="9"/>
      <dgm:spPr/>
    </dgm:pt>
    <dgm:pt modelId="{8D6B2CDE-1C5D-4078-BD61-A4C7C79AD05C}" type="pres">
      <dgm:prSet presAssocID="{305F030B-8BE6-4D60-984B-52ED9ECB6E55}" presName="hierChild3" presStyleCnt="0"/>
      <dgm:spPr/>
    </dgm:pt>
    <dgm:pt modelId="{35E6980D-178E-493F-90D3-AC069AF3D485}" type="pres">
      <dgm:prSet presAssocID="{46ADE72E-EDA5-4476-8CB9-715BA0EAF0DB}" presName="bgShapesFlow" presStyleCnt="0"/>
      <dgm:spPr/>
    </dgm:pt>
  </dgm:ptLst>
  <dgm:cxnLst>
    <dgm:cxn modelId="{82C62D19-7216-4A67-921E-71D1FA2FCC3E}" type="presOf" srcId="{3A4FDB57-ECB3-4B1F-937D-5B2CC841D744}" destId="{D51DA73E-E895-45D5-8A89-1BFBD89E6237}" srcOrd="0" destOrd="0" presId="urn:microsoft.com/office/officeart/2005/8/layout/hierarchy6"/>
    <dgm:cxn modelId="{AC4E2034-C6E5-44E8-AF43-5503BDC17754}" srcId="{A3719735-EE20-48CB-8110-924EBE242DFD}" destId="{ADC19BC2-2FFC-4F77-872B-EAF8634E9D34}" srcOrd="1" destOrd="0" parTransId="{63148DAD-8AF3-4210-B9BA-EFD2BAA62A8F}" sibTransId="{22F69BC7-B95E-43D5-A16E-5D0C5332AE57}"/>
    <dgm:cxn modelId="{54559B62-ED64-4AA9-910F-F413671529B3}" type="presOf" srcId="{A6C3F930-C2BD-4F5F-B1CD-B91F270ED317}" destId="{0538BCA5-39C3-40F2-B274-04CC91411CD6}" srcOrd="0" destOrd="0" presId="urn:microsoft.com/office/officeart/2005/8/layout/hierarchy6"/>
    <dgm:cxn modelId="{B5506B64-A026-4D5F-9586-6FE8CB22B811}" srcId="{D12D9F85-F479-4323-8C68-701B9957222B}" destId="{A6C3F930-C2BD-4F5F-B1CD-B91F270ED317}" srcOrd="0" destOrd="0" parTransId="{CE0B8A80-30BE-4B38-958E-09EC9540D5D5}" sibTransId="{D0BC0539-4E67-4E29-9741-DC78A81A5D9F}"/>
    <dgm:cxn modelId="{3956A44B-0377-4D91-A183-1B1D4D06384F}" type="presOf" srcId="{A3719735-EE20-48CB-8110-924EBE242DFD}" destId="{294DFAE8-5C8D-41D4-BF53-501711D42D50}" srcOrd="0" destOrd="0" presId="urn:microsoft.com/office/officeart/2005/8/layout/hierarchy6"/>
    <dgm:cxn modelId="{C9862C75-9A46-4B99-9704-8B8EE4070FAB}" type="presOf" srcId="{DB016619-3E2F-4D02-BF02-5EC74F127AB8}" destId="{D847AEAD-C6CD-4273-AF7B-4A4BA5FD4B44}" srcOrd="0" destOrd="0" presId="urn:microsoft.com/office/officeart/2005/8/layout/hierarchy6"/>
    <dgm:cxn modelId="{3A0C9155-9E30-45C6-9801-2CF784C971D6}" srcId="{9EC6E54A-790E-45BD-9ADF-A776B699B911}" destId="{305F030B-8BE6-4D60-984B-52ED9ECB6E55}" srcOrd="3" destOrd="0" parTransId="{9AF2A0FD-824D-4911-AA3C-CBF13E793533}" sibTransId="{EA110456-5A23-4F78-B84E-78BA07212CFC}"/>
    <dgm:cxn modelId="{3B9C0078-1661-468D-95DA-2C569A92E701}" type="presOf" srcId="{9EC6E54A-790E-45BD-9ADF-A776B699B911}" destId="{345E6F81-8F8A-4040-9BFB-D81350A78A84}" srcOrd="0" destOrd="0" presId="urn:microsoft.com/office/officeart/2005/8/layout/hierarchy6"/>
    <dgm:cxn modelId="{D8621A7B-2CE2-48D4-9C79-B33C38E692A9}" type="presOf" srcId="{B22A603F-09CA-4B2A-824D-B58A3CE2FA0E}" destId="{618303CA-F9A3-4C86-A027-C1E35BE54B5B}" srcOrd="0" destOrd="0" presId="urn:microsoft.com/office/officeart/2005/8/layout/hierarchy6"/>
    <dgm:cxn modelId="{A225D67E-38A9-4EC2-A544-E5B0B5E47719}" type="presOf" srcId="{32F1E2BF-0429-4ADF-A732-5D70E735786C}" destId="{FD5DCE0C-349B-4488-8104-154F9DBBCA9F}" srcOrd="0" destOrd="0" presId="urn:microsoft.com/office/officeart/2005/8/layout/hierarchy6"/>
    <dgm:cxn modelId="{B7BEE281-7984-4355-8A51-B1FE0CAF9051}" srcId="{46ADE72E-EDA5-4476-8CB9-715BA0EAF0DB}" destId="{9EC6E54A-790E-45BD-9ADF-A776B699B911}" srcOrd="0" destOrd="0" parTransId="{54B1F8F5-20E7-46E0-9826-16E4684A0B93}" sibTransId="{1F4EB55F-C1AA-4400-A72F-27E36081D468}"/>
    <dgm:cxn modelId="{9770E78B-79CA-4A95-AE7C-153138361C05}" srcId="{A3719735-EE20-48CB-8110-924EBE242DFD}" destId="{C7F5F809-7599-4D5E-A1E4-0FC6CAC9E84F}" srcOrd="0" destOrd="0" parTransId="{3A4FDB57-ECB3-4B1F-937D-5B2CC841D744}" sibTransId="{B4707917-D246-4D9E-A4A4-BFF39197DC2B}"/>
    <dgm:cxn modelId="{D3E2F78C-FBF4-426B-914C-5C04B91F8FCB}" type="presOf" srcId="{C7F5F809-7599-4D5E-A1E4-0FC6CAC9E84F}" destId="{9A05BE83-8010-4DAD-8BC9-FE0615C0A058}" srcOrd="0" destOrd="0" presId="urn:microsoft.com/office/officeart/2005/8/layout/hierarchy6"/>
    <dgm:cxn modelId="{5D19708F-3957-4F7F-BE5C-846D0E4A2968}" srcId="{9EC6E54A-790E-45BD-9ADF-A776B699B911}" destId="{A3719735-EE20-48CB-8110-924EBE242DFD}" srcOrd="1" destOrd="0" parTransId="{B22A603F-09CA-4B2A-824D-B58A3CE2FA0E}" sibTransId="{A3323767-422E-4781-BED0-E7525F699C67}"/>
    <dgm:cxn modelId="{159C8391-1757-4E50-9C2B-B0550FBEA87E}" type="presOf" srcId="{D12D9F85-F479-4323-8C68-701B9957222B}" destId="{6AA6B494-FE13-4ACE-99F7-F5BDFFAB70E1}" srcOrd="0" destOrd="0" presId="urn:microsoft.com/office/officeart/2005/8/layout/hierarchy6"/>
    <dgm:cxn modelId="{0493AB91-F618-4226-B1A8-1878B34AB7FC}" type="presOf" srcId="{9AF2A0FD-824D-4911-AA3C-CBF13E793533}" destId="{7E3D2293-3CD0-4047-86E1-C76A54F0DA39}" srcOrd="0" destOrd="0" presId="urn:microsoft.com/office/officeart/2005/8/layout/hierarchy6"/>
    <dgm:cxn modelId="{001F3495-4CB6-4DC7-ABBC-12E6281EA038}" type="presOf" srcId="{2270D1C6-3B8F-4912-B81D-80EE294153BF}" destId="{94216063-FFAB-44B9-8C95-CD253EA87AF9}" srcOrd="0" destOrd="0" presId="urn:microsoft.com/office/officeart/2005/8/layout/hierarchy6"/>
    <dgm:cxn modelId="{EFD89396-8098-42E0-9DBA-3D23A59030C6}" srcId="{9EC6E54A-790E-45BD-9ADF-A776B699B911}" destId="{70D3E3AD-BF0C-4B4C-BE87-2FDB607F762B}" srcOrd="0" destOrd="0" parTransId="{32F1E2BF-0429-4ADF-A732-5D70E735786C}" sibTransId="{30F7A692-1D19-402D-81D7-AE3C79DDC4DD}"/>
    <dgm:cxn modelId="{6174CC9A-C1C9-4A2E-8E27-AC6DE1C6DA38}" type="presOf" srcId="{ADC19BC2-2FFC-4F77-872B-EAF8634E9D34}" destId="{609AB35F-7DCB-4C64-B71A-820A479CAEFD}" srcOrd="0" destOrd="0" presId="urn:microsoft.com/office/officeart/2005/8/layout/hierarchy6"/>
    <dgm:cxn modelId="{EEBD369E-C1AD-463E-8702-18B1BBB66CDB}" type="presOf" srcId="{A1B54A20-1883-4890-B58B-AC0D2CB80F8F}" destId="{BFF2719A-5DEC-40A3-901B-EBF0E9B97033}" srcOrd="0" destOrd="0" presId="urn:microsoft.com/office/officeart/2005/8/layout/hierarchy6"/>
    <dgm:cxn modelId="{85DD15AB-8BA1-4A5C-92A5-F5B18CD68B97}" type="presOf" srcId="{305F030B-8BE6-4D60-984B-52ED9ECB6E55}" destId="{77EC81D7-3564-459F-A38D-DFD78EA7BB70}" srcOrd="0" destOrd="0" presId="urn:microsoft.com/office/officeart/2005/8/layout/hierarchy6"/>
    <dgm:cxn modelId="{658DCEB3-E444-4A6E-BBBC-191E4E4E745E}" srcId="{70D3E3AD-BF0C-4B4C-BE87-2FDB607F762B}" destId="{DB016619-3E2F-4D02-BF02-5EC74F127AB8}" srcOrd="0" destOrd="0" parTransId="{27A5F621-5A3E-4871-A341-E4C9BA861B7D}" sibTransId="{B812FFAB-671D-4388-857E-B439FCC96437}"/>
    <dgm:cxn modelId="{E65048B8-C551-49B4-8B9E-746EE352696D}" srcId="{A3719735-EE20-48CB-8110-924EBE242DFD}" destId="{2270D1C6-3B8F-4912-B81D-80EE294153BF}" srcOrd="2" destOrd="0" parTransId="{C26EB64B-697C-4318-908F-E0D44BF65326}" sibTransId="{6C501DE5-64E2-410E-8985-1747C2890776}"/>
    <dgm:cxn modelId="{0E7693B8-E08E-4186-ACF6-6E2180D09182}" type="presOf" srcId="{63148DAD-8AF3-4210-B9BA-EFD2BAA62A8F}" destId="{7ADDCB71-C51E-414D-9216-2A390D7FE23A}" srcOrd="0" destOrd="0" presId="urn:microsoft.com/office/officeart/2005/8/layout/hierarchy6"/>
    <dgm:cxn modelId="{C38C8BB9-2A28-43CD-82FC-C31A765DF82E}" type="presOf" srcId="{27A5F621-5A3E-4871-A341-E4C9BA861B7D}" destId="{86E73059-737F-4CD2-AB85-B062325A61EC}" srcOrd="0" destOrd="0" presId="urn:microsoft.com/office/officeart/2005/8/layout/hierarchy6"/>
    <dgm:cxn modelId="{6EA232C0-79ED-460B-BE13-4382F4D858C7}" type="presOf" srcId="{C26EB64B-697C-4318-908F-E0D44BF65326}" destId="{6C11A8CF-FCE0-4AAE-BE50-0299D99984A0}" srcOrd="0" destOrd="0" presId="urn:microsoft.com/office/officeart/2005/8/layout/hierarchy6"/>
    <dgm:cxn modelId="{18D583D7-10C4-422D-A0E7-78A5839D51C5}" srcId="{9EC6E54A-790E-45BD-9ADF-A776B699B911}" destId="{D12D9F85-F479-4323-8C68-701B9957222B}" srcOrd="2" destOrd="0" parTransId="{A1B54A20-1883-4890-B58B-AC0D2CB80F8F}" sibTransId="{62341A8E-278C-4047-91A1-FAA1AF5FE7F5}"/>
    <dgm:cxn modelId="{08EF04D8-C306-4527-AEF8-112BE8FA9614}" type="presOf" srcId="{46ADE72E-EDA5-4476-8CB9-715BA0EAF0DB}" destId="{3D7BE105-86B0-424F-A3E2-E40D8B4365F8}" srcOrd="0" destOrd="0" presId="urn:microsoft.com/office/officeart/2005/8/layout/hierarchy6"/>
    <dgm:cxn modelId="{94AEDFE0-E0FB-41DD-8079-BEDE42FE59F8}" type="presOf" srcId="{CE0B8A80-30BE-4B38-958E-09EC9540D5D5}" destId="{3B8B50ED-4F85-4771-B2B9-F20305E8E137}" srcOrd="0" destOrd="0" presId="urn:microsoft.com/office/officeart/2005/8/layout/hierarchy6"/>
    <dgm:cxn modelId="{65B6CAFA-F4E8-401A-B4CD-FA9B9C5ED605}" type="presOf" srcId="{70D3E3AD-BF0C-4B4C-BE87-2FDB607F762B}" destId="{491A795B-1FEE-46A8-9D7E-46B55EF93016}" srcOrd="0" destOrd="0" presId="urn:microsoft.com/office/officeart/2005/8/layout/hierarchy6"/>
    <dgm:cxn modelId="{42176F29-6931-4E50-AB8B-013B838843FD}" type="presParOf" srcId="{3D7BE105-86B0-424F-A3E2-E40D8B4365F8}" destId="{53B27D27-9CA3-4721-8A1D-52160B487B00}" srcOrd="0" destOrd="0" presId="urn:microsoft.com/office/officeart/2005/8/layout/hierarchy6"/>
    <dgm:cxn modelId="{C7252135-FBFF-4C2D-965B-7867318F5D15}" type="presParOf" srcId="{53B27D27-9CA3-4721-8A1D-52160B487B00}" destId="{4A24BE15-84C8-4345-B580-55AEDC1EC526}" srcOrd="0" destOrd="0" presId="urn:microsoft.com/office/officeart/2005/8/layout/hierarchy6"/>
    <dgm:cxn modelId="{A0FC838D-2D85-4CA5-8280-FD4A47C07AD2}" type="presParOf" srcId="{4A24BE15-84C8-4345-B580-55AEDC1EC526}" destId="{A1693CAC-F2AF-47B7-BC03-D49056CDDCE9}" srcOrd="0" destOrd="0" presId="urn:microsoft.com/office/officeart/2005/8/layout/hierarchy6"/>
    <dgm:cxn modelId="{7318FBB4-13D0-4653-8239-742E2E9827F1}" type="presParOf" srcId="{A1693CAC-F2AF-47B7-BC03-D49056CDDCE9}" destId="{345E6F81-8F8A-4040-9BFB-D81350A78A84}" srcOrd="0" destOrd="0" presId="urn:microsoft.com/office/officeart/2005/8/layout/hierarchy6"/>
    <dgm:cxn modelId="{F1236B32-A46E-4B6A-AEB0-845CFB8DB309}" type="presParOf" srcId="{A1693CAC-F2AF-47B7-BC03-D49056CDDCE9}" destId="{6889C11E-77EB-4998-A752-C6DD76C6CE8B}" srcOrd="1" destOrd="0" presId="urn:microsoft.com/office/officeart/2005/8/layout/hierarchy6"/>
    <dgm:cxn modelId="{4A288AB5-C5A0-4CF7-B88E-278CC3A59322}" type="presParOf" srcId="{6889C11E-77EB-4998-A752-C6DD76C6CE8B}" destId="{FD5DCE0C-349B-4488-8104-154F9DBBCA9F}" srcOrd="0" destOrd="0" presId="urn:microsoft.com/office/officeart/2005/8/layout/hierarchy6"/>
    <dgm:cxn modelId="{552F54AF-34A0-4E05-9F85-39B82C377DC3}" type="presParOf" srcId="{6889C11E-77EB-4998-A752-C6DD76C6CE8B}" destId="{697FBF22-661E-4BFD-8514-630FD8894BFC}" srcOrd="1" destOrd="0" presId="urn:microsoft.com/office/officeart/2005/8/layout/hierarchy6"/>
    <dgm:cxn modelId="{E107D335-B702-408F-AF8B-36CC3F2B418A}" type="presParOf" srcId="{697FBF22-661E-4BFD-8514-630FD8894BFC}" destId="{491A795B-1FEE-46A8-9D7E-46B55EF93016}" srcOrd="0" destOrd="0" presId="urn:microsoft.com/office/officeart/2005/8/layout/hierarchy6"/>
    <dgm:cxn modelId="{EBB4E305-BC47-4EEA-9E26-A099B0A77004}" type="presParOf" srcId="{697FBF22-661E-4BFD-8514-630FD8894BFC}" destId="{FD542564-4715-447A-B888-32F53E560DFB}" srcOrd="1" destOrd="0" presId="urn:microsoft.com/office/officeart/2005/8/layout/hierarchy6"/>
    <dgm:cxn modelId="{B7B227D8-77E7-4251-924C-5D3F4246ADAB}" type="presParOf" srcId="{FD542564-4715-447A-B888-32F53E560DFB}" destId="{86E73059-737F-4CD2-AB85-B062325A61EC}" srcOrd="0" destOrd="0" presId="urn:microsoft.com/office/officeart/2005/8/layout/hierarchy6"/>
    <dgm:cxn modelId="{886A1AF1-4199-4175-85EC-BD1B7CD448FF}" type="presParOf" srcId="{FD542564-4715-447A-B888-32F53E560DFB}" destId="{51880727-0B95-4B28-A045-B4A4852FA830}" srcOrd="1" destOrd="0" presId="urn:microsoft.com/office/officeart/2005/8/layout/hierarchy6"/>
    <dgm:cxn modelId="{CE3B68B0-5AEB-4C24-9580-904A2AFC4798}" type="presParOf" srcId="{51880727-0B95-4B28-A045-B4A4852FA830}" destId="{D847AEAD-C6CD-4273-AF7B-4A4BA5FD4B44}" srcOrd="0" destOrd="0" presId="urn:microsoft.com/office/officeart/2005/8/layout/hierarchy6"/>
    <dgm:cxn modelId="{67F153FE-8F6F-441F-A751-2D86D70A4399}" type="presParOf" srcId="{51880727-0B95-4B28-A045-B4A4852FA830}" destId="{B38A9360-2686-4943-BB87-48E56BF8B863}" srcOrd="1" destOrd="0" presId="urn:microsoft.com/office/officeart/2005/8/layout/hierarchy6"/>
    <dgm:cxn modelId="{996FB1BD-56DD-42D8-9E4D-6991890F445C}" type="presParOf" srcId="{6889C11E-77EB-4998-A752-C6DD76C6CE8B}" destId="{618303CA-F9A3-4C86-A027-C1E35BE54B5B}" srcOrd="2" destOrd="0" presId="urn:microsoft.com/office/officeart/2005/8/layout/hierarchy6"/>
    <dgm:cxn modelId="{A084DF64-EE41-411B-9C52-CC1DA6C13449}" type="presParOf" srcId="{6889C11E-77EB-4998-A752-C6DD76C6CE8B}" destId="{B9D783B6-DA0E-48E4-AA50-ADF101046D81}" srcOrd="3" destOrd="0" presId="urn:microsoft.com/office/officeart/2005/8/layout/hierarchy6"/>
    <dgm:cxn modelId="{45F4ABD1-50F6-4F4E-BD8B-2FB5701403D3}" type="presParOf" srcId="{B9D783B6-DA0E-48E4-AA50-ADF101046D81}" destId="{294DFAE8-5C8D-41D4-BF53-501711D42D50}" srcOrd="0" destOrd="0" presId="urn:microsoft.com/office/officeart/2005/8/layout/hierarchy6"/>
    <dgm:cxn modelId="{F4C1F1D2-3C69-4C1C-BF62-913D9B5206EF}" type="presParOf" srcId="{B9D783B6-DA0E-48E4-AA50-ADF101046D81}" destId="{12996163-664A-4A9B-AFD9-709190710178}" srcOrd="1" destOrd="0" presId="urn:microsoft.com/office/officeart/2005/8/layout/hierarchy6"/>
    <dgm:cxn modelId="{50DD44CE-FEDD-4B6E-BC68-24344AF856F4}" type="presParOf" srcId="{12996163-664A-4A9B-AFD9-709190710178}" destId="{D51DA73E-E895-45D5-8A89-1BFBD89E6237}" srcOrd="0" destOrd="0" presId="urn:microsoft.com/office/officeart/2005/8/layout/hierarchy6"/>
    <dgm:cxn modelId="{B79C1345-6779-4AF2-9285-208E2ED23B74}" type="presParOf" srcId="{12996163-664A-4A9B-AFD9-709190710178}" destId="{27945306-BC5F-4902-A247-E8A60DC45476}" srcOrd="1" destOrd="0" presId="urn:microsoft.com/office/officeart/2005/8/layout/hierarchy6"/>
    <dgm:cxn modelId="{1B91E320-AECC-4476-BE07-9F1A8F9FDAFA}" type="presParOf" srcId="{27945306-BC5F-4902-A247-E8A60DC45476}" destId="{9A05BE83-8010-4DAD-8BC9-FE0615C0A058}" srcOrd="0" destOrd="0" presId="urn:microsoft.com/office/officeart/2005/8/layout/hierarchy6"/>
    <dgm:cxn modelId="{723A3C9B-0736-40EC-AFD9-2EB165CAF87B}" type="presParOf" srcId="{27945306-BC5F-4902-A247-E8A60DC45476}" destId="{688B9BAA-2D3C-40AB-87F2-D3A0DA51A546}" srcOrd="1" destOrd="0" presId="urn:microsoft.com/office/officeart/2005/8/layout/hierarchy6"/>
    <dgm:cxn modelId="{5796F861-90AE-439E-8E7C-995DEE287DFD}" type="presParOf" srcId="{12996163-664A-4A9B-AFD9-709190710178}" destId="{7ADDCB71-C51E-414D-9216-2A390D7FE23A}" srcOrd="2" destOrd="0" presId="urn:microsoft.com/office/officeart/2005/8/layout/hierarchy6"/>
    <dgm:cxn modelId="{B803AF8D-F115-4A13-9D2E-0C50D2114948}" type="presParOf" srcId="{12996163-664A-4A9B-AFD9-709190710178}" destId="{75F2A06A-35B0-4235-B592-AAF653068E81}" srcOrd="3" destOrd="0" presId="urn:microsoft.com/office/officeart/2005/8/layout/hierarchy6"/>
    <dgm:cxn modelId="{891DB7A2-F532-4D70-A6D8-B603B9699DCA}" type="presParOf" srcId="{75F2A06A-35B0-4235-B592-AAF653068E81}" destId="{609AB35F-7DCB-4C64-B71A-820A479CAEFD}" srcOrd="0" destOrd="0" presId="urn:microsoft.com/office/officeart/2005/8/layout/hierarchy6"/>
    <dgm:cxn modelId="{55FBD575-91B8-481F-AE51-D3371A404AB3}" type="presParOf" srcId="{75F2A06A-35B0-4235-B592-AAF653068E81}" destId="{0D407158-7F2E-4883-8DF2-BAD41C0008BB}" srcOrd="1" destOrd="0" presId="urn:microsoft.com/office/officeart/2005/8/layout/hierarchy6"/>
    <dgm:cxn modelId="{6A850163-5407-4C70-A2DD-8161F73E75D0}" type="presParOf" srcId="{12996163-664A-4A9B-AFD9-709190710178}" destId="{6C11A8CF-FCE0-4AAE-BE50-0299D99984A0}" srcOrd="4" destOrd="0" presId="urn:microsoft.com/office/officeart/2005/8/layout/hierarchy6"/>
    <dgm:cxn modelId="{FC11326E-5B6C-4268-916F-B714B2175648}" type="presParOf" srcId="{12996163-664A-4A9B-AFD9-709190710178}" destId="{F9B386DB-F977-404C-B77D-62EE0298F328}" srcOrd="5" destOrd="0" presId="urn:microsoft.com/office/officeart/2005/8/layout/hierarchy6"/>
    <dgm:cxn modelId="{09E5BD14-28A5-4B3F-84AB-0129BE976FFC}" type="presParOf" srcId="{F9B386DB-F977-404C-B77D-62EE0298F328}" destId="{94216063-FFAB-44B9-8C95-CD253EA87AF9}" srcOrd="0" destOrd="0" presId="urn:microsoft.com/office/officeart/2005/8/layout/hierarchy6"/>
    <dgm:cxn modelId="{70D2F567-A024-4405-B642-5AA0EF918EE7}" type="presParOf" srcId="{F9B386DB-F977-404C-B77D-62EE0298F328}" destId="{4717F296-C734-44C3-BD02-42364E55DF7E}" srcOrd="1" destOrd="0" presId="urn:microsoft.com/office/officeart/2005/8/layout/hierarchy6"/>
    <dgm:cxn modelId="{D412EDB0-DC8F-4EFD-8FDB-EED1B3F0D5FE}" type="presParOf" srcId="{6889C11E-77EB-4998-A752-C6DD76C6CE8B}" destId="{BFF2719A-5DEC-40A3-901B-EBF0E9B97033}" srcOrd="4" destOrd="0" presId="urn:microsoft.com/office/officeart/2005/8/layout/hierarchy6"/>
    <dgm:cxn modelId="{983802F9-80A8-4D28-8F22-3F1AC2C8B4F1}" type="presParOf" srcId="{6889C11E-77EB-4998-A752-C6DD76C6CE8B}" destId="{AD1EEA41-1224-4A05-B526-6586F70A66B8}" srcOrd="5" destOrd="0" presId="urn:microsoft.com/office/officeart/2005/8/layout/hierarchy6"/>
    <dgm:cxn modelId="{EE6F4522-8BC5-4004-903A-C883D8948654}" type="presParOf" srcId="{AD1EEA41-1224-4A05-B526-6586F70A66B8}" destId="{6AA6B494-FE13-4ACE-99F7-F5BDFFAB70E1}" srcOrd="0" destOrd="0" presId="urn:microsoft.com/office/officeart/2005/8/layout/hierarchy6"/>
    <dgm:cxn modelId="{625DB9BD-1E37-4F2A-B21A-F93CF4107A80}" type="presParOf" srcId="{AD1EEA41-1224-4A05-B526-6586F70A66B8}" destId="{E543470E-D86E-41E4-903B-3D5E29B79FC8}" srcOrd="1" destOrd="0" presId="urn:microsoft.com/office/officeart/2005/8/layout/hierarchy6"/>
    <dgm:cxn modelId="{A4B9006A-72DD-4FDF-B770-0DD4DE94A876}" type="presParOf" srcId="{E543470E-D86E-41E4-903B-3D5E29B79FC8}" destId="{3B8B50ED-4F85-4771-B2B9-F20305E8E137}" srcOrd="0" destOrd="0" presId="urn:microsoft.com/office/officeart/2005/8/layout/hierarchy6"/>
    <dgm:cxn modelId="{53370E37-4B02-4037-820C-1C02651B5F40}" type="presParOf" srcId="{E543470E-D86E-41E4-903B-3D5E29B79FC8}" destId="{C872ABB2-2C4A-4BA4-B4E7-5EDF6E50092F}" srcOrd="1" destOrd="0" presId="urn:microsoft.com/office/officeart/2005/8/layout/hierarchy6"/>
    <dgm:cxn modelId="{199B6D93-49D9-4394-9BA5-E68B7C69D688}" type="presParOf" srcId="{C872ABB2-2C4A-4BA4-B4E7-5EDF6E50092F}" destId="{0538BCA5-39C3-40F2-B274-04CC91411CD6}" srcOrd="0" destOrd="0" presId="urn:microsoft.com/office/officeart/2005/8/layout/hierarchy6"/>
    <dgm:cxn modelId="{61FB785D-7148-44ED-A62F-1469302EC433}" type="presParOf" srcId="{C872ABB2-2C4A-4BA4-B4E7-5EDF6E50092F}" destId="{5E21CDB6-70BD-4D2B-8D06-5BF9DF20189B}" srcOrd="1" destOrd="0" presId="urn:microsoft.com/office/officeart/2005/8/layout/hierarchy6"/>
    <dgm:cxn modelId="{7DFB4274-9299-44B5-8DBD-F480D9329A17}" type="presParOf" srcId="{6889C11E-77EB-4998-A752-C6DD76C6CE8B}" destId="{7E3D2293-3CD0-4047-86E1-C76A54F0DA39}" srcOrd="6" destOrd="0" presId="urn:microsoft.com/office/officeart/2005/8/layout/hierarchy6"/>
    <dgm:cxn modelId="{57D3AE48-CEAA-4A51-8B01-DCE7A31EF176}" type="presParOf" srcId="{6889C11E-77EB-4998-A752-C6DD76C6CE8B}" destId="{EECD745A-8D28-43FF-9BF0-E722F2518435}" srcOrd="7" destOrd="0" presId="urn:microsoft.com/office/officeart/2005/8/layout/hierarchy6"/>
    <dgm:cxn modelId="{95C558EF-39D9-4C7D-9FA0-C759AC8C9A06}" type="presParOf" srcId="{EECD745A-8D28-43FF-9BF0-E722F2518435}" destId="{77EC81D7-3564-459F-A38D-DFD78EA7BB70}" srcOrd="0" destOrd="0" presId="urn:microsoft.com/office/officeart/2005/8/layout/hierarchy6"/>
    <dgm:cxn modelId="{9A1F0E93-D4D2-490F-ACE7-E60993CCDFB9}" type="presParOf" srcId="{EECD745A-8D28-43FF-9BF0-E722F2518435}" destId="{8D6B2CDE-1C5D-4078-BD61-A4C7C79AD05C}" srcOrd="1" destOrd="0" presId="urn:microsoft.com/office/officeart/2005/8/layout/hierarchy6"/>
    <dgm:cxn modelId="{130A210A-3555-4820-8959-A0BBE4A824B1}" type="presParOf" srcId="{3D7BE105-86B0-424F-A3E2-E40D8B4365F8}" destId="{35E6980D-178E-493F-90D3-AC069AF3D485}" srcOrd="1" destOrd="0" presId="urn:microsoft.com/office/officeart/2005/8/layout/hierarchy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E6F81-8F8A-4040-9BFB-D81350A78A84}">
      <dsp:nvSpPr>
        <dsp:cNvPr id="0" name=""/>
        <dsp:cNvSpPr/>
      </dsp:nvSpPr>
      <dsp:spPr>
        <a:xfrm>
          <a:off x="3797690" y="175713"/>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Chief Finance &amp; Ops Officer</a:t>
          </a:r>
        </a:p>
      </dsp:txBody>
      <dsp:txXfrm>
        <a:off x="3820500" y="198523"/>
        <a:ext cx="1122570" cy="733173"/>
      </dsp:txXfrm>
    </dsp:sp>
    <dsp:sp modelId="{FD5DCE0C-349B-4488-8104-154F9DBBCA9F}">
      <dsp:nvSpPr>
        <dsp:cNvPr id="0" name=""/>
        <dsp:cNvSpPr/>
      </dsp:nvSpPr>
      <dsp:spPr>
        <a:xfrm>
          <a:off x="585165" y="954507"/>
          <a:ext cx="3796620" cy="311517"/>
        </a:xfrm>
        <a:custGeom>
          <a:avLst/>
          <a:gdLst/>
          <a:ahLst/>
          <a:cxnLst/>
          <a:rect l="0" t="0" r="0" b="0"/>
          <a:pathLst>
            <a:path>
              <a:moveTo>
                <a:pt x="3796620" y="0"/>
              </a:moveTo>
              <a:lnTo>
                <a:pt x="3796620" y="155758"/>
              </a:lnTo>
              <a:lnTo>
                <a:pt x="0" y="155758"/>
              </a:lnTo>
              <a:lnTo>
                <a:pt x="0" y="31151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1A795B-1FEE-46A8-9D7E-46B55EF93016}">
      <dsp:nvSpPr>
        <dsp:cNvPr id="0" name=""/>
        <dsp:cNvSpPr/>
      </dsp:nvSpPr>
      <dsp:spPr>
        <a:xfrm>
          <a:off x="1069" y="1266025"/>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Controller</a:t>
          </a:r>
        </a:p>
      </dsp:txBody>
      <dsp:txXfrm>
        <a:off x="23879" y="1288835"/>
        <a:ext cx="1122570" cy="733173"/>
      </dsp:txXfrm>
    </dsp:sp>
    <dsp:sp modelId="{86E73059-737F-4CD2-AB85-B062325A61EC}">
      <dsp:nvSpPr>
        <dsp:cNvPr id="0" name=""/>
        <dsp:cNvSpPr/>
      </dsp:nvSpPr>
      <dsp:spPr>
        <a:xfrm>
          <a:off x="539445" y="2044819"/>
          <a:ext cx="91440" cy="311517"/>
        </a:xfrm>
        <a:custGeom>
          <a:avLst/>
          <a:gdLst/>
          <a:ahLst/>
          <a:cxnLst/>
          <a:rect l="0" t="0" r="0" b="0"/>
          <a:pathLst>
            <a:path>
              <a:moveTo>
                <a:pt x="45720" y="0"/>
              </a:moveTo>
              <a:lnTo>
                <a:pt x="45720" y="31151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47AEAD-C6CD-4273-AF7B-4A4BA5FD4B44}">
      <dsp:nvSpPr>
        <dsp:cNvPr id="0" name=""/>
        <dsp:cNvSpPr/>
      </dsp:nvSpPr>
      <dsp:spPr>
        <a:xfrm>
          <a:off x="1069" y="2356337"/>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Staff Accountant</a:t>
          </a:r>
        </a:p>
      </dsp:txBody>
      <dsp:txXfrm>
        <a:off x="23879" y="2379147"/>
        <a:ext cx="1122570" cy="733173"/>
      </dsp:txXfrm>
    </dsp:sp>
    <dsp:sp modelId="{618303CA-F9A3-4C86-A027-C1E35BE54B5B}">
      <dsp:nvSpPr>
        <dsp:cNvPr id="0" name=""/>
        <dsp:cNvSpPr/>
      </dsp:nvSpPr>
      <dsp:spPr>
        <a:xfrm>
          <a:off x="3622461" y="954507"/>
          <a:ext cx="759324" cy="311517"/>
        </a:xfrm>
        <a:custGeom>
          <a:avLst/>
          <a:gdLst/>
          <a:ahLst/>
          <a:cxnLst/>
          <a:rect l="0" t="0" r="0" b="0"/>
          <a:pathLst>
            <a:path>
              <a:moveTo>
                <a:pt x="759324" y="0"/>
              </a:moveTo>
              <a:lnTo>
                <a:pt x="759324" y="155758"/>
              </a:lnTo>
              <a:lnTo>
                <a:pt x="0" y="155758"/>
              </a:lnTo>
              <a:lnTo>
                <a:pt x="0" y="31151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4DFAE8-5C8D-41D4-BF53-501711D42D50}">
      <dsp:nvSpPr>
        <dsp:cNvPr id="0" name=""/>
        <dsp:cNvSpPr/>
      </dsp:nvSpPr>
      <dsp:spPr>
        <a:xfrm>
          <a:off x="3038366" y="1266025"/>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Grants Fiscal &amp; Accounting Manager</a:t>
          </a:r>
        </a:p>
      </dsp:txBody>
      <dsp:txXfrm>
        <a:off x="3061176" y="1288835"/>
        <a:ext cx="1122570" cy="733173"/>
      </dsp:txXfrm>
    </dsp:sp>
    <dsp:sp modelId="{D51DA73E-E895-45D5-8A89-1BFBD89E6237}">
      <dsp:nvSpPr>
        <dsp:cNvPr id="0" name=""/>
        <dsp:cNvSpPr/>
      </dsp:nvSpPr>
      <dsp:spPr>
        <a:xfrm>
          <a:off x="2103813" y="2044819"/>
          <a:ext cx="1518648" cy="311517"/>
        </a:xfrm>
        <a:custGeom>
          <a:avLst/>
          <a:gdLst/>
          <a:ahLst/>
          <a:cxnLst/>
          <a:rect l="0" t="0" r="0" b="0"/>
          <a:pathLst>
            <a:path>
              <a:moveTo>
                <a:pt x="1518648" y="0"/>
              </a:moveTo>
              <a:lnTo>
                <a:pt x="1518648" y="155758"/>
              </a:lnTo>
              <a:lnTo>
                <a:pt x="0" y="155758"/>
              </a:lnTo>
              <a:lnTo>
                <a:pt x="0" y="31151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05BE83-8010-4DAD-8BC9-FE0615C0A058}">
      <dsp:nvSpPr>
        <dsp:cNvPr id="0" name=""/>
        <dsp:cNvSpPr/>
      </dsp:nvSpPr>
      <dsp:spPr>
        <a:xfrm>
          <a:off x="1519718" y="2356337"/>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kern="1200">
              <a:latin typeface="Calibri Light" panose="020F0302020204030204"/>
            </a:rPr>
            <a:t>Senior Grant &amp; Procurement Analyst</a:t>
          </a:r>
          <a:endParaRPr lang="en-US" sz="1100" kern="1200"/>
        </a:p>
      </dsp:txBody>
      <dsp:txXfrm>
        <a:off x="1542528" y="2379147"/>
        <a:ext cx="1122570" cy="733173"/>
      </dsp:txXfrm>
    </dsp:sp>
    <dsp:sp modelId="{7ADDCB71-C51E-414D-9216-2A390D7FE23A}">
      <dsp:nvSpPr>
        <dsp:cNvPr id="0" name=""/>
        <dsp:cNvSpPr/>
      </dsp:nvSpPr>
      <dsp:spPr>
        <a:xfrm>
          <a:off x="3576741" y="2044819"/>
          <a:ext cx="91440" cy="311517"/>
        </a:xfrm>
        <a:custGeom>
          <a:avLst/>
          <a:gdLst/>
          <a:ahLst/>
          <a:cxnLst/>
          <a:rect l="0" t="0" r="0" b="0"/>
          <a:pathLst>
            <a:path>
              <a:moveTo>
                <a:pt x="45720" y="0"/>
              </a:moveTo>
              <a:lnTo>
                <a:pt x="45720" y="31151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9AB35F-7DCB-4C64-B71A-820A479CAEFD}">
      <dsp:nvSpPr>
        <dsp:cNvPr id="0" name=""/>
        <dsp:cNvSpPr/>
      </dsp:nvSpPr>
      <dsp:spPr>
        <a:xfrm>
          <a:off x="3038366" y="2356337"/>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Grants &amp; Accounting Tech</a:t>
          </a:r>
        </a:p>
      </dsp:txBody>
      <dsp:txXfrm>
        <a:off x="3061176" y="2379147"/>
        <a:ext cx="1122570" cy="733173"/>
      </dsp:txXfrm>
    </dsp:sp>
    <dsp:sp modelId="{6C11A8CF-FCE0-4AAE-BE50-0299D99984A0}">
      <dsp:nvSpPr>
        <dsp:cNvPr id="0" name=""/>
        <dsp:cNvSpPr/>
      </dsp:nvSpPr>
      <dsp:spPr>
        <a:xfrm>
          <a:off x="3622461" y="2044819"/>
          <a:ext cx="1518648" cy="311517"/>
        </a:xfrm>
        <a:custGeom>
          <a:avLst/>
          <a:gdLst/>
          <a:ahLst/>
          <a:cxnLst/>
          <a:rect l="0" t="0" r="0" b="0"/>
          <a:pathLst>
            <a:path>
              <a:moveTo>
                <a:pt x="0" y="0"/>
              </a:moveTo>
              <a:lnTo>
                <a:pt x="0" y="155758"/>
              </a:lnTo>
              <a:lnTo>
                <a:pt x="1518648" y="155758"/>
              </a:lnTo>
              <a:lnTo>
                <a:pt x="1518648" y="31151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216063-FFAB-44B9-8C95-CD253EA87AF9}">
      <dsp:nvSpPr>
        <dsp:cNvPr id="0" name=""/>
        <dsp:cNvSpPr/>
      </dsp:nvSpPr>
      <dsp:spPr>
        <a:xfrm>
          <a:off x="4557014" y="2356337"/>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a:latin typeface="Calibri Light" panose="020F0302020204030204"/>
            </a:rPr>
            <a:t>Grants &amp; Accounting Tech</a:t>
          </a:r>
        </a:p>
      </dsp:txBody>
      <dsp:txXfrm>
        <a:off x="4579824" y="2379147"/>
        <a:ext cx="1122570" cy="733173"/>
      </dsp:txXfrm>
    </dsp:sp>
    <dsp:sp modelId="{BFF2719A-5DEC-40A3-901B-EBF0E9B97033}">
      <dsp:nvSpPr>
        <dsp:cNvPr id="0" name=""/>
        <dsp:cNvSpPr/>
      </dsp:nvSpPr>
      <dsp:spPr>
        <a:xfrm>
          <a:off x="4381786" y="954507"/>
          <a:ext cx="2277972" cy="311517"/>
        </a:xfrm>
        <a:custGeom>
          <a:avLst/>
          <a:gdLst/>
          <a:ahLst/>
          <a:cxnLst/>
          <a:rect l="0" t="0" r="0" b="0"/>
          <a:pathLst>
            <a:path>
              <a:moveTo>
                <a:pt x="0" y="0"/>
              </a:moveTo>
              <a:lnTo>
                <a:pt x="0" y="155758"/>
              </a:lnTo>
              <a:lnTo>
                <a:pt x="2277972" y="155758"/>
              </a:lnTo>
              <a:lnTo>
                <a:pt x="2277972" y="31151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A6B494-FE13-4ACE-99F7-F5BDFFAB70E1}">
      <dsp:nvSpPr>
        <dsp:cNvPr id="0" name=""/>
        <dsp:cNvSpPr/>
      </dsp:nvSpPr>
      <dsp:spPr>
        <a:xfrm>
          <a:off x="6075662" y="1266025"/>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School Nutrition Program Manager</a:t>
          </a:r>
        </a:p>
      </dsp:txBody>
      <dsp:txXfrm>
        <a:off x="6098472" y="1288835"/>
        <a:ext cx="1122570" cy="733173"/>
      </dsp:txXfrm>
    </dsp:sp>
    <dsp:sp modelId="{3B8B50ED-4F85-4771-B2B9-F20305E8E137}">
      <dsp:nvSpPr>
        <dsp:cNvPr id="0" name=""/>
        <dsp:cNvSpPr/>
      </dsp:nvSpPr>
      <dsp:spPr>
        <a:xfrm>
          <a:off x="6614038" y="2044819"/>
          <a:ext cx="91440" cy="311517"/>
        </a:xfrm>
        <a:custGeom>
          <a:avLst/>
          <a:gdLst/>
          <a:ahLst/>
          <a:cxnLst/>
          <a:rect l="0" t="0" r="0" b="0"/>
          <a:pathLst>
            <a:path>
              <a:moveTo>
                <a:pt x="45720" y="0"/>
              </a:moveTo>
              <a:lnTo>
                <a:pt x="45720" y="31151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38BCA5-39C3-40F2-B274-04CC91411CD6}">
      <dsp:nvSpPr>
        <dsp:cNvPr id="0" name=""/>
        <dsp:cNvSpPr/>
      </dsp:nvSpPr>
      <dsp:spPr>
        <a:xfrm>
          <a:off x="6075662" y="2356337"/>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Nutrition and Data Specialist</a:t>
          </a:r>
        </a:p>
      </dsp:txBody>
      <dsp:txXfrm>
        <a:off x="6098472" y="2379147"/>
        <a:ext cx="1122570" cy="733173"/>
      </dsp:txXfrm>
    </dsp:sp>
    <dsp:sp modelId="{7E3D2293-3CD0-4047-86E1-C76A54F0DA39}">
      <dsp:nvSpPr>
        <dsp:cNvPr id="0" name=""/>
        <dsp:cNvSpPr/>
      </dsp:nvSpPr>
      <dsp:spPr>
        <a:xfrm>
          <a:off x="4381786" y="954507"/>
          <a:ext cx="3796620" cy="311517"/>
        </a:xfrm>
        <a:custGeom>
          <a:avLst/>
          <a:gdLst/>
          <a:ahLst/>
          <a:cxnLst/>
          <a:rect l="0" t="0" r="0" b="0"/>
          <a:pathLst>
            <a:path>
              <a:moveTo>
                <a:pt x="0" y="0"/>
              </a:moveTo>
              <a:lnTo>
                <a:pt x="0" y="155758"/>
              </a:lnTo>
              <a:lnTo>
                <a:pt x="3796620" y="155758"/>
              </a:lnTo>
              <a:lnTo>
                <a:pt x="3796620" y="31151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EC81D7-3564-459F-A38D-DFD78EA7BB70}">
      <dsp:nvSpPr>
        <dsp:cNvPr id="0" name=""/>
        <dsp:cNvSpPr/>
      </dsp:nvSpPr>
      <dsp:spPr>
        <a:xfrm>
          <a:off x="7594311" y="1266025"/>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School Finance Manager</a:t>
          </a:r>
        </a:p>
      </dsp:txBody>
      <dsp:txXfrm>
        <a:off x="7617121" y="1288835"/>
        <a:ext cx="1122570" cy="7331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D902B5-B0F6-49D2-817A-DE13D321316F}"/>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5613008B-EDDC-47A6-9098-7D27B339315C}"/>
              </a:ext>
            </a:extLst>
          </p:cNvPr>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AE532E3-D17B-4397-96B1-27FF697FC2DF}" type="datetimeFigureOut">
              <a:rPr lang="en-US" smtClean="0"/>
              <a:t>12/15/2023</a:t>
            </a:fld>
            <a:endParaRPr lang="en-US"/>
          </a:p>
        </p:txBody>
      </p:sp>
      <p:sp>
        <p:nvSpPr>
          <p:cNvPr id="4" name="Slide Image Placeholder 3">
            <a:extLst>
              <a:ext uri="{FF2B5EF4-FFF2-40B4-BE49-F238E27FC236}">
                <a16:creationId xmlns:a16="http://schemas.microsoft.com/office/drawing/2014/main" id="{98B710E7-0709-4C1B-894C-2A7876FC0FD2}"/>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a:extLst>
              <a:ext uri="{FF2B5EF4-FFF2-40B4-BE49-F238E27FC236}">
                <a16:creationId xmlns:a16="http://schemas.microsoft.com/office/drawing/2014/main" id="{BE2EE9A4-B048-4B5D-B6FD-80D44C82F86C}"/>
              </a:ext>
            </a:extLst>
          </p:cNvPr>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1B38A4D-85B5-4967-B401-C48DAB598C7D}"/>
              </a:ext>
            </a:extLst>
          </p:cNvPr>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3FD82675-9AED-4216-BE25-093124CE3C07}"/>
              </a:ext>
            </a:extLst>
          </p:cNvPr>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E9D5F07-974D-4ACE-945D-1B4518047B1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Its busy day and thanks for being here to help with the move, learn about finance and some of our work. Today you'll hear from, Ilene Agustin our School Nutrition Manager, and Marcie </a:t>
            </a:r>
            <a:r>
              <a:rPr lang="en-US" err="1">
                <a:cs typeface="Calibri"/>
              </a:rPr>
              <a:t>Robidart</a:t>
            </a:r>
            <a:r>
              <a:rPr lang="en-US">
                <a:cs typeface="Calibri"/>
              </a:rPr>
              <a:t> our Grants Fiscal and </a:t>
            </a:r>
            <a:r>
              <a:rPr lang="en-US" err="1">
                <a:cs typeface="Calibri"/>
              </a:rPr>
              <a:t>Acct'ing</a:t>
            </a:r>
            <a:r>
              <a:rPr lang="en-US">
                <a:cs typeface="Calibri"/>
              </a:rPr>
              <a:t>  Manager and myself. Review Agenda</a:t>
            </a:r>
          </a:p>
        </p:txBody>
      </p:sp>
      <p:sp>
        <p:nvSpPr>
          <p:cNvPr id="4" name="Slide Number Placeholder 3"/>
          <p:cNvSpPr>
            <a:spLocks noGrp="1"/>
          </p:cNvSpPr>
          <p:nvPr>
            <p:ph type="sldNum" sz="quarter" idx="5"/>
          </p:nvPr>
        </p:nvSpPr>
        <p:spPr/>
        <p:txBody>
          <a:bodyPr/>
          <a:lstStyle/>
          <a:p>
            <a:fld id="{6E9D5F07-974D-4ACE-945D-1B4518047B1E}" type="slidenum">
              <a:rPr lang="en-US" smtClean="0"/>
              <a:t>2</a:t>
            </a:fld>
            <a:endParaRPr lang="en-US"/>
          </a:p>
        </p:txBody>
      </p:sp>
    </p:spTree>
    <p:extLst>
      <p:ext uri="{BB962C8B-B14F-4D97-AF65-F5344CB8AC3E}">
        <p14:creationId xmlns:p14="http://schemas.microsoft.com/office/powerpoint/2010/main" val="833659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19</a:t>
            </a:fld>
            <a:endParaRPr lang="en-US"/>
          </a:p>
        </p:txBody>
      </p:sp>
    </p:spTree>
    <p:extLst>
      <p:ext uri="{BB962C8B-B14F-4D97-AF65-F5344CB8AC3E}">
        <p14:creationId xmlns:p14="http://schemas.microsoft.com/office/powerpoint/2010/main" val="3869607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Quick overview of the team. Our team supports CSI and Schools. Today we're going to provide a deeper look at some of our work because it is evolving – as in SFA - or it relates to the work you might be doing currently or in the year to come. We want to provide clarity on tasks that intersect with the finance team and ensure that you have the right contact to reach out if you have questions. </a:t>
            </a:r>
            <a:endParaRPr lang="en-US"/>
          </a:p>
          <a:p>
            <a:r>
              <a:rPr lang="en-US">
                <a:cs typeface="Calibri"/>
              </a:rPr>
              <a:t> </a:t>
            </a:r>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3</a:t>
            </a:fld>
            <a:endParaRPr lang="en-US"/>
          </a:p>
        </p:txBody>
      </p:sp>
    </p:spTree>
    <p:extLst>
      <p:ext uri="{BB962C8B-B14F-4D97-AF65-F5344CB8AC3E}">
        <p14:creationId xmlns:p14="http://schemas.microsoft.com/office/powerpoint/2010/main" val="1826458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6E9D5F07-974D-4ACE-945D-1B4518047B1E}" type="slidenum">
              <a:rPr lang="en-US" smtClean="0"/>
              <a:t>4</a:t>
            </a:fld>
            <a:endParaRPr lang="en-US"/>
          </a:p>
        </p:txBody>
      </p:sp>
    </p:spTree>
    <p:extLst>
      <p:ext uri="{BB962C8B-B14F-4D97-AF65-F5344CB8AC3E}">
        <p14:creationId xmlns:p14="http://schemas.microsoft.com/office/powerpoint/2010/main" val="4003638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With Prop HH not passing the </a:t>
            </a:r>
            <a:r>
              <a:rPr lang="en-US" err="1">
                <a:ea typeface="Calibri"/>
                <a:cs typeface="Calibri"/>
              </a:rPr>
              <a:t>Gov'r</a:t>
            </a:r>
            <a:r>
              <a:rPr lang="en-US">
                <a:ea typeface="Calibri"/>
                <a:cs typeface="Calibri"/>
              </a:rPr>
              <a:t> has called a special session, more to come on that. </a:t>
            </a:r>
          </a:p>
        </p:txBody>
      </p:sp>
      <p:sp>
        <p:nvSpPr>
          <p:cNvPr id="4" name="Slide Number Placeholder 3"/>
          <p:cNvSpPr>
            <a:spLocks noGrp="1"/>
          </p:cNvSpPr>
          <p:nvPr>
            <p:ph type="sldNum" sz="quarter" idx="5"/>
          </p:nvPr>
        </p:nvSpPr>
        <p:spPr/>
        <p:txBody>
          <a:bodyPr/>
          <a:lstStyle/>
          <a:p>
            <a:fld id="{6E9D5F07-974D-4ACE-945D-1B4518047B1E}" type="slidenum">
              <a:rPr lang="en-US" smtClean="0"/>
              <a:t>5</a:t>
            </a:fld>
            <a:endParaRPr lang="en-US"/>
          </a:p>
        </p:txBody>
      </p:sp>
    </p:spTree>
    <p:extLst>
      <p:ext uri="{BB962C8B-B14F-4D97-AF65-F5344CB8AC3E}">
        <p14:creationId xmlns:p14="http://schemas.microsoft.com/office/powerpoint/2010/main" val="2013232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750"/>
              </a:spcBef>
              <a:buFont typeface="Arial"/>
              <a:buChar char="•"/>
            </a:pPr>
            <a:r>
              <a:rPr lang="en-US"/>
              <a:t>Eliminating the use of multiplicative indexes for cost of living, personnel and non-personnel costs, and district size;</a:t>
            </a:r>
          </a:p>
          <a:p>
            <a:pPr marL="171450" indent="-171450">
              <a:lnSpc>
                <a:spcPct val="90000"/>
              </a:lnSpc>
              <a:spcBef>
                <a:spcPts val="750"/>
              </a:spcBef>
              <a:buFont typeface="Arial"/>
              <a:buChar char="•"/>
            </a:pPr>
            <a:r>
              <a:rPr lang="en-US"/>
              <a:t>Recalibrating the cost of living factor, capping the cost of living factor, or alternative methods to account for the cost of living, including through categorical funding. A recommendation concerning a revised cost of living factor must be able to regularly change as a result of the biennial cost of living study; </a:t>
            </a:r>
            <a:endParaRPr lang="en-US">
              <a:ea typeface="Calibri"/>
              <a:cs typeface="Calibri"/>
            </a:endParaRPr>
          </a:p>
          <a:p>
            <a:pPr marL="171450" indent="-171450">
              <a:lnSpc>
                <a:spcPct val="90000"/>
              </a:lnSpc>
              <a:spcBef>
                <a:spcPts val="750"/>
              </a:spcBef>
              <a:buFont typeface="Arial"/>
              <a:buChar char="•"/>
            </a:pPr>
            <a:r>
              <a:rPr lang="en-US"/>
              <a:t>Prioritizing student needs in the formula, including measures, to the extent possible, that align the at-risk factor, English Language Learner factor, and special education categorical funding based upon available evidenced-based research on student-centered funding that has a direct impact on student outcomes;</a:t>
            </a:r>
            <a:endParaRPr lang="en-US">
              <a:ea typeface="Calibri"/>
              <a:cs typeface="Calibri"/>
            </a:endParaRPr>
          </a:p>
          <a:p>
            <a:pPr marL="171450" indent="-171450">
              <a:lnSpc>
                <a:spcPct val="90000"/>
              </a:lnSpc>
              <a:spcBef>
                <a:spcPts val="750"/>
              </a:spcBef>
              <a:buFont typeface="Arial"/>
              <a:buChar char="•"/>
            </a:pPr>
            <a:r>
              <a:rPr lang="en-US"/>
              <a:t>Revising the size factor to incorporate considerations other than or in addition to student enrollment, including the remoteness of a school district; and</a:t>
            </a:r>
            <a:endParaRPr lang="en-US">
              <a:ea typeface="Calibri"/>
              <a:cs typeface="Calibri"/>
            </a:endParaRPr>
          </a:p>
          <a:p>
            <a:pPr marL="171450" indent="-171450">
              <a:lnSpc>
                <a:spcPct val="90000"/>
              </a:lnSpc>
              <a:spcBef>
                <a:spcPts val="750"/>
              </a:spcBef>
              <a:buFont typeface="Arial"/>
              <a:buChar char="•"/>
            </a:pPr>
            <a:r>
              <a:rPr lang="en-US"/>
              <a:t>Securing equalization in mill levy overrides for Institute charter schools based upon the school district where the Institute charter school is geographically located, including considerations for students who do not reside in the school district where the Institute charter school is geographically located, multi-district online programs, and total program funding.</a:t>
            </a:r>
            <a:endParaRPr lang="en-US">
              <a:ea typeface="Calibri"/>
              <a:cs typeface="Calibri"/>
            </a:endParaRPr>
          </a:p>
        </p:txBody>
      </p:sp>
      <p:sp>
        <p:nvSpPr>
          <p:cNvPr id="4" name="Slide Number Placeholder 3"/>
          <p:cNvSpPr>
            <a:spLocks noGrp="1"/>
          </p:cNvSpPr>
          <p:nvPr>
            <p:ph type="sldNum" sz="quarter" idx="5"/>
          </p:nvPr>
        </p:nvSpPr>
        <p:spPr/>
        <p:txBody>
          <a:bodyPr/>
          <a:lstStyle/>
          <a:p>
            <a:fld id="{6E9D5F07-974D-4ACE-945D-1B4518047B1E}" type="slidenum">
              <a:rPr lang="en-US" smtClean="0"/>
              <a:t>6</a:t>
            </a:fld>
            <a:endParaRPr lang="en-US"/>
          </a:p>
        </p:txBody>
      </p:sp>
    </p:spTree>
    <p:extLst>
      <p:ext uri="{BB962C8B-B14F-4D97-AF65-F5344CB8AC3E}">
        <p14:creationId xmlns:p14="http://schemas.microsoft.com/office/powerpoint/2010/main" val="3045318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6E9D5F07-974D-4ACE-945D-1B4518047B1E}" type="slidenum">
              <a:rPr lang="en-US" smtClean="0"/>
              <a:t>7</a:t>
            </a:fld>
            <a:endParaRPr lang="en-US"/>
          </a:p>
        </p:txBody>
      </p:sp>
    </p:spTree>
    <p:extLst>
      <p:ext uri="{BB962C8B-B14F-4D97-AF65-F5344CB8AC3E}">
        <p14:creationId xmlns:p14="http://schemas.microsoft.com/office/powerpoint/2010/main" val="125605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Last year CSI received $27M for MLE and full funding to come next year. This is now decided by legislators. The process is, CSI calcs it sends it to OSBP, presents and defends it to JBC and then XXX outcome. Even this year, we ran through the whole process and will have to present in Dec. </a:t>
            </a:r>
          </a:p>
          <a:p>
            <a:r>
              <a:rPr lang="en-US">
                <a:ea typeface="Calibri"/>
                <a:cs typeface="Calibri"/>
              </a:rPr>
              <a:t>Running MLE through the task force was a hope to simplify the process  through  the SFA, and formula which is how we get to a # any way. And </a:t>
            </a:r>
            <a:r>
              <a:rPr lang="en-US" err="1">
                <a:ea typeface="Calibri"/>
                <a:cs typeface="Calibri"/>
              </a:rPr>
              <a:t>elimiate</a:t>
            </a:r>
            <a:r>
              <a:rPr lang="en-US">
                <a:ea typeface="Calibri"/>
                <a:cs typeface="Calibri"/>
              </a:rPr>
              <a:t> steps so the $$ flows more freely to CSI/ schools. Lots of convo here. </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6E9D5F07-974D-4ACE-945D-1B4518047B1E}" type="slidenum">
              <a:rPr lang="en-US" smtClean="0"/>
              <a:t>8</a:t>
            </a:fld>
            <a:endParaRPr lang="en-US"/>
          </a:p>
        </p:txBody>
      </p:sp>
    </p:spTree>
    <p:extLst>
      <p:ext uri="{BB962C8B-B14F-4D97-AF65-F5344CB8AC3E}">
        <p14:creationId xmlns:p14="http://schemas.microsoft.com/office/powerpoint/2010/main" val="2620163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a:p>
            <a:r>
              <a:rPr lang="en-US">
                <a:ea typeface="Calibri"/>
                <a:cs typeface="Calibri"/>
              </a:rPr>
              <a:t>ART - </a:t>
            </a:r>
          </a:p>
        </p:txBody>
      </p:sp>
      <p:sp>
        <p:nvSpPr>
          <p:cNvPr id="4" name="Slide Number Placeholder 3"/>
          <p:cNvSpPr>
            <a:spLocks noGrp="1"/>
          </p:cNvSpPr>
          <p:nvPr>
            <p:ph type="sldNum" sz="quarter" idx="5"/>
          </p:nvPr>
        </p:nvSpPr>
        <p:spPr/>
        <p:txBody>
          <a:bodyPr/>
          <a:lstStyle/>
          <a:p>
            <a:fld id="{6E9D5F07-974D-4ACE-945D-1B4518047B1E}" type="slidenum">
              <a:rPr lang="en-US" smtClean="0"/>
              <a:t>9</a:t>
            </a:fld>
            <a:endParaRPr lang="en-US"/>
          </a:p>
        </p:txBody>
      </p:sp>
    </p:spTree>
    <p:extLst>
      <p:ext uri="{BB962C8B-B14F-4D97-AF65-F5344CB8AC3E}">
        <p14:creationId xmlns:p14="http://schemas.microsoft.com/office/powerpoint/2010/main" val="2348876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18</a:t>
            </a:fld>
            <a:endParaRPr lang="en-US"/>
          </a:p>
        </p:txBody>
      </p:sp>
    </p:spTree>
    <p:extLst>
      <p:ext uri="{BB962C8B-B14F-4D97-AF65-F5344CB8AC3E}">
        <p14:creationId xmlns:p14="http://schemas.microsoft.com/office/powerpoint/2010/main" val="1113375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AF39-9B25-8E5E-9E8E-BF8AC7B69B1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C63E2F0-20AA-FA2F-8CC7-D3051BE1B86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3AD5332-A518-530B-2DDC-BD5E5E9F0128}"/>
              </a:ext>
            </a:extLst>
          </p:cNvPr>
          <p:cNvSpPr>
            <a:spLocks noGrp="1"/>
          </p:cNvSpPr>
          <p:nvPr>
            <p:ph type="dt" sz="half" idx="10"/>
          </p:nvPr>
        </p:nvSpPr>
        <p:spPr/>
        <p:txBody>
          <a:bodyPr/>
          <a:lstStyle/>
          <a:p>
            <a:fld id="{96DFF08F-DC6B-4601-B491-B0F83F6DD2DA}" type="datetimeFigureOut">
              <a:rPr lang="en-US" smtClean="0"/>
              <a:t>12/15/2023</a:t>
            </a:fld>
            <a:endParaRPr lang="en-US"/>
          </a:p>
        </p:txBody>
      </p:sp>
      <p:sp>
        <p:nvSpPr>
          <p:cNvPr id="5" name="Footer Placeholder 4">
            <a:extLst>
              <a:ext uri="{FF2B5EF4-FFF2-40B4-BE49-F238E27FC236}">
                <a16:creationId xmlns:a16="http://schemas.microsoft.com/office/drawing/2014/main" id="{7FEAD57A-BBA2-0EA9-D75F-A80D2E4AB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C94C6-218C-3124-5CD2-2C82FE9FBD15}"/>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11">
            <a:extLst>
              <a:ext uri="{FF2B5EF4-FFF2-40B4-BE49-F238E27FC236}">
                <a16:creationId xmlns:a16="http://schemas.microsoft.com/office/drawing/2014/main" id="{85961D0E-4266-5EB1-14EE-87A50E6DCC55}"/>
              </a:ext>
            </a:extLst>
          </p:cNvPr>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a:extLst>
              <a:ext uri="{FF2B5EF4-FFF2-40B4-BE49-F238E27FC236}">
                <a16:creationId xmlns:a16="http://schemas.microsoft.com/office/drawing/2014/main" id="{B44D3C6F-0C85-982A-EC1F-8A888D26CA52}"/>
              </a:ext>
            </a:extLst>
          </p:cNvPr>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a:extLst>
              <a:ext uri="{FF2B5EF4-FFF2-40B4-BE49-F238E27FC236}">
                <a16:creationId xmlns:a16="http://schemas.microsoft.com/office/drawing/2014/main" id="{7A5DA032-52F6-CD58-3CA0-D382D91B49F3}"/>
              </a:ext>
            </a:extLst>
          </p:cNvPr>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a:extLst>
              <a:ext uri="{FF2B5EF4-FFF2-40B4-BE49-F238E27FC236}">
                <a16:creationId xmlns:a16="http://schemas.microsoft.com/office/drawing/2014/main" id="{D3D73890-8413-C014-8F36-322056285025}"/>
              </a:ext>
            </a:extLst>
          </p:cNvPr>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F431B04B-576E-F0B1-6438-932137BF3F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05929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D475-8ED3-4095-0DE8-F59E9CE48A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CD050D-56D3-2CEA-4256-A95E0D775C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980A6-F874-3419-EFD7-2680CAA558EC}"/>
              </a:ext>
            </a:extLst>
          </p:cNvPr>
          <p:cNvSpPr>
            <a:spLocks noGrp="1"/>
          </p:cNvSpPr>
          <p:nvPr>
            <p:ph type="dt" sz="half" idx="10"/>
          </p:nvPr>
        </p:nvSpPr>
        <p:spPr/>
        <p:txBody>
          <a:bodyPr/>
          <a:lstStyle/>
          <a:p>
            <a:fld id="{96DFF08F-DC6B-4601-B491-B0F83F6DD2DA}" type="datetimeFigureOut">
              <a:rPr lang="en-US" smtClean="0"/>
              <a:t>12/15/2023</a:t>
            </a:fld>
            <a:endParaRPr lang="en-US"/>
          </a:p>
        </p:txBody>
      </p:sp>
      <p:sp>
        <p:nvSpPr>
          <p:cNvPr id="5" name="Footer Placeholder 4">
            <a:extLst>
              <a:ext uri="{FF2B5EF4-FFF2-40B4-BE49-F238E27FC236}">
                <a16:creationId xmlns:a16="http://schemas.microsoft.com/office/drawing/2014/main" id="{45E60012-EBB4-D1F7-88F0-44907C87B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59418-611F-7186-D5D1-318FA066D6DA}"/>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122534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39CDC8-0374-FF36-CB09-D41379A30C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7871BB-7317-4A95-3E54-5D6A21B3C75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94016-654A-F3F6-DF43-84108D08DFE2}"/>
              </a:ext>
            </a:extLst>
          </p:cNvPr>
          <p:cNvSpPr>
            <a:spLocks noGrp="1"/>
          </p:cNvSpPr>
          <p:nvPr>
            <p:ph type="dt" sz="half" idx="10"/>
          </p:nvPr>
        </p:nvSpPr>
        <p:spPr/>
        <p:txBody>
          <a:bodyPr/>
          <a:lstStyle/>
          <a:p>
            <a:fld id="{96DFF08F-DC6B-4601-B491-B0F83F6DD2DA}" type="datetimeFigureOut">
              <a:rPr lang="en-US" smtClean="0"/>
              <a:t>12/15/2023</a:t>
            </a:fld>
            <a:endParaRPr lang="en-US"/>
          </a:p>
        </p:txBody>
      </p:sp>
      <p:sp>
        <p:nvSpPr>
          <p:cNvPr id="5" name="Footer Placeholder 4">
            <a:extLst>
              <a:ext uri="{FF2B5EF4-FFF2-40B4-BE49-F238E27FC236}">
                <a16:creationId xmlns:a16="http://schemas.microsoft.com/office/drawing/2014/main" id="{D3537E93-32C1-AC6B-5BF0-13EE5A31D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12F89-C0AE-FD74-E6A4-E118036B79AF}"/>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15794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a:solidFill>
                  <a:srgbClr val="97ABBC"/>
                </a:solidFill>
                <a:latin typeface="Arial" panose="020B0604020202020204" pitchFamily="34" charset="0"/>
                <a:cs typeface="Arial" panose="020B0604020202020204" pitchFamily="34" charset="0"/>
              </a:rPr>
              <a:t>“</a:t>
            </a:r>
            <a:endParaRPr sz="7200" b="1">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09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D60B-DF4F-2927-B63F-1D8F04D84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6E37C-D30A-CD9C-61DD-B84ABEEE27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6015-7EA7-37E0-4542-86265473F635}"/>
              </a:ext>
            </a:extLst>
          </p:cNvPr>
          <p:cNvSpPr>
            <a:spLocks noGrp="1"/>
          </p:cNvSpPr>
          <p:nvPr>
            <p:ph type="dt" sz="half" idx="10"/>
          </p:nvPr>
        </p:nvSpPr>
        <p:spPr/>
        <p:txBody>
          <a:bodyPr/>
          <a:lstStyle/>
          <a:p>
            <a:fld id="{96DFF08F-DC6B-4601-B491-B0F83F6DD2DA}" type="datetimeFigureOut">
              <a:rPr lang="en-US" smtClean="0"/>
              <a:t>12/15/2023</a:t>
            </a:fld>
            <a:endParaRPr lang="en-US"/>
          </a:p>
        </p:txBody>
      </p:sp>
      <p:sp>
        <p:nvSpPr>
          <p:cNvPr id="5" name="Footer Placeholder 4">
            <a:extLst>
              <a:ext uri="{FF2B5EF4-FFF2-40B4-BE49-F238E27FC236}">
                <a16:creationId xmlns:a16="http://schemas.microsoft.com/office/drawing/2014/main" id="{D7540882-60FC-244F-397C-637FBF3DF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2E8BC-A63C-A380-5BCD-2C84F53EAF6B}"/>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34">
            <a:extLst>
              <a:ext uri="{FF2B5EF4-FFF2-40B4-BE49-F238E27FC236}">
                <a16:creationId xmlns:a16="http://schemas.microsoft.com/office/drawing/2014/main" id="{6C65CA56-F06C-70DC-C79E-9569423407FE}"/>
              </a:ext>
            </a:extLst>
          </p:cNvPr>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a:extLst>
              <a:ext uri="{FF2B5EF4-FFF2-40B4-BE49-F238E27FC236}">
                <a16:creationId xmlns:a16="http://schemas.microsoft.com/office/drawing/2014/main" id="{CB800963-A08A-4D8F-F89A-7A0E23986000}"/>
              </a:ext>
            </a:extLst>
          </p:cNvPr>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a:extLst>
              <a:ext uri="{FF2B5EF4-FFF2-40B4-BE49-F238E27FC236}">
                <a16:creationId xmlns:a16="http://schemas.microsoft.com/office/drawing/2014/main" id="{73F76591-CF83-DCCB-D16B-17BC7E63D957}"/>
              </a:ext>
            </a:extLst>
          </p:cNvPr>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a:extLst>
              <a:ext uri="{FF2B5EF4-FFF2-40B4-BE49-F238E27FC236}">
                <a16:creationId xmlns:a16="http://schemas.microsoft.com/office/drawing/2014/main" id="{88A03E92-B7E1-BC92-07CA-072E462EF739}"/>
              </a:ext>
            </a:extLst>
          </p:cNvPr>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21F0D880-E01F-7EC8-E5EE-43811C36AA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277175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271D0-4F4B-90AE-696A-998E48A6E7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82CD57B-538C-6D52-3CA2-0525BCF7F09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A7F6C4-3023-22EE-9025-894F4E2925E7}"/>
              </a:ext>
            </a:extLst>
          </p:cNvPr>
          <p:cNvSpPr>
            <a:spLocks noGrp="1"/>
          </p:cNvSpPr>
          <p:nvPr>
            <p:ph type="dt" sz="half" idx="10"/>
          </p:nvPr>
        </p:nvSpPr>
        <p:spPr/>
        <p:txBody>
          <a:bodyPr/>
          <a:lstStyle/>
          <a:p>
            <a:fld id="{96DFF08F-DC6B-4601-B491-B0F83F6DD2DA}" type="datetimeFigureOut">
              <a:rPr lang="en-US" smtClean="0"/>
              <a:pPr/>
              <a:t>12/15/2023</a:t>
            </a:fld>
            <a:endParaRPr lang="en-US"/>
          </a:p>
        </p:txBody>
      </p:sp>
      <p:sp>
        <p:nvSpPr>
          <p:cNvPr id="5" name="Footer Placeholder 4">
            <a:extLst>
              <a:ext uri="{FF2B5EF4-FFF2-40B4-BE49-F238E27FC236}">
                <a16:creationId xmlns:a16="http://schemas.microsoft.com/office/drawing/2014/main" id="{8DFFD1F4-8C89-C1D7-BB1F-EB3BB5590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3EC9A-025A-6CE8-9A1A-6E0BA974BA04}"/>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82651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A7FD-A6B2-9607-5995-5DCEB60D9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CE6E5-E41E-25A7-097A-6626F1C8E6A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E0C5A2-76DC-740B-A23D-11882465678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434DA7-B486-6130-1125-939A68299933}"/>
              </a:ext>
            </a:extLst>
          </p:cNvPr>
          <p:cNvSpPr>
            <a:spLocks noGrp="1"/>
          </p:cNvSpPr>
          <p:nvPr>
            <p:ph type="dt" sz="half" idx="10"/>
          </p:nvPr>
        </p:nvSpPr>
        <p:spPr/>
        <p:txBody>
          <a:bodyPr/>
          <a:lstStyle/>
          <a:p>
            <a:fld id="{96DFF08F-DC6B-4601-B491-B0F83F6DD2DA}" type="datetimeFigureOut">
              <a:rPr lang="en-US" smtClean="0"/>
              <a:pPr/>
              <a:t>12/15/2023</a:t>
            </a:fld>
            <a:endParaRPr lang="en-US"/>
          </a:p>
        </p:txBody>
      </p:sp>
      <p:sp>
        <p:nvSpPr>
          <p:cNvPr id="6" name="Footer Placeholder 5">
            <a:extLst>
              <a:ext uri="{FF2B5EF4-FFF2-40B4-BE49-F238E27FC236}">
                <a16:creationId xmlns:a16="http://schemas.microsoft.com/office/drawing/2014/main" id="{7D07485C-AFD0-0C5A-3CF0-047D60F913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1B69F5-220C-A773-3D75-44FA175F02CC}"/>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79389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283C-D8EC-D405-89BF-B8AED760426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462279-85D0-AE9B-352A-5742FFAFF95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31B00A9-F2AE-C21A-5CDE-468EAB85785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6EB006-38DF-812C-FCC8-751CED40D24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CA657-EF77-18C8-AFB8-B20339A857A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D9A603-8268-1A8F-4A40-950D71FF168F}"/>
              </a:ext>
            </a:extLst>
          </p:cNvPr>
          <p:cNvSpPr>
            <a:spLocks noGrp="1"/>
          </p:cNvSpPr>
          <p:nvPr>
            <p:ph type="dt" sz="half" idx="10"/>
          </p:nvPr>
        </p:nvSpPr>
        <p:spPr/>
        <p:txBody>
          <a:bodyPr/>
          <a:lstStyle/>
          <a:p>
            <a:fld id="{96DFF08F-DC6B-4601-B491-B0F83F6DD2DA}" type="datetimeFigureOut">
              <a:rPr lang="en-US" smtClean="0"/>
              <a:t>12/15/2023</a:t>
            </a:fld>
            <a:endParaRPr lang="en-US"/>
          </a:p>
        </p:txBody>
      </p:sp>
      <p:sp>
        <p:nvSpPr>
          <p:cNvPr id="8" name="Footer Placeholder 7">
            <a:extLst>
              <a:ext uri="{FF2B5EF4-FFF2-40B4-BE49-F238E27FC236}">
                <a16:creationId xmlns:a16="http://schemas.microsoft.com/office/drawing/2014/main" id="{4102188C-3269-2B1F-359B-573224A23D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F7063-ADBB-AA20-81ED-B2ED0347872B}"/>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7598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F0B33-5CD6-A5B2-7F8E-FD33AB1DBB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C05F78-32C0-5772-5027-8512E78262D1}"/>
              </a:ext>
            </a:extLst>
          </p:cNvPr>
          <p:cNvSpPr>
            <a:spLocks noGrp="1"/>
          </p:cNvSpPr>
          <p:nvPr>
            <p:ph type="dt" sz="half" idx="10"/>
          </p:nvPr>
        </p:nvSpPr>
        <p:spPr/>
        <p:txBody>
          <a:bodyPr/>
          <a:lstStyle/>
          <a:p>
            <a:fld id="{96DFF08F-DC6B-4601-B491-B0F83F6DD2DA}" type="datetimeFigureOut">
              <a:rPr lang="en-US" smtClean="0"/>
              <a:t>12/15/2023</a:t>
            </a:fld>
            <a:endParaRPr lang="en-US"/>
          </a:p>
        </p:txBody>
      </p:sp>
      <p:sp>
        <p:nvSpPr>
          <p:cNvPr id="4" name="Footer Placeholder 3">
            <a:extLst>
              <a:ext uri="{FF2B5EF4-FFF2-40B4-BE49-F238E27FC236}">
                <a16:creationId xmlns:a16="http://schemas.microsoft.com/office/drawing/2014/main" id="{876079B8-0993-E70E-B2F5-C7BFA7D1D4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52A0ED-B558-8DDC-2DE3-C74DC2A3B649}"/>
              </a:ext>
            </a:extLst>
          </p:cNvPr>
          <p:cNvSpPr>
            <a:spLocks noGrp="1"/>
          </p:cNvSpPr>
          <p:nvPr>
            <p:ph type="sldNum" sz="quarter" idx="12"/>
          </p:nvPr>
        </p:nvSpPr>
        <p:spPr/>
        <p:txBody>
          <a:bodyPr/>
          <a:lstStyle/>
          <a:p>
            <a:fld id="{4FAB73BC-B049-4115-A692-8D63A059BFB8}" type="slidenum">
              <a:rPr lang="en-US" smtClean="0"/>
              <a:t>‹#›</a:t>
            </a:fld>
            <a:endParaRPr lang="en-US"/>
          </a:p>
        </p:txBody>
      </p:sp>
      <p:pic>
        <p:nvPicPr>
          <p:cNvPr id="6" name="Picture 5">
            <a:extLst>
              <a:ext uri="{FF2B5EF4-FFF2-40B4-BE49-F238E27FC236}">
                <a16:creationId xmlns:a16="http://schemas.microsoft.com/office/drawing/2014/main" id="{45D0A606-360C-77EF-D486-CB35A174D6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a:extLst>
              <a:ext uri="{FF2B5EF4-FFF2-40B4-BE49-F238E27FC236}">
                <a16:creationId xmlns:a16="http://schemas.microsoft.com/office/drawing/2014/main" id="{67B450FF-D198-26F1-2A41-77E21455984A}"/>
              </a:ext>
            </a:extLst>
          </p:cNvPr>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a:extLst>
              <a:ext uri="{FF2B5EF4-FFF2-40B4-BE49-F238E27FC236}">
                <a16:creationId xmlns:a16="http://schemas.microsoft.com/office/drawing/2014/main" id="{D567FC13-55B8-4109-41E9-4442B220E5D6}"/>
              </a:ext>
            </a:extLst>
          </p:cNvPr>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a:extLst>
              <a:ext uri="{FF2B5EF4-FFF2-40B4-BE49-F238E27FC236}">
                <a16:creationId xmlns:a16="http://schemas.microsoft.com/office/drawing/2014/main" id="{1B7DCF51-C3B1-21CA-F49B-C4523DD7890A}"/>
              </a:ext>
            </a:extLst>
          </p:cNvPr>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a:extLst>
              <a:ext uri="{FF2B5EF4-FFF2-40B4-BE49-F238E27FC236}">
                <a16:creationId xmlns:a16="http://schemas.microsoft.com/office/drawing/2014/main" id="{B8AC4609-5B0A-2849-C982-8F4779BD749C}"/>
              </a:ext>
            </a:extLst>
          </p:cNvPr>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94422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9E92E6-64A8-45DF-737A-9910D3D25C41}"/>
              </a:ext>
            </a:extLst>
          </p:cNvPr>
          <p:cNvSpPr>
            <a:spLocks noGrp="1"/>
          </p:cNvSpPr>
          <p:nvPr>
            <p:ph type="dt" sz="half" idx="10"/>
          </p:nvPr>
        </p:nvSpPr>
        <p:spPr/>
        <p:txBody>
          <a:bodyPr/>
          <a:lstStyle/>
          <a:p>
            <a:fld id="{96DFF08F-DC6B-4601-B491-B0F83F6DD2DA}" type="datetimeFigureOut">
              <a:rPr lang="en-US" smtClean="0"/>
              <a:t>12/15/2023</a:t>
            </a:fld>
            <a:endParaRPr lang="en-US"/>
          </a:p>
        </p:txBody>
      </p:sp>
      <p:sp>
        <p:nvSpPr>
          <p:cNvPr id="3" name="Footer Placeholder 2">
            <a:extLst>
              <a:ext uri="{FF2B5EF4-FFF2-40B4-BE49-F238E27FC236}">
                <a16:creationId xmlns:a16="http://schemas.microsoft.com/office/drawing/2014/main" id="{F1270269-07F9-F88B-BA68-1E4DDA3A5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98EC1-5C21-59A7-9F9D-152BF4A16F6E}"/>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92067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E1DD-0596-AC7A-026E-A167ADE76E2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D44753B-0C42-B03C-D27E-F1D747282D4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CC7E4-A037-4202-2DE1-FBE7DE0B8B3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F0AAC3E-4391-ADC8-153C-6276DE3F2067}"/>
              </a:ext>
            </a:extLst>
          </p:cNvPr>
          <p:cNvSpPr>
            <a:spLocks noGrp="1"/>
          </p:cNvSpPr>
          <p:nvPr>
            <p:ph type="dt" sz="half" idx="10"/>
          </p:nvPr>
        </p:nvSpPr>
        <p:spPr/>
        <p:txBody>
          <a:bodyPr/>
          <a:lstStyle/>
          <a:p>
            <a:fld id="{96DFF08F-DC6B-4601-B491-B0F83F6DD2DA}" type="datetimeFigureOut">
              <a:rPr lang="en-US" smtClean="0"/>
              <a:t>12/15/2023</a:t>
            </a:fld>
            <a:endParaRPr lang="en-US"/>
          </a:p>
        </p:txBody>
      </p:sp>
      <p:sp>
        <p:nvSpPr>
          <p:cNvPr id="6" name="Footer Placeholder 5">
            <a:extLst>
              <a:ext uri="{FF2B5EF4-FFF2-40B4-BE49-F238E27FC236}">
                <a16:creationId xmlns:a16="http://schemas.microsoft.com/office/drawing/2014/main" id="{44560208-C44E-CE2C-3449-67425C57D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E33D7-B7A7-45FB-4723-284719E768B0}"/>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8751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968D-D112-6556-E1EF-8F870690D2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43A4413-DF37-0750-C75D-DE00C8B24A5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45B2E1B-255C-A12C-34D7-39D35896FF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C91F98C-8402-075B-3C2F-357CB76DA344}"/>
              </a:ext>
            </a:extLst>
          </p:cNvPr>
          <p:cNvSpPr>
            <a:spLocks noGrp="1"/>
          </p:cNvSpPr>
          <p:nvPr>
            <p:ph type="dt" sz="half" idx="10"/>
          </p:nvPr>
        </p:nvSpPr>
        <p:spPr/>
        <p:txBody>
          <a:bodyPr/>
          <a:lstStyle/>
          <a:p>
            <a:fld id="{96DFF08F-DC6B-4601-B491-B0F83F6DD2DA}" type="datetimeFigureOut">
              <a:rPr lang="en-US" smtClean="0"/>
              <a:pPr/>
              <a:t>12/15/2023</a:t>
            </a:fld>
            <a:endParaRPr lang="en-US"/>
          </a:p>
        </p:txBody>
      </p:sp>
      <p:sp>
        <p:nvSpPr>
          <p:cNvPr id="6" name="Footer Placeholder 5">
            <a:extLst>
              <a:ext uri="{FF2B5EF4-FFF2-40B4-BE49-F238E27FC236}">
                <a16:creationId xmlns:a16="http://schemas.microsoft.com/office/drawing/2014/main" id="{4E803D2D-9F1D-AEEC-6E74-750DB7312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BC847-328C-C266-6FAB-19FECDAD6CF1}"/>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0011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66E57-B1B8-497F-34A0-01340FBD26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2C1F1-A898-34F9-9787-B8E6ED09F3E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DD8F6-4F26-D2DF-271B-51E337A6AE9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DFF08F-DC6B-4601-B491-B0F83F6DD2DA}" type="datetimeFigureOut">
              <a:rPr lang="en-US" smtClean="0"/>
              <a:pPr/>
              <a:t>12/15/2023</a:t>
            </a:fld>
            <a:endParaRPr lang="en-US"/>
          </a:p>
        </p:txBody>
      </p:sp>
      <p:sp>
        <p:nvSpPr>
          <p:cNvPr id="5" name="Footer Placeholder 4">
            <a:extLst>
              <a:ext uri="{FF2B5EF4-FFF2-40B4-BE49-F238E27FC236}">
                <a16:creationId xmlns:a16="http://schemas.microsoft.com/office/drawing/2014/main" id="{147864E8-F622-037A-6876-D2D6A65165C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AE99B0-C0B3-D2D2-F2CE-C943A491BE3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283887488"/>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660" r:id="rId12"/>
    <p:sldLayoutId id="2147483668" r:id="rId13"/>
    <p:sldLayoutId id="2147483673" r:id="rId14"/>
    <p:sldLayoutId id="2147483674" r:id="rId15"/>
    <p:sldLayoutId id="2147483670"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sources.csi.state.co.us/mckinney-vento-homeless-act/" TargetMode="External"/><Relationship Id="rId2" Type="http://schemas.openxmlformats.org/officeDocument/2006/relationships/hyperlink" Target="https://view.officeapps.live.com/op/view.aspx?src=https%3A%2F%2Fresources.csi.state.co.us%2Fwp-content%2Fuploads%2F2023%2F07%2FMKV-FAQs.docx&amp;wdOrigin=BROWSELINK" TargetMode="External"/><Relationship Id="rId1" Type="http://schemas.openxmlformats.org/officeDocument/2006/relationships/slideLayout" Target="../slideLayouts/slideLayout2.xml"/><Relationship Id="rId4" Type="http://schemas.openxmlformats.org/officeDocument/2006/relationships/hyperlink" Target="mailto:betsybasch@csi.state.co.u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pp.smartsheet.com/b/publish?EQBCT=5823e60660214482974ff397dea99059" TargetMode="External"/><Relationship Id="rId2" Type="http://schemas.openxmlformats.org/officeDocument/2006/relationships/hyperlink" Target="mailto:melissaallen@csi.state.co.u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ocs.google.com/spreadsheets/d/1aaMdJm-1CZx3EPo2Hks-9s_CtkvtZROGJaMNEE_y2hY/edit#gid=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view.officeapps.live.com/op/view.aspx?src=https%3A%2F%2Fresources.csi.state.co.us%2Fwp-content%2Fuploads%2F2022%2F10%2FIndirect-Cost-Rate-School-Acknowledgement.docx&amp;wdOrigin=BROWSELINK" TargetMode="External"/><Relationship Id="rId2" Type="http://schemas.openxmlformats.org/officeDocument/2006/relationships/hyperlink" Target="https://www.cde.state.co.us/cdefinance/coa_fy202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ocs.google.com/forms/d/e/1FAIpQLSeyl-P3WaMgJJTjH4L-RVprmZFB5XEPlJyQx1WLzbSERVR0Gg/viewform"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4.svg"/></Relationships>
</file>

<file path=ppt/slides/_rels/slide19.xml.rels><?xml version="1.0" encoding="UTF-8" standalone="yes"?>
<Relationships xmlns="http://schemas.openxmlformats.org/package/2006/relationships"><Relationship Id="rId8" Type="http://schemas.openxmlformats.org/officeDocument/2006/relationships/hyperlink" Target="https://resources.csi.state.co.us/financial-services-library/" TargetMode="External"/><Relationship Id="rId3" Type="http://schemas.openxmlformats.org/officeDocument/2006/relationships/image" Target="../media/image11.png"/><Relationship Id="rId7" Type="http://schemas.openxmlformats.org/officeDocument/2006/relationships/hyperlink" Target="https://www.surveymonkey.com/r/H2XVYM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us02web.zoom.us/meeting/register/tZUvc--qqzMtE9I9h1rDe8VxuYaZWR1yQ2Gx" TargetMode="External"/><Relationship Id="rId5" Type="http://schemas.openxmlformats.org/officeDocument/2006/relationships/hyperlink" Target="https://us02web.zoom.us/meeting/register/tZctcOqgrzkiEtCLl3y94VWYg3CW7KF6CGiD" TargetMode="External"/><Relationship Id="rId4" Type="http://schemas.openxmlformats.org/officeDocument/2006/relationships/image" Target="../media/image12.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sv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CSI Grant &amp; Finance Session</a:t>
            </a:r>
          </a:p>
        </p:txBody>
      </p:sp>
      <p:sp>
        <p:nvSpPr>
          <p:cNvPr id="3" name="Subtitle 2"/>
          <p:cNvSpPr>
            <a:spLocks noGrp="1"/>
          </p:cNvSpPr>
          <p:nvPr>
            <p:ph type="subTitle" idx="1"/>
          </p:nvPr>
        </p:nvSpPr>
        <p:spPr/>
        <p:txBody>
          <a:bodyPr vert="horz" lIns="91440" tIns="45720" rIns="91440" bIns="45720" rtlCol="0" anchor="t">
            <a:normAutofit/>
          </a:bodyPr>
          <a:lstStyle/>
          <a:p>
            <a:r>
              <a:rPr lang="en-US" i="1">
                <a:cs typeface="Calibri"/>
              </a:rPr>
              <a:t>November 2023</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9AC26-DABF-7479-FD71-7207F09A467E}"/>
              </a:ext>
            </a:extLst>
          </p:cNvPr>
          <p:cNvSpPr>
            <a:spLocks noGrp="1"/>
          </p:cNvSpPr>
          <p:nvPr>
            <p:ph type="title"/>
          </p:nvPr>
        </p:nvSpPr>
        <p:spPr/>
        <p:txBody>
          <a:bodyPr>
            <a:normAutofit/>
          </a:bodyPr>
          <a:lstStyle/>
          <a:p>
            <a:r>
              <a:rPr lang="en-US" sz="4000"/>
              <a:t>McKinney Vento Awarding</a:t>
            </a:r>
          </a:p>
        </p:txBody>
      </p:sp>
      <p:sp>
        <p:nvSpPr>
          <p:cNvPr id="3" name="Content Placeholder 2">
            <a:extLst>
              <a:ext uri="{FF2B5EF4-FFF2-40B4-BE49-F238E27FC236}">
                <a16:creationId xmlns:a16="http://schemas.microsoft.com/office/drawing/2014/main" id="{13551EE2-5C96-2CE9-8100-A46794809E53}"/>
              </a:ext>
            </a:extLst>
          </p:cNvPr>
          <p:cNvSpPr>
            <a:spLocks noGrp="1"/>
          </p:cNvSpPr>
          <p:nvPr>
            <p:ph idx="1"/>
          </p:nvPr>
        </p:nvSpPr>
        <p:spPr>
          <a:xfrm>
            <a:off x="628650" y="5418161"/>
            <a:ext cx="7886700" cy="758802"/>
          </a:xfrm>
        </p:spPr>
        <p:txBody>
          <a:bodyPr>
            <a:normAutofit fontScale="92500" lnSpcReduction="20000"/>
          </a:bodyPr>
          <a:lstStyle/>
          <a:p>
            <a:pPr marL="0" indent="0">
              <a:buNone/>
            </a:pPr>
            <a:r>
              <a:rPr lang="en-US" sz="1400">
                <a:hlinkClick r:id="rId2"/>
              </a:rPr>
              <a:t>McKinney-Vento FAQ</a:t>
            </a:r>
          </a:p>
          <a:p>
            <a:pPr marL="0" indent="0">
              <a:buNone/>
            </a:pPr>
            <a:r>
              <a:rPr lang="en-US" sz="1400">
                <a:hlinkClick r:id="rId3"/>
              </a:rPr>
              <a:t>Link to Residency Questionnaires</a:t>
            </a:r>
            <a:endParaRPr lang="en-US" sz="1400"/>
          </a:p>
          <a:p>
            <a:pPr marL="0" indent="0">
              <a:buNone/>
            </a:pPr>
            <a:r>
              <a:rPr lang="en-US" sz="1400"/>
              <a:t>Betsy Basch, CSI MV Liasson, (303) 532-7395, </a:t>
            </a:r>
            <a:r>
              <a:rPr lang="en-US" sz="1400">
                <a:hlinkClick r:id="rId4"/>
              </a:rPr>
              <a:t>betsybasch@csi.state.co.us</a:t>
            </a:r>
            <a:r>
              <a:rPr lang="en-US" sz="1400"/>
              <a:t> </a:t>
            </a:r>
          </a:p>
        </p:txBody>
      </p:sp>
      <p:sp>
        <p:nvSpPr>
          <p:cNvPr id="4" name="TextBox 3">
            <a:extLst>
              <a:ext uri="{FF2B5EF4-FFF2-40B4-BE49-F238E27FC236}">
                <a16:creationId xmlns:a16="http://schemas.microsoft.com/office/drawing/2014/main" id="{09426566-6E74-2F1B-ED44-0750E00A9ADE}"/>
              </a:ext>
            </a:extLst>
          </p:cNvPr>
          <p:cNvSpPr txBox="1"/>
          <p:nvPr/>
        </p:nvSpPr>
        <p:spPr>
          <a:xfrm>
            <a:off x="628650" y="1542197"/>
            <a:ext cx="7886700" cy="3877985"/>
          </a:xfrm>
          <a:prstGeom prst="rect">
            <a:avLst/>
          </a:prstGeom>
          <a:noFill/>
        </p:spPr>
        <p:txBody>
          <a:bodyPr wrap="square" lIns="91440" tIns="45720" rIns="91440" bIns="45720" rtlCol="0" anchor="t">
            <a:spAutoFit/>
          </a:bodyPr>
          <a:lstStyle/>
          <a:p>
            <a:pPr marL="285750" indent="-285750">
              <a:lnSpc>
                <a:spcPct val="200000"/>
              </a:lnSpc>
              <a:buFont typeface="Wingdings" panose="05000000000000000000" pitchFamily="2" charset="2"/>
              <a:buChar char="§"/>
            </a:pPr>
            <a:r>
              <a:rPr lang="en-US" sz="2400"/>
              <a:t>Final verification phase – October count</a:t>
            </a:r>
          </a:p>
          <a:p>
            <a:pPr marL="285750" indent="-285750">
              <a:lnSpc>
                <a:spcPct val="200000"/>
              </a:lnSpc>
              <a:buFont typeface="Wingdings" panose="05000000000000000000" pitchFamily="2" charset="2"/>
              <a:buChar char="§"/>
            </a:pPr>
            <a:r>
              <a:rPr lang="en-US" sz="2400"/>
              <a:t>Funds will be awarded late-November to early-December</a:t>
            </a:r>
          </a:p>
          <a:p>
            <a:pPr marL="285750" indent="-285750">
              <a:lnSpc>
                <a:spcPct val="200000"/>
              </a:lnSpc>
              <a:buFont typeface="Wingdings" panose="05000000000000000000" pitchFamily="2" charset="2"/>
              <a:buChar char="§"/>
            </a:pPr>
            <a:r>
              <a:rPr lang="en-US" sz="2400"/>
              <a:t>FY2023-24 per pupil allocation $750</a:t>
            </a:r>
          </a:p>
          <a:p>
            <a:pPr marL="742950" lvl="1" indent="-285750">
              <a:lnSpc>
                <a:spcPct val="200000"/>
              </a:lnSpc>
              <a:buFont typeface="Wingdings" panose="05000000000000000000" pitchFamily="2" charset="2"/>
              <a:buChar char="Ø"/>
            </a:pPr>
            <a:r>
              <a:rPr lang="en-US"/>
              <a:t>Schools may begin spending funds on pupils who have been verified</a:t>
            </a:r>
          </a:p>
          <a:p>
            <a:pPr marL="285750" indent="-285750">
              <a:lnSpc>
                <a:spcPct val="200000"/>
              </a:lnSpc>
              <a:buFont typeface="Wingdings" panose="05000000000000000000" pitchFamily="2" charset="2"/>
              <a:buChar char="§"/>
            </a:pPr>
            <a:r>
              <a:rPr lang="en-US" sz="2400"/>
              <a:t>McKinney-Vento eligibility is ongoing throughout the year </a:t>
            </a:r>
          </a:p>
          <a:p>
            <a:endParaRPr lang="en-US"/>
          </a:p>
        </p:txBody>
      </p:sp>
    </p:spTree>
    <p:extLst>
      <p:ext uri="{BB962C8B-B14F-4D97-AF65-F5344CB8AC3E}">
        <p14:creationId xmlns:p14="http://schemas.microsoft.com/office/powerpoint/2010/main" val="364387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F1177-FF44-D74D-4198-CC40FD116914}"/>
              </a:ext>
            </a:extLst>
          </p:cNvPr>
          <p:cNvSpPr>
            <a:spLocks noGrp="1"/>
          </p:cNvSpPr>
          <p:nvPr>
            <p:ph type="title"/>
          </p:nvPr>
        </p:nvSpPr>
        <p:spPr/>
        <p:txBody>
          <a:bodyPr/>
          <a:lstStyle/>
          <a:p>
            <a:r>
              <a:rPr lang="en-US" sz="4000"/>
              <a:t>McKinney</a:t>
            </a:r>
            <a:r>
              <a:rPr lang="en-US" sz="3600"/>
              <a:t> Vento Allowable Use of Funds</a:t>
            </a:r>
            <a:endParaRPr lang="en-US"/>
          </a:p>
        </p:txBody>
      </p:sp>
      <p:sp>
        <p:nvSpPr>
          <p:cNvPr id="3" name="Content Placeholder 2">
            <a:extLst>
              <a:ext uri="{FF2B5EF4-FFF2-40B4-BE49-F238E27FC236}">
                <a16:creationId xmlns:a16="http://schemas.microsoft.com/office/drawing/2014/main" id="{0ADAF98C-B538-DECA-48A3-E3889E57C597}"/>
              </a:ext>
            </a:extLst>
          </p:cNvPr>
          <p:cNvSpPr>
            <a:spLocks noGrp="1"/>
          </p:cNvSpPr>
          <p:nvPr>
            <p:ph idx="1"/>
          </p:nvPr>
        </p:nvSpPr>
        <p:spPr>
          <a:xfrm>
            <a:off x="619579" y="1482788"/>
            <a:ext cx="7886700" cy="5209984"/>
          </a:xfrm>
        </p:spPr>
        <p:txBody>
          <a:bodyPr vert="horz" lIns="91440" tIns="45720" rIns="91440" bIns="45720" rtlCol="0" anchor="t">
            <a:normAutofit/>
          </a:bodyPr>
          <a:lstStyle/>
          <a:p>
            <a:pPr>
              <a:lnSpc>
                <a:spcPct val="150000"/>
              </a:lnSpc>
              <a:buFont typeface="Wingdings" panose="05000000000000000000" pitchFamily="2" charset="2"/>
              <a:buChar char="§"/>
            </a:pPr>
            <a:r>
              <a:rPr lang="en-US"/>
              <a:t>Meet basic needs (clothing, supplies, health) </a:t>
            </a:r>
          </a:p>
          <a:p>
            <a:pPr>
              <a:lnSpc>
                <a:spcPct val="150000"/>
              </a:lnSpc>
              <a:buFont typeface="Wingdings" panose="05000000000000000000" pitchFamily="2" charset="2"/>
              <a:buChar char="§"/>
            </a:pPr>
            <a:r>
              <a:rPr lang="en-US"/>
              <a:t>Provide transportation to and from school</a:t>
            </a:r>
            <a:endParaRPr lang="en-US">
              <a:cs typeface="Calibri"/>
            </a:endParaRPr>
          </a:p>
          <a:p>
            <a:pPr>
              <a:lnSpc>
                <a:spcPct val="150000"/>
              </a:lnSpc>
              <a:buFont typeface="Wingdings" panose="05000000000000000000" pitchFamily="2" charset="2"/>
              <a:buChar char="§"/>
            </a:pPr>
            <a:r>
              <a:rPr lang="en-US"/>
              <a:t>Provide after-school and/or summer programs</a:t>
            </a:r>
            <a:endParaRPr lang="en-US">
              <a:cs typeface="Calibri"/>
            </a:endParaRPr>
          </a:p>
          <a:p>
            <a:pPr>
              <a:lnSpc>
                <a:spcPct val="150000"/>
              </a:lnSpc>
              <a:buFont typeface="Wingdings" panose="05000000000000000000" pitchFamily="2" charset="2"/>
              <a:buChar char="§"/>
            </a:pPr>
            <a:r>
              <a:rPr lang="en-US"/>
              <a:t>Provide emergency food while the student is in school, including breakfast, lunch, and snacks </a:t>
            </a:r>
            <a:endParaRPr lang="en-US">
              <a:cs typeface="Calibri"/>
            </a:endParaRPr>
          </a:p>
          <a:p>
            <a:pPr>
              <a:lnSpc>
                <a:spcPct val="150000"/>
              </a:lnSpc>
              <a:buFont typeface="Wingdings" panose="05000000000000000000" pitchFamily="2" charset="2"/>
              <a:buChar char="§"/>
            </a:pPr>
            <a:r>
              <a:rPr lang="en-US"/>
              <a:t>Pay for student projects and/or field trips</a:t>
            </a:r>
            <a:endParaRPr lang="en-US">
              <a:cs typeface="Calibri"/>
            </a:endParaRPr>
          </a:p>
          <a:p>
            <a:pPr>
              <a:lnSpc>
                <a:spcPct val="150000"/>
              </a:lnSpc>
              <a:buFont typeface="Wingdings" panose="05000000000000000000" pitchFamily="2" charset="2"/>
              <a:buChar char="§"/>
            </a:pPr>
            <a:r>
              <a:rPr lang="en-US"/>
              <a:t>Support supplemental instruction</a:t>
            </a:r>
            <a:endParaRPr lang="en-US">
              <a:cs typeface="Calibri"/>
            </a:endParaRPr>
          </a:p>
          <a:p>
            <a:pPr>
              <a:lnSpc>
                <a:spcPct val="150000"/>
              </a:lnSpc>
              <a:buFont typeface="Wingdings" panose="05000000000000000000" pitchFamily="2" charset="2"/>
              <a:buChar char="§"/>
            </a:pPr>
            <a:r>
              <a:rPr lang="en-US"/>
              <a:t>Provide outreach activities to homeless parents</a:t>
            </a:r>
            <a:endParaRPr lang="en-US">
              <a:cs typeface="Calibri"/>
            </a:endParaRPr>
          </a:p>
          <a:p>
            <a:pPr marL="0" indent="0">
              <a:lnSpc>
                <a:spcPct val="100000"/>
              </a:lnSpc>
              <a:buNone/>
            </a:pPr>
            <a:endParaRPr lang="en-US"/>
          </a:p>
          <a:p>
            <a:pPr marL="0" indent="0">
              <a:lnSpc>
                <a:spcPct val="100000"/>
              </a:lnSpc>
              <a:buNone/>
            </a:pPr>
            <a:endParaRPr lang="en-US"/>
          </a:p>
        </p:txBody>
      </p:sp>
    </p:spTree>
    <p:extLst>
      <p:ext uri="{BB962C8B-B14F-4D97-AF65-F5344CB8AC3E}">
        <p14:creationId xmlns:p14="http://schemas.microsoft.com/office/powerpoint/2010/main" val="1982393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B3EDE-176D-553B-76B4-6E5EBF3D4D2F}"/>
              </a:ext>
            </a:extLst>
          </p:cNvPr>
          <p:cNvSpPr>
            <a:spLocks noGrp="1"/>
          </p:cNvSpPr>
          <p:nvPr>
            <p:ph type="title"/>
          </p:nvPr>
        </p:nvSpPr>
        <p:spPr/>
        <p:txBody>
          <a:bodyPr>
            <a:normAutofit/>
          </a:bodyPr>
          <a:lstStyle/>
          <a:p>
            <a:r>
              <a:rPr lang="en-US" sz="4000"/>
              <a:t>CDE GAINS ACCESS</a:t>
            </a:r>
          </a:p>
        </p:txBody>
      </p:sp>
      <p:sp>
        <p:nvSpPr>
          <p:cNvPr id="3" name="Content Placeholder 2">
            <a:extLst>
              <a:ext uri="{FF2B5EF4-FFF2-40B4-BE49-F238E27FC236}">
                <a16:creationId xmlns:a16="http://schemas.microsoft.com/office/drawing/2014/main" id="{23FAEE26-13FC-6952-7D1F-EF0F2EF9030B}"/>
              </a:ext>
            </a:extLst>
          </p:cNvPr>
          <p:cNvSpPr>
            <a:spLocks noGrp="1"/>
          </p:cNvSpPr>
          <p:nvPr>
            <p:ph idx="1"/>
          </p:nvPr>
        </p:nvSpPr>
        <p:spPr>
          <a:xfrm>
            <a:off x="628650" y="1555845"/>
            <a:ext cx="7886700" cy="4621118"/>
          </a:xfrm>
        </p:spPr>
        <p:txBody>
          <a:bodyPr vert="horz" lIns="91440" tIns="45720" rIns="91440" bIns="45720" rtlCol="0" anchor="t">
            <a:normAutofit fontScale="92500" lnSpcReduction="10000"/>
          </a:bodyPr>
          <a:lstStyle/>
          <a:p>
            <a:pPr>
              <a:buFont typeface="Wingdings" panose="05000000000000000000" pitchFamily="2" charset="2"/>
              <a:buChar char="§"/>
            </a:pPr>
            <a:r>
              <a:rPr lang="en-US"/>
              <a:t>GAINS, grant applications, competitive budget revision requests and reporting</a:t>
            </a:r>
          </a:p>
          <a:p>
            <a:pPr marL="0" indent="0">
              <a:buNone/>
            </a:pPr>
            <a:endParaRPr lang="en-US"/>
          </a:p>
          <a:p>
            <a:pPr>
              <a:buFont typeface="Wingdings" panose="05000000000000000000" pitchFamily="2" charset="2"/>
              <a:buChar char="§"/>
            </a:pPr>
            <a:r>
              <a:rPr lang="en-US"/>
              <a:t>Competitive grants cycles are starting to run through the system now</a:t>
            </a:r>
          </a:p>
          <a:p>
            <a:pPr lvl="1">
              <a:buFont typeface="Wingdings" panose="05000000000000000000" pitchFamily="2" charset="2"/>
              <a:buChar char="§"/>
            </a:pPr>
            <a:r>
              <a:rPr lang="en-US" sz="1400"/>
              <a:t>Building Excellent Schools Today (BEST)</a:t>
            </a:r>
          </a:p>
          <a:p>
            <a:pPr lvl="1">
              <a:buFont typeface="Wingdings" panose="05000000000000000000" pitchFamily="2" charset="2"/>
              <a:buChar char="§"/>
            </a:pPr>
            <a:r>
              <a:rPr lang="en-US" sz="1400"/>
              <a:t>Computer Science Education Grant (CSED)</a:t>
            </a:r>
          </a:p>
          <a:p>
            <a:pPr lvl="1">
              <a:buFont typeface="Wingdings" panose="05000000000000000000" pitchFamily="2" charset="2"/>
              <a:buChar char="§"/>
            </a:pPr>
            <a:r>
              <a:rPr lang="en-US" sz="1400"/>
              <a:t>Colorado Charter School Program (CCSP)</a:t>
            </a:r>
          </a:p>
          <a:p>
            <a:pPr lvl="1">
              <a:buFont typeface="Wingdings" panose="05000000000000000000" pitchFamily="2" charset="2"/>
              <a:buChar char="§"/>
            </a:pPr>
            <a:r>
              <a:rPr lang="en-US" sz="1400"/>
              <a:t>USDA Equipment Assistance Grant</a:t>
            </a:r>
          </a:p>
          <a:p>
            <a:pPr lvl="2">
              <a:buFont typeface="Wingdings" panose="05000000000000000000" pitchFamily="2" charset="2"/>
              <a:buChar char="§"/>
            </a:pPr>
            <a:r>
              <a:rPr lang="en-US" sz="1400"/>
              <a:t>Melissa Allen, </a:t>
            </a:r>
            <a:r>
              <a:rPr lang="en-US" sz="1400">
                <a:hlinkClick r:id="rId2"/>
              </a:rPr>
              <a:t>melissaallen@csi.state.co.us</a:t>
            </a:r>
            <a:endParaRPr lang="en-US" sz="1400"/>
          </a:p>
          <a:p>
            <a:pPr lvl="2">
              <a:buFont typeface="Wingdings" panose="05000000000000000000" pitchFamily="2" charset="2"/>
              <a:buChar char="§"/>
            </a:pPr>
            <a:endParaRPr lang="en-US" sz="1400"/>
          </a:p>
          <a:p>
            <a:pPr>
              <a:buFont typeface="Wingdings" panose="05000000000000000000" pitchFamily="2" charset="2"/>
              <a:buChar char="§"/>
            </a:pPr>
            <a:r>
              <a:rPr lang="en-US"/>
              <a:t>School contacts will need to exist as a user in the system to receive access to applications</a:t>
            </a:r>
            <a:endParaRPr lang="en-US">
              <a:ea typeface="Calibri" panose="020F0502020204030204"/>
              <a:cs typeface="Calibri" panose="020F0502020204030204"/>
            </a:endParaRPr>
          </a:p>
          <a:p>
            <a:pPr marL="342900" lvl="1" indent="0">
              <a:buNone/>
            </a:pPr>
            <a:endParaRPr lang="en-US">
              <a:ea typeface="Calibri" panose="020F0502020204030204"/>
              <a:cs typeface="Calibri" panose="020F0502020204030204"/>
            </a:endParaRPr>
          </a:p>
          <a:p>
            <a:pPr>
              <a:buFont typeface="Wingdings" panose="05000000000000000000" pitchFamily="2" charset="2"/>
              <a:buChar char="§"/>
            </a:pPr>
            <a:r>
              <a:rPr lang="en-US"/>
              <a:t>CSI cannot assign access to individual school applications</a:t>
            </a:r>
            <a:endParaRPr lang="en-US">
              <a:ea typeface="Calibri"/>
              <a:cs typeface="Calibri"/>
            </a:endParaRPr>
          </a:p>
          <a:p>
            <a:pPr marL="0" indent="0">
              <a:buNone/>
            </a:pPr>
            <a:endParaRPr lang="en-US"/>
          </a:p>
          <a:p>
            <a:pPr marL="0" indent="0">
              <a:buNone/>
            </a:pPr>
            <a:r>
              <a:rPr lang="en-US" sz="1600">
                <a:hlinkClick r:id="rId3"/>
              </a:rPr>
              <a:t>CDE Competitive Grants and Awards Forecast </a:t>
            </a:r>
            <a:endParaRPr lang="en-US" sz="1600"/>
          </a:p>
        </p:txBody>
      </p:sp>
    </p:spTree>
    <p:extLst>
      <p:ext uri="{BB962C8B-B14F-4D97-AF65-F5344CB8AC3E}">
        <p14:creationId xmlns:p14="http://schemas.microsoft.com/office/powerpoint/2010/main" val="4125819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3FE21-30D0-577E-892A-1495B6397C04}"/>
              </a:ext>
            </a:extLst>
          </p:cNvPr>
          <p:cNvSpPr>
            <a:spLocks noGrp="1"/>
          </p:cNvSpPr>
          <p:nvPr>
            <p:ph type="title"/>
          </p:nvPr>
        </p:nvSpPr>
        <p:spPr/>
        <p:txBody>
          <a:bodyPr/>
          <a:lstStyle/>
          <a:p>
            <a:r>
              <a:rPr lang="en-US"/>
              <a:t>RFF Timeline Review Process</a:t>
            </a:r>
          </a:p>
        </p:txBody>
      </p:sp>
      <p:sp>
        <p:nvSpPr>
          <p:cNvPr id="3" name="Content Placeholder 2">
            <a:extLst>
              <a:ext uri="{FF2B5EF4-FFF2-40B4-BE49-F238E27FC236}">
                <a16:creationId xmlns:a16="http://schemas.microsoft.com/office/drawing/2014/main" id="{4679F066-19BE-BD48-6512-A80E34E4575D}"/>
              </a:ext>
            </a:extLst>
          </p:cNvPr>
          <p:cNvSpPr>
            <a:spLocks noGrp="1"/>
          </p:cNvSpPr>
          <p:nvPr>
            <p:ph idx="1"/>
          </p:nvPr>
        </p:nvSpPr>
        <p:spPr>
          <a:xfrm>
            <a:off x="628650" y="1501254"/>
            <a:ext cx="7886700" cy="4675709"/>
          </a:xfrm>
        </p:spPr>
        <p:txBody>
          <a:bodyPr vert="horz" lIns="91440" tIns="45720" rIns="91440" bIns="45720" rtlCol="0" anchor="t">
            <a:normAutofit fontScale="92500" lnSpcReduction="10000"/>
          </a:bodyPr>
          <a:lstStyle/>
          <a:p>
            <a:pPr marL="0" indent="0" algn="ctr">
              <a:buNone/>
            </a:pPr>
            <a:r>
              <a:rPr lang="en-US"/>
              <a:t>Three procedural set of steps for complete processing</a:t>
            </a:r>
          </a:p>
          <a:p>
            <a:pPr marL="0" indent="0" algn="ctr">
              <a:buNone/>
            </a:pPr>
            <a:endParaRPr lang="en-US"/>
          </a:p>
          <a:p>
            <a:pPr marL="685800" lvl="1" indent="-342900">
              <a:buFont typeface="+mj-lt"/>
              <a:buAutoNum type="arabicPeriod"/>
            </a:pPr>
            <a:r>
              <a:rPr lang="en-US"/>
              <a:t>School process </a:t>
            </a:r>
          </a:p>
          <a:p>
            <a:pPr lvl="2">
              <a:buFont typeface="Wingdings" panose="020B0604020202020204" pitchFamily="34" charset="0"/>
              <a:buChar char="§"/>
            </a:pPr>
            <a:r>
              <a:rPr lang="en-US"/>
              <a:t>Should follow school policies and procedures</a:t>
            </a:r>
            <a:endParaRPr lang="en-US">
              <a:cs typeface="Calibri"/>
            </a:endParaRPr>
          </a:p>
          <a:p>
            <a:pPr lvl="2">
              <a:buFont typeface="Wingdings" panose="05000000000000000000" pitchFamily="2" charset="2"/>
              <a:buChar char="§"/>
            </a:pPr>
            <a:r>
              <a:rPr lang="en-US">
                <a:highlight>
                  <a:srgbClr val="FFFF00"/>
                </a:highlight>
              </a:rPr>
              <a:t>Create drawdown/disbursement (RFF) in GV</a:t>
            </a:r>
            <a:endParaRPr lang="en-US">
              <a:highlight>
                <a:srgbClr val="FFFF00"/>
              </a:highlight>
              <a:cs typeface="Calibri"/>
            </a:endParaRPr>
          </a:p>
          <a:p>
            <a:pPr marL="685800" lvl="2" indent="0">
              <a:buNone/>
            </a:pPr>
            <a:endParaRPr lang="en-US"/>
          </a:p>
          <a:p>
            <a:pPr marL="685800" lvl="1" indent="-342900">
              <a:buFont typeface="+mj-lt"/>
              <a:buAutoNum type="arabicPeriod"/>
            </a:pPr>
            <a:r>
              <a:rPr lang="en-US"/>
              <a:t>CSI process </a:t>
            </a:r>
            <a:endParaRPr lang="en-US">
              <a:cs typeface="Calibri"/>
            </a:endParaRPr>
          </a:p>
          <a:p>
            <a:pPr lvl="2">
              <a:buFont typeface="Wingdings" panose="05000000000000000000" pitchFamily="2" charset="2"/>
              <a:buChar char="§"/>
            </a:pPr>
            <a:r>
              <a:rPr lang="en-US"/>
              <a:t>Review RFF back-up documentation</a:t>
            </a:r>
            <a:endParaRPr lang="en-US">
              <a:cs typeface="Calibri"/>
            </a:endParaRPr>
          </a:p>
          <a:p>
            <a:pPr lvl="3">
              <a:buFont typeface="Wingdings" panose="05000000000000000000" pitchFamily="2" charset="2"/>
              <a:buChar char="§"/>
            </a:pPr>
            <a:r>
              <a:rPr lang="en-US">
                <a:highlight>
                  <a:srgbClr val="FFFF00"/>
                </a:highlight>
              </a:rPr>
              <a:t>Follow-up for additional docs or clarifications</a:t>
            </a:r>
            <a:endParaRPr lang="en-US">
              <a:highlight>
                <a:srgbClr val="FFFF00"/>
              </a:highlight>
              <a:cs typeface="Calibri"/>
            </a:endParaRPr>
          </a:p>
          <a:p>
            <a:pPr lvl="2">
              <a:buFont typeface="Wingdings" panose="05000000000000000000" pitchFamily="2" charset="2"/>
              <a:buChar char="§"/>
            </a:pPr>
            <a:r>
              <a:rPr lang="en-US"/>
              <a:t>Request is added to a consolidated request list </a:t>
            </a:r>
            <a:endParaRPr lang="en-US">
              <a:cs typeface="Calibri"/>
            </a:endParaRPr>
          </a:p>
          <a:p>
            <a:pPr lvl="2">
              <a:buFont typeface="Wingdings" panose="05000000000000000000" pitchFamily="2" charset="2"/>
              <a:buChar char="§"/>
            </a:pPr>
            <a:r>
              <a:rPr lang="en-US"/>
              <a:t>CSI requests the funds from the CDE accounting</a:t>
            </a:r>
            <a:endParaRPr lang="en-US">
              <a:cs typeface="Calibri"/>
            </a:endParaRPr>
          </a:p>
          <a:p>
            <a:pPr lvl="2">
              <a:buFont typeface="Wingdings" panose="05000000000000000000" pitchFamily="2" charset="2"/>
              <a:buChar char="§"/>
            </a:pPr>
            <a:r>
              <a:rPr lang="en-US"/>
              <a:t>CSI requests the funds from CDE Grants Fiscal</a:t>
            </a:r>
            <a:endParaRPr lang="en-US">
              <a:cs typeface="Calibri"/>
            </a:endParaRPr>
          </a:p>
          <a:p>
            <a:pPr marL="685800" lvl="2" indent="0">
              <a:buNone/>
            </a:pPr>
            <a:endParaRPr lang="en-US"/>
          </a:p>
          <a:p>
            <a:pPr marL="685800" lvl="1" indent="-342900">
              <a:buFont typeface="+mj-lt"/>
              <a:buAutoNum type="arabicPeriod"/>
            </a:pPr>
            <a:r>
              <a:rPr lang="en-US"/>
              <a:t>CDE process (4-6 weeks from CDE deadline date)</a:t>
            </a:r>
            <a:endParaRPr lang="en-US">
              <a:cs typeface="Calibri"/>
            </a:endParaRPr>
          </a:p>
          <a:p>
            <a:pPr lvl="2">
              <a:buFont typeface="Wingdings" panose="05000000000000000000" pitchFamily="2" charset="2"/>
              <a:buChar char="§"/>
            </a:pPr>
            <a:r>
              <a:rPr lang="en-US"/>
              <a:t>CDE Grants Fiscal pulls requests</a:t>
            </a:r>
            <a:endParaRPr lang="en-US">
              <a:cs typeface="Calibri"/>
            </a:endParaRPr>
          </a:p>
          <a:p>
            <a:pPr lvl="2">
              <a:buFont typeface="Wingdings" panose="05000000000000000000" pitchFamily="2" charset="2"/>
              <a:buChar char="§"/>
            </a:pPr>
            <a:r>
              <a:rPr lang="en-US">
                <a:highlight>
                  <a:srgbClr val="FFFF00"/>
                </a:highlight>
              </a:rPr>
              <a:t>Routed to CDE Program Department for budgetary check</a:t>
            </a:r>
            <a:endParaRPr lang="en-US">
              <a:highlight>
                <a:srgbClr val="FFFF00"/>
              </a:highlight>
              <a:cs typeface="Calibri"/>
            </a:endParaRPr>
          </a:p>
          <a:p>
            <a:pPr lvl="2">
              <a:buFont typeface="Wingdings" panose="05000000000000000000" pitchFamily="2" charset="2"/>
              <a:buChar char="§"/>
            </a:pPr>
            <a:r>
              <a:rPr lang="en-US"/>
              <a:t>Routed to CDE accounting </a:t>
            </a:r>
            <a:endParaRPr lang="en-US">
              <a:cs typeface="Calibri"/>
            </a:endParaRPr>
          </a:p>
          <a:p>
            <a:pPr lvl="2">
              <a:buFont typeface="Wingdings" panose="05000000000000000000" pitchFamily="2" charset="2"/>
              <a:buChar char="§"/>
            </a:pPr>
            <a:r>
              <a:rPr lang="en-US"/>
              <a:t>CDE accounting approves CSI accounting step</a:t>
            </a:r>
          </a:p>
          <a:p>
            <a:pPr lvl="2">
              <a:buFont typeface="Wingdings" panose="05000000000000000000" pitchFamily="2" charset="2"/>
              <a:buChar char="§"/>
            </a:pPr>
            <a:r>
              <a:rPr lang="en-US"/>
              <a:t>CDE creates a secondary accounting step to move the funds</a:t>
            </a:r>
            <a:endParaRPr lang="en-US">
              <a:cs typeface="Calibri"/>
            </a:endParaRPr>
          </a:p>
        </p:txBody>
      </p:sp>
    </p:spTree>
    <p:extLst>
      <p:ext uri="{BB962C8B-B14F-4D97-AF65-F5344CB8AC3E}">
        <p14:creationId xmlns:p14="http://schemas.microsoft.com/office/powerpoint/2010/main" val="1439729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CBBCC-A681-E22A-0BEC-5FD998718218}"/>
              </a:ext>
            </a:extLst>
          </p:cNvPr>
          <p:cNvSpPr>
            <a:spLocks noGrp="1"/>
          </p:cNvSpPr>
          <p:nvPr>
            <p:ph type="title"/>
          </p:nvPr>
        </p:nvSpPr>
        <p:spPr>
          <a:xfrm>
            <a:off x="491490" y="479426"/>
            <a:ext cx="8652510" cy="1325563"/>
          </a:xfrm>
        </p:spPr>
        <p:txBody>
          <a:bodyPr>
            <a:normAutofit/>
          </a:bodyPr>
          <a:lstStyle/>
          <a:p>
            <a:r>
              <a:rPr lang="en-US" sz="4000"/>
              <a:t>RFF Timeline Review CSI/CDE Deadlines</a:t>
            </a:r>
          </a:p>
        </p:txBody>
      </p:sp>
      <p:sp>
        <p:nvSpPr>
          <p:cNvPr id="3" name="Content Placeholder 2">
            <a:extLst>
              <a:ext uri="{FF2B5EF4-FFF2-40B4-BE49-F238E27FC236}">
                <a16:creationId xmlns:a16="http://schemas.microsoft.com/office/drawing/2014/main" id="{C5C6A5D2-CEB2-6E80-85B1-11E47C41CE23}"/>
              </a:ext>
            </a:extLst>
          </p:cNvPr>
          <p:cNvSpPr>
            <a:spLocks noGrp="1"/>
          </p:cNvSpPr>
          <p:nvPr>
            <p:ph idx="1"/>
          </p:nvPr>
        </p:nvSpPr>
        <p:spPr>
          <a:xfrm>
            <a:off x="628650" y="1497330"/>
            <a:ext cx="7886700" cy="4679633"/>
          </a:xfrm>
        </p:spPr>
        <p:txBody>
          <a:bodyPr vert="horz" lIns="91440" tIns="45720" rIns="91440" bIns="45720" rtlCol="0" anchor="t">
            <a:normAutofit/>
          </a:bodyPr>
          <a:lstStyle/>
          <a:p>
            <a:pPr>
              <a:buFont typeface="Wingdings" panose="05000000000000000000" pitchFamily="2" charset="2"/>
              <a:buChar char="§"/>
            </a:pPr>
            <a:endParaRPr lang="en-US"/>
          </a:p>
          <a:p>
            <a:pPr>
              <a:buFont typeface="Wingdings" panose="05000000000000000000" pitchFamily="2" charset="2"/>
              <a:buChar char="§"/>
            </a:pPr>
            <a:r>
              <a:rPr lang="en-US"/>
              <a:t>Drawdowns/Disbursement must be drawn down by the CSI deadline to be processed in the current round of funding requests to the CDE</a:t>
            </a:r>
          </a:p>
          <a:p>
            <a:pPr>
              <a:buFont typeface="Wingdings" panose="05000000000000000000" pitchFamily="2" charset="2"/>
              <a:buChar char="§"/>
            </a:pPr>
            <a:endParaRPr lang="en-US"/>
          </a:p>
          <a:p>
            <a:pPr>
              <a:buFont typeface="Wingdings" panose="05000000000000000000" pitchFamily="2" charset="2"/>
              <a:buChar char="§"/>
            </a:pPr>
            <a:endParaRPr lang="en-US"/>
          </a:p>
          <a:p>
            <a:pPr marL="0" indent="0">
              <a:buNone/>
            </a:pPr>
            <a:endParaRPr lang="en-US"/>
          </a:p>
          <a:p>
            <a:pPr marL="0" indent="0">
              <a:buNone/>
            </a:pPr>
            <a:endParaRPr lang="en-US"/>
          </a:p>
          <a:p>
            <a:pPr marL="0" indent="0">
              <a:buNone/>
            </a:pPr>
            <a:endParaRPr lang="en-US"/>
          </a:p>
          <a:p>
            <a:pPr marL="0" indent="0">
              <a:buNone/>
            </a:pPr>
            <a:endParaRPr lang="en-US"/>
          </a:p>
          <a:p>
            <a:pPr>
              <a:buFont typeface="Wingdings" panose="05000000000000000000" pitchFamily="2" charset="2"/>
              <a:buChar char="§"/>
            </a:pPr>
            <a:r>
              <a:rPr lang="en-US"/>
              <a:t>Deadlines have been added to the </a:t>
            </a:r>
            <a:r>
              <a:rPr lang="en-US">
                <a:hlinkClick r:id="rId2"/>
              </a:rPr>
              <a:t>FY2023-24 Grant Codes &amp; Classification Summary</a:t>
            </a:r>
            <a:endParaRPr lang="en-US"/>
          </a:p>
        </p:txBody>
      </p:sp>
      <p:graphicFrame>
        <p:nvGraphicFramePr>
          <p:cNvPr id="4" name="Table 3">
            <a:extLst>
              <a:ext uri="{FF2B5EF4-FFF2-40B4-BE49-F238E27FC236}">
                <a16:creationId xmlns:a16="http://schemas.microsoft.com/office/drawing/2014/main" id="{3FE4035D-BEC9-C2A5-1886-61611884E691}"/>
              </a:ext>
            </a:extLst>
          </p:cNvPr>
          <p:cNvGraphicFramePr>
            <a:graphicFrameLocks noGrp="1"/>
          </p:cNvGraphicFramePr>
          <p:nvPr>
            <p:extLst>
              <p:ext uri="{D42A27DB-BD31-4B8C-83A1-F6EECF244321}">
                <p14:modId xmlns:p14="http://schemas.microsoft.com/office/powerpoint/2010/main" val="1338168529"/>
              </p:ext>
            </p:extLst>
          </p:nvPr>
        </p:nvGraphicFramePr>
        <p:xfrm>
          <a:off x="1398270" y="2822893"/>
          <a:ext cx="6096000" cy="1483359"/>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138584682"/>
                    </a:ext>
                  </a:extLst>
                </a:gridCol>
                <a:gridCol w="2032000">
                  <a:extLst>
                    <a:ext uri="{9D8B030D-6E8A-4147-A177-3AD203B41FA5}">
                      <a16:colId xmlns:a16="http://schemas.microsoft.com/office/drawing/2014/main" val="3423145804"/>
                    </a:ext>
                  </a:extLst>
                </a:gridCol>
                <a:gridCol w="2032000">
                  <a:extLst>
                    <a:ext uri="{9D8B030D-6E8A-4147-A177-3AD203B41FA5}">
                      <a16:colId xmlns:a16="http://schemas.microsoft.com/office/drawing/2014/main" val="2859753742"/>
                    </a:ext>
                  </a:extLst>
                </a:gridCol>
              </a:tblGrid>
              <a:tr h="370840">
                <a:tc>
                  <a:txBody>
                    <a:bodyPr/>
                    <a:lstStyle/>
                    <a:p>
                      <a:pPr algn="ctr"/>
                      <a:r>
                        <a:rPr lang="en-US"/>
                        <a:t>Funding Type</a:t>
                      </a:r>
                    </a:p>
                  </a:txBody>
                  <a:tcPr>
                    <a:lnB w="12700" cap="flat" cmpd="sng" algn="ctr">
                      <a:solidFill>
                        <a:schemeClr val="tx1"/>
                      </a:solidFill>
                      <a:prstDash val="solid"/>
                      <a:round/>
                      <a:headEnd type="none" w="med" len="med"/>
                      <a:tailEnd type="none" w="med" len="med"/>
                    </a:lnB>
                  </a:tcPr>
                </a:tc>
                <a:tc>
                  <a:txBody>
                    <a:bodyPr/>
                    <a:lstStyle/>
                    <a:p>
                      <a:pPr algn="ctr"/>
                      <a:r>
                        <a:rPr lang="en-US"/>
                        <a:t>CSI Deadline</a:t>
                      </a:r>
                    </a:p>
                  </a:txBody>
                  <a:tcPr>
                    <a:lnB w="12700" cap="flat" cmpd="sng" algn="ctr">
                      <a:solidFill>
                        <a:schemeClr val="tx1"/>
                      </a:solidFill>
                      <a:prstDash val="solid"/>
                      <a:round/>
                      <a:headEnd type="none" w="med" len="med"/>
                      <a:tailEnd type="none" w="med" len="med"/>
                    </a:lnB>
                  </a:tcPr>
                </a:tc>
                <a:tc>
                  <a:txBody>
                    <a:bodyPr/>
                    <a:lstStyle/>
                    <a:p>
                      <a:pPr algn="ctr"/>
                      <a:r>
                        <a:rPr lang="en-US"/>
                        <a:t>CDE Deadline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8235250"/>
                  </a:ext>
                </a:extLst>
              </a:tr>
              <a:tr h="370840">
                <a:tc>
                  <a:txBody>
                    <a:bodyPr/>
                    <a:lstStyle/>
                    <a:p>
                      <a:r>
                        <a:rPr lang="en-US"/>
                        <a:t>Categorical Federal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t>23</a:t>
                      </a:r>
                      <a:r>
                        <a:rPr lang="en-US" baseline="30000"/>
                        <a:t>rd</a:t>
                      </a: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t>1</a:t>
                      </a:r>
                      <a:r>
                        <a:rPr lang="en-US" baseline="30000"/>
                        <a:t>st</a:t>
                      </a: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2991352"/>
                  </a:ext>
                </a:extLst>
              </a:tr>
              <a:tr h="370839">
                <a:tc>
                  <a:txBody>
                    <a:bodyPr/>
                    <a:lstStyle/>
                    <a:p>
                      <a:pPr lvl="0">
                        <a:buNone/>
                      </a:pPr>
                      <a:r>
                        <a:rPr lang="en-US"/>
                        <a:t>*Competitive Federal</a:t>
                      </a:r>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lgn="ctr">
                        <a:buNone/>
                      </a:pPr>
                      <a:r>
                        <a:rPr lang="en-US"/>
                        <a:t>9</a:t>
                      </a:r>
                      <a:r>
                        <a:rPr lang="en-US" baseline="30000"/>
                        <a:t>th</a:t>
                      </a:r>
                      <a:endParaRPr lang="en-US"/>
                    </a:p>
                  </a:txBody>
                  <a:tcPr>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lvl="0" algn="ctr">
                        <a:buNone/>
                      </a:pPr>
                      <a:r>
                        <a:rPr lang="en-US"/>
                        <a:t>15th</a:t>
                      </a: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869414988"/>
                  </a:ext>
                </a:extLst>
              </a:tr>
              <a:tr h="370840">
                <a:tc>
                  <a:txBody>
                    <a:bodyPr/>
                    <a:lstStyle/>
                    <a:p>
                      <a:r>
                        <a:rPr lang="en-US"/>
                        <a:t>Categorical 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t>Revolving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7396097"/>
                  </a:ext>
                </a:extLst>
              </a:tr>
            </a:tbl>
          </a:graphicData>
        </a:graphic>
      </p:graphicFrame>
    </p:spTree>
    <p:extLst>
      <p:ext uri="{BB962C8B-B14F-4D97-AF65-F5344CB8AC3E}">
        <p14:creationId xmlns:p14="http://schemas.microsoft.com/office/powerpoint/2010/main" val="1708752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724B5-5DF7-246D-B75D-1F5E3B1CE261}"/>
              </a:ext>
            </a:extLst>
          </p:cNvPr>
          <p:cNvSpPr>
            <a:spLocks noGrp="1"/>
          </p:cNvSpPr>
          <p:nvPr>
            <p:ph type="title"/>
          </p:nvPr>
        </p:nvSpPr>
        <p:spPr/>
        <p:txBody>
          <a:bodyPr>
            <a:normAutofit/>
          </a:bodyPr>
          <a:lstStyle/>
          <a:p>
            <a:r>
              <a:rPr lang="en-US" sz="4000"/>
              <a:t>Stipends/Incentive Pay</a:t>
            </a:r>
          </a:p>
        </p:txBody>
      </p:sp>
      <p:sp>
        <p:nvSpPr>
          <p:cNvPr id="3" name="Content Placeholder 2">
            <a:extLst>
              <a:ext uri="{FF2B5EF4-FFF2-40B4-BE49-F238E27FC236}">
                <a16:creationId xmlns:a16="http://schemas.microsoft.com/office/drawing/2014/main" id="{B46ACEBD-E4E5-C013-3F92-A5F6FD5E0240}"/>
              </a:ext>
            </a:extLst>
          </p:cNvPr>
          <p:cNvSpPr>
            <a:spLocks noGrp="1"/>
          </p:cNvSpPr>
          <p:nvPr>
            <p:ph idx="1"/>
          </p:nvPr>
        </p:nvSpPr>
        <p:spPr/>
        <p:txBody>
          <a:bodyPr vert="horz" lIns="91440" tIns="45720" rIns="91440" bIns="45720" rtlCol="0" anchor="t">
            <a:normAutofit/>
          </a:bodyPr>
          <a:lstStyle/>
          <a:p>
            <a:pPr>
              <a:buFont typeface="Wingdings" panose="05000000000000000000" pitchFamily="2" charset="2"/>
              <a:buChar char="§"/>
            </a:pPr>
            <a:r>
              <a:rPr lang="en-US"/>
              <a:t>Awarded for work above and beyond normal job duties, usually requiring additional hours or taking place outside of normal school hours</a:t>
            </a:r>
          </a:p>
          <a:p>
            <a:pPr>
              <a:buFont typeface="Wingdings" panose="05000000000000000000" pitchFamily="2" charset="2"/>
              <a:buChar char="§"/>
            </a:pPr>
            <a:r>
              <a:rPr lang="en-US"/>
              <a:t>Awarded an incentive pay for highly qualified staff</a:t>
            </a:r>
          </a:p>
          <a:p>
            <a:pPr marL="342900" lvl="1" indent="0">
              <a:buNone/>
            </a:pPr>
            <a:endParaRPr lang="en-US"/>
          </a:p>
          <a:p>
            <a:pPr marL="0" indent="0" algn="ctr">
              <a:buNone/>
            </a:pPr>
            <a:r>
              <a:rPr lang="en-US"/>
              <a:t>Back-up Requirements</a:t>
            </a:r>
            <a:endParaRPr lang="en-US">
              <a:ea typeface="Calibri"/>
              <a:cs typeface="Calibri"/>
            </a:endParaRPr>
          </a:p>
          <a:p>
            <a:pPr lvl="1">
              <a:buFont typeface="Wingdings" panose="05000000000000000000" pitchFamily="2" charset="2"/>
              <a:buChar char="§"/>
            </a:pPr>
            <a:r>
              <a:rPr lang="en-US"/>
              <a:t>Must be paid within payroll</a:t>
            </a:r>
          </a:p>
          <a:p>
            <a:pPr lvl="1">
              <a:buFont typeface="Wingdings" panose="05000000000000000000" pitchFamily="2" charset="2"/>
              <a:buChar char="§"/>
            </a:pPr>
            <a:r>
              <a:rPr lang="en-US"/>
              <a:t>Payroll summary/pay stub with stipend/incentive pay clearly broken out</a:t>
            </a:r>
          </a:p>
          <a:p>
            <a:pPr lvl="1">
              <a:buFont typeface="Wingdings" panose="05000000000000000000" pitchFamily="2" charset="2"/>
              <a:buChar char="§"/>
            </a:pPr>
            <a:r>
              <a:rPr lang="en-US"/>
              <a:t>Signed stipend agreement</a:t>
            </a:r>
          </a:p>
          <a:p>
            <a:pPr lvl="2">
              <a:buFont typeface="Wingdings" panose="05000000000000000000" pitchFamily="2" charset="2"/>
              <a:buChar char="§"/>
            </a:pPr>
            <a:r>
              <a:rPr lang="en-US"/>
              <a:t>Employee Name</a:t>
            </a:r>
          </a:p>
          <a:p>
            <a:pPr lvl="2">
              <a:buFont typeface="Wingdings" panose="05000000000000000000" pitchFamily="2" charset="2"/>
              <a:buChar char="§"/>
            </a:pPr>
            <a:r>
              <a:rPr lang="en-US"/>
              <a:t>Description of work to be completed or condition for stipend</a:t>
            </a:r>
          </a:p>
          <a:p>
            <a:pPr lvl="2">
              <a:buFont typeface="Wingdings" panose="05000000000000000000" pitchFamily="2" charset="2"/>
              <a:buChar char="§"/>
            </a:pPr>
            <a:r>
              <a:rPr lang="en-US"/>
              <a:t>Payment schedule</a:t>
            </a:r>
          </a:p>
          <a:p>
            <a:pPr lvl="2">
              <a:buFont typeface="Wingdings" panose="05000000000000000000" pitchFamily="2" charset="2"/>
              <a:buChar char="§"/>
            </a:pPr>
            <a:r>
              <a:rPr lang="en-US"/>
              <a:t>Signature of both employee &amp; supervisor</a:t>
            </a:r>
          </a:p>
          <a:p>
            <a:pPr marL="685800" lvl="2" indent="0">
              <a:buNone/>
            </a:pPr>
            <a:endParaRPr lang="en-US"/>
          </a:p>
        </p:txBody>
      </p:sp>
    </p:spTree>
    <p:extLst>
      <p:ext uri="{BB962C8B-B14F-4D97-AF65-F5344CB8AC3E}">
        <p14:creationId xmlns:p14="http://schemas.microsoft.com/office/powerpoint/2010/main" val="1374871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82780-EBF1-F4CC-4645-C762285524E2}"/>
              </a:ext>
            </a:extLst>
          </p:cNvPr>
          <p:cNvSpPr>
            <a:spLocks noGrp="1"/>
          </p:cNvSpPr>
          <p:nvPr>
            <p:ph type="title"/>
          </p:nvPr>
        </p:nvSpPr>
        <p:spPr/>
        <p:txBody>
          <a:bodyPr>
            <a:normAutofit/>
          </a:bodyPr>
          <a:lstStyle/>
          <a:p>
            <a:r>
              <a:rPr lang="en-US" sz="4000"/>
              <a:t>Indirect Costs</a:t>
            </a:r>
          </a:p>
        </p:txBody>
      </p:sp>
      <p:sp>
        <p:nvSpPr>
          <p:cNvPr id="3" name="Content Placeholder 2">
            <a:extLst>
              <a:ext uri="{FF2B5EF4-FFF2-40B4-BE49-F238E27FC236}">
                <a16:creationId xmlns:a16="http://schemas.microsoft.com/office/drawing/2014/main" id="{90725D36-8461-E00C-A92E-F82BD6F08659}"/>
              </a:ext>
            </a:extLst>
          </p:cNvPr>
          <p:cNvSpPr>
            <a:spLocks noGrp="1"/>
          </p:cNvSpPr>
          <p:nvPr>
            <p:ph idx="1"/>
          </p:nvPr>
        </p:nvSpPr>
        <p:spPr>
          <a:xfrm>
            <a:off x="628650" y="1566042"/>
            <a:ext cx="7886700" cy="4842149"/>
          </a:xfrm>
        </p:spPr>
        <p:txBody>
          <a:bodyPr vert="horz" lIns="91440" tIns="45720" rIns="91440" bIns="45720" rtlCol="0" anchor="t">
            <a:normAutofit fontScale="92500" lnSpcReduction="10000"/>
          </a:bodyPr>
          <a:lstStyle/>
          <a:p>
            <a:pPr marL="0" indent="0">
              <a:buNone/>
            </a:pPr>
            <a:r>
              <a:rPr lang="en-US" dirty="0"/>
              <a:t>Costs which are related to objective but are not traceable in an economically feasible manner. </a:t>
            </a:r>
          </a:p>
          <a:p>
            <a:pPr lvl="1">
              <a:buFont typeface="Wingdings" panose="05000000000000000000" pitchFamily="2" charset="2"/>
              <a:buChar char="§"/>
            </a:pPr>
            <a:r>
              <a:rPr lang="en-US" dirty="0"/>
              <a:t>Share of accounting, procurement and human resources associated to objective</a:t>
            </a:r>
            <a:endParaRPr lang="en-US" dirty="0">
              <a:cs typeface="Calibri"/>
            </a:endParaRPr>
          </a:p>
          <a:p>
            <a:pPr lvl="1">
              <a:buFont typeface="Wingdings" panose="05000000000000000000" pitchFamily="2" charset="2"/>
              <a:buChar char="§"/>
            </a:pPr>
            <a:r>
              <a:rPr lang="en-US" dirty="0"/>
              <a:t>Minimal office supplies</a:t>
            </a:r>
            <a:endParaRPr lang="en-US" dirty="0">
              <a:cs typeface="Calibri"/>
            </a:endParaRPr>
          </a:p>
          <a:p>
            <a:pPr lvl="1">
              <a:buFont typeface="Wingdings" panose="05000000000000000000" pitchFamily="2" charset="2"/>
              <a:buChar char="§"/>
            </a:pPr>
            <a:r>
              <a:rPr lang="en-US" dirty="0"/>
              <a:t>Proportionate cost of space, utilities, maintenance dedicated to activity</a:t>
            </a:r>
            <a:endParaRPr lang="en-US" dirty="0">
              <a:cs typeface="Calibri"/>
            </a:endParaRPr>
          </a:p>
          <a:p>
            <a:pPr lvl="1">
              <a:buFont typeface="Wingdings,Sans-Serif" panose="05000000000000000000" pitchFamily="2" charset="2"/>
              <a:buChar char="§"/>
            </a:pPr>
            <a:r>
              <a:rPr lang="en-US" dirty="0">
                <a:cs typeface="Calibri"/>
              </a:rPr>
              <a:t>De Minimis indirect cost rate 10%</a:t>
            </a:r>
            <a:endParaRPr lang="en-US" dirty="0">
              <a:ea typeface="Calibri"/>
              <a:cs typeface="Calibri"/>
            </a:endParaRPr>
          </a:p>
          <a:p>
            <a:pPr lvl="2">
              <a:buFont typeface="Wingdings,Sans-Serif" panose="05000000000000000000" pitchFamily="2" charset="2"/>
              <a:buChar char="§"/>
            </a:pPr>
            <a:r>
              <a:rPr lang="en-US" dirty="0">
                <a:cs typeface="Calibri"/>
              </a:rPr>
              <a:t>May opt to take less</a:t>
            </a:r>
            <a:endParaRPr lang="en-US" dirty="0"/>
          </a:p>
          <a:p>
            <a:pPr marL="0" indent="0">
              <a:buNone/>
            </a:pPr>
            <a:endParaRPr lang="en-US"/>
          </a:p>
          <a:p>
            <a:pPr marL="0" indent="0">
              <a:buNone/>
            </a:pPr>
            <a:r>
              <a:rPr lang="en-US" dirty="0"/>
              <a:t>Only apply to some federal competitive grants and must be listed in the CDE approved budget</a:t>
            </a:r>
            <a:endParaRPr lang="en-US" dirty="0">
              <a:cs typeface="Calibri"/>
            </a:endParaRPr>
          </a:p>
          <a:p>
            <a:pPr lvl="1">
              <a:buFont typeface="Wingdings" panose="05000000000000000000" pitchFamily="2" charset="2"/>
              <a:buChar char="§"/>
            </a:pPr>
            <a:r>
              <a:rPr lang="en-US" dirty="0"/>
              <a:t>Use of funds follows general fund rules</a:t>
            </a:r>
            <a:endParaRPr lang="en-US">
              <a:ea typeface="Calibri" panose="020F0502020204030204"/>
              <a:cs typeface="Calibri"/>
            </a:endParaRPr>
          </a:p>
          <a:p>
            <a:pPr lvl="2">
              <a:buFont typeface="Wingdings" panose="05000000000000000000" pitchFamily="2" charset="2"/>
              <a:buChar char="§"/>
            </a:pPr>
            <a:r>
              <a:rPr lang="en-US" dirty="0">
                <a:ea typeface="Calibri"/>
                <a:cs typeface="Calibri"/>
              </a:rPr>
              <a:t>Accounting treatment support </a:t>
            </a:r>
            <a:r>
              <a:rPr lang="en-US" dirty="0">
                <a:ea typeface="+mn-lt"/>
                <a:cs typeface="+mn-lt"/>
                <a:hlinkClick r:id="rId2"/>
              </a:rPr>
              <a:t>CDE Chart of Accounts (state.co.us)</a:t>
            </a:r>
            <a:r>
              <a:rPr lang="en-US" dirty="0">
                <a:ea typeface="+mn-lt"/>
                <a:cs typeface="+mn-lt"/>
              </a:rPr>
              <a:t> Page 193</a:t>
            </a:r>
            <a:endParaRPr lang="en-US" dirty="0">
              <a:ea typeface="Calibri"/>
              <a:cs typeface="Calibri"/>
            </a:endParaRPr>
          </a:p>
          <a:p>
            <a:pPr lvl="1">
              <a:buFont typeface="Wingdings" panose="05000000000000000000" pitchFamily="2" charset="2"/>
              <a:buChar char="§"/>
            </a:pPr>
            <a:r>
              <a:rPr lang="en-US" dirty="0"/>
              <a:t>Excluded items Capitalized Equipment, Contract Services exceeding $25k (per contract)</a:t>
            </a:r>
            <a:endParaRPr lang="en-US" dirty="0">
              <a:cs typeface="Calibri"/>
            </a:endParaRPr>
          </a:p>
          <a:p>
            <a:pPr lvl="1">
              <a:buFont typeface="Wingdings" panose="05000000000000000000" pitchFamily="2" charset="2"/>
              <a:buChar char="§"/>
            </a:pPr>
            <a:endParaRPr lang="en-US"/>
          </a:p>
          <a:p>
            <a:pPr marL="0" indent="0">
              <a:buNone/>
            </a:pPr>
            <a:r>
              <a:rPr lang="en-US" dirty="0"/>
              <a:t>Back-up Requirement</a:t>
            </a:r>
            <a:endParaRPr lang="en-US" dirty="0">
              <a:cs typeface="Calibri"/>
            </a:endParaRPr>
          </a:p>
          <a:p>
            <a:pPr lvl="1">
              <a:buFont typeface="Wingdings" panose="05000000000000000000" pitchFamily="2" charset="2"/>
              <a:buChar char="§"/>
            </a:pPr>
            <a:r>
              <a:rPr lang="en-US" dirty="0"/>
              <a:t>Signed Indirect Cost Rate Acknowledgement Form</a:t>
            </a:r>
            <a:endParaRPr lang="en-US" dirty="0">
              <a:cs typeface="Calibri"/>
            </a:endParaRPr>
          </a:p>
          <a:p>
            <a:pPr lvl="1">
              <a:buFont typeface="Wingdings" panose="05000000000000000000" pitchFamily="2" charset="2"/>
              <a:buChar char="§"/>
            </a:pPr>
            <a:r>
              <a:rPr lang="en-US" sz="1300" dirty="0">
                <a:hlinkClick r:id="rId3"/>
              </a:rPr>
              <a:t>Indirect Cost Rate Acknowledgement Template</a:t>
            </a:r>
            <a:endParaRPr lang="en-US" sz="1300" dirty="0"/>
          </a:p>
        </p:txBody>
      </p:sp>
    </p:spTree>
    <p:extLst>
      <p:ext uri="{BB962C8B-B14F-4D97-AF65-F5344CB8AC3E}">
        <p14:creationId xmlns:p14="http://schemas.microsoft.com/office/powerpoint/2010/main" val="2692743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50BD9A-697F-5595-61A4-02594C8F59CB}"/>
              </a:ext>
            </a:extLst>
          </p:cNvPr>
          <p:cNvSpPr>
            <a:spLocks noGrp="1"/>
          </p:cNvSpPr>
          <p:nvPr>
            <p:ph type="title"/>
          </p:nvPr>
        </p:nvSpPr>
        <p:spPr>
          <a:xfrm>
            <a:off x="628650" y="184805"/>
            <a:ext cx="7886700" cy="1505883"/>
          </a:xfrm>
        </p:spPr>
        <p:txBody>
          <a:bodyPr anchor="ctr">
            <a:normAutofit/>
          </a:bodyPr>
          <a:lstStyle/>
          <a:p>
            <a:r>
              <a:rPr lang="en-US" sz="4500"/>
              <a:t>Upcoming Grant Deadlines</a:t>
            </a:r>
          </a:p>
        </p:txBody>
      </p:sp>
      <p:graphicFrame>
        <p:nvGraphicFramePr>
          <p:cNvPr id="5" name="Table 4">
            <a:extLst>
              <a:ext uri="{FF2B5EF4-FFF2-40B4-BE49-F238E27FC236}">
                <a16:creationId xmlns:a16="http://schemas.microsoft.com/office/drawing/2014/main" id="{2020A1B0-AE97-BE8E-A844-297316DC929C}"/>
              </a:ext>
            </a:extLst>
          </p:cNvPr>
          <p:cNvGraphicFramePr>
            <a:graphicFrameLocks noGrp="1"/>
          </p:cNvGraphicFramePr>
          <p:nvPr>
            <p:extLst>
              <p:ext uri="{D42A27DB-BD31-4B8C-83A1-F6EECF244321}">
                <p14:modId xmlns:p14="http://schemas.microsoft.com/office/powerpoint/2010/main" val="2487209855"/>
              </p:ext>
            </p:extLst>
          </p:nvPr>
        </p:nvGraphicFramePr>
        <p:xfrm>
          <a:off x="297050" y="1356101"/>
          <a:ext cx="8429139" cy="4572000"/>
        </p:xfrm>
        <a:graphic>
          <a:graphicData uri="http://schemas.openxmlformats.org/drawingml/2006/table">
            <a:tbl>
              <a:tblPr firstRow="1" bandRow="1">
                <a:tableStyleId>{5C22544A-7EE6-4342-B048-85BDC9FD1C3A}</a:tableStyleId>
              </a:tblPr>
              <a:tblGrid>
                <a:gridCol w="1369782">
                  <a:extLst>
                    <a:ext uri="{9D8B030D-6E8A-4147-A177-3AD203B41FA5}">
                      <a16:colId xmlns:a16="http://schemas.microsoft.com/office/drawing/2014/main" val="2297074102"/>
                    </a:ext>
                  </a:extLst>
                </a:gridCol>
                <a:gridCol w="1180716">
                  <a:extLst>
                    <a:ext uri="{9D8B030D-6E8A-4147-A177-3AD203B41FA5}">
                      <a16:colId xmlns:a16="http://schemas.microsoft.com/office/drawing/2014/main" val="3244160574"/>
                    </a:ext>
                  </a:extLst>
                </a:gridCol>
                <a:gridCol w="1351642">
                  <a:extLst>
                    <a:ext uri="{9D8B030D-6E8A-4147-A177-3AD203B41FA5}">
                      <a16:colId xmlns:a16="http://schemas.microsoft.com/office/drawing/2014/main" val="1853226124"/>
                    </a:ext>
                  </a:extLst>
                </a:gridCol>
                <a:gridCol w="3546927">
                  <a:extLst>
                    <a:ext uri="{9D8B030D-6E8A-4147-A177-3AD203B41FA5}">
                      <a16:colId xmlns:a16="http://schemas.microsoft.com/office/drawing/2014/main" val="2666905897"/>
                    </a:ext>
                  </a:extLst>
                </a:gridCol>
                <a:gridCol w="980072">
                  <a:extLst>
                    <a:ext uri="{9D8B030D-6E8A-4147-A177-3AD203B41FA5}">
                      <a16:colId xmlns:a16="http://schemas.microsoft.com/office/drawing/2014/main" val="4219137455"/>
                    </a:ext>
                  </a:extLst>
                </a:gridCol>
              </a:tblGrid>
              <a:tr h="381000">
                <a:tc>
                  <a:txBody>
                    <a:bodyPr/>
                    <a:lstStyle/>
                    <a:p>
                      <a:pPr algn="ctr"/>
                      <a:r>
                        <a:rPr lang="en-US" sz="1100" b="1">
                          <a:solidFill>
                            <a:schemeClr val="tx1"/>
                          </a:solidFill>
                          <a:effectLst/>
                          <a:latin typeface="Calibri Light"/>
                        </a:rPr>
                        <a:t>Date</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100" b="1">
                          <a:solidFill>
                            <a:schemeClr val="tx1"/>
                          </a:solidFill>
                          <a:effectLst/>
                          <a:latin typeface="Calibri Light"/>
                        </a:rPr>
                        <a:t>Grant/Project</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100" b="1">
                          <a:solidFill>
                            <a:schemeClr val="tx1"/>
                          </a:solidFill>
                          <a:effectLst/>
                          <a:latin typeface="Calibri Light"/>
                        </a:rPr>
                        <a:t>Submission Category</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100" b="1">
                          <a:solidFill>
                            <a:schemeClr val="tx1"/>
                          </a:solidFill>
                          <a:effectLst/>
                          <a:latin typeface="Calibri Light"/>
                        </a:rPr>
                        <a:t>Activity</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100" b="1">
                          <a:solidFill>
                            <a:schemeClr val="tx1"/>
                          </a:solidFill>
                          <a:effectLst/>
                          <a:latin typeface="Calibri Light"/>
                        </a:rPr>
                        <a:t>Links</a:t>
                      </a:r>
                    </a:p>
                  </a:txBody>
                  <a:tcPr marL="0" marR="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415450286"/>
                  </a:ext>
                </a:extLst>
              </a:tr>
              <a:tr h="381000">
                <a:tc>
                  <a:txBody>
                    <a:bodyPr/>
                    <a:lstStyle/>
                    <a:p>
                      <a:pPr algn="ctr"/>
                      <a:r>
                        <a:rPr lang="en-US" sz="1100">
                          <a:effectLst/>
                          <a:latin typeface="Calibri Light"/>
                        </a:rPr>
                        <a:t>11/15/2023</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effectLst/>
                          <a:latin typeface="Calibri Light"/>
                        </a:rPr>
                        <a:t>CCLC</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effectLst/>
                          <a:latin typeface="Calibri Light"/>
                        </a:rPr>
                        <a:t>  Awarded School</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100">
                          <a:effectLst/>
                          <a:latin typeface="Calibri Light"/>
                        </a:rPr>
                        <a:t>October Attendance Data due </a:t>
                      </a:r>
                      <a:endParaRPr lang="en-US">
                        <a:latin typeface="Calibri Light"/>
                      </a:endParaRPr>
                    </a:p>
                    <a:p>
                      <a:pPr lvl="1">
                        <a:buNone/>
                      </a:pPr>
                      <a:r>
                        <a:rPr lang="en-US" sz="1100">
                          <a:effectLst/>
                          <a:latin typeface="Calibri Light"/>
                        </a:rPr>
                        <a:t>for submission (all Cohorts)</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r>
                        <a:rPr lang="en-US" sz="1100" u="sng">
                          <a:solidFill>
                            <a:srgbClr val="0563C1"/>
                          </a:solidFill>
                          <a:effectLst/>
                          <a:latin typeface="Calibri"/>
                          <a:hlinkClick r:id="rId2"/>
                        </a:rPr>
                        <a:t>Reporting Link</a:t>
                      </a:r>
                      <a:endParaRPr lang="en-US" sz="1100" u="sng">
                        <a:solidFill>
                          <a:srgbClr val="0563C1"/>
                        </a:solidFill>
                        <a:effectLst/>
                        <a:latin typeface="Calibri"/>
                      </a:endParaRPr>
                    </a:p>
                  </a:txBody>
                  <a:tcPr marL="0" marR="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091670"/>
                  </a:ext>
                </a:extLst>
              </a:tr>
              <a:tr h="381000">
                <a:tc>
                  <a:txBody>
                    <a:bodyPr/>
                    <a:lstStyle/>
                    <a:p>
                      <a:pPr algn="ctr"/>
                      <a:r>
                        <a:rPr lang="en-US" sz="1100">
                          <a:effectLst/>
                          <a:latin typeface="Calibri Light"/>
                        </a:rPr>
                        <a:t>11/15/2023</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effectLst/>
                          <a:latin typeface="Calibri Light"/>
                        </a:rPr>
                        <a:t>SHP-SLFRF</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effectLst/>
                          <a:latin typeface="Calibri Light"/>
                        </a:rPr>
                        <a:t>  Awarded School</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100">
                          <a:effectLst/>
                          <a:latin typeface="Calibri Light"/>
                        </a:rPr>
                        <a:t>Year 2 Projected Workplan Due</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lang="en-US" sz="1100">
                        <a:effectLst/>
                        <a:latin typeface="Calibri Light" panose="020F0302020204030204" pitchFamily="34" charset="0"/>
                      </a:endParaRPr>
                    </a:p>
                  </a:txBody>
                  <a:tcPr marL="0" marR="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7733130"/>
                  </a:ext>
                </a:extLst>
              </a:tr>
              <a:tr h="381000">
                <a:tc>
                  <a:txBody>
                    <a:bodyPr/>
                    <a:lstStyle/>
                    <a:p>
                      <a:pPr algn="ctr"/>
                      <a:r>
                        <a:rPr lang="en-US" sz="1100">
                          <a:effectLst/>
                          <a:latin typeface="Calibri Light"/>
                        </a:rPr>
                        <a:t>11/20/2023</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effectLst/>
                          <a:latin typeface="Calibri Light"/>
                        </a:rPr>
                        <a:t>EWP</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effectLst/>
                          <a:latin typeface="Calibri Light"/>
                        </a:rPr>
                        <a:t>  Awarded School</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100">
                          <a:effectLst/>
                          <a:latin typeface="Calibri Light"/>
                        </a:rPr>
                        <a:t>Deadline for Annual Financial Report (AFR)</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lang="en-US" sz="1100">
                        <a:effectLst/>
                        <a:latin typeface="Calibri Light" panose="020F0302020204030204" pitchFamily="34" charset="0"/>
                      </a:endParaRPr>
                    </a:p>
                  </a:txBody>
                  <a:tcPr marL="0" marR="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6236018"/>
                  </a:ext>
                </a:extLst>
              </a:tr>
              <a:tr h="381000">
                <a:tc>
                  <a:txBody>
                    <a:bodyPr/>
                    <a:lstStyle/>
                    <a:p>
                      <a:pPr algn="ctr"/>
                      <a:r>
                        <a:rPr lang="en-US" sz="1100">
                          <a:effectLst/>
                          <a:latin typeface="Calibri Light"/>
                        </a:rPr>
                        <a:t>12/9/2023</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effectLst/>
                          <a:latin typeface="Calibri Light"/>
                        </a:rPr>
                        <a:t>SHP-SLFRF</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effectLst/>
                          <a:latin typeface="Calibri Light"/>
                        </a:rPr>
                        <a:t>  Awarded School</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100">
                          <a:effectLst/>
                          <a:latin typeface="Calibri Light"/>
                        </a:rPr>
                        <a:t>Deadline to submit prior month expenditure RFF in </a:t>
                      </a:r>
                      <a:r>
                        <a:rPr lang="en-US" sz="1100" err="1">
                          <a:effectLst/>
                          <a:latin typeface="Calibri Light"/>
                        </a:rPr>
                        <a:t>GrantVantage</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lang="en-US" sz="1100">
                        <a:effectLst/>
                        <a:latin typeface="Calibri Light" panose="020F0302020204030204" pitchFamily="34" charset="0"/>
                      </a:endParaRPr>
                    </a:p>
                  </a:txBody>
                  <a:tcPr marL="0" marR="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5743997"/>
                  </a:ext>
                </a:extLst>
              </a:tr>
              <a:tr h="381000">
                <a:tc>
                  <a:txBody>
                    <a:bodyPr/>
                    <a:lstStyle/>
                    <a:p>
                      <a:pPr algn="ctr"/>
                      <a:r>
                        <a:rPr lang="en-US" sz="1100">
                          <a:effectLst/>
                          <a:latin typeface="Calibri Light"/>
                        </a:rPr>
                        <a:t>12/15/2023</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effectLst/>
                          <a:latin typeface="Calibri Light"/>
                        </a:rPr>
                        <a:t>CCLC</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effectLst/>
                          <a:latin typeface="Calibri Light"/>
                        </a:rPr>
                        <a:t>  Awarded School</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100">
                          <a:effectLst/>
                          <a:latin typeface="Calibri Light"/>
                        </a:rPr>
                        <a:t>November Attendance Data due for submission (all Cohorts)</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r>
                        <a:rPr lang="en-US" sz="1100" u="sng">
                          <a:solidFill>
                            <a:srgbClr val="0563C1"/>
                          </a:solidFill>
                          <a:effectLst/>
                          <a:latin typeface="Calibri"/>
                          <a:hlinkClick r:id="rId2"/>
                        </a:rPr>
                        <a:t>Reporting Link</a:t>
                      </a:r>
                      <a:endParaRPr lang="en-US" sz="1100" u="sng">
                        <a:solidFill>
                          <a:srgbClr val="0563C1"/>
                        </a:solidFill>
                        <a:effectLst/>
                        <a:latin typeface="Calibri"/>
                      </a:endParaRPr>
                    </a:p>
                  </a:txBody>
                  <a:tcPr marL="0" marR="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0191091"/>
                  </a:ext>
                </a:extLst>
              </a:tr>
              <a:tr h="381000">
                <a:tc>
                  <a:txBody>
                    <a:bodyPr/>
                    <a:lstStyle/>
                    <a:p>
                      <a:pPr algn="ctr"/>
                      <a:r>
                        <a:rPr lang="en-US" sz="1100">
                          <a:effectLst/>
                          <a:latin typeface="Calibri Light"/>
                        </a:rPr>
                        <a:t>1/8/2024</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effectLst/>
                          <a:latin typeface="Calibri Light"/>
                        </a:rPr>
                        <a:t>Milestone #2</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effectLst/>
                          <a:latin typeface="Calibri Light"/>
                        </a:rPr>
                        <a:t>  CSI-wide</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100">
                          <a:effectLst/>
                          <a:latin typeface="Calibri Light"/>
                        </a:rPr>
                        <a:t>Grant Milestone (40%) - All awarded competitive and categorical</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lang="en-US" sz="1100">
                        <a:effectLst/>
                        <a:latin typeface="Calibri Light" panose="020F0302020204030204" pitchFamily="34" charset="0"/>
                      </a:endParaRPr>
                    </a:p>
                  </a:txBody>
                  <a:tcPr marL="0" marR="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19663"/>
                  </a:ext>
                </a:extLst>
              </a:tr>
              <a:tr h="381000">
                <a:tc>
                  <a:txBody>
                    <a:bodyPr/>
                    <a:lstStyle/>
                    <a:p>
                      <a:pPr algn="ctr"/>
                      <a:r>
                        <a:rPr lang="en-US" sz="1100">
                          <a:effectLst/>
                          <a:latin typeface="Calibri Light"/>
                        </a:rPr>
                        <a:t>1/8/2024</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effectLst/>
                          <a:latin typeface="Calibri Light"/>
                        </a:rPr>
                        <a:t>Milestone #2</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effectLst/>
                          <a:latin typeface="Calibri Light"/>
                        </a:rPr>
                        <a:t>  CSI-wide</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100">
                          <a:effectLst/>
                          <a:latin typeface="Calibri Light"/>
                        </a:rPr>
                        <a:t>Deadline to submit extension request forms</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lang="en-US" sz="1100">
                        <a:effectLst/>
                        <a:latin typeface="Calibri Light" panose="020F0302020204030204" pitchFamily="34" charset="0"/>
                      </a:endParaRPr>
                    </a:p>
                  </a:txBody>
                  <a:tcPr marL="0" marR="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6859333"/>
                  </a:ext>
                </a:extLst>
              </a:tr>
              <a:tr h="381000">
                <a:tc>
                  <a:txBody>
                    <a:bodyPr/>
                    <a:lstStyle/>
                    <a:p>
                      <a:pPr algn="ctr"/>
                      <a:r>
                        <a:rPr lang="en-US" sz="1100">
                          <a:effectLst/>
                          <a:latin typeface="Calibri Light"/>
                        </a:rPr>
                        <a:t>1/8/2024</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effectLst/>
                          <a:latin typeface="Calibri Light"/>
                        </a:rPr>
                        <a:t>ESSER III</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effectLst/>
                          <a:latin typeface="Calibri Light"/>
                        </a:rPr>
                        <a:t>  CSI-wide</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r>
                        <a:rPr lang="en-US" sz="1100">
                          <a:effectLst/>
                          <a:latin typeface="Calibri Light"/>
                        </a:rPr>
                        <a:t>2nd Quarter Revision Deadline *not required</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lang="en-US" sz="1100">
                        <a:effectLst/>
                        <a:latin typeface="Calibri Light" panose="020F0302020204030204" pitchFamily="34" charset="0"/>
                      </a:endParaRPr>
                    </a:p>
                  </a:txBody>
                  <a:tcPr marL="0" marR="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1749977"/>
                  </a:ext>
                </a:extLst>
              </a:tr>
              <a:tr h="571500">
                <a:tc>
                  <a:txBody>
                    <a:bodyPr/>
                    <a:lstStyle/>
                    <a:p>
                      <a:pPr algn="ctr"/>
                      <a:r>
                        <a:rPr lang="en-US" sz="1100">
                          <a:effectLst/>
                          <a:latin typeface="Calibri Light"/>
                        </a:rPr>
                        <a:t>1/10/2024</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effectLst/>
                          <a:latin typeface="Calibri Light"/>
                        </a:rPr>
                        <a:t>SNW</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effectLst/>
                          <a:latin typeface="Calibri Light"/>
                        </a:rPr>
                        <a:t>  Awarded School</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br>
                        <a:rPr lang="en-US" sz="1100">
                          <a:effectLst/>
                          <a:latin typeface="Calibri Light"/>
                        </a:rPr>
                      </a:br>
                      <a:r>
                        <a:rPr lang="en-US" sz="1100">
                          <a:effectLst/>
                          <a:latin typeface="Calibri Light"/>
                        </a:rPr>
                        <a:t>Mid-year report due to the CDE</a:t>
                      </a:r>
                      <a:br>
                        <a:rPr lang="en-US" sz="1100">
                          <a:effectLst/>
                          <a:latin typeface="Calibri Light"/>
                        </a:rPr>
                      </a:br>
                      <a:endParaRPr lang="en-US" sz="1100">
                        <a:effectLst/>
                        <a:latin typeface="Calibri Light"/>
                      </a:endParaRP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lang="en-US" sz="1100">
                        <a:effectLst/>
                        <a:latin typeface="Calibri Light" panose="020F0302020204030204" pitchFamily="34" charset="0"/>
                      </a:endParaRPr>
                    </a:p>
                  </a:txBody>
                  <a:tcPr marL="0" marR="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198340"/>
                  </a:ext>
                </a:extLst>
              </a:tr>
              <a:tr h="571500">
                <a:tc>
                  <a:txBody>
                    <a:bodyPr/>
                    <a:lstStyle/>
                    <a:p>
                      <a:pPr algn="ctr"/>
                      <a:r>
                        <a:rPr lang="en-US" sz="1100">
                          <a:effectLst/>
                          <a:latin typeface="Calibri Light"/>
                        </a:rPr>
                        <a:t>1/31/2024</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effectLst/>
                          <a:latin typeface="Calibri Light"/>
                        </a:rPr>
                        <a:t>ECEA</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effectLst/>
                          <a:latin typeface="Calibri Light"/>
                        </a:rPr>
                        <a:t>  CSI-wide</a:t>
                      </a: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br>
                        <a:rPr lang="en-US" sz="1100">
                          <a:effectLst/>
                          <a:latin typeface="Calibri Light"/>
                        </a:rPr>
                      </a:br>
                      <a:r>
                        <a:rPr lang="en-US" sz="1100">
                          <a:effectLst/>
                          <a:latin typeface="Calibri Light"/>
                        </a:rPr>
                        <a:t>Deadline to submit Quarter 2 IFR </a:t>
                      </a:r>
                      <a:br>
                        <a:rPr lang="en-US" sz="1100">
                          <a:effectLst/>
                          <a:latin typeface="Calibri Light"/>
                        </a:rPr>
                      </a:br>
                      <a:endParaRPr lang="en-US" sz="1100">
                        <a:effectLst/>
                        <a:latin typeface="Calibri Light"/>
                      </a:endParaRPr>
                    </a:p>
                  </a:txBody>
                  <a:tcPr marL="0" marR="0" marT="0" marB="0" anchor="ct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endParaRPr lang="en-US" sz="1100">
                        <a:effectLst/>
                        <a:latin typeface="Calibri Light" panose="020F0302020204030204" pitchFamily="34" charset="0"/>
                      </a:endParaRPr>
                    </a:p>
                  </a:txBody>
                  <a:tcPr marL="0" marR="0" marT="0" marB="0" anchor="ct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4435432"/>
                  </a:ext>
                </a:extLst>
              </a:tr>
            </a:tbl>
          </a:graphicData>
        </a:graphic>
      </p:graphicFrame>
    </p:spTree>
    <p:extLst>
      <p:ext uri="{BB962C8B-B14F-4D97-AF65-F5344CB8AC3E}">
        <p14:creationId xmlns:p14="http://schemas.microsoft.com/office/powerpoint/2010/main" val="1705800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descr="Thanks and end presentation">
            <a:extLst>
              <a:ext uri="{FF2B5EF4-FFF2-40B4-BE49-F238E27FC236}">
                <a16:creationId xmlns:a16="http://schemas.microsoft.com/office/drawing/2014/main" id="{9EA306DB-E82F-934D-52B4-B5EE9ACE65E9}"/>
              </a:ext>
            </a:extLst>
          </p:cNvPr>
          <p:cNvSpPr>
            <a:spLocks noGrp="1"/>
          </p:cNvSpPr>
          <p:nvPr>
            <p:ph type="title"/>
          </p:nvPr>
        </p:nvSpPr>
        <p:spPr>
          <a:xfrm>
            <a:off x="628650" y="365126"/>
            <a:ext cx="8200814" cy="5159374"/>
          </a:xfrm>
        </p:spPr>
        <p:txBody>
          <a:bodyPr vert="horz" lIns="91440" tIns="45720" rIns="91440" bIns="45720" rtlCol="0" anchor="b">
            <a:normAutofit/>
          </a:bodyPr>
          <a:lstStyle/>
          <a:p>
            <a:pPr defTabSz="914400"/>
            <a:r>
              <a:rPr lang="en-US" sz="6000" b="1" dirty="0"/>
              <a:t>    </a:t>
            </a:r>
            <a:r>
              <a:rPr lang="en-US" sz="4500" b="1" dirty="0"/>
              <a:t>See you soon...</a:t>
            </a:r>
            <a:endParaRPr lang="en-US" sz="4500" b="1" kern="1200" dirty="0">
              <a:solidFill>
                <a:schemeClr val="bg1"/>
              </a:solidFill>
              <a:latin typeface="+mj-lt"/>
              <a:ea typeface="+mj-ea"/>
              <a:cs typeface="+mj-cs"/>
            </a:endParaRPr>
          </a:p>
        </p:txBody>
      </p:sp>
      <p:sp>
        <p:nvSpPr>
          <p:cNvPr id="9" name="Content Placeholder 8">
            <a:extLst>
              <a:ext uri="{FF2B5EF4-FFF2-40B4-BE49-F238E27FC236}">
                <a16:creationId xmlns:a16="http://schemas.microsoft.com/office/drawing/2014/main" id="{34649A9D-0689-48D9-A5C7-EFF1CC16BFD8}"/>
              </a:ext>
            </a:extLst>
          </p:cNvPr>
          <p:cNvSpPr>
            <a:spLocks noGrp="1"/>
          </p:cNvSpPr>
          <p:nvPr>
            <p:ph idx="1"/>
          </p:nvPr>
        </p:nvSpPr>
        <p:spPr/>
        <p:txBody>
          <a:bodyPr vert="horz" lIns="91440" tIns="45720" rIns="91440" bIns="45720" rtlCol="0" anchor="t">
            <a:normAutofit/>
          </a:bodyPr>
          <a:lstStyle/>
          <a:p>
            <a:pPr marL="0" lvl="1" indent="0" defTabSz="914400">
              <a:spcBef>
                <a:spcPts val="1000"/>
              </a:spcBef>
              <a:buNone/>
            </a:pPr>
            <a:r>
              <a:rPr lang="en-US" sz="1700" kern="1200">
                <a:solidFill>
                  <a:schemeClr val="bg1"/>
                </a:solidFill>
                <a:latin typeface="+mn-lt"/>
                <a:ea typeface="+mn-ea"/>
                <a:cs typeface="+mn-cs"/>
              </a:rPr>
              <a:t>Thank you </a:t>
            </a:r>
          </a:p>
        </p:txBody>
      </p:sp>
      <p:pic>
        <p:nvPicPr>
          <p:cNvPr id="6" name="Graphic 5" descr="Abacus with solid fill">
            <a:extLst>
              <a:ext uri="{FF2B5EF4-FFF2-40B4-BE49-F238E27FC236}">
                <a16:creationId xmlns:a16="http://schemas.microsoft.com/office/drawing/2014/main" id="{C004CD93-6576-29C8-4879-8F1CA36C6E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6047" y="1226973"/>
            <a:ext cx="3035882" cy="3035882"/>
          </a:xfrm>
          <a:prstGeom prst="rect">
            <a:avLst/>
          </a:prstGeom>
        </p:spPr>
      </p:pic>
      <p:sp>
        <p:nvSpPr>
          <p:cNvPr id="2" name="TextBox 1">
            <a:extLst>
              <a:ext uri="{FF2B5EF4-FFF2-40B4-BE49-F238E27FC236}">
                <a16:creationId xmlns:a16="http://schemas.microsoft.com/office/drawing/2014/main" id="{AA927B70-09E2-E655-DAC0-59F630D254D3}"/>
              </a:ext>
            </a:extLst>
          </p:cNvPr>
          <p:cNvSpPr txBox="1"/>
          <p:nvPr/>
        </p:nvSpPr>
        <p:spPr>
          <a:xfrm>
            <a:off x="3108189" y="2172925"/>
            <a:ext cx="5066645" cy="1569660"/>
          </a:xfrm>
          <a:prstGeom prst="rect">
            <a:avLst/>
          </a:prstGeom>
          <a:noFill/>
        </p:spPr>
        <p:txBody>
          <a:bodyPr wrap="square" lIns="91440" tIns="45720" rIns="91440" bIns="45720" rtlCol="0" anchor="t">
            <a:spAutoFit/>
          </a:bodyPr>
          <a:lstStyle/>
          <a:p>
            <a:r>
              <a:rPr lang="en-US" sz="7800"/>
              <a:t>Thank you! </a:t>
            </a:r>
          </a:p>
          <a:p>
            <a:endParaRPr lang="en-US"/>
          </a:p>
        </p:txBody>
      </p:sp>
    </p:spTree>
    <p:extLst>
      <p:ext uri="{BB962C8B-B14F-4D97-AF65-F5344CB8AC3E}">
        <p14:creationId xmlns:p14="http://schemas.microsoft.com/office/powerpoint/2010/main" val="1442578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uzzle pieces with solid fill">
            <a:extLst>
              <a:ext uri="{FF2B5EF4-FFF2-40B4-BE49-F238E27FC236}">
                <a16:creationId xmlns:a16="http://schemas.microsoft.com/office/drawing/2014/main" id="{6CF588E9-3760-43D5-8353-FCAD8CC44AEB}"/>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28326" y="4028067"/>
            <a:ext cx="1930796" cy="1930796"/>
          </a:xfrm>
        </p:spPr>
      </p:pic>
      <p:sp>
        <p:nvSpPr>
          <p:cNvPr id="4" name="Title 3">
            <a:extLst>
              <a:ext uri="{FF2B5EF4-FFF2-40B4-BE49-F238E27FC236}">
                <a16:creationId xmlns:a16="http://schemas.microsoft.com/office/drawing/2014/main" id="{9EA306DB-E82F-934D-52B4-B5EE9ACE65E9}"/>
              </a:ext>
            </a:extLst>
          </p:cNvPr>
          <p:cNvSpPr>
            <a:spLocks noGrp="1"/>
          </p:cNvSpPr>
          <p:nvPr>
            <p:ph type="title"/>
          </p:nvPr>
        </p:nvSpPr>
        <p:spPr>
          <a:xfrm>
            <a:off x="628650" y="538973"/>
            <a:ext cx="7886700" cy="4546091"/>
          </a:xfrm>
        </p:spPr>
        <p:txBody>
          <a:bodyPr>
            <a:normAutofit/>
          </a:bodyPr>
          <a:lstStyle/>
          <a:p>
            <a:r>
              <a:rPr lang="en-US" sz="7000"/>
              <a:t>Questions?</a:t>
            </a:r>
            <a:br>
              <a:rPr lang="en-US" sz="7000" b="1">
                <a:cs typeface="Calibri Light"/>
              </a:rPr>
            </a:br>
            <a:br>
              <a:rPr lang="en-US" sz="7000" b="1">
                <a:cs typeface="Calibri Light"/>
              </a:rPr>
            </a:br>
            <a:br>
              <a:rPr lang="en-US" sz="7000" b="1"/>
            </a:br>
            <a:endParaRPr lang="en-US" sz="7000" b="1">
              <a:cs typeface="Calibri Light"/>
            </a:endParaRPr>
          </a:p>
        </p:txBody>
      </p:sp>
      <p:sp>
        <p:nvSpPr>
          <p:cNvPr id="3" name="TextBox 2">
            <a:extLst>
              <a:ext uri="{FF2B5EF4-FFF2-40B4-BE49-F238E27FC236}">
                <a16:creationId xmlns:a16="http://schemas.microsoft.com/office/drawing/2014/main" id="{D338EFD5-B19F-89B3-AB76-96F6932E88AF}"/>
              </a:ext>
            </a:extLst>
          </p:cNvPr>
          <p:cNvSpPr txBox="1"/>
          <p:nvPr/>
        </p:nvSpPr>
        <p:spPr>
          <a:xfrm>
            <a:off x="626659" y="2217740"/>
            <a:ext cx="7631179" cy="27084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b="1">
              <a:latin typeface="Calibri Light"/>
              <a:ea typeface="Calibri Light"/>
              <a:cs typeface="Calibri Light"/>
            </a:endParaRPr>
          </a:p>
          <a:p>
            <a:endParaRPr lang="en-US" sz="1600" b="1">
              <a:latin typeface="Calibri Light"/>
              <a:ea typeface="Calibri Light"/>
              <a:cs typeface="Calibri Light"/>
            </a:endParaRPr>
          </a:p>
          <a:p>
            <a:r>
              <a:rPr lang="en-US" sz="1600" b="1">
                <a:latin typeface="Calibri Light"/>
                <a:cs typeface="Calibri Light"/>
              </a:rPr>
              <a:t>Next Session: Wednesday, December 20th, 2023 </a:t>
            </a:r>
            <a:endParaRPr lang="en-US" sz="1600" b="1">
              <a:latin typeface="Calibri Light"/>
              <a:ea typeface="Calibri Light"/>
              <a:cs typeface="Calibri Light"/>
            </a:endParaRPr>
          </a:p>
          <a:p>
            <a:r>
              <a:rPr lang="en-US" sz="1600" b="1">
                <a:latin typeface="Calibri Light"/>
                <a:ea typeface="+mn-lt"/>
                <a:cs typeface="Calibri Light"/>
              </a:rPr>
              <a:t>                         11:30am – 12:30pm</a:t>
            </a:r>
          </a:p>
          <a:p>
            <a:pPr lvl="2"/>
            <a:r>
              <a:rPr lang="en-US" sz="1400">
                <a:latin typeface="Calibri Light"/>
                <a:ea typeface="+mn-lt"/>
                <a:cs typeface="+mn-lt"/>
              </a:rPr>
              <a:t>      </a:t>
            </a:r>
            <a:r>
              <a:rPr lang="en-US" sz="1400">
                <a:latin typeface="Calibri Light"/>
                <a:ea typeface="+mn-lt"/>
                <a:cs typeface="+mn-lt"/>
                <a:hlinkClick r:id="rId5"/>
              </a:rPr>
              <a:t> </a:t>
            </a:r>
            <a:r>
              <a:rPr lang="en-US" sz="1400" u="sng">
                <a:latin typeface="Calibri Light"/>
                <a:ea typeface="+mn-lt"/>
                <a:cs typeface="+mn-lt"/>
                <a:hlinkClick r:id="rId6"/>
              </a:rPr>
              <a:t> Registration Link</a:t>
            </a:r>
            <a:endParaRPr lang="en-US" sz="1400" u="sng">
              <a:latin typeface="Calibri Light"/>
              <a:ea typeface="Calibri Light"/>
              <a:cs typeface="Calibri Light"/>
              <a:hlinkClick r:id="" action="ppaction://noaction"/>
            </a:endParaRPr>
          </a:p>
          <a:p>
            <a:endParaRPr lang="en-US" sz="1600">
              <a:solidFill>
                <a:srgbClr val="000000"/>
              </a:solidFill>
              <a:latin typeface="Calibri Light"/>
              <a:ea typeface="Calibri Light"/>
              <a:cs typeface="Calibri"/>
            </a:endParaRPr>
          </a:p>
          <a:p>
            <a:endParaRPr lang="en-US" sz="1600">
              <a:solidFill>
                <a:srgbClr val="000000"/>
              </a:solidFill>
              <a:latin typeface="Calibri Light"/>
              <a:ea typeface="Calibri Light"/>
              <a:cs typeface="Calibri"/>
            </a:endParaRPr>
          </a:p>
          <a:p>
            <a:r>
              <a:rPr lang="en-US" sz="1400" u="sng">
                <a:solidFill>
                  <a:srgbClr val="0563C1"/>
                </a:solidFill>
                <a:latin typeface="Calibri Light"/>
                <a:cs typeface="Calibri Light"/>
                <a:hlinkClick r:id="rId7">
                  <a:extLst>
                    <a:ext uri="{A12FA001-AC4F-418D-AE19-62706E023703}">
                      <ahyp:hlinkClr xmlns:ahyp="http://schemas.microsoft.com/office/drawing/2018/hyperlinkcolor" val="tx"/>
                    </a:ext>
                  </a:extLst>
                </a:hlinkClick>
              </a:rPr>
              <a:t>Session Feedback Survey</a:t>
            </a:r>
            <a:endParaRPr lang="en-US" sz="1400" u="sng">
              <a:solidFill>
                <a:srgbClr val="0563C1"/>
              </a:solidFill>
              <a:latin typeface="Calibri Light"/>
              <a:ea typeface="Calibri Light"/>
              <a:cs typeface="Calibri Light"/>
            </a:endParaRPr>
          </a:p>
          <a:p>
            <a:r>
              <a:rPr lang="en-US" sz="1400" u="sng">
                <a:solidFill>
                  <a:srgbClr val="0563C1"/>
                </a:solidFill>
                <a:latin typeface="Calibri Light"/>
                <a:cs typeface="Calibri Light"/>
                <a:hlinkClick r:id="rId8">
                  <a:extLst>
                    <a:ext uri="{A12FA001-AC4F-418D-AE19-62706E023703}">
                      <ahyp:hlinkClr xmlns:ahyp="http://schemas.microsoft.com/office/drawing/2018/hyperlinkcolor" val="tx"/>
                    </a:ext>
                  </a:extLst>
                </a:hlinkClick>
              </a:rPr>
              <a:t>School Finance and Grant Training/Resources Link</a:t>
            </a:r>
            <a:endParaRPr lang="en-US" sz="1400" u="sng">
              <a:cs typeface="Calibri" panose="020F0502020204030204"/>
            </a:endParaRPr>
          </a:p>
          <a:p>
            <a:br>
              <a:rPr lang="en-US" sz="1600" b="1">
                <a:latin typeface="Calibri Light"/>
                <a:cs typeface="Calibri Light"/>
              </a:rPr>
            </a:br>
            <a:endParaRPr lang="en-US" sz="1600" b="1">
              <a:latin typeface="Calibri Light"/>
              <a:cs typeface="Calibri Light"/>
            </a:endParaRPr>
          </a:p>
        </p:txBody>
      </p:sp>
    </p:spTree>
    <p:extLst>
      <p:ext uri="{BB962C8B-B14F-4D97-AF65-F5344CB8AC3E}">
        <p14:creationId xmlns:p14="http://schemas.microsoft.com/office/powerpoint/2010/main" val="3310858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8649" y="528259"/>
            <a:ext cx="7886700" cy="1325563"/>
          </a:xfrm>
          <a:noFill/>
        </p:spPr>
        <p:txBody>
          <a:bodyPr anchor="ctr">
            <a:normAutofit/>
          </a:bodyPr>
          <a:lstStyle/>
          <a:p>
            <a:r>
              <a:rPr lang="en-US" sz="3600">
                <a:solidFill>
                  <a:schemeClr val="bg2">
                    <a:lumMod val="25000"/>
                  </a:schemeClr>
                </a:solidFill>
              </a:rPr>
              <a:t>Agenda</a:t>
            </a: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p:txBody>
          <a:bodyPr vert="horz" lIns="91440" tIns="45720" rIns="91440" bIns="45720" rtlCol="0" anchor="t">
            <a:normAutofit/>
          </a:bodyPr>
          <a:lstStyle/>
          <a:p>
            <a:pPr marL="342900" indent="-342900">
              <a:lnSpc>
                <a:spcPct val="150000"/>
              </a:lnSpc>
              <a:spcBef>
                <a:spcPts val="0"/>
              </a:spcBef>
              <a:buFont typeface="Wingdings" panose="020B0604020202020204" pitchFamily="34" charset="0"/>
              <a:buChar char="§"/>
            </a:pPr>
            <a:r>
              <a:rPr lang="en-US" sz="2000">
                <a:latin typeface="Calibri Light"/>
                <a:ea typeface="Calibri"/>
                <a:cs typeface="Arial"/>
              </a:rPr>
              <a:t>CSI Finance Team Introduction</a:t>
            </a:r>
          </a:p>
          <a:p>
            <a:pPr marL="342900" indent="-342900">
              <a:lnSpc>
                <a:spcPct val="150000"/>
              </a:lnSpc>
              <a:spcBef>
                <a:spcPts val="0"/>
              </a:spcBef>
              <a:buFont typeface="Wingdings" panose="020B0604020202020204" pitchFamily="34" charset="0"/>
              <a:buChar char="§"/>
            </a:pPr>
            <a:r>
              <a:rPr lang="en-US" sz="2000" u="sng">
                <a:latin typeface="Calibri Light"/>
                <a:ea typeface="Calibri Light"/>
                <a:cs typeface="Arial"/>
              </a:rPr>
              <a:t>School Finance:</a:t>
            </a:r>
            <a:r>
              <a:rPr lang="en-US" sz="2000">
                <a:latin typeface="Calibri Light"/>
                <a:ea typeface="Calibri Light"/>
                <a:cs typeface="Arial"/>
              </a:rPr>
              <a:t> School Finance Act: FY25 PPR &amp;Task Force</a:t>
            </a:r>
            <a:endParaRPr lang="en-US" sz="2000">
              <a:latin typeface="Calibri Light"/>
              <a:ea typeface="Calibri Light"/>
              <a:cs typeface="Calibri"/>
            </a:endParaRPr>
          </a:p>
          <a:p>
            <a:pPr marL="342900" indent="-342900">
              <a:lnSpc>
                <a:spcPct val="150000"/>
              </a:lnSpc>
              <a:spcBef>
                <a:spcPts val="0"/>
              </a:spcBef>
              <a:buFont typeface="Wingdings" panose="020B0604020202020204" pitchFamily="34" charset="0"/>
              <a:buChar char="§"/>
            </a:pPr>
            <a:r>
              <a:rPr lang="en-US" sz="2000" u="sng">
                <a:latin typeface="Calibri Light"/>
                <a:ea typeface="Calibri Light"/>
                <a:cs typeface="Arial"/>
              </a:rPr>
              <a:t>Grants:</a:t>
            </a:r>
            <a:r>
              <a:rPr lang="en-US" sz="2000">
                <a:latin typeface="Calibri Light"/>
                <a:ea typeface="Calibri Light"/>
                <a:cs typeface="Arial"/>
              </a:rPr>
              <a:t> McKinney-Vento Awarding</a:t>
            </a:r>
          </a:p>
          <a:p>
            <a:pPr marL="342900" indent="-342900">
              <a:lnSpc>
                <a:spcPct val="150000"/>
              </a:lnSpc>
              <a:spcBef>
                <a:spcPts val="0"/>
              </a:spcBef>
              <a:buFont typeface="Wingdings" panose="020B0604020202020204" pitchFamily="34" charset="0"/>
              <a:buChar char="§"/>
            </a:pPr>
            <a:r>
              <a:rPr lang="en-US" sz="2000" u="sng">
                <a:latin typeface="Calibri Light"/>
                <a:ea typeface="Calibri Light"/>
                <a:cs typeface="Calibri"/>
              </a:rPr>
              <a:t>Grants:</a:t>
            </a:r>
            <a:r>
              <a:rPr lang="en-US" sz="2000">
                <a:latin typeface="Calibri Light"/>
                <a:ea typeface="Calibri Light"/>
                <a:cs typeface="Calibri"/>
              </a:rPr>
              <a:t> CDE GAINS – Access &amp; Competitive Grants</a:t>
            </a:r>
          </a:p>
          <a:p>
            <a:pPr marL="342900" indent="-342900">
              <a:lnSpc>
                <a:spcPct val="150000"/>
              </a:lnSpc>
              <a:spcBef>
                <a:spcPts val="0"/>
              </a:spcBef>
              <a:buFont typeface="Wingdings" panose="020B0604020202020204" pitchFamily="34" charset="0"/>
              <a:buChar char="§"/>
            </a:pPr>
            <a:r>
              <a:rPr lang="en-US" sz="2000" u="sng">
                <a:latin typeface="Calibri Light"/>
                <a:ea typeface="Calibri Light"/>
                <a:cs typeface="Calibri"/>
              </a:rPr>
              <a:t>Grants:</a:t>
            </a:r>
            <a:r>
              <a:rPr lang="en-US" sz="2000">
                <a:latin typeface="Calibri Light"/>
                <a:ea typeface="Calibri Light"/>
                <a:cs typeface="Calibri"/>
              </a:rPr>
              <a:t> RFF Timeline Review</a:t>
            </a:r>
          </a:p>
          <a:p>
            <a:pPr marL="342900" indent="-342900">
              <a:lnSpc>
                <a:spcPct val="150000"/>
              </a:lnSpc>
              <a:spcBef>
                <a:spcPts val="0"/>
              </a:spcBef>
              <a:buFont typeface="Wingdings" panose="020B0604020202020204" pitchFamily="34" charset="0"/>
              <a:buChar char="§"/>
            </a:pPr>
            <a:r>
              <a:rPr lang="en-US" sz="2000" u="sng">
                <a:latin typeface="Calibri Light"/>
                <a:ea typeface="Calibri Light"/>
                <a:cs typeface="Calibri"/>
              </a:rPr>
              <a:t>Grants:</a:t>
            </a:r>
            <a:r>
              <a:rPr lang="en-US" sz="2000">
                <a:latin typeface="Calibri Light"/>
                <a:ea typeface="Calibri Light"/>
                <a:cs typeface="Calibri"/>
              </a:rPr>
              <a:t> Stipends &amp; Indirect Cost Refresher</a:t>
            </a:r>
            <a:endParaRPr lang="en-US" sz="2000">
              <a:latin typeface="Calibri Light"/>
              <a:ea typeface="Calibri Light"/>
              <a:cs typeface="Calibri Light"/>
            </a:endParaRPr>
          </a:p>
          <a:p>
            <a:pPr marL="342900" indent="-342900">
              <a:lnSpc>
                <a:spcPct val="150000"/>
              </a:lnSpc>
              <a:spcBef>
                <a:spcPts val="0"/>
              </a:spcBef>
              <a:buFont typeface="Wingdings" panose="020B0604020202020204" pitchFamily="34" charset="0"/>
              <a:buChar char="§"/>
            </a:pPr>
            <a:r>
              <a:rPr lang="en-US" sz="2000" u="sng">
                <a:latin typeface="Calibri Light"/>
                <a:ea typeface="Calibri Light"/>
                <a:cs typeface="Calibri"/>
              </a:rPr>
              <a:t>Grants</a:t>
            </a:r>
            <a:r>
              <a:rPr lang="en-US" sz="2000">
                <a:latin typeface="Calibri Light"/>
                <a:ea typeface="Calibri Light"/>
                <a:cs typeface="Calibri"/>
              </a:rPr>
              <a:t>: Upcoming Deadlines</a:t>
            </a:r>
          </a:p>
          <a:p>
            <a:pPr marL="342900" indent="-342900">
              <a:lnSpc>
                <a:spcPct val="150000"/>
              </a:lnSpc>
              <a:spcBef>
                <a:spcPts val="0"/>
              </a:spcBef>
              <a:buFont typeface="Wingdings" panose="020B0604020202020204" pitchFamily="34" charset="0"/>
              <a:buChar char="§"/>
            </a:pPr>
            <a:endParaRPr lang="en-US" sz="2400">
              <a:latin typeface="Arial"/>
              <a:cs typeface="Arial"/>
            </a:endParaRPr>
          </a:p>
        </p:txBody>
      </p:sp>
    </p:spTree>
    <p:extLst>
      <p:ext uri="{BB962C8B-B14F-4D97-AF65-F5344CB8AC3E}">
        <p14:creationId xmlns:p14="http://schemas.microsoft.com/office/powerpoint/2010/main" val="1955264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737C-B71E-4491-8FA5-CA23355B208E}"/>
              </a:ext>
            </a:extLst>
          </p:cNvPr>
          <p:cNvSpPr>
            <a:spLocks noGrp="1"/>
          </p:cNvSpPr>
          <p:nvPr>
            <p:ph type="title"/>
          </p:nvPr>
        </p:nvSpPr>
        <p:spPr/>
        <p:txBody>
          <a:bodyPr>
            <a:normAutofit/>
          </a:bodyPr>
          <a:lstStyle/>
          <a:p>
            <a:r>
              <a:rPr lang="en-US" sz="3600"/>
              <a:t>CSI Finance Team</a:t>
            </a:r>
          </a:p>
        </p:txBody>
      </p:sp>
      <p:sp>
        <p:nvSpPr>
          <p:cNvPr id="9" name="Content Placeholder 8">
            <a:extLst>
              <a:ext uri="{FF2B5EF4-FFF2-40B4-BE49-F238E27FC236}">
                <a16:creationId xmlns:a16="http://schemas.microsoft.com/office/drawing/2014/main" id="{34649A9D-0689-48D9-A5C7-EFF1CC16BFD8}"/>
              </a:ext>
              <a:ext uri="{C183D7F6-B498-43B3-948B-1728B52AA6E4}">
                <adec:decorative xmlns:adec="http://schemas.microsoft.com/office/drawing/2017/decorative" val="1"/>
              </a:ext>
            </a:extLst>
          </p:cNvPr>
          <p:cNvSpPr>
            <a:spLocks noGrp="1"/>
          </p:cNvSpPr>
          <p:nvPr>
            <p:ph idx="1"/>
          </p:nvPr>
        </p:nvSpPr>
        <p:spPr>
          <a:xfrm>
            <a:off x="628650" y="1864536"/>
            <a:ext cx="8020050" cy="4351338"/>
          </a:xfrm>
        </p:spPr>
        <p:txBody>
          <a:bodyPr vert="horz" lIns="91440" tIns="45720" rIns="91440" bIns="45720" rtlCol="0" anchor="t">
            <a:normAutofit/>
          </a:bodyPr>
          <a:lstStyle/>
          <a:p>
            <a:pPr marL="0" indent="0">
              <a:buNone/>
            </a:pPr>
            <a:r>
              <a:rPr lang="en-US" sz="1800" i="1">
                <a:cs typeface="Calibri"/>
              </a:rPr>
              <a:t>  </a:t>
            </a:r>
            <a:endParaRPr lang="en-US" sz="1800" i="1"/>
          </a:p>
        </p:txBody>
      </p:sp>
      <p:pic>
        <p:nvPicPr>
          <p:cNvPr id="3" name="Graphic 2" descr="Abacus with solid fill">
            <a:extLst>
              <a:ext uri="{FF2B5EF4-FFF2-40B4-BE49-F238E27FC236}">
                <a16:creationId xmlns:a16="http://schemas.microsoft.com/office/drawing/2014/main" id="{C9EB59E4-305F-54D5-1EA4-37029D933C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54856" y="649788"/>
            <a:ext cx="1214748" cy="1214748"/>
          </a:xfrm>
          <a:prstGeom prst="rect">
            <a:avLst/>
          </a:prstGeom>
        </p:spPr>
      </p:pic>
      <p:graphicFrame>
        <p:nvGraphicFramePr>
          <p:cNvPr id="4" name="Diagram 3" descr="CSI Finance team org chart">
            <a:extLst>
              <a:ext uri="{FF2B5EF4-FFF2-40B4-BE49-F238E27FC236}">
                <a16:creationId xmlns:a16="http://schemas.microsoft.com/office/drawing/2014/main" id="{A703518F-1053-2D97-2AA2-10B909151697}"/>
              </a:ext>
            </a:extLst>
          </p:cNvPr>
          <p:cNvGraphicFramePr/>
          <p:nvPr>
            <p:extLst>
              <p:ext uri="{D42A27DB-BD31-4B8C-83A1-F6EECF244321}">
                <p14:modId xmlns:p14="http://schemas.microsoft.com/office/powerpoint/2010/main" val="919525462"/>
              </p:ext>
            </p:extLst>
          </p:nvPr>
        </p:nvGraphicFramePr>
        <p:xfrm>
          <a:off x="253822" y="2086130"/>
          <a:ext cx="8763572" cy="33108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2780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8649" y="528259"/>
            <a:ext cx="7886700" cy="1325563"/>
          </a:xfrm>
          <a:noFill/>
        </p:spPr>
        <p:txBody>
          <a:bodyPr anchor="ctr">
            <a:normAutofit/>
          </a:bodyPr>
          <a:lstStyle/>
          <a:p>
            <a:r>
              <a:rPr lang="en-US" sz="3600" b="1">
                <a:solidFill>
                  <a:schemeClr val="bg2">
                    <a:lumMod val="25000"/>
                  </a:schemeClr>
                </a:solidFill>
              </a:rPr>
              <a:t>School Finance FY2024-25</a:t>
            </a:r>
            <a:endParaRPr lang="en-US" sz="3600">
              <a:solidFill>
                <a:schemeClr val="bg2">
                  <a:lumMod val="25000"/>
                </a:schemeClr>
              </a:solidFill>
            </a:endParaRP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p:txBody>
          <a:bodyPr vert="horz" lIns="91440" tIns="45720" rIns="91440" bIns="45720" rtlCol="0" anchor="t">
            <a:normAutofit/>
          </a:bodyPr>
          <a:lstStyle/>
          <a:p>
            <a:pPr>
              <a:lnSpc>
                <a:spcPct val="150000"/>
              </a:lnSpc>
              <a:spcBef>
                <a:spcPts val="0"/>
              </a:spcBef>
            </a:pPr>
            <a:r>
              <a:rPr lang="en-US" sz="2100">
                <a:latin typeface="Arial"/>
                <a:ea typeface="+mn-lt"/>
                <a:cs typeface="Arial"/>
              </a:rPr>
              <a:t>6.6% Increase to </a:t>
            </a:r>
            <a:r>
              <a:rPr lang="en-US">
                <a:latin typeface="Arial"/>
                <a:ea typeface="+mn-lt"/>
                <a:cs typeface="Arial"/>
              </a:rPr>
              <a:t>PPR, approx. $705 </a:t>
            </a:r>
          </a:p>
          <a:p>
            <a:pPr marL="1028700" lvl="2">
              <a:lnSpc>
                <a:spcPct val="150000"/>
              </a:lnSpc>
              <a:spcBef>
                <a:spcPts val="0"/>
              </a:spcBef>
              <a:buFont typeface="Wingdings" panose="020B0604020202020204" pitchFamily="34" charset="0"/>
              <a:buChar char="§"/>
            </a:pPr>
            <a:endParaRPr lang="en-US" sz="1600">
              <a:ea typeface="Calibri"/>
              <a:cs typeface="Calibri"/>
            </a:endParaRPr>
          </a:p>
          <a:p>
            <a:pPr marL="685800" lvl="1">
              <a:lnSpc>
                <a:spcPct val="150000"/>
              </a:lnSpc>
              <a:spcBef>
                <a:spcPts val="0"/>
              </a:spcBef>
              <a:buFont typeface="Wingdings,Sans-Serif" panose="020B0604020202020204" pitchFamily="34" charset="0"/>
              <a:buChar char="§"/>
            </a:pPr>
            <a:endParaRPr lang="en-US" sz="2100">
              <a:latin typeface="Arial"/>
              <a:ea typeface="+mn-lt"/>
              <a:cs typeface="Arial"/>
            </a:endParaRPr>
          </a:p>
          <a:p>
            <a:pPr marL="685800" lvl="1">
              <a:lnSpc>
                <a:spcPct val="150000"/>
              </a:lnSpc>
              <a:spcBef>
                <a:spcPts val="0"/>
              </a:spcBef>
              <a:buFont typeface="Wingdings,Sans-Serif" panose="020B0604020202020204" pitchFamily="34" charset="0"/>
              <a:buChar char="§"/>
            </a:pPr>
            <a:endParaRPr lang="en-US" sz="2100">
              <a:latin typeface="Arial"/>
              <a:ea typeface="+mn-lt"/>
              <a:cs typeface="Arial"/>
            </a:endParaRPr>
          </a:p>
        </p:txBody>
      </p:sp>
      <p:pic>
        <p:nvPicPr>
          <p:cNvPr id="7" name="Picture 6" descr="A graph of a number of statistic">
            <a:extLst>
              <a:ext uri="{FF2B5EF4-FFF2-40B4-BE49-F238E27FC236}">
                <a16:creationId xmlns:a16="http://schemas.microsoft.com/office/drawing/2014/main" id="{F5B1119B-3BDA-BDEB-1085-2842BD8CA2B2}"/>
              </a:ext>
            </a:extLst>
          </p:cNvPr>
          <p:cNvPicPr>
            <a:picLocks noChangeAspect="1"/>
          </p:cNvPicPr>
          <p:nvPr/>
        </p:nvPicPr>
        <p:blipFill>
          <a:blip r:embed="rId3"/>
          <a:stretch>
            <a:fillRect/>
          </a:stretch>
        </p:blipFill>
        <p:spPr>
          <a:xfrm>
            <a:off x="1459685" y="2582756"/>
            <a:ext cx="5826153" cy="3338824"/>
          </a:xfrm>
          <a:prstGeom prst="rect">
            <a:avLst/>
          </a:prstGeom>
        </p:spPr>
      </p:pic>
    </p:spTree>
    <p:extLst>
      <p:ext uri="{BB962C8B-B14F-4D97-AF65-F5344CB8AC3E}">
        <p14:creationId xmlns:p14="http://schemas.microsoft.com/office/powerpoint/2010/main" val="260998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8649" y="528259"/>
            <a:ext cx="7886700" cy="1325563"/>
          </a:xfrm>
          <a:noFill/>
        </p:spPr>
        <p:txBody>
          <a:bodyPr anchor="ctr">
            <a:normAutofit/>
          </a:bodyPr>
          <a:lstStyle/>
          <a:p>
            <a:r>
              <a:rPr lang="en-US" sz="3600" b="1">
                <a:solidFill>
                  <a:schemeClr val="bg2">
                    <a:lumMod val="25000"/>
                  </a:schemeClr>
                </a:solidFill>
              </a:rPr>
              <a:t>Categorical FY2024-25</a:t>
            </a:r>
            <a:endParaRPr lang="en-US">
              <a:solidFill>
                <a:schemeClr val="bg2">
                  <a:lumMod val="25000"/>
                </a:schemeClr>
              </a:solidFill>
            </a:endParaRPr>
          </a:p>
        </p:txBody>
      </p:sp>
      <p:pic>
        <p:nvPicPr>
          <p:cNvPr id="6" name="Picture 5" descr="A screenshot of a document">
            <a:extLst>
              <a:ext uri="{FF2B5EF4-FFF2-40B4-BE49-F238E27FC236}">
                <a16:creationId xmlns:a16="http://schemas.microsoft.com/office/drawing/2014/main" id="{1133FE82-D70F-A066-1F02-5FF10093FC02}"/>
              </a:ext>
            </a:extLst>
          </p:cNvPr>
          <p:cNvPicPr>
            <a:picLocks noChangeAspect="1"/>
          </p:cNvPicPr>
          <p:nvPr/>
        </p:nvPicPr>
        <p:blipFill>
          <a:blip r:embed="rId3"/>
          <a:stretch>
            <a:fillRect/>
          </a:stretch>
        </p:blipFill>
        <p:spPr>
          <a:xfrm>
            <a:off x="181954" y="1913774"/>
            <a:ext cx="8835704" cy="4099678"/>
          </a:xfrm>
          <a:prstGeom prst="rect">
            <a:avLst/>
          </a:prstGeom>
        </p:spPr>
      </p:pic>
    </p:spTree>
    <p:extLst>
      <p:ext uri="{BB962C8B-B14F-4D97-AF65-F5344CB8AC3E}">
        <p14:creationId xmlns:p14="http://schemas.microsoft.com/office/powerpoint/2010/main" val="3982924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8649" y="528259"/>
            <a:ext cx="7886700" cy="1325563"/>
          </a:xfrm>
          <a:noFill/>
        </p:spPr>
        <p:txBody>
          <a:bodyPr anchor="ctr">
            <a:normAutofit/>
          </a:bodyPr>
          <a:lstStyle/>
          <a:p>
            <a:r>
              <a:rPr lang="en-US" sz="3600" b="1">
                <a:solidFill>
                  <a:schemeClr val="bg2">
                    <a:lumMod val="25000"/>
                  </a:schemeClr>
                </a:solidFill>
                <a:ea typeface="+mj-lt"/>
                <a:cs typeface="+mj-lt"/>
              </a:rPr>
              <a:t>SB23-287 </a:t>
            </a:r>
            <a:r>
              <a:rPr lang="en-US" sz="3600" b="1">
                <a:solidFill>
                  <a:schemeClr val="bg2">
                    <a:lumMod val="25000"/>
                  </a:schemeClr>
                </a:solidFill>
              </a:rPr>
              <a:t>- Finance Task Force</a:t>
            </a:r>
            <a:endParaRPr lang="en-US">
              <a:solidFill>
                <a:schemeClr val="bg2">
                  <a:lumMod val="25000"/>
                </a:schemeClr>
              </a:solidFill>
            </a:endParaRP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p:txBody>
          <a:bodyPr vert="horz" lIns="91440" tIns="45720" rIns="91440" bIns="45720" rtlCol="0" anchor="t">
            <a:normAutofit/>
          </a:bodyPr>
          <a:lstStyle/>
          <a:p>
            <a:pPr marL="0" indent="0">
              <a:lnSpc>
                <a:spcPct val="150000"/>
              </a:lnSpc>
              <a:spcBef>
                <a:spcPts val="0"/>
              </a:spcBef>
              <a:buNone/>
            </a:pPr>
            <a:r>
              <a:rPr lang="en-US" sz="2600" b="1" u="sng">
                <a:latin typeface="Calibri Light"/>
                <a:ea typeface="Calibri"/>
                <a:cs typeface="Arial"/>
              </a:rPr>
              <a:t>Charge of the Task Force</a:t>
            </a:r>
            <a:endParaRPr lang="en-US" sz="2600">
              <a:latin typeface="Calibri" panose="020F0502020204030204"/>
              <a:ea typeface="Calibri"/>
              <a:cs typeface="Calibri" panose="020F0502020204030204"/>
            </a:endParaRPr>
          </a:p>
          <a:p>
            <a:pPr lvl="1"/>
            <a:r>
              <a:rPr lang="en-US" sz="2400">
                <a:solidFill>
                  <a:srgbClr val="333333"/>
                </a:solidFill>
                <a:latin typeface="Arial"/>
                <a:ea typeface="+mn-lt"/>
                <a:cs typeface="+mn-lt"/>
              </a:rPr>
              <a:t>Eliminating the use of multiplicative indexes </a:t>
            </a:r>
            <a:endParaRPr lang="en-US" sz="2400">
              <a:latin typeface="Arial"/>
              <a:ea typeface="Calibri"/>
              <a:cs typeface="Arial"/>
            </a:endParaRPr>
          </a:p>
          <a:p>
            <a:pPr marL="342900" lvl="1" indent="0">
              <a:buNone/>
            </a:pPr>
            <a:endParaRPr lang="en-US" sz="2400">
              <a:solidFill>
                <a:srgbClr val="333333"/>
              </a:solidFill>
              <a:latin typeface="Arial"/>
              <a:ea typeface="+mn-lt"/>
              <a:cs typeface="+mn-lt"/>
            </a:endParaRPr>
          </a:p>
          <a:p>
            <a:pPr lvl="1"/>
            <a:r>
              <a:rPr lang="en-US" sz="2400">
                <a:solidFill>
                  <a:srgbClr val="333333"/>
                </a:solidFill>
                <a:latin typeface="Arial"/>
                <a:ea typeface="+mn-lt"/>
                <a:cs typeface="+mn-lt"/>
              </a:rPr>
              <a:t>Recalibrating the cost of living factor</a:t>
            </a:r>
            <a:endParaRPr lang="en-US" sz="2400">
              <a:solidFill>
                <a:srgbClr val="000000"/>
              </a:solidFill>
              <a:latin typeface="Arial"/>
              <a:ea typeface="+mn-lt"/>
              <a:cs typeface="+mn-lt"/>
            </a:endParaRPr>
          </a:p>
          <a:p>
            <a:pPr marL="342900" lvl="1" indent="0">
              <a:buNone/>
            </a:pPr>
            <a:endParaRPr lang="en-US" sz="2400">
              <a:solidFill>
                <a:srgbClr val="333333"/>
              </a:solidFill>
              <a:latin typeface="Arial"/>
              <a:ea typeface="+mn-lt"/>
              <a:cs typeface="+mn-lt"/>
            </a:endParaRPr>
          </a:p>
          <a:p>
            <a:pPr lvl="1"/>
            <a:r>
              <a:rPr lang="en-US" sz="2400">
                <a:solidFill>
                  <a:srgbClr val="333333"/>
                </a:solidFill>
                <a:latin typeface="Arial"/>
                <a:ea typeface="+mn-lt"/>
                <a:cs typeface="+mn-lt"/>
              </a:rPr>
              <a:t>Revising the size factor </a:t>
            </a:r>
            <a:endParaRPr lang="en-US" sz="2400">
              <a:solidFill>
                <a:srgbClr val="000000"/>
              </a:solidFill>
              <a:latin typeface="Arial"/>
              <a:ea typeface="+mn-lt"/>
              <a:cs typeface="+mn-lt"/>
            </a:endParaRPr>
          </a:p>
          <a:p>
            <a:pPr marL="342900" lvl="1" indent="0">
              <a:buNone/>
            </a:pPr>
            <a:endParaRPr lang="en-US" sz="2400">
              <a:solidFill>
                <a:srgbClr val="333333"/>
              </a:solidFill>
              <a:latin typeface="Arial"/>
              <a:ea typeface="+mn-lt"/>
              <a:cs typeface="+mn-lt"/>
            </a:endParaRPr>
          </a:p>
          <a:p>
            <a:pPr lvl="1"/>
            <a:endParaRPr lang="en-US" sz="2400">
              <a:solidFill>
                <a:srgbClr val="333333"/>
              </a:solidFill>
              <a:latin typeface="Arial"/>
              <a:ea typeface="Calibri"/>
              <a:cs typeface="Calibri"/>
            </a:endParaRPr>
          </a:p>
          <a:p>
            <a:endParaRPr lang="en-US" sz="2000">
              <a:latin typeface="Calibri Light"/>
              <a:ea typeface="Calibri"/>
              <a:cs typeface="Arial"/>
            </a:endParaRPr>
          </a:p>
          <a:p>
            <a:pPr marL="685800" lvl="1" indent="-342900">
              <a:lnSpc>
                <a:spcPct val="150000"/>
              </a:lnSpc>
              <a:spcBef>
                <a:spcPts val="0"/>
              </a:spcBef>
              <a:buFont typeface="Wingdings" panose="020B0604020202020204" pitchFamily="34" charset="0"/>
              <a:buChar char="§"/>
            </a:pPr>
            <a:endParaRPr lang="en-US" sz="1700">
              <a:latin typeface="Calibri Light"/>
              <a:ea typeface="Calibri"/>
              <a:cs typeface="Arial"/>
            </a:endParaRPr>
          </a:p>
          <a:p>
            <a:pPr marL="342900" indent="-342900">
              <a:lnSpc>
                <a:spcPct val="150000"/>
              </a:lnSpc>
              <a:spcBef>
                <a:spcPts val="0"/>
              </a:spcBef>
              <a:buFont typeface="Wingdings" panose="020B0604020202020204" pitchFamily="34" charset="0"/>
              <a:buChar char="§"/>
            </a:pPr>
            <a:endParaRPr lang="en-US" sz="2400">
              <a:latin typeface="Arial"/>
              <a:cs typeface="Arial"/>
            </a:endParaRPr>
          </a:p>
        </p:txBody>
      </p:sp>
      <p:pic>
        <p:nvPicPr>
          <p:cNvPr id="3" name="Graphic 2" descr="Abacus with solid fill">
            <a:extLst>
              <a:ext uri="{FF2B5EF4-FFF2-40B4-BE49-F238E27FC236}">
                <a16:creationId xmlns:a16="http://schemas.microsoft.com/office/drawing/2014/main" id="{A7FE304C-DEFF-DCF1-3944-2DB3033FA98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8800" y="3862953"/>
            <a:ext cx="2438399" cy="2464230"/>
          </a:xfrm>
          <a:prstGeom prst="rect">
            <a:avLst/>
          </a:prstGeom>
        </p:spPr>
      </p:pic>
    </p:spTree>
    <p:extLst>
      <p:ext uri="{BB962C8B-B14F-4D97-AF65-F5344CB8AC3E}">
        <p14:creationId xmlns:p14="http://schemas.microsoft.com/office/powerpoint/2010/main" val="325559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8649" y="528259"/>
            <a:ext cx="7886700" cy="1325563"/>
          </a:xfrm>
          <a:noFill/>
        </p:spPr>
        <p:txBody>
          <a:bodyPr anchor="ctr">
            <a:normAutofit/>
          </a:bodyPr>
          <a:lstStyle/>
          <a:p>
            <a:r>
              <a:rPr lang="en-US" sz="3600" b="1">
                <a:solidFill>
                  <a:schemeClr val="bg2">
                    <a:lumMod val="25000"/>
                  </a:schemeClr>
                </a:solidFill>
              </a:rPr>
              <a:t>Finance Task Force</a:t>
            </a:r>
          </a:p>
        </p:txBody>
      </p:sp>
      <p:pic>
        <p:nvPicPr>
          <p:cNvPr id="3" name="Picture 2" descr="A diagram of a diagram of a district">
            <a:extLst>
              <a:ext uri="{FF2B5EF4-FFF2-40B4-BE49-F238E27FC236}">
                <a16:creationId xmlns:a16="http://schemas.microsoft.com/office/drawing/2014/main" id="{5C017079-3070-007C-4A14-376FC5948C22}"/>
              </a:ext>
            </a:extLst>
          </p:cNvPr>
          <p:cNvPicPr>
            <a:picLocks noChangeAspect="1"/>
          </p:cNvPicPr>
          <p:nvPr/>
        </p:nvPicPr>
        <p:blipFill>
          <a:blip r:embed="rId3"/>
          <a:stretch>
            <a:fillRect/>
          </a:stretch>
        </p:blipFill>
        <p:spPr>
          <a:xfrm>
            <a:off x="87809" y="1738527"/>
            <a:ext cx="8811590" cy="3863346"/>
          </a:xfrm>
          <a:prstGeom prst="rect">
            <a:avLst/>
          </a:prstGeom>
        </p:spPr>
      </p:pic>
    </p:spTree>
    <p:extLst>
      <p:ext uri="{BB962C8B-B14F-4D97-AF65-F5344CB8AC3E}">
        <p14:creationId xmlns:p14="http://schemas.microsoft.com/office/powerpoint/2010/main" val="1596023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8649" y="528259"/>
            <a:ext cx="7886700" cy="1325563"/>
          </a:xfrm>
          <a:noFill/>
        </p:spPr>
        <p:txBody>
          <a:bodyPr anchor="ctr">
            <a:normAutofit/>
          </a:bodyPr>
          <a:lstStyle/>
          <a:p>
            <a:r>
              <a:rPr lang="en-US" sz="3600" b="1" dirty="0">
                <a:solidFill>
                  <a:schemeClr val="bg2">
                    <a:lumMod val="25000"/>
                  </a:schemeClr>
                </a:solidFill>
              </a:rPr>
              <a:t>Finance Task Force – Mill Levy	</a:t>
            </a:r>
          </a:p>
        </p:txBody>
      </p:sp>
      <p:sp>
        <p:nvSpPr>
          <p:cNvPr id="5" name="TextBox 4">
            <a:extLst>
              <a:ext uri="{FF2B5EF4-FFF2-40B4-BE49-F238E27FC236}">
                <a16:creationId xmlns:a16="http://schemas.microsoft.com/office/drawing/2014/main" id="{F40141C0-C138-EEC7-FCAE-8014615E8F78}"/>
              </a:ext>
            </a:extLst>
          </p:cNvPr>
          <p:cNvSpPr txBox="1"/>
          <p:nvPr/>
        </p:nvSpPr>
        <p:spPr>
          <a:xfrm>
            <a:off x="823993" y="1831383"/>
            <a:ext cx="71085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rgbClr val="333333"/>
                </a:solidFill>
                <a:latin typeface="Arial"/>
              </a:rPr>
              <a:t>Securing equalization in mill levy overrides </a:t>
            </a:r>
            <a:endParaRPr lang="en-US"/>
          </a:p>
        </p:txBody>
      </p:sp>
      <p:pic>
        <p:nvPicPr>
          <p:cNvPr id="6" name="Picture 5" descr="A graph of a bar graph">
            <a:extLst>
              <a:ext uri="{FF2B5EF4-FFF2-40B4-BE49-F238E27FC236}">
                <a16:creationId xmlns:a16="http://schemas.microsoft.com/office/drawing/2014/main" id="{928BBB50-F390-770E-32AE-E39B4CEDDC83}"/>
              </a:ext>
            </a:extLst>
          </p:cNvPr>
          <p:cNvPicPr>
            <a:picLocks noChangeAspect="1"/>
          </p:cNvPicPr>
          <p:nvPr/>
        </p:nvPicPr>
        <p:blipFill>
          <a:blip r:embed="rId3"/>
          <a:stretch>
            <a:fillRect/>
          </a:stretch>
        </p:blipFill>
        <p:spPr>
          <a:xfrm>
            <a:off x="940230" y="2300002"/>
            <a:ext cx="7276454" cy="4014470"/>
          </a:xfrm>
          <a:prstGeom prst="rect">
            <a:avLst/>
          </a:prstGeom>
        </p:spPr>
      </p:pic>
      <p:sp>
        <p:nvSpPr>
          <p:cNvPr id="7" name="Content Placeholder 6">
            <a:extLst>
              <a:ext uri="{FF2B5EF4-FFF2-40B4-BE49-F238E27FC236}">
                <a16:creationId xmlns:a16="http://schemas.microsoft.com/office/drawing/2014/main" id="{C86E7D61-B83C-A945-63D0-52A87B80847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79595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8649" y="142777"/>
            <a:ext cx="7886700" cy="1325563"/>
          </a:xfrm>
          <a:noFill/>
        </p:spPr>
        <p:txBody>
          <a:bodyPr anchor="ctr">
            <a:normAutofit/>
          </a:bodyPr>
          <a:lstStyle/>
          <a:p>
            <a:r>
              <a:rPr lang="en-US" sz="3600" b="1">
                <a:solidFill>
                  <a:schemeClr val="bg2">
                    <a:lumMod val="25000"/>
                  </a:schemeClr>
                </a:solidFill>
              </a:rPr>
              <a:t>CDE Charter School Cohort</a:t>
            </a:r>
          </a:p>
        </p:txBody>
      </p:sp>
      <p:sp>
        <p:nvSpPr>
          <p:cNvPr id="5" name="TextBox 4">
            <a:extLst>
              <a:ext uri="{FF2B5EF4-FFF2-40B4-BE49-F238E27FC236}">
                <a16:creationId xmlns:a16="http://schemas.microsoft.com/office/drawing/2014/main" id="{F40141C0-C138-EEC7-FCAE-8014615E8F78}"/>
              </a:ext>
            </a:extLst>
          </p:cNvPr>
          <p:cNvSpPr txBox="1"/>
          <p:nvPr/>
        </p:nvSpPr>
        <p:spPr>
          <a:xfrm>
            <a:off x="44064" y="1571407"/>
            <a:ext cx="8874601" cy="276998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b="1" dirty="0">
                <a:ea typeface="Calibri"/>
                <a:cs typeface="Calibri"/>
              </a:rPr>
              <a:t>To join Charter School Cohort send email to Glenn Gustafson:</a:t>
            </a:r>
            <a:endParaRPr lang="en-US" dirty="0"/>
          </a:p>
          <a:p>
            <a:endParaRPr lang="en-US" sz="2600" dirty="0">
              <a:ea typeface="Calibri"/>
              <a:cs typeface="Calibri"/>
            </a:endParaRPr>
          </a:p>
          <a:p>
            <a:r>
              <a:rPr lang="en-US" sz="2600" dirty="0">
                <a:ea typeface="Calibri"/>
                <a:cs typeface="Calibri"/>
              </a:rPr>
              <a:t> gustafson_g@cde.state.co.us</a:t>
            </a:r>
            <a:endParaRPr lang="en-US" dirty="0">
              <a:ea typeface="Calibri"/>
              <a:cs typeface="Calibri"/>
            </a:endParaRPr>
          </a:p>
          <a:p>
            <a:endParaRPr lang="en-US" sz="2400" dirty="0">
              <a:ea typeface="Calibri"/>
              <a:cs typeface="Calibri"/>
            </a:endParaRPr>
          </a:p>
          <a:p>
            <a:r>
              <a:rPr lang="en-US" sz="2400" b="1" dirty="0">
                <a:ea typeface="+mn-lt"/>
                <a:cs typeface="+mn-lt"/>
              </a:rPr>
              <a:t>To join the School Finance </a:t>
            </a:r>
            <a:r>
              <a:rPr lang="en-US" sz="2400" b="1" err="1">
                <a:ea typeface="+mn-lt"/>
                <a:cs typeface="+mn-lt"/>
              </a:rPr>
              <a:t>ListServ</a:t>
            </a:r>
            <a:r>
              <a:rPr lang="en-US" sz="2400" b="1" dirty="0">
                <a:ea typeface="+mn-lt"/>
                <a:cs typeface="+mn-lt"/>
              </a:rPr>
              <a:t>-Send email to:</a:t>
            </a:r>
            <a:endParaRPr lang="en-US" sz="2400" dirty="0">
              <a:ea typeface="+mn-lt"/>
              <a:cs typeface="+mn-lt"/>
            </a:endParaRPr>
          </a:p>
          <a:p>
            <a:endParaRPr lang="en-US" sz="2400" dirty="0">
              <a:ea typeface="+mn-lt"/>
              <a:cs typeface="+mn-lt"/>
            </a:endParaRPr>
          </a:p>
          <a:p>
            <a:r>
              <a:rPr lang="en-US" sz="2400" dirty="0">
                <a:ea typeface="+mn-lt"/>
                <a:cs typeface="+mn-lt"/>
              </a:rPr>
              <a:t>FINANCE-subscribe-request@cdelist.cde.state.co.us</a:t>
            </a:r>
            <a:endParaRPr lang="en-US" sz="2400" dirty="0">
              <a:ea typeface="Calibri"/>
              <a:cs typeface="Calibri"/>
            </a:endParaRPr>
          </a:p>
        </p:txBody>
      </p:sp>
      <p:pic>
        <p:nvPicPr>
          <p:cNvPr id="8" name="Graphic 7" descr="Abacus with solid fill">
            <a:extLst>
              <a:ext uri="{FF2B5EF4-FFF2-40B4-BE49-F238E27FC236}">
                <a16:creationId xmlns:a16="http://schemas.microsoft.com/office/drawing/2014/main" id="{C63302EB-ED4A-8A82-9B6C-801B94CC2C9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17037" y="4457055"/>
            <a:ext cx="1611823" cy="1624739"/>
          </a:xfrm>
          <a:prstGeom prst="rect">
            <a:avLst/>
          </a:prstGeom>
        </p:spPr>
      </p:pic>
      <p:sp>
        <p:nvSpPr>
          <p:cNvPr id="6" name="Content Placeholder 5">
            <a:extLst>
              <a:ext uri="{FF2B5EF4-FFF2-40B4-BE49-F238E27FC236}">
                <a16:creationId xmlns:a16="http://schemas.microsoft.com/office/drawing/2014/main" id="{63405C70-CE1C-05E0-937B-A3C6F84ECEC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24014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8f432d-b748-435e-8c88-5ec46615cd2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4FBF790D2C8B543AA42B5174B067D97" ma:contentTypeVersion="8" ma:contentTypeDescription="Create a new document." ma:contentTypeScope="" ma:versionID="68421083a2e1a3577162302883973126">
  <xsd:schema xmlns:xsd="http://www.w3.org/2001/XMLSchema" xmlns:xs="http://www.w3.org/2001/XMLSchema" xmlns:p="http://schemas.microsoft.com/office/2006/metadata/properties" xmlns:ns3="5e8f432d-b748-435e-8c88-5ec46615cd23" xmlns:ns4="7c9a8f40-4f20-403e-ba79-91c1ba474368" targetNamespace="http://schemas.microsoft.com/office/2006/metadata/properties" ma:root="true" ma:fieldsID="7e865b68115fe4f2b96126b5f2f3f79c" ns3:_="" ns4:_="">
    <xsd:import namespace="5e8f432d-b748-435e-8c88-5ec46615cd23"/>
    <xsd:import namespace="7c9a8f40-4f20-403e-ba79-91c1ba47436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f432d-b748-435e-8c88-5ec46615cd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9a8f40-4f20-403e-ba79-91c1ba4743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C95F91-3652-4C42-89D7-9291A78DCDD4}">
  <ds:schemaRefs>
    <ds:schemaRef ds:uri="5e8f432d-b748-435e-8c88-5ec46615cd23"/>
    <ds:schemaRef ds:uri="7c9a8f40-4f20-403e-ba79-91c1ba4743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9A36F5C-B1C3-4FB0-B726-DFC05CDBB2B5}">
  <ds:schemaRefs>
    <ds:schemaRef ds:uri="5e8f432d-b748-435e-8c88-5ec46615cd23"/>
    <ds:schemaRef ds:uri="7c9a8f40-4f20-403e-ba79-91c1ba4743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AE2F14C-0850-44DA-A8B3-30B6266308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TotalTime>
  <Words>1464</Words>
  <Application>Microsoft Office PowerPoint</Application>
  <PresentationFormat>On-screen Show (4:3)</PresentationFormat>
  <Paragraphs>235</Paragraphs>
  <Slides>19</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Wingdings</vt:lpstr>
      <vt:lpstr>Wingdings,Sans-Serif</vt:lpstr>
      <vt:lpstr>Office Theme</vt:lpstr>
      <vt:lpstr>CSI Grant &amp; Finance Session</vt:lpstr>
      <vt:lpstr>Agenda</vt:lpstr>
      <vt:lpstr>CSI Finance Team</vt:lpstr>
      <vt:lpstr>School Finance FY2024-25</vt:lpstr>
      <vt:lpstr>Categorical FY2024-25</vt:lpstr>
      <vt:lpstr>SB23-287 - Finance Task Force</vt:lpstr>
      <vt:lpstr>Finance Task Force</vt:lpstr>
      <vt:lpstr>Finance Task Force – Mill Levy </vt:lpstr>
      <vt:lpstr>CDE Charter School Cohort</vt:lpstr>
      <vt:lpstr>McKinney Vento Awarding</vt:lpstr>
      <vt:lpstr>McKinney Vento Allowable Use of Funds</vt:lpstr>
      <vt:lpstr>CDE GAINS ACCESS</vt:lpstr>
      <vt:lpstr>RFF Timeline Review Process</vt:lpstr>
      <vt:lpstr>RFF Timeline Review CSI/CDE Deadlines</vt:lpstr>
      <vt:lpstr>Stipends/Incentive Pay</vt:lpstr>
      <vt:lpstr>Indirect Costs</vt:lpstr>
      <vt:lpstr>Upcoming Grant Deadlines</vt:lpstr>
      <vt:lpstr>    See you soon...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2020-21 Kick Off Webinar</dc:title>
  <dc:creator>Dinnen, Janet</dc:creator>
  <cp:lastModifiedBy>Robidart, Marcie</cp:lastModifiedBy>
  <cp:revision>73</cp:revision>
  <cp:lastPrinted>2022-06-13T18:30:20Z</cp:lastPrinted>
  <dcterms:created xsi:type="dcterms:W3CDTF">2020-09-01T02:09:52Z</dcterms:created>
  <dcterms:modified xsi:type="dcterms:W3CDTF">2023-12-15T16:06:28Z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0x01010034FBF790D2C8B543AA42B5174B067D97</vt:lpwstr>
  </property>
</Properties>
</file>