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85"/>
  </p:notesMasterIdLst>
  <p:sldIdLst>
    <p:sldId id="256" r:id="rId2"/>
    <p:sldId id="263" r:id="rId3"/>
    <p:sldId id="443" r:id="rId4"/>
    <p:sldId id="392" r:id="rId5"/>
    <p:sldId id="444" r:id="rId6"/>
    <p:sldId id="445" r:id="rId7"/>
    <p:sldId id="514" r:id="rId8"/>
    <p:sldId id="446" r:id="rId9"/>
    <p:sldId id="447" r:id="rId10"/>
    <p:sldId id="448" r:id="rId11"/>
    <p:sldId id="449" r:id="rId12"/>
    <p:sldId id="450" r:id="rId13"/>
    <p:sldId id="451" r:id="rId14"/>
    <p:sldId id="452" r:id="rId15"/>
    <p:sldId id="453" r:id="rId16"/>
    <p:sldId id="454" r:id="rId17"/>
    <p:sldId id="515" r:id="rId18"/>
    <p:sldId id="455" r:id="rId19"/>
    <p:sldId id="456" r:id="rId20"/>
    <p:sldId id="457" r:id="rId21"/>
    <p:sldId id="458" r:id="rId22"/>
    <p:sldId id="459" r:id="rId23"/>
    <p:sldId id="460" r:id="rId24"/>
    <p:sldId id="461" r:id="rId25"/>
    <p:sldId id="462" r:id="rId26"/>
    <p:sldId id="463" r:id="rId27"/>
    <p:sldId id="464" r:id="rId28"/>
    <p:sldId id="465" r:id="rId29"/>
    <p:sldId id="516" r:id="rId30"/>
    <p:sldId id="466" r:id="rId31"/>
    <p:sldId id="467" r:id="rId32"/>
    <p:sldId id="468" r:id="rId33"/>
    <p:sldId id="469" r:id="rId34"/>
    <p:sldId id="470" r:id="rId35"/>
    <p:sldId id="471" r:id="rId36"/>
    <p:sldId id="472" r:id="rId37"/>
    <p:sldId id="473" r:id="rId38"/>
    <p:sldId id="474" r:id="rId39"/>
    <p:sldId id="475" r:id="rId40"/>
    <p:sldId id="476" r:id="rId41"/>
    <p:sldId id="477" r:id="rId42"/>
    <p:sldId id="478" r:id="rId43"/>
    <p:sldId id="479" r:id="rId44"/>
    <p:sldId id="480" r:id="rId45"/>
    <p:sldId id="481" r:id="rId46"/>
    <p:sldId id="482" r:id="rId47"/>
    <p:sldId id="483" r:id="rId48"/>
    <p:sldId id="484" r:id="rId49"/>
    <p:sldId id="485" r:id="rId50"/>
    <p:sldId id="486" r:id="rId51"/>
    <p:sldId id="487" r:id="rId52"/>
    <p:sldId id="488" r:id="rId53"/>
    <p:sldId id="489" r:id="rId54"/>
    <p:sldId id="490" r:id="rId55"/>
    <p:sldId id="517" r:id="rId56"/>
    <p:sldId id="491" r:id="rId57"/>
    <p:sldId id="492" r:id="rId58"/>
    <p:sldId id="493" r:id="rId59"/>
    <p:sldId id="494" r:id="rId60"/>
    <p:sldId id="495" r:id="rId61"/>
    <p:sldId id="496" r:id="rId62"/>
    <p:sldId id="497" r:id="rId63"/>
    <p:sldId id="498" r:id="rId64"/>
    <p:sldId id="499" r:id="rId65"/>
    <p:sldId id="518" r:id="rId66"/>
    <p:sldId id="500" r:id="rId67"/>
    <p:sldId id="501" r:id="rId68"/>
    <p:sldId id="502" r:id="rId69"/>
    <p:sldId id="503" r:id="rId70"/>
    <p:sldId id="504" r:id="rId71"/>
    <p:sldId id="505" r:id="rId72"/>
    <p:sldId id="506" r:id="rId73"/>
    <p:sldId id="507" r:id="rId74"/>
    <p:sldId id="508" r:id="rId75"/>
    <p:sldId id="519" r:id="rId76"/>
    <p:sldId id="509" r:id="rId77"/>
    <p:sldId id="510" r:id="rId78"/>
    <p:sldId id="511" r:id="rId79"/>
    <p:sldId id="439" r:id="rId80"/>
    <p:sldId id="512" r:id="rId81"/>
    <p:sldId id="513" r:id="rId82"/>
    <p:sldId id="436" r:id="rId83"/>
    <p:sldId id="435"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3F28"/>
    <a:srgbClr val="455FA9"/>
    <a:srgbClr val="EFAA1F"/>
    <a:srgbClr val="008C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3792" autoAdjust="0"/>
  </p:normalViewPr>
  <p:slideViewPr>
    <p:cSldViewPr snapToGrid="0">
      <p:cViewPr varScale="1">
        <p:scale>
          <a:sx n="122" d="100"/>
          <a:sy n="122" d="100"/>
        </p:scale>
        <p:origin x="1146" y="102"/>
      </p:cViewPr>
      <p:guideLst/>
    </p:cSldViewPr>
  </p:slideViewPr>
  <p:outlineViewPr>
    <p:cViewPr>
      <p:scale>
        <a:sx n="33" d="100"/>
        <a:sy n="33" d="100"/>
      </p:scale>
      <p:origin x="0" y="-218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F14F2E-92A9-42C6-9CBE-1E57962C0C8F}" type="datetimeFigureOut">
              <a:rPr lang="en-US" smtClean="0"/>
              <a:t>11/6/2023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236FA9-E422-4CFD-956E-786F13BB8D9B}" type="slidenum">
              <a:rPr lang="en-US" smtClean="0"/>
              <a:t>‹#›</a:t>
            </a:fld>
            <a:endParaRPr lang="en-US"/>
          </a:p>
        </p:txBody>
      </p:sp>
    </p:spTree>
    <p:extLst>
      <p:ext uri="{BB962C8B-B14F-4D97-AF65-F5344CB8AC3E}">
        <p14:creationId xmlns:p14="http://schemas.microsoft.com/office/powerpoint/2010/main" val="647529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5207"/>
            <a:ext cx="7772400"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685800" y="3885824"/>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hape 11"/>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749412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hree arrows Layout">
    <p:spTree>
      <p:nvGrpSpPr>
        <p:cNvPr id="1" name=""/>
        <p:cNvGrpSpPr/>
        <p:nvPr/>
      </p:nvGrpSpPr>
      <p:grpSpPr>
        <a:xfrm>
          <a:off x="0" y="0"/>
          <a:ext cx="0" cy="0"/>
          <a:chOff x="0" y="0"/>
          <a:chExt cx="0" cy="0"/>
        </a:xfrm>
      </p:grpSpPr>
      <p:sp>
        <p:nvSpPr>
          <p:cNvPr id="3" name="Shape 236"/>
          <p:cNvSpPr/>
          <p:nvPr userDrawn="1"/>
        </p:nvSpPr>
        <p:spPr>
          <a:xfrm>
            <a:off x="0" y="136245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327465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5180024"/>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148459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3396799"/>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5302173"/>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216852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4081562"/>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988749"/>
            <a:ext cx="4089400" cy="563563"/>
          </a:xfrm>
        </p:spPr>
        <p:txBody>
          <a:bodyPr>
            <a:noAutofit/>
          </a:bodyPr>
          <a:lstStyle>
            <a:lvl1pPr marL="0" indent="0">
              <a:buNone/>
              <a:defRPr sz="2000"/>
            </a:lvl1pPr>
          </a:lstStyle>
          <a:p>
            <a:pPr lvl="0"/>
            <a:r>
              <a:rPr lang="en-US"/>
              <a:t>Click to edit Master text styles</a:t>
            </a:r>
          </a:p>
        </p:txBody>
      </p:sp>
      <p:sp>
        <p:nvSpPr>
          <p:cNvPr id="2" name="Title 1">
            <a:extLst>
              <a:ext uri="{FF2B5EF4-FFF2-40B4-BE49-F238E27FC236}">
                <a16:creationId xmlns:a16="http://schemas.microsoft.com/office/drawing/2014/main" id="{04ECFC75-6E07-A3B9-06E4-44EF6EA0EDF6}"/>
              </a:ext>
            </a:extLst>
          </p:cNvPr>
          <p:cNvSpPr>
            <a:spLocks noGrp="1"/>
          </p:cNvSpPr>
          <p:nvPr>
            <p:ph type="title"/>
          </p:nvPr>
        </p:nvSpPr>
        <p:spPr>
          <a:xfrm>
            <a:off x="628650" y="317501"/>
            <a:ext cx="7886700" cy="730249"/>
          </a:xfrm>
        </p:spPr>
        <p:txBody>
          <a:bodyPr/>
          <a:lstStyle/>
          <a:p>
            <a:r>
              <a:rPr lang="en-US"/>
              <a:t>Click to edit Master title style</a:t>
            </a:r>
            <a:endParaRPr lang="en-US" dirty="0"/>
          </a:p>
        </p:txBody>
      </p:sp>
    </p:spTree>
    <p:extLst>
      <p:ext uri="{BB962C8B-B14F-4D97-AF65-F5344CB8AC3E}">
        <p14:creationId xmlns:p14="http://schemas.microsoft.com/office/powerpoint/2010/main" val="407362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481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03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65674"/>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7024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82449"/>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87823"/>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567212"/>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474399"/>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28650" y="1282148"/>
            <a:ext cx="7886700" cy="48948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167905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282148"/>
            <a:ext cx="3886200" cy="4894815"/>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282148"/>
            <a:ext cx="3886200" cy="4894815"/>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304543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dirty="0">
                <a:solidFill>
                  <a:srgbClr val="97ABBC"/>
                </a:solidFill>
                <a:latin typeface="Arial" panose="020B0604020202020204" pitchFamily="34" charset="0"/>
                <a:cs typeface="Arial" panose="020B0604020202020204" pitchFamily="34" charset="0"/>
              </a:rPr>
              <a:t>“</a:t>
            </a:r>
            <a:endParaRPr sz="7200" b="1" dirty="0">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800" i="1"/>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17501"/>
            <a:ext cx="7886700" cy="730249"/>
          </a:xfrm>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4299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787399"/>
          </a:xfrm>
        </p:spPr>
        <p:txBody>
          <a:bodyPr/>
          <a:lstStyle>
            <a:lvl1pPr>
              <a:defRPr>
                <a:solidFill>
                  <a:schemeClr val="bg1"/>
                </a:solidFill>
              </a:defRPr>
            </a:lvl1pPr>
          </a:lstStyle>
          <a:p>
            <a:r>
              <a:rPr lang="en-US"/>
              <a:t>Click to edit Master title style</a:t>
            </a:r>
            <a:endParaRPr lang="en-US" dirty="0"/>
          </a:p>
        </p:txBody>
      </p:sp>
      <p:sp>
        <p:nvSpPr>
          <p:cNvPr id="11" name="Content Placeholder 2"/>
          <p:cNvSpPr>
            <a:spLocks noGrp="1"/>
          </p:cNvSpPr>
          <p:nvPr>
            <p:ph idx="1"/>
          </p:nvPr>
        </p:nvSpPr>
        <p:spPr>
          <a:xfrm>
            <a:off x="628650" y="1311965"/>
            <a:ext cx="7886700" cy="486499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880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035300"/>
            <a:ext cx="7886700" cy="787399"/>
          </a:xfrm>
        </p:spPr>
        <p:txBody>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32835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2"/>
            <a:ext cx="7886700" cy="669000"/>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24296" y="2107442"/>
            <a:ext cx="3305700" cy="864357"/>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8021" y="2107656"/>
            <a:ext cx="3546900" cy="864357"/>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9659" y="2107442"/>
            <a:ext cx="3305700" cy="864357"/>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799" y="2228863"/>
            <a:ext cx="24304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279078" y="2228863"/>
            <a:ext cx="24138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228863"/>
            <a:ext cx="2381250"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429000"/>
            <a:ext cx="2430463" cy="2378075"/>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429000"/>
            <a:ext cx="2430463" cy="2378075"/>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429000"/>
            <a:ext cx="2430463" cy="2378075"/>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rocess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24296" y="1012067"/>
            <a:ext cx="3305700" cy="864357"/>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8021" y="1012281"/>
            <a:ext cx="3546900" cy="864357"/>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9659" y="1012067"/>
            <a:ext cx="3305700" cy="864357"/>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799" y="1133488"/>
            <a:ext cx="24304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279078" y="1133488"/>
            <a:ext cx="24138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1133488"/>
            <a:ext cx="2381250"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2333625"/>
            <a:ext cx="2430463" cy="40195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2333625"/>
            <a:ext cx="2430463" cy="40195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2333625"/>
            <a:ext cx="2430463" cy="40195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1636248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73024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52575"/>
            <a:ext cx="7886700" cy="46243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61654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0" r:id="rId4"/>
    <p:sldLayoutId id="2147483667" r:id="rId5"/>
    <p:sldLayoutId id="2147483668" r:id="rId6"/>
    <p:sldLayoutId id="2147483677" r:id="rId7"/>
    <p:sldLayoutId id="2147483673" r:id="rId8"/>
    <p:sldLayoutId id="2147483676" r:id="rId9"/>
    <p:sldLayoutId id="2147483675" r:id="rId10"/>
    <p:sldLayoutId id="2147483674" r:id="rId11"/>
    <p:sldLayoutId id="2147483670" r:id="rId12"/>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cde.state.co.us/assessment/stt_securityagreementsupplement"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www.cde.state.co.us/assessment/cmas_spaassessflowchart"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trng-co.pearsonaccessnext.com/customer/index.action" TargetMode="External"/><Relationship Id="rId2" Type="http://schemas.openxmlformats.org/officeDocument/2006/relationships/hyperlink" Target="https://coassessments.com/practice-resourc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mailto:kaliwinn@csi.state.co.us" TargetMode="External"/><Relationship Id="rId2" Type="http://schemas.openxmlformats.org/officeDocument/2006/relationships/hyperlink" Target="https://www.cde.state.co.us/assessment/training-accommodations"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satsuite.collegeboard.org/media/pdf/sat-suite-college-board-approved-dictionaries.pdf"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www.cde.state.co.us/assessment/accommodations_crosswalk" TargetMode="External"/><Relationship Id="rId2" Type="http://schemas.openxmlformats.org/officeDocument/2006/relationships/hyperlink" Target="https://www.cde.state.co.us/assessment/training-accommodations"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docs.google.com/document/d/1WkE8OKZHKcCbf76mPpLKqfOOYaKFVG8EnHtJaf39uUs/edit?usp=sharing" TargetMode="External"/><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2" Type="http://schemas.openxmlformats.org/officeDocument/2006/relationships/hyperlink" Target="mailto:kaliwinn@csi.state.co.us" TargetMode="External"/><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2023-2024 State Accommodations Training</a:t>
            </a:r>
          </a:p>
        </p:txBody>
      </p:sp>
      <p:sp>
        <p:nvSpPr>
          <p:cNvPr id="3" name="Subtitle 2"/>
          <p:cNvSpPr>
            <a:spLocks noGrp="1"/>
          </p:cNvSpPr>
          <p:nvPr>
            <p:ph type="subTitle" idx="1"/>
          </p:nvPr>
        </p:nvSpPr>
        <p:spPr/>
        <p:txBody>
          <a:bodyPr/>
          <a:lstStyle/>
          <a:p>
            <a:r>
              <a:rPr lang="en-US" dirty="0"/>
              <a:t>Kali Winn</a:t>
            </a:r>
          </a:p>
          <a:p>
            <a:r>
              <a:rPr lang="en-US" sz="2000" i="1" dirty="0"/>
              <a:t>District Assessment Coordinator</a:t>
            </a:r>
          </a:p>
          <a:p>
            <a:r>
              <a:rPr lang="en-US" sz="2000" i="1" dirty="0"/>
              <a:t>October 17, 2023</a:t>
            </a:r>
          </a:p>
          <a:p>
            <a:endParaRPr lang="en-US" dirty="0">
              <a:solidFill>
                <a:srgbClr val="FF0000"/>
              </a:solidFill>
            </a:endParaRPr>
          </a:p>
        </p:txBody>
      </p:sp>
    </p:spTree>
    <p:extLst>
      <p:ext uri="{BB962C8B-B14F-4D97-AF65-F5344CB8AC3E}">
        <p14:creationId xmlns:p14="http://schemas.microsoft.com/office/powerpoint/2010/main" val="3028666781"/>
      </p:ext>
    </p:extLst>
  </p:cSld>
  <p:clrMapOvr>
    <a:masterClrMapping/>
  </p:clrMapOvr>
  <mc:AlternateContent xmlns:mc="http://schemas.openxmlformats.org/markup-compatibility/2006" xmlns:p14="http://schemas.microsoft.com/office/powerpoint/2010/main">
    <mc:Choice Requires="p14">
      <p:transition spd="slow" p14:dur="2000" advTm="5374"/>
    </mc:Choice>
    <mc:Fallback xmlns="">
      <p:transition spd="slow" advTm="537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Administrative Considerations and Accessibility Features</a:t>
            </a:r>
          </a:p>
        </p:txBody>
      </p:sp>
      <p:sp>
        <p:nvSpPr>
          <p:cNvPr id="3" name="Content Placeholder 2"/>
          <p:cNvSpPr>
            <a:spLocks noGrp="1"/>
          </p:cNvSpPr>
          <p:nvPr>
            <p:ph idx="1"/>
          </p:nvPr>
        </p:nvSpPr>
        <p:spPr>
          <a:xfrm>
            <a:off x="245193" y="1428496"/>
            <a:ext cx="8472087" cy="3676904"/>
          </a:xfrm>
        </p:spPr>
        <p:txBody>
          <a:bodyPr>
            <a:normAutofit fontScale="92500" lnSpcReduction="10000"/>
          </a:bodyPr>
          <a:lstStyle/>
          <a:p>
            <a:pPr marL="0" indent="0">
              <a:buNone/>
            </a:pPr>
            <a:r>
              <a:rPr lang="en-US" sz="1900" dirty="0">
                <a:solidFill>
                  <a:srgbClr val="000000"/>
                </a:solidFill>
                <a:latin typeface="+mn-lt"/>
              </a:rPr>
              <a:t>Administrative Considerations:</a:t>
            </a:r>
          </a:p>
          <a:p>
            <a:pPr marL="0" indent="0">
              <a:buNone/>
            </a:pPr>
            <a:r>
              <a:rPr lang="en-US" sz="1900" dirty="0">
                <a:solidFill>
                  <a:srgbClr val="000000"/>
                </a:solidFill>
                <a:latin typeface="+mn-lt"/>
              </a:rPr>
              <a:t>Adjustments made to the students’ testing environment. For example, students may require 1:1 or small group testing. Administrative considerations are available to all students</a:t>
            </a:r>
          </a:p>
          <a:p>
            <a:pPr marL="0" indent="0">
              <a:buNone/>
            </a:pPr>
            <a:endParaRPr lang="en-US" sz="1900" dirty="0">
              <a:solidFill>
                <a:srgbClr val="000000"/>
              </a:solidFill>
              <a:latin typeface="+mn-lt"/>
            </a:endParaRPr>
          </a:p>
          <a:p>
            <a:pPr marL="0" indent="0">
              <a:buNone/>
            </a:pPr>
            <a:r>
              <a:rPr lang="en-US" sz="1900" dirty="0">
                <a:solidFill>
                  <a:srgbClr val="000000"/>
                </a:solidFill>
                <a:latin typeface="+mn-lt"/>
              </a:rPr>
              <a:t>Accessibility Features:</a:t>
            </a:r>
          </a:p>
          <a:p>
            <a:pPr marL="0" indent="0">
              <a:buNone/>
            </a:pPr>
            <a:r>
              <a:rPr lang="en-US" sz="1900" dirty="0">
                <a:solidFill>
                  <a:srgbClr val="000000"/>
                </a:solidFill>
                <a:latin typeface="+mn-lt"/>
              </a:rPr>
              <a:t>Adjustments made to increase the students’ access to the assessment by providing tools and supports that the students use in daily instruction. These tools and support do not interfere with the construct that is being measured. For example, the magnification feature or the text highlighting tool. Accessibility features are available to all students.</a:t>
            </a:r>
          </a:p>
          <a:p>
            <a:pPr marL="0" indent="0">
              <a:buNone/>
            </a:pPr>
            <a:r>
              <a:rPr lang="en-US" sz="1900" dirty="0">
                <a:solidFill>
                  <a:srgbClr val="000000"/>
                </a:solidFill>
                <a:latin typeface="+mn-lt"/>
              </a:rPr>
              <a:t>Note: Some accessibility features must be identified before testing, such as text-to-speech for math and science</a:t>
            </a:r>
            <a:endParaRPr lang="en-US" sz="1900" dirty="0">
              <a:latin typeface="+mn-lt"/>
            </a:endParaRPr>
          </a:p>
          <a:p>
            <a:pPr marL="0" indent="0">
              <a:buNone/>
            </a:pPr>
            <a:endParaRPr lang="en-US" sz="18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567523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What are Accommodations?</a:t>
            </a:r>
          </a:p>
        </p:txBody>
      </p:sp>
      <p:sp>
        <p:nvSpPr>
          <p:cNvPr id="3" name="Content Placeholder 2"/>
          <p:cNvSpPr>
            <a:spLocks noGrp="1"/>
          </p:cNvSpPr>
          <p:nvPr>
            <p:ph idx="1"/>
          </p:nvPr>
        </p:nvSpPr>
        <p:spPr>
          <a:xfrm>
            <a:off x="245193" y="1428496"/>
            <a:ext cx="8472087" cy="2924429"/>
          </a:xfrm>
        </p:spPr>
        <p:txBody>
          <a:bodyPr>
            <a:normAutofit fontScale="47500" lnSpcReduction="20000"/>
          </a:bodyPr>
          <a:lstStyle/>
          <a:p>
            <a:pPr marL="45720" indent="0">
              <a:lnSpc>
                <a:spcPct val="120000"/>
              </a:lnSpc>
              <a:spcAft>
                <a:spcPts val="1200"/>
              </a:spcAft>
              <a:buFont typeface="Arial" panose="020B0604020202020204" pitchFamily="34" charset="0"/>
              <a:buNone/>
            </a:pPr>
            <a:r>
              <a:rPr lang="en-US" sz="3800" dirty="0">
                <a:solidFill>
                  <a:srgbClr val="000000"/>
                </a:solidFill>
                <a:latin typeface="+mn-lt"/>
              </a:rPr>
              <a:t>Accommodations are practices and procedures that provide equitable access to the education environment and curriculum during instruction and assessment for students who have a documented need, including students with a disability and students who are eligible for a Language Instruction Educational Program (LIEP).  Accommodations are directly related to a student’s identified disability and/or area of need as a student eligible through LIEP* instructional practices and the ability to access the test.</a:t>
            </a:r>
          </a:p>
          <a:p>
            <a:pPr marL="45720" indent="0">
              <a:lnSpc>
                <a:spcPct val="120000"/>
              </a:lnSpc>
              <a:spcAft>
                <a:spcPts val="1200"/>
              </a:spcAft>
              <a:buFont typeface="Arial" panose="020B0604020202020204" pitchFamily="34" charset="0"/>
              <a:buNone/>
            </a:pPr>
            <a:r>
              <a:rPr lang="en-US" sz="3400" dirty="0">
                <a:solidFill>
                  <a:srgbClr val="000000"/>
                </a:solidFill>
                <a:latin typeface="+mn-lt"/>
              </a:rPr>
              <a:t>*Students in the LIEP are identified as Non-English Proficient (NEP) or Limited English Proficient (LEP)</a:t>
            </a:r>
          </a:p>
          <a:p>
            <a:pPr marL="0" indent="0">
              <a:buNone/>
            </a:pPr>
            <a:endParaRPr lang="en-US" sz="18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1122853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Providing Accommodations</a:t>
            </a:r>
          </a:p>
        </p:txBody>
      </p:sp>
      <p:sp>
        <p:nvSpPr>
          <p:cNvPr id="3" name="Content Placeholder 2"/>
          <p:cNvSpPr>
            <a:spLocks noGrp="1"/>
          </p:cNvSpPr>
          <p:nvPr>
            <p:ph idx="1"/>
          </p:nvPr>
        </p:nvSpPr>
        <p:spPr>
          <a:xfrm>
            <a:off x="245193" y="1428496"/>
            <a:ext cx="8472087" cy="4343654"/>
          </a:xfrm>
        </p:spPr>
        <p:txBody>
          <a:bodyPr>
            <a:normAutofit/>
          </a:bodyPr>
          <a:lstStyle/>
          <a:p>
            <a:pPr marL="0" indent="0">
              <a:spcAft>
                <a:spcPts val="600"/>
              </a:spcAft>
              <a:buNone/>
            </a:pPr>
            <a:r>
              <a:rPr lang="en-US" sz="1900" dirty="0">
                <a:solidFill>
                  <a:srgbClr val="000000"/>
                </a:solidFill>
                <a:latin typeface="+mn-lt"/>
              </a:rPr>
              <a:t>The stipulations for providing an accommodation are: </a:t>
            </a:r>
          </a:p>
          <a:p>
            <a:pPr lvl="1"/>
            <a:r>
              <a:rPr lang="en-US" sz="1900" dirty="0">
                <a:solidFill>
                  <a:srgbClr val="000000"/>
                </a:solidFill>
                <a:latin typeface="+mn-lt"/>
              </a:rPr>
              <a:t>The determination of need for a student must be made on an individual basis </a:t>
            </a:r>
          </a:p>
          <a:p>
            <a:pPr lvl="1"/>
            <a:r>
              <a:rPr lang="en-US" sz="1900" dirty="0">
                <a:solidFill>
                  <a:srgbClr val="000000"/>
                </a:solidFill>
                <a:latin typeface="+mn-lt"/>
              </a:rPr>
              <a:t>Accommodations are documented in a formal plan </a:t>
            </a:r>
            <a:r>
              <a:rPr lang="en-US" sz="1900" b="0" i="0" u="none" strike="noStrike" dirty="0">
                <a:solidFill>
                  <a:srgbClr val="000000"/>
                </a:solidFill>
                <a:effectLst/>
                <a:latin typeface="+mn-lt"/>
              </a:rPr>
              <a:t>or identified through LIEP instructional practices.</a:t>
            </a:r>
            <a:r>
              <a:rPr lang="en-US" sz="1900" b="0" i="0" dirty="0">
                <a:solidFill>
                  <a:srgbClr val="000000"/>
                </a:solidFill>
                <a:effectLst/>
                <a:latin typeface="+mn-lt"/>
              </a:rPr>
              <a:t>​</a:t>
            </a:r>
            <a:endParaRPr lang="en-US" sz="1900" dirty="0">
              <a:solidFill>
                <a:srgbClr val="000000"/>
              </a:solidFill>
              <a:latin typeface="+mn-lt"/>
            </a:endParaRPr>
          </a:p>
          <a:p>
            <a:pPr lvl="1"/>
            <a:r>
              <a:rPr lang="en-US" sz="1900" dirty="0">
                <a:solidFill>
                  <a:srgbClr val="000000"/>
                </a:solidFill>
                <a:latin typeface="+mn-lt"/>
              </a:rPr>
              <a:t>Accommodations are evaluated regularly for need and effectiveness</a:t>
            </a:r>
          </a:p>
          <a:p>
            <a:pPr lvl="1"/>
            <a:r>
              <a:rPr lang="en-US" sz="1900" dirty="0">
                <a:solidFill>
                  <a:srgbClr val="000000"/>
                </a:solidFill>
                <a:latin typeface="+mn-lt"/>
              </a:rPr>
              <a:t>The accommodation is routinely used for both classroom instruction and assessment</a:t>
            </a:r>
          </a:p>
          <a:p>
            <a:pPr lvl="1"/>
            <a:r>
              <a:rPr lang="en-US" sz="1900" dirty="0">
                <a:solidFill>
                  <a:srgbClr val="000000"/>
                </a:solidFill>
                <a:latin typeface="+mn-lt"/>
              </a:rPr>
              <a:t>The accommodation does not change what the assessment measures</a:t>
            </a:r>
          </a:p>
          <a:p>
            <a:pPr lvl="1"/>
            <a:r>
              <a:rPr lang="en-US" sz="1900" dirty="0">
                <a:solidFill>
                  <a:srgbClr val="000000"/>
                </a:solidFill>
                <a:latin typeface="+mn-lt"/>
              </a:rPr>
              <a:t>Testing accommodations should be consistent with what is used throughout the year for instruction</a:t>
            </a:r>
            <a:endParaRPr lang="en-US" sz="1900" dirty="0">
              <a:latin typeface="+mn-lt"/>
            </a:endParaRPr>
          </a:p>
          <a:p>
            <a:pPr marL="0" indent="0">
              <a:buNone/>
            </a:pPr>
            <a:endParaRPr lang="en-US" sz="18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3588211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Providing Accommodations Cont.</a:t>
            </a:r>
          </a:p>
        </p:txBody>
      </p:sp>
      <p:sp>
        <p:nvSpPr>
          <p:cNvPr id="3" name="Content Placeholder 2"/>
          <p:cNvSpPr>
            <a:spLocks noGrp="1"/>
          </p:cNvSpPr>
          <p:nvPr>
            <p:ph idx="1"/>
          </p:nvPr>
        </p:nvSpPr>
        <p:spPr>
          <a:xfrm>
            <a:off x="245193" y="1428496"/>
            <a:ext cx="8472087" cy="4343654"/>
          </a:xfrm>
        </p:spPr>
        <p:txBody>
          <a:bodyPr>
            <a:normAutofit/>
          </a:bodyPr>
          <a:lstStyle/>
          <a:p>
            <a:pPr marL="0" indent="0">
              <a:spcAft>
                <a:spcPts val="600"/>
              </a:spcAft>
              <a:buNone/>
            </a:pPr>
            <a:r>
              <a:rPr lang="en-US" sz="1800" dirty="0">
                <a:solidFill>
                  <a:srgbClr val="000000"/>
                </a:solidFill>
                <a:latin typeface="+mn-lt"/>
              </a:rPr>
              <a:t>Accommodations do not:</a:t>
            </a:r>
          </a:p>
          <a:p>
            <a:pPr lvl="1"/>
            <a:r>
              <a:rPr lang="en-US" sz="1800" dirty="0">
                <a:solidFill>
                  <a:srgbClr val="000000"/>
                </a:solidFill>
                <a:latin typeface="+mn-lt"/>
              </a:rPr>
              <a:t>Interfere with the construct of the assessment or the standard being assessed</a:t>
            </a:r>
          </a:p>
          <a:p>
            <a:pPr lvl="2"/>
            <a:r>
              <a:rPr lang="en-US" sz="1800" dirty="0">
                <a:solidFill>
                  <a:srgbClr val="000000"/>
                </a:solidFill>
                <a:latin typeface="+mn-lt"/>
              </a:rPr>
              <a:t>Modify or change the standard </a:t>
            </a:r>
          </a:p>
          <a:p>
            <a:pPr lvl="1"/>
            <a:r>
              <a:rPr lang="en-US" sz="1800" dirty="0">
                <a:solidFill>
                  <a:srgbClr val="000000"/>
                </a:solidFill>
                <a:latin typeface="+mn-lt"/>
              </a:rPr>
              <a:t>Reduce learning expectations</a:t>
            </a:r>
          </a:p>
          <a:p>
            <a:pPr lvl="1"/>
            <a:r>
              <a:rPr lang="en-US" sz="1800" dirty="0">
                <a:solidFill>
                  <a:srgbClr val="000000"/>
                </a:solidFill>
                <a:latin typeface="+mn-lt"/>
              </a:rPr>
              <a:t>Reduce rigor or relevant cognitive load</a:t>
            </a:r>
          </a:p>
          <a:p>
            <a:pPr lvl="1"/>
            <a:r>
              <a:rPr lang="en-US" sz="1800" dirty="0">
                <a:solidFill>
                  <a:srgbClr val="000000"/>
                </a:solidFill>
                <a:latin typeface="+mn-lt"/>
              </a:rPr>
              <a:t>Give an unfair advantage</a:t>
            </a:r>
          </a:p>
          <a:p>
            <a:pPr lvl="1"/>
            <a:r>
              <a:rPr lang="en-US" sz="1800" dirty="0">
                <a:solidFill>
                  <a:srgbClr val="000000"/>
                </a:solidFill>
                <a:latin typeface="+mn-lt"/>
              </a:rPr>
              <a:t>Help all students “do better”</a:t>
            </a:r>
          </a:p>
          <a:p>
            <a:pPr lvl="1"/>
            <a:r>
              <a:rPr lang="en-US" sz="1800" dirty="0">
                <a:solidFill>
                  <a:srgbClr val="000000"/>
                </a:solidFill>
                <a:latin typeface="+mn-lt"/>
              </a:rPr>
              <a:t>Occur without regular evaluation and evidence of effectiveness</a:t>
            </a:r>
          </a:p>
          <a:p>
            <a:pPr lvl="1"/>
            <a:r>
              <a:rPr lang="en-US" sz="1800" dirty="0">
                <a:solidFill>
                  <a:srgbClr val="000000"/>
                </a:solidFill>
                <a:latin typeface="+mn-lt"/>
              </a:rPr>
              <a:t>Convenience the adult</a:t>
            </a:r>
          </a:p>
          <a:p>
            <a:pPr lvl="1"/>
            <a:r>
              <a:rPr lang="en-US" sz="1800" dirty="0">
                <a:solidFill>
                  <a:srgbClr val="000000"/>
                </a:solidFill>
                <a:latin typeface="+mn-lt"/>
              </a:rPr>
              <a:t>Default by disability label or identification through LIEP instructional practices</a:t>
            </a:r>
          </a:p>
          <a:p>
            <a:pPr lvl="1"/>
            <a:r>
              <a:rPr lang="en-US" sz="1800" dirty="0">
                <a:solidFill>
                  <a:srgbClr val="000000"/>
                </a:solidFill>
                <a:latin typeface="+mn-lt"/>
              </a:rPr>
              <a:t>Default by class placement or groups within a class</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3051024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Accommodations vs. Modifications</a:t>
            </a:r>
          </a:p>
        </p:txBody>
      </p:sp>
      <p:sp>
        <p:nvSpPr>
          <p:cNvPr id="3" name="Content Placeholder 2"/>
          <p:cNvSpPr>
            <a:spLocks noGrp="1"/>
          </p:cNvSpPr>
          <p:nvPr>
            <p:ph idx="1"/>
          </p:nvPr>
        </p:nvSpPr>
        <p:spPr>
          <a:xfrm>
            <a:off x="245193" y="1428496"/>
            <a:ext cx="8472087" cy="3676904"/>
          </a:xfrm>
        </p:spPr>
        <p:txBody>
          <a:bodyPr>
            <a:normAutofit/>
          </a:bodyPr>
          <a:lstStyle/>
          <a:p>
            <a:pPr marL="0" indent="0">
              <a:buNone/>
            </a:pPr>
            <a:r>
              <a:rPr lang="en-US" sz="1800" dirty="0">
                <a:solidFill>
                  <a:srgbClr val="000000"/>
                </a:solidFill>
                <a:latin typeface="+mn-lt"/>
              </a:rPr>
              <a:t>Accommodations:</a:t>
            </a:r>
          </a:p>
          <a:p>
            <a:pPr marL="0" indent="0">
              <a:buNone/>
            </a:pPr>
            <a:r>
              <a:rPr lang="en-US" sz="1800" dirty="0">
                <a:solidFill>
                  <a:srgbClr val="000000"/>
                </a:solidFill>
                <a:latin typeface="+mn-lt"/>
              </a:rPr>
              <a:t>Adjustments to standardized testing materials or procedures that allow students to demonstrate their knowledge without changing the construct being assessed. Assessment accommodations maintain the expectations and rigor of the assessment. They do not change what is being measured by the assessment.</a:t>
            </a:r>
          </a:p>
          <a:p>
            <a:pPr marL="0" indent="0">
              <a:buNone/>
            </a:pPr>
            <a:endParaRPr lang="en-US" sz="1800" dirty="0">
              <a:solidFill>
                <a:srgbClr val="000000"/>
              </a:solidFill>
              <a:latin typeface="+mn-lt"/>
            </a:endParaRPr>
          </a:p>
          <a:p>
            <a:pPr marL="0" indent="0">
              <a:buNone/>
            </a:pPr>
            <a:r>
              <a:rPr lang="en-US" sz="1800" dirty="0">
                <a:solidFill>
                  <a:srgbClr val="000000"/>
                </a:solidFill>
                <a:latin typeface="+mn-lt"/>
              </a:rPr>
              <a:t>Modifications:</a:t>
            </a:r>
          </a:p>
          <a:p>
            <a:pPr marL="0" indent="0">
              <a:buNone/>
            </a:pPr>
            <a:r>
              <a:rPr lang="en-US" sz="1800" dirty="0">
                <a:solidFill>
                  <a:srgbClr val="000000"/>
                </a:solidFill>
                <a:latin typeface="+mn-lt"/>
              </a:rPr>
              <a:t>Adjustments to the administration of an assessment that change what the assessment measures. Modifications change the construct being assessed. Modifications in the administration of an assessment would fundamentally change the assessment’s intended measure and, therefore, would not result in valid scores.</a:t>
            </a:r>
            <a:endParaRPr lang="en-US" sz="1800" dirty="0">
              <a:latin typeface="+mn-lt"/>
            </a:endParaRPr>
          </a:p>
          <a:p>
            <a:pPr marL="0" indent="0">
              <a:buNone/>
            </a:pPr>
            <a:endParaRPr lang="en-US" sz="18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544588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Tentative State Assessment Calendar</a:t>
            </a:r>
          </a:p>
        </p:txBody>
      </p:sp>
      <p:graphicFrame>
        <p:nvGraphicFramePr>
          <p:cNvPr id="6" name="Table 6">
            <a:extLst>
              <a:ext uri="{FF2B5EF4-FFF2-40B4-BE49-F238E27FC236}">
                <a16:creationId xmlns:a16="http://schemas.microsoft.com/office/drawing/2014/main" id="{14811959-92E4-39E3-2DED-48CBBC4A0969}"/>
              </a:ext>
            </a:extLst>
          </p:cNvPr>
          <p:cNvGraphicFramePr>
            <a:graphicFrameLocks noGrp="1"/>
          </p:cNvGraphicFramePr>
          <p:nvPr>
            <p:extLst>
              <p:ext uri="{D42A27DB-BD31-4B8C-83A1-F6EECF244321}">
                <p14:modId xmlns:p14="http://schemas.microsoft.com/office/powerpoint/2010/main" val="878955129"/>
              </p:ext>
            </p:extLst>
          </p:nvPr>
        </p:nvGraphicFramePr>
        <p:xfrm>
          <a:off x="61296" y="1185109"/>
          <a:ext cx="9021405" cy="5125720"/>
        </p:xfrm>
        <a:graphic>
          <a:graphicData uri="http://schemas.openxmlformats.org/drawingml/2006/table">
            <a:tbl>
              <a:tblPr firstRow="1" bandRow="1">
                <a:tableStyleId>{5C22544A-7EE6-4342-B048-85BDC9FD1C3A}</a:tableStyleId>
              </a:tblPr>
              <a:tblGrid>
                <a:gridCol w="3007135">
                  <a:extLst>
                    <a:ext uri="{9D8B030D-6E8A-4147-A177-3AD203B41FA5}">
                      <a16:colId xmlns:a16="http://schemas.microsoft.com/office/drawing/2014/main" val="797894977"/>
                    </a:ext>
                  </a:extLst>
                </a:gridCol>
                <a:gridCol w="3007135">
                  <a:extLst>
                    <a:ext uri="{9D8B030D-6E8A-4147-A177-3AD203B41FA5}">
                      <a16:colId xmlns:a16="http://schemas.microsoft.com/office/drawing/2014/main" val="3430927768"/>
                    </a:ext>
                  </a:extLst>
                </a:gridCol>
                <a:gridCol w="3007135">
                  <a:extLst>
                    <a:ext uri="{9D8B030D-6E8A-4147-A177-3AD203B41FA5}">
                      <a16:colId xmlns:a16="http://schemas.microsoft.com/office/drawing/2014/main" val="3618262930"/>
                    </a:ext>
                  </a:extLst>
                </a:gridCol>
              </a:tblGrid>
              <a:tr h="370840">
                <a:tc>
                  <a:txBody>
                    <a:bodyPr/>
                    <a:lstStyle/>
                    <a:p>
                      <a:pPr algn="ctr"/>
                      <a:r>
                        <a:rPr lang="en-US" dirty="0"/>
                        <a:t>Assessment</a:t>
                      </a:r>
                    </a:p>
                  </a:txBody>
                  <a:tcPr/>
                </a:tc>
                <a:tc>
                  <a:txBody>
                    <a:bodyPr/>
                    <a:lstStyle/>
                    <a:p>
                      <a:pPr algn="ctr"/>
                      <a:r>
                        <a:rPr lang="en-US" dirty="0"/>
                        <a:t>Grade(s)</a:t>
                      </a:r>
                    </a:p>
                  </a:txBody>
                  <a:tcPr/>
                </a:tc>
                <a:tc>
                  <a:txBody>
                    <a:bodyPr/>
                    <a:lstStyle/>
                    <a:p>
                      <a:pPr algn="ctr"/>
                      <a:r>
                        <a:rPr lang="en-US" dirty="0"/>
                        <a:t>Tentative Windows</a:t>
                      </a:r>
                    </a:p>
                  </a:txBody>
                  <a:tcPr/>
                </a:tc>
                <a:extLst>
                  <a:ext uri="{0D108BD9-81ED-4DB2-BD59-A6C34878D82A}">
                    <a16:rowId xmlns:a16="http://schemas.microsoft.com/office/drawing/2014/main" val="91225465"/>
                  </a:ext>
                </a:extLst>
              </a:tr>
              <a:tr h="370840">
                <a:tc>
                  <a:txBody>
                    <a:bodyPr/>
                    <a:lstStyle/>
                    <a:p>
                      <a:r>
                        <a:rPr lang="en-US" dirty="0"/>
                        <a:t>ACCESS for ELLs</a:t>
                      </a:r>
                    </a:p>
                    <a:p>
                      <a:r>
                        <a:rPr lang="en-US" dirty="0"/>
                        <a:t>Kindergarten ACCESS</a:t>
                      </a:r>
                    </a:p>
                    <a:p>
                      <a:r>
                        <a:rPr lang="en-US" dirty="0"/>
                        <a:t>Alternate ACCESS</a:t>
                      </a:r>
                    </a:p>
                  </a:txBody>
                  <a:tcPr/>
                </a:tc>
                <a:tc>
                  <a:txBody>
                    <a:bodyPr/>
                    <a:lstStyle/>
                    <a:p>
                      <a:r>
                        <a:rPr lang="en-US" dirty="0"/>
                        <a:t>K-12</a:t>
                      </a:r>
                    </a:p>
                  </a:txBody>
                  <a:tcPr/>
                </a:tc>
                <a:tc>
                  <a:txBody>
                    <a:bodyPr/>
                    <a:lstStyle/>
                    <a:p>
                      <a:r>
                        <a:rPr lang="en-US" dirty="0"/>
                        <a:t>January 8 – February 9, 2024</a:t>
                      </a:r>
                    </a:p>
                  </a:txBody>
                  <a:tcPr/>
                </a:tc>
                <a:extLst>
                  <a:ext uri="{0D108BD9-81ED-4DB2-BD59-A6C34878D82A}">
                    <a16:rowId xmlns:a16="http://schemas.microsoft.com/office/drawing/2014/main" val="2300149260"/>
                  </a:ext>
                </a:extLst>
              </a:tr>
              <a:tr h="185420">
                <a:tc>
                  <a:txBody>
                    <a:bodyPr/>
                    <a:lstStyle/>
                    <a:p>
                      <a:r>
                        <a:rPr lang="en-US" dirty="0"/>
                        <a:t>CMAS and CoAlt: Science</a:t>
                      </a:r>
                    </a:p>
                  </a:txBody>
                  <a:tcPr/>
                </a:tc>
                <a:tc>
                  <a:txBody>
                    <a:bodyPr/>
                    <a:lstStyle/>
                    <a:p>
                      <a:r>
                        <a:rPr lang="en-US" dirty="0"/>
                        <a:t>5, 8, 11</a:t>
                      </a:r>
                    </a:p>
                  </a:txBody>
                  <a:tcPr/>
                </a:tc>
                <a:tc>
                  <a:txBody>
                    <a:bodyPr/>
                    <a:lstStyle/>
                    <a:p>
                      <a:r>
                        <a:rPr lang="en-US" dirty="0"/>
                        <a:t>April 8-26, 2024</a:t>
                      </a:r>
                    </a:p>
                  </a:txBody>
                  <a:tcPr/>
                </a:tc>
                <a:extLst>
                  <a:ext uri="{0D108BD9-81ED-4DB2-BD59-A6C34878D82A}">
                    <a16:rowId xmlns:a16="http://schemas.microsoft.com/office/drawing/2014/main" val="1570452010"/>
                  </a:ext>
                </a:extLst>
              </a:tr>
              <a:tr h="185420">
                <a:tc>
                  <a:txBody>
                    <a:bodyPr/>
                    <a:lstStyle/>
                    <a:p>
                      <a:r>
                        <a:rPr lang="en-US" dirty="0"/>
                        <a:t>CMAS: Math and ELA (</a:t>
                      </a:r>
                      <a:r>
                        <a:rPr lang="en-US" baseline="30000" dirty="0">
                          <a:solidFill>
                            <a:srgbClr val="000000"/>
                          </a:solidFill>
                        </a:rPr>
                        <a:t>1</a:t>
                      </a:r>
                      <a:r>
                        <a:rPr lang="en-US" dirty="0">
                          <a:solidFill>
                            <a:srgbClr val="000000"/>
                          </a:solidFill>
                        </a:rPr>
                        <a:t>CSLA)</a:t>
                      </a:r>
                      <a:endParaRPr lang="en-US" dirty="0"/>
                    </a:p>
                  </a:txBody>
                  <a:tcPr/>
                </a:tc>
                <a:tc>
                  <a:txBody>
                    <a:bodyPr/>
                    <a:lstStyle/>
                    <a:p>
                      <a:r>
                        <a:rPr lang="en-US" dirty="0"/>
                        <a:t>3-8</a:t>
                      </a:r>
                    </a:p>
                  </a:txBody>
                  <a:tcPr/>
                </a:tc>
                <a:tc>
                  <a:txBody>
                    <a:bodyPr/>
                    <a:lstStyle/>
                    <a:p>
                      <a:r>
                        <a:rPr lang="en-US" dirty="0"/>
                        <a:t>April 8-26, 2024</a:t>
                      </a:r>
                    </a:p>
                  </a:txBody>
                  <a:tcPr/>
                </a:tc>
                <a:extLst>
                  <a:ext uri="{0D108BD9-81ED-4DB2-BD59-A6C34878D82A}">
                    <a16:rowId xmlns:a16="http://schemas.microsoft.com/office/drawing/2014/main" val="1858789234"/>
                  </a:ext>
                </a:extLst>
              </a:tr>
              <a:tr h="185420">
                <a:tc>
                  <a:txBody>
                    <a:bodyPr/>
                    <a:lstStyle/>
                    <a:p>
                      <a:r>
                        <a:rPr lang="en-US" dirty="0"/>
                        <a:t>CoAlt: DLM ELA and Math</a:t>
                      </a:r>
                    </a:p>
                  </a:txBody>
                  <a:tcPr/>
                </a:tc>
                <a:tc>
                  <a:txBody>
                    <a:bodyPr/>
                    <a:lstStyle/>
                    <a:p>
                      <a:r>
                        <a:rPr lang="en-US" dirty="0"/>
                        <a:t>3-8</a:t>
                      </a:r>
                    </a:p>
                  </a:txBody>
                  <a:tcPr/>
                </a:tc>
                <a:tc>
                  <a:txBody>
                    <a:bodyPr/>
                    <a:lstStyle/>
                    <a:p>
                      <a:r>
                        <a:rPr lang="en-US" dirty="0"/>
                        <a:t>Aligned to CMAS: Math and ELA schedule</a:t>
                      </a:r>
                    </a:p>
                  </a:txBody>
                  <a:tcPr/>
                </a:tc>
                <a:extLst>
                  <a:ext uri="{0D108BD9-81ED-4DB2-BD59-A6C34878D82A}">
                    <a16:rowId xmlns:a16="http://schemas.microsoft.com/office/drawing/2014/main" val="3052248381"/>
                  </a:ext>
                </a:extLst>
              </a:tr>
              <a:tr h="370840">
                <a:tc>
                  <a:txBody>
                    <a:bodyPr/>
                    <a:lstStyle/>
                    <a:p>
                      <a:r>
                        <a:rPr lang="en-US" dirty="0"/>
                        <a:t>CO PSAT</a:t>
                      </a:r>
                    </a:p>
                  </a:txBody>
                  <a:tcPr/>
                </a:tc>
                <a:tc>
                  <a:txBody>
                    <a:bodyPr/>
                    <a:lstStyle/>
                    <a:p>
                      <a:r>
                        <a:rPr lang="en-US" dirty="0"/>
                        <a:t>9, 10</a:t>
                      </a:r>
                    </a:p>
                  </a:txBody>
                  <a:tcPr/>
                </a:tc>
                <a:tc>
                  <a:txBody>
                    <a:bodyPr/>
                    <a:lstStyle/>
                    <a:p>
                      <a:r>
                        <a:rPr lang="en-US" dirty="0"/>
                        <a:t>April 15 – April 26, 2024 </a:t>
                      </a:r>
                    </a:p>
                    <a:p>
                      <a:r>
                        <a:rPr lang="en-US" dirty="0"/>
                        <a:t>Dates may be selected based on school preference</a:t>
                      </a:r>
                    </a:p>
                  </a:txBody>
                  <a:tcPr/>
                </a:tc>
                <a:extLst>
                  <a:ext uri="{0D108BD9-81ED-4DB2-BD59-A6C34878D82A}">
                    <a16:rowId xmlns:a16="http://schemas.microsoft.com/office/drawing/2014/main" val="229270886"/>
                  </a:ext>
                </a:extLst>
              </a:tr>
              <a:tr h="370840">
                <a:tc>
                  <a:txBody>
                    <a:bodyPr/>
                    <a:lstStyle/>
                    <a:p>
                      <a:r>
                        <a:rPr lang="en-US" dirty="0"/>
                        <a:t>CO SAT</a:t>
                      </a:r>
                    </a:p>
                  </a:txBody>
                  <a:tcPr/>
                </a:tc>
                <a:tc>
                  <a:txBody>
                    <a:bodyPr/>
                    <a:lstStyle/>
                    <a:p>
                      <a:r>
                        <a:rPr lang="en-US" dirty="0"/>
                        <a:t>11</a:t>
                      </a:r>
                    </a:p>
                  </a:txBody>
                  <a:tcPr/>
                </a:tc>
                <a:tc>
                  <a:txBody>
                    <a:bodyPr/>
                    <a:lstStyle/>
                    <a:p>
                      <a:r>
                        <a:rPr lang="en-US" dirty="0"/>
                        <a:t>April 15 – April 26, 2024 </a:t>
                      </a:r>
                    </a:p>
                    <a:p>
                      <a:r>
                        <a:rPr lang="en-US" dirty="0"/>
                        <a:t>Dates may be selected based on school preference</a:t>
                      </a:r>
                    </a:p>
                  </a:txBody>
                  <a:tcPr/>
                </a:tc>
                <a:extLst>
                  <a:ext uri="{0D108BD9-81ED-4DB2-BD59-A6C34878D82A}">
                    <a16:rowId xmlns:a16="http://schemas.microsoft.com/office/drawing/2014/main" val="3502258168"/>
                  </a:ext>
                </a:extLst>
              </a:tr>
              <a:tr h="370840">
                <a:tc>
                  <a:txBody>
                    <a:bodyPr/>
                    <a:lstStyle/>
                    <a:p>
                      <a:r>
                        <a:rPr lang="en-US" dirty="0"/>
                        <a:t>CoAlt: DLM ELA and Math</a:t>
                      </a:r>
                    </a:p>
                  </a:txBody>
                  <a:tcPr/>
                </a:tc>
                <a:tc>
                  <a:txBody>
                    <a:bodyPr/>
                    <a:lstStyle/>
                    <a:p>
                      <a:r>
                        <a:rPr lang="en-US" dirty="0"/>
                        <a:t>9-11</a:t>
                      </a:r>
                    </a:p>
                  </a:txBody>
                  <a:tcPr/>
                </a:tc>
                <a:tc>
                  <a:txBody>
                    <a:bodyPr/>
                    <a:lstStyle/>
                    <a:p>
                      <a:r>
                        <a:rPr lang="en-US" dirty="0"/>
                        <a:t>Aligned to PSAT and SAT schedules</a:t>
                      </a:r>
                    </a:p>
                  </a:txBody>
                  <a:tcPr/>
                </a:tc>
                <a:extLst>
                  <a:ext uri="{0D108BD9-81ED-4DB2-BD59-A6C34878D82A}">
                    <a16:rowId xmlns:a16="http://schemas.microsoft.com/office/drawing/2014/main" val="3758005670"/>
                  </a:ext>
                </a:extLst>
              </a:tr>
            </a:tbl>
          </a:graphicData>
        </a:graphic>
      </p:graphicFrame>
      <p:sp>
        <p:nvSpPr>
          <p:cNvPr id="3" name="Content Placeholder 2"/>
          <p:cNvSpPr>
            <a:spLocks noGrp="1"/>
          </p:cNvSpPr>
          <p:nvPr>
            <p:ph idx="1"/>
          </p:nvPr>
        </p:nvSpPr>
        <p:spPr>
          <a:xfrm>
            <a:off x="2645199" y="6427017"/>
            <a:ext cx="4098794" cy="365126"/>
          </a:xfrm>
        </p:spPr>
        <p:txBody>
          <a:bodyPr>
            <a:normAutofit/>
          </a:bodyPr>
          <a:lstStyle/>
          <a:p>
            <a:pPr marL="0" indent="0">
              <a:buNone/>
            </a:pPr>
            <a:r>
              <a:rPr lang="en-US" sz="1200" baseline="30000" dirty="0">
                <a:solidFill>
                  <a:srgbClr val="000000"/>
                </a:solidFill>
                <a:latin typeface="+mn-lt"/>
              </a:rPr>
              <a:t>1</a:t>
            </a:r>
            <a:r>
              <a:rPr lang="en-US" sz="1200" dirty="0">
                <a:solidFill>
                  <a:srgbClr val="000000"/>
                </a:solidFill>
                <a:latin typeface="+mn-lt"/>
              </a:rPr>
              <a:t>CSLA is for eligible multilingual learners in grades 3 and 4 only</a:t>
            </a:r>
          </a:p>
          <a:p>
            <a:pPr marL="0" indent="0">
              <a:buNone/>
            </a:pPr>
            <a:endParaRPr lang="en-US" sz="1800" dirty="0">
              <a:latin typeface="+mn-lt"/>
            </a:endParaRPr>
          </a:p>
          <a:p>
            <a:pPr marL="0" indent="0">
              <a:buNone/>
            </a:pPr>
            <a:endParaRPr lang="en-US" sz="1800" dirty="0">
              <a:solidFill>
                <a:srgbClr val="000000"/>
              </a:solidFill>
              <a:latin typeface="+mn-lt"/>
            </a:endParaRP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2197393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C183D7F6-B498-43B3-948B-1728B52AA6E4}">
                <adec:decorative xmlns:adec="http://schemas.microsoft.com/office/drawing/2017/decorative" val="0"/>
              </a:ext>
            </a:extLst>
          </p:cNvPr>
          <p:cNvSpPr>
            <a:spLocks noGrp="1"/>
          </p:cNvSpPr>
          <p:nvPr>
            <p:ph type="title"/>
          </p:nvPr>
        </p:nvSpPr>
        <p:spPr>
          <a:xfrm>
            <a:off x="245193" y="428691"/>
            <a:ext cx="8898807" cy="756418"/>
          </a:xfrm>
        </p:spPr>
        <p:txBody>
          <a:bodyPr anchor="ctr">
            <a:noAutofit/>
          </a:bodyPr>
          <a:lstStyle/>
          <a:p>
            <a:r>
              <a:rPr lang="en-US" sz="2800" dirty="0"/>
              <a:t>Accessibility and Accommodations Flowchart</a:t>
            </a:r>
          </a:p>
        </p:txBody>
      </p:sp>
      <p:sp>
        <p:nvSpPr>
          <p:cNvPr id="6" name="Content Placeholder 4" descr="A triangle flowchart with 'Unique Accoms' at the top, then &quot;Accommodations&quot; directly below, then &quot;Accessibility Features&quot;, &quot;Administrative Considerations&quot;, with &quot;All Students&quot; at the bottom.">
            <a:extLst>
              <a:ext uri="{FF2B5EF4-FFF2-40B4-BE49-F238E27FC236}">
                <a16:creationId xmlns:a16="http://schemas.microsoft.com/office/drawing/2014/main" id="{267D1A30-0A8D-6983-789B-F0AB3194B656}"/>
              </a:ext>
            </a:extLst>
          </p:cNvPr>
          <p:cNvSpPr txBox="1">
            <a:spLocks noGrp="1"/>
          </p:cNvSpPr>
          <p:nvPr/>
        </p:nvSpPr>
        <p:spPr>
          <a:xfrm>
            <a:off x="845135" y="1197636"/>
            <a:ext cx="7698921" cy="5328468"/>
          </a:xfrm>
          <a:prstGeom prst="triangle">
            <a:avLst>
              <a:gd name="adj" fmla="val 47742"/>
            </a:avLst>
          </a:prstGeom>
          <a:solidFill>
            <a:srgbClr val="455FA9"/>
          </a:solidFill>
          <a:ln w="190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0" tIns="0" rIns="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Font typeface="Arial" panose="020B0604020202020204" pitchFamily="34" charset="0"/>
              <a:buNone/>
            </a:pPr>
            <a:r>
              <a:rPr lang="en-US" dirty="0"/>
              <a:t> </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16</a:t>
            </a:fld>
            <a:endParaRPr lang="en-US" dirty="0"/>
          </a:p>
        </p:txBody>
      </p:sp>
      <p:grpSp>
        <p:nvGrpSpPr>
          <p:cNvPr id="3" name="Group 2">
            <a:extLst>
              <a:ext uri="{FF2B5EF4-FFF2-40B4-BE49-F238E27FC236}">
                <a16:creationId xmlns:a16="http://schemas.microsoft.com/office/drawing/2014/main" id="{BFDEC312-8D93-5BAE-13D2-F7D19C832C35}"/>
              </a:ext>
              <a:ext uri="{C183D7F6-B498-43B3-948B-1728B52AA6E4}">
                <adec:decorative xmlns:adec="http://schemas.microsoft.com/office/drawing/2017/decorative" val="1"/>
              </a:ext>
            </a:extLst>
          </p:cNvPr>
          <p:cNvGrpSpPr/>
          <p:nvPr/>
        </p:nvGrpSpPr>
        <p:grpSpPr>
          <a:xfrm>
            <a:off x="1321496" y="2555309"/>
            <a:ext cx="6670109" cy="3299209"/>
            <a:chOff x="1321496" y="2555309"/>
            <a:chExt cx="6670109" cy="3299209"/>
          </a:xfrm>
        </p:grpSpPr>
        <p:cxnSp>
          <p:nvCxnSpPr>
            <p:cNvPr id="10" name="Straight Connector 9">
              <a:extLst>
                <a:ext uri="{FF2B5EF4-FFF2-40B4-BE49-F238E27FC236}">
                  <a16:creationId xmlns:a16="http://schemas.microsoft.com/office/drawing/2014/main" id="{2D92F1F3-56B6-29CE-12BD-63D0C496B620}"/>
                </a:ext>
                <a:ext uri="{C183D7F6-B498-43B3-948B-1728B52AA6E4}">
                  <adec:decorative xmlns:adec="http://schemas.microsoft.com/office/drawing/2017/decorative" val="1"/>
                </a:ext>
              </a:extLst>
            </p:cNvPr>
            <p:cNvCxnSpPr>
              <a:cxnSpLocks/>
            </p:cNvCxnSpPr>
            <p:nvPr/>
          </p:nvCxnSpPr>
          <p:spPr>
            <a:xfrm>
              <a:off x="3557392" y="2555309"/>
              <a:ext cx="2004164" cy="0"/>
            </a:xfrm>
            <a:prstGeom prst="line">
              <a:avLst/>
            </a:prstGeom>
            <a:ln>
              <a:solidFill>
                <a:srgbClr val="EFAA1F"/>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937413A-43C8-761D-B0FD-213A60293821}"/>
                </a:ext>
                <a:ext uri="{C183D7F6-B498-43B3-948B-1728B52AA6E4}">
                  <adec:decorative xmlns:adec="http://schemas.microsoft.com/office/drawing/2017/decorative" val="1"/>
                </a:ext>
              </a:extLst>
            </p:cNvPr>
            <p:cNvCxnSpPr>
              <a:cxnSpLocks/>
            </p:cNvCxnSpPr>
            <p:nvPr/>
          </p:nvCxnSpPr>
          <p:spPr>
            <a:xfrm>
              <a:off x="2931090" y="3557392"/>
              <a:ext cx="3394554" cy="0"/>
            </a:xfrm>
            <a:prstGeom prst="line">
              <a:avLst/>
            </a:prstGeom>
            <a:ln>
              <a:solidFill>
                <a:srgbClr val="EFAA1F"/>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E9B0CC6-500D-E3DB-A8CE-FA98FD781CEB}"/>
                </a:ext>
                <a:ext uri="{C183D7F6-B498-43B3-948B-1728B52AA6E4}">
                  <adec:decorative xmlns:adec="http://schemas.microsoft.com/office/drawing/2017/decorative" val="1"/>
                </a:ext>
              </a:extLst>
            </p:cNvPr>
            <p:cNvCxnSpPr>
              <a:cxnSpLocks/>
            </p:cNvCxnSpPr>
            <p:nvPr/>
          </p:nvCxnSpPr>
          <p:spPr>
            <a:xfrm>
              <a:off x="2079321" y="4910203"/>
              <a:ext cx="5210827" cy="0"/>
            </a:xfrm>
            <a:prstGeom prst="line">
              <a:avLst/>
            </a:prstGeom>
            <a:ln>
              <a:solidFill>
                <a:srgbClr val="EFAA1F"/>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DE2734A-D380-B90B-83D3-82AA1EF47E53}"/>
                </a:ext>
                <a:ext uri="{C183D7F6-B498-43B3-948B-1728B52AA6E4}">
                  <adec:decorative xmlns:adec="http://schemas.microsoft.com/office/drawing/2017/decorative" val="1"/>
                </a:ext>
              </a:extLst>
            </p:cNvPr>
            <p:cNvCxnSpPr>
              <a:cxnSpLocks/>
            </p:cNvCxnSpPr>
            <p:nvPr/>
          </p:nvCxnSpPr>
          <p:spPr>
            <a:xfrm>
              <a:off x="1321496" y="5854518"/>
              <a:ext cx="6670109" cy="0"/>
            </a:xfrm>
            <a:prstGeom prst="line">
              <a:avLst/>
            </a:prstGeom>
            <a:ln>
              <a:solidFill>
                <a:srgbClr val="EFAA1F"/>
              </a:solidFill>
            </a:ln>
          </p:spPr>
          <p:style>
            <a:lnRef idx="1">
              <a:schemeClr val="accent1"/>
            </a:lnRef>
            <a:fillRef idx="0">
              <a:schemeClr val="accent1"/>
            </a:fillRef>
            <a:effectRef idx="0">
              <a:schemeClr val="accent1"/>
            </a:effectRef>
            <a:fontRef idx="minor">
              <a:schemeClr val="tx1"/>
            </a:fontRef>
          </p:style>
        </p:cxnSp>
      </p:grpSp>
      <p:sp>
        <p:nvSpPr>
          <p:cNvPr id="46" name="TextBox 45">
            <a:extLst>
              <a:ext uri="{FF2B5EF4-FFF2-40B4-BE49-F238E27FC236}">
                <a16:creationId xmlns:a16="http://schemas.microsoft.com/office/drawing/2014/main" id="{BD3A13D0-C5C7-E99F-6A87-4D302D992C52}"/>
              </a:ext>
            </a:extLst>
          </p:cNvPr>
          <p:cNvSpPr txBox="1"/>
          <p:nvPr/>
        </p:nvSpPr>
        <p:spPr>
          <a:xfrm>
            <a:off x="1291142" y="1310465"/>
            <a:ext cx="1394358" cy="1200329"/>
          </a:xfrm>
          <a:prstGeom prst="rect">
            <a:avLst/>
          </a:prstGeom>
          <a:noFill/>
        </p:spPr>
        <p:txBody>
          <a:bodyPr wrap="square" rtlCol="0">
            <a:spAutoFit/>
          </a:bodyPr>
          <a:lstStyle/>
          <a:p>
            <a:r>
              <a:rPr lang="en-US" dirty="0"/>
              <a:t>Students must have an active IEP/504</a:t>
            </a:r>
          </a:p>
        </p:txBody>
      </p:sp>
      <p:sp>
        <p:nvSpPr>
          <p:cNvPr id="47" name="TextBox 46">
            <a:extLst>
              <a:ext uri="{FF2B5EF4-FFF2-40B4-BE49-F238E27FC236}">
                <a16:creationId xmlns:a16="http://schemas.microsoft.com/office/drawing/2014/main" id="{58D3F1E8-F0C9-4826-DE23-D674BD362F7D}"/>
              </a:ext>
            </a:extLst>
          </p:cNvPr>
          <p:cNvSpPr txBox="1"/>
          <p:nvPr/>
        </p:nvSpPr>
        <p:spPr>
          <a:xfrm>
            <a:off x="309368" y="2730754"/>
            <a:ext cx="1654739" cy="646331"/>
          </a:xfrm>
          <a:prstGeom prst="rect">
            <a:avLst/>
          </a:prstGeom>
          <a:noFill/>
        </p:spPr>
        <p:txBody>
          <a:bodyPr wrap="square" rtlCol="0">
            <a:spAutoFit/>
          </a:bodyPr>
          <a:lstStyle/>
          <a:p>
            <a:r>
              <a:rPr lang="en-US" dirty="0"/>
              <a:t>Student must be NEP/LEP</a:t>
            </a:r>
          </a:p>
        </p:txBody>
      </p:sp>
      <p:sp>
        <p:nvSpPr>
          <p:cNvPr id="26" name="TextBox 25">
            <a:extLst>
              <a:ext uri="{FF2B5EF4-FFF2-40B4-BE49-F238E27FC236}">
                <a16:creationId xmlns:a16="http://schemas.microsoft.com/office/drawing/2014/main" id="{6AF82830-303E-3C80-06B9-8B24536984DC}"/>
              </a:ext>
            </a:extLst>
          </p:cNvPr>
          <p:cNvSpPr txBox="1"/>
          <p:nvPr/>
        </p:nvSpPr>
        <p:spPr>
          <a:xfrm>
            <a:off x="4096011" y="1759987"/>
            <a:ext cx="926926" cy="646331"/>
          </a:xfrm>
          <a:prstGeom prst="rect">
            <a:avLst/>
          </a:prstGeom>
          <a:noFill/>
        </p:spPr>
        <p:txBody>
          <a:bodyPr wrap="square" rtlCol="0">
            <a:spAutoFit/>
          </a:bodyPr>
          <a:lstStyle/>
          <a:p>
            <a:r>
              <a:rPr lang="en-US" dirty="0">
                <a:solidFill>
                  <a:schemeClr val="bg1"/>
                </a:solidFill>
              </a:rPr>
              <a:t>Unique </a:t>
            </a:r>
          </a:p>
          <a:p>
            <a:r>
              <a:rPr lang="en-US" dirty="0">
                <a:solidFill>
                  <a:schemeClr val="bg1"/>
                </a:solidFill>
              </a:rPr>
              <a:t>Accoms</a:t>
            </a:r>
          </a:p>
        </p:txBody>
      </p:sp>
      <p:sp>
        <p:nvSpPr>
          <p:cNvPr id="27" name="TextBox 26">
            <a:extLst>
              <a:ext uri="{FF2B5EF4-FFF2-40B4-BE49-F238E27FC236}">
                <a16:creationId xmlns:a16="http://schemas.microsoft.com/office/drawing/2014/main" id="{6776AEB7-C755-DE56-07F9-A658645F6AC3}"/>
              </a:ext>
            </a:extLst>
          </p:cNvPr>
          <p:cNvSpPr txBox="1"/>
          <p:nvPr/>
        </p:nvSpPr>
        <p:spPr>
          <a:xfrm>
            <a:off x="3613759" y="2869254"/>
            <a:ext cx="1891430" cy="369332"/>
          </a:xfrm>
          <a:prstGeom prst="rect">
            <a:avLst/>
          </a:prstGeom>
          <a:noFill/>
        </p:spPr>
        <p:txBody>
          <a:bodyPr wrap="square" rtlCol="0">
            <a:spAutoFit/>
          </a:bodyPr>
          <a:lstStyle/>
          <a:p>
            <a:r>
              <a:rPr lang="en-US" dirty="0">
                <a:solidFill>
                  <a:schemeClr val="bg1"/>
                </a:solidFill>
              </a:rPr>
              <a:t>Accommodations</a:t>
            </a:r>
          </a:p>
        </p:txBody>
      </p:sp>
      <p:sp>
        <p:nvSpPr>
          <p:cNvPr id="28" name="TextBox 27">
            <a:extLst>
              <a:ext uri="{FF2B5EF4-FFF2-40B4-BE49-F238E27FC236}">
                <a16:creationId xmlns:a16="http://schemas.microsoft.com/office/drawing/2014/main" id="{464D1FF5-3A1D-444C-7E5E-86EE377A7F50}"/>
              </a:ext>
            </a:extLst>
          </p:cNvPr>
          <p:cNvSpPr txBox="1"/>
          <p:nvPr/>
        </p:nvSpPr>
        <p:spPr>
          <a:xfrm>
            <a:off x="3353658" y="4049132"/>
            <a:ext cx="2411632" cy="369332"/>
          </a:xfrm>
          <a:prstGeom prst="rect">
            <a:avLst/>
          </a:prstGeom>
          <a:noFill/>
        </p:spPr>
        <p:txBody>
          <a:bodyPr wrap="square" rtlCol="0">
            <a:spAutoFit/>
          </a:bodyPr>
          <a:lstStyle/>
          <a:p>
            <a:r>
              <a:rPr lang="en-US" dirty="0">
                <a:solidFill>
                  <a:schemeClr val="bg1"/>
                </a:solidFill>
              </a:rPr>
              <a:t>Accessibility Features</a:t>
            </a:r>
          </a:p>
        </p:txBody>
      </p:sp>
      <p:sp>
        <p:nvSpPr>
          <p:cNvPr id="29" name="TextBox 28">
            <a:extLst>
              <a:ext uri="{FF2B5EF4-FFF2-40B4-BE49-F238E27FC236}">
                <a16:creationId xmlns:a16="http://schemas.microsoft.com/office/drawing/2014/main" id="{4B2B7CF7-F7D8-FFF1-71B7-7580E9EE73C9}"/>
              </a:ext>
            </a:extLst>
          </p:cNvPr>
          <p:cNvSpPr txBox="1"/>
          <p:nvPr/>
        </p:nvSpPr>
        <p:spPr>
          <a:xfrm>
            <a:off x="3178946" y="5182933"/>
            <a:ext cx="3031298" cy="369332"/>
          </a:xfrm>
          <a:prstGeom prst="rect">
            <a:avLst/>
          </a:prstGeom>
          <a:noFill/>
        </p:spPr>
        <p:txBody>
          <a:bodyPr wrap="square" rtlCol="0">
            <a:spAutoFit/>
          </a:bodyPr>
          <a:lstStyle/>
          <a:p>
            <a:r>
              <a:rPr lang="en-US" dirty="0">
                <a:solidFill>
                  <a:schemeClr val="bg1"/>
                </a:solidFill>
              </a:rPr>
              <a:t>Administrative Considerations</a:t>
            </a:r>
          </a:p>
        </p:txBody>
      </p:sp>
      <p:sp>
        <p:nvSpPr>
          <p:cNvPr id="49" name="TextBox 48">
            <a:extLst>
              <a:ext uri="{FF2B5EF4-FFF2-40B4-BE49-F238E27FC236}">
                <a16:creationId xmlns:a16="http://schemas.microsoft.com/office/drawing/2014/main" id="{59EB0004-CBF3-1B48-74DF-BA4EF249EEA2}"/>
              </a:ext>
            </a:extLst>
          </p:cNvPr>
          <p:cNvSpPr txBox="1"/>
          <p:nvPr/>
        </p:nvSpPr>
        <p:spPr>
          <a:xfrm>
            <a:off x="7610940" y="2350180"/>
            <a:ext cx="1375849" cy="1754326"/>
          </a:xfrm>
          <a:prstGeom prst="rect">
            <a:avLst/>
          </a:prstGeom>
          <a:noFill/>
        </p:spPr>
        <p:txBody>
          <a:bodyPr wrap="square" rtlCol="0">
            <a:spAutoFit/>
          </a:bodyPr>
          <a:lstStyle/>
          <a:p>
            <a:r>
              <a:rPr lang="en-US" dirty="0"/>
              <a:t>May include students with active IEP/504/LIEP (but not required)</a:t>
            </a:r>
          </a:p>
        </p:txBody>
      </p:sp>
      <p:sp>
        <p:nvSpPr>
          <p:cNvPr id="30" name="TextBox 29">
            <a:extLst>
              <a:ext uri="{FF2B5EF4-FFF2-40B4-BE49-F238E27FC236}">
                <a16:creationId xmlns:a16="http://schemas.microsoft.com/office/drawing/2014/main" id="{8CA45E57-D3E2-48A7-1845-13969052889A}"/>
              </a:ext>
            </a:extLst>
          </p:cNvPr>
          <p:cNvSpPr txBox="1"/>
          <p:nvPr/>
        </p:nvSpPr>
        <p:spPr>
          <a:xfrm>
            <a:off x="3983277" y="6009056"/>
            <a:ext cx="2630466" cy="369332"/>
          </a:xfrm>
          <a:prstGeom prst="rect">
            <a:avLst/>
          </a:prstGeom>
          <a:noFill/>
        </p:spPr>
        <p:txBody>
          <a:bodyPr wrap="square" rtlCol="0">
            <a:spAutoFit/>
          </a:bodyPr>
          <a:lstStyle/>
          <a:p>
            <a:r>
              <a:rPr lang="en-US" dirty="0">
                <a:solidFill>
                  <a:schemeClr val="bg1"/>
                </a:solidFill>
              </a:rPr>
              <a:t>All Students</a:t>
            </a:r>
          </a:p>
        </p:txBody>
      </p:sp>
      <p:cxnSp>
        <p:nvCxnSpPr>
          <p:cNvPr id="35" name="Straight Arrow Connector 34">
            <a:extLst>
              <a:ext uri="{FF2B5EF4-FFF2-40B4-BE49-F238E27FC236}">
                <a16:creationId xmlns:a16="http://schemas.microsoft.com/office/drawing/2014/main" id="{E35D7689-CD69-CA15-1B89-BFEC0B54872B}"/>
              </a:ext>
              <a:ext uri="{C183D7F6-B498-43B3-948B-1728B52AA6E4}">
                <adec:decorative xmlns:adec="http://schemas.microsoft.com/office/drawing/2017/decorative" val="1"/>
              </a:ext>
            </a:extLst>
          </p:cNvPr>
          <p:cNvCxnSpPr/>
          <p:nvPr/>
        </p:nvCxnSpPr>
        <p:spPr>
          <a:xfrm>
            <a:off x="2404997" y="1553227"/>
            <a:ext cx="1064713" cy="425885"/>
          </a:xfrm>
          <a:prstGeom prst="straightConnector1">
            <a:avLst/>
          </a:prstGeom>
          <a:ln>
            <a:solidFill>
              <a:srgbClr val="C63F28"/>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3688FF42-7826-0683-D76B-19BB3A9AD988}"/>
              </a:ext>
              <a:ext uri="{C183D7F6-B498-43B3-948B-1728B52AA6E4}">
                <adec:decorative xmlns:adec="http://schemas.microsoft.com/office/drawing/2017/decorative" val="1"/>
              </a:ext>
            </a:extLst>
          </p:cNvPr>
          <p:cNvCxnSpPr>
            <a:cxnSpLocks/>
          </p:cNvCxnSpPr>
          <p:nvPr/>
        </p:nvCxnSpPr>
        <p:spPr>
          <a:xfrm>
            <a:off x="2404997" y="1562416"/>
            <a:ext cx="692249" cy="1106122"/>
          </a:xfrm>
          <a:prstGeom prst="straightConnector1">
            <a:avLst/>
          </a:prstGeom>
          <a:ln>
            <a:solidFill>
              <a:srgbClr val="C63F28"/>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8A14FF2-AB10-038D-C239-6F256F667DA2}"/>
              </a:ext>
              <a:ext uri="{C183D7F6-B498-43B3-948B-1728B52AA6E4}">
                <adec:decorative xmlns:adec="http://schemas.microsoft.com/office/drawing/2017/decorative" val="1"/>
              </a:ext>
            </a:extLst>
          </p:cNvPr>
          <p:cNvCxnSpPr>
            <a:cxnSpLocks/>
          </p:cNvCxnSpPr>
          <p:nvPr/>
        </p:nvCxnSpPr>
        <p:spPr>
          <a:xfrm flipH="1">
            <a:off x="7114784" y="4124313"/>
            <a:ext cx="865599" cy="213391"/>
          </a:xfrm>
          <a:prstGeom prst="straightConnector1">
            <a:avLst/>
          </a:prstGeom>
          <a:ln>
            <a:solidFill>
              <a:srgbClr val="C63F28"/>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8FEECBD7-3635-896B-F13C-304C9257086E}"/>
              </a:ext>
              <a:ext uri="{C183D7F6-B498-43B3-948B-1728B52AA6E4}">
                <adec:decorative xmlns:adec="http://schemas.microsoft.com/office/drawing/2017/decorative" val="1"/>
              </a:ext>
            </a:extLst>
          </p:cNvPr>
          <p:cNvCxnSpPr>
            <a:cxnSpLocks/>
          </p:cNvCxnSpPr>
          <p:nvPr/>
        </p:nvCxnSpPr>
        <p:spPr>
          <a:xfrm flipH="1">
            <a:off x="7604602" y="4138531"/>
            <a:ext cx="375781" cy="829220"/>
          </a:xfrm>
          <a:prstGeom prst="straightConnector1">
            <a:avLst/>
          </a:prstGeom>
          <a:ln>
            <a:solidFill>
              <a:srgbClr val="C63F28"/>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A6DEBD27-1E76-E7FD-8493-998EEAE720EA}"/>
              </a:ext>
              <a:ext uri="{C183D7F6-B498-43B3-948B-1728B52AA6E4}">
                <adec:decorative xmlns:adec="http://schemas.microsoft.com/office/drawing/2017/decorative" val="1"/>
              </a:ext>
            </a:extLst>
          </p:cNvPr>
          <p:cNvCxnSpPr>
            <a:cxnSpLocks/>
          </p:cNvCxnSpPr>
          <p:nvPr/>
        </p:nvCxnSpPr>
        <p:spPr>
          <a:xfrm>
            <a:off x="1988321" y="3053920"/>
            <a:ext cx="773855" cy="0"/>
          </a:xfrm>
          <a:prstGeom prst="straightConnector1">
            <a:avLst/>
          </a:prstGeom>
          <a:ln>
            <a:solidFill>
              <a:srgbClr val="C63F2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0438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6BB4-F3BA-5CA0-0071-7C6495C06B7D}"/>
              </a:ext>
            </a:extLst>
          </p:cNvPr>
          <p:cNvSpPr>
            <a:spLocks noGrp="1"/>
          </p:cNvSpPr>
          <p:nvPr>
            <p:ph type="title"/>
          </p:nvPr>
        </p:nvSpPr>
        <p:spPr>
          <a:xfrm>
            <a:off x="506730" y="500381"/>
            <a:ext cx="7886700" cy="730249"/>
          </a:xfrm>
        </p:spPr>
        <p:txBody>
          <a:bodyPr>
            <a:normAutofit fontScale="90000"/>
          </a:bodyPr>
          <a:lstStyle/>
          <a:p>
            <a:r>
              <a:rPr lang="en-US" dirty="0"/>
              <a:t>Knowledge Check: Accommodations</a:t>
            </a:r>
          </a:p>
        </p:txBody>
      </p:sp>
      <p:pic>
        <p:nvPicPr>
          <p:cNvPr id="4" name="Graphic 3" descr="Lightbulb and gear outline">
            <a:extLst>
              <a:ext uri="{FF2B5EF4-FFF2-40B4-BE49-F238E27FC236}">
                <a16:creationId xmlns:a16="http://schemas.microsoft.com/office/drawing/2014/main" id="{786CE71D-FBEA-9023-BE30-92D18ADAF5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59480" y="2316480"/>
            <a:ext cx="2225040" cy="2225040"/>
          </a:xfrm>
          <a:prstGeom prst="rect">
            <a:avLst/>
          </a:prstGeom>
        </p:spPr>
      </p:pic>
    </p:spTree>
    <p:extLst>
      <p:ext uri="{BB962C8B-B14F-4D97-AF65-F5344CB8AC3E}">
        <p14:creationId xmlns:p14="http://schemas.microsoft.com/office/powerpoint/2010/main" val="293513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AFAE9-F251-6E0B-189C-E6809B1CEA0D}"/>
              </a:ext>
            </a:extLst>
          </p:cNvPr>
          <p:cNvSpPr>
            <a:spLocks noGrp="1"/>
          </p:cNvSpPr>
          <p:nvPr>
            <p:ph type="ctrTitle"/>
          </p:nvPr>
        </p:nvSpPr>
        <p:spPr/>
        <p:txBody>
          <a:bodyPr/>
          <a:lstStyle/>
          <a:p>
            <a:r>
              <a:rPr lang="en-US" dirty="0"/>
              <a:t>ACCESS for ELLs</a:t>
            </a:r>
          </a:p>
        </p:txBody>
      </p:sp>
    </p:spTree>
    <p:extLst>
      <p:ext uri="{BB962C8B-B14F-4D97-AF65-F5344CB8AC3E}">
        <p14:creationId xmlns:p14="http://schemas.microsoft.com/office/powerpoint/2010/main" val="3755651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ACCESS for ELLs Forms</a:t>
            </a:r>
          </a:p>
        </p:txBody>
      </p:sp>
      <p:sp>
        <p:nvSpPr>
          <p:cNvPr id="3" name="Content Placeholder 2"/>
          <p:cNvSpPr>
            <a:spLocks noGrp="1"/>
          </p:cNvSpPr>
          <p:nvPr>
            <p:ph idx="1"/>
          </p:nvPr>
        </p:nvSpPr>
        <p:spPr>
          <a:xfrm>
            <a:off x="245193" y="1428496"/>
            <a:ext cx="8472087" cy="1152779"/>
          </a:xfrm>
        </p:spPr>
        <p:txBody>
          <a:bodyPr>
            <a:noAutofit/>
          </a:bodyPr>
          <a:lstStyle/>
          <a:p>
            <a:r>
              <a:rPr lang="en-US" sz="1800" dirty="0">
                <a:solidFill>
                  <a:srgbClr val="000000"/>
                </a:solidFill>
                <a:latin typeface="+mn-lt"/>
              </a:rPr>
              <a:t>Online</a:t>
            </a:r>
          </a:p>
          <a:p>
            <a:r>
              <a:rPr lang="en-US" sz="1800" dirty="0">
                <a:solidFill>
                  <a:srgbClr val="000000"/>
                </a:solidFill>
                <a:latin typeface="+mn-lt"/>
              </a:rPr>
              <a:t>Paper</a:t>
            </a:r>
          </a:p>
          <a:p>
            <a:r>
              <a:rPr lang="en-US" sz="1800" dirty="0">
                <a:solidFill>
                  <a:srgbClr val="000000"/>
                </a:solidFill>
                <a:latin typeface="+mn-lt"/>
              </a:rPr>
              <a:t>Kindergarten</a:t>
            </a:r>
          </a:p>
          <a:p>
            <a:r>
              <a:rPr lang="en-US" sz="1800" dirty="0">
                <a:solidFill>
                  <a:srgbClr val="000000"/>
                </a:solidFill>
                <a:latin typeface="+mn-lt"/>
              </a:rPr>
              <a:t>Alternate ACCESS</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19</a:t>
            </a:fld>
            <a:endParaRPr lang="en-US" dirty="0"/>
          </a:p>
        </p:txBody>
      </p:sp>
    </p:spTree>
    <p:extLst>
      <p:ext uri="{BB962C8B-B14F-4D97-AF65-F5344CB8AC3E}">
        <p14:creationId xmlns:p14="http://schemas.microsoft.com/office/powerpoint/2010/main" val="1022725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5A1DE-8420-43BB-0FC2-F9645A490386}"/>
              </a:ext>
            </a:extLst>
          </p:cNvPr>
          <p:cNvSpPr>
            <a:spLocks noGrp="1"/>
          </p:cNvSpPr>
          <p:nvPr>
            <p:ph type="title"/>
          </p:nvPr>
        </p:nvSpPr>
        <p:spPr>
          <a:xfrm>
            <a:off x="486410" y="551899"/>
            <a:ext cx="7886700" cy="730249"/>
          </a:xfrm>
        </p:spPr>
        <p:txBody>
          <a:bodyPr>
            <a:normAutofit/>
          </a:bodyPr>
          <a:lstStyle/>
          <a:p>
            <a:r>
              <a:rPr lang="en-US" dirty="0"/>
              <a:t>Agenda</a:t>
            </a:r>
          </a:p>
        </p:txBody>
      </p:sp>
      <p:sp>
        <p:nvSpPr>
          <p:cNvPr id="3" name="Content Placeholder 2">
            <a:extLst>
              <a:ext uri="{FF2B5EF4-FFF2-40B4-BE49-F238E27FC236}">
                <a16:creationId xmlns:a16="http://schemas.microsoft.com/office/drawing/2014/main" id="{58C1EAE0-BC80-2462-D602-09250AD50D8B}"/>
              </a:ext>
            </a:extLst>
          </p:cNvPr>
          <p:cNvSpPr>
            <a:spLocks noGrp="1"/>
          </p:cNvSpPr>
          <p:nvPr>
            <p:ph idx="1"/>
          </p:nvPr>
        </p:nvSpPr>
        <p:spPr>
          <a:xfrm>
            <a:off x="486410" y="1586948"/>
            <a:ext cx="7886700" cy="4894815"/>
          </a:xfrm>
        </p:spPr>
        <p:txBody>
          <a:bodyPr>
            <a:normAutofit/>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200" dirty="0">
                <a:solidFill>
                  <a:prstClr val="black"/>
                </a:solidFill>
                <a:latin typeface="Calibri" panose="020F0502020204030204"/>
                <a:cs typeface="+mn-cs"/>
              </a:rPr>
              <a:t>Privacy Laws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200" dirty="0">
                <a:solidFill>
                  <a:prstClr val="black"/>
                </a:solidFill>
                <a:latin typeface="Calibri" panose="020F0502020204030204"/>
                <a:cs typeface="+mn-cs"/>
              </a:rPr>
              <a:t>Accommodations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200" dirty="0">
                <a:solidFill>
                  <a:prstClr val="black"/>
                </a:solidFill>
                <a:latin typeface="Calibri" panose="020F0502020204030204"/>
                <a:cs typeface="+mn-cs"/>
              </a:rPr>
              <a:t>ACCESS for ELLs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200" dirty="0">
                <a:solidFill>
                  <a:prstClr val="black"/>
                </a:solidFill>
                <a:latin typeface="Calibri" panose="020F0502020204030204"/>
                <a:cs typeface="+mn-cs"/>
              </a:rPr>
              <a:t>CMAS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200" dirty="0">
                <a:solidFill>
                  <a:prstClr val="black"/>
                </a:solidFill>
                <a:latin typeface="Calibri" panose="020F0502020204030204"/>
                <a:cs typeface="+mn-cs"/>
              </a:rPr>
              <a:t>Unique Accommodations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200" dirty="0">
                <a:solidFill>
                  <a:prstClr val="black"/>
                </a:solidFill>
                <a:latin typeface="Calibri" panose="020F0502020204030204"/>
                <a:cs typeface="+mn-cs"/>
              </a:rPr>
              <a:t>CO PSAT/SAT</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200" dirty="0">
                <a:solidFill>
                  <a:prstClr val="black"/>
                </a:solidFill>
                <a:latin typeface="Calibri" panose="020F0502020204030204"/>
                <a:cs typeface="+mn-cs"/>
              </a:rPr>
              <a:t>Final Points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200" dirty="0">
                <a:solidFill>
                  <a:prstClr val="black"/>
                </a:solidFill>
                <a:latin typeface="Calibri" panose="020F0502020204030204"/>
                <a:cs typeface="+mn-cs"/>
              </a:rPr>
              <a:t>Questions</a:t>
            </a:r>
            <a:endParaRPr lang="en-US" dirty="0"/>
          </a:p>
        </p:txBody>
      </p:sp>
    </p:spTree>
    <p:extLst>
      <p:ext uri="{BB962C8B-B14F-4D97-AF65-F5344CB8AC3E}">
        <p14:creationId xmlns:p14="http://schemas.microsoft.com/office/powerpoint/2010/main" val="639918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ACCESS for ELLs Accommodations</a:t>
            </a:r>
          </a:p>
        </p:txBody>
      </p:sp>
      <p:sp>
        <p:nvSpPr>
          <p:cNvPr id="3" name="Content Placeholder 2"/>
          <p:cNvSpPr>
            <a:spLocks noGrp="1"/>
          </p:cNvSpPr>
          <p:nvPr>
            <p:ph idx="1"/>
          </p:nvPr>
        </p:nvSpPr>
        <p:spPr>
          <a:xfrm>
            <a:off x="245193" y="1428496"/>
            <a:ext cx="8472087" cy="4998521"/>
          </a:xfrm>
        </p:spPr>
        <p:txBody>
          <a:bodyPr>
            <a:normAutofit fontScale="77500" lnSpcReduction="20000"/>
          </a:bodyPr>
          <a:lstStyle/>
          <a:p>
            <a:pPr marL="0" indent="0">
              <a:buNone/>
            </a:pPr>
            <a:r>
              <a:rPr lang="en-US" sz="2300" dirty="0">
                <a:latin typeface="+mn-lt"/>
              </a:rPr>
              <a:t>Administrative Considerations: </a:t>
            </a:r>
          </a:p>
          <a:p>
            <a:pPr marL="0" indent="0">
              <a:buNone/>
            </a:pPr>
            <a:r>
              <a:rPr lang="en-US" sz="2300" dirty="0">
                <a:latin typeface="+mn-lt"/>
              </a:rPr>
              <a:t>Adjustments made to the students’ testing environment. For example, students may require 1:1 or small group testing.  Administrative considerations are available to all students.</a:t>
            </a:r>
          </a:p>
          <a:p>
            <a:pPr marL="0" indent="0">
              <a:buNone/>
            </a:pPr>
            <a:endParaRPr lang="en-US" sz="2300" dirty="0">
              <a:latin typeface="+mn-lt"/>
            </a:endParaRPr>
          </a:p>
          <a:p>
            <a:pPr marL="0" indent="0">
              <a:buNone/>
            </a:pPr>
            <a:r>
              <a:rPr lang="en-US" sz="2300" dirty="0">
                <a:latin typeface="+mn-lt"/>
              </a:rPr>
              <a:t>Accessibility Features:  </a:t>
            </a:r>
          </a:p>
          <a:p>
            <a:pPr marL="0" indent="0">
              <a:buNone/>
            </a:pPr>
            <a:r>
              <a:rPr lang="en-US" sz="2300" dirty="0">
                <a:latin typeface="+mn-lt"/>
              </a:rPr>
              <a:t>Adjustments made to increase the students’ access to the assessment by providing tools and supports that the students use in daily instruction.  These tools and support do not interfere with the construct that is being measured.  Examples are screen color preference or scratch paper. Accessibility features are available to all students.</a:t>
            </a:r>
          </a:p>
          <a:p>
            <a:pPr marL="0" indent="0">
              <a:buNone/>
            </a:pPr>
            <a:endParaRPr lang="en-US" sz="2300" dirty="0">
              <a:latin typeface="+mn-lt"/>
            </a:endParaRPr>
          </a:p>
          <a:p>
            <a:pPr marL="0" indent="0">
              <a:buNone/>
            </a:pPr>
            <a:r>
              <a:rPr lang="en-US" sz="2300" dirty="0">
                <a:latin typeface="+mn-lt"/>
              </a:rPr>
              <a:t>Accommodations:</a:t>
            </a:r>
            <a:r>
              <a:rPr lang="en-US" sz="2300" dirty="0">
                <a:solidFill>
                  <a:srgbClr val="000000"/>
                </a:solidFill>
                <a:latin typeface="+mn-lt"/>
              </a:rPr>
              <a:t> </a:t>
            </a:r>
          </a:p>
          <a:p>
            <a:pPr marL="0" indent="0">
              <a:buNone/>
            </a:pPr>
            <a:r>
              <a:rPr lang="en-US" sz="2300" dirty="0">
                <a:solidFill>
                  <a:srgbClr val="000000"/>
                </a:solidFill>
                <a:latin typeface="+mn-lt"/>
              </a:rPr>
              <a:t>Practices and procedures that provide equitable access to an assessment for students who have a documented need in their IEP or 504 plan. Accommodations are directly related to a student’s identified disability area and the ability to access the test.  Qualifying students who receive an accommodation on the ACCESS for ELLs must have a documented need on their active IEP/504 plan.</a:t>
            </a:r>
          </a:p>
          <a:p>
            <a:endParaRPr lang="en-US" sz="18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20</a:t>
            </a:fld>
            <a:endParaRPr lang="en-US" dirty="0"/>
          </a:p>
        </p:txBody>
      </p:sp>
    </p:spTree>
    <p:extLst>
      <p:ext uri="{BB962C8B-B14F-4D97-AF65-F5344CB8AC3E}">
        <p14:creationId xmlns:p14="http://schemas.microsoft.com/office/powerpoint/2010/main" val="2540659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Administrative Considerations &amp; Accessibility Features</a:t>
            </a:r>
          </a:p>
        </p:txBody>
      </p:sp>
      <p:sp>
        <p:nvSpPr>
          <p:cNvPr id="3" name="Content Placeholder 2"/>
          <p:cNvSpPr>
            <a:spLocks noGrp="1"/>
          </p:cNvSpPr>
          <p:nvPr>
            <p:ph idx="1"/>
          </p:nvPr>
        </p:nvSpPr>
        <p:spPr>
          <a:xfrm>
            <a:off x="245194" y="1428496"/>
            <a:ext cx="2911366" cy="3676904"/>
          </a:xfrm>
        </p:spPr>
        <p:txBody>
          <a:bodyPr>
            <a:normAutofit/>
          </a:bodyPr>
          <a:lstStyle/>
          <a:p>
            <a:pPr marL="0" indent="0">
              <a:buNone/>
            </a:pPr>
            <a:r>
              <a:rPr lang="en-US" sz="1800" dirty="0">
                <a:latin typeface="+mn-lt"/>
              </a:rPr>
              <a:t>Setting</a:t>
            </a:r>
          </a:p>
          <a:p>
            <a:pPr lvl="1"/>
            <a:r>
              <a:rPr lang="en-US" sz="1800" dirty="0">
                <a:latin typeface="+mn-lt"/>
              </a:rPr>
              <a:t>Adaptive and specialized equipment or furniture</a:t>
            </a:r>
          </a:p>
          <a:p>
            <a:pPr lvl="1"/>
            <a:r>
              <a:rPr lang="en-US" sz="1800" dirty="0">
                <a:latin typeface="+mn-lt"/>
              </a:rPr>
              <a:t>Individual or small group setting</a:t>
            </a:r>
          </a:p>
          <a:p>
            <a:pPr marL="0" indent="0">
              <a:buNone/>
            </a:pPr>
            <a:endParaRPr lang="en-US" sz="1800" dirty="0">
              <a:latin typeface="+mn-lt"/>
            </a:endParaRPr>
          </a:p>
          <a:p>
            <a:pPr marL="0" indent="0">
              <a:buNone/>
            </a:pPr>
            <a:r>
              <a:rPr lang="en-US" sz="1800" dirty="0">
                <a:latin typeface="+mn-lt"/>
              </a:rPr>
              <a:t>Presentation</a:t>
            </a:r>
          </a:p>
          <a:p>
            <a:pPr lvl="1"/>
            <a:r>
              <a:rPr lang="en-US" sz="1800" dirty="0">
                <a:latin typeface="+mn-lt"/>
              </a:rPr>
              <a:t>Redirection</a:t>
            </a:r>
          </a:p>
          <a:p>
            <a:pPr lvl="1"/>
            <a:r>
              <a:rPr lang="en-US" sz="1800" dirty="0">
                <a:latin typeface="+mn-lt"/>
              </a:rPr>
              <a:t>Read aloud to self</a:t>
            </a:r>
          </a:p>
          <a:p>
            <a:pPr marL="0" indent="0">
              <a:buNone/>
            </a:pPr>
            <a:endParaRPr lang="en-US" sz="18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21</a:t>
            </a:fld>
            <a:endParaRPr lang="en-US" dirty="0"/>
          </a:p>
        </p:txBody>
      </p:sp>
      <p:sp>
        <p:nvSpPr>
          <p:cNvPr id="5" name="TextBox 4">
            <a:extLst>
              <a:ext uri="{FF2B5EF4-FFF2-40B4-BE49-F238E27FC236}">
                <a16:creationId xmlns:a16="http://schemas.microsoft.com/office/drawing/2014/main" id="{925BD25B-905F-2E0C-B292-8C553B8AD170}"/>
              </a:ext>
            </a:extLst>
          </p:cNvPr>
          <p:cNvSpPr txBox="1"/>
          <p:nvPr/>
        </p:nvSpPr>
        <p:spPr>
          <a:xfrm>
            <a:off x="3814176" y="1428496"/>
            <a:ext cx="4346531" cy="1200329"/>
          </a:xfrm>
          <a:prstGeom prst="rect">
            <a:avLst/>
          </a:prstGeom>
          <a:noFill/>
        </p:spPr>
        <p:txBody>
          <a:bodyPr wrap="square" rtlCol="0">
            <a:spAutoFit/>
          </a:bodyPr>
          <a:lstStyle/>
          <a:p>
            <a:pPr marL="0" indent="0">
              <a:buNone/>
            </a:pPr>
            <a:r>
              <a:rPr lang="en-US" dirty="0"/>
              <a:t>Tools</a:t>
            </a:r>
          </a:p>
          <a:p>
            <a:pPr marL="742950" lvl="1" indent="-285750">
              <a:buFont typeface="Arial" panose="020B0604020202020204" pitchFamily="34" charset="0"/>
              <a:buChar char="•"/>
            </a:pPr>
            <a:r>
              <a:rPr lang="en-US" dirty="0"/>
              <a:t>Color preferences</a:t>
            </a:r>
          </a:p>
          <a:p>
            <a:pPr marL="742950" lvl="1" indent="-285750">
              <a:buFont typeface="Arial" panose="020B0604020202020204" pitchFamily="34" charset="0"/>
              <a:buChar char="•"/>
            </a:pPr>
            <a:r>
              <a:rPr lang="en-US" dirty="0"/>
              <a:t>Line guide or tracking tool</a:t>
            </a:r>
          </a:p>
          <a:p>
            <a:pPr marL="742950" lvl="1" indent="-285750">
              <a:buFont typeface="Arial" panose="020B0604020202020204" pitchFamily="34" charset="0"/>
              <a:buChar char="•"/>
            </a:pPr>
            <a:r>
              <a:rPr lang="en-US" dirty="0"/>
              <a:t>Scratch paper and notepad</a:t>
            </a:r>
          </a:p>
        </p:txBody>
      </p:sp>
    </p:spTree>
    <p:extLst>
      <p:ext uri="{BB962C8B-B14F-4D97-AF65-F5344CB8AC3E}">
        <p14:creationId xmlns:p14="http://schemas.microsoft.com/office/powerpoint/2010/main" val="1364112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Accommodations Update</a:t>
            </a:r>
          </a:p>
        </p:txBody>
      </p:sp>
      <p:sp>
        <p:nvSpPr>
          <p:cNvPr id="3" name="Content Placeholder 2"/>
          <p:cNvSpPr>
            <a:spLocks noGrp="1"/>
          </p:cNvSpPr>
          <p:nvPr>
            <p:ph idx="1"/>
          </p:nvPr>
        </p:nvSpPr>
        <p:spPr>
          <a:xfrm>
            <a:off x="245193" y="1428497"/>
            <a:ext cx="8472087" cy="3757278"/>
          </a:xfrm>
        </p:spPr>
        <p:txBody>
          <a:bodyPr>
            <a:normAutofit/>
          </a:bodyPr>
          <a:lstStyle/>
          <a:p>
            <a:r>
              <a:rPr lang="en-US" sz="1800" dirty="0">
                <a:latin typeface="+mn-lt"/>
              </a:rPr>
              <a:t>ACCESS for ELLs is delivered online</a:t>
            </a:r>
          </a:p>
          <a:p>
            <a:r>
              <a:rPr lang="en-US" sz="1800" dirty="0">
                <a:latin typeface="+mn-lt"/>
              </a:rPr>
              <a:t>Paper-based assessment is an accommodation available only to students with a documented disability on their IEP/504 plan</a:t>
            </a:r>
          </a:p>
          <a:p>
            <a:r>
              <a:rPr lang="en-US" sz="1800" dirty="0">
                <a:latin typeface="+mn-lt"/>
              </a:rPr>
              <a:t>Students must have a direct connection between the disability and the ability to access the test</a:t>
            </a:r>
          </a:p>
          <a:p>
            <a:r>
              <a:rPr lang="en-US" sz="1800" dirty="0">
                <a:latin typeface="+mn-lt"/>
              </a:rPr>
              <a:t>Paper-based accommodations (large print, Braille, test form) are due to Kali Winn by </a:t>
            </a:r>
            <a:r>
              <a:rPr lang="en-US" sz="1800" dirty="0">
                <a:highlight>
                  <a:srgbClr val="FFFF00"/>
                </a:highlight>
                <a:latin typeface="+mn-lt"/>
              </a:rPr>
              <a:t>October 31</a:t>
            </a:r>
            <a:r>
              <a:rPr lang="en-US" sz="1800" baseline="30000" dirty="0">
                <a:highlight>
                  <a:srgbClr val="FFFF00"/>
                </a:highlight>
                <a:latin typeface="+mn-lt"/>
              </a:rPr>
              <a:t>st</a:t>
            </a:r>
            <a:r>
              <a:rPr lang="en-US" sz="1800" dirty="0">
                <a:highlight>
                  <a:srgbClr val="FFFF00"/>
                </a:highlight>
                <a:latin typeface="+mn-lt"/>
              </a:rPr>
              <a:t> </a:t>
            </a:r>
          </a:p>
          <a:p>
            <a:pPr marL="0" indent="0">
              <a:buNone/>
            </a:pPr>
            <a:endParaRPr lang="en-US" sz="1800" dirty="0">
              <a:latin typeface="+mn-lt"/>
            </a:endParaRPr>
          </a:p>
          <a:p>
            <a:pPr marL="0" indent="0">
              <a:buNone/>
            </a:pPr>
            <a:r>
              <a:rPr lang="en-US" sz="1800" dirty="0">
                <a:latin typeface="+mn-lt"/>
              </a:rPr>
              <a:t>Note: Kindergarten ACCESS and Alternate remain on paper</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22</a:t>
            </a:fld>
            <a:endParaRPr lang="en-US" dirty="0"/>
          </a:p>
        </p:txBody>
      </p:sp>
      <p:sp>
        <p:nvSpPr>
          <p:cNvPr id="5" name="Wave 4" descr="A flag emphasizing &quot;New this year&quot;. ">
            <a:extLst>
              <a:ext uri="{FF2B5EF4-FFF2-40B4-BE49-F238E27FC236}">
                <a16:creationId xmlns:a16="http://schemas.microsoft.com/office/drawing/2014/main" id="{32657B3E-80D2-44FB-944F-177529653B64}"/>
              </a:ext>
            </a:extLst>
          </p:cNvPr>
          <p:cNvSpPr/>
          <p:nvPr/>
        </p:nvSpPr>
        <p:spPr>
          <a:xfrm>
            <a:off x="5549031" y="526094"/>
            <a:ext cx="2542783" cy="1039660"/>
          </a:xfrm>
          <a:prstGeom prst="wave">
            <a:avLst/>
          </a:prstGeom>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2180EFA-927E-0A9D-B5C0-272956CDDBB5}"/>
              </a:ext>
            </a:extLst>
          </p:cNvPr>
          <p:cNvSpPr txBox="1"/>
          <p:nvPr/>
        </p:nvSpPr>
        <p:spPr>
          <a:xfrm>
            <a:off x="6122146" y="853540"/>
            <a:ext cx="2495761" cy="369332"/>
          </a:xfrm>
          <a:prstGeom prst="rect">
            <a:avLst/>
          </a:prstGeom>
          <a:noFill/>
        </p:spPr>
        <p:txBody>
          <a:bodyPr wrap="square" rtlCol="0">
            <a:spAutoFit/>
          </a:bodyPr>
          <a:lstStyle/>
          <a:p>
            <a:r>
              <a:rPr lang="en-US" b="1" dirty="0">
                <a:solidFill>
                  <a:schemeClr val="bg1"/>
                </a:solidFill>
              </a:rPr>
              <a:t>New this year</a:t>
            </a:r>
          </a:p>
        </p:txBody>
      </p:sp>
    </p:spTree>
    <p:extLst>
      <p:ext uri="{BB962C8B-B14F-4D97-AF65-F5344CB8AC3E}">
        <p14:creationId xmlns:p14="http://schemas.microsoft.com/office/powerpoint/2010/main" val="1401680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ACCESS for ELLs Accommodations</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23</a:t>
            </a:fld>
            <a:endParaRPr lang="en-US" dirty="0"/>
          </a:p>
        </p:txBody>
      </p:sp>
      <p:graphicFrame>
        <p:nvGraphicFramePr>
          <p:cNvPr id="8" name="Table 8">
            <a:extLst>
              <a:ext uri="{FF2B5EF4-FFF2-40B4-BE49-F238E27FC236}">
                <a16:creationId xmlns:a16="http://schemas.microsoft.com/office/drawing/2014/main" id="{6D1E886E-B848-2309-C576-F32784759B8E}"/>
              </a:ext>
            </a:extLst>
          </p:cNvPr>
          <p:cNvGraphicFramePr>
            <a:graphicFrameLocks noGrp="1"/>
          </p:cNvGraphicFramePr>
          <p:nvPr>
            <p:extLst>
              <p:ext uri="{D42A27DB-BD31-4B8C-83A1-F6EECF244321}">
                <p14:modId xmlns:p14="http://schemas.microsoft.com/office/powerpoint/2010/main" val="390754512"/>
              </p:ext>
            </p:extLst>
          </p:nvPr>
        </p:nvGraphicFramePr>
        <p:xfrm>
          <a:off x="245193" y="1185109"/>
          <a:ext cx="8653614" cy="5101219"/>
        </p:xfrm>
        <a:graphic>
          <a:graphicData uri="http://schemas.openxmlformats.org/drawingml/2006/table">
            <a:tbl>
              <a:tblPr firstRow="1" bandRow="1">
                <a:tableStyleId>{5C22544A-7EE6-4342-B048-85BDC9FD1C3A}</a:tableStyleId>
              </a:tblPr>
              <a:tblGrid>
                <a:gridCol w="8653614">
                  <a:extLst>
                    <a:ext uri="{9D8B030D-6E8A-4147-A177-3AD203B41FA5}">
                      <a16:colId xmlns:a16="http://schemas.microsoft.com/office/drawing/2014/main" val="157395342"/>
                    </a:ext>
                  </a:extLst>
                </a:gridCol>
              </a:tblGrid>
              <a:tr h="302411">
                <a:tc>
                  <a:txBody>
                    <a:bodyPr/>
                    <a:lstStyle/>
                    <a:p>
                      <a:r>
                        <a:rPr lang="en-US" sz="1400" dirty="0"/>
                        <a:t>Accommodation                                                                                                                                                                        Domain</a:t>
                      </a:r>
                    </a:p>
                  </a:txBody>
                  <a:tcPr/>
                </a:tc>
                <a:extLst>
                  <a:ext uri="{0D108BD9-81ED-4DB2-BD59-A6C34878D82A}">
                    <a16:rowId xmlns:a16="http://schemas.microsoft.com/office/drawing/2014/main" val="3384496052"/>
                  </a:ext>
                </a:extLst>
              </a:tr>
              <a:tr h="302411">
                <a:tc>
                  <a:txBody>
                    <a:bodyPr/>
                    <a:lstStyle/>
                    <a:p>
                      <a:r>
                        <a:rPr lang="en-US" sz="1400" dirty="0"/>
                        <a:t>Braille                                                                                                                                                                                             L, R, W</a:t>
                      </a:r>
                    </a:p>
                  </a:txBody>
                  <a:tcPr/>
                </a:tc>
                <a:extLst>
                  <a:ext uri="{0D108BD9-81ED-4DB2-BD59-A6C34878D82A}">
                    <a16:rowId xmlns:a16="http://schemas.microsoft.com/office/drawing/2014/main" val="3432117585"/>
                  </a:ext>
                </a:extLst>
              </a:tr>
              <a:tr h="302411">
                <a:tc>
                  <a:txBody>
                    <a:bodyPr/>
                    <a:lstStyle/>
                    <a:p>
                      <a:r>
                        <a:rPr lang="en-US" sz="1400" dirty="0"/>
                        <a:t>Extended time of a domain over multiple days                                                                                                                L, R, S, W</a:t>
                      </a:r>
                    </a:p>
                  </a:txBody>
                  <a:tcPr/>
                </a:tc>
                <a:extLst>
                  <a:ext uri="{0D108BD9-81ED-4DB2-BD59-A6C34878D82A}">
                    <a16:rowId xmlns:a16="http://schemas.microsoft.com/office/drawing/2014/main" val="4180309034"/>
                  </a:ext>
                </a:extLst>
              </a:tr>
              <a:tr h="302411">
                <a:tc>
                  <a:txBody>
                    <a:bodyPr/>
                    <a:lstStyle/>
                    <a:p>
                      <a:r>
                        <a:rPr lang="en-US" sz="1400" dirty="0"/>
                        <a:t>Extended speaking test response time                                                                                                                                              S</a:t>
                      </a:r>
                    </a:p>
                  </a:txBody>
                  <a:tcPr/>
                </a:tc>
                <a:extLst>
                  <a:ext uri="{0D108BD9-81ED-4DB2-BD59-A6C34878D82A}">
                    <a16:rowId xmlns:a16="http://schemas.microsoft.com/office/drawing/2014/main" val="3080746251"/>
                  </a:ext>
                </a:extLst>
              </a:tr>
              <a:tr h="302411">
                <a:tc>
                  <a:txBody>
                    <a:bodyPr/>
                    <a:lstStyle/>
                    <a:p>
                      <a:r>
                        <a:rPr lang="en-US" sz="1400" dirty="0"/>
                        <a:t>Extended testing time within the school day                                                                                                                        L, R, W</a:t>
                      </a:r>
                    </a:p>
                  </a:txBody>
                  <a:tcPr/>
                </a:tc>
                <a:extLst>
                  <a:ext uri="{0D108BD9-81ED-4DB2-BD59-A6C34878D82A}">
                    <a16:rowId xmlns:a16="http://schemas.microsoft.com/office/drawing/2014/main" val="2184090783"/>
                  </a:ext>
                </a:extLst>
              </a:tr>
              <a:tr h="302411">
                <a:tc>
                  <a:txBody>
                    <a:bodyPr/>
                    <a:lstStyle/>
                    <a:p>
                      <a:r>
                        <a:rPr lang="en-US" sz="1400" dirty="0"/>
                        <a:t>In-person human reader                                                                                                                                                            L, S, W</a:t>
                      </a:r>
                    </a:p>
                  </a:txBody>
                  <a:tcPr/>
                </a:tc>
                <a:extLst>
                  <a:ext uri="{0D108BD9-81ED-4DB2-BD59-A6C34878D82A}">
                    <a16:rowId xmlns:a16="http://schemas.microsoft.com/office/drawing/2014/main" val="1022232275"/>
                  </a:ext>
                </a:extLst>
              </a:tr>
              <a:tr h="302411">
                <a:tc>
                  <a:txBody>
                    <a:bodyPr/>
                    <a:lstStyle/>
                    <a:p>
                      <a:r>
                        <a:rPr lang="en-US" sz="1400" dirty="0"/>
                        <a:t>Interpreter signs test directions                                                                                                                                           L, R, S, W</a:t>
                      </a:r>
                    </a:p>
                  </a:txBody>
                  <a:tcPr/>
                </a:tc>
                <a:extLst>
                  <a:ext uri="{0D108BD9-81ED-4DB2-BD59-A6C34878D82A}">
                    <a16:rowId xmlns:a16="http://schemas.microsoft.com/office/drawing/2014/main" val="2319155889"/>
                  </a:ext>
                </a:extLst>
              </a:tr>
              <a:tr h="302411">
                <a:tc>
                  <a:txBody>
                    <a:bodyPr/>
                    <a:lstStyle/>
                    <a:p>
                      <a:r>
                        <a:rPr lang="en-US" sz="1400" dirty="0"/>
                        <a:t>Large Print, Paper                                                                                                                                                                    L, R, S, W</a:t>
                      </a:r>
                    </a:p>
                  </a:txBody>
                  <a:tcPr/>
                </a:tc>
                <a:extLst>
                  <a:ext uri="{0D108BD9-81ED-4DB2-BD59-A6C34878D82A}">
                    <a16:rowId xmlns:a16="http://schemas.microsoft.com/office/drawing/2014/main" val="3736922514"/>
                  </a:ext>
                </a:extLst>
              </a:tr>
              <a:tr h="302411">
                <a:tc>
                  <a:txBody>
                    <a:bodyPr/>
                    <a:lstStyle/>
                    <a:p>
                      <a:r>
                        <a:rPr lang="en-US" sz="1400" dirty="0"/>
                        <a:t>Manual control of item audio                                                                                                                                                              L</a:t>
                      </a:r>
                    </a:p>
                  </a:txBody>
                  <a:tcPr/>
                </a:tc>
                <a:extLst>
                  <a:ext uri="{0D108BD9-81ED-4DB2-BD59-A6C34878D82A}">
                    <a16:rowId xmlns:a16="http://schemas.microsoft.com/office/drawing/2014/main" val="3694578543"/>
                  </a:ext>
                </a:extLst>
              </a:tr>
              <a:tr h="302411">
                <a:tc>
                  <a:txBody>
                    <a:bodyPr/>
                    <a:lstStyle/>
                    <a:p>
                      <a:r>
                        <a:rPr lang="en-US" sz="1400" dirty="0"/>
                        <a:t>Non-school setting for administration                                                                                                                                L, R, S, W</a:t>
                      </a:r>
                    </a:p>
                  </a:txBody>
                  <a:tcPr/>
                </a:tc>
                <a:extLst>
                  <a:ext uri="{0D108BD9-81ED-4DB2-BD59-A6C34878D82A}">
                    <a16:rowId xmlns:a16="http://schemas.microsoft.com/office/drawing/2014/main" val="656421942"/>
                  </a:ext>
                </a:extLst>
              </a:tr>
              <a:tr h="302411">
                <a:tc>
                  <a:txBody>
                    <a:bodyPr/>
                    <a:lstStyle/>
                    <a:p>
                      <a:r>
                        <a:rPr lang="en-US" sz="1400" dirty="0"/>
                        <a:t>Paper-based testing                                                                                                                                                                L, R, S, W</a:t>
                      </a:r>
                    </a:p>
                  </a:txBody>
                  <a:tcPr/>
                </a:tc>
                <a:extLst>
                  <a:ext uri="{0D108BD9-81ED-4DB2-BD59-A6C34878D82A}">
                    <a16:rowId xmlns:a16="http://schemas.microsoft.com/office/drawing/2014/main" val="857784230"/>
                  </a:ext>
                </a:extLst>
              </a:tr>
              <a:tr h="302411">
                <a:tc>
                  <a:txBody>
                    <a:bodyPr/>
                    <a:lstStyle/>
                    <a:p>
                      <a:r>
                        <a:rPr lang="en-US" sz="1400" dirty="0"/>
                        <a:t>Repeat in-person human reader                                                                                                                                               L, S, W</a:t>
                      </a:r>
                    </a:p>
                  </a:txBody>
                  <a:tcPr/>
                </a:tc>
                <a:extLst>
                  <a:ext uri="{0D108BD9-81ED-4DB2-BD59-A6C34878D82A}">
                    <a16:rowId xmlns:a16="http://schemas.microsoft.com/office/drawing/2014/main" val="1153477242"/>
                  </a:ext>
                </a:extLst>
              </a:tr>
              <a:tr h="302411">
                <a:tc>
                  <a:txBody>
                    <a:bodyPr/>
                    <a:lstStyle/>
                    <a:p>
                      <a:r>
                        <a:rPr lang="en-US" sz="1400" dirty="0"/>
                        <a:t>Repeat item audio                                                                                                                                                                                  L</a:t>
                      </a:r>
                    </a:p>
                  </a:txBody>
                  <a:tcPr/>
                </a:tc>
                <a:extLst>
                  <a:ext uri="{0D108BD9-81ED-4DB2-BD59-A6C34878D82A}">
                    <a16:rowId xmlns:a16="http://schemas.microsoft.com/office/drawing/2014/main" val="1953520241"/>
                  </a:ext>
                </a:extLst>
              </a:tr>
              <a:tr h="302411">
                <a:tc>
                  <a:txBody>
                    <a:bodyPr/>
                    <a:lstStyle/>
                    <a:p>
                      <a:r>
                        <a:rPr lang="en-US" sz="1400" dirty="0"/>
                        <a:t>Scribed response (STT is considered scribe on ACCESS)                                                                                                    L, R, W*</a:t>
                      </a:r>
                    </a:p>
                  </a:txBody>
                  <a:tcPr/>
                </a:tc>
                <a:extLst>
                  <a:ext uri="{0D108BD9-81ED-4DB2-BD59-A6C34878D82A}">
                    <a16:rowId xmlns:a16="http://schemas.microsoft.com/office/drawing/2014/main" val="1012703652"/>
                  </a:ext>
                </a:extLst>
              </a:tr>
              <a:tr h="302411">
                <a:tc>
                  <a:txBody>
                    <a:bodyPr/>
                    <a:lstStyle/>
                    <a:p>
                      <a:r>
                        <a:rPr lang="en-US" sz="1400" dirty="0"/>
                        <a:t>Student responds with recording device                                                                                                                                         W</a:t>
                      </a:r>
                    </a:p>
                  </a:txBody>
                  <a:tcPr/>
                </a:tc>
                <a:extLst>
                  <a:ext uri="{0D108BD9-81ED-4DB2-BD59-A6C34878D82A}">
                    <a16:rowId xmlns:a16="http://schemas.microsoft.com/office/drawing/2014/main" val="914885473"/>
                  </a:ext>
                </a:extLst>
              </a:tr>
              <a:tr h="529219">
                <a:tc>
                  <a:txBody>
                    <a:bodyPr/>
                    <a:lstStyle/>
                    <a:p>
                      <a:r>
                        <a:rPr lang="en-US" sz="1400" dirty="0"/>
                        <a:t>Pidgin Signed English (PSE), Signing Exact English (SEE), or Conceptually Accurate Signed English (CASE)                     L, S</a:t>
                      </a:r>
                    </a:p>
                  </a:txBody>
                  <a:tcPr/>
                </a:tc>
                <a:extLst>
                  <a:ext uri="{0D108BD9-81ED-4DB2-BD59-A6C34878D82A}">
                    <a16:rowId xmlns:a16="http://schemas.microsoft.com/office/drawing/2014/main" val="576542798"/>
                  </a:ext>
                </a:extLst>
              </a:tr>
            </a:tbl>
          </a:graphicData>
        </a:graphic>
      </p:graphicFrame>
      <p:sp>
        <p:nvSpPr>
          <p:cNvPr id="9" name="TextBox 8">
            <a:extLst>
              <a:ext uri="{FF2B5EF4-FFF2-40B4-BE49-F238E27FC236}">
                <a16:creationId xmlns:a16="http://schemas.microsoft.com/office/drawing/2014/main" id="{749EEE42-F78A-4C05-7AEC-4408E5CB9755}"/>
              </a:ext>
            </a:extLst>
          </p:cNvPr>
          <p:cNvSpPr txBox="1"/>
          <p:nvPr/>
        </p:nvSpPr>
        <p:spPr>
          <a:xfrm>
            <a:off x="2353560" y="6364566"/>
            <a:ext cx="4436879" cy="307777"/>
          </a:xfrm>
          <a:prstGeom prst="rect">
            <a:avLst/>
          </a:prstGeom>
          <a:noFill/>
        </p:spPr>
        <p:txBody>
          <a:bodyPr wrap="square" rtlCol="0">
            <a:spAutoFit/>
          </a:bodyPr>
          <a:lstStyle/>
          <a:p>
            <a:r>
              <a:rPr lang="en-US" sz="1400" dirty="0"/>
              <a:t>*UAR Scribe submission is required for the Writing domain</a:t>
            </a:r>
          </a:p>
        </p:txBody>
      </p:sp>
    </p:spTree>
    <p:extLst>
      <p:ext uri="{BB962C8B-B14F-4D97-AF65-F5344CB8AC3E}">
        <p14:creationId xmlns:p14="http://schemas.microsoft.com/office/powerpoint/2010/main" val="3306437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Alternate ACCESS for ELLs Accommodations</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24</a:t>
            </a:fld>
            <a:endParaRPr lang="en-US" dirty="0"/>
          </a:p>
        </p:txBody>
      </p:sp>
      <p:graphicFrame>
        <p:nvGraphicFramePr>
          <p:cNvPr id="8" name="Table 8">
            <a:extLst>
              <a:ext uri="{FF2B5EF4-FFF2-40B4-BE49-F238E27FC236}">
                <a16:creationId xmlns:a16="http://schemas.microsoft.com/office/drawing/2014/main" id="{6D1E886E-B848-2309-C576-F32784759B8E}"/>
              </a:ext>
            </a:extLst>
          </p:cNvPr>
          <p:cNvGraphicFramePr>
            <a:graphicFrameLocks noGrp="1"/>
          </p:cNvGraphicFramePr>
          <p:nvPr>
            <p:extLst>
              <p:ext uri="{D42A27DB-BD31-4B8C-83A1-F6EECF244321}">
                <p14:modId xmlns:p14="http://schemas.microsoft.com/office/powerpoint/2010/main" val="2853698854"/>
              </p:ext>
            </p:extLst>
          </p:nvPr>
        </p:nvGraphicFramePr>
        <p:xfrm>
          <a:off x="245193" y="1640390"/>
          <a:ext cx="8653614" cy="3577219"/>
        </p:xfrm>
        <a:graphic>
          <a:graphicData uri="http://schemas.openxmlformats.org/drawingml/2006/table">
            <a:tbl>
              <a:tblPr firstRow="1" bandRow="1">
                <a:tableStyleId>{5C22544A-7EE6-4342-B048-85BDC9FD1C3A}</a:tableStyleId>
              </a:tblPr>
              <a:tblGrid>
                <a:gridCol w="8653614">
                  <a:extLst>
                    <a:ext uri="{9D8B030D-6E8A-4147-A177-3AD203B41FA5}">
                      <a16:colId xmlns:a16="http://schemas.microsoft.com/office/drawing/2014/main" val="157395342"/>
                    </a:ext>
                  </a:extLst>
                </a:gridCol>
              </a:tblGrid>
              <a:tr h="302411">
                <a:tc>
                  <a:txBody>
                    <a:bodyPr/>
                    <a:lstStyle/>
                    <a:p>
                      <a:r>
                        <a:rPr lang="en-US" sz="1400" dirty="0"/>
                        <a:t>Accommodation                                                                                                                                   Paper                          Domain</a:t>
                      </a:r>
                    </a:p>
                  </a:txBody>
                  <a:tcPr/>
                </a:tc>
                <a:extLst>
                  <a:ext uri="{0D108BD9-81ED-4DB2-BD59-A6C34878D82A}">
                    <a16:rowId xmlns:a16="http://schemas.microsoft.com/office/drawing/2014/main" val="3384496052"/>
                  </a:ext>
                </a:extLst>
              </a:tr>
              <a:tr h="302411">
                <a:tc>
                  <a:txBody>
                    <a:bodyPr/>
                    <a:lstStyle/>
                    <a:p>
                      <a:r>
                        <a:rPr lang="en-US" sz="1400" dirty="0"/>
                        <a:t>Extended time of a domain over multiple days                                                                                 X                             L, R, S, W</a:t>
                      </a:r>
                    </a:p>
                  </a:txBody>
                  <a:tcPr/>
                </a:tc>
                <a:extLst>
                  <a:ext uri="{0D108BD9-81ED-4DB2-BD59-A6C34878D82A}">
                    <a16:rowId xmlns:a16="http://schemas.microsoft.com/office/drawing/2014/main" val="4180309034"/>
                  </a:ext>
                </a:extLst>
              </a:tr>
              <a:tr h="302411">
                <a:tc>
                  <a:txBody>
                    <a:bodyPr/>
                    <a:lstStyle/>
                    <a:p>
                      <a:r>
                        <a:rPr lang="en-US" sz="1400" dirty="0"/>
                        <a:t>Extended testing time within the school day                                                                                     X                                 L, R, W</a:t>
                      </a:r>
                    </a:p>
                  </a:txBody>
                  <a:tcPr/>
                </a:tc>
                <a:extLst>
                  <a:ext uri="{0D108BD9-81ED-4DB2-BD59-A6C34878D82A}">
                    <a16:rowId xmlns:a16="http://schemas.microsoft.com/office/drawing/2014/main" val="2184090783"/>
                  </a:ext>
                </a:extLst>
              </a:tr>
              <a:tr h="302411">
                <a:tc>
                  <a:txBody>
                    <a:bodyPr/>
                    <a:lstStyle/>
                    <a:p>
                      <a:r>
                        <a:rPr lang="en-US" sz="1400" dirty="0"/>
                        <a:t>Interpreter signs test directions                                                                                                            X                             L, R, S, W</a:t>
                      </a:r>
                    </a:p>
                  </a:txBody>
                  <a:tcPr/>
                </a:tc>
                <a:extLst>
                  <a:ext uri="{0D108BD9-81ED-4DB2-BD59-A6C34878D82A}">
                    <a16:rowId xmlns:a16="http://schemas.microsoft.com/office/drawing/2014/main" val="2319155889"/>
                  </a:ext>
                </a:extLst>
              </a:tr>
              <a:tr h="302411">
                <a:tc>
                  <a:txBody>
                    <a:bodyPr/>
                    <a:lstStyle/>
                    <a:p>
                      <a:r>
                        <a:rPr lang="en-US" sz="1400" dirty="0"/>
                        <a:t>Large Print (embedded in test design)                                                                                               N/A                                    N/A</a:t>
                      </a:r>
                    </a:p>
                  </a:txBody>
                  <a:tcPr/>
                </a:tc>
                <a:extLst>
                  <a:ext uri="{0D108BD9-81ED-4DB2-BD59-A6C34878D82A}">
                    <a16:rowId xmlns:a16="http://schemas.microsoft.com/office/drawing/2014/main" val="3736922514"/>
                  </a:ext>
                </a:extLst>
              </a:tr>
              <a:tr h="302411">
                <a:tc>
                  <a:txBody>
                    <a:bodyPr/>
                    <a:lstStyle/>
                    <a:p>
                      <a:r>
                        <a:rPr lang="en-US" sz="1400" dirty="0"/>
                        <a:t>Non-school setting for administration                                                                                                 X                            L, R, S, W</a:t>
                      </a:r>
                    </a:p>
                  </a:txBody>
                  <a:tcPr/>
                </a:tc>
                <a:extLst>
                  <a:ext uri="{0D108BD9-81ED-4DB2-BD59-A6C34878D82A}">
                    <a16:rowId xmlns:a16="http://schemas.microsoft.com/office/drawing/2014/main" val="656421942"/>
                  </a:ext>
                </a:extLst>
              </a:tr>
              <a:tr h="302411">
                <a:tc>
                  <a:txBody>
                    <a:bodyPr/>
                    <a:lstStyle/>
                    <a:p>
                      <a:r>
                        <a:rPr lang="en-US" sz="1400" dirty="0"/>
                        <a:t>Recording device and transcription                                                                                                     X                                          W</a:t>
                      </a:r>
                    </a:p>
                  </a:txBody>
                  <a:tcPr/>
                </a:tc>
                <a:extLst>
                  <a:ext uri="{0D108BD9-81ED-4DB2-BD59-A6C34878D82A}">
                    <a16:rowId xmlns:a16="http://schemas.microsoft.com/office/drawing/2014/main" val="857784230"/>
                  </a:ext>
                </a:extLst>
              </a:tr>
              <a:tr h="302411">
                <a:tc>
                  <a:txBody>
                    <a:bodyPr/>
                    <a:lstStyle/>
                    <a:p>
                      <a:r>
                        <a:rPr lang="en-US" sz="1400" dirty="0"/>
                        <a:t>Scribed response                                                                                                                                     X                                  L, R, W</a:t>
                      </a:r>
                    </a:p>
                  </a:txBody>
                  <a:tcPr/>
                </a:tc>
                <a:extLst>
                  <a:ext uri="{0D108BD9-81ED-4DB2-BD59-A6C34878D82A}">
                    <a16:rowId xmlns:a16="http://schemas.microsoft.com/office/drawing/2014/main" val="1012703652"/>
                  </a:ext>
                </a:extLst>
              </a:tr>
              <a:tr h="302411">
                <a:tc>
                  <a:txBody>
                    <a:bodyPr/>
                    <a:lstStyle/>
                    <a:p>
                      <a:r>
                        <a:rPr lang="en-US" sz="1400" dirty="0"/>
                        <a:t>Student responds with recording device                                                                                            X                                          W</a:t>
                      </a:r>
                    </a:p>
                  </a:txBody>
                  <a:tcPr/>
                </a:tc>
                <a:extLst>
                  <a:ext uri="{0D108BD9-81ED-4DB2-BD59-A6C34878D82A}">
                    <a16:rowId xmlns:a16="http://schemas.microsoft.com/office/drawing/2014/main" val="914885473"/>
                  </a:ext>
                </a:extLst>
              </a:tr>
              <a:tr h="302411">
                <a:tc>
                  <a:txBody>
                    <a:bodyPr/>
                    <a:lstStyle/>
                    <a:p>
                      <a:r>
                        <a:rPr lang="en-US" sz="1400" dirty="0"/>
                        <a:t>Word processor or external device                                                                                    Not allowed in Colorado               N/A</a:t>
                      </a:r>
                    </a:p>
                  </a:txBody>
                  <a:tcPr/>
                </a:tc>
                <a:extLst>
                  <a:ext uri="{0D108BD9-81ED-4DB2-BD59-A6C34878D82A}">
                    <a16:rowId xmlns:a16="http://schemas.microsoft.com/office/drawing/2014/main" val="1215451165"/>
                  </a:ext>
                </a:extLst>
              </a:tr>
              <a:tr h="529219">
                <a:tc>
                  <a:txBody>
                    <a:bodyPr/>
                    <a:lstStyle/>
                    <a:p>
                      <a:r>
                        <a:rPr lang="en-US" sz="1400" dirty="0"/>
                        <a:t>Pidgin Signed English (PSE), Signing Exact English (SEE),                                                   Allowed in Colorado                    L, S</a:t>
                      </a:r>
                    </a:p>
                    <a:p>
                      <a:r>
                        <a:rPr lang="en-US" sz="1400" dirty="0"/>
                        <a:t>or Conceptually Accurate Signed English (CASE) </a:t>
                      </a:r>
                    </a:p>
                  </a:txBody>
                  <a:tcPr/>
                </a:tc>
                <a:extLst>
                  <a:ext uri="{0D108BD9-81ED-4DB2-BD59-A6C34878D82A}">
                    <a16:rowId xmlns:a16="http://schemas.microsoft.com/office/drawing/2014/main" val="576542798"/>
                  </a:ext>
                </a:extLst>
              </a:tr>
            </a:tbl>
          </a:graphicData>
        </a:graphic>
      </p:graphicFrame>
    </p:spTree>
    <p:extLst>
      <p:ext uri="{BB962C8B-B14F-4D97-AF65-F5344CB8AC3E}">
        <p14:creationId xmlns:p14="http://schemas.microsoft.com/office/powerpoint/2010/main" val="24100046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Kindergarten and Alternate Accommodations</a:t>
            </a:r>
          </a:p>
        </p:txBody>
      </p:sp>
      <p:sp>
        <p:nvSpPr>
          <p:cNvPr id="3" name="Content Placeholder 2"/>
          <p:cNvSpPr>
            <a:spLocks noGrp="1"/>
          </p:cNvSpPr>
          <p:nvPr>
            <p:ph idx="1"/>
          </p:nvPr>
        </p:nvSpPr>
        <p:spPr>
          <a:xfrm>
            <a:off x="245193" y="1428496"/>
            <a:ext cx="8472087" cy="3043296"/>
          </a:xfrm>
        </p:spPr>
        <p:txBody>
          <a:bodyPr>
            <a:normAutofit/>
          </a:bodyPr>
          <a:lstStyle/>
          <a:p>
            <a:pPr marL="0" indent="0">
              <a:buNone/>
            </a:pPr>
            <a:r>
              <a:rPr lang="en-US" sz="1800" dirty="0">
                <a:solidFill>
                  <a:srgbClr val="000000"/>
                </a:solidFill>
                <a:latin typeface="+mn-lt"/>
              </a:rPr>
              <a:t>Based upon the design of the assessment, some accommodations are built in and do not need to be coded as used. The following are incorporated in the assessment:</a:t>
            </a:r>
          </a:p>
          <a:p>
            <a:r>
              <a:rPr lang="en-US" sz="1800" dirty="0">
                <a:solidFill>
                  <a:srgbClr val="000000"/>
                </a:solidFill>
                <a:latin typeface="+mn-lt"/>
              </a:rPr>
              <a:t>Extended speaking test response time</a:t>
            </a:r>
          </a:p>
          <a:p>
            <a:r>
              <a:rPr lang="en-US" sz="1800" dirty="0">
                <a:solidFill>
                  <a:srgbClr val="000000"/>
                </a:solidFill>
                <a:latin typeface="+mn-lt"/>
              </a:rPr>
              <a:t>In-person human reader</a:t>
            </a:r>
          </a:p>
          <a:p>
            <a:r>
              <a:rPr lang="en-US" sz="1800" dirty="0">
                <a:solidFill>
                  <a:srgbClr val="000000"/>
                </a:solidFill>
                <a:latin typeface="+mn-lt"/>
              </a:rPr>
              <a:t>Repeat in-person human reader</a:t>
            </a:r>
          </a:p>
          <a:p>
            <a:r>
              <a:rPr lang="en-US" sz="1800" dirty="0">
                <a:solidFill>
                  <a:srgbClr val="000000"/>
                </a:solidFill>
                <a:latin typeface="+mn-lt"/>
              </a:rPr>
              <a:t>Large print</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25</a:t>
            </a:fld>
            <a:endParaRPr lang="en-US" dirty="0"/>
          </a:p>
        </p:txBody>
      </p:sp>
    </p:spTree>
    <p:extLst>
      <p:ext uri="{BB962C8B-B14F-4D97-AF65-F5344CB8AC3E}">
        <p14:creationId xmlns:p14="http://schemas.microsoft.com/office/powerpoint/2010/main" val="26996863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Prohibited Activities</a:t>
            </a:r>
          </a:p>
        </p:txBody>
      </p:sp>
      <p:sp>
        <p:nvSpPr>
          <p:cNvPr id="3" name="Content Placeholder 2"/>
          <p:cNvSpPr>
            <a:spLocks noGrp="1"/>
          </p:cNvSpPr>
          <p:nvPr>
            <p:ph idx="1"/>
          </p:nvPr>
        </p:nvSpPr>
        <p:spPr>
          <a:xfrm>
            <a:off x="335956" y="1378392"/>
            <a:ext cx="8472087" cy="3043296"/>
          </a:xfrm>
        </p:spPr>
        <p:txBody>
          <a:bodyPr>
            <a:normAutofit/>
          </a:bodyPr>
          <a:lstStyle/>
          <a:p>
            <a:pPr marL="0" indent="0">
              <a:buNone/>
            </a:pPr>
            <a:r>
              <a:rPr lang="en-US" sz="1800" dirty="0">
                <a:solidFill>
                  <a:srgbClr val="000000"/>
                </a:solidFill>
                <a:latin typeface="+mn-lt"/>
              </a:rPr>
              <a:t>The following are prohibited on ACCESS for ELLs 1-12, ACCESS Kindergarten, and Alternate ACCESS:</a:t>
            </a:r>
          </a:p>
          <a:p>
            <a:r>
              <a:rPr lang="en-US" sz="1800" dirty="0">
                <a:solidFill>
                  <a:srgbClr val="000000"/>
                </a:solidFill>
                <a:latin typeface="+mn-lt"/>
              </a:rPr>
              <a:t>Translating test items into a language other than English</a:t>
            </a:r>
          </a:p>
          <a:p>
            <a:r>
              <a:rPr lang="en-US" sz="1800" dirty="0">
                <a:solidFill>
                  <a:srgbClr val="000000"/>
                </a:solidFill>
                <a:latin typeface="+mn-lt"/>
              </a:rPr>
              <a:t>Reading test items in a language other than English</a:t>
            </a:r>
          </a:p>
          <a:p>
            <a:r>
              <a:rPr lang="en-US" sz="1800" dirty="0">
                <a:solidFill>
                  <a:srgbClr val="000000"/>
                </a:solidFill>
                <a:latin typeface="+mn-lt"/>
              </a:rPr>
              <a:t>Using a bilingual word-to-word dictionary </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26</a:t>
            </a:fld>
            <a:endParaRPr lang="en-US" dirty="0"/>
          </a:p>
        </p:txBody>
      </p:sp>
    </p:spTree>
    <p:extLst>
      <p:ext uri="{BB962C8B-B14F-4D97-AF65-F5344CB8AC3E}">
        <p14:creationId xmlns:p14="http://schemas.microsoft.com/office/powerpoint/2010/main" val="19344918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Tasks to Complete</a:t>
            </a:r>
          </a:p>
        </p:txBody>
      </p:sp>
      <p:sp>
        <p:nvSpPr>
          <p:cNvPr id="3" name="Content Placeholder 2"/>
          <p:cNvSpPr>
            <a:spLocks noGrp="1"/>
          </p:cNvSpPr>
          <p:nvPr>
            <p:ph idx="1"/>
          </p:nvPr>
        </p:nvSpPr>
        <p:spPr>
          <a:xfrm>
            <a:off x="335956" y="1378392"/>
            <a:ext cx="8472087" cy="3932644"/>
          </a:xfrm>
        </p:spPr>
        <p:txBody>
          <a:bodyPr>
            <a:normAutofit/>
          </a:bodyPr>
          <a:lstStyle/>
          <a:p>
            <a:pPr marL="0" indent="0">
              <a:buNone/>
            </a:pPr>
            <a:r>
              <a:rPr lang="en-US" sz="1800" dirty="0">
                <a:solidFill>
                  <a:srgbClr val="000000"/>
                </a:solidFill>
                <a:latin typeface="+mn-lt"/>
              </a:rPr>
              <a:t>When needed, the following accommodations must be indicated in the test management system prior to administering online ACCESS:</a:t>
            </a:r>
          </a:p>
          <a:p>
            <a:r>
              <a:rPr lang="en-US" sz="1800" dirty="0">
                <a:solidFill>
                  <a:srgbClr val="000000"/>
                </a:solidFill>
                <a:latin typeface="+mn-lt"/>
              </a:rPr>
              <a:t>Manual control of item audio (MC)</a:t>
            </a:r>
          </a:p>
          <a:p>
            <a:r>
              <a:rPr lang="en-US" sz="1800" dirty="0">
                <a:solidFill>
                  <a:srgbClr val="000000"/>
                </a:solidFill>
                <a:latin typeface="+mn-lt"/>
              </a:rPr>
              <a:t>Repeat item audio (RA)</a:t>
            </a:r>
          </a:p>
          <a:p>
            <a:r>
              <a:rPr lang="en-US" sz="1800" dirty="0">
                <a:solidFill>
                  <a:srgbClr val="000000"/>
                </a:solidFill>
                <a:latin typeface="+mn-lt"/>
              </a:rPr>
              <a:t>Extended Speaking test response time (ES)</a:t>
            </a:r>
          </a:p>
          <a:p>
            <a:endParaRPr lang="en-US" sz="1800" dirty="0">
              <a:solidFill>
                <a:srgbClr val="000000"/>
              </a:solidFill>
              <a:latin typeface="+mn-lt"/>
            </a:endParaRPr>
          </a:p>
          <a:p>
            <a:pPr marL="0" indent="0">
              <a:buNone/>
            </a:pPr>
            <a:r>
              <a:rPr lang="en-US" sz="1800" dirty="0">
                <a:solidFill>
                  <a:srgbClr val="000000"/>
                </a:solidFill>
                <a:latin typeface="+mn-lt"/>
              </a:rPr>
              <a:t>The following ACCESS accommodated forms must be pre-ordered by the assessment coordinator:</a:t>
            </a:r>
          </a:p>
          <a:p>
            <a:r>
              <a:rPr lang="en-US" sz="1800" dirty="0">
                <a:solidFill>
                  <a:srgbClr val="000000"/>
                </a:solidFill>
                <a:latin typeface="+mn-lt"/>
              </a:rPr>
              <a:t>Braille forms</a:t>
            </a:r>
          </a:p>
          <a:p>
            <a:r>
              <a:rPr lang="en-US" sz="1800" dirty="0">
                <a:solidFill>
                  <a:srgbClr val="000000"/>
                </a:solidFill>
                <a:latin typeface="+mn-lt"/>
              </a:rPr>
              <a:t>Large print</a:t>
            </a:r>
          </a:p>
          <a:p>
            <a:r>
              <a:rPr lang="en-US" sz="1800" dirty="0">
                <a:solidFill>
                  <a:srgbClr val="000000"/>
                </a:solidFill>
                <a:latin typeface="+mn-lt"/>
              </a:rPr>
              <a:t>Paper forms</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27</a:t>
            </a:fld>
            <a:endParaRPr lang="en-US" dirty="0"/>
          </a:p>
        </p:txBody>
      </p:sp>
    </p:spTree>
    <p:extLst>
      <p:ext uri="{BB962C8B-B14F-4D97-AF65-F5344CB8AC3E}">
        <p14:creationId xmlns:p14="http://schemas.microsoft.com/office/powerpoint/2010/main" val="10181828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Unique Accommodation Requests (UAR) for ACCESS</a:t>
            </a:r>
          </a:p>
        </p:txBody>
      </p:sp>
      <p:sp>
        <p:nvSpPr>
          <p:cNvPr id="3" name="Content Placeholder 2"/>
          <p:cNvSpPr>
            <a:spLocks noGrp="1"/>
          </p:cNvSpPr>
          <p:nvPr>
            <p:ph idx="1"/>
          </p:nvPr>
        </p:nvSpPr>
        <p:spPr>
          <a:xfrm>
            <a:off x="335956" y="1374996"/>
            <a:ext cx="8472087" cy="4964340"/>
          </a:xfrm>
        </p:spPr>
        <p:txBody>
          <a:bodyPr>
            <a:normAutofit lnSpcReduction="10000"/>
          </a:bodyPr>
          <a:lstStyle/>
          <a:p>
            <a:pPr marL="0" indent="0">
              <a:buNone/>
            </a:pPr>
            <a:r>
              <a:rPr lang="en-US" sz="1800" dirty="0">
                <a:solidFill>
                  <a:srgbClr val="000000"/>
                </a:solidFill>
                <a:latin typeface="+mn-lt"/>
              </a:rPr>
              <a:t>A very limited number of students who meet specific criteria may qualify for unique accommodations</a:t>
            </a:r>
          </a:p>
          <a:p>
            <a:r>
              <a:rPr lang="en-US" sz="1800" dirty="0">
                <a:solidFill>
                  <a:srgbClr val="000000"/>
                </a:solidFill>
                <a:latin typeface="+mn-lt"/>
              </a:rPr>
              <a:t>The requested UAR must be listed in the IEP/504 and tied to an instructional goal</a:t>
            </a:r>
          </a:p>
          <a:p>
            <a:pPr marL="0" indent="0">
              <a:buNone/>
            </a:pPr>
            <a:endParaRPr lang="en-US" sz="1800" dirty="0">
              <a:solidFill>
                <a:srgbClr val="000000"/>
              </a:solidFill>
              <a:latin typeface="+mn-lt"/>
            </a:endParaRPr>
          </a:p>
          <a:p>
            <a:pPr marL="0" indent="0">
              <a:buNone/>
            </a:pPr>
            <a:r>
              <a:rPr lang="en-US" sz="1800" dirty="0">
                <a:solidFill>
                  <a:srgbClr val="000000"/>
                </a:solidFill>
                <a:latin typeface="+mn-lt"/>
              </a:rPr>
              <a:t>The following accommodations require CDE approval:</a:t>
            </a:r>
          </a:p>
          <a:p>
            <a:r>
              <a:rPr lang="en-US" sz="1800" dirty="0">
                <a:solidFill>
                  <a:srgbClr val="000000"/>
                </a:solidFill>
                <a:latin typeface="+mn-lt"/>
              </a:rPr>
              <a:t>Scribe accommodation for ACCESS for ELLs Writing domain</a:t>
            </a:r>
          </a:p>
          <a:p>
            <a:pPr lvl="1"/>
            <a:r>
              <a:rPr lang="en-US" sz="1400" dirty="0">
                <a:solidFill>
                  <a:srgbClr val="000000"/>
                </a:solidFill>
                <a:latin typeface="+mn-lt"/>
              </a:rPr>
              <a:t>Speech-to-text (STT) requests are to be submitted as a ‘scribe’ UAR</a:t>
            </a:r>
          </a:p>
          <a:p>
            <a:pPr lvl="1"/>
            <a:r>
              <a:rPr lang="en-US" sz="1400" dirty="0">
                <a:solidFill>
                  <a:srgbClr val="000000"/>
                </a:solidFill>
                <a:latin typeface="+mn-lt"/>
              </a:rPr>
              <a:t>Scribe accommodation for ACCESS for ELLs uses a separate test form</a:t>
            </a:r>
          </a:p>
          <a:p>
            <a:pPr marL="0" indent="0">
              <a:buNone/>
            </a:pPr>
            <a:endParaRPr lang="en-US" sz="1800" dirty="0">
              <a:solidFill>
                <a:srgbClr val="000000"/>
              </a:solidFill>
              <a:latin typeface="+mn-lt"/>
            </a:endParaRPr>
          </a:p>
          <a:p>
            <a:pPr marL="0" indent="0">
              <a:buNone/>
            </a:pPr>
            <a:r>
              <a:rPr lang="en-US" sz="1800" dirty="0">
                <a:solidFill>
                  <a:srgbClr val="000000"/>
                </a:solidFill>
                <a:latin typeface="+mn-lt"/>
              </a:rPr>
              <a:t>Students who may qualify have an:</a:t>
            </a:r>
          </a:p>
          <a:p>
            <a:pPr marL="0" indent="0">
              <a:buNone/>
            </a:pPr>
            <a:r>
              <a:rPr lang="en-US" sz="1800" dirty="0">
                <a:solidFill>
                  <a:srgbClr val="000000"/>
                </a:solidFill>
                <a:latin typeface="+mn-lt"/>
              </a:rPr>
              <a:t>IEP/504 due to neurological disorder or physical disability; and</a:t>
            </a:r>
          </a:p>
          <a:p>
            <a:pPr marL="0" indent="0">
              <a:buNone/>
            </a:pPr>
            <a:r>
              <a:rPr lang="en-US" sz="1800" dirty="0">
                <a:solidFill>
                  <a:srgbClr val="000000"/>
                </a:solidFill>
                <a:latin typeface="+mn-lt"/>
              </a:rPr>
              <a:t>Identified disability connected to the inability to access this domain</a:t>
            </a:r>
          </a:p>
          <a:p>
            <a:pPr marL="0" indent="0">
              <a:buNone/>
            </a:pPr>
            <a:endParaRPr lang="en-US" sz="1800" dirty="0">
              <a:solidFill>
                <a:srgbClr val="000000"/>
              </a:solidFill>
              <a:latin typeface="+mn-lt"/>
            </a:endParaRPr>
          </a:p>
          <a:p>
            <a:pPr marL="0" indent="0" algn="ctr">
              <a:buNone/>
            </a:pPr>
            <a:r>
              <a:rPr lang="en-US" sz="1800" b="1" dirty="0">
                <a:solidFill>
                  <a:srgbClr val="000000"/>
                </a:solidFill>
                <a:latin typeface="+mn-lt"/>
              </a:rPr>
              <a:t>Note: </a:t>
            </a:r>
            <a:r>
              <a:rPr lang="en-US" sz="1800" dirty="0">
                <a:solidFill>
                  <a:srgbClr val="000000"/>
                </a:solidFill>
                <a:latin typeface="+mn-lt"/>
              </a:rPr>
              <a:t>Use of unique accommodations without CDE approval may result in the writing domain score being invalidated and the student not receiving an Overall Composite Score or Literacy Score</a:t>
            </a:r>
          </a:p>
          <a:p>
            <a:pPr marL="0" indent="0">
              <a:buNone/>
            </a:pPr>
            <a:endParaRPr lang="en-US" sz="1400" dirty="0">
              <a:solidFill>
                <a:srgbClr val="000000"/>
              </a:solidFill>
              <a:latin typeface="+mn-lt"/>
            </a:endParaRPr>
          </a:p>
          <a:p>
            <a:pPr marL="457200" lvl="1" indent="0">
              <a:buNone/>
            </a:pPr>
            <a:endParaRPr lang="en-US" sz="14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28</a:t>
            </a:fld>
            <a:endParaRPr lang="en-US" dirty="0"/>
          </a:p>
        </p:txBody>
      </p:sp>
      <p:sp>
        <p:nvSpPr>
          <p:cNvPr id="6" name="Wave 5" descr="A flag emphasizing the following text: &quot;ACCESS for ELLs UAR are due to CSI by November 27, 2023">
            <a:extLst>
              <a:ext uri="{FF2B5EF4-FFF2-40B4-BE49-F238E27FC236}">
                <a16:creationId xmlns:a16="http://schemas.microsoft.com/office/drawing/2014/main" id="{B562E679-B40B-FD8C-9E33-F597215FA846}"/>
              </a:ext>
            </a:extLst>
          </p:cNvPr>
          <p:cNvSpPr/>
          <p:nvPr/>
        </p:nvSpPr>
        <p:spPr>
          <a:xfrm>
            <a:off x="6363221" y="2505205"/>
            <a:ext cx="2444821" cy="1878905"/>
          </a:xfrm>
          <a:prstGeom prst="wave">
            <a:avLst>
              <a:gd name="adj1" fmla="val 12500"/>
              <a:gd name="adj2" fmla="val 51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FFCF430-AB04-59F3-3CDF-98487B78F852}"/>
              </a:ext>
            </a:extLst>
          </p:cNvPr>
          <p:cNvSpPr txBox="1"/>
          <p:nvPr/>
        </p:nvSpPr>
        <p:spPr>
          <a:xfrm>
            <a:off x="6513533" y="2982992"/>
            <a:ext cx="2144195" cy="923330"/>
          </a:xfrm>
          <a:prstGeom prst="rect">
            <a:avLst/>
          </a:prstGeom>
          <a:noFill/>
        </p:spPr>
        <p:txBody>
          <a:bodyPr wrap="square" rtlCol="0">
            <a:spAutoFit/>
          </a:bodyPr>
          <a:lstStyle/>
          <a:p>
            <a:r>
              <a:rPr lang="en-US" b="1" dirty="0">
                <a:solidFill>
                  <a:schemeClr val="bg1"/>
                </a:solidFill>
              </a:rPr>
              <a:t>ACCESS for ELLs UAR are due to CSI by </a:t>
            </a:r>
            <a:r>
              <a:rPr lang="en-US" b="1" dirty="0">
                <a:highlight>
                  <a:srgbClr val="FFFF00"/>
                </a:highlight>
              </a:rPr>
              <a:t>November 27, 2023</a:t>
            </a:r>
          </a:p>
        </p:txBody>
      </p:sp>
    </p:spTree>
    <p:extLst>
      <p:ext uri="{BB962C8B-B14F-4D97-AF65-F5344CB8AC3E}">
        <p14:creationId xmlns:p14="http://schemas.microsoft.com/office/powerpoint/2010/main" val="28838122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6BB4-F3BA-5CA0-0071-7C6495C06B7D}"/>
              </a:ext>
            </a:extLst>
          </p:cNvPr>
          <p:cNvSpPr>
            <a:spLocks noGrp="1"/>
          </p:cNvSpPr>
          <p:nvPr>
            <p:ph type="title"/>
          </p:nvPr>
        </p:nvSpPr>
        <p:spPr>
          <a:xfrm>
            <a:off x="506730" y="500381"/>
            <a:ext cx="7886700" cy="730249"/>
          </a:xfrm>
        </p:spPr>
        <p:txBody>
          <a:bodyPr>
            <a:normAutofit fontScale="90000"/>
          </a:bodyPr>
          <a:lstStyle/>
          <a:p>
            <a:r>
              <a:rPr lang="en-US" dirty="0"/>
              <a:t>Knowledge Check: ACCESS for ELLs</a:t>
            </a:r>
          </a:p>
        </p:txBody>
      </p:sp>
      <p:pic>
        <p:nvPicPr>
          <p:cNvPr id="4" name="Graphic 3" descr="Lightbulb and gear outline">
            <a:extLst>
              <a:ext uri="{FF2B5EF4-FFF2-40B4-BE49-F238E27FC236}">
                <a16:creationId xmlns:a16="http://schemas.microsoft.com/office/drawing/2014/main" id="{786CE71D-FBEA-9023-BE30-92D18ADAF5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59480" y="2316480"/>
            <a:ext cx="2225040" cy="2225040"/>
          </a:xfrm>
          <a:prstGeom prst="rect">
            <a:avLst/>
          </a:prstGeom>
        </p:spPr>
      </p:pic>
    </p:spTree>
    <p:extLst>
      <p:ext uri="{BB962C8B-B14F-4D97-AF65-F5344CB8AC3E}">
        <p14:creationId xmlns:p14="http://schemas.microsoft.com/office/powerpoint/2010/main" val="1162525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0E95A-760C-9DED-4391-E3F8F28B1059}"/>
              </a:ext>
            </a:extLst>
          </p:cNvPr>
          <p:cNvSpPr>
            <a:spLocks noGrp="1"/>
          </p:cNvSpPr>
          <p:nvPr>
            <p:ph type="ctrTitle"/>
          </p:nvPr>
        </p:nvSpPr>
        <p:spPr/>
        <p:txBody>
          <a:bodyPr/>
          <a:lstStyle/>
          <a:p>
            <a:r>
              <a:rPr lang="en-US" dirty="0"/>
              <a:t>Privacy Laws</a:t>
            </a:r>
          </a:p>
        </p:txBody>
      </p:sp>
    </p:spTree>
    <p:extLst>
      <p:ext uri="{BB962C8B-B14F-4D97-AF65-F5344CB8AC3E}">
        <p14:creationId xmlns:p14="http://schemas.microsoft.com/office/powerpoint/2010/main" val="32507905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08E05-F3C1-EE58-852D-C1C323F9FE48}"/>
              </a:ext>
            </a:extLst>
          </p:cNvPr>
          <p:cNvSpPr>
            <a:spLocks noGrp="1"/>
          </p:cNvSpPr>
          <p:nvPr>
            <p:ph type="ctrTitle"/>
          </p:nvPr>
        </p:nvSpPr>
        <p:spPr/>
        <p:txBody>
          <a:bodyPr/>
          <a:lstStyle/>
          <a:p>
            <a:r>
              <a:rPr lang="en-US" dirty="0"/>
              <a:t>CMAS</a:t>
            </a:r>
          </a:p>
        </p:txBody>
      </p:sp>
    </p:spTree>
    <p:extLst>
      <p:ext uri="{BB962C8B-B14F-4D97-AF65-F5344CB8AC3E}">
        <p14:creationId xmlns:p14="http://schemas.microsoft.com/office/powerpoint/2010/main" val="12556829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CMAS Accessibilities and Accommodations </a:t>
            </a:r>
          </a:p>
        </p:txBody>
      </p:sp>
      <p:sp>
        <p:nvSpPr>
          <p:cNvPr id="3" name="Content Placeholder 2"/>
          <p:cNvSpPr>
            <a:spLocks noGrp="1"/>
          </p:cNvSpPr>
          <p:nvPr>
            <p:ph idx="1"/>
          </p:nvPr>
        </p:nvSpPr>
        <p:spPr>
          <a:xfrm>
            <a:off x="335956" y="1378392"/>
            <a:ext cx="8472087" cy="3932644"/>
          </a:xfrm>
        </p:spPr>
        <p:txBody>
          <a:bodyPr>
            <a:normAutofit lnSpcReduction="10000"/>
          </a:bodyPr>
          <a:lstStyle/>
          <a:p>
            <a:r>
              <a:rPr lang="en-US" sz="1800" dirty="0">
                <a:solidFill>
                  <a:srgbClr val="000000"/>
                </a:solidFill>
                <a:latin typeface="+mn-lt"/>
              </a:rPr>
              <a:t>Administrative Considerations</a:t>
            </a:r>
          </a:p>
          <a:p>
            <a:r>
              <a:rPr lang="en-US" sz="1800" dirty="0">
                <a:solidFill>
                  <a:srgbClr val="000000"/>
                </a:solidFill>
                <a:latin typeface="+mn-lt"/>
              </a:rPr>
              <a:t>Accessibility Features</a:t>
            </a:r>
          </a:p>
          <a:p>
            <a:r>
              <a:rPr lang="en-US" sz="1800" dirty="0">
                <a:solidFill>
                  <a:srgbClr val="000000"/>
                </a:solidFill>
                <a:latin typeface="+mn-lt"/>
              </a:rPr>
              <a:t>Accommodations for students with disabilities and in an LIEP* (NEP/LEP)</a:t>
            </a:r>
          </a:p>
          <a:p>
            <a:pPr lvl="1"/>
            <a:r>
              <a:rPr lang="en-US" sz="1600" dirty="0">
                <a:solidFill>
                  <a:srgbClr val="000000"/>
                </a:solidFill>
                <a:latin typeface="+mn-lt"/>
              </a:rPr>
              <a:t>Presentation Accommodations</a:t>
            </a:r>
          </a:p>
          <a:p>
            <a:pPr lvl="1"/>
            <a:r>
              <a:rPr lang="en-US" sz="1600" dirty="0">
                <a:solidFill>
                  <a:srgbClr val="000000"/>
                </a:solidFill>
                <a:latin typeface="+mn-lt"/>
              </a:rPr>
              <a:t>Response Accommodations</a:t>
            </a:r>
          </a:p>
          <a:p>
            <a:pPr lvl="1"/>
            <a:r>
              <a:rPr lang="en-US" sz="1600" dirty="0">
                <a:solidFill>
                  <a:srgbClr val="000000"/>
                </a:solidFill>
                <a:latin typeface="+mn-lt"/>
              </a:rPr>
              <a:t>Timing Accommodations</a:t>
            </a:r>
          </a:p>
          <a:p>
            <a:r>
              <a:rPr lang="en-US" sz="1800" dirty="0">
                <a:solidFill>
                  <a:srgbClr val="000000"/>
                </a:solidFill>
                <a:latin typeface="+mn-lt"/>
              </a:rPr>
              <a:t>Accommodations unique to students identified through LIEP* (NEP/LEP)</a:t>
            </a:r>
          </a:p>
          <a:p>
            <a:pPr lvl="1"/>
            <a:r>
              <a:rPr lang="en-US" sz="1600" dirty="0">
                <a:solidFill>
                  <a:srgbClr val="000000"/>
                </a:solidFill>
                <a:latin typeface="+mn-lt"/>
              </a:rPr>
              <a:t>Linguistic Accommodations</a:t>
            </a:r>
          </a:p>
          <a:p>
            <a:r>
              <a:rPr lang="en-US" sz="1800" dirty="0">
                <a:solidFill>
                  <a:srgbClr val="000000"/>
                </a:solidFill>
                <a:latin typeface="+mn-lt"/>
              </a:rPr>
              <a:t>Getting familiar with practice resources</a:t>
            </a:r>
          </a:p>
          <a:p>
            <a:r>
              <a:rPr lang="en-US" sz="1800" dirty="0">
                <a:solidFill>
                  <a:srgbClr val="000000"/>
                </a:solidFill>
                <a:latin typeface="+mn-lt"/>
              </a:rPr>
              <a:t>Emergency accommodations </a:t>
            </a:r>
          </a:p>
          <a:p>
            <a:endParaRPr lang="en-US" sz="1800" dirty="0">
              <a:solidFill>
                <a:srgbClr val="000000"/>
              </a:solidFill>
              <a:latin typeface="+mn-lt"/>
            </a:endParaRPr>
          </a:p>
          <a:p>
            <a:pPr marL="0" indent="0">
              <a:buNone/>
            </a:pPr>
            <a:r>
              <a:rPr lang="en-US" sz="1600" dirty="0">
                <a:solidFill>
                  <a:srgbClr val="000000"/>
                </a:solidFill>
                <a:latin typeface="+mn-lt"/>
              </a:rPr>
              <a:t>*Students in the Language Instruction Educational Program are identified as NEP/LEP</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31</a:t>
            </a:fld>
            <a:endParaRPr lang="en-US" dirty="0"/>
          </a:p>
        </p:txBody>
      </p:sp>
    </p:spTree>
    <p:extLst>
      <p:ext uri="{BB962C8B-B14F-4D97-AF65-F5344CB8AC3E}">
        <p14:creationId xmlns:p14="http://schemas.microsoft.com/office/powerpoint/2010/main" val="41423823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Administrative Considerations</a:t>
            </a:r>
          </a:p>
        </p:txBody>
      </p:sp>
      <p:sp>
        <p:nvSpPr>
          <p:cNvPr id="3" name="Content Placeholder 2"/>
          <p:cNvSpPr>
            <a:spLocks noGrp="1"/>
          </p:cNvSpPr>
          <p:nvPr>
            <p:ph idx="1"/>
          </p:nvPr>
        </p:nvSpPr>
        <p:spPr>
          <a:xfrm>
            <a:off x="335956" y="1378392"/>
            <a:ext cx="8472087" cy="3043296"/>
          </a:xfrm>
        </p:spPr>
        <p:txBody>
          <a:bodyPr>
            <a:normAutofit/>
          </a:bodyPr>
          <a:lstStyle/>
          <a:p>
            <a:pPr marL="0" indent="0">
              <a:buNone/>
            </a:pPr>
            <a:r>
              <a:rPr lang="en-US" sz="1800" dirty="0">
                <a:solidFill>
                  <a:srgbClr val="000000"/>
                </a:solidFill>
                <a:latin typeface="+mn-lt"/>
              </a:rPr>
              <a:t>Administrative considerations are available to any student who may benefit from a change in the testing conditions</a:t>
            </a:r>
          </a:p>
          <a:p>
            <a:r>
              <a:rPr lang="en-US" sz="1800" dirty="0">
                <a:solidFill>
                  <a:srgbClr val="000000"/>
                </a:solidFill>
                <a:latin typeface="+mn-lt"/>
              </a:rPr>
              <a:t>Available for both computer-based and paper-based testing</a:t>
            </a:r>
          </a:p>
          <a:p>
            <a:r>
              <a:rPr lang="en-US" sz="1800" dirty="0">
                <a:solidFill>
                  <a:srgbClr val="000000"/>
                </a:solidFill>
                <a:latin typeface="+mn-lt"/>
              </a:rPr>
              <a:t>Ensure test security is not compromised and testing requirements are met</a:t>
            </a:r>
          </a:p>
          <a:p>
            <a:r>
              <a:rPr lang="en-US" sz="1800" dirty="0">
                <a:solidFill>
                  <a:srgbClr val="000000"/>
                </a:solidFill>
                <a:latin typeface="+mn-lt"/>
              </a:rPr>
              <a:t>Not all students will benefit from administrative considerations</a:t>
            </a:r>
          </a:p>
          <a:p>
            <a:pPr marL="0" indent="0">
              <a:buNone/>
            </a:pPr>
            <a:endParaRPr lang="en-US" sz="18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32</a:t>
            </a:fld>
            <a:endParaRPr lang="en-US" dirty="0"/>
          </a:p>
        </p:txBody>
      </p:sp>
    </p:spTree>
    <p:extLst>
      <p:ext uri="{BB962C8B-B14F-4D97-AF65-F5344CB8AC3E}">
        <p14:creationId xmlns:p14="http://schemas.microsoft.com/office/powerpoint/2010/main" val="42068413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CMAS Administrative Considerations</a:t>
            </a:r>
          </a:p>
        </p:txBody>
      </p:sp>
      <p:sp>
        <p:nvSpPr>
          <p:cNvPr id="3" name="Content Placeholder 2"/>
          <p:cNvSpPr>
            <a:spLocks noGrp="1"/>
          </p:cNvSpPr>
          <p:nvPr>
            <p:ph idx="1"/>
          </p:nvPr>
        </p:nvSpPr>
        <p:spPr>
          <a:xfrm>
            <a:off x="335956" y="1378392"/>
            <a:ext cx="8472087" cy="3043296"/>
          </a:xfrm>
        </p:spPr>
        <p:txBody>
          <a:bodyPr>
            <a:normAutofit/>
          </a:bodyPr>
          <a:lstStyle/>
          <a:p>
            <a:r>
              <a:rPr lang="en-US" sz="1800" dirty="0">
                <a:solidFill>
                  <a:srgbClr val="000000"/>
                </a:solidFill>
                <a:latin typeface="+mn-lt"/>
              </a:rPr>
              <a:t>Small group testing</a:t>
            </a:r>
          </a:p>
          <a:p>
            <a:r>
              <a:rPr lang="en-US" sz="1800" dirty="0">
                <a:solidFill>
                  <a:srgbClr val="000000"/>
                </a:solidFill>
                <a:latin typeface="+mn-lt"/>
              </a:rPr>
              <a:t>Time of day within a school day</a:t>
            </a:r>
          </a:p>
          <a:p>
            <a:r>
              <a:rPr lang="en-US" sz="1800" dirty="0">
                <a:solidFill>
                  <a:srgbClr val="000000"/>
                </a:solidFill>
                <a:latin typeface="+mn-lt"/>
              </a:rPr>
              <a:t>Separate or alternate location</a:t>
            </a:r>
          </a:p>
          <a:p>
            <a:r>
              <a:rPr lang="en-US" sz="1800" dirty="0">
                <a:solidFill>
                  <a:srgbClr val="000000"/>
                </a:solidFill>
                <a:latin typeface="+mn-lt"/>
              </a:rPr>
              <a:t>Specified area or setting</a:t>
            </a:r>
          </a:p>
          <a:p>
            <a:r>
              <a:rPr lang="en-US" sz="1800" dirty="0">
                <a:solidFill>
                  <a:srgbClr val="000000"/>
                </a:solidFill>
                <a:latin typeface="+mn-lt"/>
              </a:rPr>
              <a:t>Adaptive and specialized equipment or furniture</a:t>
            </a:r>
          </a:p>
          <a:p>
            <a:r>
              <a:rPr lang="en-US" sz="1800" dirty="0">
                <a:solidFill>
                  <a:srgbClr val="000000"/>
                </a:solidFill>
                <a:latin typeface="+mn-lt"/>
              </a:rPr>
              <a:t>Frequent breaks (do not stop the clock)</a:t>
            </a:r>
          </a:p>
          <a:p>
            <a:pPr marL="0" indent="0">
              <a:buNone/>
            </a:pPr>
            <a:endParaRPr lang="en-US" sz="18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33</a:t>
            </a:fld>
            <a:endParaRPr lang="en-US" dirty="0"/>
          </a:p>
        </p:txBody>
      </p:sp>
    </p:spTree>
    <p:extLst>
      <p:ext uri="{BB962C8B-B14F-4D97-AF65-F5344CB8AC3E}">
        <p14:creationId xmlns:p14="http://schemas.microsoft.com/office/powerpoint/2010/main" val="16544007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Administrative Considerations Examples</a:t>
            </a:r>
          </a:p>
        </p:txBody>
      </p:sp>
      <p:sp>
        <p:nvSpPr>
          <p:cNvPr id="3" name="Content Placeholder 2"/>
          <p:cNvSpPr>
            <a:spLocks noGrp="1"/>
          </p:cNvSpPr>
          <p:nvPr>
            <p:ph idx="1"/>
          </p:nvPr>
        </p:nvSpPr>
        <p:spPr>
          <a:xfrm>
            <a:off x="335956" y="1378391"/>
            <a:ext cx="8472087" cy="4546420"/>
          </a:xfrm>
        </p:spPr>
        <p:txBody>
          <a:bodyPr>
            <a:normAutofit/>
          </a:bodyPr>
          <a:lstStyle/>
          <a:p>
            <a:pPr marL="0" indent="0">
              <a:buNone/>
            </a:pPr>
            <a:r>
              <a:rPr lang="en-US" sz="1800" dirty="0">
                <a:solidFill>
                  <a:srgbClr val="000000"/>
                </a:solidFill>
                <a:latin typeface="+mn-lt"/>
              </a:rPr>
              <a:t>Frequent breaks (does not stop the clock)</a:t>
            </a:r>
          </a:p>
          <a:p>
            <a:r>
              <a:rPr lang="en-US" sz="1800" dirty="0">
                <a:solidFill>
                  <a:srgbClr val="000000"/>
                </a:solidFill>
                <a:latin typeface="+mn-lt"/>
              </a:rPr>
              <a:t>Students remain in the testing environment</a:t>
            </a:r>
          </a:p>
          <a:p>
            <a:r>
              <a:rPr lang="en-US" sz="1800" dirty="0">
                <a:solidFill>
                  <a:srgbClr val="000000"/>
                </a:solidFill>
                <a:latin typeface="+mn-lt"/>
              </a:rPr>
              <a:t>Brain breaks, stretches, standing, walking around</a:t>
            </a:r>
          </a:p>
          <a:p>
            <a:r>
              <a:rPr lang="en-US" sz="1800" dirty="0">
                <a:solidFill>
                  <a:srgbClr val="000000"/>
                </a:solidFill>
                <a:latin typeface="+mn-lt"/>
              </a:rPr>
              <a:t>Maintain standardized test environment</a:t>
            </a:r>
          </a:p>
          <a:p>
            <a:r>
              <a:rPr lang="en-US" sz="1800" dirty="0">
                <a:solidFill>
                  <a:srgbClr val="000000"/>
                </a:solidFill>
                <a:latin typeface="+mn-lt"/>
              </a:rPr>
              <a:t>Many students benefit from frequent breaks over extended time</a:t>
            </a:r>
          </a:p>
          <a:p>
            <a:pPr marL="0" indent="0">
              <a:buNone/>
            </a:pPr>
            <a:endParaRPr lang="en-US" sz="1800" dirty="0">
              <a:solidFill>
                <a:srgbClr val="000000"/>
              </a:solidFill>
              <a:latin typeface="+mn-lt"/>
            </a:endParaRPr>
          </a:p>
          <a:p>
            <a:pPr marL="0" indent="0">
              <a:buNone/>
            </a:pPr>
            <a:r>
              <a:rPr lang="en-US" sz="1800" dirty="0">
                <a:solidFill>
                  <a:srgbClr val="000000"/>
                </a:solidFill>
                <a:latin typeface="+mn-lt"/>
              </a:rPr>
              <a:t>Small group testing</a:t>
            </a:r>
          </a:p>
          <a:p>
            <a:r>
              <a:rPr lang="en-US" sz="1800" dirty="0">
                <a:solidFill>
                  <a:srgbClr val="000000"/>
                </a:solidFill>
                <a:latin typeface="+mn-lt"/>
              </a:rPr>
              <a:t>Can be individual or group</a:t>
            </a:r>
          </a:p>
          <a:p>
            <a:pPr marL="0" indent="0">
              <a:buNone/>
            </a:pPr>
            <a:endParaRPr lang="en-US" sz="1800" dirty="0">
              <a:solidFill>
                <a:srgbClr val="000000"/>
              </a:solidFill>
              <a:latin typeface="+mn-lt"/>
            </a:endParaRPr>
          </a:p>
          <a:p>
            <a:pPr marL="0" indent="0">
              <a:buNone/>
            </a:pPr>
            <a:r>
              <a:rPr lang="en-US" sz="1800" dirty="0">
                <a:solidFill>
                  <a:srgbClr val="000000"/>
                </a:solidFill>
                <a:latin typeface="+mn-lt"/>
              </a:rPr>
              <a:t>Time of day within the school day</a:t>
            </a:r>
          </a:p>
          <a:p>
            <a:r>
              <a:rPr lang="en-US" sz="1800" dirty="0">
                <a:solidFill>
                  <a:srgbClr val="000000"/>
                </a:solidFill>
                <a:latin typeface="+mn-lt"/>
              </a:rPr>
              <a:t>A group of students typically have math instruction after lunch, so they take their math unit directly after lunch</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34</a:t>
            </a:fld>
            <a:endParaRPr lang="en-US" dirty="0"/>
          </a:p>
        </p:txBody>
      </p:sp>
    </p:spTree>
    <p:extLst>
      <p:ext uri="{BB962C8B-B14F-4D97-AF65-F5344CB8AC3E}">
        <p14:creationId xmlns:p14="http://schemas.microsoft.com/office/powerpoint/2010/main" val="10376957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CMAS Accessibility Features</a:t>
            </a:r>
          </a:p>
        </p:txBody>
      </p:sp>
      <p:sp>
        <p:nvSpPr>
          <p:cNvPr id="3" name="Content Placeholder 2"/>
          <p:cNvSpPr>
            <a:spLocks noGrp="1"/>
          </p:cNvSpPr>
          <p:nvPr>
            <p:ph idx="1"/>
          </p:nvPr>
        </p:nvSpPr>
        <p:spPr>
          <a:xfrm>
            <a:off x="335956" y="1378392"/>
            <a:ext cx="8472087" cy="3932644"/>
          </a:xfrm>
        </p:spPr>
        <p:txBody>
          <a:bodyPr>
            <a:normAutofit/>
          </a:bodyPr>
          <a:lstStyle/>
          <a:p>
            <a:pPr marL="0" indent="0">
              <a:buNone/>
            </a:pPr>
            <a:r>
              <a:rPr lang="en-US" sz="1800" dirty="0">
                <a:solidFill>
                  <a:srgbClr val="000000"/>
                </a:solidFill>
                <a:latin typeface="+mn-lt"/>
              </a:rPr>
              <a:t>Accessibility features are available to any student to increase the accessibility of the assessment</a:t>
            </a:r>
          </a:p>
          <a:p>
            <a:r>
              <a:rPr lang="en-US" sz="1800" dirty="0">
                <a:solidFill>
                  <a:srgbClr val="000000"/>
                </a:solidFill>
                <a:latin typeface="+mn-lt"/>
              </a:rPr>
              <a:t>Available as embedded accessibility features through the computer-based assessment</a:t>
            </a:r>
          </a:p>
          <a:p>
            <a:pPr lvl="1"/>
            <a:r>
              <a:rPr lang="en-US" sz="1600" dirty="0">
                <a:solidFill>
                  <a:srgbClr val="000000"/>
                </a:solidFill>
                <a:latin typeface="+mn-lt"/>
              </a:rPr>
              <a:t>Some features must be enabled/provided by the Test Administrator</a:t>
            </a:r>
          </a:p>
          <a:p>
            <a:r>
              <a:rPr lang="en-US" sz="1800" dirty="0">
                <a:solidFill>
                  <a:srgbClr val="000000"/>
                </a:solidFill>
                <a:latin typeface="+mn-lt"/>
              </a:rPr>
              <a:t>Students should use similar access strategies during daily instruction and classroom assessment</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35</a:t>
            </a:fld>
            <a:endParaRPr lang="en-US" dirty="0"/>
          </a:p>
        </p:txBody>
      </p:sp>
    </p:spTree>
    <p:extLst>
      <p:ext uri="{BB962C8B-B14F-4D97-AF65-F5344CB8AC3E}">
        <p14:creationId xmlns:p14="http://schemas.microsoft.com/office/powerpoint/2010/main" val="32879621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CMAS Accessibility Features</a:t>
            </a:r>
          </a:p>
        </p:txBody>
      </p:sp>
      <p:sp>
        <p:nvSpPr>
          <p:cNvPr id="3" name="Content Placeholder 2"/>
          <p:cNvSpPr>
            <a:spLocks noGrp="1"/>
          </p:cNvSpPr>
          <p:nvPr>
            <p:ph idx="1"/>
          </p:nvPr>
        </p:nvSpPr>
        <p:spPr>
          <a:xfrm>
            <a:off x="335956" y="1378391"/>
            <a:ext cx="8472087" cy="4446211"/>
          </a:xfrm>
        </p:spPr>
        <p:txBody>
          <a:bodyPr>
            <a:noAutofit/>
          </a:bodyPr>
          <a:lstStyle/>
          <a:p>
            <a:r>
              <a:rPr lang="en-US" sz="1600" dirty="0">
                <a:solidFill>
                  <a:srgbClr val="000000"/>
                </a:solidFill>
                <a:latin typeface="+mn-lt"/>
              </a:rPr>
              <a:t>Audio amplification</a:t>
            </a:r>
          </a:p>
          <a:p>
            <a:r>
              <a:rPr lang="en-US" sz="1600" dirty="0">
                <a:solidFill>
                  <a:srgbClr val="000000"/>
                </a:solidFill>
                <a:latin typeface="+mn-lt"/>
              </a:rPr>
              <a:t>Color contrast</a:t>
            </a:r>
          </a:p>
          <a:p>
            <a:r>
              <a:rPr lang="en-US" sz="1600" dirty="0">
                <a:solidFill>
                  <a:srgbClr val="000000"/>
                </a:solidFill>
                <a:latin typeface="+mn-lt"/>
              </a:rPr>
              <a:t>Answer eliminator</a:t>
            </a:r>
          </a:p>
          <a:p>
            <a:r>
              <a:rPr lang="en-US" sz="1600" dirty="0">
                <a:solidFill>
                  <a:srgbClr val="000000"/>
                </a:solidFill>
                <a:latin typeface="+mn-lt"/>
              </a:rPr>
              <a:t>Frequent breaks (do not stop the clock)</a:t>
            </a:r>
          </a:p>
          <a:p>
            <a:r>
              <a:rPr lang="en-US" sz="1600" dirty="0">
                <a:solidFill>
                  <a:srgbClr val="000000"/>
                </a:solidFill>
                <a:latin typeface="+mn-lt"/>
              </a:rPr>
              <a:t>General admin directions read aloud/repeated/clarified</a:t>
            </a:r>
          </a:p>
          <a:p>
            <a:r>
              <a:rPr lang="en-US" sz="1600" dirty="0">
                <a:solidFill>
                  <a:srgbClr val="000000"/>
                </a:solidFill>
                <a:latin typeface="+mn-lt"/>
              </a:rPr>
              <a:t>Highlight tool</a:t>
            </a:r>
          </a:p>
          <a:p>
            <a:r>
              <a:rPr lang="en-US" sz="1600" dirty="0">
                <a:solidFill>
                  <a:srgbClr val="000000"/>
                </a:solidFill>
                <a:latin typeface="+mn-lt"/>
              </a:rPr>
              <a:t>Headphones/noise buffers</a:t>
            </a:r>
          </a:p>
          <a:p>
            <a:r>
              <a:rPr lang="en-US" sz="1600" dirty="0">
                <a:solidFill>
                  <a:srgbClr val="000000"/>
                </a:solidFill>
                <a:latin typeface="+mn-lt"/>
              </a:rPr>
              <a:t>Line reader</a:t>
            </a:r>
          </a:p>
          <a:p>
            <a:r>
              <a:rPr lang="en-US" sz="1600" dirty="0">
                <a:solidFill>
                  <a:srgbClr val="000000"/>
                </a:solidFill>
                <a:latin typeface="+mn-lt"/>
              </a:rPr>
              <a:t>Zoom</a:t>
            </a:r>
          </a:p>
          <a:p>
            <a:r>
              <a:rPr lang="en-US" sz="1600" dirty="0">
                <a:solidFill>
                  <a:srgbClr val="000000"/>
                </a:solidFill>
                <a:latin typeface="+mn-lt"/>
              </a:rPr>
              <a:t>Notepad</a:t>
            </a:r>
          </a:p>
          <a:p>
            <a:r>
              <a:rPr lang="en-US" sz="1600" dirty="0">
                <a:solidFill>
                  <a:srgbClr val="000000"/>
                </a:solidFill>
                <a:latin typeface="+mn-lt"/>
              </a:rPr>
              <a:t>Pop up glossary</a:t>
            </a:r>
          </a:p>
          <a:p>
            <a:r>
              <a:rPr lang="en-US" sz="1600" dirty="0">
                <a:solidFill>
                  <a:srgbClr val="000000"/>
                </a:solidFill>
                <a:latin typeface="+mn-lt"/>
              </a:rPr>
              <a:t>External spell check device</a:t>
            </a:r>
          </a:p>
          <a:p>
            <a:r>
              <a:rPr lang="en-US" sz="1600" dirty="0">
                <a:solidFill>
                  <a:srgbClr val="000000"/>
                </a:solidFill>
                <a:latin typeface="+mn-lt"/>
              </a:rPr>
              <a:t>Text-to-Speech (TTS)</a:t>
            </a:r>
          </a:p>
          <a:p>
            <a:r>
              <a:rPr lang="en-US" sz="1600" dirty="0">
                <a:solidFill>
                  <a:srgbClr val="000000"/>
                </a:solidFill>
                <a:latin typeface="+mn-lt"/>
              </a:rPr>
              <a:t>Auditory/Signed presentation (reader/signer)</a:t>
            </a:r>
          </a:p>
          <a:p>
            <a:r>
              <a:rPr lang="en-US" sz="1600" dirty="0">
                <a:solidFill>
                  <a:srgbClr val="000000"/>
                </a:solidFill>
                <a:latin typeface="+mn-lt"/>
              </a:rPr>
              <a:t>Writing tools</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36</a:t>
            </a:fld>
            <a:endParaRPr lang="en-US" dirty="0"/>
          </a:p>
        </p:txBody>
      </p:sp>
    </p:spTree>
    <p:extLst>
      <p:ext uri="{BB962C8B-B14F-4D97-AF65-F5344CB8AC3E}">
        <p14:creationId xmlns:p14="http://schemas.microsoft.com/office/powerpoint/2010/main" val="25633556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Accessibility Feature: Text-to-Speech</a:t>
            </a:r>
          </a:p>
        </p:txBody>
      </p:sp>
      <p:sp>
        <p:nvSpPr>
          <p:cNvPr id="3" name="Content Placeholder 2"/>
          <p:cNvSpPr>
            <a:spLocks noGrp="1"/>
          </p:cNvSpPr>
          <p:nvPr>
            <p:ph idx="1"/>
          </p:nvPr>
        </p:nvSpPr>
        <p:spPr>
          <a:xfrm>
            <a:off x="335956" y="1378392"/>
            <a:ext cx="8472087" cy="4108008"/>
          </a:xfrm>
        </p:spPr>
        <p:txBody>
          <a:bodyPr>
            <a:normAutofit/>
          </a:bodyPr>
          <a:lstStyle/>
          <a:p>
            <a:r>
              <a:rPr lang="en-US" sz="1800" dirty="0">
                <a:solidFill>
                  <a:srgbClr val="000000"/>
                </a:solidFill>
                <a:latin typeface="+mn-lt"/>
              </a:rPr>
              <a:t>Available in Math and Science</a:t>
            </a:r>
          </a:p>
          <a:p>
            <a:r>
              <a:rPr lang="en-US" sz="1800" dirty="0">
                <a:solidFill>
                  <a:srgbClr val="000000"/>
                </a:solidFill>
                <a:latin typeface="+mn-lt"/>
              </a:rPr>
              <a:t>Assign TTS to a student who needs it and uses similar strategies during instruction</a:t>
            </a:r>
          </a:p>
          <a:p>
            <a:r>
              <a:rPr lang="en-US" sz="1800" dirty="0">
                <a:solidFill>
                  <a:srgbClr val="000000"/>
                </a:solidFill>
                <a:latin typeface="+mn-lt"/>
              </a:rPr>
              <a:t>Do NOT assign to students “just in case”</a:t>
            </a:r>
          </a:p>
          <a:p>
            <a:pPr lvl="1"/>
            <a:r>
              <a:rPr lang="en-US" sz="1600" dirty="0">
                <a:solidFill>
                  <a:srgbClr val="000000"/>
                </a:solidFill>
                <a:latin typeface="+mn-lt"/>
              </a:rPr>
              <a:t>Students will not benefit if they do not use TTS regularly during instruction and on classroom assessments</a:t>
            </a:r>
          </a:p>
          <a:p>
            <a:pPr lvl="1"/>
            <a:r>
              <a:rPr lang="en-US" sz="1600" dirty="0">
                <a:solidFill>
                  <a:srgbClr val="000000"/>
                </a:solidFill>
                <a:latin typeface="+mn-lt"/>
              </a:rPr>
              <a:t>Students should be familiar with the accessibility features because they use it during daily instruction</a:t>
            </a:r>
          </a:p>
          <a:p>
            <a:pPr lvl="1"/>
            <a:r>
              <a:rPr lang="en-US" sz="1600" dirty="0">
                <a:solidFill>
                  <a:srgbClr val="000000"/>
                </a:solidFill>
                <a:latin typeface="+mn-lt"/>
              </a:rPr>
              <a:t>Unfamiliar features can cause confusion and/or be a distraction</a:t>
            </a:r>
          </a:p>
          <a:p>
            <a:pPr lvl="1"/>
            <a:r>
              <a:rPr lang="en-US" sz="1600" dirty="0">
                <a:solidFill>
                  <a:srgbClr val="000000"/>
                </a:solidFill>
                <a:latin typeface="+mn-lt"/>
              </a:rPr>
              <a:t>Unfamiliar features can interfere with student access to the assessment</a:t>
            </a:r>
          </a:p>
          <a:p>
            <a:pPr lvl="1"/>
            <a:r>
              <a:rPr lang="en-US" sz="1600" dirty="0">
                <a:solidFill>
                  <a:srgbClr val="000000"/>
                </a:solidFill>
                <a:latin typeface="+mn-lt"/>
              </a:rPr>
              <a:t>Students don’t use it….</a:t>
            </a:r>
          </a:p>
          <a:p>
            <a:pPr lvl="1"/>
            <a:r>
              <a:rPr lang="en-US" sz="1600" dirty="0">
                <a:solidFill>
                  <a:srgbClr val="000000"/>
                </a:solidFill>
                <a:latin typeface="+mn-lt"/>
              </a:rPr>
              <a:t>Creates unnecessary additional administrative burden</a:t>
            </a:r>
          </a:p>
          <a:p>
            <a:pPr marL="0" indent="0">
              <a:buNone/>
            </a:pPr>
            <a:endParaRPr lang="en-US" sz="18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37</a:t>
            </a:fld>
            <a:endParaRPr lang="en-US" dirty="0"/>
          </a:p>
        </p:txBody>
      </p:sp>
    </p:spTree>
    <p:extLst>
      <p:ext uri="{BB962C8B-B14F-4D97-AF65-F5344CB8AC3E}">
        <p14:creationId xmlns:p14="http://schemas.microsoft.com/office/powerpoint/2010/main" val="39159655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Presentation Accommodations</a:t>
            </a:r>
          </a:p>
        </p:txBody>
      </p:sp>
      <p:sp>
        <p:nvSpPr>
          <p:cNvPr id="3" name="Content Placeholder 2"/>
          <p:cNvSpPr>
            <a:spLocks noGrp="1"/>
          </p:cNvSpPr>
          <p:nvPr>
            <p:ph idx="1"/>
          </p:nvPr>
        </p:nvSpPr>
        <p:spPr>
          <a:xfrm>
            <a:off x="335956" y="1378392"/>
            <a:ext cx="8472087" cy="4070430"/>
          </a:xfrm>
        </p:spPr>
        <p:txBody>
          <a:bodyPr>
            <a:normAutofit/>
          </a:bodyPr>
          <a:lstStyle/>
          <a:p>
            <a:r>
              <a:rPr lang="en-US" sz="1800" dirty="0">
                <a:solidFill>
                  <a:srgbClr val="000000"/>
                </a:solidFill>
                <a:latin typeface="+mn-lt"/>
              </a:rPr>
              <a:t>Large print</a:t>
            </a:r>
          </a:p>
          <a:p>
            <a:r>
              <a:rPr lang="en-US" sz="1800" dirty="0">
                <a:solidFill>
                  <a:srgbClr val="000000"/>
                </a:solidFill>
                <a:latin typeface="+mn-lt"/>
              </a:rPr>
              <a:t>Braille</a:t>
            </a:r>
          </a:p>
          <a:p>
            <a:r>
              <a:rPr lang="en-US" sz="1800" dirty="0">
                <a:solidFill>
                  <a:srgbClr val="000000"/>
                </a:solidFill>
                <a:latin typeface="+mn-lt"/>
              </a:rPr>
              <a:t>Assistive technology (AT)</a:t>
            </a:r>
          </a:p>
          <a:p>
            <a:r>
              <a:rPr lang="en-US" sz="1800" dirty="0">
                <a:solidFill>
                  <a:srgbClr val="000000"/>
                </a:solidFill>
                <a:latin typeface="+mn-lt"/>
              </a:rPr>
              <a:t>Auditory Presentation: Text-to-Speech (TTS) or Auditory/Signed Presentation Script (ASP)</a:t>
            </a:r>
          </a:p>
          <a:p>
            <a:pPr lvl="1"/>
            <a:r>
              <a:rPr lang="en-US" sz="1600" dirty="0">
                <a:solidFill>
                  <a:srgbClr val="000000"/>
                </a:solidFill>
                <a:latin typeface="+mn-lt"/>
              </a:rPr>
              <a:t>Only for Math and Science</a:t>
            </a:r>
          </a:p>
          <a:p>
            <a:r>
              <a:rPr lang="en-US" sz="1800" dirty="0">
                <a:solidFill>
                  <a:srgbClr val="000000"/>
                </a:solidFill>
                <a:latin typeface="+mn-lt"/>
              </a:rPr>
              <a:t>Oral translation or human signer for test directions</a:t>
            </a:r>
          </a:p>
          <a:p>
            <a:r>
              <a:rPr lang="en-US" sz="1800" dirty="0">
                <a:solidFill>
                  <a:srgbClr val="000000"/>
                </a:solidFill>
                <a:latin typeface="+mn-lt"/>
              </a:rPr>
              <a:t>Oral translation or human signer for test items and responses</a:t>
            </a:r>
          </a:p>
          <a:p>
            <a:pPr lvl="1"/>
            <a:r>
              <a:rPr lang="en-US" sz="1600" dirty="0">
                <a:solidFill>
                  <a:srgbClr val="000000"/>
                </a:solidFill>
                <a:latin typeface="+mn-lt"/>
              </a:rPr>
              <a:t>Only for Math and Science</a:t>
            </a:r>
          </a:p>
          <a:p>
            <a:endParaRPr lang="en-US" sz="1800" dirty="0">
              <a:solidFill>
                <a:srgbClr val="000000"/>
              </a:solidFill>
              <a:latin typeface="+mn-lt"/>
            </a:endParaRPr>
          </a:p>
          <a:p>
            <a:pPr marL="0" indent="0">
              <a:buNone/>
            </a:pPr>
            <a:r>
              <a:rPr lang="en-US" sz="1400" dirty="0">
                <a:solidFill>
                  <a:srgbClr val="000000"/>
                </a:solidFill>
                <a:latin typeface="+mn-lt"/>
              </a:rPr>
              <a:t>*Any modification of the assessment is a misadministration and will result in an invalid score</a:t>
            </a:r>
          </a:p>
          <a:p>
            <a:pPr marL="0" indent="0">
              <a:buNone/>
            </a:pPr>
            <a:endParaRPr lang="en-US" sz="18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38</a:t>
            </a:fld>
            <a:endParaRPr lang="en-US" dirty="0"/>
          </a:p>
        </p:txBody>
      </p:sp>
    </p:spTree>
    <p:extLst>
      <p:ext uri="{BB962C8B-B14F-4D97-AF65-F5344CB8AC3E}">
        <p14:creationId xmlns:p14="http://schemas.microsoft.com/office/powerpoint/2010/main" val="16543560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Large Print and Braille</a:t>
            </a:r>
          </a:p>
        </p:txBody>
      </p:sp>
      <p:sp>
        <p:nvSpPr>
          <p:cNvPr id="3" name="Content Placeholder 2"/>
          <p:cNvSpPr>
            <a:spLocks noGrp="1"/>
          </p:cNvSpPr>
          <p:nvPr>
            <p:ph idx="1"/>
          </p:nvPr>
        </p:nvSpPr>
        <p:spPr>
          <a:xfrm>
            <a:off x="335956" y="1378392"/>
            <a:ext cx="3559639" cy="4070430"/>
          </a:xfrm>
        </p:spPr>
        <p:txBody>
          <a:bodyPr>
            <a:noAutofit/>
          </a:bodyPr>
          <a:lstStyle/>
          <a:p>
            <a:pPr marL="0" indent="0">
              <a:buNone/>
            </a:pPr>
            <a:r>
              <a:rPr lang="en-US" sz="1800" dirty="0">
                <a:solidFill>
                  <a:srgbClr val="000000"/>
                </a:solidFill>
                <a:latin typeface="+mn-lt"/>
              </a:rPr>
              <a:t>Zoom (CBT – accessibility feature)</a:t>
            </a:r>
          </a:p>
          <a:p>
            <a:r>
              <a:rPr lang="en-US" sz="1800" dirty="0">
                <a:solidFill>
                  <a:srgbClr val="000000"/>
                </a:solidFill>
                <a:latin typeface="+mn-lt"/>
              </a:rPr>
              <a:t>300 times larger</a:t>
            </a:r>
          </a:p>
          <a:p>
            <a:pPr marL="0" indent="0">
              <a:buNone/>
            </a:pPr>
            <a:endParaRPr lang="en-US" sz="1800" dirty="0">
              <a:solidFill>
                <a:srgbClr val="000000"/>
              </a:solidFill>
              <a:latin typeface="+mn-lt"/>
            </a:endParaRPr>
          </a:p>
          <a:p>
            <a:pPr marL="0" indent="0">
              <a:buNone/>
            </a:pPr>
            <a:r>
              <a:rPr lang="en-US" sz="1800" dirty="0">
                <a:solidFill>
                  <a:srgbClr val="000000"/>
                </a:solidFill>
                <a:latin typeface="+mn-lt"/>
              </a:rPr>
              <a:t>Large print – paper</a:t>
            </a:r>
          </a:p>
          <a:p>
            <a:r>
              <a:rPr lang="en-US" sz="1800" dirty="0">
                <a:solidFill>
                  <a:srgbClr val="000000"/>
                </a:solidFill>
                <a:latin typeface="+mn-lt"/>
              </a:rPr>
              <a:t>18-point font</a:t>
            </a:r>
          </a:p>
          <a:p>
            <a:r>
              <a:rPr lang="en-US" sz="1800" dirty="0">
                <a:solidFill>
                  <a:srgbClr val="000000"/>
                </a:solidFill>
                <a:latin typeface="+mn-lt"/>
              </a:rPr>
              <a:t>14x18</a:t>
            </a:r>
          </a:p>
          <a:p>
            <a:pPr marL="0" indent="0">
              <a:buNone/>
            </a:pPr>
            <a:endParaRPr lang="en-US" sz="18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39</a:t>
            </a:fld>
            <a:endParaRPr lang="en-US" dirty="0"/>
          </a:p>
        </p:txBody>
      </p:sp>
      <p:sp>
        <p:nvSpPr>
          <p:cNvPr id="5" name="TextBox 4">
            <a:extLst>
              <a:ext uri="{FF2B5EF4-FFF2-40B4-BE49-F238E27FC236}">
                <a16:creationId xmlns:a16="http://schemas.microsoft.com/office/drawing/2014/main" id="{CC03A8EB-DC10-DD86-C876-B640BF433ACC}"/>
              </a:ext>
            </a:extLst>
          </p:cNvPr>
          <p:cNvSpPr txBox="1"/>
          <p:nvPr/>
        </p:nvSpPr>
        <p:spPr>
          <a:xfrm>
            <a:off x="4296427" y="1378392"/>
            <a:ext cx="3695178" cy="2308324"/>
          </a:xfrm>
          <a:prstGeom prst="rect">
            <a:avLst/>
          </a:prstGeom>
          <a:noFill/>
        </p:spPr>
        <p:txBody>
          <a:bodyPr wrap="square" rtlCol="0">
            <a:spAutoFit/>
          </a:bodyPr>
          <a:lstStyle/>
          <a:p>
            <a:pPr marL="0" indent="0">
              <a:buNone/>
            </a:pPr>
            <a:r>
              <a:rPr lang="en-US" sz="1800" dirty="0">
                <a:solidFill>
                  <a:srgbClr val="000000"/>
                </a:solidFill>
                <a:latin typeface="+mn-lt"/>
              </a:rPr>
              <a:t>Braille</a:t>
            </a:r>
          </a:p>
          <a:p>
            <a:pPr marL="285750" indent="-285750">
              <a:buFont typeface="Arial" panose="020B0604020202020204" pitchFamily="34" charset="0"/>
              <a:buChar char="•"/>
            </a:pPr>
            <a:r>
              <a:rPr lang="en-US" sz="1800" dirty="0">
                <a:solidFill>
                  <a:srgbClr val="000000"/>
                </a:solidFill>
                <a:latin typeface="+mn-lt"/>
              </a:rPr>
              <a:t>UEB (with Nemeth – Math)</a:t>
            </a:r>
          </a:p>
          <a:p>
            <a:pPr marL="285750" indent="-285750">
              <a:buFont typeface="Arial" panose="020B0604020202020204" pitchFamily="34" charset="0"/>
              <a:buChar char="•"/>
            </a:pPr>
            <a:r>
              <a:rPr lang="en-US" sz="1800" dirty="0">
                <a:solidFill>
                  <a:srgbClr val="000000"/>
                </a:solidFill>
                <a:latin typeface="+mn-lt"/>
              </a:rPr>
              <a:t>UEB Math/Science</a:t>
            </a:r>
          </a:p>
          <a:p>
            <a:pPr marL="0" indent="0">
              <a:buNone/>
            </a:pPr>
            <a:endParaRPr lang="en-US" sz="1800" dirty="0">
              <a:solidFill>
                <a:srgbClr val="000000"/>
              </a:solidFill>
              <a:latin typeface="+mn-lt"/>
            </a:endParaRPr>
          </a:p>
          <a:p>
            <a:pPr marL="0" indent="0">
              <a:buNone/>
            </a:pPr>
            <a:r>
              <a:rPr lang="en-US" sz="1800" dirty="0">
                <a:solidFill>
                  <a:srgbClr val="000000"/>
                </a:solidFill>
                <a:latin typeface="+mn-lt"/>
              </a:rPr>
              <a:t>Other Enlargement Options</a:t>
            </a:r>
          </a:p>
          <a:p>
            <a:pPr marL="285750" indent="-285750">
              <a:buFont typeface="Arial" panose="020B0604020202020204" pitchFamily="34" charset="0"/>
              <a:buChar char="•"/>
            </a:pPr>
            <a:r>
              <a:rPr lang="en-US" sz="1800" dirty="0">
                <a:solidFill>
                  <a:srgbClr val="000000"/>
                </a:solidFill>
                <a:latin typeface="+mn-lt"/>
              </a:rPr>
              <a:t>Project onto white board</a:t>
            </a:r>
          </a:p>
          <a:p>
            <a:pPr marL="285750" indent="-285750">
              <a:buFont typeface="Arial" panose="020B0604020202020204" pitchFamily="34" charset="0"/>
              <a:buChar char="•"/>
            </a:pPr>
            <a:r>
              <a:rPr lang="en-US" sz="1800" dirty="0">
                <a:solidFill>
                  <a:srgbClr val="000000"/>
                </a:solidFill>
                <a:latin typeface="+mn-lt"/>
              </a:rPr>
              <a:t>Project onto wall</a:t>
            </a:r>
          </a:p>
          <a:p>
            <a:pPr marL="285750" indent="-285750">
              <a:buFont typeface="Arial" panose="020B0604020202020204" pitchFamily="34" charset="0"/>
              <a:buChar char="•"/>
            </a:pPr>
            <a:r>
              <a:rPr lang="en-US" sz="1800" dirty="0">
                <a:solidFill>
                  <a:srgbClr val="000000"/>
                </a:solidFill>
                <a:latin typeface="+mn-lt"/>
              </a:rPr>
              <a:t>Enlargement/Magnification</a:t>
            </a:r>
          </a:p>
        </p:txBody>
      </p:sp>
    </p:spTree>
    <p:extLst>
      <p:ext uri="{BB962C8B-B14F-4D97-AF65-F5344CB8AC3E}">
        <p14:creationId xmlns:p14="http://schemas.microsoft.com/office/powerpoint/2010/main" val="356309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Laws</a:t>
            </a:r>
          </a:p>
        </p:txBody>
      </p:sp>
      <p:sp>
        <p:nvSpPr>
          <p:cNvPr id="3" name="Content Placeholder 2"/>
          <p:cNvSpPr>
            <a:spLocks noGrp="1"/>
          </p:cNvSpPr>
          <p:nvPr>
            <p:ph idx="1"/>
          </p:nvPr>
        </p:nvSpPr>
        <p:spPr>
          <a:xfrm>
            <a:off x="245193" y="1428496"/>
            <a:ext cx="8472087" cy="1152779"/>
          </a:xfrm>
        </p:spPr>
        <p:txBody>
          <a:bodyPr>
            <a:normAutofit/>
          </a:bodyPr>
          <a:lstStyle/>
          <a:p>
            <a:r>
              <a:rPr lang="en-US" sz="1800" dirty="0">
                <a:solidFill>
                  <a:srgbClr val="000000"/>
                </a:solidFill>
                <a:latin typeface="+mn-lt"/>
              </a:rPr>
              <a:t>Children’s Online Privacy Protection Act (COPPA, 1998)</a:t>
            </a:r>
          </a:p>
          <a:p>
            <a:r>
              <a:rPr lang="en-US" sz="1800" dirty="0">
                <a:solidFill>
                  <a:srgbClr val="000000"/>
                </a:solidFill>
                <a:latin typeface="+mn-lt"/>
              </a:rPr>
              <a:t>Colorado Student Data Transparency and Security Act (2016)</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31086262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Visual Descriptor Documents</a:t>
            </a:r>
          </a:p>
        </p:txBody>
      </p:sp>
      <p:sp>
        <p:nvSpPr>
          <p:cNvPr id="3" name="Content Placeholder 2"/>
          <p:cNvSpPr>
            <a:spLocks noGrp="1"/>
          </p:cNvSpPr>
          <p:nvPr>
            <p:ph idx="1"/>
          </p:nvPr>
        </p:nvSpPr>
        <p:spPr>
          <a:xfrm>
            <a:off x="335956" y="1378391"/>
            <a:ext cx="8472087" cy="4609049"/>
          </a:xfrm>
        </p:spPr>
        <p:txBody>
          <a:bodyPr>
            <a:normAutofit/>
          </a:bodyPr>
          <a:lstStyle/>
          <a:p>
            <a:r>
              <a:rPr lang="en-US" sz="1800" dirty="0">
                <a:solidFill>
                  <a:srgbClr val="000000"/>
                </a:solidFill>
                <a:latin typeface="+mn-lt"/>
              </a:rPr>
              <a:t>Available for all content areas</a:t>
            </a:r>
          </a:p>
          <a:p>
            <a:pPr lvl="1"/>
            <a:r>
              <a:rPr lang="en-US" sz="1600" dirty="0">
                <a:solidFill>
                  <a:srgbClr val="000000"/>
                </a:solidFill>
                <a:latin typeface="+mn-lt"/>
              </a:rPr>
              <a:t>Intended for students with limited vision (must have VI field indicated in PearsonAccessNext)</a:t>
            </a:r>
          </a:p>
          <a:p>
            <a:pPr lvl="1"/>
            <a:r>
              <a:rPr lang="en-US" sz="1600" dirty="0">
                <a:solidFill>
                  <a:srgbClr val="000000"/>
                </a:solidFill>
                <a:latin typeface="+mn-lt"/>
              </a:rPr>
              <a:t>Included in all Braille kits</a:t>
            </a:r>
          </a:p>
          <a:p>
            <a:pPr lvl="1"/>
            <a:r>
              <a:rPr lang="en-US" sz="1600" dirty="0">
                <a:solidFill>
                  <a:srgbClr val="000000"/>
                </a:solidFill>
                <a:latin typeface="+mn-lt"/>
              </a:rPr>
              <a:t>As needed, included in large print kits</a:t>
            </a:r>
          </a:p>
          <a:p>
            <a:endParaRPr lang="en-US" sz="1800" dirty="0">
              <a:solidFill>
                <a:srgbClr val="000000"/>
              </a:solidFill>
              <a:latin typeface="+mn-lt"/>
            </a:endParaRPr>
          </a:p>
          <a:p>
            <a:r>
              <a:rPr lang="en-US" sz="1800" dirty="0">
                <a:solidFill>
                  <a:srgbClr val="000000"/>
                </a:solidFill>
                <a:latin typeface="+mn-lt"/>
              </a:rPr>
              <a:t>ELA and Math Assistive Technology forms</a:t>
            </a:r>
          </a:p>
          <a:p>
            <a:pPr lvl="1"/>
            <a:r>
              <a:rPr lang="en-US" sz="1600" dirty="0">
                <a:solidFill>
                  <a:srgbClr val="000000"/>
                </a:solidFill>
                <a:latin typeface="+mn-lt"/>
              </a:rPr>
              <a:t>Embedded code for screen readers (i.e. JAWS, NVDA) and refreshable Braille displays</a:t>
            </a:r>
          </a:p>
          <a:p>
            <a:pPr lvl="2"/>
            <a:r>
              <a:rPr lang="en-US" sz="1600" dirty="0">
                <a:solidFill>
                  <a:srgbClr val="000000"/>
                </a:solidFill>
                <a:latin typeface="+mn-lt"/>
              </a:rPr>
              <a:t>Language lies underneath image</a:t>
            </a:r>
          </a:p>
          <a:p>
            <a:pPr lvl="2"/>
            <a:r>
              <a:rPr lang="en-US" sz="1600" dirty="0">
                <a:solidFill>
                  <a:srgbClr val="000000"/>
                </a:solidFill>
                <a:latin typeface="+mn-lt"/>
              </a:rPr>
              <a:t>Visual descriptors are embedded within the form</a:t>
            </a:r>
          </a:p>
          <a:p>
            <a:r>
              <a:rPr lang="en-US" sz="1800" dirty="0">
                <a:solidFill>
                  <a:srgbClr val="000000"/>
                </a:solidFill>
                <a:latin typeface="+mn-lt"/>
              </a:rPr>
              <a:t>Assistive Technology form for ELA must be used with screen reader muted for a valid score*</a:t>
            </a:r>
          </a:p>
          <a:p>
            <a:endParaRPr lang="en-US" sz="1800" dirty="0">
              <a:solidFill>
                <a:srgbClr val="000000"/>
              </a:solidFill>
              <a:latin typeface="+mn-lt"/>
            </a:endParaRPr>
          </a:p>
          <a:p>
            <a:pPr marL="0" indent="0">
              <a:buNone/>
            </a:pPr>
            <a:r>
              <a:rPr lang="en-US" sz="1400" dirty="0">
                <a:solidFill>
                  <a:srgbClr val="000000"/>
                </a:solidFill>
                <a:latin typeface="+mn-lt"/>
              </a:rPr>
              <a:t>*Any modification of the assessment is a misadministration and will result in an invalid score</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40</a:t>
            </a:fld>
            <a:endParaRPr lang="en-US" dirty="0"/>
          </a:p>
        </p:txBody>
      </p:sp>
    </p:spTree>
    <p:extLst>
      <p:ext uri="{BB962C8B-B14F-4D97-AF65-F5344CB8AC3E}">
        <p14:creationId xmlns:p14="http://schemas.microsoft.com/office/powerpoint/2010/main" val="2465637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Response Accommodations</a:t>
            </a:r>
          </a:p>
        </p:txBody>
      </p:sp>
      <p:sp>
        <p:nvSpPr>
          <p:cNvPr id="3" name="Content Placeholder 2"/>
          <p:cNvSpPr>
            <a:spLocks noGrp="1"/>
          </p:cNvSpPr>
          <p:nvPr>
            <p:ph idx="1"/>
          </p:nvPr>
        </p:nvSpPr>
        <p:spPr>
          <a:xfrm>
            <a:off x="335956" y="1378391"/>
            <a:ext cx="8472087" cy="5048627"/>
          </a:xfrm>
        </p:spPr>
        <p:txBody>
          <a:bodyPr>
            <a:normAutofit fontScale="92500" lnSpcReduction="10000"/>
          </a:bodyPr>
          <a:lstStyle/>
          <a:p>
            <a:r>
              <a:rPr lang="en-US" sz="1800" dirty="0" err="1">
                <a:solidFill>
                  <a:srgbClr val="000000"/>
                </a:solidFill>
                <a:latin typeface="+mn-lt"/>
              </a:rPr>
              <a:t>Brailler</a:t>
            </a:r>
            <a:r>
              <a:rPr lang="en-US" sz="1800" dirty="0">
                <a:solidFill>
                  <a:srgbClr val="000000"/>
                </a:solidFill>
                <a:latin typeface="+mn-lt"/>
              </a:rPr>
              <a:t>/Braille note taker</a:t>
            </a:r>
          </a:p>
          <a:p>
            <a:r>
              <a:rPr lang="en-US" sz="1800" dirty="0">
                <a:solidFill>
                  <a:srgbClr val="000000"/>
                </a:solidFill>
                <a:latin typeface="+mn-lt"/>
              </a:rPr>
              <a:t>Word prediction (cannot connect to the internet)*</a:t>
            </a:r>
          </a:p>
          <a:p>
            <a:r>
              <a:rPr lang="en-US" sz="1800" dirty="0">
                <a:solidFill>
                  <a:srgbClr val="000000"/>
                </a:solidFill>
                <a:latin typeface="+mn-lt"/>
              </a:rPr>
              <a:t>Talking calculator/abacus/tactile math manipulatives</a:t>
            </a:r>
          </a:p>
          <a:p>
            <a:r>
              <a:rPr lang="en-US" sz="1800" dirty="0">
                <a:solidFill>
                  <a:srgbClr val="000000"/>
                </a:solidFill>
                <a:latin typeface="+mn-lt"/>
              </a:rPr>
              <a:t>Math charts and counters (district-level approval)</a:t>
            </a:r>
          </a:p>
          <a:p>
            <a:r>
              <a:rPr lang="en-US" sz="1800" dirty="0">
                <a:solidFill>
                  <a:srgbClr val="000000"/>
                </a:solidFill>
                <a:latin typeface="+mn-lt"/>
              </a:rPr>
              <a:t>Calculator on non-calculator sections**</a:t>
            </a:r>
          </a:p>
          <a:p>
            <a:r>
              <a:rPr lang="en-US" sz="1800" dirty="0">
                <a:solidFill>
                  <a:srgbClr val="000000"/>
                </a:solidFill>
                <a:latin typeface="+mn-lt"/>
              </a:rPr>
              <a:t>Scribe/signer***</a:t>
            </a:r>
          </a:p>
          <a:p>
            <a:r>
              <a:rPr lang="en-US" sz="1800" dirty="0">
                <a:solidFill>
                  <a:srgbClr val="000000"/>
                </a:solidFill>
                <a:latin typeface="+mn-lt"/>
              </a:rPr>
              <a:t>Speech-to-text (cannot connect to the internet)*</a:t>
            </a:r>
          </a:p>
          <a:p>
            <a:r>
              <a:rPr lang="en-US" sz="1800" dirty="0">
                <a:solidFill>
                  <a:srgbClr val="000000"/>
                </a:solidFill>
                <a:latin typeface="+mn-lt"/>
              </a:rPr>
              <a:t>Other assistive technology</a:t>
            </a:r>
          </a:p>
          <a:p>
            <a:endParaRPr lang="en-US" sz="1800" dirty="0">
              <a:solidFill>
                <a:srgbClr val="000000"/>
              </a:solidFill>
              <a:latin typeface="+mn-lt"/>
            </a:endParaRPr>
          </a:p>
          <a:p>
            <a:endParaRPr lang="en-US" sz="1800" dirty="0">
              <a:solidFill>
                <a:srgbClr val="000000"/>
              </a:solidFill>
              <a:latin typeface="+mn-lt"/>
            </a:endParaRPr>
          </a:p>
          <a:p>
            <a:pPr marL="0" indent="0" algn="ctr">
              <a:buNone/>
            </a:pPr>
            <a:r>
              <a:rPr lang="en-US" sz="1800" dirty="0">
                <a:solidFill>
                  <a:srgbClr val="000000"/>
                </a:solidFill>
                <a:latin typeface="+mn-lt"/>
              </a:rPr>
              <a:t>*For word prediction and speech-to-text, schools must submit the CMAS Speech-to-Text and Word Prediction Security Agreement Supplement and supporting documents to CSI who will submit to CDE</a:t>
            </a:r>
          </a:p>
          <a:p>
            <a:pPr marL="0" indent="0" algn="ctr">
              <a:buNone/>
            </a:pPr>
            <a:r>
              <a:rPr lang="en-US" sz="1800" dirty="0">
                <a:solidFill>
                  <a:srgbClr val="000000"/>
                </a:solidFill>
                <a:latin typeface="+mn-lt"/>
              </a:rPr>
              <a:t>**For Math, calculator use on the non-calculator sections requires an approved UAR</a:t>
            </a:r>
          </a:p>
          <a:p>
            <a:pPr marL="0" indent="0" algn="ctr">
              <a:buNone/>
            </a:pPr>
            <a:r>
              <a:rPr lang="en-US" sz="1800" dirty="0">
                <a:solidFill>
                  <a:srgbClr val="000000"/>
                </a:solidFill>
                <a:latin typeface="+mn-lt"/>
              </a:rPr>
              <a:t>***For ELA constructed response, a scribe requires an approved UAR</a:t>
            </a:r>
          </a:p>
          <a:p>
            <a:endParaRPr lang="en-US" sz="18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41</a:t>
            </a:fld>
            <a:endParaRPr lang="en-US" dirty="0"/>
          </a:p>
        </p:txBody>
      </p:sp>
    </p:spTree>
    <p:extLst>
      <p:ext uri="{BB962C8B-B14F-4D97-AF65-F5344CB8AC3E}">
        <p14:creationId xmlns:p14="http://schemas.microsoft.com/office/powerpoint/2010/main" val="6498903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CMAS Internet Access Assessment Policy</a:t>
            </a:r>
          </a:p>
        </p:txBody>
      </p:sp>
      <p:sp>
        <p:nvSpPr>
          <p:cNvPr id="3" name="Content Placeholder 2"/>
          <p:cNvSpPr>
            <a:spLocks noGrp="1"/>
          </p:cNvSpPr>
          <p:nvPr>
            <p:ph idx="1"/>
          </p:nvPr>
        </p:nvSpPr>
        <p:spPr>
          <a:xfrm>
            <a:off x="335956" y="1378391"/>
            <a:ext cx="8472087" cy="1201971"/>
          </a:xfrm>
        </p:spPr>
        <p:txBody>
          <a:bodyPr>
            <a:normAutofit/>
          </a:bodyPr>
          <a:lstStyle/>
          <a:p>
            <a:pPr marL="0" indent="0">
              <a:buNone/>
            </a:pPr>
            <a:r>
              <a:rPr lang="en-US" sz="1800" dirty="0">
                <a:solidFill>
                  <a:srgbClr val="000000"/>
                </a:solidFill>
                <a:latin typeface="+mn-lt"/>
              </a:rPr>
              <a:t>Some students may require software that is not compatible with TestNav. These students may have a second device in the testing environment to provide access to that software. The second device may not have internet access (Spring 2024 CMAS and CoAlt Procedures Manual, Section 6)</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42</a:t>
            </a:fld>
            <a:endParaRPr lang="en-US" dirty="0"/>
          </a:p>
        </p:txBody>
      </p:sp>
    </p:spTree>
    <p:extLst>
      <p:ext uri="{BB962C8B-B14F-4D97-AF65-F5344CB8AC3E}">
        <p14:creationId xmlns:p14="http://schemas.microsoft.com/office/powerpoint/2010/main" val="3882375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Speech-to-Text and Word Prediction</a:t>
            </a:r>
          </a:p>
        </p:txBody>
      </p:sp>
      <p:sp>
        <p:nvSpPr>
          <p:cNvPr id="3" name="Content Placeholder 2"/>
          <p:cNvSpPr>
            <a:spLocks noGrp="1"/>
          </p:cNvSpPr>
          <p:nvPr>
            <p:ph idx="1"/>
          </p:nvPr>
        </p:nvSpPr>
        <p:spPr>
          <a:xfrm>
            <a:off x="335956" y="1378391"/>
            <a:ext cx="8472087" cy="5048627"/>
          </a:xfrm>
        </p:spPr>
        <p:txBody>
          <a:bodyPr>
            <a:normAutofit/>
          </a:bodyPr>
          <a:lstStyle/>
          <a:p>
            <a:r>
              <a:rPr lang="en-US" sz="1800" dirty="0">
                <a:solidFill>
                  <a:srgbClr val="000000"/>
                </a:solidFill>
                <a:latin typeface="+mn-lt"/>
              </a:rPr>
              <a:t>Speech-to-text (STT) and word prediction must be used on a secondary device</a:t>
            </a:r>
          </a:p>
          <a:p>
            <a:pPr lvl="1"/>
            <a:r>
              <a:rPr lang="en-US" sz="1600" dirty="0">
                <a:solidFill>
                  <a:srgbClr val="000000"/>
                </a:solidFill>
                <a:latin typeface="+mn-lt"/>
              </a:rPr>
              <a:t>Cannot connect to the internet</a:t>
            </a:r>
          </a:p>
          <a:p>
            <a:pPr lvl="1"/>
            <a:r>
              <a:rPr lang="en-US" sz="1600" dirty="0">
                <a:solidFill>
                  <a:srgbClr val="000000"/>
                </a:solidFill>
                <a:latin typeface="+mn-lt"/>
              </a:rPr>
              <a:t>Students using STT need to be tested in a 1:1 environment</a:t>
            </a:r>
          </a:p>
          <a:p>
            <a:r>
              <a:rPr lang="en-US" sz="1800" dirty="0">
                <a:solidFill>
                  <a:srgbClr val="000000"/>
                </a:solidFill>
                <a:latin typeface="+mn-lt"/>
              </a:rPr>
              <a:t>Schools must submit the CMAS Speech-to-Text and Word Prediction Security Agreement Supplement to CSI before </a:t>
            </a:r>
            <a:r>
              <a:rPr lang="en-US" sz="1800" b="1" dirty="0">
                <a:solidFill>
                  <a:srgbClr val="C63F28"/>
                </a:solidFill>
                <a:latin typeface="+mn-lt"/>
              </a:rPr>
              <a:t>February 14: </a:t>
            </a:r>
            <a:r>
              <a:rPr lang="en-US" sz="1800" dirty="0">
                <a:solidFill>
                  <a:srgbClr val="C63F28"/>
                </a:solidFill>
                <a:latin typeface="+mn-lt"/>
                <a:hlinkClick r:id="rId2"/>
              </a:rPr>
              <a:t>https://www.cde.state.co.us/assessment/stt_securityagreementsupplement</a:t>
            </a:r>
            <a:r>
              <a:rPr lang="en-US" sz="1800" dirty="0">
                <a:solidFill>
                  <a:srgbClr val="C63F28"/>
                </a:solidFill>
                <a:latin typeface="+mn-lt"/>
              </a:rPr>
              <a:t> </a:t>
            </a:r>
            <a:endParaRPr lang="en-US" sz="1800" baseline="30000" dirty="0">
              <a:solidFill>
                <a:srgbClr val="C63F28"/>
              </a:solidFill>
              <a:latin typeface="+mn-lt"/>
            </a:endParaRPr>
          </a:p>
          <a:p>
            <a:r>
              <a:rPr lang="en-US" sz="1800" dirty="0">
                <a:solidFill>
                  <a:srgbClr val="000000"/>
                </a:solidFill>
                <a:latin typeface="+mn-lt"/>
              </a:rPr>
              <a:t>Schools must submit support documentation</a:t>
            </a:r>
          </a:p>
          <a:p>
            <a:pPr lvl="1"/>
            <a:r>
              <a:rPr lang="en-US" sz="1800" baseline="30000" dirty="0">
                <a:solidFill>
                  <a:srgbClr val="000000"/>
                </a:solidFill>
                <a:latin typeface="+mn-lt"/>
              </a:rPr>
              <a:t>Evidence of training</a:t>
            </a:r>
          </a:p>
          <a:p>
            <a:pPr lvl="1"/>
            <a:r>
              <a:rPr lang="en-US" sz="1800" baseline="30000" dirty="0">
                <a:solidFill>
                  <a:srgbClr val="000000"/>
                </a:solidFill>
                <a:latin typeface="+mn-lt"/>
              </a:rPr>
              <a:t>Evidence of polices and procures following the chain of custody requirements as documented in the Spring 2024 CMAS and CoAlt Procedures Manual</a:t>
            </a:r>
          </a:p>
          <a:p>
            <a:pPr lvl="1"/>
            <a:r>
              <a:rPr lang="en-US" sz="1800" baseline="30000" dirty="0">
                <a:solidFill>
                  <a:srgbClr val="000000"/>
                </a:solidFill>
                <a:latin typeface="+mn-lt"/>
              </a:rPr>
              <a:t>Identifying the number of students using these tools </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43</a:t>
            </a:fld>
            <a:endParaRPr lang="en-US" dirty="0"/>
          </a:p>
        </p:txBody>
      </p:sp>
    </p:spTree>
    <p:extLst>
      <p:ext uri="{BB962C8B-B14F-4D97-AF65-F5344CB8AC3E}">
        <p14:creationId xmlns:p14="http://schemas.microsoft.com/office/powerpoint/2010/main" val="30815490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Timing Accommodations</a:t>
            </a:r>
          </a:p>
        </p:txBody>
      </p:sp>
      <p:sp>
        <p:nvSpPr>
          <p:cNvPr id="3" name="Content Placeholder 2"/>
          <p:cNvSpPr>
            <a:spLocks noGrp="1"/>
          </p:cNvSpPr>
          <p:nvPr>
            <p:ph idx="1"/>
          </p:nvPr>
        </p:nvSpPr>
        <p:spPr>
          <a:xfrm>
            <a:off x="335956" y="1378391"/>
            <a:ext cx="8472087" cy="5048627"/>
          </a:xfrm>
        </p:spPr>
        <p:txBody>
          <a:bodyPr>
            <a:normAutofit/>
          </a:bodyPr>
          <a:lstStyle/>
          <a:p>
            <a:r>
              <a:rPr lang="en-US" sz="1800" dirty="0">
                <a:solidFill>
                  <a:srgbClr val="000000"/>
                </a:solidFill>
                <a:latin typeface="+mn-lt"/>
              </a:rPr>
              <a:t>Stop-the-clock breaks/multiple breaks</a:t>
            </a:r>
          </a:p>
          <a:p>
            <a:r>
              <a:rPr lang="en-US" sz="1800" dirty="0">
                <a:solidFill>
                  <a:srgbClr val="000000"/>
                </a:solidFill>
                <a:latin typeface="+mn-lt"/>
              </a:rPr>
              <a:t>Time and a half</a:t>
            </a:r>
          </a:p>
          <a:p>
            <a:pPr lvl="1"/>
            <a:r>
              <a:rPr lang="en-US" sz="1600" dirty="0">
                <a:solidFill>
                  <a:srgbClr val="000000"/>
                </a:solidFill>
                <a:latin typeface="+mn-lt"/>
              </a:rPr>
              <a:t>ELA, Math, and Science</a:t>
            </a:r>
          </a:p>
          <a:p>
            <a:r>
              <a:rPr lang="en-US" sz="1800" dirty="0">
                <a:solidFill>
                  <a:srgbClr val="000000"/>
                </a:solidFill>
                <a:latin typeface="+mn-lt"/>
              </a:rPr>
              <a:t>Double time</a:t>
            </a:r>
          </a:p>
          <a:p>
            <a:pPr lvl="1"/>
            <a:r>
              <a:rPr lang="en-US" sz="1600" dirty="0">
                <a:solidFill>
                  <a:srgbClr val="000000"/>
                </a:solidFill>
                <a:latin typeface="+mn-lt"/>
              </a:rPr>
              <a:t>ELA, Math, and Science</a:t>
            </a:r>
          </a:p>
          <a:p>
            <a:r>
              <a:rPr lang="en-US" sz="1800" dirty="0">
                <a:solidFill>
                  <a:srgbClr val="000000"/>
                </a:solidFill>
                <a:latin typeface="+mn-lt"/>
              </a:rPr>
              <a:t>Extended time (complete unit in one day)</a:t>
            </a:r>
          </a:p>
          <a:p>
            <a:pPr lvl="1"/>
            <a:r>
              <a:rPr lang="en-US" sz="1600" dirty="0">
                <a:solidFill>
                  <a:srgbClr val="000000"/>
                </a:solidFill>
                <a:latin typeface="+mn-lt"/>
              </a:rPr>
              <a:t>Must balance testing time with loss of instructional time</a:t>
            </a:r>
          </a:p>
          <a:p>
            <a:pPr lvl="1"/>
            <a:r>
              <a:rPr lang="en-US" sz="1600" dirty="0">
                <a:solidFill>
                  <a:srgbClr val="000000"/>
                </a:solidFill>
                <a:latin typeface="+mn-lt"/>
              </a:rPr>
              <a:t>Test fatigue</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44</a:t>
            </a:fld>
            <a:endParaRPr lang="en-US" dirty="0"/>
          </a:p>
        </p:txBody>
      </p:sp>
    </p:spTree>
    <p:extLst>
      <p:ext uri="{BB962C8B-B14F-4D97-AF65-F5344CB8AC3E}">
        <p14:creationId xmlns:p14="http://schemas.microsoft.com/office/powerpoint/2010/main" val="25966706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Timing Accommodations and Extended Time</a:t>
            </a:r>
          </a:p>
        </p:txBody>
      </p:sp>
      <p:sp>
        <p:nvSpPr>
          <p:cNvPr id="3" name="Content Placeholder 2"/>
          <p:cNvSpPr>
            <a:spLocks noGrp="1"/>
          </p:cNvSpPr>
          <p:nvPr>
            <p:ph idx="1"/>
          </p:nvPr>
        </p:nvSpPr>
        <p:spPr>
          <a:xfrm>
            <a:off x="335956" y="1378391"/>
            <a:ext cx="8472087" cy="5865689"/>
          </a:xfrm>
        </p:spPr>
        <p:txBody>
          <a:bodyPr>
            <a:normAutofit/>
          </a:bodyPr>
          <a:lstStyle/>
          <a:p>
            <a:pPr marL="0" indent="0">
              <a:buNone/>
            </a:pPr>
            <a:r>
              <a:rPr lang="en-US" sz="1800" b="1" dirty="0">
                <a:solidFill>
                  <a:srgbClr val="000000"/>
                </a:solidFill>
                <a:latin typeface="+mn-lt"/>
              </a:rPr>
              <a:t>Standard Time</a:t>
            </a:r>
          </a:p>
          <a:p>
            <a:r>
              <a:rPr lang="en-US" sz="1800" dirty="0">
                <a:solidFill>
                  <a:srgbClr val="000000"/>
                </a:solidFill>
                <a:latin typeface="+mn-lt"/>
              </a:rPr>
              <a:t>The time needed for the vast majority of students to complete a unit</a:t>
            </a:r>
          </a:p>
          <a:p>
            <a:pPr marL="0" indent="0">
              <a:buNone/>
            </a:pPr>
            <a:r>
              <a:rPr lang="en-US" sz="1800" b="1" dirty="0">
                <a:solidFill>
                  <a:srgbClr val="000000"/>
                </a:solidFill>
                <a:latin typeface="+mn-lt"/>
              </a:rPr>
              <a:t>Extended Time</a:t>
            </a:r>
          </a:p>
          <a:p>
            <a:r>
              <a:rPr lang="en-US" sz="1800" dirty="0">
                <a:solidFill>
                  <a:srgbClr val="000000"/>
                </a:solidFill>
                <a:latin typeface="+mn-lt"/>
              </a:rPr>
              <a:t>Time and a quarter</a:t>
            </a:r>
          </a:p>
          <a:p>
            <a:pPr lvl="1"/>
            <a:r>
              <a:rPr lang="en-US" sz="1600" dirty="0">
                <a:solidFill>
                  <a:srgbClr val="000000"/>
                </a:solidFill>
                <a:latin typeface="+mn-lt"/>
              </a:rPr>
              <a:t>Students needing 1% - 25% extra time beyond the standard time</a:t>
            </a:r>
          </a:p>
          <a:p>
            <a:r>
              <a:rPr lang="en-US" sz="1800" dirty="0">
                <a:solidFill>
                  <a:srgbClr val="000000"/>
                </a:solidFill>
                <a:latin typeface="+mn-lt"/>
              </a:rPr>
              <a:t>Time and a half</a:t>
            </a:r>
          </a:p>
          <a:p>
            <a:pPr lvl="1"/>
            <a:r>
              <a:rPr lang="en-US" sz="1600" dirty="0">
                <a:solidFill>
                  <a:srgbClr val="000000"/>
                </a:solidFill>
                <a:latin typeface="+mn-lt"/>
              </a:rPr>
              <a:t>Students needing 26% - 50% extra time beyond the standard time</a:t>
            </a:r>
          </a:p>
          <a:p>
            <a:pPr lvl="1"/>
            <a:r>
              <a:rPr lang="en-US" sz="1600" dirty="0">
                <a:solidFill>
                  <a:srgbClr val="000000"/>
                </a:solidFill>
                <a:latin typeface="+mn-lt"/>
              </a:rPr>
              <a:t>Must be documented on the student’s IEP/504 plan or students identified through LIEP instructional practices</a:t>
            </a:r>
            <a:endParaRPr lang="en-US" sz="1800" dirty="0">
              <a:solidFill>
                <a:srgbClr val="000000"/>
              </a:solidFill>
              <a:latin typeface="+mn-lt"/>
            </a:endParaRPr>
          </a:p>
          <a:p>
            <a:pPr marL="0" indent="0">
              <a:buNone/>
            </a:pPr>
            <a:r>
              <a:rPr lang="en-US" sz="1800" b="1" dirty="0">
                <a:solidFill>
                  <a:srgbClr val="000000"/>
                </a:solidFill>
                <a:latin typeface="+mn-lt"/>
              </a:rPr>
              <a:t>Double time</a:t>
            </a:r>
          </a:p>
          <a:p>
            <a:r>
              <a:rPr lang="en-US" sz="1800" dirty="0">
                <a:solidFill>
                  <a:srgbClr val="000000"/>
                </a:solidFill>
                <a:latin typeface="+mn-lt"/>
              </a:rPr>
              <a:t>Students needing 51% - 100% extra time beyond the standard time</a:t>
            </a:r>
          </a:p>
          <a:p>
            <a:r>
              <a:rPr lang="en-US" sz="1800" dirty="0">
                <a:solidFill>
                  <a:srgbClr val="000000"/>
                </a:solidFill>
                <a:latin typeface="+mn-lt"/>
              </a:rPr>
              <a:t>Must be documented on the student’s IEP/504 plan</a:t>
            </a:r>
          </a:p>
          <a:p>
            <a:pPr marL="0" indent="0">
              <a:buNone/>
            </a:pPr>
            <a:r>
              <a:rPr lang="en-US" sz="1800" b="1" dirty="0">
                <a:solidFill>
                  <a:srgbClr val="000000"/>
                </a:solidFill>
                <a:latin typeface="+mn-lt"/>
              </a:rPr>
              <a:t>Allotted time</a:t>
            </a:r>
          </a:p>
          <a:p>
            <a:r>
              <a:rPr lang="en-US" sz="1800" dirty="0">
                <a:solidFill>
                  <a:srgbClr val="000000"/>
                </a:solidFill>
                <a:latin typeface="+mn-lt"/>
              </a:rPr>
              <a:t>Based upon timing data, some content areas may include time and a quarter</a:t>
            </a:r>
            <a:endParaRPr lang="en-US" sz="14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45</a:t>
            </a:fld>
            <a:endParaRPr lang="en-US" dirty="0"/>
          </a:p>
        </p:txBody>
      </p:sp>
    </p:spTree>
    <p:extLst>
      <p:ext uri="{BB962C8B-B14F-4D97-AF65-F5344CB8AC3E}">
        <p14:creationId xmlns:p14="http://schemas.microsoft.com/office/powerpoint/2010/main" val="13894192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Timing Accommodations - CMAS</a:t>
            </a:r>
          </a:p>
        </p:txBody>
      </p:sp>
      <p:sp>
        <p:nvSpPr>
          <p:cNvPr id="3" name="Content Placeholder 2"/>
          <p:cNvSpPr>
            <a:spLocks noGrp="1"/>
          </p:cNvSpPr>
          <p:nvPr>
            <p:ph idx="1"/>
          </p:nvPr>
        </p:nvSpPr>
        <p:spPr>
          <a:xfrm>
            <a:off x="335956" y="1378391"/>
            <a:ext cx="8472087" cy="5048627"/>
          </a:xfrm>
        </p:spPr>
        <p:txBody>
          <a:bodyPr>
            <a:normAutofit/>
          </a:bodyPr>
          <a:lstStyle/>
          <a:p>
            <a:pPr marL="0" indent="0">
              <a:buNone/>
            </a:pPr>
            <a:r>
              <a:rPr lang="en-US" sz="1800" dirty="0">
                <a:solidFill>
                  <a:srgbClr val="000000"/>
                </a:solidFill>
                <a:latin typeface="+mn-lt"/>
              </a:rPr>
              <a:t>Timing data</a:t>
            </a:r>
          </a:p>
          <a:p>
            <a:r>
              <a:rPr lang="en-US" sz="1800" dirty="0">
                <a:solidFill>
                  <a:srgbClr val="000000"/>
                </a:solidFill>
                <a:latin typeface="+mn-lt"/>
              </a:rPr>
              <a:t>The timing data CDE uses to determine the standard time and allotted time includes 95% of students completing each unit within the timeframe</a:t>
            </a:r>
          </a:p>
          <a:p>
            <a:pPr lvl="1"/>
            <a:r>
              <a:rPr lang="en-US" sz="1600" dirty="0">
                <a:solidFill>
                  <a:srgbClr val="000000"/>
                </a:solidFill>
                <a:latin typeface="+mn-lt"/>
              </a:rPr>
              <a:t>Includes students on an IEP/504 plan and students in an LIEP</a:t>
            </a:r>
          </a:p>
          <a:p>
            <a:r>
              <a:rPr lang="en-US" sz="1800" dirty="0">
                <a:solidFill>
                  <a:srgbClr val="000000"/>
                </a:solidFill>
                <a:latin typeface="+mn-lt"/>
              </a:rPr>
              <a:t>Based on timing data very few students use time and a half or double time</a:t>
            </a:r>
          </a:p>
          <a:p>
            <a:r>
              <a:rPr lang="en-US" sz="1800" dirty="0">
                <a:solidFill>
                  <a:srgbClr val="000000"/>
                </a:solidFill>
                <a:latin typeface="+mn-lt"/>
              </a:rPr>
              <a:t>Consider the students’ needs before assigning them to time and a half or double time</a:t>
            </a:r>
          </a:p>
          <a:p>
            <a:r>
              <a:rPr lang="en-US" sz="1800" dirty="0">
                <a:solidFill>
                  <a:srgbClr val="000000"/>
                </a:solidFill>
                <a:latin typeface="+mn-lt"/>
              </a:rPr>
              <a:t>Other accessibility features or accommodations might be more beneficial </a:t>
            </a:r>
          </a:p>
          <a:p>
            <a:pPr lvl="1"/>
            <a:r>
              <a:rPr lang="en-US" sz="1600" dirty="0">
                <a:solidFill>
                  <a:srgbClr val="000000"/>
                </a:solidFill>
                <a:latin typeface="+mn-lt"/>
              </a:rPr>
              <a:t>Frequent breaks (does not stop the clock)</a:t>
            </a:r>
          </a:p>
          <a:p>
            <a:pPr lvl="1"/>
            <a:r>
              <a:rPr lang="en-US" sz="1600" dirty="0">
                <a:solidFill>
                  <a:srgbClr val="000000"/>
                </a:solidFill>
                <a:latin typeface="+mn-lt"/>
              </a:rPr>
              <a:t>Stop the clock breaks (depending on student need)</a:t>
            </a:r>
          </a:p>
          <a:p>
            <a:pPr lvl="1"/>
            <a:r>
              <a:rPr lang="en-US" sz="1600" dirty="0">
                <a:solidFill>
                  <a:srgbClr val="000000"/>
                </a:solidFill>
                <a:latin typeface="+mn-lt"/>
              </a:rPr>
              <a:t>Small group testing</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46</a:t>
            </a:fld>
            <a:endParaRPr lang="en-US" dirty="0"/>
          </a:p>
        </p:txBody>
      </p:sp>
    </p:spTree>
    <p:extLst>
      <p:ext uri="{BB962C8B-B14F-4D97-AF65-F5344CB8AC3E}">
        <p14:creationId xmlns:p14="http://schemas.microsoft.com/office/powerpoint/2010/main" val="27563534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Accommodations for Students Identified as NEP/LEP*</a:t>
            </a:r>
          </a:p>
        </p:txBody>
      </p:sp>
      <p:sp>
        <p:nvSpPr>
          <p:cNvPr id="3" name="Content Placeholder 2"/>
          <p:cNvSpPr>
            <a:spLocks noGrp="1"/>
          </p:cNvSpPr>
          <p:nvPr>
            <p:ph idx="1"/>
          </p:nvPr>
        </p:nvSpPr>
        <p:spPr>
          <a:xfrm>
            <a:off x="335956" y="1378391"/>
            <a:ext cx="8472087" cy="5048627"/>
          </a:xfrm>
        </p:spPr>
        <p:txBody>
          <a:bodyPr>
            <a:normAutofit lnSpcReduction="10000"/>
          </a:bodyPr>
          <a:lstStyle/>
          <a:p>
            <a:r>
              <a:rPr lang="en-US" sz="1800" dirty="0">
                <a:solidFill>
                  <a:srgbClr val="000000"/>
                </a:solidFill>
                <a:latin typeface="+mn-lt"/>
              </a:rPr>
              <a:t>Time and a half</a:t>
            </a:r>
          </a:p>
          <a:p>
            <a:r>
              <a:rPr lang="en-US" sz="1800" dirty="0">
                <a:solidFill>
                  <a:srgbClr val="000000"/>
                </a:solidFill>
                <a:latin typeface="+mn-lt"/>
              </a:rPr>
              <a:t>General admin directions read aloud/repeated/clarified in primary or home language (translated “Say” directions)</a:t>
            </a:r>
          </a:p>
          <a:p>
            <a:r>
              <a:rPr lang="en-US" sz="1800" dirty="0">
                <a:solidFill>
                  <a:srgbClr val="000000"/>
                </a:solidFill>
                <a:latin typeface="+mn-lt"/>
              </a:rPr>
              <a:t>Standardized written and auditory Transadaptation** of Math and Science into Spanish</a:t>
            </a:r>
          </a:p>
          <a:p>
            <a:r>
              <a:rPr lang="en-US" sz="1800" dirty="0">
                <a:solidFill>
                  <a:srgbClr val="000000"/>
                </a:solidFill>
                <a:latin typeface="+mn-lt"/>
              </a:rPr>
              <a:t>Word-to-Word glossary (Math and Science)</a:t>
            </a:r>
          </a:p>
          <a:p>
            <a:r>
              <a:rPr lang="en-US" sz="1800" dirty="0">
                <a:solidFill>
                  <a:srgbClr val="000000"/>
                </a:solidFill>
                <a:latin typeface="+mn-lt"/>
              </a:rPr>
              <a:t>Word prediction (Math and Science)</a:t>
            </a:r>
          </a:p>
          <a:p>
            <a:r>
              <a:rPr lang="en-US" sz="1800" dirty="0">
                <a:solidFill>
                  <a:srgbClr val="000000"/>
                </a:solidFill>
                <a:latin typeface="+mn-lt"/>
              </a:rPr>
              <a:t>Text-to-speech in Spanish (Math and Science)</a:t>
            </a:r>
          </a:p>
          <a:p>
            <a:r>
              <a:rPr lang="en-US" sz="1800" dirty="0">
                <a:solidFill>
                  <a:srgbClr val="000000"/>
                </a:solidFill>
                <a:latin typeface="+mn-lt"/>
              </a:rPr>
              <a:t>Auditory Presentation: reader in Spanish</a:t>
            </a:r>
          </a:p>
          <a:p>
            <a:r>
              <a:rPr lang="en-US" sz="1800" dirty="0">
                <a:solidFill>
                  <a:srgbClr val="000000"/>
                </a:solidFill>
                <a:latin typeface="+mn-lt"/>
              </a:rPr>
              <a:t>Auditory Presentation: reader in primary/home language other than Spanish</a:t>
            </a:r>
          </a:p>
          <a:p>
            <a:endParaRPr lang="en-US" sz="1800" dirty="0">
              <a:solidFill>
                <a:srgbClr val="000000"/>
              </a:solidFill>
              <a:latin typeface="+mn-lt"/>
            </a:endParaRPr>
          </a:p>
          <a:p>
            <a:pPr marL="0" indent="0">
              <a:buNone/>
            </a:pPr>
            <a:endParaRPr lang="en-US" sz="1800" dirty="0">
              <a:solidFill>
                <a:srgbClr val="000000"/>
              </a:solidFill>
              <a:latin typeface="+mn-lt"/>
            </a:endParaRPr>
          </a:p>
          <a:p>
            <a:pPr marL="0" indent="0">
              <a:buNone/>
            </a:pPr>
            <a:r>
              <a:rPr lang="en-US" sz="1400" dirty="0">
                <a:solidFill>
                  <a:srgbClr val="000000"/>
                </a:solidFill>
                <a:latin typeface="+mn-lt"/>
              </a:rPr>
              <a:t>*Non-English proficient (NEP)/Limited English proficient (LEP)</a:t>
            </a:r>
          </a:p>
          <a:p>
            <a:pPr marL="0" indent="0">
              <a:buNone/>
            </a:pPr>
            <a:r>
              <a:rPr lang="en-US" sz="1400" dirty="0">
                <a:solidFill>
                  <a:srgbClr val="000000"/>
                </a:solidFill>
                <a:latin typeface="+mn-lt"/>
              </a:rPr>
              <a:t>*Please see Section 6 of the Procedures Manual for eligibility guidelines</a:t>
            </a:r>
          </a:p>
          <a:p>
            <a:pPr marL="0" indent="0">
              <a:buNone/>
            </a:pPr>
            <a:r>
              <a:rPr lang="en-US" sz="1400" dirty="0">
                <a:solidFill>
                  <a:srgbClr val="000000"/>
                </a:solidFill>
                <a:latin typeface="+mn-lt"/>
              </a:rPr>
              <a:t>**</a:t>
            </a:r>
            <a:r>
              <a:rPr lang="en-US" sz="1400" dirty="0" err="1">
                <a:solidFill>
                  <a:srgbClr val="000000"/>
                </a:solidFill>
                <a:latin typeface="+mn-lt"/>
              </a:rPr>
              <a:t>Transadaption</a:t>
            </a:r>
            <a:r>
              <a:rPr lang="en-US" sz="1400" dirty="0">
                <a:solidFill>
                  <a:srgbClr val="000000"/>
                </a:solidFill>
                <a:latin typeface="+mn-lt"/>
              </a:rPr>
              <a:t> – translated in a culturally and linguistically response way</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47</a:t>
            </a:fld>
            <a:endParaRPr lang="en-US" dirty="0"/>
          </a:p>
        </p:txBody>
      </p:sp>
    </p:spTree>
    <p:extLst>
      <p:ext uri="{BB962C8B-B14F-4D97-AF65-F5344CB8AC3E}">
        <p14:creationId xmlns:p14="http://schemas.microsoft.com/office/powerpoint/2010/main" val="9782604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Accommodations for CSLA</a:t>
            </a:r>
          </a:p>
        </p:txBody>
      </p:sp>
      <p:sp>
        <p:nvSpPr>
          <p:cNvPr id="3" name="Content Placeholder 2"/>
          <p:cNvSpPr>
            <a:spLocks noGrp="1"/>
          </p:cNvSpPr>
          <p:nvPr>
            <p:ph idx="1"/>
          </p:nvPr>
        </p:nvSpPr>
        <p:spPr>
          <a:xfrm>
            <a:off x="335956" y="1378391"/>
            <a:ext cx="8472087" cy="5048627"/>
          </a:xfrm>
        </p:spPr>
        <p:txBody>
          <a:bodyPr>
            <a:normAutofit/>
          </a:bodyPr>
          <a:lstStyle/>
          <a:p>
            <a:pPr marL="0" indent="0">
              <a:buNone/>
            </a:pPr>
            <a:r>
              <a:rPr lang="en-US" sz="1800" dirty="0">
                <a:solidFill>
                  <a:srgbClr val="000000"/>
                </a:solidFill>
                <a:latin typeface="+mn-lt"/>
              </a:rPr>
              <a:t>Colorado Spanish Language Arts (CSLA) is an accommodated form for ELA/Literacy</a:t>
            </a:r>
          </a:p>
          <a:p>
            <a:r>
              <a:rPr lang="en-US" sz="1800" dirty="0">
                <a:solidFill>
                  <a:srgbClr val="000000"/>
                </a:solidFill>
                <a:latin typeface="+mn-lt"/>
              </a:rPr>
              <a:t>Qualifying students have a language proficiency status of NEP or LEP and are in grades 3 and 4</a:t>
            </a:r>
          </a:p>
          <a:p>
            <a:r>
              <a:rPr lang="en-US" sz="1800" dirty="0">
                <a:solidFill>
                  <a:srgbClr val="000000"/>
                </a:solidFill>
                <a:latin typeface="+mn-lt"/>
              </a:rPr>
              <a:t>Students have received instruction in Spanish within the past 9 months</a:t>
            </a:r>
          </a:p>
          <a:p>
            <a:r>
              <a:rPr lang="en-US" sz="1800" dirty="0">
                <a:solidFill>
                  <a:srgbClr val="000000"/>
                </a:solidFill>
                <a:latin typeface="+mn-lt"/>
              </a:rPr>
              <a:t>Eligibility guidelines: </a:t>
            </a:r>
            <a:r>
              <a:rPr lang="en-US" sz="1800" dirty="0">
                <a:solidFill>
                  <a:srgbClr val="000000"/>
                </a:solidFill>
                <a:latin typeface="+mn-lt"/>
                <a:hlinkClick r:id="rId2"/>
              </a:rPr>
              <a:t>https://www.cde.state.co.us/assessment/cmas_spaassessflowchart</a:t>
            </a:r>
            <a:r>
              <a:rPr lang="en-US" sz="1800" dirty="0">
                <a:solidFill>
                  <a:srgbClr val="000000"/>
                </a:solidFill>
                <a:latin typeface="+mn-lt"/>
              </a:rPr>
              <a:t> </a:t>
            </a:r>
          </a:p>
          <a:p>
            <a:r>
              <a:rPr lang="en-US" sz="1800" dirty="0">
                <a:solidFill>
                  <a:srgbClr val="000000"/>
                </a:solidFill>
                <a:latin typeface="+mn-lt"/>
              </a:rPr>
              <a:t>Paper-based</a:t>
            </a:r>
          </a:p>
          <a:p>
            <a:pPr marL="0" indent="0">
              <a:buNone/>
            </a:pPr>
            <a:endParaRPr lang="en-US" sz="1800" dirty="0">
              <a:solidFill>
                <a:srgbClr val="000000"/>
              </a:solidFill>
              <a:latin typeface="+mn-lt"/>
            </a:endParaRPr>
          </a:p>
          <a:p>
            <a:pPr marL="0" indent="0">
              <a:buNone/>
            </a:pPr>
            <a:r>
              <a:rPr lang="en-US" sz="1800" dirty="0">
                <a:solidFill>
                  <a:srgbClr val="000000"/>
                </a:solidFill>
                <a:latin typeface="+mn-lt"/>
              </a:rPr>
              <a:t>Accommodations available for qualifying students (language proficiency status of NEP or LEP) who have an IEP/504:</a:t>
            </a:r>
          </a:p>
          <a:p>
            <a:r>
              <a:rPr lang="en-US" sz="1800" dirty="0">
                <a:solidFill>
                  <a:srgbClr val="000000"/>
                </a:solidFill>
                <a:latin typeface="+mn-lt"/>
              </a:rPr>
              <a:t>Scribe and Large Print</a:t>
            </a:r>
          </a:p>
          <a:p>
            <a:pPr lvl="1"/>
            <a:r>
              <a:rPr lang="en-US" sz="1600" dirty="0">
                <a:solidFill>
                  <a:srgbClr val="000000"/>
                </a:solidFill>
                <a:latin typeface="+mn-lt"/>
              </a:rPr>
              <a:t>Scribe for CSLA Constructed Response requires an approved UAR</a:t>
            </a:r>
          </a:p>
          <a:p>
            <a:pPr lvl="1"/>
            <a:r>
              <a:rPr lang="en-US" sz="1600" dirty="0">
                <a:solidFill>
                  <a:srgbClr val="000000"/>
                </a:solidFill>
                <a:latin typeface="+mn-lt"/>
              </a:rPr>
              <a:t>Data MUST be from a literacy test in Spanish </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48</a:t>
            </a:fld>
            <a:endParaRPr lang="en-US" dirty="0"/>
          </a:p>
        </p:txBody>
      </p:sp>
    </p:spTree>
    <p:extLst>
      <p:ext uri="{BB962C8B-B14F-4D97-AF65-F5344CB8AC3E}">
        <p14:creationId xmlns:p14="http://schemas.microsoft.com/office/powerpoint/2010/main" val="27793118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Practice Resources</a:t>
            </a:r>
          </a:p>
        </p:txBody>
      </p:sp>
      <p:sp>
        <p:nvSpPr>
          <p:cNvPr id="3" name="Content Placeholder 2"/>
          <p:cNvSpPr>
            <a:spLocks noGrp="1"/>
          </p:cNvSpPr>
          <p:nvPr>
            <p:ph idx="1"/>
          </p:nvPr>
        </p:nvSpPr>
        <p:spPr>
          <a:xfrm>
            <a:off x="335956" y="1378391"/>
            <a:ext cx="8472087" cy="5048627"/>
          </a:xfrm>
        </p:spPr>
        <p:txBody>
          <a:bodyPr>
            <a:normAutofit/>
          </a:bodyPr>
          <a:lstStyle/>
          <a:p>
            <a:pPr marL="0" indent="0">
              <a:buNone/>
            </a:pPr>
            <a:r>
              <a:rPr lang="en-US" sz="1800" dirty="0">
                <a:solidFill>
                  <a:srgbClr val="000000"/>
                </a:solidFill>
                <a:latin typeface="+mn-lt"/>
              </a:rPr>
              <a:t>Colorado Practice Resources (CPRs)</a:t>
            </a:r>
          </a:p>
          <a:p>
            <a:r>
              <a:rPr lang="en-US" sz="1800" dirty="0">
                <a:solidFill>
                  <a:srgbClr val="000000"/>
                </a:solidFill>
                <a:latin typeface="+mn-lt"/>
              </a:rPr>
              <a:t>Familiarizes students with assessment platform</a:t>
            </a:r>
          </a:p>
          <a:p>
            <a:pPr lvl="1"/>
            <a:r>
              <a:rPr lang="en-US" sz="1600" dirty="0">
                <a:solidFill>
                  <a:srgbClr val="000000"/>
                </a:solidFill>
                <a:latin typeface="+mn-lt"/>
              </a:rPr>
              <a:t>Item types</a:t>
            </a:r>
          </a:p>
          <a:p>
            <a:pPr lvl="1"/>
            <a:r>
              <a:rPr lang="en-US" sz="1600" dirty="0">
                <a:solidFill>
                  <a:srgbClr val="000000"/>
                </a:solidFill>
                <a:latin typeface="+mn-lt"/>
              </a:rPr>
              <a:t>Examples</a:t>
            </a:r>
          </a:p>
          <a:p>
            <a:pPr lvl="1"/>
            <a:r>
              <a:rPr lang="en-US" sz="1600" dirty="0">
                <a:solidFill>
                  <a:srgbClr val="000000"/>
                </a:solidFill>
                <a:latin typeface="+mn-lt"/>
              </a:rPr>
              <a:t>Scoring information</a:t>
            </a:r>
          </a:p>
          <a:p>
            <a:pPr lvl="1"/>
            <a:r>
              <a:rPr lang="en-US" sz="1600" dirty="0">
                <a:solidFill>
                  <a:srgbClr val="000000"/>
                </a:solidFill>
                <a:latin typeface="+mn-lt"/>
              </a:rPr>
              <a:t>Accommodation/Accessibility feature compatibility</a:t>
            </a:r>
          </a:p>
          <a:p>
            <a:r>
              <a:rPr lang="en-US" sz="1800" dirty="0">
                <a:solidFill>
                  <a:srgbClr val="000000"/>
                </a:solidFill>
                <a:latin typeface="+mn-lt"/>
              </a:rPr>
              <a:t>CPRs are available through the Practice Resource page: </a:t>
            </a:r>
            <a:r>
              <a:rPr lang="en-US" sz="1800" dirty="0">
                <a:solidFill>
                  <a:srgbClr val="000000"/>
                </a:solidFill>
                <a:latin typeface="+mn-lt"/>
                <a:hlinkClick r:id="rId2"/>
              </a:rPr>
              <a:t>https://coassessments.com/practice-resources/</a:t>
            </a:r>
            <a:r>
              <a:rPr lang="en-US" sz="1800" dirty="0">
                <a:solidFill>
                  <a:srgbClr val="000000"/>
                </a:solidFill>
                <a:latin typeface="+mn-lt"/>
              </a:rPr>
              <a:t> </a:t>
            </a:r>
          </a:p>
          <a:p>
            <a:r>
              <a:rPr lang="en-US" sz="1800" dirty="0">
                <a:solidFill>
                  <a:srgbClr val="000000"/>
                </a:solidFill>
                <a:latin typeface="+mn-lt"/>
              </a:rPr>
              <a:t>AT CPR form is accessed through the PearsonAccessNext training site: </a:t>
            </a:r>
            <a:r>
              <a:rPr lang="en-US" sz="1800" dirty="0">
                <a:solidFill>
                  <a:srgbClr val="000000"/>
                </a:solidFill>
                <a:latin typeface="+mn-lt"/>
                <a:hlinkClick r:id="rId3"/>
              </a:rPr>
              <a:t>https://trng-co.pearsonaccessnext.com/customer/index.action</a:t>
            </a:r>
            <a:r>
              <a:rPr lang="en-US" sz="1800" dirty="0">
                <a:solidFill>
                  <a:srgbClr val="000000"/>
                </a:solidFill>
                <a:latin typeface="+mn-lt"/>
              </a:rPr>
              <a:t> </a:t>
            </a:r>
            <a:endParaRPr lang="en-US" sz="14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49</a:t>
            </a:fld>
            <a:endParaRPr lang="en-US" dirty="0"/>
          </a:p>
        </p:txBody>
      </p:sp>
    </p:spTree>
    <p:extLst>
      <p:ext uri="{BB962C8B-B14F-4D97-AF65-F5344CB8AC3E}">
        <p14:creationId xmlns:p14="http://schemas.microsoft.com/office/powerpoint/2010/main" val="310066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peech Bubble: Rectangle 6" descr="A callout emphasizing privacy: &quot;We have a responsibility to protect hte privacy and ensure the security of our students.. Children's Online Privacy Protection Act of 1998&quot;">
            <a:extLst>
              <a:ext uri="{FF2B5EF4-FFF2-40B4-BE49-F238E27FC236}">
                <a16:creationId xmlns:a16="http://schemas.microsoft.com/office/drawing/2014/main" id="{28555DAB-88E0-BF1C-D0D0-35986AE0D35D}"/>
              </a:ext>
            </a:extLst>
          </p:cNvPr>
          <p:cNvSpPr/>
          <p:nvPr/>
        </p:nvSpPr>
        <p:spPr>
          <a:xfrm>
            <a:off x="5896210" y="810979"/>
            <a:ext cx="3002597" cy="1731562"/>
          </a:xfrm>
          <a:prstGeom prst="wedgeRectCallout">
            <a:avLst/>
          </a:prstGeom>
          <a:ln>
            <a:solidFill>
              <a:srgbClr val="455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45193" y="428691"/>
            <a:ext cx="8898807" cy="756418"/>
          </a:xfrm>
        </p:spPr>
        <p:txBody>
          <a:bodyPr anchor="ctr">
            <a:noAutofit/>
          </a:bodyPr>
          <a:lstStyle/>
          <a:p>
            <a:r>
              <a:rPr lang="en-US" sz="2800" dirty="0"/>
              <a:t>COPPA</a:t>
            </a:r>
          </a:p>
        </p:txBody>
      </p:sp>
      <p:sp>
        <p:nvSpPr>
          <p:cNvPr id="3" name="Content Placeholder 2"/>
          <p:cNvSpPr>
            <a:spLocks noGrp="1"/>
          </p:cNvSpPr>
          <p:nvPr>
            <p:ph idx="1"/>
          </p:nvPr>
        </p:nvSpPr>
        <p:spPr>
          <a:xfrm>
            <a:off x="245194" y="1250671"/>
            <a:ext cx="5651016" cy="4645304"/>
          </a:xfrm>
        </p:spPr>
        <p:txBody>
          <a:bodyPr>
            <a:noAutofit/>
          </a:bodyPr>
          <a:lstStyle/>
          <a:p>
            <a:pPr marL="0" indent="0">
              <a:buNone/>
            </a:pPr>
            <a:r>
              <a:rPr lang="en-US" sz="1800" dirty="0">
                <a:solidFill>
                  <a:srgbClr val="000000"/>
                </a:solidFill>
                <a:latin typeface="+mn-lt"/>
              </a:rPr>
              <a:t>Personal Information refers to individually identifiable information about an individual. For example:</a:t>
            </a:r>
          </a:p>
          <a:p>
            <a:r>
              <a:rPr lang="en-US" sz="1800" dirty="0">
                <a:solidFill>
                  <a:srgbClr val="000000"/>
                </a:solidFill>
                <a:latin typeface="+mn-lt"/>
              </a:rPr>
              <a:t>A first or last name</a:t>
            </a:r>
          </a:p>
          <a:p>
            <a:r>
              <a:rPr lang="en-US" sz="1800" dirty="0">
                <a:solidFill>
                  <a:srgbClr val="000000"/>
                </a:solidFill>
                <a:latin typeface="+mn-lt"/>
              </a:rPr>
              <a:t>Online contact information</a:t>
            </a:r>
          </a:p>
          <a:p>
            <a:r>
              <a:rPr lang="en-US" sz="1800" dirty="0">
                <a:solidFill>
                  <a:srgbClr val="000000"/>
                </a:solidFill>
                <a:latin typeface="+mn-lt"/>
              </a:rPr>
              <a:t>Online screen or username</a:t>
            </a:r>
          </a:p>
          <a:p>
            <a:r>
              <a:rPr lang="en-US" sz="1800" dirty="0">
                <a:solidFill>
                  <a:srgbClr val="000000"/>
                </a:solidFill>
                <a:latin typeface="+mn-lt"/>
              </a:rPr>
              <a:t>State Assigned Student Identifier (SASID)</a:t>
            </a:r>
          </a:p>
          <a:p>
            <a:r>
              <a:rPr lang="en-US" sz="1800" dirty="0">
                <a:solidFill>
                  <a:srgbClr val="000000"/>
                </a:solidFill>
                <a:latin typeface="+mn-lt"/>
              </a:rPr>
              <a:t>A photograph, video, or audio file where such file contains a child’s image or voice</a:t>
            </a:r>
          </a:p>
          <a:p>
            <a:pPr marL="0" indent="0">
              <a:buNone/>
            </a:pPr>
            <a:r>
              <a:rPr lang="en-US" sz="1400" dirty="0">
                <a:latin typeface="+mn-lt"/>
              </a:rPr>
              <a:t>(Federal Register Vol. 78 (No. 12), January 17, 2013; p. 4009)</a:t>
            </a:r>
          </a:p>
          <a:p>
            <a:pPr marL="0" indent="0">
              <a:buNone/>
            </a:pPr>
            <a:endParaRPr lang="en-US" sz="1400" dirty="0">
              <a:latin typeface="+mn-lt"/>
            </a:endParaRPr>
          </a:p>
          <a:p>
            <a:pPr marL="0" indent="0" algn="ctr">
              <a:buNone/>
            </a:pPr>
            <a:r>
              <a:rPr lang="en-US" sz="1400" dirty="0">
                <a:latin typeface="+mn-lt"/>
              </a:rPr>
              <a:t>Children's Online Privacy Protection Rule: Final Rule Amendments To Clarify the Scope of the Rule and Strengthen Its Protections For Children's Personal Information; 16 C.F.R. Part 312</a:t>
            </a:r>
          </a:p>
          <a:p>
            <a:pPr marL="0" indent="0">
              <a:buNone/>
            </a:pPr>
            <a:endParaRPr lang="en-US" sz="1400" dirty="0">
              <a:latin typeface="+mn-lt"/>
            </a:endParaRPr>
          </a:p>
          <a:p>
            <a:pPr marL="0" indent="0">
              <a:buNone/>
            </a:pPr>
            <a:endParaRPr lang="en-US" sz="18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5</a:t>
            </a:fld>
            <a:endParaRPr lang="en-US" dirty="0"/>
          </a:p>
        </p:txBody>
      </p:sp>
      <p:sp>
        <p:nvSpPr>
          <p:cNvPr id="5" name="TextBox 4">
            <a:extLst>
              <a:ext uri="{FF2B5EF4-FFF2-40B4-BE49-F238E27FC236}">
                <a16:creationId xmlns:a16="http://schemas.microsoft.com/office/drawing/2014/main" id="{0C8AD8D2-30F7-8FE6-6CD7-EFF439F53D48}"/>
              </a:ext>
            </a:extLst>
          </p:cNvPr>
          <p:cNvSpPr txBox="1"/>
          <p:nvPr/>
        </p:nvSpPr>
        <p:spPr>
          <a:xfrm>
            <a:off x="6124153" y="876541"/>
            <a:ext cx="2546710" cy="1600438"/>
          </a:xfrm>
          <a:prstGeom prst="rect">
            <a:avLst/>
          </a:prstGeom>
          <a:noFill/>
        </p:spPr>
        <p:txBody>
          <a:bodyPr wrap="square" rtlCol="0">
            <a:spAutoFit/>
          </a:bodyPr>
          <a:lstStyle/>
          <a:p>
            <a:pPr algn="ctr"/>
            <a:r>
              <a:rPr lang="en-US" sz="1400" dirty="0">
                <a:solidFill>
                  <a:schemeClr val="bg1"/>
                </a:solidFill>
              </a:rPr>
              <a:t>We have a responsibility to protect the privacy and ensure the security of our students.</a:t>
            </a:r>
          </a:p>
          <a:p>
            <a:pPr algn="ctr"/>
            <a:endParaRPr lang="en-US" sz="1400" dirty="0">
              <a:solidFill>
                <a:schemeClr val="bg1"/>
              </a:solidFill>
            </a:endParaRPr>
          </a:p>
          <a:p>
            <a:pPr algn="ctr"/>
            <a:r>
              <a:rPr lang="en-US" sz="1400" dirty="0">
                <a:solidFill>
                  <a:schemeClr val="bg1"/>
                </a:solidFill>
              </a:rPr>
              <a:t>Children’s Online Privacy Protection Act of 1998, 15 U.S.C. 6501-6505</a:t>
            </a:r>
          </a:p>
        </p:txBody>
      </p:sp>
    </p:spTree>
    <p:extLst>
      <p:ext uri="{BB962C8B-B14F-4D97-AF65-F5344CB8AC3E}">
        <p14:creationId xmlns:p14="http://schemas.microsoft.com/office/powerpoint/2010/main" val="34889294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CMAS Practice Resources</a:t>
            </a:r>
          </a:p>
        </p:txBody>
      </p:sp>
      <p:sp>
        <p:nvSpPr>
          <p:cNvPr id="3" name="Content Placeholder 2"/>
          <p:cNvSpPr>
            <a:spLocks noGrp="1"/>
          </p:cNvSpPr>
          <p:nvPr>
            <p:ph idx="1"/>
          </p:nvPr>
        </p:nvSpPr>
        <p:spPr>
          <a:xfrm>
            <a:off x="335956" y="1378391"/>
            <a:ext cx="8472087" cy="5048627"/>
          </a:xfrm>
        </p:spPr>
        <p:txBody>
          <a:bodyPr>
            <a:normAutofit/>
          </a:bodyPr>
          <a:lstStyle/>
          <a:p>
            <a:pPr marL="0" indent="0">
              <a:buNone/>
            </a:pPr>
            <a:r>
              <a:rPr lang="en-US" sz="1800" dirty="0">
                <a:solidFill>
                  <a:srgbClr val="000000"/>
                </a:solidFill>
                <a:latin typeface="+mn-lt"/>
              </a:rPr>
              <a:t>CMAS Braille CPRs</a:t>
            </a:r>
          </a:p>
          <a:p>
            <a:r>
              <a:rPr lang="en-US" sz="1800" dirty="0">
                <a:solidFill>
                  <a:srgbClr val="000000"/>
                </a:solidFill>
                <a:latin typeface="+mn-lt"/>
              </a:rPr>
              <a:t>Ensure all students who test using Braille code have the opportunity to access practice resources</a:t>
            </a:r>
          </a:p>
          <a:p>
            <a:r>
              <a:rPr lang="en-US" sz="1800" dirty="0">
                <a:solidFill>
                  <a:srgbClr val="000000"/>
                </a:solidFill>
                <a:latin typeface="+mn-lt"/>
              </a:rPr>
              <a:t>Contact Kali Winn if you have students who qualify </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50</a:t>
            </a:fld>
            <a:endParaRPr lang="en-US" dirty="0"/>
          </a:p>
        </p:txBody>
      </p:sp>
    </p:spTree>
    <p:extLst>
      <p:ext uri="{BB962C8B-B14F-4D97-AF65-F5344CB8AC3E}">
        <p14:creationId xmlns:p14="http://schemas.microsoft.com/office/powerpoint/2010/main" val="16696674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Assistive Technology Reminders</a:t>
            </a:r>
          </a:p>
        </p:txBody>
      </p:sp>
      <p:sp>
        <p:nvSpPr>
          <p:cNvPr id="3" name="Content Placeholder 2"/>
          <p:cNvSpPr>
            <a:spLocks noGrp="1"/>
          </p:cNvSpPr>
          <p:nvPr>
            <p:ph idx="1"/>
          </p:nvPr>
        </p:nvSpPr>
        <p:spPr>
          <a:xfrm>
            <a:off x="335956" y="1378391"/>
            <a:ext cx="8472087" cy="5048627"/>
          </a:xfrm>
        </p:spPr>
        <p:txBody>
          <a:bodyPr>
            <a:normAutofit/>
          </a:bodyPr>
          <a:lstStyle/>
          <a:p>
            <a:r>
              <a:rPr lang="en-US" sz="1800" dirty="0">
                <a:solidFill>
                  <a:srgbClr val="000000"/>
                </a:solidFill>
                <a:latin typeface="+mn-lt"/>
              </a:rPr>
              <a:t>Use caution when assigning students to the Assistive Technology (AT) form</a:t>
            </a:r>
          </a:p>
          <a:p>
            <a:pPr lvl="1"/>
            <a:r>
              <a:rPr lang="en-US" sz="1600" dirty="0">
                <a:solidFill>
                  <a:srgbClr val="000000"/>
                </a:solidFill>
                <a:latin typeface="+mn-lt"/>
              </a:rPr>
              <a:t>AT form is for students who utilize software/technology to access content (screen readers (JAWS), adaptive mouse, adaptive keyboards, refreshable Braille displays)</a:t>
            </a:r>
          </a:p>
          <a:p>
            <a:pPr lvl="1"/>
            <a:r>
              <a:rPr lang="en-US" sz="1600" dirty="0">
                <a:solidFill>
                  <a:srgbClr val="000000"/>
                </a:solidFill>
                <a:latin typeface="+mn-lt"/>
              </a:rPr>
              <a:t>AT form does not have the same tool bar</a:t>
            </a:r>
          </a:p>
          <a:p>
            <a:pPr lvl="1"/>
            <a:r>
              <a:rPr lang="en-US" sz="1600" dirty="0">
                <a:solidFill>
                  <a:srgbClr val="000000"/>
                </a:solidFill>
                <a:latin typeface="+mn-lt"/>
              </a:rPr>
              <a:t>DO NOT assign students using Speech-to-Text (STT) to AT form</a:t>
            </a:r>
          </a:p>
          <a:p>
            <a:pPr lvl="2"/>
            <a:r>
              <a:rPr lang="en-US" sz="1600" dirty="0">
                <a:solidFill>
                  <a:srgbClr val="000000"/>
                </a:solidFill>
                <a:latin typeface="+mn-lt"/>
              </a:rPr>
              <a:t>Students using STT need to be tested in a 1:1 environment</a:t>
            </a:r>
          </a:p>
          <a:p>
            <a:pPr lvl="1"/>
            <a:r>
              <a:rPr lang="en-US" sz="1600" dirty="0">
                <a:solidFill>
                  <a:srgbClr val="000000"/>
                </a:solidFill>
                <a:latin typeface="+mn-lt"/>
              </a:rPr>
              <a:t>DO NOT assign students with hearing aids or FM systems to AT form </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51</a:t>
            </a:fld>
            <a:endParaRPr lang="en-US" dirty="0"/>
          </a:p>
        </p:txBody>
      </p:sp>
    </p:spTree>
    <p:extLst>
      <p:ext uri="{BB962C8B-B14F-4D97-AF65-F5344CB8AC3E}">
        <p14:creationId xmlns:p14="http://schemas.microsoft.com/office/powerpoint/2010/main" val="32108301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Accommodations Reminders</a:t>
            </a:r>
          </a:p>
        </p:txBody>
      </p:sp>
      <p:sp>
        <p:nvSpPr>
          <p:cNvPr id="3" name="Content Placeholder 2"/>
          <p:cNvSpPr>
            <a:spLocks noGrp="1"/>
          </p:cNvSpPr>
          <p:nvPr>
            <p:ph idx="1"/>
          </p:nvPr>
        </p:nvSpPr>
        <p:spPr>
          <a:xfrm>
            <a:off x="335956" y="1378391"/>
            <a:ext cx="8472087" cy="5048627"/>
          </a:xfrm>
        </p:spPr>
        <p:txBody>
          <a:bodyPr>
            <a:normAutofit/>
          </a:bodyPr>
          <a:lstStyle/>
          <a:p>
            <a:r>
              <a:rPr lang="en-US" sz="1800" dirty="0">
                <a:solidFill>
                  <a:srgbClr val="000000"/>
                </a:solidFill>
                <a:latin typeface="+mn-lt"/>
              </a:rPr>
              <a:t>Students must have an active IEP/504 or be in an LIEP</a:t>
            </a:r>
          </a:p>
          <a:p>
            <a:r>
              <a:rPr lang="en-US" sz="1800" dirty="0">
                <a:solidFill>
                  <a:srgbClr val="000000"/>
                </a:solidFill>
                <a:latin typeface="+mn-lt"/>
              </a:rPr>
              <a:t>There should be a documented connection between the student’s disability or language proficiency and the ability to access the test</a:t>
            </a:r>
          </a:p>
          <a:p>
            <a:r>
              <a:rPr lang="en-US" sz="1800" dirty="0">
                <a:solidFill>
                  <a:srgbClr val="000000"/>
                </a:solidFill>
                <a:latin typeface="+mn-lt"/>
              </a:rPr>
              <a:t>Students must use the accommodation during classroom instruction and assessment on a regular basis</a:t>
            </a:r>
          </a:p>
          <a:p>
            <a:pPr lvl="1"/>
            <a:r>
              <a:rPr lang="en-US" sz="1600" dirty="0">
                <a:solidFill>
                  <a:srgbClr val="000000"/>
                </a:solidFill>
                <a:latin typeface="+mn-lt"/>
              </a:rPr>
              <a:t>Students should be receiving instruction to improve independence of access and mitigate the issue</a:t>
            </a:r>
          </a:p>
          <a:p>
            <a:pPr lvl="1"/>
            <a:r>
              <a:rPr lang="en-US" sz="1600" dirty="0">
                <a:solidFill>
                  <a:srgbClr val="000000"/>
                </a:solidFill>
                <a:latin typeface="+mn-lt"/>
              </a:rPr>
              <a:t>Students’ IEPs should address the need for the accommodation </a:t>
            </a:r>
          </a:p>
          <a:p>
            <a:r>
              <a:rPr lang="en-US" sz="1800" dirty="0">
                <a:solidFill>
                  <a:srgbClr val="000000"/>
                </a:solidFill>
                <a:latin typeface="+mn-lt"/>
              </a:rPr>
              <a:t>Students should not use the accommodation for the first time on the day of the test</a:t>
            </a:r>
          </a:p>
          <a:p>
            <a:r>
              <a:rPr lang="en-US" sz="1800" dirty="0">
                <a:solidFill>
                  <a:srgbClr val="000000"/>
                </a:solidFill>
                <a:latin typeface="+mn-lt"/>
              </a:rPr>
              <a:t>Not used for the convenience of staff</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52</a:t>
            </a:fld>
            <a:endParaRPr lang="en-US" dirty="0"/>
          </a:p>
        </p:txBody>
      </p:sp>
    </p:spTree>
    <p:extLst>
      <p:ext uri="{BB962C8B-B14F-4D97-AF65-F5344CB8AC3E}">
        <p14:creationId xmlns:p14="http://schemas.microsoft.com/office/powerpoint/2010/main" val="42400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Emergency Accommodations</a:t>
            </a:r>
          </a:p>
        </p:txBody>
      </p:sp>
      <p:sp>
        <p:nvSpPr>
          <p:cNvPr id="3" name="Content Placeholder 2"/>
          <p:cNvSpPr>
            <a:spLocks noGrp="1"/>
          </p:cNvSpPr>
          <p:nvPr>
            <p:ph idx="1"/>
          </p:nvPr>
        </p:nvSpPr>
        <p:spPr>
          <a:xfrm>
            <a:off x="335956" y="1378391"/>
            <a:ext cx="8472087" cy="5048627"/>
          </a:xfrm>
        </p:spPr>
        <p:txBody>
          <a:bodyPr>
            <a:normAutofit/>
          </a:bodyPr>
          <a:lstStyle/>
          <a:p>
            <a:r>
              <a:rPr lang="en-US" sz="1800" dirty="0">
                <a:solidFill>
                  <a:srgbClr val="000000"/>
                </a:solidFill>
                <a:latin typeface="+mn-lt"/>
              </a:rPr>
              <a:t>Used for unexpected and unforeseen circumstances</a:t>
            </a:r>
          </a:p>
          <a:p>
            <a:pPr lvl="1"/>
            <a:r>
              <a:rPr lang="en-US" sz="1600" dirty="0">
                <a:solidFill>
                  <a:srgbClr val="000000"/>
                </a:solidFill>
                <a:latin typeface="+mn-lt"/>
              </a:rPr>
              <a:t>Are not documented in an IEP/504 plan or students in the LIEP</a:t>
            </a:r>
          </a:p>
          <a:p>
            <a:pPr lvl="1"/>
            <a:r>
              <a:rPr lang="en-US" sz="1600" dirty="0">
                <a:solidFill>
                  <a:srgbClr val="000000"/>
                </a:solidFill>
                <a:latin typeface="+mn-lt"/>
              </a:rPr>
              <a:t>Documentation is maintained at the school and district level</a:t>
            </a:r>
          </a:p>
          <a:p>
            <a:pPr lvl="1"/>
            <a:r>
              <a:rPr lang="en-US" sz="1600" dirty="0">
                <a:solidFill>
                  <a:srgbClr val="000000"/>
                </a:solidFill>
                <a:latin typeface="+mn-lt"/>
              </a:rPr>
              <a:t>Usually human scribe</a:t>
            </a:r>
          </a:p>
          <a:p>
            <a:pPr lvl="1"/>
            <a:r>
              <a:rPr lang="en-US" sz="1600" dirty="0">
                <a:solidFill>
                  <a:srgbClr val="000000"/>
                </a:solidFill>
                <a:latin typeface="+mn-lt"/>
              </a:rPr>
              <a:t>Contact DAC for access to the form</a:t>
            </a:r>
          </a:p>
          <a:p>
            <a:pPr lvl="1"/>
            <a:r>
              <a:rPr lang="en-US" sz="1600" dirty="0">
                <a:solidFill>
                  <a:srgbClr val="000000"/>
                </a:solidFill>
                <a:latin typeface="+mn-lt"/>
              </a:rPr>
              <a:t>If a student receives a concussion during the testing window, contact Kali Winn ASAP</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53</a:t>
            </a:fld>
            <a:endParaRPr lang="en-US" dirty="0"/>
          </a:p>
        </p:txBody>
      </p:sp>
    </p:spTree>
    <p:extLst>
      <p:ext uri="{BB962C8B-B14F-4D97-AF65-F5344CB8AC3E}">
        <p14:creationId xmlns:p14="http://schemas.microsoft.com/office/powerpoint/2010/main" val="23317489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CMAS Additional Orders</a:t>
            </a:r>
          </a:p>
        </p:txBody>
      </p:sp>
      <p:sp>
        <p:nvSpPr>
          <p:cNvPr id="3" name="Content Placeholder 2"/>
          <p:cNvSpPr>
            <a:spLocks noGrp="1"/>
          </p:cNvSpPr>
          <p:nvPr>
            <p:ph idx="1"/>
          </p:nvPr>
        </p:nvSpPr>
        <p:spPr>
          <a:xfrm>
            <a:off x="335956" y="1378391"/>
            <a:ext cx="8472087" cy="5048627"/>
          </a:xfrm>
        </p:spPr>
        <p:txBody>
          <a:bodyPr>
            <a:normAutofit/>
          </a:bodyPr>
          <a:lstStyle/>
          <a:p>
            <a:r>
              <a:rPr lang="en-US" sz="1800" dirty="0">
                <a:solidFill>
                  <a:srgbClr val="000000"/>
                </a:solidFill>
                <a:latin typeface="+mn-lt"/>
              </a:rPr>
              <a:t>Orders cannot be placed for accommodated materials unless there is an “actual” student registered for that accommodation</a:t>
            </a:r>
          </a:p>
          <a:p>
            <a:pPr lvl="1"/>
            <a:r>
              <a:rPr lang="en-US" sz="1600" dirty="0">
                <a:solidFill>
                  <a:srgbClr val="000000"/>
                </a:solidFill>
                <a:latin typeface="+mn-lt"/>
              </a:rPr>
              <a:t>CDE will not approve the additional order (AO)</a:t>
            </a:r>
          </a:p>
          <a:p>
            <a:pPr lvl="1"/>
            <a:r>
              <a:rPr lang="en-US" sz="1600" dirty="0">
                <a:solidFill>
                  <a:srgbClr val="000000"/>
                </a:solidFill>
                <a:latin typeface="+mn-lt"/>
              </a:rPr>
              <a:t>Potential for misadministration and/or test security issues</a:t>
            </a:r>
          </a:p>
          <a:p>
            <a:r>
              <a:rPr lang="en-US" sz="1800" dirty="0">
                <a:solidFill>
                  <a:srgbClr val="000000"/>
                </a:solidFill>
                <a:latin typeface="+mn-lt"/>
              </a:rPr>
              <a:t>Braille and Large Print forms must be produced in advance</a:t>
            </a:r>
          </a:p>
          <a:p>
            <a:r>
              <a:rPr lang="en-US" sz="1800" dirty="0">
                <a:solidFill>
                  <a:srgbClr val="000000"/>
                </a:solidFill>
                <a:latin typeface="+mn-lt"/>
              </a:rPr>
              <a:t>Orders for all accommodated materials are due during the initial order window (</a:t>
            </a:r>
            <a:r>
              <a:rPr lang="en-US" sz="1800" b="1" dirty="0">
                <a:solidFill>
                  <a:srgbClr val="C63F28"/>
                </a:solidFill>
                <a:latin typeface="+mn-lt"/>
              </a:rPr>
              <a:t>January 8 – 26</a:t>
            </a:r>
            <a:r>
              <a:rPr lang="en-US" sz="1800" dirty="0">
                <a:solidFill>
                  <a:srgbClr val="000000"/>
                </a:solidFill>
                <a:latin typeface="+mn-lt"/>
              </a:rPr>
              <a:t>). Specifically, Auditory/Signed presentation scripts, CSLA, Braille, Large Print, and standard print paper tests (English and Spanish) should be ordered during the initial window</a:t>
            </a:r>
            <a:endParaRPr lang="en-US" sz="14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54</a:t>
            </a:fld>
            <a:endParaRPr lang="en-US" dirty="0"/>
          </a:p>
        </p:txBody>
      </p:sp>
    </p:spTree>
    <p:extLst>
      <p:ext uri="{BB962C8B-B14F-4D97-AF65-F5344CB8AC3E}">
        <p14:creationId xmlns:p14="http://schemas.microsoft.com/office/powerpoint/2010/main" val="11342262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6BB4-F3BA-5CA0-0071-7C6495C06B7D}"/>
              </a:ext>
            </a:extLst>
          </p:cNvPr>
          <p:cNvSpPr>
            <a:spLocks noGrp="1"/>
          </p:cNvSpPr>
          <p:nvPr>
            <p:ph type="title"/>
          </p:nvPr>
        </p:nvSpPr>
        <p:spPr>
          <a:xfrm>
            <a:off x="506730" y="500381"/>
            <a:ext cx="7886700" cy="730249"/>
          </a:xfrm>
        </p:spPr>
        <p:txBody>
          <a:bodyPr/>
          <a:lstStyle/>
          <a:p>
            <a:r>
              <a:rPr lang="en-US" dirty="0"/>
              <a:t>Knowledge Check: CMAS</a:t>
            </a:r>
          </a:p>
        </p:txBody>
      </p:sp>
      <p:pic>
        <p:nvPicPr>
          <p:cNvPr id="4" name="Graphic 3" descr="Lightbulb and gear outline">
            <a:extLst>
              <a:ext uri="{FF2B5EF4-FFF2-40B4-BE49-F238E27FC236}">
                <a16:creationId xmlns:a16="http://schemas.microsoft.com/office/drawing/2014/main" id="{786CE71D-FBEA-9023-BE30-92D18ADAF5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59480" y="2316480"/>
            <a:ext cx="2225040" cy="2225040"/>
          </a:xfrm>
          <a:prstGeom prst="rect">
            <a:avLst/>
          </a:prstGeom>
        </p:spPr>
      </p:pic>
    </p:spTree>
    <p:extLst>
      <p:ext uri="{BB962C8B-B14F-4D97-AF65-F5344CB8AC3E}">
        <p14:creationId xmlns:p14="http://schemas.microsoft.com/office/powerpoint/2010/main" val="13383684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09E5-E502-D33E-3203-62314AD0AFE8}"/>
              </a:ext>
            </a:extLst>
          </p:cNvPr>
          <p:cNvSpPr>
            <a:spLocks noGrp="1"/>
          </p:cNvSpPr>
          <p:nvPr>
            <p:ph type="ctrTitle"/>
          </p:nvPr>
        </p:nvSpPr>
        <p:spPr/>
        <p:txBody>
          <a:bodyPr/>
          <a:lstStyle/>
          <a:p>
            <a:r>
              <a:rPr lang="en-US" dirty="0"/>
              <a:t>Unique Accommodations</a:t>
            </a:r>
          </a:p>
        </p:txBody>
      </p:sp>
    </p:spTree>
    <p:extLst>
      <p:ext uri="{BB962C8B-B14F-4D97-AF65-F5344CB8AC3E}">
        <p14:creationId xmlns:p14="http://schemas.microsoft.com/office/powerpoint/2010/main" val="11195953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Unique Accommodation Requests</a:t>
            </a:r>
          </a:p>
        </p:txBody>
      </p:sp>
      <p:sp>
        <p:nvSpPr>
          <p:cNvPr id="3" name="Content Placeholder 2"/>
          <p:cNvSpPr>
            <a:spLocks noGrp="1"/>
          </p:cNvSpPr>
          <p:nvPr>
            <p:ph idx="1"/>
          </p:nvPr>
        </p:nvSpPr>
        <p:spPr>
          <a:xfrm>
            <a:off x="335956" y="1378391"/>
            <a:ext cx="8472087" cy="5048627"/>
          </a:xfrm>
        </p:spPr>
        <p:txBody>
          <a:bodyPr>
            <a:normAutofit/>
          </a:bodyPr>
          <a:lstStyle/>
          <a:p>
            <a:r>
              <a:rPr lang="en-US" sz="1800" dirty="0">
                <a:solidFill>
                  <a:srgbClr val="000000"/>
                </a:solidFill>
                <a:latin typeface="+mn-lt"/>
              </a:rPr>
              <a:t>Unique Accommodation Requests (UAR)</a:t>
            </a:r>
          </a:p>
          <a:p>
            <a:pPr lvl="1"/>
            <a:r>
              <a:rPr lang="en-US" sz="1600" dirty="0">
                <a:solidFill>
                  <a:srgbClr val="000000"/>
                </a:solidFill>
                <a:latin typeface="+mn-lt"/>
              </a:rPr>
              <a:t>Unique Accommodations Available</a:t>
            </a:r>
          </a:p>
          <a:p>
            <a:pPr lvl="1"/>
            <a:r>
              <a:rPr lang="en-US" sz="1600" dirty="0">
                <a:solidFill>
                  <a:srgbClr val="000000"/>
                </a:solidFill>
                <a:latin typeface="+mn-lt"/>
              </a:rPr>
              <a:t>Unique Accommodation Requests</a:t>
            </a:r>
          </a:p>
          <a:p>
            <a:pPr lvl="1"/>
            <a:r>
              <a:rPr lang="en-US" sz="1600" dirty="0">
                <a:solidFill>
                  <a:srgbClr val="000000"/>
                </a:solidFill>
                <a:latin typeface="+mn-lt"/>
              </a:rPr>
              <a:t>UAR Need to Know</a:t>
            </a:r>
          </a:p>
          <a:p>
            <a:pPr lvl="1"/>
            <a:r>
              <a:rPr lang="en-US" sz="1600" dirty="0">
                <a:solidFill>
                  <a:srgbClr val="000000"/>
                </a:solidFill>
                <a:latin typeface="+mn-lt"/>
              </a:rPr>
              <a:t>Reminders</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57</a:t>
            </a:fld>
            <a:endParaRPr lang="en-US" dirty="0"/>
          </a:p>
        </p:txBody>
      </p:sp>
    </p:spTree>
    <p:extLst>
      <p:ext uri="{BB962C8B-B14F-4D97-AF65-F5344CB8AC3E}">
        <p14:creationId xmlns:p14="http://schemas.microsoft.com/office/powerpoint/2010/main" val="3901094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Unique Accommodations Available</a:t>
            </a:r>
          </a:p>
        </p:txBody>
      </p:sp>
      <p:sp>
        <p:nvSpPr>
          <p:cNvPr id="3" name="Content Placeholder 2"/>
          <p:cNvSpPr>
            <a:spLocks noGrp="1"/>
          </p:cNvSpPr>
          <p:nvPr>
            <p:ph idx="1"/>
          </p:nvPr>
        </p:nvSpPr>
        <p:spPr>
          <a:xfrm>
            <a:off x="335956" y="1378391"/>
            <a:ext cx="8472087" cy="5048627"/>
          </a:xfrm>
        </p:spPr>
        <p:txBody>
          <a:bodyPr>
            <a:normAutofit/>
          </a:bodyPr>
          <a:lstStyle/>
          <a:p>
            <a:pPr marL="0" indent="0">
              <a:buNone/>
            </a:pPr>
            <a:r>
              <a:rPr lang="en-US" sz="1800" dirty="0">
                <a:solidFill>
                  <a:srgbClr val="000000"/>
                </a:solidFill>
                <a:latin typeface="+mn-lt"/>
              </a:rPr>
              <a:t>Accommodations requiring a UAR:</a:t>
            </a:r>
          </a:p>
          <a:p>
            <a:r>
              <a:rPr lang="en-US" sz="1800" dirty="0">
                <a:solidFill>
                  <a:srgbClr val="000000"/>
                </a:solidFill>
                <a:latin typeface="+mn-lt"/>
              </a:rPr>
              <a:t>ACCESS for ELLs</a:t>
            </a:r>
          </a:p>
          <a:p>
            <a:pPr lvl="1"/>
            <a:r>
              <a:rPr lang="en-US" sz="1600" dirty="0">
                <a:solidFill>
                  <a:srgbClr val="000000"/>
                </a:solidFill>
                <a:latin typeface="+mn-lt"/>
              </a:rPr>
              <a:t>Scribe accommodation for the Writing domain </a:t>
            </a:r>
          </a:p>
          <a:p>
            <a:pPr lvl="2"/>
            <a:r>
              <a:rPr lang="en-US" sz="1600" dirty="0">
                <a:solidFill>
                  <a:srgbClr val="000000"/>
                </a:solidFill>
                <a:latin typeface="+mn-lt"/>
              </a:rPr>
              <a:t>Submit speech-to-text requests as “scribe”</a:t>
            </a:r>
          </a:p>
          <a:p>
            <a:pPr lvl="2"/>
            <a:r>
              <a:rPr lang="en-US" sz="1600" dirty="0">
                <a:solidFill>
                  <a:srgbClr val="000000"/>
                </a:solidFill>
                <a:latin typeface="+mn-lt"/>
              </a:rPr>
              <a:t>Scribe accommodation UAR are due </a:t>
            </a:r>
            <a:r>
              <a:rPr lang="en-US" sz="1600" dirty="0">
                <a:solidFill>
                  <a:srgbClr val="000000"/>
                </a:solidFill>
                <a:highlight>
                  <a:srgbClr val="FFFF00"/>
                </a:highlight>
                <a:latin typeface="+mn-lt"/>
              </a:rPr>
              <a:t>November 27, 2023</a:t>
            </a:r>
          </a:p>
          <a:p>
            <a:r>
              <a:rPr lang="en-US" sz="1800" dirty="0">
                <a:solidFill>
                  <a:srgbClr val="000000"/>
                </a:solidFill>
                <a:latin typeface="+mn-lt"/>
              </a:rPr>
              <a:t>CMAS ELA/CSLA</a:t>
            </a:r>
          </a:p>
          <a:p>
            <a:pPr lvl="1"/>
            <a:r>
              <a:rPr lang="en-US" sz="1600" dirty="0">
                <a:solidFill>
                  <a:srgbClr val="000000"/>
                </a:solidFill>
                <a:latin typeface="+mn-lt"/>
              </a:rPr>
              <a:t>Constructed Response Scribe accommodation: Writer/Scribe</a:t>
            </a:r>
          </a:p>
          <a:p>
            <a:pPr lvl="2"/>
            <a:r>
              <a:rPr lang="en-US" sz="1600" dirty="0">
                <a:solidFill>
                  <a:srgbClr val="000000"/>
                </a:solidFill>
                <a:latin typeface="+mn-lt"/>
              </a:rPr>
              <a:t>ELA/CSLA Constructed Response Scribe accommodation UAR are due </a:t>
            </a:r>
            <a:r>
              <a:rPr lang="en-US" sz="1600" dirty="0">
                <a:solidFill>
                  <a:srgbClr val="000000"/>
                </a:solidFill>
                <a:highlight>
                  <a:srgbClr val="FFFF00"/>
                </a:highlight>
                <a:latin typeface="+mn-lt"/>
              </a:rPr>
              <a:t>December 11, 2023</a:t>
            </a:r>
          </a:p>
          <a:p>
            <a:r>
              <a:rPr lang="en-US" sz="1800" dirty="0">
                <a:solidFill>
                  <a:srgbClr val="000000"/>
                </a:solidFill>
                <a:latin typeface="+mn-lt"/>
              </a:rPr>
              <a:t>CMAS Math</a:t>
            </a:r>
          </a:p>
          <a:p>
            <a:pPr lvl="1"/>
            <a:r>
              <a:rPr lang="en-US" sz="1600" dirty="0">
                <a:solidFill>
                  <a:srgbClr val="000000"/>
                </a:solidFill>
                <a:latin typeface="+mn-lt"/>
              </a:rPr>
              <a:t>Calculator on non-calculator sections</a:t>
            </a:r>
          </a:p>
          <a:p>
            <a:pPr lvl="2"/>
            <a:r>
              <a:rPr lang="en-US" sz="1600" dirty="0">
                <a:solidFill>
                  <a:srgbClr val="000000"/>
                </a:solidFill>
                <a:latin typeface="+mn-lt"/>
              </a:rPr>
              <a:t>Calculator on Non-Calculator sections accommodation UAR are due </a:t>
            </a:r>
            <a:r>
              <a:rPr lang="en-US" sz="1600" dirty="0">
                <a:solidFill>
                  <a:srgbClr val="000000"/>
                </a:solidFill>
                <a:highlight>
                  <a:srgbClr val="FFFF00"/>
                </a:highlight>
                <a:latin typeface="+mn-lt"/>
              </a:rPr>
              <a:t>December 11, 2023</a:t>
            </a:r>
          </a:p>
          <a:p>
            <a:pPr lvl="1"/>
            <a:r>
              <a:rPr lang="en-US" sz="1600" dirty="0">
                <a:solidFill>
                  <a:srgbClr val="000000"/>
                </a:solidFill>
                <a:latin typeface="+mn-lt"/>
              </a:rPr>
              <a:t>District-approved Math Charts and Counters</a:t>
            </a:r>
          </a:p>
          <a:p>
            <a:pPr lvl="2"/>
            <a:r>
              <a:rPr lang="en-US" sz="1600" dirty="0">
                <a:solidFill>
                  <a:srgbClr val="000000"/>
                </a:solidFill>
                <a:latin typeface="+mn-lt"/>
              </a:rPr>
              <a:t>District-level approval</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58</a:t>
            </a:fld>
            <a:endParaRPr lang="en-US" dirty="0"/>
          </a:p>
        </p:txBody>
      </p:sp>
    </p:spTree>
    <p:extLst>
      <p:ext uri="{BB962C8B-B14F-4D97-AF65-F5344CB8AC3E}">
        <p14:creationId xmlns:p14="http://schemas.microsoft.com/office/powerpoint/2010/main" val="17284528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Unique Accommodations Request (UAR)</a:t>
            </a:r>
          </a:p>
        </p:txBody>
      </p:sp>
      <p:sp>
        <p:nvSpPr>
          <p:cNvPr id="3" name="Content Placeholder 2"/>
          <p:cNvSpPr>
            <a:spLocks noGrp="1"/>
          </p:cNvSpPr>
          <p:nvPr>
            <p:ph idx="1"/>
          </p:nvPr>
        </p:nvSpPr>
        <p:spPr>
          <a:xfrm>
            <a:off x="335956" y="1378391"/>
            <a:ext cx="8472087" cy="5048627"/>
          </a:xfrm>
        </p:spPr>
        <p:txBody>
          <a:bodyPr>
            <a:normAutofit fontScale="92500" lnSpcReduction="10000"/>
          </a:bodyPr>
          <a:lstStyle/>
          <a:p>
            <a:r>
              <a:rPr lang="en-US" sz="1800" dirty="0">
                <a:solidFill>
                  <a:srgbClr val="000000"/>
                </a:solidFill>
                <a:latin typeface="+mn-lt"/>
              </a:rPr>
              <a:t>A very limited number of students who meet specific criteria may qualify for unique accommodations</a:t>
            </a:r>
          </a:p>
          <a:p>
            <a:pPr lvl="1"/>
            <a:r>
              <a:rPr lang="en-US" sz="1500" dirty="0">
                <a:solidFill>
                  <a:srgbClr val="000000"/>
                </a:solidFill>
                <a:latin typeface="+mn-lt"/>
              </a:rPr>
              <a:t>The request UAR must be listed on the IEP/504 and tied to an instructional goal</a:t>
            </a:r>
          </a:p>
          <a:p>
            <a:pPr lvl="1"/>
            <a:r>
              <a:rPr lang="en-US" sz="1500" dirty="0">
                <a:solidFill>
                  <a:srgbClr val="000000"/>
                </a:solidFill>
                <a:latin typeface="+mn-lt"/>
              </a:rPr>
              <a:t>These accommodations might impact the construct being measured. For that reason, additional documentation is required</a:t>
            </a:r>
          </a:p>
          <a:p>
            <a:r>
              <a:rPr lang="en-US" sz="1800" dirty="0">
                <a:solidFill>
                  <a:srgbClr val="000000"/>
                </a:solidFill>
                <a:latin typeface="+mn-lt"/>
              </a:rPr>
              <a:t>All UARs for ACCESS for ELLs are due to CSI by </a:t>
            </a:r>
            <a:r>
              <a:rPr lang="en-US" sz="1800" b="1" dirty="0">
                <a:solidFill>
                  <a:schemeClr val="accent5"/>
                </a:solidFill>
                <a:latin typeface="+mn-lt"/>
              </a:rPr>
              <a:t>November 27</a:t>
            </a:r>
            <a:r>
              <a:rPr lang="en-US" sz="1800" b="1" baseline="30000" dirty="0">
                <a:solidFill>
                  <a:schemeClr val="accent5"/>
                </a:solidFill>
                <a:latin typeface="+mn-lt"/>
              </a:rPr>
              <a:t>th</a:t>
            </a:r>
            <a:r>
              <a:rPr lang="en-US" sz="1800" b="1" dirty="0">
                <a:solidFill>
                  <a:schemeClr val="accent5"/>
                </a:solidFill>
                <a:latin typeface="+mn-lt"/>
              </a:rPr>
              <a:t> </a:t>
            </a:r>
            <a:r>
              <a:rPr lang="en-US" sz="1800" dirty="0">
                <a:solidFill>
                  <a:srgbClr val="000000"/>
                </a:solidFill>
                <a:latin typeface="+mn-lt"/>
              </a:rPr>
              <a:t>for all students</a:t>
            </a:r>
          </a:p>
          <a:p>
            <a:r>
              <a:rPr lang="en-US" sz="1800" dirty="0">
                <a:solidFill>
                  <a:srgbClr val="000000"/>
                </a:solidFill>
                <a:latin typeface="+mn-lt"/>
              </a:rPr>
              <a:t>All UARs for CMAS are due to CSI by </a:t>
            </a:r>
            <a:r>
              <a:rPr lang="en-US" sz="1800" b="1" dirty="0">
                <a:solidFill>
                  <a:schemeClr val="accent5"/>
                </a:solidFill>
                <a:latin typeface="+mn-lt"/>
              </a:rPr>
              <a:t>December 11</a:t>
            </a:r>
            <a:r>
              <a:rPr lang="en-US" sz="1800" b="1" baseline="30000" dirty="0">
                <a:solidFill>
                  <a:schemeClr val="accent5"/>
                </a:solidFill>
                <a:latin typeface="+mn-lt"/>
              </a:rPr>
              <a:t>th</a:t>
            </a:r>
            <a:r>
              <a:rPr lang="en-US" sz="1800" b="1" dirty="0">
                <a:solidFill>
                  <a:schemeClr val="accent5"/>
                </a:solidFill>
                <a:latin typeface="+mn-lt"/>
              </a:rPr>
              <a:t> </a:t>
            </a:r>
            <a:r>
              <a:rPr lang="en-US" sz="1800" dirty="0">
                <a:solidFill>
                  <a:srgbClr val="000000"/>
                </a:solidFill>
                <a:latin typeface="+mn-lt"/>
              </a:rPr>
              <a:t>for all students</a:t>
            </a:r>
          </a:p>
          <a:p>
            <a:pPr lvl="1"/>
            <a:r>
              <a:rPr lang="en-US" sz="1700" dirty="0">
                <a:solidFill>
                  <a:srgbClr val="000000"/>
                </a:solidFill>
                <a:latin typeface="+mn-lt"/>
              </a:rPr>
              <a:t>CMAS UARs for students who arrive in the district after January or are newly placed on IEPs are due by </a:t>
            </a:r>
            <a:r>
              <a:rPr lang="en-US" sz="1700" b="1" dirty="0">
                <a:solidFill>
                  <a:schemeClr val="accent5"/>
                </a:solidFill>
                <a:latin typeface="+mn-lt"/>
              </a:rPr>
              <a:t>March 11</a:t>
            </a:r>
            <a:r>
              <a:rPr lang="en-US" sz="1700" b="1" baseline="30000" dirty="0">
                <a:solidFill>
                  <a:schemeClr val="accent5"/>
                </a:solidFill>
                <a:latin typeface="+mn-lt"/>
              </a:rPr>
              <a:t>th</a:t>
            </a:r>
            <a:r>
              <a:rPr lang="en-US" sz="1700" b="1" dirty="0">
                <a:solidFill>
                  <a:schemeClr val="accent5"/>
                </a:solidFill>
                <a:latin typeface="+mn-lt"/>
              </a:rPr>
              <a:t> </a:t>
            </a:r>
          </a:p>
          <a:p>
            <a:pPr marL="0" indent="0">
              <a:buNone/>
            </a:pPr>
            <a:endParaRPr lang="en-US" sz="1800" dirty="0">
              <a:solidFill>
                <a:srgbClr val="000000"/>
              </a:solidFill>
              <a:latin typeface="+mn-lt"/>
            </a:endParaRPr>
          </a:p>
          <a:p>
            <a:pPr marL="0" indent="0">
              <a:buNone/>
            </a:pPr>
            <a:r>
              <a:rPr lang="en-US" sz="1800" dirty="0">
                <a:solidFill>
                  <a:srgbClr val="000000"/>
                </a:solidFill>
                <a:latin typeface="+mn-lt"/>
              </a:rPr>
              <a:t>Accommodations requiring CDE approval:</a:t>
            </a:r>
          </a:p>
          <a:p>
            <a:r>
              <a:rPr lang="en-US" sz="1800" dirty="0">
                <a:solidFill>
                  <a:srgbClr val="000000"/>
                </a:solidFill>
                <a:latin typeface="+mn-lt"/>
              </a:rPr>
              <a:t>Scribe accommodation for CMAS ELA/CSLA constructed responses</a:t>
            </a:r>
          </a:p>
          <a:p>
            <a:r>
              <a:rPr lang="en-US" sz="1800" dirty="0">
                <a:solidFill>
                  <a:srgbClr val="000000"/>
                </a:solidFill>
                <a:latin typeface="+mn-lt"/>
              </a:rPr>
              <a:t>Scribe accommodation for ACCESS for ELLs (includes STT)</a:t>
            </a:r>
          </a:p>
          <a:p>
            <a:r>
              <a:rPr lang="en-US" sz="1800" dirty="0">
                <a:solidFill>
                  <a:srgbClr val="000000"/>
                </a:solidFill>
                <a:latin typeface="+mn-lt"/>
              </a:rPr>
              <a:t>Calculator on non-calculator sections of CMAS Math</a:t>
            </a:r>
          </a:p>
          <a:p>
            <a:pPr marL="0" indent="0">
              <a:buNone/>
            </a:pPr>
            <a:endParaRPr lang="en-US" sz="1800" dirty="0">
              <a:solidFill>
                <a:srgbClr val="000000"/>
              </a:solidFill>
              <a:latin typeface="+mn-lt"/>
            </a:endParaRPr>
          </a:p>
          <a:p>
            <a:pPr marL="0" indent="0" algn="ctr">
              <a:buNone/>
            </a:pPr>
            <a:r>
              <a:rPr lang="en-US" sz="1800" b="1" dirty="0">
                <a:solidFill>
                  <a:srgbClr val="000000"/>
                </a:solidFill>
                <a:latin typeface="+mn-lt"/>
              </a:rPr>
              <a:t>Note: </a:t>
            </a:r>
            <a:r>
              <a:rPr lang="en-US" sz="1800" dirty="0">
                <a:solidFill>
                  <a:srgbClr val="000000"/>
                </a:solidFill>
                <a:latin typeface="+mn-lt"/>
              </a:rPr>
              <a:t>Use of unique accommodations without CDE approval may result in invalidation or score suppression</a:t>
            </a:r>
            <a:endParaRPr lang="en-US" sz="10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59</a:t>
            </a:fld>
            <a:endParaRPr lang="en-US" dirty="0"/>
          </a:p>
        </p:txBody>
      </p:sp>
    </p:spTree>
    <p:extLst>
      <p:ext uri="{BB962C8B-B14F-4D97-AF65-F5344CB8AC3E}">
        <p14:creationId xmlns:p14="http://schemas.microsoft.com/office/powerpoint/2010/main" val="3784846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CO Student Data Transparency &amp; Security Act</a:t>
            </a:r>
          </a:p>
        </p:txBody>
      </p:sp>
      <p:sp>
        <p:nvSpPr>
          <p:cNvPr id="3" name="Content Placeholder 2"/>
          <p:cNvSpPr>
            <a:spLocks noGrp="1"/>
          </p:cNvSpPr>
          <p:nvPr>
            <p:ph idx="1"/>
          </p:nvPr>
        </p:nvSpPr>
        <p:spPr>
          <a:xfrm>
            <a:off x="245193" y="1428496"/>
            <a:ext cx="8472087" cy="1152779"/>
          </a:xfrm>
        </p:spPr>
        <p:txBody>
          <a:bodyPr>
            <a:normAutofit fontScale="62500" lnSpcReduction="20000"/>
          </a:bodyPr>
          <a:lstStyle/>
          <a:p>
            <a:pPr marL="0" indent="0">
              <a:buNone/>
            </a:pPr>
            <a:r>
              <a:rPr lang="en-US" sz="2600" dirty="0">
                <a:solidFill>
                  <a:srgbClr val="000000"/>
                </a:solidFill>
                <a:latin typeface="+mn-lt"/>
              </a:rPr>
              <a:t>Student personally ident</a:t>
            </a:r>
            <a:r>
              <a:rPr lang="en-US" sz="2600" dirty="0">
                <a:latin typeface="+mn-lt"/>
              </a:rPr>
              <a:t>ifiable information” means information that, alone or in combination, personally identifies an individual student or the student’s parent or family, and that is collected, maintained, generated, or inferred by a public education entity, either directly or through a school service, or by a school service contract provider or school service on-demand provider.  </a:t>
            </a:r>
          </a:p>
          <a:p>
            <a:pPr marL="0" indent="0" algn="r">
              <a:buNone/>
            </a:pPr>
            <a:r>
              <a:rPr lang="en-US" sz="2300" dirty="0">
                <a:latin typeface="+mn-lt"/>
              </a:rPr>
              <a:t>[22-16-103, C.R.S.]</a:t>
            </a:r>
          </a:p>
          <a:p>
            <a:pPr marL="0" indent="0">
              <a:buNone/>
            </a:pPr>
            <a:endParaRPr lang="en-US" sz="18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14549047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UAR: Need to Know</a:t>
            </a:r>
          </a:p>
        </p:txBody>
      </p:sp>
      <p:sp>
        <p:nvSpPr>
          <p:cNvPr id="3" name="Content Placeholder 2"/>
          <p:cNvSpPr>
            <a:spLocks noGrp="1"/>
          </p:cNvSpPr>
          <p:nvPr>
            <p:ph idx="1"/>
          </p:nvPr>
        </p:nvSpPr>
        <p:spPr>
          <a:xfrm>
            <a:off x="335956" y="1378391"/>
            <a:ext cx="8472087" cy="5048627"/>
          </a:xfrm>
        </p:spPr>
        <p:txBody>
          <a:bodyPr>
            <a:normAutofit fontScale="77500" lnSpcReduction="20000"/>
          </a:bodyPr>
          <a:lstStyle/>
          <a:p>
            <a:pPr marL="0" indent="0">
              <a:buNone/>
            </a:pPr>
            <a:r>
              <a:rPr lang="en-US" sz="2100" dirty="0">
                <a:solidFill>
                  <a:srgbClr val="000000"/>
                </a:solidFill>
                <a:latin typeface="+mn-lt"/>
              </a:rPr>
              <a:t>UAR Submissions:</a:t>
            </a:r>
          </a:p>
          <a:p>
            <a:r>
              <a:rPr lang="en-US" sz="2100" dirty="0">
                <a:solidFill>
                  <a:srgbClr val="000000"/>
                </a:solidFill>
                <a:latin typeface="+mn-lt"/>
              </a:rPr>
              <a:t>Students must have an active IEP/504</a:t>
            </a:r>
          </a:p>
          <a:p>
            <a:r>
              <a:rPr lang="en-US" sz="2100" dirty="0">
                <a:solidFill>
                  <a:srgbClr val="000000"/>
                </a:solidFill>
                <a:latin typeface="+mn-lt"/>
              </a:rPr>
              <a:t>Need for the unique accommodation is directly connected to the student’s specific identified disability which creates an inability for the student to access the standard being assessed</a:t>
            </a:r>
          </a:p>
          <a:p>
            <a:r>
              <a:rPr lang="en-US" sz="2100" dirty="0">
                <a:solidFill>
                  <a:srgbClr val="000000"/>
                </a:solidFill>
                <a:latin typeface="+mn-lt"/>
              </a:rPr>
              <a:t>Recent data documenting need/use of the accommodation</a:t>
            </a:r>
          </a:p>
          <a:p>
            <a:pPr lvl="1"/>
            <a:r>
              <a:rPr lang="en-US" sz="2100" dirty="0">
                <a:solidFill>
                  <a:srgbClr val="000000"/>
                </a:solidFill>
                <a:latin typeface="+mn-lt"/>
              </a:rPr>
              <a:t>Must be from within the current school year</a:t>
            </a:r>
          </a:p>
          <a:p>
            <a:endParaRPr lang="en-US" sz="2100" dirty="0">
              <a:solidFill>
                <a:srgbClr val="000000"/>
              </a:solidFill>
              <a:latin typeface="+mn-lt"/>
            </a:endParaRPr>
          </a:p>
          <a:p>
            <a:pPr marL="0" indent="0">
              <a:buNone/>
            </a:pPr>
            <a:r>
              <a:rPr lang="en-US" sz="2100" dirty="0">
                <a:solidFill>
                  <a:srgbClr val="000000"/>
                </a:solidFill>
                <a:latin typeface="+mn-lt"/>
              </a:rPr>
              <a:t>Scribe UAR:</a:t>
            </a:r>
          </a:p>
          <a:p>
            <a:r>
              <a:rPr lang="en-US" sz="2100" dirty="0">
                <a:solidFill>
                  <a:srgbClr val="000000"/>
                </a:solidFill>
                <a:latin typeface="+mn-lt"/>
              </a:rPr>
              <a:t>Submit a sample of student’s handwriting without support</a:t>
            </a:r>
          </a:p>
          <a:p>
            <a:pPr lvl="1"/>
            <a:r>
              <a:rPr lang="en-US" sz="2100" dirty="0">
                <a:solidFill>
                  <a:srgbClr val="000000"/>
                </a:solidFill>
                <a:latin typeface="+mn-lt"/>
              </a:rPr>
              <a:t>Include time to complete sample</a:t>
            </a:r>
          </a:p>
          <a:p>
            <a:r>
              <a:rPr lang="en-US" sz="2100" dirty="0">
                <a:solidFill>
                  <a:srgbClr val="000000"/>
                </a:solidFill>
                <a:latin typeface="+mn-lt"/>
              </a:rPr>
              <a:t>Submit a sample of student’s typing/keyboarding without support</a:t>
            </a:r>
          </a:p>
          <a:p>
            <a:pPr lvl="1"/>
            <a:r>
              <a:rPr lang="en-US" sz="2100" dirty="0">
                <a:solidFill>
                  <a:srgbClr val="000000"/>
                </a:solidFill>
                <a:latin typeface="+mn-lt"/>
              </a:rPr>
              <a:t>Include time to complete sample</a:t>
            </a:r>
          </a:p>
          <a:p>
            <a:r>
              <a:rPr lang="en-US" sz="2100" dirty="0">
                <a:solidFill>
                  <a:srgbClr val="000000"/>
                </a:solidFill>
                <a:latin typeface="+mn-lt"/>
              </a:rPr>
              <a:t>Students with a neurological disorder or physical disability that significantly limits or prevents the student from writing or typing</a:t>
            </a:r>
          </a:p>
          <a:p>
            <a:endParaRPr lang="en-US" sz="1800" dirty="0">
              <a:solidFill>
                <a:srgbClr val="000000"/>
              </a:solidFill>
              <a:latin typeface="+mn-lt"/>
            </a:endParaRPr>
          </a:p>
          <a:p>
            <a:pPr marL="0" indent="0" algn="ctr">
              <a:buNone/>
            </a:pPr>
            <a:r>
              <a:rPr lang="en-US" sz="2100" dirty="0">
                <a:solidFill>
                  <a:srgbClr val="000000"/>
                </a:solidFill>
                <a:latin typeface="+mn-lt"/>
              </a:rPr>
              <a:t>Completed ACCESS for ELLs UARs must be signed by the School Leader and submitted to CSI by </a:t>
            </a:r>
            <a:r>
              <a:rPr lang="en-US" sz="2100" b="1" dirty="0">
                <a:solidFill>
                  <a:schemeClr val="accent5"/>
                </a:solidFill>
                <a:latin typeface="+mn-lt"/>
              </a:rPr>
              <a:t>November 27</a:t>
            </a:r>
            <a:r>
              <a:rPr lang="en-US" sz="2100" b="1" baseline="30000" dirty="0">
                <a:solidFill>
                  <a:schemeClr val="accent5"/>
                </a:solidFill>
                <a:latin typeface="+mn-lt"/>
              </a:rPr>
              <a:t>th</a:t>
            </a:r>
            <a:endParaRPr lang="en-US" sz="2100" b="1" dirty="0">
              <a:solidFill>
                <a:schemeClr val="accent5"/>
              </a:solidFill>
              <a:latin typeface="+mn-lt"/>
            </a:endParaRPr>
          </a:p>
          <a:p>
            <a:pPr marL="0" indent="0" algn="ctr">
              <a:buNone/>
            </a:pPr>
            <a:r>
              <a:rPr lang="en-US" sz="2100" dirty="0">
                <a:solidFill>
                  <a:srgbClr val="000000"/>
                </a:solidFill>
                <a:latin typeface="+mn-lt"/>
              </a:rPr>
              <a:t>Completed CMAS UARs must be signed by the School Leader and submitted to CSI by </a:t>
            </a:r>
            <a:r>
              <a:rPr lang="en-US" sz="2100" b="1" dirty="0">
                <a:solidFill>
                  <a:schemeClr val="accent5"/>
                </a:solidFill>
                <a:latin typeface="+mn-lt"/>
              </a:rPr>
              <a:t>December 11</a:t>
            </a:r>
            <a:r>
              <a:rPr lang="en-US" sz="2100" b="1" baseline="30000" dirty="0">
                <a:solidFill>
                  <a:schemeClr val="accent5"/>
                </a:solidFill>
                <a:latin typeface="+mn-lt"/>
              </a:rPr>
              <a:t>th</a:t>
            </a:r>
            <a:r>
              <a:rPr lang="en-US" sz="2100" b="1" dirty="0">
                <a:solidFill>
                  <a:schemeClr val="accent5"/>
                </a:solidFill>
                <a:latin typeface="+mn-lt"/>
              </a:rPr>
              <a:t> </a:t>
            </a:r>
          </a:p>
          <a:p>
            <a:pPr marL="0" indent="0">
              <a:buNone/>
            </a:pPr>
            <a:endParaRPr lang="en-US" sz="1000" dirty="0">
              <a:solidFill>
                <a:srgbClr val="000000"/>
              </a:solidFill>
              <a:latin typeface="+mn-lt"/>
            </a:endParaRPr>
          </a:p>
          <a:p>
            <a:pPr marL="0" indent="0">
              <a:buNone/>
            </a:pPr>
            <a:endParaRPr lang="en-US" sz="10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60</a:t>
            </a:fld>
            <a:endParaRPr lang="en-US" dirty="0"/>
          </a:p>
        </p:txBody>
      </p:sp>
    </p:spTree>
    <p:extLst>
      <p:ext uri="{BB962C8B-B14F-4D97-AF65-F5344CB8AC3E}">
        <p14:creationId xmlns:p14="http://schemas.microsoft.com/office/powerpoint/2010/main" val="39971186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UAR Submission Process</a:t>
            </a:r>
          </a:p>
        </p:txBody>
      </p:sp>
      <p:sp>
        <p:nvSpPr>
          <p:cNvPr id="3" name="Content Placeholder 2"/>
          <p:cNvSpPr>
            <a:spLocks noGrp="1"/>
          </p:cNvSpPr>
          <p:nvPr>
            <p:ph idx="1"/>
          </p:nvPr>
        </p:nvSpPr>
        <p:spPr>
          <a:xfrm>
            <a:off x="335956" y="1378391"/>
            <a:ext cx="8472087" cy="5048627"/>
          </a:xfrm>
        </p:spPr>
        <p:txBody>
          <a:bodyPr>
            <a:normAutofit/>
          </a:bodyPr>
          <a:lstStyle/>
          <a:p>
            <a:pPr marL="342900" indent="-342900">
              <a:buAutoNum type="arabicPeriod"/>
            </a:pPr>
            <a:r>
              <a:rPr lang="en-US" sz="1800" dirty="0">
                <a:solidFill>
                  <a:srgbClr val="000000"/>
                </a:solidFill>
                <a:latin typeface="+mn-lt"/>
              </a:rPr>
              <a:t>Download the UAR Guidance Documents and UAR forms: </a:t>
            </a:r>
            <a:r>
              <a:rPr lang="en-US" sz="1800" dirty="0">
                <a:solidFill>
                  <a:srgbClr val="000000"/>
                </a:solidFill>
                <a:latin typeface="+mn-lt"/>
                <a:hlinkClick r:id="rId2"/>
              </a:rPr>
              <a:t>https://www.cde.state.co.us/assessment/training-accommodations</a:t>
            </a:r>
            <a:r>
              <a:rPr lang="en-US" sz="1800" dirty="0">
                <a:solidFill>
                  <a:srgbClr val="000000"/>
                </a:solidFill>
                <a:latin typeface="+mn-lt"/>
              </a:rPr>
              <a:t> </a:t>
            </a:r>
          </a:p>
          <a:p>
            <a:pPr marL="342900" indent="-342900">
              <a:buAutoNum type="arabicPeriod"/>
            </a:pPr>
            <a:r>
              <a:rPr lang="en-US" sz="1800" dirty="0">
                <a:solidFill>
                  <a:srgbClr val="000000"/>
                </a:solidFill>
                <a:latin typeface="+mn-lt"/>
              </a:rPr>
              <a:t>Gather the IEP/504 document and supporting data – ONLY the IEP/504 section specifying the accommodation is required</a:t>
            </a:r>
          </a:p>
          <a:p>
            <a:pPr marL="342900" indent="-342900">
              <a:buAutoNum type="arabicPeriod"/>
            </a:pPr>
            <a:r>
              <a:rPr lang="en-US" sz="1800" dirty="0">
                <a:solidFill>
                  <a:srgbClr val="000000"/>
                </a:solidFill>
                <a:latin typeface="+mn-lt"/>
              </a:rPr>
              <a:t>Complete the UAR form for each student in each accommodation area </a:t>
            </a:r>
          </a:p>
          <a:p>
            <a:pPr marL="342900" indent="-342900">
              <a:buAutoNum type="arabicPeriod"/>
            </a:pPr>
            <a:r>
              <a:rPr lang="en-US" sz="1800" dirty="0">
                <a:solidFill>
                  <a:srgbClr val="000000"/>
                </a:solidFill>
                <a:latin typeface="+mn-lt"/>
              </a:rPr>
              <a:t>Upload the completed UAR, IEP, and supporting data into G Drive. Each form must be uploaded in a </a:t>
            </a:r>
            <a:r>
              <a:rPr lang="en-US" sz="1800" b="1" dirty="0">
                <a:solidFill>
                  <a:srgbClr val="000000"/>
                </a:solidFill>
                <a:latin typeface="+mn-lt"/>
              </a:rPr>
              <a:t>single PDF </a:t>
            </a:r>
            <a:r>
              <a:rPr lang="en-US" sz="1800" dirty="0">
                <a:solidFill>
                  <a:srgbClr val="000000"/>
                </a:solidFill>
                <a:latin typeface="+mn-lt"/>
              </a:rPr>
              <a:t>for each student (data may be combined with form) </a:t>
            </a:r>
          </a:p>
          <a:p>
            <a:pPr marL="342900" indent="-342900">
              <a:buAutoNum type="arabicPeriod"/>
            </a:pPr>
            <a:r>
              <a:rPr lang="en-US" sz="1800" dirty="0">
                <a:solidFill>
                  <a:srgbClr val="000000"/>
                </a:solidFill>
                <a:latin typeface="+mn-lt"/>
              </a:rPr>
              <a:t>Email Kali at </a:t>
            </a:r>
            <a:r>
              <a:rPr lang="en-US" sz="1800" dirty="0">
                <a:solidFill>
                  <a:srgbClr val="000000"/>
                </a:solidFill>
                <a:latin typeface="+mn-lt"/>
                <a:hlinkClick r:id="rId3"/>
              </a:rPr>
              <a:t>kaliwinn@csi.state.co.us</a:t>
            </a:r>
            <a:r>
              <a:rPr lang="en-US" sz="1800" dirty="0">
                <a:solidFill>
                  <a:srgbClr val="000000"/>
                </a:solidFill>
                <a:latin typeface="+mn-lt"/>
              </a:rPr>
              <a:t> to let her know that the UARs are ready for review</a:t>
            </a:r>
          </a:p>
          <a:p>
            <a:pPr marL="0" indent="0">
              <a:buNone/>
            </a:pPr>
            <a:endParaRPr lang="en-US" sz="10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61</a:t>
            </a:fld>
            <a:endParaRPr lang="en-US" dirty="0"/>
          </a:p>
        </p:txBody>
      </p:sp>
    </p:spTree>
    <p:extLst>
      <p:ext uri="{BB962C8B-B14F-4D97-AF65-F5344CB8AC3E}">
        <p14:creationId xmlns:p14="http://schemas.microsoft.com/office/powerpoint/2010/main" val="9149011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ELA Assessment Accommodation Policy</a:t>
            </a:r>
          </a:p>
        </p:txBody>
      </p:sp>
      <p:sp>
        <p:nvSpPr>
          <p:cNvPr id="3" name="Content Placeholder 2"/>
          <p:cNvSpPr>
            <a:spLocks noGrp="1"/>
          </p:cNvSpPr>
          <p:nvPr>
            <p:ph idx="1"/>
          </p:nvPr>
        </p:nvSpPr>
        <p:spPr>
          <a:xfrm>
            <a:off x="335956" y="1378391"/>
            <a:ext cx="8472087" cy="5048627"/>
          </a:xfrm>
        </p:spPr>
        <p:txBody>
          <a:bodyPr>
            <a:normAutofit/>
          </a:bodyPr>
          <a:lstStyle/>
          <a:p>
            <a:pPr marL="0" indent="0">
              <a:buNone/>
            </a:pPr>
            <a:r>
              <a:rPr lang="en-US" sz="1800" dirty="0">
                <a:latin typeface="+mn-lt"/>
              </a:rPr>
              <a:t>The 2020 Colorado Academic Standards (CAS) expect students to read (decode a printed or tactile code) and comprehend (make meaning of) literary and informational texts independently and proficiently. </a:t>
            </a:r>
          </a:p>
          <a:p>
            <a:pPr marL="0" indent="0">
              <a:buNone/>
            </a:pPr>
            <a:endParaRPr lang="en-US" sz="1800" i="1" dirty="0">
              <a:latin typeface="+mn-lt"/>
            </a:endParaRPr>
          </a:p>
          <a:p>
            <a:pPr marL="0" indent="0" algn="ctr">
              <a:buNone/>
            </a:pPr>
            <a:r>
              <a:rPr lang="en-US" sz="1800" dirty="0">
                <a:latin typeface="+mn-lt"/>
              </a:rPr>
              <a:t>Assessment administration adjustments that would change this expectation are not accommodations.    </a:t>
            </a:r>
          </a:p>
          <a:p>
            <a:pPr marL="0" indent="0">
              <a:buNone/>
            </a:pPr>
            <a:endParaRPr lang="en-US" sz="10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62</a:t>
            </a:fld>
            <a:endParaRPr lang="en-US" dirty="0"/>
          </a:p>
        </p:txBody>
      </p:sp>
    </p:spTree>
    <p:extLst>
      <p:ext uri="{BB962C8B-B14F-4D97-AF65-F5344CB8AC3E}">
        <p14:creationId xmlns:p14="http://schemas.microsoft.com/office/powerpoint/2010/main" val="2652380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ELA Assessment Accommodation Policy</a:t>
            </a:r>
          </a:p>
        </p:txBody>
      </p:sp>
      <p:sp>
        <p:nvSpPr>
          <p:cNvPr id="3" name="Content Placeholder 2"/>
          <p:cNvSpPr>
            <a:spLocks noGrp="1"/>
          </p:cNvSpPr>
          <p:nvPr>
            <p:ph idx="1"/>
          </p:nvPr>
        </p:nvSpPr>
        <p:spPr>
          <a:xfrm>
            <a:off x="335956" y="1378391"/>
            <a:ext cx="8472087" cy="5048627"/>
          </a:xfrm>
        </p:spPr>
        <p:txBody>
          <a:bodyPr>
            <a:normAutofit/>
          </a:bodyPr>
          <a:lstStyle/>
          <a:p>
            <a:r>
              <a:rPr lang="en-US" sz="1800" dirty="0">
                <a:latin typeface="+mn-lt"/>
              </a:rPr>
              <a:t>Because the CMAS English language arts assessment measures reading and writing components of the CAS, providing auditory presentation of printed text changes the assessment’s focus from reading and comprehension of text to listening and comprehension of text, which falls under different, unassessed listening standards.</a:t>
            </a:r>
          </a:p>
          <a:p>
            <a:r>
              <a:rPr lang="en-US" sz="1800" dirty="0">
                <a:latin typeface="+mn-lt"/>
              </a:rPr>
              <a:t>The CMAS ELA accommodations policy is grounded in IDEA requirements that only </a:t>
            </a:r>
            <a:r>
              <a:rPr lang="en-US" sz="1800" b="1" dirty="0">
                <a:solidFill>
                  <a:schemeClr val="accent5"/>
                </a:solidFill>
                <a:latin typeface="+mn-lt"/>
              </a:rPr>
              <a:t>changes to the assessment experience </a:t>
            </a:r>
            <a:r>
              <a:rPr lang="en-US" sz="1800" dirty="0">
                <a:latin typeface="+mn-lt"/>
              </a:rPr>
              <a:t>that do not invalidate a score may be considered as accommodations on the state assessments (34 CFR </a:t>
            </a:r>
            <a:r>
              <a:rPr lang="en-US" sz="1800" dirty="0">
                <a:latin typeface="+mn-lt"/>
                <a:cs typeface="Arial" panose="020B0604020202020204" pitchFamily="34" charset="0"/>
              </a:rPr>
              <a:t>§ 300.160)</a:t>
            </a:r>
          </a:p>
          <a:p>
            <a:r>
              <a:rPr lang="en-US" sz="1800" dirty="0">
                <a:latin typeface="+mn-lt"/>
                <a:cs typeface="Arial" panose="020B0604020202020204" pitchFamily="34" charset="0"/>
              </a:rPr>
              <a:t>If a student has a significantly rare situation (e.g., a newly visually impaired student who has not had an opportunity to learn braille) that needs consideration, contact Kali</a:t>
            </a:r>
            <a:r>
              <a:rPr lang="en-US" sz="1800" dirty="0">
                <a:latin typeface="+mn-lt"/>
              </a:rPr>
              <a:t> Winn</a:t>
            </a:r>
          </a:p>
          <a:p>
            <a:pPr marL="0" indent="0">
              <a:buNone/>
            </a:pPr>
            <a:endParaRPr lang="en-US" sz="10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63</a:t>
            </a:fld>
            <a:endParaRPr lang="en-US" dirty="0"/>
          </a:p>
        </p:txBody>
      </p:sp>
    </p:spTree>
    <p:extLst>
      <p:ext uri="{BB962C8B-B14F-4D97-AF65-F5344CB8AC3E}">
        <p14:creationId xmlns:p14="http://schemas.microsoft.com/office/powerpoint/2010/main" val="20063812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Reminders</a:t>
            </a:r>
          </a:p>
        </p:txBody>
      </p:sp>
      <p:sp>
        <p:nvSpPr>
          <p:cNvPr id="3" name="Content Placeholder 2"/>
          <p:cNvSpPr>
            <a:spLocks noGrp="1"/>
          </p:cNvSpPr>
          <p:nvPr>
            <p:ph idx="1"/>
          </p:nvPr>
        </p:nvSpPr>
        <p:spPr>
          <a:xfrm>
            <a:off x="335956" y="1378391"/>
            <a:ext cx="8472087" cy="5048627"/>
          </a:xfrm>
        </p:spPr>
        <p:txBody>
          <a:bodyPr>
            <a:normAutofit/>
          </a:bodyPr>
          <a:lstStyle/>
          <a:p>
            <a:r>
              <a:rPr lang="en-US" sz="1800" dirty="0">
                <a:solidFill>
                  <a:srgbClr val="000000"/>
                </a:solidFill>
                <a:latin typeface="+mn-lt"/>
              </a:rPr>
              <a:t>Data must be submitted with all UAR submissions for considerations</a:t>
            </a:r>
          </a:p>
          <a:p>
            <a:pPr lvl="1"/>
            <a:r>
              <a:rPr lang="en-US" sz="1600" dirty="0">
                <a:solidFill>
                  <a:srgbClr val="000000"/>
                </a:solidFill>
                <a:latin typeface="+mn-lt"/>
              </a:rPr>
              <a:t>UARs must be submitted with the relevant IEP section</a:t>
            </a:r>
          </a:p>
          <a:p>
            <a:r>
              <a:rPr lang="en-US" sz="1800" dirty="0">
                <a:solidFill>
                  <a:srgbClr val="000000"/>
                </a:solidFill>
                <a:latin typeface="+mn-lt"/>
              </a:rPr>
              <a:t>Math Charts and Counters are approved at the district-level</a:t>
            </a:r>
          </a:p>
          <a:p>
            <a:pPr lvl="1"/>
            <a:r>
              <a:rPr lang="en-US" sz="1600" dirty="0">
                <a:solidFill>
                  <a:srgbClr val="000000"/>
                </a:solidFill>
                <a:latin typeface="+mn-lt"/>
              </a:rPr>
              <a:t>Number lines are not an approved tool and cannot be used on the Math assessment</a:t>
            </a:r>
          </a:p>
          <a:p>
            <a:r>
              <a:rPr lang="en-US" sz="1800" dirty="0">
                <a:solidFill>
                  <a:srgbClr val="000000"/>
                </a:solidFill>
                <a:latin typeface="+mn-lt"/>
              </a:rPr>
              <a:t>Modifications are a misadministration and will result in an invalidation of scores</a:t>
            </a:r>
          </a:p>
          <a:p>
            <a:pPr lvl="1"/>
            <a:r>
              <a:rPr lang="en-US" sz="1600" dirty="0">
                <a:solidFill>
                  <a:srgbClr val="000000"/>
                </a:solidFill>
                <a:latin typeface="+mn-lt"/>
              </a:rPr>
              <a:t>If there is a significantly rare situation that needs to be taken into consideration, contact Kali</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64</a:t>
            </a:fld>
            <a:endParaRPr lang="en-US" dirty="0"/>
          </a:p>
        </p:txBody>
      </p:sp>
    </p:spTree>
    <p:extLst>
      <p:ext uri="{BB962C8B-B14F-4D97-AF65-F5344CB8AC3E}">
        <p14:creationId xmlns:p14="http://schemas.microsoft.com/office/powerpoint/2010/main" val="16711846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6BB4-F3BA-5CA0-0071-7C6495C06B7D}"/>
              </a:ext>
            </a:extLst>
          </p:cNvPr>
          <p:cNvSpPr>
            <a:spLocks noGrp="1"/>
          </p:cNvSpPr>
          <p:nvPr>
            <p:ph type="title"/>
          </p:nvPr>
        </p:nvSpPr>
        <p:spPr>
          <a:xfrm>
            <a:off x="506730" y="500381"/>
            <a:ext cx="7886700" cy="730249"/>
          </a:xfrm>
        </p:spPr>
        <p:txBody>
          <a:bodyPr>
            <a:normAutofit fontScale="90000"/>
          </a:bodyPr>
          <a:lstStyle/>
          <a:p>
            <a:r>
              <a:rPr lang="en-US" dirty="0"/>
              <a:t>Knowledge Check: Unique Accommodation Requests</a:t>
            </a:r>
          </a:p>
        </p:txBody>
      </p:sp>
      <p:pic>
        <p:nvPicPr>
          <p:cNvPr id="4" name="Graphic 3" descr="Lightbulb and gear outline">
            <a:extLst>
              <a:ext uri="{FF2B5EF4-FFF2-40B4-BE49-F238E27FC236}">
                <a16:creationId xmlns:a16="http://schemas.microsoft.com/office/drawing/2014/main" id="{786CE71D-FBEA-9023-BE30-92D18ADAF5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59480" y="2316480"/>
            <a:ext cx="2225040" cy="2225040"/>
          </a:xfrm>
          <a:prstGeom prst="rect">
            <a:avLst/>
          </a:prstGeom>
        </p:spPr>
      </p:pic>
    </p:spTree>
    <p:extLst>
      <p:ext uri="{BB962C8B-B14F-4D97-AF65-F5344CB8AC3E}">
        <p14:creationId xmlns:p14="http://schemas.microsoft.com/office/powerpoint/2010/main" val="26170085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3CBFA-FDC5-F49D-87DE-678790333B60}"/>
              </a:ext>
            </a:extLst>
          </p:cNvPr>
          <p:cNvSpPr>
            <a:spLocks noGrp="1"/>
          </p:cNvSpPr>
          <p:nvPr>
            <p:ph type="ctrTitle"/>
          </p:nvPr>
        </p:nvSpPr>
        <p:spPr/>
        <p:txBody>
          <a:bodyPr/>
          <a:lstStyle/>
          <a:p>
            <a:r>
              <a:rPr lang="en-US" dirty="0"/>
              <a:t>CO PSAT/SAT</a:t>
            </a:r>
          </a:p>
        </p:txBody>
      </p:sp>
    </p:spTree>
    <p:extLst>
      <p:ext uri="{BB962C8B-B14F-4D97-AF65-F5344CB8AC3E}">
        <p14:creationId xmlns:p14="http://schemas.microsoft.com/office/powerpoint/2010/main" val="21143296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CO PSAT and SAT Accommodations</a:t>
            </a:r>
          </a:p>
        </p:txBody>
      </p:sp>
      <p:sp>
        <p:nvSpPr>
          <p:cNvPr id="3" name="Content Placeholder 2"/>
          <p:cNvSpPr>
            <a:spLocks noGrp="1"/>
          </p:cNvSpPr>
          <p:nvPr>
            <p:ph idx="1"/>
          </p:nvPr>
        </p:nvSpPr>
        <p:spPr>
          <a:xfrm>
            <a:off x="335956" y="1378391"/>
            <a:ext cx="8472087" cy="5048627"/>
          </a:xfrm>
        </p:spPr>
        <p:txBody>
          <a:bodyPr>
            <a:normAutofit/>
          </a:bodyPr>
          <a:lstStyle/>
          <a:p>
            <a:r>
              <a:rPr lang="en-US" sz="1800" dirty="0">
                <a:solidFill>
                  <a:srgbClr val="000000"/>
                </a:solidFill>
                <a:latin typeface="+mn-lt"/>
              </a:rPr>
              <a:t>PSAT is administered to all* students in grades 9 and 10 and SAT is administered to all* students in grade 11</a:t>
            </a:r>
          </a:p>
          <a:p>
            <a:r>
              <a:rPr lang="en-US" sz="1800" dirty="0">
                <a:solidFill>
                  <a:srgbClr val="000000"/>
                </a:solidFill>
                <a:latin typeface="+mn-lt"/>
              </a:rPr>
              <a:t>PSAT/SAT accommodation requests are submitted to College Board through their SSD Online system</a:t>
            </a:r>
          </a:p>
          <a:p>
            <a:endParaRPr lang="en-US" sz="1800" dirty="0">
              <a:solidFill>
                <a:srgbClr val="000000"/>
              </a:solidFill>
              <a:latin typeface="+mn-lt"/>
            </a:endParaRPr>
          </a:p>
          <a:p>
            <a:endParaRPr lang="en-US" sz="1800" dirty="0">
              <a:solidFill>
                <a:srgbClr val="000000"/>
              </a:solidFill>
              <a:latin typeface="+mn-lt"/>
            </a:endParaRPr>
          </a:p>
          <a:p>
            <a:endParaRPr lang="en-US" sz="1800" dirty="0">
              <a:solidFill>
                <a:srgbClr val="000000"/>
              </a:solidFill>
              <a:latin typeface="+mn-lt"/>
            </a:endParaRPr>
          </a:p>
          <a:p>
            <a:endParaRPr lang="en-US" sz="1800" dirty="0">
              <a:solidFill>
                <a:srgbClr val="000000"/>
              </a:solidFill>
              <a:latin typeface="+mn-lt"/>
            </a:endParaRPr>
          </a:p>
          <a:p>
            <a:endParaRPr lang="en-US" sz="1800" dirty="0">
              <a:solidFill>
                <a:srgbClr val="000000"/>
              </a:solidFill>
              <a:latin typeface="+mn-lt"/>
            </a:endParaRPr>
          </a:p>
          <a:p>
            <a:endParaRPr lang="en-US" sz="1800" dirty="0">
              <a:solidFill>
                <a:srgbClr val="000000"/>
              </a:solidFill>
              <a:latin typeface="+mn-lt"/>
            </a:endParaRPr>
          </a:p>
          <a:p>
            <a:endParaRPr lang="en-US" sz="1800" dirty="0">
              <a:solidFill>
                <a:srgbClr val="000000"/>
              </a:solidFill>
              <a:latin typeface="+mn-lt"/>
            </a:endParaRPr>
          </a:p>
          <a:p>
            <a:endParaRPr lang="en-US" sz="1800" dirty="0">
              <a:solidFill>
                <a:srgbClr val="000000"/>
              </a:solidFill>
              <a:latin typeface="+mn-lt"/>
            </a:endParaRPr>
          </a:p>
          <a:p>
            <a:pPr marL="0" indent="0">
              <a:buNone/>
            </a:pPr>
            <a:r>
              <a:rPr lang="en-US" sz="1600" dirty="0">
                <a:solidFill>
                  <a:srgbClr val="000000"/>
                </a:solidFill>
                <a:latin typeface="+mn-lt"/>
              </a:rPr>
              <a:t>*Students who participate in CoAlt will take the DLM ELA 7 math assessment instead of PSAT/SAT</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67</a:t>
            </a:fld>
            <a:endParaRPr lang="en-US" dirty="0"/>
          </a:p>
        </p:txBody>
      </p:sp>
    </p:spTree>
    <p:extLst>
      <p:ext uri="{BB962C8B-B14F-4D97-AF65-F5344CB8AC3E}">
        <p14:creationId xmlns:p14="http://schemas.microsoft.com/office/powerpoint/2010/main" val="17620117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College Board Accommodations Update</a:t>
            </a:r>
          </a:p>
        </p:txBody>
      </p:sp>
      <p:sp>
        <p:nvSpPr>
          <p:cNvPr id="3" name="Content Placeholder 2"/>
          <p:cNvSpPr>
            <a:spLocks noGrp="1"/>
          </p:cNvSpPr>
          <p:nvPr>
            <p:ph idx="1"/>
          </p:nvPr>
        </p:nvSpPr>
        <p:spPr>
          <a:xfrm>
            <a:off x="335956" y="1374996"/>
            <a:ext cx="6027265" cy="4964340"/>
          </a:xfrm>
        </p:spPr>
        <p:txBody>
          <a:bodyPr>
            <a:normAutofit/>
          </a:bodyPr>
          <a:lstStyle/>
          <a:p>
            <a:pPr marL="0" indent="0">
              <a:buNone/>
            </a:pPr>
            <a:r>
              <a:rPr lang="en-US" sz="1800" dirty="0">
                <a:solidFill>
                  <a:srgbClr val="000000"/>
                </a:solidFill>
                <a:latin typeface="+mn-lt"/>
              </a:rPr>
              <a:t>Starting in Spring 2024, PSAT/SAT is delivered online for all students</a:t>
            </a:r>
          </a:p>
          <a:p>
            <a:r>
              <a:rPr lang="en-US" sz="1800" dirty="0">
                <a:solidFill>
                  <a:srgbClr val="000000"/>
                </a:solidFill>
                <a:latin typeface="+mn-lt"/>
              </a:rPr>
              <a:t>Paper-based testing is an accommodation only available to students with a documented disability on their IEP/504 plan</a:t>
            </a:r>
          </a:p>
          <a:p>
            <a:r>
              <a:rPr lang="en-US" sz="1800" dirty="0">
                <a:solidFill>
                  <a:srgbClr val="000000"/>
                </a:solidFill>
                <a:latin typeface="+mn-lt"/>
              </a:rPr>
              <a:t>To be considered for paper-based testing, the student’s disability must directly result in the student’s inability to access a digital test. It is expected that almost all students will be able to test using a computer with or without accommodations, and very few students will be approved for paper-based testing</a:t>
            </a:r>
          </a:p>
          <a:p>
            <a:r>
              <a:rPr lang="en-US" sz="1800" dirty="0">
                <a:solidFill>
                  <a:srgbClr val="000000"/>
                </a:solidFill>
                <a:latin typeface="+mn-lt"/>
              </a:rPr>
              <a:t>The PSAT/SAT tab of the Accommodations Crosswalk has been updated to reflect online universal accessibility and accommodations</a:t>
            </a:r>
          </a:p>
          <a:p>
            <a:pPr marL="0" indent="0">
              <a:buNone/>
            </a:pPr>
            <a:endParaRPr lang="en-US" sz="1800" dirty="0">
              <a:solidFill>
                <a:srgbClr val="000000"/>
              </a:solidFill>
              <a:latin typeface="+mn-lt"/>
            </a:endParaRPr>
          </a:p>
          <a:p>
            <a:pPr marL="0" indent="0">
              <a:buNone/>
            </a:pPr>
            <a:endParaRPr lang="en-US" sz="1400" dirty="0">
              <a:solidFill>
                <a:srgbClr val="000000"/>
              </a:solidFill>
              <a:latin typeface="+mn-lt"/>
            </a:endParaRPr>
          </a:p>
          <a:p>
            <a:pPr marL="457200" lvl="1" indent="0">
              <a:buNone/>
            </a:pPr>
            <a:endParaRPr lang="en-US" sz="14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68</a:t>
            </a:fld>
            <a:endParaRPr lang="en-US" dirty="0"/>
          </a:p>
        </p:txBody>
      </p:sp>
      <p:sp>
        <p:nvSpPr>
          <p:cNvPr id="6" name="Wave 5" descr="A flag emphasizing the following text: &quot;New this year&quot;.">
            <a:extLst>
              <a:ext uri="{FF2B5EF4-FFF2-40B4-BE49-F238E27FC236}">
                <a16:creationId xmlns:a16="http://schemas.microsoft.com/office/drawing/2014/main" id="{B562E679-B40B-FD8C-9E33-F597215FA846}"/>
              </a:ext>
            </a:extLst>
          </p:cNvPr>
          <p:cNvSpPr/>
          <p:nvPr/>
        </p:nvSpPr>
        <p:spPr>
          <a:xfrm>
            <a:off x="6363223" y="1288753"/>
            <a:ext cx="2444821" cy="1878905"/>
          </a:xfrm>
          <a:prstGeom prst="wave">
            <a:avLst>
              <a:gd name="adj1" fmla="val 12500"/>
              <a:gd name="adj2" fmla="val 51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FFCF430-AB04-59F3-3CDF-98487B78F852}"/>
              </a:ext>
            </a:extLst>
          </p:cNvPr>
          <p:cNvSpPr txBox="1"/>
          <p:nvPr/>
        </p:nvSpPr>
        <p:spPr>
          <a:xfrm>
            <a:off x="6849492" y="2043539"/>
            <a:ext cx="2144195" cy="369332"/>
          </a:xfrm>
          <a:prstGeom prst="rect">
            <a:avLst/>
          </a:prstGeom>
          <a:noFill/>
        </p:spPr>
        <p:txBody>
          <a:bodyPr wrap="square" rtlCol="0">
            <a:spAutoFit/>
          </a:bodyPr>
          <a:lstStyle/>
          <a:p>
            <a:r>
              <a:rPr lang="en-US" b="1" dirty="0">
                <a:solidFill>
                  <a:schemeClr val="bg1"/>
                </a:solidFill>
              </a:rPr>
              <a:t>New this year</a:t>
            </a:r>
          </a:p>
        </p:txBody>
      </p:sp>
    </p:spTree>
    <p:extLst>
      <p:ext uri="{BB962C8B-B14F-4D97-AF65-F5344CB8AC3E}">
        <p14:creationId xmlns:p14="http://schemas.microsoft.com/office/powerpoint/2010/main" val="238274583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College Board Accommodations Update</a:t>
            </a:r>
          </a:p>
        </p:txBody>
      </p:sp>
      <p:sp>
        <p:nvSpPr>
          <p:cNvPr id="3" name="Content Placeholder 2"/>
          <p:cNvSpPr>
            <a:spLocks noGrp="1"/>
          </p:cNvSpPr>
          <p:nvPr>
            <p:ph idx="1"/>
          </p:nvPr>
        </p:nvSpPr>
        <p:spPr>
          <a:xfrm>
            <a:off x="335956" y="1374996"/>
            <a:ext cx="6027265" cy="4964340"/>
          </a:xfrm>
        </p:spPr>
        <p:txBody>
          <a:bodyPr>
            <a:normAutofit/>
          </a:bodyPr>
          <a:lstStyle/>
          <a:p>
            <a:pPr marL="0" indent="0">
              <a:buNone/>
            </a:pPr>
            <a:r>
              <a:rPr lang="en-US" sz="1800" dirty="0">
                <a:solidFill>
                  <a:srgbClr val="000000"/>
                </a:solidFill>
                <a:latin typeface="+mn-lt"/>
              </a:rPr>
              <a:t>Because of the transition to online testing, all accommodation requests for students in grade 9, 10, and 11 </a:t>
            </a:r>
            <a:r>
              <a:rPr lang="en-US" sz="1800" b="1" dirty="0">
                <a:solidFill>
                  <a:srgbClr val="000000"/>
                </a:solidFill>
                <a:latin typeface="+mn-lt"/>
              </a:rPr>
              <a:t>MUST </a:t>
            </a:r>
            <a:r>
              <a:rPr lang="en-US" sz="1800" dirty="0">
                <a:solidFill>
                  <a:srgbClr val="000000"/>
                </a:solidFill>
                <a:latin typeface="+mn-lt"/>
              </a:rPr>
              <a:t>be submitted prior to the accommodations request deadline.</a:t>
            </a:r>
          </a:p>
          <a:p>
            <a:pPr marL="0" indent="0">
              <a:buNone/>
            </a:pPr>
            <a:endParaRPr lang="en-US" sz="1800" dirty="0">
              <a:solidFill>
                <a:srgbClr val="000000"/>
              </a:solidFill>
              <a:latin typeface="+mn-lt"/>
            </a:endParaRPr>
          </a:p>
          <a:p>
            <a:pPr marL="0" indent="0">
              <a:buNone/>
            </a:pPr>
            <a:r>
              <a:rPr lang="en-US" sz="1800" dirty="0">
                <a:solidFill>
                  <a:srgbClr val="000000"/>
                </a:solidFill>
                <a:latin typeface="+mn-lt"/>
              </a:rPr>
              <a:t>Please pay particular attention to ensuring that you have submitted 9</a:t>
            </a:r>
            <a:r>
              <a:rPr lang="en-US" sz="1800" baseline="30000" dirty="0">
                <a:solidFill>
                  <a:srgbClr val="000000"/>
                </a:solidFill>
                <a:latin typeface="+mn-lt"/>
              </a:rPr>
              <a:t>th</a:t>
            </a:r>
            <a:r>
              <a:rPr lang="en-US" sz="1800" dirty="0">
                <a:solidFill>
                  <a:srgbClr val="000000"/>
                </a:solidFill>
                <a:latin typeface="+mn-lt"/>
              </a:rPr>
              <a:t> grade accommodation requests. In past years, SSD Coordinators were encouraged to submit grade 9 accommodation requests through SSD Online but not required. Starting in Spring 2024, students in grade 9 MUST have their accommodations approved to receive the correct accommodated test form for their needs.</a:t>
            </a:r>
          </a:p>
          <a:p>
            <a:pPr marL="0" indent="0">
              <a:buNone/>
            </a:pPr>
            <a:endParaRPr lang="en-US" sz="1800" dirty="0">
              <a:solidFill>
                <a:srgbClr val="000000"/>
              </a:solidFill>
              <a:latin typeface="+mn-lt"/>
            </a:endParaRPr>
          </a:p>
          <a:p>
            <a:pPr marL="0" indent="0">
              <a:buNone/>
            </a:pPr>
            <a:r>
              <a:rPr lang="en-US" sz="1800" dirty="0">
                <a:solidFill>
                  <a:srgbClr val="000000"/>
                </a:solidFill>
                <a:latin typeface="+mn-lt"/>
              </a:rPr>
              <a:t>The PSAT/SAT accommodations request deadline for students in grades 9, 10, and 11 is </a:t>
            </a:r>
            <a:r>
              <a:rPr lang="en-US" sz="1800" b="1" u="sng" dirty="0">
                <a:solidFill>
                  <a:schemeClr val="accent5"/>
                </a:solidFill>
                <a:highlight>
                  <a:srgbClr val="FFFF00"/>
                </a:highlight>
                <a:latin typeface="+mn-lt"/>
              </a:rPr>
              <a:t>Friday, February 16, 2024</a:t>
            </a:r>
            <a:r>
              <a:rPr lang="en-US" sz="1800" dirty="0">
                <a:solidFill>
                  <a:srgbClr val="000000"/>
                </a:solidFill>
                <a:latin typeface="+mn-lt"/>
              </a:rPr>
              <a:t>. This is a hard deadline. </a:t>
            </a:r>
          </a:p>
          <a:p>
            <a:pPr marL="0" indent="0">
              <a:buNone/>
            </a:pPr>
            <a:endParaRPr lang="en-US" sz="1800" dirty="0">
              <a:solidFill>
                <a:srgbClr val="000000"/>
              </a:solidFill>
              <a:latin typeface="+mn-lt"/>
            </a:endParaRPr>
          </a:p>
          <a:p>
            <a:pPr marL="0" indent="0">
              <a:buNone/>
            </a:pPr>
            <a:endParaRPr lang="en-US" sz="1800" dirty="0">
              <a:solidFill>
                <a:srgbClr val="000000"/>
              </a:solidFill>
              <a:latin typeface="+mn-lt"/>
            </a:endParaRPr>
          </a:p>
          <a:p>
            <a:pPr marL="0" indent="0">
              <a:buNone/>
            </a:pPr>
            <a:endParaRPr lang="en-US" sz="1400" dirty="0">
              <a:solidFill>
                <a:srgbClr val="000000"/>
              </a:solidFill>
              <a:latin typeface="+mn-lt"/>
            </a:endParaRPr>
          </a:p>
          <a:p>
            <a:pPr marL="457200" lvl="1" indent="0">
              <a:buNone/>
            </a:pPr>
            <a:endParaRPr lang="en-US" sz="14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69</a:t>
            </a:fld>
            <a:endParaRPr lang="en-US" dirty="0"/>
          </a:p>
        </p:txBody>
      </p:sp>
      <p:sp>
        <p:nvSpPr>
          <p:cNvPr id="6" name="Wave 5" descr="A flag emphasizing text that reads &quot;new this year&quot;.">
            <a:extLst>
              <a:ext uri="{FF2B5EF4-FFF2-40B4-BE49-F238E27FC236}">
                <a16:creationId xmlns:a16="http://schemas.microsoft.com/office/drawing/2014/main" id="{B562E679-B40B-FD8C-9E33-F597215FA846}"/>
              </a:ext>
            </a:extLst>
          </p:cNvPr>
          <p:cNvSpPr/>
          <p:nvPr/>
        </p:nvSpPr>
        <p:spPr>
          <a:xfrm>
            <a:off x="6363223" y="1288753"/>
            <a:ext cx="2444821" cy="1878905"/>
          </a:xfrm>
          <a:prstGeom prst="wave">
            <a:avLst>
              <a:gd name="adj1" fmla="val 12500"/>
              <a:gd name="adj2" fmla="val 51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FFCF430-AB04-59F3-3CDF-98487B78F852}"/>
              </a:ext>
            </a:extLst>
          </p:cNvPr>
          <p:cNvSpPr txBox="1"/>
          <p:nvPr/>
        </p:nvSpPr>
        <p:spPr>
          <a:xfrm>
            <a:off x="6849492" y="2043539"/>
            <a:ext cx="2144195" cy="369332"/>
          </a:xfrm>
          <a:prstGeom prst="rect">
            <a:avLst/>
          </a:prstGeom>
          <a:noFill/>
        </p:spPr>
        <p:txBody>
          <a:bodyPr wrap="square" rtlCol="0">
            <a:spAutoFit/>
          </a:bodyPr>
          <a:lstStyle/>
          <a:p>
            <a:r>
              <a:rPr lang="en-US" b="1" dirty="0">
                <a:solidFill>
                  <a:schemeClr val="bg1"/>
                </a:solidFill>
              </a:rPr>
              <a:t>New this year</a:t>
            </a:r>
          </a:p>
        </p:txBody>
      </p:sp>
    </p:spTree>
    <p:extLst>
      <p:ext uri="{BB962C8B-B14F-4D97-AF65-F5344CB8AC3E}">
        <p14:creationId xmlns:p14="http://schemas.microsoft.com/office/powerpoint/2010/main" val="3772276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6BB4-F3BA-5CA0-0071-7C6495C06B7D}"/>
              </a:ext>
            </a:extLst>
          </p:cNvPr>
          <p:cNvSpPr>
            <a:spLocks noGrp="1"/>
          </p:cNvSpPr>
          <p:nvPr>
            <p:ph type="title"/>
          </p:nvPr>
        </p:nvSpPr>
        <p:spPr>
          <a:xfrm>
            <a:off x="506730" y="500381"/>
            <a:ext cx="7886700" cy="730249"/>
          </a:xfrm>
        </p:spPr>
        <p:txBody>
          <a:bodyPr>
            <a:normAutofit fontScale="90000"/>
          </a:bodyPr>
          <a:lstStyle/>
          <a:p>
            <a:r>
              <a:rPr lang="en-US" dirty="0"/>
              <a:t>Knowledge Check: Privacy Laws</a:t>
            </a:r>
          </a:p>
        </p:txBody>
      </p:sp>
      <p:pic>
        <p:nvPicPr>
          <p:cNvPr id="4" name="Graphic 3" descr="Lightbulb and gear outline">
            <a:extLst>
              <a:ext uri="{FF2B5EF4-FFF2-40B4-BE49-F238E27FC236}">
                <a16:creationId xmlns:a16="http://schemas.microsoft.com/office/drawing/2014/main" id="{786CE71D-FBEA-9023-BE30-92D18ADAF5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59480" y="2316480"/>
            <a:ext cx="2225040" cy="2225040"/>
          </a:xfrm>
          <a:prstGeom prst="rect">
            <a:avLst/>
          </a:prstGeom>
        </p:spPr>
      </p:pic>
    </p:spTree>
    <p:extLst>
      <p:ext uri="{BB962C8B-B14F-4D97-AF65-F5344CB8AC3E}">
        <p14:creationId xmlns:p14="http://schemas.microsoft.com/office/powerpoint/2010/main" val="83073317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CO PSAT/SAT Accommodations</a:t>
            </a:r>
          </a:p>
        </p:txBody>
      </p:sp>
      <p:sp>
        <p:nvSpPr>
          <p:cNvPr id="3" name="Content Placeholder 2"/>
          <p:cNvSpPr>
            <a:spLocks noGrp="1"/>
          </p:cNvSpPr>
          <p:nvPr>
            <p:ph idx="1"/>
          </p:nvPr>
        </p:nvSpPr>
        <p:spPr>
          <a:xfrm>
            <a:off x="335956" y="1378391"/>
            <a:ext cx="8472087" cy="5048627"/>
          </a:xfrm>
        </p:spPr>
        <p:txBody>
          <a:bodyPr>
            <a:normAutofit/>
          </a:bodyPr>
          <a:lstStyle/>
          <a:p>
            <a:pPr marL="0" indent="0">
              <a:buNone/>
            </a:pPr>
            <a:r>
              <a:rPr lang="en-US" sz="1800" dirty="0">
                <a:solidFill>
                  <a:srgbClr val="000000"/>
                </a:solidFill>
                <a:latin typeface="+mn-lt"/>
              </a:rPr>
              <a:t>College Board Approved:</a:t>
            </a:r>
          </a:p>
          <a:p>
            <a:pPr marL="0" indent="0">
              <a:buNone/>
            </a:pPr>
            <a:r>
              <a:rPr lang="en-US" sz="1800" dirty="0">
                <a:solidFill>
                  <a:srgbClr val="000000"/>
                </a:solidFill>
                <a:latin typeface="+mn-lt"/>
              </a:rPr>
              <a:t>Accommodations are requested via SSD Online and are reviewed and approved by College Board. Once approved, the student will receive college- and scholarship-reportable scores when tested using these accommodations. Approval is continuous from year to year and applies to both PSAT/SAT as well as other College Board assessments (e.g., advanced placement). SSD Coordinators should review and confirm each student’s approved accommodations annually, but resubmission is only required if there is a change to the student’s IEP/504 plan.</a:t>
            </a:r>
          </a:p>
          <a:p>
            <a:pPr marL="0" indent="0">
              <a:buNone/>
            </a:pPr>
            <a:endParaRPr lang="en-US" sz="1800" dirty="0">
              <a:solidFill>
                <a:srgbClr val="000000"/>
              </a:solidFill>
              <a:latin typeface="+mn-lt"/>
            </a:endParaRPr>
          </a:p>
          <a:p>
            <a:pPr marL="0" indent="0">
              <a:buNone/>
            </a:pPr>
            <a:r>
              <a:rPr lang="en-US" sz="1800" dirty="0">
                <a:solidFill>
                  <a:srgbClr val="000000"/>
                </a:solidFill>
                <a:latin typeface="+mn-lt"/>
              </a:rPr>
              <a:t>State Allowed:</a:t>
            </a:r>
          </a:p>
          <a:p>
            <a:pPr marL="0" indent="0">
              <a:buNone/>
            </a:pPr>
            <a:r>
              <a:rPr lang="en-US" sz="1800" dirty="0">
                <a:solidFill>
                  <a:srgbClr val="000000"/>
                </a:solidFill>
                <a:latin typeface="+mn-lt"/>
              </a:rPr>
              <a:t>Accommodations (SAAs) must be submitted each year. Students testing with SAAs will receive a score, but it will not be college- or scholarship-reportable. SAAs are typically limited to a very small number of students. The most common SAA is used by first-year-in-US multilingual learners who only take the math section of the PSAT or SAT. A student’s accommodation cannot be changed from state allowed to College Board approved after the fact.</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70</a:t>
            </a:fld>
            <a:endParaRPr lang="en-US" dirty="0"/>
          </a:p>
        </p:txBody>
      </p:sp>
    </p:spTree>
    <p:extLst>
      <p:ext uri="{BB962C8B-B14F-4D97-AF65-F5344CB8AC3E}">
        <p14:creationId xmlns:p14="http://schemas.microsoft.com/office/powerpoint/2010/main" val="20166994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CO PSAT/SAT Accommodations</a:t>
            </a:r>
          </a:p>
        </p:txBody>
      </p:sp>
      <p:sp>
        <p:nvSpPr>
          <p:cNvPr id="3" name="Content Placeholder 2"/>
          <p:cNvSpPr>
            <a:spLocks noGrp="1"/>
          </p:cNvSpPr>
          <p:nvPr>
            <p:ph idx="1"/>
          </p:nvPr>
        </p:nvSpPr>
        <p:spPr>
          <a:xfrm>
            <a:off x="335956" y="1378391"/>
            <a:ext cx="8472087" cy="5048627"/>
          </a:xfrm>
        </p:spPr>
        <p:txBody>
          <a:bodyPr>
            <a:normAutofit/>
          </a:bodyPr>
          <a:lstStyle/>
          <a:p>
            <a:r>
              <a:rPr lang="en-US" sz="1800" dirty="0">
                <a:solidFill>
                  <a:srgbClr val="000000"/>
                </a:solidFill>
                <a:latin typeface="+mn-lt"/>
              </a:rPr>
              <a:t>Students who tested using College board approved accommodations last year continue to be approved for 2024 as long as there are no changes to the student's primary disability or accommodations listed in the student’s IEP.</a:t>
            </a:r>
          </a:p>
          <a:p>
            <a:pPr lvl="1"/>
            <a:r>
              <a:rPr lang="en-US" sz="1600" dirty="0">
                <a:solidFill>
                  <a:srgbClr val="000000"/>
                </a:solidFill>
                <a:latin typeface="+mn-lt"/>
              </a:rPr>
              <a:t>Students who had College Board approved accommodations for paper-based testing last year will automatically be approved for the related/comparable computer-based accommodation in Spring 2024 (i.e. MP3 will be approved to text-to-speech). School SSD Coordinators are encouraged to review, and update if needed, PSAT/SAT accommodation requests and approvals for all eligible students, including students who were previously approved</a:t>
            </a:r>
          </a:p>
          <a:p>
            <a:r>
              <a:rPr lang="en-US" sz="1800" dirty="0">
                <a:solidFill>
                  <a:srgbClr val="000000"/>
                </a:solidFill>
                <a:latin typeface="+mn-lt"/>
              </a:rPr>
              <a:t>The default Braille code for College Board assessments will be UEB and UEB with Nemeth for math. UEB Math/Science code for math will be available on request. </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71</a:t>
            </a:fld>
            <a:endParaRPr lang="en-US" dirty="0"/>
          </a:p>
        </p:txBody>
      </p:sp>
    </p:spTree>
    <p:extLst>
      <p:ext uri="{BB962C8B-B14F-4D97-AF65-F5344CB8AC3E}">
        <p14:creationId xmlns:p14="http://schemas.microsoft.com/office/powerpoint/2010/main" val="5861431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PSAT/SAT Supports for Multilingual Learners</a:t>
            </a:r>
          </a:p>
        </p:txBody>
      </p:sp>
      <p:sp>
        <p:nvSpPr>
          <p:cNvPr id="3" name="Content Placeholder 2"/>
          <p:cNvSpPr>
            <a:spLocks noGrp="1"/>
          </p:cNvSpPr>
          <p:nvPr>
            <p:ph idx="1"/>
          </p:nvPr>
        </p:nvSpPr>
        <p:spPr>
          <a:xfrm>
            <a:off x="245193" y="1090292"/>
            <a:ext cx="8472087" cy="5336726"/>
          </a:xfrm>
        </p:spPr>
        <p:txBody>
          <a:bodyPr>
            <a:normAutofit fontScale="32500" lnSpcReduction="20000"/>
          </a:bodyPr>
          <a:lstStyle/>
          <a:p>
            <a:pPr marL="0" indent="0">
              <a:buNone/>
            </a:pPr>
            <a:r>
              <a:rPr lang="en-US" sz="4600" dirty="0">
                <a:solidFill>
                  <a:srgbClr val="000000"/>
                </a:solidFill>
                <a:latin typeface="+mn-lt"/>
              </a:rPr>
              <a:t>Translated Test Directions</a:t>
            </a:r>
          </a:p>
          <a:p>
            <a:pPr marL="0" indent="0">
              <a:buNone/>
            </a:pPr>
            <a:r>
              <a:rPr lang="en-US" sz="4600" dirty="0">
                <a:latin typeface="+mn-lt"/>
              </a:rPr>
              <a:t>Students who are NEP/LEP can have test directions available in their primary language.  Translated test directions are available in 18 languages and can be downloaded from the College Board’s Colorado Resource Repository.  In most situations, the proctor will read the directions in English, and the student will have a paper copy of the translated directions available on their desk.  This support is available to all NEP/LEP students and does not need to be requested or documented in SSD Online.  Local translation of test directions is also allowed.  Translation of test content is not provided nor allowed.</a:t>
            </a:r>
          </a:p>
          <a:p>
            <a:pPr marL="0" indent="0">
              <a:buNone/>
            </a:pPr>
            <a:endParaRPr lang="en-US" sz="4600" dirty="0">
              <a:solidFill>
                <a:srgbClr val="000000"/>
              </a:solidFill>
              <a:latin typeface="+mn-lt"/>
            </a:endParaRPr>
          </a:p>
          <a:p>
            <a:pPr marL="0" indent="0">
              <a:buNone/>
            </a:pPr>
            <a:r>
              <a:rPr lang="en-US" sz="4600" dirty="0">
                <a:solidFill>
                  <a:srgbClr val="000000"/>
                </a:solidFill>
                <a:latin typeface="+mn-lt"/>
              </a:rPr>
              <a:t>Bilingual Word-to-Word Dictionary</a:t>
            </a:r>
          </a:p>
          <a:p>
            <a:pPr marL="0" indent="0">
              <a:buNone/>
            </a:pPr>
            <a:r>
              <a:rPr lang="en-US" sz="4600" dirty="0">
                <a:latin typeface="+mn-lt"/>
              </a:rPr>
              <a:t>Similar to their list of approved calculators, College Board publishes a list of bilingual word-to-word dictionaries that have been reviewed and approved for use.  Purchase/use of an approved bilingual word-to-word dictionary is the responsibility of the school or student. </a:t>
            </a:r>
            <a:r>
              <a:rPr lang="en-US" sz="4600" dirty="0">
                <a:latin typeface="+mn-lt"/>
                <a:hlinkClick r:id="rId2"/>
              </a:rPr>
              <a:t>https://satsuite.collegeboard.org/media/pdf/sat-suite-college-board-approved-dictionaries.pdf</a:t>
            </a:r>
            <a:r>
              <a:rPr lang="en-US" sz="4600" dirty="0">
                <a:latin typeface="+mn-lt"/>
              </a:rPr>
              <a:t> This support is available to all NEP/LEP students and does not need to be requested or documented in SSD Online.</a:t>
            </a:r>
          </a:p>
          <a:p>
            <a:pPr marL="0" indent="0">
              <a:buNone/>
            </a:pPr>
            <a:endParaRPr lang="en-US" sz="4600" dirty="0">
              <a:solidFill>
                <a:srgbClr val="000000"/>
              </a:solidFill>
              <a:latin typeface="+mn-lt"/>
            </a:endParaRPr>
          </a:p>
          <a:p>
            <a:pPr marL="0" indent="0">
              <a:buNone/>
            </a:pPr>
            <a:r>
              <a:rPr lang="en-US" sz="4600" dirty="0">
                <a:solidFill>
                  <a:srgbClr val="000000"/>
                </a:solidFill>
                <a:latin typeface="+mn-lt"/>
              </a:rPr>
              <a:t>50% Extended Time</a:t>
            </a:r>
          </a:p>
          <a:p>
            <a:pPr marL="0" indent="0">
              <a:buNone/>
            </a:pPr>
            <a:r>
              <a:rPr lang="en-US" sz="4600" dirty="0">
                <a:latin typeface="+mn-lt"/>
              </a:rPr>
              <a:t>NEP/LEP multilingual learners can take the PSAT or SAT using 50% extended time.  This support MUST be requested in SSD Online prior to the SSD request deadline.</a:t>
            </a:r>
          </a:p>
          <a:p>
            <a:pPr marL="0" indent="0">
              <a:buNone/>
            </a:pPr>
            <a:endParaRPr lang="en-US" sz="4600" dirty="0">
              <a:solidFill>
                <a:srgbClr val="000000"/>
              </a:solidFill>
              <a:latin typeface="+mn-lt"/>
            </a:endParaRPr>
          </a:p>
          <a:p>
            <a:pPr marL="0" indent="0">
              <a:buNone/>
            </a:pPr>
            <a:r>
              <a:rPr lang="en-US" sz="4600" dirty="0">
                <a:solidFill>
                  <a:srgbClr val="000000"/>
                </a:solidFill>
                <a:latin typeface="+mn-lt"/>
              </a:rPr>
              <a:t>Math Only (Student does not take the Reading/Writing portion of the exam)</a:t>
            </a:r>
          </a:p>
          <a:p>
            <a:pPr marL="0" indent="0">
              <a:buNone/>
            </a:pPr>
            <a:r>
              <a:rPr lang="en-US" sz="4600" dirty="0"/>
              <a:t> </a:t>
            </a:r>
            <a:r>
              <a:rPr lang="en-US" sz="4600" dirty="0">
                <a:latin typeface="+mn-lt"/>
              </a:rPr>
              <a:t>This is ONLY allowed for multilingual learners who are in their First-Year-in-the-U.S.  This is a State Allowed Accommodation and must be submitted in the SSD Online system prior to the SSD request deadline.</a:t>
            </a:r>
            <a:endParaRPr lang="en-US" sz="4600" dirty="0">
              <a:solidFill>
                <a:srgbClr val="000000"/>
              </a:solidFill>
              <a:latin typeface="+mn-lt"/>
            </a:endParaRPr>
          </a:p>
          <a:p>
            <a:pPr marL="0" indent="0">
              <a:buNone/>
            </a:pPr>
            <a:endParaRPr lang="en-US" sz="2900" dirty="0">
              <a:solidFill>
                <a:srgbClr val="000000"/>
              </a:solidFill>
              <a:latin typeface="+mn-lt"/>
            </a:endParaRPr>
          </a:p>
          <a:p>
            <a:pPr marL="0" indent="0">
              <a:buNone/>
            </a:pPr>
            <a:endParaRPr lang="en-US" sz="18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72</a:t>
            </a:fld>
            <a:endParaRPr lang="en-US" dirty="0"/>
          </a:p>
        </p:txBody>
      </p:sp>
    </p:spTree>
    <p:extLst>
      <p:ext uri="{BB962C8B-B14F-4D97-AF65-F5344CB8AC3E}">
        <p14:creationId xmlns:p14="http://schemas.microsoft.com/office/powerpoint/2010/main" val="417126988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College Board Accommodation Requests</a:t>
            </a:r>
          </a:p>
        </p:txBody>
      </p:sp>
      <p:sp>
        <p:nvSpPr>
          <p:cNvPr id="3" name="Content Placeholder 2"/>
          <p:cNvSpPr>
            <a:spLocks noGrp="1"/>
          </p:cNvSpPr>
          <p:nvPr>
            <p:ph idx="1"/>
          </p:nvPr>
        </p:nvSpPr>
        <p:spPr>
          <a:xfrm>
            <a:off x="335956" y="1378391"/>
            <a:ext cx="8472087" cy="5048627"/>
          </a:xfrm>
        </p:spPr>
        <p:txBody>
          <a:bodyPr>
            <a:normAutofit/>
          </a:bodyPr>
          <a:lstStyle/>
          <a:p>
            <a:r>
              <a:rPr lang="en-US" sz="1800" dirty="0">
                <a:latin typeface="+mn-lt"/>
              </a:rPr>
              <a:t>PSAT/SAT accommodation requests and administrations are handled at the school level – each school must have a designated SSD Coordinator who will submit PSAT and SAT accommodation requests into College Board’s SSD Online system.  </a:t>
            </a:r>
          </a:p>
          <a:p>
            <a:r>
              <a:rPr lang="en-US" sz="1800" dirty="0">
                <a:latin typeface="+mn-lt"/>
              </a:rPr>
              <a:t>SSD Online is already open to review existing and submit new accommodations requests. Coordinators must request PSAT and SAT accommodations for 9</a:t>
            </a:r>
            <a:r>
              <a:rPr lang="en-US" sz="1800" baseline="30000" dirty="0">
                <a:latin typeface="+mn-lt"/>
              </a:rPr>
              <a:t>th</a:t>
            </a:r>
            <a:r>
              <a:rPr lang="en-US" sz="1800" dirty="0">
                <a:latin typeface="+mn-lt"/>
              </a:rPr>
              <a:t> grade, 10</a:t>
            </a:r>
            <a:r>
              <a:rPr lang="en-US" sz="1800" baseline="30000" dirty="0">
                <a:latin typeface="+mn-lt"/>
              </a:rPr>
              <a:t>th</a:t>
            </a:r>
            <a:r>
              <a:rPr lang="en-US" sz="1800" dirty="0">
                <a:latin typeface="+mn-lt"/>
              </a:rPr>
              <a:t> grade, and 11</a:t>
            </a:r>
            <a:r>
              <a:rPr lang="en-US" sz="1800" baseline="30000" dirty="0">
                <a:latin typeface="+mn-lt"/>
              </a:rPr>
              <a:t>th</a:t>
            </a:r>
            <a:r>
              <a:rPr lang="en-US" sz="1800" dirty="0">
                <a:latin typeface="+mn-lt"/>
              </a:rPr>
              <a:t> grade students, newly enrolled students, and students with a newly identified disability or whose primary disability or accommodation needs have been recently changed.</a:t>
            </a:r>
          </a:p>
          <a:p>
            <a:r>
              <a:rPr lang="en-US" sz="1800" dirty="0">
                <a:latin typeface="+mn-lt"/>
              </a:rPr>
              <a:t>Colorado PSAT/SAT and CMAS constructs are not identical.  Available accommodations may vary across assessments.  Please check the Accommodations Crosswalk document to ensure requested accommodations are provided.</a:t>
            </a:r>
          </a:p>
          <a:p>
            <a:pPr marL="0" indent="0">
              <a:buNone/>
            </a:pPr>
            <a:endParaRPr lang="en-US" sz="18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73</a:t>
            </a:fld>
            <a:endParaRPr lang="en-US" dirty="0"/>
          </a:p>
        </p:txBody>
      </p:sp>
    </p:spTree>
    <p:extLst>
      <p:ext uri="{BB962C8B-B14F-4D97-AF65-F5344CB8AC3E}">
        <p14:creationId xmlns:p14="http://schemas.microsoft.com/office/powerpoint/2010/main" val="105692580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PSAT/SAT Reminders</a:t>
            </a:r>
          </a:p>
        </p:txBody>
      </p:sp>
      <p:sp>
        <p:nvSpPr>
          <p:cNvPr id="3" name="Content Placeholder 2"/>
          <p:cNvSpPr>
            <a:spLocks noGrp="1"/>
          </p:cNvSpPr>
          <p:nvPr>
            <p:ph idx="1"/>
          </p:nvPr>
        </p:nvSpPr>
        <p:spPr>
          <a:xfrm>
            <a:off x="335956" y="1378391"/>
            <a:ext cx="8472087" cy="5048627"/>
          </a:xfrm>
        </p:spPr>
        <p:txBody>
          <a:bodyPr>
            <a:normAutofit lnSpcReduction="10000"/>
          </a:bodyPr>
          <a:lstStyle/>
          <a:p>
            <a:r>
              <a:rPr lang="en-US" sz="1800" dirty="0">
                <a:solidFill>
                  <a:srgbClr val="000000"/>
                </a:solidFill>
                <a:latin typeface="+mn-lt"/>
              </a:rPr>
              <a:t>Certain accommodation requests may require additional documentation (i.e., requesting human reader or TTS)</a:t>
            </a:r>
          </a:p>
          <a:p>
            <a:r>
              <a:rPr lang="en-US" sz="1800" dirty="0">
                <a:solidFill>
                  <a:srgbClr val="000000"/>
                </a:solidFill>
                <a:latin typeface="+mn-lt"/>
              </a:rPr>
              <a:t>Assistive Technology Compatible (ATC) form is used for students who use assistive technology related to visual disabilities</a:t>
            </a:r>
          </a:p>
          <a:p>
            <a:pPr lvl="1"/>
            <a:r>
              <a:rPr lang="en-US" sz="1600" dirty="0">
                <a:solidFill>
                  <a:srgbClr val="000000"/>
                </a:solidFill>
                <a:latin typeface="+mn-lt"/>
              </a:rPr>
              <a:t>Works with JAWS, </a:t>
            </a:r>
            <a:r>
              <a:rPr lang="en-US" sz="1600" dirty="0" err="1">
                <a:solidFill>
                  <a:srgbClr val="000000"/>
                </a:solidFill>
                <a:latin typeface="+mn-lt"/>
              </a:rPr>
              <a:t>NonVisual</a:t>
            </a:r>
            <a:r>
              <a:rPr lang="en-US" sz="1600" dirty="0">
                <a:solidFill>
                  <a:srgbClr val="000000"/>
                </a:solidFill>
                <a:latin typeface="+mn-lt"/>
              </a:rPr>
              <a:t> Desktop Access (NVDA), and ZoomText</a:t>
            </a:r>
          </a:p>
          <a:p>
            <a:r>
              <a:rPr lang="en-US" sz="1800" dirty="0">
                <a:solidFill>
                  <a:srgbClr val="000000"/>
                </a:solidFill>
                <a:latin typeface="+mn-lt"/>
              </a:rPr>
              <a:t>For most accommodation requests, College Board approval will be routine provided the accommodation that is requested is clearly aligned with the disability information and instructional accommodations documented in the student’s IEP/504. However, in some situations College Board may request additional documentation</a:t>
            </a:r>
          </a:p>
          <a:p>
            <a:r>
              <a:rPr lang="en-US" sz="1800" dirty="0">
                <a:solidFill>
                  <a:srgbClr val="000000"/>
                </a:solidFill>
                <a:latin typeface="+mn-lt"/>
              </a:rPr>
              <a:t>If extended time is being considered, please discuss with the student’s IEP/504 team whether extended time or standard time with breaks as needed would be the most appropriate accommodation for the student. Once extended timing has been assigned, the student will not be permitted to move on to the next section until the full time has expired</a:t>
            </a:r>
          </a:p>
          <a:p>
            <a:r>
              <a:rPr lang="en-US" sz="1800" dirty="0">
                <a:solidFill>
                  <a:srgbClr val="000000"/>
                </a:solidFill>
                <a:latin typeface="+mn-lt"/>
              </a:rPr>
              <a:t>All accommodation requests must be submitted by </a:t>
            </a:r>
            <a:r>
              <a:rPr lang="en-US" sz="1800" b="1" dirty="0">
                <a:solidFill>
                  <a:schemeClr val="accent5"/>
                </a:solidFill>
                <a:highlight>
                  <a:srgbClr val="FFFF00"/>
                </a:highlight>
                <a:latin typeface="+mn-lt"/>
              </a:rPr>
              <a:t>February 16, 2024</a:t>
            </a:r>
          </a:p>
          <a:p>
            <a:endParaRPr lang="en-US" sz="1800" dirty="0">
              <a:solidFill>
                <a:srgbClr val="000000"/>
              </a:solidFill>
              <a:latin typeface="+mn-lt"/>
            </a:endParaRPr>
          </a:p>
          <a:p>
            <a:pPr marL="0" indent="0">
              <a:buNone/>
            </a:pPr>
            <a:r>
              <a:rPr lang="en-US" sz="1600" b="1" dirty="0">
                <a:solidFill>
                  <a:srgbClr val="000000"/>
                </a:solidFill>
                <a:latin typeface="+mn-lt"/>
              </a:rPr>
              <a:t>Note: </a:t>
            </a:r>
            <a:r>
              <a:rPr lang="en-US" sz="1600" dirty="0">
                <a:solidFill>
                  <a:srgbClr val="000000"/>
                </a:solidFill>
                <a:latin typeface="+mn-lt"/>
              </a:rPr>
              <a:t>Schools must have parent consent prior to sharing disability information with College Board as part of the accommodation request process</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74</a:t>
            </a:fld>
            <a:endParaRPr lang="en-US" dirty="0"/>
          </a:p>
        </p:txBody>
      </p:sp>
    </p:spTree>
    <p:extLst>
      <p:ext uri="{BB962C8B-B14F-4D97-AF65-F5344CB8AC3E}">
        <p14:creationId xmlns:p14="http://schemas.microsoft.com/office/powerpoint/2010/main" val="1829701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6BB4-F3BA-5CA0-0071-7C6495C06B7D}"/>
              </a:ext>
            </a:extLst>
          </p:cNvPr>
          <p:cNvSpPr>
            <a:spLocks noGrp="1"/>
          </p:cNvSpPr>
          <p:nvPr>
            <p:ph type="title"/>
          </p:nvPr>
        </p:nvSpPr>
        <p:spPr>
          <a:xfrm>
            <a:off x="506730" y="500381"/>
            <a:ext cx="7886700" cy="730249"/>
          </a:xfrm>
        </p:spPr>
        <p:txBody>
          <a:bodyPr/>
          <a:lstStyle/>
          <a:p>
            <a:r>
              <a:rPr lang="en-US" dirty="0"/>
              <a:t>Knowledge Check: PSAT/SAT</a:t>
            </a:r>
          </a:p>
        </p:txBody>
      </p:sp>
      <p:pic>
        <p:nvPicPr>
          <p:cNvPr id="4" name="Graphic 3" descr="Lightbulb and gear outline">
            <a:extLst>
              <a:ext uri="{FF2B5EF4-FFF2-40B4-BE49-F238E27FC236}">
                <a16:creationId xmlns:a16="http://schemas.microsoft.com/office/drawing/2014/main" id="{786CE71D-FBEA-9023-BE30-92D18ADAF5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59480" y="2316480"/>
            <a:ext cx="2225040" cy="2225040"/>
          </a:xfrm>
          <a:prstGeom prst="rect">
            <a:avLst/>
          </a:prstGeom>
        </p:spPr>
      </p:pic>
    </p:spTree>
    <p:extLst>
      <p:ext uri="{BB962C8B-B14F-4D97-AF65-F5344CB8AC3E}">
        <p14:creationId xmlns:p14="http://schemas.microsoft.com/office/powerpoint/2010/main" val="340152210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54750-63A2-C556-C147-170FF505F25B}"/>
              </a:ext>
            </a:extLst>
          </p:cNvPr>
          <p:cNvSpPr>
            <a:spLocks noGrp="1"/>
          </p:cNvSpPr>
          <p:nvPr>
            <p:ph type="ctrTitle"/>
          </p:nvPr>
        </p:nvSpPr>
        <p:spPr/>
        <p:txBody>
          <a:bodyPr/>
          <a:lstStyle/>
          <a:p>
            <a:r>
              <a:rPr lang="en-US" dirty="0"/>
              <a:t>Final Points</a:t>
            </a:r>
          </a:p>
        </p:txBody>
      </p:sp>
    </p:spTree>
    <p:extLst>
      <p:ext uri="{BB962C8B-B14F-4D97-AF65-F5344CB8AC3E}">
        <p14:creationId xmlns:p14="http://schemas.microsoft.com/office/powerpoint/2010/main" val="30993744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Adding Accommodations to IEPs</a:t>
            </a:r>
          </a:p>
        </p:txBody>
      </p:sp>
      <p:sp>
        <p:nvSpPr>
          <p:cNvPr id="3" name="Content Placeholder 2"/>
          <p:cNvSpPr>
            <a:spLocks noGrp="1"/>
          </p:cNvSpPr>
          <p:nvPr>
            <p:ph idx="1"/>
          </p:nvPr>
        </p:nvSpPr>
        <p:spPr>
          <a:xfrm>
            <a:off x="335956" y="1378391"/>
            <a:ext cx="8472087" cy="5048627"/>
          </a:xfrm>
        </p:spPr>
        <p:txBody>
          <a:bodyPr>
            <a:normAutofit/>
          </a:bodyPr>
          <a:lstStyle/>
          <a:p>
            <a:r>
              <a:rPr lang="en-US" sz="1800" dirty="0">
                <a:solidFill>
                  <a:srgbClr val="000000"/>
                </a:solidFill>
                <a:latin typeface="+mn-lt"/>
              </a:rPr>
              <a:t>More is not necessarily better</a:t>
            </a:r>
          </a:p>
          <a:p>
            <a:r>
              <a:rPr lang="en-US" sz="1800" dirty="0">
                <a:solidFill>
                  <a:srgbClr val="000000"/>
                </a:solidFill>
                <a:latin typeface="+mn-lt"/>
              </a:rPr>
              <a:t>Not all accommodations benefit all students</a:t>
            </a:r>
          </a:p>
          <a:p>
            <a:r>
              <a:rPr lang="en-US" sz="1800" dirty="0">
                <a:solidFill>
                  <a:srgbClr val="000000"/>
                </a:solidFill>
                <a:latin typeface="+mn-lt"/>
              </a:rPr>
              <a:t>Extended time is often over assigned</a:t>
            </a:r>
          </a:p>
          <a:p>
            <a:r>
              <a:rPr lang="en-US" sz="1800" dirty="0">
                <a:solidFill>
                  <a:srgbClr val="000000"/>
                </a:solidFill>
                <a:latin typeface="+mn-lt"/>
              </a:rPr>
              <a:t>Accommodations </a:t>
            </a:r>
            <a:r>
              <a:rPr lang="en-US" sz="1800" i="1" u="sng" dirty="0">
                <a:solidFill>
                  <a:srgbClr val="000000"/>
                </a:solidFill>
                <a:latin typeface="+mn-lt"/>
              </a:rPr>
              <a:t>will not</a:t>
            </a:r>
            <a:r>
              <a:rPr lang="en-US" sz="1800" dirty="0">
                <a:solidFill>
                  <a:srgbClr val="000000"/>
                </a:solidFill>
                <a:latin typeface="+mn-lt"/>
              </a:rPr>
              <a:t> provide benefit if the student does not use them during instruction on a </a:t>
            </a:r>
            <a:r>
              <a:rPr lang="en-US" sz="1800" i="1" u="sng" dirty="0">
                <a:solidFill>
                  <a:srgbClr val="000000"/>
                </a:solidFill>
                <a:latin typeface="+mn-lt"/>
              </a:rPr>
              <a:t>regular</a:t>
            </a:r>
            <a:r>
              <a:rPr lang="en-US" sz="1800" dirty="0">
                <a:solidFill>
                  <a:srgbClr val="000000"/>
                </a:solidFill>
                <a:latin typeface="+mn-lt"/>
              </a:rPr>
              <a:t> basis</a:t>
            </a:r>
          </a:p>
          <a:p>
            <a:pPr lvl="1"/>
            <a:r>
              <a:rPr lang="en-US" sz="1800" dirty="0">
                <a:solidFill>
                  <a:srgbClr val="000000"/>
                </a:solidFill>
                <a:latin typeface="+mn-lt"/>
              </a:rPr>
              <a:t>Is the student using STT consistently and regularly for instruction and classroom assessment? </a:t>
            </a:r>
          </a:p>
          <a:p>
            <a:r>
              <a:rPr lang="en-US" sz="1800" dirty="0">
                <a:solidFill>
                  <a:srgbClr val="000000"/>
                </a:solidFill>
                <a:latin typeface="+mn-lt"/>
              </a:rPr>
              <a:t>If an assessment accommodation (which by definition cannot violate the construct) is in the IEP and is an allowable accommodation, the student must be offered the accommodation</a:t>
            </a:r>
          </a:p>
          <a:p>
            <a:endParaRPr lang="en-US" sz="18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77</a:t>
            </a:fld>
            <a:endParaRPr lang="en-US" dirty="0"/>
          </a:p>
        </p:txBody>
      </p:sp>
    </p:spTree>
    <p:extLst>
      <p:ext uri="{BB962C8B-B14F-4D97-AF65-F5344CB8AC3E}">
        <p14:creationId xmlns:p14="http://schemas.microsoft.com/office/powerpoint/2010/main" val="372064732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Resources</a:t>
            </a:r>
          </a:p>
        </p:txBody>
      </p:sp>
      <p:sp>
        <p:nvSpPr>
          <p:cNvPr id="3" name="Content Placeholder 2"/>
          <p:cNvSpPr>
            <a:spLocks noGrp="1"/>
          </p:cNvSpPr>
          <p:nvPr>
            <p:ph idx="1"/>
          </p:nvPr>
        </p:nvSpPr>
        <p:spPr>
          <a:xfrm>
            <a:off x="335956" y="1378391"/>
            <a:ext cx="8472087" cy="5048627"/>
          </a:xfrm>
        </p:spPr>
        <p:txBody>
          <a:bodyPr>
            <a:normAutofit/>
          </a:bodyPr>
          <a:lstStyle/>
          <a:p>
            <a:r>
              <a:rPr lang="en-US" sz="1800" dirty="0">
                <a:solidFill>
                  <a:srgbClr val="000000"/>
                </a:solidFill>
              </a:rPr>
              <a:t>Unique Accommodations Guidance &amp; Form: </a:t>
            </a:r>
            <a:r>
              <a:rPr lang="en-US" sz="1800" dirty="0">
                <a:hlinkClick r:id="rId2"/>
              </a:rPr>
              <a:t>https://www.cde.state.co.us/assessment/training-accommodations</a:t>
            </a:r>
            <a:endParaRPr lang="en-US" sz="1800" dirty="0">
              <a:solidFill>
                <a:srgbClr val="000000"/>
              </a:solidFill>
            </a:endParaRPr>
          </a:p>
          <a:p>
            <a:r>
              <a:rPr lang="en-US" sz="1800" dirty="0">
                <a:solidFill>
                  <a:srgbClr val="000000"/>
                </a:solidFill>
              </a:rPr>
              <a:t>Accommodations Crosswalk: </a:t>
            </a:r>
            <a:r>
              <a:rPr lang="en-US" sz="1800" dirty="0">
                <a:solidFill>
                  <a:srgbClr val="000000"/>
                </a:solidFill>
                <a:hlinkClick r:id="rId3"/>
              </a:rPr>
              <a:t>https://www.cde.state.co.us/assessment/accommodations_crosswalk</a:t>
            </a:r>
            <a:r>
              <a:rPr lang="en-US" sz="1800" dirty="0">
                <a:solidFill>
                  <a:srgbClr val="000000"/>
                </a:solidFill>
              </a:rPr>
              <a:t> </a:t>
            </a:r>
          </a:p>
          <a:p>
            <a:endParaRPr lang="en-US" sz="1800" dirty="0">
              <a:solidFill>
                <a:srgbClr val="000000"/>
              </a:solidFill>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78</a:t>
            </a:fld>
            <a:endParaRPr lang="en-US" dirty="0"/>
          </a:p>
        </p:txBody>
      </p:sp>
    </p:spTree>
    <p:extLst>
      <p:ext uri="{BB962C8B-B14F-4D97-AF65-F5344CB8AC3E}">
        <p14:creationId xmlns:p14="http://schemas.microsoft.com/office/powerpoint/2010/main" val="136779995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44016-96CD-D2DD-62D6-10D70BC00D12}"/>
              </a:ext>
            </a:extLst>
          </p:cNvPr>
          <p:cNvSpPr>
            <a:spLocks noGrp="1"/>
          </p:cNvSpPr>
          <p:nvPr>
            <p:ph type="title"/>
          </p:nvPr>
        </p:nvSpPr>
        <p:spPr>
          <a:xfrm>
            <a:off x="212090" y="463231"/>
            <a:ext cx="7886700" cy="730249"/>
          </a:xfrm>
        </p:spPr>
        <p:txBody>
          <a:bodyPr>
            <a:normAutofit/>
          </a:bodyPr>
          <a:lstStyle/>
          <a:p>
            <a:r>
              <a:rPr lang="en-US" sz="3600" dirty="0"/>
              <a:t>CSI Resource Site</a:t>
            </a:r>
          </a:p>
        </p:txBody>
      </p:sp>
      <p:sp>
        <p:nvSpPr>
          <p:cNvPr id="3" name="Rectangle 2" descr="A square rectangle with the following link inside: https://resources.csi.state.co.us/">
            <a:extLst>
              <a:ext uri="{FF2B5EF4-FFF2-40B4-BE49-F238E27FC236}">
                <a16:creationId xmlns:a16="http://schemas.microsoft.com/office/drawing/2014/main" id="{6378DC88-6DD7-6A33-EBF7-69F38A3F4C9B}"/>
              </a:ext>
            </a:extLst>
          </p:cNvPr>
          <p:cNvSpPr/>
          <p:nvPr/>
        </p:nvSpPr>
        <p:spPr>
          <a:xfrm>
            <a:off x="2773680" y="5080000"/>
            <a:ext cx="3596640" cy="7302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EA1815F-CFBB-0873-5B12-22C497E9FFF5}"/>
              </a:ext>
            </a:extLst>
          </p:cNvPr>
          <p:cNvSpPr txBox="1"/>
          <p:nvPr/>
        </p:nvSpPr>
        <p:spPr>
          <a:xfrm>
            <a:off x="2936240" y="5260458"/>
            <a:ext cx="3779520" cy="369332"/>
          </a:xfrm>
          <a:prstGeom prst="rect">
            <a:avLst/>
          </a:prstGeom>
          <a:noFill/>
        </p:spPr>
        <p:txBody>
          <a:bodyPr wrap="square" rtlCol="0">
            <a:spAutoFit/>
          </a:bodyPr>
          <a:lstStyle/>
          <a:p>
            <a:r>
              <a:rPr lang="en-US" dirty="0">
                <a:solidFill>
                  <a:schemeClr val="bg1"/>
                </a:solidFill>
              </a:rPr>
              <a:t>https://resources.csi.state.co.us/</a:t>
            </a:r>
          </a:p>
        </p:txBody>
      </p:sp>
      <p:pic>
        <p:nvPicPr>
          <p:cNvPr id="6" name="Picture 5" descr="A screenshot of the home page of the resource site, available at the following link: https://resources.csi.state.co.us/">
            <a:extLst>
              <a:ext uri="{FF2B5EF4-FFF2-40B4-BE49-F238E27FC236}">
                <a16:creationId xmlns:a16="http://schemas.microsoft.com/office/drawing/2014/main" id="{3EE51FDA-40A1-3639-D74A-DD4A921AC0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346948"/>
            <a:ext cx="9144000" cy="3733051"/>
          </a:xfrm>
          <a:prstGeom prst="rect">
            <a:avLst/>
          </a:prstGeom>
        </p:spPr>
      </p:pic>
    </p:spTree>
    <p:extLst>
      <p:ext uri="{BB962C8B-B14F-4D97-AF65-F5344CB8AC3E}">
        <p14:creationId xmlns:p14="http://schemas.microsoft.com/office/powerpoint/2010/main" val="3127734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81BD-6939-EA41-B3EC-E632D9C70BFB}"/>
              </a:ext>
            </a:extLst>
          </p:cNvPr>
          <p:cNvSpPr>
            <a:spLocks noGrp="1"/>
          </p:cNvSpPr>
          <p:nvPr>
            <p:ph type="ctrTitle"/>
          </p:nvPr>
        </p:nvSpPr>
        <p:spPr/>
        <p:txBody>
          <a:bodyPr/>
          <a:lstStyle/>
          <a:p>
            <a:r>
              <a:rPr lang="en-US" dirty="0"/>
              <a:t>Accommodations</a:t>
            </a:r>
          </a:p>
        </p:txBody>
      </p:sp>
    </p:spTree>
    <p:extLst>
      <p:ext uri="{BB962C8B-B14F-4D97-AF65-F5344CB8AC3E}">
        <p14:creationId xmlns:p14="http://schemas.microsoft.com/office/powerpoint/2010/main" val="286636241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Dates and Deadlines</a:t>
            </a:r>
          </a:p>
        </p:txBody>
      </p:sp>
      <p:sp>
        <p:nvSpPr>
          <p:cNvPr id="3" name="Content Placeholder 2"/>
          <p:cNvSpPr>
            <a:spLocks noGrp="1"/>
          </p:cNvSpPr>
          <p:nvPr>
            <p:ph idx="1"/>
          </p:nvPr>
        </p:nvSpPr>
        <p:spPr>
          <a:xfrm>
            <a:off x="335956" y="1378391"/>
            <a:ext cx="8472087" cy="5048627"/>
          </a:xfrm>
        </p:spPr>
        <p:txBody>
          <a:bodyPr>
            <a:normAutofit fontScale="77500" lnSpcReduction="20000"/>
          </a:bodyPr>
          <a:lstStyle/>
          <a:p>
            <a:r>
              <a:rPr lang="en-US" sz="2600" dirty="0"/>
              <a:t>CMAS Braille Practice Resource Orders</a:t>
            </a:r>
          </a:p>
          <a:p>
            <a:pPr lvl="1"/>
            <a:r>
              <a:rPr lang="en-US" sz="2600" b="1" dirty="0">
                <a:solidFill>
                  <a:srgbClr val="455FA9"/>
                </a:solidFill>
              </a:rPr>
              <a:t>September 15, 2023</a:t>
            </a:r>
          </a:p>
          <a:p>
            <a:r>
              <a:rPr lang="en-US" sz="2600" dirty="0"/>
              <a:t>UARs for ACCESS for ELLs</a:t>
            </a:r>
          </a:p>
          <a:p>
            <a:pPr lvl="1"/>
            <a:r>
              <a:rPr lang="en-US" sz="2600" b="1" dirty="0">
                <a:solidFill>
                  <a:srgbClr val="455FA9"/>
                </a:solidFill>
              </a:rPr>
              <a:t>November 27, 2023</a:t>
            </a:r>
          </a:p>
          <a:p>
            <a:r>
              <a:rPr lang="en-US" sz="2600" dirty="0"/>
              <a:t>UARs for CMAS</a:t>
            </a:r>
          </a:p>
          <a:p>
            <a:pPr lvl="1"/>
            <a:r>
              <a:rPr lang="en-US" sz="2600" b="1" dirty="0">
                <a:solidFill>
                  <a:srgbClr val="455FA9"/>
                </a:solidFill>
              </a:rPr>
              <a:t>December 11, 2023</a:t>
            </a:r>
          </a:p>
          <a:p>
            <a:r>
              <a:rPr lang="en-US" sz="2600" dirty="0"/>
              <a:t>CMAS Paper-Based Accommodations (i.e., braille, large print, auditory/signed presentation script, CSLA, standard print tests)</a:t>
            </a:r>
          </a:p>
          <a:p>
            <a:pPr lvl="1"/>
            <a:r>
              <a:rPr lang="en-US" sz="2600" b="1" dirty="0">
                <a:solidFill>
                  <a:srgbClr val="455FA9"/>
                </a:solidFill>
              </a:rPr>
              <a:t>Initial order window (January 8-January 26)</a:t>
            </a:r>
          </a:p>
          <a:p>
            <a:r>
              <a:rPr lang="en-US" sz="2600" dirty="0"/>
              <a:t>Speech-to-Text and Word Prediction Security Agreement Supplement and supporting documentation for STT and WP on CMAS</a:t>
            </a:r>
          </a:p>
          <a:p>
            <a:pPr lvl="1"/>
            <a:r>
              <a:rPr lang="en-US" sz="2600" b="1" dirty="0">
                <a:solidFill>
                  <a:srgbClr val="455FA9"/>
                </a:solidFill>
              </a:rPr>
              <a:t>February 14, 2024</a:t>
            </a:r>
          </a:p>
          <a:p>
            <a:r>
              <a:rPr lang="en-US" sz="2600" dirty="0"/>
              <a:t>Accommodation Requests for PSAT and SAT</a:t>
            </a:r>
          </a:p>
          <a:p>
            <a:pPr lvl="1"/>
            <a:r>
              <a:rPr lang="en-US" sz="2600" b="1" dirty="0">
                <a:solidFill>
                  <a:srgbClr val="455FA9"/>
                </a:solidFill>
              </a:rPr>
              <a:t>February 16, 2024</a:t>
            </a:r>
          </a:p>
          <a:p>
            <a:r>
              <a:rPr lang="en-US" sz="2600" dirty="0"/>
              <a:t>New student UARs for CMAS</a:t>
            </a:r>
          </a:p>
          <a:p>
            <a:pPr lvl="1"/>
            <a:r>
              <a:rPr lang="en-US" sz="2600" b="1" dirty="0">
                <a:solidFill>
                  <a:srgbClr val="455FA9"/>
                </a:solidFill>
              </a:rPr>
              <a:t>March 11, 2024</a:t>
            </a:r>
          </a:p>
          <a:p>
            <a:pPr marL="0" indent="0">
              <a:buNone/>
            </a:pPr>
            <a:endParaRPr lang="en-US" sz="18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80</a:t>
            </a:fld>
            <a:endParaRPr lang="en-US" dirty="0"/>
          </a:p>
        </p:txBody>
      </p:sp>
    </p:spTree>
    <p:extLst>
      <p:ext uri="{BB962C8B-B14F-4D97-AF65-F5344CB8AC3E}">
        <p14:creationId xmlns:p14="http://schemas.microsoft.com/office/powerpoint/2010/main" val="323854398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AF3F2-88AB-8F0D-2866-3CE4E742D684}"/>
              </a:ext>
            </a:extLst>
          </p:cNvPr>
          <p:cNvSpPr>
            <a:spLocks noGrp="1"/>
          </p:cNvSpPr>
          <p:nvPr>
            <p:ph type="title"/>
          </p:nvPr>
        </p:nvSpPr>
        <p:spPr>
          <a:xfrm>
            <a:off x="486410" y="549497"/>
            <a:ext cx="7886700" cy="730249"/>
          </a:xfrm>
        </p:spPr>
        <p:txBody>
          <a:bodyPr>
            <a:normAutofit/>
          </a:bodyPr>
          <a:lstStyle/>
          <a:p>
            <a:r>
              <a:rPr lang="en-US" sz="3600" dirty="0"/>
              <a:t>2023-2024 Trainings</a:t>
            </a:r>
          </a:p>
        </p:txBody>
      </p:sp>
      <p:pic>
        <p:nvPicPr>
          <p:cNvPr id="6" name="Picture 5" descr="A screenshot of the School Assessment Coordinator training schedule, available at the following link: ">
            <a:extLst>
              <a:ext uri="{FF2B5EF4-FFF2-40B4-BE49-F238E27FC236}">
                <a16:creationId xmlns:a16="http://schemas.microsoft.com/office/drawing/2014/main" id="{6EC052B1-D84A-FB51-0B7A-B671449327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1354" y="1279746"/>
            <a:ext cx="5861292" cy="4560160"/>
          </a:xfrm>
          <a:prstGeom prst="rect">
            <a:avLst/>
          </a:prstGeom>
        </p:spPr>
      </p:pic>
      <p:sp>
        <p:nvSpPr>
          <p:cNvPr id="3" name="TextBox 2">
            <a:extLst>
              <a:ext uri="{FF2B5EF4-FFF2-40B4-BE49-F238E27FC236}">
                <a16:creationId xmlns:a16="http://schemas.microsoft.com/office/drawing/2014/main" id="{9BCF4C98-3F1B-42B2-4D19-1AF97FB88DFF}"/>
              </a:ext>
            </a:extLst>
          </p:cNvPr>
          <p:cNvSpPr txBox="1"/>
          <p:nvPr/>
        </p:nvSpPr>
        <p:spPr>
          <a:xfrm>
            <a:off x="1336040" y="5669279"/>
            <a:ext cx="6471920" cy="646331"/>
          </a:xfrm>
          <a:prstGeom prst="rect">
            <a:avLst/>
          </a:prstGeom>
          <a:noFill/>
        </p:spPr>
        <p:txBody>
          <a:bodyPr wrap="square" rtlCol="0">
            <a:spAutoFit/>
          </a:bodyPr>
          <a:lstStyle/>
          <a:p>
            <a:pPr algn="ctr"/>
            <a:r>
              <a:rPr lang="en-US" dirty="0">
                <a:solidFill>
                  <a:schemeClr val="bg1"/>
                </a:solidFill>
                <a:hlinkClick r:id="rId3">
                  <a:extLst>
                    <a:ext uri="{A12FA001-AC4F-418D-AE19-62706E023703}">
                      <ahyp:hlinkClr xmlns:ahyp="http://schemas.microsoft.com/office/drawing/2018/hyperlinkcolor" val="tx"/>
                    </a:ext>
                  </a:extLst>
                </a:hlinkClick>
              </a:rPr>
              <a:t>https://docs.google.com/document/d/1WkE8OKZHKcCbf76mPpLKqfOOYaKFVG8EnHtJaf39uUs/edit?usp=sharing</a:t>
            </a:r>
            <a:r>
              <a:rPr lang="en-US" dirty="0">
                <a:solidFill>
                  <a:schemeClr val="bg1"/>
                </a:solidFill>
              </a:rPr>
              <a:t> </a:t>
            </a:r>
          </a:p>
        </p:txBody>
      </p:sp>
      <p:sp>
        <p:nvSpPr>
          <p:cNvPr id="4" name="Rectangle 3">
            <a:extLst>
              <a:ext uri="{FF2B5EF4-FFF2-40B4-BE49-F238E27FC236}">
                <a16:creationId xmlns:a16="http://schemas.microsoft.com/office/drawing/2014/main" id="{A78D0B8B-CF27-456E-5041-D2704F5E41EB}"/>
              </a:ext>
              <a:ext uri="{C183D7F6-B498-43B3-948B-1728B52AA6E4}">
                <adec:decorative xmlns:adec="http://schemas.microsoft.com/office/drawing/2017/decorative" val="1"/>
              </a:ext>
            </a:extLst>
          </p:cNvPr>
          <p:cNvSpPr/>
          <p:nvPr/>
        </p:nvSpPr>
        <p:spPr>
          <a:xfrm>
            <a:off x="873125" y="5508526"/>
            <a:ext cx="7397750" cy="96783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872014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1B8F1-F5A5-6CC1-D51F-AACD886AA236}"/>
              </a:ext>
            </a:extLst>
          </p:cNvPr>
          <p:cNvSpPr>
            <a:spLocks noGrp="1"/>
          </p:cNvSpPr>
          <p:nvPr>
            <p:ph type="title"/>
          </p:nvPr>
        </p:nvSpPr>
        <p:spPr>
          <a:xfrm>
            <a:off x="455930" y="571501"/>
            <a:ext cx="7886700" cy="730249"/>
          </a:xfrm>
        </p:spPr>
        <p:txBody>
          <a:bodyPr/>
          <a:lstStyle/>
          <a:p>
            <a:r>
              <a:rPr lang="en-US" dirty="0"/>
              <a:t>Contact</a:t>
            </a:r>
          </a:p>
        </p:txBody>
      </p:sp>
      <p:sp>
        <p:nvSpPr>
          <p:cNvPr id="3" name="Speech Bubble: Rectangle 2">
            <a:extLst>
              <a:ext uri="{FF2B5EF4-FFF2-40B4-BE49-F238E27FC236}">
                <a16:creationId xmlns:a16="http://schemas.microsoft.com/office/drawing/2014/main" id="{36076452-0DED-1654-13D3-6070B342B156}"/>
              </a:ext>
              <a:ext uri="{C183D7F6-B498-43B3-948B-1728B52AA6E4}">
                <adec:decorative xmlns:adec="http://schemas.microsoft.com/office/drawing/2017/decorative" val="1"/>
              </a:ext>
            </a:extLst>
          </p:cNvPr>
          <p:cNvSpPr/>
          <p:nvPr/>
        </p:nvSpPr>
        <p:spPr>
          <a:xfrm>
            <a:off x="2377440" y="2006600"/>
            <a:ext cx="4638040" cy="2844800"/>
          </a:xfrm>
          <a:prstGeom prst="wedgeRect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6ACE198-754F-FE10-A6E4-6127469AD657}"/>
              </a:ext>
            </a:extLst>
          </p:cNvPr>
          <p:cNvSpPr txBox="1"/>
          <p:nvPr/>
        </p:nvSpPr>
        <p:spPr>
          <a:xfrm>
            <a:off x="2512060" y="2459504"/>
            <a:ext cx="4368800" cy="1938992"/>
          </a:xfrm>
          <a:prstGeom prst="rect">
            <a:avLst/>
          </a:prstGeom>
          <a:noFill/>
        </p:spPr>
        <p:txBody>
          <a:bodyPr wrap="square" rtlCol="0">
            <a:spAutoFit/>
          </a:bodyPr>
          <a:lstStyle/>
          <a:p>
            <a:pPr algn="ctr"/>
            <a:r>
              <a:rPr lang="en-US" sz="2000" dirty="0">
                <a:solidFill>
                  <a:schemeClr val="bg1"/>
                </a:solidFill>
              </a:rPr>
              <a:t>Kali Winn</a:t>
            </a:r>
          </a:p>
          <a:p>
            <a:pPr algn="ctr"/>
            <a:r>
              <a:rPr lang="en-US" sz="2000" dirty="0">
                <a:solidFill>
                  <a:schemeClr val="bg1"/>
                </a:solidFill>
                <a:hlinkClick r:id="rId2">
                  <a:extLst>
                    <a:ext uri="{A12FA001-AC4F-418D-AE19-62706E023703}">
                      <ahyp:hlinkClr xmlns:ahyp="http://schemas.microsoft.com/office/drawing/2018/hyperlinkcolor" val="tx"/>
                    </a:ext>
                  </a:extLst>
                </a:hlinkClick>
              </a:rPr>
              <a:t>kaliwinn@csi.state.co.us</a:t>
            </a:r>
            <a:endParaRPr lang="en-US" sz="2000" dirty="0">
              <a:solidFill>
                <a:schemeClr val="bg1"/>
              </a:solidFill>
            </a:endParaRPr>
          </a:p>
          <a:p>
            <a:pPr algn="ctr"/>
            <a:r>
              <a:rPr lang="en-US" sz="2000" dirty="0">
                <a:solidFill>
                  <a:schemeClr val="bg1"/>
                </a:solidFill>
              </a:rPr>
              <a:t>303-532-7403</a:t>
            </a:r>
          </a:p>
          <a:p>
            <a:endParaRPr lang="en-US" sz="2000" dirty="0">
              <a:solidFill>
                <a:schemeClr val="bg1"/>
              </a:solidFill>
            </a:endParaRPr>
          </a:p>
          <a:p>
            <a:pPr algn="ctr"/>
            <a:r>
              <a:rPr lang="en-US" sz="2000" dirty="0">
                <a:solidFill>
                  <a:schemeClr val="bg1"/>
                </a:solidFill>
              </a:rPr>
              <a:t>Scheduling: https://calendly.com/kali_winn</a:t>
            </a:r>
          </a:p>
        </p:txBody>
      </p:sp>
    </p:spTree>
    <p:extLst>
      <p:ext uri="{BB962C8B-B14F-4D97-AF65-F5344CB8AC3E}">
        <p14:creationId xmlns:p14="http://schemas.microsoft.com/office/powerpoint/2010/main" val="359465682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flag with the following text: &quot;Final Questions?&quot;.">
            <a:extLst>
              <a:ext uri="{FF2B5EF4-FFF2-40B4-BE49-F238E27FC236}">
                <a16:creationId xmlns:a16="http://schemas.microsoft.com/office/drawing/2014/main" id="{BFCC099F-0408-1B55-2E4D-D6ACEF23F93C}"/>
              </a:ext>
            </a:extLst>
          </p:cNvPr>
          <p:cNvPicPr>
            <a:picLocks noChangeAspect="1"/>
          </p:cNvPicPr>
          <p:nvPr/>
        </p:nvPicPr>
        <p:blipFill>
          <a:blip r:embed="rId2"/>
          <a:stretch>
            <a:fillRect/>
          </a:stretch>
        </p:blipFill>
        <p:spPr>
          <a:xfrm>
            <a:off x="2246173" y="1819516"/>
            <a:ext cx="4651651" cy="3218967"/>
          </a:xfrm>
          <a:prstGeom prst="rect">
            <a:avLst/>
          </a:prstGeom>
        </p:spPr>
      </p:pic>
      <p:sp>
        <p:nvSpPr>
          <p:cNvPr id="4" name="Title 3">
            <a:extLst>
              <a:ext uri="{FF2B5EF4-FFF2-40B4-BE49-F238E27FC236}">
                <a16:creationId xmlns:a16="http://schemas.microsoft.com/office/drawing/2014/main" id="{1C9BF112-01C2-3787-FAAD-1D4771E658CE}"/>
              </a:ext>
            </a:extLst>
          </p:cNvPr>
          <p:cNvSpPr txBox="1">
            <a:spLocks noGrp="1"/>
          </p:cNvSpPr>
          <p:nvPr>
            <p:ph type="title" idx="4294967295"/>
          </p:nvPr>
        </p:nvSpPr>
        <p:spPr>
          <a:xfrm>
            <a:off x="2763520" y="2834640"/>
            <a:ext cx="3769360"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chemeClr val="bg1"/>
                </a:solidFill>
                <a:effectLst/>
                <a:uLnTx/>
                <a:uFillTx/>
                <a:latin typeface="+mn-lt"/>
                <a:ea typeface="+mn-ea"/>
                <a:cs typeface="+mn-cs"/>
              </a:rPr>
              <a:t>Final Questions?</a:t>
            </a:r>
          </a:p>
        </p:txBody>
      </p:sp>
    </p:spTree>
    <p:extLst>
      <p:ext uri="{BB962C8B-B14F-4D97-AF65-F5344CB8AC3E}">
        <p14:creationId xmlns:p14="http://schemas.microsoft.com/office/powerpoint/2010/main" val="3606010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IEPs and 504s</a:t>
            </a:r>
          </a:p>
        </p:txBody>
      </p:sp>
      <p:sp>
        <p:nvSpPr>
          <p:cNvPr id="3" name="Content Placeholder 2"/>
          <p:cNvSpPr>
            <a:spLocks noGrp="1"/>
          </p:cNvSpPr>
          <p:nvPr>
            <p:ph idx="1"/>
          </p:nvPr>
        </p:nvSpPr>
        <p:spPr>
          <a:xfrm>
            <a:off x="245193" y="1428496"/>
            <a:ext cx="8472087" cy="1152779"/>
          </a:xfrm>
        </p:spPr>
        <p:txBody>
          <a:bodyPr>
            <a:normAutofit/>
          </a:bodyPr>
          <a:lstStyle/>
          <a:p>
            <a:pPr marL="0" indent="0">
              <a:buNone/>
            </a:pPr>
            <a:r>
              <a:rPr lang="en-US" sz="2100" dirty="0">
                <a:solidFill>
                  <a:srgbClr val="000000"/>
                </a:solidFill>
                <a:latin typeface="+mn-lt"/>
              </a:rPr>
              <a:t>Connect with your Special Education team to ensure that students plans are updated and ready to go for the 2023-2024 school year</a:t>
            </a:r>
            <a:endParaRPr lang="en-US" sz="1800" dirty="0">
              <a:latin typeface="+mn-lt"/>
            </a:endParaRPr>
          </a:p>
          <a:p>
            <a:pPr marL="0" indent="0">
              <a:buNone/>
            </a:pPr>
            <a:endParaRPr lang="en-US" sz="1800" dirty="0">
              <a:solidFill>
                <a:srgbClr val="000000"/>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3118044257"/>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455FA9"/>
      </a:accent1>
      <a:accent2>
        <a:srgbClr val="008CA0"/>
      </a:accent2>
      <a:accent3>
        <a:srgbClr val="7C9B52"/>
      </a:accent3>
      <a:accent4>
        <a:srgbClr val="EFAA1F"/>
      </a:accent4>
      <a:accent5>
        <a:srgbClr val="C63F28"/>
      </a:accent5>
      <a:accent6>
        <a:srgbClr val="A5A5A5"/>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SI PowerPoint Template" id="{C14E304F-5A32-4AF4-80EF-900BF47375BA}" vid="{3303ABBC-D49F-452D-9940-407FDE384B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Template</Template>
  <TotalTime>1670</TotalTime>
  <Words>6087</Words>
  <Application>Microsoft Office PowerPoint</Application>
  <PresentationFormat>On-screen Show (4:3)</PresentationFormat>
  <Paragraphs>690</Paragraphs>
  <Slides>83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83</vt:i4>
      </vt:variant>
    </vt:vector>
  </HeadingPairs>
  <TitlesOfParts>
    <vt:vector size="86" baseType="lpstr">
      <vt:lpstr>Arial</vt:lpstr>
      <vt:lpstr>Calibri</vt:lpstr>
      <vt:lpstr>Office Theme</vt:lpstr>
      <vt:lpstr>2023-2024 State Accommodations Training</vt:lpstr>
      <vt:lpstr>Agenda</vt:lpstr>
      <vt:lpstr>Privacy Laws</vt:lpstr>
      <vt:lpstr>Laws</vt:lpstr>
      <vt:lpstr>COPPA</vt:lpstr>
      <vt:lpstr>CO Student Data Transparency &amp; Security Act</vt:lpstr>
      <vt:lpstr>Knowledge Check: Privacy Laws</vt:lpstr>
      <vt:lpstr>Accommodations</vt:lpstr>
      <vt:lpstr>IEPs and 504s</vt:lpstr>
      <vt:lpstr>Administrative Considerations and Accessibility Features</vt:lpstr>
      <vt:lpstr>What are Accommodations?</vt:lpstr>
      <vt:lpstr>Providing Accommodations</vt:lpstr>
      <vt:lpstr>Providing Accommodations Cont.</vt:lpstr>
      <vt:lpstr>Accommodations vs. Modifications</vt:lpstr>
      <vt:lpstr>Tentative State Assessment Calendar</vt:lpstr>
      <vt:lpstr>Accessibility and Accommodations Flowchart</vt:lpstr>
      <vt:lpstr>Knowledge Check: Accommodations</vt:lpstr>
      <vt:lpstr>ACCESS for ELLs</vt:lpstr>
      <vt:lpstr>ACCESS for ELLs Forms</vt:lpstr>
      <vt:lpstr>ACCESS for ELLs Accommodations</vt:lpstr>
      <vt:lpstr>Administrative Considerations &amp; Accessibility Features</vt:lpstr>
      <vt:lpstr>Accommodations Update</vt:lpstr>
      <vt:lpstr>ACCESS for ELLs Accommodations</vt:lpstr>
      <vt:lpstr>Alternate ACCESS for ELLs Accommodations</vt:lpstr>
      <vt:lpstr>Kindergarten and Alternate Accommodations</vt:lpstr>
      <vt:lpstr>Prohibited Activities</vt:lpstr>
      <vt:lpstr>Tasks to Complete</vt:lpstr>
      <vt:lpstr>Unique Accommodation Requests (UAR) for ACCESS</vt:lpstr>
      <vt:lpstr>Knowledge Check: ACCESS for ELLs</vt:lpstr>
      <vt:lpstr>CMAS</vt:lpstr>
      <vt:lpstr>CMAS Accessibilities and Accommodations </vt:lpstr>
      <vt:lpstr>Administrative Considerations</vt:lpstr>
      <vt:lpstr>CMAS Administrative Considerations</vt:lpstr>
      <vt:lpstr>Administrative Considerations Examples</vt:lpstr>
      <vt:lpstr>CMAS Accessibility Features</vt:lpstr>
      <vt:lpstr>CMAS Accessibility Features</vt:lpstr>
      <vt:lpstr>Accessibility Feature: Text-to-Speech</vt:lpstr>
      <vt:lpstr>Presentation Accommodations</vt:lpstr>
      <vt:lpstr>Large Print and Braille</vt:lpstr>
      <vt:lpstr>Visual Descriptor Documents</vt:lpstr>
      <vt:lpstr>Response Accommodations</vt:lpstr>
      <vt:lpstr>CMAS Internet Access Assessment Policy</vt:lpstr>
      <vt:lpstr>Speech-to-Text and Word Prediction</vt:lpstr>
      <vt:lpstr>Timing Accommodations</vt:lpstr>
      <vt:lpstr>Timing Accommodations and Extended Time</vt:lpstr>
      <vt:lpstr>Timing Accommodations - CMAS</vt:lpstr>
      <vt:lpstr>Accommodations for Students Identified as NEP/LEP*</vt:lpstr>
      <vt:lpstr>Accommodations for CSLA</vt:lpstr>
      <vt:lpstr>Practice Resources</vt:lpstr>
      <vt:lpstr>CMAS Practice Resources</vt:lpstr>
      <vt:lpstr>Assistive Technology Reminders</vt:lpstr>
      <vt:lpstr>Accommodations Reminders</vt:lpstr>
      <vt:lpstr>Emergency Accommodations</vt:lpstr>
      <vt:lpstr>CMAS Additional Orders</vt:lpstr>
      <vt:lpstr>Knowledge Check: CMAS</vt:lpstr>
      <vt:lpstr>Unique Accommodations</vt:lpstr>
      <vt:lpstr>Unique Accommodation Requests</vt:lpstr>
      <vt:lpstr>Unique Accommodations Available</vt:lpstr>
      <vt:lpstr>Unique Accommodations Request (UAR)</vt:lpstr>
      <vt:lpstr>UAR: Need to Know</vt:lpstr>
      <vt:lpstr>UAR Submission Process</vt:lpstr>
      <vt:lpstr>ELA Assessment Accommodation Policy</vt:lpstr>
      <vt:lpstr>ELA Assessment Accommodation Policy</vt:lpstr>
      <vt:lpstr>Reminders</vt:lpstr>
      <vt:lpstr>Knowledge Check: Unique Accommodation Requests</vt:lpstr>
      <vt:lpstr>CO PSAT/SAT</vt:lpstr>
      <vt:lpstr>CO PSAT and SAT Accommodations</vt:lpstr>
      <vt:lpstr>College Board Accommodations Update</vt:lpstr>
      <vt:lpstr>College Board Accommodations Update</vt:lpstr>
      <vt:lpstr>CO PSAT/SAT Accommodations</vt:lpstr>
      <vt:lpstr>CO PSAT/SAT Accommodations</vt:lpstr>
      <vt:lpstr>PSAT/SAT Supports for Multilingual Learners</vt:lpstr>
      <vt:lpstr>College Board Accommodation Requests</vt:lpstr>
      <vt:lpstr>PSAT/SAT Reminders</vt:lpstr>
      <vt:lpstr>Knowledge Check: PSAT/SAT</vt:lpstr>
      <vt:lpstr>Final Points</vt:lpstr>
      <vt:lpstr>Adding Accommodations to IEPs</vt:lpstr>
      <vt:lpstr>Resources</vt:lpstr>
      <vt:lpstr>CSI Resource Site</vt:lpstr>
      <vt:lpstr>Dates and Deadlines</vt:lpstr>
      <vt:lpstr>2023-2024 Trainings</vt:lpstr>
      <vt:lpstr>Contact</vt:lpstr>
      <vt:lpstr>Final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CSI PowerPoint Template</dc:title>
  <dc:creator>Kali Winn</dc:creator>
  <cp:lastModifiedBy>Oberg, Amanda</cp:lastModifiedBy>
  <cp:revision>6</cp:revision>
  <dcterms:created xsi:type="dcterms:W3CDTF">2023-10-02T15:58:50Z</dcterms:created>
  <dcterms:modified xsi:type="dcterms:W3CDTF">2023-11-06T19:20:15Z</dcterms:modified>
</cp:coreProperties>
</file>