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4"/>
  </p:sldMasterIdLst>
  <p:notesMasterIdLst>
    <p:notesMasterId r:id="rId23"/>
  </p:notesMasterIdLst>
  <p:sldIdLst>
    <p:sldId id="256" r:id="rId5"/>
    <p:sldId id="321" r:id="rId6"/>
    <p:sldId id="3312" r:id="rId7"/>
    <p:sldId id="4059" r:id="rId8"/>
    <p:sldId id="4063" r:id="rId9"/>
    <p:sldId id="4064" r:id="rId10"/>
    <p:sldId id="4065" r:id="rId11"/>
    <p:sldId id="4066" r:id="rId12"/>
    <p:sldId id="4071" r:id="rId13"/>
    <p:sldId id="4068" r:id="rId14"/>
    <p:sldId id="4072" r:id="rId15"/>
    <p:sldId id="4069" r:id="rId16"/>
    <p:sldId id="4060" r:id="rId17"/>
    <p:sldId id="4061" r:id="rId18"/>
    <p:sldId id="4062" r:id="rId19"/>
    <p:sldId id="4070" r:id="rId20"/>
    <p:sldId id="4058" r:id="rId21"/>
    <p:sldId id="4055" r:id="rId2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094833-A1A0-E14B-2BAB-A396A9C93F7E}" name="Dinnen, Janet" initials="DJ" userId="S::dinnen_j@cde.state.co.us::682ebc80-7236-4772-9819-9edf9790eda1" providerId="AD"/>
  <p188:author id="{A9311169-BE50-A6C0-E8B6-68B8DC36EE6B}" name="Dinnen, Janet" initials="DJ" userId="S::Dinnen_J@cde.state.co.us::682ebc80-7236-4772-9819-9edf9790eda1" providerId="AD"/>
  <p188:author id="{55ADFFDE-5C0F-FC08-644F-FC7C7651BCB7}" name="Denton, Andra" initials="DA" userId="S::denton_a@cde.state.co.us::3f2143dc-fa5e-4469-a380-9491fb4bc36e" providerId="AD"/>
  <p188:author id="{DF86C7FA-8351-0290-E870-8BE6C2C1EA9F}" name="Oberg, Amanda" initials="OA" userId="S::oberg_amanda@cde.state.co.us::31f75dea-38a5-4e2d-b82d-e61610bcc3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innen, Janet" initials="DJ" lastIdx="3" clrIdx="0">
    <p:extLst>
      <p:ext uri="{19B8F6BF-5375-455C-9EA6-DF929625EA0E}">
        <p15:presenceInfo xmlns:p15="http://schemas.microsoft.com/office/powerpoint/2012/main" userId="S::Dinnen_J@cde.state.co.us::682ebc80-7236-4772-9819-9edf9790e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A0"/>
    <a:srgbClr val="C63F28"/>
    <a:srgbClr val="455FA9"/>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3" autoAdjust="0"/>
    <p:restoredTop sz="86364" autoAdjust="0"/>
  </p:normalViewPr>
  <p:slideViewPr>
    <p:cSldViewPr snapToGrid="0">
      <p:cViewPr varScale="1">
        <p:scale>
          <a:sx n="76" d="100"/>
          <a:sy n="76" d="100"/>
        </p:scale>
        <p:origin x="96" y="798"/>
      </p:cViewPr>
      <p:guideLst/>
    </p:cSldViewPr>
  </p:slideViewPr>
  <p:outlineViewPr>
    <p:cViewPr>
      <p:scale>
        <a:sx n="33" d="100"/>
        <a:sy n="33" d="100"/>
      </p:scale>
      <p:origin x="0" y="-164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ADE72E-EDA5-4476-8CB9-715BA0EAF0DB}" type="doc">
      <dgm:prSet loTypeId="urn:microsoft.com/office/officeart/2005/8/layout/hierarchy6" loCatId="hierarchy" qsTypeId="urn:microsoft.com/office/officeart/2005/8/quickstyle/simple1" qsCatId="simple" csTypeId="urn:microsoft.com/office/officeart/2005/8/colors/accent0_3" csCatId="mainScheme" phldr="1"/>
      <dgm:spPr/>
      <dgm:t>
        <a:bodyPr/>
        <a:lstStyle/>
        <a:p>
          <a:endParaRPr lang="en-US"/>
        </a:p>
      </dgm:t>
    </dgm:pt>
    <dgm:pt modelId="{9EC6E54A-790E-45BD-9ADF-A776B699B911}">
      <dgm:prSet phldrT="[Text]" custT="1"/>
      <dgm:spPr/>
      <dgm:t>
        <a:bodyPr/>
        <a:lstStyle/>
        <a:p>
          <a:r>
            <a:rPr lang="en-US" sz="1100"/>
            <a:t>Chief Finance &amp; Ops Officer</a:t>
          </a:r>
        </a:p>
      </dgm:t>
    </dgm:pt>
    <dgm:pt modelId="{54B1F8F5-20E7-46E0-9826-16E4684A0B93}" type="parTrans" cxnId="{B7BEE281-7984-4355-8A51-B1FE0CAF9051}">
      <dgm:prSet/>
      <dgm:spPr/>
      <dgm:t>
        <a:bodyPr/>
        <a:lstStyle/>
        <a:p>
          <a:endParaRPr lang="en-US"/>
        </a:p>
      </dgm:t>
    </dgm:pt>
    <dgm:pt modelId="{1F4EB55F-C1AA-4400-A72F-27E36081D468}" type="sibTrans" cxnId="{B7BEE281-7984-4355-8A51-B1FE0CAF9051}">
      <dgm:prSet/>
      <dgm:spPr/>
      <dgm:t>
        <a:bodyPr/>
        <a:lstStyle/>
        <a:p>
          <a:endParaRPr lang="en-US"/>
        </a:p>
      </dgm:t>
    </dgm:pt>
    <dgm:pt modelId="{70D3E3AD-BF0C-4B4C-BE87-2FDB607F762B}" type="asst">
      <dgm:prSet phldrT="[Text]" custT="1"/>
      <dgm:spPr/>
      <dgm:t>
        <a:bodyPr/>
        <a:lstStyle/>
        <a:p>
          <a:r>
            <a:rPr lang="en-US" sz="1100"/>
            <a:t>Controller</a:t>
          </a:r>
        </a:p>
      </dgm:t>
    </dgm:pt>
    <dgm:pt modelId="{32F1E2BF-0429-4ADF-A732-5D70E735786C}" type="parTrans" cxnId="{EFD89396-8098-42E0-9DBA-3D23A59030C6}">
      <dgm:prSet/>
      <dgm:spPr/>
      <dgm:t>
        <a:bodyPr/>
        <a:lstStyle/>
        <a:p>
          <a:endParaRPr lang="en-US"/>
        </a:p>
      </dgm:t>
    </dgm:pt>
    <dgm:pt modelId="{30F7A692-1D19-402D-81D7-AE3C79DDC4DD}" type="sibTrans" cxnId="{EFD89396-8098-42E0-9DBA-3D23A59030C6}">
      <dgm:prSet/>
      <dgm:spPr/>
      <dgm:t>
        <a:bodyPr/>
        <a:lstStyle/>
        <a:p>
          <a:endParaRPr lang="en-US"/>
        </a:p>
      </dgm:t>
    </dgm:pt>
    <dgm:pt modelId="{D12D9F85-F479-4323-8C68-701B9957222B}" type="asst">
      <dgm:prSet phldrT="[Text]" custT="1"/>
      <dgm:spPr/>
      <dgm:t>
        <a:bodyPr/>
        <a:lstStyle/>
        <a:p>
          <a:r>
            <a:rPr lang="en-US" sz="1100"/>
            <a:t>School Nutrition Program Manager</a:t>
          </a:r>
        </a:p>
      </dgm:t>
    </dgm:pt>
    <dgm:pt modelId="{A1B54A20-1883-4890-B58B-AC0D2CB80F8F}" type="parTrans" cxnId="{18D583D7-10C4-422D-A0E7-78A5839D51C5}">
      <dgm:prSet/>
      <dgm:spPr/>
      <dgm:t>
        <a:bodyPr/>
        <a:lstStyle/>
        <a:p>
          <a:endParaRPr lang="en-US"/>
        </a:p>
      </dgm:t>
    </dgm:pt>
    <dgm:pt modelId="{62341A8E-278C-4047-91A1-FAA1AF5FE7F5}" type="sibTrans" cxnId="{18D583D7-10C4-422D-A0E7-78A5839D51C5}">
      <dgm:prSet/>
      <dgm:spPr/>
      <dgm:t>
        <a:bodyPr/>
        <a:lstStyle/>
        <a:p>
          <a:endParaRPr lang="en-US"/>
        </a:p>
      </dgm:t>
    </dgm:pt>
    <dgm:pt modelId="{DB016619-3E2F-4D02-BF02-5EC74F127AB8}" type="asst">
      <dgm:prSet phldrT="[Text]" custT="1"/>
      <dgm:spPr/>
      <dgm:t>
        <a:bodyPr/>
        <a:lstStyle/>
        <a:p>
          <a:r>
            <a:rPr lang="en-US" sz="1100"/>
            <a:t>Staff Accountant</a:t>
          </a:r>
        </a:p>
      </dgm:t>
    </dgm:pt>
    <dgm:pt modelId="{27A5F621-5A3E-4871-A341-E4C9BA861B7D}" type="parTrans" cxnId="{658DCEB3-E444-4A6E-BBBC-191E4E4E745E}">
      <dgm:prSet/>
      <dgm:spPr/>
      <dgm:t>
        <a:bodyPr/>
        <a:lstStyle/>
        <a:p>
          <a:endParaRPr lang="en-US"/>
        </a:p>
      </dgm:t>
    </dgm:pt>
    <dgm:pt modelId="{B812FFAB-671D-4388-857E-B439FCC96437}" type="sibTrans" cxnId="{658DCEB3-E444-4A6E-BBBC-191E4E4E745E}">
      <dgm:prSet/>
      <dgm:spPr/>
      <dgm:t>
        <a:bodyPr/>
        <a:lstStyle/>
        <a:p>
          <a:endParaRPr lang="en-US"/>
        </a:p>
      </dgm:t>
    </dgm:pt>
    <dgm:pt modelId="{C7F5F809-7599-4D5E-A1E4-0FC6CAC9E84F}" type="asst">
      <dgm:prSet phldrT="[Text]" custT="1"/>
      <dgm:spPr/>
      <dgm:t>
        <a:bodyPr/>
        <a:lstStyle/>
        <a:p>
          <a:pPr rtl="0"/>
          <a:r>
            <a:rPr lang="en-US" sz="1100">
              <a:latin typeface="Calibri Light" panose="020F0302020204030204"/>
            </a:rPr>
            <a:t>Senior Grant &amp; Procurement Analyst</a:t>
          </a:r>
          <a:endParaRPr lang="en-US" sz="1100"/>
        </a:p>
      </dgm:t>
    </dgm:pt>
    <dgm:pt modelId="{3A4FDB57-ECB3-4B1F-937D-5B2CC841D744}" type="parTrans" cxnId="{9770E78B-79CA-4A95-AE7C-153138361C05}">
      <dgm:prSet/>
      <dgm:spPr/>
      <dgm:t>
        <a:bodyPr/>
        <a:lstStyle/>
        <a:p>
          <a:endParaRPr lang="en-US"/>
        </a:p>
      </dgm:t>
    </dgm:pt>
    <dgm:pt modelId="{B4707917-D246-4D9E-A4A4-BFF39197DC2B}" type="sibTrans" cxnId="{9770E78B-79CA-4A95-AE7C-153138361C05}">
      <dgm:prSet/>
      <dgm:spPr/>
      <dgm:t>
        <a:bodyPr/>
        <a:lstStyle/>
        <a:p>
          <a:endParaRPr lang="en-US"/>
        </a:p>
      </dgm:t>
    </dgm:pt>
    <dgm:pt modelId="{ADC19BC2-2FFC-4F77-872B-EAF8634E9D34}" type="asst">
      <dgm:prSet phldrT="[Text]" custT="1"/>
      <dgm:spPr/>
      <dgm:t>
        <a:bodyPr/>
        <a:lstStyle/>
        <a:p>
          <a:r>
            <a:rPr lang="en-US" sz="1100"/>
            <a:t>Grants &amp; Accounting Tech</a:t>
          </a:r>
        </a:p>
      </dgm:t>
    </dgm:pt>
    <dgm:pt modelId="{63148DAD-8AF3-4210-B9BA-EFD2BAA62A8F}" type="parTrans" cxnId="{AC4E2034-C6E5-44E8-AF43-5503BDC17754}">
      <dgm:prSet/>
      <dgm:spPr/>
      <dgm:t>
        <a:bodyPr/>
        <a:lstStyle/>
        <a:p>
          <a:endParaRPr lang="en-US"/>
        </a:p>
      </dgm:t>
    </dgm:pt>
    <dgm:pt modelId="{22F69BC7-B95E-43D5-A16E-5D0C5332AE57}" type="sibTrans" cxnId="{AC4E2034-C6E5-44E8-AF43-5503BDC17754}">
      <dgm:prSet/>
      <dgm:spPr/>
      <dgm:t>
        <a:bodyPr/>
        <a:lstStyle/>
        <a:p>
          <a:endParaRPr lang="en-US"/>
        </a:p>
      </dgm:t>
    </dgm:pt>
    <dgm:pt modelId="{A3719735-EE20-48CB-8110-924EBE242DFD}" type="asst">
      <dgm:prSet phldrT="[Text]" custT="1"/>
      <dgm:spPr/>
      <dgm:t>
        <a:bodyPr/>
        <a:lstStyle/>
        <a:p>
          <a:r>
            <a:rPr lang="en-US" sz="1100"/>
            <a:t>Grants Fiscal &amp; Accounting Manager</a:t>
          </a:r>
        </a:p>
      </dgm:t>
    </dgm:pt>
    <dgm:pt modelId="{B22A603F-09CA-4B2A-824D-B58A3CE2FA0E}" type="parTrans" cxnId="{5D19708F-3957-4F7F-BE5C-846D0E4A2968}">
      <dgm:prSet/>
      <dgm:spPr/>
      <dgm:t>
        <a:bodyPr/>
        <a:lstStyle/>
        <a:p>
          <a:endParaRPr lang="en-US"/>
        </a:p>
      </dgm:t>
    </dgm:pt>
    <dgm:pt modelId="{A3323767-422E-4781-BED0-E7525F699C67}" type="sibTrans" cxnId="{5D19708F-3957-4F7F-BE5C-846D0E4A2968}">
      <dgm:prSet/>
      <dgm:spPr/>
      <dgm:t>
        <a:bodyPr/>
        <a:lstStyle/>
        <a:p>
          <a:endParaRPr lang="en-US"/>
        </a:p>
      </dgm:t>
    </dgm:pt>
    <dgm:pt modelId="{305F030B-8BE6-4D60-984B-52ED9ECB6E55}" type="asst">
      <dgm:prSet phldrT="[Text]" custT="1"/>
      <dgm:spPr/>
      <dgm:t>
        <a:bodyPr/>
        <a:lstStyle/>
        <a:p>
          <a:r>
            <a:rPr lang="en-US" sz="1100"/>
            <a:t>School Finance Manager</a:t>
          </a:r>
        </a:p>
      </dgm:t>
    </dgm:pt>
    <dgm:pt modelId="{9AF2A0FD-824D-4911-AA3C-CBF13E793533}" type="parTrans" cxnId="{3A0C9155-9E30-45C6-9801-2CF784C971D6}">
      <dgm:prSet/>
      <dgm:spPr/>
      <dgm:t>
        <a:bodyPr/>
        <a:lstStyle/>
        <a:p>
          <a:endParaRPr lang="en-US"/>
        </a:p>
      </dgm:t>
    </dgm:pt>
    <dgm:pt modelId="{EA110456-5A23-4F78-B84E-78BA07212CFC}" type="sibTrans" cxnId="{3A0C9155-9E30-45C6-9801-2CF784C971D6}">
      <dgm:prSet/>
      <dgm:spPr/>
      <dgm:t>
        <a:bodyPr/>
        <a:lstStyle/>
        <a:p>
          <a:endParaRPr lang="en-US"/>
        </a:p>
      </dgm:t>
    </dgm:pt>
    <dgm:pt modelId="{A6C3F930-C2BD-4F5F-B1CD-B91F270ED317}" type="asst">
      <dgm:prSet phldrT="[Text]" custT="1"/>
      <dgm:spPr/>
      <dgm:t>
        <a:bodyPr/>
        <a:lstStyle/>
        <a:p>
          <a:r>
            <a:rPr lang="en-US" sz="1100"/>
            <a:t>Nutrition and Data Specialist</a:t>
          </a:r>
        </a:p>
      </dgm:t>
    </dgm:pt>
    <dgm:pt modelId="{CE0B8A80-30BE-4B38-958E-09EC9540D5D5}" type="parTrans" cxnId="{B5506B64-A026-4D5F-9586-6FE8CB22B811}">
      <dgm:prSet/>
      <dgm:spPr/>
      <dgm:t>
        <a:bodyPr/>
        <a:lstStyle/>
        <a:p>
          <a:endParaRPr lang="en-US"/>
        </a:p>
      </dgm:t>
    </dgm:pt>
    <dgm:pt modelId="{D0BC0539-4E67-4E29-9741-DC78A81A5D9F}" type="sibTrans" cxnId="{B5506B64-A026-4D5F-9586-6FE8CB22B811}">
      <dgm:prSet/>
      <dgm:spPr/>
      <dgm:t>
        <a:bodyPr/>
        <a:lstStyle/>
        <a:p>
          <a:endParaRPr lang="en-US"/>
        </a:p>
      </dgm:t>
    </dgm:pt>
    <dgm:pt modelId="{2270D1C6-3B8F-4912-B81D-80EE294153BF}" type="asst">
      <dgm:prSet phldr="0"/>
      <dgm:spPr/>
      <dgm:t>
        <a:bodyPr/>
        <a:lstStyle/>
        <a:p>
          <a:pPr rtl="0"/>
          <a:r>
            <a:rPr lang="en-US">
              <a:latin typeface="Calibri Light" panose="020F0302020204030204"/>
            </a:rPr>
            <a:t>Grants &amp; Accounting Tech</a:t>
          </a:r>
        </a:p>
      </dgm:t>
    </dgm:pt>
    <dgm:pt modelId="{C26EB64B-697C-4318-908F-E0D44BF65326}" type="parTrans" cxnId="{E65048B8-C551-49B4-8B9E-746EE352696D}">
      <dgm:prSet/>
      <dgm:spPr/>
      <dgm:t>
        <a:bodyPr/>
        <a:lstStyle/>
        <a:p>
          <a:endParaRPr lang="en-US"/>
        </a:p>
      </dgm:t>
    </dgm:pt>
    <dgm:pt modelId="{6C501DE5-64E2-410E-8985-1747C2890776}" type="sibTrans" cxnId="{E65048B8-C551-49B4-8B9E-746EE352696D}">
      <dgm:prSet/>
      <dgm:spPr/>
      <dgm:t>
        <a:bodyPr/>
        <a:lstStyle/>
        <a:p>
          <a:endParaRPr lang="en-US"/>
        </a:p>
      </dgm:t>
    </dgm:pt>
    <dgm:pt modelId="{3D7BE105-86B0-424F-A3E2-E40D8B4365F8}" type="pres">
      <dgm:prSet presAssocID="{46ADE72E-EDA5-4476-8CB9-715BA0EAF0DB}" presName="mainComposite" presStyleCnt="0">
        <dgm:presLayoutVars>
          <dgm:chPref val="1"/>
          <dgm:dir/>
          <dgm:animOne val="branch"/>
          <dgm:animLvl val="lvl"/>
          <dgm:resizeHandles val="exact"/>
        </dgm:presLayoutVars>
      </dgm:prSet>
      <dgm:spPr/>
    </dgm:pt>
    <dgm:pt modelId="{53B27D27-9CA3-4721-8A1D-52160B487B00}" type="pres">
      <dgm:prSet presAssocID="{46ADE72E-EDA5-4476-8CB9-715BA0EAF0DB}" presName="hierFlow" presStyleCnt="0"/>
      <dgm:spPr/>
    </dgm:pt>
    <dgm:pt modelId="{4A24BE15-84C8-4345-B580-55AEDC1EC526}" type="pres">
      <dgm:prSet presAssocID="{46ADE72E-EDA5-4476-8CB9-715BA0EAF0DB}" presName="hierChild1" presStyleCnt="0">
        <dgm:presLayoutVars>
          <dgm:chPref val="1"/>
          <dgm:animOne val="branch"/>
          <dgm:animLvl val="lvl"/>
        </dgm:presLayoutVars>
      </dgm:prSet>
      <dgm:spPr/>
    </dgm:pt>
    <dgm:pt modelId="{A1693CAC-F2AF-47B7-BC03-D49056CDDCE9}" type="pres">
      <dgm:prSet presAssocID="{9EC6E54A-790E-45BD-9ADF-A776B699B911}" presName="Name14" presStyleCnt="0"/>
      <dgm:spPr/>
    </dgm:pt>
    <dgm:pt modelId="{345E6F81-8F8A-4040-9BFB-D81350A78A84}" type="pres">
      <dgm:prSet presAssocID="{9EC6E54A-790E-45BD-9ADF-A776B699B911}" presName="level1Shape" presStyleLbl="node0" presStyleIdx="0" presStyleCnt="1">
        <dgm:presLayoutVars>
          <dgm:chPref val="3"/>
        </dgm:presLayoutVars>
      </dgm:prSet>
      <dgm:spPr/>
    </dgm:pt>
    <dgm:pt modelId="{6889C11E-77EB-4998-A752-C6DD76C6CE8B}" type="pres">
      <dgm:prSet presAssocID="{9EC6E54A-790E-45BD-9ADF-A776B699B911}" presName="hierChild2" presStyleCnt="0"/>
      <dgm:spPr/>
    </dgm:pt>
    <dgm:pt modelId="{FD5DCE0C-349B-4488-8104-154F9DBBCA9F}" type="pres">
      <dgm:prSet presAssocID="{32F1E2BF-0429-4ADF-A732-5D70E735786C}" presName="Name19" presStyleLbl="parChTrans1D2" presStyleIdx="0" presStyleCnt="4"/>
      <dgm:spPr/>
    </dgm:pt>
    <dgm:pt modelId="{697FBF22-661E-4BFD-8514-630FD8894BFC}" type="pres">
      <dgm:prSet presAssocID="{70D3E3AD-BF0C-4B4C-BE87-2FDB607F762B}" presName="Name21" presStyleCnt="0"/>
      <dgm:spPr/>
    </dgm:pt>
    <dgm:pt modelId="{491A795B-1FEE-46A8-9D7E-46B55EF93016}" type="pres">
      <dgm:prSet presAssocID="{70D3E3AD-BF0C-4B4C-BE87-2FDB607F762B}" presName="level2Shape" presStyleLbl="asst1" presStyleIdx="0" presStyleCnt="9"/>
      <dgm:spPr/>
    </dgm:pt>
    <dgm:pt modelId="{FD542564-4715-447A-B888-32F53E560DFB}" type="pres">
      <dgm:prSet presAssocID="{70D3E3AD-BF0C-4B4C-BE87-2FDB607F762B}" presName="hierChild3" presStyleCnt="0"/>
      <dgm:spPr/>
    </dgm:pt>
    <dgm:pt modelId="{86E73059-737F-4CD2-AB85-B062325A61EC}" type="pres">
      <dgm:prSet presAssocID="{27A5F621-5A3E-4871-A341-E4C9BA861B7D}" presName="Name19" presStyleLbl="parChTrans1D3" presStyleIdx="0" presStyleCnt="5"/>
      <dgm:spPr/>
    </dgm:pt>
    <dgm:pt modelId="{51880727-0B95-4B28-A045-B4A4852FA830}" type="pres">
      <dgm:prSet presAssocID="{DB016619-3E2F-4D02-BF02-5EC74F127AB8}" presName="Name21" presStyleCnt="0"/>
      <dgm:spPr/>
    </dgm:pt>
    <dgm:pt modelId="{D847AEAD-C6CD-4273-AF7B-4A4BA5FD4B44}" type="pres">
      <dgm:prSet presAssocID="{DB016619-3E2F-4D02-BF02-5EC74F127AB8}" presName="level2Shape" presStyleLbl="asst1" presStyleIdx="1" presStyleCnt="9"/>
      <dgm:spPr/>
    </dgm:pt>
    <dgm:pt modelId="{B38A9360-2686-4943-BB87-48E56BF8B863}" type="pres">
      <dgm:prSet presAssocID="{DB016619-3E2F-4D02-BF02-5EC74F127AB8}" presName="hierChild3" presStyleCnt="0"/>
      <dgm:spPr/>
    </dgm:pt>
    <dgm:pt modelId="{618303CA-F9A3-4C86-A027-C1E35BE54B5B}" type="pres">
      <dgm:prSet presAssocID="{B22A603F-09CA-4B2A-824D-B58A3CE2FA0E}" presName="Name19" presStyleLbl="parChTrans1D2" presStyleIdx="1" presStyleCnt="4"/>
      <dgm:spPr/>
    </dgm:pt>
    <dgm:pt modelId="{B9D783B6-DA0E-48E4-AA50-ADF101046D81}" type="pres">
      <dgm:prSet presAssocID="{A3719735-EE20-48CB-8110-924EBE242DFD}" presName="Name21" presStyleCnt="0"/>
      <dgm:spPr/>
    </dgm:pt>
    <dgm:pt modelId="{294DFAE8-5C8D-41D4-BF53-501711D42D50}" type="pres">
      <dgm:prSet presAssocID="{A3719735-EE20-48CB-8110-924EBE242DFD}" presName="level2Shape" presStyleLbl="asst1" presStyleIdx="2" presStyleCnt="9"/>
      <dgm:spPr/>
    </dgm:pt>
    <dgm:pt modelId="{12996163-664A-4A9B-AFD9-709190710178}" type="pres">
      <dgm:prSet presAssocID="{A3719735-EE20-48CB-8110-924EBE242DFD}" presName="hierChild3" presStyleCnt="0"/>
      <dgm:spPr/>
    </dgm:pt>
    <dgm:pt modelId="{D51DA73E-E895-45D5-8A89-1BFBD89E6237}" type="pres">
      <dgm:prSet presAssocID="{3A4FDB57-ECB3-4B1F-937D-5B2CC841D744}" presName="Name19" presStyleLbl="parChTrans1D3" presStyleIdx="1" presStyleCnt="5"/>
      <dgm:spPr/>
    </dgm:pt>
    <dgm:pt modelId="{27945306-BC5F-4902-A247-E8A60DC45476}" type="pres">
      <dgm:prSet presAssocID="{C7F5F809-7599-4D5E-A1E4-0FC6CAC9E84F}" presName="Name21" presStyleCnt="0"/>
      <dgm:spPr/>
    </dgm:pt>
    <dgm:pt modelId="{9A05BE83-8010-4DAD-8BC9-FE0615C0A058}" type="pres">
      <dgm:prSet presAssocID="{C7F5F809-7599-4D5E-A1E4-0FC6CAC9E84F}" presName="level2Shape" presStyleLbl="asst1" presStyleIdx="3" presStyleCnt="9"/>
      <dgm:spPr/>
    </dgm:pt>
    <dgm:pt modelId="{688B9BAA-2D3C-40AB-87F2-D3A0DA51A546}" type="pres">
      <dgm:prSet presAssocID="{C7F5F809-7599-4D5E-A1E4-0FC6CAC9E84F}" presName="hierChild3" presStyleCnt="0"/>
      <dgm:spPr/>
    </dgm:pt>
    <dgm:pt modelId="{7ADDCB71-C51E-414D-9216-2A390D7FE23A}" type="pres">
      <dgm:prSet presAssocID="{63148DAD-8AF3-4210-B9BA-EFD2BAA62A8F}" presName="Name19" presStyleLbl="parChTrans1D3" presStyleIdx="2" presStyleCnt="5"/>
      <dgm:spPr/>
    </dgm:pt>
    <dgm:pt modelId="{75F2A06A-35B0-4235-B592-AAF653068E81}" type="pres">
      <dgm:prSet presAssocID="{ADC19BC2-2FFC-4F77-872B-EAF8634E9D34}" presName="Name21" presStyleCnt="0"/>
      <dgm:spPr/>
    </dgm:pt>
    <dgm:pt modelId="{609AB35F-7DCB-4C64-B71A-820A479CAEFD}" type="pres">
      <dgm:prSet presAssocID="{ADC19BC2-2FFC-4F77-872B-EAF8634E9D34}" presName="level2Shape" presStyleLbl="asst1" presStyleIdx="4" presStyleCnt="9"/>
      <dgm:spPr/>
    </dgm:pt>
    <dgm:pt modelId="{0D407158-7F2E-4883-8DF2-BAD41C0008BB}" type="pres">
      <dgm:prSet presAssocID="{ADC19BC2-2FFC-4F77-872B-EAF8634E9D34}" presName="hierChild3" presStyleCnt="0"/>
      <dgm:spPr/>
    </dgm:pt>
    <dgm:pt modelId="{6C11A8CF-FCE0-4AAE-BE50-0299D99984A0}" type="pres">
      <dgm:prSet presAssocID="{C26EB64B-697C-4318-908F-E0D44BF65326}" presName="Name19" presStyleLbl="parChTrans1D3" presStyleIdx="3" presStyleCnt="5"/>
      <dgm:spPr/>
    </dgm:pt>
    <dgm:pt modelId="{F9B386DB-F977-404C-B77D-62EE0298F328}" type="pres">
      <dgm:prSet presAssocID="{2270D1C6-3B8F-4912-B81D-80EE294153BF}" presName="Name21" presStyleCnt="0"/>
      <dgm:spPr/>
    </dgm:pt>
    <dgm:pt modelId="{94216063-FFAB-44B9-8C95-CD253EA87AF9}" type="pres">
      <dgm:prSet presAssocID="{2270D1C6-3B8F-4912-B81D-80EE294153BF}" presName="level2Shape" presStyleLbl="asst1" presStyleIdx="5" presStyleCnt="9"/>
      <dgm:spPr/>
    </dgm:pt>
    <dgm:pt modelId="{4717F296-C734-44C3-BD02-42364E55DF7E}" type="pres">
      <dgm:prSet presAssocID="{2270D1C6-3B8F-4912-B81D-80EE294153BF}" presName="hierChild3" presStyleCnt="0"/>
      <dgm:spPr/>
    </dgm:pt>
    <dgm:pt modelId="{BFF2719A-5DEC-40A3-901B-EBF0E9B97033}" type="pres">
      <dgm:prSet presAssocID="{A1B54A20-1883-4890-B58B-AC0D2CB80F8F}" presName="Name19" presStyleLbl="parChTrans1D2" presStyleIdx="2" presStyleCnt="4"/>
      <dgm:spPr/>
    </dgm:pt>
    <dgm:pt modelId="{AD1EEA41-1224-4A05-B526-6586F70A66B8}" type="pres">
      <dgm:prSet presAssocID="{D12D9F85-F479-4323-8C68-701B9957222B}" presName="Name21" presStyleCnt="0"/>
      <dgm:spPr/>
    </dgm:pt>
    <dgm:pt modelId="{6AA6B494-FE13-4ACE-99F7-F5BDFFAB70E1}" type="pres">
      <dgm:prSet presAssocID="{D12D9F85-F479-4323-8C68-701B9957222B}" presName="level2Shape" presStyleLbl="asst1" presStyleIdx="6" presStyleCnt="9"/>
      <dgm:spPr/>
    </dgm:pt>
    <dgm:pt modelId="{E543470E-D86E-41E4-903B-3D5E29B79FC8}" type="pres">
      <dgm:prSet presAssocID="{D12D9F85-F479-4323-8C68-701B9957222B}" presName="hierChild3" presStyleCnt="0"/>
      <dgm:spPr/>
    </dgm:pt>
    <dgm:pt modelId="{3B8B50ED-4F85-4771-B2B9-F20305E8E137}" type="pres">
      <dgm:prSet presAssocID="{CE0B8A80-30BE-4B38-958E-09EC9540D5D5}" presName="Name19" presStyleLbl="parChTrans1D3" presStyleIdx="4" presStyleCnt="5"/>
      <dgm:spPr/>
    </dgm:pt>
    <dgm:pt modelId="{C872ABB2-2C4A-4BA4-B4E7-5EDF6E50092F}" type="pres">
      <dgm:prSet presAssocID="{A6C3F930-C2BD-4F5F-B1CD-B91F270ED317}" presName="Name21" presStyleCnt="0"/>
      <dgm:spPr/>
    </dgm:pt>
    <dgm:pt modelId="{0538BCA5-39C3-40F2-B274-04CC91411CD6}" type="pres">
      <dgm:prSet presAssocID="{A6C3F930-C2BD-4F5F-B1CD-B91F270ED317}" presName="level2Shape" presStyleLbl="asst1" presStyleIdx="7" presStyleCnt="9"/>
      <dgm:spPr/>
    </dgm:pt>
    <dgm:pt modelId="{5E21CDB6-70BD-4D2B-8D06-5BF9DF20189B}" type="pres">
      <dgm:prSet presAssocID="{A6C3F930-C2BD-4F5F-B1CD-B91F270ED317}" presName="hierChild3" presStyleCnt="0"/>
      <dgm:spPr/>
    </dgm:pt>
    <dgm:pt modelId="{7E3D2293-3CD0-4047-86E1-C76A54F0DA39}" type="pres">
      <dgm:prSet presAssocID="{9AF2A0FD-824D-4911-AA3C-CBF13E793533}" presName="Name19" presStyleLbl="parChTrans1D2" presStyleIdx="3" presStyleCnt="4"/>
      <dgm:spPr/>
    </dgm:pt>
    <dgm:pt modelId="{EECD745A-8D28-43FF-9BF0-E722F2518435}" type="pres">
      <dgm:prSet presAssocID="{305F030B-8BE6-4D60-984B-52ED9ECB6E55}" presName="Name21" presStyleCnt="0"/>
      <dgm:spPr/>
    </dgm:pt>
    <dgm:pt modelId="{77EC81D7-3564-459F-A38D-DFD78EA7BB70}" type="pres">
      <dgm:prSet presAssocID="{305F030B-8BE6-4D60-984B-52ED9ECB6E55}" presName="level2Shape" presStyleLbl="asst1" presStyleIdx="8" presStyleCnt="9"/>
      <dgm:spPr/>
    </dgm:pt>
    <dgm:pt modelId="{8D6B2CDE-1C5D-4078-BD61-A4C7C79AD05C}" type="pres">
      <dgm:prSet presAssocID="{305F030B-8BE6-4D60-984B-52ED9ECB6E55}" presName="hierChild3" presStyleCnt="0"/>
      <dgm:spPr/>
    </dgm:pt>
    <dgm:pt modelId="{35E6980D-178E-493F-90D3-AC069AF3D485}" type="pres">
      <dgm:prSet presAssocID="{46ADE72E-EDA5-4476-8CB9-715BA0EAF0DB}" presName="bgShapesFlow" presStyleCnt="0"/>
      <dgm:spPr/>
    </dgm:pt>
  </dgm:ptLst>
  <dgm:cxnLst>
    <dgm:cxn modelId="{82C62D19-7216-4A67-921E-71D1FA2FCC3E}" type="presOf" srcId="{3A4FDB57-ECB3-4B1F-937D-5B2CC841D744}" destId="{D51DA73E-E895-45D5-8A89-1BFBD89E6237}" srcOrd="0" destOrd="0" presId="urn:microsoft.com/office/officeart/2005/8/layout/hierarchy6"/>
    <dgm:cxn modelId="{AC4E2034-C6E5-44E8-AF43-5503BDC17754}" srcId="{A3719735-EE20-48CB-8110-924EBE242DFD}" destId="{ADC19BC2-2FFC-4F77-872B-EAF8634E9D34}" srcOrd="1" destOrd="0" parTransId="{63148DAD-8AF3-4210-B9BA-EFD2BAA62A8F}" sibTransId="{22F69BC7-B95E-43D5-A16E-5D0C5332AE57}"/>
    <dgm:cxn modelId="{54559B62-ED64-4AA9-910F-F413671529B3}" type="presOf" srcId="{A6C3F930-C2BD-4F5F-B1CD-B91F270ED317}" destId="{0538BCA5-39C3-40F2-B274-04CC91411CD6}" srcOrd="0" destOrd="0" presId="urn:microsoft.com/office/officeart/2005/8/layout/hierarchy6"/>
    <dgm:cxn modelId="{B5506B64-A026-4D5F-9586-6FE8CB22B811}" srcId="{D12D9F85-F479-4323-8C68-701B9957222B}" destId="{A6C3F930-C2BD-4F5F-B1CD-B91F270ED317}" srcOrd="0" destOrd="0" parTransId="{CE0B8A80-30BE-4B38-958E-09EC9540D5D5}" sibTransId="{D0BC0539-4E67-4E29-9741-DC78A81A5D9F}"/>
    <dgm:cxn modelId="{3956A44B-0377-4D91-A183-1B1D4D06384F}" type="presOf" srcId="{A3719735-EE20-48CB-8110-924EBE242DFD}" destId="{294DFAE8-5C8D-41D4-BF53-501711D42D50}" srcOrd="0" destOrd="0" presId="urn:microsoft.com/office/officeart/2005/8/layout/hierarchy6"/>
    <dgm:cxn modelId="{C9862C75-9A46-4B99-9704-8B8EE4070FAB}" type="presOf" srcId="{DB016619-3E2F-4D02-BF02-5EC74F127AB8}" destId="{D847AEAD-C6CD-4273-AF7B-4A4BA5FD4B44}" srcOrd="0" destOrd="0" presId="urn:microsoft.com/office/officeart/2005/8/layout/hierarchy6"/>
    <dgm:cxn modelId="{3A0C9155-9E30-45C6-9801-2CF784C971D6}" srcId="{9EC6E54A-790E-45BD-9ADF-A776B699B911}" destId="{305F030B-8BE6-4D60-984B-52ED9ECB6E55}" srcOrd="3" destOrd="0" parTransId="{9AF2A0FD-824D-4911-AA3C-CBF13E793533}" sibTransId="{EA110456-5A23-4F78-B84E-78BA07212CFC}"/>
    <dgm:cxn modelId="{3B9C0078-1661-468D-95DA-2C569A92E701}" type="presOf" srcId="{9EC6E54A-790E-45BD-9ADF-A776B699B911}" destId="{345E6F81-8F8A-4040-9BFB-D81350A78A84}" srcOrd="0" destOrd="0" presId="urn:microsoft.com/office/officeart/2005/8/layout/hierarchy6"/>
    <dgm:cxn modelId="{D8621A7B-2CE2-48D4-9C79-B33C38E692A9}" type="presOf" srcId="{B22A603F-09CA-4B2A-824D-B58A3CE2FA0E}" destId="{618303CA-F9A3-4C86-A027-C1E35BE54B5B}" srcOrd="0" destOrd="0" presId="urn:microsoft.com/office/officeart/2005/8/layout/hierarchy6"/>
    <dgm:cxn modelId="{A225D67E-38A9-4EC2-A544-E5B0B5E47719}" type="presOf" srcId="{32F1E2BF-0429-4ADF-A732-5D70E735786C}" destId="{FD5DCE0C-349B-4488-8104-154F9DBBCA9F}" srcOrd="0" destOrd="0" presId="urn:microsoft.com/office/officeart/2005/8/layout/hierarchy6"/>
    <dgm:cxn modelId="{B7BEE281-7984-4355-8A51-B1FE0CAF9051}" srcId="{46ADE72E-EDA5-4476-8CB9-715BA0EAF0DB}" destId="{9EC6E54A-790E-45BD-9ADF-A776B699B911}" srcOrd="0" destOrd="0" parTransId="{54B1F8F5-20E7-46E0-9826-16E4684A0B93}" sibTransId="{1F4EB55F-C1AA-4400-A72F-27E36081D468}"/>
    <dgm:cxn modelId="{9770E78B-79CA-4A95-AE7C-153138361C05}" srcId="{A3719735-EE20-48CB-8110-924EBE242DFD}" destId="{C7F5F809-7599-4D5E-A1E4-0FC6CAC9E84F}" srcOrd="0" destOrd="0" parTransId="{3A4FDB57-ECB3-4B1F-937D-5B2CC841D744}" sibTransId="{B4707917-D246-4D9E-A4A4-BFF39197DC2B}"/>
    <dgm:cxn modelId="{D3E2F78C-FBF4-426B-914C-5C04B91F8FCB}" type="presOf" srcId="{C7F5F809-7599-4D5E-A1E4-0FC6CAC9E84F}" destId="{9A05BE83-8010-4DAD-8BC9-FE0615C0A058}" srcOrd="0" destOrd="0" presId="urn:microsoft.com/office/officeart/2005/8/layout/hierarchy6"/>
    <dgm:cxn modelId="{5D19708F-3957-4F7F-BE5C-846D0E4A2968}" srcId="{9EC6E54A-790E-45BD-9ADF-A776B699B911}" destId="{A3719735-EE20-48CB-8110-924EBE242DFD}" srcOrd="1" destOrd="0" parTransId="{B22A603F-09CA-4B2A-824D-B58A3CE2FA0E}" sibTransId="{A3323767-422E-4781-BED0-E7525F699C67}"/>
    <dgm:cxn modelId="{159C8391-1757-4E50-9C2B-B0550FBEA87E}" type="presOf" srcId="{D12D9F85-F479-4323-8C68-701B9957222B}" destId="{6AA6B494-FE13-4ACE-99F7-F5BDFFAB70E1}" srcOrd="0" destOrd="0" presId="urn:microsoft.com/office/officeart/2005/8/layout/hierarchy6"/>
    <dgm:cxn modelId="{0493AB91-F618-4226-B1A8-1878B34AB7FC}" type="presOf" srcId="{9AF2A0FD-824D-4911-AA3C-CBF13E793533}" destId="{7E3D2293-3CD0-4047-86E1-C76A54F0DA39}" srcOrd="0" destOrd="0" presId="urn:microsoft.com/office/officeart/2005/8/layout/hierarchy6"/>
    <dgm:cxn modelId="{001F3495-4CB6-4DC7-ABBC-12E6281EA038}" type="presOf" srcId="{2270D1C6-3B8F-4912-B81D-80EE294153BF}" destId="{94216063-FFAB-44B9-8C95-CD253EA87AF9}" srcOrd="0" destOrd="0" presId="urn:microsoft.com/office/officeart/2005/8/layout/hierarchy6"/>
    <dgm:cxn modelId="{EFD89396-8098-42E0-9DBA-3D23A59030C6}" srcId="{9EC6E54A-790E-45BD-9ADF-A776B699B911}" destId="{70D3E3AD-BF0C-4B4C-BE87-2FDB607F762B}" srcOrd="0" destOrd="0" parTransId="{32F1E2BF-0429-4ADF-A732-5D70E735786C}" sibTransId="{30F7A692-1D19-402D-81D7-AE3C79DDC4DD}"/>
    <dgm:cxn modelId="{6174CC9A-C1C9-4A2E-8E27-AC6DE1C6DA38}" type="presOf" srcId="{ADC19BC2-2FFC-4F77-872B-EAF8634E9D34}" destId="{609AB35F-7DCB-4C64-B71A-820A479CAEFD}" srcOrd="0" destOrd="0" presId="urn:microsoft.com/office/officeart/2005/8/layout/hierarchy6"/>
    <dgm:cxn modelId="{EEBD369E-C1AD-463E-8702-18B1BBB66CDB}" type="presOf" srcId="{A1B54A20-1883-4890-B58B-AC0D2CB80F8F}" destId="{BFF2719A-5DEC-40A3-901B-EBF0E9B97033}" srcOrd="0" destOrd="0" presId="urn:microsoft.com/office/officeart/2005/8/layout/hierarchy6"/>
    <dgm:cxn modelId="{85DD15AB-8BA1-4A5C-92A5-F5B18CD68B97}" type="presOf" srcId="{305F030B-8BE6-4D60-984B-52ED9ECB6E55}" destId="{77EC81D7-3564-459F-A38D-DFD78EA7BB70}" srcOrd="0" destOrd="0" presId="urn:microsoft.com/office/officeart/2005/8/layout/hierarchy6"/>
    <dgm:cxn modelId="{658DCEB3-E444-4A6E-BBBC-191E4E4E745E}" srcId="{70D3E3AD-BF0C-4B4C-BE87-2FDB607F762B}" destId="{DB016619-3E2F-4D02-BF02-5EC74F127AB8}" srcOrd="0" destOrd="0" parTransId="{27A5F621-5A3E-4871-A341-E4C9BA861B7D}" sibTransId="{B812FFAB-671D-4388-857E-B439FCC96437}"/>
    <dgm:cxn modelId="{E65048B8-C551-49B4-8B9E-746EE352696D}" srcId="{A3719735-EE20-48CB-8110-924EBE242DFD}" destId="{2270D1C6-3B8F-4912-B81D-80EE294153BF}" srcOrd="2" destOrd="0" parTransId="{C26EB64B-697C-4318-908F-E0D44BF65326}" sibTransId="{6C501DE5-64E2-410E-8985-1747C2890776}"/>
    <dgm:cxn modelId="{0E7693B8-E08E-4186-ACF6-6E2180D09182}" type="presOf" srcId="{63148DAD-8AF3-4210-B9BA-EFD2BAA62A8F}" destId="{7ADDCB71-C51E-414D-9216-2A390D7FE23A}" srcOrd="0" destOrd="0" presId="urn:microsoft.com/office/officeart/2005/8/layout/hierarchy6"/>
    <dgm:cxn modelId="{C38C8BB9-2A28-43CD-82FC-C31A765DF82E}" type="presOf" srcId="{27A5F621-5A3E-4871-A341-E4C9BA861B7D}" destId="{86E73059-737F-4CD2-AB85-B062325A61EC}" srcOrd="0" destOrd="0" presId="urn:microsoft.com/office/officeart/2005/8/layout/hierarchy6"/>
    <dgm:cxn modelId="{6EA232C0-79ED-460B-BE13-4382F4D858C7}" type="presOf" srcId="{C26EB64B-697C-4318-908F-E0D44BF65326}" destId="{6C11A8CF-FCE0-4AAE-BE50-0299D99984A0}" srcOrd="0" destOrd="0" presId="urn:microsoft.com/office/officeart/2005/8/layout/hierarchy6"/>
    <dgm:cxn modelId="{18D583D7-10C4-422D-A0E7-78A5839D51C5}" srcId="{9EC6E54A-790E-45BD-9ADF-A776B699B911}" destId="{D12D9F85-F479-4323-8C68-701B9957222B}" srcOrd="2" destOrd="0" parTransId="{A1B54A20-1883-4890-B58B-AC0D2CB80F8F}" sibTransId="{62341A8E-278C-4047-91A1-FAA1AF5FE7F5}"/>
    <dgm:cxn modelId="{08EF04D8-C306-4527-AEF8-112BE8FA9614}" type="presOf" srcId="{46ADE72E-EDA5-4476-8CB9-715BA0EAF0DB}" destId="{3D7BE105-86B0-424F-A3E2-E40D8B4365F8}" srcOrd="0" destOrd="0" presId="urn:microsoft.com/office/officeart/2005/8/layout/hierarchy6"/>
    <dgm:cxn modelId="{94AEDFE0-E0FB-41DD-8079-BEDE42FE59F8}" type="presOf" srcId="{CE0B8A80-30BE-4B38-958E-09EC9540D5D5}" destId="{3B8B50ED-4F85-4771-B2B9-F20305E8E137}" srcOrd="0" destOrd="0" presId="urn:microsoft.com/office/officeart/2005/8/layout/hierarchy6"/>
    <dgm:cxn modelId="{65B6CAFA-F4E8-401A-B4CD-FA9B9C5ED605}" type="presOf" srcId="{70D3E3AD-BF0C-4B4C-BE87-2FDB607F762B}" destId="{491A795B-1FEE-46A8-9D7E-46B55EF93016}" srcOrd="0" destOrd="0" presId="urn:microsoft.com/office/officeart/2005/8/layout/hierarchy6"/>
    <dgm:cxn modelId="{42176F29-6931-4E50-AB8B-013B838843FD}" type="presParOf" srcId="{3D7BE105-86B0-424F-A3E2-E40D8B4365F8}" destId="{53B27D27-9CA3-4721-8A1D-52160B487B00}" srcOrd="0" destOrd="0" presId="urn:microsoft.com/office/officeart/2005/8/layout/hierarchy6"/>
    <dgm:cxn modelId="{C7252135-FBFF-4C2D-965B-7867318F5D15}" type="presParOf" srcId="{53B27D27-9CA3-4721-8A1D-52160B487B00}" destId="{4A24BE15-84C8-4345-B580-55AEDC1EC526}" srcOrd="0" destOrd="0" presId="urn:microsoft.com/office/officeart/2005/8/layout/hierarchy6"/>
    <dgm:cxn modelId="{A0FC838D-2D85-4CA5-8280-FD4A47C07AD2}" type="presParOf" srcId="{4A24BE15-84C8-4345-B580-55AEDC1EC526}" destId="{A1693CAC-F2AF-47B7-BC03-D49056CDDCE9}" srcOrd="0" destOrd="0" presId="urn:microsoft.com/office/officeart/2005/8/layout/hierarchy6"/>
    <dgm:cxn modelId="{7318FBB4-13D0-4653-8239-742E2E9827F1}" type="presParOf" srcId="{A1693CAC-F2AF-47B7-BC03-D49056CDDCE9}" destId="{345E6F81-8F8A-4040-9BFB-D81350A78A84}" srcOrd="0" destOrd="0" presId="urn:microsoft.com/office/officeart/2005/8/layout/hierarchy6"/>
    <dgm:cxn modelId="{F1236B32-A46E-4B6A-AEB0-845CFB8DB309}" type="presParOf" srcId="{A1693CAC-F2AF-47B7-BC03-D49056CDDCE9}" destId="{6889C11E-77EB-4998-A752-C6DD76C6CE8B}" srcOrd="1" destOrd="0" presId="urn:microsoft.com/office/officeart/2005/8/layout/hierarchy6"/>
    <dgm:cxn modelId="{4A288AB5-C5A0-4CF7-B88E-278CC3A59322}" type="presParOf" srcId="{6889C11E-77EB-4998-A752-C6DD76C6CE8B}" destId="{FD5DCE0C-349B-4488-8104-154F9DBBCA9F}" srcOrd="0" destOrd="0" presId="urn:microsoft.com/office/officeart/2005/8/layout/hierarchy6"/>
    <dgm:cxn modelId="{552F54AF-34A0-4E05-9F85-39B82C377DC3}" type="presParOf" srcId="{6889C11E-77EB-4998-A752-C6DD76C6CE8B}" destId="{697FBF22-661E-4BFD-8514-630FD8894BFC}" srcOrd="1" destOrd="0" presId="urn:microsoft.com/office/officeart/2005/8/layout/hierarchy6"/>
    <dgm:cxn modelId="{E107D335-B702-408F-AF8B-36CC3F2B418A}" type="presParOf" srcId="{697FBF22-661E-4BFD-8514-630FD8894BFC}" destId="{491A795B-1FEE-46A8-9D7E-46B55EF93016}" srcOrd="0" destOrd="0" presId="urn:microsoft.com/office/officeart/2005/8/layout/hierarchy6"/>
    <dgm:cxn modelId="{EBB4E305-BC47-4EEA-9E26-A099B0A77004}" type="presParOf" srcId="{697FBF22-661E-4BFD-8514-630FD8894BFC}" destId="{FD542564-4715-447A-B888-32F53E560DFB}" srcOrd="1" destOrd="0" presId="urn:microsoft.com/office/officeart/2005/8/layout/hierarchy6"/>
    <dgm:cxn modelId="{B7B227D8-77E7-4251-924C-5D3F4246ADAB}" type="presParOf" srcId="{FD542564-4715-447A-B888-32F53E560DFB}" destId="{86E73059-737F-4CD2-AB85-B062325A61EC}" srcOrd="0" destOrd="0" presId="urn:microsoft.com/office/officeart/2005/8/layout/hierarchy6"/>
    <dgm:cxn modelId="{886A1AF1-4199-4175-85EC-BD1B7CD448FF}" type="presParOf" srcId="{FD542564-4715-447A-B888-32F53E560DFB}" destId="{51880727-0B95-4B28-A045-B4A4852FA830}" srcOrd="1" destOrd="0" presId="urn:microsoft.com/office/officeart/2005/8/layout/hierarchy6"/>
    <dgm:cxn modelId="{CE3B68B0-5AEB-4C24-9580-904A2AFC4798}" type="presParOf" srcId="{51880727-0B95-4B28-A045-B4A4852FA830}" destId="{D847AEAD-C6CD-4273-AF7B-4A4BA5FD4B44}" srcOrd="0" destOrd="0" presId="urn:microsoft.com/office/officeart/2005/8/layout/hierarchy6"/>
    <dgm:cxn modelId="{67F153FE-8F6F-441F-A751-2D86D70A4399}" type="presParOf" srcId="{51880727-0B95-4B28-A045-B4A4852FA830}" destId="{B38A9360-2686-4943-BB87-48E56BF8B863}" srcOrd="1" destOrd="0" presId="urn:microsoft.com/office/officeart/2005/8/layout/hierarchy6"/>
    <dgm:cxn modelId="{996FB1BD-56DD-42D8-9E4D-6991890F445C}" type="presParOf" srcId="{6889C11E-77EB-4998-A752-C6DD76C6CE8B}" destId="{618303CA-F9A3-4C86-A027-C1E35BE54B5B}" srcOrd="2" destOrd="0" presId="urn:microsoft.com/office/officeart/2005/8/layout/hierarchy6"/>
    <dgm:cxn modelId="{A084DF64-EE41-411B-9C52-CC1DA6C13449}" type="presParOf" srcId="{6889C11E-77EB-4998-A752-C6DD76C6CE8B}" destId="{B9D783B6-DA0E-48E4-AA50-ADF101046D81}" srcOrd="3" destOrd="0" presId="urn:microsoft.com/office/officeart/2005/8/layout/hierarchy6"/>
    <dgm:cxn modelId="{45F4ABD1-50F6-4F4E-BD8B-2FB5701403D3}" type="presParOf" srcId="{B9D783B6-DA0E-48E4-AA50-ADF101046D81}" destId="{294DFAE8-5C8D-41D4-BF53-501711D42D50}" srcOrd="0" destOrd="0" presId="urn:microsoft.com/office/officeart/2005/8/layout/hierarchy6"/>
    <dgm:cxn modelId="{F4C1F1D2-3C69-4C1C-BF62-913D9B5206EF}" type="presParOf" srcId="{B9D783B6-DA0E-48E4-AA50-ADF101046D81}" destId="{12996163-664A-4A9B-AFD9-709190710178}" srcOrd="1" destOrd="0" presId="urn:microsoft.com/office/officeart/2005/8/layout/hierarchy6"/>
    <dgm:cxn modelId="{50DD44CE-FEDD-4B6E-BC68-24344AF856F4}" type="presParOf" srcId="{12996163-664A-4A9B-AFD9-709190710178}" destId="{D51DA73E-E895-45D5-8A89-1BFBD89E6237}" srcOrd="0" destOrd="0" presId="urn:microsoft.com/office/officeart/2005/8/layout/hierarchy6"/>
    <dgm:cxn modelId="{B79C1345-6779-4AF2-9285-208E2ED23B74}" type="presParOf" srcId="{12996163-664A-4A9B-AFD9-709190710178}" destId="{27945306-BC5F-4902-A247-E8A60DC45476}" srcOrd="1" destOrd="0" presId="urn:microsoft.com/office/officeart/2005/8/layout/hierarchy6"/>
    <dgm:cxn modelId="{1B91E320-AECC-4476-BE07-9F1A8F9FDAFA}" type="presParOf" srcId="{27945306-BC5F-4902-A247-E8A60DC45476}" destId="{9A05BE83-8010-4DAD-8BC9-FE0615C0A058}" srcOrd="0" destOrd="0" presId="urn:microsoft.com/office/officeart/2005/8/layout/hierarchy6"/>
    <dgm:cxn modelId="{723A3C9B-0736-40EC-AFD9-2EB165CAF87B}" type="presParOf" srcId="{27945306-BC5F-4902-A247-E8A60DC45476}" destId="{688B9BAA-2D3C-40AB-87F2-D3A0DA51A546}" srcOrd="1" destOrd="0" presId="urn:microsoft.com/office/officeart/2005/8/layout/hierarchy6"/>
    <dgm:cxn modelId="{5796F861-90AE-439E-8E7C-995DEE287DFD}" type="presParOf" srcId="{12996163-664A-4A9B-AFD9-709190710178}" destId="{7ADDCB71-C51E-414D-9216-2A390D7FE23A}" srcOrd="2" destOrd="0" presId="urn:microsoft.com/office/officeart/2005/8/layout/hierarchy6"/>
    <dgm:cxn modelId="{B803AF8D-F115-4A13-9D2E-0C50D2114948}" type="presParOf" srcId="{12996163-664A-4A9B-AFD9-709190710178}" destId="{75F2A06A-35B0-4235-B592-AAF653068E81}" srcOrd="3" destOrd="0" presId="urn:microsoft.com/office/officeart/2005/8/layout/hierarchy6"/>
    <dgm:cxn modelId="{891DB7A2-F532-4D70-A6D8-B603B9699DCA}" type="presParOf" srcId="{75F2A06A-35B0-4235-B592-AAF653068E81}" destId="{609AB35F-7DCB-4C64-B71A-820A479CAEFD}" srcOrd="0" destOrd="0" presId="urn:microsoft.com/office/officeart/2005/8/layout/hierarchy6"/>
    <dgm:cxn modelId="{55FBD575-91B8-481F-AE51-D3371A404AB3}" type="presParOf" srcId="{75F2A06A-35B0-4235-B592-AAF653068E81}" destId="{0D407158-7F2E-4883-8DF2-BAD41C0008BB}" srcOrd="1" destOrd="0" presId="urn:microsoft.com/office/officeart/2005/8/layout/hierarchy6"/>
    <dgm:cxn modelId="{6A850163-5407-4C70-A2DD-8161F73E75D0}" type="presParOf" srcId="{12996163-664A-4A9B-AFD9-709190710178}" destId="{6C11A8CF-FCE0-4AAE-BE50-0299D99984A0}" srcOrd="4" destOrd="0" presId="urn:microsoft.com/office/officeart/2005/8/layout/hierarchy6"/>
    <dgm:cxn modelId="{FC11326E-5B6C-4268-916F-B714B2175648}" type="presParOf" srcId="{12996163-664A-4A9B-AFD9-709190710178}" destId="{F9B386DB-F977-404C-B77D-62EE0298F328}" srcOrd="5" destOrd="0" presId="urn:microsoft.com/office/officeart/2005/8/layout/hierarchy6"/>
    <dgm:cxn modelId="{09E5BD14-28A5-4B3F-84AB-0129BE976FFC}" type="presParOf" srcId="{F9B386DB-F977-404C-B77D-62EE0298F328}" destId="{94216063-FFAB-44B9-8C95-CD253EA87AF9}" srcOrd="0" destOrd="0" presId="urn:microsoft.com/office/officeart/2005/8/layout/hierarchy6"/>
    <dgm:cxn modelId="{70D2F567-A024-4405-B642-5AA0EF918EE7}" type="presParOf" srcId="{F9B386DB-F977-404C-B77D-62EE0298F328}" destId="{4717F296-C734-44C3-BD02-42364E55DF7E}" srcOrd="1" destOrd="0" presId="urn:microsoft.com/office/officeart/2005/8/layout/hierarchy6"/>
    <dgm:cxn modelId="{D412EDB0-DC8F-4EFD-8FDB-EED1B3F0D5FE}" type="presParOf" srcId="{6889C11E-77EB-4998-A752-C6DD76C6CE8B}" destId="{BFF2719A-5DEC-40A3-901B-EBF0E9B97033}" srcOrd="4" destOrd="0" presId="urn:microsoft.com/office/officeart/2005/8/layout/hierarchy6"/>
    <dgm:cxn modelId="{983802F9-80A8-4D28-8F22-3F1AC2C8B4F1}" type="presParOf" srcId="{6889C11E-77EB-4998-A752-C6DD76C6CE8B}" destId="{AD1EEA41-1224-4A05-B526-6586F70A66B8}" srcOrd="5" destOrd="0" presId="urn:microsoft.com/office/officeart/2005/8/layout/hierarchy6"/>
    <dgm:cxn modelId="{EE6F4522-8BC5-4004-903A-C883D8948654}" type="presParOf" srcId="{AD1EEA41-1224-4A05-B526-6586F70A66B8}" destId="{6AA6B494-FE13-4ACE-99F7-F5BDFFAB70E1}" srcOrd="0" destOrd="0" presId="urn:microsoft.com/office/officeart/2005/8/layout/hierarchy6"/>
    <dgm:cxn modelId="{625DB9BD-1E37-4F2A-B21A-F93CF4107A80}" type="presParOf" srcId="{AD1EEA41-1224-4A05-B526-6586F70A66B8}" destId="{E543470E-D86E-41E4-903B-3D5E29B79FC8}" srcOrd="1" destOrd="0" presId="urn:microsoft.com/office/officeart/2005/8/layout/hierarchy6"/>
    <dgm:cxn modelId="{A4B9006A-72DD-4FDF-B770-0DD4DE94A876}" type="presParOf" srcId="{E543470E-D86E-41E4-903B-3D5E29B79FC8}" destId="{3B8B50ED-4F85-4771-B2B9-F20305E8E137}" srcOrd="0" destOrd="0" presId="urn:microsoft.com/office/officeart/2005/8/layout/hierarchy6"/>
    <dgm:cxn modelId="{53370E37-4B02-4037-820C-1C02651B5F40}" type="presParOf" srcId="{E543470E-D86E-41E4-903B-3D5E29B79FC8}" destId="{C872ABB2-2C4A-4BA4-B4E7-5EDF6E50092F}" srcOrd="1" destOrd="0" presId="urn:microsoft.com/office/officeart/2005/8/layout/hierarchy6"/>
    <dgm:cxn modelId="{199B6D93-49D9-4394-9BA5-E68B7C69D688}" type="presParOf" srcId="{C872ABB2-2C4A-4BA4-B4E7-5EDF6E50092F}" destId="{0538BCA5-39C3-40F2-B274-04CC91411CD6}" srcOrd="0" destOrd="0" presId="urn:microsoft.com/office/officeart/2005/8/layout/hierarchy6"/>
    <dgm:cxn modelId="{61FB785D-7148-44ED-A62F-1469302EC433}" type="presParOf" srcId="{C872ABB2-2C4A-4BA4-B4E7-5EDF6E50092F}" destId="{5E21CDB6-70BD-4D2B-8D06-5BF9DF20189B}" srcOrd="1" destOrd="0" presId="urn:microsoft.com/office/officeart/2005/8/layout/hierarchy6"/>
    <dgm:cxn modelId="{7DFB4274-9299-44B5-8DBD-F480D9329A17}" type="presParOf" srcId="{6889C11E-77EB-4998-A752-C6DD76C6CE8B}" destId="{7E3D2293-3CD0-4047-86E1-C76A54F0DA39}" srcOrd="6" destOrd="0" presId="urn:microsoft.com/office/officeart/2005/8/layout/hierarchy6"/>
    <dgm:cxn modelId="{57D3AE48-CEAA-4A51-8B01-DCE7A31EF176}" type="presParOf" srcId="{6889C11E-77EB-4998-A752-C6DD76C6CE8B}" destId="{EECD745A-8D28-43FF-9BF0-E722F2518435}" srcOrd="7" destOrd="0" presId="urn:microsoft.com/office/officeart/2005/8/layout/hierarchy6"/>
    <dgm:cxn modelId="{95C558EF-39D9-4C7D-9FA0-C759AC8C9A06}" type="presParOf" srcId="{EECD745A-8D28-43FF-9BF0-E722F2518435}" destId="{77EC81D7-3564-459F-A38D-DFD78EA7BB70}" srcOrd="0" destOrd="0" presId="urn:microsoft.com/office/officeart/2005/8/layout/hierarchy6"/>
    <dgm:cxn modelId="{9A1F0E93-D4D2-490F-ACE7-E60993CCDFB9}" type="presParOf" srcId="{EECD745A-8D28-43FF-9BF0-E722F2518435}" destId="{8D6B2CDE-1C5D-4078-BD61-A4C7C79AD05C}" srcOrd="1" destOrd="0" presId="urn:microsoft.com/office/officeart/2005/8/layout/hierarchy6"/>
    <dgm:cxn modelId="{130A210A-3555-4820-8959-A0BBE4A824B1}" type="presParOf" srcId="{3D7BE105-86B0-424F-A3E2-E40D8B4365F8}" destId="{35E6980D-178E-493F-90D3-AC069AF3D485}" srcOrd="1" destOrd="0" presId="urn:microsoft.com/office/officeart/2005/8/layout/hierarchy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E6F81-8F8A-4040-9BFB-D81350A78A84}">
      <dsp:nvSpPr>
        <dsp:cNvPr id="0" name=""/>
        <dsp:cNvSpPr/>
      </dsp:nvSpPr>
      <dsp:spPr>
        <a:xfrm>
          <a:off x="3797690" y="175713"/>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Chief Finance &amp; Ops Officer</a:t>
          </a:r>
        </a:p>
      </dsp:txBody>
      <dsp:txXfrm>
        <a:off x="3820500" y="198523"/>
        <a:ext cx="1122570" cy="733173"/>
      </dsp:txXfrm>
    </dsp:sp>
    <dsp:sp modelId="{FD5DCE0C-349B-4488-8104-154F9DBBCA9F}">
      <dsp:nvSpPr>
        <dsp:cNvPr id="0" name=""/>
        <dsp:cNvSpPr/>
      </dsp:nvSpPr>
      <dsp:spPr>
        <a:xfrm>
          <a:off x="585165" y="954507"/>
          <a:ext cx="3796620" cy="311517"/>
        </a:xfrm>
        <a:custGeom>
          <a:avLst/>
          <a:gdLst/>
          <a:ahLst/>
          <a:cxnLst/>
          <a:rect l="0" t="0" r="0" b="0"/>
          <a:pathLst>
            <a:path>
              <a:moveTo>
                <a:pt x="3796620" y="0"/>
              </a:moveTo>
              <a:lnTo>
                <a:pt x="3796620" y="155758"/>
              </a:lnTo>
              <a:lnTo>
                <a:pt x="0" y="155758"/>
              </a:lnTo>
              <a:lnTo>
                <a:pt x="0" y="31151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91A795B-1FEE-46A8-9D7E-46B55EF93016}">
      <dsp:nvSpPr>
        <dsp:cNvPr id="0" name=""/>
        <dsp:cNvSpPr/>
      </dsp:nvSpPr>
      <dsp:spPr>
        <a:xfrm>
          <a:off x="1069" y="1266025"/>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Controller</a:t>
          </a:r>
        </a:p>
      </dsp:txBody>
      <dsp:txXfrm>
        <a:off x="23879" y="1288835"/>
        <a:ext cx="1122570" cy="733173"/>
      </dsp:txXfrm>
    </dsp:sp>
    <dsp:sp modelId="{86E73059-737F-4CD2-AB85-B062325A61EC}">
      <dsp:nvSpPr>
        <dsp:cNvPr id="0" name=""/>
        <dsp:cNvSpPr/>
      </dsp:nvSpPr>
      <dsp:spPr>
        <a:xfrm>
          <a:off x="539445" y="2044819"/>
          <a:ext cx="91440" cy="311517"/>
        </a:xfrm>
        <a:custGeom>
          <a:avLst/>
          <a:gdLst/>
          <a:ahLst/>
          <a:cxnLst/>
          <a:rect l="0" t="0" r="0" b="0"/>
          <a:pathLst>
            <a:path>
              <a:moveTo>
                <a:pt x="45720" y="0"/>
              </a:moveTo>
              <a:lnTo>
                <a:pt x="45720"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47AEAD-C6CD-4273-AF7B-4A4BA5FD4B44}">
      <dsp:nvSpPr>
        <dsp:cNvPr id="0" name=""/>
        <dsp:cNvSpPr/>
      </dsp:nvSpPr>
      <dsp:spPr>
        <a:xfrm>
          <a:off x="1069"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Staff Accountant</a:t>
          </a:r>
        </a:p>
      </dsp:txBody>
      <dsp:txXfrm>
        <a:off x="23879" y="2379147"/>
        <a:ext cx="1122570" cy="733173"/>
      </dsp:txXfrm>
    </dsp:sp>
    <dsp:sp modelId="{618303CA-F9A3-4C86-A027-C1E35BE54B5B}">
      <dsp:nvSpPr>
        <dsp:cNvPr id="0" name=""/>
        <dsp:cNvSpPr/>
      </dsp:nvSpPr>
      <dsp:spPr>
        <a:xfrm>
          <a:off x="3622461" y="954507"/>
          <a:ext cx="759324" cy="311517"/>
        </a:xfrm>
        <a:custGeom>
          <a:avLst/>
          <a:gdLst/>
          <a:ahLst/>
          <a:cxnLst/>
          <a:rect l="0" t="0" r="0" b="0"/>
          <a:pathLst>
            <a:path>
              <a:moveTo>
                <a:pt x="759324" y="0"/>
              </a:moveTo>
              <a:lnTo>
                <a:pt x="759324" y="155758"/>
              </a:lnTo>
              <a:lnTo>
                <a:pt x="0" y="155758"/>
              </a:lnTo>
              <a:lnTo>
                <a:pt x="0" y="31151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4DFAE8-5C8D-41D4-BF53-501711D42D50}">
      <dsp:nvSpPr>
        <dsp:cNvPr id="0" name=""/>
        <dsp:cNvSpPr/>
      </dsp:nvSpPr>
      <dsp:spPr>
        <a:xfrm>
          <a:off x="3038366" y="1266025"/>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Grants Fiscal &amp; Accounting Manager</a:t>
          </a:r>
        </a:p>
      </dsp:txBody>
      <dsp:txXfrm>
        <a:off x="3061176" y="1288835"/>
        <a:ext cx="1122570" cy="733173"/>
      </dsp:txXfrm>
    </dsp:sp>
    <dsp:sp modelId="{D51DA73E-E895-45D5-8A89-1BFBD89E6237}">
      <dsp:nvSpPr>
        <dsp:cNvPr id="0" name=""/>
        <dsp:cNvSpPr/>
      </dsp:nvSpPr>
      <dsp:spPr>
        <a:xfrm>
          <a:off x="2103813" y="2044819"/>
          <a:ext cx="1518648" cy="311517"/>
        </a:xfrm>
        <a:custGeom>
          <a:avLst/>
          <a:gdLst/>
          <a:ahLst/>
          <a:cxnLst/>
          <a:rect l="0" t="0" r="0" b="0"/>
          <a:pathLst>
            <a:path>
              <a:moveTo>
                <a:pt x="1518648" y="0"/>
              </a:moveTo>
              <a:lnTo>
                <a:pt x="1518648" y="155758"/>
              </a:lnTo>
              <a:lnTo>
                <a:pt x="0" y="155758"/>
              </a:lnTo>
              <a:lnTo>
                <a:pt x="0"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05BE83-8010-4DAD-8BC9-FE0615C0A058}">
      <dsp:nvSpPr>
        <dsp:cNvPr id="0" name=""/>
        <dsp:cNvSpPr/>
      </dsp:nvSpPr>
      <dsp:spPr>
        <a:xfrm>
          <a:off x="1519718"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kern="1200">
              <a:latin typeface="Calibri Light" panose="020F0302020204030204"/>
            </a:rPr>
            <a:t>Senior Grant &amp; Procurement Analyst</a:t>
          </a:r>
          <a:endParaRPr lang="en-US" sz="1100" kern="1200"/>
        </a:p>
      </dsp:txBody>
      <dsp:txXfrm>
        <a:off x="1542528" y="2379147"/>
        <a:ext cx="1122570" cy="733173"/>
      </dsp:txXfrm>
    </dsp:sp>
    <dsp:sp modelId="{7ADDCB71-C51E-414D-9216-2A390D7FE23A}">
      <dsp:nvSpPr>
        <dsp:cNvPr id="0" name=""/>
        <dsp:cNvSpPr/>
      </dsp:nvSpPr>
      <dsp:spPr>
        <a:xfrm>
          <a:off x="3576741" y="2044819"/>
          <a:ext cx="91440" cy="311517"/>
        </a:xfrm>
        <a:custGeom>
          <a:avLst/>
          <a:gdLst/>
          <a:ahLst/>
          <a:cxnLst/>
          <a:rect l="0" t="0" r="0" b="0"/>
          <a:pathLst>
            <a:path>
              <a:moveTo>
                <a:pt x="45720" y="0"/>
              </a:moveTo>
              <a:lnTo>
                <a:pt x="45720"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9AB35F-7DCB-4C64-B71A-820A479CAEFD}">
      <dsp:nvSpPr>
        <dsp:cNvPr id="0" name=""/>
        <dsp:cNvSpPr/>
      </dsp:nvSpPr>
      <dsp:spPr>
        <a:xfrm>
          <a:off x="3038366"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Grants &amp; Accounting Tech</a:t>
          </a:r>
        </a:p>
      </dsp:txBody>
      <dsp:txXfrm>
        <a:off x="3061176" y="2379147"/>
        <a:ext cx="1122570" cy="733173"/>
      </dsp:txXfrm>
    </dsp:sp>
    <dsp:sp modelId="{6C11A8CF-FCE0-4AAE-BE50-0299D99984A0}">
      <dsp:nvSpPr>
        <dsp:cNvPr id="0" name=""/>
        <dsp:cNvSpPr/>
      </dsp:nvSpPr>
      <dsp:spPr>
        <a:xfrm>
          <a:off x="3622461" y="2044819"/>
          <a:ext cx="1518648" cy="311517"/>
        </a:xfrm>
        <a:custGeom>
          <a:avLst/>
          <a:gdLst/>
          <a:ahLst/>
          <a:cxnLst/>
          <a:rect l="0" t="0" r="0" b="0"/>
          <a:pathLst>
            <a:path>
              <a:moveTo>
                <a:pt x="0" y="0"/>
              </a:moveTo>
              <a:lnTo>
                <a:pt x="0" y="155758"/>
              </a:lnTo>
              <a:lnTo>
                <a:pt x="1518648" y="155758"/>
              </a:lnTo>
              <a:lnTo>
                <a:pt x="1518648"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216063-FFAB-44B9-8C95-CD253EA87AF9}">
      <dsp:nvSpPr>
        <dsp:cNvPr id="0" name=""/>
        <dsp:cNvSpPr/>
      </dsp:nvSpPr>
      <dsp:spPr>
        <a:xfrm>
          <a:off x="4557014"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a:latin typeface="Calibri Light" panose="020F0302020204030204"/>
            </a:rPr>
            <a:t>Grants &amp; Accounting Tech</a:t>
          </a:r>
        </a:p>
      </dsp:txBody>
      <dsp:txXfrm>
        <a:off x="4579824" y="2379147"/>
        <a:ext cx="1122570" cy="733173"/>
      </dsp:txXfrm>
    </dsp:sp>
    <dsp:sp modelId="{BFF2719A-5DEC-40A3-901B-EBF0E9B97033}">
      <dsp:nvSpPr>
        <dsp:cNvPr id="0" name=""/>
        <dsp:cNvSpPr/>
      </dsp:nvSpPr>
      <dsp:spPr>
        <a:xfrm>
          <a:off x="4381786" y="954507"/>
          <a:ext cx="2277972" cy="311517"/>
        </a:xfrm>
        <a:custGeom>
          <a:avLst/>
          <a:gdLst/>
          <a:ahLst/>
          <a:cxnLst/>
          <a:rect l="0" t="0" r="0" b="0"/>
          <a:pathLst>
            <a:path>
              <a:moveTo>
                <a:pt x="0" y="0"/>
              </a:moveTo>
              <a:lnTo>
                <a:pt x="0" y="155758"/>
              </a:lnTo>
              <a:lnTo>
                <a:pt x="2277972" y="155758"/>
              </a:lnTo>
              <a:lnTo>
                <a:pt x="2277972" y="31151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A6B494-FE13-4ACE-99F7-F5BDFFAB70E1}">
      <dsp:nvSpPr>
        <dsp:cNvPr id="0" name=""/>
        <dsp:cNvSpPr/>
      </dsp:nvSpPr>
      <dsp:spPr>
        <a:xfrm>
          <a:off x="6075662" y="1266025"/>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School Nutrition Program Manager</a:t>
          </a:r>
        </a:p>
      </dsp:txBody>
      <dsp:txXfrm>
        <a:off x="6098472" y="1288835"/>
        <a:ext cx="1122570" cy="733173"/>
      </dsp:txXfrm>
    </dsp:sp>
    <dsp:sp modelId="{3B8B50ED-4F85-4771-B2B9-F20305E8E137}">
      <dsp:nvSpPr>
        <dsp:cNvPr id="0" name=""/>
        <dsp:cNvSpPr/>
      </dsp:nvSpPr>
      <dsp:spPr>
        <a:xfrm>
          <a:off x="6614038" y="2044819"/>
          <a:ext cx="91440" cy="311517"/>
        </a:xfrm>
        <a:custGeom>
          <a:avLst/>
          <a:gdLst/>
          <a:ahLst/>
          <a:cxnLst/>
          <a:rect l="0" t="0" r="0" b="0"/>
          <a:pathLst>
            <a:path>
              <a:moveTo>
                <a:pt x="45720" y="0"/>
              </a:moveTo>
              <a:lnTo>
                <a:pt x="45720" y="311517"/>
              </a:lnTo>
            </a:path>
          </a:pathLst>
        </a:custGeom>
        <a:noFill/>
        <a:ln w="12700" cap="flat" cmpd="sng" algn="ctr">
          <a:solidFill>
            <a:schemeClr val="dk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38BCA5-39C3-40F2-B274-04CC91411CD6}">
      <dsp:nvSpPr>
        <dsp:cNvPr id="0" name=""/>
        <dsp:cNvSpPr/>
      </dsp:nvSpPr>
      <dsp:spPr>
        <a:xfrm>
          <a:off x="6075662" y="2356337"/>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Nutrition and Data Specialist</a:t>
          </a:r>
        </a:p>
      </dsp:txBody>
      <dsp:txXfrm>
        <a:off x="6098472" y="2379147"/>
        <a:ext cx="1122570" cy="733173"/>
      </dsp:txXfrm>
    </dsp:sp>
    <dsp:sp modelId="{7E3D2293-3CD0-4047-86E1-C76A54F0DA39}">
      <dsp:nvSpPr>
        <dsp:cNvPr id="0" name=""/>
        <dsp:cNvSpPr/>
      </dsp:nvSpPr>
      <dsp:spPr>
        <a:xfrm>
          <a:off x="4381786" y="954507"/>
          <a:ext cx="3796620" cy="311517"/>
        </a:xfrm>
        <a:custGeom>
          <a:avLst/>
          <a:gdLst/>
          <a:ahLst/>
          <a:cxnLst/>
          <a:rect l="0" t="0" r="0" b="0"/>
          <a:pathLst>
            <a:path>
              <a:moveTo>
                <a:pt x="0" y="0"/>
              </a:moveTo>
              <a:lnTo>
                <a:pt x="0" y="155758"/>
              </a:lnTo>
              <a:lnTo>
                <a:pt x="3796620" y="155758"/>
              </a:lnTo>
              <a:lnTo>
                <a:pt x="3796620" y="31151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EC81D7-3564-459F-A38D-DFD78EA7BB70}">
      <dsp:nvSpPr>
        <dsp:cNvPr id="0" name=""/>
        <dsp:cNvSpPr/>
      </dsp:nvSpPr>
      <dsp:spPr>
        <a:xfrm>
          <a:off x="7594311" y="1266025"/>
          <a:ext cx="1168190" cy="77879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t>School Finance Manager</a:t>
          </a:r>
        </a:p>
      </dsp:txBody>
      <dsp:txXfrm>
        <a:off x="7617121" y="1288835"/>
        <a:ext cx="1122570" cy="73317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D902B5-B0F6-49D2-817A-DE13D321316F}"/>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5613008B-EDDC-47A6-9098-7D27B339315C}"/>
              </a:ext>
            </a:extLst>
          </p:cNvPr>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AE532E3-D17B-4397-96B1-27FF697FC2DF}" type="datetimeFigureOut">
              <a:rPr lang="en-US" smtClean="0"/>
              <a:t>11/10/2023</a:t>
            </a:fld>
            <a:endParaRPr lang="en-US"/>
          </a:p>
        </p:txBody>
      </p:sp>
      <p:sp>
        <p:nvSpPr>
          <p:cNvPr id="4" name="Slide Image Placeholder 3">
            <a:extLst>
              <a:ext uri="{FF2B5EF4-FFF2-40B4-BE49-F238E27FC236}">
                <a16:creationId xmlns:a16="http://schemas.microsoft.com/office/drawing/2014/main" id="{98B710E7-0709-4C1B-894C-2A7876FC0FD2}"/>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a:extLst>
              <a:ext uri="{FF2B5EF4-FFF2-40B4-BE49-F238E27FC236}">
                <a16:creationId xmlns:a16="http://schemas.microsoft.com/office/drawing/2014/main" id="{BE2EE9A4-B048-4B5D-B6FD-80D44C82F86C}"/>
              </a:ext>
            </a:extLst>
          </p:cNvPr>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1B38A4D-85B5-4967-B401-C48DAB598C7D}"/>
              </a:ext>
            </a:extLst>
          </p:cNvPr>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3FD82675-9AED-4216-BE25-093124CE3C07}"/>
              </a:ext>
            </a:extLst>
          </p:cNvPr>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E9D5F07-974D-4ACE-945D-1B4518047B1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2</a:t>
            </a:fld>
            <a:endParaRPr lang="en-US"/>
          </a:p>
        </p:txBody>
      </p:sp>
    </p:spTree>
    <p:extLst>
      <p:ext uri="{BB962C8B-B14F-4D97-AF65-F5344CB8AC3E}">
        <p14:creationId xmlns:p14="http://schemas.microsoft.com/office/powerpoint/2010/main" val="833659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18</a:t>
            </a:fld>
            <a:endParaRPr lang="en-US"/>
          </a:p>
        </p:txBody>
      </p:sp>
    </p:spTree>
    <p:extLst>
      <p:ext uri="{BB962C8B-B14F-4D97-AF65-F5344CB8AC3E}">
        <p14:creationId xmlns:p14="http://schemas.microsoft.com/office/powerpoint/2010/main" val="1113375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 </a:t>
            </a:r>
            <a:endParaRPr lang="en-US" dirty="0"/>
          </a:p>
        </p:txBody>
      </p:sp>
      <p:sp>
        <p:nvSpPr>
          <p:cNvPr id="4" name="Slide Number Placeholder 3"/>
          <p:cNvSpPr>
            <a:spLocks noGrp="1"/>
          </p:cNvSpPr>
          <p:nvPr>
            <p:ph type="sldNum" sz="quarter" idx="5"/>
          </p:nvPr>
        </p:nvSpPr>
        <p:spPr/>
        <p:txBody>
          <a:bodyPr/>
          <a:lstStyle/>
          <a:p>
            <a:fld id="{6E9D5F07-974D-4ACE-945D-1B4518047B1E}" type="slidenum">
              <a:rPr lang="en-US" smtClean="0"/>
              <a:t>3</a:t>
            </a:fld>
            <a:endParaRPr lang="en-US"/>
          </a:p>
        </p:txBody>
      </p:sp>
    </p:spTree>
    <p:extLst>
      <p:ext uri="{BB962C8B-B14F-4D97-AF65-F5344CB8AC3E}">
        <p14:creationId xmlns:p14="http://schemas.microsoft.com/office/powerpoint/2010/main" val="1826458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4</a:t>
            </a:fld>
            <a:endParaRPr lang="en-US"/>
          </a:p>
        </p:txBody>
      </p:sp>
    </p:spTree>
    <p:extLst>
      <p:ext uri="{BB962C8B-B14F-4D97-AF65-F5344CB8AC3E}">
        <p14:creationId xmlns:p14="http://schemas.microsoft.com/office/powerpoint/2010/main" val="3127692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5</a:t>
            </a:fld>
            <a:endParaRPr lang="en-US"/>
          </a:p>
        </p:txBody>
      </p:sp>
    </p:spTree>
    <p:extLst>
      <p:ext uri="{BB962C8B-B14F-4D97-AF65-F5344CB8AC3E}">
        <p14:creationId xmlns:p14="http://schemas.microsoft.com/office/powerpoint/2010/main" val="1521409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9</a:t>
            </a:fld>
            <a:endParaRPr lang="en-US"/>
          </a:p>
        </p:txBody>
      </p:sp>
    </p:spTree>
    <p:extLst>
      <p:ext uri="{BB962C8B-B14F-4D97-AF65-F5344CB8AC3E}">
        <p14:creationId xmlns:p14="http://schemas.microsoft.com/office/powerpoint/2010/main" val="1521409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9D5F07-974D-4ACE-945D-1B4518047B1E}" type="slidenum">
              <a:rPr lang="en-US" smtClean="0"/>
              <a:t>10</a:t>
            </a:fld>
            <a:endParaRPr lang="en-US"/>
          </a:p>
        </p:txBody>
      </p:sp>
    </p:spTree>
    <p:extLst>
      <p:ext uri="{BB962C8B-B14F-4D97-AF65-F5344CB8AC3E}">
        <p14:creationId xmlns:p14="http://schemas.microsoft.com/office/powerpoint/2010/main" val="3159599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9D5F07-974D-4ACE-945D-1B4518047B1E}" type="slidenum">
              <a:rPr lang="en-US" smtClean="0"/>
              <a:t>11</a:t>
            </a:fld>
            <a:endParaRPr lang="en-US"/>
          </a:p>
        </p:txBody>
      </p:sp>
    </p:spTree>
    <p:extLst>
      <p:ext uri="{BB962C8B-B14F-4D97-AF65-F5344CB8AC3E}">
        <p14:creationId xmlns:p14="http://schemas.microsoft.com/office/powerpoint/2010/main" val="928035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9D5F07-974D-4ACE-945D-1B4518047B1E}" type="slidenum">
              <a:rPr lang="en-US" smtClean="0"/>
              <a:t>12</a:t>
            </a:fld>
            <a:endParaRPr lang="en-US"/>
          </a:p>
        </p:txBody>
      </p:sp>
    </p:spTree>
    <p:extLst>
      <p:ext uri="{BB962C8B-B14F-4D97-AF65-F5344CB8AC3E}">
        <p14:creationId xmlns:p14="http://schemas.microsoft.com/office/powerpoint/2010/main" val="25449905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17</a:t>
            </a:fld>
            <a:endParaRPr lang="en-US"/>
          </a:p>
        </p:txBody>
      </p:sp>
    </p:spTree>
    <p:extLst>
      <p:ext uri="{BB962C8B-B14F-4D97-AF65-F5344CB8AC3E}">
        <p14:creationId xmlns:p14="http://schemas.microsoft.com/office/powerpoint/2010/main" val="3869607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AF39-9B25-8E5E-9E8E-BF8AC7B69B1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63E2F0-20AA-FA2F-8CC7-D3051BE1B8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AD5332-A518-530B-2DDC-BD5E5E9F0128}"/>
              </a:ext>
            </a:extLst>
          </p:cNvPr>
          <p:cNvSpPr>
            <a:spLocks noGrp="1"/>
          </p:cNvSpPr>
          <p:nvPr>
            <p:ph type="dt" sz="half" idx="10"/>
          </p:nvPr>
        </p:nvSpPr>
        <p:spPr/>
        <p:txBody>
          <a:bodyPr/>
          <a:lstStyle/>
          <a:p>
            <a:fld id="{96DFF08F-DC6B-4601-B491-B0F83F6DD2DA}" type="datetimeFigureOut">
              <a:rPr lang="en-US" smtClean="0"/>
              <a:t>11/10/2023</a:t>
            </a:fld>
            <a:endParaRPr lang="en-US"/>
          </a:p>
        </p:txBody>
      </p:sp>
      <p:sp>
        <p:nvSpPr>
          <p:cNvPr id="5" name="Footer Placeholder 4">
            <a:extLst>
              <a:ext uri="{FF2B5EF4-FFF2-40B4-BE49-F238E27FC236}">
                <a16:creationId xmlns:a16="http://schemas.microsoft.com/office/drawing/2014/main" id="{7FEAD57A-BBA2-0EA9-D75F-A80D2E4AB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C94C6-218C-3124-5CD2-2C82FE9FBD15}"/>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11">
            <a:extLst>
              <a:ext uri="{FF2B5EF4-FFF2-40B4-BE49-F238E27FC236}">
                <a16:creationId xmlns:a16="http://schemas.microsoft.com/office/drawing/2014/main" id="{85961D0E-4266-5EB1-14EE-87A50E6DCC55}"/>
              </a:ext>
            </a:extLst>
          </p:cNvPr>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a:extLst>
              <a:ext uri="{FF2B5EF4-FFF2-40B4-BE49-F238E27FC236}">
                <a16:creationId xmlns:a16="http://schemas.microsoft.com/office/drawing/2014/main" id="{B44D3C6F-0C85-982A-EC1F-8A888D26CA52}"/>
              </a:ext>
            </a:extLst>
          </p:cNvPr>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a:extLst>
              <a:ext uri="{FF2B5EF4-FFF2-40B4-BE49-F238E27FC236}">
                <a16:creationId xmlns:a16="http://schemas.microsoft.com/office/drawing/2014/main" id="{7A5DA032-52F6-CD58-3CA0-D382D91B49F3}"/>
              </a:ext>
            </a:extLst>
          </p:cNvPr>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a:extLst>
              <a:ext uri="{FF2B5EF4-FFF2-40B4-BE49-F238E27FC236}">
                <a16:creationId xmlns:a16="http://schemas.microsoft.com/office/drawing/2014/main" id="{D3D73890-8413-C014-8F36-322056285025}"/>
              </a:ext>
            </a:extLst>
          </p:cNvPr>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F431B04B-576E-F0B1-6438-932137BF3F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05929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D475-8ED3-4095-0DE8-F59E9CE48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D050D-56D3-2CEA-4256-A95E0D775C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980A6-F874-3419-EFD7-2680CAA558EC}"/>
              </a:ext>
            </a:extLst>
          </p:cNvPr>
          <p:cNvSpPr>
            <a:spLocks noGrp="1"/>
          </p:cNvSpPr>
          <p:nvPr>
            <p:ph type="dt" sz="half" idx="10"/>
          </p:nvPr>
        </p:nvSpPr>
        <p:spPr/>
        <p:txBody>
          <a:bodyPr/>
          <a:lstStyle/>
          <a:p>
            <a:fld id="{96DFF08F-DC6B-4601-B491-B0F83F6DD2DA}" type="datetimeFigureOut">
              <a:rPr lang="en-US" smtClean="0"/>
              <a:t>11/10/2023</a:t>
            </a:fld>
            <a:endParaRPr lang="en-US"/>
          </a:p>
        </p:txBody>
      </p:sp>
      <p:sp>
        <p:nvSpPr>
          <p:cNvPr id="5" name="Footer Placeholder 4">
            <a:extLst>
              <a:ext uri="{FF2B5EF4-FFF2-40B4-BE49-F238E27FC236}">
                <a16:creationId xmlns:a16="http://schemas.microsoft.com/office/drawing/2014/main" id="{45E60012-EBB4-D1F7-88F0-44907C87B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59418-611F-7186-D5D1-318FA066D6DA}"/>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22534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9CDC8-0374-FF36-CB09-D41379A30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871BB-7317-4A95-3E54-5D6A21B3C7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94016-654A-F3F6-DF43-84108D08DFE2}"/>
              </a:ext>
            </a:extLst>
          </p:cNvPr>
          <p:cNvSpPr>
            <a:spLocks noGrp="1"/>
          </p:cNvSpPr>
          <p:nvPr>
            <p:ph type="dt" sz="half" idx="10"/>
          </p:nvPr>
        </p:nvSpPr>
        <p:spPr/>
        <p:txBody>
          <a:bodyPr/>
          <a:lstStyle/>
          <a:p>
            <a:fld id="{96DFF08F-DC6B-4601-B491-B0F83F6DD2DA}" type="datetimeFigureOut">
              <a:rPr lang="en-US" smtClean="0"/>
              <a:t>11/10/2023</a:t>
            </a:fld>
            <a:endParaRPr lang="en-US"/>
          </a:p>
        </p:txBody>
      </p:sp>
      <p:sp>
        <p:nvSpPr>
          <p:cNvPr id="5" name="Footer Placeholder 4">
            <a:extLst>
              <a:ext uri="{FF2B5EF4-FFF2-40B4-BE49-F238E27FC236}">
                <a16:creationId xmlns:a16="http://schemas.microsoft.com/office/drawing/2014/main" id="{D3537E93-32C1-AC6B-5BF0-13EE5A31D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12F89-C0AE-FD74-E6A4-E118036B79AF}"/>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15794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D60B-DF4F-2927-B63F-1D8F04D84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6E37C-D30A-CD9C-61DD-B84ABEEE27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6015-7EA7-37E0-4542-86265473F635}"/>
              </a:ext>
            </a:extLst>
          </p:cNvPr>
          <p:cNvSpPr>
            <a:spLocks noGrp="1"/>
          </p:cNvSpPr>
          <p:nvPr>
            <p:ph type="dt" sz="half" idx="10"/>
          </p:nvPr>
        </p:nvSpPr>
        <p:spPr/>
        <p:txBody>
          <a:bodyPr/>
          <a:lstStyle/>
          <a:p>
            <a:fld id="{96DFF08F-DC6B-4601-B491-B0F83F6DD2DA}" type="datetimeFigureOut">
              <a:rPr lang="en-US" smtClean="0"/>
              <a:t>11/10/2023</a:t>
            </a:fld>
            <a:endParaRPr lang="en-US"/>
          </a:p>
        </p:txBody>
      </p:sp>
      <p:sp>
        <p:nvSpPr>
          <p:cNvPr id="5" name="Footer Placeholder 4">
            <a:extLst>
              <a:ext uri="{FF2B5EF4-FFF2-40B4-BE49-F238E27FC236}">
                <a16:creationId xmlns:a16="http://schemas.microsoft.com/office/drawing/2014/main" id="{D7540882-60FC-244F-397C-637FBF3DF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2E8BC-A63C-A380-5BCD-2C84F53EAF6B}"/>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34">
            <a:extLst>
              <a:ext uri="{FF2B5EF4-FFF2-40B4-BE49-F238E27FC236}">
                <a16:creationId xmlns:a16="http://schemas.microsoft.com/office/drawing/2014/main" id="{6C65CA56-F06C-70DC-C79E-9569423407FE}"/>
              </a:ext>
            </a:extLst>
          </p:cNvPr>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a:extLst>
              <a:ext uri="{FF2B5EF4-FFF2-40B4-BE49-F238E27FC236}">
                <a16:creationId xmlns:a16="http://schemas.microsoft.com/office/drawing/2014/main" id="{CB800963-A08A-4D8F-F89A-7A0E23986000}"/>
              </a:ext>
            </a:extLst>
          </p:cNvPr>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a:extLst>
              <a:ext uri="{FF2B5EF4-FFF2-40B4-BE49-F238E27FC236}">
                <a16:creationId xmlns:a16="http://schemas.microsoft.com/office/drawing/2014/main" id="{73F76591-CF83-DCCB-D16B-17BC7E63D957}"/>
              </a:ext>
            </a:extLst>
          </p:cNvPr>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a:extLst>
              <a:ext uri="{FF2B5EF4-FFF2-40B4-BE49-F238E27FC236}">
                <a16:creationId xmlns:a16="http://schemas.microsoft.com/office/drawing/2014/main" id="{88A03E92-B7E1-BC92-07CA-072E462EF739}"/>
              </a:ext>
            </a:extLst>
          </p:cNvPr>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21F0D880-E01F-7EC8-E5EE-43811C36AA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277175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271D0-4F4B-90AE-696A-998E48A6E7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82CD57B-538C-6D52-3CA2-0525BCF7F09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A7F6C4-3023-22EE-9025-894F4E2925E7}"/>
              </a:ext>
            </a:extLst>
          </p:cNvPr>
          <p:cNvSpPr>
            <a:spLocks noGrp="1"/>
          </p:cNvSpPr>
          <p:nvPr>
            <p:ph type="dt" sz="half" idx="10"/>
          </p:nvPr>
        </p:nvSpPr>
        <p:spPr/>
        <p:txBody>
          <a:bodyPr/>
          <a:lstStyle/>
          <a:p>
            <a:fld id="{96DFF08F-DC6B-4601-B491-B0F83F6DD2DA}" type="datetimeFigureOut">
              <a:rPr lang="en-US" smtClean="0"/>
              <a:pPr/>
              <a:t>11/10/2023</a:t>
            </a:fld>
            <a:endParaRPr lang="en-US"/>
          </a:p>
        </p:txBody>
      </p:sp>
      <p:sp>
        <p:nvSpPr>
          <p:cNvPr id="5" name="Footer Placeholder 4">
            <a:extLst>
              <a:ext uri="{FF2B5EF4-FFF2-40B4-BE49-F238E27FC236}">
                <a16:creationId xmlns:a16="http://schemas.microsoft.com/office/drawing/2014/main" id="{8DFFD1F4-8C89-C1D7-BB1F-EB3BB5590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3EC9A-025A-6CE8-9A1A-6E0BA974BA04}"/>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2651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A7FD-A6B2-9607-5995-5DCEB60D9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CE6E5-E41E-25A7-097A-6626F1C8E6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E0C5A2-76DC-740B-A23D-11882465678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434DA7-B486-6130-1125-939A68299933}"/>
              </a:ext>
            </a:extLst>
          </p:cNvPr>
          <p:cNvSpPr>
            <a:spLocks noGrp="1"/>
          </p:cNvSpPr>
          <p:nvPr>
            <p:ph type="dt" sz="half" idx="10"/>
          </p:nvPr>
        </p:nvSpPr>
        <p:spPr/>
        <p:txBody>
          <a:bodyPr/>
          <a:lstStyle/>
          <a:p>
            <a:fld id="{96DFF08F-DC6B-4601-B491-B0F83F6DD2DA}" type="datetimeFigureOut">
              <a:rPr lang="en-US" smtClean="0"/>
              <a:pPr/>
              <a:t>11/10/2023</a:t>
            </a:fld>
            <a:endParaRPr lang="en-US"/>
          </a:p>
        </p:txBody>
      </p:sp>
      <p:sp>
        <p:nvSpPr>
          <p:cNvPr id="6" name="Footer Placeholder 5">
            <a:extLst>
              <a:ext uri="{FF2B5EF4-FFF2-40B4-BE49-F238E27FC236}">
                <a16:creationId xmlns:a16="http://schemas.microsoft.com/office/drawing/2014/main" id="{7D07485C-AFD0-0C5A-3CF0-047D60F913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B69F5-220C-A773-3D75-44FA175F02CC}"/>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793890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283C-D8EC-D405-89BF-B8AED760426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462279-85D0-AE9B-352A-5742FFAFF9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1B00A9-F2AE-C21A-5CDE-468EAB8578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6EB006-38DF-812C-FCC8-751CED40D24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CA657-EF77-18C8-AFB8-B20339A857A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D9A603-8268-1A8F-4A40-950D71FF168F}"/>
              </a:ext>
            </a:extLst>
          </p:cNvPr>
          <p:cNvSpPr>
            <a:spLocks noGrp="1"/>
          </p:cNvSpPr>
          <p:nvPr>
            <p:ph type="dt" sz="half" idx="10"/>
          </p:nvPr>
        </p:nvSpPr>
        <p:spPr/>
        <p:txBody>
          <a:bodyPr/>
          <a:lstStyle/>
          <a:p>
            <a:fld id="{96DFF08F-DC6B-4601-B491-B0F83F6DD2DA}" type="datetimeFigureOut">
              <a:rPr lang="en-US" smtClean="0"/>
              <a:t>11/10/2023</a:t>
            </a:fld>
            <a:endParaRPr lang="en-US"/>
          </a:p>
        </p:txBody>
      </p:sp>
      <p:sp>
        <p:nvSpPr>
          <p:cNvPr id="8" name="Footer Placeholder 7">
            <a:extLst>
              <a:ext uri="{FF2B5EF4-FFF2-40B4-BE49-F238E27FC236}">
                <a16:creationId xmlns:a16="http://schemas.microsoft.com/office/drawing/2014/main" id="{4102188C-3269-2B1F-359B-573224A23D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7063-ADBB-AA20-81ED-B2ED0347872B}"/>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75985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0B33-5CD6-A5B2-7F8E-FD33AB1DBB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C05F78-32C0-5772-5027-8512E78262D1}"/>
              </a:ext>
            </a:extLst>
          </p:cNvPr>
          <p:cNvSpPr>
            <a:spLocks noGrp="1"/>
          </p:cNvSpPr>
          <p:nvPr>
            <p:ph type="dt" sz="half" idx="10"/>
          </p:nvPr>
        </p:nvSpPr>
        <p:spPr/>
        <p:txBody>
          <a:bodyPr/>
          <a:lstStyle/>
          <a:p>
            <a:fld id="{96DFF08F-DC6B-4601-B491-B0F83F6DD2DA}" type="datetimeFigureOut">
              <a:rPr lang="en-US" smtClean="0"/>
              <a:t>11/10/2023</a:t>
            </a:fld>
            <a:endParaRPr lang="en-US"/>
          </a:p>
        </p:txBody>
      </p:sp>
      <p:sp>
        <p:nvSpPr>
          <p:cNvPr id="4" name="Footer Placeholder 3">
            <a:extLst>
              <a:ext uri="{FF2B5EF4-FFF2-40B4-BE49-F238E27FC236}">
                <a16:creationId xmlns:a16="http://schemas.microsoft.com/office/drawing/2014/main" id="{876079B8-0993-E70E-B2F5-C7BFA7D1D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52A0ED-B558-8DDC-2DE3-C74DC2A3B649}"/>
              </a:ext>
            </a:extLst>
          </p:cNvPr>
          <p:cNvSpPr>
            <a:spLocks noGrp="1"/>
          </p:cNvSpPr>
          <p:nvPr>
            <p:ph type="sldNum" sz="quarter" idx="12"/>
          </p:nvPr>
        </p:nvSpPr>
        <p:spPr/>
        <p:txBody>
          <a:bodyPr/>
          <a:lstStyle/>
          <a:p>
            <a:fld id="{4FAB73BC-B049-4115-A692-8D63A059BFB8}" type="slidenum">
              <a:rPr lang="en-US" smtClean="0"/>
              <a:t>‹#›</a:t>
            </a:fld>
            <a:endParaRPr lang="en-US"/>
          </a:p>
        </p:txBody>
      </p:sp>
      <p:pic>
        <p:nvPicPr>
          <p:cNvPr id="6" name="Picture 5">
            <a:extLst>
              <a:ext uri="{FF2B5EF4-FFF2-40B4-BE49-F238E27FC236}">
                <a16:creationId xmlns:a16="http://schemas.microsoft.com/office/drawing/2014/main" id="{45D0A606-360C-77EF-D486-CB35A174D6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a:extLst>
              <a:ext uri="{FF2B5EF4-FFF2-40B4-BE49-F238E27FC236}">
                <a16:creationId xmlns:a16="http://schemas.microsoft.com/office/drawing/2014/main" id="{67B450FF-D198-26F1-2A41-77E21455984A}"/>
              </a:ext>
            </a:extLst>
          </p:cNvPr>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a:extLst>
              <a:ext uri="{FF2B5EF4-FFF2-40B4-BE49-F238E27FC236}">
                <a16:creationId xmlns:a16="http://schemas.microsoft.com/office/drawing/2014/main" id="{D567FC13-55B8-4109-41E9-4442B220E5D6}"/>
              </a:ext>
            </a:extLst>
          </p:cNvPr>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a:extLst>
              <a:ext uri="{FF2B5EF4-FFF2-40B4-BE49-F238E27FC236}">
                <a16:creationId xmlns:a16="http://schemas.microsoft.com/office/drawing/2014/main" id="{1B7DCF51-C3B1-21CA-F49B-C4523DD7890A}"/>
              </a:ext>
            </a:extLst>
          </p:cNvPr>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a:extLst>
              <a:ext uri="{FF2B5EF4-FFF2-40B4-BE49-F238E27FC236}">
                <a16:creationId xmlns:a16="http://schemas.microsoft.com/office/drawing/2014/main" id="{B8AC4609-5B0A-2849-C982-8F4779BD749C}"/>
              </a:ext>
            </a:extLst>
          </p:cNvPr>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94422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E92E6-64A8-45DF-737A-9910D3D25C41}"/>
              </a:ext>
            </a:extLst>
          </p:cNvPr>
          <p:cNvSpPr>
            <a:spLocks noGrp="1"/>
          </p:cNvSpPr>
          <p:nvPr>
            <p:ph type="dt" sz="half" idx="10"/>
          </p:nvPr>
        </p:nvSpPr>
        <p:spPr/>
        <p:txBody>
          <a:bodyPr/>
          <a:lstStyle/>
          <a:p>
            <a:fld id="{96DFF08F-DC6B-4601-B491-B0F83F6DD2DA}" type="datetimeFigureOut">
              <a:rPr lang="en-US" smtClean="0"/>
              <a:t>11/10/2023</a:t>
            </a:fld>
            <a:endParaRPr lang="en-US"/>
          </a:p>
        </p:txBody>
      </p:sp>
      <p:sp>
        <p:nvSpPr>
          <p:cNvPr id="3" name="Footer Placeholder 2">
            <a:extLst>
              <a:ext uri="{FF2B5EF4-FFF2-40B4-BE49-F238E27FC236}">
                <a16:creationId xmlns:a16="http://schemas.microsoft.com/office/drawing/2014/main" id="{F1270269-07F9-F88B-BA68-1E4DDA3A5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98EC1-5C21-59A7-9F9D-152BF4A16F6E}"/>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2067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E1DD-0596-AC7A-026E-A167ADE76E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D44753B-0C42-B03C-D27E-F1D747282D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CC7E4-A037-4202-2DE1-FBE7DE0B8B3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F0AAC3E-4391-ADC8-153C-6276DE3F2067}"/>
              </a:ext>
            </a:extLst>
          </p:cNvPr>
          <p:cNvSpPr>
            <a:spLocks noGrp="1"/>
          </p:cNvSpPr>
          <p:nvPr>
            <p:ph type="dt" sz="half" idx="10"/>
          </p:nvPr>
        </p:nvSpPr>
        <p:spPr/>
        <p:txBody>
          <a:bodyPr/>
          <a:lstStyle/>
          <a:p>
            <a:fld id="{96DFF08F-DC6B-4601-B491-B0F83F6DD2DA}" type="datetimeFigureOut">
              <a:rPr lang="en-US" smtClean="0"/>
              <a:t>11/10/2023</a:t>
            </a:fld>
            <a:endParaRPr lang="en-US"/>
          </a:p>
        </p:txBody>
      </p:sp>
      <p:sp>
        <p:nvSpPr>
          <p:cNvPr id="6" name="Footer Placeholder 5">
            <a:extLst>
              <a:ext uri="{FF2B5EF4-FFF2-40B4-BE49-F238E27FC236}">
                <a16:creationId xmlns:a16="http://schemas.microsoft.com/office/drawing/2014/main" id="{44560208-C44E-CE2C-3449-67425C57D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E33D7-B7A7-45FB-4723-284719E768B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8751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968D-D112-6556-E1EF-8F870690D2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43A4413-DF37-0750-C75D-DE00C8B24A5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45B2E1B-255C-A12C-34D7-39D35896F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C91F98C-8402-075B-3C2F-357CB76DA344}"/>
              </a:ext>
            </a:extLst>
          </p:cNvPr>
          <p:cNvSpPr>
            <a:spLocks noGrp="1"/>
          </p:cNvSpPr>
          <p:nvPr>
            <p:ph type="dt" sz="half" idx="10"/>
          </p:nvPr>
        </p:nvSpPr>
        <p:spPr/>
        <p:txBody>
          <a:bodyPr/>
          <a:lstStyle/>
          <a:p>
            <a:fld id="{96DFF08F-DC6B-4601-B491-B0F83F6DD2DA}" type="datetimeFigureOut">
              <a:rPr lang="en-US" smtClean="0"/>
              <a:pPr/>
              <a:t>11/10/2023</a:t>
            </a:fld>
            <a:endParaRPr lang="en-US"/>
          </a:p>
        </p:txBody>
      </p:sp>
      <p:sp>
        <p:nvSpPr>
          <p:cNvPr id="6" name="Footer Placeholder 5">
            <a:extLst>
              <a:ext uri="{FF2B5EF4-FFF2-40B4-BE49-F238E27FC236}">
                <a16:creationId xmlns:a16="http://schemas.microsoft.com/office/drawing/2014/main" id="{4E803D2D-9F1D-AEEC-6E74-750DB7312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BC847-328C-C266-6FAB-19FECDAD6CF1}"/>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0011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6E57-B1B8-497F-34A0-01340FBD26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2C1F1-A898-34F9-9787-B8E6ED09F3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DD8F6-4F26-D2DF-271B-51E337A6AE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pPr/>
              <a:t>11/10/2023</a:t>
            </a:fld>
            <a:endParaRPr lang="en-US"/>
          </a:p>
        </p:txBody>
      </p:sp>
      <p:sp>
        <p:nvSpPr>
          <p:cNvPr id="5" name="Footer Placeholder 4">
            <a:extLst>
              <a:ext uri="{FF2B5EF4-FFF2-40B4-BE49-F238E27FC236}">
                <a16:creationId xmlns:a16="http://schemas.microsoft.com/office/drawing/2014/main" id="{147864E8-F622-037A-6876-D2D6A65165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E99B0-C0B3-D2D2-F2CE-C943A491BE3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8388748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660" r:id="rId12"/>
    <p:sldLayoutId id="2147483668" r:id="rId13"/>
    <p:sldLayoutId id="2147483673" r:id="rId14"/>
    <p:sldLayoutId id="2147483674" r:id="rId15"/>
    <p:sldLayoutId id="2147483670"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RFF@csi.state.co.u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resources.csi.state.co.us/grant-resource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RFF@csi.state.co.u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resources.csi.state.co.us/grant-resourc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RFF@csi.state.co.u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view.officeapps.live.com/op/view.aspx?src=https%3A%2F%2Fresources.csi.state.co.us%2Fwp-content%2Fuploads%2F2022%2F07%2FFY23-IDEA-Instructor-HR-Form.docx&amp;wdOrigin=BROWSELINK" TargetMode="External"/><Relationship Id="rId4" Type="http://schemas.openxmlformats.org/officeDocument/2006/relationships/hyperlink" Target="https://resources.csi.state.co.us/grant-resource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hyperlink" Target="mailto:Finance@csi.state.co.u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cs.google.com/forms/d/e/1FAIpQLSdEewkKllOtaARcUcPwjiNVsy1XQhPTwOlfZEYMn5MT9pqMiw/viewform" TargetMode="External"/><Relationship Id="rId2" Type="http://schemas.openxmlformats.org/officeDocument/2006/relationships/hyperlink" Target="https://docs.google.com/forms/d/e/1FAIpQLSeyl-P3WaMgJJTjH4L-RVprmZFB5XEPlJyQx1WLzbSERVR0Gg/viewform" TargetMode="External"/><Relationship Id="rId1" Type="http://schemas.openxmlformats.org/officeDocument/2006/relationships/slideLayout" Target="../slideLayouts/slideLayout6.xml"/><Relationship Id="rId6" Type="http://schemas.openxmlformats.org/officeDocument/2006/relationships/hyperlink" Target="mailto:Finance@csi.state.co.us" TargetMode="External"/><Relationship Id="rId5" Type="http://schemas.openxmlformats.org/officeDocument/2006/relationships/hyperlink" Target="https://view.officeapps.live.com/op/view.aspx?src=https%3A%2F%2Fresources.csi.state.co.us%2Fwp-content%2Fuploads%2F2023%2F09%2FException-Request-Template.xlsx&amp;wdOrigin=BROWSELINK" TargetMode="External"/><Relationship Id="rId4" Type="http://schemas.openxmlformats.org/officeDocument/2006/relationships/hyperlink" Target="mailto:RFF@csi.state.co.us"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resources.csi.state.co.us/financial-services-library/" TargetMode="External"/><Relationship Id="rId3" Type="http://schemas.openxmlformats.org/officeDocument/2006/relationships/image" Target="../media/image16.png"/><Relationship Id="rId7" Type="http://schemas.openxmlformats.org/officeDocument/2006/relationships/hyperlink" Target="https://www.surveymonkey.com/r/H2XVYM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us02web.zoom.us/meeting/register/tZUvc--qqzMtE9I9h1rDe8VxuYaZWR1yQ2Gx" TargetMode="External"/><Relationship Id="rId5" Type="http://schemas.openxmlformats.org/officeDocument/2006/relationships/hyperlink" Target="https://us02web.zoom.us/meeting/register/tZctcOqgrzkiEtCLl3y94VWYg3CW7KF6CGiD" TargetMode="External"/><Relationship Id="rId4" Type="http://schemas.openxmlformats.org/officeDocument/2006/relationships/image" Target="../media/image17.sv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sv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view.officeapps.live.com/op/view.aspx?src=https%3A%2F%2Fresources.csi.state.co.us%2Fwp-content%2Fuploads%2F2023%2F09%2FException-Request-Template.xlsx&amp;wdOrigin=BROWSELINK" TargetMode="External"/><Relationship Id="rId5" Type="http://schemas.openxmlformats.org/officeDocument/2006/relationships/hyperlink" Target="https://docs.google.com/spreadsheets/d/1kSM2XRiWvl5V8V_tMFgvZDWZnAD6XGxFBfL-O6qmFc0/edit?usp=sharingCCLC" TargetMode="Externa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s://view.officeapps.live.com/op/view.aspx?src=https%3A%2F%2Fresources.csi.state.co.us%2Fwp-content%2Fuploads%2F2023%2F09%2FGenerating-a-Recipient-Drawdown-RFF-Report-in-GV.pptx&amp;wdOrigin=BROWSELIN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finance@csi.state.co.us" TargetMode="External"/><Relationship Id="rId2" Type="http://schemas.openxmlformats.org/officeDocument/2006/relationships/hyperlink" Target="https://colorado.egrantsmanagement.com/" TargetMode="External"/><Relationship Id="rId1" Type="http://schemas.openxmlformats.org/officeDocument/2006/relationships/slideLayout" Target="../slideLayouts/slideLayout2.xml"/><Relationship Id="rId4" Type="http://schemas.openxmlformats.org/officeDocument/2006/relationships/hyperlink" Target="https://docs.google.com/document/d/1-7OHF6LcNqiwTOFsiDUwGg097rkrLKkJpwSBubrS-2w/edit?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resources.csi.state.co.us/grant-resourc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CSI Grant &amp; Finance Session</a:t>
            </a:r>
          </a:p>
        </p:txBody>
      </p:sp>
      <p:sp>
        <p:nvSpPr>
          <p:cNvPr id="3" name="Subtitle 2"/>
          <p:cNvSpPr>
            <a:spLocks noGrp="1"/>
          </p:cNvSpPr>
          <p:nvPr>
            <p:ph type="subTitle" idx="1"/>
          </p:nvPr>
        </p:nvSpPr>
        <p:spPr/>
        <p:txBody>
          <a:bodyPr vert="horz" lIns="91440" tIns="45720" rIns="91440" bIns="45720" rtlCol="0" anchor="t">
            <a:normAutofit/>
          </a:bodyPr>
          <a:lstStyle/>
          <a:p>
            <a:r>
              <a:rPr lang="en-US" i="1">
                <a:cs typeface="Calibri"/>
              </a:rPr>
              <a:t>October 2023</a:t>
            </a:r>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0900-C21F-6D87-EAA3-5DA0A1B0AC39}"/>
              </a:ext>
            </a:extLst>
          </p:cNvPr>
          <p:cNvSpPr>
            <a:spLocks noGrp="1"/>
          </p:cNvSpPr>
          <p:nvPr>
            <p:ph type="title"/>
          </p:nvPr>
        </p:nvSpPr>
        <p:spPr/>
        <p:txBody>
          <a:bodyPr>
            <a:normAutofit/>
          </a:bodyPr>
          <a:lstStyle/>
          <a:p>
            <a:r>
              <a:rPr lang="en-US" sz="3600" dirty="0"/>
              <a:t>Categorical Budget Revision Process: Title</a:t>
            </a:r>
          </a:p>
        </p:txBody>
      </p:sp>
      <p:sp>
        <p:nvSpPr>
          <p:cNvPr id="3" name="Content Placeholder 2">
            <a:extLst>
              <a:ext uri="{FF2B5EF4-FFF2-40B4-BE49-F238E27FC236}">
                <a16:creationId xmlns:a16="http://schemas.microsoft.com/office/drawing/2014/main" id="{958E4C5D-E192-D880-1220-BFDD0AA4E1A0}"/>
              </a:ext>
            </a:extLst>
          </p:cNvPr>
          <p:cNvSpPr>
            <a:spLocks noGrp="1"/>
          </p:cNvSpPr>
          <p:nvPr>
            <p:ph idx="1"/>
          </p:nvPr>
        </p:nvSpPr>
        <p:spPr>
          <a:xfrm>
            <a:off x="628650" y="1473200"/>
            <a:ext cx="7886700" cy="4351338"/>
          </a:xfrm>
        </p:spPr>
        <p:txBody>
          <a:bodyPr vert="horz" lIns="91440" tIns="45720" rIns="91440" bIns="45720" rtlCol="0" anchor="t">
            <a:normAutofit lnSpcReduction="10000"/>
          </a:bodyPr>
          <a:lstStyle/>
          <a:p>
            <a:pPr marL="0" indent="0">
              <a:buNone/>
            </a:pPr>
            <a:endParaRPr lang="en-US" dirty="0">
              <a:latin typeface="Calibri Light"/>
              <a:ea typeface="Calibri Light"/>
              <a:cs typeface="Calibri Light"/>
            </a:endParaRPr>
          </a:p>
          <a:p>
            <a:pPr marL="457200" indent="-457200">
              <a:buFont typeface="+mj-lt"/>
              <a:buAutoNum type="arabicPeriod"/>
            </a:pPr>
            <a:r>
              <a:rPr lang="en-US" dirty="0">
                <a:latin typeface="Calibri Light"/>
                <a:ea typeface="Calibri Light"/>
                <a:cs typeface="Calibri Light"/>
              </a:rPr>
              <a:t>Download approved budget workbook from GrantVantage</a:t>
            </a:r>
          </a:p>
          <a:p>
            <a:pPr marL="0" indent="0">
              <a:buNone/>
            </a:pPr>
            <a:endParaRPr lang="en-US" dirty="0">
              <a:latin typeface="Calibri Light"/>
              <a:ea typeface="Calibri" panose="020F0502020204030204"/>
              <a:cs typeface="Calibri" panose="020F0502020204030204"/>
            </a:endParaRPr>
          </a:p>
          <a:p>
            <a:pPr marL="0" indent="0">
              <a:buNone/>
            </a:pPr>
            <a:r>
              <a:rPr lang="en-US" dirty="0">
                <a:latin typeface="Calibri Light"/>
                <a:ea typeface="Calibri Light"/>
                <a:cs typeface="Calibri Light"/>
              </a:rPr>
              <a:t>2.     Record your revisions</a:t>
            </a:r>
          </a:p>
          <a:p>
            <a:pPr lvl="1">
              <a:buFont typeface="Wingdings" panose="05000000000000000000" pitchFamily="2" charset="2"/>
              <a:buChar char="§"/>
            </a:pPr>
            <a:r>
              <a:rPr lang="en-US" dirty="0">
                <a:highlight>
                  <a:srgbClr val="00FF00"/>
                </a:highlight>
                <a:latin typeface="Calibri Light"/>
                <a:ea typeface="Calibri Light"/>
                <a:cs typeface="Calibri Light"/>
              </a:rPr>
              <a:t>Note changes for existing activities in the </a:t>
            </a:r>
            <a:r>
              <a:rPr lang="en-US" i="1" dirty="0">
                <a:highlight>
                  <a:srgbClr val="00FF00"/>
                </a:highlight>
                <a:latin typeface="Calibri Light"/>
                <a:ea typeface="Calibri Light"/>
                <a:cs typeface="Calibri Light"/>
              </a:rPr>
              <a:t>notes</a:t>
            </a:r>
            <a:r>
              <a:rPr lang="en-US" dirty="0">
                <a:highlight>
                  <a:srgbClr val="00FF00"/>
                </a:highlight>
                <a:latin typeface="Calibri Light"/>
                <a:ea typeface="Calibri Light"/>
                <a:cs typeface="Calibri Light"/>
              </a:rPr>
              <a:t> column  </a:t>
            </a:r>
          </a:p>
          <a:p>
            <a:pPr lvl="2"/>
            <a:r>
              <a:rPr lang="en-US" dirty="0">
                <a:highlight>
                  <a:srgbClr val="00FF00"/>
                </a:highlight>
                <a:latin typeface="Calibri Light"/>
                <a:ea typeface="Calibri Light"/>
                <a:cs typeface="Calibri Light"/>
              </a:rPr>
              <a:t>Title Workbooks (column K)</a:t>
            </a:r>
          </a:p>
          <a:p>
            <a:pPr lvl="1">
              <a:buFont typeface="Wingdings" panose="05000000000000000000" pitchFamily="2" charset="2"/>
              <a:buChar char="§"/>
            </a:pPr>
            <a:r>
              <a:rPr lang="en-US" dirty="0">
                <a:latin typeface="Calibri Light"/>
                <a:ea typeface="Calibri Light"/>
                <a:cs typeface="Calibri Light"/>
              </a:rPr>
              <a:t>Add new activities in the blank rows below your existing activities</a:t>
            </a:r>
          </a:p>
          <a:p>
            <a:pPr lvl="2"/>
            <a:r>
              <a:rPr lang="en-US" dirty="0">
                <a:latin typeface="Calibri Light"/>
                <a:ea typeface="Calibri Light"/>
                <a:cs typeface="Calibri Light"/>
              </a:rPr>
              <a:t>Make sure to complete all columns for new activities</a:t>
            </a:r>
          </a:p>
          <a:p>
            <a:pPr lvl="2"/>
            <a:r>
              <a:rPr lang="en-US" dirty="0">
                <a:highlight>
                  <a:srgbClr val="00FF00"/>
                </a:highlight>
                <a:latin typeface="Calibri Light"/>
                <a:ea typeface="Calibri Light"/>
                <a:cs typeface="Calibri Light"/>
              </a:rPr>
              <a:t>UIP alignment for Title funds</a:t>
            </a:r>
          </a:p>
          <a:p>
            <a:pPr marL="1028700" lvl="3" indent="0">
              <a:buNone/>
            </a:pPr>
            <a:endParaRPr lang="en-US" dirty="0">
              <a:latin typeface="Calibri Light"/>
              <a:ea typeface="Calibri Light"/>
              <a:cs typeface="Calibri Light"/>
            </a:endParaRPr>
          </a:p>
          <a:p>
            <a:pPr marL="457200" indent="-457200">
              <a:buAutoNum type="arabicPeriod" startAt="3"/>
            </a:pPr>
            <a:r>
              <a:rPr lang="en-US" dirty="0">
                <a:latin typeface="Calibri Light"/>
                <a:ea typeface="Calibri Light"/>
                <a:cs typeface="Calibri Light"/>
              </a:rPr>
              <a:t>Email complete revision request workbook to </a:t>
            </a:r>
            <a:r>
              <a:rPr lang="en-US" dirty="0">
                <a:latin typeface="Calibri Light"/>
                <a:ea typeface="Calibri Light"/>
                <a:cs typeface="Calibri Light"/>
                <a:hlinkClick r:id="rId3"/>
              </a:rPr>
              <a:t>RFF@csi.state.co.us</a:t>
            </a:r>
            <a:r>
              <a:rPr lang="en-US" dirty="0">
                <a:latin typeface="Calibri Light"/>
                <a:ea typeface="Calibri Light"/>
                <a:cs typeface="Calibri Light"/>
              </a:rPr>
              <a:t> </a:t>
            </a:r>
          </a:p>
          <a:p>
            <a:pPr lvl="1">
              <a:buFont typeface="Wingdings" panose="05000000000000000000" pitchFamily="2" charset="2"/>
              <a:buChar char="§"/>
            </a:pPr>
            <a:r>
              <a:rPr lang="en-US" dirty="0">
                <a:highlight>
                  <a:srgbClr val="00FF00"/>
                </a:highlight>
                <a:latin typeface="Calibri Light"/>
                <a:ea typeface="Calibri Light"/>
                <a:cs typeface="Calibri Light"/>
              </a:rPr>
              <a:t>Title revision requests are reviewed and approval internally upon receipt</a:t>
            </a:r>
          </a:p>
          <a:p>
            <a:pPr lvl="1">
              <a:buFont typeface="Wingdings" panose="05000000000000000000" pitchFamily="2" charset="2"/>
              <a:buChar char="§"/>
            </a:pPr>
            <a:endParaRPr lang="en-US" dirty="0">
              <a:latin typeface="Calibri Light"/>
              <a:ea typeface="Calibri Light"/>
              <a:cs typeface="Calibri Light"/>
            </a:endParaRPr>
          </a:p>
          <a:p>
            <a:pPr marL="0" indent="0">
              <a:buNone/>
            </a:pPr>
            <a:r>
              <a:rPr lang="en-US" dirty="0">
                <a:latin typeface="Calibri Light"/>
                <a:ea typeface="Calibri Light"/>
                <a:cs typeface="Calibri Light"/>
              </a:rPr>
              <a:t>4.    Email notification will be sent upon approval and GV budget update</a:t>
            </a:r>
          </a:p>
        </p:txBody>
      </p:sp>
      <p:sp>
        <p:nvSpPr>
          <p:cNvPr id="4" name="TextBox 3">
            <a:extLst>
              <a:ext uri="{FF2B5EF4-FFF2-40B4-BE49-F238E27FC236}">
                <a16:creationId xmlns:a16="http://schemas.microsoft.com/office/drawing/2014/main" id="{268EF3DC-190C-7F1C-8D2B-211758E43506}"/>
              </a:ext>
            </a:extLst>
          </p:cNvPr>
          <p:cNvSpPr txBox="1"/>
          <p:nvPr/>
        </p:nvSpPr>
        <p:spPr>
          <a:xfrm>
            <a:off x="628650" y="6007531"/>
            <a:ext cx="3838575" cy="307777"/>
          </a:xfrm>
          <a:prstGeom prst="rect">
            <a:avLst/>
          </a:prstGeom>
          <a:noFill/>
        </p:spPr>
        <p:txBody>
          <a:bodyPr wrap="square" rtlCol="0">
            <a:spAutoFit/>
          </a:bodyPr>
          <a:lstStyle/>
          <a:p>
            <a:r>
              <a:rPr lang="en-US" sz="1400" dirty="0">
                <a:hlinkClick r:id="rId4"/>
              </a:rPr>
              <a:t>Accessing Budget Workbooks in GV</a:t>
            </a:r>
            <a:endParaRPr lang="en-US" sz="1400" dirty="0"/>
          </a:p>
        </p:txBody>
      </p:sp>
    </p:spTree>
    <p:extLst>
      <p:ext uri="{BB962C8B-B14F-4D97-AF65-F5344CB8AC3E}">
        <p14:creationId xmlns:p14="http://schemas.microsoft.com/office/powerpoint/2010/main" val="2797094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0900-C21F-6D87-EAA3-5DA0A1B0AC39}"/>
              </a:ext>
            </a:extLst>
          </p:cNvPr>
          <p:cNvSpPr>
            <a:spLocks noGrp="1"/>
          </p:cNvSpPr>
          <p:nvPr>
            <p:ph type="title"/>
          </p:nvPr>
        </p:nvSpPr>
        <p:spPr/>
        <p:txBody>
          <a:bodyPr>
            <a:normAutofit/>
          </a:bodyPr>
          <a:lstStyle/>
          <a:p>
            <a:r>
              <a:rPr lang="en-US" sz="3200" dirty="0"/>
              <a:t>Categorical Budget Revision Process: ESSER</a:t>
            </a:r>
          </a:p>
        </p:txBody>
      </p:sp>
      <p:sp>
        <p:nvSpPr>
          <p:cNvPr id="3" name="Content Placeholder 2">
            <a:extLst>
              <a:ext uri="{FF2B5EF4-FFF2-40B4-BE49-F238E27FC236}">
                <a16:creationId xmlns:a16="http://schemas.microsoft.com/office/drawing/2014/main" id="{958E4C5D-E192-D880-1220-BFDD0AA4E1A0}"/>
              </a:ext>
            </a:extLst>
          </p:cNvPr>
          <p:cNvSpPr>
            <a:spLocks noGrp="1"/>
          </p:cNvSpPr>
          <p:nvPr>
            <p:ph idx="1"/>
          </p:nvPr>
        </p:nvSpPr>
        <p:spPr>
          <a:xfrm>
            <a:off x="628650" y="1473200"/>
            <a:ext cx="7886700" cy="4351338"/>
          </a:xfrm>
        </p:spPr>
        <p:txBody>
          <a:bodyPr vert="horz" lIns="91440" tIns="45720" rIns="91440" bIns="45720" rtlCol="0" anchor="t">
            <a:normAutofit fontScale="92500" lnSpcReduction="10000"/>
          </a:bodyPr>
          <a:lstStyle/>
          <a:p>
            <a:pPr marL="0" indent="0">
              <a:buNone/>
            </a:pPr>
            <a:endParaRPr lang="en-US" dirty="0">
              <a:latin typeface="Calibri Light"/>
              <a:ea typeface="Calibri Light"/>
              <a:cs typeface="Calibri Light"/>
            </a:endParaRPr>
          </a:p>
          <a:p>
            <a:pPr marL="457200" indent="-457200">
              <a:buFont typeface="+mj-lt"/>
              <a:buAutoNum type="arabicPeriod"/>
            </a:pPr>
            <a:r>
              <a:rPr lang="en-US" dirty="0">
                <a:latin typeface="Calibri Light"/>
                <a:ea typeface="Calibri Light"/>
                <a:cs typeface="Calibri Light"/>
              </a:rPr>
              <a:t>Download approved budget workbook from GrantVantage</a:t>
            </a:r>
          </a:p>
          <a:p>
            <a:pPr marL="0" indent="0">
              <a:buNone/>
            </a:pPr>
            <a:endParaRPr lang="en-US" dirty="0">
              <a:latin typeface="Calibri Light"/>
              <a:ea typeface="Calibri" panose="020F0502020204030204"/>
              <a:cs typeface="Calibri" panose="020F0502020204030204"/>
            </a:endParaRPr>
          </a:p>
          <a:p>
            <a:pPr marL="0" indent="0">
              <a:buNone/>
            </a:pPr>
            <a:r>
              <a:rPr lang="en-US" dirty="0">
                <a:latin typeface="Calibri Light"/>
                <a:ea typeface="Calibri Light"/>
                <a:cs typeface="Calibri Light"/>
              </a:rPr>
              <a:t>2.     Record your revisions</a:t>
            </a:r>
          </a:p>
          <a:p>
            <a:pPr lvl="1">
              <a:buFont typeface="Wingdings" panose="05000000000000000000" pitchFamily="2" charset="2"/>
              <a:buChar char="§"/>
            </a:pPr>
            <a:r>
              <a:rPr lang="en-US" dirty="0">
                <a:highlight>
                  <a:srgbClr val="00FF00"/>
                </a:highlight>
                <a:latin typeface="Calibri Light"/>
                <a:ea typeface="Calibri Light"/>
                <a:cs typeface="Calibri Light"/>
              </a:rPr>
              <a:t>Note changes for existing activities in the cells themselves and highlight yellow, include narrative the </a:t>
            </a:r>
            <a:r>
              <a:rPr lang="en-US" i="1" dirty="0">
                <a:highlight>
                  <a:srgbClr val="00FF00"/>
                </a:highlight>
                <a:latin typeface="Calibri Light"/>
                <a:ea typeface="Calibri Light"/>
                <a:cs typeface="Calibri Light"/>
              </a:rPr>
              <a:t>notes</a:t>
            </a:r>
            <a:r>
              <a:rPr lang="en-US" dirty="0">
                <a:highlight>
                  <a:srgbClr val="00FF00"/>
                </a:highlight>
                <a:latin typeface="Calibri Light"/>
                <a:ea typeface="Calibri Light"/>
                <a:cs typeface="Calibri Light"/>
              </a:rPr>
              <a:t> column indicating the change  </a:t>
            </a:r>
          </a:p>
          <a:p>
            <a:pPr lvl="2">
              <a:buFont typeface="Arial" panose="05000000000000000000" pitchFamily="2" charset="2"/>
              <a:buChar char="•"/>
            </a:pPr>
            <a:r>
              <a:rPr lang="en-US" dirty="0">
                <a:highlight>
                  <a:srgbClr val="00FF00"/>
                </a:highlight>
                <a:latin typeface="Calibri Light"/>
                <a:ea typeface="Calibri Light"/>
                <a:cs typeface="Calibri Light"/>
              </a:rPr>
              <a:t>ESSER Workbooks (column M)</a:t>
            </a:r>
            <a:endParaRPr lang="en-US" dirty="0">
              <a:highlight>
                <a:srgbClr val="00FF00"/>
              </a:highlight>
              <a:cs typeface="Calibri"/>
            </a:endParaRPr>
          </a:p>
          <a:p>
            <a:pPr lvl="1">
              <a:buFont typeface="Wingdings" panose="05000000000000000000" pitchFamily="2" charset="2"/>
              <a:buChar char="§"/>
            </a:pPr>
            <a:r>
              <a:rPr lang="en-US" dirty="0">
                <a:latin typeface="Calibri Light"/>
                <a:ea typeface="Calibri Light"/>
                <a:cs typeface="Calibri Light"/>
              </a:rPr>
              <a:t>Add new activities in the blank rows below your existing activities</a:t>
            </a:r>
          </a:p>
          <a:p>
            <a:pPr lvl="2"/>
            <a:r>
              <a:rPr lang="en-US" dirty="0">
                <a:latin typeface="Calibri Light"/>
                <a:ea typeface="Calibri Light"/>
                <a:cs typeface="Calibri Light"/>
              </a:rPr>
              <a:t>Make sure to complete all columns for new activities</a:t>
            </a:r>
          </a:p>
          <a:p>
            <a:pPr marL="1028700" lvl="3" indent="0">
              <a:buNone/>
            </a:pPr>
            <a:endParaRPr lang="en-US" dirty="0">
              <a:latin typeface="Calibri Light"/>
              <a:ea typeface="Calibri Light"/>
              <a:cs typeface="Calibri Light"/>
            </a:endParaRPr>
          </a:p>
          <a:p>
            <a:pPr marL="457200" indent="-457200">
              <a:buAutoNum type="arabicPeriod" startAt="3"/>
            </a:pPr>
            <a:r>
              <a:rPr lang="en-US" dirty="0">
                <a:latin typeface="Calibri Light"/>
                <a:ea typeface="Calibri Light"/>
                <a:cs typeface="Calibri Light"/>
              </a:rPr>
              <a:t>Email complete revision request workbook to </a:t>
            </a:r>
            <a:r>
              <a:rPr lang="en-US" dirty="0">
                <a:latin typeface="Calibri Light"/>
                <a:ea typeface="Calibri Light"/>
                <a:cs typeface="Calibri Light"/>
                <a:hlinkClick r:id="rId3"/>
              </a:rPr>
              <a:t>RFF@csi.state.co.us</a:t>
            </a:r>
            <a:r>
              <a:rPr lang="en-US" dirty="0">
                <a:latin typeface="Calibri Light"/>
                <a:ea typeface="Calibri Light"/>
                <a:cs typeface="Calibri Light"/>
              </a:rPr>
              <a:t> </a:t>
            </a:r>
          </a:p>
          <a:p>
            <a:pPr lvl="1">
              <a:buFont typeface="Wingdings" panose="05000000000000000000" pitchFamily="2" charset="2"/>
              <a:buChar char="§"/>
            </a:pPr>
            <a:r>
              <a:rPr lang="en-US" dirty="0">
                <a:highlight>
                  <a:srgbClr val="00FF00"/>
                </a:highlight>
                <a:latin typeface="Calibri Light"/>
                <a:ea typeface="Calibri Light"/>
                <a:cs typeface="Calibri Light"/>
              </a:rPr>
              <a:t>ESSER revision requests are submitted to federal programs quarterly</a:t>
            </a:r>
          </a:p>
          <a:p>
            <a:pPr lvl="2">
              <a:buFont typeface="Arial" panose="05000000000000000000" pitchFamily="2" charset="2"/>
              <a:buChar char="•"/>
            </a:pPr>
            <a:r>
              <a:rPr lang="en-US" dirty="0">
                <a:latin typeface="Calibri Light"/>
                <a:ea typeface="Calibri Light"/>
                <a:cs typeface="Calibri Light"/>
              </a:rPr>
              <a:t>Reminder emails are sent to schools prior to ESSER quarterly revision deadlines</a:t>
            </a:r>
          </a:p>
          <a:p>
            <a:pPr marL="342900" lvl="1" indent="0">
              <a:buNone/>
            </a:pPr>
            <a:endParaRPr lang="en-US" dirty="0">
              <a:latin typeface="Calibri Light"/>
              <a:ea typeface="Calibri Light"/>
              <a:cs typeface="Calibri Light"/>
            </a:endParaRPr>
          </a:p>
          <a:p>
            <a:pPr marL="0" indent="0">
              <a:buNone/>
            </a:pPr>
            <a:r>
              <a:rPr lang="en-US" dirty="0">
                <a:latin typeface="Calibri Light"/>
                <a:ea typeface="Calibri Light"/>
                <a:cs typeface="Calibri Light"/>
              </a:rPr>
              <a:t>4.    Email notification will be sent upon approval and GV budget update</a:t>
            </a:r>
          </a:p>
        </p:txBody>
      </p:sp>
      <p:sp>
        <p:nvSpPr>
          <p:cNvPr id="4" name="TextBox 3">
            <a:extLst>
              <a:ext uri="{FF2B5EF4-FFF2-40B4-BE49-F238E27FC236}">
                <a16:creationId xmlns:a16="http://schemas.microsoft.com/office/drawing/2014/main" id="{268EF3DC-190C-7F1C-8D2B-211758E43506}"/>
              </a:ext>
            </a:extLst>
          </p:cNvPr>
          <p:cNvSpPr txBox="1"/>
          <p:nvPr/>
        </p:nvSpPr>
        <p:spPr>
          <a:xfrm>
            <a:off x="628650" y="6007531"/>
            <a:ext cx="3838575" cy="307777"/>
          </a:xfrm>
          <a:prstGeom prst="rect">
            <a:avLst/>
          </a:prstGeom>
          <a:noFill/>
        </p:spPr>
        <p:txBody>
          <a:bodyPr wrap="square" rtlCol="0">
            <a:spAutoFit/>
          </a:bodyPr>
          <a:lstStyle/>
          <a:p>
            <a:r>
              <a:rPr lang="en-US" sz="1400" dirty="0">
                <a:hlinkClick r:id="rId4"/>
              </a:rPr>
              <a:t>Accessing Budget Workbooks in GV</a:t>
            </a:r>
            <a:endParaRPr lang="en-US" sz="1400" dirty="0"/>
          </a:p>
        </p:txBody>
      </p:sp>
    </p:spTree>
    <p:extLst>
      <p:ext uri="{BB962C8B-B14F-4D97-AF65-F5344CB8AC3E}">
        <p14:creationId xmlns:p14="http://schemas.microsoft.com/office/powerpoint/2010/main" val="1241043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E0900-C21F-6D87-EAA3-5DA0A1B0AC39}"/>
              </a:ext>
            </a:extLst>
          </p:cNvPr>
          <p:cNvSpPr>
            <a:spLocks noGrp="1"/>
          </p:cNvSpPr>
          <p:nvPr>
            <p:ph type="title"/>
          </p:nvPr>
        </p:nvSpPr>
        <p:spPr/>
        <p:txBody>
          <a:bodyPr>
            <a:normAutofit/>
          </a:bodyPr>
          <a:lstStyle/>
          <a:p>
            <a:r>
              <a:rPr lang="en-US" sz="3600" dirty="0"/>
              <a:t>Categorical Budget Revision Process: IDEA</a:t>
            </a:r>
          </a:p>
        </p:txBody>
      </p:sp>
      <p:sp>
        <p:nvSpPr>
          <p:cNvPr id="3" name="Content Placeholder 2">
            <a:extLst>
              <a:ext uri="{FF2B5EF4-FFF2-40B4-BE49-F238E27FC236}">
                <a16:creationId xmlns:a16="http://schemas.microsoft.com/office/drawing/2014/main" id="{958E4C5D-E192-D880-1220-BFDD0AA4E1A0}"/>
              </a:ext>
            </a:extLst>
          </p:cNvPr>
          <p:cNvSpPr>
            <a:spLocks noGrp="1"/>
          </p:cNvSpPr>
          <p:nvPr>
            <p:ph idx="1"/>
          </p:nvPr>
        </p:nvSpPr>
        <p:spPr>
          <a:xfrm>
            <a:off x="628650" y="1473199"/>
            <a:ext cx="7886700" cy="4575175"/>
          </a:xfrm>
        </p:spPr>
        <p:txBody>
          <a:bodyPr vert="horz" lIns="91440" tIns="45720" rIns="91440" bIns="45720" rtlCol="0" anchor="t">
            <a:noAutofit/>
          </a:bodyPr>
          <a:lstStyle/>
          <a:p>
            <a:pPr marL="457200" indent="-457200">
              <a:buFont typeface="+mj-lt"/>
              <a:buAutoNum type="arabicPeriod"/>
            </a:pPr>
            <a:r>
              <a:rPr lang="en-US" sz="2000" dirty="0">
                <a:latin typeface="Calibri Light"/>
                <a:ea typeface="Calibri Light"/>
                <a:cs typeface="Calibri Light"/>
              </a:rPr>
              <a:t>Download approved budget workbook from GrantVantage</a:t>
            </a:r>
            <a:br>
              <a:rPr lang="en-US" sz="2000" dirty="0">
                <a:latin typeface="Calibri Light"/>
              </a:rPr>
            </a:br>
            <a:endParaRPr lang="en-US" sz="2000" dirty="0">
              <a:latin typeface="Calibri Light"/>
              <a:ea typeface="Calibri Light"/>
              <a:cs typeface="Calibri Light"/>
            </a:endParaRPr>
          </a:p>
          <a:p>
            <a:pPr marL="457200" indent="-457200">
              <a:buFont typeface="+mj-lt"/>
              <a:buAutoNum type="arabicPeriod"/>
            </a:pPr>
            <a:r>
              <a:rPr lang="en-US" sz="2000" dirty="0">
                <a:latin typeface="Calibri Light"/>
                <a:ea typeface="Calibri Light"/>
                <a:cs typeface="Calibri Light"/>
              </a:rPr>
              <a:t>Record your revisions</a:t>
            </a:r>
          </a:p>
          <a:p>
            <a:pPr lvl="2">
              <a:buFont typeface="Wingdings" panose="05000000000000000000" pitchFamily="2" charset="2"/>
              <a:buChar char="§"/>
            </a:pPr>
            <a:r>
              <a:rPr lang="en-US" sz="1600" dirty="0">
                <a:highlight>
                  <a:srgbClr val="00FF00"/>
                </a:highlight>
                <a:latin typeface="Calibri Light"/>
                <a:ea typeface="Calibri Light"/>
                <a:cs typeface="Calibri Light"/>
              </a:rPr>
              <a:t>Note changes for existing approved instructors directly in the relevant cell and highlight the cell yellow</a:t>
            </a:r>
          </a:p>
          <a:p>
            <a:pPr lvl="2">
              <a:buFont typeface="Wingdings" panose="05000000000000000000" pitchFamily="2" charset="2"/>
              <a:buChar char="§"/>
            </a:pPr>
            <a:r>
              <a:rPr lang="en-US" sz="1600" dirty="0">
                <a:highlight>
                  <a:srgbClr val="00FF00"/>
                </a:highlight>
                <a:latin typeface="Calibri Light"/>
                <a:ea typeface="Calibri Light"/>
                <a:cs typeface="Calibri Light"/>
              </a:rPr>
              <a:t>Add new instructors in the blank rows below your existing approved instructors</a:t>
            </a:r>
          </a:p>
          <a:p>
            <a:pPr lvl="3">
              <a:buFont typeface="Wingdings" panose="05000000000000000000" pitchFamily="2" charset="2"/>
              <a:buChar char="§"/>
            </a:pPr>
            <a:r>
              <a:rPr lang="en-US" dirty="0">
                <a:highlight>
                  <a:srgbClr val="00FF00"/>
                </a:highlight>
                <a:latin typeface="Calibri Light"/>
                <a:ea typeface="Calibri Light"/>
                <a:cs typeface="Calibri Light"/>
              </a:rPr>
              <a:t>New instructors will require an HR Instructor form to verify proper state licensure</a:t>
            </a:r>
          </a:p>
          <a:p>
            <a:pPr lvl="4">
              <a:buFont typeface="Wingdings" panose="05000000000000000000" pitchFamily="2" charset="2"/>
              <a:buChar char="Ø"/>
            </a:pPr>
            <a:r>
              <a:rPr lang="en-US" dirty="0">
                <a:highlight>
                  <a:srgbClr val="00FF00"/>
                </a:highlight>
                <a:latin typeface="Calibri Light"/>
                <a:ea typeface="Calibri Light"/>
                <a:cs typeface="Calibri Light"/>
              </a:rPr>
              <a:t>School uploads completed HR instructor form in the school’s </a:t>
            </a:r>
            <a:r>
              <a:rPr lang="en-US" dirty="0" err="1">
                <a:highlight>
                  <a:srgbClr val="00FF00"/>
                </a:highlight>
                <a:latin typeface="Calibri Light"/>
                <a:ea typeface="Calibri Light"/>
                <a:cs typeface="Calibri Light"/>
              </a:rPr>
              <a:t>syncplicity</a:t>
            </a:r>
            <a:r>
              <a:rPr lang="en-US" dirty="0">
                <a:highlight>
                  <a:srgbClr val="00FF00"/>
                </a:highlight>
                <a:latin typeface="Calibri Light"/>
                <a:ea typeface="Calibri Light"/>
                <a:cs typeface="Calibri Light"/>
              </a:rPr>
              <a:t> folder</a:t>
            </a:r>
          </a:p>
          <a:p>
            <a:pPr lvl="4">
              <a:buFont typeface="Wingdings" panose="05000000000000000000" pitchFamily="2" charset="2"/>
              <a:buChar char="Ø"/>
            </a:pPr>
            <a:r>
              <a:rPr lang="en-US" dirty="0">
                <a:highlight>
                  <a:srgbClr val="00FF00"/>
                </a:highlight>
                <a:latin typeface="Calibri Light"/>
                <a:ea typeface="Calibri Light"/>
                <a:cs typeface="Calibri Light"/>
              </a:rPr>
              <a:t>Do not email HR instructor forms because they contain personally identifiable information (PII)</a:t>
            </a:r>
          </a:p>
          <a:p>
            <a:pPr marL="1028700" lvl="3" indent="0">
              <a:buNone/>
            </a:pPr>
            <a:endParaRPr lang="en-US" dirty="0">
              <a:latin typeface="Calibri Light"/>
              <a:ea typeface="Calibri Light"/>
              <a:cs typeface="Calibri Light"/>
            </a:endParaRPr>
          </a:p>
          <a:p>
            <a:pPr marL="457200" indent="-457200">
              <a:buAutoNum type="arabicPeriod" startAt="3"/>
            </a:pPr>
            <a:r>
              <a:rPr lang="en-US" sz="2000" dirty="0">
                <a:latin typeface="Calibri Light"/>
                <a:ea typeface="Calibri Light"/>
                <a:cs typeface="Calibri Light"/>
              </a:rPr>
              <a:t>Email complete revision request workbook to </a:t>
            </a:r>
            <a:r>
              <a:rPr lang="en-US" sz="2000" dirty="0">
                <a:latin typeface="Calibri Light"/>
                <a:ea typeface="Calibri Light"/>
                <a:cs typeface="Calibri Light"/>
                <a:hlinkClick r:id="rId3"/>
              </a:rPr>
              <a:t>RFF@csi.state.co.us</a:t>
            </a:r>
            <a:r>
              <a:rPr lang="en-US" sz="2000" dirty="0">
                <a:latin typeface="Calibri Light"/>
                <a:ea typeface="Calibri Light"/>
                <a:cs typeface="Calibri Light"/>
              </a:rPr>
              <a:t> </a:t>
            </a:r>
          </a:p>
          <a:p>
            <a:pPr lvl="2">
              <a:buFont typeface="Wingdings" panose="020B0604020202020204" pitchFamily="34" charset="0"/>
              <a:buChar char="§"/>
            </a:pPr>
            <a:r>
              <a:rPr lang="en-US" sz="1600" dirty="0">
                <a:highlight>
                  <a:srgbClr val="00FF00"/>
                </a:highlight>
                <a:latin typeface="Calibri Light"/>
                <a:ea typeface="Calibri Light"/>
                <a:cs typeface="Calibri Light"/>
              </a:rPr>
              <a:t>IDEA revisions are reviewed and approval internally upon receipt</a:t>
            </a:r>
            <a:endParaRPr lang="en-US" sz="1600" dirty="0">
              <a:latin typeface="Calibri Light"/>
              <a:ea typeface="Calibri Light"/>
              <a:cs typeface="Calibri Light"/>
            </a:endParaRPr>
          </a:p>
          <a:p>
            <a:pPr marL="0" indent="0">
              <a:buNone/>
            </a:pPr>
            <a:r>
              <a:rPr lang="en-US" sz="2000" dirty="0">
                <a:latin typeface="Calibri Light"/>
                <a:ea typeface="Calibri Light"/>
                <a:cs typeface="Calibri Light"/>
              </a:rPr>
              <a:t>4.     </a:t>
            </a:r>
            <a:r>
              <a:rPr lang="en-US" sz="2000" b="0" i="0" dirty="0">
                <a:solidFill>
                  <a:srgbClr val="000000"/>
                </a:solidFill>
                <a:effectLst/>
                <a:latin typeface="Calibri Light"/>
                <a:ea typeface="Calibri"/>
                <a:cs typeface="Calibri"/>
              </a:rPr>
              <a:t>Email notification will be sent upon approval and GV</a:t>
            </a:r>
            <a:r>
              <a:rPr lang="en-US" sz="2000" dirty="0">
                <a:solidFill>
                  <a:srgbClr val="000000"/>
                </a:solidFill>
                <a:latin typeface="Calibri Light"/>
                <a:ea typeface="Calibri"/>
                <a:cs typeface="Calibri"/>
              </a:rPr>
              <a:t> budget</a:t>
            </a:r>
            <a:r>
              <a:rPr lang="en-US" sz="2000" b="0" i="0" dirty="0">
                <a:solidFill>
                  <a:srgbClr val="000000"/>
                </a:solidFill>
                <a:effectLst/>
                <a:latin typeface="Calibri Light"/>
                <a:ea typeface="Calibri"/>
                <a:cs typeface="Calibri"/>
              </a:rPr>
              <a:t> update</a:t>
            </a:r>
            <a:endParaRPr lang="en-US" sz="2000" dirty="0">
              <a:latin typeface="Calibri Light"/>
              <a:ea typeface="Calibri"/>
              <a:cs typeface="Calibri"/>
            </a:endParaRPr>
          </a:p>
        </p:txBody>
      </p:sp>
      <p:sp>
        <p:nvSpPr>
          <p:cNvPr id="4" name="TextBox 3">
            <a:extLst>
              <a:ext uri="{FF2B5EF4-FFF2-40B4-BE49-F238E27FC236}">
                <a16:creationId xmlns:a16="http://schemas.microsoft.com/office/drawing/2014/main" id="{268EF3DC-190C-7F1C-8D2B-211758E43506}"/>
              </a:ext>
            </a:extLst>
          </p:cNvPr>
          <p:cNvSpPr txBox="1"/>
          <p:nvPr/>
        </p:nvSpPr>
        <p:spPr>
          <a:xfrm>
            <a:off x="628650" y="6115050"/>
            <a:ext cx="3838575" cy="523220"/>
          </a:xfrm>
          <a:prstGeom prst="rect">
            <a:avLst/>
          </a:prstGeom>
          <a:noFill/>
        </p:spPr>
        <p:txBody>
          <a:bodyPr wrap="square" rtlCol="0">
            <a:spAutoFit/>
          </a:bodyPr>
          <a:lstStyle/>
          <a:p>
            <a:r>
              <a:rPr lang="en-US" sz="1400" dirty="0">
                <a:hlinkClick r:id="rId4"/>
              </a:rPr>
              <a:t>Accessing Budget Workbooks in GV</a:t>
            </a:r>
            <a:endParaRPr lang="en-US" sz="1400" dirty="0"/>
          </a:p>
          <a:p>
            <a:r>
              <a:rPr lang="en-US" sz="1400" dirty="0">
                <a:hlinkClick r:id="rId5"/>
              </a:rPr>
              <a:t>IDEA Instructor HR Form</a:t>
            </a:r>
            <a:endParaRPr lang="en-US" sz="1400" dirty="0"/>
          </a:p>
        </p:txBody>
      </p:sp>
    </p:spTree>
    <p:extLst>
      <p:ext uri="{BB962C8B-B14F-4D97-AF65-F5344CB8AC3E}">
        <p14:creationId xmlns:p14="http://schemas.microsoft.com/office/powerpoint/2010/main" val="2972111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8CF4-9AB6-843D-6EEC-E8011ECA458F}"/>
              </a:ext>
            </a:extLst>
          </p:cNvPr>
          <p:cNvSpPr>
            <a:spLocks noGrp="1"/>
          </p:cNvSpPr>
          <p:nvPr>
            <p:ph type="title"/>
          </p:nvPr>
        </p:nvSpPr>
        <p:spPr/>
        <p:txBody>
          <a:bodyPr/>
          <a:lstStyle/>
          <a:p>
            <a:r>
              <a:rPr lang="en-US">
                <a:ea typeface="Calibri Light"/>
                <a:cs typeface="Calibri Light"/>
              </a:rPr>
              <a:t>ESSER II Closeout</a:t>
            </a:r>
            <a:endParaRPr lang="en-US"/>
          </a:p>
        </p:txBody>
      </p:sp>
      <p:sp>
        <p:nvSpPr>
          <p:cNvPr id="3" name="Content Placeholder 2">
            <a:extLst>
              <a:ext uri="{FF2B5EF4-FFF2-40B4-BE49-F238E27FC236}">
                <a16:creationId xmlns:a16="http://schemas.microsoft.com/office/drawing/2014/main" id="{C25240B3-768D-D1CC-9F4D-2CFCCD7FD587}"/>
              </a:ext>
            </a:extLst>
          </p:cNvPr>
          <p:cNvSpPr>
            <a:spLocks noGrp="1"/>
          </p:cNvSpPr>
          <p:nvPr>
            <p:ph idx="1"/>
          </p:nvPr>
        </p:nvSpPr>
        <p:spPr/>
        <p:txBody>
          <a:bodyPr vert="horz" lIns="91440" tIns="45720" rIns="91440" bIns="45720" rtlCol="0" anchor="t">
            <a:normAutofit lnSpcReduction="10000"/>
          </a:bodyPr>
          <a:lstStyle/>
          <a:p>
            <a:r>
              <a:rPr lang="en-US" dirty="0">
                <a:latin typeface="Calibri Light"/>
                <a:ea typeface="Calibri"/>
                <a:cs typeface="Calibri"/>
              </a:rPr>
              <a:t>A closeout process is required as part of 2 CFR 200 regulations for ALL ESSER II grants:</a:t>
            </a:r>
          </a:p>
          <a:p>
            <a:pPr lvl="1">
              <a:buFont typeface="Wingdings" panose="020B0604020202020204" pitchFamily="34" charset="0"/>
              <a:buChar char="§"/>
            </a:pPr>
            <a:r>
              <a:rPr lang="en-US" dirty="0">
                <a:latin typeface="Calibri Light"/>
                <a:ea typeface="Calibri"/>
                <a:cs typeface="Calibri"/>
              </a:rPr>
              <a:t>ESSER II – 4420 </a:t>
            </a:r>
          </a:p>
          <a:p>
            <a:pPr lvl="1">
              <a:buFont typeface="Wingdings" panose="020B0604020202020204" pitchFamily="34" charset="0"/>
              <a:buChar char="§"/>
            </a:pPr>
            <a:r>
              <a:rPr lang="en-US" dirty="0">
                <a:latin typeface="Calibri Light"/>
                <a:ea typeface="Calibri"/>
                <a:cs typeface="Calibri"/>
              </a:rPr>
              <a:t>ESSER II Supplemental (High Needs) – 4419</a:t>
            </a:r>
          </a:p>
          <a:p>
            <a:pPr lvl="1">
              <a:buFont typeface="Wingdings" panose="020B0604020202020204" pitchFamily="34" charset="0"/>
              <a:buChar char="§"/>
            </a:pPr>
            <a:r>
              <a:rPr lang="en-US" dirty="0">
                <a:latin typeface="Calibri Light"/>
                <a:ea typeface="Calibri"/>
                <a:cs typeface="Calibri"/>
              </a:rPr>
              <a:t>After School Learning Centers Cohort E2 – 4413</a:t>
            </a:r>
          </a:p>
          <a:p>
            <a:pPr lvl="1">
              <a:buFont typeface="Wingdings" panose="020B0604020202020204" pitchFamily="34" charset="0"/>
              <a:buChar char="§"/>
            </a:pPr>
            <a:r>
              <a:rPr lang="en-US" dirty="0">
                <a:latin typeface="Calibri Light"/>
                <a:ea typeface="Calibri"/>
                <a:cs typeface="Calibri"/>
              </a:rPr>
              <a:t>Educator Workforce Program – 4430</a:t>
            </a:r>
          </a:p>
          <a:p>
            <a:pPr lvl="1">
              <a:buFont typeface="Wingdings" panose="020B0604020202020204" pitchFamily="34" charset="0"/>
              <a:buChar char="§"/>
            </a:pPr>
            <a:r>
              <a:rPr lang="en-US" dirty="0">
                <a:latin typeface="Calibri Light"/>
                <a:ea typeface="Calibri"/>
                <a:cs typeface="Calibri"/>
              </a:rPr>
              <a:t>Rural Program Development – 4432</a:t>
            </a:r>
          </a:p>
          <a:p>
            <a:pPr lvl="1">
              <a:buFont typeface="Wingdings" panose="020B0604020202020204" pitchFamily="34" charset="0"/>
              <a:buChar char="§"/>
            </a:pPr>
            <a:r>
              <a:rPr lang="en-US" dirty="0">
                <a:latin typeface="Calibri Light"/>
                <a:ea typeface="Calibri"/>
                <a:cs typeface="Calibri"/>
              </a:rPr>
              <a:t>ESSER Transportation Assistance Grant – 4439 </a:t>
            </a:r>
          </a:p>
          <a:p>
            <a:pPr lvl="1">
              <a:buFont typeface="Wingdings" panose="020B0604020202020204" pitchFamily="34" charset="0"/>
              <a:buChar char="§"/>
            </a:pPr>
            <a:endParaRPr lang="en-US" dirty="0">
              <a:latin typeface="Calibri Light"/>
              <a:ea typeface="Calibri"/>
              <a:cs typeface="Calibri"/>
            </a:endParaRPr>
          </a:p>
          <a:p>
            <a:r>
              <a:rPr lang="en-US" dirty="0">
                <a:latin typeface="Calibri Light"/>
                <a:ea typeface="Calibri"/>
                <a:cs typeface="Calibri"/>
              </a:rPr>
              <a:t>Residual supplies, capitalized and non-capitalized equipment, and real property purchased with federal funds are required to be tracked and inventoried</a:t>
            </a:r>
            <a:endParaRPr lang="en-US" dirty="0">
              <a:latin typeface="Calibri Light"/>
              <a:ea typeface="Calibri Light"/>
              <a:cs typeface="Calibri Light"/>
            </a:endParaRPr>
          </a:p>
          <a:p>
            <a:r>
              <a:rPr lang="en-US" dirty="0">
                <a:latin typeface="Calibri Light"/>
                <a:ea typeface="Calibri"/>
                <a:cs typeface="Calibri"/>
              </a:rPr>
              <a:t>If your school purchased these items with any ESSER II funds, or if you were awarded a competitive grant under ESSER II, you received an email detailing required submissions</a:t>
            </a:r>
            <a:endParaRPr lang="en-US" dirty="0">
              <a:latin typeface="Calibri Light"/>
              <a:ea typeface="Calibri Light"/>
              <a:cs typeface="Calibri Light"/>
            </a:endParaRPr>
          </a:p>
          <a:p>
            <a:endParaRPr lang="en-US" dirty="0">
              <a:ea typeface="Calibri"/>
              <a:cs typeface="Calibri"/>
            </a:endParaRPr>
          </a:p>
        </p:txBody>
      </p:sp>
    </p:spTree>
    <p:extLst>
      <p:ext uri="{BB962C8B-B14F-4D97-AF65-F5344CB8AC3E}">
        <p14:creationId xmlns:p14="http://schemas.microsoft.com/office/powerpoint/2010/main" val="183463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5D9DD-9E86-9062-81B6-8951AEC92A00}"/>
              </a:ext>
              <a:ext uri="{C183D7F6-B498-43B3-948B-1728B52AA6E4}">
                <adec:decorative xmlns:adec="http://schemas.microsoft.com/office/drawing/2017/decorative" val="0"/>
              </a:ext>
            </a:extLst>
          </p:cNvPr>
          <p:cNvSpPr>
            <a:spLocks noGrp="1"/>
          </p:cNvSpPr>
          <p:nvPr>
            <p:ph type="title"/>
          </p:nvPr>
        </p:nvSpPr>
        <p:spPr/>
        <p:txBody>
          <a:bodyPr/>
          <a:lstStyle/>
          <a:p>
            <a:r>
              <a:rPr lang="en-US" dirty="0">
                <a:ea typeface="Calibri Light"/>
                <a:cs typeface="Calibri Light"/>
              </a:rPr>
              <a:t>ESSER II Closeout Requirements</a:t>
            </a:r>
            <a:endParaRPr lang="en-US" dirty="0"/>
          </a:p>
        </p:txBody>
      </p:sp>
      <p:sp>
        <p:nvSpPr>
          <p:cNvPr id="3" name="Content Placeholder 2">
            <a:extLst>
              <a:ext uri="{FF2B5EF4-FFF2-40B4-BE49-F238E27FC236}">
                <a16:creationId xmlns:a16="http://schemas.microsoft.com/office/drawing/2014/main" id="{D0E6F3B1-9398-F1C5-156A-C82C13C09719}"/>
              </a:ext>
              <a:ext uri="{C183D7F6-B498-43B3-948B-1728B52AA6E4}">
                <adec:decorative xmlns:adec="http://schemas.microsoft.com/office/drawing/2017/decorative" val="0"/>
              </a:ext>
            </a:extLst>
          </p:cNvPr>
          <p:cNvSpPr>
            <a:spLocks noGrp="1"/>
          </p:cNvSpPr>
          <p:nvPr>
            <p:ph idx="1"/>
          </p:nvPr>
        </p:nvSpPr>
        <p:spPr>
          <a:xfrm>
            <a:off x="628650" y="1286323"/>
            <a:ext cx="7886700" cy="5277006"/>
          </a:xfrm>
        </p:spPr>
        <p:txBody>
          <a:bodyPr vert="horz" lIns="91440" tIns="45720" rIns="91440" bIns="45720" rtlCol="0" anchor="t">
            <a:normAutofit/>
          </a:bodyPr>
          <a:lstStyle/>
          <a:p>
            <a:pPr marL="457200" indent="-457200">
              <a:buAutoNum type="arabicPeriod"/>
            </a:pPr>
            <a:r>
              <a:rPr lang="en-US" b="1">
                <a:latin typeface="Calibri Light"/>
                <a:ea typeface="Calibri"/>
                <a:cs typeface="Calibri"/>
              </a:rPr>
              <a:t>Closeout Workbook</a:t>
            </a:r>
          </a:p>
          <a:p>
            <a:pPr lvl="1"/>
            <a:r>
              <a:rPr lang="en-US">
                <a:latin typeface="Calibri Light"/>
                <a:ea typeface="Calibri"/>
                <a:cs typeface="Calibri"/>
              </a:rPr>
              <a:t>As much information as possible has been filled in</a:t>
            </a:r>
          </a:p>
          <a:p>
            <a:pPr lvl="1"/>
            <a:r>
              <a:rPr lang="en-US">
                <a:latin typeface="Calibri Light"/>
                <a:ea typeface="Calibri"/>
                <a:cs typeface="Calibri"/>
              </a:rPr>
              <a:t>Areas highlighted in yellow should be completed by school (condition, value, location of items)</a:t>
            </a:r>
          </a:p>
          <a:p>
            <a:pPr marL="0" indent="0">
              <a:buNone/>
            </a:pPr>
            <a:endParaRPr lang="en-US">
              <a:ea typeface="Calibri"/>
              <a:cs typeface="Calibri"/>
            </a:endParaRPr>
          </a:p>
          <a:p>
            <a:endParaRPr lang="en-US">
              <a:ea typeface="Calibri"/>
              <a:cs typeface="Calibri"/>
            </a:endParaRPr>
          </a:p>
        </p:txBody>
      </p:sp>
      <p:pic>
        <p:nvPicPr>
          <p:cNvPr id="4" name="Picture 3">
            <a:extLst>
              <a:ext uri="{FF2B5EF4-FFF2-40B4-BE49-F238E27FC236}">
                <a16:creationId xmlns:a16="http://schemas.microsoft.com/office/drawing/2014/main" id="{7ED27144-3CA5-6441-CB3D-E02E41083C0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22161" y="2658405"/>
            <a:ext cx="8699678" cy="1017985"/>
          </a:xfrm>
          <a:prstGeom prst="rect">
            <a:avLst/>
          </a:prstGeom>
        </p:spPr>
      </p:pic>
      <p:pic>
        <p:nvPicPr>
          <p:cNvPr id="5" name="Picture 4">
            <a:extLst>
              <a:ext uri="{FF2B5EF4-FFF2-40B4-BE49-F238E27FC236}">
                <a16:creationId xmlns:a16="http://schemas.microsoft.com/office/drawing/2014/main" id="{E7C66369-00E1-CC96-808C-D843E47C197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22161" y="4017499"/>
            <a:ext cx="8699679" cy="867524"/>
          </a:xfrm>
          <a:prstGeom prst="rect">
            <a:avLst/>
          </a:prstGeom>
        </p:spPr>
      </p:pic>
      <p:pic>
        <p:nvPicPr>
          <p:cNvPr id="6" name="Picture 5">
            <a:extLst>
              <a:ext uri="{FF2B5EF4-FFF2-40B4-BE49-F238E27FC236}">
                <a16:creationId xmlns:a16="http://schemas.microsoft.com/office/drawing/2014/main" id="{6BFDDB20-F2B0-F0E4-A7B8-9A3D41E3922C}"/>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222161" y="5409263"/>
            <a:ext cx="8699678" cy="869051"/>
          </a:xfrm>
          <a:prstGeom prst="rect">
            <a:avLst/>
          </a:prstGeom>
        </p:spPr>
      </p:pic>
      <p:sp>
        <p:nvSpPr>
          <p:cNvPr id="7" name="Oval 6">
            <a:extLst>
              <a:ext uri="{FF2B5EF4-FFF2-40B4-BE49-F238E27FC236}">
                <a16:creationId xmlns:a16="http://schemas.microsoft.com/office/drawing/2014/main" id="{3FE47588-48F5-763D-C780-08729603A586}"/>
              </a:ext>
              <a:ext uri="{C183D7F6-B498-43B3-948B-1728B52AA6E4}">
                <adec:decorative xmlns:adec="http://schemas.microsoft.com/office/drawing/2017/decorative" val="1"/>
              </a:ext>
            </a:extLst>
          </p:cNvPr>
          <p:cNvSpPr/>
          <p:nvPr/>
        </p:nvSpPr>
        <p:spPr>
          <a:xfrm>
            <a:off x="6061118" y="4145386"/>
            <a:ext cx="3002387" cy="804930"/>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42E4B46-7E48-5337-90D2-42AB2C6C93AA}"/>
              </a:ext>
              <a:ext uri="{C183D7F6-B498-43B3-948B-1728B52AA6E4}">
                <adec:decorative xmlns:adec="http://schemas.microsoft.com/office/drawing/2017/decorative" val="1"/>
              </a:ext>
            </a:extLst>
          </p:cNvPr>
          <p:cNvSpPr/>
          <p:nvPr/>
        </p:nvSpPr>
        <p:spPr>
          <a:xfrm>
            <a:off x="5127400" y="2970189"/>
            <a:ext cx="3936105" cy="853225"/>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5AB2834-DEEF-CE25-FA66-5A5CBC1433F6}"/>
              </a:ext>
              <a:ext uri="{C183D7F6-B498-43B3-948B-1728B52AA6E4}">
                <adec:decorative xmlns:adec="http://schemas.microsoft.com/office/drawing/2017/decorative" val="1"/>
              </a:ext>
            </a:extLst>
          </p:cNvPr>
          <p:cNvSpPr/>
          <p:nvPr/>
        </p:nvSpPr>
        <p:spPr>
          <a:xfrm>
            <a:off x="2905794" y="3895857"/>
            <a:ext cx="957866" cy="386367"/>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333FE5A-620D-DFC7-6702-5D70D7F8EF09}"/>
              </a:ext>
              <a:ext uri="{C183D7F6-B498-43B3-948B-1728B52AA6E4}">
                <adec:decorative xmlns:adec="http://schemas.microsoft.com/office/drawing/2017/decorative" val="1"/>
              </a:ext>
            </a:extLst>
          </p:cNvPr>
          <p:cNvSpPr/>
          <p:nvPr/>
        </p:nvSpPr>
        <p:spPr>
          <a:xfrm>
            <a:off x="5063005" y="5248140"/>
            <a:ext cx="4072943" cy="112690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9966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38623-AF2E-C0D9-E036-1EC09530C190}"/>
              </a:ext>
            </a:extLst>
          </p:cNvPr>
          <p:cNvSpPr>
            <a:spLocks noGrp="1"/>
          </p:cNvSpPr>
          <p:nvPr>
            <p:ph type="title"/>
          </p:nvPr>
        </p:nvSpPr>
        <p:spPr/>
        <p:txBody>
          <a:bodyPr/>
          <a:lstStyle/>
          <a:p>
            <a:r>
              <a:rPr lang="en-US">
                <a:ea typeface="Calibri Light"/>
                <a:cs typeface="Calibri Light"/>
              </a:rPr>
              <a:t>ESSER II Closeout Requirements cont.</a:t>
            </a:r>
            <a:endParaRPr lang="en-US"/>
          </a:p>
        </p:txBody>
      </p:sp>
      <p:sp>
        <p:nvSpPr>
          <p:cNvPr id="3" name="Content Placeholder 2">
            <a:extLst>
              <a:ext uri="{FF2B5EF4-FFF2-40B4-BE49-F238E27FC236}">
                <a16:creationId xmlns:a16="http://schemas.microsoft.com/office/drawing/2014/main" id="{BA7B723D-5BC0-AE0B-4B44-008884486325}"/>
              </a:ext>
            </a:extLst>
          </p:cNvPr>
          <p:cNvSpPr>
            <a:spLocks noGrp="1"/>
          </p:cNvSpPr>
          <p:nvPr>
            <p:ph idx="1"/>
          </p:nvPr>
        </p:nvSpPr>
        <p:spPr/>
        <p:txBody>
          <a:bodyPr vert="horz" lIns="91440" tIns="45720" rIns="91440" bIns="45720" rtlCol="0" anchor="t">
            <a:normAutofit/>
          </a:bodyPr>
          <a:lstStyle/>
          <a:p>
            <a:pPr marL="0" indent="0">
              <a:buNone/>
            </a:pPr>
            <a:r>
              <a:rPr lang="en-US" b="1" dirty="0">
                <a:latin typeface="Calibri Light"/>
                <a:ea typeface="Calibri"/>
                <a:cs typeface="Calibri"/>
              </a:rPr>
              <a:t>2.    Closeout Procedures Document</a:t>
            </a:r>
            <a:endParaRPr lang="en-US" b="1" dirty="0">
              <a:latin typeface="Calibri Light"/>
              <a:ea typeface="Calibri Light"/>
              <a:cs typeface="Calibri Light"/>
            </a:endParaRPr>
          </a:p>
          <a:p>
            <a:pPr lvl="1">
              <a:buFont typeface="Arial"/>
              <a:buChar char="•"/>
            </a:pPr>
            <a:r>
              <a:rPr lang="en-US" dirty="0">
                <a:latin typeface="Calibri Light"/>
                <a:ea typeface="Calibri"/>
                <a:cs typeface="Calibri"/>
              </a:rPr>
              <a:t>Review information &amp; have signed by Authorized Representative</a:t>
            </a:r>
          </a:p>
          <a:p>
            <a:pPr marL="0" indent="0">
              <a:buNone/>
            </a:pPr>
            <a:endParaRPr lang="en-US">
              <a:latin typeface="Calibri Light"/>
              <a:ea typeface="Calibri"/>
              <a:cs typeface="Calibri"/>
            </a:endParaRPr>
          </a:p>
          <a:p>
            <a:pPr marL="0" indent="0">
              <a:buNone/>
            </a:pPr>
            <a:r>
              <a:rPr lang="en-US" b="1" dirty="0">
                <a:latin typeface="Calibri Light"/>
                <a:ea typeface="Calibri"/>
                <a:cs typeface="Calibri"/>
              </a:rPr>
              <a:t>3.    General Ledger</a:t>
            </a:r>
          </a:p>
          <a:p>
            <a:pPr lvl="1"/>
            <a:r>
              <a:rPr lang="en-US" dirty="0">
                <a:latin typeface="Calibri Light"/>
                <a:ea typeface="Calibri"/>
                <a:cs typeface="Calibri"/>
              </a:rPr>
              <a:t>As laid out in the Closeout Procedures Doc, a GL should be submitted for the entire performance period for each grant listed in email</a:t>
            </a:r>
          </a:p>
          <a:p>
            <a:pPr marL="0" indent="0">
              <a:buNone/>
            </a:pPr>
            <a:endParaRPr lang="en-US">
              <a:latin typeface="Calibri Light"/>
              <a:ea typeface="Calibri"/>
              <a:cs typeface="Calibri"/>
            </a:endParaRPr>
          </a:p>
          <a:p>
            <a:pPr marL="0" indent="0">
              <a:buNone/>
            </a:pPr>
            <a:endParaRPr lang="en-US">
              <a:latin typeface="Calibri Light"/>
              <a:ea typeface="Calibri"/>
              <a:cs typeface="Calibri"/>
            </a:endParaRPr>
          </a:p>
          <a:p>
            <a:pPr marL="0" indent="0">
              <a:buNone/>
            </a:pPr>
            <a:r>
              <a:rPr lang="en-US" dirty="0">
                <a:latin typeface="Calibri Light"/>
                <a:ea typeface="Calibri"/>
                <a:cs typeface="Calibri"/>
              </a:rPr>
              <a:t>Above items should be submitted to </a:t>
            </a:r>
            <a:r>
              <a:rPr lang="en-US" dirty="0">
                <a:latin typeface="Calibri Light"/>
                <a:ea typeface="Calibri"/>
                <a:cs typeface="Calibri"/>
                <a:hlinkClick r:id="rId2"/>
              </a:rPr>
              <a:t>Finance@csi.state.co.us</a:t>
            </a:r>
            <a:r>
              <a:rPr lang="en-US" dirty="0">
                <a:latin typeface="Calibri Light"/>
                <a:ea typeface="Calibri" panose="020F0502020204030204"/>
                <a:cs typeface="Calibri" panose="020F0502020204030204"/>
              </a:rPr>
              <a:t> by </a:t>
            </a:r>
            <a:r>
              <a:rPr lang="en-US" b="1" dirty="0">
                <a:highlight>
                  <a:srgbClr val="FFFF00"/>
                </a:highlight>
                <a:latin typeface="Calibri Light"/>
                <a:ea typeface="Calibri"/>
                <a:cs typeface="Calibri"/>
              </a:rPr>
              <a:t>Nov 8th</a:t>
            </a:r>
            <a:r>
              <a:rPr lang="en-US" dirty="0">
                <a:latin typeface="Calibri Light"/>
                <a:ea typeface="Calibri"/>
                <a:cs typeface="Calibri"/>
              </a:rPr>
              <a:t> </a:t>
            </a:r>
          </a:p>
          <a:p>
            <a:endParaRPr lang="en-US">
              <a:ea typeface="Calibri"/>
              <a:cs typeface="Calibri"/>
            </a:endParaRPr>
          </a:p>
        </p:txBody>
      </p:sp>
    </p:spTree>
    <p:extLst>
      <p:ext uri="{BB962C8B-B14F-4D97-AF65-F5344CB8AC3E}">
        <p14:creationId xmlns:p14="http://schemas.microsoft.com/office/powerpoint/2010/main" val="1540277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50BD9A-697F-5595-61A4-02594C8F59CB}"/>
              </a:ext>
            </a:extLst>
          </p:cNvPr>
          <p:cNvSpPr>
            <a:spLocks noGrp="1"/>
          </p:cNvSpPr>
          <p:nvPr>
            <p:ph type="title"/>
          </p:nvPr>
        </p:nvSpPr>
        <p:spPr>
          <a:xfrm>
            <a:off x="628650" y="184805"/>
            <a:ext cx="7886700" cy="1505883"/>
          </a:xfrm>
        </p:spPr>
        <p:txBody>
          <a:bodyPr anchor="ctr">
            <a:normAutofit/>
          </a:bodyPr>
          <a:lstStyle/>
          <a:p>
            <a:r>
              <a:rPr lang="en-US" sz="4500" dirty="0"/>
              <a:t>Upcoming Grant Deadlines</a:t>
            </a:r>
          </a:p>
        </p:txBody>
      </p:sp>
      <p:graphicFrame>
        <p:nvGraphicFramePr>
          <p:cNvPr id="3" name="Table 2">
            <a:extLst>
              <a:ext uri="{FF2B5EF4-FFF2-40B4-BE49-F238E27FC236}">
                <a16:creationId xmlns:a16="http://schemas.microsoft.com/office/drawing/2014/main" id="{44631ACE-2E53-445E-BE3D-E6EF937481C8}"/>
              </a:ext>
            </a:extLst>
          </p:cNvPr>
          <p:cNvGraphicFramePr>
            <a:graphicFrameLocks noGrp="1"/>
          </p:cNvGraphicFramePr>
          <p:nvPr>
            <p:extLst>
              <p:ext uri="{D42A27DB-BD31-4B8C-83A1-F6EECF244321}">
                <p14:modId xmlns:p14="http://schemas.microsoft.com/office/powerpoint/2010/main" val="1640419771"/>
              </p:ext>
            </p:extLst>
          </p:nvPr>
        </p:nvGraphicFramePr>
        <p:xfrm>
          <a:off x="325924" y="1491511"/>
          <a:ext cx="8492152" cy="4800846"/>
        </p:xfrm>
        <a:graphic>
          <a:graphicData uri="http://schemas.openxmlformats.org/drawingml/2006/table">
            <a:tbl>
              <a:tblPr firstRow="1" bandRow="1">
                <a:noFill/>
                <a:tableStyleId>{5C22544A-7EE6-4342-B048-85BDC9FD1C3A}</a:tableStyleId>
              </a:tblPr>
              <a:tblGrid>
                <a:gridCol w="780738">
                  <a:extLst>
                    <a:ext uri="{9D8B030D-6E8A-4147-A177-3AD203B41FA5}">
                      <a16:colId xmlns:a16="http://schemas.microsoft.com/office/drawing/2014/main" val="3569584664"/>
                    </a:ext>
                  </a:extLst>
                </a:gridCol>
                <a:gridCol w="1219251">
                  <a:extLst>
                    <a:ext uri="{9D8B030D-6E8A-4147-A177-3AD203B41FA5}">
                      <a16:colId xmlns:a16="http://schemas.microsoft.com/office/drawing/2014/main" val="3832830263"/>
                    </a:ext>
                  </a:extLst>
                </a:gridCol>
                <a:gridCol w="1440328">
                  <a:extLst>
                    <a:ext uri="{9D8B030D-6E8A-4147-A177-3AD203B41FA5}">
                      <a16:colId xmlns:a16="http://schemas.microsoft.com/office/drawing/2014/main" val="4142594647"/>
                    </a:ext>
                  </a:extLst>
                </a:gridCol>
                <a:gridCol w="3213980">
                  <a:extLst>
                    <a:ext uri="{9D8B030D-6E8A-4147-A177-3AD203B41FA5}">
                      <a16:colId xmlns:a16="http://schemas.microsoft.com/office/drawing/2014/main" val="1802187047"/>
                    </a:ext>
                  </a:extLst>
                </a:gridCol>
                <a:gridCol w="1837855">
                  <a:extLst>
                    <a:ext uri="{9D8B030D-6E8A-4147-A177-3AD203B41FA5}">
                      <a16:colId xmlns:a16="http://schemas.microsoft.com/office/drawing/2014/main" val="3716331910"/>
                    </a:ext>
                  </a:extLst>
                </a:gridCol>
              </a:tblGrid>
              <a:tr h="651782">
                <a:tc>
                  <a:txBody>
                    <a:bodyPr/>
                    <a:lstStyle/>
                    <a:p>
                      <a:pPr algn="ctr" fontAlgn="ctr"/>
                      <a:r>
                        <a:rPr lang="en-US" sz="1300" b="1" u="none" strike="noStrike" cap="none" spc="0" dirty="0">
                          <a:solidFill>
                            <a:schemeClr val="tx1"/>
                          </a:solidFill>
                          <a:effectLst/>
                          <a:latin typeface="Calibri Light"/>
                        </a:rPr>
                        <a:t>Date</a:t>
                      </a:r>
                      <a:endParaRPr lang="en-US" sz="1300" b="1" i="0" u="none" strike="noStrike" cap="none" spc="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sz="1300" b="1" u="none" strike="noStrike" cap="none" spc="0" dirty="0">
                          <a:solidFill>
                            <a:schemeClr val="tx1"/>
                          </a:solidFill>
                          <a:effectLst/>
                          <a:latin typeface="Calibri Light"/>
                        </a:rPr>
                        <a:t>Grant/Project</a:t>
                      </a:r>
                      <a:endParaRPr lang="en-US" sz="1300" b="1" i="0" u="none" strike="noStrike" cap="none" spc="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sz="1300" b="1" u="none" strike="noStrike" cap="none" spc="0" dirty="0">
                          <a:solidFill>
                            <a:schemeClr val="tx1"/>
                          </a:solidFill>
                          <a:effectLst/>
                          <a:latin typeface="Calibri Light"/>
                        </a:rPr>
                        <a:t>Submission </a:t>
                      </a:r>
                    </a:p>
                    <a:p>
                      <a:pPr algn="ctr" fontAlgn="ctr"/>
                      <a:r>
                        <a:rPr lang="en-US" sz="1300" b="1" u="none" strike="noStrike" cap="none" spc="0" dirty="0">
                          <a:solidFill>
                            <a:schemeClr val="tx1"/>
                          </a:solidFill>
                          <a:effectLst/>
                          <a:latin typeface="Calibri Light"/>
                        </a:rPr>
                        <a:t>Category</a:t>
                      </a:r>
                      <a:endParaRPr lang="en-US" sz="1300" b="1" i="0" u="none" strike="noStrike" cap="none" spc="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sz="1300" b="1" u="none" strike="noStrike" cap="none" spc="0" dirty="0">
                          <a:solidFill>
                            <a:schemeClr val="tx1"/>
                          </a:solidFill>
                          <a:effectLst/>
                          <a:latin typeface="Calibri Light"/>
                        </a:rPr>
                        <a:t>Activity</a:t>
                      </a:r>
                      <a:endParaRPr lang="en-US" sz="1300" b="1" i="0" u="none" strike="noStrike" cap="none" spc="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fontAlgn="ctr"/>
                      <a:r>
                        <a:rPr lang="en-US" sz="1300" b="1" u="none" strike="noStrike" cap="none" spc="0" dirty="0">
                          <a:solidFill>
                            <a:schemeClr val="tx1"/>
                          </a:solidFill>
                          <a:effectLst/>
                          <a:latin typeface="Calibri Light"/>
                        </a:rPr>
                        <a:t>Links</a:t>
                      </a:r>
                      <a:endParaRPr lang="en-US" sz="1300" b="1" i="0" u="none" strike="noStrike" cap="none" spc="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2991569312"/>
                  </a:ext>
                </a:extLst>
              </a:tr>
              <a:tr h="359503">
                <a:tc>
                  <a:txBody>
                    <a:bodyPr/>
                    <a:lstStyle/>
                    <a:p>
                      <a:pPr algn="l" fontAlgn="ctr"/>
                      <a:r>
                        <a:rPr lang="en-US" sz="1000" u="none" strike="noStrike" cap="none" spc="0" dirty="0">
                          <a:solidFill>
                            <a:schemeClr val="tx1"/>
                          </a:solidFill>
                          <a:effectLst/>
                          <a:latin typeface="Calibri Light"/>
                        </a:rPr>
                        <a:t>10/31/2023</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CCLC</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Awarded Schools</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Peer Learning Program Application due to CDE</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sng" strike="noStrike" cap="none" spc="0" dirty="0">
                          <a:solidFill>
                            <a:schemeClr val="tx1"/>
                          </a:solidFill>
                          <a:effectLst/>
                          <a:latin typeface="Calibri Light"/>
                          <a:hlinkClick r:id="rId2">
                            <a:extLst>
                              <a:ext uri="{A12FA001-AC4F-418D-AE19-62706E023703}">
                                <ahyp:hlinkClr xmlns:ahyp="http://schemas.microsoft.com/office/drawing/2018/hyperlinkcolor" val="tx"/>
                              </a:ext>
                            </a:extLst>
                          </a:hlinkClick>
                        </a:rPr>
                        <a:t>Application Link</a:t>
                      </a:r>
                      <a:endParaRPr lang="en-US" sz="1000" b="0" i="0" u="sng"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6730078"/>
                  </a:ext>
                </a:extLst>
              </a:tr>
              <a:tr h="534871">
                <a:tc>
                  <a:txBody>
                    <a:bodyPr/>
                    <a:lstStyle/>
                    <a:p>
                      <a:pPr algn="l" fontAlgn="ctr"/>
                      <a:r>
                        <a:rPr lang="en-US" sz="1000" u="none" strike="noStrike" cap="none" spc="0" dirty="0">
                          <a:solidFill>
                            <a:schemeClr val="tx1"/>
                          </a:solidFill>
                          <a:effectLst/>
                          <a:latin typeface="Calibri Light"/>
                        </a:rPr>
                        <a:t>10/31/2023</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Capital Construction</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CSI-Wide</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Combined Expenditure &amp; Eligibility Report  </a:t>
                      </a:r>
                      <a:br>
                        <a:rPr lang="en-US" sz="1000" u="none" strike="noStrike" cap="none" spc="0" dirty="0">
                          <a:solidFill>
                            <a:srgbClr val="000000"/>
                          </a:solidFill>
                          <a:effectLst/>
                          <a:latin typeface="Calibri Light"/>
                        </a:rPr>
                      </a:br>
                      <a:r>
                        <a:rPr lang="en-US" sz="1000" u="none" strike="noStrike" cap="none" spc="0" dirty="0">
                          <a:solidFill>
                            <a:schemeClr val="tx1"/>
                          </a:solidFill>
                          <a:effectLst/>
                          <a:latin typeface="Calibri Light"/>
                        </a:rPr>
                        <a:t>Submitted online directly by schools</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sng" strike="noStrike" cap="none" spc="0" dirty="0">
                          <a:solidFill>
                            <a:schemeClr val="tx1"/>
                          </a:solidFill>
                          <a:effectLst/>
                          <a:latin typeface="Calibri Light"/>
                          <a:hlinkClick r:id="rId3">
                            <a:extLst>
                              <a:ext uri="{A12FA001-AC4F-418D-AE19-62706E023703}">
                                <ahyp:hlinkClr xmlns:ahyp="http://schemas.microsoft.com/office/drawing/2018/hyperlinkcolor" val="tx"/>
                              </a:ext>
                            </a:extLst>
                          </a:hlinkClick>
                        </a:rPr>
                        <a:t>Reporting Link</a:t>
                      </a:r>
                      <a:endParaRPr lang="en-US" sz="1000" b="0" i="0" u="sng" strike="noStrike" cap="none" spc="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5116804"/>
                  </a:ext>
                </a:extLst>
              </a:tr>
              <a:tr h="534871">
                <a:tc>
                  <a:txBody>
                    <a:bodyPr/>
                    <a:lstStyle/>
                    <a:p>
                      <a:pPr algn="l" fontAlgn="ctr"/>
                      <a:r>
                        <a:rPr lang="en-US" sz="1000" u="none" strike="noStrike" cap="none" spc="0" dirty="0">
                          <a:solidFill>
                            <a:schemeClr val="tx1"/>
                          </a:solidFill>
                          <a:effectLst/>
                          <a:latin typeface="Calibri Light"/>
                        </a:rPr>
                        <a:t>11/1/2023</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Milestone #1</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CSI-Wide</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Grant Milestone (20%) - IDEA, ESSER, *CCLC, CCSP PIY</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69003795"/>
                  </a:ext>
                </a:extLst>
              </a:tr>
              <a:tr h="534871">
                <a:tc>
                  <a:txBody>
                    <a:bodyPr/>
                    <a:lstStyle/>
                    <a:p>
                      <a:pPr algn="l" fontAlgn="ctr"/>
                      <a:r>
                        <a:rPr lang="en-US" sz="1000" u="none" strike="noStrike" cap="none" spc="0" dirty="0">
                          <a:solidFill>
                            <a:schemeClr val="tx1"/>
                          </a:solidFill>
                          <a:effectLst/>
                          <a:latin typeface="Calibri Light"/>
                        </a:rPr>
                        <a:t>11/1/2023</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Milestone #1</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CSI-Wide</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sz="1000" u="none" strike="noStrike" cap="none" spc="0" dirty="0">
                        <a:solidFill>
                          <a:schemeClr val="tx1"/>
                        </a:solidFill>
                        <a:effectLst/>
                        <a:latin typeface="Calibri Light"/>
                      </a:endParaRPr>
                    </a:p>
                    <a:p>
                      <a:pPr lvl="0" algn="l">
                        <a:buNone/>
                      </a:pPr>
                      <a:r>
                        <a:rPr lang="en-US" sz="1000" u="none" strike="noStrike" cap="none" spc="0" dirty="0">
                          <a:solidFill>
                            <a:schemeClr val="tx1"/>
                          </a:solidFill>
                          <a:effectLst/>
                          <a:latin typeface="Calibri Light"/>
                        </a:rPr>
                        <a:t>Deadline to submit exception request to </a:t>
                      </a:r>
                      <a:r>
                        <a:rPr lang="en-US" sz="1000" u="none" strike="noStrike" cap="none" spc="0" dirty="0">
                          <a:solidFill>
                            <a:schemeClr val="tx1"/>
                          </a:solidFill>
                          <a:effectLst/>
                          <a:latin typeface="Calibri Light"/>
                          <a:hlinkClick r:id="rId4"/>
                        </a:rPr>
                        <a:t>RFF@csi.state.co.us</a:t>
                      </a:r>
                      <a:r>
                        <a:rPr lang="en-US" sz="1000" u="none" strike="noStrike" cap="none" spc="0" dirty="0">
                          <a:solidFill>
                            <a:schemeClr val="tx1"/>
                          </a:solidFill>
                          <a:effectLst/>
                          <a:latin typeface="Calibri Light"/>
                        </a:rPr>
                        <a:t>   </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sng" strike="noStrike" cap="none" spc="0" dirty="0">
                          <a:solidFill>
                            <a:schemeClr val="tx1"/>
                          </a:solidFill>
                          <a:effectLst/>
                          <a:latin typeface="Calibri Light"/>
                          <a:hlinkClick r:id="rId5">
                            <a:extLst>
                              <a:ext uri="{A12FA001-AC4F-418D-AE19-62706E023703}">
                                <ahyp:hlinkClr xmlns:ahyp="http://schemas.microsoft.com/office/drawing/2018/hyperlinkcolor" val="tx"/>
                              </a:ext>
                            </a:extLst>
                          </a:hlinkClick>
                        </a:rPr>
                        <a:t>Exception Request Template</a:t>
                      </a:r>
                      <a:endParaRPr lang="en-US" sz="1000" b="0" i="0" u="sng" strike="noStrike" cap="none" spc="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14560039"/>
                  </a:ext>
                </a:extLst>
              </a:tr>
              <a:tr h="534871">
                <a:tc>
                  <a:txBody>
                    <a:bodyPr/>
                    <a:lstStyle/>
                    <a:p>
                      <a:pPr algn="l" fontAlgn="ctr"/>
                      <a:r>
                        <a:rPr lang="en-US" sz="1000" u="none" strike="noStrike" cap="none" spc="0" dirty="0">
                          <a:solidFill>
                            <a:schemeClr val="tx1"/>
                          </a:solidFill>
                          <a:effectLst/>
                          <a:latin typeface="Calibri Light"/>
                        </a:rPr>
                        <a:t>11/1/2023</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ECEA</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CSI-Wide</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Deadline to submit IFR in </a:t>
                      </a:r>
                      <a:r>
                        <a:rPr lang="en-US" sz="1000" u="none" strike="noStrike" cap="none" spc="0" err="1">
                          <a:solidFill>
                            <a:schemeClr val="tx1"/>
                          </a:solidFill>
                          <a:effectLst/>
                          <a:latin typeface="Calibri Light"/>
                        </a:rPr>
                        <a:t>GrantVantage</a:t>
                      </a:r>
                      <a:endParaRPr lang="en-US" sz="1000" b="0" i="0" u="none" strike="noStrike" cap="none" spc="0" dirty="0" err="1">
                        <a:solidFill>
                          <a:schemeClr val="tx1"/>
                        </a:solidFill>
                        <a:effectLst/>
                        <a:latin typeface="Calibri Light"/>
                      </a:endParaRPr>
                    </a:p>
                    <a:p>
                      <a:pPr lvl="0" algn="l">
                        <a:buNone/>
                      </a:pPr>
                      <a:r>
                        <a:rPr lang="en-US" sz="1000" u="none" strike="noStrike" cap="none" spc="0" dirty="0">
                          <a:solidFill>
                            <a:schemeClr val="tx1"/>
                          </a:solidFill>
                          <a:effectLst/>
                          <a:latin typeface="Calibri Light"/>
                        </a:rPr>
                        <a:t>Expenditures 07/01 - 09/30</a:t>
                      </a:r>
                      <a:endParaRPr lang="en-US" sz="1000" b="0" i="0" u="none" strike="noStrike" cap="none" spc="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117922"/>
                  </a:ext>
                </a:extLst>
              </a:tr>
              <a:tr h="534871">
                <a:tc>
                  <a:txBody>
                    <a:bodyPr/>
                    <a:lstStyle/>
                    <a:p>
                      <a:pPr algn="l" fontAlgn="ctr"/>
                      <a:r>
                        <a:rPr lang="en-US" sz="1000" u="none" strike="noStrike" cap="none" spc="0" dirty="0">
                          <a:solidFill>
                            <a:schemeClr val="tx1"/>
                          </a:solidFill>
                          <a:effectLst/>
                          <a:latin typeface="Calibri Light"/>
                        </a:rPr>
                        <a:t>11/8/2023</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ESSER II</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CSI-Wide</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Deadline to submit ESSER II Closeout Workbook, Closeout Document, and General Ledger to </a:t>
                      </a:r>
                      <a:r>
                        <a:rPr lang="en-US" sz="1000" u="none" strike="noStrike" cap="none" spc="0" dirty="0">
                          <a:solidFill>
                            <a:schemeClr val="tx1"/>
                          </a:solidFill>
                          <a:effectLst/>
                          <a:latin typeface="Calibri Light"/>
                          <a:hlinkClick r:id="rId6"/>
                        </a:rPr>
                        <a:t>Finance@csi.state.co.us</a:t>
                      </a:r>
                      <a:r>
                        <a:rPr lang="en-US" sz="1000" u="none" strike="noStrike" cap="none" spc="0" dirty="0">
                          <a:solidFill>
                            <a:schemeClr val="tx1"/>
                          </a:solidFill>
                          <a:effectLst/>
                          <a:latin typeface="Calibri Light"/>
                        </a:rPr>
                        <a:t> </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00049464"/>
                  </a:ext>
                </a:extLst>
              </a:tr>
              <a:tr h="534871">
                <a:tc>
                  <a:txBody>
                    <a:bodyPr/>
                    <a:lstStyle/>
                    <a:p>
                      <a:pPr algn="l" fontAlgn="ctr"/>
                      <a:r>
                        <a:rPr lang="en-US" sz="1000" u="none" strike="noStrike" cap="none" spc="0" dirty="0">
                          <a:solidFill>
                            <a:schemeClr val="tx1"/>
                          </a:solidFill>
                          <a:effectLst/>
                          <a:latin typeface="Calibri Light"/>
                        </a:rPr>
                        <a:t>11/9/2023</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SHP-SLFRF</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Awarded Schools</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sz="1000" u="none" strike="noStrike" cap="none" spc="0" dirty="0">
                          <a:solidFill>
                            <a:schemeClr val="tx1"/>
                          </a:solidFill>
                          <a:effectLst/>
                          <a:latin typeface="Calibri Light"/>
                        </a:rPr>
                        <a:t>Deadline to submit prior month expenditure RFF in GrantVantage</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5208535"/>
                  </a:ext>
                </a:extLst>
              </a:tr>
              <a:tr h="534871">
                <a:tc>
                  <a:txBody>
                    <a:bodyPr/>
                    <a:lstStyle/>
                    <a:p>
                      <a:pPr algn="l" fontAlgn="ctr"/>
                      <a:r>
                        <a:rPr lang="en-US" sz="1000" u="none" strike="noStrike" cap="none" spc="0" dirty="0">
                          <a:solidFill>
                            <a:schemeClr val="tx1"/>
                          </a:solidFill>
                          <a:effectLst/>
                          <a:latin typeface="Calibri Light"/>
                        </a:rPr>
                        <a:t>11/15/2023</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CCLC</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Awarded Schools</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none" strike="noStrike" cap="none" spc="0" dirty="0">
                          <a:solidFill>
                            <a:schemeClr val="tx1"/>
                          </a:solidFill>
                          <a:effectLst/>
                          <a:latin typeface="Calibri Light"/>
                        </a:rPr>
                        <a:t>October Attendance Data due for submission (all Cohorts)</a:t>
                      </a:r>
                      <a:endParaRPr lang="en-US" sz="1000" b="0" i="0" u="none" strike="noStrike" cap="none" spc="0" dirty="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en-US" sz="1000" u="sng" strike="noStrike" cap="none" spc="0" dirty="0">
                          <a:solidFill>
                            <a:schemeClr val="tx1"/>
                          </a:solidFill>
                          <a:effectLst/>
                          <a:latin typeface="Calibri Light"/>
                          <a:hlinkClick r:id="rId2">
                            <a:extLst>
                              <a:ext uri="{A12FA001-AC4F-418D-AE19-62706E023703}">
                                <ahyp:hlinkClr xmlns:ahyp="http://schemas.microsoft.com/office/drawing/2018/hyperlinkcolor" val="tx"/>
                              </a:ext>
                            </a:extLst>
                          </a:hlinkClick>
                        </a:rPr>
                        <a:t>Reporting Link</a:t>
                      </a:r>
                      <a:endParaRPr lang="en-US" sz="1000" b="0" i="0" u="sng" strike="noStrike" cap="none" spc="0">
                        <a:solidFill>
                          <a:schemeClr val="tx1"/>
                        </a:solidFill>
                        <a:effectLst/>
                        <a:latin typeface="Calibri Light"/>
                      </a:endParaRPr>
                    </a:p>
                  </a:txBody>
                  <a:tcPr marL="50703" marR="6173" marT="14486" marB="10864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26233797"/>
                  </a:ext>
                </a:extLst>
              </a:tr>
            </a:tbl>
          </a:graphicData>
        </a:graphic>
      </p:graphicFrame>
    </p:spTree>
    <p:extLst>
      <p:ext uri="{BB962C8B-B14F-4D97-AF65-F5344CB8AC3E}">
        <p14:creationId xmlns:p14="http://schemas.microsoft.com/office/powerpoint/2010/main" val="1705800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Puzzle pieces with solid fill">
            <a:extLst>
              <a:ext uri="{FF2B5EF4-FFF2-40B4-BE49-F238E27FC236}">
                <a16:creationId xmlns:a16="http://schemas.microsoft.com/office/drawing/2014/main" id="{6CF588E9-3760-43D5-8353-FCAD8CC44AEB}"/>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28326" y="4028067"/>
            <a:ext cx="1930796" cy="1930796"/>
          </a:xfrm>
        </p:spPr>
      </p:pic>
      <p:sp>
        <p:nvSpPr>
          <p:cNvPr id="4" name="Title 3">
            <a:extLst>
              <a:ext uri="{FF2B5EF4-FFF2-40B4-BE49-F238E27FC236}">
                <a16:creationId xmlns:a16="http://schemas.microsoft.com/office/drawing/2014/main" id="{9EA306DB-E82F-934D-52B4-B5EE9ACE65E9}"/>
              </a:ext>
            </a:extLst>
          </p:cNvPr>
          <p:cNvSpPr>
            <a:spLocks noGrp="1"/>
          </p:cNvSpPr>
          <p:nvPr>
            <p:ph type="title"/>
          </p:nvPr>
        </p:nvSpPr>
        <p:spPr>
          <a:xfrm>
            <a:off x="628650" y="538973"/>
            <a:ext cx="7886700" cy="4546091"/>
          </a:xfrm>
        </p:spPr>
        <p:txBody>
          <a:bodyPr>
            <a:normAutofit/>
          </a:bodyPr>
          <a:lstStyle/>
          <a:p>
            <a:r>
              <a:rPr lang="en-US" sz="7000" dirty="0"/>
              <a:t>Questions?</a:t>
            </a:r>
            <a:br>
              <a:rPr lang="en-US" sz="7000" b="1" dirty="0">
                <a:cs typeface="Calibri Light"/>
              </a:rPr>
            </a:br>
            <a:br>
              <a:rPr lang="en-US" sz="7000" b="1" dirty="0">
                <a:cs typeface="Calibri Light"/>
              </a:rPr>
            </a:br>
            <a:br>
              <a:rPr lang="en-US" sz="7000" b="1" dirty="0"/>
            </a:br>
            <a:endParaRPr lang="en-US" sz="7000" b="1">
              <a:cs typeface="Calibri Light"/>
            </a:endParaRPr>
          </a:p>
        </p:txBody>
      </p:sp>
      <p:sp>
        <p:nvSpPr>
          <p:cNvPr id="3" name="TextBox 2">
            <a:extLst>
              <a:ext uri="{FF2B5EF4-FFF2-40B4-BE49-F238E27FC236}">
                <a16:creationId xmlns:a16="http://schemas.microsoft.com/office/drawing/2014/main" id="{D338EFD5-B19F-89B3-AB76-96F6932E88AF}"/>
              </a:ext>
            </a:extLst>
          </p:cNvPr>
          <p:cNvSpPr txBox="1"/>
          <p:nvPr/>
        </p:nvSpPr>
        <p:spPr>
          <a:xfrm>
            <a:off x="626659" y="2217740"/>
            <a:ext cx="7631179" cy="27084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600" b="1" dirty="0">
              <a:latin typeface="Calibri Light"/>
              <a:ea typeface="Calibri Light"/>
              <a:cs typeface="Calibri Light"/>
            </a:endParaRPr>
          </a:p>
          <a:p>
            <a:endParaRPr lang="en-US" sz="1600" b="1" dirty="0">
              <a:latin typeface="Calibri Light"/>
              <a:ea typeface="Calibri Light"/>
              <a:cs typeface="Calibri Light"/>
            </a:endParaRPr>
          </a:p>
          <a:p>
            <a:r>
              <a:rPr lang="en-US" sz="1600" b="1" dirty="0">
                <a:latin typeface="Calibri Light"/>
                <a:cs typeface="Calibri Light"/>
              </a:rPr>
              <a:t>Next Session: Wednesday, November 15th, 2023 </a:t>
            </a:r>
            <a:endParaRPr lang="en-US" sz="1600" b="1" dirty="0">
              <a:latin typeface="Calibri Light"/>
              <a:ea typeface="Calibri Light"/>
              <a:cs typeface="Calibri Light"/>
            </a:endParaRPr>
          </a:p>
          <a:p>
            <a:r>
              <a:rPr lang="en-US" sz="1600" b="1" dirty="0">
                <a:latin typeface="Calibri Light"/>
                <a:ea typeface="+mn-lt"/>
                <a:cs typeface="Calibri Light"/>
              </a:rPr>
              <a:t>                         11:30am – 12:30pm</a:t>
            </a:r>
          </a:p>
          <a:p>
            <a:pPr lvl="2"/>
            <a:r>
              <a:rPr lang="en-US" sz="1400" dirty="0">
                <a:latin typeface="Calibri Light"/>
                <a:ea typeface="+mn-lt"/>
                <a:cs typeface="+mn-lt"/>
              </a:rPr>
              <a:t>      </a:t>
            </a:r>
            <a:r>
              <a:rPr lang="en-US" sz="1400" dirty="0">
                <a:latin typeface="Calibri Light"/>
                <a:ea typeface="+mn-lt"/>
                <a:cs typeface="+mn-lt"/>
                <a:hlinkClick r:id="rId5"/>
              </a:rPr>
              <a:t> </a:t>
            </a:r>
            <a:r>
              <a:rPr lang="en-US" sz="1400" u="sng" dirty="0">
                <a:latin typeface="Calibri Light"/>
                <a:ea typeface="+mn-lt"/>
                <a:cs typeface="+mn-lt"/>
                <a:hlinkClick r:id="rId6"/>
              </a:rPr>
              <a:t> Registration Link</a:t>
            </a:r>
            <a:endParaRPr lang="en-US" sz="1400" u="sng" dirty="0">
              <a:latin typeface="Calibri Light"/>
              <a:ea typeface="Calibri Light"/>
              <a:cs typeface="Calibri Light"/>
              <a:hlinkClick r:id="" action="ppaction://noaction"/>
            </a:endParaRPr>
          </a:p>
          <a:p>
            <a:endParaRPr lang="en-US" sz="1600" dirty="0">
              <a:solidFill>
                <a:srgbClr val="000000"/>
              </a:solidFill>
              <a:latin typeface="Calibri Light"/>
              <a:ea typeface="Calibri Light"/>
              <a:cs typeface="Calibri"/>
            </a:endParaRPr>
          </a:p>
          <a:p>
            <a:endParaRPr lang="en-US" sz="1600" dirty="0">
              <a:solidFill>
                <a:srgbClr val="000000"/>
              </a:solidFill>
              <a:latin typeface="Calibri Light"/>
              <a:ea typeface="Calibri Light"/>
              <a:cs typeface="Calibri"/>
            </a:endParaRPr>
          </a:p>
          <a:p>
            <a:r>
              <a:rPr lang="en-US" sz="1400" u="sng" dirty="0">
                <a:solidFill>
                  <a:srgbClr val="0563C1"/>
                </a:solidFill>
                <a:latin typeface="Calibri Light"/>
                <a:cs typeface="Calibri Light"/>
                <a:hlinkClick r:id="rId7">
                  <a:extLst>
                    <a:ext uri="{A12FA001-AC4F-418D-AE19-62706E023703}">
                      <ahyp:hlinkClr xmlns:ahyp="http://schemas.microsoft.com/office/drawing/2018/hyperlinkcolor" val="tx"/>
                    </a:ext>
                  </a:extLst>
                </a:hlinkClick>
              </a:rPr>
              <a:t>Session Feedback Survey</a:t>
            </a:r>
            <a:endParaRPr lang="en-US" sz="1400" u="sng" dirty="0">
              <a:solidFill>
                <a:srgbClr val="0563C1"/>
              </a:solidFill>
              <a:latin typeface="Calibri Light"/>
              <a:ea typeface="Calibri Light"/>
              <a:cs typeface="Calibri Light"/>
            </a:endParaRPr>
          </a:p>
          <a:p>
            <a:r>
              <a:rPr lang="en-US" sz="1400" u="sng" dirty="0">
                <a:solidFill>
                  <a:srgbClr val="0563C1"/>
                </a:solidFill>
                <a:latin typeface="Calibri Light"/>
                <a:cs typeface="Calibri Light"/>
                <a:hlinkClick r:id="rId8">
                  <a:extLst>
                    <a:ext uri="{A12FA001-AC4F-418D-AE19-62706E023703}">
                      <ahyp:hlinkClr xmlns:ahyp="http://schemas.microsoft.com/office/drawing/2018/hyperlinkcolor" val="tx"/>
                    </a:ext>
                  </a:extLst>
                </a:hlinkClick>
              </a:rPr>
              <a:t>School Finance and Grant Training/Resources Link</a:t>
            </a:r>
            <a:endParaRPr lang="en-US" sz="1400" u="sng" dirty="0">
              <a:cs typeface="Calibri" panose="020F0502020204030204"/>
            </a:endParaRPr>
          </a:p>
          <a:p>
            <a:br>
              <a:rPr lang="en-US" sz="1600" b="1" dirty="0">
                <a:latin typeface="Calibri Light"/>
                <a:cs typeface="Calibri Light"/>
              </a:rPr>
            </a:br>
            <a:endParaRPr lang="en-US" sz="1600" b="1">
              <a:latin typeface="Calibri Light"/>
              <a:cs typeface="Calibri Light"/>
            </a:endParaRPr>
          </a:p>
        </p:txBody>
      </p:sp>
    </p:spTree>
    <p:extLst>
      <p:ext uri="{BB962C8B-B14F-4D97-AF65-F5344CB8AC3E}">
        <p14:creationId xmlns:p14="http://schemas.microsoft.com/office/powerpoint/2010/main" val="3310858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EA306DB-E82F-934D-52B4-B5EE9ACE65E9}"/>
              </a:ext>
            </a:extLst>
          </p:cNvPr>
          <p:cNvSpPr>
            <a:spLocks noGrp="1"/>
          </p:cNvSpPr>
          <p:nvPr>
            <p:ph type="title"/>
          </p:nvPr>
        </p:nvSpPr>
        <p:spPr>
          <a:xfrm>
            <a:off x="471593" y="-1397000"/>
            <a:ext cx="8200814" cy="1016000"/>
          </a:xfrm>
        </p:spPr>
        <p:txBody>
          <a:bodyPr vert="horz" lIns="91440" tIns="45720" rIns="91440" bIns="45720" rtlCol="0" anchor="b">
            <a:normAutofit/>
          </a:bodyPr>
          <a:lstStyle/>
          <a:p>
            <a:pPr defTabSz="914400"/>
            <a:r>
              <a:rPr lang="en-US" sz="6000" b="1" dirty="0"/>
              <a:t>Thank you</a:t>
            </a:r>
            <a:endParaRPr lang="en-US" sz="6000" b="1" kern="1200" dirty="0">
              <a:solidFill>
                <a:schemeClr val="bg1"/>
              </a:solidFill>
              <a:latin typeface="+mj-lt"/>
              <a:ea typeface="+mj-ea"/>
              <a:cs typeface="+mj-cs"/>
            </a:endParaRPr>
          </a:p>
        </p:txBody>
      </p:sp>
      <p:sp>
        <p:nvSpPr>
          <p:cNvPr id="9" name="Content Placeholder 8">
            <a:extLst>
              <a:ext uri="{FF2B5EF4-FFF2-40B4-BE49-F238E27FC236}">
                <a16:creationId xmlns:a16="http://schemas.microsoft.com/office/drawing/2014/main" id="{34649A9D-0689-48D9-A5C7-EFF1CC16BFD8}"/>
              </a:ext>
            </a:extLst>
          </p:cNvPr>
          <p:cNvSpPr>
            <a:spLocks noGrp="1"/>
          </p:cNvSpPr>
          <p:nvPr>
            <p:ph idx="1"/>
          </p:nvPr>
        </p:nvSpPr>
        <p:spPr/>
        <p:txBody>
          <a:bodyPr vert="horz" lIns="91440" tIns="45720" rIns="91440" bIns="45720" rtlCol="0" anchor="t">
            <a:normAutofit/>
          </a:bodyPr>
          <a:lstStyle/>
          <a:p>
            <a:pPr marL="0" lvl="1" indent="0" defTabSz="914400">
              <a:spcBef>
                <a:spcPts val="1000"/>
              </a:spcBef>
              <a:buNone/>
            </a:pPr>
            <a:r>
              <a:rPr lang="en-US" sz="1700" kern="1200" dirty="0">
                <a:solidFill>
                  <a:schemeClr val="bg1"/>
                </a:solidFill>
                <a:latin typeface="+mn-lt"/>
                <a:ea typeface="+mn-ea"/>
                <a:cs typeface="+mn-cs"/>
              </a:rPr>
              <a:t>Thank you </a:t>
            </a:r>
          </a:p>
        </p:txBody>
      </p:sp>
      <p:pic>
        <p:nvPicPr>
          <p:cNvPr id="6" name="Graphic 5" descr="Abacus with solid fill">
            <a:extLst>
              <a:ext uri="{FF2B5EF4-FFF2-40B4-BE49-F238E27FC236}">
                <a16:creationId xmlns:a16="http://schemas.microsoft.com/office/drawing/2014/main" id="{C004CD93-6576-29C8-4879-8F1CA36C6E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047" y="1226973"/>
            <a:ext cx="3035882" cy="3035882"/>
          </a:xfrm>
          <a:prstGeom prst="rect">
            <a:avLst/>
          </a:prstGeom>
        </p:spPr>
      </p:pic>
      <p:sp>
        <p:nvSpPr>
          <p:cNvPr id="2" name="TextBox 1">
            <a:extLst>
              <a:ext uri="{FF2B5EF4-FFF2-40B4-BE49-F238E27FC236}">
                <a16:creationId xmlns:a16="http://schemas.microsoft.com/office/drawing/2014/main" id="{AA927B70-09E2-E655-DAC0-59F630D254D3}"/>
              </a:ext>
            </a:extLst>
          </p:cNvPr>
          <p:cNvSpPr txBox="1"/>
          <p:nvPr/>
        </p:nvSpPr>
        <p:spPr>
          <a:xfrm>
            <a:off x="3108189" y="2172925"/>
            <a:ext cx="5066645" cy="1569660"/>
          </a:xfrm>
          <a:prstGeom prst="rect">
            <a:avLst/>
          </a:prstGeom>
          <a:noFill/>
        </p:spPr>
        <p:txBody>
          <a:bodyPr wrap="square" lIns="91440" tIns="45720" rIns="91440" bIns="45720" rtlCol="0" anchor="t">
            <a:spAutoFit/>
          </a:bodyPr>
          <a:lstStyle/>
          <a:p>
            <a:r>
              <a:rPr lang="en-US" sz="7800" dirty="0"/>
              <a:t>Thank you! </a:t>
            </a:r>
          </a:p>
          <a:p>
            <a:endParaRPr lang="en-US" dirty="0"/>
          </a:p>
        </p:txBody>
      </p:sp>
    </p:spTree>
    <p:extLst>
      <p:ext uri="{BB962C8B-B14F-4D97-AF65-F5344CB8AC3E}">
        <p14:creationId xmlns:p14="http://schemas.microsoft.com/office/powerpoint/2010/main" val="144257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8649" y="528259"/>
            <a:ext cx="7886700" cy="1325563"/>
          </a:xfrm>
          <a:noFill/>
        </p:spPr>
        <p:txBody>
          <a:bodyPr anchor="ctr">
            <a:normAutofit/>
          </a:bodyPr>
          <a:lstStyle/>
          <a:p>
            <a:r>
              <a:rPr lang="en-US" sz="3600">
                <a:solidFill>
                  <a:schemeClr val="bg2">
                    <a:lumMod val="25000"/>
                  </a:schemeClr>
                </a:solidFill>
              </a:rPr>
              <a:t>Agenda</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p:txBody>
          <a:bodyPr vert="horz" lIns="91440" tIns="45720" rIns="91440" bIns="45720" rtlCol="0" anchor="t">
            <a:normAutofit/>
          </a:bodyPr>
          <a:lstStyle/>
          <a:p>
            <a:pPr marL="342900" indent="-342900">
              <a:lnSpc>
                <a:spcPct val="150000"/>
              </a:lnSpc>
              <a:spcBef>
                <a:spcPts val="0"/>
              </a:spcBef>
              <a:buFont typeface="Wingdings" panose="020B0604020202020204" pitchFamily="34" charset="0"/>
              <a:buChar char="§"/>
            </a:pPr>
            <a:r>
              <a:rPr lang="en-US" sz="1800" dirty="0">
                <a:latin typeface="Calibri Light"/>
                <a:ea typeface="Calibri"/>
                <a:cs typeface="Arial"/>
              </a:rPr>
              <a:t>CSI Finance Team Introduction</a:t>
            </a:r>
          </a:p>
          <a:p>
            <a:pPr marL="342900" indent="-342900">
              <a:lnSpc>
                <a:spcPct val="150000"/>
              </a:lnSpc>
              <a:spcBef>
                <a:spcPts val="0"/>
              </a:spcBef>
              <a:buFont typeface="Wingdings" panose="020B0604020202020204" pitchFamily="34" charset="0"/>
              <a:buChar char="§"/>
            </a:pPr>
            <a:r>
              <a:rPr lang="en-US" sz="1800" u="sng" dirty="0">
                <a:latin typeface="Calibri Light"/>
                <a:ea typeface="Calibri Light"/>
                <a:cs typeface="Arial"/>
              </a:rPr>
              <a:t>School Finance:</a:t>
            </a:r>
            <a:r>
              <a:rPr lang="en-US" sz="1800" dirty="0">
                <a:latin typeface="Calibri Light"/>
                <a:ea typeface="Calibri Light"/>
                <a:cs typeface="Arial"/>
              </a:rPr>
              <a:t> October Count &amp; Reminders</a:t>
            </a:r>
            <a:endParaRPr lang="en-US" sz="1800" dirty="0">
              <a:latin typeface="Calibri Light"/>
              <a:ea typeface="Calibri Light"/>
              <a:cs typeface="Calibri"/>
            </a:endParaRPr>
          </a:p>
          <a:p>
            <a:pPr marL="342900" indent="-342900">
              <a:lnSpc>
                <a:spcPct val="150000"/>
              </a:lnSpc>
              <a:spcBef>
                <a:spcPts val="0"/>
              </a:spcBef>
              <a:buFont typeface="Wingdings" panose="020B0604020202020204" pitchFamily="34" charset="0"/>
              <a:buChar char="§"/>
            </a:pPr>
            <a:r>
              <a:rPr lang="en-US" sz="1800" u="sng" dirty="0">
                <a:latin typeface="Calibri Light"/>
                <a:ea typeface="Calibri Light"/>
                <a:cs typeface="Arial"/>
              </a:rPr>
              <a:t>Grants:</a:t>
            </a:r>
            <a:r>
              <a:rPr lang="en-US" sz="1800" dirty="0">
                <a:latin typeface="Calibri Light"/>
                <a:ea typeface="Calibri Light"/>
                <a:cs typeface="Arial"/>
              </a:rPr>
              <a:t> </a:t>
            </a:r>
            <a:r>
              <a:rPr lang="en-US" sz="1800" dirty="0">
                <a:latin typeface="Calibri Light"/>
                <a:ea typeface="Calibri Light"/>
                <a:cs typeface="Calibri"/>
              </a:rPr>
              <a:t>Milestone #1 Overview</a:t>
            </a:r>
          </a:p>
          <a:p>
            <a:pPr marL="342900" indent="-342900">
              <a:lnSpc>
                <a:spcPct val="150000"/>
              </a:lnSpc>
              <a:spcBef>
                <a:spcPts val="0"/>
              </a:spcBef>
              <a:buFont typeface="Wingdings" panose="020B0604020202020204" pitchFamily="34" charset="0"/>
              <a:buChar char="§"/>
            </a:pPr>
            <a:r>
              <a:rPr lang="en-US" sz="1800" u="sng" dirty="0">
                <a:latin typeface="Calibri Light"/>
                <a:ea typeface="Calibri Light"/>
                <a:cs typeface="Calibri"/>
              </a:rPr>
              <a:t>Grants:</a:t>
            </a:r>
            <a:r>
              <a:rPr lang="en-US" sz="1800" dirty="0">
                <a:latin typeface="Calibri Light"/>
                <a:ea typeface="Calibri Light"/>
                <a:cs typeface="Calibri"/>
              </a:rPr>
              <a:t> CDE GAINS – CSI School Impact</a:t>
            </a:r>
          </a:p>
          <a:p>
            <a:pPr marL="342900" indent="-342900">
              <a:lnSpc>
                <a:spcPct val="150000"/>
              </a:lnSpc>
              <a:spcBef>
                <a:spcPts val="0"/>
              </a:spcBef>
              <a:buFont typeface="Wingdings" panose="020B0604020202020204" pitchFamily="34" charset="0"/>
              <a:buChar char="§"/>
            </a:pPr>
            <a:r>
              <a:rPr lang="en-US" sz="1800" u="sng" dirty="0">
                <a:latin typeface="Calibri Light"/>
                <a:ea typeface="Calibri Light"/>
                <a:cs typeface="Calibri"/>
              </a:rPr>
              <a:t>Grants:</a:t>
            </a:r>
            <a:r>
              <a:rPr lang="en-US" sz="1800" dirty="0">
                <a:latin typeface="Calibri Light"/>
                <a:ea typeface="Calibri Light"/>
                <a:cs typeface="Calibri"/>
              </a:rPr>
              <a:t> ECEA IFR Submissions </a:t>
            </a:r>
          </a:p>
          <a:p>
            <a:pPr marL="342900" indent="-342900">
              <a:lnSpc>
                <a:spcPct val="150000"/>
              </a:lnSpc>
              <a:spcBef>
                <a:spcPts val="0"/>
              </a:spcBef>
              <a:buFont typeface="Wingdings" panose="020B0604020202020204" pitchFamily="34" charset="0"/>
              <a:buChar char="§"/>
            </a:pPr>
            <a:r>
              <a:rPr lang="en-US" sz="1800" u="sng" dirty="0">
                <a:latin typeface="Calibri Light"/>
                <a:ea typeface="Calibri Light"/>
                <a:cs typeface="Calibri"/>
              </a:rPr>
              <a:t>Grants:</a:t>
            </a:r>
            <a:r>
              <a:rPr lang="en-US" sz="1800" dirty="0">
                <a:latin typeface="Calibri Light"/>
                <a:ea typeface="Calibri Light"/>
                <a:cs typeface="Calibri"/>
              </a:rPr>
              <a:t> Categorical Budget Revision Process</a:t>
            </a:r>
            <a:endParaRPr lang="en-US" sz="1800" dirty="0">
              <a:latin typeface="Calibri Light"/>
              <a:ea typeface="Calibri Light"/>
              <a:cs typeface="Calibri Light"/>
            </a:endParaRPr>
          </a:p>
          <a:p>
            <a:pPr marL="342900" indent="-342900">
              <a:lnSpc>
                <a:spcPct val="150000"/>
              </a:lnSpc>
              <a:spcBef>
                <a:spcPts val="0"/>
              </a:spcBef>
              <a:buFont typeface="Wingdings" panose="020B0604020202020204" pitchFamily="34" charset="0"/>
              <a:buChar char="§"/>
            </a:pPr>
            <a:r>
              <a:rPr lang="en-US" sz="1800" u="sng" dirty="0">
                <a:latin typeface="Calibri Light"/>
                <a:ea typeface="Calibri Light"/>
                <a:cs typeface="Calibri"/>
              </a:rPr>
              <a:t>Grants</a:t>
            </a:r>
            <a:r>
              <a:rPr lang="en-US" sz="1800" dirty="0">
                <a:latin typeface="Calibri Light"/>
                <a:ea typeface="Calibri Light"/>
                <a:cs typeface="Calibri"/>
              </a:rPr>
              <a:t>: ESSER II Closeout</a:t>
            </a:r>
          </a:p>
          <a:p>
            <a:pPr marL="342900" indent="-342900">
              <a:lnSpc>
                <a:spcPct val="150000"/>
              </a:lnSpc>
              <a:spcBef>
                <a:spcPts val="0"/>
              </a:spcBef>
              <a:buFont typeface="Wingdings" panose="020B0604020202020204" pitchFamily="34" charset="0"/>
              <a:buChar char="§"/>
            </a:pPr>
            <a:r>
              <a:rPr lang="en-US" sz="1800" u="sng" dirty="0">
                <a:latin typeface="Calibri Light"/>
                <a:ea typeface="Calibri Light"/>
                <a:cs typeface="Calibri"/>
              </a:rPr>
              <a:t>Grants</a:t>
            </a:r>
            <a:r>
              <a:rPr lang="en-US" sz="1800" dirty="0">
                <a:latin typeface="Calibri Light"/>
                <a:ea typeface="Calibri Light"/>
                <a:cs typeface="Calibri"/>
              </a:rPr>
              <a:t>: Upcoming Deadlines</a:t>
            </a:r>
          </a:p>
          <a:p>
            <a:pPr marL="0" indent="0">
              <a:lnSpc>
                <a:spcPct val="114999"/>
              </a:lnSpc>
              <a:spcBef>
                <a:spcPts val="0"/>
              </a:spcBef>
              <a:buSzPts val="1100"/>
              <a:buNone/>
            </a:pPr>
            <a:endParaRPr lang="en-US" sz="2400">
              <a:latin typeface="Arial"/>
              <a:cs typeface="Arial"/>
            </a:endParaRPr>
          </a:p>
        </p:txBody>
      </p:sp>
    </p:spTree>
    <p:extLst>
      <p:ext uri="{BB962C8B-B14F-4D97-AF65-F5344CB8AC3E}">
        <p14:creationId xmlns:p14="http://schemas.microsoft.com/office/powerpoint/2010/main" val="1955264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737C-B71E-4491-8FA5-CA23355B208E}"/>
              </a:ext>
              <a:ext uri="{C183D7F6-B498-43B3-948B-1728B52AA6E4}">
                <adec:decorative xmlns:adec="http://schemas.microsoft.com/office/drawing/2017/decorative" val="0"/>
              </a:ext>
            </a:extLst>
          </p:cNvPr>
          <p:cNvSpPr>
            <a:spLocks noGrp="1"/>
          </p:cNvSpPr>
          <p:nvPr>
            <p:ph type="title"/>
          </p:nvPr>
        </p:nvSpPr>
        <p:spPr/>
        <p:txBody>
          <a:bodyPr>
            <a:normAutofit/>
          </a:bodyPr>
          <a:lstStyle/>
          <a:p>
            <a:r>
              <a:rPr lang="en-US" sz="3600" dirty="0"/>
              <a:t>CSI Finance Team</a:t>
            </a:r>
          </a:p>
        </p:txBody>
      </p:sp>
      <p:sp>
        <p:nvSpPr>
          <p:cNvPr id="9" name="Content Placeholder 8">
            <a:extLst>
              <a:ext uri="{FF2B5EF4-FFF2-40B4-BE49-F238E27FC236}">
                <a16:creationId xmlns:a16="http://schemas.microsoft.com/office/drawing/2014/main" id="{34649A9D-0689-48D9-A5C7-EFF1CC16BFD8}"/>
              </a:ext>
              <a:ext uri="{C183D7F6-B498-43B3-948B-1728B52AA6E4}">
                <adec:decorative xmlns:adec="http://schemas.microsoft.com/office/drawing/2017/decorative" val="0"/>
              </a:ext>
            </a:extLst>
          </p:cNvPr>
          <p:cNvSpPr>
            <a:spLocks noGrp="1"/>
          </p:cNvSpPr>
          <p:nvPr>
            <p:ph idx="1"/>
          </p:nvPr>
        </p:nvSpPr>
        <p:spPr>
          <a:xfrm>
            <a:off x="628650" y="1864536"/>
            <a:ext cx="8020050" cy="4351338"/>
          </a:xfrm>
        </p:spPr>
        <p:txBody>
          <a:bodyPr vert="horz" lIns="91440" tIns="45720" rIns="91440" bIns="45720" rtlCol="0" anchor="t">
            <a:normAutofit/>
          </a:bodyPr>
          <a:lstStyle/>
          <a:p>
            <a:pPr marL="0" indent="0">
              <a:buNone/>
            </a:pPr>
            <a:r>
              <a:rPr lang="en-US" sz="1800" i="1">
                <a:cs typeface="Calibri"/>
              </a:rPr>
              <a:t>  </a:t>
            </a:r>
            <a:endParaRPr lang="en-US" sz="1800" i="1"/>
          </a:p>
        </p:txBody>
      </p:sp>
      <p:pic>
        <p:nvPicPr>
          <p:cNvPr id="3" name="Graphic 2">
            <a:extLst>
              <a:ext uri="{FF2B5EF4-FFF2-40B4-BE49-F238E27FC236}">
                <a16:creationId xmlns:a16="http://schemas.microsoft.com/office/drawing/2014/main" id="{C9EB59E4-305F-54D5-1EA4-37029D933C4B}"/>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54856" y="649788"/>
            <a:ext cx="1214748" cy="1214748"/>
          </a:xfrm>
          <a:prstGeom prst="rect">
            <a:avLst/>
          </a:prstGeom>
        </p:spPr>
      </p:pic>
      <p:graphicFrame>
        <p:nvGraphicFramePr>
          <p:cNvPr id="4" name="Diagram 3" descr="CSI Finance Team Org Chart">
            <a:extLst>
              <a:ext uri="{FF2B5EF4-FFF2-40B4-BE49-F238E27FC236}">
                <a16:creationId xmlns:a16="http://schemas.microsoft.com/office/drawing/2014/main" id="{A703518F-1053-2D97-2AA2-10B909151697}"/>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202881958"/>
              </p:ext>
            </p:extLst>
          </p:nvPr>
        </p:nvGraphicFramePr>
        <p:xfrm>
          <a:off x="147496" y="2157014"/>
          <a:ext cx="8763572" cy="33108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27809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 uri="{C183D7F6-B498-43B3-948B-1728B52AA6E4}">
                <adec:decorative xmlns:adec="http://schemas.microsoft.com/office/drawing/2017/decorative" val="0"/>
              </a:ext>
            </a:extLst>
          </p:cNvPr>
          <p:cNvSpPr>
            <a:spLocks noGrp="1"/>
          </p:cNvSpPr>
          <p:nvPr>
            <p:ph type="title"/>
          </p:nvPr>
        </p:nvSpPr>
        <p:spPr>
          <a:xfrm>
            <a:off x="628649" y="528259"/>
            <a:ext cx="7886700" cy="1325563"/>
          </a:xfrm>
          <a:noFill/>
        </p:spPr>
        <p:txBody>
          <a:bodyPr anchor="ctr">
            <a:normAutofit/>
          </a:bodyPr>
          <a:lstStyle/>
          <a:p>
            <a:r>
              <a:rPr lang="en-US" sz="3600" dirty="0">
                <a:solidFill>
                  <a:schemeClr val="bg2">
                    <a:lumMod val="25000"/>
                  </a:schemeClr>
                </a:solidFill>
                <a:ea typeface="Calibri Light"/>
                <a:cs typeface="Calibri Light"/>
              </a:rPr>
              <a:t>October Count &amp; Reminders</a:t>
            </a:r>
          </a:p>
        </p:txBody>
      </p:sp>
      <p:sp>
        <p:nvSpPr>
          <p:cNvPr id="4" name="Content Placeholder 3">
            <a:extLst>
              <a:ext uri="{FF2B5EF4-FFF2-40B4-BE49-F238E27FC236}">
                <a16:creationId xmlns:a16="http://schemas.microsoft.com/office/drawing/2014/main" id="{930DE667-4427-2238-1E7A-454B1382D308}"/>
              </a:ext>
              <a:ext uri="{C183D7F6-B498-43B3-948B-1728B52AA6E4}">
                <adec:decorative xmlns:adec="http://schemas.microsoft.com/office/drawing/2017/decorative" val="0"/>
              </a:ext>
            </a:extLst>
          </p:cNvPr>
          <p:cNvSpPr>
            <a:spLocks noGrp="1"/>
          </p:cNvSpPr>
          <p:nvPr>
            <p:ph idx="1"/>
          </p:nvPr>
        </p:nvSpPr>
        <p:spPr/>
        <p:txBody>
          <a:bodyPr vert="horz" lIns="91440" tIns="45720" rIns="91440" bIns="45720" rtlCol="0" anchor="t">
            <a:normAutofit/>
          </a:bodyPr>
          <a:lstStyle/>
          <a:p>
            <a:pPr marL="342900" indent="-342900">
              <a:lnSpc>
                <a:spcPct val="150000"/>
              </a:lnSpc>
              <a:spcBef>
                <a:spcPts val="0"/>
              </a:spcBef>
              <a:buFont typeface="Wingdings" panose="020B0604020202020204" pitchFamily="34" charset="0"/>
              <a:buChar char="§"/>
            </a:pPr>
            <a:endParaRPr lang="en-US" sz="1800">
              <a:latin typeface="Calibri Light"/>
              <a:ea typeface="Calibri"/>
              <a:cs typeface="Arial"/>
            </a:endParaRPr>
          </a:p>
          <a:p>
            <a:pPr>
              <a:spcBef>
                <a:spcPts val="1000"/>
              </a:spcBef>
            </a:pPr>
            <a:r>
              <a:rPr lang="en-US" sz="2200" u="sng" dirty="0">
                <a:latin typeface="Calibri Light"/>
                <a:ea typeface="Calibri Light"/>
                <a:cs typeface="Arial"/>
              </a:rPr>
              <a:t>October Count &amp; Budget Adjustment</a:t>
            </a:r>
          </a:p>
          <a:p>
            <a:pPr marL="514350" lvl="2">
              <a:spcBef>
                <a:spcPts val="1000"/>
              </a:spcBef>
            </a:pPr>
            <a:r>
              <a:rPr lang="en-US" sz="2200" dirty="0">
                <a:latin typeface="Calibri Light"/>
                <a:ea typeface="Calibri Light"/>
                <a:cs typeface="Arial"/>
              </a:rPr>
              <a:t>Make budget adjustments for Oct Count. </a:t>
            </a:r>
          </a:p>
          <a:p>
            <a:pPr marL="514350" lvl="2">
              <a:spcBef>
                <a:spcPts val="1000"/>
              </a:spcBef>
            </a:pPr>
            <a:r>
              <a:rPr lang="en-US" sz="2200" dirty="0">
                <a:latin typeface="Calibri Light"/>
                <a:ea typeface="Calibri Light"/>
                <a:cs typeface="Arial"/>
              </a:rPr>
              <a:t>CSI will send updated calcs once CDE has finalized.</a:t>
            </a:r>
          </a:p>
          <a:p>
            <a:pPr marL="857250" lvl="4">
              <a:spcBef>
                <a:spcPts val="1000"/>
              </a:spcBef>
            </a:pPr>
            <a:r>
              <a:rPr lang="en-US" sz="2200" dirty="0">
                <a:latin typeface="Calibri Light"/>
                <a:ea typeface="Calibri Light"/>
                <a:cs typeface="Arial"/>
              </a:rPr>
              <a:t>Be aware of changes to declining enrollment. </a:t>
            </a:r>
          </a:p>
          <a:p>
            <a:pPr marL="685800" lvl="1">
              <a:lnSpc>
                <a:spcPct val="150000"/>
              </a:lnSpc>
              <a:spcBef>
                <a:spcPts val="0"/>
              </a:spcBef>
              <a:buFont typeface="Wingdings" panose="020B0604020202020204" pitchFamily="34" charset="0"/>
              <a:buChar char="§"/>
            </a:pPr>
            <a:endParaRPr lang="en-US" sz="1500" dirty="0">
              <a:latin typeface="Calibri Light"/>
              <a:ea typeface="Calibri Light"/>
              <a:cs typeface="Arial"/>
            </a:endParaRPr>
          </a:p>
          <a:p>
            <a:pPr>
              <a:spcBef>
                <a:spcPts val="1000"/>
              </a:spcBef>
            </a:pPr>
            <a:r>
              <a:rPr lang="en-US" sz="2200" u="sng" dirty="0">
                <a:latin typeface="Calibri Light"/>
                <a:ea typeface="Calibri Light"/>
                <a:cs typeface="Arial"/>
              </a:rPr>
              <a:t>Deadlines: </a:t>
            </a:r>
          </a:p>
          <a:p>
            <a:pPr>
              <a:spcBef>
                <a:spcPts val="1000"/>
              </a:spcBef>
            </a:pPr>
            <a:r>
              <a:rPr lang="en-US" sz="2200" dirty="0">
                <a:latin typeface="Calibri Light"/>
                <a:ea typeface="Calibri Light"/>
                <a:cs typeface="Arial"/>
              </a:rPr>
              <a:t>10/23 - Quarter 1 report, excel version</a:t>
            </a:r>
          </a:p>
          <a:p>
            <a:pPr>
              <a:spcBef>
                <a:spcPts val="1000"/>
              </a:spcBef>
            </a:pPr>
            <a:endParaRPr lang="en-US" sz="2200">
              <a:latin typeface="Arial"/>
              <a:cs typeface="Arial"/>
            </a:endParaRPr>
          </a:p>
          <a:p>
            <a:pPr marL="342900" indent="-342900">
              <a:lnSpc>
                <a:spcPct val="150000"/>
              </a:lnSpc>
              <a:spcBef>
                <a:spcPts val="0"/>
              </a:spcBef>
              <a:buFont typeface="Wingdings" panose="020B0604020202020204" pitchFamily="34" charset="0"/>
              <a:buChar char="§"/>
            </a:pPr>
            <a:endParaRPr lang="en-US" sz="1800">
              <a:latin typeface="Arial"/>
              <a:cs typeface="Calibri"/>
            </a:endParaRPr>
          </a:p>
          <a:p>
            <a:pPr marL="0" indent="0">
              <a:lnSpc>
                <a:spcPct val="114999"/>
              </a:lnSpc>
              <a:spcBef>
                <a:spcPts val="0"/>
              </a:spcBef>
              <a:buSzPts val="1100"/>
              <a:buNone/>
            </a:pPr>
            <a:endParaRPr lang="en-US" sz="2400">
              <a:latin typeface="Arial"/>
              <a:cs typeface="Arial"/>
            </a:endParaRPr>
          </a:p>
        </p:txBody>
      </p:sp>
      <p:pic>
        <p:nvPicPr>
          <p:cNvPr id="3" name="Graphic 2">
            <a:extLst>
              <a:ext uri="{FF2B5EF4-FFF2-40B4-BE49-F238E27FC236}">
                <a16:creationId xmlns:a16="http://schemas.microsoft.com/office/drawing/2014/main" id="{4741B482-DC8B-445A-4CAC-D356788E01D3}"/>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670287" y="732264"/>
            <a:ext cx="914400" cy="914400"/>
          </a:xfrm>
          <a:prstGeom prst="rect">
            <a:avLst/>
          </a:prstGeom>
        </p:spPr>
      </p:pic>
      <p:pic>
        <p:nvPicPr>
          <p:cNvPr id="5" name="Graphic 4">
            <a:extLst>
              <a:ext uri="{FF2B5EF4-FFF2-40B4-BE49-F238E27FC236}">
                <a16:creationId xmlns:a16="http://schemas.microsoft.com/office/drawing/2014/main" id="{EA629264-9806-DA30-C8F5-20091A3E2A07}"/>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768898" y="3705922"/>
            <a:ext cx="2512741" cy="2512741"/>
          </a:xfrm>
          <a:prstGeom prst="rect">
            <a:avLst/>
          </a:prstGeom>
        </p:spPr>
      </p:pic>
    </p:spTree>
    <p:extLst>
      <p:ext uri="{BB962C8B-B14F-4D97-AF65-F5344CB8AC3E}">
        <p14:creationId xmlns:p14="http://schemas.microsoft.com/office/powerpoint/2010/main" val="163762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938B4-C006-C098-BF0E-F97C18DAB235}"/>
              </a:ext>
            </a:extLst>
          </p:cNvPr>
          <p:cNvSpPr>
            <a:spLocks noGrp="1"/>
          </p:cNvSpPr>
          <p:nvPr>
            <p:ph type="title"/>
          </p:nvPr>
        </p:nvSpPr>
        <p:spPr/>
        <p:txBody>
          <a:bodyPr>
            <a:normAutofit/>
          </a:bodyPr>
          <a:lstStyle/>
          <a:p>
            <a:r>
              <a:rPr lang="en-US" sz="3600" dirty="0"/>
              <a:t>Milestone #1 Overview</a:t>
            </a:r>
          </a:p>
        </p:txBody>
      </p:sp>
      <p:pic>
        <p:nvPicPr>
          <p:cNvPr id="16" name="Graphic 15" descr="Monthly calendar with solid fill">
            <a:extLst>
              <a:ext uri="{FF2B5EF4-FFF2-40B4-BE49-F238E27FC236}">
                <a16:creationId xmlns:a16="http://schemas.microsoft.com/office/drawing/2014/main" id="{F427A5FA-61BC-32BC-DF48-3E1BCB78D8A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92391" y="570707"/>
            <a:ext cx="914400" cy="914400"/>
          </a:xfrm>
          <a:prstGeom prst="rect">
            <a:avLst/>
          </a:prstGeom>
        </p:spPr>
      </p:pic>
      <p:sp>
        <p:nvSpPr>
          <p:cNvPr id="18" name="TextBox 17">
            <a:extLst>
              <a:ext uri="{FF2B5EF4-FFF2-40B4-BE49-F238E27FC236}">
                <a16:creationId xmlns:a16="http://schemas.microsoft.com/office/drawing/2014/main" id="{030FD61C-D595-84FC-257B-7CBF4FC53504}"/>
              </a:ext>
            </a:extLst>
          </p:cNvPr>
          <p:cNvSpPr txBox="1"/>
          <p:nvPr/>
        </p:nvSpPr>
        <p:spPr>
          <a:xfrm>
            <a:off x="619824" y="1668706"/>
            <a:ext cx="7886700" cy="3416320"/>
          </a:xfrm>
          <a:prstGeom prst="rect">
            <a:avLst/>
          </a:prstGeom>
          <a:noFill/>
        </p:spPr>
        <p:txBody>
          <a:bodyPr wrap="square" lIns="91440" tIns="45720" rIns="91440" bIns="45720" rtlCol="0" anchor="t">
            <a:spAutoFit/>
          </a:bodyPr>
          <a:lstStyle/>
          <a:p>
            <a:pPr algn="ctr"/>
            <a:r>
              <a:rPr lang="en-US" b="1" dirty="0">
                <a:highlight>
                  <a:srgbClr val="FFFF00"/>
                </a:highlight>
                <a:latin typeface="Calibri Light"/>
                <a:ea typeface="Calibri Light"/>
                <a:cs typeface="Calibri Light"/>
              </a:rPr>
              <a:t>November 1</a:t>
            </a:r>
            <a:r>
              <a:rPr lang="en-US" b="1" baseline="30000" dirty="0">
                <a:highlight>
                  <a:srgbClr val="FFFF00"/>
                </a:highlight>
                <a:latin typeface="Calibri Light"/>
                <a:ea typeface="Calibri Light"/>
                <a:cs typeface="Calibri Light"/>
              </a:rPr>
              <a:t>st</a:t>
            </a:r>
            <a:r>
              <a:rPr lang="en-US" b="1" dirty="0">
                <a:highlight>
                  <a:srgbClr val="FFFF00"/>
                </a:highlight>
                <a:latin typeface="Calibri Light"/>
                <a:ea typeface="Calibri Light"/>
                <a:cs typeface="Calibri Light"/>
              </a:rPr>
              <a:t>, 2023  - 20% of Funding Requested</a:t>
            </a:r>
          </a:p>
          <a:p>
            <a:endParaRPr lang="en-US" dirty="0">
              <a:latin typeface="Calibri Light"/>
              <a:ea typeface="Calibri Light"/>
              <a:cs typeface="Calibri Light"/>
            </a:endParaRPr>
          </a:p>
          <a:p>
            <a:r>
              <a:rPr lang="en-US" dirty="0">
                <a:latin typeface="Calibri Light"/>
                <a:ea typeface="Calibri Light"/>
                <a:cs typeface="Calibri Light"/>
              </a:rPr>
              <a:t>Categorical</a:t>
            </a:r>
          </a:p>
          <a:p>
            <a:pPr marL="742950" lvl="1" indent="-285750">
              <a:buFont typeface="Courier New" panose="02070309020205020404" pitchFamily="49" charset="0"/>
              <a:buChar char="o"/>
            </a:pPr>
            <a:r>
              <a:rPr lang="en-US" dirty="0">
                <a:latin typeface="Calibri Light"/>
                <a:ea typeface="Calibri Light"/>
                <a:cs typeface="Calibri Light"/>
              </a:rPr>
              <a:t>IDEA</a:t>
            </a:r>
          </a:p>
          <a:p>
            <a:pPr marL="742950" lvl="1" indent="-285750">
              <a:buFont typeface="Courier New" panose="02070309020205020404" pitchFamily="49" charset="0"/>
              <a:buChar char="o"/>
            </a:pPr>
            <a:r>
              <a:rPr lang="en-US" dirty="0">
                <a:latin typeface="Calibri Light"/>
                <a:ea typeface="Calibri Light"/>
                <a:cs typeface="Calibri Light"/>
              </a:rPr>
              <a:t>IDEA Preschool</a:t>
            </a:r>
          </a:p>
          <a:p>
            <a:pPr marL="742950" lvl="1" indent="-285750">
              <a:buFont typeface="Courier New" panose="02070309020205020404" pitchFamily="49" charset="0"/>
              <a:buChar char="o"/>
            </a:pPr>
            <a:r>
              <a:rPr lang="en-US" dirty="0">
                <a:latin typeface="Calibri Light"/>
                <a:ea typeface="Calibri Light"/>
                <a:cs typeface="Calibri Light"/>
              </a:rPr>
              <a:t>ESSER III</a:t>
            </a:r>
          </a:p>
          <a:p>
            <a:endParaRPr lang="en-US" dirty="0">
              <a:latin typeface="Calibri Light"/>
              <a:ea typeface="Calibri Light"/>
              <a:cs typeface="Calibri Light"/>
            </a:endParaRPr>
          </a:p>
          <a:p>
            <a:r>
              <a:rPr lang="en-US" dirty="0">
                <a:latin typeface="Calibri Light"/>
                <a:ea typeface="Calibri Light"/>
                <a:cs typeface="Calibri Light"/>
              </a:rPr>
              <a:t>Competitive – </a:t>
            </a:r>
            <a:r>
              <a:rPr lang="en-US" sz="1600" dirty="0">
                <a:latin typeface="Calibri Light"/>
                <a:ea typeface="Calibri Light"/>
                <a:cs typeface="Calibri Light"/>
                <a:hlinkClick r:id="rId5"/>
              </a:rPr>
              <a:t>Link to Awards</a:t>
            </a:r>
            <a:r>
              <a:rPr lang="en-US" sz="1600" dirty="0">
                <a:latin typeface="Calibri Light"/>
                <a:ea typeface="Calibri Light"/>
                <a:cs typeface="Calibri Light"/>
              </a:rPr>
              <a:t>  </a:t>
            </a:r>
            <a:r>
              <a:rPr lang="en-US" dirty="0">
                <a:latin typeface="Calibri Light"/>
                <a:ea typeface="Calibri Light"/>
                <a:cs typeface="Calibri Light"/>
              </a:rPr>
              <a:t> </a:t>
            </a:r>
          </a:p>
          <a:p>
            <a:pPr marL="742950" lvl="1" indent="-285750">
              <a:buFont typeface="Courier New" panose="02070309020205020404" pitchFamily="49" charset="0"/>
              <a:buChar char="o"/>
            </a:pPr>
            <a:r>
              <a:rPr lang="en-US" dirty="0">
                <a:latin typeface="Calibri Light"/>
                <a:ea typeface="Calibri Light"/>
                <a:cs typeface="Calibri Light"/>
              </a:rPr>
              <a:t>CCLC</a:t>
            </a:r>
          </a:p>
          <a:p>
            <a:pPr marL="742950" lvl="1" indent="-285750">
              <a:buFont typeface="Courier New" panose="02070309020205020404" pitchFamily="49" charset="0"/>
              <a:buChar char="o"/>
            </a:pPr>
            <a:r>
              <a:rPr lang="en-US" dirty="0">
                <a:latin typeface="Calibri Light"/>
                <a:ea typeface="Calibri Light"/>
                <a:cs typeface="Calibri Light"/>
              </a:rPr>
              <a:t>CCSP-Performance Incentive Year</a:t>
            </a:r>
          </a:p>
          <a:p>
            <a:pPr lvl="1"/>
            <a:endParaRPr lang="en-US"/>
          </a:p>
          <a:p>
            <a:endParaRPr lang="en-US"/>
          </a:p>
        </p:txBody>
      </p:sp>
      <p:sp>
        <p:nvSpPr>
          <p:cNvPr id="19" name="TextBox 18">
            <a:extLst>
              <a:ext uri="{FF2B5EF4-FFF2-40B4-BE49-F238E27FC236}">
                <a16:creationId xmlns:a16="http://schemas.microsoft.com/office/drawing/2014/main" id="{A676EAE0-71D4-4843-0D8A-AB2896113A17}"/>
              </a:ext>
            </a:extLst>
          </p:cNvPr>
          <p:cNvSpPr txBox="1"/>
          <p:nvPr/>
        </p:nvSpPr>
        <p:spPr>
          <a:xfrm>
            <a:off x="436179" y="5085026"/>
            <a:ext cx="8271642" cy="1123712"/>
          </a:xfrm>
          <a:prstGeom prst="roundRect">
            <a:avLst/>
          </a:prstGeom>
          <a:solidFill>
            <a:schemeClr val="accent6">
              <a:lumMod val="20000"/>
              <a:lumOff val="80000"/>
            </a:schemeClr>
          </a:solidFill>
        </p:spPr>
        <p:txBody>
          <a:bodyPr wrap="square" lIns="91440" tIns="45720" rIns="91440" bIns="45720" rtlCol="0" anchor="t">
            <a:spAutoFit/>
          </a:bodyPr>
          <a:lstStyle/>
          <a:p>
            <a:pPr algn="ctr"/>
            <a:r>
              <a:rPr lang="en-US" sz="1200" b="1" dirty="0">
                <a:latin typeface="Calibri Light"/>
                <a:ea typeface="Calibri Light"/>
                <a:cs typeface="Calibri Light"/>
              </a:rPr>
              <a:t>Exception Forms</a:t>
            </a:r>
          </a:p>
          <a:p>
            <a:r>
              <a:rPr lang="en-US" sz="1200" dirty="0">
                <a:latin typeface="Calibri Light"/>
                <a:ea typeface="Calibri Light"/>
                <a:cs typeface="Calibri Light"/>
              </a:rPr>
              <a:t>Intended to inform of missed deadlines for revision approval delays and activities that have not yet taken place.  Exceptions forms are due no later than the stated milestone deadline.</a:t>
            </a:r>
          </a:p>
          <a:p>
            <a:endParaRPr lang="en-US" sz="1200" dirty="0">
              <a:latin typeface="Calibri Light"/>
              <a:ea typeface="Calibri Light"/>
              <a:cs typeface="Calibri"/>
            </a:endParaRPr>
          </a:p>
          <a:p>
            <a:r>
              <a:rPr lang="en-US" sz="1200" dirty="0">
                <a:latin typeface="Calibri Light"/>
                <a:ea typeface="Calibri Light"/>
                <a:cs typeface="Calibri Light"/>
                <a:hlinkClick r:id="rId6"/>
              </a:rPr>
              <a:t>Exception Request Template</a:t>
            </a:r>
          </a:p>
        </p:txBody>
      </p:sp>
    </p:spTree>
    <p:extLst>
      <p:ext uri="{BB962C8B-B14F-4D97-AF65-F5344CB8AC3E}">
        <p14:creationId xmlns:p14="http://schemas.microsoft.com/office/powerpoint/2010/main" val="146851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2D383-4E6D-EFF7-FEBD-4C11D455228F}"/>
              </a:ext>
            </a:extLst>
          </p:cNvPr>
          <p:cNvSpPr>
            <a:spLocks noGrp="1"/>
          </p:cNvSpPr>
          <p:nvPr>
            <p:ph type="title"/>
          </p:nvPr>
        </p:nvSpPr>
        <p:spPr/>
        <p:txBody>
          <a:bodyPr>
            <a:normAutofit/>
          </a:bodyPr>
          <a:lstStyle/>
          <a:p>
            <a:r>
              <a:rPr lang="en-US" sz="3600" dirty="0"/>
              <a:t>Milestone #1 </a:t>
            </a:r>
          </a:p>
        </p:txBody>
      </p:sp>
      <p:sp>
        <p:nvSpPr>
          <p:cNvPr id="3" name="Content Placeholder 2">
            <a:extLst>
              <a:ext uri="{FF2B5EF4-FFF2-40B4-BE49-F238E27FC236}">
                <a16:creationId xmlns:a16="http://schemas.microsoft.com/office/drawing/2014/main" id="{DF73AFF7-F2A4-9836-3BCD-A2140B24F19B}"/>
              </a:ext>
            </a:extLst>
          </p:cNvPr>
          <p:cNvSpPr>
            <a:spLocks noGrp="1"/>
          </p:cNvSpPr>
          <p:nvPr>
            <p:ph idx="1"/>
          </p:nvPr>
        </p:nvSpPr>
        <p:spPr>
          <a:xfrm>
            <a:off x="628650" y="1421296"/>
            <a:ext cx="5277082" cy="4979504"/>
          </a:xfrm>
        </p:spPr>
        <p:txBody>
          <a:bodyPr vert="horz" lIns="91440" tIns="45720" rIns="91440" bIns="45720" rtlCol="0" anchor="t">
            <a:normAutofit/>
          </a:bodyPr>
          <a:lstStyle/>
          <a:p>
            <a:pPr marL="0" indent="0">
              <a:buNone/>
            </a:pPr>
            <a:r>
              <a:rPr lang="en-US" sz="1600" u="sng" dirty="0">
                <a:latin typeface="Calibri Light"/>
                <a:ea typeface="Calibri Light"/>
                <a:cs typeface="Calibri Light"/>
              </a:rPr>
              <a:t>Meeting Milestone</a:t>
            </a:r>
          </a:p>
          <a:p>
            <a:pPr lvl="1"/>
            <a:r>
              <a:rPr lang="en-US" sz="1400" dirty="0">
                <a:latin typeface="Calibri Light"/>
                <a:ea typeface="Calibri Light"/>
                <a:cs typeface="Calibri Light"/>
              </a:rPr>
              <a:t>Only requests submitted on or before November 1st, 2023, will be counted.</a:t>
            </a:r>
          </a:p>
          <a:p>
            <a:pPr lvl="1"/>
            <a:r>
              <a:rPr lang="en-US" sz="1400" dirty="0">
                <a:latin typeface="Calibri Light"/>
                <a:ea typeface="Calibri Light"/>
                <a:cs typeface="Calibri Light"/>
              </a:rPr>
              <a:t>Any request submitted by the deadline must include all backup documentation and signed RFF form</a:t>
            </a:r>
          </a:p>
          <a:p>
            <a:pPr lvl="2">
              <a:buFont typeface="Wingdings" panose="05000000000000000000" pitchFamily="2" charset="2"/>
              <a:buChar char="Ø"/>
            </a:pPr>
            <a:r>
              <a:rPr lang="en-US" sz="1400" dirty="0">
                <a:latin typeface="Calibri Light"/>
                <a:ea typeface="Calibri Light"/>
                <a:cs typeface="Calibri Light"/>
              </a:rPr>
              <a:t>Additional document or clarification requests must be fulfilled within a within a week of the CSI request date</a:t>
            </a:r>
          </a:p>
          <a:p>
            <a:pPr marL="685800" lvl="2" indent="0">
              <a:buNone/>
            </a:pPr>
            <a:endParaRPr lang="en-US" sz="1400" dirty="0">
              <a:latin typeface="Calibri Light"/>
              <a:ea typeface="Calibri Light"/>
              <a:cs typeface="Calibri Light"/>
            </a:endParaRPr>
          </a:p>
          <a:p>
            <a:pPr marL="0" indent="0">
              <a:buNone/>
            </a:pPr>
            <a:r>
              <a:rPr lang="en-US" sz="1600" u="sng" dirty="0">
                <a:latin typeface="Calibri Light"/>
                <a:ea typeface="Calibri Light"/>
                <a:cs typeface="Calibri Light"/>
              </a:rPr>
              <a:t>Waived Schools</a:t>
            </a:r>
          </a:p>
          <a:p>
            <a:pPr lvl="1">
              <a:buFont typeface="Arial" panose="02070309020205020404" pitchFamily="49" charset="0"/>
              <a:buChar char="•"/>
            </a:pPr>
            <a:r>
              <a:rPr lang="en-US" sz="1400" dirty="0">
                <a:latin typeface="Calibri Light"/>
                <a:ea typeface="Calibri Light"/>
                <a:cs typeface="Calibri Light"/>
              </a:rPr>
              <a:t>No requirement to submit exception requests or track percentages for the first three milestones</a:t>
            </a:r>
          </a:p>
          <a:p>
            <a:pPr lvl="2">
              <a:buFont typeface="Wingdings" panose="05000000000000000000" pitchFamily="2" charset="2"/>
              <a:buChar char="Ø"/>
            </a:pPr>
            <a:r>
              <a:rPr lang="en-US" sz="1400" dirty="0">
                <a:latin typeface="Calibri Light"/>
                <a:ea typeface="Calibri Light"/>
                <a:cs typeface="Calibri Light"/>
              </a:rPr>
              <a:t>Overall drawdown progress on grants quarterly</a:t>
            </a:r>
          </a:p>
          <a:p>
            <a:pPr lvl="2">
              <a:buFont typeface="Wingdings" panose="05000000000000000000" pitchFamily="2" charset="2"/>
              <a:buChar char="Ø"/>
            </a:pPr>
            <a:r>
              <a:rPr lang="en-US" sz="1400" dirty="0">
                <a:latin typeface="Calibri Light"/>
                <a:ea typeface="Calibri Light"/>
                <a:cs typeface="Calibri Light"/>
              </a:rPr>
              <a:t>Meet Milestone 4 and 5 fully</a:t>
            </a:r>
          </a:p>
          <a:p>
            <a:pPr lvl="2">
              <a:buFont typeface="Wingdings" panose="05000000000000000000" pitchFamily="2" charset="2"/>
              <a:buChar char="Ø"/>
            </a:pPr>
            <a:r>
              <a:rPr lang="en-US" sz="1400" dirty="0">
                <a:latin typeface="Calibri Light"/>
                <a:ea typeface="Calibri Light"/>
                <a:cs typeface="Calibri Light"/>
              </a:rPr>
              <a:t>&lt; 1% unrecoverable funds</a:t>
            </a:r>
          </a:p>
          <a:p>
            <a:pPr marL="0" indent="0">
              <a:buNone/>
            </a:pPr>
            <a:endParaRPr lang="en-US" sz="2000" dirty="0">
              <a:latin typeface="Calibri Light"/>
              <a:ea typeface="Calibri Light"/>
              <a:cs typeface="Calibri Light"/>
            </a:endParaRPr>
          </a:p>
          <a:p>
            <a:pPr marL="0" indent="0">
              <a:buNone/>
            </a:pPr>
            <a:r>
              <a:rPr lang="en-US" sz="1200" dirty="0">
                <a:latin typeface="Calibri Light"/>
                <a:ea typeface="Calibri Light"/>
                <a:cs typeface="Calibri Light"/>
              </a:rPr>
              <a:t>*Schools must meet all milestones or have approved exception requests for all 5 milestones to received first waiver.</a:t>
            </a:r>
          </a:p>
          <a:p>
            <a:pPr marL="0" indent="0">
              <a:buNone/>
            </a:pPr>
            <a:r>
              <a:rPr lang="en-US" sz="1200" dirty="0">
                <a:latin typeface="Calibri Light"/>
                <a:ea typeface="Calibri Light"/>
                <a:cs typeface="Calibri Light"/>
              </a:rPr>
              <a:t>*Individual milestone summary results will be emailed to schools by the end of the month.</a:t>
            </a:r>
          </a:p>
          <a:p>
            <a:pPr marL="0" indent="0">
              <a:buNone/>
            </a:pPr>
            <a:r>
              <a:rPr lang="en-US" sz="1000" dirty="0">
                <a:ea typeface="+mn-lt"/>
                <a:cs typeface="+mn-lt"/>
                <a:hlinkClick r:id="rId2"/>
              </a:rPr>
              <a:t>Generating a Recipient Drawdown RFF Status Report in GV</a:t>
            </a:r>
            <a:endParaRPr lang="en-US" sz="1000"/>
          </a:p>
          <a:p>
            <a:pPr marL="0" indent="0">
              <a:buNone/>
            </a:pPr>
            <a:endParaRPr lang="en-US"/>
          </a:p>
          <a:p>
            <a:pPr marL="0" indent="0">
              <a:buNone/>
            </a:pPr>
            <a:endParaRPr lang="en-US"/>
          </a:p>
          <a:p>
            <a:pPr marL="0" indent="0">
              <a:buNone/>
            </a:pPr>
            <a:endParaRPr lang="en-US"/>
          </a:p>
          <a:p>
            <a:pPr marL="0" indent="0">
              <a:buNone/>
            </a:pPr>
            <a:endParaRPr lang="en-US"/>
          </a:p>
        </p:txBody>
      </p:sp>
      <p:pic>
        <p:nvPicPr>
          <p:cNvPr id="4" name="Content Placeholder 4" descr="Hourglass and a calendar">
            <a:extLst>
              <a:ext uri="{FF2B5EF4-FFF2-40B4-BE49-F238E27FC236}">
                <a16:creationId xmlns:a16="http://schemas.microsoft.com/office/drawing/2014/main" id="{5BD1B92D-9E9B-09A0-943B-42BB62F8223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3433" r="7544" b="-1"/>
          <a:stretch/>
        </p:blipFill>
        <p:spPr>
          <a:xfrm>
            <a:off x="6122058" y="1690689"/>
            <a:ext cx="2609618" cy="4480560"/>
          </a:xfrm>
          <a:prstGeom prst="rect">
            <a:avLst/>
          </a:prstGeom>
          <a:effectLst>
            <a:outerShdw blurRad="127000" dist="50800" dir="10800000" sx="99000" sy="99000" algn="r" rotWithShape="0">
              <a:prstClr val="black">
                <a:alpha val="40000"/>
              </a:prstClr>
            </a:outerShdw>
          </a:effectLst>
        </p:spPr>
      </p:pic>
    </p:spTree>
    <p:extLst>
      <p:ext uri="{BB962C8B-B14F-4D97-AF65-F5344CB8AC3E}">
        <p14:creationId xmlns:p14="http://schemas.microsoft.com/office/powerpoint/2010/main" val="3566368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992CD-2340-A9F6-0028-C3C2F8E94DE0}"/>
              </a:ext>
            </a:extLst>
          </p:cNvPr>
          <p:cNvSpPr>
            <a:spLocks noGrp="1"/>
          </p:cNvSpPr>
          <p:nvPr>
            <p:ph type="title"/>
          </p:nvPr>
        </p:nvSpPr>
        <p:spPr/>
        <p:txBody>
          <a:bodyPr>
            <a:normAutofit/>
          </a:bodyPr>
          <a:lstStyle/>
          <a:p>
            <a:r>
              <a:rPr lang="en-US" sz="3600" dirty="0"/>
              <a:t>CDE GAINS Grant Management System</a:t>
            </a:r>
          </a:p>
        </p:txBody>
      </p:sp>
      <p:sp>
        <p:nvSpPr>
          <p:cNvPr id="3" name="Content Placeholder 2">
            <a:extLst>
              <a:ext uri="{FF2B5EF4-FFF2-40B4-BE49-F238E27FC236}">
                <a16:creationId xmlns:a16="http://schemas.microsoft.com/office/drawing/2014/main" id="{1CBE3D05-DEA0-DC91-4701-E2F465C9DE02}"/>
              </a:ext>
            </a:extLst>
          </p:cNvPr>
          <p:cNvSpPr>
            <a:spLocks noGrp="1"/>
          </p:cNvSpPr>
          <p:nvPr>
            <p:ph idx="1"/>
          </p:nvPr>
        </p:nvSpPr>
        <p:spPr>
          <a:xfrm>
            <a:off x="628650" y="1538428"/>
            <a:ext cx="7886700" cy="4663590"/>
          </a:xfrm>
          <a:ln w="6350">
            <a:noFill/>
          </a:ln>
        </p:spPr>
        <p:txBody>
          <a:bodyPr vert="horz" lIns="91440" tIns="45720" rIns="91440" bIns="45720" rtlCol="0" anchor="t">
            <a:normAutofit fontScale="92500" lnSpcReduction="10000"/>
          </a:bodyPr>
          <a:lstStyle/>
          <a:p>
            <a:pPr>
              <a:buFont typeface="Wingdings" panose="05000000000000000000" pitchFamily="2" charset="2"/>
              <a:buChar char="§"/>
            </a:pPr>
            <a:r>
              <a:rPr lang="en-US" dirty="0">
                <a:latin typeface="Calibri Light"/>
                <a:ea typeface="Calibri Light"/>
                <a:cs typeface="Calibri Light"/>
              </a:rPr>
              <a:t>Full implementation in FY2024-25</a:t>
            </a:r>
          </a:p>
          <a:p>
            <a:pPr lvl="1">
              <a:buFont typeface="Wingdings" panose="05000000000000000000" pitchFamily="2" charset="2"/>
              <a:buChar char="§"/>
            </a:pPr>
            <a:r>
              <a:rPr lang="en-US" sz="1400" dirty="0">
                <a:latin typeface="Calibri Light"/>
                <a:ea typeface="Calibri Light"/>
                <a:cs typeface="Calibri Light"/>
                <a:hlinkClick r:id="rId2"/>
              </a:rPr>
              <a:t>GAINS Access Link</a:t>
            </a:r>
            <a:endParaRPr lang="en-US" sz="1400">
              <a:latin typeface="Calibri Light"/>
              <a:ea typeface="Calibri"/>
              <a:cs typeface="Calibri"/>
            </a:endParaRPr>
          </a:p>
          <a:p>
            <a:pPr marL="0" indent="0">
              <a:buNone/>
            </a:pPr>
            <a:endParaRPr lang="en-US" dirty="0">
              <a:latin typeface="Calibri Light"/>
              <a:ea typeface="Calibri Light"/>
              <a:cs typeface="Calibri Light"/>
            </a:endParaRPr>
          </a:p>
          <a:p>
            <a:pPr>
              <a:buFont typeface="Wingdings" panose="05000000000000000000" pitchFamily="2" charset="2"/>
              <a:buChar char="§"/>
            </a:pPr>
            <a:r>
              <a:rPr lang="en-US" dirty="0">
                <a:latin typeface="Calibri Light"/>
                <a:ea typeface="Calibri Light"/>
                <a:cs typeface="Calibri Light"/>
              </a:rPr>
              <a:t>CSI will pass along training relevant training to schools</a:t>
            </a:r>
          </a:p>
          <a:p>
            <a:pPr lvl="1">
              <a:buFont typeface="Wingdings" panose="05000000000000000000" pitchFamily="2" charset="2"/>
              <a:buChar char="§"/>
            </a:pPr>
            <a:r>
              <a:rPr lang="en-US" dirty="0">
                <a:latin typeface="Calibri Light"/>
                <a:ea typeface="Calibri Light"/>
                <a:cs typeface="Calibri Light"/>
              </a:rPr>
              <a:t>Training sessions occurring at the district level right now</a:t>
            </a:r>
          </a:p>
          <a:p>
            <a:pPr marL="342900" lvl="1" indent="0">
              <a:buNone/>
            </a:pPr>
            <a:endParaRPr lang="en-US" dirty="0">
              <a:latin typeface="Calibri Light"/>
              <a:ea typeface="Calibri Light"/>
              <a:cs typeface="Calibri Light"/>
            </a:endParaRPr>
          </a:p>
          <a:p>
            <a:pPr>
              <a:buFont typeface="Wingdings" panose="05000000000000000000" pitchFamily="2" charset="2"/>
              <a:buChar char="§"/>
            </a:pPr>
            <a:r>
              <a:rPr lang="en-US" dirty="0">
                <a:highlight>
                  <a:srgbClr val="00FF00"/>
                </a:highlight>
                <a:latin typeface="Calibri Light"/>
                <a:ea typeface="Calibri Light"/>
                <a:cs typeface="Calibri Light"/>
              </a:rPr>
              <a:t>New Grant Cycle for CCSP and Computer Science Development Grant</a:t>
            </a:r>
          </a:p>
          <a:p>
            <a:pPr lvl="1">
              <a:buFont typeface="Wingdings" panose="05000000000000000000" pitchFamily="2" charset="2"/>
              <a:buChar char="§"/>
            </a:pPr>
            <a:r>
              <a:rPr lang="en-US" dirty="0">
                <a:latin typeface="Calibri Light"/>
                <a:ea typeface="Calibri Light"/>
                <a:cs typeface="Calibri Light"/>
              </a:rPr>
              <a:t>School will notify CSI of intent to apply as well as the CDE</a:t>
            </a:r>
          </a:p>
          <a:p>
            <a:pPr lvl="2">
              <a:buFont typeface="Wingdings" panose="05000000000000000000" pitchFamily="2" charset="2"/>
              <a:buChar char="§"/>
            </a:pPr>
            <a:r>
              <a:rPr lang="en-US" dirty="0">
                <a:latin typeface="Calibri Light"/>
                <a:ea typeface="Calibri Light"/>
                <a:cs typeface="Calibri Light"/>
              </a:rPr>
              <a:t>School notification to CSI will need to include contact information for the school level individuals </a:t>
            </a:r>
            <a:r>
              <a:rPr lang="en-US">
                <a:latin typeface="Calibri Light"/>
                <a:ea typeface="Calibri Light"/>
                <a:cs typeface="Calibri Light"/>
              </a:rPr>
              <a:t>writing</a:t>
            </a:r>
          </a:p>
          <a:p>
            <a:pPr lvl="3">
              <a:buFont typeface="Wingdings" panose="05000000000000000000" pitchFamily="2" charset="2"/>
              <a:buChar char="§"/>
            </a:pPr>
            <a:r>
              <a:rPr lang="en-US" dirty="0">
                <a:latin typeface="Calibri Light"/>
                <a:ea typeface="Calibri Light"/>
                <a:cs typeface="Calibri Light"/>
              </a:rPr>
              <a:t>That request will go to </a:t>
            </a:r>
            <a:r>
              <a:rPr lang="en-US" dirty="0">
                <a:latin typeface="Calibri Light"/>
                <a:ea typeface="Calibri Light"/>
                <a:cs typeface="Calibri Light"/>
                <a:hlinkClick r:id="rId3"/>
              </a:rPr>
              <a:t>finance@csi.state.co.us</a:t>
            </a:r>
            <a:r>
              <a:rPr lang="en-US" dirty="0">
                <a:latin typeface="Calibri Light"/>
                <a:ea typeface="Calibri Light"/>
                <a:cs typeface="Calibri Light"/>
              </a:rPr>
              <a:t> </a:t>
            </a:r>
            <a:endParaRPr lang="en-US">
              <a:cs typeface="Calibri"/>
            </a:endParaRPr>
          </a:p>
          <a:p>
            <a:pPr lvl="2">
              <a:buFont typeface="Wingdings" panose="05000000000000000000" pitchFamily="2" charset="2"/>
              <a:buChar char="§"/>
            </a:pPr>
            <a:r>
              <a:rPr lang="en-US" dirty="0">
                <a:latin typeface="Calibri Light"/>
                <a:ea typeface="Calibri Light"/>
                <a:cs typeface="Calibri Light"/>
              </a:rPr>
              <a:t>Future grant notifications will include instructions for process changes</a:t>
            </a:r>
          </a:p>
          <a:p>
            <a:pPr marL="685800" lvl="2" indent="0">
              <a:buNone/>
            </a:pPr>
            <a:endParaRPr lang="en-US" dirty="0">
              <a:latin typeface="Calibri Light"/>
              <a:ea typeface="Calibri Light"/>
              <a:cs typeface="Calibri Light"/>
            </a:endParaRPr>
          </a:p>
          <a:p>
            <a:pPr>
              <a:buFont typeface="Wingdings" panose="05000000000000000000" pitchFamily="2" charset="2"/>
              <a:buChar char="§"/>
            </a:pPr>
            <a:r>
              <a:rPr lang="en-US" dirty="0">
                <a:highlight>
                  <a:srgbClr val="00FF00"/>
                </a:highlight>
                <a:latin typeface="Calibri Light"/>
                <a:ea typeface="Calibri Light"/>
                <a:cs typeface="Calibri Light"/>
              </a:rPr>
              <a:t>Assurances will be signed through the system</a:t>
            </a:r>
          </a:p>
          <a:p>
            <a:pPr marL="0" indent="0">
              <a:buNone/>
            </a:pPr>
            <a:endParaRPr lang="en-US" dirty="0">
              <a:latin typeface="Calibri Light"/>
              <a:ea typeface="Calibri Light"/>
              <a:cs typeface="Calibri Light"/>
            </a:endParaRPr>
          </a:p>
          <a:p>
            <a:pPr>
              <a:buFont typeface="Wingdings" panose="05000000000000000000" pitchFamily="2" charset="2"/>
              <a:buChar char="§"/>
            </a:pPr>
            <a:r>
              <a:rPr lang="en-US" dirty="0">
                <a:highlight>
                  <a:srgbClr val="00FF00"/>
                </a:highlight>
                <a:latin typeface="Calibri Light"/>
                <a:ea typeface="Calibri Light"/>
                <a:cs typeface="Calibri Light"/>
              </a:rPr>
              <a:t>Competitive grant budget revision requests will run through the system</a:t>
            </a:r>
          </a:p>
          <a:p>
            <a:pPr marL="0" indent="0">
              <a:buNone/>
            </a:pPr>
            <a:endParaRPr lang="en-US" dirty="0">
              <a:ea typeface="Calibri" panose="020F0502020204030204"/>
              <a:cs typeface="Calibri" panose="020F0502020204030204"/>
            </a:endParaRPr>
          </a:p>
          <a:p>
            <a:pPr marL="0" indent="0">
              <a:buNone/>
            </a:pPr>
            <a:endParaRPr lang="en-US" dirty="0">
              <a:ea typeface="Calibri" panose="020F0502020204030204"/>
              <a:cs typeface="Calibri" panose="020F0502020204030204"/>
            </a:endParaRPr>
          </a:p>
          <a:p>
            <a:pPr marL="342900" lvl="1" indent="0">
              <a:buNone/>
            </a:pPr>
            <a:endParaRPr lang="en-US" dirty="0"/>
          </a:p>
          <a:p>
            <a:pPr lvl="1">
              <a:buFont typeface="Courier New" panose="02070309020205020404" pitchFamily="49" charset="0"/>
              <a:buChar char="o"/>
            </a:pPr>
            <a:endParaRPr lang="en-US" dirty="0"/>
          </a:p>
        </p:txBody>
      </p:sp>
      <p:sp>
        <p:nvSpPr>
          <p:cNvPr id="4" name="TextBox 3">
            <a:extLst>
              <a:ext uri="{FF2B5EF4-FFF2-40B4-BE49-F238E27FC236}">
                <a16:creationId xmlns:a16="http://schemas.microsoft.com/office/drawing/2014/main" id="{E28C2246-6085-5AF3-98A2-2767179182AF}"/>
              </a:ext>
            </a:extLst>
          </p:cNvPr>
          <p:cNvSpPr txBox="1"/>
          <p:nvPr/>
        </p:nvSpPr>
        <p:spPr>
          <a:xfrm>
            <a:off x="676922" y="6292048"/>
            <a:ext cx="3506679"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i="1" dirty="0">
                <a:latin typeface="Arial"/>
                <a:cs typeface="Arial"/>
              </a:rPr>
              <a:t>View current </a:t>
            </a:r>
            <a:r>
              <a:rPr lang="en-US" sz="1000" i="1" dirty="0">
                <a:latin typeface="Arial"/>
                <a:cs typeface="Arial"/>
                <a:hlinkClick r:id="rId4"/>
              </a:rPr>
              <a:t>CSI Grant &amp; Funding Opportunities</a:t>
            </a:r>
            <a:endParaRPr lang="en-US"/>
          </a:p>
        </p:txBody>
      </p:sp>
    </p:spTree>
    <p:extLst>
      <p:ext uri="{BB962C8B-B14F-4D97-AF65-F5344CB8AC3E}">
        <p14:creationId xmlns:p14="http://schemas.microsoft.com/office/powerpoint/2010/main" val="3094075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7C21C-6C13-8A10-8F3F-D37CE491AC33}"/>
              </a:ext>
            </a:extLst>
          </p:cNvPr>
          <p:cNvSpPr>
            <a:spLocks noGrp="1"/>
          </p:cNvSpPr>
          <p:nvPr>
            <p:ph type="title"/>
          </p:nvPr>
        </p:nvSpPr>
        <p:spPr/>
        <p:txBody>
          <a:bodyPr>
            <a:normAutofit/>
          </a:bodyPr>
          <a:lstStyle/>
          <a:p>
            <a:r>
              <a:rPr lang="en-US" sz="3600" dirty="0"/>
              <a:t>ECEA Interim Financial Reporting (IFR)</a:t>
            </a:r>
          </a:p>
        </p:txBody>
      </p:sp>
      <p:sp>
        <p:nvSpPr>
          <p:cNvPr id="7" name="TextBox 6">
            <a:extLst>
              <a:ext uri="{FF2B5EF4-FFF2-40B4-BE49-F238E27FC236}">
                <a16:creationId xmlns:a16="http://schemas.microsoft.com/office/drawing/2014/main" id="{E1941878-71D8-D7C4-D936-A037F09854E8}"/>
              </a:ext>
            </a:extLst>
          </p:cNvPr>
          <p:cNvSpPr txBox="1"/>
          <p:nvPr/>
        </p:nvSpPr>
        <p:spPr>
          <a:xfrm>
            <a:off x="628650" y="1509203"/>
            <a:ext cx="7804150" cy="4985980"/>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
            </a:pPr>
            <a:r>
              <a:rPr lang="en-US" sz="2400" dirty="0">
                <a:latin typeface="Calibri Light"/>
                <a:ea typeface="Calibri Light"/>
                <a:cs typeface="Calibri Light"/>
              </a:rPr>
              <a:t>CSI collects reporting to track Maintenance of Effort (MOE)</a:t>
            </a:r>
          </a:p>
          <a:p>
            <a:pPr marL="742950" lvl="1" indent="-285750">
              <a:buFont typeface="Wingdings" panose="05000000000000000000" pitchFamily="2" charset="2"/>
              <a:buChar char="§"/>
            </a:pPr>
            <a:r>
              <a:rPr lang="en-US" dirty="0">
                <a:latin typeface="Calibri Light"/>
                <a:ea typeface="Calibri Light"/>
                <a:cs typeface="Calibri Light"/>
              </a:rPr>
              <a:t>MOE = State and local funds spent on special education per eligible pupil</a:t>
            </a:r>
          </a:p>
          <a:p>
            <a:pPr marL="1200150" lvl="2" indent="-285750">
              <a:buFont typeface="Wingdings" panose="05000000000000000000" pitchFamily="2" charset="2"/>
              <a:buChar char="§"/>
            </a:pPr>
            <a:r>
              <a:rPr lang="en-US" dirty="0">
                <a:latin typeface="Calibri Light"/>
                <a:ea typeface="Calibri Light"/>
                <a:cs typeface="Calibri Light"/>
              </a:rPr>
              <a:t>ALL special education expenditures that are not covered by federal funds should be recorded to 3130 and reported, even if above and beyond your ECEA allocation</a:t>
            </a:r>
          </a:p>
          <a:p>
            <a:pPr marL="285750" indent="-285750">
              <a:buFont typeface="Wingdings" panose="05000000000000000000" pitchFamily="2" charset="2"/>
              <a:buChar char="§"/>
            </a:pPr>
            <a:endParaRPr lang="en-US" dirty="0">
              <a:latin typeface="Calibri Light"/>
              <a:ea typeface="Calibri Light"/>
              <a:cs typeface="Calibri Light"/>
            </a:endParaRPr>
          </a:p>
          <a:p>
            <a:pPr marL="285750" indent="-285750">
              <a:buFont typeface="Wingdings" panose="05000000000000000000" pitchFamily="2" charset="2"/>
              <a:buChar char="§"/>
            </a:pPr>
            <a:r>
              <a:rPr lang="en-US" sz="2400" dirty="0">
                <a:latin typeface="Calibri Light"/>
                <a:ea typeface="Calibri Light"/>
                <a:cs typeface="Calibri Light"/>
              </a:rPr>
              <a:t>MOE determines CSI's eligibility to receive IDEA federal funding</a:t>
            </a:r>
          </a:p>
          <a:p>
            <a:pPr marL="742950" lvl="1" indent="-285750">
              <a:buFont typeface="Wingdings" panose="05000000000000000000" pitchFamily="2" charset="2"/>
              <a:buChar char="§"/>
            </a:pPr>
            <a:r>
              <a:rPr lang="en-US" dirty="0">
                <a:latin typeface="Calibri Light"/>
                <a:ea typeface="Calibri Light"/>
                <a:cs typeface="Calibri Light"/>
              </a:rPr>
              <a:t>Total expenditures per eligible pupil cannot be lower than prior year</a:t>
            </a:r>
          </a:p>
          <a:p>
            <a:pPr marL="742950" lvl="1" indent="-285750">
              <a:buFont typeface="Wingdings" panose="05000000000000000000" pitchFamily="2" charset="2"/>
              <a:buChar char="§"/>
            </a:pPr>
            <a:endParaRPr lang="en-US" dirty="0">
              <a:latin typeface="Calibri Light"/>
              <a:ea typeface="Calibri Light"/>
              <a:cs typeface="Calibri Light"/>
            </a:endParaRPr>
          </a:p>
          <a:p>
            <a:pPr marL="285750" indent="-285750">
              <a:buFont typeface="Wingdings" panose="05000000000000000000" pitchFamily="2" charset="2"/>
              <a:buChar char="§"/>
            </a:pPr>
            <a:r>
              <a:rPr lang="en-US" sz="2400" dirty="0">
                <a:latin typeface="Calibri Light"/>
                <a:ea typeface="Calibri Light"/>
                <a:cs typeface="Calibri Light"/>
              </a:rPr>
              <a:t>Remaining funds from are released to CSI schools that are reporting the highest amount of state and local funds</a:t>
            </a:r>
          </a:p>
          <a:p>
            <a:pPr marL="742950" lvl="1" indent="-285750">
              <a:buFont typeface="Wingdings" panose="05000000000000000000" pitchFamily="2" charset="2"/>
              <a:buChar char="§"/>
            </a:pPr>
            <a:r>
              <a:rPr lang="en-US" dirty="0">
                <a:latin typeface="Calibri Light"/>
                <a:ea typeface="Calibri Light"/>
                <a:cs typeface="Calibri Light"/>
              </a:rPr>
              <a:t>10 schools received an additional PPA of $423.95 per eligible pupil </a:t>
            </a:r>
          </a:p>
          <a:p>
            <a:pPr marL="742950" lvl="1" indent="-285750">
              <a:buFont typeface="Wingdings" panose="05000000000000000000" pitchFamily="2" charset="2"/>
              <a:buChar char="§"/>
            </a:pPr>
            <a:r>
              <a:rPr lang="en-US" dirty="0">
                <a:highlight>
                  <a:srgbClr val="00FF00"/>
                </a:highlight>
                <a:latin typeface="Calibri Light"/>
                <a:ea typeface="Calibri Light"/>
                <a:cs typeface="Calibri Light"/>
              </a:rPr>
              <a:t>FY2023-24 schools who report expenditures less than 3130 revenue received will be asked to return funding</a:t>
            </a:r>
          </a:p>
          <a:p>
            <a:pPr marL="285750"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1839572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938B4-C006-C098-BF0E-F97C18DAB235}"/>
              </a:ext>
            </a:extLst>
          </p:cNvPr>
          <p:cNvSpPr>
            <a:spLocks noGrp="1"/>
          </p:cNvSpPr>
          <p:nvPr>
            <p:ph type="title"/>
          </p:nvPr>
        </p:nvSpPr>
        <p:spPr/>
        <p:txBody>
          <a:bodyPr>
            <a:normAutofit/>
          </a:bodyPr>
          <a:lstStyle/>
          <a:p>
            <a:r>
              <a:rPr lang="en-US" sz="3600" dirty="0"/>
              <a:t>ECEA (IFR) Deadlines</a:t>
            </a:r>
          </a:p>
        </p:txBody>
      </p:sp>
      <p:sp>
        <p:nvSpPr>
          <p:cNvPr id="18" name="TextBox 17">
            <a:extLst>
              <a:ext uri="{FF2B5EF4-FFF2-40B4-BE49-F238E27FC236}">
                <a16:creationId xmlns:a16="http://schemas.microsoft.com/office/drawing/2014/main" id="{030FD61C-D595-84FC-257B-7CBF4FC53504}"/>
              </a:ext>
            </a:extLst>
          </p:cNvPr>
          <p:cNvSpPr txBox="1"/>
          <p:nvPr/>
        </p:nvSpPr>
        <p:spPr>
          <a:xfrm>
            <a:off x="628650" y="2002988"/>
            <a:ext cx="7886700" cy="3970318"/>
          </a:xfrm>
          <a:prstGeom prst="rect">
            <a:avLst/>
          </a:prstGeom>
          <a:noFill/>
        </p:spPr>
        <p:txBody>
          <a:bodyPr wrap="square" rtlCol="0">
            <a:spAutoFit/>
          </a:bodyPr>
          <a:lstStyle/>
          <a:p>
            <a:r>
              <a:rPr lang="en-US" sz="1800" dirty="0">
                <a:effectLst/>
                <a:latin typeface="+mj-lt"/>
                <a:ea typeface="Times New Roman" panose="02020603050405020304" pitchFamily="18" charset="0"/>
              </a:rPr>
              <a:t>ECEA (3130) general ledger submitted through GrantVantage</a:t>
            </a:r>
            <a:endParaRPr lang="en-US" dirty="0">
              <a:latin typeface="+mj-lt"/>
              <a:ea typeface="Times New Roman" panose="02020603050405020304" pitchFamily="18" charset="0"/>
            </a:endParaRPr>
          </a:p>
          <a:p>
            <a:endParaRPr lang="en-US" dirty="0">
              <a:latin typeface="+mj-lt"/>
            </a:endParaRPr>
          </a:p>
          <a:p>
            <a:endParaRPr lang="en-US" dirty="0">
              <a:latin typeface="+mj-lt"/>
            </a:endParaRPr>
          </a:p>
          <a:p>
            <a:r>
              <a:rPr lang="en-US" b="1" i="1" dirty="0">
                <a:latin typeface="+mj-lt"/>
              </a:rPr>
              <a:t>November 1</a:t>
            </a:r>
            <a:r>
              <a:rPr lang="en-US" b="1" i="1" baseline="30000" dirty="0">
                <a:latin typeface="+mj-lt"/>
              </a:rPr>
              <a:t>st</a:t>
            </a:r>
            <a:r>
              <a:rPr lang="en-US" b="1" i="1" dirty="0">
                <a:latin typeface="+mj-lt"/>
              </a:rPr>
              <a:t>, 2023		07/01 – 09/30	Informational only</a:t>
            </a:r>
          </a:p>
          <a:p>
            <a:endParaRPr lang="en-US" i="1" dirty="0">
              <a:latin typeface="+mj-lt"/>
            </a:endParaRPr>
          </a:p>
          <a:p>
            <a:r>
              <a:rPr lang="en-US" i="1" dirty="0">
                <a:latin typeface="+mj-lt"/>
              </a:rPr>
              <a:t>January 31</a:t>
            </a:r>
            <a:r>
              <a:rPr lang="en-US" i="1" baseline="30000" dirty="0">
                <a:latin typeface="+mj-lt"/>
              </a:rPr>
              <a:t>st</a:t>
            </a:r>
            <a:r>
              <a:rPr lang="en-US" i="1" dirty="0">
                <a:latin typeface="+mj-lt"/>
              </a:rPr>
              <a:t>, 2024		07/01 – 12/31	50% minimum</a:t>
            </a:r>
          </a:p>
          <a:p>
            <a:endParaRPr lang="en-US" i="1" dirty="0">
              <a:latin typeface="+mj-lt"/>
            </a:endParaRPr>
          </a:p>
          <a:p>
            <a:r>
              <a:rPr lang="en-US" i="1" dirty="0">
                <a:latin typeface="+mj-lt"/>
              </a:rPr>
              <a:t>April 30</a:t>
            </a:r>
            <a:r>
              <a:rPr lang="en-US" i="1" baseline="30000" dirty="0">
                <a:latin typeface="+mj-lt"/>
              </a:rPr>
              <a:t>th</a:t>
            </a:r>
            <a:r>
              <a:rPr lang="en-US" i="1" dirty="0">
                <a:latin typeface="+mj-lt"/>
              </a:rPr>
              <a:t>, 2024		07/01 – 03/31	75% minimum</a:t>
            </a:r>
          </a:p>
          <a:p>
            <a:endParaRPr lang="en-US" i="1" dirty="0">
              <a:latin typeface="+mj-lt"/>
            </a:endParaRPr>
          </a:p>
          <a:p>
            <a:r>
              <a:rPr lang="en-US" i="1" dirty="0">
                <a:latin typeface="+mj-lt"/>
              </a:rPr>
              <a:t>July 15</a:t>
            </a:r>
            <a:r>
              <a:rPr lang="en-US" i="1" baseline="30000" dirty="0">
                <a:latin typeface="+mj-lt"/>
              </a:rPr>
              <a:t>th</a:t>
            </a:r>
            <a:r>
              <a:rPr lang="en-US" i="1" dirty="0">
                <a:latin typeface="+mj-lt"/>
              </a:rPr>
              <a:t>, 2024		07/01 – 06/30	100% minimum </a:t>
            </a:r>
          </a:p>
          <a:p>
            <a:pPr marR="0" lvl="1">
              <a:spcBef>
                <a:spcPts val="0"/>
              </a:spcBef>
              <a:spcAft>
                <a:spcPts val="0"/>
              </a:spcAft>
            </a:pPr>
            <a:endParaRPr lang="en-US" dirty="0">
              <a:highlight>
                <a:srgbClr val="00FF00"/>
              </a:highlight>
              <a:latin typeface="+mj-lt"/>
            </a:endParaRPr>
          </a:p>
          <a:p>
            <a:endParaRPr lang="en-US" dirty="0">
              <a:latin typeface="+mj-lt"/>
            </a:endParaRPr>
          </a:p>
          <a:p>
            <a:r>
              <a:rPr lang="en-US" sz="1400" dirty="0">
                <a:latin typeface="+mj-lt"/>
                <a:hlinkClick r:id="rId3"/>
              </a:rPr>
              <a:t>Uploading Required Grant Reporting in GV</a:t>
            </a:r>
            <a:endParaRPr lang="en-US" sz="1400" dirty="0">
              <a:latin typeface="+mj-lt"/>
            </a:endParaRPr>
          </a:p>
          <a:p>
            <a:endParaRPr lang="en-US" dirty="0">
              <a:latin typeface="+mj-lt"/>
            </a:endParaRPr>
          </a:p>
        </p:txBody>
      </p:sp>
      <p:pic>
        <p:nvPicPr>
          <p:cNvPr id="3" name="Picture 2" descr="Magnifying glass showing decling performance">
            <a:extLst>
              <a:ext uri="{FF2B5EF4-FFF2-40B4-BE49-F238E27FC236}">
                <a16:creationId xmlns:a16="http://schemas.microsoft.com/office/drawing/2014/main" id="{F2F7CE3D-9127-B8C3-F939-92D50253A9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80115" y="5371205"/>
            <a:ext cx="1161571" cy="914400"/>
          </a:xfrm>
          <a:prstGeom prst="rect">
            <a:avLst/>
          </a:prstGeom>
        </p:spPr>
      </p:pic>
    </p:spTree>
    <p:extLst>
      <p:ext uri="{BB962C8B-B14F-4D97-AF65-F5344CB8AC3E}">
        <p14:creationId xmlns:p14="http://schemas.microsoft.com/office/powerpoint/2010/main" val="569246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4FBF790D2C8B543AA42B5174B067D97" ma:contentTypeVersion="8" ma:contentTypeDescription="Create a new document." ma:contentTypeScope="" ma:versionID="68421083a2e1a3577162302883973126">
  <xsd:schema xmlns:xsd="http://www.w3.org/2001/XMLSchema" xmlns:xs="http://www.w3.org/2001/XMLSchema" xmlns:p="http://schemas.microsoft.com/office/2006/metadata/properties" xmlns:ns3="5e8f432d-b748-435e-8c88-5ec46615cd23" xmlns:ns4="7c9a8f40-4f20-403e-ba79-91c1ba474368" targetNamespace="http://schemas.microsoft.com/office/2006/metadata/properties" ma:root="true" ma:fieldsID="7e865b68115fe4f2b96126b5f2f3f79c" ns3:_="" ns4:_="">
    <xsd:import namespace="5e8f432d-b748-435e-8c88-5ec46615cd23"/>
    <xsd:import namespace="7c9a8f40-4f20-403e-ba79-91c1ba47436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f432d-b748-435e-8c88-5ec46615c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9a8f40-4f20-403e-ba79-91c1ba4743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5e8f432d-b748-435e-8c88-5ec46615cd23" xsi:nil="true"/>
  </documentManagement>
</p:properties>
</file>

<file path=customXml/itemProps1.xml><?xml version="1.0" encoding="utf-8"?>
<ds:datastoreItem xmlns:ds="http://schemas.openxmlformats.org/officeDocument/2006/customXml" ds:itemID="{1AE2F14C-0850-44DA-A8B3-30B6266308A7}">
  <ds:schemaRefs>
    <ds:schemaRef ds:uri="http://schemas.microsoft.com/sharepoint/v3/contenttype/forms"/>
  </ds:schemaRefs>
</ds:datastoreItem>
</file>

<file path=customXml/itemProps2.xml><?xml version="1.0" encoding="utf-8"?>
<ds:datastoreItem xmlns:ds="http://schemas.openxmlformats.org/officeDocument/2006/customXml" ds:itemID="{79A36F5C-B1C3-4FB0-B726-DFC05CDBB2B5}">
  <ds:schemaRefs>
    <ds:schemaRef ds:uri="5e8f432d-b748-435e-8c88-5ec46615cd23"/>
    <ds:schemaRef ds:uri="7c9a8f40-4f20-403e-ba79-91c1ba4743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6C95F91-3652-4C42-89D7-9291A78DCDD4}">
  <ds:schemaRefs>
    <ds:schemaRef ds:uri="5e8f432d-b748-435e-8c88-5ec46615cd23"/>
    <ds:schemaRef ds:uri="7c9a8f40-4f20-403e-ba79-91c1ba4743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TotalTime>
  <Words>1511</Words>
  <Application>Microsoft Office PowerPoint</Application>
  <PresentationFormat>On-screen Show (4:3)</PresentationFormat>
  <Paragraphs>251</Paragraphs>
  <Slides>18</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 New</vt:lpstr>
      <vt:lpstr>Wingdings</vt:lpstr>
      <vt:lpstr>Office Theme</vt:lpstr>
      <vt:lpstr>CSI Grant &amp; Finance Session</vt:lpstr>
      <vt:lpstr>Agenda</vt:lpstr>
      <vt:lpstr>CSI Finance Team</vt:lpstr>
      <vt:lpstr>October Count &amp; Reminders</vt:lpstr>
      <vt:lpstr>Milestone #1 Overview</vt:lpstr>
      <vt:lpstr>Milestone #1 </vt:lpstr>
      <vt:lpstr>CDE GAINS Grant Management System</vt:lpstr>
      <vt:lpstr>ECEA Interim Financial Reporting (IFR)</vt:lpstr>
      <vt:lpstr>ECEA (IFR) Deadlines</vt:lpstr>
      <vt:lpstr>Categorical Budget Revision Process: Title</vt:lpstr>
      <vt:lpstr>Categorical Budget Revision Process: ESSER</vt:lpstr>
      <vt:lpstr>Categorical Budget Revision Process: IDEA</vt:lpstr>
      <vt:lpstr>ESSER II Closeout</vt:lpstr>
      <vt:lpstr>ESSER II Closeout Requirements</vt:lpstr>
      <vt:lpstr>ESSER II Closeout Requirements cont.</vt:lpstr>
      <vt:lpstr>Upcoming Grant Deadlines</vt:lpstr>
      <vt:lpstr>Questions?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Kick Off Webinar</dc:title>
  <dc:creator>Dinnen, Janet</dc:creator>
  <cp:lastModifiedBy>Vigil, Raena</cp:lastModifiedBy>
  <cp:revision>186</cp:revision>
  <cp:lastPrinted>2022-06-13T18:30:20Z</cp:lastPrinted>
  <dcterms:created xsi:type="dcterms:W3CDTF">2020-09-01T02:09:52Z</dcterms:created>
  <dcterms:modified xsi:type="dcterms:W3CDTF">2023-11-10T19:50:21Z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0x01010034FBF790D2C8B543AA42B5174B067D97</vt:lpwstr>
  </property>
</Properties>
</file>