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8"/>
  </p:notesMasterIdLst>
  <p:sldIdLst>
    <p:sldId id="256" r:id="rId2"/>
    <p:sldId id="303" r:id="rId3"/>
    <p:sldId id="304" r:id="rId4"/>
    <p:sldId id="305" r:id="rId5"/>
    <p:sldId id="315" r:id="rId6"/>
    <p:sldId id="318" r:id="rId7"/>
    <p:sldId id="316" r:id="rId8"/>
    <p:sldId id="317" r:id="rId9"/>
    <p:sldId id="319" r:id="rId10"/>
    <p:sldId id="306" r:id="rId11"/>
    <p:sldId id="323" r:id="rId12"/>
    <p:sldId id="335" r:id="rId13"/>
    <p:sldId id="336" r:id="rId14"/>
    <p:sldId id="324" r:id="rId15"/>
    <p:sldId id="321" r:id="rId16"/>
    <p:sldId id="320" r:id="rId17"/>
    <p:sldId id="329" r:id="rId18"/>
    <p:sldId id="326" r:id="rId19"/>
    <p:sldId id="307" r:id="rId20"/>
    <p:sldId id="330" r:id="rId21"/>
    <p:sldId id="331" r:id="rId22"/>
    <p:sldId id="333" r:id="rId23"/>
    <p:sldId id="310" r:id="rId24"/>
    <p:sldId id="308" r:id="rId25"/>
    <p:sldId id="334"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DR Rules" id="{DD44E7B2-51D8-DF42-9AA5-D0AAFD85FF03}">
          <p14:sldIdLst>
            <p14:sldId id="256"/>
            <p14:sldId id="303"/>
            <p14:sldId id="304"/>
            <p14:sldId id="305"/>
            <p14:sldId id="315"/>
            <p14:sldId id="318"/>
            <p14:sldId id="316"/>
            <p14:sldId id="317"/>
            <p14:sldId id="319"/>
            <p14:sldId id="306"/>
            <p14:sldId id="323"/>
            <p14:sldId id="335"/>
            <p14:sldId id="336"/>
            <p14:sldId id="324"/>
            <p14:sldId id="321"/>
            <p14:sldId id="320"/>
            <p14:sldId id="329"/>
            <p14:sldId id="326"/>
            <p14:sldId id="307"/>
            <p14:sldId id="330"/>
            <p14:sldId id="331"/>
            <p14:sldId id="333"/>
            <p14:sldId id="310"/>
            <p14:sldId id="308"/>
            <p14:sldId id="334"/>
          </p14:sldIdLst>
        </p14:section>
        <p14:section name="Q and A" id="{108E9FAD-D20D-2647-9B3D-878FAEF50154}">
          <p14:sldIdLst>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A0"/>
    <a:srgbClr val="455FA9"/>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4" autoAdjust="0"/>
    <p:restoredTop sz="92610"/>
  </p:normalViewPr>
  <p:slideViewPr>
    <p:cSldViewPr snapToGrid="0">
      <p:cViewPr varScale="1">
        <p:scale>
          <a:sx n="62" d="100"/>
          <a:sy n="62" d="100"/>
        </p:scale>
        <p:origin x="448"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9120D-7925-463D-9EB0-EC41E5BEB2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8AE791-62F4-4C01-BC92-10FF0B572E68}">
      <dgm:prSet/>
      <dgm:spPr/>
      <dgm:t>
        <a:bodyPr/>
        <a:lstStyle/>
        <a:p>
          <a:r>
            <a:rPr lang="en-US" dirty="0"/>
            <a:t>Prior to imposing long-term disciplinary removals, must determine whether behavior subject to discipline, was directly caused by the disability</a:t>
          </a:r>
        </a:p>
      </dgm:t>
      <dgm:extLst>
        <a:ext uri="{E40237B7-FDA0-4F09-8148-C483321AD2D9}">
          <dgm14:cNvPr xmlns:dgm14="http://schemas.microsoft.com/office/drawing/2010/diagram" id="0" name="" descr="Prior to imposing long-term disciplinary removals, must determine whether behavior subject to discipline, was directly caused by the disability&#10;"/>
        </a:ext>
      </dgm:extLst>
    </dgm:pt>
    <dgm:pt modelId="{E87CE3E8-A317-410B-AC2D-6153EA6D704A}" type="parTrans" cxnId="{017F032C-45D8-4063-B1E7-41A18598487E}">
      <dgm:prSet/>
      <dgm:spPr/>
      <dgm:t>
        <a:bodyPr/>
        <a:lstStyle/>
        <a:p>
          <a:endParaRPr lang="en-US"/>
        </a:p>
      </dgm:t>
    </dgm:pt>
    <dgm:pt modelId="{DB3E54E3-B2F3-4673-A261-5931EDC6582B}" type="sibTrans" cxnId="{017F032C-45D8-4063-B1E7-41A18598487E}">
      <dgm:prSet/>
      <dgm:spPr/>
      <dgm:t>
        <a:bodyPr/>
        <a:lstStyle/>
        <a:p>
          <a:endParaRPr lang="en-US"/>
        </a:p>
      </dgm:t>
    </dgm:pt>
    <dgm:pt modelId="{188EADD0-9097-473E-9969-C69F8415069F}">
      <dgm:prSet custT="1"/>
      <dgm:spPr/>
      <dgm:t>
        <a:bodyPr/>
        <a:lstStyle/>
        <a:p>
          <a:pPr algn="ctr"/>
          <a:r>
            <a:rPr lang="en-US" sz="2400" b="1" i="1" dirty="0">
              <a:solidFill>
                <a:srgbClr val="002060"/>
              </a:solidFill>
            </a:rPr>
            <a:t>State or local expulsion mandates do not supersede this requirement</a:t>
          </a:r>
          <a:endParaRPr lang="en-US" sz="2400" b="1" dirty="0">
            <a:solidFill>
              <a:srgbClr val="002060"/>
            </a:solidFill>
          </a:endParaRPr>
        </a:p>
      </dgm:t>
      <dgm:extLst>
        <a:ext uri="{E40237B7-FDA0-4F09-8148-C483321AD2D9}">
          <dgm14:cNvPr xmlns:dgm14="http://schemas.microsoft.com/office/drawing/2010/diagram" id="0" name="" descr="State or local expulsion mandates do not supersede this requirement&#10;"/>
        </a:ext>
      </dgm:extLst>
    </dgm:pt>
    <dgm:pt modelId="{0807374F-F0AC-4636-8062-C9FC3078F92A}" type="parTrans" cxnId="{172BC1E7-B389-4D6D-A0F9-8F1D55FA7F8F}">
      <dgm:prSet/>
      <dgm:spPr/>
      <dgm:t>
        <a:bodyPr/>
        <a:lstStyle/>
        <a:p>
          <a:endParaRPr lang="en-US"/>
        </a:p>
      </dgm:t>
    </dgm:pt>
    <dgm:pt modelId="{9A140425-64CB-4E62-BF6F-DD8D3401380D}" type="sibTrans" cxnId="{172BC1E7-B389-4D6D-A0F9-8F1D55FA7F8F}">
      <dgm:prSet/>
      <dgm:spPr/>
      <dgm:t>
        <a:bodyPr/>
        <a:lstStyle/>
        <a:p>
          <a:endParaRPr lang="en-US"/>
        </a:p>
      </dgm:t>
    </dgm:pt>
    <dgm:pt modelId="{704B2375-DA8F-514F-BF26-3C9C3ECD4D5B}" type="pres">
      <dgm:prSet presAssocID="{D009120D-7925-463D-9EB0-EC41E5BEB25B}" presName="linear" presStyleCnt="0">
        <dgm:presLayoutVars>
          <dgm:animLvl val="lvl"/>
          <dgm:resizeHandles val="exact"/>
        </dgm:presLayoutVars>
      </dgm:prSet>
      <dgm:spPr/>
    </dgm:pt>
    <dgm:pt modelId="{BA28039C-7A2A-6741-8CC4-18E15A32C494}" type="pres">
      <dgm:prSet presAssocID="{F48AE791-62F4-4C01-BC92-10FF0B572E68}" presName="parentText" presStyleLbl="node1" presStyleIdx="0" presStyleCnt="2">
        <dgm:presLayoutVars>
          <dgm:chMax val="0"/>
          <dgm:bulletEnabled val="1"/>
        </dgm:presLayoutVars>
      </dgm:prSet>
      <dgm:spPr/>
    </dgm:pt>
    <dgm:pt modelId="{7715BD34-8D0C-1342-B1E3-D4FD7458C4DE}" type="pres">
      <dgm:prSet presAssocID="{DB3E54E3-B2F3-4673-A261-5931EDC6582B}" presName="spacer" presStyleCnt="0"/>
      <dgm:spPr/>
    </dgm:pt>
    <dgm:pt modelId="{8BA1AAB2-9F56-F944-9DE5-B1D06CBE3CAE}" type="pres">
      <dgm:prSet presAssocID="{188EADD0-9097-473E-9969-C69F8415069F}" presName="parentText" presStyleLbl="node1" presStyleIdx="1" presStyleCnt="2">
        <dgm:presLayoutVars>
          <dgm:chMax val="0"/>
          <dgm:bulletEnabled val="1"/>
        </dgm:presLayoutVars>
      </dgm:prSet>
      <dgm:spPr/>
    </dgm:pt>
  </dgm:ptLst>
  <dgm:cxnLst>
    <dgm:cxn modelId="{3E117009-814E-7944-B2EF-B339B96741C1}" type="presOf" srcId="{F48AE791-62F4-4C01-BC92-10FF0B572E68}" destId="{BA28039C-7A2A-6741-8CC4-18E15A32C494}" srcOrd="0" destOrd="0" presId="urn:microsoft.com/office/officeart/2005/8/layout/vList2"/>
    <dgm:cxn modelId="{017F032C-45D8-4063-B1E7-41A18598487E}" srcId="{D009120D-7925-463D-9EB0-EC41E5BEB25B}" destId="{F48AE791-62F4-4C01-BC92-10FF0B572E68}" srcOrd="0" destOrd="0" parTransId="{E87CE3E8-A317-410B-AC2D-6153EA6D704A}" sibTransId="{DB3E54E3-B2F3-4673-A261-5931EDC6582B}"/>
    <dgm:cxn modelId="{4D4171B8-F4A3-8040-914E-49A6EE6818C9}" type="presOf" srcId="{188EADD0-9097-473E-9969-C69F8415069F}" destId="{8BA1AAB2-9F56-F944-9DE5-B1D06CBE3CAE}" srcOrd="0" destOrd="0" presId="urn:microsoft.com/office/officeart/2005/8/layout/vList2"/>
    <dgm:cxn modelId="{EF5573E2-37AB-C745-9F86-EAA891AC2B6A}" type="presOf" srcId="{D009120D-7925-463D-9EB0-EC41E5BEB25B}" destId="{704B2375-DA8F-514F-BF26-3C9C3ECD4D5B}" srcOrd="0" destOrd="0" presId="urn:microsoft.com/office/officeart/2005/8/layout/vList2"/>
    <dgm:cxn modelId="{172BC1E7-B389-4D6D-A0F9-8F1D55FA7F8F}" srcId="{D009120D-7925-463D-9EB0-EC41E5BEB25B}" destId="{188EADD0-9097-473E-9969-C69F8415069F}" srcOrd="1" destOrd="0" parTransId="{0807374F-F0AC-4636-8062-C9FC3078F92A}" sibTransId="{9A140425-64CB-4E62-BF6F-DD8D3401380D}"/>
    <dgm:cxn modelId="{96EC663A-92D6-CC4E-B5ED-21E7ED19C3D4}" type="presParOf" srcId="{704B2375-DA8F-514F-BF26-3C9C3ECD4D5B}" destId="{BA28039C-7A2A-6741-8CC4-18E15A32C494}" srcOrd="0" destOrd="0" presId="urn:microsoft.com/office/officeart/2005/8/layout/vList2"/>
    <dgm:cxn modelId="{D89C498B-3504-2748-A0ED-F7B392AD0C15}" type="presParOf" srcId="{704B2375-DA8F-514F-BF26-3C9C3ECD4D5B}" destId="{7715BD34-8D0C-1342-B1E3-D4FD7458C4DE}" srcOrd="1" destOrd="0" presId="urn:microsoft.com/office/officeart/2005/8/layout/vList2"/>
    <dgm:cxn modelId="{293A0B58-E9D0-9A41-B79D-BD98EF466AE0}" type="presParOf" srcId="{704B2375-DA8F-514F-BF26-3C9C3ECD4D5B}" destId="{8BA1AAB2-9F56-F944-9DE5-B1D06CBE3C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F2D1A-A247-4526-93A3-96B41B5195F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6DE39CC-E6A4-49F0-B204-D6E36ED8EC9F}">
      <dgm:prSet/>
      <dgm:spPr/>
      <dgm:t>
        <a:bodyPr/>
        <a:lstStyle/>
        <a:p>
          <a:r>
            <a:rPr lang="en-US" dirty="0"/>
            <a:t>A qualified student with a disability who is </a:t>
          </a:r>
          <a:r>
            <a:rPr lang="en-US" b="1" dirty="0"/>
            <a:t>currently engaging</a:t>
          </a:r>
          <a:r>
            <a:rPr lang="en-US" dirty="0"/>
            <a:t> in the illegal </a:t>
          </a:r>
          <a:r>
            <a:rPr lang="en-US" b="1" dirty="0"/>
            <a:t>use </a:t>
          </a:r>
          <a:r>
            <a:rPr lang="en-US" dirty="0"/>
            <a:t>of </a:t>
          </a:r>
          <a:r>
            <a:rPr lang="en-US" b="1" dirty="0"/>
            <a:t>drugs</a:t>
          </a:r>
          <a:r>
            <a:rPr lang="en-US" dirty="0"/>
            <a:t> or in the illegal use of </a:t>
          </a:r>
          <a:r>
            <a:rPr lang="en-US" b="1" dirty="0"/>
            <a:t>alcohol</a:t>
          </a:r>
          <a:r>
            <a:rPr lang="en-US" dirty="0"/>
            <a:t> may be removed from his or her educational placement for a drug or alcohol offense to the same extent that such disciplinary action is taken against students without disabilities.</a:t>
          </a:r>
        </a:p>
      </dgm:t>
      <dgm:extLst>
        <a:ext uri="{E40237B7-FDA0-4F09-8148-C483321AD2D9}">
          <dgm14:cNvPr xmlns:dgm14="http://schemas.microsoft.com/office/drawing/2010/diagram" id="0" name="" descr="A qualified student with a disability who is currently engaging in the illegal use of drugs or in the illegal use of alcohol may be removed from his or her educational placement for a drug or alcohol offense to the same extent that such disciplinary action is taken against students without disabilities.&#10;"/>
        </a:ext>
      </dgm:extLst>
    </dgm:pt>
    <dgm:pt modelId="{D00E37C8-A4E1-487D-A55F-8EF006AF38CD}" type="parTrans" cxnId="{F3E4609F-E86D-49AA-99F4-6E8C389B80F7}">
      <dgm:prSet/>
      <dgm:spPr/>
      <dgm:t>
        <a:bodyPr/>
        <a:lstStyle/>
        <a:p>
          <a:endParaRPr lang="en-US"/>
        </a:p>
      </dgm:t>
    </dgm:pt>
    <dgm:pt modelId="{A7A1B264-7480-4CFE-90B2-F339572CF36D}" type="sibTrans" cxnId="{F3E4609F-E86D-49AA-99F4-6E8C389B80F7}">
      <dgm:prSet/>
      <dgm:spPr/>
      <dgm:t>
        <a:bodyPr/>
        <a:lstStyle/>
        <a:p>
          <a:endParaRPr lang="en-US"/>
        </a:p>
      </dgm:t>
    </dgm:pt>
    <dgm:pt modelId="{40D2EBA4-AC25-4133-833B-162D301971A9}">
      <dgm:prSet/>
      <dgm:spPr/>
      <dgm:t>
        <a:bodyPr/>
        <a:lstStyle/>
        <a:p>
          <a:r>
            <a:rPr lang="en-US" dirty="0"/>
            <a:t>In such an instance, a student </a:t>
          </a:r>
          <a:r>
            <a:rPr lang="en-US" b="1" dirty="0"/>
            <a:t>is not entitled </a:t>
          </a:r>
          <a:r>
            <a:rPr lang="en-US" dirty="0"/>
            <a:t>to Section 504 protections including a manifestation determination meeting.</a:t>
          </a:r>
        </a:p>
      </dgm:t>
      <dgm:extLst>
        <a:ext uri="{E40237B7-FDA0-4F09-8148-C483321AD2D9}">
          <dgm14:cNvPr xmlns:dgm14="http://schemas.microsoft.com/office/drawing/2010/diagram" id="0" name="" descr="In such an instance, a student is not entitled to Section 504 protections including a manifestation determination meeting.&#10;"/>
        </a:ext>
      </dgm:extLst>
    </dgm:pt>
    <dgm:pt modelId="{DFD39D42-6112-450B-8E74-30D444D1B841}" type="parTrans" cxnId="{0AA56550-E0E6-4B0D-9C41-0EAD05BC24F9}">
      <dgm:prSet/>
      <dgm:spPr/>
      <dgm:t>
        <a:bodyPr/>
        <a:lstStyle/>
        <a:p>
          <a:endParaRPr lang="en-US"/>
        </a:p>
      </dgm:t>
    </dgm:pt>
    <dgm:pt modelId="{B3CC28CA-BEA2-411F-AC24-A34A147FDA13}" type="sibTrans" cxnId="{0AA56550-E0E6-4B0D-9C41-0EAD05BC24F9}">
      <dgm:prSet/>
      <dgm:spPr/>
      <dgm:t>
        <a:bodyPr/>
        <a:lstStyle/>
        <a:p>
          <a:endParaRPr lang="en-US"/>
        </a:p>
      </dgm:t>
    </dgm:pt>
    <dgm:pt modelId="{F00200F7-5ED2-4C48-BC61-5EE1D1DE38B3}">
      <dgm:prSet/>
      <dgm:spPr/>
      <dgm:t>
        <a:bodyPr/>
        <a:lstStyle/>
        <a:p>
          <a:r>
            <a:rPr lang="en-US" b="1" dirty="0"/>
            <a:t>Possession </a:t>
          </a:r>
          <a:r>
            <a:rPr lang="en-US" dirty="0"/>
            <a:t>of illegal drugs or alcohol </a:t>
          </a:r>
          <a:r>
            <a:rPr lang="en-US" b="1" dirty="0"/>
            <a:t>does not </a:t>
          </a:r>
          <a:r>
            <a:rPr lang="en-US" dirty="0"/>
            <a:t>automatically </a:t>
          </a:r>
          <a:r>
            <a:rPr lang="en-US" b="1" dirty="0"/>
            <a:t>equate with current use </a:t>
          </a:r>
          <a:r>
            <a:rPr lang="en-US" dirty="0"/>
            <a:t>of drugs or alcohol.</a:t>
          </a:r>
        </a:p>
      </dgm:t>
      <dgm:extLst>
        <a:ext uri="{E40237B7-FDA0-4F09-8148-C483321AD2D9}">
          <dgm14:cNvPr xmlns:dgm14="http://schemas.microsoft.com/office/drawing/2010/diagram" id="0" name="" descr="Possession of illegal drugs or alcohol does not automatically equate with current use of drugs or alcohol.&#10;"/>
        </a:ext>
      </dgm:extLst>
    </dgm:pt>
    <dgm:pt modelId="{B92BD3D5-EF0C-40A9-A67A-3DD3BF3C0312}" type="parTrans" cxnId="{F08A049B-FC0E-4430-82D0-59ABE6A87EA2}">
      <dgm:prSet/>
      <dgm:spPr/>
      <dgm:t>
        <a:bodyPr/>
        <a:lstStyle/>
        <a:p>
          <a:endParaRPr lang="en-US"/>
        </a:p>
      </dgm:t>
    </dgm:pt>
    <dgm:pt modelId="{38932242-3935-4B75-920D-A81A47D21FC6}" type="sibTrans" cxnId="{F08A049B-FC0E-4430-82D0-59ABE6A87EA2}">
      <dgm:prSet/>
      <dgm:spPr/>
      <dgm:t>
        <a:bodyPr/>
        <a:lstStyle/>
        <a:p>
          <a:endParaRPr lang="en-US"/>
        </a:p>
      </dgm:t>
    </dgm:pt>
    <dgm:pt modelId="{DF044093-4335-6344-8DA6-7B085B53D862}" type="pres">
      <dgm:prSet presAssocID="{F67F2D1A-A247-4526-93A3-96B41B5195FC}" presName="Name0" presStyleCnt="0">
        <dgm:presLayoutVars>
          <dgm:dir/>
          <dgm:animLvl val="lvl"/>
          <dgm:resizeHandles val="exact"/>
        </dgm:presLayoutVars>
      </dgm:prSet>
      <dgm:spPr/>
    </dgm:pt>
    <dgm:pt modelId="{AF8E98FF-180B-9144-8CC0-12D14FEB011D}" type="pres">
      <dgm:prSet presAssocID="{A6DE39CC-E6A4-49F0-B204-D6E36ED8EC9F}" presName="boxAndChildren" presStyleCnt="0"/>
      <dgm:spPr/>
    </dgm:pt>
    <dgm:pt modelId="{F40A7DF2-D0C2-834A-8ED2-CDD795BC73CF}" type="pres">
      <dgm:prSet presAssocID="{A6DE39CC-E6A4-49F0-B204-D6E36ED8EC9F}" presName="parentTextBox" presStyleLbl="node1" presStyleIdx="0" presStyleCnt="1"/>
      <dgm:spPr/>
    </dgm:pt>
    <dgm:pt modelId="{B0F8B94A-24E6-2B42-8B93-E77525A4A2E2}" type="pres">
      <dgm:prSet presAssocID="{A6DE39CC-E6A4-49F0-B204-D6E36ED8EC9F}" presName="entireBox" presStyleLbl="node1" presStyleIdx="0" presStyleCnt="1"/>
      <dgm:spPr/>
    </dgm:pt>
    <dgm:pt modelId="{18D9B9BB-E483-1A4C-90F4-77CD98903EA4}" type="pres">
      <dgm:prSet presAssocID="{A6DE39CC-E6A4-49F0-B204-D6E36ED8EC9F}" presName="descendantBox" presStyleCnt="0"/>
      <dgm:spPr/>
    </dgm:pt>
    <dgm:pt modelId="{46B751DC-FEC8-C14A-8B6F-59862CA3A3E9}" type="pres">
      <dgm:prSet presAssocID="{40D2EBA4-AC25-4133-833B-162D301971A9}" presName="childTextBox" presStyleLbl="fgAccFollowNode1" presStyleIdx="0" presStyleCnt="2">
        <dgm:presLayoutVars>
          <dgm:bulletEnabled val="1"/>
        </dgm:presLayoutVars>
      </dgm:prSet>
      <dgm:spPr/>
    </dgm:pt>
    <dgm:pt modelId="{895D4EB3-74EC-E449-9D4F-996DA692B685}" type="pres">
      <dgm:prSet presAssocID="{F00200F7-5ED2-4C48-BC61-5EE1D1DE38B3}" presName="childTextBox" presStyleLbl="fgAccFollowNode1" presStyleIdx="1" presStyleCnt="2">
        <dgm:presLayoutVars>
          <dgm:bulletEnabled val="1"/>
        </dgm:presLayoutVars>
      </dgm:prSet>
      <dgm:spPr/>
    </dgm:pt>
  </dgm:ptLst>
  <dgm:cxnLst>
    <dgm:cxn modelId="{606BB710-07E4-364D-AD00-1C8EFE302EEF}" type="presOf" srcId="{A6DE39CC-E6A4-49F0-B204-D6E36ED8EC9F}" destId="{B0F8B94A-24E6-2B42-8B93-E77525A4A2E2}" srcOrd="1" destOrd="0" presId="urn:microsoft.com/office/officeart/2005/8/layout/process4"/>
    <dgm:cxn modelId="{0AA56550-E0E6-4B0D-9C41-0EAD05BC24F9}" srcId="{A6DE39CC-E6A4-49F0-B204-D6E36ED8EC9F}" destId="{40D2EBA4-AC25-4133-833B-162D301971A9}" srcOrd="0" destOrd="0" parTransId="{DFD39D42-6112-450B-8E74-30D444D1B841}" sibTransId="{B3CC28CA-BEA2-411F-AC24-A34A147FDA13}"/>
    <dgm:cxn modelId="{F08A049B-FC0E-4430-82D0-59ABE6A87EA2}" srcId="{A6DE39CC-E6A4-49F0-B204-D6E36ED8EC9F}" destId="{F00200F7-5ED2-4C48-BC61-5EE1D1DE38B3}" srcOrd="1" destOrd="0" parTransId="{B92BD3D5-EF0C-40A9-A67A-3DD3BF3C0312}" sibTransId="{38932242-3935-4B75-920D-A81A47D21FC6}"/>
    <dgm:cxn modelId="{F3E4609F-E86D-49AA-99F4-6E8C389B80F7}" srcId="{F67F2D1A-A247-4526-93A3-96B41B5195FC}" destId="{A6DE39CC-E6A4-49F0-B204-D6E36ED8EC9F}" srcOrd="0" destOrd="0" parTransId="{D00E37C8-A4E1-487D-A55F-8EF006AF38CD}" sibTransId="{A7A1B264-7480-4CFE-90B2-F339572CF36D}"/>
    <dgm:cxn modelId="{A1329DB5-2E3C-0145-8B52-A4468748C8F0}" type="presOf" srcId="{F67F2D1A-A247-4526-93A3-96B41B5195FC}" destId="{DF044093-4335-6344-8DA6-7B085B53D862}" srcOrd="0" destOrd="0" presId="urn:microsoft.com/office/officeart/2005/8/layout/process4"/>
    <dgm:cxn modelId="{C946BEB6-A985-5749-B1BE-6836B5545A87}" type="presOf" srcId="{A6DE39CC-E6A4-49F0-B204-D6E36ED8EC9F}" destId="{F40A7DF2-D0C2-834A-8ED2-CDD795BC73CF}" srcOrd="0" destOrd="0" presId="urn:microsoft.com/office/officeart/2005/8/layout/process4"/>
    <dgm:cxn modelId="{183CC2F2-CB7F-E748-A1AF-8EAD29B93257}" type="presOf" srcId="{40D2EBA4-AC25-4133-833B-162D301971A9}" destId="{46B751DC-FEC8-C14A-8B6F-59862CA3A3E9}" srcOrd="0" destOrd="0" presId="urn:microsoft.com/office/officeart/2005/8/layout/process4"/>
    <dgm:cxn modelId="{A88C38F5-5DC7-8D47-B221-CD7AC151EDB9}" type="presOf" srcId="{F00200F7-5ED2-4C48-BC61-5EE1D1DE38B3}" destId="{895D4EB3-74EC-E449-9D4F-996DA692B685}" srcOrd="0" destOrd="0" presId="urn:microsoft.com/office/officeart/2005/8/layout/process4"/>
    <dgm:cxn modelId="{42021FA9-7B2E-FF4E-A983-68D34299F1CE}" type="presParOf" srcId="{DF044093-4335-6344-8DA6-7B085B53D862}" destId="{AF8E98FF-180B-9144-8CC0-12D14FEB011D}" srcOrd="0" destOrd="0" presId="urn:microsoft.com/office/officeart/2005/8/layout/process4"/>
    <dgm:cxn modelId="{2C011846-7E1C-E74B-978C-7C3692628DDB}" type="presParOf" srcId="{AF8E98FF-180B-9144-8CC0-12D14FEB011D}" destId="{F40A7DF2-D0C2-834A-8ED2-CDD795BC73CF}" srcOrd="0" destOrd="0" presId="urn:microsoft.com/office/officeart/2005/8/layout/process4"/>
    <dgm:cxn modelId="{78F2F891-01BF-974B-9549-6866A64812B7}" type="presParOf" srcId="{AF8E98FF-180B-9144-8CC0-12D14FEB011D}" destId="{B0F8B94A-24E6-2B42-8B93-E77525A4A2E2}" srcOrd="1" destOrd="0" presId="urn:microsoft.com/office/officeart/2005/8/layout/process4"/>
    <dgm:cxn modelId="{B4EE4A93-DE2E-CE45-80E4-6A8C5579C8D5}" type="presParOf" srcId="{AF8E98FF-180B-9144-8CC0-12D14FEB011D}" destId="{18D9B9BB-E483-1A4C-90F4-77CD98903EA4}" srcOrd="2" destOrd="0" presId="urn:microsoft.com/office/officeart/2005/8/layout/process4"/>
    <dgm:cxn modelId="{392DF5E9-90DD-5F4B-8ADC-C438848FF932}" type="presParOf" srcId="{18D9B9BB-E483-1A4C-90F4-77CD98903EA4}" destId="{46B751DC-FEC8-C14A-8B6F-59862CA3A3E9}" srcOrd="0" destOrd="0" presId="urn:microsoft.com/office/officeart/2005/8/layout/process4"/>
    <dgm:cxn modelId="{FCA6179A-F9EB-FA46-8C0E-64D1466F628A}" type="presParOf" srcId="{18D9B9BB-E483-1A4C-90F4-77CD98903EA4}" destId="{895D4EB3-74EC-E449-9D4F-996DA692B68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BFCE8-59DC-4C7A-A980-62BA42C43D0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D13C8DF-41A5-43FC-B317-0F932FF22917}">
      <dgm:prSet/>
      <dgm:spPr/>
      <dgm:t>
        <a:bodyPr/>
        <a:lstStyle/>
        <a:p>
          <a:r>
            <a:rPr lang="en-US" dirty="0"/>
            <a:t>Distribution of drugs is equated with use</a:t>
          </a:r>
        </a:p>
      </dgm:t>
      <dgm:extLst>
        <a:ext uri="{E40237B7-FDA0-4F09-8148-C483321AD2D9}">
          <dgm14:cNvPr xmlns:dgm14="http://schemas.microsoft.com/office/drawing/2010/diagram" id="0" name="" descr="Distribution of drugs is equated with use&#10;"/>
        </a:ext>
      </dgm:extLst>
    </dgm:pt>
    <dgm:pt modelId="{5DF1EE78-C3C1-4001-849F-46F52FD0DC47}" type="parTrans" cxnId="{F178984C-BDB9-479D-868F-3DBAD0BC8753}">
      <dgm:prSet/>
      <dgm:spPr/>
      <dgm:t>
        <a:bodyPr/>
        <a:lstStyle/>
        <a:p>
          <a:endParaRPr lang="en-US"/>
        </a:p>
      </dgm:t>
    </dgm:pt>
    <dgm:pt modelId="{A5466800-3CFB-4256-9100-A6972D516FBA}" type="sibTrans" cxnId="{F178984C-BDB9-479D-868F-3DBAD0BC8753}">
      <dgm:prSet/>
      <dgm:spPr/>
      <dgm:t>
        <a:bodyPr/>
        <a:lstStyle/>
        <a:p>
          <a:endParaRPr lang="en-US"/>
        </a:p>
      </dgm:t>
    </dgm:pt>
    <dgm:pt modelId="{0155642B-C3F3-4073-8669-8F853CEB2793}">
      <dgm:prSet/>
      <dgm:spPr/>
      <dgm:t>
        <a:bodyPr/>
        <a:lstStyle/>
        <a:p>
          <a:r>
            <a:rPr lang="en-US" dirty="0"/>
            <a:t>Possession alone is not enough to deem current use e.g., cannabis vape pen).  If possession is only charge, then proceed to MDR.  Must have evidence of use.</a:t>
          </a:r>
        </a:p>
      </dgm:t>
      <dgm:extLst>
        <a:ext uri="{E40237B7-FDA0-4F09-8148-C483321AD2D9}">
          <dgm14:cNvPr xmlns:dgm14="http://schemas.microsoft.com/office/drawing/2010/diagram" id="0" name="" descr="Possession alone is not enough to deem current use e.g., cannabis vape pen).  If possession is only charge, then proceed to MDR.  Must have evidence of use.&#10;"/>
        </a:ext>
      </dgm:extLst>
    </dgm:pt>
    <dgm:pt modelId="{41EB7962-4268-4B26-A7EE-1E881B60D4C2}" type="parTrans" cxnId="{4A5947EF-4A06-4F4B-81B3-00049D246914}">
      <dgm:prSet/>
      <dgm:spPr/>
      <dgm:t>
        <a:bodyPr/>
        <a:lstStyle/>
        <a:p>
          <a:endParaRPr lang="en-US"/>
        </a:p>
      </dgm:t>
    </dgm:pt>
    <dgm:pt modelId="{5E408069-FA49-4779-AFDA-E60A74469E1E}" type="sibTrans" cxnId="{4A5947EF-4A06-4F4B-81B3-00049D246914}">
      <dgm:prSet/>
      <dgm:spPr/>
      <dgm:t>
        <a:bodyPr/>
        <a:lstStyle/>
        <a:p>
          <a:endParaRPr lang="en-US"/>
        </a:p>
      </dgm:t>
    </dgm:pt>
    <dgm:pt modelId="{9F69475E-3645-C249-B0A9-9D67DCA7D0E6}" type="pres">
      <dgm:prSet presAssocID="{649BFCE8-59DC-4C7A-A980-62BA42C43D03}" presName="hierChild1" presStyleCnt="0">
        <dgm:presLayoutVars>
          <dgm:chPref val="1"/>
          <dgm:dir/>
          <dgm:animOne val="branch"/>
          <dgm:animLvl val="lvl"/>
          <dgm:resizeHandles/>
        </dgm:presLayoutVars>
      </dgm:prSet>
      <dgm:spPr/>
    </dgm:pt>
    <dgm:pt modelId="{6076E056-FA49-2E4A-83DE-8FA9A35807CB}" type="pres">
      <dgm:prSet presAssocID="{7D13C8DF-41A5-43FC-B317-0F932FF22917}" presName="hierRoot1" presStyleCnt="0"/>
      <dgm:spPr/>
    </dgm:pt>
    <dgm:pt modelId="{D846CDA6-800F-E846-940F-A4738C57563B}" type="pres">
      <dgm:prSet presAssocID="{7D13C8DF-41A5-43FC-B317-0F932FF22917}" presName="composite" presStyleCnt="0"/>
      <dgm:spPr/>
    </dgm:pt>
    <dgm:pt modelId="{F3CD394F-2D5E-E94B-AD14-F610AD8BA3AB}" type="pres">
      <dgm:prSet presAssocID="{7D13C8DF-41A5-43FC-B317-0F932FF22917}" presName="background" presStyleLbl="node0" presStyleIdx="0" presStyleCnt="2"/>
      <dgm:spPr/>
    </dgm:pt>
    <dgm:pt modelId="{6BCDBEC0-C5BE-9C43-94A1-8AE0CE44F625}" type="pres">
      <dgm:prSet presAssocID="{7D13C8DF-41A5-43FC-B317-0F932FF22917}" presName="text" presStyleLbl="fgAcc0" presStyleIdx="0" presStyleCnt="2">
        <dgm:presLayoutVars>
          <dgm:chPref val="3"/>
        </dgm:presLayoutVars>
      </dgm:prSet>
      <dgm:spPr/>
    </dgm:pt>
    <dgm:pt modelId="{ACC6F2D2-CED7-EF4B-A7FB-55CBCEB89ACF}" type="pres">
      <dgm:prSet presAssocID="{7D13C8DF-41A5-43FC-B317-0F932FF22917}" presName="hierChild2" presStyleCnt="0"/>
      <dgm:spPr/>
    </dgm:pt>
    <dgm:pt modelId="{416144E8-5E11-A140-9044-26DBC1EBA6CC}" type="pres">
      <dgm:prSet presAssocID="{0155642B-C3F3-4073-8669-8F853CEB2793}" presName="hierRoot1" presStyleCnt="0"/>
      <dgm:spPr/>
    </dgm:pt>
    <dgm:pt modelId="{97704B64-6DC1-7245-AB74-82FFF6804FDC}" type="pres">
      <dgm:prSet presAssocID="{0155642B-C3F3-4073-8669-8F853CEB2793}" presName="composite" presStyleCnt="0"/>
      <dgm:spPr/>
    </dgm:pt>
    <dgm:pt modelId="{C78E2615-1E0E-984F-A637-03925110E934}" type="pres">
      <dgm:prSet presAssocID="{0155642B-C3F3-4073-8669-8F853CEB2793}" presName="background" presStyleLbl="node0" presStyleIdx="1" presStyleCnt="2"/>
      <dgm:spPr/>
    </dgm:pt>
    <dgm:pt modelId="{B166893D-1C03-034A-AF29-FE889C2692A8}" type="pres">
      <dgm:prSet presAssocID="{0155642B-C3F3-4073-8669-8F853CEB2793}" presName="text" presStyleLbl="fgAcc0" presStyleIdx="1" presStyleCnt="2">
        <dgm:presLayoutVars>
          <dgm:chPref val="3"/>
        </dgm:presLayoutVars>
      </dgm:prSet>
      <dgm:spPr/>
    </dgm:pt>
    <dgm:pt modelId="{EDC4F91E-72F7-3E40-BF10-9E91C5139A8D}" type="pres">
      <dgm:prSet presAssocID="{0155642B-C3F3-4073-8669-8F853CEB2793}" presName="hierChild2" presStyleCnt="0"/>
      <dgm:spPr/>
    </dgm:pt>
  </dgm:ptLst>
  <dgm:cxnLst>
    <dgm:cxn modelId="{0BEA6543-33AB-E843-90CE-03419A2A0D84}" type="presOf" srcId="{0155642B-C3F3-4073-8669-8F853CEB2793}" destId="{B166893D-1C03-034A-AF29-FE889C2692A8}" srcOrd="0" destOrd="0" presId="urn:microsoft.com/office/officeart/2005/8/layout/hierarchy1"/>
    <dgm:cxn modelId="{E822DC48-E51A-9E4C-A972-B98ED43F13A9}" type="presOf" srcId="{649BFCE8-59DC-4C7A-A980-62BA42C43D03}" destId="{9F69475E-3645-C249-B0A9-9D67DCA7D0E6}" srcOrd="0" destOrd="0" presId="urn:microsoft.com/office/officeart/2005/8/layout/hierarchy1"/>
    <dgm:cxn modelId="{F178984C-BDB9-479D-868F-3DBAD0BC8753}" srcId="{649BFCE8-59DC-4C7A-A980-62BA42C43D03}" destId="{7D13C8DF-41A5-43FC-B317-0F932FF22917}" srcOrd="0" destOrd="0" parTransId="{5DF1EE78-C3C1-4001-849F-46F52FD0DC47}" sibTransId="{A5466800-3CFB-4256-9100-A6972D516FBA}"/>
    <dgm:cxn modelId="{60024889-8530-BA44-81B9-BB614DD3D8E3}" type="presOf" srcId="{7D13C8DF-41A5-43FC-B317-0F932FF22917}" destId="{6BCDBEC0-C5BE-9C43-94A1-8AE0CE44F625}" srcOrd="0" destOrd="0" presId="urn:microsoft.com/office/officeart/2005/8/layout/hierarchy1"/>
    <dgm:cxn modelId="{4A5947EF-4A06-4F4B-81B3-00049D246914}" srcId="{649BFCE8-59DC-4C7A-A980-62BA42C43D03}" destId="{0155642B-C3F3-4073-8669-8F853CEB2793}" srcOrd="1" destOrd="0" parTransId="{41EB7962-4268-4B26-A7EE-1E881B60D4C2}" sibTransId="{5E408069-FA49-4779-AFDA-E60A74469E1E}"/>
    <dgm:cxn modelId="{4C9994E5-4F74-6347-960E-231127DC8294}" type="presParOf" srcId="{9F69475E-3645-C249-B0A9-9D67DCA7D0E6}" destId="{6076E056-FA49-2E4A-83DE-8FA9A35807CB}" srcOrd="0" destOrd="0" presId="urn:microsoft.com/office/officeart/2005/8/layout/hierarchy1"/>
    <dgm:cxn modelId="{14110927-F603-3C4D-8210-F9069F4F70EC}" type="presParOf" srcId="{6076E056-FA49-2E4A-83DE-8FA9A35807CB}" destId="{D846CDA6-800F-E846-940F-A4738C57563B}" srcOrd="0" destOrd="0" presId="urn:microsoft.com/office/officeart/2005/8/layout/hierarchy1"/>
    <dgm:cxn modelId="{DB04D2F3-6E96-4946-B9C3-2AD65D873A64}" type="presParOf" srcId="{D846CDA6-800F-E846-940F-A4738C57563B}" destId="{F3CD394F-2D5E-E94B-AD14-F610AD8BA3AB}" srcOrd="0" destOrd="0" presId="urn:microsoft.com/office/officeart/2005/8/layout/hierarchy1"/>
    <dgm:cxn modelId="{927D0F47-DB06-AB47-B7B8-775C4AC464A1}" type="presParOf" srcId="{D846CDA6-800F-E846-940F-A4738C57563B}" destId="{6BCDBEC0-C5BE-9C43-94A1-8AE0CE44F625}" srcOrd="1" destOrd="0" presId="urn:microsoft.com/office/officeart/2005/8/layout/hierarchy1"/>
    <dgm:cxn modelId="{AE566F9E-A91A-EF46-BCF5-1C096911C4CA}" type="presParOf" srcId="{6076E056-FA49-2E4A-83DE-8FA9A35807CB}" destId="{ACC6F2D2-CED7-EF4B-A7FB-55CBCEB89ACF}" srcOrd="1" destOrd="0" presId="urn:microsoft.com/office/officeart/2005/8/layout/hierarchy1"/>
    <dgm:cxn modelId="{DC2C86FC-C352-284B-8CD4-49A9C17DCE91}" type="presParOf" srcId="{9F69475E-3645-C249-B0A9-9D67DCA7D0E6}" destId="{416144E8-5E11-A140-9044-26DBC1EBA6CC}" srcOrd="1" destOrd="0" presId="urn:microsoft.com/office/officeart/2005/8/layout/hierarchy1"/>
    <dgm:cxn modelId="{DB43DBC9-D242-274E-8E8C-045AC8A856CA}" type="presParOf" srcId="{416144E8-5E11-A140-9044-26DBC1EBA6CC}" destId="{97704B64-6DC1-7245-AB74-82FFF6804FDC}" srcOrd="0" destOrd="0" presId="urn:microsoft.com/office/officeart/2005/8/layout/hierarchy1"/>
    <dgm:cxn modelId="{37E232B0-FDD8-394C-A3CC-F981D2870C70}" type="presParOf" srcId="{97704B64-6DC1-7245-AB74-82FFF6804FDC}" destId="{C78E2615-1E0E-984F-A637-03925110E934}" srcOrd="0" destOrd="0" presId="urn:microsoft.com/office/officeart/2005/8/layout/hierarchy1"/>
    <dgm:cxn modelId="{2BB1AC06-4CAA-D243-A339-3B43ECC91BCE}" type="presParOf" srcId="{97704B64-6DC1-7245-AB74-82FFF6804FDC}" destId="{B166893D-1C03-034A-AF29-FE889C2692A8}" srcOrd="1" destOrd="0" presId="urn:microsoft.com/office/officeart/2005/8/layout/hierarchy1"/>
    <dgm:cxn modelId="{438A84AE-32EF-534F-892D-3D9AD2A1EB46}" type="presParOf" srcId="{416144E8-5E11-A140-9044-26DBC1EBA6CC}" destId="{EDC4F91E-72F7-3E40-BF10-9E91C5139A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8039C-7A2A-6741-8CC4-18E15A32C494}">
      <dsp:nvSpPr>
        <dsp:cNvPr id="0" name=""/>
        <dsp:cNvSpPr/>
      </dsp:nvSpPr>
      <dsp:spPr>
        <a:xfrm>
          <a:off x="0" y="539198"/>
          <a:ext cx="78867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Prior to imposing long-term disciplinary removals, must determine whether behavior subject to discipline, was directly caused by the disability</a:t>
          </a:r>
        </a:p>
      </dsp:txBody>
      <dsp:txXfrm>
        <a:off x="77847" y="617045"/>
        <a:ext cx="7731006" cy="1439016"/>
      </dsp:txXfrm>
    </dsp:sp>
    <dsp:sp modelId="{8BA1AAB2-9F56-F944-9DE5-B1D06CBE3CAE}">
      <dsp:nvSpPr>
        <dsp:cNvPr id="0" name=""/>
        <dsp:cNvSpPr/>
      </dsp:nvSpPr>
      <dsp:spPr>
        <a:xfrm>
          <a:off x="0" y="2217429"/>
          <a:ext cx="7886700" cy="159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rgbClr val="002060"/>
              </a:solidFill>
            </a:rPr>
            <a:t>State or local expulsion mandates do not supersede this requirement</a:t>
          </a:r>
          <a:endParaRPr lang="en-US" sz="2400" b="1" kern="1200" dirty="0">
            <a:solidFill>
              <a:srgbClr val="002060"/>
            </a:solidFill>
          </a:endParaRPr>
        </a:p>
      </dsp:txBody>
      <dsp:txXfrm>
        <a:off x="77847" y="2295276"/>
        <a:ext cx="7731006" cy="14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8B94A-24E6-2B42-8B93-E77525A4A2E2}">
      <dsp:nvSpPr>
        <dsp:cNvPr id="0" name=""/>
        <dsp:cNvSpPr/>
      </dsp:nvSpPr>
      <dsp:spPr>
        <a:xfrm>
          <a:off x="0" y="0"/>
          <a:ext cx="7886700" cy="43513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 qualified student with a disability who is </a:t>
          </a:r>
          <a:r>
            <a:rPr lang="en-US" sz="2300" b="1" kern="1200" dirty="0"/>
            <a:t>currently engaging</a:t>
          </a:r>
          <a:r>
            <a:rPr lang="en-US" sz="2300" kern="1200" dirty="0"/>
            <a:t> in the illegal </a:t>
          </a:r>
          <a:r>
            <a:rPr lang="en-US" sz="2300" b="1" kern="1200" dirty="0"/>
            <a:t>use </a:t>
          </a:r>
          <a:r>
            <a:rPr lang="en-US" sz="2300" kern="1200" dirty="0"/>
            <a:t>of </a:t>
          </a:r>
          <a:r>
            <a:rPr lang="en-US" sz="2300" b="1" kern="1200" dirty="0"/>
            <a:t>drugs</a:t>
          </a:r>
          <a:r>
            <a:rPr lang="en-US" sz="2300" kern="1200" dirty="0"/>
            <a:t> or in the illegal use of </a:t>
          </a:r>
          <a:r>
            <a:rPr lang="en-US" sz="2300" b="1" kern="1200" dirty="0"/>
            <a:t>alcohol</a:t>
          </a:r>
          <a:r>
            <a:rPr lang="en-US" sz="2300" kern="1200" dirty="0"/>
            <a:t> may be removed from his or her educational placement for a drug or alcohol offense to the same extent that such disciplinary action is taken against students without disabilities.</a:t>
          </a:r>
        </a:p>
      </dsp:txBody>
      <dsp:txXfrm>
        <a:off x="0" y="0"/>
        <a:ext cx="7886700" cy="2349722"/>
      </dsp:txXfrm>
    </dsp:sp>
    <dsp:sp modelId="{46B751DC-FEC8-C14A-8B6F-59862CA3A3E9}">
      <dsp:nvSpPr>
        <dsp:cNvPr id="0" name=""/>
        <dsp:cNvSpPr/>
      </dsp:nvSpPr>
      <dsp:spPr>
        <a:xfrm>
          <a:off x="0" y="2262695"/>
          <a:ext cx="3943349" cy="20016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In such an instance, a student </a:t>
          </a:r>
          <a:r>
            <a:rPr lang="en-US" sz="2700" b="1" kern="1200" dirty="0"/>
            <a:t>is not entitled </a:t>
          </a:r>
          <a:r>
            <a:rPr lang="en-US" sz="2700" kern="1200" dirty="0"/>
            <a:t>to Section 504 protections including a manifestation determination meeting.</a:t>
          </a:r>
        </a:p>
      </dsp:txBody>
      <dsp:txXfrm>
        <a:off x="0" y="2262695"/>
        <a:ext cx="3943349" cy="2001615"/>
      </dsp:txXfrm>
    </dsp:sp>
    <dsp:sp modelId="{895D4EB3-74EC-E449-9D4F-996DA692B685}">
      <dsp:nvSpPr>
        <dsp:cNvPr id="0" name=""/>
        <dsp:cNvSpPr/>
      </dsp:nvSpPr>
      <dsp:spPr>
        <a:xfrm>
          <a:off x="3943350" y="2262695"/>
          <a:ext cx="3943349" cy="20016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Possession </a:t>
          </a:r>
          <a:r>
            <a:rPr lang="en-US" sz="2700" kern="1200" dirty="0"/>
            <a:t>of illegal drugs or alcohol </a:t>
          </a:r>
          <a:r>
            <a:rPr lang="en-US" sz="2700" b="1" kern="1200" dirty="0"/>
            <a:t>does not </a:t>
          </a:r>
          <a:r>
            <a:rPr lang="en-US" sz="2700" kern="1200" dirty="0"/>
            <a:t>automatically </a:t>
          </a:r>
          <a:r>
            <a:rPr lang="en-US" sz="2700" b="1" kern="1200" dirty="0"/>
            <a:t>equate with current use </a:t>
          </a:r>
          <a:r>
            <a:rPr lang="en-US" sz="2700" kern="1200" dirty="0"/>
            <a:t>of drugs or alcohol.</a:t>
          </a:r>
        </a:p>
      </dsp:txBody>
      <dsp:txXfrm>
        <a:off x="3943350" y="2262695"/>
        <a:ext cx="3943349" cy="2001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D394F-2D5E-E94B-AD14-F610AD8BA3AB}">
      <dsp:nvSpPr>
        <dsp:cNvPr id="0" name=""/>
        <dsp:cNvSpPr/>
      </dsp:nvSpPr>
      <dsp:spPr>
        <a:xfrm>
          <a:off x="1000" y="544413"/>
          <a:ext cx="3511658" cy="22299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DBEC0-C5BE-9C43-94A1-8AE0CE44F625}">
      <dsp:nvSpPr>
        <dsp:cNvPr id="0" name=""/>
        <dsp:cNvSpPr/>
      </dsp:nvSpPr>
      <dsp:spPr>
        <a:xfrm>
          <a:off x="391184" y="915088"/>
          <a:ext cx="3511658" cy="22299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Distribution of drugs is equated with use</a:t>
          </a:r>
        </a:p>
      </dsp:txBody>
      <dsp:txXfrm>
        <a:off x="456496" y="980400"/>
        <a:ext cx="3381034" cy="2099279"/>
      </dsp:txXfrm>
    </dsp:sp>
    <dsp:sp modelId="{C78E2615-1E0E-984F-A637-03925110E934}">
      <dsp:nvSpPr>
        <dsp:cNvPr id="0" name=""/>
        <dsp:cNvSpPr/>
      </dsp:nvSpPr>
      <dsp:spPr>
        <a:xfrm>
          <a:off x="4293027" y="544413"/>
          <a:ext cx="3511658" cy="222990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6893D-1C03-034A-AF29-FE889C2692A8}">
      <dsp:nvSpPr>
        <dsp:cNvPr id="0" name=""/>
        <dsp:cNvSpPr/>
      </dsp:nvSpPr>
      <dsp:spPr>
        <a:xfrm>
          <a:off x="4683211" y="915088"/>
          <a:ext cx="3511658" cy="222990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Possession alone is not enough to deem current use e.g., cannabis vape pen).  If possession is only charge, then proceed to MDR.  Must have evidence of use.</a:t>
          </a:r>
        </a:p>
      </dsp:txBody>
      <dsp:txXfrm>
        <a:off x="4748523" y="980400"/>
        <a:ext cx="3381034" cy="20992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CCA0B-7EA4-4C45-B424-F55137C125FE}" type="datetimeFigureOut">
              <a:rPr lang="en-US" smtClean="0"/>
              <a:t>11/30/2023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B306F-3785-E64C-8E5E-C8D96A6F6307}" type="slidenum">
              <a:rPr lang="en-US" smtClean="0"/>
              <a:t>‹#›</a:t>
            </a:fld>
            <a:endParaRPr lang="en-US"/>
          </a:p>
        </p:txBody>
      </p:sp>
    </p:spTree>
    <p:extLst>
      <p:ext uri="{BB962C8B-B14F-4D97-AF65-F5344CB8AC3E}">
        <p14:creationId xmlns:p14="http://schemas.microsoft.com/office/powerpoint/2010/main" val="389458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5</a:t>
            </a:fld>
            <a:endParaRPr lang="en-US"/>
          </a:p>
        </p:txBody>
      </p:sp>
    </p:spTree>
    <p:extLst>
      <p:ext uri="{BB962C8B-B14F-4D97-AF65-F5344CB8AC3E}">
        <p14:creationId xmlns:p14="http://schemas.microsoft.com/office/powerpoint/2010/main" val="19643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B306F-3785-E64C-8E5E-C8D96A6F6307}" type="slidenum">
              <a:rPr lang="en-US" smtClean="0"/>
              <a:t>6</a:t>
            </a:fld>
            <a:endParaRPr lang="en-US"/>
          </a:p>
        </p:txBody>
      </p:sp>
    </p:spTree>
    <p:extLst>
      <p:ext uri="{BB962C8B-B14F-4D97-AF65-F5344CB8AC3E}">
        <p14:creationId xmlns:p14="http://schemas.microsoft.com/office/powerpoint/2010/main" val="155404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F0A5-7CE0-3500-06A7-B07A8BBE96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39BC5E-1960-F218-ED6F-12B91CE9A5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B1F422-C5EC-0B4B-A748-370B84A6D6EF}"/>
              </a:ext>
            </a:extLst>
          </p:cNvPr>
          <p:cNvSpPr>
            <a:spLocks noGrp="1"/>
          </p:cNvSpPr>
          <p:nvPr>
            <p:ph type="dt" sz="half" idx="10"/>
          </p:nvPr>
        </p:nvSpPr>
        <p:spPr/>
        <p:txBody>
          <a:bodyPr/>
          <a:lstStyle/>
          <a:p>
            <a:fld id="{1160EA64-D806-43AC-9DF2-F8C432F32B4C}" type="datetimeFigureOut">
              <a:rPr lang="en-US" smtClean="0"/>
              <a:pPr/>
              <a:t>11/30/2023</a:t>
            </a:fld>
            <a:endParaRPr lang="en-US" dirty="0"/>
          </a:p>
        </p:txBody>
      </p:sp>
      <p:sp>
        <p:nvSpPr>
          <p:cNvPr id="5" name="Footer Placeholder 4">
            <a:extLst>
              <a:ext uri="{FF2B5EF4-FFF2-40B4-BE49-F238E27FC236}">
                <a16:creationId xmlns:a16="http://schemas.microsoft.com/office/drawing/2014/main" id="{041F8792-CA5F-57B8-733C-8E190F72F9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EF06FA-57C8-B2B6-1BC3-F32518EBE34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Shape 11">
            <a:extLst>
              <a:ext uri="{FF2B5EF4-FFF2-40B4-BE49-F238E27FC236}">
                <a16:creationId xmlns:a16="http://schemas.microsoft.com/office/drawing/2014/main" id="{7E353425-CE9F-C624-754C-7719E1D2E27B}"/>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CE290D4C-CBA4-8245-C4A3-ED5BCCCD439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E9CC4293-AA86-FF3A-7F6E-CF8431E58E62}"/>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3C6F3ED3-A795-406B-7BBC-CD794269B2B0}"/>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D9520EDF-82CE-9782-624B-0342CBA1E8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406431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8C41-5847-AA5B-52C8-ECBA6AB072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DDDA20-0D9D-768D-7DBE-3C48E31BD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B1F1-B9F6-70C3-BE3B-FE6C28FFCA15}"/>
              </a:ext>
            </a:extLst>
          </p:cNvPr>
          <p:cNvSpPr>
            <a:spLocks noGrp="1"/>
          </p:cNvSpPr>
          <p:nvPr>
            <p:ph type="dt" sz="half" idx="10"/>
          </p:nvPr>
        </p:nvSpPr>
        <p:spPr/>
        <p:txBody>
          <a:bodyPr/>
          <a:lstStyle/>
          <a:p>
            <a:fld id="{E9F9C37B-1D36-470B-8223-D6C91242EC14}" type="datetimeFigureOut">
              <a:rPr lang="en-US" smtClean="0"/>
              <a:t>11/30/2023</a:t>
            </a:fld>
            <a:endParaRPr lang="en-US" dirty="0"/>
          </a:p>
        </p:txBody>
      </p:sp>
      <p:sp>
        <p:nvSpPr>
          <p:cNvPr id="5" name="Footer Placeholder 4">
            <a:extLst>
              <a:ext uri="{FF2B5EF4-FFF2-40B4-BE49-F238E27FC236}">
                <a16:creationId xmlns:a16="http://schemas.microsoft.com/office/drawing/2014/main" id="{07FAF28B-5DE3-450E-D19B-2FE7705A25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F4882F-E561-D367-9F2D-BCF44BE767ED}"/>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9298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4D699-95E4-ED85-75B8-D1042A7ED47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80BF9-7E88-6B08-09E6-1124360A1CC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EE163-BCAE-F39F-C783-5C95DFB7CEB4}"/>
              </a:ext>
            </a:extLst>
          </p:cNvPr>
          <p:cNvSpPr>
            <a:spLocks noGrp="1"/>
          </p:cNvSpPr>
          <p:nvPr>
            <p:ph type="dt" sz="half" idx="10"/>
          </p:nvPr>
        </p:nvSpPr>
        <p:spPr/>
        <p:txBody>
          <a:bodyPr/>
          <a:lstStyle/>
          <a:p>
            <a:fld id="{67C6F52A-A82B-47A2-A83A-8C4C91F2D59F}" type="datetimeFigureOut">
              <a:rPr lang="en-US" smtClean="0"/>
              <a:t>11/30/2023</a:t>
            </a:fld>
            <a:endParaRPr lang="en-US" dirty="0"/>
          </a:p>
        </p:txBody>
      </p:sp>
      <p:sp>
        <p:nvSpPr>
          <p:cNvPr id="5" name="Footer Placeholder 4">
            <a:extLst>
              <a:ext uri="{FF2B5EF4-FFF2-40B4-BE49-F238E27FC236}">
                <a16:creationId xmlns:a16="http://schemas.microsoft.com/office/drawing/2014/main" id="{C8F78E22-E02A-5EEB-8944-064EF41F42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BF9FED-BC49-73E3-12E4-7EA8D3E96F7D}"/>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9942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75FC-E99D-3E25-FA0B-DF00CDCDB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2C730-EA21-E169-EAD1-257D4B4763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CBF71-2DF6-EC04-1676-A04EFB6CD251}"/>
              </a:ext>
            </a:extLst>
          </p:cNvPr>
          <p:cNvSpPr>
            <a:spLocks noGrp="1"/>
          </p:cNvSpPr>
          <p:nvPr>
            <p:ph type="dt" sz="half" idx="10"/>
          </p:nvPr>
        </p:nvSpPr>
        <p:spPr/>
        <p:txBody>
          <a:bodyPr/>
          <a:lstStyle/>
          <a:p>
            <a:fld id="{F070A7B3-6521-4DCA-87E5-044747A908C1}" type="datetimeFigureOut">
              <a:rPr lang="en-US" smtClean="0"/>
              <a:t>11/30/2023</a:t>
            </a:fld>
            <a:endParaRPr lang="en-US" dirty="0"/>
          </a:p>
        </p:txBody>
      </p:sp>
      <p:sp>
        <p:nvSpPr>
          <p:cNvPr id="5" name="Footer Placeholder 4">
            <a:extLst>
              <a:ext uri="{FF2B5EF4-FFF2-40B4-BE49-F238E27FC236}">
                <a16:creationId xmlns:a16="http://schemas.microsoft.com/office/drawing/2014/main" id="{2B91C83F-07FD-CC57-CF37-D34354FE0A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3754A-2BC6-B5F5-2B11-E221981E4A3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
        <p:nvSpPr>
          <p:cNvPr id="7" name="Shape 34">
            <a:extLst>
              <a:ext uri="{FF2B5EF4-FFF2-40B4-BE49-F238E27FC236}">
                <a16:creationId xmlns:a16="http://schemas.microsoft.com/office/drawing/2014/main" id="{EFBE2C63-3704-5D90-C9F4-3B0BD8F6136B}"/>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0EF85E86-7D42-40BF-D031-28146D69C834}"/>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A8EC11E5-4F68-414A-D4BD-FBCA5BC834F1}"/>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EFA4A128-2C35-7A5A-498C-F49898065C55}"/>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6039250A-6332-2A8B-9855-705C65062D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7903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08E5-90BE-F2E2-166F-7CDDDDCD08F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00EE110-CD86-D88F-1258-DD124F1B01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57C9C-1A35-6C46-8118-CC57E1A6069D}"/>
              </a:ext>
            </a:extLst>
          </p:cNvPr>
          <p:cNvSpPr>
            <a:spLocks noGrp="1"/>
          </p:cNvSpPr>
          <p:nvPr>
            <p:ph type="dt" sz="half" idx="10"/>
          </p:nvPr>
        </p:nvSpPr>
        <p:spPr/>
        <p:txBody>
          <a:bodyPr/>
          <a:lstStyle/>
          <a:p>
            <a:fld id="{1160EA64-D806-43AC-9DF2-F8C432F32B4C}" type="datetimeFigureOut">
              <a:rPr lang="en-US" smtClean="0"/>
              <a:pPr/>
              <a:t>11/30/2023</a:t>
            </a:fld>
            <a:endParaRPr lang="en-US" dirty="0"/>
          </a:p>
        </p:txBody>
      </p:sp>
      <p:sp>
        <p:nvSpPr>
          <p:cNvPr id="5" name="Footer Placeholder 4">
            <a:extLst>
              <a:ext uri="{FF2B5EF4-FFF2-40B4-BE49-F238E27FC236}">
                <a16:creationId xmlns:a16="http://schemas.microsoft.com/office/drawing/2014/main" id="{872C574B-46A7-FEC8-2B15-DAF66B9E98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BF62E-9B74-5295-B4B4-44A3CFE57FC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8189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D62A-479C-303D-8897-10808DAF6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F9674-6C8A-5C60-49F6-74E29F930A0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F973F3-7CD7-E91D-03A3-A3BB2010B64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124698-5EF7-C551-3B7A-E5D84C467DF0}"/>
              </a:ext>
            </a:extLst>
          </p:cNvPr>
          <p:cNvSpPr>
            <a:spLocks noGrp="1"/>
          </p:cNvSpPr>
          <p:nvPr>
            <p:ph type="dt" sz="half" idx="10"/>
          </p:nvPr>
        </p:nvSpPr>
        <p:spPr/>
        <p:txBody>
          <a:bodyPr/>
          <a:lstStyle/>
          <a:p>
            <a:fld id="{AB134690-1557-4C89-A502-4959FE7FAD70}" type="datetimeFigureOut">
              <a:rPr lang="en-US" smtClean="0"/>
              <a:t>11/30/2023</a:t>
            </a:fld>
            <a:endParaRPr lang="en-US" dirty="0"/>
          </a:p>
        </p:txBody>
      </p:sp>
      <p:sp>
        <p:nvSpPr>
          <p:cNvPr id="6" name="Footer Placeholder 5">
            <a:extLst>
              <a:ext uri="{FF2B5EF4-FFF2-40B4-BE49-F238E27FC236}">
                <a16:creationId xmlns:a16="http://schemas.microsoft.com/office/drawing/2014/main" id="{F3CE3293-52F3-D4C8-1108-72B3EB1AC1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AB4D32-A37A-318F-6966-2AD3246B6C9B}"/>
              </a:ext>
            </a:extLst>
          </p:cNvPr>
          <p:cNvSpPr>
            <a:spLocks noGrp="1"/>
          </p:cNvSpPr>
          <p:nvPr>
            <p:ph type="sldNum" sz="quarter" idx="12"/>
          </p:nvPr>
        </p:nvSpPr>
        <p:spPr/>
        <p:txBody>
          <a:bodyPr/>
          <a:lstStyle/>
          <a:p>
            <a:fld id="{8A7A6979-0714-4377-B894-6BE4C2D6E202}" type="slidenum">
              <a:rPr lang="en-US" smtClean="0"/>
              <a:t>‹#›</a:t>
            </a:fld>
            <a:endParaRPr lang="en-US" dirty="0"/>
          </a:p>
        </p:txBody>
      </p:sp>
      <p:sp>
        <p:nvSpPr>
          <p:cNvPr id="8" name="Shape 34">
            <a:extLst>
              <a:ext uri="{FF2B5EF4-FFF2-40B4-BE49-F238E27FC236}">
                <a16:creationId xmlns:a16="http://schemas.microsoft.com/office/drawing/2014/main" id="{AB8502D3-3991-333F-4EFD-246B3E5DA1D1}"/>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a:extLst>
              <a:ext uri="{FF2B5EF4-FFF2-40B4-BE49-F238E27FC236}">
                <a16:creationId xmlns:a16="http://schemas.microsoft.com/office/drawing/2014/main" id="{866EABE3-0CBA-1BF8-14BD-938698ABE793}"/>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a:extLst>
              <a:ext uri="{FF2B5EF4-FFF2-40B4-BE49-F238E27FC236}">
                <a16:creationId xmlns:a16="http://schemas.microsoft.com/office/drawing/2014/main" id="{99D61933-7BDC-81EF-E294-BDD0AF71D401}"/>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a:extLst>
              <a:ext uri="{FF2B5EF4-FFF2-40B4-BE49-F238E27FC236}">
                <a16:creationId xmlns:a16="http://schemas.microsoft.com/office/drawing/2014/main" id="{D1786E2B-1F6F-72F7-4A41-29F5837434A2}"/>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a:extLst>
              <a:ext uri="{FF2B5EF4-FFF2-40B4-BE49-F238E27FC236}">
                <a16:creationId xmlns:a16="http://schemas.microsoft.com/office/drawing/2014/main" id="{3178EE7E-749C-DD66-990E-51F64DE6C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65285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504F-31F4-D1C2-6E6C-389DAE59508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7D3CC2-C029-1160-1156-C53679D0DB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0E8AC-4354-1381-C041-8707CAA8E99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C46A08-6774-DB9A-E551-03C2911EBCD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7A376-B0B5-B6E2-B33C-8EE3AD9010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79024C-5393-5599-1B65-978430A161B4}"/>
              </a:ext>
            </a:extLst>
          </p:cNvPr>
          <p:cNvSpPr>
            <a:spLocks noGrp="1"/>
          </p:cNvSpPr>
          <p:nvPr>
            <p:ph type="dt" sz="half" idx="10"/>
          </p:nvPr>
        </p:nvSpPr>
        <p:spPr/>
        <p:txBody>
          <a:bodyPr/>
          <a:lstStyle/>
          <a:p>
            <a:fld id="{1160EA64-D806-43AC-9DF2-F8C432F32B4C}" type="datetimeFigureOut">
              <a:rPr lang="en-US" smtClean="0"/>
              <a:pPr/>
              <a:t>11/30/2023</a:t>
            </a:fld>
            <a:endParaRPr lang="en-US" dirty="0"/>
          </a:p>
        </p:txBody>
      </p:sp>
      <p:sp>
        <p:nvSpPr>
          <p:cNvPr id="8" name="Footer Placeholder 7">
            <a:extLst>
              <a:ext uri="{FF2B5EF4-FFF2-40B4-BE49-F238E27FC236}">
                <a16:creationId xmlns:a16="http://schemas.microsoft.com/office/drawing/2014/main" id="{F9A96249-EBD4-267D-F978-AFFB60F25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8F2DCF-43B1-689D-229A-0FE41B1AF96F}"/>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446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329D-5029-DEB3-D201-4BF4E480F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B3DE8-9E1E-989C-74E5-3429E8C5FB51}"/>
              </a:ext>
            </a:extLst>
          </p:cNvPr>
          <p:cNvSpPr>
            <a:spLocks noGrp="1"/>
          </p:cNvSpPr>
          <p:nvPr>
            <p:ph type="dt" sz="half" idx="10"/>
          </p:nvPr>
        </p:nvSpPr>
        <p:spPr/>
        <p:txBody>
          <a:bodyPr/>
          <a:lstStyle/>
          <a:p>
            <a:fld id="{E1037C31-9E7A-4F99-8774-A0E530DE1A42}" type="datetimeFigureOut">
              <a:rPr lang="en-US" smtClean="0"/>
              <a:t>11/30/2023</a:t>
            </a:fld>
            <a:endParaRPr lang="en-US" dirty="0"/>
          </a:p>
        </p:txBody>
      </p:sp>
      <p:sp>
        <p:nvSpPr>
          <p:cNvPr id="4" name="Footer Placeholder 3">
            <a:extLst>
              <a:ext uri="{FF2B5EF4-FFF2-40B4-BE49-F238E27FC236}">
                <a16:creationId xmlns:a16="http://schemas.microsoft.com/office/drawing/2014/main" id="{0A150837-384B-4B14-C773-C8B47AD7DA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86B20F-356F-86C3-C0D8-1BC2E1B453CF}"/>
              </a:ext>
            </a:extLst>
          </p:cNvPr>
          <p:cNvSpPr>
            <a:spLocks noGrp="1"/>
          </p:cNvSpPr>
          <p:nvPr>
            <p:ph type="sldNum" sz="quarter" idx="12"/>
          </p:nvPr>
        </p:nvSpPr>
        <p:spPr/>
        <p:txBody>
          <a:bodyPr/>
          <a:lstStyle/>
          <a:p>
            <a:fld id="{8A7A6979-0714-4377-B894-6BE4C2D6E202}" type="slidenum">
              <a:rPr lang="en-US" smtClean="0"/>
              <a:t>‹#›</a:t>
            </a:fld>
            <a:endParaRPr lang="en-US" dirty="0"/>
          </a:p>
        </p:txBody>
      </p:sp>
      <p:pic>
        <p:nvPicPr>
          <p:cNvPr id="6" name="Picture 5">
            <a:extLst>
              <a:ext uri="{FF2B5EF4-FFF2-40B4-BE49-F238E27FC236}">
                <a16:creationId xmlns:a16="http://schemas.microsoft.com/office/drawing/2014/main" id="{AA32776C-3DAD-12EC-EFA9-088C58091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3FB0E7E-785F-8C53-5F1A-3042AA31636F}"/>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AE5BAA70-E420-333E-A2D7-CBEB944CC797}"/>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482AAEB4-D631-1AB9-7DC8-BD2DFD2D5831}"/>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54BB3AA1-30C9-1DBD-8AA5-195716E35D58}"/>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1566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51B38-2632-C69D-2ECA-6117772C8EFB}"/>
              </a:ext>
            </a:extLst>
          </p:cNvPr>
          <p:cNvSpPr>
            <a:spLocks noGrp="1"/>
          </p:cNvSpPr>
          <p:nvPr>
            <p:ph type="dt" sz="half" idx="10"/>
          </p:nvPr>
        </p:nvSpPr>
        <p:spPr/>
        <p:txBody>
          <a:bodyPr/>
          <a:lstStyle/>
          <a:p>
            <a:fld id="{C278504F-A551-4DE0-9316-4DCD1D8CC752}" type="datetimeFigureOut">
              <a:rPr lang="en-US" smtClean="0"/>
              <a:t>11/30/2023</a:t>
            </a:fld>
            <a:endParaRPr lang="en-US" dirty="0"/>
          </a:p>
        </p:txBody>
      </p:sp>
      <p:sp>
        <p:nvSpPr>
          <p:cNvPr id="3" name="Footer Placeholder 2">
            <a:extLst>
              <a:ext uri="{FF2B5EF4-FFF2-40B4-BE49-F238E27FC236}">
                <a16:creationId xmlns:a16="http://schemas.microsoft.com/office/drawing/2014/main" id="{495E4F5A-06AA-651D-3E7C-033A75E6B9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781D5A-76D7-E443-407D-5EA6499BF815}"/>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543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1803-4F7D-E5F7-58C5-DCA1CF3A79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99C2B7B-94C1-EB6B-DCF8-2BCCDC9B4CF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5B59E-38B7-B6C8-768E-7F8EB7ECDE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020337-5715-CD49-93E8-F6BE0856674A}"/>
              </a:ext>
            </a:extLst>
          </p:cNvPr>
          <p:cNvSpPr>
            <a:spLocks noGrp="1"/>
          </p:cNvSpPr>
          <p:nvPr>
            <p:ph type="dt" sz="half" idx="10"/>
          </p:nvPr>
        </p:nvSpPr>
        <p:spPr/>
        <p:txBody>
          <a:bodyPr/>
          <a:lstStyle/>
          <a:p>
            <a:fld id="{D1BE4249-C0D0-4B06-8692-E8BB871AF643}" type="datetimeFigureOut">
              <a:rPr lang="en-US" smtClean="0"/>
              <a:t>11/30/2023</a:t>
            </a:fld>
            <a:endParaRPr lang="en-US" dirty="0"/>
          </a:p>
        </p:txBody>
      </p:sp>
      <p:sp>
        <p:nvSpPr>
          <p:cNvPr id="6" name="Footer Placeholder 5">
            <a:extLst>
              <a:ext uri="{FF2B5EF4-FFF2-40B4-BE49-F238E27FC236}">
                <a16:creationId xmlns:a16="http://schemas.microsoft.com/office/drawing/2014/main" id="{BE73C778-A067-BBE3-C980-F997A95F59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F14FFB-0433-F28E-932F-88A2F0B6468B}"/>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0001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D324-8F45-2B78-3E82-AA52319051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D827FE-A7AC-A1EC-CBCB-7E01963919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B8BE4BB-D6F1-4F2F-0D9C-421110B7CC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D4818C-72EB-8FDE-1C98-614B5339167E}"/>
              </a:ext>
            </a:extLst>
          </p:cNvPr>
          <p:cNvSpPr>
            <a:spLocks noGrp="1"/>
          </p:cNvSpPr>
          <p:nvPr>
            <p:ph type="dt" sz="half" idx="10"/>
          </p:nvPr>
        </p:nvSpPr>
        <p:spPr/>
        <p:txBody>
          <a:bodyPr/>
          <a:lstStyle/>
          <a:p>
            <a:fld id="{1160EA64-D806-43AC-9DF2-F8C432F32B4C}" type="datetimeFigureOut">
              <a:rPr lang="en-US" smtClean="0"/>
              <a:pPr/>
              <a:t>11/30/2023</a:t>
            </a:fld>
            <a:endParaRPr lang="en-US" dirty="0"/>
          </a:p>
        </p:txBody>
      </p:sp>
      <p:sp>
        <p:nvSpPr>
          <p:cNvPr id="6" name="Footer Placeholder 5">
            <a:extLst>
              <a:ext uri="{FF2B5EF4-FFF2-40B4-BE49-F238E27FC236}">
                <a16:creationId xmlns:a16="http://schemas.microsoft.com/office/drawing/2014/main" id="{3386D45B-2841-A1C1-A9E9-4B45E35AD7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D579F6-46EE-9EA4-F6EE-56DE91FA80A4}"/>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5971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FE088-AA63-AD20-6390-A3F5509511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87B87-F02E-F05F-B882-9D314AD7249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EF413-4701-DEAA-CB86-446AB32207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60EA64-D806-43AC-9DF2-F8C432F32B4C}" type="datetimeFigureOut">
              <a:rPr lang="en-US" smtClean="0"/>
              <a:pPr/>
              <a:t>11/30/2023</a:t>
            </a:fld>
            <a:endParaRPr lang="en-US" dirty="0"/>
          </a:p>
        </p:txBody>
      </p:sp>
      <p:sp>
        <p:nvSpPr>
          <p:cNvPr id="5" name="Footer Placeholder 4">
            <a:extLst>
              <a:ext uri="{FF2B5EF4-FFF2-40B4-BE49-F238E27FC236}">
                <a16:creationId xmlns:a16="http://schemas.microsoft.com/office/drawing/2014/main" id="{4A3DF7C7-6AD6-CDB8-C36F-AF76BB325F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A49835-E205-2BEE-D978-D82CAD97E1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760133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ction 504 Module 5"/>
          <p:cNvSpPr>
            <a:spLocks noGrp="1"/>
          </p:cNvSpPr>
          <p:nvPr>
            <p:ph type="ctrTitle"/>
          </p:nvPr>
        </p:nvSpPr>
        <p:spPr/>
        <p:txBody>
          <a:bodyPr/>
          <a:lstStyle/>
          <a:p>
            <a:r>
              <a:rPr lang="en-US" dirty="0"/>
              <a:t>Section 504 Module 6</a:t>
            </a:r>
          </a:p>
        </p:txBody>
      </p:sp>
      <p:sp>
        <p:nvSpPr>
          <p:cNvPr id="3" name="Subtitle 2" descr="Subtitle:  CSI Reviews of 504 Plans and Programs"/>
          <p:cNvSpPr>
            <a:spLocks noGrp="1"/>
          </p:cNvSpPr>
          <p:nvPr>
            <p:ph type="subTitle" idx="1"/>
          </p:nvPr>
        </p:nvSpPr>
        <p:spPr/>
        <p:txBody>
          <a:bodyPr>
            <a:normAutofit/>
          </a:bodyPr>
          <a:lstStyle/>
          <a:p>
            <a:pPr marL="0" indent="0" algn="ctr">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Manifestation Determination Reviews (MDR)</a:t>
            </a:r>
            <a:endParaRPr lang="en-US" sz="28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AD2C-A96A-7A2E-9983-A7054D1C8ABF}"/>
              </a:ext>
            </a:extLst>
          </p:cNvPr>
          <p:cNvSpPr>
            <a:spLocks noGrp="1"/>
          </p:cNvSpPr>
          <p:nvPr>
            <p:ph type="title"/>
          </p:nvPr>
        </p:nvSpPr>
        <p:spPr>
          <a:xfrm>
            <a:off x="644978" y="1868946"/>
            <a:ext cx="2558303" cy="3047235"/>
          </a:xfrm>
        </p:spPr>
        <p:txBody>
          <a:bodyPr anchor="t">
            <a:normAutofit/>
          </a:bodyPr>
          <a:lstStyle/>
          <a:p>
            <a:r>
              <a:rPr lang="en-US" sz="2800" dirty="0"/>
              <a:t>MDR Forms:  First Question</a:t>
            </a:r>
          </a:p>
        </p:txBody>
      </p:sp>
      <p:sp>
        <p:nvSpPr>
          <p:cNvPr id="3" name="Content Placeholder 2">
            <a:extLst>
              <a:ext uri="{FF2B5EF4-FFF2-40B4-BE49-F238E27FC236}">
                <a16:creationId xmlns:a16="http://schemas.microsoft.com/office/drawing/2014/main" id="{96FC7A13-DF26-7975-0AB4-7DB49B7B9E5F}"/>
              </a:ext>
            </a:extLst>
          </p:cNvPr>
          <p:cNvSpPr>
            <a:spLocks noGrp="1"/>
          </p:cNvSpPr>
          <p:nvPr>
            <p:ph idx="1"/>
          </p:nvPr>
        </p:nvSpPr>
        <p:spPr>
          <a:xfrm>
            <a:off x="4011065" y="1035843"/>
            <a:ext cx="4344850" cy="4945857"/>
          </a:xfrm>
        </p:spPr>
        <p:txBody>
          <a:bodyPr>
            <a:normAutofit/>
          </a:bodyPr>
          <a:lstStyle/>
          <a:p>
            <a:pPr marL="457200" indent="-457200">
              <a:buFont typeface="+mj-lt"/>
              <a:buAutoNum type="arabicPeriod"/>
            </a:pPr>
            <a:endParaRPr lang="en-US" sz="1700" dirty="0"/>
          </a:p>
          <a:p>
            <a:pPr marL="457200" indent="-457200">
              <a:buFont typeface="+mj-lt"/>
              <a:buAutoNum type="arabicPeriod"/>
            </a:pPr>
            <a:r>
              <a:rPr lang="en-US" sz="2400" dirty="0"/>
              <a:t>Was the behavior caused by, or directly and substantially related to, the disabilities?</a:t>
            </a:r>
          </a:p>
          <a:p>
            <a:pPr marL="0" indent="0">
              <a:buNone/>
            </a:pPr>
            <a:endParaRPr lang="en-US" sz="2400" dirty="0"/>
          </a:p>
          <a:p>
            <a:pPr marL="0" indent="0">
              <a:buNone/>
            </a:pPr>
            <a:r>
              <a:rPr lang="en-US" sz="2000" dirty="0">
                <a:solidFill>
                  <a:schemeClr val="accent1">
                    <a:lumMod val="75000"/>
                  </a:schemeClr>
                </a:solidFill>
              </a:rPr>
              <a:t>Example:</a:t>
            </a:r>
          </a:p>
          <a:p>
            <a:pPr marL="0" indent="0">
              <a:buNone/>
            </a:pPr>
            <a:r>
              <a:rPr lang="en-US" sz="2000" i="1" dirty="0">
                <a:solidFill>
                  <a:schemeClr val="accent1">
                    <a:lumMod val="75000"/>
                  </a:schemeClr>
                </a:solidFill>
              </a:rPr>
              <a:t>Student has ADHD with history of impulsive behaviors.  While engaging in horseplay on the playground, student kicks another student</a:t>
            </a:r>
          </a:p>
          <a:p>
            <a:pPr marL="342900" lvl="1" indent="0">
              <a:buNone/>
            </a:pPr>
            <a:endParaRPr lang="en-US" sz="1700" dirty="0"/>
          </a:p>
        </p:txBody>
      </p:sp>
      <p:grpSp>
        <p:nvGrpSpPr>
          <p:cNvPr id="8" name="Group 7">
            <a:extLst>
              <a:ext uri="{FF2B5EF4-FFF2-40B4-BE49-F238E27FC236}">
                <a16:creationId xmlns:a16="http://schemas.microsoft.com/office/drawing/2014/main" id="{62EF589D-1946-AC37-0BAA-9A9E3E5E7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9" name="Rectangle 8">
              <a:extLst>
                <a:ext uri="{FF2B5EF4-FFF2-40B4-BE49-F238E27FC236}">
                  <a16:creationId xmlns:a16="http://schemas.microsoft.com/office/drawing/2014/main" id="{CD888693-6C18-882C-73B2-7F2C4E4E0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ACC3AC-8A38-9C97-5A5E-4F5F4772C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800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AD2C-A96A-7A2E-9983-A7054D1C8ABF}"/>
              </a:ext>
            </a:extLst>
          </p:cNvPr>
          <p:cNvSpPr>
            <a:spLocks noGrp="1"/>
          </p:cNvSpPr>
          <p:nvPr>
            <p:ph type="title"/>
          </p:nvPr>
        </p:nvSpPr>
        <p:spPr>
          <a:xfrm>
            <a:off x="579665" y="1905382"/>
            <a:ext cx="2558303" cy="3047235"/>
          </a:xfrm>
        </p:spPr>
        <p:txBody>
          <a:bodyPr anchor="t">
            <a:normAutofit/>
          </a:bodyPr>
          <a:lstStyle/>
          <a:p>
            <a:r>
              <a:rPr lang="en-US" sz="2800" dirty="0"/>
              <a:t>MDR Forms:  Second Question </a:t>
            </a:r>
          </a:p>
        </p:txBody>
      </p:sp>
      <p:sp>
        <p:nvSpPr>
          <p:cNvPr id="3" name="Content Placeholder 2">
            <a:extLst>
              <a:ext uri="{FF2B5EF4-FFF2-40B4-BE49-F238E27FC236}">
                <a16:creationId xmlns:a16="http://schemas.microsoft.com/office/drawing/2014/main" id="{96FC7A13-DF26-7975-0AB4-7DB49B7B9E5F}"/>
              </a:ext>
            </a:extLst>
          </p:cNvPr>
          <p:cNvSpPr>
            <a:spLocks noGrp="1"/>
          </p:cNvSpPr>
          <p:nvPr>
            <p:ph idx="1"/>
          </p:nvPr>
        </p:nvSpPr>
        <p:spPr>
          <a:xfrm>
            <a:off x="4011065" y="1035843"/>
            <a:ext cx="4344850" cy="4945857"/>
          </a:xfrm>
        </p:spPr>
        <p:txBody>
          <a:bodyPr>
            <a:normAutofit/>
          </a:bodyPr>
          <a:lstStyle/>
          <a:p>
            <a:pPr marL="344488" indent="-277813">
              <a:buNone/>
            </a:pPr>
            <a:endParaRPr lang="en-US" sz="1700" dirty="0"/>
          </a:p>
          <a:p>
            <a:pPr marL="344488" indent="-277813">
              <a:buNone/>
            </a:pPr>
            <a:endParaRPr lang="en-US" sz="2400" dirty="0"/>
          </a:p>
          <a:p>
            <a:pPr marL="344488" indent="-277813">
              <a:buNone/>
            </a:pPr>
            <a:r>
              <a:rPr lang="en-US" sz="2400" dirty="0"/>
              <a:t>2. Was the behavior the direct result of the school’s failure to implement the 504 plan? </a:t>
            </a:r>
            <a:r>
              <a:rPr lang="en-US" sz="2400" i="1" dirty="0">
                <a:solidFill>
                  <a:schemeClr val="accent1">
                    <a:lumMod val="75000"/>
                  </a:schemeClr>
                </a:solidFill>
              </a:rPr>
              <a:t>(failure must directly result in the behavior)</a:t>
            </a:r>
          </a:p>
          <a:p>
            <a:pPr marL="344488" indent="-277813">
              <a:buNone/>
            </a:pPr>
            <a:endParaRPr lang="en-US" sz="2400" i="1" dirty="0">
              <a:solidFill>
                <a:schemeClr val="accent1">
                  <a:lumMod val="75000"/>
                </a:schemeClr>
              </a:solidFill>
            </a:endParaRPr>
          </a:p>
          <a:p>
            <a:pPr marL="0" indent="0">
              <a:buNone/>
            </a:pPr>
            <a:r>
              <a:rPr lang="en-US" sz="2000" i="1" dirty="0">
                <a:solidFill>
                  <a:schemeClr val="accent1">
                    <a:lumMod val="75000"/>
                  </a:schemeClr>
                </a:solidFill>
              </a:rPr>
              <a:t>Example:  </a:t>
            </a:r>
          </a:p>
          <a:p>
            <a:pPr marL="0" indent="0">
              <a:buNone/>
            </a:pPr>
            <a:r>
              <a:rPr lang="en-US" sz="2000" i="1" dirty="0">
                <a:solidFill>
                  <a:schemeClr val="accent1">
                    <a:lumMod val="75000"/>
                  </a:schemeClr>
                </a:solidFill>
              </a:rPr>
              <a:t>504 plan listed a behavior support person assigned to student.  Staff member was absent that day and no one was assigned to cover student.</a:t>
            </a:r>
          </a:p>
          <a:p>
            <a:pPr lvl="1"/>
            <a:endParaRPr lang="en-US" sz="1700" dirty="0"/>
          </a:p>
          <a:p>
            <a:pPr marL="342900" lvl="1" indent="0">
              <a:buNone/>
            </a:pPr>
            <a:endParaRPr lang="en-US" sz="1700" dirty="0"/>
          </a:p>
        </p:txBody>
      </p:sp>
      <p:grpSp>
        <p:nvGrpSpPr>
          <p:cNvPr id="8" name="Group 7">
            <a:extLst>
              <a:ext uri="{FF2B5EF4-FFF2-40B4-BE49-F238E27FC236}">
                <a16:creationId xmlns:a16="http://schemas.microsoft.com/office/drawing/2014/main" id="{62EF589D-1946-AC37-0BAA-9A9E3E5E7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9" name="Rectangle 8">
              <a:extLst>
                <a:ext uri="{FF2B5EF4-FFF2-40B4-BE49-F238E27FC236}">
                  <a16:creationId xmlns:a16="http://schemas.microsoft.com/office/drawing/2014/main" id="{CD888693-6C18-882C-73B2-7F2C4E4E0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ACC3AC-8A38-9C97-5A5E-4F5F4772C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494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D9E04-2100-7066-860B-ECE05334869B}"/>
              </a:ext>
            </a:extLst>
          </p:cNvPr>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800" kern="1200">
                <a:solidFill>
                  <a:srgbClr val="FFFFFF"/>
                </a:solidFill>
                <a:latin typeface="+mj-lt"/>
                <a:ea typeface="+mj-ea"/>
                <a:cs typeface="+mj-cs"/>
              </a:rPr>
              <a:t>MDR Form pg. 1</a:t>
            </a:r>
          </a:p>
        </p:txBody>
      </p:sp>
      <p:pic>
        <p:nvPicPr>
          <p:cNvPr id="5" name="Content Placeholder 4" descr="Page 1 of MDR form">
            <a:extLst>
              <a:ext uri="{FF2B5EF4-FFF2-40B4-BE49-F238E27FC236}">
                <a16:creationId xmlns:a16="http://schemas.microsoft.com/office/drawing/2014/main" id="{805A0128-CDEE-D34B-D4BB-A445E1A116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2259" y="640080"/>
            <a:ext cx="5258033" cy="5578816"/>
          </a:xfrm>
          <a:prstGeom prst="rect">
            <a:avLst/>
          </a:prstGeom>
        </p:spPr>
      </p:pic>
    </p:spTree>
    <p:extLst>
      <p:ext uri="{BB962C8B-B14F-4D97-AF65-F5344CB8AC3E}">
        <p14:creationId xmlns:p14="http://schemas.microsoft.com/office/powerpoint/2010/main" val="67661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9497D-46A9-6C6C-F1B3-5B9B27B4AE22}"/>
              </a:ext>
            </a:extLst>
          </p:cNvPr>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800" kern="1200">
                <a:solidFill>
                  <a:srgbClr val="FFFFFF"/>
                </a:solidFill>
                <a:latin typeface="+mj-lt"/>
                <a:ea typeface="+mj-ea"/>
                <a:cs typeface="+mj-cs"/>
              </a:rPr>
              <a:t>MDR Form pg. 2</a:t>
            </a:r>
          </a:p>
        </p:txBody>
      </p:sp>
      <p:pic>
        <p:nvPicPr>
          <p:cNvPr id="5" name="Content Placeholder 4" descr="Page 2 of MDR form">
            <a:extLst>
              <a:ext uri="{FF2B5EF4-FFF2-40B4-BE49-F238E27FC236}">
                <a16:creationId xmlns:a16="http://schemas.microsoft.com/office/drawing/2014/main" id="{2A7059CB-97FE-2AA8-A6C0-A148CC1EC4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9485" y="640080"/>
            <a:ext cx="4323581" cy="5578816"/>
          </a:xfrm>
          <a:prstGeom prst="rect">
            <a:avLst/>
          </a:prstGeom>
        </p:spPr>
      </p:pic>
    </p:spTree>
    <p:extLst>
      <p:ext uri="{BB962C8B-B14F-4D97-AF65-F5344CB8AC3E}">
        <p14:creationId xmlns:p14="http://schemas.microsoft.com/office/powerpoint/2010/main" val="358057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AD2C-A96A-7A2E-9983-A7054D1C8ABF}"/>
              </a:ext>
            </a:extLst>
          </p:cNvPr>
          <p:cNvSpPr>
            <a:spLocks noGrp="1"/>
          </p:cNvSpPr>
          <p:nvPr>
            <p:ph type="title"/>
          </p:nvPr>
        </p:nvSpPr>
        <p:spPr>
          <a:xfrm>
            <a:off x="571380" y="1138265"/>
            <a:ext cx="3408571" cy="1401183"/>
          </a:xfrm>
        </p:spPr>
        <p:txBody>
          <a:bodyPr anchor="t">
            <a:normAutofit/>
          </a:bodyPr>
          <a:lstStyle/>
          <a:p>
            <a:r>
              <a:rPr lang="en-US" sz="2800" dirty="0"/>
              <a:t>Additional Consideration</a:t>
            </a:r>
          </a:p>
        </p:txBody>
      </p:sp>
      <p:cxnSp>
        <p:nvCxnSpPr>
          <p:cNvPr id="17" name="Straight Connector 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096"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FC7A13-DF26-7975-0AB4-7DB49B7B9E5F}"/>
              </a:ext>
            </a:extLst>
          </p:cNvPr>
          <p:cNvSpPr>
            <a:spLocks noGrp="1"/>
          </p:cNvSpPr>
          <p:nvPr>
            <p:ph idx="1"/>
          </p:nvPr>
        </p:nvSpPr>
        <p:spPr>
          <a:xfrm>
            <a:off x="367394" y="2551176"/>
            <a:ext cx="3612558" cy="3602935"/>
          </a:xfrm>
        </p:spPr>
        <p:txBody>
          <a:bodyPr>
            <a:normAutofit/>
          </a:bodyPr>
          <a:lstStyle/>
          <a:p>
            <a:pPr marL="0" indent="0">
              <a:buNone/>
            </a:pPr>
            <a:endParaRPr lang="en-US" sz="1700" i="1" dirty="0"/>
          </a:p>
          <a:p>
            <a:pPr marL="0" indent="0">
              <a:buNone/>
            </a:pPr>
            <a:r>
              <a:rPr lang="en-US" sz="2400" b="1" dirty="0"/>
              <a:t>Additional modern OCR consideration:  </a:t>
            </a:r>
          </a:p>
          <a:p>
            <a:pPr marL="0" indent="0">
              <a:buNone/>
            </a:pPr>
            <a:r>
              <a:rPr lang="en-US" sz="2000" dirty="0"/>
              <a:t>Was the behavior substantially related to inappropriate 504 plan?</a:t>
            </a:r>
          </a:p>
          <a:p>
            <a:pPr lvl="1"/>
            <a:r>
              <a:rPr lang="en-US" sz="2000" dirty="0"/>
              <a:t>Was there a clear need for BIP/FBA/behavior supports due to chronic behavior problems?</a:t>
            </a:r>
          </a:p>
          <a:p>
            <a:pPr lvl="1"/>
            <a:endParaRPr lang="en-US" sz="1700" dirty="0"/>
          </a:p>
          <a:p>
            <a:pPr marL="342900" lvl="1" indent="0">
              <a:buNone/>
            </a:pPr>
            <a:endParaRPr lang="en-US" sz="1700" dirty="0"/>
          </a:p>
        </p:txBody>
      </p:sp>
      <p:pic>
        <p:nvPicPr>
          <p:cNvPr id="7" name="Graphic 6" descr="Error">
            <a:extLst>
              <a:ext uri="{FF2B5EF4-FFF2-40B4-BE49-F238E27FC236}">
                <a16:creationId xmlns:a16="http://schemas.microsoft.com/office/drawing/2014/main" id="{4B523883-5EA7-45D1-A9A7-448C4EBC8B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2061" y="1429490"/>
            <a:ext cx="4000620" cy="4000620"/>
          </a:xfrm>
          <a:prstGeom prst="rect">
            <a:avLst/>
          </a:prstGeom>
        </p:spPr>
      </p:pic>
    </p:spTree>
    <p:extLst>
      <p:ext uri="{BB962C8B-B14F-4D97-AF65-F5344CB8AC3E}">
        <p14:creationId xmlns:p14="http://schemas.microsoft.com/office/powerpoint/2010/main" val="265314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88742-6CB6-B4C5-1EA1-2A05E6656230}"/>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Statement of Reasoning</a:t>
            </a:r>
          </a:p>
        </p:txBody>
      </p:sp>
      <p:sp>
        <p:nvSpPr>
          <p:cNvPr id="3" name="Content Placeholder 2">
            <a:extLst>
              <a:ext uri="{FF2B5EF4-FFF2-40B4-BE49-F238E27FC236}">
                <a16:creationId xmlns:a16="http://schemas.microsoft.com/office/drawing/2014/main" id="{365E2170-A75C-46D1-9A77-6534BB245AD6}"/>
              </a:ext>
            </a:extLst>
          </p:cNvPr>
          <p:cNvSpPr>
            <a:spLocks noGrp="1"/>
          </p:cNvSpPr>
          <p:nvPr>
            <p:ph idx="1"/>
          </p:nvPr>
        </p:nvSpPr>
        <p:spPr>
          <a:xfrm>
            <a:off x="1028699" y="2318197"/>
            <a:ext cx="7293023" cy="3683358"/>
          </a:xfrm>
        </p:spPr>
        <p:txBody>
          <a:bodyPr anchor="ctr">
            <a:normAutofit/>
          </a:bodyPr>
          <a:lstStyle/>
          <a:p>
            <a:pPr marL="0" indent="0">
              <a:buNone/>
            </a:pPr>
            <a:r>
              <a:rPr lang="en-US" sz="2400" dirty="0"/>
              <a:t>Do not merely check ‘yes’ or ‘no’.  Need to have MDR statement of reasoning as to how committee made their decision.</a:t>
            </a:r>
          </a:p>
          <a:p>
            <a:pPr marL="0" indent="0">
              <a:buNone/>
            </a:pPr>
            <a:endParaRPr lang="en-US" sz="1700" dirty="0"/>
          </a:p>
          <a:p>
            <a:pPr marL="0" indent="0">
              <a:buNone/>
            </a:pPr>
            <a:r>
              <a:rPr lang="en-US" sz="1800" i="1" dirty="0">
                <a:solidFill>
                  <a:schemeClr val="accent1">
                    <a:lumMod val="75000"/>
                  </a:schemeClr>
                </a:solidFill>
              </a:rPr>
              <a:t>“After being caught and disciplined previously by parents for possession, student found locations in the home to hide marijuana and vape pen, made advance arrangements with peer to meet and sell/distribute the drugs in a location that would evade detection by staff.  These actions suggest the possession, use, and distribution of marijuana involved planning and forethought and were not impulsive in nature.”</a:t>
            </a:r>
          </a:p>
        </p:txBody>
      </p:sp>
    </p:spTree>
    <p:extLst>
      <p:ext uri="{BB962C8B-B14F-4D97-AF65-F5344CB8AC3E}">
        <p14:creationId xmlns:p14="http://schemas.microsoft.com/office/powerpoint/2010/main" val="411483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D459C-17E2-8EF1-538A-C1EA1E80EB1F}"/>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Casual or Indirect Relationship</a:t>
            </a:r>
          </a:p>
        </p:txBody>
      </p:sp>
      <p:sp>
        <p:nvSpPr>
          <p:cNvPr id="3" name="Content Placeholder 2">
            <a:extLst>
              <a:ext uri="{FF2B5EF4-FFF2-40B4-BE49-F238E27FC236}">
                <a16:creationId xmlns:a16="http://schemas.microsoft.com/office/drawing/2014/main" id="{18F0A50F-2370-7D76-9CF9-84883030239D}"/>
              </a:ext>
            </a:extLst>
          </p:cNvPr>
          <p:cNvSpPr>
            <a:spLocks noGrp="1"/>
          </p:cNvSpPr>
          <p:nvPr>
            <p:ph idx="1"/>
          </p:nvPr>
        </p:nvSpPr>
        <p:spPr>
          <a:xfrm>
            <a:off x="3440200" y="646399"/>
            <a:ext cx="5266835" cy="5860791"/>
          </a:xfrm>
        </p:spPr>
        <p:txBody>
          <a:bodyPr anchor="ctr">
            <a:normAutofit/>
          </a:bodyPr>
          <a:lstStyle/>
          <a:p>
            <a:pPr marL="0" indent="0">
              <a:buNone/>
            </a:pPr>
            <a:r>
              <a:rPr lang="en-US" sz="2400" dirty="0"/>
              <a:t>Relationship between the behavior and disabilities </a:t>
            </a:r>
            <a:r>
              <a:rPr lang="en-US" sz="2400" b="1" u="sng" dirty="0"/>
              <a:t>must be more than attenuated</a:t>
            </a:r>
            <a:r>
              <a:rPr lang="en-US" sz="2400" dirty="0"/>
              <a:t>…Must have had a direct and substantial relationship to the disability.</a:t>
            </a:r>
          </a:p>
          <a:p>
            <a:pPr marL="0" indent="0">
              <a:buNone/>
            </a:pPr>
            <a:endParaRPr lang="en-US" sz="1300" dirty="0"/>
          </a:p>
          <a:p>
            <a:pPr marL="0" indent="0">
              <a:buNone/>
            </a:pPr>
            <a:r>
              <a:rPr lang="en-US" sz="2400" b="1" dirty="0"/>
              <a:t>Attenuated relationship example:</a:t>
            </a:r>
          </a:p>
          <a:p>
            <a:pPr marL="0" indent="0">
              <a:buNone/>
            </a:pPr>
            <a:r>
              <a:rPr lang="en-US" sz="2000" i="1" dirty="0">
                <a:solidFill>
                  <a:schemeClr val="accent1">
                    <a:lumMod val="75000"/>
                  </a:schemeClr>
                </a:solidFill>
              </a:rPr>
              <a:t>Student has a 504 plan for dyslexia.  An opinion is shared that because of her disability, the student has low self-esteem.  The faulty argument is that the student engaged in behavior, subject to discipline, because of low self-esteem related to her disability.</a:t>
            </a:r>
          </a:p>
          <a:p>
            <a:pPr marL="0" indent="0">
              <a:buNone/>
            </a:pPr>
            <a:endParaRPr lang="en-US" sz="2000" i="1" dirty="0">
              <a:solidFill>
                <a:schemeClr val="accent1">
                  <a:lumMod val="75000"/>
                </a:schemeClr>
              </a:solidFill>
            </a:endParaRPr>
          </a:p>
          <a:p>
            <a:pPr marL="0" indent="0">
              <a:buNone/>
            </a:pPr>
            <a:r>
              <a:rPr lang="en-US" sz="2000" i="1" dirty="0">
                <a:solidFill>
                  <a:schemeClr val="accent1">
                    <a:lumMod val="75000"/>
                  </a:schemeClr>
                </a:solidFill>
              </a:rPr>
              <a:t>Student has a 504 plan for depression.  The Dean of Students catches the student with a marijuana vape pen.  The argument is made that he was self-medicating for his depression.</a:t>
            </a:r>
          </a:p>
          <a:p>
            <a:pPr marL="0" indent="0">
              <a:buNone/>
            </a:pPr>
            <a:endParaRPr lang="en-US" sz="1300" dirty="0"/>
          </a:p>
          <a:p>
            <a:pPr marL="0" indent="0">
              <a:buNone/>
            </a:pPr>
            <a:endParaRPr lang="en-US" sz="1300" dirty="0"/>
          </a:p>
        </p:txBody>
      </p:sp>
    </p:spTree>
    <p:extLst>
      <p:ext uri="{BB962C8B-B14F-4D97-AF65-F5344CB8AC3E}">
        <p14:creationId xmlns:p14="http://schemas.microsoft.com/office/powerpoint/2010/main" val="269114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8D459C-17E2-8EF1-538A-C1EA1E80EB1F}"/>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Direct or Substantial Relationship</a:t>
            </a:r>
          </a:p>
        </p:txBody>
      </p:sp>
      <p:sp>
        <p:nvSpPr>
          <p:cNvPr id="3" name="Content Placeholder 2">
            <a:extLst>
              <a:ext uri="{FF2B5EF4-FFF2-40B4-BE49-F238E27FC236}">
                <a16:creationId xmlns:a16="http://schemas.microsoft.com/office/drawing/2014/main" id="{18F0A50F-2370-7D76-9CF9-84883030239D}"/>
              </a:ext>
            </a:extLst>
          </p:cNvPr>
          <p:cNvSpPr>
            <a:spLocks noGrp="1"/>
          </p:cNvSpPr>
          <p:nvPr>
            <p:ph idx="1"/>
          </p:nvPr>
        </p:nvSpPr>
        <p:spPr>
          <a:xfrm>
            <a:off x="4254836" y="649480"/>
            <a:ext cx="4677143" cy="5546047"/>
          </a:xfrm>
        </p:spPr>
        <p:txBody>
          <a:bodyPr anchor="ctr">
            <a:normAutofit/>
          </a:bodyPr>
          <a:lstStyle/>
          <a:p>
            <a:pPr marL="0" indent="0">
              <a:buNone/>
            </a:pPr>
            <a:endParaRPr lang="en-US" sz="1700" dirty="0"/>
          </a:p>
          <a:p>
            <a:pPr marL="0" indent="0">
              <a:buNone/>
            </a:pPr>
            <a:r>
              <a:rPr lang="en-US" sz="2400" b="1" dirty="0"/>
              <a:t>Direct/substantial relationship to disability:</a:t>
            </a:r>
          </a:p>
          <a:p>
            <a:pPr marL="0" indent="0">
              <a:buNone/>
            </a:pPr>
            <a:r>
              <a:rPr lang="en-US" sz="2000" i="1" dirty="0">
                <a:solidFill>
                  <a:schemeClr val="accent1">
                    <a:lumMod val="75000"/>
                  </a:schemeClr>
                </a:solidFill>
              </a:rPr>
              <a:t>Student has a school discipline history of difficulty controlling his emotions and anger toward peers.  Likewise, the private psychological report has documented evidence that student has significant challenges with self-regulation, specific to anger, and has a pattern of acting out physically toward others.  </a:t>
            </a:r>
          </a:p>
          <a:p>
            <a:pPr marL="0" indent="0">
              <a:buNone/>
            </a:pPr>
            <a:endParaRPr lang="en-US" sz="1700" i="1" dirty="0"/>
          </a:p>
          <a:p>
            <a:pPr marL="0" indent="0">
              <a:buNone/>
            </a:pPr>
            <a:r>
              <a:rPr lang="en-US" sz="2000" i="1" dirty="0">
                <a:solidFill>
                  <a:schemeClr val="accent1">
                    <a:lumMod val="75000"/>
                  </a:schemeClr>
                </a:solidFill>
              </a:rPr>
              <a:t>Student is identified with ADHD and has a history of impulsivity and forgetfulness.  She makes her lunch for school and leaves the knife she used to cut her sandwich in her lunch box by mistake.  Other students see the knife when she opens her lunchbox in the cafeteria.  </a:t>
            </a:r>
          </a:p>
          <a:p>
            <a:pPr marL="0" indent="0">
              <a:buNone/>
            </a:pPr>
            <a:endParaRPr lang="en-US" sz="1700" dirty="0"/>
          </a:p>
        </p:txBody>
      </p:sp>
    </p:spTree>
    <p:extLst>
      <p:ext uri="{BB962C8B-B14F-4D97-AF65-F5344CB8AC3E}">
        <p14:creationId xmlns:p14="http://schemas.microsoft.com/office/powerpoint/2010/main" val="795736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D459C-17E2-8EF1-538A-C1EA1E80EB1F}"/>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No Relationship</a:t>
            </a:r>
          </a:p>
        </p:txBody>
      </p:sp>
      <p:sp>
        <p:nvSpPr>
          <p:cNvPr id="3" name="Content Placeholder 2">
            <a:extLst>
              <a:ext uri="{FF2B5EF4-FFF2-40B4-BE49-F238E27FC236}">
                <a16:creationId xmlns:a16="http://schemas.microsoft.com/office/drawing/2014/main" id="{18F0A50F-2370-7D76-9CF9-84883030239D}"/>
              </a:ext>
            </a:extLst>
          </p:cNvPr>
          <p:cNvSpPr>
            <a:spLocks noGrp="1"/>
          </p:cNvSpPr>
          <p:nvPr>
            <p:ph idx="1"/>
          </p:nvPr>
        </p:nvSpPr>
        <p:spPr>
          <a:xfrm>
            <a:off x="3436295" y="649480"/>
            <a:ext cx="5544419" cy="5546047"/>
          </a:xfrm>
        </p:spPr>
        <p:txBody>
          <a:bodyPr anchor="ctr">
            <a:normAutofit/>
          </a:bodyPr>
          <a:lstStyle/>
          <a:p>
            <a:pPr marL="0" indent="0">
              <a:buNone/>
            </a:pPr>
            <a:r>
              <a:rPr lang="en-US" sz="2400" b="1" dirty="0"/>
              <a:t>No Manifestation between behavior and disability:</a:t>
            </a:r>
            <a:endParaRPr lang="en-US" sz="2400" i="1" dirty="0"/>
          </a:p>
          <a:p>
            <a:pPr marL="0" indent="0">
              <a:buNone/>
            </a:pPr>
            <a:r>
              <a:rPr lang="en-US" sz="1800" i="1" dirty="0">
                <a:solidFill>
                  <a:schemeClr val="accent1">
                    <a:lumMod val="75000"/>
                  </a:schemeClr>
                </a:solidFill>
              </a:rPr>
              <a:t>Student has a 504 for ADHD, inattentive type, with no history of aggression toward adults or peers in school discipline, parent reports or private evaluation records.  Student injures another classmate in a fight on the playground and is considered for expulsion due to the severity of the incident and the harm caused.</a:t>
            </a:r>
          </a:p>
          <a:p>
            <a:pPr marL="0" indent="0">
              <a:buNone/>
            </a:pPr>
            <a:endParaRPr lang="en-US" sz="1800" i="1" dirty="0">
              <a:solidFill>
                <a:schemeClr val="accent1">
                  <a:lumMod val="75000"/>
                </a:schemeClr>
              </a:solidFill>
            </a:endParaRPr>
          </a:p>
          <a:p>
            <a:pPr marL="0" indent="0">
              <a:buNone/>
            </a:pPr>
            <a:r>
              <a:rPr lang="en-US" sz="1800" i="1" dirty="0">
                <a:solidFill>
                  <a:schemeClr val="accent1">
                    <a:lumMod val="75000"/>
                  </a:schemeClr>
                </a:solidFill>
              </a:rPr>
              <a:t>Student has Tourette’s with associated ADHD/OCD and is on a 504 plan. Student has a history of forgetful and impulsive actions.  However, student was considered for expulsion after picking up rocks and throwing them at the younger students, hitting and causing significant injury to that student. Student had told other students “watch me hit that student with this rock”. Parents argued that throwing the rocks was an involuntary tic.</a:t>
            </a:r>
          </a:p>
          <a:p>
            <a:pPr marL="0" indent="0">
              <a:buNone/>
            </a:pPr>
            <a:endParaRPr lang="en-US" sz="1200" i="1" dirty="0"/>
          </a:p>
        </p:txBody>
      </p:sp>
    </p:spTree>
    <p:extLst>
      <p:ext uri="{BB962C8B-B14F-4D97-AF65-F5344CB8AC3E}">
        <p14:creationId xmlns:p14="http://schemas.microsoft.com/office/powerpoint/2010/main" val="121152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6AFE-1E02-24B9-0E17-B897BCB5D998}"/>
              </a:ext>
            </a:extLst>
          </p:cNvPr>
          <p:cNvSpPr>
            <a:spLocks noGrp="1"/>
          </p:cNvSpPr>
          <p:nvPr>
            <p:ph type="title"/>
          </p:nvPr>
        </p:nvSpPr>
        <p:spPr>
          <a:xfrm>
            <a:off x="571500" y="1138265"/>
            <a:ext cx="3452532" cy="2909296"/>
          </a:xfrm>
        </p:spPr>
        <p:txBody>
          <a:bodyPr anchor="t">
            <a:normAutofit/>
          </a:bodyPr>
          <a:lstStyle/>
          <a:p>
            <a:r>
              <a:rPr lang="en-US" sz="2800"/>
              <a:t>Preparing for MDR Meetings</a:t>
            </a:r>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17B057-E491-0B07-7790-3394696DD8F6}"/>
              </a:ext>
            </a:extLst>
          </p:cNvPr>
          <p:cNvSpPr>
            <a:spLocks noGrp="1"/>
          </p:cNvSpPr>
          <p:nvPr>
            <p:ph idx="1"/>
          </p:nvPr>
        </p:nvSpPr>
        <p:spPr>
          <a:xfrm>
            <a:off x="4310743" y="1102663"/>
            <a:ext cx="4392386" cy="5502243"/>
          </a:xfrm>
        </p:spPr>
        <p:txBody>
          <a:bodyPr>
            <a:normAutofit/>
          </a:bodyPr>
          <a:lstStyle/>
          <a:p>
            <a:r>
              <a:rPr lang="en-US" sz="1800" dirty="0"/>
              <a:t>Preparation for Manifestation Determination Reviews is vital.  Don’t just show up to meeting and give opinions and make a decision</a:t>
            </a:r>
          </a:p>
          <a:p>
            <a:r>
              <a:rPr lang="en-US" sz="1800" dirty="0"/>
              <a:t>Review all relevant data </a:t>
            </a:r>
            <a:r>
              <a:rPr lang="en-US" sz="1800" b="1" dirty="0"/>
              <a:t>prior to</a:t>
            </a:r>
            <a:r>
              <a:rPr lang="en-US" sz="1800" dirty="0"/>
              <a:t>, and during, the meeting</a:t>
            </a:r>
          </a:p>
          <a:p>
            <a:r>
              <a:rPr lang="en-US" sz="1800" dirty="0"/>
              <a:t>Relevant data to review history and symptoms of disability:  </a:t>
            </a:r>
          </a:p>
          <a:p>
            <a:pPr marL="1201738" lvl="1" indent="0">
              <a:buFont typeface="Wingdings" pitchFamily="2" charset="2"/>
              <a:buChar char="ü"/>
            </a:pPr>
            <a:r>
              <a:rPr lang="en-US" sz="1600" dirty="0"/>
              <a:t>Details of the incident</a:t>
            </a:r>
          </a:p>
          <a:p>
            <a:pPr marL="1201738" lvl="1" indent="0">
              <a:buFont typeface="Wingdings" pitchFamily="2" charset="2"/>
              <a:buChar char="ü"/>
            </a:pPr>
            <a:r>
              <a:rPr lang="en-US" sz="1600" dirty="0"/>
              <a:t>Parent information/home history</a:t>
            </a:r>
          </a:p>
          <a:p>
            <a:pPr marL="1201738" lvl="1" indent="0">
              <a:buFont typeface="Wingdings" pitchFamily="2" charset="2"/>
              <a:buChar char="ü"/>
            </a:pPr>
            <a:r>
              <a:rPr lang="en-US" sz="1600" dirty="0"/>
              <a:t>Private evaluation and school evaluation reports</a:t>
            </a:r>
          </a:p>
          <a:p>
            <a:pPr marL="1201738" lvl="1" indent="0">
              <a:buFont typeface="Wingdings" pitchFamily="2" charset="2"/>
              <a:buChar char="ü"/>
            </a:pPr>
            <a:r>
              <a:rPr lang="en-US" sz="1600" dirty="0"/>
              <a:t>Interviews/reports from teachers</a:t>
            </a:r>
          </a:p>
          <a:p>
            <a:pPr marL="1201738" lvl="1" indent="0">
              <a:buFont typeface="Wingdings" pitchFamily="2" charset="2"/>
              <a:buChar char="ü"/>
            </a:pPr>
            <a:r>
              <a:rPr lang="en-US" sz="1600" dirty="0"/>
              <a:t>Discipline records, behavioral records</a:t>
            </a:r>
          </a:p>
          <a:p>
            <a:pPr marL="1201738" lvl="1" indent="0">
              <a:buFont typeface="Wingdings" pitchFamily="2" charset="2"/>
              <a:buChar char="ü"/>
            </a:pPr>
            <a:r>
              <a:rPr lang="en-US" sz="1600" dirty="0"/>
              <a:t>Grades, attendance</a:t>
            </a:r>
          </a:p>
          <a:p>
            <a:pPr marL="1201738" lvl="1" indent="0">
              <a:buFont typeface="Wingdings" pitchFamily="2" charset="2"/>
              <a:buChar char="ü"/>
            </a:pPr>
            <a:r>
              <a:rPr lang="en-US" sz="1600" dirty="0"/>
              <a:t>Drug or alcohol use if relevant</a:t>
            </a:r>
          </a:p>
        </p:txBody>
      </p:sp>
    </p:spTree>
    <p:extLst>
      <p:ext uri="{BB962C8B-B14F-4D97-AF65-F5344CB8AC3E}">
        <p14:creationId xmlns:p14="http://schemas.microsoft.com/office/powerpoint/2010/main" val="318335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a:extLst>
              <a:ext uri="{FF2B5EF4-FFF2-40B4-BE49-F238E27FC236}">
                <a16:creationId xmlns:a16="http://schemas.microsoft.com/office/drawing/2014/main" id="{716E3867-7297-47CF-4D82-1AF12CA4A296}"/>
              </a:ext>
            </a:extLst>
          </p:cNvPr>
          <p:cNvSpPr>
            <a:spLocks noGrp="1"/>
          </p:cNvSpPr>
          <p:nvPr>
            <p:ph type="title"/>
          </p:nvPr>
        </p:nvSpPr>
        <p:spPr>
          <a:xfrm>
            <a:off x="4171398" y="979569"/>
            <a:ext cx="4505646" cy="1278318"/>
          </a:xfrm>
        </p:spPr>
        <p:txBody>
          <a:bodyPr>
            <a:normAutofit/>
          </a:bodyPr>
          <a:lstStyle/>
          <a:p>
            <a:pPr marL="0" indent="0">
              <a:buNone/>
            </a:pPr>
            <a:r>
              <a:rPr lang="en-US" sz="3600" b="1" dirty="0">
                <a:solidFill>
                  <a:srgbClr val="000000"/>
                </a:solidFill>
              </a:rPr>
              <a:t>Purpose of MDR rules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Schoolhouse">
            <a:extLst>
              <a:ext uri="{FF2B5EF4-FFF2-40B4-BE49-F238E27FC236}">
                <a16:creationId xmlns:a16="http://schemas.microsoft.com/office/drawing/2014/main" id="{97F72C71-FF99-7556-DA03-B8BA9386E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490" y="2079067"/>
            <a:ext cx="3026740" cy="3026740"/>
          </a:xfrm>
          <a:prstGeom prst="rect">
            <a:avLst/>
          </a:prstGeom>
        </p:spPr>
      </p:pic>
      <p:sp>
        <p:nvSpPr>
          <p:cNvPr id="3" name="Content Placeholder 2">
            <a:extLst>
              <a:ext uri="{FF2B5EF4-FFF2-40B4-BE49-F238E27FC236}">
                <a16:creationId xmlns:a16="http://schemas.microsoft.com/office/drawing/2014/main" id="{F8917165-A131-B0A1-9698-4B218569DEB8}"/>
              </a:ext>
            </a:extLst>
          </p:cNvPr>
          <p:cNvSpPr>
            <a:spLocks noGrp="1"/>
          </p:cNvSpPr>
          <p:nvPr>
            <p:ph idx="1"/>
          </p:nvPr>
        </p:nvSpPr>
        <p:spPr>
          <a:xfrm>
            <a:off x="4595391" y="2260681"/>
            <a:ext cx="4003614" cy="3303778"/>
          </a:xfrm>
        </p:spPr>
        <p:txBody>
          <a:bodyPr anchor="ctr">
            <a:normAutofit/>
          </a:bodyPr>
          <a:lstStyle/>
          <a:p>
            <a:pPr marL="0" indent="0">
              <a:buNone/>
            </a:pPr>
            <a:endParaRPr lang="en-US" sz="1500" dirty="0">
              <a:solidFill>
                <a:srgbClr val="000000"/>
              </a:solidFill>
            </a:endParaRPr>
          </a:p>
          <a:p>
            <a:r>
              <a:rPr lang="en-US" sz="2400" dirty="0">
                <a:solidFill>
                  <a:srgbClr val="000000"/>
                </a:solidFill>
              </a:rPr>
              <a:t>To prevent discriminatory removals and loss of schooling</a:t>
            </a:r>
          </a:p>
          <a:p>
            <a:pPr marL="0" indent="0">
              <a:buNone/>
            </a:pPr>
            <a:endParaRPr lang="en-US" sz="2400" dirty="0">
              <a:solidFill>
                <a:srgbClr val="000000"/>
              </a:solidFill>
            </a:endParaRPr>
          </a:p>
          <a:p>
            <a:r>
              <a:rPr lang="en-US" sz="2400" dirty="0">
                <a:solidFill>
                  <a:srgbClr val="000000"/>
                </a:solidFill>
              </a:rPr>
              <a:t>Prevent local/state rules mandating long-term disciplinary removals and expulsions despite disabilities</a:t>
            </a:r>
          </a:p>
        </p:txBody>
      </p:sp>
    </p:spTree>
    <p:extLst>
      <p:ext uri="{BB962C8B-B14F-4D97-AF65-F5344CB8AC3E}">
        <p14:creationId xmlns:p14="http://schemas.microsoft.com/office/powerpoint/2010/main" val="293825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6AFE-1E02-24B9-0E17-B897BCB5D998}"/>
              </a:ext>
            </a:extLst>
          </p:cNvPr>
          <p:cNvSpPr>
            <a:spLocks noGrp="1"/>
          </p:cNvSpPr>
          <p:nvPr>
            <p:ph type="title"/>
          </p:nvPr>
        </p:nvSpPr>
        <p:spPr>
          <a:xfrm>
            <a:off x="571380" y="915041"/>
            <a:ext cx="3408571" cy="1401183"/>
          </a:xfrm>
        </p:spPr>
        <p:txBody>
          <a:bodyPr anchor="t">
            <a:normAutofit/>
          </a:bodyPr>
          <a:lstStyle/>
          <a:p>
            <a:r>
              <a:rPr lang="en-US" sz="2800" dirty="0"/>
              <a:t>Preparing for MDR Meetings-continued</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096"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17B057-E491-0B07-7790-3394696DD8F6}"/>
              </a:ext>
            </a:extLst>
          </p:cNvPr>
          <p:cNvSpPr>
            <a:spLocks noGrp="1"/>
          </p:cNvSpPr>
          <p:nvPr>
            <p:ph idx="1"/>
          </p:nvPr>
        </p:nvSpPr>
        <p:spPr>
          <a:xfrm>
            <a:off x="571380" y="1825575"/>
            <a:ext cx="4996663" cy="4836482"/>
          </a:xfrm>
        </p:spPr>
        <p:txBody>
          <a:bodyPr>
            <a:normAutofit/>
          </a:bodyPr>
          <a:lstStyle/>
          <a:p>
            <a:pPr marL="0" indent="0">
              <a:buNone/>
            </a:pPr>
            <a:r>
              <a:rPr lang="en-US" sz="2000" b="1" dirty="0"/>
              <a:t>Involve the right people at the meeting and document how they are knowledgeable about the condition:</a:t>
            </a:r>
            <a:endParaRPr lang="en-US" sz="2000" dirty="0"/>
          </a:p>
          <a:p>
            <a:pPr marL="0" indent="0">
              <a:buNone/>
            </a:pPr>
            <a:r>
              <a:rPr lang="en-US" sz="1800" dirty="0"/>
              <a:t>Those that are knowledgeable about the student, the disability, and any relevant records that need to be interpreted.</a:t>
            </a:r>
          </a:p>
          <a:p>
            <a:pPr marL="0" indent="0">
              <a:buNone/>
            </a:pPr>
            <a:r>
              <a:rPr lang="en-US" sz="1800" dirty="0">
                <a:solidFill>
                  <a:schemeClr val="accent1">
                    <a:lumMod val="75000"/>
                  </a:schemeClr>
                </a:solidFill>
              </a:rPr>
              <a:t>E.g., </a:t>
            </a:r>
            <a:r>
              <a:rPr lang="en-US" sz="1800" i="1" dirty="0">
                <a:solidFill>
                  <a:schemeClr val="accent1">
                    <a:lumMod val="75000"/>
                  </a:schemeClr>
                </a:solidFill>
              </a:rPr>
              <a:t>“the classroom teacher has attended workshops on ADHD and the school psychologist and extensive experience and training with this condition”</a:t>
            </a:r>
          </a:p>
          <a:p>
            <a:pPr marL="0" indent="0">
              <a:buNone/>
            </a:pPr>
            <a:r>
              <a:rPr lang="en-US" sz="1800" dirty="0"/>
              <a:t>Must include in the meeting:  parents, classroom teacher, 504 coordinator</a:t>
            </a:r>
          </a:p>
          <a:p>
            <a:pPr marL="0" indent="0">
              <a:buNone/>
            </a:pPr>
            <a:endParaRPr lang="en-US" sz="1800" dirty="0"/>
          </a:p>
          <a:p>
            <a:pPr marL="0" indent="0">
              <a:buNone/>
            </a:pPr>
            <a:r>
              <a:rPr lang="en-US" sz="1800" dirty="0"/>
              <a:t>It may be appropriate to include in the meeting:  School Psychologist, school mental health professional, school nurse, school administrator, student, etc.</a:t>
            </a:r>
          </a:p>
        </p:txBody>
      </p:sp>
      <p:pic>
        <p:nvPicPr>
          <p:cNvPr id="7" name="Graphic 6" descr="Document">
            <a:extLst>
              <a:ext uri="{FF2B5EF4-FFF2-40B4-BE49-F238E27FC236}">
                <a16:creationId xmlns:a16="http://schemas.microsoft.com/office/drawing/2014/main" id="{74E7285A-6155-A5C5-AD1B-DF982DF863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7364" y="1428690"/>
            <a:ext cx="4000620" cy="4000620"/>
          </a:xfrm>
          <a:prstGeom prst="rect">
            <a:avLst/>
          </a:prstGeom>
        </p:spPr>
      </p:pic>
    </p:spTree>
    <p:extLst>
      <p:ext uri="{BB962C8B-B14F-4D97-AF65-F5344CB8AC3E}">
        <p14:creationId xmlns:p14="http://schemas.microsoft.com/office/powerpoint/2010/main" val="51883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DEF3F-920C-0AE6-C359-70DB4CD84B87}"/>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Steps for the MDR Meeting</a:t>
            </a:r>
          </a:p>
        </p:txBody>
      </p:sp>
      <p:sp>
        <p:nvSpPr>
          <p:cNvPr id="3" name="Content Placeholder 2">
            <a:extLst>
              <a:ext uri="{FF2B5EF4-FFF2-40B4-BE49-F238E27FC236}">
                <a16:creationId xmlns:a16="http://schemas.microsoft.com/office/drawing/2014/main" id="{24F655D2-E7C8-E54C-4737-1349E5C71463}"/>
              </a:ext>
            </a:extLst>
          </p:cNvPr>
          <p:cNvSpPr>
            <a:spLocks noGrp="1"/>
          </p:cNvSpPr>
          <p:nvPr>
            <p:ph idx="1"/>
          </p:nvPr>
        </p:nvSpPr>
        <p:spPr>
          <a:xfrm>
            <a:off x="1028699" y="2157657"/>
            <a:ext cx="7293023" cy="4410814"/>
          </a:xfrm>
        </p:spPr>
        <p:txBody>
          <a:bodyPr anchor="ctr">
            <a:normAutofit/>
          </a:bodyPr>
          <a:lstStyle/>
          <a:p>
            <a:pPr marL="514350" indent="-514350">
              <a:buFont typeface="+mj-lt"/>
              <a:buAutoNum type="arabicPeriod"/>
            </a:pPr>
            <a:r>
              <a:rPr lang="en-US" sz="2000" dirty="0"/>
              <a:t>Send NOM (MDR Notice) with reason for the meeting</a:t>
            </a:r>
          </a:p>
          <a:p>
            <a:pPr marL="514350" indent="-514350">
              <a:buFont typeface="+mj-lt"/>
              <a:buAutoNum type="arabicPeriod"/>
            </a:pPr>
            <a:r>
              <a:rPr lang="en-US" sz="2000" dirty="0"/>
              <a:t>Make it clear that </a:t>
            </a:r>
            <a:r>
              <a:rPr lang="en-US" sz="2000" b="1" dirty="0"/>
              <a:t>the 504 team does not determine the authenticity</a:t>
            </a:r>
            <a:r>
              <a:rPr lang="en-US" sz="2000" dirty="0"/>
              <a:t> </a:t>
            </a:r>
            <a:r>
              <a:rPr lang="en-US" sz="2000" b="1" dirty="0"/>
              <a:t>of the incident</a:t>
            </a:r>
            <a:r>
              <a:rPr lang="en-US" sz="2000" dirty="0"/>
              <a:t>, rather is charged with making the determination based on the incident as reported and the student’s disability.  </a:t>
            </a:r>
            <a:r>
              <a:rPr lang="en-US" sz="2000" i="1" dirty="0"/>
              <a:t>Any disagreements about the facts, discipline, etc., must be taken up by following discipline appeal processes established by the school.</a:t>
            </a:r>
          </a:p>
          <a:p>
            <a:pPr marL="514350" indent="-514350">
              <a:buFont typeface="+mj-lt"/>
              <a:buAutoNum type="arabicPeriod"/>
            </a:pPr>
            <a:r>
              <a:rPr lang="en-US" sz="2000" dirty="0"/>
              <a:t>Review the behavior subject to the discipline.  Review the incident as documented and reported by school administrators.</a:t>
            </a:r>
          </a:p>
          <a:p>
            <a:pPr marL="514350" indent="-514350">
              <a:buFont typeface="+mj-lt"/>
              <a:buAutoNum type="arabicPeriod"/>
            </a:pPr>
            <a:r>
              <a:rPr lang="en-US" sz="2000" dirty="0"/>
              <a:t>Review the disabilities of the student, history and all relevant data</a:t>
            </a:r>
          </a:p>
          <a:p>
            <a:pPr marL="514350" indent="-514350">
              <a:buFont typeface="+mj-lt"/>
              <a:buAutoNum type="arabicPeriod"/>
            </a:pPr>
            <a:r>
              <a:rPr lang="en-US" sz="2000" dirty="0"/>
              <a:t>Did the team properly identify the student’s disability?  Is there clear evidence that another relevant disability was missed?  </a:t>
            </a:r>
          </a:p>
          <a:p>
            <a:pPr marL="0" indent="0">
              <a:buNone/>
            </a:pPr>
            <a:endParaRPr lang="en-US" sz="1700" dirty="0"/>
          </a:p>
        </p:txBody>
      </p:sp>
    </p:spTree>
    <p:extLst>
      <p:ext uri="{BB962C8B-B14F-4D97-AF65-F5344CB8AC3E}">
        <p14:creationId xmlns:p14="http://schemas.microsoft.com/office/powerpoint/2010/main" val="335978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DEF3F-920C-0AE6-C359-70DB4CD84B87}"/>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Steps for the MDR Meeting-continued</a:t>
            </a:r>
          </a:p>
        </p:txBody>
      </p:sp>
      <p:sp>
        <p:nvSpPr>
          <p:cNvPr id="3" name="Content Placeholder 2">
            <a:extLst>
              <a:ext uri="{FF2B5EF4-FFF2-40B4-BE49-F238E27FC236}">
                <a16:creationId xmlns:a16="http://schemas.microsoft.com/office/drawing/2014/main" id="{24F655D2-E7C8-E54C-4737-1349E5C71463}"/>
              </a:ext>
            </a:extLst>
          </p:cNvPr>
          <p:cNvSpPr>
            <a:spLocks noGrp="1"/>
          </p:cNvSpPr>
          <p:nvPr>
            <p:ph idx="1"/>
          </p:nvPr>
        </p:nvSpPr>
        <p:spPr>
          <a:xfrm>
            <a:off x="1028699" y="2318197"/>
            <a:ext cx="7293023" cy="3683358"/>
          </a:xfrm>
        </p:spPr>
        <p:txBody>
          <a:bodyPr anchor="ctr">
            <a:normAutofit/>
          </a:bodyPr>
          <a:lstStyle/>
          <a:p>
            <a:pPr marL="457200" indent="-457200">
              <a:buAutoNum type="arabicPeriod" startAt="5"/>
            </a:pPr>
            <a:r>
              <a:rPr lang="en-US" sz="2000" dirty="0"/>
              <a:t>Walk through the 2 questions</a:t>
            </a:r>
          </a:p>
          <a:p>
            <a:pPr marL="457200" indent="-457200">
              <a:buAutoNum type="arabicPeriod" startAt="5"/>
            </a:pPr>
            <a:r>
              <a:rPr lang="en-US" sz="2000" dirty="0"/>
              <a:t>If a Manifestation is found, then must develop a plan to support the student</a:t>
            </a:r>
          </a:p>
          <a:p>
            <a:pPr marL="457200" indent="-457200">
              <a:buAutoNum type="arabicPeriod" startAt="7"/>
            </a:pPr>
            <a:r>
              <a:rPr lang="en-US" sz="2000" dirty="0"/>
              <a:t>If a Manifestation is found, then must develop a plan to support the student and return the student to school immediately</a:t>
            </a:r>
          </a:p>
          <a:p>
            <a:pPr marL="457200" indent="-457200">
              <a:buAutoNum type="arabicPeriod" startAt="7"/>
            </a:pPr>
            <a:r>
              <a:rPr lang="en-US" sz="2000" dirty="0"/>
              <a:t>If no Manifestation is found, then may discipline the student in the same manner as a general education student</a:t>
            </a:r>
          </a:p>
          <a:p>
            <a:pPr marL="457200" indent="-457200">
              <a:buAutoNum type="arabicPeriod" startAt="7"/>
            </a:pPr>
            <a:r>
              <a:rPr lang="en-US" sz="2000" dirty="0"/>
              <a:t>Provide notice of parental rights</a:t>
            </a:r>
          </a:p>
          <a:p>
            <a:pPr marL="514350" indent="-514350">
              <a:buFont typeface="+mj-lt"/>
              <a:buAutoNum type="arabicPeriod"/>
            </a:pPr>
            <a:endParaRPr lang="en-US" sz="1700" dirty="0"/>
          </a:p>
          <a:p>
            <a:endParaRPr lang="en-US" sz="1700" dirty="0"/>
          </a:p>
        </p:txBody>
      </p:sp>
    </p:spTree>
    <p:extLst>
      <p:ext uri="{BB962C8B-B14F-4D97-AF65-F5344CB8AC3E}">
        <p14:creationId xmlns:p14="http://schemas.microsoft.com/office/powerpoint/2010/main" val="35997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9D4A-55DD-9BDE-4EC3-D215B0DF4346}"/>
              </a:ext>
            </a:extLst>
          </p:cNvPr>
          <p:cNvSpPr>
            <a:spLocks noGrp="1"/>
          </p:cNvSpPr>
          <p:nvPr>
            <p:ph type="title"/>
          </p:nvPr>
        </p:nvSpPr>
        <p:spPr/>
        <p:txBody>
          <a:bodyPr>
            <a:normAutofit fontScale="90000"/>
          </a:bodyPr>
          <a:lstStyle/>
          <a:p>
            <a:r>
              <a:rPr lang="en-US"/>
              <a:t>Important Factors for Consideration during Preparation:</a:t>
            </a:r>
            <a:br>
              <a:rPr lang="en-US"/>
            </a:br>
            <a:endParaRPr lang="en-US" dirty="0"/>
          </a:p>
        </p:txBody>
      </p:sp>
      <p:sp>
        <p:nvSpPr>
          <p:cNvPr id="3" name="Content Placeholder 2">
            <a:extLst>
              <a:ext uri="{FF2B5EF4-FFF2-40B4-BE49-F238E27FC236}">
                <a16:creationId xmlns:a16="http://schemas.microsoft.com/office/drawing/2014/main" id="{AF2CE3D4-4E48-49EF-E98D-79AA523D9BA7}"/>
              </a:ext>
            </a:extLst>
          </p:cNvPr>
          <p:cNvSpPr>
            <a:spLocks noGrp="1"/>
          </p:cNvSpPr>
          <p:nvPr>
            <p:ph idx="1"/>
          </p:nvPr>
        </p:nvSpPr>
        <p:spPr/>
        <p:txBody>
          <a:bodyPr/>
          <a:lstStyle/>
          <a:p>
            <a:pPr marL="0" indent="0">
              <a:buNone/>
            </a:pPr>
            <a:endParaRPr lang="en-US"/>
          </a:p>
          <a:p>
            <a:pPr marL="0" indent="0">
              <a:buNone/>
            </a:pPr>
            <a:r>
              <a:rPr lang="en-US" b="1"/>
              <a:t>History of the behavior:  </a:t>
            </a:r>
          </a:p>
          <a:p>
            <a:pPr marL="0" indent="0">
              <a:buNone/>
            </a:pPr>
            <a:r>
              <a:rPr lang="en-US"/>
              <a:t>Does the student have a history of engaging in the behavior subject to the discipline?  (e. g., fighting, aggressive behaviors)?</a:t>
            </a:r>
          </a:p>
          <a:p>
            <a:pPr marL="0" indent="0">
              <a:buNone/>
            </a:pPr>
            <a:endParaRPr lang="en-US"/>
          </a:p>
          <a:p>
            <a:pPr marL="0" indent="0">
              <a:buNone/>
            </a:pPr>
            <a:r>
              <a:rPr lang="en-US" b="1"/>
              <a:t>Planning for the behavior:  </a:t>
            </a:r>
          </a:p>
          <a:p>
            <a:pPr marL="0" indent="0">
              <a:buNone/>
            </a:pPr>
            <a:r>
              <a:rPr lang="en-US"/>
              <a:t>Was there indication that planning took place to engage in the behavior? (e. g., student made a ‘hit list’, wrote documents of intention, engaged in several steps leading up to the behavior, purposely video recorded the incident?)</a:t>
            </a:r>
          </a:p>
          <a:p>
            <a:pPr marL="0" indent="0">
              <a:buNone/>
            </a:pPr>
            <a:endParaRPr lang="en-US"/>
          </a:p>
          <a:p>
            <a:pPr marL="0" indent="0">
              <a:buNone/>
            </a:pPr>
            <a:endParaRPr lang="en-US" dirty="0"/>
          </a:p>
        </p:txBody>
      </p:sp>
    </p:spTree>
    <p:extLst>
      <p:ext uri="{BB962C8B-B14F-4D97-AF65-F5344CB8AC3E}">
        <p14:creationId xmlns:p14="http://schemas.microsoft.com/office/powerpoint/2010/main" val="133318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CB839B-C693-333C-9567-F0B9B2BDD5D8}"/>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Parent Disagreement</a:t>
            </a:r>
          </a:p>
        </p:txBody>
      </p:sp>
      <p:sp>
        <p:nvSpPr>
          <p:cNvPr id="3" name="Content Placeholder 2">
            <a:extLst>
              <a:ext uri="{FF2B5EF4-FFF2-40B4-BE49-F238E27FC236}">
                <a16:creationId xmlns:a16="http://schemas.microsoft.com/office/drawing/2014/main" id="{9BE9A763-B6FC-539C-8A76-7FB522DD6ECE}"/>
              </a:ext>
            </a:extLst>
          </p:cNvPr>
          <p:cNvSpPr>
            <a:spLocks noGrp="1"/>
          </p:cNvSpPr>
          <p:nvPr>
            <p:ph idx="1"/>
          </p:nvPr>
        </p:nvSpPr>
        <p:spPr>
          <a:xfrm>
            <a:off x="4396602" y="649480"/>
            <a:ext cx="4127602" cy="5546047"/>
          </a:xfrm>
        </p:spPr>
        <p:txBody>
          <a:bodyPr anchor="ctr">
            <a:noAutofit/>
          </a:bodyPr>
          <a:lstStyle/>
          <a:p>
            <a:pPr>
              <a:buFont typeface="Wingdings" pitchFamily="2" charset="2"/>
              <a:buChar char="Ø"/>
            </a:pPr>
            <a:r>
              <a:rPr lang="en-US" sz="2000" dirty="0"/>
              <a:t>The Manifestation Determination decision is made by the 504 team, parents are part of the team</a:t>
            </a:r>
          </a:p>
          <a:p>
            <a:pPr>
              <a:buFont typeface="Wingdings" pitchFamily="2" charset="2"/>
              <a:buChar char="Ø"/>
            </a:pPr>
            <a:endParaRPr lang="en-US" sz="2000" dirty="0"/>
          </a:p>
          <a:p>
            <a:pPr>
              <a:buFont typeface="Wingdings" pitchFamily="2" charset="2"/>
              <a:buChar char="Ø"/>
            </a:pPr>
            <a:r>
              <a:rPr lang="en-US" sz="2000" dirty="0"/>
              <a:t>It is not a vote but a consensus</a:t>
            </a:r>
          </a:p>
          <a:p>
            <a:pPr>
              <a:buFont typeface="Wingdings" pitchFamily="2" charset="2"/>
              <a:buChar char="Ø"/>
            </a:pPr>
            <a:endParaRPr lang="en-US" sz="2000" dirty="0"/>
          </a:p>
          <a:p>
            <a:pPr>
              <a:buFont typeface="Wingdings" pitchFamily="2" charset="2"/>
              <a:buChar char="Ø"/>
            </a:pPr>
            <a:r>
              <a:rPr lang="en-US" sz="2000" dirty="0"/>
              <a:t>If the committee and parents </a:t>
            </a:r>
            <a:r>
              <a:rPr lang="en-US" sz="2000" b="1" dirty="0"/>
              <a:t>do not agree </a:t>
            </a:r>
            <a:r>
              <a:rPr lang="en-US" sz="2000" dirty="0"/>
              <a:t>after discussion and consideration of parent opinions, then </a:t>
            </a:r>
            <a:r>
              <a:rPr lang="en-US" sz="2000" b="1" dirty="0"/>
              <a:t>move forward with the decision made by committee</a:t>
            </a:r>
            <a:r>
              <a:rPr lang="en-US" sz="2000" dirty="0"/>
              <a:t> and provide parents with their parental rights for appeal.  The school should have the steps for appeal outlined</a:t>
            </a:r>
          </a:p>
          <a:p>
            <a:pPr marL="0" indent="0">
              <a:buNone/>
            </a:pPr>
            <a:r>
              <a:rPr lang="en-US" sz="2000" dirty="0"/>
              <a:t> </a:t>
            </a:r>
            <a:r>
              <a:rPr lang="en-US" sz="2000" i="1" dirty="0">
                <a:solidFill>
                  <a:schemeClr val="accent1">
                    <a:lumMod val="75000"/>
                  </a:schemeClr>
                </a:solidFill>
              </a:rPr>
              <a:t>(for example, 504 Coordinator then school administrator then school board then CSI Executive Director)</a:t>
            </a:r>
          </a:p>
        </p:txBody>
      </p:sp>
    </p:spTree>
    <p:extLst>
      <p:ext uri="{BB962C8B-B14F-4D97-AF65-F5344CB8AC3E}">
        <p14:creationId xmlns:p14="http://schemas.microsoft.com/office/powerpoint/2010/main" val="355743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14E33-B91E-0E48-5B30-86DBAD07E6E3}"/>
              </a:ext>
            </a:extLst>
          </p:cNvPr>
          <p:cNvSpPr>
            <a:spLocks noGrp="1"/>
          </p:cNvSpPr>
          <p:nvPr>
            <p:ph type="title"/>
          </p:nvPr>
        </p:nvSpPr>
        <p:spPr>
          <a:xfrm>
            <a:off x="1028699" y="294538"/>
            <a:ext cx="7421963" cy="1033669"/>
          </a:xfrm>
        </p:spPr>
        <p:txBody>
          <a:bodyPr>
            <a:normAutofit/>
          </a:bodyPr>
          <a:lstStyle/>
          <a:p>
            <a:r>
              <a:rPr lang="en-US" sz="3200">
                <a:solidFill>
                  <a:srgbClr val="FFFFFF"/>
                </a:solidFill>
              </a:rPr>
              <a:t>Last Minute Revelation of Possible New  Disabilities</a:t>
            </a:r>
          </a:p>
        </p:txBody>
      </p:sp>
      <p:sp>
        <p:nvSpPr>
          <p:cNvPr id="3" name="Content Placeholder 2">
            <a:extLst>
              <a:ext uri="{FF2B5EF4-FFF2-40B4-BE49-F238E27FC236}">
                <a16:creationId xmlns:a16="http://schemas.microsoft.com/office/drawing/2014/main" id="{51D69704-AB23-31ED-669D-1BA7E065AF25}"/>
              </a:ext>
            </a:extLst>
          </p:cNvPr>
          <p:cNvSpPr>
            <a:spLocks noGrp="1"/>
          </p:cNvSpPr>
          <p:nvPr>
            <p:ph idx="1"/>
          </p:nvPr>
        </p:nvSpPr>
        <p:spPr>
          <a:xfrm>
            <a:off x="1028699" y="1891970"/>
            <a:ext cx="7293023" cy="4671491"/>
          </a:xfrm>
        </p:spPr>
        <p:txBody>
          <a:bodyPr anchor="ctr">
            <a:noAutofit/>
          </a:bodyPr>
          <a:lstStyle/>
          <a:p>
            <a:pPr marL="0" indent="0">
              <a:buNone/>
            </a:pPr>
            <a:r>
              <a:rPr lang="en-US" sz="2000" dirty="0"/>
              <a:t>It is not uncommon for parents to reveal that the student may have other disabilities or conditions when the student is being considered for an MDR or expulsion.  Moreover, parents may ask for a special education evaluation to delay the MDR/expulsion process.</a:t>
            </a:r>
          </a:p>
          <a:p>
            <a:pPr marL="0" indent="0">
              <a:buNone/>
            </a:pPr>
            <a:r>
              <a:rPr lang="en-US" sz="2000" b="1" dirty="0"/>
              <a:t>Note:</a:t>
            </a:r>
          </a:p>
          <a:p>
            <a:r>
              <a:rPr lang="en-US" sz="2000" dirty="0"/>
              <a:t>The 504 team is only responsible for considering known disabilities.  If the team has not observed a clear existence of another disability that could have had a direct and substantial relationship to the behavior, the team would not have to consider.</a:t>
            </a:r>
          </a:p>
          <a:p>
            <a:pPr marL="0" indent="0">
              <a:buNone/>
            </a:pPr>
            <a:endParaRPr lang="en-US" sz="2000" dirty="0"/>
          </a:p>
          <a:p>
            <a:pPr marL="0" indent="0">
              <a:buNone/>
            </a:pPr>
            <a:r>
              <a:rPr lang="en-US" sz="2000" b="1" dirty="0"/>
              <a:t>Q:  if the team had known about this other disability, could the school have prevented the behavior subject to the discipline?</a:t>
            </a:r>
          </a:p>
          <a:p>
            <a:pPr marL="0" indent="0">
              <a:buNone/>
            </a:pPr>
            <a:r>
              <a:rPr lang="en-US" sz="2000" i="1" dirty="0"/>
              <a:t>However, the claim of the presence of another condition without clear data to support, is not sufficient to require consideration of that disability</a:t>
            </a:r>
          </a:p>
        </p:txBody>
      </p:sp>
    </p:spTree>
    <p:extLst>
      <p:ext uri="{BB962C8B-B14F-4D97-AF65-F5344CB8AC3E}">
        <p14:creationId xmlns:p14="http://schemas.microsoft.com/office/powerpoint/2010/main" val="70876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624E8-727D-C019-5DAC-A346F4B84527}"/>
              </a:ext>
            </a:extLst>
          </p:cNvPr>
          <p:cNvSpPr>
            <a:spLocks noGrp="1"/>
          </p:cNvSpPr>
          <p:nvPr>
            <p:ph type="title"/>
          </p:nvPr>
        </p:nvSpPr>
        <p:spPr/>
        <p:txBody>
          <a:bodyPr anchor="ctr">
            <a:normAutofit/>
          </a:bodyPr>
          <a:lstStyle/>
          <a:p>
            <a:endParaRPr lang="en-US" sz="2800" dirty="0"/>
          </a:p>
          <a:p>
            <a:endParaRPr lang="en-US" sz="2800" dirty="0"/>
          </a:p>
          <a:p>
            <a:pPr algn="ctr"/>
            <a:r>
              <a:rPr lang="en-US" dirty="0"/>
              <a:t>Q &amp; A</a:t>
            </a:r>
          </a:p>
        </p:txBody>
      </p:sp>
      <p:pic>
        <p:nvPicPr>
          <p:cNvPr id="5" name="Picture 4" descr="Several hands raised and ready to answer a question">
            <a:extLst>
              <a:ext uri="{FF2B5EF4-FFF2-40B4-BE49-F238E27FC236}">
                <a16:creationId xmlns:a16="http://schemas.microsoft.com/office/drawing/2014/main" id="{F27B9EFD-5840-688E-A804-2EC6F5D12C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96" r="1" b="13148"/>
          <a:stretch/>
        </p:blipFill>
        <p:spPr>
          <a:xfrm>
            <a:off x="628650" y="1825625"/>
            <a:ext cx="7886700" cy="4351338"/>
          </a:xfrm>
          <a:prstGeom prst="rect">
            <a:avLst/>
          </a:prstGeom>
          <a:noFill/>
        </p:spPr>
      </p:pic>
    </p:spTree>
    <p:extLst>
      <p:ext uri="{BB962C8B-B14F-4D97-AF65-F5344CB8AC3E}">
        <p14:creationId xmlns:p14="http://schemas.microsoft.com/office/powerpoint/2010/main" val="40421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EC3-FEAF-5BD0-0E56-9BA22E7FCC22}"/>
              </a:ext>
            </a:extLst>
          </p:cNvPr>
          <p:cNvSpPr>
            <a:spLocks noGrp="1"/>
          </p:cNvSpPr>
          <p:nvPr>
            <p:ph type="title"/>
          </p:nvPr>
        </p:nvSpPr>
        <p:spPr/>
        <p:txBody>
          <a:bodyPr/>
          <a:lstStyle/>
          <a:p>
            <a:r>
              <a:rPr lang="en-US" dirty="0"/>
              <a:t>Basic MDR Rule</a:t>
            </a:r>
          </a:p>
        </p:txBody>
      </p:sp>
      <p:graphicFrame>
        <p:nvGraphicFramePr>
          <p:cNvPr id="5" name="Content Placeholder 2" descr="Prior to imposing long-term disciplinary removals, must determine whether behavior subject to discipline, was directly caused by the disability&#10;">
            <a:extLst>
              <a:ext uri="{FF2B5EF4-FFF2-40B4-BE49-F238E27FC236}">
                <a16:creationId xmlns:a16="http://schemas.microsoft.com/office/drawing/2014/main" id="{34C28067-FD5C-29A1-FA96-FC68257DA978}"/>
              </a:ext>
            </a:extLst>
          </p:cNvPr>
          <p:cNvGraphicFramePr>
            <a:graphicFrameLocks noGrp="1"/>
          </p:cNvGraphicFramePr>
          <p:nvPr>
            <p:ph idx="1"/>
            <p:extLst>
              <p:ext uri="{D42A27DB-BD31-4B8C-83A1-F6EECF244321}">
                <p14:modId xmlns:p14="http://schemas.microsoft.com/office/powerpoint/2010/main" val="116958437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94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91321-5165-7D1A-3535-7B7587158BC5}"/>
              </a:ext>
            </a:extLst>
          </p:cNvPr>
          <p:cNvSpPr>
            <a:spLocks noGrp="1"/>
          </p:cNvSpPr>
          <p:nvPr>
            <p:ph type="title"/>
          </p:nvPr>
        </p:nvSpPr>
        <p:spPr>
          <a:xfrm>
            <a:off x="4586487" y="405685"/>
            <a:ext cx="4098726" cy="1110881"/>
          </a:xfrm>
        </p:spPr>
        <p:txBody>
          <a:bodyPr>
            <a:normAutofit/>
          </a:bodyPr>
          <a:lstStyle/>
          <a:p>
            <a:r>
              <a:rPr lang="en-US" sz="3500" dirty="0"/>
              <a:t>When are MDR’s Required?</a:t>
            </a:r>
          </a:p>
        </p:txBody>
      </p:sp>
      <p:sp>
        <p:nvSpPr>
          <p:cNvPr id="3" name="Content Placeholder 2">
            <a:extLst>
              <a:ext uri="{FF2B5EF4-FFF2-40B4-BE49-F238E27FC236}">
                <a16:creationId xmlns:a16="http://schemas.microsoft.com/office/drawing/2014/main" id="{DFF2DF5D-9223-63E1-A013-20C8718A71D5}"/>
              </a:ext>
            </a:extLst>
          </p:cNvPr>
          <p:cNvSpPr>
            <a:spLocks noGrp="1"/>
          </p:cNvSpPr>
          <p:nvPr>
            <p:ph idx="1"/>
          </p:nvPr>
        </p:nvSpPr>
        <p:spPr>
          <a:xfrm>
            <a:off x="4586487" y="1750741"/>
            <a:ext cx="3935505" cy="5107258"/>
          </a:xfrm>
        </p:spPr>
        <p:txBody>
          <a:bodyPr anchor="ctr">
            <a:normAutofit/>
          </a:bodyPr>
          <a:lstStyle/>
          <a:p>
            <a:pPr marL="457200" lvl="1" indent="0">
              <a:buNone/>
            </a:pPr>
            <a:endParaRPr lang="en-US" sz="2000" u="sng" dirty="0"/>
          </a:p>
          <a:p>
            <a:pPr marL="457200" lvl="1" indent="0">
              <a:buNone/>
            </a:pPr>
            <a:r>
              <a:rPr lang="en-US" sz="2000" b="1" u="sng" dirty="0"/>
              <a:t>Prior to:  </a:t>
            </a:r>
            <a:r>
              <a:rPr lang="en-US" sz="2000" dirty="0"/>
              <a:t>disciplinary removals that constitute a change of placement </a:t>
            </a:r>
            <a:r>
              <a:rPr lang="en-US" sz="2000" i="1" dirty="0"/>
              <a:t>(&gt;10 days in a school year) by virtue of either</a:t>
            </a:r>
            <a:r>
              <a:rPr lang="en-US" sz="2000" b="1" i="1" dirty="0"/>
              <a:t>:</a:t>
            </a:r>
          </a:p>
          <a:p>
            <a:pPr marL="457200" lvl="1" indent="0">
              <a:buNone/>
            </a:pPr>
            <a:endParaRPr lang="en-US" sz="2000" b="1" dirty="0"/>
          </a:p>
          <a:p>
            <a:pPr lvl="1"/>
            <a:r>
              <a:rPr lang="en-US" sz="2000" b="1" dirty="0"/>
              <a:t>Long-term removals &gt; 10 days </a:t>
            </a:r>
            <a:r>
              <a:rPr lang="en-US" sz="2000" i="1" dirty="0"/>
              <a:t>(constitutes a change in placement) </a:t>
            </a:r>
            <a:r>
              <a:rPr lang="en-US" sz="2000" b="1" dirty="0"/>
              <a:t>e.g., expulsion</a:t>
            </a:r>
          </a:p>
          <a:p>
            <a:pPr marL="457200" lvl="1" indent="0">
              <a:buNone/>
            </a:pPr>
            <a:endParaRPr lang="en-US" sz="2000" i="1" dirty="0"/>
          </a:p>
          <a:p>
            <a:pPr lvl="1"/>
            <a:r>
              <a:rPr lang="en-US" sz="2000" b="1" dirty="0"/>
              <a:t>Short-term removals which are deemed excessive </a:t>
            </a:r>
            <a:r>
              <a:rPr lang="en-US" sz="2000" i="1" dirty="0"/>
              <a:t>(a pattern of removals which exceed 10 days during school year)</a:t>
            </a:r>
          </a:p>
          <a:p>
            <a:endParaRPr lang="en-US" sz="1700" dirty="0"/>
          </a:p>
        </p:txBody>
      </p:sp>
      <p:pic>
        <p:nvPicPr>
          <p:cNvPr id="5" name="Picture 4">
            <a:extLst>
              <a:ext uri="{FF2B5EF4-FFF2-40B4-BE49-F238E27FC236}">
                <a16:creationId xmlns:a16="http://schemas.microsoft.com/office/drawing/2014/main" id="{1AE72EBA-DC38-02E6-7DC1-5FAE1D0A6E4D}"/>
              </a:ext>
              <a:ext uri="{C183D7F6-B498-43B3-948B-1728B52AA6E4}">
                <adec:decorative xmlns:adec="http://schemas.microsoft.com/office/drawing/2017/decorative" val="1"/>
              </a:ext>
            </a:extLst>
          </p:cNvPr>
          <p:cNvPicPr>
            <a:picLocks noChangeAspect="1"/>
          </p:cNvPicPr>
          <p:nvPr/>
        </p:nvPicPr>
        <p:blipFill rotWithShape="1">
          <a:blip r:embed="rId2"/>
          <a:srcRect l="13170" r="47336" b="-2"/>
          <a:stretch/>
        </p:blipFill>
        <p:spPr>
          <a:xfrm>
            <a:off x="20" y="-2"/>
            <a:ext cx="4057627" cy="6858002"/>
          </a:xfrm>
          <a:prstGeom prst="rect">
            <a:avLst/>
          </a:prstGeom>
        </p:spPr>
      </p:pic>
    </p:spTree>
    <p:extLst>
      <p:ext uri="{BB962C8B-B14F-4D97-AF65-F5344CB8AC3E}">
        <p14:creationId xmlns:p14="http://schemas.microsoft.com/office/powerpoint/2010/main" val="186318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E95-55C9-DEA3-BC47-34071CAF3949}"/>
              </a:ext>
            </a:extLst>
          </p:cNvPr>
          <p:cNvSpPr>
            <a:spLocks noGrp="1"/>
          </p:cNvSpPr>
          <p:nvPr>
            <p:ph type="title"/>
          </p:nvPr>
        </p:nvSpPr>
        <p:spPr>
          <a:xfrm>
            <a:off x="5870120" y="741391"/>
            <a:ext cx="2930979" cy="1616203"/>
          </a:xfrm>
        </p:spPr>
        <p:txBody>
          <a:bodyPr anchor="b">
            <a:normAutofit/>
          </a:bodyPr>
          <a:lstStyle/>
          <a:p>
            <a:pPr algn="ctr"/>
            <a:r>
              <a:rPr lang="en-US" sz="2400" dirty="0"/>
              <a:t>When Short-Term Removals = Pattern</a:t>
            </a:r>
          </a:p>
        </p:txBody>
      </p:sp>
      <p:pic>
        <p:nvPicPr>
          <p:cNvPr id="5" name="Picture 4" descr="Graph on document with pen">
            <a:extLst>
              <a:ext uri="{FF2B5EF4-FFF2-40B4-BE49-F238E27FC236}">
                <a16:creationId xmlns:a16="http://schemas.microsoft.com/office/drawing/2014/main" id="{8C231A79-3881-1AD6-C07C-5071301EBE40}"/>
              </a:ext>
            </a:extLst>
          </p:cNvPr>
          <p:cNvPicPr>
            <a:picLocks noChangeAspect="1"/>
          </p:cNvPicPr>
          <p:nvPr/>
        </p:nvPicPr>
        <p:blipFill rotWithShape="1">
          <a:blip r:embed="rId3"/>
          <a:srcRect l="29887" r="16164" b="-1"/>
          <a:stretch/>
        </p:blipFill>
        <p:spPr>
          <a:xfrm>
            <a:off x="20" y="10"/>
            <a:ext cx="5542677"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5894" y="3271199"/>
            <a:ext cx="1630908" cy="5542697"/>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2296081" y="2296080"/>
            <a:ext cx="6854280" cy="226211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46242" y="4425055"/>
            <a:ext cx="2196454"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1664BB68-E73C-6D74-D38C-AD425B243D73}"/>
              </a:ext>
            </a:extLst>
          </p:cNvPr>
          <p:cNvSpPr>
            <a:spLocks noGrp="1"/>
          </p:cNvSpPr>
          <p:nvPr>
            <p:ph idx="1"/>
          </p:nvPr>
        </p:nvSpPr>
        <p:spPr>
          <a:xfrm>
            <a:off x="6059983" y="2533476"/>
            <a:ext cx="2526926" cy="3447832"/>
          </a:xfrm>
        </p:spPr>
        <p:txBody>
          <a:bodyPr anchor="t">
            <a:normAutofit/>
          </a:bodyPr>
          <a:lstStyle/>
          <a:p>
            <a:pPr marL="0" indent="0">
              <a:buNone/>
            </a:pPr>
            <a:endParaRPr lang="en-US" sz="1600"/>
          </a:p>
          <a:p>
            <a:pPr marL="0" indent="0">
              <a:buNone/>
            </a:pPr>
            <a:r>
              <a:rPr lang="en-US" sz="1600"/>
              <a:t>Patterns are determined by factors such as:</a:t>
            </a:r>
          </a:p>
          <a:p>
            <a:pPr marL="0" indent="0">
              <a:buNone/>
            </a:pPr>
            <a:endParaRPr lang="en-US" sz="1600"/>
          </a:p>
          <a:p>
            <a:pPr lvl="1">
              <a:buFont typeface="Wingdings" pitchFamily="2" charset="2"/>
              <a:buChar char="ü"/>
            </a:pPr>
            <a:r>
              <a:rPr lang="en-US" sz="1600"/>
              <a:t>Proximity of removals to each other</a:t>
            </a:r>
          </a:p>
          <a:p>
            <a:pPr lvl="1">
              <a:buFont typeface="Wingdings" pitchFamily="2" charset="2"/>
              <a:buChar char="ü"/>
            </a:pPr>
            <a:r>
              <a:rPr lang="en-US" sz="1600"/>
              <a:t>Similarity of behaviors that led to removals</a:t>
            </a:r>
          </a:p>
          <a:p>
            <a:pPr lvl="1">
              <a:buFont typeface="Wingdings" pitchFamily="2" charset="2"/>
              <a:buChar char="ü"/>
            </a:pPr>
            <a:r>
              <a:rPr lang="en-US" sz="1600"/>
              <a:t>Overall total number of removal days during year</a:t>
            </a:r>
          </a:p>
          <a:p>
            <a:pPr marL="457200" lvl="1" indent="0">
              <a:buNone/>
            </a:pPr>
            <a:endParaRPr lang="en-US" sz="1600"/>
          </a:p>
        </p:txBody>
      </p:sp>
    </p:spTree>
    <p:extLst>
      <p:ext uri="{BB962C8B-B14F-4D97-AF65-F5344CB8AC3E}">
        <p14:creationId xmlns:p14="http://schemas.microsoft.com/office/powerpoint/2010/main" val="93806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BE95-55C9-DEA3-BC47-34071CAF3949}"/>
              </a:ext>
            </a:extLst>
          </p:cNvPr>
          <p:cNvSpPr>
            <a:spLocks noGrp="1"/>
          </p:cNvSpPr>
          <p:nvPr>
            <p:ph type="title"/>
          </p:nvPr>
        </p:nvSpPr>
        <p:spPr>
          <a:xfrm>
            <a:off x="709018" y="2429490"/>
            <a:ext cx="2952930" cy="3047235"/>
          </a:xfrm>
        </p:spPr>
        <p:txBody>
          <a:bodyPr anchor="t">
            <a:normAutofit/>
          </a:bodyPr>
          <a:lstStyle/>
          <a:p>
            <a:r>
              <a:rPr lang="en-US" sz="3100" dirty="0"/>
              <a:t>Caveats to Relying on Pattern Analyses</a:t>
            </a:r>
          </a:p>
        </p:txBody>
      </p:sp>
      <p:sp>
        <p:nvSpPr>
          <p:cNvPr id="3" name="Content Placeholder 2">
            <a:extLst>
              <a:ext uri="{FF2B5EF4-FFF2-40B4-BE49-F238E27FC236}">
                <a16:creationId xmlns:a16="http://schemas.microsoft.com/office/drawing/2014/main" id="{1664BB68-E73C-6D74-D38C-AD425B243D73}"/>
              </a:ext>
            </a:extLst>
          </p:cNvPr>
          <p:cNvSpPr>
            <a:spLocks noGrp="1"/>
          </p:cNvSpPr>
          <p:nvPr>
            <p:ph idx="1"/>
          </p:nvPr>
        </p:nvSpPr>
        <p:spPr>
          <a:xfrm>
            <a:off x="4572000" y="835884"/>
            <a:ext cx="3862982" cy="5286136"/>
          </a:xfrm>
        </p:spPr>
        <p:txBody>
          <a:bodyPr>
            <a:noAutofit/>
          </a:bodyPr>
          <a:lstStyle/>
          <a:p>
            <a:pPr marL="457200" lvl="1" indent="0">
              <a:buNone/>
            </a:pPr>
            <a:endParaRPr lang="en-US" sz="2400" dirty="0"/>
          </a:p>
          <a:p>
            <a:pPr lvl="1">
              <a:buFont typeface="Wingdings" pitchFamily="2" charset="2"/>
              <a:buChar char="Ø"/>
            </a:pPr>
            <a:r>
              <a:rPr lang="en-US" sz="2000" i="1" dirty="0"/>
              <a:t>However, Federal OCR has been ruling more conservatively in recent years: </a:t>
            </a:r>
            <a:r>
              <a:rPr lang="en-US" sz="2000" i="1" u="sng" dirty="0"/>
              <a:t>any additional days of removal after 10 = a pattern</a:t>
            </a:r>
          </a:p>
          <a:p>
            <a:pPr marL="342900" lvl="1" indent="0">
              <a:buNone/>
            </a:pPr>
            <a:endParaRPr lang="en-US" sz="2000" dirty="0"/>
          </a:p>
          <a:p>
            <a:pPr lvl="1">
              <a:buFont typeface="Wingdings" pitchFamily="2" charset="2"/>
              <a:buChar char="Ø"/>
            </a:pPr>
            <a:r>
              <a:rPr lang="en-US" sz="2000" i="1" dirty="0"/>
              <a:t>the 504 team must meet to determine if removals constitute a pattern </a:t>
            </a:r>
            <a:r>
              <a:rPr lang="en-US" sz="2000" b="1" i="1" dirty="0"/>
              <a:t>every time</a:t>
            </a:r>
            <a:r>
              <a:rPr lang="en-US" sz="2000" i="1" dirty="0"/>
              <a:t> once student has reached 10 days in school year.</a:t>
            </a:r>
          </a:p>
          <a:p>
            <a:pPr marL="342900" lvl="1" indent="0">
              <a:buNone/>
            </a:pPr>
            <a:endParaRPr lang="en-US" sz="2000" dirty="0"/>
          </a:p>
          <a:p>
            <a:pPr marL="457200" lvl="1" indent="0">
              <a:buNone/>
            </a:pPr>
            <a:r>
              <a:rPr lang="en-US" sz="2000" b="1" dirty="0"/>
              <a:t>Therefore, is it worth trying to calculate patterns of behavior?  </a:t>
            </a:r>
            <a:r>
              <a:rPr lang="en-US" sz="2000" dirty="0"/>
              <a:t>Discuss with your administrative team and attorney.</a:t>
            </a:r>
          </a:p>
        </p:txBody>
      </p:sp>
      <p:grpSp>
        <p:nvGrpSpPr>
          <p:cNvPr id="8" name="Group 7">
            <a:extLst>
              <a:ext uri="{FF2B5EF4-FFF2-40B4-BE49-F238E27FC236}">
                <a16:creationId xmlns:a16="http://schemas.microsoft.com/office/drawing/2014/main" id="{968EC965-623E-8BF3-985A-953E5C131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222078"/>
            <a:ext cx="9155398" cy="639001"/>
            <a:chOff x="-5025" y="6222078"/>
            <a:chExt cx="12207199" cy="639001"/>
          </a:xfrm>
        </p:grpSpPr>
        <p:sp>
          <p:nvSpPr>
            <p:cNvPr id="9" name="Rectangle 8">
              <a:extLst>
                <a:ext uri="{FF2B5EF4-FFF2-40B4-BE49-F238E27FC236}">
                  <a16:creationId xmlns:a16="http://schemas.microsoft.com/office/drawing/2014/main" id="{3D95F932-C833-697F-9C8B-846A4C713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87D2FB-6AB1-6569-F43A-2CB44F77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184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4DB7-0584-ECE5-D3F8-AF184810E91B}"/>
              </a:ext>
            </a:extLst>
          </p:cNvPr>
          <p:cNvSpPr>
            <a:spLocks noGrp="1"/>
          </p:cNvSpPr>
          <p:nvPr>
            <p:ph type="title"/>
          </p:nvPr>
        </p:nvSpPr>
        <p:spPr>
          <a:xfrm>
            <a:off x="4390266" y="905212"/>
            <a:ext cx="4083287" cy="1402470"/>
          </a:xfrm>
        </p:spPr>
        <p:txBody>
          <a:bodyPr anchor="t">
            <a:normAutofit/>
          </a:bodyPr>
          <a:lstStyle/>
          <a:p>
            <a:r>
              <a:rPr lang="en-US" sz="3600" dirty="0"/>
              <a:t>What to do	</a:t>
            </a:r>
          </a:p>
        </p:txBody>
      </p:sp>
      <p:pic>
        <p:nvPicPr>
          <p:cNvPr id="5" name="Picture 4" descr="Graph on document with pen">
            <a:extLst>
              <a:ext uri="{FF2B5EF4-FFF2-40B4-BE49-F238E27FC236}">
                <a16:creationId xmlns:a16="http://schemas.microsoft.com/office/drawing/2014/main" id="{968D5B25-62A8-3C2C-41B8-ED50CED8703E}"/>
              </a:ext>
            </a:extLst>
          </p:cNvPr>
          <p:cNvPicPr>
            <a:picLocks noChangeAspect="1"/>
          </p:cNvPicPr>
          <p:nvPr/>
        </p:nvPicPr>
        <p:blipFill rotWithShape="1">
          <a:blip r:embed="rId2"/>
          <a:srcRect l="38060" r="24337" b="-1"/>
          <a:stretch/>
        </p:blipFill>
        <p:spPr>
          <a:xfrm>
            <a:off x="0" y="10"/>
            <a:ext cx="3724507"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1CB0E-F103-04E7-D03B-E2EE043C0BD4}"/>
              </a:ext>
            </a:extLst>
          </p:cNvPr>
          <p:cNvSpPr>
            <a:spLocks noGrp="1"/>
          </p:cNvSpPr>
          <p:nvPr>
            <p:ph idx="1"/>
          </p:nvPr>
        </p:nvSpPr>
        <p:spPr>
          <a:xfrm>
            <a:off x="3724507" y="1606447"/>
            <a:ext cx="5252224" cy="5028529"/>
          </a:xfrm>
        </p:spPr>
        <p:txBody>
          <a:bodyPr>
            <a:normAutofit/>
          </a:bodyPr>
          <a:lstStyle/>
          <a:p>
            <a:pPr marL="0" indent="0">
              <a:buNone/>
            </a:pPr>
            <a:r>
              <a:rPr lang="en-US" sz="2800" dirty="0"/>
              <a:t>Hold 504 meeting prior to 10 days removal to consider options:</a:t>
            </a:r>
          </a:p>
          <a:p>
            <a:pPr marL="342900" lvl="1" indent="0">
              <a:buNone/>
            </a:pPr>
            <a:endParaRPr lang="en-US" sz="2400" dirty="0"/>
          </a:p>
          <a:p>
            <a:pPr lvl="1">
              <a:buFont typeface="Wingdings" pitchFamily="2" charset="2"/>
              <a:buChar char="v"/>
            </a:pPr>
            <a:r>
              <a:rPr lang="en-US" sz="2400" dirty="0"/>
              <a:t>Conduct FBA/write a behavior intervention plan</a:t>
            </a:r>
          </a:p>
          <a:p>
            <a:pPr marL="342900" lvl="1" indent="0">
              <a:buNone/>
            </a:pPr>
            <a:endParaRPr lang="en-US" sz="2400" dirty="0"/>
          </a:p>
          <a:p>
            <a:pPr lvl="1">
              <a:buFont typeface="Wingdings" pitchFamily="2" charset="2"/>
              <a:buChar char="v"/>
            </a:pPr>
            <a:r>
              <a:rPr lang="en-US" sz="2400" dirty="0"/>
              <a:t>Use ISS instead of OSS but ensure student has access to class work and assistance to understand/complete</a:t>
            </a:r>
          </a:p>
          <a:p>
            <a:pPr marL="342900" lvl="1" indent="0">
              <a:buNone/>
            </a:pPr>
            <a:endParaRPr lang="en-US" sz="2400" dirty="0"/>
          </a:p>
          <a:p>
            <a:pPr lvl="1">
              <a:buFont typeface="Wingdings" pitchFamily="2" charset="2"/>
              <a:buChar char="v"/>
            </a:pPr>
            <a:r>
              <a:rPr lang="en-US" sz="2400" dirty="0"/>
              <a:t>Limit OSS to 1 day at a time</a:t>
            </a:r>
          </a:p>
          <a:p>
            <a:pPr marL="342900" lvl="1" indent="0">
              <a:buNone/>
            </a:pPr>
            <a:endParaRPr lang="en-US" sz="2400" dirty="0"/>
          </a:p>
          <a:p>
            <a:pPr lvl="1">
              <a:buFont typeface="Wingdings" pitchFamily="2" charset="2"/>
              <a:buChar char="v"/>
            </a:pPr>
            <a:r>
              <a:rPr lang="en-US" sz="2400" dirty="0"/>
              <a:t>Evaluate for Special Education?</a:t>
            </a:r>
          </a:p>
          <a:p>
            <a:pPr lvl="1">
              <a:buFont typeface="Wingdings" pitchFamily="2" charset="2"/>
              <a:buChar char="v"/>
            </a:pPr>
            <a:endParaRPr lang="en-US" sz="2400" dirty="0"/>
          </a:p>
        </p:txBody>
      </p:sp>
    </p:spTree>
    <p:extLst>
      <p:ext uri="{BB962C8B-B14F-4D97-AF65-F5344CB8AC3E}">
        <p14:creationId xmlns:p14="http://schemas.microsoft.com/office/powerpoint/2010/main" val="428568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5A4A-6038-048A-6266-B5097A4B1474}"/>
              </a:ext>
            </a:extLst>
          </p:cNvPr>
          <p:cNvSpPr>
            <a:spLocks noGrp="1"/>
          </p:cNvSpPr>
          <p:nvPr>
            <p:ph type="title"/>
          </p:nvPr>
        </p:nvSpPr>
        <p:spPr/>
        <p:txBody>
          <a:bodyPr/>
          <a:lstStyle/>
          <a:p>
            <a:r>
              <a:rPr lang="en-US" sz="3200" b="1" dirty="0"/>
              <a:t>504 MDR Exemption:  Drugs and Alcohol</a:t>
            </a:r>
            <a:endParaRPr lang="en-US" dirty="0"/>
          </a:p>
        </p:txBody>
      </p:sp>
      <p:graphicFrame>
        <p:nvGraphicFramePr>
          <p:cNvPr id="5" name="Content Placeholder 2" descr="A qualified student with a disability who is currently engaging in the illegal use of drugs or in the illegal use of alcohol may be removed from his or her educational placement for a drug or alcohol offense to the same extent that such disciplinary action is taken against students without disabilities.&#10;">
            <a:extLst>
              <a:ext uri="{FF2B5EF4-FFF2-40B4-BE49-F238E27FC236}">
                <a16:creationId xmlns:a16="http://schemas.microsoft.com/office/drawing/2014/main" id="{3BEA7406-5EF9-E7D3-E153-A6A99AD6502E}"/>
              </a:ext>
            </a:extLst>
          </p:cNvPr>
          <p:cNvGraphicFramePr>
            <a:graphicFrameLocks noGrp="1"/>
          </p:cNvGraphicFramePr>
          <p:nvPr>
            <p:ph idx="1"/>
            <p:extLst>
              <p:ext uri="{D42A27DB-BD31-4B8C-83A1-F6EECF244321}">
                <p14:modId xmlns:p14="http://schemas.microsoft.com/office/powerpoint/2010/main" val="414814534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06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843C4-ADF5-D9BB-9099-C7A81571053E}"/>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Drugs and Alcohol	</a:t>
            </a:r>
          </a:p>
        </p:txBody>
      </p:sp>
      <p:graphicFrame>
        <p:nvGraphicFramePr>
          <p:cNvPr id="5" name="Content Placeholder 2" descr="Distinction made between distribution and possession of drugs related to 504 MDR process">
            <a:extLst>
              <a:ext uri="{FF2B5EF4-FFF2-40B4-BE49-F238E27FC236}">
                <a16:creationId xmlns:a16="http://schemas.microsoft.com/office/drawing/2014/main" id="{F738E75E-3701-7F98-1B64-2043423F67AF}"/>
              </a:ext>
            </a:extLst>
          </p:cNvPr>
          <p:cNvGraphicFramePr>
            <a:graphicFrameLocks noGrp="1"/>
          </p:cNvGraphicFramePr>
          <p:nvPr>
            <p:ph idx="1"/>
            <p:extLst>
              <p:ext uri="{D42A27DB-BD31-4B8C-83A1-F6EECF244321}">
                <p14:modId xmlns:p14="http://schemas.microsoft.com/office/powerpoint/2010/main" val="101726555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057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5540</TotalTime>
  <Words>1777</Words>
  <Application>Microsoft Office PowerPoint</Application>
  <PresentationFormat>On-screen Show (4:3)</PresentationFormat>
  <Paragraphs>146</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Section 504 Module 6</vt:lpstr>
      <vt:lpstr>Purpose of MDR rules</vt:lpstr>
      <vt:lpstr>Basic MDR Rule</vt:lpstr>
      <vt:lpstr>When are MDR’s Required?</vt:lpstr>
      <vt:lpstr>When Short-Term Removals = Pattern</vt:lpstr>
      <vt:lpstr>Caveats to Relying on Pattern Analyses</vt:lpstr>
      <vt:lpstr>What to do </vt:lpstr>
      <vt:lpstr>504 MDR Exemption:  Drugs and Alcohol</vt:lpstr>
      <vt:lpstr>Drugs and Alcohol </vt:lpstr>
      <vt:lpstr>MDR Forms:  First Question</vt:lpstr>
      <vt:lpstr>MDR Forms:  Second Question </vt:lpstr>
      <vt:lpstr>MDR Form pg. 1</vt:lpstr>
      <vt:lpstr>MDR Form pg. 2</vt:lpstr>
      <vt:lpstr>Additional Consideration</vt:lpstr>
      <vt:lpstr>Statement of Reasoning</vt:lpstr>
      <vt:lpstr>Casual or Indirect Relationship</vt:lpstr>
      <vt:lpstr>Direct or Substantial Relationship</vt:lpstr>
      <vt:lpstr>No Relationship</vt:lpstr>
      <vt:lpstr>Preparing for MDR Meetings</vt:lpstr>
      <vt:lpstr>Preparing for MDR Meetings-continued</vt:lpstr>
      <vt:lpstr>Steps for the MDR Meeting</vt:lpstr>
      <vt:lpstr>Steps for the MDR Meeting-continued</vt:lpstr>
      <vt:lpstr>Important Factors for Consideration during Preparation: </vt:lpstr>
      <vt:lpstr>Parent Disagreement</vt:lpstr>
      <vt:lpstr>Last Minute Revelation of Possible New  Disabilities</vt:lpstr>
      <vt:lpstr>  Q &amp; A</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First Section 504 Meeting</dc:title>
  <dc:creator>Stachokus, Nick</dc:creator>
  <cp:lastModifiedBy>Oberg, Amanda</cp:lastModifiedBy>
  <cp:revision>93</cp:revision>
  <dcterms:created xsi:type="dcterms:W3CDTF">2019-06-13T15:30:37Z</dcterms:created>
  <dcterms:modified xsi:type="dcterms:W3CDTF">2023-11-30T16:32:23Z</dcterms:modified>
</cp:coreProperties>
</file>