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3"/>
  </p:notesMasterIdLst>
  <p:sldIdLst>
    <p:sldId id="256" r:id="rId2"/>
    <p:sldId id="555" r:id="rId3"/>
    <p:sldId id="263" r:id="rId4"/>
    <p:sldId id="443" r:id="rId5"/>
    <p:sldId id="392" r:id="rId6"/>
    <p:sldId id="444" r:id="rId7"/>
    <p:sldId id="445" r:id="rId8"/>
    <p:sldId id="514" r:id="rId9"/>
    <p:sldId id="515" r:id="rId10"/>
    <p:sldId id="446" r:id="rId11"/>
    <p:sldId id="447" r:id="rId12"/>
    <p:sldId id="448" r:id="rId13"/>
    <p:sldId id="449" r:id="rId14"/>
    <p:sldId id="517" r:id="rId15"/>
    <p:sldId id="455" r:id="rId16"/>
    <p:sldId id="456" r:id="rId17"/>
    <p:sldId id="457" r:id="rId18"/>
    <p:sldId id="565" r:id="rId19"/>
    <p:sldId id="518" r:id="rId20"/>
    <p:sldId id="466" r:id="rId21"/>
    <p:sldId id="467" r:id="rId22"/>
    <p:sldId id="468" r:id="rId23"/>
    <p:sldId id="469" r:id="rId24"/>
    <p:sldId id="471" r:id="rId25"/>
    <p:sldId id="519" r:id="rId26"/>
    <p:sldId id="491" r:id="rId27"/>
    <p:sldId id="492" r:id="rId28"/>
    <p:sldId id="493" r:id="rId29"/>
    <p:sldId id="494" r:id="rId30"/>
    <p:sldId id="495" r:id="rId31"/>
    <p:sldId id="496" r:id="rId32"/>
    <p:sldId id="500" r:id="rId33"/>
    <p:sldId id="501" r:id="rId34"/>
    <p:sldId id="502" r:id="rId35"/>
    <p:sldId id="503" r:id="rId36"/>
    <p:sldId id="509" r:id="rId37"/>
    <p:sldId id="510" r:id="rId38"/>
    <p:sldId id="511" r:id="rId39"/>
    <p:sldId id="439" r:id="rId40"/>
    <p:sldId id="512" r:id="rId41"/>
    <p:sldId id="522" r:id="rId42"/>
    <p:sldId id="523" r:id="rId43"/>
    <p:sldId id="524" r:id="rId44"/>
    <p:sldId id="525" r:id="rId45"/>
    <p:sldId id="526" r:id="rId46"/>
    <p:sldId id="531" r:id="rId47"/>
    <p:sldId id="532" r:id="rId48"/>
    <p:sldId id="533" r:id="rId49"/>
    <p:sldId id="534" r:id="rId50"/>
    <p:sldId id="536" r:id="rId51"/>
    <p:sldId id="535" r:id="rId52"/>
    <p:sldId id="537" r:id="rId53"/>
    <p:sldId id="538" r:id="rId54"/>
    <p:sldId id="539" r:id="rId55"/>
    <p:sldId id="540" r:id="rId56"/>
    <p:sldId id="541" r:id="rId57"/>
    <p:sldId id="542" r:id="rId58"/>
    <p:sldId id="543" r:id="rId59"/>
    <p:sldId id="546" r:id="rId60"/>
    <p:sldId id="547" r:id="rId61"/>
    <p:sldId id="544" r:id="rId62"/>
    <p:sldId id="557" r:id="rId63"/>
    <p:sldId id="548" r:id="rId64"/>
    <p:sldId id="545" r:id="rId65"/>
    <p:sldId id="549" r:id="rId66"/>
    <p:sldId id="550" r:id="rId67"/>
    <p:sldId id="552" r:id="rId68"/>
    <p:sldId id="553" r:id="rId69"/>
    <p:sldId id="558" r:id="rId70"/>
    <p:sldId id="554" r:id="rId71"/>
    <p:sldId id="559" r:id="rId72"/>
    <p:sldId id="551" r:id="rId73"/>
    <p:sldId id="560" r:id="rId74"/>
    <p:sldId id="561" r:id="rId75"/>
    <p:sldId id="562" r:id="rId76"/>
    <p:sldId id="563" r:id="rId77"/>
    <p:sldId id="530" r:id="rId78"/>
    <p:sldId id="564" r:id="rId79"/>
    <p:sldId id="513" r:id="rId80"/>
    <p:sldId id="436" r:id="rId81"/>
    <p:sldId id="435"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FA9"/>
    <a:srgbClr val="C63F28"/>
    <a:srgbClr val="EFAA1F"/>
    <a:srgbClr val="008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63D8F-713D-4D06-A37C-1F18364B79EE}" v="4129" dt="2023-11-08T15:02:46.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69" autoAdjust="0"/>
  </p:normalViewPr>
  <p:slideViewPr>
    <p:cSldViewPr snapToGrid="0">
      <p:cViewPr varScale="1">
        <p:scale>
          <a:sx n="54" d="100"/>
          <a:sy n="54" d="100"/>
        </p:scale>
        <p:origin x="868" y="56"/>
      </p:cViewPr>
      <p:guideLst/>
    </p:cSldViewPr>
  </p:slideViewPr>
  <p:outlineViewPr>
    <p:cViewPr>
      <p:scale>
        <a:sx n="33" d="100"/>
        <a:sy n="33" d="100"/>
      </p:scale>
      <p:origin x="0" y="-501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n, Kali" userId="ffcf335d-59f8-4838-90c9-619224222733" providerId="ADAL" clId="{D4646AF8-B047-4C97-B0A1-BB43B2D30757}"/>
    <pc:docChg chg="modSld">
      <pc:chgData name="Winn, Kali" userId="ffcf335d-59f8-4838-90c9-619224222733" providerId="ADAL" clId="{D4646AF8-B047-4C97-B0A1-BB43B2D30757}" dt="2023-11-08T15:52:25.453" v="0" actId="20577"/>
      <pc:docMkLst>
        <pc:docMk/>
      </pc:docMkLst>
      <pc:sldChg chg="modSp mod">
        <pc:chgData name="Winn, Kali" userId="ffcf335d-59f8-4838-90c9-619224222733" providerId="ADAL" clId="{D4646AF8-B047-4C97-B0A1-BB43B2D30757}" dt="2023-11-08T15:52:25.453" v="0" actId="20577"/>
        <pc:sldMkLst>
          <pc:docMk/>
          <pc:sldMk cId="3287962160" sldId="471"/>
        </pc:sldMkLst>
        <pc:spChg chg="mod">
          <ac:chgData name="Winn, Kali" userId="ffcf335d-59f8-4838-90c9-619224222733" providerId="ADAL" clId="{D4646AF8-B047-4C97-B0A1-BB43B2D30757}" dt="2023-11-08T15:52:25.453" v="0" actId="20577"/>
          <ac:spMkLst>
            <pc:docMk/>
            <pc:sldMk cId="3287962160" sldId="47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14F2E-92A9-42C6-9CBE-1E57962C0C8F}" type="datetimeFigureOut">
              <a:rPr lang="en-US" smtClean="0"/>
              <a:t>11/8/2023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36FA9-E422-4CFD-956E-786F13BB8D9B}" type="slidenum">
              <a:rPr lang="en-US" smtClean="0"/>
              <a:t>‹#›</a:t>
            </a:fld>
            <a:endParaRPr lang="en-US"/>
          </a:p>
        </p:txBody>
      </p:sp>
    </p:spTree>
    <p:extLst>
      <p:ext uri="{BB962C8B-B14F-4D97-AF65-F5344CB8AC3E}">
        <p14:creationId xmlns:p14="http://schemas.microsoft.com/office/powerpoint/2010/main" val="64752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arrows Layout">
    <p:spTree>
      <p:nvGrpSpPr>
        <p:cNvPr id="1" name=""/>
        <p:cNvGrpSpPr/>
        <p:nvPr/>
      </p:nvGrpSpPr>
      <p:grpSpPr>
        <a:xfrm>
          <a:off x="0" y="0"/>
          <a:ext cx="0" cy="0"/>
          <a:chOff x="0" y="0"/>
          <a:chExt cx="0" cy="0"/>
        </a:xfrm>
      </p:grpSpPr>
      <p:sp>
        <p:nvSpPr>
          <p:cNvPr id="3" name="Shape 236"/>
          <p:cNvSpPr/>
          <p:nvPr userDrawn="1"/>
        </p:nvSpPr>
        <p:spPr>
          <a:xfrm>
            <a:off x="0" y="136245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327465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5180024"/>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148459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3396799"/>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5302173"/>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216852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4081562"/>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988749"/>
            <a:ext cx="4089400" cy="563563"/>
          </a:xfrm>
        </p:spPr>
        <p:txBody>
          <a:bodyPr>
            <a:noAutofit/>
          </a:bodyPr>
          <a:lstStyle>
            <a:lvl1pPr marL="0" indent="0">
              <a:buNone/>
              <a:defRPr sz="2000"/>
            </a:lvl1pPr>
          </a:lstStyle>
          <a:p>
            <a:pPr lvl="0"/>
            <a:r>
              <a:rPr lang="en-US"/>
              <a:t>Click to edit Master text styles</a:t>
            </a:r>
          </a:p>
        </p:txBody>
      </p:sp>
      <p:sp>
        <p:nvSpPr>
          <p:cNvPr id="2" name="Title 1">
            <a:extLst>
              <a:ext uri="{FF2B5EF4-FFF2-40B4-BE49-F238E27FC236}">
                <a16:creationId xmlns:a16="http://schemas.microsoft.com/office/drawing/2014/main" id="{04ECFC75-6E07-A3B9-06E4-44EF6EA0EDF6}"/>
              </a:ext>
            </a:extLst>
          </p:cNvPr>
          <p:cNvSpPr>
            <a:spLocks noGrp="1"/>
          </p:cNvSpPr>
          <p:nvPr>
            <p:ph type="title"/>
          </p:nvPr>
        </p:nvSpPr>
        <p:spPr>
          <a:xfrm>
            <a:off x="628650" y="317501"/>
            <a:ext cx="7886700" cy="730249"/>
          </a:xfrm>
        </p:spPr>
        <p:txBody>
          <a:bodyPr/>
          <a:lstStyle/>
          <a:p>
            <a:r>
              <a:rPr lang="en-US"/>
              <a:t>Click to edit Master title style</a:t>
            </a:r>
            <a:endParaRPr lang="en-US" dirty="0"/>
          </a:p>
        </p:txBody>
      </p:sp>
    </p:spTree>
    <p:extLst>
      <p:ext uri="{BB962C8B-B14F-4D97-AF65-F5344CB8AC3E}">
        <p14:creationId xmlns:p14="http://schemas.microsoft.com/office/powerpoint/2010/main" val="407362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481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03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65674"/>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7024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82449"/>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87823"/>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567212"/>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474399"/>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282148"/>
            <a:ext cx="7886700" cy="4894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2148"/>
            <a:ext cx="3886200" cy="4894815"/>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82148"/>
            <a:ext cx="3886200" cy="4894815"/>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800" i="1"/>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17501"/>
            <a:ext cx="7886700" cy="730249"/>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787399"/>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311965"/>
            <a:ext cx="7886700" cy="486499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035300"/>
            <a:ext cx="7886700" cy="787399"/>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2835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2"/>
            <a:ext cx="7886700" cy="669000"/>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24296" y="2107442"/>
            <a:ext cx="3305700" cy="864357"/>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8021" y="2107656"/>
            <a:ext cx="3546900" cy="864357"/>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9659" y="2107442"/>
            <a:ext cx="3305700" cy="864357"/>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799" y="2228863"/>
            <a:ext cx="24304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279078" y="2228863"/>
            <a:ext cx="24138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228863"/>
            <a:ext cx="2381250"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429000"/>
            <a:ext cx="2430463" cy="2378075"/>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429000"/>
            <a:ext cx="2430463" cy="2378075"/>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429000"/>
            <a:ext cx="2430463" cy="2378075"/>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rocess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24296" y="1012067"/>
            <a:ext cx="3305700" cy="864357"/>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8021" y="1012281"/>
            <a:ext cx="3546900" cy="864357"/>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9659" y="1012067"/>
            <a:ext cx="3305700" cy="864357"/>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799" y="1133488"/>
            <a:ext cx="24304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279078" y="1133488"/>
            <a:ext cx="24138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1133488"/>
            <a:ext cx="2381250"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2333625"/>
            <a:ext cx="2430463" cy="40195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2333625"/>
            <a:ext cx="2430463" cy="40195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2333625"/>
            <a:ext cx="2430463" cy="40195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63624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302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52575"/>
            <a:ext cx="7886700" cy="4624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7" r:id="rId7"/>
    <p:sldLayoutId id="2147483673" r:id="rId8"/>
    <p:sldLayoutId id="2147483676" r:id="rId9"/>
    <p:sldLayoutId id="2147483675" r:id="rId10"/>
    <p:sldLayoutId id="2147483674"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portal.wida.us/resource/detail/11cf2e6c-3e71-eb11-a2dd-0050568beee8" TargetMode="External"/><Relationship Id="rId2" Type="http://schemas.openxmlformats.org/officeDocument/2006/relationships/hyperlink" Target="https://portal.wida.us/resource/detail/7e3f94f0-2076-eb11-a2dd-0050568beee8" TargetMode="External"/><Relationship Id="rId1" Type="http://schemas.openxmlformats.org/officeDocument/2006/relationships/slideLayout" Target="../slideLayouts/slideLayout2.xml"/><Relationship Id="rId6" Type="http://schemas.openxmlformats.org/officeDocument/2006/relationships/hyperlink" Target="https://portal.wida.us/resource/detail/5fafc1fb-24ca-eb11-a2df-0050568beee8" TargetMode="External"/><Relationship Id="rId5" Type="http://schemas.openxmlformats.org/officeDocument/2006/relationships/hyperlink" Target="https://www.wida-ams.us/Documents/Unsecure/Doc.aspx?id=e0fd0438-e169-4d33-a4ad-5eb7c616e95b" TargetMode="External"/><Relationship Id="rId4" Type="http://schemas.openxmlformats.org/officeDocument/2006/relationships/hyperlink" Target="https://portal.wida.us/resource/detail/c3ea6761-23ca-eb11-a2df-0050568beee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ortal.wida.us/retrieve/11cf2e6c-3e71-eb11-a2dd-0050568beee8/resource" TargetMode="External"/><Relationship Id="rId2" Type="http://schemas.openxmlformats.org/officeDocument/2006/relationships/hyperlink" Target="https://portal.wida.us/resource/detail/7e3f94f0-2076-eb11-a2dd-0050568beee8"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s://portal.wida.us/resource/detail/c3ea6761-23ca-eb11-a2df-0050568beee8"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drcedirect.com/all/eca-portal-v2-ui/#/login/WIDA"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http://www.cde.state.co.us/cde_english/identification-placement" TargetMode="External"/><Relationship Id="rId1" Type="http://schemas.openxmlformats.org/officeDocument/2006/relationships/slideLayout" Target="../slideLayouts/slideLayout2.xml"/><Relationship Id="rId4" Type="http://schemas.openxmlformats.org/officeDocument/2006/relationships/hyperlink" Target="http://www.cde.state.co.us/cde_english/redesignatio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resources.csi.state.co.us/access-online-checklis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assessment/access_coloradoassessmentresource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resources.csi.state.co.us/access-school-training-verification-for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resources.csi.state.co.us/school-assessment-coordinators/" TargetMode="External"/><Relationship Id="rId2" Type="http://schemas.openxmlformats.org/officeDocument/2006/relationships/hyperlink" Target="http://www.cde.state.co.us/assessment/accommodations_crosswalk" TargetMode="External"/><Relationship Id="rId1" Type="http://schemas.openxmlformats.org/officeDocument/2006/relationships/slideLayout" Target="../slideLayouts/slideLayout2.xml"/><Relationship Id="rId4" Type="http://schemas.openxmlformats.org/officeDocument/2006/relationships/hyperlink" Target="https://wida.wisc.edu/resources/accessibility-and-accommodations-manua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ida.wisc.edu/sites/default/files/Website/Grow/PL/Presenter-Handout-Introduction-WIDA-ELD-Standards-2020-Edition.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de.state.co.us/assessment/accessuarscribeform" TargetMode="External"/><Relationship Id="rId2" Type="http://schemas.openxmlformats.org/officeDocument/2006/relationships/hyperlink" Target="http://www.cde.state.co.us/assessment/accessuarscribeguidance"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wida-ams.us/Documents/Unsecure/Doc.aspx?id=e0fd0438-e169-4d33-a4ad-5eb7c616e95b" TargetMode="External"/><Relationship Id="rId2" Type="http://schemas.openxmlformats.org/officeDocument/2006/relationships/hyperlink" Target="https://www.wida-ams.us/Documents/Unsecure/Doc.aspx?id=e7823e23-661f-4435-aaef-bdb89e382ed6"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wida-ams.us/Documents/Unsecure/Doc.aspx?id=e0fd0438-e169-4d33-a4ad-5eb7c616e95b"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cer.wisc.edu/"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hyperlink" Target="https://wida.wisc.edu/assess/alt-access/preparing" TargetMode="External"/><Relationship Id="rId4" Type="http://schemas.openxmlformats.org/officeDocument/2006/relationships/hyperlink" Target="https://wida.wisc.edu/assess/access/preparing-student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cde.state.co.us/educatortalent/elpdpathways" TargetMode="External"/><Relationship Id="rId2" Type="http://schemas.openxmlformats.org/officeDocument/2006/relationships/hyperlink" Target="https://wida.wisc.edu/grow/us-based-pl/elearning" TargetMode="External"/><Relationship Id="rId1" Type="http://schemas.openxmlformats.org/officeDocument/2006/relationships/slideLayout" Target="../slideLayouts/slideLayout2.xml"/><Relationship Id="rId5" Type="http://schemas.openxmlformats.org/officeDocument/2006/relationships/hyperlink" Target="http://www.cde.state.co.us/cde_english/professionaldevelopment" TargetMode="External"/><Relationship Id="rId4" Type="http://schemas.openxmlformats.org/officeDocument/2006/relationships/hyperlink" Target="http://www.cde.state.co.us/cde_english/WIDAselfpacedworkshopFAQs"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app.explore.wisc.edu/e/er?s=1427524768&amp;lid=69706&amp;elqTrackId=857CD426A960BBC1E819237629C69EDC&amp;elq=ddfdaaf028ec450180435139e20a8f35&amp;elqaid=40223&amp;elqat=1"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cvent.me/VXoQ3b" TargetMode="External"/><Relationship Id="rId2" Type="http://schemas.openxmlformats.org/officeDocument/2006/relationships/hyperlink" Target="http://www.cde.state.co.us/assessment/stateassessdevflyer"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wida.us/aboutus/staffBios/Communications/index.aspx#HelpDesk"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mailto:WIDA@datarecognitioncorp.com" TargetMode="External"/><Relationship Id="rId4" Type="http://schemas.openxmlformats.org/officeDocument/2006/relationships/hyperlink" Target="http://www.datarecognitioncorp.com/Pages/default.aspx"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docs.google.com/document/d/1WkE8OKZHKcCbf76mPpLKqfOOYaKFVG8EnHtJaf39uUs/edit?usp=sharing" TargetMode="External"/><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mailto:kaliwinn@csi.state.co.us" TargetMode="Externa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2023-2024 ACCESS for ELLs Training</a:t>
            </a:r>
          </a:p>
        </p:txBody>
      </p:sp>
      <p:sp>
        <p:nvSpPr>
          <p:cNvPr id="3" name="Subtitle 2"/>
          <p:cNvSpPr>
            <a:spLocks noGrp="1"/>
          </p:cNvSpPr>
          <p:nvPr>
            <p:ph type="subTitle" idx="1"/>
          </p:nvPr>
        </p:nvSpPr>
        <p:spPr/>
        <p:txBody>
          <a:bodyPr/>
          <a:lstStyle/>
          <a:p>
            <a:r>
              <a:rPr lang="en-US" dirty="0"/>
              <a:t>Kali Winn</a:t>
            </a:r>
          </a:p>
          <a:p>
            <a:r>
              <a:rPr lang="en-US" sz="2000" i="1" dirty="0"/>
              <a:t>District Assessment Coordinator</a:t>
            </a:r>
          </a:p>
          <a:p>
            <a:r>
              <a:rPr lang="en-US" sz="2000" i="1" dirty="0"/>
              <a:t>November 8, 2023</a:t>
            </a:r>
          </a:p>
          <a:p>
            <a:endParaRPr lang="en-US" dirty="0">
              <a:solidFill>
                <a:srgbClr val="FF0000"/>
              </a:solidFill>
            </a:endParaRPr>
          </a:p>
        </p:txBody>
      </p:sp>
    </p:spTree>
    <p:extLst>
      <p:ext uri="{BB962C8B-B14F-4D97-AF65-F5344CB8AC3E}">
        <p14:creationId xmlns:p14="http://schemas.microsoft.com/office/powerpoint/2010/main" val="3028666781"/>
      </p:ext>
    </p:extLst>
  </p:cSld>
  <p:clrMapOvr>
    <a:masterClrMapping/>
  </p:clrMapOvr>
  <mc:AlternateContent xmlns:mc="http://schemas.openxmlformats.org/markup-compatibility/2006" xmlns:p14="http://schemas.microsoft.com/office/powerpoint/2010/main">
    <mc:Choice Requires="p14">
      <p:transition spd="slow" p14:dur="2000" advTm="5374"/>
    </mc:Choice>
    <mc:Fallback xmlns="">
      <p:transition spd="slow" advTm="53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81BD-6939-EA41-B3EC-E632D9C70BFB}"/>
              </a:ext>
            </a:extLst>
          </p:cNvPr>
          <p:cNvSpPr>
            <a:spLocks noGrp="1"/>
          </p:cNvSpPr>
          <p:nvPr>
            <p:ph type="ctrTitle"/>
          </p:nvPr>
        </p:nvSpPr>
        <p:spPr/>
        <p:txBody>
          <a:bodyPr/>
          <a:lstStyle/>
          <a:p>
            <a:r>
              <a:rPr lang="en-US" dirty="0"/>
              <a:t>Testing Requirements</a:t>
            </a:r>
          </a:p>
        </p:txBody>
      </p:sp>
    </p:spTree>
    <p:extLst>
      <p:ext uri="{BB962C8B-B14F-4D97-AF65-F5344CB8AC3E}">
        <p14:creationId xmlns:p14="http://schemas.microsoft.com/office/powerpoint/2010/main" val="286636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Requirements</a:t>
            </a:r>
          </a:p>
        </p:txBody>
      </p:sp>
      <p:sp>
        <p:nvSpPr>
          <p:cNvPr id="3" name="Content Placeholder 2"/>
          <p:cNvSpPr>
            <a:spLocks noGrp="1"/>
          </p:cNvSpPr>
          <p:nvPr>
            <p:ph idx="1"/>
          </p:nvPr>
        </p:nvSpPr>
        <p:spPr>
          <a:xfrm>
            <a:off x="245193" y="1428496"/>
            <a:ext cx="8472087" cy="5114544"/>
          </a:xfrm>
        </p:spPr>
        <p:txBody>
          <a:bodyPr>
            <a:normAutofit/>
          </a:bodyPr>
          <a:lstStyle/>
          <a:p>
            <a:r>
              <a:rPr lang="en-US" sz="1900" dirty="0">
                <a:latin typeface="+mn-lt"/>
              </a:rPr>
              <a:t>All Multilingual Learners (NEP and LEP), including students with disabilities, must participate in the state English language proficiency assessment system (WIDA ACCESS). </a:t>
            </a:r>
          </a:p>
          <a:p>
            <a:r>
              <a:rPr lang="en-US" sz="1900" dirty="0">
                <a:latin typeface="+mn-lt"/>
              </a:rPr>
              <a:t>An English language proficiency assessment is required by federal and state law and is guaranteed to students under Civil Rights law of 1964 and The Office for Civil Rights Memorandum of 1970. </a:t>
            </a:r>
          </a:p>
          <a:p>
            <a:r>
              <a:rPr lang="en-US" sz="1900" dirty="0">
                <a:latin typeface="+mn-lt"/>
              </a:rPr>
              <a:t>Federal Law</a:t>
            </a:r>
          </a:p>
          <a:p>
            <a:pPr marL="548640" lvl="2">
              <a:spcBef>
                <a:spcPts val="0"/>
              </a:spcBef>
            </a:pPr>
            <a:r>
              <a:rPr lang="en-US" sz="1900" dirty="0">
                <a:solidFill>
                  <a:srgbClr val="1F497D"/>
                </a:solidFill>
                <a:latin typeface="+mn-lt"/>
                <a:ea typeface="Calibri"/>
              </a:rPr>
              <a:t>Title IA</a:t>
            </a:r>
          </a:p>
          <a:p>
            <a:pPr lvl="2">
              <a:spcBef>
                <a:spcPts val="0"/>
              </a:spcBef>
            </a:pPr>
            <a:r>
              <a:rPr lang="en-US" sz="1900" kern="700" dirty="0">
                <a:latin typeface="+mn-lt"/>
              </a:rPr>
              <a:t>20 U.S.C. 6301 §1111(b)(2)(C)(v)(II)(dd)</a:t>
            </a:r>
          </a:p>
          <a:p>
            <a:pPr lvl="2">
              <a:spcBef>
                <a:spcPts val="0"/>
              </a:spcBef>
            </a:pPr>
            <a:r>
              <a:rPr lang="en-US" sz="1900" kern="700" dirty="0">
                <a:latin typeface="+mn-lt"/>
              </a:rPr>
              <a:t>20 U.S.C. 6301 §1111(b)(3)(C)(ix)(III) &amp; (x)</a:t>
            </a:r>
          </a:p>
          <a:p>
            <a:pPr lvl="2">
              <a:spcBef>
                <a:spcPts val="0"/>
              </a:spcBef>
            </a:pPr>
            <a:r>
              <a:rPr lang="en-US" sz="1900" kern="700" dirty="0">
                <a:latin typeface="+mn-lt"/>
              </a:rPr>
              <a:t>20 U.S.C. 6301 §1111(b)(6) &amp; (7)</a:t>
            </a:r>
          </a:p>
          <a:p>
            <a:pPr marL="548640" lvl="2">
              <a:spcBef>
                <a:spcPts val="0"/>
              </a:spcBef>
            </a:pPr>
            <a:r>
              <a:rPr lang="en-US" sz="1900" dirty="0">
                <a:solidFill>
                  <a:srgbClr val="1F497D"/>
                </a:solidFill>
                <a:latin typeface="+mn-lt"/>
                <a:ea typeface="Calibri"/>
              </a:rPr>
              <a:t>Title IIIA</a:t>
            </a:r>
          </a:p>
          <a:p>
            <a:pPr marL="91440" lvl="1">
              <a:spcBef>
                <a:spcPts val="0"/>
              </a:spcBef>
            </a:pPr>
            <a:r>
              <a:rPr lang="en-US" sz="1900" dirty="0">
                <a:latin typeface="+mn-lt"/>
                <a:ea typeface="Calibri"/>
              </a:rPr>
              <a:t>State Law</a:t>
            </a:r>
          </a:p>
          <a:p>
            <a:pPr marL="262890" lvl="2" indent="0">
              <a:spcBef>
                <a:spcPts val="0"/>
              </a:spcBef>
              <a:buNone/>
            </a:pPr>
            <a:endParaRPr lang="en-US" sz="1900" dirty="0">
              <a:solidFill>
                <a:srgbClr val="1F497D"/>
              </a:solidFill>
              <a:latin typeface="+mn-lt"/>
              <a:ea typeface="Calibri"/>
            </a:endParaRPr>
          </a:p>
          <a:p>
            <a:pPr lvl="2">
              <a:spcBef>
                <a:spcPts val="0"/>
              </a:spcBef>
            </a:pPr>
            <a:r>
              <a:rPr lang="en-US" sz="1900" kern="700" dirty="0">
                <a:latin typeface="+mn-lt"/>
              </a:rPr>
              <a:t>Colorado Senate Bill 109 – C.R.S. 22-24-106 ELP Assessment</a:t>
            </a:r>
          </a:p>
          <a:p>
            <a:pPr lvl="2">
              <a:spcBef>
                <a:spcPts val="0"/>
              </a:spcBef>
            </a:pPr>
            <a:r>
              <a:rPr lang="en-US" sz="1900" kern="700" dirty="0">
                <a:latin typeface="+mn-lt"/>
              </a:rPr>
              <a:t>Colorado House Bill 14-1298 – C.R.S. 22-24-101 English Language Proficiency Act (ELPA)</a:t>
            </a: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11804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Students who are NEP/LEP and have an IEP/504</a:t>
            </a:r>
          </a:p>
        </p:txBody>
      </p:sp>
      <p:sp>
        <p:nvSpPr>
          <p:cNvPr id="3" name="Content Placeholder 2"/>
          <p:cNvSpPr>
            <a:spLocks noGrp="1"/>
          </p:cNvSpPr>
          <p:nvPr>
            <p:ph idx="1"/>
          </p:nvPr>
        </p:nvSpPr>
        <p:spPr>
          <a:xfrm>
            <a:off x="245193" y="1428496"/>
            <a:ext cx="8472087" cy="490699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educational team (ML and IEP or 504 as applicable), which must include the family, determines whether the student will take ACCESS for ELLs or Kindergarten ACCESS with or without accommodations or, for a student with the most significant cognitive disability, meets the participation requirements for the alternate assessment.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According to federal requirements, there must be evidence of alignment between a student’s educational plan, instruction, and the accommodations provided on any of the state assessments, as well as any determinations for students to participate in Alternate ACCESS.</a:t>
            </a: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56752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ACCESS Participation </a:t>
            </a:r>
          </a:p>
        </p:txBody>
      </p:sp>
      <p:sp>
        <p:nvSpPr>
          <p:cNvPr id="3" name="Content Placeholder 2"/>
          <p:cNvSpPr>
            <a:spLocks noGrp="1"/>
          </p:cNvSpPr>
          <p:nvPr>
            <p:ph idx="1"/>
          </p:nvPr>
        </p:nvSpPr>
        <p:spPr>
          <a:xfrm>
            <a:off x="245193" y="1428496"/>
            <a:ext cx="8472087" cy="499852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 participation options exist:</a:t>
            </a:r>
          </a:p>
          <a:p>
            <a:pPr marL="1147763"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aren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student participates in ACCESS for ELLs or Kindergarten ACCESS without an accommodation.</a:t>
            </a:r>
          </a:p>
          <a:p>
            <a:pPr marL="1147763"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aren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student participates in ACCESS for ELLs or Kindergarten ACCESS with accommodation(s)*.</a:t>
            </a:r>
          </a:p>
          <a:p>
            <a:pPr marL="1147763"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aren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student participates in Alternate ACCESS only for students with the most significant cognitive disabilities.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 It is not appropriate or ethical to give the Alternate ACCESS to students who do not qualify to take the assessment.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*Accommodations are practices and procedures that provide equitable access during instruction and assessment for students who have a documented need. To use accommodations on ACCESS for ELLs accommodations must be determined by the student’s educational team and documented in the student’s IEP or 504.</a:t>
            </a: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12285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6BB4-F3BA-5CA0-0071-7C6495C06B7D}"/>
              </a:ext>
            </a:extLst>
          </p:cNvPr>
          <p:cNvSpPr>
            <a:spLocks noGrp="1"/>
          </p:cNvSpPr>
          <p:nvPr>
            <p:ph type="title"/>
          </p:nvPr>
        </p:nvSpPr>
        <p:spPr>
          <a:xfrm>
            <a:off x="506730" y="500381"/>
            <a:ext cx="7886700" cy="730249"/>
          </a:xfrm>
        </p:spPr>
        <p:txBody>
          <a:bodyPr/>
          <a:lstStyle/>
          <a:p>
            <a:r>
              <a:rPr lang="en-US" dirty="0"/>
              <a:t>Knowledge Check #2</a:t>
            </a:r>
          </a:p>
        </p:txBody>
      </p:sp>
      <p:pic>
        <p:nvPicPr>
          <p:cNvPr id="4" name="Graphic 3" descr="Lightbulb and gear outline">
            <a:extLst>
              <a:ext uri="{FF2B5EF4-FFF2-40B4-BE49-F238E27FC236}">
                <a16:creationId xmlns:a16="http://schemas.microsoft.com/office/drawing/2014/main" id="{786CE71D-FBEA-9023-BE30-92D18ADAF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9480" y="2316480"/>
            <a:ext cx="2225040" cy="2225040"/>
          </a:xfrm>
          <a:prstGeom prst="rect">
            <a:avLst/>
          </a:prstGeom>
        </p:spPr>
      </p:pic>
    </p:spTree>
    <p:extLst>
      <p:ext uri="{BB962C8B-B14F-4D97-AF65-F5344CB8AC3E}">
        <p14:creationId xmlns:p14="http://schemas.microsoft.com/office/powerpoint/2010/main" val="354237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FAE9-F251-6E0B-189C-E6809B1CEA0D}"/>
              </a:ext>
            </a:extLst>
          </p:cNvPr>
          <p:cNvSpPr>
            <a:spLocks noGrp="1"/>
          </p:cNvSpPr>
          <p:nvPr>
            <p:ph type="ctrTitle"/>
          </p:nvPr>
        </p:nvSpPr>
        <p:spPr/>
        <p:txBody>
          <a:bodyPr/>
          <a:lstStyle/>
          <a:p>
            <a:r>
              <a:rPr lang="en-US" dirty="0"/>
              <a:t>Dates</a:t>
            </a:r>
          </a:p>
        </p:txBody>
      </p:sp>
    </p:spTree>
    <p:extLst>
      <p:ext uri="{BB962C8B-B14F-4D97-AF65-F5344CB8AC3E}">
        <p14:creationId xmlns:p14="http://schemas.microsoft.com/office/powerpoint/2010/main" val="375565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ACCESS State Established Dates</a:t>
            </a:r>
          </a:p>
        </p:txBody>
      </p:sp>
      <p:sp>
        <p:nvSpPr>
          <p:cNvPr id="3" name="Content Placeholder 2"/>
          <p:cNvSpPr>
            <a:spLocks noGrp="1"/>
          </p:cNvSpPr>
          <p:nvPr>
            <p:ph idx="1"/>
          </p:nvPr>
        </p:nvSpPr>
        <p:spPr>
          <a:xfrm>
            <a:off x="245193" y="1428496"/>
            <a:ext cx="8472087" cy="4789424"/>
          </a:xfrm>
        </p:spPr>
        <p:txBody>
          <a:bodyPr>
            <a:normAutofit/>
          </a:bodyPr>
          <a:lstStyle/>
          <a:p>
            <a:pPr marL="0" indent="0">
              <a:buNone/>
            </a:pPr>
            <a:r>
              <a:rPr lang="en-US" sz="1800" b="1" dirty="0">
                <a:latin typeface="+mn-lt"/>
              </a:rPr>
              <a:t>Initial Materials order window:  Closed 10/31</a:t>
            </a:r>
          </a:p>
          <a:p>
            <a:pPr lvl="1"/>
            <a:r>
              <a:rPr lang="en-US" sz="1800" dirty="0">
                <a:latin typeface="+mn-lt"/>
              </a:rPr>
              <a:t>Paper materials as documented in IEP/504 Plans</a:t>
            </a:r>
          </a:p>
          <a:p>
            <a:pPr lvl="1"/>
            <a:r>
              <a:rPr lang="en-US" sz="1800" dirty="0">
                <a:latin typeface="+mn-lt"/>
              </a:rPr>
              <a:t>Order placed to CSI through G Drive</a:t>
            </a:r>
          </a:p>
          <a:p>
            <a:pPr marL="0" indent="0">
              <a:buNone/>
            </a:pPr>
            <a:r>
              <a:rPr lang="en-US" sz="1800" b="1" dirty="0">
                <a:latin typeface="+mn-lt"/>
              </a:rPr>
              <a:t>Student Data Pull for WIDA AMS:  11/03/23</a:t>
            </a:r>
          </a:p>
          <a:p>
            <a:pPr lvl="1"/>
            <a:r>
              <a:rPr lang="en-US" sz="1800" dirty="0">
                <a:solidFill>
                  <a:srgbClr val="FF0000"/>
                </a:solidFill>
                <a:latin typeface="+mn-lt"/>
              </a:rPr>
              <a:t>Online, K and Alternate materials are based on this information</a:t>
            </a:r>
          </a:p>
          <a:p>
            <a:pPr lvl="1"/>
            <a:r>
              <a:rPr lang="en-US" sz="1800" dirty="0">
                <a:latin typeface="+mn-lt"/>
              </a:rPr>
              <a:t>No action required</a:t>
            </a:r>
            <a:endParaRPr lang="en-US" sz="1800" dirty="0">
              <a:solidFill>
                <a:srgbClr val="FF0000"/>
              </a:solidFill>
              <a:latin typeface="+mn-lt"/>
            </a:endParaRPr>
          </a:p>
          <a:p>
            <a:pPr marL="0" indent="0">
              <a:buNone/>
            </a:pPr>
            <a:r>
              <a:rPr lang="en-US" sz="1800" b="1" dirty="0">
                <a:latin typeface="+mn-lt"/>
              </a:rPr>
              <a:t>Verification of School Training form:  11/08/23</a:t>
            </a:r>
          </a:p>
          <a:p>
            <a:pPr lvl="1"/>
            <a:r>
              <a:rPr lang="en-US" sz="1800" dirty="0">
                <a:latin typeface="+mn-lt"/>
              </a:rPr>
              <a:t>Form is due 01/08/24</a:t>
            </a:r>
          </a:p>
          <a:p>
            <a:pPr marL="0" indent="0">
              <a:buNone/>
            </a:pPr>
            <a:r>
              <a:rPr lang="en-US" sz="1800" b="1" dirty="0">
                <a:latin typeface="+mn-lt"/>
              </a:rPr>
              <a:t>WIDA AMS opens:  </a:t>
            </a:r>
            <a:r>
              <a:rPr lang="en-US" sz="1800" dirty="0">
                <a:latin typeface="+mn-lt"/>
              </a:rPr>
              <a:t>11/29/23</a:t>
            </a:r>
          </a:p>
          <a:p>
            <a:pPr marL="0" indent="0">
              <a:buNone/>
            </a:pPr>
            <a:r>
              <a:rPr lang="en-US" sz="1800" b="1" dirty="0">
                <a:latin typeface="+mn-lt"/>
              </a:rPr>
              <a:t>UAR (scribe) submission: </a:t>
            </a:r>
            <a:r>
              <a:rPr lang="en-US" sz="1800" dirty="0">
                <a:latin typeface="+mn-lt"/>
              </a:rPr>
              <a:t>11/27/23</a:t>
            </a: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022725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ACCESS State Established Dates Cont.</a:t>
            </a:r>
          </a:p>
        </p:txBody>
      </p:sp>
      <p:sp>
        <p:nvSpPr>
          <p:cNvPr id="3" name="Content Placeholder 2"/>
          <p:cNvSpPr>
            <a:spLocks noGrp="1"/>
          </p:cNvSpPr>
          <p:nvPr>
            <p:ph idx="1"/>
          </p:nvPr>
        </p:nvSpPr>
        <p:spPr>
          <a:xfrm>
            <a:off x="245193" y="1428496"/>
            <a:ext cx="8472087" cy="4921503"/>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Materials arrive:  12/14/23, will send to schools</a:t>
            </a:r>
            <a:r>
              <a:rPr kumimoji="0" lang="en-US" sz="1900" b="0" i="0" u="none" strike="noStrike" kern="1200" cap="none" spc="0" normalizeH="0" baseline="0" noProof="0" dirty="0">
                <a:ln>
                  <a:noFill/>
                </a:ln>
                <a:solidFill>
                  <a:prstClr val="black"/>
                </a:solidFill>
                <a:effectLst/>
                <a:uLnTx/>
                <a:uFillTx/>
                <a:latin typeface="+mn-lt"/>
                <a:ea typeface="+mn-ea"/>
                <a:cs typeface="+mn-cs"/>
              </a:rPr>
              <a:t> based on winter break schedules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Additional Materials order window: </a:t>
            </a:r>
            <a:r>
              <a:rPr kumimoji="0" lang="en-US" sz="1900" b="0" i="0" u="none" strike="noStrike" kern="1200" cap="none" spc="0" normalizeH="0" baseline="0" noProof="0" dirty="0">
                <a:ln>
                  <a:noFill/>
                </a:ln>
                <a:solidFill>
                  <a:prstClr val="black"/>
                </a:solidFill>
                <a:effectLst/>
                <a:uLnTx/>
                <a:uFillTx/>
                <a:latin typeface="+mn-lt"/>
                <a:ea typeface="+mn-ea"/>
                <a:cs typeface="+mn-cs"/>
              </a:rPr>
              <a:t> 12/18/23 –  02/02/24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Handwriting response booklets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Test Window:  </a:t>
            </a:r>
            <a:r>
              <a:rPr kumimoji="0" lang="en-US" sz="1900" b="0" i="0" u="none" strike="noStrike" kern="1200" cap="none" spc="0" normalizeH="0" baseline="0" noProof="0" dirty="0">
                <a:ln>
                  <a:noFill/>
                </a:ln>
                <a:solidFill>
                  <a:prstClr val="black"/>
                </a:solidFill>
                <a:effectLst/>
                <a:highlight>
                  <a:srgbClr val="FFFF00"/>
                </a:highlight>
                <a:uLnTx/>
                <a:uFillTx/>
                <a:latin typeface="+mn-lt"/>
                <a:ea typeface="+mn-ea"/>
                <a:cs typeface="+mn-cs"/>
              </a:rPr>
              <a:t>01/08/24 – 02/09/24</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Enrollment testing cutoff:  02/02/24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Return materials:  </a:t>
            </a:r>
            <a:r>
              <a:rPr kumimoji="0" lang="en-US" sz="1900" b="0" i="0" u="none" strike="noStrike" kern="1200" cap="none" spc="0" normalizeH="0" baseline="0" noProof="0" dirty="0">
                <a:ln>
                  <a:noFill/>
                </a:ln>
                <a:solidFill>
                  <a:prstClr val="black"/>
                </a:solidFill>
                <a:effectLst/>
                <a:uLnTx/>
                <a:uFillTx/>
                <a:latin typeface="+mn-lt"/>
                <a:ea typeface="+mn-ea"/>
                <a:cs typeface="+mn-cs"/>
              </a:rPr>
              <a:t>02/12/24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Results ACCESS for ELLs &amp; Kindergarten ACCESS: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04/29/24* (downloadable reports)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05/09/24* (printed reports)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Results Alternate ACCESS: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09/12/24* (downloadable reports)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10/02/24 *</a:t>
            </a:r>
            <a:r>
              <a:rPr kumimoji="0" lang="en-US" sz="1900" b="1" i="0" u="none" strike="noStrike" kern="1200" cap="none" spc="0" normalizeH="0" baseline="0" noProof="0" dirty="0">
                <a:ln>
                  <a:noFill/>
                </a:ln>
                <a:solidFill>
                  <a:prstClr val="black"/>
                </a:solidFill>
                <a:effectLst/>
                <a:uLnTx/>
                <a:uFillTx/>
                <a:latin typeface="+mn-lt"/>
                <a:ea typeface="+mn-ea"/>
                <a:cs typeface="+mn-cs"/>
              </a:rPr>
              <a:t> </a:t>
            </a:r>
            <a:r>
              <a:rPr kumimoji="0" lang="en-US" sz="1900" b="0" i="0" u="none" strike="noStrike" kern="1200" cap="none" spc="0" normalizeH="0" baseline="0" noProof="0" dirty="0">
                <a:ln>
                  <a:noFill/>
                </a:ln>
                <a:solidFill>
                  <a:prstClr val="black"/>
                </a:solidFill>
                <a:effectLst/>
                <a:uLnTx/>
                <a:uFillTx/>
                <a:latin typeface="+mn-lt"/>
                <a:ea typeface="+mn-ea"/>
                <a:cs typeface="+mn-cs"/>
              </a:rPr>
              <a:t>(downloadable reports)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mn-lt"/>
                <a:ea typeface="+mn-ea"/>
                <a:cs typeface="+mn-cs"/>
              </a:rPr>
              <a:t>*Tentative</a:t>
            </a: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54065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ACCESS School Established Dates</a:t>
            </a:r>
          </a:p>
        </p:txBody>
      </p:sp>
      <p:sp>
        <p:nvSpPr>
          <p:cNvPr id="3" name="Content Placeholder 2"/>
          <p:cNvSpPr>
            <a:spLocks noGrp="1"/>
          </p:cNvSpPr>
          <p:nvPr>
            <p:ph idx="1"/>
          </p:nvPr>
        </p:nvSpPr>
        <p:spPr>
          <a:xfrm>
            <a:off x="245193" y="1428496"/>
            <a:ext cx="8472087" cy="4921503"/>
          </a:xfrm>
        </p:spPr>
        <p:txBody>
          <a:bodyPr>
            <a:normAutofit/>
          </a:bodyPr>
          <a:lstStyle/>
          <a:p>
            <a:pPr>
              <a:defRPr/>
            </a:pPr>
            <a:r>
              <a:rPr lang="en-US" sz="1800" dirty="0">
                <a:solidFill>
                  <a:prstClr val="black"/>
                </a:solidFill>
                <a:latin typeface="+mn-lt"/>
                <a:cs typeface="+mn-cs"/>
              </a:rPr>
              <a:t>School trainings</a:t>
            </a:r>
          </a:p>
          <a:p>
            <a:pPr>
              <a:defRPr/>
            </a:pPr>
            <a:r>
              <a:rPr lang="en-US" sz="1800" dirty="0">
                <a:solidFill>
                  <a:prstClr val="black"/>
                </a:solidFill>
                <a:latin typeface="+mn-lt"/>
                <a:cs typeface="+mn-cs"/>
              </a:rPr>
              <a:t>Testing schedule</a:t>
            </a:r>
          </a:p>
          <a:p>
            <a:pPr>
              <a:defRPr/>
            </a:pPr>
            <a:r>
              <a:rPr lang="en-US" sz="1800" dirty="0">
                <a:solidFill>
                  <a:prstClr val="black"/>
                </a:solidFill>
                <a:latin typeface="+mn-lt"/>
                <a:cs typeface="+mn-cs"/>
              </a:rPr>
              <a:t>Distribution of results</a:t>
            </a:r>
          </a:p>
          <a:p>
            <a:pPr>
              <a:defRPr/>
            </a:pPr>
            <a:r>
              <a:rPr lang="en-US" sz="1800" dirty="0">
                <a:solidFill>
                  <a:prstClr val="black"/>
                </a:solidFill>
                <a:latin typeface="+mn-lt"/>
                <a:cs typeface="+mn-cs"/>
              </a:rPr>
              <a:t>ISRs are to be shared with parents/guardians as soon as practicable. Please keep in mind, the reports are confidential and distribution of both electronic and/or hard copy reports must be in accordance with state and federal privacy laws, and local school board policy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41116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6BB4-F3BA-5CA0-0071-7C6495C06B7D}"/>
              </a:ext>
            </a:extLst>
          </p:cNvPr>
          <p:cNvSpPr>
            <a:spLocks noGrp="1"/>
          </p:cNvSpPr>
          <p:nvPr>
            <p:ph type="title"/>
          </p:nvPr>
        </p:nvSpPr>
        <p:spPr>
          <a:xfrm>
            <a:off x="506730" y="500381"/>
            <a:ext cx="7886700" cy="730249"/>
          </a:xfrm>
        </p:spPr>
        <p:txBody>
          <a:bodyPr/>
          <a:lstStyle/>
          <a:p>
            <a:r>
              <a:rPr lang="en-US" dirty="0"/>
              <a:t>Knowledge Check #3</a:t>
            </a:r>
          </a:p>
        </p:txBody>
      </p:sp>
      <p:pic>
        <p:nvPicPr>
          <p:cNvPr id="4" name="Graphic 3" descr="Lightbulb and gear outline">
            <a:extLst>
              <a:ext uri="{FF2B5EF4-FFF2-40B4-BE49-F238E27FC236}">
                <a16:creationId xmlns:a16="http://schemas.microsoft.com/office/drawing/2014/main" id="{786CE71D-FBEA-9023-BE30-92D18ADAF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9480" y="2316480"/>
            <a:ext cx="2225040" cy="2225040"/>
          </a:xfrm>
          <a:prstGeom prst="rect">
            <a:avLst/>
          </a:prstGeom>
        </p:spPr>
      </p:pic>
    </p:spTree>
    <p:extLst>
      <p:ext uri="{BB962C8B-B14F-4D97-AF65-F5344CB8AC3E}">
        <p14:creationId xmlns:p14="http://schemas.microsoft.com/office/powerpoint/2010/main" val="120916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A1DE-8420-43BB-0FC2-F9645A490386}"/>
              </a:ext>
            </a:extLst>
          </p:cNvPr>
          <p:cNvSpPr>
            <a:spLocks noGrp="1"/>
          </p:cNvSpPr>
          <p:nvPr>
            <p:ph type="title"/>
          </p:nvPr>
        </p:nvSpPr>
        <p:spPr>
          <a:xfrm>
            <a:off x="486410" y="551899"/>
            <a:ext cx="7886700" cy="730249"/>
          </a:xfrm>
        </p:spPr>
        <p:txBody>
          <a:bodyPr>
            <a:normAutofit/>
          </a:bodyPr>
          <a:lstStyle/>
          <a:p>
            <a:r>
              <a:rPr lang="en-US" sz="2800" dirty="0"/>
              <a:t>Note</a:t>
            </a:r>
          </a:p>
        </p:txBody>
      </p:sp>
      <p:sp>
        <p:nvSpPr>
          <p:cNvPr id="3" name="Content Placeholder 2">
            <a:extLst>
              <a:ext uri="{FF2B5EF4-FFF2-40B4-BE49-F238E27FC236}">
                <a16:creationId xmlns:a16="http://schemas.microsoft.com/office/drawing/2014/main" id="{58C1EAE0-BC80-2462-D602-09250AD50D8B}"/>
              </a:ext>
            </a:extLst>
          </p:cNvPr>
          <p:cNvSpPr>
            <a:spLocks noGrp="1"/>
          </p:cNvSpPr>
          <p:nvPr>
            <p:ph idx="1"/>
          </p:nvPr>
        </p:nvSpPr>
        <p:spPr>
          <a:xfrm>
            <a:off x="486410" y="1586948"/>
            <a:ext cx="7886700" cy="489481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lang="en-US" sz="2200" dirty="0">
                <a:solidFill>
                  <a:prstClr val="black"/>
                </a:solidFill>
                <a:latin typeface="Calibri" panose="020F0502020204030204"/>
                <a:cs typeface="+mn-cs"/>
              </a:rPr>
              <a:t>This training is intended to support School Assessment Coordinators in preparing their school for the annual administration of the WIDA ACCESS suite of assessments, including ACCESS for ELLs 1-12 (online &amp; paper), Kindergarten ACCESS for ELLs, and Alternate ACCESS.</a:t>
            </a:r>
          </a:p>
        </p:txBody>
      </p:sp>
    </p:spTree>
    <p:extLst>
      <p:ext uri="{BB962C8B-B14F-4D97-AF65-F5344CB8AC3E}">
        <p14:creationId xmlns:p14="http://schemas.microsoft.com/office/powerpoint/2010/main" val="396441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8E05-F3C1-EE58-852D-C1C323F9FE48}"/>
              </a:ext>
            </a:extLst>
          </p:cNvPr>
          <p:cNvSpPr>
            <a:spLocks noGrp="1"/>
          </p:cNvSpPr>
          <p:nvPr>
            <p:ph type="ctrTitle"/>
          </p:nvPr>
        </p:nvSpPr>
        <p:spPr/>
        <p:txBody>
          <a:bodyPr/>
          <a:lstStyle/>
          <a:p>
            <a:r>
              <a:rPr lang="en-US" dirty="0"/>
              <a:t>What’s New? </a:t>
            </a:r>
          </a:p>
        </p:txBody>
      </p:sp>
    </p:spTree>
    <p:extLst>
      <p:ext uri="{BB962C8B-B14F-4D97-AF65-F5344CB8AC3E}">
        <p14:creationId xmlns:p14="http://schemas.microsoft.com/office/powerpoint/2010/main" val="1255682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Spring 2024 Updates Part 1</a:t>
            </a:r>
          </a:p>
        </p:txBody>
      </p:sp>
      <p:sp>
        <p:nvSpPr>
          <p:cNvPr id="3" name="Content Placeholder 2"/>
          <p:cNvSpPr>
            <a:spLocks noGrp="1"/>
          </p:cNvSpPr>
          <p:nvPr>
            <p:ph idx="1"/>
          </p:nvPr>
        </p:nvSpPr>
        <p:spPr>
          <a:xfrm>
            <a:off x="335956" y="1378392"/>
            <a:ext cx="8472087" cy="3932644"/>
          </a:xfrm>
        </p:spPr>
        <p:txBody>
          <a:bodyPr>
            <a:normAutofit/>
          </a:bodyPr>
          <a:lstStyle/>
          <a:p>
            <a:r>
              <a:rPr lang="en-US" sz="1800" dirty="0">
                <a:solidFill>
                  <a:srgbClr val="000000"/>
                </a:solidFill>
                <a:latin typeface="+mn-lt"/>
              </a:rPr>
              <a:t>Kindergarten Alternate</a:t>
            </a:r>
          </a:p>
          <a:p>
            <a:r>
              <a:rPr lang="en-US" sz="1800" dirty="0">
                <a:solidFill>
                  <a:srgbClr val="000000"/>
                </a:solidFill>
                <a:latin typeface="+mn-lt"/>
              </a:rPr>
              <a:t>ACCESS Online, Paper, &amp; Alternate assessment training courses completion window</a:t>
            </a:r>
          </a:p>
          <a:p>
            <a:pPr lvl="1"/>
            <a:r>
              <a:rPr lang="en-US" sz="1800" dirty="0">
                <a:solidFill>
                  <a:srgbClr val="000000"/>
                </a:solidFill>
                <a:highlight>
                  <a:srgbClr val="FFFF00"/>
                </a:highlight>
                <a:latin typeface="+mn-lt"/>
              </a:rPr>
              <a:t>October 1, 2023 – January 8, 2024</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4142382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Spring 2024 Updates Part 2</a:t>
            </a:r>
          </a:p>
        </p:txBody>
      </p:sp>
      <p:sp>
        <p:nvSpPr>
          <p:cNvPr id="3" name="Content Placeholder 2"/>
          <p:cNvSpPr>
            <a:spLocks noGrp="1"/>
          </p:cNvSpPr>
          <p:nvPr>
            <p:ph idx="1"/>
          </p:nvPr>
        </p:nvSpPr>
        <p:spPr>
          <a:xfrm>
            <a:off x="335956" y="1378392"/>
            <a:ext cx="8472087" cy="663768"/>
          </a:xfrm>
        </p:spPr>
        <p:txBody>
          <a:bodyPr>
            <a:normAutofit/>
          </a:bodyPr>
          <a:lstStyle/>
          <a:p>
            <a:pPr marL="0" indent="0">
              <a:buNone/>
            </a:pPr>
            <a:r>
              <a:rPr lang="en-US" sz="1800" dirty="0">
                <a:solidFill>
                  <a:srgbClr val="000000"/>
                </a:solidFill>
                <a:latin typeface="+mn-lt"/>
              </a:rPr>
              <a:t>WIDA AMS layout and terminology</a:t>
            </a:r>
          </a:p>
          <a:p>
            <a:pPr marL="0" indent="0">
              <a:buNone/>
            </a:pPr>
            <a:endParaRPr lang="en-US" sz="1800" dirty="0">
              <a:solidFill>
                <a:srgbClr val="000000"/>
              </a:solidFill>
              <a:latin typeface="+mn-lt"/>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22</a:t>
            </a:fld>
            <a:endParaRPr lang="en-US" dirty="0"/>
          </a:p>
        </p:txBody>
      </p:sp>
      <p:pic>
        <p:nvPicPr>
          <p:cNvPr id="5" name="table" descr="A table with two columns - one labeled 'Legacy Term' and one labeled 'New Term'. The first row reads 'Test Session(s)' (Legacy Term) and Registration(s) (New Term). Following this pattern, &quot;Administration&quot; then &quot;Registration Window&quot;; &quot;Multiple Student Upload&quot; then &quot;Student Import&quot;; &quot;Screener Data Export&quot; then &quot;Screener Export&quot;; &quot;On-Demand Reports&quot; then &quot;Batch Download&quot;; &quot;Test Results&quot; then &quot;Published Reports&quot;.">
            <a:extLst>
              <a:ext uri="{FF2B5EF4-FFF2-40B4-BE49-F238E27FC236}">
                <a16:creationId xmlns:a16="http://schemas.microsoft.com/office/drawing/2014/main" id="{E6203C5C-0690-FBE5-F159-183F6EBCC7EC}"/>
              </a:ext>
            </a:extLst>
          </p:cNvPr>
          <p:cNvPicPr>
            <a:picLocks noChangeAspect="1"/>
          </p:cNvPicPr>
          <p:nvPr/>
        </p:nvPicPr>
        <p:blipFill>
          <a:blip r:embed="rId2"/>
          <a:stretch>
            <a:fillRect/>
          </a:stretch>
        </p:blipFill>
        <p:spPr>
          <a:xfrm>
            <a:off x="1159535" y="2235443"/>
            <a:ext cx="6824928" cy="3417216"/>
          </a:xfrm>
          <a:prstGeom prst="rect">
            <a:avLst/>
          </a:prstGeom>
        </p:spPr>
      </p:pic>
    </p:spTree>
    <p:extLst>
      <p:ext uri="{BB962C8B-B14F-4D97-AF65-F5344CB8AC3E}">
        <p14:creationId xmlns:p14="http://schemas.microsoft.com/office/powerpoint/2010/main" val="420684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Spring 2024 Updates Part 3</a:t>
            </a:r>
          </a:p>
        </p:txBody>
      </p:sp>
      <p:sp>
        <p:nvSpPr>
          <p:cNvPr id="3" name="Content Placeholder 2"/>
          <p:cNvSpPr>
            <a:spLocks noGrp="1"/>
          </p:cNvSpPr>
          <p:nvPr>
            <p:ph idx="1"/>
          </p:nvPr>
        </p:nvSpPr>
        <p:spPr>
          <a:xfrm>
            <a:off x="335956" y="1378392"/>
            <a:ext cx="8472087" cy="4957094"/>
          </a:xfrm>
        </p:spPr>
        <p:txBody>
          <a:bodyPr>
            <a:normAutofit/>
          </a:bodyPr>
          <a:lstStyle/>
          <a:p>
            <a:r>
              <a:rPr lang="en-US" sz="1800" dirty="0">
                <a:solidFill>
                  <a:srgbClr val="000000"/>
                </a:solidFill>
                <a:latin typeface="+mn-lt"/>
              </a:rPr>
              <a:t>Paper 1-12 is available only through IEP/504 documentation </a:t>
            </a:r>
          </a:p>
          <a:p>
            <a:r>
              <a:rPr lang="en-US" sz="1800" dirty="0">
                <a:solidFill>
                  <a:srgbClr val="000000"/>
                </a:solidFill>
                <a:latin typeface="+mn-lt"/>
              </a:rPr>
              <a:t>Test Administrator information will be collected for all paper 1-12 tests</a:t>
            </a:r>
          </a:p>
          <a:p>
            <a:r>
              <a:rPr lang="en-US" sz="1800" dirty="0">
                <a:solidFill>
                  <a:srgbClr val="000000"/>
                </a:solidFill>
                <a:latin typeface="+mn-lt"/>
              </a:rPr>
              <a:t>Transfer Requests are submitted through WIDA AMS</a:t>
            </a:r>
          </a:p>
          <a:p>
            <a:r>
              <a:rPr lang="en-US" sz="1800" dirty="0">
                <a:solidFill>
                  <a:srgbClr val="000000"/>
                </a:solidFill>
                <a:latin typeface="+mn-lt"/>
              </a:rPr>
              <a:t>Invalidation code requests are through CDE</a:t>
            </a:r>
          </a:p>
          <a:p>
            <a:r>
              <a:rPr lang="en-US" sz="1800" dirty="0">
                <a:solidFill>
                  <a:srgbClr val="000000"/>
                </a:solidFill>
                <a:latin typeface="+mn-lt"/>
              </a:rPr>
              <a:t>Reason Not Tested Codes entered in WIDA AMS</a:t>
            </a: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1654400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Reminder</a:t>
            </a:r>
          </a:p>
        </p:txBody>
      </p:sp>
      <p:sp>
        <p:nvSpPr>
          <p:cNvPr id="3" name="Content Placeholder 2"/>
          <p:cNvSpPr>
            <a:spLocks noGrp="1"/>
          </p:cNvSpPr>
          <p:nvPr>
            <p:ph idx="1"/>
          </p:nvPr>
        </p:nvSpPr>
        <p:spPr>
          <a:xfrm>
            <a:off x="335956" y="1378392"/>
            <a:ext cx="8472087" cy="3932644"/>
          </a:xfrm>
        </p:spPr>
        <p:txBody>
          <a:bodyPr>
            <a:normAutofit/>
          </a:bodyPr>
          <a:lstStyle/>
          <a:p>
            <a:r>
              <a:rPr lang="en-US" sz="1800" dirty="0">
                <a:solidFill>
                  <a:srgbClr val="000000"/>
                </a:solidFill>
                <a:latin typeface="+mn-lt"/>
              </a:rPr>
              <a:t>Only school email addresses in WIDA AMS and the WIDA Secure Portal</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28796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6BB4-F3BA-5CA0-0071-7C6495C06B7D}"/>
              </a:ext>
            </a:extLst>
          </p:cNvPr>
          <p:cNvSpPr>
            <a:spLocks noGrp="1"/>
          </p:cNvSpPr>
          <p:nvPr>
            <p:ph type="title"/>
          </p:nvPr>
        </p:nvSpPr>
        <p:spPr>
          <a:xfrm>
            <a:off x="506730" y="500381"/>
            <a:ext cx="7886700" cy="730249"/>
          </a:xfrm>
        </p:spPr>
        <p:txBody>
          <a:bodyPr/>
          <a:lstStyle/>
          <a:p>
            <a:r>
              <a:rPr lang="en-US" dirty="0"/>
              <a:t>Knowledge Check #4</a:t>
            </a:r>
          </a:p>
        </p:txBody>
      </p:sp>
      <p:pic>
        <p:nvPicPr>
          <p:cNvPr id="4" name="Graphic 3" descr="Lightbulb and gear outline">
            <a:extLst>
              <a:ext uri="{FF2B5EF4-FFF2-40B4-BE49-F238E27FC236}">
                <a16:creationId xmlns:a16="http://schemas.microsoft.com/office/drawing/2014/main" id="{786CE71D-FBEA-9023-BE30-92D18ADAF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9480" y="2316480"/>
            <a:ext cx="2225040" cy="2225040"/>
          </a:xfrm>
          <a:prstGeom prst="rect">
            <a:avLst/>
          </a:prstGeom>
        </p:spPr>
      </p:pic>
    </p:spTree>
    <p:extLst>
      <p:ext uri="{BB962C8B-B14F-4D97-AF65-F5344CB8AC3E}">
        <p14:creationId xmlns:p14="http://schemas.microsoft.com/office/powerpoint/2010/main" val="1561932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09E5-E502-D33E-3203-62314AD0AFE8}"/>
              </a:ext>
            </a:extLst>
          </p:cNvPr>
          <p:cNvSpPr>
            <a:spLocks noGrp="1"/>
          </p:cNvSpPr>
          <p:nvPr>
            <p:ph type="ctrTitle"/>
          </p:nvPr>
        </p:nvSpPr>
        <p:spPr/>
        <p:txBody>
          <a:bodyPr/>
          <a:lstStyle/>
          <a:p>
            <a:r>
              <a:rPr lang="en-US" dirty="0"/>
              <a:t>Resources: WIDA and DRC</a:t>
            </a:r>
          </a:p>
        </p:txBody>
      </p:sp>
    </p:spTree>
    <p:extLst>
      <p:ext uri="{BB962C8B-B14F-4D97-AF65-F5344CB8AC3E}">
        <p14:creationId xmlns:p14="http://schemas.microsoft.com/office/powerpoint/2010/main" val="111959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Resource Documents</a:t>
            </a:r>
          </a:p>
        </p:txBody>
      </p:sp>
      <p:sp>
        <p:nvSpPr>
          <p:cNvPr id="3" name="Content Placeholder 2"/>
          <p:cNvSpPr>
            <a:spLocks noGrp="1"/>
          </p:cNvSpPr>
          <p:nvPr>
            <p:ph idx="1"/>
          </p:nvPr>
        </p:nvSpPr>
        <p:spPr>
          <a:xfrm>
            <a:off x="335956" y="1378391"/>
            <a:ext cx="8472087" cy="5048627"/>
          </a:xfrm>
        </p:spPr>
        <p:txBody>
          <a:bodyPr>
            <a:normAutofit/>
          </a:bodyPr>
          <a:lstStyle/>
          <a:p>
            <a:pPr marL="0" indent="0">
              <a:buNone/>
            </a:pPr>
            <a:r>
              <a:rPr lang="en-US" sz="1800" b="1" dirty="0">
                <a:latin typeface="+mn-lt"/>
              </a:rPr>
              <a:t>WIDA/DRC</a:t>
            </a:r>
          </a:p>
          <a:p>
            <a:r>
              <a:rPr lang="en-US" sz="1800" dirty="0">
                <a:latin typeface="+mn-lt"/>
                <a:hlinkClick r:id="rId2"/>
              </a:rPr>
              <a:t>District and School Coordinator Manual</a:t>
            </a:r>
            <a:endParaRPr lang="en-US" sz="1800" dirty="0">
              <a:latin typeface="+mn-lt"/>
            </a:endParaRPr>
          </a:p>
          <a:p>
            <a:r>
              <a:rPr lang="en-US" sz="1800" dirty="0">
                <a:latin typeface="+mn-lt"/>
                <a:hlinkClick r:id="rId3"/>
              </a:rPr>
              <a:t>Test Administrator Manual</a:t>
            </a:r>
            <a:endParaRPr lang="en-US" sz="1800" dirty="0">
              <a:latin typeface="+mn-lt"/>
            </a:endParaRPr>
          </a:p>
          <a:p>
            <a:r>
              <a:rPr lang="en-US" sz="1800" dirty="0">
                <a:latin typeface="+mn-lt"/>
                <a:hlinkClick r:id="rId4"/>
              </a:rPr>
              <a:t>Test Administrator Essentials</a:t>
            </a:r>
            <a:endParaRPr lang="en-US" sz="1800" dirty="0">
              <a:latin typeface="+mn-lt"/>
            </a:endParaRPr>
          </a:p>
          <a:p>
            <a:r>
              <a:rPr lang="en-US" sz="1800" dirty="0">
                <a:latin typeface="+mn-lt"/>
                <a:hlinkClick r:id="rId5"/>
              </a:rPr>
              <a:t>WIDA AMS User Guide</a:t>
            </a:r>
            <a:endParaRPr lang="en-US" sz="1800" dirty="0">
              <a:latin typeface="+mn-lt"/>
            </a:endParaRPr>
          </a:p>
          <a:p>
            <a:r>
              <a:rPr lang="en-US" sz="1800" b="0" i="0" dirty="0">
                <a:solidFill>
                  <a:srgbClr val="000000"/>
                </a:solidFill>
                <a:effectLst/>
                <a:latin typeface="+mn-lt"/>
                <a:hlinkClick r:id="rId6"/>
              </a:rPr>
              <a:t>Accessibility and Accommodations Manual</a:t>
            </a:r>
            <a:endParaRPr lang="en-US" sz="1800" b="0" i="0" dirty="0">
              <a:solidFill>
                <a:srgbClr val="000000"/>
              </a:solidFill>
              <a:effectLst/>
              <a:latin typeface="+mn-lt"/>
            </a:endParaRPr>
          </a:p>
          <a:p>
            <a:endParaRPr lang="en-US" sz="1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90109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WIDA Role Manuals</a:t>
            </a:r>
          </a:p>
        </p:txBody>
      </p:sp>
      <p:sp>
        <p:nvSpPr>
          <p:cNvPr id="3" name="Content Placeholder 2"/>
          <p:cNvSpPr>
            <a:spLocks noGrp="1"/>
          </p:cNvSpPr>
          <p:nvPr>
            <p:ph idx="1"/>
          </p:nvPr>
        </p:nvSpPr>
        <p:spPr>
          <a:xfrm>
            <a:off x="335956" y="1378391"/>
            <a:ext cx="4490044" cy="866969"/>
          </a:xfrm>
        </p:spPr>
        <p:txBody>
          <a:bodyPr>
            <a:normAutofit/>
          </a:bodyPr>
          <a:lstStyle/>
          <a:p>
            <a:pPr marL="0" indent="0">
              <a:lnSpc>
                <a:spcPct val="100000"/>
              </a:lnSpc>
              <a:buNone/>
              <a:defRPr/>
            </a:pPr>
            <a:r>
              <a:rPr lang="en-US" sz="1800" dirty="0">
                <a:latin typeface="+mn-lt"/>
                <a:hlinkClick r:id="rId2"/>
              </a:rPr>
              <a:t>District and School  Manual (DSM) </a:t>
            </a:r>
            <a:endParaRPr lang="en-US" sz="1800" dirty="0">
              <a:latin typeface="+mn-lt"/>
            </a:endParaRPr>
          </a:p>
          <a:p>
            <a:pPr marL="0" indent="0">
              <a:lnSpc>
                <a:spcPct val="100000"/>
              </a:lnSpc>
              <a:buNone/>
              <a:defRPr/>
            </a:pPr>
            <a:r>
              <a:rPr lang="en-US" sz="1800" dirty="0">
                <a:latin typeface="+mn-lt"/>
              </a:rPr>
              <a:t>For Test Coordinators</a:t>
            </a:r>
          </a:p>
          <a:p>
            <a:pPr marL="0" indent="0">
              <a:buNone/>
            </a:pPr>
            <a:endParaRPr lang="en-US" sz="10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28</a:t>
            </a:fld>
            <a:endParaRPr lang="en-US" dirty="0"/>
          </a:p>
        </p:txBody>
      </p:sp>
      <p:sp>
        <p:nvSpPr>
          <p:cNvPr id="6" name="TextBox 5">
            <a:extLst>
              <a:ext uri="{FF2B5EF4-FFF2-40B4-BE49-F238E27FC236}">
                <a16:creationId xmlns:a16="http://schemas.microsoft.com/office/drawing/2014/main" id="{ED96939D-84DA-F81F-7300-B3406835301A}"/>
              </a:ext>
            </a:extLst>
          </p:cNvPr>
          <p:cNvSpPr txBox="1"/>
          <p:nvPr/>
        </p:nvSpPr>
        <p:spPr>
          <a:xfrm>
            <a:off x="4484617" y="1378391"/>
            <a:ext cx="4572000" cy="646331"/>
          </a:xfrm>
          <a:prstGeom prst="rect">
            <a:avLst/>
          </a:prstGeom>
          <a:noFill/>
        </p:spPr>
        <p:txBody>
          <a:bodyPr wrap="square">
            <a:spAutoFit/>
          </a:bodyPr>
          <a:lstStyle/>
          <a:p>
            <a:pPr marL="0" indent="0">
              <a:buNone/>
              <a:defRPr/>
            </a:pPr>
            <a:r>
              <a:rPr lang="en-US" sz="1800" dirty="0">
                <a:hlinkClick r:id="rId3"/>
              </a:rPr>
              <a:t>Test Administrator Manual (TAM)</a:t>
            </a:r>
            <a:endParaRPr lang="en-US" sz="1800" dirty="0"/>
          </a:p>
          <a:p>
            <a:pPr>
              <a:defRPr/>
            </a:pPr>
            <a:r>
              <a:rPr lang="en-US" sz="1800" dirty="0"/>
              <a:t>For Test Administrators</a:t>
            </a:r>
          </a:p>
        </p:txBody>
      </p:sp>
      <p:pic>
        <p:nvPicPr>
          <p:cNvPr id="7" name="Picture 6" descr="A screenshot of the cover of WIDA's District and School Test Coordinator Manual">
            <a:extLst>
              <a:ext uri="{FF2B5EF4-FFF2-40B4-BE49-F238E27FC236}">
                <a16:creationId xmlns:a16="http://schemas.microsoft.com/office/drawing/2014/main" id="{F2984C0D-95F9-1149-6279-763A42E80B18}"/>
              </a:ext>
            </a:extLst>
          </p:cNvPr>
          <p:cNvPicPr>
            <a:picLocks noChangeAspect="1"/>
          </p:cNvPicPr>
          <p:nvPr/>
        </p:nvPicPr>
        <p:blipFill>
          <a:blip r:embed="rId4"/>
          <a:stretch>
            <a:fillRect/>
          </a:stretch>
        </p:blipFill>
        <p:spPr>
          <a:xfrm>
            <a:off x="192929" y="2112571"/>
            <a:ext cx="3790262" cy="4314447"/>
          </a:xfrm>
          <a:prstGeom prst="rect">
            <a:avLst/>
          </a:prstGeom>
        </p:spPr>
      </p:pic>
      <p:pic>
        <p:nvPicPr>
          <p:cNvPr id="8" name="Picture 7" descr="A screenshot of the cover of WIDA's Test Administrator Manual.">
            <a:extLst>
              <a:ext uri="{FF2B5EF4-FFF2-40B4-BE49-F238E27FC236}">
                <a16:creationId xmlns:a16="http://schemas.microsoft.com/office/drawing/2014/main" id="{9045E1BE-2894-51B2-3062-1509FB22BC33}"/>
              </a:ext>
            </a:extLst>
          </p:cNvPr>
          <p:cNvPicPr>
            <a:picLocks noChangeAspect="1"/>
          </p:cNvPicPr>
          <p:nvPr/>
        </p:nvPicPr>
        <p:blipFill>
          <a:blip r:embed="rId5"/>
          <a:stretch>
            <a:fillRect/>
          </a:stretch>
        </p:blipFill>
        <p:spPr>
          <a:xfrm>
            <a:off x="4239139" y="2112571"/>
            <a:ext cx="3718720" cy="4200525"/>
          </a:xfrm>
          <a:prstGeom prst="rect">
            <a:avLst/>
          </a:prstGeom>
        </p:spPr>
      </p:pic>
    </p:spTree>
    <p:extLst>
      <p:ext uri="{BB962C8B-B14F-4D97-AF65-F5344CB8AC3E}">
        <p14:creationId xmlns:p14="http://schemas.microsoft.com/office/powerpoint/2010/main" val="1728452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Test Administrator Essentials Manual</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29</a:t>
            </a:fld>
            <a:endParaRPr lang="en-US" dirty="0"/>
          </a:p>
        </p:txBody>
      </p:sp>
      <p:pic>
        <p:nvPicPr>
          <p:cNvPr id="7" name="Picture 6" descr="A screenshot of the title of WIDA's Test Administrator Essentials Manual.">
            <a:extLst>
              <a:ext uri="{FF2B5EF4-FFF2-40B4-BE49-F238E27FC236}">
                <a16:creationId xmlns:a16="http://schemas.microsoft.com/office/drawing/2014/main" id="{BE5452F9-475D-7242-E250-0615ED39A041}"/>
              </a:ext>
            </a:extLst>
          </p:cNvPr>
          <p:cNvPicPr>
            <a:picLocks noChangeAspect="1"/>
          </p:cNvPicPr>
          <p:nvPr/>
        </p:nvPicPr>
        <p:blipFill>
          <a:blip r:embed="rId2"/>
          <a:stretch>
            <a:fillRect/>
          </a:stretch>
        </p:blipFill>
        <p:spPr>
          <a:xfrm>
            <a:off x="2400555" y="1555792"/>
            <a:ext cx="4588081" cy="5053788"/>
          </a:xfrm>
          <a:prstGeom prst="rect">
            <a:avLst/>
          </a:prstGeom>
        </p:spPr>
      </p:pic>
      <p:sp>
        <p:nvSpPr>
          <p:cNvPr id="3" name="TextBox 2">
            <a:extLst>
              <a:ext uri="{FF2B5EF4-FFF2-40B4-BE49-F238E27FC236}">
                <a16:creationId xmlns:a16="http://schemas.microsoft.com/office/drawing/2014/main" id="{4953E986-3824-CE4C-D276-954C5CA861F4}"/>
              </a:ext>
            </a:extLst>
          </p:cNvPr>
          <p:cNvSpPr txBox="1"/>
          <p:nvPr/>
        </p:nvSpPr>
        <p:spPr>
          <a:xfrm>
            <a:off x="3121616" y="1185109"/>
            <a:ext cx="2900767" cy="369332"/>
          </a:xfrm>
          <a:prstGeom prst="rect">
            <a:avLst/>
          </a:prstGeom>
          <a:noFill/>
        </p:spPr>
        <p:txBody>
          <a:bodyPr wrap="square" rtlCol="0">
            <a:spAutoFit/>
          </a:bodyPr>
          <a:lstStyle/>
          <a:p>
            <a:r>
              <a:rPr lang="en-US" dirty="0">
                <a:hlinkClick r:id="rId3"/>
              </a:rPr>
              <a:t>Test Administrator Essentials</a:t>
            </a:r>
            <a:endParaRPr lang="en-US" dirty="0"/>
          </a:p>
        </p:txBody>
      </p:sp>
    </p:spTree>
    <p:extLst>
      <p:ext uri="{BB962C8B-B14F-4D97-AF65-F5344CB8AC3E}">
        <p14:creationId xmlns:p14="http://schemas.microsoft.com/office/powerpoint/2010/main" val="378484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A1DE-8420-43BB-0FC2-F9645A490386}"/>
              </a:ext>
            </a:extLst>
          </p:cNvPr>
          <p:cNvSpPr>
            <a:spLocks noGrp="1"/>
          </p:cNvSpPr>
          <p:nvPr>
            <p:ph type="title"/>
          </p:nvPr>
        </p:nvSpPr>
        <p:spPr>
          <a:xfrm>
            <a:off x="486410" y="551899"/>
            <a:ext cx="7886700" cy="730249"/>
          </a:xfrm>
        </p:spPr>
        <p:txBody>
          <a:bodyPr>
            <a:normAutofit/>
          </a:bodyPr>
          <a:lstStyle/>
          <a:p>
            <a:r>
              <a:rPr lang="en-US" sz="2800" dirty="0"/>
              <a:t>Agenda</a:t>
            </a:r>
          </a:p>
        </p:txBody>
      </p:sp>
      <p:sp>
        <p:nvSpPr>
          <p:cNvPr id="3" name="Content Placeholder 2">
            <a:extLst>
              <a:ext uri="{FF2B5EF4-FFF2-40B4-BE49-F238E27FC236}">
                <a16:creationId xmlns:a16="http://schemas.microsoft.com/office/drawing/2014/main" id="{58C1EAE0-BC80-2462-D602-09250AD50D8B}"/>
              </a:ext>
            </a:extLst>
          </p:cNvPr>
          <p:cNvSpPr>
            <a:spLocks noGrp="1"/>
          </p:cNvSpPr>
          <p:nvPr>
            <p:ph idx="1"/>
          </p:nvPr>
        </p:nvSpPr>
        <p:spPr>
          <a:xfrm>
            <a:off x="486410" y="1586948"/>
            <a:ext cx="7886700" cy="4894815"/>
          </a:xfrm>
        </p:spPr>
        <p:txBody>
          <a:bodyPr>
            <a:normAutofit lnSpcReduction="10000"/>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About ACCESS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Testing Requirements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Dates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Updates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Resources: WIDA and DRC</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Resources: Colorado</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Accommodations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Test Materials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Test Environment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Resources: Students and Educators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Contacts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cs typeface="+mn-cs"/>
              </a:rPr>
              <a:t>Questions</a:t>
            </a:r>
          </a:p>
        </p:txBody>
      </p:sp>
    </p:spTree>
    <p:extLst>
      <p:ext uri="{BB962C8B-B14F-4D97-AF65-F5344CB8AC3E}">
        <p14:creationId xmlns:p14="http://schemas.microsoft.com/office/powerpoint/2010/main" val="63991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WIDA AMS User Guide</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30</a:t>
            </a:fld>
            <a:endParaRPr lang="en-US" dirty="0"/>
          </a:p>
        </p:txBody>
      </p:sp>
      <p:pic>
        <p:nvPicPr>
          <p:cNvPr id="5" name="Picture 4" descr="A screenshot of the cover of WIDA's WIDA Assessment Management System (WIDA AMS) User Guide.">
            <a:extLst>
              <a:ext uri="{FF2B5EF4-FFF2-40B4-BE49-F238E27FC236}">
                <a16:creationId xmlns:a16="http://schemas.microsoft.com/office/drawing/2014/main" id="{9D3AE141-0DCE-887A-EE90-7B082A478934}"/>
              </a:ext>
            </a:extLst>
          </p:cNvPr>
          <p:cNvPicPr>
            <a:picLocks noChangeAspect="1"/>
          </p:cNvPicPr>
          <p:nvPr/>
        </p:nvPicPr>
        <p:blipFill>
          <a:blip r:embed="rId2"/>
          <a:stretch>
            <a:fillRect/>
          </a:stretch>
        </p:blipFill>
        <p:spPr>
          <a:xfrm>
            <a:off x="2860998" y="1423969"/>
            <a:ext cx="3694181" cy="5255495"/>
          </a:xfrm>
          <a:prstGeom prst="rect">
            <a:avLst/>
          </a:prstGeom>
        </p:spPr>
      </p:pic>
      <p:sp>
        <p:nvSpPr>
          <p:cNvPr id="3" name="TextBox 2">
            <a:extLst>
              <a:ext uri="{FF2B5EF4-FFF2-40B4-BE49-F238E27FC236}">
                <a16:creationId xmlns:a16="http://schemas.microsoft.com/office/drawing/2014/main" id="{DFF8AF49-562C-82FF-5F00-4443BCF93F8C}"/>
              </a:ext>
            </a:extLst>
          </p:cNvPr>
          <p:cNvSpPr txBox="1"/>
          <p:nvPr/>
        </p:nvSpPr>
        <p:spPr>
          <a:xfrm>
            <a:off x="3532431" y="1054637"/>
            <a:ext cx="2351314" cy="369332"/>
          </a:xfrm>
          <a:prstGeom prst="rect">
            <a:avLst/>
          </a:prstGeom>
          <a:noFill/>
        </p:spPr>
        <p:txBody>
          <a:bodyPr wrap="square" rtlCol="0">
            <a:spAutoFit/>
          </a:bodyPr>
          <a:lstStyle/>
          <a:p>
            <a:r>
              <a:rPr lang="en-US" dirty="0">
                <a:hlinkClick r:id="rId3"/>
              </a:rPr>
              <a:t>WIDA AMS User Guide</a:t>
            </a:r>
            <a:endParaRPr lang="en-US" dirty="0"/>
          </a:p>
        </p:txBody>
      </p:sp>
    </p:spTree>
    <p:extLst>
      <p:ext uri="{BB962C8B-B14F-4D97-AF65-F5344CB8AC3E}">
        <p14:creationId xmlns:p14="http://schemas.microsoft.com/office/powerpoint/2010/main" val="3997118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WIDA Assessment Management System (WIDA AMS)</a:t>
            </a:r>
          </a:p>
        </p:txBody>
      </p:sp>
      <p:sp>
        <p:nvSpPr>
          <p:cNvPr id="3" name="Content Placeholder 2"/>
          <p:cNvSpPr>
            <a:spLocks noGrp="1"/>
          </p:cNvSpPr>
          <p:nvPr>
            <p:ph idx="1"/>
          </p:nvPr>
        </p:nvSpPr>
        <p:spPr>
          <a:xfrm>
            <a:off x="335956" y="1378391"/>
            <a:ext cx="8472087" cy="5048627"/>
          </a:xfrm>
        </p:spPr>
        <p:txBody>
          <a:bodyPr>
            <a:normAutofit/>
          </a:bodyPr>
          <a:lstStyle/>
          <a:p>
            <a:pPr marL="0" indent="0">
              <a:buNone/>
            </a:pPr>
            <a:r>
              <a:rPr lang="en-US" sz="1800" dirty="0">
                <a:solidFill>
                  <a:srgbClr val="000000"/>
                </a:solidFill>
                <a:latin typeface="+mn-lt"/>
              </a:rPr>
              <a:t>Designated staff may:</a:t>
            </a:r>
          </a:p>
          <a:p>
            <a:r>
              <a:rPr lang="en-US" sz="1800" dirty="0">
                <a:solidFill>
                  <a:srgbClr val="000000"/>
                </a:solidFill>
                <a:latin typeface="+mn-lt"/>
              </a:rPr>
              <a:t>Access user guides or software downloads</a:t>
            </a:r>
          </a:p>
          <a:p>
            <a:r>
              <a:rPr lang="en-US" sz="1800" dirty="0">
                <a:solidFill>
                  <a:srgbClr val="000000"/>
                </a:solidFill>
                <a:latin typeface="+mn-lt"/>
              </a:rPr>
              <a:t>Add students</a:t>
            </a:r>
          </a:p>
          <a:p>
            <a:r>
              <a:rPr lang="en-US" sz="1800" dirty="0">
                <a:solidFill>
                  <a:srgbClr val="000000"/>
                </a:solidFill>
                <a:latin typeface="+mn-lt"/>
              </a:rPr>
              <a:t>Designate accommodations</a:t>
            </a:r>
          </a:p>
          <a:p>
            <a:r>
              <a:rPr lang="en-US" sz="1800" dirty="0">
                <a:solidFill>
                  <a:srgbClr val="000000"/>
                </a:solidFill>
                <a:latin typeface="+mn-lt"/>
              </a:rPr>
              <a:t>Create test sessions</a:t>
            </a:r>
          </a:p>
          <a:p>
            <a:r>
              <a:rPr lang="en-US" sz="1800" dirty="0">
                <a:solidFill>
                  <a:srgbClr val="000000"/>
                </a:solidFill>
                <a:latin typeface="+mn-lt"/>
              </a:rPr>
              <a:t>Print test tickets</a:t>
            </a:r>
          </a:p>
          <a:p>
            <a:r>
              <a:rPr lang="en-US" sz="1800" dirty="0">
                <a:solidFill>
                  <a:srgbClr val="000000"/>
                </a:solidFill>
                <a:latin typeface="+mn-lt"/>
              </a:rPr>
              <a:t>View/print reports</a:t>
            </a:r>
          </a:p>
          <a:p>
            <a:r>
              <a:rPr lang="en-US" sz="1800" dirty="0">
                <a:solidFill>
                  <a:srgbClr val="000000"/>
                </a:solidFill>
                <a:latin typeface="+mn-lt"/>
              </a:rPr>
              <a:t>Access the Student Status Dashboard</a:t>
            </a:r>
          </a:p>
          <a:p>
            <a:r>
              <a:rPr lang="en-US" sz="1800" dirty="0">
                <a:solidFill>
                  <a:srgbClr val="000000"/>
                </a:solidFill>
                <a:latin typeface="+mn-lt"/>
              </a:rPr>
              <a:t>Submit Transfer Requests</a:t>
            </a:r>
          </a:p>
          <a:p>
            <a:r>
              <a:rPr lang="en-US" sz="1800" dirty="0">
                <a:solidFill>
                  <a:srgbClr val="000000"/>
                </a:solidFill>
                <a:latin typeface="+mn-lt"/>
              </a:rPr>
              <a:t>Enter Reason Not Tested codes</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91490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CBFA-FDC5-F49D-87DE-678790333B60}"/>
              </a:ext>
            </a:extLst>
          </p:cNvPr>
          <p:cNvSpPr>
            <a:spLocks noGrp="1"/>
          </p:cNvSpPr>
          <p:nvPr>
            <p:ph type="ctrTitle"/>
          </p:nvPr>
        </p:nvSpPr>
        <p:spPr/>
        <p:txBody>
          <a:bodyPr/>
          <a:lstStyle/>
          <a:p>
            <a:r>
              <a:rPr lang="en-US" dirty="0"/>
              <a:t>Resources: Colorado</a:t>
            </a:r>
          </a:p>
        </p:txBody>
      </p:sp>
    </p:spTree>
    <p:extLst>
      <p:ext uri="{BB962C8B-B14F-4D97-AF65-F5344CB8AC3E}">
        <p14:creationId xmlns:p14="http://schemas.microsoft.com/office/powerpoint/2010/main" val="2114329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CDE Resource Documents</a:t>
            </a:r>
          </a:p>
        </p:txBody>
      </p:sp>
      <p:sp>
        <p:nvSpPr>
          <p:cNvPr id="3" name="Content Placeholder 2"/>
          <p:cNvSpPr>
            <a:spLocks noGrp="1"/>
          </p:cNvSpPr>
          <p:nvPr>
            <p:ph idx="1"/>
          </p:nvPr>
        </p:nvSpPr>
        <p:spPr>
          <a:xfrm>
            <a:off x="335956" y="1378391"/>
            <a:ext cx="8472087" cy="5048627"/>
          </a:xfrm>
        </p:spPr>
        <p:txBody>
          <a:bodyPr>
            <a:normAutofit/>
          </a:bodyPr>
          <a:lstStyle/>
          <a:p>
            <a:pPr marL="0" marR="0" lvl="0" indent="0" algn="l" defTabSz="914400" rtl="0" eaLnBrk="1" fontAlgn="auto" latinLnBrk="0" hangingPunct="1">
              <a:lnSpc>
                <a:spcPct val="90000"/>
              </a:lnSpc>
              <a:spcBef>
                <a:spcPts val="1000"/>
              </a:spcBef>
              <a:spcAft>
                <a:spcPts val="30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CDE Office of Culturally and Linguistically Diverse Education</a:t>
            </a:r>
          </a:p>
          <a:p>
            <a:pPr marL="685800" marR="0" lvl="0" indent="-228600" algn="l" defTabSz="914400" rtl="0" eaLnBrk="1" fontAlgn="auto" latinLnBrk="0" hangingPunct="1">
              <a:lnSpc>
                <a:spcPct val="90000"/>
              </a:lnSpc>
              <a:spcBef>
                <a:spcPts val="10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Identification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Language Proficiency Coding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Redesignation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1762011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Colorado Checklist</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34</a:t>
            </a:fld>
            <a:endParaRPr lang="en-US" dirty="0"/>
          </a:p>
        </p:txBody>
      </p:sp>
      <p:sp>
        <p:nvSpPr>
          <p:cNvPr id="7" name="TextBox 6">
            <a:extLst>
              <a:ext uri="{FF2B5EF4-FFF2-40B4-BE49-F238E27FC236}">
                <a16:creationId xmlns:a16="http://schemas.microsoft.com/office/drawing/2014/main" id="{5FFCF430-AB04-59F3-3CDF-98487B78F852}"/>
              </a:ext>
            </a:extLst>
          </p:cNvPr>
          <p:cNvSpPr txBox="1"/>
          <p:nvPr/>
        </p:nvSpPr>
        <p:spPr>
          <a:xfrm>
            <a:off x="6849492" y="2043539"/>
            <a:ext cx="2144195" cy="369332"/>
          </a:xfrm>
          <a:prstGeom prst="rect">
            <a:avLst/>
          </a:prstGeom>
          <a:noFill/>
        </p:spPr>
        <p:txBody>
          <a:bodyPr wrap="square" rtlCol="0">
            <a:spAutoFit/>
          </a:bodyPr>
          <a:lstStyle/>
          <a:p>
            <a:r>
              <a:rPr lang="en-US" b="1" dirty="0">
                <a:solidFill>
                  <a:schemeClr val="bg1"/>
                </a:solidFill>
              </a:rPr>
              <a:t>New this year</a:t>
            </a:r>
          </a:p>
        </p:txBody>
      </p:sp>
      <p:pic>
        <p:nvPicPr>
          <p:cNvPr id="5" name="Picture 4" descr="A screenshot of CDE's &quot;Colorado Checklist&quot; resource.">
            <a:extLst>
              <a:ext uri="{FF2B5EF4-FFF2-40B4-BE49-F238E27FC236}">
                <a16:creationId xmlns:a16="http://schemas.microsoft.com/office/drawing/2014/main" id="{968FC774-0A21-665A-2637-2C3806B433CA}"/>
              </a:ext>
            </a:extLst>
          </p:cNvPr>
          <p:cNvPicPr>
            <a:picLocks noChangeAspect="1"/>
          </p:cNvPicPr>
          <p:nvPr/>
        </p:nvPicPr>
        <p:blipFill>
          <a:blip r:embed="rId2"/>
          <a:stretch>
            <a:fillRect/>
          </a:stretch>
        </p:blipFill>
        <p:spPr>
          <a:xfrm>
            <a:off x="335956" y="2228205"/>
            <a:ext cx="8334425" cy="2958721"/>
          </a:xfrm>
          <a:prstGeom prst="rect">
            <a:avLst/>
          </a:prstGeom>
        </p:spPr>
      </p:pic>
      <p:sp>
        <p:nvSpPr>
          <p:cNvPr id="3" name="TextBox 2">
            <a:extLst>
              <a:ext uri="{FF2B5EF4-FFF2-40B4-BE49-F238E27FC236}">
                <a16:creationId xmlns:a16="http://schemas.microsoft.com/office/drawing/2014/main" id="{6629F6E7-2D17-B044-A082-59A907119ECC}"/>
              </a:ext>
            </a:extLst>
          </p:cNvPr>
          <p:cNvSpPr txBox="1"/>
          <p:nvPr/>
        </p:nvSpPr>
        <p:spPr>
          <a:xfrm>
            <a:off x="3176649" y="1766540"/>
            <a:ext cx="2790702" cy="369332"/>
          </a:xfrm>
          <a:prstGeom prst="rect">
            <a:avLst/>
          </a:prstGeom>
          <a:noFill/>
        </p:spPr>
        <p:txBody>
          <a:bodyPr wrap="square" rtlCol="0">
            <a:spAutoFit/>
          </a:bodyPr>
          <a:lstStyle/>
          <a:p>
            <a:r>
              <a:rPr lang="en-US" dirty="0">
                <a:hlinkClick r:id="rId3"/>
              </a:rPr>
              <a:t>Colorado Online Checklist</a:t>
            </a:r>
            <a:endParaRPr lang="en-US" dirty="0"/>
          </a:p>
        </p:txBody>
      </p:sp>
    </p:spTree>
    <p:extLst>
      <p:ext uri="{BB962C8B-B14F-4D97-AF65-F5344CB8AC3E}">
        <p14:creationId xmlns:p14="http://schemas.microsoft.com/office/powerpoint/2010/main" val="2382745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the cover of CDE's Colorado Assessment Resources ACCESS for ELLs. ">
            <a:extLst>
              <a:ext uri="{FF2B5EF4-FFF2-40B4-BE49-F238E27FC236}">
                <a16:creationId xmlns:a16="http://schemas.microsoft.com/office/drawing/2014/main" id="{4F1083D9-402E-F83C-1635-8D9A1D4CF7E1}"/>
              </a:ext>
            </a:extLst>
          </p:cNvPr>
          <p:cNvPicPr>
            <a:picLocks noChangeAspect="1"/>
          </p:cNvPicPr>
          <p:nvPr/>
        </p:nvPicPr>
        <p:blipFill>
          <a:blip r:embed="rId2"/>
          <a:stretch>
            <a:fillRect/>
          </a:stretch>
        </p:blipFill>
        <p:spPr>
          <a:xfrm>
            <a:off x="2660074" y="1496545"/>
            <a:ext cx="4067550" cy="5198146"/>
          </a:xfrm>
          <a:prstGeom prst="rect">
            <a:avLst/>
          </a:prstGeom>
        </p:spPr>
      </p:pic>
      <p:sp>
        <p:nvSpPr>
          <p:cNvPr id="2" name="Title 1"/>
          <p:cNvSpPr>
            <a:spLocks noGrp="1"/>
          </p:cNvSpPr>
          <p:nvPr>
            <p:ph type="title"/>
          </p:nvPr>
        </p:nvSpPr>
        <p:spPr>
          <a:xfrm>
            <a:off x="245193" y="428691"/>
            <a:ext cx="8898807" cy="756418"/>
          </a:xfrm>
        </p:spPr>
        <p:txBody>
          <a:bodyPr anchor="ctr">
            <a:noAutofit/>
          </a:bodyPr>
          <a:lstStyle/>
          <a:p>
            <a:r>
              <a:rPr lang="en-US" sz="2800" dirty="0"/>
              <a:t>Colorado Assessment Resources</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35</a:t>
            </a:fld>
            <a:endParaRPr lang="en-US" dirty="0"/>
          </a:p>
        </p:txBody>
      </p:sp>
      <p:sp>
        <p:nvSpPr>
          <p:cNvPr id="7" name="TextBox 6">
            <a:extLst>
              <a:ext uri="{FF2B5EF4-FFF2-40B4-BE49-F238E27FC236}">
                <a16:creationId xmlns:a16="http://schemas.microsoft.com/office/drawing/2014/main" id="{5FFCF430-AB04-59F3-3CDF-98487B78F852}"/>
              </a:ext>
            </a:extLst>
          </p:cNvPr>
          <p:cNvSpPr txBox="1"/>
          <p:nvPr/>
        </p:nvSpPr>
        <p:spPr>
          <a:xfrm>
            <a:off x="6849492" y="2043539"/>
            <a:ext cx="2144195" cy="369332"/>
          </a:xfrm>
          <a:prstGeom prst="rect">
            <a:avLst/>
          </a:prstGeom>
          <a:noFill/>
        </p:spPr>
        <p:txBody>
          <a:bodyPr wrap="square" rtlCol="0">
            <a:spAutoFit/>
          </a:bodyPr>
          <a:lstStyle/>
          <a:p>
            <a:r>
              <a:rPr lang="en-US" b="1" dirty="0">
                <a:solidFill>
                  <a:schemeClr val="bg1"/>
                </a:solidFill>
              </a:rPr>
              <a:t>New this year</a:t>
            </a:r>
          </a:p>
        </p:txBody>
      </p:sp>
      <p:sp>
        <p:nvSpPr>
          <p:cNvPr id="3" name="TextBox 2">
            <a:extLst>
              <a:ext uri="{FF2B5EF4-FFF2-40B4-BE49-F238E27FC236}">
                <a16:creationId xmlns:a16="http://schemas.microsoft.com/office/drawing/2014/main" id="{12BCB2D4-7E79-ED6E-E49B-ADA92E69B1A6}"/>
              </a:ext>
            </a:extLst>
          </p:cNvPr>
          <p:cNvSpPr txBox="1"/>
          <p:nvPr/>
        </p:nvSpPr>
        <p:spPr>
          <a:xfrm>
            <a:off x="3086290" y="1136063"/>
            <a:ext cx="3215118" cy="369332"/>
          </a:xfrm>
          <a:prstGeom prst="rect">
            <a:avLst/>
          </a:prstGeom>
          <a:noFill/>
        </p:spPr>
        <p:txBody>
          <a:bodyPr wrap="square" rtlCol="0">
            <a:spAutoFit/>
          </a:bodyPr>
          <a:lstStyle/>
          <a:p>
            <a:r>
              <a:rPr lang="en-US" dirty="0">
                <a:hlinkClick r:id="rId3"/>
              </a:rPr>
              <a:t>Colorado Assessment Resources</a:t>
            </a:r>
            <a:endParaRPr lang="en-US" dirty="0"/>
          </a:p>
        </p:txBody>
      </p:sp>
    </p:spTree>
    <p:extLst>
      <p:ext uri="{BB962C8B-B14F-4D97-AF65-F5344CB8AC3E}">
        <p14:creationId xmlns:p14="http://schemas.microsoft.com/office/powerpoint/2010/main" val="3772276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4750-63A2-C556-C147-170FF505F25B}"/>
              </a:ext>
            </a:extLst>
          </p:cNvPr>
          <p:cNvSpPr>
            <a:spLocks noGrp="1"/>
          </p:cNvSpPr>
          <p:nvPr>
            <p:ph type="ctrTitle"/>
          </p:nvPr>
        </p:nvSpPr>
        <p:spPr/>
        <p:txBody>
          <a:bodyPr/>
          <a:lstStyle/>
          <a:p>
            <a:r>
              <a:rPr lang="en-US" dirty="0"/>
              <a:t>Security and Training</a:t>
            </a:r>
          </a:p>
        </p:txBody>
      </p:sp>
    </p:spTree>
    <p:extLst>
      <p:ext uri="{BB962C8B-B14F-4D97-AF65-F5344CB8AC3E}">
        <p14:creationId xmlns:p14="http://schemas.microsoft.com/office/powerpoint/2010/main" val="309937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Colorado Security Agreement </a:t>
            </a:r>
          </a:p>
        </p:txBody>
      </p:sp>
      <p:sp>
        <p:nvSpPr>
          <p:cNvPr id="3" name="Content Placeholder 2"/>
          <p:cNvSpPr>
            <a:spLocks noGrp="1"/>
          </p:cNvSpPr>
          <p:nvPr>
            <p:ph idx="1"/>
          </p:nvPr>
        </p:nvSpPr>
        <p:spPr>
          <a:xfrm>
            <a:off x="335956" y="1378391"/>
            <a:ext cx="8472087" cy="5048627"/>
          </a:xfrm>
        </p:spPr>
        <p:txBody>
          <a:bodyPr>
            <a:normAutofit/>
          </a:bodyPr>
          <a:lstStyle/>
          <a:p>
            <a:pPr marL="0" indent="0">
              <a:buNone/>
            </a:pPr>
            <a:r>
              <a:rPr lang="en-US" sz="1800" b="1" dirty="0">
                <a:solidFill>
                  <a:srgbClr val="000000"/>
                </a:solidFill>
                <a:latin typeface="+mn-lt"/>
              </a:rPr>
              <a:t>ACCESS Assessments are secure tests</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3720647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Intellectual Property </a:t>
            </a:r>
          </a:p>
        </p:txBody>
      </p:sp>
      <p:sp>
        <p:nvSpPr>
          <p:cNvPr id="3" name="Content Placeholder 2"/>
          <p:cNvSpPr>
            <a:spLocks noGrp="1"/>
          </p:cNvSpPr>
          <p:nvPr>
            <p:ph idx="1"/>
          </p:nvPr>
        </p:nvSpPr>
        <p:spPr>
          <a:xfrm>
            <a:off x="335956" y="1378391"/>
            <a:ext cx="8472087" cy="5048627"/>
          </a:xfrm>
        </p:spPr>
        <p:txBody>
          <a:bodyPr>
            <a:normAutofit/>
          </a:bodyPr>
          <a:lstStyle/>
          <a:p>
            <a:pPr marL="0" indent="0">
              <a:buFont typeface="Arial" panose="020B0604020202020204" pitchFamily="34" charset="0"/>
              <a:buNone/>
            </a:pPr>
            <a:endParaRPr lang="en-US" sz="1800" dirty="0">
              <a:solidFill>
                <a:srgbClr val="000000"/>
              </a:solidFill>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All WIDA assessments and related materials are the copyright of the Board of Regents of the University of Wisconsin System. Should an egregious security incident occur compromising WIDA’s intellectual property remedies for violations will be governed by Wisconsin State Statutes.</a:t>
            </a:r>
          </a:p>
          <a:p>
            <a:endParaRPr lang="en-US" sz="1800" dirty="0">
              <a:solidFill>
                <a:srgbClr val="000000"/>
              </a:solidFill>
              <a:latin typeface="+mn-lt"/>
            </a:endParaRPr>
          </a:p>
        </p:txBody>
      </p:sp>
      <p:pic>
        <p:nvPicPr>
          <p:cNvPr id="5" name="Picture 4" descr="WIDA's logo.">
            <a:extLst>
              <a:ext uri="{FF2B5EF4-FFF2-40B4-BE49-F238E27FC236}">
                <a16:creationId xmlns:a16="http://schemas.microsoft.com/office/drawing/2014/main" id="{ABC77F6E-3E8B-1815-9D1A-AD375912CD32}"/>
              </a:ext>
            </a:extLst>
          </p:cNvPr>
          <p:cNvPicPr>
            <a:picLocks noChangeAspect="1"/>
          </p:cNvPicPr>
          <p:nvPr/>
        </p:nvPicPr>
        <p:blipFill>
          <a:blip r:embed="rId2"/>
          <a:stretch>
            <a:fillRect/>
          </a:stretch>
        </p:blipFill>
        <p:spPr>
          <a:xfrm>
            <a:off x="1154475" y="3505508"/>
            <a:ext cx="2251991" cy="794391"/>
          </a:xfrm>
          <a:prstGeom prst="rect">
            <a:avLst/>
          </a:prstGeom>
        </p:spPr>
      </p:pic>
      <p:pic>
        <p:nvPicPr>
          <p:cNvPr id="6" name="Picture 5" descr="University of Wisconsin System (UW) logo">
            <a:extLst>
              <a:ext uri="{FF2B5EF4-FFF2-40B4-BE49-F238E27FC236}">
                <a16:creationId xmlns:a16="http://schemas.microsoft.com/office/drawing/2014/main" id="{6ACE05A8-67FB-5EF7-A2A0-16B02EAC5B45}"/>
              </a:ext>
            </a:extLst>
          </p:cNvPr>
          <p:cNvPicPr>
            <a:picLocks noChangeAspect="1"/>
          </p:cNvPicPr>
          <p:nvPr/>
        </p:nvPicPr>
        <p:blipFill>
          <a:blip r:embed="rId3"/>
          <a:stretch>
            <a:fillRect/>
          </a:stretch>
        </p:blipFill>
        <p:spPr>
          <a:xfrm>
            <a:off x="4610056" y="3268860"/>
            <a:ext cx="2393502" cy="1495939"/>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367799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4016-96CD-D2DD-62D6-10D70BC00D12}"/>
              </a:ext>
            </a:extLst>
          </p:cNvPr>
          <p:cNvSpPr>
            <a:spLocks noGrp="1"/>
          </p:cNvSpPr>
          <p:nvPr>
            <p:ph type="title"/>
          </p:nvPr>
        </p:nvSpPr>
        <p:spPr>
          <a:xfrm>
            <a:off x="212090" y="463231"/>
            <a:ext cx="7886700" cy="730249"/>
          </a:xfrm>
        </p:spPr>
        <p:txBody>
          <a:bodyPr>
            <a:normAutofit/>
          </a:bodyPr>
          <a:lstStyle/>
          <a:p>
            <a:r>
              <a:rPr lang="en-US" sz="3600" dirty="0"/>
              <a:t>Security Actions</a:t>
            </a:r>
          </a:p>
        </p:txBody>
      </p:sp>
      <p:sp>
        <p:nvSpPr>
          <p:cNvPr id="4" name="TextBox 3">
            <a:extLst>
              <a:ext uri="{FF2B5EF4-FFF2-40B4-BE49-F238E27FC236}">
                <a16:creationId xmlns:a16="http://schemas.microsoft.com/office/drawing/2014/main" id="{7EA1815F-CFBB-0873-5B12-22C497E9FFF5}"/>
              </a:ext>
            </a:extLst>
          </p:cNvPr>
          <p:cNvSpPr txBox="1"/>
          <p:nvPr/>
        </p:nvSpPr>
        <p:spPr>
          <a:xfrm>
            <a:off x="2936240" y="5260458"/>
            <a:ext cx="3779520" cy="369332"/>
          </a:xfrm>
          <a:prstGeom prst="rect">
            <a:avLst/>
          </a:prstGeom>
          <a:noFill/>
        </p:spPr>
        <p:txBody>
          <a:bodyPr wrap="square" rtlCol="0">
            <a:spAutoFit/>
          </a:bodyPr>
          <a:lstStyle/>
          <a:p>
            <a:r>
              <a:rPr lang="en-US" dirty="0">
                <a:solidFill>
                  <a:schemeClr val="bg1"/>
                </a:solidFill>
              </a:rPr>
              <a:t>https://resources.csi.state.co.us/</a:t>
            </a:r>
          </a:p>
        </p:txBody>
      </p:sp>
      <p:sp>
        <p:nvSpPr>
          <p:cNvPr id="7" name="TextBox 6">
            <a:extLst>
              <a:ext uri="{FF2B5EF4-FFF2-40B4-BE49-F238E27FC236}">
                <a16:creationId xmlns:a16="http://schemas.microsoft.com/office/drawing/2014/main" id="{8785F944-54FA-7CAE-DB5B-F3FF9A8CE89C}"/>
              </a:ext>
            </a:extLst>
          </p:cNvPr>
          <p:cNvSpPr txBox="1"/>
          <p:nvPr/>
        </p:nvSpPr>
        <p:spPr>
          <a:xfrm>
            <a:off x="0" y="1273907"/>
            <a:ext cx="6426926" cy="5584093"/>
          </a:xfrm>
          <a:prstGeom prst="rect">
            <a:avLst/>
          </a:prstGeom>
          <a:noFill/>
        </p:spPr>
        <p:txBody>
          <a:bodyPr wrap="square">
            <a:spAutoFit/>
          </a:bodyPr>
          <a:lstStyle/>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41400" algn="l"/>
              </a:tabLst>
              <a:defRPr/>
            </a:pP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Use a chain of custody form</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414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Do</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ot</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v</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m</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t</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ria</a:t>
            </a:r>
            <a:r>
              <a:rPr kumimoji="0" lang="en-US" b="0" i="0" u="none" strike="noStrike" kern="1200" cap="none" spc="15" normalizeH="0" baseline="0" noProof="0" dirty="0">
                <a:ln>
                  <a:noFill/>
                </a:ln>
                <a:solidFill>
                  <a:prstClr val="black"/>
                </a:solidFill>
                <a:effectLst/>
                <a:uLnTx/>
                <a:uFillTx/>
                <a:latin typeface="Calibri" panose="020F0502020204030204"/>
                <a:ea typeface="+mn-ea"/>
                <a:cs typeface="+mn-cs"/>
              </a:rPr>
              <a:t>l</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b="0" i="0" u="none" strike="noStrike" kern="1200" cap="none" spc="-45"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un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t</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ten</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d</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20" normalizeH="0" baseline="0" noProof="0" dirty="0">
                <a:ln>
                  <a:noFill/>
                </a:ln>
                <a:solidFill>
                  <a:prstClr val="black"/>
                </a:solidFill>
                <a:effectLst/>
                <a:uLnTx/>
                <a:uFillTx/>
                <a:latin typeface="Calibri" panose="020F0502020204030204"/>
                <a:ea typeface="+mn-ea"/>
                <a:cs typeface="+mn-cs"/>
              </a:rPr>
              <a:t>d (includes test tickets, used scratch paper, etc.)</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41400" algn="l"/>
              </a:tabLst>
              <a:defRPr/>
            </a:pP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K</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ee</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p</a:t>
            </a:r>
            <a:r>
              <a:rPr kumimoji="0" lang="en-US" b="0" i="0" u="none" strike="noStrike" kern="1200" cap="none" spc="-2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te</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ti</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b="0" i="0" u="none" strike="noStrike" kern="1200" cap="none" spc="-3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mat</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r</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ials</a:t>
            </a:r>
            <a:r>
              <a:rPr kumimoji="0" lang="en-US" b="0" i="0" u="none" strike="noStrike" kern="1200" cap="none" spc="-3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s</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c</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u</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a:t>
            </a:r>
            <a:r>
              <a:rPr kumimoji="0" lang="en-US" b="0" i="0" u="none" strike="noStrike" kern="1200" cap="none" spc="-3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a</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w</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h</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b="0" i="0" u="none" strike="noStrike" kern="1200" cap="none" spc="-2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ot in</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u</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se</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41400" algn="l"/>
              </a:tabLst>
              <a:defRPr/>
            </a:pP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Prepare a quiet secure testing environment</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41400" algn="l"/>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Actively proctor </a:t>
            </a: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414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Do</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ot</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 v</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ew</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b="0" i="0" u="none" strike="noStrike" kern="1200" cap="none" spc="-2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d</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i</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us</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b="0" i="0" u="none" strike="noStrike" kern="1200" cap="none" spc="-3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o</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 r</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v</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15" normalizeH="0" baseline="0" noProof="0" dirty="0">
                <a:ln>
                  <a:noFill/>
                </a:ln>
                <a:solidFill>
                  <a:prstClr val="black"/>
                </a:solidFill>
                <a:effectLst/>
                <a:uLnTx/>
                <a:uFillTx/>
                <a:latin typeface="Calibri" panose="020F0502020204030204"/>
                <a:ea typeface="+mn-ea"/>
                <a:cs typeface="+mn-cs"/>
              </a:rPr>
              <a:t>a</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en-US" b="0" i="0" u="none" strike="noStrike" kern="1200" cap="none" spc="-25"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th</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2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on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tents</a:t>
            </a:r>
            <a:r>
              <a:rPr kumimoji="0" lang="en-US" b="0" i="0" u="none" strike="noStrike" kern="1200" cap="none" spc="-4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o</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n-US" b="0" i="0" u="none" strike="noStrike" kern="1200" cap="none" spc="-15"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th</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2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te</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or</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s</a:t>
            </a:r>
            <a:r>
              <a:rPr kumimoji="0" lang="en-US" b="0" i="0" u="none" strike="noStrike" kern="1200" cap="none" spc="15" normalizeH="0" baseline="0" noProof="0" dirty="0">
                <a:ln>
                  <a:noFill/>
                </a:ln>
                <a:solidFill>
                  <a:prstClr val="black"/>
                </a:solidFill>
                <a:effectLst/>
                <a:uLnTx/>
                <a:uFillTx/>
                <a:latin typeface="Calibri" panose="020F0502020204030204"/>
                <a:ea typeface="+mn-ea"/>
                <a:cs typeface="+mn-cs"/>
              </a:rPr>
              <a:t>t</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ud</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b="0" i="0" u="none" strike="noStrike" kern="1200" cap="none" spc="-25"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es</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p</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n</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s</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s</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414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Do</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ot</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dup</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lica</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t</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45"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an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b="0" i="0" u="none" strike="noStrike" kern="1200" cap="none" spc="-1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p</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orti</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o</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b="0" i="0" u="none" strike="noStrike" kern="1200" cap="none" spc="-35"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of</a:t>
            </a:r>
            <a:r>
              <a:rPr kumimoji="0" lang="en-US" b="0" i="0" u="none" strike="noStrike" kern="1200" cap="none" spc="-15"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th</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2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t</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 </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m</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t</a:t>
            </a:r>
            <a:r>
              <a:rPr kumimoji="0" lang="en-US" b="0" i="0" u="none" strike="noStrike" kern="1200" cap="none" spc="-5" normalizeH="0" baseline="0" noProof="0" dirty="0">
                <a:ln>
                  <a:noFill/>
                </a:ln>
                <a:solidFill>
                  <a:prstClr val="black"/>
                </a:solidFill>
                <a:effectLst/>
                <a:uLnTx/>
                <a:uFillTx/>
                <a:latin typeface="Calibri" panose="020F0502020204030204"/>
                <a:ea typeface="+mn-ea"/>
                <a:cs typeface="+mn-cs"/>
              </a:rPr>
              <a:t>e</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ria</a:t>
            </a:r>
            <a:r>
              <a:rPr kumimoji="0" lang="en-US" b="0" i="0" u="none" strike="noStrike" kern="1200" cap="none" spc="15" normalizeH="0" baseline="0" noProof="0" dirty="0">
                <a:ln>
                  <a:noFill/>
                </a:ln>
                <a:solidFill>
                  <a:prstClr val="black"/>
                </a:solidFill>
                <a:effectLst/>
                <a:uLnTx/>
                <a:uFillTx/>
                <a:latin typeface="Calibri" panose="020F0502020204030204"/>
                <a:ea typeface="+mn-ea"/>
                <a:cs typeface="+mn-cs"/>
              </a:rPr>
              <a:t>l</a:t>
            </a:r>
            <a:r>
              <a:rPr kumimoji="0" lang="en-US" b="0" i="0" u="none" strike="noStrike" kern="1200" cap="none" spc="20" normalizeH="0" baseline="0" noProof="0" dirty="0">
                <a:ln>
                  <a:noFill/>
                </a:ln>
                <a:solidFill>
                  <a:prstClr val="black"/>
                </a:solidFill>
                <a:effectLst/>
                <a:uLnTx/>
                <a:uFillTx/>
                <a:latin typeface="Calibri" panose="020F0502020204030204"/>
                <a:ea typeface="+mn-ea"/>
                <a:cs typeface="+mn-cs"/>
              </a:rPr>
              <a:t>s</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414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Do not retain or discard WIDA ACCESS published materials</a:t>
            </a:r>
          </a:p>
          <a:p>
            <a:pPr marL="800100" marR="0" lvl="1"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41400" algn="l"/>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Kindergarten, Paper, Online 1–3, and Alternate Scripts are secure and must be returned</a:t>
            </a: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414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Account for all secure test materials at the end of the testing window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Creation of an exhaustive list of actions to maintain the security of the assessment is not realistic. Always refer to the general guidelines and expectations of assessment security for assessments in Colorado (and set forth by WIDA) when making decisions on best practices with assessment administration and materials.  </a:t>
            </a:r>
          </a:p>
        </p:txBody>
      </p:sp>
      <p:pic>
        <p:nvPicPr>
          <p:cNvPr id="8" name="Picture 7" descr="A picture of a cell phone with an X through the middle - no cell phones allowed.">
            <a:extLst>
              <a:ext uri="{FF2B5EF4-FFF2-40B4-BE49-F238E27FC236}">
                <a16:creationId xmlns:a16="http://schemas.microsoft.com/office/drawing/2014/main" id="{B77214F5-318E-B3DB-5622-0BBA028987A6}"/>
              </a:ext>
            </a:extLst>
          </p:cNvPr>
          <p:cNvPicPr>
            <a:picLocks noChangeAspect="1"/>
          </p:cNvPicPr>
          <p:nvPr/>
        </p:nvPicPr>
        <p:blipFill>
          <a:blip r:embed="rId2"/>
          <a:stretch>
            <a:fillRect/>
          </a:stretch>
        </p:blipFill>
        <p:spPr>
          <a:xfrm>
            <a:off x="6281885" y="1972611"/>
            <a:ext cx="2589144" cy="2589144"/>
          </a:xfrm>
          <a:prstGeom prst="rect">
            <a:avLst/>
          </a:prstGeom>
        </p:spPr>
      </p:pic>
    </p:spTree>
    <p:extLst>
      <p:ext uri="{BB962C8B-B14F-4D97-AF65-F5344CB8AC3E}">
        <p14:creationId xmlns:p14="http://schemas.microsoft.com/office/powerpoint/2010/main" val="312773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E95A-760C-9DED-4391-E3F8F28B1059}"/>
              </a:ext>
            </a:extLst>
          </p:cNvPr>
          <p:cNvSpPr>
            <a:spLocks noGrp="1"/>
          </p:cNvSpPr>
          <p:nvPr>
            <p:ph type="ctrTitle"/>
          </p:nvPr>
        </p:nvSpPr>
        <p:spPr/>
        <p:txBody>
          <a:bodyPr/>
          <a:lstStyle/>
          <a:p>
            <a:r>
              <a:rPr lang="en-US" dirty="0"/>
              <a:t>WIDA, DRC, and the ACCESS Assessments</a:t>
            </a:r>
          </a:p>
        </p:txBody>
      </p:sp>
    </p:spTree>
    <p:extLst>
      <p:ext uri="{BB962C8B-B14F-4D97-AF65-F5344CB8AC3E}">
        <p14:creationId xmlns:p14="http://schemas.microsoft.com/office/powerpoint/2010/main" val="3250790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Test Administrator Requirements</a:t>
            </a:r>
          </a:p>
        </p:txBody>
      </p:sp>
      <p:sp>
        <p:nvSpPr>
          <p:cNvPr id="3" name="Content Placeholder 2"/>
          <p:cNvSpPr>
            <a:spLocks noGrp="1"/>
          </p:cNvSpPr>
          <p:nvPr>
            <p:ph idx="1"/>
          </p:nvPr>
        </p:nvSpPr>
        <p:spPr>
          <a:xfrm>
            <a:off x="335956" y="1378391"/>
            <a:ext cx="8472087" cy="5048627"/>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TAs must be employed by the school or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Preferably, TAs will be: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800" dirty="0" err="1">
                <a:solidFill>
                  <a:prstClr val="black"/>
                </a:solidFill>
                <a:latin typeface="Calibri" panose="020F0502020204030204"/>
                <a:cs typeface="+mn-cs"/>
              </a:rPr>
              <a:t>Lic</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ensed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teachers, licensed administrators, instructional support para-professionals, substitute teachers who hold a teaching certificate, school psychologists, school social workers, school librarians, school counselors, or speech pathologists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School employees may administer assessments at the grade levels of their own children, but they may not administer the test to their own children or relatives, nor be in the testing environment during testing.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Kindergarten ACCESS or Alternate ACCESS, the TA needs to be able to model clear standard pronunciation of the English phonemes that may impact student responses.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TAs administering the Alternate ACCESS must hold a State of Colorado educator license. </a:t>
            </a: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3238543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Training Requirements</a:t>
            </a:r>
          </a:p>
        </p:txBody>
      </p:sp>
      <p:sp>
        <p:nvSpPr>
          <p:cNvPr id="3" name="Content Placeholder 2"/>
          <p:cNvSpPr>
            <a:spLocks noGrp="1"/>
          </p:cNvSpPr>
          <p:nvPr>
            <p:ph idx="1"/>
          </p:nvPr>
        </p:nvSpPr>
        <p:spPr>
          <a:xfrm>
            <a:off x="245193" y="1428496"/>
            <a:ext cx="8472087" cy="4998522"/>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 Administrators must: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 trained annually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Complete the requirements of the school annual WIDA ACCESS training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Participate in WIDA’s online training modules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Independently pass the quiz(</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zes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that correspond(s) to the assessment being administered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October 1, 2023 – January 8, 2024</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Read instructions in the TAM and familiarize themselves with test administration procedures prior to administering the test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 trained on specific accommodations if administering assessments in which students are provided accommodations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Submit to their SAC a signed Security Agreement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cs typeface="+mn-cs"/>
              </a:rPr>
              <a:t>Notes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cs typeface="+mn-cs"/>
              </a:rPr>
              <a:t>S</a:t>
            </a:r>
            <a:r>
              <a:rPr kumimoji="0" lang="en-US" sz="1600" b="0" i="0" u="none" strike="noStrike" kern="1200" cap="none" spc="0" normalizeH="0" baseline="0" noProof="0" dirty="0">
                <a:ln>
                  <a:noFill/>
                </a:ln>
                <a:solidFill>
                  <a:prstClr val="black"/>
                </a:solidFill>
                <a:effectLst/>
                <a:uLnTx/>
                <a:uFillTx/>
                <a:latin typeface="Calibri" panose="020F0502020204030204"/>
                <a:cs typeface="+mn-cs"/>
              </a:rPr>
              <a:t>ACs must submit Paper Test administrator names with materials order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cs typeface="+mn-cs"/>
              </a:rPr>
              <a:t>Student teachers may not serve as Test Administrators who are in charge of administering WIDA ACCESS. They may serve as proctors who assist the Test Administrators.</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1851245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WIDA Quizzes</a:t>
            </a:r>
          </a:p>
        </p:txBody>
      </p:sp>
      <p:sp>
        <p:nvSpPr>
          <p:cNvPr id="3" name="Content Placeholder 2"/>
          <p:cNvSpPr>
            <a:spLocks noGrp="1"/>
          </p:cNvSpPr>
          <p:nvPr>
            <p:ph idx="1"/>
          </p:nvPr>
        </p:nvSpPr>
        <p:spPr>
          <a:xfrm>
            <a:off x="223071" y="2625947"/>
            <a:ext cx="1663993" cy="1606106"/>
          </a:xfrm>
        </p:spPr>
        <p:txBody>
          <a:bodyPr>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Quizzes in the WIDA secure portal are available after completing the modules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screenshot of the WIDA Secure Portal's training page.">
            <a:extLst>
              <a:ext uri="{FF2B5EF4-FFF2-40B4-BE49-F238E27FC236}">
                <a16:creationId xmlns:a16="http://schemas.microsoft.com/office/drawing/2014/main" id="{E430F928-2E15-219C-C557-06C4D4153567}"/>
              </a:ext>
            </a:extLst>
          </p:cNvPr>
          <p:cNvPicPr>
            <a:picLocks noChangeAspect="1"/>
          </p:cNvPicPr>
          <p:nvPr/>
        </p:nvPicPr>
        <p:blipFill>
          <a:blip r:embed="rId2"/>
          <a:stretch>
            <a:fillRect/>
          </a:stretch>
        </p:blipFill>
        <p:spPr>
          <a:xfrm>
            <a:off x="2869291" y="994834"/>
            <a:ext cx="6029516" cy="5622460"/>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3893243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Verification of School Training</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43</a:t>
            </a:fld>
            <a:endParaRPr lang="en-US" dirty="0"/>
          </a:p>
        </p:txBody>
      </p:sp>
      <p:pic>
        <p:nvPicPr>
          <p:cNvPr id="7" name="Picture 6" descr="A document with text and images">
            <a:extLst>
              <a:ext uri="{FF2B5EF4-FFF2-40B4-BE49-F238E27FC236}">
                <a16:creationId xmlns:a16="http://schemas.microsoft.com/office/drawing/2014/main" id="{1CE8129D-3224-EA5C-5E14-1F4FDAD25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591" y="1475535"/>
            <a:ext cx="4714010" cy="5226894"/>
          </a:xfrm>
          <a:prstGeom prst="rect">
            <a:avLst/>
          </a:prstGeom>
        </p:spPr>
      </p:pic>
      <p:sp>
        <p:nvSpPr>
          <p:cNvPr id="3" name="TextBox 2">
            <a:extLst>
              <a:ext uri="{FF2B5EF4-FFF2-40B4-BE49-F238E27FC236}">
                <a16:creationId xmlns:a16="http://schemas.microsoft.com/office/drawing/2014/main" id="{4353A909-78FB-E94D-05F6-3A752FF53D2B}"/>
              </a:ext>
            </a:extLst>
          </p:cNvPr>
          <p:cNvSpPr txBox="1"/>
          <p:nvPr/>
        </p:nvSpPr>
        <p:spPr>
          <a:xfrm>
            <a:off x="2889546" y="1217725"/>
            <a:ext cx="3610099" cy="369332"/>
          </a:xfrm>
          <a:prstGeom prst="rect">
            <a:avLst/>
          </a:prstGeom>
          <a:noFill/>
        </p:spPr>
        <p:txBody>
          <a:bodyPr wrap="square" rtlCol="0">
            <a:spAutoFit/>
          </a:bodyPr>
          <a:lstStyle/>
          <a:p>
            <a:r>
              <a:rPr lang="en-US" dirty="0">
                <a:hlinkClick r:id="rId3"/>
              </a:rPr>
              <a:t>Verification of School Training Form</a:t>
            </a:r>
            <a:endParaRPr lang="en-US" dirty="0"/>
          </a:p>
        </p:txBody>
      </p:sp>
    </p:spTree>
    <p:extLst>
      <p:ext uri="{BB962C8B-B14F-4D97-AF65-F5344CB8AC3E}">
        <p14:creationId xmlns:p14="http://schemas.microsoft.com/office/powerpoint/2010/main" val="1550709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6BB4-F3BA-5CA0-0071-7C6495C06B7D}"/>
              </a:ext>
            </a:extLst>
          </p:cNvPr>
          <p:cNvSpPr>
            <a:spLocks noGrp="1"/>
          </p:cNvSpPr>
          <p:nvPr>
            <p:ph type="title"/>
          </p:nvPr>
        </p:nvSpPr>
        <p:spPr>
          <a:xfrm>
            <a:off x="506730" y="500381"/>
            <a:ext cx="7886700" cy="730249"/>
          </a:xfrm>
        </p:spPr>
        <p:txBody>
          <a:bodyPr/>
          <a:lstStyle/>
          <a:p>
            <a:r>
              <a:rPr lang="en-US" dirty="0"/>
              <a:t>Knowledge Check #5</a:t>
            </a:r>
          </a:p>
        </p:txBody>
      </p:sp>
      <p:pic>
        <p:nvPicPr>
          <p:cNvPr id="4" name="Graphic 3" descr="Lightbulb and gear outline">
            <a:extLst>
              <a:ext uri="{FF2B5EF4-FFF2-40B4-BE49-F238E27FC236}">
                <a16:creationId xmlns:a16="http://schemas.microsoft.com/office/drawing/2014/main" id="{786CE71D-FBEA-9023-BE30-92D18ADAF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9480" y="2316480"/>
            <a:ext cx="2225040" cy="2225040"/>
          </a:xfrm>
          <a:prstGeom prst="rect">
            <a:avLst/>
          </a:prstGeom>
        </p:spPr>
      </p:pic>
    </p:spTree>
    <p:extLst>
      <p:ext uri="{BB962C8B-B14F-4D97-AF65-F5344CB8AC3E}">
        <p14:creationId xmlns:p14="http://schemas.microsoft.com/office/powerpoint/2010/main" val="993308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3A79-7D08-590B-A320-3B30AE651542}"/>
              </a:ext>
            </a:extLst>
          </p:cNvPr>
          <p:cNvSpPr>
            <a:spLocks noGrp="1"/>
          </p:cNvSpPr>
          <p:nvPr>
            <p:ph type="ctrTitle"/>
          </p:nvPr>
        </p:nvSpPr>
        <p:spPr/>
        <p:txBody>
          <a:bodyPr/>
          <a:lstStyle/>
          <a:p>
            <a:r>
              <a:rPr lang="en-US" dirty="0"/>
              <a:t>Accommodations</a:t>
            </a:r>
          </a:p>
        </p:txBody>
      </p:sp>
    </p:spTree>
    <p:extLst>
      <p:ext uri="{BB962C8B-B14F-4D97-AF65-F5344CB8AC3E}">
        <p14:creationId xmlns:p14="http://schemas.microsoft.com/office/powerpoint/2010/main" val="1574809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Accommodation Requirements</a:t>
            </a:r>
          </a:p>
        </p:txBody>
      </p:sp>
      <p:sp>
        <p:nvSpPr>
          <p:cNvPr id="3" name="Content Placeholder 2"/>
          <p:cNvSpPr>
            <a:spLocks noGrp="1"/>
          </p:cNvSpPr>
          <p:nvPr>
            <p:ph idx="1"/>
          </p:nvPr>
        </p:nvSpPr>
        <p:spPr>
          <a:xfrm>
            <a:off x="245193" y="1428496"/>
            <a:ext cx="8472087" cy="499852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Monitor accommodation assignment so that only students with an IEP or 504 are provided accommodations on an English language proficiency assessment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Paper 1</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 requires an IEP or 504</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46</a:t>
            </a:fld>
            <a:endParaRPr lang="en-US" dirty="0"/>
          </a:p>
        </p:txBody>
      </p:sp>
      <p:pic>
        <p:nvPicPr>
          <p:cNvPr id="5" name="Picture 4" descr="Image result for IEP and 504">
            <a:extLst>
              <a:ext uri="{FF2B5EF4-FFF2-40B4-BE49-F238E27FC236}">
                <a16:creationId xmlns:a16="http://schemas.microsoft.com/office/drawing/2014/main" id="{DC6E0F61-1A14-9FB4-8427-AF69753C1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855" y="3009763"/>
            <a:ext cx="2771775"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107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Accessibility and Accommodations</a:t>
            </a:r>
          </a:p>
        </p:txBody>
      </p:sp>
      <p:sp>
        <p:nvSpPr>
          <p:cNvPr id="3" name="Content Placeholder 2"/>
          <p:cNvSpPr>
            <a:spLocks noGrp="1"/>
          </p:cNvSpPr>
          <p:nvPr>
            <p:ph idx="1"/>
          </p:nvPr>
        </p:nvSpPr>
        <p:spPr>
          <a:xfrm>
            <a:off x="245193" y="1428496"/>
            <a:ext cx="8472087" cy="499852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Colorado Accommodations Crosswalk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CSI</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hlinkClick r:id="rId3"/>
              </a:rPr>
              <a:t> Resource Site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Accommodations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WIDA Accessibility and Accommodations Manual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sz="1800" dirty="0">
              <a:solidFill>
                <a:srgbClr val="000000"/>
              </a:solidFill>
              <a:latin typeface="+mn-lt"/>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3665061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Accommodations FAQ</a:t>
            </a:r>
          </a:p>
        </p:txBody>
      </p:sp>
      <p:sp>
        <p:nvSpPr>
          <p:cNvPr id="3" name="Content Placeholder 2"/>
          <p:cNvSpPr>
            <a:spLocks noGrp="1"/>
          </p:cNvSpPr>
          <p:nvPr>
            <p:ph idx="1"/>
          </p:nvPr>
        </p:nvSpPr>
        <p:spPr>
          <a:xfrm>
            <a:off x="245193" y="1428496"/>
            <a:ext cx="8472087" cy="499852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Manual Control of item audio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When Manual Control of item audio is indicated in WIDA AMS it activates for all domains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Colorado crosswalk indicates that it is an accommodation for Listening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In-person human reader (w/repeat if indicated by the IEP)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Colorado, this accommodation is only allowed for paper testing. This accommodation requires a script that is ordered through DRC Customer Service.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This accommodation is appropriate when a student cannot access a audio from a computer or CD requires that the student looks at a speaker’s face/lips. </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1447659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Online Accommodations</a:t>
            </a:r>
          </a:p>
        </p:txBody>
      </p:sp>
      <p:sp>
        <p:nvSpPr>
          <p:cNvPr id="3" name="Content Placeholder 2"/>
          <p:cNvSpPr>
            <a:spLocks noGrp="1"/>
          </p:cNvSpPr>
          <p:nvPr>
            <p:ph idx="1"/>
          </p:nvPr>
        </p:nvSpPr>
        <p:spPr>
          <a:xfrm>
            <a:off x="245193" y="1428496"/>
            <a:ext cx="8472087" cy="4998522"/>
          </a:xfrm>
        </p:spPr>
        <p:txBody>
          <a:bodyPr>
            <a:normAutofit/>
          </a:bodyPr>
          <a:lstStyle/>
          <a:p>
            <a:pPr marL="0" indent="0">
              <a:buNone/>
            </a:pPr>
            <a:r>
              <a:rPr lang="en-US" sz="1800" dirty="0">
                <a:latin typeface="+mn-lt"/>
              </a:rPr>
              <a:t>Accommodations that must be pre-assigned via WIDA AMS</a:t>
            </a:r>
          </a:p>
          <a:p>
            <a:pPr lvl="1"/>
            <a:r>
              <a:rPr lang="en-US" sz="1800" dirty="0">
                <a:latin typeface="+mn-lt"/>
              </a:rPr>
              <a:t>Manual Control of Item Audio</a:t>
            </a:r>
          </a:p>
          <a:p>
            <a:pPr lvl="1"/>
            <a:r>
              <a:rPr lang="en-US" sz="1800" dirty="0">
                <a:latin typeface="+mn-lt"/>
              </a:rPr>
              <a:t>Repeat Item Audio</a:t>
            </a:r>
          </a:p>
          <a:p>
            <a:pPr lvl="1"/>
            <a:r>
              <a:rPr lang="en-US" sz="1800" dirty="0">
                <a:latin typeface="+mn-lt"/>
              </a:rPr>
              <a:t>Extended Speaking Response Time</a:t>
            </a:r>
          </a:p>
          <a:p>
            <a:endParaRPr lang="en-US" sz="1800" dirty="0">
              <a:latin typeface="+mn-lt"/>
            </a:endParaRPr>
          </a:p>
          <a:p>
            <a:pPr marL="0" indent="0">
              <a:buNone/>
            </a:pPr>
            <a:r>
              <a:rPr lang="en-US" sz="1800" dirty="0">
                <a:latin typeface="+mn-lt"/>
              </a:rPr>
              <a:t>Do not broadly assign extended speaking time to all IEP/504 students who have extended time – be intentional about assigning this accommodation to students who need extended time specifically for speech issues. </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2934288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Standards Based Assessment</a:t>
            </a:r>
          </a:p>
        </p:txBody>
      </p:sp>
      <p:sp>
        <p:nvSpPr>
          <p:cNvPr id="3" name="Content Placeholder 2"/>
          <p:cNvSpPr>
            <a:spLocks noGrp="1"/>
          </p:cNvSpPr>
          <p:nvPr>
            <p:ph idx="1"/>
          </p:nvPr>
        </p:nvSpPr>
        <p:spPr>
          <a:xfrm>
            <a:off x="245193" y="1428496"/>
            <a:ext cx="8472087" cy="4998522"/>
          </a:xfrm>
        </p:spPr>
        <p:txBody>
          <a:bodyPr>
            <a:normAutofit/>
          </a:bodyPr>
          <a:lstStyle/>
          <a:p>
            <a:pPr marL="0" indent="0">
              <a:buNone/>
            </a:pPr>
            <a:r>
              <a:rPr lang="en-US" sz="1800" dirty="0">
                <a:solidFill>
                  <a:srgbClr val="000000"/>
                </a:solidFill>
                <a:latin typeface="+mn-lt"/>
              </a:rPr>
              <a:t>In Colorado, the standards based English language proficiency assessments are:</a:t>
            </a:r>
          </a:p>
          <a:p>
            <a:r>
              <a:rPr lang="en-US" sz="1800" dirty="0">
                <a:solidFill>
                  <a:srgbClr val="000000"/>
                </a:solidFill>
                <a:latin typeface="+mn-lt"/>
              </a:rPr>
              <a:t>ACCESS for ELLs</a:t>
            </a:r>
          </a:p>
          <a:p>
            <a:r>
              <a:rPr lang="en-US" sz="1800" dirty="0">
                <a:solidFill>
                  <a:srgbClr val="000000"/>
                </a:solidFill>
                <a:latin typeface="+mn-lt"/>
              </a:rPr>
              <a:t>Kindergarten ACCESS</a:t>
            </a:r>
          </a:p>
          <a:p>
            <a:r>
              <a:rPr lang="en-US" sz="1800" dirty="0">
                <a:solidFill>
                  <a:srgbClr val="000000"/>
                </a:solidFill>
                <a:latin typeface="+mn-lt"/>
              </a:rPr>
              <a:t>Alternate ACCESS</a:t>
            </a:r>
          </a:p>
          <a:p>
            <a:pPr marL="0" indent="0">
              <a:buNone/>
            </a:pPr>
            <a:endParaRPr lang="en-US" sz="1800" dirty="0">
              <a:solidFill>
                <a:srgbClr val="000000"/>
              </a:solidFill>
              <a:latin typeface="+mn-lt"/>
            </a:endParaRPr>
          </a:p>
          <a:p>
            <a:pPr marL="0" indent="0">
              <a:buNone/>
            </a:pPr>
            <a:r>
              <a:rPr lang="en-US" sz="1800" dirty="0">
                <a:solidFill>
                  <a:srgbClr val="000000"/>
                </a:solidFill>
                <a:latin typeface="+mn-lt"/>
              </a:rPr>
              <a:t>The ACCESS assessments are standards based:</a:t>
            </a:r>
          </a:p>
          <a:p>
            <a:r>
              <a:rPr lang="en-US" sz="1800" dirty="0">
                <a:solidFill>
                  <a:srgbClr val="000000"/>
                </a:solidFill>
                <a:latin typeface="+mn-lt"/>
              </a:rPr>
              <a:t>Developed by WIDA, CAL (Center for Applied Linguistics), and WIDA members</a:t>
            </a:r>
          </a:p>
          <a:p>
            <a:r>
              <a:rPr lang="en-US" sz="1800" dirty="0">
                <a:solidFill>
                  <a:srgbClr val="000000"/>
                </a:solidFill>
                <a:latin typeface="+mn-lt"/>
              </a:rPr>
              <a:t>Criterion-based</a:t>
            </a:r>
          </a:p>
          <a:p>
            <a:r>
              <a:rPr lang="en-US" sz="1800" dirty="0">
                <a:solidFill>
                  <a:srgbClr val="000000"/>
                </a:solidFill>
                <a:latin typeface="+mn-lt"/>
              </a:rPr>
              <a:t>Colorado adopted the </a:t>
            </a:r>
            <a:r>
              <a:rPr lang="en-US" sz="1800" dirty="0">
                <a:solidFill>
                  <a:srgbClr val="000000"/>
                </a:solidFill>
                <a:latin typeface="+mn-lt"/>
                <a:hlinkClick r:id="rId2"/>
              </a:rPr>
              <a:t>WIDA standards </a:t>
            </a:r>
            <a:r>
              <a:rPr lang="en-US" sz="1800" dirty="0">
                <a:solidFill>
                  <a:srgbClr val="000000"/>
                </a:solidFill>
                <a:latin typeface="+mn-lt"/>
              </a:rPr>
              <a:t>as the Colorado English Language Proficiency (CELP) Standards</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3108626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Unique Accommodation Request (UAR)</a:t>
            </a:r>
          </a:p>
        </p:txBody>
      </p:sp>
      <p:sp>
        <p:nvSpPr>
          <p:cNvPr id="3" name="Content Placeholder 2"/>
          <p:cNvSpPr>
            <a:spLocks noGrp="1"/>
          </p:cNvSpPr>
          <p:nvPr>
            <p:ph idx="1"/>
          </p:nvPr>
        </p:nvSpPr>
        <p:spPr>
          <a:xfrm>
            <a:off x="245193" y="1428496"/>
            <a:ext cx="8472087" cy="499852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rPr>
              <a:t>Only one Unique Accommodation applies to ACCESS for ELLs.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rPr>
              <a:t>Scribe (which includes Speech-to-Text) for the Writing Domain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rPr>
              <a:t>UAR for ACCESS is due </a:t>
            </a:r>
            <a:r>
              <a:rPr kumimoji="0" lang="en-US" sz="1800" b="0" i="0" u="none" strike="noStrike" kern="1200" cap="none" spc="0" normalizeH="0" baseline="0" noProof="0" dirty="0">
                <a:ln>
                  <a:noFill/>
                </a:ln>
                <a:solidFill>
                  <a:prstClr val="black"/>
                </a:solidFill>
                <a:effectLst/>
                <a:highlight>
                  <a:srgbClr val="FFFF00"/>
                </a:highlight>
                <a:uLnTx/>
                <a:uFillTx/>
                <a:latin typeface="+mn-lt"/>
                <a:ea typeface="Times New Roman" panose="02020603050405020304" pitchFamily="18" charset="0"/>
                <a:cs typeface="+mn-cs"/>
              </a:rPr>
              <a:t>November 27</a:t>
            </a:r>
          </a:p>
          <a:p>
            <a:pPr lvl="2">
              <a:defRPr/>
            </a:pPr>
            <a:r>
              <a:rPr kumimoji="0" lang="en-US" sz="1800" b="0" i="0" u="sng" strike="noStrike" kern="1200" cap="none" spc="0" normalizeH="0" baseline="0" noProof="0" dirty="0">
                <a:ln>
                  <a:noFill/>
                </a:ln>
                <a:solidFill>
                  <a:srgbClr val="403F3B"/>
                </a:solidFill>
                <a:effectLst/>
                <a:uLnTx/>
                <a:uFillTx/>
                <a:latin typeface="+mn-lt"/>
                <a:ea typeface="+mn-ea"/>
                <a:cs typeface="+mn-cs"/>
                <a:hlinkClick r:id="rId2"/>
              </a:rPr>
              <a:t>Guidance</a:t>
            </a:r>
            <a:endParaRPr kumimoji="0" lang="en-US" sz="1800" b="0" i="0" u="none" strike="noStrike" kern="1200" cap="none" spc="0" normalizeH="0" baseline="0" noProof="0" dirty="0">
              <a:ln>
                <a:noFill/>
              </a:ln>
              <a:solidFill>
                <a:srgbClr val="333333"/>
              </a:solidFill>
              <a:effectLst/>
              <a:uLnTx/>
              <a:uFillTx/>
              <a:latin typeface="+mn-lt"/>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sng" strike="noStrike" kern="1200" cap="none" spc="0" normalizeH="0" baseline="0" noProof="0" dirty="0">
                <a:ln>
                  <a:noFill/>
                </a:ln>
                <a:solidFill>
                  <a:srgbClr val="403F3B"/>
                </a:solidFill>
                <a:effectLst/>
                <a:uLnTx/>
                <a:uFillTx/>
                <a:latin typeface="+mn-lt"/>
                <a:ea typeface="+mn-ea"/>
                <a:cs typeface="+mn-cs"/>
                <a:hlinkClick r:id="rId3"/>
              </a:rPr>
              <a:t>Form</a:t>
            </a:r>
            <a:r>
              <a:rPr kumimoji="0" lang="en-US" sz="1800" b="0" i="0" u="none" strike="noStrike" kern="1200" cap="none" spc="0" normalizeH="0" baseline="0" noProof="0" dirty="0">
                <a:ln>
                  <a:noFill/>
                </a:ln>
                <a:solidFill>
                  <a:srgbClr val="333333"/>
                </a:solidFill>
                <a:effectLst/>
                <a:uLnTx/>
                <a:uFillTx/>
                <a:latin typeface="+mn-lt"/>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800" dirty="0">
              <a:solidFill>
                <a:srgbClr val="333333"/>
              </a:solidFill>
              <a:latin typeface="+mn-lt"/>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800" dirty="0">
              <a:solidFill>
                <a:srgbClr val="333333"/>
              </a:solidFill>
              <a:latin typeface="+mn-lt"/>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*Do not email completed UAR forms, IEPs, and supporting data. </a:t>
            </a:r>
            <a:r>
              <a:rPr lang="en-US" sz="1600" dirty="0">
                <a:solidFill>
                  <a:srgbClr val="333333"/>
                </a:solidFill>
                <a:latin typeface="+mn-lt"/>
                <a:cs typeface="+mn-cs"/>
              </a:rPr>
              <a:t>S</a:t>
            </a:r>
            <a:r>
              <a:rPr kumimoji="0" lang="en-US" sz="1600" b="0" i="0" u="none" strike="noStrike" kern="1200" cap="none" spc="0" normalizeH="0" baseline="0" noProof="0" dirty="0">
                <a:ln>
                  <a:noFill/>
                </a:ln>
                <a:solidFill>
                  <a:srgbClr val="333333"/>
                </a:solidFill>
                <a:effectLst/>
                <a:uLnTx/>
                <a:uFillTx/>
                <a:latin typeface="+mn-lt"/>
                <a:ea typeface="+mn-ea"/>
                <a:cs typeface="+mn-cs"/>
              </a:rPr>
              <a:t>ACs send UAR files to CSI through G Drive. Notify </a:t>
            </a:r>
            <a:r>
              <a:rPr kumimoji="0" lang="en-US" sz="1600" b="0" i="0" u="sng" strike="noStrike" kern="1200" cap="none" spc="0" normalizeH="0" baseline="0" noProof="0" dirty="0">
                <a:ln>
                  <a:noFill/>
                </a:ln>
                <a:solidFill>
                  <a:srgbClr val="403F3B"/>
                </a:solidFill>
                <a:effectLst/>
                <a:uLnTx/>
                <a:uFillTx/>
                <a:latin typeface="+mn-lt"/>
                <a:ea typeface="+mn-ea"/>
                <a:cs typeface="+mn-cs"/>
              </a:rPr>
              <a:t>kaliwinn@csi.state.co.us</a:t>
            </a:r>
            <a:r>
              <a:rPr kumimoji="0" lang="en-US" sz="1600" b="0" i="0" u="none" strike="noStrike" kern="1200" cap="none" spc="0" normalizeH="0" baseline="0" noProof="0" dirty="0">
                <a:ln>
                  <a:noFill/>
                </a:ln>
                <a:solidFill>
                  <a:srgbClr val="333333"/>
                </a:solidFill>
                <a:effectLst/>
                <a:uLnTx/>
                <a:uFillTx/>
                <a:latin typeface="+mn-lt"/>
                <a:ea typeface="+mn-ea"/>
                <a:cs typeface="+mn-cs"/>
              </a:rPr>
              <a:t> when all ACCESS UAR files are posted for review.</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3474114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Accommodation Assignment</a:t>
            </a:r>
          </a:p>
        </p:txBody>
      </p:sp>
      <p:sp>
        <p:nvSpPr>
          <p:cNvPr id="3" name="Content Placeholder 2"/>
          <p:cNvSpPr>
            <a:spLocks noGrp="1"/>
          </p:cNvSpPr>
          <p:nvPr>
            <p:ph idx="1"/>
          </p:nvPr>
        </p:nvSpPr>
        <p:spPr>
          <a:xfrm>
            <a:off x="245193" y="1428496"/>
            <a:ext cx="3046647" cy="499852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Check accommodations assignment, use the Student Export feature in WIDA AMS.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Exporting Student Records instructions begin on p. 65, of the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WIDA AMS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User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 Guide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51</a:t>
            </a:fld>
            <a:endParaRPr lang="en-US" dirty="0"/>
          </a:p>
        </p:txBody>
      </p:sp>
      <p:pic>
        <p:nvPicPr>
          <p:cNvPr id="5" name="Picture 4" descr="A screenshot of the Student Export/Transfers/Validation screen in WIDA AMS.">
            <a:extLst>
              <a:ext uri="{FF2B5EF4-FFF2-40B4-BE49-F238E27FC236}">
                <a16:creationId xmlns:a16="http://schemas.microsoft.com/office/drawing/2014/main" id="{8DCCF113-C70C-1D78-27EE-4BD1EEC3CDB1}"/>
              </a:ext>
            </a:extLst>
          </p:cNvPr>
          <p:cNvPicPr>
            <a:picLocks noChangeAspect="1"/>
          </p:cNvPicPr>
          <p:nvPr/>
        </p:nvPicPr>
        <p:blipFill>
          <a:blip r:embed="rId4"/>
          <a:stretch>
            <a:fillRect/>
          </a:stretch>
        </p:blipFill>
        <p:spPr>
          <a:xfrm>
            <a:off x="2974559" y="1026314"/>
            <a:ext cx="5493946" cy="4805371"/>
          </a:xfrm>
          <a:prstGeom prst="rect">
            <a:avLst/>
          </a:prstGeom>
        </p:spPr>
      </p:pic>
    </p:spTree>
    <p:extLst>
      <p:ext uri="{BB962C8B-B14F-4D97-AF65-F5344CB8AC3E}">
        <p14:creationId xmlns:p14="http://schemas.microsoft.com/office/powerpoint/2010/main" val="662114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Paper Accommodated Form: Large Print</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52</a:t>
            </a:fld>
            <a:endParaRPr lang="en-US" dirty="0"/>
          </a:p>
        </p:txBody>
      </p:sp>
      <p:pic>
        <p:nvPicPr>
          <p:cNvPr id="8" name="Picture 7" descr="A picture of the test cover of the ACCESS for ELLs large print test form for grades 4-5.">
            <a:extLst>
              <a:ext uri="{FF2B5EF4-FFF2-40B4-BE49-F238E27FC236}">
                <a16:creationId xmlns:a16="http://schemas.microsoft.com/office/drawing/2014/main" id="{2B9BA3B6-2383-44EF-A5BC-1634F6E434AD}"/>
              </a:ext>
            </a:extLst>
          </p:cNvPr>
          <p:cNvPicPr>
            <a:picLocks noChangeAspect="1"/>
          </p:cNvPicPr>
          <p:nvPr/>
        </p:nvPicPr>
        <p:blipFill>
          <a:blip r:embed="rId2"/>
          <a:stretch>
            <a:fillRect/>
          </a:stretch>
        </p:blipFill>
        <p:spPr>
          <a:xfrm>
            <a:off x="346864" y="1344560"/>
            <a:ext cx="4225136" cy="4923006"/>
          </a:xfrm>
          <a:prstGeom prst="rect">
            <a:avLst/>
          </a:prstGeom>
        </p:spPr>
      </p:pic>
      <p:pic>
        <p:nvPicPr>
          <p:cNvPr id="9" name="Picture 8" descr="A picture of the cover of the Kindergarten ACCESS for ELLs large print test form.">
            <a:extLst>
              <a:ext uri="{FF2B5EF4-FFF2-40B4-BE49-F238E27FC236}">
                <a16:creationId xmlns:a16="http://schemas.microsoft.com/office/drawing/2014/main" id="{74A3E3B3-2AF8-49B2-BF6A-A1413AD6B1FB}"/>
              </a:ext>
            </a:extLst>
          </p:cNvPr>
          <p:cNvPicPr>
            <a:picLocks noChangeAspect="1"/>
          </p:cNvPicPr>
          <p:nvPr/>
        </p:nvPicPr>
        <p:blipFill>
          <a:blip r:embed="rId3"/>
          <a:stretch>
            <a:fillRect/>
          </a:stretch>
        </p:blipFill>
        <p:spPr>
          <a:xfrm>
            <a:off x="4756136" y="1485726"/>
            <a:ext cx="4041000" cy="4640674"/>
          </a:xfrm>
          <a:prstGeom prst="rect">
            <a:avLst/>
          </a:prstGeom>
        </p:spPr>
      </p:pic>
    </p:spTree>
    <p:extLst>
      <p:ext uri="{BB962C8B-B14F-4D97-AF65-F5344CB8AC3E}">
        <p14:creationId xmlns:p14="http://schemas.microsoft.com/office/powerpoint/2010/main" val="1610372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53</a:t>
            </a:fld>
            <a:endParaRPr lang="en-US" dirty="0"/>
          </a:p>
        </p:txBody>
      </p:sp>
      <p:sp>
        <p:nvSpPr>
          <p:cNvPr id="5" name="Title 4">
            <a:extLst>
              <a:ext uri="{FF2B5EF4-FFF2-40B4-BE49-F238E27FC236}">
                <a16:creationId xmlns:a16="http://schemas.microsoft.com/office/drawing/2014/main" id="{A2DE98F0-0E72-1092-F7DF-431496711AF9}"/>
              </a:ext>
            </a:extLst>
          </p:cNvPr>
          <p:cNvSpPr>
            <a:spLocks noGrp="1"/>
          </p:cNvSpPr>
          <p:nvPr>
            <p:ph type="title"/>
          </p:nvPr>
        </p:nvSpPr>
        <p:spPr/>
        <p:txBody>
          <a:bodyPr>
            <a:normAutofit/>
          </a:bodyPr>
          <a:lstStyle/>
          <a:p>
            <a:r>
              <a:rPr lang="en-US" sz="2800" dirty="0"/>
              <a:t>Paper Accommodated Form: Braille</a:t>
            </a:r>
          </a:p>
        </p:txBody>
      </p:sp>
      <p:pic>
        <p:nvPicPr>
          <p:cNvPr id="6" name="Content Placeholder 8" descr="A screenshot of the cover of the paper accommodated form for Braille in Grade 1">
            <a:extLst>
              <a:ext uri="{FF2B5EF4-FFF2-40B4-BE49-F238E27FC236}">
                <a16:creationId xmlns:a16="http://schemas.microsoft.com/office/drawing/2014/main" id="{1B56B083-E525-4076-A8BB-8ADC5F14FA73}"/>
              </a:ext>
            </a:extLst>
          </p:cNvPr>
          <p:cNvPicPr>
            <a:picLocks noGrp="1" noChangeAspect="1"/>
          </p:cNvPicPr>
          <p:nvPr/>
        </p:nvPicPr>
        <p:blipFill>
          <a:blip r:embed="rId2"/>
          <a:stretch>
            <a:fillRect/>
          </a:stretch>
        </p:blipFill>
        <p:spPr>
          <a:xfrm>
            <a:off x="371032" y="1306336"/>
            <a:ext cx="3176792" cy="4010197"/>
          </a:xfrm>
          <a:prstGeom prst="rect">
            <a:avLst/>
          </a:prstGeom>
        </p:spPr>
      </p:pic>
      <p:pic>
        <p:nvPicPr>
          <p:cNvPr id="7" name="Picture 6" descr="A picture of the ACCESS for ELLs Braille test form.">
            <a:extLst>
              <a:ext uri="{FF2B5EF4-FFF2-40B4-BE49-F238E27FC236}">
                <a16:creationId xmlns:a16="http://schemas.microsoft.com/office/drawing/2014/main" id="{A1189F17-B62C-4465-8407-D2BDB560DA1B}"/>
              </a:ext>
            </a:extLst>
          </p:cNvPr>
          <p:cNvPicPr>
            <a:picLocks noChangeAspect="1"/>
          </p:cNvPicPr>
          <p:nvPr/>
        </p:nvPicPr>
        <p:blipFill>
          <a:blip r:embed="rId3"/>
          <a:stretch>
            <a:fillRect/>
          </a:stretch>
        </p:blipFill>
        <p:spPr>
          <a:xfrm>
            <a:off x="2874178" y="1672430"/>
            <a:ext cx="3395643" cy="4010197"/>
          </a:xfrm>
          <a:prstGeom prst="rect">
            <a:avLst/>
          </a:prstGeom>
        </p:spPr>
      </p:pic>
      <p:pic>
        <p:nvPicPr>
          <p:cNvPr id="10" name="Picture 9" descr="A picture of the cover of the test administrator script for the Braille accommodated test form.">
            <a:extLst>
              <a:ext uri="{FF2B5EF4-FFF2-40B4-BE49-F238E27FC236}">
                <a16:creationId xmlns:a16="http://schemas.microsoft.com/office/drawing/2014/main" id="{D34895F5-06BA-40AD-80B9-357DE3DAF8D5}"/>
              </a:ext>
            </a:extLst>
          </p:cNvPr>
          <p:cNvPicPr>
            <a:picLocks noChangeAspect="1"/>
          </p:cNvPicPr>
          <p:nvPr/>
        </p:nvPicPr>
        <p:blipFill>
          <a:blip r:embed="rId4"/>
          <a:stretch>
            <a:fillRect/>
          </a:stretch>
        </p:blipFill>
        <p:spPr>
          <a:xfrm>
            <a:off x="5773180" y="1995427"/>
            <a:ext cx="3370820" cy="4270786"/>
          </a:xfrm>
          <a:prstGeom prst="rect">
            <a:avLst/>
          </a:prstGeom>
        </p:spPr>
      </p:pic>
    </p:spTree>
    <p:extLst>
      <p:ext uri="{BB962C8B-B14F-4D97-AF65-F5344CB8AC3E}">
        <p14:creationId xmlns:p14="http://schemas.microsoft.com/office/powerpoint/2010/main" val="1309315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Accessibility</a:t>
            </a:r>
          </a:p>
        </p:txBody>
      </p:sp>
      <p:sp>
        <p:nvSpPr>
          <p:cNvPr id="3" name="Content Placeholder 2"/>
          <p:cNvSpPr>
            <a:spLocks noGrp="1"/>
          </p:cNvSpPr>
          <p:nvPr>
            <p:ph idx="1"/>
          </p:nvPr>
        </p:nvSpPr>
        <p:spPr>
          <a:xfrm>
            <a:off x="245193" y="1428496"/>
            <a:ext cx="8472087" cy="499852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and when  handwriting (HW) response is used as an accessibility feature (grades 4</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p>
          <a:p>
            <a:pP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Handwriting response booklets need to be ordered during the additional materials order window</a:t>
            </a:r>
          </a:p>
          <a:p>
            <a:pPr lvl="1">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Place your order accordingly to ensure secure storage upon receipt. </a:t>
            </a:r>
          </a:p>
          <a:p>
            <a:pP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Students in grades 4–12 who handwrite their Writing responses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must be placed into a handwriting response (HW) session.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2601132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0C2A-D675-4435-00B9-D888E446D71F}"/>
              </a:ext>
            </a:extLst>
          </p:cNvPr>
          <p:cNvSpPr>
            <a:spLocks noGrp="1"/>
          </p:cNvSpPr>
          <p:nvPr>
            <p:ph type="ctrTitle"/>
          </p:nvPr>
        </p:nvSpPr>
        <p:spPr/>
        <p:txBody>
          <a:bodyPr/>
          <a:lstStyle/>
          <a:p>
            <a:r>
              <a:rPr lang="en-US" dirty="0"/>
              <a:t>Materials</a:t>
            </a:r>
          </a:p>
        </p:txBody>
      </p:sp>
    </p:spTree>
    <p:extLst>
      <p:ext uri="{BB962C8B-B14F-4D97-AF65-F5344CB8AC3E}">
        <p14:creationId xmlns:p14="http://schemas.microsoft.com/office/powerpoint/2010/main" val="3476123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Materials Ordering</a:t>
            </a:r>
          </a:p>
        </p:txBody>
      </p:sp>
      <p:sp>
        <p:nvSpPr>
          <p:cNvPr id="3" name="Content Placeholder 2"/>
          <p:cNvSpPr>
            <a:spLocks noGrp="1"/>
          </p:cNvSpPr>
          <p:nvPr>
            <p:ph idx="1"/>
          </p:nvPr>
        </p:nvSpPr>
        <p:spPr>
          <a:xfrm>
            <a:off x="245193" y="1428496"/>
            <a:ext cx="8472087" cy="499852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Online, Kindergarten, and Alternate test materials are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ordered automatically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through the data pulled for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PreID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upload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is pulled from the initial October Count snapshot in the Student Interchange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Students indicated as NEP or LEP under Language Proficiency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Alternate testers are indicated using the “Alternate Assessment Participation” field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following require active order placement to CSI through G Drive: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 paper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Accommodated forms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Large print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Braille</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56</a:t>
            </a:fld>
            <a:endParaRPr lang="en-US" dirty="0"/>
          </a:p>
        </p:txBody>
      </p:sp>
    </p:spTree>
    <p:extLst>
      <p:ext uri="{BB962C8B-B14F-4D97-AF65-F5344CB8AC3E}">
        <p14:creationId xmlns:p14="http://schemas.microsoft.com/office/powerpoint/2010/main" val="2250458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Ordering paper materials through G Drive</a:t>
            </a:r>
          </a:p>
        </p:txBody>
      </p:sp>
      <p:sp>
        <p:nvSpPr>
          <p:cNvPr id="3" name="Content Placeholder 2"/>
          <p:cNvSpPr>
            <a:spLocks noGrp="1"/>
          </p:cNvSpPr>
          <p:nvPr>
            <p:ph idx="1"/>
          </p:nvPr>
        </p:nvSpPr>
        <p:spPr>
          <a:xfrm>
            <a:off x="245193" y="1428496"/>
            <a:ext cx="8472087" cy="4998522"/>
          </a:xfrm>
        </p:spPr>
        <p:txBody>
          <a:bodyPr>
            <a:normAutofit/>
          </a:bodyPr>
          <a:lstStyle/>
          <a:p>
            <a:pP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 12/15/23, an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additional materials order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Excel file will be sent to all SACs</a:t>
            </a:r>
          </a:p>
          <a:p>
            <a:pP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Paper 1</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 materials (initial and additional</a:t>
            </a:r>
            <a:r>
              <a:rPr lang="en-US" sz="1800" dirty="0">
                <a:solidFill>
                  <a:prstClr val="black"/>
                </a:solidFill>
                <a:latin typeface="Calibri" panose="020F0502020204030204"/>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will be ordered by CDE using the data provided by the SAC in the Excel file uploaded to </a:t>
            </a:r>
            <a:r>
              <a:rPr lang="en-US" sz="1800" dirty="0">
                <a:solidFill>
                  <a:prstClr val="black"/>
                </a:solidFill>
                <a:latin typeface="Calibri" panose="020F0502020204030204"/>
                <a:cs typeface="+mn-cs"/>
              </a:rPr>
              <a:t>G Drive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3123659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Labels</a:t>
            </a:r>
          </a:p>
        </p:txBody>
      </p:sp>
      <p:sp>
        <p:nvSpPr>
          <p:cNvPr id="3" name="Content Placeholder 2"/>
          <p:cNvSpPr>
            <a:spLocks noGrp="1"/>
          </p:cNvSpPr>
          <p:nvPr>
            <p:ph idx="1"/>
          </p:nvPr>
        </p:nvSpPr>
        <p:spPr>
          <a:xfrm>
            <a:off x="245193" y="1428496"/>
            <a:ext cx="4535813" cy="499852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PreID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label for ALL Students (reported as NEP/LEP) in the Student Interchange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58</a:t>
            </a:fld>
            <a:endParaRPr lang="en-US" dirty="0"/>
          </a:p>
        </p:txBody>
      </p:sp>
      <p:sp>
        <p:nvSpPr>
          <p:cNvPr id="6" name="TextBox 5">
            <a:extLst>
              <a:ext uri="{FF2B5EF4-FFF2-40B4-BE49-F238E27FC236}">
                <a16:creationId xmlns:a16="http://schemas.microsoft.com/office/drawing/2014/main" id="{BABCBB6F-F667-3E8A-C0FB-7C0F9F0B8388}"/>
              </a:ext>
            </a:extLst>
          </p:cNvPr>
          <p:cNvSpPr txBox="1"/>
          <p:nvPr/>
        </p:nvSpPr>
        <p:spPr>
          <a:xfrm>
            <a:off x="4572000" y="1428496"/>
            <a:ext cx="4572000" cy="646331"/>
          </a:xfrm>
          <a:prstGeom prst="rect">
            <a:avLst/>
          </a:prstGeom>
          <a:noFill/>
        </p:spPr>
        <p:txBody>
          <a:bodyPr wrap="square">
            <a:spAutoFit/>
          </a:bodyPr>
          <a:lstStyle/>
          <a:p>
            <a:pPr marL="0" indent="0">
              <a:buNone/>
            </a:pPr>
            <a:r>
              <a:rPr lang="en-US" dirty="0"/>
              <a:t>District/School (3 pages), use when no </a:t>
            </a:r>
            <a:r>
              <a:rPr lang="en-US" dirty="0" err="1"/>
              <a:t>PreID</a:t>
            </a:r>
            <a:r>
              <a:rPr lang="en-US" dirty="0"/>
              <a:t> label is available </a:t>
            </a:r>
          </a:p>
        </p:txBody>
      </p:sp>
      <p:grpSp>
        <p:nvGrpSpPr>
          <p:cNvPr id="7" name="Group 6" descr="A picture of the PreID label for all students.">
            <a:extLst>
              <a:ext uri="{FF2B5EF4-FFF2-40B4-BE49-F238E27FC236}">
                <a16:creationId xmlns:a16="http://schemas.microsoft.com/office/drawing/2014/main" id="{18333A75-6ED8-C85F-9D20-EAF02F7B951C}"/>
              </a:ext>
            </a:extLst>
          </p:cNvPr>
          <p:cNvGrpSpPr/>
          <p:nvPr/>
        </p:nvGrpSpPr>
        <p:grpSpPr>
          <a:xfrm>
            <a:off x="245193" y="2130707"/>
            <a:ext cx="3410585" cy="1797050"/>
            <a:chOff x="9" y="10"/>
            <a:chExt cx="5307" cy="2810"/>
          </a:xfrm>
        </p:grpSpPr>
        <p:pic>
          <p:nvPicPr>
            <p:cNvPr id="8" name="Picture 7">
              <a:extLst>
                <a:ext uri="{FF2B5EF4-FFF2-40B4-BE49-F238E27FC236}">
                  <a16:creationId xmlns:a16="http://schemas.microsoft.com/office/drawing/2014/main" id="{1DA16C90-6129-72AD-971D-5B7E4C11C7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 y="155"/>
              <a:ext cx="5194" cy="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4E64BDD-D8CB-0F3D-7D79-9738F16BC073}"/>
                </a:ext>
              </a:extLst>
            </p:cNvPr>
            <p:cNvSpPr>
              <a:spLocks noChangeArrowheads="1"/>
            </p:cNvSpPr>
            <p:nvPr/>
          </p:nvSpPr>
          <p:spPr bwMode="auto">
            <a:xfrm>
              <a:off x="10" y="10"/>
              <a:ext cx="5306" cy="2810"/>
            </a:xfrm>
            <a:prstGeom prst="rect">
              <a:avLst/>
            </a:prstGeom>
            <a:noFill/>
            <a:ln w="1270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anchor="t" anchorCtr="0"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0" name="Group 9" descr="A picture of the District/School labels.">
            <a:extLst>
              <a:ext uri="{FF2B5EF4-FFF2-40B4-BE49-F238E27FC236}">
                <a16:creationId xmlns:a16="http://schemas.microsoft.com/office/drawing/2014/main" id="{1332B5A2-D619-CC30-45C9-333BD65822D5}"/>
              </a:ext>
            </a:extLst>
          </p:cNvPr>
          <p:cNvGrpSpPr/>
          <p:nvPr/>
        </p:nvGrpSpPr>
        <p:grpSpPr>
          <a:xfrm>
            <a:off x="4465347" y="2248452"/>
            <a:ext cx="3452895" cy="1815882"/>
            <a:chOff x="3686" y="381"/>
            <a:chExt cx="4868" cy="2464"/>
          </a:xfrm>
        </p:grpSpPr>
        <p:pic>
          <p:nvPicPr>
            <p:cNvPr id="11" name="Picture 10">
              <a:extLst>
                <a:ext uri="{FF2B5EF4-FFF2-40B4-BE49-F238E27FC236}">
                  <a16:creationId xmlns:a16="http://schemas.microsoft.com/office/drawing/2014/main" id="{4C15D38D-7E2C-D522-7F99-4273155A65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86" y="381"/>
              <a:ext cx="4868"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D0E7CA1-E020-AA86-1853-DB2FF97CB08D}"/>
                </a:ext>
              </a:extLst>
            </p:cNvPr>
            <p:cNvSpPr>
              <a:spLocks noChangeArrowheads="1"/>
            </p:cNvSpPr>
            <p:nvPr/>
          </p:nvSpPr>
          <p:spPr bwMode="auto">
            <a:xfrm>
              <a:off x="3686" y="381"/>
              <a:ext cx="4868" cy="2464"/>
            </a:xfrm>
            <a:prstGeom prst="rect">
              <a:avLst/>
            </a:prstGeom>
            <a:noFill/>
            <a:ln w="1270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anchor="t" anchorCtr="0" uprigh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4" name="TextBox 13">
            <a:extLst>
              <a:ext uri="{FF2B5EF4-FFF2-40B4-BE49-F238E27FC236}">
                <a16:creationId xmlns:a16="http://schemas.microsoft.com/office/drawing/2014/main" id="{70B7ACB7-00D4-756C-C82E-5457A8EED48E}"/>
              </a:ext>
            </a:extLst>
          </p:cNvPr>
          <p:cNvSpPr txBox="1"/>
          <p:nvPr/>
        </p:nvSpPr>
        <p:spPr>
          <a:xfrm>
            <a:off x="868235" y="4829339"/>
            <a:ext cx="6885016" cy="1200329"/>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Scoreable materials need a label!</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cs typeface="Calibri" panose="020F050202020403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Reminder: Keep all Pre-ID or District/School labels until the end of the window. </a:t>
            </a:r>
          </a:p>
        </p:txBody>
      </p:sp>
    </p:spTree>
    <p:extLst>
      <p:ext uri="{BB962C8B-B14F-4D97-AF65-F5344CB8AC3E}">
        <p14:creationId xmlns:p14="http://schemas.microsoft.com/office/powerpoint/2010/main" val="1665287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Kindergarten Materials </a:t>
            </a:r>
          </a:p>
        </p:txBody>
      </p:sp>
      <p:sp>
        <p:nvSpPr>
          <p:cNvPr id="3" name="Content Placeholder 2"/>
          <p:cNvSpPr>
            <a:spLocks noGrp="1"/>
          </p:cNvSpPr>
          <p:nvPr>
            <p:ph idx="1"/>
          </p:nvPr>
        </p:nvSpPr>
        <p:spPr>
          <a:xfrm>
            <a:off x="245193" y="1428496"/>
            <a:ext cx="4535813" cy="499852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Kindergarten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Student Storybook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Student Response Booklet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 Administrator's Script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Student Activity Board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Cards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Card Pouch Booklet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least two number 2 pencils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800" dirty="0">
              <a:solidFill>
                <a:srgbClr val="000000"/>
              </a:solidFill>
              <a:latin typeface="+mn-lt"/>
            </a:endParaRPr>
          </a:p>
        </p:txBody>
      </p:sp>
      <p:pic>
        <p:nvPicPr>
          <p:cNvPr id="13" name="Picture 12" descr="Several number two pencils.">
            <a:extLst>
              <a:ext uri="{FF2B5EF4-FFF2-40B4-BE49-F238E27FC236}">
                <a16:creationId xmlns:a16="http://schemas.microsoft.com/office/drawing/2014/main" id="{1A9DE8C6-02CF-BEB9-C58C-ACE0BAC29232}"/>
              </a:ext>
            </a:extLst>
          </p:cNvPr>
          <p:cNvPicPr>
            <a:picLocks noChangeAspect="1"/>
          </p:cNvPicPr>
          <p:nvPr/>
        </p:nvPicPr>
        <p:blipFill>
          <a:blip r:embed="rId2"/>
          <a:stretch>
            <a:fillRect/>
          </a:stretch>
        </p:blipFill>
        <p:spPr>
          <a:xfrm>
            <a:off x="548653" y="4325763"/>
            <a:ext cx="2280471" cy="702515"/>
          </a:xfrm>
          <a:prstGeom prst="rect">
            <a:avLst/>
          </a:prstGeom>
        </p:spPr>
      </p:pic>
      <p:pic>
        <p:nvPicPr>
          <p:cNvPr id="5" name="Picture 4" descr="A table that lists the Kindergarten Cards per Pouch Booklet, the Picture Cards, and the Word Cards.">
            <a:extLst>
              <a:ext uri="{FF2B5EF4-FFF2-40B4-BE49-F238E27FC236}">
                <a16:creationId xmlns:a16="http://schemas.microsoft.com/office/drawing/2014/main" id="{32952782-E093-4F1B-A178-0DBBD8272C45}"/>
              </a:ext>
            </a:extLst>
          </p:cNvPr>
          <p:cNvPicPr>
            <a:picLocks noChangeAspect="1"/>
          </p:cNvPicPr>
          <p:nvPr/>
        </p:nvPicPr>
        <p:blipFill>
          <a:blip r:embed="rId3"/>
          <a:stretch>
            <a:fillRect/>
          </a:stretch>
        </p:blipFill>
        <p:spPr>
          <a:xfrm>
            <a:off x="3273560" y="1185109"/>
            <a:ext cx="5625247" cy="3843169"/>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45633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Test Forms</a:t>
            </a:r>
          </a:p>
        </p:txBody>
      </p:sp>
      <p:sp>
        <p:nvSpPr>
          <p:cNvPr id="8" name="Content Placeholder 7">
            <a:extLst>
              <a:ext uri="{FF2B5EF4-FFF2-40B4-BE49-F238E27FC236}">
                <a16:creationId xmlns:a16="http://schemas.microsoft.com/office/drawing/2014/main" id="{539F51CF-2F07-9CA4-0AB0-D89024C9172E}"/>
              </a:ext>
            </a:extLst>
          </p:cNvPr>
          <p:cNvSpPr>
            <a:spLocks noGrp="1"/>
          </p:cNvSpPr>
          <p:nvPr>
            <p:ph idx="1"/>
          </p:nvPr>
        </p:nvSpPr>
        <p:spPr>
          <a:xfrm>
            <a:off x="628650" y="1282148"/>
            <a:ext cx="3943350" cy="4894815"/>
          </a:xfrm>
        </p:spPr>
        <p:txBody>
          <a:bodyPr>
            <a:noAutofit/>
          </a:bodyPr>
          <a:lstStyle/>
          <a:p>
            <a:pPr marL="0" indent="0">
              <a:buNone/>
            </a:pPr>
            <a:r>
              <a:rPr lang="en-US" sz="1800" b="1" dirty="0">
                <a:latin typeface="Calibri" panose="020F0502020204030204" pitchFamily="34" charset="0"/>
                <a:cs typeface="Calibri" panose="020F0502020204030204" pitchFamily="34" charset="0"/>
              </a:rPr>
              <a:t>ACCESS Online 1-12</a:t>
            </a:r>
          </a:p>
          <a:p>
            <a:r>
              <a:rPr lang="en-US" sz="1800" dirty="0">
                <a:latin typeface="Calibri" panose="020F0502020204030204" pitchFamily="34" charset="0"/>
                <a:cs typeface="Calibri" panose="020F0502020204030204" pitchFamily="34" charset="0"/>
              </a:rPr>
              <a:t>By default of test design, the Writing domain for grades 1-3 is via paper test booklet</a:t>
            </a:r>
          </a:p>
          <a:p>
            <a:pPr marL="0" indent="0">
              <a:buNone/>
            </a:pPr>
            <a:endParaRPr lang="en-US" sz="1800" b="1"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ACCESS Paper 1-12 (IEP/504 required)</a:t>
            </a:r>
          </a:p>
          <a:p>
            <a:r>
              <a:rPr lang="en-US" sz="1800" dirty="0">
                <a:latin typeface="Calibri" panose="020F0502020204030204" pitchFamily="34" charset="0"/>
                <a:cs typeface="Calibri" panose="020F0502020204030204" pitchFamily="34" charset="0"/>
              </a:rPr>
              <a:t>Speaking and Listening are delivered via CD</a:t>
            </a:r>
          </a:p>
          <a:p>
            <a:r>
              <a:rPr lang="en-US" sz="1800" dirty="0">
                <a:latin typeface="Calibri" panose="020F0502020204030204" pitchFamily="34" charset="0"/>
                <a:cs typeface="Calibri" panose="020F0502020204030204" pitchFamily="34" charset="0"/>
              </a:rPr>
              <a:t>Speaking is scored locally</a:t>
            </a:r>
          </a:p>
        </p:txBody>
      </p:sp>
      <p:sp>
        <p:nvSpPr>
          <p:cNvPr id="9" name="TextBox 8">
            <a:extLst>
              <a:ext uri="{FF2B5EF4-FFF2-40B4-BE49-F238E27FC236}">
                <a16:creationId xmlns:a16="http://schemas.microsoft.com/office/drawing/2014/main" id="{000FFFFF-AF5C-C935-4ACC-8A76FB9FB61E}"/>
              </a:ext>
            </a:extLst>
          </p:cNvPr>
          <p:cNvSpPr txBox="1"/>
          <p:nvPr/>
        </p:nvSpPr>
        <p:spPr>
          <a:xfrm>
            <a:off x="5212756" y="1322817"/>
            <a:ext cx="3829644" cy="2585323"/>
          </a:xfrm>
          <a:prstGeom prst="rect">
            <a:avLst/>
          </a:prstGeom>
          <a:noFill/>
        </p:spPr>
        <p:txBody>
          <a:bodyPr wrap="square" rtlCol="0">
            <a:spAutoFit/>
          </a:bodyPr>
          <a:lstStyle/>
          <a:p>
            <a:pPr marL="0" indent="0">
              <a:buNone/>
            </a:pPr>
            <a:r>
              <a:rPr lang="en-US" sz="1800" b="1" dirty="0">
                <a:latin typeface="Calibri" panose="020F0502020204030204" pitchFamily="34" charset="0"/>
                <a:cs typeface="Calibri" panose="020F0502020204030204" pitchFamily="34" charset="0"/>
              </a:rPr>
              <a:t>Kindergarten ACCESS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Paper</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Administered 1:1</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Scored locally</a:t>
            </a:r>
          </a:p>
          <a:p>
            <a:pPr marL="0" indent="0">
              <a:buNone/>
            </a:pPr>
            <a:endParaRPr lang="en-US" sz="1800" b="1"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Alternate ACCESS K-12</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Paper</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Administered 1:1</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Scored locally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6</a:t>
            </a:fld>
            <a:endParaRPr lang="en-US" dirty="0"/>
          </a:p>
        </p:txBody>
      </p:sp>
      <p:sp>
        <p:nvSpPr>
          <p:cNvPr id="5" name="TextBox 4">
            <a:extLst>
              <a:ext uri="{FF2B5EF4-FFF2-40B4-BE49-F238E27FC236}">
                <a16:creationId xmlns:a16="http://schemas.microsoft.com/office/drawing/2014/main" id="{0C8AD8D2-30F7-8FE6-6CD7-EFF439F53D48}"/>
              </a:ext>
              <a:ext uri="{C183D7F6-B498-43B3-948B-1728B52AA6E4}">
                <adec:decorative xmlns:adec="http://schemas.microsoft.com/office/drawing/2017/decorative" val="1"/>
              </a:ext>
            </a:extLst>
          </p:cNvPr>
          <p:cNvSpPr txBox="1"/>
          <p:nvPr/>
        </p:nvSpPr>
        <p:spPr>
          <a:xfrm>
            <a:off x="6124153" y="876541"/>
            <a:ext cx="2546710" cy="1600438"/>
          </a:xfrm>
          <a:prstGeom prst="rect">
            <a:avLst/>
          </a:prstGeom>
          <a:noFill/>
        </p:spPr>
        <p:txBody>
          <a:bodyPr wrap="square" rtlCol="0">
            <a:spAutoFit/>
          </a:bodyPr>
          <a:lstStyle/>
          <a:p>
            <a:pPr algn="ctr"/>
            <a:r>
              <a:rPr lang="en-US" sz="1400" dirty="0">
                <a:solidFill>
                  <a:schemeClr val="bg1"/>
                </a:solidFill>
              </a:rPr>
              <a:t>We have a responsibility to protect the privacy and ensure the security of our students.</a:t>
            </a:r>
          </a:p>
          <a:p>
            <a:pPr algn="ctr"/>
            <a:endParaRPr lang="en-US" sz="1400" dirty="0">
              <a:solidFill>
                <a:schemeClr val="bg1"/>
              </a:solidFill>
            </a:endParaRPr>
          </a:p>
          <a:p>
            <a:pPr algn="ctr"/>
            <a:r>
              <a:rPr lang="en-US" sz="1400" dirty="0">
                <a:solidFill>
                  <a:schemeClr val="bg1"/>
                </a:solidFill>
              </a:rPr>
              <a:t>Children’s Online Privacy Protection Act of 1998, 15 U.S.C. 6501-6505</a:t>
            </a:r>
          </a:p>
        </p:txBody>
      </p:sp>
    </p:spTree>
    <p:extLst>
      <p:ext uri="{BB962C8B-B14F-4D97-AF65-F5344CB8AC3E}">
        <p14:creationId xmlns:p14="http://schemas.microsoft.com/office/powerpoint/2010/main" val="34889294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Alternate ACCESS K-12</a:t>
            </a:r>
          </a:p>
        </p:txBody>
      </p:sp>
      <p:sp>
        <p:nvSpPr>
          <p:cNvPr id="3" name="Content Placeholder 2"/>
          <p:cNvSpPr>
            <a:spLocks noGrp="1"/>
          </p:cNvSpPr>
          <p:nvPr>
            <p:ph idx="1"/>
          </p:nvPr>
        </p:nvSpPr>
        <p:spPr>
          <a:xfrm>
            <a:off x="245193" y="1428496"/>
            <a:ext cx="7775401" cy="4998522"/>
          </a:xfrm>
        </p:spPr>
        <p:txBody>
          <a:bodyPr>
            <a:normAutofit/>
          </a:bodyPr>
          <a:lstStyle/>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Test Administrator's Script</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Test Booklet</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Student Response Booklet (make sure it is the correct grade level)</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At least two number 2 pencils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800" dirty="0">
              <a:solidFill>
                <a:srgbClr val="000000"/>
              </a:solidFill>
              <a:latin typeface="+mn-lt"/>
            </a:endParaRPr>
          </a:p>
        </p:txBody>
      </p:sp>
      <p:pic>
        <p:nvPicPr>
          <p:cNvPr id="13" name="Picture 12" descr="A picture of several number 2 pencils.">
            <a:extLst>
              <a:ext uri="{FF2B5EF4-FFF2-40B4-BE49-F238E27FC236}">
                <a16:creationId xmlns:a16="http://schemas.microsoft.com/office/drawing/2014/main" id="{1A9DE8C6-02CF-BEB9-C58C-ACE0BAC29232}"/>
              </a:ext>
            </a:extLst>
          </p:cNvPr>
          <p:cNvPicPr>
            <a:picLocks noChangeAspect="1"/>
          </p:cNvPicPr>
          <p:nvPr/>
        </p:nvPicPr>
        <p:blipFill>
          <a:blip r:embed="rId2"/>
          <a:stretch>
            <a:fillRect/>
          </a:stretch>
        </p:blipFill>
        <p:spPr>
          <a:xfrm>
            <a:off x="2992657" y="3576499"/>
            <a:ext cx="2280471" cy="70251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2018555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Student Responses: Kindergarten &amp; Alternate ACCESS</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61</a:t>
            </a:fld>
            <a:endParaRPr lang="en-US" dirty="0"/>
          </a:p>
        </p:txBody>
      </p:sp>
      <p:pic>
        <p:nvPicPr>
          <p:cNvPr id="5" name="Picture 4" descr="During my exam, ink spilled slightly out of a bubble of the OMR sheet. Will  it cause any problem? - Quora">
            <a:extLst>
              <a:ext uri="{FF2B5EF4-FFF2-40B4-BE49-F238E27FC236}">
                <a16:creationId xmlns:a16="http://schemas.microsoft.com/office/drawing/2014/main" id="{BA873D8A-228E-88EA-6C79-D217BB799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844" y="1655463"/>
            <a:ext cx="5460589" cy="455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294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6BB4-F3BA-5CA0-0071-7C6495C06B7D}"/>
              </a:ext>
            </a:extLst>
          </p:cNvPr>
          <p:cNvSpPr>
            <a:spLocks noGrp="1"/>
          </p:cNvSpPr>
          <p:nvPr>
            <p:ph type="title"/>
          </p:nvPr>
        </p:nvSpPr>
        <p:spPr>
          <a:xfrm>
            <a:off x="506730" y="500381"/>
            <a:ext cx="7886700" cy="730249"/>
          </a:xfrm>
        </p:spPr>
        <p:txBody>
          <a:bodyPr/>
          <a:lstStyle/>
          <a:p>
            <a:r>
              <a:rPr lang="en-US" dirty="0"/>
              <a:t>Knowledge Check #6</a:t>
            </a:r>
          </a:p>
        </p:txBody>
      </p:sp>
      <p:pic>
        <p:nvPicPr>
          <p:cNvPr id="4" name="Graphic 3" descr="Lightbulb and gear outline">
            <a:extLst>
              <a:ext uri="{FF2B5EF4-FFF2-40B4-BE49-F238E27FC236}">
                <a16:creationId xmlns:a16="http://schemas.microsoft.com/office/drawing/2014/main" id="{786CE71D-FBEA-9023-BE30-92D18ADAF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9480" y="2316480"/>
            <a:ext cx="2225040" cy="2225040"/>
          </a:xfrm>
          <a:prstGeom prst="rect">
            <a:avLst/>
          </a:prstGeom>
        </p:spPr>
      </p:pic>
    </p:spTree>
    <p:extLst>
      <p:ext uri="{BB962C8B-B14F-4D97-AF65-F5344CB8AC3E}">
        <p14:creationId xmlns:p14="http://schemas.microsoft.com/office/powerpoint/2010/main" val="2784711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58B9-04A0-D1F9-D616-279A56D127C5}"/>
              </a:ext>
            </a:extLst>
          </p:cNvPr>
          <p:cNvSpPr>
            <a:spLocks noGrp="1"/>
          </p:cNvSpPr>
          <p:nvPr>
            <p:ph type="ctrTitle"/>
          </p:nvPr>
        </p:nvSpPr>
        <p:spPr/>
        <p:txBody>
          <a:bodyPr/>
          <a:lstStyle/>
          <a:p>
            <a:r>
              <a:rPr lang="en-US" dirty="0"/>
              <a:t>Test Environment</a:t>
            </a:r>
          </a:p>
        </p:txBody>
      </p:sp>
    </p:spTree>
    <p:extLst>
      <p:ext uri="{BB962C8B-B14F-4D97-AF65-F5344CB8AC3E}">
        <p14:creationId xmlns:p14="http://schemas.microsoft.com/office/powerpoint/2010/main" val="726863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Environment </a:t>
            </a:r>
          </a:p>
        </p:txBody>
      </p:sp>
      <p:sp>
        <p:nvSpPr>
          <p:cNvPr id="3" name="Content Placeholder 2"/>
          <p:cNvSpPr>
            <a:spLocks noGrp="1"/>
          </p:cNvSpPr>
          <p:nvPr>
            <p:ph idx="1"/>
          </p:nvPr>
        </p:nvSpPr>
        <p:spPr>
          <a:xfrm>
            <a:off x="245193" y="1428496"/>
            <a:ext cx="8472087" cy="499852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Follows state of Colorado standardized testing expectations</a:t>
            </a:r>
          </a:p>
          <a:p>
            <a:pPr marL="800100" marR="0" lvl="1" indent="-342900" algn="l" defTabSz="914400" rtl="0" eaLnBrk="1" fontAlgn="auto" latinLnBrk="0" hangingPunct="1">
              <a:lnSpc>
                <a:spcPct val="90000"/>
              </a:lnSpc>
              <a:spcBef>
                <a:spcPts val="0"/>
              </a:spcBef>
              <a:spcAft>
                <a:spcPts val="0"/>
              </a:spcAft>
              <a:buClrTx/>
              <a:buSzTx/>
              <a:buFont typeface="Symbol" panose="05050102010706020507" pitchFamily="18" charset="2"/>
              <a:buChar char=""/>
              <a:tabLst>
                <a:tab pos="1041400" algn="l"/>
              </a:tabLst>
              <a:defRPr/>
            </a:pPr>
            <a:r>
              <a:rPr kumimoji="0" lang="en-US" sz="1800" b="0"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Prepare a quiet secure testing environment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200150" marR="0" lvl="2" indent="-28575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tab pos="1041400" algn="l"/>
              </a:tabLst>
              <a:defRPr/>
            </a:pPr>
            <a:r>
              <a:rPr kumimoji="0" lang="en-US" sz="1800" b="0"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Post do not disturb and no cell phone use signs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200150" marR="0" lvl="2" indent="-28575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tab pos="1041400" algn="l"/>
              </a:tabLst>
              <a:defRPr/>
            </a:pPr>
            <a:r>
              <a:rPr kumimoji="0" lang="en-US" sz="1800" b="0"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Limit timers, bells, announcements, etc.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200150" marR="0" lvl="2" indent="-28575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tab pos="1041400" algn="l"/>
              </a:tabLst>
              <a:defRPr/>
            </a:pPr>
            <a:r>
              <a:rPr kumimoji="0" lang="en-US" sz="1800" b="1"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Keep cell phones and other like devices out of the testing area</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800100" marR="0" lvl="1" indent="-342900" algn="l" defTabSz="914400" rtl="0" eaLnBrk="1" fontAlgn="auto" latinLnBrk="0" hangingPunct="1">
              <a:lnSpc>
                <a:spcPct val="90000"/>
              </a:lnSpc>
              <a:spcBef>
                <a:spcPts val="0"/>
              </a:spcBef>
              <a:spcAft>
                <a:spcPts val="0"/>
              </a:spcAft>
              <a:buClrTx/>
              <a:buSzTx/>
              <a:buFont typeface="Symbol" panose="05050102010706020507" pitchFamily="18" charset="2"/>
              <a:buChar char=""/>
              <a:tabLst>
                <a:tab pos="1041400" algn="l"/>
              </a:tabLst>
              <a:defRPr/>
            </a:pPr>
            <a:r>
              <a:rPr kumimoji="0" lang="en-US" sz="1800" b="0" i="0" u="none" strike="noStrike" kern="1200" cap="none" spc="-5" normalizeH="0" baseline="0" noProof="0" dirty="0">
                <a:ln>
                  <a:noFill/>
                </a:ln>
                <a:solidFill>
                  <a:prstClr val="black"/>
                </a:solidFill>
                <a:effectLst/>
                <a:uLnTx/>
                <a:uFillTx/>
                <a:latin typeface="Calibri" panose="020F0502020204030204" pitchFamily="34" charset="0"/>
                <a:cs typeface="Calibri" panose="020F0502020204030204" pitchFamily="34" charset="0"/>
              </a:rPr>
              <a:t>Actively proctor</a:t>
            </a:r>
          </a:p>
          <a:p>
            <a:pPr marL="800100" marR="0" lvl="1" indent="-342900" algn="l" defTabSz="914400" rtl="0" eaLnBrk="1" fontAlgn="auto" latinLnBrk="0" hangingPunct="1">
              <a:lnSpc>
                <a:spcPct val="90000"/>
              </a:lnSpc>
              <a:spcBef>
                <a:spcPts val="0"/>
              </a:spcBef>
              <a:spcAft>
                <a:spcPts val="0"/>
              </a:spcAft>
              <a:buClrTx/>
              <a:buSzTx/>
              <a:buFont typeface="Symbol" panose="05050102010706020507" pitchFamily="18" charset="2"/>
              <a:buChar char=""/>
              <a:tabLst>
                <a:tab pos="1041400" algn="l"/>
              </a:tabLst>
              <a:defRPr/>
            </a:pPr>
            <a:r>
              <a:rPr kumimoji="0" lang="en-US" sz="1800" b="0" i="0" u="none" strike="noStrike" kern="1200" cap="none" spc="-5" normalizeH="0" baseline="0" noProof="0" dirty="0">
                <a:ln>
                  <a:noFill/>
                </a:ln>
                <a:solidFill>
                  <a:prstClr val="black"/>
                </a:solidFill>
                <a:effectLst/>
                <a:uLnTx/>
                <a:uFillTx/>
                <a:latin typeface="Calibri" panose="020F0502020204030204" pitchFamily="34" charset="0"/>
                <a:cs typeface="Calibri" panose="020F0502020204030204" pitchFamily="34" charset="0"/>
              </a:rPr>
              <a:t>Follow seating chart/computer assignment</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64</a:t>
            </a:fld>
            <a:endParaRPr lang="en-US" dirty="0"/>
          </a:p>
        </p:txBody>
      </p:sp>
      <p:pic>
        <p:nvPicPr>
          <p:cNvPr id="5" name="Picture 4" descr="A picture of a testing sign that reads &quot;Testing Do Not Disturb&quot;.">
            <a:extLst>
              <a:ext uri="{FF2B5EF4-FFF2-40B4-BE49-F238E27FC236}">
                <a16:creationId xmlns:a16="http://schemas.microsoft.com/office/drawing/2014/main" id="{0D8ACC0F-DE15-8030-1870-A948B8267B4C}"/>
              </a:ext>
            </a:extLst>
          </p:cNvPr>
          <p:cNvPicPr>
            <a:picLocks noChangeAspect="1"/>
          </p:cNvPicPr>
          <p:nvPr/>
        </p:nvPicPr>
        <p:blipFill>
          <a:blip r:embed="rId2"/>
          <a:stretch>
            <a:fillRect/>
          </a:stretch>
        </p:blipFill>
        <p:spPr>
          <a:xfrm>
            <a:off x="5746308" y="2713055"/>
            <a:ext cx="2796200" cy="3619675"/>
          </a:xfrm>
          <a:prstGeom prst="rect">
            <a:avLst/>
          </a:prstGeom>
        </p:spPr>
      </p:pic>
    </p:spTree>
    <p:extLst>
      <p:ext uri="{BB962C8B-B14F-4D97-AF65-F5344CB8AC3E}">
        <p14:creationId xmlns:p14="http://schemas.microsoft.com/office/powerpoint/2010/main" val="1985507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Timing</a:t>
            </a:r>
          </a:p>
        </p:txBody>
      </p:sp>
      <p:sp>
        <p:nvSpPr>
          <p:cNvPr id="3" name="Content Placeholder 2"/>
          <p:cNvSpPr>
            <a:spLocks noGrp="1"/>
          </p:cNvSpPr>
          <p:nvPr>
            <p:ph idx="1"/>
          </p:nvPr>
        </p:nvSpPr>
        <p:spPr>
          <a:xfrm>
            <a:off x="245193" y="1428496"/>
            <a:ext cx="8472087" cy="499852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Untimed does not mean unlimited testing 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Use time estimates in the </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ACCESS for ELLs Test Administrator Manual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&amp; Colorado average testing times</a:t>
            </a: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of the Test Monitoring Application (TMA) in WIDA AMS allows Test Monitors to monitor student testing activity throughout the duration of their test using a secure dashboard.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Using the TMA is encouraged</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65</a:t>
            </a:fld>
            <a:endParaRPr lang="en-US" dirty="0"/>
          </a:p>
        </p:txBody>
      </p:sp>
    </p:spTree>
    <p:extLst>
      <p:ext uri="{BB962C8B-B14F-4D97-AF65-F5344CB8AC3E}">
        <p14:creationId xmlns:p14="http://schemas.microsoft.com/office/powerpoint/2010/main" val="36623731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Online Testing Order</a:t>
            </a:r>
          </a:p>
        </p:txBody>
      </p:sp>
      <p:sp>
        <p:nvSpPr>
          <p:cNvPr id="3" name="Content Placeholder 2" descr="A headphone icon is presented for listening; a book icon for reading; a paper and pencil icon for writing; and a speech bubble for speaking."/>
          <p:cNvSpPr>
            <a:spLocks noGrp="1"/>
          </p:cNvSpPr>
          <p:nvPr>
            <p:ph idx="1"/>
          </p:nvPr>
        </p:nvSpPr>
        <p:spPr>
          <a:xfrm>
            <a:off x="245193" y="1428496"/>
            <a:ext cx="8472087" cy="499852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either order but first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Listening and Reading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Listening and Reading determine Writing and Speaking tier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either order after Listening and Reading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Writing and Speaking </a:t>
            </a:r>
          </a:p>
          <a:p>
            <a:pPr marL="0" indent="0">
              <a:buNone/>
            </a:pPr>
            <a:endParaRPr lang="en-US" sz="1800" dirty="0">
              <a:solidFill>
                <a:srgbClr val="000000"/>
              </a:solidFill>
              <a:latin typeface="+mn-lt"/>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66</a:t>
            </a:fld>
            <a:endParaRPr lang="en-US" dirty="0"/>
          </a:p>
        </p:txBody>
      </p:sp>
      <p:pic>
        <p:nvPicPr>
          <p:cNvPr id="5" name="Picture 4" descr="A headphones icon.">
            <a:extLst>
              <a:ext uri="{FF2B5EF4-FFF2-40B4-BE49-F238E27FC236}">
                <a16:creationId xmlns:a16="http://schemas.microsoft.com/office/drawing/2014/main" id="{6294871A-F180-4D04-BA82-5C5DE705BA15}"/>
              </a:ext>
            </a:extLst>
          </p:cNvPr>
          <p:cNvPicPr>
            <a:picLocks noChangeAspect="1"/>
          </p:cNvPicPr>
          <p:nvPr/>
        </p:nvPicPr>
        <p:blipFill>
          <a:blip r:embed="rId2"/>
          <a:stretch>
            <a:fillRect/>
          </a:stretch>
        </p:blipFill>
        <p:spPr>
          <a:xfrm>
            <a:off x="1000941" y="2228577"/>
            <a:ext cx="1028700" cy="781050"/>
          </a:xfrm>
          <a:prstGeom prst="rect">
            <a:avLst/>
          </a:prstGeom>
        </p:spPr>
      </p:pic>
      <p:pic>
        <p:nvPicPr>
          <p:cNvPr id="6" name="Picture 5" descr="A book icon.">
            <a:extLst>
              <a:ext uri="{FF2B5EF4-FFF2-40B4-BE49-F238E27FC236}">
                <a16:creationId xmlns:a16="http://schemas.microsoft.com/office/drawing/2014/main" id="{1537A861-B084-4A59-9FA2-A8CBE757ABBC}"/>
              </a:ext>
            </a:extLst>
          </p:cNvPr>
          <p:cNvPicPr>
            <a:picLocks noChangeAspect="1"/>
          </p:cNvPicPr>
          <p:nvPr/>
        </p:nvPicPr>
        <p:blipFill>
          <a:blip r:embed="rId3"/>
          <a:stretch>
            <a:fillRect/>
          </a:stretch>
        </p:blipFill>
        <p:spPr>
          <a:xfrm>
            <a:off x="2280471" y="2147615"/>
            <a:ext cx="809625" cy="942975"/>
          </a:xfrm>
          <a:prstGeom prst="rect">
            <a:avLst/>
          </a:prstGeom>
        </p:spPr>
      </p:pic>
      <p:pic>
        <p:nvPicPr>
          <p:cNvPr id="7" name="Picture 6" descr="A paper and pencil icon.">
            <a:extLst>
              <a:ext uri="{FF2B5EF4-FFF2-40B4-BE49-F238E27FC236}">
                <a16:creationId xmlns:a16="http://schemas.microsoft.com/office/drawing/2014/main" id="{7558BA4C-81AA-4A82-AF62-90BD29682D29}"/>
              </a:ext>
            </a:extLst>
          </p:cNvPr>
          <p:cNvPicPr>
            <a:picLocks noChangeAspect="1"/>
          </p:cNvPicPr>
          <p:nvPr/>
        </p:nvPicPr>
        <p:blipFill>
          <a:blip r:embed="rId4"/>
          <a:stretch>
            <a:fillRect/>
          </a:stretch>
        </p:blipFill>
        <p:spPr>
          <a:xfrm>
            <a:off x="1000941" y="4358754"/>
            <a:ext cx="904875" cy="800100"/>
          </a:xfrm>
          <a:prstGeom prst="rect">
            <a:avLst/>
          </a:prstGeom>
        </p:spPr>
      </p:pic>
      <p:pic>
        <p:nvPicPr>
          <p:cNvPr id="8" name="Picture 7" descr="A speech bubble.">
            <a:extLst>
              <a:ext uri="{FF2B5EF4-FFF2-40B4-BE49-F238E27FC236}">
                <a16:creationId xmlns:a16="http://schemas.microsoft.com/office/drawing/2014/main" id="{62064DAC-71E8-4669-96B7-742DBFE3303C}"/>
              </a:ext>
            </a:extLst>
          </p:cNvPr>
          <p:cNvPicPr>
            <a:picLocks noChangeAspect="1"/>
          </p:cNvPicPr>
          <p:nvPr/>
        </p:nvPicPr>
        <p:blipFill>
          <a:blip r:embed="rId5"/>
          <a:stretch>
            <a:fillRect/>
          </a:stretch>
        </p:blipFill>
        <p:spPr>
          <a:xfrm>
            <a:off x="2159450" y="4425429"/>
            <a:ext cx="866775" cy="666750"/>
          </a:xfrm>
          <a:prstGeom prst="rect">
            <a:avLst/>
          </a:prstGeom>
        </p:spPr>
      </p:pic>
    </p:spTree>
    <p:extLst>
      <p:ext uri="{BB962C8B-B14F-4D97-AF65-F5344CB8AC3E}">
        <p14:creationId xmlns:p14="http://schemas.microsoft.com/office/powerpoint/2010/main" val="16373547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Student Transfers through WIDA AMS</a:t>
            </a:r>
          </a:p>
        </p:txBody>
      </p:sp>
      <p:sp>
        <p:nvSpPr>
          <p:cNvPr id="3" name="Content Placeholder 2"/>
          <p:cNvSpPr>
            <a:spLocks noGrp="1"/>
          </p:cNvSpPr>
          <p:nvPr>
            <p:ph idx="1"/>
          </p:nvPr>
        </p:nvSpPr>
        <p:spPr>
          <a:xfrm>
            <a:off x="223071" y="5804645"/>
            <a:ext cx="8472087" cy="622373"/>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WIDA AMS User Guide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pp. 70</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71</a:t>
            </a: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67</a:t>
            </a:fld>
            <a:endParaRPr lang="en-US" dirty="0"/>
          </a:p>
        </p:txBody>
      </p:sp>
      <p:pic>
        <p:nvPicPr>
          <p:cNvPr id="5" name="Content Placeholder 6" descr="A screenshot of the Student Transfer Form available in WIDA AMS.">
            <a:extLst>
              <a:ext uri="{FF2B5EF4-FFF2-40B4-BE49-F238E27FC236}">
                <a16:creationId xmlns:a16="http://schemas.microsoft.com/office/drawing/2014/main" id="{BFC20AEF-6439-8E8D-B3C7-FB37016D3EDB}"/>
              </a:ext>
            </a:extLst>
          </p:cNvPr>
          <p:cNvPicPr>
            <a:picLocks noGrp="1" noChangeAspect="1"/>
          </p:cNvPicPr>
          <p:nvPr/>
        </p:nvPicPr>
        <p:blipFill>
          <a:blip r:embed="rId3"/>
          <a:stretch>
            <a:fillRect/>
          </a:stretch>
        </p:blipFill>
        <p:spPr>
          <a:xfrm>
            <a:off x="1709737" y="1119188"/>
            <a:ext cx="5724525" cy="4619625"/>
          </a:xfrm>
          <a:prstGeom prst="rect">
            <a:avLst/>
          </a:prstGeom>
        </p:spPr>
      </p:pic>
    </p:spTree>
    <p:extLst>
      <p:ext uri="{BB962C8B-B14F-4D97-AF65-F5344CB8AC3E}">
        <p14:creationId xmlns:p14="http://schemas.microsoft.com/office/powerpoint/2010/main" val="742080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Online Testing Reminders</a:t>
            </a:r>
          </a:p>
        </p:txBody>
      </p:sp>
      <p:sp>
        <p:nvSpPr>
          <p:cNvPr id="3" name="Content Placeholder 2"/>
          <p:cNvSpPr>
            <a:spLocks noGrp="1"/>
          </p:cNvSpPr>
          <p:nvPr>
            <p:ph idx="1"/>
          </p:nvPr>
        </p:nvSpPr>
        <p:spPr>
          <a:xfrm>
            <a:off x="245193" y="1428496"/>
            <a:ext cx="8472087" cy="4998522"/>
          </a:xfrm>
        </p:spPr>
        <p:txBody>
          <a:bodyPr>
            <a:normAutofit/>
          </a:bodyPr>
          <a:lstStyle/>
          <a:p>
            <a:r>
              <a:rPr lang="en-US" sz="1800" b="1" dirty="0">
                <a:solidFill>
                  <a:srgbClr val="000000"/>
                </a:solidFill>
                <a:latin typeface="+mn-lt"/>
              </a:rPr>
              <a:t>Double-check test tickets are for the correct students</a:t>
            </a:r>
          </a:p>
          <a:p>
            <a:r>
              <a:rPr lang="en-US" sz="1800" dirty="0">
                <a:solidFill>
                  <a:srgbClr val="000000"/>
                </a:solidFill>
                <a:latin typeface="+mn-lt"/>
              </a:rPr>
              <a:t>Make sure testing devices are charged</a:t>
            </a:r>
          </a:p>
          <a:p>
            <a:r>
              <a:rPr lang="en-US" sz="1800" dirty="0">
                <a:solidFill>
                  <a:srgbClr val="000000"/>
                </a:solidFill>
                <a:latin typeface="+mn-lt"/>
              </a:rPr>
              <a:t>Headphones and microphones are reliable </a:t>
            </a:r>
          </a:p>
          <a:p>
            <a:r>
              <a:rPr lang="en-US" sz="1800" dirty="0">
                <a:solidFill>
                  <a:srgbClr val="000000"/>
                </a:solidFill>
                <a:latin typeface="+mn-lt"/>
              </a:rPr>
              <a:t>Have back up devices (computer/Chromebook/tablets, and headphones/microphone) available</a:t>
            </a:r>
          </a:p>
          <a:p>
            <a:r>
              <a:rPr lang="en-US" sz="1800" dirty="0">
                <a:solidFill>
                  <a:srgbClr val="000000"/>
                </a:solidFill>
                <a:latin typeface="+mn-lt"/>
              </a:rPr>
              <a:t>Have a plan in place in case of internet outages</a:t>
            </a:r>
          </a:p>
          <a:p>
            <a:pPr lvl="1"/>
            <a:r>
              <a:rPr lang="en-US" sz="1800" dirty="0">
                <a:solidFill>
                  <a:srgbClr val="000000"/>
                </a:solidFill>
                <a:latin typeface="+mn-lt"/>
              </a:rPr>
              <a:t>How long do you wait?</a:t>
            </a:r>
          </a:p>
          <a:p>
            <a:pPr lvl="1"/>
            <a:r>
              <a:rPr lang="en-US" sz="1800" dirty="0">
                <a:solidFill>
                  <a:srgbClr val="000000"/>
                </a:solidFill>
                <a:latin typeface="+mn-lt"/>
              </a:rPr>
              <a:t>How many test attempts are appropriate?</a:t>
            </a:r>
          </a:p>
          <a:p>
            <a:pPr lvl="1"/>
            <a:r>
              <a:rPr lang="en-US" sz="1800" dirty="0">
                <a:solidFill>
                  <a:srgbClr val="000000"/>
                </a:solidFill>
                <a:latin typeface="+mn-lt"/>
              </a:rPr>
              <a:t>When to stop and try again the next day? </a:t>
            </a:r>
          </a:p>
          <a:p>
            <a:r>
              <a:rPr lang="en-US" sz="1800" dirty="0">
                <a:solidFill>
                  <a:srgbClr val="000000"/>
                </a:solidFill>
                <a:latin typeface="+mn-lt"/>
              </a:rPr>
              <a:t>Follow DRC guidelines and do not overtax the system </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68</a:t>
            </a:fld>
            <a:endParaRPr lang="en-US" dirty="0"/>
          </a:p>
        </p:txBody>
      </p:sp>
    </p:spTree>
    <p:extLst>
      <p:ext uri="{BB962C8B-B14F-4D97-AF65-F5344CB8AC3E}">
        <p14:creationId xmlns:p14="http://schemas.microsoft.com/office/powerpoint/2010/main" val="6018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6BB4-F3BA-5CA0-0071-7C6495C06B7D}"/>
              </a:ext>
            </a:extLst>
          </p:cNvPr>
          <p:cNvSpPr>
            <a:spLocks noGrp="1"/>
          </p:cNvSpPr>
          <p:nvPr>
            <p:ph type="title"/>
          </p:nvPr>
        </p:nvSpPr>
        <p:spPr>
          <a:xfrm>
            <a:off x="506730" y="500381"/>
            <a:ext cx="7886700" cy="730249"/>
          </a:xfrm>
        </p:spPr>
        <p:txBody>
          <a:bodyPr/>
          <a:lstStyle/>
          <a:p>
            <a:r>
              <a:rPr lang="en-US" dirty="0"/>
              <a:t>Knowledge </a:t>
            </a:r>
            <a:r>
              <a:rPr lang="en-US"/>
              <a:t>Check #7</a:t>
            </a:r>
            <a:endParaRPr lang="en-US" dirty="0"/>
          </a:p>
        </p:txBody>
      </p:sp>
      <p:pic>
        <p:nvPicPr>
          <p:cNvPr id="4" name="Graphic 3" descr="Lightbulb and gear outline">
            <a:extLst>
              <a:ext uri="{FF2B5EF4-FFF2-40B4-BE49-F238E27FC236}">
                <a16:creationId xmlns:a16="http://schemas.microsoft.com/office/drawing/2014/main" id="{786CE71D-FBEA-9023-BE30-92D18ADAF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9480" y="2316480"/>
            <a:ext cx="2225040" cy="2225040"/>
          </a:xfrm>
          <a:prstGeom prst="rect">
            <a:avLst/>
          </a:prstGeom>
        </p:spPr>
      </p:pic>
    </p:spTree>
    <p:extLst>
      <p:ext uri="{BB962C8B-B14F-4D97-AF65-F5344CB8AC3E}">
        <p14:creationId xmlns:p14="http://schemas.microsoft.com/office/powerpoint/2010/main" val="335912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WIDA</a:t>
            </a:r>
          </a:p>
        </p:txBody>
      </p:sp>
      <p:sp>
        <p:nvSpPr>
          <p:cNvPr id="3" name="Content Placeholder 2"/>
          <p:cNvSpPr>
            <a:spLocks noGrp="1"/>
          </p:cNvSpPr>
          <p:nvPr>
            <p:ph idx="1"/>
          </p:nvPr>
        </p:nvSpPr>
        <p:spPr>
          <a:xfrm>
            <a:off x="245193" y="1428496"/>
            <a:ext cx="8472087" cy="4922888"/>
          </a:xfrm>
        </p:spPr>
        <p:txBody>
          <a:bodyPr>
            <a:normAutofit/>
          </a:bodyPr>
          <a:lstStyle/>
          <a:p>
            <a:r>
              <a:rPr lang="en-US" sz="1800" b="0" i="0" dirty="0">
                <a:effectLst/>
                <a:latin typeface="+mn-lt"/>
              </a:rPr>
              <a:t>WIDA is part of the University of Wisconsin–Madison and is  housed in the </a:t>
            </a:r>
            <a:r>
              <a:rPr lang="en-US" sz="1800" b="0" i="0" dirty="0">
                <a:effectLst/>
                <a:latin typeface="+mn-lt"/>
                <a:hlinkClick r:id="rId2"/>
              </a:rPr>
              <a:t>Wisconsin Center for Education Research </a:t>
            </a:r>
            <a:r>
              <a:rPr lang="en-US" sz="1800" b="0" i="0" dirty="0">
                <a:effectLst/>
                <a:latin typeface="+mn-lt"/>
              </a:rPr>
              <a:t>(WCER), one of the first, largest, and most productive education research centers in the world. </a:t>
            </a:r>
          </a:p>
          <a:p>
            <a:r>
              <a:rPr lang="en-US" sz="1800" dirty="0">
                <a:latin typeface="+mn-lt"/>
              </a:rPr>
              <a:t>R</a:t>
            </a:r>
            <a:r>
              <a:rPr lang="en-US" sz="1800" b="0" i="0" dirty="0">
                <a:effectLst/>
                <a:latin typeface="+mn-lt"/>
              </a:rPr>
              <a:t>esearch-based system of language standards, assessments, professional learning and educator assistance. </a:t>
            </a:r>
          </a:p>
          <a:p>
            <a:r>
              <a:rPr lang="en-US" sz="1800" b="0" i="0" dirty="0">
                <a:effectLst/>
                <a:latin typeface="+mn-lt"/>
              </a:rPr>
              <a:t>WIDA members consist of 41 domestic states and territories and approximately 500 international schools throughout the world</a:t>
            </a:r>
            <a:endParaRPr lang="en-US" sz="1800" dirty="0">
              <a:latin typeface="+mn-lt"/>
            </a:endParaRPr>
          </a:p>
          <a:p>
            <a:pPr marL="0" indent="0">
              <a:buNone/>
            </a:pPr>
            <a:endParaRPr lang="en-US" sz="1600" dirty="0"/>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7</a:t>
            </a:fld>
            <a:endParaRPr lang="en-US" dirty="0"/>
          </a:p>
        </p:txBody>
      </p:sp>
      <p:pic>
        <p:nvPicPr>
          <p:cNvPr id="5" name="Picture 4" descr="WIDA's trademark symbol: a circle, one half green, one half blue, along with the text 'WIDA'.">
            <a:extLst>
              <a:ext uri="{FF2B5EF4-FFF2-40B4-BE49-F238E27FC236}">
                <a16:creationId xmlns:a16="http://schemas.microsoft.com/office/drawing/2014/main" id="{70449AD2-7E26-4245-AB60-C09823D14DEF}"/>
              </a:ext>
            </a:extLst>
          </p:cNvPr>
          <p:cNvPicPr>
            <a:picLocks noChangeAspect="1"/>
          </p:cNvPicPr>
          <p:nvPr/>
        </p:nvPicPr>
        <p:blipFill>
          <a:blip r:embed="rId3"/>
          <a:stretch>
            <a:fillRect/>
          </a:stretch>
        </p:blipFill>
        <p:spPr>
          <a:xfrm>
            <a:off x="3519518" y="4021976"/>
            <a:ext cx="1923435" cy="678493"/>
          </a:xfrm>
          <a:prstGeom prst="rect">
            <a:avLst/>
          </a:prstGeom>
        </p:spPr>
      </p:pic>
    </p:spTree>
    <p:extLst>
      <p:ext uri="{BB962C8B-B14F-4D97-AF65-F5344CB8AC3E}">
        <p14:creationId xmlns:p14="http://schemas.microsoft.com/office/powerpoint/2010/main" val="14549047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F3F3-1E2B-DD86-D2E4-93EB36160BC0}"/>
              </a:ext>
            </a:extLst>
          </p:cNvPr>
          <p:cNvSpPr>
            <a:spLocks noGrp="1"/>
          </p:cNvSpPr>
          <p:nvPr>
            <p:ph type="ctrTitle"/>
          </p:nvPr>
        </p:nvSpPr>
        <p:spPr/>
        <p:txBody>
          <a:bodyPr/>
          <a:lstStyle/>
          <a:p>
            <a:r>
              <a:rPr lang="en-US" dirty="0"/>
              <a:t>Preparing Students</a:t>
            </a:r>
          </a:p>
        </p:txBody>
      </p:sp>
    </p:spTree>
    <p:extLst>
      <p:ext uri="{BB962C8B-B14F-4D97-AF65-F5344CB8AC3E}">
        <p14:creationId xmlns:p14="http://schemas.microsoft.com/office/powerpoint/2010/main" val="8586625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Preparation</a:t>
            </a: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71</a:t>
            </a:fld>
            <a:endParaRPr lang="en-US" dirty="0"/>
          </a:p>
        </p:txBody>
      </p:sp>
      <p:pic>
        <p:nvPicPr>
          <p:cNvPr id="7" name="Picture 6" descr="A screenshot of WIDA's &quot;Preparing for ACCESS Testing&quot; page on their website.">
            <a:extLst>
              <a:ext uri="{FF2B5EF4-FFF2-40B4-BE49-F238E27FC236}">
                <a16:creationId xmlns:a16="http://schemas.microsoft.com/office/drawing/2014/main" id="{9525E02F-FAAB-0F1E-3789-06932A3BD729}"/>
              </a:ext>
            </a:extLst>
          </p:cNvPr>
          <p:cNvPicPr>
            <a:picLocks noChangeAspect="1"/>
          </p:cNvPicPr>
          <p:nvPr/>
        </p:nvPicPr>
        <p:blipFill>
          <a:blip r:embed="rId2"/>
          <a:stretch>
            <a:fillRect/>
          </a:stretch>
        </p:blipFill>
        <p:spPr>
          <a:xfrm>
            <a:off x="112539" y="1316113"/>
            <a:ext cx="5255832" cy="4979900"/>
          </a:xfrm>
          <a:prstGeom prst="rect">
            <a:avLst/>
          </a:prstGeom>
        </p:spPr>
      </p:pic>
      <p:pic>
        <p:nvPicPr>
          <p:cNvPr id="8" name="Picture 7" descr="A screenshot of WIDA's &quot;Preparing to Administer WIDA Alternate ACCESS&quot; page on their website.">
            <a:extLst>
              <a:ext uri="{FF2B5EF4-FFF2-40B4-BE49-F238E27FC236}">
                <a16:creationId xmlns:a16="http://schemas.microsoft.com/office/drawing/2014/main" id="{6DD66B9A-8B3D-DA3A-2CAB-8806A06839FC}"/>
              </a:ext>
            </a:extLst>
          </p:cNvPr>
          <p:cNvPicPr>
            <a:picLocks noChangeAspect="1"/>
          </p:cNvPicPr>
          <p:nvPr/>
        </p:nvPicPr>
        <p:blipFill>
          <a:blip r:embed="rId3"/>
          <a:stretch>
            <a:fillRect/>
          </a:stretch>
        </p:blipFill>
        <p:spPr>
          <a:xfrm>
            <a:off x="4779178" y="2672862"/>
            <a:ext cx="4435160" cy="2791206"/>
          </a:xfrm>
          <a:prstGeom prst="rect">
            <a:avLst/>
          </a:prstGeom>
        </p:spPr>
      </p:pic>
      <p:sp>
        <p:nvSpPr>
          <p:cNvPr id="10" name="TextBox 9">
            <a:extLst>
              <a:ext uri="{FF2B5EF4-FFF2-40B4-BE49-F238E27FC236}">
                <a16:creationId xmlns:a16="http://schemas.microsoft.com/office/drawing/2014/main" id="{B827B204-B4F0-448A-BB86-F57186FC4604}"/>
              </a:ext>
            </a:extLst>
          </p:cNvPr>
          <p:cNvSpPr txBox="1"/>
          <p:nvPr/>
        </p:nvSpPr>
        <p:spPr>
          <a:xfrm>
            <a:off x="5747467" y="1467320"/>
            <a:ext cx="3466871" cy="923330"/>
          </a:xfrm>
          <a:prstGeom prst="rect">
            <a:avLst/>
          </a:prstGeom>
          <a:noFill/>
        </p:spPr>
        <p:txBody>
          <a:bodyPr wrap="square">
            <a:spAutoFit/>
          </a:bodyPr>
          <a:lstStyle/>
          <a:p>
            <a:r>
              <a:rPr lang="en-US" sz="1800" dirty="0">
                <a:hlinkClick r:id="rId4"/>
              </a:rPr>
              <a:t>Preparing for ACCESS Testing</a:t>
            </a:r>
            <a:endParaRPr lang="en-US" sz="1800" dirty="0"/>
          </a:p>
          <a:p>
            <a:r>
              <a:rPr lang="en-US" sz="1800" b="0" u="sng" dirty="0">
                <a:effectLst/>
                <a:latin typeface="RedHatText-Regular"/>
                <a:hlinkClick r:id="rId5"/>
              </a:rPr>
              <a:t>Preparing for WIDA Alternate ACCESS</a:t>
            </a:r>
            <a:endParaRPr lang="en-US" sz="1800" dirty="0"/>
          </a:p>
        </p:txBody>
      </p:sp>
    </p:spTree>
    <p:extLst>
      <p:ext uri="{BB962C8B-B14F-4D97-AF65-F5344CB8AC3E}">
        <p14:creationId xmlns:p14="http://schemas.microsoft.com/office/powerpoint/2010/main" val="522285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Professional Development</a:t>
            </a:r>
          </a:p>
        </p:txBody>
      </p:sp>
      <p:sp>
        <p:nvSpPr>
          <p:cNvPr id="3" name="Content Placeholder 2"/>
          <p:cNvSpPr>
            <a:spLocks noGrp="1"/>
          </p:cNvSpPr>
          <p:nvPr>
            <p:ph idx="1"/>
          </p:nvPr>
        </p:nvSpPr>
        <p:spPr>
          <a:xfrm>
            <a:off x="245193" y="1428496"/>
            <a:ext cx="8472087" cy="4998522"/>
          </a:xfrm>
        </p:spPr>
        <p:txBody>
          <a:bodyPr>
            <a:normAutofit/>
          </a:bodyPr>
          <a:lstStyle/>
          <a:p>
            <a:pPr marL="0" indent="0">
              <a:buNone/>
            </a:pPr>
            <a:r>
              <a:rPr lang="en-US" sz="1900" dirty="0">
                <a:latin typeface="+mn-lt"/>
              </a:rPr>
              <a:t>WIDA has </a:t>
            </a:r>
            <a:r>
              <a:rPr lang="en-US" sz="1900" b="1" dirty="0">
                <a:latin typeface="+mn-lt"/>
              </a:rPr>
              <a:t>free </a:t>
            </a:r>
            <a:r>
              <a:rPr lang="en-US" sz="1900" dirty="0">
                <a:latin typeface="+mn-lt"/>
              </a:rPr>
              <a:t>eLearning courses available to all educators in the Colorado public K</a:t>
            </a:r>
            <a:r>
              <a:rPr lang="en-US" sz="1900" b="1" dirty="0">
                <a:latin typeface="+mn-lt"/>
              </a:rPr>
              <a:t>–</a:t>
            </a:r>
            <a:r>
              <a:rPr lang="en-US" sz="1900" dirty="0">
                <a:latin typeface="+mn-lt"/>
              </a:rPr>
              <a:t>12 school system. </a:t>
            </a:r>
          </a:p>
          <a:p>
            <a:pPr lvl="1"/>
            <a:r>
              <a:rPr lang="en-US" sz="1900" b="0" i="0" dirty="0">
                <a:effectLst/>
                <a:latin typeface="+mn-lt"/>
              </a:rPr>
              <a:t>Virtual</a:t>
            </a:r>
            <a:r>
              <a:rPr lang="en-US" sz="1900" b="0" i="0" dirty="0">
                <a:solidFill>
                  <a:srgbClr val="31708F"/>
                </a:solidFill>
                <a:effectLst/>
                <a:latin typeface="+mn-lt"/>
              </a:rPr>
              <a:t> </a:t>
            </a:r>
            <a:r>
              <a:rPr lang="en-US" sz="1900" b="0" i="0" u="sng" dirty="0">
                <a:solidFill>
                  <a:srgbClr val="403F3B"/>
                </a:solidFill>
                <a:effectLst/>
                <a:latin typeface="+mn-lt"/>
                <a:hlinkClick r:id="rId2"/>
              </a:rPr>
              <a:t>Self-Paced Workshops</a:t>
            </a:r>
            <a:r>
              <a:rPr lang="en-US" sz="1900" b="0" i="0" dirty="0">
                <a:solidFill>
                  <a:srgbClr val="31708F"/>
                </a:solidFill>
                <a:effectLst/>
                <a:latin typeface="+mn-lt"/>
                <a:hlinkClick r:id="rId2"/>
              </a:rPr>
              <a:t> </a:t>
            </a:r>
            <a:r>
              <a:rPr lang="en-US" sz="1900" b="0" i="0" dirty="0">
                <a:effectLst/>
                <a:latin typeface="+mn-lt"/>
              </a:rPr>
              <a:t>are available September 1, 2023, to August 31, 2024 </a:t>
            </a:r>
          </a:p>
          <a:p>
            <a:pPr lvl="1"/>
            <a:r>
              <a:rPr lang="en-US" sz="1900" b="0" i="0" dirty="0">
                <a:effectLst/>
                <a:latin typeface="+mn-lt"/>
              </a:rPr>
              <a:t>To participate educators must have a </a:t>
            </a:r>
            <a:r>
              <a:rPr lang="en-US" sz="1900" b="1" i="0" dirty="0">
                <a:effectLst/>
                <a:latin typeface="+mn-lt"/>
              </a:rPr>
              <a:t>WIDA Secure Portal account</a:t>
            </a:r>
            <a:r>
              <a:rPr lang="en-US" sz="1900" b="0" i="0" dirty="0">
                <a:effectLst/>
                <a:latin typeface="+mn-lt"/>
              </a:rPr>
              <a:t>.</a:t>
            </a:r>
          </a:p>
          <a:p>
            <a:pPr lvl="1"/>
            <a:r>
              <a:rPr lang="en-US" sz="1900" b="0" i="0" dirty="0">
                <a:effectLst/>
                <a:latin typeface="+mn-lt"/>
              </a:rPr>
              <a:t>The Workshops are aligned to the </a:t>
            </a:r>
            <a:r>
              <a:rPr lang="en-US" sz="1900" b="0" i="0" u="sng" dirty="0">
                <a:solidFill>
                  <a:srgbClr val="403F3B"/>
                </a:solidFill>
                <a:effectLst/>
                <a:latin typeface="+mn-lt"/>
                <a:hlinkClick r:id="rId3"/>
              </a:rPr>
              <a:t>English Learner Quality Standards</a:t>
            </a:r>
            <a:r>
              <a:rPr lang="en-US" sz="1900" b="0" i="0" dirty="0">
                <a:solidFill>
                  <a:srgbClr val="31708F"/>
                </a:solidFill>
                <a:effectLst/>
                <a:latin typeface="+mn-lt"/>
              </a:rPr>
              <a:t>. </a:t>
            </a:r>
            <a:r>
              <a:rPr lang="en-US" sz="1900" b="0" i="0" dirty="0">
                <a:effectLst/>
                <a:latin typeface="+mn-lt"/>
              </a:rPr>
              <a:t>To view a list of the</a:t>
            </a:r>
            <a:r>
              <a:rPr lang="en-US" sz="1900" b="1" i="0" dirty="0">
                <a:effectLst/>
                <a:latin typeface="+mn-lt"/>
              </a:rPr>
              <a:t> </a:t>
            </a:r>
            <a:r>
              <a:rPr lang="en-US" sz="1900" i="0" dirty="0">
                <a:effectLst/>
                <a:latin typeface="+mn-lt"/>
              </a:rPr>
              <a:t>Workshops and which standards they align to, review </a:t>
            </a:r>
            <a:r>
              <a:rPr lang="en-US" sz="1900" b="0" i="0" dirty="0">
                <a:effectLst/>
                <a:latin typeface="+mn-lt"/>
              </a:rPr>
              <a:t>the </a:t>
            </a:r>
            <a:r>
              <a:rPr lang="en-US" sz="1900" b="0" i="0" u="sng" dirty="0">
                <a:solidFill>
                  <a:srgbClr val="403F3B"/>
                </a:solidFill>
                <a:effectLst/>
                <a:latin typeface="+mn-lt"/>
                <a:hlinkClick r:id="rId4"/>
              </a:rPr>
              <a:t>WIDA Self-Paced Workshop FAQs</a:t>
            </a:r>
            <a:r>
              <a:rPr lang="en-US" sz="1900" b="0" i="0" dirty="0">
                <a:solidFill>
                  <a:srgbClr val="31708F"/>
                </a:solidFill>
                <a:effectLst/>
                <a:latin typeface="+mn-lt"/>
              </a:rPr>
              <a:t>. </a:t>
            </a:r>
          </a:p>
          <a:p>
            <a:endParaRPr lang="en-US" sz="1900" dirty="0">
              <a:latin typeface="+mn-lt"/>
            </a:endParaRPr>
          </a:p>
          <a:p>
            <a:pPr marL="0" indent="0">
              <a:buNone/>
            </a:pPr>
            <a:r>
              <a:rPr lang="en-US" sz="1900" dirty="0">
                <a:latin typeface="+mn-lt"/>
              </a:rPr>
              <a:t>CDE’s Office of Culturally and Linguistically Diverse Education </a:t>
            </a:r>
          </a:p>
          <a:p>
            <a:pPr lvl="1"/>
            <a:r>
              <a:rPr lang="en-US" sz="1900" dirty="0">
                <a:latin typeface="+mn-lt"/>
                <a:hlinkClick r:id="rId5"/>
              </a:rPr>
              <a:t>Professional Learning Opportunities</a:t>
            </a:r>
            <a:endParaRPr lang="en-US" sz="1900" dirty="0">
              <a:latin typeface="+mn-lt"/>
            </a:endParaRPr>
          </a:p>
          <a:p>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72</a:t>
            </a:fld>
            <a:endParaRPr lang="en-US" dirty="0"/>
          </a:p>
        </p:txBody>
      </p:sp>
    </p:spTree>
    <p:extLst>
      <p:ext uri="{BB962C8B-B14F-4D97-AF65-F5344CB8AC3E}">
        <p14:creationId xmlns:p14="http://schemas.microsoft.com/office/powerpoint/2010/main" val="16502123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Before Administration</a:t>
            </a:r>
          </a:p>
        </p:txBody>
      </p:sp>
      <p:sp>
        <p:nvSpPr>
          <p:cNvPr id="3" name="Content Placeholder 2"/>
          <p:cNvSpPr>
            <a:spLocks noGrp="1"/>
          </p:cNvSpPr>
          <p:nvPr>
            <p:ph idx="1"/>
          </p:nvPr>
        </p:nvSpPr>
        <p:spPr>
          <a:xfrm>
            <a:off x="245193" y="1428496"/>
            <a:ext cx="8472087" cy="4998522"/>
          </a:xfrm>
        </p:spPr>
        <p:txBody>
          <a:bodyPr>
            <a:normAutofit/>
          </a:bodyPr>
          <a:lstStyle/>
          <a:p>
            <a:r>
              <a:rPr lang="en-US" sz="1900" dirty="0">
                <a:latin typeface="Calibri" panose="020F0502020204030204" pitchFamily="34" charset="0"/>
                <a:cs typeface="Calibri" panose="020F0502020204030204" pitchFamily="34" charset="0"/>
              </a:rPr>
              <a:t>SACs complete and submit the Security Agreement to CSI</a:t>
            </a:r>
          </a:p>
          <a:p>
            <a:pPr lvl="1"/>
            <a:r>
              <a:rPr lang="en-US" sz="1900" dirty="0">
                <a:latin typeface="Calibri" panose="020F0502020204030204" pitchFamily="34" charset="0"/>
                <a:cs typeface="Calibri" panose="020F0502020204030204" pitchFamily="34" charset="0"/>
              </a:rPr>
              <a:t>All others involved in ACCESS testing complete and submit the security agreement to the SAC</a:t>
            </a:r>
          </a:p>
          <a:p>
            <a:r>
              <a:rPr lang="en-US" sz="1900" dirty="0">
                <a:latin typeface="Calibri" panose="020F0502020204030204" pitchFamily="34" charset="0"/>
                <a:cs typeface="Calibri" panose="020F0502020204030204" pitchFamily="34" charset="0"/>
              </a:rPr>
              <a:t>Order necessary materials (1</a:t>
            </a:r>
            <a:r>
              <a:rPr lang="en-US" sz="1900" b="1" dirty="0">
                <a:latin typeface="Calibri" panose="020F0502020204030204" pitchFamily="34" charset="0"/>
                <a:cs typeface="Calibri" panose="020F0502020204030204" pitchFamily="34" charset="0"/>
              </a:rPr>
              <a:t>–</a:t>
            </a:r>
            <a:r>
              <a:rPr lang="en-US" sz="1900" dirty="0">
                <a:latin typeface="Calibri" panose="020F0502020204030204" pitchFamily="34" charset="0"/>
                <a:cs typeface="Calibri" panose="020F0502020204030204" pitchFamily="34" charset="0"/>
              </a:rPr>
              <a:t>12 paper materials as needed by IEP/504)</a:t>
            </a:r>
          </a:p>
          <a:p>
            <a:r>
              <a:rPr lang="en-US" sz="1900" dirty="0">
                <a:latin typeface="Calibri" panose="020F0502020204030204" pitchFamily="34" charset="0"/>
                <a:cs typeface="Calibri" panose="020F0502020204030204" pitchFamily="34" charset="0"/>
              </a:rPr>
              <a:t>School-provided annual training(s)</a:t>
            </a:r>
          </a:p>
          <a:p>
            <a:r>
              <a:rPr lang="en-US" sz="1900" dirty="0">
                <a:latin typeface="Calibri" panose="020F0502020204030204" pitchFamily="34" charset="0"/>
                <a:cs typeface="Calibri" panose="020F0502020204030204" pitchFamily="34" charset="0"/>
              </a:rPr>
              <a:t>SACs complete and submit</a:t>
            </a:r>
          </a:p>
          <a:p>
            <a:pPr lvl="1"/>
            <a:r>
              <a:rPr lang="en-US" sz="1900" dirty="0">
                <a:latin typeface="Calibri" panose="020F0502020204030204" pitchFamily="34" charset="0"/>
                <a:cs typeface="Calibri" panose="020F0502020204030204" pitchFamily="34" charset="0"/>
              </a:rPr>
              <a:t>Verification of School Training (By 01/08/24)</a:t>
            </a:r>
          </a:p>
          <a:p>
            <a:pPr lvl="1"/>
            <a:r>
              <a:rPr lang="en-US" sz="1900" dirty="0">
                <a:latin typeface="Calibri" panose="020F0502020204030204" pitchFamily="34" charset="0"/>
                <a:cs typeface="Calibri" panose="020F0502020204030204" pitchFamily="34" charset="0"/>
              </a:rPr>
              <a:t>List of TAs who administer paper grades 1</a:t>
            </a:r>
            <a:r>
              <a:rPr lang="en-US" sz="1900" b="1" dirty="0">
                <a:latin typeface="Calibri" panose="020F0502020204030204" pitchFamily="34" charset="0"/>
                <a:cs typeface="Calibri" panose="020F0502020204030204" pitchFamily="34" charset="0"/>
              </a:rPr>
              <a:t>–</a:t>
            </a:r>
            <a:r>
              <a:rPr lang="en-US" sz="1900" dirty="0">
                <a:latin typeface="Calibri" panose="020F0502020204030204" pitchFamily="34" charset="0"/>
                <a:cs typeface="Calibri" panose="020F0502020204030204" pitchFamily="34" charset="0"/>
              </a:rPr>
              <a:t>12</a:t>
            </a:r>
          </a:p>
          <a:p>
            <a:r>
              <a:rPr lang="en-US" sz="1900" dirty="0">
                <a:latin typeface="Calibri" panose="020F0502020204030204" pitchFamily="34" charset="0"/>
                <a:cs typeface="Calibri" panose="020F0502020204030204" pitchFamily="34" charset="0"/>
              </a:rPr>
              <a:t>Test administrators need to pass the quiz/quizzes (by 01/08/24) that align to the assessment they will administer. </a:t>
            </a: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73</a:t>
            </a:fld>
            <a:endParaRPr lang="en-US" dirty="0"/>
          </a:p>
        </p:txBody>
      </p:sp>
    </p:spTree>
    <p:extLst>
      <p:ext uri="{BB962C8B-B14F-4D97-AF65-F5344CB8AC3E}">
        <p14:creationId xmlns:p14="http://schemas.microsoft.com/office/powerpoint/2010/main" val="4072490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DE3E-0B8B-708A-0869-7DD36972300E}"/>
              </a:ext>
            </a:extLst>
          </p:cNvPr>
          <p:cNvSpPr>
            <a:spLocks noGrp="1"/>
          </p:cNvSpPr>
          <p:nvPr>
            <p:ph type="ctrTitle"/>
          </p:nvPr>
        </p:nvSpPr>
        <p:spPr/>
        <p:txBody>
          <a:bodyPr/>
          <a:lstStyle/>
          <a:p>
            <a:r>
              <a:rPr lang="en-US" dirty="0"/>
              <a:t>Involvement </a:t>
            </a:r>
          </a:p>
        </p:txBody>
      </p:sp>
    </p:spTree>
    <p:extLst>
      <p:ext uri="{BB962C8B-B14F-4D97-AF65-F5344CB8AC3E}">
        <p14:creationId xmlns:p14="http://schemas.microsoft.com/office/powerpoint/2010/main" val="3321017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Assessment Development Events</a:t>
            </a:r>
          </a:p>
        </p:txBody>
      </p:sp>
      <p:sp>
        <p:nvSpPr>
          <p:cNvPr id="3" name="Content Placeholder 2"/>
          <p:cNvSpPr>
            <a:spLocks noGrp="1"/>
          </p:cNvSpPr>
          <p:nvPr>
            <p:ph idx="1"/>
          </p:nvPr>
        </p:nvSpPr>
        <p:spPr>
          <a:xfrm>
            <a:off x="245193" y="1428496"/>
            <a:ext cx="8472087" cy="4998522"/>
          </a:xfrm>
        </p:spPr>
        <p:txBody>
          <a:bodyPr>
            <a:normAutofit/>
          </a:bodyPr>
          <a:lstStyle/>
          <a:p>
            <a:pPr marL="0" indent="0">
              <a:buNone/>
            </a:pPr>
            <a:r>
              <a:rPr lang="en-US" sz="1800" dirty="0">
                <a:latin typeface="Calibri" panose="020F0502020204030204" pitchFamily="34" charset="0"/>
                <a:cs typeface="Calibri" panose="020F0502020204030204" pitchFamily="34" charset="0"/>
              </a:rPr>
              <a:t>WIDA and Colorado’s test development partners work hard to create an assessment that:</a:t>
            </a:r>
          </a:p>
          <a:p>
            <a:pPr lvl="1"/>
            <a:r>
              <a:rPr lang="en-US" sz="1800" dirty="0">
                <a:latin typeface="Calibri" panose="020F0502020204030204" pitchFamily="34" charset="0"/>
                <a:cs typeface="Calibri" panose="020F0502020204030204" pitchFamily="34" charset="0"/>
              </a:rPr>
              <a:t>Reflects the diversity of multilingual learners </a:t>
            </a:r>
          </a:p>
          <a:p>
            <a:pPr lvl="1"/>
            <a:r>
              <a:rPr lang="en-US" sz="1800" dirty="0">
                <a:latin typeface="Calibri" panose="020F0502020204030204" pitchFamily="34" charset="0"/>
                <a:cs typeface="Calibri" panose="020F0502020204030204" pitchFamily="34" charset="0"/>
              </a:rPr>
              <a:t>Positively portrays students with a range of backgrounds </a:t>
            </a:r>
          </a:p>
          <a:p>
            <a:pPr lvl="1"/>
            <a:r>
              <a:rPr lang="en-US" sz="1800" dirty="0">
                <a:latin typeface="Calibri" panose="020F0502020204030204" pitchFamily="34" charset="0"/>
                <a:cs typeface="Calibri" panose="020F0502020204030204" pitchFamily="34" charset="0"/>
              </a:rPr>
              <a:t>Carefully avoids topics or situations that may evoke a negative reaction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WIDA invites educators to participate in review of test content in development. </a:t>
            </a:r>
          </a:p>
          <a:p>
            <a:r>
              <a:rPr lang="en-US" sz="1800" dirty="0">
                <a:latin typeface="Calibri" panose="020F0502020204030204" pitchFamily="34" charset="0"/>
                <a:cs typeface="Calibri" panose="020F0502020204030204" pitchFamily="34" charset="0"/>
              </a:rPr>
              <a:t>If you would like to contribute to WIDA test development work, please visit the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Building a WIDA Assessment</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page to learn more and apply.</a:t>
            </a:r>
            <a:endParaRPr lang="en-US" sz="1800" dirty="0">
              <a:latin typeface="Calibri" panose="020F0502020204030204" pitchFamily="34" charset="0"/>
              <a:cs typeface="Calibri" panose="020F0502020204030204" pitchFamily="34" charset="0"/>
            </a:endParaRP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75</a:t>
            </a:fld>
            <a:endParaRPr lang="en-US" dirty="0"/>
          </a:p>
        </p:txBody>
      </p:sp>
    </p:spTree>
    <p:extLst>
      <p:ext uri="{BB962C8B-B14F-4D97-AF65-F5344CB8AC3E}">
        <p14:creationId xmlns:p14="http://schemas.microsoft.com/office/powerpoint/2010/main" val="2152397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Participation </a:t>
            </a:r>
          </a:p>
        </p:txBody>
      </p:sp>
      <p:sp>
        <p:nvSpPr>
          <p:cNvPr id="3" name="Content Placeholder 2"/>
          <p:cNvSpPr>
            <a:spLocks noGrp="1"/>
          </p:cNvSpPr>
          <p:nvPr>
            <p:ph idx="1"/>
          </p:nvPr>
        </p:nvSpPr>
        <p:spPr>
          <a:xfrm>
            <a:off x="245193" y="1428496"/>
            <a:ext cx="8472087" cy="4998522"/>
          </a:xfrm>
        </p:spPr>
        <p:txBody>
          <a:bodyPr>
            <a:normAutofit/>
          </a:bodyPr>
          <a:lstStyle/>
          <a:p>
            <a:pPr marL="0" indent="0" algn="l">
              <a:buNone/>
            </a:pPr>
            <a:r>
              <a:rPr lang="en-US" sz="1800" b="1" i="0" dirty="0">
                <a:solidFill>
                  <a:srgbClr val="333333"/>
                </a:solidFill>
                <a:effectLst/>
                <a:latin typeface="+mn-lt"/>
              </a:rPr>
              <a:t>Educator participation</a:t>
            </a:r>
            <a:r>
              <a:rPr lang="en-US" sz="1800" b="0" i="0" dirty="0">
                <a:solidFill>
                  <a:srgbClr val="333333"/>
                </a:solidFill>
                <a:effectLst/>
                <a:latin typeface="+mn-lt"/>
              </a:rPr>
              <a:t> is critical to Colorado's state assessment development and validation process. Colorado educators may serve on committees related to CMAS, CoAlt, and CSLA.</a:t>
            </a:r>
          </a:p>
          <a:p>
            <a:pPr lvl="1"/>
            <a:r>
              <a:rPr lang="en-US" sz="1800" b="0" i="0" u="sng" dirty="0">
                <a:solidFill>
                  <a:srgbClr val="403F3B"/>
                </a:solidFill>
                <a:effectLst/>
                <a:latin typeface="+mn-lt"/>
                <a:hlinkClick r:id="rId2"/>
              </a:rPr>
              <a:t>State Assessment Development Flyer</a:t>
            </a:r>
            <a:endParaRPr lang="en-US" sz="1800" b="0" i="0" dirty="0">
              <a:solidFill>
                <a:srgbClr val="333333"/>
              </a:solidFill>
              <a:effectLst/>
              <a:latin typeface="+mn-lt"/>
            </a:endParaRPr>
          </a:p>
          <a:p>
            <a:pPr lvl="1"/>
            <a:r>
              <a:rPr lang="en-US" sz="1800" b="0" i="0" u="sng" dirty="0">
                <a:solidFill>
                  <a:srgbClr val="403F3B"/>
                </a:solidFill>
                <a:effectLst/>
                <a:latin typeface="+mn-lt"/>
                <a:hlinkClick r:id="rId3"/>
              </a:rPr>
              <a:t>Register for assessment development committee selection</a:t>
            </a:r>
            <a:endParaRPr lang="en-US" sz="1800" b="0" i="0" dirty="0">
              <a:solidFill>
                <a:srgbClr val="333333"/>
              </a:solidFill>
              <a:effectLst/>
              <a:latin typeface="+mn-lt"/>
            </a:endParaRP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76</a:t>
            </a:fld>
            <a:endParaRPr lang="en-US" dirty="0"/>
          </a:p>
        </p:txBody>
      </p:sp>
    </p:spTree>
    <p:extLst>
      <p:ext uri="{BB962C8B-B14F-4D97-AF65-F5344CB8AC3E}">
        <p14:creationId xmlns:p14="http://schemas.microsoft.com/office/powerpoint/2010/main" val="795730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01F7-7E0E-AB6B-FC3B-14B486DDE6A7}"/>
              </a:ext>
            </a:extLst>
          </p:cNvPr>
          <p:cNvSpPr>
            <a:spLocks noGrp="1"/>
          </p:cNvSpPr>
          <p:nvPr>
            <p:ph type="ctrTitle"/>
          </p:nvPr>
        </p:nvSpPr>
        <p:spPr/>
        <p:txBody>
          <a:bodyPr/>
          <a:lstStyle/>
          <a:p>
            <a:r>
              <a:rPr lang="en-US" dirty="0"/>
              <a:t>Final Points</a:t>
            </a:r>
          </a:p>
        </p:txBody>
      </p:sp>
    </p:spTree>
    <p:extLst>
      <p:ext uri="{BB962C8B-B14F-4D97-AF65-F5344CB8AC3E}">
        <p14:creationId xmlns:p14="http://schemas.microsoft.com/office/powerpoint/2010/main" val="37105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Vendor Contacts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78</a:t>
            </a:fld>
            <a:endParaRPr lang="en-US" dirty="0"/>
          </a:p>
        </p:txBody>
      </p:sp>
      <p:sp>
        <p:nvSpPr>
          <p:cNvPr id="8" name="TextBox 7">
            <a:extLst>
              <a:ext uri="{FF2B5EF4-FFF2-40B4-BE49-F238E27FC236}">
                <a16:creationId xmlns:a16="http://schemas.microsoft.com/office/drawing/2014/main" id="{CE15D3E8-6C8C-00B1-053B-78FB3066A3F3}"/>
              </a:ext>
            </a:extLst>
          </p:cNvPr>
          <p:cNvSpPr txBox="1"/>
          <p:nvPr/>
        </p:nvSpPr>
        <p:spPr>
          <a:xfrm>
            <a:off x="245193" y="1287330"/>
            <a:ext cx="4572000" cy="1815882"/>
          </a:xfrm>
          <a:prstGeom prst="rect">
            <a:avLst/>
          </a:prstGeom>
          <a:noFill/>
        </p:spPr>
        <p:txBody>
          <a:bodyPr wrap="square">
            <a:spAutoFit/>
          </a:bodyPr>
          <a:lstStyle/>
          <a:p>
            <a:pPr marL="0" indent="0">
              <a:buFont typeface="Arial" panose="020B0604020202020204" pitchFamily="34" charset="0"/>
              <a:buNone/>
            </a:pPr>
            <a:r>
              <a:rPr lang="en-US" sz="1400" b="1" dirty="0"/>
              <a:t>Contact the </a:t>
            </a:r>
            <a:r>
              <a:rPr lang="en-US" sz="1400" b="1" u="sng" dirty="0">
                <a:hlinkClick r:id="rId2"/>
              </a:rPr>
              <a:t>WIDA Client Services Center</a:t>
            </a:r>
            <a:r>
              <a:rPr lang="en-US" sz="1400" b="1" dirty="0"/>
              <a:t> for questions regarding:</a:t>
            </a:r>
          </a:p>
          <a:p>
            <a:pPr marL="285750" indent="-285750">
              <a:lnSpc>
                <a:spcPct val="100000"/>
              </a:lnSpc>
              <a:buFont typeface="Arial" panose="020B0604020202020204" pitchFamily="34" charset="0"/>
              <a:buChar char="•"/>
            </a:pPr>
            <a:r>
              <a:rPr lang="en-US" sz="1400" dirty="0"/>
              <a:t>ACCESS for ELLs quizzes and certification</a:t>
            </a:r>
          </a:p>
          <a:p>
            <a:pPr marL="285750" indent="-285750">
              <a:lnSpc>
                <a:spcPct val="100000"/>
              </a:lnSpc>
              <a:buFont typeface="Arial" panose="020B0604020202020204" pitchFamily="34" charset="0"/>
              <a:buChar char="•"/>
            </a:pPr>
            <a:r>
              <a:rPr lang="en-US" sz="1400" dirty="0"/>
              <a:t>WIDA account usernames and passwords</a:t>
            </a:r>
          </a:p>
          <a:p>
            <a:pPr marL="285750" indent="-285750">
              <a:lnSpc>
                <a:spcPct val="100000"/>
              </a:lnSpc>
              <a:buFont typeface="Arial" panose="020B0604020202020204" pitchFamily="34" charset="0"/>
              <a:buChar char="•"/>
            </a:pPr>
            <a:r>
              <a:rPr lang="en-US" sz="1400" dirty="0"/>
              <a:t>WIDA eLearning</a:t>
            </a:r>
          </a:p>
          <a:p>
            <a:pPr marL="285750" indent="-285750">
              <a:lnSpc>
                <a:spcPct val="100000"/>
              </a:lnSpc>
              <a:buFont typeface="Arial" panose="020B0604020202020204" pitchFamily="34" charset="0"/>
              <a:buChar char="•"/>
            </a:pPr>
            <a:r>
              <a:rPr lang="en-US" sz="1400" dirty="0"/>
              <a:t>WIDA Screener Online and Paper quizzes and materials</a:t>
            </a:r>
            <a:endParaRPr lang="en-US" sz="1400" u="sng" dirty="0">
              <a:solidFill>
                <a:srgbClr val="0563C1"/>
              </a:solidFill>
              <a:hlinkClick r:id="" action="ppaction://noaction"/>
            </a:endParaRPr>
          </a:p>
          <a:p>
            <a:pPr marL="0" indent="0" algn="ctr" fontAlgn="base">
              <a:buFont typeface="Arial" panose="020B0604020202020204" pitchFamily="34" charset="0"/>
              <a:buNone/>
            </a:pPr>
            <a:r>
              <a:rPr lang="en-US" sz="1400" u="sng" dirty="0">
                <a:solidFill>
                  <a:srgbClr val="0563C1"/>
                </a:solidFill>
                <a:hlinkClick r:id="" action="ppaction://noaction"/>
              </a:rPr>
              <a:t>help@wida.us</a:t>
            </a:r>
            <a:r>
              <a:rPr lang="en-US" sz="1400" dirty="0">
                <a:solidFill>
                  <a:srgbClr val="000000"/>
                </a:solidFill>
              </a:rPr>
              <a:t>​</a:t>
            </a:r>
          </a:p>
          <a:p>
            <a:pPr marL="0" indent="0" algn="ctr" fontAlgn="base">
              <a:buFont typeface="Arial" panose="020B0604020202020204" pitchFamily="34" charset="0"/>
              <a:buNone/>
            </a:pPr>
            <a:r>
              <a:rPr lang="en-US" sz="1400" b="1" dirty="0"/>
              <a:t>1-866-276-7735</a:t>
            </a:r>
            <a:r>
              <a:rPr lang="en-US" sz="1400" dirty="0"/>
              <a:t>​</a:t>
            </a:r>
          </a:p>
        </p:txBody>
      </p:sp>
      <p:pic>
        <p:nvPicPr>
          <p:cNvPr id="11" name="Picture 10" descr="Home">
            <a:extLst>
              <a:ext uri="{FF2B5EF4-FFF2-40B4-BE49-F238E27FC236}">
                <a16:creationId xmlns:a16="http://schemas.microsoft.com/office/drawing/2014/main" id="{17019962-BD98-44D9-A4A7-C4F09438E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771" y="3429000"/>
            <a:ext cx="1845006" cy="535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AAA3BBF-DB2A-38CE-3206-6ADB88E238D5}"/>
              </a:ext>
            </a:extLst>
          </p:cNvPr>
          <p:cNvSpPr txBox="1"/>
          <p:nvPr/>
        </p:nvSpPr>
        <p:spPr>
          <a:xfrm>
            <a:off x="4649752" y="1295654"/>
            <a:ext cx="4572000" cy="4275016"/>
          </a:xfrm>
          <a:prstGeom prst="rect">
            <a:avLst/>
          </a:prstGeom>
          <a:noFill/>
        </p:spPr>
        <p:txBody>
          <a:bodyPr wrap="square">
            <a:spAutoFit/>
          </a:bodyPr>
          <a:lstStyle/>
          <a:p>
            <a:r>
              <a:rPr lang="en-US" sz="1400" b="1" dirty="0">
                <a:ea typeface="MS PGothic" pitchFamily="34" charset="-128"/>
              </a:rPr>
              <a:t>Contact</a:t>
            </a:r>
            <a:r>
              <a:rPr lang="en-US" sz="1400" b="1" dirty="0">
                <a:solidFill>
                  <a:schemeClr val="tx1">
                    <a:lumMod val="75000"/>
                    <a:lumOff val="25000"/>
                  </a:schemeClr>
                </a:solidFill>
                <a:ea typeface="MS PGothic" pitchFamily="34" charset="-128"/>
              </a:rPr>
              <a:t> </a:t>
            </a:r>
            <a:r>
              <a:rPr lang="en-US" sz="1400" b="1" dirty="0">
                <a:solidFill>
                  <a:schemeClr val="tx1">
                    <a:lumMod val="75000"/>
                    <a:lumOff val="25000"/>
                  </a:schemeClr>
                </a:solidFill>
                <a:ea typeface="MS PGothic" pitchFamily="34" charset="-128"/>
                <a:hlinkClick r:id="rId4"/>
              </a:rPr>
              <a:t>Data Recognition Corp (DRC) </a:t>
            </a:r>
            <a:r>
              <a:rPr lang="en-US" sz="1400" b="1" dirty="0">
                <a:ea typeface="MS PGothic" pitchFamily="34" charset="-128"/>
              </a:rPr>
              <a:t>for questions regarding:</a:t>
            </a:r>
          </a:p>
          <a:p>
            <a:endParaRPr lang="en-US" sz="1400" b="1" dirty="0">
              <a:ea typeface="MS PGothic" pitchFamily="34" charset="-128"/>
            </a:endParaRPr>
          </a:p>
          <a:p>
            <a:pPr marL="285750" indent="-285750">
              <a:buFont typeface="Arial" panose="020B0604020202020204" pitchFamily="34" charset="0"/>
              <a:buChar char="•"/>
            </a:pPr>
            <a:r>
              <a:rPr lang="en-US" sz="1400" dirty="0">
                <a:ea typeface="MS PGothic" pitchFamily="34" charset="-128"/>
              </a:rPr>
              <a:t>WIDA AMS</a:t>
            </a:r>
          </a:p>
          <a:p>
            <a:pPr marL="742950" lvl="1" indent="-285750">
              <a:spcBef>
                <a:spcPts val="600"/>
              </a:spcBef>
              <a:buFont typeface="Arial" panose="020B0604020202020204" pitchFamily="34" charset="0"/>
              <a:buChar char="•"/>
            </a:pPr>
            <a:r>
              <a:rPr lang="en-US" sz="1400" dirty="0">
                <a:ea typeface="MS PGothic" pitchFamily="34" charset="-128"/>
              </a:rPr>
              <a:t>WIDA AMS logins</a:t>
            </a:r>
          </a:p>
          <a:p>
            <a:pPr marL="742950" lvl="1" indent="-285750">
              <a:spcBef>
                <a:spcPts val="600"/>
              </a:spcBef>
              <a:buFont typeface="Arial" panose="020B0604020202020204" pitchFamily="34" charset="0"/>
              <a:buChar char="•"/>
            </a:pPr>
            <a:r>
              <a:rPr lang="en-US" sz="1400" dirty="0">
                <a:ea typeface="MS PGothic" pitchFamily="34" charset="-128"/>
              </a:rPr>
              <a:t>Test ordering and returning</a:t>
            </a:r>
          </a:p>
          <a:p>
            <a:pPr marL="742950" lvl="1" indent="-285750">
              <a:spcBef>
                <a:spcPts val="600"/>
              </a:spcBef>
              <a:buFont typeface="Arial" panose="020B0604020202020204" pitchFamily="34" charset="0"/>
              <a:buChar char="•"/>
            </a:pPr>
            <a:r>
              <a:rPr lang="en-US" sz="1400" dirty="0">
                <a:ea typeface="MS PGothic" pitchFamily="34" charset="-128"/>
              </a:rPr>
              <a:t>Printing and test tickets</a:t>
            </a:r>
          </a:p>
          <a:p>
            <a:pPr marL="742950" lvl="1" indent="-285750">
              <a:spcBef>
                <a:spcPts val="600"/>
              </a:spcBef>
              <a:buFont typeface="Arial" panose="020B0604020202020204" pitchFamily="34" charset="0"/>
              <a:buChar char="•"/>
            </a:pPr>
            <a:r>
              <a:rPr lang="en-US" sz="1400" dirty="0">
                <a:ea typeface="MS PGothic" pitchFamily="34" charset="-128"/>
              </a:rPr>
              <a:t>Editing student grade information</a:t>
            </a:r>
          </a:p>
          <a:p>
            <a:pPr marL="742950" lvl="1" indent="-285750">
              <a:spcBef>
                <a:spcPts val="600"/>
              </a:spcBef>
              <a:buFont typeface="Arial" panose="020B0604020202020204" pitchFamily="34" charset="0"/>
              <a:buChar char="•"/>
            </a:pPr>
            <a:r>
              <a:rPr lang="en-US" sz="1400" dirty="0">
                <a:ea typeface="MS PGothic" pitchFamily="34" charset="-128"/>
              </a:rPr>
              <a:t>Generic test sessions</a:t>
            </a:r>
          </a:p>
          <a:p>
            <a:pPr marL="742950" lvl="1" indent="-285750">
              <a:spcBef>
                <a:spcPts val="600"/>
              </a:spcBef>
              <a:buFont typeface="Arial" panose="020B0604020202020204" pitchFamily="34" charset="0"/>
              <a:buChar char="•"/>
            </a:pPr>
            <a:r>
              <a:rPr lang="en-US" sz="1400" dirty="0">
                <a:ea typeface="MS PGothic" pitchFamily="34" charset="-128"/>
              </a:rPr>
              <a:t>Tier reports</a:t>
            </a:r>
          </a:p>
          <a:p>
            <a:pPr marL="742950" lvl="1" indent="-285750">
              <a:spcBef>
                <a:spcPts val="600"/>
              </a:spcBef>
              <a:buFont typeface="Arial" panose="020B0604020202020204" pitchFamily="34" charset="0"/>
              <a:buChar char="•"/>
            </a:pPr>
            <a:r>
              <a:rPr lang="en-US" sz="1400" dirty="0">
                <a:ea typeface="MS PGothic" pitchFamily="34" charset="-128"/>
              </a:rPr>
              <a:t>Pre ID labels</a:t>
            </a:r>
          </a:p>
          <a:p>
            <a:pPr marL="742950" lvl="1" indent="-285750">
              <a:spcBef>
                <a:spcPts val="600"/>
              </a:spcBef>
              <a:buFont typeface="Arial" panose="020B0604020202020204" pitchFamily="34" charset="0"/>
              <a:buChar char="•"/>
            </a:pPr>
            <a:r>
              <a:rPr lang="en-US" sz="1400" dirty="0">
                <a:ea typeface="MS PGothic" pitchFamily="34" charset="-128"/>
              </a:rPr>
              <a:t>Entering accommodations </a:t>
            </a:r>
          </a:p>
          <a:p>
            <a:pPr marL="742950" lvl="1" indent="-285750">
              <a:spcBef>
                <a:spcPts val="600"/>
              </a:spcBef>
              <a:buFont typeface="Arial" panose="020B0604020202020204" pitchFamily="34" charset="0"/>
              <a:buChar char="•"/>
            </a:pPr>
            <a:r>
              <a:rPr lang="en-US" sz="1400" dirty="0">
                <a:ea typeface="MS PGothic" pitchFamily="34" charset="-128"/>
              </a:rPr>
              <a:t>Using Chromebooks and iPads </a:t>
            </a:r>
          </a:p>
          <a:p>
            <a:pPr marL="285750" indent="-285750">
              <a:lnSpc>
                <a:spcPct val="120000"/>
              </a:lnSpc>
              <a:buFont typeface="Arial" panose="020B0604020202020204" pitchFamily="34" charset="0"/>
              <a:buChar char="•"/>
            </a:pPr>
            <a:r>
              <a:rPr lang="en-US" sz="1400" dirty="0">
                <a:ea typeface="MS PGothic" pitchFamily="34" charset="-128"/>
              </a:rPr>
              <a:t>DRC Central Office Services (COS) Device</a:t>
            </a:r>
            <a:endParaRPr lang="en-US" sz="1400" b="1" strike="sngStrike" dirty="0"/>
          </a:p>
          <a:p>
            <a:pPr algn="ctr" fontAlgn="base"/>
            <a:r>
              <a:rPr lang="en-US" sz="1400" dirty="0">
                <a:hlinkClick r:id="rId5"/>
              </a:rPr>
              <a:t>WIDA@datarecognitioncorp.com</a:t>
            </a:r>
            <a:r>
              <a:rPr lang="en-US" sz="1400" dirty="0"/>
              <a:t> </a:t>
            </a:r>
          </a:p>
          <a:p>
            <a:pPr algn="ctr" fontAlgn="base"/>
            <a:r>
              <a:rPr lang="en-US" sz="1400" b="1" dirty="0"/>
              <a:t> 1-855-787-9615</a:t>
            </a:r>
            <a:endParaRPr lang="en-US" sz="1400" b="1" dirty="0">
              <a:solidFill>
                <a:srgbClr val="000000"/>
              </a:solidFill>
            </a:endParaRPr>
          </a:p>
        </p:txBody>
      </p:sp>
      <p:pic>
        <p:nvPicPr>
          <p:cNvPr id="12" name="Picture 11" descr="Data Recognition Corporation's logo: the letters 'DRC'.">
            <a:extLst>
              <a:ext uri="{FF2B5EF4-FFF2-40B4-BE49-F238E27FC236}">
                <a16:creationId xmlns:a16="http://schemas.microsoft.com/office/drawing/2014/main" id="{4A91B79C-F3DF-467F-8691-2DCABE526098}"/>
              </a:ext>
            </a:extLst>
          </p:cNvPr>
          <p:cNvPicPr>
            <a:picLocks noChangeAspect="1"/>
          </p:cNvPicPr>
          <p:nvPr/>
        </p:nvPicPr>
        <p:blipFill>
          <a:blip r:embed="rId6"/>
          <a:stretch>
            <a:fillRect/>
          </a:stretch>
        </p:blipFill>
        <p:spPr>
          <a:xfrm>
            <a:off x="6422865" y="5796456"/>
            <a:ext cx="1025773" cy="630562"/>
          </a:xfrm>
          <a:prstGeom prst="rect">
            <a:avLst/>
          </a:prstGeom>
        </p:spPr>
      </p:pic>
    </p:spTree>
    <p:extLst>
      <p:ext uri="{BB962C8B-B14F-4D97-AF65-F5344CB8AC3E}">
        <p14:creationId xmlns:p14="http://schemas.microsoft.com/office/powerpoint/2010/main" val="10420626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F3F2-88AB-8F0D-2866-3CE4E742D684}"/>
              </a:ext>
            </a:extLst>
          </p:cNvPr>
          <p:cNvSpPr>
            <a:spLocks noGrp="1"/>
          </p:cNvSpPr>
          <p:nvPr>
            <p:ph type="title"/>
          </p:nvPr>
        </p:nvSpPr>
        <p:spPr>
          <a:xfrm>
            <a:off x="486410" y="549497"/>
            <a:ext cx="7886700" cy="730249"/>
          </a:xfrm>
        </p:spPr>
        <p:txBody>
          <a:bodyPr>
            <a:normAutofit/>
          </a:bodyPr>
          <a:lstStyle/>
          <a:p>
            <a:r>
              <a:rPr lang="en-US" sz="3600" dirty="0"/>
              <a:t>2023-2024 Trainings</a:t>
            </a:r>
          </a:p>
        </p:txBody>
      </p:sp>
      <p:pic>
        <p:nvPicPr>
          <p:cNvPr id="6" name="Picture 5" descr="A schedule of training schedule">
            <a:extLst>
              <a:ext uri="{FF2B5EF4-FFF2-40B4-BE49-F238E27FC236}">
                <a16:creationId xmlns:a16="http://schemas.microsoft.com/office/drawing/2014/main" id="{6EC052B1-D84A-FB51-0B7A-B67144932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354" y="1279746"/>
            <a:ext cx="5861292" cy="4560160"/>
          </a:xfrm>
          <a:prstGeom prst="rect">
            <a:avLst/>
          </a:prstGeom>
        </p:spPr>
      </p:pic>
      <p:sp>
        <p:nvSpPr>
          <p:cNvPr id="4" name="Rectangle 3" descr="A decorative rectangle">
            <a:extLst>
              <a:ext uri="{FF2B5EF4-FFF2-40B4-BE49-F238E27FC236}">
                <a16:creationId xmlns:a16="http://schemas.microsoft.com/office/drawing/2014/main" id="{A78D0B8B-CF27-456E-5041-D2704F5E41EB}"/>
              </a:ext>
            </a:extLst>
          </p:cNvPr>
          <p:cNvSpPr/>
          <p:nvPr/>
        </p:nvSpPr>
        <p:spPr>
          <a:xfrm>
            <a:off x="873125" y="5508526"/>
            <a:ext cx="7397750" cy="9678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A decorative rectangle with the following link: https://docs.google.com/document/d/1WkE8OKZHKcCbf76mPpLKqfOOYaKFVG8EnHtJaf39uUs/edit?usp=sharing &#10;">
            <a:extLst>
              <a:ext uri="{FF2B5EF4-FFF2-40B4-BE49-F238E27FC236}">
                <a16:creationId xmlns:a16="http://schemas.microsoft.com/office/drawing/2014/main" id="{9BCF4C98-3F1B-42B2-4D19-1AF97FB88DFF}"/>
              </a:ext>
            </a:extLst>
          </p:cNvPr>
          <p:cNvSpPr txBox="1"/>
          <p:nvPr/>
        </p:nvSpPr>
        <p:spPr>
          <a:xfrm>
            <a:off x="1336040" y="5669279"/>
            <a:ext cx="6471920" cy="646331"/>
          </a:xfrm>
          <a:prstGeom prst="rect">
            <a:avLst/>
          </a:prstGeom>
          <a:noFill/>
        </p:spPr>
        <p:txBody>
          <a:bodyPr wrap="square" rtlCol="0">
            <a:spAutoFit/>
          </a:bodyPr>
          <a:lstStyle/>
          <a:p>
            <a:pPr algn="ctr"/>
            <a:r>
              <a:rPr lang="en-US" dirty="0">
                <a:solidFill>
                  <a:schemeClr val="bg1"/>
                </a:solidFill>
                <a:hlinkClick r:id="rId3">
                  <a:extLst>
                    <a:ext uri="{A12FA001-AC4F-418D-AE19-62706E023703}">
                      <ahyp:hlinkClr xmlns:ahyp="http://schemas.microsoft.com/office/drawing/2018/hyperlinkcolor" val="tx"/>
                    </a:ext>
                  </a:extLst>
                </a:hlinkClick>
              </a:rPr>
              <a:t>https://docs.google.com/document/d/1WkE8OKZHKcCbf76mPpLKqfOOYaKFVG8EnHtJaf39uUs/edit?usp=sharing</a:t>
            </a:r>
            <a:r>
              <a:rPr lang="en-US" dirty="0">
                <a:solidFill>
                  <a:schemeClr val="bg1"/>
                </a:solidFill>
              </a:rPr>
              <a:t> </a:t>
            </a:r>
          </a:p>
        </p:txBody>
      </p:sp>
    </p:spTree>
    <p:extLst>
      <p:ext uri="{BB962C8B-B14F-4D97-AF65-F5344CB8AC3E}">
        <p14:creationId xmlns:p14="http://schemas.microsoft.com/office/powerpoint/2010/main" val="352872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428691"/>
            <a:ext cx="8898807" cy="756418"/>
          </a:xfrm>
        </p:spPr>
        <p:txBody>
          <a:bodyPr anchor="ctr">
            <a:noAutofit/>
          </a:bodyPr>
          <a:lstStyle/>
          <a:p>
            <a:r>
              <a:rPr lang="en-US" sz="2800" dirty="0"/>
              <a:t>DRC</a:t>
            </a:r>
          </a:p>
        </p:txBody>
      </p:sp>
      <p:sp>
        <p:nvSpPr>
          <p:cNvPr id="3" name="Content Placeholder 2"/>
          <p:cNvSpPr>
            <a:spLocks noGrp="1"/>
          </p:cNvSpPr>
          <p:nvPr>
            <p:ph idx="1"/>
          </p:nvPr>
        </p:nvSpPr>
        <p:spPr>
          <a:xfrm>
            <a:off x="245193" y="1428496"/>
            <a:ext cx="8472087" cy="4922888"/>
          </a:xfrm>
        </p:spPr>
        <p:txBody>
          <a:bodyPr>
            <a:normAutofit/>
          </a:bodyPr>
          <a:lstStyle/>
          <a:p>
            <a:pPr marL="0" indent="0">
              <a:buNone/>
            </a:pPr>
            <a:r>
              <a:rPr lang="en-US" sz="1800" b="1" dirty="0">
                <a:latin typeface="+mn-lt"/>
              </a:rPr>
              <a:t>Data Recognition Corporation (DRC) </a:t>
            </a:r>
          </a:p>
          <a:p>
            <a:pPr marL="342900" marR="0" lvl="0" indent="-342900">
              <a:spcBef>
                <a:spcPts val="0"/>
              </a:spcBef>
              <a:spcAft>
                <a:spcPts val="0"/>
              </a:spcAft>
              <a:buFont typeface="Symbol" panose="05050102010706020507" pitchFamily="18" charset="2"/>
              <a:buChar char=""/>
            </a:pPr>
            <a:r>
              <a:rPr lang="en-US" sz="1800" dirty="0">
                <a:effectLst/>
                <a:latin typeface="+mn-lt"/>
                <a:ea typeface="Times New Roman" panose="02020603050405020304" pitchFamily="18" charset="0"/>
              </a:rPr>
              <a:t>DRC is a long-standing WIDA partner responsible for the administration, scoring, and reporting for the ACCESS, Alternate ACCESS, and online WIDA Screener assessments </a:t>
            </a:r>
          </a:p>
          <a:p>
            <a:pPr marL="342900" marR="0" lvl="0" indent="-342900">
              <a:spcBef>
                <a:spcPts val="0"/>
              </a:spcBef>
              <a:spcAft>
                <a:spcPts val="0"/>
              </a:spcAft>
              <a:buFont typeface="Symbol" panose="05050102010706020507" pitchFamily="18" charset="2"/>
              <a:buChar char=""/>
            </a:pPr>
            <a:endParaRPr lang="en-US" sz="18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mn-lt"/>
                <a:ea typeface="Times New Roman" panose="02020603050405020304" pitchFamily="18" charset="0"/>
              </a:rPr>
              <a:t>DRC offers assessments for pre</a:t>
            </a:r>
            <a:r>
              <a:rPr lang="en-US" sz="1800" b="1" dirty="0">
                <a:latin typeface="+mn-lt"/>
              </a:rPr>
              <a:t>–</a:t>
            </a:r>
            <a:r>
              <a:rPr lang="en-US" sz="1800" dirty="0">
                <a:effectLst/>
                <a:latin typeface="+mn-lt"/>
                <a:ea typeface="Times New Roman" panose="02020603050405020304" pitchFamily="18" charset="0"/>
              </a:rPr>
              <a:t>K, K</a:t>
            </a:r>
            <a:r>
              <a:rPr lang="en-US" sz="1800" b="1" dirty="0">
                <a:latin typeface="+mn-lt"/>
              </a:rPr>
              <a:t>–</a:t>
            </a:r>
            <a:r>
              <a:rPr lang="en-US" sz="1800" dirty="0">
                <a:effectLst/>
                <a:latin typeface="+mn-lt"/>
                <a:ea typeface="Times New Roman" panose="02020603050405020304" pitchFamily="18" charset="0"/>
              </a:rPr>
              <a:t>12, and adult education markets, across the U.S. and internationally. </a:t>
            </a:r>
          </a:p>
          <a:p>
            <a:pPr marL="342900" marR="0" lvl="0" indent="-342900">
              <a:spcBef>
                <a:spcPts val="0"/>
              </a:spcBef>
              <a:spcAft>
                <a:spcPts val="0"/>
              </a:spcAft>
              <a:buFont typeface="Symbol" panose="05050102010706020507" pitchFamily="18" charset="2"/>
              <a:buChar char=""/>
            </a:pPr>
            <a:endParaRPr lang="en-US" sz="1800" dirty="0">
              <a:effectLst/>
              <a:latin typeface="+mn-lt"/>
              <a:ea typeface="Times New Roman" panose="02020603050405020304" pitchFamily="18" charset="0"/>
            </a:endParaRPr>
          </a:p>
          <a:p>
            <a:pPr marL="342900" indent="-342900">
              <a:spcBef>
                <a:spcPts val="0"/>
              </a:spcBef>
              <a:buFont typeface="Symbol" panose="05050102010706020507" pitchFamily="18" charset="2"/>
              <a:buChar char=""/>
            </a:pPr>
            <a:r>
              <a:rPr lang="en-US" sz="1800" dirty="0">
                <a:effectLst/>
                <a:latin typeface="+mn-lt"/>
                <a:ea typeface="Times New Roman" panose="02020603050405020304" pitchFamily="18" charset="0"/>
              </a:rPr>
              <a:t>WIDA and DRC administer the ACCESS assessments to 2.5 million students each year.</a:t>
            </a:r>
            <a:endParaRPr lang="en-US" sz="1800" dirty="0">
              <a:effectLst/>
              <a:latin typeface="+mn-lt"/>
              <a:ea typeface="Calibri" panose="020F0502020204030204" pitchFamily="34" charset="0"/>
            </a:endParaRPr>
          </a:p>
          <a:p>
            <a:pPr marL="0" indent="0">
              <a:buNone/>
            </a:pPr>
            <a:endParaRPr lang="en-US" sz="1800" dirty="0">
              <a:solidFill>
                <a:srgbClr val="000000"/>
              </a:solidFill>
              <a:latin typeface="+mn-lt"/>
            </a:endParaRPr>
          </a:p>
        </p:txBody>
      </p:sp>
      <p:sp>
        <p:nvSpPr>
          <p:cNvPr id="4" name="Slide Number Placeholder 3"/>
          <p:cNvSpPr>
            <a:spLocks noGrp="1"/>
          </p:cNvSpPr>
          <p:nvPr>
            <p:ph type="sldNum" sz="quarter" idx="12"/>
          </p:nvPr>
        </p:nvSpPr>
        <p:spPr>
          <a:xfrm>
            <a:off x="223071" y="6427018"/>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8</a:t>
            </a:fld>
            <a:endParaRPr lang="en-US" dirty="0"/>
          </a:p>
        </p:txBody>
      </p:sp>
      <p:pic>
        <p:nvPicPr>
          <p:cNvPr id="6" name="Picture 5" descr="Data Recognition Corp's logo: the letters 'DRC' centered.">
            <a:extLst>
              <a:ext uri="{FF2B5EF4-FFF2-40B4-BE49-F238E27FC236}">
                <a16:creationId xmlns:a16="http://schemas.microsoft.com/office/drawing/2014/main" id="{2D6B7166-A972-D65D-F61C-98AD11E08499}"/>
              </a:ext>
            </a:extLst>
          </p:cNvPr>
          <p:cNvPicPr>
            <a:picLocks noChangeAspect="1"/>
          </p:cNvPicPr>
          <p:nvPr/>
        </p:nvPicPr>
        <p:blipFill>
          <a:blip r:embed="rId2"/>
          <a:stretch>
            <a:fillRect/>
          </a:stretch>
        </p:blipFill>
        <p:spPr>
          <a:xfrm>
            <a:off x="3886368" y="4057904"/>
            <a:ext cx="1371264" cy="884273"/>
          </a:xfrm>
          <a:prstGeom prst="rect">
            <a:avLst/>
          </a:prstGeom>
        </p:spPr>
      </p:pic>
    </p:spTree>
    <p:extLst>
      <p:ext uri="{BB962C8B-B14F-4D97-AF65-F5344CB8AC3E}">
        <p14:creationId xmlns:p14="http://schemas.microsoft.com/office/powerpoint/2010/main" val="1017815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B8F1-F5A5-6CC1-D51F-AACD886AA236}"/>
              </a:ext>
            </a:extLst>
          </p:cNvPr>
          <p:cNvSpPr>
            <a:spLocks noGrp="1"/>
          </p:cNvSpPr>
          <p:nvPr>
            <p:ph type="title"/>
          </p:nvPr>
        </p:nvSpPr>
        <p:spPr>
          <a:xfrm>
            <a:off x="455930" y="571501"/>
            <a:ext cx="7886700" cy="730249"/>
          </a:xfrm>
        </p:spPr>
        <p:txBody>
          <a:bodyPr/>
          <a:lstStyle/>
          <a:p>
            <a:r>
              <a:rPr lang="en-US" dirty="0"/>
              <a:t>Contact</a:t>
            </a:r>
          </a:p>
        </p:txBody>
      </p:sp>
      <p:sp>
        <p:nvSpPr>
          <p:cNvPr id="3" name="Speech Bubble: Rectangle 2">
            <a:extLst>
              <a:ext uri="{FF2B5EF4-FFF2-40B4-BE49-F238E27FC236}">
                <a16:creationId xmlns:a16="http://schemas.microsoft.com/office/drawing/2014/main" id="{36076452-0DED-1654-13D3-6070B342B156}"/>
              </a:ext>
              <a:ext uri="{C183D7F6-B498-43B3-948B-1728B52AA6E4}">
                <adec:decorative xmlns:adec="http://schemas.microsoft.com/office/drawing/2017/decorative" val="1"/>
              </a:ext>
            </a:extLst>
          </p:cNvPr>
          <p:cNvSpPr/>
          <p:nvPr/>
        </p:nvSpPr>
        <p:spPr>
          <a:xfrm>
            <a:off x="2377440" y="2006600"/>
            <a:ext cx="4638040" cy="2844800"/>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ACE198-754F-FE10-A6E4-6127469AD657}"/>
              </a:ext>
            </a:extLst>
          </p:cNvPr>
          <p:cNvSpPr txBox="1"/>
          <p:nvPr/>
        </p:nvSpPr>
        <p:spPr>
          <a:xfrm>
            <a:off x="2512060" y="2459504"/>
            <a:ext cx="4368800" cy="1938992"/>
          </a:xfrm>
          <a:prstGeom prst="rect">
            <a:avLst/>
          </a:prstGeom>
          <a:noFill/>
        </p:spPr>
        <p:txBody>
          <a:bodyPr wrap="square" rtlCol="0">
            <a:spAutoFit/>
          </a:bodyPr>
          <a:lstStyle/>
          <a:p>
            <a:pPr algn="ctr"/>
            <a:r>
              <a:rPr lang="en-US" sz="2000" dirty="0">
                <a:solidFill>
                  <a:schemeClr val="bg1"/>
                </a:solidFill>
              </a:rPr>
              <a:t>Kali Winn</a:t>
            </a:r>
          </a:p>
          <a:p>
            <a:pPr algn="ctr"/>
            <a:r>
              <a:rPr lang="en-US" sz="2000" dirty="0">
                <a:solidFill>
                  <a:schemeClr val="bg1"/>
                </a:solidFill>
                <a:hlinkClick r:id="rId2">
                  <a:extLst>
                    <a:ext uri="{A12FA001-AC4F-418D-AE19-62706E023703}">
                      <ahyp:hlinkClr xmlns:ahyp="http://schemas.microsoft.com/office/drawing/2018/hyperlinkcolor" val="tx"/>
                    </a:ext>
                  </a:extLst>
                </a:hlinkClick>
              </a:rPr>
              <a:t>kaliwinn@csi.state.co.us</a:t>
            </a:r>
            <a:endParaRPr lang="en-US" sz="2000" dirty="0">
              <a:solidFill>
                <a:schemeClr val="bg1"/>
              </a:solidFill>
            </a:endParaRPr>
          </a:p>
          <a:p>
            <a:pPr algn="ctr"/>
            <a:r>
              <a:rPr lang="en-US" sz="2000" dirty="0">
                <a:solidFill>
                  <a:schemeClr val="bg1"/>
                </a:solidFill>
              </a:rPr>
              <a:t>303-532-7403</a:t>
            </a:r>
          </a:p>
          <a:p>
            <a:endParaRPr lang="en-US" sz="2000" dirty="0">
              <a:solidFill>
                <a:schemeClr val="bg1"/>
              </a:solidFill>
            </a:endParaRPr>
          </a:p>
          <a:p>
            <a:pPr algn="ctr"/>
            <a:r>
              <a:rPr lang="en-US" sz="2000" dirty="0">
                <a:solidFill>
                  <a:schemeClr val="bg1"/>
                </a:solidFill>
              </a:rPr>
              <a:t>Scheduling: https://calendly.com/kali_winn</a:t>
            </a:r>
          </a:p>
        </p:txBody>
      </p:sp>
    </p:spTree>
    <p:extLst>
      <p:ext uri="{BB962C8B-B14F-4D97-AF65-F5344CB8AC3E}">
        <p14:creationId xmlns:p14="http://schemas.microsoft.com/office/powerpoint/2010/main" val="35946568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D5FA-77D9-840E-8672-D6A4F34604FB}"/>
              </a:ext>
            </a:extLst>
          </p:cNvPr>
          <p:cNvSpPr>
            <a:spLocks noGrp="1"/>
          </p:cNvSpPr>
          <p:nvPr>
            <p:ph type="title"/>
          </p:nvPr>
        </p:nvSpPr>
        <p:spPr>
          <a:xfrm>
            <a:off x="628650" y="-730249"/>
            <a:ext cx="7886700" cy="730249"/>
          </a:xfrm>
        </p:spPr>
        <p:txBody>
          <a:bodyPr vert="horz" lIns="91440" tIns="45720" rIns="91440" bIns="45720" rtlCol="0" anchor="b">
            <a:normAutofit/>
          </a:bodyPr>
          <a:lstStyle/>
          <a:p>
            <a:r>
              <a:rPr lang="en-US" dirty="0"/>
              <a:t>Final Questions</a:t>
            </a:r>
          </a:p>
        </p:txBody>
      </p:sp>
      <p:pic>
        <p:nvPicPr>
          <p:cNvPr id="3" name="Picture 2" descr="A speech bubble with the text &quot;Final Questions?&quot;.">
            <a:extLst>
              <a:ext uri="{FF2B5EF4-FFF2-40B4-BE49-F238E27FC236}">
                <a16:creationId xmlns:a16="http://schemas.microsoft.com/office/drawing/2014/main" id="{BFCC099F-0408-1B55-2E4D-D6ACEF23F93C}"/>
              </a:ext>
            </a:extLst>
          </p:cNvPr>
          <p:cNvPicPr>
            <a:picLocks noChangeAspect="1"/>
          </p:cNvPicPr>
          <p:nvPr/>
        </p:nvPicPr>
        <p:blipFill>
          <a:blip r:embed="rId2"/>
          <a:stretch>
            <a:fillRect/>
          </a:stretch>
        </p:blipFill>
        <p:spPr>
          <a:xfrm>
            <a:off x="2246173" y="1819516"/>
            <a:ext cx="4651651" cy="3218967"/>
          </a:xfrm>
          <a:prstGeom prst="rect">
            <a:avLst/>
          </a:prstGeom>
        </p:spPr>
      </p:pic>
      <p:sp>
        <p:nvSpPr>
          <p:cNvPr id="4" name="TextBox 3">
            <a:extLst>
              <a:ext uri="{FF2B5EF4-FFF2-40B4-BE49-F238E27FC236}">
                <a16:creationId xmlns:a16="http://schemas.microsoft.com/office/drawing/2014/main" id="{1C9BF112-01C2-3787-FAAD-1D4771E658CE}"/>
              </a:ext>
            </a:extLst>
          </p:cNvPr>
          <p:cNvSpPr txBox="1"/>
          <p:nvPr/>
        </p:nvSpPr>
        <p:spPr>
          <a:xfrm>
            <a:off x="2763520" y="2834640"/>
            <a:ext cx="3769360" cy="707886"/>
          </a:xfrm>
          <a:prstGeom prst="rect">
            <a:avLst/>
          </a:prstGeom>
          <a:noFill/>
        </p:spPr>
        <p:txBody>
          <a:bodyPr wrap="square" rtlCol="0">
            <a:spAutoFit/>
          </a:bodyPr>
          <a:lstStyle/>
          <a:p>
            <a:r>
              <a:rPr lang="en-US" sz="4000" dirty="0">
                <a:solidFill>
                  <a:schemeClr val="bg1"/>
                </a:solidFill>
              </a:rPr>
              <a:t>Final Questions?</a:t>
            </a:r>
          </a:p>
        </p:txBody>
      </p:sp>
    </p:spTree>
    <p:extLst>
      <p:ext uri="{BB962C8B-B14F-4D97-AF65-F5344CB8AC3E}">
        <p14:creationId xmlns:p14="http://schemas.microsoft.com/office/powerpoint/2010/main" val="360601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6BB4-F3BA-5CA0-0071-7C6495C06B7D}"/>
              </a:ext>
            </a:extLst>
          </p:cNvPr>
          <p:cNvSpPr>
            <a:spLocks noGrp="1"/>
          </p:cNvSpPr>
          <p:nvPr>
            <p:ph type="title"/>
          </p:nvPr>
        </p:nvSpPr>
        <p:spPr>
          <a:xfrm>
            <a:off x="506730" y="500381"/>
            <a:ext cx="7886700" cy="730249"/>
          </a:xfrm>
        </p:spPr>
        <p:txBody>
          <a:bodyPr/>
          <a:lstStyle/>
          <a:p>
            <a:r>
              <a:rPr lang="en-US" dirty="0"/>
              <a:t>Knowledge Check #1</a:t>
            </a:r>
          </a:p>
        </p:txBody>
      </p:sp>
      <p:pic>
        <p:nvPicPr>
          <p:cNvPr id="4" name="Graphic 3" descr="Lightbulb and gear outline">
            <a:extLst>
              <a:ext uri="{FF2B5EF4-FFF2-40B4-BE49-F238E27FC236}">
                <a16:creationId xmlns:a16="http://schemas.microsoft.com/office/drawing/2014/main" id="{786CE71D-FBEA-9023-BE30-92D18ADAF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9480" y="2316480"/>
            <a:ext cx="2225040" cy="2225040"/>
          </a:xfrm>
          <a:prstGeom prst="rect">
            <a:avLst/>
          </a:prstGeom>
        </p:spPr>
      </p:pic>
    </p:spTree>
    <p:extLst>
      <p:ext uri="{BB962C8B-B14F-4D97-AF65-F5344CB8AC3E}">
        <p14:creationId xmlns:p14="http://schemas.microsoft.com/office/powerpoint/2010/main" val="830733179"/>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PowerPoint Template" id="{C14E304F-5A32-4AF4-80EF-900BF47375BA}" vid="{3303ABBC-D49F-452D-9940-407FDE384B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Template>
  <TotalTime>1064</TotalTime>
  <Words>3174</Words>
  <Application>Microsoft Office PowerPoint</Application>
  <PresentationFormat>On-screen Show (4:3)</PresentationFormat>
  <Paragraphs>480</Paragraphs>
  <Slides>81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Courier New</vt:lpstr>
      <vt:lpstr>RedHatText-Regular</vt:lpstr>
      <vt:lpstr>Symbol</vt:lpstr>
      <vt:lpstr>Office Theme</vt:lpstr>
      <vt:lpstr>2023-2024 ACCESS for ELLs Training</vt:lpstr>
      <vt:lpstr>Note</vt:lpstr>
      <vt:lpstr>Agenda</vt:lpstr>
      <vt:lpstr>WIDA, DRC, and the ACCESS Assessments</vt:lpstr>
      <vt:lpstr>Standards Based Assessment</vt:lpstr>
      <vt:lpstr>Test Forms</vt:lpstr>
      <vt:lpstr>WIDA</vt:lpstr>
      <vt:lpstr>DRC</vt:lpstr>
      <vt:lpstr>Knowledge Check #1</vt:lpstr>
      <vt:lpstr>Testing Requirements</vt:lpstr>
      <vt:lpstr>Requirements</vt:lpstr>
      <vt:lpstr>Students who are NEP/LEP and have an IEP/504</vt:lpstr>
      <vt:lpstr>ACCESS Participation </vt:lpstr>
      <vt:lpstr>Knowledge Check #2</vt:lpstr>
      <vt:lpstr>Dates</vt:lpstr>
      <vt:lpstr>ACCESS State Established Dates</vt:lpstr>
      <vt:lpstr>ACCESS State Established Dates Cont.</vt:lpstr>
      <vt:lpstr>ACCESS School Established Dates</vt:lpstr>
      <vt:lpstr>Knowledge Check #3</vt:lpstr>
      <vt:lpstr>What’s New? </vt:lpstr>
      <vt:lpstr>Spring 2024 Updates Part 1</vt:lpstr>
      <vt:lpstr>Spring 2024 Updates Part 2</vt:lpstr>
      <vt:lpstr>Spring 2024 Updates Part 3</vt:lpstr>
      <vt:lpstr>Reminder</vt:lpstr>
      <vt:lpstr>Knowledge Check #4</vt:lpstr>
      <vt:lpstr>Resources: WIDA and DRC</vt:lpstr>
      <vt:lpstr>Resource Documents</vt:lpstr>
      <vt:lpstr>WIDA Role Manuals</vt:lpstr>
      <vt:lpstr>Test Administrator Essentials Manual</vt:lpstr>
      <vt:lpstr>WIDA AMS User Guide</vt:lpstr>
      <vt:lpstr>WIDA Assessment Management System (WIDA AMS)</vt:lpstr>
      <vt:lpstr>Resources: Colorado</vt:lpstr>
      <vt:lpstr>CDE Resource Documents</vt:lpstr>
      <vt:lpstr>Colorado Checklist</vt:lpstr>
      <vt:lpstr>Colorado Assessment Resources</vt:lpstr>
      <vt:lpstr>Security and Training</vt:lpstr>
      <vt:lpstr>Colorado Security Agreement </vt:lpstr>
      <vt:lpstr>Intellectual Property </vt:lpstr>
      <vt:lpstr>Security Actions</vt:lpstr>
      <vt:lpstr>Test Administrator Requirements</vt:lpstr>
      <vt:lpstr>Training Requirements</vt:lpstr>
      <vt:lpstr>WIDA Quizzes</vt:lpstr>
      <vt:lpstr>Verification of School Training</vt:lpstr>
      <vt:lpstr>Knowledge Check #5</vt:lpstr>
      <vt:lpstr>Accommodations</vt:lpstr>
      <vt:lpstr>Accommodation Requirements</vt:lpstr>
      <vt:lpstr>Accessibility and Accommodations</vt:lpstr>
      <vt:lpstr>Accommodations FAQ</vt:lpstr>
      <vt:lpstr>Online Accommodations</vt:lpstr>
      <vt:lpstr>Unique Accommodation Request (UAR)</vt:lpstr>
      <vt:lpstr>Accommodation Assignment</vt:lpstr>
      <vt:lpstr>Paper Accommodated Form: Large Print</vt:lpstr>
      <vt:lpstr>Paper Accommodated Form: Braille</vt:lpstr>
      <vt:lpstr>Accessibility</vt:lpstr>
      <vt:lpstr>Materials</vt:lpstr>
      <vt:lpstr>Materials Ordering</vt:lpstr>
      <vt:lpstr>Ordering paper materials through G Drive</vt:lpstr>
      <vt:lpstr>Labels</vt:lpstr>
      <vt:lpstr>Kindergarten Materials </vt:lpstr>
      <vt:lpstr>Alternate ACCESS K-12</vt:lpstr>
      <vt:lpstr>Student Responses: Kindergarten &amp; Alternate ACCESS</vt:lpstr>
      <vt:lpstr>Knowledge Check #6</vt:lpstr>
      <vt:lpstr>Test Environment</vt:lpstr>
      <vt:lpstr>Environment </vt:lpstr>
      <vt:lpstr>Timing</vt:lpstr>
      <vt:lpstr>Online Testing Order</vt:lpstr>
      <vt:lpstr>Student Transfers through WIDA AMS</vt:lpstr>
      <vt:lpstr>Online Testing Reminders</vt:lpstr>
      <vt:lpstr>Knowledge Check #7</vt:lpstr>
      <vt:lpstr>Preparing Students</vt:lpstr>
      <vt:lpstr>Preparation</vt:lpstr>
      <vt:lpstr>Professional Development</vt:lpstr>
      <vt:lpstr>Before Administration</vt:lpstr>
      <vt:lpstr>Involvement </vt:lpstr>
      <vt:lpstr>Assessment Development Events</vt:lpstr>
      <vt:lpstr>Participation </vt:lpstr>
      <vt:lpstr>Final Points</vt:lpstr>
      <vt:lpstr>Vendor Contacts</vt:lpstr>
      <vt:lpstr>2023-2024 Trainings</vt:lpstr>
      <vt:lpstr>Contact</vt:lpstr>
      <vt:lpstr>Final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CSI PowerPoint Template</dc:title>
  <dc:creator>Kali Winn</dc:creator>
  <cp:lastModifiedBy>Kali Winn</cp:lastModifiedBy>
  <cp:revision>4</cp:revision>
  <dcterms:created xsi:type="dcterms:W3CDTF">2023-10-02T15:58:50Z</dcterms:created>
  <dcterms:modified xsi:type="dcterms:W3CDTF">2023-11-08T15:52:34Z</dcterms:modified>
</cp:coreProperties>
</file>