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4221" r:id="rId4"/>
    <p:sldId id="4226" r:id="rId5"/>
    <p:sldId id="4264" r:id="rId6"/>
    <p:sldId id="4222" r:id="rId7"/>
    <p:sldId id="4223" r:id="rId8"/>
    <p:sldId id="4224" r:id="rId9"/>
    <p:sldId id="4232" r:id="rId10"/>
    <p:sldId id="4228" r:id="rId11"/>
    <p:sldId id="4241" r:id="rId12"/>
    <p:sldId id="4265" r:id="rId13"/>
    <p:sldId id="4266" r:id="rId14"/>
    <p:sldId id="4268" r:id="rId15"/>
    <p:sldId id="4267" r:id="rId16"/>
    <p:sldId id="4270" r:id="rId17"/>
    <p:sldId id="4236" r:id="rId18"/>
    <p:sldId id="4242" r:id="rId19"/>
    <p:sldId id="4269" r:id="rId20"/>
    <p:sldId id="424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E752B-B787-683B-0E8C-9C88A63DEE54}" name="Aragon, Stephanie" initials="AS" userId="S::Aragon_s@cde.state.co.us::7d050a08-3ad0-4d4c-b62d-430492399514" providerId="AD"/>
  <p188:author id="{A9D04333-5B07-0559-9F30-AFF42B1436E0}" name="Hawkins, Anastasia" initials="HA" userId="S::Hawkins_a@cde.state.co.us::f4e6b0ec-4850-420b-bcbe-f6cff182eae8" providerId="AD"/>
  <p188:author id="{18094833-A1A0-E14B-2BAB-A396A9C93F7E}" name="Dinnen, Janet" initials="DJ" userId="S::dinnen_j@cde.state.co.us::682ebc80-7236-4772-9819-9edf9790eda1" providerId="AD"/>
  <p188:author id="{A9311169-BE50-A6C0-E8B6-68B8DC36EE6B}" name="Dinnen, Janet" initials="DJ" userId="S::Dinnen_J@cde.state.co.us::682ebc80-7236-4772-9819-9edf9790eda1" providerId="AD"/>
  <p188:author id="{C867EF8A-AD33-D468-67EC-8DB907CAAA82}" name="Oberg, Amanda" initials="OA" userId="S::OBERG_Amanda@cde.state.co.us::31f75dea-38a5-4e2d-b82d-e61610bcc392" providerId="AD"/>
  <p188:author id="{DD91B2BB-8C9F-EF7D-9BEC-D83B53AA60CC}" name="Marks, Ryan" initials="MR" userId="S::Marks_R@cde.state.co.us::d6e37ca9-34b5-4f4b-a094-0cc56e850c9d" providerId="AD"/>
  <p188:author id="{DF86C7FA-8351-0290-E870-8BE6C2C1EA9F}" name="Oberg, Amanda" initials="OA" userId="S::oberg_amanda@cde.state.co.us::31f75dea-38a5-4e2d-b82d-e61610bcc3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A0"/>
    <a:srgbClr val="455FA9"/>
    <a:srgbClr val="190CC6"/>
    <a:srgbClr val="EFAA1F"/>
    <a:srgbClr val="C63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1CA70-936D-48C4-A685-F7B275017FA5}" v="7" dt="2023-10-12T17:34:01.085"/>
    <p1510:client id="{25A67CAD-416C-429F-BF2C-F8FC399A650E}" v="23" dt="2023-10-12T17:36:26.458"/>
    <p1510:client id="{35F7DB79-CE56-C7B9-E2CD-41C4F1691599}" v="10" dt="2023-10-12T02:09:46.099"/>
    <p1510:client id="{69F082BE-304E-4889-B74A-349C041E9CA9}" v="11" dt="2023-10-12T14:55:09.514"/>
    <p1510:client id="{8C4892EA-AA2C-AD44-6243-CCB8FB680648}" v="358" dt="2023-10-11T19:18:46.611"/>
    <p1510:client id="{C734CE6E-FAF1-407B-89ED-F5EFF65AFB36}" v="212" dt="2023-10-11T20:44:38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hyperlink" Target="mailto:Submissions_CSI@csi.state.co.us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mailto:Submissions_CSI@csi.state.co.us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97992-3347-4F38-A254-6F30F34831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4CDD54-A9DF-401A-B7C5-D70C493453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CSI Updates</a:t>
          </a:r>
        </a:p>
      </dgm:t>
    </dgm:pt>
    <dgm:pt modelId="{92CA3060-C38A-4C74-A19D-960C0963DAFE}" type="parTrans" cxnId="{15E41BD8-87AA-47C0-B58E-30ECAB4EF3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19E4E-6C7E-458E-A63E-5A14E7C9B188}" type="sibTrans" cxnId="{15E41BD8-87AA-47C0-B58E-30ECAB4EF3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D9A32-18F7-4182-B991-0AED816C0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School Leader Events</a:t>
          </a:r>
        </a:p>
      </dgm:t>
    </dgm:pt>
    <dgm:pt modelId="{3E6BEF3C-9416-4A77-873D-3B2B0C89A28A}" type="parTrans" cxnId="{CE7AEC5B-F034-46FB-9D54-8717ED37F1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33B03-DA94-46F5-9C2B-EDCA5F327C18}" type="sibTrans" cxnId="{CE7AEC5B-F034-46FB-9D54-8717ED37F1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E9FA1-B1F8-4202-BCAB-A0165D4482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Reminders, Upcoming Deadlines</a:t>
          </a:r>
        </a:p>
      </dgm:t>
    </dgm:pt>
    <dgm:pt modelId="{A1CC017E-B71C-4D4A-B518-125DE991FE22}" type="parTrans" cxnId="{7A43E9AF-4BE7-409E-9BF1-AD1E7A24F7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89B80-8C2E-4A19-8665-F28B128D067E}" type="sibTrans" cxnId="{7A43E9AF-4BE7-409E-9BF1-AD1E7A24F7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A2273-7BE5-4BDE-B719-5327EBE1CB89}" type="pres">
      <dgm:prSet presAssocID="{85F97992-3347-4F38-A254-6F30F34831D8}" presName="root" presStyleCnt="0">
        <dgm:presLayoutVars>
          <dgm:dir/>
          <dgm:resizeHandles val="exact"/>
        </dgm:presLayoutVars>
      </dgm:prSet>
      <dgm:spPr/>
    </dgm:pt>
    <dgm:pt modelId="{47ABC62E-30AE-41E3-93E9-9A91AF3C0DD8}" type="pres">
      <dgm:prSet presAssocID="{DA4CDD54-A9DF-401A-B7C5-D70C4934533A}" presName="compNode" presStyleCnt="0"/>
      <dgm:spPr/>
    </dgm:pt>
    <dgm:pt modelId="{A44A600D-0629-4597-931A-30A74A901616}" type="pres">
      <dgm:prSet presAssocID="{DA4CDD54-A9DF-401A-B7C5-D70C4934533A}" presName="bgRect" presStyleLbl="bgShp" presStyleIdx="0" presStyleCnt="3"/>
      <dgm:spPr/>
    </dgm:pt>
    <dgm:pt modelId="{3EFAD9D5-4CA5-4FB3-946F-107AF131F7B0}" type="pres">
      <dgm:prSet presAssocID="{DA4CDD54-A9DF-401A-B7C5-D70C493453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0F3931-6982-4160-B43B-D2B146D22435}" type="pres">
      <dgm:prSet presAssocID="{DA4CDD54-A9DF-401A-B7C5-D70C4934533A}" presName="spaceRect" presStyleCnt="0"/>
      <dgm:spPr/>
    </dgm:pt>
    <dgm:pt modelId="{5008FAC1-68A5-411F-A72C-6CF5659A0729}" type="pres">
      <dgm:prSet presAssocID="{DA4CDD54-A9DF-401A-B7C5-D70C4934533A}" presName="parTx" presStyleLbl="revTx" presStyleIdx="0" presStyleCnt="3">
        <dgm:presLayoutVars>
          <dgm:chMax val="0"/>
          <dgm:chPref val="0"/>
        </dgm:presLayoutVars>
      </dgm:prSet>
      <dgm:spPr/>
    </dgm:pt>
    <dgm:pt modelId="{DDAC9951-C668-45DD-9A37-4C47CAB2F52C}" type="pres">
      <dgm:prSet presAssocID="{93F19E4E-6C7E-458E-A63E-5A14E7C9B188}" presName="sibTrans" presStyleCnt="0"/>
      <dgm:spPr/>
    </dgm:pt>
    <dgm:pt modelId="{CF55763F-971A-45D3-8A9C-BABE11E70028}" type="pres">
      <dgm:prSet presAssocID="{380D9A32-18F7-4182-B991-0AED816C0E9D}" presName="compNode" presStyleCnt="0"/>
      <dgm:spPr/>
    </dgm:pt>
    <dgm:pt modelId="{7993ED7A-E664-4411-BD14-162EFBCA110A}" type="pres">
      <dgm:prSet presAssocID="{380D9A32-18F7-4182-B991-0AED816C0E9D}" presName="bgRect" presStyleLbl="bgShp" presStyleIdx="1" presStyleCnt="3"/>
      <dgm:spPr/>
    </dgm:pt>
    <dgm:pt modelId="{FD05F601-8856-4890-9C54-537427ED0B95}" type="pres">
      <dgm:prSet presAssocID="{380D9A32-18F7-4182-B991-0AED816C0E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F2D109E-3890-4631-8438-BA26BCFFECA5}" type="pres">
      <dgm:prSet presAssocID="{380D9A32-18F7-4182-B991-0AED816C0E9D}" presName="spaceRect" presStyleCnt="0"/>
      <dgm:spPr/>
    </dgm:pt>
    <dgm:pt modelId="{084F2CA2-7AB4-484B-B1B7-465603CB7648}" type="pres">
      <dgm:prSet presAssocID="{380D9A32-18F7-4182-B991-0AED816C0E9D}" presName="parTx" presStyleLbl="revTx" presStyleIdx="1" presStyleCnt="3">
        <dgm:presLayoutVars>
          <dgm:chMax val="0"/>
          <dgm:chPref val="0"/>
        </dgm:presLayoutVars>
      </dgm:prSet>
      <dgm:spPr/>
    </dgm:pt>
    <dgm:pt modelId="{93021F49-6464-419A-9BC0-3D5E0E65C7FA}" type="pres">
      <dgm:prSet presAssocID="{D4133B03-DA94-46F5-9C2B-EDCA5F327C18}" presName="sibTrans" presStyleCnt="0"/>
      <dgm:spPr/>
    </dgm:pt>
    <dgm:pt modelId="{517458D1-B874-412C-A881-9205F7B5E2EC}" type="pres">
      <dgm:prSet presAssocID="{F38E9FA1-B1F8-4202-BCAB-A0165D448225}" presName="compNode" presStyleCnt="0"/>
      <dgm:spPr/>
    </dgm:pt>
    <dgm:pt modelId="{373C281A-B239-4673-9333-DD1574124E50}" type="pres">
      <dgm:prSet presAssocID="{F38E9FA1-B1F8-4202-BCAB-A0165D448225}" presName="bgRect" presStyleLbl="bgShp" presStyleIdx="2" presStyleCnt="3"/>
      <dgm:spPr/>
    </dgm:pt>
    <dgm:pt modelId="{4E741C6B-92EB-46C3-85CE-35BCCABE06C8}" type="pres">
      <dgm:prSet presAssocID="{F38E9FA1-B1F8-4202-BCAB-A0165D4482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5760484-BB41-4CEA-84B6-DB1747462847}" type="pres">
      <dgm:prSet presAssocID="{F38E9FA1-B1F8-4202-BCAB-A0165D448225}" presName="spaceRect" presStyleCnt="0"/>
      <dgm:spPr/>
    </dgm:pt>
    <dgm:pt modelId="{9C41AEAD-1D8A-45FB-AE8C-73589C9BC1CE}" type="pres">
      <dgm:prSet presAssocID="{F38E9FA1-B1F8-4202-BCAB-A0165D44822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2EC607-0B74-4905-8DE4-5989638F6F70}" type="presOf" srcId="{DA4CDD54-A9DF-401A-B7C5-D70C4934533A}" destId="{5008FAC1-68A5-411F-A72C-6CF5659A0729}" srcOrd="0" destOrd="0" presId="urn:microsoft.com/office/officeart/2018/2/layout/IconVerticalSolidList"/>
    <dgm:cxn modelId="{CE7AEC5B-F034-46FB-9D54-8717ED37F1C2}" srcId="{85F97992-3347-4F38-A254-6F30F34831D8}" destId="{380D9A32-18F7-4182-B991-0AED816C0E9D}" srcOrd="1" destOrd="0" parTransId="{3E6BEF3C-9416-4A77-873D-3B2B0C89A28A}" sibTransId="{D4133B03-DA94-46F5-9C2B-EDCA5F327C18}"/>
    <dgm:cxn modelId="{4AB86B7E-4FBB-474F-AAC8-9F2098996D46}" type="presOf" srcId="{85F97992-3347-4F38-A254-6F30F34831D8}" destId="{060A2273-7BE5-4BDE-B719-5327EBE1CB89}" srcOrd="0" destOrd="0" presId="urn:microsoft.com/office/officeart/2018/2/layout/IconVerticalSolidList"/>
    <dgm:cxn modelId="{7A43E9AF-4BE7-409E-9BF1-AD1E7A24F7C4}" srcId="{85F97992-3347-4F38-A254-6F30F34831D8}" destId="{F38E9FA1-B1F8-4202-BCAB-A0165D448225}" srcOrd="2" destOrd="0" parTransId="{A1CC017E-B71C-4D4A-B518-125DE991FE22}" sibTransId="{2E889B80-8C2E-4A19-8665-F28B128D067E}"/>
    <dgm:cxn modelId="{6E1565CB-D206-4EBF-B442-F859F3323AE5}" type="presOf" srcId="{380D9A32-18F7-4182-B991-0AED816C0E9D}" destId="{084F2CA2-7AB4-484B-B1B7-465603CB7648}" srcOrd="0" destOrd="0" presId="urn:microsoft.com/office/officeart/2018/2/layout/IconVerticalSolidList"/>
    <dgm:cxn modelId="{15E41BD8-87AA-47C0-B58E-30ECAB4EF3EB}" srcId="{85F97992-3347-4F38-A254-6F30F34831D8}" destId="{DA4CDD54-A9DF-401A-B7C5-D70C4934533A}" srcOrd="0" destOrd="0" parTransId="{92CA3060-C38A-4C74-A19D-960C0963DAFE}" sibTransId="{93F19E4E-6C7E-458E-A63E-5A14E7C9B188}"/>
    <dgm:cxn modelId="{79E332F6-B6BE-4E0E-A914-F922D1B155CE}" type="presOf" srcId="{F38E9FA1-B1F8-4202-BCAB-A0165D448225}" destId="{9C41AEAD-1D8A-45FB-AE8C-73589C9BC1CE}" srcOrd="0" destOrd="0" presId="urn:microsoft.com/office/officeart/2018/2/layout/IconVerticalSolidList"/>
    <dgm:cxn modelId="{A41978BE-664B-48EF-8F5B-BDC35AF56829}" type="presParOf" srcId="{060A2273-7BE5-4BDE-B719-5327EBE1CB89}" destId="{47ABC62E-30AE-41E3-93E9-9A91AF3C0DD8}" srcOrd="0" destOrd="0" presId="urn:microsoft.com/office/officeart/2018/2/layout/IconVerticalSolidList"/>
    <dgm:cxn modelId="{C8EEC0CB-2B53-4CB8-90ED-3907718A9C19}" type="presParOf" srcId="{47ABC62E-30AE-41E3-93E9-9A91AF3C0DD8}" destId="{A44A600D-0629-4597-931A-30A74A901616}" srcOrd="0" destOrd="0" presId="urn:microsoft.com/office/officeart/2018/2/layout/IconVerticalSolidList"/>
    <dgm:cxn modelId="{031C4041-8727-4B7E-8DCF-C735BCB2228B}" type="presParOf" srcId="{47ABC62E-30AE-41E3-93E9-9A91AF3C0DD8}" destId="{3EFAD9D5-4CA5-4FB3-946F-107AF131F7B0}" srcOrd="1" destOrd="0" presId="urn:microsoft.com/office/officeart/2018/2/layout/IconVerticalSolidList"/>
    <dgm:cxn modelId="{E3852816-1627-46F5-9BB5-33EE2AC2DA8F}" type="presParOf" srcId="{47ABC62E-30AE-41E3-93E9-9A91AF3C0DD8}" destId="{680F3931-6982-4160-B43B-D2B146D22435}" srcOrd="2" destOrd="0" presId="urn:microsoft.com/office/officeart/2018/2/layout/IconVerticalSolidList"/>
    <dgm:cxn modelId="{4501C606-CAA2-4CC0-BF4B-297EF9551DD5}" type="presParOf" srcId="{47ABC62E-30AE-41E3-93E9-9A91AF3C0DD8}" destId="{5008FAC1-68A5-411F-A72C-6CF5659A0729}" srcOrd="3" destOrd="0" presId="urn:microsoft.com/office/officeart/2018/2/layout/IconVerticalSolidList"/>
    <dgm:cxn modelId="{7D1A3912-E120-453D-88E5-A108B171F50E}" type="presParOf" srcId="{060A2273-7BE5-4BDE-B719-5327EBE1CB89}" destId="{DDAC9951-C668-45DD-9A37-4C47CAB2F52C}" srcOrd="1" destOrd="0" presId="urn:microsoft.com/office/officeart/2018/2/layout/IconVerticalSolidList"/>
    <dgm:cxn modelId="{AF47AD32-9714-4402-A7A5-658A4AC413CD}" type="presParOf" srcId="{060A2273-7BE5-4BDE-B719-5327EBE1CB89}" destId="{CF55763F-971A-45D3-8A9C-BABE11E70028}" srcOrd="2" destOrd="0" presId="urn:microsoft.com/office/officeart/2018/2/layout/IconVerticalSolidList"/>
    <dgm:cxn modelId="{C001AEE7-9463-4E36-B617-92B0021BBA77}" type="presParOf" srcId="{CF55763F-971A-45D3-8A9C-BABE11E70028}" destId="{7993ED7A-E664-4411-BD14-162EFBCA110A}" srcOrd="0" destOrd="0" presId="urn:microsoft.com/office/officeart/2018/2/layout/IconVerticalSolidList"/>
    <dgm:cxn modelId="{8333DA81-F62A-48CE-BB44-ED57B90AE01D}" type="presParOf" srcId="{CF55763F-971A-45D3-8A9C-BABE11E70028}" destId="{FD05F601-8856-4890-9C54-537427ED0B95}" srcOrd="1" destOrd="0" presId="urn:microsoft.com/office/officeart/2018/2/layout/IconVerticalSolidList"/>
    <dgm:cxn modelId="{0CADC352-4E20-4FD6-B503-73EE6FCDCB6D}" type="presParOf" srcId="{CF55763F-971A-45D3-8A9C-BABE11E70028}" destId="{FF2D109E-3890-4631-8438-BA26BCFFECA5}" srcOrd="2" destOrd="0" presId="urn:microsoft.com/office/officeart/2018/2/layout/IconVerticalSolidList"/>
    <dgm:cxn modelId="{99628559-802F-4BBC-9C00-6221D7FDD560}" type="presParOf" srcId="{CF55763F-971A-45D3-8A9C-BABE11E70028}" destId="{084F2CA2-7AB4-484B-B1B7-465603CB7648}" srcOrd="3" destOrd="0" presId="urn:microsoft.com/office/officeart/2018/2/layout/IconVerticalSolidList"/>
    <dgm:cxn modelId="{35BB52B7-1256-4F58-9E5F-AB89FD6454BA}" type="presParOf" srcId="{060A2273-7BE5-4BDE-B719-5327EBE1CB89}" destId="{93021F49-6464-419A-9BC0-3D5E0E65C7FA}" srcOrd="3" destOrd="0" presId="urn:microsoft.com/office/officeart/2018/2/layout/IconVerticalSolidList"/>
    <dgm:cxn modelId="{E8090FB4-D842-4B8E-8898-48C5FA87F382}" type="presParOf" srcId="{060A2273-7BE5-4BDE-B719-5327EBE1CB89}" destId="{517458D1-B874-412C-A881-9205F7B5E2EC}" srcOrd="4" destOrd="0" presId="urn:microsoft.com/office/officeart/2018/2/layout/IconVerticalSolidList"/>
    <dgm:cxn modelId="{45C94DF9-D53E-4BBE-960D-0810DC04D9B8}" type="presParOf" srcId="{517458D1-B874-412C-A881-9205F7B5E2EC}" destId="{373C281A-B239-4673-9333-DD1574124E50}" srcOrd="0" destOrd="0" presId="urn:microsoft.com/office/officeart/2018/2/layout/IconVerticalSolidList"/>
    <dgm:cxn modelId="{B43A2A8D-59F2-4B90-97FC-EA4ABBD45E57}" type="presParOf" srcId="{517458D1-B874-412C-A881-9205F7B5E2EC}" destId="{4E741C6B-92EB-46C3-85CE-35BCCABE06C8}" srcOrd="1" destOrd="0" presId="urn:microsoft.com/office/officeart/2018/2/layout/IconVerticalSolidList"/>
    <dgm:cxn modelId="{60445C18-E488-4171-A28A-5E049456F8CC}" type="presParOf" srcId="{517458D1-B874-412C-A881-9205F7B5E2EC}" destId="{A5760484-BB41-4CEA-84B6-DB1747462847}" srcOrd="2" destOrd="0" presId="urn:microsoft.com/office/officeart/2018/2/layout/IconVerticalSolidList"/>
    <dgm:cxn modelId="{61F15E00-DAB6-48C2-B22F-70C4FAAC1B63}" type="presParOf" srcId="{517458D1-B874-412C-A881-9205F7B5E2EC}" destId="{9C41AEAD-1D8A-45FB-AE8C-73589C9BC1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BD3C6-0A27-4D71-A376-848769686A6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A917EC-D525-4768-8AFA-09C0A26564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School staff should be...</a:t>
          </a:r>
        </a:p>
      </dgm:t>
      <dgm:extLst>
        <a:ext uri="{E40237B7-FDA0-4F09-8148-C483321AD2D9}">
          <dgm14:cNvPr xmlns:dgm14="http://schemas.microsoft.com/office/drawing/2010/diagram" id="0" name="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092A7BA2-137A-4A93-869A-DC505373B6AE}" type="parTrans" cxnId="{9627B2CF-A918-4E14-9370-DD7AEF063F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2F8FA-A005-4749-8AA4-4DE7DC74A26E}" type="sibTrans" cxnId="{9627B2CF-A918-4E14-9370-DD7AEF063F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86AD4-06A7-4D46-A887-AF99576E52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resolving all data errors, and </a:t>
          </a:r>
        </a:p>
      </dgm:t>
      <dgm:extLst>
        <a:ext uri="{E40237B7-FDA0-4F09-8148-C483321AD2D9}">
          <dgm14:cNvPr xmlns:dgm14="http://schemas.microsoft.com/office/drawing/2010/diagram" id="0" name="" descr="School staff should be...&#10;resolving all data errors, and &#10;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1CEC914A-79AB-460C-9802-C90E5B336D6B}" type="parTrans" cxnId="{6B0B4DA4-F258-4179-A09B-CE7AB3DD1B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FC63F-E16B-40FA-BEB1-AEB697D3FFD7}" type="sibTrans" cxnId="{6B0B4DA4-F258-4179-A09B-CE7AB3DD1BE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A50BB-9679-4D97-BBC9-709CD2A3F7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confirming all students being claimed for funding were in attendance are scheduled for appropriate number of courses/hours to qualify for funding.</a:t>
          </a:r>
        </a:p>
      </dgm:t>
    </dgm:pt>
    <dgm:pt modelId="{F8F2B8AB-6C4D-4310-B94B-BB9C77EBDBE0}" type="parTrans" cxnId="{181B7294-960A-4004-8924-BB33862F58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03C94-79CC-4680-A5D9-0AD8837C4DC9}" type="sibTrans" cxnId="{181B7294-960A-4004-8924-BB33862F58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C4826-EE36-458E-B117-24EFA6CEE4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CSI's Data Team will be...</a:t>
          </a:r>
        </a:p>
      </dgm:t>
      <dgm:extLst>
        <a:ext uri="{E40237B7-FDA0-4F09-8148-C483321AD2D9}">
          <dgm14:cNvPr xmlns:dgm14="http://schemas.microsoft.com/office/drawing/2010/diagram" id="0" name="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AF6202C0-5C6D-4D3F-8612-F7660912A2CE}" type="parTrans" cxnId="{75EE5224-8A25-42AE-925E-AEC6A86BB2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0D095-EA7B-47CA-8436-63F655D9B42C}" type="sibTrans" cxnId="{75EE5224-8A25-42AE-925E-AEC6A86BB2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EBC43-E8D3-4B69-8235-20C0ABD834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conducting its internal audit of attendance and schedules, and</a:t>
          </a:r>
        </a:p>
      </dgm:t>
      <dgm:extLst>
        <a:ext uri="{E40237B7-FDA0-4F09-8148-C483321AD2D9}">
          <dgm14:cNvPr xmlns:dgm14="http://schemas.microsoft.com/office/drawing/2010/diagram" id="0" name="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9FAEFDCB-3A9B-4FC6-A878-4C231E5B64A3}" type="parTrans" cxnId="{A1B3E0D4-312A-40DE-806C-C16ECD5F8A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E12A4-FB5D-4762-916F-A27DBD3B8CDB}" type="sibTrans" cxnId="{A1B3E0D4-312A-40DE-806C-C16ECD5F8A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86243-8C82-4DCE-B363-24BAABDBBE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reaching out to schools for additional documentation or updates to funding codes </a:t>
          </a:r>
        </a:p>
      </dgm:t>
    </dgm:pt>
    <dgm:pt modelId="{AE576053-81DF-411E-AF36-233BCE3E0A4D}" type="parTrans" cxnId="{3BB6E652-C979-4A3C-B7EB-CCEFA296F9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B8D28-2942-4AE7-AC5F-6001952488A6}" type="sibTrans" cxnId="{3BB6E652-C979-4A3C-B7EB-CCEFA296F9A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110EE-A326-479C-BE29-97B23850E2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Reach out to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Submissions_CSI@csi.state.co.us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with questions!</a:t>
          </a:r>
        </a:p>
      </dgm:t>
      <dgm:extLst>
        <a:ext uri="{E40237B7-FDA0-4F09-8148-C483321AD2D9}">
          <dgm14:cNvPr xmlns:dgm14="http://schemas.microsoft.com/office/drawing/2010/diagram" id="0" name="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8131FFAC-367B-4506-92BF-A152FE833AF1}" type="parTrans" cxnId="{AB64713A-A035-4AD8-8203-C3E0993D8C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55BB2-0C6E-45A0-949B-66D6E0C60314}" type="sibTrans" cxnId="{AB64713A-A035-4AD8-8203-C3E0993D8C9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6115C-BFD1-43D5-9A2A-8A53360497AB}" type="pres">
      <dgm:prSet presAssocID="{8A5BD3C6-0A27-4D71-A376-848769686A68}" presName="root" presStyleCnt="0">
        <dgm:presLayoutVars>
          <dgm:dir/>
          <dgm:resizeHandles val="exact"/>
        </dgm:presLayoutVars>
      </dgm:prSet>
      <dgm:spPr/>
    </dgm:pt>
    <dgm:pt modelId="{100E2F16-A942-4CEC-9C52-1119FF60F7BF}" type="pres">
      <dgm:prSet presAssocID="{87A917EC-D525-4768-8AFA-09C0A265640F}" presName="compNode" presStyleCnt="0"/>
      <dgm:spPr/>
    </dgm:pt>
    <dgm:pt modelId="{8D404449-BFD2-49F5-B9F2-D2071310C1DE}" type="pres">
      <dgm:prSet presAssocID="{87A917EC-D525-4768-8AFA-09C0A265640F}" presName="bgRect" presStyleLbl="bgShp" presStyleIdx="0" presStyleCnt="3"/>
      <dgm:spPr/>
      <dgm:extLst>
        <a:ext uri="{E40237B7-FDA0-4F09-8148-C483321AD2D9}">
          <dgm14:cNvPr xmlns:dgm14="http://schemas.microsoft.com/office/drawing/2010/diagram" id="0" name="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/>
        </a:ext>
      </dgm:extLst>
    </dgm:pt>
    <dgm:pt modelId="{6C0F889F-C16A-474E-9A76-4ACCEDC006E0}" type="pres">
      <dgm:prSet presAssocID="{87A917EC-D525-4768-8AFA-09C0A265640F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1A7C7ED-2017-4452-83DF-829067549B2F}" type="pres">
      <dgm:prSet presAssocID="{87A917EC-D525-4768-8AFA-09C0A265640F}" presName="spaceRect" presStyleCnt="0"/>
      <dgm:spPr/>
    </dgm:pt>
    <dgm:pt modelId="{CE530D4C-1BEA-4A8B-A072-16628A8584A3}" type="pres">
      <dgm:prSet presAssocID="{87A917EC-D525-4768-8AFA-09C0A265640F}" presName="parTx" presStyleLbl="revTx" presStyleIdx="0" presStyleCnt="5">
        <dgm:presLayoutVars>
          <dgm:chMax val="0"/>
          <dgm:chPref val="0"/>
        </dgm:presLayoutVars>
      </dgm:prSet>
      <dgm:spPr/>
    </dgm:pt>
    <dgm:pt modelId="{71B240B0-3AF2-4F96-A046-23A08AFCB925}" type="pres">
      <dgm:prSet presAssocID="{87A917EC-D525-4768-8AFA-09C0A265640F}" presName="desTx" presStyleLbl="revTx" presStyleIdx="1" presStyleCnt="5">
        <dgm:presLayoutVars/>
      </dgm:prSet>
      <dgm:spPr/>
    </dgm:pt>
    <dgm:pt modelId="{76F83AE2-76C9-4253-BAB6-BD501F2691E9}" type="pres">
      <dgm:prSet presAssocID="{D6B2F8FA-A005-4749-8AA4-4DE7DC74A26E}" presName="sibTrans" presStyleCnt="0"/>
      <dgm:spPr/>
    </dgm:pt>
    <dgm:pt modelId="{11A365E7-7969-4A99-90B3-B6921A988B5C}" type="pres">
      <dgm:prSet presAssocID="{1A7C4826-EE36-458E-B117-24EFA6CEE4B5}" presName="compNode" presStyleCnt="0"/>
      <dgm:spPr/>
    </dgm:pt>
    <dgm:pt modelId="{A6434A8B-00CF-491D-8350-E792C9519A44}" type="pres">
      <dgm:prSet presAssocID="{1A7C4826-EE36-458E-B117-24EFA6CEE4B5}" presName="bgRect" presStyleLbl="bgShp" presStyleIdx="1" presStyleCnt="3"/>
      <dgm:spPr/>
    </dgm:pt>
    <dgm:pt modelId="{D5A884E3-7DC8-4630-9E4A-427A062613E2}" type="pres">
      <dgm:prSet presAssocID="{1A7C4826-EE36-458E-B117-24EFA6CEE4B5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7F6FC8B-4B4B-476A-BD92-E257739902ED}" type="pres">
      <dgm:prSet presAssocID="{1A7C4826-EE36-458E-B117-24EFA6CEE4B5}" presName="spaceRect" presStyleCnt="0"/>
      <dgm:spPr/>
    </dgm:pt>
    <dgm:pt modelId="{F487E90B-76AA-44E3-828C-AA748F8513D5}" type="pres">
      <dgm:prSet presAssocID="{1A7C4826-EE36-458E-B117-24EFA6CEE4B5}" presName="parTx" presStyleLbl="revTx" presStyleIdx="2" presStyleCnt="5">
        <dgm:presLayoutVars>
          <dgm:chMax val="0"/>
          <dgm:chPref val="0"/>
        </dgm:presLayoutVars>
      </dgm:prSet>
      <dgm:spPr/>
    </dgm:pt>
    <dgm:pt modelId="{4BAE919D-C4B0-4D77-9F9D-EA171E2881F7}" type="pres">
      <dgm:prSet presAssocID="{1A7C4826-EE36-458E-B117-24EFA6CEE4B5}" presName="desTx" presStyleLbl="revTx" presStyleIdx="3" presStyleCnt="5">
        <dgm:presLayoutVars/>
      </dgm:prSet>
      <dgm:spPr/>
    </dgm:pt>
    <dgm:pt modelId="{1AB9DFFF-F2EF-495F-BBD3-B5B1BFAA5C3E}" type="pres">
      <dgm:prSet presAssocID="{2A70D095-EA7B-47CA-8436-63F655D9B42C}" presName="sibTrans" presStyleCnt="0"/>
      <dgm:spPr/>
    </dgm:pt>
    <dgm:pt modelId="{1DA4C141-6D9A-4B59-A42A-E6547EA5E88C}" type="pres">
      <dgm:prSet presAssocID="{225110EE-A326-479C-BE29-97B23850E238}" presName="compNode" presStyleCnt="0"/>
      <dgm:spPr/>
    </dgm:pt>
    <dgm:pt modelId="{78C3742E-1AEE-4E34-B270-87F1B98CDC01}" type="pres">
      <dgm:prSet presAssocID="{225110EE-A326-479C-BE29-97B23850E238}" presName="bgRect" presStyleLbl="bgShp" presStyleIdx="2" presStyleCnt="3"/>
      <dgm:spPr/>
    </dgm:pt>
    <dgm:pt modelId="{3E011071-D4FB-4A3B-8CA0-A0FDA1DEFFA3}" type="pres">
      <dgm:prSet presAssocID="{225110EE-A326-479C-BE29-97B23850E23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8E77D70-517B-4C5F-A914-42B2E44B4956}" type="pres">
      <dgm:prSet presAssocID="{225110EE-A326-479C-BE29-97B23850E238}" presName="spaceRect" presStyleCnt="0"/>
      <dgm:spPr/>
    </dgm:pt>
    <dgm:pt modelId="{FB0F0CCB-36E3-40AD-ABA1-1B3CAC13AC35}" type="pres">
      <dgm:prSet presAssocID="{225110EE-A326-479C-BE29-97B23850E2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9A5EB18-27C1-494A-B6DC-8A79AB582CF2}" type="presOf" srcId="{66FA50BB-9679-4D97-BBC9-709CD2A3F720}" destId="{71B240B0-3AF2-4F96-A046-23A08AFCB925}" srcOrd="0" destOrd="1" presId="urn:microsoft.com/office/officeart/2018/2/layout/IconVerticalSolidList"/>
    <dgm:cxn modelId="{75EE5224-8A25-42AE-925E-AEC6A86BB2B8}" srcId="{8A5BD3C6-0A27-4D71-A376-848769686A68}" destId="{1A7C4826-EE36-458E-B117-24EFA6CEE4B5}" srcOrd="1" destOrd="0" parTransId="{AF6202C0-5C6D-4D3F-8612-F7660912A2CE}" sibTransId="{2A70D095-EA7B-47CA-8436-63F655D9B42C}"/>
    <dgm:cxn modelId="{AB64713A-A035-4AD8-8203-C3E0993D8C93}" srcId="{8A5BD3C6-0A27-4D71-A376-848769686A68}" destId="{225110EE-A326-479C-BE29-97B23850E238}" srcOrd="2" destOrd="0" parTransId="{8131FFAC-367B-4506-92BF-A152FE833AF1}" sibTransId="{D7D55BB2-0C6E-45A0-949B-66D6E0C60314}"/>
    <dgm:cxn modelId="{4EC24841-CE7D-444A-9DC9-EEBF05913DA9}" type="presOf" srcId="{1A7C4826-EE36-458E-B117-24EFA6CEE4B5}" destId="{F487E90B-76AA-44E3-828C-AA748F8513D5}" srcOrd="0" destOrd="0" presId="urn:microsoft.com/office/officeart/2018/2/layout/IconVerticalSolidList"/>
    <dgm:cxn modelId="{BC5CE66C-CCE9-45E5-81F7-3FEC68B612F4}" type="presOf" srcId="{87286AD4-06A7-4D46-A887-AF99576E52D1}" destId="{71B240B0-3AF2-4F96-A046-23A08AFCB925}" srcOrd="0" destOrd="0" presId="urn:microsoft.com/office/officeart/2018/2/layout/IconVerticalSolidList"/>
    <dgm:cxn modelId="{3BB6E652-C979-4A3C-B7EB-CCEFA296F9AB}" srcId="{1A7C4826-EE36-458E-B117-24EFA6CEE4B5}" destId="{9B686243-8C82-4DCE-B363-24BAABDBBE11}" srcOrd="1" destOrd="0" parTransId="{AE576053-81DF-411E-AF36-233BCE3E0A4D}" sibTransId="{F32B8D28-2942-4AE7-AC5F-6001952488A6}"/>
    <dgm:cxn modelId="{181B7294-960A-4004-8924-BB33862F584C}" srcId="{87A917EC-D525-4768-8AFA-09C0A265640F}" destId="{66FA50BB-9679-4D97-BBC9-709CD2A3F720}" srcOrd="1" destOrd="0" parTransId="{F8F2B8AB-6C4D-4310-B94B-BB9C77EBDBE0}" sibTransId="{3D403C94-79CC-4680-A5D9-0AD8837C4DC9}"/>
    <dgm:cxn modelId="{6B0B4DA4-F258-4179-A09B-CE7AB3DD1BE7}" srcId="{87A917EC-D525-4768-8AFA-09C0A265640F}" destId="{87286AD4-06A7-4D46-A887-AF99576E52D1}" srcOrd="0" destOrd="0" parTransId="{1CEC914A-79AB-460C-9802-C90E5B336D6B}" sibTransId="{062FC63F-E16B-40FA-BEB1-AEB697D3FFD7}"/>
    <dgm:cxn modelId="{3FDBD3AD-D3D5-47B1-9186-A19E318FABA4}" type="presOf" srcId="{225110EE-A326-479C-BE29-97B23850E238}" destId="{FB0F0CCB-36E3-40AD-ABA1-1B3CAC13AC35}" srcOrd="0" destOrd="0" presId="urn:microsoft.com/office/officeart/2018/2/layout/IconVerticalSolidList"/>
    <dgm:cxn modelId="{DA5683C2-2F4C-4266-9E64-741BD111DD42}" type="presOf" srcId="{87A917EC-D525-4768-8AFA-09C0A265640F}" destId="{CE530D4C-1BEA-4A8B-A072-16628A8584A3}" srcOrd="0" destOrd="0" presId="urn:microsoft.com/office/officeart/2018/2/layout/IconVerticalSolidList"/>
    <dgm:cxn modelId="{6D94DDC7-D3D3-4A5A-826A-50882C4E7BE4}" type="presOf" srcId="{8A5BD3C6-0A27-4D71-A376-848769686A68}" destId="{7696115C-BFD1-43D5-9A2A-8A53360497AB}" srcOrd="0" destOrd="0" presId="urn:microsoft.com/office/officeart/2018/2/layout/IconVerticalSolidList"/>
    <dgm:cxn modelId="{76083ACB-0EF8-48B9-940D-6C85468F9614}" type="presOf" srcId="{B89EBC43-E8D3-4B69-8235-20C0ABD83467}" destId="{4BAE919D-C4B0-4D77-9F9D-EA171E2881F7}" srcOrd="0" destOrd="0" presId="urn:microsoft.com/office/officeart/2018/2/layout/IconVerticalSolidList"/>
    <dgm:cxn modelId="{9627B2CF-A918-4E14-9370-DD7AEF063F5A}" srcId="{8A5BD3C6-0A27-4D71-A376-848769686A68}" destId="{87A917EC-D525-4768-8AFA-09C0A265640F}" srcOrd="0" destOrd="0" parTransId="{092A7BA2-137A-4A93-869A-DC505373B6AE}" sibTransId="{D6B2F8FA-A005-4749-8AA4-4DE7DC74A26E}"/>
    <dgm:cxn modelId="{A1B3E0D4-312A-40DE-806C-C16ECD5F8A76}" srcId="{1A7C4826-EE36-458E-B117-24EFA6CEE4B5}" destId="{B89EBC43-E8D3-4B69-8235-20C0ABD83467}" srcOrd="0" destOrd="0" parTransId="{9FAEFDCB-3A9B-4FC6-A878-4C231E5B64A3}" sibTransId="{1B2E12A4-FB5D-4762-916F-A27DBD3B8CDB}"/>
    <dgm:cxn modelId="{48AEA0FD-6C32-446D-A297-1278648F0B42}" type="presOf" srcId="{9B686243-8C82-4DCE-B363-24BAABDBBE11}" destId="{4BAE919D-C4B0-4D77-9F9D-EA171E2881F7}" srcOrd="0" destOrd="1" presId="urn:microsoft.com/office/officeart/2018/2/layout/IconVerticalSolidList"/>
    <dgm:cxn modelId="{A482B210-0454-4B3B-B8F5-EBB7120086BB}" type="presParOf" srcId="{7696115C-BFD1-43D5-9A2A-8A53360497AB}" destId="{100E2F16-A942-4CEC-9C52-1119FF60F7BF}" srcOrd="0" destOrd="0" presId="urn:microsoft.com/office/officeart/2018/2/layout/IconVerticalSolidList"/>
    <dgm:cxn modelId="{084ECFE9-F693-41AE-9794-1AB936F9D5B1}" type="presParOf" srcId="{100E2F16-A942-4CEC-9C52-1119FF60F7BF}" destId="{8D404449-BFD2-49F5-B9F2-D2071310C1DE}" srcOrd="0" destOrd="0" presId="urn:microsoft.com/office/officeart/2018/2/layout/IconVerticalSolidList"/>
    <dgm:cxn modelId="{1EBBFEBF-D97C-44A6-A673-1D6AF21C7BBB}" type="presParOf" srcId="{100E2F16-A942-4CEC-9C52-1119FF60F7BF}" destId="{6C0F889F-C16A-474E-9A76-4ACCEDC006E0}" srcOrd="1" destOrd="0" presId="urn:microsoft.com/office/officeart/2018/2/layout/IconVerticalSolidList"/>
    <dgm:cxn modelId="{D4FE8A54-EF32-4F02-95BF-26DB6C1A06ED}" type="presParOf" srcId="{100E2F16-A942-4CEC-9C52-1119FF60F7BF}" destId="{61A7C7ED-2017-4452-83DF-829067549B2F}" srcOrd="2" destOrd="0" presId="urn:microsoft.com/office/officeart/2018/2/layout/IconVerticalSolidList"/>
    <dgm:cxn modelId="{43A518FD-D13A-4F88-985A-360658639070}" type="presParOf" srcId="{100E2F16-A942-4CEC-9C52-1119FF60F7BF}" destId="{CE530D4C-1BEA-4A8B-A072-16628A8584A3}" srcOrd="3" destOrd="0" presId="urn:microsoft.com/office/officeart/2018/2/layout/IconVerticalSolidList"/>
    <dgm:cxn modelId="{72CF2414-2B46-44BE-94A4-8B6ED4A36FA3}" type="presParOf" srcId="{100E2F16-A942-4CEC-9C52-1119FF60F7BF}" destId="{71B240B0-3AF2-4F96-A046-23A08AFCB925}" srcOrd="4" destOrd="0" presId="urn:microsoft.com/office/officeart/2018/2/layout/IconVerticalSolidList"/>
    <dgm:cxn modelId="{443C20E5-5378-4898-8C5C-644DC14AB4B2}" type="presParOf" srcId="{7696115C-BFD1-43D5-9A2A-8A53360497AB}" destId="{76F83AE2-76C9-4253-BAB6-BD501F2691E9}" srcOrd="1" destOrd="0" presId="urn:microsoft.com/office/officeart/2018/2/layout/IconVerticalSolidList"/>
    <dgm:cxn modelId="{09C1BE6A-B148-45F0-B580-47271E33C796}" type="presParOf" srcId="{7696115C-BFD1-43D5-9A2A-8A53360497AB}" destId="{11A365E7-7969-4A99-90B3-B6921A988B5C}" srcOrd="2" destOrd="0" presId="urn:microsoft.com/office/officeart/2018/2/layout/IconVerticalSolidList"/>
    <dgm:cxn modelId="{3276B6D7-4066-4AF4-B979-ED771504F643}" type="presParOf" srcId="{11A365E7-7969-4A99-90B3-B6921A988B5C}" destId="{A6434A8B-00CF-491D-8350-E792C9519A44}" srcOrd="0" destOrd="0" presId="urn:microsoft.com/office/officeart/2018/2/layout/IconVerticalSolidList"/>
    <dgm:cxn modelId="{60D29F4A-C67E-449E-A742-DE4FC1D4CA07}" type="presParOf" srcId="{11A365E7-7969-4A99-90B3-B6921A988B5C}" destId="{D5A884E3-7DC8-4630-9E4A-427A062613E2}" srcOrd="1" destOrd="0" presId="urn:microsoft.com/office/officeart/2018/2/layout/IconVerticalSolidList"/>
    <dgm:cxn modelId="{D982FDA8-0224-4222-98F9-57D093A47051}" type="presParOf" srcId="{11A365E7-7969-4A99-90B3-B6921A988B5C}" destId="{B7F6FC8B-4B4B-476A-BD92-E257739902ED}" srcOrd="2" destOrd="0" presId="urn:microsoft.com/office/officeart/2018/2/layout/IconVerticalSolidList"/>
    <dgm:cxn modelId="{B03AE568-B91F-4608-B1EE-BD37EDEDDF14}" type="presParOf" srcId="{11A365E7-7969-4A99-90B3-B6921A988B5C}" destId="{F487E90B-76AA-44E3-828C-AA748F8513D5}" srcOrd="3" destOrd="0" presId="urn:microsoft.com/office/officeart/2018/2/layout/IconVerticalSolidList"/>
    <dgm:cxn modelId="{AEE82EEB-B332-4FE7-A2A8-9E05F6D9425C}" type="presParOf" srcId="{11A365E7-7969-4A99-90B3-B6921A988B5C}" destId="{4BAE919D-C4B0-4D77-9F9D-EA171E2881F7}" srcOrd="4" destOrd="0" presId="urn:microsoft.com/office/officeart/2018/2/layout/IconVerticalSolidList"/>
    <dgm:cxn modelId="{3B8392D8-B860-4673-BBFE-A6EE0D881401}" type="presParOf" srcId="{7696115C-BFD1-43D5-9A2A-8A53360497AB}" destId="{1AB9DFFF-F2EF-495F-BBD3-B5B1BFAA5C3E}" srcOrd="3" destOrd="0" presId="urn:microsoft.com/office/officeart/2018/2/layout/IconVerticalSolidList"/>
    <dgm:cxn modelId="{E2C67A2F-BF7F-4E56-BFD1-44410BD83DD1}" type="presParOf" srcId="{7696115C-BFD1-43D5-9A2A-8A53360497AB}" destId="{1DA4C141-6D9A-4B59-A42A-E6547EA5E88C}" srcOrd="4" destOrd="0" presId="urn:microsoft.com/office/officeart/2018/2/layout/IconVerticalSolidList"/>
    <dgm:cxn modelId="{16AE4513-0E02-495E-A4CA-7D6FAEC3C331}" type="presParOf" srcId="{1DA4C141-6D9A-4B59-A42A-E6547EA5E88C}" destId="{78C3742E-1AEE-4E34-B270-87F1B98CDC01}" srcOrd="0" destOrd="0" presId="urn:microsoft.com/office/officeart/2018/2/layout/IconVerticalSolidList"/>
    <dgm:cxn modelId="{CABD9599-909F-463A-BFB4-F5ECA0950034}" type="presParOf" srcId="{1DA4C141-6D9A-4B59-A42A-E6547EA5E88C}" destId="{3E011071-D4FB-4A3B-8CA0-A0FDA1DEFFA3}" srcOrd="1" destOrd="0" presId="urn:microsoft.com/office/officeart/2018/2/layout/IconVerticalSolidList"/>
    <dgm:cxn modelId="{09A324BA-EF87-4F0C-A8B8-78DA2E365F94}" type="presParOf" srcId="{1DA4C141-6D9A-4B59-A42A-E6547EA5E88C}" destId="{48E77D70-517B-4C5F-A914-42B2E44B4956}" srcOrd="2" destOrd="0" presId="urn:microsoft.com/office/officeart/2018/2/layout/IconVerticalSolidList"/>
    <dgm:cxn modelId="{601897B8-204A-482C-81FC-0FF3911C6F3C}" type="presParOf" srcId="{1DA4C141-6D9A-4B59-A42A-E6547EA5E88C}" destId="{FB0F0CCB-36E3-40AD-ABA1-1B3CAC13AC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A600D-0629-4597-931A-30A74A901616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AD9D5-4CA5-4FB3-946F-107AF131F7B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8FAC1-68A5-411F-A72C-6CF5659A0729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CSI Updates</a:t>
          </a:r>
        </a:p>
      </dsp:txBody>
      <dsp:txXfrm>
        <a:off x="1435590" y="531"/>
        <a:ext cx="6451109" cy="1242935"/>
      </dsp:txXfrm>
    </dsp:sp>
    <dsp:sp modelId="{7993ED7A-E664-4411-BD14-162EFBCA110A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5F601-8856-4890-9C54-537427ED0B9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F2CA2-7AB4-484B-B1B7-465603CB7648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School Leader Events</a:t>
          </a:r>
        </a:p>
      </dsp:txBody>
      <dsp:txXfrm>
        <a:off x="1435590" y="1554201"/>
        <a:ext cx="6451109" cy="1242935"/>
      </dsp:txXfrm>
    </dsp:sp>
    <dsp:sp modelId="{373C281A-B239-4673-9333-DD1574124E50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41C6B-92EB-46C3-85CE-35BCCABE06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1AEAD-1D8A-45FB-AE8C-73589C9BC1CE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Reminders, Upcoming Deadlines</a:t>
          </a:r>
        </a:p>
      </dsp:txBody>
      <dsp:txXfrm>
        <a:off x="1435590" y="3107870"/>
        <a:ext cx="64511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04449-BFD2-49F5-B9F2-D2071310C1DE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F889F-C16A-474E-9A76-4ACCEDC006E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30D4C-1BEA-4A8B-A072-16628A8584A3}">
      <dsp:nvSpPr>
        <dsp:cNvPr id="0" name=""/>
        <dsp:cNvSpPr/>
      </dsp:nvSpPr>
      <dsp:spPr>
        <a:xfrm>
          <a:off x="1435590" y="53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School staff should be...</a:t>
          </a:r>
        </a:p>
      </dsp:txBody>
      <dsp:txXfrm>
        <a:off x="1435590" y="531"/>
        <a:ext cx="3549015" cy="1242935"/>
      </dsp:txXfrm>
    </dsp:sp>
    <dsp:sp modelId="{71B240B0-3AF2-4F96-A046-23A08AFCB925}">
      <dsp:nvSpPr>
        <dsp:cNvPr id="0" name=""/>
        <dsp:cNvSpPr/>
      </dsp:nvSpPr>
      <dsp:spPr>
        <a:xfrm>
          <a:off x="4984605" y="53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resolving all data errors, and 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confirming all students being claimed for funding were in attendance are scheduled for appropriate number of courses/hours to qualify for funding.</a:t>
          </a:r>
        </a:p>
      </dsp:txBody>
      <dsp:txXfrm>
        <a:off x="4984605" y="531"/>
        <a:ext cx="2902094" cy="1242935"/>
      </dsp:txXfrm>
    </dsp:sp>
    <dsp:sp modelId="{A6434A8B-00CF-491D-8350-E792C9519A44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884E3-7DC8-4630-9E4A-427A062613E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7E90B-76AA-44E3-828C-AA748F8513D5}">
      <dsp:nvSpPr>
        <dsp:cNvPr id="0" name=""/>
        <dsp:cNvSpPr/>
      </dsp:nvSpPr>
      <dsp:spPr>
        <a:xfrm>
          <a:off x="1435590" y="1554201"/>
          <a:ext cx="3549015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CSI's Data Team will be...</a:t>
          </a:r>
        </a:p>
      </dsp:txBody>
      <dsp:txXfrm>
        <a:off x="1435590" y="1554201"/>
        <a:ext cx="3549015" cy="1242935"/>
      </dsp:txXfrm>
    </dsp:sp>
    <dsp:sp modelId="{4BAE919D-C4B0-4D77-9F9D-EA171E2881F7}">
      <dsp:nvSpPr>
        <dsp:cNvPr id="0" name=""/>
        <dsp:cNvSpPr/>
      </dsp:nvSpPr>
      <dsp:spPr>
        <a:xfrm>
          <a:off x="4984605" y="1554201"/>
          <a:ext cx="2902094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conducting its internal audit of attendance and schedules, and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reaching out to schools for additional documentation or updates to funding codes </a:t>
          </a:r>
        </a:p>
      </dsp:txBody>
      <dsp:txXfrm>
        <a:off x="4984605" y="1554201"/>
        <a:ext cx="2902094" cy="1242935"/>
      </dsp:txXfrm>
    </dsp:sp>
    <dsp:sp modelId="{78C3742E-1AEE-4E34-B270-87F1B98CDC0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1071-D4FB-4A3B-8CA0-A0FDA1DEFFA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F0CCB-36E3-40AD-ABA1-1B3CAC13AC35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Reach out to </a:t>
          </a: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7"/>
            </a:rPr>
            <a:t>Submissions_CSI@csi.state.co.us</a:t>
          </a: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 with questions!</a:t>
          </a:r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BF54F-174D-48FB-8C88-76C62904F59B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56328-B990-4088-AC20-D4A880106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clde-tqz4tG9HiWopnCXusM3nrTQK6KVVP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for familiar faces, new leaders should add name, school in the chat.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6328-B990-4088-AC20-D4A880106B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9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6328-B990-4088-AC20-D4A880106B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6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Oct 18 Accommodation Training Registration link: </a:t>
            </a:r>
            <a:r>
              <a:rPr lang="en-US"/>
              <a:t>Virtual</a:t>
            </a:r>
          </a:p>
          <a:p>
            <a:pPr algn="ctr"/>
            <a:r>
              <a:rPr lang="en-US">
                <a:hlinkClick r:id="rId3"/>
              </a:rPr>
              <a:t>Registration</a:t>
            </a:r>
            <a:endParaRPr lang="en-US"/>
          </a:p>
          <a:p>
            <a:br>
              <a:rPr lang="en-US">
                <a:cs typeface="+mn-lt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56328-B990-4088-AC20-D4A880106B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3" r:id="rId7"/>
    <p:sldLayoutId id="2147483674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organizational-submission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.colorado.gov/bills/sb23-094" TargetMode="External"/><Relationship Id="rId2" Type="http://schemas.openxmlformats.org/officeDocument/2006/relationships/hyperlink" Target="https://leg.colorado.gov/bills/sb23-004'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eg.colorado.gov/bills/sb23-258" TargetMode="External"/><Relationship Id="rId4" Type="http://schemas.openxmlformats.org/officeDocument/2006/relationships/hyperlink" Target="https://leg.colorado.gov/bills/hb23-1198'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o.boarddocs.com/co/csi/Board.nsf/goto?open&amp;id=969SPU73AF4F" TargetMode="External"/><Relationship Id="rId3" Type="http://schemas.openxmlformats.org/officeDocument/2006/relationships/hyperlink" Target="https://leg.colorado.gov/sites/default/files/2023a_1191_signed.pdf" TargetMode="External"/><Relationship Id="rId7" Type="http://schemas.openxmlformats.org/officeDocument/2006/relationships/hyperlink" Target="http://go.boarddocs.com/co/csi/Board.nsf/goto?open&amp;id=CV5LU655CA39" TargetMode="External"/><Relationship Id="rId2" Type="http://schemas.openxmlformats.org/officeDocument/2006/relationships/hyperlink" Target="https://leg.colorado.gov/sites/default/files/documents/2023A/bills/2023a_286_en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.boarddocs.com/co/csi/Board.nsf/goto?open&amp;id=CV5L2K530380" TargetMode="External"/><Relationship Id="rId5" Type="http://schemas.openxmlformats.org/officeDocument/2006/relationships/hyperlink" Target="https://www.sos.state.co.us/CCR/GenerateRulePdf.do?ruleVersionId=10879" TargetMode="External"/><Relationship Id="rId10" Type="http://schemas.openxmlformats.org/officeDocument/2006/relationships/hyperlink" Target="http://go.boarddocs.com/co/csi/Board.nsf/goto?open&amp;id=9SSVV47DDAE0" TargetMode="External"/><Relationship Id="rId4" Type="http://schemas.openxmlformats.org/officeDocument/2006/relationships/hyperlink" Target="https://leg.colorado.gov/sites/default/files/2022a_1376_signed.pdf" TargetMode="External"/><Relationship Id="rId9" Type="http://schemas.openxmlformats.org/officeDocument/2006/relationships/hyperlink" Target="https://leg.colorado.gov/sites/default/files/2021a_1108_signe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legal-and-policy-library/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leg.colorado.gov/bills/sb23-296" TargetMode="External"/><Relationship Id="rId4" Type="http://schemas.openxmlformats.org/officeDocument/2006/relationships/hyperlink" Target="https://leg.colorado.gov/bills/hb23-129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ources.csi.state.co.us/remote-learning-due-to-emergency-school-closure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equity-dashboard/" TargetMode="External"/><Relationship Id="rId2" Type="http://schemas.openxmlformats.org/officeDocument/2006/relationships/hyperlink" Target="mailto:collinphillips@csi.state.co.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.state.co.us/csi-annual-report/?utm_source=schoolleaders&amp;utm_medium=mtg&amp;utm_campaign=annualreport&amp;utm_id=a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ommunications_csi@csi.state.co.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oberg@csi.state.co.u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welch@csi.state.so.u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urveymonkey.com/r/TMSL56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CSI School Leaders Call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12, 2023</a:t>
            </a:r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Departmental Reminders &amp; Upcoming Deadlines</a:t>
            </a:r>
          </a:p>
        </p:txBody>
      </p:sp>
    </p:spTree>
    <p:extLst>
      <p:ext uri="{BB962C8B-B14F-4D97-AF65-F5344CB8AC3E}">
        <p14:creationId xmlns:p14="http://schemas.microsoft.com/office/powerpoint/2010/main" val="307027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Organizational Submissions &amp; Audits</a:t>
            </a:r>
          </a:p>
        </p:txBody>
      </p:sp>
      <p:sp>
        <p:nvSpPr>
          <p:cNvPr id="3" name="Content Placeholder 2" descr="Graphic showing passed deadlines for organizational submissions, with one deadline left of July 1 2024 for new or revised policies">
            <a:extLst>
              <a:ext uri="{FF2B5EF4-FFF2-40B4-BE49-F238E27FC236}">
                <a16:creationId xmlns:a16="http://schemas.microsoft.com/office/drawing/2014/main" id="{D76B3270-2ED7-250C-547B-8A41635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86699" cy="1669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65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shot of upcoming org submissions deadlines">
            <a:extLst>
              <a:ext uri="{FF2B5EF4-FFF2-40B4-BE49-F238E27FC236}">
                <a16:creationId xmlns:a16="http://schemas.microsoft.com/office/drawing/2014/main" id="{29D56412-15B1-7EC7-F467-C110FE30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0" y="2082132"/>
            <a:ext cx="7926568" cy="1246385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29A345F7-47BB-88EF-EC7A-4A0F2629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869" y="2507048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0C59167F-835A-BB57-D70C-569F9872F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6792" y="2459065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6E4AE3E-0EF1-ED06-0AA3-2E7CBB8BB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4059" y="2507048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C54154F-495B-7C9B-E6ED-256FA4AD4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5982" y="2455975"/>
            <a:ext cx="756139" cy="826477"/>
          </a:xfrm>
          <a:prstGeom prst="mathMultiply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8B68D-45F4-8792-44B5-0B836E3CCE71}"/>
              </a:ext>
            </a:extLst>
          </p:cNvPr>
          <p:cNvSpPr txBox="1"/>
          <p:nvPr/>
        </p:nvSpPr>
        <p:spPr>
          <a:xfrm>
            <a:off x="659386" y="3543478"/>
            <a:ext cx="73416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 under review: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Parent/Student </a:t>
            </a:r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Handbooks and EOPs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Schools will be expected to make updates for the 24-25 SY, unless otherwise specified.</a:t>
            </a:r>
          </a:p>
          <a:p>
            <a:pPr lvl="2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Audits underway: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Assessment Calendar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Board Policies (Attendance, Enrollment, Grievance, Suspension/Expulsion and Student Fees)</a:t>
            </a: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>
                <a:latin typeface="Arial"/>
                <a:cs typeface="Arial"/>
                <a:hlinkClick r:id="rId3"/>
              </a:rPr>
              <a:t>https://resources.csi.state.co.us/organizational-submissions/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8870"/>
          </a:xfrm>
        </p:spPr>
        <p:txBody>
          <a:bodyPr/>
          <a:lstStyle/>
          <a:p>
            <a:r>
              <a:rPr lang="en-US"/>
              <a:t>Legal &amp;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8B68D-45F4-8792-44B5-0B836E3CCE71}"/>
              </a:ext>
            </a:extLst>
          </p:cNvPr>
          <p:cNvSpPr txBox="1"/>
          <p:nvPr/>
        </p:nvSpPr>
        <p:spPr>
          <a:xfrm>
            <a:off x="628649" y="1579133"/>
            <a:ext cx="734161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Legislative Session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60+ bills introduced related to K-12 education; more than 40 enacted.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wins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include CSI and CSI schools, including: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SB 23-004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(mental health professionals),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SB 23-094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(transportation task force),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HB 23-1198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(STEM teacher externship program), and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SB 23-258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(educator prep advisory committee)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Some major </a:t>
            </a:r>
            <a:r>
              <a:rPr lang="en-US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wins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 CSI schools, 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 increase in statewide average per-pupil funding;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 increase in special education funding;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boost in Charter School Capital Construction funding;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adjustments to make the BEST grant program more equitable for charters;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commitment to fully fund CSI schools by 2024-25!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8047"/>
          </a:xfrm>
        </p:spPr>
        <p:txBody>
          <a:bodyPr/>
          <a:lstStyle/>
          <a:p>
            <a:r>
              <a:rPr lang="en-US"/>
              <a:t>Legal &amp;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11FDA-9186-73AE-A40D-D05DEF17D0DE}"/>
              </a:ext>
            </a:extLst>
          </p:cNvPr>
          <p:cNvSpPr txBox="1"/>
          <p:nvPr/>
        </p:nvSpPr>
        <p:spPr>
          <a:xfrm>
            <a:off x="628649" y="1579133"/>
            <a:ext cx="734161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Guidance and Supports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Recent changes to state law, regulation and CSI Board Policy will impact school policies and practice.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support schools in ongoing policy development, we have released guidance and/or sample policies that address: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Colorado Open Records Act Requests (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SB 23-286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Physical Intervention, Restraints and Seclusion (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HB 23-1191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HB 22-1376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1CCR 301-45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Medication Administration (CSI Board Policies: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Medication Administration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Administration of Medical Marijuana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Students with Food Allergies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Non-discrimination (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HB 21-1108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; CSI Board Policy: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Nondiscrimination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7773"/>
          </a:xfrm>
        </p:spPr>
        <p:txBody>
          <a:bodyPr/>
          <a:lstStyle/>
          <a:p>
            <a:r>
              <a:rPr lang="en-US"/>
              <a:t>Legal &amp;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11FDA-9186-73AE-A40D-D05DEF17D0DE}"/>
              </a:ext>
            </a:extLst>
          </p:cNvPr>
          <p:cNvSpPr txBox="1"/>
          <p:nvPr/>
        </p:nvSpPr>
        <p:spPr>
          <a:xfrm>
            <a:off x="628649" y="1579133"/>
            <a:ext cx="73416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download on the L&amp;P Resource Page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https://resources.csi.state.co.us/legal-and-policy-library/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keep an eye out for…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Suspension/Expulsion Policy Guidance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align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HB 23-1291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Title IX, Harassment and Discrimination Policy Guidance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align with revised regulations (anticipated for release in Spring 2024) and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SB 23-296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   Thank you for your survey responses!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endParaRPr lang="en-US"/>
          </a:p>
        </p:txBody>
      </p:sp>
      <p:pic>
        <p:nvPicPr>
          <p:cNvPr id="6" name="Graphic 5" descr="Clipboard with solid fill">
            <a:extLst>
              <a:ext uri="{FF2B5EF4-FFF2-40B4-BE49-F238E27FC236}">
                <a16:creationId xmlns:a16="http://schemas.microsoft.com/office/drawing/2014/main" id="{68485F25-42C7-06B2-AAFE-2A5A1B162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12" y="5123204"/>
            <a:ext cx="1120915" cy="11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2EC8-C0CE-B827-8D6E-C0442E40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1063"/>
          </a:xfrm>
        </p:spPr>
        <p:txBody>
          <a:bodyPr/>
          <a:lstStyle/>
          <a:p>
            <a:r>
              <a:rPr lang="en-US"/>
              <a:t>Legal &amp;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11FDA-9186-73AE-A40D-D05DEF17D0DE}"/>
              </a:ext>
            </a:extLst>
          </p:cNvPr>
          <p:cNvSpPr txBox="1"/>
          <p:nvPr/>
        </p:nvSpPr>
        <p:spPr>
          <a:xfrm>
            <a:off x="628649" y="1579133"/>
            <a:ext cx="7341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Learning Due to Emergency School Closure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CDE has granted flexibility for schools to implement a maximum of five Remote Learning Option days in lieu of canceling scheduled contact day(s) to protect the health, safety or welfare of students.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access this flexibility, school should adopt a board policy or resolution that meets requirements established by CDE and develop a Remote Learning Option Plan.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>
                <a:solidFill>
                  <a:srgbClr val="008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resolution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available for download here: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https://resources.csi.state.co.us/remote-learning-due-to-emergency-school-closure/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6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7219-F205-A00A-3B7E-5FCD2A95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2982"/>
          </a:xfrm>
        </p:spPr>
        <p:txBody>
          <a:bodyPr/>
          <a:lstStyle/>
          <a:p>
            <a:r>
              <a:rPr lang="en-US"/>
              <a:t>Equity Dashboard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F4452-89DE-9ADE-D0E8-8731D34F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solidFill>
                  <a:srgbClr val="008CA0"/>
                </a:solidFill>
              </a:rPr>
              <a:t>2022-23 Attendance Deep Dive and Comparison Data is in your Tableau Online account. </a:t>
            </a:r>
          </a:p>
          <a:p>
            <a:r>
              <a:rPr lang="en-US"/>
              <a:t>2022-23 Disciple Deep Dive and Comparison will be added in November.</a:t>
            </a:r>
          </a:p>
          <a:p>
            <a:endParaRPr lang="en-US"/>
          </a:p>
          <a:p>
            <a:r>
              <a:rPr lang="en-US"/>
              <a:t>Need help getting access? Contact Collin Phillips (</a:t>
            </a:r>
            <a:r>
              <a:rPr lang="en-US">
                <a:hlinkClick r:id="rId2"/>
              </a:rPr>
              <a:t>collinphillips@csi.state.co.us</a:t>
            </a:r>
            <a:r>
              <a:rPr lang="en-US"/>
              <a:t>)</a:t>
            </a:r>
          </a:p>
          <a:p>
            <a:r>
              <a:rPr lang="en-US"/>
              <a:t>Need more background on the Dashboard? </a:t>
            </a:r>
            <a:r>
              <a:rPr lang="en-US">
                <a:hlinkClick r:id="rId3"/>
              </a:rPr>
              <a:t>Visit the Resource Site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776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EFE6-9414-AC20-DF74-B33F3980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547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Finance &amp; Ops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4A0F-B909-CBCC-3CB0-B1E4AED1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u="sng">
                <a:latin typeface="Arial"/>
                <a:cs typeface="Arial"/>
              </a:rPr>
              <a:t>Deadlines: </a:t>
            </a:r>
            <a:endParaRPr lang="en-US" sz="2400">
              <a:latin typeface="Arial"/>
              <a:cs typeface="Arial"/>
            </a:endParaRPr>
          </a:p>
          <a:p>
            <a:r>
              <a:rPr lang="en-US" sz="2200">
                <a:latin typeface="Arial"/>
                <a:cs typeface="Arial"/>
              </a:rPr>
              <a:t>10/16 -  Final Audit, Data Pipeline &amp; Accreditation </a:t>
            </a:r>
          </a:p>
          <a:p>
            <a:r>
              <a:rPr lang="en-US" sz="2200">
                <a:latin typeface="Arial"/>
                <a:cs typeface="Arial"/>
              </a:rPr>
              <a:t>10/23 - Quarter 1 report </a:t>
            </a:r>
          </a:p>
          <a:p>
            <a:r>
              <a:rPr lang="en-US" sz="2200">
                <a:latin typeface="Arial"/>
                <a:cs typeface="Arial"/>
              </a:rPr>
              <a:t>11/1 - 1st Grants Milestone </a:t>
            </a:r>
          </a:p>
          <a:p>
            <a:endParaRPr lang="en-US" sz="2200">
              <a:latin typeface="Arial"/>
              <a:cs typeface="Arial"/>
            </a:endParaRPr>
          </a:p>
          <a:p>
            <a:r>
              <a:rPr lang="en-US" sz="2200">
                <a:latin typeface="Arial"/>
                <a:cs typeface="Arial"/>
              </a:rPr>
              <a:t>Financial Transparency Act (FTA) Review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b="1">
                <a:solidFill>
                  <a:srgbClr val="455FA9"/>
                </a:solidFill>
                <a:latin typeface="Bradley Hand ITC"/>
                <a:cs typeface="Arial"/>
              </a:rPr>
              <a:t>Welcome Magaly to the Grants Team!</a:t>
            </a:r>
            <a:endParaRPr lang="en-US" b="1">
              <a:solidFill>
                <a:srgbClr val="455FA9"/>
              </a:solidFill>
              <a:latin typeface="Bradley Hand ITC"/>
            </a:endParaRPr>
          </a:p>
          <a:p>
            <a:pPr marL="0" indent="0">
              <a:buNone/>
            </a:pPr>
            <a:endParaRPr lang="en-US" sz="2400" b="1">
              <a:solidFill>
                <a:srgbClr val="455FA9"/>
              </a:solidFill>
              <a:latin typeface="Bradley Hand ITC"/>
            </a:endParaRPr>
          </a:p>
          <a:p>
            <a:pPr marL="0" indent="0">
              <a:buNone/>
            </a:pPr>
            <a:endParaRPr lang="en-US" u="sng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8A70A6-D892-306F-4A59-1D1D1C1E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552" y="4231437"/>
            <a:ext cx="1778619" cy="17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A388-CE7C-3886-3162-08B343D5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1337"/>
          </a:xfrm>
        </p:spPr>
        <p:txBody>
          <a:bodyPr anchor="ctr">
            <a:normAutofit/>
          </a:bodyPr>
          <a:lstStyle/>
          <a:p>
            <a:r>
              <a:rPr lang="en-US"/>
              <a:t>October Count</a:t>
            </a:r>
          </a:p>
        </p:txBody>
      </p:sp>
      <p:graphicFrame>
        <p:nvGraphicFramePr>
          <p:cNvPr id="5" name="Content Placeholder 2" descr="School staff should be...&#10; resolving all data errors, and &#10; confirming all students being claimed for funding were in attendance are scheduled for appropriate number of courses to qualify for funding.&#10;CSI's Data Team will be...&#10; conducting its internal audit of attendance and schedules, and&#10; reaching out to schools for additional documentation or updates to funding codes &#10;Reach out to Submissions_CSI@csi.state.co.us with questions!&#10;">
            <a:extLst>
              <a:ext uri="{FF2B5EF4-FFF2-40B4-BE49-F238E27FC236}">
                <a16:creationId xmlns:a16="http://schemas.microsoft.com/office/drawing/2014/main" id="{9A1B7A53-F058-7A8C-695E-E299C46D4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058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13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1B6A-FCFC-3231-3031-8FCA8586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63" y="93522"/>
            <a:ext cx="7886700" cy="104690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School Programs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9EFF-7137-2396-AE35-7DB60A16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60" y="1491089"/>
            <a:ext cx="5247578" cy="46858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latin typeface="Arial"/>
                <a:cs typeface="Arial"/>
              </a:rPr>
              <a:t>October 18</a:t>
            </a:r>
            <a:r>
              <a:rPr lang="en-US">
                <a:latin typeface="Arial"/>
                <a:cs typeface="Arial"/>
              </a:rPr>
              <a:t>: State Assessment Accommodations training at 9am. </a:t>
            </a:r>
          </a:p>
          <a:p>
            <a:pPr lvl="1"/>
            <a:r>
              <a:rPr lang="en-US">
                <a:latin typeface="Arial"/>
                <a:cs typeface="Arial"/>
              </a:rPr>
              <a:t>Many </a:t>
            </a:r>
            <a:r>
              <a:rPr lang="en-US" err="1">
                <a:latin typeface="Arial"/>
                <a:cs typeface="Arial"/>
              </a:rPr>
              <a:t>misadministrations</a:t>
            </a:r>
            <a:r>
              <a:rPr lang="en-US">
                <a:latin typeface="Arial"/>
                <a:cs typeface="Arial"/>
              </a:rPr>
              <a:t> result from incorrect accommodations!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 b="1">
                <a:latin typeface="Arial"/>
                <a:cs typeface="Arial"/>
              </a:rPr>
              <a:t>October 27th</a:t>
            </a:r>
            <a:r>
              <a:rPr lang="en-US">
                <a:latin typeface="Arial"/>
                <a:cs typeface="Arial"/>
              </a:rPr>
              <a:t>: Deadline for Kindergarten School Readiness data collection submission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Contact </a:t>
            </a:r>
            <a:r>
              <a:rPr lang="en-US" err="1">
                <a:latin typeface="Arial"/>
                <a:cs typeface="Arial"/>
              </a:rPr>
              <a:t>Willyn</a:t>
            </a:r>
            <a:r>
              <a:rPr lang="en-US">
                <a:latin typeface="Arial"/>
                <a:cs typeface="Arial"/>
              </a:rPr>
              <a:t> Webb with questions 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4C3103C-485F-B73D-6C3D-4244930DEB04}"/>
              </a:ext>
            </a:extLst>
          </p:cNvPr>
          <p:cNvSpPr/>
          <p:nvPr/>
        </p:nvSpPr>
        <p:spPr>
          <a:xfrm>
            <a:off x="6170341" y="1793488"/>
            <a:ext cx="2536901" cy="2657706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Who on your staff oversees these two areas? Are these dates on their calendars?</a:t>
            </a:r>
          </a:p>
        </p:txBody>
      </p:sp>
    </p:spTree>
    <p:extLst>
      <p:ext uri="{BB962C8B-B14F-4D97-AF65-F5344CB8AC3E}">
        <p14:creationId xmlns:p14="http://schemas.microsoft.com/office/powerpoint/2010/main" val="246226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5EC0-BC76-DA5E-6681-B8CF1D45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1491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2" descr="Agenda: CSI Updates, School Leader Events, Reminders/Deadlines">
            <a:extLst>
              <a:ext uri="{FF2B5EF4-FFF2-40B4-BE49-F238E27FC236}">
                <a16:creationId xmlns:a16="http://schemas.microsoft.com/office/drawing/2014/main" id="{E5A50C9E-4BF5-61C3-351C-C645D957C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17395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9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9207-F899-9518-1928-CAD37D5D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9692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See you soon!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5C74E-E769-B2D1-57F2-4B886A0F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rial"/>
                <a:cs typeface="Arial"/>
              </a:rPr>
              <a:t>November 3</a:t>
            </a:r>
            <a:r>
              <a:rPr lang="en-US" b="1" baseline="30000">
                <a:latin typeface="Arial"/>
                <a:cs typeface="Arial"/>
              </a:rPr>
              <a:t>rd</a:t>
            </a:r>
            <a:r>
              <a:rPr lang="en-US" b="1">
                <a:latin typeface="Arial"/>
                <a:cs typeface="Arial"/>
              </a:rPr>
              <a:t>: </a:t>
            </a:r>
            <a:r>
              <a:rPr lang="en-US">
                <a:latin typeface="Arial"/>
                <a:cs typeface="Arial"/>
              </a:rPr>
              <a:t>All School Leaders Meeting (in person)</a:t>
            </a:r>
          </a:p>
          <a:p>
            <a:r>
              <a:rPr lang="en-US" b="1">
                <a:latin typeface="Arial"/>
                <a:cs typeface="Arial"/>
              </a:rPr>
              <a:t>December 7th: </a:t>
            </a:r>
            <a:r>
              <a:rPr lang="en-US">
                <a:latin typeface="Arial"/>
                <a:cs typeface="Arial"/>
              </a:rPr>
              <a:t>Brown Bag Lunch Board Training (virtual)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CSI Updates</a:t>
            </a:r>
          </a:p>
        </p:txBody>
      </p:sp>
    </p:spTree>
    <p:extLst>
      <p:ext uri="{BB962C8B-B14F-4D97-AF65-F5344CB8AC3E}">
        <p14:creationId xmlns:p14="http://schemas.microsoft.com/office/powerpoint/2010/main" val="245672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41E0-DE8B-474C-D868-5F56B916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989"/>
          </a:xfrm>
        </p:spPr>
        <p:txBody>
          <a:bodyPr/>
          <a:lstStyle/>
          <a:p>
            <a:r>
              <a:rPr lang="en-US"/>
              <a:t>Team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B50C-F98D-CDD6-B57F-4B4EF4FF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422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>
                <a:latin typeface="Arial"/>
                <a:cs typeface="Arial"/>
              </a:rPr>
              <a:t>Welcome </a:t>
            </a:r>
            <a:r>
              <a:rPr lang="en-US" sz="3200">
                <a:latin typeface="Arial"/>
                <a:cs typeface="Arial"/>
              </a:rPr>
              <a:t>to our Office Administrator: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latin typeface="Arial"/>
                <a:cs typeface="Arial"/>
              </a:rPr>
              <a:t>Niria Quinones!</a:t>
            </a:r>
            <a:endParaRPr lang="en-US" sz="3200"/>
          </a:p>
          <a:p>
            <a:pPr marL="457200" lvl="1" indent="0">
              <a:buNone/>
            </a:pPr>
            <a:endParaRPr lang="en-US" sz="2800"/>
          </a:p>
        </p:txBody>
      </p:sp>
      <p:pic>
        <p:nvPicPr>
          <p:cNvPr id="5" name="Picture 4" descr="Headshot of Niria Quinones">
            <a:extLst>
              <a:ext uri="{FF2B5EF4-FFF2-40B4-BE49-F238E27FC236}">
                <a16:creationId xmlns:a16="http://schemas.microsoft.com/office/drawing/2014/main" id="{6B0953F9-2507-17FD-20EF-5F49253D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14" y="3030394"/>
            <a:ext cx="3143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0BA15B-48B3-30CB-EFDD-72D0A468A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5076" y="1659974"/>
            <a:ext cx="3741665" cy="2680301"/>
          </a:xfrm>
          <a:prstGeom prst="rect">
            <a:avLst/>
          </a:prstGeom>
          <a:solidFill>
            <a:schemeClr val="bg1"/>
          </a:solidFill>
          <a:ln w="28575">
            <a:solidFill>
              <a:srgbClr val="EFAA1F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748D5-0C63-D7EB-B08D-E72FBAE0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4738"/>
          </a:xfrm>
        </p:spPr>
        <p:txBody>
          <a:bodyPr anchor="ctr">
            <a:normAutofit/>
          </a:bodyPr>
          <a:lstStyle/>
          <a:p>
            <a:r>
              <a:rPr lang="en-US"/>
              <a:t>CSI Annual Report</a:t>
            </a:r>
          </a:p>
        </p:txBody>
      </p:sp>
      <p:pic>
        <p:nvPicPr>
          <p:cNvPr id="7" name="Picture 6" descr="Screenshot of the cover of the CSI Annual Report for 2022-23">
            <a:extLst>
              <a:ext uri="{FF2B5EF4-FFF2-40B4-BE49-F238E27FC236}">
                <a16:creationId xmlns:a16="http://schemas.microsoft.com/office/drawing/2014/main" id="{22F332B5-7C92-6CCB-FA04-093A5928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10278"/>
            <a:ext cx="3742030" cy="456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53C9E08-9912-5F7D-6C39-674B7DE94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249" y="4560747"/>
            <a:ext cx="3886200" cy="168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Copies available at the School Leaders Meeting on November 3rd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b="1">
                <a:solidFill>
                  <a:srgbClr val="008CA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the 22-23 Annual Report</a:t>
            </a:r>
          </a:p>
          <a:p>
            <a:pPr marL="0" indent="0" algn="ctr">
              <a:buNone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We'd love to hear your feedback:   </a:t>
            </a:r>
            <a:endParaRPr lang="en-US" sz="13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300" i="1">
                <a:solidFill>
                  <a:srgbClr val="008CA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communications_csi@csi.state.co.us</a:t>
            </a:r>
            <a:r>
              <a:rPr lang="en-US" sz="1300" i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F6C3B38-358F-D207-0F93-DF1A8ACF4AFE}"/>
              </a:ext>
            </a:extLst>
          </p:cNvPr>
          <p:cNvSpPr txBox="1">
            <a:spLocks/>
          </p:cNvSpPr>
          <p:nvPr/>
        </p:nvSpPr>
        <p:spPr>
          <a:xfrm>
            <a:off x="5244342" y="2286560"/>
            <a:ext cx="3283003" cy="1880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F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Who We Are</a:t>
            </a:r>
            <a:endParaRPr lang="en-US" b="1"/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Our Why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Who We Serve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Organizational Performance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Championing Charters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20B0604020202020204" pitchFamily="34" charset="0"/>
              <a:buChar char="§"/>
            </a:pPr>
            <a:r>
              <a:rPr lang="en-US" sz="1600" b="1">
                <a:latin typeface="Arial"/>
                <a:cs typeface="Arial"/>
              </a:rPr>
              <a:t>Looking Ahead</a:t>
            </a:r>
            <a:endParaRPr lang="en-US" sz="16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AECD87-0943-106D-D556-96D3A93F6C5B}"/>
              </a:ext>
            </a:extLst>
          </p:cNvPr>
          <p:cNvSpPr txBox="1">
            <a:spLocks/>
          </p:cNvSpPr>
          <p:nvPr/>
        </p:nvSpPr>
        <p:spPr>
          <a:xfrm>
            <a:off x="5240578" y="1876005"/>
            <a:ext cx="1310613" cy="3487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55F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rial"/>
                <a:cs typeface="Arial"/>
              </a:rPr>
              <a:t>Contents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448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CEC2-E0B2-B27B-1F1A-9BD6596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8630"/>
            <a:ext cx="7886700" cy="1325563"/>
          </a:xfrm>
        </p:spPr>
        <p:txBody>
          <a:bodyPr/>
          <a:lstStyle/>
          <a:p>
            <a:r>
              <a:rPr lang="en-US"/>
              <a:t>School Leader Events</a:t>
            </a:r>
          </a:p>
        </p:txBody>
      </p:sp>
    </p:spTree>
    <p:extLst>
      <p:ext uri="{BB962C8B-B14F-4D97-AF65-F5344CB8AC3E}">
        <p14:creationId xmlns:p14="http://schemas.microsoft.com/office/powerpoint/2010/main" val="201552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D75E-01BC-408C-1BF8-A885E5A6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Regional Leadership Lunches</a:t>
            </a:r>
          </a:p>
        </p:txBody>
      </p:sp>
      <p:pic>
        <p:nvPicPr>
          <p:cNvPr id="4" name="Picture 3" descr="Regional Leadership Lunch Save the Date Graphic">
            <a:extLst>
              <a:ext uri="{FF2B5EF4-FFF2-40B4-BE49-F238E27FC236}">
                <a16:creationId xmlns:a16="http://schemas.microsoft.com/office/drawing/2014/main" id="{CBAE8C6C-9F3F-6F0A-6CD4-8F83E8A9C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51"/>
          <a:stretch/>
        </p:blipFill>
        <p:spPr>
          <a:xfrm>
            <a:off x="395287" y="1253066"/>
            <a:ext cx="5686425" cy="4068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F5DD7B-1C36-109F-C8E5-04923CB8DBFF}"/>
              </a:ext>
            </a:extLst>
          </p:cNvPr>
          <p:cNvSpPr txBox="1"/>
          <p:nvPr/>
        </p:nvSpPr>
        <p:spPr>
          <a:xfrm>
            <a:off x="6541653" y="920620"/>
            <a:ext cx="23991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trike="sngStrike">
                <a:latin typeface="Arial" panose="020B0604020202020204" pitchFamily="34" charset="0"/>
                <a:cs typeface="Arial" panose="020B0604020202020204" pitchFamily="34" charset="0"/>
              </a:rPr>
              <a:t>Grand Junction: </a:t>
            </a:r>
            <a:r>
              <a:rPr lang="en-US" sz="1400" strike="sngStrike">
                <a:latin typeface="Arial" panose="020B0604020202020204" pitchFamily="34" charset="0"/>
                <a:cs typeface="Arial" panose="020B0604020202020204" pitchFamily="34" charset="0"/>
              </a:rPr>
              <a:t>9/22 from 11-1 @ The Ale House</a:t>
            </a:r>
          </a:p>
          <a:p>
            <a:endParaRPr lang="en-US" sz="1400" strike="sngStrik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strike="sngStrike">
                <a:latin typeface="Arial" panose="020B0604020202020204" pitchFamily="34" charset="0"/>
                <a:cs typeface="Arial" panose="020B0604020202020204" pitchFamily="34" charset="0"/>
              </a:rPr>
              <a:t>Denver: </a:t>
            </a:r>
            <a:r>
              <a:rPr lang="en-US" sz="1400" strike="sngStrike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Pick 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trike="sngStrike">
                <a:latin typeface="Arial" panose="020B0604020202020204" pitchFamily="34" charset="0"/>
                <a:cs typeface="Arial" panose="020B0604020202020204" pitchFamily="34" charset="0"/>
              </a:rPr>
              <a:t>10/3 from 11-1 @ Hacienda Colorado (near 470/I-25)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trike="sngStrike">
                <a:latin typeface="Arial" panose="020B0604020202020204" pitchFamily="34" charset="0"/>
                <a:cs typeface="Arial" panose="020B0604020202020204" pitchFamily="34" charset="0"/>
              </a:rPr>
              <a:t>10/4 from 12-2 @ Comida (Stanley Marketplace)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Northern Colorado: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10/13 from 11-1 @ Academy of Arts &amp; Knowledge (catered lunch)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Colorado Springs: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10/20 from 11-1 @ Colorado Springs Charter Academy (catered lunch)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1D8D1FF-C07F-B952-EA60-9934DFCCB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1712" y="772660"/>
            <a:ext cx="559233" cy="4689262"/>
          </a:xfrm>
          <a:prstGeom prst="leftBrace">
            <a:avLst>
              <a:gd name="adj1" fmla="val 8333"/>
              <a:gd name="adj2" fmla="val 536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EEEAE-55FE-DF4B-FDEB-2AED0758B787}"/>
              </a:ext>
            </a:extLst>
          </p:cNvPr>
          <p:cNvSpPr txBox="1"/>
          <p:nvPr/>
        </p:nvSpPr>
        <p:spPr>
          <a:xfrm>
            <a:off x="628650" y="5792952"/>
            <a:ext cx="68251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you would like to RSVP for the Fort Collins or Colorado Springs lunches, please reach out directly to </a:t>
            </a:r>
            <a:r>
              <a:rPr lang="en-US" sz="1600"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amandaoberg@csi.state.co.us</a:t>
            </a:r>
            <a:r>
              <a:rPr lang="en-US" sz="16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555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CAFB7CD-2B71-C901-6508-39D0A5A0DA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0194" y="297366"/>
            <a:ext cx="7722219" cy="11069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 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School Leaders Gathering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B81DF-D93E-EB5D-0FED-DE118247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11" y="2164933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C399F-F82F-5730-E48E-85F8ACCF09C3}"/>
              </a:ext>
            </a:extLst>
          </p:cNvPr>
          <p:cNvSpPr txBox="1"/>
          <p:nvPr/>
        </p:nvSpPr>
        <p:spPr>
          <a:xfrm>
            <a:off x="204438" y="5324707"/>
            <a:ext cx="459847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Want to present?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Email 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jessicawelch@csi.state.so.us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BE75DA6-955F-EC15-FDF6-5B581590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1257" y="1638448"/>
            <a:ext cx="4872789" cy="4228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Lowry Conference Center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9:00am-3:00pm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  <a:hlinkClick r:id="rId4"/>
              </a:rPr>
              <a:t>Registration closes TOMORROW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Session topics include: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Addressing absenteeism 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Trends in safety and crisis response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Networking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endParaRPr lang="en-US" i="1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i="1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i="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55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EFAF-3CC8-D968-65C9-62F0BFEC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Board Brown Bag Lunches</a:t>
            </a:r>
          </a:p>
        </p:txBody>
      </p:sp>
      <p:pic>
        <p:nvPicPr>
          <p:cNvPr id="6" name="Picture 5" descr="Board Brown Bag Lunches Save the Date picture">
            <a:extLst>
              <a:ext uri="{FF2B5EF4-FFF2-40B4-BE49-F238E27FC236}">
                <a16:creationId xmlns:a16="http://schemas.microsoft.com/office/drawing/2014/main" id="{C7BA4E3F-92A6-86A7-C26B-2D454717D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977463"/>
            <a:ext cx="8294997" cy="4665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32AB40-754F-1213-A1E5-FC9A8274B6FE}"/>
              </a:ext>
            </a:extLst>
          </p:cNvPr>
          <p:cNvSpPr txBox="1"/>
          <p:nvPr/>
        </p:nvSpPr>
        <p:spPr>
          <a:xfrm>
            <a:off x="294290" y="5801710"/>
            <a:ext cx="872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School leaders are always encouraged to attend, too!</a:t>
            </a:r>
          </a:p>
        </p:txBody>
      </p:sp>
    </p:spTree>
    <p:extLst>
      <p:ext uri="{BB962C8B-B14F-4D97-AF65-F5344CB8AC3E}">
        <p14:creationId xmlns:p14="http://schemas.microsoft.com/office/powerpoint/2010/main" val="336760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161E7A-7D8E-4E72-8ED2-4D0B8F32613B}" vid="{CA3A0DFE-0BC8-4572-A734-C88B1C6E7B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with Colors for Smart Art</Template>
  <TotalTime>0</TotalTime>
  <Words>995</Words>
  <Application>Microsoft Office PowerPoint</Application>
  <PresentationFormat>On-screen Show (4:3)</PresentationFormat>
  <Paragraphs>148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Bradley Hand ITC</vt:lpstr>
      <vt:lpstr>Calibri</vt:lpstr>
      <vt:lpstr>Wingdings</vt:lpstr>
      <vt:lpstr>Office Theme</vt:lpstr>
      <vt:lpstr>CSI School Leaders Call</vt:lpstr>
      <vt:lpstr>Agenda</vt:lpstr>
      <vt:lpstr>CSI Updates</vt:lpstr>
      <vt:lpstr>Team Updates</vt:lpstr>
      <vt:lpstr>CSI Annual Report</vt:lpstr>
      <vt:lpstr>School Leader Events</vt:lpstr>
      <vt:lpstr>Regional Leadership Lunches</vt:lpstr>
      <vt:lpstr>November 3  All School Leaders Gathering </vt:lpstr>
      <vt:lpstr>Board Brown Bag Lunches</vt:lpstr>
      <vt:lpstr>Departmental Reminders &amp; Upcoming Deadlines</vt:lpstr>
      <vt:lpstr>Organizational Submissions &amp; Audits</vt:lpstr>
      <vt:lpstr>Legal &amp; Policy</vt:lpstr>
      <vt:lpstr>Legal &amp; Policy</vt:lpstr>
      <vt:lpstr>Legal &amp; Policy</vt:lpstr>
      <vt:lpstr>Legal &amp; Policy</vt:lpstr>
      <vt:lpstr>Equity Dashboard Update</vt:lpstr>
      <vt:lpstr>Finance &amp; Ops</vt:lpstr>
      <vt:lpstr>October Count</vt:lpstr>
      <vt:lpstr>School Programs </vt:lpstr>
      <vt:lpstr>See you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School Leaders Virtual Gathering</dc:title>
  <dc:creator>Dinnen, Janet</dc:creator>
  <cp:lastModifiedBy>Oberg, Amanda</cp:lastModifiedBy>
  <cp:revision>1</cp:revision>
  <dcterms:created xsi:type="dcterms:W3CDTF">2023-01-02T16:46:38Z</dcterms:created>
  <dcterms:modified xsi:type="dcterms:W3CDTF">2023-10-12T20:00:08Z</dcterms:modified>
</cp:coreProperties>
</file>