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34" r:id="rId2"/>
  </p:sldMasterIdLst>
  <p:notesMasterIdLst>
    <p:notesMasterId r:id="rId47"/>
  </p:notesMasterIdLst>
  <p:sldIdLst>
    <p:sldId id="256" r:id="rId3"/>
    <p:sldId id="257" r:id="rId4"/>
    <p:sldId id="321" r:id="rId5"/>
    <p:sldId id="3366" r:id="rId6"/>
    <p:sldId id="262" r:id="rId7"/>
    <p:sldId id="324" r:id="rId8"/>
    <p:sldId id="329" r:id="rId9"/>
    <p:sldId id="3365" r:id="rId10"/>
    <p:sldId id="3381" r:id="rId11"/>
    <p:sldId id="3383" r:id="rId12"/>
    <p:sldId id="319" r:id="rId13"/>
    <p:sldId id="4279" r:id="rId14"/>
    <p:sldId id="4246" r:id="rId15"/>
    <p:sldId id="4278" r:id="rId16"/>
    <p:sldId id="4277" r:id="rId17"/>
    <p:sldId id="4276" r:id="rId18"/>
    <p:sldId id="4280" r:id="rId19"/>
    <p:sldId id="4275" r:id="rId20"/>
    <p:sldId id="4274" r:id="rId21"/>
    <p:sldId id="4273" r:id="rId22"/>
    <p:sldId id="4272" r:id="rId23"/>
    <p:sldId id="4290" r:id="rId24"/>
    <p:sldId id="4285" r:id="rId25"/>
    <p:sldId id="4254" r:id="rId26"/>
    <p:sldId id="4255" r:id="rId27"/>
    <p:sldId id="4284" r:id="rId28"/>
    <p:sldId id="4283" r:id="rId29"/>
    <p:sldId id="4262" r:id="rId30"/>
    <p:sldId id="4269" r:id="rId31"/>
    <p:sldId id="4289" r:id="rId32"/>
    <p:sldId id="4288" r:id="rId33"/>
    <p:sldId id="4287" r:id="rId34"/>
    <p:sldId id="4286" r:id="rId35"/>
    <p:sldId id="3367" r:id="rId36"/>
    <p:sldId id="4267" r:id="rId37"/>
    <p:sldId id="4265" r:id="rId38"/>
    <p:sldId id="4271" r:id="rId39"/>
    <p:sldId id="320" r:id="rId40"/>
    <p:sldId id="330" r:id="rId41"/>
    <p:sldId id="326" r:id="rId42"/>
    <p:sldId id="3354" r:id="rId43"/>
    <p:sldId id="4292" r:id="rId44"/>
    <p:sldId id="4291" r:id="rId45"/>
    <p:sldId id="32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119922-BE3A-55EC-6469-C0707CD20EB9}" name="Lewis, Terry Croy" initials="LTC" userId="S::Lewis_T@cde.state.co.us::7aa481c1-24d7-45aa-b6ab-a58a4fd9b6fe" providerId="AD"/>
  <p188:author id="{A9D04333-5B07-0559-9F30-AFF42B1436E0}" name="Hawkins, Anastasia" initials="HA" userId="S::Hawkins_a@cde.state.co.us::f4e6b0ec-4850-420b-bcbe-f6cff182eae8" providerId="AD"/>
  <p188:author id="{A9311169-BE50-A6C0-E8B6-68B8DC36EE6B}" name="Janet Dinnen" initials="JD" userId="S::Dinnen_J@cde.state.co.us::682ebc80-7236-4772-9819-9edf9790eda1" providerId="AD"/>
  <p188:author id="{212A427D-A88C-870C-7ABC-B3724D445D37}" name="McMillen, Thomas" initials="MT" userId="S::mcmillen_t@cde.state.co.us::0ef788dc-b73b-4943-aca1-33e7f1d9d318" providerId="AD"/>
  <p188:author id="{C867EF8A-AD33-D468-67EC-8DB907CAAA82}" name="Oberg, Amanda" initials="AO" userId="S::OBERG_Amanda@cde.state.co.us::31f75dea-38a5-4e2d-b82d-e61610bcc392" providerId="AD"/>
  <p188:author id="{55ADFFDE-5C0F-FC08-644F-FC7C7651BCB7}" name="Denton, Andra" initials="DA" userId="S::denton_a@cde.state.co.us::3f2143dc-fa5e-4469-a380-9491fb4bc36e" providerId="AD"/>
  <p188:author id="{DF86C7FA-8351-0290-E870-8BE6C2C1EA9F}" name="Oberg, Amanda" initials="OA" userId="S::oberg_amanda@cde.state.co.us::31f75dea-38a5-4e2d-b82d-e61610bcc3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nnen, Janet" initials="DJ" lastIdx="3" clrIdx="0">
    <p:extLst>
      <p:ext uri="{19B8F6BF-5375-455C-9EA6-DF929625EA0E}">
        <p15:presenceInfo xmlns:p15="http://schemas.microsoft.com/office/powerpoint/2012/main" userId="S::Dinnen_J@cde.state.co.us::682ebc80-7236-4772-9819-9edf9790e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3F28"/>
    <a:srgbClr val="455FA9"/>
    <a:srgbClr val="008CA0"/>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BC9453-79EA-E17A-646E-E9ED781297F5}" v="33" dt="2023-10-11T20:09:32.425"/>
    <p1510:client id="{4FAE5BEF-75C3-1B07-08E4-E6139611E535}" v="14" dt="2023-10-12T02:40:15.614"/>
    <p1510:client id="{63C7A9CB-3538-4E89-90D6-4225135C48DA}" v="7" dt="2023-10-12T17:36:12.562"/>
    <p1510:client id="{93455783-253F-3294-0D51-A8B65503301E}" v="91" vWet="92" dt="2023-10-12T15:28:47.887"/>
    <p1510:client id="{BE9EB060-D065-4629-3420-0127F14B67B7}" v="5" dt="2023-10-12T17:50:09.639"/>
    <p1510:client id="{D0DD20A8-154B-4DCC-8019-E19839676E51}" v="689" dt="2023-10-12T15:52:31.7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121" d="100"/>
          <a:sy n="121" d="100"/>
        </p:scale>
        <p:origin x="90" y="96"/>
      </p:cViewPr>
      <p:guideLst/>
    </p:cSldViewPr>
  </p:slideViewPr>
  <p:outlineViewPr>
    <p:cViewPr>
      <p:scale>
        <a:sx n="33" d="100"/>
        <a:sy n="33" d="100"/>
      </p:scale>
      <p:origin x="0" y="-17460"/>
    </p:cViewPr>
  </p:outlineViewPr>
  <p:notesTextViewPr>
    <p:cViewPr>
      <p:scale>
        <a:sx n="1" d="1"/>
        <a:sy n="1" d="1"/>
      </p:scale>
      <p:origin x="0" y="0"/>
    </p:cViewPr>
  </p:notesTextViewPr>
  <p:sorterViewPr>
    <p:cViewPr>
      <p:scale>
        <a:sx n="100" d="100"/>
        <a:sy n="100" d="100"/>
      </p:scale>
      <p:origin x="0" y="-250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49.sv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5D6A4-90A0-4C75-BEFE-F1BA355B9660}"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8DB58E93-199D-4660-B0A5-9D16E7ED5849}">
      <dgm:prSet/>
      <dgm:spPr/>
      <dgm:t>
        <a:bodyPr/>
        <a:lstStyle/>
        <a:p>
          <a:pPr>
            <a:lnSpc>
              <a:spcPct val="100000"/>
            </a:lnSpc>
            <a:defRPr cap="all"/>
          </a:pPr>
          <a:r>
            <a:rPr lang="en-US">
              <a:solidFill>
                <a:schemeClr val="tx1"/>
              </a:solidFill>
              <a:latin typeface="Arial" panose="020B0604020202020204" pitchFamily="34" charset="0"/>
              <a:cs typeface="Arial" panose="020B0604020202020204" pitchFamily="34" charset="0"/>
            </a:rPr>
            <a:t>Meet CSI &amp; updates</a:t>
          </a:r>
        </a:p>
      </dgm:t>
    </dgm:pt>
    <dgm:pt modelId="{DC03A78B-E065-4977-9D85-FBEA32E0A67F}" type="parTrans" cxnId="{7D40F64E-948C-443B-8FB2-CFDEB83A334D}">
      <dgm:prSet/>
      <dgm:spPr/>
      <dgm:t>
        <a:bodyPr/>
        <a:lstStyle/>
        <a:p>
          <a:endParaRPr lang="en-US">
            <a:solidFill>
              <a:srgbClr val="FF0000"/>
            </a:solidFill>
          </a:endParaRPr>
        </a:p>
      </dgm:t>
    </dgm:pt>
    <dgm:pt modelId="{3B68EC8D-648C-4B0F-B1E0-64D3EFEB72AF}" type="sibTrans" cxnId="{7D40F64E-948C-443B-8FB2-CFDEB83A334D}">
      <dgm:prSet/>
      <dgm:spPr/>
      <dgm:t>
        <a:bodyPr/>
        <a:lstStyle/>
        <a:p>
          <a:endParaRPr lang="en-US">
            <a:solidFill>
              <a:srgbClr val="FF0000"/>
            </a:solidFill>
          </a:endParaRPr>
        </a:p>
      </dgm:t>
    </dgm:pt>
    <dgm:pt modelId="{251A7480-CAA9-4049-8423-9BE2413F6A2B}">
      <dgm:prSet/>
      <dgm:spPr/>
      <dgm:t>
        <a:bodyPr/>
        <a:lstStyle/>
        <a:p>
          <a:pPr>
            <a:lnSpc>
              <a:spcPct val="100000"/>
            </a:lnSpc>
            <a:defRPr cap="all"/>
          </a:pPr>
          <a:r>
            <a:rPr lang="en-US">
              <a:solidFill>
                <a:schemeClr val="tx1"/>
              </a:solidFill>
              <a:latin typeface="Arial" panose="020B0604020202020204" pitchFamily="34" charset="0"/>
              <a:cs typeface="Arial" panose="020B0604020202020204" pitchFamily="34" charset="0"/>
            </a:rPr>
            <a:t>Annual Budget Review</a:t>
          </a:r>
        </a:p>
      </dgm:t>
    </dgm:pt>
    <dgm:pt modelId="{723CCB14-74ED-4544-8762-6BABE85EC763}" type="parTrans" cxnId="{E308D053-C058-46A5-86F9-CF52684550E6}">
      <dgm:prSet/>
      <dgm:spPr/>
      <dgm:t>
        <a:bodyPr/>
        <a:lstStyle/>
        <a:p>
          <a:endParaRPr lang="en-US">
            <a:solidFill>
              <a:srgbClr val="FF0000"/>
            </a:solidFill>
          </a:endParaRPr>
        </a:p>
      </dgm:t>
    </dgm:pt>
    <dgm:pt modelId="{0CBFB016-F4F5-474B-9BAC-615E31676906}" type="sibTrans" cxnId="{E308D053-C058-46A5-86F9-CF52684550E6}">
      <dgm:prSet/>
      <dgm:spPr/>
      <dgm:t>
        <a:bodyPr/>
        <a:lstStyle/>
        <a:p>
          <a:endParaRPr lang="en-US">
            <a:solidFill>
              <a:srgbClr val="FF0000"/>
            </a:solidFill>
          </a:endParaRPr>
        </a:p>
      </dgm:t>
    </dgm:pt>
    <dgm:pt modelId="{2B2AA857-900D-4D83-9030-6A774E2BF743}">
      <dgm:prSet phldr="0"/>
      <dgm:spPr/>
      <dgm:t>
        <a:bodyPr/>
        <a:lstStyle/>
        <a:p>
          <a:pPr rtl="0">
            <a:lnSpc>
              <a:spcPct val="100000"/>
            </a:lnSpc>
            <a:defRPr cap="all"/>
          </a:pPr>
          <a:r>
            <a:rPr lang="en-US">
              <a:solidFill>
                <a:schemeClr val="tx1"/>
              </a:solidFill>
              <a:latin typeface="Arial"/>
              <a:cs typeface="Arial"/>
            </a:rPr>
            <a:t>Strategic Boards</a:t>
          </a:r>
        </a:p>
      </dgm:t>
    </dgm:pt>
    <dgm:pt modelId="{443295A9-8954-4355-9133-E8BCC77459CA}" type="parTrans" cxnId="{02C32963-0B29-47B2-BB22-CC5E2637E464}">
      <dgm:prSet/>
      <dgm:spPr/>
      <dgm:t>
        <a:bodyPr/>
        <a:lstStyle/>
        <a:p>
          <a:endParaRPr lang="en-US">
            <a:solidFill>
              <a:srgbClr val="FF0000"/>
            </a:solidFill>
          </a:endParaRPr>
        </a:p>
      </dgm:t>
    </dgm:pt>
    <dgm:pt modelId="{1C42ED06-93B8-4DD9-A2FB-84C32E526F22}" type="sibTrans" cxnId="{02C32963-0B29-47B2-BB22-CC5E2637E464}">
      <dgm:prSet/>
      <dgm:spPr/>
      <dgm:t>
        <a:bodyPr/>
        <a:lstStyle/>
        <a:p>
          <a:endParaRPr lang="en-US">
            <a:solidFill>
              <a:srgbClr val="FF0000"/>
            </a:solidFill>
          </a:endParaRPr>
        </a:p>
      </dgm:t>
    </dgm:pt>
    <dgm:pt modelId="{D871338F-883C-4F1F-8A8F-613E7B853281}">
      <dgm:prSet/>
      <dgm:spPr/>
      <dgm:t>
        <a:bodyPr/>
        <a:lstStyle/>
        <a:p>
          <a:pPr rtl="0">
            <a:lnSpc>
              <a:spcPct val="100000"/>
            </a:lnSpc>
            <a:defRPr cap="all"/>
          </a:pPr>
          <a:r>
            <a:rPr lang="en-US">
              <a:solidFill>
                <a:schemeClr val="tx1"/>
              </a:solidFill>
              <a:latin typeface="Arial"/>
              <a:cs typeface="Arial"/>
            </a:rPr>
            <a:t>Board Resources</a:t>
          </a:r>
        </a:p>
      </dgm:t>
    </dgm:pt>
    <dgm:pt modelId="{84284585-4289-4DCC-BC3C-ED37E40645CD}" type="parTrans" cxnId="{008B6C72-EE1C-4A4B-BF7A-75A38E43A327}">
      <dgm:prSet/>
      <dgm:spPr/>
      <dgm:t>
        <a:bodyPr/>
        <a:lstStyle/>
        <a:p>
          <a:endParaRPr lang="en-US">
            <a:solidFill>
              <a:srgbClr val="FF0000"/>
            </a:solidFill>
          </a:endParaRPr>
        </a:p>
      </dgm:t>
    </dgm:pt>
    <dgm:pt modelId="{AE02BB49-82A9-41C5-8B2F-451FD6E8B932}" type="sibTrans" cxnId="{008B6C72-EE1C-4A4B-BF7A-75A38E43A327}">
      <dgm:prSet/>
      <dgm:spPr/>
      <dgm:t>
        <a:bodyPr/>
        <a:lstStyle/>
        <a:p>
          <a:endParaRPr lang="en-US">
            <a:solidFill>
              <a:srgbClr val="FF0000"/>
            </a:solidFill>
          </a:endParaRPr>
        </a:p>
      </dgm:t>
    </dgm:pt>
    <dgm:pt modelId="{15AC19F9-21EF-4D91-9B05-B4EBDD740C4F}" type="pres">
      <dgm:prSet presAssocID="{57C5D6A4-90A0-4C75-BEFE-F1BA355B9660}" presName="root" presStyleCnt="0">
        <dgm:presLayoutVars>
          <dgm:dir/>
          <dgm:resizeHandles val="exact"/>
        </dgm:presLayoutVars>
      </dgm:prSet>
      <dgm:spPr/>
    </dgm:pt>
    <dgm:pt modelId="{87CCAB07-936E-4A41-B1CF-517567E1DC32}" type="pres">
      <dgm:prSet presAssocID="{8DB58E93-199D-4660-B0A5-9D16E7ED5849}" presName="compNode" presStyleCnt="0"/>
      <dgm:spPr/>
    </dgm:pt>
    <dgm:pt modelId="{7E9C4458-A27A-4C30-BF09-394FB3F56136}" type="pres">
      <dgm:prSet presAssocID="{8DB58E93-199D-4660-B0A5-9D16E7ED5849}" presName="iconBgRect" presStyleLbl="bgShp" presStyleIdx="0" presStyleCnt="4"/>
      <dgm:spPr/>
    </dgm:pt>
    <dgm:pt modelId="{96047320-DE8F-42E3-A155-D78C13B630F3}" type="pres">
      <dgm:prSet presAssocID="{8DB58E93-199D-4660-B0A5-9D16E7ED5849}" presName="iconRect" presStyleLbl="node1" presStyleIdx="0" presStyleCnt="4" custLinFactNeighborX="2174" custLinFactNeighborY="-958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16C8DD1B-A6DE-44A3-9800-DEB67EFF7574}" type="pres">
      <dgm:prSet presAssocID="{8DB58E93-199D-4660-B0A5-9D16E7ED5849}" presName="spaceRect" presStyleCnt="0"/>
      <dgm:spPr/>
    </dgm:pt>
    <dgm:pt modelId="{F5E7F240-C9E6-423C-A0F5-CCAA6C93B76B}" type="pres">
      <dgm:prSet presAssocID="{8DB58E93-199D-4660-B0A5-9D16E7ED5849}" presName="textRect" presStyleLbl="revTx" presStyleIdx="0" presStyleCnt="4">
        <dgm:presLayoutVars>
          <dgm:chMax val="1"/>
          <dgm:chPref val="1"/>
        </dgm:presLayoutVars>
      </dgm:prSet>
      <dgm:spPr/>
    </dgm:pt>
    <dgm:pt modelId="{A9691BC4-A7B2-4A11-81FE-50908A31E388}" type="pres">
      <dgm:prSet presAssocID="{3B68EC8D-648C-4B0F-B1E0-64D3EFEB72AF}" presName="sibTrans" presStyleCnt="0"/>
      <dgm:spPr/>
    </dgm:pt>
    <dgm:pt modelId="{D5513BD9-C6E1-42EC-A5DA-6C66467BBD45}" type="pres">
      <dgm:prSet presAssocID="{251A7480-CAA9-4049-8423-9BE2413F6A2B}" presName="compNode" presStyleCnt="0"/>
      <dgm:spPr/>
    </dgm:pt>
    <dgm:pt modelId="{8EBD3225-3748-4531-9899-6E9F94C1EDAD}" type="pres">
      <dgm:prSet presAssocID="{251A7480-CAA9-4049-8423-9BE2413F6A2B}" presName="iconBgRect" presStyleLbl="bgShp" presStyleIdx="1" presStyleCnt="4"/>
      <dgm:spPr/>
    </dgm:pt>
    <dgm:pt modelId="{A9C3D353-6286-47AE-A14F-0577CC81C919}" type="pres">
      <dgm:prSet presAssocID="{251A7480-CAA9-4049-8423-9BE2413F6A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8866210A-73E4-4025-AB80-489273A905D8}" type="pres">
      <dgm:prSet presAssocID="{251A7480-CAA9-4049-8423-9BE2413F6A2B}" presName="spaceRect" presStyleCnt="0"/>
      <dgm:spPr/>
    </dgm:pt>
    <dgm:pt modelId="{0715F075-05FE-4AAC-90C4-E4B99DD328F3}" type="pres">
      <dgm:prSet presAssocID="{251A7480-CAA9-4049-8423-9BE2413F6A2B}" presName="textRect" presStyleLbl="revTx" presStyleIdx="1" presStyleCnt="4">
        <dgm:presLayoutVars>
          <dgm:chMax val="1"/>
          <dgm:chPref val="1"/>
        </dgm:presLayoutVars>
      </dgm:prSet>
      <dgm:spPr/>
    </dgm:pt>
    <dgm:pt modelId="{816935F7-E4B7-496D-BC21-94FD102A6FC8}" type="pres">
      <dgm:prSet presAssocID="{0CBFB016-F4F5-474B-9BAC-615E31676906}" presName="sibTrans" presStyleCnt="0"/>
      <dgm:spPr/>
    </dgm:pt>
    <dgm:pt modelId="{5B20EFAD-868F-4C20-A1B0-DB7D773ED667}" type="pres">
      <dgm:prSet presAssocID="{2B2AA857-900D-4D83-9030-6A774E2BF743}" presName="compNode" presStyleCnt="0"/>
      <dgm:spPr/>
    </dgm:pt>
    <dgm:pt modelId="{8299C8CC-36D8-43D7-9DCA-C3C5521586A5}" type="pres">
      <dgm:prSet presAssocID="{2B2AA857-900D-4D83-9030-6A774E2BF743}" presName="iconBgRect" presStyleLbl="bgShp" presStyleIdx="2" presStyleCnt="4"/>
      <dgm:spPr/>
    </dgm:pt>
    <dgm:pt modelId="{C560AD61-CF45-4107-9D5F-A8CDDDFBDA51}" type="pres">
      <dgm:prSet presAssocID="{2B2AA857-900D-4D83-9030-6A774E2BF74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FD2B46F3-BB76-42A6-AA08-D549D2A05E7A}" type="pres">
      <dgm:prSet presAssocID="{2B2AA857-900D-4D83-9030-6A774E2BF743}" presName="spaceRect" presStyleCnt="0"/>
      <dgm:spPr/>
    </dgm:pt>
    <dgm:pt modelId="{41A1AC28-0F97-408E-84F3-67FE849DA33D}" type="pres">
      <dgm:prSet presAssocID="{2B2AA857-900D-4D83-9030-6A774E2BF743}" presName="textRect" presStyleLbl="revTx" presStyleIdx="2" presStyleCnt="4">
        <dgm:presLayoutVars>
          <dgm:chMax val="1"/>
          <dgm:chPref val="1"/>
        </dgm:presLayoutVars>
      </dgm:prSet>
      <dgm:spPr/>
    </dgm:pt>
    <dgm:pt modelId="{EE18257C-AA4D-4141-ACED-689A456A7D20}" type="pres">
      <dgm:prSet presAssocID="{1C42ED06-93B8-4DD9-A2FB-84C32E526F22}" presName="sibTrans" presStyleCnt="0"/>
      <dgm:spPr/>
    </dgm:pt>
    <dgm:pt modelId="{D642B2E3-114A-4946-A97D-079925B3D438}" type="pres">
      <dgm:prSet presAssocID="{D871338F-883C-4F1F-8A8F-613E7B853281}" presName="compNode" presStyleCnt="0"/>
      <dgm:spPr/>
    </dgm:pt>
    <dgm:pt modelId="{BE3A4ACE-E1E0-481F-8FEC-C594072F3045}" type="pres">
      <dgm:prSet presAssocID="{D871338F-883C-4F1F-8A8F-613E7B853281}" presName="iconBgRect" presStyleLbl="bgShp" presStyleIdx="3" presStyleCnt="4"/>
      <dgm:spPr/>
    </dgm:pt>
    <dgm:pt modelId="{4664EAE4-3042-4EEB-BA16-687A258D2C06}" type="pres">
      <dgm:prSet presAssocID="{D871338F-883C-4F1F-8A8F-613E7B8532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21E5DD51-FC7E-48F8-B83B-B35834AAB200}" type="pres">
      <dgm:prSet presAssocID="{D871338F-883C-4F1F-8A8F-613E7B853281}" presName="spaceRect" presStyleCnt="0"/>
      <dgm:spPr/>
    </dgm:pt>
    <dgm:pt modelId="{6F5C7ECC-DEAA-41C5-880A-28C430106FF1}" type="pres">
      <dgm:prSet presAssocID="{D871338F-883C-4F1F-8A8F-613E7B853281}" presName="textRect" presStyleLbl="revTx" presStyleIdx="3" presStyleCnt="4">
        <dgm:presLayoutVars>
          <dgm:chMax val="1"/>
          <dgm:chPref val="1"/>
        </dgm:presLayoutVars>
      </dgm:prSet>
      <dgm:spPr/>
    </dgm:pt>
  </dgm:ptLst>
  <dgm:cxnLst>
    <dgm:cxn modelId="{02C32963-0B29-47B2-BB22-CC5E2637E464}" srcId="{57C5D6A4-90A0-4C75-BEFE-F1BA355B9660}" destId="{2B2AA857-900D-4D83-9030-6A774E2BF743}" srcOrd="2" destOrd="0" parTransId="{443295A9-8954-4355-9133-E8BCC77459CA}" sibTransId="{1C42ED06-93B8-4DD9-A2FB-84C32E526F22}"/>
    <dgm:cxn modelId="{B28BDD65-1D9D-4DE1-9373-873DFC74B6D7}" type="presOf" srcId="{57C5D6A4-90A0-4C75-BEFE-F1BA355B9660}" destId="{15AC19F9-21EF-4D91-9B05-B4EBDD740C4F}" srcOrd="0" destOrd="0" presId="urn:microsoft.com/office/officeart/2018/5/layout/IconCircleLabelList"/>
    <dgm:cxn modelId="{7D40F64E-948C-443B-8FB2-CFDEB83A334D}" srcId="{57C5D6A4-90A0-4C75-BEFE-F1BA355B9660}" destId="{8DB58E93-199D-4660-B0A5-9D16E7ED5849}" srcOrd="0" destOrd="0" parTransId="{DC03A78B-E065-4977-9D85-FBEA32E0A67F}" sibTransId="{3B68EC8D-648C-4B0F-B1E0-64D3EFEB72AF}"/>
    <dgm:cxn modelId="{008B6C72-EE1C-4A4B-BF7A-75A38E43A327}" srcId="{57C5D6A4-90A0-4C75-BEFE-F1BA355B9660}" destId="{D871338F-883C-4F1F-8A8F-613E7B853281}" srcOrd="3" destOrd="0" parTransId="{84284585-4289-4DCC-BC3C-ED37E40645CD}" sibTransId="{AE02BB49-82A9-41C5-8B2F-451FD6E8B932}"/>
    <dgm:cxn modelId="{E308D053-C058-46A5-86F9-CF52684550E6}" srcId="{57C5D6A4-90A0-4C75-BEFE-F1BA355B9660}" destId="{251A7480-CAA9-4049-8423-9BE2413F6A2B}" srcOrd="1" destOrd="0" parTransId="{723CCB14-74ED-4544-8762-6BABE85EC763}" sibTransId="{0CBFB016-F4F5-474B-9BAC-615E31676906}"/>
    <dgm:cxn modelId="{C4B3AF57-678F-4735-8B2C-B20B6E31DC88}" type="presOf" srcId="{2B2AA857-900D-4D83-9030-6A774E2BF743}" destId="{41A1AC28-0F97-408E-84F3-67FE849DA33D}" srcOrd="0" destOrd="0" presId="urn:microsoft.com/office/officeart/2018/5/layout/IconCircleLabelList"/>
    <dgm:cxn modelId="{72015D95-1DE3-42FF-9C90-51AB9C3935F1}" type="presOf" srcId="{8DB58E93-199D-4660-B0A5-9D16E7ED5849}" destId="{F5E7F240-C9E6-423C-A0F5-CCAA6C93B76B}" srcOrd="0" destOrd="0" presId="urn:microsoft.com/office/officeart/2018/5/layout/IconCircleLabelList"/>
    <dgm:cxn modelId="{1C6AEF9B-834D-4425-A690-C486C9BDDCE4}" type="presOf" srcId="{D871338F-883C-4F1F-8A8F-613E7B853281}" destId="{6F5C7ECC-DEAA-41C5-880A-28C430106FF1}" srcOrd="0" destOrd="0" presId="urn:microsoft.com/office/officeart/2018/5/layout/IconCircleLabelList"/>
    <dgm:cxn modelId="{BB476ABD-526A-4C28-B691-25E3E8F5BBEA}" type="presOf" srcId="{251A7480-CAA9-4049-8423-9BE2413F6A2B}" destId="{0715F075-05FE-4AAC-90C4-E4B99DD328F3}" srcOrd="0" destOrd="0" presId="urn:microsoft.com/office/officeart/2018/5/layout/IconCircleLabelList"/>
    <dgm:cxn modelId="{3F02A9AF-53C2-41AE-A676-10287BEE0FAD}" type="presParOf" srcId="{15AC19F9-21EF-4D91-9B05-B4EBDD740C4F}" destId="{87CCAB07-936E-4A41-B1CF-517567E1DC32}" srcOrd="0" destOrd="0" presId="urn:microsoft.com/office/officeart/2018/5/layout/IconCircleLabelList"/>
    <dgm:cxn modelId="{A5A90969-A3C7-483D-91E4-18AA463C608F}" type="presParOf" srcId="{87CCAB07-936E-4A41-B1CF-517567E1DC32}" destId="{7E9C4458-A27A-4C30-BF09-394FB3F56136}" srcOrd="0" destOrd="0" presId="urn:microsoft.com/office/officeart/2018/5/layout/IconCircleLabelList"/>
    <dgm:cxn modelId="{41989E3E-5F49-438B-9AB6-69E29C0E5BE0}" type="presParOf" srcId="{87CCAB07-936E-4A41-B1CF-517567E1DC32}" destId="{96047320-DE8F-42E3-A155-D78C13B630F3}" srcOrd="1" destOrd="0" presId="urn:microsoft.com/office/officeart/2018/5/layout/IconCircleLabelList"/>
    <dgm:cxn modelId="{9B97DDD4-0ABA-46BF-98EC-F08724CB874B}" type="presParOf" srcId="{87CCAB07-936E-4A41-B1CF-517567E1DC32}" destId="{16C8DD1B-A6DE-44A3-9800-DEB67EFF7574}" srcOrd="2" destOrd="0" presId="urn:microsoft.com/office/officeart/2018/5/layout/IconCircleLabelList"/>
    <dgm:cxn modelId="{E1E70E2F-2141-43BE-BD60-3D2404FC2352}" type="presParOf" srcId="{87CCAB07-936E-4A41-B1CF-517567E1DC32}" destId="{F5E7F240-C9E6-423C-A0F5-CCAA6C93B76B}" srcOrd="3" destOrd="0" presId="urn:microsoft.com/office/officeart/2018/5/layout/IconCircleLabelList"/>
    <dgm:cxn modelId="{402CA027-3C56-4C17-82A2-272A12BA43C4}" type="presParOf" srcId="{15AC19F9-21EF-4D91-9B05-B4EBDD740C4F}" destId="{A9691BC4-A7B2-4A11-81FE-50908A31E388}" srcOrd="1" destOrd="0" presId="urn:microsoft.com/office/officeart/2018/5/layout/IconCircleLabelList"/>
    <dgm:cxn modelId="{8DC61417-34EE-4DF1-97DB-AC4E185ABC14}" type="presParOf" srcId="{15AC19F9-21EF-4D91-9B05-B4EBDD740C4F}" destId="{D5513BD9-C6E1-42EC-A5DA-6C66467BBD45}" srcOrd="2" destOrd="0" presId="urn:microsoft.com/office/officeart/2018/5/layout/IconCircleLabelList"/>
    <dgm:cxn modelId="{C00418DE-96CF-40AB-887D-759049E90275}" type="presParOf" srcId="{D5513BD9-C6E1-42EC-A5DA-6C66467BBD45}" destId="{8EBD3225-3748-4531-9899-6E9F94C1EDAD}" srcOrd="0" destOrd="0" presId="urn:microsoft.com/office/officeart/2018/5/layout/IconCircleLabelList"/>
    <dgm:cxn modelId="{150B9B45-84C0-4446-85C0-FDB456B4CB9C}" type="presParOf" srcId="{D5513BD9-C6E1-42EC-A5DA-6C66467BBD45}" destId="{A9C3D353-6286-47AE-A14F-0577CC81C919}" srcOrd="1" destOrd="0" presId="urn:microsoft.com/office/officeart/2018/5/layout/IconCircleLabelList"/>
    <dgm:cxn modelId="{9243E4E7-3DDE-48C7-B000-B2A4733688BB}" type="presParOf" srcId="{D5513BD9-C6E1-42EC-A5DA-6C66467BBD45}" destId="{8866210A-73E4-4025-AB80-489273A905D8}" srcOrd="2" destOrd="0" presId="urn:microsoft.com/office/officeart/2018/5/layout/IconCircleLabelList"/>
    <dgm:cxn modelId="{DD187E34-CAE5-492D-9314-340ECD632BDC}" type="presParOf" srcId="{D5513BD9-C6E1-42EC-A5DA-6C66467BBD45}" destId="{0715F075-05FE-4AAC-90C4-E4B99DD328F3}" srcOrd="3" destOrd="0" presId="urn:microsoft.com/office/officeart/2018/5/layout/IconCircleLabelList"/>
    <dgm:cxn modelId="{2EC3D855-55A2-4A42-AD1D-6ECD2D860B11}" type="presParOf" srcId="{15AC19F9-21EF-4D91-9B05-B4EBDD740C4F}" destId="{816935F7-E4B7-496D-BC21-94FD102A6FC8}" srcOrd="3" destOrd="0" presId="urn:microsoft.com/office/officeart/2018/5/layout/IconCircleLabelList"/>
    <dgm:cxn modelId="{581CEB47-D211-480E-998B-378F38302594}" type="presParOf" srcId="{15AC19F9-21EF-4D91-9B05-B4EBDD740C4F}" destId="{5B20EFAD-868F-4C20-A1B0-DB7D773ED667}" srcOrd="4" destOrd="0" presId="urn:microsoft.com/office/officeart/2018/5/layout/IconCircleLabelList"/>
    <dgm:cxn modelId="{EB57948B-9669-4AAD-8B34-41F03AAE0B0B}" type="presParOf" srcId="{5B20EFAD-868F-4C20-A1B0-DB7D773ED667}" destId="{8299C8CC-36D8-43D7-9DCA-C3C5521586A5}" srcOrd="0" destOrd="0" presId="urn:microsoft.com/office/officeart/2018/5/layout/IconCircleLabelList"/>
    <dgm:cxn modelId="{332EAEF0-0EA8-4C6E-8BB7-CC807D479451}" type="presParOf" srcId="{5B20EFAD-868F-4C20-A1B0-DB7D773ED667}" destId="{C560AD61-CF45-4107-9D5F-A8CDDDFBDA51}" srcOrd="1" destOrd="0" presId="urn:microsoft.com/office/officeart/2018/5/layout/IconCircleLabelList"/>
    <dgm:cxn modelId="{CBA43FC4-B659-43FB-B3E3-8156D5974A5E}" type="presParOf" srcId="{5B20EFAD-868F-4C20-A1B0-DB7D773ED667}" destId="{FD2B46F3-BB76-42A6-AA08-D549D2A05E7A}" srcOrd="2" destOrd="0" presId="urn:microsoft.com/office/officeart/2018/5/layout/IconCircleLabelList"/>
    <dgm:cxn modelId="{9D3F9CD7-DA92-46A1-A9D1-23B94F3C4274}" type="presParOf" srcId="{5B20EFAD-868F-4C20-A1B0-DB7D773ED667}" destId="{41A1AC28-0F97-408E-84F3-67FE849DA33D}" srcOrd="3" destOrd="0" presId="urn:microsoft.com/office/officeart/2018/5/layout/IconCircleLabelList"/>
    <dgm:cxn modelId="{81FA7767-A018-459F-BC89-5AA9EC8665F3}" type="presParOf" srcId="{15AC19F9-21EF-4D91-9B05-B4EBDD740C4F}" destId="{EE18257C-AA4D-4141-ACED-689A456A7D20}" srcOrd="5" destOrd="0" presId="urn:microsoft.com/office/officeart/2018/5/layout/IconCircleLabelList"/>
    <dgm:cxn modelId="{18CF6F23-3D62-4F64-B01B-B999FACCBFB9}" type="presParOf" srcId="{15AC19F9-21EF-4D91-9B05-B4EBDD740C4F}" destId="{D642B2E3-114A-4946-A97D-079925B3D438}" srcOrd="6" destOrd="0" presId="urn:microsoft.com/office/officeart/2018/5/layout/IconCircleLabelList"/>
    <dgm:cxn modelId="{880FCE0E-C3CF-4974-8A23-6BE9A14838A5}" type="presParOf" srcId="{D642B2E3-114A-4946-A97D-079925B3D438}" destId="{BE3A4ACE-E1E0-481F-8FEC-C594072F3045}" srcOrd="0" destOrd="0" presId="urn:microsoft.com/office/officeart/2018/5/layout/IconCircleLabelList"/>
    <dgm:cxn modelId="{1F3F52C9-7BBC-4324-9A9B-7F4252572945}" type="presParOf" srcId="{D642B2E3-114A-4946-A97D-079925B3D438}" destId="{4664EAE4-3042-4EEB-BA16-687A258D2C06}" srcOrd="1" destOrd="0" presId="urn:microsoft.com/office/officeart/2018/5/layout/IconCircleLabelList"/>
    <dgm:cxn modelId="{72BA448A-01C0-4C50-8606-8EE538F4D472}" type="presParOf" srcId="{D642B2E3-114A-4946-A97D-079925B3D438}" destId="{21E5DD51-FC7E-48F8-B83B-B35834AAB200}" srcOrd="2" destOrd="0" presId="urn:microsoft.com/office/officeart/2018/5/layout/IconCircleLabelList"/>
    <dgm:cxn modelId="{EEEC249F-01C6-4CD2-961E-EAA11D1370DA}" type="presParOf" srcId="{D642B2E3-114A-4946-A97D-079925B3D438}" destId="{6F5C7ECC-DEAA-41C5-880A-28C430106FF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2E03E4-7E32-4004-B3F9-9A75F3D2A7E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F5E9B6D-636E-4FED-B455-3B9A71D65E5D}">
      <dgm:prSet custT="1"/>
      <dgm:spPr/>
      <dgm:t>
        <a:bodyPr/>
        <a:lstStyle/>
        <a:p>
          <a:r>
            <a:rPr lang="en-US" sz="2000" b="1">
              <a:latin typeface="Arial" panose="020B0604020202020204" pitchFamily="34" charset="0"/>
              <a:cs typeface="Arial" panose="020B0604020202020204" pitchFamily="34" charset="0"/>
            </a:rPr>
            <a:t>Guidance</a:t>
          </a:r>
        </a:p>
      </dgm:t>
    </dgm:pt>
    <dgm:pt modelId="{52DEC939-86EC-44DE-97F9-640477B1FCF1}" type="parTrans" cxnId="{2AD4F8BF-1D31-481A-9F49-138B8A0E036F}">
      <dgm:prSet/>
      <dgm:spPr/>
      <dgm:t>
        <a:bodyPr/>
        <a:lstStyle/>
        <a:p>
          <a:endParaRPr lang="en-US"/>
        </a:p>
      </dgm:t>
    </dgm:pt>
    <dgm:pt modelId="{83472E11-40BF-4C3C-A1A9-B61019DE8F9D}" type="sibTrans" cxnId="{2AD4F8BF-1D31-481A-9F49-138B8A0E036F}">
      <dgm:prSet/>
      <dgm:spPr/>
      <dgm:t>
        <a:bodyPr/>
        <a:lstStyle/>
        <a:p>
          <a:endParaRPr lang="en-US"/>
        </a:p>
      </dgm:t>
    </dgm:pt>
    <dgm:pt modelId="{99DAB22A-7A13-492D-848A-A79390D2EE31}">
      <dgm:prSet custT="1"/>
      <dgm:spPr/>
      <dgm:t>
        <a:bodyPr/>
        <a:lstStyle/>
        <a:p>
          <a:r>
            <a:rPr lang="en-US" sz="2000">
              <a:latin typeface="Arial" panose="020B0604020202020204" pitchFamily="34" charset="0"/>
              <a:cs typeface="Arial" panose="020B0604020202020204" pitchFamily="34" charset="0"/>
            </a:rPr>
            <a:t>School Leader Evaluation</a:t>
          </a:r>
        </a:p>
      </dgm:t>
    </dgm:pt>
    <dgm:pt modelId="{D1111C82-14E1-4CFB-ACF7-C2D671267F10}" type="parTrans" cxnId="{A04EF010-FC48-44BE-A15B-69E3A3496D27}">
      <dgm:prSet/>
      <dgm:spPr/>
      <dgm:t>
        <a:bodyPr/>
        <a:lstStyle/>
        <a:p>
          <a:endParaRPr lang="en-US"/>
        </a:p>
      </dgm:t>
    </dgm:pt>
    <dgm:pt modelId="{432AC74A-1127-4644-B2CF-43262F216478}" type="sibTrans" cxnId="{A04EF010-FC48-44BE-A15B-69E3A3496D27}">
      <dgm:prSet/>
      <dgm:spPr/>
      <dgm:t>
        <a:bodyPr/>
        <a:lstStyle/>
        <a:p>
          <a:endParaRPr lang="en-US"/>
        </a:p>
      </dgm:t>
    </dgm:pt>
    <dgm:pt modelId="{6D590478-A897-4FDE-8A7C-DC02698CCF47}">
      <dgm:prSet custT="1"/>
      <dgm:spPr/>
      <dgm:t>
        <a:bodyPr/>
        <a:lstStyle/>
        <a:p>
          <a:r>
            <a:rPr lang="en-US" sz="2000">
              <a:latin typeface="Arial" panose="020B0604020202020204" pitchFamily="34" charset="0"/>
              <a:cs typeface="Arial" panose="020B0604020202020204" pitchFamily="34" charset="0"/>
            </a:rPr>
            <a:t>Open Meetings</a:t>
          </a:r>
        </a:p>
      </dgm:t>
    </dgm:pt>
    <dgm:pt modelId="{2ABC58EC-0D51-4C77-A982-7C59156A4674}" type="parTrans" cxnId="{C4EA44CE-E955-4423-BEBB-4C20585BDAA9}">
      <dgm:prSet/>
      <dgm:spPr/>
      <dgm:t>
        <a:bodyPr/>
        <a:lstStyle/>
        <a:p>
          <a:endParaRPr lang="en-US"/>
        </a:p>
      </dgm:t>
    </dgm:pt>
    <dgm:pt modelId="{2937D31A-03A8-46DA-BE83-60F7856440C2}" type="sibTrans" cxnId="{C4EA44CE-E955-4423-BEBB-4C20585BDAA9}">
      <dgm:prSet/>
      <dgm:spPr/>
      <dgm:t>
        <a:bodyPr/>
        <a:lstStyle/>
        <a:p>
          <a:endParaRPr lang="en-US"/>
        </a:p>
      </dgm:t>
    </dgm:pt>
    <dgm:pt modelId="{E5BE9C97-D93E-4755-AEAD-FFF3AD9991F1}">
      <dgm:prSet custT="1"/>
      <dgm:spPr/>
      <dgm:t>
        <a:bodyPr/>
        <a:lstStyle/>
        <a:p>
          <a:r>
            <a:rPr lang="en-US" sz="2000" b="1">
              <a:latin typeface="Arial" panose="020B0604020202020204" pitchFamily="34" charset="0"/>
              <a:cs typeface="Arial" panose="020B0604020202020204" pitchFamily="34" charset="0"/>
            </a:rPr>
            <a:t>Tools</a:t>
          </a:r>
        </a:p>
      </dgm:t>
    </dgm:pt>
    <dgm:pt modelId="{FFFCC6E2-34CB-422A-A1FC-11BFCC77F234}" type="parTrans" cxnId="{318D8419-967C-44A1-B56A-4E0D1E71A8FB}">
      <dgm:prSet/>
      <dgm:spPr/>
      <dgm:t>
        <a:bodyPr/>
        <a:lstStyle/>
        <a:p>
          <a:endParaRPr lang="en-US"/>
        </a:p>
      </dgm:t>
    </dgm:pt>
    <dgm:pt modelId="{7056B6D8-1A6B-4E23-AB6A-8F88B3B2298A}" type="sibTrans" cxnId="{318D8419-967C-44A1-B56A-4E0D1E71A8FB}">
      <dgm:prSet/>
      <dgm:spPr/>
      <dgm:t>
        <a:bodyPr/>
        <a:lstStyle/>
        <a:p>
          <a:endParaRPr lang="en-US"/>
        </a:p>
      </dgm:t>
    </dgm:pt>
    <dgm:pt modelId="{163563C1-33D7-4164-AF20-06963EC21CA3}">
      <dgm:prSet custT="1"/>
      <dgm:spPr/>
      <dgm:t>
        <a:bodyPr/>
        <a:lstStyle/>
        <a:p>
          <a:r>
            <a:rPr lang="en-US" sz="2000">
              <a:latin typeface="Arial" panose="020B0604020202020204" pitchFamily="34" charset="0"/>
              <a:cs typeface="Arial" panose="020B0604020202020204" pitchFamily="34" charset="0"/>
            </a:rPr>
            <a:t>Board Meeting Compliance Checklist</a:t>
          </a:r>
        </a:p>
      </dgm:t>
    </dgm:pt>
    <dgm:pt modelId="{4B7F3F4E-98C7-4B4D-A124-848586D97931}" type="parTrans" cxnId="{0B7970B2-A170-41A2-8F98-CA13AB4EC38F}">
      <dgm:prSet/>
      <dgm:spPr/>
      <dgm:t>
        <a:bodyPr/>
        <a:lstStyle/>
        <a:p>
          <a:endParaRPr lang="en-US"/>
        </a:p>
      </dgm:t>
    </dgm:pt>
    <dgm:pt modelId="{D3FE8009-CA29-4408-ABEF-900216CEC22B}" type="sibTrans" cxnId="{0B7970B2-A170-41A2-8F98-CA13AB4EC38F}">
      <dgm:prSet/>
      <dgm:spPr/>
      <dgm:t>
        <a:bodyPr/>
        <a:lstStyle/>
        <a:p>
          <a:endParaRPr lang="en-US"/>
        </a:p>
      </dgm:t>
    </dgm:pt>
    <dgm:pt modelId="{DE897218-7A7C-460B-89FD-50E71E0CD5CC}">
      <dgm:prSet custT="1"/>
      <dgm:spPr/>
      <dgm:t>
        <a:bodyPr/>
        <a:lstStyle/>
        <a:p>
          <a:r>
            <a:rPr lang="en-US" sz="2000">
              <a:latin typeface="Arial" panose="020B0604020202020204" pitchFamily="34" charset="0"/>
              <a:cs typeface="Arial" panose="020B0604020202020204" pitchFamily="34" charset="0"/>
            </a:rPr>
            <a:t>Governance Needs Assessment</a:t>
          </a:r>
        </a:p>
      </dgm:t>
    </dgm:pt>
    <dgm:pt modelId="{4124E4C1-89B8-4D5F-93AC-161F53F85377}" type="parTrans" cxnId="{AED67512-DE5B-468E-8E93-444898C960AB}">
      <dgm:prSet/>
      <dgm:spPr/>
      <dgm:t>
        <a:bodyPr/>
        <a:lstStyle/>
        <a:p>
          <a:endParaRPr lang="en-US"/>
        </a:p>
      </dgm:t>
    </dgm:pt>
    <dgm:pt modelId="{176D69CB-2C13-41F7-8F61-DBC34125CABF}" type="sibTrans" cxnId="{AED67512-DE5B-468E-8E93-444898C960AB}">
      <dgm:prSet/>
      <dgm:spPr/>
      <dgm:t>
        <a:bodyPr/>
        <a:lstStyle/>
        <a:p>
          <a:endParaRPr lang="en-US"/>
        </a:p>
      </dgm:t>
    </dgm:pt>
    <dgm:pt modelId="{FF856D2B-2F5B-4F59-A38E-1268D5CDD9E7}">
      <dgm:prSet custT="1"/>
      <dgm:spPr/>
      <dgm:t>
        <a:bodyPr/>
        <a:lstStyle/>
        <a:p>
          <a:r>
            <a:rPr lang="en-US" sz="2000" b="1">
              <a:latin typeface="Arial" panose="020B0604020202020204" pitchFamily="34" charset="0"/>
              <a:cs typeface="Arial" panose="020B0604020202020204" pitchFamily="34" charset="0"/>
            </a:rPr>
            <a:t>Samples</a:t>
          </a:r>
        </a:p>
      </dgm:t>
    </dgm:pt>
    <dgm:pt modelId="{0D446E28-7076-4679-AB13-4AECF986909C}" type="parTrans" cxnId="{35A1A326-BC82-4734-9182-A590A291833B}">
      <dgm:prSet/>
      <dgm:spPr/>
      <dgm:t>
        <a:bodyPr/>
        <a:lstStyle/>
        <a:p>
          <a:endParaRPr lang="en-US"/>
        </a:p>
      </dgm:t>
    </dgm:pt>
    <dgm:pt modelId="{B5B6AF67-0D6B-46AA-A18F-30A6B9C021FD}" type="sibTrans" cxnId="{35A1A326-BC82-4734-9182-A590A291833B}">
      <dgm:prSet/>
      <dgm:spPr/>
      <dgm:t>
        <a:bodyPr/>
        <a:lstStyle/>
        <a:p>
          <a:endParaRPr lang="en-US"/>
        </a:p>
      </dgm:t>
    </dgm:pt>
    <dgm:pt modelId="{D37E76D8-257F-474D-B404-B929AEFBE480}">
      <dgm:prSet custT="1"/>
      <dgm:spPr/>
      <dgm:t>
        <a:bodyPr/>
        <a:lstStyle/>
        <a:p>
          <a:r>
            <a:rPr lang="en-US" sz="2000">
              <a:latin typeface="Arial" panose="020B0604020202020204" pitchFamily="34" charset="0"/>
              <a:cs typeface="Arial" panose="020B0604020202020204" pitchFamily="34" charset="0"/>
            </a:rPr>
            <a:t>Board Meeting Calendar, Agenda, Minute Templates</a:t>
          </a:r>
        </a:p>
      </dgm:t>
    </dgm:pt>
    <dgm:pt modelId="{1EFDA43B-F7AB-45C0-8612-80C3A0D008D6}" type="parTrans" cxnId="{E8166C22-35A6-4EB9-859E-6DFEA95FA443}">
      <dgm:prSet/>
      <dgm:spPr/>
      <dgm:t>
        <a:bodyPr/>
        <a:lstStyle/>
        <a:p>
          <a:endParaRPr lang="en-US"/>
        </a:p>
      </dgm:t>
    </dgm:pt>
    <dgm:pt modelId="{DED5130D-96E7-454C-81C8-2E4125EFD11E}" type="sibTrans" cxnId="{E8166C22-35A6-4EB9-859E-6DFEA95FA443}">
      <dgm:prSet/>
      <dgm:spPr/>
      <dgm:t>
        <a:bodyPr/>
        <a:lstStyle/>
        <a:p>
          <a:endParaRPr lang="en-US"/>
        </a:p>
      </dgm:t>
    </dgm:pt>
    <dgm:pt modelId="{51FC0EB7-C145-4548-9069-09C3CF745375}">
      <dgm:prSet custT="1"/>
      <dgm:spPr/>
      <dgm:t>
        <a:bodyPr/>
        <a:lstStyle/>
        <a:p>
          <a:r>
            <a:rPr lang="en-US" sz="2000">
              <a:latin typeface="Arial" panose="020B0604020202020204" pitchFamily="34" charset="0"/>
              <a:cs typeface="Arial" panose="020B0604020202020204" pitchFamily="34" charset="0"/>
            </a:rPr>
            <a:t>Sample Policy Language</a:t>
          </a:r>
        </a:p>
      </dgm:t>
    </dgm:pt>
    <dgm:pt modelId="{2BE36A4F-37BD-4E87-8002-E4A774F789E6}" type="parTrans" cxnId="{C8585314-0C89-4855-95E4-BD4C419B116B}">
      <dgm:prSet/>
      <dgm:spPr/>
      <dgm:t>
        <a:bodyPr/>
        <a:lstStyle/>
        <a:p>
          <a:endParaRPr lang="en-US"/>
        </a:p>
      </dgm:t>
    </dgm:pt>
    <dgm:pt modelId="{DA77C6A2-2AA7-459B-8DD5-92872679FA7A}" type="sibTrans" cxnId="{C8585314-0C89-4855-95E4-BD4C419B116B}">
      <dgm:prSet/>
      <dgm:spPr/>
      <dgm:t>
        <a:bodyPr/>
        <a:lstStyle/>
        <a:p>
          <a:endParaRPr lang="en-US"/>
        </a:p>
      </dgm:t>
    </dgm:pt>
    <dgm:pt modelId="{7A15988A-8A77-4C49-9C41-3F77F2CE3E82}">
      <dgm:prSet phldrT="[Text]" custT="1"/>
      <dgm:spPr/>
      <dgm:t>
        <a:bodyPr/>
        <a:lstStyle/>
        <a:p>
          <a:pPr>
            <a:buNone/>
          </a:pPr>
          <a:r>
            <a:rPr lang="en-US" sz="2000" b="1">
              <a:latin typeface="Arial" panose="020B0604020202020204" pitchFamily="34" charset="0"/>
              <a:cs typeface="Arial" panose="020B0604020202020204" pitchFamily="34" charset="0"/>
            </a:rPr>
            <a:t>Trainings</a:t>
          </a:r>
          <a:endParaRPr lang="en-US" sz="2000">
            <a:latin typeface="Arial" panose="020B0604020202020204" pitchFamily="34" charset="0"/>
            <a:cs typeface="Arial" panose="020B0604020202020204" pitchFamily="34" charset="0"/>
          </a:endParaRPr>
        </a:p>
      </dgm:t>
    </dgm:pt>
    <dgm:pt modelId="{FC77A883-CBD7-45A8-9069-C72178B7781B}" type="parTrans" cxnId="{B1C6FA90-72F5-48D9-B4A8-7E23E8A0FCA3}">
      <dgm:prSet/>
      <dgm:spPr/>
      <dgm:t>
        <a:bodyPr/>
        <a:lstStyle/>
        <a:p>
          <a:endParaRPr lang="en-US"/>
        </a:p>
      </dgm:t>
    </dgm:pt>
    <dgm:pt modelId="{AFF02F58-AC1B-4075-B44C-4F097799AC97}" type="sibTrans" cxnId="{B1C6FA90-72F5-48D9-B4A8-7E23E8A0FCA3}">
      <dgm:prSet/>
      <dgm:spPr/>
      <dgm:t>
        <a:bodyPr/>
        <a:lstStyle/>
        <a:p>
          <a:endParaRPr lang="en-US"/>
        </a:p>
      </dgm:t>
    </dgm:pt>
    <dgm:pt modelId="{76CC7398-1EEE-4B26-87A8-4F1FFD2B34BF}">
      <dgm:prSet phldrT="[Text]" custT="1"/>
      <dgm:spPr/>
      <dgm:t>
        <a:bodyPr/>
        <a:lstStyle/>
        <a:p>
          <a:pPr>
            <a:buNone/>
          </a:pPr>
          <a:r>
            <a:rPr lang="en-US" sz="2000">
              <a:latin typeface="Arial" panose="020B0604020202020204" pitchFamily="34" charset="0"/>
              <a:cs typeface="Arial" panose="020B0604020202020204" pitchFamily="34" charset="0"/>
            </a:rPr>
            <a:t>Orientation for New Board Members</a:t>
          </a:r>
        </a:p>
      </dgm:t>
    </dgm:pt>
    <dgm:pt modelId="{E669F650-3F6A-46EC-B351-6B401BEECA11}" type="parTrans" cxnId="{A5B13196-9135-4AB0-B598-ECD4AE8AC103}">
      <dgm:prSet/>
      <dgm:spPr/>
      <dgm:t>
        <a:bodyPr/>
        <a:lstStyle/>
        <a:p>
          <a:endParaRPr lang="en-US"/>
        </a:p>
      </dgm:t>
    </dgm:pt>
    <dgm:pt modelId="{E0D02A13-8A2F-42A0-8E60-EA664E13DA6F}" type="sibTrans" cxnId="{A5B13196-9135-4AB0-B598-ECD4AE8AC103}">
      <dgm:prSet/>
      <dgm:spPr/>
      <dgm:t>
        <a:bodyPr/>
        <a:lstStyle/>
        <a:p>
          <a:endParaRPr lang="en-US"/>
        </a:p>
      </dgm:t>
    </dgm:pt>
    <dgm:pt modelId="{43FB8169-0CBC-40BA-BEB3-4160606CFC5D}" type="pres">
      <dgm:prSet presAssocID="{C42E03E4-7E32-4004-B3F9-9A75F3D2A7E1}" presName="linear" presStyleCnt="0">
        <dgm:presLayoutVars>
          <dgm:dir/>
          <dgm:animLvl val="lvl"/>
          <dgm:resizeHandles val="exact"/>
        </dgm:presLayoutVars>
      </dgm:prSet>
      <dgm:spPr/>
    </dgm:pt>
    <dgm:pt modelId="{82484E6F-2AC0-4B6D-B693-97E716AE3A5E}" type="pres">
      <dgm:prSet presAssocID="{CF5E9B6D-636E-4FED-B455-3B9A71D65E5D}" presName="parentLin" presStyleCnt="0"/>
      <dgm:spPr/>
    </dgm:pt>
    <dgm:pt modelId="{DEA405AB-B0C4-4947-B263-EAEE658F5137}" type="pres">
      <dgm:prSet presAssocID="{CF5E9B6D-636E-4FED-B455-3B9A71D65E5D}" presName="parentLeftMargin" presStyleLbl="node1" presStyleIdx="0" presStyleCnt="4"/>
      <dgm:spPr/>
    </dgm:pt>
    <dgm:pt modelId="{E14287A5-9FE3-461A-AA3D-4CD0398F99BF}" type="pres">
      <dgm:prSet presAssocID="{CF5E9B6D-636E-4FED-B455-3B9A71D65E5D}" presName="parentText" presStyleLbl="node1" presStyleIdx="0" presStyleCnt="4">
        <dgm:presLayoutVars>
          <dgm:chMax val="0"/>
          <dgm:bulletEnabled val="1"/>
        </dgm:presLayoutVars>
      </dgm:prSet>
      <dgm:spPr/>
    </dgm:pt>
    <dgm:pt modelId="{DDAE6F07-43B6-43F1-B865-43895D71B479}" type="pres">
      <dgm:prSet presAssocID="{CF5E9B6D-636E-4FED-B455-3B9A71D65E5D}" presName="negativeSpace" presStyleCnt="0"/>
      <dgm:spPr/>
    </dgm:pt>
    <dgm:pt modelId="{509DA130-3A31-48E7-B4BA-1159A48AD094}" type="pres">
      <dgm:prSet presAssocID="{CF5E9B6D-636E-4FED-B455-3B9A71D65E5D}" presName="childText" presStyleLbl="conFgAcc1" presStyleIdx="0" presStyleCnt="4">
        <dgm:presLayoutVars>
          <dgm:bulletEnabled val="1"/>
        </dgm:presLayoutVars>
      </dgm:prSet>
      <dgm:spPr/>
    </dgm:pt>
    <dgm:pt modelId="{627DA96A-0B8D-4740-926C-E00906FC7963}" type="pres">
      <dgm:prSet presAssocID="{83472E11-40BF-4C3C-A1A9-B61019DE8F9D}" presName="spaceBetweenRectangles" presStyleCnt="0"/>
      <dgm:spPr/>
    </dgm:pt>
    <dgm:pt modelId="{CBFC896B-7001-43FC-A7E3-B83ACD3D955B}" type="pres">
      <dgm:prSet presAssocID="{E5BE9C97-D93E-4755-AEAD-FFF3AD9991F1}" presName="parentLin" presStyleCnt="0"/>
      <dgm:spPr/>
    </dgm:pt>
    <dgm:pt modelId="{E32DA9BF-4AE0-4E5F-8F44-22FAF9AA9A61}" type="pres">
      <dgm:prSet presAssocID="{E5BE9C97-D93E-4755-AEAD-FFF3AD9991F1}" presName="parentLeftMargin" presStyleLbl="node1" presStyleIdx="0" presStyleCnt="4"/>
      <dgm:spPr/>
    </dgm:pt>
    <dgm:pt modelId="{214E7784-3D48-41A2-970F-874168D5548C}" type="pres">
      <dgm:prSet presAssocID="{E5BE9C97-D93E-4755-AEAD-FFF3AD9991F1}" presName="parentText" presStyleLbl="node1" presStyleIdx="1" presStyleCnt="4">
        <dgm:presLayoutVars>
          <dgm:chMax val="0"/>
          <dgm:bulletEnabled val="1"/>
        </dgm:presLayoutVars>
      </dgm:prSet>
      <dgm:spPr/>
    </dgm:pt>
    <dgm:pt modelId="{1CAF5D88-8009-4635-918C-13B2A02D80C4}" type="pres">
      <dgm:prSet presAssocID="{E5BE9C97-D93E-4755-AEAD-FFF3AD9991F1}" presName="negativeSpace" presStyleCnt="0"/>
      <dgm:spPr/>
    </dgm:pt>
    <dgm:pt modelId="{42F78B9C-7493-4438-9C6E-A46BFD1599B4}" type="pres">
      <dgm:prSet presAssocID="{E5BE9C97-D93E-4755-AEAD-FFF3AD9991F1}" presName="childText" presStyleLbl="conFgAcc1" presStyleIdx="1" presStyleCnt="4">
        <dgm:presLayoutVars>
          <dgm:bulletEnabled val="1"/>
        </dgm:presLayoutVars>
      </dgm:prSet>
      <dgm:spPr/>
    </dgm:pt>
    <dgm:pt modelId="{275488DF-ED02-4A4E-8A8E-713D3A09ABF2}" type="pres">
      <dgm:prSet presAssocID="{7056B6D8-1A6B-4E23-AB6A-8F88B3B2298A}" presName="spaceBetweenRectangles" presStyleCnt="0"/>
      <dgm:spPr/>
    </dgm:pt>
    <dgm:pt modelId="{864B61AA-3CD7-48F3-8E6D-7BBD07DF9A3C}" type="pres">
      <dgm:prSet presAssocID="{FF856D2B-2F5B-4F59-A38E-1268D5CDD9E7}" presName="parentLin" presStyleCnt="0"/>
      <dgm:spPr/>
    </dgm:pt>
    <dgm:pt modelId="{6F189C43-4C8D-46B6-A703-9DAAF3BEC112}" type="pres">
      <dgm:prSet presAssocID="{FF856D2B-2F5B-4F59-A38E-1268D5CDD9E7}" presName="parentLeftMargin" presStyleLbl="node1" presStyleIdx="1" presStyleCnt="4"/>
      <dgm:spPr/>
    </dgm:pt>
    <dgm:pt modelId="{2A12B1A5-4A35-4F68-9F97-563F8B5DB502}" type="pres">
      <dgm:prSet presAssocID="{FF856D2B-2F5B-4F59-A38E-1268D5CDD9E7}" presName="parentText" presStyleLbl="node1" presStyleIdx="2" presStyleCnt="4">
        <dgm:presLayoutVars>
          <dgm:chMax val="0"/>
          <dgm:bulletEnabled val="1"/>
        </dgm:presLayoutVars>
      </dgm:prSet>
      <dgm:spPr/>
    </dgm:pt>
    <dgm:pt modelId="{A50BE504-3F3A-4ADC-9C70-26AD7BF71A96}" type="pres">
      <dgm:prSet presAssocID="{FF856D2B-2F5B-4F59-A38E-1268D5CDD9E7}" presName="negativeSpace" presStyleCnt="0"/>
      <dgm:spPr/>
    </dgm:pt>
    <dgm:pt modelId="{62B760EF-0A80-41DA-A5F5-9D7742184231}" type="pres">
      <dgm:prSet presAssocID="{FF856D2B-2F5B-4F59-A38E-1268D5CDD9E7}" presName="childText" presStyleLbl="conFgAcc1" presStyleIdx="2" presStyleCnt="4">
        <dgm:presLayoutVars>
          <dgm:bulletEnabled val="1"/>
        </dgm:presLayoutVars>
      </dgm:prSet>
      <dgm:spPr/>
    </dgm:pt>
    <dgm:pt modelId="{FCA75D68-0CF1-4D8F-96E7-1677E67A6A9B}" type="pres">
      <dgm:prSet presAssocID="{B5B6AF67-0D6B-46AA-A18F-30A6B9C021FD}" presName="spaceBetweenRectangles" presStyleCnt="0"/>
      <dgm:spPr/>
    </dgm:pt>
    <dgm:pt modelId="{37EC1121-EBE3-4C3E-9A60-4F86878ED268}" type="pres">
      <dgm:prSet presAssocID="{7A15988A-8A77-4C49-9C41-3F77F2CE3E82}" presName="parentLin" presStyleCnt="0"/>
      <dgm:spPr/>
    </dgm:pt>
    <dgm:pt modelId="{E4E6993C-7986-491E-A61D-9637D74E24E4}" type="pres">
      <dgm:prSet presAssocID="{7A15988A-8A77-4C49-9C41-3F77F2CE3E82}" presName="parentLeftMargin" presStyleLbl="node1" presStyleIdx="2" presStyleCnt="4"/>
      <dgm:spPr/>
    </dgm:pt>
    <dgm:pt modelId="{3C281C8F-1805-439D-BD6C-62D20AFA1566}" type="pres">
      <dgm:prSet presAssocID="{7A15988A-8A77-4C49-9C41-3F77F2CE3E82}" presName="parentText" presStyleLbl="node1" presStyleIdx="3" presStyleCnt="4">
        <dgm:presLayoutVars>
          <dgm:chMax val="0"/>
          <dgm:bulletEnabled val="1"/>
        </dgm:presLayoutVars>
      </dgm:prSet>
      <dgm:spPr/>
    </dgm:pt>
    <dgm:pt modelId="{5C5175FD-32A4-4032-A78E-A26F6F90EB14}" type="pres">
      <dgm:prSet presAssocID="{7A15988A-8A77-4C49-9C41-3F77F2CE3E82}" presName="negativeSpace" presStyleCnt="0"/>
      <dgm:spPr/>
    </dgm:pt>
    <dgm:pt modelId="{3F560F07-298C-46DF-A676-7F663070DF54}" type="pres">
      <dgm:prSet presAssocID="{7A15988A-8A77-4C49-9C41-3F77F2CE3E82}" presName="childText" presStyleLbl="conFgAcc1" presStyleIdx="3" presStyleCnt="4">
        <dgm:presLayoutVars>
          <dgm:bulletEnabled val="1"/>
        </dgm:presLayoutVars>
      </dgm:prSet>
      <dgm:spPr/>
    </dgm:pt>
  </dgm:ptLst>
  <dgm:cxnLst>
    <dgm:cxn modelId="{A04EF010-FC48-44BE-A15B-69E3A3496D27}" srcId="{CF5E9B6D-636E-4FED-B455-3B9A71D65E5D}" destId="{99DAB22A-7A13-492D-848A-A79390D2EE31}" srcOrd="0" destOrd="0" parTransId="{D1111C82-14E1-4CFB-ACF7-C2D671267F10}" sibTransId="{432AC74A-1127-4644-B2CF-43262F216478}"/>
    <dgm:cxn modelId="{AED67512-DE5B-468E-8E93-444898C960AB}" srcId="{E5BE9C97-D93E-4755-AEAD-FFF3AD9991F1}" destId="{DE897218-7A7C-460B-89FD-50E71E0CD5CC}" srcOrd="1" destOrd="0" parTransId="{4124E4C1-89B8-4D5F-93AC-161F53F85377}" sibTransId="{176D69CB-2C13-41F7-8F61-DBC34125CABF}"/>
    <dgm:cxn modelId="{10B0FD13-35CE-4AB2-8ED3-2C9F42422718}" type="presOf" srcId="{D37E76D8-257F-474D-B404-B929AEFBE480}" destId="{62B760EF-0A80-41DA-A5F5-9D7742184231}" srcOrd="0" destOrd="0" presId="urn:microsoft.com/office/officeart/2005/8/layout/list1"/>
    <dgm:cxn modelId="{C8585314-0C89-4855-95E4-BD4C419B116B}" srcId="{FF856D2B-2F5B-4F59-A38E-1268D5CDD9E7}" destId="{51FC0EB7-C145-4548-9069-09C3CF745375}" srcOrd="1" destOrd="0" parTransId="{2BE36A4F-37BD-4E87-8002-E4A774F789E6}" sibTransId="{DA77C6A2-2AA7-459B-8DD5-92872679FA7A}"/>
    <dgm:cxn modelId="{B0A77916-53B7-4A91-92F1-59F3CF9B4648}" type="presOf" srcId="{6D590478-A897-4FDE-8A7C-DC02698CCF47}" destId="{509DA130-3A31-48E7-B4BA-1159A48AD094}" srcOrd="0" destOrd="1" presId="urn:microsoft.com/office/officeart/2005/8/layout/list1"/>
    <dgm:cxn modelId="{318D8419-967C-44A1-B56A-4E0D1E71A8FB}" srcId="{C42E03E4-7E32-4004-B3F9-9A75F3D2A7E1}" destId="{E5BE9C97-D93E-4755-AEAD-FFF3AD9991F1}" srcOrd="1" destOrd="0" parTransId="{FFFCC6E2-34CB-422A-A1FC-11BFCC77F234}" sibTransId="{7056B6D8-1A6B-4E23-AB6A-8F88B3B2298A}"/>
    <dgm:cxn modelId="{E8166C22-35A6-4EB9-859E-6DFEA95FA443}" srcId="{FF856D2B-2F5B-4F59-A38E-1268D5CDD9E7}" destId="{D37E76D8-257F-474D-B404-B929AEFBE480}" srcOrd="0" destOrd="0" parTransId="{1EFDA43B-F7AB-45C0-8612-80C3A0D008D6}" sibTransId="{DED5130D-96E7-454C-81C8-2E4125EFD11E}"/>
    <dgm:cxn modelId="{35A1A326-BC82-4734-9182-A590A291833B}" srcId="{C42E03E4-7E32-4004-B3F9-9A75F3D2A7E1}" destId="{FF856D2B-2F5B-4F59-A38E-1268D5CDD9E7}" srcOrd="2" destOrd="0" parTransId="{0D446E28-7076-4679-AB13-4AECF986909C}" sibTransId="{B5B6AF67-0D6B-46AA-A18F-30A6B9C021FD}"/>
    <dgm:cxn modelId="{20DC2036-239F-40E6-81FF-BDFCE5C0FD1B}" type="presOf" srcId="{7A15988A-8A77-4C49-9C41-3F77F2CE3E82}" destId="{3C281C8F-1805-439D-BD6C-62D20AFA1566}" srcOrd="1" destOrd="0" presId="urn:microsoft.com/office/officeart/2005/8/layout/list1"/>
    <dgm:cxn modelId="{ABB94340-2016-4195-B440-BAB96157E3DE}" type="presOf" srcId="{E5BE9C97-D93E-4755-AEAD-FFF3AD9991F1}" destId="{E32DA9BF-4AE0-4E5F-8F44-22FAF9AA9A61}" srcOrd="0" destOrd="0" presId="urn:microsoft.com/office/officeart/2005/8/layout/list1"/>
    <dgm:cxn modelId="{CA9C086A-63E9-4EFF-A5F7-A781EF29AE0D}" type="presOf" srcId="{CF5E9B6D-636E-4FED-B455-3B9A71D65E5D}" destId="{DEA405AB-B0C4-4947-B263-EAEE658F5137}" srcOrd="0" destOrd="0" presId="urn:microsoft.com/office/officeart/2005/8/layout/list1"/>
    <dgm:cxn modelId="{0D4A4C55-D0CE-45BE-B422-A51131E1BAFF}" type="presOf" srcId="{FF856D2B-2F5B-4F59-A38E-1268D5CDD9E7}" destId="{2A12B1A5-4A35-4F68-9F97-563F8B5DB502}" srcOrd="1" destOrd="0" presId="urn:microsoft.com/office/officeart/2005/8/layout/list1"/>
    <dgm:cxn modelId="{71B5A355-ABB7-488C-89E8-FCA3DFD8B050}" type="presOf" srcId="{FF856D2B-2F5B-4F59-A38E-1268D5CDD9E7}" destId="{6F189C43-4C8D-46B6-A703-9DAAF3BEC112}" srcOrd="0" destOrd="0" presId="urn:microsoft.com/office/officeart/2005/8/layout/list1"/>
    <dgm:cxn modelId="{096A6077-7EAE-405D-947C-4E1B2B57DA79}" type="presOf" srcId="{163563C1-33D7-4164-AF20-06963EC21CA3}" destId="{42F78B9C-7493-4438-9C6E-A46BFD1599B4}" srcOrd="0" destOrd="0" presId="urn:microsoft.com/office/officeart/2005/8/layout/list1"/>
    <dgm:cxn modelId="{6B32D057-8603-4BA6-BB26-7A11C62292FE}" type="presOf" srcId="{99DAB22A-7A13-492D-848A-A79390D2EE31}" destId="{509DA130-3A31-48E7-B4BA-1159A48AD094}" srcOrd="0" destOrd="0" presId="urn:microsoft.com/office/officeart/2005/8/layout/list1"/>
    <dgm:cxn modelId="{99E16085-8351-4676-B60D-70F0E8141F4D}" type="presOf" srcId="{CF5E9B6D-636E-4FED-B455-3B9A71D65E5D}" destId="{E14287A5-9FE3-461A-AA3D-4CD0398F99BF}" srcOrd="1" destOrd="0" presId="urn:microsoft.com/office/officeart/2005/8/layout/list1"/>
    <dgm:cxn modelId="{B1C6FA90-72F5-48D9-B4A8-7E23E8A0FCA3}" srcId="{C42E03E4-7E32-4004-B3F9-9A75F3D2A7E1}" destId="{7A15988A-8A77-4C49-9C41-3F77F2CE3E82}" srcOrd="3" destOrd="0" parTransId="{FC77A883-CBD7-45A8-9069-C72178B7781B}" sibTransId="{AFF02F58-AC1B-4075-B44C-4F097799AC97}"/>
    <dgm:cxn modelId="{A5B13196-9135-4AB0-B598-ECD4AE8AC103}" srcId="{7A15988A-8A77-4C49-9C41-3F77F2CE3E82}" destId="{76CC7398-1EEE-4B26-87A8-4F1FFD2B34BF}" srcOrd="0" destOrd="0" parTransId="{E669F650-3F6A-46EC-B351-6B401BEECA11}" sibTransId="{E0D02A13-8A2F-42A0-8E60-EA664E13DA6F}"/>
    <dgm:cxn modelId="{D44D1DA2-506B-44B0-A174-7D3B873E9024}" type="presOf" srcId="{7A15988A-8A77-4C49-9C41-3F77F2CE3E82}" destId="{E4E6993C-7986-491E-A61D-9637D74E24E4}" srcOrd="0" destOrd="0" presId="urn:microsoft.com/office/officeart/2005/8/layout/list1"/>
    <dgm:cxn modelId="{88BF93B1-D0FB-4E40-8E39-0F85FFDDA4F7}" type="presOf" srcId="{76CC7398-1EEE-4B26-87A8-4F1FFD2B34BF}" destId="{3F560F07-298C-46DF-A676-7F663070DF54}" srcOrd="0" destOrd="0" presId="urn:microsoft.com/office/officeart/2005/8/layout/list1"/>
    <dgm:cxn modelId="{0B7970B2-A170-41A2-8F98-CA13AB4EC38F}" srcId="{E5BE9C97-D93E-4755-AEAD-FFF3AD9991F1}" destId="{163563C1-33D7-4164-AF20-06963EC21CA3}" srcOrd="0" destOrd="0" parTransId="{4B7F3F4E-98C7-4B4D-A124-848586D97931}" sibTransId="{D3FE8009-CA29-4408-ABEF-900216CEC22B}"/>
    <dgm:cxn modelId="{CA80BCB9-A7F7-4349-9D39-3E5E1E057D28}" type="presOf" srcId="{DE897218-7A7C-460B-89FD-50E71E0CD5CC}" destId="{42F78B9C-7493-4438-9C6E-A46BFD1599B4}" srcOrd="0" destOrd="1" presId="urn:microsoft.com/office/officeart/2005/8/layout/list1"/>
    <dgm:cxn modelId="{2AD4F8BF-1D31-481A-9F49-138B8A0E036F}" srcId="{C42E03E4-7E32-4004-B3F9-9A75F3D2A7E1}" destId="{CF5E9B6D-636E-4FED-B455-3B9A71D65E5D}" srcOrd="0" destOrd="0" parTransId="{52DEC939-86EC-44DE-97F9-640477B1FCF1}" sibTransId="{83472E11-40BF-4C3C-A1A9-B61019DE8F9D}"/>
    <dgm:cxn modelId="{C4EA44CE-E955-4423-BEBB-4C20585BDAA9}" srcId="{CF5E9B6D-636E-4FED-B455-3B9A71D65E5D}" destId="{6D590478-A897-4FDE-8A7C-DC02698CCF47}" srcOrd="1" destOrd="0" parTransId="{2ABC58EC-0D51-4C77-A982-7C59156A4674}" sibTransId="{2937D31A-03A8-46DA-BE83-60F7856440C2}"/>
    <dgm:cxn modelId="{67DD83D3-5984-4DB6-ABD6-CAF1BDA85E3D}" type="presOf" srcId="{C42E03E4-7E32-4004-B3F9-9A75F3D2A7E1}" destId="{43FB8169-0CBC-40BA-BEB3-4160606CFC5D}" srcOrd="0" destOrd="0" presId="urn:microsoft.com/office/officeart/2005/8/layout/list1"/>
    <dgm:cxn modelId="{3C3744E2-C55E-45F3-9BED-CA7D65326BCA}" type="presOf" srcId="{51FC0EB7-C145-4548-9069-09C3CF745375}" destId="{62B760EF-0A80-41DA-A5F5-9D7742184231}" srcOrd="0" destOrd="1" presId="urn:microsoft.com/office/officeart/2005/8/layout/list1"/>
    <dgm:cxn modelId="{754407F4-7D02-462B-95FC-2E8362445805}" type="presOf" srcId="{E5BE9C97-D93E-4755-AEAD-FFF3AD9991F1}" destId="{214E7784-3D48-41A2-970F-874168D5548C}" srcOrd="1" destOrd="0" presId="urn:microsoft.com/office/officeart/2005/8/layout/list1"/>
    <dgm:cxn modelId="{B0400686-E3E6-4732-BECA-7EF22DBE6D47}" type="presParOf" srcId="{43FB8169-0CBC-40BA-BEB3-4160606CFC5D}" destId="{82484E6F-2AC0-4B6D-B693-97E716AE3A5E}" srcOrd="0" destOrd="0" presId="urn:microsoft.com/office/officeart/2005/8/layout/list1"/>
    <dgm:cxn modelId="{BC4DBBF9-A3F2-4AC1-814A-2025F084E068}" type="presParOf" srcId="{82484E6F-2AC0-4B6D-B693-97E716AE3A5E}" destId="{DEA405AB-B0C4-4947-B263-EAEE658F5137}" srcOrd="0" destOrd="0" presId="urn:microsoft.com/office/officeart/2005/8/layout/list1"/>
    <dgm:cxn modelId="{1FDA673C-A75D-40B1-8756-4364279A6052}" type="presParOf" srcId="{82484E6F-2AC0-4B6D-B693-97E716AE3A5E}" destId="{E14287A5-9FE3-461A-AA3D-4CD0398F99BF}" srcOrd="1" destOrd="0" presId="urn:microsoft.com/office/officeart/2005/8/layout/list1"/>
    <dgm:cxn modelId="{C74E47BC-BC13-41D1-B1B4-9EEAC974AEFF}" type="presParOf" srcId="{43FB8169-0CBC-40BA-BEB3-4160606CFC5D}" destId="{DDAE6F07-43B6-43F1-B865-43895D71B479}" srcOrd="1" destOrd="0" presId="urn:microsoft.com/office/officeart/2005/8/layout/list1"/>
    <dgm:cxn modelId="{E9DC6B36-1A70-4012-B11F-D9CE042D8759}" type="presParOf" srcId="{43FB8169-0CBC-40BA-BEB3-4160606CFC5D}" destId="{509DA130-3A31-48E7-B4BA-1159A48AD094}" srcOrd="2" destOrd="0" presId="urn:microsoft.com/office/officeart/2005/8/layout/list1"/>
    <dgm:cxn modelId="{7F78F766-815F-4855-837B-CBFDBA2C45CC}" type="presParOf" srcId="{43FB8169-0CBC-40BA-BEB3-4160606CFC5D}" destId="{627DA96A-0B8D-4740-926C-E00906FC7963}" srcOrd="3" destOrd="0" presId="urn:microsoft.com/office/officeart/2005/8/layout/list1"/>
    <dgm:cxn modelId="{BCC19198-4309-403C-921D-2F4E655576A9}" type="presParOf" srcId="{43FB8169-0CBC-40BA-BEB3-4160606CFC5D}" destId="{CBFC896B-7001-43FC-A7E3-B83ACD3D955B}" srcOrd="4" destOrd="0" presId="urn:microsoft.com/office/officeart/2005/8/layout/list1"/>
    <dgm:cxn modelId="{84A00AB3-D648-48B6-8105-11F56FC2555E}" type="presParOf" srcId="{CBFC896B-7001-43FC-A7E3-B83ACD3D955B}" destId="{E32DA9BF-4AE0-4E5F-8F44-22FAF9AA9A61}" srcOrd="0" destOrd="0" presId="urn:microsoft.com/office/officeart/2005/8/layout/list1"/>
    <dgm:cxn modelId="{2FC8D6FA-F8D4-4822-9B3B-E312B1C1EF36}" type="presParOf" srcId="{CBFC896B-7001-43FC-A7E3-B83ACD3D955B}" destId="{214E7784-3D48-41A2-970F-874168D5548C}" srcOrd="1" destOrd="0" presId="urn:microsoft.com/office/officeart/2005/8/layout/list1"/>
    <dgm:cxn modelId="{FDBB61FC-E2D5-46E2-A60C-8CD7FE5E3B73}" type="presParOf" srcId="{43FB8169-0CBC-40BA-BEB3-4160606CFC5D}" destId="{1CAF5D88-8009-4635-918C-13B2A02D80C4}" srcOrd="5" destOrd="0" presId="urn:microsoft.com/office/officeart/2005/8/layout/list1"/>
    <dgm:cxn modelId="{74606D5F-F5A4-44E1-B4FF-13E203659756}" type="presParOf" srcId="{43FB8169-0CBC-40BA-BEB3-4160606CFC5D}" destId="{42F78B9C-7493-4438-9C6E-A46BFD1599B4}" srcOrd="6" destOrd="0" presId="urn:microsoft.com/office/officeart/2005/8/layout/list1"/>
    <dgm:cxn modelId="{27263B96-B77B-46CF-8B04-AE76AADD71CF}" type="presParOf" srcId="{43FB8169-0CBC-40BA-BEB3-4160606CFC5D}" destId="{275488DF-ED02-4A4E-8A8E-713D3A09ABF2}" srcOrd="7" destOrd="0" presId="urn:microsoft.com/office/officeart/2005/8/layout/list1"/>
    <dgm:cxn modelId="{F610E3DB-49E2-4EE2-9036-53A6BA7502F0}" type="presParOf" srcId="{43FB8169-0CBC-40BA-BEB3-4160606CFC5D}" destId="{864B61AA-3CD7-48F3-8E6D-7BBD07DF9A3C}" srcOrd="8" destOrd="0" presId="urn:microsoft.com/office/officeart/2005/8/layout/list1"/>
    <dgm:cxn modelId="{9FE88A3B-237E-41A1-BA73-FE0709FDAFDF}" type="presParOf" srcId="{864B61AA-3CD7-48F3-8E6D-7BBD07DF9A3C}" destId="{6F189C43-4C8D-46B6-A703-9DAAF3BEC112}" srcOrd="0" destOrd="0" presId="urn:microsoft.com/office/officeart/2005/8/layout/list1"/>
    <dgm:cxn modelId="{166748A4-C22C-412F-8561-887D9F967656}" type="presParOf" srcId="{864B61AA-3CD7-48F3-8E6D-7BBD07DF9A3C}" destId="{2A12B1A5-4A35-4F68-9F97-563F8B5DB502}" srcOrd="1" destOrd="0" presId="urn:microsoft.com/office/officeart/2005/8/layout/list1"/>
    <dgm:cxn modelId="{9386914E-8EF5-4F91-86C1-C019512B00E9}" type="presParOf" srcId="{43FB8169-0CBC-40BA-BEB3-4160606CFC5D}" destId="{A50BE504-3F3A-4ADC-9C70-26AD7BF71A96}" srcOrd="9" destOrd="0" presId="urn:microsoft.com/office/officeart/2005/8/layout/list1"/>
    <dgm:cxn modelId="{338BD416-AAD6-4AAF-A308-63FA0E6375BA}" type="presParOf" srcId="{43FB8169-0CBC-40BA-BEB3-4160606CFC5D}" destId="{62B760EF-0A80-41DA-A5F5-9D7742184231}" srcOrd="10" destOrd="0" presId="urn:microsoft.com/office/officeart/2005/8/layout/list1"/>
    <dgm:cxn modelId="{F084E146-0A11-498F-9B35-3488F8D7D6E9}" type="presParOf" srcId="{43FB8169-0CBC-40BA-BEB3-4160606CFC5D}" destId="{FCA75D68-0CF1-4D8F-96E7-1677E67A6A9B}" srcOrd="11" destOrd="0" presId="urn:microsoft.com/office/officeart/2005/8/layout/list1"/>
    <dgm:cxn modelId="{C18EFCE8-33DC-4261-9F80-04AB9067B344}" type="presParOf" srcId="{43FB8169-0CBC-40BA-BEB3-4160606CFC5D}" destId="{37EC1121-EBE3-4C3E-9A60-4F86878ED268}" srcOrd="12" destOrd="0" presId="urn:microsoft.com/office/officeart/2005/8/layout/list1"/>
    <dgm:cxn modelId="{9C8C0738-00A6-4124-AB65-19B26CF338DE}" type="presParOf" srcId="{37EC1121-EBE3-4C3E-9A60-4F86878ED268}" destId="{E4E6993C-7986-491E-A61D-9637D74E24E4}" srcOrd="0" destOrd="0" presId="urn:microsoft.com/office/officeart/2005/8/layout/list1"/>
    <dgm:cxn modelId="{DA35B67A-896E-46BC-9FDC-69BB5810B4FD}" type="presParOf" srcId="{37EC1121-EBE3-4C3E-9A60-4F86878ED268}" destId="{3C281C8F-1805-439D-BD6C-62D20AFA1566}" srcOrd="1" destOrd="0" presId="urn:microsoft.com/office/officeart/2005/8/layout/list1"/>
    <dgm:cxn modelId="{A7C59F58-3EB7-4B52-B13D-4C34AE7C606D}" type="presParOf" srcId="{43FB8169-0CBC-40BA-BEB3-4160606CFC5D}" destId="{5C5175FD-32A4-4032-A78E-A26F6F90EB14}" srcOrd="13" destOrd="0" presId="urn:microsoft.com/office/officeart/2005/8/layout/list1"/>
    <dgm:cxn modelId="{3F4E9877-D538-495C-8D41-6A7CA850DB01}" type="presParOf" srcId="{43FB8169-0CBC-40BA-BEB3-4160606CFC5D}" destId="{3F560F07-298C-46DF-A676-7F663070DF5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599A82-37A2-4EAA-92FC-04820253627C}"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67F744F3-A228-4A4F-9530-908B316D4A6E}">
      <dgm:prSet/>
      <dgm:spPr/>
      <dgm:t>
        <a:bodyPr/>
        <a:lstStyle/>
        <a:p>
          <a:pPr>
            <a:lnSpc>
              <a:spcPct val="100000"/>
            </a:lnSpc>
            <a:defRPr cap="all"/>
          </a:pPr>
          <a:r>
            <a:rPr lang="en-US">
              <a:latin typeface="Arial" panose="020B0604020202020204" pitchFamily="34" charset="0"/>
              <a:cs typeface="Arial" panose="020B0604020202020204" pitchFamily="34" charset="0"/>
            </a:rPr>
            <a:t>CSI School Accountability  </a:t>
          </a:r>
        </a:p>
      </dgm:t>
    </dgm:pt>
    <dgm:pt modelId="{968F88D9-5A8D-4740-BCF6-9B45F649E0E9}" type="parTrans" cxnId="{8C0FD718-D15D-4314-BC31-F0C85C813388}">
      <dgm:prSet/>
      <dgm:spPr/>
      <dgm:t>
        <a:bodyPr/>
        <a:lstStyle/>
        <a:p>
          <a:endParaRPr lang="en-US">
            <a:latin typeface="Arial" panose="020B0604020202020204" pitchFamily="34" charset="0"/>
            <a:cs typeface="Arial" panose="020B0604020202020204" pitchFamily="34" charset="0"/>
          </a:endParaRPr>
        </a:p>
      </dgm:t>
    </dgm:pt>
    <dgm:pt modelId="{E95F519F-0FEB-42EE-8C3A-23FE7433A50C}" type="sibTrans" cxnId="{8C0FD718-D15D-4314-BC31-F0C85C813388}">
      <dgm:prSet/>
      <dgm:spPr/>
      <dgm:t>
        <a:bodyPr/>
        <a:lstStyle/>
        <a:p>
          <a:endParaRPr lang="en-US">
            <a:latin typeface="Arial" panose="020B0604020202020204" pitchFamily="34" charset="0"/>
            <a:cs typeface="Arial" panose="020B0604020202020204" pitchFamily="34" charset="0"/>
          </a:endParaRPr>
        </a:p>
      </dgm:t>
    </dgm:pt>
    <dgm:pt modelId="{2DCB8CAA-6742-472C-A534-E304AB6B8409}">
      <dgm:prSet/>
      <dgm:spPr/>
      <dgm:t>
        <a:bodyPr/>
        <a:lstStyle/>
        <a:p>
          <a:pPr>
            <a:lnSpc>
              <a:spcPct val="100000"/>
            </a:lnSpc>
            <a:defRPr cap="all"/>
          </a:pPr>
          <a:r>
            <a:rPr lang="en-US">
              <a:latin typeface="Arial" panose="020B0604020202020204" pitchFamily="34" charset="0"/>
              <a:cs typeface="Arial" panose="020B0604020202020204" pitchFamily="34" charset="0"/>
            </a:rPr>
            <a:t>Understanding the CSI-School Charter Contract</a:t>
          </a:r>
        </a:p>
      </dgm:t>
    </dgm:pt>
    <dgm:pt modelId="{BD3F87E7-4D89-4FE5-A403-B350038AFACB}" type="parTrans" cxnId="{DD67C79F-56B6-4991-A97D-44BFA7C7386C}">
      <dgm:prSet/>
      <dgm:spPr/>
      <dgm:t>
        <a:bodyPr/>
        <a:lstStyle/>
        <a:p>
          <a:endParaRPr lang="en-US">
            <a:latin typeface="Arial" panose="020B0604020202020204" pitchFamily="34" charset="0"/>
            <a:cs typeface="Arial" panose="020B0604020202020204" pitchFamily="34" charset="0"/>
          </a:endParaRPr>
        </a:p>
      </dgm:t>
    </dgm:pt>
    <dgm:pt modelId="{8EA8C2BE-BCCF-4869-A0E6-1E4607CD8B55}" type="sibTrans" cxnId="{DD67C79F-56B6-4991-A97D-44BFA7C7386C}">
      <dgm:prSet/>
      <dgm:spPr/>
      <dgm:t>
        <a:bodyPr/>
        <a:lstStyle/>
        <a:p>
          <a:endParaRPr lang="en-US">
            <a:latin typeface="Arial" panose="020B0604020202020204" pitchFamily="34" charset="0"/>
            <a:cs typeface="Arial" panose="020B0604020202020204" pitchFamily="34" charset="0"/>
          </a:endParaRPr>
        </a:p>
      </dgm:t>
    </dgm:pt>
    <dgm:pt modelId="{1523D1CD-022E-4179-9B38-4610EF6A8646}">
      <dgm:prSet/>
      <dgm:spPr/>
      <dgm:t>
        <a:bodyPr/>
        <a:lstStyle/>
        <a:p>
          <a:pPr>
            <a:lnSpc>
              <a:spcPct val="100000"/>
            </a:lnSpc>
            <a:defRPr cap="all"/>
          </a:pPr>
          <a:r>
            <a:rPr lang="en-US">
              <a:latin typeface="Arial" panose="020B0604020202020204" pitchFamily="34" charset="0"/>
              <a:cs typeface="Arial" panose="020B0604020202020204" pitchFamily="34" charset="0"/>
            </a:rPr>
            <a:t>CSI Compliance Monitoring</a:t>
          </a:r>
        </a:p>
      </dgm:t>
    </dgm:pt>
    <dgm:pt modelId="{2CDCBAAD-DAD1-4833-82A5-33AE77340B90}" type="parTrans" cxnId="{826962D4-359D-4681-A5C2-98C20FA14CEF}">
      <dgm:prSet/>
      <dgm:spPr/>
      <dgm:t>
        <a:bodyPr/>
        <a:lstStyle/>
        <a:p>
          <a:endParaRPr lang="en-US">
            <a:latin typeface="Arial" panose="020B0604020202020204" pitchFamily="34" charset="0"/>
            <a:cs typeface="Arial" panose="020B0604020202020204" pitchFamily="34" charset="0"/>
          </a:endParaRPr>
        </a:p>
      </dgm:t>
    </dgm:pt>
    <dgm:pt modelId="{98224B33-8BF9-4D8D-85E8-C9582358E05C}" type="sibTrans" cxnId="{826962D4-359D-4681-A5C2-98C20FA14CEF}">
      <dgm:prSet/>
      <dgm:spPr/>
      <dgm:t>
        <a:bodyPr/>
        <a:lstStyle/>
        <a:p>
          <a:endParaRPr lang="en-US">
            <a:latin typeface="Arial" panose="020B0604020202020204" pitchFamily="34" charset="0"/>
            <a:cs typeface="Arial" panose="020B0604020202020204" pitchFamily="34" charset="0"/>
          </a:endParaRPr>
        </a:p>
      </dgm:t>
    </dgm:pt>
    <dgm:pt modelId="{5BDF192A-A719-4EA3-B3A1-32EFB348126B}">
      <dgm:prSet/>
      <dgm:spPr/>
      <dgm:t>
        <a:bodyPr/>
        <a:lstStyle/>
        <a:p>
          <a:pPr>
            <a:lnSpc>
              <a:spcPct val="100000"/>
            </a:lnSpc>
            <a:defRPr cap="all"/>
          </a:pPr>
          <a:r>
            <a:rPr lang="en-US">
              <a:latin typeface="Arial" panose="020B0604020202020204" pitchFamily="34" charset="0"/>
              <a:cs typeface="Arial" panose="020B0604020202020204" pitchFamily="34" charset="0"/>
            </a:rPr>
            <a:t>CSI Financial Oversight</a:t>
          </a:r>
        </a:p>
      </dgm:t>
    </dgm:pt>
    <dgm:pt modelId="{7FDC5BDB-98BA-446B-AB2D-886B14BBC200}" type="parTrans" cxnId="{D4702E02-C2AD-4108-B70E-FC29BFB50AF9}">
      <dgm:prSet/>
      <dgm:spPr/>
      <dgm:t>
        <a:bodyPr/>
        <a:lstStyle/>
        <a:p>
          <a:endParaRPr lang="en-US">
            <a:latin typeface="Arial" panose="020B0604020202020204" pitchFamily="34" charset="0"/>
            <a:cs typeface="Arial" panose="020B0604020202020204" pitchFamily="34" charset="0"/>
          </a:endParaRPr>
        </a:p>
      </dgm:t>
    </dgm:pt>
    <dgm:pt modelId="{88D7A789-516B-48E0-9442-D98A55CD9D8A}" type="sibTrans" cxnId="{D4702E02-C2AD-4108-B70E-FC29BFB50AF9}">
      <dgm:prSet/>
      <dgm:spPr/>
      <dgm:t>
        <a:bodyPr/>
        <a:lstStyle/>
        <a:p>
          <a:endParaRPr lang="en-US">
            <a:latin typeface="Arial" panose="020B0604020202020204" pitchFamily="34" charset="0"/>
            <a:cs typeface="Arial" panose="020B0604020202020204" pitchFamily="34" charset="0"/>
          </a:endParaRPr>
        </a:p>
      </dgm:t>
    </dgm:pt>
    <dgm:pt modelId="{9D987B80-3A91-4C2C-8E0F-84B8DBEBFDD7}">
      <dgm:prSet/>
      <dgm:spPr/>
      <dgm:t>
        <a:bodyPr/>
        <a:lstStyle/>
        <a:p>
          <a:pPr>
            <a:lnSpc>
              <a:spcPct val="100000"/>
            </a:lnSpc>
            <a:defRPr cap="all"/>
          </a:pPr>
          <a:r>
            <a:rPr lang="en-US">
              <a:latin typeface="Arial" panose="020B0604020202020204" pitchFamily="34" charset="0"/>
              <a:cs typeface="Arial" panose="020B0604020202020204" pitchFamily="34" charset="0"/>
            </a:rPr>
            <a:t>CSI Special Populations Oversight</a:t>
          </a:r>
        </a:p>
      </dgm:t>
    </dgm:pt>
    <dgm:pt modelId="{C3D6244A-D92B-4965-9950-6FA392019090}" type="parTrans" cxnId="{22072E51-FF29-44DD-A700-17E6FC20B937}">
      <dgm:prSet/>
      <dgm:spPr/>
      <dgm:t>
        <a:bodyPr/>
        <a:lstStyle/>
        <a:p>
          <a:endParaRPr lang="en-US">
            <a:latin typeface="Arial" panose="020B0604020202020204" pitchFamily="34" charset="0"/>
            <a:cs typeface="Arial" panose="020B0604020202020204" pitchFamily="34" charset="0"/>
          </a:endParaRPr>
        </a:p>
      </dgm:t>
    </dgm:pt>
    <dgm:pt modelId="{5DF29E27-6CF8-4348-B6F6-45BA8F9F6B06}" type="sibTrans" cxnId="{22072E51-FF29-44DD-A700-17E6FC20B937}">
      <dgm:prSet/>
      <dgm:spPr/>
      <dgm:t>
        <a:bodyPr/>
        <a:lstStyle/>
        <a:p>
          <a:endParaRPr lang="en-US">
            <a:latin typeface="Arial" panose="020B0604020202020204" pitchFamily="34" charset="0"/>
            <a:cs typeface="Arial" panose="020B0604020202020204" pitchFamily="34" charset="0"/>
          </a:endParaRPr>
        </a:p>
      </dgm:t>
    </dgm:pt>
    <dgm:pt modelId="{B93564B4-F8B9-4FDA-98AD-B6A2B7647E9B}" type="pres">
      <dgm:prSet presAssocID="{B1599A82-37A2-4EAA-92FC-04820253627C}" presName="root" presStyleCnt="0">
        <dgm:presLayoutVars>
          <dgm:dir/>
          <dgm:resizeHandles val="exact"/>
        </dgm:presLayoutVars>
      </dgm:prSet>
      <dgm:spPr/>
    </dgm:pt>
    <dgm:pt modelId="{971FFF8D-B635-4454-AB09-560B606CD97B}" type="pres">
      <dgm:prSet presAssocID="{67F744F3-A228-4A4F-9530-908B316D4A6E}" presName="compNode" presStyleCnt="0"/>
      <dgm:spPr/>
    </dgm:pt>
    <dgm:pt modelId="{02BD9E7D-0855-4264-9927-1B683F4E47D5}" type="pres">
      <dgm:prSet presAssocID="{67F744F3-A228-4A4F-9530-908B316D4A6E}" presName="iconBgRect" presStyleLbl="bgShp" presStyleIdx="0" presStyleCnt="5"/>
      <dgm:spPr/>
    </dgm:pt>
    <dgm:pt modelId="{B3E3C733-609C-4017-AF44-B7580B8056AF}" type="pres">
      <dgm:prSet presAssocID="{67F744F3-A228-4A4F-9530-908B316D4A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5457C351-09CD-4E8A-AB8A-AEBBD3C8E144}" type="pres">
      <dgm:prSet presAssocID="{67F744F3-A228-4A4F-9530-908B316D4A6E}" presName="spaceRect" presStyleCnt="0"/>
      <dgm:spPr/>
    </dgm:pt>
    <dgm:pt modelId="{C74848E7-950B-4660-ACC1-9FCD72494978}" type="pres">
      <dgm:prSet presAssocID="{67F744F3-A228-4A4F-9530-908B316D4A6E}" presName="textRect" presStyleLbl="revTx" presStyleIdx="0" presStyleCnt="5">
        <dgm:presLayoutVars>
          <dgm:chMax val="1"/>
          <dgm:chPref val="1"/>
        </dgm:presLayoutVars>
      </dgm:prSet>
      <dgm:spPr/>
    </dgm:pt>
    <dgm:pt modelId="{646454E0-ADA5-453F-B84F-82AF5B2FA858}" type="pres">
      <dgm:prSet presAssocID="{E95F519F-0FEB-42EE-8C3A-23FE7433A50C}" presName="sibTrans" presStyleCnt="0"/>
      <dgm:spPr/>
    </dgm:pt>
    <dgm:pt modelId="{81BFFF6F-2905-4BDA-B13D-252691B4EF60}" type="pres">
      <dgm:prSet presAssocID="{2DCB8CAA-6742-472C-A534-E304AB6B8409}" presName="compNode" presStyleCnt="0"/>
      <dgm:spPr/>
    </dgm:pt>
    <dgm:pt modelId="{8A3D4C54-8988-4A12-AA85-61039E668B04}" type="pres">
      <dgm:prSet presAssocID="{2DCB8CAA-6742-472C-A534-E304AB6B8409}" presName="iconBgRect" presStyleLbl="bgShp" presStyleIdx="1" presStyleCnt="5"/>
      <dgm:spPr/>
    </dgm:pt>
    <dgm:pt modelId="{87C4FD93-B3A3-40B1-ACC7-5787A1AB7AB8}" type="pres">
      <dgm:prSet presAssocID="{2DCB8CAA-6742-472C-A534-E304AB6B840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2A47FA7C-5C27-415A-8856-9DD37692BED6}" type="pres">
      <dgm:prSet presAssocID="{2DCB8CAA-6742-472C-A534-E304AB6B8409}" presName="spaceRect" presStyleCnt="0"/>
      <dgm:spPr/>
    </dgm:pt>
    <dgm:pt modelId="{23CE1D96-D18B-432E-8252-52A97DBF67D2}" type="pres">
      <dgm:prSet presAssocID="{2DCB8CAA-6742-472C-A534-E304AB6B8409}" presName="textRect" presStyleLbl="revTx" presStyleIdx="1" presStyleCnt="5">
        <dgm:presLayoutVars>
          <dgm:chMax val="1"/>
          <dgm:chPref val="1"/>
        </dgm:presLayoutVars>
      </dgm:prSet>
      <dgm:spPr/>
    </dgm:pt>
    <dgm:pt modelId="{7F067BFC-E109-44EF-AEDA-65405C419B37}" type="pres">
      <dgm:prSet presAssocID="{8EA8C2BE-BCCF-4869-A0E6-1E4607CD8B55}" presName="sibTrans" presStyleCnt="0"/>
      <dgm:spPr/>
    </dgm:pt>
    <dgm:pt modelId="{A7D58498-03B8-444C-8E5E-E701A01C75CB}" type="pres">
      <dgm:prSet presAssocID="{1523D1CD-022E-4179-9B38-4610EF6A8646}" presName="compNode" presStyleCnt="0"/>
      <dgm:spPr/>
    </dgm:pt>
    <dgm:pt modelId="{35134613-E2D5-4BEA-9D11-E51EE37992C4}" type="pres">
      <dgm:prSet presAssocID="{1523D1CD-022E-4179-9B38-4610EF6A8646}" presName="iconBgRect" presStyleLbl="bgShp" presStyleIdx="2" presStyleCnt="5"/>
      <dgm:spPr/>
    </dgm:pt>
    <dgm:pt modelId="{46D83DE2-1EB9-48D7-8A0E-F2025C02F808}" type="pres">
      <dgm:prSet presAssocID="{1523D1CD-022E-4179-9B38-4610EF6A864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3F2836D8-3EF7-4E92-85DF-82899D76B7BC}" type="pres">
      <dgm:prSet presAssocID="{1523D1CD-022E-4179-9B38-4610EF6A8646}" presName="spaceRect" presStyleCnt="0"/>
      <dgm:spPr/>
    </dgm:pt>
    <dgm:pt modelId="{E939A93B-5AE7-446D-827D-2F8D097685A6}" type="pres">
      <dgm:prSet presAssocID="{1523D1CD-022E-4179-9B38-4610EF6A8646}" presName="textRect" presStyleLbl="revTx" presStyleIdx="2" presStyleCnt="5">
        <dgm:presLayoutVars>
          <dgm:chMax val="1"/>
          <dgm:chPref val="1"/>
        </dgm:presLayoutVars>
      </dgm:prSet>
      <dgm:spPr/>
    </dgm:pt>
    <dgm:pt modelId="{82CB7D73-5D40-46E3-9541-057CF1F281C0}" type="pres">
      <dgm:prSet presAssocID="{98224B33-8BF9-4D8D-85E8-C9582358E05C}" presName="sibTrans" presStyleCnt="0"/>
      <dgm:spPr/>
    </dgm:pt>
    <dgm:pt modelId="{497F9869-C8E4-421A-9907-FDDE1F272711}" type="pres">
      <dgm:prSet presAssocID="{5BDF192A-A719-4EA3-B3A1-32EFB348126B}" presName="compNode" presStyleCnt="0"/>
      <dgm:spPr/>
    </dgm:pt>
    <dgm:pt modelId="{D9C0D7FF-A98D-4E46-ADF0-56FDDE07900E}" type="pres">
      <dgm:prSet presAssocID="{5BDF192A-A719-4EA3-B3A1-32EFB348126B}" presName="iconBgRect" presStyleLbl="bgShp" presStyleIdx="3" presStyleCnt="5"/>
      <dgm:spPr/>
    </dgm:pt>
    <dgm:pt modelId="{4AA2BAA4-7876-4D57-BE46-130FF0787A36}" type="pres">
      <dgm:prSet presAssocID="{5BDF192A-A719-4EA3-B3A1-32EFB348126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5F948C1B-EFEA-4E44-807E-0C18369ABF7D}" type="pres">
      <dgm:prSet presAssocID="{5BDF192A-A719-4EA3-B3A1-32EFB348126B}" presName="spaceRect" presStyleCnt="0"/>
      <dgm:spPr/>
    </dgm:pt>
    <dgm:pt modelId="{645B2EBC-8F01-4C04-88A1-9994F35EF90D}" type="pres">
      <dgm:prSet presAssocID="{5BDF192A-A719-4EA3-B3A1-32EFB348126B}" presName="textRect" presStyleLbl="revTx" presStyleIdx="3" presStyleCnt="5">
        <dgm:presLayoutVars>
          <dgm:chMax val="1"/>
          <dgm:chPref val="1"/>
        </dgm:presLayoutVars>
      </dgm:prSet>
      <dgm:spPr/>
    </dgm:pt>
    <dgm:pt modelId="{3333C5B7-A5F8-4B58-8D22-4612029172BB}" type="pres">
      <dgm:prSet presAssocID="{88D7A789-516B-48E0-9442-D98A55CD9D8A}" presName="sibTrans" presStyleCnt="0"/>
      <dgm:spPr/>
    </dgm:pt>
    <dgm:pt modelId="{0ED3DAA9-28C0-4FB6-A70B-BD17E84990B2}" type="pres">
      <dgm:prSet presAssocID="{9D987B80-3A91-4C2C-8E0F-84B8DBEBFDD7}" presName="compNode" presStyleCnt="0"/>
      <dgm:spPr/>
    </dgm:pt>
    <dgm:pt modelId="{FBBE71D8-543B-4A0B-A2C2-F4F5A350E3F9}" type="pres">
      <dgm:prSet presAssocID="{9D987B80-3A91-4C2C-8E0F-84B8DBEBFDD7}" presName="iconBgRect" presStyleLbl="bgShp" presStyleIdx="4" presStyleCnt="5"/>
      <dgm:spPr/>
    </dgm:pt>
    <dgm:pt modelId="{50EBD831-149E-4AFC-9970-EFC42E308540}" type="pres">
      <dgm:prSet presAssocID="{9D987B80-3A91-4C2C-8E0F-84B8DBEBFDD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CA53D301-765C-4D80-96F8-F2042C6D62F5}" type="pres">
      <dgm:prSet presAssocID="{9D987B80-3A91-4C2C-8E0F-84B8DBEBFDD7}" presName="spaceRect" presStyleCnt="0"/>
      <dgm:spPr/>
    </dgm:pt>
    <dgm:pt modelId="{29DBBBA5-7BD5-461D-96EF-E108D9A47B80}" type="pres">
      <dgm:prSet presAssocID="{9D987B80-3A91-4C2C-8E0F-84B8DBEBFDD7}" presName="textRect" presStyleLbl="revTx" presStyleIdx="4" presStyleCnt="5">
        <dgm:presLayoutVars>
          <dgm:chMax val="1"/>
          <dgm:chPref val="1"/>
        </dgm:presLayoutVars>
      </dgm:prSet>
      <dgm:spPr/>
    </dgm:pt>
  </dgm:ptLst>
  <dgm:cxnLst>
    <dgm:cxn modelId="{D4702E02-C2AD-4108-B70E-FC29BFB50AF9}" srcId="{B1599A82-37A2-4EAA-92FC-04820253627C}" destId="{5BDF192A-A719-4EA3-B3A1-32EFB348126B}" srcOrd="3" destOrd="0" parTransId="{7FDC5BDB-98BA-446B-AB2D-886B14BBC200}" sibTransId="{88D7A789-516B-48E0-9442-D98A55CD9D8A}"/>
    <dgm:cxn modelId="{8C0FD718-D15D-4314-BC31-F0C85C813388}" srcId="{B1599A82-37A2-4EAA-92FC-04820253627C}" destId="{67F744F3-A228-4A4F-9530-908B316D4A6E}" srcOrd="0" destOrd="0" parTransId="{968F88D9-5A8D-4740-BCF6-9B45F649E0E9}" sibTransId="{E95F519F-0FEB-42EE-8C3A-23FE7433A50C}"/>
    <dgm:cxn modelId="{86ADBB37-06D8-4096-9F3F-2C9BA8094360}" type="presOf" srcId="{5BDF192A-A719-4EA3-B3A1-32EFB348126B}" destId="{645B2EBC-8F01-4C04-88A1-9994F35EF90D}" srcOrd="0" destOrd="0" presId="urn:microsoft.com/office/officeart/2018/5/layout/IconCircleLabelList"/>
    <dgm:cxn modelId="{22072E51-FF29-44DD-A700-17E6FC20B937}" srcId="{B1599A82-37A2-4EAA-92FC-04820253627C}" destId="{9D987B80-3A91-4C2C-8E0F-84B8DBEBFDD7}" srcOrd="4" destOrd="0" parTransId="{C3D6244A-D92B-4965-9950-6FA392019090}" sibTransId="{5DF29E27-6CF8-4348-B6F6-45BA8F9F6B06}"/>
    <dgm:cxn modelId="{DD67C79F-56B6-4991-A97D-44BFA7C7386C}" srcId="{B1599A82-37A2-4EAA-92FC-04820253627C}" destId="{2DCB8CAA-6742-472C-A534-E304AB6B8409}" srcOrd="1" destOrd="0" parTransId="{BD3F87E7-4D89-4FE5-A403-B350038AFACB}" sibTransId="{8EA8C2BE-BCCF-4869-A0E6-1E4607CD8B55}"/>
    <dgm:cxn modelId="{F7BECBA2-1CB4-450B-9F0A-6CEAE918CD7A}" type="presOf" srcId="{2DCB8CAA-6742-472C-A534-E304AB6B8409}" destId="{23CE1D96-D18B-432E-8252-52A97DBF67D2}" srcOrd="0" destOrd="0" presId="urn:microsoft.com/office/officeart/2018/5/layout/IconCircleLabelList"/>
    <dgm:cxn modelId="{C39352AC-5319-4B5E-8721-8618C63AF60D}" type="presOf" srcId="{B1599A82-37A2-4EAA-92FC-04820253627C}" destId="{B93564B4-F8B9-4FDA-98AD-B6A2B7647E9B}" srcOrd="0" destOrd="0" presId="urn:microsoft.com/office/officeart/2018/5/layout/IconCircleLabelList"/>
    <dgm:cxn modelId="{99538CB9-E2B1-42C1-9EFF-B9B5F8490174}" type="presOf" srcId="{67F744F3-A228-4A4F-9530-908B316D4A6E}" destId="{C74848E7-950B-4660-ACC1-9FCD72494978}" srcOrd="0" destOrd="0" presId="urn:microsoft.com/office/officeart/2018/5/layout/IconCircleLabelList"/>
    <dgm:cxn modelId="{F1FC50CC-4927-43D9-BCAE-82A0951E8F80}" type="presOf" srcId="{9D987B80-3A91-4C2C-8E0F-84B8DBEBFDD7}" destId="{29DBBBA5-7BD5-461D-96EF-E108D9A47B80}" srcOrd="0" destOrd="0" presId="urn:microsoft.com/office/officeart/2018/5/layout/IconCircleLabelList"/>
    <dgm:cxn modelId="{826962D4-359D-4681-A5C2-98C20FA14CEF}" srcId="{B1599A82-37A2-4EAA-92FC-04820253627C}" destId="{1523D1CD-022E-4179-9B38-4610EF6A8646}" srcOrd="2" destOrd="0" parTransId="{2CDCBAAD-DAD1-4833-82A5-33AE77340B90}" sibTransId="{98224B33-8BF9-4D8D-85E8-C9582358E05C}"/>
    <dgm:cxn modelId="{EEA874E7-A1B9-4D39-AE7D-59F4016E8211}" type="presOf" srcId="{1523D1CD-022E-4179-9B38-4610EF6A8646}" destId="{E939A93B-5AE7-446D-827D-2F8D097685A6}" srcOrd="0" destOrd="0" presId="urn:microsoft.com/office/officeart/2018/5/layout/IconCircleLabelList"/>
    <dgm:cxn modelId="{44FB11D2-7880-496E-8A3B-0C76772F949B}" type="presParOf" srcId="{B93564B4-F8B9-4FDA-98AD-B6A2B7647E9B}" destId="{971FFF8D-B635-4454-AB09-560B606CD97B}" srcOrd="0" destOrd="0" presId="urn:microsoft.com/office/officeart/2018/5/layout/IconCircleLabelList"/>
    <dgm:cxn modelId="{FCAF555D-1E37-49E5-B3F6-F75B8F315185}" type="presParOf" srcId="{971FFF8D-B635-4454-AB09-560B606CD97B}" destId="{02BD9E7D-0855-4264-9927-1B683F4E47D5}" srcOrd="0" destOrd="0" presId="urn:microsoft.com/office/officeart/2018/5/layout/IconCircleLabelList"/>
    <dgm:cxn modelId="{9CFB0F40-595D-46DB-8F3C-4271990D1978}" type="presParOf" srcId="{971FFF8D-B635-4454-AB09-560B606CD97B}" destId="{B3E3C733-609C-4017-AF44-B7580B8056AF}" srcOrd="1" destOrd="0" presId="urn:microsoft.com/office/officeart/2018/5/layout/IconCircleLabelList"/>
    <dgm:cxn modelId="{525051EF-6CEB-4237-B7D4-659F8F3310F7}" type="presParOf" srcId="{971FFF8D-B635-4454-AB09-560B606CD97B}" destId="{5457C351-09CD-4E8A-AB8A-AEBBD3C8E144}" srcOrd="2" destOrd="0" presId="urn:microsoft.com/office/officeart/2018/5/layout/IconCircleLabelList"/>
    <dgm:cxn modelId="{C4D3FD61-1A8F-4026-9AB6-BA1EA5B78817}" type="presParOf" srcId="{971FFF8D-B635-4454-AB09-560B606CD97B}" destId="{C74848E7-950B-4660-ACC1-9FCD72494978}" srcOrd="3" destOrd="0" presId="urn:microsoft.com/office/officeart/2018/5/layout/IconCircleLabelList"/>
    <dgm:cxn modelId="{4E6C6B5B-4360-4E44-969F-85C5120BB6E3}" type="presParOf" srcId="{B93564B4-F8B9-4FDA-98AD-B6A2B7647E9B}" destId="{646454E0-ADA5-453F-B84F-82AF5B2FA858}" srcOrd="1" destOrd="0" presId="urn:microsoft.com/office/officeart/2018/5/layout/IconCircleLabelList"/>
    <dgm:cxn modelId="{ADE2AB60-77D3-4CBC-B0D4-399A7BEFE0A7}" type="presParOf" srcId="{B93564B4-F8B9-4FDA-98AD-B6A2B7647E9B}" destId="{81BFFF6F-2905-4BDA-B13D-252691B4EF60}" srcOrd="2" destOrd="0" presId="urn:microsoft.com/office/officeart/2018/5/layout/IconCircleLabelList"/>
    <dgm:cxn modelId="{B84F6246-818C-43E5-9066-78C811519FC3}" type="presParOf" srcId="{81BFFF6F-2905-4BDA-B13D-252691B4EF60}" destId="{8A3D4C54-8988-4A12-AA85-61039E668B04}" srcOrd="0" destOrd="0" presId="urn:microsoft.com/office/officeart/2018/5/layout/IconCircleLabelList"/>
    <dgm:cxn modelId="{0398986B-14A5-4284-94D9-75958AF7A651}" type="presParOf" srcId="{81BFFF6F-2905-4BDA-B13D-252691B4EF60}" destId="{87C4FD93-B3A3-40B1-ACC7-5787A1AB7AB8}" srcOrd="1" destOrd="0" presId="urn:microsoft.com/office/officeart/2018/5/layout/IconCircleLabelList"/>
    <dgm:cxn modelId="{4496D644-ED6A-428D-8333-4858ABEB44C2}" type="presParOf" srcId="{81BFFF6F-2905-4BDA-B13D-252691B4EF60}" destId="{2A47FA7C-5C27-415A-8856-9DD37692BED6}" srcOrd="2" destOrd="0" presId="urn:microsoft.com/office/officeart/2018/5/layout/IconCircleLabelList"/>
    <dgm:cxn modelId="{CB88E369-BF6B-4BE5-8DE7-D6C461DAF398}" type="presParOf" srcId="{81BFFF6F-2905-4BDA-B13D-252691B4EF60}" destId="{23CE1D96-D18B-432E-8252-52A97DBF67D2}" srcOrd="3" destOrd="0" presId="urn:microsoft.com/office/officeart/2018/5/layout/IconCircleLabelList"/>
    <dgm:cxn modelId="{D46FDC5A-55F6-4E8E-8FF6-1F1CD65CA758}" type="presParOf" srcId="{B93564B4-F8B9-4FDA-98AD-B6A2B7647E9B}" destId="{7F067BFC-E109-44EF-AEDA-65405C419B37}" srcOrd="3" destOrd="0" presId="urn:microsoft.com/office/officeart/2018/5/layout/IconCircleLabelList"/>
    <dgm:cxn modelId="{6FDF57A5-DAEC-4DEB-898C-6EC4DAC23453}" type="presParOf" srcId="{B93564B4-F8B9-4FDA-98AD-B6A2B7647E9B}" destId="{A7D58498-03B8-444C-8E5E-E701A01C75CB}" srcOrd="4" destOrd="0" presId="urn:microsoft.com/office/officeart/2018/5/layout/IconCircleLabelList"/>
    <dgm:cxn modelId="{F16FADCE-E4A0-43DE-BD24-417EFF1AC921}" type="presParOf" srcId="{A7D58498-03B8-444C-8E5E-E701A01C75CB}" destId="{35134613-E2D5-4BEA-9D11-E51EE37992C4}" srcOrd="0" destOrd="0" presId="urn:microsoft.com/office/officeart/2018/5/layout/IconCircleLabelList"/>
    <dgm:cxn modelId="{DCF7EADE-1336-4028-98F1-A971FA064169}" type="presParOf" srcId="{A7D58498-03B8-444C-8E5E-E701A01C75CB}" destId="{46D83DE2-1EB9-48D7-8A0E-F2025C02F808}" srcOrd="1" destOrd="0" presId="urn:microsoft.com/office/officeart/2018/5/layout/IconCircleLabelList"/>
    <dgm:cxn modelId="{7634AA13-F1E1-4022-AAC8-07FDB1A67B6E}" type="presParOf" srcId="{A7D58498-03B8-444C-8E5E-E701A01C75CB}" destId="{3F2836D8-3EF7-4E92-85DF-82899D76B7BC}" srcOrd="2" destOrd="0" presId="urn:microsoft.com/office/officeart/2018/5/layout/IconCircleLabelList"/>
    <dgm:cxn modelId="{DC12DFC6-188A-41E8-A26E-484069EF3093}" type="presParOf" srcId="{A7D58498-03B8-444C-8E5E-E701A01C75CB}" destId="{E939A93B-5AE7-446D-827D-2F8D097685A6}" srcOrd="3" destOrd="0" presId="urn:microsoft.com/office/officeart/2018/5/layout/IconCircleLabelList"/>
    <dgm:cxn modelId="{9580AAC1-CDDC-4D25-B496-42D290D94329}" type="presParOf" srcId="{B93564B4-F8B9-4FDA-98AD-B6A2B7647E9B}" destId="{82CB7D73-5D40-46E3-9541-057CF1F281C0}" srcOrd="5" destOrd="0" presId="urn:microsoft.com/office/officeart/2018/5/layout/IconCircleLabelList"/>
    <dgm:cxn modelId="{729DFC23-254B-4A2F-9D75-B6B8A63E4505}" type="presParOf" srcId="{B93564B4-F8B9-4FDA-98AD-B6A2B7647E9B}" destId="{497F9869-C8E4-421A-9907-FDDE1F272711}" srcOrd="6" destOrd="0" presId="urn:microsoft.com/office/officeart/2018/5/layout/IconCircleLabelList"/>
    <dgm:cxn modelId="{01FB18D7-9939-4A7B-BFD8-B221C5F2CE66}" type="presParOf" srcId="{497F9869-C8E4-421A-9907-FDDE1F272711}" destId="{D9C0D7FF-A98D-4E46-ADF0-56FDDE07900E}" srcOrd="0" destOrd="0" presId="urn:microsoft.com/office/officeart/2018/5/layout/IconCircleLabelList"/>
    <dgm:cxn modelId="{6D9C0074-F117-4868-9D09-09F0D41643F8}" type="presParOf" srcId="{497F9869-C8E4-421A-9907-FDDE1F272711}" destId="{4AA2BAA4-7876-4D57-BE46-130FF0787A36}" srcOrd="1" destOrd="0" presId="urn:microsoft.com/office/officeart/2018/5/layout/IconCircleLabelList"/>
    <dgm:cxn modelId="{075FAD62-11FB-4212-B0ED-67BC4E9D8A3D}" type="presParOf" srcId="{497F9869-C8E4-421A-9907-FDDE1F272711}" destId="{5F948C1B-EFEA-4E44-807E-0C18369ABF7D}" srcOrd="2" destOrd="0" presId="urn:microsoft.com/office/officeart/2018/5/layout/IconCircleLabelList"/>
    <dgm:cxn modelId="{94924824-BD98-4BA5-87A6-8EC0FCA632B0}" type="presParOf" srcId="{497F9869-C8E4-421A-9907-FDDE1F272711}" destId="{645B2EBC-8F01-4C04-88A1-9994F35EF90D}" srcOrd="3" destOrd="0" presId="urn:microsoft.com/office/officeart/2018/5/layout/IconCircleLabelList"/>
    <dgm:cxn modelId="{ABF85CFB-A179-4793-8CEE-4F4D9C989438}" type="presParOf" srcId="{B93564B4-F8B9-4FDA-98AD-B6A2B7647E9B}" destId="{3333C5B7-A5F8-4B58-8D22-4612029172BB}" srcOrd="7" destOrd="0" presId="urn:microsoft.com/office/officeart/2018/5/layout/IconCircleLabelList"/>
    <dgm:cxn modelId="{6253B8AE-77C4-416F-8760-477611A61F48}" type="presParOf" srcId="{B93564B4-F8B9-4FDA-98AD-B6A2B7647E9B}" destId="{0ED3DAA9-28C0-4FB6-A70B-BD17E84990B2}" srcOrd="8" destOrd="0" presId="urn:microsoft.com/office/officeart/2018/5/layout/IconCircleLabelList"/>
    <dgm:cxn modelId="{3C68A4F5-DD4F-4309-9FF6-F418C3241895}" type="presParOf" srcId="{0ED3DAA9-28C0-4FB6-A70B-BD17E84990B2}" destId="{FBBE71D8-543B-4A0B-A2C2-F4F5A350E3F9}" srcOrd="0" destOrd="0" presId="urn:microsoft.com/office/officeart/2018/5/layout/IconCircleLabelList"/>
    <dgm:cxn modelId="{30E632BE-612A-4DB7-BA8A-16080289C649}" type="presParOf" srcId="{0ED3DAA9-28C0-4FB6-A70B-BD17E84990B2}" destId="{50EBD831-149E-4AFC-9970-EFC42E308540}" srcOrd="1" destOrd="0" presId="urn:microsoft.com/office/officeart/2018/5/layout/IconCircleLabelList"/>
    <dgm:cxn modelId="{064920B3-974F-40A8-9B70-7E3E1EA8D2B1}" type="presParOf" srcId="{0ED3DAA9-28C0-4FB6-A70B-BD17E84990B2}" destId="{CA53D301-765C-4D80-96F8-F2042C6D62F5}" srcOrd="2" destOrd="0" presId="urn:microsoft.com/office/officeart/2018/5/layout/IconCircleLabelList"/>
    <dgm:cxn modelId="{534D074B-5195-4D9C-9669-F03C7EBD96E3}" type="presParOf" srcId="{0ED3DAA9-28C0-4FB6-A70B-BD17E84990B2}" destId="{29DBBBA5-7BD5-461D-96EF-E108D9A47B80}"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C4458-A27A-4C30-BF09-394FB3F56136}">
      <dsp:nvSpPr>
        <dsp:cNvPr id="0" name=""/>
        <dsp:cNvSpPr/>
      </dsp:nvSpPr>
      <dsp:spPr>
        <a:xfrm>
          <a:off x="341781" y="1130473"/>
          <a:ext cx="1062615" cy="10626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47320-DE8F-42E3-A155-D78C13B630F3}">
      <dsp:nvSpPr>
        <dsp:cNvPr id="0" name=""/>
        <dsp:cNvSpPr/>
      </dsp:nvSpPr>
      <dsp:spPr>
        <a:xfrm>
          <a:off x="581494" y="1298523"/>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E7F240-C9E6-423C-A0F5-CCAA6C93B76B}">
      <dsp:nvSpPr>
        <dsp:cNvPr id="0" name=""/>
        <dsp:cNvSpPr/>
      </dsp:nvSpPr>
      <dsp:spPr>
        <a:xfrm>
          <a:off x="2092"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solidFill>
                <a:schemeClr val="tx1"/>
              </a:solidFill>
              <a:latin typeface="Arial" panose="020B0604020202020204" pitchFamily="34" charset="0"/>
              <a:cs typeface="Arial" panose="020B0604020202020204" pitchFamily="34" charset="0"/>
            </a:rPr>
            <a:t>Meet CSI &amp; updates</a:t>
          </a:r>
        </a:p>
      </dsp:txBody>
      <dsp:txXfrm>
        <a:off x="2092" y="2524067"/>
        <a:ext cx="1741992" cy="696796"/>
      </dsp:txXfrm>
    </dsp:sp>
    <dsp:sp modelId="{8EBD3225-3748-4531-9899-6E9F94C1EDAD}">
      <dsp:nvSpPr>
        <dsp:cNvPr id="0" name=""/>
        <dsp:cNvSpPr/>
      </dsp:nvSpPr>
      <dsp:spPr>
        <a:xfrm>
          <a:off x="2388621" y="1130473"/>
          <a:ext cx="1062615" cy="10626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3D353-6286-47AE-A14F-0577CC81C919}">
      <dsp:nvSpPr>
        <dsp:cNvPr id="0" name=""/>
        <dsp:cNvSpPr/>
      </dsp:nvSpPr>
      <dsp:spPr>
        <a:xfrm>
          <a:off x="2615080" y="1356932"/>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15F075-05FE-4AAC-90C4-E4B99DD328F3}">
      <dsp:nvSpPr>
        <dsp:cNvPr id="0" name=""/>
        <dsp:cNvSpPr/>
      </dsp:nvSpPr>
      <dsp:spPr>
        <a:xfrm>
          <a:off x="2048933"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kern="1200">
              <a:solidFill>
                <a:schemeClr val="tx1"/>
              </a:solidFill>
              <a:latin typeface="Arial" panose="020B0604020202020204" pitchFamily="34" charset="0"/>
              <a:cs typeface="Arial" panose="020B0604020202020204" pitchFamily="34" charset="0"/>
            </a:rPr>
            <a:t>Annual Budget Review</a:t>
          </a:r>
        </a:p>
      </dsp:txBody>
      <dsp:txXfrm>
        <a:off x="2048933" y="2524067"/>
        <a:ext cx="1741992" cy="696796"/>
      </dsp:txXfrm>
    </dsp:sp>
    <dsp:sp modelId="{8299C8CC-36D8-43D7-9DCA-C3C5521586A5}">
      <dsp:nvSpPr>
        <dsp:cNvPr id="0" name=""/>
        <dsp:cNvSpPr/>
      </dsp:nvSpPr>
      <dsp:spPr>
        <a:xfrm>
          <a:off x="4435462" y="1130473"/>
          <a:ext cx="1062615" cy="10626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0AD61-CF45-4107-9D5F-A8CDDDFBDA51}">
      <dsp:nvSpPr>
        <dsp:cNvPr id="0" name=""/>
        <dsp:cNvSpPr/>
      </dsp:nvSpPr>
      <dsp:spPr>
        <a:xfrm>
          <a:off x="4661921" y="1356932"/>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A1AC28-0F97-408E-84F3-67FE849DA33D}">
      <dsp:nvSpPr>
        <dsp:cNvPr id="0" name=""/>
        <dsp:cNvSpPr/>
      </dsp:nvSpPr>
      <dsp:spPr>
        <a:xfrm>
          <a:off x="4095774"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rtl="0">
            <a:lnSpc>
              <a:spcPct val="100000"/>
            </a:lnSpc>
            <a:spcBef>
              <a:spcPct val="0"/>
            </a:spcBef>
            <a:spcAft>
              <a:spcPct val="35000"/>
            </a:spcAft>
            <a:buNone/>
            <a:defRPr cap="all"/>
          </a:pPr>
          <a:r>
            <a:rPr lang="en-US" sz="1600" kern="1200">
              <a:solidFill>
                <a:schemeClr val="tx1"/>
              </a:solidFill>
              <a:latin typeface="Arial"/>
              <a:cs typeface="Arial"/>
            </a:rPr>
            <a:t>Strategic Boards</a:t>
          </a:r>
        </a:p>
      </dsp:txBody>
      <dsp:txXfrm>
        <a:off x="4095774" y="2524067"/>
        <a:ext cx="1741992" cy="696796"/>
      </dsp:txXfrm>
    </dsp:sp>
    <dsp:sp modelId="{BE3A4ACE-E1E0-481F-8FEC-C594072F3045}">
      <dsp:nvSpPr>
        <dsp:cNvPr id="0" name=""/>
        <dsp:cNvSpPr/>
      </dsp:nvSpPr>
      <dsp:spPr>
        <a:xfrm>
          <a:off x="6482303" y="1130473"/>
          <a:ext cx="1062615" cy="106261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64EAE4-3042-4EEB-BA16-687A258D2C06}">
      <dsp:nvSpPr>
        <dsp:cNvPr id="0" name=""/>
        <dsp:cNvSpPr/>
      </dsp:nvSpPr>
      <dsp:spPr>
        <a:xfrm>
          <a:off x="6708762" y="1356932"/>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5C7ECC-DEAA-41C5-880A-28C430106FF1}">
      <dsp:nvSpPr>
        <dsp:cNvPr id="0" name=""/>
        <dsp:cNvSpPr/>
      </dsp:nvSpPr>
      <dsp:spPr>
        <a:xfrm>
          <a:off x="6142615" y="2524067"/>
          <a:ext cx="1741992" cy="69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rtl="0">
            <a:lnSpc>
              <a:spcPct val="100000"/>
            </a:lnSpc>
            <a:spcBef>
              <a:spcPct val="0"/>
            </a:spcBef>
            <a:spcAft>
              <a:spcPct val="35000"/>
            </a:spcAft>
            <a:buNone/>
            <a:defRPr cap="all"/>
          </a:pPr>
          <a:r>
            <a:rPr lang="en-US" sz="1600" kern="1200">
              <a:solidFill>
                <a:schemeClr val="tx1"/>
              </a:solidFill>
              <a:latin typeface="Arial"/>
              <a:cs typeface="Arial"/>
            </a:rPr>
            <a:t>Board Resources</a:t>
          </a:r>
        </a:p>
      </dsp:txBody>
      <dsp:txXfrm>
        <a:off x="6142615" y="2524067"/>
        <a:ext cx="1741992" cy="696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DA130-3A31-48E7-B4BA-1159A48AD094}">
      <dsp:nvSpPr>
        <dsp:cNvPr id="0" name=""/>
        <dsp:cNvSpPr/>
      </dsp:nvSpPr>
      <dsp:spPr>
        <a:xfrm>
          <a:off x="0" y="195166"/>
          <a:ext cx="7655379" cy="96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142" tIns="249936" rIns="59414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School Leader Evaluation</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Open Meetings</a:t>
          </a:r>
        </a:p>
      </dsp:txBody>
      <dsp:txXfrm>
        <a:off x="0" y="195166"/>
        <a:ext cx="7655379" cy="963900"/>
      </dsp:txXfrm>
    </dsp:sp>
    <dsp:sp modelId="{E14287A5-9FE3-461A-AA3D-4CD0398F99BF}">
      <dsp:nvSpPr>
        <dsp:cNvPr id="0" name=""/>
        <dsp:cNvSpPr/>
      </dsp:nvSpPr>
      <dsp:spPr>
        <a:xfrm>
          <a:off x="382768" y="18046"/>
          <a:ext cx="5358765"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549" tIns="0" rIns="202549"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Guidance</a:t>
          </a:r>
        </a:p>
      </dsp:txBody>
      <dsp:txXfrm>
        <a:off x="400061" y="35339"/>
        <a:ext cx="5324179" cy="319654"/>
      </dsp:txXfrm>
    </dsp:sp>
    <dsp:sp modelId="{42F78B9C-7493-4438-9C6E-A46BFD1599B4}">
      <dsp:nvSpPr>
        <dsp:cNvPr id="0" name=""/>
        <dsp:cNvSpPr/>
      </dsp:nvSpPr>
      <dsp:spPr>
        <a:xfrm>
          <a:off x="0" y="1400985"/>
          <a:ext cx="7655379" cy="96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142" tIns="249936" rIns="59414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Board Meeting Compliance Checklist</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Governance Needs Assessment</a:t>
          </a:r>
        </a:p>
      </dsp:txBody>
      <dsp:txXfrm>
        <a:off x="0" y="1400985"/>
        <a:ext cx="7655379" cy="963900"/>
      </dsp:txXfrm>
    </dsp:sp>
    <dsp:sp modelId="{214E7784-3D48-41A2-970F-874168D5548C}">
      <dsp:nvSpPr>
        <dsp:cNvPr id="0" name=""/>
        <dsp:cNvSpPr/>
      </dsp:nvSpPr>
      <dsp:spPr>
        <a:xfrm>
          <a:off x="382768" y="1223866"/>
          <a:ext cx="5358765"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549" tIns="0" rIns="202549"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Tools</a:t>
          </a:r>
        </a:p>
      </dsp:txBody>
      <dsp:txXfrm>
        <a:off x="400061" y="1241159"/>
        <a:ext cx="5324179" cy="319654"/>
      </dsp:txXfrm>
    </dsp:sp>
    <dsp:sp modelId="{62B760EF-0A80-41DA-A5F5-9D7742184231}">
      <dsp:nvSpPr>
        <dsp:cNvPr id="0" name=""/>
        <dsp:cNvSpPr/>
      </dsp:nvSpPr>
      <dsp:spPr>
        <a:xfrm>
          <a:off x="0" y="2606805"/>
          <a:ext cx="7655379" cy="96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142" tIns="249936" rIns="594142"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Board Meeting Calendar, Agenda, Minute Templates</a:t>
          </a:r>
        </a:p>
        <a:p>
          <a:pPr marL="228600" lvl="1" indent="-228600" algn="l" defTabSz="889000">
            <a:lnSpc>
              <a:spcPct val="90000"/>
            </a:lnSpc>
            <a:spcBef>
              <a:spcPct val="0"/>
            </a:spcBef>
            <a:spcAft>
              <a:spcPct val="15000"/>
            </a:spcAft>
            <a:buChar char="•"/>
          </a:pPr>
          <a:r>
            <a:rPr lang="en-US" sz="2000" kern="1200">
              <a:latin typeface="Arial" panose="020B0604020202020204" pitchFamily="34" charset="0"/>
              <a:cs typeface="Arial" panose="020B0604020202020204" pitchFamily="34" charset="0"/>
            </a:rPr>
            <a:t>Sample Policy Language</a:t>
          </a:r>
        </a:p>
      </dsp:txBody>
      <dsp:txXfrm>
        <a:off x="0" y="2606805"/>
        <a:ext cx="7655379" cy="963900"/>
      </dsp:txXfrm>
    </dsp:sp>
    <dsp:sp modelId="{2A12B1A5-4A35-4F68-9F97-563F8B5DB502}">
      <dsp:nvSpPr>
        <dsp:cNvPr id="0" name=""/>
        <dsp:cNvSpPr/>
      </dsp:nvSpPr>
      <dsp:spPr>
        <a:xfrm>
          <a:off x="382768" y="2429686"/>
          <a:ext cx="5358765"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549" tIns="0" rIns="202549"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Samples</a:t>
          </a:r>
        </a:p>
      </dsp:txBody>
      <dsp:txXfrm>
        <a:off x="400061" y="2446979"/>
        <a:ext cx="5324179" cy="319654"/>
      </dsp:txXfrm>
    </dsp:sp>
    <dsp:sp modelId="{3F560F07-298C-46DF-A676-7F663070DF54}">
      <dsp:nvSpPr>
        <dsp:cNvPr id="0" name=""/>
        <dsp:cNvSpPr/>
      </dsp:nvSpPr>
      <dsp:spPr>
        <a:xfrm>
          <a:off x="0" y="3812626"/>
          <a:ext cx="7655379" cy="661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4142" tIns="249936" rIns="594142" bIns="142240" numCol="1" spcCol="1270" anchor="t" anchorCtr="0">
          <a:noAutofit/>
        </a:bodyPr>
        <a:lstStyle/>
        <a:p>
          <a:pPr marL="228600" lvl="1" indent="-228600" algn="l" defTabSz="889000">
            <a:lnSpc>
              <a:spcPct val="90000"/>
            </a:lnSpc>
            <a:spcBef>
              <a:spcPct val="0"/>
            </a:spcBef>
            <a:spcAft>
              <a:spcPct val="15000"/>
            </a:spcAft>
            <a:buNone/>
          </a:pPr>
          <a:r>
            <a:rPr lang="en-US" sz="2000" kern="1200">
              <a:latin typeface="Arial" panose="020B0604020202020204" pitchFamily="34" charset="0"/>
              <a:cs typeface="Arial" panose="020B0604020202020204" pitchFamily="34" charset="0"/>
            </a:rPr>
            <a:t>Orientation for New Board Members</a:t>
          </a:r>
        </a:p>
      </dsp:txBody>
      <dsp:txXfrm>
        <a:off x="0" y="3812626"/>
        <a:ext cx="7655379" cy="661500"/>
      </dsp:txXfrm>
    </dsp:sp>
    <dsp:sp modelId="{3C281C8F-1805-439D-BD6C-62D20AFA1566}">
      <dsp:nvSpPr>
        <dsp:cNvPr id="0" name=""/>
        <dsp:cNvSpPr/>
      </dsp:nvSpPr>
      <dsp:spPr>
        <a:xfrm>
          <a:off x="382768" y="3635506"/>
          <a:ext cx="5358765"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2549" tIns="0" rIns="202549" bIns="0" numCol="1" spcCol="1270" anchor="ctr" anchorCtr="0">
          <a:noAutofit/>
        </a:bodyPr>
        <a:lstStyle/>
        <a:p>
          <a:pPr marL="0" lvl="0" indent="0" algn="l"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Trainings</a:t>
          </a:r>
          <a:endParaRPr lang="en-US" sz="2000" kern="1200">
            <a:latin typeface="Arial" panose="020B0604020202020204" pitchFamily="34" charset="0"/>
            <a:cs typeface="Arial" panose="020B0604020202020204" pitchFamily="34" charset="0"/>
          </a:endParaRPr>
        </a:p>
      </dsp:txBody>
      <dsp:txXfrm>
        <a:off x="400061" y="3652799"/>
        <a:ext cx="5324179"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D9E7D-0855-4264-9927-1B683F4E47D5}">
      <dsp:nvSpPr>
        <dsp:cNvPr id="0" name=""/>
        <dsp:cNvSpPr/>
      </dsp:nvSpPr>
      <dsp:spPr>
        <a:xfrm>
          <a:off x="733801" y="288"/>
          <a:ext cx="1001496" cy="10014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3C733-609C-4017-AF44-B7580B8056AF}">
      <dsp:nvSpPr>
        <dsp:cNvPr id="0" name=""/>
        <dsp:cNvSpPr/>
      </dsp:nvSpPr>
      <dsp:spPr>
        <a:xfrm>
          <a:off x="947234" y="213721"/>
          <a:ext cx="574628" cy="5746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4848E7-950B-4660-ACC1-9FCD72494978}">
      <dsp:nvSpPr>
        <dsp:cNvPr id="0" name=""/>
        <dsp:cNvSpPr/>
      </dsp:nvSpPr>
      <dsp:spPr>
        <a:xfrm>
          <a:off x="41365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latin typeface="Arial" panose="020B0604020202020204" pitchFamily="34" charset="0"/>
              <a:cs typeface="Arial" panose="020B0604020202020204" pitchFamily="34" charset="0"/>
            </a:rPr>
            <a:t>CSI School Accountability  </a:t>
          </a:r>
        </a:p>
      </dsp:txBody>
      <dsp:txXfrm>
        <a:off x="413650" y="1313725"/>
        <a:ext cx="1641796" cy="656718"/>
      </dsp:txXfrm>
    </dsp:sp>
    <dsp:sp modelId="{8A3D4C54-8988-4A12-AA85-61039E668B04}">
      <dsp:nvSpPr>
        <dsp:cNvPr id="0" name=""/>
        <dsp:cNvSpPr/>
      </dsp:nvSpPr>
      <dsp:spPr>
        <a:xfrm>
          <a:off x="2662912" y="288"/>
          <a:ext cx="1001496" cy="10014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4FD93-B3A3-40B1-ACC7-5787A1AB7AB8}">
      <dsp:nvSpPr>
        <dsp:cNvPr id="0" name=""/>
        <dsp:cNvSpPr/>
      </dsp:nvSpPr>
      <dsp:spPr>
        <a:xfrm>
          <a:off x="2876346" y="213721"/>
          <a:ext cx="574628" cy="5746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CE1D96-D18B-432E-8252-52A97DBF67D2}">
      <dsp:nvSpPr>
        <dsp:cNvPr id="0" name=""/>
        <dsp:cNvSpPr/>
      </dsp:nvSpPr>
      <dsp:spPr>
        <a:xfrm>
          <a:off x="234276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latin typeface="Arial" panose="020B0604020202020204" pitchFamily="34" charset="0"/>
              <a:cs typeface="Arial" panose="020B0604020202020204" pitchFamily="34" charset="0"/>
            </a:rPr>
            <a:t>Understanding the CSI-School Charter Contract</a:t>
          </a:r>
        </a:p>
      </dsp:txBody>
      <dsp:txXfrm>
        <a:off x="2342762" y="1313725"/>
        <a:ext cx="1641796" cy="656718"/>
      </dsp:txXfrm>
    </dsp:sp>
    <dsp:sp modelId="{35134613-E2D5-4BEA-9D11-E51EE37992C4}">
      <dsp:nvSpPr>
        <dsp:cNvPr id="0" name=""/>
        <dsp:cNvSpPr/>
      </dsp:nvSpPr>
      <dsp:spPr>
        <a:xfrm>
          <a:off x="4592023" y="288"/>
          <a:ext cx="1001496" cy="10014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83DE2-1EB9-48D7-8A0E-F2025C02F808}">
      <dsp:nvSpPr>
        <dsp:cNvPr id="0" name=""/>
        <dsp:cNvSpPr/>
      </dsp:nvSpPr>
      <dsp:spPr>
        <a:xfrm>
          <a:off x="4805457" y="213721"/>
          <a:ext cx="574628" cy="5746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9A93B-5AE7-446D-827D-2F8D097685A6}">
      <dsp:nvSpPr>
        <dsp:cNvPr id="0" name=""/>
        <dsp:cNvSpPr/>
      </dsp:nvSpPr>
      <dsp:spPr>
        <a:xfrm>
          <a:off x="4271873"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latin typeface="Arial" panose="020B0604020202020204" pitchFamily="34" charset="0"/>
              <a:cs typeface="Arial" panose="020B0604020202020204" pitchFamily="34" charset="0"/>
            </a:rPr>
            <a:t>CSI Compliance Monitoring</a:t>
          </a:r>
        </a:p>
      </dsp:txBody>
      <dsp:txXfrm>
        <a:off x="4271873" y="1313725"/>
        <a:ext cx="1641796" cy="656718"/>
      </dsp:txXfrm>
    </dsp:sp>
    <dsp:sp modelId="{D9C0D7FF-A98D-4E46-ADF0-56FDDE07900E}">
      <dsp:nvSpPr>
        <dsp:cNvPr id="0" name=""/>
        <dsp:cNvSpPr/>
      </dsp:nvSpPr>
      <dsp:spPr>
        <a:xfrm>
          <a:off x="1698356" y="2380893"/>
          <a:ext cx="1001496" cy="10014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A2BAA4-7876-4D57-BE46-130FF0787A36}">
      <dsp:nvSpPr>
        <dsp:cNvPr id="0" name=""/>
        <dsp:cNvSpPr/>
      </dsp:nvSpPr>
      <dsp:spPr>
        <a:xfrm>
          <a:off x="1911790" y="2594327"/>
          <a:ext cx="574628" cy="57462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5B2EBC-8F01-4C04-88A1-9994F35EF90D}">
      <dsp:nvSpPr>
        <dsp:cNvPr id="0" name=""/>
        <dsp:cNvSpPr/>
      </dsp:nvSpPr>
      <dsp:spPr>
        <a:xfrm>
          <a:off x="1378206"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latin typeface="Arial" panose="020B0604020202020204" pitchFamily="34" charset="0"/>
              <a:cs typeface="Arial" panose="020B0604020202020204" pitchFamily="34" charset="0"/>
            </a:rPr>
            <a:t>CSI Financial Oversight</a:t>
          </a:r>
        </a:p>
      </dsp:txBody>
      <dsp:txXfrm>
        <a:off x="1378206" y="3694331"/>
        <a:ext cx="1641796" cy="656718"/>
      </dsp:txXfrm>
    </dsp:sp>
    <dsp:sp modelId="{FBBE71D8-543B-4A0B-A2C2-F4F5A350E3F9}">
      <dsp:nvSpPr>
        <dsp:cNvPr id="0" name=""/>
        <dsp:cNvSpPr/>
      </dsp:nvSpPr>
      <dsp:spPr>
        <a:xfrm>
          <a:off x="3627468" y="2380893"/>
          <a:ext cx="1001496" cy="100149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EBD831-149E-4AFC-9970-EFC42E308540}">
      <dsp:nvSpPr>
        <dsp:cNvPr id="0" name=""/>
        <dsp:cNvSpPr/>
      </dsp:nvSpPr>
      <dsp:spPr>
        <a:xfrm>
          <a:off x="3840901" y="2594327"/>
          <a:ext cx="574628" cy="57462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DBBBA5-7BD5-461D-96EF-E108D9A47B80}">
      <dsp:nvSpPr>
        <dsp:cNvPr id="0" name=""/>
        <dsp:cNvSpPr/>
      </dsp:nvSpPr>
      <dsp:spPr>
        <a:xfrm>
          <a:off x="3307317"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en-US" sz="1200" kern="1200">
              <a:latin typeface="Arial" panose="020B0604020202020204" pitchFamily="34" charset="0"/>
              <a:cs typeface="Arial" panose="020B0604020202020204" pitchFamily="34" charset="0"/>
            </a:rPr>
            <a:t>CSI Special Populations Oversight</a:t>
          </a:r>
        </a:p>
      </dsp:txBody>
      <dsp:txXfrm>
        <a:off x="3307317" y="3694331"/>
        <a:ext cx="1641796" cy="65671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D902B5-B0F6-49D2-817A-DE13D32131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613008B-EDDC-47A6-9098-7D27B339315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532E3-D17B-4397-96B1-27FF697FC2DF}" type="datetimeFigureOut">
              <a:rPr lang="en-US" smtClean="0"/>
              <a:t>10/12/2023</a:t>
            </a:fld>
            <a:endParaRPr lang="en-US"/>
          </a:p>
        </p:txBody>
      </p:sp>
      <p:sp>
        <p:nvSpPr>
          <p:cNvPr id="4" name="Slide Image Placeholder 3">
            <a:extLst>
              <a:ext uri="{FF2B5EF4-FFF2-40B4-BE49-F238E27FC236}">
                <a16:creationId xmlns:a16="http://schemas.microsoft.com/office/drawing/2014/main" id="{98B710E7-0709-4C1B-894C-2A7876FC0FD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BE2EE9A4-B048-4B5D-B6FD-80D44C82F86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1B38A4D-85B5-4967-B401-C48DAB598C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3FD82675-9AED-4216-BE25-093124CE3C0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D5F07-974D-4ACE-945D-1B4518047B1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a:p>
        </p:txBody>
      </p:sp>
    </p:spTree>
    <p:extLst>
      <p:ext uri="{BB962C8B-B14F-4D97-AF65-F5344CB8AC3E}">
        <p14:creationId xmlns:p14="http://schemas.microsoft.com/office/powerpoint/2010/main" val="141731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declining enrollment - </a:t>
            </a:r>
          </a:p>
          <a:p>
            <a:endParaRPr lang="en-US" dirty="0"/>
          </a:p>
          <a:p>
            <a:pPr defTabSz="947044">
              <a:defRPr/>
            </a:pPr>
            <a:r>
              <a:rPr lang="en-US" dirty="0"/>
              <a:t>PPR increase - CSI admin per pupil FY23 - $284, FY24 - $307- or $23+</a:t>
            </a:r>
          </a:p>
          <a:p>
            <a:endParaRPr lang="en-US" dirty="0"/>
          </a:p>
          <a:p>
            <a:r>
              <a:rPr lang="en-US" dirty="0"/>
              <a:t>Between April and May estimated rev runs$ 18.5M</a:t>
            </a:r>
          </a:p>
          <a:p>
            <a:pPr defTabSz="947044">
              <a:defRPr/>
            </a:pPr>
            <a:r>
              <a:rPr lang="en-US" dirty="0"/>
              <a:t>School funding  - Rural funding added, </a:t>
            </a:r>
            <a:r>
              <a:rPr lang="en-US" dirty="0" err="1"/>
              <a:t>SpEd</a:t>
            </a:r>
            <a:r>
              <a:rPr lang="en-US" dirty="0"/>
              <a:t> Funding 22% increase, 4% set aside for CSI and carve outs. </a:t>
            </a:r>
          </a:p>
          <a:p>
            <a:pPr defTabSz="947044">
              <a:defRPr/>
            </a:pPr>
            <a:endParaRPr lang="en-US" dirty="0"/>
          </a:p>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18</a:t>
            </a:fld>
            <a:endParaRPr lang="en-US"/>
          </a:p>
        </p:txBody>
      </p:sp>
    </p:spTree>
    <p:extLst>
      <p:ext uri="{BB962C8B-B14F-4D97-AF65-F5344CB8AC3E}">
        <p14:creationId xmlns:p14="http://schemas.microsoft.com/office/powerpoint/2010/main" val="3143640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Salary exp is up for the positions added spring of last year (3+1)</a:t>
            </a:r>
            <a:r>
              <a:rPr lang="en-US" dirty="0">
                <a:sym typeface="Wingdings" panose="05000000000000000000" pitchFamily="2" charset="2"/>
              </a:rPr>
              <a:t> seeing a full year. COLA increases on par w/ state. </a:t>
            </a:r>
          </a:p>
          <a:p>
            <a:r>
              <a:rPr lang="en-US" dirty="0">
                <a:sym typeface="Wingdings" panose="05000000000000000000" pitchFamily="2" charset="2"/>
              </a:rPr>
              <a:t>Operating exp is down due to move, equip, registration (some conferences skip years) “other” </a:t>
            </a:r>
            <a:endParaRPr lang="en-US" dirty="0"/>
          </a:p>
          <a:p>
            <a:endParaRPr lang="en-US" dirty="0"/>
          </a:p>
          <a:p>
            <a:pPr defTabSz="947044">
              <a:defRPr/>
            </a:pPr>
            <a:r>
              <a:rPr lang="en-US" dirty="0"/>
              <a:t>PPR increase - CSI admin per pupil FY23 - $284, FY24 - $307- or $23+ after rebate (</a:t>
            </a:r>
            <a:r>
              <a:rPr lang="en-US" dirty="0" err="1"/>
              <a:t>aprox</a:t>
            </a:r>
            <a:r>
              <a:rPr lang="en-US" dirty="0"/>
              <a:t> $212/ student)</a:t>
            </a:r>
          </a:p>
          <a:p>
            <a:pPr defTabSz="947044">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19</a:t>
            </a:fld>
            <a:endParaRPr lang="en-US"/>
          </a:p>
        </p:txBody>
      </p:sp>
    </p:spTree>
    <p:extLst>
      <p:ext uri="{BB962C8B-B14F-4D97-AF65-F5344CB8AC3E}">
        <p14:creationId xmlns:p14="http://schemas.microsoft.com/office/powerpoint/2010/main" val="224458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declining enrollment - </a:t>
            </a:r>
          </a:p>
          <a:p>
            <a:endParaRPr lang="en-US" dirty="0"/>
          </a:p>
          <a:p>
            <a:pPr defTabSz="947044">
              <a:defRPr/>
            </a:pPr>
            <a:r>
              <a:rPr lang="en-US" dirty="0"/>
              <a:t>PPR increase - CSI admin per pupil FY23 - $284, FY24 - $307- or $23+</a:t>
            </a:r>
          </a:p>
          <a:p>
            <a:endParaRPr lang="en-US" dirty="0"/>
          </a:p>
          <a:p>
            <a:r>
              <a:rPr lang="en-US" dirty="0"/>
              <a:t>Between April and May estimated rev runs$ 18.5M</a:t>
            </a:r>
          </a:p>
          <a:p>
            <a:pPr defTabSz="947044">
              <a:defRPr/>
            </a:pPr>
            <a:r>
              <a:rPr lang="en-US" dirty="0"/>
              <a:t>School funding  - Rural funding added, </a:t>
            </a:r>
            <a:r>
              <a:rPr lang="en-US" dirty="0" err="1"/>
              <a:t>SpEd</a:t>
            </a:r>
            <a:r>
              <a:rPr lang="en-US" dirty="0"/>
              <a:t> Funding 22% increase, 4% set aside for CSI and carve outs. </a:t>
            </a:r>
          </a:p>
          <a:p>
            <a:pPr defTabSz="947044">
              <a:defRPr/>
            </a:pPr>
            <a:endParaRPr lang="en-US" dirty="0"/>
          </a:p>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20</a:t>
            </a:fld>
            <a:endParaRPr lang="en-US"/>
          </a:p>
        </p:txBody>
      </p:sp>
    </p:spTree>
    <p:extLst>
      <p:ext uri="{BB962C8B-B14F-4D97-AF65-F5344CB8AC3E}">
        <p14:creationId xmlns:p14="http://schemas.microsoft.com/office/powerpoint/2010/main" val="2869429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Salary exp is up for the positions added spring of last year (3+1)</a:t>
            </a:r>
            <a:r>
              <a:rPr lang="en-US" dirty="0">
                <a:sym typeface="Wingdings" panose="05000000000000000000" pitchFamily="2" charset="2"/>
              </a:rPr>
              <a:t> seeing a full year. COLA increases on par w/ state. </a:t>
            </a:r>
          </a:p>
          <a:p>
            <a:r>
              <a:rPr lang="en-US" dirty="0">
                <a:sym typeface="Wingdings" panose="05000000000000000000" pitchFamily="2" charset="2"/>
              </a:rPr>
              <a:t>Operating exp is down due to move, equip, registration (some conferences skip years) “other” </a:t>
            </a:r>
            <a:endParaRPr lang="en-US" dirty="0"/>
          </a:p>
          <a:p>
            <a:endParaRPr lang="en-US" dirty="0"/>
          </a:p>
          <a:p>
            <a:pPr defTabSz="947044">
              <a:defRPr/>
            </a:pPr>
            <a:r>
              <a:rPr lang="en-US" dirty="0"/>
              <a:t>PPR increase - CSI admin per pupil FY23 - $284, FY24 - $307- or $23+ after rebate (</a:t>
            </a:r>
            <a:r>
              <a:rPr lang="en-US" dirty="0" err="1"/>
              <a:t>aprox</a:t>
            </a:r>
            <a:r>
              <a:rPr lang="en-US" dirty="0"/>
              <a:t> $212/ student)</a:t>
            </a:r>
          </a:p>
          <a:p>
            <a:pPr defTabSz="947044">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21</a:t>
            </a:fld>
            <a:endParaRPr lang="en-US"/>
          </a:p>
        </p:txBody>
      </p:sp>
    </p:spTree>
    <p:extLst>
      <p:ext uri="{BB962C8B-B14F-4D97-AF65-F5344CB8AC3E}">
        <p14:creationId xmlns:p14="http://schemas.microsoft.com/office/powerpoint/2010/main" val="124434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Salary exp is up for the positions added spring of last year (3+1)</a:t>
            </a:r>
            <a:r>
              <a:rPr lang="en-US" dirty="0">
                <a:sym typeface="Wingdings" panose="05000000000000000000" pitchFamily="2" charset="2"/>
              </a:rPr>
              <a:t> seeing a full year. COLA increases on par w/ state. </a:t>
            </a:r>
          </a:p>
          <a:p>
            <a:r>
              <a:rPr lang="en-US" dirty="0">
                <a:sym typeface="Wingdings" panose="05000000000000000000" pitchFamily="2" charset="2"/>
              </a:rPr>
              <a:t>Operating exp is down due to move, equip, registration (some conferences skip years) “other” </a:t>
            </a:r>
            <a:endParaRPr lang="en-US" dirty="0"/>
          </a:p>
          <a:p>
            <a:endParaRPr lang="en-US" dirty="0"/>
          </a:p>
          <a:p>
            <a:pPr defTabSz="947044">
              <a:defRPr/>
            </a:pPr>
            <a:r>
              <a:rPr lang="en-US" dirty="0"/>
              <a:t>PPR increase - CSI admin per pupil FY23 - $284, FY24 - $307- or $23+ after rebate (</a:t>
            </a:r>
            <a:r>
              <a:rPr lang="en-US" dirty="0" err="1"/>
              <a:t>aprox</a:t>
            </a:r>
            <a:r>
              <a:rPr lang="en-US" dirty="0"/>
              <a:t> $212/ student)</a:t>
            </a:r>
          </a:p>
          <a:p>
            <a:pPr defTabSz="947044">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22</a:t>
            </a:fld>
            <a:endParaRPr lang="en-US"/>
          </a:p>
        </p:txBody>
      </p:sp>
    </p:spTree>
    <p:extLst>
      <p:ext uri="{BB962C8B-B14F-4D97-AF65-F5344CB8AC3E}">
        <p14:creationId xmlns:p14="http://schemas.microsoft.com/office/powerpoint/2010/main" val="207091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D5F07-974D-4ACE-945D-1B4518047B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95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541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268236E-F507-C06B-C67C-183CA6B4066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89004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D5F07-974D-4ACE-945D-1B4518047B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052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D5F07-974D-4ACE-945D-1B4518047B1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35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5</a:t>
            </a:fld>
            <a:endParaRPr lang="en-US"/>
          </a:p>
        </p:txBody>
      </p:sp>
    </p:spTree>
    <p:extLst>
      <p:ext uri="{BB962C8B-B14F-4D97-AF65-F5344CB8AC3E}">
        <p14:creationId xmlns:p14="http://schemas.microsoft.com/office/powerpoint/2010/main" val="398445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815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56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510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Charter public schools are open to all. Public schools must use a fair &amp; transparent enrollment selection process. Misconception #3 “Charter schools are not held accountable.” The state holds all public schools, including charter public schools, accountable for academic performance. Each public school, including charter public schools, receives a plan rating based on its academic performance by the state. FACT: CSI schools are evaluated against additional measures, including performance in academics, finance, and operations. Rule and law prohibit discrimination based on academic ability or the need for special education services. Charter public schools offer unique educational models to meet the unique needs of their communities.</a:t>
            </a:r>
          </a:p>
          <a:p>
            <a:endParaRPr lang="en-US"/>
          </a:p>
          <a:p>
            <a:r>
              <a:rPr lang="en-US"/>
              <a:t>CSI schools serve students that CSI State are reflective of the state average for emerging multilingual learners, students of color, and students with a 504 plan, and continue to increase service to students with special needs.</a:t>
            </a:r>
          </a:p>
        </p:txBody>
      </p:sp>
      <p:sp>
        <p:nvSpPr>
          <p:cNvPr id="4" name="Slide Number Placeholder 3"/>
          <p:cNvSpPr>
            <a:spLocks noGrp="1"/>
          </p:cNvSpPr>
          <p:nvPr>
            <p:ph type="sldNum" sz="quarter" idx="5"/>
          </p:nvPr>
        </p:nvSpPr>
        <p:spPr/>
        <p:txBody>
          <a:bodyPr/>
          <a:lstStyle/>
          <a:p>
            <a:fld id="{04D6BF23-8CF5-4E7D-B9BC-6C5D966CC06D}" type="slidenum">
              <a:rPr lang="en-US" smtClean="0"/>
              <a:t>35</a:t>
            </a:fld>
            <a:endParaRPr lang="en-US"/>
          </a:p>
        </p:txBody>
      </p:sp>
    </p:spTree>
    <p:extLst>
      <p:ext uri="{BB962C8B-B14F-4D97-AF65-F5344CB8AC3E}">
        <p14:creationId xmlns:p14="http://schemas.microsoft.com/office/powerpoint/2010/main" val="586571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34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736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12</a:t>
            </a:fld>
            <a:endParaRPr lang="en-US"/>
          </a:p>
        </p:txBody>
      </p:sp>
    </p:spTree>
    <p:extLst>
      <p:ext uri="{BB962C8B-B14F-4D97-AF65-F5344CB8AC3E}">
        <p14:creationId xmlns:p14="http://schemas.microsoft.com/office/powerpoint/2010/main" val="397739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We’ll start with 18A and talk through components of 18D/F</a:t>
            </a:r>
          </a:p>
        </p:txBody>
      </p:sp>
      <p:sp>
        <p:nvSpPr>
          <p:cNvPr id="4" name="Slide Number Placeholder 3"/>
          <p:cNvSpPr>
            <a:spLocks noGrp="1"/>
          </p:cNvSpPr>
          <p:nvPr>
            <p:ph type="sldNum" sz="quarter" idx="5"/>
          </p:nvPr>
        </p:nvSpPr>
        <p:spPr/>
        <p:txBody>
          <a:bodyPr/>
          <a:lstStyle/>
          <a:p>
            <a:fld id="{6E9D5F07-974D-4ACE-945D-1B4518047B1E}" type="slidenum">
              <a:rPr lang="en-US" smtClean="0"/>
              <a:t>13</a:t>
            </a:fld>
            <a:endParaRPr lang="en-US"/>
          </a:p>
        </p:txBody>
      </p:sp>
    </p:spTree>
    <p:extLst>
      <p:ext uri="{BB962C8B-B14F-4D97-AF65-F5344CB8AC3E}">
        <p14:creationId xmlns:p14="http://schemas.microsoft.com/office/powerpoint/2010/main" val="1954768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CSI budget will be based on LY FPC held flat and adjusted for known factors.</a:t>
            </a:r>
          </a:p>
          <a:p>
            <a:r>
              <a:rPr lang="en-US" dirty="0"/>
              <a:t>There is 1 school transferring – 2 Rivers, 1 school merging with another CEC. </a:t>
            </a:r>
          </a:p>
          <a:p>
            <a:r>
              <a:rPr lang="en-US" dirty="0"/>
              <a:t>2 schools are opening in FY23 projected at about 100 students each. </a:t>
            </a:r>
          </a:p>
          <a:p>
            <a:r>
              <a:rPr lang="en-US" sz="1400" dirty="0"/>
              <a:t> </a:t>
            </a:r>
            <a:r>
              <a:rPr lang="en-US" dirty="0"/>
              <a:t>- FY22 CSI FPC was 20,428*</a:t>
            </a:r>
          </a:p>
          <a:p>
            <a:r>
              <a:rPr lang="en-US" dirty="0"/>
              <a:t>- CSI budget is based on enrollment held flat and adjusted for opening, transferring and merging schools. </a:t>
            </a:r>
          </a:p>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14</a:t>
            </a:fld>
            <a:endParaRPr lang="en-US"/>
          </a:p>
        </p:txBody>
      </p:sp>
    </p:spTree>
    <p:extLst>
      <p:ext uri="{BB962C8B-B14F-4D97-AF65-F5344CB8AC3E}">
        <p14:creationId xmlns:p14="http://schemas.microsoft.com/office/powerpoint/2010/main" val="343554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declining enrollment - </a:t>
            </a:r>
          </a:p>
          <a:p>
            <a:endParaRPr lang="en-US" dirty="0"/>
          </a:p>
          <a:p>
            <a:pPr defTabSz="947044">
              <a:defRPr/>
            </a:pPr>
            <a:r>
              <a:rPr lang="en-US" dirty="0"/>
              <a:t>PPR increase - CSI admin per pupil FY23 - $284, FY24 - $307- or $23+</a:t>
            </a:r>
          </a:p>
          <a:p>
            <a:endParaRPr lang="en-US" dirty="0"/>
          </a:p>
          <a:p>
            <a:r>
              <a:rPr lang="en-US" dirty="0"/>
              <a:t>Between April and May estimated rev runs$ 18.5M</a:t>
            </a:r>
          </a:p>
          <a:p>
            <a:pPr defTabSz="947044">
              <a:defRPr/>
            </a:pPr>
            <a:r>
              <a:rPr lang="en-US" dirty="0"/>
              <a:t>School funding  - Rural funding added, </a:t>
            </a:r>
            <a:r>
              <a:rPr lang="en-US" dirty="0" err="1"/>
              <a:t>SpEd</a:t>
            </a:r>
            <a:r>
              <a:rPr lang="en-US" dirty="0"/>
              <a:t> Funding 22% increase, 4% set aside for CSI and carve outs. </a:t>
            </a:r>
          </a:p>
          <a:p>
            <a:pPr defTabSz="947044">
              <a:defRPr/>
            </a:pPr>
            <a:endParaRPr lang="en-US" dirty="0"/>
          </a:p>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15</a:t>
            </a:fld>
            <a:endParaRPr lang="en-US"/>
          </a:p>
        </p:txBody>
      </p:sp>
    </p:spTree>
    <p:extLst>
      <p:ext uri="{BB962C8B-B14F-4D97-AF65-F5344CB8AC3E}">
        <p14:creationId xmlns:p14="http://schemas.microsoft.com/office/powerpoint/2010/main" val="226861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Salary exp is up for the positions added spring of last year (3+1)</a:t>
            </a:r>
            <a:r>
              <a:rPr lang="en-US" dirty="0">
                <a:sym typeface="Wingdings" panose="05000000000000000000" pitchFamily="2" charset="2"/>
              </a:rPr>
              <a:t> seeing a full year. COLA increases on par w/ state. </a:t>
            </a:r>
          </a:p>
          <a:p>
            <a:r>
              <a:rPr lang="en-US" dirty="0">
                <a:sym typeface="Wingdings" panose="05000000000000000000" pitchFamily="2" charset="2"/>
              </a:rPr>
              <a:t>Operating exp is down due to move, equip, registration (some conferences skip years) “other” </a:t>
            </a:r>
            <a:endParaRPr lang="en-US" dirty="0"/>
          </a:p>
          <a:p>
            <a:endParaRPr lang="en-US" dirty="0"/>
          </a:p>
          <a:p>
            <a:pPr defTabSz="947044">
              <a:defRPr/>
            </a:pPr>
            <a:r>
              <a:rPr lang="en-US" dirty="0"/>
              <a:t>PPR increase - CSI admin per pupil FY23 - $284, FY24 - $307- or $23+ after rebate (</a:t>
            </a:r>
            <a:r>
              <a:rPr lang="en-US" dirty="0" err="1"/>
              <a:t>aprox</a:t>
            </a:r>
            <a:r>
              <a:rPr lang="en-US" dirty="0"/>
              <a:t> $212/ student)</a:t>
            </a:r>
          </a:p>
          <a:p>
            <a:pPr defTabSz="947044">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16</a:t>
            </a:fld>
            <a:endParaRPr lang="en-US"/>
          </a:p>
        </p:txBody>
      </p:sp>
    </p:spTree>
    <p:extLst>
      <p:ext uri="{BB962C8B-B14F-4D97-AF65-F5344CB8AC3E}">
        <p14:creationId xmlns:p14="http://schemas.microsoft.com/office/powerpoint/2010/main" val="84701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9D5F07-974D-4ACE-945D-1B4518047B1E}" type="slidenum">
              <a:rPr lang="en-US" smtClean="0"/>
              <a:t>17</a:t>
            </a:fld>
            <a:endParaRPr lang="en-US"/>
          </a:p>
        </p:txBody>
      </p:sp>
    </p:spTree>
    <p:extLst>
      <p:ext uri="{BB962C8B-B14F-4D97-AF65-F5344CB8AC3E}">
        <p14:creationId xmlns:p14="http://schemas.microsoft.com/office/powerpoint/2010/main" val="887663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en-US"/>
              <a:t>Title</a:t>
            </a:r>
            <a:endParaRPr/>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r>
              <a:rPr lang="en-US"/>
              <a:t>Subtitle</a:t>
            </a:r>
            <a:endParaRPr/>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3" y="595524"/>
            <a:ext cx="2555942" cy="798047"/>
          </a:xfrm>
          <a:prstGeom prst="rect">
            <a:avLst/>
          </a:prstGeom>
        </p:spPr>
      </p:pic>
    </p:spTree>
    <p:extLst>
      <p:ext uri="{BB962C8B-B14F-4D97-AF65-F5344CB8AC3E}">
        <p14:creationId xmlns:p14="http://schemas.microsoft.com/office/powerpoint/2010/main" val="416604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AF39-9B25-8E5E-9E8E-BF8AC7B69B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63E2F0-20AA-FA2F-8CC7-D3051BE1B86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AD5332-A518-530B-2DDC-BD5E5E9F0128}"/>
              </a:ext>
            </a:extLst>
          </p:cNvPr>
          <p:cNvSpPr>
            <a:spLocks noGrp="1"/>
          </p:cNvSpPr>
          <p:nvPr>
            <p:ph type="dt" sz="half" idx="10"/>
          </p:nvPr>
        </p:nvSpPr>
        <p:spPr/>
        <p:txBody>
          <a:bodyPr/>
          <a:lstStyle/>
          <a:p>
            <a:fld id="{96DFF08F-DC6B-4601-B491-B0F83F6DD2DA}" type="datetimeFigureOut">
              <a:rPr lang="en-US" smtClean="0"/>
              <a:t>10/12/2023</a:t>
            </a:fld>
            <a:endParaRPr lang="en-US" dirty="0"/>
          </a:p>
        </p:txBody>
      </p:sp>
      <p:sp>
        <p:nvSpPr>
          <p:cNvPr id="5" name="Footer Placeholder 4">
            <a:extLst>
              <a:ext uri="{FF2B5EF4-FFF2-40B4-BE49-F238E27FC236}">
                <a16:creationId xmlns:a16="http://schemas.microsoft.com/office/drawing/2014/main" id="{7FEAD57A-BBA2-0EA9-D75F-A80D2E4AB2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8C94C6-218C-3124-5CD2-2C82FE9FBD15}"/>
              </a:ext>
            </a:extLst>
          </p:cNvPr>
          <p:cNvSpPr>
            <a:spLocks noGrp="1"/>
          </p:cNvSpPr>
          <p:nvPr>
            <p:ph type="sldNum" sz="quarter" idx="12"/>
          </p:nvPr>
        </p:nvSpPr>
        <p:spPr/>
        <p:txBody>
          <a:bodyPr/>
          <a:lstStyle/>
          <a:p>
            <a:fld id="{4FAB73BC-B049-4115-A692-8D63A059BFB8}" type="slidenum">
              <a:rPr lang="en-US" smtClean="0"/>
              <a:t>‹#›</a:t>
            </a:fld>
            <a:endParaRPr lang="en-US" dirty="0"/>
          </a:p>
        </p:txBody>
      </p:sp>
      <p:sp>
        <p:nvSpPr>
          <p:cNvPr id="7" name="Shape 11">
            <a:extLst>
              <a:ext uri="{FF2B5EF4-FFF2-40B4-BE49-F238E27FC236}">
                <a16:creationId xmlns:a16="http://schemas.microsoft.com/office/drawing/2014/main" id="{85961D0E-4266-5EB1-14EE-87A50E6DCC55}"/>
              </a:ext>
            </a:extLst>
          </p:cNvPr>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a:extLst>
              <a:ext uri="{FF2B5EF4-FFF2-40B4-BE49-F238E27FC236}">
                <a16:creationId xmlns:a16="http://schemas.microsoft.com/office/drawing/2014/main" id="{B44D3C6F-0C85-982A-EC1F-8A888D26CA52}"/>
              </a:ext>
            </a:extLst>
          </p:cNvPr>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a:extLst>
              <a:ext uri="{FF2B5EF4-FFF2-40B4-BE49-F238E27FC236}">
                <a16:creationId xmlns:a16="http://schemas.microsoft.com/office/drawing/2014/main" id="{7A5DA032-52F6-CD58-3CA0-D382D91B49F3}"/>
              </a:ext>
            </a:extLst>
          </p:cNvPr>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a:extLst>
              <a:ext uri="{FF2B5EF4-FFF2-40B4-BE49-F238E27FC236}">
                <a16:creationId xmlns:a16="http://schemas.microsoft.com/office/drawing/2014/main" id="{D3D73890-8413-C014-8F36-322056285025}"/>
              </a:ext>
            </a:extLst>
          </p:cNvPr>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F431B04B-576E-F0B1-6438-932137BF3F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05929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D60B-DF4F-2927-B63F-1D8F04D84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6E37C-D30A-CD9C-61DD-B84ABEEE27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6015-7EA7-37E0-4542-86265473F635}"/>
              </a:ext>
            </a:extLst>
          </p:cNvPr>
          <p:cNvSpPr>
            <a:spLocks noGrp="1"/>
          </p:cNvSpPr>
          <p:nvPr>
            <p:ph type="dt" sz="half" idx="10"/>
          </p:nvPr>
        </p:nvSpPr>
        <p:spPr/>
        <p:txBody>
          <a:bodyPr/>
          <a:lstStyle/>
          <a:p>
            <a:fld id="{96DFF08F-DC6B-4601-B491-B0F83F6DD2DA}" type="datetimeFigureOut">
              <a:rPr lang="en-US" smtClean="0"/>
              <a:t>10/12/2023</a:t>
            </a:fld>
            <a:endParaRPr lang="en-US" dirty="0"/>
          </a:p>
        </p:txBody>
      </p:sp>
      <p:sp>
        <p:nvSpPr>
          <p:cNvPr id="5" name="Footer Placeholder 4">
            <a:extLst>
              <a:ext uri="{FF2B5EF4-FFF2-40B4-BE49-F238E27FC236}">
                <a16:creationId xmlns:a16="http://schemas.microsoft.com/office/drawing/2014/main" id="{D7540882-60FC-244F-397C-637FBF3DF1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62E8BC-A63C-A380-5BCD-2C84F53EAF6B}"/>
              </a:ext>
            </a:extLst>
          </p:cNvPr>
          <p:cNvSpPr>
            <a:spLocks noGrp="1"/>
          </p:cNvSpPr>
          <p:nvPr>
            <p:ph type="sldNum" sz="quarter" idx="12"/>
          </p:nvPr>
        </p:nvSpPr>
        <p:spPr/>
        <p:txBody>
          <a:bodyPr/>
          <a:lstStyle/>
          <a:p>
            <a:fld id="{4FAB73BC-B049-4115-A692-8D63A059BFB8}" type="slidenum">
              <a:rPr lang="en-US" smtClean="0"/>
              <a:t>‹#›</a:t>
            </a:fld>
            <a:endParaRPr lang="en-US" dirty="0"/>
          </a:p>
        </p:txBody>
      </p:sp>
      <p:sp>
        <p:nvSpPr>
          <p:cNvPr id="7" name="Shape 34">
            <a:extLst>
              <a:ext uri="{FF2B5EF4-FFF2-40B4-BE49-F238E27FC236}">
                <a16:creationId xmlns:a16="http://schemas.microsoft.com/office/drawing/2014/main" id="{6C65CA56-F06C-70DC-C79E-9569423407FE}"/>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a:extLst>
              <a:ext uri="{FF2B5EF4-FFF2-40B4-BE49-F238E27FC236}">
                <a16:creationId xmlns:a16="http://schemas.microsoft.com/office/drawing/2014/main" id="{CB800963-A08A-4D8F-F89A-7A0E23986000}"/>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a:extLst>
              <a:ext uri="{FF2B5EF4-FFF2-40B4-BE49-F238E27FC236}">
                <a16:creationId xmlns:a16="http://schemas.microsoft.com/office/drawing/2014/main" id="{73F76591-CF83-DCCB-D16B-17BC7E63D957}"/>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a:extLst>
              <a:ext uri="{FF2B5EF4-FFF2-40B4-BE49-F238E27FC236}">
                <a16:creationId xmlns:a16="http://schemas.microsoft.com/office/drawing/2014/main" id="{88A03E92-B7E1-BC92-07CA-072E462EF739}"/>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21F0D880-E01F-7EC8-E5EE-43811C36AA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277175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71D0-4F4B-90AE-696A-998E48A6E7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2CD57B-538C-6D52-3CA2-0525BCF7F0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A7F6C4-3023-22EE-9025-894F4E2925E7}"/>
              </a:ext>
            </a:extLst>
          </p:cNvPr>
          <p:cNvSpPr>
            <a:spLocks noGrp="1"/>
          </p:cNvSpPr>
          <p:nvPr>
            <p:ph type="dt" sz="half" idx="10"/>
          </p:nvPr>
        </p:nvSpPr>
        <p:spPr/>
        <p:txBody>
          <a:bodyPr/>
          <a:lstStyle/>
          <a:p>
            <a:fld id="{96DFF08F-DC6B-4601-B491-B0F83F6DD2DA}" type="datetimeFigureOut">
              <a:rPr lang="en-US" smtClean="0"/>
              <a:pPr/>
              <a:t>10/12/2023</a:t>
            </a:fld>
            <a:endParaRPr lang="en-US" dirty="0"/>
          </a:p>
        </p:txBody>
      </p:sp>
      <p:sp>
        <p:nvSpPr>
          <p:cNvPr id="5" name="Footer Placeholder 4">
            <a:extLst>
              <a:ext uri="{FF2B5EF4-FFF2-40B4-BE49-F238E27FC236}">
                <a16:creationId xmlns:a16="http://schemas.microsoft.com/office/drawing/2014/main" id="{8DFFD1F4-8C89-C1D7-BB1F-EB3BB55901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33EC9A-025A-6CE8-9A1A-6E0BA974BA0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651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A7FD-A6B2-9607-5995-5DCEB60D9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CE6E5-E41E-25A7-097A-6626F1C8E6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E0C5A2-76DC-740B-A23D-11882465678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34DA7-B486-6130-1125-939A68299933}"/>
              </a:ext>
            </a:extLst>
          </p:cNvPr>
          <p:cNvSpPr>
            <a:spLocks noGrp="1"/>
          </p:cNvSpPr>
          <p:nvPr>
            <p:ph type="dt" sz="half" idx="10"/>
          </p:nvPr>
        </p:nvSpPr>
        <p:spPr/>
        <p:txBody>
          <a:bodyPr/>
          <a:lstStyle/>
          <a:p>
            <a:fld id="{96DFF08F-DC6B-4601-B491-B0F83F6DD2DA}" type="datetimeFigureOut">
              <a:rPr lang="en-US" smtClean="0"/>
              <a:pPr/>
              <a:t>10/12/2023</a:t>
            </a:fld>
            <a:endParaRPr lang="en-US" dirty="0"/>
          </a:p>
        </p:txBody>
      </p:sp>
      <p:sp>
        <p:nvSpPr>
          <p:cNvPr id="6" name="Footer Placeholder 5">
            <a:extLst>
              <a:ext uri="{FF2B5EF4-FFF2-40B4-BE49-F238E27FC236}">
                <a16:creationId xmlns:a16="http://schemas.microsoft.com/office/drawing/2014/main" id="{7D07485C-AFD0-0C5A-3CF0-047D60F913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1B69F5-220C-A773-3D75-44FA175F02CC}"/>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9389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83C-D8EC-D405-89BF-B8AED760426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62279-85D0-AE9B-352A-5742FFAFF9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B00A9-F2AE-C21A-5CDE-468EAB8578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EB006-38DF-812C-FCC8-751CED40D2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8CA657-EF77-18C8-AFB8-B20339A857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9A603-8268-1A8F-4A40-950D71FF168F}"/>
              </a:ext>
            </a:extLst>
          </p:cNvPr>
          <p:cNvSpPr>
            <a:spLocks noGrp="1"/>
          </p:cNvSpPr>
          <p:nvPr>
            <p:ph type="dt" sz="half" idx="10"/>
          </p:nvPr>
        </p:nvSpPr>
        <p:spPr/>
        <p:txBody>
          <a:bodyPr/>
          <a:lstStyle/>
          <a:p>
            <a:fld id="{96DFF08F-DC6B-4601-B491-B0F83F6DD2DA}" type="datetimeFigureOut">
              <a:rPr lang="en-US" smtClean="0"/>
              <a:t>10/12/2023</a:t>
            </a:fld>
            <a:endParaRPr lang="en-US" dirty="0"/>
          </a:p>
        </p:txBody>
      </p:sp>
      <p:sp>
        <p:nvSpPr>
          <p:cNvPr id="8" name="Footer Placeholder 7">
            <a:extLst>
              <a:ext uri="{FF2B5EF4-FFF2-40B4-BE49-F238E27FC236}">
                <a16:creationId xmlns:a16="http://schemas.microsoft.com/office/drawing/2014/main" id="{4102188C-3269-2B1F-359B-573224A23D2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A1F7063-ADBB-AA20-81ED-B2ED0347872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598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0B33-5CD6-A5B2-7F8E-FD33AB1DBB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05F78-32C0-5772-5027-8512E78262D1}"/>
              </a:ext>
            </a:extLst>
          </p:cNvPr>
          <p:cNvSpPr>
            <a:spLocks noGrp="1"/>
          </p:cNvSpPr>
          <p:nvPr>
            <p:ph type="dt" sz="half" idx="10"/>
          </p:nvPr>
        </p:nvSpPr>
        <p:spPr/>
        <p:txBody>
          <a:bodyPr/>
          <a:lstStyle/>
          <a:p>
            <a:fld id="{96DFF08F-DC6B-4601-B491-B0F83F6DD2DA}" type="datetimeFigureOut">
              <a:rPr lang="en-US" smtClean="0"/>
              <a:t>10/12/2023</a:t>
            </a:fld>
            <a:endParaRPr lang="en-US" dirty="0"/>
          </a:p>
        </p:txBody>
      </p:sp>
      <p:sp>
        <p:nvSpPr>
          <p:cNvPr id="4" name="Footer Placeholder 3">
            <a:extLst>
              <a:ext uri="{FF2B5EF4-FFF2-40B4-BE49-F238E27FC236}">
                <a16:creationId xmlns:a16="http://schemas.microsoft.com/office/drawing/2014/main" id="{876079B8-0993-E70E-B2F5-C7BFA7D1D4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352A0ED-B558-8DDC-2DE3-C74DC2A3B649}"/>
              </a:ext>
            </a:extLst>
          </p:cNvPr>
          <p:cNvSpPr>
            <a:spLocks noGrp="1"/>
          </p:cNvSpPr>
          <p:nvPr>
            <p:ph type="sldNum" sz="quarter" idx="12"/>
          </p:nvPr>
        </p:nvSpPr>
        <p:spPr/>
        <p:txBody>
          <a:bodyPr/>
          <a:lstStyle/>
          <a:p>
            <a:fld id="{4FAB73BC-B049-4115-A692-8D63A059BFB8}" type="slidenum">
              <a:rPr lang="en-US" smtClean="0"/>
              <a:t>‹#›</a:t>
            </a:fld>
            <a:endParaRPr lang="en-US" dirty="0"/>
          </a:p>
        </p:txBody>
      </p:sp>
      <p:pic>
        <p:nvPicPr>
          <p:cNvPr id="6" name="Picture 5">
            <a:extLst>
              <a:ext uri="{FF2B5EF4-FFF2-40B4-BE49-F238E27FC236}">
                <a16:creationId xmlns:a16="http://schemas.microsoft.com/office/drawing/2014/main" id="{45D0A606-360C-77EF-D486-CB35A174D6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a:extLst>
              <a:ext uri="{FF2B5EF4-FFF2-40B4-BE49-F238E27FC236}">
                <a16:creationId xmlns:a16="http://schemas.microsoft.com/office/drawing/2014/main" id="{67B450FF-D198-26F1-2A41-77E21455984A}"/>
              </a:ext>
            </a:extLst>
          </p:cNvPr>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a:extLst>
              <a:ext uri="{FF2B5EF4-FFF2-40B4-BE49-F238E27FC236}">
                <a16:creationId xmlns:a16="http://schemas.microsoft.com/office/drawing/2014/main" id="{D567FC13-55B8-4109-41E9-4442B220E5D6}"/>
              </a:ext>
            </a:extLst>
          </p:cNvPr>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a:extLst>
              <a:ext uri="{FF2B5EF4-FFF2-40B4-BE49-F238E27FC236}">
                <a16:creationId xmlns:a16="http://schemas.microsoft.com/office/drawing/2014/main" id="{1B7DCF51-C3B1-21CA-F49B-C4523DD7890A}"/>
              </a:ext>
            </a:extLst>
          </p:cNvPr>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a:extLst>
              <a:ext uri="{FF2B5EF4-FFF2-40B4-BE49-F238E27FC236}">
                <a16:creationId xmlns:a16="http://schemas.microsoft.com/office/drawing/2014/main" id="{B8AC4609-5B0A-2849-C982-8F4779BD749C}"/>
              </a:ext>
            </a:extLst>
          </p:cNvPr>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4422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E92E6-64A8-45DF-737A-9910D3D25C41}"/>
              </a:ext>
            </a:extLst>
          </p:cNvPr>
          <p:cNvSpPr>
            <a:spLocks noGrp="1"/>
          </p:cNvSpPr>
          <p:nvPr>
            <p:ph type="dt" sz="half" idx="10"/>
          </p:nvPr>
        </p:nvSpPr>
        <p:spPr/>
        <p:txBody>
          <a:bodyPr/>
          <a:lstStyle/>
          <a:p>
            <a:fld id="{96DFF08F-DC6B-4601-B491-B0F83F6DD2DA}" type="datetimeFigureOut">
              <a:rPr lang="en-US" smtClean="0"/>
              <a:t>10/12/2023</a:t>
            </a:fld>
            <a:endParaRPr lang="en-US" dirty="0"/>
          </a:p>
        </p:txBody>
      </p:sp>
      <p:sp>
        <p:nvSpPr>
          <p:cNvPr id="3" name="Footer Placeholder 2">
            <a:extLst>
              <a:ext uri="{FF2B5EF4-FFF2-40B4-BE49-F238E27FC236}">
                <a16:creationId xmlns:a16="http://schemas.microsoft.com/office/drawing/2014/main" id="{F1270269-07F9-F88B-BA68-1E4DDA3A5A4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D98EC1-5C21-59A7-9F9D-152BF4A16F6E}"/>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920670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E1DD-0596-AC7A-026E-A167ADE76E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44753B-0C42-B03C-D27E-F1D747282D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FCC7E4-A037-4202-2DE1-FBE7DE0B8B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0AAC3E-4391-ADC8-153C-6276DE3F2067}"/>
              </a:ext>
            </a:extLst>
          </p:cNvPr>
          <p:cNvSpPr>
            <a:spLocks noGrp="1"/>
          </p:cNvSpPr>
          <p:nvPr>
            <p:ph type="dt" sz="half" idx="10"/>
          </p:nvPr>
        </p:nvSpPr>
        <p:spPr/>
        <p:txBody>
          <a:bodyPr/>
          <a:lstStyle/>
          <a:p>
            <a:fld id="{96DFF08F-DC6B-4601-B491-B0F83F6DD2DA}" type="datetimeFigureOut">
              <a:rPr lang="en-US" smtClean="0"/>
              <a:t>10/12/2023</a:t>
            </a:fld>
            <a:endParaRPr lang="en-US" dirty="0"/>
          </a:p>
        </p:txBody>
      </p:sp>
      <p:sp>
        <p:nvSpPr>
          <p:cNvPr id="6" name="Footer Placeholder 5">
            <a:extLst>
              <a:ext uri="{FF2B5EF4-FFF2-40B4-BE49-F238E27FC236}">
                <a16:creationId xmlns:a16="http://schemas.microsoft.com/office/drawing/2014/main" id="{44560208-C44E-CE2C-3449-67425C57D9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FE33D7-B7A7-45FB-4723-284719E768B0}"/>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87519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968D-D112-6556-E1EF-8F870690D2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3A4413-DF37-0750-C75D-DE00C8B24A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45B2E1B-255C-A12C-34D7-39D35896FF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91F98C-8402-075B-3C2F-357CB76DA344}"/>
              </a:ext>
            </a:extLst>
          </p:cNvPr>
          <p:cNvSpPr>
            <a:spLocks noGrp="1"/>
          </p:cNvSpPr>
          <p:nvPr>
            <p:ph type="dt" sz="half" idx="10"/>
          </p:nvPr>
        </p:nvSpPr>
        <p:spPr/>
        <p:txBody>
          <a:bodyPr/>
          <a:lstStyle/>
          <a:p>
            <a:fld id="{96DFF08F-DC6B-4601-B491-B0F83F6DD2DA}" type="datetimeFigureOut">
              <a:rPr lang="en-US" smtClean="0"/>
              <a:pPr/>
              <a:t>10/12/2023</a:t>
            </a:fld>
            <a:endParaRPr lang="en-US" dirty="0"/>
          </a:p>
        </p:txBody>
      </p:sp>
      <p:sp>
        <p:nvSpPr>
          <p:cNvPr id="6" name="Footer Placeholder 5">
            <a:extLst>
              <a:ext uri="{FF2B5EF4-FFF2-40B4-BE49-F238E27FC236}">
                <a16:creationId xmlns:a16="http://schemas.microsoft.com/office/drawing/2014/main" id="{4E803D2D-9F1D-AEEC-6E74-750DB7312B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7BC847-328C-C266-6FAB-19FECDAD6CF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001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D475-8ED3-4095-0DE8-F59E9CE48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D050D-56D3-2CEA-4256-A95E0D775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980A6-F874-3419-EFD7-2680CAA558EC}"/>
              </a:ext>
            </a:extLst>
          </p:cNvPr>
          <p:cNvSpPr>
            <a:spLocks noGrp="1"/>
          </p:cNvSpPr>
          <p:nvPr>
            <p:ph type="dt" sz="half" idx="10"/>
          </p:nvPr>
        </p:nvSpPr>
        <p:spPr/>
        <p:txBody>
          <a:bodyPr/>
          <a:lstStyle/>
          <a:p>
            <a:fld id="{96DFF08F-DC6B-4601-B491-B0F83F6DD2DA}" type="datetimeFigureOut">
              <a:rPr lang="en-US" smtClean="0"/>
              <a:t>10/12/2023</a:t>
            </a:fld>
            <a:endParaRPr lang="en-US" dirty="0"/>
          </a:p>
        </p:txBody>
      </p:sp>
      <p:sp>
        <p:nvSpPr>
          <p:cNvPr id="5" name="Footer Placeholder 4">
            <a:extLst>
              <a:ext uri="{FF2B5EF4-FFF2-40B4-BE49-F238E27FC236}">
                <a16:creationId xmlns:a16="http://schemas.microsoft.com/office/drawing/2014/main" id="{45E60012-EBB4-D1F7-88F0-44907C87B3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359418-611F-7186-D5D1-318FA066D6D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2534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9CDC8-0374-FF36-CB09-D41379A30C7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7871BB-7317-4A95-3E54-5D6A21B3C7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94016-654A-F3F6-DF43-84108D08DFE2}"/>
              </a:ext>
            </a:extLst>
          </p:cNvPr>
          <p:cNvSpPr>
            <a:spLocks noGrp="1"/>
          </p:cNvSpPr>
          <p:nvPr>
            <p:ph type="dt" sz="half" idx="10"/>
          </p:nvPr>
        </p:nvSpPr>
        <p:spPr/>
        <p:txBody>
          <a:bodyPr/>
          <a:lstStyle/>
          <a:p>
            <a:fld id="{96DFF08F-DC6B-4601-B491-B0F83F6DD2DA}" type="datetimeFigureOut">
              <a:rPr lang="en-US" smtClean="0"/>
              <a:t>10/12/2023</a:t>
            </a:fld>
            <a:endParaRPr lang="en-US" dirty="0"/>
          </a:p>
        </p:txBody>
      </p:sp>
      <p:sp>
        <p:nvSpPr>
          <p:cNvPr id="5" name="Footer Placeholder 4">
            <a:extLst>
              <a:ext uri="{FF2B5EF4-FFF2-40B4-BE49-F238E27FC236}">
                <a16:creationId xmlns:a16="http://schemas.microsoft.com/office/drawing/2014/main" id="{D3537E93-32C1-AC6B-5BF0-13EE5A31D7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E12F89-C0AE-FD74-E6A4-E118036B79A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15794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66E57-B1B8-497F-34A0-01340FBD26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92C1F1-A898-34F9-9787-B8E6ED09F3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DD8F6-4F26-D2DF-271B-51E337A6AE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10/12/2023</a:t>
            </a:fld>
            <a:endParaRPr lang="en-US" dirty="0"/>
          </a:p>
        </p:txBody>
      </p:sp>
      <p:sp>
        <p:nvSpPr>
          <p:cNvPr id="5" name="Footer Placeholder 4">
            <a:extLst>
              <a:ext uri="{FF2B5EF4-FFF2-40B4-BE49-F238E27FC236}">
                <a16:creationId xmlns:a16="http://schemas.microsoft.com/office/drawing/2014/main" id="{147864E8-F622-037A-6876-D2D6A65165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AE99B0-C0B3-D2D2-F2CE-C943A491BE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38874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sv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42.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hyperlink" Target="https://leg.colorado.gov/bills/sb23-094" TargetMode="External"/><Relationship Id="rId2" Type="http://schemas.openxmlformats.org/officeDocument/2006/relationships/hyperlink" Target="https://leg.colorado.gov/bills/sb23-004'" TargetMode="External"/><Relationship Id="rId1" Type="http://schemas.openxmlformats.org/officeDocument/2006/relationships/slideLayout" Target="../slideLayouts/slideLayout3.xml"/><Relationship Id="rId5" Type="http://schemas.openxmlformats.org/officeDocument/2006/relationships/hyperlink" Target="https://leg.colorado.gov/bills/sb23-258" TargetMode="External"/><Relationship Id="rId4" Type="http://schemas.openxmlformats.org/officeDocument/2006/relationships/hyperlink" Target="https://leg.colorado.gov/bills/hb23-1198'"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go.boarddocs.com/co/csi/Board.nsf/goto?open&amp;id=969SPU73AF4F" TargetMode="External"/><Relationship Id="rId3" Type="http://schemas.openxmlformats.org/officeDocument/2006/relationships/hyperlink" Target="https://leg.colorado.gov/sites/default/files/2023a_1191_signed.pdf" TargetMode="External"/><Relationship Id="rId7" Type="http://schemas.openxmlformats.org/officeDocument/2006/relationships/hyperlink" Target="http://go.boarddocs.com/co/csi/Board.nsf/goto?open&amp;id=CV5LU655CA39" TargetMode="External"/><Relationship Id="rId2" Type="http://schemas.openxmlformats.org/officeDocument/2006/relationships/hyperlink" Target="https://leg.colorado.gov/sites/default/files/documents/2023A/bills/2023a_286_enr.pdf" TargetMode="External"/><Relationship Id="rId1" Type="http://schemas.openxmlformats.org/officeDocument/2006/relationships/slideLayout" Target="../slideLayouts/slideLayout3.xml"/><Relationship Id="rId6" Type="http://schemas.openxmlformats.org/officeDocument/2006/relationships/hyperlink" Target="http://go.boarddocs.com/co/csi/Board.nsf/goto?open&amp;id=CV5L2K530380" TargetMode="External"/><Relationship Id="rId5" Type="http://schemas.openxmlformats.org/officeDocument/2006/relationships/hyperlink" Target="https://www.sos.state.co.us/CCR/GenerateRulePdf.do?ruleVersionId=10879" TargetMode="External"/><Relationship Id="rId10" Type="http://schemas.openxmlformats.org/officeDocument/2006/relationships/hyperlink" Target="http://go.boarddocs.com/co/csi/Board.nsf/goto?open&amp;id=9SSVV47DDAE0" TargetMode="External"/><Relationship Id="rId4" Type="http://schemas.openxmlformats.org/officeDocument/2006/relationships/hyperlink" Target="https://leg.colorado.gov/sites/default/files/2022a_1376_signed.pdf" TargetMode="External"/><Relationship Id="rId9" Type="http://schemas.openxmlformats.org/officeDocument/2006/relationships/hyperlink" Target="https://leg.colorado.gov/sites/default/files/2021a_1108_signed.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leg.colorado.gov/bills/hb23-1291" TargetMode="External"/><Relationship Id="rId2" Type="http://schemas.openxmlformats.org/officeDocument/2006/relationships/hyperlink" Target="https://resources.csi.state.co.us/legal-and-policy-library/" TargetMode="External"/><Relationship Id="rId1" Type="http://schemas.openxmlformats.org/officeDocument/2006/relationships/slideLayout" Target="../slideLayouts/slideLayout3.xml"/><Relationship Id="rId4" Type="http://schemas.openxmlformats.org/officeDocument/2006/relationships/hyperlink" Target="https://leg.colorado.gov/bills/sb23-296"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resources.csi.state.co.us/remote-learning-due-to-emergency-school-closure/"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view.officeapps.live.com/op/view.aspx?src=http%3A%2F%2Fresources.csi.state.co.us%2Fwp-content%2Fuploads%2F2018%2F08%2FGovernance-Needs-Assessment.xlsx&amp;wdOrigin=BROWSELINK"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edboards.org/assets/files/EBP-Introduction-to-Board-Level-Academic-Dashboards.pdf" TargetMode="External"/><Relationship Id="rId5" Type="http://schemas.openxmlformats.org/officeDocument/2006/relationships/hyperlink" Target="https://resources.csi.state.co.us/wp-content/uploads/2022/05/Sample-Board-Meeting-Calendar-Focus-Questions.pdf" TargetMode="External"/><Relationship Id="rId4" Type="http://schemas.openxmlformats.org/officeDocument/2006/relationships/hyperlink" Target="https://resources.csi.state.co.us/wp-content/uploads/2020/08/School-Leader-Eval-Toolkit.FINAL_.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us02web.zoom.us/meeting/register/tZEscuyopzMtEtJWqTzHt23NSTkDfIUjCM7C#/registration"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bit.ly/3txRXSI" TargetMode="External"/><Relationship Id="rId2" Type="http://schemas.openxmlformats.org/officeDocument/2006/relationships/image" Target="../media/image54.png"/><Relationship Id="rId1" Type="http://schemas.openxmlformats.org/officeDocument/2006/relationships/slideLayout" Target="../slideLayouts/slideLayout3.xml"/><Relationship Id="rId5" Type="http://schemas.openxmlformats.org/officeDocument/2006/relationships/hyperlink" Target="mailto:Communications_CSI@csi.state.co.us" TargetMode="External"/><Relationship Id="rId4" Type="http://schemas.openxmlformats.org/officeDocument/2006/relationships/hyperlink" Target="https://www.csi.state.co.us/csi-annual-report/?utm_source=schoolleaders&amp;utm_medium=mtg&amp;utm_campaign=annualreport&amp;utm_id=ar"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TomMcMillen@csi.state.co.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a:cs typeface="Arial"/>
              </a:rPr>
              <a:t>Brown Bag Lunch Series</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a:t>Training for CSI School Governing Boards</a:t>
            </a:r>
          </a:p>
          <a:p>
            <a:r>
              <a:rPr lang="en-US" i="1">
                <a:latin typeface="Arial"/>
                <a:cs typeface="Arial"/>
              </a:rPr>
              <a:t>October 2023</a:t>
            </a:r>
            <a:endParaRPr lang="en-US" i="1"/>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F9F5-C3EE-58C6-38D7-F3F8939C81E8}"/>
              </a:ext>
            </a:extLst>
          </p:cNvPr>
          <p:cNvSpPr>
            <a:spLocks noGrp="1"/>
          </p:cNvSpPr>
          <p:nvPr>
            <p:ph type="title"/>
          </p:nvPr>
        </p:nvSpPr>
        <p:spPr>
          <a:xfrm>
            <a:off x="628650" y="365126"/>
            <a:ext cx="7886700" cy="942741"/>
          </a:xfrm>
        </p:spPr>
        <p:txBody>
          <a:bodyPr/>
          <a:lstStyle/>
          <a:p>
            <a:r>
              <a:rPr lang="en-US">
                <a:latin typeface="Arial"/>
                <a:cs typeface="Arial"/>
              </a:rPr>
              <a:t>MLE Updates</a:t>
            </a:r>
          </a:p>
        </p:txBody>
      </p:sp>
      <p:sp>
        <p:nvSpPr>
          <p:cNvPr id="4" name="TextBox 3">
            <a:extLst>
              <a:ext uri="{FF2B5EF4-FFF2-40B4-BE49-F238E27FC236}">
                <a16:creationId xmlns:a16="http://schemas.microsoft.com/office/drawing/2014/main" id="{42004DB1-8DA8-8217-FAE6-BF2CD00DB572}"/>
              </a:ext>
            </a:extLst>
          </p:cNvPr>
          <p:cNvSpPr txBox="1"/>
          <p:nvPr/>
        </p:nvSpPr>
        <p:spPr>
          <a:xfrm>
            <a:off x="628650" y="1703130"/>
            <a:ext cx="4444748"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r>
              <a:rPr lang="en-US" dirty="0">
                <a:latin typeface="Arial" panose="020B0604020202020204" pitchFamily="34" charset="0"/>
                <a:ea typeface="Calibri"/>
                <a:cs typeface="Arial" panose="020B0604020202020204" pitchFamily="34" charset="0"/>
              </a:rPr>
              <a:t>FY2023-24 MLE for CSI school's is $1,400 per FPC </a:t>
            </a:r>
            <a:endParaRPr lang="en-US" dirty="0">
              <a:latin typeface="Arial" panose="020B0604020202020204" pitchFamily="34" charset="0"/>
              <a:cs typeface="Arial" panose="020B0604020202020204" pitchFamily="34" charset="0"/>
            </a:endParaRPr>
          </a:p>
          <a:p>
            <a:pPr marL="742950" lvl="1" indent="-285750">
              <a:buFont typeface="Wingdings"/>
              <a:buChar char="§"/>
            </a:pPr>
            <a:r>
              <a:rPr lang="en-US" i="1" dirty="0">
                <a:latin typeface="Arial" panose="020B0604020202020204" pitchFamily="34" charset="0"/>
                <a:ea typeface="Calibri"/>
                <a:cs typeface="Arial" panose="020B0604020202020204" pitchFamily="34" charset="0"/>
              </a:rPr>
              <a:t>unless capped by your geographic district. </a:t>
            </a:r>
          </a:p>
          <a:p>
            <a:pPr lvl="1"/>
            <a:endParaRPr lang="en-US" dirty="0">
              <a:latin typeface="Arial" panose="020B0604020202020204" pitchFamily="34" charset="0"/>
              <a:ea typeface="Calibri"/>
              <a:cs typeface="Arial" panose="020B0604020202020204" pitchFamily="34" charset="0"/>
            </a:endParaRPr>
          </a:p>
          <a:p>
            <a:pPr marL="285750" indent="-285750">
              <a:buFont typeface="Wingdings"/>
              <a:buChar char="§"/>
            </a:pPr>
            <a:r>
              <a:rPr lang="en-US" dirty="0">
                <a:latin typeface="Arial" panose="020B0604020202020204" pitchFamily="34" charset="0"/>
                <a:ea typeface="Calibri"/>
                <a:cs typeface="Arial" panose="020B0604020202020204" pitchFamily="34" charset="0"/>
              </a:rPr>
              <a:t>FY2024-25 each school will be funded at the same level as the geographic district for residence. </a:t>
            </a:r>
          </a:p>
          <a:p>
            <a:pPr marL="285750" indent="-285750">
              <a:buFont typeface="Wingdings"/>
              <a:buChar char="§"/>
            </a:pPr>
            <a:endParaRPr lang="en-US" dirty="0">
              <a:latin typeface="Arial" panose="020B0604020202020204" pitchFamily="34" charset="0"/>
              <a:ea typeface="Calibri"/>
              <a:cs typeface="Arial" panose="020B0604020202020204" pitchFamily="34" charset="0"/>
            </a:endParaRPr>
          </a:p>
          <a:p>
            <a:pPr marL="285750" indent="-285750">
              <a:buFont typeface="Wingdings"/>
              <a:buChar char="§"/>
            </a:pPr>
            <a:r>
              <a:rPr lang="en-US" dirty="0">
                <a:latin typeface="Arial" panose="020B0604020202020204" pitchFamily="34" charset="0"/>
                <a:ea typeface="Calibri"/>
                <a:cs typeface="Arial" panose="020B0604020202020204" pitchFamily="34" charset="0"/>
              </a:rPr>
              <a:t>Several districts are going for additional MLO in Nov. </a:t>
            </a:r>
          </a:p>
          <a:p>
            <a:endParaRPr lang="en-US" dirty="0">
              <a:latin typeface="Arial" panose="020B0604020202020204" pitchFamily="34" charset="0"/>
              <a:ea typeface="Calibri"/>
              <a:cs typeface="Arial" panose="020B0604020202020204" pitchFamily="34" charset="0"/>
            </a:endParaRPr>
          </a:p>
          <a:p>
            <a:pPr marL="285750" indent="-285750">
              <a:buFont typeface="Wingdings"/>
              <a:buChar char="§"/>
            </a:pPr>
            <a:r>
              <a:rPr lang="en-US" dirty="0">
                <a:latin typeface="Arial" panose="020B0604020202020204" pitchFamily="34" charset="0"/>
                <a:ea typeface="Calibri"/>
                <a:cs typeface="Arial" panose="020B0604020202020204" pitchFamily="34" charset="0"/>
              </a:rPr>
              <a:t>CSI MLE request has been submitted to Office of State Planning and Budgeting (OSPB) </a:t>
            </a:r>
          </a:p>
          <a:p>
            <a:pPr marL="285750" indent="-285750">
              <a:buFont typeface="Calibri"/>
              <a:buChar char="-"/>
            </a:pPr>
            <a:endParaRPr lang="en-US" sz="1600" dirty="0">
              <a:latin typeface="Arial" panose="020B0604020202020204" pitchFamily="34" charset="0"/>
              <a:ea typeface="Calibri"/>
              <a:cs typeface="Arial" panose="020B0604020202020204" pitchFamily="34" charset="0"/>
            </a:endParaRPr>
          </a:p>
        </p:txBody>
      </p:sp>
      <p:pic>
        <p:nvPicPr>
          <p:cNvPr id="5" name="Graphic 4" descr="Abacus with solid fill">
            <a:extLst>
              <a:ext uri="{FF2B5EF4-FFF2-40B4-BE49-F238E27FC236}">
                <a16:creationId xmlns:a16="http://schemas.microsoft.com/office/drawing/2014/main" id="{947FE827-F756-6B26-1B3F-0E4EB35BCE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34870" y="1703130"/>
            <a:ext cx="3415834" cy="3451740"/>
          </a:xfrm>
          <a:prstGeom prst="rect">
            <a:avLst/>
          </a:prstGeom>
        </p:spPr>
      </p:pic>
    </p:spTree>
    <p:extLst>
      <p:ext uri="{BB962C8B-B14F-4D97-AF65-F5344CB8AC3E}">
        <p14:creationId xmlns:p14="http://schemas.microsoft.com/office/powerpoint/2010/main" val="2643836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latin typeface="Arial" panose="020B0604020202020204" pitchFamily="34" charset="0"/>
                <a:cs typeface="Arial" panose="020B0604020202020204" pitchFamily="34" charset="0"/>
              </a:rPr>
              <a:t>Annual Budget Review</a:t>
            </a:r>
            <a:endParaRPr>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637088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7" name="Rectangle 66">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3721" y="1913722"/>
            <a:ext cx="6858000"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925"/>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2339A6F5-AD6A-4D80-8AD9-6290D13AC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6188"/>
            <a:ext cx="6857572" cy="2686051"/>
          </a:xfrm>
          <a:prstGeom prst="rect">
            <a:avLst/>
          </a:prstGeom>
          <a:gradFill>
            <a:gsLst>
              <a:gs pos="0">
                <a:srgbClr val="000000">
                  <a:alpha val="61000"/>
                </a:srgbClr>
              </a:gs>
              <a:gs pos="95000">
                <a:schemeClr val="accent5">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a:xfrm>
            <a:off x="495031" y="2945176"/>
            <a:ext cx="2159016" cy="2757975"/>
          </a:xfrm>
        </p:spPr>
        <p:txBody>
          <a:bodyPr vert="horz" lIns="91440" tIns="45720" rIns="91440" bIns="45720" rtlCol="0" anchor="t">
            <a:normAutofit/>
          </a:bodyPr>
          <a:lstStyle/>
          <a:p>
            <a:pPr defTabSz="914400"/>
            <a:r>
              <a:rPr lang="en-US" sz="3500" b="1" dirty="0">
                <a:solidFill>
                  <a:srgbClr val="FFFFFF"/>
                </a:solidFill>
              </a:rPr>
              <a:t>FY 2023-24 Budget</a:t>
            </a:r>
          </a:p>
        </p:txBody>
      </p:sp>
      <p:sp>
        <p:nvSpPr>
          <p:cNvPr id="5" name="Content Placeholder 4">
            <a:extLst>
              <a:ext uri="{FF2B5EF4-FFF2-40B4-BE49-F238E27FC236}">
                <a16:creationId xmlns:a16="http://schemas.microsoft.com/office/drawing/2014/main" id="{7F133572-5F4F-417A-AD5F-2CE25D20F865}"/>
              </a:ext>
            </a:extLst>
          </p:cNvPr>
          <p:cNvSpPr>
            <a:spLocks noGrp="1"/>
          </p:cNvSpPr>
          <p:nvPr>
            <p:ph idx="1"/>
          </p:nvPr>
        </p:nvSpPr>
        <p:spPr>
          <a:xfrm>
            <a:off x="495031" y="1062507"/>
            <a:ext cx="2031147" cy="1097758"/>
          </a:xfrm>
        </p:spPr>
        <p:txBody>
          <a:bodyPr vert="horz" lIns="91440" tIns="45720" rIns="91440" bIns="45720" rtlCol="0" anchor="b">
            <a:normAutofit/>
          </a:bodyPr>
          <a:lstStyle/>
          <a:p>
            <a:pPr marL="0" indent="0" defTabSz="914400">
              <a:spcBef>
                <a:spcPts val="1000"/>
              </a:spcBef>
              <a:buNone/>
            </a:pPr>
            <a:r>
              <a:rPr lang="en-US" sz="1700">
                <a:solidFill>
                  <a:srgbClr val="FFFFFF"/>
                </a:solidFill>
              </a:rPr>
              <a:t>  </a:t>
            </a:r>
          </a:p>
        </p:txBody>
      </p:sp>
      <p:pic>
        <p:nvPicPr>
          <p:cNvPr id="6" name="Picture 5" descr="Enrollment, revenue, expenditures, rebate">
            <a:extLst>
              <a:ext uri="{FF2B5EF4-FFF2-40B4-BE49-F238E27FC236}">
                <a16:creationId xmlns:a16="http://schemas.microsoft.com/office/drawing/2014/main" id="{9789C3E9-CA63-F390-39CB-1E120EEDBEB4}"/>
              </a:ext>
            </a:extLst>
          </p:cNvPr>
          <p:cNvPicPr>
            <a:picLocks noChangeAspect="1"/>
          </p:cNvPicPr>
          <p:nvPr/>
        </p:nvPicPr>
        <p:blipFill>
          <a:blip r:embed="rId3"/>
          <a:stretch>
            <a:fillRect/>
          </a:stretch>
        </p:blipFill>
        <p:spPr>
          <a:xfrm>
            <a:off x="3771977" y="1781585"/>
            <a:ext cx="3696984" cy="3921566"/>
          </a:xfrm>
          <a:prstGeom prst="rect">
            <a:avLst/>
          </a:prstGeom>
        </p:spPr>
      </p:pic>
      <p:pic>
        <p:nvPicPr>
          <p:cNvPr id="4" name="Picture 3">
            <a:extLst>
              <a:ext uri="{FF2B5EF4-FFF2-40B4-BE49-F238E27FC236}">
                <a16:creationId xmlns:a16="http://schemas.microsoft.com/office/drawing/2014/main" id="{434622DF-F56E-0057-1DB7-15137D35ECD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28713" y="373901"/>
            <a:ext cx="1355535" cy="1786364"/>
          </a:xfrm>
          <a:prstGeom prst="rect">
            <a:avLst/>
          </a:prstGeom>
        </p:spPr>
      </p:pic>
    </p:spTree>
    <p:extLst>
      <p:ext uri="{BB962C8B-B14F-4D97-AF65-F5344CB8AC3E}">
        <p14:creationId xmlns:p14="http://schemas.microsoft.com/office/powerpoint/2010/main" val="282322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F9F5-C3EE-58C6-38D7-F3F8939C81E8}"/>
              </a:ext>
            </a:extLst>
          </p:cNvPr>
          <p:cNvSpPr>
            <a:spLocks noGrp="1"/>
          </p:cNvSpPr>
          <p:nvPr>
            <p:ph type="title"/>
          </p:nvPr>
        </p:nvSpPr>
        <p:spPr/>
        <p:txBody>
          <a:bodyPr/>
          <a:lstStyle/>
          <a:p>
            <a:r>
              <a:rPr lang="en-US">
                <a:latin typeface="Arial"/>
                <a:cs typeface="Arial"/>
              </a:rPr>
              <a:t>CSI FY 2023-24 Budget </a:t>
            </a:r>
            <a:endParaRPr lang="en-US"/>
          </a:p>
        </p:txBody>
      </p:sp>
      <p:sp>
        <p:nvSpPr>
          <p:cNvPr id="3" name="Content Placeholder 2">
            <a:extLst>
              <a:ext uri="{FF2B5EF4-FFF2-40B4-BE49-F238E27FC236}">
                <a16:creationId xmlns:a16="http://schemas.microsoft.com/office/drawing/2014/main" id="{CCA9B5B9-0235-BCA6-B365-4DE21A872F4B}"/>
              </a:ext>
            </a:extLst>
          </p:cNvPr>
          <p:cNvSpPr>
            <a:spLocks noGrp="1"/>
          </p:cNvSpPr>
          <p:nvPr>
            <p:ph idx="1"/>
          </p:nvPr>
        </p:nvSpPr>
        <p:spPr/>
        <p:txBody>
          <a:bodyPr vert="horz" lIns="91440" tIns="45720" rIns="91440" bIns="45720" rtlCol="0" anchor="t">
            <a:normAutofit/>
          </a:bodyPr>
          <a:lstStyle/>
          <a:p>
            <a:pPr>
              <a:lnSpc>
                <a:spcPct val="150000"/>
              </a:lnSpc>
            </a:pPr>
            <a:r>
              <a:rPr lang="en-US">
                <a:latin typeface="Arial"/>
                <a:cs typeface="Arial"/>
              </a:rPr>
              <a:t>CSI budget is reported as two parts, Appropriation 18A and 18D/F</a:t>
            </a:r>
          </a:p>
          <a:p>
            <a:pPr lvl="1">
              <a:lnSpc>
                <a:spcPct val="150000"/>
              </a:lnSpc>
            </a:pPr>
            <a:r>
              <a:rPr lang="en-US"/>
              <a:t>18A is our administrative budget, 3% of PPR received from schools. </a:t>
            </a:r>
          </a:p>
          <a:p>
            <a:pPr lvl="1">
              <a:lnSpc>
                <a:spcPct val="150000"/>
              </a:lnSpc>
            </a:pPr>
            <a:r>
              <a:rPr lang="en-US"/>
              <a:t>18D/F is the budget for state and federal funds. </a:t>
            </a:r>
          </a:p>
          <a:p>
            <a:endParaRPr lang="en-US"/>
          </a:p>
        </p:txBody>
      </p:sp>
    </p:spTree>
    <p:extLst>
      <p:ext uri="{BB962C8B-B14F-4D97-AF65-F5344CB8AC3E}">
        <p14:creationId xmlns:p14="http://schemas.microsoft.com/office/powerpoint/2010/main" val="328833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p:txBody>
          <a:bodyPr>
            <a:normAutofit/>
          </a:bodyPr>
          <a:lstStyle/>
          <a:p>
            <a:r>
              <a:rPr lang="en-US" sz="3400" b="1" dirty="0"/>
              <a:t>Budgeted Enrollment</a:t>
            </a:r>
          </a:p>
        </p:txBody>
      </p:sp>
      <p:sp>
        <p:nvSpPr>
          <p:cNvPr id="5" name="Content Placeholder 4">
            <a:extLst>
              <a:ext uri="{FF2B5EF4-FFF2-40B4-BE49-F238E27FC236}">
                <a16:creationId xmlns:a16="http://schemas.microsoft.com/office/drawing/2014/main" id="{7F133572-5F4F-417A-AD5F-2CE25D20F865}"/>
              </a:ext>
            </a:extLst>
          </p:cNvPr>
          <p:cNvSpPr>
            <a:spLocks noGrp="1"/>
          </p:cNvSpPr>
          <p:nvPr>
            <p:ph idx="1"/>
          </p:nvPr>
        </p:nvSpPr>
        <p:spPr/>
        <p:txBody>
          <a:bodyPr/>
          <a:lstStyle/>
          <a:p>
            <a:pPr marL="0" indent="0">
              <a:buNone/>
            </a:pPr>
            <a:r>
              <a:rPr lang="en-US"/>
              <a:t>  </a:t>
            </a:r>
            <a:endParaRPr lang="en-US" dirty="0"/>
          </a:p>
        </p:txBody>
      </p:sp>
      <p:pic>
        <p:nvPicPr>
          <p:cNvPr id="9" name="Picture 8">
            <a:extLst>
              <a:ext uri="{FF2B5EF4-FFF2-40B4-BE49-F238E27FC236}">
                <a16:creationId xmlns:a16="http://schemas.microsoft.com/office/drawing/2014/main" id="{C8A24A7B-03D1-2370-186D-1247A8EDD6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4862" y="4480017"/>
            <a:ext cx="1455738" cy="1763288"/>
          </a:xfrm>
          <a:prstGeom prst="rect">
            <a:avLst/>
          </a:prstGeom>
        </p:spPr>
      </p:pic>
      <p:pic>
        <p:nvPicPr>
          <p:cNvPr id="8" name="Picture 7" descr="Screenshot of fy2022-23 october count, fy2023-24 proposed budget, variance, and details. ">
            <a:extLst>
              <a:ext uri="{FF2B5EF4-FFF2-40B4-BE49-F238E27FC236}">
                <a16:creationId xmlns:a16="http://schemas.microsoft.com/office/drawing/2014/main" id="{39C8E6B4-A6B7-88B6-D334-6FCD17D8A025}"/>
              </a:ext>
            </a:extLst>
          </p:cNvPr>
          <p:cNvPicPr>
            <a:picLocks noChangeAspect="1"/>
          </p:cNvPicPr>
          <p:nvPr/>
        </p:nvPicPr>
        <p:blipFill>
          <a:blip r:embed="rId4"/>
          <a:stretch>
            <a:fillRect/>
          </a:stretch>
        </p:blipFill>
        <p:spPr>
          <a:xfrm>
            <a:off x="628649" y="1825625"/>
            <a:ext cx="7853393" cy="2588050"/>
          </a:xfrm>
          <a:prstGeom prst="rect">
            <a:avLst/>
          </a:prstGeom>
        </p:spPr>
      </p:pic>
    </p:spTree>
    <p:extLst>
      <p:ext uri="{BB962C8B-B14F-4D97-AF65-F5344CB8AC3E}">
        <p14:creationId xmlns:p14="http://schemas.microsoft.com/office/powerpoint/2010/main" val="332500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a:xfrm>
            <a:off x="840699" y="687480"/>
            <a:ext cx="5605629" cy="994172"/>
          </a:xfrm>
        </p:spPr>
        <p:txBody>
          <a:bodyPr>
            <a:normAutofit/>
          </a:bodyPr>
          <a:lstStyle/>
          <a:p>
            <a:r>
              <a:rPr lang="en-US" sz="3600" b="1"/>
              <a:t>Revenue  - Appropriation 18A</a:t>
            </a:r>
          </a:p>
        </p:txBody>
      </p:sp>
      <p:sp>
        <p:nvSpPr>
          <p:cNvPr id="5" name="Content Placeholder 4">
            <a:extLst>
              <a:ext uri="{FF2B5EF4-FFF2-40B4-BE49-F238E27FC236}">
                <a16:creationId xmlns:a16="http://schemas.microsoft.com/office/drawing/2014/main" id="{7F133572-5F4F-417A-AD5F-2CE25D20F865}"/>
              </a:ext>
            </a:extLst>
          </p:cNvPr>
          <p:cNvSpPr>
            <a:spLocks noGrp="1"/>
          </p:cNvSpPr>
          <p:nvPr>
            <p:ph idx="1"/>
          </p:nvPr>
        </p:nvSpPr>
        <p:spPr>
          <a:xfrm>
            <a:off x="852321" y="2227943"/>
            <a:ext cx="5033221" cy="3788227"/>
          </a:xfrm>
        </p:spPr>
        <p:txBody>
          <a:bodyPr anchor="ctr">
            <a:normAutofit/>
          </a:bodyPr>
          <a:lstStyle/>
          <a:p>
            <a:pPr marL="342900" lvl="1" indent="0">
              <a:lnSpc>
                <a:spcPct val="150000"/>
              </a:lnSpc>
              <a:buNone/>
            </a:pPr>
            <a:r>
              <a:rPr lang="en-US" sz="2200" dirty="0"/>
              <a:t>CSI Admin – 3% of PPR </a:t>
            </a:r>
          </a:p>
          <a:p>
            <a:pPr lvl="1">
              <a:lnSpc>
                <a:spcPct val="150000"/>
              </a:lnSpc>
              <a:buFont typeface="Wingdings" panose="05000000000000000000" pitchFamily="2" charset="2"/>
              <a:buChar char="§"/>
            </a:pPr>
            <a:r>
              <a:rPr lang="en-US" sz="2200" dirty="0"/>
              <a:t>Per Pupil Revenue (PPR) increased 10.6% from prior year</a:t>
            </a:r>
          </a:p>
          <a:p>
            <a:pPr lvl="1">
              <a:lnSpc>
                <a:spcPct val="150000"/>
              </a:lnSpc>
              <a:buFont typeface="Wingdings" panose="05000000000000000000" pitchFamily="2" charset="2"/>
              <a:buChar char="§"/>
            </a:pPr>
            <a:r>
              <a:rPr lang="en-US" sz="2200" dirty="0"/>
              <a:t> Declining enrollment, 16 schools </a:t>
            </a:r>
          </a:p>
          <a:p>
            <a:pPr lvl="2">
              <a:lnSpc>
                <a:spcPct val="150000"/>
              </a:lnSpc>
              <a:buFont typeface="Wingdings" panose="05000000000000000000" pitchFamily="2" charset="2"/>
              <a:buChar char="§"/>
            </a:pPr>
            <a:r>
              <a:rPr lang="en-US" sz="1900" i="1" dirty="0"/>
              <a:t>Increased FPC’s and total PPR</a:t>
            </a:r>
          </a:p>
          <a:p>
            <a:pPr lvl="1">
              <a:lnSpc>
                <a:spcPct val="150000"/>
              </a:lnSpc>
              <a:buFont typeface="Wingdings" panose="05000000000000000000" pitchFamily="2" charset="2"/>
              <a:buChar char="§"/>
            </a:pPr>
            <a:r>
              <a:rPr lang="en-US" sz="2200" dirty="0"/>
              <a:t>16% increase or $900K increase over FY23</a:t>
            </a:r>
          </a:p>
          <a:p>
            <a:pPr lvl="1">
              <a:buFont typeface="Wingdings" panose="05000000000000000000" pitchFamily="2" charset="2"/>
              <a:buChar char="§"/>
            </a:pPr>
            <a:endParaRPr lang="en-US" sz="2100" dirty="0"/>
          </a:p>
        </p:txBody>
      </p:sp>
      <p:sp>
        <p:nvSpPr>
          <p:cNvPr id="65" name="Rectangle 6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8B9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B0C837DC-49B8-0E1A-2ABF-CCE52F1F5E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24684" y="2865141"/>
            <a:ext cx="944015" cy="1143455"/>
          </a:xfrm>
          <a:prstGeom prst="rect">
            <a:avLst/>
          </a:prstGeom>
        </p:spPr>
      </p:pic>
    </p:spTree>
    <p:extLst>
      <p:ext uri="{BB962C8B-B14F-4D97-AF65-F5344CB8AC3E}">
        <p14:creationId xmlns:p14="http://schemas.microsoft.com/office/powerpoint/2010/main" val="3071545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a:xfrm>
            <a:off x="840699" y="687480"/>
            <a:ext cx="5605629" cy="994172"/>
          </a:xfrm>
        </p:spPr>
        <p:txBody>
          <a:bodyPr>
            <a:normAutofit/>
          </a:bodyPr>
          <a:lstStyle/>
          <a:p>
            <a:r>
              <a:rPr lang="en-US" sz="3000" b="1"/>
              <a:t>Expenditures – Appropriation 18A</a:t>
            </a:r>
          </a:p>
        </p:txBody>
      </p:sp>
      <p:sp>
        <p:nvSpPr>
          <p:cNvPr id="5" name="Content Placeholder 4">
            <a:extLst>
              <a:ext uri="{FF2B5EF4-FFF2-40B4-BE49-F238E27FC236}">
                <a16:creationId xmlns:a16="http://schemas.microsoft.com/office/drawing/2014/main" id="{7F133572-5F4F-417A-AD5F-2CE25D20F865}"/>
              </a:ext>
            </a:extLst>
          </p:cNvPr>
          <p:cNvSpPr>
            <a:spLocks noGrp="1"/>
          </p:cNvSpPr>
          <p:nvPr>
            <p:ph idx="1"/>
          </p:nvPr>
        </p:nvSpPr>
        <p:spPr>
          <a:xfrm>
            <a:off x="852321" y="1681653"/>
            <a:ext cx="5033221" cy="4334518"/>
          </a:xfrm>
        </p:spPr>
        <p:txBody>
          <a:bodyPr anchor="ctr">
            <a:normAutofit fontScale="85000" lnSpcReduction="20000"/>
          </a:bodyPr>
          <a:lstStyle/>
          <a:p>
            <a:pPr marL="0" indent="0">
              <a:lnSpc>
                <a:spcPct val="150000"/>
              </a:lnSpc>
              <a:buNone/>
            </a:pPr>
            <a:r>
              <a:rPr lang="en-US" sz="2200" dirty="0"/>
              <a:t> </a:t>
            </a:r>
            <a:r>
              <a:rPr lang="en-US" sz="2200" b="1" dirty="0"/>
              <a:t>Expenditures</a:t>
            </a:r>
          </a:p>
          <a:p>
            <a:pPr lvl="1">
              <a:lnSpc>
                <a:spcPct val="150000"/>
              </a:lnSpc>
              <a:buFont typeface="Wingdings" panose="05000000000000000000" pitchFamily="2" charset="2"/>
              <a:buChar char="§"/>
            </a:pPr>
            <a:r>
              <a:rPr lang="en-US" sz="2200" dirty="0"/>
              <a:t>Staff</a:t>
            </a:r>
          </a:p>
          <a:p>
            <a:pPr lvl="2">
              <a:lnSpc>
                <a:spcPct val="150000"/>
              </a:lnSpc>
              <a:buFont typeface="Wingdings" panose="05000000000000000000" pitchFamily="2" charset="2"/>
              <a:buChar char="§"/>
            </a:pPr>
            <a:r>
              <a:rPr lang="en-US" sz="2200" dirty="0"/>
              <a:t>Adding positions, COLA increases</a:t>
            </a:r>
          </a:p>
          <a:p>
            <a:pPr lvl="1">
              <a:lnSpc>
                <a:spcPct val="150000"/>
              </a:lnSpc>
              <a:buFont typeface="Wingdings" panose="05000000000000000000" pitchFamily="2" charset="2"/>
              <a:buChar char="§"/>
            </a:pPr>
            <a:r>
              <a:rPr lang="en-US" sz="2200" dirty="0"/>
              <a:t>Operating down 19%</a:t>
            </a:r>
          </a:p>
          <a:p>
            <a:pPr lvl="2">
              <a:lnSpc>
                <a:spcPct val="150000"/>
              </a:lnSpc>
              <a:buFont typeface="Wingdings" panose="05000000000000000000" pitchFamily="2" charset="2"/>
              <a:buChar char="§"/>
            </a:pPr>
            <a:r>
              <a:rPr lang="en-US" sz="2200" dirty="0"/>
              <a:t>Reductions in professional services, lease cost,  travel and misc. </a:t>
            </a:r>
            <a:endParaRPr lang="en-US" sz="2200" dirty="0">
              <a:cs typeface="Calibri"/>
            </a:endParaRPr>
          </a:p>
          <a:p>
            <a:pPr lvl="1">
              <a:lnSpc>
                <a:spcPct val="150000"/>
              </a:lnSpc>
              <a:buFont typeface="Wingdings" panose="05000000000000000000" pitchFamily="2" charset="2"/>
              <a:buChar char="§"/>
            </a:pPr>
            <a:r>
              <a:rPr lang="en-US" sz="2200" dirty="0"/>
              <a:t>Year over year change down 4%</a:t>
            </a:r>
          </a:p>
          <a:p>
            <a:pPr marL="0" indent="0">
              <a:lnSpc>
                <a:spcPct val="150000"/>
              </a:lnSpc>
              <a:buNone/>
            </a:pPr>
            <a:r>
              <a:rPr lang="en-US" sz="2200" dirty="0"/>
              <a:t> </a:t>
            </a:r>
            <a:r>
              <a:rPr lang="en-US" sz="2200" b="1" dirty="0"/>
              <a:t>Rebate</a:t>
            </a:r>
          </a:p>
          <a:p>
            <a:pPr lvl="1">
              <a:lnSpc>
                <a:spcPct val="150000"/>
              </a:lnSpc>
              <a:buFont typeface="Wingdings" panose="05000000000000000000" pitchFamily="2" charset="2"/>
              <a:buChar char="§"/>
            </a:pPr>
            <a:r>
              <a:rPr lang="en-US" sz="2200" dirty="0"/>
              <a:t>Estimated at $95 per student</a:t>
            </a:r>
          </a:p>
          <a:p>
            <a:pPr lvl="2">
              <a:lnSpc>
                <a:spcPct val="150000"/>
              </a:lnSpc>
              <a:buFont typeface="Wingdings" panose="05000000000000000000" pitchFamily="2" charset="2"/>
              <a:buChar char="§"/>
            </a:pPr>
            <a:r>
              <a:rPr lang="en-US" sz="2200" dirty="0"/>
              <a:t>Operating 2.0%</a:t>
            </a:r>
          </a:p>
          <a:p>
            <a:pPr lvl="1">
              <a:buFont typeface="Wingdings" panose="05000000000000000000" pitchFamily="2" charset="2"/>
              <a:buChar char="§"/>
            </a:pPr>
            <a:endParaRPr lang="en-US" sz="2100" dirty="0"/>
          </a:p>
        </p:txBody>
      </p:sp>
      <p:sp>
        <p:nvSpPr>
          <p:cNvPr id="65" name="Rectangle 6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8B9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B0C837DC-49B8-0E1A-2ABF-CCE52F1F5E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24684" y="2865141"/>
            <a:ext cx="944015" cy="1143455"/>
          </a:xfrm>
          <a:prstGeom prst="rect">
            <a:avLst/>
          </a:prstGeom>
        </p:spPr>
      </p:pic>
    </p:spTree>
    <p:extLst>
      <p:ext uri="{BB962C8B-B14F-4D97-AF65-F5344CB8AC3E}">
        <p14:creationId xmlns:p14="http://schemas.microsoft.com/office/powerpoint/2010/main" val="2775911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p:txBody>
          <a:bodyPr>
            <a:normAutofit/>
          </a:bodyPr>
          <a:lstStyle/>
          <a:p>
            <a:r>
              <a:rPr lang="en-US" sz="3600" b="1" dirty="0"/>
              <a:t>Where we invest </a:t>
            </a:r>
          </a:p>
        </p:txBody>
      </p:sp>
      <p:pic>
        <p:nvPicPr>
          <p:cNvPr id="7" name="Graphic 6" descr="Cycle with people with solid fill">
            <a:extLst>
              <a:ext uri="{FF2B5EF4-FFF2-40B4-BE49-F238E27FC236}">
                <a16:creationId xmlns:a16="http://schemas.microsoft.com/office/drawing/2014/main" id="{3681539F-EBB1-D7CC-A605-CCE1617410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83293" y="381215"/>
            <a:ext cx="1110962" cy="1110962"/>
          </a:xfrm>
          <a:prstGeom prst="rect">
            <a:avLst/>
          </a:prstGeom>
        </p:spPr>
      </p:pic>
      <p:pic>
        <p:nvPicPr>
          <p:cNvPr id="9" name="Graphic 8" descr="Schoolhouse with solid fill">
            <a:extLst>
              <a:ext uri="{FF2B5EF4-FFF2-40B4-BE49-F238E27FC236}">
                <a16:creationId xmlns:a16="http://schemas.microsoft.com/office/drawing/2014/main" id="{42DF6B53-A131-BD04-0C0F-1B9555A40F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9781" y="5452946"/>
            <a:ext cx="1039928" cy="1039928"/>
          </a:xfrm>
          <a:prstGeom prst="rect">
            <a:avLst/>
          </a:prstGeom>
        </p:spPr>
      </p:pic>
      <p:pic>
        <p:nvPicPr>
          <p:cNvPr id="4" name="Picture 3" descr="graphic showing total expenses, with salaries being the largest section, then professional services, operational expenses, and travel">
            <a:extLst>
              <a:ext uri="{FF2B5EF4-FFF2-40B4-BE49-F238E27FC236}">
                <a16:creationId xmlns:a16="http://schemas.microsoft.com/office/drawing/2014/main" id="{9234F7C9-6209-1BA6-FCD6-B6CF3BD6D6DB}"/>
              </a:ext>
            </a:extLst>
          </p:cNvPr>
          <p:cNvPicPr>
            <a:picLocks noChangeAspect="1"/>
          </p:cNvPicPr>
          <p:nvPr/>
        </p:nvPicPr>
        <p:blipFill>
          <a:blip r:embed="rId7"/>
          <a:stretch>
            <a:fillRect/>
          </a:stretch>
        </p:blipFill>
        <p:spPr>
          <a:xfrm>
            <a:off x="1173217" y="1494630"/>
            <a:ext cx="7121038" cy="4416482"/>
          </a:xfrm>
          <a:prstGeom prst="rect">
            <a:avLst/>
          </a:prstGeom>
        </p:spPr>
      </p:pic>
    </p:spTree>
    <p:extLst>
      <p:ext uri="{BB962C8B-B14F-4D97-AF65-F5344CB8AC3E}">
        <p14:creationId xmlns:p14="http://schemas.microsoft.com/office/powerpoint/2010/main" val="2069781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a:xfrm>
            <a:off x="840699" y="687480"/>
            <a:ext cx="5605629" cy="994172"/>
          </a:xfrm>
        </p:spPr>
        <p:txBody>
          <a:bodyPr>
            <a:normAutofit/>
          </a:bodyPr>
          <a:lstStyle/>
          <a:p>
            <a:r>
              <a:rPr lang="en-US" b="1" dirty="0"/>
              <a:t>Revenue  - Appropriation 18D/F</a:t>
            </a:r>
          </a:p>
        </p:txBody>
      </p:sp>
      <p:sp>
        <p:nvSpPr>
          <p:cNvPr id="5" name="Content Placeholder 4">
            <a:extLst>
              <a:ext uri="{FF2B5EF4-FFF2-40B4-BE49-F238E27FC236}">
                <a16:creationId xmlns:a16="http://schemas.microsoft.com/office/drawing/2014/main" id="{7F133572-5F4F-417A-AD5F-2CE25D20F865}"/>
              </a:ext>
            </a:extLst>
          </p:cNvPr>
          <p:cNvSpPr>
            <a:spLocks noGrp="1"/>
          </p:cNvSpPr>
          <p:nvPr>
            <p:ph idx="1"/>
          </p:nvPr>
        </p:nvSpPr>
        <p:spPr>
          <a:xfrm>
            <a:off x="852321" y="1828801"/>
            <a:ext cx="5033221" cy="1884217"/>
          </a:xfrm>
        </p:spPr>
        <p:txBody>
          <a:bodyPr anchor="ctr">
            <a:normAutofit/>
          </a:bodyPr>
          <a:lstStyle/>
          <a:p>
            <a:pPr lvl="1">
              <a:lnSpc>
                <a:spcPct val="150000"/>
              </a:lnSpc>
              <a:buFont typeface="Wingdings" panose="05000000000000000000" pitchFamily="2" charset="2"/>
              <a:buChar char="§"/>
            </a:pPr>
            <a:r>
              <a:rPr lang="en-US" sz="2100" dirty="0"/>
              <a:t>Federal grant – ESSER, Title </a:t>
            </a:r>
          </a:p>
          <a:p>
            <a:pPr lvl="1">
              <a:lnSpc>
                <a:spcPct val="150000"/>
              </a:lnSpc>
              <a:buFont typeface="Wingdings" panose="05000000000000000000" pitchFamily="2" charset="2"/>
              <a:buChar char="§"/>
            </a:pPr>
            <a:r>
              <a:rPr lang="en-US" sz="2100" dirty="0"/>
              <a:t>State grants – ECEA </a:t>
            </a:r>
          </a:p>
          <a:p>
            <a:pPr lvl="1">
              <a:buFont typeface="Wingdings" panose="05000000000000000000" pitchFamily="2" charset="2"/>
              <a:buChar char="§"/>
            </a:pPr>
            <a:endParaRPr lang="en-US" sz="2100" dirty="0"/>
          </a:p>
        </p:txBody>
      </p:sp>
      <p:sp>
        <p:nvSpPr>
          <p:cNvPr id="65" name="Rectangle 6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8B9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B0C837DC-49B8-0E1A-2ABF-CCE52F1F5E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24684" y="2865141"/>
            <a:ext cx="944015" cy="1143455"/>
          </a:xfrm>
          <a:prstGeom prst="rect">
            <a:avLst/>
          </a:prstGeom>
        </p:spPr>
      </p:pic>
      <p:pic>
        <p:nvPicPr>
          <p:cNvPr id="6" name="Graphic 5">
            <a:extLst>
              <a:ext uri="{FF2B5EF4-FFF2-40B4-BE49-F238E27FC236}">
                <a16:creationId xmlns:a16="http://schemas.microsoft.com/office/drawing/2014/main" id="{C961B281-E1D9-9F9B-8ECA-37610EB80EB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3608" y="3938657"/>
            <a:ext cx="914400" cy="914400"/>
          </a:xfrm>
          <a:prstGeom prst="rect">
            <a:avLst/>
          </a:prstGeom>
        </p:spPr>
      </p:pic>
      <p:pic>
        <p:nvPicPr>
          <p:cNvPr id="8" name="Graphic 7">
            <a:extLst>
              <a:ext uri="{FF2B5EF4-FFF2-40B4-BE49-F238E27FC236}">
                <a16:creationId xmlns:a16="http://schemas.microsoft.com/office/drawing/2014/main" id="{2298F965-E70A-FD15-BEA2-90D5C251E5A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17609" y="3957857"/>
            <a:ext cx="914400" cy="914400"/>
          </a:xfrm>
          <a:prstGeom prst="rect">
            <a:avLst/>
          </a:prstGeom>
        </p:spPr>
      </p:pic>
      <p:pic>
        <p:nvPicPr>
          <p:cNvPr id="10" name="Graphic 9">
            <a:extLst>
              <a:ext uri="{FF2B5EF4-FFF2-40B4-BE49-F238E27FC236}">
                <a16:creationId xmlns:a16="http://schemas.microsoft.com/office/drawing/2014/main" id="{B1288AA4-AD33-4A9D-AD0B-A4F8EBEC37D2}"/>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40913" y="3938657"/>
            <a:ext cx="914400" cy="914400"/>
          </a:xfrm>
          <a:prstGeom prst="rect">
            <a:avLst/>
          </a:prstGeom>
        </p:spPr>
      </p:pic>
    </p:spTree>
    <p:extLst>
      <p:ext uri="{BB962C8B-B14F-4D97-AF65-F5344CB8AC3E}">
        <p14:creationId xmlns:p14="http://schemas.microsoft.com/office/powerpoint/2010/main" val="3187481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a:xfrm>
            <a:off x="840699" y="687480"/>
            <a:ext cx="5605629" cy="994172"/>
          </a:xfrm>
        </p:spPr>
        <p:txBody>
          <a:bodyPr>
            <a:normAutofit/>
          </a:bodyPr>
          <a:lstStyle/>
          <a:p>
            <a:r>
              <a:rPr lang="en-US" sz="3000" b="1"/>
              <a:t>Expenditures – Appropriation 18D/F</a:t>
            </a:r>
          </a:p>
        </p:txBody>
      </p:sp>
      <p:sp>
        <p:nvSpPr>
          <p:cNvPr id="5" name="Content Placeholder 4">
            <a:extLst>
              <a:ext uri="{FF2B5EF4-FFF2-40B4-BE49-F238E27FC236}">
                <a16:creationId xmlns:a16="http://schemas.microsoft.com/office/drawing/2014/main" id="{7F133572-5F4F-417A-AD5F-2CE25D20F865}"/>
              </a:ext>
            </a:extLst>
          </p:cNvPr>
          <p:cNvSpPr>
            <a:spLocks noGrp="1"/>
          </p:cNvSpPr>
          <p:nvPr>
            <p:ph idx="1"/>
          </p:nvPr>
        </p:nvSpPr>
        <p:spPr>
          <a:xfrm>
            <a:off x="852321" y="1579419"/>
            <a:ext cx="5033221" cy="4436752"/>
          </a:xfrm>
        </p:spPr>
        <p:txBody>
          <a:bodyPr anchor="ctr">
            <a:normAutofit fontScale="92500" lnSpcReduction="20000"/>
          </a:bodyPr>
          <a:lstStyle/>
          <a:p>
            <a:pPr marL="0" indent="0">
              <a:lnSpc>
                <a:spcPct val="160000"/>
              </a:lnSpc>
              <a:buNone/>
            </a:pPr>
            <a:r>
              <a:rPr lang="en-US" dirty="0"/>
              <a:t> </a:t>
            </a:r>
            <a:r>
              <a:rPr lang="en-US" sz="2200" b="1" dirty="0"/>
              <a:t>Expenditures</a:t>
            </a:r>
          </a:p>
          <a:p>
            <a:pPr lvl="1">
              <a:lnSpc>
                <a:spcPct val="160000"/>
              </a:lnSpc>
              <a:buFont typeface="Wingdings" panose="05000000000000000000" pitchFamily="2" charset="2"/>
              <a:buChar char="§"/>
            </a:pPr>
            <a:r>
              <a:rPr lang="en-US" sz="2200" dirty="0"/>
              <a:t>Decrease in salary cost</a:t>
            </a:r>
          </a:p>
          <a:p>
            <a:pPr lvl="2">
              <a:lnSpc>
                <a:spcPct val="160000"/>
              </a:lnSpc>
              <a:buFont typeface="Wingdings" panose="05000000000000000000" pitchFamily="2" charset="2"/>
              <a:buChar char="§"/>
            </a:pPr>
            <a:r>
              <a:rPr lang="en-US" sz="1900" dirty="0"/>
              <a:t>Staff – 9.4 FTE, shift cost to 18A </a:t>
            </a:r>
            <a:endParaRPr lang="en-US" sz="1900" dirty="0">
              <a:cs typeface="Calibri"/>
            </a:endParaRPr>
          </a:p>
          <a:p>
            <a:pPr lvl="1">
              <a:lnSpc>
                <a:spcPct val="160000"/>
              </a:lnSpc>
              <a:buFont typeface="Wingdings" panose="05000000000000000000" pitchFamily="2" charset="2"/>
              <a:buChar char="§"/>
            </a:pPr>
            <a:r>
              <a:rPr lang="en-US" sz="2200" dirty="0"/>
              <a:t>Increase to Workshops, 84%</a:t>
            </a:r>
          </a:p>
          <a:p>
            <a:pPr lvl="2">
              <a:lnSpc>
                <a:spcPct val="160000"/>
              </a:lnSpc>
              <a:buFont typeface="Wingdings" panose="05000000000000000000" pitchFamily="2" charset="2"/>
              <a:buChar char="§"/>
            </a:pPr>
            <a:r>
              <a:rPr lang="en-US" sz="1900" dirty="0"/>
              <a:t>School events, various staff groups</a:t>
            </a:r>
          </a:p>
          <a:p>
            <a:pPr lvl="1">
              <a:lnSpc>
                <a:spcPct val="160000"/>
              </a:lnSpc>
              <a:buFont typeface="Wingdings" panose="05000000000000000000" pitchFamily="2" charset="2"/>
              <a:buChar char="§"/>
            </a:pPr>
            <a:r>
              <a:rPr lang="en-US" sz="2200" dirty="0"/>
              <a:t>Increase to Professional Development for Special Education Staff at schools</a:t>
            </a:r>
          </a:p>
          <a:p>
            <a:pPr lvl="1">
              <a:lnSpc>
                <a:spcPct val="160000"/>
              </a:lnSpc>
              <a:buFont typeface="Wingdings" panose="05000000000000000000" pitchFamily="2" charset="2"/>
              <a:buChar char="§"/>
            </a:pPr>
            <a:r>
              <a:rPr lang="en-US" sz="2200" dirty="0"/>
              <a:t>Year over year change down 8%</a:t>
            </a:r>
          </a:p>
          <a:p>
            <a:pPr marL="0" indent="0">
              <a:lnSpc>
                <a:spcPct val="160000"/>
              </a:lnSpc>
              <a:buNone/>
            </a:pPr>
            <a:r>
              <a:rPr lang="en-US" sz="2200" dirty="0"/>
              <a:t> </a:t>
            </a:r>
            <a:endParaRPr lang="en-US" sz="2100" dirty="0"/>
          </a:p>
        </p:txBody>
      </p:sp>
      <p:sp>
        <p:nvSpPr>
          <p:cNvPr id="65" name="Rectangle 64">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8B9D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B0C837DC-49B8-0E1A-2ABF-CCE52F1F5E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24684" y="2865141"/>
            <a:ext cx="944015" cy="1143455"/>
          </a:xfrm>
          <a:prstGeom prst="rect">
            <a:avLst/>
          </a:prstGeom>
        </p:spPr>
      </p:pic>
    </p:spTree>
    <p:extLst>
      <p:ext uri="{BB962C8B-B14F-4D97-AF65-F5344CB8AC3E}">
        <p14:creationId xmlns:p14="http://schemas.microsoft.com/office/powerpoint/2010/main" val="157879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D31FA2-58AB-4B8E-A0A4-45046768258D}"/>
              </a:ext>
            </a:extLst>
          </p:cNvPr>
          <p:cNvSpPr>
            <a:spLocks noGrp="1"/>
          </p:cNvSpPr>
          <p:nvPr>
            <p:ph type="ctrTitle"/>
          </p:nvPr>
        </p:nvSpPr>
        <p:spPr>
          <a:xfrm>
            <a:off x="685800" y="2111123"/>
            <a:ext cx="7772400" cy="1546500"/>
          </a:xfrm>
        </p:spPr>
        <p:txBody>
          <a:bodyPr wrap="square" anchor="b">
            <a:normAutofit/>
          </a:bodyPr>
          <a:lstStyle/>
          <a:p>
            <a:r>
              <a:rPr lang="en-US" sz="6600" b="1">
                <a:latin typeface="Arial"/>
                <a:ea typeface="Arial Unicode MS"/>
                <a:cs typeface="Arial Unicode MS"/>
              </a:rPr>
              <a:t>Welcome!</a:t>
            </a:r>
          </a:p>
        </p:txBody>
      </p:sp>
    </p:spTree>
    <p:extLst>
      <p:ext uri="{BB962C8B-B14F-4D97-AF65-F5344CB8AC3E}">
        <p14:creationId xmlns:p14="http://schemas.microsoft.com/office/powerpoint/2010/main" val="607179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a:xfrm>
            <a:off x="1028697" y="348865"/>
            <a:ext cx="7533018" cy="877729"/>
          </a:xfrm>
        </p:spPr>
        <p:txBody>
          <a:bodyPr anchor="ctr">
            <a:normAutofit/>
          </a:bodyPr>
          <a:lstStyle/>
          <a:p>
            <a:r>
              <a:rPr lang="en-US" sz="3500" b="1" dirty="0">
                <a:solidFill>
                  <a:srgbClr val="FFFFFF"/>
                </a:solidFill>
              </a:rPr>
              <a:t>Revenue  - Appropriation 18A,D/F</a:t>
            </a:r>
          </a:p>
        </p:txBody>
      </p:sp>
      <p:pic>
        <p:nvPicPr>
          <p:cNvPr id="4" name="Picture 3">
            <a:extLst>
              <a:ext uri="{FF2B5EF4-FFF2-40B4-BE49-F238E27FC236}">
                <a16:creationId xmlns:a16="http://schemas.microsoft.com/office/drawing/2014/main" id="{B0C837DC-49B8-0E1A-2ABF-CCE52F1F5E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17546" y="1924820"/>
            <a:ext cx="1276773" cy="1546516"/>
          </a:xfrm>
          <a:prstGeom prst="rect">
            <a:avLst/>
          </a:prstGeom>
        </p:spPr>
      </p:pic>
      <p:pic>
        <p:nvPicPr>
          <p:cNvPr id="8" name="Picture 7" descr="graphic showing CSI revenue">
            <a:extLst>
              <a:ext uri="{FF2B5EF4-FFF2-40B4-BE49-F238E27FC236}">
                <a16:creationId xmlns:a16="http://schemas.microsoft.com/office/drawing/2014/main" id="{DDE935FF-0E03-BD23-C3A0-25254AE0824E}"/>
              </a:ext>
            </a:extLst>
          </p:cNvPr>
          <p:cNvPicPr>
            <a:picLocks noChangeAspect="1"/>
          </p:cNvPicPr>
          <p:nvPr/>
        </p:nvPicPr>
        <p:blipFill>
          <a:blip r:embed="rId4"/>
          <a:stretch>
            <a:fillRect/>
          </a:stretch>
        </p:blipFill>
        <p:spPr>
          <a:xfrm>
            <a:off x="493433" y="1953871"/>
            <a:ext cx="6736548" cy="2892913"/>
          </a:xfrm>
          <a:prstGeom prst="rect">
            <a:avLst/>
          </a:prstGeom>
        </p:spPr>
      </p:pic>
      <p:sp>
        <p:nvSpPr>
          <p:cNvPr id="10" name="TextBox 9">
            <a:extLst>
              <a:ext uri="{FF2B5EF4-FFF2-40B4-BE49-F238E27FC236}">
                <a16:creationId xmlns:a16="http://schemas.microsoft.com/office/drawing/2014/main" id="{F84F2068-797A-D3B7-90A7-480DB4A0428C}"/>
              </a:ext>
            </a:extLst>
          </p:cNvPr>
          <p:cNvSpPr txBox="1"/>
          <p:nvPr/>
        </p:nvSpPr>
        <p:spPr>
          <a:xfrm>
            <a:off x="595606" y="5110260"/>
            <a:ext cx="4220576" cy="464871"/>
          </a:xfrm>
          <a:prstGeom prst="rect">
            <a:avLst/>
          </a:prstGeom>
          <a:noFill/>
        </p:spPr>
        <p:txBody>
          <a:bodyPr wrap="square">
            <a:spAutoFit/>
          </a:bodyPr>
          <a:lstStyle/>
          <a:p>
            <a:pPr marL="256032" lvl="1" defTabSz="512064">
              <a:lnSpc>
                <a:spcPct val="150000"/>
              </a:lnSpc>
              <a:spcAft>
                <a:spcPts val="600"/>
              </a:spcAft>
              <a:buFont typeface="Wingdings" panose="05000000000000000000" pitchFamily="2" charset="2"/>
              <a:buChar char="§"/>
            </a:pPr>
            <a:r>
              <a:rPr lang="en-US" kern="1200" dirty="0">
                <a:solidFill>
                  <a:schemeClr val="tx1"/>
                </a:solidFill>
                <a:latin typeface="+mn-lt"/>
                <a:ea typeface="+mn-ea"/>
                <a:cs typeface="+mn-cs"/>
              </a:rPr>
              <a:t>Total Revenue, 13% increase</a:t>
            </a:r>
            <a:endParaRPr lang="en-US" dirty="0"/>
          </a:p>
        </p:txBody>
      </p:sp>
    </p:spTree>
    <p:extLst>
      <p:ext uri="{BB962C8B-B14F-4D97-AF65-F5344CB8AC3E}">
        <p14:creationId xmlns:p14="http://schemas.microsoft.com/office/powerpoint/2010/main" val="213508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a:xfrm>
            <a:off x="1028697" y="348865"/>
            <a:ext cx="7533018" cy="877729"/>
          </a:xfrm>
        </p:spPr>
        <p:txBody>
          <a:bodyPr anchor="ctr">
            <a:normAutofit/>
          </a:bodyPr>
          <a:lstStyle/>
          <a:p>
            <a:r>
              <a:rPr lang="en-US" sz="3500" b="1">
                <a:solidFill>
                  <a:srgbClr val="FFFFFF"/>
                </a:solidFill>
              </a:rPr>
              <a:t>Expenditures – Appropriation 18A,D/F</a:t>
            </a:r>
          </a:p>
        </p:txBody>
      </p:sp>
      <p:sp>
        <p:nvSpPr>
          <p:cNvPr id="5" name="Content Placeholder 4">
            <a:extLst>
              <a:ext uri="{FF2B5EF4-FFF2-40B4-BE49-F238E27FC236}">
                <a16:creationId xmlns:a16="http://schemas.microsoft.com/office/drawing/2014/main" id="{7F133572-5F4F-417A-AD5F-2CE25D20F865}"/>
              </a:ext>
            </a:extLst>
          </p:cNvPr>
          <p:cNvSpPr>
            <a:spLocks noGrp="1"/>
          </p:cNvSpPr>
          <p:nvPr>
            <p:ph idx="1"/>
          </p:nvPr>
        </p:nvSpPr>
        <p:spPr>
          <a:xfrm>
            <a:off x="483042" y="3180434"/>
            <a:ext cx="4527918" cy="2649489"/>
          </a:xfrm>
        </p:spPr>
        <p:txBody>
          <a:bodyPr>
            <a:normAutofit/>
          </a:bodyPr>
          <a:lstStyle/>
          <a:p>
            <a:pPr marL="0" indent="0" defTabSz="390906">
              <a:lnSpc>
                <a:spcPct val="150000"/>
              </a:lnSpc>
              <a:spcBef>
                <a:spcPts val="428"/>
              </a:spcBef>
              <a:buNone/>
            </a:pPr>
            <a:r>
              <a:rPr lang="en-US" sz="1482" kern="1200">
                <a:solidFill>
                  <a:schemeClr val="tx1"/>
                </a:solidFill>
                <a:latin typeface="+mn-lt"/>
                <a:ea typeface="+mn-ea"/>
                <a:cs typeface="+mn-cs"/>
              </a:rPr>
              <a:t> </a:t>
            </a:r>
            <a:endParaRPr lang="en-US"/>
          </a:p>
        </p:txBody>
      </p:sp>
      <p:pic>
        <p:nvPicPr>
          <p:cNvPr id="4" name="Picture 3">
            <a:extLst>
              <a:ext uri="{FF2B5EF4-FFF2-40B4-BE49-F238E27FC236}">
                <a16:creationId xmlns:a16="http://schemas.microsoft.com/office/drawing/2014/main" id="{B0C837DC-49B8-0E1A-2ABF-CCE52F1F5E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33889" y="1794436"/>
            <a:ext cx="1349464" cy="1634564"/>
          </a:xfrm>
          <a:prstGeom prst="rect">
            <a:avLst/>
          </a:prstGeom>
        </p:spPr>
      </p:pic>
      <p:sp>
        <p:nvSpPr>
          <p:cNvPr id="7" name="TextBox 6">
            <a:extLst>
              <a:ext uri="{FF2B5EF4-FFF2-40B4-BE49-F238E27FC236}">
                <a16:creationId xmlns:a16="http://schemas.microsoft.com/office/drawing/2014/main" id="{1BC78A6E-2E05-8DB7-40FB-F0763A098ABF}"/>
              </a:ext>
            </a:extLst>
          </p:cNvPr>
          <p:cNvSpPr txBox="1"/>
          <p:nvPr/>
        </p:nvSpPr>
        <p:spPr>
          <a:xfrm>
            <a:off x="916829" y="5573351"/>
            <a:ext cx="5003358" cy="464871"/>
          </a:xfrm>
          <a:prstGeom prst="rect">
            <a:avLst/>
          </a:prstGeom>
          <a:noFill/>
        </p:spPr>
        <p:txBody>
          <a:bodyPr wrap="square">
            <a:spAutoFit/>
          </a:bodyPr>
          <a:lstStyle/>
          <a:p>
            <a:pPr marL="260604" lvl="1" defTabSz="521208">
              <a:lnSpc>
                <a:spcPct val="150000"/>
              </a:lnSpc>
              <a:spcAft>
                <a:spcPts val="600"/>
              </a:spcAft>
              <a:buFont typeface="Wingdings" panose="05000000000000000000" pitchFamily="2" charset="2"/>
              <a:buChar char="§"/>
            </a:pPr>
            <a:r>
              <a:rPr lang="en-US" kern="1200" dirty="0">
                <a:solidFill>
                  <a:schemeClr val="tx1"/>
                </a:solidFill>
                <a:latin typeface="+mn-lt"/>
                <a:ea typeface="+mn-ea"/>
                <a:cs typeface="+mn-cs"/>
              </a:rPr>
              <a:t>Total Expenses, 4% decrease</a:t>
            </a:r>
            <a:endParaRPr lang="en-US" dirty="0"/>
          </a:p>
        </p:txBody>
      </p:sp>
      <p:pic>
        <p:nvPicPr>
          <p:cNvPr id="9" name="Picture 8" descr="graphic showing CSI expenses">
            <a:extLst>
              <a:ext uri="{FF2B5EF4-FFF2-40B4-BE49-F238E27FC236}">
                <a16:creationId xmlns:a16="http://schemas.microsoft.com/office/drawing/2014/main" id="{318CC40E-F362-B884-0493-BF4D1B6D7D56}"/>
              </a:ext>
            </a:extLst>
          </p:cNvPr>
          <p:cNvPicPr>
            <a:picLocks noChangeAspect="1"/>
          </p:cNvPicPr>
          <p:nvPr/>
        </p:nvPicPr>
        <p:blipFill>
          <a:blip r:embed="rId4"/>
          <a:stretch>
            <a:fillRect/>
          </a:stretch>
        </p:blipFill>
        <p:spPr>
          <a:xfrm>
            <a:off x="1032293" y="2093084"/>
            <a:ext cx="5405661" cy="3332405"/>
          </a:xfrm>
          <a:prstGeom prst="rect">
            <a:avLst/>
          </a:prstGeom>
        </p:spPr>
      </p:pic>
    </p:spTree>
    <p:extLst>
      <p:ext uri="{BB962C8B-B14F-4D97-AF65-F5344CB8AC3E}">
        <p14:creationId xmlns:p14="http://schemas.microsoft.com/office/powerpoint/2010/main" val="738840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4107624"/>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a:xfrm>
            <a:off x="788670" y="4329321"/>
            <a:ext cx="2743200" cy="1645920"/>
          </a:xfrm>
        </p:spPr>
        <p:txBody>
          <a:bodyPr>
            <a:normAutofit/>
          </a:bodyPr>
          <a:lstStyle/>
          <a:p>
            <a:r>
              <a:rPr lang="en-US" sz="2800" b="1" dirty="0"/>
              <a:t>Summary of Budget</a:t>
            </a:r>
          </a:p>
        </p:txBody>
      </p:sp>
      <p:pic>
        <p:nvPicPr>
          <p:cNvPr id="4" name="Picture 3">
            <a:extLst>
              <a:ext uri="{FF2B5EF4-FFF2-40B4-BE49-F238E27FC236}">
                <a16:creationId xmlns:a16="http://schemas.microsoft.com/office/drawing/2014/main" id="{B0C837DC-49B8-0E1A-2ABF-CCE52F1F5EA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3804" y="1221781"/>
            <a:ext cx="1492030" cy="1785094"/>
          </a:xfrm>
          <a:prstGeom prst="rect">
            <a:avLst/>
          </a:prstGeom>
        </p:spPr>
      </p:pic>
      <p:sp>
        <p:nvSpPr>
          <p:cNvPr id="76" name="Rectangle 75">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480023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8" name="Rectangle 77">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5145423"/>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721ABECC-C1DC-787B-C04F-185988B8388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1592934"/>
              </p:ext>
            </p:extLst>
          </p:nvPr>
        </p:nvGraphicFramePr>
        <p:xfrm>
          <a:off x="2527183" y="272641"/>
          <a:ext cx="4975023" cy="3834988"/>
        </p:xfrm>
        <a:graphic>
          <a:graphicData uri="http://schemas.openxmlformats.org/drawingml/2006/table">
            <a:tbl>
              <a:tblPr firstRow="1" firstCol="1" bandRow="1">
                <a:solidFill>
                  <a:srgbClr val="F2F2F2">
                    <a:alpha val="45098"/>
                  </a:srgbClr>
                </a:solidFill>
                <a:tableStyleId>{5C22544A-7EE6-4342-B048-85BDC9FD1C3A}</a:tableStyleId>
              </a:tblPr>
              <a:tblGrid>
                <a:gridCol w="656907">
                  <a:extLst>
                    <a:ext uri="{9D8B030D-6E8A-4147-A177-3AD203B41FA5}">
                      <a16:colId xmlns:a16="http://schemas.microsoft.com/office/drawing/2014/main" val="1096127055"/>
                    </a:ext>
                  </a:extLst>
                </a:gridCol>
                <a:gridCol w="1481466">
                  <a:extLst>
                    <a:ext uri="{9D8B030D-6E8A-4147-A177-3AD203B41FA5}">
                      <a16:colId xmlns:a16="http://schemas.microsoft.com/office/drawing/2014/main" val="3725023718"/>
                    </a:ext>
                  </a:extLst>
                </a:gridCol>
                <a:gridCol w="883343">
                  <a:extLst>
                    <a:ext uri="{9D8B030D-6E8A-4147-A177-3AD203B41FA5}">
                      <a16:colId xmlns:a16="http://schemas.microsoft.com/office/drawing/2014/main" val="2892659418"/>
                    </a:ext>
                  </a:extLst>
                </a:gridCol>
                <a:gridCol w="1296400">
                  <a:extLst>
                    <a:ext uri="{9D8B030D-6E8A-4147-A177-3AD203B41FA5}">
                      <a16:colId xmlns:a16="http://schemas.microsoft.com/office/drawing/2014/main" val="1948570459"/>
                    </a:ext>
                  </a:extLst>
                </a:gridCol>
                <a:gridCol w="656907">
                  <a:extLst>
                    <a:ext uri="{9D8B030D-6E8A-4147-A177-3AD203B41FA5}">
                      <a16:colId xmlns:a16="http://schemas.microsoft.com/office/drawing/2014/main" val="1314058426"/>
                    </a:ext>
                  </a:extLst>
                </a:gridCol>
              </a:tblGrid>
              <a:tr h="302401">
                <a:tc>
                  <a:txBody>
                    <a:bodyPr/>
                    <a:lstStyle/>
                    <a:p>
                      <a:endParaRPr lang="en-US" sz="1000" b="0" cap="none" spc="0" dirty="0">
                        <a:solidFill>
                          <a:schemeClr val="bg1"/>
                        </a:solidFill>
                        <a:effectLst/>
                      </a:endParaRPr>
                    </a:p>
                  </a:txBody>
                  <a:tcPr marL="48110" marR="48110" marT="64146" marB="0" anchor="ctr">
                    <a:lnL w="12700" cmpd="sng">
                      <a:noFill/>
                    </a:lnL>
                    <a:lnR w="12700" cmpd="sng">
                      <a:noFill/>
                    </a:lnR>
                    <a:lnT w="19050" cap="flat" cmpd="sng" algn="ctr">
                      <a:noFill/>
                      <a:prstDash val="solid"/>
                    </a:lnT>
                    <a:lnB w="38100" cmpd="sng">
                      <a:noFill/>
                    </a:lnB>
                    <a:solidFill>
                      <a:schemeClr val="tx1"/>
                    </a:solidFill>
                  </a:tcPr>
                </a:tc>
                <a:tc>
                  <a:txBody>
                    <a:bodyPr/>
                    <a:lstStyle/>
                    <a:p>
                      <a:endParaRPr lang="en-US" sz="1000" b="0" cap="none" spc="0" dirty="0">
                        <a:solidFill>
                          <a:schemeClr val="bg1"/>
                        </a:solidFill>
                        <a:effectLst/>
                      </a:endParaRPr>
                    </a:p>
                  </a:txBody>
                  <a:tcPr marL="48110" marR="48110" marT="64146" marB="0" anchor="ctr">
                    <a:lnL w="12700" cmpd="sng">
                      <a:noFill/>
                    </a:lnL>
                    <a:lnR w="12700" cmpd="sng">
                      <a:noFill/>
                    </a:lnR>
                    <a:lnT w="19050" cap="flat" cmpd="sng" algn="ctr">
                      <a:noFill/>
                      <a:prstDash val="solid"/>
                    </a:lnT>
                    <a:lnB w="38100" cmpd="sng">
                      <a:noFill/>
                    </a:lnB>
                    <a:solidFill>
                      <a:schemeClr val="tx1"/>
                    </a:solidFill>
                  </a:tcPr>
                </a:tc>
                <a:tc>
                  <a:txBody>
                    <a:bodyPr/>
                    <a:lstStyle/>
                    <a:p>
                      <a:endParaRPr lang="en-US" sz="1000" b="0" cap="none" spc="0">
                        <a:solidFill>
                          <a:schemeClr val="bg1"/>
                        </a:solidFill>
                        <a:effectLst/>
                      </a:endParaRPr>
                    </a:p>
                  </a:txBody>
                  <a:tcPr marL="48110" marR="48110" marT="64146" marB="0" anchor="ctr">
                    <a:lnL w="12700" cmpd="sng">
                      <a:noFill/>
                    </a:lnL>
                    <a:lnR w="12700" cmpd="sng">
                      <a:noFill/>
                    </a:lnR>
                    <a:lnT w="19050" cap="flat" cmpd="sng" algn="ctr">
                      <a:noFill/>
                      <a:prstDash val="solid"/>
                    </a:lnT>
                    <a:lnB w="38100" cmpd="sng">
                      <a:noFill/>
                    </a:lnB>
                    <a:solidFill>
                      <a:schemeClr val="tx1"/>
                    </a:solidFill>
                  </a:tcPr>
                </a:tc>
                <a:tc>
                  <a:txBody>
                    <a:bodyPr/>
                    <a:lstStyle/>
                    <a:p>
                      <a:endParaRPr lang="en-US" sz="1000" b="0" cap="none" spc="0" dirty="0">
                        <a:solidFill>
                          <a:schemeClr val="bg1"/>
                        </a:solidFill>
                        <a:effectLst/>
                      </a:endParaRPr>
                    </a:p>
                  </a:txBody>
                  <a:tcPr marL="48110" marR="48110" marT="64146" marB="0" anchor="ctr">
                    <a:lnL w="12700" cmpd="sng">
                      <a:noFill/>
                    </a:lnL>
                    <a:lnR w="12700" cmpd="sng">
                      <a:noFill/>
                    </a:lnR>
                    <a:lnT w="19050" cap="flat" cmpd="sng" algn="ctr">
                      <a:noFill/>
                      <a:prstDash val="solid"/>
                    </a:lnT>
                    <a:lnB w="38100" cmpd="sng">
                      <a:noFill/>
                    </a:lnB>
                    <a:solidFill>
                      <a:schemeClr val="tx1"/>
                    </a:solidFill>
                  </a:tcPr>
                </a:tc>
                <a:tc>
                  <a:txBody>
                    <a:bodyPr/>
                    <a:lstStyle/>
                    <a:p>
                      <a:endParaRPr lang="en-US" sz="1000" b="0" cap="none" spc="0" dirty="0">
                        <a:solidFill>
                          <a:schemeClr val="bg1"/>
                        </a:solidFill>
                        <a:effectLst/>
                      </a:endParaRPr>
                    </a:p>
                  </a:txBody>
                  <a:tcPr marL="48110" marR="48110" marT="64146"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972572816"/>
                  </a:ext>
                </a:extLst>
              </a:tr>
              <a:tr h="233673">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gridSpan="3">
                  <a:txBody>
                    <a:bodyPr/>
                    <a:lstStyle/>
                    <a:p>
                      <a:pPr algn="ctr">
                        <a:spcAft>
                          <a:spcPts val="0"/>
                        </a:spcAft>
                      </a:pPr>
                      <a:r>
                        <a:rPr lang="en-US" sz="800" b="1" kern="0" cap="none" spc="0" dirty="0">
                          <a:solidFill>
                            <a:schemeClr val="tx1"/>
                          </a:solidFill>
                          <a:effectLst/>
                          <a:latin typeface="Calibri"/>
                          <a:ea typeface="Times New Roman" panose="02020603050405020304" pitchFamily="18" charset="0"/>
                          <a:cs typeface="Calibri"/>
                        </a:rPr>
                        <a:t>CSI Operating Budget</a:t>
                      </a:r>
                      <a:endParaRPr lang="en-US" sz="800" cap="none" spc="0" dirty="0">
                        <a:solidFill>
                          <a:schemeClr val="tx1"/>
                        </a:solidFill>
                        <a:effectLst/>
                        <a:latin typeface="Calibri"/>
                        <a:cs typeface="Calibri"/>
                      </a:endParaRPr>
                    </a:p>
                  </a:txBody>
                  <a:tcPr marL="48110" marR="48110" marT="64146"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hMerge="1">
                  <a:txBody>
                    <a:bodyPr/>
                    <a:lstStyle/>
                    <a:p>
                      <a:endParaRPr lang="en-US"/>
                    </a:p>
                  </a:txBody>
                  <a:tcPr/>
                </a:tc>
                <a:tc hMerge="1">
                  <a:txBody>
                    <a:bodyPr/>
                    <a:lstStyle/>
                    <a:p>
                      <a:endParaRPr lang="en-US"/>
                    </a:p>
                  </a:txBody>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704390626"/>
                  </a:ext>
                </a:extLst>
              </a:tr>
              <a:tr h="233673">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en-US" sz="800" i="1" kern="0" cap="none" spc="0" dirty="0">
                          <a:solidFill>
                            <a:schemeClr val="tx1"/>
                          </a:solidFill>
                          <a:effectLst/>
                          <a:latin typeface="Calibri"/>
                          <a:ea typeface="Times New Roman" panose="02020603050405020304" pitchFamily="18" charset="0"/>
                          <a:cs typeface="Calibri"/>
                        </a:rPr>
                        <a:t>Category</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ctr">
                        <a:spcAft>
                          <a:spcPts val="0"/>
                        </a:spcAft>
                      </a:pPr>
                      <a:r>
                        <a:rPr lang="en-US" sz="800" i="1" kern="0" cap="none" spc="0" dirty="0">
                          <a:solidFill>
                            <a:schemeClr val="tx1"/>
                          </a:solidFill>
                          <a:effectLst/>
                          <a:latin typeface="Calibri"/>
                          <a:ea typeface="Times New Roman" panose="02020603050405020304" pitchFamily="18" charset="0"/>
                          <a:cs typeface="Calibri"/>
                        </a:rPr>
                        <a:t>Source</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lgn="r">
                        <a:spcAft>
                          <a:spcPts val="0"/>
                        </a:spcAft>
                      </a:pPr>
                      <a:r>
                        <a:rPr lang="en-US" sz="800" i="1" kern="0" cap="none" spc="0" dirty="0">
                          <a:solidFill>
                            <a:schemeClr val="tx1"/>
                          </a:solidFill>
                          <a:effectLst/>
                          <a:latin typeface="Calibri"/>
                          <a:ea typeface="Times New Roman" panose="02020603050405020304" pitchFamily="18" charset="0"/>
                          <a:cs typeface="Calibri"/>
                        </a:rPr>
                        <a:t>$$</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39668061"/>
                  </a:ext>
                </a:extLst>
              </a:tr>
              <a:tr h="233673">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r>
                        <a:rPr lang="en-US" sz="800" b="1" kern="0" cap="none" spc="0" dirty="0">
                          <a:solidFill>
                            <a:schemeClr val="tx1"/>
                          </a:solidFill>
                          <a:effectLst/>
                          <a:latin typeface="Calibri"/>
                          <a:ea typeface="Times New Roman" panose="02020603050405020304" pitchFamily="18" charset="0"/>
                          <a:cs typeface="Calibri"/>
                        </a:rPr>
                        <a:t>Total Rev</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 $    268,229,826 </a:t>
                      </a:r>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043094541"/>
                  </a:ext>
                </a:extLst>
              </a:tr>
              <a:tr h="398619">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School Revenue</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PPR &amp; Grants</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 $    259,231,840 </a:t>
                      </a:r>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3553468377"/>
                  </a:ext>
                </a:extLst>
              </a:tr>
              <a:tr h="233673">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CSI Admin - 3% PPR</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18A</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 $         6,596,561 </a:t>
                      </a:r>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80669295"/>
                  </a:ext>
                </a:extLst>
              </a:tr>
              <a:tr h="233673">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Fed/ State Rev - </a:t>
                      </a:r>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18D/F</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 $         2,401,425 </a:t>
                      </a:r>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560953132"/>
                  </a:ext>
                </a:extLst>
              </a:tr>
              <a:tr h="233673">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12911628"/>
                  </a:ext>
                </a:extLst>
              </a:tr>
              <a:tr h="233673">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b="1" kern="0" cap="none" spc="0" dirty="0">
                          <a:solidFill>
                            <a:schemeClr val="tx1"/>
                          </a:solidFill>
                          <a:effectLst/>
                          <a:latin typeface="Calibri"/>
                          <a:ea typeface="Times New Roman" panose="02020603050405020304" pitchFamily="18" charset="0"/>
                          <a:cs typeface="Calibri"/>
                        </a:rPr>
                        <a:t>Total Exp</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 $    268,049,810 </a:t>
                      </a:r>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406306984"/>
                  </a:ext>
                </a:extLst>
              </a:tr>
              <a:tr h="398619">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School Pass Through</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PPR &amp; Grants</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 $    259,231,840 </a:t>
                      </a:r>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81558940"/>
                  </a:ext>
                </a:extLst>
              </a:tr>
              <a:tr h="233673">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Admin Exp</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18A/D/F</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 $         6,779,229 </a:t>
                      </a:r>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382554320"/>
                  </a:ext>
                </a:extLst>
              </a:tr>
              <a:tr h="233673">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Reserve Adjustment</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 $            180,016 </a:t>
                      </a:r>
                      <a:endParaRPr lang="en-US" sz="800" cap="none" spc="0" dirty="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73697853"/>
                  </a:ext>
                </a:extLst>
              </a:tr>
              <a:tr h="398619">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kern="0" cap="none" spc="0" dirty="0">
                          <a:solidFill>
                            <a:schemeClr val="tx1"/>
                          </a:solidFill>
                          <a:effectLst/>
                          <a:latin typeface="Calibri"/>
                          <a:ea typeface="Times New Roman" panose="02020603050405020304" pitchFamily="18" charset="0"/>
                          <a:cs typeface="Calibri"/>
                        </a:rPr>
                        <a:t>Assistance fund Interest*</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pPr>
                        <a:spcAft>
                          <a:spcPts val="0"/>
                        </a:spcAft>
                      </a:pPr>
                      <a:r>
                        <a:rPr lang="en-US" sz="800" b="1" kern="0" cap="none" spc="0" dirty="0">
                          <a:solidFill>
                            <a:schemeClr val="tx1"/>
                          </a:solidFill>
                          <a:effectLst/>
                          <a:latin typeface="Calibri"/>
                          <a:ea typeface="Times New Roman" panose="02020603050405020304" pitchFamily="18" charset="0"/>
                          <a:cs typeface="Calibri"/>
                        </a:rPr>
                        <a:t> $                8,400 </a:t>
                      </a:r>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486263125"/>
                  </a:ext>
                </a:extLst>
              </a:tr>
              <a:tr h="233673">
                <a:tc>
                  <a:txBody>
                    <a:bodyPr/>
                    <a:lstStyle/>
                    <a:p>
                      <a:endParaRPr lang="en-US" sz="800" b="1"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spcAft>
                          <a:spcPts val="0"/>
                        </a:spcAft>
                      </a:pPr>
                      <a:r>
                        <a:rPr lang="en-US" sz="800" b="1" kern="0" cap="none" spc="0" dirty="0">
                          <a:solidFill>
                            <a:schemeClr val="tx1"/>
                          </a:solidFill>
                          <a:effectLst/>
                          <a:latin typeface="Calibri"/>
                          <a:ea typeface="Times New Roman" panose="02020603050405020304" pitchFamily="18" charset="0"/>
                          <a:cs typeface="Calibri"/>
                        </a:rPr>
                        <a:t>Rebate</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spcAft>
                          <a:spcPts val="0"/>
                        </a:spcAft>
                      </a:pPr>
                      <a:r>
                        <a:rPr lang="en-US" sz="800" b="1" kern="0" cap="none" spc="0" dirty="0">
                          <a:solidFill>
                            <a:schemeClr val="tx1"/>
                          </a:solidFill>
                          <a:effectLst/>
                          <a:latin typeface="Calibri"/>
                          <a:ea typeface="Times New Roman" panose="02020603050405020304" pitchFamily="18" charset="0"/>
                          <a:cs typeface="Calibri"/>
                        </a:rPr>
                        <a:t>to schools</a:t>
                      </a:r>
                      <a:endParaRPr lang="en-US" sz="800" cap="none" spc="0" dirty="0">
                        <a:solidFill>
                          <a:schemeClr val="tx1"/>
                        </a:solidFill>
                        <a:effectLst/>
                        <a:latin typeface="Calibri"/>
                        <a:cs typeface="Calibri"/>
                      </a:endParaRPr>
                    </a:p>
                  </a:txBody>
                  <a:tcPr marL="48110" marR="48110" marT="64146"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spcAft>
                          <a:spcPts val="0"/>
                        </a:spcAft>
                      </a:pPr>
                      <a:r>
                        <a:rPr lang="en-US" sz="800" b="1" kern="0" cap="none" spc="0" dirty="0">
                          <a:solidFill>
                            <a:schemeClr val="tx1"/>
                          </a:solidFill>
                          <a:effectLst/>
                          <a:latin typeface="Calibri"/>
                          <a:ea typeface="Times New Roman" panose="02020603050405020304" pitchFamily="18" charset="0"/>
                          <a:cs typeface="Calibri"/>
                        </a:rPr>
                        <a:t> $        2,030,341 </a:t>
                      </a:r>
                      <a:endParaRPr lang="en-US" sz="800" cap="none" spc="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endParaRPr lang="en-US" sz="800" cap="none" spc="0" dirty="0">
                        <a:solidFill>
                          <a:schemeClr val="tx1"/>
                        </a:solidFill>
                        <a:effectLst/>
                      </a:endParaRPr>
                    </a:p>
                  </a:txBody>
                  <a:tcPr marL="48110" marR="48110" marT="64146" marB="0" anchor="b">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3873715367"/>
                  </a:ext>
                </a:extLst>
              </a:tr>
            </a:tbl>
          </a:graphicData>
        </a:graphic>
      </p:graphicFrame>
      <p:sp>
        <p:nvSpPr>
          <p:cNvPr id="3" name="TextBox 2">
            <a:extLst>
              <a:ext uri="{FF2B5EF4-FFF2-40B4-BE49-F238E27FC236}">
                <a16:creationId xmlns:a16="http://schemas.microsoft.com/office/drawing/2014/main" id="{24842379-3060-64AD-2E71-851BFD943930}"/>
              </a:ext>
            </a:extLst>
          </p:cNvPr>
          <p:cNvSpPr txBox="1"/>
          <p:nvPr/>
        </p:nvSpPr>
        <p:spPr>
          <a:xfrm>
            <a:off x="3840060" y="4804794"/>
            <a:ext cx="47775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https://www.csi.state.co.us/about/transparency/</a:t>
            </a:r>
          </a:p>
        </p:txBody>
      </p:sp>
    </p:spTree>
    <p:extLst>
      <p:ext uri="{BB962C8B-B14F-4D97-AF65-F5344CB8AC3E}">
        <p14:creationId xmlns:p14="http://schemas.microsoft.com/office/powerpoint/2010/main" val="586453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90A6C7-F43D-CF7D-86BD-1074516C47A7}"/>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Consolidated Budget</a:t>
            </a:r>
          </a:p>
        </p:txBody>
      </p:sp>
      <p:sp>
        <p:nvSpPr>
          <p:cNvPr id="9" name="Content Placeholder 8">
            <a:extLst>
              <a:ext uri="{FF2B5EF4-FFF2-40B4-BE49-F238E27FC236}">
                <a16:creationId xmlns:a16="http://schemas.microsoft.com/office/drawing/2014/main" id="{34649A9D-0689-48D9-A5C7-EFF1CC16BFD8}"/>
              </a:ext>
            </a:extLst>
          </p:cNvPr>
          <p:cNvSpPr>
            <a:spLocks noGrp="1"/>
          </p:cNvSpPr>
          <p:nvPr>
            <p:ph idx="1"/>
          </p:nvPr>
        </p:nvSpPr>
        <p:spPr>
          <a:xfrm>
            <a:off x="852321" y="1485901"/>
            <a:ext cx="5033221" cy="4530270"/>
          </a:xfrm>
        </p:spPr>
        <p:txBody>
          <a:bodyPr anchor="ctr">
            <a:normAutofit/>
          </a:bodyPr>
          <a:lstStyle/>
          <a:p>
            <a:pPr marL="0" indent="0" algn="ctr">
              <a:buNone/>
            </a:pPr>
            <a:r>
              <a:rPr lang="en-US" sz="5000" b="1" dirty="0"/>
              <a:t>Consolidated Budget </a:t>
            </a:r>
          </a:p>
          <a:p>
            <a:pPr marL="0" indent="0" algn="ctr">
              <a:buNone/>
            </a:pPr>
            <a:br>
              <a:rPr lang="en-US" sz="5000" b="1" dirty="0"/>
            </a:br>
            <a:r>
              <a:rPr lang="en-US" sz="5000" b="1" dirty="0"/>
              <a:t>Title I, II, III, IV</a:t>
            </a:r>
            <a:endParaRPr lang="en-US" sz="5000" dirty="0"/>
          </a:p>
        </p:txBody>
      </p:sp>
      <p:sp>
        <p:nvSpPr>
          <p:cNvPr id="78" name="Rectangle 7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857">
            <a:extLst>
              <a:ext uri="{FF2B5EF4-FFF2-40B4-BE49-F238E27FC236}">
                <a16:creationId xmlns:a16="http://schemas.microsoft.com/office/drawing/2014/main" id="{60E14F65-4719-4E44-8158-3121CDF4419E}"/>
              </a:ext>
              <a:ext uri="{C183D7F6-B498-43B3-948B-1728B52AA6E4}">
                <adec:decorative xmlns:adec="http://schemas.microsoft.com/office/drawing/2017/decorative" val="1"/>
              </a:ext>
            </a:extLst>
          </p:cNvPr>
          <p:cNvSpPr>
            <a:spLocks noChangeArrowheads="1"/>
          </p:cNvSpPr>
          <p:nvPr/>
        </p:nvSpPr>
        <p:spPr bwMode="auto">
          <a:xfrm>
            <a:off x="13015259" y="4510816"/>
            <a:ext cx="373038" cy="361441"/>
          </a:xfrm>
          <a:custGeom>
            <a:avLst/>
            <a:gdLst/>
            <a:ahLst/>
            <a:cxnLst/>
            <a:rect l="0" t="0" r="r" b="b"/>
            <a:pathLst>
              <a:path w="306027" h="296502">
                <a:moveTo>
                  <a:pt x="247473" y="249351"/>
                </a:moveTo>
                <a:cubicBezTo>
                  <a:pt x="248532" y="250371"/>
                  <a:pt x="248884" y="251392"/>
                  <a:pt x="248884" y="252753"/>
                </a:cubicBezTo>
                <a:cubicBezTo>
                  <a:pt x="248884" y="253773"/>
                  <a:pt x="248532" y="254794"/>
                  <a:pt x="247473" y="255814"/>
                </a:cubicBezTo>
                <a:cubicBezTo>
                  <a:pt x="246768" y="256495"/>
                  <a:pt x="245709" y="256835"/>
                  <a:pt x="244298" y="256835"/>
                </a:cubicBezTo>
                <a:cubicBezTo>
                  <a:pt x="243240" y="256835"/>
                  <a:pt x="241829" y="256495"/>
                  <a:pt x="241123" y="255814"/>
                </a:cubicBezTo>
                <a:cubicBezTo>
                  <a:pt x="240418" y="254794"/>
                  <a:pt x="239712" y="253773"/>
                  <a:pt x="239712" y="252753"/>
                </a:cubicBezTo>
                <a:cubicBezTo>
                  <a:pt x="239712" y="251392"/>
                  <a:pt x="240418" y="250371"/>
                  <a:pt x="241123" y="249691"/>
                </a:cubicBezTo>
                <a:cubicBezTo>
                  <a:pt x="242887" y="247650"/>
                  <a:pt x="246062" y="247990"/>
                  <a:pt x="247473" y="249351"/>
                </a:cubicBezTo>
                <a:close/>
                <a:moveTo>
                  <a:pt x="226836" y="247650"/>
                </a:moveTo>
                <a:cubicBezTo>
                  <a:pt x="229306" y="247650"/>
                  <a:pt x="231422" y="249767"/>
                  <a:pt x="231422" y="252589"/>
                </a:cubicBezTo>
                <a:cubicBezTo>
                  <a:pt x="231422" y="254706"/>
                  <a:pt x="229306" y="256822"/>
                  <a:pt x="226836" y="256822"/>
                </a:cubicBezTo>
                <a:cubicBezTo>
                  <a:pt x="224367" y="256822"/>
                  <a:pt x="222250" y="254706"/>
                  <a:pt x="222250" y="252589"/>
                </a:cubicBezTo>
                <a:cubicBezTo>
                  <a:pt x="222250" y="249767"/>
                  <a:pt x="224367" y="247650"/>
                  <a:pt x="226836" y="247650"/>
                </a:cubicBezTo>
                <a:close/>
                <a:moveTo>
                  <a:pt x="207433" y="247650"/>
                </a:moveTo>
                <a:cubicBezTo>
                  <a:pt x="210256" y="247650"/>
                  <a:pt x="212372" y="249767"/>
                  <a:pt x="212372" y="252589"/>
                </a:cubicBezTo>
                <a:cubicBezTo>
                  <a:pt x="212372" y="254706"/>
                  <a:pt x="210256" y="256822"/>
                  <a:pt x="207433" y="256822"/>
                </a:cubicBezTo>
                <a:cubicBezTo>
                  <a:pt x="204964" y="256822"/>
                  <a:pt x="203200" y="254706"/>
                  <a:pt x="203200" y="252589"/>
                </a:cubicBezTo>
                <a:cubicBezTo>
                  <a:pt x="203200" y="249767"/>
                  <a:pt x="204964" y="247650"/>
                  <a:pt x="207433" y="247650"/>
                </a:cubicBezTo>
                <a:close/>
                <a:moveTo>
                  <a:pt x="174019" y="240934"/>
                </a:moveTo>
                <a:cubicBezTo>
                  <a:pt x="167538" y="240934"/>
                  <a:pt x="162497" y="246429"/>
                  <a:pt x="162497" y="253023"/>
                </a:cubicBezTo>
                <a:cubicBezTo>
                  <a:pt x="162497" y="259251"/>
                  <a:pt x="167538" y="264746"/>
                  <a:pt x="174019" y="264746"/>
                </a:cubicBezTo>
                <a:cubicBezTo>
                  <a:pt x="180500" y="264746"/>
                  <a:pt x="185541" y="259251"/>
                  <a:pt x="185541" y="253023"/>
                </a:cubicBezTo>
                <a:cubicBezTo>
                  <a:pt x="185541" y="246429"/>
                  <a:pt x="180500" y="240934"/>
                  <a:pt x="174019" y="240934"/>
                </a:cubicBezTo>
                <a:close/>
                <a:moveTo>
                  <a:pt x="174019" y="231775"/>
                </a:moveTo>
                <a:cubicBezTo>
                  <a:pt x="185541" y="231775"/>
                  <a:pt x="194902" y="241300"/>
                  <a:pt x="194902" y="253023"/>
                </a:cubicBezTo>
                <a:cubicBezTo>
                  <a:pt x="194902" y="264746"/>
                  <a:pt x="185541" y="274271"/>
                  <a:pt x="174019" y="274271"/>
                </a:cubicBezTo>
                <a:cubicBezTo>
                  <a:pt x="164298" y="274271"/>
                  <a:pt x="156016" y="266944"/>
                  <a:pt x="153856" y="257419"/>
                </a:cubicBezTo>
                <a:lnTo>
                  <a:pt x="60243" y="257419"/>
                </a:lnTo>
                <a:cubicBezTo>
                  <a:pt x="57722" y="257419"/>
                  <a:pt x="55562" y="255221"/>
                  <a:pt x="55562" y="253023"/>
                </a:cubicBezTo>
                <a:cubicBezTo>
                  <a:pt x="55562" y="250092"/>
                  <a:pt x="57722" y="247894"/>
                  <a:pt x="60243" y="247894"/>
                </a:cubicBezTo>
                <a:lnTo>
                  <a:pt x="153856" y="247894"/>
                </a:lnTo>
                <a:cubicBezTo>
                  <a:pt x="156016" y="238736"/>
                  <a:pt x="164298" y="231775"/>
                  <a:pt x="174019" y="231775"/>
                </a:cubicBezTo>
                <a:close/>
                <a:moveTo>
                  <a:pt x="241123" y="200138"/>
                </a:moveTo>
                <a:cubicBezTo>
                  <a:pt x="242887" y="198437"/>
                  <a:pt x="246062" y="198437"/>
                  <a:pt x="247473" y="200138"/>
                </a:cubicBezTo>
                <a:cubicBezTo>
                  <a:pt x="248532" y="201158"/>
                  <a:pt x="248884" y="202179"/>
                  <a:pt x="248884" y="203199"/>
                </a:cubicBezTo>
                <a:cubicBezTo>
                  <a:pt x="248884" y="204560"/>
                  <a:pt x="248532" y="205581"/>
                  <a:pt x="247473" y="206261"/>
                </a:cubicBezTo>
                <a:cubicBezTo>
                  <a:pt x="246768" y="207282"/>
                  <a:pt x="245709" y="207622"/>
                  <a:pt x="244298" y="207622"/>
                </a:cubicBezTo>
                <a:cubicBezTo>
                  <a:pt x="243240" y="207622"/>
                  <a:pt x="241829" y="207282"/>
                  <a:pt x="241123" y="206261"/>
                </a:cubicBezTo>
                <a:cubicBezTo>
                  <a:pt x="240418" y="205581"/>
                  <a:pt x="239712" y="204560"/>
                  <a:pt x="239712" y="203199"/>
                </a:cubicBezTo>
                <a:cubicBezTo>
                  <a:pt x="239712" y="202179"/>
                  <a:pt x="240418" y="201158"/>
                  <a:pt x="241123" y="200138"/>
                </a:cubicBezTo>
                <a:close/>
                <a:moveTo>
                  <a:pt x="226836" y="198437"/>
                </a:moveTo>
                <a:cubicBezTo>
                  <a:pt x="229306" y="198437"/>
                  <a:pt x="231422" y="200554"/>
                  <a:pt x="231422" y="203023"/>
                </a:cubicBezTo>
                <a:cubicBezTo>
                  <a:pt x="231422" y="205493"/>
                  <a:pt x="229306" y="207609"/>
                  <a:pt x="226836" y="207609"/>
                </a:cubicBezTo>
                <a:cubicBezTo>
                  <a:pt x="224367" y="207609"/>
                  <a:pt x="222250" y="205493"/>
                  <a:pt x="222250" y="203023"/>
                </a:cubicBezTo>
                <a:cubicBezTo>
                  <a:pt x="222250" y="200554"/>
                  <a:pt x="224367" y="198437"/>
                  <a:pt x="226836" y="198437"/>
                </a:cubicBezTo>
                <a:close/>
                <a:moveTo>
                  <a:pt x="207433" y="198437"/>
                </a:moveTo>
                <a:cubicBezTo>
                  <a:pt x="210256" y="198437"/>
                  <a:pt x="212372" y="200554"/>
                  <a:pt x="212372" y="203023"/>
                </a:cubicBezTo>
                <a:cubicBezTo>
                  <a:pt x="212372" y="205493"/>
                  <a:pt x="210256" y="207609"/>
                  <a:pt x="207433" y="207609"/>
                </a:cubicBezTo>
                <a:cubicBezTo>
                  <a:pt x="204964" y="207609"/>
                  <a:pt x="203200" y="205493"/>
                  <a:pt x="203200" y="203023"/>
                </a:cubicBezTo>
                <a:cubicBezTo>
                  <a:pt x="203200" y="200554"/>
                  <a:pt x="204964" y="198437"/>
                  <a:pt x="207433" y="198437"/>
                </a:cubicBezTo>
                <a:close/>
                <a:moveTo>
                  <a:pt x="188736" y="198437"/>
                </a:moveTo>
                <a:cubicBezTo>
                  <a:pt x="191206" y="198437"/>
                  <a:pt x="193322" y="200554"/>
                  <a:pt x="193322" y="203023"/>
                </a:cubicBezTo>
                <a:cubicBezTo>
                  <a:pt x="193322" y="205493"/>
                  <a:pt x="191206" y="207609"/>
                  <a:pt x="188736" y="207609"/>
                </a:cubicBezTo>
                <a:cubicBezTo>
                  <a:pt x="186267" y="207609"/>
                  <a:pt x="184150" y="205493"/>
                  <a:pt x="184150" y="203023"/>
                </a:cubicBezTo>
                <a:cubicBezTo>
                  <a:pt x="184150" y="200554"/>
                  <a:pt x="186267" y="198437"/>
                  <a:pt x="188736" y="198437"/>
                </a:cubicBezTo>
                <a:close/>
                <a:moveTo>
                  <a:pt x="171450" y="198437"/>
                </a:moveTo>
                <a:cubicBezTo>
                  <a:pt x="174014" y="198437"/>
                  <a:pt x="175846" y="200554"/>
                  <a:pt x="175846" y="203023"/>
                </a:cubicBezTo>
                <a:cubicBezTo>
                  <a:pt x="175846" y="205493"/>
                  <a:pt x="174014" y="207609"/>
                  <a:pt x="171450" y="207609"/>
                </a:cubicBezTo>
                <a:cubicBezTo>
                  <a:pt x="168519" y="207609"/>
                  <a:pt x="166687" y="205493"/>
                  <a:pt x="166687" y="203023"/>
                </a:cubicBezTo>
                <a:cubicBezTo>
                  <a:pt x="166687" y="200554"/>
                  <a:pt x="168519" y="198437"/>
                  <a:pt x="171450" y="198437"/>
                </a:cubicBezTo>
                <a:close/>
                <a:moveTo>
                  <a:pt x="152223" y="198437"/>
                </a:moveTo>
                <a:cubicBezTo>
                  <a:pt x="154693" y="198437"/>
                  <a:pt x="156809" y="200554"/>
                  <a:pt x="156809" y="203023"/>
                </a:cubicBezTo>
                <a:cubicBezTo>
                  <a:pt x="156809" y="205493"/>
                  <a:pt x="154693" y="207609"/>
                  <a:pt x="152223" y="207609"/>
                </a:cubicBezTo>
                <a:cubicBezTo>
                  <a:pt x="149754" y="207609"/>
                  <a:pt x="147637" y="205493"/>
                  <a:pt x="147637" y="203023"/>
                </a:cubicBezTo>
                <a:cubicBezTo>
                  <a:pt x="147637" y="200554"/>
                  <a:pt x="149754" y="198437"/>
                  <a:pt x="152223" y="198437"/>
                </a:cubicBezTo>
                <a:close/>
                <a:moveTo>
                  <a:pt x="132983" y="198437"/>
                </a:moveTo>
                <a:cubicBezTo>
                  <a:pt x="135914" y="198437"/>
                  <a:pt x="137746" y="200554"/>
                  <a:pt x="137746" y="203023"/>
                </a:cubicBezTo>
                <a:cubicBezTo>
                  <a:pt x="137746" y="205493"/>
                  <a:pt x="135914" y="207609"/>
                  <a:pt x="132983" y="207609"/>
                </a:cubicBezTo>
                <a:cubicBezTo>
                  <a:pt x="130419" y="207609"/>
                  <a:pt x="128587" y="205493"/>
                  <a:pt x="128587" y="203023"/>
                </a:cubicBezTo>
                <a:cubicBezTo>
                  <a:pt x="128587" y="200554"/>
                  <a:pt x="130419" y="198437"/>
                  <a:pt x="132983" y="198437"/>
                </a:cubicBezTo>
                <a:close/>
                <a:moveTo>
                  <a:pt x="99908" y="192087"/>
                </a:moveTo>
                <a:cubicBezTo>
                  <a:pt x="93470" y="192087"/>
                  <a:pt x="88464" y="197216"/>
                  <a:pt x="88464" y="203810"/>
                </a:cubicBezTo>
                <a:cubicBezTo>
                  <a:pt x="88464" y="210405"/>
                  <a:pt x="93470" y="215534"/>
                  <a:pt x="99908" y="215534"/>
                </a:cubicBezTo>
                <a:cubicBezTo>
                  <a:pt x="105987" y="215534"/>
                  <a:pt x="111352" y="210405"/>
                  <a:pt x="111352" y="203810"/>
                </a:cubicBezTo>
                <a:cubicBezTo>
                  <a:pt x="111352" y="197216"/>
                  <a:pt x="105987" y="192087"/>
                  <a:pt x="99908" y="192087"/>
                </a:cubicBezTo>
                <a:close/>
                <a:moveTo>
                  <a:pt x="99908" y="182562"/>
                </a:moveTo>
                <a:cubicBezTo>
                  <a:pt x="111352" y="182562"/>
                  <a:pt x="120292" y="192087"/>
                  <a:pt x="120292" y="203810"/>
                </a:cubicBezTo>
                <a:cubicBezTo>
                  <a:pt x="120292" y="215534"/>
                  <a:pt x="111352" y="225059"/>
                  <a:pt x="99908" y="225059"/>
                </a:cubicBezTo>
                <a:cubicBezTo>
                  <a:pt x="89894" y="225059"/>
                  <a:pt x="81669" y="218098"/>
                  <a:pt x="79523" y="208573"/>
                </a:cubicBezTo>
                <a:lnTo>
                  <a:pt x="60569" y="208939"/>
                </a:lnTo>
                <a:lnTo>
                  <a:pt x="60211" y="208939"/>
                </a:lnTo>
                <a:cubicBezTo>
                  <a:pt x="57708" y="208939"/>
                  <a:pt x="55920" y="206741"/>
                  <a:pt x="55562" y="203810"/>
                </a:cubicBezTo>
                <a:cubicBezTo>
                  <a:pt x="55562" y="201612"/>
                  <a:pt x="57708" y="199414"/>
                  <a:pt x="60211" y="199414"/>
                </a:cubicBezTo>
                <a:lnTo>
                  <a:pt x="79523" y="199048"/>
                </a:lnTo>
                <a:cubicBezTo>
                  <a:pt x="81669" y="189889"/>
                  <a:pt x="89894" y="182562"/>
                  <a:pt x="99908" y="182562"/>
                </a:cubicBezTo>
                <a:close/>
                <a:moveTo>
                  <a:pt x="241123" y="146163"/>
                </a:moveTo>
                <a:cubicBezTo>
                  <a:pt x="242887" y="144462"/>
                  <a:pt x="246062" y="144462"/>
                  <a:pt x="247473" y="146163"/>
                </a:cubicBezTo>
                <a:cubicBezTo>
                  <a:pt x="248532" y="147183"/>
                  <a:pt x="248884" y="148204"/>
                  <a:pt x="248884" y="149224"/>
                </a:cubicBezTo>
                <a:cubicBezTo>
                  <a:pt x="248884" y="150585"/>
                  <a:pt x="248532" y="151606"/>
                  <a:pt x="247473" y="152626"/>
                </a:cubicBezTo>
                <a:cubicBezTo>
                  <a:pt x="246768" y="153307"/>
                  <a:pt x="245709" y="153647"/>
                  <a:pt x="244298" y="153647"/>
                </a:cubicBezTo>
                <a:cubicBezTo>
                  <a:pt x="243240" y="153647"/>
                  <a:pt x="241829" y="153307"/>
                  <a:pt x="241123" y="152626"/>
                </a:cubicBezTo>
                <a:cubicBezTo>
                  <a:pt x="240418" y="151606"/>
                  <a:pt x="239712" y="150585"/>
                  <a:pt x="239712" y="149224"/>
                </a:cubicBezTo>
                <a:cubicBezTo>
                  <a:pt x="239712" y="148204"/>
                  <a:pt x="240418" y="147183"/>
                  <a:pt x="241123" y="146163"/>
                </a:cubicBezTo>
                <a:close/>
                <a:moveTo>
                  <a:pt x="226836" y="144462"/>
                </a:moveTo>
                <a:cubicBezTo>
                  <a:pt x="229306" y="144462"/>
                  <a:pt x="231422" y="146579"/>
                  <a:pt x="231422" y="149048"/>
                </a:cubicBezTo>
                <a:cubicBezTo>
                  <a:pt x="231422" y="151518"/>
                  <a:pt x="229306" y="153634"/>
                  <a:pt x="226836" y="153634"/>
                </a:cubicBezTo>
                <a:cubicBezTo>
                  <a:pt x="224367" y="153634"/>
                  <a:pt x="222250" y="151518"/>
                  <a:pt x="222250" y="149048"/>
                </a:cubicBezTo>
                <a:cubicBezTo>
                  <a:pt x="222250" y="146579"/>
                  <a:pt x="224367" y="144462"/>
                  <a:pt x="226836" y="144462"/>
                </a:cubicBezTo>
                <a:close/>
                <a:moveTo>
                  <a:pt x="193338" y="137482"/>
                </a:moveTo>
                <a:cubicBezTo>
                  <a:pt x="186468" y="137482"/>
                  <a:pt x="181405" y="142820"/>
                  <a:pt x="181405" y="148869"/>
                </a:cubicBezTo>
                <a:cubicBezTo>
                  <a:pt x="181405" y="155273"/>
                  <a:pt x="186468" y="160611"/>
                  <a:pt x="193338" y="160611"/>
                </a:cubicBezTo>
                <a:cubicBezTo>
                  <a:pt x="199486" y="160611"/>
                  <a:pt x="204548" y="155273"/>
                  <a:pt x="204548" y="148869"/>
                </a:cubicBezTo>
                <a:cubicBezTo>
                  <a:pt x="204548" y="142820"/>
                  <a:pt x="199486" y="137482"/>
                  <a:pt x="193338" y="137482"/>
                </a:cubicBezTo>
                <a:close/>
                <a:moveTo>
                  <a:pt x="193338" y="128587"/>
                </a:moveTo>
                <a:cubicBezTo>
                  <a:pt x="204548" y="128587"/>
                  <a:pt x="213950" y="137482"/>
                  <a:pt x="213950" y="148869"/>
                </a:cubicBezTo>
                <a:cubicBezTo>
                  <a:pt x="213950" y="160611"/>
                  <a:pt x="204548" y="169506"/>
                  <a:pt x="193338" y="169506"/>
                </a:cubicBezTo>
                <a:cubicBezTo>
                  <a:pt x="183213" y="169506"/>
                  <a:pt x="174896" y="162746"/>
                  <a:pt x="172726" y="153494"/>
                </a:cubicBezTo>
                <a:lnTo>
                  <a:pt x="60263" y="153494"/>
                </a:lnTo>
                <a:cubicBezTo>
                  <a:pt x="57732" y="153494"/>
                  <a:pt x="55562" y="151359"/>
                  <a:pt x="55562" y="148869"/>
                </a:cubicBezTo>
                <a:cubicBezTo>
                  <a:pt x="55562" y="146378"/>
                  <a:pt x="57732" y="144599"/>
                  <a:pt x="60263" y="144599"/>
                </a:cubicBezTo>
                <a:lnTo>
                  <a:pt x="172726" y="144243"/>
                </a:lnTo>
                <a:cubicBezTo>
                  <a:pt x="174896" y="134992"/>
                  <a:pt x="183213" y="128587"/>
                  <a:pt x="193338" y="128587"/>
                </a:cubicBezTo>
                <a:close/>
                <a:moveTo>
                  <a:pt x="149229" y="78539"/>
                </a:moveTo>
                <a:cubicBezTo>
                  <a:pt x="144543" y="78539"/>
                  <a:pt x="140578" y="80700"/>
                  <a:pt x="137694" y="83943"/>
                </a:cubicBezTo>
                <a:lnTo>
                  <a:pt x="121113" y="106279"/>
                </a:lnTo>
                <a:cubicBezTo>
                  <a:pt x="116788" y="112404"/>
                  <a:pt x="109939" y="115646"/>
                  <a:pt x="102730" y="115646"/>
                </a:cubicBezTo>
                <a:lnTo>
                  <a:pt x="23069" y="115646"/>
                </a:lnTo>
                <a:cubicBezTo>
                  <a:pt x="15500" y="115646"/>
                  <a:pt x="9011" y="122131"/>
                  <a:pt x="9011" y="129697"/>
                </a:cubicBezTo>
                <a:lnTo>
                  <a:pt x="9011" y="137263"/>
                </a:lnTo>
                <a:lnTo>
                  <a:pt x="9011" y="273445"/>
                </a:lnTo>
                <a:cubicBezTo>
                  <a:pt x="9011" y="281010"/>
                  <a:pt x="15500" y="287135"/>
                  <a:pt x="23069" y="287135"/>
                </a:cubicBezTo>
                <a:lnTo>
                  <a:pt x="282597" y="287135"/>
                </a:lnTo>
                <a:cubicBezTo>
                  <a:pt x="290527" y="287135"/>
                  <a:pt x="296655" y="281010"/>
                  <a:pt x="296655" y="273445"/>
                </a:cubicBezTo>
                <a:lnTo>
                  <a:pt x="296655" y="107000"/>
                </a:lnTo>
                <a:lnTo>
                  <a:pt x="296655" y="92589"/>
                </a:lnTo>
                <a:cubicBezTo>
                  <a:pt x="296655" y="84663"/>
                  <a:pt x="290527" y="78539"/>
                  <a:pt x="282597" y="78539"/>
                </a:cubicBezTo>
                <a:lnTo>
                  <a:pt x="149229" y="78539"/>
                </a:lnTo>
                <a:close/>
                <a:moveTo>
                  <a:pt x="39630" y="36512"/>
                </a:moveTo>
                <a:lnTo>
                  <a:pt x="99346" y="36512"/>
                </a:lnTo>
                <a:cubicBezTo>
                  <a:pt x="102242" y="36512"/>
                  <a:pt x="104413" y="38344"/>
                  <a:pt x="104413" y="41274"/>
                </a:cubicBezTo>
                <a:cubicBezTo>
                  <a:pt x="104413" y="43473"/>
                  <a:pt x="102242" y="45671"/>
                  <a:pt x="99346" y="45671"/>
                </a:cubicBezTo>
                <a:lnTo>
                  <a:pt x="39630" y="45671"/>
                </a:lnTo>
                <a:cubicBezTo>
                  <a:pt x="37096" y="45671"/>
                  <a:pt x="34925" y="43473"/>
                  <a:pt x="34925" y="41274"/>
                </a:cubicBezTo>
                <a:cubicBezTo>
                  <a:pt x="34925" y="38344"/>
                  <a:pt x="37096" y="36512"/>
                  <a:pt x="39630" y="36512"/>
                </a:cubicBezTo>
                <a:close/>
                <a:moveTo>
                  <a:pt x="23069" y="9367"/>
                </a:moveTo>
                <a:cubicBezTo>
                  <a:pt x="15500" y="9367"/>
                  <a:pt x="9011" y="15492"/>
                  <a:pt x="9011" y="23057"/>
                </a:cubicBezTo>
                <a:lnTo>
                  <a:pt x="9011" y="111323"/>
                </a:lnTo>
                <a:cubicBezTo>
                  <a:pt x="13337" y="108441"/>
                  <a:pt x="17662" y="106279"/>
                  <a:pt x="23069" y="106279"/>
                </a:cubicBezTo>
                <a:lnTo>
                  <a:pt x="102730" y="106279"/>
                </a:lnTo>
                <a:cubicBezTo>
                  <a:pt x="107055" y="106279"/>
                  <a:pt x="111381" y="104478"/>
                  <a:pt x="113543" y="100875"/>
                </a:cubicBezTo>
                <a:lnTo>
                  <a:pt x="130485" y="78539"/>
                </a:lnTo>
                <a:cubicBezTo>
                  <a:pt x="134810" y="72774"/>
                  <a:pt x="141659" y="69172"/>
                  <a:pt x="149229" y="69172"/>
                </a:cubicBezTo>
                <a:lnTo>
                  <a:pt x="282597" y="69172"/>
                </a:lnTo>
                <a:cubicBezTo>
                  <a:pt x="288004" y="69172"/>
                  <a:pt x="292690" y="71333"/>
                  <a:pt x="296655" y="74215"/>
                </a:cubicBezTo>
                <a:lnTo>
                  <a:pt x="296655" y="60165"/>
                </a:lnTo>
                <a:cubicBezTo>
                  <a:pt x="296655" y="52599"/>
                  <a:pt x="290527" y="46114"/>
                  <a:pt x="282597" y="46114"/>
                </a:cubicBezTo>
                <a:lnTo>
                  <a:pt x="149229" y="46114"/>
                </a:lnTo>
                <a:cubicBezTo>
                  <a:pt x="141659" y="46114"/>
                  <a:pt x="134810" y="42512"/>
                  <a:pt x="130485" y="37108"/>
                </a:cubicBezTo>
                <a:lnTo>
                  <a:pt x="117065" y="19414"/>
                </a:lnTo>
                <a:lnTo>
                  <a:pt x="113543" y="14771"/>
                </a:lnTo>
                <a:cubicBezTo>
                  <a:pt x="111381" y="11168"/>
                  <a:pt x="107055" y="9367"/>
                  <a:pt x="102730" y="9367"/>
                </a:cubicBezTo>
                <a:lnTo>
                  <a:pt x="23069" y="9367"/>
                </a:lnTo>
                <a:close/>
                <a:moveTo>
                  <a:pt x="23069" y="0"/>
                </a:moveTo>
                <a:lnTo>
                  <a:pt x="102730" y="0"/>
                </a:lnTo>
                <a:cubicBezTo>
                  <a:pt x="109939" y="0"/>
                  <a:pt x="116788" y="3242"/>
                  <a:pt x="121113" y="9367"/>
                </a:cubicBezTo>
                <a:lnTo>
                  <a:pt x="129714" y="20766"/>
                </a:lnTo>
                <a:lnTo>
                  <a:pt x="137694" y="31343"/>
                </a:lnTo>
                <a:cubicBezTo>
                  <a:pt x="140578" y="34946"/>
                  <a:pt x="144543" y="37108"/>
                  <a:pt x="149229" y="37108"/>
                </a:cubicBezTo>
                <a:lnTo>
                  <a:pt x="282597" y="37108"/>
                </a:lnTo>
                <a:cubicBezTo>
                  <a:pt x="295573" y="37108"/>
                  <a:pt x="306027" y="47195"/>
                  <a:pt x="306027" y="60165"/>
                </a:cubicBezTo>
                <a:lnTo>
                  <a:pt x="306027" y="92589"/>
                </a:lnTo>
                <a:lnTo>
                  <a:pt x="306027" y="109162"/>
                </a:lnTo>
                <a:lnTo>
                  <a:pt x="306027" y="273445"/>
                </a:lnTo>
                <a:cubicBezTo>
                  <a:pt x="306027" y="286054"/>
                  <a:pt x="295573" y="296502"/>
                  <a:pt x="282597" y="296502"/>
                </a:cubicBezTo>
                <a:lnTo>
                  <a:pt x="23069" y="296502"/>
                </a:lnTo>
                <a:cubicBezTo>
                  <a:pt x="10453" y="296502"/>
                  <a:pt x="0" y="286054"/>
                  <a:pt x="0" y="273445"/>
                </a:cubicBezTo>
                <a:lnTo>
                  <a:pt x="0" y="140505"/>
                </a:lnTo>
                <a:lnTo>
                  <a:pt x="0" y="129697"/>
                </a:lnTo>
                <a:lnTo>
                  <a:pt x="0" y="23057"/>
                </a:lnTo>
                <a:cubicBezTo>
                  <a:pt x="0" y="10088"/>
                  <a:pt x="10453" y="0"/>
                  <a:pt x="23069"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58" name="Freeform 858">
            <a:extLst>
              <a:ext uri="{FF2B5EF4-FFF2-40B4-BE49-F238E27FC236}">
                <a16:creationId xmlns:a16="http://schemas.microsoft.com/office/drawing/2014/main" id="{DDA1B99E-83FF-7F4D-A8CC-F21C6E1C84E5}"/>
              </a:ext>
              <a:ext uri="{C183D7F6-B498-43B3-948B-1728B52AA6E4}">
                <adec:decorative xmlns:adec="http://schemas.microsoft.com/office/drawing/2017/decorative" val="1"/>
              </a:ext>
            </a:extLst>
          </p:cNvPr>
          <p:cNvSpPr>
            <a:spLocks noChangeArrowheads="1"/>
          </p:cNvSpPr>
          <p:nvPr/>
        </p:nvSpPr>
        <p:spPr bwMode="auto">
          <a:xfrm>
            <a:off x="12986339" y="3033033"/>
            <a:ext cx="373038" cy="373040"/>
          </a:xfrm>
          <a:custGeom>
            <a:avLst/>
            <a:gdLst/>
            <a:ahLst/>
            <a:cxnLst/>
            <a:rect l="0" t="0" r="r" b="b"/>
            <a:pathLst>
              <a:path w="306027" h="306028">
                <a:moveTo>
                  <a:pt x="104598" y="188913"/>
                </a:moveTo>
                <a:cubicBezTo>
                  <a:pt x="107068" y="188913"/>
                  <a:pt x="109184" y="191095"/>
                  <a:pt x="109184" y="193640"/>
                </a:cubicBezTo>
                <a:lnTo>
                  <a:pt x="109184" y="248909"/>
                </a:lnTo>
                <a:cubicBezTo>
                  <a:pt x="109184" y="251455"/>
                  <a:pt x="107068" y="253636"/>
                  <a:pt x="104598" y="253636"/>
                </a:cubicBezTo>
                <a:cubicBezTo>
                  <a:pt x="102129" y="253636"/>
                  <a:pt x="100012" y="251455"/>
                  <a:pt x="100012" y="248909"/>
                </a:cubicBezTo>
                <a:lnTo>
                  <a:pt x="100012" y="193640"/>
                </a:lnTo>
                <a:cubicBezTo>
                  <a:pt x="100012" y="191095"/>
                  <a:pt x="102129" y="188913"/>
                  <a:pt x="104598" y="188913"/>
                </a:cubicBezTo>
                <a:close/>
                <a:moveTo>
                  <a:pt x="199658" y="168275"/>
                </a:moveTo>
                <a:cubicBezTo>
                  <a:pt x="202223" y="168275"/>
                  <a:pt x="204421" y="170457"/>
                  <a:pt x="204421" y="173002"/>
                </a:cubicBezTo>
                <a:lnTo>
                  <a:pt x="204421" y="228272"/>
                </a:lnTo>
                <a:cubicBezTo>
                  <a:pt x="204421" y="230818"/>
                  <a:pt x="202223" y="232999"/>
                  <a:pt x="199658" y="232999"/>
                </a:cubicBezTo>
                <a:cubicBezTo>
                  <a:pt x="197094" y="232999"/>
                  <a:pt x="195262" y="230818"/>
                  <a:pt x="195262" y="228272"/>
                </a:cubicBezTo>
                <a:lnTo>
                  <a:pt x="195262" y="173002"/>
                </a:lnTo>
                <a:cubicBezTo>
                  <a:pt x="195262" y="170457"/>
                  <a:pt x="197094" y="168275"/>
                  <a:pt x="199658" y="168275"/>
                </a:cubicBezTo>
                <a:close/>
                <a:moveTo>
                  <a:pt x="166891" y="149589"/>
                </a:moveTo>
                <a:cubicBezTo>
                  <a:pt x="158240" y="149589"/>
                  <a:pt x="150670" y="154275"/>
                  <a:pt x="147066" y="161845"/>
                </a:cubicBezTo>
                <a:cubicBezTo>
                  <a:pt x="160763" y="165089"/>
                  <a:pt x="171577" y="177345"/>
                  <a:pt x="171577" y="192484"/>
                </a:cubicBezTo>
                <a:lnTo>
                  <a:pt x="171577" y="246552"/>
                </a:lnTo>
                <a:cubicBezTo>
                  <a:pt x="171216" y="256645"/>
                  <a:pt x="163286" y="264575"/>
                  <a:pt x="153194" y="264575"/>
                </a:cubicBezTo>
                <a:cubicBezTo>
                  <a:pt x="143101" y="264575"/>
                  <a:pt x="135171" y="256645"/>
                  <a:pt x="135171" y="246552"/>
                </a:cubicBezTo>
                <a:lnTo>
                  <a:pt x="135171" y="197170"/>
                </a:lnTo>
                <a:cubicBezTo>
                  <a:pt x="135171" y="194647"/>
                  <a:pt x="137334" y="192484"/>
                  <a:pt x="139857" y="192484"/>
                </a:cubicBezTo>
                <a:cubicBezTo>
                  <a:pt x="142380" y="192484"/>
                  <a:pt x="144543" y="194647"/>
                  <a:pt x="144543" y="197170"/>
                </a:cubicBezTo>
                <a:lnTo>
                  <a:pt x="144543" y="246552"/>
                </a:lnTo>
                <a:cubicBezTo>
                  <a:pt x="144543" y="251238"/>
                  <a:pt x="148508" y="255203"/>
                  <a:pt x="153194" y="255203"/>
                </a:cubicBezTo>
                <a:cubicBezTo>
                  <a:pt x="157880" y="255203"/>
                  <a:pt x="162205" y="251238"/>
                  <a:pt x="162205" y="246552"/>
                </a:cubicBezTo>
                <a:lnTo>
                  <a:pt x="162205" y="192484"/>
                </a:lnTo>
                <a:cubicBezTo>
                  <a:pt x="162205" y="180228"/>
                  <a:pt x="152112" y="170135"/>
                  <a:pt x="139857" y="170135"/>
                </a:cubicBezTo>
                <a:lnTo>
                  <a:pt x="110299" y="170135"/>
                </a:lnTo>
                <a:lnTo>
                  <a:pt x="110299" y="175542"/>
                </a:lnTo>
                <a:cubicBezTo>
                  <a:pt x="110299" y="178426"/>
                  <a:pt x="108137" y="180228"/>
                  <a:pt x="105614" y="180228"/>
                </a:cubicBezTo>
                <a:cubicBezTo>
                  <a:pt x="103090" y="180228"/>
                  <a:pt x="100928" y="178426"/>
                  <a:pt x="100928" y="175542"/>
                </a:cubicBezTo>
                <a:lnTo>
                  <a:pt x="100928" y="170135"/>
                </a:lnTo>
                <a:lnTo>
                  <a:pt x="71370" y="170135"/>
                </a:lnTo>
                <a:cubicBezTo>
                  <a:pt x="59115" y="170135"/>
                  <a:pt x="49382" y="180228"/>
                  <a:pt x="49382" y="192484"/>
                </a:cubicBezTo>
                <a:lnTo>
                  <a:pt x="49382" y="222762"/>
                </a:lnTo>
                <a:cubicBezTo>
                  <a:pt x="54429" y="230332"/>
                  <a:pt x="60196" y="237541"/>
                  <a:pt x="66684" y="243308"/>
                </a:cubicBezTo>
                <a:lnTo>
                  <a:pt x="66684" y="197170"/>
                </a:lnTo>
                <a:cubicBezTo>
                  <a:pt x="66684" y="194647"/>
                  <a:pt x="68847" y="192484"/>
                  <a:pt x="71370" y="192484"/>
                </a:cubicBezTo>
                <a:cubicBezTo>
                  <a:pt x="73893" y="192484"/>
                  <a:pt x="76056" y="194647"/>
                  <a:pt x="76056" y="197170"/>
                </a:cubicBezTo>
                <a:lnTo>
                  <a:pt x="76056" y="251599"/>
                </a:lnTo>
                <a:cubicBezTo>
                  <a:pt x="97323" y="268180"/>
                  <a:pt x="123997" y="278272"/>
                  <a:pt x="152833" y="278272"/>
                </a:cubicBezTo>
                <a:cubicBezTo>
                  <a:pt x="182391" y="278272"/>
                  <a:pt x="209064" y="268180"/>
                  <a:pt x="230331" y="251238"/>
                </a:cubicBezTo>
                <a:lnTo>
                  <a:pt x="230331" y="176624"/>
                </a:lnTo>
                <a:cubicBezTo>
                  <a:pt x="230331" y="174100"/>
                  <a:pt x="232494" y="171938"/>
                  <a:pt x="235017" y="171938"/>
                </a:cubicBezTo>
                <a:cubicBezTo>
                  <a:pt x="237540" y="171938"/>
                  <a:pt x="239703" y="174100"/>
                  <a:pt x="239703" y="176624"/>
                </a:cubicBezTo>
                <a:lnTo>
                  <a:pt x="239703" y="243308"/>
                </a:lnTo>
                <a:cubicBezTo>
                  <a:pt x="246191" y="236820"/>
                  <a:pt x="252319" y="229611"/>
                  <a:pt x="257365" y="222041"/>
                </a:cubicBezTo>
                <a:lnTo>
                  <a:pt x="257365" y="171938"/>
                </a:lnTo>
                <a:cubicBezTo>
                  <a:pt x="257365" y="159682"/>
                  <a:pt x="247272" y="149589"/>
                  <a:pt x="235017" y="149589"/>
                </a:cubicBezTo>
                <a:lnTo>
                  <a:pt x="205460" y="149589"/>
                </a:lnTo>
                <a:lnTo>
                  <a:pt x="205460" y="154996"/>
                </a:lnTo>
                <a:cubicBezTo>
                  <a:pt x="205460" y="157519"/>
                  <a:pt x="203297" y="159682"/>
                  <a:pt x="200774" y="159682"/>
                </a:cubicBezTo>
                <a:cubicBezTo>
                  <a:pt x="198251" y="159682"/>
                  <a:pt x="196448" y="157519"/>
                  <a:pt x="196448" y="154996"/>
                </a:cubicBezTo>
                <a:lnTo>
                  <a:pt x="196448" y="149589"/>
                </a:lnTo>
                <a:lnTo>
                  <a:pt x="166891" y="149589"/>
                </a:lnTo>
                <a:close/>
                <a:moveTo>
                  <a:pt x="104593" y="101539"/>
                </a:moveTo>
                <a:cubicBezTo>
                  <a:pt x="94036" y="101539"/>
                  <a:pt x="85664" y="109912"/>
                  <a:pt x="85664" y="120468"/>
                </a:cubicBezTo>
                <a:cubicBezTo>
                  <a:pt x="85664" y="131024"/>
                  <a:pt x="94036" y="139761"/>
                  <a:pt x="104593" y="139761"/>
                </a:cubicBezTo>
                <a:cubicBezTo>
                  <a:pt x="115149" y="139761"/>
                  <a:pt x="123886" y="131024"/>
                  <a:pt x="123886" y="120468"/>
                </a:cubicBezTo>
                <a:cubicBezTo>
                  <a:pt x="123886" y="109912"/>
                  <a:pt x="115149" y="101539"/>
                  <a:pt x="104593" y="101539"/>
                </a:cubicBezTo>
                <a:close/>
                <a:moveTo>
                  <a:pt x="104593" y="92075"/>
                </a:moveTo>
                <a:cubicBezTo>
                  <a:pt x="120246" y="92075"/>
                  <a:pt x="132986" y="104815"/>
                  <a:pt x="132986" y="120468"/>
                </a:cubicBezTo>
                <a:cubicBezTo>
                  <a:pt x="132986" y="136121"/>
                  <a:pt x="120246" y="148861"/>
                  <a:pt x="104593" y="148861"/>
                </a:cubicBezTo>
                <a:cubicBezTo>
                  <a:pt x="88940" y="148861"/>
                  <a:pt x="76200" y="136121"/>
                  <a:pt x="76200" y="120468"/>
                </a:cubicBezTo>
                <a:cubicBezTo>
                  <a:pt x="76200" y="104815"/>
                  <a:pt x="88940" y="92075"/>
                  <a:pt x="104593" y="92075"/>
                </a:cubicBezTo>
                <a:close/>
                <a:moveTo>
                  <a:pt x="199843" y="80902"/>
                </a:moveTo>
                <a:cubicBezTo>
                  <a:pt x="189287" y="80902"/>
                  <a:pt x="180914" y="89275"/>
                  <a:pt x="180914" y="99831"/>
                </a:cubicBezTo>
                <a:cubicBezTo>
                  <a:pt x="180914" y="110387"/>
                  <a:pt x="189287" y="119124"/>
                  <a:pt x="199843" y="119124"/>
                </a:cubicBezTo>
                <a:cubicBezTo>
                  <a:pt x="210764" y="119124"/>
                  <a:pt x="219136" y="110387"/>
                  <a:pt x="219136" y="99831"/>
                </a:cubicBezTo>
                <a:cubicBezTo>
                  <a:pt x="219136" y="89275"/>
                  <a:pt x="210764" y="80902"/>
                  <a:pt x="199843" y="80902"/>
                </a:cubicBezTo>
                <a:close/>
                <a:moveTo>
                  <a:pt x="199843" y="71438"/>
                </a:moveTo>
                <a:cubicBezTo>
                  <a:pt x="215860" y="71438"/>
                  <a:pt x="228236" y="84178"/>
                  <a:pt x="228236" y="99831"/>
                </a:cubicBezTo>
                <a:cubicBezTo>
                  <a:pt x="228236" y="115484"/>
                  <a:pt x="215860" y="128224"/>
                  <a:pt x="199843" y="128224"/>
                </a:cubicBezTo>
                <a:cubicBezTo>
                  <a:pt x="184191" y="128224"/>
                  <a:pt x="171450" y="115484"/>
                  <a:pt x="171450" y="99831"/>
                </a:cubicBezTo>
                <a:cubicBezTo>
                  <a:pt x="171450" y="84178"/>
                  <a:pt x="184191" y="71438"/>
                  <a:pt x="199843" y="71438"/>
                </a:cubicBezTo>
                <a:close/>
                <a:moveTo>
                  <a:pt x="152833" y="27755"/>
                </a:moveTo>
                <a:cubicBezTo>
                  <a:pt x="83986" y="27755"/>
                  <a:pt x="27755" y="83986"/>
                  <a:pt x="27755" y="153194"/>
                </a:cubicBezTo>
                <a:cubicBezTo>
                  <a:pt x="27755" y="172298"/>
                  <a:pt x="32441" y="190321"/>
                  <a:pt x="40010" y="206542"/>
                </a:cubicBezTo>
                <a:lnTo>
                  <a:pt x="40010" y="192484"/>
                </a:lnTo>
                <a:cubicBezTo>
                  <a:pt x="40010" y="175182"/>
                  <a:pt x="54068" y="161124"/>
                  <a:pt x="71370" y="161124"/>
                </a:cubicBezTo>
                <a:lnTo>
                  <a:pt x="137334" y="161124"/>
                </a:lnTo>
                <a:cubicBezTo>
                  <a:pt x="141659" y="148508"/>
                  <a:pt x="153554" y="140578"/>
                  <a:pt x="166891" y="140578"/>
                </a:cubicBezTo>
                <a:lnTo>
                  <a:pt x="235017" y="140578"/>
                </a:lnTo>
                <a:cubicBezTo>
                  <a:pt x="252319" y="140578"/>
                  <a:pt x="266737" y="154636"/>
                  <a:pt x="266737" y="171938"/>
                </a:cubicBezTo>
                <a:lnTo>
                  <a:pt x="266737" y="205821"/>
                </a:lnTo>
                <a:cubicBezTo>
                  <a:pt x="273946" y="189600"/>
                  <a:pt x="278272" y="171577"/>
                  <a:pt x="278272" y="153194"/>
                </a:cubicBezTo>
                <a:cubicBezTo>
                  <a:pt x="278272" y="83986"/>
                  <a:pt x="222041" y="27755"/>
                  <a:pt x="152833" y="27755"/>
                </a:cubicBezTo>
                <a:close/>
                <a:moveTo>
                  <a:pt x="152833" y="0"/>
                </a:moveTo>
                <a:cubicBezTo>
                  <a:pt x="155717" y="0"/>
                  <a:pt x="157519" y="2163"/>
                  <a:pt x="157519" y="4686"/>
                </a:cubicBezTo>
                <a:lnTo>
                  <a:pt x="157519" y="18744"/>
                </a:lnTo>
                <a:cubicBezTo>
                  <a:pt x="228168" y="21267"/>
                  <a:pt x="284760" y="77859"/>
                  <a:pt x="287283" y="148508"/>
                </a:cubicBezTo>
                <a:lnTo>
                  <a:pt x="301341" y="148508"/>
                </a:lnTo>
                <a:cubicBezTo>
                  <a:pt x="303864" y="148508"/>
                  <a:pt x="306027" y="150671"/>
                  <a:pt x="306027" y="153194"/>
                </a:cubicBezTo>
                <a:cubicBezTo>
                  <a:pt x="306027" y="155717"/>
                  <a:pt x="303864" y="157880"/>
                  <a:pt x="301341" y="157880"/>
                </a:cubicBezTo>
                <a:lnTo>
                  <a:pt x="287283" y="157880"/>
                </a:lnTo>
                <a:cubicBezTo>
                  <a:pt x="284760" y="228169"/>
                  <a:pt x="228168" y="285121"/>
                  <a:pt x="157519" y="287284"/>
                </a:cubicBezTo>
                <a:lnTo>
                  <a:pt x="157519" y="301342"/>
                </a:lnTo>
                <a:cubicBezTo>
                  <a:pt x="157519" y="303865"/>
                  <a:pt x="155717" y="306028"/>
                  <a:pt x="152833" y="306028"/>
                </a:cubicBezTo>
                <a:cubicBezTo>
                  <a:pt x="150310" y="306028"/>
                  <a:pt x="148508" y="303865"/>
                  <a:pt x="148508" y="301342"/>
                </a:cubicBezTo>
                <a:lnTo>
                  <a:pt x="148508" y="287284"/>
                </a:lnTo>
                <a:cubicBezTo>
                  <a:pt x="77858" y="285121"/>
                  <a:pt x="21267" y="228169"/>
                  <a:pt x="18744" y="157880"/>
                </a:cubicBezTo>
                <a:lnTo>
                  <a:pt x="4686" y="157880"/>
                </a:lnTo>
                <a:cubicBezTo>
                  <a:pt x="2163" y="157880"/>
                  <a:pt x="0" y="155717"/>
                  <a:pt x="0" y="153194"/>
                </a:cubicBezTo>
                <a:cubicBezTo>
                  <a:pt x="0" y="150671"/>
                  <a:pt x="2163" y="148508"/>
                  <a:pt x="4686" y="148508"/>
                </a:cubicBezTo>
                <a:lnTo>
                  <a:pt x="18744" y="148508"/>
                </a:lnTo>
                <a:cubicBezTo>
                  <a:pt x="21267" y="77859"/>
                  <a:pt x="77858" y="21267"/>
                  <a:pt x="148508" y="18744"/>
                </a:cubicBezTo>
                <a:lnTo>
                  <a:pt x="148508" y="4686"/>
                </a:lnTo>
                <a:cubicBezTo>
                  <a:pt x="148508" y="2163"/>
                  <a:pt x="150310" y="0"/>
                  <a:pt x="152833"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59" name="Freeform 23">
            <a:extLst>
              <a:ext uri="{FF2B5EF4-FFF2-40B4-BE49-F238E27FC236}">
                <a16:creationId xmlns:a16="http://schemas.microsoft.com/office/drawing/2014/main" id="{107C568A-98A9-DE48-9DF7-BC077D3C3F0A}"/>
              </a:ext>
              <a:ext uri="{C183D7F6-B498-43B3-948B-1728B52AA6E4}">
                <adec:decorative xmlns:adec="http://schemas.microsoft.com/office/drawing/2017/decorative" val="1"/>
              </a:ext>
            </a:extLst>
          </p:cNvPr>
          <p:cNvSpPr>
            <a:spLocks noChangeArrowheads="1"/>
          </p:cNvSpPr>
          <p:nvPr/>
        </p:nvSpPr>
        <p:spPr bwMode="auto">
          <a:xfrm>
            <a:off x="14477307" y="2973144"/>
            <a:ext cx="373040" cy="340181"/>
          </a:xfrm>
          <a:custGeom>
            <a:avLst/>
            <a:gdLst>
              <a:gd name="T0" fmla="*/ 287644 w 850"/>
              <a:gd name="T1" fmla="*/ 270027 h 775"/>
              <a:gd name="T2" fmla="*/ 9372 w 850"/>
              <a:gd name="T3" fmla="*/ 260653 h 775"/>
              <a:gd name="T4" fmla="*/ 296656 w 850"/>
              <a:gd name="T5" fmla="*/ 260653 h 775"/>
              <a:gd name="T6" fmla="*/ 62719 w 850"/>
              <a:gd name="T7" fmla="*/ 209099 h 775"/>
              <a:gd name="T8" fmla="*/ 62719 w 850"/>
              <a:gd name="T9" fmla="*/ 199726 h 775"/>
              <a:gd name="T10" fmla="*/ 32802 w 850"/>
              <a:gd name="T11" fmla="*/ 53717 h 775"/>
              <a:gd name="T12" fmla="*/ 104532 w 850"/>
              <a:gd name="T13" fmla="*/ 67056 h 775"/>
              <a:gd name="T14" fmla="*/ 58033 w 850"/>
              <a:gd name="T15" fmla="*/ 71743 h 775"/>
              <a:gd name="T16" fmla="*/ 62719 w 850"/>
              <a:gd name="T17" fmla="*/ 182421 h 775"/>
              <a:gd name="T18" fmla="*/ 80742 w 850"/>
              <a:gd name="T19" fmla="*/ 204413 h 775"/>
              <a:gd name="T20" fmla="*/ 85428 w 850"/>
              <a:gd name="T21" fmla="*/ 209099 h 775"/>
              <a:gd name="T22" fmla="*/ 129764 w 850"/>
              <a:gd name="T23" fmla="*/ 182421 h 775"/>
              <a:gd name="T24" fmla="*/ 201856 w 850"/>
              <a:gd name="T25" fmla="*/ 177734 h 775"/>
              <a:gd name="T26" fmla="*/ 197170 w 850"/>
              <a:gd name="T27" fmla="*/ 146009 h 775"/>
              <a:gd name="T28" fmla="*/ 192484 w 850"/>
              <a:gd name="T29" fmla="*/ 173048 h 775"/>
              <a:gd name="T30" fmla="*/ 126160 w 850"/>
              <a:gd name="T31" fmla="*/ 173769 h 775"/>
              <a:gd name="T32" fmla="*/ 90114 w 850"/>
              <a:gd name="T33" fmla="*/ 177734 h 775"/>
              <a:gd name="T34" fmla="*/ 67405 w 850"/>
              <a:gd name="T35" fmla="*/ 76069 h 775"/>
              <a:gd name="T36" fmla="*/ 104532 w 850"/>
              <a:gd name="T37" fmla="*/ 110678 h 775"/>
              <a:gd name="T38" fmla="*/ 217716 w 850"/>
              <a:gd name="T39" fmla="*/ 141322 h 775"/>
              <a:gd name="T40" fmla="*/ 220239 w 850"/>
              <a:gd name="T41" fmla="*/ 142043 h 775"/>
              <a:gd name="T42" fmla="*/ 224925 w 850"/>
              <a:gd name="T43" fmla="*/ 137357 h 775"/>
              <a:gd name="T44" fmla="*/ 243308 w 850"/>
              <a:gd name="T45" fmla="*/ 115365 h 775"/>
              <a:gd name="T46" fmla="*/ 262773 w 850"/>
              <a:gd name="T47" fmla="*/ 43262 h 775"/>
              <a:gd name="T48" fmla="*/ 273226 w 850"/>
              <a:gd name="T49" fmla="*/ 199726 h 775"/>
              <a:gd name="T50" fmla="*/ 127241 w 850"/>
              <a:gd name="T51" fmla="*/ 204413 h 775"/>
              <a:gd name="T52" fmla="*/ 275028 w 850"/>
              <a:gd name="T53" fmla="*/ 209099 h 775"/>
              <a:gd name="T54" fmla="*/ 30999 w 850"/>
              <a:gd name="T55" fmla="*/ 209099 h 775"/>
              <a:gd name="T56" fmla="*/ 238622 w 850"/>
              <a:gd name="T57" fmla="*/ 105992 h 775"/>
              <a:gd name="T58" fmla="*/ 215553 w 850"/>
              <a:gd name="T59" fmla="*/ 110678 h 775"/>
              <a:gd name="T60" fmla="*/ 179868 w 850"/>
              <a:gd name="T61" fmla="*/ 106713 h 775"/>
              <a:gd name="T62" fmla="*/ 113544 w 850"/>
              <a:gd name="T63" fmla="*/ 9373 h 775"/>
              <a:gd name="T64" fmla="*/ 305667 w 850"/>
              <a:gd name="T65" fmla="*/ 245151 h 775"/>
              <a:gd name="T66" fmla="*/ 305667 w 850"/>
              <a:gd name="T67" fmla="*/ 244790 h 775"/>
              <a:gd name="T68" fmla="*/ 282237 w 850"/>
              <a:gd name="T69" fmla="*/ 53717 h 775"/>
              <a:gd name="T70" fmla="*/ 247994 w 850"/>
              <a:gd name="T71" fmla="*/ 33889 h 775"/>
              <a:gd name="T72" fmla="*/ 243308 w 850"/>
              <a:gd name="T73" fmla="*/ 0 h 775"/>
              <a:gd name="T74" fmla="*/ 104532 w 850"/>
              <a:gd name="T75" fmla="*/ 4687 h 775"/>
              <a:gd name="T76" fmla="*/ 43255 w 850"/>
              <a:gd name="T77" fmla="*/ 33889 h 775"/>
              <a:gd name="T78" fmla="*/ 721 w 850"/>
              <a:gd name="T79" fmla="*/ 244430 h 775"/>
              <a:gd name="T80" fmla="*/ 360 w 850"/>
              <a:gd name="T81" fmla="*/ 244790 h 775"/>
              <a:gd name="T82" fmla="*/ 0 w 850"/>
              <a:gd name="T83" fmla="*/ 246593 h 775"/>
              <a:gd name="T84" fmla="*/ 0 w 850"/>
              <a:gd name="T85" fmla="*/ 260653 h 775"/>
              <a:gd name="T86" fmla="*/ 287644 w 850"/>
              <a:gd name="T87" fmla="*/ 279039 h 775"/>
              <a:gd name="T88" fmla="*/ 306028 w 850"/>
              <a:gd name="T89" fmla="*/ 246954 h 7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50" h="775">
                <a:moveTo>
                  <a:pt x="823" y="723"/>
                </a:moveTo>
                <a:lnTo>
                  <a:pt x="823" y="723"/>
                </a:lnTo>
                <a:cubicBezTo>
                  <a:pt x="823" y="738"/>
                  <a:pt x="811" y="749"/>
                  <a:pt x="798" y="749"/>
                </a:cubicBezTo>
                <a:lnTo>
                  <a:pt x="52" y="749"/>
                </a:lnTo>
                <a:cubicBezTo>
                  <a:pt x="38" y="749"/>
                  <a:pt x="26" y="738"/>
                  <a:pt x="26" y="723"/>
                </a:cubicBezTo>
                <a:lnTo>
                  <a:pt x="26" y="698"/>
                </a:lnTo>
                <a:lnTo>
                  <a:pt x="823" y="698"/>
                </a:lnTo>
                <a:lnTo>
                  <a:pt x="823" y="723"/>
                </a:lnTo>
                <a:close/>
                <a:moveTo>
                  <a:pt x="86" y="580"/>
                </a:moveTo>
                <a:lnTo>
                  <a:pt x="174" y="580"/>
                </a:lnTo>
                <a:cubicBezTo>
                  <a:pt x="181" y="580"/>
                  <a:pt x="187" y="574"/>
                  <a:pt x="187" y="567"/>
                </a:cubicBezTo>
                <a:cubicBezTo>
                  <a:pt x="187" y="560"/>
                  <a:pt x="181" y="554"/>
                  <a:pt x="174" y="554"/>
                </a:cubicBezTo>
                <a:lnTo>
                  <a:pt x="91" y="554"/>
                </a:lnTo>
                <a:lnTo>
                  <a:pt x="91" y="149"/>
                </a:lnTo>
                <a:cubicBezTo>
                  <a:pt x="91" y="133"/>
                  <a:pt x="104" y="120"/>
                  <a:pt x="120" y="120"/>
                </a:cubicBezTo>
                <a:lnTo>
                  <a:pt x="290" y="120"/>
                </a:lnTo>
                <a:lnTo>
                  <a:pt x="290" y="186"/>
                </a:lnTo>
                <a:lnTo>
                  <a:pt x="174" y="186"/>
                </a:lnTo>
                <a:cubicBezTo>
                  <a:pt x="167" y="186"/>
                  <a:pt x="161" y="191"/>
                  <a:pt x="161" y="199"/>
                </a:cubicBezTo>
                <a:lnTo>
                  <a:pt x="161" y="493"/>
                </a:lnTo>
                <a:cubicBezTo>
                  <a:pt x="161" y="500"/>
                  <a:pt x="167" y="506"/>
                  <a:pt x="174" y="506"/>
                </a:cubicBezTo>
                <a:lnTo>
                  <a:pt x="224" y="506"/>
                </a:lnTo>
                <a:lnTo>
                  <a:pt x="224" y="567"/>
                </a:lnTo>
                <a:cubicBezTo>
                  <a:pt x="224" y="571"/>
                  <a:pt x="227" y="576"/>
                  <a:pt x="231" y="578"/>
                </a:cubicBezTo>
                <a:cubicBezTo>
                  <a:pt x="233" y="579"/>
                  <a:pt x="235" y="580"/>
                  <a:pt x="237" y="580"/>
                </a:cubicBezTo>
                <a:cubicBezTo>
                  <a:pt x="240" y="580"/>
                  <a:pt x="242" y="579"/>
                  <a:pt x="244" y="578"/>
                </a:cubicBezTo>
                <a:lnTo>
                  <a:pt x="360" y="506"/>
                </a:lnTo>
                <a:lnTo>
                  <a:pt x="547" y="506"/>
                </a:lnTo>
                <a:cubicBezTo>
                  <a:pt x="554" y="506"/>
                  <a:pt x="560" y="500"/>
                  <a:pt x="560" y="493"/>
                </a:cubicBezTo>
                <a:lnTo>
                  <a:pt x="560" y="418"/>
                </a:lnTo>
                <a:cubicBezTo>
                  <a:pt x="560" y="410"/>
                  <a:pt x="554" y="405"/>
                  <a:pt x="547" y="405"/>
                </a:cubicBezTo>
                <a:cubicBezTo>
                  <a:pt x="540" y="405"/>
                  <a:pt x="534" y="410"/>
                  <a:pt x="534" y="418"/>
                </a:cubicBezTo>
                <a:lnTo>
                  <a:pt x="534" y="480"/>
                </a:lnTo>
                <a:lnTo>
                  <a:pt x="356" y="480"/>
                </a:lnTo>
                <a:cubicBezTo>
                  <a:pt x="354" y="480"/>
                  <a:pt x="352" y="481"/>
                  <a:pt x="350" y="482"/>
                </a:cubicBezTo>
                <a:lnTo>
                  <a:pt x="250" y="544"/>
                </a:lnTo>
                <a:lnTo>
                  <a:pt x="250" y="493"/>
                </a:lnTo>
                <a:cubicBezTo>
                  <a:pt x="250" y="486"/>
                  <a:pt x="244" y="480"/>
                  <a:pt x="237" y="480"/>
                </a:cubicBezTo>
                <a:lnTo>
                  <a:pt x="187" y="480"/>
                </a:lnTo>
                <a:lnTo>
                  <a:pt x="187" y="211"/>
                </a:lnTo>
                <a:lnTo>
                  <a:pt x="290" y="211"/>
                </a:lnTo>
                <a:lnTo>
                  <a:pt x="290" y="307"/>
                </a:lnTo>
                <a:cubicBezTo>
                  <a:pt x="290" y="314"/>
                  <a:pt x="295" y="320"/>
                  <a:pt x="302" y="320"/>
                </a:cubicBezTo>
                <a:lnTo>
                  <a:pt x="488" y="320"/>
                </a:lnTo>
                <a:lnTo>
                  <a:pt x="604" y="392"/>
                </a:lnTo>
                <a:cubicBezTo>
                  <a:pt x="607" y="393"/>
                  <a:pt x="609" y="394"/>
                  <a:pt x="611" y="394"/>
                </a:cubicBezTo>
                <a:cubicBezTo>
                  <a:pt x="614" y="394"/>
                  <a:pt x="615" y="393"/>
                  <a:pt x="618" y="392"/>
                </a:cubicBezTo>
                <a:cubicBezTo>
                  <a:pt x="622" y="390"/>
                  <a:pt x="624" y="386"/>
                  <a:pt x="624" y="381"/>
                </a:cubicBezTo>
                <a:lnTo>
                  <a:pt x="624" y="320"/>
                </a:lnTo>
                <a:lnTo>
                  <a:pt x="675" y="320"/>
                </a:lnTo>
                <a:cubicBezTo>
                  <a:pt x="682" y="320"/>
                  <a:pt x="688" y="314"/>
                  <a:pt x="688" y="307"/>
                </a:cubicBezTo>
                <a:lnTo>
                  <a:pt x="688" y="120"/>
                </a:lnTo>
                <a:lnTo>
                  <a:pt x="729" y="120"/>
                </a:lnTo>
                <a:cubicBezTo>
                  <a:pt x="745" y="120"/>
                  <a:pt x="758" y="133"/>
                  <a:pt x="758" y="149"/>
                </a:cubicBezTo>
                <a:lnTo>
                  <a:pt x="758" y="554"/>
                </a:lnTo>
                <a:lnTo>
                  <a:pt x="366" y="554"/>
                </a:lnTo>
                <a:cubicBezTo>
                  <a:pt x="359" y="554"/>
                  <a:pt x="353" y="560"/>
                  <a:pt x="353" y="567"/>
                </a:cubicBezTo>
                <a:cubicBezTo>
                  <a:pt x="353" y="574"/>
                  <a:pt x="359" y="580"/>
                  <a:pt x="366" y="580"/>
                </a:cubicBezTo>
                <a:lnTo>
                  <a:pt x="763" y="580"/>
                </a:lnTo>
                <a:lnTo>
                  <a:pt x="814" y="672"/>
                </a:lnTo>
                <a:lnTo>
                  <a:pt x="35" y="672"/>
                </a:lnTo>
                <a:lnTo>
                  <a:pt x="86" y="580"/>
                </a:lnTo>
                <a:close/>
                <a:moveTo>
                  <a:pt x="315" y="26"/>
                </a:moveTo>
                <a:lnTo>
                  <a:pt x="662" y="26"/>
                </a:lnTo>
                <a:lnTo>
                  <a:pt x="662" y="294"/>
                </a:lnTo>
                <a:lnTo>
                  <a:pt x="611" y="294"/>
                </a:lnTo>
                <a:cubicBezTo>
                  <a:pt x="604" y="294"/>
                  <a:pt x="598" y="300"/>
                  <a:pt x="598" y="307"/>
                </a:cubicBezTo>
                <a:lnTo>
                  <a:pt x="598" y="358"/>
                </a:lnTo>
                <a:lnTo>
                  <a:pt x="499" y="296"/>
                </a:lnTo>
                <a:cubicBezTo>
                  <a:pt x="497" y="295"/>
                  <a:pt x="494" y="294"/>
                  <a:pt x="492" y="294"/>
                </a:cubicBezTo>
                <a:lnTo>
                  <a:pt x="315" y="294"/>
                </a:lnTo>
                <a:lnTo>
                  <a:pt x="315" y="26"/>
                </a:lnTo>
                <a:close/>
                <a:moveTo>
                  <a:pt x="849" y="684"/>
                </a:moveTo>
                <a:lnTo>
                  <a:pt x="849" y="684"/>
                </a:lnTo>
                <a:cubicBezTo>
                  <a:pt x="849" y="683"/>
                  <a:pt x="849" y="681"/>
                  <a:pt x="848" y="680"/>
                </a:cubicBezTo>
                <a:cubicBezTo>
                  <a:pt x="848" y="680"/>
                  <a:pt x="848" y="680"/>
                  <a:pt x="848" y="679"/>
                </a:cubicBezTo>
                <a:cubicBezTo>
                  <a:pt x="848" y="679"/>
                  <a:pt x="848" y="679"/>
                  <a:pt x="847" y="678"/>
                </a:cubicBezTo>
                <a:lnTo>
                  <a:pt x="783" y="564"/>
                </a:lnTo>
                <a:lnTo>
                  <a:pt x="783" y="149"/>
                </a:lnTo>
                <a:cubicBezTo>
                  <a:pt x="783" y="119"/>
                  <a:pt x="759" y="94"/>
                  <a:pt x="729" y="94"/>
                </a:cubicBezTo>
                <a:lnTo>
                  <a:pt x="688" y="94"/>
                </a:lnTo>
                <a:lnTo>
                  <a:pt x="688" y="13"/>
                </a:lnTo>
                <a:cubicBezTo>
                  <a:pt x="688" y="6"/>
                  <a:pt x="682" y="0"/>
                  <a:pt x="675" y="0"/>
                </a:cubicBezTo>
                <a:lnTo>
                  <a:pt x="302" y="0"/>
                </a:lnTo>
                <a:cubicBezTo>
                  <a:pt x="295" y="0"/>
                  <a:pt x="290" y="6"/>
                  <a:pt x="290" y="13"/>
                </a:cubicBezTo>
                <a:lnTo>
                  <a:pt x="290" y="94"/>
                </a:lnTo>
                <a:lnTo>
                  <a:pt x="120" y="94"/>
                </a:lnTo>
                <a:cubicBezTo>
                  <a:pt x="90" y="94"/>
                  <a:pt x="65" y="119"/>
                  <a:pt x="65" y="149"/>
                </a:cubicBezTo>
                <a:lnTo>
                  <a:pt x="65" y="564"/>
                </a:lnTo>
                <a:lnTo>
                  <a:pt x="2" y="678"/>
                </a:lnTo>
                <a:cubicBezTo>
                  <a:pt x="2" y="679"/>
                  <a:pt x="1" y="679"/>
                  <a:pt x="1" y="679"/>
                </a:cubicBezTo>
                <a:cubicBezTo>
                  <a:pt x="1" y="680"/>
                  <a:pt x="1" y="680"/>
                  <a:pt x="1" y="680"/>
                </a:cubicBezTo>
                <a:cubicBezTo>
                  <a:pt x="0" y="681"/>
                  <a:pt x="0" y="683"/>
                  <a:pt x="0" y="684"/>
                </a:cubicBezTo>
                <a:lnTo>
                  <a:pt x="0" y="685"/>
                </a:lnTo>
                <a:lnTo>
                  <a:pt x="0" y="723"/>
                </a:lnTo>
                <a:cubicBezTo>
                  <a:pt x="0" y="752"/>
                  <a:pt x="23" y="774"/>
                  <a:pt x="52" y="774"/>
                </a:cubicBezTo>
                <a:lnTo>
                  <a:pt x="798" y="774"/>
                </a:lnTo>
                <a:cubicBezTo>
                  <a:pt x="826" y="774"/>
                  <a:pt x="849" y="752"/>
                  <a:pt x="849" y="723"/>
                </a:cubicBezTo>
                <a:lnTo>
                  <a:pt x="849" y="685"/>
                </a:lnTo>
                <a:lnTo>
                  <a:pt x="849" y="684"/>
                </a:ln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60" name="Freeform 859">
            <a:extLst>
              <a:ext uri="{FF2B5EF4-FFF2-40B4-BE49-F238E27FC236}">
                <a16:creationId xmlns:a16="http://schemas.microsoft.com/office/drawing/2014/main" id="{96211AAF-0FF4-004A-B54C-0421C5D3ACF3}"/>
              </a:ext>
              <a:ext uri="{C183D7F6-B498-43B3-948B-1728B52AA6E4}">
                <adec:decorative xmlns:adec="http://schemas.microsoft.com/office/drawing/2017/decorative" val="1"/>
              </a:ext>
            </a:extLst>
          </p:cNvPr>
          <p:cNvSpPr>
            <a:spLocks noChangeArrowheads="1"/>
          </p:cNvSpPr>
          <p:nvPr/>
        </p:nvSpPr>
        <p:spPr bwMode="auto">
          <a:xfrm>
            <a:off x="14531129" y="4480017"/>
            <a:ext cx="373038" cy="373040"/>
          </a:xfrm>
          <a:custGeom>
            <a:avLst/>
            <a:gdLst/>
            <a:ahLst/>
            <a:cxnLst/>
            <a:rect l="0" t="0" r="r" b="b"/>
            <a:pathLst>
              <a:path w="306027" h="306027">
                <a:moveTo>
                  <a:pt x="120753" y="268845"/>
                </a:moveTo>
                <a:lnTo>
                  <a:pt x="120753" y="296641"/>
                </a:lnTo>
                <a:lnTo>
                  <a:pt x="185274" y="296641"/>
                </a:lnTo>
                <a:lnTo>
                  <a:pt x="185274" y="268845"/>
                </a:lnTo>
                <a:lnTo>
                  <a:pt x="120753" y="268845"/>
                </a:lnTo>
                <a:close/>
                <a:moveTo>
                  <a:pt x="4686" y="174625"/>
                </a:moveTo>
                <a:cubicBezTo>
                  <a:pt x="7209" y="174625"/>
                  <a:pt x="9372" y="176791"/>
                  <a:pt x="9372" y="179318"/>
                </a:cubicBezTo>
                <a:lnTo>
                  <a:pt x="9372" y="226969"/>
                </a:lnTo>
                <a:lnTo>
                  <a:pt x="169054" y="226969"/>
                </a:lnTo>
                <a:cubicBezTo>
                  <a:pt x="171577" y="226969"/>
                  <a:pt x="173740" y="229135"/>
                  <a:pt x="173740" y="231662"/>
                </a:cubicBezTo>
                <a:cubicBezTo>
                  <a:pt x="173740" y="234189"/>
                  <a:pt x="171577" y="236355"/>
                  <a:pt x="169054" y="236355"/>
                </a:cubicBezTo>
                <a:lnTo>
                  <a:pt x="9372" y="236355"/>
                </a:lnTo>
                <a:lnTo>
                  <a:pt x="9372" y="245741"/>
                </a:lnTo>
                <a:cubicBezTo>
                  <a:pt x="9372" y="253322"/>
                  <a:pt x="15860" y="259459"/>
                  <a:pt x="23430" y="259459"/>
                </a:cubicBezTo>
                <a:lnTo>
                  <a:pt x="116067" y="259459"/>
                </a:lnTo>
                <a:lnTo>
                  <a:pt x="190321" y="259459"/>
                </a:lnTo>
                <a:lnTo>
                  <a:pt x="282958" y="259459"/>
                </a:lnTo>
                <a:cubicBezTo>
                  <a:pt x="290527" y="259459"/>
                  <a:pt x="297015" y="253322"/>
                  <a:pt x="297015" y="245741"/>
                </a:cubicBezTo>
                <a:lnTo>
                  <a:pt x="297015" y="236355"/>
                </a:lnTo>
                <a:lnTo>
                  <a:pt x="261691" y="236355"/>
                </a:lnTo>
                <a:cubicBezTo>
                  <a:pt x="259167" y="236355"/>
                  <a:pt x="257005" y="234189"/>
                  <a:pt x="257005" y="231662"/>
                </a:cubicBezTo>
                <a:cubicBezTo>
                  <a:pt x="257005" y="229135"/>
                  <a:pt x="259167" y="226969"/>
                  <a:pt x="261691" y="226969"/>
                </a:cubicBezTo>
                <a:lnTo>
                  <a:pt x="297015" y="226969"/>
                </a:lnTo>
                <a:lnTo>
                  <a:pt x="297015" y="179318"/>
                </a:lnTo>
                <a:cubicBezTo>
                  <a:pt x="297015" y="176791"/>
                  <a:pt x="298818" y="174625"/>
                  <a:pt x="301341" y="174625"/>
                </a:cubicBezTo>
                <a:cubicBezTo>
                  <a:pt x="304224" y="174625"/>
                  <a:pt x="306027" y="176791"/>
                  <a:pt x="306027" y="179318"/>
                </a:cubicBezTo>
                <a:lnTo>
                  <a:pt x="306027" y="231662"/>
                </a:lnTo>
                <a:lnTo>
                  <a:pt x="306027" y="245741"/>
                </a:lnTo>
                <a:cubicBezTo>
                  <a:pt x="306027" y="258376"/>
                  <a:pt x="295573" y="268845"/>
                  <a:pt x="282958" y="268845"/>
                </a:cubicBezTo>
                <a:lnTo>
                  <a:pt x="195006" y="268845"/>
                </a:lnTo>
                <a:lnTo>
                  <a:pt x="195006" y="296641"/>
                </a:lnTo>
                <a:lnTo>
                  <a:pt x="226727" y="296641"/>
                </a:lnTo>
                <a:cubicBezTo>
                  <a:pt x="228889" y="296641"/>
                  <a:pt x="231052" y="298807"/>
                  <a:pt x="231052" y="301334"/>
                </a:cubicBezTo>
                <a:cubicBezTo>
                  <a:pt x="231052" y="303861"/>
                  <a:pt x="228889" y="306027"/>
                  <a:pt x="226727" y="306027"/>
                </a:cubicBezTo>
                <a:lnTo>
                  <a:pt x="190321" y="306027"/>
                </a:lnTo>
                <a:lnTo>
                  <a:pt x="116067" y="306027"/>
                </a:lnTo>
                <a:lnTo>
                  <a:pt x="79661" y="306027"/>
                </a:lnTo>
                <a:cubicBezTo>
                  <a:pt x="77138" y="306027"/>
                  <a:pt x="74975" y="303861"/>
                  <a:pt x="74975" y="301334"/>
                </a:cubicBezTo>
                <a:cubicBezTo>
                  <a:pt x="74975" y="298807"/>
                  <a:pt x="77138" y="296641"/>
                  <a:pt x="79661" y="296641"/>
                </a:cubicBezTo>
                <a:lnTo>
                  <a:pt x="111381" y="296641"/>
                </a:lnTo>
                <a:lnTo>
                  <a:pt x="111381" y="268845"/>
                </a:lnTo>
                <a:lnTo>
                  <a:pt x="23430" y="268845"/>
                </a:lnTo>
                <a:cubicBezTo>
                  <a:pt x="10453" y="268845"/>
                  <a:pt x="0" y="258376"/>
                  <a:pt x="0" y="245741"/>
                </a:cubicBezTo>
                <a:lnTo>
                  <a:pt x="0" y="231662"/>
                </a:lnTo>
                <a:lnTo>
                  <a:pt x="0" y="179318"/>
                </a:lnTo>
                <a:cubicBezTo>
                  <a:pt x="0" y="176791"/>
                  <a:pt x="2163" y="174625"/>
                  <a:pt x="4686" y="174625"/>
                </a:cubicBezTo>
                <a:close/>
                <a:moveTo>
                  <a:pt x="185995" y="168939"/>
                </a:moveTo>
                <a:cubicBezTo>
                  <a:pt x="181670" y="175038"/>
                  <a:pt x="176263" y="180060"/>
                  <a:pt x="170495" y="184365"/>
                </a:cubicBezTo>
                <a:lnTo>
                  <a:pt x="209425" y="223111"/>
                </a:lnTo>
                <a:cubicBezTo>
                  <a:pt x="212669" y="226340"/>
                  <a:pt x="217715" y="226340"/>
                  <a:pt x="220959" y="223111"/>
                </a:cubicBezTo>
                <a:lnTo>
                  <a:pt x="224924" y="219165"/>
                </a:lnTo>
                <a:cubicBezTo>
                  <a:pt x="228168" y="215936"/>
                  <a:pt x="228168" y="210913"/>
                  <a:pt x="224924" y="207685"/>
                </a:cubicBezTo>
                <a:lnTo>
                  <a:pt x="185995" y="168939"/>
                </a:lnTo>
                <a:close/>
                <a:moveTo>
                  <a:pt x="259888" y="104004"/>
                </a:moveTo>
                <a:lnTo>
                  <a:pt x="259888" y="140956"/>
                </a:lnTo>
                <a:lnTo>
                  <a:pt x="297015" y="140956"/>
                </a:lnTo>
                <a:lnTo>
                  <a:pt x="297015" y="104004"/>
                </a:lnTo>
                <a:lnTo>
                  <a:pt x="259888" y="104004"/>
                </a:lnTo>
                <a:close/>
                <a:moveTo>
                  <a:pt x="199332" y="104004"/>
                </a:moveTo>
                <a:lnTo>
                  <a:pt x="200583" y="113078"/>
                </a:lnTo>
                <a:lnTo>
                  <a:pt x="201855" y="122300"/>
                </a:lnTo>
                <a:cubicBezTo>
                  <a:pt x="201855" y="128758"/>
                  <a:pt x="200774" y="134857"/>
                  <a:pt x="199332" y="140956"/>
                </a:cubicBezTo>
                <a:lnTo>
                  <a:pt x="250517" y="140956"/>
                </a:lnTo>
                <a:lnTo>
                  <a:pt x="250517" y="104004"/>
                </a:lnTo>
                <a:lnTo>
                  <a:pt x="250268" y="104004"/>
                </a:lnTo>
                <a:lnTo>
                  <a:pt x="199332" y="104004"/>
                </a:lnTo>
                <a:close/>
                <a:moveTo>
                  <a:pt x="9372" y="104004"/>
                </a:moveTo>
                <a:lnTo>
                  <a:pt x="9372" y="140956"/>
                </a:lnTo>
                <a:lnTo>
                  <a:pt x="47941" y="140956"/>
                </a:lnTo>
                <a:cubicBezTo>
                  <a:pt x="46499" y="134857"/>
                  <a:pt x="45417" y="128758"/>
                  <a:pt x="45417" y="122300"/>
                </a:cubicBezTo>
                <a:cubicBezTo>
                  <a:pt x="45417" y="116201"/>
                  <a:pt x="46499" y="109744"/>
                  <a:pt x="47941" y="104004"/>
                </a:cubicBezTo>
                <a:lnTo>
                  <a:pt x="9372" y="104004"/>
                </a:lnTo>
                <a:close/>
                <a:moveTo>
                  <a:pt x="122852" y="83904"/>
                </a:moveTo>
                <a:cubicBezTo>
                  <a:pt x="101412" y="83904"/>
                  <a:pt x="83903" y="101413"/>
                  <a:pt x="83903" y="122853"/>
                </a:cubicBezTo>
                <a:cubicBezTo>
                  <a:pt x="83903" y="144650"/>
                  <a:pt x="101412" y="161802"/>
                  <a:pt x="122852" y="161802"/>
                </a:cubicBezTo>
                <a:cubicBezTo>
                  <a:pt x="144293" y="161802"/>
                  <a:pt x="161802" y="144650"/>
                  <a:pt x="161802" y="122853"/>
                </a:cubicBezTo>
                <a:cubicBezTo>
                  <a:pt x="161802" y="101413"/>
                  <a:pt x="144293" y="83904"/>
                  <a:pt x="122852" y="83904"/>
                </a:cubicBezTo>
                <a:close/>
                <a:moveTo>
                  <a:pt x="122852" y="74613"/>
                </a:moveTo>
                <a:cubicBezTo>
                  <a:pt x="149653" y="74613"/>
                  <a:pt x="171093" y="96410"/>
                  <a:pt x="171093" y="122853"/>
                </a:cubicBezTo>
                <a:cubicBezTo>
                  <a:pt x="171093" y="149653"/>
                  <a:pt x="149653" y="171093"/>
                  <a:pt x="122852" y="171093"/>
                </a:cubicBezTo>
                <a:cubicBezTo>
                  <a:pt x="96410" y="171093"/>
                  <a:pt x="74612" y="149653"/>
                  <a:pt x="74612" y="122853"/>
                </a:cubicBezTo>
                <a:cubicBezTo>
                  <a:pt x="74612" y="96410"/>
                  <a:pt x="96410" y="74613"/>
                  <a:pt x="122852" y="74613"/>
                </a:cubicBezTo>
                <a:close/>
                <a:moveTo>
                  <a:pt x="123636" y="53778"/>
                </a:moveTo>
                <a:cubicBezTo>
                  <a:pt x="85788" y="53778"/>
                  <a:pt x="54789" y="84631"/>
                  <a:pt x="54789" y="122300"/>
                </a:cubicBezTo>
                <a:lnTo>
                  <a:pt x="58199" y="139082"/>
                </a:lnTo>
                <a:lnTo>
                  <a:pt x="60224" y="149050"/>
                </a:lnTo>
                <a:cubicBezTo>
                  <a:pt x="70717" y="173670"/>
                  <a:pt x="95250" y="190823"/>
                  <a:pt x="123636" y="190823"/>
                </a:cubicBezTo>
                <a:cubicBezTo>
                  <a:pt x="161845" y="190823"/>
                  <a:pt x="192483" y="160329"/>
                  <a:pt x="192483" y="122300"/>
                </a:cubicBezTo>
                <a:lnTo>
                  <a:pt x="190972" y="114833"/>
                </a:lnTo>
                <a:lnTo>
                  <a:pt x="187099" y="95702"/>
                </a:lnTo>
                <a:cubicBezTo>
                  <a:pt x="176691" y="71133"/>
                  <a:pt x="152293" y="53778"/>
                  <a:pt x="123636" y="53778"/>
                </a:cubicBezTo>
                <a:close/>
                <a:moveTo>
                  <a:pt x="123636" y="44450"/>
                </a:moveTo>
                <a:cubicBezTo>
                  <a:pt x="156798" y="44450"/>
                  <a:pt x="185274" y="65617"/>
                  <a:pt x="196809" y="94676"/>
                </a:cubicBezTo>
                <a:lnTo>
                  <a:pt x="301341" y="94676"/>
                </a:lnTo>
                <a:cubicBezTo>
                  <a:pt x="304224" y="94676"/>
                  <a:pt x="306027" y="96829"/>
                  <a:pt x="306027" y="99340"/>
                </a:cubicBezTo>
                <a:lnTo>
                  <a:pt x="306027" y="145620"/>
                </a:lnTo>
                <a:cubicBezTo>
                  <a:pt x="306027" y="148131"/>
                  <a:pt x="304224" y="150283"/>
                  <a:pt x="301341" y="150283"/>
                </a:cubicBezTo>
                <a:lnTo>
                  <a:pt x="196809" y="150283"/>
                </a:lnTo>
                <a:cubicBezTo>
                  <a:pt x="195367" y="153871"/>
                  <a:pt x="193204" y="157817"/>
                  <a:pt x="191402" y="161405"/>
                </a:cubicBezTo>
                <a:lnTo>
                  <a:pt x="231412" y="201227"/>
                </a:lnTo>
                <a:cubicBezTo>
                  <a:pt x="238261" y="208043"/>
                  <a:pt x="238261" y="219165"/>
                  <a:pt x="231412" y="225981"/>
                </a:cubicBezTo>
                <a:lnTo>
                  <a:pt x="227808" y="229569"/>
                </a:lnTo>
                <a:cubicBezTo>
                  <a:pt x="224203" y="233156"/>
                  <a:pt x="219878" y="234591"/>
                  <a:pt x="215192" y="234591"/>
                </a:cubicBezTo>
                <a:cubicBezTo>
                  <a:pt x="210866" y="234591"/>
                  <a:pt x="206181" y="233156"/>
                  <a:pt x="202936" y="229569"/>
                </a:cubicBezTo>
                <a:lnTo>
                  <a:pt x="162926" y="189747"/>
                </a:lnTo>
                <a:cubicBezTo>
                  <a:pt x="151031" y="196204"/>
                  <a:pt x="138055" y="200151"/>
                  <a:pt x="123636" y="200151"/>
                </a:cubicBezTo>
                <a:cubicBezTo>
                  <a:pt x="90474" y="200151"/>
                  <a:pt x="61998" y="179343"/>
                  <a:pt x="50824" y="150283"/>
                </a:cubicBezTo>
                <a:lnTo>
                  <a:pt x="4686" y="150283"/>
                </a:lnTo>
                <a:cubicBezTo>
                  <a:pt x="2163" y="150283"/>
                  <a:pt x="0" y="148131"/>
                  <a:pt x="0" y="145620"/>
                </a:cubicBezTo>
                <a:lnTo>
                  <a:pt x="0" y="99340"/>
                </a:lnTo>
                <a:cubicBezTo>
                  <a:pt x="0" y="96829"/>
                  <a:pt x="2163" y="94676"/>
                  <a:pt x="4686" y="94676"/>
                </a:cubicBezTo>
                <a:lnTo>
                  <a:pt x="50824" y="94676"/>
                </a:lnTo>
                <a:cubicBezTo>
                  <a:pt x="61998" y="65617"/>
                  <a:pt x="90474" y="44450"/>
                  <a:pt x="123636" y="44450"/>
                </a:cubicBezTo>
                <a:close/>
                <a:moveTo>
                  <a:pt x="23430" y="0"/>
                </a:moveTo>
                <a:lnTo>
                  <a:pt x="282958" y="0"/>
                </a:lnTo>
                <a:cubicBezTo>
                  <a:pt x="295573" y="0"/>
                  <a:pt x="306027" y="10484"/>
                  <a:pt x="306027" y="23498"/>
                </a:cubicBezTo>
                <a:lnTo>
                  <a:pt x="306027" y="68325"/>
                </a:lnTo>
                <a:cubicBezTo>
                  <a:pt x="306027" y="70856"/>
                  <a:pt x="304224" y="72664"/>
                  <a:pt x="301341" y="72664"/>
                </a:cubicBezTo>
                <a:cubicBezTo>
                  <a:pt x="298818" y="72664"/>
                  <a:pt x="297015" y="70856"/>
                  <a:pt x="297015" y="68325"/>
                </a:cubicBezTo>
                <a:lnTo>
                  <a:pt x="297015" y="23498"/>
                </a:lnTo>
                <a:cubicBezTo>
                  <a:pt x="297015" y="15545"/>
                  <a:pt x="290527" y="9399"/>
                  <a:pt x="282958" y="9399"/>
                </a:cubicBezTo>
                <a:lnTo>
                  <a:pt x="23430" y="9399"/>
                </a:lnTo>
                <a:cubicBezTo>
                  <a:pt x="15860" y="9399"/>
                  <a:pt x="9372" y="15545"/>
                  <a:pt x="9372" y="23498"/>
                </a:cubicBezTo>
                <a:lnTo>
                  <a:pt x="9372" y="68325"/>
                </a:lnTo>
                <a:cubicBezTo>
                  <a:pt x="9372" y="70856"/>
                  <a:pt x="7209" y="72664"/>
                  <a:pt x="4686" y="72664"/>
                </a:cubicBezTo>
                <a:cubicBezTo>
                  <a:pt x="2163" y="72664"/>
                  <a:pt x="0" y="70856"/>
                  <a:pt x="0" y="68325"/>
                </a:cubicBezTo>
                <a:lnTo>
                  <a:pt x="0" y="23498"/>
                </a:lnTo>
                <a:cubicBezTo>
                  <a:pt x="0" y="10484"/>
                  <a:pt x="10453" y="0"/>
                  <a:pt x="23430"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pic>
        <p:nvPicPr>
          <p:cNvPr id="5" name="Graphic 4">
            <a:extLst>
              <a:ext uri="{FF2B5EF4-FFF2-40B4-BE49-F238E27FC236}">
                <a16:creationId xmlns:a16="http://schemas.microsoft.com/office/drawing/2014/main" id="{58F66719-8117-21FD-64CA-C0A4BA776C4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8649" y="2719651"/>
            <a:ext cx="1187347" cy="1187347"/>
          </a:xfrm>
          <a:prstGeom prst="rect">
            <a:avLst/>
          </a:prstGeom>
        </p:spPr>
      </p:pic>
    </p:spTree>
    <p:extLst>
      <p:ext uri="{BB962C8B-B14F-4D97-AF65-F5344CB8AC3E}">
        <p14:creationId xmlns:p14="http://schemas.microsoft.com/office/powerpoint/2010/main" val="1885517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4" name="Title 3">
            <a:extLst>
              <a:ext uri="{FF2B5EF4-FFF2-40B4-BE49-F238E27FC236}">
                <a16:creationId xmlns:a16="http://schemas.microsoft.com/office/drawing/2014/main" id="{2705D819-6837-85F4-3660-C7E87DED1ECC}"/>
              </a:ext>
            </a:extLst>
          </p:cNvPr>
          <p:cNvSpPr>
            <a:spLocks noGrp="1"/>
          </p:cNvSpPr>
          <p:nvPr>
            <p:ph type="ctrTitle"/>
          </p:nvPr>
        </p:nvSpPr>
        <p:spPr>
          <a:xfrm>
            <a:off x="685800" y="-1546500"/>
            <a:ext cx="7772400" cy="1546500"/>
          </a:xfrm>
        </p:spPr>
        <p:txBody>
          <a:bodyPr spcFirstLastPara="1" vert="horz" wrap="square" lIns="91425" tIns="91425" rIns="91425" bIns="91425" rtlCol="0" anchor="b" anchorCtr="0">
            <a:normAutofit/>
          </a:bodyPr>
          <a:lstStyle/>
          <a:p>
            <a:r>
              <a:rPr lang="en-US" dirty="0"/>
              <a:t>CSI Title IA Allocation Process</a:t>
            </a:r>
          </a:p>
        </p:txBody>
      </p:sp>
      <p:pic>
        <p:nvPicPr>
          <p:cNvPr id="3" name="Picture 2" descr="CSI Title 1A Allocation Process">
            <a:extLst>
              <a:ext uri="{FF2B5EF4-FFF2-40B4-BE49-F238E27FC236}">
                <a16:creationId xmlns:a16="http://schemas.microsoft.com/office/drawing/2014/main" id="{673AFB03-D66F-7AB4-8DA5-6E60EBF9AFFC}"/>
              </a:ext>
            </a:extLst>
          </p:cNvPr>
          <p:cNvPicPr>
            <a:picLocks noChangeAspect="1"/>
          </p:cNvPicPr>
          <p:nvPr/>
        </p:nvPicPr>
        <p:blipFill>
          <a:blip r:embed="rId3"/>
          <a:stretch>
            <a:fillRect/>
          </a:stretch>
        </p:blipFill>
        <p:spPr>
          <a:xfrm>
            <a:off x="2695575" y="355600"/>
            <a:ext cx="3448050" cy="1066800"/>
          </a:xfrm>
          <a:prstGeom prst="rect">
            <a:avLst/>
          </a:prstGeom>
        </p:spPr>
      </p:pic>
      <p:pic>
        <p:nvPicPr>
          <p:cNvPr id="5" name="Picture 4" descr="Graphic showing uses and allocation methodologies for Title 1A, Title 1A Parent Set aside, and Title 1A homeless set aside">
            <a:extLst>
              <a:ext uri="{FF2B5EF4-FFF2-40B4-BE49-F238E27FC236}">
                <a16:creationId xmlns:a16="http://schemas.microsoft.com/office/drawing/2014/main" id="{24C53FBC-68E7-32E7-605D-333D8DF886EA}"/>
              </a:ext>
            </a:extLst>
          </p:cNvPr>
          <p:cNvPicPr>
            <a:picLocks noChangeAspect="1"/>
          </p:cNvPicPr>
          <p:nvPr/>
        </p:nvPicPr>
        <p:blipFill>
          <a:blip r:embed="rId4"/>
          <a:stretch>
            <a:fillRect/>
          </a:stretch>
        </p:blipFill>
        <p:spPr>
          <a:xfrm>
            <a:off x="584201" y="1296148"/>
            <a:ext cx="8201228" cy="3744552"/>
          </a:xfrm>
          <a:prstGeom prst="rect">
            <a:avLst/>
          </a:prstGeom>
        </p:spPr>
      </p:pic>
      <p:sp>
        <p:nvSpPr>
          <p:cNvPr id="113" name="Shape 113">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dirty="0"/>
              <a:t>24</a:t>
            </a:fld>
            <a:endParaRPr/>
          </a:p>
        </p:txBody>
      </p:sp>
      <p:sp>
        <p:nvSpPr>
          <p:cNvPr id="6" name="Rectangle 5">
            <a:extLst>
              <a:ext uri="{FF2B5EF4-FFF2-40B4-BE49-F238E27FC236}">
                <a16:creationId xmlns:a16="http://schemas.microsoft.com/office/drawing/2014/main" id="{7126E308-CA82-F0E9-3E66-B414236AB591}"/>
              </a:ext>
              <a:ext uri="{C183D7F6-B498-43B3-948B-1728B52AA6E4}">
                <adec:decorative xmlns:adec="http://schemas.microsoft.com/office/drawing/2017/decorative" val="1"/>
              </a:ext>
            </a:extLst>
          </p:cNvPr>
          <p:cNvSpPr/>
          <p:nvPr/>
        </p:nvSpPr>
        <p:spPr>
          <a:xfrm>
            <a:off x="7467600" y="4737100"/>
            <a:ext cx="1193800" cy="30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43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3" name="Shape 113">
            <a:extLst>
              <a:ext uri="{C183D7F6-B498-43B3-948B-1728B52AA6E4}">
                <adec:decorative xmlns:adec="http://schemas.microsoft.com/office/drawing/2017/decorative" val="1"/>
              </a:ext>
            </a:extLst>
          </p:cNvPr>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25</a:t>
            </a:fld>
            <a:endParaRPr/>
          </a:p>
        </p:txBody>
      </p:sp>
      <p:sp>
        <p:nvSpPr>
          <p:cNvPr id="6" name="Rectangle 5">
            <a:extLst>
              <a:ext uri="{FF2B5EF4-FFF2-40B4-BE49-F238E27FC236}">
                <a16:creationId xmlns:a16="http://schemas.microsoft.com/office/drawing/2014/main" id="{7126E308-CA82-F0E9-3E66-B414236AB591}"/>
              </a:ext>
              <a:ext uri="{C183D7F6-B498-43B3-948B-1728B52AA6E4}">
                <adec:decorative xmlns:adec="http://schemas.microsoft.com/office/drawing/2017/decorative" val="1"/>
              </a:ext>
            </a:extLst>
          </p:cNvPr>
          <p:cNvSpPr/>
          <p:nvPr/>
        </p:nvSpPr>
        <p:spPr>
          <a:xfrm>
            <a:off x="7264400" y="4622800"/>
            <a:ext cx="1193800" cy="41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B828580-4EA5-671E-420F-64F13840C3E1}"/>
              </a:ext>
            </a:extLst>
          </p:cNvPr>
          <p:cNvSpPr>
            <a:spLocks noGrp="1"/>
          </p:cNvSpPr>
          <p:nvPr>
            <p:ph type="ctrTitle"/>
          </p:nvPr>
        </p:nvSpPr>
        <p:spPr>
          <a:xfrm>
            <a:off x="685800" y="-1546500"/>
            <a:ext cx="7772400" cy="1546500"/>
          </a:xfrm>
        </p:spPr>
        <p:txBody>
          <a:bodyPr spcFirstLastPara="1" vert="horz" wrap="square" lIns="91425" tIns="91425" rIns="91425" bIns="91425" rtlCol="0" anchor="b" anchorCtr="0">
            <a:normAutofit/>
          </a:bodyPr>
          <a:lstStyle/>
          <a:p>
            <a:r>
              <a:rPr lang="en-US" dirty="0"/>
              <a:t>CSI Title II, III, and IV</a:t>
            </a:r>
          </a:p>
        </p:txBody>
      </p:sp>
      <p:pic>
        <p:nvPicPr>
          <p:cNvPr id="4" name="Picture 3" descr="CSI title II, III, and IV Allocation Process">
            <a:extLst>
              <a:ext uri="{FF2B5EF4-FFF2-40B4-BE49-F238E27FC236}">
                <a16:creationId xmlns:a16="http://schemas.microsoft.com/office/drawing/2014/main" id="{3C9C8706-852C-E641-30C1-74AF247B713D}"/>
              </a:ext>
            </a:extLst>
          </p:cNvPr>
          <p:cNvPicPr>
            <a:picLocks noChangeAspect="1"/>
          </p:cNvPicPr>
          <p:nvPr/>
        </p:nvPicPr>
        <p:blipFill>
          <a:blip r:embed="rId3"/>
          <a:stretch>
            <a:fillRect/>
          </a:stretch>
        </p:blipFill>
        <p:spPr>
          <a:xfrm>
            <a:off x="2401146" y="370136"/>
            <a:ext cx="4067175" cy="1333500"/>
          </a:xfrm>
          <a:prstGeom prst="rect">
            <a:avLst/>
          </a:prstGeom>
        </p:spPr>
      </p:pic>
      <p:pic>
        <p:nvPicPr>
          <p:cNvPr id="8" name="Picture 7" descr="Screenshot showing uses and allocation methodologies for Title IIA, IIA, and IVA">
            <a:extLst>
              <a:ext uri="{FF2B5EF4-FFF2-40B4-BE49-F238E27FC236}">
                <a16:creationId xmlns:a16="http://schemas.microsoft.com/office/drawing/2014/main" id="{D0560857-1AD2-2ED7-048A-F4E663166905}"/>
              </a:ext>
            </a:extLst>
          </p:cNvPr>
          <p:cNvPicPr>
            <a:picLocks noChangeAspect="1"/>
          </p:cNvPicPr>
          <p:nvPr/>
        </p:nvPicPr>
        <p:blipFill>
          <a:blip r:embed="rId4"/>
          <a:stretch>
            <a:fillRect/>
          </a:stretch>
        </p:blipFill>
        <p:spPr>
          <a:xfrm>
            <a:off x="401832" y="1328737"/>
            <a:ext cx="8340336" cy="3992563"/>
          </a:xfrm>
          <a:prstGeom prst="rect">
            <a:avLst/>
          </a:prstGeom>
        </p:spPr>
      </p:pic>
    </p:spTree>
    <p:extLst>
      <p:ext uri="{BB962C8B-B14F-4D97-AF65-F5344CB8AC3E}">
        <p14:creationId xmlns:p14="http://schemas.microsoft.com/office/powerpoint/2010/main" val="12769336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Rectangle 88">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93" name="Rectangle 92">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EAC7A53C-F7E5-EAC5-849F-F4424E4B6FBE}"/>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295" y="495169"/>
            <a:ext cx="1571420" cy="1571420"/>
          </a:xfrm>
        </p:spPr>
      </p:pic>
      <p:sp>
        <p:nvSpPr>
          <p:cNvPr id="57" name="Freeform 857">
            <a:extLst>
              <a:ext uri="{FF2B5EF4-FFF2-40B4-BE49-F238E27FC236}">
                <a16:creationId xmlns:a16="http://schemas.microsoft.com/office/drawing/2014/main" id="{60E14F65-4719-4E44-8158-3121CDF4419E}"/>
              </a:ext>
              <a:ext uri="{C183D7F6-B498-43B3-948B-1728B52AA6E4}">
                <adec:decorative xmlns:adec="http://schemas.microsoft.com/office/drawing/2017/decorative" val="1"/>
              </a:ext>
            </a:extLst>
          </p:cNvPr>
          <p:cNvSpPr>
            <a:spLocks noChangeArrowheads="1"/>
          </p:cNvSpPr>
          <p:nvPr/>
        </p:nvSpPr>
        <p:spPr bwMode="auto">
          <a:xfrm>
            <a:off x="13015259" y="4510816"/>
            <a:ext cx="373038" cy="361441"/>
          </a:xfrm>
          <a:custGeom>
            <a:avLst/>
            <a:gdLst/>
            <a:ahLst/>
            <a:cxnLst/>
            <a:rect l="0" t="0" r="r" b="b"/>
            <a:pathLst>
              <a:path w="306027" h="296502">
                <a:moveTo>
                  <a:pt x="247473" y="249351"/>
                </a:moveTo>
                <a:cubicBezTo>
                  <a:pt x="248532" y="250371"/>
                  <a:pt x="248884" y="251392"/>
                  <a:pt x="248884" y="252753"/>
                </a:cubicBezTo>
                <a:cubicBezTo>
                  <a:pt x="248884" y="253773"/>
                  <a:pt x="248532" y="254794"/>
                  <a:pt x="247473" y="255814"/>
                </a:cubicBezTo>
                <a:cubicBezTo>
                  <a:pt x="246768" y="256495"/>
                  <a:pt x="245709" y="256835"/>
                  <a:pt x="244298" y="256835"/>
                </a:cubicBezTo>
                <a:cubicBezTo>
                  <a:pt x="243240" y="256835"/>
                  <a:pt x="241829" y="256495"/>
                  <a:pt x="241123" y="255814"/>
                </a:cubicBezTo>
                <a:cubicBezTo>
                  <a:pt x="240418" y="254794"/>
                  <a:pt x="239712" y="253773"/>
                  <a:pt x="239712" y="252753"/>
                </a:cubicBezTo>
                <a:cubicBezTo>
                  <a:pt x="239712" y="251392"/>
                  <a:pt x="240418" y="250371"/>
                  <a:pt x="241123" y="249691"/>
                </a:cubicBezTo>
                <a:cubicBezTo>
                  <a:pt x="242887" y="247650"/>
                  <a:pt x="246062" y="247990"/>
                  <a:pt x="247473" y="249351"/>
                </a:cubicBezTo>
                <a:close/>
                <a:moveTo>
                  <a:pt x="226836" y="247650"/>
                </a:moveTo>
                <a:cubicBezTo>
                  <a:pt x="229306" y="247650"/>
                  <a:pt x="231422" y="249767"/>
                  <a:pt x="231422" y="252589"/>
                </a:cubicBezTo>
                <a:cubicBezTo>
                  <a:pt x="231422" y="254706"/>
                  <a:pt x="229306" y="256822"/>
                  <a:pt x="226836" y="256822"/>
                </a:cubicBezTo>
                <a:cubicBezTo>
                  <a:pt x="224367" y="256822"/>
                  <a:pt x="222250" y="254706"/>
                  <a:pt x="222250" y="252589"/>
                </a:cubicBezTo>
                <a:cubicBezTo>
                  <a:pt x="222250" y="249767"/>
                  <a:pt x="224367" y="247650"/>
                  <a:pt x="226836" y="247650"/>
                </a:cubicBezTo>
                <a:close/>
                <a:moveTo>
                  <a:pt x="207433" y="247650"/>
                </a:moveTo>
                <a:cubicBezTo>
                  <a:pt x="210256" y="247650"/>
                  <a:pt x="212372" y="249767"/>
                  <a:pt x="212372" y="252589"/>
                </a:cubicBezTo>
                <a:cubicBezTo>
                  <a:pt x="212372" y="254706"/>
                  <a:pt x="210256" y="256822"/>
                  <a:pt x="207433" y="256822"/>
                </a:cubicBezTo>
                <a:cubicBezTo>
                  <a:pt x="204964" y="256822"/>
                  <a:pt x="203200" y="254706"/>
                  <a:pt x="203200" y="252589"/>
                </a:cubicBezTo>
                <a:cubicBezTo>
                  <a:pt x="203200" y="249767"/>
                  <a:pt x="204964" y="247650"/>
                  <a:pt x="207433" y="247650"/>
                </a:cubicBezTo>
                <a:close/>
                <a:moveTo>
                  <a:pt x="174019" y="240934"/>
                </a:moveTo>
                <a:cubicBezTo>
                  <a:pt x="167538" y="240934"/>
                  <a:pt x="162497" y="246429"/>
                  <a:pt x="162497" y="253023"/>
                </a:cubicBezTo>
                <a:cubicBezTo>
                  <a:pt x="162497" y="259251"/>
                  <a:pt x="167538" y="264746"/>
                  <a:pt x="174019" y="264746"/>
                </a:cubicBezTo>
                <a:cubicBezTo>
                  <a:pt x="180500" y="264746"/>
                  <a:pt x="185541" y="259251"/>
                  <a:pt x="185541" y="253023"/>
                </a:cubicBezTo>
                <a:cubicBezTo>
                  <a:pt x="185541" y="246429"/>
                  <a:pt x="180500" y="240934"/>
                  <a:pt x="174019" y="240934"/>
                </a:cubicBezTo>
                <a:close/>
                <a:moveTo>
                  <a:pt x="174019" y="231775"/>
                </a:moveTo>
                <a:cubicBezTo>
                  <a:pt x="185541" y="231775"/>
                  <a:pt x="194902" y="241300"/>
                  <a:pt x="194902" y="253023"/>
                </a:cubicBezTo>
                <a:cubicBezTo>
                  <a:pt x="194902" y="264746"/>
                  <a:pt x="185541" y="274271"/>
                  <a:pt x="174019" y="274271"/>
                </a:cubicBezTo>
                <a:cubicBezTo>
                  <a:pt x="164298" y="274271"/>
                  <a:pt x="156016" y="266944"/>
                  <a:pt x="153856" y="257419"/>
                </a:cubicBezTo>
                <a:lnTo>
                  <a:pt x="60243" y="257419"/>
                </a:lnTo>
                <a:cubicBezTo>
                  <a:pt x="57722" y="257419"/>
                  <a:pt x="55562" y="255221"/>
                  <a:pt x="55562" y="253023"/>
                </a:cubicBezTo>
                <a:cubicBezTo>
                  <a:pt x="55562" y="250092"/>
                  <a:pt x="57722" y="247894"/>
                  <a:pt x="60243" y="247894"/>
                </a:cubicBezTo>
                <a:lnTo>
                  <a:pt x="153856" y="247894"/>
                </a:lnTo>
                <a:cubicBezTo>
                  <a:pt x="156016" y="238736"/>
                  <a:pt x="164298" y="231775"/>
                  <a:pt x="174019" y="231775"/>
                </a:cubicBezTo>
                <a:close/>
                <a:moveTo>
                  <a:pt x="241123" y="200138"/>
                </a:moveTo>
                <a:cubicBezTo>
                  <a:pt x="242887" y="198437"/>
                  <a:pt x="246062" y="198437"/>
                  <a:pt x="247473" y="200138"/>
                </a:cubicBezTo>
                <a:cubicBezTo>
                  <a:pt x="248532" y="201158"/>
                  <a:pt x="248884" y="202179"/>
                  <a:pt x="248884" y="203199"/>
                </a:cubicBezTo>
                <a:cubicBezTo>
                  <a:pt x="248884" y="204560"/>
                  <a:pt x="248532" y="205581"/>
                  <a:pt x="247473" y="206261"/>
                </a:cubicBezTo>
                <a:cubicBezTo>
                  <a:pt x="246768" y="207282"/>
                  <a:pt x="245709" y="207622"/>
                  <a:pt x="244298" y="207622"/>
                </a:cubicBezTo>
                <a:cubicBezTo>
                  <a:pt x="243240" y="207622"/>
                  <a:pt x="241829" y="207282"/>
                  <a:pt x="241123" y="206261"/>
                </a:cubicBezTo>
                <a:cubicBezTo>
                  <a:pt x="240418" y="205581"/>
                  <a:pt x="239712" y="204560"/>
                  <a:pt x="239712" y="203199"/>
                </a:cubicBezTo>
                <a:cubicBezTo>
                  <a:pt x="239712" y="202179"/>
                  <a:pt x="240418" y="201158"/>
                  <a:pt x="241123" y="200138"/>
                </a:cubicBezTo>
                <a:close/>
                <a:moveTo>
                  <a:pt x="226836" y="198437"/>
                </a:moveTo>
                <a:cubicBezTo>
                  <a:pt x="229306" y="198437"/>
                  <a:pt x="231422" y="200554"/>
                  <a:pt x="231422" y="203023"/>
                </a:cubicBezTo>
                <a:cubicBezTo>
                  <a:pt x="231422" y="205493"/>
                  <a:pt x="229306" y="207609"/>
                  <a:pt x="226836" y="207609"/>
                </a:cubicBezTo>
                <a:cubicBezTo>
                  <a:pt x="224367" y="207609"/>
                  <a:pt x="222250" y="205493"/>
                  <a:pt x="222250" y="203023"/>
                </a:cubicBezTo>
                <a:cubicBezTo>
                  <a:pt x="222250" y="200554"/>
                  <a:pt x="224367" y="198437"/>
                  <a:pt x="226836" y="198437"/>
                </a:cubicBezTo>
                <a:close/>
                <a:moveTo>
                  <a:pt x="207433" y="198437"/>
                </a:moveTo>
                <a:cubicBezTo>
                  <a:pt x="210256" y="198437"/>
                  <a:pt x="212372" y="200554"/>
                  <a:pt x="212372" y="203023"/>
                </a:cubicBezTo>
                <a:cubicBezTo>
                  <a:pt x="212372" y="205493"/>
                  <a:pt x="210256" y="207609"/>
                  <a:pt x="207433" y="207609"/>
                </a:cubicBezTo>
                <a:cubicBezTo>
                  <a:pt x="204964" y="207609"/>
                  <a:pt x="203200" y="205493"/>
                  <a:pt x="203200" y="203023"/>
                </a:cubicBezTo>
                <a:cubicBezTo>
                  <a:pt x="203200" y="200554"/>
                  <a:pt x="204964" y="198437"/>
                  <a:pt x="207433" y="198437"/>
                </a:cubicBezTo>
                <a:close/>
                <a:moveTo>
                  <a:pt x="188736" y="198437"/>
                </a:moveTo>
                <a:cubicBezTo>
                  <a:pt x="191206" y="198437"/>
                  <a:pt x="193322" y="200554"/>
                  <a:pt x="193322" y="203023"/>
                </a:cubicBezTo>
                <a:cubicBezTo>
                  <a:pt x="193322" y="205493"/>
                  <a:pt x="191206" y="207609"/>
                  <a:pt x="188736" y="207609"/>
                </a:cubicBezTo>
                <a:cubicBezTo>
                  <a:pt x="186267" y="207609"/>
                  <a:pt x="184150" y="205493"/>
                  <a:pt x="184150" y="203023"/>
                </a:cubicBezTo>
                <a:cubicBezTo>
                  <a:pt x="184150" y="200554"/>
                  <a:pt x="186267" y="198437"/>
                  <a:pt x="188736" y="198437"/>
                </a:cubicBezTo>
                <a:close/>
                <a:moveTo>
                  <a:pt x="171450" y="198437"/>
                </a:moveTo>
                <a:cubicBezTo>
                  <a:pt x="174014" y="198437"/>
                  <a:pt x="175846" y="200554"/>
                  <a:pt x="175846" y="203023"/>
                </a:cubicBezTo>
                <a:cubicBezTo>
                  <a:pt x="175846" y="205493"/>
                  <a:pt x="174014" y="207609"/>
                  <a:pt x="171450" y="207609"/>
                </a:cubicBezTo>
                <a:cubicBezTo>
                  <a:pt x="168519" y="207609"/>
                  <a:pt x="166687" y="205493"/>
                  <a:pt x="166687" y="203023"/>
                </a:cubicBezTo>
                <a:cubicBezTo>
                  <a:pt x="166687" y="200554"/>
                  <a:pt x="168519" y="198437"/>
                  <a:pt x="171450" y="198437"/>
                </a:cubicBezTo>
                <a:close/>
                <a:moveTo>
                  <a:pt x="152223" y="198437"/>
                </a:moveTo>
                <a:cubicBezTo>
                  <a:pt x="154693" y="198437"/>
                  <a:pt x="156809" y="200554"/>
                  <a:pt x="156809" y="203023"/>
                </a:cubicBezTo>
                <a:cubicBezTo>
                  <a:pt x="156809" y="205493"/>
                  <a:pt x="154693" y="207609"/>
                  <a:pt x="152223" y="207609"/>
                </a:cubicBezTo>
                <a:cubicBezTo>
                  <a:pt x="149754" y="207609"/>
                  <a:pt x="147637" y="205493"/>
                  <a:pt x="147637" y="203023"/>
                </a:cubicBezTo>
                <a:cubicBezTo>
                  <a:pt x="147637" y="200554"/>
                  <a:pt x="149754" y="198437"/>
                  <a:pt x="152223" y="198437"/>
                </a:cubicBezTo>
                <a:close/>
                <a:moveTo>
                  <a:pt x="132983" y="198437"/>
                </a:moveTo>
                <a:cubicBezTo>
                  <a:pt x="135914" y="198437"/>
                  <a:pt x="137746" y="200554"/>
                  <a:pt x="137746" y="203023"/>
                </a:cubicBezTo>
                <a:cubicBezTo>
                  <a:pt x="137746" y="205493"/>
                  <a:pt x="135914" y="207609"/>
                  <a:pt x="132983" y="207609"/>
                </a:cubicBezTo>
                <a:cubicBezTo>
                  <a:pt x="130419" y="207609"/>
                  <a:pt x="128587" y="205493"/>
                  <a:pt x="128587" y="203023"/>
                </a:cubicBezTo>
                <a:cubicBezTo>
                  <a:pt x="128587" y="200554"/>
                  <a:pt x="130419" y="198437"/>
                  <a:pt x="132983" y="198437"/>
                </a:cubicBezTo>
                <a:close/>
                <a:moveTo>
                  <a:pt x="99908" y="192087"/>
                </a:moveTo>
                <a:cubicBezTo>
                  <a:pt x="93470" y="192087"/>
                  <a:pt x="88464" y="197216"/>
                  <a:pt x="88464" y="203810"/>
                </a:cubicBezTo>
                <a:cubicBezTo>
                  <a:pt x="88464" y="210405"/>
                  <a:pt x="93470" y="215534"/>
                  <a:pt x="99908" y="215534"/>
                </a:cubicBezTo>
                <a:cubicBezTo>
                  <a:pt x="105987" y="215534"/>
                  <a:pt x="111352" y="210405"/>
                  <a:pt x="111352" y="203810"/>
                </a:cubicBezTo>
                <a:cubicBezTo>
                  <a:pt x="111352" y="197216"/>
                  <a:pt x="105987" y="192087"/>
                  <a:pt x="99908" y="192087"/>
                </a:cubicBezTo>
                <a:close/>
                <a:moveTo>
                  <a:pt x="99908" y="182562"/>
                </a:moveTo>
                <a:cubicBezTo>
                  <a:pt x="111352" y="182562"/>
                  <a:pt x="120292" y="192087"/>
                  <a:pt x="120292" y="203810"/>
                </a:cubicBezTo>
                <a:cubicBezTo>
                  <a:pt x="120292" y="215534"/>
                  <a:pt x="111352" y="225059"/>
                  <a:pt x="99908" y="225059"/>
                </a:cubicBezTo>
                <a:cubicBezTo>
                  <a:pt x="89894" y="225059"/>
                  <a:pt x="81669" y="218098"/>
                  <a:pt x="79523" y="208573"/>
                </a:cubicBezTo>
                <a:lnTo>
                  <a:pt x="60569" y="208939"/>
                </a:lnTo>
                <a:lnTo>
                  <a:pt x="60211" y="208939"/>
                </a:lnTo>
                <a:cubicBezTo>
                  <a:pt x="57708" y="208939"/>
                  <a:pt x="55920" y="206741"/>
                  <a:pt x="55562" y="203810"/>
                </a:cubicBezTo>
                <a:cubicBezTo>
                  <a:pt x="55562" y="201612"/>
                  <a:pt x="57708" y="199414"/>
                  <a:pt x="60211" y="199414"/>
                </a:cubicBezTo>
                <a:lnTo>
                  <a:pt x="79523" y="199048"/>
                </a:lnTo>
                <a:cubicBezTo>
                  <a:pt x="81669" y="189889"/>
                  <a:pt x="89894" y="182562"/>
                  <a:pt x="99908" y="182562"/>
                </a:cubicBezTo>
                <a:close/>
                <a:moveTo>
                  <a:pt x="241123" y="146163"/>
                </a:moveTo>
                <a:cubicBezTo>
                  <a:pt x="242887" y="144462"/>
                  <a:pt x="246062" y="144462"/>
                  <a:pt x="247473" y="146163"/>
                </a:cubicBezTo>
                <a:cubicBezTo>
                  <a:pt x="248532" y="147183"/>
                  <a:pt x="248884" y="148204"/>
                  <a:pt x="248884" y="149224"/>
                </a:cubicBezTo>
                <a:cubicBezTo>
                  <a:pt x="248884" y="150585"/>
                  <a:pt x="248532" y="151606"/>
                  <a:pt x="247473" y="152626"/>
                </a:cubicBezTo>
                <a:cubicBezTo>
                  <a:pt x="246768" y="153307"/>
                  <a:pt x="245709" y="153647"/>
                  <a:pt x="244298" y="153647"/>
                </a:cubicBezTo>
                <a:cubicBezTo>
                  <a:pt x="243240" y="153647"/>
                  <a:pt x="241829" y="153307"/>
                  <a:pt x="241123" y="152626"/>
                </a:cubicBezTo>
                <a:cubicBezTo>
                  <a:pt x="240418" y="151606"/>
                  <a:pt x="239712" y="150585"/>
                  <a:pt x="239712" y="149224"/>
                </a:cubicBezTo>
                <a:cubicBezTo>
                  <a:pt x="239712" y="148204"/>
                  <a:pt x="240418" y="147183"/>
                  <a:pt x="241123" y="146163"/>
                </a:cubicBezTo>
                <a:close/>
                <a:moveTo>
                  <a:pt x="226836" y="144462"/>
                </a:moveTo>
                <a:cubicBezTo>
                  <a:pt x="229306" y="144462"/>
                  <a:pt x="231422" y="146579"/>
                  <a:pt x="231422" y="149048"/>
                </a:cubicBezTo>
                <a:cubicBezTo>
                  <a:pt x="231422" y="151518"/>
                  <a:pt x="229306" y="153634"/>
                  <a:pt x="226836" y="153634"/>
                </a:cubicBezTo>
                <a:cubicBezTo>
                  <a:pt x="224367" y="153634"/>
                  <a:pt x="222250" y="151518"/>
                  <a:pt x="222250" y="149048"/>
                </a:cubicBezTo>
                <a:cubicBezTo>
                  <a:pt x="222250" y="146579"/>
                  <a:pt x="224367" y="144462"/>
                  <a:pt x="226836" y="144462"/>
                </a:cubicBezTo>
                <a:close/>
                <a:moveTo>
                  <a:pt x="193338" y="137482"/>
                </a:moveTo>
                <a:cubicBezTo>
                  <a:pt x="186468" y="137482"/>
                  <a:pt x="181405" y="142820"/>
                  <a:pt x="181405" y="148869"/>
                </a:cubicBezTo>
                <a:cubicBezTo>
                  <a:pt x="181405" y="155273"/>
                  <a:pt x="186468" y="160611"/>
                  <a:pt x="193338" y="160611"/>
                </a:cubicBezTo>
                <a:cubicBezTo>
                  <a:pt x="199486" y="160611"/>
                  <a:pt x="204548" y="155273"/>
                  <a:pt x="204548" y="148869"/>
                </a:cubicBezTo>
                <a:cubicBezTo>
                  <a:pt x="204548" y="142820"/>
                  <a:pt x="199486" y="137482"/>
                  <a:pt x="193338" y="137482"/>
                </a:cubicBezTo>
                <a:close/>
                <a:moveTo>
                  <a:pt x="193338" y="128587"/>
                </a:moveTo>
                <a:cubicBezTo>
                  <a:pt x="204548" y="128587"/>
                  <a:pt x="213950" y="137482"/>
                  <a:pt x="213950" y="148869"/>
                </a:cubicBezTo>
                <a:cubicBezTo>
                  <a:pt x="213950" y="160611"/>
                  <a:pt x="204548" y="169506"/>
                  <a:pt x="193338" y="169506"/>
                </a:cubicBezTo>
                <a:cubicBezTo>
                  <a:pt x="183213" y="169506"/>
                  <a:pt x="174896" y="162746"/>
                  <a:pt x="172726" y="153494"/>
                </a:cubicBezTo>
                <a:lnTo>
                  <a:pt x="60263" y="153494"/>
                </a:lnTo>
                <a:cubicBezTo>
                  <a:pt x="57732" y="153494"/>
                  <a:pt x="55562" y="151359"/>
                  <a:pt x="55562" y="148869"/>
                </a:cubicBezTo>
                <a:cubicBezTo>
                  <a:pt x="55562" y="146378"/>
                  <a:pt x="57732" y="144599"/>
                  <a:pt x="60263" y="144599"/>
                </a:cubicBezTo>
                <a:lnTo>
                  <a:pt x="172726" y="144243"/>
                </a:lnTo>
                <a:cubicBezTo>
                  <a:pt x="174896" y="134992"/>
                  <a:pt x="183213" y="128587"/>
                  <a:pt x="193338" y="128587"/>
                </a:cubicBezTo>
                <a:close/>
                <a:moveTo>
                  <a:pt x="149229" y="78539"/>
                </a:moveTo>
                <a:cubicBezTo>
                  <a:pt x="144543" y="78539"/>
                  <a:pt x="140578" y="80700"/>
                  <a:pt x="137694" y="83943"/>
                </a:cubicBezTo>
                <a:lnTo>
                  <a:pt x="121113" y="106279"/>
                </a:lnTo>
                <a:cubicBezTo>
                  <a:pt x="116788" y="112404"/>
                  <a:pt x="109939" y="115646"/>
                  <a:pt x="102730" y="115646"/>
                </a:cubicBezTo>
                <a:lnTo>
                  <a:pt x="23069" y="115646"/>
                </a:lnTo>
                <a:cubicBezTo>
                  <a:pt x="15500" y="115646"/>
                  <a:pt x="9011" y="122131"/>
                  <a:pt x="9011" y="129697"/>
                </a:cubicBezTo>
                <a:lnTo>
                  <a:pt x="9011" y="137263"/>
                </a:lnTo>
                <a:lnTo>
                  <a:pt x="9011" y="273445"/>
                </a:lnTo>
                <a:cubicBezTo>
                  <a:pt x="9011" y="281010"/>
                  <a:pt x="15500" y="287135"/>
                  <a:pt x="23069" y="287135"/>
                </a:cubicBezTo>
                <a:lnTo>
                  <a:pt x="282597" y="287135"/>
                </a:lnTo>
                <a:cubicBezTo>
                  <a:pt x="290527" y="287135"/>
                  <a:pt x="296655" y="281010"/>
                  <a:pt x="296655" y="273445"/>
                </a:cubicBezTo>
                <a:lnTo>
                  <a:pt x="296655" y="107000"/>
                </a:lnTo>
                <a:lnTo>
                  <a:pt x="296655" y="92589"/>
                </a:lnTo>
                <a:cubicBezTo>
                  <a:pt x="296655" y="84663"/>
                  <a:pt x="290527" y="78539"/>
                  <a:pt x="282597" y="78539"/>
                </a:cubicBezTo>
                <a:lnTo>
                  <a:pt x="149229" y="78539"/>
                </a:lnTo>
                <a:close/>
                <a:moveTo>
                  <a:pt x="39630" y="36512"/>
                </a:moveTo>
                <a:lnTo>
                  <a:pt x="99346" y="36512"/>
                </a:lnTo>
                <a:cubicBezTo>
                  <a:pt x="102242" y="36512"/>
                  <a:pt x="104413" y="38344"/>
                  <a:pt x="104413" y="41274"/>
                </a:cubicBezTo>
                <a:cubicBezTo>
                  <a:pt x="104413" y="43473"/>
                  <a:pt x="102242" y="45671"/>
                  <a:pt x="99346" y="45671"/>
                </a:cubicBezTo>
                <a:lnTo>
                  <a:pt x="39630" y="45671"/>
                </a:lnTo>
                <a:cubicBezTo>
                  <a:pt x="37096" y="45671"/>
                  <a:pt x="34925" y="43473"/>
                  <a:pt x="34925" y="41274"/>
                </a:cubicBezTo>
                <a:cubicBezTo>
                  <a:pt x="34925" y="38344"/>
                  <a:pt x="37096" y="36512"/>
                  <a:pt x="39630" y="36512"/>
                </a:cubicBezTo>
                <a:close/>
                <a:moveTo>
                  <a:pt x="23069" y="9367"/>
                </a:moveTo>
                <a:cubicBezTo>
                  <a:pt x="15500" y="9367"/>
                  <a:pt x="9011" y="15492"/>
                  <a:pt x="9011" y="23057"/>
                </a:cubicBezTo>
                <a:lnTo>
                  <a:pt x="9011" y="111323"/>
                </a:lnTo>
                <a:cubicBezTo>
                  <a:pt x="13337" y="108441"/>
                  <a:pt x="17662" y="106279"/>
                  <a:pt x="23069" y="106279"/>
                </a:cubicBezTo>
                <a:lnTo>
                  <a:pt x="102730" y="106279"/>
                </a:lnTo>
                <a:cubicBezTo>
                  <a:pt x="107055" y="106279"/>
                  <a:pt x="111381" y="104478"/>
                  <a:pt x="113543" y="100875"/>
                </a:cubicBezTo>
                <a:lnTo>
                  <a:pt x="130485" y="78539"/>
                </a:lnTo>
                <a:cubicBezTo>
                  <a:pt x="134810" y="72774"/>
                  <a:pt x="141659" y="69172"/>
                  <a:pt x="149229" y="69172"/>
                </a:cubicBezTo>
                <a:lnTo>
                  <a:pt x="282597" y="69172"/>
                </a:lnTo>
                <a:cubicBezTo>
                  <a:pt x="288004" y="69172"/>
                  <a:pt x="292690" y="71333"/>
                  <a:pt x="296655" y="74215"/>
                </a:cubicBezTo>
                <a:lnTo>
                  <a:pt x="296655" y="60165"/>
                </a:lnTo>
                <a:cubicBezTo>
                  <a:pt x="296655" y="52599"/>
                  <a:pt x="290527" y="46114"/>
                  <a:pt x="282597" y="46114"/>
                </a:cubicBezTo>
                <a:lnTo>
                  <a:pt x="149229" y="46114"/>
                </a:lnTo>
                <a:cubicBezTo>
                  <a:pt x="141659" y="46114"/>
                  <a:pt x="134810" y="42512"/>
                  <a:pt x="130485" y="37108"/>
                </a:cubicBezTo>
                <a:lnTo>
                  <a:pt x="117065" y="19414"/>
                </a:lnTo>
                <a:lnTo>
                  <a:pt x="113543" y="14771"/>
                </a:lnTo>
                <a:cubicBezTo>
                  <a:pt x="111381" y="11168"/>
                  <a:pt x="107055" y="9367"/>
                  <a:pt x="102730" y="9367"/>
                </a:cubicBezTo>
                <a:lnTo>
                  <a:pt x="23069" y="9367"/>
                </a:lnTo>
                <a:close/>
                <a:moveTo>
                  <a:pt x="23069" y="0"/>
                </a:moveTo>
                <a:lnTo>
                  <a:pt x="102730" y="0"/>
                </a:lnTo>
                <a:cubicBezTo>
                  <a:pt x="109939" y="0"/>
                  <a:pt x="116788" y="3242"/>
                  <a:pt x="121113" y="9367"/>
                </a:cubicBezTo>
                <a:lnTo>
                  <a:pt x="129714" y="20766"/>
                </a:lnTo>
                <a:lnTo>
                  <a:pt x="137694" y="31343"/>
                </a:lnTo>
                <a:cubicBezTo>
                  <a:pt x="140578" y="34946"/>
                  <a:pt x="144543" y="37108"/>
                  <a:pt x="149229" y="37108"/>
                </a:cubicBezTo>
                <a:lnTo>
                  <a:pt x="282597" y="37108"/>
                </a:lnTo>
                <a:cubicBezTo>
                  <a:pt x="295573" y="37108"/>
                  <a:pt x="306027" y="47195"/>
                  <a:pt x="306027" y="60165"/>
                </a:cubicBezTo>
                <a:lnTo>
                  <a:pt x="306027" y="92589"/>
                </a:lnTo>
                <a:lnTo>
                  <a:pt x="306027" y="109162"/>
                </a:lnTo>
                <a:lnTo>
                  <a:pt x="306027" y="273445"/>
                </a:lnTo>
                <a:cubicBezTo>
                  <a:pt x="306027" y="286054"/>
                  <a:pt x="295573" y="296502"/>
                  <a:pt x="282597" y="296502"/>
                </a:cubicBezTo>
                <a:lnTo>
                  <a:pt x="23069" y="296502"/>
                </a:lnTo>
                <a:cubicBezTo>
                  <a:pt x="10453" y="296502"/>
                  <a:pt x="0" y="286054"/>
                  <a:pt x="0" y="273445"/>
                </a:cubicBezTo>
                <a:lnTo>
                  <a:pt x="0" y="140505"/>
                </a:lnTo>
                <a:lnTo>
                  <a:pt x="0" y="129697"/>
                </a:lnTo>
                <a:lnTo>
                  <a:pt x="0" y="23057"/>
                </a:lnTo>
                <a:cubicBezTo>
                  <a:pt x="0" y="10088"/>
                  <a:pt x="10453" y="0"/>
                  <a:pt x="23069"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58" name="Freeform 858">
            <a:extLst>
              <a:ext uri="{FF2B5EF4-FFF2-40B4-BE49-F238E27FC236}">
                <a16:creationId xmlns:a16="http://schemas.microsoft.com/office/drawing/2014/main" id="{DDA1B99E-83FF-7F4D-A8CC-F21C6E1C84E5}"/>
              </a:ext>
              <a:ext uri="{C183D7F6-B498-43B3-948B-1728B52AA6E4}">
                <adec:decorative xmlns:adec="http://schemas.microsoft.com/office/drawing/2017/decorative" val="1"/>
              </a:ext>
            </a:extLst>
          </p:cNvPr>
          <p:cNvSpPr>
            <a:spLocks noChangeArrowheads="1"/>
          </p:cNvSpPr>
          <p:nvPr/>
        </p:nvSpPr>
        <p:spPr bwMode="auto">
          <a:xfrm>
            <a:off x="12986339" y="3033033"/>
            <a:ext cx="373038" cy="373040"/>
          </a:xfrm>
          <a:custGeom>
            <a:avLst/>
            <a:gdLst/>
            <a:ahLst/>
            <a:cxnLst/>
            <a:rect l="0" t="0" r="r" b="b"/>
            <a:pathLst>
              <a:path w="306027" h="306028">
                <a:moveTo>
                  <a:pt x="104598" y="188913"/>
                </a:moveTo>
                <a:cubicBezTo>
                  <a:pt x="107068" y="188913"/>
                  <a:pt x="109184" y="191095"/>
                  <a:pt x="109184" y="193640"/>
                </a:cubicBezTo>
                <a:lnTo>
                  <a:pt x="109184" y="248909"/>
                </a:lnTo>
                <a:cubicBezTo>
                  <a:pt x="109184" y="251455"/>
                  <a:pt x="107068" y="253636"/>
                  <a:pt x="104598" y="253636"/>
                </a:cubicBezTo>
                <a:cubicBezTo>
                  <a:pt x="102129" y="253636"/>
                  <a:pt x="100012" y="251455"/>
                  <a:pt x="100012" y="248909"/>
                </a:cubicBezTo>
                <a:lnTo>
                  <a:pt x="100012" y="193640"/>
                </a:lnTo>
                <a:cubicBezTo>
                  <a:pt x="100012" y="191095"/>
                  <a:pt x="102129" y="188913"/>
                  <a:pt x="104598" y="188913"/>
                </a:cubicBezTo>
                <a:close/>
                <a:moveTo>
                  <a:pt x="199658" y="168275"/>
                </a:moveTo>
                <a:cubicBezTo>
                  <a:pt x="202223" y="168275"/>
                  <a:pt x="204421" y="170457"/>
                  <a:pt x="204421" y="173002"/>
                </a:cubicBezTo>
                <a:lnTo>
                  <a:pt x="204421" y="228272"/>
                </a:lnTo>
                <a:cubicBezTo>
                  <a:pt x="204421" y="230818"/>
                  <a:pt x="202223" y="232999"/>
                  <a:pt x="199658" y="232999"/>
                </a:cubicBezTo>
                <a:cubicBezTo>
                  <a:pt x="197094" y="232999"/>
                  <a:pt x="195262" y="230818"/>
                  <a:pt x="195262" y="228272"/>
                </a:cubicBezTo>
                <a:lnTo>
                  <a:pt x="195262" y="173002"/>
                </a:lnTo>
                <a:cubicBezTo>
                  <a:pt x="195262" y="170457"/>
                  <a:pt x="197094" y="168275"/>
                  <a:pt x="199658" y="168275"/>
                </a:cubicBezTo>
                <a:close/>
                <a:moveTo>
                  <a:pt x="166891" y="149589"/>
                </a:moveTo>
                <a:cubicBezTo>
                  <a:pt x="158240" y="149589"/>
                  <a:pt x="150670" y="154275"/>
                  <a:pt x="147066" y="161845"/>
                </a:cubicBezTo>
                <a:cubicBezTo>
                  <a:pt x="160763" y="165089"/>
                  <a:pt x="171577" y="177345"/>
                  <a:pt x="171577" y="192484"/>
                </a:cubicBezTo>
                <a:lnTo>
                  <a:pt x="171577" y="246552"/>
                </a:lnTo>
                <a:cubicBezTo>
                  <a:pt x="171216" y="256645"/>
                  <a:pt x="163286" y="264575"/>
                  <a:pt x="153194" y="264575"/>
                </a:cubicBezTo>
                <a:cubicBezTo>
                  <a:pt x="143101" y="264575"/>
                  <a:pt x="135171" y="256645"/>
                  <a:pt x="135171" y="246552"/>
                </a:cubicBezTo>
                <a:lnTo>
                  <a:pt x="135171" y="197170"/>
                </a:lnTo>
                <a:cubicBezTo>
                  <a:pt x="135171" y="194647"/>
                  <a:pt x="137334" y="192484"/>
                  <a:pt x="139857" y="192484"/>
                </a:cubicBezTo>
                <a:cubicBezTo>
                  <a:pt x="142380" y="192484"/>
                  <a:pt x="144543" y="194647"/>
                  <a:pt x="144543" y="197170"/>
                </a:cubicBezTo>
                <a:lnTo>
                  <a:pt x="144543" y="246552"/>
                </a:lnTo>
                <a:cubicBezTo>
                  <a:pt x="144543" y="251238"/>
                  <a:pt x="148508" y="255203"/>
                  <a:pt x="153194" y="255203"/>
                </a:cubicBezTo>
                <a:cubicBezTo>
                  <a:pt x="157880" y="255203"/>
                  <a:pt x="162205" y="251238"/>
                  <a:pt x="162205" y="246552"/>
                </a:cubicBezTo>
                <a:lnTo>
                  <a:pt x="162205" y="192484"/>
                </a:lnTo>
                <a:cubicBezTo>
                  <a:pt x="162205" y="180228"/>
                  <a:pt x="152112" y="170135"/>
                  <a:pt x="139857" y="170135"/>
                </a:cubicBezTo>
                <a:lnTo>
                  <a:pt x="110299" y="170135"/>
                </a:lnTo>
                <a:lnTo>
                  <a:pt x="110299" y="175542"/>
                </a:lnTo>
                <a:cubicBezTo>
                  <a:pt x="110299" y="178426"/>
                  <a:pt x="108137" y="180228"/>
                  <a:pt x="105614" y="180228"/>
                </a:cubicBezTo>
                <a:cubicBezTo>
                  <a:pt x="103090" y="180228"/>
                  <a:pt x="100928" y="178426"/>
                  <a:pt x="100928" y="175542"/>
                </a:cubicBezTo>
                <a:lnTo>
                  <a:pt x="100928" y="170135"/>
                </a:lnTo>
                <a:lnTo>
                  <a:pt x="71370" y="170135"/>
                </a:lnTo>
                <a:cubicBezTo>
                  <a:pt x="59115" y="170135"/>
                  <a:pt x="49382" y="180228"/>
                  <a:pt x="49382" y="192484"/>
                </a:cubicBezTo>
                <a:lnTo>
                  <a:pt x="49382" y="222762"/>
                </a:lnTo>
                <a:cubicBezTo>
                  <a:pt x="54429" y="230332"/>
                  <a:pt x="60196" y="237541"/>
                  <a:pt x="66684" y="243308"/>
                </a:cubicBezTo>
                <a:lnTo>
                  <a:pt x="66684" y="197170"/>
                </a:lnTo>
                <a:cubicBezTo>
                  <a:pt x="66684" y="194647"/>
                  <a:pt x="68847" y="192484"/>
                  <a:pt x="71370" y="192484"/>
                </a:cubicBezTo>
                <a:cubicBezTo>
                  <a:pt x="73893" y="192484"/>
                  <a:pt x="76056" y="194647"/>
                  <a:pt x="76056" y="197170"/>
                </a:cubicBezTo>
                <a:lnTo>
                  <a:pt x="76056" y="251599"/>
                </a:lnTo>
                <a:cubicBezTo>
                  <a:pt x="97323" y="268180"/>
                  <a:pt x="123997" y="278272"/>
                  <a:pt x="152833" y="278272"/>
                </a:cubicBezTo>
                <a:cubicBezTo>
                  <a:pt x="182391" y="278272"/>
                  <a:pt x="209064" y="268180"/>
                  <a:pt x="230331" y="251238"/>
                </a:cubicBezTo>
                <a:lnTo>
                  <a:pt x="230331" y="176624"/>
                </a:lnTo>
                <a:cubicBezTo>
                  <a:pt x="230331" y="174100"/>
                  <a:pt x="232494" y="171938"/>
                  <a:pt x="235017" y="171938"/>
                </a:cubicBezTo>
                <a:cubicBezTo>
                  <a:pt x="237540" y="171938"/>
                  <a:pt x="239703" y="174100"/>
                  <a:pt x="239703" y="176624"/>
                </a:cubicBezTo>
                <a:lnTo>
                  <a:pt x="239703" y="243308"/>
                </a:lnTo>
                <a:cubicBezTo>
                  <a:pt x="246191" y="236820"/>
                  <a:pt x="252319" y="229611"/>
                  <a:pt x="257365" y="222041"/>
                </a:cubicBezTo>
                <a:lnTo>
                  <a:pt x="257365" y="171938"/>
                </a:lnTo>
                <a:cubicBezTo>
                  <a:pt x="257365" y="159682"/>
                  <a:pt x="247272" y="149589"/>
                  <a:pt x="235017" y="149589"/>
                </a:cubicBezTo>
                <a:lnTo>
                  <a:pt x="205460" y="149589"/>
                </a:lnTo>
                <a:lnTo>
                  <a:pt x="205460" y="154996"/>
                </a:lnTo>
                <a:cubicBezTo>
                  <a:pt x="205460" y="157519"/>
                  <a:pt x="203297" y="159682"/>
                  <a:pt x="200774" y="159682"/>
                </a:cubicBezTo>
                <a:cubicBezTo>
                  <a:pt x="198251" y="159682"/>
                  <a:pt x="196448" y="157519"/>
                  <a:pt x="196448" y="154996"/>
                </a:cubicBezTo>
                <a:lnTo>
                  <a:pt x="196448" y="149589"/>
                </a:lnTo>
                <a:lnTo>
                  <a:pt x="166891" y="149589"/>
                </a:lnTo>
                <a:close/>
                <a:moveTo>
                  <a:pt x="104593" y="101539"/>
                </a:moveTo>
                <a:cubicBezTo>
                  <a:pt x="94036" y="101539"/>
                  <a:pt x="85664" y="109912"/>
                  <a:pt x="85664" y="120468"/>
                </a:cubicBezTo>
                <a:cubicBezTo>
                  <a:pt x="85664" y="131024"/>
                  <a:pt x="94036" y="139761"/>
                  <a:pt x="104593" y="139761"/>
                </a:cubicBezTo>
                <a:cubicBezTo>
                  <a:pt x="115149" y="139761"/>
                  <a:pt x="123886" y="131024"/>
                  <a:pt x="123886" y="120468"/>
                </a:cubicBezTo>
                <a:cubicBezTo>
                  <a:pt x="123886" y="109912"/>
                  <a:pt x="115149" y="101539"/>
                  <a:pt x="104593" y="101539"/>
                </a:cubicBezTo>
                <a:close/>
                <a:moveTo>
                  <a:pt x="104593" y="92075"/>
                </a:moveTo>
                <a:cubicBezTo>
                  <a:pt x="120246" y="92075"/>
                  <a:pt x="132986" y="104815"/>
                  <a:pt x="132986" y="120468"/>
                </a:cubicBezTo>
                <a:cubicBezTo>
                  <a:pt x="132986" y="136121"/>
                  <a:pt x="120246" y="148861"/>
                  <a:pt x="104593" y="148861"/>
                </a:cubicBezTo>
                <a:cubicBezTo>
                  <a:pt x="88940" y="148861"/>
                  <a:pt x="76200" y="136121"/>
                  <a:pt x="76200" y="120468"/>
                </a:cubicBezTo>
                <a:cubicBezTo>
                  <a:pt x="76200" y="104815"/>
                  <a:pt x="88940" y="92075"/>
                  <a:pt x="104593" y="92075"/>
                </a:cubicBezTo>
                <a:close/>
                <a:moveTo>
                  <a:pt x="199843" y="80902"/>
                </a:moveTo>
                <a:cubicBezTo>
                  <a:pt x="189287" y="80902"/>
                  <a:pt x="180914" y="89275"/>
                  <a:pt x="180914" y="99831"/>
                </a:cubicBezTo>
                <a:cubicBezTo>
                  <a:pt x="180914" y="110387"/>
                  <a:pt x="189287" y="119124"/>
                  <a:pt x="199843" y="119124"/>
                </a:cubicBezTo>
                <a:cubicBezTo>
                  <a:pt x="210764" y="119124"/>
                  <a:pt x="219136" y="110387"/>
                  <a:pt x="219136" y="99831"/>
                </a:cubicBezTo>
                <a:cubicBezTo>
                  <a:pt x="219136" y="89275"/>
                  <a:pt x="210764" y="80902"/>
                  <a:pt x="199843" y="80902"/>
                </a:cubicBezTo>
                <a:close/>
                <a:moveTo>
                  <a:pt x="199843" y="71438"/>
                </a:moveTo>
                <a:cubicBezTo>
                  <a:pt x="215860" y="71438"/>
                  <a:pt x="228236" y="84178"/>
                  <a:pt x="228236" y="99831"/>
                </a:cubicBezTo>
                <a:cubicBezTo>
                  <a:pt x="228236" y="115484"/>
                  <a:pt x="215860" y="128224"/>
                  <a:pt x="199843" y="128224"/>
                </a:cubicBezTo>
                <a:cubicBezTo>
                  <a:pt x="184191" y="128224"/>
                  <a:pt x="171450" y="115484"/>
                  <a:pt x="171450" y="99831"/>
                </a:cubicBezTo>
                <a:cubicBezTo>
                  <a:pt x="171450" y="84178"/>
                  <a:pt x="184191" y="71438"/>
                  <a:pt x="199843" y="71438"/>
                </a:cubicBezTo>
                <a:close/>
                <a:moveTo>
                  <a:pt x="152833" y="27755"/>
                </a:moveTo>
                <a:cubicBezTo>
                  <a:pt x="83986" y="27755"/>
                  <a:pt x="27755" y="83986"/>
                  <a:pt x="27755" y="153194"/>
                </a:cubicBezTo>
                <a:cubicBezTo>
                  <a:pt x="27755" y="172298"/>
                  <a:pt x="32441" y="190321"/>
                  <a:pt x="40010" y="206542"/>
                </a:cubicBezTo>
                <a:lnTo>
                  <a:pt x="40010" y="192484"/>
                </a:lnTo>
                <a:cubicBezTo>
                  <a:pt x="40010" y="175182"/>
                  <a:pt x="54068" y="161124"/>
                  <a:pt x="71370" y="161124"/>
                </a:cubicBezTo>
                <a:lnTo>
                  <a:pt x="137334" y="161124"/>
                </a:lnTo>
                <a:cubicBezTo>
                  <a:pt x="141659" y="148508"/>
                  <a:pt x="153554" y="140578"/>
                  <a:pt x="166891" y="140578"/>
                </a:cubicBezTo>
                <a:lnTo>
                  <a:pt x="235017" y="140578"/>
                </a:lnTo>
                <a:cubicBezTo>
                  <a:pt x="252319" y="140578"/>
                  <a:pt x="266737" y="154636"/>
                  <a:pt x="266737" y="171938"/>
                </a:cubicBezTo>
                <a:lnTo>
                  <a:pt x="266737" y="205821"/>
                </a:lnTo>
                <a:cubicBezTo>
                  <a:pt x="273946" y="189600"/>
                  <a:pt x="278272" y="171577"/>
                  <a:pt x="278272" y="153194"/>
                </a:cubicBezTo>
                <a:cubicBezTo>
                  <a:pt x="278272" y="83986"/>
                  <a:pt x="222041" y="27755"/>
                  <a:pt x="152833" y="27755"/>
                </a:cubicBezTo>
                <a:close/>
                <a:moveTo>
                  <a:pt x="152833" y="0"/>
                </a:moveTo>
                <a:cubicBezTo>
                  <a:pt x="155717" y="0"/>
                  <a:pt x="157519" y="2163"/>
                  <a:pt x="157519" y="4686"/>
                </a:cubicBezTo>
                <a:lnTo>
                  <a:pt x="157519" y="18744"/>
                </a:lnTo>
                <a:cubicBezTo>
                  <a:pt x="228168" y="21267"/>
                  <a:pt x="284760" y="77859"/>
                  <a:pt x="287283" y="148508"/>
                </a:cubicBezTo>
                <a:lnTo>
                  <a:pt x="301341" y="148508"/>
                </a:lnTo>
                <a:cubicBezTo>
                  <a:pt x="303864" y="148508"/>
                  <a:pt x="306027" y="150671"/>
                  <a:pt x="306027" y="153194"/>
                </a:cubicBezTo>
                <a:cubicBezTo>
                  <a:pt x="306027" y="155717"/>
                  <a:pt x="303864" y="157880"/>
                  <a:pt x="301341" y="157880"/>
                </a:cubicBezTo>
                <a:lnTo>
                  <a:pt x="287283" y="157880"/>
                </a:lnTo>
                <a:cubicBezTo>
                  <a:pt x="284760" y="228169"/>
                  <a:pt x="228168" y="285121"/>
                  <a:pt x="157519" y="287284"/>
                </a:cubicBezTo>
                <a:lnTo>
                  <a:pt x="157519" y="301342"/>
                </a:lnTo>
                <a:cubicBezTo>
                  <a:pt x="157519" y="303865"/>
                  <a:pt x="155717" y="306028"/>
                  <a:pt x="152833" y="306028"/>
                </a:cubicBezTo>
                <a:cubicBezTo>
                  <a:pt x="150310" y="306028"/>
                  <a:pt x="148508" y="303865"/>
                  <a:pt x="148508" y="301342"/>
                </a:cubicBezTo>
                <a:lnTo>
                  <a:pt x="148508" y="287284"/>
                </a:lnTo>
                <a:cubicBezTo>
                  <a:pt x="77858" y="285121"/>
                  <a:pt x="21267" y="228169"/>
                  <a:pt x="18744" y="157880"/>
                </a:cubicBezTo>
                <a:lnTo>
                  <a:pt x="4686" y="157880"/>
                </a:lnTo>
                <a:cubicBezTo>
                  <a:pt x="2163" y="157880"/>
                  <a:pt x="0" y="155717"/>
                  <a:pt x="0" y="153194"/>
                </a:cubicBezTo>
                <a:cubicBezTo>
                  <a:pt x="0" y="150671"/>
                  <a:pt x="2163" y="148508"/>
                  <a:pt x="4686" y="148508"/>
                </a:cubicBezTo>
                <a:lnTo>
                  <a:pt x="18744" y="148508"/>
                </a:lnTo>
                <a:cubicBezTo>
                  <a:pt x="21267" y="77859"/>
                  <a:pt x="77858" y="21267"/>
                  <a:pt x="148508" y="18744"/>
                </a:cubicBezTo>
                <a:lnTo>
                  <a:pt x="148508" y="4686"/>
                </a:lnTo>
                <a:cubicBezTo>
                  <a:pt x="148508" y="2163"/>
                  <a:pt x="150310" y="0"/>
                  <a:pt x="152833"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59" name="Freeform 23">
            <a:extLst>
              <a:ext uri="{FF2B5EF4-FFF2-40B4-BE49-F238E27FC236}">
                <a16:creationId xmlns:a16="http://schemas.microsoft.com/office/drawing/2014/main" id="{107C568A-98A9-DE48-9DF7-BC077D3C3F0A}"/>
              </a:ext>
              <a:ext uri="{C183D7F6-B498-43B3-948B-1728B52AA6E4}">
                <adec:decorative xmlns:adec="http://schemas.microsoft.com/office/drawing/2017/decorative" val="1"/>
              </a:ext>
            </a:extLst>
          </p:cNvPr>
          <p:cNvSpPr>
            <a:spLocks noChangeArrowheads="1"/>
          </p:cNvSpPr>
          <p:nvPr/>
        </p:nvSpPr>
        <p:spPr bwMode="auto">
          <a:xfrm>
            <a:off x="14477307" y="2973144"/>
            <a:ext cx="373040" cy="340181"/>
          </a:xfrm>
          <a:custGeom>
            <a:avLst/>
            <a:gdLst>
              <a:gd name="T0" fmla="*/ 287644 w 850"/>
              <a:gd name="T1" fmla="*/ 270027 h 775"/>
              <a:gd name="T2" fmla="*/ 9372 w 850"/>
              <a:gd name="T3" fmla="*/ 260653 h 775"/>
              <a:gd name="T4" fmla="*/ 296656 w 850"/>
              <a:gd name="T5" fmla="*/ 260653 h 775"/>
              <a:gd name="T6" fmla="*/ 62719 w 850"/>
              <a:gd name="T7" fmla="*/ 209099 h 775"/>
              <a:gd name="T8" fmla="*/ 62719 w 850"/>
              <a:gd name="T9" fmla="*/ 199726 h 775"/>
              <a:gd name="T10" fmla="*/ 32802 w 850"/>
              <a:gd name="T11" fmla="*/ 53717 h 775"/>
              <a:gd name="T12" fmla="*/ 104532 w 850"/>
              <a:gd name="T13" fmla="*/ 67056 h 775"/>
              <a:gd name="T14" fmla="*/ 58033 w 850"/>
              <a:gd name="T15" fmla="*/ 71743 h 775"/>
              <a:gd name="T16" fmla="*/ 62719 w 850"/>
              <a:gd name="T17" fmla="*/ 182421 h 775"/>
              <a:gd name="T18" fmla="*/ 80742 w 850"/>
              <a:gd name="T19" fmla="*/ 204413 h 775"/>
              <a:gd name="T20" fmla="*/ 85428 w 850"/>
              <a:gd name="T21" fmla="*/ 209099 h 775"/>
              <a:gd name="T22" fmla="*/ 129764 w 850"/>
              <a:gd name="T23" fmla="*/ 182421 h 775"/>
              <a:gd name="T24" fmla="*/ 201856 w 850"/>
              <a:gd name="T25" fmla="*/ 177734 h 775"/>
              <a:gd name="T26" fmla="*/ 197170 w 850"/>
              <a:gd name="T27" fmla="*/ 146009 h 775"/>
              <a:gd name="T28" fmla="*/ 192484 w 850"/>
              <a:gd name="T29" fmla="*/ 173048 h 775"/>
              <a:gd name="T30" fmla="*/ 126160 w 850"/>
              <a:gd name="T31" fmla="*/ 173769 h 775"/>
              <a:gd name="T32" fmla="*/ 90114 w 850"/>
              <a:gd name="T33" fmla="*/ 177734 h 775"/>
              <a:gd name="T34" fmla="*/ 67405 w 850"/>
              <a:gd name="T35" fmla="*/ 76069 h 775"/>
              <a:gd name="T36" fmla="*/ 104532 w 850"/>
              <a:gd name="T37" fmla="*/ 110678 h 775"/>
              <a:gd name="T38" fmla="*/ 217716 w 850"/>
              <a:gd name="T39" fmla="*/ 141322 h 775"/>
              <a:gd name="T40" fmla="*/ 220239 w 850"/>
              <a:gd name="T41" fmla="*/ 142043 h 775"/>
              <a:gd name="T42" fmla="*/ 224925 w 850"/>
              <a:gd name="T43" fmla="*/ 137357 h 775"/>
              <a:gd name="T44" fmla="*/ 243308 w 850"/>
              <a:gd name="T45" fmla="*/ 115365 h 775"/>
              <a:gd name="T46" fmla="*/ 262773 w 850"/>
              <a:gd name="T47" fmla="*/ 43262 h 775"/>
              <a:gd name="T48" fmla="*/ 273226 w 850"/>
              <a:gd name="T49" fmla="*/ 199726 h 775"/>
              <a:gd name="T50" fmla="*/ 127241 w 850"/>
              <a:gd name="T51" fmla="*/ 204413 h 775"/>
              <a:gd name="T52" fmla="*/ 275028 w 850"/>
              <a:gd name="T53" fmla="*/ 209099 h 775"/>
              <a:gd name="T54" fmla="*/ 30999 w 850"/>
              <a:gd name="T55" fmla="*/ 209099 h 775"/>
              <a:gd name="T56" fmla="*/ 238622 w 850"/>
              <a:gd name="T57" fmla="*/ 105992 h 775"/>
              <a:gd name="T58" fmla="*/ 215553 w 850"/>
              <a:gd name="T59" fmla="*/ 110678 h 775"/>
              <a:gd name="T60" fmla="*/ 179868 w 850"/>
              <a:gd name="T61" fmla="*/ 106713 h 775"/>
              <a:gd name="T62" fmla="*/ 113544 w 850"/>
              <a:gd name="T63" fmla="*/ 9373 h 775"/>
              <a:gd name="T64" fmla="*/ 305667 w 850"/>
              <a:gd name="T65" fmla="*/ 245151 h 775"/>
              <a:gd name="T66" fmla="*/ 305667 w 850"/>
              <a:gd name="T67" fmla="*/ 244790 h 775"/>
              <a:gd name="T68" fmla="*/ 282237 w 850"/>
              <a:gd name="T69" fmla="*/ 53717 h 775"/>
              <a:gd name="T70" fmla="*/ 247994 w 850"/>
              <a:gd name="T71" fmla="*/ 33889 h 775"/>
              <a:gd name="T72" fmla="*/ 243308 w 850"/>
              <a:gd name="T73" fmla="*/ 0 h 775"/>
              <a:gd name="T74" fmla="*/ 104532 w 850"/>
              <a:gd name="T75" fmla="*/ 4687 h 775"/>
              <a:gd name="T76" fmla="*/ 43255 w 850"/>
              <a:gd name="T77" fmla="*/ 33889 h 775"/>
              <a:gd name="T78" fmla="*/ 721 w 850"/>
              <a:gd name="T79" fmla="*/ 244430 h 775"/>
              <a:gd name="T80" fmla="*/ 360 w 850"/>
              <a:gd name="T81" fmla="*/ 244790 h 775"/>
              <a:gd name="T82" fmla="*/ 0 w 850"/>
              <a:gd name="T83" fmla="*/ 246593 h 775"/>
              <a:gd name="T84" fmla="*/ 0 w 850"/>
              <a:gd name="T85" fmla="*/ 260653 h 775"/>
              <a:gd name="T86" fmla="*/ 287644 w 850"/>
              <a:gd name="T87" fmla="*/ 279039 h 775"/>
              <a:gd name="T88" fmla="*/ 306028 w 850"/>
              <a:gd name="T89" fmla="*/ 246954 h 7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50" h="775">
                <a:moveTo>
                  <a:pt x="823" y="723"/>
                </a:moveTo>
                <a:lnTo>
                  <a:pt x="823" y="723"/>
                </a:lnTo>
                <a:cubicBezTo>
                  <a:pt x="823" y="738"/>
                  <a:pt x="811" y="749"/>
                  <a:pt x="798" y="749"/>
                </a:cubicBezTo>
                <a:lnTo>
                  <a:pt x="52" y="749"/>
                </a:lnTo>
                <a:cubicBezTo>
                  <a:pt x="38" y="749"/>
                  <a:pt x="26" y="738"/>
                  <a:pt x="26" y="723"/>
                </a:cubicBezTo>
                <a:lnTo>
                  <a:pt x="26" y="698"/>
                </a:lnTo>
                <a:lnTo>
                  <a:pt x="823" y="698"/>
                </a:lnTo>
                <a:lnTo>
                  <a:pt x="823" y="723"/>
                </a:lnTo>
                <a:close/>
                <a:moveTo>
                  <a:pt x="86" y="580"/>
                </a:moveTo>
                <a:lnTo>
                  <a:pt x="174" y="580"/>
                </a:lnTo>
                <a:cubicBezTo>
                  <a:pt x="181" y="580"/>
                  <a:pt x="187" y="574"/>
                  <a:pt x="187" y="567"/>
                </a:cubicBezTo>
                <a:cubicBezTo>
                  <a:pt x="187" y="560"/>
                  <a:pt x="181" y="554"/>
                  <a:pt x="174" y="554"/>
                </a:cubicBezTo>
                <a:lnTo>
                  <a:pt x="91" y="554"/>
                </a:lnTo>
                <a:lnTo>
                  <a:pt x="91" y="149"/>
                </a:lnTo>
                <a:cubicBezTo>
                  <a:pt x="91" y="133"/>
                  <a:pt x="104" y="120"/>
                  <a:pt x="120" y="120"/>
                </a:cubicBezTo>
                <a:lnTo>
                  <a:pt x="290" y="120"/>
                </a:lnTo>
                <a:lnTo>
                  <a:pt x="290" y="186"/>
                </a:lnTo>
                <a:lnTo>
                  <a:pt x="174" y="186"/>
                </a:lnTo>
                <a:cubicBezTo>
                  <a:pt x="167" y="186"/>
                  <a:pt x="161" y="191"/>
                  <a:pt x="161" y="199"/>
                </a:cubicBezTo>
                <a:lnTo>
                  <a:pt x="161" y="493"/>
                </a:lnTo>
                <a:cubicBezTo>
                  <a:pt x="161" y="500"/>
                  <a:pt x="167" y="506"/>
                  <a:pt x="174" y="506"/>
                </a:cubicBezTo>
                <a:lnTo>
                  <a:pt x="224" y="506"/>
                </a:lnTo>
                <a:lnTo>
                  <a:pt x="224" y="567"/>
                </a:lnTo>
                <a:cubicBezTo>
                  <a:pt x="224" y="571"/>
                  <a:pt x="227" y="576"/>
                  <a:pt x="231" y="578"/>
                </a:cubicBezTo>
                <a:cubicBezTo>
                  <a:pt x="233" y="579"/>
                  <a:pt x="235" y="580"/>
                  <a:pt x="237" y="580"/>
                </a:cubicBezTo>
                <a:cubicBezTo>
                  <a:pt x="240" y="580"/>
                  <a:pt x="242" y="579"/>
                  <a:pt x="244" y="578"/>
                </a:cubicBezTo>
                <a:lnTo>
                  <a:pt x="360" y="506"/>
                </a:lnTo>
                <a:lnTo>
                  <a:pt x="547" y="506"/>
                </a:lnTo>
                <a:cubicBezTo>
                  <a:pt x="554" y="506"/>
                  <a:pt x="560" y="500"/>
                  <a:pt x="560" y="493"/>
                </a:cubicBezTo>
                <a:lnTo>
                  <a:pt x="560" y="418"/>
                </a:lnTo>
                <a:cubicBezTo>
                  <a:pt x="560" y="410"/>
                  <a:pt x="554" y="405"/>
                  <a:pt x="547" y="405"/>
                </a:cubicBezTo>
                <a:cubicBezTo>
                  <a:pt x="540" y="405"/>
                  <a:pt x="534" y="410"/>
                  <a:pt x="534" y="418"/>
                </a:cubicBezTo>
                <a:lnTo>
                  <a:pt x="534" y="480"/>
                </a:lnTo>
                <a:lnTo>
                  <a:pt x="356" y="480"/>
                </a:lnTo>
                <a:cubicBezTo>
                  <a:pt x="354" y="480"/>
                  <a:pt x="352" y="481"/>
                  <a:pt x="350" y="482"/>
                </a:cubicBezTo>
                <a:lnTo>
                  <a:pt x="250" y="544"/>
                </a:lnTo>
                <a:lnTo>
                  <a:pt x="250" y="493"/>
                </a:lnTo>
                <a:cubicBezTo>
                  <a:pt x="250" y="486"/>
                  <a:pt x="244" y="480"/>
                  <a:pt x="237" y="480"/>
                </a:cubicBezTo>
                <a:lnTo>
                  <a:pt x="187" y="480"/>
                </a:lnTo>
                <a:lnTo>
                  <a:pt x="187" y="211"/>
                </a:lnTo>
                <a:lnTo>
                  <a:pt x="290" y="211"/>
                </a:lnTo>
                <a:lnTo>
                  <a:pt x="290" y="307"/>
                </a:lnTo>
                <a:cubicBezTo>
                  <a:pt x="290" y="314"/>
                  <a:pt x="295" y="320"/>
                  <a:pt x="302" y="320"/>
                </a:cubicBezTo>
                <a:lnTo>
                  <a:pt x="488" y="320"/>
                </a:lnTo>
                <a:lnTo>
                  <a:pt x="604" y="392"/>
                </a:lnTo>
                <a:cubicBezTo>
                  <a:pt x="607" y="393"/>
                  <a:pt x="609" y="394"/>
                  <a:pt x="611" y="394"/>
                </a:cubicBezTo>
                <a:cubicBezTo>
                  <a:pt x="614" y="394"/>
                  <a:pt x="615" y="393"/>
                  <a:pt x="618" y="392"/>
                </a:cubicBezTo>
                <a:cubicBezTo>
                  <a:pt x="622" y="390"/>
                  <a:pt x="624" y="386"/>
                  <a:pt x="624" y="381"/>
                </a:cubicBezTo>
                <a:lnTo>
                  <a:pt x="624" y="320"/>
                </a:lnTo>
                <a:lnTo>
                  <a:pt x="675" y="320"/>
                </a:lnTo>
                <a:cubicBezTo>
                  <a:pt x="682" y="320"/>
                  <a:pt x="688" y="314"/>
                  <a:pt x="688" y="307"/>
                </a:cubicBezTo>
                <a:lnTo>
                  <a:pt x="688" y="120"/>
                </a:lnTo>
                <a:lnTo>
                  <a:pt x="729" y="120"/>
                </a:lnTo>
                <a:cubicBezTo>
                  <a:pt x="745" y="120"/>
                  <a:pt x="758" y="133"/>
                  <a:pt x="758" y="149"/>
                </a:cubicBezTo>
                <a:lnTo>
                  <a:pt x="758" y="554"/>
                </a:lnTo>
                <a:lnTo>
                  <a:pt x="366" y="554"/>
                </a:lnTo>
                <a:cubicBezTo>
                  <a:pt x="359" y="554"/>
                  <a:pt x="353" y="560"/>
                  <a:pt x="353" y="567"/>
                </a:cubicBezTo>
                <a:cubicBezTo>
                  <a:pt x="353" y="574"/>
                  <a:pt x="359" y="580"/>
                  <a:pt x="366" y="580"/>
                </a:cubicBezTo>
                <a:lnTo>
                  <a:pt x="763" y="580"/>
                </a:lnTo>
                <a:lnTo>
                  <a:pt x="814" y="672"/>
                </a:lnTo>
                <a:lnTo>
                  <a:pt x="35" y="672"/>
                </a:lnTo>
                <a:lnTo>
                  <a:pt x="86" y="580"/>
                </a:lnTo>
                <a:close/>
                <a:moveTo>
                  <a:pt x="315" y="26"/>
                </a:moveTo>
                <a:lnTo>
                  <a:pt x="662" y="26"/>
                </a:lnTo>
                <a:lnTo>
                  <a:pt x="662" y="294"/>
                </a:lnTo>
                <a:lnTo>
                  <a:pt x="611" y="294"/>
                </a:lnTo>
                <a:cubicBezTo>
                  <a:pt x="604" y="294"/>
                  <a:pt x="598" y="300"/>
                  <a:pt x="598" y="307"/>
                </a:cubicBezTo>
                <a:lnTo>
                  <a:pt x="598" y="358"/>
                </a:lnTo>
                <a:lnTo>
                  <a:pt x="499" y="296"/>
                </a:lnTo>
                <a:cubicBezTo>
                  <a:pt x="497" y="295"/>
                  <a:pt x="494" y="294"/>
                  <a:pt x="492" y="294"/>
                </a:cubicBezTo>
                <a:lnTo>
                  <a:pt x="315" y="294"/>
                </a:lnTo>
                <a:lnTo>
                  <a:pt x="315" y="26"/>
                </a:lnTo>
                <a:close/>
                <a:moveTo>
                  <a:pt x="849" y="684"/>
                </a:moveTo>
                <a:lnTo>
                  <a:pt x="849" y="684"/>
                </a:lnTo>
                <a:cubicBezTo>
                  <a:pt x="849" y="683"/>
                  <a:pt x="849" y="681"/>
                  <a:pt x="848" y="680"/>
                </a:cubicBezTo>
                <a:cubicBezTo>
                  <a:pt x="848" y="680"/>
                  <a:pt x="848" y="680"/>
                  <a:pt x="848" y="679"/>
                </a:cubicBezTo>
                <a:cubicBezTo>
                  <a:pt x="848" y="679"/>
                  <a:pt x="848" y="679"/>
                  <a:pt x="847" y="678"/>
                </a:cubicBezTo>
                <a:lnTo>
                  <a:pt x="783" y="564"/>
                </a:lnTo>
                <a:lnTo>
                  <a:pt x="783" y="149"/>
                </a:lnTo>
                <a:cubicBezTo>
                  <a:pt x="783" y="119"/>
                  <a:pt x="759" y="94"/>
                  <a:pt x="729" y="94"/>
                </a:cubicBezTo>
                <a:lnTo>
                  <a:pt x="688" y="94"/>
                </a:lnTo>
                <a:lnTo>
                  <a:pt x="688" y="13"/>
                </a:lnTo>
                <a:cubicBezTo>
                  <a:pt x="688" y="6"/>
                  <a:pt x="682" y="0"/>
                  <a:pt x="675" y="0"/>
                </a:cubicBezTo>
                <a:lnTo>
                  <a:pt x="302" y="0"/>
                </a:lnTo>
                <a:cubicBezTo>
                  <a:pt x="295" y="0"/>
                  <a:pt x="290" y="6"/>
                  <a:pt x="290" y="13"/>
                </a:cubicBezTo>
                <a:lnTo>
                  <a:pt x="290" y="94"/>
                </a:lnTo>
                <a:lnTo>
                  <a:pt x="120" y="94"/>
                </a:lnTo>
                <a:cubicBezTo>
                  <a:pt x="90" y="94"/>
                  <a:pt x="65" y="119"/>
                  <a:pt x="65" y="149"/>
                </a:cubicBezTo>
                <a:lnTo>
                  <a:pt x="65" y="564"/>
                </a:lnTo>
                <a:lnTo>
                  <a:pt x="2" y="678"/>
                </a:lnTo>
                <a:cubicBezTo>
                  <a:pt x="2" y="679"/>
                  <a:pt x="1" y="679"/>
                  <a:pt x="1" y="679"/>
                </a:cubicBezTo>
                <a:cubicBezTo>
                  <a:pt x="1" y="680"/>
                  <a:pt x="1" y="680"/>
                  <a:pt x="1" y="680"/>
                </a:cubicBezTo>
                <a:cubicBezTo>
                  <a:pt x="0" y="681"/>
                  <a:pt x="0" y="683"/>
                  <a:pt x="0" y="684"/>
                </a:cubicBezTo>
                <a:lnTo>
                  <a:pt x="0" y="685"/>
                </a:lnTo>
                <a:lnTo>
                  <a:pt x="0" y="723"/>
                </a:lnTo>
                <a:cubicBezTo>
                  <a:pt x="0" y="752"/>
                  <a:pt x="23" y="774"/>
                  <a:pt x="52" y="774"/>
                </a:cubicBezTo>
                <a:lnTo>
                  <a:pt x="798" y="774"/>
                </a:lnTo>
                <a:cubicBezTo>
                  <a:pt x="826" y="774"/>
                  <a:pt x="849" y="752"/>
                  <a:pt x="849" y="723"/>
                </a:cubicBezTo>
                <a:lnTo>
                  <a:pt x="849" y="685"/>
                </a:lnTo>
                <a:lnTo>
                  <a:pt x="849" y="684"/>
                </a:ln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60" name="Freeform 859">
            <a:extLst>
              <a:ext uri="{FF2B5EF4-FFF2-40B4-BE49-F238E27FC236}">
                <a16:creationId xmlns:a16="http://schemas.microsoft.com/office/drawing/2014/main" id="{96211AAF-0FF4-004A-B54C-0421C5D3ACF3}"/>
              </a:ext>
              <a:ext uri="{C183D7F6-B498-43B3-948B-1728B52AA6E4}">
                <adec:decorative xmlns:adec="http://schemas.microsoft.com/office/drawing/2017/decorative" val="1"/>
              </a:ext>
            </a:extLst>
          </p:cNvPr>
          <p:cNvSpPr>
            <a:spLocks noChangeArrowheads="1"/>
          </p:cNvSpPr>
          <p:nvPr/>
        </p:nvSpPr>
        <p:spPr bwMode="auto">
          <a:xfrm>
            <a:off x="14531129" y="4480017"/>
            <a:ext cx="373038" cy="373040"/>
          </a:xfrm>
          <a:custGeom>
            <a:avLst/>
            <a:gdLst/>
            <a:ahLst/>
            <a:cxnLst/>
            <a:rect l="0" t="0" r="r" b="b"/>
            <a:pathLst>
              <a:path w="306027" h="306027">
                <a:moveTo>
                  <a:pt x="120753" y="268845"/>
                </a:moveTo>
                <a:lnTo>
                  <a:pt x="120753" y="296641"/>
                </a:lnTo>
                <a:lnTo>
                  <a:pt x="185274" y="296641"/>
                </a:lnTo>
                <a:lnTo>
                  <a:pt x="185274" y="268845"/>
                </a:lnTo>
                <a:lnTo>
                  <a:pt x="120753" y="268845"/>
                </a:lnTo>
                <a:close/>
                <a:moveTo>
                  <a:pt x="4686" y="174625"/>
                </a:moveTo>
                <a:cubicBezTo>
                  <a:pt x="7209" y="174625"/>
                  <a:pt x="9372" y="176791"/>
                  <a:pt x="9372" y="179318"/>
                </a:cubicBezTo>
                <a:lnTo>
                  <a:pt x="9372" y="226969"/>
                </a:lnTo>
                <a:lnTo>
                  <a:pt x="169054" y="226969"/>
                </a:lnTo>
                <a:cubicBezTo>
                  <a:pt x="171577" y="226969"/>
                  <a:pt x="173740" y="229135"/>
                  <a:pt x="173740" y="231662"/>
                </a:cubicBezTo>
                <a:cubicBezTo>
                  <a:pt x="173740" y="234189"/>
                  <a:pt x="171577" y="236355"/>
                  <a:pt x="169054" y="236355"/>
                </a:cubicBezTo>
                <a:lnTo>
                  <a:pt x="9372" y="236355"/>
                </a:lnTo>
                <a:lnTo>
                  <a:pt x="9372" y="245741"/>
                </a:lnTo>
                <a:cubicBezTo>
                  <a:pt x="9372" y="253322"/>
                  <a:pt x="15860" y="259459"/>
                  <a:pt x="23430" y="259459"/>
                </a:cubicBezTo>
                <a:lnTo>
                  <a:pt x="116067" y="259459"/>
                </a:lnTo>
                <a:lnTo>
                  <a:pt x="190321" y="259459"/>
                </a:lnTo>
                <a:lnTo>
                  <a:pt x="282958" y="259459"/>
                </a:lnTo>
                <a:cubicBezTo>
                  <a:pt x="290527" y="259459"/>
                  <a:pt x="297015" y="253322"/>
                  <a:pt x="297015" y="245741"/>
                </a:cubicBezTo>
                <a:lnTo>
                  <a:pt x="297015" y="236355"/>
                </a:lnTo>
                <a:lnTo>
                  <a:pt x="261691" y="236355"/>
                </a:lnTo>
                <a:cubicBezTo>
                  <a:pt x="259167" y="236355"/>
                  <a:pt x="257005" y="234189"/>
                  <a:pt x="257005" y="231662"/>
                </a:cubicBezTo>
                <a:cubicBezTo>
                  <a:pt x="257005" y="229135"/>
                  <a:pt x="259167" y="226969"/>
                  <a:pt x="261691" y="226969"/>
                </a:cubicBezTo>
                <a:lnTo>
                  <a:pt x="297015" y="226969"/>
                </a:lnTo>
                <a:lnTo>
                  <a:pt x="297015" y="179318"/>
                </a:lnTo>
                <a:cubicBezTo>
                  <a:pt x="297015" y="176791"/>
                  <a:pt x="298818" y="174625"/>
                  <a:pt x="301341" y="174625"/>
                </a:cubicBezTo>
                <a:cubicBezTo>
                  <a:pt x="304224" y="174625"/>
                  <a:pt x="306027" y="176791"/>
                  <a:pt x="306027" y="179318"/>
                </a:cubicBezTo>
                <a:lnTo>
                  <a:pt x="306027" y="231662"/>
                </a:lnTo>
                <a:lnTo>
                  <a:pt x="306027" y="245741"/>
                </a:lnTo>
                <a:cubicBezTo>
                  <a:pt x="306027" y="258376"/>
                  <a:pt x="295573" y="268845"/>
                  <a:pt x="282958" y="268845"/>
                </a:cubicBezTo>
                <a:lnTo>
                  <a:pt x="195006" y="268845"/>
                </a:lnTo>
                <a:lnTo>
                  <a:pt x="195006" y="296641"/>
                </a:lnTo>
                <a:lnTo>
                  <a:pt x="226727" y="296641"/>
                </a:lnTo>
                <a:cubicBezTo>
                  <a:pt x="228889" y="296641"/>
                  <a:pt x="231052" y="298807"/>
                  <a:pt x="231052" y="301334"/>
                </a:cubicBezTo>
                <a:cubicBezTo>
                  <a:pt x="231052" y="303861"/>
                  <a:pt x="228889" y="306027"/>
                  <a:pt x="226727" y="306027"/>
                </a:cubicBezTo>
                <a:lnTo>
                  <a:pt x="190321" y="306027"/>
                </a:lnTo>
                <a:lnTo>
                  <a:pt x="116067" y="306027"/>
                </a:lnTo>
                <a:lnTo>
                  <a:pt x="79661" y="306027"/>
                </a:lnTo>
                <a:cubicBezTo>
                  <a:pt x="77138" y="306027"/>
                  <a:pt x="74975" y="303861"/>
                  <a:pt x="74975" y="301334"/>
                </a:cubicBezTo>
                <a:cubicBezTo>
                  <a:pt x="74975" y="298807"/>
                  <a:pt x="77138" y="296641"/>
                  <a:pt x="79661" y="296641"/>
                </a:cubicBezTo>
                <a:lnTo>
                  <a:pt x="111381" y="296641"/>
                </a:lnTo>
                <a:lnTo>
                  <a:pt x="111381" y="268845"/>
                </a:lnTo>
                <a:lnTo>
                  <a:pt x="23430" y="268845"/>
                </a:lnTo>
                <a:cubicBezTo>
                  <a:pt x="10453" y="268845"/>
                  <a:pt x="0" y="258376"/>
                  <a:pt x="0" y="245741"/>
                </a:cubicBezTo>
                <a:lnTo>
                  <a:pt x="0" y="231662"/>
                </a:lnTo>
                <a:lnTo>
                  <a:pt x="0" y="179318"/>
                </a:lnTo>
                <a:cubicBezTo>
                  <a:pt x="0" y="176791"/>
                  <a:pt x="2163" y="174625"/>
                  <a:pt x="4686" y="174625"/>
                </a:cubicBezTo>
                <a:close/>
                <a:moveTo>
                  <a:pt x="185995" y="168939"/>
                </a:moveTo>
                <a:cubicBezTo>
                  <a:pt x="181670" y="175038"/>
                  <a:pt x="176263" y="180060"/>
                  <a:pt x="170495" y="184365"/>
                </a:cubicBezTo>
                <a:lnTo>
                  <a:pt x="209425" y="223111"/>
                </a:lnTo>
                <a:cubicBezTo>
                  <a:pt x="212669" y="226340"/>
                  <a:pt x="217715" y="226340"/>
                  <a:pt x="220959" y="223111"/>
                </a:cubicBezTo>
                <a:lnTo>
                  <a:pt x="224924" y="219165"/>
                </a:lnTo>
                <a:cubicBezTo>
                  <a:pt x="228168" y="215936"/>
                  <a:pt x="228168" y="210913"/>
                  <a:pt x="224924" y="207685"/>
                </a:cubicBezTo>
                <a:lnTo>
                  <a:pt x="185995" y="168939"/>
                </a:lnTo>
                <a:close/>
                <a:moveTo>
                  <a:pt x="259888" y="104004"/>
                </a:moveTo>
                <a:lnTo>
                  <a:pt x="259888" y="140956"/>
                </a:lnTo>
                <a:lnTo>
                  <a:pt x="297015" y="140956"/>
                </a:lnTo>
                <a:lnTo>
                  <a:pt x="297015" y="104004"/>
                </a:lnTo>
                <a:lnTo>
                  <a:pt x="259888" y="104004"/>
                </a:lnTo>
                <a:close/>
                <a:moveTo>
                  <a:pt x="199332" y="104004"/>
                </a:moveTo>
                <a:lnTo>
                  <a:pt x="200583" y="113078"/>
                </a:lnTo>
                <a:lnTo>
                  <a:pt x="201855" y="122300"/>
                </a:lnTo>
                <a:cubicBezTo>
                  <a:pt x="201855" y="128758"/>
                  <a:pt x="200774" y="134857"/>
                  <a:pt x="199332" y="140956"/>
                </a:cubicBezTo>
                <a:lnTo>
                  <a:pt x="250517" y="140956"/>
                </a:lnTo>
                <a:lnTo>
                  <a:pt x="250517" y="104004"/>
                </a:lnTo>
                <a:lnTo>
                  <a:pt x="250268" y="104004"/>
                </a:lnTo>
                <a:lnTo>
                  <a:pt x="199332" y="104004"/>
                </a:lnTo>
                <a:close/>
                <a:moveTo>
                  <a:pt x="9372" y="104004"/>
                </a:moveTo>
                <a:lnTo>
                  <a:pt x="9372" y="140956"/>
                </a:lnTo>
                <a:lnTo>
                  <a:pt x="47941" y="140956"/>
                </a:lnTo>
                <a:cubicBezTo>
                  <a:pt x="46499" y="134857"/>
                  <a:pt x="45417" y="128758"/>
                  <a:pt x="45417" y="122300"/>
                </a:cubicBezTo>
                <a:cubicBezTo>
                  <a:pt x="45417" y="116201"/>
                  <a:pt x="46499" y="109744"/>
                  <a:pt x="47941" y="104004"/>
                </a:cubicBezTo>
                <a:lnTo>
                  <a:pt x="9372" y="104004"/>
                </a:lnTo>
                <a:close/>
                <a:moveTo>
                  <a:pt x="122852" y="83904"/>
                </a:moveTo>
                <a:cubicBezTo>
                  <a:pt x="101412" y="83904"/>
                  <a:pt x="83903" y="101413"/>
                  <a:pt x="83903" y="122853"/>
                </a:cubicBezTo>
                <a:cubicBezTo>
                  <a:pt x="83903" y="144650"/>
                  <a:pt x="101412" y="161802"/>
                  <a:pt x="122852" y="161802"/>
                </a:cubicBezTo>
                <a:cubicBezTo>
                  <a:pt x="144293" y="161802"/>
                  <a:pt x="161802" y="144650"/>
                  <a:pt x="161802" y="122853"/>
                </a:cubicBezTo>
                <a:cubicBezTo>
                  <a:pt x="161802" y="101413"/>
                  <a:pt x="144293" y="83904"/>
                  <a:pt x="122852" y="83904"/>
                </a:cubicBezTo>
                <a:close/>
                <a:moveTo>
                  <a:pt x="122852" y="74613"/>
                </a:moveTo>
                <a:cubicBezTo>
                  <a:pt x="149653" y="74613"/>
                  <a:pt x="171093" y="96410"/>
                  <a:pt x="171093" y="122853"/>
                </a:cubicBezTo>
                <a:cubicBezTo>
                  <a:pt x="171093" y="149653"/>
                  <a:pt x="149653" y="171093"/>
                  <a:pt x="122852" y="171093"/>
                </a:cubicBezTo>
                <a:cubicBezTo>
                  <a:pt x="96410" y="171093"/>
                  <a:pt x="74612" y="149653"/>
                  <a:pt x="74612" y="122853"/>
                </a:cubicBezTo>
                <a:cubicBezTo>
                  <a:pt x="74612" y="96410"/>
                  <a:pt x="96410" y="74613"/>
                  <a:pt x="122852" y="74613"/>
                </a:cubicBezTo>
                <a:close/>
                <a:moveTo>
                  <a:pt x="123636" y="53778"/>
                </a:moveTo>
                <a:cubicBezTo>
                  <a:pt x="85788" y="53778"/>
                  <a:pt x="54789" y="84631"/>
                  <a:pt x="54789" y="122300"/>
                </a:cubicBezTo>
                <a:lnTo>
                  <a:pt x="58199" y="139082"/>
                </a:lnTo>
                <a:lnTo>
                  <a:pt x="60224" y="149050"/>
                </a:lnTo>
                <a:cubicBezTo>
                  <a:pt x="70717" y="173670"/>
                  <a:pt x="95250" y="190823"/>
                  <a:pt x="123636" y="190823"/>
                </a:cubicBezTo>
                <a:cubicBezTo>
                  <a:pt x="161845" y="190823"/>
                  <a:pt x="192483" y="160329"/>
                  <a:pt x="192483" y="122300"/>
                </a:cubicBezTo>
                <a:lnTo>
                  <a:pt x="190972" y="114833"/>
                </a:lnTo>
                <a:lnTo>
                  <a:pt x="187099" y="95702"/>
                </a:lnTo>
                <a:cubicBezTo>
                  <a:pt x="176691" y="71133"/>
                  <a:pt x="152293" y="53778"/>
                  <a:pt x="123636" y="53778"/>
                </a:cubicBezTo>
                <a:close/>
                <a:moveTo>
                  <a:pt x="123636" y="44450"/>
                </a:moveTo>
                <a:cubicBezTo>
                  <a:pt x="156798" y="44450"/>
                  <a:pt x="185274" y="65617"/>
                  <a:pt x="196809" y="94676"/>
                </a:cubicBezTo>
                <a:lnTo>
                  <a:pt x="301341" y="94676"/>
                </a:lnTo>
                <a:cubicBezTo>
                  <a:pt x="304224" y="94676"/>
                  <a:pt x="306027" y="96829"/>
                  <a:pt x="306027" y="99340"/>
                </a:cubicBezTo>
                <a:lnTo>
                  <a:pt x="306027" y="145620"/>
                </a:lnTo>
                <a:cubicBezTo>
                  <a:pt x="306027" y="148131"/>
                  <a:pt x="304224" y="150283"/>
                  <a:pt x="301341" y="150283"/>
                </a:cubicBezTo>
                <a:lnTo>
                  <a:pt x="196809" y="150283"/>
                </a:lnTo>
                <a:cubicBezTo>
                  <a:pt x="195367" y="153871"/>
                  <a:pt x="193204" y="157817"/>
                  <a:pt x="191402" y="161405"/>
                </a:cubicBezTo>
                <a:lnTo>
                  <a:pt x="231412" y="201227"/>
                </a:lnTo>
                <a:cubicBezTo>
                  <a:pt x="238261" y="208043"/>
                  <a:pt x="238261" y="219165"/>
                  <a:pt x="231412" y="225981"/>
                </a:cubicBezTo>
                <a:lnTo>
                  <a:pt x="227808" y="229569"/>
                </a:lnTo>
                <a:cubicBezTo>
                  <a:pt x="224203" y="233156"/>
                  <a:pt x="219878" y="234591"/>
                  <a:pt x="215192" y="234591"/>
                </a:cubicBezTo>
                <a:cubicBezTo>
                  <a:pt x="210866" y="234591"/>
                  <a:pt x="206181" y="233156"/>
                  <a:pt x="202936" y="229569"/>
                </a:cubicBezTo>
                <a:lnTo>
                  <a:pt x="162926" y="189747"/>
                </a:lnTo>
                <a:cubicBezTo>
                  <a:pt x="151031" y="196204"/>
                  <a:pt x="138055" y="200151"/>
                  <a:pt x="123636" y="200151"/>
                </a:cubicBezTo>
                <a:cubicBezTo>
                  <a:pt x="90474" y="200151"/>
                  <a:pt x="61998" y="179343"/>
                  <a:pt x="50824" y="150283"/>
                </a:cubicBezTo>
                <a:lnTo>
                  <a:pt x="4686" y="150283"/>
                </a:lnTo>
                <a:cubicBezTo>
                  <a:pt x="2163" y="150283"/>
                  <a:pt x="0" y="148131"/>
                  <a:pt x="0" y="145620"/>
                </a:cubicBezTo>
                <a:lnTo>
                  <a:pt x="0" y="99340"/>
                </a:lnTo>
                <a:cubicBezTo>
                  <a:pt x="0" y="96829"/>
                  <a:pt x="2163" y="94676"/>
                  <a:pt x="4686" y="94676"/>
                </a:cubicBezTo>
                <a:lnTo>
                  <a:pt x="50824" y="94676"/>
                </a:lnTo>
                <a:cubicBezTo>
                  <a:pt x="61998" y="65617"/>
                  <a:pt x="90474" y="44450"/>
                  <a:pt x="123636" y="44450"/>
                </a:cubicBezTo>
                <a:close/>
                <a:moveTo>
                  <a:pt x="23430" y="0"/>
                </a:moveTo>
                <a:lnTo>
                  <a:pt x="282958" y="0"/>
                </a:lnTo>
                <a:cubicBezTo>
                  <a:pt x="295573" y="0"/>
                  <a:pt x="306027" y="10484"/>
                  <a:pt x="306027" y="23498"/>
                </a:cubicBezTo>
                <a:lnTo>
                  <a:pt x="306027" y="68325"/>
                </a:lnTo>
                <a:cubicBezTo>
                  <a:pt x="306027" y="70856"/>
                  <a:pt x="304224" y="72664"/>
                  <a:pt x="301341" y="72664"/>
                </a:cubicBezTo>
                <a:cubicBezTo>
                  <a:pt x="298818" y="72664"/>
                  <a:pt x="297015" y="70856"/>
                  <a:pt x="297015" y="68325"/>
                </a:cubicBezTo>
                <a:lnTo>
                  <a:pt x="297015" y="23498"/>
                </a:lnTo>
                <a:cubicBezTo>
                  <a:pt x="297015" y="15545"/>
                  <a:pt x="290527" y="9399"/>
                  <a:pt x="282958" y="9399"/>
                </a:cubicBezTo>
                <a:lnTo>
                  <a:pt x="23430" y="9399"/>
                </a:lnTo>
                <a:cubicBezTo>
                  <a:pt x="15860" y="9399"/>
                  <a:pt x="9372" y="15545"/>
                  <a:pt x="9372" y="23498"/>
                </a:cubicBezTo>
                <a:lnTo>
                  <a:pt x="9372" y="68325"/>
                </a:lnTo>
                <a:cubicBezTo>
                  <a:pt x="9372" y="70856"/>
                  <a:pt x="7209" y="72664"/>
                  <a:pt x="4686" y="72664"/>
                </a:cubicBezTo>
                <a:cubicBezTo>
                  <a:pt x="2163" y="72664"/>
                  <a:pt x="0" y="70856"/>
                  <a:pt x="0" y="68325"/>
                </a:cubicBezTo>
                <a:lnTo>
                  <a:pt x="0" y="23498"/>
                </a:lnTo>
                <a:cubicBezTo>
                  <a:pt x="0" y="10484"/>
                  <a:pt x="10453" y="0"/>
                  <a:pt x="23430"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4" name="Title 3">
            <a:extLst>
              <a:ext uri="{FF2B5EF4-FFF2-40B4-BE49-F238E27FC236}">
                <a16:creationId xmlns:a16="http://schemas.microsoft.com/office/drawing/2014/main" id="{B97885AF-650D-2E7C-8278-1C5C014FF80E}"/>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Title Funding</a:t>
            </a:r>
          </a:p>
        </p:txBody>
      </p:sp>
      <p:sp>
        <p:nvSpPr>
          <p:cNvPr id="8" name="TextBox 7">
            <a:extLst>
              <a:ext uri="{FF2B5EF4-FFF2-40B4-BE49-F238E27FC236}">
                <a16:creationId xmlns:a16="http://schemas.microsoft.com/office/drawing/2014/main" id="{66BC16CD-7058-EA85-BB06-8E026E9CEE7E}"/>
              </a:ext>
            </a:extLst>
          </p:cNvPr>
          <p:cNvSpPr txBox="1"/>
          <p:nvPr/>
        </p:nvSpPr>
        <p:spPr>
          <a:xfrm>
            <a:off x="4129548" y="825910"/>
            <a:ext cx="4250633" cy="707886"/>
          </a:xfrm>
          <a:prstGeom prst="rect">
            <a:avLst/>
          </a:prstGeom>
          <a:noFill/>
        </p:spPr>
        <p:txBody>
          <a:bodyPr wrap="square" rtlCol="0">
            <a:spAutoFit/>
          </a:bodyPr>
          <a:lstStyle/>
          <a:p>
            <a:r>
              <a:rPr lang="en-US" sz="4000" dirty="0"/>
              <a:t>Title Funding</a:t>
            </a:r>
          </a:p>
        </p:txBody>
      </p:sp>
      <p:pic>
        <p:nvPicPr>
          <p:cNvPr id="13" name="Picture 12" descr="FY School vs Admin Fund Use">
            <a:extLst>
              <a:ext uri="{FF2B5EF4-FFF2-40B4-BE49-F238E27FC236}">
                <a16:creationId xmlns:a16="http://schemas.microsoft.com/office/drawing/2014/main" id="{6B66EA3A-A10D-435D-76E4-5B4D729A214B}"/>
              </a:ext>
            </a:extLst>
          </p:cNvPr>
          <p:cNvPicPr>
            <a:picLocks noChangeAspect="1"/>
          </p:cNvPicPr>
          <p:nvPr/>
        </p:nvPicPr>
        <p:blipFill>
          <a:blip r:embed="rId5"/>
          <a:stretch>
            <a:fillRect/>
          </a:stretch>
        </p:blipFill>
        <p:spPr>
          <a:xfrm>
            <a:off x="1184479" y="2694754"/>
            <a:ext cx="6775041" cy="3962760"/>
          </a:xfrm>
          <a:prstGeom prst="rect">
            <a:avLst/>
          </a:prstGeom>
        </p:spPr>
      </p:pic>
    </p:spTree>
    <p:extLst>
      <p:ext uri="{BB962C8B-B14F-4D97-AF65-F5344CB8AC3E}">
        <p14:creationId xmlns:p14="http://schemas.microsoft.com/office/powerpoint/2010/main" val="1862365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Rectangle 88">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93" name="Rectangle 92">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Content Placeholder 6">
            <a:extLst>
              <a:ext uri="{FF2B5EF4-FFF2-40B4-BE49-F238E27FC236}">
                <a16:creationId xmlns:a16="http://schemas.microsoft.com/office/drawing/2014/main" id="{EAC7A53C-F7E5-EAC5-849F-F4424E4B6FBE}"/>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295" y="495169"/>
            <a:ext cx="1571420" cy="1571420"/>
          </a:xfrm>
        </p:spPr>
      </p:pic>
      <p:sp>
        <p:nvSpPr>
          <p:cNvPr id="57" name="Freeform 857">
            <a:extLst>
              <a:ext uri="{FF2B5EF4-FFF2-40B4-BE49-F238E27FC236}">
                <a16:creationId xmlns:a16="http://schemas.microsoft.com/office/drawing/2014/main" id="{60E14F65-4719-4E44-8158-3121CDF4419E}"/>
              </a:ext>
              <a:ext uri="{C183D7F6-B498-43B3-948B-1728B52AA6E4}">
                <adec:decorative xmlns:adec="http://schemas.microsoft.com/office/drawing/2017/decorative" val="1"/>
              </a:ext>
            </a:extLst>
          </p:cNvPr>
          <p:cNvSpPr>
            <a:spLocks noChangeArrowheads="1"/>
          </p:cNvSpPr>
          <p:nvPr/>
        </p:nvSpPr>
        <p:spPr bwMode="auto">
          <a:xfrm>
            <a:off x="13015259" y="4510816"/>
            <a:ext cx="373038" cy="361441"/>
          </a:xfrm>
          <a:custGeom>
            <a:avLst/>
            <a:gdLst/>
            <a:ahLst/>
            <a:cxnLst/>
            <a:rect l="0" t="0" r="r" b="b"/>
            <a:pathLst>
              <a:path w="306027" h="296502">
                <a:moveTo>
                  <a:pt x="247473" y="249351"/>
                </a:moveTo>
                <a:cubicBezTo>
                  <a:pt x="248532" y="250371"/>
                  <a:pt x="248884" y="251392"/>
                  <a:pt x="248884" y="252753"/>
                </a:cubicBezTo>
                <a:cubicBezTo>
                  <a:pt x="248884" y="253773"/>
                  <a:pt x="248532" y="254794"/>
                  <a:pt x="247473" y="255814"/>
                </a:cubicBezTo>
                <a:cubicBezTo>
                  <a:pt x="246768" y="256495"/>
                  <a:pt x="245709" y="256835"/>
                  <a:pt x="244298" y="256835"/>
                </a:cubicBezTo>
                <a:cubicBezTo>
                  <a:pt x="243240" y="256835"/>
                  <a:pt x="241829" y="256495"/>
                  <a:pt x="241123" y="255814"/>
                </a:cubicBezTo>
                <a:cubicBezTo>
                  <a:pt x="240418" y="254794"/>
                  <a:pt x="239712" y="253773"/>
                  <a:pt x="239712" y="252753"/>
                </a:cubicBezTo>
                <a:cubicBezTo>
                  <a:pt x="239712" y="251392"/>
                  <a:pt x="240418" y="250371"/>
                  <a:pt x="241123" y="249691"/>
                </a:cubicBezTo>
                <a:cubicBezTo>
                  <a:pt x="242887" y="247650"/>
                  <a:pt x="246062" y="247990"/>
                  <a:pt x="247473" y="249351"/>
                </a:cubicBezTo>
                <a:close/>
                <a:moveTo>
                  <a:pt x="226836" y="247650"/>
                </a:moveTo>
                <a:cubicBezTo>
                  <a:pt x="229306" y="247650"/>
                  <a:pt x="231422" y="249767"/>
                  <a:pt x="231422" y="252589"/>
                </a:cubicBezTo>
                <a:cubicBezTo>
                  <a:pt x="231422" y="254706"/>
                  <a:pt x="229306" y="256822"/>
                  <a:pt x="226836" y="256822"/>
                </a:cubicBezTo>
                <a:cubicBezTo>
                  <a:pt x="224367" y="256822"/>
                  <a:pt x="222250" y="254706"/>
                  <a:pt x="222250" y="252589"/>
                </a:cubicBezTo>
                <a:cubicBezTo>
                  <a:pt x="222250" y="249767"/>
                  <a:pt x="224367" y="247650"/>
                  <a:pt x="226836" y="247650"/>
                </a:cubicBezTo>
                <a:close/>
                <a:moveTo>
                  <a:pt x="207433" y="247650"/>
                </a:moveTo>
                <a:cubicBezTo>
                  <a:pt x="210256" y="247650"/>
                  <a:pt x="212372" y="249767"/>
                  <a:pt x="212372" y="252589"/>
                </a:cubicBezTo>
                <a:cubicBezTo>
                  <a:pt x="212372" y="254706"/>
                  <a:pt x="210256" y="256822"/>
                  <a:pt x="207433" y="256822"/>
                </a:cubicBezTo>
                <a:cubicBezTo>
                  <a:pt x="204964" y="256822"/>
                  <a:pt x="203200" y="254706"/>
                  <a:pt x="203200" y="252589"/>
                </a:cubicBezTo>
                <a:cubicBezTo>
                  <a:pt x="203200" y="249767"/>
                  <a:pt x="204964" y="247650"/>
                  <a:pt x="207433" y="247650"/>
                </a:cubicBezTo>
                <a:close/>
                <a:moveTo>
                  <a:pt x="174019" y="240934"/>
                </a:moveTo>
                <a:cubicBezTo>
                  <a:pt x="167538" y="240934"/>
                  <a:pt x="162497" y="246429"/>
                  <a:pt x="162497" y="253023"/>
                </a:cubicBezTo>
                <a:cubicBezTo>
                  <a:pt x="162497" y="259251"/>
                  <a:pt x="167538" y="264746"/>
                  <a:pt x="174019" y="264746"/>
                </a:cubicBezTo>
                <a:cubicBezTo>
                  <a:pt x="180500" y="264746"/>
                  <a:pt x="185541" y="259251"/>
                  <a:pt x="185541" y="253023"/>
                </a:cubicBezTo>
                <a:cubicBezTo>
                  <a:pt x="185541" y="246429"/>
                  <a:pt x="180500" y="240934"/>
                  <a:pt x="174019" y="240934"/>
                </a:cubicBezTo>
                <a:close/>
                <a:moveTo>
                  <a:pt x="174019" y="231775"/>
                </a:moveTo>
                <a:cubicBezTo>
                  <a:pt x="185541" y="231775"/>
                  <a:pt x="194902" y="241300"/>
                  <a:pt x="194902" y="253023"/>
                </a:cubicBezTo>
                <a:cubicBezTo>
                  <a:pt x="194902" y="264746"/>
                  <a:pt x="185541" y="274271"/>
                  <a:pt x="174019" y="274271"/>
                </a:cubicBezTo>
                <a:cubicBezTo>
                  <a:pt x="164298" y="274271"/>
                  <a:pt x="156016" y="266944"/>
                  <a:pt x="153856" y="257419"/>
                </a:cubicBezTo>
                <a:lnTo>
                  <a:pt x="60243" y="257419"/>
                </a:lnTo>
                <a:cubicBezTo>
                  <a:pt x="57722" y="257419"/>
                  <a:pt x="55562" y="255221"/>
                  <a:pt x="55562" y="253023"/>
                </a:cubicBezTo>
                <a:cubicBezTo>
                  <a:pt x="55562" y="250092"/>
                  <a:pt x="57722" y="247894"/>
                  <a:pt x="60243" y="247894"/>
                </a:cubicBezTo>
                <a:lnTo>
                  <a:pt x="153856" y="247894"/>
                </a:lnTo>
                <a:cubicBezTo>
                  <a:pt x="156016" y="238736"/>
                  <a:pt x="164298" y="231775"/>
                  <a:pt x="174019" y="231775"/>
                </a:cubicBezTo>
                <a:close/>
                <a:moveTo>
                  <a:pt x="241123" y="200138"/>
                </a:moveTo>
                <a:cubicBezTo>
                  <a:pt x="242887" y="198437"/>
                  <a:pt x="246062" y="198437"/>
                  <a:pt x="247473" y="200138"/>
                </a:cubicBezTo>
                <a:cubicBezTo>
                  <a:pt x="248532" y="201158"/>
                  <a:pt x="248884" y="202179"/>
                  <a:pt x="248884" y="203199"/>
                </a:cubicBezTo>
                <a:cubicBezTo>
                  <a:pt x="248884" y="204560"/>
                  <a:pt x="248532" y="205581"/>
                  <a:pt x="247473" y="206261"/>
                </a:cubicBezTo>
                <a:cubicBezTo>
                  <a:pt x="246768" y="207282"/>
                  <a:pt x="245709" y="207622"/>
                  <a:pt x="244298" y="207622"/>
                </a:cubicBezTo>
                <a:cubicBezTo>
                  <a:pt x="243240" y="207622"/>
                  <a:pt x="241829" y="207282"/>
                  <a:pt x="241123" y="206261"/>
                </a:cubicBezTo>
                <a:cubicBezTo>
                  <a:pt x="240418" y="205581"/>
                  <a:pt x="239712" y="204560"/>
                  <a:pt x="239712" y="203199"/>
                </a:cubicBezTo>
                <a:cubicBezTo>
                  <a:pt x="239712" y="202179"/>
                  <a:pt x="240418" y="201158"/>
                  <a:pt x="241123" y="200138"/>
                </a:cubicBezTo>
                <a:close/>
                <a:moveTo>
                  <a:pt x="226836" y="198437"/>
                </a:moveTo>
                <a:cubicBezTo>
                  <a:pt x="229306" y="198437"/>
                  <a:pt x="231422" y="200554"/>
                  <a:pt x="231422" y="203023"/>
                </a:cubicBezTo>
                <a:cubicBezTo>
                  <a:pt x="231422" y="205493"/>
                  <a:pt x="229306" y="207609"/>
                  <a:pt x="226836" y="207609"/>
                </a:cubicBezTo>
                <a:cubicBezTo>
                  <a:pt x="224367" y="207609"/>
                  <a:pt x="222250" y="205493"/>
                  <a:pt x="222250" y="203023"/>
                </a:cubicBezTo>
                <a:cubicBezTo>
                  <a:pt x="222250" y="200554"/>
                  <a:pt x="224367" y="198437"/>
                  <a:pt x="226836" y="198437"/>
                </a:cubicBezTo>
                <a:close/>
                <a:moveTo>
                  <a:pt x="207433" y="198437"/>
                </a:moveTo>
                <a:cubicBezTo>
                  <a:pt x="210256" y="198437"/>
                  <a:pt x="212372" y="200554"/>
                  <a:pt x="212372" y="203023"/>
                </a:cubicBezTo>
                <a:cubicBezTo>
                  <a:pt x="212372" y="205493"/>
                  <a:pt x="210256" y="207609"/>
                  <a:pt x="207433" y="207609"/>
                </a:cubicBezTo>
                <a:cubicBezTo>
                  <a:pt x="204964" y="207609"/>
                  <a:pt x="203200" y="205493"/>
                  <a:pt x="203200" y="203023"/>
                </a:cubicBezTo>
                <a:cubicBezTo>
                  <a:pt x="203200" y="200554"/>
                  <a:pt x="204964" y="198437"/>
                  <a:pt x="207433" y="198437"/>
                </a:cubicBezTo>
                <a:close/>
                <a:moveTo>
                  <a:pt x="188736" y="198437"/>
                </a:moveTo>
                <a:cubicBezTo>
                  <a:pt x="191206" y="198437"/>
                  <a:pt x="193322" y="200554"/>
                  <a:pt x="193322" y="203023"/>
                </a:cubicBezTo>
                <a:cubicBezTo>
                  <a:pt x="193322" y="205493"/>
                  <a:pt x="191206" y="207609"/>
                  <a:pt x="188736" y="207609"/>
                </a:cubicBezTo>
                <a:cubicBezTo>
                  <a:pt x="186267" y="207609"/>
                  <a:pt x="184150" y="205493"/>
                  <a:pt x="184150" y="203023"/>
                </a:cubicBezTo>
                <a:cubicBezTo>
                  <a:pt x="184150" y="200554"/>
                  <a:pt x="186267" y="198437"/>
                  <a:pt x="188736" y="198437"/>
                </a:cubicBezTo>
                <a:close/>
                <a:moveTo>
                  <a:pt x="171450" y="198437"/>
                </a:moveTo>
                <a:cubicBezTo>
                  <a:pt x="174014" y="198437"/>
                  <a:pt x="175846" y="200554"/>
                  <a:pt x="175846" y="203023"/>
                </a:cubicBezTo>
                <a:cubicBezTo>
                  <a:pt x="175846" y="205493"/>
                  <a:pt x="174014" y="207609"/>
                  <a:pt x="171450" y="207609"/>
                </a:cubicBezTo>
                <a:cubicBezTo>
                  <a:pt x="168519" y="207609"/>
                  <a:pt x="166687" y="205493"/>
                  <a:pt x="166687" y="203023"/>
                </a:cubicBezTo>
                <a:cubicBezTo>
                  <a:pt x="166687" y="200554"/>
                  <a:pt x="168519" y="198437"/>
                  <a:pt x="171450" y="198437"/>
                </a:cubicBezTo>
                <a:close/>
                <a:moveTo>
                  <a:pt x="152223" y="198437"/>
                </a:moveTo>
                <a:cubicBezTo>
                  <a:pt x="154693" y="198437"/>
                  <a:pt x="156809" y="200554"/>
                  <a:pt x="156809" y="203023"/>
                </a:cubicBezTo>
                <a:cubicBezTo>
                  <a:pt x="156809" y="205493"/>
                  <a:pt x="154693" y="207609"/>
                  <a:pt x="152223" y="207609"/>
                </a:cubicBezTo>
                <a:cubicBezTo>
                  <a:pt x="149754" y="207609"/>
                  <a:pt x="147637" y="205493"/>
                  <a:pt x="147637" y="203023"/>
                </a:cubicBezTo>
                <a:cubicBezTo>
                  <a:pt x="147637" y="200554"/>
                  <a:pt x="149754" y="198437"/>
                  <a:pt x="152223" y="198437"/>
                </a:cubicBezTo>
                <a:close/>
                <a:moveTo>
                  <a:pt x="132983" y="198437"/>
                </a:moveTo>
                <a:cubicBezTo>
                  <a:pt x="135914" y="198437"/>
                  <a:pt x="137746" y="200554"/>
                  <a:pt x="137746" y="203023"/>
                </a:cubicBezTo>
                <a:cubicBezTo>
                  <a:pt x="137746" y="205493"/>
                  <a:pt x="135914" y="207609"/>
                  <a:pt x="132983" y="207609"/>
                </a:cubicBezTo>
                <a:cubicBezTo>
                  <a:pt x="130419" y="207609"/>
                  <a:pt x="128587" y="205493"/>
                  <a:pt x="128587" y="203023"/>
                </a:cubicBezTo>
                <a:cubicBezTo>
                  <a:pt x="128587" y="200554"/>
                  <a:pt x="130419" y="198437"/>
                  <a:pt x="132983" y="198437"/>
                </a:cubicBezTo>
                <a:close/>
                <a:moveTo>
                  <a:pt x="99908" y="192087"/>
                </a:moveTo>
                <a:cubicBezTo>
                  <a:pt x="93470" y="192087"/>
                  <a:pt x="88464" y="197216"/>
                  <a:pt x="88464" y="203810"/>
                </a:cubicBezTo>
                <a:cubicBezTo>
                  <a:pt x="88464" y="210405"/>
                  <a:pt x="93470" y="215534"/>
                  <a:pt x="99908" y="215534"/>
                </a:cubicBezTo>
                <a:cubicBezTo>
                  <a:pt x="105987" y="215534"/>
                  <a:pt x="111352" y="210405"/>
                  <a:pt x="111352" y="203810"/>
                </a:cubicBezTo>
                <a:cubicBezTo>
                  <a:pt x="111352" y="197216"/>
                  <a:pt x="105987" y="192087"/>
                  <a:pt x="99908" y="192087"/>
                </a:cubicBezTo>
                <a:close/>
                <a:moveTo>
                  <a:pt x="99908" y="182562"/>
                </a:moveTo>
                <a:cubicBezTo>
                  <a:pt x="111352" y="182562"/>
                  <a:pt x="120292" y="192087"/>
                  <a:pt x="120292" y="203810"/>
                </a:cubicBezTo>
                <a:cubicBezTo>
                  <a:pt x="120292" y="215534"/>
                  <a:pt x="111352" y="225059"/>
                  <a:pt x="99908" y="225059"/>
                </a:cubicBezTo>
                <a:cubicBezTo>
                  <a:pt x="89894" y="225059"/>
                  <a:pt x="81669" y="218098"/>
                  <a:pt x="79523" y="208573"/>
                </a:cubicBezTo>
                <a:lnTo>
                  <a:pt x="60569" y="208939"/>
                </a:lnTo>
                <a:lnTo>
                  <a:pt x="60211" y="208939"/>
                </a:lnTo>
                <a:cubicBezTo>
                  <a:pt x="57708" y="208939"/>
                  <a:pt x="55920" y="206741"/>
                  <a:pt x="55562" y="203810"/>
                </a:cubicBezTo>
                <a:cubicBezTo>
                  <a:pt x="55562" y="201612"/>
                  <a:pt x="57708" y="199414"/>
                  <a:pt x="60211" y="199414"/>
                </a:cubicBezTo>
                <a:lnTo>
                  <a:pt x="79523" y="199048"/>
                </a:lnTo>
                <a:cubicBezTo>
                  <a:pt x="81669" y="189889"/>
                  <a:pt x="89894" y="182562"/>
                  <a:pt x="99908" y="182562"/>
                </a:cubicBezTo>
                <a:close/>
                <a:moveTo>
                  <a:pt x="241123" y="146163"/>
                </a:moveTo>
                <a:cubicBezTo>
                  <a:pt x="242887" y="144462"/>
                  <a:pt x="246062" y="144462"/>
                  <a:pt x="247473" y="146163"/>
                </a:cubicBezTo>
                <a:cubicBezTo>
                  <a:pt x="248532" y="147183"/>
                  <a:pt x="248884" y="148204"/>
                  <a:pt x="248884" y="149224"/>
                </a:cubicBezTo>
                <a:cubicBezTo>
                  <a:pt x="248884" y="150585"/>
                  <a:pt x="248532" y="151606"/>
                  <a:pt x="247473" y="152626"/>
                </a:cubicBezTo>
                <a:cubicBezTo>
                  <a:pt x="246768" y="153307"/>
                  <a:pt x="245709" y="153647"/>
                  <a:pt x="244298" y="153647"/>
                </a:cubicBezTo>
                <a:cubicBezTo>
                  <a:pt x="243240" y="153647"/>
                  <a:pt x="241829" y="153307"/>
                  <a:pt x="241123" y="152626"/>
                </a:cubicBezTo>
                <a:cubicBezTo>
                  <a:pt x="240418" y="151606"/>
                  <a:pt x="239712" y="150585"/>
                  <a:pt x="239712" y="149224"/>
                </a:cubicBezTo>
                <a:cubicBezTo>
                  <a:pt x="239712" y="148204"/>
                  <a:pt x="240418" y="147183"/>
                  <a:pt x="241123" y="146163"/>
                </a:cubicBezTo>
                <a:close/>
                <a:moveTo>
                  <a:pt x="226836" y="144462"/>
                </a:moveTo>
                <a:cubicBezTo>
                  <a:pt x="229306" y="144462"/>
                  <a:pt x="231422" y="146579"/>
                  <a:pt x="231422" y="149048"/>
                </a:cubicBezTo>
                <a:cubicBezTo>
                  <a:pt x="231422" y="151518"/>
                  <a:pt x="229306" y="153634"/>
                  <a:pt x="226836" y="153634"/>
                </a:cubicBezTo>
                <a:cubicBezTo>
                  <a:pt x="224367" y="153634"/>
                  <a:pt x="222250" y="151518"/>
                  <a:pt x="222250" y="149048"/>
                </a:cubicBezTo>
                <a:cubicBezTo>
                  <a:pt x="222250" y="146579"/>
                  <a:pt x="224367" y="144462"/>
                  <a:pt x="226836" y="144462"/>
                </a:cubicBezTo>
                <a:close/>
                <a:moveTo>
                  <a:pt x="193338" y="137482"/>
                </a:moveTo>
                <a:cubicBezTo>
                  <a:pt x="186468" y="137482"/>
                  <a:pt x="181405" y="142820"/>
                  <a:pt x="181405" y="148869"/>
                </a:cubicBezTo>
                <a:cubicBezTo>
                  <a:pt x="181405" y="155273"/>
                  <a:pt x="186468" y="160611"/>
                  <a:pt x="193338" y="160611"/>
                </a:cubicBezTo>
                <a:cubicBezTo>
                  <a:pt x="199486" y="160611"/>
                  <a:pt x="204548" y="155273"/>
                  <a:pt x="204548" y="148869"/>
                </a:cubicBezTo>
                <a:cubicBezTo>
                  <a:pt x="204548" y="142820"/>
                  <a:pt x="199486" y="137482"/>
                  <a:pt x="193338" y="137482"/>
                </a:cubicBezTo>
                <a:close/>
                <a:moveTo>
                  <a:pt x="193338" y="128587"/>
                </a:moveTo>
                <a:cubicBezTo>
                  <a:pt x="204548" y="128587"/>
                  <a:pt x="213950" y="137482"/>
                  <a:pt x="213950" y="148869"/>
                </a:cubicBezTo>
                <a:cubicBezTo>
                  <a:pt x="213950" y="160611"/>
                  <a:pt x="204548" y="169506"/>
                  <a:pt x="193338" y="169506"/>
                </a:cubicBezTo>
                <a:cubicBezTo>
                  <a:pt x="183213" y="169506"/>
                  <a:pt x="174896" y="162746"/>
                  <a:pt x="172726" y="153494"/>
                </a:cubicBezTo>
                <a:lnTo>
                  <a:pt x="60263" y="153494"/>
                </a:lnTo>
                <a:cubicBezTo>
                  <a:pt x="57732" y="153494"/>
                  <a:pt x="55562" y="151359"/>
                  <a:pt x="55562" y="148869"/>
                </a:cubicBezTo>
                <a:cubicBezTo>
                  <a:pt x="55562" y="146378"/>
                  <a:pt x="57732" y="144599"/>
                  <a:pt x="60263" y="144599"/>
                </a:cubicBezTo>
                <a:lnTo>
                  <a:pt x="172726" y="144243"/>
                </a:lnTo>
                <a:cubicBezTo>
                  <a:pt x="174896" y="134992"/>
                  <a:pt x="183213" y="128587"/>
                  <a:pt x="193338" y="128587"/>
                </a:cubicBezTo>
                <a:close/>
                <a:moveTo>
                  <a:pt x="149229" y="78539"/>
                </a:moveTo>
                <a:cubicBezTo>
                  <a:pt x="144543" y="78539"/>
                  <a:pt x="140578" y="80700"/>
                  <a:pt x="137694" y="83943"/>
                </a:cubicBezTo>
                <a:lnTo>
                  <a:pt x="121113" y="106279"/>
                </a:lnTo>
                <a:cubicBezTo>
                  <a:pt x="116788" y="112404"/>
                  <a:pt x="109939" y="115646"/>
                  <a:pt x="102730" y="115646"/>
                </a:cubicBezTo>
                <a:lnTo>
                  <a:pt x="23069" y="115646"/>
                </a:lnTo>
                <a:cubicBezTo>
                  <a:pt x="15500" y="115646"/>
                  <a:pt x="9011" y="122131"/>
                  <a:pt x="9011" y="129697"/>
                </a:cubicBezTo>
                <a:lnTo>
                  <a:pt x="9011" y="137263"/>
                </a:lnTo>
                <a:lnTo>
                  <a:pt x="9011" y="273445"/>
                </a:lnTo>
                <a:cubicBezTo>
                  <a:pt x="9011" y="281010"/>
                  <a:pt x="15500" y="287135"/>
                  <a:pt x="23069" y="287135"/>
                </a:cubicBezTo>
                <a:lnTo>
                  <a:pt x="282597" y="287135"/>
                </a:lnTo>
                <a:cubicBezTo>
                  <a:pt x="290527" y="287135"/>
                  <a:pt x="296655" y="281010"/>
                  <a:pt x="296655" y="273445"/>
                </a:cubicBezTo>
                <a:lnTo>
                  <a:pt x="296655" y="107000"/>
                </a:lnTo>
                <a:lnTo>
                  <a:pt x="296655" y="92589"/>
                </a:lnTo>
                <a:cubicBezTo>
                  <a:pt x="296655" y="84663"/>
                  <a:pt x="290527" y="78539"/>
                  <a:pt x="282597" y="78539"/>
                </a:cubicBezTo>
                <a:lnTo>
                  <a:pt x="149229" y="78539"/>
                </a:lnTo>
                <a:close/>
                <a:moveTo>
                  <a:pt x="39630" y="36512"/>
                </a:moveTo>
                <a:lnTo>
                  <a:pt x="99346" y="36512"/>
                </a:lnTo>
                <a:cubicBezTo>
                  <a:pt x="102242" y="36512"/>
                  <a:pt x="104413" y="38344"/>
                  <a:pt x="104413" y="41274"/>
                </a:cubicBezTo>
                <a:cubicBezTo>
                  <a:pt x="104413" y="43473"/>
                  <a:pt x="102242" y="45671"/>
                  <a:pt x="99346" y="45671"/>
                </a:cubicBezTo>
                <a:lnTo>
                  <a:pt x="39630" y="45671"/>
                </a:lnTo>
                <a:cubicBezTo>
                  <a:pt x="37096" y="45671"/>
                  <a:pt x="34925" y="43473"/>
                  <a:pt x="34925" y="41274"/>
                </a:cubicBezTo>
                <a:cubicBezTo>
                  <a:pt x="34925" y="38344"/>
                  <a:pt x="37096" y="36512"/>
                  <a:pt x="39630" y="36512"/>
                </a:cubicBezTo>
                <a:close/>
                <a:moveTo>
                  <a:pt x="23069" y="9367"/>
                </a:moveTo>
                <a:cubicBezTo>
                  <a:pt x="15500" y="9367"/>
                  <a:pt x="9011" y="15492"/>
                  <a:pt x="9011" y="23057"/>
                </a:cubicBezTo>
                <a:lnTo>
                  <a:pt x="9011" y="111323"/>
                </a:lnTo>
                <a:cubicBezTo>
                  <a:pt x="13337" y="108441"/>
                  <a:pt x="17662" y="106279"/>
                  <a:pt x="23069" y="106279"/>
                </a:cubicBezTo>
                <a:lnTo>
                  <a:pt x="102730" y="106279"/>
                </a:lnTo>
                <a:cubicBezTo>
                  <a:pt x="107055" y="106279"/>
                  <a:pt x="111381" y="104478"/>
                  <a:pt x="113543" y="100875"/>
                </a:cubicBezTo>
                <a:lnTo>
                  <a:pt x="130485" y="78539"/>
                </a:lnTo>
                <a:cubicBezTo>
                  <a:pt x="134810" y="72774"/>
                  <a:pt x="141659" y="69172"/>
                  <a:pt x="149229" y="69172"/>
                </a:cubicBezTo>
                <a:lnTo>
                  <a:pt x="282597" y="69172"/>
                </a:lnTo>
                <a:cubicBezTo>
                  <a:pt x="288004" y="69172"/>
                  <a:pt x="292690" y="71333"/>
                  <a:pt x="296655" y="74215"/>
                </a:cubicBezTo>
                <a:lnTo>
                  <a:pt x="296655" y="60165"/>
                </a:lnTo>
                <a:cubicBezTo>
                  <a:pt x="296655" y="52599"/>
                  <a:pt x="290527" y="46114"/>
                  <a:pt x="282597" y="46114"/>
                </a:cubicBezTo>
                <a:lnTo>
                  <a:pt x="149229" y="46114"/>
                </a:lnTo>
                <a:cubicBezTo>
                  <a:pt x="141659" y="46114"/>
                  <a:pt x="134810" y="42512"/>
                  <a:pt x="130485" y="37108"/>
                </a:cubicBezTo>
                <a:lnTo>
                  <a:pt x="117065" y="19414"/>
                </a:lnTo>
                <a:lnTo>
                  <a:pt x="113543" y="14771"/>
                </a:lnTo>
                <a:cubicBezTo>
                  <a:pt x="111381" y="11168"/>
                  <a:pt x="107055" y="9367"/>
                  <a:pt x="102730" y="9367"/>
                </a:cubicBezTo>
                <a:lnTo>
                  <a:pt x="23069" y="9367"/>
                </a:lnTo>
                <a:close/>
                <a:moveTo>
                  <a:pt x="23069" y="0"/>
                </a:moveTo>
                <a:lnTo>
                  <a:pt x="102730" y="0"/>
                </a:lnTo>
                <a:cubicBezTo>
                  <a:pt x="109939" y="0"/>
                  <a:pt x="116788" y="3242"/>
                  <a:pt x="121113" y="9367"/>
                </a:cubicBezTo>
                <a:lnTo>
                  <a:pt x="129714" y="20766"/>
                </a:lnTo>
                <a:lnTo>
                  <a:pt x="137694" y="31343"/>
                </a:lnTo>
                <a:cubicBezTo>
                  <a:pt x="140578" y="34946"/>
                  <a:pt x="144543" y="37108"/>
                  <a:pt x="149229" y="37108"/>
                </a:cubicBezTo>
                <a:lnTo>
                  <a:pt x="282597" y="37108"/>
                </a:lnTo>
                <a:cubicBezTo>
                  <a:pt x="295573" y="37108"/>
                  <a:pt x="306027" y="47195"/>
                  <a:pt x="306027" y="60165"/>
                </a:cubicBezTo>
                <a:lnTo>
                  <a:pt x="306027" y="92589"/>
                </a:lnTo>
                <a:lnTo>
                  <a:pt x="306027" y="109162"/>
                </a:lnTo>
                <a:lnTo>
                  <a:pt x="306027" y="273445"/>
                </a:lnTo>
                <a:cubicBezTo>
                  <a:pt x="306027" y="286054"/>
                  <a:pt x="295573" y="296502"/>
                  <a:pt x="282597" y="296502"/>
                </a:cubicBezTo>
                <a:lnTo>
                  <a:pt x="23069" y="296502"/>
                </a:lnTo>
                <a:cubicBezTo>
                  <a:pt x="10453" y="296502"/>
                  <a:pt x="0" y="286054"/>
                  <a:pt x="0" y="273445"/>
                </a:cubicBezTo>
                <a:lnTo>
                  <a:pt x="0" y="140505"/>
                </a:lnTo>
                <a:lnTo>
                  <a:pt x="0" y="129697"/>
                </a:lnTo>
                <a:lnTo>
                  <a:pt x="0" y="23057"/>
                </a:lnTo>
                <a:cubicBezTo>
                  <a:pt x="0" y="10088"/>
                  <a:pt x="10453" y="0"/>
                  <a:pt x="23069"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58" name="Freeform 858">
            <a:extLst>
              <a:ext uri="{FF2B5EF4-FFF2-40B4-BE49-F238E27FC236}">
                <a16:creationId xmlns:a16="http://schemas.microsoft.com/office/drawing/2014/main" id="{DDA1B99E-83FF-7F4D-A8CC-F21C6E1C84E5}"/>
              </a:ext>
              <a:ext uri="{C183D7F6-B498-43B3-948B-1728B52AA6E4}">
                <adec:decorative xmlns:adec="http://schemas.microsoft.com/office/drawing/2017/decorative" val="1"/>
              </a:ext>
            </a:extLst>
          </p:cNvPr>
          <p:cNvSpPr>
            <a:spLocks noChangeArrowheads="1"/>
          </p:cNvSpPr>
          <p:nvPr/>
        </p:nvSpPr>
        <p:spPr bwMode="auto">
          <a:xfrm>
            <a:off x="12986339" y="3033033"/>
            <a:ext cx="373038" cy="373040"/>
          </a:xfrm>
          <a:custGeom>
            <a:avLst/>
            <a:gdLst/>
            <a:ahLst/>
            <a:cxnLst/>
            <a:rect l="0" t="0" r="r" b="b"/>
            <a:pathLst>
              <a:path w="306027" h="306028">
                <a:moveTo>
                  <a:pt x="104598" y="188913"/>
                </a:moveTo>
                <a:cubicBezTo>
                  <a:pt x="107068" y="188913"/>
                  <a:pt x="109184" y="191095"/>
                  <a:pt x="109184" y="193640"/>
                </a:cubicBezTo>
                <a:lnTo>
                  <a:pt x="109184" y="248909"/>
                </a:lnTo>
                <a:cubicBezTo>
                  <a:pt x="109184" y="251455"/>
                  <a:pt x="107068" y="253636"/>
                  <a:pt x="104598" y="253636"/>
                </a:cubicBezTo>
                <a:cubicBezTo>
                  <a:pt x="102129" y="253636"/>
                  <a:pt x="100012" y="251455"/>
                  <a:pt x="100012" y="248909"/>
                </a:cubicBezTo>
                <a:lnTo>
                  <a:pt x="100012" y="193640"/>
                </a:lnTo>
                <a:cubicBezTo>
                  <a:pt x="100012" y="191095"/>
                  <a:pt x="102129" y="188913"/>
                  <a:pt x="104598" y="188913"/>
                </a:cubicBezTo>
                <a:close/>
                <a:moveTo>
                  <a:pt x="199658" y="168275"/>
                </a:moveTo>
                <a:cubicBezTo>
                  <a:pt x="202223" y="168275"/>
                  <a:pt x="204421" y="170457"/>
                  <a:pt x="204421" y="173002"/>
                </a:cubicBezTo>
                <a:lnTo>
                  <a:pt x="204421" y="228272"/>
                </a:lnTo>
                <a:cubicBezTo>
                  <a:pt x="204421" y="230818"/>
                  <a:pt x="202223" y="232999"/>
                  <a:pt x="199658" y="232999"/>
                </a:cubicBezTo>
                <a:cubicBezTo>
                  <a:pt x="197094" y="232999"/>
                  <a:pt x="195262" y="230818"/>
                  <a:pt x="195262" y="228272"/>
                </a:cubicBezTo>
                <a:lnTo>
                  <a:pt x="195262" y="173002"/>
                </a:lnTo>
                <a:cubicBezTo>
                  <a:pt x="195262" y="170457"/>
                  <a:pt x="197094" y="168275"/>
                  <a:pt x="199658" y="168275"/>
                </a:cubicBezTo>
                <a:close/>
                <a:moveTo>
                  <a:pt x="166891" y="149589"/>
                </a:moveTo>
                <a:cubicBezTo>
                  <a:pt x="158240" y="149589"/>
                  <a:pt x="150670" y="154275"/>
                  <a:pt x="147066" y="161845"/>
                </a:cubicBezTo>
                <a:cubicBezTo>
                  <a:pt x="160763" y="165089"/>
                  <a:pt x="171577" y="177345"/>
                  <a:pt x="171577" y="192484"/>
                </a:cubicBezTo>
                <a:lnTo>
                  <a:pt x="171577" y="246552"/>
                </a:lnTo>
                <a:cubicBezTo>
                  <a:pt x="171216" y="256645"/>
                  <a:pt x="163286" y="264575"/>
                  <a:pt x="153194" y="264575"/>
                </a:cubicBezTo>
                <a:cubicBezTo>
                  <a:pt x="143101" y="264575"/>
                  <a:pt x="135171" y="256645"/>
                  <a:pt x="135171" y="246552"/>
                </a:cubicBezTo>
                <a:lnTo>
                  <a:pt x="135171" y="197170"/>
                </a:lnTo>
                <a:cubicBezTo>
                  <a:pt x="135171" y="194647"/>
                  <a:pt x="137334" y="192484"/>
                  <a:pt x="139857" y="192484"/>
                </a:cubicBezTo>
                <a:cubicBezTo>
                  <a:pt x="142380" y="192484"/>
                  <a:pt x="144543" y="194647"/>
                  <a:pt x="144543" y="197170"/>
                </a:cubicBezTo>
                <a:lnTo>
                  <a:pt x="144543" y="246552"/>
                </a:lnTo>
                <a:cubicBezTo>
                  <a:pt x="144543" y="251238"/>
                  <a:pt x="148508" y="255203"/>
                  <a:pt x="153194" y="255203"/>
                </a:cubicBezTo>
                <a:cubicBezTo>
                  <a:pt x="157880" y="255203"/>
                  <a:pt x="162205" y="251238"/>
                  <a:pt x="162205" y="246552"/>
                </a:cubicBezTo>
                <a:lnTo>
                  <a:pt x="162205" y="192484"/>
                </a:lnTo>
                <a:cubicBezTo>
                  <a:pt x="162205" y="180228"/>
                  <a:pt x="152112" y="170135"/>
                  <a:pt x="139857" y="170135"/>
                </a:cubicBezTo>
                <a:lnTo>
                  <a:pt x="110299" y="170135"/>
                </a:lnTo>
                <a:lnTo>
                  <a:pt x="110299" y="175542"/>
                </a:lnTo>
                <a:cubicBezTo>
                  <a:pt x="110299" y="178426"/>
                  <a:pt x="108137" y="180228"/>
                  <a:pt x="105614" y="180228"/>
                </a:cubicBezTo>
                <a:cubicBezTo>
                  <a:pt x="103090" y="180228"/>
                  <a:pt x="100928" y="178426"/>
                  <a:pt x="100928" y="175542"/>
                </a:cubicBezTo>
                <a:lnTo>
                  <a:pt x="100928" y="170135"/>
                </a:lnTo>
                <a:lnTo>
                  <a:pt x="71370" y="170135"/>
                </a:lnTo>
                <a:cubicBezTo>
                  <a:pt x="59115" y="170135"/>
                  <a:pt x="49382" y="180228"/>
                  <a:pt x="49382" y="192484"/>
                </a:cubicBezTo>
                <a:lnTo>
                  <a:pt x="49382" y="222762"/>
                </a:lnTo>
                <a:cubicBezTo>
                  <a:pt x="54429" y="230332"/>
                  <a:pt x="60196" y="237541"/>
                  <a:pt x="66684" y="243308"/>
                </a:cubicBezTo>
                <a:lnTo>
                  <a:pt x="66684" y="197170"/>
                </a:lnTo>
                <a:cubicBezTo>
                  <a:pt x="66684" y="194647"/>
                  <a:pt x="68847" y="192484"/>
                  <a:pt x="71370" y="192484"/>
                </a:cubicBezTo>
                <a:cubicBezTo>
                  <a:pt x="73893" y="192484"/>
                  <a:pt x="76056" y="194647"/>
                  <a:pt x="76056" y="197170"/>
                </a:cubicBezTo>
                <a:lnTo>
                  <a:pt x="76056" y="251599"/>
                </a:lnTo>
                <a:cubicBezTo>
                  <a:pt x="97323" y="268180"/>
                  <a:pt x="123997" y="278272"/>
                  <a:pt x="152833" y="278272"/>
                </a:cubicBezTo>
                <a:cubicBezTo>
                  <a:pt x="182391" y="278272"/>
                  <a:pt x="209064" y="268180"/>
                  <a:pt x="230331" y="251238"/>
                </a:cubicBezTo>
                <a:lnTo>
                  <a:pt x="230331" y="176624"/>
                </a:lnTo>
                <a:cubicBezTo>
                  <a:pt x="230331" y="174100"/>
                  <a:pt x="232494" y="171938"/>
                  <a:pt x="235017" y="171938"/>
                </a:cubicBezTo>
                <a:cubicBezTo>
                  <a:pt x="237540" y="171938"/>
                  <a:pt x="239703" y="174100"/>
                  <a:pt x="239703" y="176624"/>
                </a:cubicBezTo>
                <a:lnTo>
                  <a:pt x="239703" y="243308"/>
                </a:lnTo>
                <a:cubicBezTo>
                  <a:pt x="246191" y="236820"/>
                  <a:pt x="252319" y="229611"/>
                  <a:pt x="257365" y="222041"/>
                </a:cubicBezTo>
                <a:lnTo>
                  <a:pt x="257365" y="171938"/>
                </a:lnTo>
                <a:cubicBezTo>
                  <a:pt x="257365" y="159682"/>
                  <a:pt x="247272" y="149589"/>
                  <a:pt x="235017" y="149589"/>
                </a:cubicBezTo>
                <a:lnTo>
                  <a:pt x="205460" y="149589"/>
                </a:lnTo>
                <a:lnTo>
                  <a:pt x="205460" y="154996"/>
                </a:lnTo>
                <a:cubicBezTo>
                  <a:pt x="205460" y="157519"/>
                  <a:pt x="203297" y="159682"/>
                  <a:pt x="200774" y="159682"/>
                </a:cubicBezTo>
                <a:cubicBezTo>
                  <a:pt x="198251" y="159682"/>
                  <a:pt x="196448" y="157519"/>
                  <a:pt x="196448" y="154996"/>
                </a:cubicBezTo>
                <a:lnTo>
                  <a:pt x="196448" y="149589"/>
                </a:lnTo>
                <a:lnTo>
                  <a:pt x="166891" y="149589"/>
                </a:lnTo>
                <a:close/>
                <a:moveTo>
                  <a:pt x="104593" y="101539"/>
                </a:moveTo>
                <a:cubicBezTo>
                  <a:pt x="94036" y="101539"/>
                  <a:pt x="85664" y="109912"/>
                  <a:pt x="85664" y="120468"/>
                </a:cubicBezTo>
                <a:cubicBezTo>
                  <a:pt x="85664" y="131024"/>
                  <a:pt x="94036" y="139761"/>
                  <a:pt x="104593" y="139761"/>
                </a:cubicBezTo>
                <a:cubicBezTo>
                  <a:pt x="115149" y="139761"/>
                  <a:pt x="123886" y="131024"/>
                  <a:pt x="123886" y="120468"/>
                </a:cubicBezTo>
                <a:cubicBezTo>
                  <a:pt x="123886" y="109912"/>
                  <a:pt x="115149" y="101539"/>
                  <a:pt x="104593" y="101539"/>
                </a:cubicBezTo>
                <a:close/>
                <a:moveTo>
                  <a:pt x="104593" y="92075"/>
                </a:moveTo>
                <a:cubicBezTo>
                  <a:pt x="120246" y="92075"/>
                  <a:pt x="132986" y="104815"/>
                  <a:pt x="132986" y="120468"/>
                </a:cubicBezTo>
                <a:cubicBezTo>
                  <a:pt x="132986" y="136121"/>
                  <a:pt x="120246" y="148861"/>
                  <a:pt x="104593" y="148861"/>
                </a:cubicBezTo>
                <a:cubicBezTo>
                  <a:pt x="88940" y="148861"/>
                  <a:pt x="76200" y="136121"/>
                  <a:pt x="76200" y="120468"/>
                </a:cubicBezTo>
                <a:cubicBezTo>
                  <a:pt x="76200" y="104815"/>
                  <a:pt x="88940" y="92075"/>
                  <a:pt x="104593" y="92075"/>
                </a:cubicBezTo>
                <a:close/>
                <a:moveTo>
                  <a:pt x="199843" y="80902"/>
                </a:moveTo>
                <a:cubicBezTo>
                  <a:pt x="189287" y="80902"/>
                  <a:pt x="180914" y="89275"/>
                  <a:pt x="180914" y="99831"/>
                </a:cubicBezTo>
                <a:cubicBezTo>
                  <a:pt x="180914" y="110387"/>
                  <a:pt x="189287" y="119124"/>
                  <a:pt x="199843" y="119124"/>
                </a:cubicBezTo>
                <a:cubicBezTo>
                  <a:pt x="210764" y="119124"/>
                  <a:pt x="219136" y="110387"/>
                  <a:pt x="219136" y="99831"/>
                </a:cubicBezTo>
                <a:cubicBezTo>
                  <a:pt x="219136" y="89275"/>
                  <a:pt x="210764" y="80902"/>
                  <a:pt x="199843" y="80902"/>
                </a:cubicBezTo>
                <a:close/>
                <a:moveTo>
                  <a:pt x="199843" y="71438"/>
                </a:moveTo>
                <a:cubicBezTo>
                  <a:pt x="215860" y="71438"/>
                  <a:pt x="228236" y="84178"/>
                  <a:pt x="228236" y="99831"/>
                </a:cubicBezTo>
                <a:cubicBezTo>
                  <a:pt x="228236" y="115484"/>
                  <a:pt x="215860" y="128224"/>
                  <a:pt x="199843" y="128224"/>
                </a:cubicBezTo>
                <a:cubicBezTo>
                  <a:pt x="184191" y="128224"/>
                  <a:pt x="171450" y="115484"/>
                  <a:pt x="171450" y="99831"/>
                </a:cubicBezTo>
                <a:cubicBezTo>
                  <a:pt x="171450" y="84178"/>
                  <a:pt x="184191" y="71438"/>
                  <a:pt x="199843" y="71438"/>
                </a:cubicBezTo>
                <a:close/>
                <a:moveTo>
                  <a:pt x="152833" y="27755"/>
                </a:moveTo>
                <a:cubicBezTo>
                  <a:pt x="83986" y="27755"/>
                  <a:pt x="27755" y="83986"/>
                  <a:pt x="27755" y="153194"/>
                </a:cubicBezTo>
                <a:cubicBezTo>
                  <a:pt x="27755" y="172298"/>
                  <a:pt x="32441" y="190321"/>
                  <a:pt x="40010" y="206542"/>
                </a:cubicBezTo>
                <a:lnTo>
                  <a:pt x="40010" y="192484"/>
                </a:lnTo>
                <a:cubicBezTo>
                  <a:pt x="40010" y="175182"/>
                  <a:pt x="54068" y="161124"/>
                  <a:pt x="71370" y="161124"/>
                </a:cubicBezTo>
                <a:lnTo>
                  <a:pt x="137334" y="161124"/>
                </a:lnTo>
                <a:cubicBezTo>
                  <a:pt x="141659" y="148508"/>
                  <a:pt x="153554" y="140578"/>
                  <a:pt x="166891" y="140578"/>
                </a:cubicBezTo>
                <a:lnTo>
                  <a:pt x="235017" y="140578"/>
                </a:lnTo>
                <a:cubicBezTo>
                  <a:pt x="252319" y="140578"/>
                  <a:pt x="266737" y="154636"/>
                  <a:pt x="266737" y="171938"/>
                </a:cubicBezTo>
                <a:lnTo>
                  <a:pt x="266737" y="205821"/>
                </a:lnTo>
                <a:cubicBezTo>
                  <a:pt x="273946" y="189600"/>
                  <a:pt x="278272" y="171577"/>
                  <a:pt x="278272" y="153194"/>
                </a:cubicBezTo>
                <a:cubicBezTo>
                  <a:pt x="278272" y="83986"/>
                  <a:pt x="222041" y="27755"/>
                  <a:pt x="152833" y="27755"/>
                </a:cubicBezTo>
                <a:close/>
                <a:moveTo>
                  <a:pt x="152833" y="0"/>
                </a:moveTo>
                <a:cubicBezTo>
                  <a:pt x="155717" y="0"/>
                  <a:pt x="157519" y="2163"/>
                  <a:pt x="157519" y="4686"/>
                </a:cubicBezTo>
                <a:lnTo>
                  <a:pt x="157519" y="18744"/>
                </a:lnTo>
                <a:cubicBezTo>
                  <a:pt x="228168" y="21267"/>
                  <a:pt x="284760" y="77859"/>
                  <a:pt x="287283" y="148508"/>
                </a:cubicBezTo>
                <a:lnTo>
                  <a:pt x="301341" y="148508"/>
                </a:lnTo>
                <a:cubicBezTo>
                  <a:pt x="303864" y="148508"/>
                  <a:pt x="306027" y="150671"/>
                  <a:pt x="306027" y="153194"/>
                </a:cubicBezTo>
                <a:cubicBezTo>
                  <a:pt x="306027" y="155717"/>
                  <a:pt x="303864" y="157880"/>
                  <a:pt x="301341" y="157880"/>
                </a:cubicBezTo>
                <a:lnTo>
                  <a:pt x="287283" y="157880"/>
                </a:lnTo>
                <a:cubicBezTo>
                  <a:pt x="284760" y="228169"/>
                  <a:pt x="228168" y="285121"/>
                  <a:pt x="157519" y="287284"/>
                </a:cubicBezTo>
                <a:lnTo>
                  <a:pt x="157519" y="301342"/>
                </a:lnTo>
                <a:cubicBezTo>
                  <a:pt x="157519" y="303865"/>
                  <a:pt x="155717" y="306028"/>
                  <a:pt x="152833" y="306028"/>
                </a:cubicBezTo>
                <a:cubicBezTo>
                  <a:pt x="150310" y="306028"/>
                  <a:pt x="148508" y="303865"/>
                  <a:pt x="148508" y="301342"/>
                </a:cubicBezTo>
                <a:lnTo>
                  <a:pt x="148508" y="287284"/>
                </a:lnTo>
                <a:cubicBezTo>
                  <a:pt x="77858" y="285121"/>
                  <a:pt x="21267" y="228169"/>
                  <a:pt x="18744" y="157880"/>
                </a:cubicBezTo>
                <a:lnTo>
                  <a:pt x="4686" y="157880"/>
                </a:lnTo>
                <a:cubicBezTo>
                  <a:pt x="2163" y="157880"/>
                  <a:pt x="0" y="155717"/>
                  <a:pt x="0" y="153194"/>
                </a:cubicBezTo>
                <a:cubicBezTo>
                  <a:pt x="0" y="150671"/>
                  <a:pt x="2163" y="148508"/>
                  <a:pt x="4686" y="148508"/>
                </a:cubicBezTo>
                <a:lnTo>
                  <a:pt x="18744" y="148508"/>
                </a:lnTo>
                <a:cubicBezTo>
                  <a:pt x="21267" y="77859"/>
                  <a:pt x="77858" y="21267"/>
                  <a:pt x="148508" y="18744"/>
                </a:cubicBezTo>
                <a:lnTo>
                  <a:pt x="148508" y="4686"/>
                </a:lnTo>
                <a:cubicBezTo>
                  <a:pt x="148508" y="2163"/>
                  <a:pt x="150310" y="0"/>
                  <a:pt x="152833"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59" name="Freeform 23">
            <a:extLst>
              <a:ext uri="{FF2B5EF4-FFF2-40B4-BE49-F238E27FC236}">
                <a16:creationId xmlns:a16="http://schemas.microsoft.com/office/drawing/2014/main" id="{107C568A-98A9-DE48-9DF7-BC077D3C3F0A}"/>
              </a:ext>
              <a:ext uri="{C183D7F6-B498-43B3-948B-1728B52AA6E4}">
                <adec:decorative xmlns:adec="http://schemas.microsoft.com/office/drawing/2017/decorative" val="1"/>
              </a:ext>
            </a:extLst>
          </p:cNvPr>
          <p:cNvSpPr>
            <a:spLocks noChangeArrowheads="1"/>
          </p:cNvSpPr>
          <p:nvPr/>
        </p:nvSpPr>
        <p:spPr bwMode="auto">
          <a:xfrm>
            <a:off x="14477307" y="2973144"/>
            <a:ext cx="373040" cy="340181"/>
          </a:xfrm>
          <a:custGeom>
            <a:avLst/>
            <a:gdLst>
              <a:gd name="T0" fmla="*/ 287644 w 850"/>
              <a:gd name="T1" fmla="*/ 270027 h 775"/>
              <a:gd name="T2" fmla="*/ 9372 w 850"/>
              <a:gd name="T3" fmla="*/ 260653 h 775"/>
              <a:gd name="T4" fmla="*/ 296656 w 850"/>
              <a:gd name="T5" fmla="*/ 260653 h 775"/>
              <a:gd name="T6" fmla="*/ 62719 w 850"/>
              <a:gd name="T7" fmla="*/ 209099 h 775"/>
              <a:gd name="T8" fmla="*/ 62719 w 850"/>
              <a:gd name="T9" fmla="*/ 199726 h 775"/>
              <a:gd name="T10" fmla="*/ 32802 w 850"/>
              <a:gd name="T11" fmla="*/ 53717 h 775"/>
              <a:gd name="T12" fmla="*/ 104532 w 850"/>
              <a:gd name="T13" fmla="*/ 67056 h 775"/>
              <a:gd name="T14" fmla="*/ 58033 w 850"/>
              <a:gd name="T15" fmla="*/ 71743 h 775"/>
              <a:gd name="T16" fmla="*/ 62719 w 850"/>
              <a:gd name="T17" fmla="*/ 182421 h 775"/>
              <a:gd name="T18" fmla="*/ 80742 w 850"/>
              <a:gd name="T19" fmla="*/ 204413 h 775"/>
              <a:gd name="T20" fmla="*/ 85428 w 850"/>
              <a:gd name="T21" fmla="*/ 209099 h 775"/>
              <a:gd name="T22" fmla="*/ 129764 w 850"/>
              <a:gd name="T23" fmla="*/ 182421 h 775"/>
              <a:gd name="T24" fmla="*/ 201856 w 850"/>
              <a:gd name="T25" fmla="*/ 177734 h 775"/>
              <a:gd name="T26" fmla="*/ 197170 w 850"/>
              <a:gd name="T27" fmla="*/ 146009 h 775"/>
              <a:gd name="T28" fmla="*/ 192484 w 850"/>
              <a:gd name="T29" fmla="*/ 173048 h 775"/>
              <a:gd name="T30" fmla="*/ 126160 w 850"/>
              <a:gd name="T31" fmla="*/ 173769 h 775"/>
              <a:gd name="T32" fmla="*/ 90114 w 850"/>
              <a:gd name="T33" fmla="*/ 177734 h 775"/>
              <a:gd name="T34" fmla="*/ 67405 w 850"/>
              <a:gd name="T35" fmla="*/ 76069 h 775"/>
              <a:gd name="T36" fmla="*/ 104532 w 850"/>
              <a:gd name="T37" fmla="*/ 110678 h 775"/>
              <a:gd name="T38" fmla="*/ 217716 w 850"/>
              <a:gd name="T39" fmla="*/ 141322 h 775"/>
              <a:gd name="T40" fmla="*/ 220239 w 850"/>
              <a:gd name="T41" fmla="*/ 142043 h 775"/>
              <a:gd name="T42" fmla="*/ 224925 w 850"/>
              <a:gd name="T43" fmla="*/ 137357 h 775"/>
              <a:gd name="T44" fmla="*/ 243308 w 850"/>
              <a:gd name="T45" fmla="*/ 115365 h 775"/>
              <a:gd name="T46" fmla="*/ 262773 w 850"/>
              <a:gd name="T47" fmla="*/ 43262 h 775"/>
              <a:gd name="T48" fmla="*/ 273226 w 850"/>
              <a:gd name="T49" fmla="*/ 199726 h 775"/>
              <a:gd name="T50" fmla="*/ 127241 w 850"/>
              <a:gd name="T51" fmla="*/ 204413 h 775"/>
              <a:gd name="T52" fmla="*/ 275028 w 850"/>
              <a:gd name="T53" fmla="*/ 209099 h 775"/>
              <a:gd name="T54" fmla="*/ 30999 w 850"/>
              <a:gd name="T55" fmla="*/ 209099 h 775"/>
              <a:gd name="T56" fmla="*/ 238622 w 850"/>
              <a:gd name="T57" fmla="*/ 105992 h 775"/>
              <a:gd name="T58" fmla="*/ 215553 w 850"/>
              <a:gd name="T59" fmla="*/ 110678 h 775"/>
              <a:gd name="T60" fmla="*/ 179868 w 850"/>
              <a:gd name="T61" fmla="*/ 106713 h 775"/>
              <a:gd name="T62" fmla="*/ 113544 w 850"/>
              <a:gd name="T63" fmla="*/ 9373 h 775"/>
              <a:gd name="T64" fmla="*/ 305667 w 850"/>
              <a:gd name="T65" fmla="*/ 245151 h 775"/>
              <a:gd name="T66" fmla="*/ 305667 w 850"/>
              <a:gd name="T67" fmla="*/ 244790 h 775"/>
              <a:gd name="T68" fmla="*/ 282237 w 850"/>
              <a:gd name="T69" fmla="*/ 53717 h 775"/>
              <a:gd name="T70" fmla="*/ 247994 w 850"/>
              <a:gd name="T71" fmla="*/ 33889 h 775"/>
              <a:gd name="T72" fmla="*/ 243308 w 850"/>
              <a:gd name="T73" fmla="*/ 0 h 775"/>
              <a:gd name="T74" fmla="*/ 104532 w 850"/>
              <a:gd name="T75" fmla="*/ 4687 h 775"/>
              <a:gd name="T76" fmla="*/ 43255 w 850"/>
              <a:gd name="T77" fmla="*/ 33889 h 775"/>
              <a:gd name="T78" fmla="*/ 721 w 850"/>
              <a:gd name="T79" fmla="*/ 244430 h 775"/>
              <a:gd name="T80" fmla="*/ 360 w 850"/>
              <a:gd name="T81" fmla="*/ 244790 h 775"/>
              <a:gd name="T82" fmla="*/ 0 w 850"/>
              <a:gd name="T83" fmla="*/ 246593 h 775"/>
              <a:gd name="T84" fmla="*/ 0 w 850"/>
              <a:gd name="T85" fmla="*/ 260653 h 775"/>
              <a:gd name="T86" fmla="*/ 287644 w 850"/>
              <a:gd name="T87" fmla="*/ 279039 h 775"/>
              <a:gd name="T88" fmla="*/ 306028 w 850"/>
              <a:gd name="T89" fmla="*/ 246954 h 77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50" h="775">
                <a:moveTo>
                  <a:pt x="823" y="723"/>
                </a:moveTo>
                <a:lnTo>
                  <a:pt x="823" y="723"/>
                </a:lnTo>
                <a:cubicBezTo>
                  <a:pt x="823" y="738"/>
                  <a:pt x="811" y="749"/>
                  <a:pt x="798" y="749"/>
                </a:cubicBezTo>
                <a:lnTo>
                  <a:pt x="52" y="749"/>
                </a:lnTo>
                <a:cubicBezTo>
                  <a:pt x="38" y="749"/>
                  <a:pt x="26" y="738"/>
                  <a:pt x="26" y="723"/>
                </a:cubicBezTo>
                <a:lnTo>
                  <a:pt x="26" y="698"/>
                </a:lnTo>
                <a:lnTo>
                  <a:pt x="823" y="698"/>
                </a:lnTo>
                <a:lnTo>
                  <a:pt x="823" y="723"/>
                </a:lnTo>
                <a:close/>
                <a:moveTo>
                  <a:pt x="86" y="580"/>
                </a:moveTo>
                <a:lnTo>
                  <a:pt x="174" y="580"/>
                </a:lnTo>
                <a:cubicBezTo>
                  <a:pt x="181" y="580"/>
                  <a:pt x="187" y="574"/>
                  <a:pt x="187" y="567"/>
                </a:cubicBezTo>
                <a:cubicBezTo>
                  <a:pt x="187" y="560"/>
                  <a:pt x="181" y="554"/>
                  <a:pt x="174" y="554"/>
                </a:cubicBezTo>
                <a:lnTo>
                  <a:pt x="91" y="554"/>
                </a:lnTo>
                <a:lnTo>
                  <a:pt x="91" y="149"/>
                </a:lnTo>
                <a:cubicBezTo>
                  <a:pt x="91" y="133"/>
                  <a:pt x="104" y="120"/>
                  <a:pt x="120" y="120"/>
                </a:cubicBezTo>
                <a:lnTo>
                  <a:pt x="290" y="120"/>
                </a:lnTo>
                <a:lnTo>
                  <a:pt x="290" y="186"/>
                </a:lnTo>
                <a:lnTo>
                  <a:pt x="174" y="186"/>
                </a:lnTo>
                <a:cubicBezTo>
                  <a:pt x="167" y="186"/>
                  <a:pt x="161" y="191"/>
                  <a:pt x="161" y="199"/>
                </a:cubicBezTo>
                <a:lnTo>
                  <a:pt x="161" y="493"/>
                </a:lnTo>
                <a:cubicBezTo>
                  <a:pt x="161" y="500"/>
                  <a:pt x="167" y="506"/>
                  <a:pt x="174" y="506"/>
                </a:cubicBezTo>
                <a:lnTo>
                  <a:pt x="224" y="506"/>
                </a:lnTo>
                <a:lnTo>
                  <a:pt x="224" y="567"/>
                </a:lnTo>
                <a:cubicBezTo>
                  <a:pt x="224" y="571"/>
                  <a:pt x="227" y="576"/>
                  <a:pt x="231" y="578"/>
                </a:cubicBezTo>
                <a:cubicBezTo>
                  <a:pt x="233" y="579"/>
                  <a:pt x="235" y="580"/>
                  <a:pt x="237" y="580"/>
                </a:cubicBezTo>
                <a:cubicBezTo>
                  <a:pt x="240" y="580"/>
                  <a:pt x="242" y="579"/>
                  <a:pt x="244" y="578"/>
                </a:cubicBezTo>
                <a:lnTo>
                  <a:pt x="360" y="506"/>
                </a:lnTo>
                <a:lnTo>
                  <a:pt x="547" y="506"/>
                </a:lnTo>
                <a:cubicBezTo>
                  <a:pt x="554" y="506"/>
                  <a:pt x="560" y="500"/>
                  <a:pt x="560" y="493"/>
                </a:cubicBezTo>
                <a:lnTo>
                  <a:pt x="560" y="418"/>
                </a:lnTo>
                <a:cubicBezTo>
                  <a:pt x="560" y="410"/>
                  <a:pt x="554" y="405"/>
                  <a:pt x="547" y="405"/>
                </a:cubicBezTo>
                <a:cubicBezTo>
                  <a:pt x="540" y="405"/>
                  <a:pt x="534" y="410"/>
                  <a:pt x="534" y="418"/>
                </a:cubicBezTo>
                <a:lnTo>
                  <a:pt x="534" y="480"/>
                </a:lnTo>
                <a:lnTo>
                  <a:pt x="356" y="480"/>
                </a:lnTo>
                <a:cubicBezTo>
                  <a:pt x="354" y="480"/>
                  <a:pt x="352" y="481"/>
                  <a:pt x="350" y="482"/>
                </a:cubicBezTo>
                <a:lnTo>
                  <a:pt x="250" y="544"/>
                </a:lnTo>
                <a:lnTo>
                  <a:pt x="250" y="493"/>
                </a:lnTo>
                <a:cubicBezTo>
                  <a:pt x="250" y="486"/>
                  <a:pt x="244" y="480"/>
                  <a:pt x="237" y="480"/>
                </a:cubicBezTo>
                <a:lnTo>
                  <a:pt x="187" y="480"/>
                </a:lnTo>
                <a:lnTo>
                  <a:pt x="187" y="211"/>
                </a:lnTo>
                <a:lnTo>
                  <a:pt x="290" y="211"/>
                </a:lnTo>
                <a:lnTo>
                  <a:pt x="290" y="307"/>
                </a:lnTo>
                <a:cubicBezTo>
                  <a:pt x="290" y="314"/>
                  <a:pt x="295" y="320"/>
                  <a:pt x="302" y="320"/>
                </a:cubicBezTo>
                <a:lnTo>
                  <a:pt x="488" y="320"/>
                </a:lnTo>
                <a:lnTo>
                  <a:pt x="604" y="392"/>
                </a:lnTo>
                <a:cubicBezTo>
                  <a:pt x="607" y="393"/>
                  <a:pt x="609" y="394"/>
                  <a:pt x="611" y="394"/>
                </a:cubicBezTo>
                <a:cubicBezTo>
                  <a:pt x="614" y="394"/>
                  <a:pt x="615" y="393"/>
                  <a:pt x="618" y="392"/>
                </a:cubicBezTo>
                <a:cubicBezTo>
                  <a:pt x="622" y="390"/>
                  <a:pt x="624" y="386"/>
                  <a:pt x="624" y="381"/>
                </a:cubicBezTo>
                <a:lnTo>
                  <a:pt x="624" y="320"/>
                </a:lnTo>
                <a:lnTo>
                  <a:pt x="675" y="320"/>
                </a:lnTo>
                <a:cubicBezTo>
                  <a:pt x="682" y="320"/>
                  <a:pt x="688" y="314"/>
                  <a:pt x="688" y="307"/>
                </a:cubicBezTo>
                <a:lnTo>
                  <a:pt x="688" y="120"/>
                </a:lnTo>
                <a:lnTo>
                  <a:pt x="729" y="120"/>
                </a:lnTo>
                <a:cubicBezTo>
                  <a:pt x="745" y="120"/>
                  <a:pt x="758" y="133"/>
                  <a:pt x="758" y="149"/>
                </a:cubicBezTo>
                <a:lnTo>
                  <a:pt x="758" y="554"/>
                </a:lnTo>
                <a:lnTo>
                  <a:pt x="366" y="554"/>
                </a:lnTo>
                <a:cubicBezTo>
                  <a:pt x="359" y="554"/>
                  <a:pt x="353" y="560"/>
                  <a:pt x="353" y="567"/>
                </a:cubicBezTo>
                <a:cubicBezTo>
                  <a:pt x="353" y="574"/>
                  <a:pt x="359" y="580"/>
                  <a:pt x="366" y="580"/>
                </a:cubicBezTo>
                <a:lnTo>
                  <a:pt x="763" y="580"/>
                </a:lnTo>
                <a:lnTo>
                  <a:pt x="814" y="672"/>
                </a:lnTo>
                <a:lnTo>
                  <a:pt x="35" y="672"/>
                </a:lnTo>
                <a:lnTo>
                  <a:pt x="86" y="580"/>
                </a:lnTo>
                <a:close/>
                <a:moveTo>
                  <a:pt x="315" y="26"/>
                </a:moveTo>
                <a:lnTo>
                  <a:pt x="662" y="26"/>
                </a:lnTo>
                <a:lnTo>
                  <a:pt x="662" y="294"/>
                </a:lnTo>
                <a:lnTo>
                  <a:pt x="611" y="294"/>
                </a:lnTo>
                <a:cubicBezTo>
                  <a:pt x="604" y="294"/>
                  <a:pt x="598" y="300"/>
                  <a:pt x="598" y="307"/>
                </a:cubicBezTo>
                <a:lnTo>
                  <a:pt x="598" y="358"/>
                </a:lnTo>
                <a:lnTo>
                  <a:pt x="499" y="296"/>
                </a:lnTo>
                <a:cubicBezTo>
                  <a:pt x="497" y="295"/>
                  <a:pt x="494" y="294"/>
                  <a:pt x="492" y="294"/>
                </a:cubicBezTo>
                <a:lnTo>
                  <a:pt x="315" y="294"/>
                </a:lnTo>
                <a:lnTo>
                  <a:pt x="315" y="26"/>
                </a:lnTo>
                <a:close/>
                <a:moveTo>
                  <a:pt x="849" y="684"/>
                </a:moveTo>
                <a:lnTo>
                  <a:pt x="849" y="684"/>
                </a:lnTo>
                <a:cubicBezTo>
                  <a:pt x="849" y="683"/>
                  <a:pt x="849" y="681"/>
                  <a:pt x="848" y="680"/>
                </a:cubicBezTo>
                <a:cubicBezTo>
                  <a:pt x="848" y="680"/>
                  <a:pt x="848" y="680"/>
                  <a:pt x="848" y="679"/>
                </a:cubicBezTo>
                <a:cubicBezTo>
                  <a:pt x="848" y="679"/>
                  <a:pt x="848" y="679"/>
                  <a:pt x="847" y="678"/>
                </a:cubicBezTo>
                <a:lnTo>
                  <a:pt x="783" y="564"/>
                </a:lnTo>
                <a:lnTo>
                  <a:pt x="783" y="149"/>
                </a:lnTo>
                <a:cubicBezTo>
                  <a:pt x="783" y="119"/>
                  <a:pt x="759" y="94"/>
                  <a:pt x="729" y="94"/>
                </a:cubicBezTo>
                <a:lnTo>
                  <a:pt x="688" y="94"/>
                </a:lnTo>
                <a:lnTo>
                  <a:pt x="688" y="13"/>
                </a:lnTo>
                <a:cubicBezTo>
                  <a:pt x="688" y="6"/>
                  <a:pt x="682" y="0"/>
                  <a:pt x="675" y="0"/>
                </a:cubicBezTo>
                <a:lnTo>
                  <a:pt x="302" y="0"/>
                </a:lnTo>
                <a:cubicBezTo>
                  <a:pt x="295" y="0"/>
                  <a:pt x="290" y="6"/>
                  <a:pt x="290" y="13"/>
                </a:cubicBezTo>
                <a:lnTo>
                  <a:pt x="290" y="94"/>
                </a:lnTo>
                <a:lnTo>
                  <a:pt x="120" y="94"/>
                </a:lnTo>
                <a:cubicBezTo>
                  <a:pt x="90" y="94"/>
                  <a:pt x="65" y="119"/>
                  <a:pt x="65" y="149"/>
                </a:cubicBezTo>
                <a:lnTo>
                  <a:pt x="65" y="564"/>
                </a:lnTo>
                <a:lnTo>
                  <a:pt x="2" y="678"/>
                </a:lnTo>
                <a:cubicBezTo>
                  <a:pt x="2" y="679"/>
                  <a:pt x="1" y="679"/>
                  <a:pt x="1" y="679"/>
                </a:cubicBezTo>
                <a:cubicBezTo>
                  <a:pt x="1" y="680"/>
                  <a:pt x="1" y="680"/>
                  <a:pt x="1" y="680"/>
                </a:cubicBezTo>
                <a:cubicBezTo>
                  <a:pt x="0" y="681"/>
                  <a:pt x="0" y="683"/>
                  <a:pt x="0" y="684"/>
                </a:cubicBezTo>
                <a:lnTo>
                  <a:pt x="0" y="685"/>
                </a:lnTo>
                <a:lnTo>
                  <a:pt x="0" y="723"/>
                </a:lnTo>
                <a:cubicBezTo>
                  <a:pt x="0" y="752"/>
                  <a:pt x="23" y="774"/>
                  <a:pt x="52" y="774"/>
                </a:cubicBezTo>
                <a:lnTo>
                  <a:pt x="798" y="774"/>
                </a:lnTo>
                <a:cubicBezTo>
                  <a:pt x="826" y="774"/>
                  <a:pt x="849" y="752"/>
                  <a:pt x="849" y="723"/>
                </a:cubicBezTo>
                <a:lnTo>
                  <a:pt x="849" y="685"/>
                </a:lnTo>
                <a:lnTo>
                  <a:pt x="849" y="684"/>
                </a:ln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60" name="Freeform 859">
            <a:extLst>
              <a:ext uri="{FF2B5EF4-FFF2-40B4-BE49-F238E27FC236}">
                <a16:creationId xmlns:a16="http://schemas.microsoft.com/office/drawing/2014/main" id="{96211AAF-0FF4-004A-B54C-0421C5D3ACF3}"/>
              </a:ext>
              <a:ext uri="{C183D7F6-B498-43B3-948B-1728B52AA6E4}">
                <adec:decorative xmlns:adec="http://schemas.microsoft.com/office/drawing/2017/decorative" val="1"/>
              </a:ext>
            </a:extLst>
          </p:cNvPr>
          <p:cNvSpPr>
            <a:spLocks noChangeArrowheads="1"/>
          </p:cNvSpPr>
          <p:nvPr/>
        </p:nvSpPr>
        <p:spPr bwMode="auto">
          <a:xfrm>
            <a:off x="14531129" y="4480017"/>
            <a:ext cx="373038" cy="373040"/>
          </a:xfrm>
          <a:custGeom>
            <a:avLst/>
            <a:gdLst/>
            <a:ahLst/>
            <a:cxnLst/>
            <a:rect l="0" t="0" r="r" b="b"/>
            <a:pathLst>
              <a:path w="306027" h="306027">
                <a:moveTo>
                  <a:pt x="120753" y="268845"/>
                </a:moveTo>
                <a:lnTo>
                  <a:pt x="120753" y="296641"/>
                </a:lnTo>
                <a:lnTo>
                  <a:pt x="185274" y="296641"/>
                </a:lnTo>
                <a:lnTo>
                  <a:pt x="185274" y="268845"/>
                </a:lnTo>
                <a:lnTo>
                  <a:pt x="120753" y="268845"/>
                </a:lnTo>
                <a:close/>
                <a:moveTo>
                  <a:pt x="4686" y="174625"/>
                </a:moveTo>
                <a:cubicBezTo>
                  <a:pt x="7209" y="174625"/>
                  <a:pt x="9372" y="176791"/>
                  <a:pt x="9372" y="179318"/>
                </a:cubicBezTo>
                <a:lnTo>
                  <a:pt x="9372" y="226969"/>
                </a:lnTo>
                <a:lnTo>
                  <a:pt x="169054" y="226969"/>
                </a:lnTo>
                <a:cubicBezTo>
                  <a:pt x="171577" y="226969"/>
                  <a:pt x="173740" y="229135"/>
                  <a:pt x="173740" y="231662"/>
                </a:cubicBezTo>
                <a:cubicBezTo>
                  <a:pt x="173740" y="234189"/>
                  <a:pt x="171577" y="236355"/>
                  <a:pt x="169054" y="236355"/>
                </a:cubicBezTo>
                <a:lnTo>
                  <a:pt x="9372" y="236355"/>
                </a:lnTo>
                <a:lnTo>
                  <a:pt x="9372" y="245741"/>
                </a:lnTo>
                <a:cubicBezTo>
                  <a:pt x="9372" y="253322"/>
                  <a:pt x="15860" y="259459"/>
                  <a:pt x="23430" y="259459"/>
                </a:cubicBezTo>
                <a:lnTo>
                  <a:pt x="116067" y="259459"/>
                </a:lnTo>
                <a:lnTo>
                  <a:pt x="190321" y="259459"/>
                </a:lnTo>
                <a:lnTo>
                  <a:pt x="282958" y="259459"/>
                </a:lnTo>
                <a:cubicBezTo>
                  <a:pt x="290527" y="259459"/>
                  <a:pt x="297015" y="253322"/>
                  <a:pt x="297015" y="245741"/>
                </a:cubicBezTo>
                <a:lnTo>
                  <a:pt x="297015" y="236355"/>
                </a:lnTo>
                <a:lnTo>
                  <a:pt x="261691" y="236355"/>
                </a:lnTo>
                <a:cubicBezTo>
                  <a:pt x="259167" y="236355"/>
                  <a:pt x="257005" y="234189"/>
                  <a:pt x="257005" y="231662"/>
                </a:cubicBezTo>
                <a:cubicBezTo>
                  <a:pt x="257005" y="229135"/>
                  <a:pt x="259167" y="226969"/>
                  <a:pt x="261691" y="226969"/>
                </a:cubicBezTo>
                <a:lnTo>
                  <a:pt x="297015" y="226969"/>
                </a:lnTo>
                <a:lnTo>
                  <a:pt x="297015" y="179318"/>
                </a:lnTo>
                <a:cubicBezTo>
                  <a:pt x="297015" y="176791"/>
                  <a:pt x="298818" y="174625"/>
                  <a:pt x="301341" y="174625"/>
                </a:cubicBezTo>
                <a:cubicBezTo>
                  <a:pt x="304224" y="174625"/>
                  <a:pt x="306027" y="176791"/>
                  <a:pt x="306027" y="179318"/>
                </a:cubicBezTo>
                <a:lnTo>
                  <a:pt x="306027" y="231662"/>
                </a:lnTo>
                <a:lnTo>
                  <a:pt x="306027" y="245741"/>
                </a:lnTo>
                <a:cubicBezTo>
                  <a:pt x="306027" y="258376"/>
                  <a:pt x="295573" y="268845"/>
                  <a:pt x="282958" y="268845"/>
                </a:cubicBezTo>
                <a:lnTo>
                  <a:pt x="195006" y="268845"/>
                </a:lnTo>
                <a:lnTo>
                  <a:pt x="195006" y="296641"/>
                </a:lnTo>
                <a:lnTo>
                  <a:pt x="226727" y="296641"/>
                </a:lnTo>
                <a:cubicBezTo>
                  <a:pt x="228889" y="296641"/>
                  <a:pt x="231052" y="298807"/>
                  <a:pt x="231052" y="301334"/>
                </a:cubicBezTo>
                <a:cubicBezTo>
                  <a:pt x="231052" y="303861"/>
                  <a:pt x="228889" y="306027"/>
                  <a:pt x="226727" y="306027"/>
                </a:cubicBezTo>
                <a:lnTo>
                  <a:pt x="190321" y="306027"/>
                </a:lnTo>
                <a:lnTo>
                  <a:pt x="116067" y="306027"/>
                </a:lnTo>
                <a:lnTo>
                  <a:pt x="79661" y="306027"/>
                </a:lnTo>
                <a:cubicBezTo>
                  <a:pt x="77138" y="306027"/>
                  <a:pt x="74975" y="303861"/>
                  <a:pt x="74975" y="301334"/>
                </a:cubicBezTo>
                <a:cubicBezTo>
                  <a:pt x="74975" y="298807"/>
                  <a:pt x="77138" y="296641"/>
                  <a:pt x="79661" y="296641"/>
                </a:cubicBezTo>
                <a:lnTo>
                  <a:pt x="111381" y="296641"/>
                </a:lnTo>
                <a:lnTo>
                  <a:pt x="111381" y="268845"/>
                </a:lnTo>
                <a:lnTo>
                  <a:pt x="23430" y="268845"/>
                </a:lnTo>
                <a:cubicBezTo>
                  <a:pt x="10453" y="268845"/>
                  <a:pt x="0" y="258376"/>
                  <a:pt x="0" y="245741"/>
                </a:cubicBezTo>
                <a:lnTo>
                  <a:pt x="0" y="231662"/>
                </a:lnTo>
                <a:lnTo>
                  <a:pt x="0" y="179318"/>
                </a:lnTo>
                <a:cubicBezTo>
                  <a:pt x="0" y="176791"/>
                  <a:pt x="2163" y="174625"/>
                  <a:pt x="4686" y="174625"/>
                </a:cubicBezTo>
                <a:close/>
                <a:moveTo>
                  <a:pt x="185995" y="168939"/>
                </a:moveTo>
                <a:cubicBezTo>
                  <a:pt x="181670" y="175038"/>
                  <a:pt x="176263" y="180060"/>
                  <a:pt x="170495" y="184365"/>
                </a:cubicBezTo>
                <a:lnTo>
                  <a:pt x="209425" y="223111"/>
                </a:lnTo>
                <a:cubicBezTo>
                  <a:pt x="212669" y="226340"/>
                  <a:pt x="217715" y="226340"/>
                  <a:pt x="220959" y="223111"/>
                </a:cubicBezTo>
                <a:lnTo>
                  <a:pt x="224924" y="219165"/>
                </a:lnTo>
                <a:cubicBezTo>
                  <a:pt x="228168" y="215936"/>
                  <a:pt x="228168" y="210913"/>
                  <a:pt x="224924" y="207685"/>
                </a:cubicBezTo>
                <a:lnTo>
                  <a:pt x="185995" y="168939"/>
                </a:lnTo>
                <a:close/>
                <a:moveTo>
                  <a:pt x="259888" y="104004"/>
                </a:moveTo>
                <a:lnTo>
                  <a:pt x="259888" y="140956"/>
                </a:lnTo>
                <a:lnTo>
                  <a:pt x="297015" y="140956"/>
                </a:lnTo>
                <a:lnTo>
                  <a:pt x="297015" y="104004"/>
                </a:lnTo>
                <a:lnTo>
                  <a:pt x="259888" y="104004"/>
                </a:lnTo>
                <a:close/>
                <a:moveTo>
                  <a:pt x="199332" y="104004"/>
                </a:moveTo>
                <a:lnTo>
                  <a:pt x="200583" y="113078"/>
                </a:lnTo>
                <a:lnTo>
                  <a:pt x="201855" y="122300"/>
                </a:lnTo>
                <a:cubicBezTo>
                  <a:pt x="201855" y="128758"/>
                  <a:pt x="200774" y="134857"/>
                  <a:pt x="199332" y="140956"/>
                </a:cubicBezTo>
                <a:lnTo>
                  <a:pt x="250517" y="140956"/>
                </a:lnTo>
                <a:lnTo>
                  <a:pt x="250517" y="104004"/>
                </a:lnTo>
                <a:lnTo>
                  <a:pt x="250268" y="104004"/>
                </a:lnTo>
                <a:lnTo>
                  <a:pt x="199332" y="104004"/>
                </a:lnTo>
                <a:close/>
                <a:moveTo>
                  <a:pt x="9372" y="104004"/>
                </a:moveTo>
                <a:lnTo>
                  <a:pt x="9372" y="140956"/>
                </a:lnTo>
                <a:lnTo>
                  <a:pt x="47941" y="140956"/>
                </a:lnTo>
                <a:cubicBezTo>
                  <a:pt x="46499" y="134857"/>
                  <a:pt x="45417" y="128758"/>
                  <a:pt x="45417" y="122300"/>
                </a:cubicBezTo>
                <a:cubicBezTo>
                  <a:pt x="45417" y="116201"/>
                  <a:pt x="46499" y="109744"/>
                  <a:pt x="47941" y="104004"/>
                </a:cubicBezTo>
                <a:lnTo>
                  <a:pt x="9372" y="104004"/>
                </a:lnTo>
                <a:close/>
                <a:moveTo>
                  <a:pt x="122852" y="83904"/>
                </a:moveTo>
                <a:cubicBezTo>
                  <a:pt x="101412" y="83904"/>
                  <a:pt x="83903" y="101413"/>
                  <a:pt x="83903" y="122853"/>
                </a:cubicBezTo>
                <a:cubicBezTo>
                  <a:pt x="83903" y="144650"/>
                  <a:pt x="101412" y="161802"/>
                  <a:pt x="122852" y="161802"/>
                </a:cubicBezTo>
                <a:cubicBezTo>
                  <a:pt x="144293" y="161802"/>
                  <a:pt x="161802" y="144650"/>
                  <a:pt x="161802" y="122853"/>
                </a:cubicBezTo>
                <a:cubicBezTo>
                  <a:pt x="161802" y="101413"/>
                  <a:pt x="144293" y="83904"/>
                  <a:pt x="122852" y="83904"/>
                </a:cubicBezTo>
                <a:close/>
                <a:moveTo>
                  <a:pt x="122852" y="74613"/>
                </a:moveTo>
                <a:cubicBezTo>
                  <a:pt x="149653" y="74613"/>
                  <a:pt x="171093" y="96410"/>
                  <a:pt x="171093" y="122853"/>
                </a:cubicBezTo>
                <a:cubicBezTo>
                  <a:pt x="171093" y="149653"/>
                  <a:pt x="149653" y="171093"/>
                  <a:pt x="122852" y="171093"/>
                </a:cubicBezTo>
                <a:cubicBezTo>
                  <a:pt x="96410" y="171093"/>
                  <a:pt x="74612" y="149653"/>
                  <a:pt x="74612" y="122853"/>
                </a:cubicBezTo>
                <a:cubicBezTo>
                  <a:pt x="74612" y="96410"/>
                  <a:pt x="96410" y="74613"/>
                  <a:pt x="122852" y="74613"/>
                </a:cubicBezTo>
                <a:close/>
                <a:moveTo>
                  <a:pt x="123636" y="53778"/>
                </a:moveTo>
                <a:cubicBezTo>
                  <a:pt x="85788" y="53778"/>
                  <a:pt x="54789" y="84631"/>
                  <a:pt x="54789" y="122300"/>
                </a:cubicBezTo>
                <a:lnTo>
                  <a:pt x="58199" y="139082"/>
                </a:lnTo>
                <a:lnTo>
                  <a:pt x="60224" y="149050"/>
                </a:lnTo>
                <a:cubicBezTo>
                  <a:pt x="70717" y="173670"/>
                  <a:pt x="95250" y="190823"/>
                  <a:pt x="123636" y="190823"/>
                </a:cubicBezTo>
                <a:cubicBezTo>
                  <a:pt x="161845" y="190823"/>
                  <a:pt x="192483" y="160329"/>
                  <a:pt x="192483" y="122300"/>
                </a:cubicBezTo>
                <a:lnTo>
                  <a:pt x="190972" y="114833"/>
                </a:lnTo>
                <a:lnTo>
                  <a:pt x="187099" y="95702"/>
                </a:lnTo>
                <a:cubicBezTo>
                  <a:pt x="176691" y="71133"/>
                  <a:pt x="152293" y="53778"/>
                  <a:pt x="123636" y="53778"/>
                </a:cubicBezTo>
                <a:close/>
                <a:moveTo>
                  <a:pt x="123636" y="44450"/>
                </a:moveTo>
                <a:cubicBezTo>
                  <a:pt x="156798" y="44450"/>
                  <a:pt x="185274" y="65617"/>
                  <a:pt x="196809" y="94676"/>
                </a:cubicBezTo>
                <a:lnTo>
                  <a:pt x="301341" y="94676"/>
                </a:lnTo>
                <a:cubicBezTo>
                  <a:pt x="304224" y="94676"/>
                  <a:pt x="306027" y="96829"/>
                  <a:pt x="306027" y="99340"/>
                </a:cubicBezTo>
                <a:lnTo>
                  <a:pt x="306027" y="145620"/>
                </a:lnTo>
                <a:cubicBezTo>
                  <a:pt x="306027" y="148131"/>
                  <a:pt x="304224" y="150283"/>
                  <a:pt x="301341" y="150283"/>
                </a:cubicBezTo>
                <a:lnTo>
                  <a:pt x="196809" y="150283"/>
                </a:lnTo>
                <a:cubicBezTo>
                  <a:pt x="195367" y="153871"/>
                  <a:pt x="193204" y="157817"/>
                  <a:pt x="191402" y="161405"/>
                </a:cubicBezTo>
                <a:lnTo>
                  <a:pt x="231412" y="201227"/>
                </a:lnTo>
                <a:cubicBezTo>
                  <a:pt x="238261" y="208043"/>
                  <a:pt x="238261" y="219165"/>
                  <a:pt x="231412" y="225981"/>
                </a:cubicBezTo>
                <a:lnTo>
                  <a:pt x="227808" y="229569"/>
                </a:lnTo>
                <a:cubicBezTo>
                  <a:pt x="224203" y="233156"/>
                  <a:pt x="219878" y="234591"/>
                  <a:pt x="215192" y="234591"/>
                </a:cubicBezTo>
                <a:cubicBezTo>
                  <a:pt x="210866" y="234591"/>
                  <a:pt x="206181" y="233156"/>
                  <a:pt x="202936" y="229569"/>
                </a:cubicBezTo>
                <a:lnTo>
                  <a:pt x="162926" y="189747"/>
                </a:lnTo>
                <a:cubicBezTo>
                  <a:pt x="151031" y="196204"/>
                  <a:pt x="138055" y="200151"/>
                  <a:pt x="123636" y="200151"/>
                </a:cubicBezTo>
                <a:cubicBezTo>
                  <a:pt x="90474" y="200151"/>
                  <a:pt x="61998" y="179343"/>
                  <a:pt x="50824" y="150283"/>
                </a:cubicBezTo>
                <a:lnTo>
                  <a:pt x="4686" y="150283"/>
                </a:lnTo>
                <a:cubicBezTo>
                  <a:pt x="2163" y="150283"/>
                  <a:pt x="0" y="148131"/>
                  <a:pt x="0" y="145620"/>
                </a:cubicBezTo>
                <a:lnTo>
                  <a:pt x="0" y="99340"/>
                </a:lnTo>
                <a:cubicBezTo>
                  <a:pt x="0" y="96829"/>
                  <a:pt x="2163" y="94676"/>
                  <a:pt x="4686" y="94676"/>
                </a:cubicBezTo>
                <a:lnTo>
                  <a:pt x="50824" y="94676"/>
                </a:lnTo>
                <a:cubicBezTo>
                  <a:pt x="61998" y="65617"/>
                  <a:pt x="90474" y="44450"/>
                  <a:pt x="123636" y="44450"/>
                </a:cubicBezTo>
                <a:close/>
                <a:moveTo>
                  <a:pt x="23430" y="0"/>
                </a:moveTo>
                <a:lnTo>
                  <a:pt x="282958" y="0"/>
                </a:lnTo>
                <a:cubicBezTo>
                  <a:pt x="295573" y="0"/>
                  <a:pt x="306027" y="10484"/>
                  <a:pt x="306027" y="23498"/>
                </a:cubicBezTo>
                <a:lnTo>
                  <a:pt x="306027" y="68325"/>
                </a:lnTo>
                <a:cubicBezTo>
                  <a:pt x="306027" y="70856"/>
                  <a:pt x="304224" y="72664"/>
                  <a:pt x="301341" y="72664"/>
                </a:cubicBezTo>
                <a:cubicBezTo>
                  <a:pt x="298818" y="72664"/>
                  <a:pt x="297015" y="70856"/>
                  <a:pt x="297015" y="68325"/>
                </a:cubicBezTo>
                <a:lnTo>
                  <a:pt x="297015" y="23498"/>
                </a:lnTo>
                <a:cubicBezTo>
                  <a:pt x="297015" y="15545"/>
                  <a:pt x="290527" y="9399"/>
                  <a:pt x="282958" y="9399"/>
                </a:cubicBezTo>
                <a:lnTo>
                  <a:pt x="23430" y="9399"/>
                </a:lnTo>
                <a:cubicBezTo>
                  <a:pt x="15860" y="9399"/>
                  <a:pt x="9372" y="15545"/>
                  <a:pt x="9372" y="23498"/>
                </a:cubicBezTo>
                <a:lnTo>
                  <a:pt x="9372" y="68325"/>
                </a:lnTo>
                <a:cubicBezTo>
                  <a:pt x="9372" y="70856"/>
                  <a:pt x="7209" y="72664"/>
                  <a:pt x="4686" y="72664"/>
                </a:cubicBezTo>
                <a:cubicBezTo>
                  <a:pt x="2163" y="72664"/>
                  <a:pt x="0" y="70856"/>
                  <a:pt x="0" y="68325"/>
                </a:cubicBezTo>
                <a:lnTo>
                  <a:pt x="0" y="23498"/>
                </a:lnTo>
                <a:cubicBezTo>
                  <a:pt x="0" y="10484"/>
                  <a:pt x="10453" y="0"/>
                  <a:pt x="23430"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4" name="Title 3">
            <a:extLst>
              <a:ext uri="{FF2B5EF4-FFF2-40B4-BE49-F238E27FC236}">
                <a16:creationId xmlns:a16="http://schemas.microsoft.com/office/drawing/2014/main" id="{0F31AED7-BE9C-0E5A-D3F2-C16FC82B869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Title Funding Continued</a:t>
            </a:r>
          </a:p>
        </p:txBody>
      </p:sp>
      <p:sp>
        <p:nvSpPr>
          <p:cNvPr id="8" name="TextBox 7">
            <a:extLst>
              <a:ext uri="{FF2B5EF4-FFF2-40B4-BE49-F238E27FC236}">
                <a16:creationId xmlns:a16="http://schemas.microsoft.com/office/drawing/2014/main" id="{66BC16CD-7058-EA85-BB06-8E026E9CEE7E}"/>
              </a:ext>
            </a:extLst>
          </p:cNvPr>
          <p:cNvSpPr txBox="1"/>
          <p:nvPr/>
        </p:nvSpPr>
        <p:spPr>
          <a:xfrm>
            <a:off x="4129548" y="825910"/>
            <a:ext cx="4250633" cy="707886"/>
          </a:xfrm>
          <a:prstGeom prst="rect">
            <a:avLst/>
          </a:prstGeom>
          <a:noFill/>
        </p:spPr>
        <p:txBody>
          <a:bodyPr wrap="square" rtlCol="0">
            <a:spAutoFit/>
          </a:bodyPr>
          <a:lstStyle/>
          <a:p>
            <a:r>
              <a:rPr lang="en-US" sz="4000" dirty="0"/>
              <a:t>Title Funding</a:t>
            </a:r>
          </a:p>
        </p:txBody>
      </p:sp>
      <p:pic>
        <p:nvPicPr>
          <p:cNvPr id="6" name="Picture 5" descr="Screenshot showing title funding allocations">
            <a:extLst>
              <a:ext uri="{FF2B5EF4-FFF2-40B4-BE49-F238E27FC236}">
                <a16:creationId xmlns:a16="http://schemas.microsoft.com/office/drawing/2014/main" id="{79642B27-1EA8-F8C7-BD5A-9CCD7FFC345C}"/>
              </a:ext>
            </a:extLst>
          </p:cNvPr>
          <p:cNvPicPr>
            <a:picLocks noChangeAspect="1"/>
          </p:cNvPicPr>
          <p:nvPr/>
        </p:nvPicPr>
        <p:blipFill>
          <a:blip r:embed="rId5"/>
          <a:stretch>
            <a:fillRect/>
          </a:stretch>
        </p:blipFill>
        <p:spPr>
          <a:xfrm>
            <a:off x="191349" y="2973144"/>
            <a:ext cx="8761302" cy="3133313"/>
          </a:xfrm>
          <a:prstGeom prst="rect">
            <a:avLst/>
          </a:prstGeom>
        </p:spPr>
      </p:pic>
    </p:spTree>
    <p:extLst>
      <p:ext uri="{BB962C8B-B14F-4D97-AF65-F5344CB8AC3E}">
        <p14:creationId xmlns:p14="http://schemas.microsoft.com/office/powerpoint/2010/main" val="3523405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latin typeface="Arial" panose="020B0604020202020204" pitchFamily="34" charset="0"/>
                <a:cs typeface="Arial" panose="020B0604020202020204" pitchFamily="34" charset="0"/>
              </a:rPr>
              <a:t>Looking ahead…</a:t>
            </a:r>
            <a:endParaRPr>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2906911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r>
              <a:rPr lang="en">
                <a:latin typeface="Arial"/>
                <a:ea typeface="Arial Unicode MS"/>
                <a:cs typeface="Arial"/>
              </a:rPr>
              <a:t>Legislative Update</a:t>
            </a:r>
            <a:endParaRPr lang="en-US"/>
          </a:p>
        </p:txBody>
      </p:sp>
      <p:sp>
        <p:nvSpPr>
          <p:cNvPr id="113" name="Shape 113"/>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383091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E0C-5F41-4484-961A-5F6EF71B242E}"/>
              </a:ext>
            </a:extLst>
          </p:cNvPr>
          <p:cNvSpPr>
            <a:spLocks noGrp="1"/>
          </p:cNvSpPr>
          <p:nvPr>
            <p:ph type="title"/>
          </p:nvPr>
        </p:nvSpPr>
        <p:spPr>
          <a:xfrm>
            <a:off x="628650" y="365126"/>
            <a:ext cx="7886700" cy="1325563"/>
          </a:xfrm>
        </p:spPr>
        <p:txBody>
          <a:bodyPr anchor="ctr">
            <a:normAutofit/>
          </a:bodyPr>
          <a:lstStyle/>
          <a:p>
            <a:r>
              <a:rPr lang="en-US" b="1"/>
              <a:t>Agenda</a:t>
            </a:r>
          </a:p>
        </p:txBody>
      </p:sp>
      <p:graphicFrame>
        <p:nvGraphicFramePr>
          <p:cNvPr id="7" name="Content Placeholder 2" descr="Agenda - meet CSI and updates, annual budget review, strategic boards, board resources">
            <a:extLst>
              <a:ext uri="{FF2B5EF4-FFF2-40B4-BE49-F238E27FC236}">
                <a16:creationId xmlns:a16="http://schemas.microsoft.com/office/drawing/2014/main" id="{4E46C69D-560C-40CB-8FF2-D685CBD6DE15}"/>
              </a:ext>
            </a:extLst>
          </p:cNvPr>
          <p:cNvGraphicFramePr>
            <a:graphicFrameLocks noGrp="1"/>
          </p:cNvGraphicFramePr>
          <p:nvPr>
            <p:ph idx="1"/>
            <p:extLst>
              <p:ext uri="{D42A27DB-BD31-4B8C-83A1-F6EECF244321}">
                <p14:modId xmlns:p14="http://schemas.microsoft.com/office/powerpoint/2010/main" val="253720909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264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EC8-C0CE-B827-8D6E-C0442E40D16D}"/>
              </a:ext>
            </a:extLst>
          </p:cNvPr>
          <p:cNvSpPr>
            <a:spLocks noGrp="1"/>
          </p:cNvSpPr>
          <p:nvPr>
            <p:ph type="title"/>
          </p:nvPr>
        </p:nvSpPr>
        <p:spPr/>
        <p:txBody>
          <a:bodyPr/>
          <a:lstStyle/>
          <a:p>
            <a:r>
              <a:rPr lang="en-US" dirty="0">
                <a:latin typeface="Arial"/>
                <a:cs typeface="Arial"/>
              </a:rPr>
              <a:t>Legislative &amp; Policy Updates</a:t>
            </a:r>
            <a:endParaRPr lang="en-US" dirty="0"/>
          </a:p>
        </p:txBody>
      </p:sp>
      <p:sp>
        <p:nvSpPr>
          <p:cNvPr id="6" name="TextBox 5">
            <a:extLst>
              <a:ext uri="{FF2B5EF4-FFF2-40B4-BE49-F238E27FC236}">
                <a16:creationId xmlns:a16="http://schemas.microsoft.com/office/drawing/2014/main" id="{2B58B68D-45F4-8792-44B5-0B836E3CCE71}"/>
              </a:ext>
            </a:extLst>
          </p:cNvPr>
          <p:cNvSpPr txBox="1"/>
          <p:nvPr/>
        </p:nvSpPr>
        <p:spPr>
          <a:xfrm>
            <a:off x="628649" y="1579133"/>
            <a:ext cx="7341613" cy="6370975"/>
          </a:xfrm>
          <a:prstGeom prst="rect">
            <a:avLst/>
          </a:prstGeom>
          <a:noFill/>
        </p:spPr>
        <p:txBody>
          <a:bodyPr wrap="square" rtlCol="0">
            <a:spAutoFit/>
          </a:bodyPr>
          <a:lstStyle/>
          <a:p>
            <a:r>
              <a:rPr lang="en-US" sz="2200" b="1" dirty="0">
                <a:solidFill>
                  <a:srgbClr val="008CA0"/>
                </a:solidFill>
                <a:latin typeface="Arial" panose="020B0604020202020204" pitchFamily="34" charset="0"/>
                <a:cs typeface="Arial" panose="020B0604020202020204" pitchFamily="34" charset="0"/>
              </a:rPr>
              <a:t>2023 Legislative Session</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60+ bills introduced related to K-12 education; more than 40 enacted.</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Some </a:t>
            </a:r>
            <a:r>
              <a:rPr lang="en-US" b="1" dirty="0">
                <a:solidFill>
                  <a:srgbClr val="008CA0"/>
                </a:solidFill>
                <a:latin typeface="Arial" panose="020B0604020202020204" pitchFamily="34" charset="0"/>
                <a:cs typeface="Arial" panose="020B0604020202020204" pitchFamily="34" charset="0"/>
              </a:rPr>
              <a:t>advocacy wins </a:t>
            </a:r>
            <a:r>
              <a:rPr lang="en-US" dirty="0">
                <a:latin typeface="Arial" panose="020B0604020202020204" pitchFamily="34" charset="0"/>
                <a:cs typeface="Arial" panose="020B0604020202020204" pitchFamily="34" charset="0"/>
              </a:rPr>
              <a:t>to include CSI &amp; CSI schools, including:</a:t>
            </a:r>
          </a:p>
          <a:p>
            <a:pPr marL="742950" lvl="1"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hlinkClick r:id="rId2"/>
              </a:rPr>
              <a:t>SB 23-004 </a:t>
            </a:r>
            <a:r>
              <a:rPr lang="en-US" dirty="0">
                <a:latin typeface="Arial" panose="020B0604020202020204" pitchFamily="34" charset="0"/>
                <a:cs typeface="Arial" panose="020B0604020202020204" pitchFamily="34" charset="0"/>
              </a:rPr>
              <a:t>(mental health professionals), </a:t>
            </a:r>
            <a:r>
              <a:rPr lang="en-US" dirty="0">
                <a:latin typeface="Arial" panose="020B0604020202020204" pitchFamily="34" charset="0"/>
                <a:cs typeface="Arial" panose="020B0604020202020204" pitchFamily="34" charset="0"/>
                <a:hlinkClick r:id="rId3"/>
              </a:rPr>
              <a:t>SB 23-094 </a:t>
            </a:r>
            <a:r>
              <a:rPr lang="en-US" dirty="0">
                <a:latin typeface="Arial" panose="020B0604020202020204" pitchFamily="34" charset="0"/>
                <a:cs typeface="Arial" panose="020B0604020202020204" pitchFamily="34" charset="0"/>
              </a:rPr>
              <a:t>(transportation task force), </a:t>
            </a:r>
            <a:r>
              <a:rPr lang="en-US" dirty="0">
                <a:latin typeface="Arial" panose="020B0604020202020204" pitchFamily="34" charset="0"/>
                <a:cs typeface="Arial" panose="020B0604020202020204" pitchFamily="34" charset="0"/>
                <a:hlinkClick r:id="rId4"/>
              </a:rPr>
              <a:t>HB 23-1198 </a:t>
            </a:r>
            <a:r>
              <a:rPr lang="en-US" dirty="0">
                <a:latin typeface="Arial" panose="020B0604020202020204" pitchFamily="34" charset="0"/>
                <a:cs typeface="Arial" panose="020B0604020202020204" pitchFamily="34" charset="0"/>
              </a:rPr>
              <a:t>(STEM teacher externship program), and </a:t>
            </a:r>
            <a:r>
              <a:rPr lang="en-US" dirty="0">
                <a:latin typeface="Arial" panose="020B0604020202020204" pitchFamily="34" charset="0"/>
                <a:cs typeface="Arial" panose="020B0604020202020204" pitchFamily="34" charset="0"/>
                <a:hlinkClick r:id="rId5"/>
              </a:rPr>
              <a:t>SB 23-258 </a:t>
            </a:r>
            <a:r>
              <a:rPr lang="en-US" dirty="0">
                <a:latin typeface="Arial" panose="020B0604020202020204" pitchFamily="34" charset="0"/>
                <a:cs typeface="Arial" panose="020B0604020202020204" pitchFamily="34" charset="0"/>
              </a:rPr>
              <a:t>(educator prep advisory committee)</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Some major </a:t>
            </a:r>
            <a:r>
              <a:rPr lang="en-US" b="1" dirty="0">
                <a:solidFill>
                  <a:srgbClr val="008CA0"/>
                </a:solidFill>
                <a:latin typeface="Arial" panose="020B0604020202020204" pitchFamily="34" charset="0"/>
                <a:cs typeface="Arial" panose="020B0604020202020204" pitchFamily="34" charset="0"/>
              </a:rPr>
              <a:t>finance wins </a:t>
            </a:r>
            <a:r>
              <a:rPr lang="en-US" dirty="0">
                <a:latin typeface="Arial" panose="020B0604020202020204" pitchFamily="34" charset="0"/>
                <a:cs typeface="Arial" panose="020B0604020202020204" pitchFamily="34" charset="0"/>
              </a:rPr>
              <a:t>for CSI schools, including: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an increase in statewide average per-pupil funding;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an increase in special education funding;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 boost in Charter School Capital Construction funding;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Adjustments to make the BEST grant program more equitable for charters; and</a:t>
            </a:r>
          </a:p>
          <a:p>
            <a:pPr marL="742950" lvl="1" indent="-285750">
              <a:buFont typeface="Arial" panose="020B0604020202020204" pitchFamily="34" charset="0"/>
              <a:buChar char="•"/>
            </a:pPr>
            <a:r>
              <a:rPr lang="en-US" b="1" u="sng" dirty="0">
                <a:solidFill>
                  <a:srgbClr val="008CA0"/>
                </a:solidFill>
                <a:latin typeface="Arial" panose="020B0604020202020204" pitchFamily="34" charset="0"/>
                <a:cs typeface="Arial" panose="020B0604020202020204" pitchFamily="34" charset="0"/>
              </a:rPr>
              <a:t>a commitment to fully fund CSI schools by 2024-25!</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0" indent="0">
              <a:buNone/>
            </a:pPr>
            <a:endParaRPr lang="en-US" sz="1400" dirty="0">
              <a:solidFill>
                <a:schemeClr val="tx1"/>
              </a:solidFill>
            </a:endParaRPr>
          </a:p>
          <a:p>
            <a:endParaRPr lang="en-US" dirty="0"/>
          </a:p>
        </p:txBody>
      </p:sp>
    </p:spTree>
    <p:extLst>
      <p:ext uri="{BB962C8B-B14F-4D97-AF65-F5344CB8AC3E}">
        <p14:creationId xmlns:p14="http://schemas.microsoft.com/office/powerpoint/2010/main" val="486840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8F9A7C-6B99-F3AF-BA6D-4FEA9EBC4EE0}"/>
              </a:ext>
            </a:extLst>
          </p:cNvPr>
          <p:cNvSpPr>
            <a:spLocks noGrp="1"/>
          </p:cNvSpPr>
          <p:nvPr>
            <p:ph type="title"/>
          </p:nvPr>
        </p:nvSpPr>
        <p:spPr>
          <a:xfrm>
            <a:off x="628650" y="365126"/>
            <a:ext cx="7886700" cy="1051079"/>
          </a:xfrm>
        </p:spPr>
        <p:txBody>
          <a:bodyPr/>
          <a:lstStyle/>
          <a:p>
            <a:r>
              <a:rPr lang="en-US" dirty="0">
                <a:latin typeface="Arial"/>
                <a:cs typeface="Arial"/>
              </a:rPr>
              <a:t>Legislative &amp; Policy Updates</a:t>
            </a:r>
            <a:endParaRPr lang="en-US" dirty="0"/>
          </a:p>
        </p:txBody>
      </p:sp>
      <p:sp>
        <p:nvSpPr>
          <p:cNvPr id="9" name="TextBox 8">
            <a:extLst>
              <a:ext uri="{FF2B5EF4-FFF2-40B4-BE49-F238E27FC236}">
                <a16:creationId xmlns:a16="http://schemas.microsoft.com/office/drawing/2014/main" id="{B3611FDA-9186-73AE-A40D-D05DEF17D0DE}"/>
              </a:ext>
            </a:extLst>
          </p:cNvPr>
          <p:cNvSpPr txBox="1"/>
          <p:nvPr/>
        </p:nvSpPr>
        <p:spPr>
          <a:xfrm>
            <a:off x="628649" y="1579133"/>
            <a:ext cx="7341613" cy="5601533"/>
          </a:xfrm>
          <a:prstGeom prst="rect">
            <a:avLst/>
          </a:prstGeom>
          <a:noFill/>
        </p:spPr>
        <p:txBody>
          <a:bodyPr wrap="square" rtlCol="0">
            <a:spAutoFit/>
          </a:bodyPr>
          <a:lstStyle/>
          <a:p>
            <a:r>
              <a:rPr lang="en-US" sz="2200" b="1" dirty="0">
                <a:solidFill>
                  <a:srgbClr val="008CA0"/>
                </a:solidFill>
                <a:latin typeface="Arial" panose="020B0604020202020204" pitchFamily="34" charset="0"/>
                <a:cs typeface="Arial" panose="020B0604020202020204" pitchFamily="34" charset="0"/>
              </a:rPr>
              <a:t>Policy Guidance and Supports</a:t>
            </a:r>
            <a:endParaRPr lang="en-US"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Recent changes to state law, regulation and CSI Board Policy will impact school policies and practice. </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To support schools in ongoing policy development, we have released guidance and/or sample policies that address:</a:t>
            </a:r>
          </a:p>
          <a:p>
            <a:pPr marL="742950" lvl="1"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Colorado Open Records Act Requests (</a:t>
            </a:r>
            <a:r>
              <a:rPr lang="en-US" dirty="0">
                <a:latin typeface="Arial" panose="020B0604020202020204" pitchFamily="34" charset="0"/>
                <a:cs typeface="Arial" panose="020B0604020202020204" pitchFamily="34" charset="0"/>
                <a:hlinkClick r:id="rId2"/>
              </a:rPr>
              <a:t>SB 23-286</a:t>
            </a:r>
            <a:r>
              <a:rPr lang="en-US" dirty="0">
                <a:latin typeface="Arial" panose="020B0604020202020204" pitchFamily="34" charset="0"/>
                <a:cs typeface="Arial" panose="020B0604020202020204" pitchFamily="34" charset="0"/>
              </a:rPr>
              <a:t>)</a:t>
            </a:r>
          </a:p>
          <a:p>
            <a:pPr marL="742950" lvl="1"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Physical Intervention, Restraints and Seclusion (</a:t>
            </a:r>
            <a:r>
              <a:rPr lang="en-US" dirty="0">
                <a:latin typeface="Arial" panose="020B0604020202020204" pitchFamily="34" charset="0"/>
                <a:cs typeface="Arial" panose="020B0604020202020204" pitchFamily="34" charset="0"/>
                <a:hlinkClick r:id="rId3"/>
              </a:rPr>
              <a:t>HB 23-1191</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4"/>
              </a:rPr>
              <a:t>HB 22-1376</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5"/>
              </a:rPr>
              <a:t>1CCR 301-45</a:t>
            </a:r>
            <a:r>
              <a:rPr lang="en-US" dirty="0">
                <a:latin typeface="Arial" panose="020B0604020202020204" pitchFamily="34" charset="0"/>
                <a:cs typeface="Arial" panose="020B0604020202020204" pitchFamily="34" charset="0"/>
              </a:rPr>
              <a:t>)</a:t>
            </a:r>
          </a:p>
          <a:p>
            <a:pPr marL="742950" lvl="1"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Medication Administration (CSI Board Policies: </a:t>
            </a:r>
            <a:r>
              <a:rPr lang="en-US" dirty="0">
                <a:latin typeface="Arial" panose="020B0604020202020204" pitchFamily="34" charset="0"/>
                <a:cs typeface="Arial" panose="020B0604020202020204" pitchFamily="34" charset="0"/>
                <a:hlinkClick r:id="rId6"/>
              </a:rPr>
              <a:t>Medication Administration</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7"/>
              </a:rPr>
              <a:t>Administration of Medical Marijuana</a:t>
            </a: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8"/>
              </a:rPr>
              <a:t>Students with Food Allergies</a:t>
            </a:r>
            <a:r>
              <a:rPr lang="en-US" dirty="0">
                <a:latin typeface="Arial" panose="020B0604020202020204" pitchFamily="34" charset="0"/>
                <a:cs typeface="Arial" panose="020B0604020202020204" pitchFamily="34" charset="0"/>
              </a:rPr>
              <a:t>)</a:t>
            </a:r>
          </a:p>
          <a:p>
            <a:pPr marL="742950" lvl="1"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Non-discrimination (</a:t>
            </a:r>
            <a:r>
              <a:rPr lang="en-US" dirty="0">
                <a:latin typeface="Arial" panose="020B0604020202020204" pitchFamily="34" charset="0"/>
                <a:cs typeface="Arial" panose="020B0604020202020204" pitchFamily="34" charset="0"/>
                <a:hlinkClick r:id="rId9"/>
              </a:rPr>
              <a:t>HB 21-1108</a:t>
            </a:r>
            <a:r>
              <a:rPr lang="en-US" dirty="0">
                <a:latin typeface="Arial" panose="020B0604020202020204" pitchFamily="34" charset="0"/>
                <a:cs typeface="Arial" panose="020B0604020202020204" pitchFamily="34" charset="0"/>
              </a:rPr>
              <a:t>; CSI Board Policy: </a:t>
            </a:r>
            <a:r>
              <a:rPr lang="en-US" dirty="0">
                <a:latin typeface="Arial" panose="020B0604020202020204" pitchFamily="34" charset="0"/>
                <a:cs typeface="Arial" panose="020B0604020202020204" pitchFamily="34" charset="0"/>
                <a:hlinkClick r:id="rId10"/>
              </a:rPr>
              <a:t>Nondiscrimination</a:t>
            </a:r>
            <a:r>
              <a:rPr lang="en-US" dirty="0">
                <a:latin typeface="Arial" panose="020B0604020202020204" pitchFamily="34" charset="0"/>
                <a:cs typeface="Arial" panose="020B0604020202020204" pitchFamily="34" charset="0"/>
              </a:rPr>
              <a:t>) </a:t>
            </a:r>
          </a:p>
          <a:p>
            <a:pPr lvl="1">
              <a:spcBef>
                <a:spcPts val="600"/>
              </a:spcBef>
              <a:spcAft>
                <a:spcPts val="600"/>
              </a:spcAft>
            </a:pPr>
            <a:endParaRPr lang="en-US" dirty="0">
              <a:latin typeface="Arial" panose="020B0604020202020204" pitchFamily="34" charset="0"/>
              <a:cs typeface="Arial" panose="020B0604020202020204" pitchFamily="34" charset="0"/>
            </a:endParaRPr>
          </a:p>
          <a:p>
            <a:pPr marL="0" indent="0">
              <a:buNone/>
            </a:pPr>
            <a:endParaRPr lang="en-US" sz="1400" dirty="0">
              <a:solidFill>
                <a:schemeClr val="tx1"/>
              </a:solidFill>
            </a:endParaRPr>
          </a:p>
          <a:p>
            <a:endParaRPr lang="en-US" dirty="0"/>
          </a:p>
        </p:txBody>
      </p:sp>
    </p:spTree>
    <p:extLst>
      <p:ext uri="{BB962C8B-B14F-4D97-AF65-F5344CB8AC3E}">
        <p14:creationId xmlns:p14="http://schemas.microsoft.com/office/powerpoint/2010/main" val="4207438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EC8-C0CE-B827-8D6E-C0442E40D16D}"/>
              </a:ext>
            </a:extLst>
          </p:cNvPr>
          <p:cNvSpPr>
            <a:spLocks noGrp="1"/>
          </p:cNvSpPr>
          <p:nvPr>
            <p:ph type="title"/>
          </p:nvPr>
        </p:nvSpPr>
        <p:spPr>
          <a:xfrm>
            <a:off x="628650" y="365127"/>
            <a:ext cx="7886700" cy="973020"/>
          </a:xfrm>
        </p:spPr>
        <p:txBody>
          <a:bodyPr/>
          <a:lstStyle/>
          <a:p>
            <a:r>
              <a:rPr lang="en-US" dirty="0">
                <a:latin typeface="Arial"/>
                <a:cs typeface="Arial"/>
              </a:rPr>
              <a:t>Legislative &amp; Policy Updates</a:t>
            </a:r>
            <a:endParaRPr lang="en-US" dirty="0"/>
          </a:p>
        </p:txBody>
      </p:sp>
      <p:sp>
        <p:nvSpPr>
          <p:cNvPr id="9" name="TextBox 8">
            <a:extLst>
              <a:ext uri="{FF2B5EF4-FFF2-40B4-BE49-F238E27FC236}">
                <a16:creationId xmlns:a16="http://schemas.microsoft.com/office/drawing/2014/main" id="{B3611FDA-9186-73AE-A40D-D05DEF17D0DE}"/>
              </a:ext>
            </a:extLst>
          </p:cNvPr>
          <p:cNvSpPr txBox="1"/>
          <p:nvPr/>
        </p:nvSpPr>
        <p:spPr>
          <a:xfrm>
            <a:off x="628649" y="1579133"/>
            <a:ext cx="7341613" cy="4708981"/>
          </a:xfrm>
          <a:prstGeom prst="rect">
            <a:avLst/>
          </a:prstGeom>
          <a:noFill/>
        </p:spPr>
        <p:txBody>
          <a:bodyPr wrap="square" rtlCol="0">
            <a:spAutoFit/>
          </a:bodyPr>
          <a:lstStyle/>
          <a:p>
            <a:r>
              <a:rPr lang="en-US" sz="2200" b="1" dirty="0">
                <a:solidFill>
                  <a:srgbClr val="008CA0"/>
                </a:solidFill>
                <a:latin typeface="Arial" panose="020B0604020202020204" pitchFamily="34" charset="0"/>
                <a:cs typeface="Arial" panose="020B0604020202020204" pitchFamily="34" charset="0"/>
              </a:rPr>
              <a:t>Available for download on the L&amp;P Resource Page</a:t>
            </a:r>
            <a:endParaRPr lang="en-US"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hlinkClick r:id="rId2"/>
              </a:rPr>
              <a:t>https://resources.csi.state.co.us/legal-and-policy-library/</a:t>
            </a:r>
            <a:endParaRPr lang="en-US" dirty="0">
              <a:latin typeface="Arial" panose="020B0604020202020204" pitchFamily="34" charset="0"/>
              <a:cs typeface="Arial" panose="020B0604020202020204" pitchFamily="34" charset="0"/>
            </a:endParaRPr>
          </a:p>
          <a:p>
            <a:pPr>
              <a:spcBef>
                <a:spcPts val="600"/>
              </a:spcBef>
              <a:spcAft>
                <a:spcPts val="600"/>
              </a:spcAft>
            </a:pPr>
            <a:endParaRPr lang="en-US" dirty="0">
              <a:latin typeface="Arial" panose="020B0604020202020204" pitchFamily="34" charset="0"/>
              <a:cs typeface="Arial" panose="020B0604020202020204" pitchFamily="34" charset="0"/>
            </a:endParaRPr>
          </a:p>
          <a:p>
            <a:pPr>
              <a:spcBef>
                <a:spcPts val="600"/>
              </a:spcBef>
              <a:spcAft>
                <a:spcPts val="600"/>
              </a:spcAft>
            </a:pPr>
            <a:r>
              <a:rPr lang="en-US" sz="2200" b="1" dirty="0">
                <a:solidFill>
                  <a:srgbClr val="008CA0"/>
                </a:solidFill>
                <a:latin typeface="Arial" panose="020B0604020202020204" pitchFamily="34" charset="0"/>
                <a:cs typeface="Arial" panose="020B0604020202020204" pitchFamily="34" charset="0"/>
              </a:rPr>
              <a:t>Also, keep an eye out for…</a:t>
            </a:r>
          </a:p>
          <a:p>
            <a:pPr marL="342900" indent="-3429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Suspension/Expulsion Policy Guidance </a:t>
            </a:r>
          </a:p>
          <a:p>
            <a:pPr marL="800100" lvl="1" indent="-3429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to align with </a:t>
            </a:r>
            <a:r>
              <a:rPr lang="en-US" dirty="0">
                <a:latin typeface="Arial" panose="020B0604020202020204" pitchFamily="34" charset="0"/>
                <a:cs typeface="Arial" panose="020B0604020202020204" pitchFamily="34" charset="0"/>
                <a:hlinkClick r:id="rId3"/>
              </a:rPr>
              <a:t>HB 23-1291</a:t>
            </a:r>
            <a:r>
              <a:rPr lang="en-US" dirty="0">
                <a:latin typeface="Arial" panose="020B0604020202020204" pitchFamily="34" charset="0"/>
                <a:cs typeface="Arial" panose="020B0604020202020204" pitchFamily="34" charset="0"/>
              </a:rPr>
              <a:t>.</a:t>
            </a:r>
          </a:p>
          <a:p>
            <a:pPr marL="342900" indent="-3429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Title IX, Harassment and Discrimination Policy Guidance </a:t>
            </a:r>
          </a:p>
          <a:p>
            <a:pPr marL="800100" lvl="1" indent="-34290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to align with revised regulations (anticipated for release in Spring 2024) and </a:t>
            </a:r>
            <a:r>
              <a:rPr lang="en-US" dirty="0">
                <a:latin typeface="Arial" panose="020B0604020202020204" pitchFamily="34" charset="0"/>
                <a:cs typeface="Arial" panose="020B0604020202020204" pitchFamily="34" charset="0"/>
                <a:hlinkClick r:id="rId4"/>
              </a:rPr>
              <a:t>SB 23-296</a:t>
            </a:r>
            <a:r>
              <a:rPr lang="en-US" dirty="0">
                <a:latin typeface="Arial" panose="020B0604020202020204" pitchFamily="34" charset="0"/>
                <a:cs typeface="Arial" panose="020B0604020202020204" pitchFamily="34" charset="0"/>
              </a:rPr>
              <a:t>.</a:t>
            </a:r>
          </a:p>
          <a:p>
            <a:pPr>
              <a:spcBef>
                <a:spcPts val="600"/>
              </a:spcBef>
              <a:spcAft>
                <a:spcPts val="600"/>
              </a:spcAft>
            </a:pPr>
            <a:endParaRPr lang="en-US" dirty="0">
              <a:latin typeface="Arial" panose="020B0604020202020204" pitchFamily="34" charset="0"/>
              <a:cs typeface="Arial" panose="020B0604020202020204" pitchFamily="34" charset="0"/>
            </a:endParaRPr>
          </a:p>
          <a:p>
            <a:pPr marL="0" indent="0">
              <a:buNone/>
            </a:pPr>
            <a:endParaRPr lang="en-US" sz="1400" dirty="0">
              <a:solidFill>
                <a:schemeClr val="tx1"/>
              </a:solidFill>
            </a:endParaRPr>
          </a:p>
          <a:p>
            <a:endParaRPr lang="en-US" dirty="0"/>
          </a:p>
        </p:txBody>
      </p:sp>
    </p:spTree>
    <p:extLst>
      <p:ext uri="{BB962C8B-B14F-4D97-AF65-F5344CB8AC3E}">
        <p14:creationId xmlns:p14="http://schemas.microsoft.com/office/powerpoint/2010/main" val="2141073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2EC8-C0CE-B827-8D6E-C0442E40D16D}"/>
              </a:ext>
            </a:extLst>
          </p:cNvPr>
          <p:cNvSpPr>
            <a:spLocks noGrp="1"/>
          </p:cNvSpPr>
          <p:nvPr>
            <p:ph type="title"/>
          </p:nvPr>
        </p:nvSpPr>
        <p:spPr>
          <a:xfrm>
            <a:off x="628650" y="365127"/>
            <a:ext cx="7886700" cy="973020"/>
          </a:xfrm>
        </p:spPr>
        <p:txBody>
          <a:bodyPr/>
          <a:lstStyle/>
          <a:p>
            <a:r>
              <a:rPr lang="en-US" dirty="0">
                <a:latin typeface="Arial"/>
                <a:cs typeface="Arial"/>
              </a:rPr>
              <a:t>Legislative &amp; Policy Updates</a:t>
            </a:r>
            <a:endParaRPr lang="en-US" dirty="0"/>
          </a:p>
        </p:txBody>
      </p:sp>
      <p:sp>
        <p:nvSpPr>
          <p:cNvPr id="9" name="TextBox 8">
            <a:extLst>
              <a:ext uri="{FF2B5EF4-FFF2-40B4-BE49-F238E27FC236}">
                <a16:creationId xmlns:a16="http://schemas.microsoft.com/office/drawing/2014/main" id="{B3611FDA-9186-73AE-A40D-D05DEF17D0DE}"/>
              </a:ext>
            </a:extLst>
          </p:cNvPr>
          <p:cNvSpPr txBox="1"/>
          <p:nvPr/>
        </p:nvSpPr>
        <p:spPr>
          <a:xfrm>
            <a:off x="628649" y="1579133"/>
            <a:ext cx="7341613" cy="4401205"/>
          </a:xfrm>
          <a:prstGeom prst="rect">
            <a:avLst/>
          </a:prstGeom>
          <a:noFill/>
        </p:spPr>
        <p:txBody>
          <a:bodyPr wrap="square" rtlCol="0">
            <a:spAutoFit/>
          </a:bodyPr>
          <a:lstStyle/>
          <a:p>
            <a:r>
              <a:rPr lang="en-US" sz="2200" b="1" dirty="0">
                <a:solidFill>
                  <a:srgbClr val="008CA0"/>
                </a:solidFill>
                <a:latin typeface="Arial" panose="020B0604020202020204" pitchFamily="34" charset="0"/>
                <a:cs typeface="Arial" panose="020B0604020202020204" pitchFamily="34" charset="0"/>
              </a:rPr>
              <a:t>Remote Learning Due to Emergency School Closure</a:t>
            </a:r>
          </a:p>
          <a:p>
            <a:pPr marL="285750" indent="-285750">
              <a:spcBef>
                <a:spcPts val="600"/>
              </a:spcBef>
              <a:spcAft>
                <a:spcPts val="600"/>
              </a:spcAft>
              <a:buFont typeface="Arial" panose="020B0604020202020204" pitchFamily="34" charset="0"/>
              <a:buChar char="•"/>
            </a:pPr>
            <a:r>
              <a:rPr lang="en-US" b="0" i="0" dirty="0">
                <a:solidFill>
                  <a:srgbClr val="000000"/>
                </a:solidFill>
                <a:effectLst/>
                <a:latin typeface="Arial" panose="020B0604020202020204" pitchFamily="34" charset="0"/>
              </a:rPr>
              <a:t>CDE) has granted flexibility for schools to implement a maximum of five Remote Learning Option days in lieu of canceling scheduled contact day(s) to protect the health, safety or welfare of students. </a:t>
            </a:r>
          </a:p>
          <a:p>
            <a:pPr marL="285750" indent="-285750">
              <a:spcBef>
                <a:spcPts val="600"/>
              </a:spcBef>
              <a:spcAft>
                <a:spcPts val="600"/>
              </a:spcAft>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To access this flexibility, school should adopt a board policy or resolution that meets requirements established by CDE and develop a Remote Learning Option Plan.</a:t>
            </a:r>
            <a:endParaRPr lang="en-US" dirty="0">
              <a:solidFill>
                <a:srgbClr val="000000"/>
              </a:solidFill>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spcBef>
                <a:spcPts val="600"/>
              </a:spcBef>
              <a:spcAft>
                <a:spcPts val="600"/>
              </a:spcAft>
            </a:pPr>
            <a:r>
              <a:rPr lang="en-US" dirty="0">
                <a:solidFill>
                  <a:srgbClr val="000000"/>
                </a:solidFill>
                <a:latin typeface="Arial" panose="020B0604020202020204" pitchFamily="34" charset="0"/>
                <a:cs typeface="Arial" panose="020B0604020202020204" pitchFamily="34" charset="0"/>
              </a:rPr>
              <a:t>A </a:t>
            </a:r>
            <a:r>
              <a:rPr lang="en-US" b="1" dirty="0">
                <a:solidFill>
                  <a:srgbClr val="008CA0"/>
                </a:solidFill>
                <a:latin typeface="Arial" panose="020B0604020202020204" pitchFamily="34" charset="0"/>
                <a:cs typeface="Arial" panose="020B0604020202020204" pitchFamily="34" charset="0"/>
              </a:rPr>
              <a:t>sample resolution </a:t>
            </a:r>
            <a:r>
              <a:rPr lang="en-US" dirty="0">
                <a:solidFill>
                  <a:srgbClr val="000000"/>
                </a:solidFill>
                <a:latin typeface="Arial" panose="020B0604020202020204" pitchFamily="34" charset="0"/>
                <a:cs typeface="Arial" panose="020B0604020202020204" pitchFamily="34" charset="0"/>
              </a:rPr>
              <a:t>is available for download here: </a:t>
            </a:r>
          </a:p>
          <a:p>
            <a:pPr>
              <a:spcBef>
                <a:spcPts val="600"/>
              </a:spcBef>
              <a:spcAft>
                <a:spcPts val="600"/>
              </a:spcAft>
            </a:pPr>
            <a:r>
              <a:rPr lang="en-US" sz="1600" dirty="0">
                <a:solidFill>
                  <a:srgbClr val="000000"/>
                </a:solidFill>
                <a:latin typeface="Arial" panose="020B0604020202020204" pitchFamily="34" charset="0"/>
                <a:cs typeface="Arial" panose="020B0604020202020204" pitchFamily="34" charset="0"/>
                <a:hlinkClick r:id="rId2"/>
              </a:rPr>
              <a:t>https://resources.csi.state.co.us/remote-learning-due-to-emergency-school-closure/</a:t>
            </a:r>
            <a:r>
              <a:rPr lang="en-US" sz="1600" dirty="0">
                <a:solidFill>
                  <a:srgbClr val="000000"/>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0" indent="0">
              <a:buNone/>
            </a:pPr>
            <a:endParaRPr lang="en-US" sz="1400" dirty="0">
              <a:solidFill>
                <a:schemeClr val="tx1"/>
              </a:solidFill>
            </a:endParaRPr>
          </a:p>
          <a:p>
            <a:endParaRPr lang="en-US" dirty="0"/>
          </a:p>
        </p:txBody>
      </p:sp>
    </p:spTree>
    <p:extLst>
      <p:ext uri="{BB962C8B-B14F-4D97-AF65-F5344CB8AC3E}">
        <p14:creationId xmlns:p14="http://schemas.microsoft.com/office/powerpoint/2010/main" val="4164778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r>
              <a:rPr lang="en">
                <a:latin typeface="Arial"/>
                <a:ea typeface="Arial Unicode MS"/>
                <a:cs typeface="Arial"/>
              </a:rPr>
              <a:t>Board Member Resources</a:t>
            </a:r>
            <a:endParaRPr lang="en">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1437881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9F90B-ACF3-2B67-22D0-6C6DF8F6EA3D}"/>
              </a:ext>
            </a:extLst>
          </p:cNvPr>
          <p:cNvSpPr>
            <a:spLocks noGrp="1"/>
          </p:cNvSpPr>
          <p:nvPr>
            <p:ph type="title"/>
          </p:nvPr>
        </p:nvSpPr>
        <p:spPr>
          <a:xfrm>
            <a:off x="628650" y="365127"/>
            <a:ext cx="7886700" cy="1062982"/>
          </a:xfrm>
        </p:spPr>
        <p:txBody>
          <a:bodyPr anchor="ctr">
            <a:normAutofit/>
          </a:bodyPr>
          <a:lstStyle/>
          <a:p>
            <a:r>
              <a:rPr lang="en-US">
                <a:latin typeface="Arial"/>
                <a:cs typeface="Arial"/>
              </a:rPr>
              <a:t>Strategies to Employ for Fall!</a:t>
            </a:r>
            <a:endParaRPr lang="en-US"/>
          </a:p>
        </p:txBody>
      </p:sp>
      <p:sp>
        <p:nvSpPr>
          <p:cNvPr id="10" name="Content Placeholder 2">
            <a:extLst>
              <a:ext uri="{FF2B5EF4-FFF2-40B4-BE49-F238E27FC236}">
                <a16:creationId xmlns:a16="http://schemas.microsoft.com/office/drawing/2014/main" id="{D5DDBA00-33EC-4BA0-B0AF-DAE038E4EE4F}"/>
              </a:ext>
            </a:extLst>
          </p:cNvPr>
          <p:cNvSpPr>
            <a:spLocks noGrp="1"/>
          </p:cNvSpPr>
          <p:nvPr>
            <p:ph sz="half" idx="1"/>
          </p:nvPr>
        </p:nvSpPr>
        <p:spPr>
          <a:xfrm>
            <a:off x="628650" y="1421107"/>
            <a:ext cx="8063088" cy="4755856"/>
          </a:xfrm>
        </p:spPr>
        <p:txBody>
          <a:bodyPr vert="horz" lIns="91440" tIns="45720" rIns="91440" bIns="45720" rtlCol="0" anchor="t">
            <a:normAutofit/>
          </a:bodyPr>
          <a:lstStyle/>
          <a:p>
            <a:pPr marL="0" indent="0">
              <a:buNone/>
            </a:pPr>
            <a:endParaRPr lang="en-US" sz="2400">
              <a:solidFill>
                <a:schemeClr val="tx1"/>
              </a:solidFill>
            </a:endParaRPr>
          </a:p>
          <a:p>
            <a:r>
              <a:rPr lang="en-US" sz="2400">
                <a:solidFill>
                  <a:schemeClr val="tx1"/>
                </a:solidFill>
                <a:latin typeface="Arial"/>
                <a:cs typeface="Arial"/>
              </a:rPr>
              <a:t>Recognizing strengths and challenges</a:t>
            </a:r>
            <a:endParaRPr lang="en-US" sz="2400">
              <a:solidFill>
                <a:schemeClr val="tx1"/>
              </a:solidFill>
            </a:endParaRPr>
          </a:p>
          <a:p>
            <a:pPr marL="0" indent="0">
              <a:buNone/>
            </a:pPr>
            <a:r>
              <a:rPr lang="en-US" sz="2400">
                <a:solidFill>
                  <a:srgbClr val="0070C0"/>
                </a:solidFill>
                <a:latin typeface="Arial"/>
                <a:cs typeface="Arial"/>
              </a:rPr>
              <a:t>       </a:t>
            </a:r>
            <a:r>
              <a:rPr lang="en-US" sz="2400">
                <a:solidFill>
                  <a:srgbClr val="0070C0"/>
                </a:solidFill>
                <a:latin typeface="Arial"/>
                <a:cs typeface="Arial"/>
                <a:hlinkClick r:id="rId3"/>
              </a:rPr>
              <a:t>Governance-Needs-Assessment.xlsx (live.com)</a:t>
            </a:r>
            <a:endParaRPr lang="en-US" sz="2400">
              <a:solidFill>
                <a:srgbClr val="0070C0"/>
              </a:solidFill>
            </a:endParaRPr>
          </a:p>
          <a:p>
            <a:r>
              <a:rPr lang="en-US" sz="2400">
                <a:solidFill>
                  <a:schemeClr val="tx1"/>
                </a:solidFill>
                <a:latin typeface="Arial"/>
                <a:cs typeface="Arial"/>
              </a:rPr>
              <a:t>Conducting Head of School evaluations:</a:t>
            </a:r>
            <a:endParaRPr lang="en-US" sz="2400">
              <a:solidFill>
                <a:schemeClr val="tx1"/>
              </a:solidFill>
            </a:endParaRPr>
          </a:p>
          <a:p>
            <a:pPr marL="457200" lvl="1" indent="0">
              <a:buNone/>
            </a:pPr>
            <a:r>
              <a:rPr lang="en-US">
                <a:solidFill>
                  <a:srgbClr val="0070C0"/>
                </a:solidFill>
                <a:latin typeface="Arial"/>
                <a:cs typeface="Arial"/>
              </a:rPr>
              <a:t> </a:t>
            </a:r>
            <a:r>
              <a:rPr lang="en-US">
                <a:solidFill>
                  <a:srgbClr val="0070C0"/>
                </a:solidFill>
                <a:latin typeface="Arial"/>
                <a:cs typeface="Arial"/>
                <a:hlinkClick r:id="rId4"/>
              </a:rPr>
              <a:t>School-Leader-Eval-Toolkit.FINAL_.pdf (state.co.us)</a:t>
            </a:r>
            <a:endParaRPr lang="en-US">
              <a:solidFill>
                <a:srgbClr val="000000"/>
              </a:solidFill>
            </a:endParaRPr>
          </a:p>
          <a:p>
            <a:r>
              <a:rPr lang="en-US" sz="2400">
                <a:solidFill>
                  <a:schemeClr val="tx1"/>
                </a:solidFill>
                <a:latin typeface="Arial"/>
                <a:cs typeface="Arial"/>
              </a:rPr>
              <a:t>Sample School Calendar: </a:t>
            </a:r>
            <a:endParaRPr lang="en-US" sz="2400">
              <a:solidFill>
                <a:schemeClr val="tx1"/>
              </a:solidFill>
            </a:endParaRPr>
          </a:p>
          <a:p>
            <a:pPr marL="0" indent="0">
              <a:buNone/>
            </a:pPr>
            <a:r>
              <a:rPr lang="en-US" sz="2400">
                <a:solidFill>
                  <a:srgbClr val="0070C0"/>
                </a:solidFill>
                <a:latin typeface="Arial"/>
                <a:cs typeface="Arial"/>
                <a:hlinkClick r:id="rId4">
                  <a:extLst>
                    <a:ext uri="{A12FA001-AC4F-418D-AE19-62706E023703}">
                      <ahyp:hlinkClr xmlns:ahyp="http://schemas.microsoft.com/office/drawing/2018/hyperlinkcolor" val="tx"/>
                    </a:ext>
                  </a:extLst>
                </a:hlinkClick>
              </a:rPr>
              <a:t>     </a:t>
            </a:r>
            <a:r>
              <a:rPr lang="en-US" sz="2400">
                <a:solidFill>
                  <a:srgbClr val="0070C0"/>
                </a:solidFill>
                <a:latin typeface="Arial"/>
                <a:cs typeface="Arial"/>
                <a:hlinkClick r:id="rId5"/>
              </a:rPr>
              <a:t>Sample-Board-Meeting-Calendar-Focus-Questions.pdf (state.co.us)</a:t>
            </a:r>
            <a:endParaRPr lang="en-US" sz="2400">
              <a:solidFill>
                <a:srgbClr val="0070C0"/>
              </a:solidFill>
            </a:endParaRPr>
          </a:p>
          <a:p>
            <a:r>
              <a:rPr lang="en-US" sz="2400">
                <a:solidFill>
                  <a:schemeClr val="tx1"/>
                </a:solidFill>
                <a:latin typeface="Arial"/>
                <a:cs typeface="Arial"/>
              </a:rPr>
              <a:t>School Dashboards: Examples?</a:t>
            </a:r>
            <a:endParaRPr lang="en-US" sz="2400">
              <a:solidFill>
                <a:schemeClr val="tx1"/>
              </a:solidFill>
            </a:endParaRPr>
          </a:p>
          <a:p>
            <a:r>
              <a:rPr lang="en-US" sz="2400">
                <a:solidFill>
                  <a:srgbClr val="0070C0"/>
                </a:solidFill>
                <a:latin typeface="Arial"/>
                <a:cs typeface="Arial"/>
                <a:hlinkClick r:id="rId6">
                  <a:extLst>
                    <a:ext uri="{A12FA001-AC4F-418D-AE19-62706E023703}">
                      <ahyp:hlinkClr xmlns:ahyp="http://schemas.microsoft.com/office/drawing/2018/hyperlinkcolor" val="tx"/>
                    </a:ext>
                  </a:extLst>
                </a:hlinkClick>
              </a:rPr>
              <a:t>Microsoft Word - EBP Introduction to Board Level Academic Dashboards.docx (edboards.org)</a:t>
            </a:r>
            <a:endParaRPr lang="en-US" sz="2400">
              <a:solidFill>
                <a:srgbClr val="0070C0"/>
              </a:solidFill>
            </a:endParaRPr>
          </a:p>
        </p:txBody>
      </p:sp>
    </p:spTree>
    <p:extLst>
      <p:ext uri="{BB962C8B-B14F-4D97-AF65-F5344CB8AC3E}">
        <p14:creationId xmlns:p14="http://schemas.microsoft.com/office/powerpoint/2010/main" val="320526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1065-D938-EBC4-CA8E-D04E9897EE56}"/>
              </a:ext>
            </a:extLst>
          </p:cNvPr>
          <p:cNvSpPr>
            <a:spLocks noGrp="1"/>
          </p:cNvSpPr>
          <p:nvPr>
            <p:ph type="ctrTitle"/>
          </p:nvPr>
        </p:nvSpPr>
        <p:spPr>
          <a:xfrm>
            <a:off x="685800" y="1603123"/>
            <a:ext cx="7772400" cy="728057"/>
          </a:xfrm>
        </p:spPr>
        <p:txBody>
          <a:bodyPr>
            <a:normAutofit fontScale="90000"/>
          </a:bodyPr>
          <a:lstStyle/>
          <a:p>
            <a:r>
              <a:rPr lang="en-US" sz="2800">
                <a:ea typeface="Arial Unicode MS"/>
                <a:cs typeface="Arial Unicode MS"/>
              </a:rPr>
              <a:t>From these choices, which are your board's greatest strengths and greatest challenges? </a:t>
            </a:r>
            <a:endParaRPr lang="en-US" sz="2800"/>
          </a:p>
        </p:txBody>
      </p:sp>
      <p:sp>
        <p:nvSpPr>
          <p:cNvPr id="3" name="Subtitle 2">
            <a:extLst>
              <a:ext uri="{FF2B5EF4-FFF2-40B4-BE49-F238E27FC236}">
                <a16:creationId xmlns:a16="http://schemas.microsoft.com/office/drawing/2014/main" id="{1361A5BA-B3B5-5C29-71DB-4126E0144246}"/>
              </a:ext>
            </a:extLst>
          </p:cNvPr>
          <p:cNvSpPr>
            <a:spLocks noGrp="1"/>
          </p:cNvSpPr>
          <p:nvPr>
            <p:ph type="subTitle" idx="1"/>
          </p:nvPr>
        </p:nvSpPr>
        <p:spPr>
          <a:xfrm>
            <a:off x="685800" y="2403849"/>
            <a:ext cx="7772400" cy="2702103"/>
          </a:xfrm>
        </p:spPr>
        <p:txBody>
          <a:bodyPr spcFirstLastPara="1" vert="horz" wrap="square" lIns="91425" tIns="91425" rIns="91425" bIns="91425" rtlCol="0" anchor="t" anchorCtr="0">
            <a:noAutofit/>
          </a:bodyPr>
          <a:lstStyle/>
          <a:p>
            <a:pPr marL="457200" indent="857250" algn="l">
              <a:buAutoNum type="arabicPeriod"/>
            </a:pPr>
            <a:r>
              <a:rPr lang="en-US" sz="2000" b="0">
                <a:ea typeface="+mn-lt"/>
                <a:cs typeface="+mn-lt"/>
              </a:rPr>
              <a:t>Compliance with Sunshine Law and CORA</a:t>
            </a:r>
            <a:endParaRPr lang="en-US" sz="2000">
              <a:latin typeface="Arial" panose="020B0604020202020204" pitchFamily="34" charset="0"/>
            </a:endParaRPr>
          </a:p>
          <a:p>
            <a:pPr marL="457200" indent="857250" algn="l">
              <a:buAutoNum type="arabicPeriod"/>
            </a:pPr>
            <a:r>
              <a:rPr lang="en-US" sz="2000" b="0">
                <a:ea typeface="+mn-lt"/>
                <a:cs typeface="+mn-lt"/>
              </a:rPr>
              <a:t>Understanding of board legal responsibilities</a:t>
            </a:r>
            <a:endParaRPr lang="en-US" sz="2000">
              <a:latin typeface="Arial" panose="020B0604020202020204" pitchFamily="34" charset="0"/>
            </a:endParaRPr>
          </a:p>
          <a:p>
            <a:pPr marL="457200" indent="857250" algn="l">
              <a:buAutoNum type="arabicPeriod"/>
            </a:pPr>
            <a:r>
              <a:rPr lang="en-US" sz="2000" b="0">
                <a:ea typeface="+mn-lt"/>
                <a:cs typeface="+mn-lt"/>
              </a:rPr>
              <a:t>Boards fully staffed with needed members</a:t>
            </a:r>
            <a:endParaRPr lang="en-US" sz="2000">
              <a:latin typeface="Arial" panose="020B0604020202020204" pitchFamily="34" charset="0"/>
            </a:endParaRPr>
          </a:p>
          <a:p>
            <a:pPr marL="457200" indent="857250" algn="l">
              <a:buAutoNum type="arabicPeriod"/>
            </a:pPr>
            <a:r>
              <a:rPr lang="en-US" sz="2000" b="0">
                <a:ea typeface="+mn-lt"/>
                <a:cs typeface="+mn-lt"/>
              </a:rPr>
              <a:t>School operations dashboard created and reviewed</a:t>
            </a:r>
            <a:endParaRPr lang="en-US" sz="2000">
              <a:latin typeface="Arial" panose="020B0604020202020204" pitchFamily="34" charset="0"/>
            </a:endParaRPr>
          </a:p>
          <a:p>
            <a:pPr marL="457200" indent="857250" algn="l">
              <a:buAutoNum type="arabicPeriod"/>
            </a:pPr>
            <a:r>
              <a:rPr lang="en-US" sz="2000" b="0">
                <a:ea typeface="+mn-lt"/>
                <a:cs typeface="+mn-lt"/>
              </a:rPr>
              <a:t>Succession plans for departing board members</a:t>
            </a:r>
            <a:endParaRPr lang="en-US" sz="2000">
              <a:latin typeface="Arial" panose="020B0604020202020204" pitchFamily="34" charset="0"/>
            </a:endParaRPr>
          </a:p>
          <a:p>
            <a:pPr marL="457200" indent="857250" algn="l">
              <a:buAutoNum type="arabicPeriod"/>
            </a:pPr>
            <a:r>
              <a:rPr lang="en-US" sz="2000" b="0">
                <a:ea typeface="+mn-lt"/>
                <a:cs typeface="+mn-lt"/>
              </a:rPr>
              <a:t>Strategic plan created and regularly reviewed</a:t>
            </a:r>
            <a:endParaRPr lang="en-US" sz="2000">
              <a:latin typeface="Arial" panose="020B0604020202020204" pitchFamily="34" charset="0"/>
            </a:endParaRPr>
          </a:p>
          <a:p>
            <a:pPr marL="457200" indent="857250" algn="l">
              <a:buAutoNum type="arabicPeriod"/>
            </a:pPr>
            <a:r>
              <a:rPr lang="en-US" sz="2000" b="0">
                <a:ea typeface="+mn-lt"/>
                <a:cs typeface="+mn-lt"/>
              </a:rPr>
              <a:t>Head of School evaluation process underway</a:t>
            </a:r>
            <a:endParaRPr lang="en-US" sz="2000">
              <a:latin typeface="Arial" panose="020B0604020202020204" pitchFamily="34" charset="0"/>
            </a:endParaRPr>
          </a:p>
          <a:p>
            <a:pPr marL="457200" indent="857250" algn="l">
              <a:buAutoNum type="arabicPeriod"/>
            </a:pPr>
            <a:r>
              <a:rPr lang="en-US" sz="2000" b="0">
                <a:ea typeface="+mn-lt"/>
                <a:cs typeface="+mn-lt"/>
              </a:rPr>
              <a:t>Understanding of budget and audit</a:t>
            </a:r>
            <a:endParaRPr lang="en-US" sz="2000">
              <a:latin typeface="Arial" panose="020B0604020202020204" pitchFamily="34" charset="0"/>
            </a:endParaRPr>
          </a:p>
          <a:p>
            <a:pPr marL="457200" indent="857250" algn="l">
              <a:buAutoNum type="arabicPeriod"/>
            </a:pPr>
            <a:r>
              <a:rPr lang="en-US" sz="2000" b="0">
                <a:ea typeface="+mn-lt"/>
                <a:cs typeface="+mn-lt"/>
              </a:rPr>
              <a:t>Functional board committees</a:t>
            </a:r>
            <a:endParaRPr lang="en-US" sz="2000">
              <a:latin typeface="Arial" panose="020B0604020202020204" pitchFamily="34" charset="0"/>
            </a:endParaRPr>
          </a:p>
          <a:p>
            <a:pPr marL="457200" indent="857250" algn="l">
              <a:buAutoNum type="arabicPeriod"/>
            </a:pPr>
            <a:r>
              <a:rPr lang="en-US" sz="2000" b="0">
                <a:ea typeface="+mn-lt"/>
                <a:cs typeface="+mn-lt"/>
              </a:rPr>
              <a:t>Efficient Board meetings</a:t>
            </a:r>
            <a:endParaRPr lang="en-US" sz="2000">
              <a:latin typeface="Arial" panose="020B0604020202020204" pitchFamily="34" charset="0"/>
            </a:endParaRPr>
          </a:p>
          <a:p>
            <a:endParaRPr lang="en-US" sz="2000"/>
          </a:p>
        </p:txBody>
      </p:sp>
    </p:spTree>
    <p:extLst>
      <p:ext uri="{BB962C8B-B14F-4D97-AF65-F5344CB8AC3E}">
        <p14:creationId xmlns:p14="http://schemas.microsoft.com/office/powerpoint/2010/main" val="2998696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1065-D938-EBC4-CA8E-D04E9897EE56}"/>
              </a:ext>
            </a:extLst>
          </p:cNvPr>
          <p:cNvSpPr>
            <a:spLocks noGrp="1"/>
          </p:cNvSpPr>
          <p:nvPr>
            <p:ph type="ctrTitle"/>
          </p:nvPr>
        </p:nvSpPr>
        <p:spPr>
          <a:xfrm>
            <a:off x="685800" y="1603123"/>
            <a:ext cx="7772400" cy="728057"/>
          </a:xfrm>
        </p:spPr>
        <p:txBody>
          <a:bodyPr>
            <a:normAutofit/>
          </a:bodyPr>
          <a:lstStyle/>
          <a:p>
            <a:r>
              <a:rPr lang="en-US" sz="2800" dirty="0">
                <a:ea typeface="Arial Unicode MS"/>
                <a:cs typeface="Arial Unicode MS"/>
              </a:rPr>
              <a:t>Communications Poll </a:t>
            </a:r>
            <a:endParaRPr lang="en-US" dirty="0"/>
          </a:p>
        </p:txBody>
      </p:sp>
      <p:sp>
        <p:nvSpPr>
          <p:cNvPr id="3" name="Subtitle 2">
            <a:extLst>
              <a:ext uri="{FF2B5EF4-FFF2-40B4-BE49-F238E27FC236}">
                <a16:creationId xmlns:a16="http://schemas.microsoft.com/office/drawing/2014/main" id="{1361A5BA-B3B5-5C29-71DB-4126E0144246}"/>
              </a:ext>
            </a:extLst>
          </p:cNvPr>
          <p:cNvSpPr>
            <a:spLocks noGrp="1"/>
          </p:cNvSpPr>
          <p:nvPr>
            <p:ph type="subTitle" idx="1"/>
          </p:nvPr>
        </p:nvSpPr>
        <p:spPr>
          <a:xfrm>
            <a:off x="685800" y="2403849"/>
            <a:ext cx="7772400" cy="2702103"/>
          </a:xfrm>
        </p:spPr>
        <p:txBody>
          <a:bodyPr spcFirstLastPara="1" vert="horz" wrap="square" lIns="91425" tIns="91425" rIns="91425" bIns="91425" rtlCol="0" anchor="t" anchorCtr="0">
            <a:noAutofit/>
          </a:bodyPr>
          <a:lstStyle/>
          <a:p>
            <a:pPr marL="457200" indent="857250" algn="l">
              <a:buAutoNum type="arabicPeriod"/>
            </a:pPr>
            <a:r>
              <a:rPr lang="en-US" sz="2000" b="0" dirty="0">
                <a:ea typeface="+mn-lt"/>
                <a:cs typeface="+mn-lt"/>
              </a:rPr>
              <a:t>Podcast</a:t>
            </a:r>
            <a:endParaRPr lang="en-US" sz="2000" dirty="0">
              <a:latin typeface="Arial" panose="020B0604020202020204" pitchFamily="34" charset="0"/>
            </a:endParaRPr>
          </a:p>
          <a:p>
            <a:pPr marL="457200" indent="857250" algn="l">
              <a:buAutoNum type="arabicPeriod"/>
            </a:pPr>
            <a:r>
              <a:rPr lang="en-US" sz="2000" b="0" dirty="0">
                <a:ea typeface="Calibri"/>
                <a:cs typeface="Calibri"/>
              </a:rPr>
              <a:t>Blog</a:t>
            </a:r>
          </a:p>
          <a:p>
            <a:pPr marL="457200" indent="857250" algn="l">
              <a:buAutoNum type="arabicPeriod"/>
            </a:pPr>
            <a:r>
              <a:rPr lang="en-US" sz="2000" b="0" dirty="0">
                <a:ea typeface="Calibri"/>
                <a:cs typeface="Calibri"/>
              </a:rPr>
              <a:t>Office Hours</a:t>
            </a:r>
          </a:p>
          <a:p>
            <a:pPr marL="457200" indent="857250" algn="l">
              <a:buAutoNum type="arabicPeriod"/>
            </a:pPr>
            <a:r>
              <a:rPr lang="en-US" sz="2000" b="0" dirty="0">
                <a:ea typeface="Calibri"/>
                <a:cs typeface="Calibri"/>
              </a:rPr>
              <a:t>None</a:t>
            </a:r>
          </a:p>
          <a:p>
            <a:endParaRPr lang="en-US" sz="2000" dirty="0"/>
          </a:p>
        </p:txBody>
      </p:sp>
    </p:spTree>
    <p:extLst>
      <p:ext uri="{BB962C8B-B14F-4D97-AF65-F5344CB8AC3E}">
        <p14:creationId xmlns:p14="http://schemas.microsoft.com/office/powerpoint/2010/main" val="4166673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1CB8-EBBF-405E-B1CD-BEDB057B7E3A}"/>
              </a:ext>
            </a:extLst>
          </p:cNvPr>
          <p:cNvSpPr>
            <a:spLocks noGrp="1"/>
          </p:cNvSpPr>
          <p:nvPr>
            <p:ph type="title"/>
          </p:nvPr>
        </p:nvSpPr>
        <p:spPr>
          <a:xfrm>
            <a:off x="628650" y="365126"/>
            <a:ext cx="7886700" cy="1325563"/>
          </a:xfrm>
        </p:spPr>
        <p:txBody>
          <a:bodyPr anchor="ctr">
            <a:normAutofit/>
          </a:bodyPr>
          <a:lstStyle/>
          <a:p>
            <a:r>
              <a:rPr lang="en-US" dirty="0"/>
              <a:t>CSI Governance Resource Library </a:t>
            </a:r>
          </a:p>
        </p:txBody>
      </p:sp>
      <p:pic>
        <p:nvPicPr>
          <p:cNvPr id="4" name="Picture 3" descr="A screenshot of the governance resource library">
            <a:extLst>
              <a:ext uri="{FF2B5EF4-FFF2-40B4-BE49-F238E27FC236}">
                <a16:creationId xmlns:a16="http://schemas.microsoft.com/office/drawing/2014/main" id="{8065D61C-D864-483C-5CA1-FD2F5FB62287}"/>
              </a:ext>
            </a:extLst>
          </p:cNvPr>
          <p:cNvPicPr>
            <a:picLocks noChangeAspect="1"/>
          </p:cNvPicPr>
          <p:nvPr/>
        </p:nvPicPr>
        <p:blipFill>
          <a:blip r:embed="rId2"/>
          <a:stretch>
            <a:fillRect/>
          </a:stretch>
        </p:blipFill>
        <p:spPr>
          <a:xfrm>
            <a:off x="269070" y="1939499"/>
            <a:ext cx="5051074" cy="4280599"/>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478A578B-C4E1-4C5A-AA6A-4F9AD0073BD9}"/>
              </a:ext>
            </a:extLst>
          </p:cNvPr>
          <p:cNvSpPr>
            <a:spLocks noGrp="1"/>
          </p:cNvSpPr>
          <p:nvPr>
            <p:ph sz="half" idx="2"/>
          </p:nvPr>
        </p:nvSpPr>
        <p:spPr>
          <a:xfrm>
            <a:off x="5597966" y="2034167"/>
            <a:ext cx="3550722" cy="4351338"/>
          </a:xfrm>
        </p:spPr>
        <p:txBody>
          <a:bodyPr>
            <a:normAutofit/>
          </a:bodyPr>
          <a:lstStyle/>
          <a:p>
            <a:pPr marL="0" indent="0">
              <a:buNone/>
            </a:pPr>
            <a:r>
              <a:rPr lang="en-US" b="1"/>
              <a:t>Topics:</a:t>
            </a:r>
          </a:p>
          <a:p>
            <a:r>
              <a:rPr lang="en-US" sz="2400">
                <a:solidFill>
                  <a:schemeClr val="tx1"/>
                </a:solidFill>
              </a:rPr>
              <a:t>CSI Authorization</a:t>
            </a:r>
          </a:p>
          <a:p>
            <a:r>
              <a:rPr lang="en-US" sz="2400">
                <a:solidFill>
                  <a:schemeClr val="tx1"/>
                </a:solidFill>
              </a:rPr>
              <a:t>Board Membership &amp; Recruitment</a:t>
            </a:r>
          </a:p>
          <a:p>
            <a:r>
              <a:rPr lang="en-US" sz="2400">
                <a:solidFill>
                  <a:schemeClr val="tx1"/>
                </a:solidFill>
              </a:rPr>
              <a:t>Strategic Planning</a:t>
            </a:r>
          </a:p>
          <a:p>
            <a:r>
              <a:rPr lang="en-US" sz="2400">
                <a:solidFill>
                  <a:schemeClr val="tx1"/>
                </a:solidFill>
              </a:rPr>
              <a:t>Board Meetings</a:t>
            </a:r>
          </a:p>
          <a:p>
            <a:r>
              <a:rPr lang="en-US" sz="2400">
                <a:solidFill>
                  <a:schemeClr val="tx1"/>
                </a:solidFill>
              </a:rPr>
              <a:t>School Leadership</a:t>
            </a:r>
          </a:p>
          <a:p>
            <a:r>
              <a:rPr lang="en-US" sz="2400">
                <a:solidFill>
                  <a:schemeClr val="tx1"/>
                </a:solidFill>
              </a:rPr>
              <a:t>Charter Contract </a:t>
            </a:r>
          </a:p>
        </p:txBody>
      </p:sp>
    </p:spTree>
    <p:extLst>
      <p:ext uri="{BB962C8B-B14F-4D97-AF65-F5344CB8AC3E}">
        <p14:creationId xmlns:p14="http://schemas.microsoft.com/office/powerpoint/2010/main" val="3189417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1CB8-EBBF-405E-B1CD-BEDB057B7E3A}"/>
              </a:ext>
            </a:extLst>
          </p:cNvPr>
          <p:cNvSpPr>
            <a:spLocks noGrp="1"/>
          </p:cNvSpPr>
          <p:nvPr>
            <p:ph type="title"/>
          </p:nvPr>
        </p:nvSpPr>
        <p:spPr/>
        <p:txBody>
          <a:bodyPr anchor="ctr">
            <a:normAutofit/>
          </a:bodyPr>
          <a:lstStyle/>
          <a:p>
            <a:r>
              <a:rPr lang="en-US" dirty="0"/>
              <a:t>Types of Resources</a:t>
            </a:r>
          </a:p>
        </p:txBody>
      </p:sp>
      <p:graphicFrame>
        <p:nvGraphicFramePr>
          <p:cNvPr id="5" name="Diagram 4" descr="Guidance, Tools, Samples, and Trainings">
            <a:extLst>
              <a:ext uri="{FF2B5EF4-FFF2-40B4-BE49-F238E27FC236}">
                <a16:creationId xmlns:a16="http://schemas.microsoft.com/office/drawing/2014/main" id="{E734931E-9C30-4FAC-A1AD-26821D03BB42}"/>
              </a:ext>
            </a:extLst>
          </p:cNvPr>
          <p:cNvGraphicFramePr/>
          <p:nvPr>
            <p:extLst>
              <p:ext uri="{D42A27DB-BD31-4B8C-83A1-F6EECF244321}">
                <p14:modId xmlns:p14="http://schemas.microsoft.com/office/powerpoint/2010/main" val="2842378787"/>
              </p:ext>
            </p:extLst>
          </p:nvPr>
        </p:nvGraphicFramePr>
        <p:xfrm>
          <a:off x="859970" y="1589314"/>
          <a:ext cx="7655379" cy="4492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89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idx="4294967295"/>
          </p:nvPr>
        </p:nvSpPr>
        <p:spPr>
          <a:xfrm>
            <a:off x="0" y="365125"/>
            <a:ext cx="9144000" cy="1325563"/>
          </a:xfrm>
          <a:prstGeom prst="rect">
            <a:avLst/>
          </a:prstGeom>
        </p:spPr>
        <p:txBody>
          <a:bodyPr spcFirstLastPara="1" wrap="square" lIns="91425" tIns="91425" rIns="91425" bIns="91425" anchor="b" anchorCtr="0">
            <a:noAutofit/>
          </a:bodyPr>
          <a:lstStyle/>
          <a:p>
            <a:pPr lvl="0" algn="ctr"/>
            <a:r>
              <a:rPr lang="en-US" dirty="0"/>
              <a:t>Our Mission</a:t>
            </a:r>
            <a:endParaRPr dirty="0"/>
          </a:p>
        </p:txBody>
      </p:sp>
      <p:sp>
        <p:nvSpPr>
          <p:cNvPr id="125" name="Shape 125"/>
          <p:cNvSpPr txBox="1">
            <a:spLocks noGrp="1"/>
          </p:cNvSpPr>
          <p:nvPr>
            <p:ph type="body" sz="quarter" idx="10"/>
          </p:nvPr>
        </p:nvSpPr>
        <p:spPr>
          <a:xfrm>
            <a:off x="651339" y="2584133"/>
            <a:ext cx="7803730" cy="738187"/>
          </a:xfrm>
          <a:prstGeom prst="rect">
            <a:avLst/>
          </a:prstGeom>
        </p:spPr>
        <p:txBody>
          <a:bodyPr spcFirstLastPara="1" wrap="square" lIns="91425" tIns="91425" rIns="91425" bIns="91425" anchor="t" anchorCtr="0">
            <a:noAutofit/>
          </a:bodyPr>
          <a:lstStyle/>
          <a:p>
            <a:pPr marL="114300"/>
            <a:r>
              <a:rPr lang="en-US" sz="3600"/>
              <a:t>Our mission is to foster </a:t>
            </a:r>
            <a:r>
              <a:rPr lang="en-US" sz="3600" b="1"/>
              <a:t>high-quality</a:t>
            </a:r>
          </a:p>
          <a:p>
            <a:pPr marL="114300"/>
            <a:r>
              <a:rPr lang="en-US" sz="3600"/>
              <a:t> charter public school </a:t>
            </a:r>
            <a:r>
              <a:rPr lang="en-US" sz="3600" b="1"/>
              <a:t>choices </a:t>
            </a:r>
          </a:p>
          <a:p>
            <a:pPr marL="114300"/>
            <a:r>
              <a:rPr lang="en-US" sz="3600"/>
              <a:t>for </a:t>
            </a:r>
            <a:r>
              <a:rPr lang="en-US" sz="3600" b="1"/>
              <a:t>all</a:t>
            </a:r>
            <a:r>
              <a:rPr lang="en-US" sz="3600"/>
              <a:t> students.</a:t>
            </a:r>
          </a:p>
        </p:txBody>
      </p:sp>
      <p:sp>
        <p:nvSpPr>
          <p:cNvPr id="126" name="Shape 126">
            <a:extLst>
              <a:ext uri="{C183D7F6-B498-43B3-948B-1728B52AA6E4}">
                <adec:decorative xmlns:adec="http://schemas.microsoft.com/office/drawing/2017/decorative" val="1"/>
              </a:ext>
            </a:extLst>
          </p:cNvPr>
          <p:cNvSpPr txBox="1">
            <a:spLocks noGrp="1"/>
          </p:cNvSpPr>
          <p:nvPr>
            <p:ph type="sldNum" idx="4294967295"/>
          </p:nvPr>
        </p:nvSpPr>
        <p:spPr>
          <a:xfrm>
            <a:off x="8594725" y="6364288"/>
            <a:ext cx="549275" cy="417512"/>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631238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513E-9306-43A2-8CDD-5E8DD5A9A4D9}"/>
              </a:ext>
            </a:extLst>
          </p:cNvPr>
          <p:cNvSpPr>
            <a:spLocks noGrp="1"/>
          </p:cNvSpPr>
          <p:nvPr>
            <p:ph type="title"/>
          </p:nvPr>
        </p:nvSpPr>
        <p:spPr>
          <a:xfrm>
            <a:off x="628650" y="365126"/>
            <a:ext cx="7886700" cy="1325563"/>
          </a:xfrm>
        </p:spPr>
        <p:txBody>
          <a:bodyPr anchor="ctr">
            <a:normAutofit/>
          </a:bodyPr>
          <a:lstStyle/>
          <a:p>
            <a:r>
              <a:rPr lang="en-US" dirty="0"/>
              <a:t>Orientation for New CSI School Board Members </a:t>
            </a:r>
          </a:p>
        </p:txBody>
      </p:sp>
      <p:graphicFrame>
        <p:nvGraphicFramePr>
          <p:cNvPr id="5" name="Content Placeholder 2" descr="Graphic showing orientation modules">
            <a:extLst>
              <a:ext uri="{FF2B5EF4-FFF2-40B4-BE49-F238E27FC236}">
                <a16:creationId xmlns:a16="http://schemas.microsoft.com/office/drawing/2014/main" id="{98289C32-B08A-46BC-AD98-F15F9758C3F1}"/>
              </a:ext>
            </a:extLst>
          </p:cNvPr>
          <p:cNvGraphicFramePr>
            <a:graphicFrameLocks noGrp="1"/>
          </p:cNvGraphicFramePr>
          <p:nvPr>
            <p:ph idx="1"/>
            <p:extLst>
              <p:ext uri="{D42A27DB-BD31-4B8C-83A1-F6EECF244321}">
                <p14:modId xmlns:p14="http://schemas.microsoft.com/office/powerpoint/2010/main" val="2037013418"/>
              </p:ext>
            </p:extLst>
          </p:nvPr>
        </p:nvGraphicFramePr>
        <p:xfrm>
          <a:off x="1408339" y="1988910"/>
          <a:ext cx="632732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352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513E-9306-43A2-8CDD-5E8DD5A9A4D9}"/>
              </a:ext>
            </a:extLst>
          </p:cNvPr>
          <p:cNvSpPr>
            <a:spLocks noGrp="1"/>
          </p:cNvSpPr>
          <p:nvPr>
            <p:ph type="title"/>
          </p:nvPr>
        </p:nvSpPr>
        <p:spPr>
          <a:xfrm>
            <a:off x="628650" y="365126"/>
            <a:ext cx="7886700" cy="844300"/>
          </a:xfrm>
        </p:spPr>
        <p:txBody>
          <a:bodyPr/>
          <a:lstStyle/>
          <a:p>
            <a:r>
              <a:rPr lang="en-US"/>
              <a:t>Save the Dates</a:t>
            </a:r>
          </a:p>
        </p:txBody>
      </p:sp>
      <p:sp>
        <p:nvSpPr>
          <p:cNvPr id="6" name="Content Placeholder 5">
            <a:extLst>
              <a:ext uri="{FF2B5EF4-FFF2-40B4-BE49-F238E27FC236}">
                <a16:creationId xmlns:a16="http://schemas.microsoft.com/office/drawing/2014/main" id="{CDA1CF4B-786F-4CC1-953C-B86075020D63}"/>
              </a:ext>
            </a:extLst>
          </p:cNvPr>
          <p:cNvSpPr>
            <a:spLocks noGrp="1"/>
          </p:cNvSpPr>
          <p:nvPr>
            <p:ph sz="half" idx="1"/>
          </p:nvPr>
        </p:nvSpPr>
        <p:spPr>
          <a:xfrm>
            <a:off x="675956" y="1388113"/>
            <a:ext cx="8128972" cy="4668535"/>
          </a:xfrm>
        </p:spPr>
        <p:txBody>
          <a:bodyPr vert="horz" lIns="91440" tIns="45720" rIns="91440" bIns="45720" rtlCol="0" anchor="t">
            <a:normAutofit fontScale="92500" lnSpcReduction="10000"/>
          </a:bodyPr>
          <a:lstStyle/>
          <a:p>
            <a:pPr marL="0" indent="0">
              <a:buNone/>
            </a:pPr>
            <a:r>
              <a:rPr lang="en-US" sz="4000" b="1">
                <a:solidFill>
                  <a:srgbClr val="008CA0"/>
                </a:solidFill>
                <a:latin typeface="Arial"/>
                <a:cs typeface="Arial"/>
              </a:rPr>
              <a:t>Brown Bag Lunch Board Trainings</a:t>
            </a:r>
            <a:endParaRPr lang="en-US"/>
          </a:p>
          <a:p>
            <a:pPr marL="0" indent="0">
              <a:buNone/>
            </a:pPr>
            <a:endParaRPr lang="en-US" sz="4000" b="1"/>
          </a:p>
          <a:p>
            <a:pPr>
              <a:lnSpc>
                <a:spcPct val="119000"/>
              </a:lnSpc>
              <a:spcBef>
                <a:spcPts val="0"/>
              </a:spcBef>
              <a:spcAft>
                <a:spcPts val="600"/>
              </a:spcAft>
            </a:pPr>
            <a:r>
              <a:rPr lang="en-US" strike="sngStrike" kern="1400">
                <a:solidFill>
                  <a:srgbClr val="000000"/>
                </a:solidFill>
                <a:latin typeface="Arial"/>
                <a:cs typeface="Arial"/>
              </a:rPr>
              <a:t>Thursday</a:t>
            </a:r>
            <a:r>
              <a:rPr lang="en-US" strike="sngStrike" kern="1400">
                <a:ln>
                  <a:noFill/>
                </a:ln>
                <a:solidFill>
                  <a:srgbClr val="000000"/>
                </a:solidFill>
                <a:effectLst/>
                <a:latin typeface="Arial"/>
                <a:cs typeface="Arial"/>
              </a:rPr>
              <a:t>, </a:t>
            </a:r>
            <a:r>
              <a:rPr lang="en-US" strike="sngStrike" kern="1400">
                <a:solidFill>
                  <a:srgbClr val="000000"/>
                </a:solidFill>
                <a:latin typeface="Arial"/>
                <a:cs typeface="Arial"/>
              </a:rPr>
              <a:t>October 12</a:t>
            </a:r>
            <a:r>
              <a:rPr lang="en-US" strike="sngStrike" kern="1400">
                <a:ln>
                  <a:noFill/>
                </a:ln>
                <a:solidFill>
                  <a:srgbClr val="000000"/>
                </a:solidFill>
                <a:effectLst/>
                <a:latin typeface="Arial"/>
                <a:cs typeface="Arial"/>
              </a:rPr>
              <a:t>, </a:t>
            </a:r>
            <a:r>
              <a:rPr lang="en-US" strike="sngStrike" kern="1400">
                <a:solidFill>
                  <a:srgbClr val="000000"/>
                </a:solidFill>
                <a:latin typeface="Arial"/>
                <a:cs typeface="Arial"/>
              </a:rPr>
              <a:t>2023</a:t>
            </a:r>
            <a:endParaRPr lang="en-US" strike="sngStrike" kern="1400">
              <a:ln>
                <a:noFill/>
              </a:ln>
              <a:solidFill>
                <a:srgbClr val="000000"/>
              </a:solidFill>
              <a:effectLst/>
              <a:latin typeface="Arial"/>
              <a:cs typeface="Arial"/>
            </a:endParaRPr>
          </a:p>
          <a:p>
            <a:pPr>
              <a:lnSpc>
                <a:spcPct val="119000"/>
              </a:lnSpc>
              <a:spcBef>
                <a:spcPts val="0"/>
              </a:spcBef>
              <a:spcAft>
                <a:spcPts val="600"/>
              </a:spcAft>
            </a:pPr>
            <a:r>
              <a:rPr lang="en-US" kern="1400">
                <a:solidFill>
                  <a:srgbClr val="000000"/>
                </a:solidFill>
                <a:latin typeface="Arial"/>
                <a:cs typeface="Arial"/>
              </a:rPr>
              <a:t>Thursday</a:t>
            </a:r>
            <a:r>
              <a:rPr lang="en-US" kern="1400">
                <a:ln>
                  <a:noFill/>
                </a:ln>
                <a:solidFill>
                  <a:srgbClr val="000000"/>
                </a:solidFill>
                <a:effectLst/>
                <a:latin typeface="Arial"/>
                <a:cs typeface="Arial"/>
              </a:rPr>
              <a:t>, </a:t>
            </a:r>
            <a:r>
              <a:rPr lang="en-US" kern="1400">
                <a:solidFill>
                  <a:srgbClr val="000000"/>
                </a:solidFill>
                <a:latin typeface="Arial"/>
                <a:cs typeface="Arial"/>
              </a:rPr>
              <a:t>December 7, 2023</a:t>
            </a:r>
            <a:endParaRPr lang="en-US" kern="1400">
              <a:ln>
                <a:noFill/>
              </a:ln>
              <a:solidFill>
                <a:srgbClr val="000000"/>
              </a:solidFill>
              <a:effectLst/>
            </a:endParaRPr>
          </a:p>
          <a:p>
            <a:pPr>
              <a:lnSpc>
                <a:spcPct val="119000"/>
              </a:lnSpc>
              <a:spcBef>
                <a:spcPts val="0"/>
              </a:spcBef>
              <a:spcAft>
                <a:spcPts val="600"/>
              </a:spcAft>
            </a:pPr>
            <a:r>
              <a:rPr lang="en-US" kern="1400">
                <a:solidFill>
                  <a:srgbClr val="000000"/>
                </a:solidFill>
                <a:latin typeface="Arial"/>
                <a:cs typeface="Arial"/>
              </a:rPr>
              <a:t>Thursday</a:t>
            </a:r>
            <a:r>
              <a:rPr lang="en-US" kern="1400">
                <a:ln>
                  <a:noFill/>
                </a:ln>
                <a:solidFill>
                  <a:srgbClr val="000000"/>
                </a:solidFill>
                <a:effectLst/>
                <a:latin typeface="Arial"/>
                <a:cs typeface="Arial"/>
              </a:rPr>
              <a:t>, </a:t>
            </a:r>
            <a:r>
              <a:rPr lang="en-US" kern="1400">
                <a:solidFill>
                  <a:srgbClr val="000000"/>
                </a:solidFill>
                <a:latin typeface="Arial"/>
                <a:cs typeface="Arial"/>
              </a:rPr>
              <a:t>February 8, 2024</a:t>
            </a:r>
            <a:endParaRPr lang="en-US" kern="1400">
              <a:solidFill>
                <a:srgbClr val="000000"/>
              </a:solidFill>
            </a:endParaRPr>
          </a:p>
          <a:p>
            <a:pPr>
              <a:lnSpc>
                <a:spcPct val="119000"/>
              </a:lnSpc>
              <a:spcBef>
                <a:spcPts val="0"/>
              </a:spcBef>
              <a:spcAft>
                <a:spcPts val="600"/>
              </a:spcAft>
            </a:pPr>
            <a:r>
              <a:rPr lang="en-US" kern="1400">
                <a:solidFill>
                  <a:srgbClr val="000000"/>
                </a:solidFill>
                <a:latin typeface="Arial"/>
                <a:cs typeface="Arial"/>
              </a:rPr>
              <a:t>Thursday, May 30, 2024</a:t>
            </a:r>
            <a:endParaRPr lang="en-US" kern="1400">
              <a:ln>
                <a:noFill/>
              </a:ln>
              <a:solidFill>
                <a:srgbClr val="000000"/>
              </a:solidFill>
              <a:effectLst/>
            </a:endParaRPr>
          </a:p>
          <a:p>
            <a:pPr marL="0" marR="0" indent="0" algn="l">
              <a:lnSpc>
                <a:spcPct val="119000"/>
              </a:lnSpc>
              <a:spcBef>
                <a:spcPts val="0"/>
              </a:spcBef>
              <a:spcAft>
                <a:spcPts val="600"/>
              </a:spcAft>
              <a:buNone/>
            </a:pPr>
            <a:endParaRPr lang="en-US" kern="1400">
              <a:solidFill>
                <a:srgbClr val="000000"/>
              </a:solidFill>
            </a:endParaRPr>
          </a:p>
          <a:p>
            <a:pPr marL="0" marR="0" indent="0" algn="l">
              <a:lnSpc>
                <a:spcPct val="119000"/>
              </a:lnSpc>
              <a:spcBef>
                <a:spcPts val="0"/>
              </a:spcBef>
              <a:spcAft>
                <a:spcPts val="600"/>
              </a:spcAft>
              <a:buNone/>
            </a:pPr>
            <a:r>
              <a:rPr lang="en-US" sz="2600" i="1" kern="1400">
                <a:ln>
                  <a:noFill/>
                </a:ln>
                <a:solidFill>
                  <a:srgbClr val="000000"/>
                </a:solidFill>
                <a:effectLst/>
                <a:latin typeface="Arial"/>
                <a:cs typeface="Arial"/>
              </a:rPr>
              <a:t>At least one board member from every CSI school will be required to attend these webinars.</a:t>
            </a:r>
            <a:endParaRPr lang="en-US" sz="2600" kern="1400">
              <a:ln>
                <a:noFill/>
              </a:ln>
              <a:solidFill>
                <a:srgbClr val="000000"/>
              </a:solidFill>
              <a:effectLst/>
              <a:latin typeface="Arial"/>
              <a:cs typeface="Arial"/>
            </a:endParaRPr>
          </a:p>
          <a:p>
            <a:pPr marL="0" marR="0" indent="0" algn="l">
              <a:lnSpc>
                <a:spcPct val="119000"/>
              </a:lnSpc>
              <a:spcBef>
                <a:spcPts val="0"/>
              </a:spcBef>
              <a:spcAft>
                <a:spcPts val="600"/>
              </a:spcAft>
              <a:buNone/>
            </a:pPr>
            <a:endParaRPr lang="en-US" sz="1800" kern="1400">
              <a:ln>
                <a:noFill/>
              </a:ln>
              <a:solidFill>
                <a:srgbClr val="000000"/>
              </a:solidFill>
              <a:effectLst/>
            </a:endParaRPr>
          </a:p>
          <a:p>
            <a:pPr marL="0" indent="0">
              <a:buNone/>
            </a:pPr>
            <a:endParaRPr lang="en-US" b="1"/>
          </a:p>
          <a:p>
            <a:endParaRPr lang="en-US"/>
          </a:p>
        </p:txBody>
      </p:sp>
    </p:spTree>
    <p:extLst>
      <p:ext uri="{BB962C8B-B14F-4D97-AF65-F5344CB8AC3E}">
        <p14:creationId xmlns:p14="http://schemas.microsoft.com/office/powerpoint/2010/main" val="1045325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513E-9306-43A2-8CDD-5E8DD5A9A4D9}"/>
              </a:ext>
            </a:extLst>
          </p:cNvPr>
          <p:cNvSpPr>
            <a:spLocks noGrp="1"/>
          </p:cNvSpPr>
          <p:nvPr>
            <p:ph type="title"/>
          </p:nvPr>
        </p:nvSpPr>
        <p:spPr>
          <a:xfrm>
            <a:off x="628650" y="365126"/>
            <a:ext cx="7886700" cy="844300"/>
          </a:xfrm>
        </p:spPr>
        <p:txBody>
          <a:bodyPr/>
          <a:lstStyle/>
          <a:p>
            <a:r>
              <a:rPr lang="en-US"/>
              <a:t>Save the Dates</a:t>
            </a:r>
          </a:p>
        </p:txBody>
      </p:sp>
      <p:sp>
        <p:nvSpPr>
          <p:cNvPr id="6" name="Content Placeholder 5">
            <a:extLst>
              <a:ext uri="{FF2B5EF4-FFF2-40B4-BE49-F238E27FC236}">
                <a16:creationId xmlns:a16="http://schemas.microsoft.com/office/drawing/2014/main" id="{CDA1CF4B-786F-4CC1-953C-B86075020D63}"/>
              </a:ext>
            </a:extLst>
          </p:cNvPr>
          <p:cNvSpPr>
            <a:spLocks noGrp="1"/>
          </p:cNvSpPr>
          <p:nvPr>
            <p:ph sz="half" idx="1"/>
          </p:nvPr>
        </p:nvSpPr>
        <p:spPr>
          <a:xfrm>
            <a:off x="675956" y="1388113"/>
            <a:ext cx="8128972" cy="4668535"/>
          </a:xfrm>
        </p:spPr>
        <p:txBody>
          <a:bodyPr vert="horz" lIns="91440" tIns="45720" rIns="91440" bIns="45720" rtlCol="0" anchor="t">
            <a:normAutofit fontScale="92500" lnSpcReduction="10000"/>
          </a:bodyPr>
          <a:lstStyle/>
          <a:p>
            <a:pPr marL="0" indent="0" algn="ctr">
              <a:buNone/>
            </a:pPr>
            <a:r>
              <a:rPr lang="en-US" sz="4000" b="1">
                <a:solidFill>
                  <a:srgbClr val="008CA0"/>
                </a:solidFill>
                <a:latin typeface="Arial"/>
                <a:cs typeface="Arial"/>
              </a:rPr>
              <a:t>CDE Board Fundamentals </a:t>
            </a:r>
            <a:endParaRPr lang="en-US"/>
          </a:p>
          <a:p>
            <a:pPr marL="0" indent="0" algn="ctr">
              <a:buNone/>
            </a:pPr>
            <a:r>
              <a:rPr lang="en-US" sz="4000" b="1">
                <a:solidFill>
                  <a:srgbClr val="008CA0"/>
                </a:solidFill>
                <a:latin typeface="Arial"/>
                <a:cs typeface="Arial"/>
              </a:rPr>
              <a:t>Friday, October 27</a:t>
            </a:r>
            <a:endParaRPr lang="en-US"/>
          </a:p>
          <a:p>
            <a:r>
              <a:rPr lang="en-US" sz="1900" b="1" i="1">
                <a:solidFill>
                  <a:srgbClr val="000000"/>
                </a:solidFill>
                <a:latin typeface="Arial"/>
                <a:cs typeface="Arial"/>
              </a:rPr>
              <a:t>Board Fundamentals (Fall)</a:t>
            </a:r>
            <a:endParaRPr lang="en-US" sz="1900">
              <a:latin typeface="Arial"/>
              <a:cs typeface="Arial"/>
            </a:endParaRPr>
          </a:p>
          <a:p>
            <a:r>
              <a:rPr lang="en-US" sz="1900" b="1" i="1">
                <a:solidFill>
                  <a:srgbClr val="000000"/>
                </a:solidFill>
                <a:latin typeface="Arial"/>
                <a:cs typeface="Arial"/>
              </a:rPr>
              <a:t>Date: </a:t>
            </a:r>
            <a:r>
              <a:rPr lang="en-US" sz="1900">
                <a:solidFill>
                  <a:srgbClr val="000000"/>
                </a:solidFill>
                <a:latin typeface="Arial"/>
                <a:cs typeface="Arial"/>
              </a:rPr>
              <a:t>Friday, October 27</a:t>
            </a:r>
            <a:r>
              <a:rPr lang="en-US" sz="1100" baseline="30000">
                <a:solidFill>
                  <a:srgbClr val="000000"/>
                </a:solidFill>
                <a:latin typeface="Arial"/>
                <a:cs typeface="Arial"/>
              </a:rPr>
              <a:t>th</a:t>
            </a:r>
            <a:r>
              <a:rPr lang="en-US" sz="1900">
                <a:solidFill>
                  <a:srgbClr val="000000"/>
                </a:solidFill>
                <a:latin typeface="Arial"/>
                <a:cs typeface="Arial"/>
              </a:rPr>
              <a:t>, 2023</a:t>
            </a:r>
            <a:endParaRPr lang="en-US" sz="1900">
              <a:latin typeface="Arial"/>
              <a:cs typeface="Arial"/>
            </a:endParaRPr>
          </a:p>
          <a:p>
            <a:r>
              <a:rPr lang="en-US" sz="1900" b="1" i="1">
                <a:solidFill>
                  <a:srgbClr val="000000"/>
                </a:solidFill>
                <a:latin typeface="Arial"/>
                <a:cs typeface="Arial"/>
              </a:rPr>
              <a:t>Time:</a:t>
            </a:r>
            <a:r>
              <a:rPr lang="en-US" sz="1900">
                <a:solidFill>
                  <a:srgbClr val="000000"/>
                </a:solidFill>
                <a:latin typeface="Arial"/>
                <a:cs typeface="Arial"/>
              </a:rPr>
              <a:t> 9:00 a.m.- 12:30 p.m.</a:t>
            </a:r>
            <a:endParaRPr lang="en-US" sz="1900">
              <a:latin typeface="Arial"/>
              <a:cs typeface="Arial"/>
            </a:endParaRPr>
          </a:p>
          <a:p>
            <a:r>
              <a:rPr lang="en-US" sz="1900" b="1" i="1">
                <a:solidFill>
                  <a:srgbClr val="000000"/>
                </a:solidFill>
                <a:latin typeface="Arial"/>
                <a:cs typeface="Arial"/>
              </a:rPr>
              <a:t>Location: </a:t>
            </a:r>
            <a:r>
              <a:rPr lang="en-US" sz="1900">
                <a:solidFill>
                  <a:srgbClr val="000000"/>
                </a:solidFill>
                <a:latin typeface="Arial"/>
                <a:cs typeface="Arial"/>
              </a:rPr>
              <a:t> Virtual Meeting via Zoom Meetings</a:t>
            </a:r>
            <a:endParaRPr lang="en-US" sz="1900">
              <a:latin typeface="Arial"/>
              <a:cs typeface="Arial"/>
            </a:endParaRPr>
          </a:p>
          <a:p>
            <a:r>
              <a:rPr lang="en-US" sz="1900" b="1" i="1">
                <a:solidFill>
                  <a:srgbClr val="000000"/>
                </a:solidFill>
                <a:latin typeface="Arial"/>
                <a:cs typeface="Arial"/>
              </a:rPr>
              <a:t>Details</a:t>
            </a:r>
            <a:r>
              <a:rPr lang="en-US" sz="1900">
                <a:solidFill>
                  <a:srgbClr val="000000"/>
                </a:solidFill>
                <a:latin typeface="Arial"/>
                <a:cs typeface="Arial"/>
              </a:rPr>
              <a:t>: Please Join the Schools of Choice Unit for Board Fundamentals. This fall, we will revisit the basics to renew our understanding of our roles as governance members. We will also discuss issues geared toward strengthening our practices to support our school leaders, staff, and students.</a:t>
            </a:r>
            <a:endParaRPr lang="en-US" sz="1900">
              <a:latin typeface="Arial"/>
              <a:cs typeface="Arial"/>
            </a:endParaRPr>
          </a:p>
          <a:p>
            <a:r>
              <a:rPr lang="en-US" sz="1900" b="1" u="sng">
                <a:solidFill>
                  <a:srgbClr val="403F3B"/>
                </a:solidFill>
                <a:latin typeface="Arial"/>
                <a:cs typeface="Arial"/>
                <a:hlinkClick r:id="rId2"/>
              </a:rPr>
              <a:t>Register Here </a:t>
            </a:r>
            <a:r>
              <a:rPr lang="en-US" sz="1900">
                <a:solidFill>
                  <a:srgbClr val="000000"/>
                </a:solidFill>
                <a:latin typeface="Arial"/>
                <a:cs typeface="Arial"/>
              </a:rPr>
              <a:t>| After registering, you will receive a confirmation email containing information about joining the meeting.</a:t>
            </a:r>
            <a:endParaRPr lang="en-US" sz="1900">
              <a:latin typeface="Arial"/>
              <a:cs typeface="Arial"/>
            </a:endParaRPr>
          </a:p>
          <a:p>
            <a:endParaRPr lang="en-US"/>
          </a:p>
        </p:txBody>
      </p:sp>
    </p:spTree>
    <p:extLst>
      <p:ext uri="{BB962C8B-B14F-4D97-AF65-F5344CB8AC3E}">
        <p14:creationId xmlns:p14="http://schemas.microsoft.com/office/powerpoint/2010/main" val="2268726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0BA15B-48B3-30CB-EFDD-72D0A468A25C}"/>
              </a:ext>
              <a:ext uri="{C183D7F6-B498-43B3-948B-1728B52AA6E4}">
                <adec:decorative xmlns:adec="http://schemas.microsoft.com/office/drawing/2017/decorative" val="1"/>
              </a:ext>
            </a:extLst>
          </p:cNvPr>
          <p:cNvSpPr/>
          <p:nvPr/>
        </p:nvSpPr>
        <p:spPr>
          <a:xfrm>
            <a:off x="4955076" y="1659974"/>
            <a:ext cx="3741665" cy="2680301"/>
          </a:xfrm>
          <a:prstGeom prst="rect">
            <a:avLst/>
          </a:prstGeom>
          <a:solidFill>
            <a:schemeClr val="bg1"/>
          </a:solidFill>
          <a:ln w="28575">
            <a:solidFill>
              <a:srgbClr val="EFAA1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748D5-0C63-D7EB-B08D-E72FBAE07C53}"/>
              </a:ext>
            </a:extLst>
          </p:cNvPr>
          <p:cNvSpPr>
            <a:spLocks noGrp="1"/>
          </p:cNvSpPr>
          <p:nvPr>
            <p:ph type="title"/>
          </p:nvPr>
        </p:nvSpPr>
        <p:spPr>
          <a:xfrm>
            <a:off x="628650" y="365127"/>
            <a:ext cx="7886700" cy="874738"/>
          </a:xfrm>
        </p:spPr>
        <p:txBody>
          <a:bodyPr anchor="ctr">
            <a:normAutofit/>
          </a:bodyPr>
          <a:lstStyle/>
          <a:p>
            <a:r>
              <a:rPr lang="en-US"/>
              <a:t>CSI Annual Report</a:t>
            </a:r>
          </a:p>
        </p:txBody>
      </p:sp>
      <p:pic>
        <p:nvPicPr>
          <p:cNvPr id="7" name="Picture 6" descr="Screenshot of the cover of the CSI Annual Report for 2022-23">
            <a:extLst>
              <a:ext uri="{FF2B5EF4-FFF2-40B4-BE49-F238E27FC236}">
                <a16:creationId xmlns:a16="http://schemas.microsoft.com/office/drawing/2014/main" id="{22F332B5-7C92-6CCB-FA04-093A5928315E}"/>
              </a:ext>
            </a:extLst>
          </p:cNvPr>
          <p:cNvPicPr>
            <a:picLocks noChangeAspect="1"/>
          </p:cNvPicPr>
          <p:nvPr/>
        </p:nvPicPr>
        <p:blipFill>
          <a:blip r:embed="rId2"/>
          <a:stretch>
            <a:fillRect/>
          </a:stretch>
        </p:blipFill>
        <p:spPr>
          <a:xfrm>
            <a:off x="628650" y="1610278"/>
            <a:ext cx="3742030" cy="4566685"/>
          </a:xfrm>
          <a:prstGeom prst="rect">
            <a:avLst/>
          </a:prstGeom>
          <a:ln>
            <a:noFill/>
          </a:ln>
          <a:effectLst>
            <a:outerShdw blurRad="292100" dist="139700" dir="2700000" algn="tl" rotWithShape="0">
              <a:srgbClr val="333333">
                <a:alpha val="65000"/>
              </a:srgbClr>
            </a:outerShdw>
          </a:effectLst>
        </p:spPr>
      </p:pic>
      <p:sp>
        <p:nvSpPr>
          <p:cNvPr id="15" name="Content Placeholder 3">
            <a:extLst>
              <a:ext uri="{FF2B5EF4-FFF2-40B4-BE49-F238E27FC236}">
                <a16:creationId xmlns:a16="http://schemas.microsoft.com/office/drawing/2014/main" id="{A53C9E08-9912-5F7D-6C39-674B7DE94A45}"/>
              </a:ext>
            </a:extLst>
          </p:cNvPr>
          <p:cNvSpPr>
            <a:spLocks noGrp="1"/>
          </p:cNvSpPr>
          <p:nvPr>
            <p:ph sz="half" idx="2"/>
          </p:nvPr>
        </p:nvSpPr>
        <p:spPr>
          <a:xfrm>
            <a:off x="4887249" y="4560747"/>
            <a:ext cx="3886200" cy="1505825"/>
          </a:xfrm>
        </p:spPr>
        <p:txBody>
          <a:bodyPr vert="horz" lIns="91440" tIns="45720" rIns="91440" bIns="45720" rtlCol="0" anchor="t">
            <a:normAutofit lnSpcReduction="10000"/>
          </a:bodyPr>
          <a:lstStyle/>
          <a:p>
            <a:pPr marL="0" indent="0">
              <a:buNone/>
            </a:pPr>
            <a:r>
              <a:rPr lang="en-US" sz="2000" dirty="0">
                <a:solidFill>
                  <a:srgbClr val="008CA0"/>
                </a:solidFill>
                <a:latin typeface="Arial"/>
                <a:cs typeface="Arial"/>
                <a:hlinkClick r:id="rId3">
                  <a:extLst>
                    <a:ext uri="{A12FA001-AC4F-418D-AE19-62706E023703}">
                      <ahyp:hlinkClr xmlns:ahyp="http://schemas.microsoft.com/office/drawing/2018/hyperlinkcolor" val="tx"/>
                    </a:ext>
                  </a:extLst>
                </a:hlinkClick>
              </a:rPr>
              <a:t>Explore the 22-23 Annual Report</a:t>
            </a:r>
            <a:endParaRPr lang="en-US" sz="2000" dirty="0">
              <a:solidFill>
                <a:srgbClr val="008CA0"/>
              </a:solidFill>
              <a:latin typeface="Arial"/>
              <a:cs typeface="Arial"/>
              <a:hlinkClick r:id="rId4">
                <a:extLst>
                  <a:ext uri="{A12FA001-AC4F-418D-AE19-62706E023703}">
                    <ahyp:hlinkClr xmlns:ahyp="http://schemas.microsoft.com/office/drawing/2018/hyperlinkcolor" val="tx"/>
                  </a:ext>
                </a:extLst>
              </a:hlinkClick>
            </a:endParaRPr>
          </a:p>
          <a:p>
            <a:pPr marL="0" indent="0">
              <a:buNone/>
            </a:pPr>
            <a:endParaRPr lang="en-US" sz="2000" dirty="0">
              <a:solidFill>
                <a:srgbClr val="008CA0"/>
              </a:solidFill>
            </a:endParaRPr>
          </a:p>
          <a:p>
            <a:pPr marL="0" indent="0">
              <a:buNone/>
            </a:pPr>
            <a:r>
              <a:rPr lang="en-US" sz="2000" dirty="0">
                <a:solidFill>
                  <a:srgbClr val="008CA0"/>
                </a:solidFill>
                <a:latin typeface="Arial"/>
                <a:cs typeface="Arial"/>
              </a:rPr>
              <a:t>Send any feedback to </a:t>
            </a:r>
            <a:r>
              <a:rPr lang="en-US" sz="1700" dirty="0">
                <a:solidFill>
                  <a:srgbClr val="008CA0"/>
                </a:solidFill>
                <a:latin typeface="Arial"/>
                <a:cs typeface="Arial"/>
                <a:hlinkClick r:id="rId5"/>
              </a:rPr>
              <a:t>Communications_CSI@csi.state.co.us</a:t>
            </a:r>
            <a:r>
              <a:rPr lang="en-US" sz="1700" dirty="0">
                <a:solidFill>
                  <a:srgbClr val="008CA0"/>
                </a:solidFill>
                <a:latin typeface="Arial"/>
                <a:cs typeface="Arial"/>
              </a:rPr>
              <a:t> </a:t>
            </a:r>
          </a:p>
        </p:txBody>
      </p:sp>
      <p:sp>
        <p:nvSpPr>
          <p:cNvPr id="8" name="Content Placeholder 3">
            <a:extLst>
              <a:ext uri="{FF2B5EF4-FFF2-40B4-BE49-F238E27FC236}">
                <a16:creationId xmlns:a16="http://schemas.microsoft.com/office/drawing/2014/main" id="{DF6C3B38-358F-D207-0F93-DF1A8ACF4AFE}"/>
              </a:ext>
            </a:extLst>
          </p:cNvPr>
          <p:cNvSpPr txBox="1">
            <a:spLocks/>
          </p:cNvSpPr>
          <p:nvPr/>
        </p:nvSpPr>
        <p:spPr>
          <a:xfrm>
            <a:off x="5244342" y="2286560"/>
            <a:ext cx="3283003" cy="188027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55FA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buFont typeface="Wingdings" panose="020B0604020202020204" pitchFamily="34" charset="0"/>
              <a:buChar char="§"/>
            </a:pPr>
            <a:r>
              <a:rPr lang="en-US" sz="1600" b="1">
                <a:latin typeface="Arial"/>
                <a:cs typeface="Arial"/>
              </a:rPr>
              <a:t>Who We Are</a:t>
            </a:r>
            <a:endParaRPr lang="en-US" b="1"/>
          </a:p>
          <a:p>
            <a:pPr>
              <a:lnSpc>
                <a:spcPct val="100000"/>
              </a:lnSpc>
              <a:spcBef>
                <a:spcPts val="500"/>
              </a:spcBef>
              <a:buFont typeface="Wingdings" panose="020B0604020202020204" pitchFamily="34" charset="0"/>
              <a:buChar char="§"/>
            </a:pPr>
            <a:r>
              <a:rPr lang="en-US" sz="1600" b="1">
                <a:latin typeface="Arial"/>
                <a:cs typeface="Arial"/>
              </a:rPr>
              <a:t>Our Why</a:t>
            </a:r>
          </a:p>
          <a:p>
            <a:pPr>
              <a:lnSpc>
                <a:spcPct val="100000"/>
              </a:lnSpc>
              <a:spcBef>
                <a:spcPts val="500"/>
              </a:spcBef>
              <a:buFont typeface="Wingdings" panose="020B0604020202020204" pitchFamily="34" charset="0"/>
              <a:buChar char="§"/>
            </a:pPr>
            <a:r>
              <a:rPr lang="en-US" sz="1600" b="1">
                <a:latin typeface="Arial"/>
                <a:cs typeface="Arial"/>
              </a:rPr>
              <a:t>Who We Serve</a:t>
            </a:r>
          </a:p>
          <a:p>
            <a:pPr>
              <a:lnSpc>
                <a:spcPct val="100000"/>
              </a:lnSpc>
              <a:spcBef>
                <a:spcPts val="500"/>
              </a:spcBef>
              <a:buFont typeface="Wingdings" panose="020B0604020202020204" pitchFamily="34" charset="0"/>
              <a:buChar char="§"/>
            </a:pPr>
            <a:r>
              <a:rPr lang="en-US" sz="1600" b="1">
                <a:latin typeface="Arial"/>
                <a:cs typeface="Arial"/>
              </a:rPr>
              <a:t>Organizational Performance</a:t>
            </a:r>
          </a:p>
          <a:p>
            <a:pPr>
              <a:lnSpc>
                <a:spcPct val="100000"/>
              </a:lnSpc>
              <a:spcBef>
                <a:spcPts val="500"/>
              </a:spcBef>
              <a:buFont typeface="Wingdings" panose="020B0604020202020204" pitchFamily="34" charset="0"/>
              <a:buChar char="§"/>
            </a:pPr>
            <a:r>
              <a:rPr lang="en-US" sz="1600" b="1">
                <a:latin typeface="Arial"/>
                <a:cs typeface="Arial"/>
              </a:rPr>
              <a:t>Championing Charters</a:t>
            </a:r>
          </a:p>
          <a:p>
            <a:pPr>
              <a:lnSpc>
                <a:spcPct val="100000"/>
              </a:lnSpc>
              <a:spcBef>
                <a:spcPts val="500"/>
              </a:spcBef>
              <a:buFont typeface="Wingdings" panose="020B0604020202020204" pitchFamily="34" charset="0"/>
              <a:buChar char="§"/>
            </a:pPr>
            <a:r>
              <a:rPr lang="en-US" sz="1600" b="1">
                <a:latin typeface="Arial"/>
                <a:cs typeface="Arial"/>
              </a:rPr>
              <a:t>Looking Ahead</a:t>
            </a:r>
            <a:endParaRPr lang="en-US" sz="1600"/>
          </a:p>
        </p:txBody>
      </p:sp>
      <p:sp>
        <p:nvSpPr>
          <p:cNvPr id="5" name="Content Placeholder 3">
            <a:extLst>
              <a:ext uri="{FF2B5EF4-FFF2-40B4-BE49-F238E27FC236}">
                <a16:creationId xmlns:a16="http://schemas.microsoft.com/office/drawing/2014/main" id="{4BAECD87-0943-106D-D556-96D3A93F6C5B}"/>
              </a:ext>
            </a:extLst>
          </p:cNvPr>
          <p:cNvSpPr txBox="1">
            <a:spLocks/>
          </p:cNvSpPr>
          <p:nvPr/>
        </p:nvSpPr>
        <p:spPr>
          <a:xfrm>
            <a:off x="5240578" y="1876005"/>
            <a:ext cx="1310613" cy="3487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55FA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latin typeface="Arial"/>
                <a:cs typeface="Arial"/>
              </a:rPr>
              <a:t>Contents</a:t>
            </a:r>
            <a:endParaRPr lang="en-US" sz="2000"/>
          </a:p>
        </p:txBody>
      </p:sp>
    </p:spTree>
    <p:extLst>
      <p:ext uri="{BB962C8B-B14F-4D97-AF65-F5344CB8AC3E}">
        <p14:creationId xmlns:p14="http://schemas.microsoft.com/office/powerpoint/2010/main" val="912134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a:latin typeface="Arial" panose="020B0604020202020204" pitchFamily="34" charset="0"/>
                <a:cs typeface="Arial" panose="020B0604020202020204" pitchFamily="34" charset="0"/>
              </a:rPr>
              <a:t>Questions?</a:t>
            </a:r>
            <a:endParaRPr b="1">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t>44</a:t>
            </a:fld>
            <a:endParaRPr/>
          </a:p>
        </p:txBody>
      </p:sp>
    </p:spTree>
    <p:extLst>
      <p:ext uri="{BB962C8B-B14F-4D97-AF65-F5344CB8AC3E}">
        <p14:creationId xmlns:p14="http://schemas.microsoft.com/office/powerpoint/2010/main" val="394771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8D27-7FE4-4761-84B9-2CC512290F58}"/>
              </a:ext>
            </a:extLst>
          </p:cNvPr>
          <p:cNvSpPr>
            <a:spLocks noGrp="1"/>
          </p:cNvSpPr>
          <p:nvPr>
            <p:ph type="ctrTitle"/>
          </p:nvPr>
        </p:nvSpPr>
        <p:spPr>
          <a:xfrm>
            <a:off x="685800" y="2111123"/>
            <a:ext cx="7772400" cy="1546500"/>
          </a:xfrm>
        </p:spPr>
        <p:txBody>
          <a:bodyPr wrap="square" anchor="b">
            <a:normAutofit/>
          </a:bodyPr>
          <a:lstStyle/>
          <a:p>
            <a:r>
              <a:rPr lang="en-US" sz="3000" b="1">
                <a:latin typeface="Arial" panose="020B0604020202020204" pitchFamily="34" charset="0"/>
                <a:cs typeface="Arial" panose="020B0604020202020204" pitchFamily="34" charset="0"/>
              </a:rPr>
              <a:t>We believe that behind every successful charter school is a high-performing governing board.</a:t>
            </a:r>
          </a:p>
        </p:txBody>
      </p:sp>
      <p:sp>
        <p:nvSpPr>
          <p:cNvPr id="8" name="Subtitle 2">
            <a:extLst>
              <a:ext uri="{FF2B5EF4-FFF2-40B4-BE49-F238E27FC236}">
                <a16:creationId xmlns:a16="http://schemas.microsoft.com/office/drawing/2014/main" id="{8E4DB7B5-ECFB-401F-A5AB-577DFAD6B450}"/>
              </a:ext>
            </a:extLst>
          </p:cNvPr>
          <p:cNvSpPr>
            <a:spLocks noGrp="1"/>
          </p:cNvSpPr>
          <p:nvPr>
            <p:ph type="subTitle" idx="1"/>
          </p:nvPr>
        </p:nvSpPr>
        <p:spPr>
          <a:xfrm>
            <a:off x="685800" y="5721682"/>
            <a:ext cx="7772400" cy="1046400"/>
          </a:xfrm>
        </p:spPr>
        <p:txBody>
          <a:bodyPr wrap="square" anchor="t">
            <a:normAutofit/>
          </a:bodyPr>
          <a:lstStyle/>
          <a:p>
            <a:pPr>
              <a:spcAft>
                <a:spcPts val="600"/>
              </a:spcAft>
            </a:pPr>
            <a:r>
              <a:rPr lang="en-US">
                <a:solidFill>
                  <a:srgbClr val="008CA0"/>
                </a:solidFill>
                <a:latin typeface="Arial" panose="020B0604020202020204" pitchFamily="34" charset="0"/>
                <a:cs typeface="Arial" panose="020B0604020202020204" pitchFamily="34" charset="0"/>
              </a:rPr>
              <a:t>THANK YOU for committing your time, energy, and expertise to a CSI charter school!</a:t>
            </a:r>
          </a:p>
        </p:txBody>
      </p:sp>
    </p:spTree>
    <p:extLst>
      <p:ext uri="{BB962C8B-B14F-4D97-AF65-F5344CB8AC3E}">
        <p14:creationId xmlns:p14="http://schemas.microsoft.com/office/powerpoint/2010/main" val="282260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D31FA2-58AB-4B8E-A0A4-45046768258D}"/>
              </a:ext>
            </a:extLst>
          </p:cNvPr>
          <p:cNvSpPr>
            <a:spLocks noGrp="1"/>
          </p:cNvSpPr>
          <p:nvPr>
            <p:ph type="ctrTitle"/>
          </p:nvPr>
        </p:nvSpPr>
        <p:spPr>
          <a:xfrm>
            <a:off x="685800" y="2111123"/>
            <a:ext cx="7772400" cy="1546500"/>
          </a:xfrm>
        </p:spPr>
        <p:txBody>
          <a:bodyPr wrap="square" anchor="b">
            <a:normAutofit/>
          </a:bodyPr>
          <a:lstStyle/>
          <a:p>
            <a:r>
              <a:rPr lang="en-US" sz="5400" b="1">
                <a:latin typeface="Arial"/>
                <a:ea typeface="Arial Unicode MS"/>
                <a:cs typeface="Arial"/>
              </a:rPr>
              <a:t>Introductions</a:t>
            </a:r>
            <a:endParaRPr lang="en-US" sz="5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640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D8E8BE-9115-4B63-92D3-20ECEB0670EB}"/>
              </a:ext>
            </a:extLst>
          </p:cNvPr>
          <p:cNvSpPr>
            <a:spLocks noGrp="1"/>
          </p:cNvSpPr>
          <p:nvPr>
            <p:ph type="title"/>
          </p:nvPr>
        </p:nvSpPr>
        <p:spPr>
          <a:xfrm>
            <a:off x="628650" y="365126"/>
            <a:ext cx="7886700" cy="889771"/>
          </a:xfrm>
        </p:spPr>
        <p:txBody>
          <a:bodyPr/>
          <a:lstStyle/>
          <a:p>
            <a:r>
              <a:rPr lang="en-US" dirty="0">
                <a:latin typeface="Arial"/>
                <a:cs typeface="Arial"/>
              </a:rPr>
              <a:t>CSI Governance Contact</a:t>
            </a:r>
            <a:endParaRPr lang="en-US" dirty="0"/>
          </a:p>
        </p:txBody>
      </p:sp>
      <p:sp>
        <p:nvSpPr>
          <p:cNvPr id="4" name="TextBox 3">
            <a:extLst>
              <a:ext uri="{FF2B5EF4-FFF2-40B4-BE49-F238E27FC236}">
                <a16:creationId xmlns:a16="http://schemas.microsoft.com/office/drawing/2014/main" id="{8020E234-7B10-D15B-1288-2ED01E10E79C}"/>
              </a:ext>
            </a:extLst>
          </p:cNvPr>
          <p:cNvSpPr txBox="1"/>
          <p:nvPr/>
        </p:nvSpPr>
        <p:spPr>
          <a:xfrm>
            <a:off x="3210868" y="4733923"/>
            <a:ext cx="2725069" cy="830997"/>
          </a:xfrm>
          <a:prstGeom prst="rect">
            <a:avLst/>
          </a:prstGeom>
          <a:noFill/>
        </p:spPr>
        <p:txBody>
          <a:bodyPr wrap="square" lIns="91440" tIns="45720" rIns="91440" bIns="45720" rtlCol="0" anchor="t">
            <a:spAutoFit/>
          </a:bodyPr>
          <a:lstStyle/>
          <a:p>
            <a:pPr algn="ctr"/>
            <a:r>
              <a:rPr lang="en-US" sz="1200" b="1">
                <a:latin typeface="Arial"/>
                <a:cs typeface="Arial"/>
              </a:rPr>
              <a:t>Tom McMillen</a:t>
            </a:r>
            <a:endParaRPr lang="en-US"/>
          </a:p>
          <a:p>
            <a:pPr algn="ctr"/>
            <a:r>
              <a:rPr lang="en-US" sz="1200" b="1" i="1">
                <a:latin typeface="Arial"/>
                <a:cs typeface="Arial"/>
              </a:rPr>
              <a:t>Senior Director, Governance and Legal Supports</a:t>
            </a:r>
          </a:p>
          <a:p>
            <a:pPr algn="ctr"/>
            <a:r>
              <a:rPr lang="en-US" sz="1200" b="1" i="1">
                <a:latin typeface="Arial"/>
                <a:cs typeface="Arial"/>
                <a:hlinkClick r:id="rId2"/>
              </a:rPr>
              <a:t>TomMcMillen@csi.state.co.us</a:t>
            </a:r>
            <a:r>
              <a:rPr lang="en-US" sz="1200" b="1" i="1">
                <a:latin typeface="Arial"/>
                <a:cs typeface="Arial"/>
              </a:rPr>
              <a:t> </a:t>
            </a:r>
            <a:endParaRPr lang="en-US" sz="1200" b="1" i="1">
              <a:latin typeface="Arial" panose="020B0604020202020204" pitchFamily="34" charset="0"/>
              <a:cs typeface="Arial" panose="020B0604020202020204" pitchFamily="34" charset="0"/>
            </a:endParaRPr>
          </a:p>
        </p:txBody>
      </p:sp>
      <p:pic>
        <p:nvPicPr>
          <p:cNvPr id="3" name="Picture 2" descr="Tom McMillen headshot">
            <a:extLst>
              <a:ext uri="{FF2B5EF4-FFF2-40B4-BE49-F238E27FC236}">
                <a16:creationId xmlns:a16="http://schemas.microsoft.com/office/drawing/2014/main" id="{01C2BE1C-D421-AB64-DE10-110105A78735}"/>
              </a:ext>
            </a:extLst>
          </p:cNvPr>
          <p:cNvPicPr>
            <a:picLocks noChangeAspect="1"/>
          </p:cNvPicPr>
          <p:nvPr/>
        </p:nvPicPr>
        <p:blipFill>
          <a:blip r:embed="rId3"/>
          <a:stretch>
            <a:fillRect/>
          </a:stretch>
        </p:blipFill>
        <p:spPr>
          <a:xfrm>
            <a:off x="3200400" y="1641763"/>
            <a:ext cx="2743200" cy="2743200"/>
          </a:xfrm>
          <a:prstGeom prst="rect">
            <a:avLst/>
          </a:prstGeom>
        </p:spPr>
      </p:pic>
    </p:spTree>
    <p:extLst>
      <p:ext uri="{BB962C8B-B14F-4D97-AF65-F5344CB8AC3E}">
        <p14:creationId xmlns:p14="http://schemas.microsoft.com/office/powerpoint/2010/main" val="38693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0DEE7-4C36-4504-AB1D-F847620CDF47}"/>
              </a:ext>
            </a:extLst>
          </p:cNvPr>
          <p:cNvSpPr>
            <a:spLocks noGrp="1"/>
          </p:cNvSpPr>
          <p:nvPr>
            <p:ph type="title"/>
          </p:nvPr>
        </p:nvSpPr>
        <p:spPr>
          <a:xfrm>
            <a:off x="628650" y="365126"/>
            <a:ext cx="7886700" cy="997430"/>
          </a:xfrm>
        </p:spPr>
        <p:txBody>
          <a:bodyPr anchor="ctr">
            <a:normAutofit/>
          </a:bodyPr>
          <a:lstStyle/>
          <a:p>
            <a:r>
              <a:rPr lang="en-US" dirty="0"/>
              <a:t>Introductions</a:t>
            </a:r>
          </a:p>
        </p:txBody>
      </p:sp>
      <p:sp>
        <p:nvSpPr>
          <p:cNvPr id="3" name="Content Placeholder 2">
            <a:extLst>
              <a:ext uri="{FF2B5EF4-FFF2-40B4-BE49-F238E27FC236}">
                <a16:creationId xmlns:a16="http://schemas.microsoft.com/office/drawing/2014/main" id="{6A4C0B94-0E8C-4185-BD15-7D2A4B286819}"/>
              </a:ext>
            </a:extLst>
          </p:cNvPr>
          <p:cNvSpPr>
            <a:spLocks noGrp="1"/>
          </p:cNvSpPr>
          <p:nvPr>
            <p:ph sz="half" idx="1"/>
          </p:nvPr>
        </p:nvSpPr>
        <p:spPr>
          <a:xfrm>
            <a:off x="628650" y="1825625"/>
            <a:ext cx="3886200" cy="4351338"/>
          </a:xfrm>
        </p:spPr>
        <p:txBody>
          <a:bodyPr vert="horz" lIns="91440" tIns="45720" rIns="91440" bIns="45720" rtlCol="0" anchor="t">
            <a:normAutofit/>
          </a:bodyPr>
          <a:lstStyle/>
          <a:p>
            <a:r>
              <a:rPr lang="en-US" sz="2600" dirty="0">
                <a:solidFill>
                  <a:schemeClr val="tx1"/>
                </a:solidFill>
                <a:latin typeface="Arial"/>
                <a:cs typeface="Arial"/>
              </a:rPr>
              <a:t>In the Chat, please introduce yourself with:</a:t>
            </a:r>
          </a:p>
          <a:p>
            <a:endParaRPr lang="en-US" sz="2600" dirty="0">
              <a:solidFill>
                <a:schemeClr val="tx1"/>
              </a:solidFill>
              <a:latin typeface="Arial"/>
              <a:cs typeface="Arial"/>
            </a:endParaRPr>
          </a:p>
          <a:p>
            <a:pPr lvl="1"/>
            <a:r>
              <a:rPr lang="en-US" sz="2600" dirty="0">
                <a:latin typeface="Arial"/>
                <a:cs typeface="Arial"/>
              </a:rPr>
              <a:t>Your Name</a:t>
            </a:r>
          </a:p>
          <a:p>
            <a:pPr lvl="1"/>
            <a:r>
              <a:rPr lang="en-US" sz="2600" dirty="0">
                <a:latin typeface="Arial"/>
                <a:cs typeface="Arial"/>
              </a:rPr>
              <a:t>School Name</a:t>
            </a:r>
          </a:p>
          <a:p>
            <a:pPr lvl="1"/>
            <a:r>
              <a:rPr lang="en-US" sz="2600" dirty="0">
                <a:latin typeface="Arial"/>
                <a:cs typeface="Arial"/>
              </a:rPr>
              <a:t>Number of Years on the Board</a:t>
            </a:r>
          </a:p>
          <a:p>
            <a:pPr lvl="1"/>
            <a:endParaRPr lang="en-US" sz="2600" dirty="0"/>
          </a:p>
        </p:txBody>
      </p:sp>
      <p:pic>
        <p:nvPicPr>
          <p:cNvPr id="5" name="Graphic 4" descr="Social network">
            <a:extLst>
              <a:ext uri="{FF2B5EF4-FFF2-40B4-BE49-F238E27FC236}">
                <a16:creationId xmlns:a16="http://schemas.microsoft.com/office/drawing/2014/main" id="{2A9006E2-D99B-40E2-B26A-CA24AF17B2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29150" y="2058194"/>
            <a:ext cx="3886200" cy="3886200"/>
          </a:xfrm>
          <a:prstGeom prst="rect">
            <a:avLst/>
          </a:prstGeom>
        </p:spPr>
      </p:pic>
    </p:spTree>
    <p:extLst>
      <p:ext uri="{BB962C8B-B14F-4D97-AF65-F5344CB8AC3E}">
        <p14:creationId xmlns:p14="http://schemas.microsoft.com/office/powerpoint/2010/main" val="11867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4591-893B-D9B6-BA56-BF6989250B6E}"/>
              </a:ext>
            </a:extLst>
          </p:cNvPr>
          <p:cNvSpPr>
            <a:spLocks noGrp="1"/>
          </p:cNvSpPr>
          <p:nvPr>
            <p:ph type="title"/>
          </p:nvPr>
        </p:nvSpPr>
        <p:spPr>
          <a:xfrm>
            <a:off x="628650" y="365126"/>
            <a:ext cx="7886700" cy="931803"/>
          </a:xfrm>
        </p:spPr>
        <p:txBody>
          <a:bodyPr/>
          <a:lstStyle/>
          <a:p>
            <a:r>
              <a:rPr lang="en-US" dirty="0"/>
              <a:t>Mill Levy Override Equalization</a:t>
            </a:r>
          </a:p>
        </p:txBody>
      </p:sp>
      <p:sp>
        <p:nvSpPr>
          <p:cNvPr id="4" name="Content Placeholder 2">
            <a:extLst>
              <a:ext uri="{FF2B5EF4-FFF2-40B4-BE49-F238E27FC236}">
                <a16:creationId xmlns:a16="http://schemas.microsoft.com/office/drawing/2014/main" id="{7D67C21D-37B7-AF7A-BEBD-2F894900A370}"/>
              </a:ext>
            </a:extLst>
          </p:cNvPr>
          <p:cNvSpPr txBox="1">
            <a:spLocks/>
          </p:cNvSpPr>
          <p:nvPr/>
        </p:nvSpPr>
        <p:spPr>
          <a:xfrm>
            <a:off x="628650" y="1486553"/>
            <a:ext cx="4985005" cy="35856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Arial"/>
                <a:cs typeface="Arial"/>
              </a:rPr>
              <a:t>HB 17-1375 requires school districts to distribute at least 95% of funding received from MLO to all its public schools, including district charter schools.</a:t>
            </a:r>
          </a:p>
          <a:p>
            <a:r>
              <a:rPr lang="en-US" sz="2000">
                <a:latin typeface="Arial"/>
                <a:cs typeface="Arial"/>
              </a:rPr>
              <a:t>Given CSI schools don’t have access to local tax revenue, HB17-1375 created the Mill Levy Equalization Fund. </a:t>
            </a:r>
            <a:endParaRPr lang="en-US" sz="2000">
              <a:latin typeface="Arial"/>
            </a:endParaRPr>
          </a:p>
          <a:p>
            <a:r>
              <a:rPr lang="en-US" sz="2000">
                <a:latin typeface="Arial"/>
                <a:cs typeface="Arial"/>
              </a:rPr>
              <a:t>It is up to the Legislature to annually appropriate money in the Fund.</a:t>
            </a:r>
          </a:p>
        </p:txBody>
      </p:sp>
      <p:pic>
        <p:nvPicPr>
          <p:cNvPr id="32" name="Picture 31" descr="Graphic showing mill levy override funds over time">
            <a:extLst>
              <a:ext uri="{FF2B5EF4-FFF2-40B4-BE49-F238E27FC236}">
                <a16:creationId xmlns:a16="http://schemas.microsoft.com/office/drawing/2014/main" id="{ED1CDB8D-D7AA-0D3D-6664-B6D4D37BCBBB}"/>
              </a:ext>
            </a:extLst>
          </p:cNvPr>
          <p:cNvPicPr>
            <a:picLocks noChangeAspect="1"/>
          </p:cNvPicPr>
          <p:nvPr/>
        </p:nvPicPr>
        <p:blipFill>
          <a:blip r:embed="rId2"/>
          <a:stretch>
            <a:fillRect/>
          </a:stretch>
        </p:blipFill>
        <p:spPr>
          <a:xfrm>
            <a:off x="1789424" y="1624275"/>
            <a:ext cx="7096442" cy="5020424"/>
          </a:xfrm>
          <a:prstGeom prst="rect">
            <a:avLst/>
          </a:prstGeom>
        </p:spPr>
      </p:pic>
    </p:spTree>
    <p:extLst>
      <p:ext uri="{BB962C8B-B14F-4D97-AF65-F5344CB8AC3E}">
        <p14:creationId xmlns:p14="http://schemas.microsoft.com/office/powerpoint/2010/main" val="1276871113"/>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2207</Words>
  <Application>Microsoft Office PowerPoint</Application>
  <PresentationFormat>On-screen Show (4:3)</PresentationFormat>
  <Paragraphs>321</Paragraphs>
  <Slides>44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44</vt:i4>
      </vt:variant>
    </vt:vector>
  </HeadingPairs>
  <TitlesOfParts>
    <vt:vector size="51" baseType="lpstr">
      <vt:lpstr>Arial</vt:lpstr>
      <vt:lpstr>Calibri</vt:lpstr>
      <vt:lpstr>Calibri Light</vt:lpstr>
      <vt:lpstr>Lato Light</vt:lpstr>
      <vt:lpstr>Wingdings</vt:lpstr>
      <vt:lpstr>Office Theme</vt:lpstr>
      <vt:lpstr>Office Theme</vt:lpstr>
      <vt:lpstr>Brown Bag Lunch Series</vt:lpstr>
      <vt:lpstr>Welcome!</vt:lpstr>
      <vt:lpstr>Agenda</vt:lpstr>
      <vt:lpstr>Our Mission</vt:lpstr>
      <vt:lpstr>We believe that behind every successful charter school is a high-performing governing board.</vt:lpstr>
      <vt:lpstr>Introductions</vt:lpstr>
      <vt:lpstr>CSI Governance Contact</vt:lpstr>
      <vt:lpstr>Introductions</vt:lpstr>
      <vt:lpstr>Mill Levy Override Equalization</vt:lpstr>
      <vt:lpstr>MLE Updates</vt:lpstr>
      <vt:lpstr>Annual Budget Review</vt:lpstr>
      <vt:lpstr>FY 2023-24 Budget</vt:lpstr>
      <vt:lpstr>CSI FY 2023-24 Budget </vt:lpstr>
      <vt:lpstr>Budgeted Enrollment</vt:lpstr>
      <vt:lpstr>Revenue  - Appropriation 18A</vt:lpstr>
      <vt:lpstr>Expenditures – Appropriation 18A</vt:lpstr>
      <vt:lpstr>Where we invest </vt:lpstr>
      <vt:lpstr>Revenue  - Appropriation 18D/F</vt:lpstr>
      <vt:lpstr>Expenditures – Appropriation 18D/F</vt:lpstr>
      <vt:lpstr>Revenue  - Appropriation 18A,D/F</vt:lpstr>
      <vt:lpstr>Expenditures – Appropriation 18A,D/F</vt:lpstr>
      <vt:lpstr>Summary of Budget</vt:lpstr>
      <vt:lpstr>Consolidated Budget</vt:lpstr>
      <vt:lpstr>CSI Title IA Allocation Process</vt:lpstr>
      <vt:lpstr>CSI Title II, III, and IV</vt:lpstr>
      <vt:lpstr>Title Funding</vt:lpstr>
      <vt:lpstr>Title Funding Continued</vt:lpstr>
      <vt:lpstr>Looking ahead…</vt:lpstr>
      <vt:lpstr>Legislative Update</vt:lpstr>
      <vt:lpstr>Legislative &amp; Policy Updates</vt:lpstr>
      <vt:lpstr>Legislative &amp; Policy Updates</vt:lpstr>
      <vt:lpstr>Legislative &amp; Policy Updates</vt:lpstr>
      <vt:lpstr>Legislative &amp; Policy Updates</vt:lpstr>
      <vt:lpstr>Board Member Resources</vt:lpstr>
      <vt:lpstr>Strategies to Employ for Fall!</vt:lpstr>
      <vt:lpstr>From these choices, which are your board's greatest strengths and greatest challenges? </vt:lpstr>
      <vt:lpstr>Communications Poll </vt:lpstr>
      <vt:lpstr>CSI Governance Resource Library </vt:lpstr>
      <vt:lpstr>Types of Resources</vt:lpstr>
      <vt:lpstr>Orientation for New CSI School Board Members </vt:lpstr>
      <vt:lpstr>Save the Dates</vt:lpstr>
      <vt:lpstr>Save the Dates</vt:lpstr>
      <vt:lpstr>CSI Annual Report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Kick Off Webinar</dc:title>
  <dc:creator>Dinnen, Janet</dc:creator>
  <cp:lastModifiedBy>Oberg, Amanda</cp:lastModifiedBy>
  <cp:revision>78</cp:revision>
  <dcterms:created xsi:type="dcterms:W3CDTF">2020-09-01T02:09:52Z</dcterms:created>
  <dcterms:modified xsi:type="dcterms:W3CDTF">2023-10-12T19:54:25Z</dcterms:modified>
</cp:coreProperties>
</file>