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8"/>
  </p:notesMasterIdLst>
  <p:sldIdLst>
    <p:sldId id="256" r:id="rId2"/>
    <p:sldId id="314" r:id="rId3"/>
    <p:sldId id="305" r:id="rId4"/>
    <p:sldId id="302" r:id="rId5"/>
    <p:sldId id="306" r:id="rId6"/>
    <p:sldId id="303" r:id="rId7"/>
    <p:sldId id="298" r:id="rId8"/>
    <p:sldId id="304" r:id="rId9"/>
    <p:sldId id="307" r:id="rId10"/>
    <p:sldId id="309" r:id="rId11"/>
    <p:sldId id="311" r:id="rId12"/>
    <p:sldId id="308" r:id="rId13"/>
    <p:sldId id="312" r:id="rId14"/>
    <p:sldId id="300" r:id="rId15"/>
    <p:sldId id="297"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504 Module IV" id="{DD44E7B2-51D8-DF42-9AA5-D0AAFD85FF03}">
          <p14:sldIdLst>
            <p14:sldId id="256"/>
            <p14:sldId id="314"/>
            <p14:sldId id="305"/>
            <p14:sldId id="302"/>
            <p14:sldId id="306"/>
            <p14:sldId id="303"/>
            <p14:sldId id="298"/>
            <p14:sldId id="304"/>
            <p14:sldId id="307"/>
            <p14:sldId id="309"/>
            <p14:sldId id="311"/>
            <p14:sldId id="308"/>
            <p14:sldId id="312"/>
            <p14:sldId id="300"/>
          </p14:sldIdLst>
        </p14:section>
        <p14:section name="Conclusion" id="{108E9FAD-D20D-2647-9B3D-878FAEF50154}">
          <p14:sldIdLst>
            <p14:sldId id="297"/>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032" autoAdjust="0"/>
    <p:restoredTop sz="92517"/>
  </p:normalViewPr>
  <p:slideViewPr>
    <p:cSldViewPr snapToGrid="0">
      <p:cViewPr varScale="1">
        <p:scale>
          <a:sx n="70" d="100"/>
          <a:sy n="70" d="100"/>
        </p:scale>
        <p:origin x="90"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8ADD8-39F4-4229-96DB-B8895765C4F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0ED2DCE-059B-4542-8761-36A6AC7A1FDA}">
      <dgm:prSet/>
      <dgm:spPr/>
      <dgm:t>
        <a:bodyPr/>
        <a:lstStyle/>
        <a:p>
          <a:r>
            <a:rPr lang="en-US" b="1"/>
            <a:t>Do Health Problems Require any of the following?</a:t>
          </a:r>
          <a:endParaRPr lang="en-US"/>
        </a:p>
      </dgm:t>
    </dgm:pt>
    <dgm:pt modelId="{A40FBA07-8141-43E0-AEB9-32BA7E9857E6}" type="parTrans" cxnId="{CE316E02-0CA9-4F98-9D96-0BAA238D2410}">
      <dgm:prSet/>
      <dgm:spPr/>
      <dgm:t>
        <a:bodyPr/>
        <a:lstStyle/>
        <a:p>
          <a:endParaRPr lang="en-US"/>
        </a:p>
      </dgm:t>
    </dgm:pt>
    <dgm:pt modelId="{95A7C1AE-06E5-4D39-8DF1-68D226F7A360}" type="sibTrans" cxnId="{CE316E02-0CA9-4F98-9D96-0BAA238D2410}">
      <dgm:prSet/>
      <dgm:spPr/>
      <dgm:t>
        <a:bodyPr/>
        <a:lstStyle/>
        <a:p>
          <a:endParaRPr lang="en-US"/>
        </a:p>
      </dgm:t>
    </dgm:pt>
    <dgm:pt modelId="{DDA3B882-6577-4643-BDA1-D1F95D1EC442}">
      <dgm:prSet/>
      <dgm:spPr/>
      <dgm:t>
        <a:bodyPr/>
        <a:lstStyle/>
        <a:p>
          <a:r>
            <a:rPr lang="en-US" b="1" dirty="0"/>
            <a:t>Special training of school personnel </a:t>
          </a:r>
        </a:p>
      </dgm:t>
    </dgm:pt>
    <dgm:pt modelId="{23454FC8-72BA-409D-B909-86FD29F72505}" type="parTrans" cxnId="{C044CECC-559E-43C9-A2B9-4A2520EADA11}">
      <dgm:prSet/>
      <dgm:spPr/>
      <dgm:t>
        <a:bodyPr/>
        <a:lstStyle/>
        <a:p>
          <a:endParaRPr lang="en-US"/>
        </a:p>
      </dgm:t>
    </dgm:pt>
    <dgm:pt modelId="{0AC16A4A-9831-4DC1-89D2-FD274F85D1B8}" type="sibTrans" cxnId="{C044CECC-559E-43C9-A2B9-4A2520EADA11}">
      <dgm:prSet/>
      <dgm:spPr/>
      <dgm:t>
        <a:bodyPr/>
        <a:lstStyle/>
        <a:p>
          <a:endParaRPr lang="en-US"/>
        </a:p>
      </dgm:t>
    </dgm:pt>
    <dgm:pt modelId="{2999E707-C9AF-4A13-82A3-8EC884E33917}">
      <dgm:prSet/>
      <dgm:spPr/>
      <dgm:t>
        <a:bodyPr/>
        <a:lstStyle/>
        <a:p>
          <a:r>
            <a:rPr lang="en-US" dirty="0"/>
            <a:t>Modification in school environment </a:t>
          </a:r>
        </a:p>
      </dgm:t>
    </dgm:pt>
    <dgm:pt modelId="{C5E5DFE4-FDE6-45D8-9AFB-D99E54AEC0F7}" type="parTrans" cxnId="{705F9BDE-C780-475C-9764-31D51E4FA743}">
      <dgm:prSet/>
      <dgm:spPr/>
      <dgm:t>
        <a:bodyPr/>
        <a:lstStyle/>
        <a:p>
          <a:endParaRPr lang="en-US"/>
        </a:p>
      </dgm:t>
    </dgm:pt>
    <dgm:pt modelId="{771CC7BF-8023-4483-A6B1-657F541EFB85}" type="sibTrans" cxnId="{705F9BDE-C780-475C-9764-31D51E4FA743}">
      <dgm:prSet/>
      <dgm:spPr/>
      <dgm:t>
        <a:bodyPr/>
        <a:lstStyle/>
        <a:p>
          <a:endParaRPr lang="en-US"/>
        </a:p>
      </dgm:t>
    </dgm:pt>
    <dgm:pt modelId="{5B7E2579-E779-4428-8928-1910081FF407}">
      <dgm:prSet/>
      <dgm:spPr/>
      <dgm:t>
        <a:bodyPr/>
        <a:lstStyle/>
        <a:p>
          <a:r>
            <a:rPr lang="en-US" b="1" dirty="0"/>
            <a:t>Added safety measures </a:t>
          </a:r>
        </a:p>
      </dgm:t>
    </dgm:pt>
    <dgm:pt modelId="{4CAF7A7E-F903-4FD2-A88D-848C5D070BB1}" type="parTrans" cxnId="{90165701-3B8A-45FA-93B2-FE199D382098}">
      <dgm:prSet/>
      <dgm:spPr/>
      <dgm:t>
        <a:bodyPr/>
        <a:lstStyle/>
        <a:p>
          <a:endParaRPr lang="en-US"/>
        </a:p>
      </dgm:t>
    </dgm:pt>
    <dgm:pt modelId="{CA9A4F12-2CBF-4E21-80AB-393BCAF24B15}" type="sibTrans" cxnId="{90165701-3B8A-45FA-93B2-FE199D382098}">
      <dgm:prSet/>
      <dgm:spPr/>
      <dgm:t>
        <a:bodyPr/>
        <a:lstStyle/>
        <a:p>
          <a:endParaRPr lang="en-US"/>
        </a:p>
      </dgm:t>
    </dgm:pt>
    <dgm:pt modelId="{3FF9BDC3-58B5-4EAD-B672-763110B89787}">
      <dgm:prSet/>
      <dgm:spPr/>
      <dgm:t>
        <a:bodyPr/>
        <a:lstStyle/>
        <a:p>
          <a:r>
            <a:rPr lang="en-US"/>
            <a:t>Measures to relieve pain </a:t>
          </a:r>
        </a:p>
      </dgm:t>
    </dgm:pt>
    <dgm:pt modelId="{94280440-F37C-44AF-A4F0-CAEC7052ED0E}" type="parTrans" cxnId="{C4936D66-1970-4E48-A6B4-75C8D30BB655}">
      <dgm:prSet/>
      <dgm:spPr/>
      <dgm:t>
        <a:bodyPr/>
        <a:lstStyle/>
        <a:p>
          <a:endParaRPr lang="en-US"/>
        </a:p>
      </dgm:t>
    </dgm:pt>
    <dgm:pt modelId="{22B4FFB0-46FE-42D1-8C2C-ED6F9AB7E43F}" type="sibTrans" cxnId="{C4936D66-1970-4E48-A6B4-75C8D30BB655}">
      <dgm:prSet/>
      <dgm:spPr/>
      <dgm:t>
        <a:bodyPr/>
        <a:lstStyle/>
        <a:p>
          <a:endParaRPr lang="en-US"/>
        </a:p>
      </dgm:t>
    </dgm:pt>
    <dgm:pt modelId="{A9302BAA-C528-44FE-B88B-4D7316AD7F91}">
      <dgm:prSet/>
      <dgm:spPr/>
      <dgm:t>
        <a:bodyPr/>
        <a:lstStyle/>
        <a:p>
          <a:r>
            <a:rPr lang="en-US" b="1" dirty="0"/>
            <a:t>Self-care assistance </a:t>
          </a:r>
        </a:p>
      </dgm:t>
    </dgm:pt>
    <dgm:pt modelId="{2FE9434E-4C4B-4419-A986-AD9B367C8BC5}" type="parTrans" cxnId="{944C00A8-418A-4586-B877-E8FE898A316D}">
      <dgm:prSet/>
      <dgm:spPr/>
      <dgm:t>
        <a:bodyPr/>
        <a:lstStyle/>
        <a:p>
          <a:endParaRPr lang="en-US"/>
        </a:p>
      </dgm:t>
    </dgm:pt>
    <dgm:pt modelId="{D5CA4CDF-521A-45E5-BC0C-E124936838AC}" type="sibTrans" cxnId="{944C00A8-418A-4586-B877-E8FE898A316D}">
      <dgm:prSet/>
      <dgm:spPr/>
      <dgm:t>
        <a:bodyPr/>
        <a:lstStyle/>
        <a:p>
          <a:endParaRPr lang="en-US"/>
        </a:p>
      </dgm:t>
    </dgm:pt>
    <dgm:pt modelId="{B90A59F0-590C-40D4-A709-28A28ED460E3}">
      <dgm:prSet/>
      <dgm:spPr/>
      <dgm:t>
        <a:bodyPr/>
        <a:lstStyle/>
        <a:p>
          <a:r>
            <a:rPr lang="en-US"/>
            <a:t>Rehabilitation measures </a:t>
          </a:r>
        </a:p>
      </dgm:t>
    </dgm:pt>
    <dgm:pt modelId="{0518D018-0D41-42E4-9B38-0BAC8F29797D}" type="parTrans" cxnId="{40135E60-09F4-4CCD-B123-20273EE9C620}">
      <dgm:prSet/>
      <dgm:spPr/>
      <dgm:t>
        <a:bodyPr/>
        <a:lstStyle/>
        <a:p>
          <a:endParaRPr lang="en-US"/>
        </a:p>
      </dgm:t>
    </dgm:pt>
    <dgm:pt modelId="{0F73CD58-5754-40C6-9227-518D079F672C}" type="sibTrans" cxnId="{40135E60-09F4-4CCD-B123-20273EE9C620}">
      <dgm:prSet/>
      <dgm:spPr/>
      <dgm:t>
        <a:bodyPr/>
        <a:lstStyle/>
        <a:p>
          <a:endParaRPr lang="en-US"/>
        </a:p>
      </dgm:t>
    </dgm:pt>
    <dgm:pt modelId="{E3E8867B-2B19-4A84-AC94-F413D4E340EB}">
      <dgm:prSet/>
      <dgm:spPr/>
      <dgm:t>
        <a:bodyPr/>
        <a:lstStyle/>
        <a:p>
          <a:r>
            <a:rPr lang="en-US" b="1" dirty="0"/>
            <a:t>Treatments orders for special procedures </a:t>
          </a:r>
        </a:p>
      </dgm:t>
    </dgm:pt>
    <dgm:pt modelId="{22A8709A-FD13-49D7-82EA-C6932A278C55}" type="parTrans" cxnId="{AC61DCBC-B88B-4836-A520-1CDCFBCE2429}">
      <dgm:prSet/>
      <dgm:spPr/>
      <dgm:t>
        <a:bodyPr/>
        <a:lstStyle/>
        <a:p>
          <a:endParaRPr lang="en-US"/>
        </a:p>
      </dgm:t>
    </dgm:pt>
    <dgm:pt modelId="{363442A1-21EF-402A-9C35-3ADA7E1D2230}" type="sibTrans" cxnId="{AC61DCBC-B88B-4836-A520-1CDCFBCE2429}">
      <dgm:prSet/>
      <dgm:spPr/>
      <dgm:t>
        <a:bodyPr/>
        <a:lstStyle/>
        <a:p>
          <a:endParaRPr lang="en-US"/>
        </a:p>
      </dgm:t>
    </dgm:pt>
    <dgm:pt modelId="{5C77E329-BA8D-437F-905A-12CDC0438A63}">
      <dgm:prSet/>
      <dgm:spPr/>
      <dgm:t>
        <a:bodyPr/>
        <a:lstStyle/>
        <a:p>
          <a:r>
            <a:rPr lang="en-US"/>
            <a:t>Special diet </a:t>
          </a:r>
        </a:p>
      </dgm:t>
    </dgm:pt>
    <dgm:pt modelId="{098141E4-0CD0-454E-9422-17EDFCB7374C}" type="parTrans" cxnId="{C276A62E-40B0-44AB-98C4-6C0CC1FDE547}">
      <dgm:prSet/>
      <dgm:spPr/>
      <dgm:t>
        <a:bodyPr/>
        <a:lstStyle/>
        <a:p>
          <a:endParaRPr lang="en-US"/>
        </a:p>
      </dgm:t>
    </dgm:pt>
    <dgm:pt modelId="{5BA435E3-F5E0-4927-B753-8CC9DDB5A721}" type="sibTrans" cxnId="{C276A62E-40B0-44AB-98C4-6C0CC1FDE547}">
      <dgm:prSet/>
      <dgm:spPr/>
      <dgm:t>
        <a:bodyPr/>
        <a:lstStyle/>
        <a:p>
          <a:endParaRPr lang="en-US"/>
        </a:p>
      </dgm:t>
    </dgm:pt>
    <dgm:pt modelId="{E1F0186D-6BD9-46CB-9C6D-BB74571A8070}">
      <dgm:prSet/>
      <dgm:spPr/>
      <dgm:t>
        <a:bodyPr/>
        <a:lstStyle/>
        <a:p>
          <a:r>
            <a:rPr lang="en-US" b="1" dirty="0"/>
            <a:t>Medications or interventions for emergency treatment </a:t>
          </a:r>
        </a:p>
      </dgm:t>
    </dgm:pt>
    <dgm:pt modelId="{041969F6-3D4B-4219-A588-198B969CF984}" type="parTrans" cxnId="{14149E64-19F5-4A39-99CC-FC7BD28AEE01}">
      <dgm:prSet/>
      <dgm:spPr/>
      <dgm:t>
        <a:bodyPr/>
        <a:lstStyle/>
        <a:p>
          <a:endParaRPr lang="en-US"/>
        </a:p>
      </dgm:t>
    </dgm:pt>
    <dgm:pt modelId="{08C944E8-7F43-45C1-AB23-D0FCB4432077}" type="sibTrans" cxnId="{14149E64-19F5-4A39-99CC-FC7BD28AEE01}">
      <dgm:prSet/>
      <dgm:spPr/>
      <dgm:t>
        <a:bodyPr/>
        <a:lstStyle/>
        <a:p>
          <a:endParaRPr lang="en-US"/>
        </a:p>
      </dgm:t>
    </dgm:pt>
    <dgm:pt modelId="{A4A2F831-9FB4-A443-A8C1-B0D355BBA10A}" type="pres">
      <dgm:prSet presAssocID="{DA08ADD8-39F4-4229-96DB-B8895765C4FA}" presName="linear" presStyleCnt="0">
        <dgm:presLayoutVars>
          <dgm:animLvl val="lvl"/>
          <dgm:resizeHandles val="exact"/>
        </dgm:presLayoutVars>
      </dgm:prSet>
      <dgm:spPr/>
    </dgm:pt>
    <dgm:pt modelId="{FD1DD2F8-E082-D946-8F6D-644E57C2E722}" type="pres">
      <dgm:prSet presAssocID="{60ED2DCE-059B-4542-8761-36A6AC7A1FDA}" presName="parentText" presStyleLbl="node1" presStyleIdx="0" presStyleCnt="10">
        <dgm:presLayoutVars>
          <dgm:chMax val="0"/>
          <dgm:bulletEnabled val="1"/>
        </dgm:presLayoutVars>
      </dgm:prSet>
      <dgm:spPr/>
    </dgm:pt>
    <dgm:pt modelId="{2E2C27E4-3A68-A842-82C7-7B7C037016FC}" type="pres">
      <dgm:prSet presAssocID="{95A7C1AE-06E5-4D39-8DF1-68D226F7A360}" presName="spacer" presStyleCnt="0"/>
      <dgm:spPr/>
    </dgm:pt>
    <dgm:pt modelId="{D4A7B6E5-3592-CE4A-8D47-FE45044CFA3B}" type="pres">
      <dgm:prSet presAssocID="{DDA3B882-6577-4643-BDA1-D1F95D1EC442}" presName="parentText" presStyleLbl="node1" presStyleIdx="1" presStyleCnt="10">
        <dgm:presLayoutVars>
          <dgm:chMax val="0"/>
          <dgm:bulletEnabled val="1"/>
        </dgm:presLayoutVars>
      </dgm:prSet>
      <dgm:spPr/>
    </dgm:pt>
    <dgm:pt modelId="{35A0076B-8248-FF4D-9B55-BC3EA880D3A6}" type="pres">
      <dgm:prSet presAssocID="{0AC16A4A-9831-4DC1-89D2-FD274F85D1B8}" presName="spacer" presStyleCnt="0"/>
      <dgm:spPr/>
    </dgm:pt>
    <dgm:pt modelId="{3048B7AB-C83A-FD4F-A6DD-45759F7BCA85}" type="pres">
      <dgm:prSet presAssocID="{2999E707-C9AF-4A13-82A3-8EC884E33917}" presName="parentText" presStyleLbl="node1" presStyleIdx="2" presStyleCnt="10">
        <dgm:presLayoutVars>
          <dgm:chMax val="0"/>
          <dgm:bulletEnabled val="1"/>
        </dgm:presLayoutVars>
      </dgm:prSet>
      <dgm:spPr/>
    </dgm:pt>
    <dgm:pt modelId="{F17805EA-D717-AB4B-A2D9-93470B752FA5}" type="pres">
      <dgm:prSet presAssocID="{771CC7BF-8023-4483-A6B1-657F541EFB85}" presName="spacer" presStyleCnt="0"/>
      <dgm:spPr/>
    </dgm:pt>
    <dgm:pt modelId="{B43C64ED-F683-8344-A2A8-F90AAA789E05}" type="pres">
      <dgm:prSet presAssocID="{5B7E2579-E779-4428-8928-1910081FF407}" presName="parentText" presStyleLbl="node1" presStyleIdx="3" presStyleCnt="10">
        <dgm:presLayoutVars>
          <dgm:chMax val="0"/>
          <dgm:bulletEnabled val="1"/>
        </dgm:presLayoutVars>
      </dgm:prSet>
      <dgm:spPr/>
    </dgm:pt>
    <dgm:pt modelId="{CF97697C-B0D4-B14C-869A-9C510026C6B2}" type="pres">
      <dgm:prSet presAssocID="{CA9A4F12-2CBF-4E21-80AB-393BCAF24B15}" presName="spacer" presStyleCnt="0"/>
      <dgm:spPr/>
    </dgm:pt>
    <dgm:pt modelId="{5AF8CD56-2770-3245-A921-231E97DF7636}" type="pres">
      <dgm:prSet presAssocID="{3FF9BDC3-58B5-4EAD-B672-763110B89787}" presName="parentText" presStyleLbl="node1" presStyleIdx="4" presStyleCnt="10">
        <dgm:presLayoutVars>
          <dgm:chMax val="0"/>
          <dgm:bulletEnabled val="1"/>
        </dgm:presLayoutVars>
      </dgm:prSet>
      <dgm:spPr/>
    </dgm:pt>
    <dgm:pt modelId="{81DE4ADF-12DE-324E-8FDA-A32BB7E885BA}" type="pres">
      <dgm:prSet presAssocID="{22B4FFB0-46FE-42D1-8C2C-ED6F9AB7E43F}" presName="spacer" presStyleCnt="0"/>
      <dgm:spPr/>
    </dgm:pt>
    <dgm:pt modelId="{810D14C9-A186-FD48-A37D-66DE90F619FF}" type="pres">
      <dgm:prSet presAssocID="{A9302BAA-C528-44FE-B88B-4D7316AD7F91}" presName="parentText" presStyleLbl="node1" presStyleIdx="5" presStyleCnt="10">
        <dgm:presLayoutVars>
          <dgm:chMax val="0"/>
          <dgm:bulletEnabled val="1"/>
        </dgm:presLayoutVars>
      </dgm:prSet>
      <dgm:spPr/>
    </dgm:pt>
    <dgm:pt modelId="{274AE52B-C57B-2847-817A-26AE5725FAB8}" type="pres">
      <dgm:prSet presAssocID="{D5CA4CDF-521A-45E5-BC0C-E124936838AC}" presName="spacer" presStyleCnt="0"/>
      <dgm:spPr/>
    </dgm:pt>
    <dgm:pt modelId="{AB9EA5A8-B764-A442-B217-AAFAFA3F96A1}" type="pres">
      <dgm:prSet presAssocID="{B90A59F0-590C-40D4-A709-28A28ED460E3}" presName="parentText" presStyleLbl="node1" presStyleIdx="6" presStyleCnt="10">
        <dgm:presLayoutVars>
          <dgm:chMax val="0"/>
          <dgm:bulletEnabled val="1"/>
        </dgm:presLayoutVars>
      </dgm:prSet>
      <dgm:spPr/>
    </dgm:pt>
    <dgm:pt modelId="{4A937796-0A27-5F4E-B7E0-575BD08B91BF}" type="pres">
      <dgm:prSet presAssocID="{0F73CD58-5754-40C6-9227-518D079F672C}" presName="spacer" presStyleCnt="0"/>
      <dgm:spPr/>
    </dgm:pt>
    <dgm:pt modelId="{8D7AB932-B384-0348-8832-942EBA18628F}" type="pres">
      <dgm:prSet presAssocID="{E3E8867B-2B19-4A84-AC94-F413D4E340EB}" presName="parentText" presStyleLbl="node1" presStyleIdx="7" presStyleCnt="10">
        <dgm:presLayoutVars>
          <dgm:chMax val="0"/>
          <dgm:bulletEnabled val="1"/>
        </dgm:presLayoutVars>
      </dgm:prSet>
      <dgm:spPr/>
    </dgm:pt>
    <dgm:pt modelId="{F6320821-A4B4-4C4A-9E94-D43E097EF087}" type="pres">
      <dgm:prSet presAssocID="{363442A1-21EF-402A-9C35-3ADA7E1D2230}" presName="spacer" presStyleCnt="0"/>
      <dgm:spPr/>
    </dgm:pt>
    <dgm:pt modelId="{BD479CA6-8633-3D4D-B9BD-C2E839D5906A}" type="pres">
      <dgm:prSet presAssocID="{5C77E329-BA8D-437F-905A-12CDC0438A63}" presName="parentText" presStyleLbl="node1" presStyleIdx="8" presStyleCnt="10">
        <dgm:presLayoutVars>
          <dgm:chMax val="0"/>
          <dgm:bulletEnabled val="1"/>
        </dgm:presLayoutVars>
      </dgm:prSet>
      <dgm:spPr/>
    </dgm:pt>
    <dgm:pt modelId="{4E0E29FA-B966-664B-96BC-932D2505A4EF}" type="pres">
      <dgm:prSet presAssocID="{5BA435E3-F5E0-4927-B753-8CC9DDB5A721}" presName="spacer" presStyleCnt="0"/>
      <dgm:spPr/>
    </dgm:pt>
    <dgm:pt modelId="{F1EC85C2-4F5B-D14B-B555-A5FF7478F33F}" type="pres">
      <dgm:prSet presAssocID="{E1F0186D-6BD9-46CB-9C6D-BB74571A8070}" presName="parentText" presStyleLbl="node1" presStyleIdx="9" presStyleCnt="10">
        <dgm:presLayoutVars>
          <dgm:chMax val="0"/>
          <dgm:bulletEnabled val="1"/>
        </dgm:presLayoutVars>
      </dgm:prSet>
      <dgm:spPr/>
    </dgm:pt>
  </dgm:ptLst>
  <dgm:cxnLst>
    <dgm:cxn modelId="{90165701-3B8A-45FA-93B2-FE199D382098}" srcId="{DA08ADD8-39F4-4229-96DB-B8895765C4FA}" destId="{5B7E2579-E779-4428-8928-1910081FF407}" srcOrd="3" destOrd="0" parTransId="{4CAF7A7E-F903-4FD2-A88D-848C5D070BB1}" sibTransId="{CA9A4F12-2CBF-4E21-80AB-393BCAF24B15}"/>
    <dgm:cxn modelId="{CE316E02-0CA9-4F98-9D96-0BAA238D2410}" srcId="{DA08ADD8-39F4-4229-96DB-B8895765C4FA}" destId="{60ED2DCE-059B-4542-8761-36A6AC7A1FDA}" srcOrd="0" destOrd="0" parTransId="{A40FBA07-8141-43E0-AEB9-32BA7E9857E6}" sibTransId="{95A7C1AE-06E5-4D39-8DF1-68D226F7A360}"/>
    <dgm:cxn modelId="{89128D1E-E864-8748-BFBC-B44E543EB8FE}" type="presOf" srcId="{5B7E2579-E779-4428-8928-1910081FF407}" destId="{B43C64ED-F683-8344-A2A8-F90AAA789E05}" srcOrd="0" destOrd="0" presId="urn:microsoft.com/office/officeart/2005/8/layout/vList2"/>
    <dgm:cxn modelId="{C276A62E-40B0-44AB-98C4-6C0CC1FDE547}" srcId="{DA08ADD8-39F4-4229-96DB-B8895765C4FA}" destId="{5C77E329-BA8D-437F-905A-12CDC0438A63}" srcOrd="8" destOrd="0" parTransId="{098141E4-0CD0-454E-9422-17EDFCB7374C}" sibTransId="{5BA435E3-F5E0-4927-B753-8CC9DDB5A721}"/>
    <dgm:cxn modelId="{40135E60-09F4-4CCD-B123-20273EE9C620}" srcId="{DA08ADD8-39F4-4229-96DB-B8895765C4FA}" destId="{B90A59F0-590C-40D4-A709-28A28ED460E3}" srcOrd="6" destOrd="0" parTransId="{0518D018-0D41-42E4-9B38-0BAC8F29797D}" sibTransId="{0F73CD58-5754-40C6-9227-518D079F672C}"/>
    <dgm:cxn modelId="{14149E64-19F5-4A39-99CC-FC7BD28AEE01}" srcId="{DA08ADD8-39F4-4229-96DB-B8895765C4FA}" destId="{E1F0186D-6BD9-46CB-9C6D-BB74571A8070}" srcOrd="9" destOrd="0" parTransId="{041969F6-3D4B-4219-A588-198B969CF984}" sibTransId="{08C944E8-7F43-45C1-AB23-D0FCB4432077}"/>
    <dgm:cxn modelId="{C4936D66-1970-4E48-A6B4-75C8D30BB655}" srcId="{DA08ADD8-39F4-4229-96DB-B8895765C4FA}" destId="{3FF9BDC3-58B5-4EAD-B672-763110B89787}" srcOrd="4" destOrd="0" parTransId="{94280440-F37C-44AF-A4F0-CAEC7052ED0E}" sibTransId="{22B4FFB0-46FE-42D1-8C2C-ED6F9AB7E43F}"/>
    <dgm:cxn modelId="{0FEE1A47-7F0D-EA48-9209-5237A965D629}" type="presOf" srcId="{DA08ADD8-39F4-4229-96DB-B8895765C4FA}" destId="{A4A2F831-9FB4-A443-A8C1-B0D355BBA10A}" srcOrd="0" destOrd="0" presId="urn:microsoft.com/office/officeart/2005/8/layout/vList2"/>
    <dgm:cxn modelId="{C8C74B4B-1835-6D46-BDF2-B64ED21BF9BD}" type="presOf" srcId="{5C77E329-BA8D-437F-905A-12CDC0438A63}" destId="{BD479CA6-8633-3D4D-B9BD-C2E839D5906A}" srcOrd="0" destOrd="0" presId="urn:microsoft.com/office/officeart/2005/8/layout/vList2"/>
    <dgm:cxn modelId="{1F66336D-F24E-D04A-AC2D-EC9221CDCC9F}" type="presOf" srcId="{60ED2DCE-059B-4542-8761-36A6AC7A1FDA}" destId="{FD1DD2F8-E082-D946-8F6D-644E57C2E722}" srcOrd="0" destOrd="0" presId="urn:microsoft.com/office/officeart/2005/8/layout/vList2"/>
    <dgm:cxn modelId="{FA171976-06D2-404F-B434-293638EFF8EC}" type="presOf" srcId="{B90A59F0-590C-40D4-A709-28A28ED460E3}" destId="{AB9EA5A8-B764-A442-B217-AAFAFA3F96A1}" srcOrd="0" destOrd="0" presId="urn:microsoft.com/office/officeart/2005/8/layout/vList2"/>
    <dgm:cxn modelId="{02C46258-9598-9F43-870A-40FABE91FD2D}" type="presOf" srcId="{A9302BAA-C528-44FE-B88B-4D7316AD7F91}" destId="{810D14C9-A186-FD48-A37D-66DE90F619FF}" srcOrd="0" destOrd="0" presId="urn:microsoft.com/office/officeart/2005/8/layout/vList2"/>
    <dgm:cxn modelId="{B2D04E83-D420-934E-A3C2-DB3D587BA946}" type="presOf" srcId="{E3E8867B-2B19-4A84-AC94-F413D4E340EB}" destId="{8D7AB932-B384-0348-8832-942EBA18628F}" srcOrd="0" destOrd="0" presId="urn:microsoft.com/office/officeart/2005/8/layout/vList2"/>
    <dgm:cxn modelId="{F430E992-5763-A149-B790-145C1DDD3450}" type="presOf" srcId="{2999E707-C9AF-4A13-82A3-8EC884E33917}" destId="{3048B7AB-C83A-FD4F-A6DD-45759F7BCA85}" srcOrd="0" destOrd="0" presId="urn:microsoft.com/office/officeart/2005/8/layout/vList2"/>
    <dgm:cxn modelId="{92A45899-C219-F344-99B8-B6B10F50C087}" type="presOf" srcId="{3FF9BDC3-58B5-4EAD-B672-763110B89787}" destId="{5AF8CD56-2770-3245-A921-231E97DF7636}" srcOrd="0" destOrd="0" presId="urn:microsoft.com/office/officeart/2005/8/layout/vList2"/>
    <dgm:cxn modelId="{944C00A8-418A-4586-B877-E8FE898A316D}" srcId="{DA08ADD8-39F4-4229-96DB-B8895765C4FA}" destId="{A9302BAA-C528-44FE-B88B-4D7316AD7F91}" srcOrd="5" destOrd="0" parTransId="{2FE9434E-4C4B-4419-A986-AD9B367C8BC5}" sibTransId="{D5CA4CDF-521A-45E5-BC0C-E124936838AC}"/>
    <dgm:cxn modelId="{EA3707AE-498D-A247-A3D1-EDDC32C42451}" type="presOf" srcId="{DDA3B882-6577-4643-BDA1-D1F95D1EC442}" destId="{D4A7B6E5-3592-CE4A-8D47-FE45044CFA3B}" srcOrd="0" destOrd="0" presId="urn:microsoft.com/office/officeart/2005/8/layout/vList2"/>
    <dgm:cxn modelId="{AC61DCBC-B88B-4836-A520-1CDCFBCE2429}" srcId="{DA08ADD8-39F4-4229-96DB-B8895765C4FA}" destId="{E3E8867B-2B19-4A84-AC94-F413D4E340EB}" srcOrd="7" destOrd="0" parTransId="{22A8709A-FD13-49D7-82EA-C6932A278C55}" sibTransId="{363442A1-21EF-402A-9C35-3ADA7E1D2230}"/>
    <dgm:cxn modelId="{C044CECC-559E-43C9-A2B9-4A2520EADA11}" srcId="{DA08ADD8-39F4-4229-96DB-B8895765C4FA}" destId="{DDA3B882-6577-4643-BDA1-D1F95D1EC442}" srcOrd="1" destOrd="0" parTransId="{23454FC8-72BA-409D-B909-86FD29F72505}" sibTransId="{0AC16A4A-9831-4DC1-89D2-FD274F85D1B8}"/>
    <dgm:cxn modelId="{705F9BDE-C780-475C-9764-31D51E4FA743}" srcId="{DA08ADD8-39F4-4229-96DB-B8895765C4FA}" destId="{2999E707-C9AF-4A13-82A3-8EC884E33917}" srcOrd="2" destOrd="0" parTransId="{C5E5DFE4-FDE6-45D8-9AFB-D99E54AEC0F7}" sibTransId="{771CC7BF-8023-4483-A6B1-657F541EFB85}"/>
    <dgm:cxn modelId="{C1DEADF3-7537-4242-B8E9-C4827B9C4F27}" type="presOf" srcId="{E1F0186D-6BD9-46CB-9C6D-BB74571A8070}" destId="{F1EC85C2-4F5B-D14B-B555-A5FF7478F33F}" srcOrd="0" destOrd="0" presId="urn:microsoft.com/office/officeart/2005/8/layout/vList2"/>
    <dgm:cxn modelId="{3CE082BC-2365-7C44-9615-3933448379D6}" type="presParOf" srcId="{A4A2F831-9FB4-A443-A8C1-B0D355BBA10A}" destId="{FD1DD2F8-E082-D946-8F6D-644E57C2E722}" srcOrd="0" destOrd="0" presId="urn:microsoft.com/office/officeart/2005/8/layout/vList2"/>
    <dgm:cxn modelId="{950BC574-E814-E24E-A28F-D5D4072145BB}" type="presParOf" srcId="{A4A2F831-9FB4-A443-A8C1-B0D355BBA10A}" destId="{2E2C27E4-3A68-A842-82C7-7B7C037016FC}" srcOrd="1" destOrd="0" presId="urn:microsoft.com/office/officeart/2005/8/layout/vList2"/>
    <dgm:cxn modelId="{DAE6C9D3-049A-6741-87A1-8AF42B98BE9D}" type="presParOf" srcId="{A4A2F831-9FB4-A443-A8C1-B0D355BBA10A}" destId="{D4A7B6E5-3592-CE4A-8D47-FE45044CFA3B}" srcOrd="2" destOrd="0" presId="urn:microsoft.com/office/officeart/2005/8/layout/vList2"/>
    <dgm:cxn modelId="{F2E2C835-CE38-A146-A646-AF397EEB4641}" type="presParOf" srcId="{A4A2F831-9FB4-A443-A8C1-B0D355BBA10A}" destId="{35A0076B-8248-FF4D-9B55-BC3EA880D3A6}" srcOrd="3" destOrd="0" presId="urn:microsoft.com/office/officeart/2005/8/layout/vList2"/>
    <dgm:cxn modelId="{6548E078-FD5A-8D43-9B69-0AE7C83A8C93}" type="presParOf" srcId="{A4A2F831-9FB4-A443-A8C1-B0D355BBA10A}" destId="{3048B7AB-C83A-FD4F-A6DD-45759F7BCA85}" srcOrd="4" destOrd="0" presId="urn:microsoft.com/office/officeart/2005/8/layout/vList2"/>
    <dgm:cxn modelId="{29167F5F-FAB9-B44C-999A-594266D025DA}" type="presParOf" srcId="{A4A2F831-9FB4-A443-A8C1-B0D355BBA10A}" destId="{F17805EA-D717-AB4B-A2D9-93470B752FA5}" srcOrd="5" destOrd="0" presId="urn:microsoft.com/office/officeart/2005/8/layout/vList2"/>
    <dgm:cxn modelId="{5848CF58-6F0B-A243-855D-589FAA83A038}" type="presParOf" srcId="{A4A2F831-9FB4-A443-A8C1-B0D355BBA10A}" destId="{B43C64ED-F683-8344-A2A8-F90AAA789E05}" srcOrd="6" destOrd="0" presId="urn:microsoft.com/office/officeart/2005/8/layout/vList2"/>
    <dgm:cxn modelId="{C483325C-CEB1-7540-B37A-082A957322CB}" type="presParOf" srcId="{A4A2F831-9FB4-A443-A8C1-B0D355BBA10A}" destId="{CF97697C-B0D4-B14C-869A-9C510026C6B2}" srcOrd="7" destOrd="0" presId="urn:microsoft.com/office/officeart/2005/8/layout/vList2"/>
    <dgm:cxn modelId="{5CF080AD-4521-BA45-9DA7-B5721BA1C63B}" type="presParOf" srcId="{A4A2F831-9FB4-A443-A8C1-B0D355BBA10A}" destId="{5AF8CD56-2770-3245-A921-231E97DF7636}" srcOrd="8" destOrd="0" presId="urn:microsoft.com/office/officeart/2005/8/layout/vList2"/>
    <dgm:cxn modelId="{46C5FCD5-9D71-B940-939C-1E625285FCC5}" type="presParOf" srcId="{A4A2F831-9FB4-A443-A8C1-B0D355BBA10A}" destId="{81DE4ADF-12DE-324E-8FDA-A32BB7E885BA}" srcOrd="9" destOrd="0" presId="urn:microsoft.com/office/officeart/2005/8/layout/vList2"/>
    <dgm:cxn modelId="{23A171A6-6699-8E47-BF32-82C273862C48}" type="presParOf" srcId="{A4A2F831-9FB4-A443-A8C1-B0D355BBA10A}" destId="{810D14C9-A186-FD48-A37D-66DE90F619FF}" srcOrd="10" destOrd="0" presId="urn:microsoft.com/office/officeart/2005/8/layout/vList2"/>
    <dgm:cxn modelId="{FA9D5405-25FE-BC4F-A62D-6D7A9589A9F5}" type="presParOf" srcId="{A4A2F831-9FB4-A443-A8C1-B0D355BBA10A}" destId="{274AE52B-C57B-2847-817A-26AE5725FAB8}" srcOrd="11" destOrd="0" presId="urn:microsoft.com/office/officeart/2005/8/layout/vList2"/>
    <dgm:cxn modelId="{42DFA6A4-5A6D-764C-9533-1F71E706AA37}" type="presParOf" srcId="{A4A2F831-9FB4-A443-A8C1-B0D355BBA10A}" destId="{AB9EA5A8-B764-A442-B217-AAFAFA3F96A1}" srcOrd="12" destOrd="0" presId="urn:microsoft.com/office/officeart/2005/8/layout/vList2"/>
    <dgm:cxn modelId="{C511812E-069E-3F45-8150-790B70B78ABB}" type="presParOf" srcId="{A4A2F831-9FB4-A443-A8C1-B0D355BBA10A}" destId="{4A937796-0A27-5F4E-B7E0-575BD08B91BF}" srcOrd="13" destOrd="0" presId="urn:microsoft.com/office/officeart/2005/8/layout/vList2"/>
    <dgm:cxn modelId="{7AB27CEC-921B-DD40-96F5-95A8431057EA}" type="presParOf" srcId="{A4A2F831-9FB4-A443-A8C1-B0D355BBA10A}" destId="{8D7AB932-B384-0348-8832-942EBA18628F}" srcOrd="14" destOrd="0" presId="urn:microsoft.com/office/officeart/2005/8/layout/vList2"/>
    <dgm:cxn modelId="{C563E91B-57A7-7148-B27A-DBECF38AB0E6}" type="presParOf" srcId="{A4A2F831-9FB4-A443-A8C1-B0D355BBA10A}" destId="{F6320821-A4B4-4C4A-9E94-D43E097EF087}" srcOrd="15" destOrd="0" presId="urn:microsoft.com/office/officeart/2005/8/layout/vList2"/>
    <dgm:cxn modelId="{90C1415F-C4DB-1644-A352-97304E702D1E}" type="presParOf" srcId="{A4A2F831-9FB4-A443-A8C1-B0D355BBA10A}" destId="{BD479CA6-8633-3D4D-B9BD-C2E839D5906A}" srcOrd="16" destOrd="0" presId="urn:microsoft.com/office/officeart/2005/8/layout/vList2"/>
    <dgm:cxn modelId="{1AD50069-8B2A-0A40-B017-C598527116C0}" type="presParOf" srcId="{A4A2F831-9FB4-A443-A8C1-B0D355BBA10A}" destId="{4E0E29FA-B966-664B-96BC-932D2505A4EF}" srcOrd="17" destOrd="0" presId="urn:microsoft.com/office/officeart/2005/8/layout/vList2"/>
    <dgm:cxn modelId="{69BF51F5-B12B-D44C-BD48-8F4E9AD13316}" type="presParOf" srcId="{A4A2F831-9FB4-A443-A8C1-B0D355BBA10A}" destId="{F1EC85C2-4F5B-D14B-B555-A5FF7478F33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3DD98-3822-4896-8950-E208DB174F1A}"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D942F675-E890-4BE0-A718-6ADD24FAB79A}">
      <dgm:prSet/>
      <dgm:spPr/>
      <dgm:t>
        <a:bodyPr/>
        <a:lstStyle/>
        <a:p>
          <a:r>
            <a:rPr lang="en-US"/>
            <a:t>Need to self-test blood sugar during class</a:t>
          </a:r>
        </a:p>
      </dgm:t>
    </dgm:pt>
    <dgm:pt modelId="{A64337C9-2CAA-4336-917F-C285E1D7D525}" type="parTrans" cxnId="{4F975F93-4567-4E76-8A3A-7D4581EA62F7}">
      <dgm:prSet/>
      <dgm:spPr/>
      <dgm:t>
        <a:bodyPr/>
        <a:lstStyle/>
        <a:p>
          <a:endParaRPr lang="en-US"/>
        </a:p>
      </dgm:t>
    </dgm:pt>
    <dgm:pt modelId="{D7D34CF4-6509-46A2-871C-863318097D61}" type="sibTrans" cxnId="{4F975F93-4567-4E76-8A3A-7D4581EA62F7}">
      <dgm:prSet/>
      <dgm:spPr/>
      <dgm:t>
        <a:bodyPr/>
        <a:lstStyle/>
        <a:p>
          <a:endParaRPr lang="en-US"/>
        </a:p>
      </dgm:t>
    </dgm:pt>
    <dgm:pt modelId="{57808821-2DAF-4A40-AFF6-8E1DA8E818C1}">
      <dgm:prSet/>
      <dgm:spPr/>
      <dgm:t>
        <a:bodyPr/>
        <a:lstStyle/>
        <a:p>
          <a:r>
            <a:rPr lang="en-US"/>
            <a:t>Student requires access to insulin</a:t>
          </a:r>
        </a:p>
      </dgm:t>
    </dgm:pt>
    <dgm:pt modelId="{D3B4AB67-D7CB-4395-9D27-94B3C750E7C2}" type="parTrans" cxnId="{7FCE7847-1A3F-4B4E-A507-F647895B830A}">
      <dgm:prSet/>
      <dgm:spPr/>
      <dgm:t>
        <a:bodyPr/>
        <a:lstStyle/>
        <a:p>
          <a:endParaRPr lang="en-US"/>
        </a:p>
      </dgm:t>
    </dgm:pt>
    <dgm:pt modelId="{C485723F-328D-4EE4-8D89-08FD879B9B5F}" type="sibTrans" cxnId="{7FCE7847-1A3F-4B4E-A507-F647895B830A}">
      <dgm:prSet/>
      <dgm:spPr/>
      <dgm:t>
        <a:bodyPr/>
        <a:lstStyle/>
        <a:p>
          <a:endParaRPr lang="en-US"/>
        </a:p>
      </dgm:t>
    </dgm:pt>
    <dgm:pt modelId="{83C77B34-666F-41CA-B6E4-E55D5441740C}">
      <dgm:prSet/>
      <dgm:spPr/>
      <dgm:t>
        <a:bodyPr/>
        <a:lstStyle/>
        <a:p>
          <a:r>
            <a:rPr lang="en-US"/>
            <a:t>Field trip accommodations for medical needs</a:t>
          </a:r>
        </a:p>
      </dgm:t>
    </dgm:pt>
    <dgm:pt modelId="{57E559E4-09DD-4DD3-A883-F97298F2059D}" type="parTrans" cxnId="{F5CC68E9-4605-4BDF-A5B9-D4AA416DD1BC}">
      <dgm:prSet/>
      <dgm:spPr/>
      <dgm:t>
        <a:bodyPr/>
        <a:lstStyle/>
        <a:p>
          <a:endParaRPr lang="en-US"/>
        </a:p>
      </dgm:t>
    </dgm:pt>
    <dgm:pt modelId="{29497E5E-CA0F-48D9-B7F9-1034E080B6E4}" type="sibTrans" cxnId="{F5CC68E9-4605-4BDF-A5B9-D4AA416DD1BC}">
      <dgm:prSet/>
      <dgm:spPr/>
      <dgm:t>
        <a:bodyPr/>
        <a:lstStyle/>
        <a:p>
          <a:endParaRPr lang="en-US"/>
        </a:p>
      </dgm:t>
    </dgm:pt>
    <dgm:pt modelId="{74CBE392-F859-4E10-9CFC-E20A91C5CCCE}">
      <dgm:prSet/>
      <dgm:spPr/>
      <dgm:t>
        <a:bodyPr/>
        <a:lstStyle/>
        <a:p>
          <a:r>
            <a:rPr lang="en-US"/>
            <a:t>Food allergies that require precautions in the environment (e.g., nut allergies)</a:t>
          </a:r>
        </a:p>
      </dgm:t>
    </dgm:pt>
    <dgm:pt modelId="{B28814DC-9A3A-4C79-A195-768B879D1C70}" type="parTrans" cxnId="{85330105-F9DC-4779-9978-9688DEFE51F9}">
      <dgm:prSet/>
      <dgm:spPr/>
      <dgm:t>
        <a:bodyPr/>
        <a:lstStyle/>
        <a:p>
          <a:endParaRPr lang="en-US"/>
        </a:p>
      </dgm:t>
    </dgm:pt>
    <dgm:pt modelId="{FB7A3E8A-E223-47C5-9B26-64B7D330A865}" type="sibTrans" cxnId="{85330105-F9DC-4779-9978-9688DEFE51F9}">
      <dgm:prSet/>
      <dgm:spPr/>
      <dgm:t>
        <a:bodyPr/>
        <a:lstStyle/>
        <a:p>
          <a:endParaRPr lang="en-US"/>
        </a:p>
      </dgm:t>
    </dgm:pt>
    <dgm:pt modelId="{E54D5AC6-AC6D-4D01-A0F0-09D89F35B847}">
      <dgm:prSet/>
      <dgm:spPr/>
      <dgm:t>
        <a:bodyPr/>
        <a:lstStyle/>
        <a:p>
          <a:r>
            <a:rPr lang="en-US"/>
            <a:t>Does the medical condition impact attendance requiring accommodations to receive access to education?</a:t>
          </a:r>
        </a:p>
      </dgm:t>
    </dgm:pt>
    <dgm:pt modelId="{2728309D-E94B-4BAA-8AF5-23821E2F492C}" type="parTrans" cxnId="{9A28257F-BA09-4B60-A44C-A2C3CCAACEBA}">
      <dgm:prSet/>
      <dgm:spPr/>
      <dgm:t>
        <a:bodyPr/>
        <a:lstStyle/>
        <a:p>
          <a:endParaRPr lang="en-US"/>
        </a:p>
      </dgm:t>
    </dgm:pt>
    <dgm:pt modelId="{CF0AF4DF-E6D6-49A0-9C77-04DD11B58811}" type="sibTrans" cxnId="{9A28257F-BA09-4B60-A44C-A2C3CCAACEBA}">
      <dgm:prSet/>
      <dgm:spPr/>
      <dgm:t>
        <a:bodyPr/>
        <a:lstStyle/>
        <a:p>
          <a:endParaRPr lang="en-US"/>
        </a:p>
      </dgm:t>
    </dgm:pt>
    <dgm:pt modelId="{9CC3C1A0-5002-4D35-A51E-286754A9DE56}">
      <dgm:prSet/>
      <dgm:spPr/>
      <dgm:t>
        <a:bodyPr/>
        <a:lstStyle/>
        <a:p>
          <a:r>
            <a:rPr lang="en-US"/>
            <a:t>Does the student need nursing services?</a:t>
          </a:r>
        </a:p>
      </dgm:t>
    </dgm:pt>
    <dgm:pt modelId="{92A9DB9F-CA8C-4791-A9F1-1BC0FF7D2197}" type="parTrans" cxnId="{ED3D39A7-F33C-4CDE-984E-0F311F9204DE}">
      <dgm:prSet/>
      <dgm:spPr/>
      <dgm:t>
        <a:bodyPr/>
        <a:lstStyle/>
        <a:p>
          <a:endParaRPr lang="en-US"/>
        </a:p>
      </dgm:t>
    </dgm:pt>
    <dgm:pt modelId="{207CA10C-6A0B-47CC-B84E-2DE20C729B70}" type="sibTrans" cxnId="{ED3D39A7-F33C-4CDE-984E-0F311F9204DE}">
      <dgm:prSet/>
      <dgm:spPr/>
      <dgm:t>
        <a:bodyPr/>
        <a:lstStyle/>
        <a:p>
          <a:endParaRPr lang="en-US"/>
        </a:p>
      </dgm:t>
    </dgm:pt>
    <dgm:pt modelId="{75FA0954-C9DA-5F4D-B8D7-91C2E4C12DAE}" type="pres">
      <dgm:prSet presAssocID="{5E03DD98-3822-4896-8950-E208DB174F1A}" presName="diagram" presStyleCnt="0">
        <dgm:presLayoutVars>
          <dgm:dir/>
          <dgm:resizeHandles val="exact"/>
        </dgm:presLayoutVars>
      </dgm:prSet>
      <dgm:spPr/>
    </dgm:pt>
    <dgm:pt modelId="{D2E7F90F-634B-EA4D-833C-8BE007E50139}" type="pres">
      <dgm:prSet presAssocID="{D942F675-E890-4BE0-A718-6ADD24FAB79A}" presName="node" presStyleLbl="node1" presStyleIdx="0" presStyleCnt="6">
        <dgm:presLayoutVars>
          <dgm:bulletEnabled val="1"/>
        </dgm:presLayoutVars>
      </dgm:prSet>
      <dgm:spPr/>
    </dgm:pt>
    <dgm:pt modelId="{C3DD5104-76C5-CC4F-B668-F6087286D6DB}" type="pres">
      <dgm:prSet presAssocID="{D7D34CF4-6509-46A2-871C-863318097D61}" presName="sibTrans" presStyleCnt="0"/>
      <dgm:spPr/>
    </dgm:pt>
    <dgm:pt modelId="{471571B0-7587-2746-B2E5-A9E71591DA61}" type="pres">
      <dgm:prSet presAssocID="{57808821-2DAF-4A40-AFF6-8E1DA8E818C1}" presName="node" presStyleLbl="node1" presStyleIdx="1" presStyleCnt="6">
        <dgm:presLayoutVars>
          <dgm:bulletEnabled val="1"/>
        </dgm:presLayoutVars>
      </dgm:prSet>
      <dgm:spPr/>
    </dgm:pt>
    <dgm:pt modelId="{F89B6268-E412-C74F-B555-D71E035730F6}" type="pres">
      <dgm:prSet presAssocID="{C485723F-328D-4EE4-8D89-08FD879B9B5F}" presName="sibTrans" presStyleCnt="0"/>
      <dgm:spPr/>
    </dgm:pt>
    <dgm:pt modelId="{ED492762-B150-294D-BF40-E222DD9FBA62}" type="pres">
      <dgm:prSet presAssocID="{83C77B34-666F-41CA-B6E4-E55D5441740C}" presName="node" presStyleLbl="node1" presStyleIdx="2" presStyleCnt="6">
        <dgm:presLayoutVars>
          <dgm:bulletEnabled val="1"/>
        </dgm:presLayoutVars>
      </dgm:prSet>
      <dgm:spPr/>
    </dgm:pt>
    <dgm:pt modelId="{CE4D56B7-73A6-F44D-BDD3-71E4EDDE3659}" type="pres">
      <dgm:prSet presAssocID="{29497E5E-CA0F-48D9-B7F9-1034E080B6E4}" presName="sibTrans" presStyleCnt="0"/>
      <dgm:spPr/>
    </dgm:pt>
    <dgm:pt modelId="{3EEF0863-DE7F-C346-8666-AF7D37B4D16C}" type="pres">
      <dgm:prSet presAssocID="{74CBE392-F859-4E10-9CFC-E20A91C5CCCE}" presName="node" presStyleLbl="node1" presStyleIdx="3" presStyleCnt="6">
        <dgm:presLayoutVars>
          <dgm:bulletEnabled val="1"/>
        </dgm:presLayoutVars>
      </dgm:prSet>
      <dgm:spPr/>
    </dgm:pt>
    <dgm:pt modelId="{8EB2DE49-D22F-D64D-86B1-5386829D2C33}" type="pres">
      <dgm:prSet presAssocID="{FB7A3E8A-E223-47C5-9B26-64B7D330A865}" presName="sibTrans" presStyleCnt="0"/>
      <dgm:spPr/>
    </dgm:pt>
    <dgm:pt modelId="{DDE9EC4D-7772-F941-BA87-442EA9501B39}" type="pres">
      <dgm:prSet presAssocID="{E54D5AC6-AC6D-4D01-A0F0-09D89F35B847}" presName="node" presStyleLbl="node1" presStyleIdx="4" presStyleCnt="6">
        <dgm:presLayoutVars>
          <dgm:bulletEnabled val="1"/>
        </dgm:presLayoutVars>
      </dgm:prSet>
      <dgm:spPr/>
    </dgm:pt>
    <dgm:pt modelId="{755F3545-E2EB-D14B-8593-6CC1979C3A6F}" type="pres">
      <dgm:prSet presAssocID="{CF0AF4DF-E6D6-49A0-9C77-04DD11B58811}" presName="sibTrans" presStyleCnt="0"/>
      <dgm:spPr/>
    </dgm:pt>
    <dgm:pt modelId="{7CC7BDA4-07E5-6B40-A65D-107D38164D8C}" type="pres">
      <dgm:prSet presAssocID="{9CC3C1A0-5002-4D35-A51E-286754A9DE56}" presName="node" presStyleLbl="node1" presStyleIdx="5" presStyleCnt="6">
        <dgm:presLayoutVars>
          <dgm:bulletEnabled val="1"/>
        </dgm:presLayoutVars>
      </dgm:prSet>
      <dgm:spPr/>
    </dgm:pt>
  </dgm:ptLst>
  <dgm:cxnLst>
    <dgm:cxn modelId="{85330105-F9DC-4779-9978-9688DEFE51F9}" srcId="{5E03DD98-3822-4896-8950-E208DB174F1A}" destId="{74CBE392-F859-4E10-9CFC-E20A91C5CCCE}" srcOrd="3" destOrd="0" parTransId="{B28814DC-9A3A-4C79-A195-768B879D1C70}" sibTransId="{FB7A3E8A-E223-47C5-9B26-64B7D330A865}"/>
    <dgm:cxn modelId="{62F94305-7F2B-A445-A251-CE1632C210BE}" type="presOf" srcId="{9CC3C1A0-5002-4D35-A51E-286754A9DE56}" destId="{7CC7BDA4-07E5-6B40-A65D-107D38164D8C}" srcOrd="0" destOrd="0" presId="urn:microsoft.com/office/officeart/2005/8/layout/default"/>
    <dgm:cxn modelId="{A99ED826-3CB2-804C-B565-56230B7C18FD}" type="presOf" srcId="{E54D5AC6-AC6D-4D01-A0F0-09D89F35B847}" destId="{DDE9EC4D-7772-F941-BA87-442EA9501B39}" srcOrd="0" destOrd="0" presId="urn:microsoft.com/office/officeart/2005/8/layout/default"/>
    <dgm:cxn modelId="{7FCE7847-1A3F-4B4E-A507-F647895B830A}" srcId="{5E03DD98-3822-4896-8950-E208DB174F1A}" destId="{57808821-2DAF-4A40-AFF6-8E1DA8E818C1}" srcOrd="1" destOrd="0" parTransId="{D3B4AB67-D7CB-4395-9D27-94B3C750E7C2}" sibTransId="{C485723F-328D-4EE4-8D89-08FD879B9B5F}"/>
    <dgm:cxn modelId="{C7234B6C-36FA-5045-B258-7375842FC5D8}" type="presOf" srcId="{57808821-2DAF-4A40-AFF6-8E1DA8E818C1}" destId="{471571B0-7587-2746-B2E5-A9E71591DA61}" srcOrd="0" destOrd="0" presId="urn:microsoft.com/office/officeart/2005/8/layout/default"/>
    <dgm:cxn modelId="{9A28257F-BA09-4B60-A44C-A2C3CCAACEBA}" srcId="{5E03DD98-3822-4896-8950-E208DB174F1A}" destId="{E54D5AC6-AC6D-4D01-A0F0-09D89F35B847}" srcOrd="4" destOrd="0" parTransId="{2728309D-E94B-4BAA-8AF5-23821E2F492C}" sibTransId="{CF0AF4DF-E6D6-49A0-9C77-04DD11B58811}"/>
    <dgm:cxn modelId="{9BD3D191-CAAB-CA4D-A90C-49865FBFE085}" type="presOf" srcId="{D942F675-E890-4BE0-A718-6ADD24FAB79A}" destId="{D2E7F90F-634B-EA4D-833C-8BE007E50139}" srcOrd="0" destOrd="0" presId="urn:microsoft.com/office/officeart/2005/8/layout/default"/>
    <dgm:cxn modelId="{4F975F93-4567-4E76-8A3A-7D4581EA62F7}" srcId="{5E03DD98-3822-4896-8950-E208DB174F1A}" destId="{D942F675-E890-4BE0-A718-6ADD24FAB79A}" srcOrd="0" destOrd="0" parTransId="{A64337C9-2CAA-4336-917F-C285E1D7D525}" sibTransId="{D7D34CF4-6509-46A2-871C-863318097D61}"/>
    <dgm:cxn modelId="{1647889E-EBAF-F240-8294-646BCA58F283}" type="presOf" srcId="{5E03DD98-3822-4896-8950-E208DB174F1A}" destId="{75FA0954-C9DA-5F4D-B8D7-91C2E4C12DAE}" srcOrd="0" destOrd="0" presId="urn:microsoft.com/office/officeart/2005/8/layout/default"/>
    <dgm:cxn modelId="{7030BAA6-4639-4749-B6F4-314383825550}" type="presOf" srcId="{83C77B34-666F-41CA-B6E4-E55D5441740C}" destId="{ED492762-B150-294D-BF40-E222DD9FBA62}" srcOrd="0" destOrd="0" presId="urn:microsoft.com/office/officeart/2005/8/layout/default"/>
    <dgm:cxn modelId="{ED3D39A7-F33C-4CDE-984E-0F311F9204DE}" srcId="{5E03DD98-3822-4896-8950-E208DB174F1A}" destId="{9CC3C1A0-5002-4D35-A51E-286754A9DE56}" srcOrd="5" destOrd="0" parTransId="{92A9DB9F-CA8C-4791-A9F1-1BC0FF7D2197}" sibTransId="{207CA10C-6A0B-47CC-B84E-2DE20C729B70}"/>
    <dgm:cxn modelId="{2D913BC7-0304-D54F-A9E4-712B9F79B3A5}" type="presOf" srcId="{74CBE392-F859-4E10-9CFC-E20A91C5CCCE}" destId="{3EEF0863-DE7F-C346-8666-AF7D37B4D16C}" srcOrd="0" destOrd="0" presId="urn:microsoft.com/office/officeart/2005/8/layout/default"/>
    <dgm:cxn modelId="{F5CC68E9-4605-4BDF-A5B9-D4AA416DD1BC}" srcId="{5E03DD98-3822-4896-8950-E208DB174F1A}" destId="{83C77B34-666F-41CA-B6E4-E55D5441740C}" srcOrd="2" destOrd="0" parTransId="{57E559E4-09DD-4DD3-A883-F97298F2059D}" sibTransId="{29497E5E-CA0F-48D9-B7F9-1034E080B6E4}"/>
    <dgm:cxn modelId="{3F07AEDA-DF34-904C-AA9D-82A25BC734BE}" type="presParOf" srcId="{75FA0954-C9DA-5F4D-B8D7-91C2E4C12DAE}" destId="{D2E7F90F-634B-EA4D-833C-8BE007E50139}" srcOrd="0" destOrd="0" presId="urn:microsoft.com/office/officeart/2005/8/layout/default"/>
    <dgm:cxn modelId="{13C705A8-DE25-164D-ABF9-1637A93571AF}" type="presParOf" srcId="{75FA0954-C9DA-5F4D-B8D7-91C2E4C12DAE}" destId="{C3DD5104-76C5-CC4F-B668-F6087286D6DB}" srcOrd="1" destOrd="0" presId="urn:microsoft.com/office/officeart/2005/8/layout/default"/>
    <dgm:cxn modelId="{A559AB0F-F02A-4E4F-8072-310DCEF04EB5}" type="presParOf" srcId="{75FA0954-C9DA-5F4D-B8D7-91C2E4C12DAE}" destId="{471571B0-7587-2746-B2E5-A9E71591DA61}" srcOrd="2" destOrd="0" presId="urn:microsoft.com/office/officeart/2005/8/layout/default"/>
    <dgm:cxn modelId="{60FA5A4E-9004-3544-882A-1AA656DF507F}" type="presParOf" srcId="{75FA0954-C9DA-5F4D-B8D7-91C2E4C12DAE}" destId="{F89B6268-E412-C74F-B555-D71E035730F6}" srcOrd="3" destOrd="0" presId="urn:microsoft.com/office/officeart/2005/8/layout/default"/>
    <dgm:cxn modelId="{57A073DA-D92F-8043-9487-A70955A50635}" type="presParOf" srcId="{75FA0954-C9DA-5F4D-B8D7-91C2E4C12DAE}" destId="{ED492762-B150-294D-BF40-E222DD9FBA62}" srcOrd="4" destOrd="0" presId="urn:microsoft.com/office/officeart/2005/8/layout/default"/>
    <dgm:cxn modelId="{3B32D25B-F376-934B-878F-61E3A605D0D7}" type="presParOf" srcId="{75FA0954-C9DA-5F4D-B8D7-91C2E4C12DAE}" destId="{CE4D56B7-73A6-F44D-BDD3-71E4EDDE3659}" srcOrd="5" destOrd="0" presId="urn:microsoft.com/office/officeart/2005/8/layout/default"/>
    <dgm:cxn modelId="{8B81B599-177D-2442-8A49-BBE02A0D18A3}" type="presParOf" srcId="{75FA0954-C9DA-5F4D-B8D7-91C2E4C12DAE}" destId="{3EEF0863-DE7F-C346-8666-AF7D37B4D16C}" srcOrd="6" destOrd="0" presId="urn:microsoft.com/office/officeart/2005/8/layout/default"/>
    <dgm:cxn modelId="{B308F647-03D8-6341-A1ED-05D62F038664}" type="presParOf" srcId="{75FA0954-C9DA-5F4D-B8D7-91C2E4C12DAE}" destId="{8EB2DE49-D22F-D64D-86B1-5386829D2C33}" srcOrd="7" destOrd="0" presId="urn:microsoft.com/office/officeart/2005/8/layout/default"/>
    <dgm:cxn modelId="{129172F9-23AC-BC47-9B97-9C1593A6DDEB}" type="presParOf" srcId="{75FA0954-C9DA-5F4D-B8D7-91C2E4C12DAE}" destId="{DDE9EC4D-7772-F941-BA87-442EA9501B39}" srcOrd="8" destOrd="0" presId="urn:microsoft.com/office/officeart/2005/8/layout/default"/>
    <dgm:cxn modelId="{7DE31FE1-CDD2-6048-BED5-047B0BB050A3}" type="presParOf" srcId="{75FA0954-C9DA-5F4D-B8D7-91C2E4C12DAE}" destId="{755F3545-E2EB-D14B-8593-6CC1979C3A6F}" srcOrd="9" destOrd="0" presId="urn:microsoft.com/office/officeart/2005/8/layout/default"/>
    <dgm:cxn modelId="{67C2D1C1-6687-B14C-81C7-9350EEB7D3B9}" type="presParOf" srcId="{75FA0954-C9DA-5F4D-B8D7-91C2E4C12DAE}" destId="{7CC7BDA4-07E5-6B40-A65D-107D38164D8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DD2F8-E082-D946-8F6D-644E57C2E722}">
      <dsp:nvSpPr>
        <dsp:cNvPr id="0" name=""/>
        <dsp:cNvSpPr/>
      </dsp:nvSpPr>
      <dsp:spPr>
        <a:xfrm>
          <a:off x="0" y="600799"/>
          <a:ext cx="5000124"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Do Health Problems Require any of the following?</a:t>
          </a:r>
          <a:endParaRPr lang="en-US" sz="1600" kern="1200"/>
        </a:p>
      </dsp:txBody>
      <dsp:txXfrm>
        <a:off x="18734" y="619533"/>
        <a:ext cx="4962656" cy="346292"/>
      </dsp:txXfrm>
    </dsp:sp>
    <dsp:sp modelId="{D4A7B6E5-3592-CE4A-8D47-FE45044CFA3B}">
      <dsp:nvSpPr>
        <dsp:cNvPr id="0" name=""/>
        <dsp:cNvSpPr/>
      </dsp:nvSpPr>
      <dsp:spPr>
        <a:xfrm>
          <a:off x="0" y="1030639"/>
          <a:ext cx="5000124" cy="383760"/>
        </a:xfrm>
        <a:prstGeom prst="roundRect">
          <a:avLst/>
        </a:prstGeom>
        <a:gradFill rotWithShape="0">
          <a:gsLst>
            <a:gs pos="0">
              <a:schemeClr val="accent5">
                <a:hueOff val="122916"/>
                <a:satOff val="1396"/>
                <a:lumOff val="1264"/>
                <a:alphaOff val="0"/>
                <a:satMod val="103000"/>
                <a:lumMod val="102000"/>
                <a:tint val="94000"/>
              </a:schemeClr>
            </a:gs>
            <a:gs pos="50000">
              <a:schemeClr val="accent5">
                <a:hueOff val="122916"/>
                <a:satOff val="1396"/>
                <a:lumOff val="1264"/>
                <a:alphaOff val="0"/>
                <a:satMod val="110000"/>
                <a:lumMod val="100000"/>
                <a:shade val="100000"/>
              </a:schemeClr>
            </a:gs>
            <a:gs pos="100000">
              <a:schemeClr val="accent5">
                <a:hueOff val="122916"/>
                <a:satOff val="1396"/>
                <a:lumOff val="12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Special training of school personnel </a:t>
          </a:r>
        </a:p>
      </dsp:txBody>
      <dsp:txXfrm>
        <a:off x="18734" y="1049373"/>
        <a:ext cx="4962656" cy="346292"/>
      </dsp:txXfrm>
    </dsp:sp>
    <dsp:sp modelId="{3048B7AB-C83A-FD4F-A6DD-45759F7BCA85}">
      <dsp:nvSpPr>
        <dsp:cNvPr id="0" name=""/>
        <dsp:cNvSpPr/>
      </dsp:nvSpPr>
      <dsp:spPr>
        <a:xfrm>
          <a:off x="0" y="1460479"/>
          <a:ext cx="5000124" cy="383760"/>
        </a:xfrm>
        <a:prstGeom prst="roundRect">
          <a:avLst/>
        </a:prstGeom>
        <a:gradFill rotWithShape="0">
          <a:gsLst>
            <a:gs pos="0">
              <a:schemeClr val="accent5">
                <a:hueOff val="245833"/>
                <a:satOff val="2791"/>
                <a:lumOff val="2527"/>
                <a:alphaOff val="0"/>
                <a:satMod val="103000"/>
                <a:lumMod val="102000"/>
                <a:tint val="94000"/>
              </a:schemeClr>
            </a:gs>
            <a:gs pos="50000">
              <a:schemeClr val="accent5">
                <a:hueOff val="245833"/>
                <a:satOff val="2791"/>
                <a:lumOff val="2527"/>
                <a:alphaOff val="0"/>
                <a:satMod val="110000"/>
                <a:lumMod val="100000"/>
                <a:shade val="100000"/>
              </a:schemeClr>
            </a:gs>
            <a:gs pos="100000">
              <a:schemeClr val="accent5">
                <a:hueOff val="245833"/>
                <a:satOff val="2791"/>
                <a:lumOff val="25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Modification in school environment </a:t>
          </a:r>
        </a:p>
      </dsp:txBody>
      <dsp:txXfrm>
        <a:off x="18734" y="1479213"/>
        <a:ext cx="4962656" cy="346292"/>
      </dsp:txXfrm>
    </dsp:sp>
    <dsp:sp modelId="{B43C64ED-F683-8344-A2A8-F90AAA789E05}">
      <dsp:nvSpPr>
        <dsp:cNvPr id="0" name=""/>
        <dsp:cNvSpPr/>
      </dsp:nvSpPr>
      <dsp:spPr>
        <a:xfrm>
          <a:off x="0" y="1890320"/>
          <a:ext cx="5000124" cy="383760"/>
        </a:xfrm>
        <a:prstGeom prst="roundRect">
          <a:avLst/>
        </a:prstGeom>
        <a:gradFill rotWithShape="0">
          <a:gsLst>
            <a:gs pos="0">
              <a:schemeClr val="accent5">
                <a:hueOff val="368749"/>
                <a:satOff val="4187"/>
                <a:lumOff val="3791"/>
                <a:alphaOff val="0"/>
                <a:satMod val="103000"/>
                <a:lumMod val="102000"/>
                <a:tint val="94000"/>
              </a:schemeClr>
            </a:gs>
            <a:gs pos="50000">
              <a:schemeClr val="accent5">
                <a:hueOff val="368749"/>
                <a:satOff val="4187"/>
                <a:lumOff val="3791"/>
                <a:alphaOff val="0"/>
                <a:satMod val="110000"/>
                <a:lumMod val="100000"/>
                <a:shade val="100000"/>
              </a:schemeClr>
            </a:gs>
            <a:gs pos="100000">
              <a:schemeClr val="accent5">
                <a:hueOff val="368749"/>
                <a:satOff val="4187"/>
                <a:lumOff val="37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Added safety measures </a:t>
          </a:r>
        </a:p>
      </dsp:txBody>
      <dsp:txXfrm>
        <a:off x="18734" y="1909054"/>
        <a:ext cx="4962656" cy="346292"/>
      </dsp:txXfrm>
    </dsp:sp>
    <dsp:sp modelId="{5AF8CD56-2770-3245-A921-231E97DF7636}">
      <dsp:nvSpPr>
        <dsp:cNvPr id="0" name=""/>
        <dsp:cNvSpPr/>
      </dsp:nvSpPr>
      <dsp:spPr>
        <a:xfrm>
          <a:off x="0" y="2320160"/>
          <a:ext cx="5000124" cy="383760"/>
        </a:xfrm>
        <a:prstGeom prst="roundRect">
          <a:avLst/>
        </a:prstGeom>
        <a:gradFill rotWithShape="0">
          <a:gsLst>
            <a:gs pos="0">
              <a:schemeClr val="accent5">
                <a:hueOff val="491666"/>
                <a:satOff val="5583"/>
                <a:lumOff val="5054"/>
                <a:alphaOff val="0"/>
                <a:satMod val="103000"/>
                <a:lumMod val="102000"/>
                <a:tint val="94000"/>
              </a:schemeClr>
            </a:gs>
            <a:gs pos="50000">
              <a:schemeClr val="accent5">
                <a:hueOff val="491666"/>
                <a:satOff val="5583"/>
                <a:lumOff val="5054"/>
                <a:alphaOff val="0"/>
                <a:satMod val="110000"/>
                <a:lumMod val="100000"/>
                <a:shade val="100000"/>
              </a:schemeClr>
            </a:gs>
            <a:gs pos="100000">
              <a:schemeClr val="accent5">
                <a:hueOff val="491666"/>
                <a:satOff val="5583"/>
                <a:lumOff val="50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Measures to relieve pain </a:t>
          </a:r>
        </a:p>
      </dsp:txBody>
      <dsp:txXfrm>
        <a:off x="18734" y="2338894"/>
        <a:ext cx="4962656" cy="346292"/>
      </dsp:txXfrm>
    </dsp:sp>
    <dsp:sp modelId="{810D14C9-A186-FD48-A37D-66DE90F619FF}">
      <dsp:nvSpPr>
        <dsp:cNvPr id="0" name=""/>
        <dsp:cNvSpPr/>
      </dsp:nvSpPr>
      <dsp:spPr>
        <a:xfrm>
          <a:off x="0" y="2750000"/>
          <a:ext cx="5000124" cy="383760"/>
        </a:xfrm>
        <a:prstGeom prst="roundRect">
          <a:avLst/>
        </a:prstGeom>
        <a:gradFill rotWithShape="0">
          <a:gsLst>
            <a:gs pos="0">
              <a:schemeClr val="accent5">
                <a:hueOff val="614582"/>
                <a:satOff val="6978"/>
                <a:lumOff val="6318"/>
                <a:alphaOff val="0"/>
                <a:satMod val="103000"/>
                <a:lumMod val="102000"/>
                <a:tint val="94000"/>
              </a:schemeClr>
            </a:gs>
            <a:gs pos="50000">
              <a:schemeClr val="accent5">
                <a:hueOff val="614582"/>
                <a:satOff val="6978"/>
                <a:lumOff val="6318"/>
                <a:alphaOff val="0"/>
                <a:satMod val="110000"/>
                <a:lumMod val="100000"/>
                <a:shade val="100000"/>
              </a:schemeClr>
            </a:gs>
            <a:gs pos="100000">
              <a:schemeClr val="accent5">
                <a:hueOff val="614582"/>
                <a:satOff val="6978"/>
                <a:lumOff val="63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Self-care assistance </a:t>
          </a:r>
        </a:p>
      </dsp:txBody>
      <dsp:txXfrm>
        <a:off x="18734" y="2768734"/>
        <a:ext cx="4962656" cy="346292"/>
      </dsp:txXfrm>
    </dsp:sp>
    <dsp:sp modelId="{AB9EA5A8-B764-A442-B217-AAFAFA3F96A1}">
      <dsp:nvSpPr>
        <dsp:cNvPr id="0" name=""/>
        <dsp:cNvSpPr/>
      </dsp:nvSpPr>
      <dsp:spPr>
        <a:xfrm>
          <a:off x="0" y="3179840"/>
          <a:ext cx="5000124" cy="383760"/>
        </a:xfrm>
        <a:prstGeom prst="roundRect">
          <a:avLst/>
        </a:prstGeom>
        <a:gradFill rotWithShape="0">
          <a:gsLst>
            <a:gs pos="0">
              <a:schemeClr val="accent5">
                <a:hueOff val="737499"/>
                <a:satOff val="8374"/>
                <a:lumOff val="7581"/>
                <a:alphaOff val="0"/>
                <a:satMod val="103000"/>
                <a:lumMod val="102000"/>
                <a:tint val="94000"/>
              </a:schemeClr>
            </a:gs>
            <a:gs pos="50000">
              <a:schemeClr val="accent5">
                <a:hueOff val="737499"/>
                <a:satOff val="8374"/>
                <a:lumOff val="7581"/>
                <a:alphaOff val="0"/>
                <a:satMod val="110000"/>
                <a:lumMod val="100000"/>
                <a:shade val="100000"/>
              </a:schemeClr>
            </a:gs>
            <a:gs pos="100000">
              <a:schemeClr val="accent5">
                <a:hueOff val="737499"/>
                <a:satOff val="8374"/>
                <a:lumOff val="75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Rehabilitation measures </a:t>
          </a:r>
        </a:p>
      </dsp:txBody>
      <dsp:txXfrm>
        <a:off x="18734" y="3198574"/>
        <a:ext cx="4962656" cy="346292"/>
      </dsp:txXfrm>
    </dsp:sp>
    <dsp:sp modelId="{8D7AB932-B384-0348-8832-942EBA18628F}">
      <dsp:nvSpPr>
        <dsp:cNvPr id="0" name=""/>
        <dsp:cNvSpPr/>
      </dsp:nvSpPr>
      <dsp:spPr>
        <a:xfrm>
          <a:off x="0" y="3609680"/>
          <a:ext cx="5000124" cy="383760"/>
        </a:xfrm>
        <a:prstGeom prst="roundRect">
          <a:avLst/>
        </a:prstGeom>
        <a:gradFill rotWithShape="0">
          <a:gsLst>
            <a:gs pos="0">
              <a:schemeClr val="accent5">
                <a:hueOff val="860415"/>
                <a:satOff val="9770"/>
                <a:lumOff val="8845"/>
                <a:alphaOff val="0"/>
                <a:satMod val="103000"/>
                <a:lumMod val="102000"/>
                <a:tint val="94000"/>
              </a:schemeClr>
            </a:gs>
            <a:gs pos="50000">
              <a:schemeClr val="accent5">
                <a:hueOff val="860415"/>
                <a:satOff val="9770"/>
                <a:lumOff val="8845"/>
                <a:alphaOff val="0"/>
                <a:satMod val="110000"/>
                <a:lumMod val="100000"/>
                <a:shade val="100000"/>
              </a:schemeClr>
            </a:gs>
            <a:gs pos="100000">
              <a:schemeClr val="accent5">
                <a:hueOff val="860415"/>
                <a:satOff val="9770"/>
                <a:lumOff val="88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Treatments orders for special procedures </a:t>
          </a:r>
        </a:p>
      </dsp:txBody>
      <dsp:txXfrm>
        <a:off x="18734" y="3628414"/>
        <a:ext cx="4962656" cy="346292"/>
      </dsp:txXfrm>
    </dsp:sp>
    <dsp:sp modelId="{BD479CA6-8633-3D4D-B9BD-C2E839D5906A}">
      <dsp:nvSpPr>
        <dsp:cNvPr id="0" name=""/>
        <dsp:cNvSpPr/>
      </dsp:nvSpPr>
      <dsp:spPr>
        <a:xfrm>
          <a:off x="0" y="4039520"/>
          <a:ext cx="5000124" cy="383760"/>
        </a:xfrm>
        <a:prstGeom prst="roundRect">
          <a:avLst/>
        </a:prstGeom>
        <a:gradFill rotWithShape="0">
          <a:gsLst>
            <a:gs pos="0">
              <a:schemeClr val="accent5">
                <a:hueOff val="983332"/>
                <a:satOff val="11165"/>
                <a:lumOff val="10108"/>
                <a:alphaOff val="0"/>
                <a:satMod val="103000"/>
                <a:lumMod val="102000"/>
                <a:tint val="94000"/>
              </a:schemeClr>
            </a:gs>
            <a:gs pos="50000">
              <a:schemeClr val="accent5">
                <a:hueOff val="983332"/>
                <a:satOff val="11165"/>
                <a:lumOff val="10108"/>
                <a:alphaOff val="0"/>
                <a:satMod val="110000"/>
                <a:lumMod val="100000"/>
                <a:shade val="100000"/>
              </a:schemeClr>
            </a:gs>
            <a:gs pos="100000">
              <a:schemeClr val="accent5">
                <a:hueOff val="983332"/>
                <a:satOff val="11165"/>
                <a:lumOff val="101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Special diet </a:t>
          </a:r>
        </a:p>
      </dsp:txBody>
      <dsp:txXfrm>
        <a:off x="18734" y="4058254"/>
        <a:ext cx="4962656" cy="346292"/>
      </dsp:txXfrm>
    </dsp:sp>
    <dsp:sp modelId="{F1EC85C2-4F5B-D14B-B555-A5FF7478F33F}">
      <dsp:nvSpPr>
        <dsp:cNvPr id="0" name=""/>
        <dsp:cNvSpPr/>
      </dsp:nvSpPr>
      <dsp:spPr>
        <a:xfrm>
          <a:off x="0" y="4469360"/>
          <a:ext cx="5000124" cy="383760"/>
        </a:xfrm>
        <a:prstGeom prst="roundRect">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Medications or interventions for emergency treatment </a:t>
          </a:r>
        </a:p>
      </dsp:txBody>
      <dsp:txXfrm>
        <a:off x="18734" y="4488094"/>
        <a:ext cx="4962656"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7F90F-634B-EA4D-833C-8BE007E50139}">
      <dsp:nvSpPr>
        <dsp:cNvPr id="0" name=""/>
        <dsp:cNvSpPr/>
      </dsp:nvSpPr>
      <dsp:spPr>
        <a:xfrm>
          <a:off x="610" y="346529"/>
          <a:ext cx="2380430" cy="142825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Need to self-test blood sugar during class</a:t>
          </a:r>
        </a:p>
      </dsp:txBody>
      <dsp:txXfrm>
        <a:off x="610" y="346529"/>
        <a:ext cx="2380430" cy="1428258"/>
      </dsp:txXfrm>
    </dsp:sp>
    <dsp:sp modelId="{471571B0-7587-2746-B2E5-A9E71591DA61}">
      <dsp:nvSpPr>
        <dsp:cNvPr id="0" name=""/>
        <dsp:cNvSpPr/>
      </dsp:nvSpPr>
      <dsp:spPr>
        <a:xfrm>
          <a:off x="2619083" y="346529"/>
          <a:ext cx="2380430" cy="1428258"/>
        </a:xfrm>
        <a:prstGeom prst="rect">
          <a:avLst/>
        </a:prstGeom>
        <a:gradFill rotWithShape="0">
          <a:gsLst>
            <a:gs pos="0">
              <a:schemeClr val="accent5">
                <a:hueOff val="221250"/>
                <a:satOff val="2512"/>
                <a:lumOff val="2274"/>
                <a:alphaOff val="0"/>
                <a:satMod val="103000"/>
                <a:lumMod val="102000"/>
                <a:tint val="94000"/>
              </a:schemeClr>
            </a:gs>
            <a:gs pos="50000">
              <a:schemeClr val="accent5">
                <a:hueOff val="221250"/>
                <a:satOff val="2512"/>
                <a:lumOff val="2274"/>
                <a:alphaOff val="0"/>
                <a:satMod val="110000"/>
                <a:lumMod val="100000"/>
                <a:shade val="100000"/>
              </a:schemeClr>
            </a:gs>
            <a:gs pos="100000">
              <a:schemeClr val="accent5">
                <a:hueOff val="221250"/>
                <a:satOff val="2512"/>
                <a:lumOff val="22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Student requires access to insulin</a:t>
          </a:r>
        </a:p>
      </dsp:txBody>
      <dsp:txXfrm>
        <a:off x="2619083" y="346529"/>
        <a:ext cx="2380430" cy="1428258"/>
      </dsp:txXfrm>
    </dsp:sp>
    <dsp:sp modelId="{ED492762-B150-294D-BF40-E222DD9FBA62}">
      <dsp:nvSpPr>
        <dsp:cNvPr id="0" name=""/>
        <dsp:cNvSpPr/>
      </dsp:nvSpPr>
      <dsp:spPr>
        <a:xfrm>
          <a:off x="610" y="2012830"/>
          <a:ext cx="2380430" cy="1428258"/>
        </a:xfrm>
        <a:prstGeom prst="rect">
          <a:avLst/>
        </a:prstGeom>
        <a:gradFill rotWithShape="0">
          <a:gsLst>
            <a:gs pos="0">
              <a:schemeClr val="accent5">
                <a:hueOff val="442499"/>
                <a:satOff val="5024"/>
                <a:lumOff val="4549"/>
                <a:alphaOff val="0"/>
                <a:satMod val="103000"/>
                <a:lumMod val="102000"/>
                <a:tint val="94000"/>
              </a:schemeClr>
            </a:gs>
            <a:gs pos="50000">
              <a:schemeClr val="accent5">
                <a:hueOff val="442499"/>
                <a:satOff val="5024"/>
                <a:lumOff val="4549"/>
                <a:alphaOff val="0"/>
                <a:satMod val="110000"/>
                <a:lumMod val="100000"/>
                <a:shade val="100000"/>
              </a:schemeClr>
            </a:gs>
            <a:gs pos="100000">
              <a:schemeClr val="accent5">
                <a:hueOff val="442499"/>
                <a:satOff val="5024"/>
                <a:lumOff val="4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Field trip accommodations for medical needs</a:t>
          </a:r>
        </a:p>
      </dsp:txBody>
      <dsp:txXfrm>
        <a:off x="610" y="2012830"/>
        <a:ext cx="2380430" cy="1428258"/>
      </dsp:txXfrm>
    </dsp:sp>
    <dsp:sp modelId="{3EEF0863-DE7F-C346-8666-AF7D37B4D16C}">
      <dsp:nvSpPr>
        <dsp:cNvPr id="0" name=""/>
        <dsp:cNvSpPr/>
      </dsp:nvSpPr>
      <dsp:spPr>
        <a:xfrm>
          <a:off x="2619083" y="2012830"/>
          <a:ext cx="2380430" cy="1428258"/>
        </a:xfrm>
        <a:prstGeom prst="rect">
          <a:avLst/>
        </a:prstGeom>
        <a:gradFill rotWithShape="0">
          <a:gsLst>
            <a:gs pos="0">
              <a:schemeClr val="accent5">
                <a:hueOff val="663749"/>
                <a:satOff val="7537"/>
                <a:lumOff val="6823"/>
                <a:alphaOff val="0"/>
                <a:satMod val="103000"/>
                <a:lumMod val="102000"/>
                <a:tint val="94000"/>
              </a:schemeClr>
            </a:gs>
            <a:gs pos="50000">
              <a:schemeClr val="accent5">
                <a:hueOff val="663749"/>
                <a:satOff val="7537"/>
                <a:lumOff val="6823"/>
                <a:alphaOff val="0"/>
                <a:satMod val="110000"/>
                <a:lumMod val="100000"/>
                <a:shade val="100000"/>
              </a:schemeClr>
            </a:gs>
            <a:gs pos="100000">
              <a:schemeClr val="accent5">
                <a:hueOff val="663749"/>
                <a:satOff val="7537"/>
                <a:lumOff val="68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Food allergies that require precautions in the environment (e.g., nut allergies)</a:t>
          </a:r>
        </a:p>
      </dsp:txBody>
      <dsp:txXfrm>
        <a:off x="2619083" y="2012830"/>
        <a:ext cx="2380430" cy="1428258"/>
      </dsp:txXfrm>
    </dsp:sp>
    <dsp:sp modelId="{DDE9EC4D-7772-F941-BA87-442EA9501B39}">
      <dsp:nvSpPr>
        <dsp:cNvPr id="0" name=""/>
        <dsp:cNvSpPr/>
      </dsp:nvSpPr>
      <dsp:spPr>
        <a:xfrm>
          <a:off x="610" y="3679132"/>
          <a:ext cx="2380430" cy="1428258"/>
        </a:xfrm>
        <a:prstGeom prst="rect">
          <a:avLst/>
        </a:prstGeom>
        <a:gradFill rotWithShape="0">
          <a:gsLst>
            <a:gs pos="0">
              <a:schemeClr val="accent5">
                <a:hueOff val="884998"/>
                <a:satOff val="10049"/>
                <a:lumOff val="9098"/>
                <a:alphaOff val="0"/>
                <a:satMod val="103000"/>
                <a:lumMod val="102000"/>
                <a:tint val="94000"/>
              </a:schemeClr>
            </a:gs>
            <a:gs pos="50000">
              <a:schemeClr val="accent5">
                <a:hueOff val="884998"/>
                <a:satOff val="10049"/>
                <a:lumOff val="9098"/>
                <a:alphaOff val="0"/>
                <a:satMod val="110000"/>
                <a:lumMod val="100000"/>
                <a:shade val="100000"/>
              </a:schemeClr>
            </a:gs>
            <a:gs pos="100000">
              <a:schemeClr val="accent5">
                <a:hueOff val="884998"/>
                <a:satOff val="10049"/>
                <a:lumOff val="9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Does the medical condition impact attendance requiring accommodations to receive access to education?</a:t>
          </a:r>
        </a:p>
      </dsp:txBody>
      <dsp:txXfrm>
        <a:off x="610" y="3679132"/>
        <a:ext cx="2380430" cy="1428258"/>
      </dsp:txXfrm>
    </dsp:sp>
    <dsp:sp modelId="{7CC7BDA4-07E5-6B40-A65D-107D38164D8C}">
      <dsp:nvSpPr>
        <dsp:cNvPr id="0" name=""/>
        <dsp:cNvSpPr/>
      </dsp:nvSpPr>
      <dsp:spPr>
        <a:xfrm>
          <a:off x="2619083" y="3679132"/>
          <a:ext cx="2380430" cy="1428258"/>
        </a:xfrm>
        <a:prstGeom prst="rect">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Does the student need nursing services?</a:t>
          </a:r>
        </a:p>
      </dsp:txBody>
      <dsp:txXfrm>
        <a:off x="2619083" y="3679132"/>
        <a:ext cx="2380430" cy="14282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CCA0B-7EA4-4C45-B424-F55137C125FE}" type="datetimeFigureOut">
              <a:rPr lang="en-US" smtClean="0"/>
              <a:t>10/11/2023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B306F-3785-E64C-8E5E-C8D96A6F6307}" type="slidenum">
              <a:rPr lang="en-US" smtClean="0"/>
              <a:t>‹#›</a:t>
            </a:fld>
            <a:endParaRPr lang="en-US"/>
          </a:p>
        </p:txBody>
      </p:sp>
    </p:spTree>
    <p:extLst>
      <p:ext uri="{BB962C8B-B14F-4D97-AF65-F5344CB8AC3E}">
        <p14:creationId xmlns:p14="http://schemas.microsoft.com/office/powerpoint/2010/main" val="389458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2</a:t>
            </a:fld>
            <a:endParaRPr lang="en-US"/>
          </a:p>
        </p:txBody>
      </p:sp>
    </p:spTree>
    <p:extLst>
      <p:ext uri="{BB962C8B-B14F-4D97-AF65-F5344CB8AC3E}">
        <p14:creationId xmlns:p14="http://schemas.microsoft.com/office/powerpoint/2010/main" val="91626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7</a:t>
            </a:fld>
            <a:endParaRPr lang="en-US"/>
          </a:p>
        </p:txBody>
      </p:sp>
    </p:spTree>
    <p:extLst>
      <p:ext uri="{BB962C8B-B14F-4D97-AF65-F5344CB8AC3E}">
        <p14:creationId xmlns:p14="http://schemas.microsoft.com/office/powerpoint/2010/main" val="100319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9</a:t>
            </a:fld>
            <a:endParaRPr lang="en-US"/>
          </a:p>
        </p:txBody>
      </p:sp>
    </p:spTree>
    <p:extLst>
      <p:ext uri="{BB962C8B-B14F-4D97-AF65-F5344CB8AC3E}">
        <p14:creationId xmlns:p14="http://schemas.microsoft.com/office/powerpoint/2010/main" val="39137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10</a:t>
            </a:fld>
            <a:endParaRPr lang="en-US"/>
          </a:p>
        </p:txBody>
      </p:sp>
    </p:spTree>
    <p:extLst>
      <p:ext uri="{BB962C8B-B14F-4D97-AF65-F5344CB8AC3E}">
        <p14:creationId xmlns:p14="http://schemas.microsoft.com/office/powerpoint/2010/main" val="27161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14</a:t>
            </a:fld>
            <a:endParaRPr lang="en-US"/>
          </a:p>
        </p:txBody>
      </p:sp>
    </p:spTree>
    <p:extLst>
      <p:ext uri="{BB962C8B-B14F-4D97-AF65-F5344CB8AC3E}">
        <p14:creationId xmlns:p14="http://schemas.microsoft.com/office/powerpoint/2010/main" val="2770661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7" name="Shape 11">
            <a:extLst>
              <a:ext uri="{FF2B5EF4-FFF2-40B4-BE49-F238E27FC236}">
                <a16:creationId xmlns:a16="http://schemas.microsoft.com/office/drawing/2014/main" id="{FDA86433-11FD-9CB9-D662-5E61F7E95A0D}"/>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a:extLst>
              <a:ext uri="{FF2B5EF4-FFF2-40B4-BE49-F238E27FC236}">
                <a16:creationId xmlns:a16="http://schemas.microsoft.com/office/drawing/2014/main" id="{37C9D91F-7B97-D26B-05AE-4AE3030E9BC4}"/>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a:extLst>
              <a:ext uri="{FF2B5EF4-FFF2-40B4-BE49-F238E27FC236}">
                <a16:creationId xmlns:a16="http://schemas.microsoft.com/office/drawing/2014/main" id="{522076AB-5A70-D9F0-9FDF-E96869E8975A}"/>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a:extLst>
              <a:ext uri="{FF2B5EF4-FFF2-40B4-BE49-F238E27FC236}">
                <a16:creationId xmlns:a16="http://schemas.microsoft.com/office/drawing/2014/main" id="{37F15A65-43A6-867A-8EE4-B3CC0A1D6E16}"/>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E32E916D-565C-CAC8-E7D9-C9B8EDF881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30185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8096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32846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7" name="Shape 34">
            <a:extLst>
              <a:ext uri="{FF2B5EF4-FFF2-40B4-BE49-F238E27FC236}">
                <a16:creationId xmlns:a16="http://schemas.microsoft.com/office/drawing/2014/main" id="{A182DE39-0839-FA1A-156C-0ACA37BAD936}"/>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a:extLst>
              <a:ext uri="{FF2B5EF4-FFF2-40B4-BE49-F238E27FC236}">
                <a16:creationId xmlns:a16="http://schemas.microsoft.com/office/drawing/2014/main" id="{BB6FD358-3E1D-FBF7-CBE8-E19E4F2513F1}"/>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a:extLst>
              <a:ext uri="{FF2B5EF4-FFF2-40B4-BE49-F238E27FC236}">
                <a16:creationId xmlns:a16="http://schemas.microsoft.com/office/drawing/2014/main" id="{E4A14689-A99A-D73F-458F-0A8ADC0F9978}"/>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a:extLst>
              <a:ext uri="{FF2B5EF4-FFF2-40B4-BE49-F238E27FC236}">
                <a16:creationId xmlns:a16="http://schemas.microsoft.com/office/drawing/2014/main" id="{8464C06A-5B9B-AEA8-453D-A49B1FD1C056}"/>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0F3A133C-A473-A333-350D-E239E45A03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23784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5566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
        <p:nvSpPr>
          <p:cNvPr id="8" name="Shape 34">
            <a:extLst>
              <a:ext uri="{FF2B5EF4-FFF2-40B4-BE49-F238E27FC236}">
                <a16:creationId xmlns:a16="http://schemas.microsoft.com/office/drawing/2014/main" id="{CB359BD5-F235-B088-299F-923ADBE4EBB6}"/>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a:extLst>
              <a:ext uri="{FF2B5EF4-FFF2-40B4-BE49-F238E27FC236}">
                <a16:creationId xmlns:a16="http://schemas.microsoft.com/office/drawing/2014/main" id="{2AEF5AB2-38C3-E93A-11A9-D727D1A9FAC9}"/>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a:extLst>
              <a:ext uri="{FF2B5EF4-FFF2-40B4-BE49-F238E27FC236}">
                <a16:creationId xmlns:a16="http://schemas.microsoft.com/office/drawing/2014/main" id="{22B73454-A645-80C4-962F-D00B512FAE7E}"/>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a:extLst>
              <a:ext uri="{FF2B5EF4-FFF2-40B4-BE49-F238E27FC236}">
                <a16:creationId xmlns:a16="http://schemas.microsoft.com/office/drawing/2014/main" id="{8CCEA30B-7ACF-0BB4-D139-30C7F1571CDA}"/>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a:extLst>
              <a:ext uri="{FF2B5EF4-FFF2-40B4-BE49-F238E27FC236}">
                <a16:creationId xmlns:a16="http://schemas.microsoft.com/office/drawing/2014/main" id="{BFFBE401-1F7D-22C4-A617-CEE4E002B4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275396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1503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pic>
        <p:nvPicPr>
          <p:cNvPr id="6" name="Picture 5">
            <a:extLst>
              <a:ext uri="{FF2B5EF4-FFF2-40B4-BE49-F238E27FC236}">
                <a16:creationId xmlns:a16="http://schemas.microsoft.com/office/drawing/2014/main" id="{6C14C34A-2128-AB58-99FB-F06BA72250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B976C8B8-A60E-9B18-186D-AEF807EE8D3B}"/>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a:extLst>
              <a:ext uri="{FF2B5EF4-FFF2-40B4-BE49-F238E27FC236}">
                <a16:creationId xmlns:a16="http://schemas.microsoft.com/office/drawing/2014/main" id="{2F008015-F55A-5FF5-EC7C-F48F59747163}"/>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a:extLst>
              <a:ext uri="{FF2B5EF4-FFF2-40B4-BE49-F238E27FC236}">
                <a16:creationId xmlns:a16="http://schemas.microsoft.com/office/drawing/2014/main" id="{EDC18F20-6F13-52B0-5177-57616F694096}"/>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a:extLst>
              <a:ext uri="{FF2B5EF4-FFF2-40B4-BE49-F238E27FC236}">
                <a16:creationId xmlns:a16="http://schemas.microsoft.com/office/drawing/2014/main" id="{20AFFCD3-5C31-F7C5-E78F-3C134A6F087B}"/>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8998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2765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5530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
        <p:nvSpPr>
          <p:cNvPr id="8" name="Shape 73">
            <a:extLst>
              <a:ext uri="{FF2B5EF4-FFF2-40B4-BE49-F238E27FC236}">
                <a16:creationId xmlns:a16="http://schemas.microsoft.com/office/drawing/2014/main" id="{4E45237E-43C2-31C5-0A10-80EC6C2C96DE}"/>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a:extLst>
              <a:ext uri="{FF2B5EF4-FFF2-40B4-BE49-F238E27FC236}">
                <a16:creationId xmlns:a16="http://schemas.microsoft.com/office/drawing/2014/main" id="{AD300DB6-3584-8D92-E8E6-3C244E579787}"/>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a:extLst>
              <a:ext uri="{FF2B5EF4-FFF2-40B4-BE49-F238E27FC236}">
                <a16:creationId xmlns:a16="http://schemas.microsoft.com/office/drawing/2014/main" id="{E057284C-1725-7AB9-30A5-7DE2CCC1F403}"/>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a:extLst>
              <a:ext uri="{FF2B5EF4-FFF2-40B4-BE49-F238E27FC236}">
                <a16:creationId xmlns:a16="http://schemas.microsoft.com/office/drawing/2014/main" id="{45E61F25-D574-C5A3-3EFA-9DFEA6D1CF07}"/>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6798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pPr/>
              <a:t>10/11/2023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3243117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660" r:id="rId12"/>
    <p:sldLayoutId id="2147483668" r:id="rId13"/>
    <p:sldLayoutId id="2147483673" r:id="rId14"/>
    <p:sldLayoutId id="2147483674"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healthandwellness/individualizedhealthcareplanprocesspdfjune201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504 Module IV</a:t>
            </a:r>
          </a:p>
        </p:txBody>
      </p:sp>
      <p:sp>
        <p:nvSpPr>
          <p:cNvPr id="3" name="Subtitle 2"/>
          <p:cNvSpPr>
            <a:spLocks noGrp="1"/>
          </p:cNvSpPr>
          <p:nvPr>
            <p:ph type="subTitle" idx="1"/>
          </p:nvPr>
        </p:nvSpPr>
        <p:spPr/>
        <p:txBody>
          <a:bodyPr>
            <a:normAutofit/>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Eligibility Differences:  504 Plans, IHPs and IEPs</a:t>
            </a:r>
            <a:endParaRPr lang="en-US" sz="2800" b="1" dirty="0"/>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CB8D-2A75-EC9C-2F9F-D7EA6624C635}"/>
              </a:ext>
            </a:extLst>
          </p:cNvPr>
          <p:cNvSpPr>
            <a:spLocks noGrp="1"/>
          </p:cNvSpPr>
          <p:nvPr>
            <p:ph type="title"/>
          </p:nvPr>
        </p:nvSpPr>
        <p:spPr>
          <a:xfrm>
            <a:off x="628650" y="163357"/>
            <a:ext cx="7886700" cy="691778"/>
          </a:xfrm>
        </p:spPr>
        <p:txBody>
          <a:bodyPr>
            <a:normAutofit/>
          </a:bodyPr>
          <a:lstStyle/>
          <a:p>
            <a:pPr algn="ctr"/>
            <a:r>
              <a:rPr lang="en-US" sz="2400" b="1" dirty="0"/>
              <a:t>Section 504 and IEP Comparison Continued</a:t>
            </a:r>
          </a:p>
        </p:txBody>
      </p:sp>
      <p:graphicFrame>
        <p:nvGraphicFramePr>
          <p:cNvPr id="5" name="Content Placeholder 4">
            <a:extLst>
              <a:ext uri="{FF2B5EF4-FFF2-40B4-BE49-F238E27FC236}">
                <a16:creationId xmlns:a16="http://schemas.microsoft.com/office/drawing/2014/main" id="{30CF6304-1854-DA08-A4A2-7784C09ADAF3}"/>
              </a:ext>
            </a:extLst>
          </p:cNvPr>
          <p:cNvGraphicFramePr>
            <a:graphicFrameLocks noGrp="1"/>
          </p:cNvGraphicFramePr>
          <p:nvPr>
            <p:ph idx="1"/>
            <p:extLst>
              <p:ext uri="{D42A27DB-BD31-4B8C-83A1-F6EECF244321}">
                <p14:modId xmlns:p14="http://schemas.microsoft.com/office/powerpoint/2010/main" val="2406081585"/>
              </p:ext>
            </p:extLst>
          </p:nvPr>
        </p:nvGraphicFramePr>
        <p:xfrm>
          <a:off x="628650" y="872068"/>
          <a:ext cx="7958667" cy="5608320"/>
        </p:xfrm>
        <a:graphic>
          <a:graphicData uri="http://schemas.openxmlformats.org/drawingml/2006/table">
            <a:tbl>
              <a:tblPr firstRow="1" bandRow="1">
                <a:tableStyleId>{5C22544A-7EE6-4342-B048-85BDC9FD1C3A}</a:tableStyleId>
              </a:tblPr>
              <a:tblGrid>
                <a:gridCol w="1868984">
                  <a:extLst>
                    <a:ext uri="{9D8B030D-6E8A-4147-A177-3AD203B41FA5}">
                      <a16:colId xmlns:a16="http://schemas.microsoft.com/office/drawing/2014/main" val="2290417933"/>
                    </a:ext>
                  </a:extLst>
                </a:gridCol>
                <a:gridCol w="3460290">
                  <a:extLst>
                    <a:ext uri="{9D8B030D-6E8A-4147-A177-3AD203B41FA5}">
                      <a16:colId xmlns:a16="http://schemas.microsoft.com/office/drawing/2014/main" val="1537200178"/>
                    </a:ext>
                  </a:extLst>
                </a:gridCol>
                <a:gridCol w="2629393">
                  <a:extLst>
                    <a:ext uri="{9D8B030D-6E8A-4147-A177-3AD203B41FA5}">
                      <a16:colId xmlns:a16="http://schemas.microsoft.com/office/drawing/2014/main" val="3704769056"/>
                    </a:ext>
                  </a:extLst>
                </a:gridCol>
              </a:tblGrid>
              <a:tr h="358361">
                <a:tc>
                  <a:txBody>
                    <a:bodyPr/>
                    <a:lstStyle/>
                    <a:p>
                      <a:pPr algn="ctr"/>
                      <a:endParaRPr lang="en-US" dirty="0"/>
                    </a:p>
                  </a:txBody>
                  <a:tcPr/>
                </a:tc>
                <a:tc>
                  <a:txBody>
                    <a:bodyPr/>
                    <a:lstStyle/>
                    <a:p>
                      <a:pPr algn="ctr"/>
                      <a:r>
                        <a:rPr lang="en-US" dirty="0"/>
                        <a:t>IEP</a:t>
                      </a:r>
                    </a:p>
                  </a:txBody>
                  <a:tcPr/>
                </a:tc>
                <a:tc>
                  <a:txBody>
                    <a:bodyPr/>
                    <a:lstStyle/>
                    <a:p>
                      <a:pPr algn="ctr"/>
                      <a:r>
                        <a:rPr lang="en-US" dirty="0"/>
                        <a:t>504</a:t>
                      </a:r>
                    </a:p>
                  </a:txBody>
                  <a:tcPr/>
                </a:tc>
                <a:extLst>
                  <a:ext uri="{0D108BD9-81ED-4DB2-BD59-A6C34878D82A}">
                    <a16:rowId xmlns:a16="http://schemas.microsoft.com/office/drawing/2014/main" val="1292481537"/>
                  </a:ext>
                </a:extLst>
              </a:tr>
              <a:tr h="5136505">
                <a:tc>
                  <a:txBody>
                    <a:bodyPr/>
                    <a:lstStyle/>
                    <a:p>
                      <a:endParaRPr lang="en-US" dirty="0"/>
                    </a:p>
                    <a:p>
                      <a:endParaRPr lang="en-US" dirty="0"/>
                    </a:p>
                    <a:p>
                      <a:endParaRPr lang="en-US" dirty="0"/>
                    </a:p>
                    <a:p>
                      <a:endParaRPr lang="en-US" dirty="0"/>
                    </a:p>
                    <a:p>
                      <a:r>
                        <a:rPr lang="en-US" dirty="0"/>
                        <a:t>Eligibility</a:t>
                      </a:r>
                    </a:p>
                  </a:txBody>
                  <a:tcPr/>
                </a:tc>
                <a:tc>
                  <a:txBody>
                    <a:bodyPr/>
                    <a:lstStyle/>
                    <a:p>
                      <a:r>
                        <a:rPr lang="en-US" sz="2000" b="1" dirty="0"/>
                        <a:t>Must meet state (ECEA) criteria:</a:t>
                      </a:r>
                    </a:p>
                    <a:p>
                      <a:r>
                        <a:rPr lang="en-US" sz="2000" dirty="0"/>
                        <a:t>Autism</a:t>
                      </a:r>
                    </a:p>
                    <a:p>
                      <a:r>
                        <a:rPr lang="en-US" sz="2000" dirty="0"/>
                        <a:t>Deaf-Blind</a:t>
                      </a:r>
                    </a:p>
                    <a:p>
                      <a:r>
                        <a:rPr lang="en-US" sz="2000" dirty="0"/>
                        <a:t>Hearing Impairment</a:t>
                      </a:r>
                    </a:p>
                    <a:p>
                      <a:r>
                        <a:rPr lang="en-US" sz="2000" dirty="0"/>
                        <a:t>Developmental Delay</a:t>
                      </a:r>
                    </a:p>
                    <a:p>
                      <a:r>
                        <a:rPr lang="en-US" sz="2000" dirty="0"/>
                        <a:t>Emotional Disturbance</a:t>
                      </a:r>
                    </a:p>
                    <a:p>
                      <a:r>
                        <a:rPr lang="en-US" sz="2000" dirty="0"/>
                        <a:t>Intellectual Disability</a:t>
                      </a:r>
                    </a:p>
                    <a:p>
                      <a:r>
                        <a:rPr lang="en-US" sz="2000" dirty="0"/>
                        <a:t>Multiple Disabilities</a:t>
                      </a:r>
                    </a:p>
                    <a:p>
                      <a:r>
                        <a:rPr lang="en-US" sz="2000" dirty="0"/>
                        <a:t>Orthopedic Impairment</a:t>
                      </a:r>
                    </a:p>
                    <a:p>
                      <a:r>
                        <a:rPr lang="en-US" sz="2000" dirty="0"/>
                        <a:t>Other Health Impairment</a:t>
                      </a:r>
                    </a:p>
                    <a:p>
                      <a:r>
                        <a:rPr lang="en-US" sz="2000" dirty="0"/>
                        <a:t>Specific Learning Disability</a:t>
                      </a:r>
                    </a:p>
                    <a:p>
                      <a:r>
                        <a:rPr lang="en-US" sz="2000" dirty="0"/>
                        <a:t>Speech and Language Impairment</a:t>
                      </a:r>
                    </a:p>
                    <a:p>
                      <a:r>
                        <a:rPr lang="en-US" sz="2000" dirty="0"/>
                        <a:t>Traumatic Brain Injury</a:t>
                      </a:r>
                    </a:p>
                    <a:p>
                      <a:r>
                        <a:rPr lang="en-US" sz="2000" dirty="0"/>
                        <a:t>Visual Impairment/Blindness</a:t>
                      </a:r>
                    </a:p>
                    <a:p>
                      <a:endParaRPr lang="en-US" dirty="0"/>
                    </a:p>
                  </a:txBody>
                  <a:tcPr/>
                </a:tc>
                <a:tc>
                  <a:txBody>
                    <a:bodyPr/>
                    <a:lstStyle/>
                    <a:p>
                      <a:r>
                        <a:rPr lang="en-US" sz="2000" dirty="0"/>
                        <a:t>Physical or mental impairment that substantially limits in a major life activity</a:t>
                      </a:r>
                    </a:p>
                    <a:p>
                      <a:endParaRPr lang="en-US" sz="2000" dirty="0"/>
                    </a:p>
                    <a:p>
                      <a:r>
                        <a:rPr lang="en-US" sz="2000" dirty="0"/>
                        <a:t>Students who meet IDEA are covered under 504 but require specialized instruction</a:t>
                      </a:r>
                    </a:p>
                    <a:p>
                      <a:endParaRPr lang="en-US" sz="2000" dirty="0"/>
                    </a:p>
                    <a:p>
                      <a:r>
                        <a:rPr lang="en-US" sz="2000" dirty="0"/>
                        <a:t>504 much broader in who meets eligibility</a:t>
                      </a:r>
                    </a:p>
                    <a:p>
                      <a:endParaRPr lang="en-US" dirty="0"/>
                    </a:p>
                    <a:p>
                      <a:endParaRPr lang="en-US" dirty="0"/>
                    </a:p>
                  </a:txBody>
                  <a:tcPr/>
                </a:tc>
                <a:extLst>
                  <a:ext uri="{0D108BD9-81ED-4DB2-BD59-A6C34878D82A}">
                    <a16:rowId xmlns:a16="http://schemas.microsoft.com/office/drawing/2014/main" val="189744689"/>
                  </a:ext>
                </a:extLst>
              </a:tr>
            </a:tbl>
          </a:graphicData>
        </a:graphic>
      </p:graphicFrame>
    </p:spTree>
    <p:extLst>
      <p:ext uri="{BB962C8B-B14F-4D97-AF65-F5344CB8AC3E}">
        <p14:creationId xmlns:p14="http://schemas.microsoft.com/office/powerpoint/2010/main" val="296490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485C45-830E-C4BD-FA1E-B0648C06121D}"/>
              </a:ext>
            </a:extLst>
          </p:cNvPr>
          <p:cNvSpPr>
            <a:spLocks noGrp="1"/>
          </p:cNvSpPr>
          <p:nvPr>
            <p:ph type="title"/>
          </p:nvPr>
        </p:nvSpPr>
        <p:spPr>
          <a:xfrm>
            <a:off x="320843" y="586855"/>
            <a:ext cx="3471529" cy="3387497"/>
          </a:xfrm>
        </p:spPr>
        <p:txBody>
          <a:bodyPr anchor="b">
            <a:normAutofit/>
          </a:bodyPr>
          <a:lstStyle/>
          <a:p>
            <a:pPr algn="r"/>
            <a:r>
              <a:rPr lang="en-US" sz="3500" dirty="0">
                <a:solidFill>
                  <a:srgbClr val="FFFFFF"/>
                </a:solidFill>
              </a:rPr>
              <a:t>ADHD as eligible under Section 504</a:t>
            </a:r>
          </a:p>
        </p:txBody>
      </p:sp>
      <p:sp>
        <p:nvSpPr>
          <p:cNvPr id="3" name="Content Placeholder 2">
            <a:extLst>
              <a:ext uri="{FF2B5EF4-FFF2-40B4-BE49-F238E27FC236}">
                <a16:creationId xmlns:a16="http://schemas.microsoft.com/office/drawing/2014/main" id="{13FAA0A1-E784-4684-6893-D84BB0E6B8B9}"/>
              </a:ext>
            </a:extLst>
          </p:cNvPr>
          <p:cNvSpPr>
            <a:spLocks noGrp="1"/>
          </p:cNvSpPr>
          <p:nvPr>
            <p:ph idx="1"/>
          </p:nvPr>
        </p:nvSpPr>
        <p:spPr>
          <a:xfrm>
            <a:off x="4876000" y="1122122"/>
            <a:ext cx="3646835" cy="5704460"/>
          </a:xfrm>
        </p:spPr>
        <p:txBody>
          <a:bodyPr anchor="ctr">
            <a:normAutofit/>
          </a:bodyPr>
          <a:lstStyle/>
          <a:p>
            <a:r>
              <a:rPr lang="en-US" sz="2000" dirty="0"/>
              <a:t>Is there a </a:t>
            </a:r>
            <a:r>
              <a:rPr lang="en-US" sz="2000" b="1" dirty="0"/>
              <a:t>record </a:t>
            </a:r>
            <a:r>
              <a:rPr lang="en-US" sz="2000" dirty="0"/>
              <a:t>of a condition or impairment that substantially limits the student in a major life activity?</a:t>
            </a:r>
          </a:p>
          <a:p>
            <a:pPr marL="0" indent="0">
              <a:buNone/>
            </a:pPr>
            <a:endParaRPr lang="en-US" sz="2000" dirty="0"/>
          </a:p>
          <a:p>
            <a:r>
              <a:rPr lang="en-US" sz="2000" dirty="0"/>
              <a:t>Does the ADHD </a:t>
            </a:r>
            <a:r>
              <a:rPr lang="en-US" sz="2000" b="1" dirty="0"/>
              <a:t>substantially limit </a:t>
            </a:r>
            <a:r>
              <a:rPr lang="en-US" sz="2000" dirty="0"/>
              <a:t>the student in one of the areas? For example:  concentrating, learning</a:t>
            </a:r>
          </a:p>
          <a:p>
            <a:pPr marL="0" indent="0">
              <a:buNone/>
            </a:pPr>
            <a:endParaRPr lang="en-US" sz="2000" dirty="0"/>
          </a:p>
          <a:p>
            <a:r>
              <a:rPr lang="en-US" sz="2000" dirty="0"/>
              <a:t>Student </a:t>
            </a:r>
            <a:r>
              <a:rPr lang="en-US" sz="2000" b="1" dirty="0"/>
              <a:t>is able </a:t>
            </a:r>
            <a:r>
              <a:rPr lang="en-US" sz="2000" dirty="0"/>
              <a:t>to receive reasonable educational benefit from general education alone </a:t>
            </a:r>
            <a:r>
              <a:rPr lang="en-US" sz="2000" b="1" dirty="0"/>
              <a:t>unlike</a:t>
            </a:r>
            <a:r>
              <a:rPr lang="en-US" sz="2000" dirty="0"/>
              <a:t> student identified with </a:t>
            </a:r>
            <a:r>
              <a:rPr lang="en-US" sz="2000" b="1" dirty="0"/>
              <a:t>OHI</a:t>
            </a:r>
          </a:p>
          <a:p>
            <a:endParaRPr lang="en-US" sz="1700" dirty="0"/>
          </a:p>
          <a:p>
            <a:endParaRPr lang="en-US" sz="1700" dirty="0"/>
          </a:p>
          <a:p>
            <a:endParaRPr lang="en-US" sz="1700" dirty="0"/>
          </a:p>
        </p:txBody>
      </p:sp>
    </p:spTree>
    <p:extLst>
      <p:ext uri="{BB962C8B-B14F-4D97-AF65-F5344CB8AC3E}">
        <p14:creationId xmlns:p14="http://schemas.microsoft.com/office/powerpoint/2010/main" val="210615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790D229-8024-EE40-43CC-F99564FF7D41}"/>
              </a:ext>
            </a:extLst>
          </p:cNvPr>
          <p:cNvSpPr>
            <a:spLocks noGrp="1"/>
          </p:cNvSpPr>
          <p:nvPr>
            <p:ph type="title"/>
          </p:nvPr>
        </p:nvSpPr>
        <p:spPr>
          <a:xfrm>
            <a:off x="195134" y="2767106"/>
            <a:ext cx="2675066" cy="3071906"/>
          </a:xfrm>
        </p:spPr>
        <p:txBody>
          <a:bodyPr vert="horz" lIns="91440" tIns="45720" rIns="91440" bIns="45720" rtlCol="0" anchor="t">
            <a:normAutofit/>
          </a:bodyPr>
          <a:lstStyle/>
          <a:p>
            <a:r>
              <a:rPr lang="en-US" sz="3500" dirty="0">
                <a:solidFill>
                  <a:srgbClr val="FFFFFF"/>
                </a:solidFill>
              </a:rPr>
              <a:t>ADHD as eligible under IDEA (OHI)</a:t>
            </a:r>
            <a:endParaRPr lang="en-US" sz="3500" kern="1200" dirty="0">
              <a:solidFill>
                <a:srgbClr val="FFFFFF"/>
              </a:solidFill>
              <a:latin typeface="+mj-lt"/>
              <a:ea typeface="+mj-ea"/>
              <a:cs typeface="+mj-cs"/>
            </a:endParaRPr>
          </a:p>
        </p:txBody>
      </p:sp>
      <p:pic>
        <p:nvPicPr>
          <p:cNvPr id="5" name="Content Placeholder 4" descr="CDE OHI checklist that specifies criteria for eligibility.  Evaluation is comprehensive and includes properly trained/licensed personnel, student is not able to receive reasonable benefit without special education, condition is not due to lack of instruction or limited English Language Proficiency and the ADHD limits the ability to sustain attention, organize or attend to and prioritize environmental stimuli">
            <a:extLst>
              <a:ext uri="{FF2B5EF4-FFF2-40B4-BE49-F238E27FC236}">
                <a16:creationId xmlns:a16="http://schemas.microsoft.com/office/drawing/2014/main" id="{4B6FB9B2-5FE1-EE07-4B78-23FE1654179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6821" y="1295146"/>
            <a:ext cx="5419311" cy="4267707"/>
          </a:xfrm>
          <a:prstGeom prst="rect">
            <a:avLst/>
          </a:prstGeom>
        </p:spPr>
      </p:pic>
    </p:spTree>
    <p:extLst>
      <p:ext uri="{BB962C8B-B14F-4D97-AF65-F5344CB8AC3E}">
        <p14:creationId xmlns:p14="http://schemas.microsoft.com/office/powerpoint/2010/main" val="71399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42287-92C3-8ACC-6C4A-6648ADA394D9}"/>
              </a:ext>
            </a:extLst>
          </p:cNvPr>
          <p:cNvSpPr>
            <a:spLocks noGrp="1"/>
          </p:cNvSpPr>
          <p:nvPr>
            <p:ph type="title"/>
          </p:nvPr>
        </p:nvSpPr>
        <p:spPr>
          <a:xfrm>
            <a:off x="350041" y="586855"/>
            <a:ext cx="2401025" cy="3387497"/>
          </a:xfrm>
        </p:spPr>
        <p:txBody>
          <a:bodyPr anchor="b">
            <a:normAutofit/>
          </a:bodyPr>
          <a:lstStyle/>
          <a:p>
            <a:pPr algn="r"/>
            <a:r>
              <a:rPr lang="en-US" sz="2700" dirty="0">
                <a:solidFill>
                  <a:srgbClr val="FFFFFF"/>
                </a:solidFill>
              </a:rPr>
              <a:t>Additional ADHD Special Education Eligibility Considerations</a:t>
            </a:r>
          </a:p>
        </p:txBody>
      </p:sp>
      <p:sp>
        <p:nvSpPr>
          <p:cNvPr id="3" name="Content Placeholder 2">
            <a:extLst>
              <a:ext uri="{FF2B5EF4-FFF2-40B4-BE49-F238E27FC236}">
                <a16:creationId xmlns:a16="http://schemas.microsoft.com/office/drawing/2014/main" id="{619821CF-19F6-054A-5BAE-5818C8339EDC}"/>
              </a:ext>
            </a:extLst>
          </p:cNvPr>
          <p:cNvSpPr>
            <a:spLocks noGrp="1"/>
          </p:cNvSpPr>
          <p:nvPr>
            <p:ph idx="1"/>
          </p:nvPr>
        </p:nvSpPr>
        <p:spPr>
          <a:xfrm>
            <a:off x="3436295" y="649480"/>
            <a:ext cx="5357664" cy="5546047"/>
          </a:xfrm>
        </p:spPr>
        <p:txBody>
          <a:bodyPr anchor="ctr">
            <a:normAutofit/>
          </a:bodyPr>
          <a:lstStyle/>
          <a:p>
            <a:r>
              <a:rPr lang="en-US" sz="2400" dirty="0"/>
              <a:t>Despite the use of accommodations for symptoms of ADHD, student continues to struggle with making meaningful progress in academic subjects</a:t>
            </a:r>
          </a:p>
          <a:p>
            <a:pPr marL="0" indent="0">
              <a:buNone/>
            </a:pPr>
            <a:endParaRPr lang="en-US" sz="2400" dirty="0"/>
          </a:p>
          <a:p>
            <a:r>
              <a:rPr lang="en-US" sz="2400" dirty="0"/>
              <a:t>Because of the difficulties with ADHD, the student </a:t>
            </a:r>
            <a:r>
              <a:rPr lang="en-US" sz="2400" b="1" dirty="0"/>
              <a:t>requires individualized instruction</a:t>
            </a:r>
            <a:r>
              <a:rPr lang="en-US" sz="2400" dirty="0"/>
              <a:t> in the academic areas and/or areas of executive functioning (organization skills, planning and problem solving) or social skills to make meaningful progress.</a:t>
            </a:r>
          </a:p>
          <a:p>
            <a:pPr marL="0" indent="0">
              <a:buNone/>
            </a:pPr>
            <a:endParaRPr lang="en-US" sz="1700" dirty="0"/>
          </a:p>
          <a:p>
            <a:endParaRPr lang="en-US" sz="1700" dirty="0"/>
          </a:p>
        </p:txBody>
      </p:sp>
    </p:spTree>
    <p:extLst>
      <p:ext uri="{BB962C8B-B14F-4D97-AF65-F5344CB8AC3E}">
        <p14:creationId xmlns:p14="http://schemas.microsoft.com/office/powerpoint/2010/main" val="230656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1" name="Rectangle 39950">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3" name="Rectangle 399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5" name="Rectangle 399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7" name="Rectangle 399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59" name="Freeform: Shape 399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961" name="Rectangle 399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a:extLst>
              <a:ext uri="{FF2B5EF4-FFF2-40B4-BE49-F238E27FC236}">
                <a16:creationId xmlns:a16="http://schemas.microsoft.com/office/drawing/2014/main" id="{0AD666D0-0F3C-D2A3-E612-06A24F4DEEA9}"/>
              </a:ext>
            </a:extLst>
          </p:cNvPr>
          <p:cNvSpPr>
            <a:spLocks noGrp="1"/>
          </p:cNvSpPr>
          <p:nvPr>
            <p:ph type="title"/>
          </p:nvPr>
        </p:nvSpPr>
        <p:spPr>
          <a:xfrm>
            <a:off x="350041" y="586855"/>
            <a:ext cx="2401025" cy="3387497"/>
          </a:xfrm>
        </p:spPr>
        <p:txBody>
          <a:bodyPr anchor="b">
            <a:normAutofit/>
          </a:bodyPr>
          <a:lstStyle/>
          <a:p>
            <a:pPr algn="r" eaLnBrk="1" hangingPunct="1"/>
            <a:r>
              <a:rPr lang="en-US" altLang="en-US" sz="3500" dirty="0">
                <a:solidFill>
                  <a:srgbClr val="FFFFFF"/>
                </a:solidFill>
                <a:ea typeface="ＭＳ Ｐゴシック" panose="020B0600070205080204" pitchFamily="34" charset="-128"/>
              </a:rPr>
              <a:t>Final Thoughts:</a:t>
            </a:r>
            <a:br>
              <a:rPr lang="en-US" altLang="en-US" sz="3500" dirty="0">
                <a:solidFill>
                  <a:srgbClr val="FFFFFF"/>
                </a:solidFill>
                <a:ea typeface="ＭＳ Ｐゴシック" panose="020B0600070205080204" pitchFamily="34" charset="-128"/>
              </a:rPr>
            </a:br>
            <a:br>
              <a:rPr lang="en-US" altLang="en-US" sz="3500" dirty="0">
                <a:solidFill>
                  <a:srgbClr val="FFFFFF"/>
                </a:solidFill>
                <a:ea typeface="ＭＳ Ｐゴシック" panose="020B0600070205080204" pitchFamily="34" charset="-128"/>
              </a:rPr>
            </a:br>
            <a:r>
              <a:rPr lang="en-US" altLang="en-US" sz="3500" dirty="0">
                <a:solidFill>
                  <a:srgbClr val="FFFFFF"/>
                </a:solidFill>
                <a:ea typeface="ＭＳ Ｐゴシック" panose="020B0600070205080204" pitchFamily="34" charset="-128"/>
              </a:rPr>
              <a:t> Section 504 Plans &amp; IEPs</a:t>
            </a:r>
          </a:p>
        </p:txBody>
      </p:sp>
      <p:sp>
        <p:nvSpPr>
          <p:cNvPr id="39938" name="Content Placeholder 2">
            <a:extLst>
              <a:ext uri="{FF2B5EF4-FFF2-40B4-BE49-F238E27FC236}">
                <a16:creationId xmlns:a16="http://schemas.microsoft.com/office/drawing/2014/main" id="{B9A7BC0A-9996-8358-049E-2D23BA2B3BE1}"/>
              </a:ext>
            </a:extLst>
          </p:cNvPr>
          <p:cNvSpPr>
            <a:spLocks noGrp="1"/>
          </p:cNvSpPr>
          <p:nvPr>
            <p:ph idx="1"/>
          </p:nvPr>
        </p:nvSpPr>
        <p:spPr>
          <a:xfrm>
            <a:off x="3028369" y="649480"/>
            <a:ext cx="3045250" cy="5717453"/>
          </a:xfrm>
        </p:spPr>
        <p:txBody>
          <a:bodyPr anchor="ctr">
            <a:normAutofit/>
          </a:bodyPr>
          <a:lstStyle/>
          <a:p>
            <a:pPr eaLnBrk="1" hangingPunct="1">
              <a:buFont typeface="Arial" panose="020B0604020202020204" pitchFamily="34" charset="0"/>
              <a:buNone/>
            </a:pPr>
            <a:r>
              <a:rPr lang="en-US" altLang="en-US" sz="1700" b="1" i="1" dirty="0">
                <a:ea typeface="ＭＳ Ｐゴシック" panose="020B0600070205080204" pitchFamily="34" charset="-128"/>
              </a:rPr>
              <a:t>Section 504 eligibility is not a consolation prize for students who do not qualify for special education  </a:t>
            </a:r>
            <a:r>
              <a:rPr lang="en-US" altLang="en-US" sz="1700" i="1" dirty="0">
                <a:ea typeface="ＭＳ Ｐゴシック" panose="020B0600070205080204" pitchFamily="34" charset="-128"/>
              </a:rPr>
              <a:t>(Zirkel, P. Lehigh University)</a:t>
            </a:r>
          </a:p>
          <a:p>
            <a:pPr eaLnBrk="1" hangingPunct="1">
              <a:buFont typeface="Arial" panose="020B0604020202020204" pitchFamily="34" charset="0"/>
              <a:buNone/>
            </a:pPr>
            <a:endParaRPr lang="en-US" altLang="en-US" sz="1700" i="1" dirty="0">
              <a:ea typeface="ＭＳ Ｐゴシック" panose="020B0600070205080204" pitchFamily="34" charset="-128"/>
            </a:endParaRPr>
          </a:p>
          <a:p>
            <a:pPr eaLnBrk="1" hangingPunct="1">
              <a:buFont typeface="Arial" panose="020B0604020202020204" pitchFamily="34" charset="0"/>
              <a:buNone/>
            </a:pPr>
            <a:r>
              <a:rPr lang="en-US" altLang="en-US" sz="2000" i="1" dirty="0">
                <a:ea typeface="ＭＳ Ｐゴシック" panose="020B0600070205080204" pitchFamily="34" charset="-128"/>
              </a:rPr>
              <a:t>IDEA regulations do not allow a 504 plan to substitute for an IEP. The IDEA and its regulations set out specific requirements for the development and content of a student’s IEP. </a:t>
            </a:r>
          </a:p>
          <a:p>
            <a:pPr eaLnBrk="1" hangingPunct="1">
              <a:buFont typeface="Arial" panose="020B0604020202020204" pitchFamily="34" charset="0"/>
              <a:buNone/>
            </a:pPr>
            <a:endParaRPr lang="en-US" altLang="en-US" sz="2000" i="1" dirty="0">
              <a:ea typeface="ＭＳ Ｐゴシック" panose="020B0600070205080204" pitchFamily="34" charset="-128"/>
            </a:endParaRPr>
          </a:p>
          <a:p>
            <a:pPr eaLnBrk="1" hangingPunct="1">
              <a:buFont typeface="Arial" panose="020B0604020202020204" pitchFamily="34" charset="0"/>
              <a:buNone/>
            </a:pPr>
            <a:r>
              <a:rPr lang="en-US" altLang="en-US" sz="2000" i="1" dirty="0">
                <a:ea typeface="ＭＳ Ｐゴシック" panose="020B0600070205080204" pitchFamily="34" charset="-128"/>
              </a:rPr>
              <a:t>The IEP is a properly constructed offer of FAPE and a 504 in such a case would be offering less than FAPE</a:t>
            </a:r>
          </a:p>
        </p:txBody>
      </p:sp>
      <p:pic>
        <p:nvPicPr>
          <p:cNvPr id="39940" name="Picture 39939" descr="Scales of justice on blue background">
            <a:extLst>
              <a:ext uri="{FF2B5EF4-FFF2-40B4-BE49-F238E27FC236}">
                <a16:creationId xmlns:a16="http://schemas.microsoft.com/office/drawing/2014/main" id="{DA780C46-EDA5-6582-487A-1870E83DE4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88" r="34910" b="-1"/>
          <a:stretch/>
        </p:blipFill>
        <p:spPr>
          <a:xfrm>
            <a:off x="6082126" y="10"/>
            <a:ext cx="3061874" cy="68579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65E0-1240-B57E-24FD-0F258EB477EE}"/>
              </a:ext>
            </a:extLst>
          </p:cNvPr>
          <p:cNvSpPr>
            <a:spLocks noGrp="1"/>
          </p:cNvSpPr>
          <p:nvPr>
            <p:ph type="title"/>
          </p:nvPr>
        </p:nvSpPr>
        <p:spPr/>
        <p:txBody>
          <a:bodyPr/>
          <a:lstStyle/>
          <a:p>
            <a:r>
              <a:rPr lang="en-US" dirty="0"/>
              <a:t>Next Training</a:t>
            </a:r>
            <a:endParaRPr lang="en-US" b="1" dirty="0"/>
          </a:p>
        </p:txBody>
      </p:sp>
      <p:sp>
        <p:nvSpPr>
          <p:cNvPr id="3" name="Content Placeholder 2">
            <a:extLst>
              <a:ext uri="{FF2B5EF4-FFF2-40B4-BE49-F238E27FC236}">
                <a16:creationId xmlns:a16="http://schemas.microsoft.com/office/drawing/2014/main" id="{BC6A8A37-115B-DE38-D274-DB2EE07358E2}"/>
              </a:ext>
            </a:extLst>
          </p:cNvPr>
          <p:cNvSpPr>
            <a:spLocks noGrp="1"/>
          </p:cNvSpPr>
          <p:nvPr>
            <p:ph idx="1"/>
          </p:nvPr>
        </p:nvSpPr>
        <p:spPr/>
        <p:txBody>
          <a:bodyPr>
            <a:normAutofit/>
          </a:bodyPr>
          <a:lstStyle/>
          <a:p>
            <a:pPr marL="0" indent="0" algn="ctr">
              <a:buNone/>
            </a:pPr>
            <a:r>
              <a:rPr lang="en-US" sz="3200" b="1" dirty="0"/>
              <a:t>Module 5: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CSI Reviews of 504 Plans and Programs</a:t>
            </a:r>
            <a:endParaRPr lang="en-US" sz="3200" b="1" dirty="0">
              <a:latin typeface="Calibri" panose="020F0502020204030204" pitchFamily="34" charset="0"/>
              <a:cs typeface="Times New Roman" panose="02020603050405020304" pitchFamily="18" charset="0"/>
            </a:endParaRPr>
          </a:p>
          <a:p>
            <a:pPr marL="0" indent="0" algn="ctr">
              <a:buNone/>
            </a:pPr>
            <a:r>
              <a:rPr lang="en-US" sz="3200" b="1" dirty="0">
                <a:solidFill>
                  <a:srgbClr val="0070C0"/>
                </a:solidFill>
                <a:latin typeface="Calibri" panose="020F0502020204030204" pitchFamily="34" charset="0"/>
                <a:cs typeface="Times New Roman" panose="02020603050405020304" pitchFamily="18" charset="0"/>
              </a:rPr>
              <a:t>Wed Nov 1 at 2:00 pm-2:45 pm</a:t>
            </a:r>
          </a:p>
          <a:p>
            <a:pPr marL="0" indent="0" algn="ctr">
              <a:buNone/>
            </a:pPr>
            <a:endParaRPr lang="en-US" sz="2400" i="1" dirty="0">
              <a:latin typeface="Calibri" panose="020F0502020204030204" pitchFamily="34" charset="0"/>
              <a:cs typeface="Times New Roman" panose="02020603050405020304" pitchFamily="18" charset="0"/>
            </a:endParaRPr>
          </a:p>
          <a:p>
            <a:pPr marL="0" indent="0" algn="ctr">
              <a:buNone/>
            </a:pPr>
            <a:r>
              <a:rPr lang="en-US" sz="2400" i="1" dirty="0">
                <a:latin typeface="Calibri" panose="020F0502020204030204" pitchFamily="34" charset="0"/>
                <a:cs typeface="Times New Roman" panose="02020603050405020304" pitchFamily="18" charset="0"/>
              </a:rPr>
              <a:t>All trainings will be recorded and placed on CSI 504 Resource website and link resent once uploaded.  This may take a couple days in some instances.</a:t>
            </a:r>
            <a:endParaRPr lang="en-US" sz="2400" i="1" dirty="0"/>
          </a:p>
        </p:txBody>
      </p:sp>
    </p:spTree>
    <p:extLst>
      <p:ext uri="{BB962C8B-B14F-4D97-AF65-F5344CB8AC3E}">
        <p14:creationId xmlns:p14="http://schemas.microsoft.com/office/powerpoint/2010/main" val="115905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624E8-727D-C019-5DAC-A346F4B84527}"/>
              </a:ext>
            </a:extLst>
          </p:cNvPr>
          <p:cNvSpPr>
            <a:spLocks noGrp="1"/>
          </p:cNvSpPr>
          <p:nvPr>
            <p:ph type="title"/>
          </p:nvPr>
        </p:nvSpPr>
        <p:spPr/>
        <p:txBody>
          <a:bodyPr anchor="ctr">
            <a:normAutofit fontScale="90000"/>
          </a:bodyPr>
          <a:lstStyle/>
          <a:p>
            <a:endParaRPr lang="en-US" sz="2800" dirty="0"/>
          </a:p>
          <a:p>
            <a:endParaRPr lang="en-US" sz="2800" dirty="0"/>
          </a:p>
          <a:p>
            <a:pPr algn="ctr"/>
            <a:r>
              <a:rPr lang="en-US" dirty="0"/>
              <a:t>Q &amp; A</a:t>
            </a:r>
          </a:p>
        </p:txBody>
      </p:sp>
      <p:pic>
        <p:nvPicPr>
          <p:cNvPr id="5" name="Picture 4" descr="Several hands raised and ready to answer a question">
            <a:extLst>
              <a:ext uri="{FF2B5EF4-FFF2-40B4-BE49-F238E27FC236}">
                <a16:creationId xmlns:a16="http://schemas.microsoft.com/office/drawing/2014/main" id="{F27B9EFD-5840-688E-A804-2EC6F5D12C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96" r="1" b="13148"/>
          <a:stretch/>
        </p:blipFill>
        <p:spPr>
          <a:xfrm>
            <a:off x="628650" y="1825625"/>
            <a:ext cx="7886700" cy="4351338"/>
          </a:xfrm>
          <a:prstGeom prst="rect">
            <a:avLst/>
          </a:prstGeom>
          <a:noFill/>
        </p:spPr>
      </p:pic>
    </p:spTree>
    <p:extLst>
      <p:ext uri="{BB962C8B-B14F-4D97-AF65-F5344CB8AC3E}">
        <p14:creationId xmlns:p14="http://schemas.microsoft.com/office/powerpoint/2010/main" val="40421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4166A-F25D-1715-8407-B84DCEC625AE}"/>
              </a:ext>
            </a:extLst>
          </p:cNvPr>
          <p:cNvSpPr>
            <a:spLocks noGrp="1"/>
          </p:cNvSpPr>
          <p:nvPr>
            <p:ph type="title"/>
          </p:nvPr>
        </p:nvSpPr>
        <p:spPr>
          <a:xfrm>
            <a:off x="101601" y="586855"/>
            <a:ext cx="2781300" cy="3387497"/>
          </a:xfrm>
        </p:spPr>
        <p:txBody>
          <a:bodyPr anchor="b">
            <a:normAutofit/>
          </a:bodyPr>
          <a:lstStyle/>
          <a:p>
            <a:pPr algn="r"/>
            <a:r>
              <a:rPr lang="en-US" sz="3200" b="1">
                <a:solidFill>
                  <a:srgbClr val="FFFFFF"/>
                </a:solidFill>
              </a:rPr>
              <a:t>Individualized Healthcare Plan (IHP)</a:t>
            </a:r>
          </a:p>
        </p:txBody>
      </p:sp>
      <p:sp>
        <p:nvSpPr>
          <p:cNvPr id="3" name="Content Placeholder 2">
            <a:extLst>
              <a:ext uri="{FF2B5EF4-FFF2-40B4-BE49-F238E27FC236}">
                <a16:creationId xmlns:a16="http://schemas.microsoft.com/office/drawing/2014/main" id="{A17BDB2F-CA7B-11EC-9E84-7C069FF1F0E1}"/>
              </a:ext>
            </a:extLst>
          </p:cNvPr>
          <p:cNvSpPr>
            <a:spLocks noGrp="1"/>
          </p:cNvSpPr>
          <p:nvPr>
            <p:ph idx="1"/>
          </p:nvPr>
        </p:nvSpPr>
        <p:spPr>
          <a:xfrm>
            <a:off x="3607694" y="649480"/>
            <a:ext cx="4916510" cy="5546047"/>
          </a:xfrm>
        </p:spPr>
        <p:txBody>
          <a:bodyPr anchor="ctr">
            <a:normAutofit/>
          </a:bodyPr>
          <a:lstStyle/>
          <a:p>
            <a:r>
              <a:rPr lang="en-US" sz="1700" dirty="0">
                <a:effectLst/>
                <a:latin typeface="Calibri" panose="020F0502020204030204" pitchFamily="34" charset="0"/>
              </a:rPr>
              <a:t>The individualized healthcare plan (IHP) communicates </a:t>
            </a:r>
            <a:r>
              <a:rPr lang="en-US" sz="1700" b="1" dirty="0">
                <a:effectLst/>
                <a:latin typeface="Calibri" panose="020F0502020204030204" pitchFamily="34" charset="0"/>
              </a:rPr>
              <a:t>nursing care needs </a:t>
            </a:r>
            <a:r>
              <a:rPr lang="en-US" sz="1700" dirty="0">
                <a:effectLst/>
                <a:latin typeface="Calibri" panose="020F0502020204030204" pitchFamily="34" charset="0"/>
              </a:rPr>
              <a:t>to regular and special education educators, administrators, teachers, health assistants and parents. </a:t>
            </a:r>
          </a:p>
          <a:p>
            <a:endParaRPr lang="en-US" sz="1700" dirty="0">
              <a:latin typeface="Calibri" panose="020F0502020204030204" pitchFamily="34" charset="0"/>
            </a:endParaRPr>
          </a:p>
          <a:p>
            <a:r>
              <a:rPr lang="en-US" sz="1700" dirty="0">
                <a:effectLst/>
                <a:latin typeface="Calibri" panose="020F0502020204030204" pitchFamily="34" charset="0"/>
              </a:rPr>
              <a:t>The IHP is </a:t>
            </a:r>
            <a:r>
              <a:rPr lang="en-US" sz="1700" b="1" dirty="0">
                <a:effectLst/>
                <a:latin typeface="Calibri" panose="020F0502020204030204" pitchFamily="34" charset="0"/>
              </a:rPr>
              <a:t>written by the professional school nurse </a:t>
            </a:r>
            <a:r>
              <a:rPr lang="en-US" sz="1700" dirty="0">
                <a:effectLst/>
                <a:latin typeface="Calibri" panose="020F0502020204030204" pitchFamily="34" charset="0"/>
              </a:rPr>
              <a:t>(RN) for students with a health condition that require the performance of a specific treatment, such as non-routine medication treatment, health treatment, emergency action or invasive health procedure. </a:t>
            </a:r>
          </a:p>
          <a:p>
            <a:pPr marL="0" indent="0">
              <a:buNone/>
            </a:pPr>
            <a:r>
              <a:rPr lang="en-US" sz="1700" dirty="0">
                <a:latin typeface="Calibri" panose="020F0502020204030204" pitchFamily="34" charset="0"/>
              </a:rPr>
              <a:t>CDE</a:t>
            </a:r>
          </a:p>
          <a:p>
            <a:pPr marL="0" indent="0">
              <a:buNone/>
            </a:pPr>
            <a:endParaRPr lang="en-US" sz="1700" dirty="0">
              <a:latin typeface="Calibri" panose="020F0502020204030204" pitchFamily="34" charset="0"/>
            </a:endParaRPr>
          </a:p>
          <a:p>
            <a:pPr marL="0" indent="0">
              <a:buNone/>
            </a:pPr>
            <a:r>
              <a:rPr lang="en-US" sz="1700" dirty="0">
                <a:hlinkClick r:id="rId3"/>
              </a:rPr>
              <a:t>IHP description by CDE</a:t>
            </a:r>
            <a:endParaRPr lang="en-US" sz="1700" dirty="0"/>
          </a:p>
          <a:p>
            <a:endParaRPr lang="en-US" sz="1700" dirty="0"/>
          </a:p>
        </p:txBody>
      </p:sp>
    </p:spTree>
    <p:extLst>
      <p:ext uri="{BB962C8B-B14F-4D97-AF65-F5344CB8AC3E}">
        <p14:creationId xmlns:p14="http://schemas.microsoft.com/office/powerpoint/2010/main" val="125901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9D9CF-0C2E-283A-342F-4ABAAF421502}"/>
              </a:ext>
            </a:extLst>
          </p:cNvPr>
          <p:cNvSpPr>
            <a:spLocks noGrp="1"/>
          </p:cNvSpPr>
          <p:nvPr>
            <p:ph type="title"/>
          </p:nvPr>
        </p:nvSpPr>
        <p:spPr>
          <a:xfrm>
            <a:off x="350041" y="586855"/>
            <a:ext cx="2401025" cy="3387497"/>
          </a:xfrm>
        </p:spPr>
        <p:txBody>
          <a:bodyPr anchor="b">
            <a:normAutofit/>
          </a:bodyPr>
          <a:lstStyle/>
          <a:p>
            <a:pPr algn="r"/>
            <a:r>
              <a:rPr lang="en-US" sz="3500" b="1">
                <a:solidFill>
                  <a:srgbClr val="FFFFFF"/>
                </a:solidFill>
              </a:rPr>
              <a:t>IHPs</a:t>
            </a:r>
          </a:p>
        </p:txBody>
      </p:sp>
      <p:sp>
        <p:nvSpPr>
          <p:cNvPr id="3" name="Content Placeholder 2">
            <a:extLst>
              <a:ext uri="{FF2B5EF4-FFF2-40B4-BE49-F238E27FC236}">
                <a16:creationId xmlns:a16="http://schemas.microsoft.com/office/drawing/2014/main" id="{DD12A3C4-9F29-CFD1-97E7-165EB845D181}"/>
              </a:ext>
            </a:extLst>
          </p:cNvPr>
          <p:cNvSpPr>
            <a:spLocks noGrp="1"/>
          </p:cNvSpPr>
          <p:nvPr>
            <p:ph idx="1"/>
          </p:nvPr>
        </p:nvSpPr>
        <p:spPr>
          <a:xfrm>
            <a:off x="3436295" y="649480"/>
            <a:ext cx="2268977" cy="5546047"/>
          </a:xfrm>
        </p:spPr>
        <p:txBody>
          <a:bodyPr anchor="ctr">
            <a:normAutofit/>
          </a:bodyPr>
          <a:lstStyle/>
          <a:p>
            <a:r>
              <a:rPr lang="en-US" sz="1700" dirty="0"/>
              <a:t>Written </a:t>
            </a:r>
            <a:r>
              <a:rPr lang="en-US" sz="1700" b="1" dirty="0"/>
              <a:t>medical management plan </a:t>
            </a:r>
            <a:r>
              <a:rPr lang="en-US" sz="1700" dirty="0"/>
              <a:t>(nursing care plan) that addresses the health needs of the student</a:t>
            </a:r>
          </a:p>
          <a:p>
            <a:r>
              <a:rPr lang="en-US" sz="1700" dirty="0"/>
              <a:t>Includes the medical </a:t>
            </a:r>
            <a:r>
              <a:rPr lang="en-US" sz="1700" b="1" dirty="0"/>
              <a:t>provider’s orders </a:t>
            </a:r>
            <a:r>
              <a:rPr lang="en-US" sz="1700" dirty="0"/>
              <a:t>and follows standards of professional nursing care</a:t>
            </a:r>
          </a:p>
          <a:p>
            <a:r>
              <a:rPr lang="en-US" sz="1700" dirty="0"/>
              <a:t>Must be comprehensive, </a:t>
            </a:r>
            <a:r>
              <a:rPr lang="en-US" sz="1700" b="1" dirty="0"/>
              <a:t>communicated</a:t>
            </a:r>
            <a:r>
              <a:rPr lang="en-US" sz="1700" dirty="0"/>
              <a:t> and coordinated</a:t>
            </a:r>
          </a:p>
          <a:p>
            <a:endParaRPr lang="en-US" sz="1700" dirty="0"/>
          </a:p>
        </p:txBody>
      </p:sp>
      <p:pic>
        <p:nvPicPr>
          <p:cNvPr id="5" name="Picture 4" descr="Stethoscope">
            <a:extLst>
              <a:ext uri="{FF2B5EF4-FFF2-40B4-BE49-F238E27FC236}">
                <a16:creationId xmlns:a16="http://schemas.microsoft.com/office/drawing/2014/main" id="{8C84F76E-5667-0470-95C3-BE09E28CF3A9}"/>
              </a:ext>
            </a:extLst>
          </p:cNvPr>
          <p:cNvPicPr>
            <a:picLocks noChangeAspect="1"/>
          </p:cNvPicPr>
          <p:nvPr/>
        </p:nvPicPr>
        <p:blipFill rotWithShape="1">
          <a:blip r:embed="rId2"/>
          <a:srcRect l="37864" r="32334" b="-1"/>
          <a:stretch/>
        </p:blipFill>
        <p:spPr>
          <a:xfrm>
            <a:off x="6082126" y="10"/>
            <a:ext cx="3061874" cy="6857990"/>
          </a:xfrm>
          <a:prstGeom prst="rect">
            <a:avLst/>
          </a:prstGeom>
        </p:spPr>
      </p:pic>
    </p:spTree>
    <p:extLst>
      <p:ext uri="{BB962C8B-B14F-4D97-AF65-F5344CB8AC3E}">
        <p14:creationId xmlns:p14="http://schemas.microsoft.com/office/powerpoint/2010/main" val="7954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02CA4-7A7C-5DF8-3C6F-872BAD369B8C}"/>
              </a:ext>
            </a:extLst>
          </p:cNvPr>
          <p:cNvSpPr>
            <a:spLocks noGrp="1"/>
          </p:cNvSpPr>
          <p:nvPr>
            <p:ph type="title"/>
          </p:nvPr>
        </p:nvSpPr>
        <p:spPr>
          <a:xfrm>
            <a:off x="439858" y="1683756"/>
            <a:ext cx="2336449" cy="2396359"/>
          </a:xfrm>
        </p:spPr>
        <p:txBody>
          <a:bodyPr anchor="b">
            <a:normAutofit/>
          </a:bodyPr>
          <a:lstStyle/>
          <a:p>
            <a:pPr algn="r"/>
            <a:r>
              <a:rPr lang="en-US" sz="2700" b="1" dirty="0">
                <a:solidFill>
                  <a:srgbClr val="FFFFFF"/>
                </a:solidFill>
              </a:rPr>
              <a:t>Examples of Considerations by School Nurses in Developing IHPs</a:t>
            </a:r>
          </a:p>
        </p:txBody>
      </p:sp>
      <p:graphicFrame>
        <p:nvGraphicFramePr>
          <p:cNvPr id="5" name="Content Placeholder 2" descr="Do health problems require special training of personnel, modifications in school environment, added safety measures, measures to relieve pain, self-care assistance, rehabilitation services, treatment orders for special procedures, special diet, medications or interventions for emergency treatment">
            <a:extLst>
              <a:ext uri="{FF2B5EF4-FFF2-40B4-BE49-F238E27FC236}">
                <a16:creationId xmlns:a16="http://schemas.microsoft.com/office/drawing/2014/main" id="{B876024C-0FCA-1C61-93DE-4F22C0533C73}"/>
              </a:ext>
            </a:extLst>
          </p:cNvPr>
          <p:cNvGraphicFramePr>
            <a:graphicFrameLocks noGrp="1"/>
          </p:cNvGraphicFramePr>
          <p:nvPr>
            <p:ph idx="1"/>
            <p:extLst>
              <p:ext uri="{D42A27DB-BD31-4B8C-83A1-F6EECF244321}">
                <p14:modId xmlns:p14="http://schemas.microsoft.com/office/powerpoint/2010/main" val="100717278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09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60655C2-E52C-9705-0D82-871FBCF96A88}"/>
              </a:ext>
            </a:extLst>
          </p:cNvPr>
          <p:cNvSpPr>
            <a:spLocks noGrp="1"/>
          </p:cNvSpPr>
          <p:nvPr>
            <p:ph type="title"/>
          </p:nvPr>
        </p:nvSpPr>
        <p:spPr>
          <a:xfrm>
            <a:off x="495030" y="2767106"/>
            <a:ext cx="2160621" cy="3071906"/>
          </a:xfrm>
        </p:spPr>
        <p:txBody>
          <a:bodyPr vert="horz" lIns="91440" tIns="45720" rIns="91440" bIns="45720" rtlCol="0" anchor="t">
            <a:normAutofit/>
          </a:bodyPr>
          <a:lstStyle/>
          <a:p>
            <a:r>
              <a:rPr lang="en-US" sz="3500" kern="1200" dirty="0">
                <a:solidFill>
                  <a:srgbClr val="FFFFFF"/>
                </a:solidFill>
                <a:latin typeface="+mj-lt"/>
                <a:ea typeface="+mj-ea"/>
                <a:cs typeface="+mj-cs"/>
              </a:rPr>
              <a:t>Example CDE IHP Form</a:t>
            </a:r>
          </a:p>
        </p:txBody>
      </p:sp>
      <p:pic>
        <p:nvPicPr>
          <p:cNvPr id="9" name="Content Placeholder 8" descr="A picture of an example IHP that includes information gathering about the parents, medical providers, health history and conditions, restrictions, medications, emergency plan as well as the personal care plan.">
            <a:extLst>
              <a:ext uri="{FF2B5EF4-FFF2-40B4-BE49-F238E27FC236}">
                <a16:creationId xmlns:a16="http://schemas.microsoft.com/office/drawing/2014/main" id="{EF96472A-2336-39EA-ADCC-46A5E49A4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080" y="115451"/>
            <a:ext cx="5774661" cy="6765138"/>
          </a:xfrm>
        </p:spPr>
      </p:pic>
    </p:spTree>
    <p:extLst>
      <p:ext uri="{BB962C8B-B14F-4D97-AF65-F5344CB8AC3E}">
        <p14:creationId xmlns:p14="http://schemas.microsoft.com/office/powerpoint/2010/main" val="168862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41C295-A48E-8A7E-5CB3-0B340D6F61A3}"/>
              </a:ext>
              <a:ext uri="{C183D7F6-B498-43B3-948B-1728B52AA6E4}">
                <adec:decorative xmlns:adec="http://schemas.microsoft.com/office/drawing/2017/decorative" val="1"/>
              </a:ext>
            </a:extLst>
          </p:cNvPr>
          <p:cNvPicPr>
            <a:picLocks noChangeAspect="1"/>
          </p:cNvPicPr>
          <p:nvPr/>
        </p:nvPicPr>
        <p:blipFill rotWithShape="1">
          <a:blip r:embed="rId2"/>
          <a:srcRect l="60477" r="5525" b="-1"/>
          <a:stretch/>
        </p:blipFill>
        <p:spPr>
          <a:xfrm>
            <a:off x="273"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 name="Title 1">
            <a:extLst>
              <a:ext uri="{FF2B5EF4-FFF2-40B4-BE49-F238E27FC236}">
                <a16:creationId xmlns:a16="http://schemas.microsoft.com/office/drawing/2014/main" id="{2C5E3579-B16B-FD86-BCE3-840E9A2A9B82}"/>
              </a:ext>
            </a:extLst>
          </p:cNvPr>
          <p:cNvSpPr>
            <a:spLocks noGrp="1"/>
          </p:cNvSpPr>
          <p:nvPr>
            <p:ph type="title"/>
          </p:nvPr>
        </p:nvSpPr>
        <p:spPr>
          <a:xfrm>
            <a:off x="3973321" y="461772"/>
            <a:ext cx="4688333" cy="1783080"/>
          </a:xfrm>
        </p:spPr>
        <p:txBody>
          <a:bodyPr anchor="b">
            <a:normAutofit fontScale="90000"/>
          </a:bodyPr>
          <a:lstStyle/>
          <a:p>
            <a:r>
              <a:rPr lang="en-US" sz="4000" b="1" dirty="0"/>
              <a:t>When does a student with an IHP need a 504 Plan or IEP?</a:t>
            </a:r>
          </a:p>
        </p:txBody>
      </p:sp>
      <p:sp>
        <p:nvSpPr>
          <p:cNvPr id="3" name="Content Placeholder 2">
            <a:extLst>
              <a:ext uri="{FF2B5EF4-FFF2-40B4-BE49-F238E27FC236}">
                <a16:creationId xmlns:a16="http://schemas.microsoft.com/office/drawing/2014/main" id="{ACB21332-54D7-AFFC-3332-841A650DC3CD}"/>
              </a:ext>
              <a:ext uri="{C183D7F6-B498-43B3-948B-1728B52AA6E4}">
                <adec:decorative xmlns:adec="http://schemas.microsoft.com/office/drawing/2017/decorative" val="0"/>
              </a:ext>
            </a:extLst>
          </p:cNvPr>
          <p:cNvSpPr>
            <a:spLocks noGrp="1"/>
          </p:cNvSpPr>
          <p:nvPr>
            <p:ph idx="1"/>
          </p:nvPr>
        </p:nvSpPr>
        <p:spPr>
          <a:xfrm>
            <a:off x="3973321" y="2537461"/>
            <a:ext cx="4688333" cy="4151376"/>
          </a:xfrm>
        </p:spPr>
        <p:txBody>
          <a:bodyPr>
            <a:normAutofit/>
          </a:bodyPr>
          <a:lstStyle/>
          <a:p>
            <a:r>
              <a:rPr lang="en-US" sz="2000" dirty="0"/>
              <a:t>Does the student need federal </a:t>
            </a:r>
            <a:r>
              <a:rPr lang="en-US" sz="2000" b="1" dirty="0"/>
              <a:t>protections</a:t>
            </a:r>
            <a:r>
              <a:rPr lang="en-US" sz="2000" dirty="0"/>
              <a:t> that come with 504 or IDEA?</a:t>
            </a:r>
          </a:p>
          <a:p>
            <a:r>
              <a:rPr lang="en-US" sz="2000" dirty="0"/>
              <a:t>Does the medical condition require </a:t>
            </a:r>
            <a:r>
              <a:rPr lang="en-US" sz="2000" b="1" dirty="0"/>
              <a:t>accommodations</a:t>
            </a:r>
          </a:p>
          <a:p>
            <a:r>
              <a:rPr lang="en-US" sz="2000" dirty="0"/>
              <a:t>The more severe the medical condition, the more likely to need a 504</a:t>
            </a:r>
            <a:endParaRPr lang="en-US" sz="1800" b="1" u="sng" dirty="0"/>
          </a:p>
          <a:p>
            <a:pPr marL="0" indent="0">
              <a:buNone/>
            </a:pPr>
            <a:r>
              <a:rPr lang="en-US" sz="1800" b="1" u="sng" dirty="0"/>
              <a:t>Be aware:</a:t>
            </a:r>
          </a:p>
          <a:p>
            <a:pPr marL="0" indent="0">
              <a:buNone/>
            </a:pPr>
            <a:r>
              <a:rPr lang="en-US" sz="1800" dirty="0"/>
              <a:t>OCR ruled that Ohio district’s policy of addressing diabetes solely through IHPs unless parents request 504s, violated Section 504</a:t>
            </a:r>
          </a:p>
          <a:p>
            <a:pPr marL="0" indent="0">
              <a:buNone/>
            </a:pPr>
            <a:r>
              <a:rPr lang="en-US" sz="1800" b="1" dirty="0"/>
              <a:t>There is a growing trend of districts providing 504 plans for all students on IHPs, </a:t>
            </a:r>
            <a:r>
              <a:rPr lang="en-US" sz="1800" i="1" dirty="0"/>
              <a:t>CSI is not advocating for that at this time</a:t>
            </a:r>
          </a:p>
        </p:txBody>
      </p:sp>
    </p:spTree>
    <p:extLst>
      <p:ext uri="{BB962C8B-B14F-4D97-AF65-F5344CB8AC3E}">
        <p14:creationId xmlns:p14="http://schemas.microsoft.com/office/powerpoint/2010/main" val="387127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CB8D-2A75-EC9C-2F9F-D7EA6624C635}"/>
              </a:ext>
            </a:extLst>
          </p:cNvPr>
          <p:cNvSpPr>
            <a:spLocks noGrp="1"/>
          </p:cNvSpPr>
          <p:nvPr>
            <p:ph type="title"/>
          </p:nvPr>
        </p:nvSpPr>
        <p:spPr/>
        <p:txBody>
          <a:bodyPr/>
          <a:lstStyle/>
          <a:p>
            <a:pPr algn="ctr"/>
            <a:r>
              <a:rPr lang="en-US" b="1" dirty="0"/>
              <a:t>IHP and 504 Plan Comparison</a:t>
            </a:r>
          </a:p>
        </p:txBody>
      </p:sp>
      <p:graphicFrame>
        <p:nvGraphicFramePr>
          <p:cNvPr id="7" name="Content Placeholder 6">
            <a:extLst>
              <a:ext uri="{FF2B5EF4-FFF2-40B4-BE49-F238E27FC236}">
                <a16:creationId xmlns:a16="http://schemas.microsoft.com/office/drawing/2014/main" id="{597B943C-4915-76E5-4C86-53F42D5A7DF4}"/>
              </a:ext>
            </a:extLst>
          </p:cNvPr>
          <p:cNvGraphicFramePr>
            <a:graphicFrameLocks noGrp="1"/>
          </p:cNvGraphicFramePr>
          <p:nvPr>
            <p:ph idx="1"/>
            <p:extLst>
              <p:ext uri="{D42A27DB-BD31-4B8C-83A1-F6EECF244321}">
                <p14:modId xmlns:p14="http://schemas.microsoft.com/office/powerpoint/2010/main" val="3802851622"/>
              </p:ext>
            </p:extLst>
          </p:nvPr>
        </p:nvGraphicFramePr>
        <p:xfrm>
          <a:off x="628650" y="1690689"/>
          <a:ext cx="8025492" cy="4933738"/>
        </p:xfrm>
        <a:graphic>
          <a:graphicData uri="http://schemas.openxmlformats.org/drawingml/2006/table">
            <a:tbl>
              <a:tblPr firstRow="1" bandRow="1">
                <a:tableStyleId>{5C22544A-7EE6-4342-B048-85BDC9FD1C3A}</a:tableStyleId>
              </a:tblPr>
              <a:tblGrid>
                <a:gridCol w="2675164">
                  <a:extLst>
                    <a:ext uri="{9D8B030D-6E8A-4147-A177-3AD203B41FA5}">
                      <a16:colId xmlns:a16="http://schemas.microsoft.com/office/drawing/2014/main" val="104759678"/>
                    </a:ext>
                  </a:extLst>
                </a:gridCol>
                <a:gridCol w="2675164">
                  <a:extLst>
                    <a:ext uri="{9D8B030D-6E8A-4147-A177-3AD203B41FA5}">
                      <a16:colId xmlns:a16="http://schemas.microsoft.com/office/drawing/2014/main" val="4147153948"/>
                    </a:ext>
                  </a:extLst>
                </a:gridCol>
                <a:gridCol w="2675164">
                  <a:extLst>
                    <a:ext uri="{9D8B030D-6E8A-4147-A177-3AD203B41FA5}">
                      <a16:colId xmlns:a16="http://schemas.microsoft.com/office/drawing/2014/main" val="1697770939"/>
                    </a:ext>
                  </a:extLst>
                </a:gridCol>
              </a:tblGrid>
              <a:tr h="456950">
                <a:tc>
                  <a:txBody>
                    <a:bodyPr/>
                    <a:lstStyle/>
                    <a:p>
                      <a:pPr algn="ctr"/>
                      <a:endParaRPr lang="en-US" dirty="0"/>
                    </a:p>
                  </a:txBody>
                  <a:tcPr/>
                </a:tc>
                <a:tc>
                  <a:txBody>
                    <a:bodyPr/>
                    <a:lstStyle/>
                    <a:p>
                      <a:pPr algn="ctr"/>
                      <a:r>
                        <a:rPr lang="en-US" dirty="0"/>
                        <a:t>IHP</a:t>
                      </a:r>
                    </a:p>
                  </a:txBody>
                  <a:tcPr/>
                </a:tc>
                <a:tc>
                  <a:txBody>
                    <a:bodyPr/>
                    <a:lstStyle/>
                    <a:p>
                      <a:pPr algn="ctr"/>
                      <a:r>
                        <a:rPr lang="en-US" dirty="0"/>
                        <a:t>504</a:t>
                      </a:r>
                    </a:p>
                  </a:txBody>
                  <a:tcPr/>
                </a:tc>
                <a:extLst>
                  <a:ext uri="{0D108BD9-81ED-4DB2-BD59-A6C34878D82A}">
                    <a16:rowId xmlns:a16="http://schemas.microsoft.com/office/drawing/2014/main" val="3125519916"/>
                  </a:ext>
                </a:extLst>
              </a:tr>
              <a:tr h="456950">
                <a:tc>
                  <a:txBody>
                    <a:bodyPr/>
                    <a:lstStyle/>
                    <a:p>
                      <a:r>
                        <a:rPr lang="en-US" sz="2000" b="1" dirty="0"/>
                        <a:t>What is it?</a:t>
                      </a:r>
                    </a:p>
                  </a:txBody>
                  <a:tcPr/>
                </a:tc>
                <a:tc>
                  <a:txBody>
                    <a:bodyPr/>
                    <a:lstStyle/>
                    <a:p>
                      <a:r>
                        <a:rPr lang="en-US" sz="1400" b="1" dirty="0"/>
                        <a:t>Identifies the medical and health needs </a:t>
                      </a:r>
                      <a:r>
                        <a:rPr lang="en-US" sz="1400" dirty="0"/>
                        <a:t>and services student requires at school.  No obligation to provide FAPE</a:t>
                      </a:r>
                    </a:p>
                  </a:txBody>
                  <a:tcPr/>
                </a:tc>
                <a:tc>
                  <a:txBody>
                    <a:bodyPr/>
                    <a:lstStyle/>
                    <a:p>
                      <a:r>
                        <a:rPr lang="en-US" sz="1400" dirty="0"/>
                        <a:t>identifies the accommodations student needs to receive equal access and to enable student to receive </a:t>
                      </a:r>
                      <a:r>
                        <a:rPr lang="en-US" sz="1400" b="1" dirty="0"/>
                        <a:t>FAPE</a:t>
                      </a:r>
                    </a:p>
                  </a:txBody>
                  <a:tcPr/>
                </a:tc>
                <a:extLst>
                  <a:ext uri="{0D108BD9-81ED-4DB2-BD59-A6C34878D82A}">
                    <a16:rowId xmlns:a16="http://schemas.microsoft.com/office/drawing/2014/main" val="277290347"/>
                  </a:ext>
                </a:extLst>
              </a:tr>
              <a:tr h="456950">
                <a:tc>
                  <a:txBody>
                    <a:bodyPr/>
                    <a:lstStyle/>
                    <a:p>
                      <a:r>
                        <a:rPr lang="en-US" sz="2000" b="1" dirty="0"/>
                        <a:t>Who is eligible?</a:t>
                      </a:r>
                    </a:p>
                  </a:txBody>
                  <a:tcPr/>
                </a:tc>
                <a:tc>
                  <a:txBody>
                    <a:bodyPr/>
                    <a:lstStyle/>
                    <a:p>
                      <a:r>
                        <a:rPr lang="en-US" sz="1400" dirty="0"/>
                        <a:t>Students with short-term or long-term medical conditions</a:t>
                      </a:r>
                    </a:p>
                  </a:txBody>
                  <a:tcPr/>
                </a:tc>
                <a:tc>
                  <a:txBody>
                    <a:bodyPr/>
                    <a:lstStyle/>
                    <a:p>
                      <a:r>
                        <a:rPr lang="en-US" sz="1400" dirty="0"/>
                        <a:t>Students with </a:t>
                      </a:r>
                      <a:r>
                        <a:rPr lang="en-US" sz="1400" b="1" dirty="0"/>
                        <a:t>impairment </a:t>
                      </a:r>
                      <a:r>
                        <a:rPr lang="en-US" sz="1400" dirty="0"/>
                        <a:t>that </a:t>
                      </a:r>
                      <a:r>
                        <a:rPr lang="en-US" sz="1400" b="1" dirty="0"/>
                        <a:t>substantially limits </a:t>
                      </a:r>
                      <a:r>
                        <a:rPr lang="en-US" sz="1400" dirty="0"/>
                        <a:t>a major life activity</a:t>
                      </a:r>
                    </a:p>
                  </a:txBody>
                  <a:tcPr/>
                </a:tc>
                <a:extLst>
                  <a:ext uri="{0D108BD9-81ED-4DB2-BD59-A6C34878D82A}">
                    <a16:rowId xmlns:a16="http://schemas.microsoft.com/office/drawing/2014/main" val="1949240664"/>
                  </a:ext>
                </a:extLst>
              </a:tr>
              <a:tr h="788708">
                <a:tc>
                  <a:txBody>
                    <a:bodyPr/>
                    <a:lstStyle/>
                    <a:p>
                      <a:r>
                        <a:rPr lang="en-US" sz="2000" b="1" dirty="0"/>
                        <a:t>Who is responsible to develop?</a:t>
                      </a:r>
                    </a:p>
                  </a:txBody>
                  <a:tcPr/>
                </a:tc>
                <a:tc>
                  <a:txBody>
                    <a:bodyPr/>
                    <a:lstStyle/>
                    <a:p>
                      <a:r>
                        <a:rPr lang="en-US" sz="1400" b="1" dirty="0"/>
                        <a:t>Licensed School Nurse only- </a:t>
                      </a:r>
                      <a:r>
                        <a:rPr lang="en-US" sz="1400" dirty="0"/>
                        <a:t>National Association of School Nurses (NASN) </a:t>
                      </a:r>
                    </a:p>
                  </a:txBody>
                  <a:tcPr/>
                </a:tc>
                <a:tc>
                  <a:txBody>
                    <a:bodyPr/>
                    <a:lstStyle/>
                    <a:p>
                      <a:r>
                        <a:rPr lang="en-US" sz="1400" b="1" dirty="0"/>
                        <a:t>504 team </a:t>
                      </a:r>
                      <a:r>
                        <a:rPr lang="en-US" sz="1400" dirty="0"/>
                        <a:t>with personnel knowledgeable about the data, eligibility and placement options</a:t>
                      </a:r>
                    </a:p>
                  </a:txBody>
                  <a:tcPr/>
                </a:tc>
                <a:extLst>
                  <a:ext uri="{0D108BD9-81ED-4DB2-BD59-A6C34878D82A}">
                    <a16:rowId xmlns:a16="http://schemas.microsoft.com/office/drawing/2014/main" val="2286872280"/>
                  </a:ext>
                </a:extLst>
              </a:tr>
              <a:tr h="788708">
                <a:tc>
                  <a:txBody>
                    <a:bodyPr/>
                    <a:lstStyle/>
                    <a:p>
                      <a:r>
                        <a:rPr lang="en-US" sz="2000" b="1" dirty="0"/>
                        <a:t>What rights does the covered individual have?</a:t>
                      </a:r>
                    </a:p>
                  </a:txBody>
                  <a:tcPr/>
                </a:tc>
                <a:tc>
                  <a:txBody>
                    <a:bodyPr/>
                    <a:lstStyle/>
                    <a:p>
                      <a:r>
                        <a:rPr lang="en-US" sz="1400" b="1" dirty="0"/>
                        <a:t>No rights are provided</a:t>
                      </a:r>
                      <a:r>
                        <a:rPr lang="en-US" sz="1400" b="0" dirty="0"/>
                        <a:t> for due process, evaluations, FAPE, etc.  </a:t>
                      </a:r>
                    </a:p>
                  </a:txBody>
                  <a:tcPr/>
                </a:tc>
                <a:tc>
                  <a:txBody>
                    <a:bodyPr/>
                    <a:lstStyle/>
                    <a:p>
                      <a:r>
                        <a:rPr lang="en-US" sz="1400" dirty="0"/>
                        <a:t>Parents are guaranteed </a:t>
                      </a:r>
                      <a:r>
                        <a:rPr lang="en-US" sz="1400" b="1" dirty="0"/>
                        <a:t>rights</a:t>
                      </a:r>
                      <a:r>
                        <a:rPr lang="en-US" sz="1400" dirty="0"/>
                        <a:t> pertaining to evaluation, eligibility and placement among others</a:t>
                      </a:r>
                    </a:p>
                  </a:txBody>
                  <a:tcPr/>
                </a:tc>
                <a:extLst>
                  <a:ext uri="{0D108BD9-81ED-4DB2-BD59-A6C34878D82A}">
                    <a16:rowId xmlns:a16="http://schemas.microsoft.com/office/drawing/2014/main" val="2919472715"/>
                  </a:ext>
                </a:extLst>
              </a:tr>
              <a:tr h="788708">
                <a:tc>
                  <a:txBody>
                    <a:bodyPr/>
                    <a:lstStyle/>
                    <a:p>
                      <a:r>
                        <a:rPr lang="en-US" sz="2000" b="1" dirty="0"/>
                        <a:t>When are revision/reviews required?</a:t>
                      </a:r>
                    </a:p>
                  </a:txBody>
                  <a:tcPr/>
                </a:tc>
                <a:tc>
                  <a:txBody>
                    <a:bodyPr/>
                    <a:lstStyle/>
                    <a:p>
                      <a:r>
                        <a:rPr lang="en-US" sz="1400" dirty="0"/>
                        <a:t>NASN says </a:t>
                      </a:r>
                      <a:r>
                        <a:rPr lang="en-US" sz="1400" b="1" dirty="0"/>
                        <a:t>annually or when medical needs change</a:t>
                      </a:r>
                    </a:p>
                  </a:txBody>
                  <a:tcPr/>
                </a:tc>
                <a:tc>
                  <a:txBody>
                    <a:bodyPr/>
                    <a:lstStyle/>
                    <a:p>
                      <a:r>
                        <a:rPr lang="en-US" sz="1400" dirty="0"/>
                        <a:t>Periodically, though CSI and most districts require </a:t>
                      </a:r>
                      <a:r>
                        <a:rPr lang="en-US" sz="1400" b="1" dirty="0"/>
                        <a:t>annually and reevaluation every 3 years</a:t>
                      </a:r>
                    </a:p>
                  </a:txBody>
                  <a:tcPr/>
                </a:tc>
                <a:extLst>
                  <a:ext uri="{0D108BD9-81ED-4DB2-BD59-A6C34878D82A}">
                    <a16:rowId xmlns:a16="http://schemas.microsoft.com/office/drawing/2014/main" val="1009845951"/>
                  </a:ext>
                </a:extLst>
              </a:tr>
            </a:tbl>
          </a:graphicData>
        </a:graphic>
      </p:graphicFrame>
    </p:spTree>
    <p:extLst>
      <p:ext uri="{BB962C8B-B14F-4D97-AF65-F5344CB8AC3E}">
        <p14:creationId xmlns:p14="http://schemas.microsoft.com/office/powerpoint/2010/main" val="91255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40B0A-AA9B-9D62-2520-4AB1CDC97643}"/>
              </a:ext>
            </a:extLst>
          </p:cNvPr>
          <p:cNvSpPr>
            <a:spLocks noGrp="1"/>
          </p:cNvSpPr>
          <p:nvPr>
            <p:ph type="title"/>
          </p:nvPr>
        </p:nvSpPr>
        <p:spPr>
          <a:xfrm>
            <a:off x="439858" y="1683756"/>
            <a:ext cx="2336449" cy="2396359"/>
          </a:xfrm>
        </p:spPr>
        <p:txBody>
          <a:bodyPr anchor="b">
            <a:normAutofit/>
          </a:bodyPr>
          <a:lstStyle/>
          <a:p>
            <a:pPr algn="r"/>
            <a:br>
              <a:rPr lang="en-US" sz="2200">
                <a:solidFill>
                  <a:srgbClr val="FFFFFF"/>
                </a:solidFill>
              </a:rPr>
            </a:br>
            <a:r>
              <a:rPr lang="en-US" sz="2200" b="1">
                <a:solidFill>
                  <a:srgbClr val="FFFFFF"/>
                </a:solidFill>
              </a:rPr>
              <a:t>Examples of IHPs that suggest 504 or IDEA accommodations are needed:</a:t>
            </a:r>
            <a:br>
              <a:rPr lang="en-US" sz="2200">
                <a:solidFill>
                  <a:srgbClr val="FFFFFF"/>
                </a:solidFill>
              </a:rPr>
            </a:br>
            <a:endParaRPr lang="en-US" sz="2200">
              <a:solidFill>
                <a:srgbClr val="FFFFFF"/>
              </a:solidFill>
            </a:endParaRPr>
          </a:p>
        </p:txBody>
      </p:sp>
      <p:graphicFrame>
        <p:nvGraphicFramePr>
          <p:cNvPr id="5" name="Content Placeholder 2" descr="The need to self test blood sugar during class, requires access to insulin, needs field trip accommodations for medical condition, has food allergies that require precautions in the environment, requires accommodations due to impact on attendance, student requires nursing services&#10;">
            <a:extLst>
              <a:ext uri="{FF2B5EF4-FFF2-40B4-BE49-F238E27FC236}">
                <a16:creationId xmlns:a16="http://schemas.microsoft.com/office/drawing/2014/main" id="{5D25ACBB-6C1E-74C8-10CD-A851C6F75158}"/>
              </a:ext>
            </a:extLst>
          </p:cNvPr>
          <p:cNvGraphicFramePr>
            <a:graphicFrameLocks noGrp="1"/>
          </p:cNvGraphicFramePr>
          <p:nvPr>
            <p:ph idx="1"/>
            <p:extLst>
              <p:ext uri="{D42A27DB-BD31-4B8C-83A1-F6EECF244321}">
                <p14:modId xmlns:p14="http://schemas.microsoft.com/office/powerpoint/2010/main" val="220567314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62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CB8D-2A75-EC9C-2F9F-D7EA6624C635}"/>
              </a:ext>
            </a:extLst>
          </p:cNvPr>
          <p:cNvSpPr>
            <a:spLocks noGrp="1"/>
          </p:cNvSpPr>
          <p:nvPr>
            <p:ph type="title"/>
          </p:nvPr>
        </p:nvSpPr>
        <p:spPr>
          <a:xfrm>
            <a:off x="628650" y="-67125"/>
            <a:ext cx="7886700" cy="691778"/>
          </a:xfrm>
        </p:spPr>
        <p:txBody>
          <a:bodyPr>
            <a:normAutofit/>
          </a:bodyPr>
          <a:lstStyle/>
          <a:p>
            <a:pPr algn="ctr"/>
            <a:r>
              <a:rPr lang="en-US" sz="2400" b="1" dirty="0"/>
              <a:t>Section 504 and IEP Comparison</a:t>
            </a:r>
          </a:p>
        </p:txBody>
      </p:sp>
      <p:graphicFrame>
        <p:nvGraphicFramePr>
          <p:cNvPr id="7" name="Content Placeholder 6">
            <a:extLst>
              <a:ext uri="{FF2B5EF4-FFF2-40B4-BE49-F238E27FC236}">
                <a16:creationId xmlns:a16="http://schemas.microsoft.com/office/drawing/2014/main" id="{597B943C-4915-76E5-4C86-53F42D5A7DF4}"/>
              </a:ext>
            </a:extLst>
          </p:cNvPr>
          <p:cNvGraphicFramePr>
            <a:graphicFrameLocks noGrp="1"/>
          </p:cNvGraphicFramePr>
          <p:nvPr>
            <p:ph idx="1"/>
            <p:extLst>
              <p:ext uri="{D42A27DB-BD31-4B8C-83A1-F6EECF244321}">
                <p14:modId xmlns:p14="http://schemas.microsoft.com/office/powerpoint/2010/main" val="215318471"/>
              </p:ext>
            </p:extLst>
          </p:nvPr>
        </p:nvGraphicFramePr>
        <p:xfrm>
          <a:off x="806780" y="449760"/>
          <a:ext cx="8025492" cy="6248150"/>
        </p:xfrm>
        <a:graphic>
          <a:graphicData uri="http://schemas.openxmlformats.org/drawingml/2006/table">
            <a:tbl>
              <a:tblPr firstRow="1" bandRow="1">
                <a:tableStyleId>{5C22544A-7EE6-4342-B048-85BDC9FD1C3A}</a:tableStyleId>
              </a:tblPr>
              <a:tblGrid>
                <a:gridCol w="2675164">
                  <a:extLst>
                    <a:ext uri="{9D8B030D-6E8A-4147-A177-3AD203B41FA5}">
                      <a16:colId xmlns:a16="http://schemas.microsoft.com/office/drawing/2014/main" val="104759678"/>
                    </a:ext>
                  </a:extLst>
                </a:gridCol>
                <a:gridCol w="2675164">
                  <a:extLst>
                    <a:ext uri="{9D8B030D-6E8A-4147-A177-3AD203B41FA5}">
                      <a16:colId xmlns:a16="http://schemas.microsoft.com/office/drawing/2014/main" val="4147153948"/>
                    </a:ext>
                  </a:extLst>
                </a:gridCol>
                <a:gridCol w="2675164">
                  <a:extLst>
                    <a:ext uri="{9D8B030D-6E8A-4147-A177-3AD203B41FA5}">
                      <a16:colId xmlns:a16="http://schemas.microsoft.com/office/drawing/2014/main" val="1697770939"/>
                    </a:ext>
                  </a:extLst>
                </a:gridCol>
              </a:tblGrid>
              <a:tr h="456950">
                <a:tc>
                  <a:txBody>
                    <a:bodyPr/>
                    <a:lstStyle/>
                    <a:p>
                      <a:pPr algn="ctr"/>
                      <a:endParaRPr lang="en-US" dirty="0"/>
                    </a:p>
                  </a:txBody>
                  <a:tcPr/>
                </a:tc>
                <a:tc>
                  <a:txBody>
                    <a:bodyPr/>
                    <a:lstStyle/>
                    <a:p>
                      <a:pPr algn="ctr"/>
                      <a:r>
                        <a:rPr lang="en-US" dirty="0"/>
                        <a:t>IEP</a:t>
                      </a:r>
                    </a:p>
                  </a:txBody>
                  <a:tcPr/>
                </a:tc>
                <a:tc>
                  <a:txBody>
                    <a:bodyPr/>
                    <a:lstStyle/>
                    <a:p>
                      <a:pPr algn="ctr"/>
                      <a:r>
                        <a:rPr lang="en-US" dirty="0"/>
                        <a:t>504</a:t>
                      </a:r>
                    </a:p>
                  </a:txBody>
                  <a:tcPr/>
                </a:tc>
                <a:extLst>
                  <a:ext uri="{0D108BD9-81ED-4DB2-BD59-A6C34878D82A}">
                    <a16:rowId xmlns:a16="http://schemas.microsoft.com/office/drawing/2014/main" val="3125519916"/>
                  </a:ext>
                </a:extLst>
              </a:tr>
              <a:tr h="456950">
                <a:tc>
                  <a:txBody>
                    <a:bodyPr/>
                    <a:lstStyle/>
                    <a:p>
                      <a:r>
                        <a:rPr lang="en-US" sz="1800" b="1" dirty="0"/>
                        <a:t>What is it?</a:t>
                      </a:r>
                    </a:p>
                  </a:txBody>
                  <a:tcPr/>
                </a:tc>
                <a:tc>
                  <a:txBody>
                    <a:bodyPr/>
                    <a:lstStyle/>
                    <a:p>
                      <a:r>
                        <a:rPr lang="en-US" sz="1400" b="0" dirty="0"/>
                        <a:t>Plan to provide individualized and </a:t>
                      </a:r>
                      <a:r>
                        <a:rPr lang="en-US" sz="1400" b="1" dirty="0"/>
                        <a:t>specialized instruction </a:t>
                      </a:r>
                      <a:r>
                        <a:rPr lang="en-US" sz="1400" b="0" dirty="0"/>
                        <a:t>&amp; related services to meet unique needs.  Includes accommodations and modifications.</a:t>
                      </a:r>
                    </a:p>
                  </a:txBody>
                  <a:tcPr/>
                </a:tc>
                <a:tc>
                  <a:txBody>
                    <a:bodyPr/>
                    <a:lstStyle/>
                    <a:p>
                      <a:r>
                        <a:rPr lang="en-US" sz="1400" dirty="0"/>
                        <a:t>A plan to </a:t>
                      </a:r>
                      <a:r>
                        <a:rPr lang="en-US" sz="1400" b="1" dirty="0"/>
                        <a:t>remove barriers to accessibility</a:t>
                      </a:r>
                      <a:r>
                        <a:rPr lang="en-US" sz="1400" dirty="0"/>
                        <a:t> to education and educational environment.  Mostly involves accommodations, some services to help with access.</a:t>
                      </a:r>
                      <a:endParaRPr lang="en-US" sz="1400" b="1" dirty="0"/>
                    </a:p>
                  </a:txBody>
                  <a:tcPr/>
                </a:tc>
                <a:extLst>
                  <a:ext uri="{0D108BD9-81ED-4DB2-BD59-A6C34878D82A}">
                    <a16:rowId xmlns:a16="http://schemas.microsoft.com/office/drawing/2014/main" val="277290347"/>
                  </a:ext>
                </a:extLst>
              </a:tr>
              <a:tr h="456950">
                <a:tc>
                  <a:txBody>
                    <a:bodyPr/>
                    <a:lstStyle/>
                    <a:p>
                      <a:r>
                        <a:rPr lang="en-US" sz="1800" b="1" dirty="0"/>
                        <a:t>Who is eligible?</a:t>
                      </a:r>
                    </a:p>
                  </a:txBody>
                  <a:tcPr/>
                </a:tc>
                <a:tc>
                  <a:txBody>
                    <a:bodyPr/>
                    <a:lstStyle/>
                    <a:p>
                      <a:r>
                        <a:rPr lang="en-US" sz="1400" dirty="0"/>
                        <a:t>Students who meet one of </a:t>
                      </a:r>
                      <a:r>
                        <a:rPr lang="en-US" sz="1400" b="1" dirty="0"/>
                        <a:t>13 defined disabilities</a:t>
                      </a:r>
                      <a:r>
                        <a:rPr lang="en-US" sz="1400" dirty="0"/>
                        <a:t> listed in IDEA.  Must impact ability to progress academically and/or benefit from general ed.  </a:t>
                      </a:r>
                      <a:r>
                        <a:rPr lang="en-US" sz="1400" i="1" dirty="0"/>
                        <a:t>See next slide for more.</a:t>
                      </a:r>
                    </a:p>
                  </a:txBody>
                  <a:tcPr/>
                </a:tc>
                <a:tc>
                  <a:txBody>
                    <a:bodyPr/>
                    <a:lstStyle/>
                    <a:p>
                      <a:r>
                        <a:rPr lang="en-US" sz="1400" dirty="0"/>
                        <a:t>Students with physical or psychological </a:t>
                      </a:r>
                      <a:r>
                        <a:rPr lang="en-US" sz="1400" b="1" dirty="0"/>
                        <a:t>impairment that substantially limits a major life activity</a:t>
                      </a:r>
                    </a:p>
                  </a:txBody>
                  <a:tcPr/>
                </a:tc>
                <a:extLst>
                  <a:ext uri="{0D108BD9-81ED-4DB2-BD59-A6C34878D82A}">
                    <a16:rowId xmlns:a16="http://schemas.microsoft.com/office/drawing/2014/main" val="1949240664"/>
                  </a:ext>
                </a:extLst>
              </a:tr>
              <a:tr h="788708">
                <a:tc>
                  <a:txBody>
                    <a:bodyPr/>
                    <a:lstStyle/>
                    <a:p>
                      <a:r>
                        <a:rPr lang="en-US" sz="1800" b="1" dirty="0"/>
                        <a:t>Who is responsible to develop?</a:t>
                      </a:r>
                    </a:p>
                  </a:txBody>
                  <a:tcPr/>
                </a:tc>
                <a:tc>
                  <a:txBody>
                    <a:bodyPr/>
                    <a:lstStyle/>
                    <a:p>
                      <a:r>
                        <a:rPr lang="en-US" sz="1400" dirty="0"/>
                        <a:t>IEP team of</a:t>
                      </a:r>
                      <a:r>
                        <a:rPr lang="en-US" sz="1400" b="1" dirty="0"/>
                        <a:t> properly licensed personnel </a:t>
                      </a:r>
                      <a:r>
                        <a:rPr lang="en-US" sz="1400" dirty="0"/>
                        <a:t>in special education.  Meetings must include gen ed teacher , parents, and other personnel based on condition.</a:t>
                      </a:r>
                    </a:p>
                  </a:txBody>
                  <a:tcPr/>
                </a:tc>
                <a:tc>
                  <a:txBody>
                    <a:bodyPr/>
                    <a:lstStyle/>
                    <a:p>
                      <a:r>
                        <a:rPr lang="en-US" sz="1400" b="1" dirty="0"/>
                        <a:t>504 team </a:t>
                      </a:r>
                      <a:r>
                        <a:rPr lang="en-US" sz="1400" dirty="0"/>
                        <a:t>with personnel knowledgeable about the data, eligibility and placement options</a:t>
                      </a:r>
                    </a:p>
                  </a:txBody>
                  <a:tcPr/>
                </a:tc>
                <a:extLst>
                  <a:ext uri="{0D108BD9-81ED-4DB2-BD59-A6C34878D82A}">
                    <a16:rowId xmlns:a16="http://schemas.microsoft.com/office/drawing/2014/main" val="2286872280"/>
                  </a:ext>
                </a:extLst>
              </a:tr>
              <a:tr h="788708">
                <a:tc>
                  <a:txBody>
                    <a:bodyPr/>
                    <a:lstStyle/>
                    <a:p>
                      <a:r>
                        <a:rPr lang="en-US" sz="1800" b="1" dirty="0"/>
                        <a:t>What rights does the covered individual have?</a:t>
                      </a:r>
                    </a:p>
                  </a:txBody>
                  <a:tcPr/>
                </a:tc>
                <a:tc>
                  <a:txBody>
                    <a:bodyPr/>
                    <a:lstStyle/>
                    <a:p>
                      <a:r>
                        <a:rPr lang="en-US" sz="1400" b="1" dirty="0"/>
                        <a:t>Procedural safeguards </a:t>
                      </a:r>
                      <a:r>
                        <a:rPr lang="en-US" sz="1400" b="0" dirty="0"/>
                        <a:t>with some similarity to 504 but more involved.  Dispute resolution options guaranteed.</a:t>
                      </a:r>
                    </a:p>
                  </a:txBody>
                  <a:tcPr/>
                </a:tc>
                <a:tc>
                  <a:txBody>
                    <a:bodyPr/>
                    <a:lstStyle/>
                    <a:p>
                      <a:r>
                        <a:rPr lang="en-US" sz="1400" dirty="0"/>
                        <a:t>Parents are guaranteed </a:t>
                      </a:r>
                      <a:r>
                        <a:rPr lang="en-US" sz="1400" b="1" dirty="0"/>
                        <a:t>rights</a:t>
                      </a:r>
                      <a:r>
                        <a:rPr lang="en-US" sz="1400" dirty="0"/>
                        <a:t> pertaining to evaluation, eligibility and placement among others</a:t>
                      </a:r>
                    </a:p>
                  </a:txBody>
                  <a:tcPr/>
                </a:tc>
                <a:extLst>
                  <a:ext uri="{0D108BD9-81ED-4DB2-BD59-A6C34878D82A}">
                    <a16:rowId xmlns:a16="http://schemas.microsoft.com/office/drawing/2014/main" val="2919472715"/>
                  </a:ext>
                </a:extLst>
              </a:tr>
              <a:tr h="788708">
                <a:tc>
                  <a:txBody>
                    <a:bodyPr/>
                    <a:lstStyle/>
                    <a:p>
                      <a:r>
                        <a:rPr lang="en-US" sz="1800" b="1" dirty="0"/>
                        <a:t>When are revision/reviews required?</a:t>
                      </a:r>
                    </a:p>
                  </a:txBody>
                  <a:tcPr/>
                </a:tc>
                <a:tc>
                  <a:txBody>
                    <a:bodyPr/>
                    <a:lstStyle/>
                    <a:p>
                      <a:r>
                        <a:rPr lang="en-US" sz="1400" dirty="0"/>
                        <a:t>Annual Reviews and 3-year evaluations with </a:t>
                      </a:r>
                      <a:r>
                        <a:rPr lang="en-US" sz="1400" b="1" dirty="0"/>
                        <a:t>strict timelines</a:t>
                      </a:r>
                      <a:r>
                        <a:rPr lang="en-US" sz="1400" dirty="0"/>
                        <a:t>.  </a:t>
                      </a:r>
                      <a:endParaRPr lang="en-US" sz="1400" b="1" dirty="0"/>
                    </a:p>
                  </a:txBody>
                  <a:tcPr/>
                </a:tc>
                <a:tc>
                  <a:txBody>
                    <a:bodyPr/>
                    <a:lstStyle/>
                    <a:p>
                      <a:r>
                        <a:rPr lang="en-US" sz="1400" dirty="0"/>
                        <a:t>Periodically, though CSI and most districts require </a:t>
                      </a:r>
                      <a:r>
                        <a:rPr lang="en-US" sz="1400" b="1" dirty="0"/>
                        <a:t>annually and reevaluation every 3 years, </a:t>
                      </a:r>
                      <a:r>
                        <a:rPr lang="en-US" sz="1400" b="0" dirty="0"/>
                        <a:t>similar to IDEA but no strict guidance</a:t>
                      </a:r>
                    </a:p>
                  </a:txBody>
                  <a:tcPr/>
                </a:tc>
                <a:extLst>
                  <a:ext uri="{0D108BD9-81ED-4DB2-BD59-A6C34878D82A}">
                    <a16:rowId xmlns:a16="http://schemas.microsoft.com/office/drawing/2014/main" val="1009845951"/>
                  </a:ext>
                </a:extLst>
              </a:tr>
            </a:tbl>
          </a:graphicData>
        </a:graphic>
      </p:graphicFrame>
    </p:spTree>
    <p:extLst>
      <p:ext uri="{BB962C8B-B14F-4D97-AF65-F5344CB8AC3E}">
        <p14:creationId xmlns:p14="http://schemas.microsoft.com/office/powerpoint/2010/main" val="5358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2306</TotalTime>
  <Words>1097</Words>
  <Application>Microsoft Office PowerPoint</Application>
  <PresentationFormat>On-screen Show (4:3)</PresentationFormat>
  <Paragraphs>133</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Section 504 Module IV</vt:lpstr>
      <vt:lpstr>Individualized Healthcare Plan (IHP)</vt:lpstr>
      <vt:lpstr>IHPs</vt:lpstr>
      <vt:lpstr>Examples of Considerations by School Nurses in Developing IHPs</vt:lpstr>
      <vt:lpstr>Example CDE IHP Form</vt:lpstr>
      <vt:lpstr>When does a student with an IHP need a 504 Plan or IEP?</vt:lpstr>
      <vt:lpstr>IHP and 504 Plan Comparison</vt:lpstr>
      <vt:lpstr> Examples of IHPs that suggest 504 or IDEA accommodations are needed: </vt:lpstr>
      <vt:lpstr>Section 504 and IEP Comparison</vt:lpstr>
      <vt:lpstr>Section 504 and IEP Comparison Continued</vt:lpstr>
      <vt:lpstr>ADHD as eligible under Section 504</vt:lpstr>
      <vt:lpstr>ADHD as eligible under IDEA (OHI)</vt:lpstr>
      <vt:lpstr>Additional ADHD Special Education Eligibility Considerations</vt:lpstr>
      <vt:lpstr>Final Thoughts:   Section 504 Plans &amp; IEPs</vt:lpstr>
      <vt:lpstr>Next Training</vt:lpstr>
      <vt:lpstr>  Q &amp; A</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First Section 504 Meeting</dc:title>
  <dc:creator>Stachokus, Nick</dc:creator>
  <cp:lastModifiedBy>Vigil, Raena</cp:lastModifiedBy>
  <cp:revision>75</cp:revision>
  <dcterms:created xsi:type="dcterms:W3CDTF">2019-06-13T15:30:37Z</dcterms:created>
  <dcterms:modified xsi:type="dcterms:W3CDTF">2023-10-11T21:28:08Z</dcterms:modified>
</cp:coreProperties>
</file>