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257" r:id="rId3"/>
    <p:sldId id="4221" r:id="rId4"/>
    <p:sldId id="4226" r:id="rId5"/>
    <p:sldId id="4243" r:id="rId6"/>
    <p:sldId id="4244" r:id="rId7"/>
    <p:sldId id="4222" r:id="rId8"/>
    <p:sldId id="4223" r:id="rId9"/>
    <p:sldId id="4224" r:id="rId10"/>
    <p:sldId id="4232" r:id="rId11"/>
    <p:sldId id="4228" r:id="rId12"/>
    <p:sldId id="4241" r:id="rId13"/>
    <p:sldId id="4237" r:id="rId14"/>
    <p:sldId id="4239" r:id="rId15"/>
    <p:sldId id="4254" r:id="rId16"/>
    <p:sldId id="4258" r:id="rId17"/>
    <p:sldId id="4260" r:id="rId18"/>
    <p:sldId id="4262" r:id="rId19"/>
    <p:sldId id="4261" r:id="rId20"/>
    <p:sldId id="4263" r:id="rId21"/>
    <p:sldId id="4236" r:id="rId22"/>
    <p:sldId id="4242" r:id="rId23"/>
    <p:sldId id="424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CBE752B-B787-683B-0E8C-9C88A63DEE54}" name="Aragon, Stephanie" initials="AS" userId="S::Aragon_s@cde.state.co.us::7d050a08-3ad0-4d4c-b62d-430492399514" providerId="AD"/>
  <p188:author id="{A9D04333-5B07-0559-9F30-AFF42B1436E0}" name="Hawkins, Anastasia" initials="HA" userId="S::Hawkins_a@cde.state.co.us::f4e6b0ec-4850-420b-bcbe-f6cff182eae8" providerId="AD"/>
  <p188:author id="{A9311169-BE50-A6C0-E8B6-68B8DC36EE6B}" name="Dinnen, Janet" initials="DJ" userId="S::Dinnen_J@cde.state.co.us::682ebc80-7236-4772-9819-9edf9790eda1" providerId="AD"/>
  <p188:author id="{C867EF8A-AD33-D468-67EC-8DB907CAAA82}" name="Oberg, Amanda" initials="OA" userId="S::OBERG_Amanda@cde.state.co.us::31f75dea-38a5-4e2d-b82d-e61610bcc392" providerId="AD"/>
  <p188:author id="{DD91B2BB-8C9F-EF7D-9BEC-D83B53AA60CC}" name="Marks, Ryan" initials="MR" userId="S::Marks_R@cde.state.co.us::d6e37ca9-34b5-4f4b-a094-0cc56e850c9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A0"/>
    <a:srgbClr val="455FA9"/>
    <a:srgbClr val="C63F28"/>
    <a:srgbClr val="190CC6"/>
    <a:srgbClr val="EFA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e-fs-01\csi$\Authorization\Accreditation\CSI%20Performance%20Ratings%20over%20Tim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e-fs-01\csi$\Authorization\Accreditation\CSI%20Performance%20Ratings%20over%20Tim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e-fs-01\csi$\Authorization\Accreditation\CSI%20Performance%20Ratings%20over%20Tim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/>
              <a:t>Distribution by Rating Over Time -</a:t>
            </a:r>
            <a:r>
              <a:rPr lang="en-US" b="1" baseline="0"/>
              <a:t> Academic Ratings Only</a:t>
            </a:r>
            <a:endParaRPr lang="en-US" b="1"/>
          </a:p>
        </c:rich>
      </c:tx>
      <c:layout>
        <c:manualLayout>
          <c:xMode val="edge"/>
          <c:yMode val="edge"/>
          <c:x val="0.19960493312542124"/>
          <c:y val="9.53377590444037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'Rating Distribution'!$A$35</c:f>
              <c:strCache>
                <c:ptCount val="1"/>
                <c:pt idx="0">
                  <c:v>Turnaround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2373904574786289"/>
                  <c:y val="3.05250305250305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04-448C-BE64-102D117B4494}"/>
                </c:ext>
              </c:extLst>
            </c:dLbl>
            <c:dLbl>
              <c:idx val="1"/>
              <c:layout>
                <c:manualLayout>
                  <c:x val="0.1237390457478628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04-448C-BE64-102D117B4494}"/>
                </c:ext>
              </c:extLst>
            </c:dLbl>
            <c:dLbl>
              <c:idx val="2"/>
              <c:layout>
                <c:manualLayout>
                  <c:x val="0.1237390457478629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04-448C-BE64-102D117B4494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Distribution'!$E$35:$G$35</c:f>
              <c:numCache>
                <c:formatCode>0.0%</c:formatCode>
                <c:ptCount val="3"/>
                <c:pt idx="0">
                  <c:v>2.564102564102564E-2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04-448C-BE64-102D117B4494}"/>
            </c:ext>
          </c:extLst>
        </c:ser>
        <c:ser>
          <c:idx val="3"/>
          <c:order val="1"/>
          <c:tx>
            <c:strRef>
              <c:f>'Rating Distribution'!$A$36</c:f>
              <c:strCache>
                <c:ptCount val="1"/>
                <c:pt idx="0">
                  <c:v>Priority Improvement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Distribution'!$E$36:$G$36</c:f>
              <c:numCache>
                <c:formatCode>0.0%</c:formatCode>
                <c:ptCount val="3"/>
                <c:pt idx="0">
                  <c:v>2.564102564102564E-2</c:v>
                </c:pt>
                <c:pt idx="1">
                  <c:v>2.7777777777777776E-2</c:v>
                </c:pt>
                <c:pt idx="2">
                  <c:v>5.7142857142857141E-2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04-448C-BE64-102D117B4494}"/>
            </c:ext>
          </c:extLst>
        </c:ser>
        <c:ser>
          <c:idx val="4"/>
          <c:order val="2"/>
          <c:tx>
            <c:strRef>
              <c:f>'Rating Distribution'!$A$37</c:f>
              <c:strCache>
                <c:ptCount val="1"/>
                <c:pt idx="0">
                  <c:v>Improvement</c:v>
                </c:pt>
              </c:strCache>
            </c:strRef>
          </c:tx>
          <c:spPr>
            <a:solidFill>
              <a:srgbClr val="F7F16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Distribution'!$E$37:$G$37</c:f>
              <c:numCache>
                <c:formatCode>0.0%</c:formatCode>
                <c:ptCount val="3"/>
                <c:pt idx="0">
                  <c:v>0.25641025641025639</c:v>
                </c:pt>
                <c:pt idx="1">
                  <c:v>0.27777777777777779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04-448C-BE64-102D117B4494}"/>
            </c:ext>
          </c:extLst>
        </c:ser>
        <c:ser>
          <c:idx val="5"/>
          <c:order val="3"/>
          <c:tx>
            <c:strRef>
              <c:f>'Rating Distribution'!$A$38</c:f>
              <c:strCache>
                <c:ptCount val="1"/>
                <c:pt idx="0">
                  <c:v>Performance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Distribution'!$E$38:$G$38</c:f>
              <c:numCache>
                <c:formatCode>0.0%</c:formatCode>
                <c:ptCount val="3"/>
                <c:pt idx="0">
                  <c:v>0.46153846153846156</c:v>
                </c:pt>
                <c:pt idx="1">
                  <c:v>0.41666666666666669</c:v>
                </c:pt>
                <c:pt idx="2">
                  <c:v>0.34285714285714286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04-448C-BE64-102D117B4494}"/>
            </c:ext>
          </c:extLst>
        </c:ser>
        <c:ser>
          <c:idx val="0"/>
          <c:order val="4"/>
          <c:tx>
            <c:strRef>
              <c:f>'Rating Distribution'!$A$39</c:f>
              <c:strCache>
                <c:ptCount val="1"/>
                <c:pt idx="0">
                  <c:v>Performance with Distinction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Distribution'!$E$39:$G$39</c:f>
              <c:numCache>
                <c:formatCode>0.0%</c:formatCode>
                <c:ptCount val="3"/>
                <c:pt idx="0">
                  <c:v>0.23076923076923078</c:v>
                </c:pt>
                <c:pt idx="1">
                  <c:v>0.27777777777777779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B04-448C-BE64-102D117B449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8"/>
        <c:overlap val="100"/>
        <c:axId val="519586104"/>
        <c:axId val="519577088"/>
      </c:barChart>
      <c:catAx>
        <c:axId val="51958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9577088"/>
        <c:crosses val="autoZero"/>
        <c:auto val="1"/>
        <c:lblAlgn val="ctr"/>
        <c:lblOffset val="100"/>
        <c:noMultiLvlLbl val="0"/>
      </c:catAx>
      <c:valAx>
        <c:axId val="51957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9586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/>
              <a:t>Distribution by Rating Over Time -</a:t>
            </a:r>
            <a:r>
              <a:rPr lang="en-US" b="1" baseline="0"/>
              <a:t> Academic Ratings Only</a:t>
            </a:r>
            <a:endParaRPr lang="en-US" b="1"/>
          </a:p>
        </c:rich>
      </c:tx>
      <c:layout>
        <c:manualLayout>
          <c:xMode val="edge"/>
          <c:yMode val="edge"/>
          <c:x val="0.19960493312542124"/>
          <c:y val="9.53377590444037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'Rating Distribution'!$A$34</c:f>
              <c:strCache>
                <c:ptCount val="1"/>
                <c:pt idx="0">
                  <c:v>Turnaround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2373904574786289"/>
                  <c:y val="3.05250305250305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04-448C-BE64-102D117B4494}"/>
                </c:ext>
              </c:extLst>
            </c:dLbl>
            <c:dLbl>
              <c:idx val="1"/>
              <c:layout>
                <c:manualLayout>
                  <c:x val="0.1237390457478628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04-448C-BE64-102D117B4494}"/>
                </c:ext>
              </c:extLst>
            </c:dLbl>
            <c:dLbl>
              <c:idx val="2"/>
              <c:layout>
                <c:manualLayout>
                  <c:x val="0.1237390457478629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04-448C-BE64-102D117B4494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Distribution'!$E$34:$G$34</c:f>
              <c:numCache>
                <c:formatCode>0.0%</c:formatCode>
                <c:ptCount val="3"/>
                <c:pt idx="0">
                  <c:v>2.564102564102564E-2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04-448C-BE64-102D117B4494}"/>
            </c:ext>
          </c:extLst>
        </c:ser>
        <c:ser>
          <c:idx val="3"/>
          <c:order val="1"/>
          <c:tx>
            <c:strRef>
              <c:f>'Rating Distribution'!$A$35</c:f>
              <c:strCache>
                <c:ptCount val="1"/>
                <c:pt idx="0">
                  <c:v>Priority Improvement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Distribution'!$E$35:$G$35</c:f>
              <c:numCache>
                <c:formatCode>0.0%</c:formatCode>
                <c:ptCount val="3"/>
                <c:pt idx="0">
                  <c:v>2.564102564102564E-2</c:v>
                </c:pt>
                <c:pt idx="1">
                  <c:v>2.7777777777777776E-2</c:v>
                </c:pt>
                <c:pt idx="2">
                  <c:v>5.7142857142857141E-2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04-448C-BE64-102D117B4494}"/>
            </c:ext>
          </c:extLst>
        </c:ser>
        <c:ser>
          <c:idx val="4"/>
          <c:order val="2"/>
          <c:tx>
            <c:strRef>
              <c:f>'Rating Distribution'!$A$36</c:f>
              <c:strCache>
                <c:ptCount val="1"/>
                <c:pt idx="0">
                  <c:v>Improvement</c:v>
                </c:pt>
              </c:strCache>
            </c:strRef>
          </c:tx>
          <c:spPr>
            <a:solidFill>
              <a:srgbClr val="F7F16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Distribution'!$E$36:$G$36</c:f>
              <c:numCache>
                <c:formatCode>0.0%</c:formatCode>
                <c:ptCount val="3"/>
                <c:pt idx="0">
                  <c:v>0.25641025641025639</c:v>
                </c:pt>
                <c:pt idx="1">
                  <c:v>0.27777777777777779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04-448C-BE64-102D117B4494}"/>
            </c:ext>
          </c:extLst>
        </c:ser>
        <c:ser>
          <c:idx val="5"/>
          <c:order val="3"/>
          <c:tx>
            <c:strRef>
              <c:f>'Rating Distribution'!$A$37</c:f>
              <c:strCache>
                <c:ptCount val="1"/>
                <c:pt idx="0">
                  <c:v>Performance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Distribution'!$E$37:$G$37</c:f>
              <c:numCache>
                <c:formatCode>0.0%</c:formatCode>
                <c:ptCount val="3"/>
                <c:pt idx="0">
                  <c:v>0.46153846153846156</c:v>
                </c:pt>
                <c:pt idx="1">
                  <c:v>0.41666666666666669</c:v>
                </c:pt>
                <c:pt idx="2">
                  <c:v>0.34285714285714286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04-448C-BE64-102D117B4494}"/>
            </c:ext>
          </c:extLst>
        </c:ser>
        <c:ser>
          <c:idx val="0"/>
          <c:order val="4"/>
          <c:tx>
            <c:strRef>
              <c:f>'Rating Distribution'!$A$38</c:f>
              <c:strCache>
                <c:ptCount val="1"/>
                <c:pt idx="0">
                  <c:v>Performance with Distinction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Distribution'!$E$38:$G$38</c:f>
              <c:numCache>
                <c:formatCode>0.0%</c:formatCode>
                <c:ptCount val="3"/>
                <c:pt idx="0">
                  <c:v>0.23076923076923078</c:v>
                </c:pt>
                <c:pt idx="1">
                  <c:v>0.27777777777777779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B04-448C-BE64-102D117B449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8"/>
        <c:overlap val="100"/>
        <c:axId val="519586104"/>
        <c:axId val="519577088"/>
      </c:barChart>
      <c:catAx>
        <c:axId val="51958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9577088"/>
        <c:crosses val="autoZero"/>
        <c:auto val="1"/>
        <c:lblAlgn val="ctr"/>
        <c:lblOffset val="100"/>
        <c:noMultiLvlLbl val="0"/>
      </c:catAx>
      <c:valAx>
        <c:axId val="51957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9586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/>
              <a:t>Distribution by Rating Over Time &amp;</a:t>
            </a:r>
            <a:r>
              <a:rPr lang="en-US" b="1" baseline="0"/>
              <a:t> Insufficent State Data</a:t>
            </a:r>
            <a:endParaRPr lang="en-US" b="1"/>
          </a:p>
        </c:rich>
      </c:tx>
      <c:layout>
        <c:manualLayout>
          <c:xMode val="edge"/>
          <c:yMode val="edge"/>
          <c:x val="0.19960493312542124"/>
          <c:y val="9.53377590444037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'Rating Distribution'!$A$34</c:f>
              <c:strCache>
                <c:ptCount val="1"/>
                <c:pt idx="0">
                  <c:v>Insufficient State Data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Distribution'!$E$34:$G$34</c:f>
              <c:numCache>
                <c:formatCode>0.0%</c:formatCode>
                <c:ptCount val="3"/>
                <c:pt idx="0">
                  <c:v>0</c:v>
                </c:pt>
                <c:pt idx="1">
                  <c:v>0.11627906976744186</c:v>
                </c:pt>
                <c:pt idx="2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88-439D-8488-1A0BAC7799F9}"/>
            </c:ext>
          </c:extLst>
        </c:ser>
        <c:ser>
          <c:idx val="3"/>
          <c:order val="1"/>
          <c:tx>
            <c:strRef>
              <c:f>'Rating Distribution'!$A$35</c:f>
              <c:strCache>
                <c:ptCount val="1"/>
                <c:pt idx="0">
                  <c:v>Turnaround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2373904574786289"/>
                  <c:y val="3.05250305250305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88-439D-8488-1A0BAC7799F9}"/>
                </c:ext>
              </c:extLst>
            </c:dLbl>
            <c:dLbl>
              <c:idx val="1"/>
              <c:layout>
                <c:manualLayout>
                  <c:x val="0.1237390457478628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88-439D-8488-1A0BAC7799F9}"/>
                </c:ext>
              </c:extLst>
            </c:dLbl>
            <c:dLbl>
              <c:idx val="2"/>
              <c:layout>
                <c:manualLayout>
                  <c:x val="0.1237390457478629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88-439D-8488-1A0BAC7799F9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Distribution'!$E$35:$G$35</c:f>
              <c:numCache>
                <c:formatCode>0.0%</c:formatCode>
                <c:ptCount val="3"/>
                <c:pt idx="0">
                  <c:v>2.564102564102564E-2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88-439D-8488-1A0BAC7799F9}"/>
            </c:ext>
          </c:extLst>
        </c:ser>
        <c:ser>
          <c:idx val="4"/>
          <c:order val="2"/>
          <c:tx>
            <c:strRef>
              <c:f>'Rating Distribution'!$A$36</c:f>
              <c:strCache>
                <c:ptCount val="1"/>
                <c:pt idx="0">
                  <c:v>Priority Improvement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Distribution'!$E$36:$G$36</c:f>
              <c:numCache>
                <c:formatCode>0.0%</c:formatCode>
                <c:ptCount val="3"/>
                <c:pt idx="0">
                  <c:v>2.564102564102564E-2</c:v>
                </c:pt>
                <c:pt idx="1">
                  <c:v>2.7777777777777776E-2</c:v>
                </c:pt>
                <c:pt idx="2">
                  <c:v>5.7142857142857141E-2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88-439D-8488-1A0BAC7799F9}"/>
            </c:ext>
          </c:extLst>
        </c:ser>
        <c:ser>
          <c:idx val="5"/>
          <c:order val="3"/>
          <c:tx>
            <c:strRef>
              <c:f>'Rating Distribution'!$A$37</c:f>
              <c:strCache>
                <c:ptCount val="1"/>
                <c:pt idx="0">
                  <c:v>Improvement</c:v>
                </c:pt>
              </c:strCache>
            </c:strRef>
          </c:tx>
          <c:spPr>
            <a:solidFill>
              <a:srgbClr val="F7F16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Distribution'!$E$37:$G$37</c:f>
              <c:numCache>
                <c:formatCode>0.0%</c:formatCode>
                <c:ptCount val="3"/>
                <c:pt idx="0">
                  <c:v>0.25641025641025639</c:v>
                </c:pt>
                <c:pt idx="1">
                  <c:v>0.27777777777777779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88-439D-8488-1A0BAC7799F9}"/>
            </c:ext>
          </c:extLst>
        </c:ser>
        <c:ser>
          <c:idx val="0"/>
          <c:order val="4"/>
          <c:tx>
            <c:strRef>
              <c:f>'Rating Distribution'!$A$38</c:f>
              <c:strCache>
                <c:ptCount val="1"/>
                <c:pt idx="0">
                  <c:v>Performance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Distribution'!$E$38:$G$38</c:f>
              <c:numCache>
                <c:formatCode>0.0%</c:formatCode>
                <c:ptCount val="3"/>
                <c:pt idx="0">
                  <c:v>0.46153846153846156</c:v>
                </c:pt>
                <c:pt idx="1">
                  <c:v>0.41666666666666669</c:v>
                </c:pt>
                <c:pt idx="2">
                  <c:v>0.34285714285714286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588-439D-8488-1A0BAC7799F9}"/>
            </c:ext>
          </c:extLst>
        </c:ser>
        <c:ser>
          <c:idx val="1"/>
          <c:order val="5"/>
          <c:tx>
            <c:strRef>
              <c:f>'Rating Distribution'!$A$39</c:f>
              <c:strCache>
                <c:ptCount val="1"/>
                <c:pt idx="0">
                  <c:v>Performance with Distinction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'Rating Distribution'!$E$33:$G$33</c:f>
              <c:strCache>
                <c:ptCount val="3"/>
                <c:pt idx="0">
                  <c:v>2019</c:v>
                </c:pt>
                <c:pt idx="1">
                  <c:v>2022</c:v>
                </c:pt>
                <c:pt idx="2">
                  <c:v>2023*</c:v>
                </c:pt>
              </c:strCache>
            </c:strRef>
          </c:cat>
          <c:val>
            <c:numRef>
              <c:f>'Rating Distribution'!$E$39:$G$39</c:f>
              <c:numCache>
                <c:formatCode>0.0%</c:formatCode>
                <c:ptCount val="3"/>
                <c:pt idx="0">
                  <c:v>0.23076923076923078</c:v>
                </c:pt>
                <c:pt idx="1">
                  <c:v>0.27777777777777779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88-439D-8488-1A0BAC7799F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8"/>
        <c:overlap val="100"/>
        <c:axId val="519586104"/>
        <c:axId val="519577088"/>
      </c:barChart>
      <c:catAx>
        <c:axId val="51958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9577088"/>
        <c:crosses val="autoZero"/>
        <c:auto val="1"/>
        <c:lblAlgn val="ctr"/>
        <c:lblOffset val="100"/>
        <c:noMultiLvlLbl val="0"/>
      </c:catAx>
      <c:valAx>
        <c:axId val="51957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9586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97992-3347-4F38-A254-6F30F34831D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4CDD54-A9DF-401A-B7C5-D70C493453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CSI Updates</a:t>
          </a:r>
        </a:p>
      </dgm:t>
    </dgm:pt>
    <dgm:pt modelId="{92CA3060-C38A-4C74-A19D-960C0963DAFE}" type="parTrans" cxnId="{15E41BD8-87AA-47C0-B58E-30ECAB4EF3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F19E4E-6C7E-458E-A63E-5A14E7C9B188}" type="sibTrans" cxnId="{15E41BD8-87AA-47C0-B58E-30ECAB4EF3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0D9A32-18F7-4182-B991-0AED816C0E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School Leader Events</a:t>
          </a:r>
        </a:p>
      </dgm:t>
    </dgm:pt>
    <dgm:pt modelId="{3E6BEF3C-9416-4A77-873D-3B2B0C89A28A}" type="parTrans" cxnId="{CE7AEC5B-F034-46FB-9D54-8717ED37F1C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133B03-DA94-46F5-9C2B-EDCA5F327C18}" type="sibTrans" cxnId="{CE7AEC5B-F034-46FB-9D54-8717ED37F1C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8E9FA1-B1F8-4202-BCAB-A0165D4482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Reminders, Upcoming Deadlines</a:t>
          </a:r>
        </a:p>
      </dgm:t>
    </dgm:pt>
    <dgm:pt modelId="{A1CC017E-B71C-4D4A-B518-125DE991FE22}" type="parTrans" cxnId="{7A43E9AF-4BE7-409E-9BF1-AD1E7A24F7C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889B80-8C2E-4A19-8665-F28B128D067E}" type="sibTrans" cxnId="{7A43E9AF-4BE7-409E-9BF1-AD1E7A24F7C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0A2273-7BE5-4BDE-B719-5327EBE1CB89}" type="pres">
      <dgm:prSet presAssocID="{85F97992-3347-4F38-A254-6F30F34831D8}" presName="root" presStyleCnt="0">
        <dgm:presLayoutVars>
          <dgm:dir/>
          <dgm:resizeHandles val="exact"/>
        </dgm:presLayoutVars>
      </dgm:prSet>
      <dgm:spPr/>
    </dgm:pt>
    <dgm:pt modelId="{47ABC62E-30AE-41E3-93E9-9A91AF3C0DD8}" type="pres">
      <dgm:prSet presAssocID="{DA4CDD54-A9DF-401A-B7C5-D70C4934533A}" presName="compNode" presStyleCnt="0"/>
      <dgm:spPr/>
    </dgm:pt>
    <dgm:pt modelId="{A44A600D-0629-4597-931A-30A74A901616}" type="pres">
      <dgm:prSet presAssocID="{DA4CDD54-A9DF-401A-B7C5-D70C4934533A}" presName="bgRect" presStyleLbl="bgShp" presStyleIdx="0" presStyleCnt="3"/>
      <dgm:spPr/>
    </dgm:pt>
    <dgm:pt modelId="{3EFAD9D5-4CA5-4FB3-946F-107AF131F7B0}" type="pres">
      <dgm:prSet presAssocID="{DA4CDD54-A9DF-401A-B7C5-D70C4934533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80F3931-6982-4160-B43B-D2B146D22435}" type="pres">
      <dgm:prSet presAssocID="{DA4CDD54-A9DF-401A-B7C5-D70C4934533A}" presName="spaceRect" presStyleCnt="0"/>
      <dgm:spPr/>
    </dgm:pt>
    <dgm:pt modelId="{5008FAC1-68A5-411F-A72C-6CF5659A0729}" type="pres">
      <dgm:prSet presAssocID="{DA4CDD54-A9DF-401A-B7C5-D70C4934533A}" presName="parTx" presStyleLbl="revTx" presStyleIdx="0" presStyleCnt="3">
        <dgm:presLayoutVars>
          <dgm:chMax val="0"/>
          <dgm:chPref val="0"/>
        </dgm:presLayoutVars>
      </dgm:prSet>
      <dgm:spPr/>
    </dgm:pt>
    <dgm:pt modelId="{DDAC9951-C668-45DD-9A37-4C47CAB2F52C}" type="pres">
      <dgm:prSet presAssocID="{93F19E4E-6C7E-458E-A63E-5A14E7C9B188}" presName="sibTrans" presStyleCnt="0"/>
      <dgm:spPr/>
    </dgm:pt>
    <dgm:pt modelId="{CF55763F-971A-45D3-8A9C-BABE11E70028}" type="pres">
      <dgm:prSet presAssocID="{380D9A32-18F7-4182-B991-0AED816C0E9D}" presName="compNode" presStyleCnt="0"/>
      <dgm:spPr/>
    </dgm:pt>
    <dgm:pt modelId="{7993ED7A-E664-4411-BD14-162EFBCA110A}" type="pres">
      <dgm:prSet presAssocID="{380D9A32-18F7-4182-B991-0AED816C0E9D}" presName="bgRect" presStyleLbl="bgShp" presStyleIdx="1" presStyleCnt="3"/>
      <dgm:spPr/>
    </dgm:pt>
    <dgm:pt modelId="{FD05F601-8856-4890-9C54-537427ED0B95}" type="pres">
      <dgm:prSet presAssocID="{380D9A32-18F7-4182-B991-0AED816C0E9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FF2D109E-3890-4631-8438-BA26BCFFECA5}" type="pres">
      <dgm:prSet presAssocID="{380D9A32-18F7-4182-B991-0AED816C0E9D}" presName="spaceRect" presStyleCnt="0"/>
      <dgm:spPr/>
    </dgm:pt>
    <dgm:pt modelId="{084F2CA2-7AB4-484B-B1B7-465603CB7648}" type="pres">
      <dgm:prSet presAssocID="{380D9A32-18F7-4182-B991-0AED816C0E9D}" presName="parTx" presStyleLbl="revTx" presStyleIdx="1" presStyleCnt="3">
        <dgm:presLayoutVars>
          <dgm:chMax val="0"/>
          <dgm:chPref val="0"/>
        </dgm:presLayoutVars>
      </dgm:prSet>
      <dgm:spPr/>
    </dgm:pt>
    <dgm:pt modelId="{93021F49-6464-419A-9BC0-3D5E0E65C7FA}" type="pres">
      <dgm:prSet presAssocID="{D4133B03-DA94-46F5-9C2B-EDCA5F327C18}" presName="sibTrans" presStyleCnt="0"/>
      <dgm:spPr/>
    </dgm:pt>
    <dgm:pt modelId="{517458D1-B874-412C-A881-9205F7B5E2EC}" type="pres">
      <dgm:prSet presAssocID="{F38E9FA1-B1F8-4202-BCAB-A0165D448225}" presName="compNode" presStyleCnt="0"/>
      <dgm:spPr/>
    </dgm:pt>
    <dgm:pt modelId="{373C281A-B239-4673-9333-DD1574124E50}" type="pres">
      <dgm:prSet presAssocID="{F38E9FA1-B1F8-4202-BCAB-A0165D448225}" presName="bgRect" presStyleLbl="bgShp" presStyleIdx="2" presStyleCnt="3"/>
      <dgm:spPr/>
    </dgm:pt>
    <dgm:pt modelId="{4E741C6B-92EB-46C3-85CE-35BCCABE06C8}" type="pres">
      <dgm:prSet presAssocID="{F38E9FA1-B1F8-4202-BCAB-A0165D44822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A5760484-BB41-4CEA-84B6-DB1747462847}" type="pres">
      <dgm:prSet presAssocID="{F38E9FA1-B1F8-4202-BCAB-A0165D448225}" presName="spaceRect" presStyleCnt="0"/>
      <dgm:spPr/>
    </dgm:pt>
    <dgm:pt modelId="{9C41AEAD-1D8A-45FB-AE8C-73589C9BC1CE}" type="pres">
      <dgm:prSet presAssocID="{F38E9FA1-B1F8-4202-BCAB-A0165D44822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A2EC607-0B74-4905-8DE4-5989638F6F70}" type="presOf" srcId="{DA4CDD54-A9DF-401A-B7C5-D70C4934533A}" destId="{5008FAC1-68A5-411F-A72C-6CF5659A0729}" srcOrd="0" destOrd="0" presId="urn:microsoft.com/office/officeart/2018/2/layout/IconVerticalSolidList"/>
    <dgm:cxn modelId="{CE7AEC5B-F034-46FB-9D54-8717ED37F1C2}" srcId="{85F97992-3347-4F38-A254-6F30F34831D8}" destId="{380D9A32-18F7-4182-B991-0AED816C0E9D}" srcOrd="1" destOrd="0" parTransId="{3E6BEF3C-9416-4A77-873D-3B2B0C89A28A}" sibTransId="{D4133B03-DA94-46F5-9C2B-EDCA5F327C18}"/>
    <dgm:cxn modelId="{4AB86B7E-4FBB-474F-AAC8-9F2098996D46}" type="presOf" srcId="{85F97992-3347-4F38-A254-6F30F34831D8}" destId="{060A2273-7BE5-4BDE-B719-5327EBE1CB89}" srcOrd="0" destOrd="0" presId="urn:microsoft.com/office/officeart/2018/2/layout/IconVerticalSolidList"/>
    <dgm:cxn modelId="{7A43E9AF-4BE7-409E-9BF1-AD1E7A24F7C4}" srcId="{85F97992-3347-4F38-A254-6F30F34831D8}" destId="{F38E9FA1-B1F8-4202-BCAB-A0165D448225}" srcOrd="2" destOrd="0" parTransId="{A1CC017E-B71C-4D4A-B518-125DE991FE22}" sibTransId="{2E889B80-8C2E-4A19-8665-F28B128D067E}"/>
    <dgm:cxn modelId="{6E1565CB-D206-4EBF-B442-F859F3323AE5}" type="presOf" srcId="{380D9A32-18F7-4182-B991-0AED816C0E9D}" destId="{084F2CA2-7AB4-484B-B1B7-465603CB7648}" srcOrd="0" destOrd="0" presId="urn:microsoft.com/office/officeart/2018/2/layout/IconVerticalSolidList"/>
    <dgm:cxn modelId="{15E41BD8-87AA-47C0-B58E-30ECAB4EF3EB}" srcId="{85F97992-3347-4F38-A254-6F30F34831D8}" destId="{DA4CDD54-A9DF-401A-B7C5-D70C4934533A}" srcOrd="0" destOrd="0" parTransId="{92CA3060-C38A-4C74-A19D-960C0963DAFE}" sibTransId="{93F19E4E-6C7E-458E-A63E-5A14E7C9B188}"/>
    <dgm:cxn modelId="{79E332F6-B6BE-4E0E-A914-F922D1B155CE}" type="presOf" srcId="{F38E9FA1-B1F8-4202-BCAB-A0165D448225}" destId="{9C41AEAD-1D8A-45FB-AE8C-73589C9BC1CE}" srcOrd="0" destOrd="0" presId="urn:microsoft.com/office/officeart/2018/2/layout/IconVerticalSolidList"/>
    <dgm:cxn modelId="{A41978BE-664B-48EF-8F5B-BDC35AF56829}" type="presParOf" srcId="{060A2273-7BE5-4BDE-B719-5327EBE1CB89}" destId="{47ABC62E-30AE-41E3-93E9-9A91AF3C0DD8}" srcOrd="0" destOrd="0" presId="urn:microsoft.com/office/officeart/2018/2/layout/IconVerticalSolidList"/>
    <dgm:cxn modelId="{C8EEC0CB-2B53-4CB8-90ED-3907718A9C19}" type="presParOf" srcId="{47ABC62E-30AE-41E3-93E9-9A91AF3C0DD8}" destId="{A44A600D-0629-4597-931A-30A74A901616}" srcOrd="0" destOrd="0" presId="urn:microsoft.com/office/officeart/2018/2/layout/IconVerticalSolidList"/>
    <dgm:cxn modelId="{031C4041-8727-4B7E-8DCF-C735BCB2228B}" type="presParOf" srcId="{47ABC62E-30AE-41E3-93E9-9A91AF3C0DD8}" destId="{3EFAD9D5-4CA5-4FB3-946F-107AF131F7B0}" srcOrd="1" destOrd="0" presId="urn:microsoft.com/office/officeart/2018/2/layout/IconVerticalSolidList"/>
    <dgm:cxn modelId="{E3852816-1627-46F5-9BB5-33EE2AC2DA8F}" type="presParOf" srcId="{47ABC62E-30AE-41E3-93E9-9A91AF3C0DD8}" destId="{680F3931-6982-4160-B43B-D2B146D22435}" srcOrd="2" destOrd="0" presId="urn:microsoft.com/office/officeart/2018/2/layout/IconVerticalSolidList"/>
    <dgm:cxn modelId="{4501C606-CAA2-4CC0-BF4B-297EF9551DD5}" type="presParOf" srcId="{47ABC62E-30AE-41E3-93E9-9A91AF3C0DD8}" destId="{5008FAC1-68A5-411F-A72C-6CF5659A0729}" srcOrd="3" destOrd="0" presId="urn:microsoft.com/office/officeart/2018/2/layout/IconVerticalSolidList"/>
    <dgm:cxn modelId="{7D1A3912-E120-453D-88E5-A108B171F50E}" type="presParOf" srcId="{060A2273-7BE5-4BDE-B719-5327EBE1CB89}" destId="{DDAC9951-C668-45DD-9A37-4C47CAB2F52C}" srcOrd="1" destOrd="0" presId="urn:microsoft.com/office/officeart/2018/2/layout/IconVerticalSolidList"/>
    <dgm:cxn modelId="{AF47AD32-9714-4402-A7A5-658A4AC413CD}" type="presParOf" srcId="{060A2273-7BE5-4BDE-B719-5327EBE1CB89}" destId="{CF55763F-971A-45D3-8A9C-BABE11E70028}" srcOrd="2" destOrd="0" presId="urn:microsoft.com/office/officeart/2018/2/layout/IconVerticalSolidList"/>
    <dgm:cxn modelId="{C001AEE7-9463-4E36-B617-92B0021BBA77}" type="presParOf" srcId="{CF55763F-971A-45D3-8A9C-BABE11E70028}" destId="{7993ED7A-E664-4411-BD14-162EFBCA110A}" srcOrd="0" destOrd="0" presId="urn:microsoft.com/office/officeart/2018/2/layout/IconVerticalSolidList"/>
    <dgm:cxn modelId="{8333DA81-F62A-48CE-BB44-ED57B90AE01D}" type="presParOf" srcId="{CF55763F-971A-45D3-8A9C-BABE11E70028}" destId="{FD05F601-8856-4890-9C54-537427ED0B95}" srcOrd="1" destOrd="0" presId="urn:microsoft.com/office/officeart/2018/2/layout/IconVerticalSolidList"/>
    <dgm:cxn modelId="{0CADC352-4E20-4FD6-B503-73EE6FCDCB6D}" type="presParOf" srcId="{CF55763F-971A-45D3-8A9C-BABE11E70028}" destId="{FF2D109E-3890-4631-8438-BA26BCFFECA5}" srcOrd="2" destOrd="0" presId="urn:microsoft.com/office/officeart/2018/2/layout/IconVerticalSolidList"/>
    <dgm:cxn modelId="{99628559-802F-4BBC-9C00-6221D7FDD560}" type="presParOf" srcId="{CF55763F-971A-45D3-8A9C-BABE11E70028}" destId="{084F2CA2-7AB4-484B-B1B7-465603CB7648}" srcOrd="3" destOrd="0" presId="urn:microsoft.com/office/officeart/2018/2/layout/IconVerticalSolidList"/>
    <dgm:cxn modelId="{35BB52B7-1256-4F58-9E5F-AB89FD6454BA}" type="presParOf" srcId="{060A2273-7BE5-4BDE-B719-5327EBE1CB89}" destId="{93021F49-6464-419A-9BC0-3D5E0E65C7FA}" srcOrd="3" destOrd="0" presId="urn:microsoft.com/office/officeart/2018/2/layout/IconVerticalSolidList"/>
    <dgm:cxn modelId="{E8090FB4-D842-4B8E-8898-48C5FA87F382}" type="presParOf" srcId="{060A2273-7BE5-4BDE-B719-5327EBE1CB89}" destId="{517458D1-B874-412C-A881-9205F7B5E2EC}" srcOrd="4" destOrd="0" presId="urn:microsoft.com/office/officeart/2018/2/layout/IconVerticalSolidList"/>
    <dgm:cxn modelId="{45C94DF9-D53E-4BBE-960D-0810DC04D9B8}" type="presParOf" srcId="{517458D1-B874-412C-A881-9205F7B5E2EC}" destId="{373C281A-B239-4673-9333-DD1574124E50}" srcOrd="0" destOrd="0" presId="urn:microsoft.com/office/officeart/2018/2/layout/IconVerticalSolidList"/>
    <dgm:cxn modelId="{B43A2A8D-59F2-4B90-97FC-EA4ABBD45E57}" type="presParOf" srcId="{517458D1-B874-412C-A881-9205F7B5E2EC}" destId="{4E741C6B-92EB-46C3-85CE-35BCCABE06C8}" srcOrd="1" destOrd="0" presId="urn:microsoft.com/office/officeart/2018/2/layout/IconVerticalSolidList"/>
    <dgm:cxn modelId="{60445C18-E488-4171-A28A-5E049456F8CC}" type="presParOf" srcId="{517458D1-B874-412C-A881-9205F7B5E2EC}" destId="{A5760484-BB41-4CEA-84B6-DB1747462847}" srcOrd="2" destOrd="0" presId="urn:microsoft.com/office/officeart/2018/2/layout/IconVerticalSolidList"/>
    <dgm:cxn modelId="{61F15E00-DAB6-48C2-B22F-70C4FAAC1B63}" type="presParOf" srcId="{517458D1-B874-412C-A881-9205F7B5E2EC}" destId="{9C41AEAD-1D8A-45FB-AE8C-73589C9BC1C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B2F99A-21CF-4880-A546-9C4C74D4FFE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DC1176D-A28E-4F80-86A8-608366C36973}">
      <dgm:prSet phldrT="[Text]" phldr="0"/>
      <dgm:spPr/>
      <dgm:t>
        <a:bodyPr/>
        <a:lstStyle/>
        <a:p>
          <a:pPr rtl="0"/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CSI staff member learns of school crisis </a:t>
          </a:r>
        </a:p>
      </dgm:t>
    </dgm:pt>
    <dgm:pt modelId="{1B80DC1B-F8B7-4DA6-8F6E-C373B0607D4C}" type="parTrans" cxnId="{A59416A3-9158-4ECC-A5F9-DB56A0B69BA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E2BC52-59B1-4240-B1FE-B6EA3473DC33}" type="sibTrans" cxnId="{A59416A3-9158-4ECC-A5F9-DB56A0B69BA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493C91-E5BE-4F96-9370-31321CCBFF8B}">
      <dgm:prSet phldrT="[Text]" phldr="0"/>
      <dgm:spPr/>
      <dgm:t>
        <a:bodyPr/>
        <a:lstStyle/>
        <a:p>
          <a:pPr rtl="0"/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Staff member contact CSI Public Information Officer (Terry) and Incident Commander (Janet)</a:t>
          </a:r>
        </a:p>
      </dgm:t>
    </dgm:pt>
    <dgm:pt modelId="{45D7D3E1-D2BE-47BE-9CDB-6ED7BC4B13E2}" type="parTrans" cxnId="{6A6E71AF-1B73-433D-99DD-804FE4BC7C6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958194-73AD-4ACF-A206-0DFBBB70DC89}" type="sibTrans" cxnId="{6A6E71AF-1B73-433D-99DD-804FE4BC7C6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366E9B-DCDB-4B62-AED7-5EE7AE0B1CFA}">
      <dgm:prSet phldrT="[Text]" phldr="0"/>
      <dgm:spPr/>
      <dgm:t>
        <a:bodyPr/>
        <a:lstStyle/>
        <a:p>
          <a:pPr rtl="0"/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IC and PIO deploy relevant CSI staff and resources as necessary, manages communications </a:t>
          </a:r>
        </a:p>
      </dgm:t>
    </dgm:pt>
    <dgm:pt modelId="{BAD70D4A-8DBE-43A5-B94B-4D1C78CD4E09}" type="parTrans" cxnId="{8E121A8E-BF8A-4015-9C51-BA6429F09F7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AA20C4-725F-4F4B-87DE-1EAD446BAD3A}" type="sibTrans" cxnId="{8E121A8E-BF8A-4015-9C51-BA6429F09F7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FDD4D6-1D5F-4DE8-B59E-402615681CF9}" type="pres">
      <dgm:prSet presAssocID="{6FB2F99A-21CF-4880-A546-9C4C74D4FFEB}" presName="linearFlow" presStyleCnt="0">
        <dgm:presLayoutVars>
          <dgm:resizeHandles val="exact"/>
        </dgm:presLayoutVars>
      </dgm:prSet>
      <dgm:spPr/>
    </dgm:pt>
    <dgm:pt modelId="{2FF0F855-66E8-42C0-8D70-60DB16D20487}" type="pres">
      <dgm:prSet presAssocID="{7DC1176D-A28E-4F80-86A8-608366C36973}" presName="node" presStyleLbl="node1" presStyleIdx="0" presStyleCnt="3">
        <dgm:presLayoutVars>
          <dgm:bulletEnabled val="1"/>
        </dgm:presLayoutVars>
      </dgm:prSet>
      <dgm:spPr/>
    </dgm:pt>
    <dgm:pt modelId="{4324D27C-A622-4A26-A624-5D0854749156}" type="pres">
      <dgm:prSet presAssocID="{C0E2BC52-59B1-4240-B1FE-B6EA3473DC33}" presName="sibTrans" presStyleLbl="sibTrans2D1" presStyleIdx="0" presStyleCnt="2"/>
      <dgm:spPr/>
    </dgm:pt>
    <dgm:pt modelId="{6B703F69-AB3B-4A6E-8F02-5B32EB1FFD1E}" type="pres">
      <dgm:prSet presAssocID="{C0E2BC52-59B1-4240-B1FE-B6EA3473DC33}" presName="connectorText" presStyleLbl="sibTrans2D1" presStyleIdx="0" presStyleCnt="2"/>
      <dgm:spPr/>
    </dgm:pt>
    <dgm:pt modelId="{62566307-2987-4E3F-AE8E-4EAB050F02FC}" type="pres">
      <dgm:prSet presAssocID="{52493C91-E5BE-4F96-9370-31321CCBFF8B}" presName="node" presStyleLbl="node1" presStyleIdx="1" presStyleCnt="3">
        <dgm:presLayoutVars>
          <dgm:bulletEnabled val="1"/>
        </dgm:presLayoutVars>
      </dgm:prSet>
      <dgm:spPr/>
    </dgm:pt>
    <dgm:pt modelId="{12D73871-4FD5-4526-976A-35FEF5E01B5B}" type="pres">
      <dgm:prSet presAssocID="{DF958194-73AD-4ACF-A206-0DFBBB70DC89}" presName="sibTrans" presStyleLbl="sibTrans2D1" presStyleIdx="1" presStyleCnt="2"/>
      <dgm:spPr/>
    </dgm:pt>
    <dgm:pt modelId="{EDC1CAAA-ADEA-491D-9079-CDE40E1D1232}" type="pres">
      <dgm:prSet presAssocID="{DF958194-73AD-4ACF-A206-0DFBBB70DC89}" presName="connectorText" presStyleLbl="sibTrans2D1" presStyleIdx="1" presStyleCnt="2"/>
      <dgm:spPr/>
    </dgm:pt>
    <dgm:pt modelId="{E196DBF1-4821-4B18-80F3-7E52DADDBF48}" type="pres">
      <dgm:prSet presAssocID="{AF366E9B-DCDB-4B62-AED7-5EE7AE0B1CFA}" presName="node" presStyleLbl="node1" presStyleIdx="2" presStyleCnt="3">
        <dgm:presLayoutVars>
          <dgm:bulletEnabled val="1"/>
        </dgm:presLayoutVars>
      </dgm:prSet>
      <dgm:spPr/>
    </dgm:pt>
  </dgm:ptLst>
  <dgm:cxnLst>
    <dgm:cxn modelId="{F9E94904-6BBE-44F0-915D-90FCA4197054}" type="presOf" srcId="{C0E2BC52-59B1-4240-B1FE-B6EA3473DC33}" destId="{6B703F69-AB3B-4A6E-8F02-5B32EB1FFD1E}" srcOrd="1" destOrd="0" presId="urn:microsoft.com/office/officeart/2005/8/layout/process2"/>
    <dgm:cxn modelId="{5D09260B-1DEC-4E05-803F-16233E79B46A}" type="presOf" srcId="{C0E2BC52-59B1-4240-B1FE-B6EA3473DC33}" destId="{4324D27C-A622-4A26-A624-5D0854749156}" srcOrd="0" destOrd="0" presId="urn:microsoft.com/office/officeart/2005/8/layout/process2"/>
    <dgm:cxn modelId="{F278F43A-5839-44CF-BF0A-0A26FFA1494D}" type="presOf" srcId="{AF366E9B-DCDB-4B62-AED7-5EE7AE0B1CFA}" destId="{E196DBF1-4821-4B18-80F3-7E52DADDBF48}" srcOrd="0" destOrd="0" presId="urn:microsoft.com/office/officeart/2005/8/layout/process2"/>
    <dgm:cxn modelId="{BDA6F960-70D9-4C66-8A87-6B595A7F774D}" type="presOf" srcId="{DF958194-73AD-4ACF-A206-0DFBBB70DC89}" destId="{12D73871-4FD5-4526-976A-35FEF5E01B5B}" srcOrd="0" destOrd="0" presId="urn:microsoft.com/office/officeart/2005/8/layout/process2"/>
    <dgm:cxn modelId="{BCCECC44-C1C0-4D99-8740-10683D4B4B21}" type="presOf" srcId="{7DC1176D-A28E-4F80-86A8-608366C36973}" destId="{2FF0F855-66E8-42C0-8D70-60DB16D20487}" srcOrd="0" destOrd="0" presId="urn:microsoft.com/office/officeart/2005/8/layout/process2"/>
    <dgm:cxn modelId="{BB2B8645-6F8F-48FA-9CD7-5C6CC822D0FC}" type="presOf" srcId="{DF958194-73AD-4ACF-A206-0DFBBB70DC89}" destId="{EDC1CAAA-ADEA-491D-9079-CDE40E1D1232}" srcOrd="1" destOrd="0" presId="urn:microsoft.com/office/officeart/2005/8/layout/process2"/>
    <dgm:cxn modelId="{8E121A8E-BF8A-4015-9C51-BA6429F09F74}" srcId="{6FB2F99A-21CF-4880-A546-9C4C74D4FFEB}" destId="{AF366E9B-DCDB-4B62-AED7-5EE7AE0B1CFA}" srcOrd="2" destOrd="0" parTransId="{BAD70D4A-8DBE-43A5-B94B-4D1C78CD4E09}" sibTransId="{98AA20C4-725F-4F4B-87DE-1EAD446BAD3A}"/>
    <dgm:cxn modelId="{EE17A598-C0A0-4AAB-A92E-30CD61264551}" type="presOf" srcId="{52493C91-E5BE-4F96-9370-31321CCBFF8B}" destId="{62566307-2987-4E3F-AE8E-4EAB050F02FC}" srcOrd="0" destOrd="0" presId="urn:microsoft.com/office/officeart/2005/8/layout/process2"/>
    <dgm:cxn modelId="{A59416A3-9158-4ECC-A5F9-DB56A0B69BA3}" srcId="{6FB2F99A-21CF-4880-A546-9C4C74D4FFEB}" destId="{7DC1176D-A28E-4F80-86A8-608366C36973}" srcOrd="0" destOrd="0" parTransId="{1B80DC1B-F8B7-4DA6-8F6E-C373B0607D4C}" sibTransId="{C0E2BC52-59B1-4240-B1FE-B6EA3473DC33}"/>
    <dgm:cxn modelId="{6A6E71AF-1B73-433D-99DD-804FE4BC7C63}" srcId="{6FB2F99A-21CF-4880-A546-9C4C74D4FFEB}" destId="{52493C91-E5BE-4F96-9370-31321CCBFF8B}" srcOrd="1" destOrd="0" parTransId="{45D7D3E1-D2BE-47BE-9CDB-6ED7BC4B13E2}" sibTransId="{DF958194-73AD-4ACF-A206-0DFBBB70DC89}"/>
    <dgm:cxn modelId="{5C308FB9-6714-4F37-A9A3-9EF8BA79F3A2}" type="presOf" srcId="{6FB2F99A-21CF-4880-A546-9C4C74D4FFEB}" destId="{8AFDD4D6-1D5F-4DE8-B59E-402615681CF9}" srcOrd="0" destOrd="0" presId="urn:microsoft.com/office/officeart/2005/8/layout/process2"/>
    <dgm:cxn modelId="{F677A4A2-C2BE-4384-B3C7-57597B5F72A7}" type="presParOf" srcId="{8AFDD4D6-1D5F-4DE8-B59E-402615681CF9}" destId="{2FF0F855-66E8-42C0-8D70-60DB16D20487}" srcOrd="0" destOrd="0" presId="urn:microsoft.com/office/officeart/2005/8/layout/process2"/>
    <dgm:cxn modelId="{659C2CF7-9799-4186-B17B-B3B6CC0328FB}" type="presParOf" srcId="{8AFDD4D6-1D5F-4DE8-B59E-402615681CF9}" destId="{4324D27C-A622-4A26-A624-5D0854749156}" srcOrd="1" destOrd="0" presId="urn:microsoft.com/office/officeart/2005/8/layout/process2"/>
    <dgm:cxn modelId="{885CC4A5-15CB-494F-81E2-DE85A5E58F4E}" type="presParOf" srcId="{4324D27C-A622-4A26-A624-5D0854749156}" destId="{6B703F69-AB3B-4A6E-8F02-5B32EB1FFD1E}" srcOrd="0" destOrd="0" presId="urn:microsoft.com/office/officeart/2005/8/layout/process2"/>
    <dgm:cxn modelId="{812CDFBD-1059-4D68-BA6E-9A513E10E155}" type="presParOf" srcId="{8AFDD4D6-1D5F-4DE8-B59E-402615681CF9}" destId="{62566307-2987-4E3F-AE8E-4EAB050F02FC}" srcOrd="2" destOrd="0" presId="urn:microsoft.com/office/officeart/2005/8/layout/process2"/>
    <dgm:cxn modelId="{CBF689B2-AAA6-4F87-AA15-8F8FC8549DFA}" type="presParOf" srcId="{8AFDD4D6-1D5F-4DE8-B59E-402615681CF9}" destId="{12D73871-4FD5-4526-976A-35FEF5E01B5B}" srcOrd="3" destOrd="0" presId="urn:microsoft.com/office/officeart/2005/8/layout/process2"/>
    <dgm:cxn modelId="{E5E4E029-5B5A-4FA3-9D77-4CAC8D48B6B7}" type="presParOf" srcId="{12D73871-4FD5-4526-976A-35FEF5E01B5B}" destId="{EDC1CAAA-ADEA-491D-9079-CDE40E1D1232}" srcOrd="0" destOrd="0" presId="urn:microsoft.com/office/officeart/2005/8/layout/process2"/>
    <dgm:cxn modelId="{EA682F69-DC05-4B1F-86E1-B7CB4ED6BE62}" type="presParOf" srcId="{8AFDD4D6-1D5F-4DE8-B59E-402615681CF9}" destId="{E196DBF1-4821-4B18-80F3-7E52DADDBF4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40DF98-87D4-474D-9BDE-879BCE4EA33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C5FBA4-E9B4-42EE-A867-EF769D03BD09}">
      <dgm:prSet phldrT="[Text]"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Data Release</a:t>
          </a:r>
        </a:p>
      </dgm:t>
    </dgm:pt>
    <dgm:pt modelId="{4357B247-04C8-4111-BEBD-C335F209391B}" type="parTrans" cxnId="{A80AEAD3-3975-45E7-AC59-AB30088FD121}">
      <dgm:prSet/>
      <dgm:spPr/>
      <dgm:t>
        <a:bodyPr/>
        <a:lstStyle/>
        <a:p>
          <a:endParaRPr lang="en-US"/>
        </a:p>
      </dgm:t>
    </dgm:pt>
    <dgm:pt modelId="{E76FD4B2-CD3A-47A2-8C06-094BBB58FE06}" type="sibTrans" cxnId="{A80AEAD3-3975-45E7-AC59-AB30088FD121}">
      <dgm:prSet/>
      <dgm:spPr/>
      <dgm:t>
        <a:bodyPr/>
        <a:lstStyle/>
        <a:p>
          <a:endParaRPr lang="en-US"/>
        </a:p>
      </dgm:t>
    </dgm:pt>
    <dgm:pt modelId="{68914498-DC44-4E66-AE35-F51664900FC6}">
      <dgm:prSet phldrT="[Text]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b="1">
              <a:latin typeface="Arial" panose="020B0604020202020204" pitchFamily="34" charset="0"/>
              <a:cs typeface="Arial" panose="020B0604020202020204" pitchFamily="34" charset="0"/>
            </a:rPr>
            <a:t>RELEASED</a:t>
          </a:r>
          <a:br>
            <a:rPr lang="en-US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-ACCESS proficiency and growth data</a:t>
          </a:r>
          <a:br>
            <a:rPr lang="en-US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-CMAS proficiency and growth^</a:t>
          </a:r>
          <a:br>
            <a:rPr lang="en-US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-PSAT/SAT proficiency and growth</a:t>
          </a:r>
          <a:br>
            <a:rPr lang="en-US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-Graduation rate</a:t>
          </a:r>
          <a:br>
            <a:rPr lang="en-US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-Dropout rate</a:t>
          </a:r>
          <a:br>
            <a:rPr lang="en-US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-Matriculation rate</a:t>
          </a:r>
        </a:p>
      </dgm:t>
    </dgm:pt>
    <dgm:pt modelId="{050D2E0D-5E00-4A9C-B460-14A424E9BDA7}" type="parTrans" cxnId="{901CCAE2-F120-4D38-9705-A55B772F9555}">
      <dgm:prSet/>
      <dgm:spPr/>
      <dgm:t>
        <a:bodyPr/>
        <a:lstStyle/>
        <a:p>
          <a:endParaRPr lang="en-US"/>
        </a:p>
      </dgm:t>
    </dgm:pt>
    <dgm:pt modelId="{F6372633-1EA1-401B-A571-57CD3EB31743}" type="sibTrans" cxnId="{901CCAE2-F120-4D38-9705-A55B772F9555}">
      <dgm:prSet/>
      <dgm:spPr/>
      <dgm:t>
        <a:bodyPr/>
        <a:lstStyle/>
        <a:p>
          <a:endParaRPr lang="en-US"/>
        </a:p>
      </dgm:t>
    </dgm:pt>
    <dgm:pt modelId="{30DDE219-ACB1-4DA7-ABAB-C39F4C491B5C}">
      <dgm:prSet phldrT="[Text]"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SPF/DPF</a:t>
          </a:r>
        </a:p>
      </dgm:t>
    </dgm:pt>
    <dgm:pt modelId="{CFFBFB0D-AC97-4CD8-8451-D71BB76D8921}" type="parTrans" cxnId="{6E0D4FBC-9D81-48A2-A8CF-B057F61C281A}">
      <dgm:prSet/>
      <dgm:spPr/>
      <dgm:t>
        <a:bodyPr/>
        <a:lstStyle/>
        <a:p>
          <a:endParaRPr lang="en-US"/>
        </a:p>
      </dgm:t>
    </dgm:pt>
    <dgm:pt modelId="{534E9A88-253C-41FD-BAC2-BB868E1F74D1}" type="sibTrans" cxnId="{6E0D4FBC-9D81-48A2-A8CF-B057F61C281A}">
      <dgm:prSet/>
      <dgm:spPr/>
      <dgm:t>
        <a:bodyPr/>
        <a:lstStyle/>
        <a:p>
          <a:endParaRPr lang="en-US"/>
        </a:p>
      </dgm:t>
    </dgm:pt>
    <dgm:pt modelId="{D476D5E6-9744-402E-AFD0-57BF5C0E5392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Preliminary SPF/DPF released</a:t>
          </a:r>
        </a:p>
      </dgm:t>
    </dgm:pt>
    <dgm:pt modelId="{7AC0657C-1E90-451C-BD6F-480936450572}" type="parTrans" cxnId="{8D2F8A2B-F162-49E3-A2D6-C3FF72E12E14}">
      <dgm:prSet/>
      <dgm:spPr/>
      <dgm:t>
        <a:bodyPr/>
        <a:lstStyle/>
        <a:p>
          <a:endParaRPr lang="en-US"/>
        </a:p>
      </dgm:t>
    </dgm:pt>
    <dgm:pt modelId="{234591F0-F0F9-427D-95E8-E6287D933EA5}" type="sibTrans" cxnId="{8D2F8A2B-F162-49E3-A2D6-C3FF72E12E14}">
      <dgm:prSet/>
      <dgm:spPr/>
      <dgm:t>
        <a:bodyPr/>
        <a:lstStyle/>
        <a:p>
          <a:endParaRPr lang="en-US"/>
        </a:p>
      </dgm:t>
    </dgm:pt>
    <dgm:pt modelId="{B796DFCC-BC31-4D33-AF63-9E96F3EC839F}">
      <dgm:prSet phldrT="[Text]"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CARS</a:t>
          </a:r>
        </a:p>
      </dgm:t>
    </dgm:pt>
    <dgm:pt modelId="{95DADB2F-82F0-4D0A-A262-F8D022C2AE99}" type="parTrans" cxnId="{44F7211B-49F4-43DD-94D4-1FC30F7D67FC}">
      <dgm:prSet/>
      <dgm:spPr/>
      <dgm:t>
        <a:bodyPr/>
        <a:lstStyle/>
        <a:p>
          <a:endParaRPr lang="en-US"/>
        </a:p>
      </dgm:t>
    </dgm:pt>
    <dgm:pt modelId="{4638862B-3772-4BEF-B452-4C2CB971A445}" type="sibTrans" cxnId="{44F7211B-49F4-43DD-94D4-1FC30F7D67FC}">
      <dgm:prSet/>
      <dgm:spPr/>
      <dgm:t>
        <a:bodyPr/>
        <a:lstStyle/>
        <a:p>
          <a:endParaRPr lang="en-US"/>
        </a:p>
      </dgm:t>
    </dgm:pt>
    <dgm:pt modelId="{E906B5F3-55C2-452C-BCF9-C45D63ABA38F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Academic CARS to be was released on Sept. 1st</a:t>
          </a:r>
        </a:p>
      </dgm:t>
    </dgm:pt>
    <dgm:pt modelId="{EFEC913D-6986-45AF-BEB2-D0B31B0D7F2E}" type="parTrans" cxnId="{AFEC0092-FE61-4DF6-9FBB-0B656AE8B17B}">
      <dgm:prSet/>
      <dgm:spPr/>
      <dgm:t>
        <a:bodyPr/>
        <a:lstStyle/>
        <a:p>
          <a:endParaRPr lang="en-US"/>
        </a:p>
      </dgm:t>
    </dgm:pt>
    <dgm:pt modelId="{0CBBD430-01A8-4DCE-B7AC-EDA283C513EC}" type="sibTrans" cxnId="{AFEC0092-FE61-4DF6-9FBB-0B656AE8B17B}">
      <dgm:prSet/>
      <dgm:spPr/>
      <dgm:t>
        <a:bodyPr/>
        <a:lstStyle/>
        <a:p>
          <a:endParaRPr lang="en-US"/>
        </a:p>
      </dgm:t>
    </dgm:pt>
    <dgm:pt modelId="{0E02127E-6371-4D1D-8FBD-45946BB3B90C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Organizational and Financial section to be released in mid-November</a:t>
          </a:r>
        </a:p>
      </dgm:t>
    </dgm:pt>
    <dgm:pt modelId="{8A71A5B6-498A-4ACA-844E-3764A7726E0A}" type="parTrans" cxnId="{9BA888AB-00B4-49C2-8139-3ACD7D18860C}">
      <dgm:prSet/>
      <dgm:spPr/>
      <dgm:t>
        <a:bodyPr/>
        <a:lstStyle/>
        <a:p>
          <a:endParaRPr lang="en-US"/>
        </a:p>
      </dgm:t>
    </dgm:pt>
    <dgm:pt modelId="{867CF46A-A392-4EBA-BF7C-06C675ABDF26}" type="sibTrans" cxnId="{9BA888AB-00B4-49C2-8139-3ACD7D18860C}">
      <dgm:prSet/>
      <dgm:spPr/>
      <dgm:t>
        <a:bodyPr/>
        <a:lstStyle/>
        <a:p>
          <a:endParaRPr lang="en-US"/>
        </a:p>
      </dgm:t>
    </dgm:pt>
    <dgm:pt modelId="{E09F602C-C62A-49E8-A378-EAA03AA20DC5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AEC SPF target release date is mid-September</a:t>
          </a:r>
        </a:p>
      </dgm:t>
    </dgm:pt>
    <dgm:pt modelId="{2E32BD6D-8497-4EAE-BBED-28BD6B6556E5}" type="parTrans" cxnId="{67D390CC-1309-4B79-B7A5-1AEF0C87E2BF}">
      <dgm:prSet/>
      <dgm:spPr/>
      <dgm:t>
        <a:bodyPr/>
        <a:lstStyle/>
        <a:p>
          <a:endParaRPr lang="en-US"/>
        </a:p>
      </dgm:t>
    </dgm:pt>
    <dgm:pt modelId="{0DECEC60-A9AE-4CDE-96EB-5A8CFEC26994}" type="sibTrans" cxnId="{67D390CC-1309-4B79-B7A5-1AEF0C87E2BF}">
      <dgm:prSet/>
      <dgm:spPr/>
      <dgm:t>
        <a:bodyPr/>
        <a:lstStyle/>
        <a:p>
          <a:endParaRPr lang="en-US"/>
        </a:p>
      </dgm:t>
    </dgm:pt>
    <dgm:pt modelId="{D97F0CDC-8131-43FE-AE28-B823E26DF561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Request to Reconsider process will occur in mid-September</a:t>
          </a:r>
        </a:p>
      </dgm:t>
    </dgm:pt>
    <dgm:pt modelId="{72CBC1AA-6ECE-4441-8556-73D147BBDE71}" type="parTrans" cxnId="{E867DEFF-7792-448A-89AA-B80802D24F77}">
      <dgm:prSet/>
      <dgm:spPr/>
      <dgm:t>
        <a:bodyPr/>
        <a:lstStyle/>
        <a:p>
          <a:endParaRPr lang="en-US"/>
        </a:p>
      </dgm:t>
    </dgm:pt>
    <dgm:pt modelId="{193F4E4A-8FAB-4D05-B581-C95191B52338}" type="sibTrans" cxnId="{E867DEFF-7792-448A-89AA-B80802D24F77}">
      <dgm:prSet/>
      <dgm:spPr/>
      <dgm:t>
        <a:bodyPr/>
        <a:lstStyle/>
        <a:p>
          <a:endParaRPr lang="en-US"/>
        </a:p>
      </dgm:t>
    </dgm:pt>
    <dgm:pt modelId="{E3807ABB-DD11-4A11-9FDB-FEEAE35E43B2}" type="pres">
      <dgm:prSet presAssocID="{F240DF98-87D4-474D-9BDE-879BCE4EA33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E66177-CAD3-47DA-8947-BDAD2A9FF3DA}" type="pres">
      <dgm:prSet presAssocID="{25C5FBA4-E9B4-42EE-A867-EF769D03BD09}" presName="root" presStyleCnt="0"/>
      <dgm:spPr/>
    </dgm:pt>
    <dgm:pt modelId="{A9B9FFBB-3B9D-4A5E-993C-955A8CDDFE46}" type="pres">
      <dgm:prSet presAssocID="{25C5FBA4-E9B4-42EE-A867-EF769D03BD09}" presName="rootComposite" presStyleCnt="0"/>
      <dgm:spPr/>
    </dgm:pt>
    <dgm:pt modelId="{E80A6E17-4751-4CEF-95F1-B0E9EC725C1C}" type="pres">
      <dgm:prSet presAssocID="{25C5FBA4-E9B4-42EE-A867-EF769D03BD09}" presName="rootText" presStyleLbl="node1" presStyleIdx="0" presStyleCnt="3"/>
      <dgm:spPr/>
    </dgm:pt>
    <dgm:pt modelId="{5EA1A6F1-277A-42BC-902E-2CF67393F657}" type="pres">
      <dgm:prSet presAssocID="{25C5FBA4-E9B4-42EE-A867-EF769D03BD09}" presName="rootConnector" presStyleLbl="node1" presStyleIdx="0" presStyleCnt="3"/>
      <dgm:spPr/>
    </dgm:pt>
    <dgm:pt modelId="{19D6BDFC-993A-4B18-9AE3-363F785B11A3}" type="pres">
      <dgm:prSet presAssocID="{25C5FBA4-E9B4-42EE-A867-EF769D03BD09}" presName="childShape" presStyleCnt="0"/>
      <dgm:spPr/>
    </dgm:pt>
    <dgm:pt modelId="{990CEDEB-C1CE-43D5-BBE2-03E43F6B7E53}" type="pres">
      <dgm:prSet presAssocID="{050D2E0D-5E00-4A9C-B460-14A424E9BDA7}" presName="Name13" presStyleLbl="parChTrans1D2" presStyleIdx="0" presStyleCnt="6"/>
      <dgm:spPr/>
    </dgm:pt>
    <dgm:pt modelId="{E347D57B-D185-46D4-9EEF-B7BC61AC0D36}" type="pres">
      <dgm:prSet presAssocID="{68914498-DC44-4E66-AE35-F51664900FC6}" presName="childText" presStyleLbl="bgAcc1" presStyleIdx="0" presStyleCnt="6" custScaleY="162753">
        <dgm:presLayoutVars>
          <dgm:bulletEnabled val="1"/>
        </dgm:presLayoutVars>
      </dgm:prSet>
      <dgm:spPr/>
    </dgm:pt>
    <dgm:pt modelId="{3E095531-E740-4E0E-B3BA-89A2B4707762}" type="pres">
      <dgm:prSet presAssocID="{30DDE219-ACB1-4DA7-ABAB-C39F4C491B5C}" presName="root" presStyleCnt="0"/>
      <dgm:spPr/>
    </dgm:pt>
    <dgm:pt modelId="{95CE80AF-5E03-4B03-BAD4-CC963D25CDE9}" type="pres">
      <dgm:prSet presAssocID="{30DDE219-ACB1-4DA7-ABAB-C39F4C491B5C}" presName="rootComposite" presStyleCnt="0"/>
      <dgm:spPr/>
    </dgm:pt>
    <dgm:pt modelId="{49480E9D-FFB1-4BA8-8653-B438C5684FA3}" type="pres">
      <dgm:prSet presAssocID="{30DDE219-ACB1-4DA7-ABAB-C39F4C491B5C}" presName="rootText" presStyleLbl="node1" presStyleIdx="1" presStyleCnt="3"/>
      <dgm:spPr/>
    </dgm:pt>
    <dgm:pt modelId="{F3E2618C-84AB-4D65-8C8D-0A0674A23307}" type="pres">
      <dgm:prSet presAssocID="{30DDE219-ACB1-4DA7-ABAB-C39F4C491B5C}" presName="rootConnector" presStyleLbl="node1" presStyleIdx="1" presStyleCnt="3"/>
      <dgm:spPr/>
    </dgm:pt>
    <dgm:pt modelId="{DFE49327-4F80-44F6-B90F-38E581807727}" type="pres">
      <dgm:prSet presAssocID="{30DDE219-ACB1-4DA7-ABAB-C39F4C491B5C}" presName="childShape" presStyleCnt="0"/>
      <dgm:spPr/>
    </dgm:pt>
    <dgm:pt modelId="{AF9CB685-6CFD-4F69-8A0E-D656CCA82DC6}" type="pres">
      <dgm:prSet presAssocID="{7AC0657C-1E90-451C-BD6F-480936450572}" presName="Name13" presStyleLbl="parChTrans1D2" presStyleIdx="1" presStyleCnt="6"/>
      <dgm:spPr/>
    </dgm:pt>
    <dgm:pt modelId="{5F1B6057-A479-40C4-8E78-032B7EC07735}" type="pres">
      <dgm:prSet presAssocID="{D476D5E6-9744-402E-AFD0-57BF5C0E5392}" presName="childText" presStyleLbl="bgAcc1" presStyleIdx="1" presStyleCnt="6">
        <dgm:presLayoutVars>
          <dgm:bulletEnabled val="1"/>
        </dgm:presLayoutVars>
      </dgm:prSet>
      <dgm:spPr/>
    </dgm:pt>
    <dgm:pt modelId="{7AD2943B-B319-44C6-8FD3-016ACA37029D}" type="pres">
      <dgm:prSet presAssocID="{2E32BD6D-8497-4EAE-BBED-28BD6B6556E5}" presName="Name13" presStyleLbl="parChTrans1D2" presStyleIdx="2" presStyleCnt="6"/>
      <dgm:spPr/>
    </dgm:pt>
    <dgm:pt modelId="{6E2447BF-B2CC-422D-986E-D885B4DEBAE4}" type="pres">
      <dgm:prSet presAssocID="{E09F602C-C62A-49E8-A378-EAA03AA20DC5}" presName="childText" presStyleLbl="bgAcc1" presStyleIdx="2" presStyleCnt="6">
        <dgm:presLayoutVars>
          <dgm:bulletEnabled val="1"/>
        </dgm:presLayoutVars>
      </dgm:prSet>
      <dgm:spPr/>
    </dgm:pt>
    <dgm:pt modelId="{2E73C924-A891-4B35-BBF8-97E9FC1AB46D}" type="pres">
      <dgm:prSet presAssocID="{72CBC1AA-6ECE-4441-8556-73D147BBDE71}" presName="Name13" presStyleLbl="parChTrans1D2" presStyleIdx="3" presStyleCnt="6"/>
      <dgm:spPr/>
    </dgm:pt>
    <dgm:pt modelId="{AE0B910E-9C02-4E3C-B198-F31397AD6070}" type="pres">
      <dgm:prSet presAssocID="{D97F0CDC-8131-43FE-AE28-B823E26DF561}" presName="childText" presStyleLbl="bgAcc1" presStyleIdx="3" presStyleCnt="6">
        <dgm:presLayoutVars>
          <dgm:bulletEnabled val="1"/>
        </dgm:presLayoutVars>
      </dgm:prSet>
      <dgm:spPr/>
    </dgm:pt>
    <dgm:pt modelId="{933F3169-52BC-46F6-A205-ED45CE5849D0}" type="pres">
      <dgm:prSet presAssocID="{B796DFCC-BC31-4D33-AF63-9E96F3EC839F}" presName="root" presStyleCnt="0"/>
      <dgm:spPr/>
    </dgm:pt>
    <dgm:pt modelId="{87536B8B-0EC1-4419-B876-59E995B257BD}" type="pres">
      <dgm:prSet presAssocID="{B796DFCC-BC31-4D33-AF63-9E96F3EC839F}" presName="rootComposite" presStyleCnt="0"/>
      <dgm:spPr/>
    </dgm:pt>
    <dgm:pt modelId="{237994CD-0E96-4F1D-A3B3-5FC75576050F}" type="pres">
      <dgm:prSet presAssocID="{B796DFCC-BC31-4D33-AF63-9E96F3EC839F}" presName="rootText" presStyleLbl="node1" presStyleIdx="2" presStyleCnt="3"/>
      <dgm:spPr/>
    </dgm:pt>
    <dgm:pt modelId="{E4D1DD62-90DD-4DE7-8938-C79641B35BC6}" type="pres">
      <dgm:prSet presAssocID="{B796DFCC-BC31-4D33-AF63-9E96F3EC839F}" presName="rootConnector" presStyleLbl="node1" presStyleIdx="2" presStyleCnt="3"/>
      <dgm:spPr/>
    </dgm:pt>
    <dgm:pt modelId="{39AF314E-08B2-43F1-B56C-3328F4899028}" type="pres">
      <dgm:prSet presAssocID="{B796DFCC-BC31-4D33-AF63-9E96F3EC839F}" presName="childShape" presStyleCnt="0"/>
      <dgm:spPr/>
    </dgm:pt>
    <dgm:pt modelId="{FC839119-01DD-4A77-BA16-41AEE4A94279}" type="pres">
      <dgm:prSet presAssocID="{EFEC913D-6986-45AF-BEB2-D0B31B0D7F2E}" presName="Name13" presStyleLbl="parChTrans1D2" presStyleIdx="4" presStyleCnt="6"/>
      <dgm:spPr/>
    </dgm:pt>
    <dgm:pt modelId="{0F418AE8-86B5-442A-8EC0-EF73E753C5E6}" type="pres">
      <dgm:prSet presAssocID="{E906B5F3-55C2-452C-BCF9-C45D63ABA38F}" presName="childText" presStyleLbl="bgAcc1" presStyleIdx="4" presStyleCnt="6">
        <dgm:presLayoutVars>
          <dgm:bulletEnabled val="1"/>
        </dgm:presLayoutVars>
      </dgm:prSet>
      <dgm:spPr/>
    </dgm:pt>
    <dgm:pt modelId="{E8E3F15A-732B-4172-AB02-DCF7C4DADF90}" type="pres">
      <dgm:prSet presAssocID="{8A71A5B6-498A-4ACA-844E-3764A7726E0A}" presName="Name13" presStyleLbl="parChTrans1D2" presStyleIdx="5" presStyleCnt="6"/>
      <dgm:spPr/>
    </dgm:pt>
    <dgm:pt modelId="{BA8ECEA0-5DCD-4FD7-8034-607C2A18FDAE}" type="pres">
      <dgm:prSet presAssocID="{0E02127E-6371-4D1D-8FBD-45946BB3B90C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8A90E507-3C8B-4D50-9AFA-776AEEA72F8F}" type="presOf" srcId="{EFEC913D-6986-45AF-BEB2-D0B31B0D7F2E}" destId="{FC839119-01DD-4A77-BA16-41AEE4A94279}" srcOrd="0" destOrd="0" presId="urn:microsoft.com/office/officeart/2005/8/layout/hierarchy3"/>
    <dgm:cxn modelId="{C2A5710A-A50C-4CE5-A5C4-769CB1607FBA}" type="presOf" srcId="{7AC0657C-1E90-451C-BD6F-480936450572}" destId="{AF9CB685-6CFD-4F69-8A0E-D656CCA82DC6}" srcOrd="0" destOrd="0" presId="urn:microsoft.com/office/officeart/2005/8/layout/hierarchy3"/>
    <dgm:cxn modelId="{C8503919-15CB-4752-8290-A21E01F8ECD1}" type="presOf" srcId="{72CBC1AA-6ECE-4441-8556-73D147BBDE71}" destId="{2E73C924-A891-4B35-BBF8-97E9FC1AB46D}" srcOrd="0" destOrd="0" presId="urn:microsoft.com/office/officeart/2005/8/layout/hierarchy3"/>
    <dgm:cxn modelId="{44F7211B-49F4-43DD-94D4-1FC30F7D67FC}" srcId="{F240DF98-87D4-474D-9BDE-879BCE4EA339}" destId="{B796DFCC-BC31-4D33-AF63-9E96F3EC839F}" srcOrd="2" destOrd="0" parTransId="{95DADB2F-82F0-4D0A-A262-F8D022C2AE99}" sibTransId="{4638862B-3772-4BEF-B452-4C2CB971A445}"/>
    <dgm:cxn modelId="{6E040D24-8488-459A-A5B7-4B9CF2ACB317}" type="presOf" srcId="{25C5FBA4-E9B4-42EE-A867-EF769D03BD09}" destId="{5EA1A6F1-277A-42BC-902E-2CF67393F657}" srcOrd="1" destOrd="0" presId="urn:microsoft.com/office/officeart/2005/8/layout/hierarchy3"/>
    <dgm:cxn modelId="{8D2F8A2B-F162-49E3-A2D6-C3FF72E12E14}" srcId="{30DDE219-ACB1-4DA7-ABAB-C39F4C491B5C}" destId="{D476D5E6-9744-402E-AFD0-57BF5C0E5392}" srcOrd="0" destOrd="0" parTransId="{7AC0657C-1E90-451C-BD6F-480936450572}" sibTransId="{234591F0-F0F9-427D-95E8-E6287D933EA5}"/>
    <dgm:cxn modelId="{379D4536-4ED0-44C8-B64E-323A58F7E0F8}" type="presOf" srcId="{30DDE219-ACB1-4DA7-ABAB-C39F4C491B5C}" destId="{49480E9D-FFB1-4BA8-8653-B438C5684FA3}" srcOrd="0" destOrd="0" presId="urn:microsoft.com/office/officeart/2005/8/layout/hierarchy3"/>
    <dgm:cxn modelId="{CDB74140-52B8-44E6-B268-D8EC551D52AA}" type="presOf" srcId="{30DDE219-ACB1-4DA7-ABAB-C39F4C491B5C}" destId="{F3E2618C-84AB-4D65-8C8D-0A0674A23307}" srcOrd="1" destOrd="0" presId="urn:microsoft.com/office/officeart/2005/8/layout/hierarchy3"/>
    <dgm:cxn modelId="{D7DC5261-D95E-4112-918D-FA005457EB0B}" type="presOf" srcId="{25C5FBA4-E9B4-42EE-A867-EF769D03BD09}" destId="{E80A6E17-4751-4CEF-95F1-B0E9EC725C1C}" srcOrd="0" destOrd="0" presId="urn:microsoft.com/office/officeart/2005/8/layout/hierarchy3"/>
    <dgm:cxn modelId="{D77F787B-FAE2-4EAB-A822-CA3311827751}" type="presOf" srcId="{F240DF98-87D4-474D-9BDE-879BCE4EA339}" destId="{E3807ABB-DD11-4A11-9FDB-FEEAE35E43B2}" srcOrd="0" destOrd="0" presId="urn:microsoft.com/office/officeart/2005/8/layout/hierarchy3"/>
    <dgm:cxn modelId="{F066D589-47B4-4C0B-9CFD-EF89DD1727F7}" type="presOf" srcId="{B796DFCC-BC31-4D33-AF63-9E96F3EC839F}" destId="{237994CD-0E96-4F1D-A3B3-5FC75576050F}" srcOrd="0" destOrd="0" presId="urn:microsoft.com/office/officeart/2005/8/layout/hierarchy3"/>
    <dgm:cxn modelId="{AFEC0092-FE61-4DF6-9FBB-0B656AE8B17B}" srcId="{B796DFCC-BC31-4D33-AF63-9E96F3EC839F}" destId="{E906B5F3-55C2-452C-BCF9-C45D63ABA38F}" srcOrd="0" destOrd="0" parTransId="{EFEC913D-6986-45AF-BEB2-D0B31B0D7F2E}" sibTransId="{0CBBD430-01A8-4DCE-B7AC-EDA283C513EC}"/>
    <dgm:cxn modelId="{76A63697-8923-42CE-8E39-6079EDAA3863}" type="presOf" srcId="{68914498-DC44-4E66-AE35-F51664900FC6}" destId="{E347D57B-D185-46D4-9EEF-B7BC61AC0D36}" srcOrd="0" destOrd="0" presId="urn:microsoft.com/office/officeart/2005/8/layout/hierarchy3"/>
    <dgm:cxn modelId="{C542B898-4F37-440D-BD4E-743B3E8674CA}" type="presOf" srcId="{E906B5F3-55C2-452C-BCF9-C45D63ABA38F}" destId="{0F418AE8-86B5-442A-8EC0-EF73E753C5E6}" srcOrd="0" destOrd="0" presId="urn:microsoft.com/office/officeart/2005/8/layout/hierarchy3"/>
    <dgm:cxn modelId="{C505B6A4-F506-4475-B5AE-C0E9FD8F1366}" type="presOf" srcId="{0E02127E-6371-4D1D-8FBD-45946BB3B90C}" destId="{BA8ECEA0-5DCD-4FD7-8034-607C2A18FDAE}" srcOrd="0" destOrd="0" presId="urn:microsoft.com/office/officeart/2005/8/layout/hierarchy3"/>
    <dgm:cxn modelId="{9BA888AB-00B4-49C2-8139-3ACD7D18860C}" srcId="{B796DFCC-BC31-4D33-AF63-9E96F3EC839F}" destId="{0E02127E-6371-4D1D-8FBD-45946BB3B90C}" srcOrd="1" destOrd="0" parTransId="{8A71A5B6-498A-4ACA-844E-3764A7726E0A}" sibTransId="{867CF46A-A392-4EBA-BF7C-06C675ABDF26}"/>
    <dgm:cxn modelId="{6E0D4FBC-9D81-48A2-A8CF-B057F61C281A}" srcId="{F240DF98-87D4-474D-9BDE-879BCE4EA339}" destId="{30DDE219-ACB1-4DA7-ABAB-C39F4C491B5C}" srcOrd="1" destOrd="0" parTransId="{CFFBFB0D-AC97-4CD8-8451-D71BB76D8921}" sibTransId="{534E9A88-253C-41FD-BAC2-BB868E1F74D1}"/>
    <dgm:cxn modelId="{652B6EC1-3110-40D2-B526-DBF9A44FE2B2}" type="presOf" srcId="{B796DFCC-BC31-4D33-AF63-9E96F3EC839F}" destId="{E4D1DD62-90DD-4DE7-8938-C79641B35BC6}" srcOrd="1" destOrd="0" presId="urn:microsoft.com/office/officeart/2005/8/layout/hierarchy3"/>
    <dgm:cxn modelId="{D7B88BCC-7B35-4798-B9E4-9206944DEDC1}" type="presOf" srcId="{2E32BD6D-8497-4EAE-BBED-28BD6B6556E5}" destId="{7AD2943B-B319-44C6-8FD3-016ACA37029D}" srcOrd="0" destOrd="0" presId="urn:microsoft.com/office/officeart/2005/8/layout/hierarchy3"/>
    <dgm:cxn modelId="{67D390CC-1309-4B79-B7A5-1AEF0C87E2BF}" srcId="{30DDE219-ACB1-4DA7-ABAB-C39F4C491B5C}" destId="{E09F602C-C62A-49E8-A378-EAA03AA20DC5}" srcOrd="1" destOrd="0" parTransId="{2E32BD6D-8497-4EAE-BBED-28BD6B6556E5}" sibTransId="{0DECEC60-A9AE-4CDE-96EB-5A8CFEC26994}"/>
    <dgm:cxn modelId="{FF1BC6CC-29B9-4052-9E05-6CD48FA90A28}" type="presOf" srcId="{D97F0CDC-8131-43FE-AE28-B823E26DF561}" destId="{AE0B910E-9C02-4E3C-B198-F31397AD6070}" srcOrd="0" destOrd="0" presId="urn:microsoft.com/office/officeart/2005/8/layout/hierarchy3"/>
    <dgm:cxn modelId="{A80AEAD3-3975-45E7-AC59-AB30088FD121}" srcId="{F240DF98-87D4-474D-9BDE-879BCE4EA339}" destId="{25C5FBA4-E9B4-42EE-A867-EF769D03BD09}" srcOrd="0" destOrd="0" parTransId="{4357B247-04C8-4111-BEBD-C335F209391B}" sibTransId="{E76FD4B2-CD3A-47A2-8C06-094BBB58FE06}"/>
    <dgm:cxn modelId="{D847F5D3-9EDC-46EE-9394-F2B4A3836881}" type="presOf" srcId="{E09F602C-C62A-49E8-A378-EAA03AA20DC5}" destId="{6E2447BF-B2CC-422D-986E-D885B4DEBAE4}" srcOrd="0" destOrd="0" presId="urn:microsoft.com/office/officeart/2005/8/layout/hierarchy3"/>
    <dgm:cxn modelId="{901CCAE2-F120-4D38-9705-A55B772F9555}" srcId="{25C5FBA4-E9B4-42EE-A867-EF769D03BD09}" destId="{68914498-DC44-4E66-AE35-F51664900FC6}" srcOrd="0" destOrd="0" parTransId="{050D2E0D-5E00-4A9C-B460-14A424E9BDA7}" sibTransId="{F6372633-1EA1-401B-A571-57CD3EB31743}"/>
    <dgm:cxn modelId="{B1B64BF0-595F-410F-9192-04D3772065B0}" type="presOf" srcId="{050D2E0D-5E00-4A9C-B460-14A424E9BDA7}" destId="{990CEDEB-C1CE-43D5-BBE2-03E43F6B7E53}" srcOrd="0" destOrd="0" presId="urn:microsoft.com/office/officeart/2005/8/layout/hierarchy3"/>
    <dgm:cxn modelId="{29D82EF2-FD61-46D8-889D-0EEAF822FD6F}" type="presOf" srcId="{8A71A5B6-498A-4ACA-844E-3764A7726E0A}" destId="{E8E3F15A-732B-4172-AB02-DCF7C4DADF90}" srcOrd="0" destOrd="0" presId="urn:microsoft.com/office/officeart/2005/8/layout/hierarchy3"/>
    <dgm:cxn modelId="{1C66FEF7-465B-4E0E-8BD9-C0771DDB085A}" type="presOf" srcId="{D476D5E6-9744-402E-AFD0-57BF5C0E5392}" destId="{5F1B6057-A479-40C4-8E78-032B7EC07735}" srcOrd="0" destOrd="0" presId="urn:microsoft.com/office/officeart/2005/8/layout/hierarchy3"/>
    <dgm:cxn modelId="{E867DEFF-7792-448A-89AA-B80802D24F77}" srcId="{30DDE219-ACB1-4DA7-ABAB-C39F4C491B5C}" destId="{D97F0CDC-8131-43FE-AE28-B823E26DF561}" srcOrd="2" destOrd="0" parTransId="{72CBC1AA-6ECE-4441-8556-73D147BBDE71}" sibTransId="{193F4E4A-8FAB-4D05-B581-C95191B52338}"/>
    <dgm:cxn modelId="{82860567-01BC-48D9-8836-AA5671AE726D}" type="presParOf" srcId="{E3807ABB-DD11-4A11-9FDB-FEEAE35E43B2}" destId="{D9E66177-CAD3-47DA-8947-BDAD2A9FF3DA}" srcOrd="0" destOrd="0" presId="urn:microsoft.com/office/officeart/2005/8/layout/hierarchy3"/>
    <dgm:cxn modelId="{D721112D-9C26-43EF-991D-6B422CD7D756}" type="presParOf" srcId="{D9E66177-CAD3-47DA-8947-BDAD2A9FF3DA}" destId="{A9B9FFBB-3B9D-4A5E-993C-955A8CDDFE46}" srcOrd="0" destOrd="0" presId="urn:microsoft.com/office/officeart/2005/8/layout/hierarchy3"/>
    <dgm:cxn modelId="{A7A8D74D-4119-4022-9D90-2EC4C58646D6}" type="presParOf" srcId="{A9B9FFBB-3B9D-4A5E-993C-955A8CDDFE46}" destId="{E80A6E17-4751-4CEF-95F1-B0E9EC725C1C}" srcOrd="0" destOrd="0" presId="urn:microsoft.com/office/officeart/2005/8/layout/hierarchy3"/>
    <dgm:cxn modelId="{7A2B71B5-C4B4-415B-994A-F1C48A75EC39}" type="presParOf" srcId="{A9B9FFBB-3B9D-4A5E-993C-955A8CDDFE46}" destId="{5EA1A6F1-277A-42BC-902E-2CF67393F657}" srcOrd="1" destOrd="0" presId="urn:microsoft.com/office/officeart/2005/8/layout/hierarchy3"/>
    <dgm:cxn modelId="{B12807B9-5650-4775-8968-E731C1923E60}" type="presParOf" srcId="{D9E66177-CAD3-47DA-8947-BDAD2A9FF3DA}" destId="{19D6BDFC-993A-4B18-9AE3-363F785B11A3}" srcOrd="1" destOrd="0" presId="urn:microsoft.com/office/officeart/2005/8/layout/hierarchy3"/>
    <dgm:cxn modelId="{67868AAC-E522-4133-A289-3A1BADEB5C42}" type="presParOf" srcId="{19D6BDFC-993A-4B18-9AE3-363F785B11A3}" destId="{990CEDEB-C1CE-43D5-BBE2-03E43F6B7E53}" srcOrd="0" destOrd="0" presId="urn:microsoft.com/office/officeart/2005/8/layout/hierarchy3"/>
    <dgm:cxn modelId="{08203DF9-84E5-4403-B177-63AA3FF366AC}" type="presParOf" srcId="{19D6BDFC-993A-4B18-9AE3-363F785B11A3}" destId="{E347D57B-D185-46D4-9EEF-B7BC61AC0D36}" srcOrd="1" destOrd="0" presId="urn:microsoft.com/office/officeart/2005/8/layout/hierarchy3"/>
    <dgm:cxn modelId="{FA97CBAC-3740-41E8-8B4C-03B596591A96}" type="presParOf" srcId="{E3807ABB-DD11-4A11-9FDB-FEEAE35E43B2}" destId="{3E095531-E740-4E0E-B3BA-89A2B4707762}" srcOrd="1" destOrd="0" presId="urn:microsoft.com/office/officeart/2005/8/layout/hierarchy3"/>
    <dgm:cxn modelId="{B1E0D9DC-E105-4990-A8FE-AE475532C05B}" type="presParOf" srcId="{3E095531-E740-4E0E-B3BA-89A2B4707762}" destId="{95CE80AF-5E03-4B03-BAD4-CC963D25CDE9}" srcOrd="0" destOrd="0" presId="urn:microsoft.com/office/officeart/2005/8/layout/hierarchy3"/>
    <dgm:cxn modelId="{928760FE-7F45-4794-9417-1EDEA4076928}" type="presParOf" srcId="{95CE80AF-5E03-4B03-BAD4-CC963D25CDE9}" destId="{49480E9D-FFB1-4BA8-8653-B438C5684FA3}" srcOrd="0" destOrd="0" presId="urn:microsoft.com/office/officeart/2005/8/layout/hierarchy3"/>
    <dgm:cxn modelId="{72A8525F-07EF-4640-8DA0-766AF16B5EF2}" type="presParOf" srcId="{95CE80AF-5E03-4B03-BAD4-CC963D25CDE9}" destId="{F3E2618C-84AB-4D65-8C8D-0A0674A23307}" srcOrd="1" destOrd="0" presId="urn:microsoft.com/office/officeart/2005/8/layout/hierarchy3"/>
    <dgm:cxn modelId="{62D5EE48-233D-4BF3-BC1C-76BD8CD5F36C}" type="presParOf" srcId="{3E095531-E740-4E0E-B3BA-89A2B4707762}" destId="{DFE49327-4F80-44F6-B90F-38E581807727}" srcOrd="1" destOrd="0" presId="urn:microsoft.com/office/officeart/2005/8/layout/hierarchy3"/>
    <dgm:cxn modelId="{E45C51B6-1A61-44C0-AC04-D98E23B18AD2}" type="presParOf" srcId="{DFE49327-4F80-44F6-B90F-38E581807727}" destId="{AF9CB685-6CFD-4F69-8A0E-D656CCA82DC6}" srcOrd="0" destOrd="0" presId="urn:microsoft.com/office/officeart/2005/8/layout/hierarchy3"/>
    <dgm:cxn modelId="{B9572122-8DCE-42D7-8580-1424548C1276}" type="presParOf" srcId="{DFE49327-4F80-44F6-B90F-38E581807727}" destId="{5F1B6057-A479-40C4-8E78-032B7EC07735}" srcOrd="1" destOrd="0" presId="urn:microsoft.com/office/officeart/2005/8/layout/hierarchy3"/>
    <dgm:cxn modelId="{1E748642-EE90-4606-B434-CBD5BCA04CEB}" type="presParOf" srcId="{DFE49327-4F80-44F6-B90F-38E581807727}" destId="{7AD2943B-B319-44C6-8FD3-016ACA37029D}" srcOrd="2" destOrd="0" presId="urn:microsoft.com/office/officeart/2005/8/layout/hierarchy3"/>
    <dgm:cxn modelId="{E3155C98-98C8-4A74-B87E-5616CBA416CC}" type="presParOf" srcId="{DFE49327-4F80-44F6-B90F-38E581807727}" destId="{6E2447BF-B2CC-422D-986E-D885B4DEBAE4}" srcOrd="3" destOrd="0" presId="urn:microsoft.com/office/officeart/2005/8/layout/hierarchy3"/>
    <dgm:cxn modelId="{E53C572B-5A24-4D0E-930F-4EB3C98ED1C9}" type="presParOf" srcId="{DFE49327-4F80-44F6-B90F-38E581807727}" destId="{2E73C924-A891-4B35-BBF8-97E9FC1AB46D}" srcOrd="4" destOrd="0" presId="urn:microsoft.com/office/officeart/2005/8/layout/hierarchy3"/>
    <dgm:cxn modelId="{16D9170B-751A-4710-B4BE-3B23338D574D}" type="presParOf" srcId="{DFE49327-4F80-44F6-B90F-38E581807727}" destId="{AE0B910E-9C02-4E3C-B198-F31397AD6070}" srcOrd="5" destOrd="0" presId="urn:microsoft.com/office/officeart/2005/8/layout/hierarchy3"/>
    <dgm:cxn modelId="{66F0EBC4-7657-445A-B1CF-355996B9A4F5}" type="presParOf" srcId="{E3807ABB-DD11-4A11-9FDB-FEEAE35E43B2}" destId="{933F3169-52BC-46F6-A205-ED45CE5849D0}" srcOrd="2" destOrd="0" presId="urn:microsoft.com/office/officeart/2005/8/layout/hierarchy3"/>
    <dgm:cxn modelId="{33BC5BAA-A86B-456C-9536-3BD9E34DB4F6}" type="presParOf" srcId="{933F3169-52BC-46F6-A205-ED45CE5849D0}" destId="{87536B8B-0EC1-4419-B876-59E995B257BD}" srcOrd="0" destOrd="0" presId="urn:microsoft.com/office/officeart/2005/8/layout/hierarchy3"/>
    <dgm:cxn modelId="{FC0CAFFF-2ED8-4263-9040-93F2618A0DF5}" type="presParOf" srcId="{87536B8B-0EC1-4419-B876-59E995B257BD}" destId="{237994CD-0E96-4F1D-A3B3-5FC75576050F}" srcOrd="0" destOrd="0" presId="urn:microsoft.com/office/officeart/2005/8/layout/hierarchy3"/>
    <dgm:cxn modelId="{BB641B17-F129-4318-957D-FE0B588F2BFC}" type="presParOf" srcId="{87536B8B-0EC1-4419-B876-59E995B257BD}" destId="{E4D1DD62-90DD-4DE7-8938-C79641B35BC6}" srcOrd="1" destOrd="0" presId="urn:microsoft.com/office/officeart/2005/8/layout/hierarchy3"/>
    <dgm:cxn modelId="{DD46A55A-DFA2-4974-B9B7-2E4545135680}" type="presParOf" srcId="{933F3169-52BC-46F6-A205-ED45CE5849D0}" destId="{39AF314E-08B2-43F1-B56C-3328F4899028}" srcOrd="1" destOrd="0" presId="urn:microsoft.com/office/officeart/2005/8/layout/hierarchy3"/>
    <dgm:cxn modelId="{28657C77-B605-4986-8E98-1A67FF197998}" type="presParOf" srcId="{39AF314E-08B2-43F1-B56C-3328F4899028}" destId="{FC839119-01DD-4A77-BA16-41AEE4A94279}" srcOrd="0" destOrd="0" presId="urn:microsoft.com/office/officeart/2005/8/layout/hierarchy3"/>
    <dgm:cxn modelId="{0B337E37-7E5D-498C-91DA-2554ADC395A5}" type="presParOf" srcId="{39AF314E-08B2-43F1-B56C-3328F4899028}" destId="{0F418AE8-86B5-442A-8EC0-EF73E753C5E6}" srcOrd="1" destOrd="0" presId="urn:microsoft.com/office/officeart/2005/8/layout/hierarchy3"/>
    <dgm:cxn modelId="{74F3D1B8-A702-4D90-96D4-4AB4C709A25B}" type="presParOf" srcId="{39AF314E-08B2-43F1-B56C-3328F4899028}" destId="{E8E3F15A-732B-4172-AB02-DCF7C4DADF90}" srcOrd="2" destOrd="0" presId="urn:microsoft.com/office/officeart/2005/8/layout/hierarchy3"/>
    <dgm:cxn modelId="{68A9AD8B-A29D-4760-9B1A-5AC0676E6F32}" type="presParOf" srcId="{39AF314E-08B2-43F1-B56C-3328F4899028}" destId="{BA8ECEA0-5DCD-4FD7-8034-607C2A18FDA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600D-0629-4597-931A-30A74A901616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AD9D5-4CA5-4FB3-946F-107AF131F7B0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8FAC1-68A5-411F-A72C-6CF5659A0729}">
      <dsp:nvSpPr>
        <dsp:cNvPr id="0" name=""/>
        <dsp:cNvSpPr/>
      </dsp:nvSpPr>
      <dsp:spPr>
        <a:xfrm>
          <a:off x="1435590" y="53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latin typeface="Arial" panose="020B0604020202020204" pitchFamily="34" charset="0"/>
              <a:cs typeface="Arial" panose="020B0604020202020204" pitchFamily="34" charset="0"/>
            </a:rPr>
            <a:t>CSI Updates</a:t>
          </a:r>
        </a:p>
      </dsp:txBody>
      <dsp:txXfrm>
        <a:off x="1435590" y="531"/>
        <a:ext cx="6451109" cy="1242935"/>
      </dsp:txXfrm>
    </dsp:sp>
    <dsp:sp modelId="{7993ED7A-E664-4411-BD14-162EFBCA110A}">
      <dsp:nvSpPr>
        <dsp:cNvPr id="0" name=""/>
        <dsp:cNvSpPr/>
      </dsp:nvSpPr>
      <dsp:spPr>
        <a:xfrm>
          <a:off x="0" y="1554201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05F601-8856-4890-9C54-537427ED0B95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F2CA2-7AB4-484B-B1B7-465603CB7648}">
      <dsp:nvSpPr>
        <dsp:cNvPr id="0" name=""/>
        <dsp:cNvSpPr/>
      </dsp:nvSpPr>
      <dsp:spPr>
        <a:xfrm>
          <a:off x="1435590" y="155420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latin typeface="Arial" panose="020B0604020202020204" pitchFamily="34" charset="0"/>
              <a:cs typeface="Arial" panose="020B0604020202020204" pitchFamily="34" charset="0"/>
            </a:rPr>
            <a:t>School Leader Events</a:t>
          </a:r>
        </a:p>
      </dsp:txBody>
      <dsp:txXfrm>
        <a:off x="1435590" y="1554201"/>
        <a:ext cx="6451109" cy="1242935"/>
      </dsp:txXfrm>
    </dsp:sp>
    <dsp:sp modelId="{373C281A-B239-4673-9333-DD1574124E50}">
      <dsp:nvSpPr>
        <dsp:cNvPr id="0" name=""/>
        <dsp:cNvSpPr/>
      </dsp:nvSpPr>
      <dsp:spPr>
        <a:xfrm>
          <a:off x="0" y="3107870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41C6B-92EB-46C3-85CE-35BCCABE06C8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1AEAD-1D8A-45FB-AE8C-73589C9BC1CE}">
      <dsp:nvSpPr>
        <dsp:cNvPr id="0" name=""/>
        <dsp:cNvSpPr/>
      </dsp:nvSpPr>
      <dsp:spPr>
        <a:xfrm>
          <a:off x="1435590" y="3107870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latin typeface="Arial" panose="020B0604020202020204" pitchFamily="34" charset="0"/>
              <a:cs typeface="Arial" panose="020B0604020202020204" pitchFamily="34" charset="0"/>
            </a:rPr>
            <a:t>Reminders, Upcoming Deadlines</a:t>
          </a:r>
        </a:p>
      </dsp:txBody>
      <dsp:txXfrm>
        <a:off x="1435590" y="3107870"/>
        <a:ext cx="64511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0F855-66E8-42C0-8D70-60DB16D20487}">
      <dsp:nvSpPr>
        <dsp:cNvPr id="0" name=""/>
        <dsp:cNvSpPr/>
      </dsp:nvSpPr>
      <dsp:spPr>
        <a:xfrm>
          <a:off x="494560" y="0"/>
          <a:ext cx="2952835" cy="1229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Arial" panose="020B0604020202020204" pitchFamily="34" charset="0"/>
              <a:cs typeface="Arial" panose="020B0604020202020204" pitchFamily="34" charset="0"/>
            </a:rPr>
            <a:t>CSI staff member learns of school crisis </a:t>
          </a:r>
        </a:p>
      </dsp:txBody>
      <dsp:txXfrm>
        <a:off x="530572" y="36012"/>
        <a:ext cx="2880811" cy="1157523"/>
      </dsp:txXfrm>
    </dsp:sp>
    <dsp:sp modelId="{4324D27C-A622-4A26-A624-5D0854749156}">
      <dsp:nvSpPr>
        <dsp:cNvPr id="0" name=""/>
        <dsp:cNvSpPr/>
      </dsp:nvSpPr>
      <dsp:spPr>
        <a:xfrm rot="5400000">
          <a:off x="1740437" y="1260286"/>
          <a:ext cx="461080" cy="553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804988" y="1306394"/>
        <a:ext cx="331978" cy="322756"/>
      </dsp:txXfrm>
    </dsp:sp>
    <dsp:sp modelId="{62566307-2987-4E3F-AE8E-4EAB050F02FC}">
      <dsp:nvSpPr>
        <dsp:cNvPr id="0" name=""/>
        <dsp:cNvSpPr/>
      </dsp:nvSpPr>
      <dsp:spPr>
        <a:xfrm>
          <a:off x="494560" y="1844321"/>
          <a:ext cx="2952835" cy="1229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Arial" panose="020B0604020202020204" pitchFamily="34" charset="0"/>
              <a:cs typeface="Arial" panose="020B0604020202020204" pitchFamily="34" charset="0"/>
            </a:rPr>
            <a:t>Staff member contact CSI Public Information Officer (Terry) and Incident Commander (Janet)</a:t>
          </a:r>
        </a:p>
      </dsp:txBody>
      <dsp:txXfrm>
        <a:off x="530572" y="1880333"/>
        <a:ext cx="2880811" cy="1157523"/>
      </dsp:txXfrm>
    </dsp:sp>
    <dsp:sp modelId="{12D73871-4FD5-4526-976A-35FEF5E01B5B}">
      <dsp:nvSpPr>
        <dsp:cNvPr id="0" name=""/>
        <dsp:cNvSpPr/>
      </dsp:nvSpPr>
      <dsp:spPr>
        <a:xfrm rot="5400000">
          <a:off x="1740437" y="3104608"/>
          <a:ext cx="461080" cy="553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804988" y="3150716"/>
        <a:ext cx="331978" cy="322756"/>
      </dsp:txXfrm>
    </dsp:sp>
    <dsp:sp modelId="{E196DBF1-4821-4B18-80F3-7E52DADDBF48}">
      <dsp:nvSpPr>
        <dsp:cNvPr id="0" name=""/>
        <dsp:cNvSpPr/>
      </dsp:nvSpPr>
      <dsp:spPr>
        <a:xfrm>
          <a:off x="494560" y="3688643"/>
          <a:ext cx="2952835" cy="1229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Arial" panose="020B0604020202020204" pitchFamily="34" charset="0"/>
              <a:cs typeface="Arial" panose="020B0604020202020204" pitchFamily="34" charset="0"/>
            </a:rPr>
            <a:t>IC and PIO deploy relevant CSI staff and resources as necessary, manages communications </a:t>
          </a:r>
        </a:p>
      </dsp:txBody>
      <dsp:txXfrm>
        <a:off x="530572" y="3724655"/>
        <a:ext cx="2880811" cy="1157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A6E17-4751-4CEF-95F1-B0E9EC725C1C}">
      <dsp:nvSpPr>
        <dsp:cNvPr id="0" name=""/>
        <dsp:cNvSpPr/>
      </dsp:nvSpPr>
      <dsp:spPr>
        <a:xfrm>
          <a:off x="860433" y="124"/>
          <a:ext cx="2017863" cy="100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Data Release</a:t>
          </a:r>
        </a:p>
      </dsp:txBody>
      <dsp:txXfrm>
        <a:off x="889984" y="29675"/>
        <a:ext cx="1958761" cy="949829"/>
      </dsp:txXfrm>
    </dsp:sp>
    <dsp:sp modelId="{990CEDEB-C1CE-43D5-BBE2-03E43F6B7E53}">
      <dsp:nvSpPr>
        <dsp:cNvPr id="0" name=""/>
        <dsp:cNvSpPr/>
      </dsp:nvSpPr>
      <dsp:spPr>
        <a:xfrm>
          <a:off x="1062219" y="1009056"/>
          <a:ext cx="201786" cy="1073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266"/>
              </a:lnTo>
              <a:lnTo>
                <a:pt x="201786" y="10732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7D57B-D185-46D4-9EEF-B7BC61AC0D36}">
      <dsp:nvSpPr>
        <dsp:cNvPr id="0" name=""/>
        <dsp:cNvSpPr/>
      </dsp:nvSpPr>
      <dsp:spPr>
        <a:xfrm>
          <a:off x="1264006" y="1261289"/>
          <a:ext cx="1614291" cy="1642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RELEASED</a:t>
          </a:r>
          <a:b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-ACCESS proficiency and growth data</a:t>
          </a:r>
          <a:b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-CMAS proficiency and growth^</a:t>
          </a:r>
          <a:b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-PSAT/SAT proficiency and growth</a:t>
          </a:r>
          <a:b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-Graduation rate</a:t>
          </a:r>
          <a:b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-Dropout rate</a:t>
          </a:r>
          <a:b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-Matriculation rate</a:t>
          </a:r>
        </a:p>
      </dsp:txBody>
      <dsp:txXfrm>
        <a:off x="1311287" y="1308570"/>
        <a:ext cx="1519729" cy="1547505"/>
      </dsp:txXfrm>
    </dsp:sp>
    <dsp:sp modelId="{49480E9D-FFB1-4BA8-8653-B438C5684FA3}">
      <dsp:nvSpPr>
        <dsp:cNvPr id="0" name=""/>
        <dsp:cNvSpPr/>
      </dsp:nvSpPr>
      <dsp:spPr>
        <a:xfrm>
          <a:off x="3382763" y="124"/>
          <a:ext cx="2017863" cy="100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SPF/DPF</a:t>
          </a:r>
        </a:p>
      </dsp:txBody>
      <dsp:txXfrm>
        <a:off x="3412314" y="29675"/>
        <a:ext cx="1958761" cy="949829"/>
      </dsp:txXfrm>
    </dsp:sp>
    <dsp:sp modelId="{AF9CB685-6CFD-4F69-8A0E-D656CCA82DC6}">
      <dsp:nvSpPr>
        <dsp:cNvPr id="0" name=""/>
        <dsp:cNvSpPr/>
      </dsp:nvSpPr>
      <dsp:spPr>
        <a:xfrm>
          <a:off x="3584549" y="1009056"/>
          <a:ext cx="201786" cy="756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6698"/>
              </a:lnTo>
              <a:lnTo>
                <a:pt x="201786" y="7566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B6057-A479-40C4-8E78-032B7EC07735}">
      <dsp:nvSpPr>
        <dsp:cNvPr id="0" name=""/>
        <dsp:cNvSpPr/>
      </dsp:nvSpPr>
      <dsp:spPr>
        <a:xfrm>
          <a:off x="3786336" y="1261289"/>
          <a:ext cx="1614291" cy="100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Preliminary SPF/DPF released</a:t>
          </a:r>
        </a:p>
      </dsp:txBody>
      <dsp:txXfrm>
        <a:off x="3815887" y="1290840"/>
        <a:ext cx="1555189" cy="949829"/>
      </dsp:txXfrm>
    </dsp:sp>
    <dsp:sp modelId="{7AD2943B-B319-44C6-8FD3-016ACA37029D}">
      <dsp:nvSpPr>
        <dsp:cNvPr id="0" name=""/>
        <dsp:cNvSpPr/>
      </dsp:nvSpPr>
      <dsp:spPr>
        <a:xfrm>
          <a:off x="3584549" y="1009056"/>
          <a:ext cx="201786" cy="2017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863"/>
              </a:lnTo>
              <a:lnTo>
                <a:pt x="201786" y="20178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447BF-B2CC-422D-986E-D885B4DEBAE4}">
      <dsp:nvSpPr>
        <dsp:cNvPr id="0" name=""/>
        <dsp:cNvSpPr/>
      </dsp:nvSpPr>
      <dsp:spPr>
        <a:xfrm>
          <a:off x="3786336" y="2522453"/>
          <a:ext cx="1614291" cy="100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AEC SPF target release date is mid-September</a:t>
          </a:r>
        </a:p>
      </dsp:txBody>
      <dsp:txXfrm>
        <a:off x="3815887" y="2552004"/>
        <a:ext cx="1555189" cy="949829"/>
      </dsp:txXfrm>
    </dsp:sp>
    <dsp:sp modelId="{2E73C924-A891-4B35-BBF8-97E9FC1AB46D}">
      <dsp:nvSpPr>
        <dsp:cNvPr id="0" name=""/>
        <dsp:cNvSpPr/>
      </dsp:nvSpPr>
      <dsp:spPr>
        <a:xfrm>
          <a:off x="3584549" y="1009056"/>
          <a:ext cx="201786" cy="3279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028"/>
              </a:lnTo>
              <a:lnTo>
                <a:pt x="201786" y="32790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B910E-9C02-4E3C-B198-F31397AD6070}">
      <dsp:nvSpPr>
        <dsp:cNvPr id="0" name=""/>
        <dsp:cNvSpPr/>
      </dsp:nvSpPr>
      <dsp:spPr>
        <a:xfrm>
          <a:off x="3786336" y="3783618"/>
          <a:ext cx="1614291" cy="100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Request to Reconsider process will occur in mid-September</a:t>
          </a:r>
        </a:p>
      </dsp:txBody>
      <dsp:txXfrm>
        <a:off x="3815887" y="3813169"/>
        <a:ext cx="1555189" cy="949829"/>
      </dsp:txXfrm>
    </dsp:sp>
    <dsp:sp modelId="{237994CD-0E96-4F1D-A3B3-5FC75576050F}">
      <dsp:nvSpPr>
        <dsp:cNvPr id="0" name=""/>
        <dsp:cNvSpPr/>
      </dsp:nvSpPr>
      <dsp:spPr>
        <a:xfrm>
          <a:off x="5905093" y="124"/>
          <a:ext cx="2017863" cy="100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CARS</a:t>
          </a:r>
        </a:p>
      </dsp:txBody>
      <dsp:txXfrm>
        <a:off x="5934644" y="29675"/>
        <a:ext cx="1958761" cy="949829"/>
      </dsp:txXfrm>
    </dsp:sp>
    <dsp:sp modelId="{FC839119-01DD-4A77-BA16-41AEE4A94279}">
      <dsp:nvSpPr>
        <dsp:cNvPr id="0" name=""/>
        <dsp:cNvSpPr/>
      </dsp:nvSpPr>
      <dsp:spPr>
        <a:xfrm>
          <a:off x="6106879" y="1009056"/>
          <a:ext cx="201786" cy="756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6698"/>
              </a:lnTo>
              <a:lnTo>
                <a:pt x="201786" y="7566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18AE8-86B5-442A-8EC0-EF73E753C5E6}">
      <dsp:nvSpPr>
        <dsp:cNvPr id="0" name=""/>
        <dsp:cNvSpPr/>
      </dsp:nvSpPr>
      <dsp:spPr>
        <a:xfrm>
          <a:off x="6308666" y="1261289"/>
          <a:ext cx="1614291" cy="100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Academic CARS to be was released on Sept. 1st</a:t>
          </a:r>
        </a:p>
      </dsp:txBody>
      <dsp:txXfrm>
        <a:off x="6338217" y="1290840"/>
        <a:ext cx="1555189" cy="949829"/>
      </dsp:txXfrm>
    </dsp:sp>
    <dsp:sp modelId="{E8E3F15A-732B-4172-AB02-DCF7C4DADF90}">
      <dsp:nvSpPr>
        <dsp:cNvPr id="0" name=""/>
        <dsp:cNvSpPr/>
      </dsp:nvSpPr>
      <dsp:spPr>
        <a:xfrm>
          <a:off x="6106879" y="1009056"/>
          <a:ext cx="201786" cy="2017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863"/>
              </a:lnTo>
              <a:lnTo>
                <a:pt x="201786" y="20178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ECEA0-5DCD-4FD7-8034-607C2A18FDAE}">
      <dsp:nvSpPr>
        <dsp:cNvPr id="0" name=""/>
        <dsp:cNvSpPr/>
      </dsp:nvSpPr>
      <dsp:spPr>
        <a:xfrm>
          <a:off x="6308666" y="2522453"/>
          <a:ext cx="1614291" cy="100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" panose="020B0604020202020204" pitchFamily="34" charset="0"/>
              <a:cs typeface="Arial" panose="020B0604020202020204" pitchFamily="34" charset="0"/>
            </a:rPr>
            <a:t>Organizational and Financial section to be released in mid-November</a:t>
          </a:r>
        </a:p>
      </dsp:txBody>
      <dsp:txXfrm>
        <a:off x="6338217" y="2552004"/>
        <a:ext cx="1555189" cy="949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BF54F-174D-48FB-8C88-76C62904F59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6328-B990-4088-AC20-D4A88010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9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 for familiar faces, new leaders should add name, school in the chat.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94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During meeting- share phone numbers in chat, have school leaders program into 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66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5207"/>
            <a:ext cx="77724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5824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hape 11"/>
          <p:cNvSpPr/>
          <p:nvPr userDrawn="1"/>
        </p:nvSpPr>
        <p:spPr>
          <a:xfrm>
            <a:off x="4453685" y="3469353"/>
            <a:ext cx="54135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12"/>
          <p:cNvSpPr/>
          <p:nvPr userDrawn="1"/>
        </p:nvSpPr>
        <p:spPr>
          <a:xfrm>
            <a:off x="4994897" y="3469353"/>
            <a:ext cx="54135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13"/>
          <p:cNvSpPr/>
          <p:nvPr userDrawn="1"/>
        </p:nvSpPr>
        <p:spPr>
          <a:xfrm>
            <a:off x="0" y="3469353"/>
            <a:ext cx="54135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14"/>
          <p:cNvSpPr/>
          <p:nvPr userDrawn="1"/>
        </p:nvSpPr>
        <p:spPr>
          <a:xfrm>
            <a:off x="541070" y="3469353"/>
            <a:ext cx="3912525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00" y="6040774"/>
            <a:ext cx="1694376" cy="5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1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5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1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6"/>
          <p:cNvSpPr/>
          <p:nvPr userDrawn="1"/>
        </p:nvSpPr>
        <p:spPr>
          <a:xfrm>
            <a:off x="4967681" y="2071863"/>
            <a:ext cx="1467900" cy="102035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" name="Shape 27"/>
          <p:cNvSpPr/>
          <p:nvPr userDrawn="1"/>
        </p:nvSpPr>
        <p:spPr>
          <a:xfrm>
            <a:off x="6435581" y="2071864"/>
            <a:ext cx="2720451" cy="102035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" name="Shape 28"/>
          <p:cNvSpPr/>
          <p:nvPr userDrawn="1"/>
        </p:nvSpPr>
        <p:spPr>
          <a:xfrm>
            <a:off x="0" y="2071861"/>
            <a:ext cx="2364206" cy="102035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6" name="Shape 29"/>
          <p:cNvSpPr/>
          <p:nvPr userDrawn="1"/>
        </p:nvSpPr>
        <p:spPr>
          <a:xfrm>
            <a:off x="2364205" y="2071862"/>
            <a:ext cx="1753412" cy="102035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7" name="Shape 25"/>
          <p:cNvSpPr txBox="1"/>
          <p:nvPr userDrawn="1"/>
        </p:nvSpPr>
        <p:spPr>
          <a:xfrm>
            <a:off x="3766612" y="1552771"/>
            <a:ext cx="14679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97A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sz="7200" b="1">
              <a:solidFill>
                <a:srgbClr val="97AB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11" y="146610"/>
            <a:ext cx="986625" cy="1747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350036" y="2584133"/>
            <a:ext cx="6619875" cy="738187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13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7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9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880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20341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32317" y="2669418"/>
            <a:ext cx="3305700" cy="669000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0" y="2669632"/>
            <a:ext cx="3546900" cy="669000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4204" y="2669418"/>
            <a:ext cx="3305700" cy="669000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423590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49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862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2767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4672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91252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2802315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4725064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165417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3691037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536561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1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256621" cy="67551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791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61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0" r:id="rId4"/>
    <p:sldLayoutId id="2147483667" r:id="rId5"/>
    <p:sldLayoutId id="2147483668" r:id="rId6"/>
    <p:sldLayoutId id="2147483673" r:id="rId7"/>
    <p:sldLayoutId id="2147483674" r:id="rId8"/>
    <p:sldLayoutId id="214748367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resources.csi.state.co.us/organizational-submissions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Submissions_CSI@csi.state.co.u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BJMWKKD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TMSL56T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essicawelch@csi.state.so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CSI School Leaders Call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September 14, 2023</a:t>
            </a:r>
          </a:p>
        </p:txBody>
      </p:sp>
    </p:spTree>
    <p:extLst>
      <p:ext uri="{BB962C8B-B14F-4D97-AF65-F5344CB8AC3E}">
        <p14:creationId xmlns:p14="http://schemas.microsoft.com/office/powerpoint/2010/main" val="302866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CEFAF-3CC8-D968-65C9-62F0BFECA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Board Brown Bag Lunches</a:t>
            </a:r>
          </a:p>
        </p:txBody>
      </p:sp>
      <p:pic>
        <p:nvPicPr>
          <p:cNvPr id="6" name="Picture 5" descr="Board Brown Bag Lunches Save the Date picture">
            <a:extLst>
              <a:ext uri="{FF2B5EF4-FFF2-40B4-BE49-F238E27FC236}">
                <a16:creationId xmlns:a16="http://schemas.microsoft.com/office/drawing/2014/main" id="{C7BA4E3F-92A6-86A7-C26B-2D454717D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01" y="977463"/>
            <a:ext cx="8294997" cy="46659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32AB40-754F-1213-A1E5-FC9A8274B6FE}"/>
              </a:ext>
            </a:extLst>
          </p:cNvPr>
          <p:cNvSpPr txBox="1"/>
          <p:nvPr/>
        </p:nvSpPr>
        <p:spPr>
          <a:xfrm>
            <a:off x="294290" y="5801710"/>
            <a:ext cx="8723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School leaders are always encouraged to attend, too!</a:t>
            </a:r>
          </a:p>
        </p:txBody>
      </p:sp>
    </p:spTree>
    <p:extLst>
      <p:ext uri="{BB962C8B-B14F-4D97-AF65-F5344CB8AC3E}">
        <p14:creationId xmlns:p14="http://schemas.microsoft.com/office/powerpoint/2010/main" val="3367608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CEC2-E0B2-B27B-1F1A-9BD65960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08630"/>
            <a:ext cx="7886700" cy="1325563"/>
          </a:xfrm>
        </p:spPr>
        <p:txBody>
          <a:bodyPr/>
          <a:lstStyle/>
          <a:p>
            <a:r>
              <a:rPr lang="en-US"/>
              <a:t>Departmental Reminders &amp; Upcoming Deadlines</a:t>
            </a:r>
          </a:p>
        </p:txBody>
      </p:sp>
    </p:spTree>
    <p:extLst>
      <p:ext uri="{BB962C8B-B14F-4D97-AF65-F5344CB8AC3E}">
        <p14:creationId xmlns:p14="http://schemas.microsoft.com/office/powerpoint/2010/main" val="3070278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2EC8-C0CE-B827-8D6E-C0442E40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Submissions &amp; Audits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B3270-2ED7-250C-547B-8A416350D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788669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Submit via Google Classroom</a:t>
            </a:r>
          </a:p>
          <a:p>
            <a:endParaRPr lang="en-US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65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65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>
                <a:solidFill>
                  <a:schemeClr val="tx1"/>
                </a:solidFill>
                <a:hlinkClick r:id="rId2"/>
              </a:rPr>
              <a:t>https://resources.csi.state.co.us/organizational-submissions/</a:t>
            </a:r>
            <a:endParaRPr lang="en-US" sz="16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Screenshot of upcoming org submissions deadlines">
            <a:extLst>
              <a:ext uri="{FF2B5EF4-FFF2-40B4-BE49-F238E27FC236}">
                <a16:creationId xmlns:a16="http://schemas.microsoft.com/office/drawing/2014/main" id="{29D56412-15B1-7EC7-F467-C110FE307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49" y="3067259"/>
            <a:ext cx="7926568" cy="1246385"/>
          </a:xfrm>
          <a:prstGeom prst="rect">
            <a:avLst/>
          </a:prstGeom>
        </p:spPr>
      </p:pic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29A345F7-47BB-88EF-EC7A-4A0F2629F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84738" y="3325195"/>
            <a:ext cx="756139" cy="826477"/>
          </a:xfrm>
          <a:prstGeom prst="mathMultiply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0C59167F-835A-BB57-D70C-569F9872F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96661" y="3277212"/>
            <a:ext cx="756139" cy="826477"/>
          </a:xfrm>
          <a:prstGeom prst="mathMultiply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36E4AE3E-0EF1-ED06-0AA3-2E7CBB8BB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93928" y="3325195"/>
            <a:ext cx="756139" cy="826477"/>
          </a:xfrm>
          <a:prstGeom prst="mathMultiply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6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25BA-88D8-8957-A92B-F2F098843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 &amp; Accountability Timelines</a:t>
            </a:r>
          </a:p>
        </p:txBody>
      </p:sp>
      <p:graphicFrame>
        <p:nvGraphicFramePr>
          <p:cNvPr id="6" name="Content Placeholder 15" descr="Visual of data, SPF/DPF, and CARS releases">
            <a:extLst>
              <a:ext uri="{FF2B5EF4-FFF2-40B4-BE49-F238E27FC236}">
                <a16:creationId xmlns:a16="http://schemas.microsoft.com/office/drawing/2014/main" id="{2906667F-A790-DFCC-217C-C53C765D61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729294"/>
              </p:ext>
            </p:extLst>
          </p:nvPr>
        </p:nvGraphicFramePr>
        <p:xfrm>
          <a:off x="180304" y="1740283"/>
          <a:ext cx="8783391" cy="479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F914C6D-DE38-2BAB-2ABD-3F5CBB384719}"/>
              </a:ext>
            </a:extLst>
          </p:cNvPr>
          <p:cNvSpPr txBox="1"/>
          <p:nvPr/>
        </p:nvSpPr>
        <p:spPr>
          <a:xfrm>
            <a:off x="1437305" y="5363512"/>
            <a:ext cx="2351808" cy="414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^includes on-track growth for informational purposes</a:t>
            </a:r>
          </a:p>
        </p:txBody>
      </p:sp>
    </p:spTree>
    <p:extLst>
      <p:ext uri="{BB962C8B-B14F-4D97-AF65-F5344CB8AC3E}">
        <p14:creationId xmlns:p14="http://schemas.microsoft.com/office/powerpoint/2010/main" val="312350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25BA-88D8-8957-A92B-F2F09884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2230"/>
          </a:xfrm>
        </p:spPr>
        <p:txBody>
          <a:bodyPr/>
          <a:lstStyle/>
          <a:p>
            <a:r>
              <a:rPr lang="en-US"/>
              <a:t>Assessment &amp;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24344-2132-5407-AB81-AB202808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Other notes</a:t>
            </a:r>
          </a:p>
          <a:p>
            <a:pPr lvl="1"/>
            <a:r>
              <a:rPr lang="en-US"/>
              <a:t>Migration to Google Drive</a:t>
            </a:r>
          </a:p>
          <a:p>
            <a:pPr lvl="1"/>
            <a:r>
              <a:rPr lang="en-US" b="1"/>
              <a:t>Support with interim assessment analysis</a:t>
            </a:r>
          </a:p>
          <a:p>
            <a:pPr lvl="1"/>
            <a:r>
              <a:rPr lang="en-US" b="1"/>
              <a:t>Board and school leader training on state and CSI accountability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90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897E693-5F21-8A23-50D9-88535C6F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9699"/>
            <a:ext cx="7886700" cy="1089101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885950" algn="l"/>
              </a:tabLst>
            </a:pPr>
            <a:r>
              <a:rPr lang="en-US" sz="2800" b="1">
                <a:effectLst/>
                <a:latin typeface="Arial" panose="020B0604020202020204" pitchFamily="34" charset="0"/>
              </a:rPr>
              <a:t>Based on school ratings with academic data, nearly </a:t>
            </a:r>
            <a:r>
              <a:rPr lang="en-US" sz="2800" b="1">
                <a:solidFill>
                  <a:schemeClr val="accent1"/>
                </a:solidFill>
              </a:rPr>
              <a:t>75% of </a:t>
            </a:r>
            <a:r>
              <a:rPr lang="en-US" sz="2800" b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CSI </a:t>
            </a:r>
            <a:r>
              <a:rPr lang="en-US" sz="2800" b="1">
                <a:solidFill>
                  <a:schemeClr val="accent1"/>
                </a:solidFill>
              </a:rPr>
              <a:t>schools earned a Performance or Distinction rating in 2023.</a:t>
            </a:r>
            <a:br>
              <a:rPr lang="en-US" sz="2800" b="1"/>
            </a:br>
            <a:endParaRPr lang="en-US" sz="1800" b="1"/>
          </a:p>
        </p:txBody>
      </p:sp>
      <p:graphicFrame>
        <p:nvGraphicFramePr>
          <p:cNvPr id="4" name="Content Placeholder 3" descr="distribution rating over time - academic ratings only">
            <a:extLst>
              <a:ext uri="{FF2B5EF4-FFF2-40B4-BE49-F238E27FC236}">
                <a16:creationId xmlns:a16="http://schemas.microsoft.com/office/drawing/2014/main" id="{E9EEF561-00C8-44B5-A6CF-D88104425D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009641"/>
              </p:ext>
            </p:extLst>
          </p:nvPr>
        </p:nvGraphicFramePr>
        <p:xfrm>
          <a:off x="628650" y="1983036"/>
          <a:ext cx="7886700" cy="4623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0564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897E693-5F21-8A23-50D9-88535C6F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9700"/>
            <a:ext cx="7886700" cy="112009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885950" algn="l"/>
              </a:tabLst>
            </a:pPr>
            <a:r>
              <a:rPr lang="en-US" sz="2800" b="1">
                <a:effectLst/>
                <a:latin typeface="Arial" panose="020B0604020202020204" pitchFamily="34" charset="0"/>
              </a:rPr>
              <a:t>But there was also an </a:t>
            </a:r>
            <a:r>
              <a:rPr lang="en-US" sz="2800" b="1">
                <a:solidFill>
                  <a:srgbClr val="455FA9"/>
                </a:solidFill>
                <a:effectLst/>
                <a:latin typeface="Arial" panose="020B0604020202020204" pitchFamily="34" charset="0"/>
              </a:rPr>
              <a:t>increase in schools on Performance Watch </a:t>
            </a:r>
            <a:r>
              <a:rPr lang="en-US" sz="2800" b="1">
                <a:effectLst/>
                <a:latin typeface="Arial" panose="020B0604020202020204" pitchFamily="34" charset="0"/>
              </a:rPr>
              <a:t>with two schools earning Priority Improvement plan type.</a:t>
            </a:r>
            <a:br>
              <a:rPr lang="en-US" sz="2800" b="1"/>
            </a:br>
            <a:endParaRPr lang="en-US" sz="1800" b="1"/>
          </a:p>
        </p:txBody>
      </p:sp>
      <p:graphicFrame>
        <p:nvGraphicFramePr>
          <p:cNvPr id="4" name="Content Placeholder 3" descr="distribution rating over time - academics only">
            <a:extLst>
              <a:ext uri="{FF2B5EF4-FFF2-40B4-BE49-F238E27FC236}">
                <a16:creationId xmlns:a16="http://schemas.microsoft.com/office/drawing/2014/main" id="{E9EEF561-00C8-44B5-A6CF-D88104425D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754515"/>
              </p:ext>
            </p:extLst>
          </p:nvPr>
        </p:nvGraphicFramePr>
        <p:xfrm>
          <a:off x="628650" y="1983036"/>
          <a:ext cx="7886700" cy="4623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5212326-A1C4-1C59-B458-11D3636A2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7996989" y="4804611"/>
            <a:ext cx="770022" cy="12673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106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897E693-5F21-8A23-50D9-88535C6F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0214"/>
            <a:ext cx="7886700" cy="1325563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885950" algn="l"/>
              </a:tabLst>
            </a:pPr>
            <a:r>
              <a:rPr lang="en-US" sz="2800" b="1"/>
              <a:t>T</a:t>
            </a:r>
            <a:r>
              <a:rPr lang="en-US" sz="2800" b="1">
                <a:effectLst/>
                <a:latin typeface="Arial" panose="020B0604020202020204" pitchFamily="34" charset="0"/>
              </a:rPr>
              <a:t>here was also a </a:t>
            </a:r>
            <a:r>
              <a:rPr lang="en-US" sz="2800" b="1">
                <a:solidFill>
                  <a:srgbClr val="455FA9"/>
                </a:solidFill>
              </a:rPr>
              <a:t>de</a:t>
            </a:r>
            <a:r>
              <a:rPr lang="en-US" sz="2800" b="1">
                <a:solidFill>
                  <a:srgbClr val="455FA9"/>
                </a:solidFill>
                <a:effectLst/>
                <a:latin typeface="Arial" panose="020B0604020202020204" pitchFamily="34" charset="0"/>
              </a:rPr>
              <a:t>crease in schools with Insufficient State Data. </a:t>
            </a:r>
            <a:r>
              <a:rPr lang="en-US" sz="2800" b="1">
                <a:effectLst/>
                <a:latin typeface="Arial" panose="020B0604020202020204" pitchFamily="34" charset="0"/>
              </a:rPr>
              <a:t>But 9.1% of schools (4) do not have a state plan type.  </a:t>
            </a:r>
            <a:endParaRPr lang="en-US" sz="1800" b="1"/>
          </a:p>
        </p:txBody>
      </p:sp>
      <p:graphicFrame>
        <p:nvGraphicFramePr>
          <p:cNvPr id="12" name="Content Placeholder 11" descr="distribution by rating over time and insufficient state data">
            <a:extLst>
              <a:ext uri="{FF2B5EF4-FFF2-40B4-BE49-F238E27FC236}">
                <a16:creationId xmlns:a16="http://schemas.microsoft.com/office/drawing/2014/main" id="{976820D0-4E26-43F2-AB80-D5BB0BA42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633469"/>
              </p:ext>
            </p:extLst>
          </p:nvPr>
        </p:nvGraphicFramePr>
        <p:xfrm>
          <a:off x="628650" y="2250741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7675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897E693-5F21-8A23-50D9-88535C6F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9700"/>
            <a:ext cx="7886700" cy="1065854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885950" algn="l"/>
              </a:tabLst>
            </a:pPr>
            <a:r>
              <a:rPr lang="en-US" sz="2800" b="1"/>
              <a:t>T</a:t>
            </a:r>
            <a:r>
              <a:rPr lang="en-US" sz="2800" b="1">
                <a:effectLst/>
                <a:latin typeface="Arial" panose="020B0604020202020204" pitchFamily="34" charset="0"/>
              </a:rPr>
              <a:t>here were </a:t>
            </a:r>
            <a:r>
              <a:rPr lang="en-US" sz="2800" b="1">
                <a:solidFill>
                  <a:srgbClr val="455FA9"/>
                </a:solidFill>
                <a:effectLst/>
                <a:latin typeface="Arial" panose="020B0604020202020204" pitchFamily="34" charset="0"/>
              </a:rPr>
              <a:t>three schools that saw their state plan type decreased due to participation.</a:t>
            </a:r>
            <a:endParaRPr lang="en-US" sz="1800" b="1">
              <a:solidFill>
                <a:srgbClr val="455FA9"/>
              </a:solidFill>
            </a:endParaRPr>
          </a:p>
        </p:txBody>
      </p:sp>
      <p:pic>
        <p:nvPicPr>
          <p:cNvPr id="6" name="Picture 5" descr="DPF total participation">
            <a:extLst>
              <a:ext uri="{FF2B5EF4-FFF2-40B4-BE49-F238E27FC236}">
                <a16:creationId xmlns:a16="http://schemas.microsoft.com/office/drawing/2014/main" id="{6F3FF13B-C7F9-B1E3-1D0A-0F9285498E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8"/>
          <a:stretch/>
        </p:blipFill>
        <p:spPr>
          <a:xfrm>
            <a:off x="939479" y="1941094"/>
            <a:ext cx="6992326" cy="2605023"/>
          </a:xfrm>
          <a:prstGeom prst="rect">
            <a:avLst/>
          </a:prstGeom>
        </p:spPr>
      </p:pic>
      <p:pic>
        <p:nvPicPr>
          <p:cNvPr id="8" name="Picture 7" descr="PI plan type decreased due to participation">
            <a:extLst>
              <a:ext uri="{FF2B5EF4-FFF2-40B4-BE49-F238E27FC236}">
                <a16:creationId xmlns:a16="http://schemas.microsoft.com/office/drawing/2014/main" id="{3958DD0E-0DA3-6928-4BEF-E8E740D25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260" y="4858684"/>
            <a:ext cx="4401164" cy="9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46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897E693-5F21-8A23-50D9-88535C6F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15712"/>
            <a:ext cx="7886700" cy="1325563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885950" algn="l"/>
              </a:tabLst>
            </a:pPr>
            <a:r>
              <a:rPr lang="en-US" sz="2800" b="1">
                <a:effectLst/>
                <a:latin typeface="Arial" panose="020B0604020202020204" pitchFamily="34" charset="0"/>
              </a:rPr>
              <a:t>We have </a:t>
            </a:r>
            <a:r>
              <a:rPr lang="en-US" sz="2800" b="1">
                <a:solidFill>
                  <a:srgbClr val="455FA9"/>
                </a:solidFill>
                <a:effectLst/>
                <a:latin typeface="Arial" panose="020B0604020202020204" pitchFamily="34" charset="0"/>
              </a:rPr>
              <a:t>three new schools</a:t>
            </a:r>
            <a:r>
              <a:rPr lang="en-US" sz="2800" b="1">
                <a:effectLst/>
                <a:latin typeface="Arial" panose="020B0604020202020204" pitchFamily="34" charset="0"/>
              </a:rPr>
              <a:t> that </a:t>
            </a:r>
            <a:r>
              <a:rPr lang="en-US" sz="2800" b="1"/>
              <a:t>are in the process of having their ratings finalized through the PCARS rating system. </a:t>
            </a:r>
            <a:endParaRPr lang="en-US" sz="1800" b="1"/>
          </a:p>
        </p:txBody>
      </p:sp>
      <p:pic>
        <p:nvPicPr>
          <p:cNvPr id="6" name="Content Placeholder 5" descr="PCARS process for accrediting Year 0 schools">
            <a:extLst>
              <a:ext uri="{FF2B5EF4-FFF2-40B4-BE49-F238E27FC236}">
                <a16:creationId xmlns:a16="http://schemas.microsoft.com/office/drawing/2014/main" id="{85B27BA5-90CF-8806-F41D-8FE43296D6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907" y="2287349"/>
            <a:ext cx="5291847" cy="4085617"/>
          </a:xfrm>
        </p:spPr>
      </p:pic>
    </p:spTree>
    <p:extLst>
      <p:ext uri="{BB962C8B-B14F-4D97-AF65-F5344CB8AC3E}">
        <p14:creationId xmlns:p14="http://schemas.microsoft.com/office/powerpoint/2010/main" val="264314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25EC0-BC76-DA5E-6681-B8CF1D45D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/>
              <a:t>Agenda</a:t>
            </a:r>
          </a:p>
        </p:txBody>
      </p:sp>
      <p:graphicFrame>
        <p:nvGraphicFramePr>
          <p:cNvPr id="5" name="Content Placeholder 2" descr="Agenda: CSI Updates, School Leader Events, Reminders/Deadlines">
            <a:extLst>
              <a:ext uri="{FF2B5EF4-FFF2-40B4-BE49-F238E27FC236}">
                <a16:creationId xmlns:a16="http://schemas.microsoft.com/office/drawing/2014/main" id="{E5A50C9E-4BF5-61C3-351C-C645D957C0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17395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195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0C10-05DB-52FE-8D43-6F029538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8B5A8-E5F5-FB58-39A3-4145C18F0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Meet with school leaders and boards for schools on Performance Watch</a:t>
            </a:r>
          </a:p>
          <a:p>
            <a:r>
              <a:rPr lang="en-US"/>
              <a:t>Review Request to Reconsider eligibility and options</a:t>
            </a:r>
          </a:p>
          <a:p>
            <a:r>
              <a:rPr lang="en-US"/>
              <a:t>Finalize PCARS ratings for new schools</a:t>
            </a:r>
          </a:p>
          <a:p>
            <a:r>
              <a:rPr lang="en-US"/>
              <a:t>Evaluate options for accrediting schools with an Insufficient State Data plan type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80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4EFE6-9414-AC20-DF74-B33F3980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5477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Finance &amp; Ops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74A0F-B909-CBCC-3CB0-B1E4AED15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>
                <a:latin typeface="Arial"/>
                <a:cs typeface="Arial"/>
              </a:rPr>
              <a:t>Finance Sessions</a:t>
            </a:r>
            <a:endParaRPr lang="en-US"/>
          </a:p>
          <a:p>
            <a:r>
              <a:rPr lang="en-US" sz="2200">
                <a:latin typeface="Arial"/>
                <a:cs typeface="Arial"/>
              </a:rPr>
              <a:t>1st meeting September 19th and then every 3rd Wednesday monthly</a:t>
            </a:r>
            <a:endParaRPr lang="en-US" sz="220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u="sng">
                <a:latin typeface="Arial"/>
                <a:cs typeface="Arial"/>
              </a:rPr>
              <a:t>Deadlines: </a:t>
            </a:r>
            <a:endParaRPr lang="en-US">
              <a:latin typeface="Arial"/>
              <a:cs typeface="Arial"/>
            </a:endParaRPr>
          </a:p>
          <a:p>
            <a:r>
              <a:rPr lang="en-US" sz="2200">
                <a:latin typeface="Arial"/>
                <a:cs typeface="Arial"/>
              </a:rPr>
              <a:t>9/29 - Draft Audit, Data Pipeline, Exemptions </a:t>
            </a:r>
            <a:r>
              <a:rPr lang="en-US" sz="1500">
                <a:latin typeface="Arial"/>
                <a:cs typeface="Arial"/>
              </a:rPr>
              <a:t>(new schools)</a:t>
            </a:r>
          </a:p>
          <a:p>
            <a:r>
              <a:rPr lang="en-US" sz="2200">
                <a:latin typeface="Arial"/>
                <a:cs typeface="Arial"/>
              </a:rPr>
              <a:t>10/16 -  Final Audit, Accreditation </a:t>
            </a:r>
          </a:p>
          <a:p>
            <a:r>
              <a:rPr lang="en-US" sz="2200">
                <a:latin typeface="Arial"/>
                <a:cs typeface="Arial"/>
              </a:rPr>
              <a:t>10/20 - Quarter 1 report </a:t>
            </a:r>
          </a:p>
          <a:p>
            <a:pPr marL="0" indent="0">
              <a:buNone/>
            </a:pPr>
            <a:endParaRPr lang="en-US" sz="240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u="sng">
                <a:latin typeface="Arial"/>
                <a:cs typeface="Arial"/>
              </a:rPr>
              <a:t>Grant Milestones</a:t>
            </a:r>
          </a:p>
          <a:p>
            <a:r>
              <a:rPr lang="en-US" sz="2400">
                <a:latin typeface="Arial"/>
                <a:cs typeface="Arial"/>
              </a:rPr>
              <a:t>5 milestones this year</a:t>
            </a:r>
          </a:p>
          <a:p>
            <a:pPr lvl="1"/>
            <a:r>
              <a:rPr lang="en-US" sz="1600">
                <a:latin typeface="Arial"/>
                <a:cs typeface="Arial"/>
              </a:rPr>
              <a:t>20% spend each Quarter and 100% for final RFF</a:t>
            </a:r>
            <a:endParaRPr lang="en-US" sz="160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08A70A6-D892-306F-4A59-1D1D1C1E0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5552" y="4231437"/>
            <a:ext cx="1778619" cy="177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68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3A388-CE7C-3886-3162-08B343D5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1972"/>
          </a:xfrm>
        </p:spPr>
        <p:txBody>
          <a:bodyPr/>
          <a:lstStyle/>
          <a:p>
            <a:r>
              <a:rPr lang="en-US"/>
              <a:t>October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DD85-D022-B3CF-176C-ABA031A5E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0644"/>
            <a:ext cx="7886700" cy="4769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>
                <a:solidFill>
                  <a:srgbClr val="008CA0"/>
                </a:solidFill>
              </a:rPr>
              <a:t>Monday, October 2, 2023</a:t>
            </a:r>
          </a:p>
          <a:p>
            <a:r>
              <a:rPr lang="en-US"/>
              <a:t>Check in often to ensure your data and finance staff are seeing similar total and funded pupil counts! </a:t>
            </a:r>
          </a:p>
          <a:p>
            <a:r>
              <a:rPr lang="en-US"/>
              <a:t>Reach out to CSI’s Finance Team if your actuals are lower than budgeted! </a:t>
            </a:r>
          </a:p>
          <a:p>
            <a:r>
              <a:rPr lang="en-US"/>
              <a:t>Reach out to </a:t>
            </a:r>
            <a:r>
              <a:rPr lang="en-US">
                <a:hlinkClick r:id="rId2"/>
              </a:rPr>
              <a:t>Submissions_CSI@csi.state.co.us</a:t>
            </a:r>
            <a:r>
              <a:rPr lang="en-US"/>
              <a:t> with questions!</a:t>
            </a:r>
          </a:p>
        </p:txBody>
      </p:sp>
    </p:spTree>
    <p:extLst>
      <p:ext uri="{BB962C8B-B14F-4D97-AF65-F5344CB8AC3E}">
        <p14:creationId xmlns:p14="http://schemas.microsoft.com/office/powerpoint/2010/main" val="414213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9207-F899-9518-1928-CAD37D5D0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422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See you soon!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5C74E-E769-B2D1-57F2-4B886A0F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latin typeface="Arial"/>
                <a:cs typeface="Arial"/>
              </a:rPr>
              <a:t>October 9</a:t>
            </a:r>
            <a:r>
              <a:rPr lang="en-US" b="1" baseline="30000">
                <a:latin typeface="Arial"/>
                <a:cs typeface="Arial"/>
              </a:rPr>
              <a:t>th</a:t>
            </a:r>
            <a:r>
              <a:rPr lang="en-US" b="1">
                <a:latin typeface="Arial"/>
                <a:cs typeface="Arial"/>
              </a:rPr>
              <a:t>: </a:t>
            </a:r>
            <a:r>
              <a:rPr lang="en-US">
                <a:latin typeface="Arial"/>
                <a:cs typeface="Arial"/>
              </a:rPr>
              <a:t>League Summit</a:t>
            </a:r>
          </a:p>
          <a:p>
            <a:r>
              <a:rPr lang="en-US" b="1">
                <a:latin typeface="Arial"/>
                <a:cs typeface="Arial"/>
              </a:rPr>
              <a:t>September/October: </a:t>
            </a:r>
            <a:r>
              <a:rPr lang="en-US">
                <a:latin typeface="Arial"/>
                <a:cs typeface="Arial"/>
              </a:rPr>
              <a:t>Regional Leadership Lunches</a:t>
            </a:r>
          </a:p>
          <a:p>
            <a:r>
              <a:rPr lang="en-US" b="1">
                <a:latin typeface="Arial"/>
                <a:cs typeface="Arial"/>
              </a:rPr>
              <a:t>October 12</a:t>
            </a:r>
            <a:r>
              <a:rPr lang="en-US" b="1" baseline="30000">
                <a:latin typeface="Arial"/>
                <a:cs typeface="Arial"/>
              </a:rPr>
              <a:t>th</a:t>
            </a:r>
            <a:r>
              <a:rPr lang="en-US">
                <a:latin typeface="Arial"/>
                <a:cs typeface="Arial"/>
              </a:rPr>
              <a:t>: School Leaders Call &amp; Brown Bag Board Training</a:t>
            </a:r>
          </a:p>
          <a:p>
            <a:r>
              <a:rPr lang="en-US" b="1">
                <a:latin typeface="Arial"/>
                <a:cs typeface="Arial"/>
              </a:rPr>
              <a:t>November 3</a:t>
            </a:r>
            <a:r>
              <a:rPr lang="en-US" b="1" baseline="30000">
                <a:latin typeface="Arial"/>
                <a:cs typeface="Arial"/>
              </a:rPr>
              <a:t>rd</a:t>
            </a:r>
            <a:r>
              <a:rPr lang="en-US" b="1">
                <a:latin typeface="Arial"/>
                <a:cs typeface="Arial"/>
              </a:rPr>
              <a:t>: </a:t>
            </a:r>
            <a:r>
              <a:rPr lang="en-US">
                <a:latin typeface="Arial"/>
                <a:cs typeface="Arial"/>
              </a:rPr>
              <a:t>All School Leaders Meeting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2181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CEC2-E0B2-B27B-1F1A-9BD65960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08630"/>
            <a:ext cx="7886700" cy="1325563"/>
          </a:xfrm>
        </p:spPr>
        <p:txBody>
          <a:bodyPr/>
          <a:lstStyle/>
          <a:p>
            <a:r>
              <a:rPr lang="en-US"/>
              <a:t>CSI Updates</a:t>
            </a:r>
          </a:p>
        </p:txBody>
      </p:sp>
    </p:spTree>
    <p:extLst>
      <p:ext uri="{BB962C8B-B14F-4D97-AF65-F5344CB8AC3E}">
        <p14:creationId xmlns:p14="http://schemas.microsoft.com/office/powerpoint/2010/main" val="245672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E41E0-DE8B-474C-D868-5F56B9168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DB50C-F98D-CDD6-B57F-4B4EF4FFEB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chemeClr val="tx1"/>
                </a:solidFill>
                <a:latin typeface="Arial"/>
                <a:cs typeface="Arial"/>
              </a:rPr>
              <a:t>Welcome </a:t>
            </a:r>
            <a:r>
              <a:rPr lang="en-US">
                <a:solidFill>
                  <a:schemeClr val="tx1"/>
                </a:solidFill>
                <a:latin typeface="Arial"/>
                <a:cs typeface="Arial"/>
              </a:rPr>
              <a:t>to our Senior Director of Governance and Legal Supports</a:t>
            </a:r>
            <a:endParaRPr lang="en-US">
              <a:solidFill>
                <a:schemeClr val="tx1"/>
              </a:solidFill>
            </a:endParaRPr>
          </a:p>
          <a:p>
            <a:pPr lvl="1"/>
            <a:r>
              <a:rPr lang="en-US">
                <a:latin typeface="Arial"/>
                <a:cs typeface="Arial"/>
              </a:rPr>
              <a:t>Tom McMillen</a:t>
            </a:r>
          </a:p>
          <a:p>
            <a:pPr lvl="1"/>
            <a:endParaRPr lang="en-US"/>
          </a:p>
          <a:p>
            <a:r>
              <a:rPr lang="en-US" b="1">
                <a:solidFill>
                  <a:schemeClr val="tx1"/>
                </a:solidFill>
                <a:latin typeface="Arial"/>
                <a:cs typeface="Arial"/>
              </a:rPr>
              <a:t>Congrats</a:t>
            </a:r>
            <a:r>
              <a:rPr lang="en-US">
                <a:solidFill>
                  <a:schemeClr val="tx1"/>
                </a:solidFill>
                <a:latin typeface="Arial"/>
                <a:cs typeface="Arial"/>
              </a:rPr>
              <a:t> to Magaly! (now a Grants Technician)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66FD6-3D46-C13C-7B0E-94C61D258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9484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chemeClr val="tx1"/>
                </a:solidFill>
                <a:latin typeface="Arial"/>
                <a:cs typeface="Arial"/>
              </a:rPr>
              <a:t>Open Position: </a:t>
            </a: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Office Administrator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2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6CF8-E353-ECCC-7386-167A3D06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9240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CSI School Crisis Protocol</a:t>
            </a:r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56FCAD3-2A5C-7C7E-40BE-AE4619C57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0675" y="1481796"/>
            <a:ext cx="4504281" cy="515980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>
                <a:latin typeface="Arial"/>
                <a:cs typeface="Arial"/>
              </a:rPr>
              <a:t>Increase in school crisis over the past several years</a:t>
            </a:r>
          </a:p>
          <a:p>
            <a:pPr marL="0" indent="0">
              <a:buNone/>
            </a:pPr>
            <a:r>
              <a:rPr lang="en-US" sz="1900">
                <a:solidFill>
                  <a:schemeClr val="accent5"/>
                </a:solidFill>
                <a:latin typeface="Arial"/>
                <a:cs typeface="Arial"/>
              </a:rPr>
              <a:t>Working definition of crisis: </a:t>
            </a:r>
            <a:endParaRPr lang="en-US" sz="2400">
              <a:solidFill>
                <a:schemeClr val="accent5"/>
              </a:solidFill>
              <a:latin typeface="Arial"/>
              <a:cs typeface="Arial"/>
            </a:endParaRPr>
          </a:p>
          <a:p>
            <a:pPr marL="342900" indent="-342900"/>
            <a:r>
              <a:rPr lang="en-US" sz="1900">
                <a:solidFill>
                  <a:schemeClr val="accent5"/>
                </a:solidFill>
                <a:latin typeface="Arial"/>
                <a:cs typeface="Arial"/>
              </a:rPr>
              <a:t>Emergency during school hours or school event (lockdown, evacuation, etc) </a:t>
            </a:r>
            <a:endParaRPr lang="en-US" sz="2400">
              <a:solidFill>
                <a:schemeClr val="accent5"/>
              </a:solidFill>
              <a:latin typeface="Arial"/>
              <a:cs typeface="Arial"/>
            </a:endParaRPr>
          </a:p>
          <a:p>
            <a:pPr marL="342900" indent="-342900"/>
            <a:r>
              <a:rPr lang="en-US" sz="1900">
                <a:solidFill>
                  <a:schemeClr val="accent5"/>
                </a:solidFill>
                <a:latin typeface="Arial"/>
                <a:cs typeface="Arial"/>
              </a:rPr>
              <a:t>Death of student or staff member </a:t>
            </a:r>
          </a:p>
          <a:p>
            <a:pPr marL="0" indent="0">
              <a:buNone/>
            </a:pPr>
            <a:endParaRPr lang="en-US" sz="240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>
                <a:latin typeface="Arial"/>
                <a:cs typeface="Arial"/>
              </a:rPr>
              <a:t>In response, formed CSI school crisis team</a:t>
            </a:r>
            <a:endParaRPr lang="en-US" sz="2400"/>
          </a:p>
          <a:p>
            <a:pPr marL="0" indent="0">
              <a:buNone/>
            </a:pPr>
            <a:endParaRPr lang="en-US" sz="240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>
                <a:solidFill>
                  <a:schemeClr val="accent5"/>
                </a:solidFill>
                <a:latin typeface="Arial"/>
                <a:cs typeface="Arial"/>
              </a:rPr>
              <a:t>Terry, Janet, Betsy, Jess</a:t>
            </a:r>
            <a:endParaRPr lang="en-US" sz="240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>
                <a:latin typeface="Arial"/>
                <a:cs typeface="Arial"/>
              </a:rPr>
              <a:t>Crisis team has completed the </a:t>
            </a:r>
            <a:r>
              <a:rPr lang="en-US" sz="2400" b="1">
                <a:latin typeface="Arial"/>
                <a:cs typeface="Arial"/>
              </a:rPr>
              <a:t>FEMA Incident Command System Training</a:t>
            </a:r>
            <a:endParaRPr lang="en-US" sz="2400" b="1"/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14" name="Content Placeholder 13" descr="CSI school crisis protocol">
            <a:extLst>
              <a:ext uri="{FF2B5EF4-FFF2-40B4-BE49-F238E27FC236}">
                <a16:creationId xmlns:a16="http://schemas.microsoft.com/office/drawing/2014/main" id="{E1D61D7F-244A-9078-819D-58C0B53ACB2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5529950"/>
              </p:ext>
            </p:extLst>
          </p:nvPr>
        </p:nvGraphicFramePr>
        <p:xfrm>
          <a:off x="4629150" y="1565430"/>
          <a:ext cx="3941956" cy="491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5445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6CF8-E353-ECCC-7386-167A3D06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CSI School Crisis Protocol Next Steps</a:t>
            </a:r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ECDDA5A-FC3F-31A7-BC96-EBAD705DD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085" y="2113955"/>
            <a:ext cx="38862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In the event of crisis at your school call or text </a:t>
            </a:r>
            <a:r>
              <a:rPr lang="en-US" b="1">
                <a:latin typeface="Arial"/>
                <a:cs typeface="Arial"/>
              </a:rPr>
              <a:t>both</a:t>
            </a:r>
            <a:r>
              <a:rPr lang="en-US">
                <a:latin typeface="Arial"/>
                <a:cs typeface="Arial"/>
              </a:rPr>
              <a:t>: </a:t>
            </a:r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Terry Croy Lewis</a:t>
            </a:r>
            <a:endParaRPr lang="en-US"/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720-626-2647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Janet Dinnen</a:t>
            </a:r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720-357-7435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45FEC3-5228-56F2-6A2C-A0E81028E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8716" y="1782651"/>
            <a:ext cx="3996634" cy="472681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Next up:</a:t>
            </a:r>
            <a:endParaRPr lang="en-US"/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Survey on safety and crisis needs and CSI support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School Safety Management Plan due Oct 1</a:t>
            </a:r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Safety/crisis response session during November 3rd meeting</a:t>
            </a:r>
            <a:endParaRPr lang="en-US"/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494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CEC2-E0B2-B27B-1F1A-9BD65960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08630"/>
            <a:ext cx="7886700" cy="1325563"/>
          </a:xfrm>
        </p:spPr>
        <p:txBody>
          <a:bodyPr/>
          <a:lstStyle/>
          <a:p>
            <a:r>
              <a:rPr lang="en-US"/>
              <a:t>School Leader Events</a:t>
            </a:r>
          </a:p>
        </p:txBody>
      </p:sp>
    </p:spTree>
    <p:extLst>
      <p:ext uri="{BB962C8B-B14F-4D97-AF65-F5344CB8AC3E}">
        <p14:creationId xmlns:p14="http://schemas.microsoft.com/office/powerpoint/2010/main" val="201552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D75E-01BC-408C-1BF8-A885E5A6B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Regional Leadership Lunches</a:t>
            </a:r>
          </a:p>
        </p:txBody>
      </p:sp>
      <p:pic>
        <p:nvPicPr>
          <p:cNvPr id="4" name="Picture 3" descr="Regional Leadership Lunch Save the Date Graphic">
            <a:extLst>
              <a:ext uri="{FF2B5EF4-FFF2-40B4-BE49-F238E27FC236}">
                <a16:creationId xmlns:a16="http://schemas.microsoft.com/office/drawing/2014/main" id="{CBAE8C6C-9F3F-6F0A-6CD4-8F83E8A9C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" y="627516"/>
            <a:ext cx="5686425" cy="54578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F5DD7B-1C36-109F-C8E5-04923CB8DBFF}"/>
              </a:ext>
            </a:extLst>
          </p:cNvPr>
          <p:cNvSpPr txBox="1"/>
          <p:nvPr/>
        </p:nvSpPr>
        <p:spPr>
          <a:xfrm>
            <a:off x="6541653" y="920620"/>
            <a:ext cx="23991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Grand Junction: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9/22 from 11-1 @ The Ale House</a:t>
            </a:r>
          </a:p>
          <a:p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Denver: </a:t>
            </a:r>
            <a:r>
              <a:rPr lang="en-US" sz="140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Pick One!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10/3 from 11-1 @ Hacienda Colorado (near 470/I-25)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10/4 from 12-2 @ Comida (Stanley Marketplace)</a:t>
            </a:r>
          </a:p>
          <a:p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Northern Colorado: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10/13 from 11-1 @ Academy of Arts &amp; Knowledge (catered lunch)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Colorado Springs: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10/20 from 11-1 @ Colorado Springs Charter Academy (catered lunch)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1D8D1FF-C07F-B952-EA60-9934DFCCB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81712" y="772659"/>
            <a:ext cx="559233" cy="5312681"/>
          </a:xfrm>
          <a:prstGeom prst="leftBrace">
            <a:avLst>
              <a:gd name="adj1" fmla="val 8333"/>
              <a:gd name="adj2" fmla="val 5365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5990E3-5C45-6A17-D8C1-933B93345B2E}"/>
              </a:ext>
            </a:extLst>
          </p:cNvPr>
          <p:cNvSpPr txBox="1"/>
          <p:nvPr/>
        </p:nvSpPr>
        <p:spPr>
          <a:xfrm>
            <a:off x="7102828" y="5474676"/>
            <a:ext cx="127679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cs typeface="Calibri"/>
                <a:hlinkClick r:id="rId3"/>
              </a:rPr>
              <a:t>RSVP HERE</a:t>
            </a:r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55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CAFB7CD-2B71-C901-6508-39D0A5A0DA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0194" y="297366"/>
            <a:ext cx="7722219" cy="110697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November 3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All School Leaders Gathering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EB81DF-D93E-EB5D-0FED-DE1182474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11" y="2164933"/>
            <a:ext cx="2143125" cy="2143125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BE75DA6-955F-EC15-FDF6-5B5815903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11257" y="1638448"/>
            <a:ext cx="4872789" cy="40194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ü"/>
            </a:pPr>
            <a:r>
              <a:rPr lang="en-US" i="1">
                <a:solidFill>
                  <a:srgbClr val="000000"/>
                </a:solidFill>
                <a:latin typeface="Arial"/>
                <a:cs typeface="Arial"/>
              </a:rPr>
              <a:t>Lowry Conference Center</a:t>
            </a:r>
            <a:endParaRPr lang="en-US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en-US" i="1">
                <a:solidFill>
                  <a:srgbClr val="000000"/>
                </a:solidFill>
                <a:latin typeface="Arial"/>
                <a:cs typeface="Arial"/>
              </a:rPr>
              <a:t>9:00am-3:00pm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en-US" i="1">
                <a:solidFill>
                  <a:srgbClr val="000000"/>
                </a:solidFill>
                <a:latin typeface="Arial"/>
                <a:cs typeface="Arial"/>
                <a:hlinkClick r:id="rId3"/>
              </a:rPr>
              <a:t>Registration is Open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en-US" i="1">
                <a:solidFill>
                  <a:srgbClr val="000000"/>
                </a:solidFill>
                <a:latin typeface="Arial"/>
                <a:cs typeface="Arial"/>
              </a:rPr>
              <a:t>Session topics include:</a:t>
            </a:r>
          </a:p>
          <a:p>
            <a:pPr marL="914400" lvl="1" indent="-457200">
              <a:buFont typeface="Wingdings" panose="020B0604020202020204" pitchFamily="34" charset="0"/>
              <a:buChar char="ü"/>
            </a:pPr>
            <a:r>
              <a:rPr lang="en-US" i="1">
                <a:solidFill>
                  <a:srgbClr val="000000"/>
                </a:solidFill>
                <a:latin typeface="Arial"/>
                <a:cs typeface="Arial"/>
              </a:rPr>
              <a:t>Addressing absenteeism </a:t>
            </a:r>
          </a:p>
          <a:p>
            <a:pPr marL="914400" lvl="1" indent="-457200">
              <a:buFont typeface="Wingdings" panose="020B0604020202020204" pitchFamily="34" charset="0"/>
              <a:buChar char="ü"/>
            </a:pPr>
            <a:r>
              <a:rPr lang="en-US" i="1">
                <a:solidFill>
                  <a:srgbClr val="000000"/>
                </a:solidFill>
                <a:latin typeface="Arial"/>
                <a:cs typeface="Arial"/>
              </a:rPr>
              <a:t>Trends in safety and crisis response</a:t>
            </a:r>
          </a:p>
          <a:p>
            <a:pPr marL="914400" lvl="1" indent="-457200">
              <a:buFont typeface="Wingdings" panose="020B0604020202020204" pitchFamily="34" charset="0"/>
              <a:buChar char="ü"/>
            </a:pPr>
            <a:r>
              <a:rPr lang="en-US" i="1">
                <a:solidFill>
                  <a:srgbClr val="000000"/>
                </a:solidFill>
                <a:latin typeface="Arial"/>
                <a:cs typeface="Arial"/>
              </a:rPr>
              <a:t>Networking</a:t>
            </a:r>
          </a:p>
          <a:p>
            <a:pPr marL="914400" lvl="1" indent="-457200">
              <a:buFont typeface="Wingdings" panose="020B0604020202020204" pitchFamily="34" charset="0"/>
              <a:buChar char="ü"/>
            </a:pPr>
            <a:endParaRPr lang="en-US" i="1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i="1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i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7C399F-F82F-5730-E48E-85F8ACCF09C3}"/>
              </a:ext>
            </a:extLst>
          </p:cNvPr>
          <p:cNvSpPr txBox="1"/>
          <p:nvPr/>
        </p:nvSpPr>
        <p:spPr>
          <a:xfrm>
            <a:off x="204438" y="5324707"/>
            <a:ext cx="4598471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 Want to present?</a:t>
            </a: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Email 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jessicawelch@csi.state.so.us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5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5FA9"/>
      </a:accent1>
      <a:accent2>
        <a:srgbClr val="008CA0"/>
      </a:accent2>
      <a:accent3>
        <a:srgbClr val="7C9B52"/>
      </a:accent3>
      <a:accent4>
        <a:srgbClr val="EFAA1F"/>
      </a:accent4>
      <a:accent5>
        <a:srgbClr val="C63F28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161E7A-7D8E-4E72-8ED2-4D0B8F32613B}" vid="{CA3A0DFE-0BC8-4572-A734-C88B1C6E7B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with Colors for Smart Art</Template>
  <TotalTime>0</TotalTime>
  <Words>843</Words>
  <Application>Microsoft Office PowerPoint</Application>
  <PresentationFormat>On-screen Show (4:3)</PresentationFormat>
  <Paragraphs>140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CSI School Leaders Call</vt:lpstr>
      <vt:lpstr>Agenda</vt:lpstr>
      <vt:lpstr>CSI Updates</vt:lpstr>
      <vt:lpstr>Team Updates</vt:lpstr>
      <vt:lpstr>CSI School Crisis Protocol</vt:lpstr>
      <vt:lpstr>CSI School Crisis Protocol Next Steps</vt:lpstr>
      <vt:lpstr>School Leader Events</vt:lpstr>
      <vt:lpstr>Regional Leadership Lunches</vt:lpstr>
      <vt:lpstr>November 3  All School Leaders Gathering </vt:lpstr>
      <vt:lpstr>Board Brown Bag Lunches</vt:lpstr>
      <vt:lpstr>Departmental Reminders &amp; Upcoming Deadlines</vt:lpstr>
      <vt:lpstr>Organizational Submissions &amp; Audits</vt:lpstr>
      <vt:lpstr>Assessment &amp; Accountability Timelines</vt:lpstr>
      <vt:lpstr>Assessment &amp; Accountability</vt:lpstr>
      <vt:lpstr>Based on school ratings with academic data, nearly 75% of CSI schools earned a Performance or Distinction rating in 2023. </vt:lpstr>
      <vt:lpstr>But there was also an increase in schools on Performance Watch with two schools earning Priority Improvement plan type. </vt:lpstr>
      <vt:lpstr>There was also a decrease in schools with Insufficient State Data. But 9.1% of schools (4) do not have a state plan type.  </vt:lpstr>
      <vt:lpstr>There were three schools that saw their state plan type decreased due to participation.</vt:lpstr>
      <vt:lpstr>We have three new schools that are in the process of having their ratings finalized through the PCARS rating system. </vt:lpstr>
      <vt:lpstr>Next steps…</vt:lpstr>
      <vt:lpstr>Finance &amp; Ops</vt:lpstr>
      <vt:lpstr>October Count</vt:lpstr>
      <vt:lpstr>See you soon!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School Leaders Virtual Gathering </dc:title>
  <dc:creator>Dinnen, Janet</dc:creator>
  <cp:lastModifiedBy>Oberg, Amanda</cp:lastModifiedBy>
  <cp:revision>2</cp:revision>
  <dcterms:created xsi:type="dcterms:W3CDTF">2023-01-02T16:46:38Z</dcterms:created>
  <dcterms:modified xsi:type="dcterms:W3CDTF">2023-09-14T21:10:30Z</dcterms:modified>
</cp:coreProperties>
</file>