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4"/>
  </p:sldMasterIdLst>
  <p:notesMasterIdLst>
    <p:notesMasterId r:id="rId23"/>
  </p:notesMasterIdLst>
  <p:sldIdLst>
    <p:sldId id="256" r:id="rId5"/>
    <p:sldId id="321" r:id="rId6"/>
    <p:sldId id="3312" r:id="rId7"/>
    <p:sldId id="4102" r:id="rId8"/>
    <p:sldId id="4103" r:id="rId9"/>
    <p:sldId id="4104" r:id="rId10"/>
    <p:sldId id="4105" r:id="rId11"/>
    <p:sldId id="4093" r:id="rId12"/>
    <p:sldId id="4094" r:id="rId13"/>
    <p:sldId id="4095" r:id="rId14"/>
    <p:sldId id="4097" r:id="rId15"/>
    <p:sldId id="4098" r:id="rId16"/>
    <p:sldId id="4099" r:id="rId17"/>
    <p:sldId id="4100" r:id="rId18"/>
    <p:sldId id="4101" r:id="rId19"/>
    <p:sldId id="4106" r:id="rId20"/>
    <p:sldId id="4058" r:id="rId21"/>
    <p:sldId id="4055"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FA9"/>
    <a:srgbClr val="EFAA1F"/>
    <a:srgbClr val="008CA0"/>
    <a:srgbClr val="C63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4" autoAdjust="0"/>
    <p:restoredTop sz="86385" autoAdjust="0"/>
  </p:normalViewPr>
  <p:slideViewPr>
    <p:cSldViewPr snapToGrid="0">
      <p:cViewPr varScale="1">
        <p:scale>
          <a:sx n="55" d="100"/>
          <a:sy n="55" d="100"/>
        </p:scale>
        <p:origin x="78" y="63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DE72E-EDA5-4476-8CB9-715BA0EAF0DB}" type="doc">
      <dgm:prSet loTypeId="urn:microsoft.com/office/officeart/2005/8/layout/hierarchy6" loCatId="hierarchy" qsTypeId="urn:microsoft.com/office/officeart/2005/8/quickstyle/simple1" qsCatId="simple" csTypeId="urn:microsoft.com/office/officeart/2005/8/colors/accent2_1" csCatId="accent2" phldr="1"/>
      <dgm:spPr/>
      <dgm:t>
        <a:bodyPr/>
        <a:lstStyle/>
        <a:p>
          <a:endParaRPr lang="en-US"/>
        </a:p>
      </dgm:t>
    </dgm:pt>
    <dgm:pt modelId="{9EC6E54A-790E-45BD-9ADF-A776B699B911}">
      <dgm:prSet phldrT="[Text]" custT="1"/>
      <dgm:spPr/>
      <dgm:t>
        <a:bodyPr/>
        <a:lstStyle/>
        <a:p>
          <a:r>
            <a:rPr lang="en-US" sz="1100"/>
            <a:t>Chief Finance &amp; Ops Officer</a:t>
          </a:r>
        </a:p>
      </dgm:t>
    </dgm:pt>
    <dgm:pt modelId="{54B1F8F5-20E7-46E0-9826-16E4684A0B93}" type="parTrans" cxnId="{B7BEE281-7984-4355-8A51-B1FE0CAF9051}">
      <dgm:prSet/>
      <dgm:spPr/>
      <dgm:t>
        <a:bodyPr/>
        <a:lstStyle/>
        <a:p>
          <a:endParaRPr lang="en-US"/>
        </a:p>
      </dgm:t>
    </dgm:pt>
    <dgm:pt modelId="{1F4EB55F-C1AA-4400-A72F-27E36081D468}" type="sibTrans" cxnId="{B7BEE281-7984-4355-8A51-B1FE0CAF9051}">
      <dgm:prSet/>
      <dgm:spPr/>
      <dgm:t>
        <a:bodyPr/>
        <a:lstStyle/>
        <a:p>
          <a:endParaRPr lang="en-US"/>
        </a:p>
      </dgm:t>
    </dgm:pt>
    <dgm:pt modelId="{70D3E3AD-BF0C-4B4C-BE87-2FDB607F762B}" type="asst">
      <dgm:prSet phldrT="[Text]" custT="1"/>
      <dgm:spPr/>
      <dgm:t>
        <a:bodyPr/>
        <a:lstStyle/>
        <a:p>
          <a:r>
            <a:rPr lang="en-US" sz="1100"/>
            <a:t>Controller</a:t>
          </a:r>
        </a:p>
      </dgm:t>
    </dgm:pt>
    <dgm:pt modelId="{32F1E2BF-0429-4ADF-A732-5D70E735786C}" type="parTrans" cxnId="{EFD89396-8098-42E0-9DBA-3D23A59030C6}">
      <dgm:prSet/>
      <dgm:spPr/>
      <dgm:t>
        <a:bodyPr/>
        <a:lstStyle/>
        <a:p>
          <a:endParaRPr lang="en-US"/>
        </a:p>
      </dgm:t>
    </dgm:pt>
    <dgm:pt modelId="{30F7A692-1D19-402D-81D7-AE3C79DDC4DD}" type="sibTrans" cxnId="{EFD89396-8098-42E0-9DBA-3D23A59030C6}">
      <dgm:prSet/>
      <dgm:spPr/>
      <dgm:t>
        <a:bodyPr/>
        <a:lstStyle/>
        <a:p>
          <a:endParaRPr lang="en-US"/>
        </a:p>
      </dgm:t>
    </dgm:pt>
    <dgm:pt modelId="{D12D9F85-F479-4323-8C68-701B9957222B}" type="asst">
      <dgm:prSet phldrT="[Text]" custT="1"/>
      <dgm:spPr/>
      <dgm:t>
        <a:bodyPr/>
        <a:lstStyle/>
        <a:p>
          <a:r>
            <a:rPr lang="en-US" sz="1100"/>
            <a:t>School Nutrition Program Manager</a:t>
          </a:r>
        </a:p>
      </dgm:t>
    </dgm:pt>
    <dgm:pt modelId="{A1B54A20-1883-4890-B58B-AC0D2CB80F8F}" type="parTrans" cxnId="{18D583D7-10C4-422D-A0E7-78A5839D51C5}">
      <dgm:prSet/>
      <dgm:spPr/>
      <dgm:t>
        <a:bodyPr/>
        <a:lstStyle/>
        <a:p>
          <a:endParaRPr lang="en-US"/>
        </a:p>
      </dgm:t>
    </dgm:pt>
    <dgm:pt modelId="{62341A8E-278C-4047-91A1-FAA1AF5FE7F5}" type="sibTrans" cxnId="{18D583D7-10C4-422D-A0E7-78A5839D51C5}">
      <dgm:prSet/>
      <dgm:spPr/>
      <dgm:t>
        <a:bodyPr/>
        <a:lstStyle/>
        <a:p>
          <a:endParaRPr lang="en-US"/>
        </a:p>
      </dgm:t>
    </dgm:pt>
    <dgm:pt modelId="{DB016619-3E2F-4D02-BF02-5EC74F127AB8}" type="asst">
      <dgm:prSet phldrT="[Text]" custT="1"/>
      <dgm:spPr/>
      <dgm:t>
        <a:bodyPr/>
        <a:lstStyle/>
        <a:p>
          <a:r>
            <a:rPr lang="en-US" sz="1100"/>
            <a:t>Staff Accountant</a:t>
          </a:r>
        </a:p>
      </dgm:t>
    </dgm:pt>
    <dgm:pt modelId="{27A5F621-5A3E-4871-A341-E4C9BA861B7D}" type="parTrans" cxnId="{658DCEB3-E444-4A6E-BBBC-191E4E4E745E}">
      <dgm:prSet/>
      <dgm:spPr/>
      <dgm:t>
        <a:bodyPr/>
        <a:lstStyle/>
        <a:p>
          <a:endParaRPr lang="en-US"/>
        </a:p>
      </dgm:t>
    </dgm:pt>
    <dgm:pt modelId="{B812FFAB-671D-4388-857E-B439FCC96437}" type="sibTrans" cxnId="{658DCEB3-E444-4A6E-BBBC-191E4E4E745E}">
      <dgm:prSet/>
      <dgm:spPr/>
      <dgm:t>
        <a:bodyPr/>
        <a:lstStyle/>
        <a:p>
          <a:endParaRPr lang="en-US"/>
        </a:p>
      </dgm:t>
    </dgm:pt>
    <dgm:pt modelId="{C7F5F809-7599-4D5E-A1E4-0FC6CAC9E84F}" type="asst">
      <dgm:prSet phldrT="[Text]" custT="1"/>
      <dgm:spPr/>
      <dgm:t>
        <a:bodyPr/>
        <a:lstStyle/>
        <a:p>
          <a:pPr rtl="0"/>
          <a:r>
            <a:rPr lang="en-US" sz="1100">
              <a:latin typeface="Calibri Light" panose="020F0302020204030204"/>
            </a:rPr>
            <a:t>Senior Grant &amp; Procurement Analyst</a:t>
          </a:r>
          <a:endParaRPr lang="en-US" sz="1100"/>
        </a:p>
      </dgm:t>
    </dgm:pt>
    <dgm:pt modelId="{3A4FDB57-ECB3-4B1F-937D-5B2CC841D744}" type="parTrans" cxnId="{9770E78B-79CA-4A95-AE7C-153138361C05}">
      <dgm:prSet/>
      <dgm:spPr/>
      <dgm:t>
        <a:bodyPr/>
        <a:lstStyle/>
        <a:p>
          <a:endParaRPr lang="en-US"/>
        </a:p>
      </dgm:t>
    </dgm:pt>
    <dgm:pt modelId="{B4707917-D246-4D9E-A4A4-BFF39197DC2B}" type="sibTrans" cxnId="{9770E78B-79CA-4A95-AE7C-153138361C05}">
      <dgm:prSet/>
      <dgm:spPr/>
      <dgm:t>
        <a:bodyPr/>
        <a:lstStyle/>
        <a:p>
          <a:endParaRPr lang="en-US"/>
        </a:p>
      </dgm:t>
    </dgm:pt>
    <dgm:pt modelId="{ADC19BC2-2FFC-4F77-872B-EAF8634E9D34}" type="asst">
      <dgm:prSet phldrT="[Text]" custT="1"/>
      <dgm:spPr/>
      <dgm:t>
        <a:bodyPr/>
        <a:lstStyle/>
        <a:p>
          <a:r>
            <a:rPr lang="en-US" sz="1100"/>
            <a:t>Grants &amp; Accounting Tech</a:t>
          </a:r>
        </a:p>
      </dgm:t>
    </dgm:pt>
    <dgm:pt modelId="{63148DAD-8AF3-4210-B9BA-EFD2BAA62A8F}" type="parTrans" cxnId="{AC4E2034-C6E5-44E8-AF43-5503BDC17754}">
      <dgm:prSet/>
      <dgm:spPr/>
      <dgm:t>
        <a:bodyPr/>
        <a:lstStyle/>
        <a:p>
          <a:endParaRPr lang="en-US"/>
        </a:p>
      </dgm:t>
    </dgm:pt>
    <dgm:pt modelId="{22F69BC7-B95E-43D5-A16E-5D0C5332AE57}" type="sibTrans" cxnId="{AC4E2034-C6E5-44E8-AF43-5503BDC17754}">
      <dgm:prSet/>
      <dgm:spPr/>
      <dgm:t>
        <a:bodyPr/>
        <a:lstStyle/>
        <a:p>
          <a:endParaRPr lang="en-US"/>
        </a:p>
      </dgm:t>
    </dgm:pt>
    <dgm:pt modelId="{A3719735-EE20-48CB-8110-924EBE242DFD}" type="asst">
      <dgm:prSet phldrT="[Text]" custT="1"/>
      <dgm:spPr/>
      <dgm:t>
        <a:bodyPr/>
        <a:lstStyle/>
        <a:p>
          <a:r>
            <a:rPr lang="en-US" sz="1100"/>
            <a:t>Grants Fiscal &amp; Accounting Manager</a:t>
          </a:r>
        </a:p>
      </dgm:t>
    </dgm:pt>
    <dgm:pt modelId="{B22A603F-09CA-4B2A-824D-B58A3CE2FA0E}" type="parTrans" cxnId="{5D19708F-3957-4F7F-BE5C-846D0E4A2968}">
      <dgm:prSet/>
      <dgm:spPr/>
      <dgm:t>
        <a:bodyPr/>
        <a:lstStyle/>
        <a:p>
          <a:endParaRPr lang="en-US"/>
        </a:p>
      </dgm:t>
    </dgm:pt>
    <dgm:pt modelId="{A3323767-422E-4781-BED0-E7525F699C67}" type="sibTrans" cxnId="{5D19708F-3957-4F7F-BE5C-846D0E4A2968}">
      <dgm:prSet/>
      <dgm:spPr/>
      <dgm:t>
        <a:bodyPr/>
        <a:lstStyle/>
        <a:p>
          <a:endParaRPr lang="en-US"/>
        </a:p>
      </dgm:t>
    </dgm:pt>
    <dgm:pt modelId="{305F030B-8BE6-4D60-984B-52ED9ECB6E55}" type="asst">
      <dgm:prSet phldrT="[Text]" custT="1"/>
      <dgm:spPr/>
      <dgm:t>
        <a:bodyPr/>
        <a:lstStyle/>
        <a:p>
          <a:r>
            <a:rPr lang="en-US" sz="1100"/>
            <a:t>School Finance Manager</a:t>
          </a:r>
        </a:p>
      </dgm:t>
    </dgm:pt>
    <dgm:pt modelId="{9AF2A0FD-824D-4911-AA3C-CBF13E793533}" type="parTrans" cxnId="{3A0C9155-9E30-45C6-9801-2CF784C971D6}">
      <dgm:prSet/>
      <dgm:spPr/>
      <dgm:t>
        <a:bodyPr/>
        <a:lstStyle/>
        <a:p>
          <a:endParaRPr lang="en-US"/>
        </a:p>
      </dgm:t>
    </dgm:pt>
    <dgm:pt modelId="{EA110456-5A23-4F78-B84E-78BA07212CFC}" type="sibTrans" cxnId="{3A0C9155-9E30-45C6-9801-2CF784C971D6}">
      <dgm:prSet/>
      <dgm:spPr/>
      <dgm:t>
        <a:bodyPr/>
        <a:lstStyle/>
        <a:p>
          <a:endParaRPr lang="en-US"/>
        </a:p>
      </dgm:t>
    </dgm:pt>
    <dgm:pt modelId="{A6C3F930-C2BD-4F5F-B1CD-B91F270ED317}" type="asst">
      <dgm:prSet phldrT="[Text]" custT="1"/>
      <dgm:spPr/>
      <dgm:t>
        <a:bodyPr/>
        <a:lstStyle/>
        <a:p>
          <a:r>
            <a:rPr lang="en-US" sz="1100"/>
            <a:t>Nutrition and Data Specialist</a:t>
          </a:r>
        </a:p>
      </dgm:t>
    </dgm:pt>
    <dgm:pt modelId="{CE0B8A80-30BE-4B38-958E-09EC9540D5D5}" type="parTrans" cxnId="{B5506B64-A026-4D5F-9586-6FE8CB22B811}">
      <dgm:prSet/>
      <dgm:spPr/>
      <dgm:t>
        <a:bodyPr/>
        <a:lstStyle/>
        <a:p>
          <a:endParaRPr lang="en-US"/>
        </a:p>
      </dgm:t>
    </dgm:pt>
    <dgm:pt modelId="{D0BC0539-4E67-4E29-9741-DC78A81A5D9F}" type="sibTrans" cxnId="{B5506B64-A026-4D5F-9586-6FE8CB22B811}">
      <dgm:prSet/>
      <dgm:spPr/>
      <dgm:t>
        <a:bodyPr/>
        <a:lstStyle/>
        <a:p>
          <a:endParaRPr lang="en-US"/>
        </a:p>
      </dgm:t>
    </dgm:pt>
    <dgm:pt modelId="{2270D1C6-3B8F-4912-B81D-80EE294153BF}" type="asst">
      <dgm:prSet phldr="0"/>
      <dgm:spPr/>
      <dgm:t>
        <a:bodyPr/>
        <a:lstStyle/>
        <a:p>
          <a:pPr rtl="0"/>
          <a:r>
            <a:rPr lang="en-US">
              <a:latin typeface="Calibri Light" panose="020F0302020204030204"/>
            </a:rPr>
            <a:t>Grants &amp; Accounting Tech</a:t>
          </a:r>
        </a:p>
      </dgm:t>
    </dgm:pt>
    <dgm:pt modelId="{C26EB64B-697C-4318-908F-E0D44BF65326}" type="parTrans" cxnId="{E65048B8-C551-49B4-8B9E-746EE352696D}">
      <dgm:prSet/>
      <dgm:spPr/>
      <dgm:t>
        <a:bodyPr/>
        <a:lstStyle/>
        <a:p>
          <a:endParaRPr lang="en-US"/>
        </a:p>
      </dgm:t>
    </dgm:pt>
    <dgm:pt modelId="{6C501DE5-64E2-410E-8985-1747C2890776}" type="sibTrans" cxnId="{E65048B8-C551-49B4-8B9E-746EE352696D}">
      <dgm:prSet/>
      <dgm:spPr/>
      <dgm:t>
        <a:bodyPr/>
        <a:lstStyle/>
        <a:p>
          <a:endParaRPr lang="en-US"/>
        </a:p>
      </dgm:t>
    </dgm:pt>
    <dgm:pt modelId="{3D7BE105-86B0-424F-A3E2-E40D8B4365F8}" type="pres">
      <dgm:prSet presAssocID="{46ADE72E-EDA5-4476-8CB9-715BA0EAF0DB}" presName="mainComposite" presStyleCnt="0">
        <dgm:presLayoutVars>
          <dgm:chPref val="1"/>
          <dgm:dir/>
          <dgm:animOne val="branch"/>
          <dgm:animLvl val="lvl"/>
          <dgm:resizeHandles val="exact"/>
        </dgm:presLayoutVars>
      </dgm:prSet>
      <dgm:spPr/>
    </dgm:pt>
    <dgm:pt modelId="{53B27D27-9CA3-4721-8A1D-52160B487B00}" type="pres">
      <dgm:prSet presAssocID="{46ADE72E-EDA5-4476-8CB9-715BA0EAF0DB}" presName="hierFlow" presStyleCnt="0"/>
      <dgm:spPr/>
    </dgm:pt>
    <dgm:pt modelId="{4A24BE15-84C8-4345-B580-55AEDC1EC526}" type="pres">
      <dgm:prSet presAssocID="{46ADE72E-EDA5-4476-8CB9-715BA0EAF0DB}" presName="hierChild1" presStyleCnt="0">
        <dgm:presLayoutVars>
          <dgm:chPref val="1"/>
          <dgm:animOne val="branch"/>
          <dgm:animLvl val="lvl"/>
        </dgm:presLayoutVars>
      </dgm:prSet>
      <dgm:spPr/>
    </dgm:pt>
    <dgm:pt modelId="{A1693CAC-F2AF-47B7-BC03-D49056CDDCE9}" type="pres">
      <dgm:prSet presAssocID="{9EC6E54A-790E-45BD-9ADF-A776B699B911}" presName="Name14" presStyleCnt="0"/>
      <dgm:spPr/>
    </dgm:pt>
    <dgm:pt modelId="{345E6F81-8F8A-4040-9BFB-D81350A78A84}" type="pres">
      <dgm:prSet presAssocID="{9EC6E54A-790E-45BD-9ADF-A776B699B911}" presName="level1Shape" presStyleLbl="node0" presStyleIdx="0" presStyleCnt="1">
        <dgm:presLayoutVars>
          <dgm:chPref val="3"/>
        </dgm:presLayoutVars>
      </dgm:prSet>
      <dgm:spPr/>
    </dgm:pt>
    <dgm:pt modelId="{6889C11E-77EB-4998-A752-C6DD76C6CE8B}" type="pres">
      <dgm:prSet presAssocID="{9EC6E54A-790E-45BD-9ADF-A776B699B911}" presName="hierChild2" presStyleCnt="0"/>
      <dgm:spPr/>
    </dgm:pt>
    <dgm:pt modelId="{FD5DCE0C-349B-4488-8104-154F9DBBCA9F}" type="pres">
      <dgm:prSet presAssocID="{32F1E2BF-0429-4ADF-A732-5D70E735786C}" presName="Name19" presStyleLbl="parChTrans1D2" presStyleIdx="0" presStyleCnt="4"/>
      <dgm:spPr/>
    </dgm:pt>
    <dgm:pt modelId="{697FBF22-661E-4BFD-8514-630FD8894BFC}" type="pres">
      <dgm:prSet presAssocID="{70D3E3AD-BF0C-4B4C-BE87-2FDB607F762B}" presName="Name21" presStyleCnt="0"/>
      <dgm:spPr/>
    </dgm:pt>
    <dgm:pt modelId="{491A795B-1FEE-46A8-9D7E-46B55EF93016}" type="pres">
      <dgm:prSet presAssocID="{70D3E3AD-BF0C-4B4C-BE87-2FDB607F762B}" presName="level2Shape" presStyleLbl="asst1" presStyleIdx="0" presStyleCnt="9"/>
      <dgm:spPr/>
    </dgm:pt>
    <dgm:pt modelId="{FD542564-4715-447A-B888-32F53E560DFB}" type="pres">
      <dgm:prSet presAssocID="{70D3E3AD-BF0C-4B4C-BE87-2FDB607F762B}" presName="hierChild3" presStyleCnt="0"/>
      <dgm:spPr/>
    </dgm:pt>
    <dgm:pt modelId="{86E73059-737F-4CD2-AB85-B062325A61EC}" type="pres">
      <dgm:prSet presAssocID="{27A5F621-5A3E-4871-A341-E4C9BA861B7D}" presName="Name19" presStyleLbl="parChTrans1D3" presStyleIdx="0" presStyleCnt="5"/>
      <dgm:spPr/>
    </dgm:pt>
    <dgm:pt modelId="{51880727-0B95-4B28-A045-B4A4852FA830}" type="pres">
      <dgm:prSet presAssocID="{DB016619-3E2F-4D02-BF02-5EC74F127AB8}" presName="Name21" presStyleCnt="0"/>
      <dgm:spPr/>
    </dgm:pt>
    <dgm:pt modelId="{D847AEAD-C6CD-4273-AF7B-4A4BA5FD4B44}" type="pres">
      <dgm:prSet presAssocID="{DB016619-3E2F-4D02-BF02-5EC74F127AB8}" presName="level2Shape" presStyleLbl="asst1" presStyleIdx="1" presStyleCnt="9"/>
      <dgm:spPr/>
    </dgm:pt>
    <dgm:pt modelId="{B38A9360-2686-4943-BB87-48E56BF8B863}" type="pres">
      <dgm:prSet presAssocID="{DB016619-3E2F-4D02-BF02-5EC74F127AB8}" presName="hierChild3" presStyleCnt="0"/>
      <dgm:spPr/>
    </dgm:pt>
    <dgm:pt modelId="{618303CA-F9A3-4C86-A027-C1E35BE54B5B}" type="pres">
      <dgm:prSet presAssocID="{B22A603F-09CA-4B2A-824D-B58A3CE2FA0E}" presName="Name19" presStyleLbl="parChTrans1D2" presStyleIdx="1" presStyleCnt="4"/>
      <dgm:spPr/>
    </dgm:pt>
    <dgm:pt modelId="{B9D783B6-DA0E-48E4-AA50-ADF101046D81}" type="pres">
      <dgm:prSet presAssocID="{A3719735-EE20-48CB-8110-924EBE242DFD}" presName="Name21" presStyleCnt="0"/>
      <dgm:spPr/>
    </dgm:pt>
    <dgm:pt modelId="{294DFAE8-5C8D-41D4-BF53-501711D42D50}" type="pres">
      <dgm:prSet presAssocID="{A3719735-EE20-48CB-8110-924EBE242DFD}" presName="level2Shape" presStyleLbl="asst1" presStyleIdx="2" presStyleCnt="9"/>
      <dgm:spPr/>
    </dgm:pt>
    <dgm:pt modelId="{12996163-664A-4A9B-AFD9-709190710178}" type="pres">
      <dgm:prSet presAssocID="{A3719735-EE20-48CB-8110-924EBE242DFD}" presName="hierChild3" presStyleCnt="0"/>
      <dgm:spPr/>
    </dgm:pt>
    <dgm:pt modelId="{D51DA73E-E895-45D5-8A89-1BFBD89E6237}" type="pres">
      <dgm:prSet presAssocID="{3A4FDB57-ECB3-4B1F-937D-5B2CC841D744}" presName="Name19" presStyleLbl="parChTrans1D3" presStyleIdx="1" presStyleCnt="5"/>
      <dgm:spPr/>
    </dgm:pt>
    <dgm:pt modelId="{27945306-BC5F-4902-A247-E8A60DC45476}" type="pres">
      <dgm:prSet presAssocID="{C7F5F809-7599-4D5E-A1E4-0FC6CAC9E84F}" presName="Name21" presStyleCnt="0"/>
      <dgm:spPr/>
    </dgm:pt>
    <dgm:pt modelId="{9A05BE83-8010-4DAD-8BC9-FE0615C0A058}" type="pres">
      <dgm:prSet presAssocID="{C7F5F809-7599-4D5E-A1E4-0FC6CAC9E84F}" presName="level2Shape" presStyleLbl="asst1" presStyleIdx="3" presStyleCnt="9"/>
      <dgm:spPr/>
    </dgm:pt>
    <dgm:pt modelId="{688B9BAA-2D3C-40AB-87F2-D3A0DA51A546}" type="pres">
      <dgm:prSet presAssocID="{C7F5F809-7599-4D5E-A1E4-0FC6CAC9E84F}" presName="hierChild3" presStyleCnt="0"/>
      <dgm:spPr/>
    </dgm:pt>
    <dgm:pt modelId="{7ADDCB71-C51E-414D-9216-2A390D7FE23A}" type="pres">
      <dgm:prSet presAssocID="{63148DAD-8AF3-4210-B9BA-EFD2BAA62A8F}" presName="Name19" presStyleLbl="parChTrans1D3" presStyleIdx="2" presStyleCnt="5"/>
      <dgm:spPr/>
    </dgm:pt>
    <dgm:pt modelId="{75F2A06A-35B0-4235-B592-AAF653068E81}" type="pres">
      <dgm:prSet presAssocID="{ADC19BC2-2FFC-4F77-872B-EAF8634E9D34}" presName="Name21" presStyleCnt="0"/>
      <dgm:spPr/>
    </dgm:pt>
    <dgm:pt modelId="{609AB35F-7DCB-4C64-B71A-820A479CAEFD}" type="pres">
      <dgm:prSet presAssocID="{ADC19BC2-2FFC-4F77-872B-EAF8634E9D34}" presName="level2Shape" presStyleLbl="asst1" presStyleIdx="4" presStyleCnt="9"/>
      <dgm:spPr/>
    </dgm:pt>
    <dgm:pt modelId="{0D407158-7F2E-4883-8DF2-BAD41C0008BB}" type="pres">
      <dgm:prSet presAssocID="{ADC19BC2-2FFC-4F77-872B-EAF8634E9D34}" presName="hierChild3" presStyleCnt="0"/>
      <dgm:spPr/>
    </dgm:pt>
    <dgm:pt modelId="{6C11A8CF-FCE0-4AAE-BE50-0299D99984A0}" type="pres">
      <dgm:prSet presAssocID="{C26EB64B-697C-4318-908F-E0D44BF65326}" presName="Name19" presStyleLbl="parChTrans1D3" presStyleIdx="3" presStyleCnt="5"/>
      <dgm:spPr/>
    </dgm:pt>
    <dgm:pt modelId="{F9B386DB-F977-404C-B77D-62EE0298F328}" type="pres">
      <dgm:prSet presAssocID="{2270D1C6-3B8F-4912-B81D-80EE294153BF}" presName="Name21" presStyleCnt="0"/>
      <dgm:spPr/>
    </dgm:pt>
    <dgm:pt modelId="{94216063-FFAB-44B9-8C95-CD253EA87AF9}" type="pres">
      <dgm:prSet presAssocID="{2270D1C6-3B8F-4912-B81D-80EE294153BF}" presName="level2Shape" presStyleLbl="asst1" presStyleIdx="5" presStyleCnt="9"/>
      <dgm:spPr/>
    </dgm:pt>
    <dgm:pt modelId="{4717F296-C734-44C3-BD02-42364E55DF7E}" type="pres">
      <dgm:prSet presAssocID="{2270D1C6-3B8F-4912-B81D-80EE294153BF}" presName="hierChild3" presStyleCnt="0"/>
      <dgm:spPr/>
    </dgm:pt>
    <dgm:pt modelId="{BFF2719A-5DEC-40A3-901B-EBF0E9B97033}" type="pres">
      <dgm:prSet presAssocID="{A1B54A20-1883-4890-B58B-AC0D2CB80F8F}" presName="Name19" presStyleLbl="parChTrans1D2" presStyleIdx="2" presStyleCnt="4"/>
      <dgm:spPr/>
    </dgm:pt>
    <dgm:pt modelId="{AD1EEA41-1224-4A05-B526-6586F70A66B8}" type="pres">
      <dgm:prSet presAssocID="{D12D9F85-F479-4323-8C68-701B9957222B}" presName="Name21" presStyleCnt="0"/>
      <dgm:spPr/>
    </dgm:pt>
    <dgm:pt modelId="{6AA6B494-FE13-4ACE-99F7-F5BDFFAB70E1}" type="pres">
      <dgm:prSet presAssocID="{D12D9F85-F479-4323-8C68-701B9957222B}" presName="level2Shape" presStyleLbl="asst1" presStyleIdx="6" presStyleCnt="9"/>
      <dgm:spPr/>
    </dgm:pt>
    <dgm:pt modelId="{E543470E-D86E-41E4-903B-3D5E29B79FC8}" type="pres">
      <dgm:prSet presAssocID="{D12D9F85-F479-4323-8C68-701B9957222B}" presName="hierChild3" presStyleCnt="0"/>
      <dgm:spPr/>
    </dgm:pt>
    <dgm:pt modelId="{3B8B50ED-4F85-4771-B2B9-F20305E8E137}" type="pres">
      <dgm:prSet presAssocID="{CE0B8A80-30BE-4B38-958E-09EC9540D5D5}" presName="Name19" presStyleLbl="parChTrans1D3" presStyleIdx="4" presStyleCnt="5"/>
      <dgm:spPr/>
    </dgm:pt>
    <dgm:pt modelId="{C872ABB2-2C4A-4BA4-B4E7-5EDF6E50092F}" type="pres">
      <dgm:prSet presAssocID="{A6C3F930-C2BD-4F5F-B1CD-B91F270ED317}" presName="Name21" presStyleCnt="0"/>
      <dgm:spPr/>
    </dgm:pt>
    <dgm:pt modelId="{0538BCA5-39C3-40F2-B274-04CC91411CD6}" type="pres">
      <dgm:prSet presAssocID="{A6C3F930-C2BD-4F5F-B1CD-B91F270ED317}" presName="level2Shape" presStyleLbl="asst1" presStyleIdx="7" presStyleCnt="9"/>
      <dgm:spPr/>
    </dgm:pt>
    <dgm:pt modelId="{5E21CDB6-70BD-4D2B-8D06-5BF9DF20189B}" type="pres">
      <dgm:prSet presAssocID="{A6C3F930-C2BD-4F5F-B1CD-B91F270ED317}" presName="hierChild3" presStyleCnt="0"/>
      <dgm:spPr/>
    </dgm:pt>
    <dgm:pt modelId="{7E3D2293-3CD0-4047-86E1-C76A54F0DA39}" type="pres">
      <dgm:prSet presAssocID="{9AF2A0FD-824D-4911-AA3C-CBF13E793533}" presName="Name19" presStyleLbl="parChTrans1D2" presStyleIdx="3" presStyleCnt="4"/>
      <dgm:spPr/>
    </dgm:pt>
    <dgm:pt modelId="{EECD745A-8D28-43FF-9BF0-E722F2518435}" type="pres">
      <dgm:prSet presAssocID="{305F030B-8BE6-4D60-984B-52ED9ECB6E55}" presName="Name21" presStyleCnt="0"/>
      <dgm:spPr/>
    </dgm:pt>
    <dgm:pt modelId="{77EC81D7-3564-459F-A38D-DFD78EA7BB70}" type="pres">
      <dgm:prSet presAssocID="{305F030B-8BE6-4D60-984B-52ED9ECB6E55}" presName="level2Shape" presStyleLbl="asst1" presStyleIdx="8" presStyleCnt="9"/>
      <dgm:spPr/>
    </dgm:pt>
    <dgm:pt modelId="{8D6B2CDE-1C5D-4078-BD61-A4C7C79AD05C}" type="pres">
      <dgm:prSet presAssocID="{305F030B-8BE6-4D60-984B-52ED9ECB6E55}" presName="hierChild3" presStyleCnt="0"/>
      <dgm:spPr/>
    </dgm:pt>
    <dgm:pt modelId="{35E6980D-178E-493F-90D3-AC069AF3D485}" type="pres">
      <dgm:prSet presAssocID="{46ADE72E-EDA5-4476-8CB9-715BA0EAF0DB}" presName="bgShapesFlow" presStyleCnt="0"/>
      <dgm:spPr/>
    </dgm:pt>
  </dgm:ptLst>
  <dgm:cxnLst>
    <dgm:cxn modelId="{82C62D19-7216-4A67-921E-71D1FA2FCC3E}" type="presOf" srcId="{3A4FDB57-ECB3-4B1F-937D-5B2CC841D744}" destId="{D51DA73E-E895-45D5-8A89-1BFBD89E6237}" srcOrd="0" destOrd="0" presId="urn:microsoft.com/office/officeart/2005/8/layout/hierarchy6"/>
    <dgm:cxn modelId="{AC4E2034-C6E5-44E8-AF43-5503BDC17754}" srcId="{A3719735-EE20-48CB-8110-924EBE242DFD}" destId="{ADC19BC2-2FFC-4F77-872B-EAF8634E9D34}" srcOrd="1" destOrd="0" parTransId="{63148DAD-8AF3-4210-B9BA-EFD2BAA62A8F}" sibTransId="{22F69BC7-B95E-43D5-A16E-5D0C5332AE57}"/>
    <dgm:cxn modelId="{54559B62-ED64-4AA9-910F-F413671529B3}" type="presOf" srcId="{A6C3F930-C2BD-4F5F-B1CD-B91F270ED317}" destId="{0538BCA5-39C3-40F2-B274-04CC91411CD6}" srcOrd="0" destOrd="0" presId="urn:microsoft.com/office/officeart/2005/8/layout/hierarchy6"/>
    <dgm:cxn modelId="{B5506B64-A026-4D5F-9586-6FE8CB22B811}" srcId="{D12D9F85-F479-4323-8C68-701B9957222B}" destId="{A6C3F930-C2BD-4F5F-B1CD-B91F270ED317}" srcOrd="0" destOrd="0" parTransId="{CE0B8A80-30BE-4B38-958E-09EC9540D5D5}" sibTransId="{D0BC0539-4E67-4E29-9741-DC78A81A5D9F}"/>
    <dgm:cxn modelId="{3956A44B-0377-4D91-A183-1B1D4D06384F}" type="presOf" srcId="{A3719735-EE20-48CB-8110-924EBE242DFD}" destId="{294DFAE8-5C8D-41D4-BF53-501711D42D50}" srcOrd="0" destOrd="0" presId="urn:microsoft.com/office/officeart/2005/8/layout/hierarchy6"/>
    <dgm:cxn modelId="{C9862C75-9A46-4B99-9704-8B8EE4070FAB}" type="presOf" srcId="{DB016619-3E2F-4D02-BF02-5EC74F127AB8}" destId="{D847AEAD-C6CD-4273-AF7B-4A4BA5FD4B44}" srcOrd="0" destOrd="0" presId="urn:microsoft.com/office/officeart/2005/8/layout/hierarchy6"/>
    <dgm:cxn modelId="{3A0C9155-9E30-45C6-9801-2CF784C971D6}" srcId="{9EC6E54A-790E-45BD-9ADF-A776B699B911}" destId="{305F030B-8BE6-4D60-984B-52ED9ECB6E55}" srcOrd="3" destOrd="0" parTransId="{9AF2A0FD-824D-4911-AA3C-CBF13E793533}" sibTransId="{EA110456-5A23-4F78-B84E-78BA07212CFC}"/>
    <dgm:cxn modelId="{3B9C0078-1661-468D-95DA-2C569A92E701}" type="presOf" srcId="{9EC6E54A-790E-45BD-9ADF-A776B699B911}" destId="{345E6F81-8F8A-4040-9BFB-D81350A78A84}" srcOrd="0" destOrd="0" presId="urn:microsoft.com/office/officeart/2005/8/layout/hierarchy6"/>
    <dgm:cxn modelId="{D8621A7B-2CE2-48D4-9C79-B33C38E692A9}" type="presOf" srcId="{B22A603F-09CA-4B2A-824D-B58A3CE2FA0E}" destId="{618303CA-F9A3-4C86-A027-C1E35BE54B5B}" srcOrd="0" destOrd="0" presId="urn:microsoft.com/office/officeart/2005/8/layout/hierarchy6"/>
    <dgm:cxn modelId="{A225D67E-38A9-4EC2-A544-E5B0B5E47719}" type="presOf" srcId="{32F1E2BF-0429-4ADF-A732-5D70E735786C}" destId="{FD5DCE0C-349B-4488-8104-154F9DBBCA9F}" srcOrd="0" destOrd="0" presId="urn:microsoft.com/office/officeart/2005/8/layout/hierarchy6"/>
    <dgm:cxn modelId="{B7BEE281-7984-4355-8A51-B1FE0CAF9051}" srcId="{46ADE72E-EDA5-4476-8CB9-715BA0EAF0DB}" destId="{9EC6E54A-790E-45BD-9ADF-A776B699B911}" srcOrd="0" destOrd="0" parTransId="{54B1F8F5-20E7-46E0-9826-16E4684A0B93}" sibTransId="{1F4EB55F-C1AA-4400-A72F-27E36081D468}"/>
    <dgm:cxn modelId="{9770E78B-79CA-4A95-AE7C-153138361C05}" srcId="{A3719735-EE20-48CB-8110-924EBE242DFD}" destId="{C7F5F809-7599-4D5E-A1E4-0FC6CAC9E84F}" srcOrd="0" destOrd="0" parTransId="{3A4FDB57-ECB3-4B1F-937D-5B2CC841D744}" sibTransId="{B4707917-D246-4D9E-A4A4-BFF39197DC2B}"/>
    <dgm:cxn modelId="{D3E2F78C-FBF4-426B-914C-5C04B91F8FCB}" type="presOf" srcId="{C7F5F809-7599-4D5E-A1E4-0FC6CAC9E84F}" destId="{9A05BE83-8010-4DAD-8BC9-FE0615C0A058}" srcOrd="0" destOrd="0" presId="urn:microsoft.com/office/officeart/2005/8/layout/hierarchy6"/>
    <dgm:cxn modelId="{5D19708F-3957-4F7F-BE5C-846D0E4A2968}" srcId="{9EC6E54A-790E-45BD-9ADF-A776B699B911}" destId="{A3719735-EE20-48CB-8110-924EBE242DFD}" srcOrd="1" destOrd="0" parTransId="{B22A603F-09CA-4B2A-824D-B58A3CE2FA0E}" sibTransId="{A3323767-422E-4781-BED0-E7525F699C67}"/>
    <dgm:cxn modelId="{159C8391-1757-4E50-9C2B-B0550FBEA87E}" type="presOf" srcId="{D12D9F85-F479-4323-8C68-701B9957222B}" destId="{6AA6B494-FE13-4ACE-99F7-F5BDFFAB70E1}" srcOrd="0" destOrd="0" presId="urn:microsoft.com/office/officeart/2005/8/layout/hierarchy6"/>
    <dgm:cxn modelId="{0493AB91-F618-4226-B1A8-1878B34AB7FC}" type="presOf" srcId="{9AF2A0FD-824D-4911-AA3C-CBF13E793533}" destId="{7E3D2293-3CD0-4047-86E1-C76A54F0DA39}" srcOrd="0" destOrd="0" presId="urn:microsoft.com/office/officeart/2005/8/layout/hierarchy6"/>
    <dgm:cxn modelId="{001F3495-4CB6-4DC7-ABBC-12E6281EA038}" type="presOf" srcId="{2270D1C6-3B8F-4912-B81D-80EE294153BF}" destId="{94216063-FFAB-44B9-8C95-CD253EA87AF9}" srcOrd="0" destOrd="0" presId="urn:microsoft.com/office/officeart/2005/8/layout/hierarchy6"/>
    <dgm:cxn modelId="{EFD89396-8098-42E0-9DBA-3D23A59030C6}" srcId="{9EC6E54A-790E-45BD-9ADF-A776B699B911}" destId="{70D3E3AD-BF0C-4B4C-BE87-2FDB607F762B}" srcOrd="0" destOrd="0" parTransId="{32F1E2BF-0429-4ADF-A732-5D70E735786C}" sibTransId="{30F7A692-1D19-402D-81D7-AE3C79DDC4DD}"/>
    <dgm:cxn modelId="{6174CC9A-C1C9-4A2E-8E27-AC6DE1C6DA38}" type="presOf" srcId="{ADC19BC2-2FFC-4F77-872B-EAF8634E9D34}" destId="{609AB35F-7DCB-4C64-B71A-820A479CAEFD}" srcOrd="0" destOrd="0" presId="urn:microsoft.com/office/officeart/2005/8/layout/hierarchy6"/>
    <dgm:cxn modelId="{EEBD369E-C1AD-463E-8702-18B1BBB66CDB}" type="presOf" srcId="{A1B54A20-1883-4890-B58B-AC0D2CB80F8F}" destId="{BFF2719A-5DEC-40A3-901B-EBF0E9B97033}" srcOrd="0" destOrd="0" presId="urn:microsoft.com/office/officeart/2005/8/layout/hierarchy6"/>
    <dgm:cxn modelId="{85DD15AB-8BA1-4A5C-92A5-F5B18CD68B97}" type="presOf" srcId="{305F030B-8BE6-4D60-984B-52ED9ECB6E55}" destId="{77EC81D7-3564-459F-A38D-DFD78EA7BB70}" srcOrd="0" destOrd="0" presId="urn:microsoft.com/office/officeart/2005/8/layout/hierarchy6"/>
    <dgm:cxn modelId="{658DCEB3-E444-4A6E-BBBC-191E4E4E745E}" srcId="{70D3E3AD-BF0C-4B4C-BE87-2FDB607F762B}" destId="{DB016619-3E2F-4D02-BF02-5EC74F127AB8}" srcOrd="0" destOrd="0" parTransId="{27A5F621-5A3E-4871-A341-E4C9BA861B7D}" sibTransId="{B812FFAB-671D-4388-857E-B439FCC96437}"/>
    <dgm:cxn modelId="{E65048B8-C551-49B4-8B9E-746EE352696D}" srcId="{A3719735-EE20-48CB-8110-924EBE242DFD}" destId="{2270D1C6-3B8F-4912-B81D-80EE294153BF}" srcOrd="2" destOrd="0" parTransId="{C26EB64B-697C-4318-908F-E0D44BF65326}" sibTransId="{6C501DE5-64E2-410E-8985-1747C2890776}"/>
    <dgm:cxn modelId="{0E7693B8-E08E-4186-ACF6-6E2180D09182}" type="presOf" srcId="{63148DAD-8AF3-4210-B9BA-EFD2BAA62A8F}" destId="{7ADDCB71-C51E-414D-9216-2A390D7FE23A}" srcOrd="0" destOrd="0" presId="urn:microsoft.com/office/officeart/2005/8/layout/hierarchy6"/>
    <dgm:cxn modelId="{C38C8BB9-2A28-43CD-82FC-C31A765DF82E}" type="presOf" srcId="{27A5F621-5A3E-4871-A341-E4C9BA861B7D}" destId="{86E73059-737F-4CD2-AB85-B062325A61EC}" srcOrd="0" destOrd="0" presId="urn:microsoft.com/office/officeart/2005/8/layout/hierarchy6"/>
    <dgm:cxn modelId="{6EA232C0-79ED-460B-BE13-4382F4D858C7}" type="presOf" srcId="{C26EB64B-697C-4318-908F-E0D44BF65326}" destId="{6C11A8CF-FCE0-4AAE-BE50-0299D99984A0}" srcOrd="0" destOrd="0" presId="urn:microsoft.com/office/officeart/2005/8/layout/hierarchy6"/>
    <dgm:cxn modelId="{18D583D7-10C4-422D-A0E7-78A5839D51C5}" srcId="{9EC6E54A-790E-45BD-9ADF-A776B699B911}" destId="{D12D9F85-F479-4323-8C68-701B9957222B}" srcOrd="2" destOrd="0" parTransId="{A1B54A20-1883-4890-B58B-AC0D2CB80F8F}" sibTransId="{62341A8E-278C-4047-91A1-FAA1AF5FE7F5}"/>
    <dgm:cxn modelId="{08EF04D8-C306-4527-AEF8-112BE8FA9614}" type="presOf" srcId="{46ADE72E-EDA5-4476-8CB9-715BA0EAF0DB}" destId="{3D7BE105-86B0-424F-A3E2-E40D8B4365F8}" srcOrd="0" destOrd="0" presId="urn:microsoft.com/office/officeart/2005/8/layout/hierarchy6"/>
    <dgm:cxn modelId="{94AEDFE0-E0FB-41DD-8079-BEDE42FE59F8}" type="presOf" srcId="{CE0B8A80-30BE-4B38-958E-09EC9540D5D5}" destId="{3B8B50ED-4F85-4771-B2B9-F20305E8E137}" srcOrd="0" destOrd="0" presId="urn:microsoft.com/office/officeart/2005/8/layout/hierarchy6"/>
    <dgm:cxn modelId="{65B6CAFA-F4E8-401A-B4CD-FA9B9C5ED605}" type="presOf" srcId="{70D3E3AD-BF0C-4B4C-BE87-2FDB607F762B}" destId="{491A795B-1FEE-46A8-9D7E-46B55EF93016}" srcOrd="0" destOrd="0" presId="urn:microsoft.com/office/officeart/2005/8/layout/hierarchy6"/>
    <dgm:cxn modelId="{42176F29-6931-4E50-AB8B-013B838843FD}" type="presParOf" srcId="{3D7BE105-86B0-424F-A3E2-E40D8B4365F8}" destId="{53B27D27-9CA3-4721-8A1D-52160B487B00}" srcOrd="0" destOrd="0" presId="urn:microsoft.com/office/officeart/2005/8/layout/hierarchy6"/>
    <dgm:cxn modelId="{C7252135-FBFF-4C2D-965B-7867318F5D15}" type="presParOf" srcId="{53B27D27-9CA3-4721-8A1D-52160B487B00}" destId="{4A24BE15-84C8-4345-B580-55AEDC1EC526}" srcOrd="0" destOrd="0" presId="urn:microsoft.com/office/officeart/2005/8/layout/hierarchy6"/>
    <dgm:cxn modelId="{A0FC838D-2D85-4CA5-8280-FD4A47C07AD2}" type="presParOf" srcId="{4A24BE15-84C8-4345-B580-55AEDC1EC526}" destId="{A1693CAC-F2AF-47B7-BC03-D49056CDDCE9}" srcOrd="0" destOrd="0" presId="urn:microsoft.com/office/officeart/2005/8/layout/hierarchy6"/>
    <dgm:cxn modelId="{7318FBB4-13D0-4653-8239-742E2E9827F1}" type="presParOf" srcId="{A1693CAC-F2AF-47B7-BC03-D49056CDDCE9}" destId="{345E6F81-8F8A-4040-9BFB-D81350A78A84}" srcOrd="0" destOrd="0" presId="urn:microsoft.com/office/officeart/2005/8/layout/hierarchy6"/>
    <dgm:cxn modelId="{F1236B32-A46E-4B6A-AEB0-845CFB8DB309}" type="presParOf" srcId="{A1693CAC-F2AF-47B7-BC03-D49056CDDCE9}" destId="{6889C11E-77EB-4998-A752-C6DD76C6CE8B}" srcOrd="1" destOrd="0" presId="urn:microsoft.com/office/officeart/2005/8/layout/hierarchy6"/>
    <dgm:cxn modelId="{4A288AB5-C5A0-4CF7-B88E-278CC3A59322}" type="presParOf" srcId="{6889C11E-77EB-4998-A752-C6DD76C6CE8B}" destId="{FD5DCE0C-349B-4488-8104-154F9DBBCA9F}" srcOrd="0" destOrd="0" presId="urn:microsoft.com/office/officeart/2005/8/layout/hierarchy6"/>
    <dgm:cxn modelId="{552F54AF-34A0-4E05-9F85-39B82C377DC3}" type="presParOf" srcId="{6889C11E-77EB-4998-A752-C6DD76C6CE8B}" destId="{697FBF22-661E-4BFD-8514-630FD8894BFC}" srcOrd="1" destOrd="0" presId="urn:microsoft.com/office/officeart/2005/8/layout/hierarchy6"/>
    <dgm:cxn modelId="{E107D335-B702-408F-AF8B-36CC3F2B418A}" type="presParOf" srcId="{697FBF22-661E-4BFD-8514-630FD8894BFC}" destId="{491A795B-1FEE-46A8-9D7E-46B55EF93016}" srcOrd="0" destOrd="0" presId="urn:microsoft.com/office/officeart/2005/8/layout/hierarchy6"/>
    <dgm:cxn modelId="{EBB4E305-BC47-4EEA-9E26-A099B0A77004}" type="presParOf" srcId="{697FBF22-661E-4BFD-8514-630FD8894BFC}" destId="{FD542564-4715-447A-B888-32F53E560DFB}" srcOrd="1" destOrd="0" presId="urn:microsoft.com/office/officeart/2005/8/layout/hierarchy6"/>
    <dgm:cxn modelId="{B7B227D8-77E7-4251-924C-5D3F4246ADAB}" type="presParOf" srcId="{FD542564-4715-447A-B888-32F53E560DFB}" destId="{86E73059-737F-4CD2-AB85-B062325A61EC}" srcOrd="0" destOrd="0" presId="urn:microsoft.com/office/officeart/2005/8/layout/hierarchy6"/>
    <dgm:cxn modelId="{886A1AF1-4199-4175-85EC-BD1B7CD448FF}" type="presParOf" srcId="{FD542564-4715-447A-B888-32F53E560DFB}" destId="{51880727-0B95-4B28-A045-B4A4852FA830}" srcOrd="1" destOrd="0" presId="urn:microsoft.com/office/officeart/2005/8/layout/hierarchy6"/>
    <dgm:cxn modelId="{CE3B68B0-5AEB-4C24-9580-904A2AFC4798}" type="presParOf" srcId="{51880727-0B95-4B28-A045-B4A4852FA830}" destId="{D847AEAD-C6CD-4273-AF7B-4A4BA5FD4B44}" srcOrd="0" destOrd="0" presId="urn:microsoft.com/office/officeart/2005/8/layout/hierarchy6"/>
    <dgm:cxn modelId="{67F153FE-8F6F-441F-A751-2D86D70A4399}" type="presParOf" srcId="{51880727-0B95-4B28-A045-B4A4852FA830}" destId="{B38A9360-2686-4943-BB87-48E56BF8B863}" srcOrd="1" destOrd="0" presId="urn:microsoft.com/office/officeart/2005/8/layout/hierarchy6"/>
    <dgm:cxn modelId="{996FB1BD-56DD-42D8-9E4D-6991890F445C}" type="presParOf" srcId="{6889C11E-77EB-4998-A752-C6DD76C6CE8B}" destId="{618303CA-F9A3-4C86-A027-C1E35BE54B5B}" srcOrd="2" destOrd="0" presId="urn:microsoft.com/office/officeart/2005/8/layout/hierarchy6"/>
    <dgm:cxn modelId="{A084DF64-EE41-411B-9C52-CC1DA6C13449}" type="presParOf" srcId="{6889C11E-77EB-4998-A752-C6DD76C6CE8B}" destId="{B9D783B6-DA0E-48E4-AA50-ADF101046D81}" srcOrd="3" destOrd="0" presId="urn:microsoft.com/office/officeart/2005/8/layout/hierarchy6"/>
    <dgm:cxn modelId="{45F4ABD1-50F6-4F4E-BD8B-2FB5701403D3}" type="presParOf" srcId="{B9D783B6-DA0E-48E4-AA50-ADF101046D81}" destId="{294DFAE8-5C8D-41D4-BF53-501711D42D50}" srcOrd="0" destOrd="0" presId="urn:microsoft.com/office/officeart/2005/8/layout/hierarchy6"/>
    <dgm:cxn modelId="{F4C1F1D2-3C69-4C1C-BF62-913D9B5206EF}" type="presParOf" srcId="{B9D783B6-DA0E-48E4-AA50-ADF101046D81}" destId="{12996163-664A-4A9B-AFD9-709190710178}" srcOrd="1" destOrd="0" presId="urn:microsoft.com/office/officeart/2005/8/layout/hierarchy6"/>
    <dgm:cxn modelId="{50DD44CE-FEDD-4B6E-BC68-24344AF856F4}" type="presParOf" srcId="{12996163-664A-4A9B-AFD9-709190710178}" destId="{D51DA73E-E895-45D5-8A89-1BFBD89E6237}" srcOrd="0" destOrd="0" presId="urn:microsoft.com/office/officeart/2005/8/layout/hierarchy6"/>
    <dgm:cxn modelId="{B79C1345-6779-4AF2-9285-208E2ED23B74}" type="presParOf" srcId="{12996163-664A-4A9B-AFD9-709190710178}" destId="{27945306-BC5F-4902-A247-E8A60DC45476}" srcOrd="1" destOrd="0" presId="urn:microsoft.com/office/officeart/2005/8/layout/hierarchy6"/>
    <dgm:cxn modelId="{1B91E320-AECC-4476-BE07-9F1A8F9FDAFA}" type="presParOf" srcId="{27945306-BC5F-4902-A247-E8A60DC45476}" destId="{9A05BE83-8010-4DAD-8BC9-FE0615C0A058}" srcOrd="0" destOrd="0" presId="urn:microsoft.com/office/officeart/2005/8/layout/hierarchy6"/>
    <dgm:cxn modelId="{723A3C9B-0736-40EC-AFD9-2EB165CAF87B}" type="presParOf" srcId="{27945306-BC5F-4902-A247-E8A60DC45476}" destId="{688B9BAA-2D3C-40AB-87F2-D3A0DA51A546}" srcOrd="1" destOrd="0" presId="urn:microsoft.com/office/officeart/2005/8/layout/hierarchy6"/>
    <dgm:cxn modelId="{5796F861-90AE-439E-8E7C-995DEE287DFD}" type="presParOf" srcId="{12996163-664A-4A9B-AFD9-709190710178}" destId="{7ADDCB71-C51E-414D-9216-2A390D7FE23A}" srcOrd="2" destOrd="0" presId="urn:microsoft.com/office/officeart/2005/8/layout/hierarchy6"/>
    <dgm:cxn modelId="{B803AF8D-F115-4A13-9D2E-0C50D2114948}" type="presParOf" srcId="{12996163-664A-4A9B-AFD9-709190710178}" destId="{75F2A06A-35B0-4235-B592-AAF653068E81}" srcOrd="3" destOrd="0" presId="urn:microsoft.com/office/officeart/2005/8/layout/hierarchy6"/>
    <dgm:cxn modelId="{891DB7A2-F532-4D70-A6D8-B603B9699DCA}" type="presParOf" srcId="{75F2A06A-35B0-4235-B592-AAF653068E81}" destId="{609AB35F-7DCB-4C64-B71A-820A479CAEFD}" srcOrd="0" destOrd="0" presId="urn:microsoft.com/office/officeart/2005/8/layout/hierarchy6"/>
    <dgm:cxn modelId="{55FBD575-91B8-481F-AE51-D3371A404AB3}" type="presParOf" srcId="{75F2A06A-35B0-4235-B592-AAF653068E81}" destId="{0D407158-7F2E-4883-8DF2-BAD41C0008BB}" srcOrd="1" destOrd="0" presId="urn:microsoft.com/office/officeart/2005/8/layout/hierarchy6"/>
    <dgm:cxn modelId="{6A850163-5407-4C70-A2DD-8161F73E75D0}" type="presParOf" srcId="{12996163-664A-4A9B-AFD9-709190710178}" destId="{6C11A8CF-FCE0-4AAE-BE50-0299D99984A0}" srcOrd="4" destOrd="0" presId="urn:microsoft.com/office/officeart/2005/8/layout/hierarchy6"/>
    <dgm:cxn modelId="{FC11326E-5B6C-4268-916F-B714B2175648}" type="presParOf" srcId="{12996163-664A-4A9B-AFD9-709190710178}" destId="{F9B386DB-F977-404C-B77D-62EE0298F328}" srcOrd="5" destOrd="0" presId="urn:microsoft.com/office/officeart/2005/8/layout/hierarchy6"/>
    <dgm:cxn modelId="{09E5BD14-28A5-4B3F-84AB-0129BE976FFC}" type="presParOf" srcId="{F9B386DB-F977-404C-B77D-62EE0298F328}" destId="{94216063-FFAB-44B9-8C95-CD253EA87AF9}" srcOrd="0" destOrd="0" presId="urn:microsoft.com/office/officeart/2005/8/layout/hierarchy6"/>
    <dgm:cxn modelId="{70D2F567-A024-4405-B642-5AA0EF918EE7}" type="presParOf" srcId="{F9B386DB-F977-404C-B77D-62EE0298F328}" destId="{4717F296-C734-44C3-BD02-42364E55DF7E}" srcOrd="1" destOrd="0" presId="urn:microsoft.com/office/officeart/2005/8/layout/hierarchy6"/>
    <dgm:cxn modelId="{D412EDB0-DC8F-4EFD-8FDB-EED1B3F0D5FE}" type="presParOf" srcId="{6889C11E-77EB-4998-A752-C6DD76C6CE8B}" destId="{BFF2719A-5DEC-40A3-901B-EBF0E9B97033}" srcOrd="4" destOrd="0" presId="urn:microsoft.com/office/officeart/2005/8/layout/hierarchy6"/>
    <dgm:cxn modelId="{983802F9-80A8-4D28-8F22-3F1AC2C8B4F1}" type="presParOf" srcId="{6889C11E-77EB-4998-A752-C6DD76C6CE8B}" destId="{AD1EEA41-1224-4A05-B526-6586F70A66B8}" srcOrd="5" destOrd="0" presId="urn:microsoft.com/office/officeart/2005/8/layout/hierarchy6"/>
    <dgm:cxn modelId="{EE6F4522-8BC5-4004-903A-C883D8948654}" type="presParOf" srcId="{AD1EEA41-1224-4A05-B526-6586F70A66B8}" destId="{6AA6B494-FE13-4ACE-99F7-F5BDFFAB70E1}" srcOrd="0" destOrd="0" presId="urn:microsoft.com/office/officeart/2005/8/layout/hierarchy6"/>
    <dgm:cxn modelId="{625DB9BD-1E37-4F2A-B21A-F93CF4107A80}" type="presParOf" srcId="{AD1EEA41-1224-4A05-B526-6586F70A66B8}" destId="{E543470E-D86E-41E4-903B-3D5E29B79FC8}" srcOrd="1" destOrd="0" presId="urn:microsoft.com/office/officeart/2005/8/layout/hierarchy6"/>
    <dgm:cxn modelId="{A4B9006A-72DD-4FDF-B770-0DD4DE94A876}" type="presParOf" srcId="{E543470E-D86E-41E4-903B-3D5E29B79FC8}" destId="{3B8B50ED-4F85-4771-B2B9-F20305E8E137}" srcOrd="0" destOrd="0" presId="urn:microsoft.com/office/officeart/2005/8/layout/hierarchy6"/>
    <dgm:cxn modelId="{53370E37-4B02-4037-820C-1C02651B5F40}" type="presParOf" srcId="{E543470E-D86E-41E4-903B-3D5E29B79FC8}" destId="{C872ABB2-2C4A-4BA4-B4E7-5EDF6E50092F}" srcOrd="1" destOrd="0" presId="urn:microsoft.com/office/officeart/2005/8/layout/hierarchy6"/>
    <dgm:cxn modelId="{199B6D93-49D9-4394-9BA5-E68B7C69D688}" type="presParOf" srcId="{C872ABB2-2C4A-4BA4-B4E7-5EDF6E50092F}" destId="{0538BCA5-39C3-40F2-B274-04CC91411CD6}" srcOrd="0" destOrd="0" presId="urn:microsoft.com/office/officeart/2005/8/layout/hierarchy6"/>
    <dgm:cxn modelId="{61FB785D-7148-44ED-A62F-1469302EC433}" type="presParOf" srcId="{C872ABB2-2C4A-4BA4-B4E7-5EDF6E50092F}" destId="{5E21CDB6-70BD-4D2B-8D06-5BF9DF20189B}" srcOrd="1" destOrd="0" presId="urn:microsoft.com/office/officeart/2005/8/layout/hierarchy6"/>
    <dgm:cxn modelId="{7DFB4274-9299-44B5-8DBD-F480D9329A17}" type="presParOf" srcId="{6889C11E-77EB-4998-A752-C6DD76C6CE8B}" destId="{7E3D2293-3CD0-4047-86E1-C76A54F0DA39}" srcOrd="6" destOrd="0" presId="urn:microsoft.com/office/officeart/2005/8/layout/hierarchy6"/>
    <dgm:cxn modelId="{57D3AE48-CEAA-4A51-8B01-DCE7A31EF176}" type="presParOf" srcId="{6889C11E-77EB-4998-A752-C6DD76C6CE8B}" destId="{EECD745A-8D28-43FF-9BF0-E722F2518435}" srcOrd="7" destOrd="0" presId="urn:microsoft.com/office/officeart/2005/8/layout/hierarchy6"/>
    <dgm:cxn modelId="{95C558EF-39D9-4C7D-9FA0-C759AC8C9A06}" type="presParOf" srcId="{EECD745A-8D28-43FF-9BF0-E722F2518435}" destId="{77EC81D7-3564-459F-A38D-DFD78EA7BB70}" srcOrd="0" destOrd="0" presId="urn:microsoft.com/office/officeart/2005/8/layout/hierarchy6"/>
    <dgm:cxn modelId="{9A1F0E93-D4D2-490F-ACE7-E60993CCDFB9}" type="presParOf" srcId="{EECD745A-8D28-43FF-9BF0-E722F2518435}" destId="{8D6B2CDE-1C5D-4078-BD61-A4C7C79AD05C}" srcOrd="1" destOrd="0" presId="urn:microsoft.com/office/officeart/2005/8/layout/hierarchy6"/>
    <dgm:cxn modelId="{130A210A-3555-4820-8959-A0BBE4A824B1}" type="presParOf" srcId="{3D7BE105-86B0-424F-A3E2-E40D8B4365F8}" destId="{35E6980D-178E-493F-90D3-AC069AF3D485}" srcOrd="1" destOrd="0" presId="urn:microsoft.com/office/officeart/2005/8/layout/hierarchy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E6F81-8F8A-4040-9BFB-D81350A78A84}">
      <dsp:nvSpPr>
        <dsp:cNvPr id="0" name=""/>
        <dsp:cNvSpPr/>
      </dsp:nvSpPr>
      <dsp:spPr>
        <a:xfrm>
          <a:off x="3797690" y="175713"/>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Chief Finance &amp; Ops Officer</a:t>
          </a:r>
        </a:p>
      </dsp:txBody>
      <dsp:txXfrm>
        <a:off x="3820500" y="198523"/>
        <a:ext cx="1122570" cy="733173"/>
      </dsp:txXfrm>
    </dsp:sp>
    <dsp:sp modelId="{FD5DCE0C-349B-4488-8104-154F9DBBCA9F}">
      <dsp:nvSpPr>
        <dsp:cNvPr id="0" name=""/>
        <dsp:cNvSpPr/>
      </dsp:nvSpPr>
      <dsp:spPr>
        <a:xfrm>
          <a:off x="585165" y="954507"/>
          <a:ext cx="3796620" cy="311517"/>
        </a:xfrm>
        <a:custGeom>
          <a:avLst/>
          <a:gdLst/>
          <a:ahLst/>
          <a:cxnLst/>
          <a:rect l="0" t="0" r="0" b="0"/>
          <a:pathLst>
            <a:path>
              <a:moveTo>
                <a:pt x="3796620" y="0"/>
              </a:moveTo>
              <a:lnTo>
                <a:pt x="3796620" y="155758"/>
              </a:lnTo>
              <a:lnTo>
                <a:pt x="0" y="155758"/>
              </a:lnTo>
              <a:lnTo>
                <a:pt x="0" y="31151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A795B-1FEE-46A8-9D7E-46B55EF93016}">
      <dsp:nvSpPr>
        <dsp:cNvPr id="0" name=""/>
        <dsp:cNvSpPr/>
      </dsp:nvSpPr>
      <dsp:spPr>
        <a:xfrm>
          <a:off x="1069" y="1266025"/>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Controller</a:t>
          </a:r>
        </a:p>
      </dsp:txBody>
      <dsp:txXfrm>
        <a:off x="23879" y="1288835"/>
        <a:ext cx="1122570" cy="733173"/>
      </dsp:txXfrm>
    </dsp:sp>
    <dsp:sp modelId="{86E73059-737F-4CD2-AB85-B062325A61EC}">
      <dsp:nvSpPr>
        <dsp:cNvPr id="0" name=""/>
        <dsp:cNvSpPr/>
      </dsp:nvSpPr>
      <dsp:spPr>
        <a:xfrm>
          <a:off x="539445" y="2044819"/>
          <a:ext cx="91440" cy="311517"/>
        </a:xfrm>
        <a:custGeom>
          <a:avLst/>
          <a:gdLst/>
          <a:ahLst/>
          <a:cxnLst/>
          <a:rect l="0" t="0" r="0" b="0"/>
          <a:pathLst>
            <a:path>
              <a:moveTo>
                <a:pt x="45720" y="0"/>
              </a:moveTo>
              <a:lnTo>
                <a:pt x="45720" y="311517"/>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47AEAD-C6CD-4273-AF7B-4A4BA5FD4B44}">
      <dsp:nvSpPr>
        <dsp:cNvPr id="0" name=""/>
        <dsp:cNvSpPr/>
      </dsp:nvSpPr>
      <dsp:spPr>
        <a:xfrm>
          <a:off x="1069" y="2356337"/>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Staff Accountant</a:t>
          </a:r>
        </a:p>
      </dsp:txBody>
      <dsp:txXfrm>
        <a:off x="23879" y="2379147"/>
        <a:ext cx="1122570" cy="733173"/>
      </dsp:txXfrm>
    </dsp:sp>
    <dsp:sp modelId="{618303CA-F9A3-4C86-A027-C1E35BE54B5B}">
      <dsp:nvSpPr>
        <dsp:cNvPr id="0" name=""/>
        <dsp:cNvSpPr/>
      </dsp:nvSpPr>
      <dsp:spPr>
        <a:xfrm>
          <a:off x="3622461" y="954507"/>
          <a:ext cx="759324" cy="311517"/>
        </a:xfrm>
        <a:custGeom>
          <a:avLst/>
          <a:gdLst/>
          <a:ahLst/>
          <a:cxnLst/>
          <a:rect l="0" t="0" r="0" b="0"/>
          <a:pathLst>
            <a:path>
              <a:moveTo>
                <a:pt x="759324" y="0"/>
              </a:moveTo>
              <a:lnTo>
                <a:pt x="759324" y="155758"/>
              </a:lnTo>
              <a:lnTo>
                <a:pt x="0" y="155758"/>
              </a:lnTo>
              <a:lnTo>
                <a:pt x="0" y="31151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4DFAE8-5C8D-41D4-BF53-501711D42D50}">
      <dsp:nvSpPr>
        <dsp:cNvPr id="0" name=""/>
        <dsp:cNvSpPr/>
      </dsp:nvSpPr>
      <dsp:spPr>
        <a:xfrm>
          <a:off x="3038366" y="1266025"/>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Grants Fiscal &amp; Accounting Manager</a:t>
          </a:r>
        </a:p>
      </dsp:txBody>
      <dsp:txXfrm>
        <a:off x="3061176" y="1288835"/>
        <a:ext cx="1122570" cy="733173"/>
      </dsp:txXfrm>
    </dsp:sp>
    <dsp:sp modelId="{D51DA73E-E895-45D5-8A89-1BFBD89E6237}">
      <dsp:nvSpPr>
        <dsp:cNvPr id="0" name=""/>
        <dsp:cNvSpPr/>
      </dsp:nvSpPr>
      <dsp:spPr>
        <a:xfrm>
          <a:off x="2103813" y="2044819"/>
          <a:ext cx="1518648" cy="311517"/>
        </a:xfrm>
        <a:custGeom>
          <a:avLst/>
          <a:gdLst/>
          <a:ahLst/>
          <a:cxnLst/>
          <a:rect l="0" t="0" r="0" b="0"/>
          <a:pathLst>
            <a:path>
              <a:moveTo>
                <a:pt x="1518648" y="0"/>
              </a:moveTo>
              <a:lnTo>
                <a:pt x="1518648" y="155758"/>
              </a:lnTo>
              <a:lnTo>
                <a:pt x="0" y="155758"/>
              </a:lnTo>
              <a:lnTo>
                <a:pt x="0" y="311517"/>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05BE83-8010-4DAD-8BC9-FE0615C0A058}">
      <dsp:nvSpPr>
        <dsp:cNvPr id="0" name=""/>
        <dsp:cNvSpPr/>
      </dsp:nvSpPr>
      <dsp:spPr>
        <a:xfrm>
          <a:off x="1519718" y="2356337"/>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kern="1200">
              <a:latin typeface="Calibri Light" panose="020F0302020204030204"/>
            </a:rPr>
            <a:t>Senior Grant &amp; Procurement Analyst</a:t>
          </a:r>
          <a:endParaRPr lang="en-US" sz="1100" kern="1200"/>
        </a:p>
      </dsp:txBody>
      <dsp:txXfrm>
        <a:off x="1542528" y="2379147"/>
        <a:ext cx="1122570" cy="733173"/>
      </dsp:txXfrm>
    </dsp:sp>
    <dsp:sp modelId="{7ADDCB71-C51E-414D-9216-2A390D7FE23A}">
      <dsp:nvSpPr>
        <dsp:cNvPr id="0" name=""/>
        <dsp:cNvSpPr/>
      </dsp:nvSpPr>
      <dsp:spPr>
        <a:xfrm>
          <a:off x="3576741" y="2044819"/>
          <a:ext cx="91440" cy="311517"/>
        </a:xfrm>
        <a:custGeom>
          <a:avLst/>
          <a:gdLst/>
          <a:ahLst/>
          <a:cxnLst/>
          <a:rect l="0" t="0" r="0" b="0"/>
          <a:pathLst>
            <a:path>
              <a:moveTo>
                <a:pt x="45720" y="0"/>
              </a:moveTo>
              <a:lnTo>
                <a:pt x="45720" y="311517"/>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9AB35F-7DCB-4C64-B71A-820A479CAEFD}">
      <dsp:nvSpPr>
        <dsp:cNvPr id="0" name=""/>
        <dsp:cNvSpPr/>
      </dsp:nvSpPr>
      <dsp:spPr>
        <a:xfrm>
          <a:off x="3038366" y="2356337"/>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Grants &amp; Accounting Tech</a:t>
          </a:r>
        </a:p>
      </dsp:txBody>
      <dsp:txXfrm>
        <a:off x="3061176" y="2379147"/>
        <a:ext cx="1122570" cy="733173"/>
      </dsp:txXfrm>
    </dsp:sp>
    <dsp:sp modelId="{6C11A8CF-FCE0-4AAE-BE50-0299D99984A0}">
      <dsp:nvSpPr>
        <dsp:cNvPr id="0" name=""/>
        <dsp:cNvSpPr/>
      </dsp:nvSpPr>
      <dsp:spPr>
        <a:xfrm>
          <a:off x="3622461" y="2044819"/>
          <a:ext cx="1518648" cy="311517"/>
        </a:xfrm>
        <a:custGeom>
          <a:avLst/>
          <a:gdLst/>
          <a:ahLst/>
          <a:cxnLst/>
          <a:rect l="0" t="0" r="0" b="0"/>
          <a:pathLst>
            <a:path>
              <a:moveTo>
                <a:pt x="0" y="0"/>
              </a:moveTo>
              <a:lnTo>
                <a:pt x="0" y="155758"/>
              </a:lnTo>
              <a:lnTo>
                <a:pt x="1518648" y="155758"/>
              </a:lnTo>
              <a:lnTo>
                <a:pt x="1518648" y="311517"/>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216063-FFAB-44B9-8C95-CD253EA87AF9}">
      <dsp:nvSpPr>
        <dsp:cNvPr id="0" name=""/>
        <dsp:cNvSpPr/>
      </dsp:nvSpPr>
      <dsp:spPr>
        <a:xfrm>
          <a:off x="4557014" y="2356337"/>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Grants &amp; Accounting Tech</a:t>
          </a:r>
        </a:p>
      </dsp:txBody>
      <dsp:txXfrm>
        <a:off x="4579824" y="2379147"/>
        <a:ext cx="1122570" cy="733173"/>
      </dsp:txXfrm>
    </dsp:sp>
    <dsp:sp modelId="{BFF2719A-5DEC-40A3-901B-EBF0E9B97033}">
      <dsp:nvSpPr>
        <dsp:cNvPr id="0" name=""/>
        <dsp:cNvSpPr/>
      </dsp:nvSpPr>
      <dsp:spPr>
        <a:xfrm>
          <a:off x="4381786" y="954507"/>
          <a:ext cx="2277972" cy="311517"/>
        </a:xfrm>
        <a:custGeom>
          <a:avLst/>
          <a:gdLst/>
          <a:ahLst/>
          <a:cxnLst/>
          <a:rect l="0" t="0" r="0" b="0"/>
          <a:pathLst>
            <a:path>
              <a:moveTo>
                <a:pt x="0" y="0"/>
              </a:moveTo>
              <a:lnTo>
                <a:pt x="0" y="155758"/>
              </a:lnTo>
              <a:lnTo>
                <a:pt x="2277972" y="155758"/>
              </a:lnTo>
              <a:lnTo>
                <a:pt x="2277972" y="31151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A6B494-FE13-4ACE-99F7-F5BDFFAB70E1}">
      <dsp:nvSpPr>
        <dsp:cNvPr id="0" name=""/>
        <dsp:cNvSpPr/>
      </dsp:nvSpPr>
      <dsp:spPr>
        <a:xfrm>
          <a:off x="6075662" y="1266025"/>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School Nutrition Program Manager</a:t>
          </a:r>
        </a:p>
      </dsp:txBody>
      <dsp:txXfrm>
        <a:off x="6098472" y="1288835"/>
        <a:ext cx="1122570" cy="733173"/>
      </dsp:txXfrm>
    </dsp:sp>
    <dsp:sp modelId="{3B8B50ED-4F85-4771-B2B9-F20305E8E137}">
      <dsp:nvSpPr>
        <dsp:cNvPr id="0" name=""/>
        <dsp:cNvSpPr/>
      </dsp:nvSpPr>
      <dsp:spPr>
        <a:xfrm>
          <a:off x="6614038" y="2044819"/>
          <a:ext cx="91440" cy="311517"/>
        </a:xfrm>
        <a:custGeom>
          <a:avLst/>
          <a:gdLst/>
          <a:ahLst/>
          <a:cxnLst/>
          <a:rect l="0" t="0" r="0" b="0"/>
          <a:pathLst>
            <a:path>
              <a:moveTo>
                <a:pt x="45720" y="0"/>
              </a:moveTo>
              <a:lnTo>
                <a:pt x="45720" y="311517"/>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38BCA5-39C3-40F2-B274-04CC91411CD6}">
      <dsp:nvSpPr>
        <dsp:cNvPr id="0" name=""/>
        <dsp:cNvSpPr/>
      </dsp:nvSpPr>
      <dsp:spPr>
        <a:xfrm>
          <a:off x="6075662" y="2356337"/>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Nutrition and Data Specialist</a:t>
          </a:r>
        </a:p>
      </dsp:txBody>
      <dsp:txXfrm>
        <a:off x="6098472" y="2379147"/>
        <a:ext cx="1122570" cy="733173"/>
      </dsp:txXfrm>
    </dsp:sp>
    <dsp:sp modelId="{7E3D2293-3CD0-4047-86E1-C76A54F0DA39}">
      <dsp:nvSpPr>
        <dsp:cNvPr id="0" name=""/>
        <dsp:cNvSpPr/>
      </dsp:nvSpPr>
      <dsp:spPr>
        <a:xfrm>
          <a:off x="4381786" y="954507"/>
          <a:ext cx="3796620" cy="311517"/>
        </a:xfrm>
        <a:custGeom>
          <a:avLst/>
          <a:gdLst/>
          <a:ahLst/>
          <a:cxnLst/>
          <a:rect l="0" t="0" r="0" b="0"/>
          <a:pathLst>
            <a:path>
              <a:moveTo>
                <a:pt x="0" y="0"/>
              </a:moveTo>
              <a:lnTo>
                <a:pt x="0" y="155758"/>
              </a:lnTo>
              <a:lnTo>
                <a:pt x="3796620" y="155758"/>
              </a:lnTo>
              <a:lnTo>
                <a:pt x="3796620" y="31151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EC81D7-3564-459F-A38D-DFD78EA7BB70}">
      <dsp:nvSpPr>
        <dsp:cNvPr id="0" name=""/>
        <dsp:cNvSpPr/>
      </dsp:nvSpPr>
      <dsp:spPr>
        <a:xfrm>
          <a:off x="7594311" y="1266025"/>
          <a:ext cx="1168190" cy="77879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School Finance Manager</a:t>
          </a:r>
        </a:p>
      </dsp:txBody>
      <dsp:txXfrm>
        <a:off x="7617121" y="1288835"/>
        <a:ext cx="1122570" cy="7331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9/21/2023</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Quick overview of the team. Our team supports CSI and Schools. Today we're going to provide a deeper look at some of our work because it is evolving – as in SFA - or it relates to the work you might be doing currently or in the year to come. We want to provide clarity on tasks that intersect with the finance team and ensure that you have the right contact to reach out if you have questions. </a:t>
            </a:r>
            <a:endParaRPr lang="en-US"/>
          </a:p>
          <a:p>
            <a:r>
              <a:rPr lang="en-US">
                <a:cs typeface="Calibri"/>
              </a:rPr>
              <a:t> </a:t>
            </a:r>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3</a:t>
            </a:fld>
            <a:endParaRPr lang="en-US"/>
          </a:p>
        </p:txBody>
      </p:sp>
    </p:spTree>
    <p:extLst>
      <p:ext uri="{BB962C8B-B14F-4D97-AF65-F5344CB8AC3E}">
        <p14:creationId xmlns:p14="http://schemas.microsoft.com/office/powerpoint/2010/main" val="1826458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9D5F07-974D-4ACE-945D-1B4518047B1E}" type="slidenum">
              <a:rPr lang="en-US" smtClean="0"/>
              <a:t>8</a:t>
            </a:fld>
            <a:endParaRPr lang="en-US"/>
          </a:p>
        </p:txBody>
      </p:sp>
    </p:spTree>
    <p:extLst>
      <p:ext uri="{BB962C8B-B14F-4D97-AF65-F5344CB8AC3E}">
        <p14:creationId xmlns:p14="http://schemas.microsoft.com/office/powerpoint/2010/main" val="2497009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9</a:t>
            </a:fld>
            <a:endParaRPr lang="en-US"/>
          </a:p>
        </p:txBody>
      </p:sp>
    </p:spTree>
    <p:extLst>
      <p:ext uri="{BB962C8B-B14F-4D97-AF65-F5344CB8AC3E}">
        <p14:creationId xmlns:p14="http://schemas.microsoft.com/office/powerpoint/2010/main" val="1521409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10</a:t>
            </a:fld>
            <a:endParaRPr lang="en-US"/>
          </a:p>
        </p:txBody>
      </p:sp>
    </p:spTree>
    <p:extLst>
      <p:ext uri="{BB962C8B-B14F-4D97-AF65-F5344CB8AC3E}">
        <p14:creationId xmlns:p14="http://schemas.microsoft.com/office/powerpoint/2010/main" val="2989655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11</a:t>
            </a:fld>
            <a:endParaRPr lang="en-US"/>
          </a:p>
        </p:txBody>
      </p:sp>
    </p:spTree>
    <p:extLst>
      <p:ext uri="{BB962C8B-B14F-4D97-AF65-F5344CB8AC3E}">
        <p14:creationId xmlns:p14="http://schemas.microsoft.com/office/powerpoint/2010/main" val="3816071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6E9D5F07-974D-4ACE-945D-1B4518047B1E}" type="slidenum">
              <a:rPr lang="en-US" smtClean="0"/>
              <a:t>13</a:t>
            </a:fld>
            <a:endParaRPr lang="en-US"/>
          </a:p>
        </p:txBody>
      </p:sp>
    </p:spTree>
    <p:extLst>
      <p:ext uri="{BB962C8B-B14F-4D97-AF65-F5344CB8AC3E}">
        <p14:creationId xmlns:p14="http://schemas.microsoft.com/office/powerpoint/2010/main" val="2985578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17</a:t>
            </a:fld>
            <a:endParaRPr lang="en-US"/>
          </a:p>
        </p:txBody>
      </p:sp>
    </p:spTree>
    <p:extLst>
      <p:ext uri="{BB962C8B-B14F-4D97-AF65-F5344CB8AC3E}">
        <p14:creationId xmlns:p14="http://schemas.microsoft.com/office/powerpoint/2010/main" val="3869607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18</a:t>
            </a:fld>
            <a:endParaRPr lang="en-US"/>
          </a:p>
        </p:txBody>
      </p:sp>
    </p:spTree>
    <p:extLst>
      <p:ext uri="{BB962C8B-B14F-4D97-AF65-F5344CB8AC3E}">
        <p14:creationId xmlns:p14="http://schemas.microsoft.com/office/powerpoint/2010/main" val="1113375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9/21/2023</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9/21/2023</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9/21/2023</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9/21/2023</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9/21/2023</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iew.officeapps.live.com/op/view.aspx?src=https%3A%2F%2Fresources.csi.state.co.us%2Fwp-content%2Fuploads%2F2023%2F09%2FGenerating-a-Recipient-Drawdown-RFF-Report-in-GV.pptx&amp;wdOrigin=BROWSELIN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de.state.co.us/capitalconstruction/csc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resources.csi.state.co.us/wp-content/uploads/2018/08/Sample-Federal_Program_Certification_Form_Single_Cost_Objective.doc" TargetMode="External"/><Relationship Id="rId2" Type="http://schemas.openxmlformats.org/officeDocument/2006/relationships/hyperlink" Target="https://view.officeapps.live.com/op/view.aspx?src=https%3A%2F%2Fresources.csi.state.co.us%2Fwp-content%2Fuploads%2F2022%2F10%2FTime-Effort-Reporting-Template.xlsx&amp;wdOrigin=BROWSELI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resources.csi.state.co.us/grant-resources/" TargetMode="Externa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hyperlink" Target="https://resources.csi.state.co.us/financial-services-librar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surveymonkey.com/r/H8C2WY2" TargetMode="External"/><Relationship Id="rId5" Type="http://schemas.openxmlformats.org/officeDocument/2006/relationships/hyperlink" Target="https://us02web.zoom.us/meeting/register/tZctcOqgrzkiEtCLl3y94VWYg3CW7KF6CGiD" TargetMode="External"/><Relationship Id="rId4" Type="http://schemas.openxmlformats.org/officeDocument/2006/relationships/image" Target="../media/image16.sv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sv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view.officeapps.live.com/op/view.aspx?src=https%3A%2F%2Fresources.csi.state.co.us%2Fwp-content%2Fuploads%2F2022%2F10%2FException-Request-Template.xlsx&amp;wdOrigin=BROWSELINK" TargetMode="Externa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CSI Grant &amp; Finance Session</a:t>
            </a:r>
          </a:p>
        </p:txBody>
      </p:sp>
      <p:sp>
        <p:nvSpPr>
          <p:cNvPr id="3" name="Subtitle 2"/>
          <p:cNvSpPr>
            <a:spLocks noGrp="1"/>
          </p:cNvSpPr>
          <p:nvPr>
            <p:ph type="subTitle" idx="1"/>
          </p:nvPr>
        </p:nvSpPr>
        <p:spPr/>
        <p:txBody>
          <a:bodyPr vert="horz" lIns="91440" tIns="45720" rIns="91440" bIns="45720" rtlCol="0" anchor="t">
            <a:normAutofit/>
          </a:bodyPr>
          <a:lstStyle/>
          <a:p>
            <a:r>
              <a:rPr lang="en-US" i="1">
                <a:cs typeface="Calibri"/>
              </a:rPr>
              <a:t>September 2023</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0474D-8F69-9B1E-0EF7-9B92D447E310}"/>
              </a:ext>
            </a:extLst>
          </p:cNvPr>
          <p:cNvSpPr>
            <a:spLocks noGrp="1"/>
          </p:cNvSpPr>
          <p:nvPr>
            <p:ph type="title"/>
          </p:nvPr>
        </p:nvSpPr>
        <p:spPr/>
        <p:txBody>
          <a:bodyPr/>
          <a:lstStyle/>
          <a:p>
            <a:r>
              <a:rPr lang="en-US" dirty="0"/>
              <a:t>Grant Milestones – Preparing for Milestone</a:t>
            </a:r>
          </a:p>
        </p:txBody>
      </p:sp>
      <p:sp>
        <p:nvSpPr>
          <p:cNvPr id="3" name="Content Placeholder 2">
            <a:extLst>
              <a:ext uri="{FF2B5EF4-FFF2-40B4-BE49-F238E27FC236}">
                <a16:creationId xmlns:a16="http://schemas.microsoft.com/office/drawing/2014/main" id="{0684FE0A-6E9F-2974-C13C-0C7E9E93259B}"/>
              </a:ext>
            </a:extLst>
          </p:cNvPr>
          <p:cNvSpPr>
            <a:spLocks noGrp="1"/>
          </p:cNvSpPr>
          <p:nvPr>
            <p:ph idx="1"/>
          </p:nvPr>
        </p:nvSpPr>
        <p:spPr>
          <a:xfrm>
            <a:off x="409075" y="2262249"/>
            <a:ext cx="8106276" cy="4345634"/>
          </a:xfrm>
        </p:spPr>
        <p:txBody>
          <a:bodyPr vert="horz" lIns="91440" tIns="45720" rIns="91440" bIns="45720" rtlCol="0" anchor="t">
            <a:normAutofit/>
          </a:bodyPr>
          <a:lstStyle/>
          <a:p>
            <a:pPr marL="0" indent="0">
              <a:buNone/>
            </a:pPr>
            <a:r>
              <a:rPr lang="en-US" sz="2000" dirty="0"/>
              <a:t>Drawdown/Disbursement Report in GrantVantage</a:t>
            </a:r>
            <a:endParaRPr lang="en-US" sz="2000" dirty="0">
              <a:cs typeface="Calibri"/>
            </a:endParaRPr>
          </a:p>
          <a:p>
            <a:pPr marL="0" indent="0">
              <a:buNone/>
            </a:pPr>
            <a:r>
              <a:rPr lang="en-US" sz="1400" dirty="0">
                <a:solidFill>
                  <a:srgbClr val="0563C1"/>
                </a:solidFill>
                <a:cs typeface="Calibri"/>
                <a:hlinkClick r:id="rId3"/>
              </a:rPr>
              <a:t>Generating RFF Report Training </a:t>
            </a:r>
            <a:endParaRPr lang="en-US" sz="1400" dirty="0"/>
          </a:p>
          <a:p>
            <a:pPr marL="0" indent="0">
              <a:buNone/>
            </a:pPr>
            <a:endParaRPr lang="en-US" sz="1600" dirty="0">
              <a:cs typeface="Calibri"/>
            </a:endParaRPr>
          </a:p>
          <a:p>
            <a:pPr marL="0" indent="0">
              <a:buNone/>
            </a:pPr>
            <a:endParaRPr lang="en-US" sz="2000" dirty="0">
              <a:cs typeface="Calibri"/>
            </a:endParaRPr>
          </a:p>
          <a:p>
            <a:pPr marL="0" indent="0">
              <a:buNone/>
            </a:pPr>
            <a:endParaRPr lang="en-US" sz="2000" dirty="0">
              <a:cs typeface="Calibri"/>
            </a:endParaRPr>
          </a:p>
          <a:p>
            <a:pPr marL="0" indent="0">
              <a:buNone/>
            </a:pPr>
            <a:endParaRPr lang="en-US" sz="2000" dirty="0">
              <a:cs typeface="Calibri"/>
            </a:endParaRPr>
          </a:p>
          <a:p>
            <a:pPr marL="0" indent="0">
              <a:buNone/>
            </a:pPr>
            <a:br>
              <a:rPr lang="en-US" sz="2000" dirty="0">
                <a:cs typeface="Calibri"/>
              </a:rPr>
            </a:br>
            <a:endParaRPr lang="en-US" sz="2000" dirty="0"/>
          </a:p>
          <a:p>
            <a:pPr marL="0" indent="0">
              <a:buNone/>
            </a:pPr>
            <a:endParaRPr lang="en-US" sz="2000" dirty="0"/>
          </a:p>
          <a:p>
            <a:pPr marL="0" indent="0">
              <a:buNone/>
            </a:pPr>
            <a:r>
              <a:rPr lang="en-US" sz="2000" dirty="0"/>
              <a:t>Check prior Milestone Summary report</a:t>
            </a:r>
            <a:endParaRPr lang="en-US" dirty="0">
              <a:cs typeface="Calibri"/>
            </a:endParaRPr>
          </a:p>
          <a:p>
            <a:pPr marL="0" indent="0">
              <a:buNone/>
            </a:pPr>
            <a:endParaRPr lang="en-US" dirty="0"/>
          </a:p>
        </p:txBody>
      </p:sp>
      <p:pic>
        <p:nvPicPr>
          <p:cNvPr id="4" name="Picture 3" descr="A screenshot of report generated in GrantVantage.  Approved and paid in full are counted towards milestone.  Denied indicates that there is an element missing or clarification required on the submission.">
            <a:extLst>
              <a:ext uri="{FF2B5EF4-FFF2-40B4-BE49-F238E27FC236}">
                <a16:creationId xmlns:a16="http://schemas.microsoft.com/office/drawing/2014/main" id="{1E0239CA-6ABC-F1E6-4187-C7F8F53450F3}"/>
              </a:ext>
            </a:extLst>
          </p:cNvPr>
          <p:cNvPicPr>
            <a:picLocks noChangeAspect="1"/>
          </p:cNvPicPr>
          <p:nvPr/>
        </p:nvPicPr>
        <p:blipFill>
          <a:blip r:embed="rId4"/>
          <a:stretch>
            <a:fillRect/>
          </a:stretch>
        </p:blipFill>
        <p:spPr>
          <a:xfrm>
            <a:off x="734921" y="3248504"/>
            <a:ext cx="7121021" cy="1667200"/>
          </a:xfrm>
          <a:prstGeom prst="rect">
            <a:avLst/>
          </a:prstGeom>
        </p:spPr>
      </p:pic>
    </p:spTree>
    <p:extLst>
      <p:ext uri="{BB962C8B-B14F-4D97-AF65-F5344CB8AC3E}">
        <p14:creationId xmlns:p14="http://schemas.microsoft.com/office/powerpoint/2010/main" val="4046044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D52F-C4AC-B19B-DD64-80240E65C745}"/>
              </a:ext>
            </a:extLst>
          </p:cNvPr>
          <p:cNvSpPr>
            <a:spLocks noGrp="1"/>
          </p:cNvSpPr>
          <p:nvPr>
            <p:ph type="title"/>
          </p:nvPr>
        </p:nvSpPr>
        <p:spPr/>
        <p:txBody>
          <a:bodyPr/>
          <a:lstStyle/>
          <a:p>
            <a:r>
              <a:rPr lang="en-US" dirty="0"/>
              <a:t>Grant Milestones – Lifted Requirements</a:t>
            </a:r>
          </a:p>
        </p:txBody>
      </p:sp>
      <p:sp>
        <p:nvSpPr>
          <p:cNvPr id="3" name="Content Placeholder 2">
            <a:extLst>
              <a:ext uri="{FF2B5EF4-FFF2-40B4-BE49-F238E27FC236}">
                <a16:creationId xmlns:a16="http://schemas.microsoft.com/office/drawing/2014/main" id="{05EE3B79-53C9-AF1A-18E7-156D1571514D}"/>
              </a:ext>
            </a:extLst>
          </p:cNvPr>
          <p:cNvSpPr>
            <a:spLocks noGrp="1"/>
          </p:cNvSpPr>
          <p:nvPr>
            <p:ph idx="1"/>
          </p:nvPr>
        </p:nvSpPr>
        <p:spPr>
          <a:xfrm>
            <a:off x="628650" y="1555531"/>
            <a:ext cx="7886700" cy="4621432"/>
          </a:xfrm>
        </p:spPr>
        <p:txBody>
          <a:bodyPr/>
          <a:lstStyle/>
          <a:p>
            <a:pPr marL="0" indent="0" algn="ctr">
              <a:buNone/>
            </a:pPr>
            <a:r>
              <a:rPr lang="en-US" b="1"/>
              <a:t>Lifted Milestone Requirements</a:t>
            </a:r>
          </a:p>
        </p:txBody>
      </p:sp>
      <p:pic>
        <p:nvPicPr>
          <p:cNvPr id="5" name="Picture 4">
            <a:extLst>
              <a:ext uri="{FF2B5EF4-FFF2-40B4-BE49-F238E27FC236}">
                <a16:creationId xmlns:a16="http://schemas.microsoft.com/office/drawing/2014/main" id="{58177A0D-A453-AA76-BC43-020BC293362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872" y="2683539"/>
            <a:ext cx="3292644" cy="2194560"/>
          </a:xfrm>
          <a:prstGeom prst="rect">
            <a:avLst/>
          </a:prstGeom>
        </p:spPr>
      </p:pic>
      <p:sp>
        <p:nvSpPr>
          <p:cNvPr id="6" name="TextBox 5">
            <a:extLst>
              <a:ext uri="{FF2B5EF4-FFF2-40B4-BE49-F238E27FC236}">
                <a16:creationId xmlns:a16="http://schemas.microsoft.com/office/drawing/2014/main" id="{49D5B5D5-05A6-0591-74D1-341A9F499E35}"/>
              </a:ext>
            </a:extLst>
          </p:cNvPr>
          <p:cNvSpPr txBox="1"/>
          <p:nvPr/>
        </p:nvSpPr>
        <p:spPr>
          <a:xfrm>
            <a:off x="628650" y="2130136"/>
            <a:ext cx="4431723" cy="4308872"/>
          </a:xfrm>
          <a:prstGeom prst="rect">
            <a:avLst/>
          </a:prstGeom>
          <a:noFill/>
        </p:spPr>
        <p:txBody>
          <a:bodyPr wrap="square" lIns="91440" tIns="45720" rIns="91440" bIns="45720" rtlCol="0" anchor="t">
            <a:spAutoFit/>
          </a:bodyPr>
          <a:lstStyle/>
          <a:p>
            <a:r>
              <a:rPr lang="en-US" dirty="0"/>
              <a:t>Schools who meet all milestone requirements in prior year do not have to track RFF percentages in the current year. </a:t>
            </a:r>
          </a:p>
          <a:p>
            <a:endParaRPr lang="en-US" dirty="0"/>
          </a:p>
          <a:p>
            <a:r>
              <a:rPr lang="en-US" dirty="0"/>
              <a:t>Lifted milestone requirements will continue under the following conditions.</a:t>
            </a:r>
          </a:p>
          <a:p>
            <a:endParaRPr lang="en-US" dirty="0"/>
          </a:p>
          <a:p>
            <a:pPr marL="342900" indent="-342900">
              <a:buFont typeface="+mj-lt"/>
              <a:buAutoNum type="arabicPeriod"/>
            </a:pPr>
            <a:r>
              <a:rPr lang="en-US" sz="1600" dirty="0"/>
              <a:t>School has drawn down funds at least quarterly.</a:t>
            </a:r>
          </a:p>
          <a:p>
            <a:pPr marL="342900" indent="-342900">
              <a:buFont typeface="+mj-lt"/>
              <a:buAutoNum type="arabicPeriod"/>
            </a:pPr>
            <a:endParaRPr lang="en-US" sz="1600" dirty="0"/>
          </a:p>
          <a:p>
            <a:pPr marL="342900" indent="-342900">
              <a:buFont typeface="+mj-lt"/>
              <a:buAutoNum type="arabicPeriod"/>
            </a:pPr>
            <a:r>
              <a:rPr lang="en-US" sz="1600" dirty="0"/>
              <a:t>School meets milestone 4 and 5.</a:t>
            </a:r>
            <a:endParaRPr lang="en-US" sz="1600" dirty="0">
              <a:cs typeface="Calibri"/>
            </a:endParaRPr>
          </a:p>
          <a:p>
            <a:pPr marL="342900" indent="-342900">
              <a:buFont typeface="+mj-lt"/>
              <a:buAutoNum type="arabicPeriod"/>
            </a:pPr>
            <a:endParaRPr lang="en-US" sz="1600" dirty="0"/>
          </a:p>
          <a:p>
            <a:pPr marL="342900" indent="-342900">
              <a:buFont typeface="+mj-lt"/>
              <a:buAutoNum type="arabicPeriod"/>
            </a:pPr>
            <a:r>
              <a:rPr lang="en-US" sz="1600" dirty="0"/>
              <a:t>School does not request any revisions beyond the published deadlines.</a:t>
            </a:r>
          </a:p>
          <a:p>
            <a:endParaRPr lang="en-US" dirty="0"/>
          </a:p>
          <a:p>
            <a:endParaRPr lang="en-US" dirty="0"/>
          </a:p>
        </p:txBody>
      </p:sp>
    </p:spTree>
    <p:extLst>
      <p:ext uri="{BB962C8B-B14F-4D97-AF65-F5344CB8AC3E}">
        <p14:creationId xmlns:p14="http://schemas.microsoft.com/office/powerpoint/2010/main" val="272878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3184D-2B28-9A3F-1EA9-5F1D4BC8D617}"/>
              </a:ext>
            </a:extLst>
          </p:cNvPr>
          <p:cNvSpPr>
            <a:spLocks noGrp="1"/>
          </p:cNvSpPr>
          <p:nvPr>
            <p:ph type="title"/>
          </p:nvPr>
        </p:nvSpPr>
        <p:spPr/>
        <p:txBody>
          <a:bodyPr/>
          <a:lstStyle/>
          <a:p>
            <a:r>
              <a:rPr lang="en-US"/>
              <a:t>Capital Construction Expenditure &amp; Eligibility Form</a:t>
            </a:r>
          </a:p>
        </p:txBody>
      </p:sp>
      <p:sp>
        <p:nvSpPr>
          <p:cNvPr id="3" name="Content Placeholder 2">
            <a:extLst>
              <a:ext uri="{FF2B5EF4-FFF2-40B4-BE49-F238E27FC236}">
                <a16:creationId xmlns:a16="http://schemas.microsoft.com/office/drawing/2014/main" id="{3BDC0A61-D311-DE18-D079-26281A5A2367}"/>
              </a:ext>
            </a:extLst>
          </p:cNvPr>
          <p:cNvSpPr>
            <a:spLocks noGrp="1"/>
          </p:cNvSpPr>
          <p:nvPr>
            <p:ph idx="1"/>
          </p:nvPr>
        </p:nvSpPr>
        <p:spPr/>
        <p:txBody>
          <a:bodyPr vert="horz" lIns="91440" tIns="45720" rIns="91440" bIns="45720" rtlCol="0" anchor="t">
            <a:normAutofit/>
          </a:bodyPr>
          <a:lstStyle/>
          <a:p>
            <a:pPr marL="0" indent="0">
              <a:buNone/>
            </a:pPr>
            <a:r>
              <a:rPr lang="en-US" dirty="0">
                <a:hlinkClick r:id="rId2"/>
              </a:rPr>
              <a:t>Charter Schools | CDE (state.co.us)</a:t>
            </a:r>
            <a:endParaRPr lang="en-US" dirty="0"/>
          </a:p>
          <a:p>
            <a:pPr marL="0" indent="0">
              <a:buNone/>
            </a:pPr>
            <a:r>
              <a:rPr lang="en-US" dirty="0"/>
              <a:t>Report Due 10/31/23</a:t>
            </a:r>
          </a:p>
          <a:p>
            <a:pPr marL="0" indent="0">
              <a:buNone/>
            </a:pPr>
            <a:endParaRPr lang="en-US" dirty="0"/>
          </a:p>
          <a:p>
            <a:pPr>
              <a:buFont typeface="Wingdings" panose="05000000000000000000" pitchFamily="2" charset="2"/>
              <a:buChar char="Ø"/>
            </a:pPr>
            <a:r>
              <a:rPr lang="en-US" dirty="0"/>
              <a:t>Serves as the annual financial report for FY2022-23</a:t>
            </a:r>
          </a:p>
          <a:p>
            <a:pPr>
              <a:buFont typeface="Wingdings" panose="05000000000000000000" pitchFamily="2" charset="2"/>
              <a:buChar char="Ø"/>
            </a:pPr>
            <a:r>
              <a:rPr lang="en-US" dirty="0"/>
              <a:t>Determines school funding eligibility for FY2023-24</a:t>
            </a:r>
          </a:p>
          <a:p>
            <a:pPr marL="0" indent="0">
              <a:buNone/>
            </a:pPr>
            <a:endParaRPr lang="en-US" dirty="0"/>
          </a:p>
          <a:p>
            <a:pPr marL="0" indent="0">
              <a:buNone/>
            </a:pPr>
            <a:r>
              <a:rPr lang="en-US" sz="1800" b="1" dirty="0">
                <a:highlight>
                  <a:srgbClr val="FFFF00"/>
                </a:highlight>
              </a:rPr>
              <a:t>*REMINDER*</a:t>
            </a:r>
            <a:r>
              <a:rPr lang="en-US" sz="1800" dirty="0"/>
              <a:t> Report the </a:t>
            </a:r>
            <a:r>
              <a:rPr lang="en-US" sz="1800" b="1" i="0" u="sng" dirty="0">
                <a:solidFill>
                  <a:srgbClr val="202124"/>
                </a:solidFill>
                <a:effectLst/>
                <a:latin typeface="Roboto"/>
                <a:ea typeface="Roboto"/>
                <a:cs typeface="Roboto"/>
              </a:rPr>
              <a:t>Total Dollar Amount Expended </a:t>
            </a:r>
            <a:r>
              <a:rPr lang="en-US" sz="1800" b="0" i="0" dirty="0">
                <a:solidFill>
                  <a:srgbClr val="202124"/>
                </a:solidFill>
                <a:effectLst/>
                <a:latin typeface="Roboto"/>
                <a:ea typeface="Roboto"/>
                <a:cs typeface="Roboto"/>
              </a:rPr>
              <a:t>on Capital Construction, </a:t>
            </a:r>
            <a:r>
              <a:rPr lang="en-US" sz="1800" b="1" i="0" u="sng" dirty="0">
                <a:solidFill>
                  <a:srgbClr val="202124"/>
                </a:solidFill>
                <a:effectLst/>
                <a:latin typeface="Roboto"/>
                <a:ea typeface="Roboto"/>
                <a:cs typeface="Roboto"/>
              </a:rPr>
              <a:t>including</a:t>
            </a:r>
            <a:r>
              <a:rPr lang="en-US" sz="1800" b="0" i="0" dirty="0">
                <a:solidFill>
                  <a:srgbClr val="202124"/>
                </a:solidFill>
                <a:effectLst/>
                <a:latin typeface="Roboto"/>
                <a:ea typeface="Roboto"/>
                <a:cs typeface="Roboto"/>
              </a:rPr>
              <a:t> expenditures in excess of the funding provided by the grant program.</a:t>
            </a:r>
            <a:r>
              <a:rPr lang="en-US" sz="1800" dirty="0">
                <a:solidFill>
                  <a:srgbClr val="202124"/>
                </a:solidFill>
                <a:latin typeface="Roboto"/>
                <a:ea typeface="Roboto"/>
                <a:cs typeface="Roboto"/>
              </a:rPr>
              <a:t>  </a:t>
            </a:r>
            <a:endParaRPr lang="en-US" sz="1800" b="0" i="0" dirty="0">
              <a:solidFill>
                <a:srgbClr val="202124"/>
              </a:solidFill>
              <a:effectLst/>
              <a:latin typeface="Roboto" panose="02000000000000000000" pitchFamily="2" charset="0"/>
              <a:ea typeface="Roboto"/>
              <a:cs typeface="Roboto"/>
            </a:endParaRPr>
          </a:p>
          <a:p>
            <a:pPr marL="0" indent="0">
              <a:buNone/>
            </a:pPr>
            <a:endParaRPr lang="en-US" sz="1800" dirty="0">
              <a:solidFill>
                <a:srgbClr val="202124"/>
              </a:solidFill>
              <a:latin typeface="Roboto" panose="02000000000000000000" pitchFamily="2" charset="0"/>
            </a:endParaRPr>
          </a:p>
          <a:p>
            <a:pPr marL="0" indent="0">
              <a:buNone/>
            </a:pPr>
            <a:r>
              <a:rPr lang="en-US" sz="1800" b="0" i="0" dirty="0">
                <a:solidFill>
                  <a:srgbClr val="202124"/>
                </a:solidFill>
                <a:effectLst/>
                <a:latin typeface="Roboto" panose="02000000000000000000" pitchFamily="2" charset="0"/>
              </a:rPr>
              <a:t>Future funding requests made by the state are based in part on these reports.</a:t>
            </a:r>
            <a:endParaRPr lang="en-US" sz="1800" dirty="0"/>
          </a:p>
        </p:txBody>
      </p:sp>
    </p:spTree>
    <p:extLst>
      <p:ext uri="{BB962C8B-B14F-4D97-AF65-F5344CB8AC3E}">
        <p14:creationId xmlns:p14="http://schemas.microsoft.com/office/powerpoint/2010/main" val="25821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737C-B71E-4491-8FA5-CA23355B208E}"/>
              </a:ext>
            </a:extLst>
          </p:cNvPr>
          <p:cNvSpPr>
            <a:spLocks noGrp="1"/>
          </p:cNvSpPr>
          <p:nvPr>
            <p:ph type="title"/>
          </p:nvPr>
        </p:nvSpPr>
        <p:spPr/>
        <p:txBody>
          <a:bodyPr>
            <a:normAutofit/>
          </a:bodyPr>
          <a:lstStyle/>
          <a:p>
            <a:r>
              <a:rPr lang="en-US" sz="3200"/>
              <a:t>Time and Effort Reporting</a:t>
            </a:r>
            <a:endParaRPr lang="en-US" sz="3200" b="1"/>
          </a:p>
        </p:txBody>
      </p:sp>
      <p:sp>
        <p:nvSpPr>
          <p:cNvPr id="4" name="Content Placeholder 2">
            <a:extLst>
              <a:ext uri="{FF2B5EF4-FFF2-40B4-BE49-F238E27FC236}">
                <a16:creationId xmlns:a16="http://schemas.microsoft.com/office/drawing/2014/main" id="{DED09AA8-583E-D9EB-03A3-179986B74DB8}"/>
              </a:ext>
            </a:extLst>
          </p:cNvPr>
          <p:cNvSpPr txBox="1">
            <a:spLocks/>
          </p:cNvSpPr>
          <p:nvPr/>
        </p:nvSpPr>
        <p:spPr>
          <a:xfrm>
            <a:off x="569863" y="1485360"/>
            <a:ext cx="5041228" cy="4721802"/>
          </a:xfrm>
          <a:prstGeom prst="rect">
            <a:avLst/>
          </a:prstGeom>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1600" b="1"/>
          </a:p>
          <a:p>
            <a:pPr marL="0" indent="0">
              <a:buNone/>
            </a:pPr>
            <a:endParaRPr lang="en-US" sz="1800" b="1"/>
          </a:p>
          <a:p>
            <a:pPr marL="0" indent="0">
              <a:buNone/>
            </a:pPr>
            <a:r>
              <a:rPr lang="en-US" sz="1800" b="1"/>
              <a:t>Time/effort distribution records are required when federal funds are used for salaries</a:t>
            </a:r>
            <a:r>
              <a:rPr lang="en-US" sz="1800"/>
              <a:t> </a:t>
            </a:r>
            <a:r>
              <a:rPr lang="en-US" sz="1200"/>
              <a:t>CFR 200.430(</a:t>
            </a:r>
            <a:r>
              <a:rPr lang="en-US" sz="1200" err="1"/>
              <a:t>i</a:t>
            </a:r>
            <a:r>
              <a:rPr lang="en-US" sz="1200"/>
              <a:t>)</a:t>
            </a:r>
          </a:p>
          <a:p>
            <a:pPr marL="0" indent="0">
              <a:buNone/>
            </a:pPr>
            <a:r>
              <a:rPr lang="en-US" sz="1600"/>
              <a:t>Must be maintained for all employees whose salaries are: </a:t>
            </a:r>
          </a:p>
          <a:p>
            <a:pPr lvl="2"/>
            <a:r>
              <a:rPr lang="en-US" sz="1600"/>
              <a:t>Paid in whole or in part with federal funds </a:t>
            </a:r>
          </a:p>
          <a:p>
            <a:pPr marL="685800" lvl="2" indent="0">
              <a:buNone/>
            </a:pPr>
            <a:endParaRPr lang="en-US" sz="1200"/>
          </a:p>
          <a:p>
            <a:endParaRPr lang="en-US" sz="1600" b="1"/>
          </a:p>
          <a:p>
            <a:pPr marL="0" indent="0">
              <a:buNone/>
            </a:pPr>
            <a:r>
              <a:rPr lang="en-US" sz="1800" b="1"/>
              <a:t>How staff demonstrate allocability</a:t>
            </a:r>
            <a:endParaRPr lang="en-US" sz="1800" b="1">
              <a:cs typeface="Calibri"/>
            </a:endParaRPr>
          </a:p>
          <a:p>
            <a:pPr marL="0" indent="0">
              <a:buNone/>
            </a:pPr>
            <a:r>
              <a:rPr lang="en-US" sz="1400"/>
              <a:t>If employee paid with federal funds, then effort reporting must show that the employee worked on that specific federal program cost objective 200.403(a)</a:t>
            </a:r>
          </a:p>
          <a:p>
            <a:pPr marL="0" indent="0">
              <a:buNone/>
            </a:pPr>
            <a:r>
              <a:rPr lang="en-US" sz="1400"/>
              <a:t>An official certification confirming that the effort put forth on a project is accurately reflected by supporting documents</a:t>
            </a:r>
          </a:p>
          <a:p>
            <a:pPr marL="457200" lvl="1" indent="0">
              <a:buFont typeface="Arial" panose="020B0604020202020204" pitchFamily="34" charset="0"/>
              <a:buNone/>
            </a:pPr>
            <a:endParaRPr lang="en-US" sz="1200"/>
          </a:p>
          <a:p>
            <a:pPr lvl="1"/>
            <a:endParaRPr lang="en-US" sz="1200"/>
          </a:p>
          <a:p>
            <a:pPr marL="457200" lvl="1" indent="0">
              <a:buFont typeface="Arial" panose="020B0604020202020204" pitchFamily="34" charset="0"/>
              <a:buNone/>
            </a:pPr>
            <a:endParaRPr lang="en-US" sz="1200"/>
          </a:p>
        </p:txBody>
      </p:sp>
      <p:pic>
        <p:nvPicPr>
          <p:cNvPr id="6" name="Picture 5" descr="Silver stopwatch">
            <a:extLst>
              <a:ext uri="{FF2B5EF4-FFF2-40B4-BE49-F238E27FC236}">
                <a16:creationId xmlns:a16="http://schemas.microsoft.com/office/drawing/2014/main" id="{3730C64A-6F28-7D00-92F6-12966B2154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0660" y="2380537"/>
            <a:ext cx="3045669" cy="2286000"/>
          </a:xfrm>
          <a:prstGeom prst="rect">
            <a:avLst/>
          </a:prstGeom>
        </p:spPr>
      </p:pic>
    </p:spTree>
    <p:extLst>
      <p:ext uri="{BB962C8B-B14F-4D97-AF65-F5344CB8AC3E}">
        <p14:creationId xmlns:p14="http://schemas.microsoft.com/office/powerpoint/2010/main" val="3349316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59055-666D-EF45-2502-C1A0C0E2E549}"/>
              </a:ext>
            </a:extLst>
          </p:cNvPr>
          <p:cNvSpPr>
            <a:spLocks noGrp="1"/>
          </p:cNvSpPr>
          <p:nvPr>
            <p:ph type="title"/>
          </p:nvPr>
        </p:nvSpPr>
        <p:spPr/>
        <p:txBody>
          <a:bodyPr/>
          <a:lstStyle/>
          <a:p>
            <a:r>
              <a:rPr lang="en-US" dirty="0"/>
              <a:t>Time and Effort Reporting - Templates</a:t>
            </a:r>
          </a:p>
        </p:txBody>
      </p:sp>
      <p:sp>
        <p:nvSpPr>
          <p:cNvPr id="6" name="TextBox 5">
            <a:extLst>
              <a:ext uri="{FF2B5EF4-FFF2-40B4-BE49-F238E27FC236}">
                <a16:creationId xmlns:a16="http://schemas.microsoft.com/office/drawing/2014/main" id="{22699F55-8A0E-EB00-646B-2E537E967170}"/>
              </a:ext>
            </a:extLst>
          </p:cNvPr>
          <p:cNvSpPr txBox="1"/>
          <p:nvPr/>
        </p:nvSpPr>
        <p:spPr>
          <a:xfrm>
            <a:off x="747713" y="1792123"/>
            <a:ext cx="7648574" cy="2121030"/>
          </a:xfrm>
          <a:prstGeom prst="rect">
            <a:avLst/>
          </a:prstGeom>
          <a:noFill/>
          <a:ln w="38100">
            <a:solidFill>
              <a:schemeClr val="tx1"/>
            </a:solidFill>
          </a:ln>
        </p:spPr>
        <p:txBody>
          <a:bodyPr wrap="square" lIns="91440" tIns="45720" rIns="91440" bIns="45720" rtlCol="0" anchor="t">
            <a:spAutoFit/>
          </a:bodyPr>
          <a:lstStyle/>
          <a:p>
            <a:pPr algn="ctr"/>
            <a:r>
              <a:rPr lang="en-US"/>
              <a:t>Time and Effort Reporting</a:t>
            </a:r>
          </a:p>
          <a:p>
            <a:endParaRPr lang="en-US"/>
          </a:p>
          <a:p>
            <a:pPr lvl="1">
              <a:lnSpc>
                <a:spcPct val="150000"/>
              </a:lnSpc>
            </a:pPr>
            <a:r>
              <a:rPr lang="en-US" sz="1400">
                <a:ea typeface="+mn-lt"/>
                <a:cs typeface="+mn-lt"/>
              </a:rPr>
              <a:t>Applies to employees who do not work 100% of their time on a single grant program and/or single cost objective, or work under multiple grant programs, or multiple cost objectives.</a:t>
            </a:r>
          </a:p>
          <a:p>
            <a:pPr lvl="1">
              <a:lnSpc>
                <a:spcPct val="150000"/>
              </a:lnSpc>
            </a:pPr>
            <a:endParaRPr lang="en-US" sz="1400">
              <a:ea typeface="+mn-lt"/>
              <a:cs typeface="+mn-lt"/>
            </a:endParaRPr>
          </a:p>
          <a:p>
            <a:pPr lvl="1"/>
            <a:r>
              <a:rPr lang="en-US" sz="1400">
                <a:ea typeface="+mn-lt"/>
                <a:cs typeface="+mn-lt"/>
                <a:hlinkClick r:id="rId2"/>
              </a:rPr>
              <a:t>Sample Time &amp; Effort Template</a:t>
            </a:r>
            <a:endParaRPr lang="en-US"/>
          </a:p>
          <a:p>
            <a:pPr lvl="1">
              <a:lnSpc>
                <a:spcPct val="150000"/>
              </a:lnSpc>
            </a:pPr>
            <a:endParaRPr lang="en-US" sz="1400">
              <a:ea typeface="+mn-lt"/>
              <a:cs typeface="+mn-lt"/>
            </a:endParaRPr>
          </a:p>
        </p:txBody>
      </p:sp>
      <p:sp>
        <p:nvSpPr>
          <p:cNvPr id="7" name="TextBox 6">
            <a:extLst>
              <a:ext uri="{FF2B5EF4-FFF2-40B4-BE49-F238E27FC236}">
                <a16:creationId xmlns:a16="http://schemas.microsoft.com/office/drawing/2014/main" id="{2C922B78-7022-5699-06D7-8762462BA8AD}"/>
              </a:ext>
            </a:extLst>
          </p:cNvPr>
          <p:cNvSpPr txBox="1"/>
          <p:nvPr/>
        </p:nvSpPr>
        <p:spPr>
          <a:xfrm>
            <a:off x="747713" y="4228068"/>
            <a:ext cx="7648574" cy="1661993"/>
          </a:xfrm>
          <a:prstGeom prst="rect">
            <a:avLst/>
          </a:prstGeom>
          <a:noFill/>
          <a:ln w="38100">
            <a:solidFill>
              <a:schemeClr val="tx1"/>
            </a:solidFill>
          </a:ln>
        </p:spPr>
        <p:txBody>
          <a:bodyPr wrap="square" lIns="91440" tIns="45720" rIns="91440" bIns="45720" rtlCol="0" anchor="t">
            <a:spAutoFit/>
          </a:bodyPr>
          <a:lstStyle/>
          <a:p>
            <a:pPr algn="ctr"/>
            <a:r>
              <a:rPr lang="en-US"/>
              <a:t>Semi-annual certification</a:t>
            </a:r>
          </a:p>
          <a:p>
            <a:pPr lvl="1"/>
            <a:endParaRPr lang="en-US" sz="1400">
              <a:ea typeface="+mn-lt"/>
              <a:cs typeface="+mn-lt"/>
            </a:endParaRPr>
          </a:p>
          <a:p>
            <a:pPr lvl="1"/>
            <a:r>
              <a:rPr lang="en-US" sz="1400">
                <a:ea typeface="+mn-lt"/>
                <a:cs typeface="+mn-lt"/>
              </a:rPr>
              <a:t>Applies to any employee who works 100% of their time on a single grant program and/or single cost objective</a:t>
            </a:r>
          </a:p>
          <a:p>
            <a:pPr lvl="1"/>
            <a:endParaRPr lang="en-US" sz="1400">
              <a:ea typeface="+mn-lt"/>
              <a:cs typeface="+mn-lt"/>
            </a:endParaRPr>
          </a:p>
          <a:p>
            <a:pPr lvl="1"/>
            <a:r>
              <a:rPr lang="en-US" sz="1400">
                <a:ea typeface="+mn-lt"/>
                <a:cs typeface="+mn-lt"/>
                <a:hlinkClick r:id="rId3"/>
              </a:rPr>
              <a:t>Sample Semi-annual Certification Template</a:t>
            </a:r>
          </a:p>
          <a:p>
            <a:pPr lvl="1"/>
            <a:endParaRPr lang="en-US" sz="1400">
              <a:ea typeface="+mn-lt"/>
              <a:cs typeface="+mn-lt"/>
            </a:endParaRPr>
          </a:p>
        </p:txBody>
      </p:sp>
    </p:spTree>
    <p:extLst>
      <p:ext uri="{BB962C8B-B14F-4D97-AF65-F5344CB8AC3E}">
        <p14:creationId xmlns:p14="http://schemas.microsoft.com/office/powerpoint/2010/main" val="781980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59055-666D-EF45-2502-C1A0C0E2E549}"/>
              </a:ext>
            </a:extLst>
          </p:cNvPr>
          <p:cNvSpPr>
            <a:spLocks noGrp="1"/>
          </p:cNvSpPr>
          <p:nvPr>
            <p:ph type="title"/>
          </p:nvPr>
        </p:nvSpPr>
        <p:spPr/>
        <p:txBody>
          <a:bodyPr/>
          <a:lstStyle/>
          <a:p>
            <a:r>
              <a:rPr lang="en-US" dirty="0"/>
              <a:t>Time and Effort Reporting - Procedures</a:t>
            </a:r>
          </a:p>
        </p:txBody>
      </p:sp>
      <p:sp>
        <p:nvSpPr>
          <p:cNvPr id="3" name="Content Placeholder 8">
            <a:extLst>
              <a:ext uri="{FF2B5EF4-FFF2-40B4-BE49-F238E27FC236}">
                <a16:creationId xmlns:a16="http://schemas.microsoft.com/office/drawing/2014/main" id="{7CE28825-86F0-E3C7-11DD-17A1E028220D}"/>
              </a:ext>
            </a:extLst>
          </p:cNvPr>
          <p:cNvSpPr>
            <a:spLocks noGrp="1"/>
          </p:cNvSpPr>
          <p:nvPr>
            <p:ph idx="1"/>
          </p:nvPr>
        </p:nvSpPr>
        <p:spPr>
          <a:xfrm>
            <a:off x="756284" y="1524003"/>
            <a:ext cx="3263265" cy="4776786"/>
          </a:xfrm>
        </p:spPr>
        <p:txBody>
          <a:bodyPr>
            <a:normAutofit/>
          </a:bodyPr>
          <a:lstStyle/>
          <a:p>
            <a:pPr marL="0" indent="0">
              <a:buNone/>
            </a:pPr>
            <a:endParaRPr lang="en-US" sz="1800" i="1"/>
          </a:p>
          <a:p>
            <a:pPr marL="0" indent="0">
              <a:buNone/>
            </a:pPr>
            <a:r>
              <a:rPr lang="en-US" sz="1800" b="1"/>
              <a:t>Financial Policy &amp; Procedures</a:t>
            </a:r>
          </a:p>
          <a:p>
            <a:pPr marL="0" indent="0">
              <a:lnSpc>
                <a:spcPct val="200000"/>
              </a:lnSpc>
              <a:buNone/>
            </a:pPr>
            <a:r>
              <a:rPr lang="en-US" sz="1400" kern="100">
                <a:solidFill>
                  <a:srgbClr val="262626"/>
                </a:solidFill>
                <a:effectLst/>
                <a:latin typeface="Calibri" panose="020F0502020204030204" pitchFamily="34" charset="0"/>
                <a:ea typeface="Calibri" panose="020F0502020204030204" pitchFamily="34" charset="0"/>
                <a:cs typeface="Arial" panose="020B0604020202020204" pitchFamily="34" charset="0"/>
              </a:rPr>
              <a:t>Does the entity have written procedures for procurement time and effort (federal) and fiscal management (to include internal control procedures) of federal or state grant funding that specifically comply with the Uniform Grants Guidance?</a:t>
            </a:r>
          </a:p>
        </p:txBody>
      </p:sp>
      <p:pic>
        <p:nvPicPr>
          <p:cNvPr id="4" name="Picture 3">
            <a:extLst>
              <a:ext uri="{FF2B5EF4-FFF2-40B4-BE49-F238E27FC236}">
                <a16:creationId xmlns:a16="http://schemas.microsoft.com/office/drawing/2014/main" id="{325A6E0A-3274-86A0-71C2-1623A711EDA0}"/>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1770" y="2240280"/>
            <a:ext cx="3553545" cy="2377440"/>
          </a:xfrm>
          <a:prstGeom prst="rect">
            <a:avLst/>
          </a:prstGeom>
        </p:spPr>
      </p:pic>
      <p:sp>
        <p:nvSpPr>
          <p:cNvPr id="13" name="TextBox 12">
            <a:extLst>
              <a:ext uri="{FF2B5EF4-FFF2-40B4-BE49-F238E27FC236}">
                <a16:creationId xmlns:a16="http://schemas.microsoft.com/office/drawing/2014/main" id="{7667E8D9-AC36-6C6E-D4F9-9FE1531F0150}"/>
              </a:ext>
            </a:extLst>
          </p:cNvPr>
          <p:cNvSpPr txBox="1"/>
          <p:nvPr/>
        </p:nvSpPr>
        <p:spPr>
          <a:xfrm>
            <a:off x="501016" y="5294957"/>
            <a:ext cx="7886700" cy="1324658"/>
          </a:xfrm>
          <a:prstGeom prst="rect">
            <a:avLst/>
          </a:prstGeom>
          <a:noFill/>
        </p:spPr>
        <p:txBody>
          <a:bodyPr wrap="square" lIns="91440" tIns="45720" rIns="91440" bIns="45720" rtlCol="0" anchor="t">
            <a:spAutoFit/>
          </a:bodyPr>
          <a:lstStyle/>
          <a:p>
            <a:pPr marL="0" indent="0" algn="ctr">
              <a:lnSpc>
                <a:spcPct val="200000"/>
              </a:lnSpc>
              <a:buNone/>
            </a:pPr>
            <a:r>
              <a:rPr lang="en-US" sz="1400" b="1" kern="100">
                <a:solidFill>
                  <a:srgbClr val="262626"/>
                </a:solidFill>
                <a:latin typeface="Calibri" panose="020F0502020204030204" pitchFamily="34" charset="0"/>
                <a:cs typeface="Arial" panose="020B0604020202020204" pitchFamily="34" charset="0"/>
              </a:rPr>
              <a:t>Requirement for ESSA and federal competitive grant awards.</a:t>
            </a:r>
            <a:endParaRPr lang="en-US" sz="1400" b="1" kern="1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algn="ctr">
              <a:lnSpc>
                <a:spcPct val="200000"/>
              </a:lnSpc>
            </a:pPr>
            <a:r>
              <a:rPr lang="en-US" sz="1400" u="sng" kern="100">
                <a:solidFill>
                  <a:srgbClr val="262626"/>
                </a:solidFill>
                <a:latin typeface="Calibri"/>
                <a:ea typeface="Calibri" panose="020F0502020204030204" pitchFamily="34" charset="0"/>
                <a:cs typeface="Arial"/>
                <a:hlinkClick r:id="rId3"/>
              </a:rPr>
              <a:t>Sample - Time and Effort Policy</a:t>
            </a:r>
          </a:p>
          <a:p>
            <a:pPr algn="ctr">
              <a:lnSpc>
                <a:spcPct val="200000"/>
              </a:lnSpc>
            </a:pPr>
            <a:endParaRPr lang="en-US" sz="1400" kern="100">
              <a:solidFill>
                <a:srgbClr val="262626"/>
              </a:solidFill>
              <a:latin typeface="Calibri"/>
              <a:ea typeface="Calibri" panose="020F0502020204030204" pitchFamily="34" charset="0"/>
              <a:cs typeface="Arial"/>
            </a:endParaRPr>
          </a:p>
        </p:txBody>
      </p:sp>
    </p:spTree>
    <p:extLst>
      <p:ext uri="{BB962C8B-B14F-4D97-AF65-F5344CB8AC3E}">
        <p14:creationId xmlns:p14="http://schemas.microsoft.com/office/powerpoint/2010/main" val="347298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C2527-5DD0-6532-D0EE-1D877DF71E84}"/>
              </a:ext>
            </a:extLst>
          </p:cNvPr>
          <p:cNvSpPr>
            <a:spLocks noGrp="1"/>
          </p:cNvSpPr>
          <p:nvPr>
            <p:ph type="title"/>
          </p:nvPr>
        </p:nvSpPr>
        <p:spPr>
          <a:xfrm>
            <a:off x="682588" y="572569"/>
            <a:ext cx="8139195" cy="637922"/>
          </a:xfrm>
        </p:spPr>
        <p:txBody>
          <a:bodyPr anchor="b">
            <a:noAutofit/>
          </a:bodyPr>
          <a:lstStyle/>
          <a:p>
            <a:r>
              <a:rPr lang="en-US" sz="3200" dirty="0"/>
              <a:t>Grants General Updates / Upcoming Dates </a:t>
            </a:r>
          </a:p>
        </p:txBody>
      </p:sp>
      <p:graphicFrame>
        <p:nvGraphicFramePr>
          <p:cNvPr id="9" name="Table 8">
            <a:extLst>
              <a:ext uri="{FF2B5EF4-FFF2-40B4-BE49-F238E27FC236}">
                <a16:creationId xmlns:a16="http://schemas.microsoft.com/office/drawing/2014/main" id="{52DF4BDB-CADB-33AB-B195-B0DADE3EA9EE}"/>
              </a:ext>
            </a:extLst>
          </p:cNvPr>
          <p:cNvGraphicFramePr>
            <a:graphicFrameLocks noGrp="1"/>
          </p:cNvGraphicFramePr>
          <p:nvPr>
            <p:extLst>
              <p:ext uri="{D42A27DB-BD31-4B8C-83A1-F6EECF244321}">
                <p14:modId xmlns:p14="http://schemas.microsoft.com/office/powerpoint/2010/main" val="492758319"/>
              </p:ext>
            </p:extLst>
          </p:nvPr>
        </p:nvGraphicFramePr>
        <p:xfrm>
          <a:off x="238125" y="1943100"/>
          <a:ext cx="8665030" cy="4713187"/>
        </p:xfrm>
        <a:graphic>
          <a:graphicData uri="http://schemas.openxmlformats.org/drawingml/2006/table">
            <a:tbl>
              <a:tblPr firstRow="1" bandRow="1">
                <a:noFill/>
                <a:tableStyleId>{5C22544A-7EE6-4342-B048-85BDC9FD1C3A}</a:tableStyleId>
              </a:tblPr>
              <a:tblGrid>
                <a:gridCol w="1313169">
                  <a:extLst>
                    <a:ext uri="{9D8B030D-6E8A-4147-A177-3AD203B41FA5}">
                      <a16:colId xmlns:a16="http://schemas.microsoft.com/office/drawing/2014/main" val="4085461482"/>
                    </a:ext>
                  </a:extLst>
                </a:gridCol>
                <a:gridCol w="2189858">
                  <a:extLst>
                    <a:ext uri="{9D8B030D-6E8A-4147-A177-3AD203B41FA5}">
                      <a16:colId xmlns:a16="http://schemas.microsoft.com/office/drawing/2014/main" val="2504937007"/>
                    </a:ext>
                  </a:extLst>
                </a:gridCol>
                <a:gridCol w="1814459">
                  <a:extLst>
                    <a:ext uri="{9D8B030D-6E8A-4147-A177-3AD203B41FA5}">
                      <a16:colId xmlns:a16="http://schemas.microsoft.com/office/drawing/2014/main" val="760437583"/>
                    </a:ext>
                  </a:extLst>
                </a:gridCol>
                <a:gridCol w="3347544">
                  <a:extLst>
                    <a:ext uri="{9D8B030D-6E8A-4147-A177-3AD203B41FA5}">
                      <a16:colId xmlns:a16="http://schemas.microsoft.com/office/drawing/2014/main" val="2589319496"/>
                    </a:ext>
                  </a:extLst>
                </a:gridCol>
              </a:tblGrid>
              <a:tr h="460204">
                <a:tc>
                  <a:txBody>
                    <a:bodyPr/>
                    <a:lstStyle/>
                    <a:p>
                      <a:pPr algn="ctr" fontAlgn="ctr"/>
                      <a:r>
                        <a:rPr lang="en-US" sz="1400" u="none" strike="noStrike" dirty="0">
                          <a:solidFill>
                            <a:schemeClr val="tx1">
                              <a:lumMod val="75000"/>
                              <a:lumOff val="25000"/>
                            </a:schemeClr>
                          </a:solidFill>
                          <a:effectLst/>
                        </a:rPr>
                        <a:t>Date</a:t>
                      </a:r>
                      <a:endParaRPr lang="en-US" sz="1400" b="1" i="0" u="none" strike="noStrike">
                        <a:solidFill>
                          <a:schemeClr val="tx1">
                            <a:lumMod val="75000"/>
                            <a:lumOff val="25000"/>
                          </a:schemeClr>
                        </a:solidFill>
                        <a:effectLst/>
                        <a:latin typeface="Calibri"/>
                      </a:endParaRPr>
                    </a:p>
                  </a:txBody>
                  <a:tcPr marL="107079" marR="64247" marT="64247" marB="64247"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3175" cmpd="sng">
                      <a:solidFill>
                        <a:schemeClr val="tx1"/>
                      </a:solidFill>
                      <a:prstDash val="solid"/>
                    </a:lnB>
                    <a:solidFill>
                      <a:schemeClr val="bg2"/>
                    </a:solidFill>
                  </a:tcPr>
                </a:tc>
                <a:tc>
                  <a:txBody>
                    <a:bodyPr/>
                    <a:lstStyle/>
                    <a:p>
                      <a:pPr algn="ctr" fontAlgn="ctr"/>
                      <a:r>
                        <a:rPr lang="en-US" sz="1400" u="none" strike="noStrike" dirty="0">
                          <a:solidFill>
                            <a:schemeClr val="tx1">
                              <a:lumMod val="75000"/>
                              <a:lumOff val="25000"/>
                            </a:schemeClr>
                          </a:solidFill>
                          <a:effectLst/>
                        </a:rPr>
                        <a:t>Grant/Project</a:t>
                      </a:r>
                      <a:endParaRPr lang="en-US" sz="1400" b="1" i="0" u="none" strike="noStrike">
                        <a:solidFill>
                          <a:schemeClr val="tx1">
                            <a:lumMod val="75000"/>
                            <a:lumOff val="25000"/>
                          </a:schemeClr>
                        </a:solidFill>
                        <a:effectLst/>
                        <a:latin typeface="Calibri"/>
                      </a:endParaRPr>
                    </a:p>
                  </a:txBody>
                  <a:tcPr marL="107079" marR="64247" marT="64247" marB="64247"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3175" cmpd="sng">
                      <a:solidFill>
                        <a:schemeClr val="tx1"/>
                      </a:solidFill>
                      <a:prstDash val="solid"/>
                    </a:lnB>
                    <a:solidFill>
                      <a:schemeClr val="bg2"/>
                    </a:solidFill>
                  </a:tcPr>
                </a:tc>
                <a:tc>
                  <a:txBody>
                    <a:bodyPr/>
                    <a:lstStyle/>
                    <a:p>
                      <a:pPr algn="ctr" fontAlgn="ctr"/>
                      <a:r>
                        <a:rPr lang="en-US" sz="1400" u="none" strike="noStrike" dirty="0">
                          <a:solidFill>
                            <a:schemeClr val="tx1">
                              <a:lumMod val="75000"/>
                              <a:lumOff val="25000"/>
                            </a:schemeClr>
                          </a:solidFill>
                          <a:effectLst/>
                        </a:rPr>
                        <a:t>Submission Category</a:t>
                      </a:r>
                      <a:endParaRPr lang="en-US" sz="1400" b="1" i="0" u="none" strike="noStrike">
                        <a:solidFill>
                          <a:schemeClr val="tx1">
                            <a:lumMod val="75000"/>
                            <a:lumOff val="25000"/>
                          </a:schemeClr>
                        </a:solidFill>
                        <a:effectLst/>
                        <a:latin typeface="Calibri"/>
                      </a:endParaRPr>
                    </a:p>
                  </a:txBody>
                  <a:tcPr marL="107079" marR="64247" marT="64247" marB="64247"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3175" cmpd="sng">
                      <a:solidFill>
                        <a:schemeClr val="tx1"/>
                      </a:solidFill>
                      <a:prstDash val="solid"/>
                    </a:lnB>
                    <a:solidFill>
                      <a:schemeClr val="bg2"/>
                    </a:solidFill>
                  </a:tcPr>
                </a:tc>
                <a:tc>
                  <a:txBody>
                    <a:bodyPr/>
                    <a:lstStyle/>
                    <a:p>
                      <a:pPr algn="ctr" fontAlgn="ctr"/>
                      <a:r>
                        <a:rPr lang="en-US" sz="1400" u="none" strike="noStrike" dirty="0">
                          <a:solidFill>
                            <a:schemeClr val="tx1">
                              <a:lumMod val="75000"/>
                              <a:lumOff val="25000"/>
                            </a:schemeClr>
                          </a:solidFill>
                          <a:effectLst/>
                        </a:rPr>
                        <a:t>Deadline</a:t>
                      </a:r>
                      <a:endParaRPr lang="en-US" sz="1400" b="1" i="0" u="none" strike="noStrike">
                        <a:solidFill>
                          <a:schemeClr val="tx1">
                            <a:lumMod val="75000"/>
                            <a:lumOff val="25000"/>
                          </a:schemeClr>
                        </a:solidFill>
                        <a:effectLst/>
                        <a:latin typeface="Calibri"/>
                      </a:endParaRPr>
                    </a:p>
                  </a:txBody>
                  <a:tcPr marL="107079" marR="64247" marT="64247" marB="64247"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mpd="sng">
                      <a:solidFill>
                        <a:schemeClr val="tx1"/>
                      </a:solidFill>
                      <a:prstDash val="solid"/>
                    </a:lnB>
                    <a:solidFill>
                      <a:schemeClr val="bg2"/>
                    </a:solidFill>
                  </a:tcPr>
                </a:tc>
                <a:extLst>
                  <a:ext uri="{0D108BD9-81ED-4DB2-BD59-A6C34878D82A}">
                    <a16:rowId xmlns:a16="http://schemas.microsoft.com/office/drawing/2014/main" val="2786063897"/>
                  </a:ext>
                </a:extLst>
              </a:tr>
              <a:tr h="255668">
                <a:tc>
                  <a:txBody>
                    <a:bodyPr/>
                    <a:lstStyle/>
                    <a:p>
                      <a:pPr algn="r" fontAlgn="ctr"/>
                      <a:r>
                        <a:rPr lang="en-US" sz="1000" u="none" strike="noStrike" dirty="0">
                          <a:solidFill>
                            <a:schemeClr val="tx1">
                              <a:lumMod val="75000"/>
                              <a:lumOff val="25000"/>
                            </a:schemeClr>
                          </a:solidFill>
                          <a:effectLst/>
                        </a:rPr>
                        <a:t>9/25/2023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mpd="sng">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Competitive Grantees</a:t>
                      </a:r>
                    </a:p>
                  </a:txBody>
                  <a:tcPr marL="107079" marR="55681" marT="55681" marB="55681" anchor="ctr">
                    <a:lnL w="3175" cmpd="sng">
                      <a:solidFill>
                        <a:schemeClr val="tx1"/>
                      </a:solidFill>
                      <a:prstDash val="solid"/>
                    </a:lnL>
                    <a:lnR w="3175" cmpd="sng">
                      <a:solidFill>
                        <a:schemeClr val="tx1"/>
                      </a:solidFill>
                      <a:prstDash val="solid"/>
                    </a:lnR>
                    <a:lnT w="3175" cmpd="sng">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Awarded Schools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mpd="sng">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AFRs due to CSI</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mpd="sng">
                      <a:solidFill>
                        <a:schemeClr val="tx1"/>
                      </a:solidFill>
                      <a:prstDash val="solid"/>
                    </a:lnT>
                    <a:lnB w="3175" cap="flat" cmpd="sng" algn="ctr">
                      <a:solidFill>
                        <a:schemeClr val="tx1"/>
                      </a:solidFill>
                      <a:prstDash val="solid"/>
                    </a:lnB>
                    <a:solidFill>
                      <a:schemeClr val="bg1"/>
                    </a:solidFill>
                  </a:tcPr>
                </a:tc>
                <a:extLst>
                  <a:ext uri="{0D108BD9-81ED-4DB2-BD59-A6C34878D82A}">
                    <a16:rowId xmlns:a16="http://schemas.microsoft.com/office/drawing/2014/main" val="1730692038"/>
                  </a:ext>
                </a:extLst>
              </a:tr>
              <a:tr h="372546">
                <a:tc>
                  <a:txBody>
                    <a:bodyPr/>
                    <a:lstStyle/>
                    <a:p>
                      <a:pPr algn="r" fontAlgn="ctr"/>
                      <a:r>
                        <a:rPr lang="en-US" sz="1000" u="none" strike="noStrike" dirty="0">
                          <a:solidFill>
                            <a:schemeClr val="tx1">
                              <a:lumMod val="75000"/>
                              <a:lumOff val="25000"/>
                            </a:schemeClr>
                          </a:solidFill>
                          <a:effectLst/>
                        </a:rPr>
                        <a:t>9/29/2023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School Health Professional Grant</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Awarded Schools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Deadline to submit budgets and workplans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bg1"/>
                    </a:solidFill>
                  </a:tcPr>
                </a:tc>
                <a:extLst>
                  <a:ext uri="{0D108BD9-81ED-4DB2-BD59-A6C34878D82A}">
                    <a16:rowId xmlns:a16="http://schemas.microsoft.com/office/drawing/2014/main" val="1124758028"/>
                  </a:ext>
                </a:extLst>
              </a:tr>
              <a:tr h="372546">
                <a:tc>
                  <a:txBody>
                    <a:bodyPr/>
                    <a:lstStyle/>
                    <a:p>
                      <a:pPr algn="r" fontAlgn="ctr"/>
                      <a:r>
                        <a:rPr lang="en-US" sz="1000" u="none" strike="noStrike" dirty="0">
                          <a:solidFill>
                            <a:schemeClr val="tx1">
                              <a:lumMod val="75000"/>
                              <a:lumOff val="25000"/>
                            </a:schemeClr>
                          </a:solidFill>
                          <a:effectLst/>
                        </a:rPr>
                        <a:t>9/30/2023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Early Literacy Grant - PD</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Awarded Schools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Funding Unspent by June 30th Must be Returned to the CDE</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bg1"/>
                    </a:solidFill>
                  </a:tcPr>
                </a:tc>
                <a:extLst>
                  <a:ext uri="{0D108BD9-81ED-4DB2-BD59-A6C34878D82A}">
                    <a16:rowId xmlns:a16="http://schemas.microsoft.com/office/drawing/2014/main" val="3638443567"/>
                  </a:ext>
                </a:extLst>
              </a:tr>
              <a:tr h="255668">
                <a:tc>
                  <a:txBody>
                    <a:bodyPr/>
                    <a:lstStyle/>
                    <a:p>
                      <a:pPr algn="r" fontAlgn="ctr"/>
                      <a:r>
                        <a:rPr lang="en-US" sz="1000" u="none" strike="noStrike" dirty="0">
                          <a:solidFill>
                            <a:schemeClr val="tx1">
                              <a:lumMod val="75000"/>
                              <a:lumOff val="25000"/>
                            </a:schemeClr>
                          </a:solidFill>
                          <a:effectLst/>
                        </a:rPr>
                        <a:t>10/2/2023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ESSER III</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CSI-wide</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1st Quarter Revision Deadline</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extLst>
                  <a:ext uri="{0D108BD9-81ED-4DB2-BD59-A6C34878D82A}">
                    <a16:rowId xmlns:a16="http://schemas.microsoft.com/office/drawing/2014/main" val="3957761932"/>
                  </a:ext>
                </a:extLst>
              </a:tr>
              <a:tr h="372546">
                <a:tc>
                  <a:txBody>
                    <a:bodyPr/>
                    <a:lstStyle/>
                    <a:p>
                      <a:pPr algn="l" fontAlgn="ctr"/>
                      <a:r>
                        <a:rPr lang="en-US" sz="1000" u="none" strike="noStrike" dirty="0">
                          <a:solidFill>
                            <a:schemeClr val="tx1">
                              <a:lumMod val="75000"/>
                              <a:lumOff val="25000"/>
                            </a:schemeClr>
                          </a:solidFill>
                          <a:effectLst/>
                        </a:rPr>
                        <a:t>10/04-10/06/2023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21st Century Learning Centers (CCLC)</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Awarded Schools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b"/>
                      <a:r>
                        <a:rPr lang="en-US" sz="1000" u="none" strike="noStrike" dirty="0">
                          <a:solidFill>
                            <a:schemeClr val="tx1">
                              <a:lumMod val="75000"/>
                              <a:lumOff val="25000"/>
                            </a:schemeClr>
                          </a:solidFill>
                          <a:effectLst/>
                        </a:rPr>
                        <a:t>Statewide Fall Out-of-School Time Conference (all Cohorts)</a:t>
                      </a:r>
                      <a:endParaRPr lang="en-US" sz="1000" b="0" i="0" u="none" strike="noStrike">
                        <a:solidFill>
                          <a:schemeClr val="tx1">
                            <a:lumMod val="75000"/>
                            <a:lumOff val="25000"/>
                          </a:schemeClr>
                        </a:solidFill>
                        <a:effectLst/>
                        <a:latin typeface="Calibri"/>
                      </a:endParaRPr>
                    </a:p>
                  </a:txBody>
                  <a:tcPr marL="107079" marR="55681" marT="55681" marB="55681" anchor="b">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bg1"/>
                    </a:solidFill>
                  </a:tcPr>
                </a:tc>
                <a:extLst>
                  <a:ext uri="{0D108BD9-81ED-4DB2-BD59-A6C34878D82A}">
                    <a16:rowId xmlns:a16="http://schemas.microsoft.com/office/drawing/2014/main" val="3888512559"/>
                  </a:ext>
                </a:extLst>
              </a:tr>
              <a:tr h="372546">
                <a:tc>
                  <a:txBody>
                    <a:bodyPr/>
                    <a:lstStyle/>
                    <a:p>
                      <a:pPr algn="r" fontAlgn="ctr"/>
                      <a:r>
                        <a:rPr lang="en-US" sz="1000" u="none" strike="noStrike" dirty="0">
                          <a:solidFill>
                            <a:schemeClr val="tx1">
                              <a:lumMod val="75000"/>
                              <a:lumOff val="25000"/>
                            </a:schemeClr>
                          </a:solidFill>
                          <a:effectLst/>
                        </a:rPr>
                        <a:t>10/9/2023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RFF School Submission Deadline </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CSI-wide</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Competitive Grants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extLst>
                  <a:ext uri="{0D108BD9-81ED-4DB2-BD59-A6C34878D82A}">
                    <a16:rowId xmlns:a16="http://schemas.microsoft.com/office/drawing/2014/main" val="3868931070"/>
                  </a:ext>
                </a:extLst>
              </a:tr>
              <a:tr h="372546">
                <a:tc>
                  <a:txBody>
                    <a:bodyPr/>
                    <a:lstStyle/>
                    <a:p>
                      <a:pPr algn="r" fontAlgn="ctr"/>
                      <a:r>
                        <a:rPr lang="en-US" sz="1000" u="none" strike="noStrike" dirty="0">
                          <a:solidFill>
                            <a:schemeClr val="tx1">
                              <a:lumMod val="75000"/>
                              <a:lumOff val="25000"/>
                            </a:schemeClr>
                          </a:solidFill>
                          <a:effectLst/>
                        </a:rPr>
                        <a:t>10/15/2023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Educator Workforce Program</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Awarded Schools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Final deadline to submit RFFs to CSI</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bg1"/>
                    </a:solidFill>
                  </a:tcPr>
                </a:tc>
                <a:extLst>
                  <a:ext uri="{0D108BD9-81ED-4DB2-BD59-A6C34878D82A}">
                    <a16:rowId xmlns:a16="http://schemas.microsoft.com/office/drawing/2014/main" val="1490019529"/>
                  </a:ext>
                </a:extLst>
              </a:tr>
              <a:tr h="372546">
                <a:tc>
                  <a:txBody>
                    <a:bodyPr/>
                    <a:lstStyle/>
                    <a:p>
                      <a:pPr algn="r" fontAlgn="ctr"/>
                      <a:r>
                        <a:rPr lang="en-US" sz="1000" u="none" strike="noStrike" dirty="0">
                          <a:solidFill>
                            <a:schemeClr val="tx1">
                              <a:lumMod val="75000"/>
                              <a:lumOff val="25000"/>
                            </a:schemeClr>
                          </a:solidFill>
                          <a:effectLst/>
                        </a:rPr>
                        <a:t>10/15/2023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21st Century Learning Centers (CCLC)</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Awarded Schools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bg1"/>
                    </a:solidFill>
                  </a:tcPr>
                </a:tc>
                <a:tc>
                  <a:txBody>
                    <a:bodyPr/>
                    <a:lstStyle/>
                    <a:p>
                      <a:pPr algn="l" fontAlgn="ctr"/>
                      <a:r>
                        <a:rPr lang="en-US" sz="1000" u="none" strike="noStrike" dirty="0">
                          <a:solidFill>
                            <a:schemeClr val="tx1">
                              <a:lumMod val="75000"/>
                              <a:lumOff val="25000"/>
                            </a:schemeClr>
                          </a:solidFill>
                          <a:effectLst/>
                        </a:rPr>
                        <a:t>September Attendance Data due for submission (all cohorts)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bg1"/>
                    </a:solidFill>
                  </a:tcPr>
                </a:tc>
                <a:extLst>
                  <a:ext uri="{0D108BD9-81ED-4DB2-BD59-A6C34878D82A}">
                    <a16:rowId xmlns:a16="http://schemas.microsoft.com/office/drawing/2014/main" val="388219691"/>
                  </a:ext>
                </a:extLst>
              </a:tr>
              <a:tr h="372545">
                <a:tc>
                  <a:txBody>
                    <a:bodyPr/>
                    <a:lstStyle/>
                    <a:p>
                      <a:pPr lvl="0" algn="r">
                        <a:buNone/>
                      </a:pPr>
                      <a:r>
                        <a:rPr lang="en-US" sz="1000" u="none" strike="noStrike" dirty="0">
                          <a:solidFill>
                            <a:schemeClr val="tx1">
                              <a:lumMod val="75000"/>
                              <a:lumOff val="25000"/>
                            </a:schemeClr>
                          </a:solidFill>
                          <a:effectLst/>
                        </a:rPr>
                        <a:t>10/18/2023</a:t>
                      </a:r>
                    </a:p>
                  </a:txBody>
                  <a:tcPr marL="107079" marR="55681" marT="55681" marB="55681" anchor="ctr">
                    <a:lnL w="3175">
                      <a:solidFill>
                        <a:schemeClr val="tx1"/>
                      </a:solidFill>
                    </a:lnL>
                    <a:lnR w="3175">
                      <a:solidFill>
                        <a:schemeClr val="tx1"/>
                      </a:solidFill>
                    </a:lnR>
                    <a:lnT w="3175">
                      <a:solidFill>
                        <a:schemeClr val="tx1"/>
                      </a:solidFill>
                    </a:lnT>
                    <a:lnB w="3175">
                      <a:solidFill>
                        <a:schemeClr val="tx1"/>
                      </a:solidFill>
                    </a:lnB>
                    <a:solidFill>
                      <a:schemeClr val="accent6">
                        <a:lumMod val="20000"/>
                        <a:lumOff val="80000"/>
                      </a:schemeClr>
                    </a:solidFill>
                  </a:tcPr>
                </a:tc>
                <a:tc>
                  <a:txBody>
                    <a:bodyPr/>
                    <a:lstStyle/>
                    <a:p>
                      <a:pPr lvl="0" algn="l">
                        <a:buNone/>
                      </a:pPr>
                      <a:r>
                        <a:rPr lang="en-US" sz="1000" u="none" strike="noStrike" dirty="0">
                          <a:solidFill>
                            <a:schemeClr val="tx1">
                              <a:lumMod val="75000"/>
                              <a:lumOff val="25000"/>
                            </a:schemeClr>
                          </a:solidFill>
                          <a:effectLst/>
                        </a:rPr>
                        <a:t>CSI Monthly Grant and Finance Session</a:t>
                      </a:r>
                    </a:p>
                  </a:txBody>
                  <a:tcPr marL="107079" marR="55681" marT="55681" marB="55681" anchor="ctr">
                    <a:lnL w="3175">
                      <a:solidFill>
                        <a:schemeClr val="tx1"/>
                      </a:solidFill>
                    </a:lnL>
                    <a:lnR w="3175">
                      <a:solidFill>
                        <a:schemeClr val="tx1"/>
                      </a:solidFill>
                    </a:lnR>
                    <a:lnT w="3175">
                      <a:solidFill>
                        <a:schemeClr val="tx1"/>
                      </a:solidFill>
                    </a:lnT>
                    <a:lnB w="3175">
                      <a:solidFill>
                        <a:schemeClr val="tx1"/>
                      </a:solidFill>
                    </a:lnB>
                    <a:solidFill>
                      <a:schemeClr val="accent6">
                        <a:lumMod val="20000"/>
                        <a:lumOff val="80000"/>
                      </a:schemeClr>
                    </a:solidFill>
                  </a:tcPr>
                </a:tc>
                <a:tc>
                  <a:txBody>
                    <a:bodyPr/>
                    <a:lstStyle/>
                    <a:p>
                      <a:pPr lvl="0" algn="l">
                        <a:buNone/>
                      </a:pPr>
                      <a:r>
                        <a:rPr lang="en-US" sz="1000" u="none" strike="noStrike" dirty="0">
                          <a:solidFill>
                            <a:schemeClr val="tx1">
                              <a:lumMod val="75000"/>
                              <a:lumOff val="25000"/>
                            </a:schemeClr>
                          </a:solidFill>
                          <a:effectLst/>
                        </a:rPr>
                        <a:t>CSI-wide</a:t>
                      </a:r>
                    </a:p>
                  </a:txBody>
                  <a:tcPr marL="107079" marR="55681" marT="55681" marB="55681" anchor="ctr">
                    <a:lnL w="3175">
                      <a:solidFill>
                        <a:schemeClr val="tx1"/>
                      </a:solidFill>
                    </a:lnL>
                    <a:lnR w="3175">
                      <a:solidFill>
                        <a:schemeClr val="tx1"/>
                      </a:solidFill>
                    </a:lnR>
                    <a:lnT w="3175">
                      <a:solidFill>
                        <a:schemeClr val="tx1"/>
                      </a:solidFill>
                    </a:lnT>
                    <a:lnB w="3175">
                      <a:solidFill>
                        <a:schemeClr val="tx1"/>
                      </a:solidFill>
                    </a:lnB>
                    <a:solidFill>
                      <a:schemeClr val="accent6">
                        <a:lumMod val="20000"/>
                        <a:lumOff val="80000"/>
                      </a:schemeClr>
                    </a:solidFill>
                  </a:tcPr>
                </a:tc>
                <a:tc>
                  <a:txBody>
                    <a:bodyPr/>
                    <a:lstStyle/>
                    <a:p>
                      <a:pPr lvl="0" algn="l">
                        <a:buNone/>
                      </a:pPr>
                      <a:r>
                        <a:rPr lang="en-US" sz="1000" u="none" strike="noStrike" dirty="0">
                          <a:solidFill>
                            <a:schemeClr val="tx1">
                              <a:lumMod val="75000"/>
                              <a:lumOff val="25000"/>
                            </a:schemeClr>
                          </a:solidFill>
                          <a:effectLst/>
                        </a:rPr>
                        <a:t>N/A</a:t>
                      </a:r>
                    </a:p>
                  </a:txBody>
                  <a:tcPr marL="107079" marR="55681" marT="55681" marB="55681" anchor="ctr">
                    <a:lnL w="3175">
                      <a:solidFill>
                        <a:schemeClr val="tx1"/>
                      </a:solidFill>
                    </a:lnL>
                    <a:lnR w="3175">
                      <a:solidFill>
                        <a:schemeClr val="tx1"/>
                      </a:solidFill>
                    </a:lnR>
                    <a:lnT w="3175">
                      <a:solidFill>
                        <a:schemeClr val="tx1"/>
                      </a:solidFill>
                    </a:lnT>
                    <a:lnB w="3175">
                      <a:solidFill>
                        <a:schemeClr val="tx1"/>
                      </a:solidFill>
                    </a:lnB>
                    <a:solidFill>
                      <a:schemeClr val="accent6">
                        <a:lumMod val="20000"/>
                        <a:lumOff val="80000"/>
                      </a:schemeClr>
                    </a:solidFill>
                  </a:tcPr>
                </a:tc>
                <a:extLst>
                  <a:ext uri="{0D108BD9-81ED-4DB2-BD59-A6C34878D82A}">
                    <a16:rowId xmlns:a16="http://schemas.microsoft.com/office/drawing/2014/main" val="2981488784"/>
                  </a:ext>
                </a:extLst>
              </a:tr>
              <a:tr h="372546">
                <a:tc>
                  <a:txBody>
                    <a:bodyPr/>
                    <a:lstStyle/>
                    <a:p>
                      <a:pPr algn="r" fontAlgn="ctr"/>
                      <a:r>
                        <a:rPr lang="en-US" sz="1000" u="none" strike="noStrike" dirty="0">
                          <a:solidFill>
                            <a:schemeClr val="tx1">
                              <a:lumMod val="75000"/>
                              <a:lumOff val="25000"/>
                            </a:schemeClr>
                          </a:solidFill>
                          <a:effectLst/>
                        </a:rPr>
                        <a:t>10/24/2023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RFF School Submission Deadline </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CSI-wide</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Categorical Grants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extLst>
                  <a:ext uri="{0D108BD9-81ED-4DB2-BD59-A6C34878D82A}">
                    <a16:rowId xmlns:a16="http://schemas.microsoft.com/office/drawing/2014/main" val="2430688838"/>
                  </a:ext>
                </a:extLst>
              </a:tr>
              <a:tr h="372546">
                <a:tc>
                  <a:txBody>
                    <a:bodyPr/>
                    <a:lstStyle/>
                    <a:p>
                      <a:pPr algn="r" fontAlgn="ctr"/>
                      <a:r>
                        <a:rPr lang="en-US" sz="1000" u="none" strike="noStrike" dirty="0">
                          <a:solidFill>
                            <a:schemeClr val="tx1">
                              <a:lumMod val="75000"/>
                              <a:lumOff val="25000"/>
                            </a:schemeClr>
                          </a:solidFill>
                          <a:effectLst/>
                        </a:rPr>
                        <a:t>10/31/2023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Capital Construction </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CSI-wide (mandatory)</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tc>
                  <a:txBody>
                    <a:bodyPr/>
                    <a:lstStyle/>
                    <a:p>
                      <a:pPr algn="l" fontAlgn="ctr"/>
                      <a:r>
                        <a:rPr lang="en-US" sz="1000" u="none" strike="noStrike" dirty="0">
                          <a:solidFill>
                            <a:schemeClr val="tx1">
                              <a:lumMod val="75000"/>
                              <a:lumOff val="25000"/>
                            </a:schemeClr>
                          </a:solidFill>
                          <a:effectLst/>
                        </a:rPr>
                        <a:t>10/31/2023 - Combined Expenditure &amp; Eligibility Report </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lnB>
                    <a:solidFill>
                      <a:schemeClr val="accent6">
                        <a:lumMod val="20000"/>
                        <a:lumOff val="80000"/>
                      </a:schemeClr>
                    </a:solidFill>
                  </a:tcPr>
                </a:tc>
                <a:extLst>
                  <a:ext uri="{0D108BD9-81ED-4DB2-BD59-A6C34878D82A}">
                    <a16:rowId xmlns:a16="http://schemas.microsoft.com/office/drawing/2014/main" val="4175910973"/>
                  </a:ext>
                </a:extLst>
              </a:tr>
              <a:tr h="372546">
                <a:tc>
                  <a:txBody>
                    <a:bodyPr/>
                    <a:lstStyle/>
                    <a:p>
                      <a:pPr algn="r" fontAlgn="ctr"/>
                      <a:r>
                        <a:rPr lang="en-US" sz="1000" u="none" strike="noStrike" dirty="0">
                          <a:solidFill>
                            <a:schemeClr val="tx1">
                              <a:lumMod val="75000"/>
                              <a:lumOff val="25000"/>
                            </a:schemeClr>
                          </a:solidFill>
                          <a:effectLst/>
                        </a:rPr>
                        <a:t>10/31/2023</a:t>
                      </a:r>
                      <a:endParaRPr lang="en-US" sz="1000" b="0" i="0" u="none" strike="noStrike">
                        <a:solidFill>
                          <a:schemeClr val="tx1">
                            <a:lumMod val="75000"/>
                            <a:lumOff val="25000"/>
                          </a:schemeClr>
                        </a:solidFill>
                        <a:effectLst/>
                        <a:latin typeface="Calibri"/>
                      </a:endParaRPr>
                    </a:p>
                  </a:txBody>
                  <a:tcPr marL="107079" marR="55681" marT="55681" marB="55681" anchor="ctr">
                    <a:lnL w="3175"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000" u="none" strike="noStrike" dirty="0">
                          <a:solidFill>
                            <a:schemeClr val="tx1">
                              <a:lumMod val="75000"/>
                              <a:lumOff val="25000"/>
                            </a:schemeClr>
                          </a:solidFill>
                          <a:effectLst/>
                        </a:rPr>
                        <a:t>21st Century Learning Centers (CCLC)</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000" u="none" strike="noStrike" dirty="0">
                          <a:solidFill>
                            <a:schemeClr val="tx1">
                              <a:lumMod val="75000"/>
                              <a:lumOff val="25000"/>
                            </a:schemeClr>
                          </a:solidFill>
                          <a:effectLst/>
                        </a:rPr>
                        <a:t>Awarded Schools</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mpd="sng">
                      <a:solidFill>
                        <a:schemeClr val="tx1"/>
                      </a:solidFill>
                      <a:prstDash val="solid"/>
                    </a:lnR>
                    <a:lnT w="3175" cap="flat" cmpd="sng" algn="ctr">
                      <a:solidFill>
                        <a:schemeClr val="tx1"/>
                      </a:solidFill>
                      <a:prstDash val="soli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000" u="none" strike="noStrike" dirty="0">
                          <a:solidFill>
                            <a:schemeClr val="tx1">
                              <a:lumMod val="75000"/>
                              <a:lumOff val="25000"/>
                            </a:schemeClr>
                          </a:solidFill>
                          <a:effectLst/>
                        </a:rPr>
                        <a:t>Peer Learning Program Application due to CDE</a:t>
                      </a:r>
                      <a:endParaRPr lang="en-US" sz="1000" b="0" i="0" u="none" strike="noStrike">
                        <a:solidFill>
                          <a:schemeClr val="tx1">
                            <a:lumMod val="75000"/>
                            <a:lumOff val="25000"/>
                          </a:schemeClr>
                        </a:solidFill>
                        <a:effectLst/>
                        <a:latin typeface="Calibri"/>
                      </a:endParaRPr>
                    </a:p>
                  </a:txBody>
                  <a:tcPr marL="107079" marR="55681" marT="55681" marB="55681"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8041965"/>
                  </a:ext>
                </a:extLst>
              </a:tr>
            </a:tbl>
          </a:graphicData>
        </a:graphic>
      </p:graphicFrame>
      <p:sp>
        <p:nvSpPr>
          <p:cNvPr id="6" name="TextBox 5">
            <a:extLst>
              <a:ext uri="{FF2B5EF4-FFF2-40B4-BE49-F238E27FC236}">
                <a16:creationId xmlns:a16="http://schemas.microsoft.com/office/drawing/2014/main" id="{80593975-9533-D094-ABA2-8E932203A1F9}"/>
              </a:ext>
            </a:extLst>
          </p:cNvPr>
          <p:cNvSpPr txBox="1"/>
          <p:nvPr/>
        </p:nvSpPr>
        <p:spPr>
          <a:xfrm>
            <a:off x="600635" y="1272988"/>
            <a:ext cx="799651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
            </a:pPr>
            <a:r>
              <a:rPr lang="en-US">
                <a:cs typeface="Calibri"/>
              </a:rPr>
              <a:t>IDEA Funding Access</a:t>
            </a:r>
          </a:p>
          <a:p>
            <a:pPr marL="285750" indent="-285750">
              <a:buFont typeface="Wingdings"/>
              <a:buChar char="§"/>
            </a:pPr>
            <a:r>
              <a:rPr lang="en-US" dirty="0">
                <a:cs typeface="Calibri"/>
              </a:rPr>
              <a:t>ESSA Consolidated Application Update</a:t>
            </a:r>
          </a:p>
        </p:txBody>
      </p:sp>
    </p:spTree>
    <p:extLst>
      <p:ext uri="{BB962C8B-B14F-4D97-AF65-F5344CB8AC3E}">
        <p14:creationId xmlns:p14="http://schemas.microsoft.com/office/powerpoint/2010/main" val="282149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uzzle pieces with solid fill">
            <a:extLst>
              <a:ext uri="{FF2B5EF4-FFF2-40B4-BE49-F238E27FC236}">
                <a16:creationId xmlns:a16="http://schemas.microsoft.com/office/drawing/2014/main" id="{6CF588E9-3760-43D5-8353-FCAD8CC44AEB}"/>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28326" y="4028067"/>
            <a:ext cx="1930796" cy="1930796"/>
          </a:xfrm>
        </p:spPr>
      </p:pic>
      <p:sp>
        <p:nvSpPr>
          <p:cNvPr id="4" name="Title 3">
            <a:extLst>
              <a:ext uri="{FF2B5EF4-FFF2-40B4-BE49-F238E27FC236}">
                <a16:creationId xmlns:a16="http://schemas.microsoft.com/office/drawing/2014/main" id="{9EA306DB-E82F-934D-52B4-B5EE9ACE65E9}"/>
              </a:ext>
            </a:extLst>
          </p:cNvPr>
          <p:cNvSpPr>
            <a:spLocks noGrp="1"/>
          </p:cNvSpPr>
          <p:nvPr>
            <p:ph type="title"/>
          </p:nvPr>
        </p:nvSpPr>
        <p:spPr>
          <a:xfrm>
            <a:off x="628650" y="538973"/>
            <a:ext cx="7886700" cy="4546091"/>
          </a:xfrm>
        </p:spPr>
        <p:txBody>
          <a:bodyPr>
            <a:normAutofit/>
          </a:bodyPr>
          <a:lstStyle/>
          <a:p>
            <a:r>
              <a:rPr lang="en-US" sz="7000" b="1"/>
              <a:t>Questions?</a:t>
            </a:r>
            <a:br>
              <a:rPr lang="en-US" sz="7000" b="1">
                <a:cs typeface="Calibri Light"/>
              </a:rPr>
            </a:br>
            <a:br>
              <a:rPr lang="en-US" sz="7000" b="1">
                <a:cs typeface="Calibri Light"/>
              </a:rPr>
            </a:br>
            <a:br>
              <a:rPr lang="en-US" sz="7000" b="1"/>
            </a:br>
            <a:endParaRPr lang="en-US" sz="7000" b="1">
              <a:cs typeface="Calibri Light"/>
            </a:endParaRPr>
          </a:p>
        </p:txBody>
      </p:sp>
      <p:sp>
        <p:nvSpPr>
          <p:cNvPr id="3" name="TextBox 2">
            <a:extLst>
              <a:ext uri="{FF2B5EF4-FFF2-40B4-BE49-F238E27FC236}">
                <a16:creationId xmlns:a16="http://schemas.microsoft.com/office/drawing/2014/main" id="{D338EFD5-B19F-89B3-AB76-96F6932E88AF}"/>
              </a:ext>
            </a:extLst>
          </p:cNvPr>
          <p:cNvSpPr txBox="1"/>
          <p:nvPr/>
        </p:nvSpPr>
        <p:spPr>
          <a:xfrm>
            <a:off x="626659" y="2217740"/>
            <a:ext cx="7631179" cy="2708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b="1" dirty="0">
              <a:latin typeface="Calibri Light"/>
              <a:cs typeface="Calibri Light"/>
            </a:endParaRPr>
          </a:p>
          <a:p>
            <a:endParaRPr lang="en-US" sz="1600" b="1">
              <a:latin typeface="Calibri Light"/>
              <a:cs typeface="Calibri Light"/>
            </a:endParaRPr>
          </a:p>
          <a:p>
            <a:r>
              <a:rPr lang="en-US" sz="1600" b="1" dirty="0">
                <a:latin typeface="Calibri Light"/>
                <a:cs typeface="Calibri Light"/>
              </a:rPr>
              <a:t>Next Session: Wednesday, October 18th, 2023 </a:t>
            </a:r>
          </a:p>
          <a:p>
            <a:r>
              <a:rPr lang="en-US" sz="1600" b="1" dirty="0">
                <a:latin typeface="Calibri Light"/>
                <a:ea typeface="+mn-lt"/>
                <a:cs typeface="Calibri Light"/>
              </a:rPr>
              <a:t>                         11:30am – 12:30pm</a:t>
            </a:r>
          </a:p>
          <a:p>
            <a:pPr lvl="2"/>
            <a:r>
              <a:rPr lang="en-US" sz="1400" dirty="0">
                <a:latin typeface="Calibri Light"/>
                <a:ea typeface="+mn-lt"/>
                <a:cs typeface="+mn-lt"/>
              </a:rPr>
              <a:t>      </a:t>
            </a:r>
            <a:r>
              <a:rPr lang="en-US" sz="1400" dirty="0">
                <a:latin typeface="Calibri Light"/>
                <a:ea typeface="+mn-lt"/>
                <a:cs typeface="+mn-lt"/>
                <a:hlinkClick r:id="rId5"/>
              </a:rPr>
              <a:t> </a:t>
            </a:r>
            <a:r>
              <a:rPr lang="en-US" sz="1400" u="sng" dirty="0">
                <a:latin typeface="Calibri Light"/>
                <a:ea typeface="+mn-lt"/>
                <a:cs typeface="+mn-lt"/>
                <a:hlinkClick r:id="rId5"/>
              </a:rPr>
              <a:t>Registration Link</a:t>
            </a:r>
            <a:endParaRPr lang="en-US" sz="1400" u="sng" dirty="0">
              <a:latin typeface="Calibri Light"/>
              <a:cs typeface="Calibri Light"/>
            </a:endParaRPr>
          </a:p>
          <a:p>
            <a:endParaRPr lang="en-US" sz="1600" dirty="0">
              <a:solidFill>
                <a:srgbClr val="000000"/>
              </a:solidFill>
              <a:latin typeface="Calibri"/>
              <a:cs typeface="Calibri"/>
            </a:endParaRPr>
          </a:p>
          <a:p>
            <a:endParaRPr lang="en-US" sz="1600" dirty="0">
              <a:solidFill>
                <a:srgbClr val="000000"/>
              </a:solidFill>
              <a:latin typeface="Calibri"/>
              <a:cs typeface="Calibri"/>
            </a:endParaRPr>
          </a:p>
          <a:p>
            <a:r>
              <a:rPr lang="en-US" sz="1400" u="sng" dirty="0">
                <a:solidFill>
                  <a:srgbClr val="0563C1"/>
                </a:solidFill>
                <a:latin typeface="Calibri Light"/>
                <a:cs typeface="Calibri Light"/>
                <a:hlinkClick r:id="rId6">
                  <a:extLst>
                    <a:ext uri="{A12FA001-AC4F-418D-AE19-62706E023703}">
                      <ahyp:hlinkClr xmlns:ahyp="http://schemas.microsoft.com/office/drawing/2018/hyperlinkcolor" val="tx"/>
                    </a:ext>
                  </a:extLst>
                </a:hlinkClick>
              </a:rPr>
              <a:t>Session Feedback Survey</a:t>
            </a:r>
            <a:endParaRPr lang="en-US" sz="1400" u="sng" dirty="0">
              <a:solidFill>
                <a:srgbClr val="0563C1"/>
              </a:solidFill>
              <a:latin typeface="Calibri Light"/>
              <a:cs typeface="Calibri Light"/>
            </a:endParaRPr>
          </a:p>
          <a:p>
            <a:r>
              <a:rPr lang="en-US" sz="1400" u="sng" dirty="0">
                <a:solidFill>
                  <a:srgbClr val="0563C1"/>
                </a:solidFill>
                <a:latin typeface="Calibri Light"/>
                <a:cs typeface="Calibri Light"/>
                <a:hlinkClick r:id="rId7">
                  <a:extLst>
                    <a:ext uri="{A12FA001-AC4F-418D-AE19-62706E023703}">
                      <ahyp:hlinkClr xmlns:ahyp="http://schemas.microsoft.com/office/drawing/2018/hyperlinkcolor" val="tx"/>
                    </a:ext>
                  </a:extLst>
                </a:hlinkClick>
              </a:rPr>
              <a:t>School Finance and Grant Training/Resources Link</a:t>
            </a:r>
            <a:endParaRPr lang="en-US" sz="1400" u="sng">
              <a:cs typeface="Calibri" panose="020F0502020204030204"/>
            </a:endParaRPr>
          </a:p>
          <a:p>
            <a:br>
              <a:rPr lang="en-US" sz="1600" b="1" dirty="0">
                <a:latin typeface="Calibri Light"/>
                <a:cs typeface="Calibri Light"/>
              </a:rPr>
            </a:br>
            <a:endParaRPr lang="en-US" sz="1600" b="1" dirty="0">
              <a:latin typeface="Calibri Light"/>
              <a:cs typeface="Calibri Light"/>
            </a:endParaRPr>
          </a:p>
        </p:txBody>
      </p:sp>
    </p:spTree>
    <p:extLst>
      <p:ext uri="{BB962C8B-B14F-4D97-AF65-F5344CB8AC3E}">
        <p14:creationId xmlns:p14="http://schemas.microsoft.com/office/powerpoint/2010/main" val="331085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Graphic 5" descr="Abacus with solid fill">
            <a:extLst>
              <a:ext uri="{FF2B5EF4-FFF2-40B4-BE49-F238E27FC236}">
                <a16:creationId xmlns:a16="http://schemas.microsoft.com/office/drawing/2014/main" id="{C004CD93-6576-29C8-4879-8F1CA36C6E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047" y="1226973"/>
            <a:ext cx="3035882" cy="3035882"/>
          </a:xfrm>
          <a:prstGeom prst="rect">
            <a:avLst/>
          </a:prstGeom>
        </p:spPr>
      </p:pic>
      <p:sp>
        <p:nvSpPr>
          <p:cNvPr id="2" name="Title 1">
            <a:extLst>
              <a:ext uri="{FF2B5EF4-FFF2-40B4-BE49-F238E27FC236}">
                <a16:creationId xmlns:a16="http://schemas.microsoft.com/office/drawing/2014/main" id="{AA927B70-09E2-E655-DAC0-59F630D254D3}"/>
              </a:ext>
            </a:extLst>
          </p:cNvPr>
          <p:cNvSpPr txBox="1">
            <a:spLocks noGrp="1"/>
          </p:cNvSpPr>
          <p:nvPr>
            <p:ph type="title" idx="4294967295"/>
          </p:nvPr>
        </p:nvSpPr>
        <p:spPr>
          <a:xfrm>
            <a:off x="3108189" y="2172925"/>
            <a:ext cx="5066645"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800" b="0" i="0" u="none" strike="noStrike" kern="1200" cap="none" spc="0" normalizeH="0" baseline="0" noProof="0" dirty="0">
                <a:ln>
                  <a:noFill/>
                </a:ln>
                <a:solidFill>
                  <a:schemeClr val="tx1"/>
                </a:solidFill>
                <a:effectLst/>
                <a:uLnTx/>
                <a:uFillTx/>
                <a:latin typeface="+mn-lt"/>
                <a:ea typeface="+mn-ea"/>
                <a:cs typeface="+mn-cs"/>
              </a:rPr>
              <a:t>Thank you!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4257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dirty="0">
                <a:solidFill>
                  <a:schemeClr val="bg2">
                    <a:lumMod val="25000"/>
                  </a:schemeClr>
                </a:solidFill>
              </a:rPr>
              <a:t>Agenda</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p:txBody>
          <a:bodyPr vert="horz" lIns="91440" tIns="45720" rIns="91440" bIns="45720" rtlCol="0" anchor="t">
            <a:normAutofit/>
          </a:bodyPr>
          <a:lstStyle/>
          <a:p>
            <a:pPr marL="342900" indent="-342900">
              <a:lnSpc>
                <a:spcPct val="150000"/>
              </a:lnSpc>
              <a:spcBef>
                <a:spcPts val="0"/>
              </a:spcBef>
              <a:buFont typeface="Wingdings" panose="020B0604020202020204" pitchFamily="34" charset="0"/>
              <a:buChar char="§"/>
            </a:pPr>
            <a:r>
              <a:rPr lang="en-US" sz="1800">
                <a:latin typeface="Arial"/>
                <a:ea typeface="Calibri" panose="020F0502020204030204" pitchFamily="34" charset="0"/>
                <a:cs typeface="Arial"/>
              </a:rPr>
              <a:t>CSI Finance Team Introduction</a:t>
            </a:r>
            <a:endParaRPr lang="en-US" sz="1800">
              <a:latin typeface="Arial"/>
              <a:cs typeface="Arial"/>
            </a:endParaRPr>
          </a:p>
          <a:p>
            <a:pPr marL="342900" indent="-342900">
              <a:lnSpc>
                <a:spcPct val="150000"/>
              </a:lnSpc>
              <a:spcBef>
                <a:spcPts val="0"/>
              </a:spcBef>
              <a:buFont typeface="Wingdings" panose="020B0604020202020204" pitchFamily="34" charset="0"/>
              <a:buChar char="§"/>
            </a:pPr>
            <a:r>
              <a:rPr lang="en-US" sz="1800" u="sng">
                <a:latin typeface="Arial"/>
                <a:cs typeface="Arial"/>
              </a:rPr>
              <a:t>SFA:</a:t>
            </a:r>
            <a:r>
              <a:rPr lang="en-US" sz="1800">
                <a:latin typeface="Arial"/>
                <a:cs typeface="Arial"/>
              </a:rPr>
              <a:t> Direct Certification and Verification Update</a:t>
            </a:r>
          </a:p>
          <a:p>
            <a:pPr marL="342900" indent="-342900">
              <a:lnSpc>
                <a:spcPct val="150000"/>
              </a:lnSpc>
              <a:spcBef>
                <a:spcPts val="0"/>
              </a:spcBef>
              <a:buFont typeface="Wingdings" panose="020B0604020202020204" pitchFamily="34" charset="0"/>
              <a:buChar char="§"/>
            </a:pPr>
            <a:r>
              <a:rPr lang="en-US" sz="1800" u="sng">
                <a:latin typeface="Arial"/>
                <a:cs typeface="Arial"/>
              </a:rPr>
              <a:t>School Finance:</a:t>
            </a:r>
            <a:r>
              <a:rPr lang="en-US" sz="1800">
                <a:latin typeface="Arial"/>
                <a:cs typeface="Arial"/>
              </a:rPr>
              <a:t> </a:t>
            </a:r>
            <a:r>
              <a:rPr lang="en-US" sz="1800">
                <a:latin typeface="Calibri"/>
                <a:cs typeface="Calibri"/>
              </a:rPr>
              <a:t>Draft audit, audit exemptions to OSA, and pipeline files</a:t>
            </a:r>
            <a:endParaRPr lang="en-US" sz="1800">
              <a:latin typeface="Arial"/>
              <a:cs typeface="Arial"/>
            </a:endParaRPr>
          </a:p>
          <a:p>
            <a:pPr marL="342900" indent="-342900">
              <a:lnSpc>
                <a:spcPct val="150000"/>
              </a:lnSpc>
              <a:spcBef>
                <a:spcPts val="0"/>
              </a:spcBef>
              <a:buFont typeface="Wingdings" panose="020B0604020202020204" pitchFamily="34" charset="0"/>
              <a:buChar char="§"/>
            </a:pPr>
            <a:r>
              <a:rPr lang="en-US" sz="1800" u="sng">
                <a:latin typeface="Arial"/>
                <a:cs typeface="Arial"/>
              </a:rPr>
              <a:t>School Finance:</a:t>
            </a:r>
            <a:r>
              <a:rPr lang="en-US" sz="1800">
                <a:latin typeface="Arial"/>
                <a:cs typeface="Arial"/>
              </a:rPr>
              <a:t> </a:t>
            </a:r>
            <a:r>
              <a:rPr lang="en-US" sz="1800">
                <a:latin typeface="Calibri"/>
                <a:cs typeface="Calibri"/>
              </a:rPr>
              <a:t>Final Audits and Assurance Form</a:t>
            </a:r>
            <a:endParaRPr lang="en-US" sz="1800">
              <a:latin typeface="Arial"/>
              <a:cs typeface="Arial"/>
            </a:endParaRPr>
          </a:p>
          <a:p>
            <a:pPr marL="342900" indent="-342900">
              <a:lnSpc>
                <a:spcPct val="150000"/>
              </a:lnSpc>
              <a:spcBef>
                <a:spcPts val="0"/>
              </a:spcBef>
              <a:buFont typeface="Wingdings" panose="020B0604020202020204" pitchFamily="34" charset="0"/>
              <a:buChar char="§"/>
            </a:pPr>
            <a:r>
              <a:rPr lang="en-US" sz="1800" u="sng">
                <a:latin typeface="Arial"/>
                <a:cs typeface="Arial"/>
              </a:rPr>
              <a:t>Grants:</a:t>
            </a:r>
            <a:r>
              <a:rPr lang="en-US" sz="1800">
                <a:latin typeface="Arial"/>
                <a:cs typeface="Arial"/>
              </a:rPr>
              <a:t> </a:t>
            </a:r>
            <a:r>
              <a:rPr lang="en-US" sz="1800">
                <a:latin typeface="Arial"/>
                <a:cs typeface="Calibri"/>
              </a:rPr>
              <a:t>FY24 Milestone Schedule and Overview</a:t>
            </a:r>
          </a:p>
          <a:p>
            <a:pPr marL="342900" indent="-342900">
              <a:lnSpc>
                <a:spcPct val="150000"/>
              </a:lnSpc>
              <a:spcBef>
                <a:spcPts val="0"/>
              </a:spcBef>
              <a:buFont typeface="Wingdings" panose="020B0604020202020204" pitchFamily="34" charset="0"/>
              <a:buChar char="§"/>
            </a:pPr>
            <a:r>
              <a:rPr lang="en-US" sz="1800" u="sng">
                <a:latin typeface="Arial"/>
                <a:cs typeface="Calibri"/>
              </a:rPr>
              <a:t>Grants:</a:t>
            </a:r>
            <a:r>
              <a:rPr lang="en-US" sz="1800">
                <a:latin typeface="Arial"/>
                <a:cs typeface="Calibri"/>
              </a:rPr>
              <a:t> Capital Construction EOY AFR &amp; Eligibility</a:t>
            </a:r>
            <a:r>
              <a:rPr lang="en-US" sz="1800">
                <a:latin typeface="Arial"/>
                <a:ea typeface="+mn-lt"/>
                <a:cs typeface="+mn-lt"/>
              </a:rPr>
              <a:t> Forms</a:t>
            </a:r>
            <a:endParaRPr lang="en-US" sz="1800">
              <a:latin typeface="Arial"/>
              <a:cs typeface="Calibri"/>
            </a:endParaRPr>
          </a:p>
          <a:p>
            <a:pPr marL="342900" indent="-342900">
              <a:lnSpc>
                <a:spcPct val="150000"/>
              </a:lnSpc>
              <a:spcBef>
                <a:spcPts val="0"/>
              </a:spcBef>
              <a:buFont typeface="Wingdings" panose="020B0604020202020204" pitchFamily="34" charset="0"/>
              <a:buChar char="§"/>
            </a:pPr>
            <a:r>
              <a:rPr lang="en-US" sz="1800" u="sng">
                <a:latin typeface="Arial"/>
                <a:cs typeface="Calibri"/>
              </a:rPr>
              <a:t>Grants:</a:t>
            </a:r>
            <a:r>
              <a:rPr lang="en-US" sz="1800">
                <a:latin typeface="Arial"/>
                <a:cs typeface="Calibri"/>
              </a:rPr>
              <a:t> Time and Effort Refresher</a:t>
            </a:r>
          </a:p>
          <a:p>
            <a:pPr marL="342900" indent="-342900">
              <a:lnSpc>
                <a:spcPct val="150000"/>
              </a:lnSpc>
              <a:spcBef>
                <a:spcPts val="0"/>
              </a:spcBef>
              <a:buFont typeface="Wingdings" panose="020B0604020202020204" pitchFamily="34" charset="0"/>
              <a:buChar char="§"/>
            </a:pPr>
            <a:r>
              <a:rPr lang="en-US" sz="1800" u="sng">
                <a:latin typeface="Arial"/>
                <a:cs typeface="Calibri"/>
              </a:rPr>
              <a:t>Grants:</a:t>
            </a:r>
            <a:r>
              <a:rPr lang="en-US" sz="1800">
                <a:latin typeface="Arial"/>
                <a:cs typeface="Calibri"/>
              </a:rPr>
              <a:t> General Updates and Upcoming Deadlines</a:t>
            </a:r>
            <a:endParaRPr lang="en-US" sz="1800"/>
          </a:p>
          <a:p>
            <a:pPr marL="0" indent="0">
              <a:lnSpc>
                <a:spcPct val="114999"/>
              </a:lnSpc>
              <a:spcBef>
                <a:spcPts val="0"/>
              </a:spcBef>
              <a:buSzPts val="1100"/>
              <a:buNone/>
            </a:pPr>
            <a:endParaRPr lang="en-US" sz="2400">
              <a:latin typeface="Arial"/>
              <a:cs typeface="Arial"/>
            </a:endParaRPr>
          </a:p>
        </p:txBody>
      </p:sp>
    </p:spTree>
    <p:extLst>
      <p:ext uri="{BB962C8B-B14F-4D97-AF65-F5344CB8AC3E}">
        <p14:creationId xmlns:p14="http://schemas.microsoft.com/office/powerpoint/2010/main" val="195526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737C-B71E-4491-8FA5-CA23355B208E}"/>
              </a:ext>
            </a:extLst>
          </p:cNvPr>
          <p:cNvSpPr>
            <a:spLocks noGrp="1"/>
          </p:cNvSpPr>
          <p:nvPr>
            <p:ph type="title"/>
          </p:nvPr>
        </p:nvSpPr>
        <p:spPr/>
        <p:txBody>
          <a:bodyPr>
            <a:normAutofit/>
          </a:bodyPr>
          <a:lstStyle/>
          <a:p>
            <a:r>
              <a:rPr lang="en-US" sz="3600" b="1"/>
              <a:t>CSI Finance Team</a:t>
            </a:r>
          </a:p>
        </p:txBody>
      </p:sp>
      <p:sp>
        <p:nvSpPr>
          <p:cNvPr id="9" name="Content Placeholder 8">
            <a:extLst>
              <a:ext uri="{FF2B5EF4-FFF2-40B4-BE49-F238E27FC236}">
                <a16:creationId xmlns:a16="http://schemas.microsoft.com/office/drawing/2014/main" id="{34649A9D-0689-48D9-A5C7-EFF1CC16BFD8}"/>
              </a:ext>
              <a:ext uri="{C183D7F6-B498-43B3-948B-1728B52AA6E4}">
                <adec:decorative xmlns:adec="http://schemas.microsoft.com/office/drawing/2017/decorative" val="1"/>
              </a:ext>
            </a:extLst>
          </p:cNvPr>
          <p:cNvSpPr>
            <a:spLocks noGrp="1"/>
          </p:cNvSpPr>
          <p:nvPr>
            <p:ph idx="1"/>
          </p:nvPr>
        </p:nvSpPr>
        <p:spPr>
          <a:xfrm>
            <a:off x="628650" y="1864536"/>
            <a:ext cx="8020050" cy="4351338"/>
          </a:xfrm>
        </p:spPr>
        <p:txBody>
          <a:bodyPr vert="horz" lIns="91440" tIns="45720" rIns="91440" bIns="45720" rtlCol="0" anchor="t">
            <a:normAutofit/>
          </a:bodyPr>
          <a:lstStyle/>
          <a:p>
            <a:pPr marL="0" indent="0">
              <a:buNone/>
            </a:pPr>
            <a:r>
              <a:rPr lang="en-US" sz="1800" i="1">
                <a:cs typeface="Calibri"/>
              </a:rPr>
              <a:t>  </a:t>
            </a:r>
            <a:endParaRPr lang="en-US" sz="1800" i="1"/>
          </a:p>
        </p:txBody>
      </p:sp>
      <p:pic>
        <p:nvPicPr>
          <p:cNvPr id="3" name="Graphic 2">
            <a:extLst>
              <a:ext uri="{FF2B5EF4-FFF2-40B4-BE49-F238E27FC236}">
                <a16:creationId xmlns:a16="http://schemas.microsoft.com/office/drawing/2014/main" id="{C9EB59E4-305F-54D5-1EA4-37029D933C4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4856" y="649788"/>
            <a:ext cx="1214748" cy="1214748"/>
          </a:xfrm>
          <a:prstGeom prst="rect">
            <a:avLst/>
          </a:prstGeom>
        </p:spPr>
      </p:pic>
      <p:graphicFrame>
        <p:nvGraphicFramePr>
          <p:cNvPr id="4" name="Diagram 3" descr="CSI Finance Organizational Chart Screenshot">
            <a:extLst>
              <a:ext uri="{FF2B5EF4-FFF2-40B4-BE49-F238E27FC236}">
                <a16:creationId xmlns:a16="http://schemas.microsoft.com/office/drawing/2014/main" id="{A703518F-1053-2D97-2AA2-10B909151697}"/>
              </a:ext>
            </a:extLst>
          </p:cNvPr>
          <p:cNvGraphicFramePr/>
          <p:nvPr>
            <p:extLst>
              <p:ext uri="{D42A27DB-BD31-4B8C-83A1-F6EECF244321}">
                <p14:modId xmlns:p14="http://schemas.microsoft.com/office/powerpoint/2010/main" val="4057625545"/>
              </p:ext>
            </p:extLst>
          </p:nvPr>
        </p:nvGraphicFramePr>
        <p:xfrm>
          <a:off x="147496" y="2157014"/>
          <a:ext cx="8763572" cy="3310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2780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709C-9C2F-65A8-B30B-FA49DD2B5584}"/>
              </a:ext>
            </a:extLst>
          </p:cNvPr>
          <p:cNvSpPr>
            <a:spLocks noGrp="1"/>
          </p:cNvSpPr>
          <p:nvPr>
            <p:ph type="title"/>
          </p:nvPr>
        </p:nvSpPr>
        <p:spPr/>
        <p:txBody>
          <a:bodyPr/>
          <a:lstStyle/>
          <a:p>
            <a:pPr algn="ctr"/>
            <a:r>
              <a:rPr lang="en-US">
                <a:cs typeface="Calibri Light"/>
              </a:rPr>
              <a:t>Direct Certification </a:t>
            </a:r>
          </a:p>
        </p:txBody>
      </p:sp>
      <p:sp>
        <p:nvSpPr>
          <p:cNvPr id="3" name="Content Placeholder 2">
            <a:extLst>
              <a:ext uri="{FF2B5EF4-FFF2-40B4-BE49-F238E27FC236}">
                <a16:creationId xmlns:a16="http://schemas.microsoft.com/office/drawing/2014/main" id="{579FF823-B1C4-C086-205F-3BB897A1D521}"/>
              </a:ext>
            </a:extLst>
          </p:cNvPr>
          <p:cNvSpPr>
            <a:spLocks noGrp="1"/>
          </p:cNvSpPr>
          <p:nvPr>
            <p:ph idx="1"/>
          </p:nvPr>
        </p:nvSpPr>
        <p:spPr/>
        <p:txBody>
          <a:bodyPr vert="horz" lIns="91440" tIns="45720" rIns="91440" bIns="45720" rtlCol="0" anchor="t">
            <a:normAutofit/>
          </a:bodyPr>
          <a:lstStyle/>
          <a:p>
            <a:r>
              <a:rPr lang="en-US">
                <a:cs typeface="Calibri"/>
              </a:rPr>
              <a:t>Direct Certification done 4x per year</a:t>
            </a:r>
          </a:p>
          <a:p>
            <a:pPr lvl="1"/>
            <a:r>
              <a:rPr lang="en-US">
                <a:cs typeface="Calibri"/>
              </a:rPr>
              <a:t>By the first day of school, October 2nd, November, February</a:t>
            </a:r>
          </a:p>
          <a:p>
            <a:pPr lvl="1"/>
            <a:r>
              <a:rPr lang="en-US">
                <a:cs typeface="Calibri"/>
              </a:rPr>
              <a:t>Direct Cert includes families that qualify for Medicaid</a:t>
            </a:r>
          </a:p>
          <a:p>
            <a:pPr lvl="1"/>
            <a:r>
              <a:rPr lang="en-US">
                <a:cs typeface="Calibri"/>
              </a:rPr>
              <a:t>Last year first Direct cert 1467 SFA families qualified during first pull</a:t>
            </a:r>
          </a:p>
          <a:p>
            <a:pPr lvl="1"/>
            <a:r>
              <a:rPr lang="en-US">
                <a:cs typeface="Calibri"/>
              </a:rPr>
              <a:t>This year first Direct cert 5239 families qualified (3139 were Medicaid families).</a:t>
            </a:r>
          </a:p>
          <a:p>
            <a:pPr lvl="1"/>
            <a:endParaRPr lang="en-US">
              <a:cs typeface="Calibri"/>
            </a:endParaRPr>
          </a:p>
          <a:p>
            <a:pPr lvl="1"/>
            <a:endParaRPr lang="en-US">
              <a:cs typeface="Calibri"/>
            </a:endParaRPr>
          </a:p>
          <a:p>
            <a:pPr marL="342900" lvl="1"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350395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7BDE-E753-38FC-2B60-E465D3CA0AB4}"/>
              </a:ext>
            </a:extLst>
          </p:cNvPr>
          <p:cNvSpPr>
            <a:spLocks noGrp="1"/>
          </p:cNvSpPr>
          <p:nvPr>
            <p:ph type="title"/>
          </p:nvPr>
        </p:nvSpPr>
        <p:spPr/>
        <p:txBody>
          <a:bodyPr/>
          <a:lstStyle/>
          <a:p>
            <a:pPr algn="ctr"/>
            <a:r>
              <a:rPr lang="en-US">
                <a:cs typeface="Calibri Light"/>
              </a:rPr>
              <a:t>Verification</a:t>
            </a:r>
          </a:p>
        </p:txBody>
      </p:sp>
      <p:sp>
        <p:nvSpPr>
          <p:cNvPr id="3" name="Content Placeholder 2">
            <a:extLst>
              <a:ext uri="{FF2B5EF4-FFF2-40B4-BE49-F238E27FC236}">
                <a16:creationId xmlns:a16="http://schemas.microsoft.com/office/drawing/2014/main" id="{DBE53B7C-1066-4FB3-8477-FC6C200016B4}"/>
              </a:ext>
            </a:extLst>
          </p:cNvPr>
          <p:cNvSpPr>
            <a:spLocks noGrp="1"/>
          </p:cNvSpPr>
          <p:nvPr>
            <p:ph idx="1"/>
          </p:nvPr>
        </p:nvSpPr>
        <p:spPr/>
        <p:txBody>
          <a:bodyPr vert="horz" lIns="91440" tIns="45720" rIns="91440" bIns="45720" rtlCol="0" anchor="t">
            <a:normAutofit/>
          </a:bodyPr>
          <a:lstStyle/>
          <a:p>
            <a:r>
              <a:rPr lang="en-US">
                <a:cs typeface="Calibri"/>
              </a:rPr>
              <a:t>Verification is October 3, 2023-November 15, 2024</a:t>
            </a:r>
          </a:p>
          <a:p>
            <a:r>
              <a:rPr lang="en-US">
                <a:cs typeface="Calibri"/>
              </a:rPr>
              <a:t>We pull a 3% sample of Free and reduced applications that were not qualified via direct certification.</a:t>
            </a:r>
          </a:p>
          <a:p>
            <a:r>
              <a:rPr lang="en-US">
                <a:cs typeface="Calibri"/>
              </a:rPr>
              <a:t>We are verifying that the income on their application is what they really make.</a:t>
            </a:r>
          </a:p>
          <a:p>
            <a:r>
              <a:rPr lang="en-US">
                <a:cs typeface="Calibri"/>
              </a:rPr>
              <a:t>If families say they got a letter from CSI regarding Verification, please send them to Maggie Necaise or to Ilene Agustin.</a:t>
            </a:r>
          </a:p>
          <a:p>
            <a:endParaRPr lang="en-US">
              <a:cs typeface="Calibri"/>
            </a:endParaRPr>
          </a:p>
        </p:txBody>
      </p:sp>
    </p:spTree>
    <p:extLst>
      <p:ext uri="{BB962C8B-B14F-4D97-AF65-F5344CB8AC3E}">
        <p14:creationId xmlns:p14="http://schemas.microsoft.com/office/powerpoint/2010/main" val="2113451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FDD9-E58C-17ED-D3CA-59275AECF662}"/>
              </a:ext>
              <a:ext uri="{C183D7F6-B498-43B3-948B-1728B52AA6E4}">
                <adec:decorative xmlns:adec="http://schemas.microsoft.com/office/drawing/2017/decorative" val="1"/>
              </a:ext>
            </a:extLst>
          </p:cNvPr>
          <p:cNvSpPr>
            <a:spLocks noGrp="1"/>
          </p:cNvSpPr>
          <p:nvPr>
            <p:ph type="title"/>
          </p:nvPr>
        </p:nvSpPr>
        <p:spPr/>
        <p:txBody>
          <a:bodyPr/>
          <a:lstStyle/>
          <a:p>
            <a:r>
              <a:rPr lang="en-US" dirty="0">
                <a:cs typeface="Calibri Light"/>
              </a:rPr>
              <a:t>School Finance</a:t>
            </a:r>
            <a:endParaRPr lang="en-US" dirty="0"/>
          </a:p>
        </p:txBody>
      </p:sp>
      <p:sp>
        <p:nvSpPr>
          <p:cNvPr id="3" name="Content Placeholder 2">
            <a:extLst>
              <a:ext uri="{FF2B5EF4-FFF2-40B4-BE49-F238E27FC236}">
                <a16:creationId xmlns:a16="http://schemas.microsoft.com/office/drawing/2014/main" id="{5168FEF4-F6A8-698C-BDA1-B9B62C3FBC01}"/>
              </a:ext>
              <a:ext uri="{C183D7F6-B498-43B3-948B-1728B52AA6E4}">
                <adec:decorative xmlns:adec="http://schemas.microsoft.com/office/drawing/2017/decorative" val="0"/>
              </a:ext>
            </a:extLst>
          </p:cNvPr>
          <p:cNvSpPr>
            <a:spLocks noGrp="1"/>
          </p:cNvSpPr>
          <p:nvPr>
            <p:ph idx="1"/>
          </p:nvPr>
        </p:nvSpPr>
        <p:spPr/>
        <p:txBody>
          <a:bodyPr vert="horz" lIns="91440" tIns="45720" rIns="91440" bIns="45720" rtlCol="0" anchor="t">
            <a:normAutofit/>
          </a:bodyPr>
          <a:lstStyle/>
          <a:p>
            <a:endParaRPr lang="en-US">
              <a:cs typeface="Calibri"/>
            </a:endParaRPr>
          </a:p>
          <a:p>
            <a:r>
              <a:rPr lang="en-US">
                <a:cs typeface="Calibri"/>
              </a:rPr>
              <a:t>September 29, 2023</a:t>
            </a:r>
          </a:p>
          <a:p>
            <a:pPr lvl="1"/>
            <a:r>
              <a:rPr lang="en-US">
                <a:cs typeface="Calibri"/>
              </a:rPr>
              <a:t>Draft Audits are due</a:t>
            </a:r>
          </a:p>
          <a:p>
            <a:pPr lvl="1"/>
            <a:r>
              <a:rPr lang="en-US">
                <a:cs typeface="Calibri"/>
              </a:rPr>
              <a:t>Data Pipeline files are due – must balance by category as listed in audit</a:t>
            </a:r>
          </a:p>
          <a:p>
            <a:pPr lvl="1"/>
            <a:r>
              <a:rPr lang="en-US">
                <a:cs typeface="Calibri"/>
              </a:rPr>
              <a:t>New schools – Audit exemption requests due to OSA and CSI</a:t>
            </a:r>
          </a:p>
          <a:p>
            <a:pPr lvl="2"/>
            <a:r>
              <a:rPr lang="en-US">
                <a:cs typeface="Calibri"/>
              </a:rPr>
              <a:t>Schools are responsible to submitting to the OSA – If school not listed in their portal, please contact David Sever for OSA email contact to submit via an email</a:t>
            </a:r>
          </a:p>
          <a:p>
            <a:r>
              <a:rPr lang="en-US">
                <a:cs typeface="Calibri"/>
              </a:rPr>
              <a:t>October 16, 2023</a:t>
            </a:r>
          </a:p>
          <a:p>
            <a:pPr lvl="1"/>
            <a:r>
              <a:rPr lang="en-US">
                <a:cs typeface="Calibri"/>
              </a:rPr>
              <a:t>Final Audits due</a:t>
            </a:r>
          </a:p>
          <a:p>
            <a:pPr lvl="1"/>
            <a:r>
              <a:rPr lang="en-US">
                <a:cs typeface="Calibri"/>
              </a:rPr>
              <a:t>Assurances for Financial Accreditation due </a:t>
            </a:r>
          </a:p>
          <a:p>
            <a:pPr lvl="2"/>
            <a:endParaRPr lang="en-US">
              <a:cs typeface="Calibri"/>
            </a:endParaRPr>
          </a:p>
          <a:p>
            <a:pPr lvl="2"/>
            <a:endParaRPr lang="en-US">
              <a:cs typeface="Calibri"/>
            </a:endParaRPr>
          </a:p>
        </p:txBody>
      </p:sp>
      <p:sp>
        <p:nvSpPr>
          <p:cNvPr id="5" name="TextBox 4">
            <a:extLst>
              <a:ext uri="{FF2B5EF4-FFF2-40B4-BE49-F238E27FC236}">
                <a16:creationId xmlns:a16="http://schemas.microsoft.com/office/drawing/2014/main" id="{4A9CCE64-D4BE-44BB-4E5B-C7814D8695C7}"/>
              </a:ext>
              <a:ext uri="{C183D7F6-B498-43B3-948B-1728B52AA6E4}">
                <adec:decorative xmlns:adec="http://schemas.microsoft.com/office/drawing/2017/decorative" val="1"/>
              </a:ext>
            </a:extLst>
          </p:cNvPr>
          <p:cNvSpPr txBox="1"/>
          <p:nvPr/>
        </p:nvSpPr>
        <p:spPr>
          <a:xfrm>
            <a:off x="630179" y="1589325"/>
            <a:ext cx="7885273" cy="461665"/>
          </a:xfrm>
          <a:prstGeom prst="rect">
            <a:avLst/>
          </a:prstGeom>
          <a:solidFill>
            <a:schemeClr val="accent3">
              <a:lumMod val="20000"/>
              <a:lumOff val="80000"/>
            </a:schemeClr>
          </a:solidFill>
        </p:spPr>
        <p:txBody>
          <a:bodyPr wrap="square" lIns="91440" tIns="45720" rIns="91440" bIns="45720" rtlCol="0" anchor="t">
            <a:spAutoFit/>
          </a:bodyPr>
          <a:lstStyle/>
          <a:p>
            <a:pPr algn="ctr"/>
            <a:r>
              <a:rPr lang="en-US" sz="2400"/>
              <a:t>Upcoming Deadline Reminders</a:t>
            </a:r>
            <a:endParaRPr lang="en-US" sz="2400">
              <a:cs typeface="Calibri"/>
            </a:endParaRPr>
          </a:p>
        </p:txBody>
      </p:sp>
      <p:pic>
        <p:nvPicPr>
          <p:cNvPr id="6" name="Graphic 5">
            <a:extLst>
              <a:ext uri="{FF2B5EF4-FFF2-40B4-BE49-F238E27FC236}">
                <a16:creationId xmlns:a16="http://schemas.microsoft.com/office/drawing/2014/main" id="{3D4BEEE9-A9C5-D25E-3FFC-61EB72B150E2}"/>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18727" y="5257800"/>
            <a:ext cx="914400" cy="914400"/>
          </a:xfrm>
          <a:prstGeom prst="rect">
            <a:avLst/>
          </a:prstGeom>
        </p:spPr>
      </p:pic>
    </p:spTree>
    <p:extLst>
      <p:ext uri="{BB962C8B-B14F-4D97-AF65-F5344CB8AC3E}">
        <p14:creationId xmlns:p14="http://schemas.microsoft.com/office/powerpoint/2010/main" val="63699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FDD9-E58C-17ED-D3CA-59275AECF662}"/>
              </a:ext>
            </a:extLst>
          </p:cNvPr>
          <p:cNvSpPr>
            <a:spLocks noGrp="1"/>
          </p:cNvSpPr>
          <p:nvPr>
            <p:ph type="title"/>
          </p:nvPr>
        </p:nvSpPr>
        <p:spPr/>
        <p:txBody>
          <a:bodyPr/>
          <a:lstStyle/>
          <a:p>
            <a:r>
              <a:rPr lang="en-US" dirty="0">
                <a:cs typeface="Calibri Light"/>
              </a:rPr>
              <a:t>School Finance – Audits &amp; Assurances</a:t>
            </a:r>
            <a:endParaRPr lang="en-US" dirty="0"/>
          </a:p>
        </p:txBody>
      </p:sp>
      <p:sp>
        <p:nvSpPr>
          <p:cNvPr id="3" name="Content Placeholder 2">
            <a:extLst>
              <a:ext uri="{FF2B5EF4-FFF2-40B4-BE49-F238E27FC236}">
                <a16:creationId xmlns:a16="http://schemas.microsoft.com/office/drawing/2014/main" id="{5168FEF4-F6A8-698C-BDA1-B9B62C3FBC01}"/>
              </a:ext>
            </a:extLst>
          </p:cNvPr>
          <p:cNvSpPr>
            <a:spLocks noGrp="1"/>
          </p:cNvSpPr>
          <p:nvPr>
            <p:ph idx="1"/>
          </p:nvPr>
        </p:nvSpPr>
        <p:spPr/>
        <p:txBody>
          <a:bodyPr vert="horz" lIns="91440" tIns="45720" rIns="91440" bIns="45720" rtlCol="0" anchor="t">
            <a:normAutofit/>
          </a:bodyPr>
          <a:lstStyle/>
          <a:p>
            <a:endParaRPr lang="en-US" dirty="0">
              <a:cs typeface="Calibri"/>
            </a:endParaRPr>
          </a:p>
          <a:p>
            <a:pPr lvl="1"/>
            <a:r>
              <a:rPr lang="en-US" sz="2000" dirty="0">
                <a:cs typeface="Calibri"/>
              </a:rPr>
              <a:t>Single Audits </a:t>
            </a:r>
          </a:p>
          <a:p>
            <a:pPr lvl="2"/>
            <a:r>
              <a:rPr lang="en-US" dirty="0">
                <a:latin typeface="Calibri" panose="020F0502020204030204"/>
                <a:cs typeface="Calibri"/>
              </a:rPr>
              <a:t>A school reporting  $750,000 or more in federal expenditures will be required to file a Single Audit.  </a:t>
            </a:r>
          </a:p>
          <a:p>
            <a:pPr lvl="2"/>
            <a:r>
              <a:rPr lang="en-US" dirty="0">
                <a:latin typeface="Arial"/>
                <a:cs typeface="Arial"/>
              </a:rPr>
              <a:t>OSC: Compliance requirements and single audit is the responsibility of the CSI school.  The individual schools are responsible for submitting a SEFA (Schedule of Expenditures of Federal Awards) to the feds.  </a:t>
            </a:r>
          </a:p>
          <a:p>
            <a:pPr lvl="1"/>
            <a:r>
              <a:rPr lang="en-US" sz="2000" dirty="0">
                <a:cs typeface="Calibri"/>
              </a:rPr>
              <a:t>Assurances for Financial Accreditation</a:t>
            </a:r>
          </a:p>
          <a:p>
            <a:pPr lvl="2"/>
            <a:r>
              <a:rPr lang="en-US" dirty="0">
                <a:cs typeface="Calibri"/>
              </a:rPr>
              <a:t>Section 44-6</a:t>
            </a:r>
          </a:p>
          <a:p>
            <a:pPr lvl="2"/>
            <a:endParaRPr lang="en-US" dirty="0">
              <a:cs typeface="Calibri"/>
            </a:endParaRPr>
          </a:p>
          <a:p>
            <a:pPr lvl="2"/>
            <a:endParaRPr lang="en-US" dirty="0">
              <a:cs typeface="Calibri"/>
            </a:endParaRPr>
          </a:p>
          <a:p>
            <a:pPr lvl="2"/>
            <a:endParaRPr lang="en-US" dirty="0">
              <a:cs typeface="Calibri"/>
            </a:endParaRPr>
          </a:p>
        </p:txBody>
      </p:sp>
      <p:sp>
        <p:nvSpPr>
          <p:cNvPr id="5" name="TextBox 4">
            <a:extLst>
              <a:ext uri="{FF2B5EF4-FFF2-40B4-BE49-F238E27FC236}">
                <a16:creationId xmlns:a16="http://schemas.microsoft.com/office/drawing/2014/main" id="{4A9CCE64-D4BE-44BB-4E5B-C7814D8695C7}"/>
              </a:ext>
              <a:ext uri="{C183D7F6-B498-43B3-948B-1728B52AA6E4}">
                <adec:decorative xmlns:adec="http://schemas.microsoft.com/office/drawing/2017/decorative" val="1"/>
              </a:ext>
            </a:extLst>
          </p:cNvPr>
          <p:cNvSpPr txBox="1"/>
          <p:nvPr/>
        </p:nvSpPr>
        <p:spPr>
          <a:xfrm>
            <a:off x="630179" y="1589325"/>
            <a:ext cx="7885273" cy="461665"/>
          </a:xfrm>
          <a:prstGeom prst="rect">
            <a:avLst/>
          </a:prstGeom>
          <a:solidFill>
            <a:schemeClr val="accent3">
              <a:lumMod val="20000"/>
              <a:lumOff val="80000"/>
            </a:schemeClr>
          </a:solidFill>
        </p:spPr>
        <p:txBody>
          <a:bodyPr wrap="square" lIns="91440" tIns="45720" rIns="91440" bIns="45720" rtlCol="0" anchor="t">
            <a:spAutoFit/>
          </a:bodyPr>
          <a:lstStyle/>
          <a:p>
            <a:pPr algn="ctr"/>
            <a:r>
              <a:rPr lang="en-US" sz="2400">
                <a:cs typeface="Calibri"/>
              </a:rPr>
              <a:t>Discussion on Key Deliverables</a:t>
            </a:r>
          </a:p>
        </p:txBody>
      </p:sp>
      <p:pic>
        <p:nvPicPr>
          <p:cNvPr id="4" name="Picture 3" descr="Screenshot of ongoing deficit - References, 22-44-205(1.5)(a)&amp;(c), 22-44-102(7.3)">
            <a:extLst>
              <a:ext uri="{FF2B5EF4-FFF2-40B4-BE49-F238E27FC236}">
                <a16:creationId xmlns:a16="http://schemas.microsoft.com/office/drawing/2014/main" id="{0A9DF46D-9BD9-5602-07F8-1EE8DD7F72EF}"/>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473978" y="4350361"/>
            <a:ext cx="8080695" cy="558628"/>
          </a:xfrm>
          <a:prstGeom prst="rect">
            <a:avLst/>
          </a:prstGeom>
        </p:spPr>
      </p:pic>
      <p:pic>
        <p:nvPicPr>
          <p:cNvPr id="6" name="Graphic 5">
            <a:extLst>
              <a:ext uri="{FF2B5EF4-FFF2-40B4-BE49-F238E27FC236}">
                <a16:creationId xmlns:a16="http://schemas.microsoft.com/office/drawing/2014/main" id="{6EFB6017-D62D-4133-419E-9A3011E9462B}"/>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18727" y="5257800"/>
            <a:ext cx="914400" cy="914400"/>
          </a:xfrm>
          <a:prstGeom prst="rect">
            <a:avLst/>
          </a:prstGeom>
        </p:spPr>
      </p:pic>
    </p:spTree>
    <p:extLst>
      <p:ext uri="{BB962C8B-B14F-4D97-AF65-F5344CB8AC3E}">
        <p14:creationId xmlns:p14="http://schemas.microsoft.com/office/powerpoint/2010/main" val="40621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302F88-D78B-1DE4-7EB2-F5F663C3F9AF}"/>
              </a:ext>
            </a:extLst>
          </p:cNvPr>
          <p:cNvSpPr>
            <a:spLocks noGrp="1"/>
          </p:cNvSpPr>
          <p:nvPr>
            <p:ph type="title"/>
          </p:nvPr>
        </p:nvSpPr>
        <p:spPr>
          <a:xfrm>
            <a:off x="528433" y="452762"/>
            <a:ext cx="4000647" cy="1399562"/>
          </a:xfrm>
        </p:spPr>
        <p:txBody>
          <a:bodyPr anchor="ctr">
            <a:normAutofit/>
          </a:bodyPr>
          <a:lstStyle/>
          <a:p>
            <a:r>
              <a:rPr lang="en-US" sz="3500"/>
              <a:t>Grant Milestones</a:t>
            </a:r>
          </a:p>
        </p:txBody>
      </p:sp>
      <p:sp>
        <p:nvSpPr>
          <p:cNvPr id="9" name="Content Placeholder 8">
            <a:extLst>
              <a:ext uri="{FF2B5EF4-FFF2-40B4-BE49-F238E27FC236}">
                <a16:creationId xmlns:a16="http://schemas.microsoft.com/office/drawing/2014/main" id="{9A7F0ED3-D856-553B-4BBC-596A7D973374}"/>
              </a:ext>
            </a:extLst>
          </p:cNvPr>
          <p:cNvSpPr>
            <a:spLocks noGrp="1"/>
          </p:cNvSpPr>
          <p:nvPr>
            <p:ph idx="1"/>
          </p:nvPr>
        </p:nvSpPr>
        <p:spPr>
          <a:xfrm>
            <a:off x="571350" y="2067791"/>
            <a:ext cx="4826273" cy="3844636"/>
          </a:xfrm>
        </p:spPr>
        <p:txBody>
          <a:bodyPr anchor="ctr">
            <a:normAutofit/>
          </a:bodyPr>
          <a:lstStyle/>
          <a:p>
            <a:pPr>
              <a:buFont typeface="Wingdings" panose="05000000000000000000" pitchFamily="2" charset="2"/>
              <a:buChar char="q"/>
            </a:pPr>
            <a:endParaRPr lang="en-US" sz="1700"/>
          </a:p>
          <a:p>
            <a:pPr>
              <a:buFont typeface="Wingdings" panose="05000000000000000000" pitchFamily="2" charset="2"/>
              <a:buChar char="q"/>
            </a:pPr>
            <a:endParaRPr lang="en-US" sz="1700"/>
          </a:p>
          <a:p>
            <a:pPr>
              <a:buFont typeface="Wingdings" panose="05000000000000000000" pitchFamily="2" charset="2"/>
              <a:buChar char="q"/>
            </a:pPr>
            <a:endParaRPr lang="en-US" sz="1700"/>
          </a:p>
          <a:p>
            <a:pPr marL="0" indent="0">
              <a:buNone/>
            </a:pPr>
            <a:r>
              <a:rPr lang="en-US" sz="1700"/>
              <a:t>Increased number of competitive grants available</a:t>
            </a:r>
          </a:p>
          <a:p>
            <a:pPr marL="0" indent="0">
              <a:buNone/>
            </a:pPr>
            <a:endParaRPr lang="en-US" sz="1700"/>
          </a:p>
          <a:p>
            <a:pPr marL="0" indent="0">
              <a:buNone/>
            </a:pPr>
            <a:r>
              <a:rPr lang="en-US" sz="1700"/>
              <a:t>Increased number of CSI schools</a:t>
            </a:r>
          </a:p>
          <a:p>
            <a:pPr marL="0" indent="0">
              <a:buNone/>
            </a:pPr>
            <a:endParaRPr lang="en-US" sz="1700"/>
          </a:p>
          <a:p>
            <a:pPr marL="0" indent="0">
              <a:buNone/>
            </a:pPr>
            <a:r>
              <a:rPr lang="en-US" sz="1700"/>
              <a:t>CSI contractual agreement with schools</a:t>
            </a:r>
          </a:p>
          <a:p>
            <a:pPr lvl="1">
              <a:buFont typeface="Wingdings" panose="05000000000000000000" pitchFamily="2" charset="2"/>
              <a:buChar char="q"/>
            </a:pPr>
            <a:r>
              <a:rPr lang="en-US" sz="1200"/>
              <a:t>Drawing down funds</a:t>
            </a:r>
          </a:p>
          <a:p>
            <a:pPr marL="342900" lvl="1" indent="0">
              <a:buNone/>
            </a:pPr>
            <a:endParaRPr lang="en-US" sz="1000"/>
          </a:p>
          <a:p>
            <a:pPr marL="0" indent="0">
              <a:buNone/>
            </a:pPr>
            <a:r>
              <a:rPr lang="en-US" sz="1700"/>
              <a:t>CDE contractual agreement with CSI</a:t>
            </a:r>
          </a:p>
          <a:p>
            <a:pPr lvl="1">
              <a:buFont typeface="Wingdings" panose="05000000000000000000" pitchFamily="2" charset="2"/>
              <a:buChar char="q"/>
            </a:pPr>
            <a:r>
              <a:rPr lang="en-US" sz="1200"/>
              <a:t>Quarterly at minimum</a:t>
            </a:r>
          </a:p>
          <a:p>
            <a:pPr lvl="1">
              <a:buFont typeface="Wingdings" panose="05000000000000000000" pitchFamily="2" charset="2"/>
              <a:buChar char="q"/>
            </a:pPr>
            <a:r>
              <a:rPr lang="en-US" sz="1200"/>
              <a:t>Some require monthly</a:t>
            </a:r>
          </a:p>
          <a:p>
            <a:pPr>
              <a:buFont typeface="Wingdings" panose="05000000000000000000" pitchFamily="2" charset="2"/>
              <a:buChar char="q"/>
            </a:pPr>
            <a:endParaRPr lang="en-US" sz="1700"/>
          </a:p>
          <a:p>
            <a:pPr marL="0" indent="0">
              <a:buNone/>
            </a:pPr>
            <a:endParaRPr lang="en-US" sz="1700"/>
          </a:p>
          <a:p>
            <a:pPr marL="0" indent="0">
              <a:buNone/>
            </a:pPr>
            <a:endParaRPr lang="en-US" sz="1700"/>
          </a:p>
          <a:p>
            <a:pPr>
              <a:buFont typeface="Wingdings" panose="05000000000000000000" pitchFamily="2" charset="2"/>
              <a:buChar char="q"/>
            </a:pPr>
            <a:endParaRPr lang="en-US" sz="1700"/>
          </a:p>
          <a:p>
            <a:pPr>
              <a:buFont typeface="Wingdings" panose="05000000000000000000" pitchFamily="2" charset="2"/>
              <a:buChar char="q"/>
            </a:pPr>
            <a:endParaRPr lang="en-US" sz="1700"/>
          </a:p>
          <a:p>
            <a:pPr marL="0" indent="0">
              <a:buNone/>
            </a:pPr>
            <a:endParaRPr lang="en-US" sz="1700"/>
          </a:p>
          <a:p>
            <a:pPr>
              <a:buFont typeface="Wingdings" panose="05000000000000000000" pitchFamily="2" charset="2"/>
              <a:buChar char="q"/>
            </a:pPr>
            <a:endParaRPr lang="en-US" sz="1700"/>
          </a:p>
        </p:txBody>
      </p:sp>
      <p:pic>
        <p:nvPicPr>
          <p:cNvPr id="5" name="Content Placeholder 4" descr="Hourglass and a calendar">
            <a:extLst>
              <a:ext uri="{FF2B5EF4-FFF2-40B4-BE49-F238E27FC236}">
                <a16:creationId xmlns:a16="http://schemas.microsoft.com/office/drawing/2014/main" id="{E780F044-9032-9BAF-1D1B-ECC5EA35EFD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3433" r="7544" b="-1"/>
          <a:stretch/>
        </p:blipFill>
        <p:spPr>
          <a:xfrm>
            <a:off x="5889078" y="1152543"/>
            <a:ext cx="2609618" cy="4480560"/>
          </a:xfrm>
          <a:prstGeom prst="rect">
            <a:avLst/>
          </a:prstGeom>
          <a:effectLst>
            <a:outerShdw blurRad="127000" dist="50800" dir="10800000" sx="99000" sy="99000" algn="r" rotWithShape="0">
              <a:prstClr val="black">
                <a:alpha val="40000"/>
              </a:prstClr>
            </a:outerShdw>
          </a:effectLst>
        </p:spPr>
      </p:pic>
      <p:sp>
        <p:nvSpPr>
          <p:cNvPr id="8" name="TextBox 7">
            <a:extLst>
              <a:ext uri="{FF2B5EF4-FFF2-40B4-BE49-F238E27FC236}">
                <a16:creationId xmlns:a16="http://schemas.microsoft.com/office/drawing/2014/main" id="{2552A01A-C506-300E-7107-5315492172CD}"/>
              </a:ext>
            </a:extLst>
          </p:cNvPr>
          <p:cNvSpPr txBox="1"/>
          <p:nvPr/>
        </p:nvSpPr>
        <p:spPr>
          <a:xfrm>
            <a:off x="528433" y="5414554"/>
            <a:ext cx="7949046" cy="830997"/>
          </a:xfrm>
          <a:prstGeom prst="rect">
            <a:avLst/>
          </a:prstGeom>
          <a:noFill/>
        </p:spPr>
        <p:txBody>
          <a:bodyPr wrap="square" rtlCol="0">
            <a:spAutoFit/>
          </a:bodyPr>
          <a:lstStyle/>
          <a:p>
            <a:pPr>
              <a:buFont typeface="Wingdings" panose="05000000000000000000" pitchFamily="2" charset="2"/>
              <a:buChar char="ü"/>
            </a:pPr>
            <a:r>
              <a:rPr lang="en-US" sz="1600" i="1"/>
              <a:t>Elevates end of year scramble and capacity issues</a:t>
            </a:r>
          </a:p>
          <a:p>
            <a:pPr>
              <a:buFont typeface="Wingdings" panose="05000000000000000000" pitchFamily="2" charset="2"/>
              <a:buChar char="ü"/>
            </a:pPr>
            <a:r>
              <a:rPr lang="en-US" sz="1600" i="1"/>
              <a:t>Improves cash flow outlook</a:t>
            </a:r>
          </a:p>
          <a:p>
            <a:pPr>
              <a:buFont typeface="Wingdings" panose="05000000000000000000" pitchFamily="2" charset="2"/>
              <a:buChar char="ü"/>
            </a:pPr>
            <a:r>
              <a:rPr lang="en-US" sz="1600" i="1"/>
              <a:t>Allows early identification of revision needs </a:t>
            </a:r>
          </a:p>
        </p:txBody>
      </p:sp>
    </p:spTree>
    <p:extLst>
      <p:ext uri="{BB962C8B-B14F-4D97-AF65-F5344CB8AC3E}">
        <p14:creationId xmlns:p14="http://schemas.microsoft.com/office/powerpoint/2010/main" val="3517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938B4-C006-C098-BF0E-F97C18DAB235}"/>
              </a:ext>
            </a:extLst>
          </p:cNvPr>
          <p:cNvSpPr>
            <a:spLocks noGrp="1"/>
          </p:cNvSpPr>
          <p:nvPr>
            <p:ph type="title"/>
          </p:nvPr>
        </p:nvSpPr>
        <p:spPr/>
        <p:txBody>
          <a:bodyPr/>
          <a:lstStyle/>
          <a:p>
            <a:r>
              <a:rPr lang="en-US" dirty="0"/>
              <a:t>Grant Milestones – FY24 Dates</a:t>
            </a:r>
          </a:p>
        </p:txBody>
      </p:sp>
      <p:pic>
        <p:nvPicPr>
          <p:cNvPr id="16" name="Graphic 15" descr="Monthly calendar with solid fill">
            <a:extLst>
              <a:ext uri="{FF2B5EF4-FFF2-40B4-BE49-F238E27FC236}">
                <a16:creationId xmlns:a16="http://schemas.microsoft.com/office/drawing/2014/main" id="{F427A5FA-61BC-32BC-DF48-3E1BCB78D8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92391" y="570707"/>
            <a:ext cx="914400" cy="914400"/>
          </a:xfrm>
          <a:prstGeom prst="rect">
            <a:avLst/>
          </a:prstGeom>
        </p:spPr>
      </p:pic>
      <p:sp>
        <p:nvSpPr>
          <p:cNvPr id="18" name="TextBox 17">
            <a:extLst>
              <a:ext uri="{FF2B5EF4-FFF2-40B4-BE49-F238E27FC236}">
                <a16:creationId xmlns:a16="http://schemas.microsoft.com/office/drawing/2014/main" id="{030FD61C-D595-84FC-257B-7CBF4FC53504}"/>
              </a:ext>
            </a:extLst>
          </p:cNvPr>
          <p:cNvSpPr txBox="1"/>
          <p:nvPr/>
        </p:nvSpPr>
        <p:spPr>
          <a:xfrm>
            <a:off x="619824" y="1943062"/>
            <a:ext cx="7886700" cy="2862322"/>
          </a:xfrm>
          <a:prstGeom prst="rect">
            <a:avLst/>
          </a:prstGeom>
          <a:noFill/>
        </p:spPr>
        <p:txBody>
          <a:bodyPr wrap="square" rtlCol="0">
            <a:spAutoFit/>
          </a:bodyPr>
          <a:lstStyle/>
          <a:p>
            <a:r>
              <a:rPr lang="en-US"/>
              <a:t>November 1</a:t>
            </a:r>
            <a:r>
              <a:rPr lang="en-US" baseline="30000"/>
              <a:t>st</a:t>
            </a:r>
            <a:r>
              <a:rPr lang="en-US"/>
              <a:t>, 2023	20%		Categorical* </a:t>
            </a:r>
          </a:p>
          <a:p>
            <a:endParaRPr lang="en-US"/>
          </a:p>
          <a:p>
            <a:r>
              <a:rPr lang="en-US"/>
              <a:t>January 8th, 2024		40%		Categorical &amp; Competitive</a:t>
            </a:r>
          </a:p>
          <a:p>
            <a:endParaRPr lang="en-US"/>
          </a:p>
          <a:p>
            <a:r>
              <a:rPr lang="en-US"/>
              <a:t>April 1</a:t>
            </a:r>
            <a:r>
              <a:rPr lang="en-US" baseline="30000"/>
              <a:t>st</a:t>
            </a:r>
            <a:r>
              <a:rPr lang="en-US"/>
              <a:t>, 2024		60%		Categorical &amp; Competitive</a:t>
            </a:r>
          </a:p>
          <a:p>
            <a:endParaRPr lang="en-US"/>
          </a:p>
          <a:p>
            <a:r>
              <a:rPr lang="en-US"/>
              <a:t>June 3</a:t>
            </a:r>
            <a:r>
              <a:rPr lang="en-US" baseline="30000"/>
              <a:t>rd</a:t>
            </a:r>
            <a:r>
              <a:rPr lang="en-US"/>
              <a:t>, 2024		80%		Categorical &amp; Competitive </a:t>
            </a:r>
          </a:p>
          <a:p>
            <a:endParaRPr lang="en-US"/>
          </a:p>
          <a:p>
            <a:r>
              <a:rPr lang="en-US"/>
              <a:t>July 9</a:t>
            </a:r>
            <a:r>
              <a:rPr lang="en-US" baseline="30000"/>
              <a:t>th</a:t>
            </a:r>
            <a:r>
              <a:rPr lang="en-US"/>
              <a:t>, 2024		100%		Categorical &amp; Competitive </a:t>
            </a:r>
          </a:p>
          <a:p>
            <a:endParaRPr lang="en-US"/>
          </a:p>
        </p:txBody>
      </p:sp>
      <p:sp>
        <p:nvSpPr>
          <p:cNvPr id="19" name="TextBox 18">
            <a:extLst>
              <a:ext uri="{FF2B5EF4-FFF2-40B4-BE49-F238E27FC236}">
                <a16:creationId xmlns:a16="http://schemas.microsoft.com/office/drawing/2014/main" id="{A676EAE0-71D4-4843-0D8A-AB2896113A17}"/>
              </a:ext>
            </a:extLst>
          </p:cNvPr>
          <p:cNvSpPr txBox="1"/>
          <p:nvPr/>
        </p:nvSpPr>
        <p:spPr>
          <a:xfrm>
            <a:off x="441596" y="5337647"/>
            <a:ext cx="8271642" cy="842784"/>
          </a:xfrm>
          <a:prstGeom prst="roundRect">
            <a:avLst/>
          </a:prstGeom>
          <a:solidFill>
            <a:schemeClr val="accent6">
              <a:lumMod val="20000"/>
              <a:lumOff val="80000"/>
            </a:schemeClr>
          </a:solidFill>
        </p:spPr>
        <p:txBody>
          <a:bodyPr wrap="square" lIns="91440" tIns="45720" rIns="91440" bIns="45720" rtlCol="0" anchor="t">
            <a:spAutoFit/>
          </a:bodyPr>
          <a:lstStyle/>
          <a:p>
            <a:pPr algn="ctr"/>
            <a:r>
              <a:rPr lang="en-US" sz="1200" b="1"/>
              <a:t>Exception Forms</a:t>
            </a:r>
          </a:p>
          <a:p>
            <a:r>
              <a:rPr lang="en-US" sz="1050"/>
              <a:t>Intended to inform of missed deadlines for revision approval delays and activities that have not yet taken place.</a:t>
            </a:r>
            <a:endParaRPr lang="en-US" sz="1050">
              <a:cs typeface="Calibri"/>
            </a:endParaRPr>
          </a:p>
          <a:p>
            <a:endParaRPr lang="en-US" sz="1050">
              <a:cs typeface="Calibri"/>
            </a:endParaRPr>
          </a:p>
          <a:p>
            <a:r>
              <a:rPr lang="en-US" sz="1050">
                <a:hlinkClick r:id="rId5"/>
              </a:rPr>
              <a:t>Exception Request Template</a:t>
            </a:r>
            <a:endParaRPr lang="en-US" sz="1050"/>
          </a:p>
        </p:txBody>
      </p:sp>
    </p:spTree>
    <p:extLst>
      <p:ext uri="{BB962C8B-B14F-4D97-AF65-F5344CB8AC3E}">
        <p14:creationId xmlns:p14="http://schemas.microsoft.com/office/powerpoint/2010/main" val="3524896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d5d4ef4-66e4-456c-a4be-55e6f6a4bf9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824C7F22627D84F94AE2DD223B081B6" ma:contentTypeVersion="9" ma:contentTypeDescription="Create a new document." ma:contentTypeScope="" ma:versionID="3f0ef6bf0ef16583475f6f0c321530af">
  <xsd:schema xmlns:xsd="http://www.w3.org/2001/XMLSchema" xmlns:xs="http://www.w3.org/2001/XMLSchema" xmlns:p="http://schemas.microsoft.com/office/2006/metadata/properties" xmlns:ns3="2d5d4ef4-66e4-456c-a4be-55e6f6a4bf92" xmlns:ns4="bf835676-363e-4e92-b624-224a081fa6fb" targetNamespace="http://schemas.microsoft.com/office/2006/metadata/properties" ma:root="true" ma:fieldsID="7365170e5c243ee2f7001810d19ee4c5" ns3:_="" ns4:_="">
    <xsd:import namespace="2d5d4ef4-66e4-456c-a4be-55e6f6a4bf92"/>
    <xsd:import namespace="bf835676-363e-4e92-b624-224a081fa6f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5d4ef4-66e4-456c-a4be-55e6f6a4bf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835676-363e-4e92-b624-224a081fa6f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C95F91-3652-4C42-89D7-9291A78DCDD4}">
  <ds:schemaRefs>
    <ds:schemaRef ds:uri="http://schemas.microsoft.com/office/infopath/2007/PartnerControls"/>
    <ds:schemaRef ds:uri="bf835676-363e-4e92-b624-224a081fa6fb"/>
    <ds:schemaRef ds:uri="http://purl.org/dc/dcmitype/"/>
    <ds:schemaRef ds:uri="http://purl.org/dc/elements/1.1/"/>
    <ds:schemaRef ds:uri="http://www.w3.org/XML/1998/namespace"/>
    <ds:schemaRef ds:uri="http://schemas.microsoft.com/office/2006/documentManagement/types"/>
    <ds:schemaRef ds:uri="http://schemas.openxmlformats.org/package/2006/metadata/core-properties"/>
    <ds:schemaRef ds:uri="2d5d4ef4-66e4-456c-a4be-55e6f6a4bf92"/>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643CF86B-9686-404C-8763-BCCFEA0D7A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5d4ef4-66e4-456c-a4be-55e6f6a4bf92"/>
    <ds:schemaRef ds:uri="bf835676-363e-4e92-b624-224a081fa6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E2F14C-0850-44DA-A8B3-30B6266308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TotalTime>
  <Words>1283</Words>
  <Application>Microsoft Office PowerPoint</Application>
  <PresentationFormat>On-screen Show (4:3)</PresentationFormat>
  <Paragraphs>231</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Roboto</vt:lpstr>
      <vt:lpstr>Wingdings</vt:lpstr>
      <vt:lpstr>Office Theme</vt:lpstr>
      <vt:lpstr>CSI Grant &amp; Finance Session</vt:lpstr>
      <vt:lpstr>Agenda</vt:lpstr>
      <vt:lpstr>CSI Finance Team</vt:lpstr>
      <vt:lpstr>Direct Certification </vt:lpstr>
      <vt:lpstr>Verification</vt:lpstr>
      <vt:lpstr>School Finance</vt:lpstr>
      <vt:lpstr>School Finance – Audits &amp; Assurances</vt:lpstr>
      <vt:lpstr>Grant Milestones</vt:lpstr>
      <vt:lpstr>Grant Milestones – FY24 Dates</vt:lpstr>
      <vt:lpstr>Grant Milestones – Preparing for Milestone</vt:lpstr>
      <vt:lpstr>Grant Milestones – Lifted Requirements</vt:lpstr>
      <vt:lpstr>Capital Construction Expenditure &amp; Eligibility Form</vt:lpstr>
      <vt:lpstr>Time and Effort Reporting</vt:lpstr>
      <vt:lpstr>Time and Effort Reporting - Templates</vt:lpstr>
      <vt:lpstr>Time and Effort Reporting - Procedures</vt:lpstr>
      <vt:lpstr>Grants General Updates / Upcoming Dates </vt:lpstr>
      <vt:lpstr>Questions?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Vigil, Raena</cp:lastModifiedBy>
  <cp:revision>95</cp:revision>
  <cp:lastPrinted>2022-06-13T18:30:20Z</cp:lastPrinted>
  <dcterms:created xsi:type="dcterms:W3CDTF">2020-09-01T02:09:52Z</dcterms:created>
  <dcterms:modified xsi:type="dcterms:W3CDTF">2023-09-21T21:09:32Z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0x010100C824C7F22627D84F94AE2DD223B081B6</vt:lpwstr>
  </property>
</Properties>
</file>