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81" r:id="rId2"/>
    <p:sldId id="282" r:id="rId3"/>
    <p:sldId id="283" r:id="rId4"/>
    <p:sldId id="284" r:id="rId5"/>
    <p:sldId id="285" r:id="rId6"/>
    <p:sldId id="286" r:id="rId7"/>
    <p:sldId id="291" r:id="rId8"/>
    <p:sldId id="292" r:id="rId9"/>
    <p:sldId id="294" r:id="rId10"/>
    <p:sldId id="302" r:id="rId11"/>
    <p:sldId id="295" r:id="rId12"/>
    <p:sldId id="296" r:id="rId13"/>
    <p:sldId id="297" r:id="rId14"/>
    <p:sldId id="298" r:id="rId15"/>
    <p:sldId id="299" r:id="rId16"/>
    <p:sldId id="300" r:id="rId17"/>
    <p:sldId id="30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CA93EB-0601-4657-A78C-919B2ABB1359}" v="4" dt="2023-09-06T17:15:43.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3" autoAdjust="0"/>
    <p:restoredTop sz="93792" autoAdjust="0"/>
  </p:normalViewPr>
  <p:slideViewPr>
    <p:cSldViewPr snapToGrid="0">
      <p:cViewPr varScale="1">
        <p:scale>
          <a:sx n="59" d="100"/>
          <a:sy n="59" d="100"/>
        </p:scale>
        <p:origin x="212" y="60"/>
      </p:cViewPr>
      <p:guideLst/>
    </p:cSldViewPr>
  </p:slideViewPr>
  <p:outlineViewPr>
    <p:cViewPr>
      <p:scale>
        <a:sx n="33" d="100"/>
        <a:sy n="33" d="100"/>
      </p:scale>
      <p:origin x="0" y="-78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58B00-0765-4710-B97F-B85637586489}"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BDCE2-083D-4EA6-AA10-7F7892EAC13B}" type="slidenum">
              <a:rPr lang="en-US" smtClean="0"/>
              <a:t>‹#›</a:t>
            </a:fld>
            <a:endParaRPr lang="en-US"/>
          </a:p>
        </p:txBody>
      </p:sp>
    </p:spTree>
    <p:extLst>
      <p:ext uri="{BB962C8B-B14F-4D97-AF65-F5344CB8AC3E}">
        <p14:creationId xmlns:p14="http://schemas.microsoft.com/office/powerpoint/2010/main" val="2677752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Remove for 21-22</a:t>
            </a:r>
          </a:p>
        </p:txBody>
      </p:sp>
      <p:sp>
        <p:nvSpPr>
          <p:cNvPr id="4" name="Slide Number Placeholder 3"/>
          <p:cNvSpPr>
            <a:spLocks noGrp="1"/>
          </p:cNvSpPr>
          <p:nvPr>
            <p:ph type="sldNum" sz="quarter" idx="5"/>
          </p:nvPr>
        </p:nvSpPr>
        <p:spPr/>
        <p:txBody>
          <a:bodyPr/>
          <a:lstStyle/>
          <a:p>
            <a:fld id="{2AC4F2C5-A789-409D-A175-DBC0E72A97EA}" type="slidenum">
              <a:rPr lang="en-US" smtClean="0"/>
              <a:t>3</a:t>
            </a:fld>
            <a:endParaRPr lang="en-US"/>
          </a:p>
        </p:txBody>
      </p:sp>
    </p:spTree>
    <p:extLst>
      <p:ext uri="{BB962C8B-B14F-4D97-AF65-F5344CB8AC3E}">
        <p14:creationId xmlns:p14="http://schemas.microsoft.com/office/powerpoint/2010/main" val="320471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Update 21-22</a:t>
            </a:r>
          </a:p>
        </p:txBody>
      </p:sp>
      <p:sp>
        <p:nvSpPr>
          <p:cNvPr id="4" name="Slide Number Placeholder 3"/>
          <p:cNvSpPr>
            <a:spLocks noGrp="1"/>
          </p:cNvSpPr>
          <p:nvPr>
            <p:ph type="sldNum" sz="quarter" idx="5"/>
          </p:nvPr>
        </p:nvSpPr>
        <p:spPr/>
        <p:txBody>
          <a:bodyPr/>
          <a:lstStyle/>
          <a:p>
            <a:fld id="{2AC4F2C5-A789-409D-A175-DBC0E72A97EA}" type="slidenum">
              <a:rPr lang="en-US" smtClean="0"/>
              <a:t>9</a:t>
            </a:fld>
            <a:endParaRPr lang="en-US"/>
          </a:p>
        </p:txBody>
      </p:sp>
    </p:spTree>
    <p:extLst>
      <p:ext uri="{BB962C8B-B14F-4D97-AF65-F5344CB8AC3E}">
        <p14:creationId xmlns:p14="http://schemas.microsoft.com/office/powerpoint/2010/main" val="2134716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Highlight-changed in 21-22</a:t>
            </a:r>
          </a:p>
        </p:txBody>
      </p:sp>
      <p:sp>
        <p:nvSpPr>
          <p:cNvPr id="4" name="Slide Number Placeholder 3"/>
          <p:cNvSpPr>
            <a:spLocks noGrp="1"/>
          </p:cNvSpPr>
          <p:nvPr>
            <p:ph type="sldNum" sz="quarter" idx="5"/>
          </p:nvPr>
        </p:nvSpPr>
        <p:spPr/>
        <p:txBody>
          <a:bodyPr/>
          <a:lstStyle/>
          <a:p>
            <a:fld id="{2AC4F2C5-A789-409D-A175-DBC0E72A97EA}" type="slidenum">
              <a:rPr lang="en-US" smtClean="0"/>
              <a:t>11</a:t>
            </a:fld>
            <a:endParaRPr lang="en-US"/>
          </a:p>
        </p:txBody>
      </p:sp>
    </p:spTree>
    <p:extLst>
      <p:ext uri="{BB962C8B-B14F-4D97-AF65-F5344CB8AC3E}">
        <p14:creationId xmlns:p14="http://schemas.microsoft.com/office/powerpoint/2010/main" val="1255333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Make due </a:t>
            </a:r>
            <a:r>
              <a:rPr lang="en-US"/>
              <a:t>date Oct 29, 2021</a:t>
            </a:r>
          </a:p>
        </p:txBody>
      </p:sp>
      <p:sp>
        <p:nvSpPr>
          <p:cNvPr id="4" name="Slide Number Placeholder 3"/>
          <p:cNvSpPr>
            <a:spLocks noGrp="1"/>
          </p:cNvSpPr>
          <p:nvPr>
            <p:ph type="sldNum" sz="quarter" idx="5"/>
          </p:nvPr>
        </p:nvSpPr>
        <p:spPr/>
        <p:txBody>
          <a:bodyPr/>
          <a:lstStyle/>
          <a:p>
            <a:fld id="{2AC4F2C5-A789-409D-A175-DBC0E72A97EA}" type="slidenum">
              <a:rPr lang="en-US" smtClean="0"/>
              <a:t>15</a:t>
            </a:fld>
            <a:endParaRPr lang="en-US"/>
          </a:p>
        </p:txBody>
      </p:sp>
    </p:spTree>
    <p:extLst>
      <p:ext uri="{BB962C8B-B14F-4D97-AF65-F5344CB8AC3E}">
        <p14:creationId xmlns:p14="http://schemas.microsoft.com/office/powerpoint/2010/main" val="4031137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Shape 32"/>
          <p:cNvSpPr txBox="1">
            <a:spLocks noGrp="1"/>
          </p:cNvSpPr>
          <p:nvPr>
            <p:ph type="title" hasCustomPrompt="1"/>
          </p:nvPr>
        </p:nvSpPr>
        <p:spPr>
          <a:xfrm>
            <a:off x="1191600" y="274650"/>
            <a:ext cx="86168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solidFill>
                  <a:srgbClr val="97ABBC"/>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33" name="Shape 33"/>
          <p:cNvSpPr txBox="1">
            <a:spLocks noGrp="1"/>
          </p:cNvSpPr>
          <p:nvPr>
            <p:ph type="body" idx="1" hasCustomPrompt="1"/>
          </p:nvPr>
        </p:nvSpPr>
        <p:spPr>
          <a:xfrm>
            <a:off x="1191600" y="1831450"/>
            <a:ext cx="8616800" cy="47364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sz="2400">
                <a:solidFill>
                  <a:srgbClr val="677480"/>
                </a:solidFill>
                <a:latin typeface="+mj-lt"/>
                <a:ea typeface="Arial Unicode MS" panose="020B0604020202020204" pitchFamily="34" charset="-128"/>
                <a:cs typeface="Arial Unicode MS" panose="020B0604020202020204" pitchFamily="34" charset="-128"/>
              </a:defRPr>
            </a:lvl1pPr>
            <a:lvl2pPr marL="914400" lvl="1" indent="-381000">
              <a:spcBef>
                <a:spcPts val="0"/>
              </a:spcBef>
              <a:spcAft>
                <a:spcPts val="0"/>
              </a:spcAft>
              <a:buSzPts val="2400"/>
              <a:buChar char="○"/>
              <a:defRPr sz="1800">
                <a:latin typeface="+mn-lt"/>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34" name="Shape 34"/>
          <p:cNvSpPr/>
          <p:nvPr/>
        </p:nvSpPr>
        <p:spPr>
          <a:xfrm>
            <a:off x="9808488" y="6755100"/>
            <a:ext cx="11916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35" name="Shape 35"/>
          <p:cNvSpPr/>
          <p:nvPr/>
        </p:nvSpPr>
        <p:spPr>
          <a:xfrm>
            <a:off x="11000416" y="6755100"/>
            <a:ext cx="11916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36" name="Shape 36"/>
          <p:cNvSpPr/>
          <p:nvPr/>
        </p:nvSpPr>
        <p:spPr>
          <a:xfrm>
            <a:off x="0" y="6755100"/>
            <a:ext cx="1191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37" name="Shape 37"/>
          <p:cNvSpPr/>
          <p:nvPr/>
        </p:nvSpPr>
        <p:spPr>
          <a:xfrm>
            <a:off x="1191613" y="6755100"/>
            <a:ext cx="86168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38" name="Shape 38"/>
          <p:cNvSpPr txBox="1">
            <a:spLocks noGrp="1"/>
          </p:cNvSpPr>
          <p:nvPr>
            <p:ph type="sldNum" idx="12"/>
          </p:nvPr>
        </p:nvSpPr>
        <p:spPr>
          <a:xfrm>
            <a:off x="11307433" y="6364177"/>
            <a:ext cx="731600" cy="417900"/>
          </a:xfrm>
          <a:prstGeom prst="rect">
            <a:avLst/>
          </a:prstGeom>
        </p:spPr>
        <p:txBody>
          <a:bodyPr spcFirstLastPara="1" wrap="square" lIns="91425" tIns="91425" rIns="91425" bIns="91425" anchor="t" anchorCtr="0">
            <a:noAutofit/>
          </a:bodyPr>
          <a:lstStyle>
            <a:lvl1pPr lvl="0">
              <a:buNone/>
              <a:defRPr>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0288" y="154631"/>
            <a:ext cx="1754000" cy="174724"/>
          </a:xfrm>
          <a:prstGeom prst="rect">
            <a:avLst/>
          </a:prstGeom>
        </p:spPr>
      </p:pic>
    </p:spTree>
    <p:extLst>
      <p:ext uri="{BB962C8B-B14F-4D97-AF65-F5344CB8AC3E}">
        <p14:creationId xmlns:p14="http://schemas.microsoft.com/office/powerpoint/2010/main" val="2004743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9808488" y="6755100"/>
            <a:ext cx="11916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6" name="Shape 80"/>
          <p:cNvSpPr/>
          <p:nvPr userDrawn="1"/>
        </p:nvSpPr>
        <p:spPr>
          <a:xfrm>
            <a:off x="11000416" y="6755100"/>
            <a:ext cx="11916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7" name="Shape 81"/>
          <p:cNvSpPr/>
          <p:nvPr userDrawn="1"/>
        </p:nvSpPr>
        <p:spPr>
          <a:xfrm>
            <a:off x="0" y="6755100"/>
            <a:ext cx="11916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8" name="Shape 82"/>
          <p:cNvSpPr/>
          <p:nvPr userDrawn="1"/>
        </p:nvSpPr>
        <p:spPr>
          <a:xfrm>
            <a:off x="1191613" y="6755100"/>
            <a:ext cx="86168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0190288" y="154631"/>
            <a:ext cx="1754000" cy="174724"/>
          </a:xfrm>
          <a:prstGeom prst="rect">
            <a:avLst/>
          </a:prstGeom>
        </p:spPr>
      </p:pic>
      <p:sp>
        <p:nvSpPr>
          <p:cNvPr id="10" name="Title 1"/>
          <p:cNvSpPr>
            <a:spLocks noGrp="1"/>
          </p:cNvSpPr>
          <p:nvPr>
            <p:ph type="title"/>
          </p:nvPr>
        </p:nvSpPr>
        <p:spPr>
          <a:xfrm>
            <a:off x="838200" y="365127"/>
            <a:ext cx="10515600" cy="1325563"/>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838200" y="1825625"/>
            <a:ext cx="10515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4"/>
          <p:cNvSpPr/>
          <p:nvPr userDrawn="1"/>
        </p:nvSpPr>
        <p:spPr>
          <a:xfrm>
            <a:off x="7595938" y="6755102"/>
            <a:ext cx="1868905"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9464842" y="6755100"/>
            <a:ext cx="272715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1" y="6755100"/>
            <a:ext cx="1965156"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965157" y="6755100"/>
            <a:ext cx="5630779"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8317" y="122933"/>
            <a:ext cx="1315500"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55207"/>
            <a:ext cx="103632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914400" y="3885824"/>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5938247" y="3469353"/>
            <a:ext cx="72180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6659863" y="3469353"/>
            <a:ext cx="72180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72180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721427" y="3469353"/>
            <a:ext cx="5216700"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8000" y="6040774"/>
            <a:ext cx="2259168"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75" r:id="rId1"/>
    <p:sldLayoutId id="2147483668" r:id="rId2"/>
    <p:sldLayoutId id="2147483663" r:id="rId3"/>
    <p:sldLayoutId id="2147483662" r:id="rId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mailto:willynwebb@csi.state.co.us" TargetMode="External"/><Relationship Id="rId2" Type="http://schemas.openxmlformats.org/officeDocument/2006/relationships/hyperlink" Target="https://docs.google.com/forms/d/e/1FAIpQLSeuLrZPaPtFo-sd9P3s2_FU8jkalmVX64lTzeMLt_eiyfD4lQ/viewform?usp=sf_li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esources.csi.state.co.us/school-readiness/" TargetMode="External"/><Relationship Id="rId2" Type="http://schemas.openxmlformats.org/officeDocument/2006/relationships/hyperlink" Target="https://www.cde.state.co.us/schoolreadiness/ksrguide" TargetMode="External"/><Relationship Id="rId1" Type="http://schemas.openxmlformats.org/officeDocument/2006/relationships/slideLayout" Target="../slideLayouts/slideLayout3.xml"/><Relationship Id="rId6" Type="http://schemas.openxmlformats.org/officeDocument/2006/relationships/hyperlink" Target="https://www.cde.state.co.us/schoolreadiness/assessment#srplans" TargetMode="External"/><Relationship Id="rId5" Type="http://schemas.openxmlformats.org/officeDocument/2006/relationships/hyperlink" Target="https://www.cde.state.co.us/schoolreadiness/ksrtimeline" TargetMode="External"/><Relationship Id="rId4" Type="http://schemas.openxmlformats.org/officeDocument/2006/relationships/hyperlink" Target="https://www.cde.state.co.us/schoolreadiness/assessment#srassessmentmen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cde.state.co.us/schoolreadiness/assessment#srassessmentmen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cde.state.co.us/schoolreadiness/schoolreadinessplantemplat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2023-2024%20KSR%20Collection%20File%20Template%20(XL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C4B27-3E7F-4D30-994B-519194C0D02F}"/>
              </a:ext>
            </a:extLst>
          </p:cNvPr>
          <p:cNvSpPr>
            <a:spLocks noGrp="1"/>
          </p:cNvSpPr>
          <p:nvPr>
            <p:ph type="ctrTitle"/>
          </p:nvPr>
        </p:nvSpPr>
        <p:spPr/>
        <p:txBody>
          <a:bodyPr/>
          <a:lstStyle/>
          <a:p>
            <a:r>
              <a:rPr lang="en-US" dirty="0"/>
              <a:t>23-24 Kindergarten School Readiness Training</a:t>
            </a:r>
          </a:p>
        </p:txBody>
      </p:sp>
    </p:spTree>
    <p:extLst>
      <p:ext uri="{BB962C8B-B14F-4D97-AF65-F5344CB8AC3E}">
        <p14:creationId xmlns:p14="http://schemas.microsoft.com/office/powerpoint/2010/main" val="3348013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6A417-130D-9CF6-C615-0DE27A97DD6A}"/>
              </a:ext>
            </a:extLst>
          </p:cNvPr>
          <p:cNvSpPr>
            <a:spLocks noGrp="1"/>
          </p:cNvSpPr>
          <p:nvPr>
            <p:ph type="title"/>
          </p:nvPr>
        </p:nvSpPr>
        <p:spPr/>
        <p:txBody>
          <a:bodyPr/>
          <a:lstStyle/>
          <a:p>
            <a:r>
              <a:rPr lang="en-US" dirty="0"/>
              <a:t>Example Data</a:t>
            </a:r>
          </a:p>
        </p:txBody>
      </p:sp>
      <p:pic>
        <p:nvPicPr>
          <p:cNvPr id="5" name="Content Placeholder 4">
            <a:extLst>
              <a:ext uri="{FF2B5EF4-FFF2-40B4-BE49-F238E27FC236}">
                <a16:creationId xmlns:a16="http://schemas.microsoft.com/office/drawing/2014/main" id="{C7881307-12F6-54F3-1259-5ABEE07C6735}"/>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79427" y="1690690"/>
            <a:ext cx="12360331" cy="4319752"/>
          </a:xfrm>
        </p:spPr>
      </p:pic>
    </p:spTree>
    <p:extLst>
      <p:ext uri="{BB962C8B-B14F-4D97-AF65-F5344CB8AC3E}">
        <p14:creationId xmlns:p14="http://schemas.microsoft.com/office/powerpoint/2010/main" val="1508999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included (fields)	</a:t>
            </a:r>
          </a:p>
        </p:txBody>
      </p:sp>
      <p:sp>
        <p:nvSpPr>
          <p:cNvPr id="3" name="Text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School Code= </a:t>
            </a:r>
            <a:r>
              <a:rPr lang="en-US" dirty="0" err="1">
                <a:solidFill>
                  <a:schemeClr val="tx1"/>
                </a:solidFill>
                <a:latin typeface="Arial" panose="020B0604020202020204" pitchFamily="34" charset="0"/>
                <a:cs typeface="Arial" panose="020B0604020202020204" pitchFamily="34" charset="0"/>
              </a:rPr>
              <a:t>xxxx</a:t>
            </a:r>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District Code= 8001</a:t>
            </a:r>
          </a:p>
          <a:p>
            <a:r>
              <a:rPr lang="en-US" dirty="0">
                <a:solidFill>
                  <a:schemeClr val="tx1"/>
                </a:solidFill>
                <a:latin typeface="Arial" panose="020B0604020202020204" pitchFamily="34" charset="0"/>
                <a:cs typeface="Arial" panose="020B0604020202020204" pitchFamily="34" charset="0"/>
              </a:rPr>
              <a:t>Total number of students= Total K enrollment</a:t>
            </a:r>
          </a:p>
          <a:p>
            <a:r>
              <a:rPr lang="en-US" dirty="0">
                <a:solidFill>
                  <a:schemeClr val="tx1"/>
                </a:solidFill>
                <a:highlight>
                  <a:srgbClr val="FFFF00"/>
                </a:highlight>
                <a:latin typeface="Arial" panose="020B0604020202020204" pitchFamily="34" charset="0"/>
                <a:cs typeface="Arial" panose="020B0604020202020204" pitchFamily="34" charset="0"/>
              </a:rPr>
              <a:t>Domain= SOC, PHY, LANG, LIT, COG, MATH, none</a:t>
            </a:r>
          </a:p>
          <a:p>
            <a:pPr lvl="1"/>
            <a:r>
              <a:rPr lang="en-US" dirty="0">
                <a:solidFill>
                  <a:schemeClr val="tx1"/>
                </a:solidFill>
                <a:highlight>
                  <a:srgbClr val="FFFF00"/>
                </a:highlight>
                <a:latin typeface="Arial" panose="020B0604020202020204" pitchFamily="34" charset="0"/>
                <a:cs typeface="Arial" panose="020B0604020202020204" pitchFamily="34" charset="0"/>
              </a:rPr>
              <a:t> (pre-filled on template)</a:t>
            </a:r>
          </a:p>
          <a:p>
            <a:r>
              <a:rPr lang="en-US" dirty="0">
                <a:solidFill>
                  <a:schemeClr val="tx1"/>
                </a:solidFill>
                <a:highlight>
                  <a:srgbClr val="FFFF00"/>
                </a:highlight>
                <a:latin typeface="Arial" panose="020B0604020202020204" pitchFamily="34" charset="0"/>
                <a:cs typeface="Arial" panose="020B0604020202020204" pitchFamily="34" charset="0"/>
              </a:rPr>
              <a:t>Total number of students in Domain</a:t>
            </a:r>
          </a:p>
          <a:p>
            <a:endParaRPr lang="en-US" dirty="0">
              <a:solidFill>
                <a:schemeClr val="tx1"/>
              </a:solidFill>
              <a:highlight>
                <a:srgbClr val="FFFF00"/>
              </a:highlight>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11</a:t>
            </a:fld>
            <a:endParaRPr lang="en" dirty="0"/>
          </a:p>
        </p:txBody>
      </p:sp>
      <p:pic>
        <p:nvPicPr>
          <p:cNvPr id="6" name="Picture 5">
            <a:extLst>
              <a:ext uri="{FF2B5EF4-FFF2-40B4-BE49-F238E27FC236}">
                <a16:creationId xmlns:a16="http://schemas.microsoft.com/office/drawing/2014/main" id="{6BD38F1D-A6A2-2BD7-A2B8-29C1DD1F56D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87739" y="2976264"/>
            <a:ext cx="7334154" cy="3881736"/>
          </a:xfrm>
          <a:prstGeom prst="rect">
            <a:avLst/>
          </a:prstGeom>
        </p:spPr>
      </p:pic>
    </p:spTree>
    <p:extLst>
      <p:ext uri="{BB962C8B-B14F-4D97-AF65-F5344CB8AC3E}">
        <p14:creationId xmlns:p14="http://schemas.microsoft.com/office/powerpoint/2010/main" val="73250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included (fields)</a:t>
            </a:r>
          </a:p>
        </p:txBody>
      </p:sp>
      <p:sp>
        <p:nvSpPr>
          <p:cNvPr id="3" name="Text Placeholder 2"/>
          <p:cNvSpPr>
            <a:spLocks noGrp="1"/>
          </p:cNvSpPr>
          <p:nvPr>
            <p:ph type="body" idx="1"/>
          </p:nvPr>
        </p:nvSpPr>
        <p:spPr>
          <a:xfrm>
            <a:off x="2160122" y="1262130"/>
            <a:ext cx="8069996" cy="4891920"/>
          </a:xfrm>
        </p:spPr>
        <p:txBody>
          <a:bodyPr>
            <a:normAutofit fontScale="92500"/>
          </a:bodyPr>
          <a:lstStyle/>
          <a:p>
            <a:r>
              <a:rPr lang="en-US" dirty="0">
                <a:latin typeface="Arial" panose="020B0604020202020204" pitchFamily="34" charset="0"/>
                <a:cs typeface="Arial" panose="020B0604020202020204" pitchFamily="34" charset="0"/>
              </a:rPr>
              <a:t>Total number of females in domain</a:t>
            </a:r>
          </a:p>
          <a:p>
            <a:pPr lvl="1"/>
            <a:r>
              <a:rPr lang="en-US" dirty="0">
                <a:latin typeface="Arial" panose="020B0604020202020204" pitchFamily="34" charset="0"/>
              </a:rPr>
              <a:t>Of the number entered in previous field, how many are female</a:t>
            </a:r>
          </a:p>
          <a:p>
            <a:r>
              <a:rPr lang="en-US" dirty="0">
                <a:latin typeface="Arial" panose="020B0604020202020204" pitchFamily="34" charset="0"/>
                <a:cs typeface="Arial" panose="020B0604020202020204" pitchFamily="34" charset="0"/>
              </a:rPr>
              <a:t>Total number of males in domain</a:t>
            </a:r>
          </a:p>
          <a:p>
            <a:pPr lvl="2"/>
            <a:r>
              <a:rPr lang="en-US" dirty="0">
                <a:latin typeface="Arial" panose="020B0604020202020204" pitchFamily="34" charset="0"/>
              </a:rPr>
              <a:t>Ditto above, but for males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Total number of nonbinary in domain</a:t>
            </a:r>
          </a:p>
          <a:p>
            <a:pPr lvl="1"/>
            <a:r>
              <a:rPr lang="en-US" dirty="0">
                <a:latin typeface="Arial" panose="020B0604020202020204" pitchFamily="34" charset="0"/>
              </a:rPr>
              <a:t>Ditto above, but for nonbinary</a:t>
            </a:r>
          </a:p>
          <a:p>
            <a:pPr lvl="2"/>
            <a:r>
              <a:rPr lang="en-US" sz="1400" dirty="0">
                <a:highlight>
                  <a:srgbClr val="FFFF00"/>
                </a:highlight>
              </a:rPr>
              <a:t>P.S the three cells above should equal the total number of students in that domain</a:t>
            </a:r>
          </a:p>
          <a:p>
            <a:r>
              <a:rPr lang="en-US" dirty="0">
                <a:latin typeface="Arial" panose="020B0604020202020204" pitchFamily="34" charset="0"/>
                <a:cs typeface="Arial" panose="020B0604020202020204" pitchFamily="34" charset="0"/>
              </a:rPr>
              <a:t>Total number of students NOT eligible for FRL in domain</a:t>
            </a:r>
          </a:p>
          <a:p>
            <a:pPr lvl="1"/>
            <a:r>
              <a:rPr lang="en-US" dirty="0">
                <a:latin typeface="Arial" panose="020B0604020202020204" pitchFamily="34" charset="0"/>
              </a:rPr>
              <a:t>Total number of students from initial domain count that are NOT eligible for FRL</a:t>
            </a:r>
          </a:p>
          <a:p>
            <a:r>
              <a:rPr lang="en-US" dirty="0">
                <a:latin typeface="Arial" panose="020B0604020202020204" pitchFamily="34" charset="0"/>
                <a:cs typeface="Arial" panose="020B0604020202020204" pitchFamily="34" charset="0"/>
              </a:rPr>
              <a:t>Total number of students </a:t>
            </a:r>
            <a:r>
              <a:rPr lang="en-US" b="1" dirty="0">
                <a:latin typeface="Arial" panose="020B0604020202020204" pitchFamily="34" charset="0"/>
                <a:cs typeface="Arial" panose="020B0604020202020204" pitchFamily="34" charset="0"/>
              </a:rPr>
              <a:t>eligible</a:t>
            </a:r>
            <a:r>
              <a:rPr lang="en-US" dirty="0">
                <a:latin typeface="Arial" panose="020B0604020202020204" pitchFamily="34" charset="0"/>
                <a:cs typeface="Arial" panose="020B0604020202020204" pitchFamily="34" charset="0"/>
              </a:rPr>
              <a:t> for FRL in domain</a:t>
            </a:r>
          </a:p>
          <a:p>
            <a:pPr lvl="1"/>
            <a:r>
              <a:rPr lang="en-US" dirty="0">
                <a:latin typeface="Arial" panose="020B0604020202020204" pitchFamily="34" charset="0"/>
              </a:rPr>
              <a:t>Are you seeing a pattern? A note on this field. If a school is aggregating by hand, this portion will need to be completed by the person on staff with access to FRL info. This is confidential information, and should only be accessible by a few people at your school. </a:t>
            </a:r>
          </a:p>
          <a:p>
            <a:pPr lvl="1"/>
            <a:endParaRPr lang="en-US" dirty="0">
              <a:solidFill>
                <a:schemeClr val="tx1"/>
              </a:solidFill>
              <a:latin typeface="Arial" panose="020B0604020202020204" pitchFamily="34" charset="0"/>
              <a:cs typeface="Arial" panose="020B0604020202020204" pitchFamily="34" charset="0"/>
            </a:endParaRPr>
          </a:p>
          <a:p>
            <a:pPr marL="533400" lvl="1" indent="0">
              <a:buNone/>
            </a:pPr>
            <a:r>
              <a:rPr lang="en-US" dirty="0">
                <a:solidFill>
                  <a:schemeClr val="tx1"/>
                </a:solidFill>
                <a:latin typeface="Arial" panose="020B0604020202020204" pitchFamily="34" charset="0"/>
                <a:cs typeface="Arial" panose="020B0604020202020204" pitchFamily="34" charset="0"/>
              </a:rPr>
              <a:t>Total number of students whose </a:t>
            </a:r>
            <a:r>
              <a:rPr lang="en-US" b="1" dirty="0">
                <a:solidFill>
                  <a:schemeClr val="tx1"/>
                </a:solidFill>
                <a:latin typeface="Arial" panose="020B0604020202020204" pitchFamily="34" charset="0"/>
                <a:cs typeface="Arial" panose="020B0604020202020204" pitchFamily="34" charset="0"/>
              </a:rPr>
              <a:t>eligibility is unknown</a:t>
            </a:r>
            <a:r>
              <a:rPr lang="en-US" dirty="0">
                <a:solidFill>
                  <a:schemeClr val="tx1"/>
                </a:solidFill>
                <a:latin typeface="Arial" panose="020B0604020202020204" pitchFamily="34" charset="0"/>
                <a:cs typeface="Arial" panose="020B0604020202020204" pitchFamily="34" charset="0"/>
              </a:rPr>
              <a:t> for FRL in domain</a:t>
            </a:r>
          </a:p>
          <a:p>
            <a:pPr lvl="1"/>
            <a:endParaRPr lang="en-US" dirty="0">
              <a:latin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12</a:t>
            </a:fld>
            <a:endParaRPr lang="en" dirty="0"/>
          </a:p>
        </p:txBody>
      </p:sp>
    </p:spTree>
    <p:extLst>
      <p:ext uri="{BB962C8B-B14F-4D97-AF65-F5344CB8AC3E}">
        <p14:creationId xmlns:p14="http://schemas.microsoft.com/office/powerpoint/2010/main" val="1842109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fields…</a:t>
            </a:r>
          </a:p>
        </p:txBody>
      </p:sp>
      <p:sp>
        <p:nvSpPr>
          <p:cNvPr id="3" name="Text Placeholder 2"/>
          <p:cNvSpPr>
            <a:spLocks noGrp="1"/>
          </p:cNvSpPr>
          <p:nvPr>
            <p:ph type="body" idx="1"/>
          </p:nvPr>
        </p:nvSpPr>
        <p:spPr>
          <a:xfrm>
            <a:off x="1949004" y="1417650"/>
            <a:ext cx="8190963" cy="5150200"/>
          </a:xfrm>
        </p:spPr>
        <p:txBody>
          <a:bodyPr>
            <a:normAutofit lnSpcReduction="10000"/>
          </a:bodyPr>
          <a:lstStyle/>
          <a:p>
            <a:r>
              <a:rPr lang="en-US" dirty="0">
                <a:solidFill>
                  <a:schemeClr val="tx1"/>
                </a:solidFill>
                <a:latin typeface="Arial" panose="020B0604020202020204" pitchFamily="34" charset="0"/>
                <a:cs typeface="Arial" panose="020B0604020202020204" pitchFamily="34" charset="0"/>
              </a:rPr>
              <a:t>Total number of Hispanic or Latino students in domain</a:t>
            </a:r>
          </a:p>
          <a:p>
            <a:r>
              <a:rPr lang="en-US" dirty="0">
                <a:solidFill>
                  <a:schemeClr val="tx1"/>
                </a:solidFill>
                <a:latin typeface="Arial" panose="020B0604020202020204" pitchFamily="34" charset="0"/>
                <a:cs typeface="Arial" panose="020B0604020202020204" pitchFamily="34" charset="0"/>
              </a:rPr>
              <a:t>Total number of students who are American Indian or Alaskan native</a:t>
            </a:r>
          </a:p>
          <a:p>
            <a:r>
              <a:rPr lang="en-US" dirty="0">
                <a:solidFill>
                  <a:schemeClr val="tx1"/>
                </a:solidFill>
                <a:latin typeface="Arial" panose="020B0604020202020204" pitchFamily="34" charset="0"/>
                <a:cs typeface="Arial" panose="020B0604020202020204" pitchFamily="34" charset="0"/>
              </a:rPr>
              <a:t>Total number of students who are Asian</a:t>
            </a:r>
          </a:p>
          <a:p>
            <a:r>
              <a:rPr lang="en-US" dirty="0">
                <a:solidFill>
                  <a:schemeClr val="tx1"/>
                </a:solidFill>
                <a:latin typeface="Arial" panose="020B0604020202020204" pitchFamily="34" charset="0"/>
                <a:cs typeface="Arial" panose="020B0604020202020204" pitchFamily="34" charset="0"/>
              </a:rPr>
              <a:t>Total number of students who are Black or African American</a:t>
            </a:r>
          </a:p>
          <a:p>
            <a:r>
              <a:rPr lang="en-US" dirty="0">
                <a:solidFill>
                  <a:schemeClr val="tx1"/>
                </a:solidFill>
                <a:latin typeface="Arial" panose="020B0604020202020204" pitchFamily="34" charset="0"/>
                <a:cs typeface="Arial" panose="020B0604020202020204" pitchFamily="34" charset="0"/>
              </a:rPr>
              <a:t>Total number of students who are White</a:t>
            </a:r>
          </a:p>
          <a:p>
            <a:r>
              <a:rPr lang="en-US" dirty="0">
                <a:solidFill>
                  <a:schemeClr val="tx1"/>
                </a:solidFill>
                <a:latin typeface="Arial" panose="020B0604020202020204" pitchFamily="34" charset="0"/>
                <a:cs typeface="Arial" panose="020B0604020202020204" pitchFamily="34" charset="0"/>
              </a:rPr>
              <a:t>Total number of students who are Hawaiian or other Pacific Islander</a:t>
            </a:r>
          </a:p>
          <a:p>
            <a:r>
              <a:rPr lang="en-US" dirty="0">
                <a:solidFill>
                  <a:schemeClr val="tx1"/>
                </a:solidFill>
                <a:latin typeface="Arial" panose="020B0604020202020204" pitchFamily="34" charset="0"/>
                <a:cs typeface="Arial" panose="020B0604020202020204" pitchFamily="34" charset="0"/>
              </a:rPr>
              <a:t>Total number of students who are Two or More Races (can’t be in another column as well or will mess up the addition)</a:t>
            </a:r>
          </a:p>
          <a:p>
            <a:r>
              <a:rPr lang="en-US" dirty="0">
                <a:solidFill>
                  <a:schemeClr val="tx1"/>
                </a:solidFill>
                <a:latin typeface="Arial" panose="020B0604020202020204" pitchFamily="34" charset="0"/>
                <a:cs typeface="Arial" panose="020B0604020202020204" pitchFamily="34" charset="0"/>
              </a:rPr>
              <a:t>Total number of students whose ethnicity is unknown</a:t>
            </a:r>
          </a:p>
          <a:p>
            <a:pPr marL="38100" indent="0">
              <a:buNone/>
            </a:pPr>
            <a:r>
              <a:rPr lang="en-US" dirty="0">
                <a:solidFill>
                  <a:schemeClr val="tx1"/>
                </a:solidFill>
                <a:latin typeface="Arial" panose="020B0604020202020204" pitchFamily="34" charset="0"/>
                <a:cs typeface="Arial" panose="020B0604020202020204" pitchFamily="34" charset="0"/>
              </a:rPr>
              <a:t> </a:t>
            </a:r>
          </a:p>
        </p:txBody>
      </p:sp>
      <p:sp>
        <p:nvSpPr>
          <p:cNvPr id="4" name="Slide Number Placeholder 3"/>
          <p:cNvSpPr>
            <a:spLocks noGrp="1"/>
          </p:cNvSpPr>
          <p:nvPr>
            <p:ph type="sldNum" idx="12"/>
          </p:nvPr>
        </p:nvSpPr>
        <p:spPr/>
        <p:txBody>
          <a:bodyPr/>
          <a:lstStyle/>
          <a:p>
            <a:fld id="{00000000-1234-1234-1234-123412341234}" type="slidenum">
              <a:rPr lang="en" smtClean="0"/>
              <a:pPr/>
              <a:t>13</a:t>
            </a:fld>
            <a:endParaRPr lang="en" dirty="0"/>
          </a:p>
        </p:txBody>
      </p:sp>
    </p:spTree>
    <p:extLst>
      <p:ext uri="{BB962C8B-B14F-4D97-AF65-F5344CB8AC3E}">
        <p14:creationId xmlns:p14="http://schemas.microsoft.com/office/powerpoint/2010/main" val="1081042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Issues to avoid		</a:t>
            </a:r>
          </a:p>
        </p:txBody>
      </p:sp>
      <p:sp>
        <p:nvSpPr>
          <p:cNvPr id="3" name="Text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Check your math- do the cells add up? </a:t>
            </a:r>
          </a:p>
          <a:p>
            <a:pPr lvl="1"/>
            <a:r>
              <a:rPr lang="en-US" dirty="0">
                <a:latin typeface="Arial" panose="020B0604020202020204" pitchFamily="34" charset="0"/>
              </a:rPr>
              <a:t>You guys, really that’s it. </a:t>
            </a:r>
          </a:p>
          <a:p>
            <a:pPr lvl="1"/>
            <a:endParaRPr lang="en-US" dirty="0">
              <a:latin typeface="Arial" panose="020B0604020202020204" pitchFamily="34" charset="0"/>
            </a:endParaRPr>
          </a:p>
          <a:p>
            <a:pPr marL="533400" lvl="1" indent="0">
              <a:buNone/>
            </a:pPr>
            <a:endParaRPr lang="en-US" dirty="0">
              <a:latin typeface="Arial" panose="020B0604020202020204" pitchFamily="34"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14</a:t>
            </a:fld>
            <a:endParaRPr lang="en"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905260" y="2747762"/>
            <a:ext cx="3395461" cy="3395461"/>
          </a:xfrm>
          <a:prstGeom prst="rect">
            <a:avLst/>
          </a:prstGeom>
        </p:spPr>
      </p:pic>
    </p:spTree>
    <p:extLst>
      <p:ext uri="{BB962C8B-B14F-4D97-AF65-F5344CB8AC3E}">
        <p14:creationId xmlns:p14="http://schemas.microsoft.com/office/powerpoint/2010/main" val="2741197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SR Data Collection Due Date</a:t>
            </a:r>
          </a:p>
        </p:txBody>
      </p:sp>
      <p:sp>
        <p:nvSpPr>
          <p:cNvPr id="6" name="Rectangle 5"/>
          <p:cNvSpPr/>
          <p:nvPr/>
        </p:nvSpPr>
        <p:spPr>
          <a:xfrm>
            <a:off x="2777614" y="2375730"/>
            <a:ext cx="5742773" cy="92333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October 27, 2022</a:t>
            </a:r>
          </a:p>
        </p:txBody>
      </p:sp>
    </p:spTree>
    <p:extLst>
      <p:ext uri="{BB962C8B-B14F-4D97-AF65-F5344CB8AC3E}">
        <p14:creationId xmlns:p14="http://schemas.microsoft.com/office/powerpoint/2010/main" val="3765328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1159" y="489870"/>
            <a:ext cx="6462600" cy="1143000"/>
          </a:xfrm>
        </p:spPr>
        <p:txBody>
          <a:bodyPr>
            <a:normAutofit fontScale="90000"/>
          </a:bodyPr>
          <a:lstStyle/>
          <a:p>
            <a:pPr algn="ctr"/>
            <a:r>
              <a:rPr lang="en-US" dirty="0">
                <a:solidFill>
                  <a:schemeClr val="tx1"/>
                </a:solidFill>
                <a:latin typeface="Arial" panose="020B0604020202020204" pitchFamily="34" charset="0"/>
                <a:cs typeface="Arial" panose="020B0604020202020204" pitchFamily="34" charset="0"/>
              </a:rPr>
              <a:t>Submitting SR collection	</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2"/>
          <a:srcRect r="19025"/>
          <a:stretch/>
        </p:blipFill>
        <p:spPr>
          <a:xfrm>
            <a:off x="2526738" y="1938650"/>
            <a:ext cx="3500896" cy="21376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7" name="Straight Connector 6">
            <a:extLst>
              <a:ext uri="{C183D7F6-B498-43B3-948B-1728B52AA6E4}">
                <adec:decorative xmlns:adec="http://schemas.microsoft.com/office/drawing/2017/decorative" val="1"/>
              </a:ext>
            </a:extLst>
          </p:cNvPr>
          <p:cNvCxnSpPr/>
          <p:nvPr/>
        </p:nvCxnSpPr>
        <p:spPr>
          <a:xfrm>
            <a:off x="2592224" y="1734797"/>
            <a:ext cx="3666146" cy="2538101"/>
          </a:xfrm>
          <a:prstGeom prst="line">
            <a:avLst/>
          </a:prstGeom>
        </p:spPr>
        <p:style>
          <a:lnRef idx="3">
            <a:schemeClr val="accent4"/>
          </a:lnRef>
          <a:fillRef idx="0">
            <a:schemeClr val="accent4"/>
          </a:fillRef>
          <a:effectRef idx="2">
            <a:schemeClr val="accent4"/>
          </a:effectRef>
          <a:fontRef idx="minor">
            <a:schemeClr val="tx1"/>
          </a:fontRef>
        </p:style>
      </p:cxnSp>
      <p:cxnSp>
        <p:nvCxnSpPr>
          <p:cNvPr id="10" name="Straight Connector 9">
            <a:extLst>
              <a:ext uri="{C183D7F6-B498-43B3-948B-1728B52AA6E4}">
                <adec:decorative xmlns:adec="http://schemas.microsoft.com/office/drawing/2017/decorative" val="1"/>
              </a:ext>
            </a:extLst>
          </p:cNvPr>
          <p:cNvCxnSpPr/>
          <p:nvPr/>
        </p:nvCxnSpPr>
        <p:spPr>
          <a:xfrm flipV="1">
            <a:off x="2417700" y="1632247"/>
            <a:ext cx="3609934" cy="2743200"/>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Picture 10">
            <a:extLst>
              <a:ext uri="{C183D7F6-B498-43B3-948B-1728B52AA6E4}">
                <adec:decorative xmlns:adec="http://schemas.microsoft.com/office/drawing/2017/decorative" val="1"/>
              </a:ext>
            </a:extLst>
          </p:cNvPr>
          <p:cNvPicPr>
            <a:picLocks noChangeAspect="1"/>
          </p:cNvPicPr>
          <p:nvPr/>
        </p:nvPicPr>
        <p:blipFill rotWithShape="1">
          <a:blip r:embed="rId3"/>
          <a:srcRect l="4516" t="6366" r="6944"/>
          <a:stretch/>
        </p:blipFill>
        <p:spPr>
          <a:xfrm>
            <a:off x="6432894" y="1734797"/>
            <a:ext cx="3614872" cy="2153541"/>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4"/>
          <a:srcRect l="24082" t="21433" r="22709" b="22866"/>
          <a:stretch/>
        </p:blipFill>
        <p:spPr>
          <a:xfrm>
            <a:off x="9223760" y="1632248"/>
            <a:ext cx="888763" cy="930391"/>
          </a:xfrm>
          <a:prstGeom prst="rect">
            <a:avLst/>
          </a:prstGeom>
        </p:spPr>
      </p:pic>
      <p:sp>
        <p:nvSpPr>
          <p:cNvPr id="3" name="TextBox 2">
            <a:extLst>
              <a:ext uri="{FF2B5EF4-FFF2-40B4-BE49-F238E27FC236}">
                <a16:creationId xmlns:a16="http://schemas.microsoft.com/office/drawing/2014/main" id="{5219F5AF-BFDF-47E2-A01C-00F7EFC6265D}"/>
              </a:ext>
            </a:extLst>
          </p:cNvPr>
          <p:cNvSpPr txBox="1"/>
          <p:nvPr/>
        </p:nvSpPr>
        <p:spPr>
          <a:xfrm>
            <a:off x="2417700" y="4930219"/>
            <a:ext cx="8022210" cy="830997"/>
          </a:xfrm>
          <a:prstGeom prst="rect">
            <a:avLst/>
          </a:prstGeom>
          <a:noFill/>
        </p:spPr>
        <p:txBody>
          <a:bodyPr wrap="square" rtlCol="0">
            <a:spAutoFit/>
          </a:bodyPr>
          <a:lstStyle/>
          <a:p>
            <a:pPr algn="ctr"/>
            <a:r>
              <a:rPr lang="en-US" sz="4800" dirty="0"/>
              <a:t>willynwebb@csi.state.co.us</a:t>
            </a:r>
          </a:p>
        </p:txBody>
      </p:sp>
    </p:spTree>
    <p:extLst>
      <p:ext uri="{BB962C8B-B14F-4D97-AF65-F5344CB8AC3E}">
        <p14:creationId xmlns:p14="http://schemas.microsoft.com/office/powerpoint/2010/main" val="39359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915C6-21CF-42C3-B783-376A60852FBE}"/>
              </a:ext>
            </a:extLst>
          </p:cNvPr>
          <p:cNvSpPr>
            <a:spLocks noGrp="1"/>
          </p:cNvSpPr>
          <p:nvPr>
            <p:ph type="title"/>
          </p:nvPr>
        </p:nvSpPr>
        <p:spPr/>
        <p:txBody>
          <a:bodyPr/>
          <a:lstStyle/>
          <a:p>
            <a:r>
              <a:rPr lang="en-US" dirty="0"/>
              <a:t>Quick Check and Contact Information</a:t>
            </a:r>
          </a:p>
        </p:txBody>
      </p:sp>
      <p:sp>
        <p:nvSpPr>
          <p:cNvPr id="3" name="Content Placeholder 2">
            <a:extLst>
              <a:ext uri="{FF2B5EF4-FFF2-40B4-BE49-F238E27FC236}">
                <a16:creationId xmlns:a16="http://schemas.microsoft.com/office/drawing/2014/main" id="{93D53335-8279-4D91-AFD6-3CF826AD3E80}"/>
              </a:ext>
            </a:extLst>
          </p:cNvPr>
          <p:cNvSpPr>
            <a:spLocks noGrp="1"/>
          </p:cNvSpPr>
          <p:nvPr>
            <p:ph idx="1"/>
          </p:nvPr>
        </p:nvSpPr>
        <p:spPr/>
        <p:txBody>
          <a:bodyPr/>
          <a:lstStyle/>
          <a:p>
            <a:r>
              <a:rPr lang="en-US" sz="3600" b="1" dirty="0">
                <a:solidFill>
                  <a:srgbClr val="FF0000"/>
                </a:solidFill>
                <a:hlinkClick r:id="rId2">
                  <a:extLst>
                    <a:ext uri="{A12FA001-AC4F-418D-AE19-62706E023703}">
                      <ahyp:hlinkClr xmlns:ahyp="http://schemas.microsoft.com/office/drawing/2018/hyperlinkcolor" val="tx"/>
                    </a:ext>
                  </a:extLst>
                </a:hlinkClick>
              </a:rPr>
              <a:t>Quick Check Form</a:t>
            </a:r>
            <a:r>
              <a:rPr lang="en-US" dirty="0"/>
              <a:t>, please complete to show your understanding, your participation, and to provide feedback!</a:t>
            </a:r>
          </a:p>
          <a:p>
            <a:endParaRPr lang="en-US" dirty="0"/>
          </a:p>
          <a:p>
            <a:r>
              <a:rPr lang="en-US" dirty="0"/>
              <a:t>Contact Willyn Webb, </a:t>
            </a:r>
            <a:r>
              <a:rPr lang="en-US" dirty="0">
                <a:solidFill>
                  <a:srgbClr val="FF0000"/>
                </a:solidFill>
                <a:hlinkClick r:id="rId3">
                  <a:extLst>
                    <a:ext uri="{A12FA001-AC4F-418D-AE19-62706E023703}">
                      <ahyp:hlinkClr xmlns:ahyp="http://schemas.microsoft.com/office/drawing/2018/hyperlinkcolor" val="tx"/>
                    </a:ext>
                  </a:extLst>
                </a:hlinkClick>
              </a:rPr>
              <a:t>willynwebb@csi.state.co.us</a:t>
            </a:r>
            <a:r>
              <a:rPr lang="en-US" dirty="0">
                <a:solidFill>
                  <a:srgbClr val="FF0000"/>
                </a:solidFill>
              </a:rPr>
              <a:t> </a:t>
            </a:r>
          </a:p>
          <a:p>
            <a:r>
              <a:rPr lang="en-US" dirty="0">
                <a:solidFill>
                  <a:srgbClr val="FF0000"/>
                </a:solidFill>
              </a:rPr>
              <a:t>303-532-6262</a:t>
            </a:r>
          </a:p>
          <a:p>
            <a:endParaRPr lang="en-US" dirty="0"/>
          </a:p>
        </p:txBody>
      </p:sp>
    </p:spTree>
    <p:extLst>
      <p:ext uri="{BB962C8B-B14F-4D97-AF65-F5344CB8AC3E}">
        <p14:creationId xmlns:p14="http://schemas.microsoft.com/office/powerpoint/2010/main" val="4076700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92500" lnSpcReduction="10000"/>
          </a:bodyPr>
          <a:lstStyle/>
          <a:p>
            <a:pPr marL="342900" marR="0" lvl="0" indent="-342900">
              <a:spcBef>
                <a:spcPts val="0"/>
              </a:spcBef>
              <a:spcAft>
                <a:spcPts val="0"/>
              </a:spcAft>
              <a:buFont typeface="Symbol" panose="05050102010706020507" pitchFamily="18" charset="2"/>
              <a:buChar char=""/>
            </a:pPr>
            <a:r>
              <a:rPr lang="en-US" dirty="0"/>
              <a:t>School Readiness</a:t>
            </a:r>
            <a:endParaRPr lang="en-US" sz="1800" dirty="0">
              <a:effectLst/>
              <a:latin typeface="Calibri" panose="020F0502020204030204" pitchFamily="34" charset="0"/>
              <a:ea typeface="Calibri" panose="020F0502020204030204" pitchFamily="34" charset="0"/>
            </a:endParaRPr>
          </a:p>
          <a:p>
            <a:endParaRPr lang="en-US" dirty="0"/>
          </a:p>
          <a:p>
            <a:pPr marL="457200" lvl="1" indent="0">
              <a:buNone/>
            </a:pPr>
            <a:r>
              <a:rPr lang="en-US" dirty="0"/>
              <a:t>Overview</a:t>
            </a:r>
          </a:p>
          <a:p>
            <a:pPr lvl="2"/>
            <a:r>
              <a:rPr lang="en-US" dirty="0"/>
              <a:t>CDE Guide </a:t>
            </a:r>
            <a:r>
              <a:rPr lang="en-US" sz="2000" u="sng" dirty="0">
                <a:solidFill>
                  <a:srgbClr val="0563C1"/>
                </a:solidFill>
                <a:effectLst/>
                <a:latin typeface="Calibri" panose="020F0502020204030204" pitchFamily="34" charset="0"/>
                <a:ea typeface="Times New Roman" panose="02020603050405020304" pitchFamily="18" charset="0"/>
                <a:hlinkClick r:id="rId2"/>
              </a:rPr>
              <a:t>Implementation Guide</a:t>
            </a:r>
            <a:endParaRPr lang="en-US" sz="2000" dirty="0">
              <a:effectLst/>
              <a:latin typeface="Calibri" panose="020F0502020204030204" pitchFamily="34" charset="0"/>
              <a:ea typeface="Calibri" panose="020F0502020204030204" pitchFamily="34" charset="0"/>
            </a:endParaRPr>
          </a:p>
          <a:p>
            <a:pPr lvl="2"/>
            <a:r>
              <a:rPr lang="en-US" dirty="0">
                <a:hlinkClick r:id="rId3"/>
              </a:rPr>
              <a:t>CSI Resource site School Readiness</a:t>
            </a:r>
            <a:endParaRPr lang="en-US" dirty="0"/>
          </a:p>
          <a:p>
            <a:pPr marL="457200" lvl="1" indent="0">
              <a:buNone/>
            </a:pPr>
            <a:endParaRPr lang="en-US" dirty="0"/>
          </a:p>
          <a:p>
            <a:pPr marL="457200" lvl="1" indent="0">
              <a:buNone/>
            </a:pPr>
            <a:r>
              <a:rPr lang="en-US" dirty="0"/>
              <a:t>   Assessment requirements</a:t>
            </a:r>
          </a:p>
          <a:p>
            <a:pPr lvl="2">
              <a:buFont typeface="Wingdings" panose="05000000000000000000" pitchFamily="2" charset="2"/>
              <a:buChar char="§"/>
            </a:pPr>
            <a:r>
              <a:rPr lang="en-US" sz="1600" dirty="0"/>
              <a:t>Approved assessments </a:t>
            </a:r>
            <a:r>
              <a:rPr lang="en-US" sz="1600" u="sng" dirty="0">
                <a:solidFill>
                  <a:srgbClr val="0563C1"/>
                </a:solidFill>
                <a:effectLst/>
                <a:latin typeface="Calibri" panose="020F0502020204030204" pitchFamily="34" charset="0"/>
                <a:ea typeface="Times New Roman" panose="02020603050405020304" pitchFamily="18" charset="0"/>
                <a:hlinkClick r:id="rId4"/>
              </a:rPr>
              <a:t>SBE approved KSR Assessment Tools</a:t>
            </a:r>
            <a:endParaRPr lang="en-US" sz="1600" dirty="0"/>
          </a:p>
          <a:p>
            <a:pPr lvl="2">
              <a:buFont typeface="Wingdings" panose="05000000000000000000" pitchFamily="2" charset="2"/>
              <a:buChar char="§"/>
            </a:pPr>
            <a:r>
              <a:rPr lang="en-US" sz="1600" dirty="0"/>
              <a:t>Waivers</a:t>
            </a:r>
          </a:p>
          <a:p>
            <a:pPr lvl="2">
              <a:buFont typeface="Wingdings" panose="05000000000000000000" pitchFamily="2" charset="2"/>
              <a:buChar char="§"/>
            </a:pPr>
            <a:r>
              <a:rPr lang="en-US" sz="1600" u="sng" dirty="0">
                <a:solidFill>
                  <a:srgbClr val="0563C1"/>
                </a:solidFill>
                <a:effectLst/>
                <a:latin typeface="Calibri" panose="020F0502020204030204" pitchFamily="34" charset="0"/>
                <a:ea typeface="Times New Roman" panose="02020603050405020304" pitchFamily="18" charset="0"/>
                <a:hlinkClick r:id="rId5"/>
              </a:rPr>
              <a:t>KSR Assessment Timeline</a:t>
            </a:r>
            <a:endParaRPr lang="en-US" sz="1600" u="sng" dirty="0">
              <a:solidFill>
                <a:srgbClr val="0563C1"/>
              </a:solidFill>
              <a:effectLst/>
              <a:latin typeface="Calibri" panose="020F0502020204030204" pitchFamily="34" charset="0"/>
              <a:ea typeface="Times New Roman" panose="02020603050405020304" pitchFamily="18" charset="0"/>
            </a:endParaRPr>
          </a:p>
          <a:p>
            <a:pPr marL="914400" lvl="2" indent="0">
              <a:buNone/>
            </a:pPr>
            <a:endParaRPr lang="en-US" sz="1600" u="sng" dirty="0">
              <a:solidFill>
                <a:srgbClr val="0563C1"/>
              </a:solidFill>
              <a:latin typeface="Calibri" panose="020F0502020204030204" pitchFamily="34" charset="0"/>
            </a:endParaRPr>
          </a:p>
          <a:p>
            <a:pPr marL="914400" lvl="2" indent="0">
              <a:buNone/>
            </a:pPr>
            <a:r>
              <a:rPr lang="en-US" sz="2400" dirty="0"/>
              <a:t>CDE Resources Data Collection and submission </a:t>
            </a:r>
            <a:r>
              <a:rPr lang="en-US" sz="2000" u="sng" dirty="0">
                <a:solidFill>
                  <a:srgbClr val="0563C1"/>
                </a:solidFill>
                <a:effectLst/>
                <a:latin typeface="Calibri" panose="020F0502020204030204" pitchFamily="34" charset="0"/>
                <a:ea typeface="Times New Roman" panose="02020603050405020304" pitchFamily="18" charset="0"/>
                <a:hlinkClick r:id="rId2"/>
              </a:rPr>
              <a:t>Implementation Guide</a:t>
            </a:r>
            <a:endParaRPr lang="en-US" sz="2000" dirty="0">
              <a:effectLst/>
              <a:latin typeface="Calibri" panose="020F0502020204030204" pitchFamily="34" charset="0"/>
              <a:ea typeface="Calibri" panose="020F0502020204030204" pitchFamily="34" charset="0"/>
            </a:endParaRPr>
          </a:p>
          <a:p>
            <a:pPr marL="914400" lvl="2" indent="0">
              <a:buNone/>
            </a:pPr>
            <a:r>
              <a:rPr lang="en-US" dirty="0"/>
              <a:t>School Readiness Plan Requirements</a:t>
            </a:r>
          </a:p>
          <a:p>
            <a:pPr marL="914400" lvl="2" indent="0">
              <a:buNone/>
            </a:pPr>
            <a:r>
              <a:rPr lang="en-US" dirty="0"/>
              <a:t>	 </a:t>
            </a:r>
            <a:r>
              <a:rPr lang="en-US" sz="2000" u="sng" dirty="0">
                <a:solidFill>
                  <a:srgbClr val="0563C1"/>
                </a:solidFill>
                <a:effectLst/>
                <a:latin typeface="Calibri" panose="020F0502020204030204" pitchFamily="34" charset="0"/>
                <a:ea typeface="Times New Roman" panose="02020603050405020304" pitchFamily="18" charset="0"/>
                <a:hlinkClick r:id="rId6"/>
              </a:rPr>
              <a:t>Requirements for Individual Learning Plans in Kindergarten</a:t>
            </a:r>
            <a:endParaRPr lang="en-US" sz="2000" dirty="0">
              <a:effectLst/>
              <a:latin typeface="Calibri" panose="020F0502020204030204" pitchFamily="34" charset="0"/>
              <a:ea typeface="Calibri" panose="020F0502020204030204" pitchFamily="34" charset="0"/>
            </a:endParaRPr>
          </a:p>
          <a:p>
            <a:pPr lvl="2"/>
            <a:endParaRPr lang="en-US" dirty="0"/>
          </a:p>
          <a:p>
            <a:endParaRPr lang="en-US" dirty="0"/>
          </a:p>
        </p:txBody>
      </p:sp>
      <p:sp>
        <p:nvSpPr>
          <p:cNvPr id="4" name="Arrow: Right 3">
            <a:extLst>
              <a:ext uri="{FF2B5EF4-FFF2-40B4-BE49-F238E27FC236}">
                <a16:creationId xmlns:a16="http://schemas.microsoft.com/office/drawing/2014/main" id="{7048951A-F3E1-D0CD-086D-66A0CBD2C799}"/>
              </a:ext>
              <a:ext uri="{C183D7F6-B498-43B3-948B-1728B52AA6E4}">
                <adec:decorative xmlns:adec="http://schemas.microsoft.com/office/drawing/2017/decorative" val="1"/>
              </a:ext>
            </a:extLst>
          </p:cNvPr>
          <p:cNvSpPr/>
          <p:nvPr/>
        </p:nvSpPr>
        <p:spPr>
          <a:xfrm>
            <a:off x="348996" y="2569028"/>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31F9B7DB-57A3-FB17-6F4C-658CCBDB9A27}"/>
              </a:ext>
              <a:ext uri="{C183D7F6-B498-43B3-948B-1728B52AA6E4}">
                <adec:decorative xmlns:adec="http://schemas.microsoft.com/office/drawing/2017/decorative" val="1"/>
              </a:ext>
            </a:extLst>
          </p:cNvPr>
          <p:cNvSpPr/>
          <p:nvPr/>
        </p:nvSpPr>
        <p:spPr>
          <a:xfrm>
            <a:off x="511629" y="384810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DF7D8E3F-76C7-EFE6-76F1-CD55F40149C7}"/>
              </a:ext>
              <a:ext uri="{C183D7F6-B498-43B3-948B-1728B52AA6E4}">
                <adec:decorative xmlns:adec="http://schemas.microsoft.com/office/drawing/2017/decorative" val="1"/>
              </a:ext>
            </a:extLst>
          </p:cNvPr>
          <p:cNvSpPr/>
          <p:nvPr/>
        </p:nvSpPr>
        <p:spPr>
          <a:xfrm>
            <a:off x="838200" y="5127172"/>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7751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24849-9E02-4913-9C26-A9D8F63C46DC}"/>
              </a:ext>
            </a:extLst>
          </p:cNvPr>
          <p:cNvSpPr>
            <a:spLocks noGrp="1"/>
          </p:cNvSpPr>
          <p:nvPr>
            <p:ph type="title"/>
          </p:nvPr>
        </p:nvSpPr>
        <p:spPr>
          <a:xfrm>
            <a:off x="838200" y="365127"/>
            <a:ext cx="10515600" cy="4404097"/>
          </a:xfrm>
        </p:spPr>
        <p:txBody>
          <a:bodyPr>
            <a:normAutofit fontScale="90000"/>
          </a:bodyPr>
          <a:lstStyle/>
          <a:p>
            <a:r>
              <a:rPr lang="en-US" dirty="0"/>
              <a:t>School Readiness promotes a start early approach to school. With a strong, early start Colorado children will be more likely to continually success in school. School readiness supports teachers’ ability to create responsive learning environments that ensure academic and developmental growth for students.</a:t>
            </a:r>
          </a:p>
        </p:txBody>
      </p:sp>
    </p:spTree>
    <p:extLst>
      <p:ext uri="{BB962C8B-B14F-4D97-AF65-F5344CB8AC3E}">
        <p14:creationId xmlns:p14="http://schemas.microsoft.com/office/powerpoint/2010/main" val="1263499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Readiness 	</a:t>
            </a:r>
          </a:p>
        </p:txBody>
      </p:sp>
      <p:sp>
        <p:nvSpPr>
          <p:cNvPr id="3" name="Text Placeholder 2"/>
          <p:cNvSpPr>
            <a:spLocks noGrp="1"/>
          </p:cNvSpPr>
          <p:nvPr>
            <p:ph type="body" idx="1"/>
          </p:nvPr>
        </p:nvSpPr>
        <p:spPr>
          <a:xfrm>
            <a:off x="2417700" y="1417651"/>
            <a:ext cx="6696922" cy="4946527"/>
          </a:xfrm>
        </p:spPr>
        <p:txBody>
          <a:bodyPr/>
          <a:lstStyle/>
          <a:p>
            <a:r>
              <a:rPr lang="en-US" sz="1600" dirty="0"/>
              <a:t>Senate Bill 08-212, Colorado’s Achievement Plan for Kids (CAP4K) requires:</a:t>
            </a:r>
          </a:p>
          <a:p>
            <a:endParaRPr lang="en-US" sz="1600" dirty="0"/>
          </a:p>
          <a:p>
            <a:pPr lvl="1"/>
            <a:r>
              <a:rPr lang="en-US" sz="1600" dirty="0"/>
              <a:t>Assessing Kindergarten students in the following areas:</a:t>
            </a:r>
          </a:p>
          <a:p>
            <a:pPr lvl="2"/>
            <a:r>
              <a:rPr lang="en-US" sz="1600" dirty="0"/>
              <a:t>Physical well-being and motor development</a:t>
            </a:r>
          </a:p>
          <a:p>
            <a:pPr lvl="2"/>
            <a:r>
              <a:rPr lang="en-US" sz="1600" dirty="0"/>
              <a:t>Social and emotional development</a:t>
            </a:r>
          </a:p>
          <a:p>
            <a:pPr lvl="2"/>
            <a:r>
              <a:rPr lang="en-US" sz="1600" dirty="0"/>
              <a:t>Language and comprehension development</a:t>
            </a:r>
          </a:p>
          <a:p>
            <a:pPr lvl="2"/>
            <a:r>
              <a:rPr lang="en-US" sz="1600" dirty="0"/>
              <a:t>Cognition </a:t>
            </a:r>
          </a:p>
          <a:p>
            <a:pPr lvl="2"/>
            <a:r>
              <a:rPr lang="en-US" sz="1600" dirty="0"/>
              <a:t>Math</a:t>
            </a:r>
          </a:p>
          <a:p>
            <a:pPr lvl="2"/>
            <a:r>
              <a:rPr lang="en-US" sz="1600" dirty="0"/>
              <a:t>Literacy (these two categories fall under “General Knowledge”)</a:t>
            </a:r>
          </a:p>
          <a:p>
            <a:pPr marL="384048" lvl="2" indent="0">
              <a:buNone/>
            </a:pPr>
            <a:endParaRPr lang="en-US" sz="1600" dirty="0"/>
          </a:p>
          <a:p>
            <a:pPr lvl="1"/>
            <a:r>
              <a:rPr lang="en-US" sz="1600" dirty="0"/>
              <a:t>Individual School Readiness Plans </a:t>
            </a:r>
          </a:p>
          <a:p>
            <a:pPr lvl="2"/>
            <a:endParaRPr lang="en-US" sz="1600" dirty="0"/>
          </a:p>
          <a:p>
            <a:pPr lvl="1"/>
            <a:r>
              <a:rPr lang="en-US" sz="1600" dirty="0"/>
              <a:t>Fall data reporting of population-level results</a:t>
            </a:r>
          </a:p>
          <a:p>
            <a:endParaRPr lang="en-US" sz="1600" dirty="0"/>
          </a:p>
        </p:txBody>
      </p:sp>
      <p:sp>
        <p:nvSpPr>
          <p:cNvPr id="4" name="Slide Number Placeholder 3"/>
          <p:cNvSpPr>
            <a:spLocks noGrp="1"/>
          </p:cNvSpPr>
          <p:nvPr>
            <p:ph type="sldNum" idx="12"/>
          </p:nvPr>
        </p:nvSpPr>
        <p:spPr/>
        <p:txBody>
          <a:bodyPr/>
          <a:lstStyle/>
          <a:p>
            <a:fld id="{00000000-1234-1234-1234-123412341234}" type="slidenum">
              <a:rPr lang="en" smtClean="0"/>
              <a:pPr/>
              <a:t>4</a:t>
            </a:fld>
            <a:endParaRPr lang="en" dirty="0"/>
          </a:p>
        </p:txBody>
      </p:sp>
      <p:sp>
        <p:nvSpPr>
          <p:cNvPr id="7" name="Oval 6"/>
          <p:cNvSpPr/>
          <p:nvPr/>
        </p:nvSpPr>
        <p:spPr>
          <a:xfrm>
            <a:off x="8211239" y="907144"/>
            <a:ext cx="2342036" cy="17479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dirty="0"/>
              <a:t>Waiver is to replace state approved assessment with local assessment</a:t>
            </a:r>
          </a:p>
        </p:txBody>
      </p:sp>
      <p:cxnSp>
        <p:nvCxnSpPr>
          <p:cNvPr id="6" name="Straight Arrow Connector 5">
            <a:extLst>
              <a:ext uri="{C183D7F6-B498-43B3-948B-1728B52AA6E4}">
                <adec:decorative xmlns:adec="http://schemas.microsoft.com/office/drawing/2017/decorative" val="1"/>
              </a:ext>
            </a:extLst>
          </p:cNvPr>
          <p:cNvCxnSpPr>
            <a:cxnSpLocks/>
          </p:cNvCxnSpPr>
          <p:nvPr/>
        </p:nvCxnSpPr>
        <p:spPr>
          <a:xfrm flipV="1">
            <a:off x="5766161" y="1773716"/>
            <a:ext cx="3092106" cy="421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325973" y="3958777"/>
            <a:ext cx="2132707" cy="18435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dirty="0">
                <a:solidFill>
                  <a:srgbClr val="FF0000"/>
                </a:solidFill>
                <a:highlight>
                  <a:srgbClr val="FFFF00"/>
                </a:highlight>
              </a:rPr>
              <a:t>Waiver does not exempt school from ISRPs or data reporting</a:t>
            </a:r>
          </a:p>
        </p:txBody>
      </p:sp>
      <p:sp>
        <p:nvSpPr>
          <p:cNvPr id="9" name="Right Arrow 8">
            <a:extLst>
              <a:ext uri="{C183D7F6-B498-43B3-948B-1728B52AA6E4}">
                <adec:decorative xmlns:adec="http://schemas.microsoft.com/office/drawing/2017/decorative" val="1"/>
              </a:ext>
            </a:extLst>
          </p:cNvPr>
          <p:cNvSpPr/>
          <p:nvPr/>
        </p:nvSpPr>
        <p:spPr>
          <a:xfrm>
            <a:off x="7297444" y="4625299"/>
            <a:ext cx="1396175" cy="330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7612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Timeline	</a:t>
            </a:r>
          </a:p>
        </p:txBody>
      </p:sp>
      <p:sp>
        <p:nvSpPr>
          <p:cNvPr id="3" name="Text Placeholder 2"/>
          <p:cNvSpPr>
            <a:spLocks noGrp="1"/>
          </p:cNvSpPr>
          <p:nvPr>
            <p:ph type="body" idx="1"/>
          </p:nvPr>
        </p:nvSpPr>
        <p:spPr>
          <a:xfrm>
            <a:off x="2417700" y="1831451"/>
            <a:ext cx="6462600" cy="4013169"/>
          </a:xfrm>
        </p:spPr>
        <p:txBody>
          <a:bodyPr/>
          <a:lstStyle/>
          <a:p>
            <a:r>
              <a:rPr lang="en-US" dirty="0">
                <a:solidFill>
                  <a:schemeClr val="tx1"/>
                </a:solidFill>
                <a:latin typeface="Arial" panose="020B0604020202020204" pitchFamily="34" charset="0"/>
                <a:cs typeface="Arial" panose="020B0604020202020204" pitchFamily="34" charset="0"/>
              </a:rPr>
              <a:t>All K students assessed within the first 60 calendar days of school.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Results of assessment used to inform Individual School Readiness Plan</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School Readiness data collection file due </a:t>
            </a:r>
            <a:r>
              <a:rPr lang="en-US" b="1" dirty="0">
                <a:solidFill>
                  <a:schemeClr val="tx1"/>
                </a:solidFill>
                <a:latin typeface="Arial" panose="020B0604020202020204" pitchFamily="34" charset="0"/>
                <a:cs typeface="Arial" panose="020B0604020202020204" pitchFamily="34" charset="0"/>
              </a:rPr>
              <a:t>October 27, 2022</a:t>
            </a:r>
          </a:p>
        </p:txBody>
      </p:sp>
      <p:sp>
        <p:nvSpPr>
          <p:cNvPr id="4" name="Slide Number Placeholder 3"/>
          <p:cNvSpPr>
            <a:spLocks noGrp="1"/>
          </p:cNvSpPr>
          <p:nvPr>
            <p:ph type="sldNum" idx="12"/>
          </p:nvPr>
        </p:nvSpPr>
        <p:spPr/>
        <p:txBody>
          <a:bodyPr/>
          <a:lstStyle/>
          <a:p>
            <a:fld id="{00000000-1234-1234-1234-123412341234}" type="slidenum">
              <a:rPr lang="en" smtClean="0"/>
              <a:pPr/>
              <a:t>5</a:t>
            </a:fld>
            <a:endParaRPr lang="en" dirty="0"/>
          </a:p>
        </p:txBody>
      </p:sp>
    </p:spTree>
    <p:extLst>
      <p:ext uri="{BB962C8B-B14F-4D97-AF65-F5344CB8AC3E}">
        <p14:creationId xmlns:p14="http://schemas.microsoft.com/office/powerpoint/2010/main" val="401719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BFB29-2AD3-47E4-83B8-2E787B65E883}"/>
              </a:ext>
            </a:extLst>
          </p:cNvPr>
          <p:cNvSpPr>
            <a:spLocks noGrp="1"/>
          </p:cNvSpPr>
          <p:nvPr>
            <p:ph type="title"/>
          </p:nvPr>
        </p:nvSpPr>
        <p:spPr/>
        <p:txBody>
          <a:bodyPr/>
          <a:lstStyle/>
          <a:p>
            <a:r>
              <a:rPr lang="en-US" dirty="0"/>
              <a:t>Approved Assessments</a:t>
            </a:r>
          </a:p>
        </p:txBody>
      </p:sp>
      <p:sp>
        <p:nvSpPr>
          <p:cNvPr id="3" name="Content Placeholder 2">
            <a:extLst>
              <a:ext uri="{FF2B5EF4-FFF2-40B4-BE49-F238E27FC236}">
                <a16:creationId xmlns:a16="http://schemas.microsoft.com/office/drawing/2014/main" id="{40852F3A-29E5-49E9-8777-72E83F8FC607}"/>
              </a:ext>
            </a:extLst>
          </p:cNvPr>
          <p:cNvSpPr>
            <a:spLocks noGrp="1"/>
          </p:cNvSpPr>
          <p:nvPr>
            <p:ph idx="1"/>
          </p:nvPr>
        </p:nvSpPr>
        <p:spPr/>
        <p:txBody>
          <a:bodyPr>
            <a:normAutofit/>
          </a:bodyPr>
          <a:lstStyle/>
          <a:p>
            <a:r>
              <a:rPr lang="en-US" dirty="0"/>
              <a:t>For all approved assessments, schools are responsible for purchasing directly from vendor. </a:t>
            </a:r>
          </a:p>
          <a:p>
            <a:endParaRPr lang="en-US" dirty="0"/>
          </a:p>
          <a:p>
            <a:r>
              <a:rPr lang="en-US" dirty="0"/>
              <a:t>CDE has approved additional </a:t>
            </a:r>
            <a:r>
              <a:rPr lang="en-US" dirty="0">
                <a:solidFill>
                  <a:srgbClr val="FF0000"/>
                </a:solidFill>
                <a:hlinkClick r:id="rId2">
                  <a:extLst>
                    <a:ext uri="{A12FA001-AC4F-418D-AE19-62706E023703}">
                      <ahyp:hlinkClr xmlns:ahyp="http://schemas.microsoft.com/office/drawing/2018/hyperlinkcolor" val="tx"/>
                    </a:ext>
                  </a:extLst>
                </a:hlinkClick>
              </a:rPr>
              <a:t>assessments</a:t>
            </a:r>
            <a:r>
              <a:rPr lang="en-US" dirty="0">
                <a:solidFill>
                  <a:srgbClr val="FF0000"/>
                </a:solidFill>
              </a:rPr>
              <a:t>  </a:t>
            </a:r>
          </a:p>
          <a:p>
            <a:endParaRPr lang="en-US" dirty="0">
              <a:solidFill>
                <a:srgbClr val="FF0000"/>
              </a:solidFill>
            </a:endParaRPr>
          </a:p>
          <a:p>
            <a:r>
              <a:rPr lang="en-US" dirty="0"/>
              <a:t>Training on specific assessments is provided through the vendor (or vendor provided materials). CSI does not provide assessment-specific training. </a:t>
            </a:r>
          </a:p>
          <a:p>
            <a:endParaRPr lang="en-US" dirty="0"/>
          </a:p>
        </p:txBody>
      </p:sp>
    </p:spTree>
    <p:extLst>
      <p:ext uri="{BB962C8B-B14F-4D97-AF65-F5344CB8AC3E}">
        <p14:creationId xmlns:p14="http://schemas.microsoft.com/office/powerpoint/2010/main" val="2834006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Schools with approved waivers</a:t>
            </a:r>
          </a:p>
        </p:txBody>
      </p:sp>
      <p:sp>
        <p:nvSpPr>
          <p:cNvPr id="3" name="Text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Schools with waivers submitted an assessment replacement plan</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The assessment replacement plan must be implemented within the same timeline as non-waiver assessments</a:t>
            </a:r>
          </a:p>
          <a:p>
            <a:pPr marL="38100" indent="0">
              <a:buNone/>
            </a:pPr>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Must still submit data collection file</a:t>
            </a:r>
          </a:p>
        </p:txBody>
      </p:sp>
      <p:sp>
        <p:nvSpPr>
          <p:cNvPr id="4" name="Slide Number Placeholder 3"/>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985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B1EF3-E93F-4723-A59B-63427C20281A}"/>
              </a:ext>
            </a:extLst>
          </p:cNvPr>
          <p:cNvSpPr>
            <a:spLocks noGrp="1"/>
          </p:cNvSpPr>
          <p:nvPr>
            <p:ph type="title"/>
          </p:nvPr>
        </p:nvSpPr>
        <p:spPr/>
        <p:txBody>
          <a:bodyPr/>
          <a:lstStyle/>
          <a:p>
            <a:r>
              <a:rPr lang="en-US" dirty="0"/>
              <a:t>Individual School Readiness Plans</a:t>
            </a:r>
          </a:p>
        </p:txBody>
      </p:sp>
      <p:sp>
        <p:nvSpPr>
          <p:cNvPr id="3" name="Content Placeholder 2">
            <a:extLst>
              <a:ext uri="{FF2B5EF4-FFF2-40B4-BE49-F238E27FC236}">
                <a16:creationId xmlns:a16="http://schemas.microsoft.com/office/drawing/2014/main" id="{1351C899-BFDF-4201-BA90-14F966AA183E}"/>
              </a:ext>
            </a:extLst>
          </p:cNvPr>
          <p:cNvSpPr>
            <a:spLocks noGrp="1"/>
          </p:cNvSpPr>
          <p:nvPr>
            <p:ph idx="1"/>
          </p:nvPr>
        </p:nvSpPr>
        <p:spPr/>
        <p:txBody>
          <a:bodyPr/>
          <a:lstStyle/>
          <a:p>
            <a:r>
              <a:rPr lang="en-US" dirty="0"/>
              <a:t>Required by CAP4K (state law)</a:t>
            </a:r>
          </a:p>
          <a:p>
            <a:pPr lvl="1"/>
            <a:r>
              <a:rPr lang="en-US" dirty="0"/>
              <a:t>Must be informed by SR assessment</a:t>
            </a:r>
          </a:p>
          <a:p>
            <a:pPr lvl="1"/>
            <a:r>
              <a:rPr lang="en-US" dirty="0"/>
              <a:t>Every kindergartener must have one</a:t>
            </a:r>
          </a:p>
          <a:p>
            <a:pPr lvl="1"/>
            <a:endParaRPr lang="en-US" dirty="0"/>
          </a:p>
          <a:p>
            <a:pPr marL="533400" lvl="1" indent="0">
              <a:buNone/>
            </a:pPr>
            <a:endParaRPr lang="en-US" dirty="0"/>
          </a:p>
          <a:p>
            <a:pPr marL="76200" indent="0">
              <a:buNone/>
            </a:pPr>
            <a:r>
              <a:rPr lang="en-US" dirty="0"/>
              <a:t>However….</a:t>
            </a:r>
          </a:p>
          <a:p>
            <a:pPr marL="76200" indent="0">
              <a:buNone/>
            </a:pPr>
            <a:r>
              <a:rPr lang="en-US" dirty="0"/>
              <a:t>	That’s where the requirements ends. </a:t>
            </a:r>
          </a:p>
          <a:p>
            <a:pPr marL="76200" indent="0">
              <a:buNone/>
            </a:pPr>
            <a:endParaRPr lang="en-US" dirty="0"/>
          </a:p>
          <a:p>
            <a:pPr marL="76200" indent="0">
              <a:buNone/>
            </a:pPr>
            <a:r>
              <a:rPr lang="en-US" sz="3200" b="1" dirty="0">
                <a:solidFill>
                  <a:schemeClr val="tx1"/>
                </a:solidFill>
                <a:hlinkClick r:id="rId2">
                  <a:extLst>
                    <a:ext uri="{A12FA001-AC4F-418D-AE19-62706E023703}">
                      <ahyp:hlinkClr xmlns:ahyp="http://schemas.microsoft.com/office/drawing/2018/hyperlinkcolor" val="tx"/>
                    </a:ext>
                  </a:extLst>
                </a:hlinkClick>
              </a:rPr>
              <a:t>CDE example template</a:t>
            </a:r>
            <a:endParaRPr lang="en-US" sz="3200" b="1" dirty="0">
              <a:solidFill>
                <a:schemeClr val="tx1"/>
              </a:solidFill>
              <a:highlight>
                <a:srgbClr val="FFFF00"/>
              </a:highlight>
            </a:endParaRPr>
          </a:p>
        </p:txBody>
      </p:sp>
    </p:spTree>
    <p:extLst>
      <p:ext uri="{BB962C8B-B14F-4D97-AF65-F5344CB8AC3E}">
        <p14:creationId xmlns:p14="http://schemas.microsoft.com/office/powerpoint/2010/main" val="3606524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C4F404-A6DA-27C5-0D3C-FC79A25DFBDE}"/>
              </a:ext>
            </a:extLst>
          </p:cNvPr>
          <p:cNvSpPr txBox="1">
            <a:spLocks noGrp="1"/>
          </p:cNvSpPr>
          <p:nvPr>
            <p:ph type="title" idx="4294967295"/>
          </p:nvPr>
        </p:nvSpPr>
        <p:spPr>
          <a:xfrm>
            <a:off x="1001486" y="493822"/>
            <a:ext cx="926116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hlinkClick r:id="rId3"/>
              </a:rPr>
              <a:t>New Template </a:t>
            </a:r>
            <a:r>
              <a:rPr kumimoji="0" lang="en-US" sz="2800" b="0" i="0" u="none" strike="noStrike" kern="1200" cap="none" spc="0" normalizeH="0" baseline="0" noProof="0" dirty="0">
                <a:ln>
                  <a:noFill/>
                </a:ln>
                <a:solidFill>
                  <a:schemeClr val="tx1"/>
                </a:solidFill>
                <a:effectLst/>
                <a:uLnTx/>
                <a:uFillTx/>
                <a:latin typeface="+mn-lt"/>
                <a:ea typeface="+mn-ea"/>
                <a:cs typeface="+mn-cs"/>
              </a:rPr>
              <a:t>for the data collection this year! </a:t>
            </a:r>
          </a:p>
        </p:txBody>
      </p:sp>
      <p:pic>
        <p:nvPicPr>
          <p:cNvPr id="7" name="Picture 6">
            <a:extLst>
              <a:ext uri="{FF2B5EF4-FFF2-40B4-BE49-F238E27FC236}">
                <a16:creationId xmlns:a16="http://schemas.microsoft.com/office/drawing/2014/main" id="{B248C6A1-0FC2-1B6E-2B6B-354734FA249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337" y="1446191"/>
            <a:ext cx="12192000" cy="3965617"/>
          </a:xfrm>
          <a:prstGeom prst="rect">
            <a:avLst/>
          </a:prstGeom>
        </p:spPr>
      </p:pic>
    </p:spTree>
    <p:extLst>
      <p:ext uri="{BB962C8B-B14F-4D97-AF65-F5344CB8AC3E}">
        <p14:creationId xmlns:p14="http://schemas.microsoft.com/office/powerpoint/2010/main" val="3148775579"/>
      </p:ext>
    </p:extLst>
  </p:cSld>
  <p:clrMapOvr>
    <a:masterClrMapping/>
  </p:clrMapOvr>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161E7A-7D8E-4E72-8ED2-4D0B8F32613B}" vid="{CA3A0DFE-0BC8-4572-A734-C88B1C6E7B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10559</TotalTime>
  <Words>750</Words>
  <Application>Microsoft Office PowerPoint</Application>
  <PresentationFormat>Widescreen</PresentationFormat>
  <Paragraphs>121</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23-24 Kindergarten School Readiness Training</vt:lpstr>
      <vt:lpstr>Agenda</vt:lpstr>
      <vt:lpstr>School Readiness promotes a start early approach to school. With a strong, early start Colorado children will be more likely to continually success in school. School readiness supports teachers’ ability to create responsive learning environments that ensure academic and developmental growth for students.</vt:lpstr>
      <vt:lpstr>School Readiness  </vt:lpstr>
      <vt:lpstr>Timeline </vt:lpstr>
      <vt:lpstr>Approved Assessments</vt:lpstr>
      <vt:lpstr>Schools with approved waivers</vt:lpstr>
      <vt:lpstr>Individual School Readiness Plans</vt:lpstr>
      <vt:lpstr>New Template for the data collection this year! </vt:lpstr>
      <vt:lpstr>Example Data</vt:lpstr>
      <vt:lpstr>What’s included (fields) </vt:lpstr>
      <vt:lpstr>What’s included (fields)</vt:lpstr>
      <vt:lpstr>More fields…</vt:lpstr>
      <vt:lpstr>Issues to avoid  </vt:lpstr>
      <vt:lpstr>SR Data Collection Due Date</vt:lpstr>
      <vt:lpstr>Submitting SR collection </vt:lpstr>
      <vt:lpstr>Quick Check and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Webb, Willyn</dc:creator>
  <cp:lastModifiedBy>Webb, Willyn</cp:lastModifiedBy>
  <cp:revision>3</cp:revision>
  <dcterms:created xsi:type="dcterms:W3CDTF">2022-08-11T16:34:28Z</dcterms:created>
  <dcterms:modified xsi:type="dcterms:W3CDTF">2023-09-07T19:37:02Z</dcterms:modified>
</cp:coreProperties>
</file>