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6"/>
  </p:notesMasterIdLst>
  <p:sldIdLst>
    <p:sldId id="285" r:id="rId2"/>
    <p:sldId id="286" r:id="rId3"/>
    <p:sldId id="288" r:id="rId4"/>
    <p:sldId id="289" r:id="rId5"/>
  </p:sldIdLst>
  <p:sldSz cx="9144000" cy="6858000" type="screen4x3"/>
  <p:notesSz cx="7023100" cy="9309100"/>
  <p:embeddedFontLst>
    <p:embeddedFont>
      <p:font typeface="Arial Unicode MS" panose="020B0604020202020204" charset="-128"/>
      <p:regular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Raleway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480"/>
    <a:srgbClr val="455FA9"/>
    <a:srgbClr val="97ABBC"/>
    <a:srgbClr val="008CA0"/>
    <a:srgbClr val="EFAA1F"/>
    <a:srgbClr val="C63F28"/>
    <a:srgbClr val="7C9B52"/>
    <a:srgbClr val="483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4474E4-8D17-4F0E-BDEA-F97FD3141FB1}">
  <a:tblStyle styleId="{634474E4-8D17-4F0E-BDEA-F97FD3141F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385" autoAdjust="0"/>
  </p:normalViewPr>
  <p:slideViewPr>
    <p:cSldViewPr snapToGrid="0">
      <p:cViewPr varScale="1">
        <p:scale>
          <a:sx n="82" d="100"/>
          <a:sy n="82" d="100"/>
        </p:scale>
        <p:origin x="13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0253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67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i="0">
                <a:latin typeface="+mj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S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Shape 112"/>
          <p:cNvSpPr txBox="1">
            <a:spLocks noGrp="1"/>
          </p:cNvSpPr>
          <p:nvPr>
            <p:ph type="title" idx="4294967295"/>
          </p:nvPr>
        </p:nvSpPr>
        <p:spPr>
          <a:xfrm>
            <a:off x="257177" y="297166"/>
            <a:ext cx="6294086" cy="7229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Generating Recipient Drawdown (RFF) Report In GrantVantage</a:t>
            </a:r>
          </a:p>
        </p:txBody>
      </p:sp>
      <p:pic>
        <p:nvPicPr>
          <p:cNvPr id="1027" name="Picture 3" descr="CSI Logo_A-rev-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00" y="272074"/>
            <a:ext cx="20748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7176" y="1317249"/>
            <a:ext cx="8627886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This document describes the process within GrantVantage to generate consolidated request for funds (RFF) reporting.  This report aids schools in identifying milestone status and RFFs that need attention.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5DA017-E3EA-7156-FEF5-6E2D3CF2AAE1}"/>
              </a:ext>
            </a:extLst>
          </p:cNvPr>
          <p:cNvSpPr txBox="1"/>
          <p:nvPr/>
        </p:nvSpPr>
        <p:spPr>
          <a:xfrm>
            <a:off x="278217" y="2088330"/>
            <a:ext cx="8627886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Step 1 - Single click </a:t>
            </a:r>
            <a:r>
              <a:rPr lang="en-US" sz="1200" u="sng" dirty="0"/>
              <a:t>Portfolio Reports </a:t>
            </a:r>
            <a:r>
              <a:rPr lang="en-US" sz="1200" dirty="0"/>
              <a:t>under </a:t>
            </a:r>
            <a:r>
              <a:rPr lang="en-US" sz="1200" u="sng" dirty="0"/>
              <a:t>Administration</a:t>
            </a:r>
            <a:r>
              <a:rPr lang="en-US" sz="1200" dirty="0"/>
              <a:t> from the left side of the GrantVantage home screen. </a:t>
            </a:r>
          </a:p>
          <a:p>
            <a:pPr algn="ctr"/>
            <a:r>
              <a:rPr lang="en-US" sz="1000" i="1" dirty="0"/>
              <a:t>*Your screen may have fewer options than the example below*</a:t>
            </a:r>
          </a:p>
        </p:txBody>
      </p:sp>
      <p:pic>
        <p:nvPicPr>
          <p:cNvPr id="7" name="Picture 6" descr="GrantVantage Software Screenshot - select portfolio reports under administration">
            <a:extLst>
              <a:ext uri="{FF2B5EF4-FFF2-40B4-BE49-F238E27FC236}">
                <a16:creationId xmlns:a16="http://schemas.microsoft.com/office/drawing/2014/main" id="{E06780BA-ABE1-841B-1598-22814D0AA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585" y="2909329"/>
            <a:ext cx="2068831" cy="3017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A169D6E-2713-7FDA-1989-EB08B09D1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35230" y="4165650"/>
            <a:ext cx="1913861" cy="504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BFDC0-F323-A399-2083-6136F0CB63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8057" y="719489"/>
            <a:ext cx="8627886" cy="430887"/>
          </a:xfrm>
          <a:prstGeom prst="rect">
            <a:avLst/>
          </a:prstGeom>
          <a:solidFill>
            <a:srgbClr val="FFFF0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2 – Single-click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Recipient Drawdown Report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from the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Report Name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dropdown.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*Your screen may have fewer options than the example below*</a:t>
            </a:r>
          </a:p>
        </p:txBody>
      </p:sp>
      <p:pic>
        <p:nvPicPr>
          <p:cNvPr id="6" name="Picture 5" descr="GrantVantage Software Screenshot - select recipient drawdown report under report name">
            <a:extLst>
              <a:ext uri="{FF2B5EF4-FFF2-40B4-BE49-F238E27FC236}">
                <a16:creationId xmlns:a16="http://schemas.microsoft.com/office/drawing/2014/main" id="{10C0125C-DFC4-9DEE-FEAC-53A0E89CD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02" r="75620" b="47983"/>
          <a:stretch/>
        </p:blipFill>
        <p:spPr>
          <a:xfrm>
            <a:off x="3114656" y="1512709"/>
            <a:ext cx="2914688" cy="429768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97258DA-18A7-4D9D-ED64-0CE4AFD29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75378" y="3578578"/>
            <a:ext cx="1975555" cy="4308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2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BFDC0-F323-A399-2083-6136F0CB63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8057" y="719489"/>
            <a:ext cx="8627886" cy="461665"/>
          </a:xfrm>
          <a:prstGeom prst="rect">
            <a:avLst/>
          </a:prstGeom>
          <a:solidFill>
            <a:srgbClr val="FFFF0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Step 3 – Set project status to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Active Projects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and drawdown status to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All.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Adjust Period Dates accordingly.  Refresh report screen. Download report to see individual RFF detail.</a:t>
            </a:r>
          </a:p>
        </p:txBody>
      </p:sp>
      <p:pic>
        <p:nvPicPr>
          <p:cNvPr id="4" name="Picture 3" descr="GrantVantage Software Screenshot - Change project status to Active, drawdown status to All, and select the periods that you want the report to run for.">
            <a:extLst>
              <a:ext uri="{FF2B5EF4-FFF2-40B4-BE49-F238E27FC236}">
                <a16:creationId xmlns:a16="http://schemas.microsoft.com/office/drawing/2014/main" id="{E0325101-F94A-F4EE-7342-AB09AF141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60" r="17412" b="320"/>
          <a:stretch/>
        </p:blipFill>
        <p:spPr>
          <a:xfrm>
            <a:off x="258057" y="1332499"/>
            <a:ext cx="8627886" cy="68560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69DA05-E950-A0C5-CFA9-6E19C12B9946}"/>
              </a:ext>
            </a:extLst>
          </p:cNvPr>
          <p:cNvSpPr txBox="1"/>
          <p:nvPr/>
        </p:nvSpPr>
        <p:spPr>
          <a:xfrm>
            <a:off x="6728178" y="2200225"/>
            <a:ext cx="76764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Refresh Icon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4A650D-4FF7-FB4B-3897-35D7B9410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95822" y="2400280"/>
            <a:ext cx="54186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rantVantage Software Screenshot - select refresh icon">
            <a:extLst>
              <a:ext uri="{FF2B5EF4-FFF2-40B4-BE49-F238E27FC236}">
                <a16:creationId xmlns:a16="http://schemas.microsoft.com/office/drawing/2014/main" id="{B5742BE7-530C-B5F7-8402-CCBC86C11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839" b="1284"/>
          <a:stretch/>
        </p:blipFill>
        <p:spPr>
          <a:xfrm>
            <a:off x="8037688" y="2169448"/>
            <a:ext cx="654756" cy="4616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GrantVantage Software Screenshot - report sample">
            <a:extLst>
              <a:ext uri="{FF2B5EF4-FFF2-40B4-BE49-F238E27FC236}">
                <a16:creationId xmlns:a16="http://schemas.microsoft.com/office/drawing/2014/main" id="{DAB404BF-68F9-D14D-EC57-C469143D14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402"/>
          <a:stretch/>
        </p:blipFill>
        <p:spPr>
          <a:xfrm>
            <a:off x="368424" y="3471333"/>
            <a:ext cx="8407151" cy="16459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58D977-3FB8-48F0-7618-9064A889C925}"/>
              </a:ext>
            </a:extLst>
          </p:cNvPr>
          <p:cNvSpPr txBox="1"/>
          <p:nvPr/>
        </p:nvSpPr>
        <p:spPr>
          <a:xfrm>
            <a:off x="6728178" y="5588141"/>
            <a:ext cx="76764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Download Report</a:t>
            </a:r>
          </a:p>
        </p:txBody>
      </p:sp>
      <p:pic>
        <p:nvPicPr>
          <p:cNvPr id="18" name="Picture 17" descr="GrantVantage Software Screenshot - download report">
            <a:extLst>
              <a:ext uri="{FF2B5EF4-FFF2-40B4-BE49-F238E27FC236}">
                <a16:creationId xmlns:a16="http://schemas.microsoft.com/office/drawing/2014/main" id="{242F16E0-E649-5FD9-6981-BC5E1CBC5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839" b="1284"/>
          <a:stretch/>
        </p:blipFill>
        <p:spPr>
          <a:xfrm>
            <a:off x="8037688" y="5547999"/>
            <a:ext cx="654756" cy="46166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70E8A8-9FA0-FF0E-9E05-C99609E55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95822" y="5789587"/>
            <a:ext cx="8692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A758518-2AE1-5F0A-869B-00FFFD08B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057" y="1298450"/>
            <a:ext cx="1246003" cy="753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6CFF4A-E9C5-AECD-EFCB-F1398A7CD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66430" y="1332499"/>
            <a:ext cx="1102407" cy="7196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95E4E3C-3DD2-32D9-1CB6-B8F0E7FA0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90602" y="1298450"/>
            <a:ext cx="2965391" cy="6509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F783C3-69CF-26C9-E730-8C0702E43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4804" y="1589518"/>
            <a:ext cx="316194" cy="1799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3F630D-2B43-1B15-4F2C-0F774C3E7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47589" y="1589518"/>
            <a:ext cx="316194" cy="1799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CD3EE3-11F3-D47F-0887-D06D2797A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754" y="3471333"/>
            <a:ext cx="128187" cy="164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3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BBFDC0-F323-A399-2083-6136F0CB636F}"/>
              </a:ext>
            </a:extLst>
          </p:cNvPr>
          <p:cNvSpPr txBox="1"/>
          <p:nvPr/>
        </p:nvSpPr>
        <p:spPr>
          <a:xfrm>
            <a:off x="258057" y="719489"/>
            <a:ext cx="862788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Step 4 – Review submitted RFFs and address anything that has been denied or is sitting in requested status. </a:t>
            </a:r>
          </a:p>
        </p:txBody>
      </p:sp>
      <p:pic>
        <p:nvPicPr>
          <p:cNvPr id="9" name="Picture 8" descr="GrantVantage Software Screenshot - screen shot of report">
            <a:extLst>
              <a:ext uri="{FF2B5EF4-FFF2-40B4-BE49-F238E27FC236}">
                <a16:creationId xmlns:a16="http://schemas.microsoft.com/office/drawing/2014/main" id="{E8695C2F-7148-65DF-D781-4BAA58B51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91"/>
          <a:stretch/>
        </p:blipFill>
        <p:spPr>
          <a:xfrm>
            <a:off x="81860" y="1235286"/>
            <a:ext cx="8804083" cy="10058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 descr="GrantVantage Software Screenshot - screen shot of report">
            <a:extLst>
              <a:ext uri="{FF2B5EF4-FFF2-40B4-BE49-F238E27FC236}">
                <a16:creationId xmlns:a16="http://schemas.microsoft.com/office/drawing/2014/main" id="{0F8E9EE8-7AE6-0516-A7FD-5E1CA65AA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33" t="25270"/>
          <a:stretch/>
        </p:blipFill>
        <p:spPr>
          <a:xfrm>
            <a:off x="699506" y="2524194"/>
            <a:ext cx="7744987" cy="12801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 descr="GrantVantage Software Screenshot - screen shot of report&#10;&#10;">
            <a:extLst>
              <a:ext uri="{FF2B5EF4-FFF2-40B4-BE49-F238E27FC236}">
                <a16:creationId xmlns:a16="http://schemas.microsoft.com/office/drawing/2014/main" id="{7CA72E63-27BE-AB1C-2C1D-CAC765F321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325"/>
          <a:stretch/>
        </p:blipFill>
        <p:spPr>
          <a:xfrm>
            <a:off x="646849" y="3804354"/>
            <a:ext cx="7797643" cy="8669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033F214-ED6A-FBE8-DF1E-DDA880FB1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97600" y="2479924"/>
            <a:ext cx="891822" cy="26235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185B6-1587-81EF-CBAF-F53A2FAD7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2849" y="3804354"/>
            <a:ext cx="649480" cy="793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42D67C13-C01D-A356-7852-295FB751CE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91733" y="5103461"/>
            <a:ext cx="6680596" cy="11695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Planned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= RFF has been submitted and has not yet been reviewed by CSI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Approved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= RFF is approved and not yet been paid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Paid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= RFF is approved and paid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Denied/Requested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RFF pending additional back-up or clarification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6654052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6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455FA9"/>
      </a:accent1>
      <a:accent2>
        <a:srgbClr val="008CA0"/>
      </a:accent2>
      <a:accent3>
        <a:srgbClr val="7C9B52"/>
      </a:accent3>
      <a:accent4>
        <a:srgbClr val="C63F28"/>
      </a:accent4>
      <a:accent5>
        <a:srgbClr val="EFAA27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0CB6E8C-AD2C-4131-A860-416415B534B3}" vid="{E68D31DE-90F1-4BE6-83C9-EB579BBCF29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One Pager Landscape Templates</Template>
  <TotalTime>542</TotalTime>
  <Words>194</Words>
  <Application>Microsoft Office PowerPoint</Application>
  <PresentationFormat>On-screen Show (4:3)</PresentationFormat>
  <Paragraphs>14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Raleway</vt:lpstr>
      <vt:lpstr>Arial Unicode MS</vt:lpstr>
      <vt:lpstr>Lato</vt:lpstr>
      <vt:lpstr>Antonio template</vt:lpstr>
      <vt:lpstr>Generating Recipient Drawdown (RFF) Report In GrantVantage</vt:lpstr>
      <vt:lpstr>Step 2 – Single-click Recipient Drawdown Report from the Report Name dropdown.  *Your screen may have fewer options than the example below*</vt:lpstr>
      <vt:lpstr>Step 3 – Set project status to Active Projects and drawdown status to All. Adjust Period Dates accordingly.  Refresh report screen. Download report to see individual RFF detail.</vt:lpstr>
      <vt:lpstr>Planned = RFF has been submitted and has not yet been reviewed by CSI Approved = RFF is approved and not yet been paid Paid = RFF is approved and paid Denied/Requested = RFF pending additional back-up or clarification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Robidart, Marcie</dc:creator>
  <cp:lastModifiedBy>Vigil, Raena</cp:lastModifiedBy>
  <cp:revision>27</cp:revision>
  <cp:lastPrinted>2018-07-25T16:07:15Z</cp:lastPrinted>
  <dcterms:created xsi:type="dcterms:W3CDTF">2022-09-14T18:47:26Z</dcterms:created>
  <dcterms:modified xsi:type="dcterms:W3CDTF">2023-09-15T21:12:07Z</dcterms:modified>
</cp:coreProperties>
</file>