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1"/>
  </p:sldMasterIdLst>
  <p:sldIdLst>
    <p:sldId id="256" r:id="rId2"/>
    <p:sldId id="257" r:id="rId3"/>
    <p:sldId id="276" r:id="rId4"/>
    <p:sldId id="272" r:id="rId5"/>
    <p:sldId id="271" r:id="rId6"/>
    <p:sldId id="266" r:id="rId7"/>
    <p:sldId id="267" r:id="rId8"/>
    <p:sldId id="274" r:id="rId9"/>
    <p:sldId id="268" r:id="rId10"/>
    <p:sldId id="269" r:id="rId11"/>
    <p:sldId id="265" r:id="rId12"/>
    <p:sldId id="275" r:id="rId13"/>
    <p:sldId id="270" r:id="rId14"/>
    <p:sldId id="262" r:id="rId15"/>
    <p:sldId id="260" r:id="rId16"/>
    <p:sldId id="261" r:id="rId17"/>
    <p:sldId id="263" r:id="rId18"/>
    <p:sldId id="273" r:id="rId1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55FA9"/>
    <a:srgbClr val="008CA0"/>
    <a:srgbClr val="C63F28"/>
    <a:srgbClr val="EFAA1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906" autoAdjust="0"/>
    <p:restoredTop sz="94645" autoAdjust="0"/>
  </p:normalViewPr>
  <p:slideViewPr>
    <p:cSldViewPr snapToGrid="0">
      <p:cViewPr varScale="1">
        <p:scale>
          <a:sx n="123" d="100"/>
          <a:sy n="123" d="100"/>
        </p:scale>
        <p:origin x="1182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svg"/><Relationship Id="rId1" Type="http://schemas.openxmlformats.org/officeDocument/2006/relationships/image" Target="../media/image3.png"/><Relationship Id="rId6" Type="http://schemas.openxmlformats.org/officeDocument/2006/relationships/image" Target="../media/image8.svg"/><Relationship Id="rId5" Type="http://schemas.openxmlformats.org/officeDocument/2006/relationships/image" Target="../media/image7.png"/><Relationship Id="rId4" Type="http://schemas.openxmlformats.org/officeDocument/2006/relationships/image" Target="../media/image6.svg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svg"/><Relationship Id="rId1" Type="http://schemas.openxmlformats.org/officeDocument/2006/relationships/image" Target="../media/image23.png"/><Relationship Id="rId4" Type="http://schemas.openxmlformats.org/officeDocument/2006/relationships/image" Target="../media/image26.sv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svg"/><Relationship Id="rId1" Type="http://schemas.openxmlformats.org/officeDocument/2006/relationships/image" Target="../media/image3.png"/><Relationship Id="rId6" Type="http://schemas.openxmlformats.org/officeDocument/2006/relationships/image" Target="../media/image8.svg"/><Relationship Id="rId5" Type="http://schemas.openxmlformats.org/officeDocument/2006/relationships/image" Target="../media/image7.png"/><Relationship Id="rId4" Type="http://schemas.openxmlformats.org/officeDocument/2006/relationships/image" Target="../media/image6.sv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svg"/><Relationship Id="rId1" Type="http://schemas.openxmlformats.org/officeDocument/2006/relationships/image" Target="../media/image23.png"/><Relationship Id="rId4" Type="http://schemas.openxmlformats.org/officeDocument/2006/relationships/image" Target="../media/image26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5E42774-4E70-4A9B-B1CC-BB02016E6DC3}" type="doc">
      <dgm:prSet loTypeId="urn:microsoft.com/office/officeart/2018/2/layout/IconLabelList" loCatId="icon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C7F59F13-EDFD-4F42-8406-099508E02ED2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dirty="0"/>
            <a:t>Read the CSI Section 504 Manual</a:t>
          </a:r>
        </a:p>
      </dgm:t>
    </dgm:pt>
    <dgm:pt modelId="{C2C7C893-C5FE-4AC6-8A46-969C6445CEA7}" type="parTrans" cxnId="{A80E6DD0-D95D-4EDE-B6F1-7A31FDBAF5C1}">
      <dgm:prSet/>
      <dgm:spPr/>
      <dgm:t>
        <a:bodyPr/>
        <a:lstStyle/>
        <a:p>
          <a:endParaRPr lang="en-US"/>
        </a:p>
      </dgm:t>
    </dgm:pt>
    <dgm:pt modelId="{2E7D2B93-297C-4391-B31C-8A7BE47DCA26}" type="sibTrans" cxnId="{A80E6DD0-D95D-4EDE-B6F1-7A31FDBAF5C1}">
      <dgm:prSet/>
      <dgm:spPr/>
      <dgm:t>
        <a:bodyPr/>
        <a:lstStyle/>
        <a:p>
          <a:endParaRPr lang="en-US"/>
        </a:p>
      </dgm:t>
    </dgm:pt>
    <dgm:pt modelId="{56C5A467-C0EB-4432-8BEE-E2549E75B2A8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Review other Section 504 Materials from the CSI website</a:t>
          </a:r>
        </a:p>
      </dgm:t>
    </dgm:pt>
    <dgm:pt modelId="{855EFF36-0412-4045-9C12-1FA2C27A32D9}" type="parTrans" cxnId="{D65227A0-D4EC-445E-88DD-E684697E9E77}">
      <dgm:prSet/>
      <dgm:spPr/>
      <dgm:t>
        <a:bodyPr/>
        <a:lstStyle/>
        <a:p>
          <a:endParaRPr lang="en-US"/>
        </a:p>
      </dgm:t>
    </dgm:pt>
    <dgm:pt modelId="{49138A62-A4A8-44A6-803A-03756DFA6EF4}" type="sibTrans" cxnId="{D65227A0-D4EC-445E-88DD-E684697E9E77}">
      <dgm:prSet/>
      <dgm:spPr/>
      <dgm:t>
        <a:bodyPr/>
        <a:lstStyle/>
        <a:p>
          <a:endParaRPr lang="en-US"/>
        </a:p>
      </dgm:t>
    </dgm:pt>
    <dgm:pt modelId="{311F0C66-F205-4AB4-A2E2-A669C9463C23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Talk to peers who have participated in the 504 process at your school</a:t>
          </a:r>
        </a:p>
      </dgm:t>
    </dgm:pt>
    <dgm:pt modelId="{47B2804F-6859-4FE5-BE4C-4996A51ED870}" type="parTrans" cxnId="{C885BCFB-390D-4553-9643-9B5A10DD6A7F}">
      <dgm:prSet/>
      <dgm:spPr/>
      <dgm:t>
        <a:bodyPr/>
        <a:lstStyle/>
        <a:p>
          <a:endParaRPr lang="en-US"/>
        </a:p>
      </dgm:t>
    </dgm:pt>
    <dgm:pt modelId="{0F213939-3F67-41EA-8FF0-62E5D0767DD6}" type="sibTrans" cxnId="{C885BCFB-390D-4553-9643-9B5A10DD6A7F}">
      <dgm:prSet/>
      <dgm:spPr/>
      <dgm:t>
        <a:bodyPr/>
        <a:lstStyle/>
        <a:p>
          <a:endParaRPr lang="en-US"/>
        </a:p>
      </dgm:t>
    </dgm:pt>
    <dgm:pt modelId="{7EF937B7-0032-481B-AE29-4CC5B8229860}" type="pres">
      <dgm:prSet presAssocID="{45E42774-4E70-4A9B-B1CC-BB02016E6DC3}" presName="root" presStyleCnt="0">
        <dgm:presLayoutVars>
          <dgm:dir/>
          <dgm:resizeHandles val="exact"/>
        </dgm:presLayoutVars>
      </dgm:prSet>
      <dgm:spPr/>
    </dgm:pt>
    <dgm:pt modelId="{43E9F6BE-EFF5-4DD7-81B2-BD8B45C46CED}" type="pres">
      <dgm:prSet presAssocID="{C7F59F13-EDFD-4F42-8406-099508E02ED2}" presName="compNode" presStyleCnt="0"/>
      <dgm:spPr/>
    </dgm:pt>
    <dgm:pt modelId="{B01E7F06-D2BC-4DD9-8257-88A780220CB4}" type="pres">
      <dgm:prSet presAssocID="{C7F59F13-EDFD-4F42-8406-099508E02ED2}" presName="iconRect" presStyleLbl="nod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Books"/>
        </a:ext>
      </dgm:extLst>
    </dgm:pt>
    <dgm:pt modelId="{873AAB0E-B4D7-47AF-842C-BA6EEB3B8494}" type="pres">
      <dgm:prSet presAssocID="{C7F59F13-EDFD-4F42-8406-099508E02ED2}" presName="spaceRect" presStyleCnt="0"/>
      <dgm:spPr/>
    </dgm:pt>
    <dgm:pt modelId="{7FDEEF53-F669-446B-AE2F-8F2423C4B4F0}" type="pres">
      <dgm:prSet presAssocID="{C7F59F13-EDFD-4F42-8406-099508E02ED2}" presName="textRect" presStyleLbl="revTx" presStyleIdx="0" presStyleCnt="3">
        <dgm:presLayoutVars>
          <dgm:chMax val="1"/>
          <dgm:chPref val="1"/>
        </dgm:presLayoutVars>
      </dgm:prSet>
      <dgm:spPr/>
    </dgm:pt>
    <dgm:pt modelId="{E0745FCC-9A58-4ACA-B38A-2BC2E2A62546}" type="pres">
      <dgm:prSet presAssocID="{2E7D2B93-297C-4391-B31C-8A7BE47DCA26}" presName="sibTrans" presStyleCnt="0"/>
      <dgm:spPr/>
    </dgm:pt>
    <dgm:pt modelId="{A2205B87-E8C0-4A9F-AC68-864D33A4DFED}" type="pres">
      <dgm:prSet presAssocID="{56C5A467-C0EB-4432-8BEE-E2549E75B2A8}" presName="compNode" presStyleCnt="0"/>
      <dgm:spPr/>
    </dgm:pt>
    <dgm:pt modelId="{07659C75-0F84-45F9-A3B6-10003A55D915}" type="pres">
      <dgm:prSet presAssocID="{56C5A467-C0EB-4432-8BEE-E2549E75B2A8}" presName="iconRect" presStyleLbl="node1" presStyleIdx="1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heckmark"/>
        </a:ext>
      </dgm:extLst>
    </dgm:pt>
    <dgm:pt modelId="{A71638D8-B69A-4C19-B3F3-D904B243F5C0}" type="pres">
      <dgm:prSet presAssocID="{56C5A467-C0EB-4432-8BEE-E2549E75B2A8}" presName="spaceRect" presStyleCnt="0"/>
      <dgm:spPr/>
    </dgm:pt>
    <dgm:pt modelId="{6CE67656-B2D2-4D6E-A2C5-81CCD748FB7D}" type="pres">
      <dgm:prSet presAssocID="{56C5A467-C0EB-4432-8BEE-E2549E75B2A8}" presName="textRect" presStyleLbl="revTx" presStyleIdx="1" presStyleCnt="3">
        <dgm:presLayoutVars>
          <dgm:chMax val="1"/>
          <dgm:chPref val="1"/>
        </dgm:presLayoutVars>
      </dgm:prSet>
      <dgm:spPr/>
    </dgm:pt>
    <dgm:pt modelId="{602A56DA-89C2-4ABE-AF2E-A08687E0532B}" type="pres">
      <dgm:prSet presAssocID="{49138A62-A4A8-44A6-803A-03756DFA6EF4}" presName="sibTrans" presStyleCnt="0"/>
      <dgm:spPr/>
    </dgm:pt>
    <dgm:pt modelId="{ABA3D133-BCDA-45A3-89D9-2558B126D107}" type="pres">
      <dgm:prSet presAssocID="{311F0C66-F205-4AB4-A2E2-A669C9463C23}" presName="compNode" presStyleCnt="0"/>
      <dgm:spPr/>
    </dgm:pt>
    <dgm:pt modelId="{134AD1F1-23AF-4CEB-884D-E2E2797B27A5}" type="pres">
      <dgm:prSet presAssocID="{311F0C66-F205-4AB4-A2E2-A669C9463C23}" presName="iconRect" presStyleLbl="node1" presStyleIdx="2" presStyleCnt="3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Users"/>
        </a:ext>
      </dgm:extLst>
    </dgm:pt>
    <dgm:pt modelId="{1A8D40C5-F7C6-48C3-9375-274FB3AE8460}" type="pres">
      <dgm:prSet presAssocID="{311F0C66-F205-4AB4-A2E2-A669C9463C23}" presName="spaceRect" presStyleCnt="0"/>
      <dgm:spPr/>
    </dgm:pt>
    <dgm:pt modelId="{F4F5F6B0-67D9-44AC-829A-A03DD967D528}" type="pres">
      <dgm:prSet presAssocID="{311F0C66-F205-4AB4-A2E2-A669C9463C23}" presName="textRect" presStyleLbl="revTx" presStyleIdx="2" presStyleCnt="3">
        <dgm:presLayoutVars>
          <dgm:chMax val="1"/>
          <dgm:chPref val="1"/>
        </dgm:presLayoutVars>
      </dgm:prSet>
      <dgm:spPr/>
    </dgm:pt>
  </dgm:ptLst>
  <dgm:cxnLst>
    <dgm:cxn modelId="{DD3A4B53-5FAA-8A4C-8DC3-4928C7119FE3}" type="presOf" srcId="{C7F59F13-EDFD-4F42-8406-099508E02ED2}" destId="{7FDEEF53-F669-446B-AE2F-8F2423C4B4F0}" srcOrd="0" destOrd="0" presId="urn:microsoft.com/office/officeart/2018/2/layout/IconLabelList"/>
    <dgm:cxn modelId="{911B1482-5581-CE43-AFA6-0C00BF789A8C}" type="presOf" srcId="{311F0C66-F205-4AB4-A2E2-A669C9463C23}" destId="{F4F5F6B0-67D9-44AC-829A-A03DD967D528}" srcOrd="0" destOrd="0" presId="urn:microsoft.com/office/officeart/2018/2/layout/IconLabelList"/>
    <dgm:cxn modelId="{FE132396-8BBC-DD48-B760-0F3C48EF079D}" type="presOf" srcId="{56C5A467-C0EB-4432-8BEE-E2549E75B2A8}" destId="{6CE67656-B2D2-4D6E-A2C5-81CCD748FB7D}" srcOrd="0" destOrd="0" presId="urn:microsoft.com/office/officeart/2018/2/layout/IconLabelList"/>
    <dgm:cxn modelId="{D65227A0-D4EC-445E-88DD-E684697E9E77}" srcId="{45E42774-4E70-4A9B-B1CC-BB02016E6DC3}" destId="{56C5A467-C0EB-4432-8BEE-E2549E75B2A8}" srcOrd="1" destOrd="0" parTransId="{855EFF36-0412-4045-9C12-1FA2C27A32D9}" sibTransId="{49138A62-A4A8-44A6-803A-03756DFA6EF4}"/>
    <dgm:cxn modelId="{A80E6DD0-D95D-4EDE-B6F1-7A31FDBAF5C1}" srcId="{45E42774-4E70-4A9B-B1CC-BB02016E6DC3}" destId="{C7F59F13-EDFD-4F42-8406-099508E02ED2}" srcOrd="0" destOrd="0" parTransId="{C2C7C893-C5FE-4AC6-8A46-969C6445CEA7}" sibTransId="{2E7D2B93-297C-4391-B31C-8A7BE47DCA26}"/>
    <dgm:cxn modelId="{C885BCFB-390D-4553-9643-9B5A10DD6A7F}" srcId="{45E42774-4E70-4A9B-B1CC-BB02016E6DC3}" destId="{311F0C66-F205-4AB4-A2E2-A669C9463C23}" srcOrd="2" destOrd="0" parTransId="{47B2804F-6859-4FE5-BE4C-4996A51ED870}" sibTransId="{0F213939-3F67-41EA-8FF0-62E5D0767DD6}"/>
    <dgm:cxn modelId="{84C392FE-E1C8-F142-9198-916657F12376}" type="presOf" srcId="{45E42774-4E70-4A9B-B1CC-BB02016E6DC3}" destId="{7EF937B7-0032-481B-AE29-4CC5B8229860}" srcOrd="0" destOrd="0" presId="urn:microsoft.com/office/officeart/2018/2/layout/IconLabelList"/>
    <dgm:cxn modelId="{782732FD-6476-BD40-8DDA-53BC90CA48DD}" type="presParOf" srcId="{7EF937B7-0032-481B-AE29-4CC5B8229860}" destId="{43E9F6BE-EFF5-4DD7-81B2-BD8B45C46CED}" srcOrd="0" destOrd="0" presId="urn:microsoft.com/office/officeart/2018/2/layout/IconLabelList"/>
    <dgm:cxn modelId="{839ED5BB-3647-7042-BC8A-A144FFE30063}" type="presParOf" srcId="{43E9F6BE-EFF5-4DD7-81B2-BD8B45C46CED}" destId="{B01E7F06-D2BC-4DD9-8257-88A780220CB4}" srcOrd="0" destOrd="0" presId="urn:microsoft.com/office/officeart/2018/2/layout/IconLabelList"/>
    <dgm:cxn modelId="{8B341A12-34AF-494F-9E63-262DF5FC30BC}" type="presParOf" srcId="{43E9F6BE-EFF5-4DD7-81B2-BD8B45C46CED}" destId="{873AAB0E-B4D7-47AF-842C-BA6EEB3B8494}" srcOrd="1" destOrd="0" presId="urn:microsoft.com/office/officeart/2018/2/layout/IconLabelList"/>
    <dgm:cxn modelId="{9B16FE46-48DE-3E4F-BA5A-CF9F5DD5174D}" type="presParOf" srcId="{43E9F6BE-EFF5-4DD7-81B2-BD8B45C46CED}" destId="{7FDEEF53-F669-446B-AE2F-8F2423C4B4F0}" srcOrd="2" destOrd="0" presId="urn:microsoft.com/office/officeart/2018/2/layout/IconLabelList"/>
    <dgm:cxn modelId="{7A58C96A-3023-ED49-97E1-193967C40A78}" type="presParOf" srcId="{7EF937B7-0032-481B-AE29-4CC5B8229860}" destId="{E0745FCC-9A58-4ACA-B38A-2BC2E2A62546}" srcOrd="1" destOrd="0" presId="urn:microsoft.com/office/officeart/2018/2/layout/IconLabelList"/>
    <dgm:cxn modelId="{44D12798-3436-F548-A728-52CCC69A4A6C}" type="presParOf" srcId="{7EF937B7-0032-481B-AE29-4CC5B8229860}" destId="{A2205B87-E8C0-4A9F-AC68-864D33A4DFED}" srcOrd="2" destOrd="0" presId="urn:microsoft.com/office/officeart/2018/2/layout/IconLabelList"/>
    <dgm:cxn modelId="{35820433-D51F-5341-B84C-E684AD6EAB23}" type="presParOf" srcId="{A2205B87-E8C0-4A9F-AC68-864D33A4DFED}" destId="{07659C75-0F84-45F9-A3B6-10003A55D915}" srcOrd="0" destOrd="0" presId="urn:microsoft.com/office/officeart/2018/2/layout/IconLabelList"/>
    <dgm:cxn modelId="{3BA7DD0B-DB73-E64C-983B-CA81D6D4F3E9}" type="presParOf" srcId="{A2205B87-E8C0-4A9F-AC68-864D33A4DFED}" destId="{A71638D8-B69A-4C19-B3F3-D904B243F5C0}" srcOrd="1" destOrd="0" presId="urn:microsoft.com/office/officeart/2018/2/layout/IconLabelList"/>
    <dgm:cxn modelId="{A6659F85-9A32-2B44-B9CD-8F0B7BDED28D}" type="presParOf" srcId="{A2205B87-E8C0-4A9F-AC68-864D33A4DFED}" destId="{6CE67656-B2D2-4D6E-A2C5-81CCD748FB7D}" srcOrd="2" destOrd="0" presId="urn:microsoft.com/office/officeart/2018/2/layout/IconLabelList"/>
    <dgm:cxn modelId="{D76EEAC2-B461-5C4E-91FB-4CE64A81DAE7}" type="presParOf" srcId="{7EF937B7-0032-481B-AE29-4CC5B8229860}" destId="{602A56DA-89C2-4ABE-AF2E-A08687E0532B}" srcOrd="3" destOrd="0" presId="urn:microsoft.com/office/officeart/2018/2/layout/IconLabelList"/>
    <dgm:cxn modelId="{8CFB441E-7224-8F41-A2C6-915704E1301E}" type="presParOf" srcId="{7EF937B7-0032-481B-AE29-4CC5B8229860}" destId="{ABA3D133-BCDA-45A3-89D9-2558B126D107}" srcOrd="4" destOrd="0" presId="urn:microsoft.com/office/officeart/2018/2/layout/IconLabelList"/>
    <dgm:cxn modelId="{9C94DE34-75C8-3449-9300-E630C85F7E87}" type="presParOf" srcId="{ABA3D133-BCDA-45A3-89D9-2558B126D107}" destId="{134AD1F1-23AF-4CEB-884D-E2E2797B27A5}" srcOrd="0" destOrd="0" presId="urn:microsoft.com/office/officeart/2018/2/layout/IconLabelList"/>
    <dgm:cxn modelId="{E284A84D-2DAE-CA4D-A694-29B228A41831}" type="presParOf" srcId="{ABA3D133-BCDA-45A3-89D9-2558B126D107}" destId="{1A8D40C5-F7C6-48C3-9375-274FB3AE8460}" srcOrd="1" destOrd="0" presId="urn:microsoft.com/office/officeart/2018/2/layout/IconLabelList"/>
    <dgm:cxn modelId="{9F01DB85-B87F-E546-A8A4-8C9EA3556BF3}" type="presParOf" srcId="{ABA3D133-BCDA-45A3-89D9-2558B126D107}" destId="{F4F5F6B0-67D9-44AC-829A-A03DD967D528}" srcOrd="2" destOrd="0" presId="urn:microsoft.com/office/officeart/2018/2/layout/IconLabel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C2D8976-BC22-40D4-9BA7-9DF323875AE3}" type="doc">
      <dgm:prSet loTypeId="urn:microsoft.com/office/officeart/2018/2/layout/IconLabelDescriptionList" loCatId="icon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1DAA86DA-535F-4B3B-9FC5-81F90024429D}">
      <dgm:prSet/>
      <dgm:spPr/>
      <dgm:t>
        <a:bodyPr/>
        <a:lstStyle/>
        <a:p>
          <a:pPr algn="l">
            <a:lnSpc>
              <a:spcPct val="100000"/>
            </a:lnSpc>
            <a:defRPr b="1"/>
          </a:pPr>
          <a:r>
            <a:rPr lang="en-US" dirty="0"/>
            <a:t>Anticipate and prepare for how each team member might respond to specific questions.</a:t>
          </a:r>
        </a:p>
      </dgm:t>
    </dgm:pt>
    <dgm:pt modelId="{36934293-C8A0-4BA3-B43A-3B9F53517A4D}" type="parTrans" cxnId="{E45D8716-7881-4A8A-BEA7-5AC6E8CDB496}">
      <dgm:prSet/>
      <dgm:spPr/>
      <dgm:t>
        <a:bodyPr/>
        <a:lstStyle/>
        <a:p>
          <a:endParaRPr lang="en-US"/>
        </a:p>
      </dgm:t>
    </dgm:pt>
    <dgm:pt modelId="{879BD90E-9A17-4409-8C1B-D4D36F272AEE}" type="sibTrans" cxnId="{E45D8716-7881-4A8A-BEA7-5AC6E8CDB496}">
      <dgm:prSet/>
      <dgm:spPr/>
      <dgm:t>
        <a:bodyPr/>
        <a:lstStyle/>
        <a:p>
          <a:endParaRPr lang="en-US"/>
        </a:p>
      </dgm:t>
    </dgm:pt>
    <dgm:pt modelId="{D34FB90F-F318-44F0-9392-F613145F6BAD}">
      <dgm:prSet/>
      <dgm:spPr/>
      <dgm:t>
        <a:bodyPr/>
        <a:lstStyle/>
        <a:p>
          <a:pPr>
            <a:lnSpc>
              <a:spcPct val="100000"/>
            </a:lnSpc>
            <a:defRPr b="1"/>
          </a:pPr>
          <a:r>
            <a:rPr lang="en-US" dirty="0"/>
            <a:t>Example Questions:</a:t>
          </a:r>
        </a:p>
      </dgm:t>
    </dgm:pt>
    <dgm:pt modelId="{2145798A-9587-4F03-85A1-1AD588DD4D7F}" type="parTrans" cxnId="{25066DCD-E527-4C51-BFED-213B35E2762D}">
      <dgm:prSet/>
      <dgm:spPr/>
      <dgm:t>
        <a:bodyPr/>
        <a:lstStyle/>
        <a:p>
          <a:endParaRPr lang="en-US"/>
        </a:p>
      </dgm:t>
    </dgm:pt>
    <dgm:pt modelId="{70D64160-9CFC-4158-AA7D-0F8A2F547C36}" type="sibTrans" cxnId="{25066DCD-E527-4C51-BFED-213B35E2762D}">
      <dgm:prSet/>
      <dgm:spPr/>
      <dgm:t>
        <a:bodyPr/>
        <a:lstStyle/>
        <a:p>
          <a:endParaRPr lang="en-US"/>
        </a:p>
      </dgm:t>
    </dgm:pt>
    <dgm:pt modelId="{D2D9C19D-024F-4614-8C39-2268D2D0BDCB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US" sz="1200" dirty="0"/>
            <a:t>What are the student’s strengths?</a:t>
          </a:r>
        </a:p>
      </dgm:t>
    </dgm:pt>
    <dgm:pt modelId="{416C3175-19F4-436C-BE77-32D1C5FA5241}" type="parTrans" cxnId="{BD195798-EA52-4438-A8BB-63270B41FDDE}">
      <dgm:prSet/>
      <dgm:spPr/>
      <dgm:t>
        <a:bodyPr/>
        <a:lstStyle/>
        <a:p>
          <a:endParaRPr lang="en-US"/>
        </a:p>
      </dgm:t>
    </dgm:pt>
    <dgm:pt modelId="{E873187C-71D2-49C7-A101-50259A05D8B0}" type="sibTrans" cxnId="{BD195798-EA52-4438-A8BB-63270B41FDDE}">
      <dgm:prSet/>
      <dgm:spPr/>
      <dgm:t>
        <a:bodyPr/>
        <a:lstStyle/>
        <a:p>
          <a:endParaRPr lang="en-US"/>
        </a:p>
      </dgm:t>
    </dgm:pt>
    <dgm:pt modelId="{1189B2A1-C585-4666-9A59-EEC408220D48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US" sz="1200" dirty="0"/>
            <a:t>What is the student struggling with? Please be specific as possible.</a:t>
          </a:r>
        </a:p>
      </dgm:t>
    </dgm:pt>
    <dgm:pt modelId="{0C47D513-EEC3-413C-BBF9-3FB21F663CC0}" type="parTrans" cxnId="{DD5A92B7-136D-47B5-A1B5-EF3DD7519502}">
      <dgm:prSet/>
      <dgm:spPr/>
      <dgm:t>
        <a:bodyPr/>
        <a:lstStyle/>
        <a:p>
          <a:endParaRPr lang="en-US"/>
        </a:p>
      </dgm:t>
    </dgm:pt>
    <dgm:pt modelId="{4893B0F5-CF71-47EC-99E3-813C900A3AF0}" type="sibTrans" cxnId="{DD5A92B7-136D-47B5-A1B5-EF3DD7519502}">
      <dgm:prSet/>
      <dgm:spPr/>
      <dgm:t>
        <a:bodyPr/>
        <a:lstStyle/>
        <a:p>
          <a:endParaRPr lang="en-US"/>
        </a:p>
      </dgm:t>
    </dgm:pt>
    <dgm:pt modelId="{739890DE-A563-4578-941E-2486CB69A3FB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US" sz="1200" dirty="0"/>
            <a:t>What accommodations appear to be </a:t>
          </a:r>
          <a:r>
            <a:rPr lang="en-US" sz="1200" b="1" dirty="0"/>
            <a:t>effective</a:t>
          </a:r>
          <a:r>
            <a:rPr lang="en-US" sz="1200" dirty="0"/>
            <a:t> for the student? How do we know?</a:t>
          </a:r>
        </a:p>
      </dgm:t>
    </dgm:pt>
    <dgm:pt modelId="{ADB675D6-4BF6-41EC-90D1-1CD42D6DDCBA}" type="parTrans" cxnId="{7187D385-249E-47D3-B104-6C21ACBD6A68}">
      <dgm:prSet/>
      <dgm:spPr/>
      <dgm:t>
        <a:bodyPr/>
        <a:lstStyle/>
        <a:p>
          <a:endParaRPr lang="en-US"/>
        </a:p>
      </dgm:t>
    </dgm:pt>
    <dgm:pt modelId="{6E15DA3D-BAEE-46DC-A3C4-7A7220190758}" type="sibTrans" cxnId="{7187D385-249E-47D3-B104-6C21ACBD6A68}">
      <dgm:prSet/>
      <dgm:spPr/>
      <dgm:t>
        <a:bodyPr/>
        <a:lstStyle/>
        <a:p>
          <a:endParaRPr lang="en-US"/>
        </a:p>
      </dgm:t>
    </dgm:pt>
    <dgm:pt modelId="{0A9AD048-F1CA-4D67-937A-15FAC208A387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US" sz="1200" dirty="0"/>
            <a:t>What accommodations are </a:t>
          </a:r>
          <a:r>
            <a:rPr lang="en-US" sz="1200" b="1" dirty="0"/>
            <a:t>appropriate </a:t>
          </a:r>
          <a:r>
            <a:rPr lang="en-US" sz="1200" dirty="0"/>
            <a:t>for the student? Why do you believe those accommodations are appropriate? </a:t>
          </a:r>
        </a:p>
      </dgm:t>
    </dgm:pt>
    <dgm:pt modelId="{6FA9EFA2-65DA-4EC3-9720-9A233486BAE8}" type="parTrans" cxnId="{AA31DCCB-8AB7-4B1F-8553-ED688644A98E}">
      <dgm:prSet/>
      <dgm:spPr/>
      <dgm:t>
        <a:bodyPr/>
        <a:lstStyle/>
        <a:p>
          <a:endParaRPr lang="en-US"/>
        </a:p>
      </dgm:t>
    </dgm:pt>
    <dgm:pt modelId="{323E9FE8-A051-4154-AED5-1948A58FD543}" type="sibTrans" cxnId="{AA31DCCB-8AB7-4B1F-8553-ED688644A98E}">
      <dgm:prSet/>
      <dgm:spPr/>
      <dgm:t>
        <a:bodyPr/>
        <a:lstStyle/>
        <a:p>
          <a:endParaRPr lang="en-US"/>
        </a:p>
      </dgm:t>
    </dgm:pt>
    <dgm:pt modelId="{BF45D896-AED3-4F90-8C57-924EB61DA19B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US" sz="1200" dirty="0"/>
            <a:t>Why are we having this meeting for the student and what is the purpose of my attendance?</a:t>
          </a:r>
        </a:p>
      </dgm:t>
    </dgm:pt>
    <dgm:pt modelId="{1007E38A-1956-480A-B159-3F877E6E2ABD}" type="parTrans" cxnId="{7D697885-AB56-4721-A8AF-0429F2224C7F}">
      <dgm:prSet/>
      <dgm:spPr/>
      <dgm:t>
        <a:bodyPr/>
        <a:lstStyle/>
        <a:p>
          <a:endParaRPr lang="en-US"/>
        </a:p>
      </dgm:t>
    </dgm:pt>
    <dgm:pt modelId="{238BF1B1-1B41-4D53-81AE-BAA5892DCA91}" type="sibTrans" cxnId="{7D697885-AB56-4721-A8AF-0429F2224C7F}">
      <dgm:prSet/>
      <dgm:spPr/>
      <dgm:t>
        <a:bodyPr/>
        <a:lstStyle/>
        <a:p>
          <a:endParaRPr lang="en-US"/>
        </a:p>
      </dgm:t>
    </dgm:pt>
    <dgm:pt modelId="{2C34AE4C-7642-4A6C-B257-DE42DE80DE23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US" sz="1200" i="1" dirty="0"/>
            <a:t>*You do not need to ask these questions at the meeting, simply have an idea on how each team member might respond.*</a:t>
          </a:r>
          <a:endParaRPr lang="en-US" sz="1200" dirty="0"/>
        </a:p>
      </dgm:t>
    </dgm:pt>
    <dgm:pt modelId="{5F944C70-CEA8-44B8-8227-D37287E85B77}" type="parTrans" cxnId="{E51D09E3-5493-4869-9481-18CA4327F658}">
      <dgm:prSet/>
      <dgm:spPr/>
      <dgm:t>
        <a:bodyPr/>
        <a:lstStyle/>
        <a:p>
          <a:endParaRPr lang="en-US"/>
        </a:p>
      </dgm:t>
    </dgm:pt>
    <dgm:pt modelId="{74875DF5-E393-4E15-B977-FFD40C6579B2}" type="sibTrans" cxnId="{E51D09E3-5493-4869-9481-18CA4327F658}">
      <dgm:prSet/>
      <dgm:spPr/>
      <dgm:t>
        <a:bodyPr/>
        <a:lstStyle/>
        <a:p>
          <a:endParaRPr lang="en-US"/>
        </a:p>
      </dgm:t>
    </dgm:pt>
    <dgm:pt modelId="{E29B6853-6241-4E87-8910-E5A31AADB7F3}" type="pres">
      <dgm:prSet presAssocID="{7C2D8976-BC22-40D4-9BA7-9DF323875AE3}" presName="root" presStyleCnt="0">
        <dgm:presLayoutVars>
          <dgm:dir/>
          <dgm:resizeHandles val="exact"/>
        </dgm:presLayoutVars>
      </dgm:prSet>
      <dgm:spPr/>
    </dgm:pt>
    <dgm:pt modelId="{A621A699-0751-40C2-ACAB-0D4C636BF1E0}" type="pres">
      <dgm:prSet presAssocID="{1DAA86DA-535F-4B3B-9FC5-81F90024429D}" presName="compNode" presStyleCnt="0"/>
      <dgm:spPr/>
    </dgm:pt>
    <dgm:pt modelId="{9E91EFEE-ADF3-4664-BBDE-55E4D704D139}" type="pres">
      <dgm:prSet presAssocID="{1DAA86DA-535F-4B3B-9FC5-81F90024429D}" presName="iconRect" presStyleLbl="node1" presStyleIdx="0" presStyleCnt="2" custScaleX="131386" custScaleY="120911" custLinFactNeighborX="1065" custLinFactNeighborY="-2958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Board Room"/>
        </a:ext>
      </dgm:extLst>
    </dgm:pt>
    <dgm:pt modelId="{DCAD0BDD-DB71-4000-B6D9-274E2753EF7E}" type="pres">
      <dgm:prSet presAssocID="{1DAA86DA-535F-4B3B-9FC5-81F90024429D}" presName="iconSpace" presStyleCnt="0"/>
      <dgm:spPr/>
    </dgm:pt>
    <dgm:pt modelId="{18BF9B82-BFF0-4D3D-B5D4-1A7494E5F767}" type="pres">
      <dgm:prSet presAssocID="{1DAA86DA-535F-4B3B-9FC5-81F90024429D}" presName="parTx" presStyleLbl="revTx" presStyleIdx="0" presStyleCnt="4" custScaleY="231334" custLinFactNeighborX="2029" custLinFactNeighborY="27668">
        <dgm:presLayoutVars>
          <dgm:chMax val="0"/>
          <dgm:chPref val="0"/>
        </dgm:presLayoutVars>
      </dgm:prSet>
      <dgm:spPr/>
    </dgm:pt>
    <dgm:pt modelId="{88FF00DC-500D-48B8-A5C5-79E03E214E18}" type="pres">
      <dgm:prSet presAssocID="{1DAA86DA-535F-4B3B-9FC5-81F90024429D}" presName="txSpace" presStyleCnt="0"/>
      <dgm:spPr/>
    </dgm:pt>
    <dgm:pt modelId="{2653EFA6-771B-4754-B3F5-5302D53A9345}" type="pres">
      <dgm:prSet presAssocID="{1DAA86DA-535F-4B3B-9FC5-81F90024429D}" presName="desTx" presStyleLbl="revTx" presStyleIdx="1" presStyleCnt="4">
        <dgm:presLayoutVars/>
      </dgm:prSet>
      <dgm:spPr/>
    </dgm:pt>
    <dgm:pt modelId="{1E99EA66-3C99-403D-9F03-0DC1E29CC780}" type="pres">
      <dgm:prSet presAssocID="{879BD90E-9A17-4409-8C1B-D4D36F272AEE}" presName="sibTrans" presStyleCnt="0"/>
      <dgm:spPr/>
    </dgm:pt>
    <dgm:pt modelId="{B71C8F0B-756C-409D-8DE5-190763C4A663}" type="pres">
      <dgm:prSet presAssocID="{D34FB90F-F318-44F0-9392-F613145F6BAD}" presName="compNode" presStyleCnt="0"/>
      <dgm:spPr/>
    </dgm:pt>
    <dgm:pt modelId="{60D47246-68C8-40B1-9138-400563803406}" type="pres">
      <dgm:prSet presAssocID="{D34FB90F-F318-44F0-9392-F613145F6BAD}" presName="iconRect" presStyleLbl="node1" presStyleIdx="1" presStyleCnt="2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graphic on preparing staff for the meeting&#10;"/>
        </a:ext>
      </dgm:extLst>
    </dgm:pt>
    <dgm:pt modelId="{FAFCCA9C-2102-455D-9FCD-6D0F2B5F6485}" type="pres">
      <dgm:prSet presAssocID="{D34FB90F-F318-44F0-9392-F613145F6BAD}" presName="iconSpace" presStyleCnt="0"/>
      <dgm:spPr/>
    </dgm:pt>
    <dgm:pt modelId="{A392F479-EDFD-40A6-8DE5-03022B11839E}" type="pres">
      <dgm:prSet presAssocID="{D34FB90F-F318-44F0-9392-F613145F6BAD}" presName="parTx" presStyleLbl="revTx" presStyleIdx="2" presStyleCnt="4">
        <dgm:presLayoutVars>
          <dgm:chMax val="0"/>
          <dgm:chPref val="0"/>
        </dgm:presLayoutVars>
      </dgm:prSet>
      <dgm:spPr/>
    </dgm:pt>
    <dgm:pt modelId="{1F808320-944E-4E41-B0D1-302848E22030}" type="pres">
      <dgm:prSet presAssocID="{D34FB90F-F318-44F0-9392-F613145F6BAD}" presName="txSpace" presStyleCnt="0"/>
      <dgm:spPr/>
    </dgm:pt>
    <dgm:pt modelId="{75A1828C-EF06-4B4B-AAAF-97B78098727A}" type="pres">
      <dgm:prSet presAssocID="{D34FB90F-F318-44F0-9392-F613145F6BAD}" presName="desTx" presStyleLbl="revTx" presStyleIdx="3" presStyleCnt="4">
        <dgm:presLayoutVars/>
      </dgm:prSet>
      <dgm:spPr/>
    </dgm:pt>
  </dgm:ptLst>
  <dgm:cxnLst>
    <dgm:cxn modelId="{6FDF940C-580D-AB4B-A870-B441DB9272F4}" type="presOf" srcId="{0A9AD048-F1CA-4D67-937A-15FAC208A387}" destId="{75A1828C-EF06-4B4B-AAAF-97B78098727A}" srcOrd="0" destOrd="3" presId="urn:microsoft.com/office/officeart/2018/2/layout/IconLabelDescriptionList"/>
    <dgm:cxn modelId="{4230470D-C85E-7C47-A16D-9D9B39818297}" type="presOf" srcId="{1189B2A1-C585-4666-9A59-EEC408220D48}" destId="{75A1828C-EF06-4B4B-AAAF-97B78098727A}" srcOrd="0" destOrd="1" presId="urn:microsoft.com/office/officeart/2018/2/layout/IconLabelDescriptionList"/>
    <dgm:cxn modelId="{5C246C0E-FE99-EF44-9EC9-A1DAFF50FDCC}" type="presOf" srcId="{739890DE-A563-4578-941E-2486CB69A3FB}" destId="{75A1828C-EF06-4B4B-AAAF-97B78098727A}" srcOrd="0" destOrd="2" presId="urn:microsoft.com/office/officeart/2018/2/layout/IconLabelDescriptionList"/>
    <dgm:cxn modelId="{25B29F0E-F25C-F04C-BE82-020E1707DD33}" type="presOf" srcId="{1DAA86DA-535F-4B3B-9FC5-81F90024429D}" destId="{18BF9B82-BFF0-4D3D-B5D4-1A7494E5F767}" srcOrd="0" destOrd="0" presId="urn:microsoft.com/office/officeart/2018/2/layout/IconLabelDescriptionList"/>
    <dgm:cxn modelId="{DBE46C16-297C-974A-A764-FB1B7A067291}" type="presOf" srcId="{7C2D8976-BC22-40D4-9BA7-9DF323875AE3}" destId="{E29B6853-6241-4E87-8910-E5A31AADB7F3}" srcOrd="0" destOrd="0" presId="urn:microsoft.com/office/officeart/2018/2/layout/IconLabelDescriptionList"/>
    <dgm:cxn modelId="{E45D8716-7881-4A8A-BEA7-5AC6E8CDB496}" srcId="{7C2D8976-BC22-40D4-9BA7-9DF323875AE3}" destId="{1DAA86DA-535F-4B3B-9FC5-81F90024429D}" srcOrd="0" destOrd="0" parTransId="{36934293-C8A0-4BA3-B43A-3B9F53517A4D}" sibTransId="{879BD90E-9A17-4409-8C1B-D4D36F272AEE}"/>
    <dgm:cxn modelId="{9C81491A-57D3-3144-B9F1-D25679F356AB}" type="presOf" srcId="{BF45D896-AED3-4F90-8C57-924EB61DA19B}" destId="{75A1828C-EF06-4B4B-AAAF-97B78098727A}" srcOrd="0" destOrd="4" presId="urn:microsoft.com/office/officeart/2018/2/layout/IconLabelDescriptionList"/>
    <dgm:cxn modelId="{3B71BF1D-2E9B-E14C-9669-769EA891A375}" type="presOf" srcId="{D34FB90F-F318-44F0-9392-F613145F6BAD}" destId="{A392F479-EDFD-40A6-8DE5-03022B11839E}" srcOrd="0" destOrd="0" presId="urn:microsoft.com/office/officeart/2018/2/layout/IconLabelDescriptionList"/>
    <dgm:cxn modelId="{7D697885-AB56-4721-A8AF-0429F2224C7F}" srcId="{D34FB90F-F318-44F0-9392-F613145F6BAD}" destId="{BF45D896-AED3-4F90-8C57-924EB61DA19B}" srcOrd="4" destOrd="0" parTransId="{1007E38A-1956-480A-B159-3F877E6E2ABD}" sibTransId="{238BF1B1-1B41-4D53-81AE-BAA5892DCA91}"/>
    <dgm:cxn modelId="{7187D385-249E-47D3-B104-6C21ACBD6A68}" srcId="{D34FB90F-F318-44F0-9392-F613145F6BAD}" destId="{739890DE-A563-4578-941E-2486CB69A3FB}" srcOrd="2" destOrd="0" parTransId="{ADB675D6-4BF6-41EC-90D1-1CD42D6DDCBA}" sibTransId="{6E15DA3D-BAEE-46DC-A3C4-7A7220190758}"/>
    <dgm:cxn modelId="{BD195798-EA52-4438-A8BB-63270B41FDDE}" srcId="{D34FB90F-F318-44F0-9392-F613145F6BAD}" destId="{D2D9C19D-024F-4614-8C39-2268D2D0BDCB}" srcOrd="0" destOrd="0" parTransId="{416C3175-19F4-436C-BE77-32D1C5FA5241}" sibTransId="{E873187C-71D2-49C7-A101-50259A05D8B0}"/>
    <dgm:cxn modelId="{DD5A92B7-136D-47B5-A1B5-EF3DD7519502}" srcId="{D34FB90F-F318-44F0-9392-F613145F6BAD}" destId="{1189B2A1-C585-4666-9A59-EEC408220D48}" srcOrd="1" destOrd="0" parTransId="{0C47D513-EEC3-413C-BBF9-3FB21F663CC0}" sibTransId="{4893B0F5-CF71-47EC-99E3-813C900A3AF0}"/>
    <dgm:cxn modelId="{AA31DCCB-8AB7-4B1F-8553-ED688644A98E}" srcId="{D34FB90F-F318-44F0-9392-F613145F6BAD}" destId="{0A9AD048-F1CA-4D67-937A-15FAC208A387}" srcOrd="3" destOrd="0" parTransId="{6FA9EFA2-65DA-4EC3-9720-9A233486BAE8}" sibTransId="{323E9FE8-A051-4154-AED5-1948A58FD543}"/>
    <dgm:cxn modelId="{25066DCD-E527-4C51-BFED-213B35E2762D}" srcId="{7C2D8976-BC22-40D4-9BA7-9DF323875AE3}" destId="{D34FB90F-F318-44F0-9392-F613145F6BAD}" srcOrd="1" destOrd="0" parTransId="{2145798A-9587-4F03-85A1-1AD588DD4D7F}" sibTransId="{70D64160-9CFC-4158-AA7D-0F8A2F547C36}"/>
    <dgm:cxn modelId="{F1EFBED9-E306-8D4F-8C57-DB17D5AB125F}" type="presOf" srcId="{D2D9C19D-024F-4614-8C39-2268D2D0BDCB}" destId="{75A1828C-EF06-4B4B-AAAF-97B78098727A}" srcOrd="0" destOrd="0" presId="urn:microsoft.com/office/officeart/2018/2/layout/IconLabelDescriptionList"/>
    <dgm:cxn modelId="{E51D09E3-5493-4869-9481-18CA4327F658}" srcId="{D34FB90F-F318-44F0-9392-F613145F6BAD}" destId="{2C34AE4C-7642-4A6C-B257-DE42DE80DE23}" srcOrd="5" destOrd="0" parTransId="{5F944C70-CEA8-44B8-8227-D37287E85B77}" sibTransId="{74875DF5-E393-4E15-B977-FFD40C6579B2}"/>
    <dgm:cxn modelId="{2E6FFBE6-6F13-7D4D-B494-447AC48DEF43}" type="presOf" srcId="{2C34AE4C-7642-4A6C-B257-DE42DE80DE23}" destId="{75A1828C-EF06-4B4B-AAAF-97B78098727A}" srcOrd="0" destOrd="5" presId="urn:microsoft.com/office/officeart/2018/2/layout/IconLabelDescriptionList"/>
    <dgm:cxn modelId="{21149387-7969-3F4C-AA9D-432A53011FA8}" type="presParOf" srcId="{E29B6853-6241-4E87-8910-E5A31AADB7F3}" destId="{A621A699-0751-40C2-ACAB-0D4C636BF1E0}" srcOrd="0" destOrd="0" presId="urn:microsoft.com/office/officeart/2018/2/layout/IconLabelDescriptionList"/>
    <dgm:cxn modelId="{72F34119-91D3-A04B-B501-40DB1993F0F6}" type="presParOf" srcId="{A621A699-0751-40C2-ACAB-0D4C636BF1E0}" destId="{9E91EFEE-ADF3-4664-BBDE-55E4D704D139}" srcOrd="0" destOrd="0" presId="urn:microsoft.com/office/officeart/2018/2/layout/IconLabelDescriptionList"/>
    <dgm:cxn modelId="{92B63C81-68CE-FB4E-BD48-69C0A5484E43}" type="presParOf" srcId="{A621A699-0751-40C2-ACAB-0D4C636BF1E0}" destId="{DCAD0BDD-DB71-4000-B6D9-274E2753EF7E}" srcOrd="1" destOrd="0" presId="urn:microsoft.com/office/officeart/2018/2/layout/IconLabelDescriptionList"/>
    <dgm:cxn modelId="{A4E8FCC0-230B-554E-B3A1-DD7483A29456}" type="presParOf" srcId="{A621A699-0751-40C2-ACAB-0D4C636BF1E0}" destId="{18BF9B82-BFF0-4D3D-B5D4-1A7494E5F767}" srcOrd="2" destOrd="0" presId="urn:microsoft.com/office/officeart/2018/2/layout/IconLabelDescriptionList"/>
    <dgm:cxn modelId="{D56B0ABD-33B2-3549-9156-0E7414F51CBD}" type="presParOf" srcId="{A621A699-0751-40C2-ACAB-0D4C636BF1E0}" destId="{88FF00DC-500D-48B8-A5C5-79E03E214E18}" srcOrd="3" destOrd="0" presId="urn:microsoft.com/office/officeart/2018/2/layout/IconLabelDescriptionList"/>
    <dgm:cxn modelId="{2A21956B-8FCA-1F4C-BEFB-1CB3B42E8DC6}" type="presParOf" srcId="{A621A699-0751-40C2-ACAB-0D4C636BF1E0}" destId="{2653EFA6-771B-4754-B3F5-5302D53A9345}" srcOrd="4" destOrd="0" presId="urn:microsoft.com/office/officeart/2018/2/layout/IconLabelDescriptionList"/>
    <dgm:cxn modelId="{7771560C-D6B9-254A-B5FF-369441C163D2}" type="presParOf" srcId="{E29B6853-6241-4E87-8910-E5A31AADB7F3}" destId="{1E99EA66-3C99-403D-9F03-0DC1E29CC780}" srcOrd="1" destOrd="0" presId="urn:microsoft.com/office/officeart/2018/2/layout/IconLabelDescriptionList"/>
    <dgm:cxn modelId="{09726A03-3F80-7A4F-BD52-11A71A8EC828}" type="presParOf" srcId="{E29B6853-6241-4E87-8910-E5A31AADB7F3}" destId="{B71C8F0B-756C-409D-8DE5-190763C4A663}" srcOrd="2" destOrd="0" presId="urn:microsoft.com/office/officeart/2018/2/layout/IconLabelDescriptionList"/>
    <dgm:cxn modelId="{37AA766D-F2BE-9044-894A-0DDBFD963C88}" type="presParOf" srcId="{B71C8F0B-756C-409D-8DE5-190763C4A663}" destId="{60D47246-68C8-40B1-9138-400563803406}" srcOrd="0" destOrd="0" presId="urn:microsoft.com/office/officeart/2018/2/layout/IconLabelDescriptionList"/>
    <dgm:cxn modelId="{F2D3867E-13EA-0C45-9B5E-862F6AF9FA36}" type="presParOf" srcId="{B71C8F0B-756C-409D-8DE5-190763C4A663}" destId="{FAFCCA9C-2102-455D-9FCD-6D0F2B5F6485}" srcOrd="1" destOrd="0" presId="urn:microsoft.com/office/officeart/2018/2/layout/IconLabelDescriptionList"/>
    <dgm:cxn modelId="{D619A0E9-DB42-154F-8997-727DD4C2CC83}" type="presParOf" srcId="{B71C8F0B-756C-409D-8DE5-190763C4A663}" destId="{A392F479-EDFD-40A6-8DE5-03022B11839E}" srcOrd="2" destOrd="0" presId="urn:microsoft.com/office/officeart/2018/2/layout/IconLabelDescriptionList"/>
    <dgm:cxn modelId="{61233C84-3EB4-A844-8C4D-2BEA36C0DAE1}" type="presParOf" srcId="{B71C8F0B-756C-409D-8DE5-190763C4A663}" destId="{1F808320-944E-4E41-B0D1-302848E22030}" srcOrd="3" destOrd="0" presId="urn:microsoft.com/office/officeart/2018/2/layout/IconLabelDescriptionList"/>
    <dgm:cxn modelId="{88093909-E314-2645-AB2D-FE420E030C87}" type="presParOf" srcId="{B71C8F0B-756C-409D-8DE5-190763C4A663}" destId="{75A1828C-EF06-4B4B-AAAF-97B78098727A}" srcOrd="4" destOrd="0" presId="urn:microsoft.com/office/officeart/2018/2/layout/IconLabelDescription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01E7F06-D2BC-4DD9-8257-88A780220CB4}">
      <dsp:nvSpPr>
        <dsp:cNvPr id="0" name=""/>
        <dsp:cNvSpPr/>
      </dsp:nvSpPr>
      <dsp:spPr>
        <a:xfrm>
          <a:off x="890763" y="1174902"/>
          <a:ext cx="981188" cy="981188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FDEEF53-F669-446B-AE2F-8F2423C4B4F0}">
      <dsp:nvSpPr>
        <dsp:cNvPr id="0" name=""/>
        <dsp:cNvSpPr/>
      </dsp:nvSpPr>
      <dsp:spPr>
        <a:xfrm>
          <a:off x="291148" y="2456435"/>
          <a:ext cx="2180418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6667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/>
            <a:t>Read the CSI Section 504 Manual</a:t>
          </a:r>
        </a:p>
      </dsp:txBody>
      <dsp:txXfrm>
        <a:off x="291148" y="2456435"/>
        <a:ext cx="2180418" cy="720000"/>
      </dsp:txXfrm>
    </dsp:sp>
    <dsp:sp modelId="{07659C75-0F84-45F9-A3B6-10003A55D915}">
      <dsp:nvSpPr>
        <dsp:cNvPr id="0" name=""/>
        <dsp:cNvSpPr/>
      </dsp:nvSpPr>
      <dsp:spPr>
        <a:xfrm>
          <a:off x="3452755" y="1174902"/>
          <a:ext cx="981188" cy="981188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CE67656-B2D2-4D6E-A2C5-81CCD748FB7D}">
      <dsp:nvSpPr>
        <dsp:cNvPr id="0" name=""/>
        <dsp:cNvSpPr/>
      </dsp:nvSpPr>
      <dsp:spPr>
        <a:xfrm>
          <a:off x="2853140" y="2456435"/>
          <a:ext cx="2180418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6667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/>
            <a:t>Review other Section 504 Materials from the CSI website</a:t>
          </a:r>
        </a:p>
      </dsp:txBody>
      <dsp:txXfrm>
        <a:off x="2853140" y="2456435"/>
        <a:ext cx="2180418" cy="720000"/>
      </dsp:txXfrm>
    </dsp:sp>
    <dsp:sp modelId="{134AD1F1-23AF-4CEB-884D-E2E2797B27A5}">
      <dsp:nvSpPr>
        <dsp:cNvPr id="0" name=""/>
        <dsp:cNvSpPr/>
      </dsp:nvSpPr>
      <dsp:spPr>
        <a:xfrm>
          <a:off x="6014747" y="1174902"/>
          <a:ext cx="981188" cy="981188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4F5F6B0-67D9-44AC-829A-A03DD967D528}">
      <dsp:nvSpPr>
        <dsp:cNvPr id="0" name=""/>
        <dsp:cNvSpPr/>
      </dsp:nvSpPr>
      <dsp:spPr>
        <a:xfrm>
          <a:off x="5415132" y="2456435"/>
          <a:ext cx="2180418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6667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/>
            <a:t>Talk to peers who have participated in the 504 process at your school</a:t>
          </a:r>
        </a:p>
      </dsp:txBody>
      <dsp:txXfrm>
        <a:off x="5415132" y="2456435"/>
        <a:ext cx="2180418" cy="72000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E91EFEE-ADF3-4664-BBDE-55E4D704D139}">
      <dsp:nvSpPr>
        <dsp:cNvPr id="0" name=""/>
        <dsp:cNvSpPr/>
      </dsp:nvSpPr>
      <dsp:spPr>
        <a:xfrm>
          <a:off x="23730" y="-65293"/>
          <a:ext cx="1663203" cy="1530601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8BF9B82-BFF0-4D3D-B5D4-1A7494E5F767}">
      <dsp:nvSpPr>
        <dsp:cNvPr id="0" name=""/>
        <dsp:cNvSpPr/>
      </dsp:nvSpPr>
      <dsp:spPr>
        <a:xfrm>
          <a:off x="282290" y="1336206"/>
          <a:ext cx="3616831" cy="125504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l" defTabSz="8445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1900" kern="1200" dirty="0"/>
            <a:t>Anticipate and prepare for how each team member might respond to specific questions.</a:t>
          </a:r>
        </a:p>
      </dsp:txBody>
      <dsp:txXfrm>
        <a:off x="282290" y="1336206"/>
        <a:ext cx="3616831" cy="1255044"/>
      </dsp:txXfrm>
    </dsp:sp>
    <dsp:sp modelId="{2653EFA6-771B-4754-B3F5-5302D53A9345}">
      <dsp:nvSpPr>
        <dsp:cNvPr id="0" name=""/>
        <dsp:cNvSpPr/>
      </dsp:nvSpPr>
      <dsp:spPr>
        <a:xfrm>
          <a:off x="208904" y="2182284"/>
          <a:ext cx="3616831" cy="27529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0D47246-68C8-40B1-9138-400563803406}">
      <dsp:nvSpPr>
        <dsp:cNvPr id="0" name=""/>
        <dsp:cNvSpPr/>
      </dsp:nvSpPr>
      <dsp:spPr>
        <a:xfrm>
          <a:off x="4458681" y="883"/>
          <a:ext cx="1265891" cy="1265891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392F479-EDFD-40A6-8DE5-03022B11839E}">
      <dsp:nvSpPr>
        <dsp:cNvPr id="0" name=""/>
        <dsp:cNvSpPr/>
      </dsp:nvSpPr>
      <dsp:spPr>
        <a:xfrm>
          <a:off x="4458681" y="1476182"/>
          <a:ext cx="3616831" cy="54252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l" defTabSz="8445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1900" kern="1200" dirty="0"/>
            <a:t>Example Questions:</a:t>
          </a:r>
        </a:p>
      </dsp:txBody>
      <dsp:txXfrm>
        <a:off x="4458681" y="1476182"/>
        <a:ext cx="3616831" cy="542524"/>
      </dsp:txXfrm>
    </dsp:sp>
    <dsp:sp modelId="{75A1828C-EF06-4B4B-AAAF-97B78098727A}">
      <dsp:nvSpPr>
        <dsp:cNvPr id="0" name=""/>
        <dsp:cNvSpPr/>
      </dsp:nvSpPr>
      <dsp:spPr>
        <a:xfrm>
          <a:off x="4458681" y="2116106"/>
          <a:ext cx="3616831" cy="27529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l" defTabSz="5334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/>
            <a:t>What are the student’s strengths?</a:t>
          </a:r>
        </a:p>
        <a:p>
          <a:pPr marL="0" lvl="0" indent="0" algn="l" defTabSz="5334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/>
            <a:t>What is the student struggling with? Please be specific as possible.</a:t>
          </a:r>
        </a:p>
        <a:p>
          <a:pPr marL="0" lvl="0" indent="0" algn="l" defTabSz="5334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/>
            <a:t>What accommodations appear to be </a:t>
          </a:r>
          <a:r>
            <a:rPr lang="en-US" sz="1200" b="1" kern="1200" dirty="0"/>
            <a:t>effective</a:t>
          </a:r>
          <a:r>
            <a:rPr lang="en-US" sz="1200" kern="1200" dirty="0"/>
            <a:t> for the student? How do we know?</a:t>
          </a:r>
        </a:p>
        <a:p>
          <a:pPr marL="0" lvl="0" indent="0" algn="l" defTabSz="5334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/>
            <a:t>What accommodations are </a:t>
          </a:r>
          <a:r>
            <a:rPr lang="en-US" sz="1200" b="1" kern="1200" dirty="0"/>
            <a:t>appropriate </a:t>
          </a:r>
          <a:r>
            <a:rPr lang="en-US" sz="1200" kern="1200" dirty="0"/>
            <a:t>for the student? Why do you believe those accommodations are appropriate? </a:t>
          </a:r>
        </a:p>
        <a:p>
          <a:pPr marL="0" lvl="0" indent="0" algn="l" defTabSz="5334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/>
            <a:t>Why are we having this meeting for the student and what is the purpose of my attendance?</a:t>
          </a:r>
        </a:p>
        <a:p>
          <a:pPr marL="0" lvl="0" indent="0" algn="l" defTabSz="5334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i="1" kern="1200" dirty="0"/>
            <a:t>*You do not need to ask these questions at the meeting, simply have an idea on how each team member might respond.*</a:t>
          </a:r>
          <a:endParaRPr lang="en-US" sz="1200" kern="1200" dirty="0"/>
        </a:p>
      </dsp:txBody>
      <dsp:txXfrm>
        <a:off x="4458681" y="2116106"/>
        <a:ext cx="3616831" cy="275296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2/layout/IconLabelList">
  <dgm:title val="Icon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2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50"/>
          <dgm:constr type="h" for="des" forName="compNode" op="equ"/>
          <dgm:constr type="h" for="des" forName="textRect" op="equ"/>
        </dgm:constrLst>
      </dgm:if>
      <dgm:if name="Name5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6"/>
          <dgm:constr type="h" for="des" forName="compNode" op="equ"/>
          <dgm:constr type="h" for="des" forName="textRect" op="equ"/>
        </dgm:constrLst>
      </dgm:if>
      <dgm:else name="Name6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7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Rect" refType="w" fact="0.45"/>
          <dgm:constr type="h" for="ch" forName="iconRect" refType="w" refFor="ch" refForName="iconRect"/>
          <dgm:constr type="ctrX" for="ch" forName="iconRect" refType="w" fact="0.5"/>
          <dgm:constr type="t" for="ch" forName="iconRect"/>
          <dgm:constr type="h" for="ch" forName="spaceRect" refType="h" fact="0.15"/>
          <dgm:constr type="w" for="ch" forName="spaceRect" refType="w"/>
          <dgm:constr type="l" for="ch" forName="spaceRect"/>
          <dgm:constr type="t" for="ch" forName="spaceRect" refType="b" refFor="ch" refForName="icon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8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</dgm1612:lstStyle>
    </a:ext>
  </dgm:extLst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18/2/layout/IconLabelDescriptionList">
  <dgm:title val="Icon Label Description List"/>
  <dgm:desc val="Use to show non-sequential or grouped chunks of information. The placeholder holds an icon or small picture, and corresponding text boxes show Level 1 and Level 2 text respectively. Works well for minimal Level 1 text accompanied by lengthier Level two text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Node" refType="h" fact="0.45"/>
      <dgm:constr type="w" for="ch" forName="compNode" val="120"/>
      <dgm:constr type="w" for="ch" forName="sibTrans" refType="w" refFor="ch" refForName="compNode" fact="0.175"/>
      <dgm:constr type="primFontSz" for="des" forName="parTx" val="36"/>
      <dgm:constr type="primFontSz" for="des" forName="desTx" refType="primFontSz" refFor="des" refForName="parTx" op="lte" fact="0.75"/>
      <dgm:constr type="h" for="des" forName="compNode" op="equ"/>
      <dgm:constr type="h" for="des" forName="iconRect" op="equ"/>
      <dgm:constr type="w" for="des" forName="iconRect" op="equ"/>
      <dgm:constr type="h" for="des" forName="iconSpace" op="equ"/>
      <dgm:constr type="h" for="des" forName="parTx" op="equ"/>
      <dgm:constr type="h" for="des" forName="txSpace" op="equ"/>
      <dgm:constr type="h" for="des" forName="desTx" op="equ"/>
    </dgm:constrLst>
    <dgm:ruleLst>
      <dgm:rule type="w" for="ch" forName="compNode" val="0" fact="NaN" max="NaN"/>
    </dgm:ruleLst>
    <dgm:forEach name="Name3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Rect" refType="w" fact="0.35"/>
          <dgm:constr type="h" for="ch" forName="iconRect" refType="w" refFor="ch" refForName="iconRect"/>
          <dgm:constr type="l" for="ch" forName="iconRect"/>
          <dgm:constr type="t" for="ch" forName="iconRect"/>
          <dgm:constr type="w" for="ch" forName="iconSpace" refType="w"/>
          <dgm:constr type="h" for="ch" forName="iconSpace" refType="h" fact="0.043"/>
          <dgm:constr type="l" for="ch" forName="iconSpace"/>
          <dgm:constr type="t" for="ch" forName="iconSpace" refType="b" refFor="ch" refForName="iconRect"/>
          <dgm:constr type="w" for="ch" forName="parTx" refType="w"/>
          <dgm:constr type="h" for="ch" forName="parTx" refType="w" fact="0.15"/>
          <dgm:constr type="l" for="ch" forName="parTx"/>
          <dgm:constr type="t" for="ch" forName="parTx" refType="b" refFor="ch" refForName="iconSpace"/>
          <dgm:constr type="h" for="ch" forName="txSpace" refType="h" fact="0.02"/>
          <dgm:constr type="w" for="ch" forName="txSpace" refType="w"/>
          <dgm:constr type="l" for="ch" forName="txSpace"/>
          <dgm:constr type="t" for="ch" forName="txSpace" refType="b" refFor="ch" refForName="parTx"/>
          <dgm:constr type="w" for="ch" forName="desTx" refType="w"/>
          <dgm:constr type="l" for="ch" forName="desTx"/>
          <dgm:constr type="t" for="ch" forName="desTx" refType="b" refFor="ch" refForName="txSpace"/>
        </dgm:constrLst>
        <dgm:ruleLst>
          <dgm:rule type="h" val="INF" fact="NaN" max="NaN"/>
        </dgm:ruleLst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icon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t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4" fact="NaN" max="NaN"/>
            <dgm:rule type="h" val="INF" fact="NaN" max="NaN"/>
          </dgm:ruleLst>
        </dgm:layoutNode>
        <dgm:layoutNode name="tx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desTx" styleLbl="revTx">
          <dgm:varLst/>
          <dgm:alg type="tx">
            <dgm:param type="stBulletLvl" val="0"/>
            <dgm:param type="txAnchorVert" val="t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refType="primFontSz"/>
            <dgm:constr type="lMarg"/>
            <dgm:constr type="rMarg"/>
            <dgm:constr type="tMarg"/>
            <dgm:constr type="bMarg"/>
          </dgm:constrLst>
          <dgm:ruleLst>
            <dgm:rule type="primFontSz" val="NaN" fact="NaN" max="17"/>
            <dgm:rule type="h" val="INF" fact="NaN" max="NaN"/>
          </dgm:ruleLst>
        </dgm:layoutNode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  <a:defRPr b="1"/>
        </a:lvl1pPr>
        <a:lvl2pPr>
          <a:lnSpc>
            <a:spcPct val="100000"/>
          </a:lnSpc>
        </a:lvl2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755207"/>
            <a:ext cx="7772400" cy="2387600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885824"/>
            <a:ext cx="6858000" cy="1655762"/>
          </a:xfrm>
        </p:spPr>
        <p:txBody>
          <a:bodyPr/>
          <a:lstStyle>
            <a:lvl1pPr marL="0" indent="0" algn="l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7" name="Shape 11"/>
          <p:cNvSpPr/>
          <p:nvPr userDrawn="1"/>
        </p:nvSpPr>
        <p:spPr>
          <a:xfrm>
            <a:off x="4453685" y="3469353"/>
            <a:ext cx="541350" cy="102900"/>
          </a:xfrm>
          <a:prstGeom prst="rect">
            <a:avLst/>
          </a:prstGeom>
          <a:solidFill>
            <a:srgbClr val="EFAA1F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8" name="Shape 12"/>
          <p:cNvSpPr/>
          <p:nvPr userDrawn="1"/>
        </p:nvSpPr>
        <p:spPr>
          <a:xfrm>
            <a:off x="4994897" y="3469353"/>
            <a:ext cx="541350" cy="102900"/>
          </a:xfrm>
          <a:prstGeom prst="rect">
            <a:avLst/>
          </a:prstGeom>
          <a:solidFill>
            <a:srgbClr val="C63F28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9" name="Shape 13"/>
          <p:cNvSpPr/>
          <p:nvPr userDrawn="1"/>
        </p:nvSpPr>
        <p:spPr>
          <a:xfrm>
            <a:off x="0" y="3469353"/>
            <a:ext cx="541350" cy="102900"/>
          </a:xfrm>
          <a:prstGeom prst="rect">
            <a:avLst/>
          </a:prstGeom>
          <a:solidFill>
            <a:srgbClr val="008CA0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0" name="Shape 14"/>
          <p:cNvSpPr/>
          <p:nvPr userDrawn="1"/>
        </p:nvSpPr>
        <p:spPr>
          <a:xfrm>
            <a:off x="541070" y="3469353"/>
            <a:ext cx="3912525" cy="102900"/>
          </a:xfrm>
          <a:prstGeom prst="rect">
            <a:avLst/>
          </a:prstGeom>
          <a:solidFill>
            <a:srgbClr val="455FA9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56000" y="6040774"/>
            <a:ext cx="1694376" cy="5290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94125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Shape 34"/>
          <p:cNvSpPr/>
          <p:nvPr userDrawn="1"/>
        </p:nvSpPr>
        <p:spPr>
          <a:xfrm>
            <a:off x="5696953" y="6755101"/>
            <a:ext cx="1401679" cy="110921"/>
          </a:xfrm>
          <a:prstGeom prst="rect">
            <a:avLst/>
          </a:prstGeom>
          <a:solidFill>
            <a:srgbClr val="EFAA1F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8" name="Shape 35"/>
          <p:cNvSpPr/>
          <p:nvPr userDrawn="1"/>
        </p:nvSpPr>
        <p:spPr>
          <a:xfrm>
            <a:off x="7098631" y="6755100"/>
            <a:ext cx="2045369" cy="102900"/>
          </a:xfrm>
          <a:prstGeom prst="rect">
            <a:avLst/>
          </a:prstGeom>
          <a:solidFill>
            <a:srgbClr val="C63F28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9" name="Shape 36"/>
          <p:cNvSpPr/>
          <p:nvPr userDrawn="1"/>
        </p:nvSpPr>
        <p:spPr>
          <a:xfrm>
            <a:off x="0" y="6755100"/>
            <a:ext cx="1473867" cy="102900"/>
          </a:xfrm>
          <a:prstGeom prst="rect">
            <a:avLst/>
          </a:prstGeom>
          <a:solidFill>
            <a:srgbClr val="008CA0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0" name="Shape 37"/>
          <p:cNvSpPr/>
          <p:nvPr userDrawn="1"/>
        </p:nvSpPr>
        <p:spPr>
          <a:xfrm>
            <a:off x="1473868" y="6755100"/>
            <a:ext cx="4223084" cy="102900"/>
          </a:xfrm>
          <a:prstGeom prst="rect">
            <a:avLst/>
          </a:prstGeom>
          <a:solidFill>
            <a:srgbClr val="455FA9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03737" y="122933"/>
            <a:ext cx="986625" cy="1747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90558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>
            <a:lvl1pPr>
              <a:defRPr>
                <a:solidFill>
                  <a:srgbClr val="455FA9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>
            <a:lvl1pPr>
              <a:defRPr>
                <a:solidFill>
                  <a:srgbClr val="455FA9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Shape 34"/>
          <p:cNvSpPr/>
          <p:nvPr userDrawn="1"/>
        </p:nvSpPr>
        <p:spPr>
          <a:xfrm>
            <a:off x="5696953" y="6755101"/>
            <a:ext cx="1401679" cy="110921"/>
          </a:xfrm>
          <a:prstGeom prst="rect">
            <a:avLst/>
          </a:prstGeom>
          <a:solidFill>
            <a:srgbClr val="EFAA1F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9" name="Shape 35"/>
          <p:cNvSpPr/>
          <p:nvPr userDrawn="1"/>
        </p:nvSpPr>
        <p:spPr>
          <a:xfrm>
            <a:off x="7098631" y="6755100"/>
            <a:ext cx="2045369" cy="102900"/>
          </a:xfrm>
          <a:prstGeom prst="rect">
            <a:avLst/>
          </a:prstGeom>
          <a:solidFill>
            <a:srgbClr val="C63F28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0" name="Shape 36"/>
          <p:cNvSpPr/>
          <p:nvPr userDrawn="1"/>
        </p:nvSpPr>
        <p:spPr>
          <a:xfrm>
            <a:off x="0" y="6755100"/>
            <a:ext cx="1473867" cy="102900"/>
          </a:xfrm>
          <a:prstGeom prst="rect">
            <a:avLst/>
          </a:prstGeom>
          <a:solidFill>
            <a:srgbClr val="008CA0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1" name="Shape 37"/>
          <p:cNvSpPr/>
          <p:nvPr userDrawn="1"/>
        </p:nvSpPr>
        <p:spPr>
          <a:xfrm>
            <a:off x="1473868" y="6755100"/>
            <a:ext cx="4223084" cy="102900"/>
          </a:xfrm>
          <a:prstGeom prst="rect">
            <a:avLst/>
          </a:prstGeom>
          <a:solidFill>
            <a:srgbClr val="455FA9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03737" y="122933"/>
            <a:ext cx="986625" cy="1747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54397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26"/>
          <p:cNvSpPr/>
          <p:nvPr userDrawn="1"/>
        </p:nvSpPr>
        <p:spPr>
          <a:xfrm>
            <a:off x="4967681" y="2071863"/>
            <a:ext cx="1467900" cy="102035"/>
          </a:xfrm>
          <a:prstGeom prst="rect">
            <a:avLst/>
          </a:prstGeom>
          <a:solidFill>
            <a:srgbClr val="EFAA1F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4" name="Shape 27"/>
          <p:cNvSpPr/>
          <p:nvPr userDrawn="1"/>
        </p:nvSpPr>
        <p:spPr>
          <a:xfrm>
            <a:off x="6435581" y="2071864"/>
            <a:ext cx="2720451" cy="102035"/>
          </a:xfrm>
          <a:prstGeom prst="rect">
            <a:avLst/>
          </a:prstGeom>
          <a:solidFill>
            <a:srgbClr val="C63F28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5" name="Shape 28"/>
          <p:cNvSpPr/>
          <p:nvPr userDrawn="1"/>
        </p:nvSpPr>
        <p:spPr>
          <a:xfrm>
            <a:off x="0" y="2071861"/>
            <a:ext cx="2364206" cy="102035"/>
          </a:xfrm>
          <a:prstGeom prst="rect">
            <a:avLst/>
          </a:prstGeom>
          <a:solidFill>
            <a:srgbClr val="008CA0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6" name="Shape 29"/>
          <p:cNvSpPr/>
          <p:nvPr userDrawn="1"/>
        </p:nvSpPr>
        <p:spPr>
          <a:xfrm>
            <a:off x="2364205" y="2071862"/>
            <a:ext cx="1753412" cy="102035"/>
          </a:xfrm>
          <a:prstGeom prst="rect">
            <a:avLst/>
          </a:prstGeom>
          <a:solidFill>
            <a:srgbClr val="455FA9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7" name="Shape 25"/>
          <p:cNvSpPr txBox="1"/>
          <p:nvPr userDrawn="1"/>
        </p:nvSpPr>
        <p:spPr>
          <a:xfrm>
            <a:off x="3766612" y="1552771"/>
            <a:ext cx="1467900" cy="87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68569" rIns="68569" bIns="68569" anchor="t" anchorCtr="0">
            <a:noAutofit/>
          </a:bodyPr>
          <a:lstStyle/>
          <a:p>
            <a:pPr marL="0" lvl="0" indent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7200" b="1" dirty="0">
                <a:solidFill>
                  <a:srgbClr val="97ABB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</a:t>
            </a:r>
            <a:endParaRPr sz="7200" b="1" dirty="0">
              <a:solidFill>
                <a:srgbClr val="97ABB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9911" y="146610"/>
            <a:ext cx="986625" cy="174724"/>
          </a:xfrm>
          <a:prstGeom prst="rect">
            <a:avLst/>
          </a:prstGeom>
        </p:spPr>
      </p:pic>
      <p:sp>
        <p:nvSpPr>
          <p:cNvPr id="10" name="Text Placeholder 9"/>
          <p:cNvSpPr>
            <a:spLocks noGrp="1"/>
          </p:cNvSpPr>
          <p:nvPr>
            <p:ph type="body" sz="quarter" idx="10"/>
          </p:nvPr>
        </p:nvSpPr>
        <p:spPr>
          <a:xfrm>
            <a:off x="1350036" y="2584133"/>
            <a:ext cx="6619875" cy="738187"/>
          </a:xfrm>
        </p:spPr>
        <p:txBody>
          <a:bodyPr>
            <a:normAutofit/>
          </a:bodyPr>
          <a:lstStyle>
            <a:lvl1pPr marL="0" indent="0" algn="ctr">
              <a:buNone/>
              <a:defRPr sz="24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3251398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42716" y="154631"/>
            <a:ext cx="1315500" cy="174724"/>
          </a:xfrm>
          <a:prstGeom prst="rect">
            <a:avLst/>
          </a:prstGeom>
        </p:spPr>
      </p:pic>
      <p:sp>
        <p:nvSpPr>
          <p:cNvPr id="7" name="Shape 60"/>
          <p:cNvSpPr/>
          <p:nvPr userDrawn="1"/>
        </p:nvSpPr>
        <p:spPr>
          <a:xfrm>
            <a:off x="7356366" y="6755100"/>
            <a:ext cx="893700" cy="102900"/>
          </a:xfrm>
          <a:prstGeom prst="rect">
            <a:avLst/>
          </a:prstGeom>
          <a:solidFill>
            <a:srgbClr val="EFAA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" name="Shape 61"/>
          <p:cNvSpPr/>
          <p:nvPr userDrawn="1"/>
        </p:nvSpPr>
        <p:spPr>
          <a:xfrm>
            <a:off x="8250312" y="6755100"/>
            <a:ext cx="893700" cy="102900"/>
          </a:xfrm>
          <a:prstGeom prst="rect">
            <a:avLst/>
          </a:prstGeom>
          <a:solidFill>
            <a:srgbClr val="C63F2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" name="Shape 62"/>
          <p:cNvSpPr/>
          <p:nvPr userDrawn="1"/>
        </p:nvSpPr>
        <p:spPr>
          <a:xfrm>
            <a:off x="0" y="6755100"/>
            <a:ext cx="893700" cy="102900"/>
          </a:xfrm>
          <a:prstGeom prst="rect">
            <a:avLst/>
          </a:prstGeom>
          <a:solidFill>
            <a:srgbClr val="008CA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" name="Shape 63"/>
          <p:cNvSpPr/>
          <p:nvPr userDrawn="1"/>
        </p:nvSpPr>
        <p:spPr>
          <a:xfrm>
            <a:off x="893710" y="6755100"/>
            <a:ext cx="6462600" cy="102900"/>
          </a:xfrm>
          <a:prstGeom prst="rect">
            <a:avLst/>
          </a:prstGeom>
          <a:solidFill>
            <a:srgbClr val="455FA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1429954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Blurple">
    <p:bg>
      <p:bgPr>
        <a:solidFill>
          <a:srgbClr val="455FA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hape 79"/>
          <p:cNvSpPr/>
          <p:nvPr userDrawn="1"/>
        </p:nvSpPr>
        <p:spPr>
          <a:xfrm>
            <a:off x="7356366" y="6755100"/>
            <a:ext cx="893700" cy="102900"/>
          </a:xfrm>
          <a:prstGeom prst="rect">
            <a:avLst/>
          </a:prstGeom>
          <a:solidFill>
            <a:srgbClr val="EFAA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" name="Shape 80"/>
          <p:cNvSpPr/>
          <p:nvPr userDrawn="1"/>
        </p:nvSpPr>
        <p:spPr>
          <a:xfrm>
            <a:off x="8250312" y="6755100"/>
            <a:ext cx="893700" cy="102900"/>
          </a:xfrm>
          <a:prstGeom prst="rect">
            <a:avLst/>
          </a:prstGeom>
          <a:solidFill>
            <a:srgbClr val="C63F2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" name="Shape 81"/>
          <p:cNvSpPr/>
          <p:nvPr userDrawn="1"/>
        </p:nvSpPr>
        <p:spPr>
          <a:xfrm>
            <a:off x="0" y="6755100"/>
            <a:ext cx="893700" cy="102900"/>
          </a:xfrm>
          <a:prstGeom prst="rect">
            <a:avLst/>
          </a:prstGeom>
          <a:solidFill>
            <a:srgbClr val="7C9B5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" name="Shape 82"/>
          <p:cNvSpPr/>
          <p:nvPr userDrawn="1"/>
        </p:nvSpPr>
        <p:spPr>
          <a:xfrm>
            <a:off x="893710" y="6755100"/>
            <a:ext cx="6462600" cy="102900"/>
          </a:xfrm>
          <a:prstGeom prst="rect">
            <a:avLst/>
          </a:prstGeom>
          <a:solidFill>
            <a:srgbClr val="008CA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42716" y="154631"/>
            <a:ext cx="1315500" cy="174724"/>
          </a:xfrm>
          <a:prstGeom prst="rect">
            <a:avLst/>
          </a:prstGeom>
        </p:spPr>
      </p:pic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Content Placeholder 2"/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4351338"/>
          </a:xfrm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88093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oces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2450" y="420341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42716" y="154631"/>
            <a:ext cx="1315500" cy="174724"/>
          </a:xfrm>
          <a:prstGeom prst="rect">
            <a:avLst/>
          </a:prstGeom>
        </p:spPr>
      </p:pic>
      <p:sp>
        <p:nvSpPr>
          <p:cNvPr id="5" name="Shape 246"/>
          <p:cNvSpPr/>
          <p:nvPr/>
        </p:nvSpPr>
        <p:spPr>
          <a:xfrm>
            <a:off x="5632317" y="2669418"/>
            <a:ext cx="3305700" cy="669000"/>
          </a:xfrm>
          <a:prstGeom prst="chevron">
            <a:avLst>
              <a:gd name="adj" fmla="val 50000"/>
            </a:avLst>
          </a:prstGeom>
          <a:solidFill>
            <a:srgbClr val="C63F2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b="1" dirty="0">
              <a:solidFill>
                <a:srgbClr val="FFFFFF"/>
              </a:solidFill>
              <a:latin typeface="Arial" panose="020B0604020202020204" pitchFamily="34" charset="0"/>
              <a:ea typeface="Arial Unicode MS" panose="020B0604020202020204" pitchFamily="34" charset="-128"/>
              <a:cs typeface="Arial" panose="020B0604020202020204" pitchFamily="34" charset="0"/>
              <a:sym typeface="Lato"/>
            </a:endParaRPr>
          </a:p>
        </p:txBody>
      </p:sp>
      <p:sp>
        <p:nvSpPr>
          <p:cNvPr id="8" name="Shape 249"/>
          <p:cNvSpPr/>
          <p:nvPr/>
        </p:nvSpPr>
        <p:spPr>
          <a:xfrm>
            <a:off x="0" y="2669632"/>
            <a:ext cx="3546900" cy="669000"/>
          </a:xfrm>
          <a:prstGeom prst="homePlate">
            <a:avLst>
              <a:gd name="adj" fmla="val 50000"/>
            </a:avLst>
          </a:prstGeom>
          <a:solidFill>
            <a:srgbClr val="008CA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sz="2400" b="1" dirty="0">
              <a:solidFill>
                <a:srgbClr val="FFFFFF"/>
              </a:solidFill>
              <a:latin typeface="Arial" panose="020B0604020202020204" pitchFamily="34" charset="0"/>
              <a:ea typeface="Arial Unicode MS" panose="020B0604020202020204" pitchFamily="34" charset="-128"/>
              <a:cs typeface="Arial" panose="020B0604020202020204" pitchFamily="34" charset="0"/>
              <a:sym typeface="Raleway"/>
            </a:endParaRPr>
          </a:p>
        </p:txBody>
      </p:sp>
      <p:sp>
        <p:nvSpPr>
          <p:cNvPr id="11" name="Shape 252"/>
          <p:cNvSpPr/>
          <p:nvPr/>
        </p:nvSpPr>
        <p:spPr>
          <a:xfrm>
            <a:off x="2944204" y="2669418"/>
            <a:ext cx="3305700" cy="669000"/>
          </a:xfrm>
          <a:prstGeom prst="chevron">
            <a:avLst>
              <a:gd name="adj" fmla="val 50000"/>
            </a:avLst>
          </a:prstGeom>
          <a:solidFill>
            <a:srgbClr val="455FA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b="1" dirty="0">
              <a:solidFill>
                <a:srgbClr val="FFFFFF"/>
              </a:solidFill>
              <a:latin typeface="Arial" panose="020B0604020202020204" pitchFamily="34" charset="0"/>
              <a:ea typeface="Arial Unicode MS" panose="020B0604020202020204" pitchFamily="34" charset="-128"/>
              <a:cs typeface="Arial" panose="020B0604020202020204" pitchFamily="34" charset="0"/>
              <a:sym typeface="Lato"/>
            </a:endParaRPr>
          </a:p>
        </p:txBody>
      </p:sp>
      <p:sp>
        <p:nvSpPr>
          <p:cNvPr id="14" name="Shape 60"/>
          <p:cNvSpPr/>
          <p:nvPr userDrawn="1"/>
        </p:nvSpPr>
        <p:spPr>
          <a:xfrm>
            <a:off x="7356366" y="6755100"/>
            <a:ext cx="893700" cy="102900"/>
          </a:xfrm>
          <a:prstGeom prst="rect">
            <a:avLst/>
          </a:prstGeom>
          <a:solidFill>
            <a:srgbClr val="EFAA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" name="Shape 61"/>
          <p:cNvSpPr/>
          <p:nvPr userDrawn="1"/>
        </p:nvSpPr>
        <p:spPr>
          <a:xfrm>
            <a:off x="8250312" y="6755100"/>
            <a:ext cx="893700" cy="102900"/>
          </a:xfrm>
          <a:prstGeom prst="rect">
            <a:avLst/>
          </a:prstGeom>
          <a:solidFill>
            <a:srgbClr val="C63F2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" name="Shape 62"/>
          <p:cNvSpPr/>
          <p:nvPr userDrawn="1"/>
        </p:nvSpPr>
        <p:spPr>
          <a:xfrm>
            <a:off x="0" y="6755100"/>
            <a:ext cx="893700" cy="102900"/>
          </a:xfrm>
          <a:prstGeom prst="rect">
            <a:avLst/>
          </a:prstGeom>
          <a:solidFill>
            <a:srgbClr val="008CA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" name="Shape 63"/>
          <p:cNvSpPr/>
          <p:nvPr userDrawn="1"/>
        </p:nvSpPr>
        <p:spPr>
          <a:xfrm>
            <a:off x="893710" y="6755100"/>
            <a:ext cx="6462600" cy="102900"/>
          </a:xfrm>
          <a:prstGeom prst="rect">
            <a:avLst/>
          </a:prstGeom>
          <a:solidFill>
            <a:srgbClr val="455FA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304800" y="2797175"/>
            <a:ext cx="2332038" cy="403225"/>
          </a:xfrm>
        </p:spPr>
        <p:txBody>
          <a:bodyPr>
            <a:noAutofit/>
          </a:bodyPr>
          <a:lstStyle>
            <a:lvl1pPr marL="0" indent="0">
              <a:buNone/>
              <a:defRPr sz="16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1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3423590" y="2797175"/>
            <a:ext cx="2332038" cy="403225"/>
          </a:xfrm>
        </p:spPr>
        <p:txBody>
          <a:bodyPr>
            <a:noAutofit/>
          </a:bodyPr>
          <a:lstStyle>
            <a:lvl1pPr marL="0" indent="0">
              <a:buNone/>
              <a:defRPr sz="16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5"/>
          <p:cNvSpPr>
            <a:spLocks noGrp="1"/>
          </p:cNvSpPr>
          <p:nvPr>
            <p:ph type="body" sz="quarter" idx="12"/>
          </p:nvPr>
        </p:nvSpPr>
        <p:spPr>
          <a:xfrm>
            <a:off x="6269401" y="2797175"/>
            <a:ext cx="2332038" cy="403225"/>
          </a:xfrm>
        </p:spPr>
        <p:txBody>
          <a:bodyPr>
            <a:noAutofit/>
          </a:bodyPr>
          <a:lstStyle>
            <a:lvl1pPr marL="0" indent="0">
              <a:buNone/>
              <a:defRPr sz="16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304800" y="3527425"/>
            <a:ext cx="2430463" cy="2279650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Text Placeholder 8"/>
          <p:cNvSpPr>
            <a:spLocks noGrp="1"/>
          </p:cNvSpPr>
          <p:nvPr>
            <p:ph type="body" sz="quarter" idx="14"/>
          </p:nvPr>
        </p:nvSpPr>
        <p:spPr>
          <a:xfrm>
            <a:off x="3262494" y="3527425"/>
            <a:ext cx="2430463" cy="2279650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4" name="Text Placeholder 8"/>
          <p:cNvSpPr>
            <a:spLocks noGrp="1"/>
          </p:cNvSpPr>
          <p:nvPr>
            <p:ph type="body" sz="quarter" idx="15"/>
          </p:nvPr>
        </p:nvSpPr>
        <p:spPr>
          <a:xfrm>
            <a:off x="6220188" y="3527425"/>
            <a:ext cx="2430463" cy="2279650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8324960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arrow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236"/>
          <p:cNvSpPr/>
          <p:nvPr userDrawn="1"/>
        </p:nvSpPr>
        <p:spPr>
          <a:xfrm>
            <a:off x="0" y="862500"/>
            <a:ext cx="940500" cy="891600"/>
          </a:xfrm>
          <a:prstGeom prst="rightArrow">
            <a:avLst>
              <a:gd name="adj1" fmla="val 61815"/>
              <a:gd name="adj2" fmla="val 50000"/>
            </a:avLst>
          </a:prstGeom>
          <a:solidFill>
            <a:srgbClr val="EFAA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" name="Shape 237"/>
          <p:cNvSpPr/>
          <p:nvPr userDrawn="1"/>
        </p:nvSpPr>
        <p:spPr>
          <a:xfrm>
            <a:off x="0" y="2767500"/>
            <a:ext cx="940500" cy="891600"/>
          </a:xfrm>
          <a:prstGeom prst="rightArrow">
            <a:avLst>
              <a:gd name="adj1" fmla="val 61815"/>
              <a:gd name="adj2" fmla="val 50000"/>
            </a:avLst>
          </a:prstGeom>
          <a:solidFill>
            <a:srgbClr val="C63F2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" name="Shape 238"/>
          <p:cNvSpPr/>
          <p:nvPr userDrawn="1"/>
        </p:nvSpPr>
        <p:spPr>
          <a:xfrm>
            <a:off x="0" y="4672500"/>
            <a:ext cx="940500" cy="891600"/>
          </a:xfrm>
          <a:prstGeom prst="rightArrow">
            <a:avLst>
              <a:gd name="adj1" fmla="val 61815"/>
              <a:gd name="adj2" fmla="val 50000"/>
            </a:avLst>
          </a:prstGeom>
          <a:solidFill>
            <a:srgbClr val="008CA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" name="Shape 73"/>
          <p:cNvSpPr/>
          <p:nvPr userDrawn="1"/>
        </p:nvSpPr>
        <p:spPr>
          <a:xfrm>
            <a:off x="7356366" y="6755100"/>
            <a:ext cx="893700" cy="102900"/>
          </a:xfrm>
          <a:prstGeom prst="rect">
            <a:avLst/>
          </a:prstGeom>
          <a:solidFill>
            <a:srgbClr val="EFAA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" name="Shape 74"/>
          <p:cNvSpPr/>
          <p:nvPr userDrawn="1"/>
        </p:nvSpPr>
        <p:spPr>
          <a:xfrm>
            <a:off x="8250312" y="6755100"/>
            <a:ext cx="893700" cy="102900"/>
          </a:xfrm>
          <a:prstGeom prst="rect">
            <a:avLst/>
          </a:prstGeom>
          <a:solidFill>
            <a:srgbClr val="C63F2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" name="Shape 75"/>
          <p:cNvSpPr/>
          <p:nvPr userDrawn="1"/>
        </p:nvSpPr>
        <p:spPr>
          <a:xfrm>
            <a:off x="0" y="6755100"/>
            <a:ext cx="893700" cy="102900"/>
          </a:xfrm>
          <a:prstGeom prst="rect">
            <a:avLst/>
          </a:prstGeom>
          <a:solidFill>
            <a:srgbClr val="008CA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" name="Shape 76"/>
          <p:cNvSpPr/>
          <p:nvPr userDrawn="1"/>
        </p:nvSpPr>
        <p:spPr>
          <a:xfrm>
            <a:off x="893710" y="6755100"/>
            <a:ext cx="6462600" cy="102900"/>
          </a:xfrm>
          <a:prstGeom prst="rect">
            <a:avLst/>
          </a:prstGeom>
          <a:solidFill>
            <a:srgbClr val="455FA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42716" y="154631"/>
            <a:ext cx="1315500" cy="174724"/>
          </a:xfrm>
          <a:prstGeom prst="rect">
            <a:avLst/>
          </a:prstGeom>
        </p:spPr>
      </p:pic>
      <p:sp>
        <p:nvSpPr>
          <p:cNvPr id="19" name="Text Placeholder 18"/>
          <p:cNvSpPr>
            <a:spLocks noGrp="1"/>
          </p:cNvSpPr>
          <p:nvPr>
            <p:ph type="body" sz="quarter" idx="10"/>
          </p:nvPr>
        </p:nvSpPr>
        <p:spPr>
          <a:xfrm>
            <a:off x="1185063" y="912529"/>
            <a:ext cx="6110287" cy="647302"/>
          </a:xfrm>
        </p:spPr>
        <p:txBody>
          <a:bodyPr/>
          <a:lstStyle>
            <a:lvl1pPr marL="0" indent="0">
              <a:buNone/>
              <a:defRPr>
                <a:solidFill>
                  <a:srgbClr val="EFAA1F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Text Placeholder 18"/>
          <p:cNvSpPr>
            <a:spLocks noGrp="1"/>
          </p:cNvSpPr>
          <p:nvPr>
            <p:ph type="body" sz="quarter" idx="11"/>
          </p:nvPr>
        </p:nvSpPr>
        <p:spPr>
          <a:xfrm>
            <a:off x="1185063" y="2802315"/>
            <a:ext cx="6110287" cy="647302"/>
          </a:xfrm>
        </p:spPr>
        <p:txBody>
          <a:bodyPr/>
          <a:lstStyle>
            <a:lvl1pPr marL="0" indent="0">
              <a:buNone/>
              <a:defRPr>
                <a:solidFill>
                  <a:srgbClr val="C63F28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1" name="Text Placeholder 18"/>
          <p:cNvSpPr>
            <a:spLocks noGrp="1"/>
          </p:cNvSpPr>
          <p:nvPr>
            <p:ph type="body" sz="quarter" idx="12"/>
          </p:nvPr>
        </p:nvSpPr>
        <p:spPr>
          <a:xfrm>
            <a:off x="1185063" y="4725064"/>
            <a:ext cx="6110287" cy="647302"/>
          </a:xfrm>
        </p:spPr>
        <p:txBody>
          <a:bodyPr/>
          <a:lstStyle>
            <a:lvl1pPr marL="0" indent="0">
              <a:buNone/>
              <a:defRPr>
                <a:solidFill>
                  <a:srgbClr val="008CA0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Text Placeholder 22"/>
          <p:cNvSpPr>
            <a:spLocks noGrp="1"/>
          </p:cNvSpPr>
          <p:nvPr>
            <p:ph type="body" sz="quarter" idx="13"/>
          </p:nvPr>
        </p:nvSpPr>
        <p:spPr>
          <a:xfrm>
            <a:off x="1184275" y="1654175"/>
            <a:ext cx="4089400" cy="563563"/>
          </a:xfrm>
        </p:spPr>
        <p:txBody>
          <a:bodyPr>
            <a:noAutofit/>
          </a:bodyPr>
          <a:lstStyle>
            <a:lvl1pPr marL="0" indent="0">
              <a:buNone/>
              <a:defRPr sz="20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4" name="Text Placeholder 22"/>
          <p:cNvSpPr>
            <a:spLocks noGrp="1"/>
          </p:cNvSpPr>
          <p:nvPr>
            <p:ph type="body" sz="quarter" idx="14"/>
          </p:nvPr>
        </p:nvSpPr>
        <p:spPr>
          <a:xfrm>
            <a:off x="1184275" y="3691037"/>
            <a:ext cx="4089400" cy="563563"/>
          </a:xfrm>
        </p:spPr>
        <p:txBody>
          <a:bodyPr>
            <a:noAutofit/>
          </a:bodyPr>
          <a:lstStyle>
            <a:lvl1pPr marL="0" indent="0">
              <a:buNone/>
              <a:defRPr sz="20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22"/>
          <p:cNvSpPr>
            <a:spLocks noGrp="1"/>
          </p:cNvSpPr>
          <p:nvPr>
            <p:ph type="body" sz="quarter" idx="15"/>
          </p:nvPr>
        </p:nvSpPr>
        <p:spPr>
          <a:xfrm>
            <a:off x="1184275" y="5536561"/>
            <a:ext cx="4089400" cy="563563"/>
          </a:xfrm>
        </p:spPr>
        <p:txBody>
          <a:bodyPr>
            <a:noAutofit/>
          </a:bodyPr>
          <a:lstStyle>
            <a:lvl1pPr marL="0" indent="0">
              <a:buNone/>
              <a:defRPr sz="20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047198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0" y="0"/>
            <a:ext cx="5256621" cy="6755100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Shape 73"/>
          <p:cNvSpPr/>
          <p:nvPr userDrawn="1"/>
        </p:nvSpPr>
        <p:spPr>
          <a:xfrm>
            <a:off x="7356366" y="6755100"/>
            <a:ext cx="893700" cy="102900"/>
          </a:xfrm>
          <a:prstGeom prst="rect">
            <a:avLst/>
          </a:prstGeom>
          <a:solidFill>
            <a:srgbClr val="EFAA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" name="Shape 74"/>
          <p:cNvSpPr/>
          <p:nvPr userDrawn="1"/>
        </p:nvSpPr>
        <p:spPr>
          <a:xfrm>
            <a:off x="8250312" y="6755100"/>
            <a:ext cx="893700" cy="102900"/>
          </a:xfrm>
          <a:prstGeom prst="rect">
            <a:avLst/>
          </a:prstGeom>
          <a:solidFill>
            <a:srgbClr val="C63F2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" name="Shape 75"/>
          <p:cNvSpPr/>
          <p:nvPr userDrawn="1"/>
        </p:nvSpPr>
        <p:spPr>
          <a:xfrm>
            <a:off x="0" y="6755100"/>
            <a:ext cx="893700" cy="102900"/>
          </a:xfrm>
          <a:prstGeom prst="rect">
            <a:avLst/>
          </a:prstGeom>
          <a:solidFill>
            <a:srgbClr val="008CA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" name="Shape 76"/>
          <p:cNvSpPr/>
          <p:nvPr userDrawn="1"/>
        </p:nvSpPr>
        <p:spPr>
          <a:xfrm>
            <a:off x="893710" y="6755100"/>
            <a:ext cx="6462600" cy="102900"/>
          </a:xfrm>
          <a:prstGeom prst="rect">
            <a:avLst/>
          </a:prstGeom>
          <a:solidFill>
            <a:srgbClr val="455FA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4579102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61654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5" r:id="rId3"/>
    <p:sldLayoutId id="2147483660" r:id="rId4"/>
    <p:sldLayoutId id="2147483667" r:id="rId5"/>
    <p:sldLayoutId id="2147483668" r:id="rId6"/>
    <p:sldLayoutId id="2147483673" r:id="rId7"/>
    <p:sldLayoutId id="2147483674" r:id="rId8"/>
    <p:sldLayoutId id="2147483670" r:id="rId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6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Section 504 Module 2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sz="2400" b="1" dirty="0"/>
              <a:t>Preparing for, and Conducting, 504 Meetings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866678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E4501C-7CB4-D3D1-C8EB-E5DD73230A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</p:spPr>
        <p:txBody>
          <a:bodyPr anchor="ctr">
            <a:normAutofit/>
          </a:bodyPr>
          <a:lstStyle/>
          <a:p>
            <a:r>
              <a:rPr lang="en-US" dirty="0"/>
              <a:t>Eligibility continued</a:t>
            </a:r>
          </a:p>
        </p:txBody>
      </p:sp>
      <p:pic>
        <p:nvPicPr>
          <p:cNvPr id="6" name="Content Placeholder 5" descr="A blank form with text">
            <a:extLst>
              <a:ext uri="{FF2B5EF4-FFF2-40B4-BE49-F238E27FC236}">
                <a16:creationId xmlns:a16="http://schemas.microsoft.com/office/drawing/2014/main" id="{CD4ADB3B-4CBE-EB27-30FE-44E7E40C300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258" y="1825625"/>
            <a:ext cx="7701483" cy="4351338"/>
          </a:xfrm>
          <a:noFill/>
        </p:spPr>
      </p:pic>
    </p:spTree>
    <p:extLst>
      <p:ext uri="{BB962C8B-B14F-4D97-AF65-F5344CB8AC3E}">
        <p14:creationId xmlns:p14="http://schemas.microsoft.com/office/powerpoint/2010/main" val="151432212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AA1616-242A-8CC5-2105-36B2C7DE27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Paperwork-</a:t>
            </a:r>
            <a:r>
              <a:rPr lang="en-US" sz="3600" dirty="0"/>
              <a:t>504 Plan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B9AAFE1-F3FB-588B-5E7D-80BF5E3BEB8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200" dirty="0"/>
              <a:t>Will you be writing a 504 Plan?</a:t>
            </a:r>
          </a:p>
          <a:p>
            <a:pPr marL="0" indent="0">
              <a:buNone/>
            </a:pPr>
            <a:r>
              <a:rPr lang="en-US" sz="2400" i="1" dirty="0"/>
              <a:t>within 90 days of consent for evaluation and every year after.</a:t>
            </a:r>
          </a:p>
          <a:p>
            <a:pPr marL="0" indent="0">
              <a:buNone/>
            </a:pPr>
            <a:endParaRPr lang="en-US" sz="3200" dirty="0"/>
          </a:p>
          <a:p>
            <a:pPr lvl="1">
              <a:buFont typeface="Wingdings" pitchFamily="2" charset="2"/>
              <a:buChar char="q"/>
            </a:pPr>
            <a:r>
              <a:rPr lang="en-US" dirty="0"/>
              <a:t>Send parent rights/procedural safeguards document</a:t>
            </a:r>
          </a:p>
          <a:p>
            <a:pPr lvl="1">
              <a:buFont typeface="Wingdings" pitchFamily="2" charset="2"/>
              <a:buChar char="q"/>
            </a:pPr>
            <a:r>
              <a:rPr lang="en-US" dirty="0"/>
              <a:t>Send NOM form</a:t>
            </a:r>
          </a:p>
          <a:p>
            <a:pPr lvl="2">
              <a:buFont typeface="Wingdings" pitchFamily="2" charset="2"/>
              <a:buChar char="q"/>
            </a:pPr>
            <a:r>
              <a:rPr lang="en-US" dirty="0"/>
              <a:t>Invite parents and those that will be implementing the plan.  Do not hold plan with you and the parents alone</a:t>
            </a:r>
          </a:p>
          <a:p>
            <a:pPr lvl="1">
              <a:buFont typeface="Wingdings" pitchFamily="2" charset="2"/>
              <a:buChar char="q"/>
            </a:pPr>
            <a:r>
              <a:rPr lang="en-US" dirty="0"/>
              <a:t>Use 504 Plan document to identify ‘reasonable’ accommodations specific to the qualifying condition</a:t>
            </a:r>
          </a:p>
          <a:p>
            <a:pPr lvl="1"/>
            <a:endParaRPr lang="en-US" dirty="0"/>
          </a:p>
          <a:p>
            <a:pPr marL="457200" lvl="1" indent="0">
              <a:buNone/>
            </a:pPr>
            <a:endParaRPr lang="en-US" dirty="0"/>
          </a:p>
          <a:p>
            <a:pPr marL="457200" lvl="1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7189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E4501C-7CB4-D3D1-C8EB-E5DD73230A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</p:spPr>
        <p:txBody>
          <a:bodyPr anchor="ctr">
            <a:normAutofit/>
          </a:bodyPr>
          <a:lstStyle/>
          <a:p>
            <a:r>
              <a:rPr lang="en-US" dirty="0"/>
              <a:t>Step 7: Accommodation Plan</a:t>
            </a:r>
          </a:p>
        </p:txBody>
      </p:sp>
      <p:pic>
        <p:nvPicPr>
          <p:cNvPr id="8" name="Content Placeholder 7" descr="A document with text and images">
            <a:extLst>
              <a:ext uri="{FF2B5EF4-FFF2-40B4-BE49-F238E27FC236}">
                <a16:creationId xmlns:a16="http://schemas.microsoft.com/office/drawing/2014/main" id="{69CA4350-FF12-73A5-169D-88714D2C994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3560" y="1825625"/>
            <a:ext cx="3676879" cy="4351338"/>
          </a:xfrm>
          <a:noFill/>
        </p:spPr>
      </p:pic>
    </p:spTree>
    <p:extLst>
      <p:ext uri="{BB962C8B-B14F-4D97-AF65-F5344CB8AC3E}">
        <p14:creationId xmlns:p14="http://schemas.microsoft.com/office/powerpoint/2010/main" val="3706904"/>
      </p:ext>
    </p:extLst>
  </p:cSld>
  <p:clrMapOvr>
    <a:masterClrMapping/>
  </p:clrMapOvr>
  <p:transition spd="slow">
    <p:push dir="u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itle 1">
            <a:extLst>
              <a:ext uri="{FF2B5EF4-FFF2-40B4-BE49-F238E27FC236}">
                <a16:creationId xmlns:a16="http://schemas.microsoft.com/office/drawing/2014/main" id="{96C1F163-18C9-B2E7-C355-C3F52CAEB2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</p:spPr>
        <p:txBody>
          <a:bodyPr/>
          <a:lstStyle/>
          <a:p>
            <a:r>
              <a:rPr lang="en-US" dirty="0"/>
              <a:t>Accommodation Plan pgs. 2-3</a:t>
            </a:r>
          </a:p>
        </p:txBody>
      </p:sp>
      <p:pic>
        <p:nvPicPr>
          <p:cNvPr id="8" name="Content Placeholder 7" descr="A close-up of a form">
            <a:extLst>
              <a:ext uri="{FF2B5EF4-FFF2-40B4-BE49-F238E27FC236}">
                <a16:creationId xmlns:a16="http://schemas.microsoft.com/office/drawing/2014/main" id="{560C3F31-BC60-0B7C-9A97-F829649D9F93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169" y="1777429"/>
            <a:ext cx="4132249" cy="4448710"/>
          </a:xfrm>
        </p:spPr>
      </p:pic>
      <p:pic>
        <p:nvPicPr>
          <p:cNvPr id="12" name="Content Placeholder 11" descr="A group of black and white text">
            <a:extLst>
              <a:ext uri="{FF2B5EF4-FFF2-40B4-BE49-F238E27FC236}">
                <a16:creationId xmlns:a16="http://schemas.microsoft.com/office/drawing/2014/main" id="{50F110CF-9D97-AFAC-A189-6C5A5101340B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2353616"/>
            <a:ext cx="4290370" cy="3615900"/>
          </a:xfr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51F46E06-2F63-8F2D-487C-E0A2456E39D9}"/>
              </a:ext>
            </a:extLst>
          </p:cNvPr>
          <p:cNvSpPr txBox="1"/>
          <p:nvPr/>
        </p:nvSpPr>
        <p:spPr>
          <a:xfrm>
            <a:off x="4870451" y="5816600"/>
            <a:ext cx="383379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>
                <a:solidFill>
                  <a:srgbClr val="0070C0"/>
                </a:solidFill>
              </a:rPr>
              <a:t>Make sure parent signs permission.  This form is missing this line.</a:t>
            </a:r>
          </a:p>
        </p:txBody>
      </p:sp>
    </p:spTree>
    <p:extLst>
      <p:ext uri="{BB962C8B-B14F-4D97-AF65-F5344CB8AC3E}">
        <p14:creationId xmlns:p14="http://schemas.microsoft.com/office/powerpoint/2010/main" val="8239264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</p:spPr>
        <p:txBody>
          <a:bodyPr anchor="ctr">
            <a:normAutofit/>
          </a:bodyPr>
          <a:lstStyle/>
          <a:p>
            <a:r>
              <a:rPr lang="en-US" dirty="0"/>
              <a:t>Preparing staff for the Meeting</a:t>
            </a:r>
          </a:p>
        </p:txBody>
      </p:sp>
      <p:graphicFrame>
        <p:nvGraphicFramePr>
          <p:cNvPr id="7" name="Content Placeholder 2" descr="graphic on preparing staff for the meeting">
            <a:extLst>
              <a:ext uri="{FF2B5EF4-FFF2-40B4-BE49-F238E27FC236}">
                <a16:creationId xmlns:a16="http://schemas.microsoft.com/office/drawing/2014/main" id="{53A62FCD-9CE4-7689-C92D-92EE31120A7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40844879"/>
              </p:ext>
            </p:extLst>
          </p:nvPr>
        </p:nvGraphicFramePr>
        <p:xfrm>
          <a:off x="544530" y="1520574"/>
          <a:ext cx="8085762" cy="486995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056823479"/>
      </p:ext>
    </p:extLst>
  </p:cSld>
  <p:clrMapOvr>
    <a:masterClrMapping/>
  </p:clrMapOvr>
  <p:transition spd="slow">
    <p:push dir="u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</p:spPr>
        <p:txBody>
          <a:bodyPr anchor="ctr">
            <a:normAutofit/>
          </a:bodyPr>
          <a:lstStyle/>
          <a:p>
            <a:r>
              <a:rPr lang="en-US" dirty="0"/>
              <a:t>How to work with parents prior to the 504 Meeting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4351338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2600" b="1" dirty="0"/>
              <a:t>Before</a:t>
            </a:r>
            <a:r>
              <a:rPr lang="en-US" sz="2600" dirty="0"/>
              <a:t>:</a:t>
            </a:r>
          </a:p>
          <a:p>
            <a:pPr lvl="1"/>
            <a:r>
              <a:rPr lang="en-US" sz="2600" dirty="0"/>
              <a:t>Build a relationship with parents prior to the meeting. Do not communicate only by email.</a:t>
            </a:r>
          </a:p>
          <a:p>
            <a:pPr marL="457200" lvl="1" indent="0">
              <a:buNone/>
            </a:pPr>
            <a:endParaRPr lang="en-US" sz="2600" dirty="0"/>
          </a:p>
          <a:p>
            <a:pPr lvl="1"/>
            <a:r>
              <a:rPr lang="en-US" sz="2600" dirty="0"/>
              <a:t>Give parents copies of relevant paperwork if possible.</a:t>
            </a:r>
          </a:p>
          <a:p>
            <a:pPr marL="457200" lvl="1" indent="0">
              <a:buNone/>
            </a:pPr>
            <a:endParaRPr lang="en-US" sz="2600" dirty="0"/>
          </a:p>
          <a:p>
            <a:pPr lvl="1"/>
            <a:r>
              <a:rPr lang="en-US" sz="2600" dirty="0"/>
              <a:t>Listen and get their input.</a:t>
            </a:r>
          </a:p>
          <a:p>
            <a:pPr lvl="1"/>
            <a:endParaRPr lang="en-US" sz="2600" dirty="0"/>
          </a:p>
          <a:p>
            <a:pPr lvl="1"/>
            <a:r>
              <a:rPr lang="en-US" sz="2600" dirty="0"/>
              <a:t>Outline what the Section 504 process looks like and what will be covered in the meeting.</a:t>
            </a:r>
          </a:p>
          <a:p>
            <a:pPr lvl="1"/>
            <a:endParaRPr lang="en-US" sz="2600" dirty="0"/>
          </a:p>
        </p:txBody>
      </p:sp>
    </p:spTree>
    <p:extLst>
      <p:ext uri="{BB962C8B-B14F-4D97-AF65-F5344CB8AC3E}">
        <p14:creationId xmlns:p14="http://schemas.microsoft.com/office/powerpoint/2010/main" val="16168692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</p:spPr>
        <p:txBody>
          <a:bodyPr anchor="ctr">
            <a:normAutofit/>
          </a:bodyPr>
          <a:lstStyle/>
          <a:p>
            <a:r>
              <a:rPr lang="en-US" dirty="0"/>
              <a:t>How to work with parents at the  504 Meeting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4351338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b="1" dirty="0"/>
              <a:t>During</a:t>
            </a:r>
            <a:r>
              <a:rPr lang="en-US" dirty="0"/>
              <a:t>:</a:t>
            </a:r>
          </a:p>
          <a:p>
            <a:pPr lvl="1"/>
            <a:r>
              <a:rPr lang="en-US" sz="2800" dirty="0"/>
              <a:t>Start with student strengths and what is going well for the student.</a:t>
            </a:r>
          </a:p>
          <a:p>
            <a:pPr lvl="1"/>
            <a:endParaRPr lang="en-US" sz="2800" dirty="0"/>
          </a:p>
          <a:p>
            <a:pPr lvl="1"/>
            <a:r>
              <a:rPr lang="en-US" sz="2800" dirty="0"/>
              <a:t>Consider your meeting space.</a:t>
            </a:r>
          </a:p>
          <a:p>
            <a:pPr marL="457200" lvl="1" indent="0">
              <a:buNone/>
            </a:pPr>
            <a:endParaRPr lang="en-US" sz="2800" dirty="0"/>
          </a:p>
          <a:p>
            <a:pPr lvl="1"/>
            <a:r>
              <a:rPr lang="en-US" sz="2800" dirty="0"/>
              <a:t>Do not invite too many or too few school personnel</a:t>
            </a:r>
          </a:p>
          <a:p>
            <a:pPr marL="457200" lvl="1" indent="0">
              <a:buNone/>
            </a:pPr>
            <a:endParaRPr lang="en-US" sz="2800" dirty="0"/>
          </a:p>
          <a:p>
            <a:pPr lvl="1"/>
            <a:r>
              <a:rPr lang="en-US" sz="2800" dirty="0"/>
              <a:t>If you must, stop the meeting.</a:t>
            </a:r>
          </a:p>
        </p:txBody>
      </p:sp>
    </p:spTree>
    <p:extLst>
      <p:ext uri="{BB962C8B-B14F-4D97-AF65-F5344CB8AC3E}">
        <p14:creationId xmlns:p14="http://schemas.microsoft.com/office/powerpoint/2010/main" val="18278380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</p:spPr>
        <p:txBody>
          <a:bodyPr anchor="ctr">
            <a:normAutofit/>
          </a:bodyPr>
          <a:lstStyle/>
          <a:p>
            <a:r>
              <a:rPr lang="en-US" dirty="0"/>
              <a:t>How to work with parents afterwards the 504 Meeting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/>
              <a:t>Ending the meeting and afterwards</a:t>
            </a:r>
            <a:r>
              <a:rPr lang="en-US" dirty="0"/>
              <a:t>:</a:t>
            </a:r>
          </a:p>
          <a:p>
            <a:pPr lvl="1"/>
            <a:r>
              <a:rPr lang="en-US" sz="2800" dirty="0"/>
              <a:t>Be sure to provide parents with copies of the documentation AND their procedural safeguards (if not already sent with NOM).</a:t>
            </a:r>
          </a:p>
          <a:p>
            <a:pPr marL="457200" lvl="1" indent="0">
              <a:buNone/>
            </a:pPr>
            <a:endParaRPr lang="en-US" sz="2800" dirty="0"/>
          </a:p>
          <a:p>
            <a:pPr lvl="1"/>
            <a:r>
              <a:rPr lang="en-US" sz="2800" dirty="0"/>
              <a:t>Make sure parents sign/date that they have received their parent rights.</a:t>
            </a:r>
          </a:p>
          <a:p>
            <a:pPr lvl="1"/>
            <a:endParaRPr lang="en-US" sz="2800" dirty="0"/>
          </a:p>
          <a:p>
            <a:pPr lvl="1"/>
            <a:r>
              <a:rPr lang="en-US" sz="2800" dirty="0"/>
              <a:t>Sustain the relationship with the family and the student throughout the school year. </a:t>
            </a:r>
          </a:p>
        </p:txBody>
      </p:sp>
    </p:spTree>
    <p:extLst>
      <p:ext uri="{BB962C8B-B14F-4D97-AF65-F5344CB8AC3E}">
        <p14:creationId xmlns:p14="http://schemas.microsoft.com/office/powerpoint/2010/main" val="15508649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24624E8-727D-C019-5DAC-A346F4B845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</p:spPr>
        <p:txBody>
          <a:bodyPr anchor="ctr">
            <a:normAutofit fontScale="90000"/>
          </a:bodyPr>
          <a:lstStyle/>
          <a:p>
            <a:endParaRPr lang="en-US" sz="2800" dirty="0"/>
          </a:p>
          <a:p>
            <a:endParaRPr lang="en-US" sz="2800" dirty="0"/>
          </a:p>
          <a:p>
            <a:pPr algn="ctr"/>
            <a:r>
              <a:rPr lang="en-US" dirty="0"/>
              <a:t>Q &amp; A</a:t>
            </a:r>
          </a:p>
        </p:txBody>
      </p:sp>
      <p:pic>
        <p:nvPicPr>
          <p:cNvPr id="5" name="Picture 4" descr="Several hands raised and ready to answer a question">
            <a:extLst>
              <a:ext uri="{FF2B5EF4-FFF2-40B4-BE49-F238E27FC236}">
                <a16:creationId xmlns:a16="http://schemas.microsoft.com/office/drawing/2014/main" id="{F27B9EFD-5840-688E-A804-2EC6F5D12C11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196" r="1" b="13148"/>
          <a:stretch/>
        </p:blipFill>
        <p:spPr>
          <a:xfrm>
            <a:off x="628650" y="1825625"/>
            <a:ext cx="7886700" cy="435133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0421352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</p:spPr>
        <p:txBody>
          <a:bodyPr anchor="ctr">
            <a:normAutofit/>
          </a:bodyPr>
          <a:lstStyle/>
          <a:p>
            <a:r>
              <a:rPr lang="en-US" dirty="0"/>
              <a:t>Gather Background Information on the Process</a:t>
            </a:r>
          </a:p>
        </p:txBody>
      </p:sp>
      <p:graphicFrame>
        <p:nvGraphicFramePr>
          <p:cNvPr id="5" name="Content Placeholder 2" descr="graphic on gathering information on the process">
            <a:extLst>
              <a:ext uri="{FF2B5EF4-FFF2-40B4-BE49-F238E27FC236}">
                <a16:creationId xmlns:a16="http://schemas.microsoft.com/office/drawing/2014/main" id="{968A7FFE-B5C0-5413-ED36-57AA08A421C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17913005"/>
              </p:ext>
            </p:extLst>
          </p:nvPr>
        </p:nvGraphicFramePr>
        <p:xfrm>
          <a:off x="628650" y="1825625"/>
          <a:ext cx="78867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66283450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7D4828-7AE2-6018-A4D0-25E032A313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</p:spPr>
        <p:txBody>
          <a:bodyPr anchor="ctr">
            <a:normAutofit/>
          </a:bodyPr>
          <a:lstStyle/>
          <a:p>
            <a:r>
              <a:rPr lang="en-US" dirty="0"/>
              <a:t>Prior to and after Referral</a:t>
            </a: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1C245288-F732-AC1B-F748-CF737D8AD1B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4351338"/>
          </a:xfrm>
        </p:spPr>
        <p:txBody>
          <a:bodyPr/>
          <a:lstStyle/>
          <a:p>
            <a:r>
              <a:rPr lang="en-US" dirty="0"/>
              <a:t>Have you identified students with varying types of challenges to MTSS?</a:t>
            </a:r>
          </a:p>
          <a:p>
            <a:endParaRPr lang="en-US" dirty="0"/>
          </a:p>
          <a:p>
            <a:r>
              <a:rPr lang="en-US" dirty="0"/>
              <a:t>May be beneficial to meet as MTSS team to provide interventions even during 504 evaluation process</a:t>
            </a:r>
          </a:p>
          <a:p>
            <a:endParaRPr lang="en-US" dirty="0"/>
          </a:p>
          <a:p>
            <a:r>
              <a:rPr lang="en-US" b="1" dirty="0"/>
              <a:t>May not delay 504 evaluation and plan due to MTSS process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285835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7D4828-7AE2-6018-A4D0-25E032A313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Step 1:  </a:t>
            </a:r>
            <a:r>
              <a:rPr lang="en-US" sz="4400" dirty="0"/>
              <a:t>Referral Form for new Student to be Considered</a:t>
            </a:r>
            <a:endParaRPr lang="en-US" dirty="0"/>
          </a:p>
        </p:txBody>
      </p:sp>
      <p:pic>
        <p:nvPicPr>
          <p:cNvPr id="6" name="Content Placeholder 5" descr="A close-up of a form">
            <a:extLst>
              <a:ext uri="{FF2B5EF4-FFF2-40B4-BE49-F238E27FC236}">
                <a16:creationId xmlns:a16="http://schemas.microsoft.com/office/drawing/2014/main" id="{241788C3-A8F4-C909-3C12-BF5A1D06F5C6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3789" y="1690689"/>
            <a:ext cx="3624952" cy="4486274"/>
          </a:xfrm>
        </p:spPr>
      </p:pic>
      <p:pic>
        <p:nvPicPr>
          <p:cNvPr id="8" name="Content Placeholder 7" descr="A paper with text and images">
            <a:extLst>
              <a:ext uri="{FF2B5EF4-FFF2-40B4-BE49-F238E27FC236}">
                <a16:creationId xmlns:a16="http://schemas.microsoft.com/office/drawing/2014/main" id="{06FFD2E4-DBF7-FE27-3A7C-1AF90F22B358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9149" y="2040397"/>
            <a:ext cx="4055067" cy="3765005"/>
          </a:xfrm>
        </p:spPr>
      </p:pic>
    </p:spTree>
    <p:extLst>
      <p:ext uri="{BB962C8B-B14F-4D97-AF65-F5344CB8AC3E}">
        <p14:creationId xmlns:p14="http://schemas.microsoft.com/office/powerpoint/2010/main" val="17113450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AA1616-242A-8CC5-2105-36B2C7DE27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Paperwork-</a:t>
            </a:r>
            <a:r>
              <a:rPr lang="en-US" sz="3600" dirty="0"/>
              <a:t>Eligibility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B9AAFE1-F3FB-588B-5E7D-80BF5E3BEB8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590674"/>
            <a:ext cx="7886700" cy="4975225"/>
          </a:xfrm>
        </p:spPr>
        <p:txBody>
          <a:bodyPr/>
          <a:lstStyle/>
          <a:p>
            <a:r>
              <a:rPr lang="en-US" sz="3200" dirty="0"/>
              <a:t>Will you be determining eligibility?</a:t>
            </a:r>
          </a:p>
          <a:p>
            <a:pPr lvl="1">
              <a:buFont typeface="Wingdings" pitchFamily="2" charset="2"/>
              <a:buChar char="q"/>
            </a:pPr>
            <a:r>
              <a:rPr lang="en-US" dirty="0"/>
              <a:t>Send consent for evaluation to be signed by parent</a:t>
            </a:r>
          </a:p>
          <a:p>
            <a:pPr lvl="1">
              <a:buFont typeface="Wingdings" pitchFamily="2" charset="2"/>
              <a:buChar char="q"/>
            </a:pPr>
            <a:r>
              <a:rPr lang="en-US" dirty="0"/>
              <a:t>Send parent rights/procedural safeguards document</a:t>
            </a:r>
          </a:p>
          <a:p>
            <a:pPr lvl="1">
              <a:buFont typeface="Wingdings" pitchFamily="2" charset="2"/>
              <a:buChar char="q"/>
            </a:pPr>
            <a:r>
              <a:rPr lang="en-US" dirty="0"/>
              <a:t>Conduct an evaluation </a:t>
            </a:r>
            <a:r>
              <a:rPr lang="en-US" sz="2000" i="1" dirty="0"/>
              <a:t>(within 60 days </a:t>
            </a:r>
            <a:r>
              <a:rPr lang="en-US" sz="2000" i="1"/>
              <a:t>after receiving </a:t>
            </a:r>
            <a:r>
              <a:rPr lang="en-US" sz="2000" i="1" dirty="0"/>
              <a:t>signed consent)</a:t>
            </a:r>
          </a:p>
          <a:p>
            <a:pPr lvl="1">
              <a:buFont typeface="Wingdings" pitchFamily="2" charset="2"/>
              <a:buChar char="q"/>
            </a:pPr>
            <a:r>
              <a:rPr lang="en-US" dirty="0"/>
              <a:t>Send Notice of Meeting (NOM)</a:t>
            </a:r>
          </a:p>
          <a:p>
            <a:pPr lvl="2">
              <a:buFont typeface="Wingdings" pitchFamily="2" charset="2"/>
              <a:buChar char="ü"/>
            </a:pPr>
            <a:r>
              <a:rPr lang="en-US" dirty="0"/>
              <a:t>Invite those that evaluated and will implement the plan along with parents</a:t>
            </a:r>
          </a:p>
          <a:p>
            <a:pPr lvl="1">
              <a:buFont typeface="Wingdings" pitchFamily="2" charset="2"/>
              <a:buChar char="q"/>
            </a:pPr>
            <a:r>
              <a:rPr lang="en-US" dirty="0"/>
              <a:t>Add results summary to eligibility forms</a:t>
            </a:r>
          </a:p>
          <a:p>
            <a:pPr lvl="1">
              <a:buFont typeface="Wingdings" pitchFamily="2" charset="2"/>
              <a:buChar char="q"/>
            </a:pPr>
            <a:r>
              <a:rPr lang="en-US" dirty="0"/>
              <a:t>Hold eligibility meeting within 60 days and Plan meeting within 90 days of </a:t>
            </a:r>
            <a:r>
              <a:rPr lang="en-US" dirty="0" err="1"/>
              <a:t>reciept</a:t>
            </a:r>
            <a:r>
              <a:rPr lang="en-US" dirty="0"/>
              <a:t> of consent</a:t>
            </a:r>
          </a:p>
          <a:p>
            <a:pPr lvl="1"/>
            <a:endParaRPr lang="en-US" dirty="0"/>
          </a:p>
          <a:p>
            <a:pPr marL="457200" lvl="1" indent="0">
              <a:buNone/>
            </a:pPr>
            <a:endParaRPr lang="en-US" dirty="0"/>
          </a:p>
          <a:p>
            <a:pPr marL="457200" lvl="1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01658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0583FA5C-8C80-8348-1DAC-A90347B27C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</p:spPr>
        <p:txBody>
          <a:bodyPr/>
          <a:lstStyle/>
          <a:p>
            <a:r>
              <a:rPr lang="en-US" dirty="0"/>
              <a:t>Step 2:  </a:t>
            </a:r>
            <a:r>
              <a:rPr lang="en-US" sz="3200" dirty="0"/>
              <a:t>Consent and NOM Forms</a:t>
            </a:r>
          </a:p>
        </p:txBody>
      </p:sp>
      <p:pic>
        <p:nvPicPr>
          <p:cNvPr id="5" name="Content Placeholder 4" descr="A document with text and images">
            <a:extLst>
              <a:ext uri="{FF2B5EF4-FFF2-40B4-BE49-F238E27FC236}">
                <a16:creationId xmlns:a16="http://schemas.microsoft.com/office/drawing/2014/main" id="{74C01EC7-6A0A-7C71-44D7-D8BC8DDEE6B9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677" y="1886007"/>
            <a:ext cx="4391910" cy="4533246"/>
          </a:xfrm>
        </p:spPr>
      </p:pic>
      <p:pic>
        <p:nvPicPr>
          <p:cNvPr id="7" name="Content Placeholder 6" descr="A form with a name and numbers">
            <a:extLst>
              <a:ext uri="{FF2B5EF4-FFF2-40B4-BE49-F238E27FC236}">
                <a16:creationId xmlns:a16="http://schemas.microsoft.com/office/drawing/2014/main" id="{494F1455-40F3-85CD-F1EC-7F7E3F97C0C8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7482" y="1767918"/>
            <a:ext cx="3737867" cy="4651335"/>
          </a:xfrm>
        </p:spPr>
      </p:pic>
      <p:pic>
        <p:nvPicPr>
          <p:cNvPr id="3" name="Picture 2" descr="Pen placed on top of a signature line">
            <a:extLst>
              <a:ext uri="{FF2B5EF4-FFF2-40B4-BE49-F238E27FC236}">
                <a16:creationId xmlns:a16="http://schemas.microsoft.com/office/drawing/2014/main" id="{463D6E08-0A81-381D-346A-98E402F1DAA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4478" y="1301237"/>
            <a:ext cx="1400301" cy="933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9007536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168758-2A46-3E5E-74CF-B753A9AFB8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051471"/>
          </a:xfrm>
        </p:spPr>
        <p:txBody>
          <a:bodyPr>
            <a:normAutofit/>
          </a:bodyPr>
          <a:lstStyle/>
          <a:p>
            <a:r>
              <a:rPr lang="en-US" sz="3200" dirty="0"/>
              <a:t>Step 3:  </a:t>
            </a:r>
            <a:r>
              <a:rPr lang="en-US" sz="2400" dirty="0"/>
              <a:t>Parent Rights/Procedural Safeguards</a:t>
            </a:r>
            <a:br>
              <a:rPr lang="en-US" sz="2400" dirty="0"/>
            </a:br>
            <a:endParaRPr lang="en-US" sz="2400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6AF1B8A-5649-A42B-569A-8C02B2D0EAFB}"/>
              </a:ext>
            </a:extLst>
          </p:cNvPr>
          <p:cNvSpPr txBox="1"/>
          <p:nvPr/>
        </p:nvSpPr>
        <p:spPr>
          <a:xfrm>
            <a:off x="1594532" y="1151244"/>
            <a:ext cx="47382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i="1" dirty="0"/>
              <a:t>Send with consent for evaluation form</a:t>
            </a:r>
            <a:endParaRPr lang="en-US" i="1" dirty="0"/>
          </a:p>
        </p:txBody>
      </p:sp>
      <p:pic>
        <p:nvPicPr>
          <p:cNvPr id="6" name="Content Placeholder 5" descr="A paper with text on it">
            <a:extLst>
              <a:ext uri="{FF2B5EF4-FFF2-40B4-BE49-F238E27FC236}">
                <a16:creationId xmlns:a16="http://schemas.microsoft.com/office/drawing/2014/main" id="{D1991236-F123-013F-3740-4836744A6EF1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3550" y="1520576"/>
            <a:ext cx="3985106" cy="4972298"/>
          </a:xfrm>
        </p:spPr>
      </p:pic>
      <p:pic>
        <p:nvPicPr>
          <p:cNvPr id="8" name="Content Placeholder 7" descr="A document with text and a box">
            <a:extLst>
              <a:ext uri="{FF2B5EF4-FFF2-40B4-BE49-F238E27FC236}">
                <a16:creationId xmlns:a16="http://schemas.microsoft.com/office/drawing/2014/main" id="{410962A8-63FD-D15F-DCB7-2125F06F6A15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5204" y="1808252"/>
            <a:ext cx="4212262" cy="2578813"/>
          </a:xfr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374F0BAF-B008-0C66-13DD-00F8C0DBBBE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78843" y="750849"/>
            <a:ext cx="998623" cy="6657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17461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id="{009BC04D-98B8-61DA-122F-DA6A4CBB2B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</p:spPr>
        <p:txBody>
          <a:bodyPr/>
          <a:lstStyle/>
          <a:p>
            <a:r>
              <a:rPr lang="en-US" dirty="0"/>
              <a:t>Step 4:  Conduct Evaluation</a:t>
            </a: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3E6A992C-5D0B-D13B-6077-941C548F2AA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4351338"/>
          </a:xfrm>
        </p:spPr>
        <p:txBody>
          <a:bodyPr/>
          <a:lstStyle/>
          <a:p>
            <a:r>
              <a:rPr lang="en-US" dirty="0"/>
              <a:t>Review private records, evaluations, letters from physicians and other providers</a:t>
            </a:r>
          </a:p>
          <a:p>
            <a:r>
              <a:rPr lang="en-US" dirty="0"/>
              <a:t>Review school records for achievement, discipline, assessment, grades, attendance, etc.</a:t>
            </a:r>
          </a:p>
          <a:p>
            <a:r>
              <a:rPr lang="en-US" dirty="0"/>
              <a:t>Observe student in multiple settings</a:t>
            </a:r>
          </a:p>
          <a:p>
            <a:r>
              <a:rPr lang="en-US" dirty="0"/>
              <a:t>Interview parent and possibly student</a:t>
            </a:r>
          </a:p>
          <a:p>
            <a:r>
              <a:rPr lang="en-US" dirty="0"/>
              <a:t>Conduct any additional assessments….if needed</a:t>
            </a:r>
          </a:p>
        </p:txBody>
      </p:sp>
    </p:spTree>
    <p:extLst>
      <p:ext uri="{BB962C8B-B14F-4D97-AF65-F5344CB8AC3E}">
        <p14:creationId xmlns:p14="http://schemas.microsoft.com/office/powerpoint/2010/main" val="214140897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9D279A-C34A-AC94-E136-102AF7A2CB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Step 5:  </a:t>
            </a:r>
            <a:r>
              <a:rPr lang="en-US" sz="2400" dirty="0"/>
              <a:t>Evaluation Report/Eligibility Determination</a:t>
            </a:r>
          </a:p>
        </p:txBody>
      </p:sp>
      <p:pic>
        <p:nvPicPr>
          <p:cNvPr id="6" name="Content Placeholder 5" descr="A close-up of a document">
            <a:extLst>
              <a:ext uri="{FF2B5EF4-FFF2-40B4-BE49-F238E27FC236}">
                <a16:creationId xmlns:a16="http://schemas.microsoft.com/office/drawing/2014/main" id="{3986F80E-B874-AE6A-410A-8FBE8F567621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2557" y="1825625"/>
            <a:ext cx="3358385" cy="4351338"/>
          </a:xfrm>
        </p:spPr>
      </p:pic>
      <p:pic>
        <p:nvPicPr>
          <p:cNvPr id="8" name="Content Placeholder 7" descr="A questionnaire with many questions">
            <a:extLst>
              <a:ext uri="{FF2B5EF4-FFF2-40B4-BE49-F238E27FC236}">
                <a16:creationId xmlns:a16="http://schemas.microsoft.com/office/drawing/2014/main" id="{A82545E5-CF94-8C06-834B-B6141E3E0A66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9041" y="1825625"/>
            <a:ext cx="3506418" cy="4351338"/>
          </a:xfrm>
        </p:spPr>
      </p:pic>
    </p:spTree>
    <p:extLst>
      <p:ext uri="{BB962C8B-B14F-4D97-AF65-F5344CB8AC3E}">
        <p14:creationId xmlns:p14="http://schemas.microsoft.com/office/powerpoint/2010/main" val="37852402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E46A965F-FA82-45EA-B6D0-E8C860929DC9}" vid="{26212A1B-D962-4FEE-BB6B-0F45839414BB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PowerPoint Template New</Template>
  <TotalTime>350</TotalTime>
  <Words>642</Words>
  <Application>Microsoft Office PowerPoint</Application>
  <PresentationFormat>On-screen Show (4:3)</PresentationFormat>
  <Paragraphs>83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2" baseType="lpstr">
      <vt:lpstr>Arial</vt:lpstr>
      <vt:lpstr>Calibri</vt:lpstr>
      <vt:lpstr>Wingdings</vt:lpstr>
      <vt:lpstr>Office Theme</vt:lpstr>
      <vt:lpstr>Section 504 Module 2</vt:lpstr>
      <vt:lpstr>Gather Background Information on the Process</vt:lpstr>
      <vt:lpstr>Prior to and after Referral</vt:lpstr>
      <vt:lpstr>Step 1:  Referral Form for new Student to be Considered</vt:lpstr>
      <vt:lpstr>Paperwork-Eligibility</vt:lpstr>
      <vt:lpstr>Step 2:  Consent and NOM Forms</vt:lpstr>
      <vt:lpstr>Step 3:  Parent Rights/Procedural Safeguards </vt:lpstr>
      <vt:lpstr>Step 4:  Conduct Evaluation</vt:lpstr>
      <vt:lpstr>Step 5:  Evaluation Report/Eligibility Determination</vt:lpstr>
      <vt:lpstr>Eligibility continued</vt:lpstr>
      <vt:lpstr>Paperwork-504 Plan</vt:lpstr>
      <vt:lpstr>Step 7: Accommodation Plan</vt:lpstr>
      <vt:lpstr>Accommodation Plan pgs. 2-3</vt:lpstr>
      <vt:lpstr>Preparing staff for the Meeting</vt:lpstr>
      <vt:lpstr>How to work with parents prior to the 504 Meeting</vt:lpstr>
      <vt:lpstr>How to work with parents at the  504 Meeting</vt:lpstr>
      <vt:lpstr>How to work with parents afterwards the 504 Meeting</vt:lpstr>
      <vt:lpstr>  Q &amp; A</vt:lpstr>
    </vt:vector>
  </TitlesOfParts>
  <Company>Colorado Department Of Education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My First Section 504 Meeting</dc:title>
  <dc:creator>Stachokus, Nick</dc:creator>
  <cp:lastModifiedBy>Oberg, Amanda</cp:lastModifiedBy>
  <cp:revision>36</cp:revision>
  <dcterms:created xsi:type="dcterms:W3CDTF">2019-06-13T15:30:37Z</dcterms:created>
  <dcterms:modified xsi:type="dcterms:W3CDTF">2023-09-01T21:41:12Z</dcterms:modified>
</cp:coreProperties>
</file>