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4.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Lst>
  <p:notesMasterIdLst>
    <p:notesMasterId r:id="rId40"/>
  </p:notesMasterIdLst>
  <p:sldIdLst>
    <p:sldId id="256" r:id="rId2"/>
    <p:sldId id="353" r:id="rId3"/>
    <p:sldId id="354" r:id="rId4"/>
    <p:sldId id="350" r:id="rId5"/>
    <p:sldId id="294" r:id="rId6"/>
    <p:sldId id="296" r:id="rId7"/>
    <p:sldId id="357" r:id="rId8"/>
    <p:sldId id="355" r:id="rId9"/>
    <p:sldId id="260" r:id="rId10"/>
    <p:sldId id="286" r:id="rId11"/>
    <p:sldId id="351" r:id="rId12"/>
    <p:sldId id="261" r:id="rId13"/>
    <p:sldId id="287" r:id="rId14"/>
    <p:sldId id="360" r:id="rId15"/>
    <p:sldId id="289" r:id="rId16"/>
    <p:sldId id="263" r:id="rId17"/>
    <p:sldId id="264" r:id="rId18"/>
    <p:sldId id="292" r:id="rId19"/>
    <p:sldId id="265" r:id="rId20"/>
    <p:sldId id="266" r:id="rId21"/>
    <p:sldId id="267" r:id="rId22"/>
    <p:sldId id="268" r:id="rId23"/>
    <p:sldId id="271" r:id="rId24"/>
    <p:sldId id="3364" r:id="rId25"/>
    <p:sldId id="269" r:id="rId26"/>
    <p:sldId id="270" r:id="rId27"/>
    <p:sldId id="272" r:id="rId28"/>
    <p:sldId id="3367" r:id="rId29"/>
    <p:sldId id="376" r:id="rId30"/>
    <p:sldId id="3370" r:id="rId31"/>
    <p:sldId id="3362" r:id="rId32"/>
    <p:sldId id="359" r:id="rId33"/>
    <p:sldId id="275" r:id="rId34"/>
    <p:sldId id="276" r:id="rId35"/>
    <p:sldId id="358" r:id="rId36"/>
    <p:sldId id="309" r:id="rId37"/>
    <p:sldId id="280" r:id="rId38"/>
    <p:sldId id="281"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C9B52"/>
    <a:srgbClr val="C63F28"/>
    <a:srgbClr val="008CA0"/>
    <a:srgbClr val="455FA9"/>
    <a:srgbClr val="EFAA1F"/>
    <a:srgbClr val="B0B6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9" autoAdjust="0"/>
    <p:restoredTop sz="96357" autoAdjust="0"/>
  </p:normalViewPr>
  <p:slideViewPr>
    <p:cSldViewPr snapToGrid="0">
      <p:cViewPr varScale="1">
        <p:scale>
          <a:sx n="114" d="100"/>
          <a:sy n="114" d="100"/>
        </p:scale>
        <p:origin x="1560" y="102"/>
      </p:cViewPr>
      <p:guideLst/>
    </p:cSldViewPr>
  </p:slideViewPr>
  <p:outlineViewPr>
    <p:cViewPr>
      <p:scale>
        <a:sx n="33" d="100"/>
        <a:sy n="33" d="100"/>
      </p:scale>
      <p:origin x="0" y="-51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5E2F32-3348-40B2-BFD5-B97AB55696B2}" type="doc">
      <dgm:prSet loTypeId="urn:microsoft.com/office/officeart/2005/8/layout/equation2" loCatId="process" qsTypeId="urn:microsoft.com/office/officeart/2005/8/quickstyle/simple1" qsCatId="simple" csTypeId="urn:microsoft.com/office/officeart/2005/8/colors/accent3_5" csCatId="accent3" phldr="1"/>
      <dgm:spPr/>
    </dgm:pt>
    <dgm:pt modelId="{34BE33BD-9D0B-4A44-ABA9-37C968A599CF}">
      <dgm:prSet phldrT="[Text]"/>
      <dgm:spPr/>
      <dgm:t>
        <a:bodyPr/>
        <a:lstStyle/>
        <a:p>
          <a:r>
            <a:rPr lang="en-US" b="1"/>
            <a:t>SPED Child </a:t>
          </a:r>
          <a:endParaRPr lang="en-US" b="1" dirty="0"/>
        </a:p>
      </dgm:t>
    </dgm:pt>
    <dgm:pt modelId="{E4CE0D12-AA51-4E01-AC90-88A70AA1F09E}" type="parTrans" cxnId="{83C25D67-36DD-4272-84CF-C46DE5CC3961}">
      <dgm:prSet/>
      <dgm:spPr/>
      <dgm:t>
        <a:bodyPr/>
        <a:lstStyle/>
        <a:p>
          <a:endParaRPr lang="en-US"/>
        </a:p>
      </dgm:t>
    </dgm:pt>
    <dgm:pt modelId="{C41A61C4-35D1-4AE6-8CBD-3AFAF622F7C4}" type="sibTrans" cxnId="{83C25D67-36DD-4272-84CF-C46DE5CC3961}">
      <dgm:prSet/>
      <dgm:spPr/>
      <dgm:t>
        <a:bodyPr/>
        <a:lstStyle/>
        <a:p>
          <a:endParaRPr lang="en-US"/>
        </a:p>
      </dgm:t>
    </dgm:pt>
    <dgm:pt modelId="{A670FA67-35ED-49D9-A6CF-91B841ABDE35}">
      <dgm:prSet phldrT="[Text]"/>
      <dgm:spPr/>
      <dgm:t>
        <a:bodyPr/>
        <a:lstStyle/>
        <a:p>
          <a:r>
            <a:rPr lang="en-US" b="1"/>
            <a:t>SPED Participation</a:t>
          </a:r>
          <a:endParaRPr lang="en-US" b="1" dirty="0"/>
        </a:p>
      </dgm:t>
    </dgm:pt>
    <dgm:pt modelId="{DD0BEAC3-3355-499F-8A4A-65270137CBBA}" type="parTrans" cxnId="{38BE390F-D456-48A4-B62E-E27D808EFD86}">
      <dgm:prSet/>
      <dgm:spPr/>
      <dgm:t>
        <a:bodyPr/>
        <a:lstStyle/>
        <a:p>
          <a:endParaRPr lang="en-US"/>
        </a:p>
      </dgm:t>
    </dgm:pt>
    <dgm:pt modelId="{A33036A7-D40B-484A-B386-0A14FB162303}" type="sibTrans" cxnId="{38BE390F-D456-48A4-B62E-E27D808EFD86}">
      <dgm:prSet/>
      <dgm:spPr/>
      <dgm:t>
        <a:bodyPr/>
        <a:lstStyle/>
        <a:p>
          <a:endParaRPr lang="en-US"/>
        </a:p>
      </dgm:t>
    </dgm:pt>
    <dgm:pt modelId="{3DA5F8E9-9A3A-4A65-849C-64D4F11EC10D}">
      <dgm:prSet phldrT="[Text]"/>
      <dgm:spPr/>
      <dgm:t>
        <a:bodyPr/>
        <a:lstStyle/>
        <a:p>
          <a:r>
            <a:rPr lang="en-US" b="1"/>
            <a:t>December Count Snapshot</a:t>
          </a:r>
          <a:endParaRPr lang="en-US" b="1" dirty="0"/>
        </a:p>
      </dgm:t>
    </dgm:pt>
    <dgm:pt modelId="{A2355563-FA89-4DB9-A53E-5564598DA5F5}" type="parTrans" cxnId="{A45EA129-166B-496A-87D0-C69D19913D35}">
      <dgm:prSet/>
      <dgm:spPr/>
      <dgm:t>
        <a:bodyPr/>
        <a:lstStyle/>
        <a:p>
          <a:endParaRPr lang="en-US"/>
        </a:p>
      </dgm:t>
    </dgm:pt>
    <dgm:pt modelId="{1977F20A-A958-490F-A569-77CC911BE37D}" type="sibTrans" cxnId="{A45EA129-166B-496A-87D0-C69D19913D35}">
      <dgm:prSet/>
      <dgm:spPr/>
      <dgm:t>
        <a:bodyPr/>
        <a:lstStyle/>
        <a:p>
          <a:endParaRPr lang="en-US"/>
        </a:p>
      </dgm:t>
    </dgm:pt>
    <dgm:pt modelId="{846F1045-E24D-4BEF-BC93-5CDD9B395558}" type="pres">
      <dgm:prSet presAssocID="{C15E2F32-3348-40B2-BFD5-B97AB55696B2}" presName="Name0" presStyleCnt="0">
        <dgm:presLayoutVars>
          <dgm:dir/>
          <dgm:resizeHandles val="exact"/>
        </dgm:presLayoutVars>
      </dgm:prSet>
      <dgm:spPr/>
    </dgm:pt>
    <dgm:pt modelId="{3FFC7571-BB84-41B0-87D4-98CB82FB335B}" type="pres">
      <dgm:prSet presAssocID="{C15E2F32-3348-40B2-BFD5-B97AB55696B2}" presName="vNodes" presStyleCnt="0"/>
      <dgm:spPr/>
    </dgm:pt>
    <dgm:pt modelId="{E1321A5A-F459-4700-AEF0-E43D51B8C20C}" type="pres">
      <dgm:prSet presAssocID="{34BE33BD-9D0B-4A44-ABA9-37C968A599CF}" presName="node" presStyleLbl="node1" presStyleIdx="0" presStyleCnt="3">
        <dgm:presLayoutVars>
          <dgm:bulletEnabled val="1"/>
        </dgm:presLayoutVars>
      </dgm:prSet>
      <dgm:spPr/>
    </dgm:pt>
    <dgm:pt modelId="{A5EB05AA-25AB-42EC-BB72-F363B2F271FE}" type="pres">
      <dgm:prSet presAssocID="{C41A61C4-35D1-4AE6-8CBD-3AFAF622F7C4}" presName="spacerT" presStyleCnt="0"/>
      <dgm:spPr/>
    </dgm:pt>
    <dgm:pt modelId="{1EEA2E61-2882-440A-BB18-E73BCD4F1BAC}" type="pres">
      <dgm:prSet presAssocID="{C41A61C4-35D1-4AE6-8CBD-3AFAF622F7C4}" presName="sibTrans" presStyleLbl="sibTrans2D1" presStyleIdx="0" presStyleCnt="2"/>
      <dgm:spPr/>
    </dgm:pt>
    <dgm:pt modelId="{4071F265-079D-4B5F-B671-A5A219450EF8}" type="pres">
      <dgm:prSet presAssocID="{C41A61C4-35D1-4AE6-8CBD-3AFAF622F7C4}" presName="spacerB" presStyleCnt="0"/>
      <dgm:spPr/>
    </dgm:pt>
    <dgm:pt modelId="{61F136AA-E8BB-4613-A71E-0302BC358069}" type="pres">
      <dgm:prSet presAssocID="{A670FA67-35ED-49D9-A6CF-91B841ABDE35}" presName="node" presStyleLbl="node1" presStyleIdx="1" presStyleCnt="3">
        <dgm:presLayoutVars>
          <dgm:bulletEnabled val="1"/>
        </dgm:presLayoutVars>
      </dgm:prSet>
      <dgm:spPr/>
    </dgm:pt>
    <dgm:pt modelId="{99293066-31BD-423F-B6FF-8FC166DE6A82}" type="pres">
      <dgm:prSet presAssocID="{C15E2F32-3348-40B2-BFD5-B97AB55696B2}" presName="sibTransLast" presStyleLbl="sibTrans2D1" presStyleIdx="1" presStyleCnt="2"/>
      <dgm:spPr/>
    </dgm:pt>
    <dgm:pt modelId="{921EBD84-E61B-42BA-BFB5-E175EF84FBAD}" type="pres">
      <dgm:prSet presAssocID="{C15E2F32-3348-40B2-BFD5-B97AB55696B2}" presName="connectorText" presStyleLbl="sibTrans2D1" presStyleIdx="1" presStyleCnt="2"/>
      <dgm:spPr/>
    </dgm:pt>
    <dgm:pt modelId="{34A6ACB8-C256-44F9-AE14-7F7B7DF5784E}" type="pres">
      <dgm:prSet presAssocID="{C15E2F32-3348-40B2-BFD5-B97AB55696B2}" presName="lastNode" presStyleLbl="node1" presStyleIdx="2" presStyleCnt="3">
        <dgm:presLayoutVars>
          <dgm:bulletEnabled val="1"/>
        </dgm:presLayoutVars>
      </dgm:prSet>
      <dgm:spPr/>
    </dgm:pt>
  </dgm:ptLst>
  <dgm:cxnLst>
    <dgm:cxn modelId="{38BE390F-D456-48A4-B62E-E27D808EFD86}" srcId="{C15E2F32-3348-40B2-BFD5-B97AB55696B2}" destId="{A670FA67-35ED-49D9-A6CF-91B841ABDE35}" srcOrd="1" destOrd="0" parTransId="{DD0BEAC3-3355-499F-8A4A-65270137CBBA}" sibTransId="{A33036A7-D40B-484A-B386-0A14FB162303}"/>
    <dgm:cxn modelId="{A45EA129-166B-496A-87D0-C69D19913D35}" srcId="{C15E2F32-3348-40B2-BFD5-B97AB55696B2}" destId="{3DA5F8E9-9A3A-4A65-849C-64D4F11EC10D}" srcOrd="2" destOrd="0" parTransId="{A2355563-FA89-4DB9-A53E-5564598DA5F5}" sibTransId="{1977F20A-A958-490F-A569-77CC911BE37D}"/>
    <dgm:cxn modelId="{15F28666-3425-48F0-824A-FEE1FB3C9829}" type="presOf" srcId="{A33036A7-D40B-484A-B386-0A14FB162303}" destId="{921EBD84-E61B-42BA-BFB5-E175EF84FBAD}" srcOrd="1" destOrd="0" presId="urn:microsoft.com/office/officeart/2005/8/layout/equation2"/>
    <dgm:cxn modelId="{83C25D67-36DD-4272-84CF-C46DE5CC3961}" srcId="{C15E2F32-3348-40B2-BFD5-B97AB55696B2}" destId="{34BE33BD-9D0B-4A44-ABA9-37C968A599CF}" srcOrd="0" destOrd="0" parTransId="{E4CE0D12-AA51-4E01-AC90-88A70AA1F09E}" sibTransId="{C41A61C4-35D1-4AE6-8CBD-3AFAF622F7C4}"/>
    <dgm:cxn modelId="{5B04C177-B99A-4E21-BAD4-99709D3BB170}" type="presOf" srcId="{A33036A7-D40B-484A-B386-0A14FB162303}" destId="{99293066-31BD-423F-B6FF-8FC166DE6A82}" srcOrd="0" destOrd="0" presId="urn:microsoft.com/office/officeart/2005/8/layout/equation2"/>
    <dgm:cxn modelId="{2603C388-AFE4-4AC4-90CB-CDAE6CC8E358}" type="presOf" srcId="{A670FA67-35ED-49D9-A6CF-91B841ABDE35}" destId="{61F136AA-E8BB-4613-A71E-0302BC358069}" srcOrd="0" destOrd="0" presId="urn:microsoft.com/office/officeart/2005/8/layout/equation2"/>
    <dgm:cxn modelId="{F27B5AA2-2736-4B0E-9A63-0246032066E1}" type="presOf" srcId="{34BE33BD-9D0B-4A44-ABA9-37C968A599CF}" destId="{E1321A5A-F459-4700-AEF0-E43D51B8C20C}" srcOrd="0" destOrd="0" presId="urn:microsoft.com/office/officeart/2005/8/layout/equation2"/>
    <dgm:cxn modelId="{FA0890BE-3672-494B-AADE-68F92950EC92}" type="presOf" srcId="{C15E2F32-3348-40B2-BFD5-B97AB55696B2}" destId="{846F1045-E24D-4BEF-BC93-5CDD9B395558}" srcOrd="0" destOrd="0" presId="urn:microsoft.com/office/officeart/2005/8/layout/equation2"/>
    <dgm:cxn modelId="{4C911ECD-D99C-45BF-8593-DC6A9FE9D819}" type="presOf" srcId="{C41A61C4-35D1-4AE6-8CBD-3AFAF622F7C4}" destId="{1EEA2E61-2882-440A-BB18-E73BCD4F1BAC}" srcOrd="0" destOrd="0" presId="urn:microsoft.com/office/officeart/2005/8/layout/equation2"/>
    <dgm:cxn modelId="{A70F5AE3-B11A-4837-A0B6-E7B302E06366}" type="presOf" srcId="{3DA5F8E9-9A3A-4A65-849C-64D4F11EC10D}" destId="{34A6ACB8-C256-44F9-AE14-7F7B7DF5784E}" srcOrd="0" destOrd="0" presId="urn:microsoft.com/office/officeart/2005/8/layout/equation2"/>
    <dgm:cxn modelId="{797971EF-86B7-41BB-9AF6-678CCE468B16}" type="presParOf" srcId="{846F1045-E24D-4BEF-BC93-5CDD9B395558}" destId="{3FFC7571-BB84-41B0-87D4-98CB82FB335B}" srcOrd="0" destOrd="0" presId="urn:microsoft.com/office/officeart/2005/8/layout/equation2"/>
    <dgm:cxn modelId="{94F5719F-92F1-4907-A061-507E6B4BD0E0}" type="presParOf" srcId="{3FFC7571-BB84-41B0-87D4-98CB82FB335B}" destId="{E1321A5A-F459-4700-AEF0-E43D51B8C20C}" srcOrd="0" destOrd="0" presId="urn:microsoft.com/office/officeart/2005/8/layout/equation2"/>
    <dgm:cxn modelId="{ECB30DEE-F5BD-4466-B7DC-7F17BA972DB4}" type="presParOf" srcId="{3FFC7571-BB84-41B0-87D4-98CB82FB335B}" destId="{A5EB05AA-25AB-42EC-BB72-F363B2F271FE}" srcOrd="1" destOrd="0" presId="urn:microsoft.com/office/officeart/2005/8/layout/equation2"/>
    <dgm:cxn modelId="{765F11EF-804E-436C-BEBF-AA5C867FE8F0}" type="presParOf" srcId="{3FFC7571-BB84-41B0-87D4-98CB82FB335B}" destId="{1EEA2E61-2882-440A-BB18-E73BCD4F1BAC}" srcOrd="2" destOrd="0" presId="urn:microsoft.com/office/officeart/2005/8/layout/equation2"/>
    <dgm:cxn modelId="{D6C7AB26-7CB2-4A78-BF26-98E014228331}" type="presParOf" srcId="{3FFC7571-BB84-41B0-87D4-98CB82FB335B}" destId="{4071F265-079D-4B5F-B671-A5A219450EF8}" srcOrd="3" destOrd="0" presId="urn:microsoft.com/office/officeart/2005/8/layout/equation2"/>
    <dgm:cxn modelId="{8DE2D6A2-4BC2-4A20-8653-D86E8561B224}" type="presParOf" srcId="{3FFC7571-BB84-41B0-87D4-98CB82FB335B}" destId="{61F136AA-E8BB-4613-A71E-0302BC358069}" srcOrd="4" destOrd="0" presId="urn:microsoft.com/office/officeart/2005/8/layout/equation2"/>
    <dgm:cxn modelId="{727B2EFF-E1E6-4CA1-92DF-0F0589C37DBC}" type="presParOf" srcId="{846F1045-E24D-4BEF-BC93-5CDD9B395558}" destId="{99293066-31BD-423F-B6FF-8FC166DE6A82}" srcOrd="1" destOrd="0" presId="urn:microsoft.com/office/officeart/2005/8/layout/equation2"/>
    <dgm:cxn modelId="{F38B68BD-28F1-402F-A867-532B89FF3F9A}" type="presParOf" srcId="{99293066-31BD-423F-B6FF-8FC166DE6A82}" destId="{921EBD84-E61B-42BA-BFB5-E175EF84FBAD}" srcOrd="0" destOrd="0" presId="urn:microsoft.com/office/officeart/2005/8/layout/equation2"/>
    <dgm:cxn modelId="{7E1D9AC3-A0C7-42E2-B165-168530449B54}" type="presParOf" srcId="{846F1045-E24D-4BEF-BC93-5CDD9B395558}" destId="{34A6ACB8-C256-44F9-AE14-7F7B7DF5784E}" srcOrd="2" destOrd="0" presId="urn:microsoft.com/office/officeart/2005/8/layout/equatio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5E2F32-3348-40B2-BFD5-B97AB55696B2}" type="doc">
      <dgm:prSet loTypeId="urn:microsoft.com/office/officeart/2005/8/layout/equation2" loCatId="process" qsTypeId="urn:microsoft.com/office/officeart/2005/8/quickstyle/simple1" qsCatId="simple" csTypeId="urn:microsoft.com/office/officeart/2005/8/colors/accent3_5" csCatId="accent3" phldr="1"/>
      <dgm:spPr/>
    </dgm:pt>
    <dgm:pt modelId="{34BE33BD-9D0B-4A44-ABA9-37C968A599CF}">
      <dgm:prSet phldrT="[Text]"/>
      <dgm:spPr/>
      <dgm:t>
        <a:bodyPr/>
        <a:lstStyle/>
        <a:p>
          <a:r>
            <a:rPr lang="en-US" b="1"/>
            <a:t>Staff Profile</a:t>
          </a:r>
          <a:endParaRPr lang="en-US" b="1" dirty="0"/>
        </a:p>
      </dgm:t>
    </dgm:pt>
    <dgm:pt modelId="{E4CE0D12-AA51-4E01-AC90-88A70AA1F09E}" type="parTrans" cxnId="{83C25D67-36DD-4272-84CF-C46DE5CC3961}">
      <dgm:prSet/>
      <dgm:spPr/>
      <dgm:t>
        <a:bodyPr/>
        <a:lstStyle/>
        <a:p>
          <a:endParaRPr lang="en-US"/>
        </a:p>
      </dgm:t>
    </dgm:pt>
    <dgm:pt modelId="{C41A61C4-35D1-4AE6-8CBD-3AFAF622F7C4}" type="sibTrans" cxnId="{83C25D67-36DD-4272-84CF-C46DE5CC3961}">
      <dgm:prSet/>
      <dgm:spPr/>
      <dgm:t>
        <a:bodyPr/>
        <a:lstStyle/>
        <a:p>
          <a:endParaRPr lang="en-US"/>
        </a:p>
      </dgm:t>
    </dgm:pt>
    <dgm:pt modelId="{A670FA67-35ED-49D9-A6CF-91B841ABDE35}">
      <dgm:prSet phldrT="[Text]"/>
      <dgm:spPr/>
      <dgm:t>
        <a:bodyPr/>
        <a:lstStyle/>
        <a:p>
          <a:r>
            <a:rPr lang="en-US" b="1"/>
            <a:t>Staff Assignment</a:t>
          </a:r>
          <a:endParaRPr lang="en-US" b="1" dirty="0"/>
        </a:p>
      </dgm:t>
    </dgm:pt>
    <dgm:pt modelId="{DD0BEAC3-3355-499F-8A4A-65270137CBBA}" type="parTrans" cxnId="{38BE390F-D456-48A4-B62E-E27D808EFD86}">
      <dgm:prSet/>
      <dgm:spPr/>
      <dgm:t>
        <a:bodyPr/>
        <a:lstStyle/>
        <a:p>
          <a:endParaRPr lang="en-US"/>
        </a:p>
      </dgm:t>
    </dgm:pt>
    <dgm:pt modelId="{A33036A7-D40B-484A-B386-0A14FB162303}" type="sibTrans" cxnId="{38BE390F-D456-48A4-B62E-E27D808EFD86}">
      <dgm:prSet/>
      <dgm:spPr/>
      <dgm:t>
        <a:bodyPr/>
        <a:lstStyle/>
        <a:p>
          <a:endParaRPr lang="en-US"/>
        </a:p>
      </dgm:t>
    </dgm:pt>
    <dgm:pt modelId="{3DA5F8E9-9A3A-4A65-849C-64D4F11EC10D}">
      <dgm:prSet phldrT="[Text]"/>
      <dgm:spPr/>
      <dgm:t>
        <a:bodyPr/>
        <a:lstStyle/>
        <a:p>
          <a:r>
            <a:rPr lang="en-US"/>
            <a:t>Human Resource Snapshot</a:t>
          </a:r>
          <a:endParaRPr lang="en-US" dirty="0"/>
        </a:p>
      </dgm:t>
    </dgm:pt>
    <dgm:pt modelId="{A2355563-FA89-4DB9-A53E-5564598DA5F5}" type="parTrans" cxnId="{A45EA129-166B-496A-87D0-C69D19913D35}">
      <dgm:prSet/>
      <dgm:spPr/>
      <dgm:t>
        <a:bodyPr/>
        <a:lstStyle/>
        <a:p>
          <a:endParaRPr lang="en-US"/>
        </a:p>
      </dgm:t>
    </dgm:pt>
    <dgm:pt modelId="{1977F20A-A958-490F-A569-77CC911BE37D}" type="sibTrans" cxnId="{A45EA129-166B-496A-87D0-C69D19913D35}">
      <dgm:prSet/>
      <dgm:spPr/>
      <dgm:t>
        <a:bodyPr/>
        <a:lstStyle/>
        <a:p>
          <a:endParaRPr lang="en-US"/>
        </a:p>
      </dgm:t>
    </dgm:pt>
    <dgm:pt modelId="{846F1045-E24D-4BEF-BC93-5CDD9B395558}" type="pres">
      <dgm:prSet presAssocID="{C15E2F32-3348-40B2-BFD5-B97AB55696B2}" presName="Name0" presStyleCnt="0">
        <dgm:presLayoutVars>
          <dgm:dir/>
          <dgm:resizeHandles val="exact"/>
        </dgm:presLayoutVars>
      </dgm:prSet>
      <dgm:spPr/>
    </dgm:pt>
    <dgm:pt modelId="{3FFC7571-BB84-41B0-87D4-98CB82FB335B}" type="pres">
      <dgm:prSet presAssocID="{C15E2F32-3348-40B2-BFD5-B97AB55696B2}" presName="vNodes" presStyleCnt="0"/>
      <dgm:spPr/>
    </dgm:pt>
    <dgm:pt modelId="{E1321A5A-F459-4700-AEF0-E43D51B8C20C}" type="pres">
      <dgm:prSet presAssocID="{34BE33BD-9D0B-4A44-ABA9-37C968A599CF}" presName="node" presStyleLbl="node1" presStyleIdx="0" presStyleCnt="3">
        <dgm:presLayoutVars>
          <dgm:bulletEnabled val="1"/>
        </dgm:presLayoutVars>
      </dgm:prSet>
      <dgm:spPr/>
    </dgm:pt>
    <dgm:pt modelId="{A5EB05AA-25AB-42EC-BB72-F363B2F271FE}" type="pres">
      <dgm:prSet presAssocID="{C41A61C4-35D1-4AE6-8CBD-3AFAF622F7C4}" presName="spacerT" presStyleCnt="0"/>
      <dgm:spPr/>
    </dgm:pt>
    <dgm:pt modelId="{1EEA2E61-2882-440A-BB18-E73BCD4F1BAC}" type="pres">
      <dgm:prSet presAssocID="{C41A61C4-35D1-4AE6-8CBD-3AFAF622F7C4}" presName="sibTrans" presStyleLbl="sibTrans2D1" presStyleIdx="0" presStyleCnt="2"/>
      <dgm:spPr/>
    </dgm:pt>
    <dgm:pt modelId="{4071F265-079D-4B5F-B671-A5A219450EF8}" type="pres">
      <dgm:prSet presAssocID="{C41A61C4-35D1-4AE6-8CBD-3AFAF622F7C4}" presName="spacerB" presStyleCnt="0"/>
      <dgm:spPr/>
    </dgm:pt>
    <dgm:pt modelId="{61F136AA-E8BB-4613-A71E-0302BC358069}" type="pres">
      <dgm:prSet presAssocID="{A670FA67-35ED-49D9-A6CF-91B841ABDE35}" presName="node" presStyleLbl="node1" presStyleIdx="1" presStyleCnt="3">
        <dgm:presLayoutVars>
          <dgm:bulletEnabled val="1"/>
        </dgm:presLayoutVars>
      </dgm:prSet>
      <dgm:spPr/>
    </dgm:pt>
    <dgm:pt modelId="{99293066-31BD-423F-B6FF-8FC166DE6A82}" type="pres">
      <dgm:prSet presAssocID="{C15E2F32-3348-40B2-BFD5-B97AB55696B2}" presName="sibTransLast" presStyleLbl="sibTrans2D1" presStyleIdx="1" presStyleCnt="2"/>
      <dgm:spPr/>
    </dgm:pt>
    <dgm:pt modelId="{921EBD84-E61B-42BA-BFB5-E175EF84FBAD}" type="pres">
      <dgm:prSet presAssocID="{C15E2F32-3348-40B2-BFD5-B97AB55696B2}" presName="connectorText" presStyleLbl="sibTrans2D1" presStyleIdx="1" presStyleCnt="2"/>
      <dgm:spPr/>
    </dgm:pt>
    <dgm:pt modelId="{34A6ACB8-C256-44F9-AE14-7F7B7DF5784E}" type="pres">
      <dgm:prSet presAssocID="{C15E2F32-3348-40B2-BFD5-B97AB55696B2}" presName="lastNode" presStyleLbl="node1" presStyleIdx="2" presStyleCnt="3">
        <dgm:presLayoutVars>
          <dgm:bulletEnabled val="1"/>
        </dgm:presLayoutVars>
      </dgm:prSet>
      <dgm:spPr/>
    </dgm:pt>
  </dgm:ptLst>
  <dgm:cxnLst>
    <dgm:cxn modelId="{38BE390F-D456-48A4-B62E-E27D808EFD86}" srcId="{C15E2F32-3348-40B2-BFD5-B97AB55696B2}" destId="{A670FA67-35ED-49D9-A6CF-91B841ABDE35}" srcOrd="1" destOrd="0" parTransId="{DD0BEAC3-3355-499F-8A4A-65270137CBBA}" sibTransId="{A33036A7-D40B-484A-B386-0A14FB162303}"/>
    <dgm:cxn modelId="{A45EA129-166B-496A-87D0-C69D19913D35}" srcId="{C15E2F32-3348-40B2-BFD5-B97AB55696B2}" destId="{3DA5F8E9-9A3A-4A65-849C-64D4F11EC10D}" srcOrd="2" destOrd="0" parTransId="{A2355563-FA89-4DB9-A53E-5564598DA5F5}" sibTransId="{1977F20A-A958-490F-A569-77CC911BE37D}"/>
    <dgm:cxn modelId="{15F28666-3425-48F0-824A-FEE1FB3C9829}" type="presOf" srcId="{A33036A7-D40B-484A-B386-0A14FB162303}" destId="{921EBD84-E61B-42BA-BFB5-E175EF84FBAD}" srcOrd="1" destOrd="0" presId="urn:microsoft.com/office/officeart/2005/8/layout/equation2"/>
    <dgm:cxn modelId="{83C25D67-36DD-4272-84CF-C46DE5CC3961}" srcId="{C15E2F32-3348-40B2-BFD5-B97AB55696B2}" destId="{34BE33BD-9D0B-4A44-ABA9-37C968A599CF}" srcOrd="0" destOrd="0" parTransId="{E4CE0D12-AA51-4E01-AC90-88A70AA1F09E}" sibTransId="{C41A61C4-35D1-4AE6-8CBD-3AFAF622F7C4}"/>
    <dgm:cxn modelId="{5B04C177-B99A-4E21-BAD4-99709D3BB170}" type="presOf" srcId="{A33036A7-D40B-484A-B386-0A14FB162303}" destId="{99293066-31BD-423F-B6FF-8FC166DE6A82}" srcOrd="0" destOrd="0" presId="urn:microsoft.com/office/officeart/2005/8/layout/equation2"/>
    <dgm:cxn modelId="{2603C388-AFE4-4AC4-90CB-CDAE6CC8E358}" type="presOf" srcId="{A670FA67-35ED-49D9-A6CF-91B841ABDE35}" destId="{61F136AA-E8BB-4613-A71E-0302BC358069}" srcOrd="0" destOrd="0" presId="urn:microsoft.com/office/officeart/2005/8/layout/equation2"/>
    <dgm:cxn modelId="{F27B5AA2-2736-4B0E-9A63-0246032066E1}" type="presOf" srcId="{34BE33BD-9D0B-4A44-ABA9-37C968A599CF}" destId="{E1321A5A-F459-4700-AEF0-E43D51B8C20C}" srcOrd="0" destOrd="0" presId="urn:microsoft.com/office/officeart/2005/8/layout/equation2"/>
    <dgm:cxn modelId="{FA0890BE-3672-494B-AADE-68F92950EC92}" type="presOf" srcId="{C15E2F32-3348-40B2-BFD5-B97AB55696B2}" destId="{846F1045-E24D-4BEF-BC93-5CDD9B395558}" srcOrd="0" destOrd="0" presId="urn:microsoft.com/office/officeart/2005/8/layout/equation2"/>
    <dgm:cxn modelId="{4C911ECD-D99C-45BF-8593-DC6A9FE9D819}" type="presOf" srcId="{C41A61C4-35D1-4AE6-8CBD-3AFAF622F7C4}" destId="{1EEA2E61-2882-440A-BB18-E73BCD4F1BAC}" srcOrd="0" destOrd="0" presId="urn:microsoft.com/office/officeart/2005/8/layout/equation2"/>
    <dgm:cxn modelId="{A70F5AE3-B11A-4837-A0B6-E7B302E06366}" type="presOf" srcId="{3DA5F8E9-9A3A-4A65-849C-64D4F11EC10D}" destId="{34A6ACB8-C256-44F9-AE14-7F7B7DF5784E}" srcOrd="0" destOrd="0" presId="urn:microsoft.com/office/officeart/2005/8/layout/equation2"/>
    <dgm:cxn modelId="{797971EF-86B7-41BB-9AF6-678CCE468B16}" type="presParOf" srcId="{846F1045-E24D-4BEF-BC93-5CDD9B395558}" destId="{3FFC7571-BB84-41B0-87D4-98CB82FB335B}" srcOrd="0" destOrd="0" presId="urn:microsoft.com/office/officeart/2005/8/layout/equation2"/>
    <dgm:cxn modelId="{94F5719F-92F1-4907-A061-507E6B4BD0E0}" type="presParOf" srcId="{3FFC7571-BB84-41B0-87D4-98CB82FB335B}" destId="{E1321A5A-F459-4700-AEF0-E43D51B8C20C}" srcOrd="0" destOrd="0" presId="urn:microsoft.com/office/officeart/2005/8/layout/equation2"/>
    <dgm:cxn modelId="{ECB30DEE-F5BD-4466-B7DC-7F17BA972DB4}" type="presParOf" srcId="{3FFC7571-BB84-41B0-87D4-98CB82FB335B}" destId="{A5EB05AA-25AB-42EC-BB72-F363B2F271FE}" srcOrd="1" destOrd="0" presId="urn:microsoft.com/office/officeart/2005/8/layout/equation2"/>
    <dgm:cxn modelId="{765F11EF-804E-436C-BEBF-AA5C867FE8F0}" type="presParOf" srcId="{3FFC7571-BB84-41B0-87D4-98CB82FB335B}" destId="{1EEA2E61-2882-440A-BB18-E73BCD4F1BAC}" srcOrd="2" destOrd="0" presId="urn:microsoft.com/office/officeart/2005/8/layout/equation2"/>
    <dgm:cxn modelId="{D6C7AB26-7CB2-4A78-BF26-98E014228331}" type="presParOf" srcId="{3FFC7571-BB84-41B0-87D4-98CB82FB335B}" destId="{4071F265-079D-4B5F-B671-A5A219450EF8}" srcOrd="3" destOrd="0" presId="urn:microsoft.com/office/officeart/2005/8/layout/equation2"/>
    <dgm:cxn modelId="{8DE2D6A2-4BC2-4A20-8653-D86E8561B224}" type="presParOf" srcId="{3FFC7571-BB84-41B0-87D4-98CB82FB335B}" destId="{61F136AA-E8BB-4613-A71E-0302BC358069}" srcOrd="4" destOrd="0" presId="urn:microsoft.com/office/officeart/2005/8/layout/equation2"/>
    <dgm:cxn modelId="{727B2EFF-E1E6-4CA1-92DF-0F0589C37DBC}" type="presParOf" srcId="{846F1045-E24D-4BEF-BC93-5CDD9B395558}" destId="{99293066-31BD-423F-B6FF-8FC166DE6A82}" srcOrd="1" destOrd="0" presId="urn:microsoft.com/office/officeart/2005/8/layout/equation2"/>
    <dgm:cxn modelId="{F38B68BD-28F1-402F-A867-532B89FF3F9A}" type="presParOf" srcId="{99293066-31BD-423F-B6FF-8FC166DE6A82}" destId="{921EBD84-E61B-42BA-BFB5-E175EF84FBAD}" srcOrd="0" destOrd="0" presId="urn:microsoft.com/office/officeart/2005/8/layout/equation2"/>
    <dgm:cxn modelId="{7E1D9AC3-A0C7-42E2-B165-168530449B54}" type="presParOf" srcId="{846F1045-E24D-4BEF-BC93-5CDD9B395558}" destId="{34A6ACB8-C256-44F9-AE14-7F7B7DF5784E}" srcOrd="2" destOrd="0" presId="urn:microsoft.com/office/officeart/2005/8/layout/equation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321A5A-F459-4700-AEF0-E43D51B8C20C}">
      <dsp:nvSpPr>
        <dsp:cNvPr id="0" name=""/>
        <dsp:cNvSpPr/>
      </dsp:nvSpPr>
      <dsp:spPr>
        <a:xfrm>
          <a:off x="1027206" y="1571"/>
          <a:ext cx="940100" cy="940100"/>
        </a:xfrm>
        <a:prstGeom prst="ellipse">
          <a:avLst/>
        </a:prstGeom>
        <a:solidFill>
          <a:schemeClr val="accent3">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a:t>SPED Child </a:t>
          </a:r>
          <a:endParaRPr lang="en-US" sz="900" b="1" kern="1200" dirty="0"/>
        </a:p>
      </dsp:txBody>
      <dsp:txXfrm>
        <a:off x="1164880" y="139245"/>
        <a:ext cx="664752" cy="664752"/>
      </dsp:txXfrm>
    </dsp:sp>
    <dsp:sp modelId="{1EEA2E61-2882-440A-BB18-E73BCD4F1BAC}">
      <dsp:nvSpPr>
        <dsp:cNvPr id="0" name=""/>
        <dsp:cNvSpPr/>
      </dsp:nvSpPr>
      <dsp:spPr>
        <a:xfrm>
          <a:off x="1224627" y="1018008"/>
          <a:ext cx="545258" cy="545258"/>
        </a:xfrm>
        <a:prstGeom prst="mathPlus">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296901" y="1226515"/>
        <a:ext cx="400710" cy="128244"/>
      </dsp:txXfrm>
    </dsp:sp>
    <dsp:sp modelId="{61F136AA-E8BB-4613-A71E-0302BC358069}">
      <dsp:nvSpPr>
        <dsp:cNvPr id="0" name=""/>
        <dsp:cNvSpPr/>
      </dsp:nvSpPr>
      <dsp:spPr>
        <a:xfrm>
          <a:off x="1027206" y="1639602"/>
          <a:ext cx="940100" cy="940100"/>
        </a:xfrm>
        <a:prstGeom prst="ellipse">
          <a:avLst/>
        </a:prstGeom>
        <a:solidFill>
          <a:schemeClr val="accent3">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a:t>SPED Participation</a:t>
          </a:r>
          <a:endParaRPr lang="en-US" sz="900" b="1" kern="1200" dirty="0"/>
        </a:p>
      </dsp:txBody>
      <dsp:txXfrm>
        <a:off x="1164880" y="1777276"/>
        <a:ext cx="664752" cy="664752"/>
      </dsp:txXfrm>
    </dsp:sp>
    <dsp:sp modelId="{99293066-31BD-423F-B6FF-8FC166DE6A82}">
      <dsp:nvSpPr>
        <dsp:cNvPr id="0" name=""/>
        <dsp:cNvSpPr/>
      </dsp:nvSpPr>
      <dsp:spPr>
        <a:xfrm>
          <a:off x="2108322" y="1115778"/>
          <a:ext cx="298952" cy="349717"/>
        </a:xfrm>
        <a:prstGeom prst="rightArrow">
          <a:avLst>
            <a:gd name="adj1" fmla="val 60000"/>
            <a:gd name="adj2" fmla="val 50000"/>
          </a:avLst>
        </a:prstGeom>
        <a:solidFill>
          <a:schemeClr val="accent3">
            <a:shade val="90000"/>
            <a:hueOff val="284954"/>
            <a:satOff val="-13110"/>
            <a:lumOff val="3560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2108322" y="1185721"/>
        <a:ext cx="209266" cy="209831"/>
      </dsp:txXfrm>
    </dsp:sp>
    <dsp:sp modelId="{34A6ACB8-C256-44F9-AE14-7F7B7DF5784E}">
      <dsp:nvSpPr>
        <dsp:cNvPr id="0" name=""/>
        <dsp:cNvSpPr/>
      </dsp:nvSpPr>
      <dsp:spPr>
        <a:xfrm>
          <a:off x="2531367" y="350536"/>
          <a:ext cx="1880201" cy="1880201"/>
        </a:xfrm>
        <a:prstGeom prst="ellipse">
          <a:avLst/>
        </a:prstGeom>
        <a:solidFill>
          <a:schemeClr val="accent3">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a:t>December Count Snapshot</a:t>
          </a:r>
          <a:endParaRPr lang="en-US" sz="2300" b="1" kern="1200" dirty="0"/>
        </a:p>
      </dsp:txBody>
      <dsp:txXfrm>
        <a:off x="2806716" y="625885"/>
        <a:ext cx="1329503" cy="13295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321A5A-F459-4700-AEF0-E43D51B8C20C}">
      <dsp:nvSpPr>
        <dsp:cNvPr id="0" name=""/>
        <dsp:cNvSpPr/>
      </dsp:nvSpPr>
      <dsp:spPr>
        <a:xfrm>
          <a:off x="406727" y="1005"/>
          <a:ext cx="993769" cy="993769"/>
        </a:xfrm>
        <a:prstGeom prst="ellipse">
          <a:avLst/>
        </a:prstGeom>
        <a:solidFill>
          <a:schemeClr val="accent3">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Staff Profile</a:t>
          </a:r>
          <a:endParaRPr lang="en-US" sz="1000" b="1" kern="1200" dirty="0"/>
        </a:p>
      </dsp:txBody>
      <dsp:txXfrm>
        <a:off x="552261" y="146539"/>
        <a:ext cx="702701" cy="702701"/>
      </dsp:txXfrm>
    </dsp:sp>
    <dsp:sp modelId="{1EEA2E61-2882-440A-BB18-E73BCD4F1BAC}">
      <dsp:nvSpPr>
        <dsp:cNvPr id="0" name=""/>
        <dsp:cNvSpPr/>
      </dsp:nvSpPr>
      <dsp:spPr>
        <a:xfrm>
          <a:off x="615418" y="1075469"/>
          <a:ext cx="576386" cy="576386"/>
        </a:xfrm>
        <a:prstGeom prst="mathPlus">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691818" y="1295879"/>
        <a:ext cx="423586" cy="135566"/>
      </dsp:txXfrm>
    </dsp:sp>
    <dsp:sp modelId="{61F136AA-E8BB-4613-A71E-0302BC358069}">
      <dsp:nvSpPr>
        <dsp:cNvPr id="0" name=""/>
        <dsp:cNvSpPr/>
      </dsp:nvSpPr>
      <dsp:spPr>
        <a:xfrm>
          <a:off x="406727" y="1732549"/>
          <a:ext cx="993769" cy="993769"/>
        </a:xfrm>
        <a:prstGeom prst="ellipse">
          <a:avLst/>
        </a:prstGeom>
        <a:solidFill>
          <a:schemeClr val="accent3">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Staff Assignment</a:t>
          </a:r>
          <a:endParaRPr lang="en-US" sz="1000" b="1" kern="1200" dirty="0"/>
        </a:p>
      </dsp:txBody>
      <dsp:txXfrm>
        <a:off x="552261" y="1878083"/>
        <a:ext cx="702701" cy="702701"/>
      </dsp:txXfrm>
    </dsp:sp>
    <dsp:sp modelId="{99293066-31BD-423F-B6FF-8FC166DE6A82}">
      <dsp:nvSpPr>
        <dsp:cNvPr id="0" name=""/>
        <dsp:cNvSpPr/>
      </dsp:nvSpPr>
      <dsp:spPr>
        <a:xfrm>
          <a:off x="1549562" y="1178821"/>
          <a:ext cx="316018" cy="369682"/>
        </a:xfrm>
        <a:prstGeom prst="rightArrow">
          <a:avLst>
            <a:gd name="adj1" fmla="val 60000"/>
            <a:gd name="adj2" fmla="val 50000"/>
          </a:avLst>
        </a:prstGeom>
        <a:solidFill>
          <a:schemeClr val="accent3">
            <a:shade val="90000"/>
            <a:hueOff val="284954"/>
            <a:satOff val="-13110"/>
            <a:lumOff val="3560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1549562" y="1252757"/>
        <a:ext cx="221213" cy="221810"/>
      </dsp:txXfrm>
    </dsp:sp>
    <dsp:sp modelId="{34A6ACB8-C256-44F9-AE14-7F7B7DF5784E}">
      <dsp:nvSpPr>
        <dsp:cNvPr id="0" name=""/>
        <dsp:cNvSpPr/>
      </dsp:nvSpPr>
      <dsp:spPr>
        <a:xfrm>
          <a:off x="1996758" y="369892"/>
          <a:ext cx="1987539" cy="1987539"/>
        </a:xfrm>
        <a:prstGeom prst="ellipse">
          <a:avLst/>
        </a:prstGeom>
        <a:solidFill>
          <a:schemeClr val="accent3">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a:t>Human Resource Snapshot</a:t>
          </a:r>
          <a:endParaRPr lang="en-US" sz="2700" kern="1200" dirty="0"/>
        </a:p>
      </dsp:txBody>
      <dsp:txXfrm>
        <a:off x="2287826" y="660960"/>
        <a:ext cx="1405403" cy="1405403"/>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BFDE9E-F1EA-422E-8B7A-D6148B008315}" type="datetimeFigureOut">
              <a:rPr lang="en-US" smtClean="0"/>
              <a:t>9/22/2023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22987E-9702-48E8-B097-148943090E13}" type="slidenum">
              <a:rPr lang="en-US" smtClean="0"/>
              <a:t>‹#›</a:t>
            </a:fld>
            <a:endParaRPr lang="en-US"/>
          </a:p>
        </p:txBody>
      </p:sp>
    </p:spTree>
    <p:extLst>
      <p:ext uri="{BB962C8B-B14F-4D97-AF65-F5344CB8AC3E}">
        <p14:creationId xmlns:p14="http://schemas.microsoft.com/office/powerpoint/2010/main" val="2863372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Thanks so much for reviewing this training for the 23-24 December Count collection.  This particular webinar covers a general overview of the collection including the 5 steps of the submissions process.  If questions come up while reviewing this training, feel free to reach out to the submissions inbox and we’ll be more than happy to help!</a:t>
            </a:r>
          </a:p>
          <a:p>
            <a:endParaRPr lang="en-US" dirty="0"/>
          </a:p>
        </p:txBody>
      </p:sp>
      <p:sp>
        <p:nvSpPr>
          <p:cNvPr id="4" name="Slide Number Placeholder 3"/>
          <p:cNvSpPr>
            <a:spLocks noGrp="1"/>
          </p:cNvSpPr>
          <p:nvPr>
            <p:ph type="sldNum" sz="quarter" idx="5"/>
          </p:nvPr>
        </p:nvSpPr>
        <p:spPr/>
        <p:txBody>
          <a:bodyPr/>
          <a:lstStyle/>
          <a:p>
            <a:fld id="{A722987E-9702-48E8-B097-148943090E13}" type="slidenum">
              <a:rPr lang="en-US" smtClean="0"/>
              <a:t>1</a:t>
            </a:fld>
            <a:endParaRPr lang="en-US"/>
          </a:p>
        </p:txBody>
      </p:sp>
    </p:spTree>
    <p:extLst>
      <p:ext uri="{BB962C8B-B14F-4D97-AF65-F5344CB8AC3E}">
        <p14:creationId xmlns:p14="http://schemas.microsoft.com/office/powerpoint/2010/main" val="1906634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really covers a broad</a:t>
            </a:r>
            <a:r>
              <a:rPr lang="en-US" baseline="0" dirty="0"/>
              <a:t> overview of what needs to be done to ensure that the records get included in the Human Resources vs. the December Count snapshot in terms of staffing.  Many of these are very similar, but the main take home point here is that for SPED Staff to be included in the December Count collection, they must have a special education flag of 1, a valid administrative unit code of 80010, and actively employed as of December 1st.  This is why it is so important to review the snapshot data and work with your HR staff to ensure each staff person who works with Special Education students is coded as such.   If these fields are not coded correctly, the staff EDID being used on a students record will flag for an error and need to be updated to ensure they are pulling into the December Count Snapshot.</a:t>
            </a:r>
            <a:endParaRPr lang="en-US" dirty="0"/>
          </a:p>
          <a:p>
            <a:endParaRPr lang="en-US" dirty="0"/>
          </a:p>
        </p:txBody>
      </p:sp>
      <p:sp>
        <p:nvSpPr>
          <p:cNvPr id="4" name="Slide Number Placeholder 3"/>
          <p:cNvSpPr>
            <a:spLocks noGrp="1"/>
          </p:cNvSpPr>
          <p:nvPr>
            <p:ph type="sldNum" sz="quarter" idx="10"/>
          </p:nvPr>
        </p:nvSpPr>
        <p:spPr/>
        <p:txBody>
          <a:bodyPr/>
          <a:lstStyle/>
          <a:p>
            <a:fld id="{ED7B1147-DB76-49D4-A20F-D9692E6584A4}" type="slidenum">
              <a:rPr lang="en-US" smtClean="0"/>
              <a:t>10</a:t>
            </a:fld>
            <a:endParaRPr lang="en-US" dirty="0"/>
          </a:p>
        </p:txBody>
      </p:sp>
    </p:spTree>
    <p:extLst>
      <p:ext uri="{BB962C8B-B14F-4D97-AF65-F5344CB8AC3E}">
        <p14:creationId xmlns:p14="http://schemas.microsoft.com/office/powerpoint/2010/main" val="661958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important to note</a:t>
            </a:r>
            <a:r>
              <a:rPr lang="en-US" baseline="0" dirty="0"/>
              <a:t> that although the files collected for both the December Count and SPED EOY are the same, the information that is looked at for each collection is very different.  The purpose of the December Count collection is to provide a count of all Special Education students and staff as of December 1</a:t>
            </a:r>
            <a:r>
              <a:rPr lang="en-US" baseline="30000" dirty="0"/>
              <a:t>st</a:t>
            </a:r>
            <a:r>
              <a:rPr lang="en-US" baseline="0" dirty="0"/>
              <a:t>  for funding purposes while the SPED End of Year looks more specifically at the students who were referred, evaluated, and received services at any point during the year.  Also it looks at details on students exiting special education.  All fields must be completed for each collection but is it important to know the difference in what information is being looked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2142558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Now that we covered the purpose, files necessary and some collaboration details, let’s jump into the 5 steps of the submissions process!</a:t>
            </a:r>
            <a:endParaRPr dirty="0"/>
          </a:p>
        </p:txBody>
      </p:sp>
    </p:spTree>
    <p:extLst>
      <p:ext uri="{BB962C8B-B14F-4D97-AF65-F5344CB8AC3E}">
        <p14:creationId xmlns:p14="http://schemas.microsoft.com/office/powerpoint/2010/main" val="2333828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b="1" dirty="0"/>
              <a:t>NEXT</a:t>
            </a:r>
            <a:r>
              <a:rPr lang="en-US" dirty="0"/>
              <a:t>)Generally when we look at the December collection or any other collection, it can be broken down into 5 distinct steps.  Step 1 – Collection</a:t>
            </a:r>
            <a:r>
              <a:rPr lang="en-US" baseline="0" dirty="0"/>
              <a:t> Prep, Step 2 - </a:t>
            </a:r>
            <a:r>
              <a:rPr lang="en-US" dirty="0"/>
              <a:t>Data Collection and Entry,</a:t>
            </a:r>
            <a:r>
              <a:rPr lang="en-US" baseline="0" dirty="0"/>
              <a:t> Step 3 Submission to CSI, Step 4 Error Resolution and Step 5 Data review.  This really is an iterative process of steps 2 through 4 of entering data or making corrections, submitting to CSI and we will provide error reports where you will need to make more updates to your files.  Once all errors have been resolved, we would jump to step 5 where the data is reviewed for accuracy and either signed off on or more changes would be necessary.  With that information in mind, we will be looking more into each step in greater detail.</a:t>
            </a:r>
            <a:endParaRPr lang="en-US" dirty="0"/>
          </a:p>
          <a:p>
            <a:pPr marL="0" lvl="0" indent="0">
              <a:spcBef>
                <a:spcPts val="0"/>
              </a:spcBef>
              <a:spcAft>
                <a:spcPts val="0"/>
              </a:spcAft>
              <a:buNone/>
            </a:pPr>
            <a:endParaRPr dirty="0"/>
          </a:p>
        </p:txBody>
      </p:sp>
    </p:spTree>
    <p:extLst>
      <p:ext uri="{BB962C8B-B14F-4D97-AF65-F5344CB8AC3E}">
        <p14:creationId xmlns:p14="http://schemas.microsoft.com/office/powerpoint/2010/main" val="2798863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So step 1 really is all about</a:t>
            </a:r>
            <a:r>
              <a:rPr lang="en-US" baseline="0" dirty="0"/>
              <a:t> the steps a school should take prior to an upcoming collection to ensure they have the general knowledge necessary to be successful. This involves the 3 main general resources listed at the top of each collection page on the CSI website and includes the data submissions handbook, the Data submissions calendar, and the troubleshooting errors spreadsheet. It is highly recommended that all new and returning staff review the latest version of the data submissions handbook, which comes out every year.  It contains helpful information on each step of the process, your role vs. CSI, various resources available to you, to do lists among many others.  The next area to focus on would be the data submissions calendar, which includes all important due dates for a collection, including initial submittal, level 1 error clearance, level 2 error clearance, and signed summary dates.  Printing this and reviewing it often will ensure your school is staying in compliance by meeting all necessary deadlines.  The last resource that will be talking about more later is the troubleshooting errors resource.  This spreadsheet contains tab for each file in a collection along with a tab for level 2 errors.  The tabs are a working document and provide updated listings of each error associated with a file or level 2 and includes details regarding the error message, field impacted, and most importantly – a CSI additional notes column that provides CSI-specific details on how to correct an error.  Sometimes the error messages CDE provides can be confusing, so having this will go a long way when you get to step 4 error clearance.  </a:t>
            </a:r>
            <a:endParaRPr lang="en-US" dirty="0"/>
          </a:p>
        </p:txBody>
      </p:sp>
    </p:spTree>
    <p:extLst>
      <p:ext uri="{BB962C8B-B14F-4D97-AF65-F5344CB8AC3E}">
        <p14:creationId xmlns:p14="http://schemas.microsoft.com/office/powerpoint/2010/main" val="1814460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In addition to the general</a:t>
            </a:r>
            <a:r>
              <a:rPr lang="en-US" baseline="0" dirty="0"/>
              <a:t> submission's resources, each page also contains recorded trainings for the collection that are designed to provide you all the details necessary to complete the specific collection.  This may be obvious as you are currently reviewing the training for the December Count collection, but it is important to point out that each collection has a training containing a general overview, typically designed for new submissions contacts as well as returning who would like a more comprehensive overview. Also, we always have a New this Year training that covers any changes since the previous year and some validation reminders.  This one is more geared towards returning staff but is recommended for new staff as well.  Some collections also contain additional trainings in addition to the usual ones, for example the December Count collection has a data entry training (NEXT) on the who, what, when, where and why of data entry as it relates to the collection.  This should be viewed prior to the collection opening and may help set schools off on the right foot.  </a:t>
            </a:r>
            <a:endParaRPr lang="en-US" dirty="0"/>
          </a:p>
        </p:txBody>
      </p:sp>
    </p:spTree>
    <p:extLst>
      <p:ext uri="{BB962C8B-B14F-4D97-AF65-F5344CB8AC3E}">
        <p14:creationId xmlns:p14="http://schemas.microsoft.com/office/powerpoint/2010/main" val="3644651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Step 2 is all about collecting and entering</a:t>
            </a:r>
            <a:r>
              <a:rPr lang="en-US" baseline="0" dirty="0"/>
              <a:t> data for this particular collection.  So we’ll talk about it in two ways. First we will look at </a:t>
            </a:r>
            <a:r>
              <a:rPr lang="en-US" u="sng" baseline="0" dirty="0"/>
              <a:t>what </a:t>
            </a:r>
            <a:r>
              <a:rPr lang="en-US" baseline="0" dirty="0"/>
              <a:t>actually you should be collecting then we will jump into </a:t>
            </a:r>
            <a:r>
              <a:rPr lang="en-US" u="sng" baseline="0" dirty="0"/>
              <a:t>where</a:t>
            </a:r>
            <a:r>
              <a:rPr lang="en-US" baseline="0" dirty="0"/>
              <a:t> you should be entering that data.  With the “What” you should be collecting, we will be looking at various resources that will help with this process including the File Layout and Definitions documents, the Data Validations for SPED Collections, a coding scenario document, and some crosswalks of your system.</a:t>
            </a:r>
            <a:endParaRPr lang="en-US" dirty="0"/>
          </a:p>
        </p:txBody>
      </p:sp>
    </p:spTree>
    <p:extLst>
      <p:ext uri="{BB962C8B-B14F-4D97-AF65-F5344CB8AC3E}">
        <p14:creationId xmlns:p14="http://schemas.microsoft.com/office/powerpoint/2010/main" val="3674659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CSI has a variety of resources available that should assist with the</a:t>
            </a:r>
            <a:r>
              <a:rPr lang="en-US" baseline="0" dirty="0"/>
              <a:t> process of what you should be collecting.  The first resource that I previously mentioned are those file layout and definitions documents for both the Child and Participation files.  These documents were created by CDE to include information on details of the collection itself, the fields that should be collected including field lengths and corresponding excel columns, as well as more specific details on the fields themselves and what coding options are available.  The screenshot here comes directly from the Participation file layout for 23-24 and you’ll notice that each file includes a table at the top that contains what fields need to be collected, for example Admin Unit Code is first followed by the Students SASID.  If you look to the right side of the table, you will notice additional information in green.  What CSI does is take these file layouts from CDE and adds additional notes specific to CSI schools.  This really is to provide CSI schools additional details that may be helpful as it pertains to your school.  For example, you’ll see in the Admin Unit Code, this should always be 80010 for all CSI schools.  So, I really recommend that as you go through this collection for the first time, that you keep these documents handy and reference them whenever there is a question.  </a:t>
            </a:r>
            <a:endParaRPr dirty="0"/>
          </a:p>
        </p:txBody>
      </p:sp>
    </p:spTree>
    <p:extLst>
      <p:ext uri="{BB962C8B-B14F-4D97-AF65-F5344CB8AC3E}">
        <p14:creationId xmlns:p14="http://schemas.microsoft.com/office/powerpoint/2010/main" val="197785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an example </a:t>
            </a:r>
            <a:r>
              <a:rPr lang="en-US" baseline="0" dirty="0"/>
              <a:t>of how to use the file layout to your advantage, in this case we will be looking at an error clearance scenario.  So, after completing your initial </a:t>
            </a:r>
            <a:r>
              <a:rPr lang="en-US" dirty="0">
                <a:latin typeface="Arial" panose="020B0604020202020204" pitchFamily="34" charset="0"/>
                <a:cs typeface="Arial" panose="020B0604020202020204" pitchFamily="34" charset="0"/>
              </a:rPr>
              <a:t>submittal and have received your first error report, you notice that all the students do not have the correct number of Special Education Hours per Week based on the SE358 error you are receiving.  You know the number of hours each student receives on a weekly basis but are unsure how to code them.  Your best option in this circumstance</a:t>
            </a:r>
            <a:r>
              <a:rPr lang="en-US" baseline="0" dirty="0">
                <a:latin typeface="Arial" panose="020B0604020202020204" pitchFamily="34" charset="0"/>
                <a:cs typeface="Arial" panose="020B0604020202020204" pitchFamily="34" charset="0"/>
              </a:rPr>
              <a:t> is to use the Participation File Layout!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Upon review of the File Layout, you notice that the Hours of Special Education Service per Week contains a table that will guide you to code correctly as it should contain 4 digits and an implied decimal!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1316804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The next resource that I wanted to discuss is the Data Validation Strategies Toolkit for Special Education.  This document has two parts with the goal of the first section to identify different areas of confusion or issues that we have encountered with our schools in the past and how to correctly code them in your Plan Management System (</a:t>
            </a:r>
            <a:r>
              <a:rPr lang="en-US" b="1" dirty="0"/>
              <a:t>NEXT</a:t>
            </a:r>
            <a:r>
              <a:rPr lang="en-US" dirty="0"/>
              <a:t>). </a:t>
            </a:r>
            <a:r>
              <a:rPr lang="en-US" baseline="0" dirty="0"/>
              <a:t>This really is designed to be used as a checklist as you are going through your data prior to initial submittal to ensure that your information is accurate and correct, which will reduce the number of errors you get upon first submittal.  This will lead to less submittals of data and the time spent clearing errors, so I highly recommend using this resource.  We certainly expect to still see errors as this is an iterative process, but taking this proactive step will certainly save you time in the long run. The section part relates to the record checker tool resource which we will be discussing later in this training</a:t>
            </a:r>
            <a:endParaRPr dirty="0"/>
          </a:p>
        </p:txBody>
      </p:sp>
    </p:spTree>
    <p:extLst>
      <p:ext uri="{BB962C8B-B14F-4D97-AF65-F5344CB8AC3E}">
        <p14:creationId xmlns:p14="http://schemas.microsoft.com/office/powerpoint/2010/main" val="437165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 quick overview of the topics that we will be discussing today.  First, we will look at the December Count Collection as a whole and in particular the purpose and required files for the collection. We’ll then jump into the 5 steps of the submissions process and some available resources for each step and scenarios on how to use them.  Lastly, well take look at the timelines and deadlines for this collection!</a:t>
            </a:r>
          </a:p>
          <a:p>
            <a:endParaRPr lang="en-US" dirty="0"/>
          </a:p>
        </p:txBody>
      </p:sp>
      <p:sp>
        <p:nvSpPr>
          <p:cNvPr id="4" name="Slide Number Placeholder 3"/>
          <p:cNvSpPr>
            <a:spLocks noGrp="1"/>
          </p:cNvSpPr>
          <p:nvPr>
            <p:ph type="sldNum" sz="quarter" idx="5"/>
          </p:nvPr>
        </p:nvSpPr>
        <p:spPr/>
        <p:txBody>
          <a:bodyPr/>
          <a:lstStyle/>
          <a:p>
            <a:fld id="{BD49ED0B-FF90-451D-B90D-2EFC6D5D9928}" type="slidenum">
              <a:rPr lang="en-US" smtClean="0"/>
              <a:t>2</a:t>
            </a:fld>
            <a:endParaRPr lang="en-US"/>
          </a:p>
        </p:txBody>
      </p:sp>
    </p:spTree>
    <p:extLst>
      <p:ext uri="{BB962C8B-B14F-4D97-AF65-F5344CB8AC3E}">
        <p14:creationId xmlns:p14="http://schemas.microsoft.com/office/powerpoint/2010/main" val="30095263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Font typeface="Arial" panose="020B0604020202020204" pitchFamily="34" charset="0"/>
              <a:buNone/>
            </a:pPr>
            <a:r>
              <a:rPr lang="en-US" dirty="0"/>
              <a:t>So let’s say you have a scenario where you are completing data entry on students and are unsure of how to code the district of residence and the state of residence fields.  Use the data validation strategies!  Based on the details provided in this resource, you know that:</a:t>
            </a:r>
          </a:p>
          <a:p>
            <a:pPr marL="342900" lvl="1" defTabSz="68580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District of Students Residence is the geographic district they reside in based on their address</a:t>
            </a:r>
          </a:p>
          <a:p>
            <a:pPr marL="342900" lvl="1" defTabSz="68580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The State of Parents Residence should be zero filled if District of Parents Residence is completed to avoid errors</a:t>
            </a:r>
          </a:p>
          <a:p>
            <a:pPr marL="342900" lvl="1" defTabSz="68580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rPr>
              <a:t>A great reminder to also check that all students have at least one Race selected</a:t>
            </a:r>
          </a:p>
          <a:p>
            <a:pPr marL="0" indent="0">
              <a:buFont typeface="Arial" panose="020B0604020202020204" pitchFamily="34" charset="0"/>
              <a:buNone/>
            </a:pPr>
            <a:r>
              <a:rPr lang="en-US" dirty="0"/>
              <a:t>For help finding a district code based on the students address, click on the link at the bottom of the slide to get the Finding District of Residence Resource.</a:t>
            </a:r>
          </a:p>
        </p:txBody>
      </p:sp>
    </p:spTree>
    <p:extLst>
      <p:ext uri="{BB962C8B-B14F-4D97-AF65-F5344CB8AC3E}">
        <p14:creationId xmlns:p14="http://schemas.microsoft.com/office/powerpoint/2010/main" val="185394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Continuing</a:t>
            </a:r>
            <a:r>
              <a:rPr lang="en-US" baseline="0" dirty="0"/>
              <a:t> with the “What to Collect” piece of Data Entry, another great resource to utilize from the CSI website is the CSI Participation File Coding Scenarios Document.  Essentially, this resource is split up between Initial Referrals and Existing Students and how best to code them.  The document provides common scenarios that you may encounter when completing data entry and provides the correct coding for that scenario on the participation file.  Due to the number of fields on the file and the complexity of entering this information, it certainly can be a huge time saver by reducing the number of errors that you will encounter upon first submittal if followed accurately.  Make sure you are paying special attention to the SPED Referral Field highlighted here in Column AD.  In essence, this is the primary designator between New and Returning students with an 03 being New and an 06 being returning.  As you can see in this document, if 03 is utilized, then all applicable dates must be completed for Path 3.  When thinking about the What for data entry, using CSI resources such as this coding scenarios document, the File Layout and Definition documents, and others mentioned can ensure that What is being entered accurately reflects each students unique circumstances.  </a:t>
            </a:r>
            <a:endParaRPr lang="en-US" dirty="0"/>
          </a:p>
        </p:txBody>
      </p:sp>
    </p:spTree>
    <p:extLst>
      <p:ext uri="{BB962C8B-B14F-4D97-AF65-F5344CB8AC3E}">
        <p14:creationId xmlns:p14="http://schemas.microsoft.com/office/powerpoint/2010/main" val="106661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A good example of a</a:t>
            </a:r>
            <a:r>
              <a:rPr lang="en-US" baseline="0" dirty="0"/>
              <a:t> scenario where this resource would be helpful is if you come across an issue where initial evaluations are being completed by the SPED team and you are ready to enter information into Enrich or Infinite Campus (</a:t>
            </a:r>
            <a:r>
              <a:rPr lang="en-US" b="1" baseline="0" dirty="0"/>
              <a:t>NEXT</a:t>
            </a:r>
            <a:r>
              <a:rPr lang="en-US" baseline="0" dirty="0"/>
              <a:t>), but you cannot remember what fields need to be populated for a student receiving an initial evaluation, was determined eligible, and began receiving services.  This document will essentially walk you through what should be entered in a variety of different scenarios including this one.  As you can see in the screenshot of this scenario:</a:t>
            </a:r>
          </a:p>
          <a:p>
            <a:pPr marL="0" lvl="0" indent="0">
              <a:spcBef>
                <a:spcPts val="0"/>
              </a:spcBef>
              <a:spcAft>
                <a:spcPts val="0"/>
              </a:spcAft>
              <a:buNone/>
            </a:pPr>
            <a:endParaRPr lang="en-US" baseline="0" dirty="0"/>
          </a:p>
          <a:p>
            <a:pPr lvl="1">
              <a:buFont typeface="Arial" panose="020B0604020202020204" pitchFamily="34" charset="0"/>
              <a:buChar char="•"/>
            </a:pPr>
            <a:r>
              <a:rPr lang="en-US" sz="1400" dirty="0">
                <a:solidFill>
                  <a:srgbClr val="677480"/>
                </a:solidFill>
              </a:rPr>
              <a:t>All receiving initial evaluations need to have an 03 in the SPED Referral field and 02 for Eligibility and Services if deemed eligible</a:t>
            </a:r>
          </a:p>
          <a:p>
            <a:pPr lvl="1">
              <a:buFont typeface="Arial" panose="020B0604020202020204" pitchFamily="34" charset="0"/>
              <a:buChar char="•"/>
            </a:pPr>
            <a:r>
              <a:rPr lang="en-US" sz="1400" dirty="0">
                <a:solidFill>
                  <a:srgbClr val="677480"/>
                </a:solidFill>
              </a:rPr>
              <a:t>Students receiving initial evaluations need to have Path 3 Dates completed for all CSI schools with Path 2 zero filled</a:t>
            </a:r>
          </a:p>
          <a:p>
            <a:pPr lvl="1">
              <a:buFont typeface="Arial" panose="020B0604020202020204" pitchFamily="34" charset="0"/>
              <a:buChar char="•"/>
            </a:pPr>
            <a:r>
              <a:rPr lang="en-US" sz="1400" dirty="0">
                <a:solidFill>
                  <a:srgbClr val="677480"/>
                </a:solidFill>
              </a:rPr>
              <a:t>The Primary Disability Field is required for all Special Education students along with an 04 in Pupil Attendance</a:t>
            </a:r>
          </a:p>
          <a:p>
            <a:pPr lvl="1">
              <a:buFont typeface="Arial" panose="020B0604020202020204" pitchFamily="34" charset="0"/>
              <a:buChar char="•"/>
            </a:pPr>
            <a:r>
              <a:rPr lang="en-US" sz="1400" dirty="0">
                <a:solidFill>
                  <a:srgbClr val="677480"/>
                </a:solidFill>
              </a:rPr>
              <a:t>Other required fields include Service Provider EDIDs, Funding Status, Hours Per Week and Start Date of SPED</a:t>
            </a:r>
            <a:endParaRPr dirty="0"/>
          </a:p>
        </p:txBody>
      </p:sp>
    </p:spTree>
    <p:extLst>
      <p:ext uri="{BB962C8B-B14F-4D97-AF65-F5344CB8AC3E}">
        <p14:creationId xmlns:p14="http://schemas.microsoft.com/office/powerpoint/2010/main" val="2401788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Now that we have covered the What Should</a:t>
            </a:r>
            <a:r>
              <a:rPr lang="en-US" baseline="0" dirty="0"/>
              <a:t> be Entered piece, let’s jump into the Where to Enter Data.  For this there really are only 2 options depending on what system you are on with the 3rd option of Starting Point files only used in cases of late Enrich setups.  All IEPs should either be entered into Infinite Campus or Enrich as soon as the IEP process completes in order for data to be up to date and accurate.  To help with all processes related to your plan management systems, feel free to review the resources linked in this slide.  </a:t>
            </a:r>
            <a:endParaRPr dirty="0"/>
          </a:p>
        </p:txBody>
      </p:sp>
    </p:spTree>
    <p:extLst>
      <p:ext uri="{BB962C8B-B14F-4D97-AF65-F5344CB8AC3E}">
        <p14:creationId xmlns:p14="http://schemas.microsoft.com/office/powerpoint/2010/main" val="8504174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all schools who used in Enrich in 22-23 are switching to their own instance in 23-24, there may be a need for Starting Point files.  This would be in cases where the Enrich implementation is happening very close to the deadline and schools do not have time to enter all their students.  If that is the case, then you can reach out to CSI to request starting point files.  These are essentially the final error free versions of your 22-23 SPED EOY files that will need to be updated to reflect 23-24.  You'll want to update things like Hours of Service, EDIDs, the SPED Referral Field etc.  Keep in mind, students who were newly tested in 22-23 had a referral of 03.  This will need to be updated this year to an 06 for returning students with all Path 3 Dates zero filled.  If using starting point files, remember that formatting of the data is extremely important, including leading zeros, so be sure to check out the file layouts to ensure all fields are formatted correctly.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22987E-9702-48E8-B097-148943090E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30355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Another great resource that can be used when determining where to enter data is</a:t>
            </a:r>
            <a:r>
              <a:rPr lang="en-US" baseline="0" dirty="0"/>
              <a:t> the Plan Management Crosswalks.  These documents can be used during the initial entry or error clearance phases of the collection.  Essentially these documents provide the State Reportable field names, the names in your Plan Management System, and the actual path to access these fields.  Sometimes as you are going through this process, it may be difficult to know where certain fields need to be entered and what is being pulled for state reporting.  The goal of these documents is to provide you a crosswalk of where exactly to find those fields depending on what system you are using. Hopefully, this will reduce the time you spend looking for fields to enter or correct during the December count process! </a:t>
            </a:r>
            <a:endParaRPr dirty="0"/>
          </a:p>
        </p:txBody>
      </p:sp>
    </p:spTree>
    <p:extLst>
      <p:ext uri="{BB962C8B-B14F-4D97-AF65-F5344CB8AC3E}">
        <p14:creationId xmlns:p14="http://schemas.microsoft.com/office/powerpoint/2010/main" val="28679785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In terms of an example for</a:t>
            </a:r>
            <a:r>
              <a:rPr lang="en-US" baseline="0" dirty="0"/>
              <a:t> this, let’s say you are working through data entry or error clearance and you do not know where the SPED Hours Per Week is located in Infinite Campus.  Using this resource will point you to the exact location in IC where this information needs to be added.</a:t>
            </a:r>
          </a:p>
          <a:p>
            <a:endParaRPr lang="en-US" baseline="0" dirty="0"/>
          </a:p>
          <a:p>
            <a:endParaRPr lang="en-US" dirty="0"/>
          </a:p>
        </p:txBody>
      </p:sp>
    </p:spTree>
    <p:extLst>
      <p:ext uri="{BB962C8B-B14F-4D97-AF65-F5344CB8AC3E}">
        <p14:creationId xmlns:p14="http://schemas.microsoft.com/office/powerpoint/2010/main" val="39111523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So that was step 2, collecting</a:t>
            </a:r>
            <a:r>
              <a:rPr lang="en-US" baseline="0" dirty="0"/>
              <a:t> and entering data - that really can be a time-consuming part of the process.  The next step we will be looking at today is step 3 – the extraction and submission of your files to CSI.  All files should be extracted directly from the State Reporting sections of IC and the CDE Data Pipeline option in Enrich.  To ensure you are completing this step accurately and entering the correct information in the prompts, please see the IEP Child and Participation Guides for Infinite Campus to assist with this process. As for Enrich, we have a newly created Enrich File Extraction instructions document located on the December Count webpage and linked here.  Hopefully, using these guides and documents will aid in the file extraction process.</a:t>
            </a:r>
            <a:endParaRPr lang="en-US" dirty="0"/>
          </a:p>
        </p:txBody>
      </p:sp>
    </p:spTree>
    <p:extLst>
      <p:ext uri="{BB962C8B-B14F-4D97-AF65-F5344CB8AC3E}">
        <p14:creationId xmlns:p14="http://schemas.microsoft.com/office/powerpoint/2010/main" val="1685252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Alright now that you have extracted your first files, lets talk about a great validation tool that CSI has developed for Special Education called the Record Checker.  So really the purpose of this new tool is to identify potential issues or errors prior to initial submittal.  The tool is essentially a template that allows you to paste your raw data files into it and any potential issues will be flagged on the review tabs.  It is not designed to catch every error, but if used properly – you should expect to see less errors on your initial submissions with the goal of less submittals to error clearance!  </a:t>
            </a:r>
            <a:endParaRPr dirty="0"/>
          </a:p>
        </p:txBody>
      </p:sp>
    </p:spTree>
    <p:extLst>
      <p:ext uri="{BB962C8B-B14F-4D97-AF65-F5344CB8AC3E}">
        <p14:creationId xmlns:p14="http://schemas.microsoft.com/office/powerpoint/2010/main" val="24096084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covers a high-level overview of the steps necessary to successfully utilize the SPED Record Tool.  There also is a link to the training tutorial at the bottom.  Essentially you want to  (READ Steps).  This definitely is an underutilized tool that every school should be running on their files prior to initial submittal.  </a:t>
            </a:r>
            <a:endParaRPr dirty="0"/>
          </a:p>
        </p:txBody>
      </p:sp>
    </p:spTree>
    <p:extLst>
      <p:ext uri="{BB962C8B-B14F-4D97-AF65-F5344CB8AC3E}">
        <p14:creationId xmlns:p14="http://schemas.microsoft.com/office/powerpoint/2010/main" val="1731237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begin, I want</a:t>
            </a:r>
            <a:r>
              <a:rPr lang="en-US" baseline="0" dirty="0"/>
              <a:t> to talk about the purpose of the December Count Collection.  The purpose is to accurately record data </a:t>
            </a:r>
            <a:r>
              <a:rPr lang="en-US" sz="1200" dirty="0">
                <a:sym typeface="Lato"/>
              </a:rPr>
              <a:t>about special</a:t>
            </a:r>
            <a:r>
              <a:rPr lang="en-US" sz="1200" baseline="0" dirty="0">
                <a:sym typeface="Lato"/>
              </a:rPr>
              <a:t> education </a:t>
            </a:r>
            <a:r>
              <a:rPr lang="en-US" sz="1200" dirty="0">
                <a:sym typeface="Lato"/>
              </a:rPr>
              <a:t>students with IEPs as of December 1</a:t>
            </a:r>
            <a:r>
              <a:rPr lang="en-US" sz="1200" baseline="30000" dirty="0">
                <a:sym typeface="Lato"/>
              </a:rPr>
              <a:t>st</a:t>
            </a:r>
            <a:r>
              <a:rPr lang="en-US" sz="1200" baseline="0" dirty="0">
                <a:sym typeface="Lato"/>
              </a:rPr>
              <a:t> , </a:t>
            </a:r>
            <a:r>
              <a:rPr lang="en-US" sz="1200" dirty="0">
                <a:sym typeface="Lato"/>
              </a:rPr>
              <a:t>so that schools may receive appropriate funding and resources to best support their education and services.  This information is used for</a:t>
            </a:r>
            <a:r>
              <a:rPr lang="en-US" sz="1200" baseline="0" dirty="0">
                <a:sym typeface="Lato"/>
              </a:rPr>
              <a:t> all the listed options here, but most importantly would be the funding for special education students.  Also, it is used for Compliance Review, Monitoring, Reporting, educator effectiveness among several others.  </a:t>
            </a:r>
            <a:endParaRPr dirty="0"/>
          </a:p>
        </p:txBody>
      </p:sp>
    </p:spTree>
    <p:extLst>
      <p:ext uri="{BB962C8B-B14F-4D97-AF65-F5344CB8AC3E}">
        <p14:creationId xmlns:p14="http://schemas.microsoft.com/office/powerpoint/2010/main" val="3701100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4  major tabs of the record checker tool and how it looks when used.  Essentially, you want to paste your raw data to the raw data tabs shown on the left and navigate to the checks tabs to see what is highlighted, displayed on the right.  </a:t>
            </a:r>
          </a:p>
        </p:txBody>
      </p:sp>
      <p:sp>
        <p:nvSpPr>
          <p:cNvPr id="4" name="Slide Number Placeholder 3"/>
          <p:cNvSpPr>
            <a:spLocks noGrp="1"/>
          </p:cNvSpPr>
          <p:nvPr>
            <p:ph type="sldNum" sz="quarter" idx="5"/>
          </p:nvPr>
        </p:nvSpPr>
        <p:spPr/>
        <p:txBody>
          <a:bodyPr/>
          <a:lstStyle/>
          <a:p>
            <a:fld id="{BD49ED0B-FF90-451D-B90D-2EFC6D5D9928}" type="slidenum">
              <a:rPr lang="en-US" smtClean="0"/>
              <a:t>30</a:t>
            </a:fld>
            <a:endParaRPr lang="en-US"/>
          </a:p>
        </p:txBody>
      </p:sp>
    </p:spTree>
    <p:extLst>
      <p:ext uri="{BB962C8B-B14F-4D97-AF65-F5344CB8AC3E}">
        <p14:creationId xmlns:p14="http://schemas.microsoft.com/office/powerpoint/2010/main" val="15852134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So that was step 2, collecting</a:t>
            </a:r>
            <a:r>
              <a:rPr lang="en-US" baseline="0" dirty="0"/>
              <a:t> and entering data - that really can be a time-consuming part of the process.  The next step we will be looking at today is step 3 – submission of your files to CSI.  When you are submitting your files to CSI, you are going to be opening up G-Drive and navigating to the December Count folder.  Within this folder, you will see a sub folder for 23-24 that contains the following individual folders – Files to Run, Error Reports, and Summary Certification.  For this part of the process, you will want to ensure you are placing those Child and Participation files into the Files to Run folder with the correct naming convention.  You will see examples of this above that include: School Code, School Abbreviation, File Name and Date.  If you submit multiple files in one day, you can always use a v2 at the end for version 2.  This ensures that we are uploading the most recent file you submitted.  You will also notice that the examples contain no spaces, so you can either separate them out by underscores or group them all together.  If files contain spaces, we have to rename them prior to uploading to the Data Pipeline, which is an added extra step.  Another issue that I mentioned that can delay us from sending you error reports would be adding these to the wrong folder.  We often see files added to the wrong collection, year or folder and we have to jump around within G-Drive to determine where those have been placed.  It is often good practice to include the path of where the files were placed into your email which you need to send to CSI to notify us that your files are ready to be processed.  Issues with any of these steps can certainly lead to delays in getting your error reports and extra time to the processing, so you’ll want to be sure this is all done accurately.  </a:t>
            </a:r>
            <a:endParaRPr lang="en-US" dirty="0"/>
          </a:p>
        </p:txBody>
      </p:sp>
    </p:spTree>
    <p:extLst>
      <p:ext uri="{BB962C8B-B14F-4D97-AF65-F5344CB8AC3E}">
        <p14:creationId xmlns:p14="http://schemas.microsoft.com/office/powerpoint/2010/main" val="12750828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once you have submitted and emailed CSI, we will process your files and provide you both level 1 and 2 error reports when applicable.  Level 2’s will only be sent once you have cleared up all level 1 errors.  These reports will be provided in G-Drive under the 23-24 Error Reports folder shown in this slide.  These files can be downloaded and saved to your computer for use in the error clearance process.  This process is similar to the transfer process described in the previous slide, but in reverse.  Once downloaded, you can open your error reports and make the necessary changes in your plan management system to correct the issues.</a:t>
            </a:r>
          </a:p>
        </p:txBody>
      </p:sp>
      <p:sp>
        <p:nvSpPr>
          <p:cNvPr id="4" name="Slide Number Placeholder 3"/>
          <p:cNvSpPr>
            <a:spLocks noGrp="1"/>
          </p:cNvSpPr>
          <p:nvPr>
            <p:ph type="sldNum" sz="quarter" idx="5"/>
          </p:nvPr>
        </p:nvSpPr>
        <p:spPr/>
        <p:txBody>
          <a:bodyPr/>
          <a:lstStyle/>
          <a:p>
            <a:fld id="{A722987E-9702-48E8-B097-148943090E13}" type="slidenum">
              <a:rPr lang="en-US" smtClean="0"/>
              <a:t>32</a:t>
            </a:fld>
            <a:endParaRPr lang="en-US"/>
          </a:p>
        </p:txBody>
      </p:sp>
    </p:spTree>
    <p:extLst>
      <p:ext uri="{BB962C8B-B14F-4D97-AF65-F5344CB8AC3E}">
        <p14:creationId xmlns:p14="http://schemas.microsoft.com/office/powerpoint/2010/main" val="38417445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a:t>
            </a:r>
            <a:r>
              <a:rPr lang="en-US" b="1" dirty="0"/>
              <a:t>NEXT</a:t>
            </a:r>
            <a:r>
              <a:rPr lang="en-US" dirty="0"/>
              <a:t>) To help with this process, CSI has created the previously mentioned Troubleshooting Errors document.  Here is a screenshot</a:t>
            </a:r>
            <a:r>
              <a:rPr lang="en-US" baseline="0" dirty="0"/>
              <a:t> of all the tabs you will use in the troubleshooting document when clearing errors for the December count collection.  Those tabs are the Child, the Participation, Level 2 Staff and Level 2 Student.  The goal when you go to these tabs is to further identify what is causing the error and possible solutions.  Essentially it contains a listing of the Error/warning Code, related data element names, whether it is an error or warning and the message you will see in your actual error report.  In addition to those, we have added CSI specific troubleshooting notes along with CDE additional troubleshooting notes.  Each of these columns provide a little more clarification to the message delivered in the error report with the CSI notes being much more specific resolution options as it relates to CSI schools.  CDE had created something similar to this idea that provides additional comments they can add.  These are generally getting updated quite often and can certainly help provide additional information that should assist in you clearing those errors.  As I have mentioned this is somewhat of an iterative process and we don’t expect all errors to be cleared on the second submittal, but using these troubleshooting resources can certainly help to reduce the number of times you have to make corrections and resubmit. </a:t>
            </a:r>
          </a:p>
          <a:p>
            <a:pPr marL="0" lvl="0" indent="0">
              <a:spcBef>
                <a:spcPts val="0"/>
              </a:spcBef>
              <a:spcAft>
                <a:spcPts val="0"/>
              </a:spcAft>
              <a:buNone/>
            </a:pPr>
            <a:endParaRPr lang="en-US" baseline="0" dirty="0"/>
          </a:p>
          <a:p>
            <a:pPr marL="0" lvl="0" indent="0">
              <a:spcBef>
                <a:spcPts val="0"/>
              </a:spcBef>
              <a:spcAft>
                <a:spcPts val="0"/>
              </a:spcAft>
              <a:buNone/>
            </a:pPr>
            <a:r>
              <a:rPr lang="en-US" baseline="0" dirty="0"/>
              <a:t>Feel free to reach out to us if you have specific questions on how to utilize this or if you have errors that you are still unable to clear and we would be more than happy to assist.  </a:t>
            </a:r>
            <a:endParaRPr dirty="0"/>
          </a:p>
        </p:txBody>
      </p:sp>
    </p:spTree>
    <p:extLst>
      <p:ext uri="{BB962C8B-B14F-4D97-AF65-F5344CB8AC3E}">
        <p14:creationId xmlns:p14="http://schemas.microsoft.com/office/powerpoint/2010/main" val="1240280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Once you have gone through this iterative process and are able to clear all level 1 and 2 errors, you are ready for step 5 Data Review.  All</a:t>
            </a:r>
            <a:r>
              <a:rPr lang="en-US" baseline="0" dirty="0"/>
              <a:t> schools who have been able to clear there errors will receive a December Count Summary Certification Report, which will be located in the Summary Certifications folder in Google Drive.  Once you have received your report, you will want to follow the steps listed here.  First you want to (READ SLIDE).  As we had mentioned in the beginning of this training, December Count data is tied directly to Special Education funding and necessary reporting among other areas, so accuracy is key!</a:t>
            </a:r>
            <a:endParaRPr dirty="0"/>
          </a:p>
        </p:txBody>
      </p:sp>
    </p:spTree>
    <p:extLst>
      <p:ext uri="{BB962C8B-B14F-4D97-AF65-F5344CB8AC3E}">
        <p14:creationId xmlns:p14="http://schemas.microsoft.com/office/powerpoint/2010/main" val="40267254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should be noted that whenever a student exits the Special Education program at your school, they must be reported as such.  This means all the applicable fields in both your Plan Management System and SIS must be updated.  For IC, update the IEP with the applicable exits and ensure you are updating the Special Ed fields on this year's enrollment to complete the process.  Screenshots of what to update are provided here.  If working with PowerSchool and Enrich, make sure to update the Special Education fields in both systems. These entry and exit dates have important implications in many collections, so ensuring they are completed with an accurate date is vital to the success of accurate student reporting.</a:t>
            </a:r>
          </a:p>
        </p:txBody>
      </p:sp>
      <p:sp>
        <p:nvSpPr>
          <p:cNvPr id="4" name="Slide Number Placeholder 3"/>
          <p:cNvSpPr>
            <a:spLocks noGrp="1"/>
          </p:cNvSpPr>
          <p:nvPr>
            <p:ph type="sldNum" sz="quarter" idx="5"/>
          </p:nvPr>
        </p:nvSpPr>
        <p:spPr/>
        <p:txBody>
          <a:bodyPr/>
          <a:lstStyle/>
          <a:p>
            <a:fld id="{A722987E-9702-48E8-B097-148943090E13}" type="slidenum">
              <a:rPr lang="en-US" smtClean="0"/>
              <a:t>35</a:t>
            </a:fld>
            <a:endParaRPr lang="en-US"/>
          </a:p>
        </p:txBody>
      </p:sp>
    </p:spTree>
    <p:extLst>
      <p:ext uri="{BB962C8B-B14F-4D97-AF65-F5344CB8AC3E}">
        <p14:creationId xmlns:p14="http://schemas.microsoft.com/office/powerpoint/2010/main" val="1112653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Now that we have discussed the 5-step process of data submissions, let’s jump into timelines and deadlines collection!</a:t>
            </a:r>
            <a:endParaRPr dirty="0"/>
          </a:p>
        </p:txBody>
      </p:sp>
    </p:spTree>
    <p:extLst>
      <p:ext uri="{BB962C8B-B14F-4D97-AF65-F5344CB8AC3E}">
        <p14:creationId xmlns:p14="http://schemas.microsoft.com/office/powerpoint/2010/main" val="21515591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terms of </a:t>
            </a:r>
            <a:r>
              <a:rPr lang="en-US" baseline="0" dirty="0"/>
              <a:t>timelines and deadlines that must be met for the 23-24 December Count collection.  First, we have a date of 11/07 to have all your initial child and participation files submitted with level 1 error clearance for those files being on December 5th.  All school must have both level 1 and 2 errors cleared by January 11</a:t>
            </a:r>
            <a:r>
              <a:rPr lang="en-US" baseline="30000" dirty="0"/>
              <a:t>th</a:t>
            </a:r>
            <a:r>
              <a:rPr lang="en-US" baseline="0" dirty="0"/>
              <a:t>, 2024,  and you will receive your summary report shortly thereafter.  The date to review, sign and return those is January 25th.  If after reviewing, you notice some changes that need to be made to your data, please submit those updated files to CSI by January 22nd to ensure files can be processed and a new summary report delivered to meet the deadline.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7B1147-DB76-49D4-A20F-D9692E6584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7791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5" name="Shape 335"/>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Thank you so much for reviewing this</a:t>
            </a:r>
            <a:r>
              <a:rPr lang="en-US" baseline="0" dirty="0"/>
              <a:t> training for the 23-24 December Count Data Collection.  If you have questions, don’t hesitate to reach out to CSI and we are more than happy to assist you!  </a:t>
            </a:r>
            <a:endParaRPr dirty="0"/>
          </a:p>
        </p:txBody>
      </p:sp>
    </p:spTree>
    <p:extLst>
      <p:ext uri="{BB962C8B-B14F-4D97-AF65-F5344CB8AC3E}">
        <p14:creationId xmlns:p14="http://schemas.microsoft.com/office/powerpoint/2010/main" val="2288095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when talking about the files that are required for this collection, it is the Child and Participation </a:t>
            </a:r>
            <a:r>
              <a:rPr lang="en-US" baseline="0" dirty="0"/>
              <a:t>files. Once both files are uploaded and error free, a snapshot will be run to look for any level 2 errors across both files and also which students meet the criteria to be included in the snapshot.  </a:t>
            </a:r>
            <a:endParaRPr lang="en-US" dirty="0"/>
          </a:p>
          <a:p>
            <a:pPr marL="0" lvl="0" indent="0">
              <a:spcBef>
                <a:spcPts val="0"/>
              </a:spcBef>
              <a:spcAft>
                <a:spcPts val="0"/>
              </a:spcAft>
              <a:buNone/>
            </a:pPr>
            <a:endParaRPr dirty="0"/>
          </a:p>
        </p:txBody>
      </p:sp>
    </p:spTree>
    <p:extLst>
      <p:ext uri="{BB962C8B-B14F-4D97-AF65-F5344CB8AC3E}">
        <p14:creationId xmlns:p14="http://schemas.microsoft.com/office/powerpoint/2010/main" val="606717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As mentioned,</a:t>
            </a:r>
            <a:r>
              <a:rPr lang="en-US" baseline="0" dirty="0"/>
              <a:t> one of the two files submitted is the Child file.  In terms of a little more information on this file – the purpose is to capture and verify the attributes of students with disabilities while they are attending a CSI school during the current reporting period.  This will include information such as name, SASID, Date of Birth, Gender, Ethnicity, Race etc.  As far as dependencies are concerned, the student must have been assigned a SASID and the information must match what is in RITS.  Also, if a LASID has been assigned to a student, then that SASID/LASID combination must match the Participation file and what is in the student interchange..  Be sure you are including any child who was referred, evaluated and/or received special education services during the current reporting period.</a:t>
            </a:r>
            <a:endParaRPr dirty="0"/>
          </a:p>
        </p:txBody>
      </p:sp>
    </p:spTree>
    <p:extLst>
      <p:ext uri="{BB962C8B-B14F-4D97-AF65-F5344CB8AC3E}">
        <p14:creationId xmlns:p14="http://schemas.microsoft.com/office/powerpoint/2010/main" val="2513847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Next, let’s dive a little further into the other file, the Participation file.  This file contains data related to the students Participation in Special Education</a:t>
            </a:r>
            <a:r>
              <a:rPr lang="en-US" baseline="0" dirty="0"/>
              <a:t> and includes important dates, services received and staff who are working with them.  Like the child file, this also has some dependencies to consider.  Again a student must have a SASID assigned and match what is in RITS.  Also, the SASID LASID combination must be included on the child file and the Student Interchange.  Keep in mind that the School Code and Grade Level will come from the Student Interchange SSA file when the snapshot is created.  Lastly, at a minimum, this should include all students served as of December 1</a:t>
            </a:r>
            <a:r>
              <a:rPr lang="en-US" baseline="30000" dirty="0"/>
              <a:t>st</a:t>
            </a:r>
            <a:r>
              <a:rPr lang="en-US" baseline="0" dirty="0"/>
              <a:t>, but may include any student served in the 23-24 school year if applicable exits are completed.   The same record exception applies as we discussed for the Child File.  </a:t>
            </a:r>
            <a:endParaRPr dirty="0"/>
          </a:p>
        </p:txBody>
      </p:sp>
    </p:spTree>
    <p:extLst>
      <p:ext uri="{BB962C8B-B14F-4D97-AF65-F5344CB8AC3E}">
        <p14:creationId xmlns:p14="http://schemas.microsoft.com/office/powerpoint/2010/main" val="4175119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Alright, looking at the updates for 23-24, the first one relates to the Gender Coding options.  Coding option 03 – Nonbinary has been added to all student and staff collections, including December Count.  Next, Disability Code 12 – Infant/Toddler with a disability has been removed as an option for primary disability.  Next there have been some clarifications to the naming of two fields.  Both the Pupils Attendance and Basis of Exit have been modified to include the term SPED in front of it, so they are clarified to SPED Pupils Attendance Info and SPED Basis of Exit.  Also, there has been an update to the SPED Part C Referral field, which now is called SPED Referral, removing the Part C.  Several coding options have also been removed from this field.  Many of the previous changes have been done due to this last one.  All path 1 fields have been removed from the Participation file as those students will now be tracked by the Community Centered Boards.  This is why there were updates to the SPED Referral and Disability coding options in order to accommodate this update.  For further details on these changes, see the 23-24 New this Year training.  </a:t>
            </a:r>
          </a:p>
        </p:txBody>
      </p:sp>
      <p:sp>
        <p:nvSpPr>
          <p:cNvPr id="4" name="Slide Number Placeholder 3"/>
          <p:cNvSpPr>
            <a:spLocks noGrp="1"/>
          </p:cNvSpPr>
          <p:nvPr>
            <p:ph type="sldNum" sz="quarter" idx="5"/>
          </p:nvPr>
        </p:nvSpPr>
        <p:spPr/>
        <p:txBody>
          <a:bodyPr/>
          <a:lstStyle/>
          <a:p>
            <a:fld id="{6953E683-9395-462B-BC72-DF63D010A933}" type="slidenum">
              <a:rPr lang="en-US" smtClean="0"/>
              <a:t>7</a:t>
            </a:fld>
            <a:endParaRPr lang="en-US"/>
          </a:p>
        </p:txBody>
      </p:sp>
    </p:spTree>
    <p:extLst>
      <p:ext uri="{BB962C8B-B14F-4D97-AF65-F5344CB8AC3E}">
        <p14:creationId xmlns:p14="http://schemas.microsoft.com/office/powerpoint/2010/main" val="4025818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This graphic is a break down of the files required for both the December Count and the Human Resources collections.  As we just mentioned, the students with matching SASIDs and LASIDs get pulled into the December Count Collection while the Staff Profile and Assignment files get pulled into the HR snapshot.  I mention the HR Side because as you can see </a:t>
            </a:r>
            <a:r>
              <a:rPr lang="en-US" b="1" dirty="0"/>
              <a:t>(NEXT),</a:t>
            </a:r>
            <a:r>
              <a:rPr lang="en-US" dirty="0"/>
              <a:t> Special Education Staff actually are pulled into the December Count snapshot, not HR.  This means, you may receive level 2 staff errors for December Count that can only be corrected by updating the HR files.  I’ll mention this a lot moving forward, but there definitely is a need for the HR and SPED staff to work together as the collections actually are closely tied.</a:t>
            </a:r>
            <a:endParaRPr dirty="0"/>
          </a:p>
        </p:txBody>
      </p:sp>
    </p:spTree>
    <p:extLst>
      <p:ext uri="{BB962C8B-B14F-4D97-AF65-F5344CB8AC3E}">
        <p14:creationId xmlns:p14="http://schemas.microsoft.com/office/powerpoint/2010/main" val="222186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Now you may be asking yourselves, what is the best</a:t>
            </a:r>
            <a:r>
              <a:rPr lang="en-US" baseline="0" dirty="0"/>
              <a:t> approach to take keeping in mind that both collections are being impacted?  During this collection, w</a:t>
            </a:r>
            <a:r>
              <a:rPr lang="en-US" dirty="0"/>
              <a:t>e</a:t>
            </a:r>
            <a:r>
              <a:rPr lang="en-US" baseline="0" dirty="0"/>
              <a:t> really want to emphasize the necessity of you as Special Education Staff to collaborate with your schools Human Resources staff to clear errors.  As Special Education staff are working through their collection, they may encounter errors particularly on the Level 2 Staff error files that will require changes to the HR files, so being proactive and reaching out to them early in this process is especially important.  In terms of HR issues, we generally see issues come up with staff not being flagged for Special Education, errors in grade levels taught, licensing issues, and FTE/Funding Source issues. CSI does try to provide both contacts this information throughout the process, particularly when issues are discovered, but collaborating with those staff and developing a plan of attack will be key to the success of both collections.  </a:t>
            </a:r>
            <a:endParaRPr lang="en-US" dirty="0"/>
          </a:p>
        </p:txBody>
      </p:sp>
    </p:spTree>
    <p:extLst>
      <p:ext uri="{BB962C8B-B14F-4D97-AF65-F5344CB8AC3E}">
        <p14:creationId xmlns:p14="http://schemas.microsoft.com/office/powerpoint/2010/main" val="32143750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5207"/>
            <a:ext cx="7772400"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685800" y="3885824"/>
            <a:ext cx="6858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hape 11"/>
          <p:cNvSpPr/>
          <p:nvPr userDrawn="1"/>
        </p:nvSpPr>
        <p:spPr>
          <a:xfrm>
            <a:off x="4453685" y="3469353"/>
            <a:ext cx="54135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12"/>
          <p:cNvSpPr/>
          <p:nvPr userDrawn="1"/>
        </p:nvSpPr>
        <p:spPr>
          <a:xfrm>
            <a:off x="4994897" y="3469353"/>
            <a:ext cx="54135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13"/>
          <p:cNvSpPr/>
          <p:nvPr userDrawn="1"/>
        </p:nvSpPr>
        <p:spPr>
          <a:xfrm>
            <a:off x="0" y="3469353"/>
            <a:ext cx="54135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14"/>
          <p:cNvSpPr/>
          <p:nvPr userDrawn="1"/>
        </p:nvSpPr>
        <p:spPr>
          <a:xfrm>
            <a:off x="541070" y="3469353"/>
            <a:ext cx="3912525"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6000" y="6040774"/>
            <a:ext cx="1694376" cy="529038"/>
          </a:xfrm>
          <a:prstGeom prst="rect">
            <a:avLst/>
          </a:prstGeom>
        </p:spPr>
      </p:pic>
    </p:spTree>
    <p:extLst>
      <p:ext uri="{BB962C8B-B14F-4D97-AF65-F5344CB8AC3E}">
        <p14:creationId xmlns:p14="http://schemas.microsoft.com/office/powerpoint/2010/main" val="2749412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1"/>
        <p:cNvGrpSpPr/>
        <p:nvPr/>
      </p:nvGrpSpPr>
      <p:grpSpPr>
        <a:xfrm>
          <a:off x="0" y="0"/>
          <a:ext cx="0" cy="0"/>
          <a:chOff x="0" y="0"/>
          <a:chExt cx="0" cy="0"/>
        </a:xfrm>
      </p:grpSpPr>
      <p:sp>
        <p:nvSpPr>
          <p:cNvPr id="32" name="Shape 32"/>
          <p:cNvSpPr txBox="1">
            <a:spLocks noGrp="1"/>
          </p:cNvSpPr>
          <p:nvPr>
            <p:ph type="title" hasCustomPrompt="1"/>
          </p:nvPr>
        </p:nvSpPr>
        <p:spPr>
          <a:xfrm>
            <a:off x="893700" y="274650"/>
            <a:ext cx="6462600" cy="1143000"/>
          </a:xfrm>
          <a:prstGeom prst="rect">
            <a:avLst/>
          </a:prstGeom>
        </p:spPr>
        <p:txBody>
          <a:bodyPr spcFirstLastPara="1" wrap="square" lIns="91425" tIns="91425" rIns="91425" bIns="91425" anchor="b" anchorCtr="0"/>
          <a:lstStyle>
            <a:lvl1pPr lvl="0">
              <a:spcBef>
                <a:spcPts val="0"/>
              </a:spcBef>
              <a:spcAft>
                <a:spcPts val="0"/>
              </a:spcAft>
              <a:buSzPts val="3600"/>
              <a:buNone/>
              <a:defRPr>
                <a:solidFill>
                  <a:srgbClr val="97ABBC"/>
                </a:solidFill>
                <a:latin typeface="+mj-lt"/>
                <a:ea typeface="Arial Unicode MS" panose="020B0604020202020204" pitchFamily="34" charset="-128"/>
                <a:cs typeface="Arial Unicode MS" panose="020B0604020202020204" pitchFamily="34" charset="-128"/>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en-US" dirty="0"/>
              <a:t>Title</a:t>
            </a:r>
            <a:endParaRPr dirty="0"/>
          </a:p>
        </p:txBody>
      </p:sp>
      <p:sp>
        <p:nvSpPr>
          <p:cNvPr id="33" name="Shape 33"/>
          <p:cNvSpPr txBox="1">
            <a:spLocks noGrp="1"/>
          </p:cNvSpPr>
          <p:nvPr>
            <p:ph type="body" idx="1" hasCustomPrompt="1"/>
          </p:nvPr>
        </p:nvSpPr>
        <p:spPr>
          <a:xfrm>
            <a:off x="893700" y="1831450"/>
            <a:ext cx="6462600" cy="4736400"/>
          </a:xfrm>
          <a:prstGeom prst="rect">
            <a:avLst/>
          </a:prstGeom>
        </p:spPr>
        <p:txBody>
          <a:bodyPr spcFirstLastPara="1" wrap="square" lIns="91425" tIns="91425" rIns="91425" bIns="91425" anchor="t" anchorCtr="0"/>
          <a:lstStyle>
            <a:lvl1pPr marL="342900" lvl="0" indent="-314325">
              <a:spcBef>
                <a:spcPts val="450"/>
              </a:spcBef>
              <a:spcAft>
                <a:spcPts val="0"/>
              </a:spcAft>
              <a:buSzPts val="3000"/>
              <a:buChar char="▷"/>
              <a:defRPr sz="1800">
                <a:solidFill>
                  <a:srgbClr val="677480"/>
                </a:solidFill>
                <a:latin typeface="+mj-lt"/>
                <a:ea typeface="Arial Unicode MS" panose="020B0604020202020204" pitchFamily="34" charset="-128"/>
                <a:cs typeface="Arial Unicode MS" panose="020B0604020202020204" pitchFamily="34" charset="-128"/>
              </a:defRPr>
            </a:lvl1pPr>
            <a:lvl2pPr marL="685800" lvl="1" indent="-285750">
              <a:spcBef>
                <a:spcPts val="0"/>
              </a:spcBef>
              <a:spcAft>
                <a:spcPts val="0"/>
              </a:spcAft>
              <a:buSzPts val="2400"/>
              <a:buChar char="○"/>
              <a:defRPr sz="1350">
                <a:latin typeface="+mn-lt"/>
              </a:defRPr>
            </a:lvl2pPr>
            <a:lvl3pPr marL="1028700" lvl="2" indent="-285750">
              <a:spcBef>
                <a:spcPts val="0"/>
              </a:spcBef>
              <a:spcAft>
                <a:spcPts val="0"/>
              </a:spcAft>
              <a:buSzPts val="2400"/>
              <a:buChar char="■"/>
              <a:defRPr/>
            </a:lvl3pPr>
            <a:lvl4pPr marL="1371600" lvl="3" indent="-257175">
              <a:spcBef>
                <a:spcPts val="0"/>
              </a:spcBef>
              <a:spcAft>
                <a:spcPts val="0"/>
              </a:spcAft>
              <a:buSzPts val="1800"/>
              <a:buChar char="●"/>
              <a:defRPr/>
            </a:lvl4pPr>
            <a:lvl5pPr marL="1714500" lvl="4" indent="-257175">
              <a:spcBef>
                <a:spcPts val="0"/>
              </a:spcBef>
              <a:spcAft>
                <a:spcPts val="0"/>
              </a:spcAft>
              <a:buSzPts val="1800"/>
              <a:buChar char="○"/>
              <a:defRPr/>
            </a:lvl5pPr>
            <a:lvl6pPr marL="2057400" lvl="5" indent="-257175">
              <a:spcBef>
                <a:spcPts val="0"/>
              </a:spcBef>
              <a:spcAft>
                <a:spcPts val="0"/>
              </a:spcAft>
              <a:buSzPts val="1800"/>
              <a:buChar char="■"/>
              <a:defRPr/>
            </a:lvl6pPr>
            <a:lvl7pPr marL="2400300" lvl="6" indent="-257175">
              <a:spcBef>
                <a:spcPts val="0"/>
              </a:spcBef>
              <a:spcAft>
                <a:spcPts val="0"/>
              </a:spcAft>
              <a:buSzPts val="1800"/>
              <a:buChar char="●"/>
              <a:defRPr/>
            </a:lvl7pPr>
            <a:lvl8pPr marL="2743200" lvl="7" indent="-257175">
              <a:spcBef>
                <a:spcPts val="0"/>
              </a:spcBef>
              <a:spcAft>
                <a:spcPts val="0"/>
              </a:spcAft>
              <a:buSzPts val="1800"/>
              <a:buChar char="○"/>
              <a:defRPr/>
            </a:lvl8pPr>
            <a:lvl9pPr marL="3086100" lvl="8" indent="-257175">
              <a:spcBef>
                <a:spcPts val="0"/>
              </a:spcBef>
              <a:spcAft>
                <a:spcPts val="0"/>
              </a:spcAft>
              <a:buSzPts val="1800"/>
              <a:buChar char="■"/>
              <a:defRPr/>
            </a:lvl9pPr>
          </a:lstStyle>
          <a:p>
            <a:r>
              <a:rPr lang="en-US" dirty="0"/>
              <a:t>Text</a:t>
            </a:r>
          </a:p>
          <a:p>
            <a:pPr lvl="1"/>
            <a:r>
              <a:rPr lang="en-US" dirty="0">
                <a:latin typeface="+mn-lt"/>
              </a:rPr>
              <a:t>Text</a:t>
            </a:r>
            <a:endParaRPr dirty="0"/>
          </a:p>
        </p:txBody>
      </p:sp>
      <p:sp>
        <p:nvSpPr>
          <p:cNvPr id="34" name="Shape 34"/>
          <p:cNvSpPr/>
          <p:nvPr/>
        </p:nvSpPr>
        <p:spPr>
          <a:xfrm>
            <a:off x="7356366" y="6755100"/>
            <a:ext cx="893700" cy="102900"/>
          </a:xfrm>
          <a:prstGeom prst="rect">
            <a:avLst/>
          </a:prstGeom>
          <a:solidFill>
            <a:srgbClr val="EFAA1F"/>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35" name="Shape 35"/>
          <p:cNvSpPr/>
          <p:nvPr/>
        </p:nvSpPr>
        <p:spPr>
          <a:xfrm>
            <a:off x="8250312" y="6755100"/>
            <a:ext cx="893700" cy="102900"/>
          </a:xfrm>
          <a:prstGeom prst="rect">
            <a:avLst/>
          </a:prstGeom>
          <a:solidFill>
            <a:srgbClr val="C63F28"/>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36" name="Shape 36"/>
          <p:cNvSpPr/>
          <p:nvPr/>
        </p:nvSpPr>
        <p:spPr>
          <a:xfrm>
            <a:off x="0" y="6755100"/>
            <a:ext cx="893700" cy="102900"/>
          </a:xfrm>
          <a:prstGeom prst="rect">
            <a:avLst/>
          </a:prstGeom>
          <a:solidFill>
            <a:srgbClr val="008CA0"/>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37" name="Shape 37"/>
          <p:cNvSpPr/>
          <p:nvPr/>
        </p:nvSpPr>
        <p:spPr>
          <a:xfrm>
            <a:off x="893710" y="6755100"/>
            <a:ext cx="6462600" cy="102900"/>
          </a:xfrm>
          <a:prstGeom prst="rect">
            <a:avLst/>
          </a:prstGeom>
          <a:solidFill>
            <a:srgbClr val="455FA9"/>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38" name="Shape 38"/>
          <p:cNvSpPr txBox="1">
            <a:spLocks noGrp="1"/>
          </p:cNvSpPr>
          <p:nvPr>
            <p:ph type="sldNum" idx="12"/>
          </p:nvPr>
        </p:nvSpPr>
        <p:spPr>
          <a:xfrm>
            <a:off x="8480575" y="6364177"/>
            <a:ext cx="548700" cy="417900"/>
          </a:xfrm>
          <a:prstGeom prst="rect">
            <a:avLst/>
          </a:prstGeom>
        </p:spPr>
        <p:txBody>
          <a:bodyPr spcFirstLastPara="1" wrap="square" lIns="91425" tIns="91425" rIns="91425" bIns="91425" anchor="t" anchorCtr="0">
            <a:noAutofit/>
          </a:bodyPr>
          <a:lstStyle>
            <a:lvl1pPr lvl="0">
              <a:buNone/>
              <a:defRPr>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Tree>
    <p:extLst>
      <p:ext uri="{BB962C8B-B14F-4D97-AF65-F5344CB8AC3E}">
        <p14:creationId xmlns:p14="http://schemas.microsoft.com/office/powerpoint/2010/main" val="2149549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9"/>
        <p:cNvGrpSpPr/>
        <p:nvPr/>
      </p:nvGrpSpPr>
      <p:grpSpPr>
        <a:xfrm>
          <a:off x="0" y="0"/>
          <a:ext cx="0" cy="0"/>
          <a:chOff x="0" y="0"/>
          <a:chExt cx="0" cy="0"/>
        </a:xfrm>
      </p:grpSpPr>
      <p:sp>
        <p:nvSpPr>
          <p:cNvPr id="40" name="Shape 40"/>
          <p:cNvSpPr txBox="1">
            <a:spLocks noGrp="1"/>
          </p:cNvSpPr>
          <p:nvPr>
            <p:ph type="title" hasCustomPrompt="1"/>
          </p:nvPr>
        </p:nvSpPr>
        <p:spPr>
          <a:xfrm>
            <a:off x="893700" y="274650"/>
            <a:ext cx="6462600" cy="1143000"/>
          </a:xfrm>
          <a:prstGeom prst="rect">
            <a:avLst/>
          </a:prstGeom>
        </p:spPr>
        <p:txBody>
          <a:bodyPr spcFirstLastPara="1" wrap="square" lIns="91425" tIns="91425" rIns="91425" bIns="91425" anchor="b" anchorCtr="0"/>
          <a:lstStyle>
            <a:lvl1pPr lvl="0">
              <a:spcBef>
                <a:spcPts val="0"/>
              </a:spcBef>
              <a:spcAft>
                <a:spcPts val="0"/>
              </a:spcAft>
              <a:buSzPts val="3600"/>
              <a:buNone/>
              <a:defRPr>
                <a:latin typeface="+mj-lt"/>
                <a:ea typeface="Arial Unicode MS" panose="020B0604020202020204" pitchFamily="34" charset="-128"/>
                <a:cs typeface="Arial Unicode MS" panose="020B0604020202020204" pitchFamily="34" charset="-128"/>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en-US" dirty="0"/>
              <a:t>Title</a:t>
            </a:r>
            <a:endParaRPr dirty="0"/>
          </a:p>
        </p:txBody>
      </p:sp>
      <p:sp>
        <p:nvSpPr>
          <p:cNvPr id="41" name="Shape 41"/>
          <p:cNvSpPr txBox="1">
            <a:spLocks noGrp="1"/>
          </p:cNvSpPr>
          <p:nvPr>
            <p:ph type="body" idx="1" hasCustomPrompt="1"/>
          </p:nvPr>
        </p:nvSpPr>
        <p:spPr>
          <a:xfrm>
            <a:off x="893625" y="1600200"/>
            <a:ext cx="3136800" cy="4967700"/>
          </a:xfrm>
          <a:prstGeom prst="rect">
            <a:avLst/>
          </a:prstGeom>
        </p:spPr>
        <p:txBody>
          <a:bodyPr spcFirstLastPara="1" wrap="square" lIns="91425" tIns="91425" rIns="91425" bIns="91425" anchor="t" anchorCtr="0"/>
          <a:lstStyle>
            <a:lvl1pPr marL="342900" lvl="0" indent="-257175">
              <a:spcBef>
                <a:spcPts val="450"/>
              </a:spcBef>
              <a:spcAft>
                <a:spcPts val="0"/>
              </a:spcAft>
              <a:buSzPts val="1800"/>
              <a:buChar char="▷"/>
              <a:defRPr sz="1800">
                <a:solidFill>
                  <a:srgbClr val="677480"/>
                </a:solidFill>
                <a:latin typeface="+mn-lt"/>
                <a:ea typeface="Arial Unicode MS" panose="020B0604020202020204" pitchFamily="34" charset="-128"/>
                <a:cs typeface="Arial Unicode MS" panose="020B0604020202020204" pitchFamily="34" charset="-128"/>
              </a:defRPr>
            </a:lvl1pPr>
            <a:lvl2pPr marL="685800" lvl="1" indent="-257175">
              <a:spcBef>
                <a:spcPts val="0"/>
              </a:spcBef>
              <a:spcAft>
                <a:spcPts val="0"/>
              </a:spcAft>
              <a:buSzPts val="1800"/>
              <a:buChar char="○"/>
              <a:defRPr sz="1350">
                <a:latin typeface="+mn-lt"/>
              </a:defRPr>
            </a:lvl2pPr>
            <a:lvl3pPr marL="1028700" lvl="2" indent="-257175">
              <a:spcBef>
                <a:spcPts val="0"/>
              </a:spcBef>
              <a:spcAft>
                <a:spcPts val="0"/>
              </a:spcAft>
              <a:buSzPts val="1800"/>
              <a:buChar char="■"/>
              <a:defRPr sz="1350"/>
            </a:lvl3pPr>
            <a:lvl4pPr marL="1371600" lvl="3" indent="-257175">
              <a:spcBef>
                <a:spcPts val="0"/>
              </a:spcBef>
              <a:spcAft>
                <a:spcPts val="0"/>
              </a:spcAft>
              <a:buSzPts val="1800"/>
              <a:buChar char="●"/>
              <a:defRPr/>
            </a:lvl4pPr>
            <a:lvl5pPr marL="1714500" lvl="4" indent="-257175">
              <a:spcBef>
                <a:spcPts val="0"/>
              </a:spcBef>
              <a:spcAft>
                <a:spcPts val="0"/>
              </a:spcAft>
              <a:buSzPts val="1800"/>
              <a:buChar char="○"/>
              <a:defRPr/>
            </a:lvl5pPr>
            <a:lvl6pPr marL="2057400" lvl="5" indent="-257175">
              <a:spcBef>
                <a:spcPts val="0"/>
              </a:spcBef>
              <a:spcAft>
                <a:spcPts val="0"/>
              </a:spcAft>
              <a:buSzPts val="1800"/>
              <a:buChar char="■"/>
              <a:defRPr/>
            </a:lvl6pPr>
            <a:lvl7pPr marL="2400300" lvl="6" indent="-257175">
              <a:spcBef>
                <a:spcPts val="0"/>
              </a:spcBef>
              <a:spcAft>
                <a:spcPts val="0"/>
              </a:spcAft>
              <a:buSzPts val="1800"/>
              <a:buChar char="●"/>
              <a:defRPr/>
            </a:lvl7pPr>
            <a:lvl8pPr marL="2743200" lvl="7" indent="-257175">
              <a:spcBef>
                <a:spcPts val="0"/>
              </a:spcBef>
              <a:spcAft>
                <a:spcPts val="0"/>
              </a:spcAft>
              <a:buSzPts val="1800"/>
              <a:buChar char="○"/>
              <a:defRPr/>
            </a:lvl8pPr>
            <a:lvl9pPr marL="3086100" lvl="8" indent="-257175">
              <a:spcBef>
                <a:spcPts val="0"/>
              </a:spcBef>
              <a:spcAft>
                <a:spcPts val="0"/>
              </a:spcAft>
              <a:buSzPts val="1800"/>
              <a:buChar char="■"/>
              <a:defRPr/>
            </a:lvl9pPr>
          </a:lstStyle>
          <a:p>
            <a:r>
              <a:rPr lang="en-US" dirty="0"/>
              <a:t>Text</a:t>
            </a:r>
          </a:p>
          <a:p>
            <a:pPr lvl="1"/>
            <a:r>
              <a:rPr lang="en-US" dirty="0">
                <a:latin typeface="+mn-lt"/>
              </a:rPr>
              <a:t>Text</a:t>
            </a:r>
          </a:p>
          <a:p>
            <a:pPr lvl="1"/>
            <a:endParaRPr dirty="0"/>
          </a:p>
        </p:txBody>
      </p:sp>
      <p:sp>
        <p:nvSpPr>
          <p:cNvPr id="42" name="Shape 42"/>
          <p:cNvSpPr txBox="1">
            <a:spLocks noGrp="1"/>
          </p:cNvSpPr>
          <p:nvPr>
            <p:ph type="body" idx="2" hasCustomPrompt="1"/>
          </p:nvPr>
        </p:nvSpPr>
        <p:spPr>
          <a:xfrm>
            <a:off x="4219456" y="1600200"/>
            <a:ext cx="3136800" cy="4967700"/>
          </a:xfrm>
          <a:prstGeom prst="rect">
            <a:avLst/>
          </a:prstGeom>
        </p:spPr>
        <p:txBody>
          <a:bodyPr spcFirstLastPara="1" wrap="square" lIns="91425" tIns="91425" rIns="91425" bIns="91425" anchor="t" anchorCtr="0"/>
          <a:lstStyle>
            <a:lvl1pPr marL="342900" lvl="0" indent="-257175">
              <a:spcBef>
                <a:spcPts val="450"/>
              </a:spcBef>
              <a:spcAft>
                <a:spcPts val="0"/>
              </a:spcAft>
              <a:buSzPts val="1800"/>
              <a:buChar char="▷"/>
              <a:defRPr sz="1800">
                <a:solidFill>
                  <a:srgbClr val="677480"/>
                </a:solidFill>
                <a:latin typeface="+mn-lt"/>
                <a:ea typeface="Arial Unicode MS" panose="020B0604020202020204" pitchFamily="34" charset="-128"/>
                <a:cs typeface="Arial Unicode MS" panose="020B0604020202020204" pitchFamily="34" charset="-128"/>
              </a:defRPr>
            </a:lvl1pPr>
            <a:lvl2pPr marL="685800" lvl="1" indent="-257175">
              <a:spcBef>
                <a:spcPts val="0"/>
              </a:spcBef>
              <a:spcAft>
                <a:spcPts val="0"/>
              </a:spcAft>
              <a:buSzPts val="1800"/>
              <a:buChar char="○"/>
              <a:defRPr sz="1350">
                <a:solidFill>
                  <a:srgbClr val="677480"/>
                </a:solidFill>
                <a:latin typeface="+mn-lt"/>
              </a:defRPr>
            </a:lvl2pPr>
            <a:lvl3pPr marL="1028700" lvl="2" indent="-257175">
              <a:spcBef>
                <a:spcPts val="0"/>
              </a:spcBef>
              <a:spcAft>
                <a:spcPts val="0"/>
              </a:spcAft>
              <a:buSzPts val="1800"/>
              <a:buChar char="■"/>
              <a:defRPr sz="1350"/>
            </a:lvl3pPr>
            <a:lvl4pPr marL="1371600" lvl="3" indent="-257175">
              <a:spcBef>
                <a:spcPts val="0"/>
              </a:spcBef>
              <a:spcAft>
                <a:spcPts val="0"/>
              </a:spcAft>
              <a:buSzPts val="1800"/>
              <a:buChar char="●"/>
              <a:defRPr/>
            </a:lvl4pPr>
            <a:lvl5pPr marL="1714500" lvl="4" indent="-257175">
              <a:spcBef>
                <a:spcPts val="0"/>
              </a:spcBef>
              <a:spcAft>
                <a:spcPts val="0"/>
              </a:spcAft>
              <a:buSzPts val="1800"/>
              <a:buChar char="○"/>
              <a:defRPr/>
            </a:lvl5pPr>
            <a:lvl6pPr marL="2057400" lvl="5" indent="-257175">
              <a:spcBef>
                <a:spcPts val="0"/>
              </a:spcBef>
              <a:spcAft>
                <a:spcPts val="0"/>
              </a:spcAft>
              <a:buSzPts val="1800"/>
              <a:buChar char="■"/>
              <a:defRPr/>
            </a:lvl6pPr>
            <a:lvl7pPr marL="2400300" lvl="6" indent="-257175">
              <a:spcBef>
                <a:spcPts val="0"/>
              </a:spcBef>
              <a:spcAft>
                <a:spcPts val="0"/>
              </a:spcAft>
              <a:buSzPts val="1800"/>
              <a:buChar char="●"/>
              <a:defRPr/>
            </a:lvl7pPr>
            <a:lvl8pPr marL="2743200" lvl="7" indent="-257175">
              <a:spcBef>
                <a:spcPts val="0"/>
              </a:spcBef>
              <a:spcAft>
                <a:spcPts val="0"/>
              </a:spcAft>
              <a:buSzPts val="1800"/>
              <a:buChar char="○"/>
              <a:defRPr/>
            </a:lvl8pPr>
            <a:lvl9pPr marL="3086100" lvl="8" indent="-257175">
              <a:spcBef>
                <a:spcPts val="0"/>
              </a:spcBef>
              <a:spcAft>
                <a:spcPts val="0"/>
              </a:spcAft>
              <a:buSzPts val="1800"/>
              <a:buChar char="■"/>
              <a:defRPr/>
            </a:lvl9pPr>
          </a:lstStyle>
          <a:p>
            <a:r>
              <a:rPr lang="en-US" dirty="0"/>
              <a:t>Text</a:t>
            </a:r>
          </a:p>
          <a:p>
            <a:pPr lvl="1"/>
            <a:r>
              <a:rPr lang="en-US" dirty="0">
                <a:latin typeface="+mn-lt"/>
              </a:rPr>
              <a:t>Text</a:t>
            </a:r>
            <a:endParaRPr dirty="0"/>
          </a:p>
        </p:txBody>
      </p:sp>
      <p:sp>
        <p:nvSpPr>
          <p:cNvPr id="43" name="Shape 43"/>
          <p:cNvSpPr/>
          <p:nvPr/>
        </p:nvSpPr>
        <p:spPr>
          <a:xfrm>
            <a:off x="7356366" y="6755100"/>
            <a:ext cx="893700" cy="102900"/>
          </a:xfrm>
          <a:prstGeom prst="rect">
            <a:avLst/>
          </a:prstGeom>
          <a:solidFill>
            <a:srgbClr val="EFAA1F"/>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44" name="Shape 44"/>
          <p:cNvSpPr/>
          <p:nvPr/>
        </p:nvSpPr>
        <p:spPr>
          <a:xfrm>
            <a:off x="8250312" y="6755100"/>
            <a:ext cx="893700" cy="102900"/>
          </a:xfrm>
          <a:prstGeom prst="rect">
            <a:avLst/>
          </a:prstGeom>
          <a:solidFill>
            <a:srgbClr val="C63F28"/>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45" name="Shape 45"/>
          <p:cNvSpPr/>
          <p:nvPr/>
        </p:nvSpPr>
        <p:spPr>
          <a:xfrm>
            <a:off x="0" y="6755100"/>
            <a:ext cx="893700" cy="102900"/>
          </a:xfrm>
          <a:prstGeom prst="rect">
            <a:avLst/>
          </a:prstGeom>
          <a:solidFill>
            <a:srgbClr val="008CA0"/>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46" name="Shape 46"/>
          <p:cNvSpPr/>
          <p:nvPr/>
        </p:nvSpPr>
        <p:spPr>
          <a:xfrm>
            <a:off x="893710" y="6755100"/>
            <a:ext cx="6462600" cy="102900"/>
          </a:xfrm>
          <a:prstGeom prst="rect">
            <a:avLst/>
          </a:prstGeom>
          <a:solidFill>
            <a:srgbClr val="455FA9"/>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47" name="Shape 47"/>
          <p:cNvSpPr txBox="1">
            <a:spLocks noGrp="1"/>
          </p:cNvSpPr>
          <p:nvPr>
            <p:ph type="sldNum" idx="12"/>
          </p:nvPr>
        </p:nvSpPr>
        <p:spPr>
          <a:xfrm>
            <a:off x="8480575" y="6364177"/>
            <a:ext cx="548700" cy="417900"/>
          </a:xfrm>
          <a:prstGeom prst="rect">
            <a:avLst/>
          </a:prstGeom>
        </p:spPr>
        <p:txBody>
          <a:bodyPr spcFirstLastPara="1" wrap="square" lIns="91425" tIns="91425" rIns="91425" bIns="91425" anchor="t" anchorCtr="0">
            <a:noAutofit/>
          </a:bodyPr>
          <a:lstStyle>
            <a:lvl1pPr lvl="0">
              <a:buNone/>
              <a:defRPr>
                <a:solidFill>
                  <a:srgbClr val="97ABBC"/>
                </a:solidFill>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Tree>
    <p:extLst>
      <p:ext uri="{BB962C8B-B14F-4D97-AF65-F5344CB8AC3E}">
        <p14:creationId xmlns:p14="http://schemas.microsoft.com/office/powerpoint/2010/main" val="1789385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6" name="Shape 16"/>
          <p:cNvSpPr/>
          <p:nvPr/>
        </p:nvSpPr>
        <p:spPr>
          <a:xfrm>
            <a:off x="0" y="0"/>
            <a:ext cx="9144000" cy="5323800"/>
          </a:xfrm>
          <a:prstGeom prst="rect">
            <a:avLst/>
          </a:prstGeom>
          <a:solidFill>
            <a:srgbClr val="455FA9"/>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17" name="Shape 17"/>
          <p:cNvSpPr txBox="1">
            <a:spLocks noGrp="1"/>
          </p:cNvSpPr>
          <p:nvPr>
            <p:ph type="ctrTitle" hasCustomPrompt="1"/>
          </p:nvPr>
        </p:nvSpPr>
        <p:spPr>
          <a:xfrm>
            <a:off x="685800" y="2111123"/>
            <a:ext cx="7772400" cy="1546500"/>
          </a:xfrm>
          <a:prstGeom prst="rect">
            <a:avLst/>
          </a:prstGeom>
        </p:spPr>
        <p:txBody>
          <a:bodyPr spcFirstLastPara="1" wrap="square" lIns="91425" tIns="91425" rIns="91425" bIns="91425" anchor="b" anchorCtr="0"/>
          <a:lstStyle>
            <a:lvl1pPr lvl="0" algn="ctr" rtl="0">
              <a:spcBef>
                <a:spcPts val="0"/>
              </a:spcBef>
              <a:spcAft>
                <a:spcPts val="0"/>
              </a:spcAft>
              <a:buClr>
                <a:srgbClr val="FFFFFF"/>
              </a:buClr>
              <a:buSzPts val="4800"/>
              <a:buNone/>
              <a:defRPr sz="36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t>Title</a:t>
            </a:r>
            <a:endParaRPr dirty="0"/>
          </a:p>
        </p:txBody>
      </p:sp>
      <p:sp>
        <p:nvSpPr>
          <p:cNvPr id="18" name="Shape 18"/>
          <p:cNvSpPr txBox="1">
            <a:spLocks noGrp="1"/>
          </p:cNvSpPr>
          <p:nvPr>
            <p:ph type="subTitle" idx="1" hasCustomPrompt="1"/>
          </p:nvPr>
        </p:nvSpPr>
        <p:spPr>
          <a:xfrm>
            <a:off x="685800" y="3786738"/>
            <a:ext cx="7772400" cy="1046400"/>
          </a:xfrm>
          <a:prstGeom prst="rect">
            <a:avLst/>
          </a:prstGeom>
        </p:spPr>
        <p:txBody>
          <a:bodyPr spcFirstLastPara="1" wrap="square" lIns="91425" tIns="91425" rIns="91425" bIns="91425" anchor="t" anchorCtr="0"/>
          <a:lstStyle>
            <a:lvl1pPr lvl="0" algn="ctr" rtl="0">
              <a:spcBef>
                <a:spcPts val="0"/>
              </a:spcBef>
              <a:spcAft>
                <a:spcPts val="0"/>
              </a:spcAft>
              <a:buClr>
                <a:srgbClr val="FFFFFF"/>
              </a:buClr>
              <a:buSzPts val="2400"/>
              <a:buNone/>
              <a:defRPr sz="1800" b="1">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2400"/>
              <a:buNone/>
              <a:defRPr b="1">
                <a:solidFill>
                  <a:srgbClr val="FFFFFF"/>
                </a:solidFill>
              </a:defRPr>
            </a:lvl2pPr>
            <a:lvl3pPr lvl="2" algn="ctr" rtl="0">
              <a:spcBef>
                <a:spcPts val="0"/>
              </a:spcBef>
              <a:spcAft>
                <a:spcPts val="0"/>
              </a:spcAft>
              <a:buClr>
                <a:srgbClr val="FFFFFF"/>
              </a:buClr>
              <a:buSzPts val="2400"/>
              <a:buNone/>
              <a:defRPr b="1">
                <a:solidFill>
                  <a:srgbClr val="FFFFFF"/>
                </a:solidFill>
              </a:defRPr>
            </a:lvl3pPr>
            <a:lvl4pPr lvl="3" algn="ctr" rtl="0">
              <a:spcBef>
                <a:spcPts val="0"/>
              </a:spcBef>
              <a:spcAft>
                <a:spcPts val="0"/>
              </a:spcAft>
              <a:buClr>
                <a:srgbClr val="FFFFFF"/>
              </a:buClr>
              <a:buSzPts val="2400"/>
              <a:buNone/>
              <a:defRPr sz="1800" b="1">
                <a:solidFill>
                  <a:srgbClr val="FFFFFF"/>
                </a:solidFill>
              </a:defRPr>
            </a:lvl4pPr>
            <a:lvl5pPr lvl="4" algn="ctr" rtl="0">
              <a:spcBef>
                <a:spcPts val="0"/>
              </a:spcBef>
              <a:spcAft>
                <a:spcPts val="0"/>
              </a:spcAft>
              <a:buClr>
                <a:srgbClr val="FFFFFF"/>
              </a:buClr>
              <a:buSzPts val="2400"/>
              <a:buNone/>
              <a:defRPr sz="1800" b="1">
                <a:solidFill>
                  <a:srgbClr val="FFFFFF"/>
                </a:solidFill>
              </a:defRPr>
            </a:lvl5pPr>
            <a:lvl6pPr lvl="5" algn="ctr" rtl="0">
              <a:spcBef>
                <a:spcPts val="0"/>
              </a:spcBef>
              <a:spcAft>
                <a:spcPts val="0"/>
              </a:spcAft>
              <a:buClr>
                <a:srgbClr val="FFFFFF"/>
              </a:buClr>
              <a:buSzPts val="2400"/>
              <a:buNone/>
              <a:defRPr sz="1800" b="1">
                <a:solidFill>
                  <a:srgbClr val="FFFFFF"/>
                </a:solidFill>
              </a:defRPr>
            </a:lvl6pPr>
            <a:lvl7pPr lvl="6" algn="ctr" rtl="0">
              <a:spcBef>
                <a:spcPts val="0"/>
              </a:spcBef>
              <a:spcAft>
                <a:spcPts val="0"/>
              </a:spcAft>
              <a:buClr>
                <a:srgbClr val="FFFFFF"/>
              </a:buClr>
              <a:buSzPts val="2400"/>
              <a:buNone/>
              <a:defRPr sz="1800" b="1">
                <a:solidFill>
                  <a:srgbClr val="FFFFFF"/>
                </a:solidFill>
              </a:defRPr>
            </a:lvl7pPr>
            <a:lvl8pPr lvl="7" algn="ctr" rtl="0">
              <a:spcBef>
                <a:spcPts val="0"/>
              </a:spcBef>
              <a:spcAft>
                <a:spcPts val="0"/>
              </a:spcAft>
              <a:buClr>
                <a:srgbClr val="FFFFFF"/>
              </a:buClr>
              <a:buSzPts val="2400"/>
              <a:buNone/>
              <a:defRPr sz="1800" b="1">
                <a:solidFill>
                  <a:srgbClr val="FFFFFF"/>
                </a:solidFill>
              </a:defRPr>
            </a:lvl8pPr>
            <a:lvl9pPr lvl="8" algn="ctr" rtl="0">
              <a:spcBef>
                <a:spcPts val="0"/>
              </a:spcBef>
              <a:spcAft>
                <a:spcPts val="0"/>
              </a:spcAft>
              <a:buClr>
                <a:srgbClr val="FFFFFF"/>
              </a:buClr>
              <a:buSzPts val="2400"/>
              <a:buNone/>
              <a:defRPr sz="1800" b="1">
                <a:solidFill>
                  <a:srgbClr val="FFFFFF"/>
                </a:solidFill>
              </a:defRPr>
            </a:lvl9pPr>
          </a:lstStyle>
          <a:p>
            <a:r>
              <a:rPr lang="en-US" dirty="0"/>
              <a:t>Subtitle</a:t>
            </a:r>
            <a:endParaRPr dirty="0"/>
          </a:p>
        </p:txBody>
      </p:sp>
      <p:sp>
        <p:nvSpPr>
          <p:cNvPr id="19" name="Shape 19"/>
          <p:cNvSpPr/>
          <p:nvPr/>
        </p:nvSpPr>
        <p:spPr>
          <a:xfrm>
            <a:off x="3047704" y="5323800"/>
            <a:ext cx="3047700" cy="102900"/>
          </a:xfrm>
          <a:prstGeom prst="rect">
            <a:avLst/>
          </a:prstGeom>
          <a:solidFill>
            <a:srgbClr val="EFAA1F"/>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20" name="Shape 20"/>
          <p:cNvSpPr/>
          <p:nvPr/>
        </p:nvSpPr>
        <p:spPr>
          <a:xfrm>
            <a:off x="6096271" y="5323800"/>
            <a:ext cx="3047700" cy="102900"/>
          </a:xfrm>
          <a:prstGeom prst="rect">
            <a:avLst/>
          </a:prstGeom>
          <a:solidFill>
            <a:srgbClr val="C63F28"/>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21" name="Shape 21"/>
          <p:cNvSpPr/>
          <p:nvPr/>
        </p:nvSpPr>
        <p:spPr>
          <a:xfrm>
            <a:off x="1" y="5323800"/>
            <a:ext cx="3047700" cy="102900"/>
          </a:xfrm>
          <a:prstGeom prst="rect">
            <a:avLst/>
          </a:prstGeom>
          <a:solidFill>
            <a:srgbClr val="008CA0"/>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22" name="Shape 22"/>
          <p:cNvSpPr txBox="1">
            <a:spLocks noGrp="1"/>
          </p:cNvSpPr>
          <p:nvPr>
            <p:ph type="sldNum" idx="12"/>
          </p:nvPr>
        </p:nvSpPr>
        <p:spPr>
          <a:xfrm>
            <a:off x="-125" y="6440375"/>
            <a:ext cx="9144000" cy="417900"/>
          </a:xfrm>
          <a:prstGeom prst="rect">
            <a:avLst/>
          </a:prstGeom>
        </p:spPr>
        <p:txBody>
          <a:bodyPr spcFirstLastPara="1" wrap="square" lIns="91425" tIns="91425" rIns="91425" bIns="91425" anchor="t" anchorCtr="0">
            <a:noAutofit/>
          </a:bodyPr>
          <a:lstStyle>
            <a:lvl1pPr lvl="0" algn="ctr">
              <a:buNone/>
              <a:defRPr>
                <a:latin typeface="+mn-lt"/>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3584" y="595524"/>
            <a:ext cx="2555942" cy="798047"/>
          </a:xfrm>
          <a:prstGeom prst="rect">
            <a:avLst/>
          </a:prstGeom>
        </p:spPr>
      </p:pic>
    </p:spTree>
    <p:extLst>
      <p:ext uri="{BB962C8B-B14F-4D97-AF65-F5344CB8AC3E}">
        <p14:creationId xmlns:p14="http://schemas.microsoft.com/office/powerpoint/2010/main" val="965512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color background">
  <p:cSld name="Blank color background">
    <p:bg>
      <p:bgPr>
        <a:solidFill>
          <a:srgbClr val="455FA9"/>
        </a:solidFill>
        <a:effectLst/>
      </p:bgPr>
    </p:bg>
    <p:spTree>
      <p:nvGrpSpPr>
        <p:cNvPr id="1" name="Shape 78"/>
        <p:cNvGrpSpPr/>
        <p:nvPr/>
      </p:nvGrpSpPr>
      <p:grpSpPr>
        <a:xfrm>
          <a:off x="0" y="0"/>
          <a:ext cx="0" cy="0"/>
          <a:chOff x="0" y="0"/>
          <a:chExt cx="0" cy="0"/>
        </a:xfrm>
      </p:grpSpPr>
      <p:sp>
        <p:nvSpPr>
          <p:cNvPr id="79" name="Shape 79"/>
          <p:cNvSpPr/>
          <p:nvPr/>
        </p:nvSpPr>
        <p:spPr>
          <a:xfrm>
            <a:off x="7356366" y="6755100"/>
            <a:ext cx="893700" cy="102900"/>
          </a:xfrm>
          <a:prstGeom prst="rect">
            <a:avLst/>
          </a:prstGeom>
          <a:solidFill>
            <a:srgbClr val="EFAA1F"/>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80" name="Shape 80"/>
          <p:cNvSpPr/>
          <p:nvPr/>
        </p:nvSpPr>
        <p:spPr>
          <a:xfrm>
            <a:off x="8250312" y="6755100"/>
            <a:ext cx="893700" cy="102900"/>
          </a:xfrm>
          <a:prstGeom prst="rect">
            <a:avLst/>
          </a:prstGeom>
          <a:solidFill>
            <a:srgbClr val="C63F28"/>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81" name="Shape 81"/>
          <p:cNvSpPr/>
          <p:nvPr/>
        </p:nvSpPr>
        <p:spPr>
          <a:xfrm>
            <a:off x="0" y="6755100"/>
            <a:ext cx="893700" cy="102900"/>
          </a:xfrm>
          <a:prstGeom prst="rect">
            <a:avLst/>
          </a:prstGeom>
          <a:solidFill>
            <a:srgbClr val="7C9B52"/>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82" name="Shape 82"/>
          <p:cNvSpPr/>
          <p:nvPr/>
        </p:nvSpPr>
        <p:spPr>
          <a:xfrm>
            <a:off x="893710" y="6755100"/>
            <a:ext cx="6462600" cy="102900"/>
          </a:xfrm>
          <a:prstGeom prst="rect">
            <a:avLst/>
          </a:prstGeom>
          <a:solidFill>
            <a:srgbClr val="008CA0"/>
          </a:solidFill>
          <a:ln>
            <a:noFill/>
          </a:ln>
        </p:spPr>
        <p:txBody>
          <a:bodyPr spcFirstLastPara="1" wrap="square" lIns="68569" tIns="68569" rIns="68569" bIns="68569" anchor="ctr" anchorCtr="0">
            <a:noAutofit/>
          </a:bodyPr>
          <a:lstStyle/>
          <a:p>
            <a:pPr>
              <a:buClr>
                <a:srgbClr val="000000"/>
              </a:buClr>
              <a:buFont typeface="Arial"/>
              <a:buNone/>
            </a:pPr>
            <a:endParaRPr sz="1050" kern="0" dirty="0">
              <a:solidFill>
                <a:srgbClr val="000000"/>
              </a:solidFill>
              <a:cs typeface="Arial"/>
              <a:sym typeface="Arial"/>
            </a:endParaRPr>
          </a:p>
        </p:txBody>
      </p:sp>
      <p:sp>
        <p:nvSpPr>
          <p:cNvPr id="83" name="Shape 83"/>
          <p:cNvSpPr txBox="1">
            <a:spLocks noGrp="1"/>
          </p:cNvSpPr>
          <p:nvPr>
            <p:ph type="sldNum" idx="12"/>
          </p:nvPr>
        </p:nvSpPr>
        <p:spPr>
          <a:xfrm>
            <a:off x="8480575" y="6364177"/>
            <a:ext cx="548700" cy="417900"/>
          </a:xfrm>
          <a:prstGeom prst="rect">
            <a:avLst/>
          </a:prstGeom>
        </p:spPr>
        <p:txBody>
          <a:bodyPr spcFirstLastPara="1" wrap="square" lIns="91425" tIns="91425" rIns="91425" bIns="91425" anchor="t" anchorCtr="0">
            <a:noAutofit/>
          </a:bodyPr>
          <a:lstStyle>
            <a:lvl1pPr lvl="0">
              <a:buNone/>
              <a:defRPr>
                <a:solidFill>
                  <a:srgbClr val="97ABBC"/>
                </a:solidFill>
                <a:latin typeface="+mj-lt"/>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fld id="{00000000-1234-1234-1234-123412341234}" type="slidenum">
              <a:rPr lang="en" smtClean="0"/>
              <a:pPr/>
              <a:t>‹#›</a:t>
            </a:fld>
            <a:endParaRPr lang="en" dirty="0"/>
          </a:p>
        </p:txBody>
      </p:sp>
      <p:pic>
        <p:nvPicPr>
          <p:cNvPr id="7" name="Picture 6"/>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Tree>
    <p:extLst>
      <p:ext uri="{BB962C8B-B14F-4D97-AF65-F5344CB8AC3E}">
        <p14:creationId xmlns:p14="http://schemas.microsoft.com/office/powerpoint/2010/main" val="821517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1679055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1"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304543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Shape 26"/>
          <p:cNvSpPr/>
          <p:nvPr userDrawn="1"/>
        </p:nvSpPr>
        <p:spPr>
          <a:xfrm>
            <a:off x="4967681" y="2071863"/>
            <a:ext cx="1467900" cy="102035"/>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 name="Shape 27"/>
          <p:cNvSpPr/>
          <p:nvPr userDrawn="1"/>
        </p:nvSpPr>
        <p:spPr>
          <a:xfrm>
            <a:off x="6435581" y="2071864"/>
            <a:ext cx="2720451" cy="102035"/>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5" name="Shape 28"/>
          <p:cNvSpPr/>
          <p:nvPr userDrawn="1"/>
        </p:nvSpPr>
        <p:spPr>
          <a:xfrm>
            <a:off x="0" y="2071861"/>
            <a:ext cx="2364206" cy="102035"/>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6" name="Shape 29"/>
          <p:cNvSpPr/>
          <p:nvPr userDrawn="1"/>
        </p:nvSpPr>
        <p:spPr>
          <a:xfrm>
            <a:off x="2364205" y="2071862"/>
            <a:ext cx="1753412" cy="102035"/>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7" name="Shape 25"/>
          <p:cNvSpPr txBox="1"/>
          <p:nvPr userDrawn="1"/>
        </p:nvSpPr>
        <p:spPr>
          <a:xfrm>
            <a:off x="3766612" y="1552771"/>
            <a:ext cx="1467900" cy="871500"/>
          </a:xfrm>
          <a:prstGeom prst="rect">
            <a:avLst/>
          </a:prstGeom>
          <a:noFill/>
          <a:ln>
            <a:noFill/>
          </a:ln>
        </p:spPr>
        <p:txBody>
          <a:bodyPr spcFirstLastPara="1" wrap="square" lIns="68569" tIns="68569" rIns="68569" bIns="68569" anchor="t" anchorCtr="0">
            <a:noAutofit/>
          </a:bodyPr>
          <a:lstStyle/>
          <a:p>
            <a:pPr marL="0" lvl="0" indent="0" algn="ctr">
              <a:spcBef>
                <a:spcPts val="0"/>
              </a:spcBef>
              <a:spcAft>
                <a:spcPts val="0"/>
              </a:spcAft>
              <a:buNone/>
            </a:pPr>
            <a:r>
              <a:rPr lang="en" sz="7200" b="1" dirty="0">
                <a:solidFill>
                  <a:srgbClr val="97ABBC"/>
                </a:solidFill>
                <a:latin typeface="Arial" panose="020B0604020202020204" pitchFamily="34" charset="0"/>
                <a:cs typeface="Arial" panose="020B0604020202020204" pitchFamily="34" charset="0"/>
              </a:rPr>
              <a:t>“</a:t>
            </a:r>
            <a:endParaRPr sz="7200" b="1" dirty="0">
              <a:solidFill>
                <a:srgbClr val="97ABBC"/>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9911" y="146610"/>
            <a:ext cx="986625" cy="174724"/>
          </a:xfrm>
          <a:prstGeom prst="rect">
            <a:avLst/>
          </a:prstGeom>
        </p:spPr>
      </p:pic>
      <p:sp>
        <p:nvSpPr>
          <p:cNvPr id="10" name="Text Placeholder 9"/>
          <p:cNvSpPr>
            <a:spLocks noGrp="1"/>
          </p:cNvSpPr>
          <p:nvPr>
            <p:ph type="body" sz="quarter" idx="10"/>
          </p:nvPr>
        </p:nvSpPr>
        <p:spPr>
          <a:xfrm>
            <a:off x="1350036" y="2584133"/>
            <a:ext cx="6619875" cy="738187"/>
          </a:xfrm>
        </p:spPr>
        <p:txBody>
          <a:bodyPr>
            <a:normAutofit/>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132513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7"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142995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Blurple">
    <p:bg>
      <p:bgPr>
        <a:solidFill>
          <a:srgbClr val="455FA9"/>
        </a:solidFill>
        <a:effectLst/>
      </p:bgPr>
    </p:bg>
    <p:spTree>
      <p:nvGrpSpPr>
        <p:cNvPr id="1" name=""/>
        <p:cNvGrpSpPr/>
        <p:nvPr/>
      </p:nvGrpSpPr>
      <p:grpSpPr>
        <a:xfrm>
          <a:off x="0" y="0"/>
          <a:ext cx="0" cy="0"/>
          <a:chOff x="0" y="0"/>
          <a:chExt cx="0" cy="0"/>
        </a:xfrm>
      </p:grpSpPr>
      <p:sp>
        <p:nvSpPr>
          <p:cNvPr id="5" name="Shape 79"/>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80"/>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81"/>
          <p:cNvSpPr/>
          <p:nvPr userDrawn="1"/>
        </p:nvSpPr>
        <p:spPr>
          <a:xfrm>
            <a:off x="0" y="6755100"/>
            <a:ext cx="893700" cy="102900"/>
          </a:xfrm>
          <a:prstGeom prst="rect">
            <a:avLst/>
          </a:prstGeom>
          <a:solidFill>
            <a:srgbClr val="7C9B5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82"/>
          <p:cNvSpPr/>
          <p:nvPr userDrawn="1"/>
        </p:nvSpPr>
        <p:spPr>
          <a:xfrm>
            <a:off x="893710" y="6755100"/>
            <a:ext cx="6462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9" name="Picture 8"/>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0" name="Title 1"/>
          <p:cNvSpPr>
            <a:spLocks noGrp="1"/>
          </p:cNvSpPr>
          <p:nvPr>
            <p:ph type="title"/>
          </p:nvPr>
        </p:nvSpPr>
        <p:spPr>
          <a:xfrm>
            <a:off x="628650" y="365126"/>
            <a:ext cx="7886700" cy="1325563"/>
          </a:xfrm>
        </p:spPr>
        <p:txBody>
          <a:bodyPr/>
          <a:lstStyle>
            <a:lvl1pPr>
              <a:defRPr>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628650" y="1825625"/>
            <a:ext cx="7886700" cy="435133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880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cess Layout">
    <p:spTree>
      <p:nvGrpSpPr>
        <p:cNvPr id="1" name=""/>
        <p:cNvGrpSpPr/>
        <p:nvPr/>
      </p:nvGrpSpPr>
      <p:grpSpPr>
        <a:xfrm>
          <a:off x="0" y="0"/>
          <a:ext cx="0" cy="0"/>
          <a:chOff x="0" y="0"/>
          <a:chExt cx="0" cy="0"/>
        </a:xfrm>
      </p:grpSpPr>
      <p:sp>
        <p:nvSpPr>
          <p:cNvPr id="2" name="Title 1"/>
          <p:cNvSpPr>
            <a:spLocks noGrp="1"/>
          </p:cNvSpPr>
          <p:nvPr>
            <p:ph type="title"/>
          </p:nvPr>
        </p:nvSpPr>
        <p:spPr>
          <a:xfrm>
            <a:off x="552450" y="420341"/>
            <a:ext cx="7886700" cy="1325563"/>
          </a:xfrm>
        </p:spPr>
        <p:txBody>
          <a:bodyPr/>
          <a:lstStyle/>
          <a:p>
            <a:r>
              <a:rPr lang="en-US"/>
              <a:t>Click to edit Master 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5" name="Shape 246"/>
          <p:cNvSpPr/>
          <p:nvPr/>
        </p:nvSpPr>
        <p:spPr>
          <a:xfrm>
            <a:off x="5632317" y="2669418"/>
            <a:ext cx="3305700" cy="669000"/>
          </a:xfrm>
          <a:prstGeom prst="chevron">
            <a:avLst>
              <a:gd name="adj" fmla="val 50000"/>
            </a:avLst>
          </a:prstGeom>
          <a:solidFill>
            <a:srgbClr val="C63F28"/>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8" name="Shape 249"/>
          <p:cNvSpPr/>
          <p:nvPr/>
        </p:nvSpPr>
        <p:spPr>
          <a:xfrm>
            <a:off x="0" y="2669632"/>
            <a:ext cx="3546900" cy="669000"/>
          </a:xfrm>
          <a:prstGeom prst="homePlate">
            <a:avLst>
              <a:gd name="adj" fmla="val 50000"/>
            </a:avLst>
          </a:prstGeom>
          <a:solidFill>
            <a:srgbClr val="008CA0"/>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24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Raleway"/>
            </a:endParaRPr>
          </a:p>
        </p:txBody>
      </p:sp>
      <p:sp>
        <p:nvSpPr>
          <p:cNvPr id="11" name="Shape 252"/>
          <p:cNvSpPr/>
          <p:nvPr/>
        </p:nvSpPr>
        <p:spPr>
          <a:xfrm>
            <a:off x="2944204" y="2669418"/>
            <a:ext cx="3305700" cy="669000"/>
          </a:xfrm>
          <a:prstGeom prst="chevron">
            <a:avLst>
              <a:gd name="adj" fmla="val 50000"/>
            </a:avLst>
          </a:prstGeom>
          <a:solidFill>
            <a:srgbClr val="455FA9"/>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14"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Text Placeholder 5"/>
          <p:cNvSpPr>
            <a:spLocks noGrp="1"/>
          </p:cNvSpPr>
          <p:nvPr>
            <p:ph type="body" sz="quarter" idx="10"/>
          </p:nvPr>
        </p:nvSpPr>
        <p:spPr>
          <a:xfrm>
            <a:off x="30480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1" name="Text Placeholder 5"/>
          <p:cNvSpPr>
            <a:spLocks noGrp="1"/>
          </p:cNvSpPr>
          <p:nvPr>
            <p:ph type="body" sz="quarter" idx="11"/>
          </p:nvPr>
        </p:nvSpPr>
        <p:spPr>
          <a:xfrm>
            <a:off x="342359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2" name="Text Placeholder 5"/>
          <p:cNvSpPr>
            <a:spLocks noGrp="1"/>
          </p:cNvSpPr>
          <p:nvPr>
            <p:ph type="body" sz="quarter" idx="12"/>
          </p:nvPr>
        </p:nvSpPr>
        <p:spPr>
          <a:xfrm>
            <a:off x="6269401"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9" name="Text Placeholder 8"/>
          <p:cNvSpPr>
            <a:spLocks noGrp="1"/>
          </p:cNvSpPr>
          <p:nvPr>
            <p:ph type="body" sz="quarter" idx="13"/>
          </p:nvPr>
        </p:nvSpPr>
        <p:spPr>
          <a:xfrm>
            <a:off x="304800" y="3527425"/>
            <a:ext cx="2430463" cy="2279650"/>
          </a:xfrm>
        </p:spPr>
        <p:txBody>
          <a:bodyPr>
            <a:normAutofit/>
          </a:bodyPr>
          <a:lstStyle>
            <a:lvl1pPr marL="0" indent="0">
              <a:buNone/>
              <a:defRPr sz="2000"/>
            </a:lvl1pPr>
          </a:lstStyle>
          <a:p>
            <a:pPr lvl="0"/>
            <a:r>
              <a:rPr lang="en-US"/>
              <a:t>Click to edit Master text styles</a:t>
            </a:r>
          </a:p>
        </p:txBody>
      </p:sp>
      <p:sp>
        <p:nvSpPr>
          <p:cNvPr id="23" name="Text Placeholder 8"/>
          <p:cNvSpPr>
            <a:spLocks noGrp="1"/>
          </p:cNvSpPr>
          <p:nvPr>
            <p:ph type="body" sz="quarter" idx="14"/>
          </p:nvPr>
        </p:nvSpPr>
        <p:spPr>
          <a:xfrm>
            <a:off x="3262494" y="3527425"/>
            <a:ext cx="2430463" cy="2279650"/>
          </a:xfrm>
        </p:spPr>
        <p:txBody>
          <a:bodyPr>
            <a:normAutofit/>
          </a:bodyPr>
          <a:lstStyle>
            <a:lvl1pPr marL="0" indent="0">
              <a:buNone/>
              <a:defRPr sz="2000"/>
            </a:lvl1pPr>
          </a:lstStyle>
          <a:p>
            <a:pPr lvl="0"/>
            <a:r>
              <a:rPr lang="en-US"/>
              <a:t>Click to edit Master text styles</a:t>
            </a:r>
          </a:p>
        </p:txBody>
      </p:sp>
      <p:sp>
        <p:nvSpPr>
          <p:cNvPr id="24" name="Text Placeholder 8"/>
          <p:cNvSpPr>
            <a:spLocks noGrp="1"/>
          </p:cNvSpPr>
          <p:nvPr>
            <p:ph type="body" sz="quarter" idx="15"/>
          </p:nvPr>
        </p:nvSpPr>
        <p:spPr>
          <a:xfrm>
            <a:off x="6220188" y="3527425"/>
            <a:ext cx="2430463" cy="2279650"/>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83249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arrows Layout">
    <p:spTree>
      <p:nvGrpSpPr>
        <p:cNvPr id="1" name=""/>
        <p:cNvGrpSpPr/>
        <p:nvPr/>
      </p:nvGrpSpPr>
      <p:grpSpPr>
        <a:xfrm>
          <a:off x="0" y="0"/>
          <a:ext cx="0" cy="0"/>
          <a:chOff x="0" y="0"/>
          <a:chExt cx="0" cy="0"/>
        </a:xfrm>
      </p:grpSpPr>
      <p:sp>
        <p:nvSpPr>
          <p:cNvPr id="3" name="Shape 236"/>
          <p:cNvSpPr/>
          <p:nvPr userDrawn="1"/>
        </p:nvSpPr>
        <p:spPr>
          <a:xfrm>
            <a:off x="0" y="862500"/>
            <a:ext cx="940500" cy="891600"/>
          </a:xfrm>
          <a:prstGeom prst="rightArrow">
            <a:avLst>
              <a:gd name="adj1" fmla="val 61815"/>
              <a:gd name="adj2" fmla="val 50000"/>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 name="Shape 237"/>
          <p:cNvSpPr/>
          <p:nvPr userDrawn="1"/>
        </p:nvSpPr>
        <p:spPr>
          <a:xfrm>
            <a:off x="0" y="2767500"/>
            <a:ext cx="940500" cy="891600"/>
          </a:xfrm>
          <a:prstGeom prst="rightArrow">
            <a:avLst>
              <a:gd name="adj1" fmla="val 61815"/>
              <a:gd name="adj2" fmla="val 50000"/>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238"/>
          <p:cNvSpPr/>
          <p:nvPr userDrawn="1"/>
        </p:nvSpPr>
        <p:spPr>
          <a:xfrm>
            <a:off x="0" y="4672500"/>
            <a:ext cx="940500" cy="891600"/>
          </a:xfrm>
          <a:prstGeom prst="rightArrow">
            <a:avLst>
              <a:gd name="adj1" fmla="val 61815"/>
              <a:gd name="adj2" fmla="val 50000"/>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9" name="Text Placeholder 18"/>
          <p:cNvSpPr>
            <a:spLocks noGrp="1"/>
          </p:cNvSpPr>
          <p:nvPr>
            <p:ph type="body" sz="quarter" idx="10"/>
          </p:nvPr>
        </p:nvSpPr>
        <p:spPr>
          <a:xfrm>
            <a:off x="1185063" y="912529"/>
            <a:ext cx="6110287" cy="647302"/>
          </a:xfrm>
        </p:spPr>
        <p:txBody>
          <a:bodyPr/>
          <a:lstStyle>
            <a:lvl1pPr marL="0" indent="0">
              <a:buNone/>
              <a:defRPr>
                <a:solidFill>
                  <a:srgbClr val="EFAA1F"/>
                </a:solidFill>
              </a:defRPr>
            </a:lvl1pPr>
          </a:lstStyle>
          <a:p>
            <a:pPr lvl="0"/>
            <a:r>
              <a:rPr lang="en-US"/>
              <a:t>Click to edit Master text styles</a:t>
            </a:r>
          </a:p>
        </p:txBody>
      </p:sp>
      <p:sp>
        <p:nvSpPr>
          <p:cNvPr id="20" name="Text Placeholder 18"/>
          <p:cNvSpPr>
            <a:spLocks noGrp="1"/>
          </p:cNvSpPr>
          <p:nvPr>
            <p:ph type="body" sz="quarter" idx="11"/>
          </p:nvPr>
        </p:nvSpPr>
        <p:spPr>
          <a:xfrm>
            <a:off x="1185063" y="2802315"/>
            <a:ext cx="6110287" cy="647302"/>
          </a:xfrm>
        </p:spPr>
        <p:txBody>
          <a:bodyPr/>
          <a:lstStyle>
            <a:lvl1pPr marL="0" indent="0">
              <a:buNone/>
              <a:defRPr>
                <a:solidFill>
                  <a:srgbClr val="C63F28"/>
                </a:solidFill>
              </a:defRPr>
            </a:lvl1pPr>
          </a:lstStyle>
          <a:p>
            <a:pPr lvl="0"/>
            <a:r>
              <a:rPr lang="en-US"/>
              <a:t>Click to edit Master text styles</a:t>
            </a:r>
          </a:p>
        </p:txBody>
      </p:sp>
      <p:sp>
        <p:nvSpPr>
          <p:cNvPr id="21" name="Text Placeholder 18"/>
          <p:cNvSpPr>
            <a:spLocks noGrp="1"/>
          </p:cNvSpPr>
          <p:nvPr>
            <p:ph type="body" sz="quarter" idx="12"/>
          </p:nvPr>
        </p:nvSpPr>
        <p:spPr>
          <a:xfrm>
            <a:off x="1185063" y="4725064"/>
            <a:ext cx="6110287" cy="647302"/>
          </a:xfrm>
        </p:spPr>
        <p:txBody>
          <a:bodyPr/>
          <a:lstStyle>
            <a:lvl1pPr marL="0" indent="0">
              <a:buNone/>
              <a:defRPr>
                <a:solidFill>
                  <a:srgbClr val="008CA0"/>
                </a:solidFill>
              </a:defRPr>
            </a:lvl1pPr>
          </a:lstStyle>
          <a:p>
            <a:pPr lvl="0"/>
            <a:r>
              <a:rPr lang="en-US"/>
              <a:t>Click to edit Master text styles</a:t>
            </a:r>
          </a:p>
        </p:txBody>
      </p:sp>
      <p:sp>
        <p:nvSpPr>
          <p:cNvPr id="23" name="Text Placeholder 22"/>
          <p:cNvSpPr>
            <a:spLocks noGrp="1"/>
          </p:cNvSpPr>
          <p:nvPr>
            <p:ph type="body" sz="quarter" idx="13"/>
          </p:nvPr>
        </p:nvSpPr>
        <p:spPr>
          <a:xfrm>
            <a:off x="1184275" y="1654175"/>
            <a:ext cx="4089400" cy="563563"/>
          </a:xfrm>
        </p:spPr>
        <p:txBody>
          <a:bodyPr>
            <a:noAutofit/>
          </a:bodyPr>
          <a:lstStyle>
            <a:lvl1pPr marL="0" indent="0">
              <a:buNone/>
              <a:defRPr sz="2000"/>
            </a:lvl1pPr>
          </a:lstStyle>
          <a:p>
            <a:pPr lvl="0"/>
            <a:r>
              <a:rPr lang="en-US"/>
              <a:t>Click to edit Master text styles</a:t>
            </a:r>
          </a:p>
        </p:txBody>
      </p:sp>
      <p:sp>
        <p:nvSpPr>
          <p:cNvPr id="24" name="Text Placeholder 22"/>
          <p:cNvSpPr>
            <a:spLocks noGrp="1"/>
          </p:cNvSpPr>
          <p:nvPr>
            <p:ph type="body" sz="quarter" idx="14"/>
          </p:nvPr>
        </p:nvSpPr>
        <p:spPr>
          <a:xfrm>
            <a:off x="1184275" y="3691037"/>
            <a:ext cx="4089400" cy="563563"/>
          </a:xfrm>
        </p:spPr>
        <p:txBody>
          <a:bodyPr>
            <a:noAutofit/>
          </a:bodyPr>
          <a:lstStyle>
            <a:lvl1pPr marL="0" indent="0">
              <a:buNone/>
              <a:defRPr sz="2000"/>
            </a:lvl1pPr>
          </a:lstStyle>
          <a:p>
            <a:pPr lvl="0"/>
            <a:r>
              <a:rPr lang="en-US"/>
              <a:t>Click to edit Master text styles</a:t>
            </a:r>
          </a:p>
        </p:txBody>
      </p:sp>
      <p:sp>
        <p:nvSpPr>
          <p:cNvPr id="25" name="Text Placeholder 22"/>
          <p:cNvSpPr>
            <a:spLocks noGrp="1"/>
          </p:cNvSpPr>
          <p:nvPr>
            <p:ph type="body" sz="quarter" idx="15"/>
          </p:nvPr>
        </p:nvSpPr>
        <p:spPr>
          <a:xfrm>
            <a:off x="1184275" y="5536561"/>
            <a:ext cx="4089400" cy="563563"/>
          </a:xfrm>
        </p:spPr>
        <p:txBody>
          <a:bodyPr>
            <a:no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04719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0" y="0"/>
            <a:ext cx="5256621" cy="67551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5791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61654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60" r:id="rId4"/>
    <p:sldLayoutId id="2147483667" r:id="rId5"/>
    <p:sldLayoutId id="2147483668" r:id="rId6"/>
    <p:sldLayoutId id="2147483673" r:id="rId7"/>
    <p:sldLayoutId id="2147483674" r:id="rId8"/>
    <p:sldLayoutId id="2147483670" r:id="rId9"/>
    <p:sldLayoutId id="2147483675" r:id="rId10"/>
    <p:sldLayoutId id="2147483676" r:id="rId11"/>
    <p:sldLayoutId id="2147483677" r:id="rId12"/>
    <p:sldLayoutId id="2147483678"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13.tmp"/><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18.tmp"/><Relationship Id="rId3" Type="http://schemas.openxmlformats.org/officeDocument/2006/relationships/slideLayout" Target="../slideLayouts/slideLayout2.xml"/><Relationship Id="rId7" Type="http://schemas.openxmlformats.org/officeDocument/2006/relationships/image" Target="../media/image17.png"/><Relationship Id="rId12" Type="http://schemas.openxmlformats.org/officeDocument/2006/relationships/image" Target="../media/image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6.png"/><Relationship Id="rId11" Type="http://schemas.openxmlformats.org/officeDocument/2006/relationships/hyperlink" Target="https://resources.csi.state.co.us/troubleshooting-errors/" TargetMode="External"/><Relationship Id="rId5" Type="http://schemas.openxmlformats.org/officeDocument/2006/relationships/image" Target="../media/image15.png"/><Relationship Id="rId10" Type="http://schemas.openxmlformats.org/officeDocument/2006/relationships/hyperlink" Target="https://resources.csi.state.co.us/data-submissions-calendar/" TargetMode="External"/><Relationship Id="rId4" Type="http://schemas.openxmlformats.org/officeDocument/2006/relationships/notesSlide" Target="../notesSlides/notesSlide14.xml"/><Relationship Id="rId9" Type="http://schemas.openxmlformats.org/officeDocument/2006/relationships/hyperlink" Target="https://resources.csi.state.co.us/data-submissions-handbook/"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resources.csi.state.co.us/december-count/" TargetMode="External"/><Relationship Id="rId3" Type="http://schemas.openxmlformats.org/officeDocument/2006/relationships/audio" Target="../media/media15.m4a"/><Relationship Id="rId7" Type="http://schemas.openxmlformats.org/officeDocument/2006/relationships/image" Target="../media/image20.png"/><Relationship Id="rId2" Type="http://schemas.microsoft.com/office/2007/relationships/media" Target="../media/media15.m4a"/><Relationship Id="rId1" Type="http://schemas.openxmlformats.org/officeDocument/2006/relationships/tags" Target="../tags/tag2.xml"/><Relationship Id="rId6" Type="http://schemas.openxmlformats.org/officeDocument/2006/relationships/image" Target="../media/image19.png"/><Relationship Id="rId5" Type="http://schemas.openxmlformats.org/officeDocument/2006/relationships/notesSlide" Target="../notesSlides/notesSlide15.xml"/><Relationship Id="rId4" Type="http://schemas.openxmlformats.org/officeDocument/2006/relationships/slideLayout" Target="../slideLayouts/slideLayout10.xml"/><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0.xml"/><Relationship Id="rId7" Type="http://schemas.openxmlformats.org/officeDocument/2006/relationships/hyperlink" Target="https://resources.csi.state.co.us/wp-content/uploads/2023/08/2023-2024_SPED-Participation-File-Layout-and-Definitions_CSIAdditions.pdf"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resources.csi.state.co.us/wp-content/uploads/2023/08/2023-2024-SPED-Child-File-Layout-and-Definitions_CSIAdditions.pdf" TargetMode="External"/><Relationship Id="rId5" Type="http://schemas.openxmlformats.org/officeDocument/2006/relationships/image" Target="../media/image2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media19.m4a"/><Relationship Id="rId7" Type="http://schemas.openxmlformats.org/officeDocument/2006/relationships/image" Target="../media/image24.png"/><Relationship Id="rId2" Type="http://schemas.microsoft.com/office/2007/relationships/media" Target="../media/media19.m4a"/><Relationship Id="rId1" Type="http://schemas.openxmlformats.org/officeDocument/2006/relationships/tags" Target="../tags/tag3.xml"/><Relationship Id="rId6" Type="http://schemas.openxmlformats.org/officeDocument/2006/relationships/hyperlink" Target="https://resources.csi.state.co.us/wp-content/uploads/2023/08/23-24-SPED-Validations-Toolkit_Final.docx" TargetMode="External"/><Relationship Id="rId5" Type="http://schemas.openxmlformats.org/officeDocument/2006/relationships/notesSlide" Target="../notesSlides/notesSlide19.xml"/><Relationship Id="rId10" Type="http://schemas.openxmlformats.org/officeDocument/2006/relationships/image" Target="../media/image5.png"/><Relationship Id="rId4" Type="http://schemas.openxmlformats.org/officeDocument/2006/relationships/slideLayout" Target="../slideLayouts/slideLayout10.xml"/><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5.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7.png"/><Relationship Id="rId5" Type="http://schemas.openxmlformats.org/officeDocument/2006/relationships/hyperlink" Target="https://resources.csi.state.co.us/wp-content/uploads/2023/09/District-of-Residence-Guidance_09222023.pdf"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5.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s://resources.csi.state.co.us/wp-content/uploads/2023/08/23-24-SPEDParticipationFileCodingScenarios_Final.xlsx" TargetMode="External"/><Relationship Id="rId5" Type="http://schemas.openxmlformats.org/officeDocument/2006/relationships/image" Target="../media/image2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media22.m4a"/><Relationship Id="rId7" Type="http://schemas.openxmlformats.org/officeDocument/2006/relationships/image" Target="../media/image30.png"/><Relationship Id="rId2" Type="http://schemas.microsoft.com/office/2007/relationships/media" Target="../media/media22.m4a"/><Relationship Id="rId1" Type="http://schemas.openxmlformats.org/officeDocument/2006/relationships/tags" Target="../tags/tag4.xml"/><Relationship Id="rId6" Type="http://schemas.openxmlformats.org/officeDocument/2006/relationships/image" Target="../media/image29.png"/><Relationship Id="rId5" Type="http://schemas.openxmlformats.org/officeDocument/2006/relationships/notesSlide" Target="../notesSlides/notesSlide22.xml"/><Relationship Id="rId4" Type="http://schemas.openxmlformats.org/officeDocument/2006/relationships/slideLayout" Target="../slideLayouts/slideLayout10.xml"/><Relationship Id="rId9"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0.xml"/><Relationship Id="rId7" Type="http://schemas.openxmlformats.org/officeDocument/2006/relationships/image" Target="../media/image32.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https://content.infinitecampus.com/sis/Campus.1933/documentation/individual-education-plan-colorado/" TargetMode="External"/><Relationship Id="rId5" Type="http://schemas.openxmlformats.org/officeDocument/2006/relationships/hyperlink" Target="https://enrich-help.frontlineeducation.com/hc/en-us" TargetMode="External"/><Relationship Id="rId10" Type="http://schemas.openxmlformats.org/officeDocument/2006/relationships/image" Target="../media/image5.png"/><Relationship Id="rId4" Type="http://schemas.openxmlformats.org/officeDocument/2006/relationships/notesSlide" Target="../notesSlides/notesSlide23.xml"/><Relationship Id="rId9"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hyperlink" Target="https://resources.csi.state.co.us/wp-content/uploads/2023/08/Enrich-Child-and-Participation-Crosswalk_Final.pdf" TargetMode="External"/><Relationship Id="rId3" Type="http://schemas.openxmlformats.org/officeDocument/2006/relationships/slideLayout" Target="../slideLayouts/slideLayout10.xml"/><Relationship Id="rId7" Type="http://schemas.openxmlformats.org/officeDocument/2006/relationships/hyperlink" Target="https://resources.csi.state.co.us/wp-content/uploads/2023/08/Infinite-Campus-Child-and-Participation-Crosswalk_08282023.pdf" TargetMode="Externa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6.png"/><Relationship Id="rId5" Type="http://schemas.openxmlformats.org/officeDocument/2006/relationships/image" Target="../media/image35.tmp"/><Relationship Id="rId10" Type="http://schemas.openxmlformats.org/officeDocument/2006/relationships/image" Target="../media/image5.png"/><Relationship Id="rId4" Type="http://schemas.openxmlformats.org/officeDocument/2006/relationships/notesSlide" Target="../notesSlides/notesSlide25.xml"/><Relationship Id="rId9"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5.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9.tmp"/><Relationship Id="rId5" Type="http://schemas.openxmlformats.org/officeDocument/2006/relationships/image" Target="../media/image38.tmp"/><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hyperlink" Target="https://kb.infinitecampus.com/help/special-education-child-colorado" TargetMode="External"/><Relationship Id="rId3" Type="http://schemas.openxmlformats.org/officeDocument/2006/relationships/slideLayout" Target="../slideLayouts/slideLayout10.xml"/><Relationship Id="rId7" Type="http://schemas.openxmlformats.org/officeDocument/2006/relationships/image" Target="../media/image41.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hyperlink" Target="https://resources.csi.state.co.us/wp-content/uploads/2023/08/Enrich-File-Extraction-Document_Final.docx" TargetMode="External"/><Relationship Id="rId5" Type="http://schemas.openxmlformats.org/officeDocument/2006/relationships/image" Target="../media/image40.png"/><Relationship Id="rId10" Type="http://schemas.openxmlformats.org/officeDocument/2006/relationships/image" Target="../media/image5.png"/><Relationship Id="rId4" Type="http://schemas.openxmlformats.org/officeDocument/2006/relationships/notesSlide" Target="../notesSlides/notesSlide27.xml"/><Relationship Id="rId9" Type="http://schemas.openxmlformats.org/officeDocument/2006/relationships/hyperlink" Target="https://content.infinitecampus.com/sis/Campus.1837/documentation/student-participation-december-colorado/" TargetMode="Externa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5.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hyperlink" Target="https://resources.csi.state.co.us/wp-content/uploads/2023/09/Record_Checker_Finalv6.xlsx" TargetMode="External"/><Relationship Id="rId5" Type="http://schemas.openxmlformats.org/officeDocument/2006/relationships/image" Target="../media/image42.tmp"/><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hyperlink" Target="https://resources.csi.state.co.us/sped-record-checker-tutorial/" TargetMode="External"/><Relationship Id="rId3" Type="http://schemas.openxmlformats.org/officeDocument/2006/relationships/slideLayout" Target="../slideLayouts/slideLayout10.xml"/><Relationship Id="rId7" Type="http://schemas.openxmlformats.org/officeDocument/2006/relationships/image" Target="../media/image44.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3.png"/><Relationship Id="rId5" Type="http://schemas.openxmlformats.org/officeDocument/2006/relationships/hyperlink" Target="https://resources.csi.state.co.us/the-sped-record-checker-tool/" TargetMode="External"/><Relationship Id="rId4" Type="http://schemas.openxmlformats.org/officeDocument/2006/relationships/notesSlide" Target="../notesSlides/notesSlide29.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48.tmp"/><Relationship Id="rId3" Type="http://schemas.openxmlformats.org/officeDocument/2006/relationships/slideLayout" Target="../slideLayouts/slideLayout10.xml"/><Relationship Id="rId7" Type="http://schemas.openxmlformats.org/officeDocument/2006/relationships/image" Target="../media/image47.tmp"/><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30.xml"/><Relationship Id="rId9"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hyperlink" Target="mailto:Submissions_CSI@csi.state.co.us" TargetMode="External"/><Relationship Id="rId5" Type="http://schemas.openxmlformats.org/officeDocument/2006/relationships/image" Target="../media/image49.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5.png"/><Relationship Id="rId5" Type="http://schemas.openxmlformats.org/officeDocument/2006/relationships/image" Target="../media/image50.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10.xml"/><Relationship Id="rId7" Type="http://schemas.openxmlformats.org/officeDocument/2006/relationships/image" Target="../media/image53.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png"/><Relationship Id="rId4" Type="http://schemas.openxmlformats.org/officeDocument/2006/relationships/notesSlide" Target="../notesSlides/notesSlide33.xml"/><Relationship Id="rId9" Type="http://schemas.openxmlformats.org/officeDocument/2006/relationships/hyperlink" Target="https://resources.csi.state.co.us/troubleshooting-errors/" TargetMode="Externa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png"/><Relationship Id="rId5" Type="http://schemas.openxmlformats.org/officeDocument/2006/relationships/image" Target="../media/image55.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5.xml"/><Relationship Id="rId7" Type="http://schemas.openxmlformats.org/officeDocument/2006/relationships/image" Target="../media/image58.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notesSlide" Target="../notesSlides/notesSlide35.xml"/><Relationship Id="rId9"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5.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5.png"/><Relationship Id="rId5" Type="http://schemas.openxmlformats.org/officeDocument/2006/relationships/image" Target="../media/image60.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5.png"/><Relationship Id="rId5" Type="http://schemas.openxmlformats.org/officeDocument/2006/relationships/image" Target="../media/image61.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hyperlink" Target="https://resources.csi.state.co.us/december-count/"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diagramQuickStyle" Target="../diagrams/quickStyle2.xml"/><Relationship Id="rId3" Type="http://schemas.openxmlformats.org/officeDocument/2006/relationships/audio" Target="../media/media8.m4a"/><Relationship Id="rId7" Type="http://schemas.openxmlformats.org/officeDocument/2006/relationships/diagramLayout" Target="../diagrams/layout1.xml"/><Relationship Id="rId12" Type="http://schemas.openxmlformats.org/officeDocument/2006/relationships/diagramLayout" Target="../diagrams/layout2.xml"/><Relationship Id="rId2" Type="http://schemas.microsoft.com/office/2007/relationships/media" Target="../media/media8.m4a"/><Relationship Id="rId16" Type="http://schemas.openxmlformats.org/officeDocument/2006/relationships/image" Target="../media/image5.png"/><Relationship Id="rId1" Type="http://schemas.openxmlformats.org/officeDocument/2006/relationships/tags" Target="../tags/tag1.xml"/><Relationship Id="rId6" Type="http://schemas.openxmlformats.org/officeDocument/2006/relationships/diagramData" Target="../diagrams/data1.xml"/><Relationship Id="rId11" Type="http://schemas.openxmlformats.org/officeDocument/2006/relationships/diagramData" Target="../diagrams/data2.xml"/><Relationship Id="rId5" Type="http://schemas.openxmlformats.org/officeDocument/2006/relationships/notesSlide" Target="../notesSlides/notesSlide8.xml"/><Relationship Id="rId15" Type="http://schemas.microsoft.com/office/2007/relationships/diagramDrawing" Target="../diagrams/drawing2.xml"/><Relationship Id="rId10" Type="http://schemas.microsoft.com/office/2007/relationships/diagramDrawing" Target="../diagrams/drawing1.xml"/><Relationship Id="rId4" Type="http://schemas.openxmlformats.org/officeDocument/2006/relationships/slideLayout" Target="../slideLayouts/slideLayout10.xml"/><Relationship Id="rId9" Type="http://schemas.openxmlformats.org/officeDocument/2006/relationships/diagramColors" Target="../diagrams/colors1.xml"/><Relationship Id="rId14" Type="http://schemas.openxmlformats.org/officeDocument/2006/relationships/diagramColors" Target="../diagrams/colors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jpeg"/><Relationship Id="rId5" Type="http://schemas.openxmlformats.org/officeDocument/2006/relationships/image" Target="../media/image10.tmp"/><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23-24 December Count Collection</a:t>
            </a:r>
          </a:p>
        </p:txBody>
      </p:sp>
      <p:sp>
        <p:nvSpPr>
          <p:cNvPr id="3" name="Subtitle 2"/>
          <p:cNvSpPr>
            <a:spLocks noGrp="1"/>
          </p:cNvSpPr>
          <p:nvPr>
            <p:ph type="subTitle" idx="1"/>
          </p:nvPr>
        </p:nvSpPr>
        <p:spPr/>
        <p:txBody>
          <a:bodyPr/>
          <a:lstStyle/>
          <a:p>
            <a:r>
              <a:rPr lang="en-US" dirty="0"/>
              <a:t>General Overview</a:t>
            </a:r>
          </a:p>
          <a:p>
            <a:r>
              <a:rPr lang="en-US" sz="1200" dirty="0"/>
              <a:t>Recorded: September 2022</a:t>
            </a:r>
          </a:p>
          <a:p>
            <a:endParaRPr lang="en-US" dirty="0"/>
          </a:p>
        </p:txBody>
      </p:sp>
      <p:pic>
        <p:nvPicPr>
          <p:cNvPr id="11" name="Audio 10">
            <a:hlinkClick r:id="" action="ppaction://media"/>
            <a:extLst>
              <a:ext uri="{FF2B5EF4-FFF2-40B4-BE49-F238E27FC236}">
                <a16:creationId xmlns:a16="http://schemas.microsoft.com/office/drawing/2014/main" id="{97ED4F0C-D469-1CE9-C647-E6D005FA159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028666781"/>
      </p:ext>
    </p:extLst>
  </p:cSld>
  <p:clrMapOvr>
    <a:masterClrMapping/>
  </p:clrMapOvr>
  <mc:AlternateContent xmlns:mc="http://schemas.openxmlformats.org/markup-compatibility/2006" xmlns:p14="http://schemas.microsoft.com/office/powerpoint/2010/main">
    <mc:Choice Requires="p14">
      <p:transition spd="slow" p14:dur="2000" advTm="21188"/>
    </mc:Choice>
    <mc:Fallback xmlns="">
      <p:transition spd="slow" advTm="21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9941" y="1063238"/>
            <a:ext cx="6967243" cy="857250"/>
          </a:xfrm>
        </p:spPr>
        <p:txBody>
          <a:bodyPr>
            <a:noAutofit/>
          </a:bodyPr>
          <a:lstStyle/>
          <a:p>
            <a:r>
              <a:rPr lang="en-US" sz="2700" dirty="0">
                <a:latin typeface="Arial" panose="020B0604020202020204" pitchFamily="34" charset="0"/>
                <a:cs typeface="Arial" panose="020B0604020202020204" pitchFamily="34" charset="0"/>
              </a:rPr>
              <a:t>Criteria for Staff Addition to the December Count Snapshot vs. HR Snapshot</a:t>
            </a:r>
          </a:p>
        </p:txBody>
      </p:sp>
      <p:sp>
        <p:nvSpPr>
          <p:cNvPr id="6" name="TextBox 5"/>
          <p:cNvSpPr txBox="1"/>
          <p:nvPr/>
        </p:nvSpPr>
        <p:spPr>
          <a:xfrm>
            <a:off x="451184" y="1920487"/>
            <a:ext cx="2058221" cy="300082"/>
          </a:xfrm>
          <a:prstGeom prst="rect">
            <a:avLst/>
          </a:prstGeom>
          <a:noFill/>
        </p:spPr>
        <p:txBody>
          <a:bodyPr wrap="square" rtlCol="0">
            <a:spAutoFit/>
          </a:bodyPr>
          <a:lstStyle/>
          <a:p>
            <a:r>
              <a:rPr lang="en-US" sz="1350" b="1" dirty="0">
                <a:latin typeface="Arial" panose="020B0604020202020204" pitchFamily="34" charset="0"/>
                <a:cs typeface="Arial" panose="020B0604020202020204" pitchFamily="34" charset="0"/>
              </a:rPr>
              <a:t>Human Resources</a:t>
            </a:r>
          </a:p>
        </p:txBody>
      </p:sp>
      <p:sp>
        <p:nvSpPr>
          <p:cNvPr id="3" name="Text Placeholder 2"/>
          <p:cNvSpPr>
            <a:spLocks noGrp="1"/>
          </p:cNvSpPr>
          <p:nvPr>
            <p:ph type="body" idx="1"/>
          </p:nvPr>
        </p:nvSpPr>
        <p:spPr>
          <a:xfrm>
            <a:off x="451185" y="2189883"/>
            <a:ext cx="3904247" cy="3655003"/>
          </a:xfrm>
          <a:ln>
            <a:solidFill>
              <a:schemeClr val="tx1"/>
            </a:solidFill>
          </a:ln>
        </p:spPr>
        <p:txBody>
          <a:bodyPr/>
          <a:lstStyle/>
          <a:p>
            <a:pPr marL="85725" indent="0">
              <a:buNone/>
            </a:pPr>
            <a:r>
              <a:rPr lang="en-US" sz="1500" dirty="0">
                <a:solidFill>
                  <a:schemeClr val="tx1"/>
                </a:solidFill>
                <a:latin typeface="Arial" panose="020B0604020202020204" pitchFamily="34" charset="0"/>
                <a:cs typeface="Arial" panose="020B0604020202020204" pitchFamily="34" charset="0"/>
              </a:rPr>
              <a:t>Files must be Level 1 Error Free</a:t>
            </a:r>
          </a:p>
          <a:p>
            <a:pPr marL="85725" indent="0">
              <a:buNone/>
            </a:pPr>
            <a:r>
              <a:rPr lang="en-US" sz="1350" dirty="0">
                <a:solidFill>
                  <a:schemeClr val="tx1"/>
                </a:solidFill>
                <a:latin typeface="Arial" panose="020B0604020202020204" pitchFamily="34" charset="0"/>
                <a:cs typeface="Arial" panose="020B0604020202020204" pitchFamily="34" charset="0"/>
              </a:rPr>
              <a:t>Special Education Flag = 0 (Non-SPED)</a:t>
            </a:r>
          </a:p>
          <a:p>
            <a:pPr marL="85725" indent="0">
              <a:buNone/>
            </a:pPr>
            <a:r>
              <a:rPr lang="en-US" sz="1350" dirty="0">
                <a:solidFill>
                  <a:schemeClr val="tx1"/>
                </a:solidFill>
                <a:latin typeface="Arial" panose="020B0604020202020204" pitchFamily="34" charset="0"/>
                <a:cs typeface="Arial" panose="020B0604020202020204" pitchFamily="34" charset="0"/>
              </a:rPr>
              <a:t>Start date is December 1st or prior to that date</a:t>
            </a:r>
          </a:p>
          <a:p>
            <a:pPr marL="85725" indent="0">
              <a:buNone/>
            </a:pPr>
            <a:r>
              <a:rPr lang="en-US" sz="1350" dirty="0">
                <a:solidFill>
                  <a:schemeClr val="tx1"/>
                </a:solidFill>
                <a:latin typeface="Arial" panose="020B0604020202020204" pitchFamily="34" charset="0"/>
                <a:cs typeface="Arial" panose="020B0604020202020204" pitchFamily="34" charset="0"/>
              </a:rPr>
              <a:t>End Date is either blank or post 12/01 of the reporting school year</a:t>
            </a:r>
          </a:p>
          <a:p>
            <a:pPr marL="85725" indent="0">
              <a:buNone/>
            </a:pPr>
            <a:r>
              <a:rPr lang="en-US" sz="1350" dirty="0">
                <a:solidFill>
                  <a:schemeClr val="tx1"/>
                </a:solidFill>
                <a:latin typeface="Arial" panose="020B0604020202020204" pitchFamily="34" charset="0"/>
                <a:cs typeface="Arial" panose="020B0604020202020204" pitchFamily="34" charset="0"/>
              </a:rPr>
              <a:t>Job class codes are not equal to 632 (Temporary/Part-time Worker As Needed) or 634 (Student Worker)</a:t>
            </a:r>
          </a:p>
          <a:p>
            <a:pPr marL="85725" indent="0">
              <a:buNone/>
            </a:pPr>
            <a:r>
              <a:rPr lang="en-US" sz="1350" dirty="0">
                <a:solidFill>
                  <a:schemeClr val="tx1"/>
                </a:solidFill>
                <a:latin typeface="Arial" panose="020B0604020202020204" pitchFamily="34" charset="0"/>
                <a:cs typeface="Arial" panose="020B0604020202020204" pitchFamily="34" charset="0"/>
              </a:rPr>
              <a:t>Employment Status Code = 11, 12, 13, 23, 25 or 26</a:t>
            </a:r>
          </a:p>
          <a:p>
            <a:pPr marL="85725" indent="0">
              <a:buNone/>
            </a:pPr>
            <a:r>
              <a:rPr lang="en-US" sz="1350" dirty="0">
                <a:solidFill>
                  <a:schemeClr val="tx1"/>
                </a:solidFill>
                <a:latin typeface="Arial" panose="020B0604020202020204" pitchFamily="34" charset="0"/>
                <a:cs typeface="Arial" panose="020B0604020202020204" pitchFamily="34" charset="0"/>
              </a:rPr>
              <a:t>EDID is reported in both Staff Profile and Staff Assignment Association files for reporting district.</a:t>
            </a:r>
          </a:p>
          <a:p>
            <a:pPr>
              <a:buFont typeface="Arial" panose="020B0604020202020204" pitchFamily="34" charset="0"/>
              <a:buChar char="•"/>
            </a:pPr>
            <a:endParaRPr lang="en-US" sz="1500" dirty="0"/>
          </a:p>
        </p:txBody>
      </p:sp>
      <p:sp>
        <p:nvSpPr>
          <p:cNvPr id="7" name="TextBox 6"/>
          <p:cNvSpPr txBox="1"/>
          <p:nvPr/>
        </p:nvSpPr>
        <p:spPr>
          <a:xfrm>
            <a:off x="4830679" y="1920487"/>
            <a:ext cx="2058221" cy="300082"/>
          </a:xfrm>
          <a:prstGeom prst="rect">
            <a:avLst/>
          </a:prstGeom>
          <a:noFill/>
        </p:spPr>
        <p:txBody>
          <a:bodyPr wrap="square" rtlCol="0">
            <a:spAutoFit/>
          </a:bodyPr>
          <a:lstStyle/>
          <a:p>
            <a:r>
              <a:rPr lang="en-US" sz="1350" b="1" dirty="0">
                <a:latin typeface="Arial" panose="020B0604020202020204" pitchFamily="34" charset="0"/>
                <a:cs typeface="Arial" panose="020B0604020202020204" pitchFamily="34" charset="0"/>
              </a:rPr>
              <a:t>December Count</a:t>
            </a:r>
          </a:p>
        </p:txBody>
      </p:sp>
      <p:sp>
        <p:nvSpPr>
          <p:cNvPr id="4" name="Text Placeholder 3"/>
          <p:cNvSpPr>
            <a:spLocks noGrp="1"/>
          </p:cNvSpPr>
          <p:nvPr>
            <p:ph type="body" idx="2"/>
          </p:nvPr>
        </p:nvSpPr>
        <p:spPr>
          <a:xfrm>
            <a:off x="4830679" y="2189882"/>
            <a:ext cx="3910262" cy="3655004"/>
          </a:xfrm>
          <a:ln>
            <a:solidFill>
              <a:schemeClr val="tx1"/>
            </a:solidFill>
          </a:ln>
        </p:spPr>
        <p:txBody>
          <a:bodyPr/>
          <a:lstStyle/>
          <a:p>
            <a:pPr marL="85725" indent="0">
              <a:buNone/>
            </a:pPr>
            <a:r>
              <a:rPr lang="en-US" sz="1500" dirty="0">
                <a:solidFill>
                  <a:schemeClr val="tx1"/>
                </a:solidFill>
                <a:latin typeface="Arial" panose="020B0604020202020204" pitchFamily="34" charset="0"/>
                <a:cs typeface="Arial" panose="020B0604020202020204" pitchFamily="34" charset="0"/>
              </a:rPr>
              <a:t>Files must be Level 1 Error Free</a:t>
            </a:r>
          </a:p>
          <a:p>
            <a:pPr marL="85725" indent="0">
              <a:buNone/>
            </a:pPr>
            <a:r>
              <a:rPr lang="en-US" sz="1350" dirty="0">
                <a:solidFill>
                  <a:schemeClr val="tx1"/>
                </a:solidFill>
                <a:latin typeface="Arial" panose="020B0604020202020204" pitchFamily="34" charset="0"/>
                <a:cs typeface="Arial" panose="020B0604020202020204" pitchFamily="34" charset="0"/>
              </a:rPr>
              <a:t>Special Education Flag = 1</a:t>
            </a:r>
          </a:p>
          <a:p>
            <a:pPr marL="85725" indent="0">
              <a:buNone/>
            </a:pPr>
            <a:r>
              <a:rPr lang="en-US" sz="1350" dirty="0">
                <a:solidFill>
                  <a:schemeClr val="tx1"/>
                </a:solidFill>
                <a:latin typeface="Arial" panose="020B0604020202020204" pitchFamily="34" charset="0"/>
                <a:cs typeface="Arial" panose="020B0604020202020204" pitchFamily="34" charset="0"/>
              </a:rPr>
              <a:t>Start date is December 1st or prior to that date</a:t>
            </a:r>
          </a:p>
          <a:p>
            <a:pPr marL="85725" indent="0">
              <a:buNone/>
            </a:pPr>
            <a:r>
              <a:rPr lang="en-US" sz="1350" dirty="0">
                <a:solidFill>
                  <a:schemeClr val="tx1"/>
                </a:solidFill>
                <a:latin typeface="Arial" panose="020B0604020202020204" pitchFamily="34" charset="0"/>
                <a:cs typeface="Arial" panose="020B0604020202020204" pitchFamily="34" charset="0"/>
              </a:rPr>
              <a:t>End Date is either blank or post 12/01 of the reporting school year</a:t>
            </a:r>
          </a:p>
          <a:p>
            <a:pPr marL="85725" indent="0">
              <a:buNone/>
            </a:pPr>
            <a:r>
              <a:rPr lang="en-US" sz="1350" dirty="0">
                <a:solidFill>
                  <a:schemeClr val="tx1"/>
                </a:solidFill>
                <a:latin typeface="Arial" panose="020B0604020202020204" pitchFamily="34" charset="0"/>
                <a:cs typeface="Arial" panose="020B0604020202020204" pitchFamily="34" charset="0"/>
              </a:rPr>
              <a:t>EDID is reported in both Staff Profile (Profile and educational background) and Staff Assignment Association files for reporting district.</a:t>
            </a:r>
          </a:p>
          <a:p>
            <a:pPr marL="85725" indent="0">
              <a:buNone/>
            </a:pPr>
            <a:r>
              <a:rPr lang="en-US" sz="1350" dirty="0">
                <a:solidFill>
                  <a:schemeClr val="tx1"/>
                </a:solidFill>
                <a:latin typeface="Arial" panose="020B0604020202020204" pitchFamily="34" charset="0"/>
                <a:cs typeface="Arial" panose="020B0604020202020204" pitchFamily="34" charset="0"/>
              </a:rPr>
              <a:t>Employment Status Codes will be included: 11, 12, 13, 23, 25 or 26.</a:t>
            </a:r>
          </a:p>
          <a:p>
            <a:pPr marL="85725" indent="0">
              <a:buNone/>
            </a:pPr>
            <a:r>
              <a:rPr lang="en-US" sz="1350" dirty="0">
                <a:solidFill>
                  <a:schemeClr val="tx1"/>
                </a:solidFill>
                <a:latin typeface="Arial" panose="020B0604020202020204" pitchFamily="34" charset="0"/>
                <a:cs typeface="Arial" panose="020B0604020202020204" pitchFamily="34" charset="0"/>
              </a:rPr>
              <a:t>Administrative Unit code cannot zero-filled in either staff profile or staff assignment files</a:t>
            </a:r>
          </a:p>
          <a:p>
            <a:pPr marL="85725" indent="0">
              <a:buNone/>
            </a:pPr>
            <a:endParaRPr lang="en-US" sz="1500" dirty="0"/>
          </a:p>
        </p:txBody>
      </p:sp>
      <p:pic>
        <p:nvPicPr>
          <p:cNvPr id="8" name="Picture 2">
            <a:extLs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42" y="1063238"/>
            <a:ext cx="874472" cy="85725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C183D7F6-B498-43B3-948B-1728B52AA6E4}">
                <adec:decorative xmlns:adec="http://schemas.microsoft.com/office/drawing/2017/decorative" val="1"/>
              </a:ext>
            </a:extLst>
          </p:cNvPr>
          <p:cNvSpPr>
            <a:spLocks noGrp="1"/>
          </p:cNvSpPr>
          <p:nvPr>
            <p:ph type="sldNum" idx="12"/>
          </p:nvPr>
        </p:nvSpPr>
        <p:spPr>
          <a:xfrm>
            <a:off x="8339898" y="6193355"/>
            <a:ext cx="548700" cy="417900"/>
          </a:xfrm>
        </p:spPr>
        <p:txBody>
          <a:bodyPr/>
          <a:lstStyle/>
          <a:p>
            <a:fld id="{00000000-1234-1234-1234-123412341234}" type="slidenum">
              <a:rPr lang="en" smtClean="0"/>
              <a:pPr/>
              <a:t>10</a:t>
            </a:fld>
            <a:endParaRPr lang="en" dirty="0"/>
          </a:p>
        </p:txBody>
      </p:sp>
      <p:pic>
        <p:nvPicPr>
          <p:cNvPr id="11" name="Audio 10">
            <a:hlinkClick r:id="" action="ppaction://media"/>
            <a:extLst>
              <a:ext uri="{FF2B5EF4-FFF2-40B4-BE49-F238E27FC236}">
                <a16:creationId xmlns:a16="http://schemas.microsoft.com/office/drawing/2014/main" id="{DAF63B5A-A2B8-D7BA-9F83-DEDA73DBB1D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387658631"/>
      </p:ext>
    </p:extLst>
  </p:cSld>
  <p:clrMapOvr>
    <a:masterClrMapping/>
  </p:clrMapOvr>
  <mc:AlternateContent xmlns:mc="http://schemas.openxmlformats.org/markup-compatibility/2006" xmlns:p14="http://schemas.microsoft.com/office/powerpoint/2010/main">
    <mc:Choice Requires="p14">
      <p:transition spd="slow" p14:dur="2000" advTm="44999"/>
    </mc:Choice>
    <mc:Fallback xmlns="">
      <p:transition spd="slow" advTm="44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1070811" y="1063238"/>
            <a:ext cx="6353246" cy="808717"/>
          </a:xfrm>
          <a:prstGeom prst="rect">
            <a:avLst/>
          </a:prstGeom>
        </p:spPr>
        <p:txBody>
          <a:bodyPr spcFirstLastPara="1" vert="horz" wrap="square" lIns="68569" tIns="68569" rIns="68569" bIns="68569" rtlCol="0" anchor="b" anchorCtr="0">
            <a:noAutofit/>
          </a:bodyPr>
          <a:lstStyle/>
          <a:p>
            <a:r>
              <a:rPr lang="en" sz="3000" dirty="0">
                <a:solidFill>
                  <a:schemeClr val="tx1"/>
                </a:solidFill>
                <a:latin typeface="Arial" panose="020B0604020202020204" pitchFamily="34" charset="0"/>
                <a:cs typeface="Arial" panose="020B0604020202020204" pitchFamily="34" charset="0"/>
              </a:rPr>
              <a:t>Difference Between December Count and SPED EOY</a:t>
            </a:r>
            <a:endParaRPr sz="3000" dirty="0">
              <a:solidFill>
                <a:schemeClr val="tx1"/>
              </a:solidFill>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678330198"/>
              </p:ext>
            </p:extLst>
          </p:nvPr>
        </p:nvGraphicFramePr>
        <p:xfrm>
          <a:off x="2880987" y="1871955"/>
          <a:ext cx="5640898" cy="4328160"/>
        </p:xfrm>
        <a:graphic>
          <a:graphicData uri="http://schemas.openxmlformats.org/drawingml/2006/table">
            <a:tbl>
              <a:tblPr firstRow="1" bandRow="1">
                <a:tableStyleId>{5C22544A-7EE6-4342-B048-85BDC9FD1C3A}</a:tableStyleId>
              </a:tblPr>
              <a:tblGrid>
                <a:gridCol w="5640898">
                  <a:extLst>
                    <a:ext uri="{9D8B030D-6E8A-4147-A177-3AD203B41FA5}">
                      <a16:colId xmlns:a16="http://schemas.microsoft.com/office/drawing/2014/main" val="20000"/>
                    </a:ext>
                  </a:extLst>
                </a:gridCol>
              </a:tblGrid>
              <a:tr h="3425762">
                <a:tc>
                  <a:txBody>
                    <a:bodyPr/>
                    <a:lstStyle/>
                    <a:p>
                      <a:r>
                        <a:rPr lang="en-US" sz="1500" b="1" dirty="0">
                          <a:solidFill>
                            <a:schemeClr val="tx1"/>
                          </a:solidFill>
                          <a:latin typeface="Arial" panose="020B0604020202020204" pitchFamily="34" charset="0"/>
                          <a:cs typeface="Arial" panose="020B0604020202020204" pitchFamily="34" charset="0"/>
                        </a:rPr>
                        <a:t>December Count</a:t>
                      </a:r>
                      <a:endParaRPr lang="en-US" sz="1500" dirty="0">
                        <a:solidFill>
                          <a:schemeClr val="tx1"/>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en-US" sz="1500" dirty="0">
                          <a:solidFill>
                            <a:schemeClr val="tx1"/>
                          </a:solidFill>
                          <a:latin typeface="Arial" panose="020B0604020202020204" pitchFamily="34" charset="0"/>
                          <a:cs typeface="Arial" panose="020B0604020202020204" pitchFamily="34" charset="0"/>
                        </a:rPr>
                        <a:t>This collection is an annual count of eligible Special Education students as of December 1</a:t>
                      </a:r>
                      <a:r>
                        <a:rPr lang="en-US" sz="1500" baseline="30000" dirty="0">
                          <a:solidFill>
                            <a:schemeClr val="tx1"/>
                          </a:solidFill>
                          <a:latin typeface="Arial" panose="020B0604020202020204" pitchFamily="34" charset="0"/>
                          <a:cs typeface="Arial" panose="020B0604020202020204" pitchFamily="34" charset="0"/>
                        </a:rPr>
                        <a:t>st</a:t>
                      </a:r>
                      <a:r>
                        <a:rPr lang="en-US" sz="1500" dirty="0">
                          <a:solidFill>
                            <a:schemeClr val="tx1"/>
                          </a:solidFill>
                          <a:latin typeface="Arial" panose="020B0604020202020204" pitchFamily="34" charset="0"/>
                          <a:cs typeface="Arial" panose="020B0604020202020204" pitchFamily="34" charset="0"/>
                        </a:rPr>
                        <a:t> used for funding purposes that provide specialized student services.</a:t>
                      </a:r>
                    </a:p>
                    <a:p>
                      <a:pPr lvl="1">
                        <a:buFont typeface="Arial" panose="020B0604020202020204" pitchFamily="34" charset="0"/>
                        <a:buChar char="•"/>
                      </a:pPr>
                      <a:r>
                        <a:rPr lang="en-US" sz="1500" dirty="0">
                          <a:solidFill>
                            <a:schemeClr val="tx1"/>
                          </a:solidFill>
                          <a:latin typeface="Arial" panose="020B0604020202020204" pitchFamily="34" charset="0"/>
                          <a:cs typeface="Arial" panose="020B0604020202020204" pitchFamily="34" charset="0"/>
                        </a:rPr>
                        <a:t>Includes Special Education Staff data employed as of December 1</a:t>
                      </a:r>
                      <a:r>
                        <a:rPr lang="en-US" sz="1500" baseline="30000" dirty="0">
                          <a:solidFill>
                            <a:schemeClr val="tx1"/>
                          </a:solidFill>
                          <a:latin typeface="Arial" panose="020B0604020202020204" pitchFamily="34" charset="0"/>
                          <a:cs typeface="Arial" panose="020B0604020202020204" pitchFamily="34" charset="0"/>
                        </a:rPr>
                        <a:t>st</a:t>
                      </a:r>
                      <a:r>
                        <a:rPr lang="en-US" sz="1500" dirty="0">
                          <a:solidFill>
                            <a:schemeClr val="tx1"/>
                          </a:solidFill>
                          <a:latin typeface="Arial" panose="020B0604020202020204" pitchFamily="34" charset="0"/>
                          <a:cs typeface="Arial" panose="020B0604020202020204" pitchFamily="34" charset="0"/>
                        </a:rPr>
                        <a:t>.</a:t>
                      </a:r>
                    </a:p>
                    <a:p>
                      <a:pPr lvl="1">
                        <a:buFont typeface="Arial" panose="020B0604020202020204" pitchFamily="34" charset="0"/>
                        <a:buChar char="•"/>
                      </a:pPr>
                      <a:endParaRPr lang="en-US" sz="1500" dirty="0">
                        <a:solidFill>
                          <a:schemeClr val="tx1"/>
                        </a:solidFill>
                        <a:latin typeface="Arial" panose="020B0604020202020204" pitchFamily="34" charset="0"/>
                        <a:cs typeface="Arial" panose="020B0604020202020204" pitchFamily="34" charset="0"/>
                      </a:endParaRPr>
                    </a:p>
                    <a:p>
                      <a:pPr marL="0">
                        <a:buNone/>
                      </a:pPr>
                      <a:r>
                        <a:rPr lang="en-US" sz="1500" dirty="0">
                          <a:solidFill>
                            <a:schemeClr val="tx1"/>
                          </a:solidFill>
                          <a:latin typeface="Arial" panose="020B0604020202020204" pitchFamily="34" charset="0"/>
                          <a:cs typeface="Arial" panose="020B0604020202020204" pitchFamily="34" charset="0"/>
                        </a:rPr>
                        <a:t> </a:t>
                      </a:r>
                      <a:r>
                        <a:rPr lang="en-US" sz="1500" b="1" dirty="0">
                          <a:solidFill>
                            <a:schemeClr val="tx1"/>
                          </a:solidFill>
                          <a:latin typeface="Arial" panose="020B0604020202020204" pitchFamily="34" charset="0"/>
                          <a:cs typeface="Arial" panose="020B0604020202020204" pitchFamily="34" charset="0"/>
                        </a:rPr>
                        <a:t>SPED End of Year</a:t>
                      </a:r>
                      <a:endParaRPr lang="en-US" sz="1500" dirty="0">
                        <a:solidFill>
                          <a:schemeClr val="tx1"/>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en-US" sz="1500" dirty="0">
                          <a:solidFill>
                            <a:schemeClr val="tx1"/>
                          </a:solidFill>
                          <a:latin typeface="Arial" panose="020B0604020202020204" pitchFamily="34" charset="0"/>
                          <a:cs typeface="Arial" panose="020B0604020202020204" pitchFamily="34" charset="0"/>
                        </a:rPr>
                        <a:t>Collects data on students who were referred, evaluated, or received Special Education services throughout the yes</a:t>
                      </a:r>
                    </a:p>
                    <a:p>
                      <a:pPr lvl="1">
                        <a:buFont typeface="Arial" panose="020B0604020202020204" pitchFamily="34" charset="0"/>
                        <a:buChar char="•"/>
                      </a:pPr>
                      <a:r>
                        <a:rPr lang="en-US" sz="1500" dirty="0">
                          <a:solidFill>
                            <a:schemeClr val="tx1"/>
                          </a:solidFill>
                          <a:latin typeface="Arial" panose="020B0604020202020204" pitchFamily="34" charset="0"/>
                          <a:cs typeface="Arial" panose="020B0604020202020204" pitchFamily="34" charset="0"/>
                        </a:rPr>
                        <a:t>Information on exits from Special Education, Part C evaluations and services received.</a:t>
                      </a:r>
                    </a:p>
                    <a:p>
                      <a:pPr lvl="1">
                        <a:buFont typeface="Arial" panose="020B0604020202020204" pitchFamily="34" charset="0"/>
                        <a:buChar char="•"/>
                      </a:pPr>
                      <a:endParaRPr lang="en-US" sz="1500" b="1" dirty="0">
                        <a:solidFill>
                          <a:schemeClr val="tx1"/>
                        </a:solidFill>
                        <a:latin typeface="Arial" panose="020B0604020202020204" pitchFamily="34" charset="0"/>
                        <a:cs typeface="Arial" panose="020B0604020202020204" pitchFamily="34" charset="0"/>
                      </a:endParaRPr>
                    </a:p>
                    <a:p>
                      <a:pPr marL="0" indent="0">
                        <a:buNone/>
                      </a:pPr>
                      <a:r>
                        <a:rPr lang="en-US" sz="1500" b="1" dirty="0">
                          <a:solidFill>
                            <a:schemeClr val="tx1"/>
                          </a:solidFill>
                          <a:latin typeface="Arial" panose="020B0604020202020204" pitchFamily="34" charset="0"/>
                          <a:cs typeface="Arial" panose="020B0604020202020204" pitchFamily="34" charset="0"/>
                        </a:rPr>
                        <a:t> Although the files collected are the same, the DC and SPED EOY look at very different information</a:t>
                      </a:r>
                    </a:p>
                    <a:p>
                      <a:pPr marL="0" indent="0">
                        <a:buFont typeface="Arial" panose="020B0604020202020204" pitchFamily="34" charset="0"/>
                        <a:buNone/>
                      </a:pPr>
                      <a:endParaRPr lang="en-US" sz="1000" dirty="0">
                        <a:solidFill>
                          <a:srgbClr val="677480"/>
                        </a:solidFill>
                      </a:endParaRPr>
                    </a:p>
                  </a:txBody>
                  <a:tcPr marL="68580" marR="68580" marT="34290" marB="34290">
                    <a:noFill/>
                  </a:tcPr>
                </a:tc>
                <a:extLst>
                  <a:ext uri="{0D108BD9-81ED-4DB2-BD59-A6C34878D82A}">
                    <a16:rowId xmlns:a16="http://schemas.microsoft.com/office/drawing/2014/main" val="10000"/>
                  </a:ext>
                </a:extLst>
              </a:tr>
              <a:tr h="207405">
                <a:tc>
                  <a:txBody>
                    <a:bodyPr/>
                    <a:lstStyle/>
                    <a:p>
                      <a:pPr marL="0" indent="0">
                        <a:buFont typeface="Arial" panose="020B0604020202020204" pitchFamily="34" charset="0"/>
                        <a:buNone/>
                      </a:pPr>
                      <a:endParaRPr lang="en-US" sz="1000" dirty="0">
                        <a:solidFill>
                          <a:srgbClr val="677480"/>
                        </a:solidFill>
                      </a:endParaRPr>
                    </a:p>
                  </a:txBody>
                  <a:tcPr marL="68580" marR="68580" marT="34290" marB="34290">
                    <a:noFill/>
                  </a:tcPr>
                </a:tc>
                <a:extLst>
                  <a:ext uri="{0D108BD9-81ED-4DB2-BD59-A6C34878D82A}">
                    <a16:rowId xmlns:a16="http://schemas.microsoft.com/office/drawing/2014/main" val="10001"/>
                  </a:ext>
                </a:extLst>
              </a:tr>
            </a:tbl>
          </a:graphicData>
        </a:graphic>
      </p:graphicFrame>
      <p:sp>
        <p:nvSpPr>
          <p:cNvPr id="7" name="TextBox 6">
            <a:extLst>
              <a:ext uri="{FF2B5EF4-FFF2-40B4-BE49-F238E27FC236}">
                <a16:creationId xmlns:a16="http://schemas.microsoft.com/office/drawing/2014/main" id="{B2E52480-78F4-4DD8-B6A8-808B51A38E51}"/>
              </a:ext>
              <a:ext uri="{C183D7F6-B498-43B3-948B-1728B52AA6E4}">
                <adec:decorative xmlns:adec="http://schemas.microsoft.com/office/drawing/2017/decorative" val="1"/>
              </a:ext>
            </a:extLst>
          </p:cNvPr>
          <p:cNvSpPr txBox="1"/>
          <p:nvPr/>
        </p:nvSpPr>
        <p:spPr>
          <a:xfrm>
            <a:off x="790367" y="4471569"/>
            <a:ext cx="2486724" cy="169277"/>
          </a:xfrm>
          <a:prstGeom prst="rect">
            <a:avLst/>
          </a:prstGeom>
          <a:noFill/>
        </p:spPr>
        <p:txBody>
          <a:bodyPr wrap="square" rtlCol="0">
            <a:spAutoFit/>
          </a:bodyPr>
          <a:lstStyle/>
          <a:p>
            <a:r>
              <a:rPr lang="en-US" sz="500" dirty="0"/>
              <a:t>courtesy of clipartkey.com</a:t>
            </a:r>
          </a:p>
        </p:txBody>
      </p:sp>
      <p:pic>
        <p:nvPicPr>
          <p:cNvPr id="6" name="Picture 5">
            <a:extLst>
              <a:ext uri="{FF2B5EF4-FFF2-40B4-BE49-F238E27FC236}">
                <a16:creationId xmlns:a16="http://schemas.microsoft.com/office/drawing/2014/main" id="{8A6D743E-B4B9-4E6F-9DE5-6AFF725F518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83" y="2384736"/>
            <a:ext cx="2798404" cy="2088528"/>
          </a:xfrm>
          <a:prstGeom prst="rect">
            <a:avLst/>
          </a:prstGeom>
        </p:spPr>
      </p:pic>
      <p:sp>
        <p:nvSpPr>
          <p:cNvPr id="126" name="Shape 126">
            <a:extLst>
              <a:ext uri="{C183D7F6-B498-43B3-948B-1728B52AA6E4}">
                <adec:decorative xmlns:adec="http://schemas.microsoft.com/office/drawing/2017/decorative" val="1"/>
              </a:ext>
            </a:extLst>
          </p:cNvPr>
          <p:cNvSpPr txBox="1">
            <a:spLocks noGrp="1"/>
          </p:cNvSpPr>
          <p:nvPr>
            <p:ph type="sldNum" idx="12"/>
          </p:nvPr>
        </p:nvSpPr>
        <p:spPr>
          <a:xfrm>
            <a:off x="8316122" y="6142848"/>
            <a:ext cx="411525" cy="313425"/>
          </a:xfrm>
          <a:prstGeom prst="rect">
            <a:avLst/>
          </a:prstGeom>
        </p:spPr>
        <p:txBody>
          <a:bodyPr spcFirstLastPara="1" vert="horz" wrap="square" lIns="68569" tIns="68569" rIns="68569" bIns="68569" rtlCol="0" anchor="t" anchorCtr="0">
            <a:noAutofit/>
          </a:bodyPr>
          <a:lstStyle/>
          <a:p>
            <a:pPr defTabSz="685800"/>
            <a:fld id="{00000000-1234-1234-1234-123412341234}" type="slidenum">
              <a:rPr lang="en">
                <a:solidFill>
                  <a:prstClr val="black">
                    <a:tint val="75000"/>
                  </a:prstClr>
                </a:solidFill>
                <a:latin typeface="Calibri" panose="020F0502020204030204"/>
              </a:rPr>
              <a:pPr defTabSz="685800"/>
              <a:t>11</a:t>
            </a:fld>
            <a:endParaRPr dirty="0">
              <a:solidFill>
                <a:prstClr val="black">
                  <a:tint val="75000"/>
                </a:prstClr>
              </a:solidFill>
              <a:latin typeface="Calibri" panose="020F0502020204030204"/>
            </a:endParaRPr>
          </a:p>
        </p:txBody>
      </p:sp>
      <p:pic>
        <p:nvPicPr>
          <p:cNvPr id="4" name="Audio 3">
            <a:hlinkClick r:id="" action="ppaction://media"/>
            <a:extLst>
              <a:ext uri="{FF2B5EF4-FFF2-40B4-BE49-F238E27FC236}">
                <a16:creationId xmlns:a16="http://schemas.microsoft.com/office/drawing/2014/main" id="{9C395702-E2D0-91CB-1E0E-EFFB1861352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218067901"/>
      </p:ext>
    </p:extLst>
  </p:cSld>
  <p:clrMapOvr>
    <a:masterClrMapping/>
  </p:clrMapOvr>
  <mc:AlternateContent xmlns:mc="http://schemas.openxmlformats.org/markup-compatibility/2006" xmlns:p14="http://schemas.microsoft.com/office/powerpoint/2010/main">
    <mc:Choice Requires="p14">
      <p:transition spd="slow" p14:dur="2000" advTm="34244"/>
    </mc:Choice>
    <mc:Fallback xmlns="">
      <p:transition spd="slow" advTm="34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1657350" y="2440592"/>
            <a:ext cx="5151665" cy="1159875"/>
          </a:xfrm>
          <a:prstGeom prst="rect">
            <a:avLst/>
          </a:prstGeom>
        </p:spPr>
        <p:txBody>
          <a:bodyPr spcFirstLastPara="1" vert="horz" wrap="square" lIns="68569" tIns="68569" rIns="68569" bIns="68569" rtlCol="0" anchor="b" anchorCtr="0">
            <a:noAutofit/>
          </a:bodyPr>
          <a:lstStyle/>
          <a:p>
            <a:r>
              <a:rPr lang="en" dirty="0">
                <a:latin typeface="Arial" panose="020B0604020202020204" pitchFamily="34" charset="0"/>
                <a:cs typeface="Arial" panose="020B0604020202020204" pitchFamily="34" charset="0"/>
              </a:rPr>
              <a:t>December Count Collection Process</a:t>
            </a:r>
            <a:endParaRPr dirty="0">
              <a:latin typeface="Arial" panose="020B0604020202020204" pitchFamily="34" charset="0"/>
              <a:cs typeface="Arial" panose="020B0604020202020204" pitchFamily="34" charset="0"/>
            </a:endParaRPr>
          </a:p>
        </p:txBody>
      </p:sp>
      <p:sp>
        <p:nvSpPr>
          <p:cNvPr id="113" name="Shape 113"/>
          <p:cNvSpPr txBox="1">
            <a:spLocks noGrp="1"/>
          </p:cNvSpPr>
          <p:nvPr>
            <p:ph type="sldNum" idx="12"/>
          </p:nvPr>
        </p:nvSpPr>
        <p:spPr>
          <a:xfrm>
            <a:off x="1142906" y="5687531"/>
            <a:ext cx="6858000" cy="313425"/>
          </a:xfrm>
          <a:prstGeom prst="rect">
            <a:avLst/>
          </a:prstGeom>
        </p:spPr>
        <p:txBody>
          <a:bodyPr spcFirstLastPara="1" vert="horz" wrap="square" lIns="68569" tIns="68569" rIns="68569" bIns="68569" rtlCol="0" anchor="t" anchorCtr="0">
            <a:noAutofit/>
          </a:bodyPr>
          <a:lstStyle/>
          <a:p>
            <a:fld id="{00000000-1234-1234-1234-123412341234}" type="slidenum">
              <a:rPr lang="en">
                <a:solidFill>
                  <a:schemeClr val="bg1">
                    <a:lumMod val="65000"/>
                  </a:schemeClr>
                </a:solidFill>
              </a:rPr>
              <a:pPr/>
              <a:t>12</a:t>
            </a:fld>
            <a:endParaRPr dirty="0">
              <a:solidFill>
                <a:schemeClr val="bg1">
                  <a:lumMod val="65000"/>
                </a:schemeClr>
              </a:solidFill>
            </a:endParaRPr>
          </a:p>
        </p:txBody>
      </p:sp>
      <p:pic>
        <p:nvPicPr>
          <p:cNvPr id="4" name="Audio 3">
            <a:hlinkClick r:id="" action="ppaction://media"/>
            <a:extLst>
              <a:ext uri="{FF2B5EF4-FFF2-40B4-BE49-F238E27FC236}">
                <a16:creationId xmlns:a16="http://schemas.microsoft.com/office/drawing/2014/main" id="{5E8D0348-18AC-783C-7022-A22D48BA407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774998353"/>
      </p:ext>
    </p:extLst>
  </p:cSld>
  <p:clrMapOvr>
    <a:masterClrMapping/>
  </p:clrMapOvr>
  <mc:AlternateContent xmlns:mc="http://schemas.openxmlformats.org/markup-compatibility/2006" xmlns:p14="http://schemas.microsoft.com/office/powerpoint/2010/main">
    <mc:Choice Requires="p14">
      <p:transition spd="slow" p14:dur="2000" advTm="9016"/>
    </mc:Choice>
    <mc:Fallback xmlns="">
      <p:transition spd="slow" advTm="9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1328286" y="1063238"/>
            <a:ext cx="5688531" cy="857250"/>
          </a:xfrm>
          <a:prstGeom prst="rect">
            <a:avLst/>
          </a:prstGeom>
        </p:spPr>
        <p:txBody>
          <a:bodyPr spcFirstLastPara="1" vert="horz" wrap="square" lIns="68569" tIns="68569" rIns="68569" bIns="68569" rtlCol="0" anchor="b" anchorCtr="0">
            <a:noAutofit/>
          </a:bodyPr>
          <a:lstStyle/>
          <a:p>
            <a:r>
              <a:rPr lang="en-US" dirty="0">
                <a:solidFill>
                  <a:schemeClr val="tx1"/>
                </a:solidFill>
                <a:latin typeface="Arial" panose="020B0604020202020204" pitchFamily="34" charset="0"/>
                <a:cs typeface="Arial" panose="020B0604020202020204" pitchFamily="34" charset="0"/>
              </a:rPr>
              <a:t>DC Data Collection in 5 Steps</a:t>
            </a:r>
            <a:endParaRPr dirty="0">
              <a:solidFill>
                <a:schemeClr val="tx1"/>
              </a:solidFill>
              <a:latin typeface="Arial" panose="020B0604020202020204" pitchFamily="34" charset="0"/>
              <a:cs typeface="Arial" panose="020B0604020202020204" pitchFamily="34" charset="0"/>
            </a:endParaRPr>
          </a:p>
        </p:txBody>
      </p:sp>
      <p:pic>
        <p:nvPicPr>
          <p:cNvPr id="5" name="Picture 4" descr="5 steps of the submissions process."/>
          <p:cNvPicPr/>
          <p:nvPr/>
        </p:nvPicPr>
        <p:blipFill>
          <a:blip r:embed="rId5">
            <a:extLst>
              <a:ext uri="{28A0092B-C50C-407E-A947-70E740481C1C}">
                <a14:useLocalDpi xmlns:a14="http://schemas.microsoft.com/office/drawing/2010/main" val="0"/>
              </a:ext>
            </a:extLst>
          </a:blip>
          <a:stretch>
            <a:fillRect/>
          </a:stretch>
        </p:blipFill>
        <p:spPr>
          <a:xfrm>
            <a:off x="585166" y="2258929"/>
            <a:ext cx="7303169" cy="2753624"/>
          </a:xfrm>
          <a:prstGeom prst="rect">
            <a:avLst/>
          </a:prstGeom>
          <a:ln>
            <a:noFill/>
          </a:ln>
          <a:effectLst/>
        </p:spPr>
      </p:pic>
      <p:sp>
        <p:nvSpPr>
          <p:cNvPr id="3" name="Rectangle 2"/>
          <p:cNvSpPr/>
          <p:nvPr/>
        </p:nvSpPr>
        <p:spPr>
          <a:xfrm>
            <a:off x="1813275" y="5166112"/>
            <a:ext cx="3946850" cy="300082"/>
          </a:xfrm>
          <a:prstGeom prst="rect">
            <a:avLst/>
          </a:prstGeom>
        </p:spPr>
        <p:txBody>
          <a:bodyPr wrap="none">
            <a:spAutoFit/>
          </a:bodyPr>
          <a:lstStyle/>
          <a:p>
            <a:r>
              <a:rPr lang="en-US" sz="1350" i="1" dirty="0">
                <a:solidFill>
                  <a:srgbClr val="006EC0"/>
                </a:solidFill>
                <a:latin typeface="Calibri" panose="020F0502020204030204" pitchFamily="34" charset="0"/>
              </a:rPr>
              <a:t>Repeat steps 2-4 until data is complete and accurate! </a:t>
            </a:r>
            <a:endParaRPr lang="en-US" sz="1350" dirty="0"/>
          </a:p>
        </p:txBody>
      </p:sp>
      <p:sp>
        <p:nvSpPr>
          <p:cNvPr id="126" name="Shape 126">
            <a:extLst>
              <a:ext uri="{C183D7F6-B498-43B3-948B-1728B52AA6E4}">
                <adec:decorative xmlns:adec="http://schemas.microsoft.com/office/drawing/2017/decorative" val="1"/>
              </a:ext>
            </a:extLst>
          </p:cNvPr>
          <p:cNvSpPr txBox="1">
            <a:spLocks noGrp="1"/>
          </p:cNvSpPr>
          <p:nvPr>
            <p:ph type="sldNum" idx="12"/>
          </p:nvPr>
        </p:nvSpPr>
        <p:spPr>
          <a:xfrm>
            <a:off x="8196767" y="6082559"/>
            <a:ext cx="411525" cy="313425"/>
          </a:xfrm>
          <a:prstGeom prst="rect">
            <a:avLst/>
          </a:prstGeom>
        </p:spPr>
        <p:txBody>
          <a:bodyPr spcFirstLastPara="1" wrap="square" lIns="68569" tIns="68569" rIns="68569" bIns="68569" anchor="t" anchorCtr="0">
            <a:noAutofit/>
          </a:bodyPr>
          <a:lstStyle/>
          <a:p>
            <a:fld id="{00000000-1234-1234-1234-123412341234}" type="slidenum">
              <a:rPr lang="en">
                <a:solidFill>
                  <a:schemeClr val="bg1">
                    <a:lumMod val="65000"/>
                  </a:schemeClr>
                </a:solidFill>
              </a:rPr>
              <a:pPr/>
              <a:t>13</a:t>
            </a:fld>
            <a:endParaRPr dirty="0">
              <a:solidFill>
                <a:schemeClr val="bg1">
                  <a:lumMod val="65000"/>
                </a:schemeClr>
              </a:solidFill>
            </a:endParaRPr>
          </a:p>
        </p:txBody>
      </p:sp>
      <p:pic>
        <p:nvPicPr>
          <p:cNvPr id="6" name="Audio 5">
            <a:hlinkClick r:id="" action="ppaction://media"/>
            <a:extLst>
              <a:ext uri="{FF2B5EF4-FFF2-40B4-BE49-F238E27FC236}">
                <a16:creationId xmlns:a16="http://schemas.microsoft.com/office/drawing/2014/main" id="{37C352D9-680C-6FCF-32A5-2D486A02D32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155365917"/>
      </p:ext>
    </p:extLst>
  </p:cSld>
  <p:clrMapOvr>
    <a:masterClrMapping/>
  </p:clrMapOvr>
  <mc:AlternateContent xmlns:mc="http://schemas.openxmlformats.org/markup-compatibility/2006" xmlns:p14="http://schemas.microsoft.com/office/powerpoint/2010/main">
    <mc:Choice Requires="p14">
      <p:transition spd="slow" p14:dur="2000" advTm="41868"/>
    </mc:Choice>
    <mc:Fallback xmlns="">
      <p:transition spd="slow" advTm="41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3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1000" fill="hold"/>
                                        <p:tgtEl>
                                          <p:spTgt spid="5"/>
                                        </p:tgtEl>
                                        <p:attrNameLst>
                                          <p:attrName>ppt_w</p:attrName>
                                        </p:attrNameLst>
                                      </p:cBhvr>
                                      <p:tavLst>
                                        <p:tav tm="0">
                                          <p:val>
                                            <p:fltVal val="0"/>
                                          </p:val>
                                        </p:tav>
                                        <p:tav tm="100000">
                                          <p:val>
                                            <p:strVal val="#ppt_w"/>
                                          </p:val>
                                        </p:tav>
                                      </p:tavLst>
                                    </p:anim>
                                    <p:anim calcmode="lin" valueType="num">
                                      <p:cBhvr>
                                        <p:cTn id="10" dur="1000" fill="hold"/>
                                        <p:tgtEl>
                                          <p:spTgt spid="5"/>
                                        </p:tgtEl>
                                        <p:attrNameLst>
                                          <p:attrName>ppt_h</p:attrName>
                                        </p:attrNameLst>
                                      </p:cBhvr>
                                      <p:tavLst>
                                        <p:tav tm="0">
                                          <p:val>
                                            <p:fltVal val="0"/>
                                          </p:val>
                                        </p:tav>
                                        <p:tav tm="100000">
                                          <p:val>
                                            <p:strVal val="#ppt_h"/>
                                          </p:val>
                                        </p:tav>
                                      </p:tavLst>
                                    </p:anim>
                                    <p:anim calcmode="lin" valueType="num">
                                      <p:cBhvr>
                                        <p:cTn id="11" dur="1000" fill="hold"/>
                                        <p:tgtEl>
                                          <p:spTgt spid="5"/>
                                        </p:tgtEl>
                                        <p:attrNameLst>
                                          <p:attrName>style.rotation</p:attrName>
                                        </p:attrNameLst>
                                      </p:cBhvr>
                                      <p:tavLst>
                                        <p:tav tm="0">
                                          <p:val>
                                            <p:fltVal val="90"/>
                                          </p:val>
                                        </p:tav>
                                        <p:tav tm="100000">
                                          <p:val>
                                            <p:fltVal val="0"/>
                                          </p:val>
                                        </p:tav>
                                      </p:tavLst>
                                    </p:anim>
                                    <p:animEffect transition="in" filter="fade">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prstGeom prst="rect">
            <a:avLst/>
          </a:prstGeom>
        </p:spPr>
        <p:txBody>
          <a:bodyPr spcFirstLastPara="1" vert="horz" wrap="square" lIns="68569" tIns="68569" rIns="68569" bIns="68569" rtlCol="0" anchor="b" anchorCtr="0">
            <a:noAutofit/>
          </a:bodyPr>
          <a:lstStyle/>
          <a:p>
            <a:r>
              <a:rPr lang="en-US" dirty="0">
                <a:solidFill>
                  <a:schemeClr val="tx1"/>
                </a:solidFill>
                <a:latin typeface="Arial" panose="020B0604020202020204" pitchFamily="34" charset="0"/>
                <a:cs typeface="Arial" panose="020B0604020202020204" pitchFamily="34" charset="0"/>
              </a:rPr>
              <a:t>Step 1: Collection Prep Resources</a:t>
            </a:r>
            <a:endParaRPr dirty="0">
              <a:solidFill>
                <a:schemeClr val="tx1"/>
              </a:solidFill>
              <a:latin typeface="Arial" panose="020B0604020202020204" pitchFamily="34" charset="0"/>
              <a:cs typeface="Arial" panose="020B0604020202020204" pitchFamily="34" charset="0"/>
            </a:endParaRPr>
          </a:p>
        </p:txBody>
      </p:sp>
      <p:pic>
        <p:nvPicPr>
          <p:cNvPr id="16" name="Picture 15" descr="Description of December Count from CSI page.">
            <a:extLst>
              <a:ext uri="{FF2B5EF4-FFF2-40B4-BE49-F238E27FC236}">
                <a16:creationId xmlns:a16="http://schemas.microsoft.com/office/drawing/2014/main" id="{B17BC4D0-B180-C310-A9E3-83A58743A800}"/>
              </a:ext>
            </a:extLst>
          </p:cNvPr>
          <p:cNvPicPr>
            <a:picLocks noChangeAspect="1"/>
          </p:cNvPicPr>
          <p:nvPr/>
        </p:nvPicPr>
        <p:blipFill>
          <a:blip r:embed="rId5"/>
          <a:stretch>
            <a:fillRect/>
          </a:stretch>
        </p:blipFill>
        <p:spPr>
          <a:xfrm>
            <a:off x="417115" y="1642005"/>
            <a:ext cx="8309769" cy="1894735"/>
          </a:xfrm>
          <a:prstGeom prst="rect">
            <a:avLst/>
          </a:prstGeom>
          <a:ln>
            <a:solidFill>
              <a:schemeClr val="tx1"/>
            </a:solidFill>
          </a:ln>
        </p:spPr>
      </p:pic>
      <p:pic>
        <p:nvPicPr>
          <p:cNvPr id="3" name="Picture 2" descr="Image of Data Submissions Handbook">
            <a:extLst>
              <a:ext uri="{FF2B5EF4-FFF2-40B4-BE49-F238E27FC236}">
                <a16:creationId xmlns:a16="http://schemas.microsoft.com/office/drawing/2014/main" id="{12153477-A969-4433-B2AB-9DF30973794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28648" y="3692770"/>
            <a:ext cx="2041821" cy="2211972"/>
          </a:xfrm>
          <a:prstGeom prst="rect">
            <a:avLst/>
          </a:prstGeom>
          <a:ln>
            <a:solidFill>
              <a:schemeClr val="tx1"/>
            </a:solidFill>
          </a:ln>
        </p:spPr>
      </p:pic>
      <p:pic>
        <p:nvPicPr>
          <p:cNvPr id="7" name="Picture 6" descr="Image of CSI Deadlines Calendar.">
            <a:extLst>
              <a:ext uri="{FF2B5EF4-FFF2-40B4-BE49-F238E27FC236}">
                <a16:creationId xmlns:a16="http://schemas.microsoft.com/office/drawing/2014/main" id="{DBAFE18D-740A-4E84-BE94-6DC1314128F7}"/>
              </a:ext>
              <a:ext uri="{C183D7F6-B498-43B3-948B-1728B52AA6E4}">
                <adec:decorative xmlns:adec="http://schemas.microsoft.com/office/drawing/2017/decorative" val="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981180" y="3699319"/>
            <a:ext cx="2037727" cy="2216029"/>
          </a:xfrm>
          <a:prstGeom prst="rect">
            <a:avLst/>
          </a:prstGeom>
          <a:ln>
            <a:solidFill>
              <a:schemeClr val="tx1"/>
            </a:solidFill>
          </a:ln>
        </p:spPr>
      </p:pic>
      <p:pic>
        <p:nvPicPr>
          <p:cNvPr id="10" name="Picture 9" descr="Troubleshooting Errors spreadsheet">
            <a:extLst>
              <a:ext uri="{FF2B5EF4-FFF2-40B4-BE49-F238E27FC236}">
                <a16:creationId xmlns:a16="http://schemas.microsoft.com/office/drawing/2014/main" id="{5084D03B-1B97-44AA-A834-692BD7EC40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75204" y="3699319"/>
            <a:ext cx="3140146" cy="2216030"/>
          </a:xfrm>
          <a:prstGeom prst="rect">
            <a:avLst/>
          </a:prstGeom>
        </p:spPr>
      </p:pic>
      <p:sp>
        <p:nvSpPr>
          <p:cNvPr id="11" name="TextBox 10">
            <a:extLst>
              <a:ext uri="{FF2B5EF4-FFF2-40B4-BE49-F238E27FC236}">
                <a16:creationId xmlns:a16="http://schemas.microsoft.com/office/drawing/2014/main" id="{1CD89A0F-4FD2-43E4-8C15-F5632243B919}"/>
              </a:ext>
            </a:extLst>
          </p:cNvPr>
          <p:cNvSpPr txBox="1"/>
          <p:nvPr/>
        </p:nvSpPr>
        <p:spPr>
          <a:xfrm>
            <a:off x="417115" y="6067321"/>
            <a:ext cx="7812485"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hlinkClick r:id="rId9"/>
              </a:rPr>
              <a:t>Data Submissions Handbook</a:t>
            </a:r>
            <a:r>
              <a:rPr lang="en-US" sz="1000" dirty="0">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hlinkClick r:id="rId10"/>
              </a:rPr>
              <a:t>Data Submissions Calendar</a:t>
            </a:r>
            <a:r>
              <a:rPr lang="en-US" sz="1000" dirty="0">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hlinkClick r:id="rId11"/>
              </a:rPr>
              <a:t>Troubleshooting Errors Spreadsheet</a:t>
            </a:r>
            <a:r>
              <a:rPr lang="en-US" sz="1000" dirty="0">
                <a:latin typeface="Arial" panose="020B0604020202020204" pitchFamily="34" charset="0"/>
                <a:cs typeface="Arial" panose="020B0604020202020204" pitchFamily="34" charset="0"/>
              </a:rPr>
              <a:t>	</a:t>
            </a:r>
          </a:p>
        </p:txBody>
      </p:sp>
      <p:sp>
        <p:nvSpPr>
          <p:cNvPr id="14" name="Shape 126">
            <a:extLst>
              <a:ext uri="{FF2B5EF4-FFF2-40B4-BE49-F238E27FC236}">
                <a16:creationId xmlns:a16="http://schemas.microsoft.com/office/drawing/2014/main" id="{49FAE97F-8AD5-4F85-93B7-B8C4B93DC6A0}"/>
              </a:ext>
              <a:ext uri="{C183D7F6-B498-43B3-948B-1728B52AA6E4}">
                <adec:decorative xmlns:adec="http://schemas.microsoft.com/office/drawing/2017/decorative" val="1"/>
              </a:ext>
            </a:extLst>
          </p:cNvPr>
          <p:cNvSpPr txBox="1">
            <a:spLocks/>
          </p:cNvSpPr>
          <p:nvPr/>
        </p:nvSpPr>
        <p:spPr>
          <a:xfrm>
            <a:off x="8309769" y="6071379"/>
            <a:ext cx="411162" cy="312737"/>
          </a:xfrm>
          <a:prstGeom prst="rect">
            <a:avLst/>
          </a:prstGeom>
        </p:spPr>
        <p:txBody>
          <a:bodyPr spcFirstLastPara="1" wrap="square" lIns="68569" tIns="68569" rIns="68569" bIns="68569"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z="1600" smtClean="0">
                <a:solidFill>
                  <a:schemeClr val="bg1">
                    <a:lumMod val="65000"/>
                  </a:schemeClr>
                </a:solidFill>
              </a:rPr>
              <a:pPr/>
              <a:t>14</a:t>
            </a:fld>
            <a:endParaRPr lang="en" sz="1600" dirty="0">
              <a:solidFill>
                <a:schemeClr val="bg1">
                  <a:lumMod val="65000"/>
                </a:schemeClr>
              </a:solidFill>
            </a:endParaRPr>
          </a:p>
        </p:txBody>
      </p:sp>
      <p:pic>
        <p:nvPicPr>
          <p:cNvPr id="5" name="Audio 4">
            <a:hlinkClick r:id="" action="ppaction://media"/>
            <a:extLst>
              <a:ext uri="{FF2B5EF4-FFF2-40B4-BE49-F238E27FC236}">
                <a16:creationId xmlns:a16="http://schemas.microsoft.com/office/drawing/2014/main" id="{BEEBBC5B-3A8D-9A9A-8579-632956BE783B}"/>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593108511"/>
      </p:ext>
    </p:extLst>
  </p:cSld>
  <p:clrMapOvr>
    <a:masterClrMapping/>
  </p:clrMapOvr>
  <mc:AlternateContent xmlns:mc="http://schemas.openxmlformats.org/markup-compatibility/2006" xmlns:p14="http://schemas.microsoft.com/office/powerpoint/2010/main">
    <mc:Choice Requires="p14">
      <p:transition spd="slow" p14:dur="2000" advTm="100656"/>
    </mc:Choice>
    <mc:Fallback xmlns="">
      <p:transition spd="slow" advTm="100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1726922" y="733855"/>
            <a:ext cx="5690156" cy="517912"/>
          </a:xfrm>
          <a:prstGeom prst="rect">
            <a:avLst/>
          </a:prstGeom>
        </p:spPr>
        <p:txBody>
          <a:bodyPr spcFirstLastPara="1" vert="horz" wrap="square" lIns="68569" tIns="68569" rIns="68569" bIns="68569" rtlCol="0" anchor="b" anchorCtr="0">
            <a:noAutofit/>
          </a:bodyPr>
          <a:lstStyle/>
          <a:p>
            <a:r>
              <a:rPr lang="en-US" sz="3000" dirty="0">
                <a:solidFill>
                  <a:schemeClr val="tx1"/>
                </a:solidFill>
                <a:latin typeface="Arial" panose="020B0604020202020204" pitchFamily="34" charset="0"/>
                <a:cs typeface="Arial" panose="020B0604020202020204" pitchFamily="34" charset="0"/>
              </a:rPr>
              <a:t>Step 1: Collection Prep Trainings</a:t>
            </a:r>
            <a:endParaRPr sz="3000" dirty="0">
              <a:solidFill>
                <a:srgbClr val="FF0000"/>
              </a:solidFill>
            </a:endParaRPr>
          </a:p>
        </p:txBody>
      </p:sp>
      <p:pic>
        <p:nvPicPr>
          <p:cNvPr id="3" name="Picture 2" descr="Image of December Count trainings section.">
            <a:extLst>
              <a:ext uri="{FF2B5EF4-FFF2-40B4-BE49-F238E27FC236}">
                <a16:creationId xmlns:a16="http://schemas.microsoft.com/office/drawing/2014/main" id="{56D5D3EE-CFB1-1B88-D8BA-2341AF14D74A}"/>
              </a:ext>
            </a:extLst>
          </p:cNvPr>
          <p:cNvPicPr>
            <a:picLocks noChangeAspect="1"/>
          </p:cNvPicPr>
          <p:nvPr/>
        </p:nvPicPr>
        <p:blipFill>
          <a:blip r:embed="rId6"/>
          <a:stretch>
            <a:fillRect/>
          </a:stretch>
        </p:blipFill>
        <p:spPr>
          <a:xfrm>
            <a:off x="138779" y="1132559"/>
            <a:ext cx="4851983" cy="3197704"/>
          </a:xfrm>
          <a:prstGeom prst="rect">
            <a:avLst/>
          </a:prstGeom>
          <a:ln>
            <a:solidFill>
              <a:schemeClr val="tx1"/>
            </a:solidFill>
          </a:ln>
        </p:spPr>
      </p:pic>
      <p:pic>
        <p:nvPicPr>
          <p:cNvPr id="7" name="Picture 6" descr="Image of Data Entry Training introduction slide.">
            <a:extLst>
              <a:ext uri="{FF2B5EF4-FFF2-40B4-BE49-F238E27FC236}">
                <a16:creationId xmlns:a16="http://schemas.microsoft.com/office/drawing/2014/main" id="{826337F9-B6B2-6C29-1E34-E4C5A7221D70}"/>
              </a:ext>
            </a:extLst>
          </p:cNvPr>
          <p:cNvPicPr>
            <a:picLocks noChangeAspect="1"/>
          </p:cNvPicPr>
          <p:nvPr/>
        </p:nvPicPr>
        <p:blipFill>
          <a:blip r:embed="rId7"/>
          <a:stretch>
            <a:fillRect/>
          </a:stretch>
        </p:blipFill>
        <p:spPr>
          <a:xfrm>
            <a:off x="5460169" y="3340860"/>
            <a:ext cx="3178268" cy="2373810"/>
          </a:xfrm>
          <a:prstGeom prst="rect">
            <a:avLst/>
          </a:prstGeom>
          <a:ln>
            <a:solidFill>
              <a:schemeClr val="tx1"/>
            </a:solidFill>
          </a:ln>
        </p:spPr>
      </p:pic>
      <p:sp>
        <p:nvSpPr>
          <p:cNvPr id="9" name="TextBox 8"/>
          <p:cNvSpPr txBox="1"/>
          <p:nvPr/>
        </p:nvSpPr>
        <p:spPr>
          <a:xfrm>
            <a:off x="634864" y="5777385"/>
            <a:ext cx="5952116"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hlinkClick r:id="rId8"/>
              </a:rPr>
              <a:t>https://resources.csi.state.co.us/december-count/</a:t>
            </a:r>
            <a:endParaRPr lang="en-US" sz="1200" dirty="0">
              <a:latin typeface="Arial" panose="020B0604020202020204" pitchFamily="34" charset="0"/>
              <a:cs typeface="Arial" panose="020B0604020202020204" pitchFamily="34" charset="0"/>
            </a:endParaRPr>
          </a:p>
        </p:txBody>
      </p:sp>
      <p:sp>
        <p:nvSpPr>
          <p:cNvPr id="126" name="Shape 126">
            <a:extLst>
              <a:ext uri="{C183D7F6-B498-43B3-948B-1728B52AA6E4}">
                <adec:decorative xmlns:adec="http://schemas.microsoft.com/office/drawing/2017/decorative" val="1"/>
              </a:ext>
            </a:extLst>
          </p:cNvPr>
          <p:cNvSpPr txBox="1">
            <a:spLocks noGrp="1"/>
          </p:cNvSpPr>
          <p:nvPr>
            <p:ph type="sldNum" idx="12"/>
          </p:nvPr>
        </p:nvSpPr>
        <p:spPr>
          <a:xfrm>
            <a:off x="8226912" y="6062649"/>
            <a:ext cx="411525" cy="313425"/>
          </a:xfrm>
          <a:prstGeom prst="rect">
            <a:avLst/>
          </a:prstGeom>
        </p:spPr>
        <p:txBody>
          <a:bodyPr spcFirstLastPara="1" wrap="square" lIns="68569" tIns="68569" rIns="68569" bIns="68569" anchor="t" anchorCtr="0">
            <a:noAutofit/>
          </a:bodyPr>
          <a:lstStyle/>
          <a:p>
            <a:fld id="{00000000-1234-1234-1234-123412341234}" type="slidenum">
              <a:rPr lang="en">
                <a:solidFill>
                  <a:schemeClr val="bg1">
                    <a:lumMod val="65000"/>
                  </a:schemeClr>
                </a:solidFill>
              </a:rPr>
              <a:pPr/>
              <a:t>15</a:t>
            </a:fld>
            <a:endParaRPr dirty="0">
              <a:solidFill>
                <a:schemeClr val="bg1">
                  <a:lumMod val="65000"/>
                </a:schemeClr>
              </a:solidFill>
            </a:endParaRPr>
          </a:p>
        </p:txBody>
      </p:sp>
      <p:cxnSp>
        <p:nvCxnSpPr>
          <p:cNvPr id="13" name="Straight Arrow Connector 12">
            <a:extLst>
              <a:ext uri="{FF2B5EF4-FFF2-40B4-BE49-F238E27FC236}">
                <a16:creationId xmlns:a16="http://schemas.microsoft.com/office/drawing/2014/main" id="{78778616-4E44-4D5F-8536-8A3BF86AF613}"/>
              </a:ext>
              <a:ext uri="{C183D7F6-B498-43B3-948B-1728B52AA6E4}">
                <adec:decorative xmlns:adec="http://schemas.microsoft.com/office/drawing/2017/decorative" val="1"/>
              </a:ext>
            </a:extLst>
          </p:cNvPr>
          <p:cNvCxnSpPr>
            <a:cxnSpLocks/>
          </p:cNvCxnSpPr>
          <p:nvPr/>
        </p:nvCxnSpPr>
        <p:spPr>
          <a:xfrm>
            <a:off x="4438794" y="2793846"/>
            <a:ext cx="1184240" cy="8952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4F9A10FE-ED3E-81E4-4FB4-8321789CF357}"/>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563777767"/>
      </p:ext>
    </p:extLst>
  </p:cSld>
  <p:clrMapOvr>
    <a:masterClrMapping/>
  </p:clrMapOvr>
  <mc:AlternateContent xmlns:mc="http://schemas.openxmlformats.org/markup-compatibility/2006" xmlns:p14="http://schemas.microsoft.com/office/powerpoint/2010/main">
    <mc:Choice Requires="p14">
      <p:transition spd="slow" p14:dur="2000" advTm="57020"/>
    </mc:Choice>
    <mc:Fallback xmlns="">
      <p:transition spd="slow" advTm="57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1813275" y="1063237"/>
            <a:ext cx="5130450" cy="1199066"/>
          </a:xfrm>
          <a:prstGeom prst="rect">
            <a:avLst/>
          </a:prstGeom>
        </p:spPr>
        <p:txBody>
          <a:bodyPr spcFirstLastPara="1" vert="horz" wrap="square" lIns="68569" tIns="68569" rIns="68569" bIns="68569" rtlCol="0" anchor="b" anchorCtr="0">
            <a:noAutofit/>
          </a:bodyPr>
          <a:lstStyle/>
          <a:p>
            <a:r>
              <a:rPr lang="en-US" dirty="0">
                <a:solidFill>
                  <a:schemeClr val="tx1"/>
                </a:solidFill>
                <a:latin typeface="Arial" panose="020B0604020202020204" pitchFamily="34" charset="0"/>
                <a:cs typeface="Arial" panose="020B0604020202020204" pitchFamily="34" charset="0"/>
              </a:rPr>
              <a:t>Step 2: Data Collection/Entry</a:t>
            </a:r>
            <a:endParaRPr dirty="0">
              <a:solidFill>
                <a:schemeClr val="tx1"/>
              </a:solidFill>
              <a:latin typeface="Arial" panose="020B0604020202020204" pitchFamily="34" charset="0"/>
              <a:cs typeface="Arial" panose="020B0604020202020204" pitchFamily="34" charset="0"/>
            </a:endParaRPr>
          </a:p>
        </p:txBody>
      </p:sp>
      <p:sp>
        <p:nvSpPr>
          <p:cNvPr id="3" name="TextBox 2"/>
          <p:cNvSpPr txBox="1"/>
          <p:nvPr/>
        </p:nvSpPr>
        <p:spPr>
          <a:xfrm>
            <a:off x="1276509" y="2441317"/>
            <a:ext cx="5745666" cy="2469907"/>
          </a:xfrm>
          <a:prstGeom prst="rect">
            <a:avLst/>
          </a:prstGeom>
          <a:noFill/>
        </p:spPr>
        <p:txBody>
          <a:bodyPr wrap="square" rtlCol="0">
            <a:spAutoFit/>
          </a:bodyPr>
          <a:lstStyle/>
          <a:p>
            <a:pPr marL="85725"/>
            <a:r>
              <a:rPr lang="en-US" sz="2400" b="1" dirty="0">
                <a:latin typeface="Arial" panose="020B0604020202020204" pitchFamily="34" charset="0"/>
                <a:cs typeface="Arial" panose="020B0604020202020204" pitchFamily="34" charset="0"/>
              </a:rPr>
              <a:t>What</a:t>
            </a:r>
            <a:r>
              <a:rPr lang="en-US" sz="2400" dirty="0">
                <a:latin typeface="Arial" panose="020B0604020202020204" pitchFamily="34" charset="0"/>
                <a:cs typeface="Arial" panose="020B0604020202020204" pitchFamily="34" charset="0"/>
              </a:rPr>
              <a:t> Data to Collect</a:t>
            </a:r>
          </a:p>
          <a:p>
            <a:pPr marL="85725"/>
            <a:endParaRPr lang="en-US" sz="1350" dirty="0">
              <a:latin typeface="Arial" panose="020B0604020202020204" pitchFamily="34" charset="0"/>
              <a:cs typeface="Arial" panose="020B0604020202020204" pitchFamily="34" charset="0"/>
            </a:endParaRPr>
          </a:p>
          <a:p>
            <a:pPr marL="85725"/>
            <a:endParaRPr lang="en-US" sz="1350" dirty="0">
              <a:latin typeface="Arial" panose="020B0604020202020204" pitchFamily="34" charset="0"/>
              <a:cs typeface="Arial" panose="020B0604020202020204" pitchFamily="34" charset="0"/>
            </a:endParaRPr>
          </a:p>
          <a:p>
            <a:pPr marL="85725"/>
            <a:r>
              <a:rPr lang="en-US" b="1" dirty="0">
                <a:latin typeface="Arial" panose="020B0604020202020204" pitchFamily="34" charset="0"/>
                <a:cs typeface="Arial" panose="020B0604020202020204" pitchFamily="34" charset="0"/>
              </a:rPr>
              <a:t>Resources Utilized:</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File Layout and Definition Documents</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Data Validations for SPED Collections Resource</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Participation File Coding Scenarios</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Plan Management System Crosswalks</a:t>
            </a:r>
          </a:p>
          <a:p>
            <a:endParaRPr lang="en-US" sz="1350" dirty="0">
              <a:solidFill>
                <a:srgbClr val="677480"/>
              </a:solidFill>
            </a:endParaRPr>
          </a:p>
        </p:txBody>
      </p:sp>
      <p:pic>
        <p:nvPicPr>
          <p:cNvPr id="2" name="Picture 1">
            <a:extLst>
              <a:ext uri="{FF2B5EF4-FFF2-40B4-BE49-F238E27FC236}">
                <a16:creationId xmlns:a16="http://schemas.microsoft.com/office/drawing/2014/main" id="{0E4D509D-5ECA-48A7-8419-FCEAE907612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565833" y="682658"/>
            <a:ext cx="1723400" cy="1669152"/>
          </a:xfrm>
          <a:prstGeom prst="rect">
            <a:avLst/>
          </a:prstGeom>
        </p:spPr>
      </p:pic>
      <p:sp>
        <p:nvSpPr>
          <p:cNvPr id="4" name="TextBox 3">
            <a:extLst>
              <a:ext uri="{FF2B5EF4-FFF2-40B4-BE49-F238E27FC236}">
                <a16:creationId xmlns:a16="http://schemas.microsoft.com/office/drawing/2014/main" id="{7B88BF57-66DE-4792-A97B-7240B15217CB}"/>
              </a:ext>
              <a:ext uri="{C183D7F6-B498-43B3-948B-1728B52AA6E4}">
                <adec:decorative xmlns:adec="http://schemas.microsoft.com/office/drawing/2017/decorative" val="1"/>
              </a:ext>
            </a:extLst>
          </p:cNvPr>
          <p:cNvSpPr txBox="1"/>
          <p:nvPr/>
        </p:nvSpPr>
        <p:spPr>
          <a:xfrm>
            <a:off x="6781481" y="2327822"/>
            <a:ext cx="1516958" cy="215444"/>
          </a:xfrm>
          <a:prstGeom prst="rect">
            <a:avLst/>
          </a:prstGeom>
          <a:noFill/>
        </p:spPr>
        <p:txBody>
          <a:bodyPr wrap="square" rtlCol="0">
            <a:spAutoFit/>
          </a:bodyPr>
          <a:lstStyle/>
          <a:p>
            <a:r>
              <a:rPr lang="en-US" sz="800" dirty="0"/>
              <a:t>Courtesy of clipartpanda.com</a:t>
            </a:r>
          </a:p>
        </p:txBody>
      </p:sp>
      <p:sp>
        <p:nvSpPr>
          <p:cNvPr id="126" name="Shape 126">
            <a:extLst>
              <a:ext uri="{C183D7F6-B498-43B3-948B-1728B52AA6E4}">
                <adec:decorative xmlns:adec="http://schemas.microsoft.com/office/drawing/2017/decorative" val="1"/>
              </a:ext>
            </a:extLst>
          </p:cNvPr>
          <p:cNvSpPr txBox="1">
            <a:spLocks noGrp="1"/>
          </p:cNvSpPr>
          <p:nvPr>
            <p:ph type="sldNum" idx="12"/>
          </p:nvPr>
        </p:nvSpPr>
        <p:spPr>
          <a:xfrm>
            <a:off x="8083470" y="6018629"/>
            <a:ext cx="411525" cy="313425"/>
          </a:xfrm>
          <a:prstGeom prst="rect">
            <a:avLst/>
          </a:prstGeom>
        </p:spPr>
        <p:txBody>
          <a:bodyPr spcFirstLastPara="1" wrap="square" lIns="68569" tIns="68569" rIns="68569" bIns="68569" anchor="t" anchorCtr="0">
            <a:noAutofit/>
          </a:bodyPr>
          <a:lstStyle/>
          <a:p>
            <a:fld id="{00000000-1234-1234-1234-123412341234}" type="slidenum">
              <a:rPr lang="en">
                <a:solidFill>
                  <a:schemeClr val="bg1">
                    <a:lumMod val="65000"/>
                  </a:schemeClr>
                </a:solidFill>
              </a:rPr>
              <a:pPr/>
              <a:t>16</a:t>
            </a:fld>
            <a:endParaRPr dirty="0">
              <a:solidFill>
                <a:schemeClr val="bg1">
                  <a:lumMod val="65000"/>
                </a:schemeClr>
              </a:solidFill>
            </a:endParaRPr>
          </a:p>
        </p:txBody>
      </p:sp>
      <p:pic>
        <p:nvPicPr>
          <p:cNvPr id="7" name="Audio 6">
            <a:hlinkClick r:id="" action="ppaction://media"/>
            <a:extLst>
              <a:ext uri="{FF2B5EF4-FFF2-40B4-BE49-F238E27FC236}">
                <a16:creationId xmlns:a16="http://schemas.microsoft.com/office/drawing/2014/main" id="{66E9503D-C70C-5401-C2AE-F0A45EAD44D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534485060"/>
      </p:ext>
    </p:extLst>
  </p:cSld>
  <p:clrMapOvr>
    <a:masterClrMapping/>
  </p:clrMapOvr>
  <mc:AlternateContent xmlns:mc="http://schemas.openxmlformats.org/markup-compatibility/2006" xmlns:p14="http://schemas.microsoft.com/office/powerpoint/2010/main">
    <mc:Choice Requires="p14">
      <p:transition spd="slow" p14:dur="2000" advTm="28478"/>
    </mc:Choice>
    <mc:Fallback xmlns="">
      <p:transition spd="slow" advTm="28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1965675" y="574591"/>
            <a:ext cx="4846950" cy="857250"/>
          </a:xfrm>
          <a:prstGeom prst="rect">
            <a:avLst/>
          </a:prstGeom>
        </p:spPr>
        <p:txBody>
          <a:bodyPr spcFirstLastPara="1" vert="horz" wrap="square" lIns="68569" tIns="68569" rIns="68569" bIns="68569" rtlCol="0" anchor="b" anchorCtr="0">
            <a:noAutofit/>
          </a:bodyPr>
          <a:lstStyle/>
          <a:p>
            <a:r>
              <a:rPr lang="en-US" sz="3000" dirty="0">
                <a:solidFill>
                  <a:schemeClr val="tx1"/>
                </a:solidFill>
                <a:latin typeface="Arial" panose="020B0604020202020204" pitchFamily="34" charset="0"/>
                <a:cs typeface="Arial" panose="020B0604020202020204" pitchFamily="34" charset="0"/>
              </a:rPr>
              <a:t>File Layout and Definition Documents – CSI Additions</a:t>
            </a:r>
            <a:endParaRPr sz="3000" dirty="0">
              <a:solidFill>
                <a:schemeClr val="tx1"/>
              </a:solidFill>
              <a:latin typeface="Arial" panose="020B0604020202020204" pitchFamily="34" charset="0"/>
              <a:cs typeface="Arial" panose="020B0604020202020204" pitchFamily="34" charset="0"/>
            </a:endParaRPr>
          </a:p>
        </p:txBody>
      </p:sp>
      <p:pic>
        <p:nvPicPr>
          <p:cNvPr id="5" name="Picture 4" descr="Image of 23-24 Participation File Layout.">
            <a:extLst>
              <a:ext uri="{FF2B5EF4-FFF2-40B4-BE49-F238E27FC236}">
                <a16:creationId xmlns:a16="http://schemas.microsoft.com/office/drawing/2014/main" id="{FB2ED134-B8AB-45DD-966B-A39761DA4BF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93379" y="1522988"/>
            <a:ext cx="7183420" cy="4506504"/>
          </a:xfrm>
          <a:prstGeom prst="rect">
            <a:avLst/>
          </a:prstGeom>
          <a:ln>
            <a:solidFill>
              <a:schemeClr val="tx1"/>
            </a:solidFill>
          </a:ln>
        </p:spPr>
      </p:pic>
      <p:sp>
        <p:nvSpPr>
          <p:cNvPr id="2" name="TextBox 1">
            <a:extLst>
              <a:ext uri="{FF2B5EF4-FFF2-40B4-BE49-F238E27FC236}">
                <a16:creationId xmlns:a16="http://schemas.microsoft.com/office/drawing/2014/main" id="{E7158666-0868-E20C-5573-6E8CCEAF8AFA}"/>
              </a:ext>
            </a:extLst>
          </p:cNvPr>
          <p:cNvSpPr txBox="1"/>
          <p:nvPr/>
        </p:nvSpPr>
        <p:spPr>
          <a:xfrm>
            <a:off x="466857" y="6283407"/>
            <a:ext cx="8210285" cy="253916"/>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hlinkClick r:id="rId6"/>
              </a:rPr>
              <a:t>Child File Layout and Definitions Document</a:t>
            </a:r>
            <a:r>
              <a:rPr lang="en-US" sz="1050" dirty="0">
                <a:latin typeface="Arial" panose="020B0604020202020204" pitchFamily="34" charset="0"/>
                <a:cs typeface="Arial" panose="020B0604020202020204" pitchFamily="34" charset="0"/>
              </a:rPr>
              <a:t> 			</a:t>
            </a:r>
            <a:r>
              <a:rPr lang="en-US" sz="1050" dirty="0">
                <a:latin typeface="Arial" panose="020B0604020202020204" pitchFamily="34" charset="0"/>
                <a:cs typeface="Arial" panose="020B0604020202020204" pitchFamily="34" charset="0"/>
                <a:hlinkClick r:id="rId7"/>
              </a:rPr>
              <a:t>Participation File Layout and Definitions Document</a:t>
            </a:r>
            <a:endParaRPr lang="en-US" sz="1050" dirty="0">
              <a:latin typeface="Arial" panose="020B0604020202020204" pitchFamily="34" charset="0"/>
              <a:cs typeface="Arial" panose="020B0604020202020204" pitchFamily="34" charset="0"/>
            </a:endParaRPr>
          </a:p>
        </p:txBody>
      </p:sp>
      <p:sp>
        <p:nvSpPr>
          <p:cNvPr id="126" name="Shape 126">
            <a:extLst>
              <a:ext uri="{C183D7F6-B498-43B3-948B-1728B52AA6E4}">
                <adec:decorative xmlns:adec="http://schemas.microsoft.com/office/drawing/2017/decorative" val="1"/>
              </a:ext>
            </a:extLst>
          </p:cNvPr>
          <p:cNvSpPr txBox="1">
            <a:spLocks noGrp="1"/>
          </p:cNvSpPr>
          <p:nvPr>
            <p:ph type="sldNum" idx="12"/>
          </p:nvPr>
        </p:nvSpPr>
        <p:spPr>
          <a:xfrm>
            <a:off x="8166622" y="6126695"/>
            <a:ext cx="411525" cy="313425"/>
          </a:xfrm>
          <a:prstGeom prst="rect">
            <a:avLst/>
          </a:prstGeom>
        </p:spPr>
        <p:txBody>
          <a:bodyPr spcFirstLastPara="1" wrap="square" lIns="68569" tIns="68569" rIns="68569" bIns="68569" anchor="t" anchorCtr="0">
            <a:noAutofit/>
          </a:bodyPr>
          <a:lstStyle/>
          <a:p>
            <a:fld id="{00000000-1234-1234-1234-123412341234}" type="slidenum">
              <a:rPr lang="en">
                <a:solidFill>
                  <a:schemeClr val="bg1">
                    <a:lumMod val="65000"/>
                  </a:schemeClr>
                </a:solidFill>
              </a:rPr>
              <a:pPr/>
              <a:t>17</a:t>
            </a:fld>
            <a:endParaRPr dirty="0">
              <a:solidFill>
                <a:schemeClr val="bg1">
                  <a:lumMod val="65000"/>
                </a:schemeClr>
              </a:solidFill>
            </a:endParaRPr>
          </a:p>
        </p:txBody>
      </p:sp>
      <p:pic>
        <p:nvPicPr>
          <p:cNvPr id="6" name="Audio 5">
            <a:hlinkClick r:id="" action="ppaction://media"/>
            <a:extLst>
              <a:ext uri="{FF2B5EF4-FFF2-40B4-BE49-F238E27FC236}">
                <a16:creationId xmlns:a16="http://schemas.microsoft.com/office/drawing/2014/main" id="{96D06201-7DEE-AE59-A1F8-A1997FA641B9}"/>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573185692"/>
      </p:ext>
    </p:extLst>
  </p:cSld>
  <p:clrMapOvr>
    <a:masterClrMapping/>
  </p:clrMapOvr>
  <mc:AlternateContent xmlns:mc="http://schemas.openxmlformats.org/markup-compatibility/2006" xmlns:p14="http://schemas.microsoft.com/office/powerpoint/2010/main">
    <mc:Choice Requires="p14">
      <p:transition spd="slow" p14:dur="2000" advTm="75843"/>
    </mc:Choice>
    <mc:Fallback xmlns="">
      <p:transition spd="slow" advTm="75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1217262" y="624996"/>
            <a:ext cx="5452489" cy="857250"/>
          </a:xfrm>
          <a:prstGeom prst="rect">
            <a:avLst/>
          </a:prstGeom>
        </p:spPr>
        <p:txBody>
          <a:bodyPr spcFirstLastPara="1" vert="horz" wrap="square" lIns="68569" tIns="68569" rIns="68569" bIns="68569" rtlCol="0" anchor="b" anchorCtr="0">
            <a:noAutofit/>
          </a:bodyPr>
          <a:lstStyle/>
          <a:p>
            <a:r>
              <a:rPr lang="en-US" sz="3000" dirty="0">
                <a:solidFill>
                  <a:schemeClr val="tx1"/>
                </a:solidFill>
                <a:latin typeface="Arial" panose="020B0604020202020204" pitchFamily="34" charset="0"/>
                <a:cs typeface="Arial" panose="020B0604020202020204" pitchFamily="34" charset="0"/>
              </a:rPr>
              <a:t>Using File Layout and Definition Documents Example</a:t>
            </a:r>
            <a:endParaRPr sz="3000" dirty="0">
              <a:solidFill>
                <a:schemeClr val="tx1"/>
              </a:solidFill>
              <a:latin typeface="Arial" panose="020B0604020202020204" pitchFamily="34" charset="0"/>
              <a:cs typeface="Arial" panose="020B0604020202020204" pitchFamily="34" charset="0"/>
            </a:endParaRPr>
          </a:p>
        </p:txBody>
      </p:sp>
      <p:sp>
        <p:nvSpPr>
          <p:cNvPr id="126" name="Shape 126"/>
          <p:cNvSpPr txBox="1">
            <a:spLocks noGrp="1"/>
          </p:cNvSpPr>
          <p:nvPr>
            <p:ph type="sldNum" idx="12"/>
          </p:nvPr>
        </p:nvSpPr>
        <p:spPr>
          <a:xfrm>
            <a:off x="8136477" y="6108785"/>
            <a:ext cx="411525" cy="313425"/>
          </a:xfrm>
          <a:prstGeom prst="rect">
            <a:avLst/>
          </a:prstGeom>
        </p:spPr>
        <p:txBody>
          <a:bodyPr spcFirstLastPara="1" wrap="square" lIns="68569" tIns="68569" rIns="68569" bIns="68569" anchor="t" anchorCtr="0">
            <a:noAutofit/>
          </a:bodyPr>
          <a:lstStyle/>
          <a:p>
            <a:fld id="{00000000-1234-1234-1234-123412341234}" type="slidenum">
              <a:rPr lang="en">
                <a:solidFill>
                  <a:schemeClr val="bg1">
                    <a:lumMod val="65000"/>
                  </a:schemeClr>
                </a:solidFill>
              </a:rPr>
              <a:pPr/>
              <a:t>18</a:t>
            </a:fld>
            <a:endParaRPr dirty="0">
              <a:solidFill>
                <a:schemeClr val="bg1">
                  <a:lumMod val="65000"/>
                </a:schemeClr>
              </a:solidFill>
            </a:endParaRPr>
          </a:p>
        </p:txBody>
      </p:sp>
      <p:sp>
        <p:nvSpPr>
          <p:cNvPr id="2" name="TextBox 1"/>
          <p:cNvSpPr txBox="1"/>
          <p:nvPr/>
        </p:nvSpPr>
        <p:spPr>
          <a:xfrm>
            <a:off x="188139" y="1633586"/>
            <a:ext cx="8253876" cy="4039567"/>
          </a:xfrm>
          <a:prstGeom prst="rect">
            <a:avLst/>
          </a:prstGeom>
          <a:noFill/>
        </p:spPr>
        <p:txBody>
          <a:bodyPr wrap="square" rtlCol="0">
            <a:spAutoFit/>
          </a:bodyPr>
          <a:lstStyle/>
          <a:p>
            <a:pPr marL="214313" indent="-214313">
              <a:buFont typeface="Arial" panose="020B0604020202020204" pitchFamily="34" charset="0"/>
              <a:buChar char="•"/>
            </a:pPr>
            <a:r>
              <a:rPr lang="en-US" sz="1350" dirty="0">
                <a:latin typeface="Arial" panose="020B0604020202020204" pitchFamily="34" charset="0"/>
                <a:cs typeface="Arial" panose="020B0604020202020204" pitchFamily="34" charset="0"/>
              </a:rPr>
              <a:t>Your first error report is showing some students do not have the correct number of Special Education Hours per Week based on the </a:t>
            </a:r>
            <a:r>
              <a:rPr lang="en-US" sz="1350" b="1" dirty="0">
                <a:solidFill>
                  <a:srgbClr val="C63F28"/>
                </a:solidFill>
                <a:latin typeface="Arial" panose="020B0604020202020204" pitchFamily="34" charset="0"/>
                <a:cs typeface="Arial" panose="020B0604020202020204" pitchFamily="34" charset="0"/>
              </a:rPr>
              <a:t>SE358</a:t>
            </a:r>
            <a:r>
              <a:rPr lang="en-US" sz="1350" dirty="0">
                <a:latin typeface="Arial" panose="020B0604020202020204" pitchFamily="34" charset="0"/>
                <a:cs typeface="Arial" panose="020B0604020202020204" pitchFamily="34" charset="0"/>
              </a:rPr>
              <a:t> error you are receiving.  </a:t>
            </a:r>
          </a:p>
          <a:p>
            <a:pPr marL="214313" indent="-214313">
              <a:buFont typeface="Arial" panose="020B0604020202020204" pitchFamily="34" charset="0"/>
              <a:buChar char="•"/>
            </a:pPr>
            <a:r>
              <a:rPr lang="en-US" sz="1350" dirty="0">
                <a:latin typeface="Arial" panose="020B0604020202020204" pitchFamily="34" charset="0"/>
                <a:cs typeface="Arial" panose="020B0604020202020204" pitchFamily="34" charset="0"/>
              </a:rPr>
              <a:t>You know the number of hours each student receives but are unsure how to code them.  Use the Participation File Layout!</a:t>
            </a:r>
          </a:p>
          <a:p>
            <a:pPr marL="214313" indent="-214313">
              <a:buFont typeface="Arial" panose="020B0604020202020204" pitchFamily="34" charset="0"/>
              <a:buChar char="•"/>
            </a:pPr>
            <a:endParaRPr lang="en-US" sz="135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en-US" sz="135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en-US" sz="135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en-US" sz="135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en-US" sz="135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en-US" sz="135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en-US" sz="135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en-US" sz="1350" dirty="0">
              <a:latin typeface="Arial" panose="020B0604020202020204" pitchFamily="34" charset="0"/>
              <a:cs typeface="Arial" panose="020B0604020202020204" pitchFamily="34" charset="0"/>
            </a:endParaRPr>
          </a:p>
          <a:p>
            <a:endParaRPr lang="en-US" sz="135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en-US" sz="1350" dirty="0">
              <a:latin typeface="Arial" panose="020B0604020202020204" pitchFamily="34" charset="0"/>
              <a:cs typeface="Arial" panose="020B0604020202020204" pitchFamily="34" charset="0"/>
            </a:endParaRPr>
          </a:p>
          <a:p>
            <a:endParaRPr lang="en-US" sz="135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en-US" sz="135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sz="1350" dirty="0">
                <a:latin typeface="Arial" panose="020B0604020202020204" pitchFamily="34" charset="0"/>
                <a:cs typeface="Arial" panose="020B0604020202020204" pitchFamily="34" charset="0"/>
              </a:rPr>
              <a:t>Upon review of the File Layout, you notice that the Hours of Special Education Service per Week contains a table that will guide you to code correctly as it contains 4 digits and an implied decimal!</a:t>
            </a:r>
          </a:p>
          <a:p>
            <a:endParaRPr lang="en-US" sz="1350" dirty="0">
              <a:latin typeface="Arial" panose="020B0604020202020204" pitchFamily="34" charset="0"/>
              <a:cs typeface="Arial" panose="020B0604020202020204" pitchFamily="34" charset="0"/>
            </a:endParaRPr>
          </a:p>
        </p:txBody>
      </p:sp>
      <p:pic>
        <p:nvPicPr>
          <p:cNvPr id="3" name="Picture 2" descr="File Layout screenshot of the Hours of Special Education Services per Week field.  "/>
          <p:cNvPicPr>
            <a:picLocks noChangeAspect="1"/>
          </p:cNvPicPr>
          <p:nvPr/>
        </p:nvPicPr>
        <p:blipFill>
          <a:blip r:embed="rId5"/>
          <a:stretch>
            <a:fillRect/>
          </a:stretch>
        </p:blipFill>
        <p:spPr>
          <a:xfrm>
            <a:off x="1319465" y="2667001"/>
            <a:ext cx="5991224" cy="2176168"/>
          </a:xfrm>
          <a:prstGeom prst="rect">
            <a:avLst/>
          </a:prstGeom>
          <a:ln>
            <a:solidFill>
              <a:schemeClr val="tx1"/>
            </a:solidFill>
          </a:ln>
        </p:spPr>
      </p:pic>
      <p:pic>
        <p:nvPicPr>
          <p:cNvPr id="14" name="Audio 13">
            <a:hlinkClick r:id="" action="ppaction://media"/>
            <a:extLst>
              <a:ext uri="{FF2B5EF4-FFF2-40B4-BE49-F238E27FC236}">
                <a16:creationId xmlns:a16="http://schemas.microsoft.com/office/drawing/2014/main" id="{DCFDD18F-85D0-D2E1-816F-CDE1CA896FA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460275166"/>
      </p:ext>
    </p:extLst>
  </p:cSld>
  <p:clrMapOvr>
    <a:masterClrMapping/>
  </p:clrMapOvr>
  <mc:AlternateContent xmlns:mc="http://schemas.openxmlformats.org/markup-compatibility/2006" xmlns:p14="http://schemas.microsoft.com/office/powerpoint/2010/main">
    <mc:Choice Requires="p14">
      <p:transition spd="slow" p14:dur="2000" advTm="42766"/>
    </mc:Choice>
    <mc:Fallback xmlns="">
      <p:transition spd="slow" advTm="4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1758358" y="684000"/>
            <a:ext cx="4846950" cy="857250"/>
          </a:xfrm>
          <a:prstGeom prst="rect">
            <a:avLst/>
          </a:prstGeom>
        </p:spPr>
        <p:txBody>
          <a:bodyPr spcFirstLastPara="1" vert="horz" wrap="square" lIns="68569" tIns="68569" rIns="68569" bIns="68569" rtlCol="0" anchor="b" anchorCtr="0">
            <a:noAutofit/>
          </a:bodyPr>
          <a:lstStyle/>
          <a:p>
            <a:r>
              <a:rPr lang="en-US" sz="3000" dirty="0">
                <a:solidFill>
                  <a:schemeClr val="tx1"/>
                </a:solidFill>
                <a:latin typeface="Arial" panose="020B0604020202020204" pitchFamily="34" charset="0"/>
                <a:cs typeface="Arial" panose="020B0604020202020204" pitchFamily="34" charset="0"/>
              </a:rPr>
              <a:t>Data Validation Strategies Toolkit for DC Collection</a:t>
            </a:r>
            <a:endParaRPr sz="3000" dirty="0">
              <a:solidFill>
                <a:schemeClr val="tx1"/>
              </a:solidFill>
              <a:latin typeface="Arial" panose="020B0604020202020204" pitchFamily="34" charset="0"/>
              <a:cs typeface="Arial" panose="020B0604020202020204" pitchFamily="34" charset="0"/>
            </a:endParaRPr>
          </a:p>
        </p:txBody>
      </p:sp>
      <p:sp>
        <p:nvSpPr>
          <p:cNvPr id="126" name="Shape 126"/>
          <p:cNvSpPr txBox="1">
            <a:spLocks noGrp="1"/>
          </p:cNvSpPr>
          <p:nvPr>
            <p:ph type="sldNum" idx="12"/>
          </p:nvPr>
        </p:nvSpPr>
        <p:spPr>
          <a:xfrm>
            <a:off x="8226912" y="6081770"/>
            <a:ext cx="411525" cy="313425"/>
          </a:xfrm>
          <a:prstGeom prst="rect">
            <a:avLst/>
          </a:prstGeom>
        </p:spPr>
        <p:txBody>
          <a:bodyPr spcFirstLastPara="1" vert="horz" wrap="square" lIns="68569" tIns="68569" rIns="68569" bIns="68569" rtlCol="0" anchor="t" anchorCtr="0">
            <a:noAutofit/>
          </a:bodyPr>
          <a:lstStyle/>
          <a:p>
            <a:pPr defTabSz="685800"/>
            <a:fld id="{00000000-1234-1234-1234-123412341234}" type="slidenum">
              <a:rPr lang="en">
                <a:solidFill>
                  <a:prstClr val="black">
                    <a:tint val="75000"/>
                  </a:prstClr>
                </a:solidFill>
                <a:latin typeface="Calibri" panose="020F0502020204030204"/>
              </a:rPr>
              <a:pPr defTabSz="685800"/>
              <a:t>19</a:t>
            </a:fld>
            <a:endParaRPr dirty="0">
              <a:solidFill>
                <a:prstClr val="black">
                  <a:tint val="75000"/>
                </a:prstClr>
              </a:solidFill>
              <a:latin typeface="Calibri" panose="020F0502020204030204"/>
            </a:endParaRPr>
          </a:p>
        </p:txBody>
      </p:sp>
      <p:sp>
        <p:nvSpPr>
          <p:cNvPr id="6" name="Rectangle 5"/>
          <p:cNvSpPr/>
          <p:nvPr/>
        </p:nvSpPr>
        <p:spPr>
          <a:xfrm>
            <a:off x="1229044" y="5417762"/>
            <a:ext cx="7658972" cy="369332"/>
          </a:xfrm>
          <a:prstGeom prst="rect">
            <a:avLst/>
          </a:prstGeom>
        </p:spPr>
        <p:txBody>
          <a:bodyPr wrap="square">
            <a:spAutoFit/>
          </a:bodyPr>
          <a:lstStyle/>
          <a:p>
            <a:pPr defTabSz="685800"/>
            <a:r>
              <a:rPr lang="en-US" sz="900" dirty="0">
                <a:solidFill>
                  <a:prstClr val="black"/>
                </a:solidFill>
                <a:latin typeface="Calibri" panose="020F0502020204030204"/>
                <a:hlinkClick r:id="rId6"/>
              </a:rPr>
              <a:t>https://resources.csi.state.co.us/wp-content/uploads/2023/08/23-24-SPED-Validations-Toolkit_Final.docx</a:t>
            </a:r>
            <a:endParaRPr lang="en-US" sz="900" dirty="0">
              <a:solidFill>
                <a:prstClr val="black"/>
              </a:solidFill>
              <a:latin typeface="Calibri" panose="020F0502020204030204"/>
            </a:endParaRPr>
          </a:p>
          <a:p>
            <a:pPr defTabSz="685800"/>
            <a:endParaRPr lang="en-US" sz="900" dirty="0">
              <a:solidFill>
                <a:prstClr val="black"/>
              </a:solidFill>
              <a:latin typeface="Calibri" panose="020F0502020204030204"/>
            </a:endParaRPr>
          </a:p>
        </p:txBody>
      </p:sp>
      <p:pic>
        <p:nvPicPr>
          <p:cNvPr id="2" name="Picture 1" descr="Image of CSI Validation Toolkit">
            <a:extLst>
              <a:ext uri="{FF2B5EF4-FFF2-40B4-BE49-F238E27FC236}">
                <a16:creationId xmlns:a16="http://schemas.microsoft.com/office/drawing/2014/main" id="{08B15EF5-6D57-4D2E-89FB-7CABA1E93EF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03836" y="1588892"/>
            <a:ext cx="3891255" cy="3777143"/>
          </a:xfrm>
          <a:prstGeom prst="rect">
            <a:avLst/>
          </a:prstGeom>
          <a:ln>
            <a:solidFill>
              <a:schemeClr val="tx1"/>
            </a:solidFill>
          </a:ln>
        </p:spPr>
      </p:pic>
      <p:cxnSp>
        <p:nvCxnSpPr>
          <p:cNvPr id="9" name="Straight Arrow Connector 8">
            <a:extLst>
              <a:ext uri="{FF2B5EF4-FFF2-40B4-BE49-F238E27FC236}">
                <a16:creationId xmlns:a16="http://schemas.microsoft.com/office/drawing/2014/main" id="{5E4C075D-2D7D-4058-80BA-DCDDAFD2E01B}"/>
              </a:ext>
              <a:ext uri="{C183D7F6-B498-43B3-948B-1728B52AA6E4}">
                <adec:decorative xmlns:adec="http://schemas.microsoft.com/office/drawing/2017/decorative" val="1"/>
              </a:ext>
            </a:extLst>
          </p:cNvPr>
          <p:cNvCxnSpPr>
            <a:cxnSpLocks/>
          </p:cNvCxnSpPr>
          <p:nvPr/>
        </p:nvCxnSpPr>
        <p:spPr>
          <a:xfrm flipV="1">
            <a:off x="4800600" y="2922855"/>
            <a:ext cx="942975" cy="371476"/>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F70A326-C040-4452-A68E-30C50FEFCCC2}"/>
              </a:ext>
              <a:ext uri="{C183D7F6-B498-43B3-948B-1728B52AA6E4}">
                <adec:decorative xmlns:adec="http://schemas.microsoft.com/office/drawing/2017/decorative" val="1"/>
              </a:ext>
            </a:extLst>
          </p:cNvPr>
          <p:cNvCxnSpPr>
            <a:cxnSpLocks/>
          </p:cNvCxnSpPr>
          <p:nvPr/>
        </p:nvCxnSpPr>
        <p:spPr>
          <a:xfrm>
            <a:off x="4800600" y="3984723"/>
            <a:ext cx="942976" cy="260153"/>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descr="Infinite Campus login page">
            <a:extLst>
              <a:ext uri="{FF2B5EF4-FFF2-40B4-BE49-F238E27FC236}">
                <a16:creationId xmlns:a16="http://schemas.microsoft.com/office/drawing/2014/main" id="{17F03DF4-A4FF-4AC1-A099-14731F5FA4D8}"/>
              </a:ext>
            </a:extLst>
          </p:cNvPr>
          <p:cNvPicPr>
            <a:picLocks noChangeAspect="1"/>
          </p:cNvPicPr>
          <p:nvPr/>
        </p:nvPicPr>
        <p:blipFill>
          <a:blip r:embed="rId8"/>
          <a:stretch>
            <a:fillRect/>
          </a:stretch>
        </p:blipFill>
        <p:spPr>
          <a:xfrm>
            <a:off x="5905501" y="1541250"/>
            <a:ext cx="2606632" cy="1684884"/>
          </a:xfrm>
          <a:prstGeom prst="rect">
            <a:avLst/>
          </a:prstGeom>
          <a:ln>
            <a:solidFill>
              <a:schemeClr val="tx1"/>
            </a:solidFill>
          </a:ln>
        </p:spPr>
      </p:pic>
      <p:pic>
        <p:nvPicPr>
          <p:cNvPr id="12" name="Picture 11" descr="Enrich home screen.">
            <a:extLst>
              <a:ext uri="{FF2B5EF4-FFF2-40B4-BE49-F238E27FC236}">
                <a16:creationId xmlns:a16="http://schemas.microsoft.com/office/drawing/2014/main" id="{FB8DB193-13DB-4B27-A9C2-036CC38B3A2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5905501" y="3537425"/>
            <a:ext cx="2606632" cy="1684884"/>
          </a:xfrm>
          <a:prstGeom prst="rect">
            <a:avLst/>
          </a:prstGeom>
          <a:ln>
            <a:solidFill>
              <a:schemeClr val="tx1"/>
            </a:solidFill>
          </a:ln>
        </p:spPr>
      </p:pic>
      <p:pic>
        <p:nvPicPr>
          <p:cNvPr id="20" name="Audio 19">
            <a:hlinkClick r:id="" action="ppaction://media"/>
            <a:extLst>
              <a:ext uri="{FF2B5EF4-FFF2-40B4-BE49-F238E27FC236}">
                <a16:creationId xmlns:a16="http://schemas.microsoft.com/office/drawing/2014/main" id="{26D0E919-17F8-33E7-CC4B-222947943774}"/>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293517572"/>
      </p:ext>
    </p:extLst>
  </p:cSld>
  <p:clrMapOvr>
    <a:masterClrMapping/>
  </p:clrMapOvr>
  <mc:AlternateContent xmlns:mc="http://schemas.openxmlformats.org/markup-compatibility/2006" xmlns:p14="http://schemas.microsoft.com/office/powerpoint/2010/main">
    <mc:Choice Requires="p14">
      <p:transition spd="slow" p14:dur="2000" advTm="55545"/>
    </mc:Choice>
    <mc:Fallback xmlns="">
      <p:transition spd="slow" advTm="55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Right 8">
            <a:extLst>
              <a:ext uri="{FF2B5EF4-FFF2-40B4-BE49-F238E27FC236}">
                <a16:creationId xmlns:a16="http://schemas.microsoft.com/office/drawing/2014/main" id="{75155CC0-B163-4ACB-8E15-6CC8F038F9F9}"/>
              </a:ext>
              <a:ext uri="{C183D7F6-B498-43B3-948B-1728B52AA6E4}">
                <adec:decorative xmlns:adec="http://schemas.microsoft.com/office/drawing/2017/decorative" val="1"/>
              </a:ext>
            </a:extLst>
          </p:cNvPr>
          <p:cNvSpPr/>
          <p:nvPr/>
        </p:nvSpPr>
        <p:spPr>
          <a:xfrm>
            <a:off x="-2" y="921543"/>
            <a:ext cx="1017639" cy="58993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775B1C5A-53E3-4CED-9F21-5030582041AA}"/>
              </a:ext>
              <a:ext uri="{C183D7F6-B498-43B3-948B-1728B52AA6E4}">
                <adec:decorative xmlns:adec="http://schemas.microsoft.com/office/drawing/2017/decorative" val="1"/>
              </a:ext>
            </a:extLst>
          </p:cNvPr>
          <p:cNvSpPr/>
          <p:nvPr/>
        </p:nvSpPr>
        <p:spPr>
          <a:xfrm>
            <a:off x="-3" y="2502534"/>
            <a:ext cx="1017639" cy="589936"/>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F355212B-FA67-424F-9CEE-C835ED41BDFA}"/>
              </a:ext>
              <a:ext uri="{C183D7F6-B498-43B3-948B-1728B52AA6E4}">
                <adec:decorative xmlns:adec="http://schemas.microsoft.com/office/drawing/2017/decorative" val="1"/>
              </a:ext>
            </a:extLst>
          </p:cNvPr>
          <p:cNvSpPr/>
          <p:nvPr/>
        </p:nvSpPr>
        <p:spPr>
          <a:xfrm>
            <a:off x="0" y="4156720"/>
            <a:ext cx="1017639" cy="58993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B142204A-1F51-41C1-A8B6-C1501489BB7A}"/>
              </a:ext>
              <a:ext uri="{C183D7F6-B498-43B3-948B-1728B52AA6E4}">
                <adec:decorative xmlns:adec="http://schemas.microsoft.com/office/drawing/2017/decorative" val="1"/>
              </a:ext>
            </a:extLst>
          </p:cNvPr>
          <p:cNvSpPr/>
          <p:nvPr/>
        </p:nvSpPr>
        <p:spPr>
          <a:xfrm>
            <a:off x="-20569" y="5698408"/>
            <a:ext cx="1017639" cy="5899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BC0CE4-7179-F3A7-08CA-E07713F66D50}"/>
              </a:ext>
            </a:extLst>
          </p:cNvPr>
          <p:cNvSpPr>
            <a:spLocks noGrp="1"/>
          </p:cNvSpPr>
          <p:nvPr>
            <p:ph type="title"/>
          </p:nvPr>
        </p:nvSpPr>
        <p:spPr>
          <a:xfrm>
            <a:off x="628650" y="-1325563"/>
            <a:ext cx="7886700" cy="1325563"/>
          </a:xfrm>
        </p:spPr>
        <p:txBody>
          <a:bodyPr vert="horz" lIns="91440" tIns="45720" rIns="91440" bIns="45720" rtlCol="0" anchor="b">
            <a:normAutofit/>
          </a:bodyPr>
          <a:lstStyle/>
          <a:p>
            <a:r>
              <a:rPr lang="en-US" dirty="0"/>
              <a:t>Agenda</a:t>
            </a:r>
          </a:p>
        </p:txBody>
      </p:sp>
      <p:sp>
        <p:nvSpPr>
          <p:cNvPr id="14" name="Text Placeholder 1">
            <a:extLst>
              <a:ext uri="{FF2B5EF4-FFF2-40B4-BE49-F238E27FC236}">
                <a16:creationId xmlns:a16="http://schemas.microsoft.com/office/drawing/2014/main" id="{A52A4826-6656-4A2D-AC0C-E34890685F0D}"/>
              </a:ext>
            </a:extLst>
          </p:cNvPr>
          <p:cNvSpPr txBox="1">
            <a:spLocks/>
          </p:cNvSpPr>
          <p:nvPr/>
        </p:nvSpPr>
        <p:spPr>
          <a:xfrm>
            <a:off x="1053785" y="972761"/>
            <a:ext cx="6110287" cy="6473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Purpose of December Count</a:t>
            </a:r>
          </a:p>
        </p:txBody>
      </p:sp>
      <p:sp>
        <p:nvSpPr>
          <p:cNvPr id="20" name="Text Placeholder 4">
            <a:extLst>
              <a:ext uri="{FF2B5EF4-FFF2-40B4-BE49-F238E27FC236}">
                <a16:creationId xmlns:a16="http://schemas.microsoft.com/office/drawing/2014/main" id="{12755783-E00C-4A6F-B75B-F8BF7CAB3596}"/>
              </a:ext>
            </a:extLst>
          </p:cNvPr>
          <p:cNvSpPr txBox="1">
            <a:spLocks/>
          </p:cNvSpPr>
          <p:nvPr/>
        </p:nvSpPr>
        <p:spPr>
          <a:xfrm>
            <a:off x="1244055" y="1626789"/>
            <a:ext cx="5113286" cy="5635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Purpose, Required Files, and Collection Differences</a:t>
            </a:r>
          </a:p>
        </p:txBody>
      </p:sp>
      <p:sp>
        <p:nvSpPr>
          <p:cNvPr id="15" name="Text Placeholder 2">
            <a:extLst>
              <a:ext uri="{FF2B5EF4-FFF2-40B4-BE49-F238E27FC236}">
                <a16:creationId xmlns:a16="http://schemas.microsoft.com/office/drawing/2014/main" id="{01EFA592-171D-43B0-A913-BD666CEBD2D4}"/>
              </a:ext>
            </a:extLst>
          </p:cNvPr>
          <p:cNvSpPr txBox="1">
            <a:spLocks/>
          </p:cNvSpPr>
          <p:nvPr/>
        </p:nvSpPr>
        <p:spPr>
          <a:xfrm>
            <a:off x="1053785" y="2589546"/>
            <a:ext cx="6110287" cy="6473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File Overview</a:t>
            </a:r>
          </a:p>
        </p:txBody>
      </p:sp>
      <p:sp>
        <p:nvSpPr>
          <p:cNvPr id="21" name="TextBox 20">
            <a:extLst>
              <a:ext uri="{FF2B5EF4-FFF2-40B4-BE49-F238E27FC236}">
                <a16:creationId xmlns:a16="http://schemas.microsoft.com/office/drawing/2014/main" id="{81ED86B1-0E4B-4F77-9102-5ED8947BB79E}"/>
              </a:ext>
            </a:extLst>
          </p:cNvPr>
          <p:cNvSpPr txBox="1"/>
          <p:nvPr/>
        </p:nvSpPr>
        <p:spPr>
          <a:xfrm>
            <a:off x="1084743" y="3193336"/>
            <a:ext cx="3682693" cy="996170"/>
          </a:xfrm>
          <a:prstGeom prst="rect">
            <a:avLst/>
          </a:prstGeom>
          <a:noFill/>
        </p:spPr>
        <p:txBody>
          <a:bodyPr wrap="square" rtlCol="0">
            <a:spAutoFit/>
          </a:bodyPr>
          <a:lstStyle/>
          <a:p>
            <a:pPr marL="486918" lvl="1" indent="-285750">
              <a:lnSpc>
                <a:spcPct val="90000"/>
              </a:lnSpc>
              <a:spcBef>
                <a:spcPts val="200"/>
              </a:spcBef>
              <a:spcAft>
                <a:spcPts val="400"/>
              </a:spcAft>
              <a:buClr>
                <a:srgbClr val="4859A0"/>
              </a:buClr>
              <a:buFont typeface="Arial" panose="020B0604020202020204" pitchFamily="34" charset="0"/>
              <a:buChar char="•"/>
              <a:defRPr/>
            </a:pPr>
            <a:r>
              <a:rPr lang="en-US" dirty="0">
                <a:latin typeface="Arial" panose="020B0604020202020204"/>
              </a:rPr>
              <a:t>Child File</a:t>
            </a:r>
          </a:p>
          <a:p>
            <a:pPr marL="486918" lvl="1" indent="-285750">
              <a:lnSpc>
                <a:spcPct val="90000"/>
              </a:lnSpc>
              <a:spcBef>
                <a:spcPts val="200"/>
              </a:spcBef>
              <a:spcAft>
                <a:spcPts val="400"/>
              </a:spcAft>
              <a:buClr>
                <a:srgbClr val="4859A0"/>
              </a:buClr>
              <a:buFont typeface="Arial" panose="020B0604020202020204" pitchFamily="34" charset="0"/>
              <a:buChar char="•"/>
              <a:defRPr/>
            </a:pPr>
            <a:r>
              <a:rPr lang="en-US" dirty="0">
                <a:latin typeface="Arial" panose="020B0604020202020204"/>
              </a:rPr>
              <a:t>Participation File</a:t>
            </a:r>
          </a:p>
          <a:p>
            <a:endParaRPr lang="en-US" dirty="0"/>
          </a:p>
        </p:txBody>
      </p:sp>
      <p:sp>
        <p:nvSpPr>
          <p:cNvPr id="17" name="Rectangle 16">
            <a:extLst>
              <a:ext uri="{FF2B5EF4-FFF2-40B4-BE49-F238E27FC236}">
                <a16:creationId xmlns:a16="http://schemas.microsoft.com/office/drawing/2014/main" id="{749F5D77-CC8B-4843-880D-A831E067D644}"/>
              </a:ext>
            </a:extLst>
          </p:cNvPr>
          <p:cNvSpPr/>
          <p:nvPr/>
        </p:nvSpPr>
        <p:spPr>
          <a:xfrm>
            <a:off x="1081054" y="4211623"/>
            <a:ext cx="5729748" cy="480131"/>
          </a:xfrm>
          <a:prstGeom prst="rect">
            <a:avLst/>
          </a:prstGeom>
        </p:spPr>
        <p:txBody>
          <a:bodyPr wrap="square">
            <a:spAutoFit/>
          </a:bodyPr>
          <a:lstStyle/>
          <a:p>
            <a:pPr lvl="0">
              <a:lnSpc>
                <a:spcPct val="90000"/>
              </a:lnSpc>
              <a:spcBef>
                <a:spcPts val="1000"/>
              </a:spcBef>
            </a:pPr>
            <a:r>
              <a:rPr lang="en-US" sz="2800" dirty="0">
                <a:latin typeface="Arial" panose="020B0604020202020204" pitchFamily="34" charset="0"/>
                <a:cs typeface="Arial" panose="020B0604020202020204" pitchFamily="34" charset="0"/>
              </a:rPr>
              <a:t>SPED EOY Collection Process</a:t>
            </a:r>
          </a:p>
        </p:txBody>
      </p:sp>
      <p:graphicFrame>
        <p:nvGraphicFramePr>
          <p:cNvPr id="22" name="Table 8">
            <a:extLst>
              <a:ext uri="{FF2B5EF4-FFF2-40B4-BE49-F238E27FC236}">
                <a16:creationId xmlns:a16="http://schemas.microsoft.com/office/drawing/2014/main" id="{34523E70-C987-4A6C-9746-957C20619D13}"/>
              </a:ext>
            </a:extLst>
          </p:cNvPr>
          <p:cNvGraphicFramePr>
            <a:graphicFrameLocks noGrp="1"/>
          </p:cNvGraphicFramePr>
          <p:nvPr/>
        </p:nvGraphicFramePr>
        <p:xfrm>
          <a:off x="1244055" y="4657546"/>
          <a:ext cx="4810944" cy="980440"/>
        </p:xfrm>
        <a:graphic>
          <a:graphicData uri="http://schemas.openxmlformats.org/drawingml/2006/table">
            <a:tbl>
              <a:tblPr firstRow="1" bandRow="1">
                <a:tableStyleId>{5C22544A-7EE6-4342-B048-85BDC9FD1C3A}</a:tableStyleId>
              </a:tblPr>
              <a:tblGrid>
                <a:gridCol w="2488073">
                  <a:extLst>
                    <a:ext uri="{9D8B030D-6E8A-4147-A177-3AD203B41FA5}">
                      <a16:colId xmlns:a16="http://schemas.microsoft.com/office/drawing/2014/main" val="4121469481"/>
                    </a:ext>
                  </a:extLst>
                </a:gridCol>
                <a:gridCol w="2322871">
                  <a:extLst>
                    <a:ext uri="{9D8B030D-6E8A-4147-A177-3AD203B41FA5}">
                      <a16:colId xmlns:a16="http://schemas.microsoft.com/office/drawing/2014/main" val="1346200442"/>
                    </a:ext>
                  </a:extLst>
                </a:gridCol>
              </a:tblGrid>
              <a:tr h="370840">
                <a:tc>
                  <a:txBody>
                    <a:bodyPr/>
                    <a:lstStyle/>
                    <a:p>
                      <a:r>
                        <a:rPr lang="en-US" sz="1200" b="0" dirty="0">
                          <a:solidFill>
                            <a:sysClr val="windowText" lastClr="000000"/>
                          </a:solidFill>
                          <a:latin typeface="Arial" panose="020B0604020202020204" pitchFamily="34" charset="0"/>
                          <a:cs typeface="Arial" panose="020B0604020202020204" pitchFamily="34" charset="0"/>
                        </a:rPr>
                        <a:t>Step 1: Collection Prep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0" dirty="0">
                          <a:solidFill>
                            <a:schemeClr val="tx1"/>
                          </a:solidFill>
                          <a:latin typeface="Arial" panose="020B0604020202020204" pitchFamily="34" charset="0"/>
                          <a:cs typeface="Arial" panose="020B0604020202020204" pitchFamily="34" charset="0"/>
                        </a:rPr>
                        <a:t>Step 4: Resolve Errors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4498495"/>
                  </a:ext>
                </a:extLst>
              </a:tr>
              <a:tr h="185420">
                <a:tc>
                  <a:txBody>
                    <a:bodyPr/>
                    <a:lstStyle/>
                    <a:p>
                      <a:r>
                        <a:rPr lang="en-US" sz="1200" dirty="0">
                          <a:latin typeface="Arial" panose="020B0604020202020204" pitchFamily="34" charset="0"/>
                          <a:cs typeface="Arial" panose="020B0604020202020204" pitchFamily="34" charset="0"/>
                        </a:rPr>
                        <a:t>Step 2: Collect Data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i="1" dirty="0">
                          <a:solidFill>
                            <a:schemeClr val="tx1"/>
                          </a:solidFill>
                          <a:latin typeface="Arial" panose="020B0604020202020204" pitchFamily="34" charset="0"/>
                          <a:cs typeface="Arial" panose="020B0604020202020204" pitchFamily="34" charset="0"/>
                        </a:rPr>
                        <a:t>Step 5: Certify*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6431093"/>
                  </a:ext>
                </a:extLst>
              </a:tr>
              <a:tr h="185420">
                <a:tc>
                  <a:txBody>
                    <a:bodyPr/>
                    <a:lstStyle/>
                    <a:p>
                      <a:r>
                        <a:rPr lang="en-US" sz="1200" dirty="0">
                          <a:latin typeface="Arial" panose="020B0604020202020204" pitchFamily="34" charset="0"/>
                          <a:cs typeface="Arial" panose="020B0604020202020204" pitchFamily="34" charset="0"/>
                        </a:rPr>
                        <a:t>Step 3: Submit to CSI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800" dirty="0">
                          <a:solidFill>
                            <a:schemeClr val="tx1"/>
                          </a:solidFill>
                          <a:latin typeface="Arial" panose="020B0604020202020204" pitchFamily="34" charset="0"/>
                          <a:cs typeface="Arial" panose="020B0604020202020204" pitchFamily="34" charset="0"/>
                        </a:rPr>
                        <a:t>*Certification process covered in another training module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48442024"/>
                  </a:ext>
                </a:extLst>
              </a:tr>
            </a:tbl>
          </a:graphicData>
        </a:graphic>
      </p:graphicFrame>
      <p:sp>
        <p:nvSpPr>
          <p:cNvPr id="19" name="Rectangle 18">
            <a:extLst>
              <a:ext uri="{FF2B5EF4-FFF2-40B4-BE49-F238E27FC236}">
                <a16:creationId xmlns:a16="http://schemas.microsoft.com/office/drawing/2014/main" id="{99CF3EB1-0A8B-42DD-B565-80161BE4D982}"/>
              </a:ext>
            </a:extLst>
          </p:cNvPr>
          <p:cNvSpPr/>
          <p:nvPr/>
        </p:nvSpPr>
        <p:spPr>
          <a:xfrm>
            <a:off x="1048594" y="5753311"/>
            <a:ext cx="5729748" cy="480131"/>
          </a:xfrm>
          <a:prstGeom prst="rect">
            <a:avLst/>
          </a:prstGeom>
        </p:spPr>
        <p:txBody>
          <a:bodyPr wrap="square">
            <a:spAutoFit/>
          </a:bodyPr>
          <a:lstStyle/>
          <a:p>
            <a:pPr lvl="0">
              <a:lnSpc>
                <a:spcPct val="90000"/>
              </a:lnSpc>
              <a:spcBef>
                <a:spcPts val="1000"/>
              </a:spcBef>
            </a:pPr>
            <a:r>
              <a:rPr lang="en-US" sz="2800" dirty="0">
                <a:latin typeface="Arial" panose="020B0604020202020204" pitchFamily="34" charset="0"/>
                <a:cs typeface="Arial" panose="020B0604020202020204" pitchFamily="34" charset="0"/>
              </a:rPr>
              <a:t>Timelines and Deadlines</a:t>
            </a:r>
          </a:p>
        </p:txBody>
      </p:sp>
      <p:pic>
        <p:nvPicPr>
          <p:cNvPr id="13" name="Audio 12">
            <a:hlinkClick r:id="" action="ppaction://media"/>
            <a:extLst>
              <a:ext uri="{FF2B5EF4-FFF2-40B4-BE49-F238E27FC236}">
                <a16:creationId xmlns:a16="http://schemas.microsoft.com/office/drawing/2014/main" id="{1953A9B4-0A00-D8EC-E9D6-D75363DD5C0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836395445"/>
      </p:ext>
    </p:extLst>
  </p:cSld>
  <p:clrMapOvr>
    <a:masterClrMapping/>
  </p:clrMapOvr>
  <mc:AlternateContent xmlns:mc="http://schemas.openxmlformats.org/markup-compatibility/2006" xmlns:p14="http://schemas.microsoft.com/office/powerpoint/2010/main">
    <mc:Choice Requires="p14">
      <p:transition spd="slow" p14:dur="2000" advTm="23364"/>
    </mc:Choice>
    <mc:Fallback xmlns="">
      <p:transition spd="slow" advTm="23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2" presetClass="entr" presetSubtype="8"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500" fill="hold"/>
                                        <p:tgtEl>
                                          <p:spTgt spid="9"/>
                                        </p:tgtEl>
                                        <p:attrNameLst>
                                          <p:attrName>ppt_x</p:attrName>
                                        </p:attrNameLst>
                                      </p:cBhvr>
                                      <p:tavLst>
                                        <p:tav tm="0">
                                          <p:val>
                                            <p:strVal val="0-#ppt_w/2"/>
                                          </p:val>
                                        </p:tav>
                                        <p:tav tm="100000">
                                          <p:val>
                                            <p:strVal val="#ppt_x"/>
                                          </p:val>
                                        </p:tav>
                                      </p:tavLst>
                                    </p:anim>
                                    <p:anim calcmode="lin" valueType="num">
                                      <p:cBhvr additive="base">
                                        <p:cTn id="10" dur="500" fill="hold"/>
                                        <p:tgtEl>
                                          <p:spTgt spid="9"/>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25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50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75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0-#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3"/>
                </p:tgtEl>
              </p:cMediaNode>
            </p:audio>
          </p:childTnLst>
        </p:cTn>
      </p:par>
    </p:tnLst>
    <p:bldLst>
      <p:bldP spid="9" grpId="0" animBg="1"/>
      <p:bldP spid="10" grpId="0" animBg="1"/>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776774" y="585764"/>
            <a:ext cx="7074936" cy="925587"/>
          </a:xfrm>
          <a:prstGeom prst="rect">
            <a:avLst/>
          </a:prstGeom>
        </p:spPr>
        <p:txBody>
          <a:bodyPr spcFirstLastPara="1" vert="horz" wrap="square" lIns="68569" tIns="68569" rIns="68569" bIns="68569" rtlCol="0" anchor="b" anchorCtr="0">
            <a:noAutofit/>
          </a:bodyPr>
          <a:lstStyle/>
          <a:p>
            <a:r>
              <a:rPr lang="en-US" dirty="0">
                <a:solidFill>
                  <a:schemeClr val="tx1"/>
                </a:solidFill>
                <a:latin typeface="Arial" panose="020B0604020202020204" pitchFamily="34" charset="0"/>
                <a:cs typeface="Arial" panose="020B0604020202020204" pitchFamily="34" charset="0"/>
              </a:rPr>
              <a:t>Data Validation Strategies Example</a:t>
            </a:r>
            <a:endParaRPr dirty="0">
              <a:solidFill>
                <a:schemeClr val="tx1"/>
              </a:solidFill>
              <a:latin typeface="Arial" panose="020B0604020202020204" pitchFamily="34" charset="0"/>
              <a:cs typeface="Arial" panose="020B0604020202020204" pitchFamily="34" charset="0"/>
            </a:endParaRPr>
          </a:p>
        </p:txBody>
      </p:sp>
      <p:sp>
        <p:nvSpPr>
          <p:cNvPr id="126" name="Shape 126"/>
          <p:cNvSpPr txBox="1">
            <a:spLocks noGrp="1"/>
          </p:cNvSpPr>
          <p:nvPr>
            <p:ph type="sldNum" idx="12"/>
          </p:nvPr>
        </p:nvSpPr>
        <p:spPr>
          <a:xfrm>
            <a:off x="8196767" y="5985957"/>
            <a:ext cx="411525" cy="313425"/>
          </a:xfrm>
          <a:prstGeom prst="rect">
            <a:avLst/>
          </a:prstGeom>
        </p:spPr>
        <p:txBody>
          <a:bodyPr spcFirstLastPara="1" vert="horz" wrap="square" lIns="68569" tIns="68569" rIns="68569" bIns="68569" rtlCol="0" anchor="t" anchorCtr="0">
            <a:noAutofit/>
          </a:bodyPr>
          <a:lstStyle/>
          <a:p>
            <a:pPr defTabSz="685800"/>
            <a:fld id="{00000000-1234-1234-1234-123412341234}" type="slidenum">
              <a:rPr lang="en">
                <a:solidFill>
                  <a:prstClr val="black">
                    <a:tint val="75000"/>
                  </a:prstClr>
                </a:solidFill>
                <a:latin typeface="Calibri" panose="020F0502020204030204"/>
              </a:rPr>
              <a:pPr defTabSz="685800"/>
              <a:t>20</a:t>
            </a:fld>
            <a:endParaRPr dirty="0">
              <a:solidFill>
                <a:prstClr val="black">
                  <a:tint val="75000"/>
                </a:prstClr>
              </a:solidFill>
              <a:latin typeface="Calibri" panose="020F0502020204030204"/>
            </a:endParaRPr>
          </a:p>
        </p:txBody>
      </p:sp>
      <p:sp>
        <p:nvSpPr>
          <p:cNvPr id="2" name="TextBox 1"/>
          <p:cNvSpPr txBox="1"/>
          <p:nvPr/>
        </p:nvSpPr>
        <p:spPr>
          <a:xfrm>
            <a:off x="535708" y="1784807"/>
            <a:ext cx="8503182" cy="3993401"/>
          </a:xfrm>
          <a:prstGeom prst="rect">
            <a:avLst/>
          </a:prstGeom>
          <a:noFill/>
        </p:spPr>
        <p:txBody>
          <a:bodyPr wrap="square" rtlCol="0">
            <a:spAutoFit/>
          </a:bodyPr>
          <a:lstStyle/>
          <a:p>
            <a:pPr defTabSz="685800"/>
            <a:r>
              <a:rPr lang="en-US" sz="1350" b="1" dirty="0">
                <a:latin typeface="Arial" panose="020B0604020202020204" pitchFamily="34" charset="0"/>
                <a:cs typeface="Arial" panose="020B0604020202020204" pitchFamily="34" charset="0"/>
              </a:rPr>
              <a:t>Scenario: You are unsure of the correct coding for District of Residence, District of Parents Residence, and State of Parents Residence as they all are similar fields.  Use the Data Validation Strategies!</a:t>
            </a:r>
          </a:p>
          <a:p>
            <a:pPr marL="214313" indent="-214313" defTabSz="685800">
              <a:buFont typeface="Arial" panose="020B0604020202020204" pitchFamily="34" charset="0"/>
              <a:buChar char="•"/>
            </a:pPr>
            <a:endParaRPr lang="en-US" sz="1350" dirty="0">
              <a:solidFill>
                <a:prstClr val="black"/>
              </a:solidFill>
              <a:latin typeface="Arial" panose="020B0604020202020204" pitchFamily="34" charset="0"/>
              <a:cs typeface="Arial" panose="020B0604020202020204" pitchFamily="34" charset="0"/>
            </a:endParaRPr>
          </a:p>
          <a:p>
            <a:pPr marL="214313" indent="-214313" defTabSz="685800">
              <a:buFont typeface="Arial" panose="020B0604020202020204" pitchFamily="34" charset="0"/>
              <a:buChar char="•"/>
            </a:pPr>
            <a:endParaRPr lang="en-US" sz="1350" dirty="0">
              <a:solidFill>
                <a:prstClr val="black"/>
              </a:solidFill>
              <a:latin typeface="Arial" panose="020B0604020202020204" pitchFamily="34" charset="0"/>
              <a:cs typeface="Arial" panose="020B0604020202020204" pitchFamily="34" charset="0"/>
            </a:endParaRPr>
          </a:p>
          <a:p>
            <a:pPr marL="214313" indent="-214313" defTabSz="685800">
              <a:buFont typeface="Arial" panose="020B0604020202020204" pitchFamily="34" charset="0"/>
              <a:buChar char="•"/>
            </a:pPr>
            <a:endParaRPr lang="en-US" sz="1350" dirty="0">
              <a:solidFill>
                <a:prstClr val="black"/>
              </a:solidFill>
              <a:latin typeface="Arial" panose="020B0604020202020204" pitchFamily="34" charset="0"/>
              <a:cs typeface="Arial" panose="020B0604020202020204" pitchFamily="34" charset="0"/>
            </a:endParaRPr>
          </a:p>
          <a:p>
            <a:pPr marL="214313" indent="-214313" defTabSz="685800">
              <a:buFont typeface="Arial" panose="020B0604020202020204" pitchFamily="34" charset="0"/>
              <a:buChar char="•"/>
            </a:pPr>
            <a:endParaRPr lang="en-US" sz="1350" dirty="0">
              <a:solidFill>
                <a:prstClr val="black"/>
              </a:solidFill>
              <a:latin typeface="Arial" panose="020B0604020202020204" pitchFamily="34" charset="0"/>
              <a:cs typeface="Arial" panose="020B0604020202020204" pitchFamily="34" charset="0"/>
            </a:endParaRPr>
          </a:p>
          <a:p>
            <a:pPr marL="214313" indent="-214313" defTabSz="685800">
              <a:buFont typeface="Arial" panose="020B0604020202020204" pitchFamily="34" charset="0"/>
              <a:buChar char="•"/>
            </a:pPr>
            <a:endParaRPr lang="en-US" sz="1350" dirty="0">
              <a:solidFill>
                <a:prstClr val="black"/>
              </a:solidFill>
              <a:latin typeface="Arial" panose="020B0604020202020204" pitchFamily="34" charset="0"/>
              <a:cs typeface="Arial" panose="020B0604020202020204" pitchFamily="34" charset="0"/>
            </a:endParaRPr>
          </a:p>
          <a:p>
            <a:pPr marL="214313" indent="-214313" defTabSz="685800">
              <a:buFont typeface="Arial" panose="020B0604020202020204" pitchFamily="34" charset="0"/>
              <a:buChar char="•"/>
            </a:pPr>
            <a:endParaRPr lang="en-US" sz="1350" dirty="0">
              <a:solidFill>
                <a:prstClr val="black"/>
              </a:solidFill>
              <a:latin typeface="Arial" panose="020B0604020202020204" pitchFamily="34" charset="0"/>
              <a:cs typeface="Arial" panose="020B0604020202020204" pitchFamily="34" charset="0"/>
            </a:endParaRPr>
          </a:p>
          <a:p>
            <a:pPr defTabSz="685800"/>
            <a:endParaRPr lang="en-US" sz="1350" dirty="0">
              <a:solidFill>
                <a:prstClr val="black"/>
              </a:solidFill>
              <a:latin typeface="Arial" panose="020B0604020202020204" pitchFamily="34" charset="0"/>
              <a:cs typeface="Arial" panose="020B0604020202020204" pitchFamily="34" charset="0"/>
            </a:endParaRPr>
          </a:p>
          <a:p>
            <a:pPr defTabSz="685800"/>
            <a:r>
              <a:rPr lang="en-US" sz="1500" dirty="0">
                <a:solidFill>
                  <a:prstClr val="black"/>
                </a:solidFill>
                <a:latin typeface="Arial" panose="020B0604020202020204" pitchFamily="34" charset="0"/>
                <a:cs typeface="Arial" panose="020B0604020202020204" pitchFamily="34" charset="0"/>
              </a:rPr>
              <a:t>Based on this information, you know that:</a:t>
            </a:r>
          </a:p>
          <a:p>
            <a:pPr marL="342900" lvl="1" defTabSz="685800">
              <a:buFont typeface="Arial" panose="020B0604020202020204" pitchFamily="34" charset="0"/>
              <a:buChar char="•"/>
            </a:pPr>
            <a:r>
              <a:rPr lang="en-US" sz="1050" dirty="0">
                <a:solidFill>
                  <a:prstClr val="black"/>
                </a:solidFill>
                <a:latin typeface="Arial" panose="020B0604020202020204" pitchFamily="34" charset="0"/>
                <a:cs typeface="Arial" panose="020B0604020202020204" pitchFamily="34" charset="0"/>
              </a:rPr>
              <a:t>District of Students Residence is the geographic district they reside in based on their address</a:t>
            </a:r>
          </a:p>
          <a:p>
            <a:pPr marL="342900" lvl="1" defTabSz="685800">
              <a:buFont typeface="Arial" panose="020B0604020202020204" pitchFamily="34" charset="0"/>
              <a:buChar char="•"/>
            </a:pPr>
            <a:r>
              <a:rPr lang="en-US" sz="1050" dirty="0">
                <a:solidFill>
                  <a:prstClr val="black"/>
                </a:solidFill>
                <a:latin typeface="Arial" panose="020B0604020202020204" pitchFamily="34" charset="0"/>
                <a:cs typeface="Arial" panose="020B0604020202020204" pitchFamily="34" charset="0"/>
              </a:rPr>
              <a:t>The State of Parents Residence should be zero filled if District of Parents Residence is completed to avoid errors</a:t>
            </a:r>
          </a:p>
          <a:p>
            <a:pPr marL="342900" lvl="1" defTabSz="685800">
              <a:buFont typeface="Arial" panose="020B0604020202020204" pitchFamily="34" charset="0"/>
              <a:buChar char="•"/>
            </a:pPr>
            <a:r>
              <a:rPr lang="en-US" sz="1050" dirty="0">
                <a:solidFill>
                  <a:prstClr val="black"/>
                </a:solidFill>
                <a:latin typeface="Arial" panose="020B0604020202020204" pitchFamily="34" charset="0"/>
                <a:cs typeface="Arial" panose="020B0604020202020204" pitchFamily="34" charset="0"/>
              </a:rPr>
              <a:t>A great reminder to also check that all students have at least one Race selected</a:t>
            </a:r>
          </a:p>
          <a:p>
            <a:pPr marL="342900" lvl="1" defTabSz="685800">
              <a:buFont typeface="Arial" panose="020B0604020202020204" pitchFamily="34" charset="0"/>
              <a:buChar char="•"/>
            </a:pPr>
            <a:endParaRPr lang="en-US" sz="1050" dirty="0">
              <a:solidFill>
                <a:prstClr val="black"/>
              </a:solidFill>
              <a:latin typeface="Arial" panose="020B0604020202020204" pitchFamily="34" charset="0"/>
              <a:cs typeface="Arial" panose="020B0604020202020204" pitchFamily="34" charset="0"/>
            </a:endParaRPr>
          </a:p>
          <a:p>
            <a:pPr marL="342900" lvl="1" defTabSz="685800"/>
            <a:endParaRPr lang="en-US" sz="1050" dirty="0">
              <a:solidFill>
                <a:prstClr val="black"/>
              </a:solidFill>
              <a:latin typeface="Arial" panose="020B0604020202020204" pitchFamily="34" charset="0"/>
              <a:cs typeface="Arial" panose="020B0604020202020204" pitchFamily="34" charset="0"/>
            </a:endParaRPr>
          </a:p>
          <a:p>
            <a:pPr marL="342900" lvl="1" defTabSz="685800"/>
            <a:endParaRPr lang="en-US" sz="1050" dirty="0">
              <a:solidFill>
                <a:prstClr val="black"/>
              </a:solidFill>
              <a:latin typeface="Arial" panose="020B0604020202020204" pitchFamily="34" charset="0"/>
              <a:cs typeface="Arial" panose="020B0604020202020204" pitchFamily="34" charset="0"/>
            </a:endParaRPr>
          </a:p>
          <a:p>
            <a:pPr defTabSz="685800"/>
            <a:r>
              <a:rPr lang="en-US" sz="1350" b="1" dirty="0">
                <a:solidFill>
                  <a:prstClr val="black"/>
                </a:solidFill>
                <a:latin typeface="Arial" panose="020B0604020202020204" pitchFamily="34" charset="0"/>
                <a:cs typeface="Arial" panose="020B0604020202020204" pitchFamily="34" charset="0"/>
              </a:rPr>
              <a:t>For more guidance on finding District of Residence, navigate to the following resource:</a:t>
            </a:r>
          </a:p>
          <a:p>
            <a:pPr defTabSz="685800"/>
            <a:r>
              <a:rPr lang="en-US" sz="1200" dirty="0">
                <a:solidFill>
                  <a:prstClr val="black"/>
                </a:solidFill>
                <a:latin typeface="Arial" panose="020B0604020202020204" pitchFamily="34" charset="0"/>
                <a:cs typeface="Arial" panose="020B0604020202020204" pitchFamily="34" charset="0"/>
                <a:hlinkClick r:id="rId5"/>
              </a:rPr>
              <a:t>https://resources.csi.state.co.us/wp-content/uploads/2023/09/District-of-Residence-Guidance_09222023.pdf</a:t>
            </a:r>
            <a:endParaRPr lang="en-US" sz="1200" dirty="0">
              <a:solidFill>
                <a:prstClr val="black"/>
              </a:solidFill>
              <a:latin typeface="Arial" panose="020B0604020202020204" pitchFamily="34" charset="0"/>
              <a:cs typeface="Arial" panose="020B0604020202020204" pitchFamily="34" charset="0"/>
            </a:endParaRPr>
          </a:p>
          <a:p>
            <a:pPr defTabSz="685800"/>
            <a:endParaRPr lang="en-US" sz="1350" dirty="0">
              <a:solidFill>
                <a:prstClr val="black"/>
              </a:solidFill>
              <a:latin typeface="Arial" panose="020B0604020202020204" pitchFamily="34" charset="0"/>
              <a:cs typeface="Arial" panose="020B0604020202020204" pitchFamily="34" charset="0"/>
            </a:endParaRPr>
          </a:p>
        </p:txBody>
      </p:sp>
      <p:pic>
        <p:nvPicPr>
          <p:cNvPr id="5" name="Picture 4" descr="Image of Demographics section in the Validation Strategies Document.">
            <a:extLst>
              <a:ext uri="{FF2B5EF4-FFF2-40B4-BE49-F238E27FC236}">
                <a16:creationId xmlns:a16="http://schemas.microsoft.com/office/drawing/2014/main" id="{3DDC183C-F665-4700-8C9F-EBA3D5C9FCB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778030" y="2489421"/>
            <a:ext cx="5072422" cy="1253613"/>
          </a:xfrm>
          <a:prstGeom prst="rect">
            <a:avLst/>
          </a:prstGeom>
          <a:ln>
            <a:solidFill>
              <a:schemeClr val="tx1"/>
            </a:solidFill>
          </a:ln>
        </p:spPr>
      </p:pic>
      <p:pic>
        <p:nvPicPr>
          <p:cNvPr id="13" name="Audio 12">
            <a:hlinkClick r:id="" action="ppaction://media"/>
            <a:extLst>
              <a:ext uri="{FF2B5EF4-FFF2-40B4-BE49-F238E27FC236}">
                <a16:creationId xmlns:a16="http://schemas.microsoft.com/office/drawing/2014/main" id="{14C2512F-C1A5-A0FA-B066-B5CDAEC271B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486354623"/>
      </p:ext>
    </p:extLst>
  </p:cSld>
  <p:clrMapOvr>
    <a:masterClrMapping/>
  </p:clrMapOvr>
  <mc:AlternateContent xmlns:mc="http://schemas.openxmlformats.org/markup-compatibility/2006" xmlns:p14="http://schemas.microsoft.com/office/powerpoint/2010/main">
    <mc:Choice Requires="p14">
      <p:transition spd="slow" p14:dur="2000" advTm="40668"/>
    </mc:Choice>
    <mc:Fallback xmlns="">
      <p:transition spd="slow" advTm="40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1794225" y="695755"/>
            <a:ext cx="4846950" cy="857250"/>
          </a:xfrm>
          <a:prstGeom prst="rect">
            <a:avLst/>
          </a:prstGeom>
        </p:spPr>
        <p:txBody>
          <a:bodyPr spcFirstLastPara="1" vert="horz" wrap="square" lIns="68569" tIns="68569" rIns="68569" bIns="68569" rtlCol="0" anchor="b" anchorCtr="0">
            <a:noAutofit/>
          </a:bodyPr>
          <a:lstStyle/>
          <a:p>
            <a:r>
              <a:rPr lang="en-US" dirty="0">
                <a:solidFill>
                  <a:schemeClr val="tx1"/>
                </a:solidFill>
                <a:latin typeface="Arial" panose="020B0604020202020204" pitchFamily="34" charset="0"/>
                <a:cs typeface="Arial" panose="020B0604020202020204" pitchFamily="34" charset="0"/>
              </a:rPr>
              <a:t>Participation File Coding Scenarios</a:t>
            </a:r>
            <a:endParaRPr dirty="0">
              <a:solidFill>
                <a:schemeClr val="tx1"/>
              </a:solidFill>
              <a:latin typeface="Arial" panose="020B0604020202020204" pitchFamily="34" charset="0"/>
              <a:cs typeface="Arial" panose="020B0604020202020204" pitchFamily="34" charset="0"/>
            </a:endParaRPr>
          </a:p>
        </p:txBody>
      </p:sp>
      <p:pic>
        <p:nvPicPr>
          <p:cNvPr id="5" name="Picture 4" descr="Image of Participation Coding Scenarios Document. ">
            <a:extLst>
              <a:ext uri="{FF2B5EF4-FFF2-40B4-BE49-F238E27FC236}">
                <a16:creationId xmlns:a16="http://schemas.microsoft.com/office/drawing/2014/main" id="{1CFDA20D-EDFD-4E18-BB83-711C2A4AC5B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57859" y="1686087"/>
            <a:ext cx="8123135" cy="4082612"/>
          </a:xfrm>
          <a:prstGeom prst="rect">
            <a:avLst/>
          </a:prstGeom>
          <a:ln>
            <a:solidFill>
              <a:schemeClr val="tx1"/>
            </a:solidFill>
          </a:ln>
        </p:spPr>
      </p:pic>
      <p:sp>
        <p:nvSpPr>
          <p:cNvPr id="2" name="TextBox 1">
            <a:extLst>
              <a:ext uri="{FF2B5EF4-FFF2-40B4-BE49-F238E27FC236}">
                <a16:creationId xmlns:a16="http://schemas.microsoft.com/office/drawing/2014/main" id="{1E0C2BB8-BE8F-D5BA-6496-1CFB14E38AA7}"/>
              </a:ext>
            </a:extLst>
          </p:cNvPr>
          <p:cNvSpPr txBox="1"/>
          <p:nvPr/>
        </p:nvSpPr>
        <p:spPr>
          <a:xfrm>
            <a:off x="357859" y="5917324"/>
            <a:ext cx="8123135" cy="261610"/>
          </a:xfrm>
          <a:prstGeom prst="rect">
            <a:avLst/>
          </a:prstGeom>
          <a:noFill/>
        </p:spPr>
        <p:txBody>
          <a:bodyPr wrap="square" rtlCol="0">
            <a:spAutoFit/>
          </a:bodyPr>
          <a:lstStyle/>
          <a:p>
            <a:r>
              <a:rPr lang="en-US" sz="1100" dirty="0">
                <a:latin typeface="Arial" panose="020B0604020202020204" pitchFamily="34" charset="0"/>
                <a:cs typeface="Arial" panose="020B0604020202020204" pitchFamily="34" charset="0"/>
                <a:hlinkClick r:id="rId6"/>
              </a:rPr>
              <a:t>Participation File Coding Scenarios Document</a:t>
            </a:r>
            <a:endParaRPr lang="en-US" sz="1100" dirty="0">
              <a:latin typeface="Arial" panose="020B0604020202020204" pitchFamily="34" charset="0"/>
              <a:cs typeface="Arial" panose="020B0604020202020204" pitchFamily="34" charset="0"/>
            </a:endParaRPr>
          </a:p>
        </p:txBody>
      </p:sp>
      <p:sp>
        <p:nvSpPr>
          <p:cNvPr id="126" name="Shape 126">
            <a:extLst>
              <a:ext uri="{C183D7F6-B498-43B3-948B-1728B52AA6E4}">
                <adec:decorative xmlns:adec="http://schemas.microsoft.com/office/drawing/2017/decorative" val="1"/>
              </a:ext>
            </a:extLst>
          </p:cNvPr>
          <p:cNvSpPr txBox="1">
            <a:spLocks noGrp="1"/>
          </p:cNvSpPr>
          <p:nvPr>
            <p:ph type="sldNum" idx="12"/>
          </p:nvPr>
        </p:nvSpPr>
        <p:spPr>
          <a:xfrm>
            <a:off x="8235740" y="6138004"/>
            <a:ext cx="411525" cy="313425"/>
          </a:xfrm>
          <a:prstGeom prst="rect">
            <a:avLst/>
          </a:prstGeom>
        </p:spPr>
        <p:txBody>
          <a:bodyPr spcFirstLastPara="1" wrap="square" lIns="68569" tIns="68569" rIns="68569" bIns="68569" anchor="t" anchorCtr="0">
            <a:noAutofit/>
          </a:bodyPr>
          <a:lstStyle/>
          <a:p>
            <a:fld id="{00000000-1234-1234-1234-123412341234}" type="slidenum">
              <a:rPr lang="en">
                <a:solidFill>
                  <a:schemeClr val="bg1">
                    <a:lumMod val="65000"/>
                  </a:schemeClr>
                </a:solidFill>
              </a:rPr>
              <a:pPr/>
              <a:t>21</a:t>
            </a:fld>
            <a:endParaRPr dirty="0">
              <a:solidFill>
                <a:schemeClr val="bg1">
                  <a:lumMod val="65000"/>
                </a:schemeClr>
              </a:solidFill>
            </a:endParaRPr>
          </a:p>
        </p:txBody>
      </p:sp>
      <p:pic>
        <p:nvPicPr>
          <p:cNvPr id="11" name="Audio 10">
            <a:hlinkClick r:id="" action="ppaction://media"/>
            <a:extLst>
              <a:ext uri="{FF2B5EF4-FFF2-40B4-BE49-F238E27FC236}">
                <a16:creationId xmlns:a16="http://schemas.microsoft.com/office/drawing/2014/main" id="{10C5B0AD-BD2B-B593-B4A3-D95F20E55D9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84014980"/>
      </p:ext>
    </p:extLst>
  </p:cSld>
  <p:clrMapOvr>
    <a:masterClrMapping/>
  </p:clrMapOvr>
  <mc:AlternateContent xmlns:mc="http://schemas.openxmlformats.org/markup-compatibility/2006" xmlns:p14="http://schemas.microsoft.com/office/powerpoint/2010/main">
    <mc:Choice Requires="p14">
      <p:transition spd="slow" p14:dur="2000" advTm="68560"/>
    </mc:Choice>
    <mc:Fallback xmlns="">
      <p:transition spd="slow" advTm="68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1641825" y="315185"/>
            <a:ext cx="4846950" cy="857250"/>
          </a:xfrm>
          <a:prstGeom prst="rect">
            <a:avLst/>
          </a:prstGeom>
        </p:spPr>
        <p:txBody>
          <a:bodyPr spcFirstLastPara="1" vert="horz" wrap="square" lIns="68569" tIns="68569" rIns="68569" bIns="68569" rtlCol="0" anchor="b" anchorCtr="0">
            <a:noAutofit/>
          </a:bodyPr>
          <a:lstStyle/>
          <a:p>
            <a:r>
              <a:rPr lang="en-US" sz="3000" dirty="0">
                <a:solidFill>
                  <a:schemeClr val="tx1"/>
                </a:solidFill>
                <a:latin typeface="Arial" panose="020B0604020202020204" pitchFamily="34" charset="0"/>
                <a:cs typeface="Arial" panose="020B0604020202020204" pitchFamily="34" charset="0"/>
              </a:rPr>
              <a:t>Participation File Coding Scenarios Example</a:t>
            </a:r>
            <a:endParaRPr sz="3000" dirty="0">
              <a:solidFill>
                <a:schemeClr val="tx1"/>
              </a:solidFill>
              <a:latin typeface="Arial" panose="020B0604020202020204" pitchFamily="34" charset="0"/>
              <a:cs typeface="Arial" panose="020B0604020202020204" pitchFamily="34" charset="0"/>
            </a:endParaRPr>
          </a:p>
        </p:txBody>
      </p:sp>
      <p:sp>
        <p:nvSpPr>
          <p:cNvPr id="2" name="Rectangle 1"/>
          <p:cNvSpPr/>
          <p:nvPr/>
        </p:nvSpPr>
        <p:spPr>
          <a:xfrm>
            <a:off x="292898" y="1172435"/>
            <a:ext cx="7912137" cy="4501232"/>
          </a:xfrm>
          <a:prstGeom prst="rect">
            <a:avLst/>
          </a:prstGeom>
        </p:spPr>
        <p:txBody>
          <a:bodyPr wrap="square">
            <a:spAutoFit/>
          </a:bodyPr>
          <a:lstStyle/>
          <a:p>
            <a:pPr marL="214313" indent="-214313">
              <a:buFont typeface="Arial" panose="020B0604020202020204" pitchFamily="34" charset="0"/>
              <a:buChar char="•"/>
            </a:pPr>
            <a:r>
              <a:rPr lang="en-US" sz="1350" dirty="0">
                <a:latin typeface="Arial" panose="020B0604020202020204" pitchFamily="34" charset="0"/>
                <a:cs typeface="Arial" panose="020B0604020202020204" pitchFamily="34" charset="0"/>
              </a:rPr>
              <a:t>When working with IEP data you are unsure the correct fields to input for a new student who is receiving an initial evaluation, was determined eligible, and began receiving services (compared to a returning student).  Use the Participation Coding Scenarios!</a:t>
            </a:r>
          </a:p>
          <a:p>
            <a:pPr marL="214313" indent="-214313">
              <a:buFont typeface="Arial" panose="020B0604020202020204" pitchFamily="34" charset="0"/>
              <a:buChar char="•"/>
            </a:pPr>
            <a:endParaRPr lang="en-US" sz="135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en-US" sz="135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en-US" sz="135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en-US" sz="135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en-US" sz="135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en-US" sz="135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en-US" sz="135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en-US" sz="135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en-US" sz="135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en-US" sz="135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en-US" sz="135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en-US" sz="1350" dirty="0">
              <a:latin typeface="Arial" panose="020B0604020202020204" pitchFamily="34" charset="0"/>
              <a:cs typeface="Arial" panose="020B0604020202020204" pitchFamily="34" charset="0"/>
            </a:endParaRPr>
          </a:p>
          <a:p>
            <a:endParaRPr lang="en-US" sz="1350" dirty="0">
              <a:latin typeface="Arial" panose="020B0604020202020204" pitchFamily="34" charset="0"/>
              <a:cs typeface="Arial" panose="020B0604020202020204" pitchFamily="34" charset="0"/>
            </a:endParaRPr>
          </a:p>
          <a:p>
            <a:endParaRPr lang="en-US" sz="1350" dirty="0">
              <a:latin typeface="Arial" panose="020B0604020202020204" pitchFamily="34" charset="0"/>
              <a:cs typeface="Arial" panose="020B0604020202020204" pitchFamily="34" charset="0"/>
            </a:endParaRPr>
          </a:p>
          <a:p>
            <a:pPr>
              <a:buFont typeface="Arial" panose="020B0604020202020204" pitchFamily="34" charset="0"/>
              <a:buChar char="•"/>
            </a:pPr>
            <a:r>
              <a:rPr lang="en-US" sz="1500" dirty="0">
                <a:latin typeface="Arial" panose="020B0604020202020204" pitchFamily="34" charset="0"/>
                <a:cs typeface="Arial" panose="020B0604020202020204" pitchFamily="34" charset="0"/>
              </a:rPr>
              <a:t>Based on this information, you know that:</a:t>
            </a:r>
          </a:p>
          <a:p>
            <a:pPr lvl="1">
              <a:buFont typeface="Arial" panose="020B0604020202020204" pitchFamily="34" charset="0"/>
              <a:buChar char="•"/>
            </a:pPr>
            <a:r>
              <a:rPr lang="en-US" sz="1050" dirty="0">
                <a:latin typeface="Arial" panose="020B0604020202020204" pitchFamily="34" charset="0"/>
                <a:cs typeface="Arial" panose="020B0604020202020204" pitchFamily="34" charset="0"/>
              </a:rPr>
              <a:t>Initial evals that are eligible always receive an 03 – SPED Referral and 02 for Eligibility and Services</a:t>
            </a:r>
          </a:p>
          <a:p>
            <a:pPr lvl="1">
              <a:buFont typeface="Arial" panose="020B0604020202020204" pitchFamily="34" charset="0"/>
              <a:buChar char="•"/>
            </a:pPr>
            <a:r>
              <a:rPr lang="en-US" sz="1050" dirty="0">
                <a:latin typeface="Arial" panose="020B0604020202020204" pitchFamily="34" charset="0"/>
                <a:cs typeface="Arial" panose="020B0604020202020204" pitchFamily="34" charset="0"/>
              </a:rPr>
              <a:t>Initial evals need to have Path 3 Dates completed for all CSI schools  (Paths 1 and 2 zero filled)</a:t>
            </a:r>
          </a:p>
          <a:p>
            <a:pPr lvl="1">
              <a:buFont typeface="Arial" panose="020B0604020202020204" pitchFamily="34" charset="0"/>
              <a:buChar char="•"/>
            </a:pPr>
            <a:r>
              <a:rPr lang="en-US" sz="1050" dirty="0">
                <a:latin typeface="Arial" panose="020B0604020202020204" pitchFamily="34" charset="0"/>
                <a:cs typeface="Arial" panose="020B0604020202020204" pitchFamily="34" charset="0"/>
              </a:rPr>
              <a:t>The Primary Disability Field is required for all Special Education students</a:t>
            </a:r>
          </a:p>
          <a:p>
            <a:pPr lvl="1">
              <a:buFont typeface="Arial" panose="020B0604020202020204" pitchFamily="34" charset="0"/>
              <a:buChar char="•"/>
            </a:pPr>
            <a:r>
              <a:rPr lang="en-US" sz="1050" dirty="0">
                <a:latin typeface="Arial" panose="020B0604020202020204" pitchFamily="34" charset="0"/>
                <a:cs typeface="Arial" panose="020B0604020202020204" pitchFamily="34" charset="0"/>
              </a:rPr>
              <a:t>Other required fields: Service Provider EDIDs, Funding Status, Hours Per Week, and Start Date of SPED</a:t>
            </a:r>
            <a:endParaRPr lang="en-US" sz="1350" dirty="0">
              <a:latin typeface="Arial" panose="020B0604020202020204" pitchFamily="34" charset="0"/>
              <a:cs typeface="Arial" panose="020B0604020202020204" pitchFamily="34" charset="0"/>
            </a:endParaRPr>
          </a:p>
        </p:txBody>
      </p:sp>
      <p:pic>
        <p:nvPicPr>
          <p:cNvPr id="4" name="Picture 3" descr="Close up image of specific coding scenario from the Participation Coding Scenarios doc.">
            <a:extLst>
              <a:ext uri="{FF2B5EF4-FFF2-40B4-BE49-F238E27FC236}">
                <a16:creationId xmlns:a16="http://schemas.microsoft.com/office/drawing/2014/main" id="{273B95FD-7374-4C82-96B4-9FCC0CB9416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9482" y="2018581"/>
            <a:ext cx="7735553" cy="710707"/>
          </a:xfrm>
          <a:prstGeom prst="rect">
            <a:avLst/>
          </a:prstGeom>
          <a:ln>
            <a:solidFill>
              <a:schemeClr val="tx1"/>
            </a:solidFill>
          </a:ln>
        </p:spPr>
      </p:pic>
      <p:cxnSp>
        <p:nvCxnSpPr>
          <p:cNvPr id="8" name="Straight Arrow Connector 7">
            <a:extLst>
              <a:ext uri="{FF2B5EF4-FFF2-40B4-BE49-F238E27FC236}">
                <a16:creationId xmlns:a16="http://schemas.microsoft.com/office/drawing/2014/main" id="{EF4C8A22-E4F6-4EF0-A034-B5E0D37E72C6}"/>
              </a:ext>
              <a:ext uri="{C183D7F6-B498-43B3-948B-1728B52AA6E4}">
                <adec:decorative xmlns:adec="http://schemas.microsoft.com/office/drawing/2017/decorative" val="1"/>
              </a:ext>
            </a:extLst>
          </p:cNvPr>
          <p:cNvCxnSpPr>
            <a:cxnSpLocks/>
          </p:cNvCxnSpPr>
          <p:nvPr/>
        </p:nvCxnSpPr>
        <p:spPr>
          <a:xfrm>
            <a:off x="2025816" y="2800351"/>
            <a:ext cx="0" cy="41910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E73EB7E-D76C-47C4-9C8D-0195EF694749}"/>
              </a:ext>
              <a:ext uri="{C183D7F6-B498-43B3-948B-1728B52AA6E4}">
                <adec:decorative xmlns:adec="http://schemas.microsoft.com/office/drawing/2017/decorative" val="1"/>
              </a:ext>
            </a:extLst>
          </p:cNvPr>
          <p:cNvCxnSpPr>
            <a:cxnSpLocks/>
          </p:cNvCxnSpPr>
          <p:nvPr/>
        </p:nvCxnSpPr>
        <p:spPr>
          <a:xfrm>
            <a:off x="6572250" y="2800351"/>
            <a:ext cx="0" cy="41910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descr="Image of IEP section in Infinite Campus.">
            <a:extLst>
              <a:ext uri="{FF2B5EF4-FFF2-40B4-BE49-F238E27FC236}">
                <a16:creationId xmlns:a16="http://schemas.microsoft.com/office/drawing/2014/main" id="{B5704B0E-0B0C-4B0A-B421-4EB2D2C296D9}"/>
              </a:ext>
            </a:extLst>
          </p:cNvPr>
          <p:cNvPicPr>
            <a:picLocks noChangeAspect="1"/>
          </p:cNvPicPr>
          <p:nvPr/>
        </p:nvPicPr>
        <p:blipFill>
          <a:blip r:embed="rId7"/>
          <a:stretch>
            <a:fillRect/>
          </a:stretch>
        </p:blipFill>
        <p:spPr>
          <a:xfrm>
            <a:off x="268475" y="3219451"/>
            <a:ext cx="3777153" cy="1320868"/>
          </a:xfrm>
          <a:prstGeom prst="rect">
            <a:avLst/>
          </a:prstGeom>
          <a:ln>
            <a:solidFill>
              <a:schemeClr val="tx1"/>
            </a:solidFill>
          </a:ln>
        </p:spPr>
      </p:pic>
      <p:pic>
        <p:nvPicPr>
          <p:cNvPr id="5" name="Picture 4" descr="Image of Enrich IEP section.">
            <a:extLst>
              <a:ext uri="{FF2B5EF4-FFF2-40B4-BE49-F238E27FC236}">
                <a16:creationId xmlns:a16="http://schemas.microsoft.com/office/drawing/2014/main" id="{D1466AE0-DFC4-4AA7-8850-AE7D700B666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452305" y="3219451"/>
            <a:ext cx="3777152" cy="1320868"/>
          </a:xfrm>
          <a:prstGeom prst="rect">
            <a:avLst/>
          </a:prstGeom>
          <a:ln>
            <a:solidFill>
              <a:schemeClr val="tx1"/>
            </a:solidFill>
          </a:ln>
        </p:spPr>
      </p:pic>
      <p:sp>
        <p:nvSpPr>
          <p:cNvPr id="126" name="Shape 126">
            <a:extLst>
              <a:ext uri="{C183D7F6-B498-43B3-948B-1728B52AA6E4}">
                <adec:decorative xmlns:adec="http://schemas.microsoft.com/office/drawing/2017/decorative" val="1"/>
              </a:ext>
            </a:extLst>
          </p:cNvPr>
          <p:cNvSpPr txBox="1">
            <a:spLocks noGrp="1"/>
          </p:cNvSpPr>
          <p:nvPr>
            <p:ph type="sldNum" idx="12"/>
          </p:nvPr>
        </p:nvSpPr>
        <p:spPr>
          <a:xfrm>
            <a:off x="8023694" y="6064411"/>
            <a:ext cx="411525" cy="313425"/>
          </a:xfrm>
          <a:prstGeom prst="rect">
            <a:avLst/>
          </a:prstGeom>
        </p:spPr>
        <p:txBody>
          <a:bodyPr spcFirstLastPara="1" wrap="square" lIns="68569" tIns="68569" rIns="68569" bIns="68569" anchor="t" anchorCtr="0">
            <a:noAutofit/>
          </a:bodyPr>
          <a:lstStyle/>
          <a:p>
            <a:fld id="{00000000-1234-1234-1234-123412341234}" type="slidenum">
              <a:rPr lang="en">
                <a:solidFill>
                  <a:schemeClr val="bg1">
                    <a:lumMod val="65000"/>
                  </a:schemeClr>
                </a:solidFill>
              </a:rPr>
              <a:pPr/>
              <a:t>22</a:t>
            </a:fld>
            <a:endParaRPr dirty="0">
              <a:solidFill>
                <a:schemeClr val="bg1">
                  <a:lumMod val="65000"/>
                </a:schemeClr>
              </a:solidFill>
            </a:endParaRPr>
          </a:p>
        </p:txBody>
      </p:sp>
      <p:pic>
        <p:nvPicPr>
          <p:cNvPr id="12" name="Audio 11">
            <a:hlinkClick r:id="" action="ppaction://media"/>
            <a:extLst>
              <a:ext uri="{FF2B5EF4-FFF2-40B4-BE49-F238E27FC236}">
                <a16:creationId xmlns:a16="http://schemas.microsoft.com/office/drawing/2014/main" id="{BFB6B044-0345-EAE6-FD7A-001627C43BBA}"/>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081579940"/>
      </p:ext>
    </p:extLst>
  </p:cSld>
  <p:clrMapOvr>
    <a:masterClrMapping/>
  </p:clrMapOvr>
  <mc:AlternateContent xmlns:mc="http://schemas.openxmlformats.org/markup-compatibility/2006" xmlns:p14="http://schemas.microsoft.com/office/powerpoint/2010/main">
    <mc:Choice Requires="p14">
      <p:transition spd="slow" p14:dur="2000" advTm="62812"/>
    </mc:Choice>
    <mc:Fallback xmlns="">
      <p:transition spd="slow" advTm="62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1041750" y="320287"/>
            <a:ext cx="6047982" cy="1199066"/>
          </a:xfrm>
          <a:prstGeom prst="rect">
            <a:avLst/>
          </a:prstGeom>
        </p:spPr>
        <p:txBody>
          <a:bodyPr spcFirstLastPara="1" vert="horz" wrap="square" lIns="68569" tIns="68569" rIns="68569" bIns="68569" rtlCol="0" anchor="b" anchorCtr="0">
            <a:noAutofit/>
          </a:bodyPr>
          <a:lstStyle/>
          <a:p>
            <a:r>
              <a:rPr lang="en-US" sz="3000" dirty="0">
                <a:solidFill>
                  <a:schemeClr val="tx1"/>
                </a:solidFill>
                <a:latin typeface="Arial" panose="020B0604020202020204" pitchFamily="34" charset="0"/>
                <a:cs typeface="Arial" panose="020B0604020202020204" pitchFamily="34" charset="0"/>
              </a:rPr>
              <a:t>Where should Data be Entered for December Count?</a:t>
            </a:r>
            <a:endParaRPr sz="3000" dirty="0">
              <a:solidFill>
                <a:schemeClr val="tx1"/>
              </a:solidFill>
              <a:latin typeface="Arial" panose="020B0604020202020204" pitchFamily="34" charset="0"/>
              <a:cs typeface="Arial" panose="020B0604020202020204" pitchFamily="34" charset="0"/>
            </a:endParaRPr>
          </a:p>
        </p:txBody>
      </p:sp>
      <p:sp>
        <p:nvSpPr>
          <p:cNvPr id="3" name="TextBox 2"/>
          <p:cNvSpPr txBox="1"/>
          <p:nvPr/>
        </p:nvSpPr>
        <p:spPr>
          <a:xfrm>
            <a:off x="160532" y="1780214"/>
            <a:ext cx="3732269" cy="1223412"/>
          </a:xfrm>
          <a:prstGeom prst="rect">
            <a:avLst/>
          </a:prstGeom>
          <a:noFill/>
        </p:spPr>
        <p:txBody>
          <a:bodyPr wrap="square" rtlCol="0">
            <a:spAutoFit/>
          </a:bodyPr>
          <a:lstStyle/>
          <a:p>
            <a:pPr marL="600075" lvl="1" indent="-257175">
              <a:buClr>
                <a:schemeClr val="tx1"/>
              </a:buClr>
              <a:buFont typeface="Arial" panose="020B0604020202020204" pitchFamily="34" charset="0"/>
              <a:buChar char="•"/>
            </a:pPr>
            <a:r>
              <a:rPr lang="en-US" sz="2000" dirty="0">
                <a:solidFill>
                  <a:srgbClr val="C63F28"/>
                </a:solidFill>
                <a:latin typeface="Arial" panose="020B0604020202020204" pitchFamily="34" charset="0"/>
                <a:cs typeface="Arial" panose="020B0604020202020204" pitchFamily="34" charset="0"/>
              </a:rPr>
              <a:t>Infinite Campus</a:t>
            </a:r>
          </a:p>
          <a:p>
            <a:pPr marL="600075" lvl="1" indent="-257175">
              <a:buClr>
                <a:schemeClr val="tx1"/>
              </a:buClr>
              <a:buFont typeface="Arial" panose="020B0604020202020204" pitchFamily="34" charset="0"/>
              <a:buChar char="•"/>
            </a:pPr>
            <a:r>
              <a:rPr lang="en-US" sz="2000" dirty="0">
                <a:solidFill>
                  <a:srgbClr val="EFAA1F"/>
                </a:solidFill>
                <a:latin typeface="Arial" panose="020B0604020202020204" pitchFamily="34" charset="0"/>
                <a:cs typeface="Arial" panose="020B0604020202020204" pitchFamily="34" charset="0"/>
              </a:rPr>
              <a:t>Enrich</a:t>
            </a:r>
          </a:p>
          <a:p>
            <a:pPr marL="600075" lvl="1" indent="-257175">
              <a:buClr>
                <a:schemeClr val="tx1"/>
              </a:buClr>
              <a:buFont typeface="Arial" panose="020B0604020202020204" pitchFamily="34" charset="0"/>
              <a:buChar char="•"/>
            </a:pPr>
            <a:r>
              <a:rPr lang="en-US" sz="2000" dirty="0">
                <a:solidFill>
                  <a:srgbClr val="008CA0"/>
                </a:solidFill>
                <a:latin typeface="Arial" panose="020B0604020202020204" pitchFamily="34" charset="0"/>
                <a:cs typeface="Arial" panose="020B0604020202020204" pitchFamily="34" charset="0"/>
              </a:rPr>
              <a:t>Starting Point Files</a:t>
            </a:r>
          </a:p>
          <a:p>
            <a:endParaRPr lang="en-US" sz="1350" dirty="0">
              <a:solidFill>
                <a:srgbClr val="677480"/>
              </a:solidFill>
            </a:endParaRPr>
          </a:p>
        </p:txBody>
      </p:sp>
      <p:sp>
        <p:nvSpPr>
          <p:cNvPr id="2" name="Rectangle 1"/>
          <p:cNvSpPr/>
          <p:nvPr/>
        </p:nvSpPr>
        <p:spPr>
          <a:xfrm>
            <a:off x="160532" y="4040596"/>
            <a:ext cx="3732269" cy="1754326"/>
          </a:xfrm>
          <a:prstGeom prst="rect">
            <a:avLst/>
          </a:prstGeom>
        </p:spPr>
        <p:txBody>
          <a:bodyPr wrap="square">
            <a:spAutoFit/>
          </a:bodyPr>
          <a:lstStyle/>
          <a:p>
            <a:pPr marL="308610" lvl="1"/>
            <a:r>
              <a:rPr lang="en-US" sz="1350" b="1" dirty="0">
                <a:latin typeface="Arial" panose="020B0604020202020204" pitchFamily="34" charset="0"/>
                <a:cs typeface="Arial" panose="020B0604020202020204" pitchFamily="34" charset="0"/>
              </a:rPr>
              <a:t>December Count/Special Education End of Year</a:t>
            </a:r>
            <a:br>
              <a:rPr lang="en-US" sz="1350" dirty="0">
                <a:latin typeface="Arial" panose="020B0604020202020204" pitchFamily="34" charset="0"/>
                <a:cs typeface="Arial" panose="020B0604020202020204" pitchFamily="34" charset="0"/>
              </a:rPr>
            </a:br>
            <a:r>
              <a:rPr lang="en-US" sz="1350" dirty="0">
                <a:latin typeface="Arial" panose="020B0604020202020204" pitchFamily="34" charset="0"/>
                <a:cs typeface="Arial" panose="020B0604020202020204" pitchFamily="34" charset="0"/>
                <a:hlinkClick r:id="rId5"/>
              </a:rPr>
              <a:t>Frontline Enrich Learning Center </a:t>
            </a:r>
            <a:r>
              <a:rPr lang="en-US" sz="1350" dirty="0">
                <a:latin typeface="Arial" panose="020B0604020202020204" pitchFamily="34" charset="0"/>
                <a:cs typeface="Arial" panose="020B0604020202020204" pitchFamily="34" charset="0"/>
              </a:rPr>
              <a:t>(login required)</a:t>
            </a:r>
            <a:br>
              <a:rPr lang="en-US" sz="1350" dirty="0">
                <a:latin typeface="Arial" panose="020B0604020202020204" pitchFamily="34" charset="0"/>
                <a:cs typeface="Arial" panose="020B0604020202020204" pitchFamily="34" charset="0"/>
              </a:rPr>
            </a:br>
            <a:r>
              <a:rPr lang="en-US" sz="1350" u="sng" dirty="0">
                <a:latin typeface="Arial" panose="020B0604020202020204" pitchFamily="34" charset="0"/>
                <a:cs typeface="Arial" panose="020B0604020202020204" pitchFamily="34" charset="0"/>
                <a:hlinkClick r:id="rId6" tooltip="IC IEP Campus Community"/>
              </a:rPr>
              <a:t>Infinite Campus - IEP Development</a:t>
            </a:r>
            <a:r>
              <a:rPr lang="en-US" sz="1350" dirty="0">
                <a:latin typeface="Arial" panose="020B0604020202020204" pitchFamily="34" charset="0"/>
                <a:cs typeface="Arial" panose="020B0604020202020204" pitchFamily="34" charset="0"/>
                <a:hlinkClick r:id="rId6" tooltip="IC IEP Campus Community"/>
              </a:rPr>
              <a:t> </a:t>
            </a:r>
            <a:r>
              <a:rPr lang="en-US" sz="1350" dirty="0">
                <a:latin typeface="Arial" panose="020B0604020202020204" pitchFamily="34" charset="0"/>
                <a:cs typeface="Arial" panose="020B0604020202020204" pitchFamily="34" charset="0"/>
              </a:rPr>
              <a:t>[Campus Community login required]</a:t>
            </a:r>
            <a:br>
              <a:rPr lang="en-US" sz="1350" dirty="0"/>
            </a:br>
            <a:endParaRPr lang="en-US" sz="1350" dirty="0"/>
          </a:p>
        </p:txBody>
      </p:sp>
      <p:pic>
        <p:nvPicPr>
          <p:cNvPr id="9" name="Picture 8" descr="Screenshot of Starting Point files.">
            <a:extLst>
              <a:ext uri="{FF2B5EF4-FFF2-40B4-BE49-F238E27FC236}">
                <a16:creationId xmlns:a16="http://schemas.microsoft.com/office/drawing/2014/main" id="{E5CCCFA1-4A2B-4C36-8659-6D0A3BDABAC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219574" y="1792525"/>
            <a:ext cx="3003620" cy="16266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Login screen in Infinite Campus">
            <a:extLst>
              <a:ext uri="{FF2B5EF4-FFF2-40B4-BE49-F238E27FC236}">
                <a16:creationId xmlns:a16="http://schemas.microsoft.com/office/drawing/2014/main" id="{E4D28CCF-B063-4A8A-B476-9DB01FDE47FC}"/>
              </a:ext>
            </a:extLst>
          </p:cNvPr>
          <p:cNvPicPr>
            <a:picLocks noChangeAspect="1"/>
          </p:cNvPicPr>
          <p:nvPr/>
        </p:nvPicPr>
        <p:blipFill>
          <a:blip r:embed="rId8"/>
          <a:stretch>
            <a:fillRect/>
          </a:stretch>
        </p:blipFill>
        <p:spPr>
          <a:xfrm>
            <a:off x="5648325" y="2742801"/>
            <a:ext cx="2766704" cy="18216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Screenshot of Enrich login page.">
            <a:extLst>
              <a:ext uri="{FF2B5EF4-FFF2-40B4-BE49-F238E27FC236}">
                <a16:creationId xmlns:a16="http://schemas.microsoft.com/office/drawing/2014/main" id="{7493EBE2-1AF2-4153-A2D1-13936A1D7749}"/>
              </a:ext>
            </a:extLst>
          </p:cNvPr>
          <p:cNvPicPr>
            <a:picLocks noChangeAspect="1"/>
          </p:cNvPicPr>
          <p:nvPr/>
        </p:nvPicPr>
        <p:blipFill>
          <a:blip r:embed="rId9"/>
          <a:stretch>
            <a:fillRect/>
          </a:stretch>
        </p:blipFill>
        <p:spPr>
          <a:xfrm>
            <a:off x="4219575" y="3757918"/>
            <a:ext cx="3003620" cy="17656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6" name="Shape 126">
            <a:extLst>
              <a:ext uri="{C183D7F6-B498-43B3-948B-1728B52AA6E4}">
                <adec:decorative xmlns:adec="http://schemas.microsoft.com/office/drawing/2017/decorative" val="1"/>
              </a:ext>
            </a:extLst>
          </p:cNvPr>
          <p:cNvSpPr txBox="1">
            <a:spLocks noGrp="1"/>
          </p:cNvSpPr>
          <p:nvPr>
            <p:ph type="sldNum" idx="12"/>
          </p:nvPr>
        </p:nvSpPr>
        <p:spPr>
          <a:xfrm>
            <a:off x="8168718" y="6116453"/>
            <a:ext cx="411525" cy="313425"/>
          </a:xfrm>
          <a:prstGeom prst="rect">
            <a:avLst/>
          </a:prstGeom>
        </p:spPr>
        <p:txBody>
          <a:bodyPr spcFirstLastPara="1" wrap="square" lIns="68569" tIns="68569" rIns="68569" bIns="68569" anchor="t" anchorCtr="0">
            <a:noAutofit/>
          </a:bodyPr>
          <a:lstStyle/>
          <a:p>
            <a:fld id="{00000000-1234-1234-1234-123412341234}" type="slidenum">
              <a:rPr lang="en">
                <a:solidFill>
                  <a:schemeClr val="bg1">
                    <a:lumMod val="65000"/>
                  </a:schemeClr>
                </a:solidFill>
              </a:rPr>
              <a:pPr/>
              <a:t>23</a:t>
            </a:fld>
            <a:endParaRPr dirty="0">
              <a:solidFill>
                <a:schemeClr val="bg1">
                  <a:lumMod val="65000"/>
                </a:schemeClr>
              </a:solidFill>
            </a:endParaRPr>
          </a:p>
        </p:txBody>
      </p:sp>
      <p:pic>
        <p:nvPicPr>
          <p:cNvPr id="8" name="Audio 7">
            <a:hlinkClick r:id="" action="ppaction://media"/>
            <a:extLst>
              <a:ext uri="{FF2B5EF4-FFF2-40B4-BE49-F238E27FC236}">
                <a16:creationId xmlns:a16="http://schemas.microsoft.com/office/drawing/2014/main" id="{0422A40D-C7F2-7CF2-37E0-ECDCA4724BB0}"/>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962602900"/>
      </p:ext>
    </p:extLst>
  </p:cSld>
  <p:clrMapOvr>
    <a:masterClrMapping/>
  </p:clrMapOvr>
  <mc:AlternateContent xmlns:mc="http://schemas.openxmlformats.org/markup-compatibility/2006" xmlns:p14="http://schemas.microsoft.com/office/powerpoint/2010/main">
    <mc:Choice Requires="p14">
      <p:transition spd="slow" p14:dur="2000" advTm="40487"/>
    </mc:Choice>
    <mc:Fallback xmlns="">
      <p:transition spd="slow" advTm="40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882BF-0F20-3279-3D0D-11B72DC9E0DD}"/>
              </a:ext>
            </a:extLst>
          </p:cNvPr>
          <p:cNvSpPr>
            <a:spLocks noGrp="1"/>
          </p:cNvSpPr>
          <p:nvPr>
            <p:ph type="title"/>
          </p:nvPr>
        </p:nvSpPr>
        <p:spPr/>
        <p:txBody>
          <a:bodyPr/>
          <a:lstStyle/>
          <a:p>
            <a:r>
              <a:rPr lang="en-US" dirty="0"/>
              <a:t>Starting Point Files</a:t>
            </a:r>
          </a:p>
        </p:txBody>
      </p:sp>
      <p:sp>
        <p:nvSpPr>
          <p:cNvPr id="3" name="TextBox 2">
            <a:extLst>
              <a:ext uri="{FF2B5EF4-FFF2-40B4-BE49-F238E27FC236}">
                <a16:creationId xmlns:a16="http://schemas.microsoft.com/office/drawing/2014/main" id="{0337735B-B334-BA53-C03A-6B19B7D73DE0}"/>
              </a:ext>
            </a:extLst>
          </p:cNvPr>
          <p:cNvSpPr txBox="1"/>
          <p:nvPr/>
        </p:nvSpPr>
        <p:spPr>
          <a:xfrm>
            <a:off x="1515718" y="1923222"/>
            <a:ext cx="5915025" cy="2585323"/>
          </a:xfrm>
          <a:prstGeom prst="rect">
            <a:avLst/>
          </a:prstGeom>
          <a:noFill/>
        </p:spPr>
        <p:txBody>
          <a:bodyPr wrap="square" rtlCol="0">
            <a:spAutoFit/>
          </a:bodyPr>
          <a:lstStyle/>
          <a:p>
            <a:r>
              <a:rPr lang="en-US" sz="1350" b="1" dirty="0">
                <a:solidFill>
                  <a:prstClr val="black"/>
                </a:solidFill>
                <a:latin typeface="Arial" panose="020B0604020202020204" pitchFamily="34" charset="0"/>
                <a:cs typeface="Arial" panose="020B0604020202020204" pitchFamily="34" charset="0"/>
              </a:rPr>
              <a:t>Schools who have requested their own instance of Enrich but the setup  process has not completed must:</a:t>
            </a:r>
          </a:p>
          <a:p>
            <a:endParaRPr lang="en-US" sz="1350" dirty="0">
              <a:solidFill>
                <a:prstClr val="black"/>
              </a:solidFill>
              <a:latin typeface="Arial" panose="020B0604020202020204" pitchFamily="34" charset="0"/>
              <a:cs typeface="Arial" panose="020B0604020202020204" pitchFamily="34" charset="0"/>
            </a:endParaRPr>
          </a:p>
          <a:p>
            <a:pPr marL="557213" lvl="1" indent="-214313">
              <a:buFont typeface="Arial" panose="020B0604020202020204" pitchFamily="34" charset="0"/>
              <a:buChar char="•"/>
            </a:pPr>
            <a:r>
              <a:rPr lang="en-US" sz="1350" dirty="0">
                <a:solidFill>
                  <a:prstClr val="black"/>
                </a:solidFill>
                <a:latin typeface="Arial" panose="020B0604020202020204" pitchFamily="34" charset="0"/>
                <a:cs typeface="Arial" panose="020B0604020202020204" pitchFamily="34" charset="0"/>
              </a:rPr>
              <a:t>Reach out to CSI and request their Starting Point files.  These are essentially the last files submitted for SPED EOY last year</a:t>
            </a:r>
          </a:p>
          <a:p>
            <a:pPr marL="557213" lvl="1" indent="-214313">
              <a:buFont typeface="Arial" panose="020B0604020202020204" pitchFamily="34" charset="0"/>
              <a:buChar char="•"/>
            </a:pPr>
            <a:r>
              <a:rPr lang="en-US" sz="1350" dirty="0">
                <a:solidFill>
                  <a:prstClr val="black"/>
                </a:solidFill>
                <a:latin typeface="Arial" panose="020B0604020202020204" pitchFamily="34" charset="0"/>
                <a:cs typeface="Arial" panose="020B0604020202020204" pitchFamily="34" charset="0"/>
              </a:rPr>
              <a:t>Manually update the Excel files to add any new students who were newly tested and remove any student no longer at the school</a:t>
            </a:r>
          </a:p>
          <a:p>
            <a:pPr marL="557213" lvl="1" indent="-214313">
              <a:buFont typeface="Arial" panose="020B0604020202020204" pitchFamily="34" charset="0"/>
              <a:buChar char="•"/>
            </a:pPr>
            <a:r>
              <a:rPr lang="en-US" sz="1350" dirty="0">
                <a:solidFill>
                  <a:prstClr val="black"/>
                </a:solidFill>
                <a:latin typeface="Arial" panose="020B0604020202020204" pitchFamily="34" charset="0"/>
                <a:cs typeface="Arial" panose="020B0604020202020204" pitchFamily="34" charset="0"/>
              </a:rPr>
              <a:t>Make all necessary updates in areas that may have changed, including the Hours of SPED Services, EDIDs, and SPED Referral</a:t>
            </a:r>
          </a:p>
          <a:p>
            <a:pPr marL="900113" lvl="2" indent="-214313">
              <a:buFont typeface="Arial" panose="020B0604020202020204" pitchFamily="34" charset="0"/>
              <a:buChar char="•"/>
            </a:pPr>
            <a:r>
              <a:rPr lang="en-US" sz="1350" dirty="0">
                <a:solidFill>
                  <a:prstClr val="black"/>
                </a:solidFill>
                <a:latin typeface="Arial" panose="020B0604020202020204" pitchFamily="34" charset="0"/>
                <a:cs typeface="Arial" panose="020B0604020202020204" pitchFamily="34" charset="0"/>
              </a:rPr>
              <a:t>Students who were 03 – Newly Tested last year should be changed to an 06 – Returning this year with all path 3 dates zero filled.</a:t>
            </a:r>
          </a:p>
        </p:txBody>
      </p:sp>
      <p:sp>
        <p:nvSpPr>
          <p:cNvPr id="6" name="Shape 126">
            <a:extLst>
              <a:ext uri="{FF2B5EF4-FFF2-40B4-BE49-F238E27FC236}">
                <a16:creationId xmlns:a16="http://schemas.microsoft.com/office/drawing/2014/main" id="{45462AF9-9927-7C99-7F90-23CFE0DAC864}"/>
              </a:ext>
            </a:extLst>
          </p:cNvPr>
          <p:cNvSpPr txBox="1">
            <a:spLocks/>
          </p:cNvSpPr>
          <p:nvPr/>
        </p:nvSpPr>
        <p:spPr>
          <a:xfrm>
            <a:off x="8168718" y="6116453"/>
            <a:ext cx="411525" cy="313425"/>
          </a:xfrm>
          <a:prstGeom prst="rect">
            <a:avLst/>
          </a:prstGeom>
        </p:spPr>
        <p:txBody>
          <a:bodyPr spcFirstLastPara="1" wrap="square" lIns="68569" tIns="68569" rIns="68569" bIns="68569"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1">
                    <a:lumMod val="65000"/>
                  </a:schemeClr>
                </a:solidFill>
              </a:rPr>
              <a:pPr/>
              <a:t>24</a:t>
            </a:fld>
            <a:endParaRPr lang="en" dirty="0">
              <a:solidFill>
                <a:schemeClr val="bg1">
                  <a:lumMod val="65000"/>
                </a:schemeClr>
              </a:solidFill>
            </a:endParaRPr>
          </a:p>
        </p:txBody>
      </p:sp>
      <p:pic>
        <p:nvPicPr>
          <p:cNvPr id="7" name="Audio 6">
            <a:hlinkClick r:id="" action="ppaction://media"/>
            <a:extLst>
              <a:ext uri="{FF2B5EF4-FFF2-40B4-BE49-F238E27FC236}">
                <a16:creationId xmlns:a16="http://schemas.microsoft.com/office/drawing/2014/main" id="{14A6C3DB-B276-38F9-F0D9-00A613A09EE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332557456"/>
      </p:ext>
    </p:extLst>
  </p:cSld>
  <p:clrMapOvr>
    <a:masterClrMapping/>
  </p:clrMapOvr>
  <mc:AlternateContent xmlns:mc="http://schemas.openxmlformats.org/markup-compatibility/2006" xmlns:p14="http://schemas.microsoft.com/office/powerpoint/2010/main">
    <mc:Choice Requires="p14">
      <p:transition spd="slow" p14:dur="2000" advTm="64003"/>
    </mc:Choice>
    <mc:Fallback xmlns="">
      <p:transition spd="slow" advTm="64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1804886" y="1046036"/>
            <a:ext cx="4846950" cy="857250"/>
          </a:xfrm>
          <a:prstGeom prst="rect">
            <a:avLst/>
          </a:prstGeom>
        </p:spPr>
        <p:txBody>
          <a:bodyPr spcFirstLastPara="1" vert="horz" wrap="square" lIns="68569" tIns="68569" rIns="68569" bIns="68569" rtlCol="0" anchor="b" anchorCtr="0">
            <a:noAutofit/>
          </a:bodyPr>
          <a:lstStyle/>
          <a:p>
            <a:r>
              <a:rPr lang="en-US" sz="3000" dirty="0">
                <a:solidFill>
                  <a:schemeClr val="tx1"/>
                </a:solidFill>
                <a:latin typeface="Arial" panose="020B0604020202020204" pitchFamily="34" charset="0"/>
                <a:cs typeface="Arial" panose="020B0604020202020204" pitchFamily="34" charset="0"/>
              </a:rPr>
              <a:t>Infinite Campus/Enrich  Crosswalks</a:t>
            </a:r>
            <a:endParaRPr sz="3000" dirty="0">
              <a:solidFill>
                <a:schemeClr val="tx1"/>
              </a:solidFill>
              <a:latin typeface="Arial" panose="020B0604020202020204" pitchFamily="34" charset="0"/>
              <a:cs typeface="Arial" panose="020B0604020202020204" pitchFamily="34" charset="0"/>
            </a:endParaRPr>
          </a:p>
        </p:txBody>
      </p:sp>
      <p:pic>
        <p:nvPicPr>
          <p:cNvPr id="2" name="Picture 1" descr="Image of Infinite Campus Crosswalk resourc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0" y="1904200"/>
            <a:ext cx="4218159" cy="3907764"/>
          </a:xfrm>
          <a:prstGeom prst="rect">
            <a:avLst/>
          </a:prstGeom>
          <a:ln>
            <a:solidFill>
              <a:schemeClr val="tx1"/>
            </a:solidFill>
          </a:ln>
        </p:spPr>
      </p:pic>
      <p:pic>
        <p:nvPicPr>
          <p:cNvPr id="5" name="Picture 4" descr="Screenshot of Enrich Crosswalk.">
            <a:extLst>
              <a:ext uri="{FF2B5EF4-FFF2-40B4-BE49-F238E27FC236}">
                <a16:creationId xmlns:a16="http://schemas.microsoft.com/office/drawing/2014/main" id="{059FC796-8850-0859-B598-03DECA23E65C}"/>
              </a:ext>
            </a:extLst>
          </p:cNvPr>
          <p:cNvPicPr>
            <a:picLocks noChangeAspect="1"/>
          </p:cNvPicPr>
          <p:nvPr/>
        </p:nvPicPr>
        <p:blipFill>
          <a:blip r:embed="rId6"/>
          <a:stretch>
            <a:fillRect/>
          </a:stretch>
        </p:blipFill>
        <p:spPr>
          <a:xfrm>
            <a:off x="4572000" y="1903285"/>
            <a:ext cx="4350070" cy="3907764"/>
          </a:xfrm>
          <a:prstGeom prst="rect">
            <a:avLst/>
          </a:prstGeom>
          <a:ln>
            <a:solidFill>
              <a:schemeClr val="tx1"/>
            </a:solidFill>
          </a:ln>
        </p:spPr>
      </p:pic>
      <p:sp>
        <p:nvSpPr>
          <p:cNvPr id="4" name="TextBox 3">
            <a:extLst>
              <a:ext uri="{C183D7F6-B498-43B3-948B-1728B52AA6E4}">
                <adec:decorative xmlns:adec="http://schemas.microsoft.com/office/drawing/2017/decorative" val="0"/>
              </a:ext>
            </a:extLst>
          </p:cNvPr>
          <p:cNvSpPr txBox="1"/>
          <p:nvPr/>
        </p:nvSpPr>
        <p:spPr>
          <a:xfrm>
            <a:off x="87990" y="5941882"/>
            <a:ext cx="4641666" cy="484748"/>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hlinkClick r:id="rId7"/>
              </a:rPr>
              <a:t>Infinite Campus Collection Crosswalk</a:t>
            </a:r>
            <a:endParaRPr lang="en-US" sz="1200" dirty="0">
              <a:latin typeface="Arial" panose="020B0604020202020204" pitchFamily="34" charset="0"/>
              <a:cs typeface="Arial" panose="020B0604020202020204" pitchFamily="34" charset="0"/>
            </a:endParaRPr>
          </a:p>
          <a:p>
            <a:endParaRPr lang="en-US" sz="1350" dirty="0"/>
          </a:p>
        </p:txBody>
      </p:sp>
      <p:sp>
        <p:nvSpPr>
          <p:cNvPr id="6" name="TextBox 5">
            <a:extLst>
              <a:ext uri="{FF2B5EF4-FFF2-40B4-BE49-F238E27FC236}">
                <a16:creationId xmlns:a16="http://schemas.microsoft.com/office/drawing/2014/main" id="{2614961B-AF7B-11B7-277E-5CA82EDF9E7D}"/>
              </a:ext>
            </a:extLst>
          </p:cNvPr>
          <p:cNvSpPr txBox="1"/>
          <p:nvPr/>
        </p:nvSpPr>
        <p:spPr>
          <a:xfrm>
            <a:off x="4666105" y="5940967"/>
            <a:ext cx="3731172"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hlinkClick r:id="rId8"/>
              </a:rPr>
              <a:t>Enrich SPED Collection Crosswalk</a:t>
            </a:r>
            <a:endParaRPr lang="en-US" sz="1200" dirty="0">
              <a:latin typeface="Arial" panose="020B0604020202020204" pitchFamily="34" charset="0"/>
              <a:cs typeface="Arial" panose="020B0604020202020204" pitchFamily="34" charset="0"/>
            </a:endParaRPr>
          </a:p>
        </p:txBody>
      </p:sp>
      <p:pic>
        <p:nvPicPr>
          <p:cNvPr id="1026" name="Picture 2">
            <a:extLst>
              <a:ext uri="{C183D7F6-B498-43B3-948B-1728B52AA6E4}">
                <adec:decorative xmlns:adec="http://schemas.microsoft.com/office/drawing/2017/decorative" val="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0889" y="978630"/>
            <a:ext cx="877563" cy="874067"/>
          </a:xfrm>
          <a:prstGeom prst="rect">
            <a:avLst/>
          </a:prstGeom>
          <a:noFill/>
          <a:extLst>
            <a:ext uri="{909E8E84-426E-40DD-AFC4-6F175D3DCCD1}">
              <a14:hiddenFill xmlns:a14="http://schemas.microsoft.com/office/drawing/2010/main">
                <a:solidFill>
                  <a:srgbClr val="FFFFFF"/>
                </a:solidFill>
              </a14:hiddenFill>
            </a:ext>
          </a:extLst>
        </p:spPr>
      </p:pic>
      <p:sp>
        <p:nvSpPr>
          <p:cNvPr id="126" name="Shape 126">
            <a:extLst>
              <a:ext uri="{C183D7F6-B498-43B3-948B-1728B52AA6E4}">
                <adec:decorative xmlns:adec="http://schemas.microsoft.com/office/drawing/2017/decorative" val="1"/>
              </a:ext>
            </a:extLst>
          </p:cNvPr>
          <p:cNvSpPr txBox="1">
            <a:spLocks noGrp="1"/>
          </p:cNvSpPr>
          <p:nvPr>
            <p:ph type="sldNum" idx="12"/>
          </p:nvPr>
        </p:nvSpPr>
        <p:spPr>
          <a:xfrm>
            <a:off x="7985752" y="5941882"/>
            <a:ext cx="411525" cy="313425"/>
          </a:xfrm>
          <a:prstGeom prst="rect">
            <a:avLst/>
          </a:prstGeom>
        </p:spPr>
        <p:txBody>
          <a:bodyPr spcFirstLastPara="1" wrap="square" lIns="68569" tIns="68569" rIns="68569" bIns="68569" anchor="t" anchorCtr="0">
            <a:noAutofit/>
          </a:bodyPr>
          <a:lstStyle/>
          <a:p>
            <a:fld id="{00000000-1234-1234-1234-123412341234}" type="slidenum">
              <a:rPr lang="en">
                <a:solidFill>
                  <a:schemeClr val="bg1">
                    <a:lumMod val="65000"/>
                  </a:schemeClr>
                </a:solidFill>
              </a:rPr>
              <a:pPr/>
              <a:t>25</a:t>
            </a:fld>
            <a:endParaRPr dirty="0">
              <a:solidFill>
                <a:schemeClr val="bg1">
                  <a:lumMod val="65000"/>
                </a:schemeClr>
              </a:solidFill>
            </a:endParaRPr>
          </a:p>
        </p:txBody>
      </p:sp>
      <p:pic>
        <p:nvPicPr>
          <p:cNvPr id="8" name="Audio 7">
            <a:hlinkClick r:id="" action="ppaction://media"/>
            <a:extLst>
              <a:ext uri="{FF2B5EF4-FFF2-40B4-BE49-F238E27FC236}">
                <a16:creationId xmlns:a16="http://schemas.microsoft.com/office/drawing/2014/main" id="{F184A9BF-FC36-4C15-578E-558F2B0A0C54}"/>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967544654"/>
      </p:ext>
    </p:extLst>
  </p:cSld>
  <p:clrMapOvr>
    <a:masterClrMapping/>
  </p:clrMapOvr>
  <mc:AlternateContent xmlns:mc="http://schemas.openxmlformats.org/markup-compatibility/2006" xmlns:p14="http://schemas.microsoft.com/office/powerpoint/2010/main">
    <mc:Choice Requires="p14">
      <p:transition spd="slow" p14:dur="2000" advTm="44523"/>
    </mc:Choice>
    <mc:Fallback xmlns="">
      <p:transition spd="slow" advTm="44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2" presetClass="entr" presetSubtype="2"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1+#ppt_w/2"/>
                                          </p:val>
                                        </p:tav>
                                        <p:tav tm="100000">
                                          <p:val>
                                            <p:strVal val="#ppt_x"/>
                                          </p:val>
                                        </p:tav>
                                      </p:tavLst>
                                    </p:anim>
                                    <p:anim calcmode="lin" valueType="num">
                                      <p:cBhvr additive="base">
                                        <p:cTn id="1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535623" y="653052"/>
            <a:ext cx="7208360" cy="857250"/>
          </a:xfrm>
          <a:prstGeom prst="rect">
            <a:avLst/>
          </a:prstGeom>
        </p:spPr>
        <p:txBody>
          <a:bodyPr spcFirstLastPara="1" vert="horz" wrap="square" lIns="68569" tIns="68569" rIns="68569" bIns="68569" rtlCol="0" anchor="b" anchorCtr="0">
            <a:noAutofit/>
          </a:bodyPr>
          <a:lstStyle/>
          <a:p>
            <a:r>
              <a:rPr lang="en-US" sz="3000" dirty="0">
                <a:solidFill>
                  <a:schemeClr val="tx1"/>
                </a:solidFill>
                <a:latin typeface="Arial" panose="020B0604020202020204" pitchFamily="34" charset="0"/>
                <a:cs typeface="Arial" panose="020B0604020202020204" pitchFamily="34" charset="0"/>
              </a:rPr>
              <a:t>Example of Using the Crosswalk</a:t>
            </a:r>
            <a:endParaRPr sz="3000" dirty="0">
              <a:solidFill>
                <a:schemeClr val="tx1"/>
              </a:solidFill>
              <a:latin typeface="Arial" panose="020B0604020202020204" pitchFamily="34" charset="0"/>
              <a:cs typeface="Arial" panose="020B0604020202020204" pitchFamily="34" charset="0"/>
            </a:endParaRPr>
          </a:p>
        </p:txBody>
      </p:sp>
      <p:sp>
        <p:nvSpPr>
          <p:cNvPr id="126" name="Shape 126"/>
          <p:cNvSpPr txBox="1">
            <a:spLocks noGrp="1"/>
          </p:cNvSpPr>
          <p:nvPr>
            <p:ph type="sldNum" idx="12"/>
          </p:nvPr>
        </p:nvSpPr>
        <p:spPr>
          <a:xfrm>
            <a:off x="8122618" y="5994065"/>
            <a:ext cx="411525" cy="313425"/>
          </a:xfrm>
          <a:prstGeom prst="rect">
            <a:avLst/>
          </a:prstGeom>
        </p:spPr>
        <p:txBody>
          <a:bodyPr spcFirstLastPara="1" wrap="square" lIns="68569" tIns="68569" rIns="68569" bIns="68569" anchor="t" anchorCtr="0">
            <a:noAutofit/>
          </a:bodyPr>
          <a:lstStyle/>
          <a:p>
            <a:fld id="{00000000-1234-1234-1234-123412341234}" type="slidenum">
              <a:rPr lang="en">
                <a:solidFill>
                  <a:schemeClr val="bg1">
                    <a:lumMod val="65000"/>
                  </a:schemeClr>
                </a:solidFill>
              </a:rPr>
              <a:pPr/>
              <a:t>26</a:t>
            </a:fld>
            <a:endParaRPr dirty="0">
              <a:solidFill>
                <a:schemeClr val="bg1">
                  <a:lumMod val="65000"/>
                </a:schemeClr>
              </a:solidFill>
            </a:endParaRPr>
          </a:p>
        </p:txBody>
      </p:sp>
      <p:sp>
        <p:nvSpPr>
          <p:cNvPr id="2" name="TextBox 1"/>
          <p:cNvSpPr txBox="1"/>
          <p:nvPr/>
        </p:nvSpPr>
        <p:spPr>
          <a:xfrm>
            <a:off x="190806" y="1767761"/>
            <a:ext cx="8229600" cy="3185487"/>
          </a:xfrm>
          <a:prstGeom prst="rect">
            <a:avLst/>
          </a:prstGeom>
          <a:noFill/>
        </p:spPr>
        <p:txBody>
          <a:bodyPr wrap="square" rtlCol="0">
            <a:spAutoFit/>
          </a:bodyPr>
          <a:lstStyle/>
          <a:p>
            <a:pPr marL="214313" indent="-214313">
              <a:buFont typeface="Arial" panose="020B0604020202020204" pitchFamily="34" charset="0"/>
              <a:buChar char="•"/>
            </a:pPr>
            <a:r>
              <a:rPr lang="en-US" sz="1350" dirty="0">
                <a:latin typeface="Arial" panose="020B0604020202020204" pitchFamily="34" charset="0"/>
                <a:cs typeface="Arial" panose="020B0604020202020204" pitchFamily="34" charset="0"/>
              </a:rPr>
              <a:t>You are working on adding information into IC and need to enter the SPED Hours Per Week for students but are unsure on where to find this field.  The IC Crosswalk will be a great resource!</a:t>
            </a:r>
          </a:p>
          <a:p>
            <a:endParaRPr lang="en-US" sz="1350" dirty="0">
              <a:latin typeface="Arial" panose="020B0604020202020204" pitchFamily="34" charset="0"/>
              <a:cs typeface="Arial" panose="020B0604020202020204" pitchFamily="34" charset="0"/>
            </a:endParaRPr>
          </a:p>
          <a:p>
            <a:endParaRPr lang="en-US" sz="1350" dirty="0">
              <a:latin typeface="Arial" panose="020B0604020202020204" pitchFamily="34" charset="0"/>
              <a:cs typeface="Arial" panose="020B0604020202020204" pitchFamily="34" charset="0"/>
            </a:endParaRPr>
          </a:p>
          <a:p>
            <a:endParaRPr lang="en-US" sz="1350" dirty="0">
              <a:latin typeface="Arial" panose="020B0604020202020204" pitchFamily="34" charset="0"/>
              <a:cs typeface="Arial" panose="020B0604020202020204" pitchFamily="34" charset="0"/>
            </a:endParaRPr>
          </a:p>
          <a:p>
            <a:endParaRPr lang="en-US" sz="1350" dirty="0">
              <a:latin typeface="Arial" panose="020B0604020202020204" pitchFamily="34" charset="0"/>
              <a:cs typeface="Arial" panose="020B0604020202020204" pitchFamily="34" charset="0"/>
            </a:endParaRPr>
          </a:p>
          <a:p>
            <a:endParaRPr lang="en-US" sz="1350" dirty="0">
              <a:latin typeface="Arial" panose="020B0604020202020204" pitchFamily="34" charset="0"/>
              <a:cs typeface="Arial" panose="020B0604020202020204" pitchFamily="34" charset="0"/>
            </a:endParaRPr>
          </a:p>
          <a:p>
            <a:endParaRPr lang="en-US" sz="1350" dirty="0">
              <a:latin typeface="Arial" panose="020B0604020202020204" pitchFamily="34" charset="0"/>
              <a:cs typeface="Arial" panose="020B0604020202020204" pitchFamily="34" charset="0"/>
            </a:endParaRPr>
          </a:p>
          <a:p>
            <a:endParaRPr lang="en-US" sz="1350" dirty="0">
              <a:latin typeface="Arial" panose="020B0604020202020204" pitchFamily="34" charset="0"/>
              <a:cs typeface="Arial" panose="020B0604020202020204" pitchFamily="34" charset="0"/>
            </a:endParaRPr>
          </a:p>
          <a:p>
            <a:endParaRPr lang="en-US" sz="1350" dirty="0">
              <a:latin typeface="Arial" panose="020B0604020202020204" pitchFamily="34" charset="0"/>
              <a:cs typeface="Arial" panose="020B0604020202020204" pitchFamily="34" charset="0"/>
            </a:endParaRPr>
          </a:p>
          <a:p>
            <a:endParaRPr lang="en-US" sz="1350" dirty="0">
              <a:latin typeface="Arial" panose="020B0604020202020204" pitchFamily="34" charset="0"/>
              <a:cs typeface="Arial" panose="020B0604020202020204" pitchFamily="34" charset="0"/>
            </a:endParaRPr>
          </a:p>
          <a:p>
            <a:endParaRPr lang="en-US" sz="1350" dirty="0">
              <a:latin typeface="Arial" panose="020B0604020202020204" pitchFamily="34" charset="0"/>
              <a:cs typeface="Arial" panose="020B0604020202020204" pitchFamily="34" charset="0"/>
            </a:endParaRPr>
          </a:p>
          <a:p>
            <a:endParaRPr lang="en-US" sz="1350" dirty="0">
              <a:latin typeface="Arial" panose="020B0604020202020204" pitchFamily="34" charset="0"/>
              <a:cs typeface="Arial" panose="020B0604020202020204" pitchFamily="34" charset="0"/>
            </a:endParaRPr>
          </a:p>
          <a:p>
            <a:pPr>
              <a:buFont typeface="Arial" panose="020B0604020202020204" pitchFamily="34" charset="0"/>
              <a:buChar char="•"/>
            </a:pPr>
            <a:r>
              <a:rPr lang="en-US" sz="1500" dirty="0">
                <a:latin typeface="Arial" panose="020B0604020202020204" pitchFamily="34" charset="0"/>
                <a:cs typeface="Arial" panose="020B0604020202020204" pitchFamily="34" charset="0"/>
              </a:rPr>
              <a:t>Based on this information, you know that:</a:t>
            </a:r>
          </a:p>
          <a:p>
            <a:pPr lvl="1">
              <a:buFont typeface="Arial" panose="020B0604020202020204" pitchFamily="34" charset="0"/>
              <a:buChar char="•"/>
            </a:pPr>
            <a:r>
              <a:rPr lang="en-US" sz="1050" dirty="0">
                <a:latin typeface="Arial" panose="020B0604020202020204" pitchFamily="34" charset="0"/>
                <a:cs typeface="Arial" panose="020B0604020202020204" pitchFamily="34" charset="0"/>
              </a:rPr>
              <a:t>This field is located within the IEP under </a:t>
            </a:r>
            <a:r>
              <a:rPr lang="en-US" sz="1050" dirty="0" err="1">
                <a:latin typeface="Arial" panose="020B0604020202020204" pitchFamily="34" charset="0"/>
                <a:cs typeface="Arial" panose="020B0604020202020204" pitchFamily="34" charset="0"/>
              </a:rPr>
              <a:t>Services</a:t>
            </a:r>
            <a:r>
              <a:rPr lang="en-US" sz="1050" dirty="0" err="1">
                <a:latin typeface="Arial" panose="020B0604020202020204" pitchFamily="34" charset="0"/>
                <a:cs typeface="Arial" panose="020B0604020202020204" pitchFamily="34" charset="0"/>
                <a:sym typeface="Wingdings" panose="05000000000000000000" pitchFamily="2" charset="2"/>
              </a:rPr>
              <a:t>Service</a:t>
            </a:r>
            <a:r>
              <a:rPr lang="en-US" sz="1050" dirty="0">
                <a:latin typeface="Arial" panose="020B0604020202020204" pitchFamily="34" charset="0"/>
                <a:cs typeface="Arial" panose="020B0604020202020204" pitchFamily="34" charset="0"/>
                <a:sym typeface="Wingdings" panose="05000000000000000000" pitchFamily="2" charset="2"/>
              </a:rPr>
              <a:t> Provider </a:t>
            </a:r>
            <a:r>
              <a:rPr lang="en-US" sz="1050" dirty="0" err="1">
                <a:latin typeface="Arial" panose="020B0604020202020204" pitchFamily="34" charset="0"/>
                <a:cs typeface="Arial" panose="020B0604020202020204" pitchFamily="34" charset="0"/>
                <a:sym typeface="Wingdings" panose="05000000000000000000" pitchFamily="2" charset="2"/>
              </a:rPr>
              <a:t>ListService</a:t>
            </a:r>
            <a:r>
              <a:rPr lang="en-US" sz="1050" dirty="0">
                <a:latin typeface="Arial" panose="020B0604020202020204" pitchFamily="34" charset="0"/>
                <a:cs typeface="Arial" panose="020B0604020202020204" pitchFamily="34" charset="0"/>
                <a:sym typeface="Wingdings" panose="05000000000000000000" pitchFamily="2" charset="2"/>
              </a:rPr>
              <a:t> Provided </a:t>
            </a:r>
            <a:r>
              <a:rPr lang="en-US" sz="1050" dirty="0" err="1">
                <a:latin typeface="Arial" panose="020B0604020202020204" pitchFamily="34" charset="0"/>
                <a:cs typeface="Arial" panose="020B0604020202020204" pitchFamily="34" charset="0"/>
                <a:sym typeface="Wingdings" panose="05000000000000000000" pitchFamily="2" charset="2"/>
              </a:rPr>
              <a:t>EditorTotal</a:t>
            </a:r>
            <a:r>
              <a:rPr lang="en-US" sz="1050" dirty="0">
                <a:latin typeface="Arial" panose="020B0604020202020204" pitchFamily="34" charset="0"/>
                <a:cs typeface="Arial" panose="020B0604020202020204" pitchFamily="34" charset="0"/>
                <a:sym typeface="Wingdings" panose="05000000000000000000" pitchFamily="2" charset="2"/>
              </a:rPr>
              <a:t> Minutes</a:t>
            </a:r>
            <a:endParaRPr lang="en-US" sz="1050" dirty="0">
              <a:latin typeface="Arial" panose="020B0604020202020204" pitchFamily="34" charset="0"/>
              <a:cs typeface="Arial" panose="020B0604020202020204" pitchFamily="34" charset="0"/>
            </a:endParaRPr>
          </a:p>
        </p:txBody>
      </p:sp>
      <p:pic>
        <p:nvPicPr>
          <p:cNvPr id="6" name="Picture 5" descr="Hours of Special Education Services per Week from the Crosswalk">
            <a:extLst>
              <a:ext uri="{FF2B5EF4-FFF2-40B4-BE49-F238E27FC236}">
                <a16:creationId xmlns:a16="http://schemas.microsoft.com/office/drawing/2014/main" id="{FBBB0295-4B40-4809-97D9-0EDB8711C1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578056"/>
            <a:ext cx="4610464" cy="825955"/>
          </a:xfrm>
          <a:prstGeom prst="rect">
            <a:avLst/>
          </a:prstGeom>
        </p:spPr>
      </p:pic>
      <p:pic>
        <p:nvPicPr>
          <p:cNvPr id="8" name="Picture 7" descr="Image of Total Minutes location in Infinite Campus.">
            <a:extLst>
              <a:ext uri="{FF2B5EF4-FFF2-40B4-BE49-F238E27FC236}">
                <a16:creationId xmlns:a16="http://schemas.microsoft.com/office/drawing/2014/main" id="{DC45400B-6049-4E32-BB03-117A881D43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2489" y="2578056"/>
            <a:ext cx="3625892" cy="2108619"/>
          </a:xfrm>
          <a:prstGeom prst="rect">
            <a:avLst/>
          </a:prstGeom>
        </p:spPr>
      </p:pic>
      <p:sp>
        <p:nvSpPr>
          <p:cNvPr id="11" name="Rectangle 10">
            <a:extLst>
              <a:ext uri="{FF2B5EF4-FFF2-40B4-BE49-F238E27FC236}">
                <a16:creationId xmlns:a16="http://schemas.microsoft.com/office/drawing/2014/main" id="{119EE4A8-3653-411F-8E4E-ABE5A31EC953}"/>
              </a:ext>
              <a:ext uri="{C183D7F6-B498-43B3-948B-1728B52AA6E4}">
                <adec:decorative xmlns:adec="http://schemas.microsoft.com/office/drawing/2017/decorative" val="1"/>
              </a:ext>
            </a:extLst>
          </p:cNvPr>
          <p:cNvSpPr/>
          <p:nvPr/>
        </p:nvSpPr>
        <p:spPr>
          <a:xfrm>
            <a:off x="6488338" y="4459266"/>
            <a:ext cx="1728736" cy="227409"/>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33865312-C3CE-4B36-BFCE-59D9CEE5CB69}"/>
              </a:ext>
              <a:ext uri="{C183D7F6-B498-43B3-948B-1728B52AA6E4}">
                <adec:decorative xmlns:adec="http://schemas.microsoft.com/office/drawing/2017/decorative" val="1"/>
              </a:ext>
            </a:extLst>
          </p:cNvPr>
          <p:cNvCxnSpPr>
            <a:stCxn id="6" idx="2"/>
          </p:cNvCxnSpPr>
          <p:nvPr/>
        </p:nvCxnSpPr>
        <p:spPr>
          <a:xfrm>
            <a:off x="2305233" y="3404011"/>
            <a:ext cx="2266767" cy="692000"/>
          </a:xfrm>
          <a:prstGeom prst="straightConnector1">
            <a:avLst/>
          </a:prstGeom>
          <a:ln w="6032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0EFB56D1-7B97-FB69-6553-B29B1AD69E2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07248165"/>
      </p:ext>
    </p:extLst>
  </p:cSld>
  <p:clrMapOvr>
    <a:masterClrMapping/>
  </p:clrMapOvr>
  <mc:AlternateContent xmlns:mc="http://schemas.openxmlformats.org/markup-compatibility/2006" xmlns:p14="http://schemas.microsoft.com/office/powerpoint/2010/main">
    <mc:Choice Requires="p14">
      <p:transition spd="slow" p14:dur="2000" advTm="21412"/>
    </mc:Choice>
    <mc:Fallback xmlns="">
      <p:transition spd="slow" advTm="21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733425" y="389426"/>
            <a:ext cx="5260050" cy="857250"/>
          </a:xfrm>
          <a:prstGeom prst="rect">
            <a:avLst/>
          </a:prstGeom>
        </p:spPr>
        <p:txBody>
          <a:bodyPr spcFirstLastPara="1" vert="horz" wrap="square" lIns="68569" tIns="68569" rIns="68569" bIns="68569" rtlCol="0" anchor="b" anchorCtr="0">
            <a:noAutofit/>
          </a:bodyPr>
          <a:lstStyle/>
          <a:p>
            <a:r>
              <a:rPr lang="en-US" sz="3000" dirty="0">
                <a:solidFill>
                  <a:schemeClr val="tx1"/>
                </a:solidFill>
                <a:latin typeface="Arial" panose="020B0604020202020204" pitchFamily="34" charset="0"/>
                <a:cs typeface="Arial" panose="020B0604020202020204" pitchFamily="34" charset="0"/>
              </a:rPr>
              <a:t>Step 3: Submission to CSI – File Extract</a:t>
            </a:r>
            <a:endParaRPr sz="3000" dirty="0">
              <a:solidFill>
                <a:schemeClr val="tx1"/>
              </a:solidFill>
              <a:latin typeface="Arial" panose="020B0604020202020204" pitchFamily="34" charset="0"/>
              <a:cs typeface="Arial" panose="020B0604020202020204" pitchFamily="34" charset="0"/>
            </a:endParaRPr>
          </a:p>
        </p:txBody>
      </p:sp>
      <p:sp>
        <p:nvSpPr>
          <p:cNvPr id="2" name="TextBox 1"/>
          <p:cNvSpPr txBox="1"/>
          <p:nvPr/>
        </p:nvSpPr>
        <p:spPr>
          <a:xfrm>
            <a:off x="590086" y="1278992"/>
            <a:ext cx="6749276" cy="346249"/>
          </a:xfrm>
          <a:prstGeom prst="rect">
            <a:avLst/>
          </a:prstGeom>
          <a:noFill/>
        </p:spPr>
        <p:txBody>
          <a:bodyPr wrap="square" rtlCol="0">
            <a:spAutoFit/>
          </a:bodyPr>
          <a:lstStyle/>
          <a:p>
            <a:pPr marL="85725">
              <a:spcBef>
                <a:spcPct val="20000"/>
              </a:spcBef>
              <a:buClr>
                <a:srgbClr val="7A88C5"/>
              </a:buClr>
            </a:pPr>
            <a:r>
              <a:rPr lang="en-US" sz="1650" dirty="0">
                <a:solidFill>
                  <a:srgbClr val="C63F28"/>
                </a:solidFill>
                <a:latin typeface="Arial" panose="020B0604020202020204" pitchFamily="34" charset="0"/>
                <a:cs typeface="Arial" panose="020B0604020202020204" pitchFamily="34" charset="0"/>
              </a:rPr>
              <a:t>Extract data from the plan management system:</a:t>
            </a:r>
          </a:p>
        </p:txBody>
      </p:sp>
      <p:pic>
        <p:nvPicPr>
          <p:cNvPr id="7" name="Picture 6" descr="Image of Enrich  file extract screen.">
            <a:extLst>
              <a:ext uri="{FF2B5EF4-FFF2-40B4-BE49-F238E27FC236}">
                <a16:creationId xmlns:a16="http://schemas.microsoft.com/office/drawing/2014/main" id="{86210F3C-3E66-C264-F73A-EC741C26337D}"/>
              </a:ext>
            </a:extLst>
          </p:cNvPr>
          <p:cNvPicPr>
            <a:picLocks noChangeAspect="1"/>
          </p:cNvPicPr>
          <p:nvPr/>
        </p:nvPicPr>
        <p:blipFill>
          <a:blip r:embed="rId5"/>
          <a:stretch>
            <a:fillRect/>
          </a:stretch>
        </p:blipFill>
        <p:spPr>
          <a:xfrm>
            <a:off x="190073" y="1771160"/>
            <a:ext cx="4227968" cy="3295752"/>
          </a:xfrm>
          <a:prstGeom prst="rect">
            <a:avLst/>
          </a:prstGeom>
        </p:spPr>
      </p:pic>
      <p:sp>
        <p:nvSpPr>
          <p:cNvPr id="3" name="TextBox 2">
            <a:extLst>
              <a:ext uri="{FF2B5EF4-FFF2-40B4-BE49-F238E27FC236}">
                <a16:creationId xmlns:a16="http://schemas.microsoft.com/office/drawing/2014/main" id="{5E860447-9338-4473-9D32-801ABD52336D}"/>
              </a:ext>
            </a:extLst>
          </p:cNvPr>
          <p:cNvSpPr txBox="1"/>
          <p:nvPr/>
        </p:nvSpPr>
        <p:spPr>
          <a:xfrm>
            <a:off x="-139105" y="5086839"/>
            <a:ext cx="4886325" cy="480131"/>
          </a:xfrm>
          <a:prstGeom prst="rect">
            <a:avLst/>
          </a:prstGeom>
          <a:noFill/>
        </p:spPr>
        <p:txBody>
          <a:bodyPr wrap="square" rtlCol="0">
            <a:spAutoFit/>
          </a:bodyPr>
          <a:lstStyle/>
          <a:p>
            <a:pPr marL="308610" lvl="1">
              <a:spcBef>
                <a:spcPct val="20000"/>
              </a:spcBef>
              <a:buClr>
                <a:srgbClr val="5E9EA0"/>
              </a:buClr>
            </a:pPr>
            <a:r>
              <a:rPr lang="en-US" sz="1200" dirty="0">
                <a:latin typeface="Arial" panose="020B0604020202020204" pitchFamily="34" charset="0"/>
                <a:cs typeface="Arial" panose="020B0604020202020204" pitchFamily="34" charset="0"/>
                <a:hlinkClick r:id="rId6"/>
              </a:rPr>
              <a:t>Enrich File Extraction Instructions</a:t>
            </a:r>
            <a:endParaRPr lang="en-US" sz="1200" dirty="0">
              <a:solidFill>
                <a:srgbClr val="C63F28"/>
              </a:solidFill>
              <a:latin typeface="Arial" panose="020B0604020202020204" pitchFamily="34" charset="0"/>
              <a:cs typeface="Arial" panose="020B0604020202020204" pitchFamily="34" charset="0"/>
            </a:endParaRPr>
          </a:p>
          <a:p>
            <a:pPr marL="308610" lvl="1">
              <a:spcBef>
                <a:spcPct val="20000"/>
              </a:spcBef>
              <a:buClr>
                <a:srgbClr val="5E9EA0"/>
              </a:buClr>
            </a:pPr>
            <a:r>
              <a:rPr lang="en-US" sz="1100" dirty="0">
                <a:latin typeface="Arial" panose="020B0604020202020204" pitchFamily="34" charset="0"/>
                <a:cs typeface="Arial" panose="020B0604020202020204" pitchFamily="34" charset="0"/>
              </a:rPr>
              <a:t> </a:t>
            </a:r>
            <a:endParaRPr lang="en-US" dirty="0"/>
          </a:p>
        </p:txBody>
      </p:sp>
      <p:pic>
        <p:nvPicPr>
          <p:cNvPr id="6" name="Picture 5" descr="Image of Infinite Campus extract screen.">
            <a:extLst>
              <a:ext uri="{FF2B5EF4-FFF2-40B4-BE49-F238E27FC236}">
                <a16:creationId xmlns:a16="http://schemas.microsoft.com/office/drawing/2014/main" id="{ABBAE6AA-73CC-407A-A567-B0134278404D}"/>
              </a:ext>
            </a:extLst>
          </p:cNvPr>
          <p:cNvPicPr>
            <a:picLocks noChangeAspect="1"/>
          </p:cNvPicPr>
          <p:nvPr/>
        </p:nvPicPr>
        <p:blipFill>
          <a:blip r:embed="rId7"/>
          <a:stretch>
            <a:fillRect/>
          </a:stretch>
        </p:blipFill>
        <p:spPr>
          <a:xfrm>
            <a:off x="4572000" y="1771161"/>
            <a:ext cx="4247587" cy="3295752"/>
          </a:xfrm>
          <a:prstGeom prst="rect">
            <a:avLst/>
          </a:prstGeom>
          <a:ln>
            <a:solidFill>
              <a:schemeClr val="tx1"/>
            </a:solidFill>
          </a:ln>
        </p:spPr>
      </p:pic>
      <p:sp>
        <p:nvSpPr>
          <p:cNvPr id="4" name="TextBox 3">
            <a:extLst>
              <a:ext uri="{FF2B5EF4-FFF2-40B4-BE49-F238E27FC236}">
                <a16:creationId xmlns:a16="http://schemas.microsoft.com/office/drawing/2014/main" id="{467F1A73-1D6D-4A64-8B87-AD2073006F06}"/>
              </a:ext>
            </a:extLst>
          </p:cNvPr>
          <p:cNvSpPr txBox="1"/>
          <p:nvPr/>
        </p:nvSpPr>
        <p:spPr>
          <a:xfrm>
            <a:off x="4648201" y="5086839"/>
            <a:ext cx="3752850" cy="757130"/>
          </a:xfrm>
          <a:prstGeom prst="rect">
            <a:avLst/>
          </a:prstGeom>
          <a:noFill/>
        </p:spPr>
        <p:txBody>
          <a:bodyPr wrap="square" rtlCol="0">
            <a:spAutoFit/>
          </a:bodyPr>
          <a:lstStyle/>
          <a:p>
            <a:pPr marL="308610" lvl="1">
              <a:spcBef>
                <a:spcPct val="20000"/>
              </a:spcBef>
              <a:buClr>
                <a:srgbClr val="5E9EA0"/>
              </a:buClr>
            </a:pPr>
            <a:r>
              <a:rPr lang="en-US" sz="1200" dirty="0">
                <a:latin typeface="Arial" panose="020B0604020202020204" pitchFamily="34" charset="0"/>
                <a:cs typeface="Arial" panose="020B0604020202020204" pitchFamily="34" charset="0"/>
              </a:rPr>
              <a:t>Infinite Campus – Campus Community</a:t>
            </a:r>
          </a:p>
          <a:p>
            <a:pPr marL="308610" lvl="1">
              <a:spcBef>
                <a:spcPct val="20000"/>
              </a:spcBef>
              <a:buClr>
                <a:srgbClr val="5E9EA0"/>
              </a:buClr>
            </a:pPr>
            <a:r>
              <a:rPr lang="en-US" sz="1100" dirty="0">
                <a:latin typeface="Arial" panose="020B0604020202020204" pitchFamily="34" charset="0"/>
                <a:cs typeface="Arial" panose="020B0604020202020204" pitchFamily="34" charset="0"/>
                <a:hlinkClick r:id="rId8"/>
              </a:rPr>
              <a:t>IEP Child</a:t>
            </a:r>
            <a:r>
              <a:rPr lang="en-US" sz="1100" dirty="0">
                <a:latin typeface="Arial" panose="020B0604020202020204" pitchFamily="34" charset="0"/>
                <a:cs typeface="Arial" panose="020B0604020202020204" pitchFamily="34" charset="0"/>
              </a:rPr>
              <a:t> and </a:t>
            </a:r>
            <a:r>
              <a:rPr lang="en-US" sz="1100" dirty="0">
                <a:latin typeface="Arial" panose="020B0604020202020204" pitchFamily="34" charset="0"/>
                <a:cs typeface="Arial" panose="020B0604020202020204" pitchFamily="34" charset="0"/>
                <a:hlinkClick r:id="rId9"/>
              </a:rPr>
              <a:t>IEP Participation</a:t>
            </a:r>
            <a:r>
              <a:rPr lang="en-US" sz="1100" dirty="0">
                <a:latin typeface="Arial" panose="020B0604020202020204" pitchFamily="34" charset="0"/>
                <a:cs typeface="Arial" panose="020B0604020202020204" pitchFamily="34" charset="0"/>
              </a:rPr>
              <a:t> guides  </a:t>
            </a:r>
          </a:p>
          <a:p>
            <a:endParaRPr lang="en-US" dirty="0"/>
          </a:p>
        </p:txBody>
      </p:sp>
      <p:sp>
        <p:nvSpPr>
          <p:cNvPr id="126" name="Shape 126">
            <a:extLst>
              <a:ext uri="{C183D7F6-B498-43B3-948B-1728B52AA6E4}">
                <adec:decorative xmlns:adec="http://schemas.microsoft.com/office/drawing/2017/decorative" val="1"/>
              </a:ext>
            </a:extLst>
          </p:cNvPr>
          <p:cNvSpPr txBox="1">
            <a:spLocks noGrp="1"/>
          </p:cNvSpPr>
          <p:nvPr>
            <p:ph type="sldNum" idx="12"/>
          </p:nvPr>
        </p:nvSpPr>
        <p:spPr>
          <a:xfrm>
            <a:off x="8195288" y="6025790"/>
            <a:ext cx="411525" cy="313425"/>
          </a:xfrm>
          <a:prstGeom prst="rect">
            <a:avLst/>
          </a:prstGeom>
        </p:spPr>
        <p:txBody>
          <a:bodyPr spcFirstLastPara="1" wrap="square" lIns="68569" tIns="68569" rIns="68569" bIns="68569" anchor="t" anchorCtr="0">
            <a:noAutofit/>
          </a:bodyPr>
          <a:lstStyle/>
          <a:p>
            <a:fld id="{00000000-1234-1234-1234-123412341234}" type="slidenum">
              <a:rPr lang="en">
                <a:solidFill>
                  <a:schemeClr val="bg1">
                    <a:lumMod val="65000"/>
                  </a:schemeClr>
                </a:solidFill>
              </a:rPr>
              <a:pPr/>
              <a:t>27</a:t>
            </a:fld>
            <a:endParaRPr dirty="0">
              <a:solidFill>
                <a:schemeClr val="bg1">
                  <a:lumMod val="65000"/>
                </a:schemeClr>
              </a:solidFill>
            </a:endParaRPr>
          </a:p>
        </p:txBody>
      </p:sp>
      <p:pic>
        <p:nvPicPr>
          <p:cNvPr id="13" name="Audio 12">
            <a:hlinkClick r:id="" action="ppaction://media"/>
            <a:extLst>
              <a:ext uri="{FF2B5EF4-FFF2-40B4-BE49-F238E27FC236}">
                <a16:creationId xmlns:a16="http://schemas.microsoft.com/office/drawing/2014/main" id="{4ACB39E6-2E29-00DE-448D-A2588F3832E6}"/>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800271998"/>
      </p:ext>
    </p:extLst>
  </p:cSld>
  <p:clrMapOvr>
    <a:masterClrMapping/>
  </p:clrMapOvr>
  <mc:AlternateContent xmlns:mc="http://schemas.openxmlformats.org/markup-compatibility/2006" xmlns:p14="http://schemas.microsoft.com/office/powerpoint/2010/main">
    <mc:Choice Requires="p14">
      <p:transition spd="slow" p14:dur="2000" advTm="43576"/>
    </mc:Choice>
    <mc:Fallback xmlns="">
      <p:transition spd="slow" advTm="43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1235635" y="828111"/>
            <a:ext cx="5395426" cy="427697"/>
          </a:xfrm>
          <a:prstGeom prst="rect">
            <a:avLst/>
          </a:prstGeom>
        </p:spPr>
        <p:txBody>
          <a:bodyPr spcFirstLastPara="1" vert="horz" wrap="square" lIns="51427" tIns="51427" rIns="51427" bIns="51427" rtlCol="0" anchor="b" anchorCtr="0">
            <a:noAutofit/>
          </a:bodyPr>
          <a:lstStyle/>
          <a:p>
            <a:r>
              <a:rPr lang="en-US" sz="3200" dirty="0">
                <a:solidFill>
                  <a:schemeClr val="tx1"/>
                </a:solidFill>
                <a:latin typeface="Arial" panose="020B0604020202020204" pitchFamily="34" charset="0"/>
                <a:cs typeface="Arial" panose="020B0604020202020204" pitchFamily="34" charset="0"/>
              </a:rPr>
              <a:t>The Record Checker Tool</a:t>
            </a:r>
            <a:endParaRPr sz="3200" dirty="0">
              <a:solidFill>
                <a:schemeClr val="tx1"/>
              </a:solidFill>
              <a:latin typeface="Arial" panose="020B0604020202020204" pitchFamily="34" charset="0"/>
              <a:cs typeface="Arial" panose="020B0604020202020204" pitchFamily="34" charset="0"/>
            </a:endParaRPr>
          </a:p>
        </p:txBody>
      </p:sp>
      <p:sp>
        <p:nvSpPr>
          <p:cNvPr id="125" name="Shape 125"/>
          <p:cNvSpPr txBox="1">
            <a:spLocks noGrp="1"/>
          </p:cNvSpPr>
          <p:nvPr>
            <p:ph type="body" idx="1"/>
          </p:nvPr>
        </p:nvSpPr>
        <p:spPr>
          <a:xfrm>
            <a:off x="953409" y="1663397"/>
            <a:ext cx="5395427" cy="932658"/>
          </a:xfrm>
          <a:prstGeom prst="rect">
            <a:avLst/>
          </a:prstGeom>
        </p:spPr>
        <p:txBody>
          <a:bodyPr spcFirstLastPara="1" vert="horz" wrap="square" lIns="51427" tIns="51427" rIns="51427" bIns="51427" rtlCol="0" anchor="t" anchorCtr="0">
            <a:noAutofit/>
          </a:bodyPr>
          <a:lstStyle/>
          <a:p>
            <a:pPr marL="21431" indent="0">
              <a:buNone/>
            </a:pPr>
            <a:r>
              <a:rPr lang="en-US" sz="1100" b="1" dirty="0">
                <a:solidFill>
                  <a:srgbClr val="C00000"/>
                </a:solidFill>
                <a:latin typeface="Arial" panose="020B0604020202020204" pitchFamily="34" charset="0"/>
                <a:cs typeface="Arial" panose="020B0604020202020204" pitchFamily="34" charset="0"/>
              </a:rPr>
              <a:t>The purpose of the SPED Record Checker is for schools to review their initially extracted Child and Participation Files prior to initial Submittal.  The template will flag for potential errors that can be corrected prior to initially submitting files.  The goal of this resource is to:</a:t>
            </a:r>
          </a:p>
          <a:p>
            <a:pPr marL="21431" indent="0">
              <a:buNone/>
            </a:pPr>
            <a:endParaRPr lang="en-US" sz="1013" b="1" dirty="0">
              <a:solidFill>
                <a:schemeClr val="tx1"/>
              </a:solidFill>
              <a:latin typeface="Arial" panose="020B0604020202020204" pitchFamily="34" charset="0"/>
              <a:cs typeface="Arial" panose="020B0604020202020204" pitchFamily="34" charset="0"/>
            </a:endParaRPr>
          </a:p>
          <a:p>
            <a:pPr marL="21431" indent="0">
              <a:buNone/>
            </a:pPr>
            <a:endParaRPr lang="en-US" sz="1013" b="1" dirty="0">
              <a:solidFill>
                <a:schemeClr val="tx1"/>
              </a:solidFill>
              <a:latin typeface="Arial" panose="020B0604020202020204" pitchFamily="34" charset="0"/>
              <a:cs typeface="Arial" panose="020B0604020202020204" pitchFamily="34" charset="0"/>
            </a:endParaRPr>
          </a:p>
          <a:p>
            <a:pPr marL="21431" indent="0">
              <a:buNone/>
            </a:pPr>
            <a:endParaRPr lang="en-US" sz="1013" b="1" dirty="0">
              <a:solidFill>
                <a:schemeClr val="tx1"/>
              </a:solidFill>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016274185"/>
              </p:ext>
            </p:extLst>
          </p:nvPr>
        </p:nvGraphicFramePr>
        <p:xfrm>
          <a:off x="320363" y="3625845"/>
          <a:ext cx="4117617" cy="1430013"/>
        </p:xfrm>
        <a:graphic>
          <a:graphicData uri="http://schemas.openxmlformats.org/drawingml/2006/table">
            <a:tbl>
              <a:tblPr firstRow="1" bandRow="1">
                <a:tableStyleId>{5C22544A-7EE6-4342-B048-85BDC9FD1C3A}</a:tableStyleId>
              </a:tblPr>
              <a:tblGrid>
                <a:gridCol w="4117617">
                  <a:extLst>
                    <a:ext uri="{9D8B030D-6E8A-4147-A177-3AD203B41FA5}">
                      <a16:colId xmlns:a16="http://schemas.microsoft.com/office/drawing/2014/main" val="20000"/>
                    </a:ext>
                  </a:extLst>
                </a:gridCol>
              </a:tblGrid>
              <a:tr h="357497">
                <a:tc>
                  <a:txBody>
                    <a:bodyPr/>
                    <a:lstStyle/>
                    <a:p>
                      <a:pPr marL="0" indent="0">
                        <a:buFont typeface="Arial" panose="020B0604020202020204" pitchFamily="34" charset="0"/>
                        <a:buNone/>
                      </a:pPr>
                      <a:r>
                        <a:rPr lang="en-US" sz="1100" baseline="0" dirty="0">
                          <a:solidFill>
                            <a:srgbClr val="677480"/>
                          </a:solidFill>
                          <a:latin typeface="Arial" panose="020B0604020202020204" pitchFamily="34" charset="0"/>
                          <a:cs typeface="Arial" panose="020B0604020202020204" pitchFamily="34" charset="0"/>
                        </a:rPr>
                        <a:t>Purpose</a:t>
                      </a:r>
                    </a:p>
                  </a:txBody>
                  <a:tcPr marL="51435" marR="51435" marT="25718" marB="25718">
                    <a:noFill/>
                  </a:tcPr>
                </a:tc>
                <a:extLst>
                  <a:ext uri="{0D108BD9-81ED-4DB2-BD59-A6C34878D82A}">
                    <a16:rowId xmlns:a16="http://schemas.microsoft.com/office/drawing/2014/main" val="2643479231"/>
                  </a:ext>
                </a:extLst>
              </a:tr>
              <a:tr h="641211">
                <a:tc>
                  <a:txBody>
                    <a:bodyPr/>
                    <a:lstStyle/>
                    <a:p>
                      <a:pPr marL="285750" indent="-285750">
                        <a:buFont typeface="Arial" panose="020B0604020202020204" pitchFamily="34" charset="0"/>
                        <a:buChar char="•"/>
                      </a:pPr>
                      <a:r>
                        <a:rPr lang="en-US" sz="1400" b="0" dirty="0">
                          <a:solidFill>
                            <a:schemeClr val="tx1"/>
                          </a:solidFill>
                          <a:latin typeface="Arial" panose="020B0604020202020204" pitchFamily="34" charset="0"/>
                          <a:cs typeface="Arial" panose="020B0604020202020204" pitchFamily="34" charset="0"/>
                        </a:rPr>
                        <a:t>Identify errors and correct prior to submittal</a:t>
                      </a:r>
                    </a:p>
                    <a:p>
                      <a:pPr marL="285750" indent="-285750">
                        <a:buFont typeface="Arial" panose="020B0604020202020204" pitchFamily="34" charset="0"/>
                        <a:buChar char="•"/>
                      </a:pPr>
                      <a:r>
                        <a:rPr lang="en-US" sz="1400" strike="noStrike" dirty="0">
                          <a:solidFill>
                            <a:schemeClr val="tx1"/>
                          </a:solidFill>
                          <a:latin typeface="Arial" panose="020B0604020202020204" pitchFamily="34" charset="0"/>
                          <a:cs typeface="Arial" panose="020B0604020202020204" pitchFamily="34" charset="0"/>
                        </a:rPr>
                        <a:t>Fewer </a:t>
                      </a:r>
                      <a:r>
                        <a:rPr lang="en-US" sz="1400" dirty="0">
                          <a:solidFill>
                            <a:schemeClr val="tx1"/>
                          </a:solidFill>
                          <a:latin typeface="Arial" panose="020B0604020202020204" pitchFamily="34" charset="0"/>
                          <a:cs typeface="Arial" panose="020B0604020202020204" pitchFamily="34" charset="0"/>
                        </a:rPr>
                        <a:t>errors received upon initial submittal</a:t>
                      </a:r>
                      <a:endParaRPr lang="en-US" sz="1400" baseline="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aseline="0" dirty="0">
                          <a:solidFill>
                            <a:schemeClr val="tx1"/>
                          </a:solidFill>
                          <a:latin typeface="Arial" panose="020B0604020202020204" pitchFamily="34" charset="0"/>
                          <a:cs typeface="Arial" panose="020B0604020202020204" pitchFamily="34" charset="0"/>
                        </a:rPr>
                        <a:t>Fewer submissions until error clearance</a:t>
                      </a:r>
                    </a:p>
                    <a:p>
                      <a:pPr marL="285750" indent="-285750">
                        <a:buFont typeface="Arial" panose="020B0604020202020204" pitchFamily="34" charset="0"/>
                        <a:buChar char="•"/>
                      </a:pPr>
                      <a:r>
                        <a:rPr lang="en-US" sz="1400" baseline="0" dirty="0">
                          <a:solidFill>
                            <a:schemeClr val="tx1"/>
                          </a:solidFill>
                          <a:latin typeface="Arial" panose="020B0604020202020204" pitchFamily="34" charset="0"/>
                          <a:cs typeface="Arial" panose="020B0604020202020204" pitchFamily="34" charset="0"/>
                        </a:rPr>
                        <a:t>Collection errors cleared earlier in the process</a:t>
                      </a:r>
                    </a:p>
                    <a:p>
                      <a:pPr marL="285750" indent="-285750">
                        <a:buFont typeface="Arial" panose="020B0604020202020204" pitchFamily="34" charset="0"/>
                        <a:buChar char="•"/>
                      </a:pPr>
                      <a:endParaRPr lang="en-US" sz="1100" baseline="0" dirty="0">
                        <a:solidFill>
                          <a:srgbClr val="677480"/>
                        </a:solidFill>
                        <a:latin typeface="Arial" panose="020B0604020202020204" pitchFamily="34" charset="0"/>
                        <a:cs typeface="Arial" panose="020B0604020202020204" pitchFamily="34" charset="0"/>
                      </a:endParaRPr>
                    </a:p>
                  </a:txBody>
                  <a:tcPr marL="51435" marR="51435" marT="25718" marB="25718">
                    <a:noFill/>
                  </a:tcPr>
                </a:tc>
                <a:extLst>
                  <a:ext uri="{0D108BD9-81ED-4DB2-BD59-A6C34878D82A}">
                    <a16:rowId xmlns:a16="http://schemas.microsoft.com/office/drawing/2014/main" val="10000"/>
                  </a:ext>
                </a:extLst>
              </a:tr>
            </a:tbl>
          </a:graphicData>
        </a:graphic>
      </p:graphicFrame>
      <p:pic>
        <p:nvPicPr>
          <p:cNvPr id="3" name="Picture 2" descr="Instructions from Record Checker Tool.">
            <a:extLst>
              <a:ext uri="{FF2B5EF4-FFF2-40B4-BE49-F238E27FC236}">
                <a16:creationId xmlns:a16="http://schemas.microsoft.com/office/drawing/2014/main" id="{5978351C-664F-404F-9F20-BC10BE9BB4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7980" y="2792280"/>
            <a:ext cx="3904499" cy="2537203"/>
          </a:xfrm>
          <a:prstGeom prst="rect">
            <a:avLst/>
          </a:prstGeom>
          <a:ln>
            <a:solidFill>
              <a:schemeClr val="tx1"/>
            </a:solidFill>
          </a:ln>
        </p:spPr>
      </p:pic>
      <p:sp>
        <p:nvSpPr>
          <p:cNvPr id="4" name="TextBox 3">
            <a:extLst>
              <a:ext uri="{FF2B5EF4-FFF2-40B4-BE49-F238E27FC236}">
                <a16:creationId xmlns:a16="http://schemas.microsoft.com/office/drawing/2014/main" id="{76A562C9-3233-ED76-5964-77DE222F4075}"/>
              </a:ext>
            </a:extLst>
          </p:cNvPr>
          <p:cNvSpPr txBox="1"/>
          <p:nvPr/>
        </p:nvSpPr>
        <p:spPr>
          <a:xfrm>
            <a:off x="320362" y="5535037"/>
            <a:ext cx="8455775" cy="430887"/>
          </a:xfrm>
          <a:prstGeom prst="rect">
            <a:avLst/>
          </a:prstGeom>
          <a:noFill/>
        </p:spPr>
        <p:txBody>
          <a:bodyPr wrap="square">
            <a:spAutoFit/>
          </a:bodyPr>
          <a:lstStyle/>
          <a:p>
            <a:r>
              <a:rPr lang="en-US" sz="1100" dirty="0">
                <a:latin typeface="Arial" panose="020B0604020202020204" pitchFamily="34" charset="0"/>
                <a:cs typeface="Arial" panose="020B0604020202020204" pitchFamily="34" charset="0"/>
                <a:hlinkClick r:id="rId6"/>
              </a:rPr>
              <a:t>https://resources.csi.state.co.us/wp-content/uploads/2023/09/Record_Checker_Finalv6.xlsx</a:t>
            </a:r>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126" name="Shape 126">
            <a:extLst>
              <a:ext uri="{C183D7F6-B498-43B3-948B-1728B52AA6E4}">
                <adec:decorative xmlns:adec="http://schemas.microsoft.com/office/drawing/2017/decorative" val="1"/>
              </a:ext>
            </a:extLst>
          </p:cNvPr>
          <p:cNvSpPr txBox="1">
            <a:spLocks noGrp="1"/>
          </p:cNvSpPr>
          <p:nvPr>
            <p:ph type="sldNum" idx="12"/>
          </p:nvPr>
        </p:nvSpPr>
        <p:spPr>
          <a:xfrm>
            <a:off x="8053676" y="6113089"/>
            <a:ext cx="577606" cy="278796"/>
          </a:xfrm>
          <a:prstGeom prst="rect">
            <a:avLst/>
          </a:prstGeom>
        </p:spPr>
        <p:txBody>
          <a:bodyPr spcFirstLastPara="1" vert="horz" wrap="square" lIns="51427" tIns="51427" rIns="51427" bIns="51427" rtlCol="0" anchor="t" anchorCtr="0">
            <a:noAutofit/>
          </a:bodyPr>
          <a:lstStyle/>
          <a:p>
            <a:fld id="{00000000-1234-1234-1234-123412341234}" type="slidenum">
              <a:rPr lang="en">
                <a:solidFill>
                  <a:schemeClr val="bg1">
                    <a:lumMod val="65000"/>
                  </a:schemeClr>
                </a:solidFill>
              </a:rPr>
              <a:pPr/>
              <a:t>28</a:t>
            </a:fld>
            <a:endParaRPr dirty="0">
              <a:solidFill>
                <a:schemeClr val="bg1">
                  <a:lumMod val="65000"/>
                </a:schemeClr>
              </a:solidFill>
            </a:endParaRPr>
          </a:p>
        </p:txBody>
      </p:sp>
      <p:pic>
        <p:nvPicPr>
          <p:cNvPr id="12" name="Audio 11">
            <a:hlinkClick r:id="" action="ppaction://media"/>
            <a:extLst>
              <a:ext uri="{FF2B5EF4-FFF2-40B4-BE49-F238E27FC236}">
                <a16:creationId xmlns:a16="http://schemas.microsoft.com/office/drawing/2014/main" id="{2AE241B2-A5F8-9AFD-F4D8-E74D6BC5776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282313082"/>
      </p:ext>
    </p:extLst>
  </p:cSld>
  <p:clrMapOvr>
    <a:masterClrMapping/>
  </p:clrMapOvr>
  <mc:AlternateContent xmlns:mc="http://schemas.openxmlformats.org/markup-compatibility/2006" xmlns:p14="http://schemas.microsoft.com/office/powerpoint/2010/main">
    <mc:Choice Requires="p14">
      <p:transition spd="slow" p14:dur="2000" advTm="34769"/>
    </mc:Choice>
    <mc:Fallback xmlns="">
      <p:transition spd="slow" advTm="34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1372147" y="1229583"/>
            <a:ext cx="5560610" cy="427697"/>
          </a:xfrm>
          <a:prstGeom prst="rect">
            <a:avLst/>
          </a:prstGeom>
        </p:spPr>
        <p:txBody>
          <a:bodyPr spcFirstLastPara="1" vert="horz" wrap="square" lIns="51427" tIns="51427" rIns="51427" bIns="51427" rtlCol="0" anchor="b" anchorCtr="0">
            <a:noAutofit/>
          </a:bodyPr>
          <a:lstStyle/>
          <a:p>
            <a:r>
              <a:rPr lang="en-US" sz="2400" dirty="0">
                <a:solidFill>
                  <a:schemeClr val="tx1"/>
                </a:solidFill>
                <a:latin typeface="Arial" panose="020B0604020202020204" pitchFamily="34" charset="0"/>
                <a:cs typeface="Arial" panose="020B0604020202020204" pitchFamily="34" charset="0"/>
              </a:rPr>
              <a:t>Record Checker Quick Steps Reminder</a:t>
            </a:r>
            <a:endParaRPr sz="2400" dirty="0">
              <a:solidFill>
                <a:schemeClr val="tx1"/>
              </a:solidFill>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535223612"/>
              </p:ext>
            </p:extLst>
          </p:nvPr>
        </p:nvGraphicFramePr>
        <p:xfrm>
          <a:off x="1284318" y="2161740"/>
          <a:ext cx="2969116" cy="3337565"/>
        </p:xfrm>
        <a:graphic>
          <a:graphicData uri="http://schemas.openxmlformats.org/drawingml/2006/table">
            <a:tbl>
              <a:tblPr firstRow="1" bandRow="1">
                <a:tableStyleId>{5C22544A-7EE6-4342-B048-85BDC9FD1C3A}</a:tableStyleId>
              </a:tblPr>
              <a:tblGrid>
                <a:gridCol w="2969116">
                  <a:extLst>
                    <a:ext uri="{9D8B030D-6E8A-4147-A177-3AD203B41FA5}">
                      <a16:colId xmlns:a16="http://schemas.microsoft.com/office/drawing/2014/main" val="20000"/>
                    </a:ext>
                  </a:extLst>
                </a:gridCol>
              </a:tblGrid>
              <a:tr h="436249">
                <a:tc>
                  <a:txBody>
                    <a:bodyPr/>
                    <a:lstStyle/>
                    <a:p>
                      <a:pPr marL="0" indent="0">
                        <a:buFont typeface="+mj-lt"/>
                        <a:buNone/>
                      </a:pPr>
                      <a:r>
                        <a:rPr lang="en-US" sz="1100" baseline="0" dirty="0">
                          <a:solidFill>
                            <a:schemeClr val="tx1"/>
                          </a:solidFill>
                          <a:latin typeface="Arial" panose="020B0604020202020204" pitchFamily="34" charset="0"/>
                          <a:cs typeface="Arial" panose="020B0604020202020204" pitchFamily="34" charset="0"/>
                        </a:rPr>
                        <a:t>Record Checker Steps</a:t>
                      </a:r>
                    </a:p>
                  </a:txBody>
                  <a:tcPr marL="51435" marR="51435" marT="25718" marB="25718">
                    <a:noFill/>
                  </a:tcPr>
                </a:tc>
                <a:extLst>
                  <a:ext uri="{0D108BD9-81ED-4DB2-BD59-A6C34878D82A}">
                    <a16:rowId xmlns:a16="http://schemas.microsoft.com/office/drawing/2014/main" val="3969777338"/>
                  </a:ext>
                </a:extLst>
              </a:tr>
              <a:tr h="2397521">
                <a:tc>
                  <a:txBody>
                    <a:bodyPr/>
                    <a:lstStyle/>
                    <a:p>
                      <a:pPr marL="342900" indent="-342900">
                        <a:buFont typeface="+mj-lt"/>
                        <a:buAutoNum type="arabicPeriod"/>
                      </a:pPr>
                      <a:r>
                        <a:rPr lang="en-US" sz="1100" baseline="0" dirty="0">
                          <a:solidFill>
                            <a:schemeClr val="tx1"/>
                          </a:solidFill>
                          <a:latin typeface="Arial" panose="020B0604020202020204" pitchFamily="34" charset="0"/>
                          <a:cs typeface="Arial" panose="020B0604020202020204" pitchFamily="34" charset="0"/>
                        </a:rPr>
                        <a:t>Download the Record Checker tool </a:t>
                      </a:r>
                      <a:r>
                        <a:rPr lang="en-US" sz="1100" baseline="0" dirty="0">
                          <a:solidFill>
                            <a:schemeClr val="tx1"/>
                          </a:solidFill>
                          <a:latin typeface="Arial" panose="020B0604020202020204" pitchFamily="34" charset="0"/>
                          <a:cs typeface="Arial" panose="020B0604020202020204" pitchFamily="34" charset="0"/>
                          <a:hlinkClick r:id="rId5"/>
                        </a:rPr>
                        <a:t>here</a:t>
                      </a:r>
                      <a:r>
                        <a:rPr lang="en-US" sz="1100" baseline="0" dirty="0">
                          <a:solidFill>
                            <a:schemeClr val="tx1"/>
                          </a:solidFill>
                          <a:latin typeface="Arial" panose="020B0604020202020204" pitchFamily="34" charset="0"/>
                          <a:cs typeface="Arial" panose="020B0604020202020204" pitchFamily="34" charset="0"/>
                        </a:rPr>
                        <a:t> and save to your computer</a:t>
                      </a:r>
                    </a:p>
                    <a:p>
                      <a:pPr marL="342900" indent="-342900">
                        <a:buFont typeface="+mj-lt"/>
                        <a:buAutoNum type="arabicPeriod"/>
                      </a:pPr>
                      <a:r>
                        <a:rPr lang="en-US" sz="1100" baseline="0" dirty="0">
                          <a:solidFill>
                            <a:schemeClr val="tx1"/>
                          </a:solidFill>
                          <a:latin typeface="Arial" panose="020B0604020202020204" pitchFamily="34" charset="0"/>
                          <a:cs typeface="Arial" panose="020B0604020202020204" pitchFamily="34" charset="0"/>
                        </a:rPr>
                        <a:t>Also, download your Child and Participation files from your Plan Management System</a:t>
                      </a:r>
                    </a:p>
                    <a:p>
                      <a:pPr marL="342900" indent="-342900">
                        <a:buFont typeface="+mj-lt"/>
                        <a:buAutoNum type="arabicPeriod"/>
                      </a:pPr>
                      <a:r>
                        <a:rPr lang="en-US" sz="1100" baseline="0" dirty="0">
                          <a:solidFill>
                            <a:schemeClr val="tx1"/>
                          </a:solidFill>
                          <a:latin typeface="Arial" panose="020B0604020202020204" pitchFamily="34" charset="0"/>
                          <a:cs typeface="Arial" panose="020B0604020202020204" pitchFamily="34" charset="0"/>
                        </a:rPr>
                        <a:t>Open the CSV files which will result in loss of leading zeros</a:t>
                      </a:r>
                    </a:p>
                    <a:p>
                      <a:pPr marL="342900" indent="-342900">
                        <a:buFont typeface="+mj-lt"/>
                        <a:buAutoNum type="arabicPeriod"/>
                      </a:pPr>
                      <a:r>
                        <a:rPr lang="en-US" sz="1100" baseline="0" dirty="0">
                          <a:solidFill>
                            <a:schemeClr val="tx1"/>
                          </a:solidFill>
                          <a:latin typeface="Arial" panose="020B0604020202020204" pitchFamily="34" charset="0"/>
                          <a:cs typeface="Arial" panose="020B0604020202020204" pitchFamily="34" charset="0"/>
                        </a:rPr>
                        <a:t>Copy each file and paste into the raw data tabs on the file</a:t>
                      </a:r>
                    </a:p>
                    <a:p>
                      <a:pPr marL="342900" indent="-342900">
                        <a:buFont typeface="+mj-lt"/>
                        <a:buAutoNum type="arabicPeriod"/>
                      </a:pPr>
                      <a:r>
                        <a:rPr lang="en-US" sz="1100" baseline="0" dirty="0">
                          <a:solidFill>
                            <a:schemeClr val="tx1"/>
                          </a:solidFill>
                          <a:latin typeface="Arial" panose="020B0604020202020204" pitchFamily="34" charset="0"/>
                          <a:cs typeface="Arial" panose="020B0604020202020204" pitchFamily="34" charset="0"/>
                        </a:rPr>
                        <a:t>Navigate to the error checks tabs and review the highlighted fields</a:t>
                      </a:r>
                    </a:p>
                    <a:p>
                      <a:pPr marL="342900" indent="-342900">
                        <a:buFont typeface="+mj-lt"/>
                        <a:buAutoNum type="arabicPeriod"/>
                      </a:pPr>
                      <a:r>
                        <a:rPr lang="en-US" sz="1100" baseline="0" dirty="0">
                          <a:solidFill>
                            <a:schemeClr val="tx1"/>
                          </a:solidFill>
                          <a:latin typeface="Arial" panose="020B0604020202020204" pitchFamily="34" charset="0"/>
                          <a:cs typeface="Arial" panose="020B0604020202020204" pitchFamily="34" charset="0"/>
                        </a:rPr>
                        <a:t>Make the appropriate changes in your system and extract new files.  These can be submitted or run again through the Record Checker</a:t>
                      </a:r>
                    </a:p>
                    <a:p>
                      <a:pPr marL="342900" indent="-342900">
                        <a:buFont typeface="+mj-lt"/>
                        <a:buAutoNum type="arabicPeriod"/>
                      </a:pPr>
                      <a:r>
                        <a:rPr lang="en-US" sz="1100" baseline="0" dirty="0">
                          <a:solidFill>
                            <a:schemeClr val="tx1"/>
                          </a:solidFill>
                          <a:latin typeface="Arial" panose="020B0604020202020204" pitchFamily="34" charset="0"/>
                          <a:cs typeface="Arial" panose="020B0604020202020204" pitchFamily="34" charset="0"/>
                        </a:rPr>
                        <a:t>Submit your initial submittal to CSI when issues have been resolved</a:t>
                      </a:r>
                    </a:p>
                  </a:txBody>
                  <a:tcPr marL="51435" marR="51435" marT="25718" marB="25718">
                    <a:noFill/>
                  </a:tcPr>
                </a:tc>
                <a:extLst>
                  <a:ext uri="{0D108BD9-81ED-4DB2-BD59-A6C34878D82A}">
                    <a16:rowId xmlns:a16="http://schemas.microsoft.com/office/drawing/2014/main" val="10000"/>
                  </a:ext>
                </a:extLst>
              </a:tr>
            </a:tbl>
          </a:graphicData>
        </a:graphic>
      </p:graphicFrame>
      <p:pic>
        <p:nvPicPr>
          <p:cNvPr id="4" name="Picture 3" descr="Image showing link for Record Checker in CSI December Count page.">
            <a:extLst>
              <a:ext uri="{FF2B5EF4-FFF2-40B4-BE49-F238E27FC236}">
                <a16:creationId xmlns:a16="http://schemas.microsoft.com/office/drawing/2014/main" id="{3FA1EDA8-06EC-4D4A-AF85-6AF4F62CC97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71535" y="2063922"/>
            <a:ext cx="2492857" cy="823954"/>
          </a:xfrm>
          <a:prstGeom prst="rect">
            <a:avLst/>
          </a:prstGeom>
          <a:ln>
            <a:solidFill>
              <a:schemeClr val="accent1"/>
            </a:solidFill>
          </a:ln>
        </p:spPr>
      </p:pic>
      <p:pic>
        <p:nvPicPr>
          <p:cNvPr id="7" name="Picture 6" descr="Image of Record Checker tool.">
            <a:extLst>
              <a:ext uri="{FF2B5EF4-FFF2-40B4-BE49-F238E27FC236}">
                <a16:creationId xmlns:a16="http://schemas.microsoft.com/office/drawing/2014/main" id="{8090C27E-C82C-4B47-9CA1-F597C610C5F1}"/>
              </a:ext>
            </a:extLst>
          </p:cNvPr>
          <p:cNvPicPr>
            <a:picLocks noChangeAspect="1"/>
          </p:cNvPicPr>
          <p:nvPr/>
        </p:nvPicPr>
        <p:blipFill>
          <a:blip r:embed="rId7"/>
          <a:stretch>
            <a:fillRect/>
          </a:stretch>
        </p:blipFill>
        <p:spPr>
          <a:xfrm>
            <a:off x="4516249" y="3398457"/>
            <a:ext cx="2763956" cy="2100848"/>
          </a:xfrm>
          <a:prstGeom prst="rect">
            <a:avLst/>
          </a:prstGeom>
          <a:ln>
            <a:solidFill>
              <a:schemeClr val="tx1"/>
            </a:solidFill>
          </a:ln>
        </p:spPr>
      </p:pic>
      <p:sp>
        <p:nvSpPr>
          <p:cNvPr id="13" name="TextBox 12">
            <a:extLst>
              <a:ext uri="{FF2B5EF4-FFF2-40B4-BE49-F238E27FC236}">
                <a16:creationId xmlns:a16="http://schemas.microsoft.com/office/drawing/2014/main" id="{1A7E9879-715B-4C3B-A07A-07C6A2584AF1}"/>
              </a:ext>
            </a:extLst>
          </p:cNvPr>
          <p:cNvSpPr txBox="1"/>
          <p:nvPr/>
        </p:nvSpPr>
        <p:spPr>
          <a:xfrm>
            <a:off x="1395249" y="5590039"/>
            <a:ext cx="6251026"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For further instructions and details on this tool, see the </a:t>
            </a:r>
            <a:r>
              <a:rPr lang="en-US" sz="1200" dirty="0">
                <a:latin typeface="Arial" panose="020B0604020202020204" pitchFamily="34" charset="0"/>
                <a:cs typeface="Arial" panose="020B0604020202020204" pitchFamily="34" charset="0"/>
                <a:hlinkClick r:id="rId8"/>
              </a:rPr>
              <a:t>SPED Record Checker Tutorial</a:t>
            </a:r>
            <a:endParaRPr lang="en-US" sz="1050" dirty="0">
              <a:latin typeface="Arial" panose="020B0604020202020204" pitchFamily="34" charset="0"/>
              <a:cs typeface="Arial" panose="020B0604020202020204" pitchFamily="34" charset="0"/>
            </a:endParaRPr>
          </a:p>
        </p:txBody>
      </p:sp>
      <p:cxnSp>
        <p:nvCxnSpPr>
          <p:cNvPr id="9" name="Straight Arrow Connector 8">
            <a:extLst>
              <a:ext uri="{FF2B5EF4-FFF2-40B4-BE49-F238E27FC236}">
                <a16:creationId xmlns:a16="http://schemas.microsoft.com/office/drawing/2014/main" id="{BC2BA621-7E63-44F7-B86E-EF7A963E5A22}"/>
              </a:ext>
              <a:ext uri="{C183D7F6-B498-43B3-948B-1728B52AA6E4}">
                <adec:decorative xmlns:adec="http://schemas.microsoft.com/office/drawing/2017/decorative" val="1"/>
              </a:ext>
            </a:extLst>
          </p:cNvPr>
          <p:cNvCxnSpPr/>
          <p:nvPr/>
        </p:nvCxnSpPr>
        <p:spPr>
          <a:xfrm>
            <a:off x="5898227" y="2978386"/>
            <a:ext cx="0" cy="390971"/>
          </a:xfrm>
          <a:prstGeom prst="straightConnector1">
            <a:avLst/>
          </a:prstGeom>
          <a:ln w="698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5" name="Shape 125">
            <a:extLst>
              <a:ext uri="{C183D7F6-B498-43B3-948B-1728B52AA6E4}">
                <adec:decorative xmlns:adec="http://schemas.microsoft.com/office/drawing/2017/decorative" val="1"/>
              </a:ext>
            </a:extLst>
          </p:cNvPr>
          <p:cNvSpPr txBox="1">
            <a:spLocks noGrp="1"/>
          </p:cNvSpPr>
          <p:nvPr>
            <p:ph type="body" idx="1"/>
          </p:nvPr>
        </p:nvSpPr>
        <p:spPr>
          <a:xfrm>
            <a:off x="1547133" y="2259564"/>
            <a:ext cx="5395427" cy="2935040"/>
          </a:xfrm>
          <a:prstGeom prst="rect">
            <a:avLst/>
          </a:prstGeom>
        </p:spPr>
        <p:txBody>
          <a:bodyPr spcFirstLastPara="1" vert="horz" wrap="square" lIns="51427" tIns="51427" rIns="51427" bIns="51427" rtlCol="0" anchor="t" anchorCtr="0">
            <a:noAutofit/>
          </a:bodyPr>
          <a:lstStyle/>
          <a:p>
            <a:pPr marL="21431" indent="0">
              <a:buNone/>
            </a:pPr>
            <a:endParaRPr lang="en-US" sz="1013" b="1" dirty="0">
              <a:solidFill>
                <a:schemeClr val="tx1"/>
              </a:solidFill>
              <a:latin typeface="Arial" panose="020B0604020202020204" pitchFamily="34" charset="0"/>
              <a:cs typeface="Arial" panose="020B0604020202020204" pitchFamily="34" charset="0"/>
            </a:endParaRPr>
          </a:p>
          <a:p>
            <a:pPr marL="21431" indent="0">
              <a:buNone/>
            </a:pPr>
            <a:endParaRPr lang="en-US" sz="1013" b="1" dirty="0">
              <a:solidFill>
                <a:schemeClr val="tx1"/>
              </a:solidFill>
              <a:latin typeface="Arial" panose="020B0604020202020204" pitchFamily="34" charset="0"/>
              <a:cs typeface="Arial" panose="020B0604020202020204" pitchFamily="34" charset="0"/>
            </a:endParaRPr>
          </a:p>
          <a:p>
            <a:pPr marL="21431" indent="0">
              <a:buNone/>
            </a:pPr>
            <a:endParaRPr lang="en-US" sz="1013" b="1" dirty="0">
              <a:solidFill>
                <a:schemeClr val="tx1"/>
              </a:solidFill>
              <a:latin typeface="Arial" panose="020B0604020202020204" pitchFamily="34" charset="0"/>
              <a:cs typeface="Arial" panose="020B0604020202020204" pitchFamily="34" charset="0"/>
            </a:endParaRPr>
          </a:p>
        </p:txBody>
      </p:sp>
      <p:sp>
        <p:nvSpPr>
          <p:cNvPr id="126" name="Shape 126">
            <a:extLst>
              <a:ext uri="{C183D7F6-B498-43B3-948B-1728B52AA6E4}">
                <adec:decorative xmlns:adec="http://schemas.microsoft.com/office/drawing/2017/decorative" val="1"/>
              </a:ext>
            </a:extLst>
          </p:cNvPr>
          <p:cNvSpPr txBox="1">
            <a:spLocks noGrp="1"/>
          </p:cNvSpPr>
          <p:nvPr>
            <p:ph type="sldNum" idx="12"/>
          </p:nvPr>
        </p:nvSpPr>
        <p:spPr>
          <a:xfrm>
            <a:off x="8013734" y="6011472"/>
            <a:ext cx="668041" cy="276999"/>
          </a:xfrm>
          <a:prstGeom prst="rect">
            <a:avLst/>
          </a:prstGeom>
        </p:spPr>
        <p:txBody>
          <a:bodyPr spcFirstLastPara="1" vert="horz" wrap="square" lIns="51427" tIns="51427" rIns="51427" bIns="51427" rtlCol="0" anchor="t" anchorCtr="0">
            <a:noAutofit/>
          </a:bodyPr>
          <a:lstStyle/>
          <a:p>
            <a:fld id="{00000000-1234-1234-1234-123412341234}" type="slidenum">
              <a:rPr lang="en">
                <a:solidFill>
                  <a:schemeClr val="bg1">
                    <a:lumMod val="65000"/>
                  </a:schemeClr>
                </a:solidFill>
              </a:rPr>
              <a:pPr/>
              <a:t>29</a:t>
            </a:fld>
            <a:endParaRPr dirty="0">
              <a:solidFill>
                <a:schemeClr val="bg1">
                  <a:lumMod val="65000"/>
                </a:schemeClr>
              </a:solidFill>
            </a:endParaRPr>
          </a:p>
        </p:txBody>
      </p:sp>
      <p:pic>
        <p:nvPicPr>
          <p:cNvPr id="8" name="Audio 7">
            <a:hlinkClick r:id="" action="ppaction://media"/>
            <a:extLst>
              <a:ext uri="{FF2B5EF4-FFF2-40B4-BE49-F238E27FC236}">
                <a16:creationId xmlns:a16="http://schemas.microsoft.com/office/drawing/2014/main" id="{9EAE0F8A-0F2E-3BDE-BD1B-8E3B6BD558C9}"/>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648053511"/>
      </p:ext>
    </p:extLst>
  </p:cSld>
  <p:clrMapOvr>
    <a:masterClrMapping/>
  </p:clrMapOvr>
  <mc:AlternateContent xmlns:mc="http://schemas.openxmlformats.org/markup-compatibility/2006" xmlns:p14="http://schemas.microsoft.com/office/powerpoint/2010/main">
    <mc:Choice Requires="p14">
      <p:transition spd="slow" p14:dur="2000" advTm="50512"/>
    </mc:Choice>
    <mc:Fallback xmlns="">
      <p:transition spd="slow" advTm="50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1070811" y="1063238"/>
            <a:ext cx="6353246" cy="570262"/>
          </a:xfrm>
          <a:prstGeom prst="rect">
            <a:avLst/>
          </a:prstGeom>
        </p:spPr>
        <p:txBody>
          <a:bodyPr spcFirstLastPara="1" vert="horz" wrap="square" lIns="68569" tIns="68569" rIns="68569" bIns="68569" rtlCol="0" anchor="b" anchorCtr="0">
            <a:noAutofit/>
          </a:bodyPr>
          <a:lstStyle/>
          <a:p>
            <a:r>
              <a:rPr lang="en" sz="2700" dirty="0">
                <a:solidFill>
                  <a:schemeClr val="tx1"/>
                </a:solidFill>
                <a:latin typeface="Arial" panose="020B0604020202020204" pitchFamily="34" charset="0"/>
                <a:cs typeface="Arial" panose="020B0604020202020204" pitchFamily="34" charset="0"/>
              </a:rPr>
              <a:t>Purpose of December Count Collection</a:t>
            </a:r>
            <a:endParaRPr sz="2700" dirty="0">
              <a:solidFill>
                <a:schemeClr val="tx1"/>
              </a:solidFill>
              <a:latin typeface="Arial" panose="020B0604020202020204" pitchFamily="34" charset="0"/>
              <a:cs typeface="Arial" panose="020B0604020202020204" pitchFamily="34" charset="0"/>
            </a:endParaRPr>
          </a:p>
        </p:txBody>
      </p:sp>
      <p:sp>
        <p:nvSpPr>
          <p:cNvPr id="125" name="Shape 125"/>
          <p:cNvSpPr txBox="1">
            <a:spLocks noGrp="1"/>
          </p:cNvSpPr>
          <p:nvPr>
            <p:ph type="body" idx="1"/>
          </p:nvPr>
        </p:nvSpPr>
        <p:spPr>
          <a:xfrm>
            <a:off x="538843" y="1578040"/>
            <a:ext cx="8141941" cy="4205099"/>
          </a:xfrm>
          <a:prstGeom prst="rect">
            <a:avLst/>
          </a:prstGeom>
        </p:spPr>
        <p:txBody>
          <a:bodyPr spcFirstLastPara="1" vert="horz" wrap="square" lIns="68569" tIns="68569" rIns="68569" bIns="68569" rtlCol="0" anchor="t" anchorCtr="0">
            <a:noAutofit/>
          </a:bodyPr>
          <a:lstStyle/>
          <a:p>
            <a:pPr marL="28575" indent="0">
              <a:buNone/>
            </a:pPr>
            <a:r>
              <a:rPr lang="en-US" sz="1350" dirty="0">
                <a:solidFill>
                  <a:schemeClr val="tx1"/>
                </a:solidFill>
                <a:latin typeface="Arial" panose="020B0604020202020204" pitchFamily="34" charset="0"/>
                <a:cs typeface="Arial" panose="020B0604020202020204" pitchFamily="34" charset="0"/>
              </a:rPr>
              <a:t>The December Count collection's purpose is </a:t>
            </a:r>
            <a:r>
              <a:rPr lang="en-US" sz="1350" dirty="0">
                <a:solidFill>
                  <a:schemeClr val="tx1"/>
                </a:solidFill>
                <a:latin typeface="Arial" panose="020B0604020202020204" pitchFamily="34" charset="0"/>
                <a:cs typeface="Arial" panose="020B0604020202020204" pitchFamily="34" charset="0"/>
                <a:sym typeface="Lato"/>
              </a:rPr>
              <a:t>to accurately record data about students with IEPs as of December 1st so that schools may receive appropriate funding and resources to best support their education and services.  This information is used for:</a:t>
            </a:r>
            <a:endParaRPr lang="en-US" sz="1350" dirty="0">
              <a:solidFill>
                <a:schemeClr val="tx1"/>
              </a:solidFill>
              <a:latin typeface="Arial" panose="020B0604020202020204" pitchFamily="34" charset="0"/>
              <a:cs typeface="Arial" panose="020B0604020202020204" pitchFamily="34" charset="0"/>
            </a:endParaRPr>
          </a:p>
          <a:p>
            <a:pPr marL="28575" indent="0">
              <a:buNone/>
            </a:pPr>
            <a:endParaRPr sz="1500" dirty="0"/>
          </a:p>
        </p:txBody>
      </p:sp>
      <p:graphicFrame>
        <p:nvGraphicFramePr>
          <p:cNvPr id="5" name="Table 4"/>
          <p:cNvGraphicFramePr>
            <a:graphicFrameLocks noGrp="1"/>
          </p:cNvGraphicFramePr>
          <p:nvPr>
            <p:extLst>
              <p:ext uri="{D42A27DB-BD31-4B8C-83A1-F6EECF244321}">
                <p14:modId xmlns:p14="http://schemas.microsoft.com/office/powerpoint/2010/main" val="3992670978"/>
              </p:ext>
            </p:extLst>
          </p:nvPr>
        </p:nvGraphicFramePr>
        <p:xfrm>
          <a:off x="3888199" y="2758101"/>
          <a:ext cx="3733261" cy="3482340"/>
        </p:xfrm>
        <a:graphic>
          <a:graphicData uri="http://schemas.openxmlformats.org/drawingml/2006/table">
            <a:tbl>
              <a:tblPr firstRow="1" bandRow="1">
                <a:tableStyleId>{5C22544A-7EE6-4342-B048-85BDC9FD1C3A}</a:tableStyleId>
              </a:tblPr>
              <a:tblGrid>
                <a:gridCol w="3733261">
                  <a:extLst>
                    <a:ext uri="{9D8B030D-6E8A-4147-A177-3AD203B41FA5}">
                      <a16:colId xmlns:a16="http://schemas.microsoft.com/office/drawing/2014/main" val="20000"/>
                    </a:ext>
                  </a:extLst>
                </a:gridCol>
              </a:tblGrid>
              <a:tr h="2890550">
                <a:tc>
                  <a:txBody>
                    <a:bodyPr/>
                    <a:lstStyle/>
                    <a:p>
                      <a:pPr marL="285750" indent="-285750">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Funding for special education students</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EDFacts </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Report on educator effectiveness </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Medicaid </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Draw random samples for parent survey </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Compliance record review </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Monitoring </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Provide information regarding the fiscal impacts of the numbers </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Indicator reporting </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Public reporting </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Legislature requests </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Research requests </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Consultant analysis to support technical assistance needs in the state</a:t>
                      </a:r>
                    </a:p>
                  </a:txBody>
                  <a:tcPr marL="68580" marR="68580" marT="34290" marB="34290">
                    <a:solidFill>
                      <a:schemeClr val="accent1">
                        <a:lumMod val="20000"/>
                        <a:lumOff val="80000"/>
                      </a:schemeClr>
                    </a:solidFill>
                  </a:tcPr>
                </a:tc>
                <a:extLst>
                  <a:ext uri="{0D108BD9-81ED-4DB2-BD59-A6C34878D82A}">
                    <a16:rowId xmlns:a16="http://schemas.microsoft.com/office/drawing/2014/main" val="10000"/>
                  </a:ext>
                </a:extLst>
              </a:tr>
            </a:tbl>
          </a:graphicData>
        </a:graphic>
      </p:graphicFrame>
      <p:pic>
        <p:nvPicPr>
          <p:cNvPr id="2" name="Picture 4">
            <a:extLst>
              <a:ext uri="{FF2B5EF4-FFF2-40B4-BE49-F238E27FC236}">
                <a16:creationId xmlns:a16="http://schemas.microsoft.com/office/drawing/2014/main" id="{A6676C0A-FC4C-4CB4-91FE-C51BC3B653AD}"/>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379" y="3223997"/>
            <a:ext cx="3027698" cy="21350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C8393B9-6573-4763-AD44-9177EC4B131A}"/>
              </a:ext>
              <a:ext uri="{C183D7F6-B498-43B3-948B-1728B52AA6E4}">
                <adec:decorative xmlns:adec="http://schemas.microsoft.com/office/drawing/2017/decorative" val="1"/>
              </a:ext>
            </a:extLst>
          </p:cNvPr>
          <p:cNvSpPr txBox="1"/>
          <p:nvPr/>
        </p:nvSpPr>
        <p:spPr>
          <a:xfrm>
            <a:off x="463216" y="5359026"/>
            <a:ext cx="1865043" cy="153888"/>
          </a:xfrm>
          <a:prstGeom prst="rect">
            <a:avLst/>
          </a:prstGeom>
          <a:noFill/>
        </p:spPr>
        <p:txBody>
          <a:bodyPr wrap="square" rtlCol="0">
            <a:spAutoFit/>
          </a:bodyPr>
          <a:lstStyle/>
          <a:p>
            <a:r>
              <a:rPr lang="en-US" sz="400" dirty="0"/>
              <a:t>courtesy of depositphotos.com</a:t>
            </a:r>
          </a:p>
        </p:txBody>
      </p:sp>
      <p:sp>
        <p:nvSpPr>
          <p:cNvPr id="126" name="Shape 126">
            <a:extLst>
              <a:ext uri="{C183D7F6-B498-43B3-948B-1728B52AA6E4}">
                <adec:decorative xmlns:adec="http://schemas.microsoft.com/office/drawing/2017/decorative" val="1"/>
              </a:ext>
            </a:extLst>
          </p:cNvPr>
          <p:cNvSpPr txBox="1">
            <a:spLocks noGrp="1"/>
          </p:cNvSpPr>
          <p:nvPr>
            <p:ph type="sldNum" idx="12"/>
          </p:nvPr>
        </p:nvSpPr>
        <p:spPr>
          <a:xfrm>
            <a:off x="8475021" y="6141228"/>
            <a:ext cx="411525" cy="313425"/>
          </a:xfrm>
          <a:prstGeom prst="rect">
            <a:avLst/>
          </a:prstGeom>
        </p:spPr>
        <p:txBody>
          <a:bodyPr spcFirstLastPara="1" wrap="square" lIns="68569" tIns="68569" rIns="68569" bIns="68569" anchor="t" anchorCtr="0">
            <a:noAutofit/>
          </a:bodyPr>
          <a:lstStyle/>
          <a:p>
            <a:fld id="{00000000-1234-1234-1234-123412341234}" type="slidenum">
              <a:rPr lang="en">
                <a:solidFill>
                  <a:schemeClr val="bg1">
                    <a:lumMod val="65000"/>
                  </a:schemeClr>
                </a:solidFill>
              </a:rPr>
              <a:pPr/>
              <a:t>3</a:t>
            </a:fld>
            <a:endParaRPr dirty="0">
              <a:solidFill>
                <a:schemeClr val="bg1">
                  <a:lumMod val="65000"/>
                </a:schemeClr>
              </a:solidFill>
            </a:endParaRPr>
          </a:p>
        </p:txBody>
      </p:sp>
      <p:pic>
        <p:nvPicPr>
          <p:cNvPr id="7" name="Audio 6">
            <a:hlinkClick r:id="" action="ppaction://media"/>
            <a:extLst>
              <a:ext uri="{FF2B5EF4-FFF2-40B4-BE49-F238E27FC236}">
                <a16:creationId xmlns:a16="http://schemas.microsoft.com/office/drawing/2014/main" id="{4DDFF73A-677C-1E85-9347-8FD52323198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413743126"/>
      </p:ext>
    </p:extLst>
  </p:cSld>
  <p:clrMapOvr>
    <a:masterClrMapping/>
  </p:clrMapOvr>
  <mc:AlternateContent xmlns:mc="http://schemas.openxmlformats.org/markup-compatibility/2006" xmlns:p14="http://schemas.microsoft.com/office/powerpoint/2010/main">
    <mc:Choice Requires="p14">
      <p:transition spd="slow" p14:dur="2000" advTm="32140"/>
    </mc:Choice>
    <mc:Fallback xmlns="">
      <p:transition spd="slow" advTm="32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DC797-549B-49ED-9228-A938B07C4BB6}"/>
              </a:ext>
            </a:extLst>
          </p:cNvPr>
          <p:cNvSpPr>
            <a:spLocks noGrp="1"/>
          </p:cNvSpPr>
          <p:nvPr>
            <p:ph type="title"/>
          </p:nvPr>
        </p:nvSpPr>
        <p:spPr>
          <a:xfrm>
            <a:off x="1813275" y="1063239"/>
            <a:ext cx="4846950" cy="550315"/>
          </a:xfrm>
        </p:spPr>
        <p:txBody>
          <a:bodyPr>
            <a:normAutofit fontScale="90000"/>
          </a:bodyPr>
          <a:lstStyle/>
          <a:p>
            <a:r>
              <a:rPr lang="en-US" sz="2700" dirty="0">
                <a:solidFill>
                  <a:schemeClr val="tx1"/>
                </a:solidFill>
                <a:latin typeface="Arial" panose="020B0604020202020204" pitchFamily="34" charset="0"/>
                <a:cs typeface="Arial" panose="020B0604020202020204" pitchFamily="34" charset="0"/>
              </a:rPr>
              <a:t>SPED Record Checker Tool</a:t>
            </a:r>
          </a:p>
        </p:txBody>
      </p:sp>
      <p:pic>
        <p:nvPicPr>
          <p:cNvPr id="5" name="Picture 4" descr="Raw Data Child tab">
            <a:extLst>
              <a:ext uri="{FF2B5EF4-FFF2-40B4-BE49-F238E27FC236}">
                <a16:creationId xmlns:a16="http://schemas.microsoft.com/office/drawing/2014/main" id="{D90C6B4C-D2A2-4E2C-8815-4A8C7B7D23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8359" y="1990221"/>
            <a:ext cx="2694455" cy="1625996"/>
          </a:xfrm>
          <a:prstGeom prst="rect">
            <a:avLst/>
          </a:prstGeom>
          <a:ln>
            <a:solidFill>
              <a:schemeClr val="tx1"/>
            </a:solidFill>
          </a:ln>
        </p:spPr>
      </p:pic>
      <p:pic>
        <p:nvPicPr>
          <p:cNvPr id="7" name="Picture 6" descr="Raw Data Participation tab">
            <a:extLst>
              <a:ext uri="{FF2B5EF4-FFF2-40B4-BE49-F238E27FC236}">
                <a16:creationId xmlns:a16="http://schemas.microsoft.com/office/drawing/2014/main" id="{EE61FE5F-D3EE-44CF-8BFA-B38E41C157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88359" y="3836933"/>
            <a:ext cx="2694455" cy="1753106"/>
          </a:xfrm>
          <a:prstGeom prst="rect">
            <a:avLst/>
          </a:prstGeom>
          <a:ln>
            <a:solidFill>
              <a:schemeClr val="tx1"/>
            </a:solidFill>
          </a:ln>
        </p:spPr>
      </p:pic>
      <p:cxnSp>
        <p:nvCxnSpPr>
          <p:cNvPr id="9" name="Straight Arrow Connector 8">
            <a:extLst>
              <a:ext uri="{FF2B5EF4-FFF2-40B4-BE49-F238E27FC236}">
                <a16:creationId xmlns:a16="http://schemas.microsoft.com/office/drawing/2014/main" id="{DBBD5C56-0269-4089-B39F-FE0204D44A7D}"/>
              </a:ext>
              <a:ext uri="{C183D7F6-B498-43B3-948B-1728B52AA6E4}">
                <adec:decorative xmlns:adec="http://schemas.microsoft.com/office/drawing/2017/decorative" val="1"/>
              </a:ext>
            </a:extLst>
          </p:cNvPr>
          <p:cNvCxnSpPr/>
          <p:nvPr/>
        </p:nvCxnSpPr>
        <p:spPr>
          <a:xfrm>
            <a:off x="4485290" y="2803217"/>
            <a:ext cx="283780" cy="0"/>
          </a:xfrm>
          <a:prstGeom prst="straightConnector1">
            <a:avLst/>
          </a:prstGeom>
          <a:ln w="50800">
            <a:solidFill>
              <a:srgbClr val="C63F28"/>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5C30D2F-5CE0-423E-B335-B436F1EAC049}"/>
              </a:ext>
              <a:ext uri="{C183D7F6-B498-43B3-948B-1728B52AA6E4}">
                <adec:decorative xmlns:adec="http://schemas.microsoft.com/office/drawing/2017/decorative" val="1"/>
              </a:ext>
            </a:extLst>
          </p:cNvPr>
          <p:cNvCxnSpPr/>
          <p:nvPr/>
        </p:nvCxnSpPr>
        <p:spPr>
          <a:xfrm>
            <a:off x="4485291" y="4707168"/>
            <a:ext cx="283780" cy="0"/>
          </a:xfrm>
          <a:prstGeom prst="straightConnector1">
            <a:avLst/>
          </a:prstGeom>
          <a:ln w="50800">
            <a:solidFill>
              <a:srgbClr val="C63F28"/>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descr="Example of Child Checks tab with test data showing highlighted fields.">
            <a:extLst>
              <a:ext uri="{FF2B5EF4-FFF2-40B4-BE49-F238E27FC236}">
                <a16:creationId xmlns:a16="http://schemas.microsoft.com/office/drawing/2014/main" id="{C1DCE85A-18BE-4710-BCDC-366117571B4A}"/>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871544" y="1990221"/>
            <a:ext cx="2774731" cy="1625996"/>
          </a:xfrm>
          <a:prstGeom prst="rect">
            <a:avLst/>
          </a:prstGeom>
          <a:ln>
            <a:solidFill>
              <a:schemeClr val="tx1"/>
            </a:solidFill>
          </a:ln>
        </p:spPr>
      </p:pic>
      <p:pic>
        <p:nvPicPr>
          <p:cNvPr id="12" name="Picture 11" descr="Example of Participation Checks tab with test data showing highlighted fields.">
            <a:extLst>
              <a:ext uri="{FF2B5EF4-FFF2-40B4-BE49-F238E27FC236}">
                <a16:creationId xmlns:a16="http://schemas.microsoft.com/office/drawing/2014/main" id="{BDD1B8BE-2B0E-4257-A75F-09C19D4ACBC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4918839" y="3836936"/>
            <a:ext cx="2774731" cy="1753103"/>
          </a:xfrm>
          <a:prstGeom prst="rect">
            <a:avLst/>
          </a:prstGeom>
          <a:ln>
            <a:solidFill>
              <a:schemeClr val="tx1"/>
            </a:solidFill>
          </a:ln>
        </p:spPr>
      </p:pic>
      <p:sp>
        <p:nvSpPr>
          <p:cNvPr id="3" name="Slide Number Placeholder 2">
            <a:extLst>
              <a:ext uri="{FF2B5EF4-FFF2-40B4-BE49-F238E27FC236}">
                <a16:creationId xmlns:a16="http://schemas.microsoft.com/office/drawing/2014/main" id="{D99D5F67-22FF-4C7A-BDC7-AC39992363B0}"/>
              </a:ext>
            </a:extLst>
          </p:cNvPr>
          <p:cNvSpPr>
            <a:spLocks noGrp="1"/>
          </p:cNvSpPr>
          <p:nvPr>
            <p:ph type="sldNum" idx="12"/>
          </p:nvPr>
        </p:nvSpPr>
        <p:spPr>
          <a:xfrm>
            <a:off x="8077201" y="6019352"/>
            <a:ext cx="687552" cy="313425"/>
          </a:xfrm>
        </p:spPr>
        <p:txBody>
          <a:bodyPr/>
          <a:lstStyle/>
          <a:p>
            <a:fld id="{00000000-1234-1234-1234-123412341234}" type="slidenum">
              <a:rPr lang="en">
                <a:solidFill>
                  <a:schemeClr val="bg1">
                    <a:lumMod val="65000"/>
                  </a:schemeClr>
                </a:solidFill>
              </a:rPr>
              <a:pPr/>
              <a:t>30</a:t>
            </a:fld>
            <a:endParaRPr lang="en" dirty="0">
              <a:solidFill>
                <a:schemeClr val="bg1">
                  <a:lumMod val="65000"/>
                </a:schemeClr>
              </a:solidFill>
            </a:endParaRPr>
          </a:p>
        </p:txBody>
      </p:sp>
      <p:pic>
        <p:nvPicPr>
          <p:cNvPr id="8" name="Audio 7">
            <a:hlinkClick r:id="" action="ppaction://media"/>
            <a:extLst>
              <a:ext uri="{FF2B5EF4-FFF2-40B4-BE49-F238E27FC236}">
                <a16:creationId xmlns:a16="http://schemas.microsoft.com/office/drawing/2014/main" id="{5DE5F837-0235-EE7D-9A5D-ACEB3384B960}"/>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595650821"/>
      </p:ext>
    </p:extLst>
  </p:cSld>
  <p:clrMapOvr>
    <a:masterClrMapping/>
  </p:clrMapOvr>
  <mc:AlternateContent xmlns:mc="http://schemas.openxmlformats.org/markup-compatibility/2006" xmlns:p14="http://schemas.microsoft.com/office/powerpoint/2010/main">
    <mc:Choice Requires="p14">
      <p:transition spd="slow" p14:dur="2000" advTm="20228"/>
    </mc:Choice>
    <mc:Fallback xmlns="">
      <p:transition spd="slow" advTm="20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prstGeom prst="rect">
            <a:avLst/>
          </a:prstGeom>
        </p:spPr>
        <p:txBody>
          <a:bodyPr spcFirstLastPara="1" vert="horz" wrap="square" lIns="68569" tIns="68569" rIns="68569" bIns="68569" rtlCol="0" anchor="b" anchorCtr="0">
            <a:noAutofit/>
          </a:bodyPr>
          <a:lstStyle/>
          <a:p>
            <a:r>
              <a:rPr lang="en-US" dirty="0">
                <a:solidFill>
                  <a:schemeClr val="tx1"/>
                </a:solidFill>
                <a:latin typeface="Arial" panose="020B0604020202020204" pitchFamily="34" charset="0"/>
                <a:cs typeface="Arial" panose="020B0604020202020204" pitchFamily="34" charset="0"/>
              </a:rPr>
              <a:t>Step 3: Submission to CSI</a:t>
            </a:r>
            <a:endParaRPr dirty="0">
              <a:solidFill>
                <a:schemeClr val="tx1"/>
              </a:solidFill>
              <a:latin typeface="Arial" panose="020B0604020202020204" pitchFamily="34" charset="0"/>
              <a:cs typeface="Arial" panose="020B0604020202020204" pitchFamily="34" charset="0"/>
            </a:endParaRPr>
          </a:p>
        </p:txBody>
      </p:sp>
      <p:pic>
        <p:nvPicPr>
          <p:cNvPr id="4" name="Picture 3" descr="Image of Google Drive File Layout page.">
            <a:extLst>
              <a:ext uri="{FF2B5EF4-FFF2-40B4-BE49-F238E27FC236}">
                <a16:creationId xmlns:a16="http://schemas.microsoft.com/office/drawing/2014/main" id="{490CAF9A-D92D-A611-E1CE-6DA19B357C7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28601" y="2037570"/>
            <a:ext cx="7265276" cy="3074608"/>
          </a:xfrm>
          <a:prstGeom prst="rect">
            <a:avLst/>
          </a:prstGeom>
          <a:ln>
            <a:solidFill>
              <a:schemeClr val="tx1"/>
            </a:solidFill>
          </a:ln>
        </p:spPr>
      </p:pic>
      <p:sp>
        <p:nvSpPr>
          <p:cNvPr id="3" name="Rectangle 2"/>
          <p:cNvSpPr/>
          <p:nvPr/>
        </p:nvSpPr>
        <p:spPr>
          <a:xfrm>
            <a:off x="4939863" y="3776908"/>
            <a:ext cx="3975538" cy="1762021"/>
          </a:xfrm>
          <a:prstGeom prst="rect">
            <a:avLst/>
          </a:prstGeom>
          <a:solidFill>
            <a:schemeClr val="accent1">
              <a:lumMod val="20000"/>
              <a:lumOff val="80000"/>
            </a:schemeClr>
          </a:solidFill>
        </p:spPr>
        <p:txBody>
          <a:bodyPr wrap="square">
            <a:spAutoFit/>
          </a:bodyPr>
          <a:lstStyle/>
          <a:p>
            <a:pPr marL="85725"/>
            <a:r>
              <a:rPr lang="en-US" sz="1400" b="1" dirty="0">
                <a:latin typeface="Arial" panose="020B0604020202020204" pitchFamily="34" charset="0"/>
                <a:cs typeface="Arial" panose="020B0604020202020204" pitchFamily="34" charset="0"/>
              </a:rPr>
              <a:t>Correct Naming of Files</a:t>
            </a:r>
            <a:endParaRPr lang="en-US" sz="1100" dirty="0">
              <a:latin typeface="Arial" panose="020B0604020202020204" pitchFamily="34" charset="0"/>
              <a:cs typeface="Arial" panose="020B0604020202020204" pitchFamily="34" charset="0"/>
            </a:endParaRPr>
          </a:p>
          <a:p>
            <a:pPr marL="85725"/>
            <a:r>
              <a:rPr lang="en-US" sz="1050" dirty="0">
                <a:latin typeface="Arial" panose="020B0604020202020204" pitchFamily="34" charset="0"/>
                <a:cs typeface="Arial" panose="020B0604020202020204" pitchFamily="34" charset="0"/>
              </a:rPr>
              <a:t>Examples:</a:t>
            </a:r>
          </a:p>
          <a:p>
            <a:pPr marL="308610" lvl="1"/>
            <a:r>
              <a:rPr lang="en-US" sz="1050" b="1" dirty="0" err="1">
                <a:latin typeface="Arial" panose="020B0604020202020204" pitchFamily="34" charset="0"/>
                <a:cs typeface="Arial" panose="020B0604020202020204" pitchFamily="34" charset="0"/>
                <a:sym typeface="Wingdings" panose="05000000000000000000" pitchFamily="2" charset="2"/>
              </a:rPr>
              <a:t>SCHOOLCODE_SCHOOLABBREV_Child_Date</a:t>
            </a:r>
            <a:endParaRPr lang="en-US" sz="1050" b="1" dirty="0">
              <a:latin typeface="Arial" panose="020B0604020202020204" pitchFamily="34" charset="0"/>
              <a:cs typeface="Arial" panose="020B0604020202020204" pitchFamily="34" charset="0"/>
              <a:sym typeface="Wingdings" panose="05000000000000000000" pitchFamily="2" charset="2"/>
            </a:endParaRPr>
          </a:p>
          <a:p>
            <a:pPr marL="308610" lvl="1"/>
            <a:r>
              <a:rPr lang="en-US" sz="1050" b="1" dirty="0" err="1">
                <a:latin typeface="Arial" panose="020B0604020202020204" pitchFamily="34" charset="0"/>
                <a:cs typeface="Arial" panose="020B0604020202020204" pitchFamily="34" charset="0"/>
                <a:sym typeface="Wingdings" panose="05000000000000000000" pitchFamily="2" charset="2"/>
              </a:rPr>
              <a:t>SCHOOLCODE_SCHOOLABBREV_Participation_Date</a:t>
            </a:r>
            <a:endParaRPr lang="en-US" sz="1050" b="1" dirty="0">
              <a:latin typeface="Arial" panose="020B0604020202020204" pitchFamily="34" charset="0"/>
              <a:cs typeface="Arial" panose="020B0604020202020204" pitchFamily="34" charset="0"/>
              <a:sym typeface="Wingdings" panose="05000000000000000000" pitchFamily="2" charset="2"/>
            </a:endParaRPr>
          </a:p>
          <a:p>
            <a:pPr marL="308610" lvl="1"/>
            <a:endParaRPr lang="en-US" sz="1050" dirty="0">
              <a:latin typeface="Arial" panose="020B0604020202020204" pitchFamily="34" charset="0"/>
              <a:cs typeface="Arial" panose="020B0604020202020204" pitchFamily="34" charset="0"/>
              <a:sym typeface="Wingdings" panose="05000000000000000000" pitchFamily="2" charset="2"/>
            </a:endParaRPr>
          </a:p>
          <a:p>
            <a:pPr marL="214313" indent="-214313">
              <a:buFont typeface="Arial" panose="020B0604020202020204" pitchFamily="34" charset="0"/>
              <a:buChar char="•"/>
            </a:pPr>
            <a:r>
              <a:rPr lang="en-US" sz="1050" dirty="0">
                <a:latin typeface="Arial" panose="020B0604020202020204" pitchFamily="34" charset="0"/>
                <a:cs typeface="Arial" panose="020B0604020202020204" pitchFamily="34" charset="0"/>
                <a:sym typeface="Wingdings" panose="05000000000000000000" pitchFamily="2" charset="2"/>
              </a:rPr>
              <a:t>Files should not contain any spaces in order to upload to CDE</a:t>
            </a:r>
          </a:p>
          <a:p>
            <a:pPr marL="214313" indent="-214313">
              <a:buFont typeface="Arial" panose="020B0604020202020204" pitchFamily="34" charset="0"/>
              <a:buChar char="•"/>
            </a:pPr>
            <a:r>
              <a:rPr lang="en-US" sz="1050" dirty="0">
                <a:latin typeface="Arial" panose="020B0604020202020204" pitchFamily="34" charset="0"/>
                <a:cs typeface="Arial" panose="020B0604020202020204" pitchFamily="34" charset="0"/>
                <a:sym typeface="Wingdings" panose="05000000000000000000" pitchFamily="2" charset="2"/>
              </a:rPr>
              <a:t>Ensure you are uploading them to the correct folder in Google Drive:</a:t>
            </a:r>
          </a:p>
          <a:p>
            <a:pPr marL="522923" lvl="1" indent="-214313">
              <a:buFont typeface="Arial" panose="020B0604020202020204" pitchFamily="34" charset="0"/>
              <a:buChar char="•"/>
            </a:pPr>
            <a:r>
              <a:rPr lang="en-US" sz="1050" b="1" dirty="0">
                <a:latin typeface="Arial" panose="020B0604020202020204" pitchFamily="34" charset="0"/>
                <a:cs typeface="Arial" panose="020B0604020202020204" pitchFamily="34" charset="0"/>
                <a:sym typeface="Wingdings" panose="05000000000000000000" pitchFamily="2" charset="2"/>
              </a:rPr>
              <a:t>G-Drive&gt;December Count&gt;23-24&gt;Files to Run</a:t>
            </a:r>
          </a:p>
        </p:txBody>
      </p:sp>
      <p:sp>
        <p:nvSpPr>
          <p:cNvPr id="8" name="TextBox 7">
            <a:extLst>
              <a:ext uri="{FF2B5EF4-FFF2-40B4-BE49-F238E27FC236}">
                <a16:creationId xmlns:a16="http://schemas.microsoft.com/office/drawing/2014/main" id="{6477E3AC-EF23-4358-9499-29CC38DF185E}"/>
              </a:ext>
            </a:extLst>
          </p:cNvPr>
          <p:cNvSpPr txBox="1"/>
          <p:nvPr/>
        </p:nvSpPr>
        <p:spPr>
          <a:xfrm>
            <a:off x="121695" y="5931344"/>
            <a:ext cx="8489741" cy="276999"/>
          </a:xfrm>
          <a:prstGeom prst="rect">
            <a:avLst/>
          </a:prstGeom>
          <a:noFill/>
        </p:spPr>
        <p:txBody>
          <a:bodyPr wrap="square">
            <a:spAutoFit/>
          </a:bodyPr>
          <a:lstStyle/>
          <a:p>
            <a:pPr marL="180023" indent="-214313">
              <a:buFont typeface="Arial" panose="020B0604020202020204" pitchFamily="34" charset="0"/>
              <a:buChar char="•"/>
            </a:pPr>
            <a:r>
              <a:rPr lang="en-US" sz="1200" dirty="0">
                <a:latin typeface="Arial" panose="020B0604020202020204" pitchFamily="34" charset="0"/>
                <a:cs typeface="Arial" panose="020B0604020202020204" pitchFamily="34" charset="0"/>
                <a:sym typeface="Wingdings" panose="05000000000000000000" pitchFamily="2" charset="2"/>
              </a:rPr>
              <a:t>Email the submissions inbox (</a:t>
            </a:r>
            <a:r>
              <a:rPr lang="en-US" sz="1200" dirty="0">
                <a:latin typeface="Arial" panose="020B0604020202020204" pitchFamily="34" charset="0"/>
                <a:cs typeface="Arial" panose="020B0604020202020204" pitchFamily="34" charset="0"/>
                <a:sym typeface="Wingdings" panose="05000000000000000000" pitchFamily="2" charset="2"/>
                <a:hlinkClick r:id="rId6"/>
              </a:rPr>
              <a:t>Submissions_CSI@csi.state.co.us</a:t>
            </a:r>
            <a:r>
              <a:rPr lang="en-US" sz="1200" dirty="0">
                <a:latin typeface="Arial" panose="020B0604020202020204" pitchFamily="34" charset="0"/>
                <a:cs typeface="Arial" panose="020B0604020202020204" pitchFamily="34" charset="0"/>
                <a:sym typeface="Wingdings" panose="05000000000000000000" pitchFamily="2" charset="2"/>
              </a:rPr>
              <a:t>) once file is available to process</a:t>
            </a:r>
          </a:p>
        </p:txBody>
      </p:sp>
      <p:sp>
        <p:nvSpPr>
          <p:cNvPr id="13" name="Shape 126">
            <a:extLst>
              <a:ext uri="{FF2B5EF4-FFF2-40B4-BE49-F238E27FC236}">
                <a16:creationId xmlns:a16="http://schemas.microsoft.com/office/drawing/2014/main" id="{5E45A783-3778-4896-9C55-E6902314C684}"/>
              </a:ext>
              <a:ext uri="{C183D7F6-B498-43B3-948B-1728B52AA6E4}">
                <adec:decorative xmlns:adec="http://schemas.microsoft.com/office/drawing/2017/decorative" val="1"/>
              </a:ext>
            </a:extLst>
          </p:cNvPr>
          <p:cNvSpPr txBox="1">
            <a:spLocks/>
          </p:cNvSpPr>
          <p:nvPr/>
        </p:nvSpPr>
        <p:spPr>
          <a:xfrm>
            <a:off x="8732838" y="5805779"/>
            <a:ext cx="411162" cy="312737"/>
          </a:xfrm>
          <a:prstGeom prst="rect">
            <a:avLst/>
          </a:prstGeom>
        </p:spPr>
        <p:txBody>
          <a:bodyPr spcFirstLastPara="1" wrap="square" lIns="68569" tIns="68569" rIns="68569" bIns="68569"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pPr/>
              <a:t>31</a:t>
            </a:fld>
            <a:endParaRPr lang="en" dirty="0"/>
          </a:p>
        </p:txBody>
      </p:sp>
      <p:pic>
        <p:nvPicPr>
          <p:cNvPr id="6" name="Audio 5">
            <a:hlinkClick r:id="" action="ppaction://media"/>
            <a:extLst>
              <a:ext uri="{FF2B5EF4-FFF2-40B4-BE49-F238E27FC236}">
                <a16:creationId xmlns:a16="http://schemas.microsoft.com/office/drawing/2014/main" id="{0020967D-B983-C5FB-7F12-5684BA11985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695987838"/>
      </p:ext>
    </p:extLst>
  </p:cSld>
  <p:clrMapOvr>
    <a:masterClrMapping/>
  </p:clrMapOvr>
  <mc:AlternateContent xmlns:mc="http://schemas.openxmlformats.org/markup-compatibility/2006" xmlns:p14="http://schemas.microsoft.com/office/powerpoint/2010/main">
    <mc:Choice Requires="p14">
      <p:transition spd="slow" p14:dur="2000" advTm="108472"/>
    </mc:Choice>
    <mc:Fallback xmlns="">
      <p:transition spd="slow" advTm="108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F324C-735F-4373-85C5-F79672BD35A7}"/>
              </a:ext>
            </a:extLst>
          </p:cNvPr>
          <p:cNvSpPr>
            <a:spLocks noGrp="1"/>
          </p:cNvSpPr>
          <p:nvPr>
            <p:ph type="title"/>
          </p:nvPr>
        </p:nvSpPr>
        <p:spPr/>
        <p:txBody>
          <a:bodyPr/>
          <a:lstStyle/>
          <a:p>
            <a:r>
              <a:rPr lang="en-US" sz="4400" dirty="0">
                <a:solidFill>
                  <a:schemeClr val="tx1"/>
                </a:solidFill>
                <a:latin typeface="Arial" panose="020B0604020202020204" pitchFamily="34" charset="0"/>
                <a:cs typeface="Arial" panose="020B0604020202020204" pitchFamily="34" charset="0"/>
              </a:rPr>
              <a:t>Step 4: Error Resolution</a:t>
            </a:r>
            <a:endParaRPr lang="en-US" dirty="0"/>
          </a:p>
        </p:txBody>
      </p:sp>
      <p:sp>
        <p:nvSpPr>
          <p:cNvPr id="3" name="Text Placeholder 2">
            <a:extLst>
              <a:ext uri="{FF2B5EF4-FFF2-40B4-BE49-F238E27FC236}">
                <a16:creationId xmlns:a16="http://schemas.microsoft.com/office/drawing/2014/main" id="{89FF8E5B-6447-418F-B5B8-4270CB1F490F}"/>
              </a:ext>
            </a:extLst>
          </p:cNvPr>
          <p:cNvSpPr>
            <a:spLocks noGrp="1"/>
          </p:cNvSpPr>
          <p:nvPr>
            <p:ph type="body" idx="1"/>
          </p:nvPr>
        </p:nvSpPr>
        <p:spPr>
          <a:xfrm>
            <a:off x="893700" y="1831450"/>
            <a:ext cx="4409820" cy="4736400"/>
          </a:xfrm>
        </p:spPr>
        <p:txBody>
          <a:bodyPr>
            <a:normAutofit lnSpcReduction="10000"/>
          </a:bodyPr>
          <a:lstStyle/>
          <a:p>
            <a:pPr>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Once submitted, CSI will process the files in the Data Pipeline and extract error reports.</a:t>
            </a:r>
          </a:p>
          <a:p>
            <a:pPr>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All Level 1 and 2 Error Reports will be available in the Error Reports folder at the following path:</a:t>
            </a:r>
          </a:p>
          <a:p>
            <a:pPr lvl="1">
              <a:buFont typeface="Arial" panose="020B0604020202020204" pitchFamily="34" charset="0"/>
              <a:buChar char="•"/>
            </a:pPr>
            <a:endParaRPr lang="en-US" dirty="0">
              <a:latin typeface="Arial" panose="020B0604020202020204" pitchFamily="34" charset="0"/>
            </a:endParaRPr>
          </a:p>
          <a:p>
            <a:pPr lvl="2">
              <a:buFont typeface="Arial" panose="020B0604020202020204" pitchFamily="34" charset="0"/>
              <a:buChar char="•"/>
            </a:pPr>
            <a:r>
              <a:rPr lang="en-US" b="1" dirty="0">
                <a:latin typeface="Arial" panose="020B0604020202020204" pitchFamily="34" charset="0"/>
                <a:cs typeface="Arial" panose="020B0604020202020204" pitchFamily="34" charset="0"/>
              </a:rPr>
              <a:t>Submissions/December Count/23-24/Error Reports</a:t>
            </a:r>
          </a:p>
          <a:p>
            <a:pPr lvl="2">
              <a:buFont typeface="Arial" panose="020B0604020202020204" pitchFamily="34" charset="0"/>
              <a:buChar char="•"/>
            </a:pPr>
            <a:endParaRPr lang="en-US" dirty="0">
              <a:solidFill>
                <a:srgbClr val="C63F28"/>
              </a:solidFill>
            </a:endParaRPr>
          </a:p>
          <a:p>
            <a:pPr>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Right click on the file and download these reports from Google Drive directly to your downloads folder on your computer and save to an appropriate folder similar to the process described above, but in reverse.</a:t>
            </a:r>
          </a:p>
          <a:p>
            <a:pPr>
              <a:buFont typeface="Arial" panose="020B0604020202020204" pitchFamily="34" charset="0"/>
              <a:buChar char="•"/>
            </a:pPr>
            <a:endParaRPr lang="en-US" dirty="0">
              <a:solidFill>
                <a:schemeClr val="tx1"/>
              </a:solidFill>
              <a:latin typeface="Arial" panose="020B0604020202020204" pitchFamily="34" charset="0"/>
              <a:cs typeface="Arial" panose="020B0604020202020204" pitchFamily="34" charset="0"/>
            </a:endParaRPr>
          </a:p>
          <a:p>
            <a:pPr>
              <a:buFont typeface="Arial" panose="020B0604020202020204" pitchFamily="34" charset="0"/>
              <a:buChar char="•"/>
            </a:pPr>
            <a:endParaRPr lang="en-US" dirty="0">
              <a:solidFill>
                <a:schemeClr val="tx1"/>
              </a:solidFill>
              <a:latin typeface="Arial" panose="020B0604020202020204" pitchFamily="34" charset="0"/>
              <a:cs typeface="Arial" panose="020B0604020202020204" pitchFamily="34" charset="0"/>
            </a:endParaRPr>
          </a:p>
        </p:txBody>
      </p:sp>
      <p:pic>
        <p:nvPicPr>
          <p:cNvPr id="7" name="Picture 6" descr="Image of Google Drive and how to download error reports.">
            <a:extLst>
              <a:ext uri="{FF2B5EF4-FFF2-40B4-BE49-F238E27FC236}">
                <a16:creationId xmlns:a16="http://schemas.microsoft.com/office/drawing/2014/main" id="{06D1640D-644F-908F-3D64-5ED8F974AB41}"/>
              </a:ext>
            </a:extLst>
          </p:cNvPr>
          <p:cNvPicPr>
            <a:picLocks noChangeAspect="1"/>
          </p:cNvPicPr>
          <p:nvPr/>
        </p:nvPicPr>
        <p:blipFill>
          <a:blip r:embed="rId5"/>
          <a:stretch>
            <a:fillRect/>
          </a:stretch>
        </p:blipFill>
        <p:spPr>
          <a:xfrm>
            <a:off x="5412828" y="2023011"/>
            <a:ext cx="3121571" cy="4140723"/>
          </a:xfrm>
          <a:prstGeom prst="rect">
            <a:avLst/>
          </a:prstGeom>
          <a:ln>
            <a:solidFill>
              <a:schemeClr val="tx1"/>
            </a:solidFill>
          </a:ln>
        </p:spPr>
      </p:pic>
      <p:sp>
        <p:nvSpPr>
          <p:cNvPr id="4" name="Slide Number Placeholder 3">
            <a:extLst>
              <a:ext uri="{FF2B5EF4-FFF2-40B4-BE49-F238E27FC236}">
                <a16:creationId xmlns:a16="http://schemas.microsoft.com/office/drawing/2014/main" id="{1E7841AE-6701-246D-18B4-5632D2DBB640}"/>
              </a:ext>
              <a:ext uri="{C183D7F6-B498-43B3-948B-1728B52AA6E4}">
                <adec:decorative xmlns:adec="http://schemas.microsoft.com/office/drawing/2017/decorative" val="1"/>
              </a:ext>
            </a:extLst>
          </p:cNvPr>
          <p:cNvSpPr>
            <a:spLocks noGrp="1"/>
          </p:cNvSpPr>
          <p:nvPr>
            <p:ph type="sldNum" idx="12"/>
          </p:nvPr>
        </p:nvSpPr>
        <p:spPr>
          <a:xfrm>
            <a:off x="8414946" y="6163734"/>
            <a:ext cx="548700" cy="465944"/>
          </a:xfrm>
        </p:spPr>
        <p:txBody>
          <a:bodyPr/>
          <a:lstStyle/>
          <a:p>
            <a:fld id="{00000000-1234-1234-1234-123412341234}" type="slidenum">
              <a:rPr lang="en" smtClean="0">
                <a:solidFill>
                  <a:schemeClr val="bg1">
                    <a:lumMod val="65000"/>
                  </a:schemeClr>
                </a:solidFill>
              </a:rPr>
              <a:pPr/>
              <a:t>32</a:t>
            </a:fld>
            <a:endParaRPr lang="en" dirty="0">
              <a:solidFill>
                <a:schemeClr val="bg1">
                  <a:lumMod val="65000"/>
                </a:schemeClr>
              </a:solidFill>
            </a:endParaRPr>
          </a:p>
        </p:txBody>
      </p:sp>
      <p:pic>
        <p:nvPicPr>
          <p:cNvPr id="8" name="Audio 7">
            <a:hlinkClick r:id="" action="ppaction://media"/>
            <a:extLst>
              <a:ext uri="{FF2B5EF4-FFF2-40B4-BE49-F238E27FC236}">
                <a16:creationId xmlns:a16="http://schemas.microsoft.com/office/drawing/2014/main" id="{E7229C46-68C6-5A47-50FC-54FB8AC139D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144128519"/>
      </p:ext>
    </p:extLst>
  </p:cSld>
  <p:clrMapOvr>
    <a:masterClrMapping/>
  </p:clrMapOvr>
  <mc:AlternateContent xmlns:mc="http://schemas.openxmlformats.org/markup-compatibility/2006" xmlns:p14="http://schemas.microsoft.com/office/powerpoint/2010/main">
    <mc:Choice Requires="p14">
      <p:transition spd="slow" p14:dur="2000" advTm="37969"/>
    </mc:Choice>
    <mc:Fallback xmlns="">
      <p:transition spd="slow" advTm="37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1727550" y="467727"/>
            <a:ext cx="4846950" cy="857250"/>
          </a:xfrm>
          <a:prstGeom prst="rect">
            <a:avLst/>
          </a:prstGeom>
        </p:spPr>
        <p:txBody>
          <a:bodyPr spcFirstLastPara="1" vert="horz" wrap="square" lIns="68569" tIns="68569" rIns="68569" bIns="68569" rtlCol="0" anchor="b" anchorCtr="0">
            <a:noAutofit/>
          </a:bodyPr>
          <a:lstStyle/>
          <a:p>
            <a:r>
              <a:rPr lang="en-US" sz="3000" dirty="0">
                <a:solidFill>
                  <a:schemeClr val="tx1"/>
                </a:solidFill>
                <a:latin typeface="Arial" panose="020B0604020202020204" pitchFamily="34" charset="0"/>
                <a:cs typeface="Arial" panose="020B0604020202020204" pitchFamily="34" charset="0"/>
              </a:rPr>
              <a:t>Troubleshooting Errors</a:t>
            </a:r>
            <a:endParaRPr sz="3000" dirty="0">
              <a:solidFill>
                <a:schemeClr val="tx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86E961A-3540-417C-85A4-9BD6D56CF4B3}"/>
              </a:ext>
            </a:extLst>
          </p:cNvPr>
          <p:cNvSpPr txBox="1"/>
          <p:nvPr/>
        </p:nvSpPr>
        <p:spPr>
          <a:xfrm>
            <a:off x="5150895" y="1466850"/>
            <a:ext cx="3638550"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Review the </a:t>
            </a:r>
            <a:r>
              <a:rPr lang="en-US" dirty="0">
                <a:solidFill>
                  <a:srgbClr val="C00000"/>
                </a:solidFill>
                <a:latin typeface="Arial" panose="020B0604020202020204" pitchFamily="34" charset="0"/>
                <a:cs typeface="Arial" panose="020B0604020202020204" pitchFamily="34" charset="0"/>
              </a:rPr>
              <a:t>Child</a:t>
            </a:r>
            <a:r>
              <a:rPr lang="en-US" dirty="0">
                <a:latin typeface="Arial" panose="020B0604020202020204" pitchFamily="34" charset="0"/>
                <a:cs typeface="Arial" panose="020B0604020202020204" pitchFamily="34" charset="0"/>
              </a:rPr>
              <a:t>, </a:t>
            </a:r>
            <a:r>
              <a:rPr lang="en-US" dirty="0">
                <a:solidFill>
                  <a:srgbClr val="455FA9"/>
                </a:solidFill>
                <a:latin typeface="Arial" panose="020B0604020202020204" pitchFamily="34" charset="0"/>
                <a:cs typeface="Arial" panose="020B0604020202020204" pitchFamily="34" charset="0"/>
              </a:rPr>
              <a:t>Participation</a:t>
            </a:r>
            <a:r>
              <a:rPr lang="en-US" dirty="0">
                <a:latin typeface="Arial" panose="020B0604020202020204" pitchFamily="34" charset="0"/>
                <a:cs typeface="Arial" panose="020B0604020202020204" pitchFamily="34" charset="0"/>
              </a:rPr>
              <a:t>, </a:t>
            </a:r>
            <a:r>
              <a:rPr lang="en-US" dirty="0">
                <a:solidFill>
                  <a:srgbClr val="EFAA1F"/>
                </a:solidFill>
                <a:latin typeface="Arial" panose="020B0604020202020204" pitchFamily="34" charset="0"/>
                <a:cs typeface="Arial" panose="020B0604020202020204" pitchFamily="34" charset="0"/>
              </a:rPr>
              <a:t>Level 2 Staff</a:t>
            </a:r>
            <a:r>
              <a:rPr lang="en-US" dirty="0">
                <a:latin typeface="Arial" panose="020B0604020202020204" pitchFamily="34" charset="0"/>
                <a:cs typeface="Arial" panose="020B0604020202020204" pitchFamily="34" charset="0"/>
              </a:rPr>
              <a:t>, and </a:t>
            </a:r>
            <a:r>
              <a:rPr lang="en-US" dirty="0">
                <a:solidFill>
                  <a:srgbClr val="008CA0"/>
                </a:solidFill>
                <a:latin typeface="Arial" panose="020B0604020202020204" pitchFamily="34" charset="0"/>
                <a:cs typeface="Arial" panose="020B0604020202020204" pitchFamily="34" charset="0"/>
              </a:rPr>
              <a:t>Level 2 Student </a:t>
            </a:r>
            <a:r>
              <a:rPr lang="en-US" dirty="0">
                <a:latin typeface="Arial" panose="020B0604020202020204" pitchFamily="34" charset="0"/>
                <a:cs typeface="Arial" panose="020B0604020202020204" pitchFamily="34" charset="0"/>
              </a:rPr>
              <a:t>Reports for Guidance!</a:t>
            </a:r>
          </a:p>
        </p:txBody>
      </p:sp>
      <p:pic>
        <p:nvPicPr>
          <p:cNvPr id="4" name="Picture 3" descr="Image of Troubleshooting Errors tab.">
            <a:extLst>
              <a:ext uri="{FF2B5EF4-FFF2-40B4-BE49-F238E27FC236}">
                <a16:creationId xmlns:a16="http://schemas.microsoft.com/office/drawing/2014/main" id="{89F6F638-2B8C-448D-B3C0-065C2E1E0826}"/>
              </a:ext>
            </a:extLst>
          </p:cNvPr>
          <p:cNvPicPr>
            <a:picLocks noChangeAspect="1"/>
          </p:cNvPicPr>
          <p:nvPr/>
        </p:nvPicPr>
        <p:blipFill>
          <a:blip r:embed="rId5"/>
          <a:stretch>
            <a:fillRect/>
          </a:stretch>
        </p:blipFill>
        <p:spPr>
          <a:xfrm>
            <a:off x="114300" y="1580525"/>
            <a:ext cx="3638550" cy="1778233"/>
          </a:xfrm>
          <a:prstGeom prst="rect">
            <a:avLst/>
          </a:prstGeom>
          <a:ln>
            <a:solidFill>
              <a:schemeClr val="tx1"/>
            </a:solidFill>
          </a:ln>
        </p:spPr>
      </p:pic>
      <p:pic>
        <p:nvPicPr>
          <p:cNvPr id="5" name="Picture 4" descr="Image of Troubleshooting Errors tab.">
            <a:extLst>
              <a:ext uri="{FF2B5EF4-FFF2-40B4-BE49-F238E27FC236}">
                <a16:creationId xmlns:a16="http://schemas.microsoft.com/office/drawing/2014/main" id="{89E35569-5D8F-4B1B-A10E-82BCFB3D213E}"/>
              </a:ext>
            </a:extLst>
          </p:cNvPr>
          <p:cNvPicPr>
            <a:picLocks noChangeAspect="1"/>
          </p:cNvPicPr>
          <p:nvPr/>
        </p:nvPicPr>
        <p:blipFill>
          <a:blip r:embed="rId6"/>
          <a:stretch>
            <a:fillRect/>
          </a:stretch>
        </p:blipFill>
        <p:spPr>
          <a:xfrm>
            <a:off x="1706370" y="2190619"/>
            <a:ext cx="3262313" cy="1984773"/>
          </a:xfrm>
          <a:prstGeom prst="rect">
            <a:avLst/>
          </a:prstGeom>
          <a:ln>
            <a:solidFill>
              <a:schemeClr val="tx1"/>
            </a:solidFill>
          </a:ln>
        </p:spPr>
      </p:pic>
      <p:pic>
        <p:nvPicPr>
          <p:cNvPr id="8" name="Picture 7" descr="Image of Troubleshooting Errors tab.">
            <a:extLst>
              <a:ext uri="{FF2B5EF4-FFF2-40B4-BE49-F238E27FC236}">
                <a16:creationId xmlns:a16="http://schemas.microsoft.com/office/drawing/2014/main" id="{B22F259A-B358-406C-A832-3F82BB11DB6B}"/>
              </a:ext>
            </a:extLst>
          </p:cNvPr>
          <p:cNvPicPr>
            <a:picLocks noChangeAspect="1"/>
          </p:cNvPicPr>
          <p:nvPr/>
        </p:nvPicPr>
        <p:blipFill>
          <a:blip r:embed="rId7"/>
          <a:stretch>
            <a:fillRect/>
          </a:stretch>
        </p:blipFill>
        <p:spPr>
          <a:xfrm>
            <a:off x="3189113" y="2634538"/>
            <a:ext cx="3371640" cy="2150948"/>
          </a:xfrm>
          <a:prstGeom prst="rect">
            <a:avLst/>
          </a:prstGeom>
          <a:ln>
            <a:solidFill>
              <a:schemeClr val="tx1"/>
            </a:solidFill>
          </a:ln>
        </p:spPr>
      </p:pic>
      <p:pic>
        <p:nvPicPr>
          <p:cNvPr id="7" name="Picture 6" descr="Image of Troubleshooting Errors tab.">
            <a:extLst>
              <a:ext uri="{FF2B5EF4-FFF2-40B4-BE49-F238E27FC236}">
                <a16:creationId xmlns:a16="http://schemas.microsoft.com/office/drawing/2014/main" id="{531ECEA7-7D23-402B-91E3-693EAE171D36}"/>
              </a:ext>
            </a:extLst>
          </p:cNvPr>
          <p:cNvPicPr>
            <a:picLocks noChangeAspect="1"/>
          </p:cNvPicPr>
          <p:nvPr/>
        </p:nvPicPr>
        <p:blipFill>
          <a:blip r:embed="rId8"/>
          <a:stretch>
            <a:fillRect/>
          </a:stretch>
        </p:blipFill>
        <p:spPr>
          <a:xfrm>
            <a:off x="5150895" y="3377106"/>
            <a:ext cx="3433525" cy="2088298"/>
          </a:xfrm>
          <a:prstGeom prst="rect">
            <a:avLst/>
          </a:prstGeom>
          <a:ln>
            <a:solidFill>
              <a:schemeClr val="tx1"/>
            </a:solidFill>
          </a:ln>
        </p:spPr>
      </p:pic>
      <p:sp>
        <p:nvSpPr>
          <p:cNvPr id="3" name="Rectangle 2">
            <a:extLst>
              <a:ext uri="{FF2B5EF4-FFF2-40B4-BE49-F238E27FC236}">
                <a16:creationId xmlns:a16="http://schemas.microsoft.com/office/drawing/2014/main" id="{5E893342-15EA-4F9C-8FF4-DE947DD1559A}"/>
              </a:ext>
            </a:extLst>
          </p:cNvPr>
          <p:cNvSpPr/>
          <p:nvPr/>
        </p:nvSpPr>
        <p:spPr>
          <a:xfrm>
            <a:off x="180975" y="5209856"/>
            <a:ext cx="6496050" cy="307777"/>
          </a:xfrm>
          <a:prstGeom prst="rect">
            <a:avLst/>
          </a:prstGeom>
        </p:spPr>
        <p:txBody>
          <a:bodyPr wrap="square">
            <a:spAutoFit/>
          </a:bodyPr>
          <a:lstStyle/>
          <a:p>
            <a:r>
              <a:rPr lang="en-US" sz="1400" dirty="0">
                <a:latin typeface="Arial" panose="020B0604020202020204" pitchFamily="34" charset="0"/>
                <a:cs typeface="Arial" panose="020B0604020202020204" pitchFamily="34" charset="0"/>
                <a:hlinkClick r:id="rId9"/>
              </a:rPr>
              <a:t>https://resources.csi.state.co.us/troubleshooting-errors/</a:t>
            </a:r>
            <a:endParaRPr lang="en-US" sz="1400" dirty="0">
              <a:latin typeface="Arial" panose="020B0604020202020204" pitchFamily="34" charset="0"/>
              <a:cs typeface="Arial" panose="020B0604020202020204" pitchFamily="34" charset="0"/>
            </a:endParaRPr>
          </a:p>
        </p:txBody>
      </p:sp>
      <p:sp>
        <p:nvSpPr>
          <p:cNvPr id="126" name="Shape 126">
            <a:extLst>
              <a:ext uri="{C183D7F6-B498-43B3-948B-1728B52AA6E4}">
                <adec:decorative xmlns:adec="http://schemas.microsoft.com/office/drawing/2017/decorative" val="1"/>
              </a:ext>
            </a:extLst>
          </p:cNvPr>
          <p:cNvSpPr txBox="1">
            <a:spLocks noGrp="1"/>
          </p:cNvSpPr>
          <p:nvPr>
            <p:ph type="sldNum" idx="12"/>
          </p:nvPr>
        </p:nvSpPr>
        <p:spPr>
          <a:xfrm>
            <a:off x="8282364" y="6138905"/>
            <a:ext cx="411525" cy="313425"/>
          </a:xfrm>
          <a:prstGeom prst="rect">
            <a:avLst/>
          </a:prstGeom>
        </p:spPr>
        <p:txBody>
          <a:bodyPr spcFirstLastPara="1" wrap="square" lIns="68569" tIns="68569" rIns="68569" bIns="68569" anchor="t" anchorCtr="0">
            <a:noAutofit/>
          </a:bodyPr>
          <a:lstStyle/>
          <a:p>
            <a:fld id="{00000000-1234-1234-1234-123412341234}" type="slidenum">
              <a:rPr lang="en">
                <a:solidFill>
                  <a:schemeClr val="bg1">
                    <a:lumMod val="65000"/>
                  </a:schemeClr>
                </a:solidFill>
              </a:rPr>
              <a:pPr/>
              <a:t>33</a:t>
            </a:fld>
            <a:endParaRPr dirty="0">
              <a:solidFill>
                <a:schemeClr val="bg1">
                  <a:lumMod val="65000"/>
                </a:schemeClr>
              </a:solidFill>
            </a:endParaRPr>
          </a:p>
        </p:txBody>
      </p:sp>
      <p:pic>
        <p:nvPicPr>
          <p:cNvPr id="10" name="Audio 9">
            <a:hlinkClick r:id="" action="ppaction://media"/>
            <a:extLst>
              <a:ext uri="{FF2B5EF4-FFF2-40B4-BE49-F238E27FC236}">
                <a16:creationId xmlns:a16="http://schemas.microsoft.com/office/drawing/2014/main" id="{4718C011-DBD5-33E9-0C6E-7EC6235E6911}"/>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722590262"/>
      </p:ext>
    </p:extLst>
  </p:cSld>
  <p:clrMapOvr>
    <a:masterClrMapping/>
  </p:clrMapOvr>
  <mc:AlternateContent xmlns:mc="http://schemas.openxmlformats.org/markup-compatibility/2006" xmlns:p14="http://schemas.microsoft.com/office/powerpoint/2010/main">
    <mc:Choice Requires="p14">
      <p:transition spd="slow" p14:dur="2000" advTm="89792"/>
    </mc:Choice>
    <mc:Fallback xmlns="">
      <p:transition spd="slow" advTm="89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2" presetClass="entr" presetSubtype="9"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1250" fill="hold"/>
                                        <p:tgtEl>
                                          <p:spTgt spid="4"/>
                                        </p:tgtEl>
                                        <p:attrNameLst>
                                          <p:attrName>ppt_x</p:attrName>
                                        </p:attrNameLst>
                                      </p:cBhvr>
                                      <p:tavLst>
                                        <p:tav tm="0">
                                          <p:val>
                                            <p:strVal val="0-#ppt_w/2"/>
                                          </p:val>
                                        </p:tav>
                                        <p:tav tm="100000">
                                          <p:val>
                                            <p:strVal val="#ppt_x"/>
                                          </p:val>
                                        </p:tav>
                                      </p:tavLst>
                                    </p:anim>
                                    <p:anim calcmode="lin" valueType="num">
                                      <p:cBhvr additive="base">
                                        <p:cTn id="10" dur="1250" fill="hold"/>
                                        <p:tgtEl>
                                          <p:spTgt spid="4"/>
                                        </p:tgtEl>
                                        <p:attrNameLst>
                                          <p:attrName>ppt_y</p:attrName>
                                        </p:attrNameLst>
                                      </p:cBhvr>
                                      <p:tavLst>
                                        <p:tav tm="0">
                                          <p:val>
                                            <p:strVal val="0-#ppt_h/2"/>
                                          </p:val>
                                        </p:tav>
                                        <p:tav tm="100000">
                                          <p:val>
                                            <p:strVal val="#ppt_y"/>
                                          </p:val>
                                        </p:tav>
                                      </p:tavLst>
                                    </p:anim>
                                  </p:childTnLst>
                                </p:cTn>
                              </p:par>
                              <p:par>
                                <p:cTn id="11" presetID="2" presetClass="entr" presetSubtype="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250" fill="hold"/>
                                        <p:tgtEl>
                                          <p:spTgt spid="7"/>
                                        </p:tgtEl>
                                        <p:attrNameLst>
                                          <p:attrName>ppt_x</p:attrName>
                                        </p:attrNameLst>
                                      </p:cBhvr>
                                      <p:tavLst>
                                        <p:tav tm="0">
                                          <p:val>
                                            <p:strVal val="1+#ppt_w/2"/>
                                          </p:val>
                                        </p:tav>
                                        <p:tav tm="100000">
                                          <p:val>
                                            <p:strVal val="#ppt_x"/>
                                          </p:val>
                                        </p:tav>
                                      </p:tavLst>
                                    </p:anim>
                                    <p:anim calcmode="lin" valueType="num">
                                      <p:cBhvr additive="base">
                                        <p:cTn id="14" dur="125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3"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250" fill="hold"/>
                                        <p:tgtEl>
                                          <p:spTgt spid="8"/>
                                        </p:tgtEl>
                                        <p:attrNameLst>
                                          <p:attrName>ppt_x</p:attrName>
                                        </p:attrNameLst>
                                      </p:cBhvr>
                                      <p:tavLst>
                                        <p:tav tm="0">
                                          <p:val>
                                            <p:strVal val="1+#ppt_w/2"/>
                                          </p:val>
                                        </p:tav>
                                        <p:tav tm="100000">
                                          <p:val>
                                            <p:strVal val="#ppt_x"/>
                                          </p:val>
                                        </p:tav>
                                      </p:tavLst>
                                    </p:anim>
                                    <p:anim calcmode="lin" valueType="num">
                                      <p:cBhvr additive="base">
                                        <p:cTn id="18" dur="1250" fill="hold"/>
                                        <p:tgtEl>
                                          <p:spTgt spid="8"/>
                                        </p:tgtEl>
                                        <p:attrNameLst>
                                          <p:attrName>ppt_y</p:attrName>
                                        </p:attrNameLst>
                                      </p:cBhvr>
                                      <p:tavLst>
                                        <p:tav tm="0">
                                          <p:val>
                                            <p:strVal val="0-#ppt_h/2"/>
                                          </p:val>
                                        </p:tav>
                                        <p:tav tm="100000">
                                          <p:val>
                                            <p:strVal val="#ppt_y"/>
                                          </p:val>
                                        </p:tav>
                                      </p:tavLst>
                                    </p:anim>
                                  </p:childTnLst>
                                </p:cTn>
                              </p:par>
                              <p:par>
                                <p:cTn id="19" presetID="2" presetClass="entr" presetSubtype="12"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1250" fill="hold"/>
                                        <p:tgtEl>
                                          <p:spTgt spid="5"/>
                                        </p:tgtEl>
                                        <p:attrNameLst>
                                          <p:attrName>ppt_x</p:attrName>
                                        </p:attrNameLst>
                                      </p:cBhvr>
                                      <p:tavLst>
                                        <p:tav tm="0">
                                          <p:val>
                                            <p:strVal val="0-#ppt_w/2"/>
                                          </p:val>
                                        </p:tav>
                                        <p:tav tm="100000">
                                          <p:val>
                                            <p:strVal val="#ppt_x"/>
                                          </p:val>
                                        </p:tav>
                                      </p:tavLst>
                                    </p:anim>
                                    <p:anim calcmode="lin" valueType="num">
                                      <p:cBhvr additive="base">
                                        <p:cTn id="22" dur="12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1508475" y="558413"/>
            <a:ext cx="4846950" cy="857250"/>
          </a:xfrm>
          <a:prstGeom prst="rect">
            <a:avLst/>
          </a:prstGeom>
        </p:spPr>
        <p:txBody>
          <a:bodyPr spcFirstLastPara="1" vert="horz" wrap="square" lIns="68569" tIns="68569" rIns="68569" bIns="68569" rtlCol="0" anchor="b" anchorCtr="0">
            <a:noAutofit/>
          </a:bodyPr>
          <a:lstStyle/>
          <a:p>
            <a:r>
              <a:rPr lang="en-US" sz="3000" dirty="0">
                <a:solidFill>
                  <a:schemeClr val="tx1"/>
                </a:solidFill>
                <a:latin typeface="Arial" panose="020B0604020202020204" pitchFamily="34" charset="0"/>
                <a:cs typeface="Arial" panose="020B0604020202020204" pitchFamily="34" charset="0"/>
              </a:rPr>
              <a:t>Step 5: Data Review</a:t>
            </a:r>
            <a:endParaRPr sz="3000" dirty="0">
              <a:solidFill>
                <a:schemeClr val="tx1"/>
              </a:solidFill>
              <a:latin typeface="Arial" panose="020B0604020202020204" pitchFamily="34" charset="0"/>
              <a:cs typeface="Arial" panose="020B0604020202020204" pitchFamily="34" charset="0"/>
            </a:endParaRPr>
          </a:p>
        </p:txBody>
      </p:sp>
      <p:sp>
        <p:nvSpPr>
          <p:cNvPr id="125" name="Shape 125"/>
          <p:cNvSpPr txBox="1">
            <a:spLocks noGrp="1"/>
          </p:cNvSpPr>
          <p:nvPr>
            <p:ph type="body" idx="1"/>
          </p:nvPr>
        </p:nvSpPr>
        <p:spPr>
          <a:xfrm>
            <a:off x="499311" y="1590675"/>
            <a:ext cx="8310019" cy="4192463"/>
          </a:xfrm>
          <a:prstGeom prst="rect">
            <a:avLst/>
          </a:prstGeom>
        </p:spPr>
        <p:txBody>
          <a:bodyPr spcFirstLastPara="1" vert="horz" wrap="square" lIns="68569" tIns="68569" rIns="68569" bIns="68569" rtlCol="0" anchor="t" anchorCtr="0">
            <a:noAutofit/>
          </a:bodyPr>
          <a:lstStyle/>
          <a:p>
            <a:pPr marL="85725" indent="0">
              <a:buNone/>
            </a:pPr>
            <a:r>
              <a:rPr lang="en-US" b="1" dirty="0">
                <a:solidFill>
                  <a:schemeClr val="tx1"/>
                </a:solidFill>
                <a:latin typeface="Arial" panose="020B0604020202020204" pitchFamily="34" charset="0"/>
                <a:cs typeface="Arial" panose="020B0604020202020204" pitchFamily="34" charset="0"/>
              </a:rPr>
              <a:t>Summary/certification report will be provided once  </a:t>
            </a:r>
          </a:p>
          <a:p>
            <a:pPr marL="85725" indent="0">
              <a:buNone/>
            </a:pPr>
            <a:r>
              <a:rPr lang="en-US" b="1" dirty="0">
                <a:solidFill>
                  <a:schemeClr val="tx1"/>
                </a:solidFill>
                <a:latin typeface="Arial" panose="020B0604020202020204" pitchFamily="34" charset="0"/>
                <a:cs typeface="Arial" panose="020B0604020202020204" pitchFamily="34" charset="0"/>
              </a:rPr>
              <a:t>error free</a:t>
            </a:r>
          </a:p>
          <a:p>
            <a:pPr marL="85725" indent="0">
              <a:buNone/>
            </a:pPr>
            <a:endParaRPr lang="en-US" dirty="0">
              <a:solidFill>
                <a:schemeClr val="tx1"/>
              </a:solidFill>
              <a:latin typeface="Arial" panose="020B0604020202020204" pitchFamily="34" charset="0"/>
              <a:cs typeface="Arial" panose="020B0604020202020204" pitchFamily="34" charset="0"/>
            </a:endParaRPr>
          </a:p>
          <a:p>
            <a:pPr marL="85725" indent="0">
              <a:buNone/>
            </a:pPr>
            <a:r>
              <a:rPr lang="en-US" dirty="0">
                <a:solidFill>
                  <a:schemeClr val="tx1"/>
                </a:solidFill>
                <a:latin typeface="Arial" panose="020B0604020202020204" pitchFamily="34" charset="0"/>
                <a:cs typeface="Arial" panose="020B0604020202020204" pitchFamily="34" charset="0"/>
              </a:rPr>
              <a:t>Steps to Complete:</a:t>
            </a:r>
            <a:endParaRPr lang="en-US" sz="2400" dirty="0">
              <a:solidFill>
                <a:schemeClr val="tx1"/>
              </a:solidFill>
              <a:latin typeface="Arial" panose="020B0604020202020204" pitchFamily="34" charset="0"/>
              <a:cs typeface="Arial" panose="020B0604020202020204" pitchFamily="34" charset="0"/>
            </a:endParaRPr>
          </a:p>
          <a:p>
            <a:pPr lvl="1" indent="-257175">
              <a:buSzPct val="80000"/>
              <a:buFont typeface="+mj-lt"/>
              <a:buAutoNum type="arabicPeriod"/>
            </a:pPr>
            <a:r>
              <a:rPr lang="en-US" sz="1800" dirty="0">
                <a:solidFill>
                  <a:srgbClr val="C00000"/>
                </a:solidFill>
                <a:latin typeface="Arial" panose="020B0604020202020204" pitchFamily="34" charset="0"/>
                <a:cs typeface="Arial" panose="020B0604020202020204" pitchFamily="34" charset="0"/>
              </a:rPr>
              <a:t>Review each tab thoroughly to determine accuracy of data</a:t>
            </a:r>
          </a:p>
          <a:p>
            <a:pPr lvl="1" indent="-257175">
              <a:buSzPct val="80000"/>
              <a:buFont typeface="+mj-lt"/>
              <a:buAutoNum type="arabicPeriod"/>
            </a:pPr>
            <a:r>
              <a:rPr lang="en-US" sz="1800" dirty="0">
                <a:solidFill>
                  <a:srgbClr val="455FA9"/>
                </a:solidFill>
                <a:latin typeface="Arial" panose="020B0604020202020204" pitchFamily="34" charset="0"/>
                <a:cs typeface="Arial" panose="020B0604020202020204" pitchFamily="34" charset="0"/>
              </a:rPr>
              <a:t>If accurate, ensure all applicable parties (below) have signed and return scanned version of the signed Certification tab to CSI</a:t>
            </a:r>
          </a:p>
          <a:p>
            <a:pPr lvl="4">
              <a:buSzPct val="80000"/>
              <a:buFont typeface="Arial" panose="020B0604020202020204" pitchFamily="34" charset="0"/>
              <a:buChar char="•"/>
            </a:pPr>
            <a:r>
              <a:rPr lang="en-US" sz="1400" b="1" dirty="0">
                <a:latin typeface="Arial" panose="020B0604020202020204" pitchFamily="34" charset="0"/>
                <a:cs typeface="Arial" panose="020B0604020202020204" pitchFamily="34" charset="0"/>
              </a:rPr>
              <a:t>School Leader, Data Submissions Coordinator, HR Contact, and the SPED Contact</a:t>
            </a:r>
          </a:p>
          <a:p>
            <a:pPr lvl="1" indent="-257175">
              <a:buSzPct val="80000"/>
              <a:buFont typeface="+mj-lt"/>
              <a:buAutoNum type="arabicPeriod"/>
            </a:pPr>
            <a:r>
              <a:rPr lang="en-US" sz="1800" dirty="0">
                <a:solidFill>
                  <a:srgbClr val="EFAA1F"/>
                </a:solidFill>
                <a:latin typeface="Arial" panose="020B0604020202020204" pitchFamily="34" charset="0"/>
                <a:cs typeface="Arial" panose="020B0604020202020204" pitchFamily="34" charset="0"/>
              </a:rPr>
              <a:t>If errors are found, modify most recent error free files or reach out to CSI for assistance</a:t>
            </a:r>
          </a:p>
          <a:p>
            <a:pPr lvl="1" indent="-257175">
              <a:buSzPct val="80000"/>
              <a:buFont typeface="+mj-lt"/>
              <a:buAutoNum type="arabicPeriod"/>
            </a:pPr>
            <a:r>
              <a:rPr lang="en-US" sz="1800" dirty="0">
                <a:solidFill>
                  <a:srgbClr val="008CA0"/>
                </a:solidFill>
                <a:latin typeface="Arial" panose="020B0604020202020204" pitchFamily="34" charset="0"/>
                <a:cs typeface="Arial" panose="020B0604020202020204" pitchFamily="34" charset="0"/>
              </a:rPr>
              <a:t>Changes will be uploaded to the Data Pipeline and a new summary </a:t>
            </a:r>
            <a:r>
              <a:rPr lang="en-US" sz="1600" dirty="0">
                <a:solidFill>
                  <a:srgbClr val="008CA0"/>
                </a:solidFill>
                <a:latin typeface="Arial" panose="020B0604020202020204" pitchFamily="34" charset="0"/>
                <a:cs typeface="Arial" panose="020B0604020202020204" pitchFamily="34" charset="0"/>
              </a:rPr>
              <a:t>report provided</a:t>
            </a:r>
          </a:p>
          <a:p>
            <a:pPr lvl="1" indent="-257175">
              <a:buSzPct val="80000"/>
              <a:buFont typeface="+mj-lt"/>
              <a:buAutoNum type="arabicPeriod"/>
            </a:pPr>
            <a:r>
              <a:rPr lang="en-US" sz="1600" dirty="0">
                <a:solidFill>
                  <a:srgbClr val="C63F28"/>
                </a:solidFill>
                <a:latin typeface="Arial" panose="020B0604020202020204" pitchFamily="34" charset="0"/>
                <a:cs typeface="Arial" panose="020B0604020202020204" pitchFamily="34" charset="0"/>
              </a:rPr>
              <a:t>Once data is accurate, sign and return prior to the due date.</a:t>
            </a:r>
          </a:p>
          <a:p>
            <a:pPr lvl="1" indent="-257175">
              <a:buFont typeface="Arial" panose="020B0604020202020204" pitchFamily="34" charset="0"/>
              <a:buChar char="•"/>
            </a:pPr>
            <a:endParaRPr lang="en-US" dirty="0"/>
          </a:p>
        </p:txBody>
      </p:sp>
      <p:pic>
        <p:nvPicPr>
          <p:cNvPr id="2" name="Picture 1">
            <a:extLst>
              <a:ext uri="{FF2B5EF4-FFF2-40B4-BE49-F238E27FC236}">
                <a16:creationId xmlns:a16="http://schemas.microsoft.com/office/drawing/2014/main" id="{6164FC63-1FFC-4E87-8F50-FA08DCB0D9D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202215" y="822376"/>
            <a:ext cx="2442474" cy="1889265"/>
          </a:xfrm>
          <a:prstGeom prst="rect">
            <a:avLst/>
          </a:prstGeom>
        </p:spPr>
      </p:pic>
      <p:sp>
        <p:nvSpPr>
          <p:cNvPr id="3" name="TextBox 2">
            <a:extLst>
              <a:ext uri="{FF2B5EF4-FFF2-40B4-BE49-F238E27FC236}">
                <a16:creationId xmlns:a16="http://schemas.microsoft.com/office/drawing/2014/main" id="{D0E05D92-3347-4F8C-A893-28E7E7EB2519}"/>
              </a:ext>
              <a:ext uri="{C183D7F6-B498-43B3-948B-1728B52AA6E4}">
                <adec:decorative xmlns:adec="http://schemas.microsoft.com/office/drawing/2017/decorative" val="1"/>
              </a:ext>
            </a:extLst>
          </p:cNvPr>
          <p:cNvSpPr txBox="1"/>
          <p:nvPr/>
        </p:nvSpPr>
        <p:spPr>
          <a:xfrm>
            <a:off x="6609055" y="2711641"/>
            <a:ext cx="2200275" cy="184666"/>
          </a:xfrm>
          <a:prstGeom prst="rect">
            <a:avLst/>
          </a:prstGeom>
          <a:noFill/>
        </p:spPr>
        <p:txBody>
          <a:bodyPr wrap="square" rtlCol="0">
            <a:spAutoFit/>
          </a:bodyPr>
          <a:lstStyle/>
          <a:p>
            <a:r>
              <a:rPr lang="en-US" sz="600" dirty="0">
                <a:latin typeface="Arial" panose="020B0604020202020204" pitchFamily="34" charset="0"/>
                <a:cs typeface="Arial" panose="020B0604020202020204" pitchFamily="34" charset="0"/>
              </a:rPr>
              <a:t>Courtesy of clipartpanda.com</a:t>
            </a:r>
          </a:p>
        </p:txBody>
      </p:sp>
      <p:sp>
        <p:nvSpPr>
          <p:cNvPr id="126" name="Shape 126">
            <a:extLst>
              <a:ext uri="{C183D7F6-B498-43B3-948B-1728B52AA6E4}">
                <adec:decorative xmlns:adec="http://schemas.microsoft.com/office/drawing/2017/decorative" val="1"/>
              </a:ext>
            </a:extLst>
          </p:cNvPr>
          <p:cNvSpPr txBox="1">
            <a:spLocks noGrp="1"/>
          </p:cNvSpPr>
          <p:nvPr>
            <p:ph type="sldNum" idx="12"/>
          </p:nvPr>
        </p:nvSpPr>
        <p:spPr>
          <a:xfrm>
            <a:off x="8146898" y="6035624"/>
            <a:ext cx="411525" cy="313425"/>
          </a:xfrm>
          <a:prstGeom prst="rect">
            <a:avLst/>
          </a:prstGeom>
        </p:spPr>
        <p:txBody>
          <a:bodyPr spcFirstLastPara="1" wrap="square" lIns="68569" tIns="68569" rIns="68569" bIns="68569" anchor="t" anchorCtr="0">
            <a:noAutofit/>
          </a:bodyPr>
          <a:lstStyle/>
          <a:p>
            <a:fld id="{00000000-1234-1234-1234-123412341234}" type="slidenum">
              <a:rPr lang="en">
                <a:solidFill>
                  <a:schemeClr val="bg1">
                    <a:lumMod val="65000"/>
                  </a:schemeClr>
                </a:solidFill>
              </a:rPr>
              <a:pPr/>
              <a:t>34</a:t>
            </a:fld>
            <a:endParaRPr dirty="0">
              <a:solidFill>
                <a:schemeClr val="bg1">
                  <a:lumMod val="65000"/>
                </a:schemeClr>
              </a:solidFill>
            </a:endParaRPr>
          </a:p>
        </p:txBody>
      </p:sp>
      <p:pic>
        <p:nvPicPr>
          <p:cNvPr id="6" name="Audio 5">
            <a:hlinkClick r:id="" action="ppaction://media"/>
            <a:extLst>
              <a:ext uri="{FF2B5EF4-FFF2-40B4-BE49-F238E27FC236}">
                <a16:creationId xmlns:a16="http://schemas.microsoft.com/office/drawing/2014/main" id="{B95191A3-81DD-7F54-7456-BCB6CED4A63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500420632"/>
      </p:ext>
    </p:extLst>
  </p:cSld>
  <p:clrMapOvr>
    <a:masterClrMapping/>
  </p:clrMapOvr>
  <mc:AlternateContent xmlns:mc="http://schemas.openxmlformats.org/markup-compatibility/2006" xmlns:p14="http://schemas.microsoft.com/office/powerpoint/2010/main">
    <mc:Choice Requires="p14">
      <p:transition spd="slow" p14:dur="2000" advTm="64679"/>
    </mc:Choice>
    <mc:Fallback xmlns="">
      <p:transition spd="slow" advTm="64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9F139-CA0B-4A3C-B601-7FF37DA81770}"/>
              </a:ext>
            </a:extLst>
          </p:cNvPr>
          <p:cNvSpPr>
            <a:spLocks noGrp="1"/>
          </p:cNvSpPr>
          <p:nvPr>
            <p:ph type="title"/>
          </p:nvPr>
        </p:nvSpPr>
        <p:spPr>
          <a:xfrm>
            <a:off x="628650" y="365126"/>
            <a:ext cx="7886700" cy="711199"/>
          </a:xfrm>
        </p:spPr>
        <p:txBody>
          <a:bodyPr>
            <a:normAutofit/>
          </a:bodyPr>
          <a:lstStyle/>
          <a:p>
            <a:r>
              <a:rPr lang="en-US" sz="3200" dirty="0"/>
              <a:t>Special Education Exits</a:t>
            </a:r>
          </a:p>
        </p:txBody>
      </p:sp>
      <p:sp>
        <p:nvSpPr>
          <p:cNvPr id="3" name="TextBox 2">
            <a:extLst>
              <a:ext uri="{FF2B5EF4-FFF2-40B4-BE49-F238E27FC236}">
                <a16:creationId xmlns:a16="http://schemas.microsoft.com/office/drawing/2014/main" id="{9756EC2B-2576-42F1-ACBC-DD8D97401091}"/>
              </a:ext>
            </a:extLst>
          </p:cNvPr>
          <p:cNvSpPr txBox="1"/>
          <p:nvPr/>
        </p:nvSpPr>
        <p:spPr>
          <a:xfrm>
            <a:off x="206237" y="883502"/>
            <a:ext cx="7575783" cy="830997"/>
          </a:xfrm>
          <a:prstGeom prst="rect">
            <a:avLst/>
          </a:prstGeom>
          <a:noFill/>
        </p:spPr>
        <p:txBody>
          <a:bodyPr wrap="square" rtlCol="0">
            <a:spAutoFit/>
          </a:bodyPr>
          <a:lstStyle/>
          <a:p>
            <a:r>
              <a:rPr lang="en-US" sz="1600" dirty="0">
                <a:solidFill>
                  <a:srgbClr val="C00000"/>
                </a:solidFill>
                <a:latin typeface="Arial" panose="020B0604020202020204" pitchFamily="34" charset="0"/>
                <a:cs typeface="Arial" panose="020B0604020202020204" pitchFamily="34" charset="0"/>
              </a:rPr>
              <a:t>Ensure you are completing the Exit Date and Basis of Exit fields anytime a student exits Special Education.  New files should be submitted and match what is being reported in the Student Interchange (OC, EOY).</a:t>
            </a:r>
          </a:p>
        </p:txBody>
      </p:sp>
      <p:sp>
        <p:nvSpPr>
          <p:cNvPr id="12" name="TextBox 11">
            <a:extLst>
              <a:ext uri="{FF2B5EF4-FFF2-40B4-BE49-F238E27FC236}">
                <a16:creationId xmlns:a16="http://schemas.microsoft.com/office/drawing/2014/main" id="{B003CA69-3567-4B70-8EAB-DC49F8A969A5}"/>
              </a:ext>
            </a:extLst>
          </p:cNvPr>
          <p:cNvSpPr txBox="1"/>
          <p:nvPr/>
        </p:nvSpPr>
        <p:spPr>
          <a:xfrm>
            <a:off x="206237" y="1789021"/>
            <a:ext cx="3627531"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Update the Additional State Reporting fields in Enrich and the Special Ed fields in PowerSchool</a:t>
            </a:r>
          </a:p>
        </p:txBody>
      </p:sp>
      <p:pic>
        <p:nvPicPr>
          <p:cNvPr id="5" name="Picture 4" descr="Image of Dates section in Enrich.">
            <a:extLst>
              <a:ext uri="{FF2B5EF4-FFF2-40B4-BE49-F238E27FC236}">
                <a16:creationId xmlns:a16="http://schemas.microsoft.com/office/drawing/2014/main" id="{337C8D70-759F-2F7E-9715-AC42C542457A}"/>
              </a:ext>
            </a:extLst>
          </p:cNvPr>
          <p:cNvPicPr>
            <a:picLocks noChangeAspect="1"/>
          </p:cNvPicPr>
          <p:nvPr/>
        </p:nvPicPr>
        <p:blipFill>
          <a:blip r:embed="rId5"/>
          <a:stretch>
            <a:fillRect/>
          </a:stretch>
        </p:blipFill>
        <p:spPr>
          <a:xfrm>
            <a:off x="244337" y="2232875"/>
            <a:ext cx="3589431" cy="2074133"/>
          </a:xfrm>
          <a:prstGeom prst="rect">
            <a:avLst/>
          </a:prstGeom>
          <a:ln>
            <a:solidFill>
              <a:schemeClr val="tx1"/>
            </a:solidFill>
          </a:ln>
        </p:spPr>
      </p:pic>
      <p:pic>
        <p:nvPicPr>
          <p:cNvPr id="9" name="Picture 8" descr="Image of Exit Date in PowerSchool Special Ed tab.">
            <a:extLst>
              <a:ext uri="{FF2B5EF4-FFF2-40B4-BE49-F238E27FC236}">
                <a16:creationId xmlns:a16="http://schemas.microsoft.com/office/drawing/2014/main" id="{09B39779-17A4-4034-8151-531E14D207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4337" y="4600575"/>
            <a:ext cx="3589431" cy="2019409"/>
          </a:xfrm>
          <a:prstGeom prst="rect">
            <a:avLst/>
          </a:prstGeom>
          <a:ln>
            <a:solidFill>
              <a:schemeClr val="tx1"/>
            </a:solidFill>
          </a:ln>
        </p:spPr>
      </p:pic>
      <p:sp>
        <p:nvSpPr>
          <p:cNvPr id="14" name="TextBox 13">
            <a:extLst>
              <a:ext uri="{FF2B5EF4-FFF2-40B4-BE49-F238E27FC236}">
                <a16:creationId xmlns:a16="http://schemas.microsoft.com/office/drawing/2014/main" id="{AEC48382-25F4-4CA3-83E4-DCC82586C7FA}"/>
              </a:ext>
            </a:extLst>
          </p:cNvPr>
          <p:cNvSpPr txBox="1"/>
          <p:nvPr/>
        </p:nvSpPr>
        <p:spPr>
          <a:xfrm>
            <a:off x="4335018" y="1749187"/>
            <a:ext cx="3627531"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Update the IEP Exit fields and the Enrollment Special Ed Fields in Infinite Campus</a:t>
            </a:r>
          </a:p>
        </p:txBody>
      </p:sp>
      <p:pic>
        <p:nvPicPr>
          <p:cNvPr id="10" name="Picture 9" descr="Exit Date location in Infinite Campus">
            <a:extLst>
              <a:ext uri="{FF2B5EF4-FFF2-40B4-BE49-F238E27FC236}">
                <a16:creationId xmlns:a16="http://schemas.microsoft.com/office/drawing/2014/main" id="{54A34A12-C93D-405F-84AF-8B27C29C4D06}"/>
              </a:ext>
            </a:extLst>
          </p:cNvPr>
          <p:cNvPicPr>
            <a:picLocks noChangeAspect="1"/>
          </p:cNvPicPr>
          <p:nvPr/>
        </p:nvPicPr>
        <p:blipFill>
          <a:blip r:embed="rId7"/>
          <a:stretch>
            <a:fillRect/>
          </a:stretch>
        </p:blipFill>
        <p:spPr>
          <a:xfrm>
            <a:off x="4186107" y="2232875"/>
            <a:ext cx="4116674" cy="2040732"/>
          </a:xfrm>
          <a:prstGeom prst="rect">
            <a:avLst/>
          </a:prstGeom>
          <a:ln>
            <a:solidFill>
              <a:schemeClr val="tx1"/>
            </a:solidFill>
          </a:ln>
        </p:spPr>
      </p:pic>
      <p:pic>
        <p:nvPicPr>
          <p:cNvPr id="11" name="Picture 10" descr="Special Education Exit Date and Reason from Infinite Campus Enrollment screen.">
            <a:extLst>
              <a:ext uri="{FF2B5EF4-FFF2-40B4-BE49-F238E27FC236}">
                <a16:creationId xmlns:a16="http://schemas.microsoft.com/office/drawing/2014/main" id="{09756341-412B-4C65-A787-117EC45F2506}"/>
              </a:ext>
            </a:extLst>
          </p:cNvPr>
          <p:cNvPicPr>
            <a:picLocks noChangeAspect="1"/>
          </p:cNvPicPr>
          <p:nvPr/>
        </p:nvPicPr>
        <p:blipFill>
          <a:blip r:embed="rId8"/>
          <a:stretch>
            <a:fillRect/>
          </a:stretch>
        </p:blipFill>
        <p:spPr>
          <a:xfrm>
            <a:off x="4186107" y="4600575"/>
            <a:ext cx="4116675" cy="2019408"/>
          </a:xfrm>
          <a:prstGeom prst="rect">
            <a:avLst/>
          </a:prstGeom>
          <a:ln>
            <a:solidFill>
              <a:schemeClr val="tx1"/>
            </a:solidFill>
          </a:ln>
        </p:spPr>
      </p:pic>
      <p:sp>
        <p:nvSpPr>
          <p:cNvPr id="17" name="Rectangle 16">
            <a:extLst>
              <a:ext uri="{FF2B5EF4-FFF2-40B4-BE49-F238E27FC236}">
                <a16:creationId xmlns:a16="http://schemas.microsoft.com/office/drawing/2014/main" id="{332E4DEC-3480-42F2-A5FC-8C795C9C8B6D}"/>
              </a:ext>
              <a:ext uri="{C183D7F6-B498-43B3-948B-1728B52AA6E4}">
                <adec:decorative xmlns:adec="http://schemas.microsoft.com/office/drawing/2017/decorative" val="1"/>
              </a:ext>
            </a:extLst>
          </p:cNvPr>
          <p:cNvSpPr/>
          <p:nvPr/>
        </p:nvSpPr>
        <p:spPr>
          <a:xfrm>
            <a:off x="4178249" y="6140740"/>
            <a:ext cx="1710824" cy="47674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9271A23-6B3B-42B9-8C25-0171D266E59A}"/>
              </a:ext>
              <a:ext uri="{C183D7F6-B498-43B3-948B-1728B52AA6E4}">
                <adec:decorative xmlns:adec="http://schemas.microsoft.com/office/drawing/2017/decorative" val="1"/>
              </a:ext>
            </a:extLst>
          </p:cNvPr>
          <p:cNvSpPr/>
          <p:nvPr/>
        </p:nvSpPr>
        <p:spPr>
          <a:xfrm>
            <a:off x="7432646" y="3120705"/>
            <a:ext cx="774583" cy="30829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4FD0017-2C8B-440D-ADD3-FE65AEFB2C54}"/>
              </a:ext>
              <a:ext uri="{C183D7F6-B498-43B3-948B-1728B52AA6E4}">
                <adec:decorative xmlns:adec="http://schemas.microsoft.com/office/drawing/2017/decorative" val="1"/>
              </a:ext>
            </a:extLst>
          </p:cNvPr>
          <p:cNvSpPr/>
          <p:nvPr/>
        </p:nvSpPr>
        <p:spPr>
          <a:xfrm>
            <a:off x="206237" y="6368257"/>
            <a:ext cx="1672897" cy="24923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A756CC7-0955-49E3-8E10-29818E540703}"/>
              </a:ext>
              <a:ext uri="{C183D7F6-B498-43B3-948B-1728B52AA6E4}">
                <adec:decorative xmlns:adec="http://schemas.microsoft.com/office/drawing/2017/decorative" val="1"/>
              </a:ext>
            </a:extLst>
          </p:cNvPr>
          <p:cNvSpPr/>
          <p:nvPr/>
        </p:nvSpPr>
        <p:spPr>
          <a:xfrm>
            <a:off x="6037643" y="4882393"/>
            <a:ext cx="707106" cy="38773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BB55FB5-B7EC-8BC4-1DA1-5BB581BA55E4}"/>
              </a:ext>
              <a:ext uri="{C183D7F6-B498-43B3-948B-1728B52AA6E4}">
                <adec:decorative xmlns:adec="http://schemas.microsoft.com/office/drawing/2017/decorative" val="1"/>
              </a:ext>
            </a:extLst>
          </p:cNvPr>
          <p:cNvSpPr txBox="1"/>
          <p:nvPr/>
        </p:nvSpPr>
        <p:spPr>
          <a:xfrm>
            <a:off x="8341322" y="6248157"/>
            <a:ext cx="465666" cy="369332"/>
          </a:xfrm>
          <a:prstGeom prst="rect">
            <a:avLst/>
          </a:prstGeom>
          <a:noFill/>
        </p:spPr>
        <p:txBody>
          <a:bodyPr wrap="square">
            <a:spAutoFit/>
          </a:bodyPr>
          <a:lstStyle/>
          <a:p>
            <a:fld id="{00000000-1234-1234-1234-123412341234}" type="slidenum">
              <a:rPr lang="en" smtClean="0">
                <a:solidFill>
                  <a:schemeClr val="bg1">
                    <a:lumMod val="65000"/>
                  </a:schemeClr>
                </a:solidFill>
              </a:rPr>
              <a:pPr/>
              <a:t>35</a:t>
            </a:fld>
            <a:endParaRPr lang="en-US" dirty="0"/>
          </a:p>
        </p:txBody>
      </p:sp>
      <p:pic>
        <p:nvPicPr>
          <p:cNvPr id="8" name="Audio 7">
            <a:hlinkClick r:id="" action="ppaction://media"/>
            <a:extLst>
              <a:ext uri="{FF2B5EF4-FFF2-40B4-BE49-F238E27FC236}">
                <a16:creationId xmlns:a16="http://schemas.microsoft.com/office/drawing/2014/main" id="{590E3927-AEFF-DDA5-6E80-5B82E7031269}"/>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244657824"/>
      </p:ext>
    </p:extLst>
  </p:cSld>
  <p:clrMapOvr>
    <a:masterClrMapping/>
  </p:clrMapOvr>
  <mc:AlternateContent xmlns:mc="http://schemas.openxmlformats.org/markup-compatibility/2006" xmlns:p14="http://schemas.microsoft.com/office/powerpoint/2010/main">
    <mc:Choice Requires="p14">
      <p:transition spd="slow" p14:dur="2000" advTm="40440"/>
    </mc:Choice>
    <mc:Fallback xmlns="">
      <p:transition spd="slow" advTm="40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1657350" y="2440592"/>
            <a:ext cx="5829300" cy="1159875"/>
          </a:xfrm>
          <a:prstGeom prst="rect">
            <a:avLst/>
          </a:prstGeom>
        </p:spPr>
        <p:txBody>
          <a:bodyPr spcFirstLastPara="1" vert="horz" wrap="square" lIns="68569" tIns="68569" rIns="68569" bIns="68569" rtlCol="0" anchor="b" anchorCtr="0">
            <a:noAutofit/>
          </a:bodyPr>
          <a:lstStyle/>
          <a:p>
            <a:r>
              <a:rPr lang="en" dirty="0">
                <a:latin typeface="Arial" panose="020B0604020202020204" pitchFamily="34" charset="0"/>
                <a:cs typeface="Arial" panose="020B0604020202020204" pitchFamily="34" charset="0"/>
              </a:rPr>
              <a:t>Timelines and Deadlines</a:t>
            </a:r>
            <a:endParaRPr dirty="0">
              <a:latin typeface="Arial" panose="020B0604020202020204" pitchFamily="34" charset="0"/>
              <a:cs typeface="Arial" panose="020B0604020202020204" pitchFamily="34" charset="0"/>
            </a:endParaRPr>
          </a:p>
        </p:txBody>
      </p:sp>
      <p:sp>
        <p:nvSpPr>
          <p:cNvPr id="113" name="Shape 113"/>
          <p:cNvSpPr txBox="1">
            <a:spLocks noGrp="1"/>
          </p:cNvSpPr>
          <p:nvPr>
            <p:ph type="sldNum" idx="12"/>
          </p:nvPr>
        </p:nvSpPr>
        <p:spPr>
          <a:xfrm>
            <a:off x="1142906" y="5687531"/>
            <a:ext cx="6858000" cy="313425"/>
          </a:xfrm>
          <a:prstGeom prst="rect">
            <a:avLst/>
          </a:prstGeom>
        </p:spPr>
        <p:txBody>
          <a:bodyPr spcFirstLastPara="1" vert="horz" wrap="square" lIns="68569" tIns="68569" rIns="68569" bIns="68569" rtlCol="0" anchor="t" anchorCtr="0">
            <a:noAutofit/>
          </a:bodyPr>
          <a:lstStyle/>
          <a:p>
            <a:pPr defTabSz="685800"/>
            <a:fld id="{00000000-1234-1234-1234-123412341234}" type="slidenum">
              <a:rPr lang="en">
                <a:solidFill>
                  <a:prstClr val="black">
                    <a:tint val="75000"/>
                  </a:prstClr>
                </a:solidFill>
                <a:latin typeface="Calibri" panose="020F0502020204030204"/>
              </a:rPr>
              <a:pPr defTabSz="685800"/>
              <a:t>36</a:t>
            </a:fld>
            <a:endParaRPr dirty="0">
              <a:solidFill>
                <a:prstClr val="black">
                  <a:tint val="75000"/>
                </a:prstClr>
              </a:solidFill>
              <a:latin typeface="Calibri" panose="020F0502020204030204"/>
            </a:endParaRPr>
          </a:p>
        </p:txBody>
      </p:sp>
      <p:pic>
        <p:nvPicPr>
          <p:cNvPr id="4" name="Audio 3">
            <a:hlinkClick r:id="" action="ppaction://media"/>
            <a:extLst>
              <a:ext uri="{FF2B5EF4-FFF2-40B4-BE49-F238E27FC236}">
                <a16:creationId xmlns:a16="http://schemas.microsoft.com/office/drawing/2014/main" id="{52100CA3-2FA9-99CA-DFD1-DD5A25289B0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965194033"/>
      </p:ext>
    </p:extLst>
  </p:cSld>
  <p:clrMapOvr>
    <a:masterClrMapping/>
  </p:clrMapOvr>
  <mc:AlternateContent xmlns:mc="http://schemas.openxmlformats.org/markup-compatibility/2006" xmlns:p14="http://schemas.microsoft.com/office/powerpoint/2010/main">
    <mc:Choice Requires="p14">
      <p:transition spd="slow" p14:dur="2000" advTm="7246"/>
    </mc:Choice>
    <mc:Fallback xmlns="">
      <p:transition spd="slow" advTm="7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3700" y="612474"/>
            <a:ext cx="6462600" cy="805175"/>
          </a:xfrm>
        </p:spPr>
        <p:txBody>
          <a:bodyPr>
            <a:normAutofit fontScale="90000"/>
          </a:bodyPr>
          <a:lstStyle/>
          <a:p>
            <a:r>
              <a:rPr lang="en-US" altLang="en-US" dirty="0">
                <a:solidFill>
                  <a:schemeClr val="tx1"/>
                </a:solidFill>
                <a:latin typeface="Arial" panose="020B0604020202020204" pitchFamily="34" charset="0"/>
                <a:cs typeface="Arial" panose="020B0604020202020204" pitchFamily="34" charset="0"/>
              </a:rPr>
              <a:t>SPED EOY Timelines and Deadlines</a:t>
            </a:r>
            <a:endParaRPr lang="en-US" dirty="0">
              <a:solidFill>
                <a:schemeClr val="tx1"/>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318486432"/>
              </p:ext>
            </p:extLst>
          </p:nvPr>
        </p:nvGraphicFramePr>
        <p:xfrm>
          <a:off x="893700" y="2091690"/>
          <a:ext cx="6000750" cy="2417445"/>
        </p:xfrm>
        <a:graphic>
          <a:graphicData uri="http://schemas.openxmlformats.org/drawingml/2006/table">
            <a:tbl>
              <a:tblPr firstRow="1" bandRow="1">
                <a:tableStyleId>{8EC20E35-A176-4012-BC5E-935CFFF8708E}</a:tableStyleId>
              </a:tblPr>
              <a:tblGrid>
                <a:gridCol w="1693090">
                  <a:extLst>
                    <a:ext uri="{9D8B030D-6E8A-4147-A177-3AD203B41FA5}">
                      <a16:colId xmlns:a16="http://schemas.microsoft.com/office/drawing/2014/main" val="20000"/>
                    </a:ext>
                  </a:extLst>
                </a:gridCol>
                <a:gridCol w="4307660">
                  <a:extLst>
                    <a:ext uri="{9D8B030D-6E8A-4147-A177-3AD203B41FA5}">
                      <a16:colId xmlns:a16="http://schemas.microsoft.com/office/drawing/2014/main" val="20001"/>
                    </a:ext>
                  </a:extLst>
                </a:gridCol>
              </a:tblGrid>
              <a:tr h="278130">
                <a:tc>
                  <a:txBody>
                    <a:bodyPr/>
                    <a:lstStyle/>
                    <a:p>
                      <a:r>
                        <a:rPr lang="en-US" sz="1200" dirty="0">
                          <a:solidFill>
                            <a:schemeClr val="bg1"/>
                          </a:solidFill>
                        </a:rPr>
                        <a:t>Deadline</a:t>
                      </a:r>
                      <a:endParaRPr lang="en-US" sz="1200" dirty="0">
                        <a:solidFill>
                          <a:schemeClr val="bg1"/>
                        </a:solidFill>
                        <a:latin typeface="Arial" panose="020B0604020202020204" pitchFamily="34" charset="0"/>
                        <a:cs typeface="Arial" panose="020B0604020202020204" pitchFamily="34" charset="0"/>
                      </a:endParaRPr>
                    </a:p>
                  </a:txBody>
                  <a:tcPr marL="68580" marR="68580" marT="34290" marB="34290"/>
                </a:tc>
                <a:tc>
                  <a:txBody>
                    <a:bodyPr/>
                    <a:lstStyle/>
                    <a:p>
                      <a:r>
                        <a:rPr lang="en-US" sz="1200" dirty="0">
                          <a:solidFill>
                            <a:schemeClr val="bg1"/>
                          </a:solidFill>
                        </a:rPr>
                        <a:t>Task</a:t>
                      </a:r>
                      <a:endParaRPr lang="en-US" sz="1200" dirty="0">
                        <a:solidFill>
                          <a:schemeClr val="bg1"/>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0"/>
                  </a:ext>
                </a:extLst>
              </a:tr>
              <a:tr h="278130">
                <a:tc>
                  <a:txBody>
                    <a:bodyPr/>
                    <a:lstStyle/>
                    <a:p>
                      <a:r>
                        <a:rPr lang="en-US" sz="1200" b="1" dirty="0">
                          <a:solidFill>
                            <a:schemeClr val="tx1">
                              <a:lumMod val="75000"/>
                            </a:schemeClr>
                          </a:solidFill>
                        </a:rPr>
                        <a:t>11/07/2023</a:t>
                      </a:r>
                      <a:endParaRPr lang="en-US" sz="1200" b="1" dirty="0">
                        <a:solidFill>
                          <a:schemeClr val="tx1">
                            <a:lumMod val="75000"/>
                          </a:schemeClr>
                        </a:solidFill>
                        <a:latin typeface="Arial" panose="020B0604020202020204" pitchFamily="34" charset="0"/>
                        <a:cs typeface="Arial" panose="020B0604020202020204" pitchFamily="34" charset="0"/>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75000"/>
                            </a:schemeClr>
                          </a:solidFill>
                        </a:rPr>
                        <a:t>Submit initial files (Child, Participation</a:t>
                      </a:r>
                      <a:r>
                        <a:rPr lang="en-US" sz="1200" b="1" baseline="0" dirty="0">
                          <a:solidFill>
                            <a:schemeClr val="tx1">
                              <a:lumMod val="75000"/>
                            </a:schemeClr>
                          </a:solidFill>
                        </a:rPr>
                        <a:t>)</a:t>
                      </a:r>
                      <a:endParaRPr lang="en-US" sz="1200" b="1" dirty="0">
                        <a:solidFill>
                          <a:schemeClr val="tx1">
                            <a:lumMod val="75000"/>
                          </a:schemeClr>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1"/>
                  </a:ext>
                </a:extLst>
              </a:tr>
              <a:tr h="617220">
                <a:tc>
                  <a:txBody>
                    <a:bodyPr/>
                    <a:lstStyle/>
                    <a:p>
                      <a:r>
                        <a:rPr lang="en-US" sz="1200" b="1" dirty="0">
                          <a:solidFill>
                            <a:schemeClr val="tx1">
                              <a:lumMod val="75000"/>
                            </a:schemeClr>
                          </a:solidFill>
                        </a:rPr>
                        <a:t>12/05/2023</a:t>
                      </a:r>
                      <a:endParaRPr lang="en-US" sz="1200" b="1" dirty="0">
                        <a:solidFill>
                          <a:schemeClr val="tx1">
                            <a:lumMod val="75000"/>
                          </a:schemeClr>
                        </a:solidFill>
                        <a:latin typeface="Arial" panose="020B0604020202020204" pitchFamily="34" charset="0"/>
                        <a:cs typeface="Arial" panose="020B0604020202020204" pitchFamily="34" charset="0"/>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75000"/>
                            </a:schemeClr>
                          </a:solidFill>
                        </a:rPr>
                        <a:t>Schools must have</a:t>
                      </a:r>
                      <a:r>
                        <a:rPr lang="en-US" sz="1200" b="1" baseline="0" dirty="0">
                          <a:solidFill>
                            <a:schemeClr val="tx1">
                              <a:lumMod val="75000"/>
                            </a:schemeClr>
                          </a:solidFill>
                        </a:rPr>
                        <a:t> all  </a:t>
                      </a:r>
                      <a:r>
                        <a:rPr lang="en-US" sz="1200" b="1" dirty="0">
                          <a:solidFill>
                            <a:schemeClr val="tx1">
                              <a:lumMod val="75000"/>
                            </a:schemeClr>
                          </a:solidFill>
                        </a:rPr>
                        <a:t>Level 1 (Child/Participation) errors  </a:t>
                      </a:r>
                      <a:r>
                        <a:rPr lang="en-US" sz="1200" b="1" u="sng" dirty="0">
                          <a:solidFill>
                            <a:schemeClr val="tx1">
                              <a:lumMod val="75000"/>
                            </a:schemeClr>
                          </a:solidFill>
                        </a:rPr>
                        <a:t>cleared</a:t>
                      </a:r>
                    </a:p>
                    <a:p>
                      <a:endParaRPr lang="en-US" sz="1200" b="1" u="none" dirty="0">
                        <a:solidFill>
                          <a:schemeClr val="tx1">
                            <a:lumMod val="75000"/>
                          </a:schemeClr>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3"/>
                  </a:ext>
                </a:extLst>
              </a:tr>
              <a:tr h="687705">
                <a:tc>
                  <a:txBody>
                    <a:bodyPr/>
                    <a:lstStyle/>
                    <a:p>
                      <a:r>
                        <a:rPr lang="en-US" sz="1200" b="1" dirty="0">
                          <a:solidFill>
                            <a:schemeClr val="tx1">
                              <a:lumMod val="75000"/>
                            </a:schemeClr>
                          </a:solidFill>
                        </a:rPr>
                        <a:t>01/11/2024</a:t>
                      </a:r>
                      <a:endParaRPr lang="en-US" sz="1200" b="1" dirty="0">
                        <a:solidFill>
                          <a:schemeClr val="tx1">
                            <a:lumMod val="75000"/>
                          </a:schemeClr>
                        </a:solidFill>
                        <a:latin typeface="Arial" panose="020B0604020202020204" pitchFamily="34" charset="0"/>
                        <a:cs typeface="Arial" panose="020B0604020202020204" pitchFamily="34" charset="0"/>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75000"/>
                            </a:schemeClr>
                          </a:solidFill>
                        </a:rPr>
                        <a:t>Schools must have</a:t>
                      </a:r>
                      <a:r>
                        <a:rPr lang="en-US" sz="1200" b="1" baseline="0" dirty="0">
                          <a:solidFill>
                            <a:schemeClr val="tx1">
                              <a:lumMod val="75000"/>
                            </a:schemeClr>
                          </a:solidFill>
                        </a:rPr>
                        <a:t> all  </a:t>
                      </a:r>
                      <a:r>
                        <a:rPr lang="en-US" sz="1200" b="1" dirty="0">
                          <a:solidFill>
                            <a:schemeClr val="tx1">
                              <a:lumMod val="75000"/>
                            </a:schemeClr>
                          </a:solidFill>
                        </a:rPr>
                        <a:t>Level 2 (HR and December Count-Staff) errors </a:t>
                      </a:r>
                      <a:r>
                        <a:rPr lang="en-US" sz="1200" b="1" u="sng" dirty="0">
                          <a:solidFill>
                            <a:schemeClr val="tx1">
                              <a:lumMod val="75000"/>
                            </a:schemeClr>
                          </a:solidFill>
                        </a:rPr>
                        <a:t>cleared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u="sng" dirty="0">
                        <a:solidFill>
                          <a:schemeClr val="tx1">
                            <a:lumMod val="75000"/>
                          </a:schemeClr>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5"/>
                  </a:ext>
                </a:extLst>
              </a:tr>
              <a:tr h="278130">
                <a:tc>
                  <a:txBody>
                    <a:bodyPr/>
                    <a:lstStyle/>
                    <a:p>
                      <a:r>
                        <a:rPr lang="en-US" sz="1200" b="1" dirty="0">
                          <a:solidFill>
                            <a:schemeClr val="tx1">
                              <a:lumMod val="75000"/>
                            </a:schemeClr>
                          </a:solidFill>
                        </a:rPr>
                        <a:t>Second week of Jan*</a:t>
                      </a:r>
                      <a:endParaRPr lang="en-US" sz="1200" b="1" dirty="0">
                        <a:solidFill>
                          <a:schemeClr val="tx1">
                            <a:lumMod val="75000"/>
                          </a:schemeClr>
                        </a:solidFill>
                        <a:latin typeface="Arial" panose="020B0604020202020204" pitchFamily="34" charset="0"/>
                        <a:cs typeface="Arial" panose="020B0604020202020204" pitchFamily="34" charset="0"/>
                      </a:endParaRPr>
                    </a:p>
                  </a:txBody>
                  <a:tcPr marL="68580" marR="68580" marT="34290" marB="34290"/>
                </a:tc>
                <a:tc>
                  <a:txBody>
                    <a:bodyPr/>
                    <a:lstStyle/>
                    <a:p>
                      <a:r>
                        <a:rPr lang="en-US" sz="1200" b="1" dirty="0">
                          <a:solidFill>
                            <a:schemeClr val="tx1">
                              <a:lumMod val="75000"/>
                            </a:schemeClr>
                          </a:solidFill>
                        </a:rPr>
                        <a:t>CSI will provide Data Summary Reports to schools</a:t>
                      </a:r>
                      <a:endParaRPr lang="en-US" sz="1200" b="1" dirty="0">
                        <a:solidFill>
                          <a:schemeClr val="tx1">
                            <a:lumMod val="75000"/>
                          </a:schemeClr>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6"/>
                  </a:ext>
                </a:extLst>
              </a:tr>
              <a:tr h="278130">
                <a:tc>
                  <a:txBody>
                    <a:bodyPr/>
                    <a:lstStyle/>
                    <a:p>
                      <a:r>
                        <a:rPr lang="en-US" sz="1200" b="1" dirty="0">
                          <a:solidFill>
                            <a:schemeClr val="tx1">
                              <a:lumMod val="75000"/>
                            </a:schemeClr>
                          </a:solidFill>
                        </a:rPr>
                        <a:t>1/25/2024**</a:t>
                      </a:r>
                      <a:endParaRPr lang="en-US" sz="1200" b="1" dirty="0">
                        <a:solidFill>
                          <a:schemeClr val="tx1">
                            <a:lumMod val="75000"/>
                          </a:schemeClr>
                        </a:solidFill>
                        <a:latin typeface="Arial" panose="020B0604020202020204" pitchFamily="34" charset="0"/>
                        <a:cs typeface="Arial" panose="020B0604020202020204" pitchFamily="34" charset="0"/>
                      </a:endParaRPr>
                    </a:p>
                  </a:txBody>
                  <a:tcPr marL="68580" marR="68580" marT="34290" marB="34290"/>
                </a:tc>
                <a:tc>
                  <a:txBody>
                    <a:bodyPr/>
                    <a:lstStyle/>
                    <a:p>
                      <a:r>
                        <a:rPr lang="en-US" sz="1200" b="1" dirty="0">
                          <a:solidFill>
                            <a:schemeClr val="tx1">
                              <a:lumMod val="75000"/>
                            </a:schemeClr>
                          </a:solidFill>
                        </a:rPr>
                        <a:t>Submit Signed Certification Agreements </a:t>
                      </a:r>
                      <a:r>
                        <a:rPr lang="en-US" sz="1200" b="1" baseline="0" dirty="0">
                          <a:solidFill>
                            <a:schemeClr val="tx1">
                              <a:lumMod val="75000"/>
                            </a:schemeClr>
                          </a:solidFill>
                        </a:rPr>
                        <a:t>to CSI</a:t>
                      </a:r>
                      <a:endParaRPr lang="en-US" sz="1200" b="1" dirty="0">
                        <a:solidFill>
                          <a:schemeClr val="tx1">
                            <a:lumMod val="75000"/>
                          </a:schemeClr>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7"/>
                  </a:ext>
                </a:extLst>
              </a:tr>
            </a:tbl>
          </a:graphicData>
        </a:graphic>
      </p:graphicFrame>
      <p:sp>
        <p:nvSpPr>
          <p:cNvPr id="3" name="Rectangle 2"/>
          <p:cNvSpPr/>
          <p:nvPr/>
        </p:nvSpPr>
        <p:spPr>
          <a:xfrm>
            <a:off x="893700" y="4738399"/>
            <a:ext cx="6080359" cy="507831"/>
          </a:xfrm>
          <a:prstGeom prst="rect">
            <a:avLst/>
          </a:prstGeom>
        </p:spPr>
        <p:txBody>
          <a:bodyPr wrap="square">
            <a:spAutoFit/>
          </a:bodyPr>
          <a:lstStyle/>
          <a:p>
            <a:pPr defTabSz="685800"/>
            <a:r>
              <a:rPr lang="en-US" sz="1350" dirty="0">
                <a:solidFill>
                  <a:prstClr val="black"/>
                </a:solidFill>
                <a:latin typeface="Arial" panose="020B0604020202020204" pitchFamily="34" charset="0"/>
                <a:cs typeface="Arial" panose="020B0604020202020204" pitchFamily="34" charset="0"/>
              </a:rPr>
              <a:t>*Dependent upon </a:t>
            </a:r>
            <a:r>
              <a:rPr lang="en-US" sz="1350" u="sng" dirty="0">
                <a:solidFill>
                  <a:prstClr val="black"/>
                </a:solidFill>
                <a:latin typeface="Arial" panose="020B0604020202020204" pitchFamily="34" charset="0"/>
                <a:cs typeface="Arial" panose="020B0604020202020204" pitchFamily="34" charset="0"/>
              </a:rPr>
              <a:t>all</a:t>
            </a:r>
            <a:r>
              <a:rPr lang="en-US" sz="1350" dirty="0">
                <a:solidFill>
                  <a:prstClr val="black"/>
                </a:solidFill>
                <a:latin typeface="Arial" panose="020B0604020202020204" pitchFamily="34" charset="0"/>
                <a:cs typeface="Arial" panose="020B0604020202020204" pitchFamily="34" charset="0"/>
              </a:rPr>
              <a:t> schools clearing errors by specified deadlines</a:t>
            </a:r>
          </a:p>
          <a:p>
            <a:pPr defTabSz="685800"/>
            <a:r>
              <a:rPr lang="en-US" sz="1350" dirty="0">
                <a:solidFill>
                  <a:prstClr val="black"/>
                </a:solidFill>
                <a:latin typeface="Arial" panose="020B0604020202020204" pitchFamily="34" charset="0"/>
                <a:cs typeface="Arial" panose="020B0604020202020204" pitchFamily="34" charset="0"/>
              </a:rPr>
              <a:t>**Any requests for changes must be received by CSI on or before </a:t>
            </a:r>
            <a:r>
              <a:rPr lang="en-US" sz="1350" b="1" dirty="0">
                <a:solidFill>
                  <a:prstClr val="black"/>
                </a:solidFill>
                <a:latin typeface="Arial" panose="020B0604020202020204" pitchFamily="34" charset="0"/>
                <a:cs typeface="Arial" panose="020B0604020202020204" pitchFamily="34" charset="0"/>
              </a:rPr>
              <a:t>1/22/2024</a:t>
            </a:r>
          </a:p>
        </p:txBody>
      </p:sp>
      <p:pic>
        <p:nvPicPr>
          <p:cNvPr id="2050" name="Picture 2">
            <a:extLs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3787" y="1348987"/>
            <a:ext cx="1055513" cy="105551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C183D7F6-B498-43B3-948B-1728B52AA6E4}">
                <adec:decorative xmlns:adec="http://schemas.microsoft.com/office/drawing/2017/decorative" val="1"/>
              </a:ext>
            </a:extLst>
          </p:cNvPr>
          <p:cNvSpPr>
            <a:spLocks noGrp="1"/>
          </p:cNvSpPr>
          <p:nvPr>
            <p:ph type="sldNum" idx="12"/>
          </p:nvPr>
        </p:nvSpPr>
        <p:spPr/>
        <p:txBody>
          <a:bodyPr/>
          <a:lstStyle/>
          <a:p>
            <a:pPr defTabSz="685800"/>
            <a:fld id="{00000000-1234-1234-1234-123412341234}" type="slidenum">
              <a:rPr lang="en">
                <a:solidFill>
                  <a:prstClr val="black">
                    <a:tint val="75000"/>
                  </a:prstClr>
                </a:solidFill>
                <a:latin typeface="Calibri" panose="020F0502020204030204"/>
              </a:rPr>
              <a:pPr defTabSz="685800"/>
              <a:t>37</a:t>
            </a:fld>
            <a:endParaRPr lang="en" dirty="0">
              <a:solidFill>
                <a:prstClr val="black">
                  <a:tint val="75000"/>
                </a:prstClr>
              </a:solidFill>
              <a:latin typeface="Calibri" panose="020F0502020204030204"/>
            </a:endParaRPr>
          </a:p>
        </p:txBody>
      </p:sp>
      <p:pic>
        <p:nvPicPr>
          <p:cNvPr id="8" name="Audio 7">
            <a:hlinkClick r:id="" action="ppaction://media"/>
            <a:extLst>
              <a:ext uri="{FF2B5EF4-FFF2-40B4-BE49-F238E27FC236}">
                <a16:creationId xmlns:a16="http://schemas.microsoft.com/office/drawing/2014/main" id="{24D34C2F-41B2-C750-F3E3-A83FD5BA6BB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631641244"/>
      </p:ext>
    </p:extLst>
  </p:cSld>
  <p:clrMapOvr>
    <a:masterClrMapping/>
  </p:clrMapOvr>
  <mc:AlternateContent xmlns:mc="http://schemas.openxmlformats.org/markup-compatibility/2006" xmlns:p14="http://schemas.microsoft.com/office/powerpoint/2010/main">
    <mc:Choice Requires="p14">
      <p:transition spd="slow" p14:dur="2000" advTm="41082"/>
    </mc:Choice>
    <mc:Fallback xmlns="">
      <p:transition spd="slow" advTm="41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Shape 337"/>
          <p:cNvSpPr txBox="1">
            <a:spLocks noGrp="1"/>
          </p:cNvSpPr>
          <p:nvPr>
            <p:ph type="ctrTitle" idx="4294967295"/>
          </p:nvPr>
        </p:nvSpPr>
        <p:spPr>
          <a:xfrm>
            <a:off x="1245269" y="1454757"/>
            <a:ext cx="6755731" cy="559781"/>
          </a:xfrm>
          <a:prstGeom prst="rect">
            <a:avLst/>
          </a:prstGeom>
        </p:spPr>
        <p:txBody>
          <a:bodyPr spcFirstLastPara="1" vert="horz" wrap="square" lIns="68569" tIns="68569" rIns="68569" bIns="68569" rtlCol="0" anchor="b" anchorCtr="0">
            <a:noAutofit/>
          </a:bodyPr>
          <a:lstStyle/>
          <a:p>
            <a:r>
              <a:rPr lang="en-US" sz="2700" dirty="0">
                <a:solidFill>
                  <a:schemeClr val="bg1"/>
                </a:solidFill>
              </a:rPr>
              <a:t>Thank you for Reviewing this Training</a:t>
            </a:r>
          </a:p>
        </p:txBody>
      </p:sp>
      <p:sp>
        <p:nvSpPr>
          <p:cNvPr id="339" name="Shape 339"/>
          <p:cNvSpPr txBox="1">
            <a:spLocks noGrp="1"/>
          </p:cNvSpPr>
          <p:nvPr>
            <p:ph type="body" idx="4294967295"/>
          </p:nvPr>
        </p:nvSpPr>
        <p:spPr>
          <a:xfrm>
            <a:off x="1830019" y="3634858"/>
            <a:ext cx="5312852" cy="1995525"/>
          </a:xfrm>
          <a:prstGeom prst="rect">
            <a:avLst/>
          </a:prstGeom>
        </p:spPr>
        <p:txBody>
          <a:bodyPr spcFirstLastPara="1" vert="horz" wrap="square" lIns="68569" tIns="68569" rIns="68569" bIns="68569" rtlCol="0" anchor="t" anchorCtr="0">
            <a:noAutofit/>
          </a:bodyPr>
          <a:lstStyle/>
          <a:p>
            <a:pPr marL="0" indent="0">
              <a:spcBef>
                <a:spcPts val="450"/>
              </a:spcBef>
              <a:buNone/>
            </a:pPr>
            <a:r>
              <a:rPr lang="en" sz="1800" dirty="0">
                <a:solidFill>
                  <a:srgbClr val="FFFFFF"/>
                </a:solidFill>
                <a:ea typeface="Arial Unicode MS" panose="020B0604020202020204" pitchFamily="34" charset="-128"/>
              </a:rPr>
              <a:t>Contact the Submissions Inbox with Questions:</a:t>
            </a:r>
            <a:endParaRPr sz="1800" dirty="0">
              <a:solidFill>
                <a:srgbClr val="FFFFFF"/>
              </a:solidFill>
              <a:ea typeface="Arial Unicode MS" panose="020B0604020202020204" pitchFamily="34" charset="-128"/>
            </a:endParaRPr>
          </a:p>
          <a:p>
            <a:pPr marL="582930" lvl="2" indent="0">
              <a:buNone/>
            </a:pPr>
            <a:r>
              <a:rPr lang="en-US" dirty="0">
                <a:solidFill>
                  <a:schemeClr val="bg1"/>
                </a:solidFill>
                <a:latin typeface="Arial" panose="020B0604020202020204" pitchFamily="34" charset="0"/>
                <a:cs typeface="Arial" panose="020B0604020202020204" pitchFamily="34" charset="0"/>
              </a:rPr>
              <a:t>Submissions_CSI@csi.state.co.us</a:t>
            </a:r>
          </a:p>
          <a:p>
            <a:pPr marL="582930" lvl="2" indent="0">
              <a:buNone/>
            </a:pPr>
            <a:endParaRPr lang="en-US" dirty="0"/>
          </a:p>
        </p:txBody>
      </p:sp>
      <p:sp>
        <p:nvSpPr>
          <p:cNvPr id="340" name="Shape 340"/>
          <p:cNvSpPr txBox="1">
            <a:spLocks noGrp="1"/>
          </p:cNvSpPr>
          <p:nvPr>
            <p:ph type="sldNum" idx="12"/>
          </p:nvPr>
        </p:nvSpPr>
        <p:spPr>
          <a:xfrm>
            <a:off x="7503431" y="5630383"/>
            <a:ext cx="411525" cy="313425"/>
          </a:xfrm>
          <a:prstGeom prst="rect">
            <a:avLst/>
          </a:prstGeom>
        </p:spPr>
        <p:txBody>
          <a:bodyPr spcFirstLastPara="1" vert="horz" wrap="square" lIns="68569" tIns="68569" rIns="68569" bIns="68569" rtlCol="0" anchor="t" anchorCtr="0">
            <a:noAutofit/>
          </a:bodyPr>
          <a:lstStyle/>
          <a:p>
            <a:fld id="{00000000-1234-1234-1234-123412341234}" type="slidenum">
              <a:rPr lang="en"/>
              <a:pPr/>
              <a:t>38</a:t>
            </a:fld>
            <a:endParaRPr dirty="0"/>
          </a:p>
        </p:txBody>
      </p:sp>
      <p:grpSp>
        <p:nvGrpSpPr>
          <p:cNvPr id="3" name="Group 4">
            <a:extLst>
              <a:ext uri="{C183D7F6-B498-43B3-948B-1728B52AA6E4}">
                <adec:decorative xmlns:adec="http://schemas.microsoft.com/office/drawing/2017/decorative" val="1"/>
              </a:ext>
            </a:extLst>
          </p:cNvPr>
          <p:cNvGrpSpPr>
            <a:grpSpLocks noChangeAspect="1"/>
          </p:cNvGrpSpPr>
          <p:nvPr/>
        </p:nvGrpSpPr>
        <p:grpSpPr bwMode="auto">
          <a:xfrm>
            <a:off x="3328550" y="4508814"/>
            <a:ext cx="1228725" cy="1121569"/>
            <a:chOff x="3066" y="3067"/>
            <a:chExt cx="1032" cy="942"/>
          </a:xfrm>
          <a:solidFill>
            <a:srgbClr val="7030A0"/>
          </a:solidFill>
        </p:grpSpPr>
        <p:sp>
          <p:nvSpPr>
            <p:cNvPr id="4" name="AutoShape 3"/>
            <p:cNvSpPr>
              <a:spLocks noChangeAspect="1" noChangeArrowheads="1" noTextEdit="1"/>
            </p:cNvSpPr>
            <p:nvPr/>
          </p:nvSpPr>
          <p:spPr bwMode="auto">
            <a:xfrm>
              <a:off x="3066" y="3067"/>
              <a:ext cx="1032" cy="94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6" y="3067"/>
              <a:ext cx="1036" cy="94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pic>
        <p:nvPicPr>
          <p:cNvPr id="6" name="Audio 5">
            <a:hlinkClick r:id="" action="ppaction://media"/>
            <a:extLst>
              <a:ext uri="{FF2B5EF4-FFF2-40B4-BE49-F238E27FC236}">
                <a16:creationId xmlns:a16="http://schemas.microsoft.com/office/drawing/2014/main" id="{0948DD04-E8EC-F42C-EAAC-7817D4BF1AA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670772082"/>
      </p:ext>
    </p:extLst>
  </p:cSld>
  <p:clrMapOvr>
    <a:masterClrMapping/>
  </p:clrMapOvr>
  <mc:AlternateContent xmlns:mc="http://schemas.openxmlformats.org/markup-compatibility/2006" xmlns:p14="http://schemas.microsoft.com/office/powerpoint/2010/main">
    <mc:Choice Requires="p14">
      <p:transition spd="slow" p14:dur="2000" advTm="10607"/>
    </mc:Choice>
    <mc:Fallback xmlns="">
      <p:transition spd="slow" advTm="10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1813275" y="1063238"/>
            <a:ext cx="4846950" cy="857250"/>
          </a:xfrm>
          <a:prstGeom prst="rect">
            <a:avLst/>
          </a:prstGeom>
        </p:spPr>
        <p:txBody>
          <a:bodyPr spcFirstLastPara="1" vert="horz" wrap="square" lIns="68569" tIns="68569" rIns="68569" bIns="68569" rtlCol="0" anchor="b" anchorCtr="0">
            <a:noAutofit/>
          </a:bodyPr>
          <a:lstStyle/>
          <a:p>
            <a:r>
              <a:rPr lang="en" dirty="0">
                <a:solidFill>
                  <a:schemeClr val="tx1"/>
                </a:solidFill>
                <a:latin typeface="Arial" panose="020B0604020202020204" pitchFamily="34" charset="0"/>
                <a:cs typeface="Arial" panose="020B0604020202020204" pitchFamily="34" charset="0"/>
              </a:rPr>
              <a:t>Required Files</a:t>
            </a:r>
            <a:endParaRPr dirty="0">
              <a:solidFill>
                <a:schemeClr val="tx1"/>
              </a:solidFill>
              <a:latin typeface="Arial" panose="020B0604020202020204" pitchFamily="34" charset="0"/>
              <a:cs typeface="Arial" panose="020B0604020202020204" pitchFamily="34" charset="0"/>
            </a:endParaRPr>
          </a:p>
        </p:txBody>
      </p:sp>
      <p:pic>
        <p:nvPicPr>
          <p:cNvPr id="5122" name="Picture 2">
            <a:extLs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051" y="3320407"/>
            <a:ext cx="1711651" cy="14550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C66238B7-7932-4876-88B6-28BBF8998A98}"/>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77881" y="3320407"/>
            <a:ext cx="1711651" cy="14550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73FF29C-252C-47B4-8133-156467ADA84A}"/>
              </a:ext>
            </a:extLst>
          </p:cNvPr>
          <p:cNvSpPr txBox="1"/>
          <p:nvPr/>
        </p:nvSpPr>
        <p:spPr>
          <a:xfrm>
            <a:off x="301880" y="3863412"/>
            <a:ext cx="1178719" cy="415498"/>
          </a:xfrm>
          <a:prstGeom prst="rect">
            <a:avLst/>
          </a:prstGeom>
          <a:noFill/>
        </p:spPr>
        <p:txBody>
          <a:bodyPr wrap="square" rtlCol="0">
            <a:spAutoFit/>
          </a:bodyPr>
          <a:lstStyle/>
          <a:p>
            <a:pPr algn="ctr" defTabSz="685800"/>
            <a:r>
              <a:rPr lang="en-US" sz="2100" dirty="0">
                <a:solidFill>
                  <a:prstClr val="black"/>
                </a:solidFill>
                <a:latin typeface="Calibri" panose="020F0502020204030204"/>
              </a:rPr>
              <a:t>Child</a:t>
            </a:r>
          </a:p>
        </p:txBody>
      </p:sp>
      <p:sp>
        <p:nvSpPr>
          <p:cNvPr id="4" name="Arrow: Right 3">
            <a:extLst>
              <a:ext uri="{FF2B5EF4-FFF2-40B4-BE49-F238E27FC236}">
                <a16:creationId xmlns:a16="http://schemas.microsoft.com/office/drawing/2014/main" id="{6E20187B-0C5D-4FD2-BF59-B0ADB5295BB1}"/>
              </a:ext>
              <a:ext uri="{C183D7F6-B498-43B3-948B-1728B52AA6E4}">
                <adec:decorative xmlns:adec="http://schemas.microsoft.com/office/drawing/2017/decorative" val="1"/>
              </a:ext>
            </a:extLst>
          </p:cNvPr>
          <p:cNvSpPr/>
          <p:nvPr/>
        </p:nvSpPr>
        <p:spPr>
          <a:xfrm>
            <a:off x="1739578" y="3898375"/>
            <a:ext cx="1707809" cy="29908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8" name="TextBox 7">
            <a:extLst>
              <a:ext uri="{FF2B5EF4-FFF2-40B4-BE49-F238E27FC236}">
                <a16:creationId xmlns:a16="http://schemas.microsoft.com/office/drawing/2014/main" id="{8722C733-EDE3-45D9-A895-C978DD5ABCE0}"/>
              </a:ext>
            </a:extLst>
          </p:cNvPr>
          <p:cNvSpPr txBox="1"/>
          <p:nvPr/>
        </p:nvSpPr>
        <p:spPr>
          <a:xfrm>
            <a:off x="6982017" y="3863252"/>
            <a:ext cx="1429283" cy="369332"/>
          </a:xfrm>
          <a:prstGeom prst="rect">
            <a:avLst/>
          </a:prstGeom>
          <a:noFill/>
        </p:spPr>
        <p:txBody>
          <a:bodyPr wrap="square" rtlCol="0">
            <a:spAutoFit/>
          </a:bodyPr>
          <a:lstStyle/>
          <a:p>
            <a:pPr algn="ctr" defTabSz="685800"/>
            <a:r>
              <a:rPr lang="en-US" dirty="0">
                <a:solidFill>
                  <a:prstClr val="black"/>
                </a:solidFill>
                <a:latin typeface="Calibri" panose="020F0502020204030204"/>
              </a:rPr>
              <a:t>Participation</a:t>
            </a:r>
          </a:p>
        </p:txBody>
      </p:sp>
      <p:sp>
        <p:nvSpPr>
          <p:cNvPr id="5" name="Arrow: Left 4">
            <a:extLst>
              <a:ext uri="{FF2B5EF4-FFF2-40B4-BE49-F238E27FC236}">
                <a16:creationId xmlns:a16="http://schemas.microsoft.com/office/drawing/2014/main" id="{C50B43F5-68DB-4242-AD61-260B4AEC3ACB}"/>
              </a:ext>
              <a:ext uri="{C183D7F6-B498-43B3-948B-1728B52AA6E4}">
                <adec:decorative xmlns:adec="http://schemas.microsoft.com/office/drawing/2017/decorative" val="1"/>
              </a:ext>
            </a:extLst>
          </p:cNvPr>
          <p:cNvSpPr/>
          <p:nvPr/>
        </p:nvSpPr>
        <p:spPr>
          <a:xfrm>
            <a:off x="5431830" y="3904239"/>
            <a:ext cx="1457833" cy="299086"/>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7" name="Star: 12 Points 6">
            <a:extLst>
              <a:ext uri="{FF2B5EF4-FFF2-40B4-BE49-F238E27FC236}">
                <a16:creationId xmlns:a16="http://schemas.microsoft.com/office/drawing/2014/main" id="{D97011A3-8629-4EDA-9D7C-1E47F26746B1}"/>
              </a:ext>
            </a:extLst>
          </p:cNvPr>
          <p:cNvSpPr/>
          <p:nvPr/>
        </p:nvSpPr>
        <p:spPr>
          <a:xfrm>
            <a:off x="3549455" y="3562143"/>
            <a:ext cx="1585885" cy="971550"/>
          </a:xfrm>
          <a:prstGeom prst="star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Calibri" panose="020F0502020204030204"/>
              </a:rPr>
              <a:t>Snapshot</a:t>
            </a:r>
          </a:p>
        </p:txBody>
      </p:sp>
      <p:sp>
        <p:nvSpPr>
          <p:cNvPr id="126" name="Shape 126">
            <a:extLst>
              <a:ext uri="{C183D7F6-B498-43B3-948B-1728B52AA6E4}">
                <adec:decorative xmlns:adec="http://schemas.microsoft.com/office/drawing/2017/decorative" val="1"/>
              </a:ext>
            </a:extLst>
          </p:cNvPr>
          <p:cNvSpPr txBox="1">
            <a:spLocks noGrp="1"/>
          </p:cNvSpPr>
          <p:nvPr>
            <p:ph type="sldNum" idx="12"/>
          </p:nvPr>
        </p:nvSpPr>
        <p:spPr>
          <a:xfrm>
            <a:off x="8205537" y="6169270"/>
            <a:ext cx="411525" cy="313425"/>
          </a:xfrm>
          <a:prstGeom prst="rect">
            <a:avLst/>
          </a:prstGeom>
        </p:spPr>
        <p:txBody>
          <a:bodyPr spcFirstLastPara="1" vert="horz" wrap="square" lIns="68569" tIns="68569" rIns="68569" bIns="68569" rtlCol="0" anchor="t" anchorCtr="0">
            <a:noAutofit/>
          </a:bodyPr>
          <a:lstStyle/>
          <a:p>
            <a:pPr defTabSz="685800"/>
            <a:fld id="{00000000-1234-1234-1234-123412341234}" type="slidenum">
              <a:rPr lang="en">
                <a:solidFill>
                  <a:prstClr val="black">
                    <a:tint val="75000"/>
                  </a:prstClr>
                </a:solidFill>
                <a:latin typeface="Calibri" panose="020F0502020204030204"/>
              </a:rPr>
              <a:pPr defTabSz="685800"/>
              <a:t>4</a:t>
            </a:fld>
            <a:endParaRPr dirty="0">
              <a:solidFill>
                <a:prstClr val="black">
                  <a:tint val="75000"/>
                </a:prstClr>
              </a:solidFill>
              <a:latin typeface="Calibri" panose="020F0502020204030204"/>
            </a:endParaRPr>
          </a:p>
        </p:txBody>
      </p:sp>
      <p:pic>
        <p:nvPicPr>
          <p:cNvPr id="10" name="Audio 9">
            <a:hlinkClick r:id="" action="ppaction://media"/>
            <a:extLst>
              <a:ext uri="{FF2B5EF4-FFF2-40B4-BE49-F238E27FC236}">
                <a16:creationId xmlns:a16="http://schemas.microsoft.com/office/drawing/2014/main" id="{FF65ED6C-9831-36F9-C091-BD318D6803A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840023188"/>
      </p:ext>
    </p:extLst>
  </p:cSld>
  <p:clrMapOvr>
    <a:masterClrMapping/>
  </p:clrMapOvr>
  <mc:AlternateContent xmlns:mc="http://schemas.openxmlformats.org/markup-compatibility/2006" xmlns:p14="http://schemas.microsoft.com/office/powerpoint/2010/main">
    <mc:Choice Requires="p14">
      <p:transition spd="slow" p14:dur="2000" advTm="19611"/>
    </mc:Choice>
    <mc:Fallback xmlns="">
      <p:transition spd="slow" advTm="19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2" presetClass="entr" presetSubtype="8"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750" fill="hold"/>
                                        <p:tgtEl>
                                          <p:spTgt spid="2"/>
                                        </p:tgtEl>
                                        <p:attrNameLst>
                                          <p:attrName>ppt_x</p:attrName>
                                        </p:attrNameLst>
                                      </p:cBhvr>
                                      <p:tavLst>
                                        <p:tav tm="0">
                                          <p:val>
                                            <p:strVal val="0-#ppt_w/2"/>
                                          </p:val>
                                        </p:tav>
                                        <p:tav tm="100000">
                                          <p:val>
                                            <p:strVal val="#ppt_x"/>
                                          </p:val>
                                        </p:tav>
                                      </p:tavLst>
                                    </p:anim>
                                    <p:anim calcmode="lin" valueType="num">
                                      <p:cBhvr additive="base">
                                        <p:cTn id="10" dur="750" fill="hold"/>
                                        <p:tgtEl>
                                          <p:spTgt spid="2"/>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 calcmode="lin" valueType="num">
                                      <p:cBhvr additive="base">
                                        <p:cTn id="13" dur="750" fill="hold"/>
                                        <p:tgtEl>
                                          <p:spTgt spid="5122"/>
                                        </p:tgtEl>
                                        <p:attrNameLst>
                                          <p:attrName>ppt_x</p:attrName>
                                        </p:attrNameLst>
                                      </p:cBhvr>
                                      <p:tavLst>
                                        <p:tav tm="0">
                                          <p:val>
                                            <p:strVal val="0-#ppt_w/2"/>
                                          </p:val>
                                        </p:tav>
                                        <p:tav tm="100000">
                                          <p:val>
                                            <p:strVal val="#ppt_x"/>
                                          </p:val>
                                        </p:tav>
                                      </p:tavLst>
                                    </p:anim>
                                    <p:anim calcmode="lin" valueType="num">
                                      <p:cBhvr additive="base">
                                        <p:cTn id="14" dur="750" fill="hold"/>
                                        <p:tgtEl>
                                          <p:spTgt spid="512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750" fill="hold"/>
                                        <p:tgtEl>
                                          <p:spTgt spid="4"/>
                                        </p:tgtEl>
                                        <p:attrNameLst>
                                          <p:attrName>ppt_x</p:attrName>
                                        </p:attrNameLst>
                                      </p:cBhvr>
                                      <p:tavLst>
                                        <p:tav tm="0">
                                          <p:val>
                                            <p:strVal val="0-#ppt_w/2"/>
                                          </p:val>
                                        </p:tav>
                                        <p:tav tm="100000">
                                          <p:val>
                                            <p:strVal val="#ppt_x"/>
                                          </p:val>
                                        </p:tav>
                                      </p:tavLst>
                                    </p:anim>
                                    <p:anim calcmode="lin" valueType="num">
                                      <p:cBhvr additive="base">
                                        <p:cTn id="18" dur="750" fill="hold"/>
                                        <p:tgtEl>
                                          <p:spTgt spid="4"/>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750" fill="hold"/>
                                        <p:tgtEl>
                                          <p:spTgt spid="5"/>
                                        </p:tgtEl>
                                        <p:attrNameLst>
                                          <p:attrName>ppt_x</p:attrName>
                                        </p:attrNameLst>
                                      </p:cBhvr>
                                      <p:tavLst>
                                        <p:tav tm="0">
                                          <p:val>
                                            <p:strVal val="1+#ppt_w/2"/>
                                          </p:val>
                                        </p:tav>
                                        <p:tav tm="100000">
                                          <p:val>
                                            <p:strVal val="#ppt_x"/>
                                          </p:val>
                                        </p:tav>
                                      </p:tavLst>
                                    </p:anim>
                                    <p:anim calcmode="lin" valueType="num">
                                      <p:cBhvr additive="base">
                                        <p:cTn id="22" dur="750" fill="hold"/>
                                        <p:tgtEl>
                                          <p:spTgt spid="5"/>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750" fill="hold"/>
                                        <p:tgtEl>
                                          <p:spTgt spid="8"/>
                                        </p:tgtEl>
                                        <p:attrNameLst>
                                          <p:attrName>ppt_x</p:attrName>
                                        </p:attrNameLst>
                                      </p:cBhvr>
                                      <p:tavLst>
                                        <p:tav tm="0">
                                          <p:val>
                                            <p:strVal val="1+#ppt_w/2"/>
                                          </p:val>
                                        </p:tav>
                                        <p:tav tm="100000">
                                          <p:val>
                                            <p:strVal val="#ppt_x"/>
                                          </p:val>
                                        </p:tav>
                                      </p:tavLst>
                                    </p:anim>
                                    <p:anim calcmode="lin" valueType="num">
                                      <p:cBhvr additive="base">
                                        <p:cTn id="26" dur="750" fill="hold"/>
                                        <p:tgtEl>
                                          <p:spTgt spid="8"/>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750" fill="hold"/>
                                        <p:tgtEl>
                                          <p:spTgt spid="6"/>
                                        </p:tgtEl>
                                        <p:attrNameLst>
                                          <p:attrName>ppt_x</p:attrName>
                                        </p:attrNameLst>
                                      </p:cBhvr>
                                      <p:tavLst>
                                        <p:tav tm="0">
                                          <p:val>
                                            <p:strVal val="1+#ppt_w/2"/>
                                          </p:val>
                                        </p:tav>
                                        <p:tav tm="100000">
                                          <p:val>
                                            <p:strVal val="#ppt_x"/>
                                          </p:val>
                                        </p:tav>
                                      </p:tavLst>
                                    </p:anim>
                                    <p:anim calcmode="lin" valueType="num">
                                      <p:cBhvr additive="base">
                                        <p:cTn id="30"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0"/>
                </p:tgtEl>
              </p:cMediaNode>
            </p:audio>
          </p:childTnLst>
        </p:cTn>
      </p:par>
    </p:tnLst>
    <p:bldLst>
      <p:bldP spid="2" grpId="0"/>
      <p:bldP spid="4" grpId="0" animBg="1"/>
      <p:bldP spid="8"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1777273" y="683894"/>
            <a:ext cx="4846950" cy="857250"/>
          </a:xfrm>
          <a:prstGeom prst="rect">
            <a:avLst/>
          </a:prstGeom>
        </p:spPr>
        <p:txBody>
          <a:bodyPr spcFirstLastPara="1" vert="horz" wrap="square" lIns="68569" tIns="68569" rIns="68569" bIns="68569" rtlCol="0" anchor="b" anchorCtr="0">
            <a:noAutofit/>
          </a:bodyPr>
          <a:lstStyle/>
          <a:p>
            <a:r>
              <a:rPr lang="en" sz="3000" dirty="0">
                <a:solidFill>
                  <a:schemeClr val="tx1"/>
                </a:solidFill>
                <a:latin typeface="Arial" panose="020B0604020202020204" pitchFamily="34" charset="0"/>
                <a:cs typeface="Arial" panose="020B0604020202020204" pitchFamily="34" charset="0"/>
              </a:rPr>
              <a:t>Child Overview</a:t>
            </a:r>
            <a:endParaRPr sz="3000" dirty="0">
              <a:solidFill>
                <a:schemeClr val="tx1"/>
              </a:solidFill>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704916513"/>
              </p:ext>
            </p:extLst>
          </p:nvPr>
        </p:nvGraphicFramePr>
        <p:xfrm>
          <a:off x="1384183" y="1920488"/>
          <a:ext cx="6635692" cy="3878580"/>
        </p:xfrm>
        <a:graphic>
          <a:graphicData uri="http://schemas.openxmlformats.org/drawingml/2006/table">
            <a:tbl>
              <a:tblPr firstRow="1" bandRow="1">
                <a:tableStyleId>{5C22544A-7EE6-4342-B048-85BDC9FD1C3A}</a:tableStyleId>
              </a:tblPr>
              <a:tblGrid>
                <a:gridCol w="6635692">
                  <a:extLst>
                    <a:ext uri="{9D8B030D-6E8A-4147-A177-3AD203B41FA5}">
                      <a16:colId xmlns:a16="http://schemas.microsoft.com/office/drawing/2014/main" val="20000"/>
                    </a:ext>
                  </a:extLst>
                </a:gridCol>
              </a:tblGrid>
              <a:tr h="3611880">
                <a:tc>
                  <a:txBody>
                    <a:bodyPr/>
                    <a:lstStyle/>
                    <a:p>
                      <a:pPr marL="38100" marR="0" lvl="0" indent="0" algn="l" defTabSz="914400" rtl="0" eaLnBrk="1" fontAlgn="auto" latinLnBrk="0" hangingPunct="1">
                        <a:lnSpc>
                          <a:spcPct val="100000"/>
                        </a:lnSpc>
                        <a:spcBef>
                          <a:spcPts val="600"/>
                        </a:spcBef>
                        <a:spcAft>
                          <a:spcPts val="0"/>
                        </a:spcAft>
                        <a:buClr>
                          <a:srgbClr val="677480"/>
                        </a:buClr>
                        <a:buSzPts val="3000"/>
                        <a:buFont typeface="Arial" panose="020B0604020202020204" pitchFamily="34" charset="0"/>
                        <a:buNone/>
                        <a:tabLst/>
                        <a:defRPr/>
                      </a:pPr>
                      <a:r>
                        <a:rPr lang="en-US" sz="1400" dirty="0">
                          <a:solidFill>
                            <a:srgbClr val="C00000"/>
                          </a:solidFill>
                          <a:latin typeface="Arial" panose="020B0604020202020204" pitchFamily="34" charset="0"/>
                          <a:cs typeface="Arial" panose="020B0604020202020204" pitchFamily="34" charset="0"/>
                        </a:rPr>
                        <a:t>The purpose of the Child File is to capture and verify the attributes of students with disabilities while he/she attended your AU at any point during the current reporting period.</a:t>
                      </a:r>
                    </a:p>
                    <a:p>
                      <a:pPr marL="38100" marR="0" lvl="0" indent="0" algn="l" defTabSz="914400" rtl="0" eaLnBrk="1" fontAlgn="auto" latinLnBrk="0" hangingPunct="1">
                        <a:lnSpc>
                          <a:spcPct val="100000"/>
                        </a:lnSpc>
                        <a:spcBef>
                          <a:spcPts val="600"/>
                        </a:spcBef>
                        <a:spcAft>
                          <a:spcPts val="0"/>
                        </a:spcAft>
                        <a:buClr>
                          <a:srgbClr val="677480"/>
                        </a:buClr>
                        <a:buSzPts val="3000"/>
                        <a:buFont typeface="Arial" panose="020B0604020202020204" pitchFamily="34" charset="0"/>
                        <a:buNone/>
                        <a:tabLst/>
                        <a:defRPr/>
                      </a:pPr>
                      <a:endParaRPr kumimoji="0" lang="en-US" sz="1400" b="0" i="0" u="none" strike="noStrike" kern="0" cap="none" spc="0" normalizeH="0" baseline="0" noProof="0" dirty="0">
                        <a:ln>
                          <a:noFill/>
                        </a:ln>
                        <a:solidFill>
                          <a:schemeClr val="tx1"/>
                        </a:solidFill>
                        <a:effectLst/>
                        <a:uLnTx/>
                        <a:uFillTx/>
                        <a:latin typeface="Arial" panose="020B0604020202020204" pitchFamily="34" charset="0"/>
                        <a:ea typeface="Arial Unicode MS" panose="020B0604020202020204" pitchFamily="34" charset="-128"/>
                        <a:cs typeface="Arial" panose="020B0604020202020204" pitchFamily="34" charset="0"/>
                        <a:sym typeface="Lato"/>
                      </a:endParaRPr>
                    </a:p>
                    <a:p>
                      <a:pPr marL="38100" marR="0" lvl="0" indent="0" algn="l" defTabSz="914400" rtl="0" eaLnBrk="1" fontAlgn="auto" latinLnBrk="0" hangingPunct="1">
                        <a:lnSpc>
                          <a:spcPct val="100000"/>
                        </a:lnSpc>
                        <a:spcBef>
                          <a:spcPts val="600"/>
                        </a:spcBef>
                        <a:spcAft>
                          <a:spcPts val="0"/>
                        </a:spcAft>
                        <a:buClr>
                          <a:srgbClr val="677480"/>
                        </a:buClr>
                        <a:buSzPts val="3000"/>
                        <a:buFont typeface="Arial" panose="020B0604020202020204" pitchFamily="34" charset="0"/>
                        <a:buNone/>
                        <a:tabLst/>
                        <a:defRPr/>
                      </a:pPr>
                      <a:r>
                        <a:rPr kumimoji="0" lang="en-US" sz="1400" b="1" i="0" u="none" strike="noStrike" kern="0" cap="none" spc="0" normalizeH="0" baseline="0" noProof="0" dirty="0">
                          <a:ln>
                            <a:noFill/>
                          </a:ln>
                          <a:solidFill>
                            <a:srgbClr val="008CA0"/>
                          </a:solidFill>
                          <a:effectLst/>
                          <a:uLnTx/>
                          <a:uFillTx/>
                          <a:latin typeface="Arial" panose="020B0604020202020204" pitchFamily="34" charset="0"/>
                          <a:ea typeface="Arial Unicode MS" panose="020B0604020202020204" pitchFamily="34" charset="-128"/>
                          <a:cs typeface="Arial" panose="020B0604020202020204" pitchFamily="34" charset="0"/>
                          <a:sym typeface="Lato"/>
                        </a:rPr>
                        <a:t>Dependencies </a:t>
                      </a:r>
                    </a:p>
                    <a:p>
                      <a:pPr marL="323850" marR="0" lvl="0" indent="-285750" algn="l" defTabSz="914400" rtl="0" eaLnBrk="1" fontAlgn="auto" latinLnBrk="0" hangingPunct="1">
                        <a:lnSpc>
                          <a:spcPct val="100000"/>
                        </a:lnSpc>
                        <a:spcBef>
                          <a:spcPts val="600"/>
                        </a:spcBef>
                        <a:spcAft>
                          <a:spcPts val="0"/>
                        </a:spcAft>
                        <a:buClrTx/>
                        <a:buSzPct val="100000"/>
                        <a:buFont typeface="Arial" panose="020B0604020202020204" pitchFamily="34" charset="0"/>
                        <a:buChar char="•"/>
                        <a:tabLst/>
                        <a:defRPr/>
                      </a:pPr>
                      <a:r>
                        <a:rPr kumimoji="0" lang="en-US" sz="1400" b="0" i="0" u="none" strike="noStrike" kern="0" cap="none" spc="0" normalizeH="0" baseline="0" noProof="0" dirty="0">
                          <a:ln>
                            <a:noFill/>
                          </a:ln>
                          <a:solidFill>
                            <a:schemeClr val="tx1"/>
                          </a:solidFill>
                          <a:effectLst/>
                          <a:uLnTx/>
                          <a:uFillTx/>
                          <a:latin typeface="Arial" panose="020B0604020202020204" pitchFamily="34" charset="0"/>
                          <a:ea typeface="Arial Unicode MS" panose="020B0604020202020204" pitchFamily="34" charset="-128"/>
                          <a:cs typeface="Arial" panose="020B0604020202020204" pitchFamily="34" charset="0"/>
                          <a:sym typeface="Lato"/>
                        </a:rPr>
                        <a:t>Student has been assigned a SASID and details must match what is in RITS (i.e. Name, Date of Birth, Gender)</a:t>
                      </a:r>
                    </a:p>
                    <a:p>
                      <a:pPr marL="323850" marR="0" lvl="0" indent="-285750" algn="l" defTabSz="914400" rtl="0" eaLnBrk="1" fontAlgn="auto" latinLnBrk="0" hangingPunct="1">
                        <a:lnSpc>
                          <a:spcPct val="100000"/>
                        </a:lnSpc>
                        <a:spcBef>
                          <a:spcPts val="600"/>
                        </a:spcBef>
                        <a:spcAft>
                          <a:spcPts val="0"/>
                        </a:spcAft>
                        <a:buClrTx/>
                        <a:buSzPct val="100000"/>
                        <a:buFont typeface="Arial" panose="020B0604020202020204" pitchFamily="34" charset="0"/>
                        <a:buChar char="•"/>
                        <a:tabLst/>
                        <a:defRPr/>
                      </a:pPr>
                      <a:r>
                        <a:rPr kumimoji="0" lang="en-US" sz="1400" b="0" i="0" u="none" strike="noStrike" kern="0" cap="none" spc="0" normalizeH="0" baseline="0" noProof="0" dirty="0">
                          <a:ln>
                            <a:noFill/>
                          </a:ln>
                          <a:solidFill>
                            <a:schemeClr val="tx1"/>
                          </a:solidFill>
                          <a:effectLst/>
                          <a:uLnTx/>
                          <a:uFillTx/>
                          <a:latin typeface="Arial" panose="020B0604020202020204" pitchFamily="34" charset="0"/>
                          <a:ea typeface="Arial Unicode MS" panose="020B0604020202020204" pitchFamily="34" charset="-128"/>
                          <a:cs typeface="Arial" panose="020B0604020202020204" pitchFamily="34" charset="0"/>
                          <a:sym typeface="Lato"/>
                        </a:rPr>
                        <a:t>If a student has been assigned a LASID, then that SASID/LASID combination must appear on the Participation file and match what is in the student interchange.</a:t>
                      </a:r>
                    </a:p>
                    <a:p>
                      <a:pPr marL="38100" marR="0" lvl="0" indent="0" algn="l" defTabSz="914400" rtl="0" eaLnBrk="1" fontAlgn="auto" latinLnBrk="0" hangingPunct="1">
                        <a:lnSpc>
                          <a:spcPct val="100000"/>
                        </a:lnSpc>
                        <a:spcBef>
                          <a:spcPts val="600"/>
                        </a:spcBef>
                        <a:spcAft>
                          <a:spcPts val="0"/>
                        </a:spcAft>
                        <a:buClr>
                          <a:srgbClr val="677480"/>
                        </a:buClr>
                        <a:buSzPts val="3000"/>
                        <a:buFont typeface="Arial" panose="020B0604020202020204" pitchFamily="34" charset="0"/>
                        <a:buNone/>
                        <a:tabLst/>
                        <a:defRPr/>
                      </a:pPr>
                      <a:endParaRPr kumimoji="0" lang="en-US" sz="1400" b="0" i="0" u="none" strike="noStrike" kern="0" cap="none" spc="0" normalizeH="0" baseline="0" noProof="0" dirty="0">
                        <a:ln>
                          <a:noFill/>
                        </a:ln>
                        <a:solidFill>
                          <a:schemeClr val="tx1"/>
                        </a:solidFill>
                        <a:effectLst/>
                        <a:uLnTx/>
                        <a:uFillTx/>
                        <a:latin typeface="Arial" panose="020B0604020202020204" pitchFamily="34" charset="0"/>
                        <a:ea typeface="Arial Unicode MS" panose="020B0604020202020204" pitchFamily="34" charset="-128"/>
                        <a:cs typeface="Arial" panose="020B0604020202020204" pitchFamily="34" charset="0"/>
                        <a:sym typeface="Lato"/>
                      </a:endParaRPr>
                    </a:p>
                    <a:p>
                      <a:pPr marL="38100" marR="0" lvl="0" indent="0" algn="l" defTabSz="914400" rtl="0" eaLnBrk="1" fontAlgn="auto" latinLnBrk="0" hangingPunct="1">
                        <a:lnSpc>
                          <a:spcPct val="100000"/>
                        </a:lnSpc>
                        <a:spcBef>
                          <a:spcPts val="600"/>
                        </a:spcBef>
                        <a:spcAft>
                          <a:spcPts val="0"/>
                        </a:spcAft>
                        <a:buClr>
                          <a:srgbClr val="677480"/>
                        </a:buClr>
                        <a:buSzPts val="3000"/>
                        <a:buFont typeface="Arial" panose="020B0604020202020204" pitchFamily="34" charset="0"/>
                        <a:buNone/>
                        <a:tabLst/>
                        <a:defRPr/>
                      </a:pPr>
                      <a:r>
                        <a:rPr kumimoji="0" lang="en-US" sz="1400" b="1" i="0" u="none" strike="noStrike" kern="0" cap="none" spc="0" normalizeH="0" baseline="0" noProof="0" dirty="0">
                          <a:ln>
                            <a:noFill/>
                          </a:ln>
                          <a:solidFill>
                            <a:srgbClr val="EFAA1F"/>
                          </a:solidFill>
                          <a:effectLst/>
                          <a:uLnTx/>
                          <a:uFillTx/>
                          <a:latin typeface="Arial" panose="020B0604020202020204" pitchFamily="34" charset="0"/>
                          <a:ea typeface="Arial Unicode MS" panose="020B0604020202020204" pitchFamily="34" charset="-128"/>
                          <a:cs typeface="Arial" panose="020B0604020202020204" pitchFamily="34" charset="0"/>
                          <a:sym typeface="Lato"/>
                        </a:rPr>
                        <a:t>Record Exception</a:t>
                      </a:r>
                    </a:p>
                    <a:p>
                      <a:pPr marL="323850" marR="0" lvl="0" indent="-285750" algn="l" defTabSz="914400" rtl="0" eaLnBrk="1" fontAlgn="auto" latinLnBrk="0" hangingPunct="1">
                        <a:lnSpc>
                          <a:spcPct val="100000"/>
                        </a:lnSpc>
                        <a:spcBef>
                          <a:spcPts val="600"/>
                        </a:spcBef>
                        <a:spcAft>
                          <a:spcPts val="0"/>
                        </a:spcAft>
                        <a:buClrTx/>
                        <a:buSzPct val="100000"/>
                        <a:buFont typeface="Arial" panose="020B0604020202020204" pitchFamily="34" charset="0"/>
                        <a:buChar char="•"/>
                        <a:tabLst/>
                        <a:defRPr/>
                      </a:pPr>
                      <a:r>
                        <a:rPr kumimoji="0" lang="en-US" sz="1400" b="0" i="0" u="none" strike="noStrike" kern="0" cap="none" spc="0" normalizeH="0" baseline="0" noProof="0" dirty="0">
                          <a:ln>
                            <a:noFill/>
                          </a:ln>
                          <a:solidFill>
                            <a:schemeClr val="tx1"/>
                          </a:solidFill>
                          <a:effectLst/>
                          <a:uLnTx/>
                          <a:uFillTx/>
                          <a:latin typeface="Arial" panose="020B0604020202020204" pitchFamily="34" charset="0"/>
                          <a:ea typeface="Arial Unicode MS" panose="020B0604020202020204" pitchFamily="34" charset="-128"/>
                          <a:cs typeface="Arial" panose="020B0604020202020204" pitchFamily="34" charset="0"/>
                          <a:sym typeface="Lato"/>
                        </a:rPr>
                        <a:t>One record must be submitted for any student who was referred, evaluated, and/or received special education services during the current reporting period.</a:t>
                      </a:r>
                    </a:p>
                    <a:p>
                      <a:pPr marL="38100" marR="0" lvl="0" indent="0" algn="l" defTabSz="914400" rtl="0" eaLnBrk="1" fontAlgn="auto" latinLnBrk="0" hangingPunct="1">
                        <a:lnSpc>
                          <a:spcPct val="100000"/>
                        </a:lnSpc>
                        <a:spcBef>
                          <a:spcPts val="600"/>
                        </a:spcBef>
                        <a:spcAft>
                          <a:spcPts val="0"/>
                        </a:spcAft>
                        <a:buClr>
                          <a:srgbClr val="677480"/>
                        </a:buClr>
                        <a:buSzPts val="3000"/>
                        <a:buFont typeface="Arial" panose="020B0604020202020204" pitchFamily="34" charset="0"/>
                        <a:buNone/>
                        <a:tabLst/>
                        <a:defRPr/>
                      </a:pPr>
                      <a:endParaRPr kumimoji="0" lang="en-US" sz="1400" b="1" i="0" u="none" strike="noStrike" kern="0" cap="none" spc="0" normalizeH="0" baseline="0" noProof="0" dirty="0">
                        <a:ln>
                          <a:noFill/>
                        </a:ln>
                        <a:solidFill>
                          <a:schemeClr val="tx1"/>
                        </a:solidFill>
                        <a:effectLst/>
                        <a:uLnTx/>
                        <a:uFillTx/>
                        <a:latin typeface="+mn-lt"/>
                        <a:ea typeface="Arial Unicode MS" panose="020B0604020202020204" pitchFamily="34" charset="-128"/>
                        <a:cs typeface="Arial Unicode MS" panose="020B0604020202020204" pitchFamily="34" charset="-128"/>
                        <a:sym typeface="Lato"/>
                      </a:endParaRPr>
                    </a:p>
                  </a:txBody>
                  <a:tcPr marL="68580" marR="68580" marT="34290" marB="34290">
                    <a:noFill/>
                  </a:tcPr>
                </a:tc>
                <a:extLst>
                  <a:ext uri="{0D108BD9-81ED-4DB2-BD59-A6C34878D82A}">
                    <a16:rowId xmlns:a16="http://schemas.microsoft.com/office/drawing/2014/main" val="10000"/>
                  </a:ext>
                </a:extLst>
              </a:tr>
            </a:tbl>
          </a:graphicData>
        </a:graphic>
      </p:graphicFrame>
      <p:pic>
        <p:nvPicPr>
          <p:cNvPr id="4" name="Picture 3">
            <a:extLst>
              <a:ext uri="{FF2B5EF4-FFF2-40B4-BE49-F238E27FC236}">
                <a16:creationId xmlns:a16="http://schemas.microsoft.com/office/drawing/2014/main" id="{45622982-48BE-4235-9070-54664CB4DEE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348" y="512732"/>
            <a:ext cx="1130757" cy="1407755"/>
          </a:xfrm>
          <a:prstGeom prst="rect">
            <a:avLst/>
          </a:prstGeom>
        </p:spPr>
      </p:pic>
      <p:sp>
        <p:nvSpPr>
          <p:cNvPr id="126" name="Shape 126">
            <a:extLst>
              <a:ext uri="{C183D7F6-B498-43B3-948B-1728B52AA6E4}">
                <adec:decorative xmlns:adec="http://schemas.microsoft.com/office/drawing/2017/decorative" val="1"/>
              </a:ext>
            </a:extLst>
          </p:cNvPr>
          <p:cNvSpPr txBox="1">
            <a:spLocks noGrp="1"/>
          </p:cNvSpPr>
          <p:nvPr>
            <p:ph type="sldNum" idx="12"/>
          </p:nvPr>
        </p:nvSpPr>
        <p:spPr>
          <a:xfrm>
            <a:off x="8176670" y="6102656"/>
            <a:ext cx="411525" cy="313425"/>
          </a:xfrm>
          <a:prstGeom prst="rect">
            <a:avLst/>
          </a:prstGeom>
        </p:spPr>
        <p:txBody>
          <a:bodyPr spcFirstLastPara="1" wrap="square" lIns="68569" tIns="68569" rIns="68569" bIns="68569" anchor="t" anchorCtr="0">
            <a:noAutofit/>
          </a:bodyPr>
          <a:lstStyle/>
          <a:p>
            <a:fld id="{00000000-1234-1234-1234-123412341234}" type="slidenum">
              <a:rPr lang="en">
                <a:solidFill>
                  <a:schemeClr val="bg1">
                    <a:lumMod val="65000"/>
                  </a:schemeClr>
                </a:solidFill>
              </a:rPr>
              <a:pPr/>
              <a:t>5</a:t>
            </a:fld>
            <a:endParaRPr dirty="0">
              <a:solidFill>
                <a:schemeClr val="bg1">
                  <a:lumMod val="65000"/>
                </a:schemeClr>
              </a:solidFill>
            </a:endParaRPr>
          </a:p>
        </p:txBody>
      </p:sp>
      <p:pic>
        <p:nvPicPr>
          <p:cNvPr id="6" name="Audio 5">
            <a:hlinkClick r:id="" action="ppaction://media"/>
            <a:extLst>
              <a:ext uri="{FF2B5EF4-FFF2-40B4-BE49-F238E27FC236}">
                <a16:creationId xmlns:a16="http://schemas.microsoft.com/office/drawing/2014/main" id="{C9761D88-0975-CB6E-4040-FD1658263CF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521496686"/>
      </p:ext>
    </p:extLst>
  </p:cSld>
  <p:clrMapOvr>
    <a:masterClrMapping/>
  </p:clrMapOvr>
  <mc:AlternateContent xmlns:mc="http://schemas.openxmlformats.org/markup-compatibility/2006" xmlns:p14="http://schemas.microsoft.com/office/powerpoint/2010/main">
    <mc:Choice Requires="p14">
      <p:transition spd="slow" p14:dur="2000" advTm="47062"/>
    </mc:Choice>
    <mc:Fallback xmlns="">
      <p:transition spd="slow" advTm="47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1777273" y="610999"/>
            <a:ext cx="4846950" cy="857250"/>
          </a:xfrm>
          <a:prstGeom prst="rect">
            <a:avLst/>
          </a:prstGeom>
        </p:spPr>
        <p:txBody>
          <a:bodyPr spcFirstLastPara="1" vert="horz" wrap="square" lIns="68569" tIns="68569" rIns="68569" bIns="68569" rtlCol="0" anchor="b" anchorCtr="0">
            <a:noAutofit/>
          </a:bodyPr>
          <a:lstStyle/>
          <a:p>
            <a:r>
              <a:rPr lang="en" sz="3000" dirty="0">
                <a:solidFill>
                  <a:schemeClr val="tx1"/>
                </a:solidFill>
                <a:latin typeface="Arial" panose="020B0604020202020204" pitchFamily="34" charset="0"/>
                <a:cs typeface="Arial" panose="020B0604020202020204" pitchFamily="34" charset="0"/>
              </a:rPr>
              <a:t>Participation Overview</a:t>
            </a:r>
            <a:endParaRPr sz="3000" dirty="0">
              <a:solidFill>
                <a:schemeClr val="tx1"/>
              </a:solidFill>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643809952"/>
              </p:ext>
            </p:extLst>
          </p:nvPr>
        </p:nvGraphicFramePr>
        <p:xfrm>
          <a:off x="1152747" y="1920488"/>
          <a:ext cx="6427148" cy="4088865"/>
        </p:xfrm>
        <a:graphic>
          <a:graphicData uri="http://schemas.openxmlformats.org/drawingml/2006/table">
            <a:tbl>
              <a:tblPr firstRow="1" bandRow="1">
                <a:tableStyleId>{5C22544A-7EE6-4342-B048-85BDC9FD1C3A}</a:tableStyleId>
              </a:tblPr>
              <a:tblGrid>
                <a:gridCol w="6427148">
                  <a:extLst>
                    <a:ext uri="{9D8B030D-6E8A-4147-A177-3AD203B41FA5}">
                      <a16:colId xmlns:a16="http://schemas.microsoft.com/office/drawing/2014/main" val="20000"/>
                    </a:ext>
                  </a:extLst>
                </a:gridCol>
              </a:tblGrid>
              <a:tr h="885577">
                <a:tc>
                  <a:txBody>
                    <a:bodyPr/>
                    <a:lstStyle/>
                    <a:p>
                      <a:pPr marL="38100" marR="0" lvl="0" indent="0" algn="l" defTabSz="914400" rtl="0" eaLnBrk="1" fontAlgn="auto" latinLnBrk="0" hangingPunct="1">
                        <a:lnSpc>
                          <a:spcPct val="100000"/>
                        </a:lnSpc>
                        <a:spcBef>
                          <a:spcPts val="600"/>
                        </a:spcBef>
                        <a:spcAft>
                          <a:spcPts val="0"/>
                        </a:spcAft>
                        <a:buClr>
                          <a:srgbClr val="677480"/>
                        </a:buClr>
                        <a:buSzPts val="3000"/>
                        <a:buFont typeface="Arial" panose="020B0604020202020204" pitchFamily="34" charset="0"/>
                        <a:buNone/>
                        <a:tabLst/>
                        <a:defRPr/>
                      </a:pPr>
                      <a:r>
                        <a:rPr kumimoji="0" lang="en-US" sz="1400" b="1" i="0" u="none" strike="noStrike" kern="0" cap="none" spc="0" normalizeH="0" baseline="0" noProof="0" dirty="0">
                          <a:ln>
                            <a:noFill/>
                          </a:ln>
                          <a:solidFill>
                            <a:srgbClr val="C00000"/>
                          </a:solidFill>
                          <a:effectLst/>
                          <a:uLnTx/>
                          <a:uFillTx/>
                          <a:latin typeface="Arial" panose="020B0604020202020204" pitchFamily="34" charset="0"/>
                          <a:ea typeface="Arial Unicode MS" panose="020B0604020202020204" pitchFamily="34" charset="-128"/>
                          <a:cs typeface="Arial" panose="020B0604020202020204" pitchFamily="34" charset="0"/>
                          <a:sym typeface="Lato"/>
                        </a:rPr>
                        <a:t>The Special Education Participation File contains data related to the student’s participation in special education, important dates, services received, and the staff who are working with them.</a:t>
                      </a:r>
                    </a:p>
                  </a:txBody>
                  <a:tcPr marL="68580" marR="68580" marT="34290" marB="34290">
                    <a:noFill/>
                  </a:tcPr>
                </a:tc>
                <a:extLst>
                  <a:ext uri="{0D108BD9-81ED-4DB2-BD59-A6C34878D82A}">
                    <a16:rowId xmlns:a16="http://schemas.microsoft.com/office/drawing/2014/main" val="10000"/>
                  </a:ext>
                </a:extLst>
              </a:tr>
              <a:tr h="3203288">
                <a:tc>
                  <a:txBody>
                    <a:bodyPr/>
                    <a:lstStyle/>
                    <a:p>
                      <a:pPr marL="38100" marR="0" lvl="0" indent="0" algn="l" defTabSz="914400" rtl="0" eaLnBrk="1" fontAlgn="auto" latinLnBrk="0" hangingPunct="1">
                        <a:lnSpc>
                          <a:spcPct val="100000"/>
                        </a:lnSpc>
                        <a:spcBef>
                          <a:spcPts val="600"/>
                        </a:spcBef>
                        <a:spcAft>
                          <a:spcPts val="0"/>
                        </a:spcAft>
                        <a:buClr>
                          <a:srgbClr val="677480"/>
                        </a:buClr>
                        <a:buSzPts val="3000"/>
                        <a:buFont typeface="Arial" panose="020B0604020202020204" pitchFamily="34" charset="0"/>
                        <a:buNone/>
                        <a:tabLst/>
                        <a:defRPr/>
                      </a:pPr>
                      <a:r>
                        <a:rPr kumimoji="0" lang="en-US" sz="1400" b="1" i="0" u="none" strike="noStrike" kern="0" cap="none" spc="0" normalizeH="0" baseline="0" noProof="0" dirty="0">
                          <a:ln>
                            <a:noFill/>
                          </a:ln>
                          <a:solidFill>
                            <a:srgbClr val="008CA0"/>
                          </a:solidFill>
                          <a:effectLst/>
                          <a:uLnTx/>
                          <a:uFillTx/>
                          <a:latin typeface="Arial" panose="020B0604020202020204" pitchFamily="34" charset="0"/>
                          <a:ea typeface="Arial Unicode MS" panose="020B0604020202020204" pitchFamily="34" charset="-128"/>
                          <a:cs typeface="Arial" panose="020B0604020202020204" pitchFamily="34" charset="0"/>
                          <a:sym typeface="Lato"/>
                        </a:rPr>
                        <a:t>Dependencies </a:t>
                      </a:r>
                    </a:p>
                    <a:p>
                      <a:pPr marL="38100" marR="0" lvl="0" indent="0" algn="l" defTabSz="914400" rtl="0" eaLnBrk="1" fontAlgn="auto" latinLnBrk="0" hangingPunct="1">
                        <a:lnSpc>
                          <a:spcPct val="100000"/>
                        </a:lnSpc>
                        <a:spcBef>
                          <a:spcPts val="600"/>
                        </a:spcBef>
                        <a:spcAft>
                          <a:spcPts val="0"/>
                        </a:spcAft>
                        <a:buClr>
                          <a:srgbClr val="677480"/>
                        </a:buClr>
                        <a:buSzPts val="3000"/>
                        <a:buFont typeface="Arial" panose="020B0604020202020204" pitchFamily="34" charset="0"/>
                        <a:buNone/>
                        <a:tabLst/>
                        <a:defRPr/>
                      </a:pPr>
                      <a:r>
                        <a:rPr kumimoji="0" lang="en-US" sz="1400" b="0" i="0" u="none" strike="noStrike" kern="0" cap="none" spc="0" normalizeH="0" baseline="0" noProof="0" dirty="0">
                          <a:ln>
                            <a:noFill/>
                          </a:ln>
                          <a:solidFill>
                            <a:schemeClr val="tx1"/>
                          </a:solidFill>
                          <a:effectLst/>
                          <a:uLnTx/>
                          <a:uFillTx/>
                          <a:latin typeface="Arial" panose="020B0604020202020204" pitchFamily="34" charset="0"/>
                          <a:ea typeface="Arial Unicode MS" panose="020B0604020202020204" pitchFamily="34" charset="-128"/>
                          <a:cs typeface="Arial" panose="020B0604020202020204" pitchFamily="34" charset="0"/>
                          <a:sym typeface="Lato"/>
                        </a:rPr>
                        <a:t>-Student has been assigned a SASID and details must match what is in RITS (i.e. Name, Date of Birth, Gender)</a:t>
                      </a:r>
                    </a:p>
                    <a:p>
                      <a:pPr marL="38100" marR="0" lvl="0" indent="0" algn="l" defTabSz="914400" rtl="0" eaLnBrk="1" fontAlgn="auto" latinLnBrk="0" hangingPunct="1">
                        <a:lnSpc>
                          <a:spcPct val="100000"/>
                        </a:lnSpc>
                        <a:spcBef>
                          <a:spcPts val="600"/>
                        </a:spcBef>
                        <a:spcAft>
                          <a:spcPts val="0"/>
                        </a:spcAft>
                        <a:buClr>
                          <a:srgbClr val="677480"/>
                        </a:buClr>
                        <a:buSzPts val="3000"/>
                        <a:buFont typeface="Arial" panose="020B0604020202020204" pitchFamily="34" charset="0"/>
                        <a:buNone/>
                        <a:tabLst/>
                        <a:defRPr/>
                      </a:pPr>
                      <a:r>
                        <a:rPr kumimoji="0" lang="en-US" sz="1400" b="0" i="0" u="none" strike="noStrike" kern="0" cap="none" spc="0" normalizeH="0" baseline="0" noProof="0" dirty="0">
                          <a:ln>
                            <a:noFill/>
                          </a:ln>
                          <a:solidFill>
                            <a:schemeClr val="tx1"/>
                          </a:solidFill>
                          <a:effectLst/>
                          <a:uLnTx/>
                          <a:uFillTx/>
                          <a:latin typeface="Arial" panose="020B0604020202020204" pitchFamily="34" charset="0"/>
                          <a:ea typeface="Arial Unicode MS" panose="020B0604020202020204" pitchFamily="34" charset="-128"/>
                          <a:cs typeface="Arial" panose="020B0604020202020204" pitchFamily="34" charset="0"/>
                          <a:sym typeface="Lato"/>
                        </a:rPr>
                        <a:t>-A record containing a students SASID/LASID combination must also be included on the Child File and the Student Interchange.</a:t>
                      </a:r>
                    </a:p>
                    <a:p>
                      <a:pPr marL="38100" marR="0" lvl="0" indent="0" algn="l" defTabSz="914400" rtl="0" eaLnBrk="1" fontAlgn="auto" latinLnBrk="0" hangingPunct="1">
                        <a:lnSpc>
                          <a:spcPct val="100000"/>
                        </a:lnSpc>
                        <a:spcBef>
                          <a:spcPts val="600"/>
                        </a:spcBef>
                        <a:spcAft>
                          <a:spcPts val="0"/>
                        </a:spcAft>
                        <a:buClr>
                          <a:srgbClr val="677480"/>
                        </a:buClr>
                        <a:buSzPts val="3000"/>
                        <a:buFont typeface="Arial" panose="020B0604020202020204" pitchFamily="34" charset="0"/>
                        <a:buNone/>
                        <a:tabLst/>
                        <a:defRPr/>
                      </a:pPr>
                      <a:r>
                        <a:rPr kumimoji="0" lang="en-US" sz="1400" b="0" i="0" u="none" strike="noStrike" kern="0" cap="none" spc="0" normalizeH="0" baseline="0" noProof="0" dirty="0">
                          <a:ln>
                            <a:noFill/>
                          </a:ln>
                          <a:solidFill>
                            <a:schemeClr val="tx1"/>
                          </a:solidFill>
                          <a:effectLst/>
                          <a:uLnTx/>
                          <a:uFillTx/>
                          <a:latin typeface="Arial" panose="020B0604020202020204" pitchFamily="34" charset="0"/>
                          <a:ea typeface="Arial Unicode MS" panose="020B0604020202020204" pitchFamily="34" charset="-128"/>
                          <a:cs typeface="Arial" panose="020B0604020202020204" pitchFamily="34" charset="0"/>
                          <a:sym typeface="Lato"/>
                        </a:rPr>
                        <a:t>-School Code and Grade Level will come from the Student School Association file when the December Count snapshot is created.</a:t>
                      </a:r>
                    </a:p>
                    <a:p>
                      <a:pPr marL="38100" marR="0" lvl="0" indent="0" algn="l" defTabSz="914400" rtl="0" eaLnBrk="1" fontAlgn="auto" latinLnBrk="0" hangingPunct="1">
                        <a:lnSpc>
                          <a:spcPct val="100000"/>
                        </a:lnSpc>
                        <a:spcBef>
                          <a:spcPts val="600"/>
                        </a:spcBef>
                        <a:spcAft>
                          <a:spcPts val="0"/>
                        </a:spcAft>
                        <a:buClr>
                          <a:srgbClr val="677480"/>
                        </a:buClr>
                        <a:buSzPts val="3000"/>
                        <a:buFont typeface="Arial" panose="020B0604020202020204" pitchFamily="34" charset="0"/>
                        <a:buNone/>
                        <a:tabLst/>
                        <a:defRPr/>
                      </a:pPr>
                      <a:r>
                        <a:rPr kumimoji="0" lang="en-US" sz="1400" b="0" i="0" u="none" strike="noStrike" kern="0" cap="none" spc="0" normalizeH="0" baseline="0" noProof="0" dirty="0">
                          <a:ln>
                            <a:noFill/>
                          </a:ln>
                          <a:solidFill>
                            <a:schemeClr val="tx1"/>
                          </a:solidFill>
                          <a:effectLst/>
                          <a:uLnTx/>
                          <a:uFillTx/>
                          <a:latin typeface="Arial" panose="020B0604020202020204" pitchFamily="34" charset="0"/>
                          <a:ea typeface="Arial Unicode MS" panose="020B0604020202020204" pitchFamily="34" charset="-128"/>
                          <a:cs typeface="Arial" panose="020B0604020202020204" pitchFamily="34" charset="0"/>
                          <a:sym typeface="Lato"/>
                        </a:rPr>
                        <a:t>-Student also are being served as of December 1</a:t>
                      </a:r>
                      <a:r>
                        <a:rPr kumimoji="0" lang="en-US" sz="1400" b="0" i="0" u="none" strike="noStrike" kern="0" cap="none" spc="0" normalizeH="0" baseline="30000" noProof="0" dirty="0">
                          <a:ln>
                            <a:noFill/>
                          </a:ln>
                          <a:solidFill>
                            <a:schemeClr val="tx1"/>
                          </a:solidFill>
                          <a:effectLst/>
                          <a:uLnTx/>
                          <a:uFillTx/>
                          <a:latin typeface="Arial" panose="020B0604020202020204" pitchFamily="34" charset="0"/>
                          <a:ea typeface="Arial Unicode MS" panose="020B0604020202020204" pitchFamily="34" charset="-128"/>
                          <a:cs typeface="Arial" panose="020B0604020202020204" pitchFamily="34" charset="0"/>
                          <a:sym typeface="Lato"/>
                        </a:rPr>
                        <a:t>st</a:t>
                      </a:r>
                      <a:r>
                        <a:rPr kumimoji="0" lang="en-US" sz="1400" b="0" i="0" u="none" strike="noStrike" kern="0" cap="none" spc="0" normalizeH="0" baseline="0" noProof="0" dirty="0">
                          <a:ln>
                            <a:noFill/>
                          </a:ln>
                          <a:solidFill>
                            <a:schemeClr val="tx1"/>
                          </a:solidFill>
                          <a:effectLst/>
                          <a:uLnTx/>
                          <a:uFillTx/>
                          <a:latin typeface="Arial" panose="020B0604020202020204" pitchFamily="34" charset="0"/>
                          <a:ea typeface="Arial Unicode MS" panose="020B0604020202020204" pitchFamily="34" charset="-128"/>
                          <a:cs typeface="Arial" panose="020B0604020202020204" pitchFamily="34" charset="0"/>
                          <a:sym typeface="Lato"/>
                        </a:rPr>
                        <a:t>.</a:t>
                      </a:r>
                    </a:p>
                    <a:p>
                      <a:pPr marL="38100" marR="0" lvl="0" indent="0" algn="l" defTabSz="914400" rtl="0" eaLnBrk="1" fontAlgn="auto" latinLnBrk="0" hangingPunct="1">
                        <a:lnSpc>
                          <a:spcPct val="100000"/>
                        </a:lnSpc>
                        <a:spcBef>
                          <a:spcPts val="600"/>
                        </a:spcBef>
                        <a:spcAft>
                          <a:spcPts val="0"/>
                        </a:spcAft>
                        <a:buClr>
                          <a:srgbClr val="677480"/>
                        </a:buClr>
                        <a:buSzPts val="3000"/>
                        <a:buFont typeface="Arial" panose="020B0604020202020204" pitchFamily="34" charset="0"/>
                        <a:buNone/>
                        <a:tabLst/>
                        <a:defRPr/>
                      </a:pPr>
                      <a:endParaRPr kumimoji="0" lang="en-US" sz="1400" b="0" i="0" u="none" strike="noStrike" kern="0" cap="none" spc="0" normalizeH="0" baseline="0" noProof="0" dirty="0">
                        <a:ln>
                          <a:noFill/>
                        </a:ln>
                        <a:solidFill>
                          <a:schemeClr val="tx1"/>
                        </a:solidFill>
                        <a:effectLst/>
                        <a:uLnTx/>
                        <a:uFillTx/>
                        <a:latin typeface="Arial" panose="020B0604020202020204" pitchFamily="34" charset="0"/>
                        <a:ea typeface="Arial Unicode MS" panose="020B0604020202020204" pitchFamily="34" charset="-128"/>
                        <a:cs typeface="Arial" panose="020B0604020202020204" pitchFamily="34" charset="0"/>
                        <a:sym typeface="Lato"/>
                      </a:endParaRPr>
                    </a:p>
                    <a:p>
                      <a:pPr marL="38100" marR="0" lvl="0" indent="0" algn="l" defTabSz="914400" rtl="0" eaLnBrk="1" fontAlgn="auto" latinLnBrk="0" hangingPunct="1">
                        <a:lnSpc>
                          <a:spcPct val="100000"/>
                        </a:lnSpc>
                        <a:spcBef>
                          <a:spcPts val="600"/>
                        </a:spcBef>
                        <a:spcAft>
                          <a:spcPts val="0"/>
                        </a:spcAft>
                        <a:buClr>
                          <a:srgbClr val="677480"/>
                        </a:buClr>
                        <a:buSzPts val="3000"/>
                        <a:buFont typeface="Arial" panose="020B0604020202020204" pitchFamily="34" charset="0"/>
                        <a:buNone/>
                        <a:tabLst/>
                        <a:defRPr/>
                      </a:pPr>
                      <a:r>
                        <a:rPr kumimoji="0" lang="en-US" sz="1400" b="1" i="0" u="none" strike="noStrike" kern="0" cap="none" spc="0" normalizeH="0" baseline="0" noProof="0" dirty="0">
                          <a:ln>
                            <a:noFill/>
                          </a:ln>
                          <a:solidFill>
                            <a:srgbClr val="EFAA1F"/>
                          </a:solidFill>
                          <a:effectLst/>
                          <a:uLnTx/>
                          <a:uFillTx/>
                          <a:latin typeface="Arial" panose="020B0604020202020204" pitchFamily="34" charset="0"/>
                          <a:ea typeface="Arial Unicode MS" panose="020B0604020202020204" pitchFamily="34" charset="-128"/>
                          <a:cs typeface="Arial" panose="020B0604020202020204" pitchFamily="34" charset="0"/>
                          <a:sym typeface="Lato"/>
                        </a:rPr>
                        <a:t>Record Exception</a:t>
                      </a:r>
                    </a:p>
                    <a:p>
                      <a:pPr marL="38100" marR="0" lvl="0" indent="0" algn="l" defTabSz="914400" rtl="0" eaLnBrk="1" fontAlgn="auto" latinLnBrk="0" hangingPunct="1">
                        <a:lnSpc>
                          <a:spcPct val="100000"/>
                        </a:lnSpc>
                        <a:spcBef>
                          <a:spcPts val="600"/>
                        </a:spcBef>
                        <a:spcAft>
                          <a:spcPts val="0"/>
                        </a:spcAft>
                        <a:buClr>
                          <a:srgbClr val="677480"/>
                        </a:buClr>
                        <a:buSzPts val="3000"/>
                        <a:buFont typeface="Arial" panose="020B0604020202020204" pitchFamily="34" charset="0"/>
                        <a:buNone/>
                        <a:tabLst/>
                        <a:defRPr/>
                      </a:pPr>
                      <a:r>
                        <a:rPr kumimoji="0" lang="en-US" sz="1400" b="0" i="0" u="none" strike="noStrike" kern="0" cap="none" spc="0" normalizeH="0" baseline="0" noProof="0" dirty="0">
                          <a:ln>
                            <a:noFill/>
                          </a:ln>
                          <a:solidFill>
                            <a:schemeClr val="tx1"/>
                          </a:solidFill>
                          <a:effectLst/>
                          <a:uLnTx/>
                          <a:uFillTx/>
                          <a:latin typeface="Arial" panose="020B0604020202020204" pitchFamily="34" charset="0"/>
                          <a:ea typeface="Arial Unicode MS" panose="020B0604020202020204" pitchFamily="34" charset="-128"/>
                          <a:cs typeface="Arial" panose="020B0604020202020204" pitchFamily="34" charset="0"/>
                          <a:sym typeface="Lato"/>
                        </a:rPr>
                        <a:t>- One record must be submitted for any student who was referred, evaluated, and/or received special education services during the current reporting period.</a:t>
                      </a:r>
                    </a:p>
                  </a:txBody>
                  <a:tcPr marL="68580" marR="68580" marT="34290" marB="34290">
                    <a:noFill/>
                  </a:tcPr>
                </a:tc>
                <a:extLst>
                  <a:ext uri="{0D108BD9-81ED-4DB2-BD59-A6C34878D82A}">
                    <a16:rowId xmlns:a16="http://schemas.microsoft.com/office/drawing/2014/main" val="10001"/>
                  </a:ext>
                </a:extLst>
              </a:tr>
            </a:tbl>
          </a:graphicData>
        </a:graphic>
      </p:graphicFrame>
      <p:pic>
        <p:nvPicPr>
          <p:cNvPr id="3074" name="Picture 2">
            <a:extLs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588" y="750868"/>
            <a:ext cx="1346028" cy="897352"/>
          </a:xfrm>
          <a:prstGeom prst="rect">
            <a:avLst/>
          </a:prstGeom>
          <a:noFill/>
          <a:extLst>
            <a:ext uri="{909E8E84-426E-40DD-AFC4-6F175D3DCCD1}">
              <a14:hiddenFill xmlns:a14="http://schemas.microsoft.com/office/drawing/2010/main">
                <a:solidFill>
                  <a:srgbClr val="FFFFFF"/>
                </a:solidFill>
              </a14:hiddenFill>
            </a:ext>
          </a:extLst>
        </p:spPr>
      </p:pic>
      <p:sp>
        <p:nvSpPr>
          <p:cNvPr id="126" name="Shape 126">
            <a:extLst>
              <a:ext uri="{C183D7F6-B498-43B3-948B-1728B52AA6E4}">
                <adec:decorative xmlns:adec="http://schemas.microsoft.com/office/drawing/2017/decorative" val="1"/>
              </a:ext>
            </a:extLst>
          </p:cNvPr>
          <p:cNvSpPr txBox="1">
            <a:spLocks noGrp="1"/>
          </p:cNvSpPr>
          <p:nvPr>
            <p:ph type="sldNum" idx="12"/>
          </p:nvPr>
        </p:nvSpPr>
        <p:spPr>
          <a:xfrm>
            <a:off x="8206816" y="6089739"/>
            <a:ext cx="411525" cy="313425"/>
          </a:xfrm>
          <a:prstGeom prst="rect">
            <a:avLst/>
          </a:prstGeom>
        </p:spPr>
        <p:txBody>
          <a:bodyPr spcFirstLastPara="1" wrap="square" lIns="68569" tIns="68569" rIns="68569" bIns="68569" anchor="t" anchorCtr="0">
            <a:noAutofit/>
          </a:bodyPr>
          <a:lstStyle/>
          <a:p>
            <a:fld id="{00000000-1234-1234-1234-123412341234}" type="slidenum">
              <a:rPr lang="en">
                <a:solidFill>
                  <a:schemeClr val="bg1">
                    <a:lumMod val="65000"/>
                  </a:schemeClr>
                </a:solidFill>
              </a:rPr>
              <a:pPr/>
              <a:t>6</a:t>
            </a:fld>
            <a:endParaRPr dirty="0">
              <a:solidFill>
                <a:schemeClr val="bg1">
                  <a:lumMod val="65000"/>
                </a:schemeClr>
              </a:solidFill>
            </a:endParaRPr>
          </a:p>
        </p:txBody>
      </p:sp>
      <p:pic>
        <p:nvPicPr>
          <p:cNvPr id="5" name="Audio 4">
            <a:hlinkClick r:id="" action="ppaction://media"/>
            <a:extLst>
              <a:ext uri="{FF2B5EF4-FFF2-40B4-BE49-F238E27FC236}">
                <a16:creationId xmlns:a16="http://schemas.microsoft.com/office/drawing/2014/main" id="{76C4C1ED-46AE-FBE6-C8C3-DB02E206CE6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898628897"/>
      </p:ext>
    </p:extLst>
  </p:cSld>
  <p:clrMapOvr>
    <a:masterClrMapping/>
  </p:clrMapOvr>
  <mc:AlternateContent xmlns:mc="http://schemas.openxmlformats.org/markup-compatibility/2006" xmlns:p14="http://schemas.microsoft.com/office/powerpoint/2010/main">
    <mc:Choice Requires="p14">
      <p:transition spd="slow" p14:dur="2000" advTm="51960"/>
    </mc:Choice>
    <mc:Fallback xmlns="">
      <p:transition spd="slow" advTm="51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F1BD-DDCD-4837-8481-1F46909E17E8}"/>
              </a:ext>
            </a:extLst>
          </p:cNvPr>
          <p:cNvSpPr>
            <a:spLocks noGrp="1"/>
          </p:cNvSpPr>
          <p:nvPr>
            <p:ph type="title"/>
          </p:nvPr>
        </p:nvSpPr>
        <p:spPr/>
        <p:txBody>
          <a:bodyPr>
            <a:noAutofit/>
          </a:bodyPr>
          <a:lstStyle/>
          <a:p>
            <a:r>
              <a:rPr lang="en-US" sz="3600" dirty="0">
                <a:solidFill>
                  <a:schemeClr val="tx1"/>
                </a:solidFill>
                <a:latin typeface="Arial" panose="020B0604020202020204" pitchFamily="34" charset="0"/>
                <a:cs typeface="Arial" panose="020B0604020202020204" pitchFamily="34" charset="0"/>
              </a:rPr>
              <a:t>Updates for 23-24</a:t>
            </a:r>
          </a:p>
        </p:txBody>
      </p:sp>
      <p:sp>
        <p:nvSpPr>
          <p:cNvPr id="3" name="Text Placeholder 2">
            <a:extLst>
              <a:ext uri="{FF2B5EF4-FFF2-40B4-BE49-F238E27FC236}">
                <a16:creationId xmlns:a16="http://schemas.microsoft.com/office/drawing/2014/main" id="{16B2ABAE-6DB7-4E1E-BBD8-86DE2100ACDB}"/>
              </a:ext>
            </a:extLst>
          </p:cNvPr>
          <p:cNvSpPr>
            <a:spLocks noGrp="1"/>
          </p:cNvSpPr>
          <p:nvPr>
            <p:ph type="body" idx="1"/>
          </p:nvPr>
        </p:nvSpPr>
        <p:spPr>
          <a:xfrm>
            <a:off x="665520" y="1627777"/>
            <a:ext cx="7459741" cy="4736400"/>
          </a:xfrm>
        </p:spPr>
        <p:txBody>
          <a:bodyPr>
            <a:normAutofit lnSpcReduction="10000"/>
          </a:bodyPr>
          <a:lstStyle/>
          <a:p>
            <a:pPr>
              <a:buFont typeface="Arial" panose="020B0604020202020204" pitchFamily="34" charset="0"/>
              <a:buChar char="•"/>
            </a:pPr>
            <a:r>
              <a:rPr lang="en-US" b="1" dirty="0">
                <a:solidFill>
                  <a:schemeClr val="tx1"/>
                </a:solidFill>
                <a:latin typeface="Arial" panose="020B0604020202020204" pitchFamily="34" charset="0"/>
                <a:cs typeface="Arial" panose="020B0604020202020204" pitchFamily="34" charset="0"/>
              </a:rPr>
              <a:t>Gender Coding Option – </a:t>
            </a:r>
            <a:r>
              <a:rPr lang="en-US" dirty="0">
                <a:solidFill>
                  <a:schemeClr val="tx1"/>
                </a:solidFill>
                <a:latin typeface="Arial" panose="020B0604020202020204" pitchFamily="34" charset="0"/>
                <a:cs typeface="Arial" panose="020B0604020202020204" pitchFamily="34" charset="0"/>
              </a:rPr>
              <a:t>03 – Nonbinary was added as an option this year for all collections when selecting a student’s Gender.</a:t>
            </a:r>
          </a:p>
          <a:p>
            <a:pPr marL="1114425" lvl="3" indent="0">
              <a:buNone/>
            </a:pPr>
            <a:endParaRPr lang="en-US" dirty="0">
              <a:solidFill>
                <a:srgbClr val="C63F28"/>
              </a:solidFill>
              <a:latin typeface="Arial" panose="020B0604020202020204" pitchFamily="34" charset="0"/>
              <a:cs typeface="Arial" panose="020B0604020202020204" pitchFamily="34" charset="0"/>
            </a:endParaRPr>
          </a:p>
          <a:p>
            <a:pPr>
              <a:buFont typeface="Arial" panose="020B0604020202020204" pitchFamily="34" charset="0"/>
              <a:buChar char="•"/>
            </a:pPr>
            <a:r>
              <a:rPr lang="en-US" b="1" dirty="0">
                <a:solidFill>
                  <a:schemeClr val="tx1"/>
                </a:solidFill>
                <a:latin typeface="Arial" panose="020B0604020202020204" pitchFamily="34" charset="0"/>
                <a:cs typeface="Arial" panose="020B0604020202020204" pitchFamily="34" charset="0"/>
              </a:rPr>
              <a:t>Disability Coding Removed </a:t>
            </a:r>
            <a:r>
              <a:rPr lang="en-US" b="1" dirty="0">
                <a:solidFill>
                  <a:srgbClr val="008CA0"/>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Disability code 12 – Infant/Toddler with a Disability has been removed.</a:t>
            </a:r>
          </a:p>
          <a:p>
            <a:pPr>
              <a:buFont typeface="Arial" panose="020B0604020202020204" pitchFamily="34" charset="0"/>
              <a:buChar char="•"/>
            </a:pPr>
            <a:endParaRPr lang="en-US" dirty="0">
              <a:solidFill>
                <a:schemeClr val="tx1"/>
              </a:solidFill>
              <a:latin typeface="Arial" panose="020B0604020202020204" pitchFamily="34" charset="0"/>
              <a:cs typeface="Arial" panose="020B0604020202020204" pitchFamily="34" charset="0"/>
            </a:endParaRPr>
          </a:p>
          <a:p>
            <a:pPr>
              <a:buFont typeface="Arial" panose="020B0604020202020204" pitchFamily="34" charset="0"/>
              <a:buChar char="•"/>
            </a:pPr>
            <a:r>
              <a:rPr lang="en-US" b="1" dirty="0">
                <a:solidFill>
                  <a:schemeClr val="tx1"/>
                </a:solidFill>
                <a:latin typeface="Arial" panose="020B0604020202020204" pitchFamily="34" charset="0"/>
                <a:cs typeface="Arial" panose="020B0604020202020204" pitchFamily="34" charset="0"/>
              </a:rPr>
              <a:t>Naming Clarification– </a:t>
            </a:r>
            <a:r>
              <a:rPr lang="en-US" dirty="0">
                <a:solidFill>
                  <a:schemeClr val="tx1"/>
                </a:solidFill>
                <a:latin typeface="Arial" panose="020B0604020202020204" pitchFamily="34" charset="0"/>
                <a:cs typeface="Arial" panose="020B0604020202020204" pitchFamily="34" charset="0"/>
              </a:rPr>
              <a:t>The term “SPED” has been added to the beginning of field Pupils Attendance Info and Basis of Exit for added clarification.</a:t>
            </a:r>
          </a:p>
          <a:p>
            <a:pPr>
              <a:buFont typeface="Arial" panose="020B0604020202020204" pitchFamily="34" charset="0"/>
              <a:buChar char="•"/>
            </a:pPr>
            <a:endParaRPr lang="en-US" dirty="0">
              <a:solidFill>
                <a:schemeClr val="tx1"/>
              </a:solidFill>
              <a:latin typeface="Arial" panose="020B0604020202020204" pitchFamily="34" charset="0"/>
              <a:cs typeface="Arial" panose="020B0604020202020204" pitchFamily="34" charset="0"/>
            </a:endParaRPr>
          </a:p>
          <a:p>
            <a:pPr>
              <a:buFont typeface="Arial" panose="020B0604020202020204" pitchFamily="34" charset="0"/>
              <a:buChar char="•"/>
            </a:pPr>
            <a:r>
              <a:rPr lang="en-US" b="1" dirty="0">
                <a:solidFill>
                  <a:schemeClr val="tx1"/>
                </a:solidFill>
                <a:latin typeface="Arial" panose="020B0604020202020204" pitchFamily="34" charset="0"/>
                <a:cs typeface="Arial" panose="020B0604020202020204" pitchFamily="34" charset="0"/>
              </a:rPr>
              <a:t>Special Ed Part C Referral Field update– </a:t>
            </a:r>
            <a:r>
              <a:rPr lang="en-US" dirty="0">
                <a:solidFill>
                  <a:schemeClr val="tx1"/>
                </a:solidFill>
                <a:latin typeface="Arial" panose="020B0604020202020204" pitchFamily="34" charset="0"/>
                <a:cs typeface="Arial" panose="020B0604020202020204" pitchFamily="34" charset="0"/>
              </a:rPr>
              <a:t>The Special Ed or Part C Referral field has been updated to remove the Part C Referral piece.  Now it is only Special Ed Referral.  Several coding options also have been removed as options.</a:t>
            </a:r>
            <a:endParaRPr lang="en-US" b="1" dirty="0">
              <a:solidFill>
                <a:schemeClr val="tx1"/>
              </a:solidFill>
              <a:latin typeface="Arial" panose="020B0604020202020204" pitchFamily="34" charset="0"/>
              <a:cs typeface="Arial" panose="020B0604020202020204" pitchFamily="34" charset="0"/>
            </a:endParaRPr>
          </a:p>
          <a:p>
            <a:pPr>
              <a:buFont typeface="Arial" panose="020B0604020202020204" pitchFamily="34" charset="0"/>
              <a:buChar char="•"/>
            </a:pPr>
            <a:endParaRPr lang="en-US" b="1" dirty="0">
              <a:solidFill>
                <a:srgbClr val="455FA9"/>
              </a:solidFill>
              <a:latin typeface="Arial" panose="020B0604020202020204" pitchFamily="34" charset="0"/>
              <a:cs typeface="Arial" panose="020B0604020202020204" pitchFamily="34" charset="0"/>
            </a:endParaRPr>
          </a:p>
          <a:p>
            <a:pPr>
              <a:buFont typeface="Arial" panose="020B0604020202020204" pitchFamily="34" charset="0"/>
              <a:buChar char="•"/>
            </a:pPr>
            <a:r>
              <a:rPr lang="en-US" b="1" dirty="0">
                <a:solidFill>
                  <a:schemeClr val="tx1"/>
                </a:solidFill>
                <a:latin typeface="Arial" panose="020B0604020202020204" pitchFamily="34" charset="0"/>
                <a:cs typeface="Arial" panose="020B0604020202020204" pitchFamily="34" charset="0"/>
              </a:rPr>
              <a:t>Path 1 Fields Removed – </a:t>
            </a:r>
            <a:r>
              <a:rPr lang="en-US" dirty="0">
                <a:solidFill>
                  <a:schemeClr val="tx1"/>
                </a:solidFill>
                <a:latin typeface="Arial" panose="020B0604020202020204" pitchFamily="34" charset="0"/>
                <a:cs typeface="Arial" panose="020B0604020202020204" pitchFamily="34" charset="0"/>
              </a:rPr>
              <a:t> All Path 1 fields have been removed from the Participation file.  </a:t>
            </a:r>
            <a:r>
              <a:rPr lang="en-US" b="1"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All Path 1 student information will now be collected by the Community Centered Boards.</a:t>
            </a:r>
            <a:endParaRPr lang="en-US" b="1" dirty="0">
              <a:solidFill>
                <a:schemeClr val="tx1"/>
              </a:solidFill>
              <a:latin typeface="Arial" panose="020B0604020202020204" pitchFamily="34" charset="0"/>
              <a:cs typeface="Arial" panose="020B0604020202020204" pitchFamily="34" charset="0"/>
            </a:endParaRPr>
          </a:p>
          <a:p>
            <a:pPr marL="28575" indent="0">
              <a:buNone/>
            </a:pPr>
            <a:endParaRPr lang="en-US" dirty="0">
              <a:solidFill>
                <a:srgbClr val="008CA0"/>
              </a:solidFill>
              <a:latin typeface="Arial" panose="020B0604020202020204" pitchFamily="34" charset="0"/>
              <a:cs typeface="Arial" panose="020B0604020202020204" pitchFamily="34" charset="0"/>
            </a:endParaRPr>
          </a:p>
          <a:p>
            <a:pPr>
              <a:buFont typeface="Arial" panose="020B0604020202020204" pitchFamily="34" charset="0"/>
              <a:buChar char="•"/>
            </a:pPr>
            <a:endParaRPr lang="en-US" dirty="0">
              <a:solidFill>
                <a:schemeClr val="tx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B65B795-47FA-183B-2750-6A3FCFD6420C}"/>
              </a:ext>
            </a:extLst>
          </p:cNvPr>
          <p:cNvSpPr txBox="1"/>
          <p:nvPr/>
        </p:nvSpPr>
        <p:spPr>
          <a:xfrm>
            <a:off x="161320" y="6303064"/>
            <a:ext cx="8468139"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For full details on the 23-24 changes, see the New this Year training on the </a:t>
            </a:r>
            <a:r>
              <a:rPr lang="en-US" sz="1400" dirty="0">
                <a:latin typeface="Arial" panose="020B0604020202020204" pitchFamily="34" charset="0"/>
                <a:cs typeface="Arial" panose="020B0604020202020204" pitchFamily="34" charset="0"/>
                <a:hlinkClick r:id="rId5"/>
              </a:rPr>
              <a:t>December Count Page</a:t>
            </a:r>
            <a:endParaRPr lang="en-US" sz="1400" dirty="0">
              <a:latin typeface="Arial" panose="020B0604020202020204" pitchFamily="34" charset="0"/>
              <a:cs typeface="Arial" panose="020B0604020202020204" pitchFamily="34" charset="0"/>
            </a:endParaRPr>
          </a:p>
        </p:txBody>
      </p:sp>
      <p:sp>
        <p:nvSpPr>
          <p:cNvPr id="5" name="Star: 12 Points 4">
            <a:extLst>
              <a:ext uri="{FF2B5EF4-FFF2-40B4-BE49-F238E27FC236}">
                <a16:creationId xmlns:a16="http://schemas.microsoft.com/office/drawing/2014/main" id="{D3DEFA84-0E33-41C6-B8DB-B36697D6E470}"/>
              </a:ext>
              <a:ext uri="{C183D7F6-B498-43B3-948B-1728B52AA6E4}">
                <adec:decorative xmlns:adec="http://schemas.microsoft.com/office/drawing/2017/decorative" val="1"/>
              </a:ext>
            </a:extLst>
          </p:cNvPr>
          <p:cNvSpPr/>
          <p:nvPr/>
        </p:nvSpPr>
        <p:spPr>
          <a:xfrm>
            <a:off x="5536734" y="484464"/>
            <a:ext cx="2004969" cy="1143000"/>
          </a:xfrm>
          <a:prstGeom prst="star1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New</a:t>
            </a:r>
          </a:p>
          <a:p>
            <a:pPr algn="ctr"/>
            <a:r>
              <a:rPr lang="en-US" dirty="0">
                <a:solidFill>
                  <a:schemeClr val="tx1"/>
                </a:solidFill>
              </a:rPr>
              <a:t>This</a:t>
            </a:r>
          </a:p>
          <a:p>
            <a:pPr algn="ctr"/>
            <a:r>
              <a:rPr lang="en-US" dirty="0">
                <a:solidFill>
                  <a:schemeClr val="tx1"/>
                </a:solidFill>
              </a:rPr>
              <a:t>Year!</a:t>
            </a:r>
          </a:p>
        </p:txBody>
      </p:sp>
      <p:sp>
        <p:nvSpPr>
          <p:cNvPr id="7" name="Slide Number Placeholder 6">
            <a:extLst>
              <a:ext uri="{FF2B5EF4-FFF2-40B4-BE49-F238E27FC236}">
                <a16:creationId xmlns:a16="http://schemas.microsoft.com/office/drawing/2014/main" id="{94FB0D53-4390-2E88-3CE8-A3DA2328C3B6}"/>
              </a:ext>
              <a:ext uri="{C183D7F6-B498-43B3-948B-1728B52AA6E4}">
                <adec:decorative xmlns:adec="http://schemas.microsoft.com/office/drawing/2017/decorative" val="1"/>
              </a:ext>
            </a:extLst>
          </p:cNvPr>
          <p:cNvSpPr>
            <a:spLocks noGrp="1"/>
          </p:cNvSpPr>
          <p:nvPr>
            <p:ph type="sldNum" idx="12"/>
          </p:nvPr>
        </p:nvSpPr>
        <p:spPr/>
        <p:txBody>
          <a:bodyPr/>
          <a:lstStyle/>
          <a:p>
            <a:fld id="{00000000-1234-1234-1234-123412341234}" type="slidenum">
              <a:rPr lang="en" smtClean="0">
                <a:solidFill>
                  <a:schemeClr val="bg1">
                    <a:lumMod val="65000"/>
                  </a:schemeClr>
                </a:solidFill>
              </a:rPr>
              <a:pPr/>
              <a:t>7</a:t>
            </a:fld>
            <a:endParaRPr lang="en" dirty="0">
              <a:solidFill>
                <a:schemeClr val="bg1">
                  <a:lumMod val="65000"/>
                </a:schemeClr>
              </a:solidFill>
            </a:endParaRPr>
          </a:p>
        </p:txBody>
      </p:sp>
      <p:pic>
        <p:nvPicPr>
          <p:cNvPr id="9" name="Audio 8">
            <a:hlinkClick r:id="" action="ppaction://media"/>
            <a:extLst>
              <a:ext uri="{FF2B5EF4-FFF2-40B4-BE49-F238E27FC236}">
                <a16:creationId xmlns:a16="http://schemas.microsoft.com/office/drawing/2014/main" id="{18956E83-869B-EF67-AF73-A9BFB636976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246309664"/>
      </p:ext>
    </p:extLst>
  </p:cSld>
  <p:clrMapOvr>
    <a:masterClrMapping/>
  </p:clrMapOvr>
  <mc:AlternateContent xmlns:mc="http://schemas.openxmlformats.org/markup-compatibility/2006" xmlns:p14="http://schemas.microsoft.com/office/powerpoint/2010/main">
    <mc:Choice Requires="p14">
      <p:transition spd="slow" p14:dur="2000" advTm="73314"/>
    </mc:Choice>
    <mc:Fallback xmlns="">
      <p:transition spd="slow" advTm="73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1643923" y="350519"/>
            <a:ext cx="4846950" cy="857250"/>
          </a:xfrm>
          <a:prstGeom prst="rect">
            <a:avLst/>
          </a:prstGeom>
        </p:spPr>
        <p:txBody>
          <a:bodyPr spcFirstLastPara="1" vert="horz" wrap="square" lIns="68569" tIns="68569" rIns="68569" bIns="68569" rtlCol="0" anchor="b" anchorCtr="0">
            <a:noAutofit/>
          </a:bodyPr>
          <a:lstStyle/>
          <a:p>
            <a:r>
              <a:rPr lang="en" sz="3000" dirty="0">
                <a:solidFill>
                  <a:schemeClr val="tx1"/>
                </a:solidFill>
                <a:latin typeface="Arial" panose="020B0604020202020204" pitchFamily="34" charset="0"/>
                <a:cs typeface="Arial" panose="020B0604020202020204" pitchFamily="34" charset="0"/>
              </a:rPr>
              <a:t>December Count and HR Collection Files</a:t>
            </a:r>
            <a:endParaRPr sz="3000" dirty="0">
              <a:solidFill>
                <a:schemeClr val="tx1"/>
              </a:solidFill>
              <a:latin typeface="Arial" panose="020B0604020202020204" pitchFamily="34" charset="0"/>
              <a:cs typeface="Arial" panose="020B0604020202020204" pitchFamily="34" charset="0"/>
            </a:endParaRPr>
          </a:p>
        </p:txBody>
      </p:sp>
      <p:graphicFrame>
        <p:nvGraphicFramePr>
          <p:cNvPr id="3" name="Diagram 2" descr="Diagram showing the child and participation files going to the December Count snapshot.">
            <a:extLst>
              <a:ext uri="{FF2B5EF4-FFF2-40B4-BE49-F238E27FC236}">
                <a16:creationId xmlns:a16="http://schemas.microsoft.com/office/drawing/2014/main" id="{E2D9E1C6-150B-4700-AC7C-7BF78F7145AE}"/>
              </a:ext>
            </a:extLst>
          </p:cNvPr>
          <p:cNvGraphicFramePr/>
          <p:nvPr>
            <p:extLst>
              <p:ext uri="{D42A27DB-BD31-4B8C-83A1-F6EECF244321}">
                <p14:modId xmlns:p14="http://schemas.microsoft.com/office/powerpoint/2010/main" val="2039150687"/>
              </p:ext>
            </p:extLst>
          </p:nvPr>
        </p:nvGraphicFramePr>
        <p:xfrm>
          <a:off x="821602" y="1255284"/>
          <a:ext cx="5438775" cy="258127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4" name="Diagram 3" descr="Diagram showing the staff profile and staff assignment going into the HR snapshot.">
            <a:extLst>
              <a:ext uri="{FF2B5EF4-FFF2-40B4-BE49-F238E27FC236}">
                <a16:creationId xmlns:a16="http://schemas.microsoft.com/office/drawing/2014/main" id="{670C31EE-6717-4D85-9942-ED62C2E60535}"/>
              </a:ext>
            </a:extLst>
          </p:cNvPr>
          <p:cNvGraphicFramePr/>
          <p:nvPr>
            <p:extLst>
              <p:ext uri="{D42A27DB-BD31-4B8C-83A1-F6EECF244321}">
                <p14:modId xmlns:p14="http://schemas.microsoft.com/office/powerpoint/2010/main" val="2639841444"/>
              </p:ext>
            </p:extLst>
          </p:nvPr>
        </p:nvGraphicFramePr>
        <p:xfrm>
          <a:off x="1423987" y="3915407"/>
          <a:ext cx="4391025" cy="272732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cxnSp>
        <p:nvCxnSpPr>
          <p:cNvPr id="9" name="Straight Arrow Connector 8" descr="Arrow showing SPED Staff going into the December Count snapshot.">
            <a:extLst>
              <a:ext uri="{FF2B5EF4-FFF2-40B4-BE49-F238E27FC236}">
                <a16:creationId xmlns:a16="http://schemas.microsoft.com/office/drawing/2014/main" id="{B2A2FCCF-2A41-4518-BE4B-167323B89CF8}"/>
              </a:ext>
            </a:extLst>
          </p:cNvPr>
          <p:cNvCxnSpPr/>
          <p:nvPr/>
        </p:nvCxnSpPr>
        <p:spPr>
          <a:xfrm flipV="1">
            <a:off x="3024530" y="3407934"/>
            <a:ext cx="762000" cy="1362075"/>
          </a:xfrm>
          <a:prstGeom prst="straightConnector1">
            <a:avLst/>
          </a:prstGeom>
          <a:ln w="149225">
            <a:solidFill>
              <a:srgbClr val="B0B6D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FCB1781-951B-48F8-B68C-D0C9A1C2FDDD}"/>
              </a:ext>
            </a:extLst>
          </p:cNvPr>
          <p:cNvSpPr txBox="1"/>
          <p:nvPr/>
        </p:nvSpPr>
        <p:spPr>
          <a:xfrm rot="17870022">
            <a:off x="2838345" y="3955654"/>
            <a:ext cx="1164051" cy="2308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SPED Staff</a:t>
            </a:r>
          </a:p>
        </p:txBody>
      </p:sp>
      <p:sp>
        <p:nvSpPr>
          <p:cNvPr id="11" name="TextBox 10">
            <a:extLst>
              <a:ext uri="{FF2B5EF4-FFF2-40B4-BE49-F238E27FC236}">
                <a16:creationId xmlns:a16="http://schemas.microsoft.com/office/drawing/2014/main" id="{834A1418-D08F-4E7F-938A-DAEAC2133127}"/>
              </a:ext>
            </a:extLst>
          </p:cNvPr>
          <p:cNvSpPr txBox="1"/>
          <p:nvPr/>
        </p:nvSpPr>
        <p:spPr>
          <a:xfrm>
            <a:off x="5595390" y="2759773"/>
            <a:ext cx="3361985" cy="203132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**December Count contacts are responsible for resolving Level 1 and Level 2 DC errors IN CONJUNCTION WITH working with the Human Resources Staff to Clear Level 2 Staff errors.**</a:t>
            </a:r>
          </a:p>
        </p:txBody>
      </p:sp>
      <p:sp>
        <p:nvSpPr>
          <p:cNvPr id="126" name="Shape 126">
            <a:extLst>
              <a:ext uri="{C183D7F6-B498-43B3-948B-1728B52AA6E4}">
                <adec:decorative xmlns:adec="http://schemas.microsoft.com/office/drawing/2017/decorative" val="1"/>
              </a:ext>
            </a:extLst>
          </p:cNvPr>
          <p:cNvSpPr txBox="1">
            <a:spLocks noGrp="1"/>
          </p:cNvSpPr>
          <p:nvPr>
            <p:ph type="sldNum" idx="12"/>
          </p:nvPr>
        </p:nvSpPr>
        <p:spPr>
          <a:xfrm>
            <a:off x="8277154" y="6132801"/>
            <a:ext cx="411525" cy="313425"/>
          </a:xfrm>
          <a:prstGeom prst="rect">
            <a:avLst/>
          </a:prstGeom>
        </p:spPr>
        <p:txBody>
          <a:bodyPr spcFirstLastPara="1" wrap="square" lIns="68569" tIns="68569" rIns="68569" bIns="68569" anchor="t" anchorCtr="0">
            <a:noAutofit/>
          </a:bodyPr>
          <a:lstStyle/>
          <a:p>
            <a:fld id="{00000000-1234-1234-1234-123412341234}" type="slidenum">
              <a:rPr lang="en">
                <a:solidFill>
                  <a:schemeClr val="bg1">
                    <a:lumMod val="65000"/>
                  </a:schemeClr>
                </a:solidFill>
              </a:rPr>
              <a:pPr/>
              <a:t>8</a:t>
            </a:fld>
            <a:endParaRPr dirty="0">
              <a:solidFill>
                <a:schemeClr val="bg1">
                  <a:lumMod val="65000"/>
                </a:schemeClr>
              </a:solidFill>
            </a:endParaRPr>
          </a:p>
        </p:txBody>
      </p:sp>
      <p:pic>
        <p:nvPicPr>
          <p:cNvPr id="8" name="Audio 7">
            <a:hlinkClick r:id="" action="ppaction://media"/>
            <a:extLst>
              <a:ext uri="{FF2B5EF4-FFF2-40B4-BE49-F238E27FC236}">
                <a16:creationId xmlns:a16="http://schemas.microsoft.com/office/drawing/2014/main" id="{93552843-9915-5EA4-BF2C-5B7EBEF19A08}"/>
              </a:ext>
            </a:extLst>
          </p:cNvPr>
          <p:cNvPicPr>
            <a:picLocks noChangeAspect="1"/>
          </p:cNvPicPr>
          <p:nvPr>
            <a:audioFile r:link="rId3"/>
            <p:extLst>
              <p:ext uri="{DAA4B4D4-6D71-4841-9C94-3DE7FCFB9230}">
                <p14:media xmlns:p14="http://schemas.microsoft.com/office/powerpoint/2010/main" r:embed="rId2"/>
              </p:ext>
            </p:extLst>
          </p:nvPr>
        </p:nvPicPr>
        <p:blipFill>
          <a:blip r:embed="rId16"/>
          <a:srcRect l="-118750" t="-118750" r="-118750" b="-118750"/>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493322657"/>
      </p:ext>
    </p:extLst>
  </p:cSld>
  <p:clrMapOvr>
    <a:masterClrMapping/>
  </p:clrMapOvr>
  <mc:AlternateContent xmlns:mc="http://schemas.openxmlformats.org/markup-compatibility/2006" xmlns:p14="http://schemas.microsoft.com/office/powerpoint/2010/main">
    <mc:Choice Requires="p14">
      <p:transition spd="slow" p14:dur="2000" advTm="45635"/>
    </mc:Choice>
    <mc:Fallback xmlns="">
      <p:transition spd="slow" advTm="45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4" presetClass="emph" presetSubtype="0" fill="hold" grpId="0" nodeType="clickEffect">
                                  <p:stCondLst>
                                    <p:cond delay="0"/>
                                  </p:stCondLst>
                                  <p:childTnLst>
                                    <p:animClr clrSpc="hsl" dir="cw">
                                      <p:cBhvr override="childStyle">
                                        <p:cTn id="10" dur="500" fill="hold"/>
                                        <p:tgtEl>
                                          <p:spTgt spid="10"/>
                                        </p:tgtEl>
                                        <p:attrNameLst>
                                          <p:attrName>style.color</p:attrName>
                                        </p:attrNameLst>
                                      </p:cBhvr>
                                      <p:by>
                                        <p:hsl h="0" s="-12549" l="-25098"/>
                                      </p:by>
                                    </p:animClr>
                                    <p:animClr clrSpc="hsl" dir="cw">
                                      <p:cBhvr>
                                        <p:cTn id="11" dur="500" fill="hold"/>
                                        <p:tgtEl>
                                          <p:spTgt spid="10"/>
                                        </p:tgtEl>
                                        <p:attrNameLst>
                                          <p:attrName>fillcolor</p:attrName>
                                        </p:attrNameLst>
                                      </p:cBhvr>
                                      <p:by>
                                        <p:hsl h="0" s="-12549" l="-25098"/>
                                      </p:by>
                                    </p:animClr>
                                    <p:animClr clrSpc="hsl" dir="cw">
                                      <p:cBhvr>
                                        <p:cTn id="12" dur="500" fill="hold"/>
                                        <p:tgtEl>
                                          <p:spTgt spid="10"/>
                                        </p:tgtEl>
                                        <p:attrNameLst>
                                          <p:attrName>stroke.color</p:attrName>
                                        </p:attrNameLst>
                                      </p:cBhvr>
                                      <p:by>
                                        <p:hsl h="0" s="-12549" l="-25098"/>
                                      </p:by>
                                    </p:animClr>
                                    <p:set>
                                      <p:cBhvr>
                                        <p:cTn id="13" dur="500" fill="hold"/>
                                        <p:tgtEl>
                                          <p:spTgt spid="10"/>
                                        </p:tgtEl>
                                        <p:attrNameLst>
                                          <p:attrName>fill.type</p:attrName>
                                        </p:attrNameLst>
                                      </p:cBhvr>
                                      <p:to>
                                        <p:strVal val="solid"/>
                                      </p:to>
                                    </p:set>
                                  </p:childTnLst>
                                </p:cTn>
                              </p:par>
                              <p:par>
                                <p:cTn id="14" presetID="24" presetClass="emph" presetSubtype="0" fill="hold" nodeType="withEffect">
                                  <p:stCondLst>
                                    <p:cond delay="0"/>
                                  </p:stCondLst>
                                  <p:childTnLst>
                                    <p:animClr clrSpc="hsl" dir="cw">
                                      <p:cBhvr override="childStyle">
                                        <p:cTn id="15" dur="500" fill="hold"/>
                                        <p:tgtEl>
                                          <p:spTgt spid="9"/>
                                        </p:tgtEl>
                                        <p:attrNameLst>
                                          <p:attrName>style.color</p:attrName>
                                        </p:attrNameLst>
                                      </p:cBhvr>
                                      <p:by>
                                        <p:hsl h="0" s="-12549" l="-25098"/>
                                      </p:by>
                                    </p:animClr>
                                    <p:animClr clrSpc="hsl" dir="cw">
                                      <p:cBhvr>
                                        <p:cTn id="16" dur="500" fill="hold"/>
                                        <p:tgtEl>
                                          <p:spTgt spid="9"/>
                                        </p:tgtEl>
                                        <p:attrNameLst>
                                          <p:attrName>fillcolor</p:attrName>
                                        </p:attrNameLst>
                                      </p:cBhvr>
                                      <p:by>
                                        <p:hsl h="0" s="-12549" l="-25098"/>
                                      </p:by>
                                    </p:animClr>
                                    <p:animClr clrSpc="hsl" dir="cw">
                                      <p:cBhvr>
                                        <p:cTn id="17" dur="500" fill="hold"/>
                                        <p:tgtEl>
                                          <p:spTgt spid="9"/>
                                        </p:tgtEl>
                                        <p:attrNameLst>
                                          <p:attrName>stroke.color</p:attrName>
                                        </p:attrNameLst>
                                      </p:cBhvr>
                                      <p:by>
                                        <p:hsl h="0" s="-12549" l="-25098"/>
                                      </p:by>
                                    </p:animClr>
                                    <p:set>
                                      <p:cBhvr>
                                        <p:cTn id="18" dur="5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1782356" y="1288420"/>
            <a:ext cx="5721075" cy="644466"/>
          </a:xfrm>
          <a:prstGeom prst="rect">
            <a:avLst/>
          </a:prstGeom>
        </p:spPr>
        <p:txBody>
          <a:bodyPr spcFirstLastPara="1" vert="horz" wrap="square" lIns="68569" tIns="68569" rIns="68569" bIns="68569" rtlCol="0" anchor="b" anchorCtr="0">
            <a:noAutofit/>
          </a:bodyPr>
          <a:lstStyle/>
          <a:p>
            <a:r>
              <a:rPr lang="en-US" sz="3000" dirty="0">
                <a:latin typeface="Arial" panose="020B0604020202020204" pitchFamily="34" charset="0"/>
                <a:cs typeface="Arial" panose="020B0604020202020204" pitchFamily="34" charset="0"/>
              </a:rPr>
              <a:t>Across Collection Collaboration</a:t>
            </a:r>
            <a:endParaRPr sz="3000" dirty="0">
              <a:latin typeface="Arial" panose="020B0604020202020204" pitchFamily="34" charset="0"/>
              <a:cs typeface="Arial" panose="020B0604020202020204" pitchFamily="34" charset="0"/>
            </a:endParaRPr>
          </a:p>
        </p:txBody>
      </p:sp>
      <p:sp>
        <p:nvSpPr>
          <p:cNvPr id="94" name="Shape 94"/>
          <p:cNvSpPr txBox="1"/>
          <p:nvPr/>
        </p:nvSpPr>
        <p:spPr>
          <a:xfrm>
            <a:off x="306259" y="2027644"/>
            <a:ext cx="4608641" cy="3359957"/>
          </a:xfrm>
          <a:prstGeom prst="rect">
            <a:avLst/>
          </a:prstGeom>
          <a:noFill/>
          <a:ln>
            <a:noFill/>
          </a:ln>
        </p:spPr>
        <p:txBody>
          <a:bodyPr spcFirstLastPara="1" wrap="square" lIns="68569" tIns="68569" rIns="68569" bIns="68569" anchor="t" anchorCtr="0">
            <a:noAutofit/>
          </a:bodyPr>
          <a:lstStyle/>
          <a:p>
            <a:pPr marL="167879" defTabSz="476250">
              <a:defRPr/>
            </a:pPr>
            <a:r>
              <a:rPr lang="en-US" altLang="en-US" sz="1350" b="1" dirty="0">
                <a:latin typeface="Arial" panose="020B0604020202020204" pitchFamily="34" charset="0"/>
                <a:cs typeface="Arial" panose="020B0604020202020204" pitchFamily="34" charset="0"/>
              </a:rPr>
              <a:t>School SPED Staff must collaborate with the Human Resources Staff at your school completing December Count.  This is due to:</a:t>
            </a:r>
          </a:p>
          <a:p>
            <a:pPr marL="1027510" lvl="1" indent="-516731" defTabSz="476250">
              <a:lnSpc>
                <a:spcPct val="110000"/>
              </a:lnSpc>
              <a:buFont typeface="Arial" panose="020B0604020202020204" pitchFamily="34" charset="0"/>
              <a:buChar char="•"/>
              <a:defRPr/>
            </a:pPr>
            <a:r>
              <a:rPr lang="en-US" altLang="en-US" sz="1350" dirty="0">
                <a:latin typeface="Arial" panose="020B0604020202020204" pitchFamily="34" charset="0"/>
                <a:cs typeface="Arial" panose="020B0604020202020204" pitchFamily="34" charset="0"/>
              </a:rPr>
              <a:t>December Count errors may require changes to either the SP or SA files to resolve</a:t>
            </a:r>
          </a:p>
          <a:p>
            <a:pPr marL="1027510" lvl="1" indent="-516731" defTabSz="476250">
              <a:lnSpc>
                <a:spcPct val="110000"/>
              </a:lnSpc>
              <a:buFont typeface="Arial" panose="020B0604020202020204" pitchFamily="34" charset="0"/>
              <a:buChar char="•"/>
              <a:defRPr/>
            </a:pPr>
            <a:r>
              <a:rPr lang="en-US" altLang="en-US" sz="1350" dirty="0">
                <a:latin typeface="Arial" panose="020B0604020202020204" pitchFamily="34" charset="0"/>
                <a:cs typeface="Arial" panose="020B0604020202020204" pitchFamily="34" charset="0"/>
              </a:rPr>
              <a:t>Involves inconsistencies with data entered by HR Staff, including: </a:t>
            </a:r>
          </a:p>
          <a:p>
            <a:pPr marL="1713310" lvl="3" indent="-516731" defTabSz="476250">
              <a:lnSpc>
                <a:spcPct val="110000"/>
              </a:lnSpc>
              <a:buFont typeface="Arial" panose="020B0604020202020204" pitchFamily="34" charset="0"/>
              <a:buChar char="•"/>
              <a:defRPr/>
            </a:pPr>
            <a:r>
              <a:rPr lang="en-US" altLang="en-US" sz="1350" dirty="0">
                <a:latin typeface="Arial" panose="020B0604020202020204" pitchFamily="34" charset="0"/>
                <a:cs typeface="Arial" panose="020B0604020202020204" pitchFamily="34" charset="0"/>
              </a:rPr>
              <a:t>SPED Flag</a:t>
            </a:r>
          </a:p>
          <a:p>
            <a:pPr marL="1713310" lvl="3" indent="-516731" defTabSz="476250">
              <a:lnSpc>
                <a:spcPct val="110000"/>
              </a:lnSpc>
              <a:buFont typeface="Arial" panose="020B0604020202020204" pitchFamily="34" charset="0"/>
              <a:buChar char="•"/>
              <a:defRPr/>
            </a:pPr>
            <a:r>
              <a:rPr lang="en-US" altLang="en-US" sz="1350" dirty="0">
                <a:latin typeface="Arial" panose="020B0604020202020204" pitchFamily="34" charset="0"/>
                <a:cs typeface="Arial" panose="020B0604020202020204" pitchFamily="34" charset="0"/>
              </a:rPr>
              <a:t>Grade Levels Taught</a:t>
            </a:r>
          </a:p>
          <a:p>
            <a:pPr marL="1713310" lvl="3" indent="-516731" defTabSz="476250">
              <a:lnSpc>
                <a:spcPct val="110000"/>
              </a:lnSpc>
              <a:buFont typeface="Arial" panose="020B0604020202020204" pitchFamily="34" charset="0"/>
              <a:buChar char="•"/>
              <a:defRPr/>
            </a:pPr>
            <a:r>
              <a:rPr lang="en-US" altLang="en-US" sz="1350" dirty="0">
                <a:latin typeface="Arial" panose="020B0604020202020204" pitchFamily="34" charset="0"/>
                <a:cs typeface="Arial" panose="020B0604020202020204" pitchFamily="34" charset="0"/>
              </a:rPr>
              <a:t>FTE and Funding Source issues</a:t>
            </a:r>
          </a:p>
          <a:p>
            <a:pPr marL="1713310" lvl="3" indent="-516731" defTabSz="476250">
              <a:lnSpc>
                <a:spcPct val="110000"/>
              </a:lnSpc>
              <a:buFont typeface="Arial" panose="020B0604020202020204" pitchFamily="34" charset="0"/>
              <a:buChar char="•"/>
              <a:defRPr/>
            </a:pPr>
            <a:endParaRPr lang="en-US" altLang="en-US" sz="1350" dirty="0">
              <a:latin typeface="Arial" panose="020B0604020202020204" pitchFamily="34" charset="0"/>
              <a:cs typeface="Arial" panose="020B0604020202020204" pitchFamily="34" charset="0"/>
            </a:endParaRPr>
          </a:p>
          <a:p>
            <a:pPr marL="167879" defTabSz="476250">
              <a:lnSpc>
                <a:spcPct val="110000"/>
              </a:lnSpc>
              <a:defRPr/>
            </a:pPr>
            <a:r>
              <a:rPr lang="en-US" altLang="en-US" sz="1350" b="1" dirty="0">
                <a:latin typeface="Arial" panose="020B0604020202020204" pitchFamily="34" charset="0"/>
                <a:cs typeface="Arial" panose="020B0604020202020204" pitchFamily="34" charset="0"/>
              </a:rPr>
              <a:t>Be sure you are reaching out to your schools HR Staff to inquire about any cross-collection errors that may have occurred</a:t>
            </a:r>
          </a:p>
          <a:p>
            <a:pPr marL="308610" lvl="1">
              <a:defRPr/>
            </a:pPr>
            <a:endParaRPr lang="en-US" sz="600" dirty="0"/>
          </a:p>
          <a:p>
            <a:pPr>
              <a:spcBef>
                <a:spcPts val="450"/>
              </a:spcBef>
            </a:pPr>
            <a:endParaRPr sz="1350" dirty="0">
              <a:solidFill>
                <a:srgbClr val="677480"/>
              </a:solidFill>
              <a:latin typeface="+mj-lt"/>
              <a:ea typeface="Arial Unicode MS" panose="020B0604020202020204" pitchFamily="34" charset="-128"/>
              <a:cs typeface="Arial Unicode MS" panose="020B0604020202020204" pitchFamily="34" charset="-128"/>
              <a:sym typeface="Lato"/>
            </a:endParaRPr>
          </a:p>
        </p:txBody>
      </p:sp>
      <p:pic>
        <p:nvPicPr>
          <p:cNvPr id="2" name="Picture 1"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4900" y="2141984"/>
            <a:ext cx="3702892" cy="3036518"/>
          </a:xfrm>
          <a:prstGeom prst="rect">
            <a:avLst/>
          </a:prstGeom>
          <a:ln>
            <a:solidFill>
              <a:schemeClr val="tx1"/>
            </a:solidFill>
          </a:ln>
        </p:spPr>
      </p:pic>
      <p:sp>
        <p:nvSpPr>
          <p:cNvPr id="4" name="Rectangle 3"/>
          <p:cNvSpPr/>
          <p:nvPr/>
        </p:nvSpPr>
        <p:spPr>
          <a:xfrm>
            <a:off x="5102965" y="5387601"/>
            <a:ext cx="3337901" cy="300082"/>
          </a:xfrm>
          <a:prstGeom prst="rect">
            <a:avLst/>
          </a:prstGeom>
        </p:spPr>
        <p:txBody>
          <a:bodyPr wrap="none">
            <a:spAutoFit/>
          </a:bodyPr>
          <a:lstStyle/>
          <a:p>
            <a:r>
              <a:rPr lang="en-US" sz="1350" dirty="0">
                <a:solidFill>
                  <a:srgbClr val="000000"/>
                </a:solidFill>
                <a:latin typeface="Calibri" panose="020F0502020204030204" pitchFamily="34" charset="0"/>
              </a:rPr>
              <a:t>Available in the Data Submissions Handbook </a:t>
            </a:r>
            <a:endParaRPr lang="en-US" sz="1350" dirty="0"/>
          </a:p>
        </p:txBody>
      </p:sp>
      <p:pic>
        <p:nvPicPr>
          <p:cNvPr id="7" name="Picture 2">
            <a:extLs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807" y="1033400"/>
            <a:ext cx="1327109" cy="89948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C183D7F6-B498-43B3-948B-1728B52AA6E4}">
                <adec:decorative xmlns:adec="http://schemas.microsoft.com/office/drawing/2017/decorative" val="1"/>
              </a:ext>
            </a:extLst>
          </p:cNvPr>
          <p:cNvSpPr/>
          <p:nvPr/>
        </p:nvSpPr>
        <p:spPr>
          <a:xfrm>
            <a:off x="4914900" y="4490787"/>
            <a:ext cx="3693695" cy="4030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7" name="Shape 97">
            <a:extLst>
              <a:ext uri="{C183D7F6-B498-43B3-948B-1728B52AA6E4}">
                <adec:decorative xmlns:adec="http://schemas.microsoft.com/office/drawing/2017/decorative" val="1"/>
              </a:ext>
            </a:extLst>
          </p:cNvPr>
          <p:cNvSpPr txBox="1">
            <a:spLocks noGrp="1"/>
          </p:cNvSpPr>
          <p:nvPr>
            <p:ph type="sldNum" idx="12"/>
          </p:nvPr>
        </p:nvSpPr>
        <p:spPr>
          <a:xfrm>
            <a:off x="8327395" y="6122753"/>
            <a:ext cx="411525" cy="313425"/>
          </a:xfrm>
          <a:prstGeom prst="rect">
            <a:avLst/>
          </a:prstGeom>
        </p:spPr>
        <p:txBody>
          <a:bodyPr spcFirstLastPara="1" vert="horz" wrap="square" lIns="68569" tIns="68569" rIns="68569" bIns="68569" rtlCol="0" anchor="t" anchorCtr="0">
            <a:noAutofit/>
          </a:bodyPr>
          <a:lstStyle/>
          <a:p>
            <a:fld id="{00000000-1234-1234-1234-123412341234}" type="slidenum">
              <a:rPr lang="en"/>
              <a:pPr/>
              <a:t>9</a:t>
            </a:fld>
            <a:endParaRPr dirty="0"/>
          </a:p>
        </p:txBody>
      </p:sp>
      <p:pic>
        <p:nvPicPr>
          <p:cNvPr id="8" name="Audio 7">
            <a:hlinkClick r:id="" action="ppaction://media"/>
            <a:extLst>
              <a:ext uri="{FF2B5EF4-FFF2-40B4-BE49-F238E27FC236}">
                <a16:creationId xmlns:a16="http://schemas.microsoft.com/office/drawing/2014/main" id="{0368CD75-BF40-C6B4-59C3-DB4211BD293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30453805"/>
      </p:ext>
    </p:extLst>
  </p:cSld>
  <p:clrMapOvr>
    <a:masterClrMapping/>
  </p:clrMapOvr>
  <mc:AlternateContent xmlns:mc="http://schemas.openxmlformats.org/markup-compatibility/2006" xmlns:p14="http://schemas.microsoft.com/office/powerpoint/2010/main">
    <mc:Choice Requires="p14">
      <p:transition spd="slow" p14:dur="2000" advTm="55490"/>
    </mc:Choice>
    <mc:Fallback xmlns="">
      <p:transition spd="slow" advTm="55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3"/>
</p:tagLst>
</file>

<file path=ppt/tags/tag2.xml><?xml version="1.0" encoding="utf-8"?>
<p:tagLst xmlns:a="http://schemas.openxmlformats.org/drawingml/2006/main" xmlns:r="http://schemas.openxmlformats.org/officeDocument/2006/relationships" xmlns:p="http://schemas.openxmlformats.org/presentationml/2006/main">
  <p:tag name="TIMING" val="|46.3"/>
</p:tagLst>
</file>

<file path=ppt/tags/tag3.xml><?xml version="1.0" encoding="utf-8"?>
<p:tagLst xmlns:a="http://schemas.openxmlformats.org/drawingml/2006/main" xmlns:r="http://schemas.openxmlformats.org/officeDocument/2006/relationships" xmlns:p="http://schemas.openxmlformats.org/presentationml/2006/main">
  <p:tag name="TIMING" val="|20.4"/>
</p:tagLst>
</file>

<file path=ppt/tags/tag4.xml><?xml version="1.0" encoding="utf-8"?>
<p:tagLst xmlns:a="http://schemas.openxmlformats.org/drawingml/2006/main" xmlns:r="http://schemas.openxmlformats.org/officeDocument/2006/relationships" xmlns:p="http://schemas.openxmlformats.org/presentationml/2006/main">
  <p:tag name="TIMING" val="|14.1"/>
</p:tagLst>
</file>

<file path=ppt/theme/theme1.xml><?xml version="1.0" encoding="utf-8"?>
<a:theme xmlns:a="http://schemas.openxmlformats.org/drawingml/2006/main" name="Office Theme">
  <a:themeElements>
    <a:clrScheme name="Custom 7">
      <a:dk1>
        <a:sysClr val="windowText" lastClr="000000"/>
      </a:dk1>
      <a:lt1>
        <a:sysClr val="window" lastClr="FFFFFF"/>
      </a:lt1>
      <a:dk2>
        <a:srgbClr val="44546A"/>
      </a:dk2>
      <a:lt2>
        <a:srgbClr val="E7E6E6"/>
      </a:lt2>
      <a:accent1>
        <a:srgbClr val="455FA9"/>
      </a:accent1>
      <a:accent2>
        <a:srgbClr val="008CA0"/>
      </a:accent2>
      <a:accent3>
        <a:srgbClr val="7C9B52"/>
      </a:accent3>
      <a:accent4>
        <a:srgbClr val="EFAA1F"/>
      </a:accent4>
      <a:accent5>
        <a:srgbClr val="C63F28"/>
      </a:accent5>
      <a:accent6>
        <a:srgbClr val="A5A5A5"/>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D161E7A-7D8E-4E72-8ED2-4D0B8F32613B}" vid="{CA3A0DFE-0BC8-4572-A734-C88B1C6E7B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 with Colors for Smart Art</Template>
  <TotalTime>9933</TotalTime>
  <Words>8014</Words>
  <Application>Microsoft Office PowerPoint</Application>
  <PresentationFormat>On-screen Show (4:3)</PresentationFormat>
  <Paragraphs>405</Paragraphs>
  <Slides>38</Slides>
  <Notes>38</Notes>
  <HiddenSlides>0</HiddenSlides>
  <MMClips>38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Calibri Light</vt:lpstr>
      <vt:lpstr>Office Theme</vt:lpstr>
      <vt:lpstr>23-24 December Count Collection</vt:lpstr>
      <vt:lpstr>Agenda</vt:lpstr>
      <vt:lpstr>Purpose of December Count Collection</vt:lpstr>
      <vt:lpstr>Required Files</vt:lpstr>
      <vt:lpstr>Child Overview</vt:lpstr>
      <vt:lpstr>Participation Overview</vt:lpstr>
      <vt:lpstr>Updates for 23-24</vt:lpstr>
      <vt:lpstr>December Count and HR Collection Files</vt:lpstr>
      <vt:lpstr>Across Collection Collaboration</vt:lpstr>
      <vt:lpstr>Criteria for Staff Addition to the December Count Snapshot vs. HR Snapshot</vt:lpstr>
      <vt:lpstr>Difference Between December Count and SPED EOY</vt:lpstr>
      <vt:lpstr>December Count Collection Process</vt:lpstr>
      <vt:lpstr>DC Data Collection in 5 Steps</vt:lpstr>
      <vt:lpstr>Step 1: Collection Prep Resources</vt:lpstr>
      <vt:lpstr>Step 1: Collection Prep Trainings</vt:lpstr>
      <vt:lpstr>Step 2: Data Collection/Entry</vt:lpstr>
      <vt:lpstr>File Layout and Definition Documents – CSI Additions</vt:lpstr>
      <vt:lpstr>Using File Layout and Definition Documents Example</vt:lpstr>
      <vt:lpstr>Data Validation Strategies Toolkit for DC Collection</vt:lpstr>
      <vt:lpstr>Data Validation Strategies Example</vt:lpstr>
      <vt:lpstr>Participation File Coding Scenarios</vt:lpstr>
      <vt:lpstr>Participation File Coding Scenarios Example</vt:lpstr>
      <vt:lpstr>Where should Data be Entered for December Count?</vt:lpstr>
      <vt:lpstr>Starting Point Files</vt:lpstr>
      <vt:lpstr>Infinite Campus/Enrich  Crosswalks</vt:lpstr>
      <vt:lpstr>Example of Using the Crosswalk</vt:lpstr>
      <vt:lpstr>Step 3: Submission to CSI – File Extract</vt:lpstr>
      <vt:lpstr>The Record Checker Tool</vt:lpstr>
      <vt:lpstr>Record Checker Quick Steps Reminder</vt:lpstr>
      <vt:lpstr>SPED Record Checker Tool</vt:lpstr>
      <vt:lpstr>Step 3: Submission to CSI</vt:lpstr>
      <vt:lpstr>Step 4: Error Resolution</vt:lpstr>
      <vt:lpstr>Troubleshooting Errors</vt:lpstr>
      <vt:lpstr>Step 5: Data Review</vt:lpstr>
      <vt:lpstr>Special Education Exits</vt:lpstr>
      <vt:lpstr>Timelines and Deadlines</vt:lpstr>
      <vt:lpstr>SPED EOY Timelines and Deadlines</vt:lpstr>
      <vt:lpstr>Thank you for Reviewing this Training</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December Count Collection</dc:title>
  <dc:creator>Hartung, Ryan</dc:creator>
  <cp:lastModifiedBy>Hartung, Ryan</cp:lastModifiedBy>
  <cp:revision>119</cp:revision>
  <dcterms:created xsi:type="dcterms:W3CDTF">2020-07-30T14:37:00Z</dcterms:created>
  <dcterms:modified xsi:type="dcterms:W3CDTF">2023-09-22T15:46:21Z</dcterms:modified>
</cp:coreProperties>
</file>