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353" r:id="rId3"/>
    <p:sldId id="274" r:id="rId4"/>
    <p:sldId id="352" r:id="rId5"/>
    <p:sldId id="351" r:id="rId6"/>
    <p:sldId id="257" r:id="rId7"/>
    <p:sldId id="266" r:id="rId8"/>
    <p:sldId id="290" r:id="rId9"/>
    <p:sldId id="287" r:id="rId10"/>
    <p:sldId id="265" r:id="rId11"/>
    <p:sldId id="258" r:id="rId12"/>
    <p:sldId id="267" r:id="rId13"/>
    <p:sldId id="279" r:id="rId14"/>
    <p:sldId id="284" r:id="rId15"/>
    <p:sldId id="270" r:id="rId16"/>
    <p:sldId id="271" r:id="rId17"/>
    <p:sldId id="295" r:id="rId18"/>
    <p:sldId id="283" r:id="rId19"/>
    <p:sldId id="336" r:id="rId20"/>
    <p:sldId id="272" r:id="rId21"/>
    <p:sldId id="332" r:id="rId22"/>
    <p:sldId id="333" r:id="rId23"/>
    <p:sldId id="356" r:id="rId24"/>
    <p:sldId id="357" r:id="rId25"/>
    <p:sldId id="359" r:id="rId26"/>
    <p:sldId id="278" r:id="rId27"/>
    <p:sldId id="354" r:id="rId28"/>
    <p:sldId id="264"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024AF-EFBC-4C2D-8310-77A58623E6F8}" v="8" dt="2023-08-20T18:21:15.343"/>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93792" autoAdjust="0"/>
  </p:normalViewPr>
  <p:slideViewPr>
    <p:cSldViewPr snapToGrid="0">
      <p:cViewPr varScale="1">
        <p:scale>
          <a:sx n="62" d="100"/>
          <a:sy n="62" d="100"/>
        </p:scale>
        <p:origin x="828" y="56"/>
      </p:cViewPr>
      <p:guideLst/>
    </p:cSldViewPr>
  </p:slideViewPr>
  <p:outlineViewPr>
    <p:cViewPr>
      <p:scale>
        <a:sx n="33" d="100"/>
        <a:sy n="33" d="100"/>
      </p:scale>
      <p:origin x="0" y="-263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1" Type="http://schemas.openxmlformats.org/officeDocument/2006/relationships/hyperlink" Target="https://resources.csi.state.co.us/504/"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resources.csi.state.co.us/504/"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1A3AB-14C8-40B2-AC6B-DC6D1E89A597}" type="doc">
      <dgm:prSet loTypeId="urn:microsoft.com/office/officeart/2016/7/layout/BasicLinearProcessNumbered" loCatId="process" qsTypeId="urn:microsoft.com/office/officeart/2005/8/quickstyle/simple1" qsCatId="simple" csTypeId="urn:microsoft.com/office/officeart/2005/8/colors/accent0_3" csCatId="mainScheme"/>
      <dgm:spPr/>
      <dgm:t>
        <a:bodyPr/>
        <a:lstStyle/>
        <a:p>
          <a:endParaRPr lang="en-US"/>
        </a:p>
      </dgm:t>
    </dgm:pt>
    <dgm:pt modelId="{5D39776E-4BFD-41A1-B5D5-1FB71B89C8E5}">
      <dgm:prSet/>
      <dgm:spPr/>
      <dgm:t>
        <a:bodyPr/>
        <a:lstStyle/>
        <a:p>
          <a:r>
            <a:rPr lang="en-US"/>
            <a:t>Overview of Section 504 and its Three Key Components</a:t>
          </a:r>
        </a:p>
      </dgm:t>
    </dgm:pt>
    <dgm:pt modelId="{8F387130-4D03-4284-90E5-FAA0334A3193}" type="parTrans" cxnId="{C9D7C968-59BB-41E0-B346-7F4F7A67C4AB}">
      <dgm:prSet/>
      <dgm:spPr/>
      <dgm:t>
        <a:bodyPr/>
        <a:lstStyle/>
        <a:p>
          <a:endParaRPr lang="en-US"/>
        </a:p>
      </dgm:t>
    </dgm:pt>
    <dgm:pt modelId="{1AE49837-3692-4D57-974F-A059638AD89F}" type="sibTrans" cxnId="{C9D7C968-59BB-41E0-B346-7F4F7A67C4AB}">
      <dgm:prSet phldrT="1" phldr="0"/>
      <dgm:spPr/>
      <dgm:t>
        <a:bodyPr/>
        <a:lstStyle/>
        <a:p>
          <a:r>
            <a:rPr lang="en-US"/>
            <a:t>1</a:t>
          </a:r>
        </a:p>
      </dgm:t>
    </dgm:pt>
    <dgm:pt modelId="{693FC552-7C26-49EE-A20E-09AA195DB8DC}">
      <dgm:prSet/>
      <dgm:spPr/>
      <dgm:t>
        <a:bodyPr/>
        <a:lstStyle/>
        <a:p>
          <a:r>
            <a:rPr lang="en-US"/>
            <a:t>Section 504 Evaluation Eligibility and Plan</a:t>
          </a:r>
        </a:p>
      </dgm:t>
    </dgm:pt>
    <dgm:pt modelId="{1D0ED963-A98B-4106-AC7C-20613677FBE9}" type="parTrans" cxnId="{A3F1E9EA-07E1-4569-B121-9A7B797E7B1C}">
      <dgm:prSet/>
      <dgm:spPr/>
      <dgm:t>
        <a:bodyPr/>
        <a:lstStyle/>
        <a:p>
          <a:endParaRPr lang="en-US"/>
        </a:p>
      </dgm:t>
    </dgm:pt>
    <dgm:pt modelId="{E7FCDDF4-B5A7-4801-83DA-A75B1507AB7D}" type="sibTrans" cxnId="{A3F1E9EA-07E1-4569-B121-9A7B797E7B1C}">
      <dgm:prSet phldrT="2" phldr="0"/>
      <dgm:spPr/>
      <dgm:t>
        <a:bodyPr/>
        <a:lstStyle/>
        <a:p>
          <a:r>
            <a:rPr lang="en-US"/>
            <a:t>2</a:t>
          </a:r>
        </a:p>
      </dgm:t>
    </dgm:pt>
    <dgm:pt modelId="{7D0D1679-5298-4CA5-B0E0-AA78C775F158}">
      <dgm:prSet/>
      <dgm:spPr/>
      <dgm:t>
        <a:bodyPr/>
        <a:lstStyle/>
        <a:p>
          <a:r>
            <a:rPr lang="en-US"/>
            <a:t>Section 504 Components</a:t>
          </a:r>
        </a:p>
      </dgm:t>
    </dgm:pt>
    <dgm:pt modelId="{4D3F2F52-B1C5-4AB5-9D65-6A2E65CBEA0C}" type="parTrans" cxnId="{7FFB26AA-CAAF-400E-9750-EA56E843FF4D}">
      <dgm:prSet/>
      <dgm:spPr/>
      <dgm:t>
        <a:bodyPr/>
        <a:lstStyle/>
        <a:p>
          <a:endParaRPr lang="en-US"/>
        </a:p>
      </dgm:t>
    </dgm:pt>
    <dgm:pt modelId="{15109FA9-201C-4A44-BE96-AB721F4E3087}" type="sibTrans" cxnId="{7FFB26AA-CAAF-400E-9750-EA56E843FF4D}">
      <dgm:prSet phldrT="3" phldr="0"/>
      <dgm:spPr/>
      <dgm:t>
        <a:bodyPr/>
        <a:lstStyle/>
        <a:p>
          <a:r>
            <a:rPr lang="en-US"/>
            <a:t>3</a:t>
          </a:r>
        </a:p>
      </dgm:t>
    </dgm:pt>
    <dgm:pt modelId="{D4CF117B-0357-7844-847F-F41102343FAB}" type="pres">
      <dgm:prSet presAssocID="{D8B1A3AB-14C8-40B2-AC6B-DC6D1E89A597}" presName="Name0" presStyleCnt="0">
        <dgm:presLayoutVars>
          <dgm:animLvl val="lvl"/>
          <dgm:resizeHandles val="exact"/>
        </dgm:presLayoutVars>
      </dgm:prSet>
      <dgm:spPr/>
    </dgm:pt>
    <dgm:pt modelId="{DF8D1B03-7CCB-474D-BFAC-F214D4F09CB0}" type="pres">
      <dgm:prSet presAssocID="{5D39776E-4BFD-41A1-B5D5-1FB71B89C8E5}" presName="compositeNode" presStyleCnt="0">
        <dgm:presLayoutVars>
          <dgm:bulletEnabled val="1"/>
        </dgm:presLayoutVars>
      </dgm:prSet>
      <dgm:spPr/>
    </dgm:pt>
    <dgm:pt modelId="{9C8B7AB0-9CAA-FA49-AC6E-A7D6A5811EE6}" type="pres">
      <dgm:prSet presAssocID="{5D39776E-4BFD-41A1-B5D5-1FB71B89C8E5}" presName="bgRect" presStyleLbl="bgAccFollowNode1" presStyleIdx="0" presStyleCnt="3"/>
      <dgm:spPr/>
    </dgm:pt>
    <dgm:pt modelId="{B2180C0A-EF9E-0848-9FCF-CF5FC012795E}" type="pres">
      <dgm:prSet presAssocID="{1AE49837-3692-4D57-974F-A059638AD89F}" presName="sibTransNodeCircle" presStyleLbl="alignNode1" presStyleIdx="0" presStyleCnt="6">
        <dgm:presLayoutVars>
          <dgm:chMax val="0"/>
          <dgm:bulletEnabled/>
        </dgm:presLayoutVars>
      </dgm:prSet>
      <dgm:spPr/>
    </dgm:pt>
    <dgm:pt modelId="{3353A062-01B0-3847-9D25-BD35AB127EBF}" type="pres">
      <dgm:prSet presAssocID="{5D39776E-4BFD-41A1-B5D5-1FB71B89C8E5}" presName="bottomLine" presStyleLbl="alignNode1" presStyleIdx="1" presStyleCnt="6">
        <dgm:presLayoutVars/>
      </dgm:prSet>
      <dgm:spPr/>
    </dgm:pt>
    <dgm:pt modelId="{C6288DAE-133C-704D-ACCB-E6AB94D976B5}" type="pres">
      <dgm:prSet presAssocID="{5D39776E-4BFD-41A1-B5D5-1FB71B89C8E5}" presName="nodeText" presStyleLbl="bgAccFollowNode1" presStyleIdx="0" presStyleCnt="3">
        <dgm:presLayoutVars>
          <dgm:bulletEnabled val="1"/>
        </dgm:presLayoutVars>
      </dgm:prSet>
      <dgm:spPr/>
    </dgm:pt>
    <dgm:pt modelId="{BB0FBB2C-E79E-B447-A67A-DEECE60CDB9D}" type="pres">
      <dgm:prSet presAssocID="{1AE49837-3692-4D57-974F-A059638AD89F}" presName="sibTrans" presStyleCnt="0"/>
      <dgm:spPr/>
    </dgm:pt>
    <dgm:pt modelId="{C1684233-43D7-9043-8F72-E10DB3B1FF95}" type="pres">
      <dgm:prSet presAssocID="{693FC552-7C26-49EE-A20E-09AA195DB8DC}" presName="compositeNode" presStyleCnt="0">
        <dgm:presLayoutVars>
          <dgm:bulletEnabled val="1"/>
        </dgm:presLayoutVars>
      </dgm:prSet>
      <dgm:spPr/>
    </dgm:pt>
    <dgm:pt modelId="{4A118B9C-BC5D-3E45-94BD-9D26981056DC}" type="pres">
      <dgm:prSet presAssocID="{693FC552-7C26-49EE-A20E-09AA195DB8DC}" presName="bgRect" presStyleLbl="bgAccFollowNode1" presStyleIdx="1" presStyleCnt="3"/>
      <dgm:spPr/>
    </dgm:pt>
    <dgm:pt modelId="{38811125-F43B-ED47-BB06-D616B24114D6}" type="pres">
      <dgm:prSet presAssocID="{E7FCDDF4-B5A7-4801-83DA-A75B1507AB7D}" presName="sibTransNodeCircle" presStyleLbl="alignNode1" presStyleIdx="2" presStyleCnt="6">
        <dgm:presLayoutVars>
          <dgm:chMax val="0"/>
          <dgm:bulletEnabled/>
        </dgm:presLayoutVars>
      </dgm:prSet>
      <dgm:spPr/>
    </dgm:pt>
    <dgm:pt modelId="{D0BB321E-4C71-034A-BCA9-5FDDBCC86CE0}" type="pres">
      <dgm:prSet presAssocID="{693FC552-7C26-49EE-A20E-09AA195DB8DC}" presName="bottomLine" presStyleLbl="alignNode1" presStyleIdx="3" presStyleCnt="6">
        <dgm:presLayoutVars/>
      </dgm:prSet>
      <dgm:spPr/>
    </dgm:pt>
    <dgm:pt modelId="{A27F7AA5-74E2-314C-8217-55D605B2BFB5}" type="pres">
      <dgm:prSet presAssocID="{693FC552-7C26-49EE-A20E-09AA195DB8DC}" presName="nodeText" presStyleLbl="bgAccFollowNode1" presStyleIdx="1" presStyleCnt="3">
        <dgm:presLayoutVars>
          <dgm:bulletEnabled val="1"/>
        </dgm:presLayoutVars>
      </dgm:prSet>
      <dgm:spPr/>
    </dgm:pt>
    <dgm:pt modelId="{1250206C-AD87-E844-AA83-47DB85027731}" type="pres">
      <dgm:prSet presAssocID="{E7FCDDF4-B5A7-4801-83DA-A75B1507AB7D}" presName="sibTrans" presStyleCnt="0"/>
      <dgm:spPr/>
    </dgm:pt>
    <dgm:pt modelId="{45680ABD-2D83-C34D-A88E-4A09931494EF}" type="pres">
      <dgm:prSet presAssocID="{7D0D1679-5298-4CA5-B0E0-AA78C775F158}" presName="compositeNode" presStyleCnt="0">
        <dgm:presLayoutVars>
          <dgm:bulletEnabled val="1"/>
        </dgm:presLayoutVars>
      </dgm:prSet>
      <dgm:spPr/>
    </dgm:pt>
    <dgm:pt modelId="{236B6BE8-2365-DA44-A4B8-6E1FD90345D4}" type="pres">
      <dgm:prSet presAssocID="{7D0D1679-5298-4CA5-B0E0-AA78C775F158}" presName="bgRect" presStyleLbl="bgAccFollowNode1" presStyleIdx="2" presStyleCnt="3"/>
      <dgm:spPr/>
    </dgm:pt>
    <dgm:pt modelId="{79EF3DD8-84BC-F243-9692-F952E08A1F6E}" type="pres">
      <dgm:prSet presAssocID="{15109FA9-201C-4A44-BE96-AB721F4E3087}" presName="sibTransNodeCircle" presStyleLbl="alignNode1" presStyleIdx="4" presStyleCnt="6">
        <dgm:presLayoutVars>
          <dgm:chMax val="0"/>
          <dgm:bulletEnabled/>
        </dgm:presLayoutVars>
      </dgm:prSet>
      <dgm:spPr/>
    </dgm:pt>
    <dgm:pt modelId="{0A5B93A5-7D74-504D-9A9E-0A1F13064571}" type="pres">
      <dgm:prSet presAssocID="{7D0D1679-5298-4CA5-B0E0-AA78C775F158}" presName="bottomLine" presStyleLbl="alignNode1" presStyleIdx="5" presStyleCnt="6">
        <dgm:presLayoutVars/>
      </dgm:prSet>
      <dgm:spPr/>
    </dgm:pt>
    <dgm:pt modelId="{9040774B-32FC-194A-BC5D-63DA5D828D7D}" type="pres">
      <dgm:prSet presAssocID="{7D0D1679-5298-4CA5-B0E0-AA78C775F158}" presName="nodeText" presStyleLbl="bgAccFollowNode1" presStyleIdx="2" presStyleCnt="3">
        <dgm:presLayoutVars>
          <dgm:bulletEnabled val="1"/>
        </dgm:presLayoutVars>
      </dgm:prSet>
      <dgm:spPr/>
    </dgm:pt>
  </dgm:ptLst>
  <dgm:cxnLst>
    <dgm:cxn modelId="{653D2706-82AE-A14E-B667-B8F17D9ED440}" type="presOf" srcId="{15109FA9-201C-4A44-BE96-AB721F4E3087}" destId="{79EF3DD8-84BC-F243-9692-F952E08A1F6E}" srcOrd="0" destOrd="0" presId="urn:microsoft.com/office/officeart/2016/7/layout/BasicLinearProcessNumbered"/>
    <dgm:cxn modelId="{B380200A-1529-4E42-A09E-CD8C1ABFD504}" type="presOf" srcId="{7D0D1679-5298-4CA5-B0E0-AA78C775F158}" destId="{9040774B-32FC-194A-BC5D-63DA5D828D7D}" srcOrd="1" destOrd="0" presId="urn:microsoft.com/office/officeart/2016/7/layout/BasicLinearProcessNumbered"/>
    <dgm:cxn modelId="{2176C20B-4C49-C848-B9CE-C3D7D9C03365}" type="presOf" srcId="{E7FCDDF4-B5A7-4801-83DA-A75B1507AB7D}" destId="{38811125-F43B-ED47-BB06-D616B24114D6}" srcOrd="0" destOrd="0" presId="urn:microsoft.com/office/officeart/2016/7/layout/BasicLinearProcessNumbered"/>
    <dgm:cxn modelId="{75CB7C1C-B965-E942-A470-701E2B839AE5}" type="presOf" srcId="{693FC552-7C26-49EE-A20E-09AA195DB8DC}" destId="{4A118B9C-BC5D-3E45-94BD-9D26981056DC}" srcOrd="0" destOrd="0" presId="urn:microsoft.com/office/officeart/2016/7/layout/BasicLinearProcessNumbered"/>
    <dgm:cxn modelId="{5C500F22-D88B-A84D-8BBF-2C1E4812C0C5}" type="presOf" srcId="{5D39776E-4BFD-41A1-B5D5-1FB71B89C8E5}" destId="{9C8B7AB0-9CAA-FA49-AC6E-A7D6A5811EE6}" srcOrd="0" destOrd="0" presId="urn:microsoft.com/office/officeart/2016/7/layout/BasicLinearProcessNumbered"/>
    <dgm:cxn modelId="{CE63352D-214F-914A-B104-26F816667828}" type="presOf" srcId="{D8B1A3AB-14C8-40B2-AC6B-DC6D1E89A597}" destId="{D4CF117B-0357-7844-847F-F41102343FAB}" srcOrd="0" destOrd="0" presId="urn:microsoft.com/office/officeart/2016/7/layout/BasicLinearProcessNumbered"/>
    <dgm:cxn modelId="{C9D7C968-59BB-41E0-B346-7F4F7A67C4AB}" srcId="{D8B1A3AB-14C8-40B2-AC6B-DC6D1E89A597}" destId="{5D39776E-4BFD-41A1-B5D5-1FB71B89C8E5}" srcOrd="0" destOrd="0" parTransId="{8F387130-4D03-4284-90E5-FAA0334A3193}" sibTransId="{1AE49837-3692-4D57-974F-A059638AD89F}"/>
    <dgm:cxn modelId="{2E50E169-B9B1-B543-8964-946A3FBCC3B4}" type="presOf" srcId="{5D39776E-4BFD-41A1-B5D5-1FB71B89C8E5}" destId="{C6288DAE-133C-704D-ACCB-E6AB94D976B5}" srcOrd="1" destOrd="0" presId="urn:microsoft.com/office/officeart/2016/7/layout/BasicLinearProcessNumbered"/>
    <dgm:cxn modelId="{90364851-AEC1-9045-B203-1B6CE9FDE87C}" type="presOf" srcId="{1AE49837-3692-4D57-974F-A059638AD89F}" destId="{B2180C0A-EF9E-0848-9FCF-CF5FC012795E}" srcOrd="0" destOrd="0" presId="urn:microsoft.com/office/officeart/2016/7/layout/BasicLinearProcessNumbered"/>
    <dgm:cxn modelId="{AF1A827A-9725-D249-A957-C4E7AF15BA54}" type="presOf" srcId="{7D0D1679-5298-4CA5-B0E0-AA78C775F158}" destId="{236B6BE8-2365-DA44-A4B8-6E1FD90345D4}" srcOrd="0" destOrd="0" presId="urn:microsoft.com/office/officeart/2016/7/layout/BasicLinearProcessNumbered"/>
    <dgm:cxn modelId="{7FFB26AA-CAAF-400E-9750-EA56E843FF4D}" srcId="{D8B1A3AB-14C8-40B2-AC6B-DC6D1E89A597}" destId="{7D0D1679-5298-4CA5-B0E0-AA78C775F158}" srcOrd="2" destOrd="0" parTransId="{4D3F2F52-B1C5-4AB5-9D65-6A2E65CBEA0C}" sibTransId="{15109FA9-201C-4A44-BE96-AB721F4E3087}"/>
    <dgm:cxn modelId="{CE87A6E8-6121-1D4B-8271-1FA13ADB19DD}" type="presOf" srcId="{693FC552-7C26-49EE-A20E-09AA195DB8DC}" destId="{A27F7AA5-74E2-314C-8217-55D605B2BFB5}" srcOrd="1" destOrd="0" presId="urn:microsoft.com/office/officeart/2016/7/layout/BasicLinearProcessNumbered"/>
    <dgm:cxn modelId="{A3F1E9EA-07E1-4569-B121-9A7B797E7B1C}" srcId="{D8B1A3AB-14C8-40B2-AC6B-DC6D1E89A597}" destId="{693FC552-7C26-49EE-A20E-09AA195DB8DC}" srcOrd="1" destOrd="0" parTransId="{1D0ED963-A98B-4106-AC7C-20613677FBE9}" sibTransId="{E7FCDDF4-B5A7-4801-83DA-A75B1507AB7D}"/>
    <dgm:cxn modelId="{CA17A895-D40C-CF4A-B84D-14F7E6618301}" type="presParOf" srcId="{D4CF117B-0357-7844-847F-F41102343FAB}" destId="{DF8D1B03-7CCB-474D-BFAC-F214D4F09CB0}" srcOrd="0" destOrd="0" presId="urn:microsoft.com/office/officeart/2016/7/layout/BasicLinearProcessNumbered"/>
    <dgm:cxn modelId="{E2C4E059-9D37-D74A-9A55-A8B6D932BD09}" type="presParOf" srcId="{DF8D1B03-7CCB-474D-BFAC-F214D4F09CB0}" destId="{9C8B7AB0-9CAA-FA49-AC6E-A7D6A5811EE6}" srcOrd="0" destOrd="0" presId="urn:microsoft.com/office/officeart/2016/7/layout/BasicLinearProcessNumbered"/>
    <dgm:cxn modelId="{6FD82C2C-97EA-ED42-86F4-5507F65E3A83}" type="presParOf" srcId="{DF8D1B03-7CCB-474D-BFAC-F214D4F09CB0}" destId="{B2180C0A-EF9E-0848-9FCF-CF5FC012795E}" srcOrd="1" destOrd="0" presId="urn:microsoft.com/office/officeart/2016/7/layout/BasicLinearProcessNumbered"/>
    <dgm:cxn modelId="{1E65E6E2-2980-CE47-B42C-B882795F8F7F}" type="presParOf" srcId="{DF8D1B03-7CCB-474D-BFAC-F214D4F09CB0}" destId="{3353A062-01B0-3847-9D25-BD35AB127EBF}" srcOrd="2" destOrd="0" presId="urn:microsoft.com/office/officeart/2016/7/layout/BasicLinearProcessNumbered"/>
    <dgm:cxn modelId="{BA50DEEA-D3D6-5945-9641-A76ED6F31CF8}" type="presParOf" srcId="{DF8D1B03-7CCB-474D-BFAC-F214D4F09CB0}" destId="{C6288DAE-133C-704D-ACCB-E6AB94D976B5}" srcOrd="3" destOrd="0" presId="urn:microsoft.com/office/officeart/2016/7/layout/BasicLinearProcessNumbered"/>
    <dgm:cxn modelId="{8980CECC-5F99-BC47-AFC4-5267059F9FC1}" type="presParOf" srcId="{D4CF117B-0357-7844-847F-F41102343FAB}" destId="{BB0FBB2C-E79E-B447-A67A-DEECE60CDB9D}" srcOrd="1" destOrd="0" presId="urn:microsoft.com/office/officeart/2016/7/layout/BasicLinearProcessNumbered"/>
    <dgm:cxn modelId="{29805BBA-D982-2D4A-922D-39F02C61206B}" type="presParOf" srcId="{D4CF117B-0357-7844-847F-F41102343FAB}" destId="{C1684233-43D7-9043-8F72-E10DB3B1FF95}" srcOrd="2" destOrd="0" presId="urn:microsoft.com/office/officeart/2016/7/layout/BasicLinearProcessNumbered"/>
    <dgm:cxn modelId="{E7EFF73E-C5FF-114B-BA17-C208B799307B}" type="presParOf" srcId="{C1684233-43D7-9043-8F72-E10DB3B1FF95}" destId="{4A118B9C-BC5D-3E45-94BD-9D26981056DC}" srcOrd="0" destOrd="0" presId="urn:microsoft.com/office/officeart/2016/7/layout/BasicLinearProcessNumbered"/>
    <dgm:cxn modelId="{3B0FC2C8-557B-DF49-9EC6-A82FBEDC0BFE}" type="presParOf" srcId="{C1684233-43D7-9043-8F72-E10DB3B1FF95}" destId="{38811125-F43B-ED47-BB06-D616B24114D6}" srcOrd="1" destOrd="0" presId="urn:microsoft.com/office/officeart/2016/7/layout/BasicLinearProcessNumbered"/>
    <dgm:cxn modelId="{B882D19A-A3C4-DD43-8042-3EAE85CD6B93}" type="presParOf" srcId="{C1684233-43D7-9043-8F72-E10DB3B1FF95}" destId="{D0BB321E-4C71-034A-BCA9-5FDDBCC86CE0}" srcOrd="2" destOrd="0" presId="urn:microsoft.com/office/officeart/2016/7/layout/BasicLinearProcessNumbered"/>
    <dgm:cxn modelId="{887E3C16-BFAA-CA45-B451-6AC51D50F875}" type="presParOf" srcId="{C1684233-43D7-9043-8F72-E10DB3B1FF95}" destId="{A27F7AA5-74E2-314C-8217-55D605B2BFB5}" srcOrd="3" destOrd="0" presId="urn:microsoft.com/office/officeart/2016/7/layout/BasicLinearProcessNumbered"/>
    <dgm:cxn modelId="{7E57A3DD-65E8-4A4D-B923-715C34CB2DA7}" type="presParOf" srcId="{D4CF117B-0357-7844-847F-F41102343FAB}" destId="{1250206C-AD87-E844-AA83-47DB85027731}" srcOrd="3" destOrd="0" presId="urn:microsoft.com/office/officeart/2016/7/layout/BasicLinearProcessNumbered"/>
    <dgm:cxn modelId="{4C8CB2A9-2936-C949-93AD-EB73F0C1D86A}" type="presParOf" srcId="{D4CF117B-0357-7844-847F-F41102343FAB}" destId="{45680ABD-2D83-C34D-A88E-4A09931494EF}" srcOrd="4" destOrd="0" presId="urn:microsoft.com/office/officeart/2016/7/layout/BasicLinearProcessNumbered"/>
    <dgm:cxn modelId="{274B2F19-B2C8-6741-AD1A-0DD3A7C3C218}" type="presParOf" srcId="{45680ABD-2D83-C34D-A88E-4A09931494EF}" destId="{236B6BE8-2365-DA44-A4B8-6E1FD90345D4}" srcOrd="0" destOrd="0" presId="urn:microsoft.com/office/officeart/2016/7/layout/BasicLinearProcessNumbered"/>
    <dgm:cxn modelId="{31407449-6983-F841-AFB1-67D3265FB1B3}" type="presParOf" srcId="{45680ABD-2D83-C34D-A88E-4A09931494EF}" destId="{79EF3DD8-84BC-F243-9692-F952E08A1F6E}" srcOrd="1" destOrd="0" presId="urn:microsoft.com/office/officeart/2016/7/layout/BasicLinearProcessNumbered"/>
    <dgm:cxn modelId="{6DCE1465-65A0-984B-8EA7-C2FCA50C3F60}" type="presParOf" srcId="{45680ABD-2D83-C34D-A88E-4A09931494EF}" destId="{0A5B93A5-7D74-504D-9A9E-0A1F13064571}" srcOrd="2" destOrd="0" presId="urn:microsoft.com/office/officeart/2016/7/layout/BasicLinearProcessNumbered"/>
    <dgm:cxn modelId="{E5544B7F-E737-B54D-AD28-A52A743CDF4B}" type="presParOf" srcId="{45680ABD-2D83-C34D-A88E-4A09931494EF}" destId="{9040774B-32FC-194A-BC5D-63DA5D828D7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FD2C94-5497-4BB5-B7A5-35BBCC4E5090}"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763E6CB3-1D45-485E-929C-35E860B7E501}">
      <dgm:prSet custT="1"/>
      <dgm:spPr/>
      <dgm:t>
        <a:bodyPr/>
        <a:lstStyle/>
        <a:p>
          <a:r>
            <a:rPr lang="en-US" sz="2000" dirty="0"/>
            <a:t>The disability has an adverse affect on the child’s education, requiring </a:t>
          </a:r>
          <a:r>
            <a:rPr lang="en-US" sz="2000" b="1" dirty="0"/>
            <a:t>specially designed instruction, and or aides or related services</a:t>
          </a:r>
        </a:p>
      </dgm:t>
    </dgm:pt>
    <dgm:pt modelId="{8D78EC45-BF7B-476F-A5D5-B15E84C7023D}" type="parTrans" cxnId="{C39999A0-2157-4864-A5A1-38E2A1120039}">
      <dgm:prSet/>
      <dgm:spPr/>
      <dgm:t>
        <a:bodyPr/>
        <a:lstStyle/>
        <a:p>
          <a:endParaRPr lang="en-US"/>
        </a:p>
      </dgm:t>
    </dgm:pt>
    <dgm:pt modelId="{F4F11805-F8D4-429E-A8A4-4472382E8656}" type="sibTrans" cxnId="{C39999A0-2157-4864-A5A1-38E2A1120039}">
      <dgm:prSet/>
      <dgm:spPr/>
      <dgm:t>
        <a:bodyPr/>
        <a:lstStyle/>
        <a:p>
          <a:endParaRPr lang="en-US"/>
        </a:p>
      </dgm:t>
    </dgm:pt>
    <dgm:pt modelId="{2080D1B1-185A-4B35-847C-ABC6CEDF4B71}">
      <dgm:prSet custT="1"/>
      <dgm:spPr/>
      <dgm:t>
        <a:bodyPr/>
        <a:lstStyle/>
        <a:p>
          <a:r>
            <a:rPr lang="en-US" sz="2000" dirty="0"/>
            <a:t>Student cannot receive “</a:t>
          </a:r>
          <a:r>
            <a:rPr lang="en-US" sz="2000" b="1" dirty="0"/>
            <a:t>reasonable educational benefit</a:t>
          </a:r>
          <a:r>
            <a:rPr lang="en-US" sz="2000" dirty="0"/>
            <a:t>” vs </a:t>
          </a:r>
          <a:r>
            <a:rPr lang="en-US" sz="2000" b="1" dirty="0"/>
            <a:t>access</a:t>
          </a:r>
          <a:r>
            <a:rPr lang="en-US" sz="2000" dirty="0"/>
            <a:t> to education</a:t>
          </a:r>
        </a:p>
      </dgm:t>
    </dgm:pt>
    <dgm:pt modelId="{C0E2441F-E57A-495B-B169-F3C72741E0CF}" type="parTrans" cxnId="{30378169-21E1-40C8-9EF9-566E712FD795}">
      <dgm:prSet/>
      <dgm:spPr/>
      <dgm:t>
        <a:bodyPr/>
        <a:lstStyle/>
        <a:p>
          <a:endParaRPr lang="en-US"/>
        </a:p>
      </dgm:t>
    </dgm:pt>
    <dgm:pt modelId="{AF3EDEB7-F9AA-4EE5-A48F-691592C0BBFB}" type="sibTrans" cxnId="{30378169-21E1-40C8-9EF9-566E712FD795}">
      <dgm:prSet/>
      <dgm:spPr/>
      <dgm:t>
        <a:bodyPr/>
        <a:lstStyle/>
        <a:p>
          <a:endParaRPr lang="en-US"/>
        </a:p>
      </dgm:t>
    </dgm:pt>
    <dgm:pt modelId="{DA211DA5-0B85-114F-9CAC-D3DC672CDD0F}" type="pres">
      <dgm:prSet presAssocID="{4CFD2C94-5497-4BB5-B7A5-35BBCC4E5090}" presName="diagram" presStyleCnt="0">
        <dgm:presLayoutVars>
          <dgm:dir/>
          <dgm:resizeHandles val="exact"/>
        </dgm:presLayoutVars>
      </dgm:prSet>
      <dgm:spPr/>
    </dgm:pt>
    <dgm:pt modelId="{C08465FF-D4F6-CC46-940D-3E2E59D8997E}" type="pres">
      <dgm:prSet presAssocID="{763E6CB3-1D45-485E-929C-35E860B7E501}" presName="node" presStyleLbl="node1" presStyleIdx="0" presStyleCnt="2" custScaleY="126904">
        <dgm:presLayoutVars>
          <dgm:bulletEnabled val="1"/>
        </dgm:presLayoutVars>
      </dgm:prSet>
      <dgm:spPr/>
    </dgm:pt>
    <dgm:pt modelId="{73C21EE4-FEF9-7F48-A64E-A51B27B2AF7E}" type="pres">
      <dgm:prSet presAssocID="{F4F11805-F8D4-429E-A8A4-4472382E8656}" presName="sibTrans" presStyleCnt="0"/>
      <dgm:spPr/>
    </dgm:pt>
    <dgm:pt modelId="{4B3A99BF-87B1-F547-AF60-28C8246900EE}" type="pres">
      <dgm:prSet presAssocID="{2080D1B1-185A-4B35-847C-ABC6CEDF4B71}" presName="node" presStyleLbl="node1" presStyleIdx="1" presStyleCnt="2" custScaleY="126904">
        <dgm:presLayoutVars>
          <dgm:bulletEnabled val="1"/>
        </dgm:presLayoutVars>
      </dgm:prSet>
      <dgm:spPr/>
    </dgm:pt>
  </dgm:ptLst>
  <dgm:cxnLst>
    <dgm:cxn modelId="{130F3E1D-B801-7F43-99BC-8646974FD6E1}" type="presOf" srcId="{4CFD2C94-5497-4BB5-B7A5-35BBCC4E5090}" destId="{DA211DA5-0B85-114F-9CAC-D3DC672CDD0F}" srcOrd="0" destOrd="0" presId="urn:microsoft.com/office/officeart/2005/8/layout/default"/>
    <dgm:cxn modelId="{30378169-21E1-40C8-9EF9-566E712FD795}" srcId="{4CFD2C94-5497-4BB5-B7A5-35BBCC4E5090}" destId="{2080D1B1-185A-4B35-847C-ABC6CEDF4B71}" srcOrd="1" destOrd="0" parTransId="{C0E2441F-E57A-495B-B169-F3C72741E0CF}" sibTransId="{AF3EDEB7-F9AA-4EE5-A48F-691592C0BBFB}"/>
    <dgm:cxn modelId="{5C96F270-644A-4D4C-8190-0F6E8CCD6271}" type="presOf" srcId="{2080D1B1-185A-4B35-847C-ABC6CEDF4B71}" destId="{4B3A99BF-87B1-F547-AF60-28C8246900EE}" srcOrd="0" destOrd="0" presId="urn:microsoft.com/office/officeart/2005/8/layout/default"/>
    <dgm:cxn modelId="{C39999A0-2157-4864-A5A1-38E2A1120039}" srcId="{4CFD2C94-5497-4BB5-B7A5-35BBCC4E5090}" destId="{763E6CB3-1D45-485E-929C-35E860B7E501}" srcOrd="0" destOrd="0" parTransId="{8D78EC45-BF7B-476F-A5D5-B15E84C7023D}" sibTransId="{F4F11805-F8D4-429E-A8A4-4472382E8656}"/>
    <dgm:cxn modelId="{2573F3B2-E646-B241-A52E-44179DB524EB}" type="presOf" srcId="{763E6CB3-1D45-485E-929C-35E860B7E501}" destId="{C08465FF-D4F6-CC46-940D-3E2E59D8997E}" srcOrd="0" destOrd="0" presId="urn:microsoft.com/office/officeart/2005/8/layout/default"/>
    <dgm:cxn modelId="{0199846E-1096-7D4E-BCEB-746C6729185B}" type="presParOf" srcId="{DA211DA5-0B85-114F-9CAC-D3DC672CDD0F}" destId="{C08465FF-D4F6-CC46-940D-3E2E59D8997E}" srcOrd="0" destOrd="0" presId="urn:microsoft.com/office/officeart/2005/8/layout/default"/>
    <dgm:cxn modelId="{CF598D3C-BBC5-D848-AE0E-42852B6F2FE9}" type="presParOf" srcId="{DA211DA5-0B85-114F-9CAC-D3DC672CDD0F}" destId="{73C21EE4-FEF9-7F48-A64E-A51B27B2AF7E}" srcOrd="1" destOrd="0" presId="urn:microsoft.com/office/officeart/2005/8/layout/default"/>
    <dgm:cxn modelId="{6DFD3CAA-2DD9-EC41-B904-FF79109C207C}" type="presParOf" srcId="{DA211DA5-0B85-114F-9CAC-D3DC672CDD0F}" destId="{4B3A99BF-87B1-F547-AF60-28C8246900E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978C06-AA26-47C3-9D4F-82652D0092F1}"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D5F19083-F6B3-424B-9368-A2CEACCEB4BD}">
      <dgm:prSet/>
      <dgm:spPr/>
      <dgm:t>
        <a:bodyPr/>
        <a:lstStyle/>
        <a:p>
          <a:r>
            <a:rPr lang="en-US"/>
            <a:t>caring for oneself</a:t>
          </a:r>
        </a:p>
      </dgm:t>
    </dgm:pt>
    <dgm:pt modelId="{E30A8368-8630-4589-AA01-5C5724D5437D}" type="parTrans" cxnId="{DC8C258F-A464-419F-ABDA-F443377A5919}">
      <dgm:prSet/>
      <dgm:spPr/>
      <dgm:t>
        <a:bodyPr/>
        <a:lstStyle/>
        <a:p>
          <a:endParaRPr lang="en-US"/>
        </a:p>
      </dgm:t>
    </dgm:pt>
    <dgm:pt modelId="{8B65240D-78C0-4D00-AB5F-7D60B4A9D879}" type="sibTrans" cxnId="{DC8C258F-A464-419F-ABDA-F443377A5919}">
      <dgm:prSet/>
      <dgm:spPr/>
      <dgm:t>
        <a:bodyPr/>
        <a:lstStyle/>
        <a:p>
          <a:endParaRPr lang="en-US"/>
        </a:p>
      </dgm:t>
    </dgm:pt>
    <dgm:pt modelId="{7ECD0083-A9AD-4D9F-9DCB-14A64A9202C7}">
      <dgm:prSet/>
      <dgm:spPr/>
      <dgm:t>
        <a:bodyPr/>
        <a:lstStyle/>
        <a:p>
          <a:r>
            <a:rPr lang="en-US"/>
            <a:t>performing manual tasks</a:t>
          </a:r>
        </a:p>
      </dgm:t>
    </dgm:pt>
    <dgm:pt modelId="{324E887E-9387-4676-82F2-E4E3527FA802}" type="parTrans" cxnId="{4A6C1F67-3282-4E37-9D38-27B1D77CC9E0}">
      <dgm:prSet/>
      <dgm:spPr/>
      <dgm:t>
        <a:bodyPr/>
        <a:lstStyle/>
        <a:p>
          <a:endParaRPr lang="en-US"/>
        </a:p>
      </dgm:t>
    </dgm:pt>
    <dgm:pt modelId="{5BC3F2D3-8B00-4C50-B646-CC7954C4C2AE}" type="sibTrans" cxnId="{4A6C1F67-3282-4E37-9D38-27B1D77CC9E0}">
      <dgm:prSet/>
      <dgm:spPr/>
      <dgm:t>
        <a:bodyPr/>
        <a:lstStyle/>
        <a:p>
          <a:endParaRPr lang="en-US"/>
        </a:p>
      </dgm:t>
    </dgm:pt>
    <dgm:pt modelId="{7E4E1307-A9A6-4447-94A8-99E2BAA76226}">
      <dgm:prSet/>
      <dgm:spPr/>
      <dgm:t>
        <a:bodyPr/>
        <a:lstStyle/>
        <a:p>
          <a:r>
            <a:rPr lang="en-US"/>
            <a:t>walking</a:t>
          </a:r>
        </a:p>
      </dgm:t>
    </dgm:pt>
    <dgm:pt modelId="{4A303431-0DDD-420E-9B5E-220CF7D492B0}" type="parTrans" cxnId="{D5BAD122-2680-487E-AC6D-DC9E298774C6}">
      <dgm:prSet/>
      <dgm:spPr/>
      <dgm:t>
        <a:bodyPr/>
        <a:lstStyle/>
        <a:p>
          <a:endParaRPr lang="en-US"/>
        </a:p>
      </dgm:t>
    </dgm:pt>
    <dgm:pt modelId="{88CADC3C-0154-4687-BE5C-778DB954CB3E}" type="sibTrans" cxnId="{D5BAD122-2680-487E-AC6D-DC9E298774C6}">
      <dgm:prSet/>
      <dgm:spPr/>
      <dgm:t>
        <a:bodyPr/>
        <a:lstStyle/>
        <a:p>
          <a:endParaRPr lang="en-US"/>
        </a:p>
      </dgm:t>
    </dgm:pt>
    <dgm:pt modelId="{115E122F-C1E3-456B-8FED-0E3D9DA6B02B}">
      <dgm:prSet/>
      <dgm:spPr/>
      <dgm:t>
        <a:bodyPr/>
        <a:lstStyle/>
        <a:p>
          <a:r>
            <a:rPr lang="en-US"/>
            <a:t>seeing</a:t>
          </a:r>
        </a:p>
      </dgm:t>
    </dgm:pt>
    <dgm:pt modelId="{7FEA3765-F006-4FA7-B7CB-A2F612992281}" type="parTrans" cxnId="{D87706E0-D89D-4FCC-8300-1289C7061EE1}">
      <dgm:prSet/>
      <dgm:spPr/>
      <dgm:t>
        <a:bodyPr/>
        <a:lstStyle/>
        <a:p>
          <a:endParaRPr lang="en-US"/>
        </a:p>
      </dgm:t>
    </dgm:pt>
    <dgm:pt modelId="{3DB422C1-F200-4B61-82ED-BCA07CE071F8}" type="sibTrans" cxnId="{D87706E0-D89D-4FCC-8300-1289C7061EE1}">
      <dgm:prSet/>
      <dgm:spPr/>
      <dgm:t>
        <a:bodyPr/>
        <a:lstStyle/>
        <a:p>
          <a:endParaRPr lang="en-US"/>
        </a:p>
      </dgm:t>
    </dgm:pt>
    <dgm:pt modelId="{227E55FD-8C3C-495C-8FF7-DBBCD4C97361}">
      <dgm:prSet/>
      <dgm:spPr/>
      <dgm:t>
        <a:bodyPr/>
        <a:lstStyle/>
        <a:p>
          <a:r>
            <a:rPr lang="en-US"/>
            <a:t>breathing</a:t>
          </a:r>
        </a:p>
      </dgm:t>
    </dgm:pt>
    <dgm:pt modelId="{EF562A17-A357-4A7A-A999-10D0DCF58835}" type="parTrans" cxnId="{93B9B37B-2A14-4BA8-897D-F7E8BA12D11E}">
      <dgm:prSet/>
      <dgm:spPr/>
      <dgm:t>
        <a:bodyPr/>
        <a:lstStyle/>
        <a:p>
          <a:endParaRPr lang="en-US"/>
        </a:p>
      </dgm:t>
    </dgm:pt>
    <dgm:pt modelId="{179E9D29-7C2E-4291-A58A-BEC93CFF6D0B}" type="sibTrans" cxnId="{93B9B37B-2A14-4BA8-897D-F7E8BA12D11E}">
      <dgm:prSet/>
      <dgm:spPr/>
      <dgm:t>
        <a:bodyPr/>
        <a:lstStyle/>
        <a:p>
          <a:endParaRPr lang="en-US"/>
        </a:p>
      </dgm:t>
    </dgm:pt>
    <dgm:pt modelId="{8533BB4D-C2D1-4B93-AD61-048A521CF5ED}">
      <dgm:prSet/>
      <dgm:spPr/>
      <dgm:t>
        <a:bodyPr/>
        <a:lstStyle/>
        <a:p>
          <a:r>
            <a:rPr lang="en-US"/>
            <a:t>hearing</a:t>
          </a:r>
        </a:p>
      </dgm:t>
    </dgm:pt>
    <dgm:pt modelId="{5982E9C4-9C05-4FFD-855D-B626762399B7}" type="parTrans" cxnId="{07298C09-FEBD-422B-9264-511CBE602E27}">
      <dgm:prSet/>
      <dgm:spPr/>
      <dgm:t>
        <a:bodyPr/>
        <a:lstStyle/>
        <a:p>
          <a:endParaRPr lang="en-US"/>
        </a:p>
      </dgm:t>
    </dgm:pt>
    <dgm:pt modelId="{F2E2A405-7C90-4824-AED2-56F1DE9C4495}" type="sibTrans" cxnId="{07298C09-FEBD-422B-9264-511CBE602E27}">
      <dgm:prSet/>
      <dgm:spPr/>
      <dgm:t>
        <a:bodyPr/>
        <a:lstStyle/>
        <a:p>
          <a:endParaRPr lang="en-US"/>
        </a:p>
      </dgm:t>
    </dgm:pt>
    <dgm:pt modelId="{FA95F584-071D-4623-B323-5A59961417C6}">
      <dgm:prSet/>
      <dgm:spPr/>
      <dgm:t>
        <a:bodyPr/>
        <a:lstStyle/>
        <a:p>
          <a:r>
            <a:rPr lang="en-US"/>
            <a:t>speaking</a:t>
          </a:r>
        </a:p>
      </dgm:t>
    </dgm:pt>
    <dgm:pt modelId="{5558A12B-C0B6-489B-9430-788666CFF48B}" type="parTrans" cxnId="{881523C0-1775-4F63-9F7B-FC3AD40FC336}">
      <dgm:prSet/>
      <dgm:spPr/>
      <dgm:t>
        <a:bodyPr/>
        <a:lstStyle/>
        <a:p>
          <a:endParaRPr lang="en-US"/>
        </a:p>
      </dgm:t>
    </dgm:pt>
    <dgm:pt modelId="{1A8F9CE3-844E-48EF-A5BE-BA292A7B8331}" type="sibTrans" cxnId="{881523C0-1775-4F63-9F7B-FC3AD40FC336}">
      <dgm:prSet/>
      <dgm:spPr/>
      <dgm:t>
        <a:bodyPr/>
        <a:lstStyle/>
        <a:p>
          <a:endParaRPr lang="en-US"/>
        </a:p>
      </dgm:t>
    </dgm:pt>
    <dgm:pt modelId="{543C59B1-E96F-4418-AD49-B2E5DC7E42A4}">
      <dgm:prSet/>
      <dgm:spPr/>
      <dgm:t>
        <a:bodyPr/>
        <a:lstStyle/>
        <a:p>
          <a:r>
            <a:rPr lang="en-US"/>
            <a:t>reading</a:t>
          </a:r>
        </a:p>
      </dgm:t>
    </dgm:pt>
    <dgm:pt modelId="{90EEE8EF-0EC2-46E8-826E-21F4C6242719}" type="parTrans" cxnId="{DB32139E-339B-4C76-AD75-3EE4FF1922BE}">
      <dgm:prSet/>
      <dgm:spPr/>
      <dgm:t>
        <a:bodyPr/>
        <a:lstStyle/>
        <a:p>
          <a:endParaRPr lang="en-US"/>
        </a:p>
      </dgm:t>
    </dgm:pt>
    <dgm:pt modelId="{7AF9AFC3-570A-4BB5-B903-0946D1008ECD}" type="sibTrans" cxnId="{DB32139E-339B-4C76-AD75-3EE4FF1922BE}">
      <dgm:prSet/>
      <dgm:spPr/>
      <dgm:t>
        <a:bodyPr/>
        <a:lstStyle/>
        <a:p>
          <a:endParaRPr lang="en-US"/>
        </a:p>
      </dgm:t>
    </dgm:pt>
    <dgm:pt modelId="{68299B4B-48F8-4B7E-BD31-2EA245E5063C}">
      <dgm:prSet/>
      <dgm:spPr/>
      <dgm:t>
        <a:bodyPr/>
        <a:lstStyle/>
        <a:p>
          <a:r>
            <a:rPr lang="en-US"/>
            <a:t>learning </a:t>
          </a:r>
        </a:p>
      </dgm:t>
    </dgm:pt>
    <dgm:pt modelId="{B1165492-CB73-4162-A6B9-89CF6B1C941C}" type="parTrans" cxnId="{E8206935-689E-47CB-A6BD-A56039DD74AB}">
      <dgm:prSet/>
      <dgm:spPr/>
      <dgm:t>
        <a:bodyPr/>
        <a:lstStyle/>
        <a:p>
          <a:endParaRPr lang="en-US"/>
        </a:p>
      </dgm:t>
    </dgm:pt>
    <dgm:pt modelId="{688A3AE4-15D8-4D43-A21A-E60A4707A313}" type="sibTrans" cxnId="{E8206935-689E-47CB-A6BD-A56039DD74AB}">
      <dgm:prSet/>
      <dgm:spPr/>
      <dgm:t>
        <a:bodyPr/>
        <a:lstStyle/>
        <a:p>
          <a:endParaRPr lang="en-US"/>
        </a:p>
      </dgm:t>
    </dgm:pt>
    <dgm:pt modelId="{D2F5973F-6389-4091-B126-A440D457E82D}">
      <dgm:prSet/>
      <dgm:spPr/>
      <dgm:t>
        <a:bodyPr/>
        <a:lstStyle/>
        <a:p>
          <a:r>
            <a:rPr lang="en-US"/>
            <a:t>concentrating</a:t>
          </a:r>
        </a:p>
      </dgm:t>
    </dgm:pt>
    <dgm:pt modelId="{4EDD0B4A-46BB-429F-84B8-080A9ED92849}" type="parTrans" cxnId="{B72A0F5B-3710-492F-9D7C-4E36FA9F9BC6}">
      <dgm:prSet/>
      <dgm:spPr/>
      <dgm:t>
        <a:bodyPr/>
        <a:lstStyle/>
        <a:p>
          <a:endParaRPr lang="en-US"/>
        </a:p>
      </dgm:t>
    </dgm:pt>
    <dgm:pt modelId="{466C353A-6B91-41B2-89A2-DFC38AE945C4}" type="sibTrans" cxnId="{B72A0F5B-3710-492F-9D7C-4E36FA9F9BC6}">
      <dgm:prSet/>
      <dgm:spPr/>
      <dgm:t>
        <a:bodyPr/>
        <a:lstStyle/>
        <a:p>
          <a:endParaRPr lang="en-US"/>
        </a:p>
      </dgm:t>
    </dgm:pt>
    <dgm:pt modelId="{4E67674B-96F4-41AC-A602-E53831F11B1B}" type="pres">
      <dgm:prSet presAssocID="{51978C06-AA26-47C3-9D4F-82652D0092F1}" presName="diagram" presStyleCnt="0">
        <dgm:presLayoutVars>
          <dgm:dir/>
          <dgm:resizeHandles val="exact"/>
        </dgm:presLayoutVars>
      </dgm:prSet>
      <dgm:spPr/>
    </dgm:pt>
    <dgm:pt modelId="{0661B856-D538-4777-A3B5-1622AF58C3FB}" type="pres">
      <dgm:prSet presAssocID="{D5F19083-F6B3-424B-9368-A2CEACCEB4BD}" presName="node" presStyleLbl="node1" presStyleIdx="0" presStyleCnt="10">
        <dgm:presLayoutVars>
          <dgm:bulletEnabled val="1"/>
        </dgm:presLayoutVars>
      </dgm:prSet>
      <dgm:spPr/>
    </dgm:pt>
    <dgm:pt modelId="{AA61806C-9FA8-42C4-9D57-4F4B938F04B7}" type="pres">
      <dgm:prSet presAssocID="{8B65240D-78C0-4D00-AB5F-7D60B4A9D879}" presName="sibTrans" presStyleCnt="0"/>
      <dgm:spPr/>
    </dgm:pt>
    <dgm:pt modelId="{91269542-FAC8-465D-ABCF-7A6AC60ECC98}" type="pres">
      <dgm:prSet presAssocID="{7ECD0083-A9AD-4D9F-9DCB-14A64A9202C7}" presName="node" presStyleLbl="node1" presStyleIdx="1" presStyleCnt="10">
        <dgm:presLayoutVars>
          <dgm:bulletEnabled val="1"/>
        </dgm:presLayoutVars>
      </dgm:prSet>
      <dgm:spPr/>
    </dgm:pt>
    <dgm:pt modelId="{B27132C9-9166-43E4-A76C-BAC35C270D52}" type="pres">
      <dgm:prSet presAssocID="{5BC3F2D3-8B00-4C50-B646-CC7954C4C2AE}" presName="sibTrans" presStyleCnt="0"/>
      <dgm:spPr/>
    </dgm:pt>
    <dgm:pt modelId="{176AF1B9-D75E-4078-B5C8-04CA1023C5BA}" type="pres">
      <dgm:prSet presAssocID="{7E4E1307-A9A6-4447-94A8-99E2BAA76226}" presName="node" presStyleLbl="node1" presStyleIdx="2" presStyleCnt="10">
        <dgm:presLayoutVars>
          <dgm:bulletEnabled val="1"/>
        </dgm:presLayoutVars>
      </dgm:prSet>
      <dgm:spPr/>
    </dgm:pt>
    <dgm:pt modelId="{0709E390-E368-4979-8378-E9706EB33E53}" type="pres">
      <dgm:prSet presAssocID="{88CADC3C-0154-4687-BE5C-778DB954CB3E}" presName="sibTrans" presStyleCnt="0"/>
      <dgm:spPr/>
    </dgm:pt>
    <dgm:pt modelId="{CD3BF42C-1AE0-467F-8160-7365DE790FA7}" type="pres">
      <dgm:prSet presAssocID="{115E122F-C1E3-456B-8FED-0E3D9DA6B02B}" presName="node" presStyleLbl="node1" presStyleIdx="3" presStyleCnt="10">
        <dgm:presLayoutVars>
          <dgm:bulletEnabled val="1"/>
        </dgm:presLayoutVars>
      </dgm:prSet>
      <dgm:spPr/>
    </dgm:pt>
    <dgm:pt modelId="{07F0158E-82AA-4A70-8FDD-B8DCC09D31E0}" type="pres">
      <dgm:prSet presAssocID="{3DB422C1-F200-4B61-82ED-BCA07CE071F8}" presName="sibTrans" presStyleCnt="0"/>
      <dgm:spPr/>
    </dgm:pt>
    <dgm:pt modelId="{03D2FD29-F838-4D94-BFD7-B470564E8E47}" type="pres">
      <dgm:prSet presAssocID="{227E55FD-8C3C-495C-8FF7-DBBCD4C97361}" presName="node" presStyleLbl="node1" presStyleIdx="4" presStyleCnt="10">
        <dgm:presLayoutVars>
          <dgm:bulletEnabled val="1"/>
        </dgm:presLayoutVars>
      </dgm:prSet>
      <dgm:spPr/>
    </dgm:pt>
    <dgm:pt modelId="{5BD77EAA-2D44-4E41-B2BC-4015359CB481}" type="pres">
      <dgm:prSet presAssocID="{179E9D29-7C2E-4291-A58A-BEC93CFF6D0B}" presName="sibTrans" presStyleCnt="0"/>
      <dgm:spPr/>
    </dgm:pt>
    <dgm:pt modelId="{F75AB6F2-6BF6-4411-9A7A-BBF321621196}" type="pres">
      <dgm:prSet presAssocID="{8533BB4D-C2D1-4B93-AD61-048A521CF5ED}" presName="node" presStyleLbl="node1" presStyleIdx="5" presStyleCnt="10">
        <dgm:presLayoutVars>
          <dgm:bulletEnabled val="1"/>
        </dgm:presLayoutVars>
      </dgm:prSet>
      <dgm:spPr/>
    </dgm:pt>
    <dgm:pt modelId="{916CD8CA-0CE6-4372-A5C2-BC0C4D768E88}" type="pres">
      <dgm:prSet presAssocID="{F2E2A405-7C90-4824-AED2-56F1DE9C4495}" presName="sibTrans" presStyleCnt="0"/>
      <dgm:spPr/>
    </dgm:pt>
    <dgm:pt modelId="{421C6043-01A1-4664-AD9B-9765EAC940F6}" type="pres">
      <dgm:prSet presAssocID="{FA95F584-071D-4623-B323-5A59961417C6}" presName="node" presStyleLbl="node1" presStyleIdx="6" presStyleCnt="10">
        <dgm:presLayoutVars>
          <dgm:bulletEnabled val="1"/>
        </dgm:presLayoutVars>
      </dgm:prSet>
      <dgm:spPr/>
    </dgm:pt>
    <dgm:pt modelId="{992A08A2-D57B-4994-B230-69B73E2701E3}" type="pres">
      <dgm:prSet presAssocID="{1A8F9CE3-844E-48EF-A5BE-BA292A7B8331}" presName="sibTrans" presStyleCnt="0"/>
      <dgm:spPr/>
    </dgm:pt>
    <dgm:pt modelId="{212A6909-B0C0-4657-B100-850A88E2237C}" type="pres">
      <dgm:prSet presAssocID="{543C59B1-E96F-4418-AD49-B2E5DC7E42A4}" presName="node" presStyleLbl="node1" presStyleIdx="7" presStyleCnt="10">
        <dgm:presLayoutVars>
          <dgm:bulletEnabled val="1"/>
        </dgm:presLayoutVars>
      </dgm:prSet>
      <dgm:spPr/>
    </dgm:pt>
    <dgm:pt modelId="{BC918D1A-F76A-4BFD-BADE-188E18A21548}" type="pres">
      <dgm:prSet presAssocID="{7AF9AFC3-570A-4BB5-B903-0946D1008ECD}" presName="sibTrans" presStyleCnt="0"/>
      <dgm:spPr/>
    </dgm:pt>
    <dgm:pt modelId="{CF09EF5C-54F4-434B-9247-6819A9433422}" type="pres">
      <dgm:prSet presAssocID="{68299B4B-48F8-4B7E-BD31-2EA245E5063C}" presName="node" presStyleLbl="node1" presStyleIdx="8" presStyleCnt="10">
        <dgm:presLayoutVars>
          <dgm:bulletEnabled val="1"/>
        </dgm:presLayoutVars>
      </dgm:prSet>
      <dgm:spPr/>
    </dgm:pt>
    <dgm:pt modelId="{869CE14D-1739-4170-8FD1-94DF992F1C78}" type="pres">
      <dgm:prSet presAssocID="{688A3AE4-15D8-4D43-A21A-E60A4707A313}" presName="sibTrans" presStyleCnt="0"/>
      <dgm:spPr/>
    </dgm:pt>
    <dgm:pt modelId="{1ABE4D0E-92AE-4E49-A21A-B54B8F46235F}" type="pres">
      <dgm:prSet presAssocID="{D2F5973F-6389-4091-B126-A440D457E82D}" presName="node" presStyleLbl="node1" presStyleIdx="9" presStyleCnt="10">
        <dgm:presLayoutVars>
          <dgm:bulletEnabled val="1"/>
        </dgm:presLayoutVars>
      </dgm:prSet>
      <dgm:spPr/>
    </dgm:pt>
  </dgm:ptLst>
  <dgm:cxnLst>
    <dgm:cxn modelId="{07298C09-FEBD-422B-9264-511CBE602E27}" srcId="{51978C06-AA26-47C3-9D4F-82652D0092F1}" destId="{8533BB4D-C2D1-4B93-AD61-048A521CF5ED}" srcOrd="5" destOrd="0" parTransId="{5982E9C4-9C05-4FFD-855D-B626762399B7}" sibTransId="{F2E2A405-7C90-4824-AED2-56F1DE9C4495}"/>
    <dgm:cxn modelId="{B3B45E21-BD43-429F-9FEF-A25A856069C8}" type="presOf" srcId="{D5F19083-F6B3-424B-9368-A2CEACCEB4BD}" destId="{0661B856-D538-4777-A3B5-1622AF58C3FB}" srcOrd="0" destOrd="0" presId="urn:microsoft.com/office/officeart/2005/8/layout/default"/>
    <dgm:cxn modelId="{D5BAD122-2680-487E-AC6D-DC9E298774C6}" srcId="{51978C06-AA26-47C3-9D4F-82652D0092F1}" destId="{7E4E1307-A9A6-4447-94A8-99E2BAA76226}" srcOrd="2" destOrd="0" parTransId="{4A303431-0DDD-420E-9B5E-220CF7D492B0}" sibTransId="{88CADC3C-0154-4687-BE5C-778DB954CB3E}"/>
    <dgm:cxn modelId="{BCF5852B-ADB6-4E65-B7EA-E670427FB6A0}" type="presOf" srcId="{7ECD0083-A9AD-4D9F-9DCB-14A64A9202C7}" destId="{91269542-FAC8-465D-ABCF-7A6AC60ECC98}" srcOrd="0" destOrd="0" presId="urn:microsoft.com/office/officeart/2005/8/layout/default"/>
    <dgm:cxn modelId="{E8206935-689E-47CB-A6BD-A56039DD74AB}" srcId="{51978C06-AA26-47C3-9D4F-82652D0092F1}" destId="{68299B4B-48F8-4B7E-BD31-2EA245E5063C}" srcOrd="8" destOrd="0" parTransId="{B1165492-CB73-4162-A6B9-89CF6B1C941C}" sibTransId="{688A3AE4-15D8-4D43-A21A-E60A4707A313}"/>
    <dgm:cxn modelId="{A45C1C3D-E57B-4699-B9F5-7EAEA96D9B1B}" type="presOf" srcId="{68299B4B-48F8-4B7E-BD31-2EA245E5063C}" destId="{CF09EF5C-54F4-434B-9247-6819A9433422}" srcOrd="0" destOrd="0" presId="urn:microsoft.com/office/officeart/2005/8/layout/default"/>
    <dgm:cxn modelId="{B72A0F5B-3710-492F-9D7C-4E36FA9F9BC6}" srcId="{51978C06-AA26-47C3-9D4F-82652D0092F1}" destId="{D2F5973F-6389-4091-B126-A440D457E82D}" srcOrd="9" destOrd="0" parTransId="{4EDD0B4A-46BB-429F-84B8-080A9ED92849}" sibTransId="{466C353A-6B91-41B2-89A2-DFC38AE945C4}"/>
    <dgm:cxn modelId="{9AD0E663-5C34-4D80-A798-A6391B70D00C}" type="presOf" srcId="{8533BB4D-C2D1-4B93-AD61-048A521CF5ED}" destId="{F75AB6F2-6BF6-4411-9A7A-BBF321621196}" srcOrd="0" destOrd="0" presId="urn:microsoft.com/office/officeart/2005/8/layout/default"/>
    <dgm:cxn modelId="{4A6C1F67-3282-4E37-9D38-27B1D77CC9E0}" srcId="{51978C06-AA26-47C3-9D4F-82652D0092F1}" destId="{7ECD0083-A9AD-4D9F-9DCB-14A64A9202C7}" srcOrd="1" destOrd="0" parTransId="{324E887E-9387-4676-82F2-E4E3527FA802}" sibTransId="{5BC3F2D3-8B00-4C50-B646-CC7954C4C2AE}"/>
    <dgm:cxn modelId="{76486569-9A68-4FFA-8331-BFE5B23B8F69}" type="presOf" srcId="{FA95F584-071D-4623-B323-5A59961417C6}" destId="{421C6043-01A1-4664-AD9B-9765EAC940F6}" srcOrd="0" destOrd="0" presId="urn:microsoft.com/office/officeart/2005/8/layout/default"/>
    <dgm:cxn modelId="{B7FC5E75-C524-46B5-9346-00C1D7D2EE0F}" type="presOf" srcId="{D2F5973F-6389-4091-B126-A440D457E82D}" destId="{1ABE4D0E-92AE-4E49-A21A-B54B8F46235F}" srcOrd="0" destOrd="0" presId="urn:microsoft.com/office/officeart/2005/8/layout/default"/>
    <dgm:cxn modelId="{93B9B37B-2A14-4BA8-897D-F7E8BA12D11E}" srcId="{51978C06-AA26-47C3-9D4F-82652D0092F1}" destId="{227E55FD-8C3C-495C-8FF7-DBBCD4C97361}" srcOrd="4" destOrd="0" parTransId="{EF562A17-A357-4A7A-A999-10D0DCF58835}" sibTransId="{179E9D29-7C2E-4291-A58A-BEC93CFF6D0B}"/>
    <dgm:cxn modelId="{94064784-6AA4-4CFF-9186-818A4F8D0E7D}" type="presOf" srcId="{7E4E1307-A9A6-4447-94A8-99E2BAA76226}" destId="{176AF1B9-D75E-4078-B5C8-04CA1023C5BA}" srcOrd="0" destOrd="0" presId="urn:microsoft.com/office/officeart/2005/8/layout/default"/>
    <dgm:cxn modelId="{DC8C258F-A464-419F-ABDA-F443377A5919}" srcId="{51978C06-AA26-47C3-9D4F-82652D0092F1}" destId="{D5F19083-F6B3-424B-9368-A2CEACCEB4BD}" srcOrd="0" destOrd="0" parTransId="{E30A8368-8630-4589-AA01-5C5724D5437D}" sibTransId="{8B65240D-78C0-4D00-AB5F-7D60B4A9D879}"/>
    <dgm:cxn modelId="{F0F1C58F-547E-4346-811D-1B218B6B6CE1}" type="presOf" srcId="{115E122F-C1E3-456B-8FED-0E3D9DA6B02B}" destId="{CD3BF42C-1AE0-467F-8160-7365DE790FA7}" srcOrd="0" destOrd="0" presId="urn:microsoft.com/office/officeart/2005/8/layout/default"/>
    <dgm:cxn modelId="{5EE27B9B-152D-4A8C-995D-0E414DE30BBC}" type="presOf" srcId="{543C59B1-E96F-4418-AD49-B2E5DC7E42A4}" destId="{212A6909-B0C0-4657-B100-850A88E2237C}" srcOrd="0" destOrd="0" presId="urn:microsoft.com/office/officeart/2005/8/layout/default"/>
    <dgm:cxn modelId="{DB32139E-339B-4C76-AD75-3EE4FF1922BE}" srcId="{51978C06-AA26-47C3-9D4F-82652D0092F1}" destId="{543C59B1-E96F-4418-AD49-B2E5DC7E42A4}" srcOrd="7" destOrd="0" parTransId="{90EEE8EF-0EC2-46E8-826E-21F4C6242719}" sibTransId="{7AF9AFC3-570A-4BB5-B903-0946D1008ECD}"/>
    <dgm:cxn modelId="{6A1CB29F-B22F-4414-82B5-CE476841CBA3}" type="presOf" srcId="{227E55FD-8C3C-495C-8FF7-DBBCD4C97361}" destId="{03D2FD29-F838-4D94-BFD7-B470564E8E47}" srcOrd="0" destOrd="0" presId="urn:microsoft.com/office/officeart/2005/8/layout/default"/>
    <dgm:cxn modelId="{6D026AA5-3B94-41A5-B129-89CB16716914}" type="presOf" srcId="{51978C06-AA26-47C3-9D4F-82652D0092F1}" destId="{4E67674B-96F4-41AC-A602-E53831F11B1B}" srcOrd="0" destOrd="0" presId="urn:microsoft.com/office/officeart/2005/8/layout/default"/>
    <dgm:cxn modelId="{881523C0-1775-4F63-9F7B-FC3AD40FC336}" srcId="{51978C06-AA26-47C3-9D4F-82652D0092F1}" destId="{FA95F584-071D-4623-B323-5A59961417C6}" srcOrd="6" destOrd="0" parTransId="{5558A12B-C0B6-489B-9430-788666CFF48B}" sibTransId="{1A8F9CE3-844E-48EF-A5BE-BA292A7B8331}"/>
    <dgm:cxn modelId="{D87706E0-D89D-4FCC-8300-1289C7061EE1}" srcId="{51978C06-AA26-47C3-9D4F-82652D0092F1}" destId="{115E122F-C1E3-456B-8FED-0E3D9DA6B02B}" srcOrd="3" destOrd="0" parTransId="{7FEA3765-F006-4FA7-B7CB-A2F612992281}" sibTransId="{3DB422C1-F200-4B61-82ED-BCA07CE071F8}"/>
    <dgm:cxn modelId="{C97D0523-0692-4A69-AC73-15A452F5202F}" type="presParOf" srcId="{4E67674B-96F4-41AC-A602-E53831F11B1B}" destId="{0661B856-D538-4777-A3B5-1622AF58C3FB}" srcOrd="0" destOrd="0" presId="urn:microsoft.com/office/officeart/2005/8/layout/default"/>
    <dgm:cxn modelId="{A9099D99-DAD5-4BF3-ADD1-C02E58CFD9C2}" type="presParOf" srcId="{4E67674B-96F4-41AC-A602-E53831F11B1B}" destId="{AA61806C-9FA8-42C4-9D57-4F4B938F04B7}" srcOrd="1" destOrd="0" presId="urn:microsoft.com/office/officeart/2005/8/layout/default"/>
    <dgm:cxn modelId="{CB564DCF-C1AE-423E-ADAC-1F14FDC278ED}" type="presParOf" srcId="{4E67674B-96F4-41AC-A602-E53831F11B1B}" destId="{91269542-FAC8-465D-ABCF-7A6AC60ECC98}" srcOrd="2" destOrd="0" presId="urn:microsoft.com/office/officeart/2005/8/layout/default"/>
    <dgm:cxn modelId="{9DB9CC4E-9727-41BB-A95D-7F4E6253B455}" type="presParOf" srcId="{4E67674B-96F4-41AC-A602-E53831F11B1B}" destId="{B27132C9-9166-43E4-A76C-BAC35C270D52}" srcOrd="3" destOrd="0" presId="urn:microsoft.com/office/officeart/2005/8/layout/default"/>
    <dgm:cxn modelId="{5DB8F1EE-F403-462F-A9F0-05F60CD033E1}" type="presParOf" srcId="{4E67674B-96F4-41AC-A602-E53831F11B1B}" destId="{176AF1B9-D75E-4078-B5C8-04CA1023C5BA}" srcOrd="4" destOrd="0" presId="urn:microsoft.com/office/officeart/2005/8/layout/default"/>
    <dgm:cxn modelId="{42EFF161-DBE6-4FBC-ADCC-92C32604BCED}" type="presParOf" srcId="{4E67674B-96F4-41AC-A602-E53831F11B1B}" destId="{0709E390-E368-4979-8378-E9706EB33E53}" srcOrd="5" destOrd="0" presId="urn:microsoft.com/office/officeart/2005/8/layout/default"/>
    <dgm:cxn modelId="{8742C6D8-9AA2-40E5-8C8E-5788608DD547}" type="presParOf" srcId="{4E67674B-96F4-41AC-A602-E53831F11B1B}" destId="{CD3BF42C-1AE0-467F-8160-7365DE790FA7}" srcOrd="6" destOrd="0" presId="urn:microsoft.com/office/officeart/2005/8/layout/default"/>
    <dgm:cxn modelId="{9BB0EFDD-7217-4B48-960B-7D5B9359A7B9}" type="presParOf" srcId="{4E67674B-96F4-41AC-A602-E53831F11B1B}" destId="{07F0158E-82AA-4A70-8FDD-B8DCC09D31E0}" srcOrd="7" destOrd="0" presId="urn:microsoft.com/office/officeart/2005/8/layout/default"/>
    <dgm:cxn modelId="{C3FD31ED-19BC-4B8B-BAA4-D1652FB97167}" type="presParOf" srcId="{4E67674B-96F4-41AC-A602-E53831F11B1B}" destId="{03D2FD29-F838-4D94-BFD7-B470564E8E47}" srcOrd="8" destOrd="0" presId="urn:microsoft.com/office/officeart/2005/8/layout/default"/>
    <dgm:cxn modelId="{B2EFB22E-9F7C-4E98-8DE7-06ECFDC6FAAB}" type="presParOf" srcId="{4E67674B-96F4-41AC-A602-E53831F11B1B}" destId="{5BD77EAA-2D44-4E41-B2BC-4015359CB481}" srcOrd="9" destOrd="0" presId="urn:microsoft.com/office/officeart/2005/8/layout/default"/>
    <dgm:cxn modelId="{2F3579A0-7156-463C-95FD-04DC7DA7FEAF}" type="presParOf" srcId="{4E67674B-96F4-41AC-A602-E53831F11B1B}" destId="{F75AB6F2-6BF6-4411-9A7A-BBF321621196}" srcOrd="10" destOrd="0" presId="urn:microsoft.com/office/officeart/2005/8/layout/default"/>
    <dgm:cxn modelId="{440CFA52-9FD0-4FA6-98F7-80054DD10765}" type="presParOf" srcId="{4E67674B-96F4-41AC-A602-E53831F11B1B}" destId="{916CD8CA-0CE6-4372-A5C2-BC0C4D768E88}" srcOrd="11" destOrd="0" presId="urn:microsoft.com/office/officeart/2005/8/layout/default"/>
    <dgm:cxn modelId="{2249FDA7-EE98-496D-A32B-BB26C4D877B6}" type="presParOf" srcId="{4E67674B-96F4-41AC-A602-E53831F11B1B}" destId="{421C6043-01A1-4664-AD9B-9765EAC940F6}" srcOrd="12" destOrd="0" presId="urn:microsoft.com/office/officeart/2005/8/layout/default"/>
    <dgm:cxn modelId="{A3F6673F-979D-48B5-B59D-2D4E11B4C5D0}" type="presParOf" srcId="{4E67674B-96F4-41AC-A602-E53831F11B1B}" destId="{992A08A2-D57B-4994-B230-69B73E2701E3}" srcOrd="13" destOrd="0" presId="urn:microsoft.com/office/officeart/2005/8/layout/default"/>
    <dgm:cxn modelId="{B894A170-1E65-4C20-ADEF-25E7FA9608AE}" type="presParOf" srcId="{4E67674B-96F4-41AC-A602-E53831F11B1B}" destId="{212A6909-B0C0-4657-B100-850A88E2237C}" srcOrd="14" destOrd="0" presId="urn:microsoft.com/office/officeart/2005/8/layout/default"/>
    <dgm:cxn modelId="{54B82BBF-9FC5-424E-A22F-838DEB210AF6}" type="presParOf" srcId="{4E67674B-96F4-41AC-A602-E53831F11B1B}" destId="{BC918D1A-F76A-4BFD-BADE-188E18A21548}" srcOrd="15" destOrd="0" presId="urn:microsoft.com/office/officeart/2005/8/layout/default"/>
    <dgm:cxn modelId="{E2A8057E-907A-4167-80E0-50CDE4055D2C}" type="presParOf" srcId="{4E67674B-96F4-41AC-A602-E53831F11B1B}" destId="{CF09EF5C-54F4-434B-9247-6819A9433422}" srcOrd="16" destOrd="0" presId="urn:microsoft.com/office/officeart/2005/8/layout/default"/>
    <dgm:cxn modelId="{A4994B09-9C9E-45C7-963D-1B143C066BC1}" type="presParOf" srcId="{4E67674B-96F4-41AC-A602-E53831F11B1B}" destId="{869CE14D-1739-4170-8FD1-94DF992F1C78}" srcOrd="17" destOrd="0" presId="urn:microsoft.com/office/officeart/2005/8/layout/default"/>
    <dgm:cxn modelId="{481D743A-7CA4-487F-BC02-753800E38782}" type="presParOf" srcId="{4E67674B-96F4-41AC-A602-E53831F11B1B}" destId="{1ABE4D0E-92AE-4E49-A21A-B54B8F46235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385E31-22AA-485E-94DB-55D9C1E54780}"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A3868FDD-1615-491D-AF6D-BC178EAD2581}">
      <dgm:prSet/>
      <dgm:spPr/>
      <dgm:t>
        <a:bodyPr/>
        <a:lstStyle/>
        <a:p>
          <a:r>
            <a:rPr lang="en-US" b="0" i="0"/>
            <a:t>The duration of services and accommodations were listed.</a:t>
          </a:r>
          <a:endParaRPr lang="en-US"/>
        </a:p>
      </dgm:t>
    </dgm:pt>
    <dgm:pt modelId="{3EDD1780-9442-4655-A24F-B18E5C87A16A}" type="parTrans" cxnId="{1922FF1E-1721-4237-9D01-731CE606029D}">
      <dgm:prSet/>
      <dgm:spPr/>
      <dgm:t>
        <a:bodyPr/>
        <a:lstStyle/>
        <a:p>
          <a:endParaRPr lang="en-US"/>
        </a:p>
      </dgm:t>
    </dgm:pt>
    <dgm:pt modelId="{824C6B58-846D-4285-AC11-AE0DB1EE192B}" type="sibTrans" cxnId="{1922FF1E-1721-4237-9D01-731CE606029D}">
      <dgm:prSet/>
      <dgm:spPr/>
      <dgm:t>
        <a:bodyPr/>
        <a:lstStyle/>
        <a:p>
          <a:endParaRPr lang="en-US"/>
        </a:p>
      </dgm:t>
    </dgm:pt>
    <dgm:pt modelId="{1490341B-CFDE-49C0-8391-E659A4A1587F}">
      <dgm:prSet/>
      <dgm:spPr/>
      <dgm:t>
        <a:bodyPr/>
        <a:lstStyle/>
        <a:p>
          <a:r>
            <a:rPr lang="en-US" b="0" i="0" dirty="0"/>
            <a:t>A periodic review/assessment occurred at least </a:t>
          </a:r>
          <a:r>
            <a:rPr lang="en-US" b="0" i="0" dirty="0" err="1"/>
            <a:t>anually</a:t>
          </a:r>
          <a:r>
            <a:rPr lang="en-US" b="0" i="0" dirty="0"/>
            <a:t> and the date of the next review was listed.</a:t>
          </a:r>
          <a:endParaRPr lang="en-US" dirty="0"/>
        </a:p>
      </dgm:t>
    </dgm:pt>
    <dgm:pt modelId="{16F2A626-FC8D-494D-9A3F-9FA973150071}" type="parTrans" cxnId="{A6230DC0-2DBB-4529-88D2-63BCA1FD4D78}">
      <dgm:prSet/>
      <dgm:spPr/>
      <dgm:t>
        <a:bodyPr/>
        <a:lstStyle/>
        <a:p>
          <a:endParaRPr lang="en-US"/>
        </a:p>
      </dgm:t>
    </dgm:pt>
    <dgm:pt modelId="{E335B175-E49C-40BB-891C-A99C12517DE5}" type="sibTrans" cxnId="{A6230DC0-2DBB-4529-88D2-63BCA1FD4D78}">
      <dgm:prSet/>
      <dgm:spPr/>
      <dgm:t>
        <a:bodyPr/>
        <a:lstStyle/>
        <a:p>
          <a:endParaRPr lang="en-US"/>
        </a:p>
      </dgm:t>
    </dgm:pt>
    <dgm:pt modelId="{2709C04F-A281-4252-AF31-BCE5C5615C54}">
      <dgm:prSet/>
      <dgm:spPr/>
      <dgm:t>
        <a:bodyPr/>
        <a:lstStyle/>
        <a:p>
          <a:r>
            <a:rPr lang="en-US" b="0" i="0"/>
            <a:t>The accommodations and services provided were clearly explained.</a:t>
          </a:r>
          <a:endParaRPr lang="en-US"/>
        </a:p>
      </dgm:t>
    </dgm:pt>
    <dgm:pt modelId="{24D7DF23-A225-45E4-AD80-EAC11D24D8A7}" type="parTrans" cxnId="{731F32B0-B913-44AC-A72B-8BC38CBBAB7D}">
      <dgm:prSet/>
      <dgm:spPr/>
      <dgm:t>
        <a:bodyPr/>
        <a:lstStyle/>
        <a:p>
          <a:endParaRPr lang="en-US"/>
        </a:p>
      </dgm:t>
    </dgm:pt>
    <dgm:pt modelId="{9BC499E6-50AC-48A1-8A03-5F6706F09808}" type="sibTrans" cxnId="{731F32B0-B913-44AC-A72B-8BC38CBBAB7D}">
      <dgm:prSet/>
      <dgm:spPr/>
      <dgm:t>
        <a:bodyPr/>
        <a:lstStyle/>
        <a:p>
          <a:endParaRPr lang="en-US"/>
        </a:p>
      </dgm:t>
    </dgm:pt>
    <dgm:pt modelId="{87138515-0DC7-4EDE-99A8-9EDC571C0621}">
      <dgm:prSet/>
      <dgm:spPr/>
      <dgm:t>
        <a:bodyPr/>
        <a:lstStyle/>
        <a:p>
          <a:r>
            <a:rPr lang="en-US" b="0" i="0"/>
            <a:t>The accommodations and services provided address the student's identified area of difficulty and needs.</a:t>
          </a:r>
          <a:endParaRPr lang="en-US"/>
        </a:p>
      </dgm:t>
    </dgm:pt>
    <dgm:pt modelId="{295A06FB-1F1F-4138-809B-8021F58D7557}" type="parTrans" cxnId="{98E4A992-54E8-4FED-A9E3-54DE58481369}">
      <dgm:prSet/>
      <dgm:spPr/>
      <dgm:t>
        <a:bodyPr/>
        <a:lstStyle/>
        <a:p>
          <a:endParaRPr lang="en-US"/>
        </a:p>
      </dgm:t>
    </dgm:pt>
    <dgm:pt modelId="{27C0FA75-C844-4B99-A1C2-B1127C3C2E77}" type="sibTrans" cxnId="{98E4A992-54E8-4FED-A9E3-54DE58481369}">
      <dgm:prSet/>
      <dgm:spPr/>
      <dgm:t>
        <a:bodyPr/>
        <a:lstStyle/>
        <a:p>
          <a:endParaRPr lang="en-US"/>
        </a:p>
      </dgm:t>
    </dgm:pt>
    <dgm:pt modelId="{BEFEA6F5-479F-490E-8A47-8072D67B51F8}">
      <dgm:prSet/>
      <dgm:spPr/>
      <dgm:t>
        <a:bodyPr/>
        <a:lstStyle/>
        <a:p>
          <a:r>
            <a:rPr lang="en-US" b="0" i="0"/>
            <a:t>The plan identifies the area of physical and/or mental impairment that substantially limits one or more major life activities.</a:t>
          </a:r>
          <a:endParaRPr lang="en-US"/>
        </a:p>
      </dgm:t>
    </dgm:pt>
    <dgm:pt modelId="{3A35E427-345C-4A12-A119-F186014A25A9}" type="parTrans" cxnId="{AB755E0E-E2C9-4C91-BCAE-3350B807166E}">
      <dgm:prSet/>
      <dgm:spPr/>
      <dgm:t>
        <a:bodyPr/>
        <a:lstStyle/>
        <a:p>
          <a:endParaRPr lang="en-US"/>
        </a:p>
      </dgm:t>
    </dgm:pt>
    <dgm:pt modelId="{F31EB8E5-A6D0-4D67-9DDF-260FB29C5130}" type="sibTrans" cxnId="{AB755E0E-E2C9-4C91-BCAE-3350B807166E}">
      <dgm:prSet/>
      <dgm:spPr/>
      <dgm:t>
        <a:bodyPr/>
        <a:lstStyle/>
        <a:p>
          <a:endParaRPr lang="en-US"/>
        </a:p>
      </dgm:t>
    </dgm:pt>
    <dgm:pt modelId="{30606340-B523-F846-B77F-4639A3B487A3}" type="pres">
      <dgm:prSet presAssocID="{7F385E31-22AA-485E-94DB-55D9C1E54780}" presName="vert0" presStyleCnt="0">
        <dgm:presLayoutVars>
          <dgm:dir/>
          <dgm:animOne val="branch"/>
          <dgm:animLvl val="lvl"/>
        </dgm:presLayoutVars>
      </dgm:prSet>
      <dgm:spPr/>
    </dgm:pt>
    <dgm:pt modelId="{4C0F410F-D56B-384E-97D0-58FBB16F5421}" type="pres">
      <dgm:prSet presAssocID="{A3868FDD-1615-491D-AF6D-BC178EAD2581}" presName="thickLine" presStyleLbl="alignNode1" presStyleIdx="0" presStyleCnt="5"/>
      <dgm:spPr/>
    </dgm:pt>
    <dgm:pt modelId="{4129871D-D1D0-BD49-B900-ED21FA853724}" type="pres">
      <dgm:prSet presAssocID="{A3868FDD-1615-491D-AF6D-BC178EAD2581}" presName="horz1" presStyleCnt="0"/>
      <dgm:spPr/>
    </dgm:pt>
    <dgm:pt modelId="{CE6E4B49-9323-BA41-9925-0793482E9558}" type="pres">
      <dgm:prSet presAssocID="{A3868FDD-1615-491D-AF6D-BC178EAD2581}" presName="tx1" presStyleLbl="revTx" presStyleIdx="0" presStyleCnt="5"/>
      <dgm:spPr/>
    </dgm:pt>
    <dgm:pt modelId="{39D000B2-5C52-DD45-B94D-D20BE9888395}" type="pres">
      <dgm:prSet presAssocID="{A3868FDD-1615-491D-AF6D-BC178EAD2581}" presName="vert1" presStyleCnt="0"/>
      <dgm:spPr/>
    </dgm:pt>
    <dgm:pt modelId="{C16FA26E-CF65-8842-904B-83C5C69D149E}" type="pres">
      <dgm:prSet presAssocID="{1490341B-CFDE-49C0-8391-E659A4A1587F}" presName="thickLine" presStyleLbl="alignNode1" presStyleIdx="1" presStyleCnt="5"/>
      <dgm:spPr/>
    </dgm:pt>
    <dgm:pt modelId="{63691E36-06F3-C947-A95A-3CDF8DD1E8D5}" type="pres">
      <dgm:prSet presAssocID="{1490341B-CFDE-49C0-8391-E659A4A1587F}" presName="horz1" presStyleCnt="0"/>
      <dgm:spPr/>
    </dgm:pt>
    <dgm:pt modelId="{6269DE41-45AC-CF42-9941-CBA89B9DD139}" type="pres">
      <dgm:prSet presAssocID="{1490341B-CFDE-49C0-8391-E659A4A1587F}" presName="tx1" presStyleLbl="revTx" presStyleIdx="1" presStyleCnt="5"/>
      <dgm:spPr/>
    </dgm:pt>
    <dgm:pt modelId="{CEB9ACF6-D284-2948-8E13-B19E4AFD6726}" type="pres">
      <dgm:prSet presAssocID="{1490341B-CFDE-49C0-8391-E659A4A1587F}" presName="vert1" presStyleCnt="0"/>
      <dgm:spPr/>
    </dgm:pt>
    <dgm:pt modelId="{5AB0B606-CEF0-5D49-82F1-61F5F31FF896}" type="pres">
      <dgm:prSet presAssocID="{2709C04F-A281-4252-AF31-BCE5C5615C54}" presName="thickLine" presStyleLbl="alignNode1" presStyleIdx="2" presStyleCnt="5"/>
      <dgm:spPr/>
    </dgm:pt>
    <dgm:pt modelId="{AB763008-A991-7E41-B86C-94F17756F31C}" type="pres">
      <dgm:prSet presAssocID="{2709C04F-A281-4252-AF31-BCE5C5615C54}" presName="horz1" presStyleCnt="0"/>
      <dgm:spPr/>
    </dgm:pt>
    <dgm:pt modelId="{EBB8BE83-CCC1-E446-A88D-6088CC4E6CF2}" type="pres">
      <dgm:prSet presAssocID="{2709C04F-A281-4252-AF31-BCE5C5615C54}" presName="tx1" presStyleLbl="revTx" presStyleIdx="2" presStyleCnt="5"/>
      <dgm:spPr/>
    </dgm:pt>
    <dgm:pt modelId="{E77AA4CD-D969-774F-B72C-56C8B23A921D}" type="pres">
      <dgm:prSet presAssocID="{2709C04F-A281-4252-AF31-BCE5C5615C54}" presName="vert1" presStyleCnt="0"/>
      <dgm:spPr/>
    </dgm:pt>
    <dgm:pt modelId="{39AFA1AB-589C-A744-AB32-8CB842603383}" type="pres">
      <dgm:prSet presAssocID="{87138515-0DC7-4EDE-99A8-9EDC571C0621}" presName="thickLine" presStyleLbl="alignNode1" presStyleIdx="3" presStyleCnt="5"/>
      <dgm:spPr/>
    </dgm:pt>
    <dgm:pt modelId="{E050A9F8-34FE-664C-909C-27B99E880B55}" type="pres">
      <dgm:prSet presAssocID="{87138515-0DC7-4EDE-99A8-9EDC571C0621}" presName="horz1" presStyleCnt="0"/>
      <dgm:spPr/>
    </dgm:pt>
    <dgm:pt modelId="{3360D892-64C9-EC45-A525-38DA1FE37871}" type="pres">
      <dgm:prSet presAssocID="{87138515-0DC7-4EDE-99A8-9EDC571C0621}" presName="tx1" presStyleLbl="revTx" presStyleIdx="3" presStyleCnt="5"/>
      <dgm:spPr/>
    </dgm:pt>
    <dgm:pt modelId="{7B237F9D-DF5D-B74A-8BA8-853C8DE6BDA5}" type="pres">
      <dgm:prSet presAssocID="{87138515-0DC7-4EDE-99A8-9EDC571C0621}" presName="vert1" presStyleCnt="0"/>
      <dgm:spPr/>
    </dgm:pt>
    <dgm:pt modelId="{F81F57FD-91C8-E641-BA5F-F2D9427194F4}" type="pres">
      <dgm:prSet presAssocID="{BEFEA6F5-479F-490E-8A47-8072D67B51F8}" presName="thickLine" presStyleLbl="alignNode1" presStyleIdx="4" presStyleCnt="5"/>
      <dgm:spPr/>
    </dgm:pt>
    <dgm:pt modelId="{4990F8EA-9E97-0A41-ADEB-EFA5159E6780}" type="pres">
      <dgm:prSet presAssocID="{BEFEA6F5-479F-490E-8A47-8072D67B51F8}" presName="horz1" presStyleCnt="0"/>
      <dgm:spPr/>
    </dgm:pt>
    <dgm:pt modelId="{D1B6E2B5-605E-044A-B20F-92DCD150AEBE}" type="pres">
      <dgm:prSet presAssocID="{BEFEA6F5-479F-490E-8A47-8072D67B51F8}" presName="tx1" presStyleLbl="revTx" presStyleIdx="4" presStyleCnt="5"/>
      <dgm:spPr/>
    </dgm:pt>
    <dgm:pt modelId="{BD412209-53D4-B346-98C3-618B8D51AB53}" type="pres">
      <dgm:prSet presAssocID="{BEFEA6F5-479F-490E-8A47-8072D67B51F8}" presName="vert1" presStyleCnt="0"/>
      <dgm:spPr/>
    </dgm:pt>
  </dgm:ptLst>
  <dgm:cxnLst>
    <dgm:cxn modelId="{5410D605-70C8-FE48-B143-7E031CD60F91}" type="presOf" srcId="{A3868FDD-1615-491D-AF6D-BC178EAD2581}" destId="{CE6E4B49-9323-BA41-9925-0793482E9558}" srcOrd="0" destOrd="0" presId="urn:microsoft.com/office/officeart/2008/layout/LinedList"/>
    <dgm:cxn modelId="{AB755E0E-E2C9-4C91-BCAE-3350B807166E}" srcId="{7F385E31-22AA-485E-94DB-55D9C1E54780}" destId="{BEFEA6F5-479F-490E-8A47-8072D67B51F8}" srcOrd="4" destOrd="0" parTransId="{3A35E427-345C-4A12-A119-F186014A25A9}" sibTransId="{F31EB8E5-A6D0-4D67-9DDF-260FB29C5130}"/>
    <dgm:cxn modelId="{F214F91D-BE70-AD48-B596-9C7E87E5714E}" type="presOf" srcId="{87138515-0DC7-4EDE-99A8-9EDC571C0621}" destId="{3360D892-64C9-EC45-A525-38DA1FE37871}" srcOrd="0" destOrd="0" presId="urn:microsoft.com/office/officeart/2008/layout/LinedList"/>
    <dgm:cxn modelId="{1922FF1E-1721-4237-9D01-731CE606029D}" srcId="{7F385E31-22AA-485E-94DB-55D9C1E54780}" destId="{A3868FDD-1615-491D-AF6D-BC178EAD2581}" srcOrd="0" destOrd="0" parTransId="{3EDD1780-9442-4655-A24F-B18E5C87A16A}" sibTransId="{824C6B58-846D-4285-AC11-AE0DB1EE192B}"/>
    <dgm:cxn modelId="{D032155F-0E55-2E48-8904-ECE402E88680}" type="presOf" srcId="{7F385E31-22AA-485E-94DB-55D9C1E54780}" destId="{30606340-B523-F846-B77F-4639A3B487A3}" srcOrd="0" destOrd="0" presId="urn:microsoft.com/office/officeart/2008/layout/LinedList"/>
    <dgm:cxn modelId="{25993162-A67A-A049-9513-CDCA35A55920}" type="presOf" srcId="{BEFEA6F5-479F-490E-8A47-8072D67B51F8}" destId="{D1B6E2B5-605E-044A-B20F-92DCD150AEBE}" srcOrd="0" destOrd="0" presId="urn:microsoft.com/office/officeart/2008/layout/LinedList"/>
    <dgm:cxn modelId="{B9FF3C45-6160-7A41-8716-F5CF079ED7D4}" type="presOf" srcId="{2709C04F-A281-4252-AF31-BCE5C5615C54}" destId="{EBB8BE83-CCC1-E446-A88D-6088CC4E6CF2}" srcOrd="0" destOrd="0" presId="urn:microsoft.com/office/officeart/2008/layout/LinedList"/>
    <dgm:cxn modelId="{28E69570-BBD2-F544-B106-45776D569D1A}" type="presOf" srcId="{1490341B-CFDE-49C0-8391-E659A4A1587F}" destId="{6269DE41-45AC-CF42-9941-CBA89B9DD139}" srcOrd="0" destOrd="0" presId="urn:microsoft.com/office/officeart/2008/layout/LinedList"/>
    <dgm:cxn modelId="{98E4A992-54E8-4FED-A9E3-54DE58481369}" srcId="{7F385E31-22AA-485E-94DB-55D9C1E54780}" destId="{87138515-0DC7-4EDE-99A8-9EDC571C0621}" srcOrd="3" destOrd="0" parTransId="{295A06FB-1F1F-4138-809B-8021F58D7557}" sibTransId="{27C0FA75-C844-4B99-A1C2-B1127C3C2E77}"/>
    <dgm:cxn modelId="{731F32B0-B913-44AC-A72B-8BC38CBBAB7D}" srcId="{7F385E31-22AA-485E-94DB-55D9C1E54780}" destId="{2709C04F-A281-4252-AF31-BCE5C5615C54}" srcOrd="2" destOrd="0" parTransId="{24D7DF23-A225-45E4-AD80-EAC11D24D8A7}" sibTransId="{9BC499E6-50AC-48A1-8A03-5F6706F09808}"/>
    <dgm:cxn modelId="{A6230DC0-2DBB-4529-88D2-63BCA1FD4D78}" srcId="{7F385E31-22AA-485E-94DB-55D9C1E54780}" destId="{1490341B-CFDE-49C0-8391-E659A4A1587F}" srcOrd="1" destOrd="0" parTransId="{16F2A626-FC8D-494D-9A3F-9FA973150071}" sibTransId="{E335B175-E49C-40BB-891C-A99C12517DE5}"/>
    <dgm:cxn modelId="{74DFAF10-9BC5-7D47-BCFC-813F8FDBE177}" type="presParOf" srcId="{30606340-B523-F846-B77F-4639A3B487A3}" destId="{4C0F410F-D56B-384E-97D0-58FBB16F5421}" srcOrd="0" destOrd="0" presId="urn:microsoft.com/office/officeart/2008/layout/LinedList"/>
    <dgm:cxn modelId="{FFFFF255-7A4C-114F-8B18-2AF53061BF88}" type="presParOf" srcId="{30606340-B523-F846-B77F-4639A3B487A3}" destId="{4129871D-D1D0-BD49-B900-ED21FA853724}" srcOrd="1" destOrd="0" presId="urn:microsoft.com/office/officeart/2008/layout/LinedList"/>
    <dgm:cxn modelId="{3A761233-5625-314C-BE4C-5EFAFB87CED2}" type="presParOf" srcId="{4129871D-D1D0-BD49-B900-ED21FA853724}" destId="{CE6E4B49-9323-BA41-9925-0793482E9558}" srcOrd="0" destOrd="0" presId="urn:microsoft.com/office/officeart/2008/layout/LinedList"/>
    <dgm:cxn modelId="{0B56A467-F9E5-B146-BA2A-3CAE9AD00473}" type="presParOf" srcId="{4129871D-D1D0-BD49-B900-ED21FA853724}" destId="{39D000B2-5C52-DD45-B94D-D20BE9888395}" srcOrd="1" destOrd="0" presId="urn:microsoft.com/office/officeart/2008/layout/LinedList"/>
    <dgm:cxn modelId="{C42160DC-1C86-0547-8603-4390B1FFF1CD}" type="presParOf" srcId="{30606340-B523-F846-B77F-4639A3B487A3}" destId="{C16FA26E-CF65-8842-904B-83C5C69D149E}" srcOrd="2" destOrd="0" presId="urn:microsoft.com/office/officeart/2008/layout/LinedList"/>
    <dgm:cxn modelId="{2FE0E6E8-B77A-E243-98A2-A8A4090455FD}" type="presParOf" srcId="{30606340-B523-F846-B77F-4639A3B487A3}" destId="{63691E36-06F3-C947-A95A-3CDF8DD1E8D5}" srcOrd="3" destOrd="0" presId="urn:microsoft.com/office/officeart/2008/layout/LinedList"/>
    <dgm:cxn modelId="{F39AFE23-8EB4-834F-9F01-0BBC4805989A}" type="presParOf" srcId="{63691E36-06F3-C947-A95A-3CDF8DD1E8D5}" destId="{6269DE41-45AC-CF42-9941-CBA89B9DD139}" srcOrd="0" destOrd="0" presId="urn:microsoft.com/office/officeart/2008/layout/LinedList"/>
    <dgm:cxn modelId="{5B37503D-D706-1148-9804-DA342A291F2D}" type="presParOf" srcId="{63691E36-06F3-C947-A95A-3CDF8DD1E8D5}" destId="{CEB9ACF6-D284-2948-8E13-B19E4AFD6726}" srcOrd="1" destOrd="0" presId="urn:microsoft.com/office/officeart/2008/layout/LinedList"/>
    <dgm:cxn modelId="{69A3F86C-0870-ED4E-8308-B6C7F8AD38DF}" type="presParOf" srcId="{30606340-B523-F846-B77F-4639A3B487A3}" destId="{5AB0B606-CEF0-5D49-82F1-61F5F31FF896}" srcOrd="4" destOrd="0" presId="urn:microsoft.com/office/officeart/2008/layout/LinedList"/>
    <dgm:cxn modelId="{2A922D20-3EA2-4547-B201-A1912857145E}" type="presParOf" srcId="{30606340-B523-F846-B77F-4639A3B487A3}" destId="{AB763008-A991-7E41-B86C-94F17756F31C}" srcOrd="5" destOrd="0" presId="urn:microsoft.com/office/officeart/2008/layout/LinedList"/>
    <dgm:cxn modelId="{B6F50560-87A7-CE42-8038-DB189A5C6F99}" type="presParOf" srcId="{AB763008-A991-7E41-B86C-94F17756F31C}" destId="{EBB8BE83-CCC1-E446-A88D-6088CC4E6CF2}" srcOrd="0" destOrd="0" presId="urn:microsoft.com/office/officeart/2008/layout/LinedList"/>
    <dgm:cxn modelId="{80C6C98A-15D8-144B-B397-ADD9770EF205}" type="presParOf" srcId="{AB763008-A991-7E41-B86C-94F17756F31C}" destId="{E77AA4CD-D969-774F-B72C-56C8B23A921D}" srcOrd="1" destOrd="0" presId="urn:microsoft.com/office/officeart/2008/layout/LinedList"/>
    <dgm:cxn modelId="{FC09FD97-8961-6F40-89DA-8D45E980BAE8}" type="presParOf" srcId="{30606340-B523-F846-B77F-4639A3B487A3}" destId="{39AFA1AB-589C-A744-AB32-8CB842603383}" srcOrd="6" destOrd="0" presId="urn:microsoft.com/office/officeart/2008/layout/LinedList"/>
    <dgm:cxn modelId="{89223319-3BCE-B04C-A4C9-7DCF6030CF7B}" type="presParOf" srcId="{30606340-B523-F846-B77F-4639A3B487A3}" destId="{E050A9F8-34FE-664C-909C-27B99E880B55}" srcOrd="7" destOrd="0" presId="urn:microsoft.com/office/officeart/2008/layout/LinedList"/>
    <dgm:cxn modelId="{9F13B06F-D339-0B49-B9E0-0CF4D98FE8A6}" type="presParOf" srcId="{E050A9F8-34FE-664C-909C-27B99E880B55}" destId="{3360D892-64C9-EC45-A525-38DA1FE37871}" srcOrd="0" destOrd="0" presId="urn:microsoft.com/office/officeart/2008/layout/LinedList"/>
    <dgm:cxn modelId="{4A15CBEF-0A46-B642-B8AF-1EE67AEFFBDA}" type="presParOf" srcId="{E050A9F8-34FE-664C-909C-27B99E880B55}" destId="{7B237F9D-DF5D-B74A-8BA8-853C8DE6BDA5}" srcOrd="1" destOrd="0" presId="urn:microsoft.com/office/officeart/2008/layout/LinedList"/>
    <dgm:cxn modelId="{737D032D-8E6B-5E4F-92E8-3EEC12AD87C6}" type="presParOf" srcId="{30606340-B523-F846-B77F-4639A3B487A3}" destId="{F81F57FD-91C8-E641-BA5F-F2D9427194F4}" srcOrd="8" destOrd="0" presId="urn:microsoft.com/office/officeart/2008/layout/LinedList"/>
    <dgm:cxn modelId="{A719C369-9929-B64D-A78F-07E434F070C0}" type="presParOf" srcId="{30606340-B523-F846-B77F-4639A3B487A3}" destId="{4990F8EA-9E97-0A41-ADEB-EFA5159E6780}" srcOrd="9" destOrd="0" presId="urn:microsoft.com/office/officeart/2008/layout/LinedList"/>
    <dgm:cxn modelId="{DC9CE0C8-22EC-4240-AABC-646B86AFE3A4}" type="presParOf" srcId="{4990F8EA-9E97-0A41-ADEB-EFA5159E6780}" destId="{D1B6E2B5-605E-044A-B20F-92DCD150AEBE}" srcOrd="0" destOrd="0" presId="urn:microsoft.com/office/officeart/2008/layout/LinedList"/>
    <dgm:cxn modelId="{A2A938BD-CEED-954B-9763-C1E4920A5D46}" type="presParOf" srcId="{4990F8EA-9E97-0A41-ADEB-EFA5159E6780}" destId="{BD412209-53D4-B346-98C3-618B8D51AB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385E31-22AA-485E-94DB-55D9C1E54780}"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A3868FDD-1615-491D-AF6D-BC178EAD2581}">
      <dgm:prSet/>
      <dgm:spPr/>
      <dgm:t>
        <a:bodyPr/>
        <a:lstStyle/>
        <a:p>
          <a:r>
            <a:rPr lang="en-US" b="0" i="0" u="none" strike="noStrike" dirty="0">
              <a:solidFill>
                <a:srgbClr val="000000"/>
              </a:solidFill>
              <a:effectLst/>
              <a:latin typeface="Calibri" panose="020F0502020204030204" pitchFamily="34" charset="0"/>
            </a:rPr>
            <a:t>Parent permission for service provision was obtained before services were provided</a:t>
          </a:r>
          <a:r>
            <a:rPr lang="en-US" b="0" i="0" dirty="0"/>
            <a:t>.</a:t>
          </a:r>
          <a:endParaRPr lang="en-US" dirty="0"/>
        </a:p>
      </dgm:t>
    </dgm:pt>
    <dgm:pt modelId="{3EDD1780-9442-4655-A24F-B18E5C87A16A}" type="parTrans" cxnId="{1922FF1E-1721-4237-9D01-731CE606029D}">
      <dgm:prSet/>
      <dgm:spPr/>
      <dgm:t>
        <a:bodyPr/>
        <a:lstStyle/>
        <a:p>
          <a:endParaRPr lang="en-US"/>
        </a:p>
      </dgm:t>
    </dgm:pt>
    <dgm:pt modelId="{824C6B58-846D-4285-AC11-AE0DB1EE192B}" type="sibTrans" cxnId="{1922FF1E-1721-4237-9D01-731CE606029D}">
      <dgm:prSet/>
      <dgm:spPr/>
      <dgm:t>
        <a:bodyPr/>
        <a:lstStyle/>
        <a:p>
          <a:endParaRPr lang="en-US"/>
        </a:p>
      </dgm:t>
    </dgm:pt>
    <dgm:pt modelId="{1490341B-CFDE-49C0-8391-E659A4A1587F}">
      <dgm:prSet/>
      <dgm:spPr/>
      <dgm:t>
        <a:bodyPr/>
        <a:lstStyle/>
        <a:p>
          <a:r>
            <a:rPr lang="en-US" b="0" i="0" u="none" strike="noStrike" dirty="0">
              <a:solidFill>
                <a:srgbClr val="000000"/>
              </a:solidFill>
              <a:effectLst/>
              <a:latin typeface="Calibri" panose="020F0502020204030204" pitchFamily="34" charset="0"/>
            </a:rPr>
            <a:t>The provision of services decision was made by a multidisciplinary committee</a:t>
          </a:r>
          <a:endParaRPr lang="en-US" dirty="0"/>
        </a:p>
      </dgm:t>
    </dgm:pt>
    <dgm:pt modelId="{16F2A626-FC8D-494D-9A3F-9FA973150071}" type="parTrans" cxnId="{A6230DC0-2DBB-4529-88D2-63BCA1FD4D78}">
      <dgm:prSet/>
      <dgm:spPr/>
      <dgm:t>
        <a:bodyPr/>
        <a:lstStyle/>
        <a:p>
          <a:endParaRPr lang="en-US"/>
        </a:p>
      </dgm:t>
    </dgm:pt>
    <dgm:pt modelId="{E335B175-E49C-40BB-891C-A99C12517DE5}" type="sibTrans" cxnId="{A6230DC0-2DBB-4529-88D2-63BCA1FD4D78}">
      <dgm:prSet/>
      <dgm:spPr/>
      <dgm:t>
        <a:bodyPr/>
        <a:lstStyle/>
        <a:p>
          <a:endParaRPr lang="en-US"/>
        </a:p>
      </dgm:t>
    </dgm:pt>
    <dgm:pt modelId="{2709C04F-A281-4252-AF31-BCE5C5615C54}">
      <dgm:prSet/>
      <dgm:spPr/>
      <dgm:t>
        <a:bodyPr/>
        <a:lstStyle/>
        <a:p>
          <a:endParaRPr lang="en-US" b="0" i="0" u="none" strike="noStrike" dirty="0">
            <a:effectLst/>
            <a:latin typeface="Arial" panose="020B0604020202020204" pitchFamily="34" charset="0"/>
          </a:endParaRPr>
        </a:p>
        <a:p>
          <a:pPr>
            <a:buFont typeface="Wingdings" pitchFamily="2" charset="2"/>
            <a:buChar char="ü"/>
          </a:pPr>
          <a:r>
            <a:rPr lang="en-US" b="0" i="0" u="none" strike="noStrike" dirty="0">
              <a:solidFill>
                <a:srgbClr val="000000"/>
              </a:solidFill>
              <a:effectLst/>
              <a:latin typeface="Calibri" panose="020F0502020204030204" pitchFamily="34" charset="0"/>
            </a:rPr>
            <a:t>The Section 504 team was made up of a group knowledgeable persons about the child, the meaning of the evaluation data, and the placement options.</a:t>
          </a:r>
          <a:r>
            <a:rPr lang="en-US" b="0" i="0" dirty="0"/>
            <a:t>.</a:t>
          </a:r>
          <a:endParaRPr lang="en-US" dirty="0"/>
        </a:p>
      </dgm:t>
    </dgm:pt>
    <dgm:pt modelId="{24D7DF23-A225-45E4-AD80-EAC11D24D8A7}" type="parTrans" cxnId="{731F32B0-B913-44AC-A72B-8BC38CBBAB7D}">
      <dgm:prSet/>
      <dgm:spPr/>
      <dgm:t>
        <a:bodyPr/>
        <a:lstStyle/>
        <a:p>
          <a:endParaRPr lang="en-US"/>
        </a:p>
      </dgm:t>
    </dgm:pt>
    <dgm:pt modelId="{9BC499E6-50AC-48A1-8A03-5F6706F09808}" type="sibTrans" cxnId="{731F32B0-B913-44AC-A72B-8BC38CBBAB7D}">
      <dgm:prSet/>
      <dgm:spPr/>
      <dgm:t>
        <a:bodyPr/>
        <a:lstStyle/>
        <a:p>
          <a:endParaRPr lang="en-US"/>
        </a:p>
      </dgm:t>
    </dgm:pt>
    <dgm:pt modelId="{87138515-0DC7-4EDE-99A8-9EDC571C0621}">
      <dgm:prSet/>
      <dgm:spPr/>
      <dgm:t>
        <a:bodyPr/>
        <a:lstStyle/>
        <a:p>
          <a:endParaRPr lang="en-US" dirty="0"/>
        </a:p>
      </dgm:t>
    </dgm:pt>
    <dgm:pt modelId="{295A06FB-1F1F-4138-809B-8021F58D7557}" type="parTrans" cxnId="{98E4A992-54E8-4FED-A9E3-54DE58481369}">
      <dgm:prSet/>
      <dgm:spPr/>
      <dgm:t>
        <a:bodyPr/>
        <a:lstStyle/>
        <a:p>
          <a:endParaRPr lang="en-US"/>
        </a:p>
      </dgm:t>
    </dgm:pt>
    <dgm:pt modelId="{27C0FA75-C844-4B99-A1C2-B1127C3C2E77}" type="sibTrans" cxnId="{98E4A992-54E8-4FED-A9E3-54DE58481369}">
      <dgm:prSet/>
      <dgm:spPr/>
      <dgm:t>
        <a:bodyPr/>
        <a:lstStyle/>
        <a:p>
          <a:endParaRPr lang="en-US"/>
        </a:p>
      </dgm:t>
    </dgm:pt>
    <dgm:pt modelId="{30606340-B523-F846-B77F-4639A3B487A3}" type="pres">
      <dgm:prSet presAssocID="{7F385E31-22AA-485E-94DB-55D9C1E54780}" presName="vert0" presStyleCnt="0">
        <dgm:presLayoutVars>
          <dgm:dir/>
          <dgm:animOne val="branch"/>
          <dgm:animLvl val="lvl"/>
        </dgm:presLayoutVars>
      </dgm:prSet>
      <dgm:spPr/>
    </dgm:pt>
    <dgm:pt modelId="{4C0F410F-D56B-384E-97D0-58FBB16F5421}" type="pres">
      <dgm:prSet presAssocID="{A3868FDD-1615-491D-AF6D-BC178EAD2581}" presName="thickLine" presStyleLbl="alignNode1" presStyleIdx="0" presStyleCnt="4"/>
      <dgm:spPr/>
    </dgm:pt>
    <dgm:pt modelId="{4129871D-D1D0-BD49-B900-ED21FA853724}" type="pres">
      <dgm:prSet presAssocID="{A3868FDD-1615-491D-AF6D-BC178EAD2581}" presName="horz1" presStyleCnt="0"/>
      <dgm:spPr/>
    </dgm:pt>
    <dgm:pt modelId="{CE6E4B49-9323-BA41-9925-0793482E9558}" type="pres">
      <dgm:prSet presAssocID="{A3868FDD-1615-491D-AF6D-BC178EAD2581}" presName="tx1" presStyleLbl="revTx" presStyleIdx="0" presStyleCnt="4"/>
      <dgm:spPr/>
    </dgm:pt>
    <dgm:pt modelId="{39D000B2-5C52-DD45-B94D-D20BE9888395}" type="pres">
      <dgm:prSet presAssocID="{A3868FDD-1615-491D-AF6D-BC178EAD2581}" presName="vert1" presStyleCnt="0"/>
      <dgm:spPr/>
    </dgm:pt>
    <dgm:pt modelId="{C16FA26E-CF65-8842-904B-83C5C69D149E}" type="pres">
      <dgm:prSet presAssocID="{1490341B-CFDE-49C0-8391-E659A4A1587F}" presName="thickLine" presStyleLbl="alignNode1" presStyleIdx="1" presStyleCnt="4"/>
      <dgm:spPr/>
    </dgm:pt>
    <dgm:pt modelId="{63691E36-06F3-C947-A95A-3CDF8DD1E8D5}" type="pres">
      <dgm:prSet presAssocID="{1490341B-CFDE-49C0-8391-E659A4A1587F}" presName="horz1" presStyleCnt="0"/>
      <dgm:spPr/>
    </dgm:pt>
    <dgm:pt modelId="{6269DE41-45AC-CF42-9941-CBA89B9DD139}" type="pres">
      <dgm:prSet presAssocID="{1490341B-CFDE-49C0-8391-E659A4A1587F}" presName="tx1" presStyleLbl="revTx" presStyleIdx="1" presStyleCnt="4"/>
      <dgm:spPr/>
    </dgm:pt>
    <dgm:pt modelId="{CEB9ACF6-D284-2948-8E13-B19E4AFD6726}" type="pres">
      <dgm:prSet presAssocID="{1490341B-CFDE-49C0-8391-E659A4A1587F}" presName="vert1" presStyleCnt="0"/>
      <dgm:spPr/>
    </dgm:pt>
    <dgm:pt modelId="{5AB0B606-CEF0-5D49-82F1-61F5F31FF896}" type="pres">
      <dgm:prSet presAssocID="{2709C04F-A281-4252-AF31-BCE5C5615C54}" presName="thickLine" presStyleLbl="alignNode1" presStyleIdx="2" presStyleCnt="4"/>
      <dgm:spPr/>
    </dgm:pt>
    <dgm:pt modelId="{AB763008-A991-7E41-B86C-94F17756F31C}" type="pres">
      <dgm:prSet presAssocID="{2709C04F-A281-4252-AF31-BCE5C5615C54}" presName="horz1" presStyleCnt="0"/>
      <dgm:spPr/>
    </dgm:pt>
    <dgm:pt modelId="{EBB8BE83-CCC1-E446-A88D-6088CC4E6CF2}" type="pres">
      <dgm:prSet presAssocID="{2709C04F-A281-4252-AF31-BCE5C5615C54}" presName="tx1" presStyleLbl="revTx" presStyleIdx="2" presStyleCnt="4"/>
      <dgm:spPr/>
    </dgm:pt>
    <dgm:pt modelId="{E77AA4CD-D969-774F-B72C-56C8B23A921D}" type="pres">
      <dgm:prSet presAssocID="{2709C04F-A281-4252-AF31-BCE5C5615C54}" presName="vert1" presStyleCnt="0"/>
      <dgm:spPr/>
    </dgm:pt>
    <dgm:pt modelId="{39AFA1AB-589C-A744-AB32-8CB842603383}" type="pres">
      <dgm:prSet presAssocID="{87138515-0DC7-4EDE-99A8-9EDC571C0621}" presName="thickLine" presStyleLbl="alignNode1" presStyleIdx="3" presStyleCnt="4"/>
      <dgm:spPr/>
    </dgm:pt>
    <dgm:pt modelId="{E050A9F8-34FE-664C-909C-27B99E880B55}" type="pres">
      <dgm:prSet presAssocID="{87138515-0DC7-4EDE-99A8-9EDC571C0621}" presName="horz1" presStyleCnt="0"/>
      <dgm:spPr/>
    </dgm:pt>
    <dgm:pt modelId="{3360D892-64C9-EC45-A525-38DA1FE37871}" type="pres">
      <dgm:prSet presAssocID="{87138515-0DC7-4EDE-99A8-9EDC571C0621}" presName="tx1" presStyleLbl="revTx" presStyleIdx="3" presStyleCnt="4"/>
      <dgm:spPr/>
    </dgm:pt>
    <dgm:pt modelId="{7B237F9D-DF5D-B74A-8BA8-853C8DE6BDA5}" type="pres">
      <dgm:prSet presAssocID="{87138515-0DC7-4EDE-99A8-9EDC571C0621}" presName="vert1" presStyleCnt="0"/>
      <dgm:spPr/>
    </dgm:pt>
  </dgm:ptLst>
  <dgm:cxnLst>
    <dgm:cxn modelId="{5410D605-70C8-FE48-B143-7E031CD60F91}" type="presOf" srcId="{A3868FDD-1615-491D-AF6D-BC178EAD2581}" destId="{CE6E4B49-9323-BA41-9925-0793482E9558}" srcOrd="0" destOrd="0" presId="urn:microsoft.com/office/officeart/2008/layout/LinedList"/>
    <dgm:cxn modelId="{F214F91D-BE70-AD48-B596-9C7E87E5714E}" type="presOf" srcId="{87138515-0DC7-4EDE-99A8-9EDC571C0621}" destId="{3360D892-64C9-EC45-A525-38DA1FE37871}" srcOrd="0" destOrd="0" presId="urn:microsoft.com/office/officeart/2008/layout/LinedList"/>
    <dgm:cxn modelId="{1922FF1E-1721-4237-9D01-731CE606029D}" srcId="{7F385E31-22AA-485E-94DB-55D9C1E54780}" destId="{A3868FDD-1615-491D-AF6D-BC178EAD2581}" srcOrd="0" destOrd="0" parTransId="{3EDD1780-9442-4655-A24F-B18E5C87A16A}" sibTransId="{824C6B58-846D-4285-AC11-AE0DB1EE192B}"/>
    <dgm:cxn modelId="{D032155F-0E55-2E48-8904-ECE402E88680}" type="presOf" srcId="{7F385E31-22AA-485E-94DB-55D9C1E54780}" destId="{30606340-B523-F846-B77F-4639A3B487A3}" srcOrd="0" destOrd="0" presId="urn:microsoft.com/office/officeart/2008/layout/LinedList"/>
    <dgm:cxn modelId="{B9FF3C45-6160-7A41-8716-F5CF079ED7D4}" type="presOf" srcId="{2709C04F-A281-4252-AF31-BCE5C5615C54}" destId="{EBB8BE83-CCC1-E446-A88D-6088CC4E6CF2}" srcOrd="0" destOrd="0" presId="urn:microsoft.com/office/officeart/2008/layout/LinedList"/>
    <dgm:cxn modelId="{28E69570-BBD2-F544-B106-45776D569D1A}" type="presOf" srcId="{1490341B-CFDE-49C0-8391-E659A4A1587F}" destId="{6269DE41-45AC-CF42-9941-CBA89B9DD139}" srcOrd="0" destOrd="0" presId="urn:microsoft.com/office/officeart/2008/layout/LinedList"/>
    <dgm:cxn modelId="{98E4A992-54E8-4FED-A9E3-54DE58481369}" srcId="{7F385E31-22AA-485E-94DB-55D9C1E54780}" destId="{87138515-0DC7-4EDE-99A8-9EDC571C0621}" srcOrd="3" destOrd="0" parTransId="{295A06FB-1F1F-4138-809B-8021F58D7557}" sibTransId="{27C0FA75-C844-4B99-A1C2-B1127C3C2E77}"/>
    <dgm:cxn modelId="{731F32B0-B913-44AC-A72B-8BC38CBBAB7D}" srcId="{7F385E31-22AA-485E-94DB-55D9C1E54780}" destId="{2709C04F-A281-4252-AF31-BCE5C5615C54}" srcOrd="2" destOrd="0" parTransId="{24D7DF23-A225-45E4-AD80-EAC11D24D8A7}" sibTransId="{9BC499E6-50AC-48A1-8A03-5F6706F09808}"/>
    <dgm:cxn modelId="{A6230DC0-2DBB-4529-88D2-63BCA1FD4D78}" srcId="{7F385E31-22AA-485E-94DB-55D9C1E54780}" destId="{1490341B-CFDE-49C0-8391-E659A4A1587F}" srcOrd="1" destOrd="0" parTransId="{16F2A626-FC8D-494D-9A3F-9FA973150071}" sibTransId="{E335B175-E49C-40BB-891C-A99C12517DE5}"/>
    <dgm:cxn modelId="{74DFAF10-9BC5-7D47-BCFC-813F8FDBE177}" type="presParOf" srcId="{30606340-B523-F846-B77F-4639A3B487A3}" destId="{4C0F410F-D56B-384E-97D0-58FBB16F5421}" srcOrd="0" destOrd="0" presId="urn:microsoft.com/office/officeart/2008/layout/LinedList"/>
    <dgm:cxn modelId="{FFFFF255-7A4C-114F-8B18-2AF53061BF88}" type="presParOf" srcId="{30606340-B523-F846-B77F-4639A3B487A3}" destId="{4129871D-D1D0-BD49-B900-ED21FA853724}" srcOrd="1" destOrd="0" presId="urn:microsoft.com/office/officeart/2008/layout/LinedList"/>
    <dgm:cxn modelId="{3A761233-5625-314C-BE4C-5EFAFB87CED2}" type="presParOf" srcId="{4129871D-D1D0-BD49-B900-ED21FA853724}" destId="{CE6E4B49-9323-BA41-9925-0793482E9558}" srcOrd="0" destOrd="0" presId="urn:microsoft.com/office/officeart/2008/layout/LinedList"/>
    <dgm:cxn modelId="{0B56A467-F9E5-B146-BA2A-3CAE9AD00473}" type="presParOf" srcId="{4129871D-D1D0-BD49-B900-ED21FA853724}" destId="{39D000B2-5C52-DD45-B94D-D20BE9888395}" srcOrd="1" destOrd="0" presId="urn:microsoft.com/office/officeart/2008/layout/LinedList"/>
    <dgm:cxn modelId="{C42160DC-1C86-0547-8603-4390B1FFF1CD}" type="presParOf" srcId="{30606340-B523-F846-B77F-4639A3B487A3}" destId="{C16FA26E-CF65-8842-904B-83C5C69D149E}" srcOrd="2" destOrd="0" presId="urn:microsoft.com/office/officeart/2008/layout/LinedList"/>
    <dgm:cxn modelId="{2FE0E6E8-B77A-E243-98A2-A8A4090455FD}" type="presParOf" srcId="{30606340-B523-F846-B77F-4639A3B487A3}" destId="{63691E36-06F3-C947-A95A-3CDF8DD1E8D5}" srcOrd="3" destOrd="0" presId="urn:microsoft.com/office/officeart/2008/layout/LinedList"/>
    <dgm:cxn modelId="{F39AFE23-8EB4-834F-9F01-0BBC4805989A}" type="presParOf" srcId="{63691E36-06F3-C947-A95A-3CDF8DD1E8D5}" destId="{6269DE41-45AC-CF42-9941-CBA89B9DD139}" srcOrd="0" destOrd="0" presId="urn:microsoft.com/office/officeart/2008/layout/LinedList"/>
    <dgm:cxn modelId="{5B37503D-D706-1148-9804-DA342A291F2D}" type="presParOf" srcId="{63691E36-06F3-C947-A95A-3CDF8DD1E8D5}" destId="{CEB9ACF6-D284-2948-8E13-B19E4AFD6726}" srcOrd="1" destOrd="0" presId="urn:microsoft.com/office/officeart/2008/layout/LinedList"/>
    <dgm:cxn modelId="{69A3F86C-0870-ED4E-8308-B6C7F8AD38DF}" type="presParOf" srcId="{30606340-B523-F846-B77F-4639A3B487A3}" destId="{5AB0B606-CEF0-5D49-82F1-61F5F31FF896}" srcOrd="4" destOrd="0" presId="urn:microsoft.com/office/officeart/2008/layout/LinedList"/>
    <dgm:cxn modelId="{2A922D20-3EA2-4547-B201-A1912857145E}" type="presParOf" srcId="{30606340-B523-F846-B77F-4639A3B487A3}" destId="{AB763008-A991-7E41-B86C-94F17756F31C}" srcOrd="5" destOrd="0" presId="urn:microsoft.com/office/officeart/2008/layout/LinedList"/>
    <dgm:cxn modelId="{B6F50560-87A7-CE42-8038-DB189A5C6F99}" type="presParOf" srcId="{AB763008-A991-7E41-B86C-94F17756F31C}" destId="{EBB8BE83-CCC1-E446-A88D-6088CC4E6CF2}" srcOrd="0" destOrd="0" presId="urn:microsoft.com/office/officeart/2008/layout/LinedList"/>
    <dgm:cxn modelId="{80C6C98A-15D8-144B-B397-ADD9770EF205}" type="presParOf" srcId="{AB763008-A991-7E41-B86C-94F17756F31C}" destId="{E77AA4CD-D969-774F-B72C-56C8B23A921D}" srcOrd="1" destOrd="0" presId="urn:microsoft.com/office/officeart/2008/layout/LinedList"/>
    <dgm:cxn modelId="{FC09FD97-8961-6F40-89DA-8D45E980BAE8}" type="presParOf" srcId="{30606340-B523-F846-B77F-4639A3B487A3}" destId="{39AFA1AB-589C-A744-AB32-8CB842603383}" srcOrd="6" destOrd="0" presId="urn:microsoft.com/office/officeart/2008/layout/LinedList"/>
    <dgm:cxn modelId="{89223319-3BCE-B04C-A4C9-7DCF6030CF7B}" type="presParOf" srcId="{30606340-B523-F846-B77F-4639A3B487A3}" destId="{E050A9F8-34FE-664C-909C-27B99E880B55}" srcOrd="7" destOrd="0" presId="urn:microsoft.com/office/officeart/2008/layout/LinedList"/>
    <dgm:cxn modelId="{9F13B06F-D339-0B49-B9E0-0CF4D98FE8A6}" type="presParOf" srcId="{E050A9F8-34FE-664C-909C-27B99E880B55}" destId="{3360D892-64C9-EC45-A525-38DA1FE37871}" srcOrd="0" destOrd="0" presId="urn:microsoft.com/office/officeart/2008/layout/LinedList"/>
    <dgm:cxn modelId="{4A15CBEF-0A46-B642-B8AF-1EE67AEFFBDA}" type="presParOf" srcId="{E050A9F8-34FE-664C-909C-27B99E880B55}" destId="{7B237F9D-DF5D-B74A-8BA8-853C8DE6BD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0C0E45-2B0A-4A0D-8523-8740B9CBE37B}"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9898E5B5-11D8-487D-AEB4-1B3FC76375CA}">
      <dgm:prSet/>
      <dgm:spPr/>
      <dgm:t>
        <a:bodyPr/>
        <a:lstStyle/>
        <a:p>
          <a:r>
            <a:rPr lang="en-US" dirty="0">
              <a:hlinkClick xmlns:r="http://schemas.openxmlformats.org/officeDocument/2006/relationships" r:id="rId1"/>
            </a:rPr>
            <a:t>https://resources.csi.state.co.us/504/</a:t>
          </a:r>
          <a:endParaRPr lang="en-US" dirty="0"/>
        </a:p>
      </dgm:t>
    </dgm:pt>
    <dgm:pt modelId="{8CEFFD08-3DE7-4F48-8C79-7081DBB4425A}" type="parTrans" cxnId="{BC3F3551-834C-483B-BABA-1AFA4A42215E}">
      <dgm:prSet/>
      <dgm:spPr/>
      <dgm:t>
        <a:bodyPr/>
        <a:lstStyle/>
        <a:p>
          <a:endParaRPr lang="en-US"/>
        </a:p>
      </dgm:t>
    </dgm:pt>
    <dgm:pt modelId="{EDEF6A90-F35D-40D5-9A38-3E0619EEA530}" type="sibTrans" cxnId="{BC3F3551-834C-483B-BABA-1AFA4A42215E}">
      <dgm:prSet/>
      <dgm:spPr/>
      <dgm:t>
        <a:bodyPr/>
        <a:lstStyle/>
        <a:p>
          <a:endParaRPr lang="en-US"/>
        </a:p>
      </dgm:t>
    </dgm:pt>
    <dgm:pt modelId="{C25C2F4C-F43A-4A16-BF0C-9DEA1E40256C}" type="pres">
      <dgm:prSet presAssocID="{F70C0E45-2B0A-4A0D-8523-8740B9CBE37B}" presName="linear" presStyleCnt="0">
        <dgm:presLayoutVars>
          <dgm:animLvl val="lvl"/>
          <dgm:resizeHandles val="exact"/>
        </dgm:presLayoutVars>
      </dgm:prSet>
      <dgm:spPr/>
    </dgm:pt>
    <dgm:pt modelId="{046DE774-EBCF-4F80-9B48-A52F09CA17BC}" type="pres">
      <dgm:prSet presAssocID="{9898E5B5-11D8-487D-AEB4-1B3FC76375CA}" presName="parentText" presStyleLbl="node1" presStyleIdx="0" presStyleCnt="1" custScaleY="123548">
        <dgm:presLayoutVars>
          <dgm:chMax val="0"/>
          <dgm:bulletEnabled val="1"/>
        </dgm:presLayoutVars>
      </dgm:prSet>
      <dgm:spPr/>
    </dgm:pt>
  </dgm:ptLst>
  <dgm:cxnLst>
    <dgm:cxn modelId="{CB2F874A-DB2C-407F-AA5D-5A421F6A013B}" type="presOf" srcId="{9898E5B5-11D8-487D-AEB4-1B3FC76375CA}" destId="{046DE774-EBCF-4F80-9B48-A52F09CA17BC}" srcOrd="0" destOrd="0" presId="urn:microsoft.com/office/officeart/2005/8/layout/vList2"/>
    <dgm:cxn modelId="{BC3F3551-834C-483B-BABA-1AFA4A42215E}" srcId="{F70C0E45-2B0A-4A0D-8523-8740B9CBE37B}" destId="{9898E5B5-11D8-487D-AEB4-1B3FC76375CA}" srcOrd="0" destOrd="0" parTransId="{8CEFFD08-3DE7-4F48-8C79-7081DBB4425A}" sibTransId="{EDEF6A90-F35D-40D5-9A38-3E0619EEA530}"/>
    <dgm:cxn modelId="{47B609C9-845B-451C-B31A-5B97B565E62E}" type="presOf" srcId="{F70C0E45-2B0A-4A0D-8523-8740B9CBE37B}" destId="{C25C2F4C-F43A-4A16-BF0C-9DEA1E40256C}" srcOrd="0" destOrd="0" presId="urn:microsoft.com/office/officeart/2005/8/layout/vList2"/>
    <dgm:cxn modelId="{30078BD4-BB14-4D1B-9041-503C956DBC96}" type="presParOf" srcId="{C25C2F4C-F43A-4A16-BF0C-9DEA1E40256C}" destId="{046DE774-EBCF-4F80-9B48-A52F09CA17B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B7AB0-9CAA-FA49-AC6E-A7D6A5811EE6}">
      <dsp:nvSpPr>
        <dsp:cNvPr id="0" name=""/>
        <dsp:cNvSpPr/>
      </dsp:nvSpPr>
      <dsp:spPr>
        <a:xfrm>
          <a:off x="0" y="0"/>
          <a:ext cx="3286125" cy="43513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Overview of Section 504 and its Three Key Components</a:t>
          </a:r>
        </a:p>
      </dsp:txBody>
      <dsp:txXfrm>
        <a:off x="0" y="1653508"/>
        <a:ext cx="3286125" cy="2610802"/>
      </dsp:txXfrm>
    </dsp:sp>
    <dsp:sp modelId="{B2180C0A-EF9E-0848-9FCF-CF5FC012795E}">
      <dsp:nvSpPr>
        <dsp:cNvPr id="0" name=""/>
        <dsp:cNvSpPr/>
      </dsp:nvSpPr>
      <dsp:spPr>
        <a:xfrm>
          <a:off x="990361" y="435133"/>
          <a:ext cx="1305401" cy="1305401"/>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3353A062-01B0-3847-9D25-BD35AB127EBF}">
      <dsp:nvSpPr>
        <dsp:cNvPr id="0" name=""/>
        <dsp:cNvSpPr/>
      </dsp:nvSpPr>
      <dsp:spPr>
        <a:xfrm>
          <a:off x="0" y="4351266"/>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18B9C-BC5D-3E45-94BD-9D26981056DC}">
      <dsp:nvSpPr>
        <dsp:cNvPr id="0" name=""/>
        <dsp:cNvSpPr/>
      </dsp:nvSpPr>
      <dsp:spPr>
        <a:xfrm>
          <a:off x="3614737" y="0"/>
          <a:ext cx="3286125" cy="43513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Section 504 Evaluation Eligibility and Plan</a:t>
          </a:r>
        </a:p>
      </dsp:txBody>
      <dsp:txXfrm>
        <a:off x="3614737" y="1653508"/>
        <a:ext cx="3286125" cy="2610802"/>
      </dsp:txXfrm>
    </dsp:sp>
    <dsp:sp modelId="{38811125-F43B-ED47-BB06-D616B24114D6}">
      <dsp:nvSpPr>
        <dsp:cNvPr id="0" name=""/>
        <dsp:cNvSpPr/>
      </dsp:nvSpPr>
      <dsp:spPr>
        <a:xfrm>
          <a:off x="4605099" y="435133"/>
          <a:ext cx="1305401" cy="1305401"/>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D0BB321E-4C71-034A-BCA9-5FDDBCC86CE0}">
      <dsp:nvSpPr>
        <dsp:cNvPr id="0" name=""/>
        <dsp:cNvSpPr/>
      </dsp:nvSpPr>
      <dsp:spPr>
        <a:xfrm>
          <a:off x="3614737" y="4351266"/>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B6BE8-2365-DA44-A4B8-6E1FD90345D4}">
      <dsp:nvSpPr>
        <dsp:cNvPr id="0" name=""/>
        <dsp:cNvSpPr/>
      </dsp:nvSpPr>
      <dsp:spPr>
        <a:xfrm>
          <a:off x="7229475" y="0"/>
          <a:ext cx="3286125" cy="43513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a:t>Section 504 Components</a:t>
          </a:r>
        </a:p>
      </dsp:txBody>
      <dsp:txXfrm>
        <a:off x="7229475" y="1653508"/>
        <a:ext cx="3286125" cy="2610802"/>
      </dsp:txXfrm>
    </dsp:sp>
    <dsp:sp modelId="{79EF3DD8-84BC-F243-9692-F952E08A1F6E}">
      <dsp:nvSpPr>
        <dsp:cNvPr id="0" name=""/>
        <dsp:cNvSpPr/>
      </dsp:nvSpPr>
      <dsp:spPr>
        <a:xfrm>
          <a:off x="8219836" y="435133"/>
          <a:ext cx="1305401" cy="1305401"/>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0A5B93A5-7D74-504D-9A9E-0A1F13064571}">
      <dsp:nvSpPr>
        <dsp:cNvPr id="0" name=""/>
        <dsp:cNvSpPr/>
      </dsp:nvSpPr>
      <dsp:spPr>
        <a:xfrm>
          <a:off x="7229475" y="4351266"/>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465FF-D4F6-CC46-940D-3E2E59D8997E}">
      <dsp:nvSpPr>
        <dsp:cNvPr id="0" name=""/>
        <dsp:cNvSpPr/>
      </dsp:nvSpPr>
      <dsp:spPr>
        <a:xfrm>
          <a:off x="743" y="1054532"/>
          <a:ext cx="2901168" cy="220901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disability has an adverse affect on the child’s education, requiring </a:t>
          </a:r>
          <a:r>
            <a:rPr lang="en-US" sz="2000" b="1" kern="1200" dirty="0"/>
            <a:t>specially designed instruction, and or aides or related services</a:t>
          </a:r>
        </a:p>
      </dsp:txBody>
      <dsp:txXfrm>
        <a:off x="743" y="1054532"/>
        <a:ext cx="2901168" cy="2209019"/>
      </dsp:txXfrm>
    </dsp:sp>
    <dsp:sp modelId="{4B3A99BF-87B1-F547-AF60-28C8246900EE}">
      <dsp:nvSpPr>
        <dsp:cNvPr id="0" name=""/>
        <dsp:cNvSpPr/>
      </dsp:nvSpPr>
      <dsp:spPr>
        <a:xfrm>
          <a:off x="3192028" y="1054532"/>
          <a:ext cx="2901168" cy="220901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Student cannot receive “</a:t>
          </a:r>
          <a:r>
            <a:rPr lang="en-US" sz="2000" b="1" kern="1200" dirty="0"/>
            <a:t>reasonable educational benefit</a:t>
          </a:r>
          <a:r>
            <a:rPr lang="en-US" sz="2000" kern="1200" dirty="0"/>
            <a:t>” vs </a:t>
          </a:r>
          <a:r>
            <a:rPr lang="en-US" sz="2000" b="1" kern="1200" dirty="0"/>
            <a:t>access</a:t>
          </a:r>
          <a:r>
            <a:rPr lang="en-US" sz="2000" kern="1200" dirty="0"/>
            <a:t> to education</a:t>
          </a:r>
        </a:p>
      </dsp:txBody>
      <dsp:txXfrm>
        <a:off x="3192028" y="1054532"/>
        <a:ext cx="2901168" cy="2209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1B856-D538-4777-A3B5-1622AF58C3FB}">
      <dsp:nvSpPr>
        <dsp:cNvPr id="0" name=""/>
        <dsp:cNvSpPr/>
      </dsp:nvSpPr>
      <dsp:spPr>
        <a:xfrm>
          <a:off x="582645"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caring for oneself</a:t>
          </a:r>
        </a:p>
      </dsp:txBody>
      <dsp:txXfrm>
        <a:off x="582645" y="1178"/>
        <a:ext cx="2174490" cy="1304694"/>
      </dsp:txXfrm>
    </dsp:sp>
    <dsp:sp modelId="{91269542-FAC8-465D-ABCF-7A6AC60ECC98}">
      <dsp:nvSpPr>
        <dsp:cNvPr id="0" name=""/>
        <dsp:cNvSpPr/>
      </dsp:nvSpPr>
      <dsp:spPr>
        <a:xfrm>
          <a:off x="297458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performing manual tasks</a:t>
          </a:r>
        </a:p>
      </dsp:txBody>
      <dsp:txXfrm>
        <a:off x="2974584" y="1178"/>
        <a:ext cx="2174490" cy="1304694"/>
      </dsp:txXfrm>
    </dsp:sp>
    <dsp:sp modelId="{176AF1B9-D75E-4078-B5C8-04CA1023C5BA}">
      <dsp:nvSpPr>
        <dsp:cNvPr id="0" name=""/>
        <dsp:cNvSpPr/>
      </dsp:nvSpPr>
      <dsp:spPr>
        <a:xfrm>
          <a:off x="536652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walking</a:t>
          </a:r>
        </a:p>
      </dsp:txBody>
      <dsp:txXfrm>
        <a:off x="5366524" y="1178"/>
        <a:ext cx="2174490" cy="1304694"/>
      </dsp:txXfrm>
    </dsp:sp>
    <dsp:sp modelId="{CD3BF42C-1AE0-467F-8160-7365DE790FA7}">
      <dsp:nvSpPr>
        <dsp:cNvPr id="0" name=""/>
        <dsp:cNvSpPr/>
      </dsp:nvSpPr>
      <dsp:spPr>
        <a:xfrm>
          <a:off x="7758464"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seeing</a:t>
          </a:r>
        </a:p>
      </dsp:txBody>
      <dsp:txXfrm>
        <a:off x="7758464" y="1178"/>
        <a:ext cx="2174490" cy="1304694"/>
      </dsp:txXfrm>
    </dsp:sp>
    <dsp:sp modelId="{03D2FD29-F838-4D94-BFD7-B470564E8E47}">
      <dsp:nvSpPr>
        <dsp:cNvPr id="0" name=""/>
        <dsp:cNvSpPr/>
      </dsp:nvSpPr>
      <dsp:spPr>
        <a:xfrm>
          <a:off x="582645"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breathing</a:t>
          </a:r>
        </a:p>
      </dsp:txBody>
      <dsp:txXfrm>
        <a:off x="582645" y="1523321"/>
        <a:ext cx="2174490" cy="1304694"/>
      </dsp:txXfrm>
    </dsp:sp>
    <dsp:sp modelId="{F75AB6F2-6BF6-4411-9A7A-BBF321621196}">
      <dsp:nvSpPr>
        <dsp:cNvPr id="0" name=""/>
        <dsp:cNvSpPr/>
      </dsp:nvSpPr>
      <dsp:spPr>
        <a:xfrm>
          <a:off x="297458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hearing</a:t>
          </a:r>
        </a:p>
      </dsp:txBody>
      <dsp:txXfrm>
        <a:off x="2974584" y="1523321"/>
        <a:ext cx="2174490" cy="1304694"/>
      </dsp:txXfrm>
    </dsp:sp>
    <dsp:sp modelId="{421C6043-01A1-4664-AD9B-9765EAC940F6}">
      <dsp:nvSpPr>
        <dsp:cNvPr id="0" name=""/>
        <dsp:cNvSpPr/>
      </dsp:nvSpPr>
      <dsp:spPr>
        <a:xfrm>
          <a:off x="536652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speaking</a:t>
          </a:r>
        </a:p>
      </dsp:txBody>
      <dsp:txXfrm>
        <a:off x="5366524" y="1523321"/>
        <a:ext cx="2174490" cy="1304694"/>
      </dsp:txXfrm>
    </dsp:sp>
    <dsp:sp modelId="{212A6909-B0C0-4657-B100-850A88E2237C}">
      <dsp:nvSpPr>
        <dsp:cNvPr id="0" name=""/>
        <dsp:cNvSpPr/>
      </dsp:nvSpPr>
      <dsp:spPr>
        <a:xfrm>
          <a:off x="7758464" y="1523321"/>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reading</a:t>
          </a:r>
        </a:p>
      </dsp:txBody>
      <dsp:txXfrm>
        <a:off x="7758464" y="1523321"/>
        <a:ext cx="2174490" cy="1304694"/>
      </dsp:txXfrm>
    </dsp:sp>
    <dsp:sp modelId="{CF09EF5C-54F4-434B-9247-6819A9433422}">
      <dsp:nvSpPr>
        <dsp:cNvPr id="0" name=""/>
        <dsp:cNvSpPr/>
      </dsp:nvSpPr>
      <dsp:spPr>
        <a:xfrm>
          <a:off x="2974584" y="3045465"/>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learning </a:t>
          </a:r>
        </a:p>
      </dsp:txBody>
      <dsp:txXfrm>
        <a:off x="2974584" y="3045465"/>
        <a:ext cx="2174490" cy="1304694"/>
      </dsp:txXfrm>
    </dsp:sp>
    <dsp:sp modelId="{1ABE4D0E-92AE-4E49-A21A-B54B8F46235F}">
      <dsp:nvSpPr>
        <dsp:cNvPr id="0" name=""/>
        <dsp:cNvSpPr/>
      </dsp:nvSpPr>
      <dsp:spPr>
        <a:xfrm>
          <a:off x="5366524" y="3045465"/>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concentrating</a:t>
          </a:r>
        </a:p>
      </dsp:txBody>
      <dsp:txXfrm>
        <a:off x="5366524" y="3045465"/>
        <a:ext cx="2174490" cy="1304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F410F-D56B-384E-97D0-58FBB16F5421}">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6E4B49-9323-BA41-9925-0793482E9558}">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The duration of services and accommodations were listed.</a:t>
          </a:r>
          <a:endParaRPr lang="en-US" sz="2400" kern="1200"/>
        </a:p>
      </dsp:txBody>
      <dsp:txXfrm>
        <a:off x="0" y="531"/>
        <a:ext cx="10515600" cy="870055"/>
      </dsp:txXfrm>
    </dsp:sp>
    <dsp:sp modelId="{C16FA26E-CF65-8842-904B-83C5C69D149E}">
      <dsp:nvSpPr>
        <dsp:cNvPr id="0" name=""/>
        <dsp:cNvSpPr/>
      </dsp:nvSpPr>
      <dsp:spPr>
        <a:xfrm>
          <a:off x="0" y="87058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269DE41-45AC-CF42-9941-CBA89B9DD139}">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A periodic review/assessment occurred at least </a:t>
          </a:r>
          <a:r>
            <a:rPr lang="en-US" sz="2400" b="0" i="0" kern="1200" dirty="0" err="1"/>
            <a:t>anually</a:t>
          </a:r>
          <a:r>
            <a:rPr lang="en-US" sz="2400" b="0" i="0" kern="1200" dirty="0"/>
            <a:t> and the date of the next review was listed.</a:t>
          </a:r>
          <a:endParaRPr lang="en-US" sz="2400" kern="1200" dirty="0"/>
        </a:p>
      </dsp:txBody>
      <dsp:txXfrm>
        <a:off x="0" y="870586"/>
        <a:ext cx="10515600" cy="870055"/>
      </dsp:txXfrm>
    </dsp:sp>
    <dsp:sp modelId="{5AB0B606-CEF0-5D49-82F1-61F5F31FF896}">
      <dsp:nvSpPr>
        <dsp:cNvPr id="0" name=""/>
        <dsp:cNvSpPr/>
      </dsp:nvSpPr>
      <dsp:spPr>
        <a:xfrm>
          <a:off x="0" y="174064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B8BE83-CCC1-E446-A88D-6088CC4E6CF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The accommodations and services provided were clearly explained.</a:t>
          </a:r>
          <a:endParaRPr lang="en-US" sz="2400" kern="1200"/>
        </a:p>
      </dsp:txBody>
      <dsp:txXfrm>
        <a:off x="0" y="1740641"/>
        <a:ext cx="10515600" cy="870055"/>
      </dsp:txXfrm>
    </dsp:sp>
    <dsp:sp modelId="{39AFA1AB-589C-A744-AB32-8CB842603383}">
      <dsp:nvSpPr>
        <dsp:cNvPr id="0" name=""/>
        <dsp:cNvSpPr/>
      </dsp:nvSpPr>
      <dsp:spPr>
        <a:xfrm>
          <a:off x="0" y="261069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360D892-64C9-EC45-A525-38DA1FE37871}">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The accommodations and services provided address the student's identified area of difficulty and needs.</a:t>
          </a:r>
          <a:endParaRPr lang="en-US" sz="2400" kern="1200"/>
        </a:p>
      </dsp:txBody>
      <dsp:txXfrm>
        <a:off x="0" y="2610696"/>
        <a:ext cx="10515600" cy="870055"/>
      </dsp:txXfrm>
    </dsp:sp>
    <dsp:sp modelId="{F81F57FD-91C8-E641-BA5F-F2D9427194F4}">
      <dsp:nvSpPr>
        <dsp:cNvPr id="0" name=""/>
        <dsp:cNvSpPr/>
      </dsp:nvSpPr>
      <dsp:spPr>
        <a:xfrm>
          <a:off x="0" y="34807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1B6E2B5-605E-044A-B20F-92DCD150AEBE}">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The plan identifies the area of physical and/or mental impairment that substantially limits one or more major life activities.</a:t>
          </a:r>
          <a:endParaRPr lang="en-US" sz="2400" kern="1200"/>
        </a:p>
      </dsp:txBody>
      <dsp:txXfrm>
        <a:off x="0" y="3480751"/>
        <a:ext cx="10515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F410F-D56B-384E-97D0-58FBB16F5421}">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6E4B49-9323-BA41-9925-0793482E9558}">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dirty="0">
              <a:solidFill>
                <a:srgbClr val="000000"/>
              </a:solidFill>
              <a:effectLst/>
              <a:latin typeface="Calibri" panose="020F0502020204030204" pitchFamily="34" charset="0"/>
            </a:rPr>
            <a:t>Parent permission for service provision was obtained before services were provided</a:t>
          </a:r>
          <a:r>
            <a:rPr lang="en-US" sz="2000" b="0" i="0" kern="1200" dirty="0"/>
            <a:t>.</a:t>
          </a:r>
          <a:endParaRPr lang="en-US" sz="2000" kern="1200" dirty="0"/>
        </a:p>
      </dsp:txBody>
      <dsp:txXfrm>
        <a:off x="0" y="0"/>
        <a:ext cx="10515600" cy="1087834"/>
      </dsp:txXfrm>
    </dsp:sp>
    <dsp:sp modelId="{C16FA26E-CF65-8842-904B-83C5C69D149E}">
      <dsp:nvSpPr>
        <dsp:cNvPr id="0" name=""/>
        <dsp:cNvSpPr/>
      </dsp:nvSpPr>
      <dsp:spPr>
        <a:xfrm>
          <a:off x="0" y="108783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269DE41-45AC-CF42-9941-CBA89B9DD139}">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dirty="0">
              <a:solidFill>
                <a:srgbClr val="000000"/>
              </a:solidFill>
              <a:effectLst/>
              <a:latin typeface="Calibri" panose="020F0502020204030204" pitchFamily="34" charset="0"/>
            </a:rPr>
            <a:t>The provision of services decision was made by a multidisciplinary committee</a:t>
          </a:r>
          <a:endParaRPr lang="en-US" sz="2000" kern="1200" dirty="0"/>
        </a:p>
      </dsp:txBody>
      <dsp:txXfrm>
        <a:off x="0" y="1087834"/>
        <a:ext cx="10515600" cy="1087834"/>
      </dsp:txXfrm>
    </dsp:sp>
    <dsp:sp modelId="{5AB0B606-CEF0-5D49-82F1-61F5F31FF896}">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B8BE83-CCC1-E446-A88D-6088CC4E6CF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b="0" i="0" u="none" strike="noStrike" kern="1200" dirty="0">
            <a:effectLst/>
            <a:latin typeface="Arial" panose="020B0604020202020204" pitchFamily="34" charset="0"/>
          </a:endParaRPr>
        </a:p>
        <a:p>
          <a:pPr marL="0" lvl="0" indent="0" algn="l" defTabSz="889000">
            <a:lnSpc>
              <a:spcPct val="90000"/>
            </a:lnSpc>
            <a:spcBef>
              <a:spcPct val="0"/>
            </a:spcBef>
            <a:spcAft>
              <a:spcPct val="35000"/>
            </a:spcAft>
            <a:buFont typeface="Wingdings" pitchFamily="2" charset="2"/>
            <a:buNone/>
          </a:pPr>
          <a:r>
            <a:rPr lang="en-US" sz="2000" b="0" i="0" u="none" strike="noStrike" kern="1200" dirty="0">
              <a:solidFill>
                <a:srgbClr val="000000"/>
              </a:solidFill>
              <a:effectLst/>
              <a:latin typeface="Calibri" panose="020F0502020204030204" pitchFamily="34" charset="0"/>
            </a:rPr>
            <a:t>The Section 504 team was made up of a group knowledgeable persons about the child, the meaning of the evaluation data, and the placement options.</a:t>
          </a:r>
          <a:r>
            <a:rPr lang="en-US" sz="2000" b="0" i="0" kern="1200" dirty="0"/>
            <a:t>.</a:t>
          </a:r>
          <a:endParaRPr lang="en-US" sz="2000" kern="1200" dirty="0"/>
        </a:p>
      </dsp:txBody>
      <dsp:txXfrm>
        <a:off x="0" y="2175669"/>
        <a:ext cx="10515600" cy="1087834"/>
      </dsp:txXfrm>
    </dsp:sp>
    <dsp:sp modelId="{39AFA1AB-589C-A744-AB32-8CB842603383}">
      <dsp:nvSpPr>
        <dsp:cNvPr id="0" name=""/>
        <dsp:cNvSpPr/>
      </dsp:nvSpPr>
      <dsp:spPr>
        <a:xfrm>
          <a:off x="0" y="326350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360D892-64C9-EC45-A525-38DA1FE37871}">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3263503"/>
        <a:ext cx="10515600" cy="1087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DE774-EBCF-4F80-9B48-A52F09CA17BC}">
      <dsp:nvSpPr>
        <dsp:cNvPr id="0" name=""/>
        <dsp:cNvSpPr/>
      </dsp:nvSpPr>
      <dsp:spPr>
        <a:xfrm>
          <a:off x="0" y="1420027"/>
          <a:ext cx="10515600" cy="151128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hlinkClick xmlns:r="http://schemas.openxmlformats.org/officeDocument/2006/relationships" r:id="rId1"/>
            </a:rPr>
            <a:t>https://resources.csi.state.co.us/504/</a:t>
          </a:r>
          <a:endParaRPr lang="en-US" sz="5100" kern="1200" dirty="0"/>
        </a:p>
      </dsp:txBody>
      <dsp:txXfrm>
        <a:off x="73775" y="1493802"/>
        <a:ext cx="10368050" cy="136373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55207"/>
            <a:ext cx="103632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8582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5938247" y="3469353"/>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6659863" y="3469353"/>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721427" y="3469353"/>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8000" y="6040774"/>
            <a:ext cx="2259168" cy="529038"/>
          </a:xfrm>
          <a:prstGeom prst="rect">
            <a:avLst/>
          </a:prstGeom>
        </p:spPr>
      </p:pic>
    </p:spTree>
    <p:extLst>
      <p:ext uri="{BB962C8B-B14F-4D97-AF65-F5344CB8AC3E}">
        <p14:creationId xmlns:p14="http://schemas.microsoft.com/office/powerpoint/2010/main" val="5748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165787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204774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6623575" y="2071864"/>
            <a:ext cx="19572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8580775" y="2071865"/>
            <a:ext cx="3627268"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2"/>
            <a:ext cx="3152275"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3152273" y="2071863"/>
            <a:ext cx="2337883"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5022149" y="1552771"/>
            <a:ext cx="19572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6549" y="146610"/>
            <a:ext cx="1315500" cy="174724"/>
          </a:xfrm>
          <a:prstGeom prst="rect">
            <a:avLst/>
          </a:prstGeom>
        </p:spPr>
      </p:pic>
      <p:sp>
        <p:nvSpPr>
          <p:cNvPr id="10" name="Text Placeholder 9"/>
          <p:cNvSpPr>
            <a:spLocks noGrp="1"/>
          </p:cNvSpPr>
          <p:nvPr>
            <p:ph type="body" sz="quarter" idx="10"/>
          </p:nvPr>
        </p:nvSpPr>
        <p:spPr>
          <a:xfrm>
            <a:off x="1800049" y="2584134"/>
            <a:ext cx="8826500"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54815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7"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313117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80"/>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81"/>
          <p:cNvSpPr/>
          <p:nvPr userDrawn="1"/>
        </p:nvSpPr>
        <p:spPr>
          <a:xfrm>
            <a:off x="0" y="6755100"/>
            <a:ext cx="11916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82"/>
          <p:cNvSpPr/>
          <p:nvPr userDrawn="1"/>
        </p:nvSpPr>
        <p:spPr>
          <a:xfrm>
            <a:off x="1191613" y="6755100"/>
            <a:ext cx="86168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0" name="Title 1"/>
          <p:cNvSpPr>
            <a:spLocks noGrp="1"/>
          </p:cNvSpPr>
          <p:nvPr>
            <p:ph type="title"/>
          </p:nvPr>
        </p:nvSpPr>
        <p:spPr>
          <a:xfrm>
            <a:off x="838200" y="365127"/>
            <a:ext cx="105156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838200" y="1825625"/>
            <a:ext cx="105156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18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736600" y="420342"/>
            <a:ext cx="105156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5" name="Shape 246"/>
          <p:cNvSpPr/>
          <p:nvPr/>
        </p:nvSpPr>
        <p:spPr>
          <a:xfrm>
            <a:off x="7509756" y="2669418"/>
            <a:ext cx="44076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47292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3925605" y="2669418"/>
            <a:ext cx="44076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5"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6"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7"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Text Placeholder 5"/>
          <p:cNvSpPr>
            <a:spLocks noGrp="1"/>
          </p:cNvSpPr>
          <p:nvPr>
            <p:ph type="body" sz="quarter" idx="10"/>
          </p:nvPr>
        </p:nvSpPr>
        <p:spPr>
          <a:xfrm>
            <a:off x="406400"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4564787"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8359201"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406401" y="3527425"/>
            <a:ext cx="3240617"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4349993" y="3527425"/>
            <a:ext cx="3240617"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8293585" y="3527425"/>
            <a:ext cx="3240617"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646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12540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4" name="Shape 237"/>
          <p:cNvSpPr/>
          <p:nvPr userDrawn="1"/>
        </p:nvSpPr>
        <p:spPr>
          <a:xfrm>
            <a:off x="0" y="2767500"/>
            <a:ext cx="12540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238"/>
          <p:cNvSpPr/>
          <p:nvPr userDrawn="1"/>
        </p:nvSpPr>
        <p:spPr>
          <a:xfrm>
            <a:off x="0" y="4672500"/>
            <a:ext cx="12540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9" name="Text Placeholder 18"/>
          <p:cNvSpPr>
            <a:spLocks noGrp="1"/>
          </p:cNvSpPr>
          <p:nvPr>
            <p:ph type="body" sz="quarter" idx="10"/>
          </p:nvPr>
        </p:nvSpPr>
        <p:spPr>
          <a:xfrm>
            <a:off x="1580085" y="912529"/>
            <a:ext cx="8147049"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580085" y="2802315"/>
            <a:ext cx="8147049"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580085" y="4725064"/>
            <a:ext cx="8147049"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579034" y="1654176"/>
            <a:ext cx="5452533"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579034" y="3691037"/>
            <a:ext cx="5452533"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579034" y="5536562"/>
            <a:ext cx="5452533"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93002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0"/>
            <a:ext cx="7008828"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1"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373890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635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BrianPrintz@csi.state.co.u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Section 504</a:t>
            </a:r>
          </a:p>
        </p:txBody>
      </p:sp>
      <p:sp>
        <p:nvSpPr>
          <p:cNvPr id="3" name="Subtitle 2"/>
          <p:cNvSpPr>
            <a:spLocks noGrp="1"/>
          </p:cNvSpPr>
          <p:nvPr>
            <p:ph type="subTitle" idx="1"/>
          </p:nvPr>
        </p:nvSpPr>
        <p:spPr/>
        <p:txBody>
          <a:bodyPr/>
          <a:lstStyle/>
          <a:p>
            <a:r>
              <a:rPr lang="en-US" dirty="0"/>
              <a:t>Basic Foundations of Section 504: Eligibility and Essential Components</a:t>
            </a:r>
          </a:p>
        </p:txBody>
      </p:sp>
    </p:spTree>
    <p:extLst>
      <p:ext uri="{BB962C8B-B14F-4D97-AF65-F5344CB8AC3E}">
        <p14:creationId xmlns:p14="http://schemas.microsoft.com/office/powerpoint/2010/main" val="356021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be evaluated?</a:t>
            </a:r>
          </a:p>
        </p:txBody>
      </p:sp>
      <p:sp>
        <p:nvSpPr>
          <p:cNvPr id="3" name="Content Placeholder 2"/>
          <p:cNvSpPr>
            <a:spLocks noGrp="1"/>
          </p:cNvSpPr>
          <p:nvPr>
            <p:ph idx="1"/>
          </p:nvPr>
        </p:nvSpPr>
        <p:spPr>
          <a:xfrm>
            <a:off x="2152650" y="1750647"/>
            <a:ext cx="7886700" cy="4426317"/>
          </a:xfrm>
        </p:spPr>
        <p:txBody>
          <a:bodyPr>
            <a:normAutofit/>
          </a:bodyPr>
          <a:lstStyle/>
          <a:p>
            <a:r>
              <a:rPr lang="en-US" dirty="0"/>
              <a:t>Evaluate students “who need, or are believed to need, services. ...”</a:t>
            </a:r>
          </a:p>
          <a:p>
            <a:pPr marL="114300" indent="0">
              <a:buNone/>
            </a:pPr>
            <a:endParaRPr lang="en-US" dirty="0"/>
          </a:p>
          <a:p>
            <a:r>
              <a:rPr lang="en-US" dirty="0"/>
              <a:t>Essentially, the obligation is to refer for evaluation students you </a:t>
            </a:r>
            <a:r>
              <a:rPr lang="en-US" dirty="0">
                <a:highlight>
                  <a:srgbClr val="FFFF00"/>
                </a:highlight>
              </a:rPr>
              <a:t>suspect</a:t>
            </a:r>
            <a:r>
              <a:rPr lang="en-US" dirty="0"/>
              <a:t> might have a disability.</a:t>
            </a:r>
          </a:p>
          <a:p>
            <a:pPr marL="114300" indent="0">
              <a:buNone/>
            </a:pPr>
            <a:endParaRPr lang="en-US" dirty="0"/>
          </a:p>
        </p:txBody>
      </p:sp>
    </p:spTree>
    <p:extLst>
      <p:ext uri="{BB962C8B-B14F-4D97-AF65-F5344CB8AC3E}">
        <p14:creationId xmlns:p14="http://schemas.microsoft.com/office/powerpoint/2010/main" val="99336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Who is eligible? </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dirty="0"/>
              <a:t>Students eligible for services under Section 504 have:</a:t>
            </a:r>
          </a:p>
          <a:p>
            <a:pPr marL="514350" indent="-514350">
              <a:buFont typeface="+mj-lt"/>
              <a:buAutoNum type="alphaLcParenR"/>
            </a:pPr>
            <a:r>
              <a:rPr lang="en-US" dirty="0"/>
              <a:t>a mental or physical impairment that </a:t>
            </a:r>
            <a:r>
              <a:rPr lang="en-US" i="1" dirty="0"/>
              <a:t>substantially</a:t>
            </a:r>
            <a:r>
              <a:rPr lang="en-US" dirty="0"/>
              <a:t> limits major life activities; or</a:t>
            </a:r>
          </a:p>
          <a:p>
            <a:pPr marL="514350" indent="-514350">
              <a:buFont typeface="+mj-lt"/>
              <a:buAutoNum type="alphaLcParenR"/>
            </a:pPr>
            <a:r>
              <a:rPr lang="en-US" dirty="0"/>
              <a:t>have a record of such impairment; or </a:t>
            </a:r>
          </a:p>
          <a:p>
            <a:pPr marL="514350" indent="-514350">
              <a:buFont typeface="+mj-lt"/>
              <a:buAutoNum type="alphaLcParenR"/>
            </a:pPr>
            <a:r>
              <a:rPr lang="en-US" dirty="0"/>
              <a:t>be regarded as having such an impairment.  (34 CFR104.3 (j) (l))</a:t>
            </a:r>
          </a:p>
        </p:txBody>
      </p:sp>
    </p:spTree>
    <p:extLst>
      <p:ext uri="{BB962C8B-B14F-4D97-AF65-F5344CB8AC3E}">
        <p14:creationId xmlns:p14="http://schemas.microsoft.com/office/powerpoint/2010/main" val="62884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Physical or Mental Impairment Categorical Qualifiers*</a:t>
            </a:r>
          </a:p>
        </p:txBody>
      </p:sp>
      <p:sp>
        <p:nvSpPr>
          <p:cNvPr id="3" name="Content Placeholder 2"/>
          <p:cNvSpPr>
            <a:spLocks noGrp="1"/>
          </p:cNvSpPr>
          <p:nvPr>
            <p:ph sz="half" idx="1"/>
          </p:nvPr>
        </p:nvSpPr>
        <p:spPr>
          <a:xfrm>
            <a:off x="838199" y="1825625"/>
            <a:ext cx="6692758" cy="4351338"/>
          </a:xfrm>
        </p:spPr>
        <p:txBody>
          <a:bodyPr>
            <a:noAutofit/>
          </a:bodyPr>
          <a:lstStyle/>
          <a:p>
            <a:pPr marL="0" indent="0">
              <a:buNone/>
            </a:pPr>
            <a:r>
              <a:rPr lang="en-US" sz="1800" dirty="0"/>
              <a:t>Any physiological disorder or condition, cosmetic disfigurement or anatomical loss affecting or more of the following body systems:</a:t>
            </a:r>
          </a:p>
          <a:p>
            <a:r>
              <a:rPr lang="en-US" sz="1600" dirty="0"/>
              <a:t>Neurological</a:t>
            </a:r>
          </a:p>
          <a:p>
            <a:r>
              <a:rPr lang="en-US" sz="1600" dirty="0"/>
              <a:t>Musculoskeletal</a:t>
            </a:r>
          </a:p>
          <a:p>
            <a:r>
              <a:rPr lang="en-US" sz="1600" dirty="0"/>
              <a:t>Special Sense Organs</a:t>
            </a:r>
          </a:p>
          <a:p>
            <a:r>
              <a:rPr lang="en-US" sz="1600" dirty="0"/>
              <a:t>Respiratory, including speech organs</a:t>
            </a:r>
          </a:p>
          <a:p>
            <a:r>
              <a:rPr lang="en-US" sz="1600" dirty="0"/>
              <a:t>Cardiovascular</a:t>
            </a:r>
          </a:p>
          <a:p>
            <a:r>
              <a:rPr lang="en-US" sz="1600" dirty="0"/>
              <a:t>Reproductive</a:t>
            </a:r>
          </a:p>
          <a:p>
            <a:r>
              <a:rPr lang="en-US" sz="1600" dirty="0"/>
              <a:t>Digestive</a:t>
            </a:r>
          </a:p>
          <a:p>
            <a:r>
              <a:rPr lang="en-US" sz="1600" dirty="0"/>
              <a:t>Genitourinary</a:t>
            </a:r>
          </a:p>
          <a:p>
            <a:r>
              <a:rPr lang="en-US" sz="1600" dirty="0"/>
              <a:t>Hemic and lymphatic</a:t>
            </a:r>
          </a:p>
          <a:p>
            <a:r>
              <a:rPr lang="en-US" sz="1600" dirty="0"/>
              <a:t>Skin</a:t>
            </a:r>
          </a:p>
          <a:p>
            <a:r>
              <a:rPr lang="en-US" sz="1600" dirty="0"/>
              <a:t>Endocrine</a:t>
            </a:r>
          </a:p>
        </p:txBody>
      </p:sp>
      <p:sp>
        <p:nvSpPr>
          <p:cNvPr id="8" name="Content Placeholder 3">
            <a:extLst>
              <a:ext uri="{FF2B5EF4-FFF2-40B4-BE49-F238E27FC236}">
                <a16:creationId xmlns:a16="http://schemas.microsoft.com/office/drawing/2014/main" id="{F1D14E7F-A916-450C-BD24-3400DC81FAB7}"/>
              </a:ext>
            </a:extLst>
          </p:cNvPr>
          <p:cNvSpPr>
            <a:spLocks noGrp="1"/>
          </p:cNvSpPr>
          <p:nvPr>
            <p:ph sz="half" idx="2"/>
          </p:nvPr>
        </p:nvSpPr>
        <p:spPr>
          <a:xfrm>
            <a:off x="7613150" y="1825625"/>
            <a:ext cx="3740649" cy="4351338"/>
          </a:xfrm>
        </p:spPr>
        <p:txBody>
          <a:bodyPr/>
          <a:lstStyle/>
          <a:p>
            <a:pPr marL="0" indent="0">
              <a:buNone/>
            </a:pPr>
            <a:r>
              <a:rPr lang="en-US" sz="1800" dirty="0"/>
              <a:t>Any Mental or Psychological Disorder such as:</a:t>
            </a:r>
          </a:p>
          <a:p>
            <a:r>
              <a:rPr lang="en-US" sz="1800" dirty="0"/>
              <a:t>Mental retardation </a:t>
            </a:r>
          </a:p>
          <a:p>
            <a:r>
              <a:rPr lang="en-US" sz="1800" dirty="0"/>
              <a:t>Organic brain syndrome </a:t>
            </a:r>
          </a:p>
          <a:p>
            <a:r>
              <a:rPr lang="en-US" sz="1800" dirty="0"/>
              <a:t>Emotional or Mental Illness</a:t>
            </a:r>
          </a:p>
          <a:p>
            <a:r>
              <a:rPr lang="en-US" sz="1800" dirty="0"/>
              <a:t>Specific Learning Disabilities</a:t>
            </a:r>
          </a:p>
          <a:p>
            <a:endParaRPr lang="en-US" sz="1300" dirty="0"/>
          </a:p>
          <a:p>
            <a:endParaRPr lang="en-US" sz="1300" dirty="0"/>
          </a:p>
          <a:p>
            <a:endParaRPr lang="en-US" sz="1300" dirty="0"/>
          </a:p>
          <a:p>
            <a:endParaRPr lang="en-US" sz="1300" dirty="0"/>
          </a:p>
          <a:p>
            <a:endParaRPr lang="en-US" sz="1300" dirty="0"/>
          </a:p>
          <a:p>
            <a:endParaRPr lang="en-US" sz="1300" dirty="0"/>
          </a:p>
          <a:p>
            <a:endParaRPr lang="en-US" sz="1300" dirty="0"/>
          </a:p>
          <a:p>
            <a:endParaRPr lang="en-US" sz="1300" dirty="0"/>
          </a:p>
          <a:p>
            <a:endParaRPr lang="en-US" dirty="0"/>
          </a:p>
        </p:txBody>
      </p:sp>
      <p:sp>
        <p:nvSpPr>
          <p:cNvPr id="6" name="TextBox 5">
            <a:extLst>
              <a:ext uri="{FF2B5EF4-FFF2-40B4-BE49-F238E27FC236}">
                <a16:creationId xmlns:a16="http://schemas.microsoft.com/office/drawing/2014/main" id="{9E8FE45E-693A-4B2D-8309-C592F80A05EF}"/>
              </a:ext>
            </a:extLst>
          </p:cNvPr>
          <p:cNvSpPr txBox="1"/>
          <p:nvPr/>
        </p:nvSpPr>
        <p:spPr>
          <a:xfrm>
            <a:off x="3794234" y="5807631"/>
            <a:ext cx="6096000" cy="369332"/>
          </a:xfrm>
          <a:prstGeom prst="rect">
            <a:avLst/>
          </a:prstGeom>
          <a:noFill/>
        </p:spPr>
        <p:txBody>
          <a:bodyPr wrap="square">
            <a:spAutoFit/>
          </a:bodyPr>
          <a:lstStyle/>
          <a:p>
            <a:pPr marL="0" indent="0">
              <a:buNone/>
            </a:pPr>
            <a:r>
              <a:rPr lang="en-US" dirty="0"/>
              <a:t>*This is not an exhaustive list.*</a:t>
            </a:r>
          </a:p>
        </p:txBody>
      </p:sp>
    </p:spTree>
    <p:extLst>
      <p:ext uri="{BB962C8B-B14F-4D97-AF65-F5344CB8AC3E}">
        <p14:creationId xmlns:p14="http://schemas.microsoft.com/office/powerpoint/2010/main" val="262832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504 Automatic Considerations</a:t>
            </a:r>
            <a:r>
              <a:rPr lang="en-US" sz="2800" dirty="0"/>
              <a:t> </a:t>
            </a:r>
          </a:p>
        </p:txBody>
      </p:sp>
      <p:sp>
        <p:nvSpPr>
          <p:cNvPr id="3" name="Content Placeholder 2"/>
          <p:cNvSpPr>
            <a:spLocks noGrp="1"/>
          </p:cNvSpPr>
          <p:nvPr>
            <p:ph idx="1"/>
          </p:nvPr>
        </p:nvSpPr>
        <p:spPr>
          <a:xfrm>
            <a:off x="677334" y="1351723"/>
            <a:ext cx="8596668" cy="4689640"/>
          </a:xfrm>
        </p:spPr>
        <p:txBody>
          <a:bodyPr numCol="2">
            <a:normAutofit fontScale="92500" lnSpcReduction="10000"/>
          </a:bodyPr>
          <a:lstStyle/>
          <a:p>
            <a:r>
              <a:rPr lang="en-US" dirty="0"/>
              <a:t>Diabetes</a:t>
            </a:r>
          </a:p>
          <a:p>
            <a:r>
              <a:rPr lang="en-US" dirty="0"/>
              <a:t>Cancer</a:t>
            </a:r>
          </a:p>
          <a:p>
            <a:r>
              <a:rPr lang="en-US" dirty="0"/>
              <a:t>Food and environmental allergies</a:t>
            </a:r>
          </a:p>
          <a:p>
            <a:pPr lvl="1"/>
            <a:r>
              <a:rPr lang="en-US" sz="1800" dirty="0"/>
              <a:t>Nuts Gluten</a:t>
            </a:r>
          </a:p>
          <a:p>
            <a:pPr lvl="1"/>
            <a:r>
              <a:rPr lang="en-US" sz="1800" dirty="0"/>
              <a:t>Other foods</a:t>
            </a:r>
          </a:p>
          <a:p>
            <a:pPr lvl="1"/>
            <a:r>
              <a:rPr lang="en-US" sz="1800" dirty="0"/>
              <a:t>Latex</a:t>
            </a:r>
          </a:p>
          <a:p>
            <a:pPr lvl="1"/>
            <a:r>
              <a:rPr lang="en-US" sz="1800" dirty="0"/>
              <a:t>Mold</a:t>
            </a:r>
          </a:p>
          <a:p>
            <a:pPr lvl="1"/>
            <a:r>
              <a:rPr lang="en-US" sz="1800" dirty="0"/>
              <a:t>Pet dander (service animals, classroom pets)</a:t>
            </a:r>
          </a:p>
          <a:p>
            <a:r>
              <a:rPr lang="en-US" dirty="0"/>
              <a:t>Asthma</a:t>
            </a:r>
          </a:p>
          <a:p>
            <a:endParaRPr lang="en-US" dirty="0"/>
          </a:p>
          <a:p>
            <a:pPr marL="0" indent="0">
              <a:buNone/>
            </a:pPr>
            <a:endParaRPr lang="en-US" dirty="0"/>
          </a:p>
          <a:p>
            <a:r>
              <a:rPr lang="en-US" dirty="0"/>
              <a:t>Muscular Dystrophy</a:t>
            </a:r>
          </a:p>
          <a:p>
            <a:r>
              <a:rPr lang="en-US" dirty="0"/>
              <a:t>Multiple Sclerosis</a:t>
            </a:r>
          </a:p>
          <a:p>
            <a:r>
              <a:rPr lang="en-US" dirty="0"/>
              <a:t>Heart Disease</a:t>
            </a:r>
          </a:p>
          <a:p>
            <a:r>
              <a:rPr lang="en-US" dirty="0"/>
              <a:t>Intellectual Disabilities</a:t>
            </a:r>
          </a:p>
          <a:p>
            <a:r>
              <a:rPr lang="en-US" dirty="0"/>
              <a:t>Hearing Impairments</a:t>
            </a:r>
          </a:p>
          <a:p>
            <a:r>
              <a:rPr lang="en-US" dirty="0"/>
              <a:t>Visual Impairments</a:t>
            </a:r>
          </a:p>
          <a:p>
            <a:r>
              <a:rPr lang="en-US" dirty="0"/>
              <a:t>Epilepsy</a:t>
            </a:r>
          </a:p>
          <a:p>
            <a:r>
              <a:rPr lang="en-US" dirty="0"/>
              <a:t>Cerebral Palsy</a:t>
            </a:r>
          </a:p>
          <a:p>
            <a:r>
              <a:rPr lang="en-US" dirty="0"/>
              <a:t>ADD and ADHD</a:t>
            </a:r>
          </a:p>
          <a:p>
            <a:endParaRPr lang="en-US" sz="14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33494" y="4056906"/>
            <a:ext cx="2069541" cy="2319313"/>
          </a:xfrm>
          <a:prstGeom prst="rect">
            <a:avLst/>
          </a:prstGeom>
        </p:spPr>
      </p:pic>
    </p:spTree>
    <p:extLst>
      <p:ext uri="{BB962C8B-B14F-4D97-AF65-F5344CB8AC3E}">
        <p14:creationId xmlns:p14="http://schemas.microsoft.com/office/powerpoint/2010/main" val="319283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Automatic Considerations Mean?</a:t>
            </a:r>
          </a:p>
        </p:txBody>
      </p:sp>
      <p:sp>
        <p:nvSpPr>
          <p:cNvPr id="3" name="Content Placeholder 2"/>
          <p:cNvSpPr>
            <a:spLocks noGrp="1"/>
          </p:cNvSpPr>
          <p:nvPr>
            <p:ph idx="1"/>
          </p:nvPr>
        </p:nvSpPr>
        <p:spPr/>
        <p:txBody>
          <a:bodyPr/>
          <a:lstStyle/>
          <a:p>
            <a:r>
              <a:rPr lang="en-US" dirty="0"/>
              <a:t>There is no such thing as </a:t>
            </a:r>
            <a:r>
              <a:rPr lang="en-US" b="1" dirty="0"/>
              <a:t>automatic</a:t>
            </a:r>
            <a:r>
              <a:rPr lang="en-US" dirty="0"/>
              <a:t> coverage under Section 504:</a:t>
            </a:r>
          </a:p>
          <a:p>
            <a:pPr lvl="1"/>
            <a:endParaRPr lang="en-US" dirty="0"/>
          </a:p>
          <a:p>
            <a:pPr lvl="1"/>
            <a:r>
              <a:rPr lang="en-US" dirty="0"/>
              <a:t>a medical diagnosis of an illness </a:t>
            </a:r>
            <a:r>
              <a:rPr lang="en-US" b="1" dirty="0"/>
              <a:t>DOES NOT </a:t>
            </a:r>
            <a:r>
              <a:rPr lang="en-US" dirty="0"/>
              <a:t>automatically mean a student can receive services under 504. </a:t>
            </a:r>
          </a:p>
          <a:p>
            <a:pPr lvl="1"/>
            <a:r>
              <a:rPr lang="en-US" b="1" dirty="0"/>
              <a:t>The illness must cause a substantial limitation on the student’s ability to learn or on another major life activity.</a:t>
            </a:r>
            <a:endParaRPr lang="en-US" dirty="0"/>
          </a:p>
          <a:p>
            <a:pPr lvl="1"/>
            <a:r>
              <a:rPr lang="en-US" dirty="0"/>
              <a:t>Only those student who are eligible for protection and need accommodations receive a 504 accommodations plan.</a:t>
            </a:r>
          </a:p>
          <a:p>
            <a:pPr marL="0" indent="0">
              <a:buNone/>
            </a:pPr>
            <a:endParaRPr lang="en-US" dirty="0"/>
          </a:p>
          <a:p>
            <a:endParaRPr lang="en-US" dirty="0"/>
          </a:p>
        </p:txBody>
      </p:sp>
    </p:spTree>
    <p:extLst>
      <p:ext uri="{BB962C8B-B14F-4D97-AF65-F5344CB8AC3E}">
        <p14:creationId xmlns:p14="http://schemas.microsoft.com/office/powerpoint/2010/main" val="15591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“Substantially Limited”</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sz="2400" dirty="0"/>
              <a:t>In determining whether an impairment is substantially limiting, courts look to: </a:t>
            </a:r>
          </a:p>
          <a:p>
            <a:pPr marL="514350" indent="-514350">
              <a:buAutoNum type="arabicParenBoth"/>
            </a:pPr>
            <a:r>
              <a:rPr lang="en-US" sz="2400" dirty="0"/>
              <a:t>“the nature and severity of the impairment,</a:t>
            </a:r>
          </a:p>
          <a:p>
            <a:pPr marL="514350" indent="-514350">
              <a:buAutoNum type="arabicParenBoth"/>
            </a:pPr>
            <a:r>
              <a:rPr lang="en-US" sz="2400" dirty="0"/>
              <a:t> the duration or expected duration of the impairment, and </a:t>
            </a:r>
          </a:p>
          <a:p>
            <a:pPr marL="514350" indent="-514350">
              <a:buAutoNum type="arabicParenBoth"/>
            </a:pPr>
            <a:r>
              <a:rPr lang="en-US" sz="2400" dirty="0"/>
              <a:t>the permanent or long-term impact resulting from the impairment.” Id. </a:t>
            </a:r>
          </a:p>
          <a:p>
            <a:pPr marL="0" indent="0">
              <a:buNone/>
            </a:pPr>
            <a:endParaRPr lang="en-US" sz="2400" dirty="0"/>
          </a:p>
          <a:p>
            <a:pPr marL="0" indent="0">
              <a:buNone/>
            </a:pPr>
            <a:r>
              <a:rPr lang="en-US" sz="2400" dirty="0"/>
              <a:t>To demonstrate that a student’s impairment is substantially limiting, a student must “advance individualized evidence that a limitation is substantial in the context of the major life activity as a whole.” </a:t>
            </a:r>
            <a:r>
              <a:rPr lang="en-US" sz="2400" dirty="0" err="1"/>
              <a:t>Ellenberg</a:t>
            </a:r>
            <a:r>
              <a:rPr lang="en-US" sz="2400" dirty="0"/>
              <a:t> v. New Mexico Military Institute, 572 F.3d 815, 821 (10th Cir. 2009).</a:t>
            </a:r>
          </a:p>
          <a:p>
            <a:pPr marL="0" indent="0">
              <a:buNone/>
            </a:pPr>
            <a:endParaRPr lang="en-US" sz="2400" dirty="0"/>
          </a:p>
        </p:txBody>
      </p:sp>
    </p:spTree>
    <p:extLst>
      <p:ext uri="{BB962C8B-B14F-4D97-AF65-F5344CB8AC3E}">
        <p14:creationId xmlns:p14="http://schemas.microsoft.com/office/powerpoint/2010/main" val="3347206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Possible Major Life Activities</a:t>
            </a:r>
          </a:p>
        </p:txBody>
      </p:sp>
      <p:graphicFrame>
        <p:nvGraphicFramePr>
          <p:cNvPr id="7" name="Content Placeholder 2" descr="list of possible major life activities">
            <a:extLst>
              <a:ext uri="{FF2B5EF4-FFF2-40B4-BE49-F238E27FC236}">
                <a16:creationId xmlns:a16="http://schemas.microsoft.com/office/drawing/2014/main" id="{B6C21132-A351-4E15-ABAD-F66DE5AFE084}"/>
              </a:ext>
            </a:extLst>
          </p:cNvPr>
          <p:cNvGraphicFramePr>
            <a:graphicFrameLocks noGrp="1"/>
          </p:cNvGraphicFramePr>
          <p:nvPr>
            <p:ph idx="1"/>
            <p:extLst>
              <p:ext uri="{D42A27DB-BD31-4B8C-83A1-F6EECF244321}">
                <p14:modId xmlns:p14="http://schemas.microsoft.com/office/powerpoint/2010/main" val="151928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768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 to consider when thinking about 504 evaluations?</a:t>
            </a:r>
          </a:p>
        </p:txBody>
      </p:sp>
      <p:sp>
        <p:nvSpPr>
          <p:cNvPr id="3" name="Content Placeholder 2"/>
          <p:cNvSpPr>
            <a:spLocks noGrp="1"/>
          </p:cNvSpPr>
          <p:nvPr>
            <p:ph idx="1"/>
          </p:nvPr>
        </p:nvSpPr>
        <p:spPr>
          <a:xfrm>
            <a:off x="838200" y="1690690"/>
            <a:ext cx="10515600" cy="4699836"/>
          </a:xfrm>
        </p:spPr>
        <p:txBody>
          <a:bodyPr>
            <a:normAutofit fontScale="92500" lnSpcReduction="10000"/>
          </a:bodyPr>
          <a:lstStyle/>
          <a:p>
            <a:r>
              <a:rPr lang="en-US" b="1" dirty="0"/>
              <a:t>Does the child have a disability that significantly impacts a major life activity?</a:t>
            </a:r>
          </a:p>
          <a:p>
            <a:r>
              <a:rPr lang="en-US" sz="2000" dirty="0"/>
              <a:t>What is the nature and severity of impairment?</a:t>
            </a:r>
          </a:p>
          <a:p>
            <a:r>
              <a:rPr lang="en-US" sz="2000" dirty="0"/>
              <a:t>What is the duration of the impairment?  Some temporary conditions (case by case basis)</a:t>
            </a:r>
          </a:p>
          <a:p>
            <a:r>
              <a:rPr lang="en-US" sz="2000" dirty="0"/>
              <a:t>Does the student have a healthcare plan that requires academic accommodations?</a:t>
            </a:r>
          </a:p>
          <a:p>
            <a:r>
              <a:rPr lang="en-US" sz="2000" dirty="0"/>
              <a:t>Does the student receive accommodations to complete assignments?</a:t>
            </a:r>
          </a:p>
          <a:p>
            <a:r>
              <a:rPr lang="en-US" sz="2000" dirty="0"/>
              <a:t>Has the student shown a consistent pattern of negative behaviors? </a:t>
            </a:r>
          </a:p>
          <a:p>
            <a:r>
              <a:rPr lang="en-US" sz="2000" dirty="0"/>
              <a:t>Does student have episodic disabilities that significantly impact....</a:t>
            </a:r>
          </a:p>
          <a:p>
            <a:pPr lvl="1"/>
            <a:r>
              <a:rPr lang="en-US" sz="2000" i="1" dirty="0"/>
              <a:t>Seasonal allergies, asthma, migraines, or cystic fibrosis (i.e., these impairments may be triggered by weather, stress, or other factors not constantly present) </a:t>
            </a:r>
          </a:p>
          <a:p>
            <a:pPr lvl="1"/>
            <a:r>
              <a:rPr lang="en-US" sz="2000" i="1" dirty="0"/>
              <a:t>Severe anxiety</a:t>
            </a:r>
          </a:p>
          <a:p>
            <a:pPr lvl="1"/>
            <a:r>
              <a:rPr lang="en-US" sz="2000" i="1" dirty="0"/>
              <a:t>Physical impairments (i.e., recovery from car accidents or using crutches for broken bones)</a:t>
            </a:r>
          </a:p>
          <a:p>
            <a:pPr lvl="1"/>
            <a:r>
              <a:rPr lang="en-US" sz="2000" i="1" dirty="0"/>
              <a:t>Sensory processing disorders</a:t>
            </a:r>
          </a:p>
          <a:p>
            <a:endParaRPr lang="en-US" sz="2000" dirty="0"/>
          </a:p>
          <a:p>
            <a:endParaRPr lang="en-US" sz="2000" dirty="0"/>
          </a:p>
          <a:p>
            <a:endParaRPr lang="en-US" dirty="0"/>
          </a:p>
        </p:txBody>
      </p:sp>
    </p:spTree>
    <p:extLst>
      <p:ext uri="{BB962C8B-B14F-4D97-AF65-F5344CB8AC3E}">
        <p14:creationId xmlns:p14="http://schemas.microsoft.com/office/powerpoint/2010/main" val="9358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Children to Consider Possibly Screening (But Not Limited To)</a:t>
            </a:r>
          </a:p>
        </p:txBody>
      </p:sp>
      <p:sp>
        <p:nvSpPr>
          <p:cNvPr id="3" name="Content Placeholder 2"/>
          <p:cNvSpPr>
            <a:spLocks noGrp="1"/>
          </p:cNvSpPr>
          <p:nvPr>
            <p:ph idx="1"/>
          </p:nvPr>
        </p:nvSpPr>
        <p:spPr>
          <a:xfrm>
            <a:off x="677334" y="1827851"/>
            <a:ext cx="10515600" cy="3880773"/>
          </a:xfrm>
        </p:spPr>
        <p:txBody>
          <a:bodyPr>
            <a:normAutofit fontScale="92500"/>
          </a:bodyPr>
          <a:lstStyle/>
          <a:p>
            <a:pPr marL="0" indent="0">
              <a:buNone/>
            </a:pPr>
            <a:endParaRPr lang="en-US" dirty="0"/>
          </a:p>
          <a:p>
            <a:r>
              <a:rPr lang="en-US" sz="2600" dirty="0"/>
              <a:t>Children who:</a:t>
            </a:r>
          </a:p>
          <a:p>
            <a:pPr lvl="1"/>
            <a:r>
              <a:rPr lang="en-US" sz="2600" dirty="0"/>
              <a:t>Submit school health forms that reflect current medical diagnoses/conditions</a:t>
            </a:r>
          </a:p>
          <a:p>
            <a:pPr lvl="1"/>
            <a:r>
              <a:rPr lang="en-US" sz="2600" dirty="0"/>
              <a:t>Are frequently absent from school, come late, or leave early for medical appointments</a:t>
            </a:r>
          </a:p>
          <a:p>
            <a:pPr lvl="1"/>
            <a:r>
              <a:rPr lang="en-US" sz="2600" dirty="0"/>
              <a:t>Are hospitalized</a:t>
            </a:r>
          </a:p>
          <a:p>
            <a:pPr lvl="1"/>
            <a:r>
              <a:rPr lang="en-US" sz="2600" dirty="0"/>
              <a:t>Have informal health care plans at school but not 504 plans or IEP’s</a:t>
            </a:r>
          </a:p>
          <a:p>
            <a:pPr lvl="1"/>
            <a:r>
              <a:rPr lang="en-US" sz="2600" dirty="0"/>
              <a:t>Carry or have access to things like </a:t>
            </a:r>
            <a:r>
              <a:rPr lang="en-US" sz="2600" dirty="0" err="1"/>
              <a:t>EpiPens</a:t>
            </a:r>
            <a:r>
              <a:rPr lang="en-US" sz="2600" dirty="0"/>
              <a:t>, asthma inhalers, or blood glucose monitoring equipment at school or take medication at school.</a:t>
            </a:r>
          </a:p>
          <a:p>
            <a:pPr lvl="1"/>
            <a:endParaRPr lang="en-US" dirty="0"/>
          </a:p>
        </p:txBody>
      </p:sp>
    </p:spTree>
    <p:extLst>
      <p:ext uri="{BB962C8B-B14F-4D97-AF65-F5344CB8AC3E}">
        <p14:creationId xmlns:p14="http://schemas.microsoft.com/office/powerpoint/2010/main" val="287218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Annual Plan Review Questions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2"/>
          <a:srcRect t="4311" b="35718"/>
          <a:stretch/>
        </p:blipFill>
        <p:spPr>
          <a:xfrm>
            <a:off x="838200" y="1825625"/>
            <a:ext cx="10515600" cy="4351338"/>
          </a:xfrm>
          <a:prstGeom prst="rect">
            <a:avLst/>
          </a:prstGeom>
          <a:noFill/>
        </p:spPr>
      </p:pic>
    </p:spTree>
    <p:extLst>
      <p:ext uri="{BB962C8B-B14F-4D97-AF65-F5344CB8AC3E}">
        <p14:creationId xmlns:p14="http://schemas.microsoft.com/office/powerpoint/2010/main" val="247972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E029-92A0-4BE2-B03B-089460949799}"/>
              </a:ext>
            </a:extLst>
          </p:cNvPr>
          <p:cNvSpPr>
            <a:spLocks noGrp="1"/>
          </p:cNvSpPr>
          <p:nvPr>
            <p:ph type="title"/>
          </p:nvPr>
        </p:nvSpPr>
        <p:spPr>
          <a:xfrm>
            <a:off x="838200" y="365127"/>
            <a:ext cx="10515600" cy="1325563"/>
          </a:xfrm>
        </p:spPr>
        <p:txBody>
          <a:bodyPr anchor="ctr">
            <a:normAutofit/>
          </a:bodyPr>
          <a:lstStyle/>
          <a:p>
            <a:r>
              <a:rPr lang="en-US" dirty="0"/>
              <a:t>Brian Printz, CSI 504 Coordinator</a:t>
            </a:r>
          </a:p>
        </p:txBody>
      </p:sp>
      <p:sp>
        <p:nvSpPr>
          <p:cNvPr id="3" name="Content Placeholder 2">
            <a:extLst>
              <a:ext uri="{FF2B5EF4-FFF2-40B4-BE49-F238E27FC236}">
                <a16:creationId xmlns:a16="http://schemas.microsoft.com/office/drawing/2014/main" id="{D07D2F1C-2137-4B70-A32E-C8E6FBA340DF}"/>
              </a:ext>
            </a:extLst>
          </p:cNvPr>
          <p:cNvSpPr>
            <a:spLocks noGrp="1"/>
          </p:cNvSpPr>
          <p:nvPr>
            <p:ph idx="1"/>
          </p:nvPr>
        </p:nvSpPr>
        <p:spPr>
          <a:xfrm>
            <a:off x="838200" y="1825625"/>
            <a:ext cx="10515600" cy="4351338"/>
          </a:xfrm>
        </p:spPr>
        <p:txBody>
          <a:bodyPr>
            <a:normAutofit/>
          </a:bodyPr>
          <a:lstStyle/>
          <a:p>
            <a:r>
              <a:rPr lang="en-US" dirty="0"/>
              <a:t>Background:</a:t>
            </a:r>
          </a:p>
          <a:p>
            <a:endParaRPr lang="en-US" dirty="0"/>
          </a:p>
          <a:p>
            <a:r>
              <a:rPr lang="en-US" dirty="0"/>
              <a:t>Originally from St. Paul, Minnesota.  10 years in TX, 30 years in CO</a:t>
            </a:r>
          </a:p>
          <a:p>
            <a:r>
              <a:rPr lang="en-US" dirty="0"/>
              <a:t>graduated from HS and college in MN</a:t>
            </a:r>
          </a:p>
          <a:p>
            <a:r>
              <a:rPr lang="en-US" dirty="0"/>
              <a:t>MA and PhD from University of Texas at Austin</a:t>
            </a:r>
          </a:p>
          <a:p>
            <a:r>
              <a:rPr lang="en-US" dirty="0"/>
              <a:t>Worked as school psychologist in Houston area, Metro Denver and Pueblo</a:t>
            </a:r>
          </a:p>
          <a:p>
            <a:r>
              <a:rPr lang="en-US" dirty="0"/>
              <a:t>Director of Sped and psych in rural, suburban and metro areas</a:t>
            </a:r>
          </a:p>
        </p:txBody>
      </p:sp>
    </p:spTree>
    <p:extLst>
      <p:ext uri="{BB962C8B-B14F-4D97-AF65-F5344CB8AC3E}">
        <p14:creationId xmlns:p14="http://schemas.microsoft.com/office/powerpoint/2010/main" val="129766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a Sample 504 Process </a:t>
            </a:r>
          </a:p>
        </p:txBody>
      </p:sp>
      <p:sp>
        <p:nvSpPr>
          <p:cNvPr id="3" name="Content Placeholder 2"/>
          <p:cNvSpPr>
            <a:spLocks noGrp="1"/>
          </p:cNvSpPr>
          <p:nvPr>
            <p:ph idx="1"/>
          </p:nvPr>
        </p:nvSpPr>
        <p:spPr>
          <a:xfrm>
            <a:off x="677334" y="1743343"/>
            <a:ext cx="8596668" cy="4298020"/>
          </a:xfrm>
        </p:spPr>
        <p:txBody>
          <a:bodyPr>
            <a:normAutofit lnSpcReduction="10000"/>
          </a:bodyPr>
          <a:lstStyle/>
          <a:p>
            <a:pPr>
              <a:buFont typeface="Wingdings" pitchFamily="2" charset="2"/>
              <a:buChar char="q"/>
            </a:pPr>
            <a:r>
              <a:rPr lang="en-US" dirty="0"/>
              <a:t>MTSS and/or parent request determines student’s possible eligibility review</a:t>
            </a:r>
          </a:p>
          <a:p>
            <a:pPr>
              <a:buFont typeface="Wingdings" pitchFamily="2" charset="2"/>
              <a:buChar char="q"/>
            </a:pPr>
            <a:r>
              <a:rPr lang="en-US" dirty="0"/>
              <a:t>Permission to Evaluate</a:t>
            </a:r>
          </a:p>
          <a:p>
            <a:pPr>
              <a:buFont typeface="Wingdings" pitchFamily="2" charset="2"/>
              <a:buChar char="q"/>
            </a:pPr>
            <a:r>
              <a:rPr lang="en-US" dirty="0"/>
              <a:t>Evaluation</a:t>
            </a:r>
          </a:p>
          <a:p>
            <a:pPr>
              <a:buFont typeface="Wingdings" pitchFamily="2" charset="2"/>
              <a:buChar char="q"/>
            </a:pPr>
            <a:r>
              <a:rPr lang="en-US" dirty="0"/>
              <a:t>Prior Written Notice for Meeting</a:t>
            </a:r>
          </a:p>
          <a:p>
            <a:pPr>
              <a:buFont typeface="Wingdings" pitchFamily="2" charset="2"/>
              <a:buChar char="q"/>
            </a:pPr>
            <a:r>
              <a:rPr lang="en-US" dirty="0"/>
              <a:t>Eligibility Meeting (Determination is made and plan created accordingly)</a:t>
            </a:r>
          </a:p>
          <a:p>
            <a:pPr>
              <a:buFont typeface="Wingdings" pitchFamily="2" charset="2"/>
              <a:buChar char="q"/>
            </a:pPr>
            <a:r>
              <a:rPr lang="en-US" dirty="0"/>
              <a:t>Procedural Safeguards Process and Grievance Procedures</a:t>
            </a:r>
          </a:p>
          <a:p>
            <a:pPr>
              <a:buFont typeface="Wingdings" pitchFamily="2" charset="2"/>
              <a:buChar char="q"/>
            </a:pPr>
            <a:r>
              <a:rPr lang="en-US" dirty="0"/>
              <a:t>Annual Updates and Regular Reviews</a:t>
            </a:r>
          </a:p>
          <a:p>
            <a:endParaRPr lang="en-US" dirty="0"/>
          </a:p>
        </p:txBody>
      </p:sp>
    </p:spTree>
    <p:extLst>
      <p:ext uri="{BB962C8B-B14F-4D97-AF65-F5344CB8AC3E}">
        <p14:creationId xmlns:p14="http://schemas.microsoft.com/office/powerpoint/2010/main" val="39808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Notification</a:t>
            </a:r>
            <a:r>
              <a:rPr lang="en-US" dirty="0"/>
              <a:t>: </a:t>
            </a:r>
            <a:r>
              <a:rPr lang="en-US" sz="2182" dirty="0"/>
              <a:t>School followed appropriate procedures for notifying the guardians with the Section 504 processes.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5302647"/>
              </p:ext>
            </p:extLst>
          </p:nvPr>
        </p:nvGraphicFramePr>
        <p:xfrm>
          <a:off x="2261141" y="1835149"/>
          <a:ext cx="7669718" cy="2674857"/>
        </p:xfrm>
        <a:graphic>
          <a:graphicData uri="http://schemas.openxmlformats.org/drawingml/2006/table">
            <a:tbl>
              <a:tblPr firstRow="1" bandRow="1">
                <a:tableStyleId>{793D81CF-94F2-401A-BA57-92F5A7B2D0C5}</a:tableStyleId>
              </a:tblPr>
              <a:tblGrid>
                <a:gridCol w="7669718">
                  <a:extLst>
                    <a:ext uri="{9D8B030D-6E8A-4147-A177-3AD203B41FA5}">
                      <a16:colId xmlns:a16="http://schemas.microsoft.com/office/drawing/2014/main" val="20000"/>
                    </a:ext>
                  </a:extLst>
                </a:gridCol>
              </a:tblGrid>
              <a:tr h="680732">
                <a:tc>
                  <a:txBody>
                    <a:bodyPr/>
                    <a:lstStyle/>
                    <a:p>
                      <a:r>
                        <a:rPr lang="en-US" sz="2400" dirty="0"/>
                        <a:t>Notifications include: </a:t>
                      </a:r>
                    </a:p>
                  </a:txBody>
                  <a:tcPr marL="62345" marR="62345" marT="31173" marB="31173"/>
                </a:tc>
                <a:extLst>
                  <a:ext uri="{0D108BD9-81ED-4DB2-BD59-A6C34878D82A}">
                    <a16:rowId xmlns:a16="http://schemas.microsoft.com/office/drawing/2014/main" val="10000"/>
                  </a:ext>
                </a:extLst>
              </a:tr>
              <a:tr h="680732">
                <a:tc>
                  <a:txBody>
                    <a:bodyPr/>
                    <a:lstStyle/>
                    <a:p>
                      <a:r>
                        <a:rPr lang="en-US" sz="2400" dirty="0"/>
                        <a:t>Parent contact information</a:t>
                      </a:r>
                    </a:p>
                  </a:txBody>
                  <a:tcPr marL="62345" marR="62345" marT="31173" marB="31173"/>
                </a:tc>
                <a:extLst>
                  <a:ext uri="{0D108BD9-81ED-4DB2-BD59-A6C34878D82A}">
                    <a16:rowId xmlns:a16="http://schemas.microsoft.com/office/drawing/2014/main" val="10001"/>
                  </a:ext>
                </a:extLst>
              </a:tr>
              <a:tr h="638974">
                <a:tc>
                  <a:txBody>
                    <a:bodyPr/>
                    <a:lstStyle/>
                    <a:p>
                      <a:r>
                        <a:rPr lang="en-US" sz="2400" dirty="0"/>
                        <a:t>The reason for the meeting</a:t>
                      </a:r>
                      <a:r>
                        <a:rPr lang="en-US" sz="2400" baseline="0" dirty="0"/>
                        <a:t> and/or school action(s)</a:t>
                      </a:r>
                      <a:endParaRPr lang="en-US" sz="2400" dirty="0"/>
                    </a:p>
                  </a:txBody>
                  <a:tcPr marL="62345" marR="62345" marT="31173" marB="31173"/>
                </a:tc>
                <a:extLst>
                  <a:ext uri="{0D108BD9-81ED-4DB2-BD59-A6C34878D82A}">
                    <a16:rowId xmlns:a16="http://schemas.microsoft.com/office/drawing/2014/main" val="10002"/>
                  </a:ext>
                </a:extLst>
              </a:tr>
              <a:tr h="674419">
                <a:tc>
                  <a:txBody>
                    <a:bodyPr/>
                    <a:lstStyle/>
                    <a:p>
                      <a:r>
                        <a:rPr lang="en-US" sz="2400" dirty="0"/>
                        <a:t>Date of the meeting</a:t>
                      </a:r>
                    </a:p>
                  </a:txBody>
                  <a:tcPr marL="62345" marR="62345" marT="31173" marB="31173"/>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27859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Evaluation</a:t>
            </a:r>
            <a:r>
              <a:rPr lang="en-US" dirty="0"/>
              <a:t>: </a:t>
            </a:r>
            <a:r>
              <a:rPr lang="en-US" sz="2182" dirty="0"/>
              <a:t>School followed appropriate procedures for a Section 504 Plan evaluation of eligibility </a:t>
            </a:r>
          </a:p>
        </p:txBody>
      </p:sp>
      <p:sp>
        <p:nvSpPr>
          <p:cNvPr id="3" name="TextBox 2">
            <a:extLst>
              <a:ext uri="{FF2B5EF4-FFF2-40B4-BE49-F238E27FC236}">
                <a16:creationId xmlns:a16="http://schemas.microsoft.com/office/drawing/2014/main" id="{AAA2FAE6-E695-E696-E154-0EC3DB61C735}"/>
              </a:ext>
            </a:extLst>
          </p:cNvPr>
          <p:cNvSpPr txBox="1"/>
          <p:nvPr/>
        </p:nvSpPr>
        <p:spPr>
          <a:xfrm>
            <a:off x="976045" y="2174789"/>
            <a:ext cx="10377755" cy="4524315"/>
          </a:xfrm>
          <a:prstGeom prst="rect">
            <a:avLst/>
          </a:prstGeom>
          <a:noFill/>
        </p:spPr>
        <p:txBody>
          <a:bodyPr wrap="square" rtlCol="0">
            <a:spAutoFit/>
          </a:bodyPr>
          <a:lstStyle/>
          <a:p>
            <a:pPr marL="342900" indent="-342900" algn="l" rtl="0" eaLnBrk="1" fontAlgn="t" latinLnBrk="0" hangingPunct="1">
              <a:spcBef>
                <a:spcPts val="0"/>
              </a:spcBef>
              <a:spcAft>
                <a:spcPts val="0"/>
              </a:spcAft>
              <a:buFont typeface="Wingdings" pitchFamily="2" charset="2"/>
              <a:buChar char="ü"/>
            </a:pPr>
            <a:r>
              <a:rPr lang="en-US" sz="2400" b="0" i="0" u="none" strike="noStrike" kern="1200">
                <a:solidFill>
                  <a:srgbClr val="000000"/>
                </a:solidFill>
                <a:effectLst/>
                <a:latin typeface="Calibri" panose="020F0502020204030204" pitchFamily="34" charset="0"/>
              </a:rPr>
              <a:t>Team members were multidisciplinary and includes parents, teachers, students (when appropriate), and other necessary personnel.</a:t>
            </a:r>
          </a:p>
          <a:p>
            <a:pPr marL="342900" indent="-342900" algn="l" rtl="0" eaLnBrk="1" fontAlgn="t" latinLnBrk="0" hangingPunct="1">
              <a:spcBef>
                <a:spcPts val="0"/>
              </a:spcBef>
              <a:spcAft>
                <a:spcPts val="0"/>
              </a:spcAft>
              <a:buFont typeface="Wingdings" pitchFamily="2" charset="2"/>
              <a:buChar char="ü"/>
            </a:pPr>
            <a:endParaRPr lang="en-US" sz="2400" b="0" i="0" u="none" strike="noStrike">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0" i="0" u="none" strike="noStrike" kern="1200">
                <a:solidFill>
                  <a:srgbClr val="000000"/>
                </a:solidFill>
                <a:effectLst/>
                <a:latin typeface="Calibri" panose="020F0502020204030204" pitchFamily="34" charset="0"/>
              </a:rPr>
              <a:t>The eligibility team was made up of a group knowledgeable persons about the child, the meaning of the evaluation data, and</a:t>
            </a:r>
            <a:r>
              <a:rPr lang="en-US" sz="2400" b="0" i="0" u="none" strike="noStrike" kern="1200" baseline="0">
                <a:solidFill>
                  <a:srgbClr val="000000"/>
                </a:solidFill>
                <a:effectLst/>
                <a:latin typeface="Calibri" panose="020F0502020204030204" pitchFamily="34" charset="0"/>
              </a:rPr>
              <a:t> </a:t>
            </a:r>
            <a:r>
              <a:rPr lang="en-US" sz="2400" b="0" i="0" u="none" strike="noStrike" kern="1200">
                <a:solidFill>
                  <a:srgbClr val="000000"/>
                </a:solidFill>
                <a:effectLst/>
                <a:latin typeface="Calibri" panose="020F0502020204030204" pitchFamily="34" charset="0"/>
              </a:rPr>
              <a:t>the placement options.</a:t>
            </a:r>
          </a:p>
          <a:p>
            <a:pPr marL="342900" indent="-342900" algn="l" rtl="0" eaLnBrk="1" fontAlgn="t" latinLnBrk="0" hangingPunct="1">
              <a:spcBef>
                <a:spcPts val="0"/>
              </a:spcBef>
              <a:spcAft>
                <a:spcPts val="0"/>
              </a:spcAft>
              <a:buFont typeface="Wingdings" pitchFamily="2" charset="2"/>
              <a:buChar char="ü"/>
            </a:pPr>
            <a:endParaRPr lang="en-US" sz="2400" b="0" i="0" u="none" strike="noStrike">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0" i="0" u="none" strike="noStrike" kern="1200">
                <a:solidFill>
                  <a:srgbClr val="000000"/>
                </a:solidFill>
                <a:effectLst/>
                <a:latin typeface="Calibri" panose="020F0502020204030204" pitchFamily="34" charset="0"/>
              </a:rPr>
              <a:t>The evaluations drew from a variety of sources so that the possibility of error was minimized and sources of evaluative </a:t>
            </a:r>
            <a:r>
              <a:rPr lang="en-US" sz="2400" b="0" i="0" u="none" strike="noStrike" kern="1200" baseline="0">
                <a:solidFill>
                  <a:srgbClr val="000000"/>
                </a:solidFill>
                <a:effectLst/>
                <a:latin typeface="Calibri" panose="020F0502020204030204" pitchFamily="34" charset="0"/>
              </a:rPr>
              <a:t> </a:t>
            </a:r>
            <a:r>
              <a:rPr lang="en-US" sz="2400" b="0" i="0" u="none" strike="noStrike" kern="1200">
                <a:solidFill>
                  <a:srgbClr val="000000"/>
                </a:solidFill>
                <a:effectLst/>
                <a:latin typeface="Calibri" panose="020F0502020204030204" pitchFamily="34" charset="0"/>
              </a:rPr>
              <a:t>information were listed.</a:t>
            </a:r>
          </a:p>
          <a:p>
            <a:pPr algn="l" rtl="0" eaLnBrk="1" fontAlgn="t" latinLnBrk="0" hangingPunct="1">
              <a:spcBef>
                <a:spcPts val="0"/>
              </a:spcBef>
              <a:spcAft>
                <a:spcPts val="0"/>
              </a:spcAft>
            </a:pPr>
            <a:endParaRPr lang="en-US" sz="2400" b="0" i="0" u="none" strike="noStrike">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0" i="0" u="none" strike="noStrike" kern="1200">
                <a:solidFill>
                  <a:srgbClr val="000000"/>
                </a:solidFill>
                <a:effectLst/>
                <a:latin typeface="Calibri" panose="020F0502020204030204" pitchFamily="34" charset="0"/>
              </a:rPr>
              <a:t>Tests and other evaluation materials included those tailored to evaluate specific areas of educational need and not those merely designed to provide a single intelligent quotient.</a:t>
            </a:r>
            <a:endParaRPr lang="en-US" sz="2400" b="0" i="0" u="none" strike="noStrike" dirty="0">
              <a:effectLst/>
              <a:latin typeface="Arial" panose="020B0604020202020204" pitchFamily="34" charset="0"/>
            </a:endParaRPr>
          </a:p>
        </p:txBody>
      </p:sp>
    </p:spTree>
    <p:extLst>
      <p:ext uri="{BB962C8B-B14F-4D97-AF65-F5344CB8AC3E}">
        <p14:creationId xmlns:p14="http://schemas.microsoft.com/office/powerpoint/2010/main" val="1627547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Evaluation</a:t>
            </a:r>
            <a:r>
              <a:rPr lang="en-US" dirty="0"/>
              <a:t>: </a:t>
            </a:r>
            <a:r>
              <a:rPr lang="en-US" sz="2182" dirty="0"/>
              <a:t>School followed appropriate procedures for a Section 504 Plan evaluation of eligibility (cont’d)</a:t>
            </a:r>
          </a:p>
        </p:txBody>
      </p:sp>
      <p:sp>
        <p:nvSpPr>
          <p:cNvPr id="3" name="TextBox 2">
            <a:extLst>
              <a:ext uri="{FF2B5EF4-FFF2-40B4-BE49-F238E27FC236}">
                <a16:creationId xmlns:a16="http://schemas.microsoft.com/office/drawing/2014/main" id="{AAA2FAE6-E695-E696-E154-0EC3DB61C735}"/>
              </a:ext>
            </a:extLst>
          </p:cNvPr>
          <p:cNvSpPr txBox="1"/>
          <p:nvPr/>
        </p:nvSpPr>
        <p:spPr>
          <a:xfrm>
            <a:off x="976045" y="2174789"/>
            <a:ext cx="10377755" cy="3785652"/>
          </a:xfrm>
          <a:prstGeom prst="rect">
            <a:avLst/>
          </a:prstGeom>
          <a:noFill/>
        </p:spPr>
        <p:txBody>
          <a:bodyPr wrap="square" rtlCol="0">
            <a:spAutoFit/>
          </a:bodyPr>
          <a:lstStyle/>
          <a:p>
            <a:pPr marL="342900" indent="-342900" algn="l" rtl="0" eaLnBrk="1" fontAlgn="t" latinLnBrk="0" hangingPunct="1">
              <a:spcBef>
                <a:spcPts val="0"/>
              </a:spcBef>
              <a:spcAft>
                <a:spcPts val="0"/>
              </a:spcAft>
              <a:buFont typeface="Wingdings" pitchFamily="2" charset="2"/>
              <a:buChar char="ü"/>
            </a:pPr>
            <a:r>
              <a:rPr lang="en-US" sz="2400" b="0" i="0" u="none" strike="noStrike" kern="1200" dirty="0">
                <a:solidFill>
                  <a:srgbClr val="000000"/>
                </a:solidFill>
                <a:effectLst/>
                <a:latin typeface="Calibri" panose="020F0502020204030204" pitchFamily="34" charset="0"/>
              </a:rPr>
              <a:t>The information obtained from the evaluations was documented and considers all significant factors related to the student's </a:t>
            </a:r>
            <a:r>
              <a:rPr lang="en-US" sz="2400" b="0" i="0" u="none" strike="noStrike" kern="1200" baseline="0" dirty="0">
                <a:solidFill>
                  <a:srgbClr val="000000"/>
                </a:solidFill>
                <a:effectLst/>
                <a:latin typeface="Calibri" panose="020F0502020204030204" pitchFamily="34" charset="0"/>
              </a:rPr>
              <a:t> </a:t>
            </a:r>
            <a:r>
              <a:rPr lang="en-US" sz="2400" b="0" i="0" u="none" strike="noStrike" kern="1200" dirty="0">
                <a:solidFill>
                  <a:srgbClr val="000000"/>
                </a:solidFill>
                <a:effectLst/>
                <a:latin typeface="Calibri" panose="020F0502020204030204" pitchFamily="34" charset="0"/>
              </a:rPr>
              <a:t>disability.</a:t>
            </a:r>
          </a:p>
          <a:p>
            <a:pPr algn="l"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0" i="0" u="none" strike="noStrike" kern="1200" dirty="0">
                <a:solidFill>
                  <a:srgbClr val="000000"/>
                </a:solidFill>
                <a:effectLst/>
                <a:latin typeface="Calibri" panose="020F0502020204030204" pitchFamily="34" charset="0"/>
              </a:rPr>
              <a:t>The identified area of difficulty represents a substantial limitation on a major life activity.</a:t>
            </a:r>
          </a:p>
          <a:p>
            <a:pPr algn="l"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1" i="0" u="none" strike="noStrike" kern="1200" dirty="0">
                <a:solidFill>
                  <a:srgbClr val="000000"/>
                </a:solidFill>
                <a:effectLst/>
                <a:latin typeface="Calibri" panose="020F0502020204030204" pitchFamily="34" charset="0"/>
              </a:rPr>
              <a:t>A summary of evaluation was included and captures results from all evaluation sources.</a:t>
            </a:r>
          </a:p>
          <a:p>
            <a:pPr algn="l"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342900" indent="-342900" algn="l" rtl="0" eaLnBrk="1" fontAlgn="t" latinLnBrk="0" hangingPunct="1">
              <a:spcBef>
                <a:spcPts val="0"/>
              </a:spcBef>
              <a:spcAft>
                <a:spcPts val="0"/>
              </a:spcAft>
              <a:buFont typeface="Wingdings" pitchFamily="2" charset="2"/>
              <a:buChar char="ü"/>
            </a:pPr>
            <a:r>
              <a:rPr lang="en-US" sz="2400" b="0" i="0" u="none" strike="noStrike" kern="1200" dirty="0">
                <a:solidFill>
                  <a:srgbClr val="000000"/>
                </a:solidFill>
                <a:effectLst/>
                <a:latin typeface="Calibri" panose="020F0502020204030204" pitchFamily="34" charset="0"/>
              </a:rPr>
              <a:t>A determination of protection of rights under Section 504 was included.</a:t>
            </a:r>
            <a:endParaRPr lang="en-US" sz="2400" b="0" i="0" u="none" strike="noStrike" dirty="0">
              <a:effectLst/>
              <a:latin typeface="Arial" panose="020B0604020202020204" pitchFamily="34" charset="0"/>
            </a:endParaRPr>
          </a:p>
        </p:txBody>
      </p:sp>
    </p:spTree>
    <p:extLst>
      <p:ext uri="{BB962C8B-B14F-4D97-AF65-F5344CB8AC3E}">
        <p14:creationId xmlns:p14="http://schemas.microsoft.com/office/powerpoint/2010/main" val="1147433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vert="horz" lIns="91440" tIns="45720" rIns="91440" bIns="45720" rtlCol="0" anchor="ctr">
            <a:normAutofit/>
          </a:bodyPr>
          <a:lstStyle/>
          <a:p>
            <a:r>
              <a:rPr lang="en-US" sz="2800" u="sng" kern="1200"/>
              <a:t>Accommodation Plan</a:t>
            </a:r>
            <a:r>
              <a:rPr lang="en-US" sz="2800" kern="1200"/>
              <a:t>: School followed appropriate procedures for Section 504 plan accommodations and/or services </a:t>
            </a:r>
          </a:p>
        </p:txBody>
      </p:sp>
      <p:graphicFrame>
        <p:nvGraphicFramePr>
          <p:cNvPr id="5" name="TextBox 2" descr="accommodation plan">
            <a:extLst>
              <a:ext uri="{FF2B5EF4-FFF2-40B4-BE49-F238E27FC236}">
                <a16:creationId xmlns:a16="http://schemas.microsoft.com/office/drawing/2014/main" id="{32D76868-9F00-A843-46F3-DC487C98329B}"/>
              </a:ext>
            </a:extLst>
          </p:cNvPr>
          <p:cNvGraphicFramePr/>
          <p:nvPr>
            <p:extLst>
              <p:ext uri="{D42A27DB-BD31-4B8C-83A1-F6EECF244321}">
                <p14:modId xmlns:p14="http://schemas.microsoft.com/office/powerpoint/2010/main" val="6388358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401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vert="horz" lIns="91440" tIns="45720" rIns="91440" bIns="45720" rtlCol="0" anchor="ctr">
            <a:normAutofit/>
          </a:bodyPr>
          <a:lstStyle/>
          <a:p>
            <a:r>
              <a:rPr lang="en-US" sz="2800" u="sng" kern="1200" dirty="0"/>
              <a:t>Accommodation Plan</a:t>
            </a:r>
            <a:r>
              <a:rPr lang="en-US" sz="2800" kern="1200" dirty="0"/>
              <a:t>: School followed appropriate procedures for Section 504 plan accommodations and/or services (cont’d) </a:t>
            </a:r>
          </a:p>
        </p:txBody>
      </p:sp>
      <p:graphicFrame>
        <p:nvGraphicFramePr>
          <p:cNvPr id="5" name="TextBox 2" descr="accommodation plan cont'd">
            <a:extLst>
              <a:ext uri="{FF2B5EF4-FFF2-40B4-BE49-F238E27FC236}">
                <a16:creationId xmlns:a16="http://schemas.microsoft.com/office/drawing/2014/main" id="{32D76868-9F00-A843-46F3-DC487C98329B}"/>
              </a:ext>
            </a:extLst>
          </p:cNvPr>
          <p:cNvGraphicFramePr/>
          <p:nvPr>
            <p:extLst>
              <p:ext uri="{D42A27DB-BD31-4B8C-83A1-F6EECF244321}">
                <p14:modId xmlns:p14="http://schemas.microsoft.com/office/powerpoint/2010/main" val="33263045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554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Quick Reminders</a:t>
            </a:r>
          </a:p>
        </p:txBody>
      </p:sp>
      <p:sp>
        <p:nvSpPr>
          <p:cNvPr id="3" name="Content Placeholder 2"/>
          <p:cNvSpPr>
            <a:spLocks noGrp="1"/>
          </p:cNvSpPr>
          <p:nvPr>
            <p:ph idx="1"/>
          </p:nvPr>
        </p:nvSpPr>
        <p:spPr>
          <a:xfrm>
            <a:off x="677334" y="1839313"/>
            <a:ext cx="8596668" cy="3880773"/>
          </a:xfrm>
        </p:spPr>
        <p:txBody>
          <a:bodyPr>
            <a:normAutofit lnSpcReduction="10000"/>
          </a:bodyPr>
          <a:lstStyle/>
          <a:p>
            <a:r>
              <a:rPr lang="en-US" dirty="0"/>
              <a:t>504 is a General Education responsibility</a:t>
            </a:r>
          </a:p>
          <a:p>
            <a:pPr lvl="1"/>
            <a:r>
              <a:rPr lang="en-US" dirty="0"/>
              <a:t>A team of school professionals need to analyze the data &amp; make an eligibility determination</a:t>
            </a:r>
          </a:p>
          <a:p>
            <a:pPr lvl="1"/>
            <a:r>
              <a:rPr lang="en-US" dirty="0"/>
              <a:t>General education teachers most often implement the provisions of 504 plans</a:t>
            </a:r>
          </a:p>
          <a:p>
            <a:pPr marL="457200" lvl="1" indent="0">
              <a:buNone/>
            </a:pPr>
            <a:endParaRPr lang="en-US" dirty="0"/>
          </a:p>
          <a:p>
            <a:r>
              <a:rPr lang="en-US" dirty="0"/>
              <a:t>The 504 Plan is a plan that includes </a:t>
            </a:r>
            <a:r>
              <a:rPr lang="en-US" b="1" dirty="0"/>
              <a:t>accommodations</a:t>
            </a:r>
            <a:r>
              <a:rPr lang="en-US" dirty="0"/>
              <a:t> that should only target areas in need of support above and beyond what universally occurs within the general education </a:t>
            </a:r>
          </a:p>
        </p:txBody>
      </p:sp>
    </p:spTree>
    <p:extLst>
      <p:ext uri="{BB962C8B-B14F-4D97-AF65-F5344CB8AC3E}">
        <p14:creationId xmlns:p14="http://schemas.microsoft.com/office/powerpoint/2010/main" val="95014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88912"/>
            <a:ext cx="3932237" cy="1321389"/>
          </a:xfrm>
        </p:spPr>
        <p:txBody>
          <a:bodyPr anchor="b">
            <a:normAutofit/>
          </a:bodyPr>
          <a:lstStyle/>
          <a:p>
            <a:r>
              <a:rPr lang="en-US" dirty="0"/>
              <a:t>To Do’s</a:t>
            </a:r>
          </a:p>
        </p:txBody>
      </p:sp>
      <p:pic>
        <p:nvPicPr>
          <p:cNvPr id="5" name="Picture 4">
            <a:extLst>
              <a:ext uri="{FF2B5EF4-FFF2-40B4-BE49-F238E27FC236}">
                <a16:creationId xmlns:a16="http://schemas.microsoft.com/office/drawing/2014/main" id="{B0EAE94E-7A68-5F0A-E9D5-7BB5D5B3828B}"/>
              </a:ext>
              <a:ext uri="{C183D7F6-B498-43B3-948B-1728B52AA6E4}">
                <adec:decorative xmlns:adec="http://schemas.microsoft.com/office/drawing/2017/decorative" val="1"/>
              </a:ext>
            </a:extLst>
          </p:cNvPr>
          <p:cNvPicPr>
            <a:picLocks noChangeAspect="1"/>
          </p:cNvPicPr>
          <p:nvPr/>
        </p:nvPicPr>
        <p:blipFill rotWithShape="1">
          <a:blip r:embed="rId2"/>
          <a:srcRect l="8949" r="21794"/>
          <a:stretch/>
        </p:blipFill>
        <p:spPr>
          <a:xfrm>
            <a:off x="7188438" y="1345924"/>
            <a:ext cx="4592610" cy="4243344"/>
          </a:xfrm>
          <a:prstGeom prst="rect">
            <a:avLst/>
          </a:prstGeom>
          <a:noFill/>
        </p:spPr>
      </p:pic>
      <p:sp>
        <p:nvSpPr>
          <p:cNvPr id="3" name="Content Placeholder 2"/>
          <p:cNvSpPr>
            <a:spLocks noGrp="1"/>
          </p:cNvSpPr>
          <p:nvPr>
            <p:ph type="body" sz="half" idx="2"/>
          </p:nvPr>
        </p:nvSpPr>
        <p:spPr>
          <a:xfrm>
            <a:off x="839788" y="1612992"/>
            <a:ext cx="5684580" cy="4833674"/>
          </a:xfrm>
        </p:spPr>
        <p:txBody>
          <a:bodyPr>
            <a:noAutofit/>
          </a:bodyPr>
          <a:lstStyle/>
          <a:p>
            <a:r>
              <a:rPr lang="en-US" sz="2000" dirty="0"/>
              <a:t>Find existing 504 plans, Make Spreadsheet of all students on 504 Plans with dates of initial eligibilities, next reevaluations, and annual reviews.  </a:t>
            </a:r>
            <a:r>
              <a:rPr lang="en-US" sz="2000" i="1" dirty="0">
                <a:solidFill>
                  <a:schemeClr val="accent1">
                    <a:lumMod val="75000"/>
                  </a:schemeClr>
                </a:solidFill>
              </a:rPr>
              <a:t>Make sure did not miss any transfer students on 504 plans in enrollment </a:t>
            </a:r>
            <a:r>
              <a:rPr lang="en-US" sz="2000" i="1" dirty="0" err="1">
                <a:solidFill>
                  <a:schemeClr val="accent1">
                    <a:lumMod val="75000"/>
                  </a:schemeClr>
                </a:solidFill>
              </a:rPr>
              <a:t>ppwk</a:t>
            </a:r>
            <a:endParaRPr lang="en-US" sz="2000" i="1" dirty="0">
              <a:solidFill>
                <a:schemeClr val="accent1">
                  <a:lumMod val="75000"/>
                </a:schemeClr>
              </a:solidFill>
            </a:endParaRPr>
          </a:p>
          <a:p>
            <a:endParaRPr lang="en-US" sz="2000" dirty="0">
              <a:solidFill>
                <a:schemeClr val="accent1">
                  <a:lumMod val="75000"/>
                </a:schemeClr>
              </a:solidFill>
            </a:endParaRPr>
          </a:p>
          <a:p>
            <a:r>
              <a:rPr lang="en-US" sz="2000" dirty="0"/>
              <a:t>Make sure relevant teachers/personnel have copies of 504 plans and understand what they mean</a:t>
            </a:r>
          </a:p>
          <a:p>
            <a:endParaRPr lang="en-US" sz="2000" dirty="0"/>
          </a:p>
          <a:p>
            <a:r>
              <a:rPr lang="en-US" sz="2000" dirty="0"/>
              <a:t>Ensure that all eligible students are flagged for 504 in student information system</a:t>
            </a:r>
          </a:p>
          <a:p>
            <a:endParaRPr lang="en-US" sz="2000" dirty="0"/>
          </a:p>
          <a:p>
            <a:r>
              <a:rPr lang="en-US" sz="2000" dirty="0"/>
              <a:t>Make a calendar of annual 504 meetings and reevaluation meetings</a:t>
            </a:r>
          </a:p>
        </p:txBody>
      </p:sp>
    </p:spTree>
    <p:extLst>
      <p:ext uri="{BB962C8B-B14F-4D97-AF65-F5344CB8AC3E}">
        <p14:creationId xmlns:p14="http://schemas.microsoft.com/office/powerpoint/2010/main" val="220726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9C87-0C0B-43A2-8A0F-44F13A565FC1}"/>
              </a:ext>
            </a:extLst>
          </p:cNvPr>
          <p:cNvSpPr>
            <a:spLocks noGrp="1"/>
          </p:cNvSpPr>
          <p:nvPr>
            <p:ph type="title"/>
          </p:nvPr>
        </p:nvSpPr>
        <p:spPr>
          <a:xfrm>
            <a:off x="838200" y="365127"/>
            <a:ext cx="10515600" cy="1325563"/>
          </a:xfrm>
        </p:spPr>
        <p:txBody>
          <a:bodyPr anchor="ctr">
            <a:normAutofit/>
          </a:bodyPr>
          <a:lstStyle/>
          <a:p>
            <a:r>
              <a:rPr lang="en-US" dirty="0"/>
              <a:t>CSI Section 504 Resource Page</a:t>
            </a:r>
          </a:p>
        </p:txBody>
      </p:sp>
      <p:graphicFrame>
        <p:nvGraphicFramePr>
          <p:cNvPr id="5" name="Content Placeholder 2" descr="link to 504 page">
            <a:extLst>
              <a:ext uri="{FF2B5EF4-FFF2-40B4-BE49-F238E27FC236}">
                <a16:creationId xmlns:a16="http://schemas.microsoft.com/office/drawing/2014/main" id="{3139DFEA-4F6A-475B-A38C-C47341FAA57F}"/>
              </a:ext>
            </a:extLst>
          </p:cNvPr>
          <p:cNvGraphicFramePr>
            <a:graphicFrameLocks noGrp="1"/>
          </p:cNvGraphicFramePr>
          <p:nvPr>
            <p:ph idx="1"/>
            <p:extLst>
              <p:ext uri="{D42A27DB-BD31-4B8C-83A1-F6EECF244321}">
                <p14:modId xmlns:p14="http://schemas.microsoft.com/office/powerpoint/2010/main" val="26544252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9382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E866-0B70-9588-7EC8-4CA3C31A0E9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Contact Information</a:t>
            </a:r>
          </a:p>
        </p:txBody>
      </p:sp>
      <p:sp>
        <p:nvSpPr>
          <p:cNvPr id="1029" name="Content Placeholder 3">
            <a:extLst>
              <a:ext uri="{FF2B5EF4-FFF2-40B4-BE49-F238E27FC236}">
                <a16:creationId xmlns:a16="http://schemas.microsoft.com/office/drawing/2014/main" id="{7F852115-AAD9-4EB6-8996-83A32F795ABD}"/>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r>
              <a:rPr lang="en-US" dirty="0"/>
              <a:t>My Contact Info:</a:t>
            </a:r>
          </a:p>
          <a:p>
            <a:pPr marL="0" indent="0">
              <a:buNone/>
            </a:pPr>
            <a:endParaRPr lang="en-US" dirty="0"/>
          </a:p>
          <a:p>
            <a:pPr marL="0" indent="0">
              <a:buNone/>
            </a:pPr>
            <a:r>
              <a:rPr lang="en-US" sz="3200" dirty="0"/>
              <a:t>Brian Printz</a:t>
            </a:r>
            <a:r>
              <a:rPr lang="en-US" dirty="0"/>
              <a:t>, PhD</a:t>
            </a:r>
          </a:p>
          <a:p>
            <a:pPr marL="0" indent="0">
              <a:buNone/>
            </a:pPr>
            <a:r>
              <a:rPr lang="en-US" dirty="0">
                <a:hlinkClick r:id="rId2"/>
              </a:rPr>
              <a:t>BrianPrintz@csi.state.co.us</a:t>
            </a:r>
            <a:endParaRPr lang="en-US" dirty="0"/>
          </a:p>
          <a:p>
            <a:pPr marL="0" indent="0">
              <a:buNone/>
            </a:pPr>
            <a:r>
              <a:rPr lang="en-US" dirty="0"/>
              <a:t>720-594-8945</a:t>
            </a:r>
          </a:p>
          <a:p>
            <a:pPr marL="0" indent="0">
              <a:buNone/>
            </a:pPr>
            <a:endParaRPr lang="en-US" dirty="0"/>
          </a:p>
        </p:txBody>
      </p:sp>
      <p:pic>
        <p:nvPicPr>
          <p:cNvPr id="4" name="Picture 2" descr="504 – Student Support Services – Davidson County Schools">
            <a:extLst>
              <a:ext uri="{FF2B5EF4-FFF2-40B4-BE49-F238E27FC236}">
                <a16:creationId xmlns:a16="http://schemas.microsoft.com/office/drawing/2014/main" id="{31275391-89D5-4B46-BAA3-113C5BF261C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6685236" y="1825625"/>
            <a:ext cx="4155527" cy="4351338"/>
          </a:xfrm>
          <a:prstGeom prst="rect">
            <a:avLst/>
          </a:prstGeom>
          <a:noFill/>
        </p:spPr>
      </p:pic>
    </p:spTree>
    <p:extLst>
      <p:ext uri="{BB962C8B-B14F-4D97-AF65-F5344CB8AC3E}">
        <p14:creationId xmlns:p14="http://schemas.microsoft.com/office/powerpoint/2010/main" val="156091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E029-92A0-4BE2-B03B-089460949799}"/>
              </a:ext>
            </a:extLst>
          </p:cNvPr>
          <p:cNvSpPr>
            <a:spLocks noGrp="1"/>
          </p:cNvSpPr>
          <p:nvPr>
            <p:ph type="title"/>
          </p:nvPr>
        </p:nvSpPr>
        <p:spPr>
          <a:xfrm>
            <a:off x="838200" y="365127"/>
            <a:ext cx="10515600" cy="1325563"/>
          </a:xfrm>
        </p:spPr>
        <p:txBody>
          <a:bodyPr anchor="ctr">
            <a:normAutofit/>
          </a:bodyPr>
          <a:lstStyle/>
          <a:p>
            <a:r>
              <a:rPr lang="en-US" dirty="0"/>
              <a:t>Brian Printz, CSI 504 Coordinator Cont’d</a:t>
            </a:r>
          </a:p>
        </p:txBody>
      </p:sp>
      <p:sp>
        <p:nvSpPr>
          <p:cNvPr id="3" name="Content Placeholder 2">
            <a:extLst>
              <a:ext uri="{FF2B5EF4-FFF2-40B4-BE49-F238E27FC236}">
                <a16:creationId xmlns:a16="http://schemas.microsoft.com/office/drawing/2014/main" id="{D07D2F1C-2137-4B70-A32E-C8E6FBA340DF}"/>
              </a:ext>
            </a:extLst>
          </p:cNvPr>
          <p:cNvSpPr>
            <a:spLocks noGrp="1"/>
          </p:cNvSpPr>
          <p:nvPr>
            <p:ph idx="1"/>
          </p:nvPr>
        </p:nvSpPr>
        <p:spPr>
          <a:xfrm>
            <a:off x="838200" y="1825625"/>
            <a:ext cx="10515600" cy="4351338"/>
          </a:xfrm>
        </p:spPr>
        <p:txBody>
          <a:bodyPr>
            <a:normAutofit/>
          </a:bodyPr>
          <a:lstStyle/>
          <a:p>
            <a:r>
              <a:rPr lang="en-US" dirty="0"/>
              <a:t>Background:</a:t>
            </a:r>
          </a:p>
          <a:p>
            <a:endParaRPr lang="en-US" dirty="0"/>
          </a:p>
          <a:p>
            <a:pPr marL="457200" indent="-457200">
              <a:buFont typeface="Arial" panose="020B0604020202020204" pitchFamily="34" charset="0"/>
              <a:buChar char="•"/>
            </a:pPr>
            <a:r>
              <a:rPr lang="en-US" dirty="0"/>
              <a:t>Special Education Coordinator for CSI</a:t>
            </a:r>
          </a:p>
          <a:p>
            <a:pPr marL="457200" indent="-457200">
              <a:buFont typeface="Arial" panose="020B0604020202020204" pitchFamily="34" charset="0"/>
              <a:buChar char="•"/>
            </a:pPr>
            <a:r>
              <a:rPr lang="en-US" dirty="0"/>
              <a:t>Retired Special Education Director, School Psychologist and Clinical psychologist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24774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E029-92A0-4BE2-B03B-089460949799}"/>
              </a:ext>
            </a:extLst>
          </p:cNvPr>
          <p:cNvSpPr>
            <a:spLocks noGrp="1"/>
          </p:cNvSpPr>
          <p:nvPr>
            <p:ph type="title"/>
          </p:nvPr>
        </p:nvSpPr>
        <p:spPr>
          <a:xfrm>
            <a:off x="838200" y="365127"/>
            <a:ext cx="10515600" cy="1325563"/>
          </a:xfrm>
        </p:spPr>
        <p:txBody>
          <a:bodyPr anchor="ctr">
            <a:normAutofit/>
          </a:bodyPr>
          <a:lstStyle/>
          <a:p>
            <a:r>
              <a:rPr lang="en-US" dirty="0"/>
              <a:t>Topics Covered</a:t>
            </a:r>
          </a:p>
        </p:txBody>
      </p:sp>
      <p:graphicFrame>
        <p:nvGraphicFramePr>
          <p:cNvPr id="5" name="Content Placeholder 2" descr="Step by step graphic">
            <a:extLst>
              <a:ext uri="{FF2B5EF4-FFF2-40B4-BE49-F238E27FC236}">
                <a16:creationId xmlns:a16="http://schemas.microsoft.com/office/drawing/2014/main" id="{67E04A64-A926-BD91-BA32-2AF1B6C73C19}"/>
              </a:ext>
            </a:extLst>
          </p:cNvPr>
          <p:cNvGraphicFramePr>
            <a:graphicFrameLocks noGrp="1"/>
          </p:cNvGraphicFramePr>
          <p:nvPr>
            <p:ph idx="1"/>
            <p:extLst>
              <p:ext uri="{D42A27DB-BD31-4B8C-83A1-F6EECF244321}">
                <p14:modId xmlns:p14="http://schemas.microsoft.com/office/powerpoint/2010/main" val="4979865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829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18FF-FB7C-4B14-A530-3D0FBFDA3254}"/>
              </a:ext>
            </a:extLst>
          </p:cNvPr>
          <p:cNvSpPr>
            <a:spLocks noGrp="1"/>
          </p:cNvSpPr>
          <p:nvPr>
            <p:ph type="title"/>
          </p:nvPr>
        </p:nvSpPr>
        <p:spPr>
          <a:xfrm>
            <a:off x="839788" y="457200"/>
            <a:ext cx="3932237" cy="1600200"/>
          </a:xfrm>
        </p:spPr>
        <p:txBody>
          <a:bodyPr anchor="b">
            <a:normAutofit/>
          </a:bodyPr>
          <a:lstStyle/>
          <a:p>
            <a:r>
              <a:rPr lang="en-US" dirty="0"/>
              <a:t>Three Essential Components for 504</a:t>
            </a:r>
          </a:p>
        </p:txBody>
      </p:sp>
      <p:pic>
        <p:nvPicPr>
          <p:cNvPr id="5" name="Picture 4">
            <a:extLst>
              <a:ext uri="{FF2B5EF4-FFF2-40B4-BE49-F238E27FC236}">
                <a16:creationId xmlns:a16="http://schemas.microsoft.com/office/drawing/2014/main" id="{65EE9FC0-31DC-4BBA-122D-85761522F108}"/>
              </a:ext>
              <a:ext uri="{C183D7F6-B498-43B3-948B-1728B52AA6E4}">
                <adec:decorative xmlns:adec="http://schemas.microsoft.com/office/drawing/2017/decorative" val="1"/>
              </a:ext>
            </a:extLst>
          </p:cNvPr>
          <p:cNvPicPr>
            <a:picLocks noChangeAspect="1"/>
          </p:cNvPicPr>
          <p:nvPr/>
        </p:nvPicPr>
        <p:blipFill rotWithShape="1">
          <a:blip r:embed="rId2"/>
          <a:srcRect l="19310" r="11692"/>
          <a:stretch/>
        </p:blipFill>
        <p:spPr>
          <a:xfrm>
            <a:off x="6446110" y="1975081"/>
            <a:ext cx="4114791" cy="3965825"/>
          </a:xfrm>
          <a:prstGeom prst="rect">
            <a:avLst/>
          </a:prstGeom>
          <a:noFill/>
        </p:spPr>
      </p:pic>
      <p:sp>
        <p:nvSpPr>
          <p:cNvPr id="3" name="Content Placeholder 2">
            <a:extLst>
              <a:ext uri="{FF2B5EF4-FFF2-40B4-BE49-F238E27FC236}">
                <a16:creationId xmlns:a16="http://schemas.microsoft.com/office/drawing/2014/main" id="{010B0E62-5B78-4379-A5F6-94DEC2031819}"/>
              </a:ext>
            </a:extLst>
          </p:cNvPr>
          <p:cNvSpPr>
            <a:spLocks noGrp="1"/>
          </p:cNvSpPr>
          <p:nvPr>
            <p:ph type="body" sz="half" idx="2"/>
          </p:nvPr>
        </p:nvSpPr>
        <p:spPr>
          <a:xfrm>
            <a:off x="839788" y="2283777"/>
            <a:ext cx="4906104" cy="3657129"/>
          </a:xfrm>
        </p:spPr>
        <p:txBody>
          <a:bodyPr>
            <a:normAutofit/>
          </a:bodyPr>
          <a:lstStyle/>
          <a:p>
            <a:pPr marL="0" indent="0">
              <a:buNone/>
            </a:pPr>
            <a:r>
              <a:rPr lang="en-US" sz="2000" dirty="0"/>
              <a:t>Students who are eligible for Section 504 protections have a:</a:t>
            </a:r>
          </a:p>
          <a:p>
            <a:pPr marL="971550" lvl="1" indent="-514350">
              <a:buFont typeface="+mj-lt"/>
              <a:buAutoNum type="arabicPeriod"/>
            </a:pPr>
            <a:r>
              <a:rPr lang="en-US" sz="2000" dirty="0"/>
              <a:t>physical or mental impairment</a:t>
            </a:r>
          </a:p>
          <a:p>
            <a:pPr marL="971550" lvl="1" indent="-514350">
              <a:buFont typeface="+mj-lt"/>
              <a:buAutoNum type="arabicPeriod"/>
            </a:pPr>
            <a:r>
              <a:rPr lang="en-US" sz="2000" dirty="0"/>
              <a:t>that substantially limits</a:t>
            </a:r>
          </a:p>
          <a:p>
            <a:pPr marL="971550" lvl="1" indent="-514350">
              <a:buFont typeface="+mj-lt"/>
              <a:buAutoNum type="arabicPeriod"/>
            </a:pPr>
            <a:r>
              <a:rPr lang="en-US" sz="2000" dirty="0"/>
              <a:t>a major life activity.</a:t>
            </a:r>
          </a:p>
          <a:p>
            <a:endParaRPr lang="en-US" dirty="0"/>
          </a:p>
        </p:txBody>
      </p:sp>
    </p:spTree>
    <p:extLst>
      <p:ext uri="{BB962C8B-B14F-4D97-AF65-F5344CB8AC3E}">
        <p14:creationId xmlns:p14="http://schemas.microsoft.com/office/powerpoint/2010/main" val="124023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p>
            <a:r>
              <a:rPr lang="en-US" dirty="0"/>
              <a:t>What is Section 504? </a:t>
            </a:r>
          </a:p>
        </p:txBody>
      </p:sp>
      <p:pic>
        <p:nvPicPr>
          <p:cNvPr id="5" name="Picture 4">
            <a:extLst>
              <a:ext uri="{FF2B5EF4-FFF2-40B4-BE49-F238E27FC236}">
                <a16:creationId xmlns:a16="http://schemas.microsoft.com/office/drawing/2014/main" id="{EB34F01D-CC85-DF70-CBF2-671978B289AF}"/>
              </a:ext>
              <a:ext uri="{C183D7F6-B498-43B3-948B-1728B52AA6E4}">
                <adec:decorative xmlns:adec="http://schemas.microsoft.com/office/drawing/2017/decorative" val="1"/>
              </a:ext>
            </a:extLst>
          </p:cNvPr>
          <p:cNvPicPr>
            <a:picLocks noChangeAspect="1"/>
          </p:cNvPicPr>
          <p:nvPr/>
        </p:nvPicPr>
        <p:blipFill rotWithShape="1">
          <a:blip r:embed="rId2"/>
          <a:srcRect l="23290" r="7453"/>
          <a:stretch/>
        </p:blipFill>
        <p:spPr>
          <a:xfrm>
            <a:off x="6793043" y="864978"/>
            <a:ext cx="5320666" cy="5128044"/>
          </a:xfrm>
          <a:prstGeom prst="rect">
            <a:avLst/>
          </a:prstGeom>
          <a:noFill/>
        </p:spPr>
      </p:pic>
      <p:sp>
        <p:nvSpPr>
          <p:cNvPr id="3" name="Content Placeholder 2"/>
          <p:cNvSpPr>
            <a:spLocks noGrp="1"/>
          </p:cNvSpPr>
          <p:nvPr>
            <p:ph type="body" sz="half" idx="2"/>
          </p:nvPr>
        </p:nvSpPr>
        <p:spPr>
          <a:xfrm>
            <a:off x="839788" y="2057399"/>
            <a:ext cx="5320666" cy="4454611"/>
          </a:xfrm>
        </p:spPr>
        <p:txBody>
          <a:bodyPr>
            <a:normAutofit/>
          </a:bodyPr>
          <a:lstStyle/>
          <a:p>
            <a:r>
              <a:rPr lang="en-US" sz="2000" dirty="0"/>
              <a:t>Section 504 of the Rehabilitation Act of 1973, is a federal nondiscrimination statute that prohibits discrimination on the basis of disability in any program or activity operated by recipients of federal funds.</a:t>
            </a:r>
          </a:p>
          <a:p>
            <a:endParaRPr lang="en-US" sz="2000" dirty="0"/>
          </a:p>
          <a:p>
            <a:r>
              <a:rPr lang="en-US" sz="2000" dirty="0"/>
              <a:t>“No otherwise qualified individual with a disability ... shall, solely by reason of her or his disability, be excluded from participation in, be denied the benefits of, or be subjected to discrimination under any program or activity receiving Federal financial assistance. ...”29 U.S.C. §794(a).</a:t>
            </a:r>
          </a:p>
          <a:p>
            <a:endParaRPr lang="en-US" dirty="0"/>
          </a:p>
        </p:txBody>
      </p:sp>
    </p:spTree>
    <p:extLst>
      <p:ext uri="{BB962C8B-B14F-4D97-AF65-F5344CB8AC3E}">
        <p14:creationId xmlns:p14="http://schemas.microsoft.com/office/powerpoint/2010/main" val="217545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Section 504’s Purpose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2"/>
          <a:srcRect l="4777" r="35683" b="1"/>
          <a:stretch/>
        </p:blipFill>
        <p:spPr>
          <a:xfrm>
            <a:off x="838200" y="1825625"/>
            <a:ext cx="5181600" cy="4351338"/>
          </a:xfrm>
          <a:prstGeom prst="rect">
            <a:avLst/>
          </a:prstGeom>
          <a:noFill/>
        </p:spPr>
      </p:pic>
      <p:sp>
        <p:nvSpPr>
          <p:cNvPr id="3" name="Content Placeholder 2"/>
          <p:cNvSpPr>
            <a:spLocks noGrp="1"/>
          </p:cNvSpPr>
          <p:nvPr>
            <p:ph sz="half" idx="2"/>
          </p:nvPr>
        </p:nvSpPr>
        <p:spPr>
          <a:xfrm>
            <a:off x="6172200" y="1825625"/>
            <a:ext cx="5181600" cy="4351338"/>
          </a:xfrm>
        </p:spPr>
        <p:txBody>
          <a:bodyPr>
            <a:normAutofit/>
          </a:bodyPr>
          <a:lstStyle/>
          <a:p>
            <a:r>
              <a:rPr lang="en-US" dirty="0"/>
              <a:t>Ensure that students with a disability have educational opportunities, benefits, and meaningful access equal to those provided to non-disabled students.</a:t>
            </a:r>
          </a:p>
          <a:p>
            <a:pPr marL="0" indent="0">
              <a:buNone/>
            </a:pPr>
            <a:endParaRPr lang="en-US" dirty="0"/>
          </a:p>
        </p:txBody>
      </p:sp>
    </p:spTree>
    <p:extLst>
      <p:ext uri="{BB962C8B-B14F-4D97-AF65-F5344CB8AC3E}">
        <p14:creationId xmlns:p14="http://schemas.microsoft.com/office/powerpoint/2010/main" val="282154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IDEA/IEP vs 504 Eligibility </a:t>
            </a:r>
          </a:p>
        </p:txBody>
      </p:sp>
      <p:sp>
        <p:nvSpPr>
          <p:cNvPr id="3" name="TextBox 2">
            <a:extLst>
              <a:ext uri="{FF2B5EF4-FFF2-40B4-BE49-F238E27FC236}">
                <a16:creationId xmlns:a16="http://schemas.microsoft.com/office/drawing/2014/main" id="{D631D7D4-9BC9-4894-F7AC-138A8E553CA3}"/>
              </a:ext>
            </a:extLst>
          </p:cNvPr>
          <p:cNvSpPr txBox="1"/>
          <p:nvPr/>
        </p:nvSpPr>
        <p:spPr>
          <a:xfrm>
            <a:off x="1025611" y="1690690"/>
            <a:ext cx="5204254" cy="523220"/>
          </a:xfrm>
          <a:prstGeom prst="rect">
            <a:avLst/>
          </a:prstGeom>
          <a:noFill/>
        </p:spPr>
        <p:txBody>
          <a:bodyPr wrap="square" rtlCol="0">
            <a:spAutoFit/>
          </a:bodyPr>
          <a:lstStyle/>
          <a:p>
            <a:pPr algn="ctr"/>
            <a:r>
              <a:rPr lang="en-US" sz="2800" b="1" dirty="0"/>
              <a:t>IEP Eligibility Distinction from 504</a:t>
            </a:r>
          </a:p>
        </p:txBody>
      </p:sp>
      <p:graphicFrame>
        <p:nvGraphicFramePr>
          <p:cNvPr id="7" name="Content Placeholder 3" descr="IEP eligibility distinction from 504&#10;">
            <a:extLst>
              <a:ext uri="{FF2B5EF4-FFF2-40B4-BE49-F238E27FC236}">
                <a16:creationId xmlns:a16="http://schemas.microsoft.com/office/drawing/2014/main" id="{1723938F-1503-F093-6199-B4384814B4AA}"/>
              </a:ext>
            </a:extLst>
          </p:cNvPr>
          <p:cNvGraphicFramePr>
            <a:graphicFrameLocks noGrp="1"/>
          </p:cNvGraphicFramePr>
          <p:nvPr>
            <p:ph sz="half" idx="1"/>
            <p:extLst>
              <p:ext uri="{D42A27DB-BD31-4B8C-83A1-F6EECF244321}">
                <p14:modId xmlns:p14="http://schemas.microsoft.com/office/powerpoint/2010/main" val="1754599237"/>
              </p:ext>
            </p:extLst>
          </p:nvPr>
        </p:nvGraphicFramePr>
        <p:xfrm>
          <a:off x="838199" y="2174788"/>
          <a:ext cx="6093941" cy="4318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C6138EA-89A6-7F06-4968-17DD9541BFFD}"/>
              </a:ext>
            </a:extLst>
          </p:cNvPr>
          <p:cNvSpPr txBox="1"/>
          <p:nvPr/>
        </p:nvSpPr>
        <p:spPr>
          <a:xfrm>
            <a:off x="7092779" y="1651569"/>
            <a:ext cx="3398108" cy="523220"/>
          </a:xfrm>
          <a:prstGeom prst="rect">
            <a:avLst/>
          </a:prstGeom>
          <a:noFill/>
        </p:spPr>
        <p:txBody>
          <a:bodyPr wrap="square" rtlCol="0">
            <a:spAutoFit/>
          </a:bodyPr>
          <a:lstStyle/>
          <a:p>
            <a:pPr algn="ctr"/>
            <a:r>
              <a:rPr lang="en-US" sz="2800" b="1" dirty="0"/>
              <a:t>504 Eligibility</a:t>
            </a:r>
          </a:p>
        </p:txBody>
      </p:sp>
      <p:sp>
        <p:nvSpPr>
          <p:cNvPr id="5" name="Content Placeholder 4"/>
          <p:cNvSpPr>
            <a:spLocks noGrp="1"/>
          </p:cNvSpPr>
          <p:nvPr>
            <p:ph sz="half" idx="2"/>
          </p:nvPr>
        </p:nvSpPr>
        <p:spPr>
          <a:xfrm>
            <a:off x="7092778" y="2213910"/>
            <a:ext cx="4184821" cy="4351338"/>
          </a:xfrm>
        </p:spPr>
        <p:txBody>
          <a:bodyPr>
            <a:normAutofit lnSpcReduction="10000"/>
          </a:bodyPr>
          <a:lstStyle/>
          <a:p>
            <a:r>
              <a:rPr lang="en-US" sz="1500" dirty="0"/>
              <a:t>A student is eligible for protection under 504 when he/she has a physical or mental impairment that </a:t>
            </a:r>
            <a:r>
              <a:rPr lang="en-US" sz="1500" u="sng" dirty="0"/>
              <a:t>SUBSTANIALLY limits one or more major life activities</a:t>
            </a:r>
            <a:r>
              <a:rPr lang="en-US" sz="1500" dirty="0"/>
              <a:t>, such as:</a:t>
            </a:r>
          </a:p>
          <a:p>
            <a:pPr>
              <a:buFont typeface="+mj-lt"/>
              <a:buAutoNum type="alphaLcParenR"/>
            </a:pPr>
            <a:r>
              <a:rPr lang="en-US" sz="1600" dirty="0"/>
              <a:t>caring for oneself</a:t>
            </a:r>
          </a:p>
          <a:p>
            <a:pPr>
              <a:buFont typeface="+mj-lt"/>
              <a:buAutoNum type="alphaLcParenR"/>
            </a:pPr>
            <a:r>
              <a:rPr lang="en-US" sz="1600" dirty="0"/>
              <a:t>performing manual tasks</a:t>
            </a:r>
          </a:p>
          <a:p>
            <a:pPr>
              <a:buFont typeface="+mj-lt"/>
              <a:buAutoNum type="alphaLcParenR"/>
            </a:pPr>
            <a:r>
              <a:rPr lang="en-US" sz="1600" dirty="0"/>
              <a:t>walking</a:t>
            </a:r>
          </a:p>
          <a:p>
            <a:pPr>
              <a:buFont typeface="+mj-lt"/>
              <a:buAutoNum type="alphaLcParenR"/>
            </a:pPr>
            <a:r>
              <a:rPr lang="en-US" sz="1600" dirty="0"/>
              <a:t>seeing</a:t>
            </a:r>
          </a:p>
          <a:p>
            <a:pPr>
              <a:buFont typeface="+mj-lt"/>
              <a:buAutoNum type="alphaLcParenR"/>
            </a:pPr>
            <a:r>
              <a:rPr lang="en-US" sz="1600" dirty="0"/>
              <a:t>breathing</a:t>
            </a:r>
          </a:p>
          <a:p>
            <a:pPr>
              <a:buFont typeface="+mj-lt"/>
              <a:buAutoNum type="alphaLcParenR"/>
            </a:pPr>
            <a:r>
              <a:rPr lang="en-US" sz="1600" dirty="0"/>
              <a:t>hearing</a:t>
            </a:r>
          </a:p>
          <a:p>
            <a:pPr>
              <a:buFont typeface="+mj-lt"/>
              <a:buAutoNum type="alphaLcParenR"/>
            </a:pPr>
            <a:r>
              <a:rPr lang="en-US" sz="1600" dirty="0"/>
              <a:t>speaking</a:t>
            </a:r>
          </a:p>
          <a:p>
            <a:pPr>
              <a:buFont typeface="+mj-lt"/>
              <a:buAutoNum type="alphaLcParenR"/>
            </a:pPr>
            <a:r>
              <a:rPr lang="en-US" sz="1600" dirty="0"/>
              <a:t>reading</a:t>
            </a:r>
          </a:p>
          <a:p>
            <a:pPr>
              <a:buFont typeface="+mj-lt"/>
              <a:buAutoNum type="alphaLcParenR"/>
            </a:pPr>
            <a:r>
              <a:rPr lang="en-US" sz="1600" dirty="0"/>
              <a:t>learning </a:t>
            </a:r>
          </a:p>
          <a:p>
            <a:pPr>
              <a:buFont typeface="+mj-lt"/>
              <a:buAutoNum type="alphaLcParenR"/>
            </a:pPr>
            <a:r>
              <a:rPr lang="en-US" sz="1600" dirty="0"/>
              <a:t>concentrating</a:t>
            </a:r>
          </a:p>
          <a:p>
            <a:endParaRPr lang="en-US" sz="1500" dirty="0"/>
          </a:p>
        </p:txBody>
      </p:sp>
    </p:spTree>
    <p:extLst>
      <p:ext uri="{BB962C8B-B14F-4D97-AF65-F5344CB8AC3E}">
        <p14:creationId xmlns:p14="http://schemas.microsoft.com/office/powerpoint/2010/main" val="424013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dirty="0"/>
              <a:t>Section 504 vs. IDEA</a:t>
            </a:r>
          </a:p>
        </p:txBody>
      </p:sp>
      <p:sp>
        <p:nvSpPr>
          <p:cNvPr id="3" name="Content Placeholder 2"/>
          <p:cNvSpPr>
            <a:spLocks noGrp="1"/>
          </p:cNvSpPr>
          <p:nvPr>
            <p:ph idx="1"/>
          </p:nvPr>
        </p:nvSpPr>
        <p:spPr>
          <a:xfrm>
            <a:off x="838200" y="1825625"/>
            <a:ext cx="10515600" cy="4351338"/>
          </a:xfrm>
        </p:spPr>
        <p:txBody>
          <a:bodyPr>
            <a:normAutofit/>
          </a:bodyPr>
          <a:lstStyle/>
          <a:p>
            <a:r>
              <a:rPr lang="en-US" sz="2000"/>
              <a:t>Under Section 504, a qualified student with a disability is protected </a:t>
            </a:r>
            <a:r>
              <a:rPr lang="en-US" sz="2000" u="sng"/>
              <a:t>regardless of whether the student needs special education</a:t>
            </a:r>
          </a:p>
          <a:p>
            <a:pPr marL="0" indent="0">
              <a:buNone/>
            </a:pPr>
            <a:endParaRPr lang="en-US" sz="2000"/>
          </a:p>
          <a:p>
            <a:r>
              <a:rPr lang="en-US" sz="2000"/>
              <a:t>IDEA defines disability differently</a:t>
            </a:r>
          </a:p>
          <a:p>
            <a:r>
              <a:rPr lang="en-US" sz="2000"/>
              <a:t>To be protected under IDEA, a child must:</a:t>
            </a:r>
          </a:p>
          <a:p>
            <a:pPr lvl="1"/>
            <a:r>
              <a:rPr lang="en-US" sz="2000"/>
              <a:t>Have a particular disability listed in IDEA and</a:t>
            </a:r>
          </a:p>
          <a:p>
            <a:pPr lvl="1"/>
            <a:r>
              <a:rPr lang="en-US" sz="2000"/>
              <a:t>Need special education relation services</a:t>
            </a:r>
          </a:p>
          <a:p>
            <a:pPr marL="457200" lvl="1" indent="0">
              <a:buNone/>
            </a:pPr>
            <a:endParaRPr lang="en-US" sz="2000"/>
          </a:p>
          <a:p>
            <a:r>
              <a:rPr lang="en-US" sz="2000"/>
              <a:t>What is FAPE under Section 504?</a:t>
            </a:r>
          </a:p>
          <a:p>
            <a:pPr lvl="1"/>
            <a:r>
              <a:rPr lang="en-US" sz="2000"/>
              <a:t>Section 504 emphasizes “design” of educational plans to assure needs of disabled being adequately met and to provide “meaningful access”</a:t>
            </a:r>
          </a:p>
          <a:p>
            <a:pPr lvl="1"/>
            <a:r>
              <a:rPr lang="en-US" sz="2000"/>
              <a:t>Contrast with IDEA FAPE which focuses on “meaningful benefit”</a:t>
            </a:r>
          </a:p>
        </p:txBody>
      </p:sp>
    </p:spTree>
    <p:extLst>
      <p:ext uri="{BB962C8B-B14F-4D97-AF65-F5344CB8AC3E}">
        <p14:creationId xmlns:p14="http://schemas.microsoft.com/office/powerpoint/2010/main" val="23342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docProps/app.xml><?xml version="1.0" encoding="utf-8"?>
<Properties xmlns="http://schemas.openxmlformats.org/officeDocument/2006/extended-properties" xmlns:vt="http://schemas.openxmlformats.org/officeDocument/2006/docPropsVTypes">
  <TotalTime>1423</TotalTime>
  <Words>1714</Words>
  <Application>Microsoft Office PowerPoint</Application>
  <PresentationFormat>Widescreen</PresentationFormat>
  <Paragraphs>225</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vt:lpstr>
      <vt:lpstr>1_Office Theme</vt:lpstr>
      <vt:lpstr>Introduction to Section 504</vt:lpstr>
      <vt:lpstr>Brian Printz, CSI 504 Coordinator</vt:lpstr>
      <vt:lpstr>Brian Printz, CSI 504 Coordinator Cont’d</vt:lpstr>
      <vt:lpstr>Topics Covered</vt:lpstr>
      <vt:lpstr>Three Essential Components for 504</vt:lpstr>
      <vt:lpstr>What is Section 504? </vt:lpstr>
      <vt:lpstr>Section 504’s Purpose</vt:lpstr>
      <vt:lpstr>IDEA/IEP vs 504 Eligibility </vt:lpstr>
      <vt:lpstr>Section 504 vs. IDEA</vt:lpstr>
      <vt:lpstr>Who should be evaluated?</vt:lpstr>
      <vt:lpstr>Who is eligible? </vt:lpstr>
      <vt:lpstr>Physical or Mental Impairment Categorical Qualifiers*</vt:lpstr>
      <vt:lpstr>504 Automatic Considerations </vt:lpstr>
      <vt:lpstr>What Does Automatic Considerations Mean?</vt:lpstr>
      <vt:lpstr>“Substantially Limited”</vt:lpstr>
      <vt:lpstr>Possible Major Life Activities</vt:lpstr>
      <vt:lpstr>Questions to consider when thinking about 504 evaluations?</vt:lpstr>
      <vt:lpstr>Children to Consider Possibly Screening (But Not Limited To)</vt:lpstr>
      <vt:lpstr>Annual Plan Review Questions</vt:lpstr>
      <vt:lpstr>Outline of a Sample 504 Process </vt:lpstr>
      <vt:lpstr>Notification: School followed appropriate procedures for notifying the guardians with the Section 504 processes.   </vt:lpstr>
      <vt:lpstr>Evaluation: School followed appropriate procedures for a Section 504 Plan evaluation of eligibility </vt:lpstr>
      <vt:lpstr>Evaluation: School followed appropriate procedures for a Section 504 Plan evaluation of eligibility (cont’d)</vt:lpstr>
      <vt:lpstr>Accommodation Plan: School followed appropriate procedures for Section 504 plan accommodations and/or services </vt:lpstr>
      <vt:lpstr>Accommodation Plan: School followed appropriate procedures for Section 504 plan accommodations and/or services (cont’d) </vt:lpstr>
      <vt:lpstr>A Few Quick Reminders</vt:lpstr>
      <vt:lpstr>To Do’s</vt:lpstr>
      <vt:lpstr>CSI Section 504 Resource Page</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504 Fall 2020 Training</dc:title>
  <dc:creator>Stachokus, Nick</dc:creator>
  <cp:lastModifiedBy>Oberg, Amanda</cp:lastModifiedBy>
  <cp:revision>39</cp:revision>
  <dcterms:created xsi:type="dcterms:W3CDTF">2020-10-01T22:09:18Z</dcterms:created>
  <dcterms:modified xsi:type="dcterms:W3CDTF">2023-08-24T22:08:26Z</dcterms:modified>
</cp:coreProperties>
</file>