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5" r:id="rId2"/>
  </p:sldMasterIdLst>
  <p:notesMasterIdLst>
    <p:notesMasterId r:id="rId11"/>
  </p:notesMasterIdLst>
  <p:sldIdLst>
    <p:sldId id="256" r:id="rId3"/>
    <p:sldId id="263" r:id="rId4"/>
    <p:sldId id="260" r:id="rId5"/>
    <p:sldId id="265" r:id="rId6"/>
    <p:sldId id="261" r:id="rId7"/>
    <p:sldId id="262" r:id="rId8"/>
    <p:sldId id="264"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FA9"/>
    <a:srgbClr val="008CA0"/>
    <a:srgbClr val="C63F28"/>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7EABE7-14B4-4FD6-B72A-5AD3940AF55A}" v="16" dt="2023-07-31T20:55:03.223"/>
    <p1510:client id="{64C38ACF-326A-1AB8-C31E-0434EE55B598}" v="4" dt="2023-08-08T20:43:25.1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94706" autoAdjust="0"/>
  </p:normalViewPr>
  <p:slideViewPr>
    <p:cSldViewPr snapToGrid="0">
      <p:cViewPr varScale="1">
        <p:scale>
          <a:sx n="104" d="100"/>
          <a:sy n="104" d="100"/>
        </p:scale>
        <p:origin x="1722" y="108"/>
      </p:cViewPr>
      <p:guideLst/>
    </p:cSldViewPr>
  </p:slideViewPr>
  <p:outlineViewPr>
    <p:cViewPr>
      <p:scale>
        <a:sx n="33" d="100"/>
        <a:sy n="33" d="100"/>
      </p:scale>
      <p:origin x="0" y="-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0CF03B-2E4E-4F1D-99AD-D34003550234}" type="datetimeFigureOut">
              <a:rPr lang="en-US" smtClean="0"/>
              <a:t>8/16/2023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7095EC-EA6D-4B24-A32C-314E6784BD47}" type="slidenum">
              <a:rPr lang="en-US" smtClean="0"/>
              <a:t>‹#›</a:t>
            </a:fld>
            <a:endParaRPr lang="en-US"/>
          </a:p>
        </p:txBody>
      </p:sp>
    </p:spTree>
    <p:extLst>
      <p:ext uri="{BB962C8B-B14F-4D97-AF65-F5344CB8AC3E}">
        <p14:creationId xmlns:p14="http://schemas.microsoft.com/office/powerpoint/2010/main" val="577551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Update and listening. Fortunate to have her here to listen to the charter leader voice. Think about how we can help our state build capacity of quality preschool to meet the increase in demand with UPK. (realistically this is what is doable with the needs to be licensed and set up)</a:t>
            </a:r>
          </a:p>
          <a:p>
            <a:endParaRPr lang="en-US" dirty="0"/>
          </a:p>
        </p:txBody>
      </p:sp>
      <p:sp>
        <p:nvSpPr>
          <p:cNvPr id="4" name="Slide Number Placeholder 3"/>
          <p:cNvSpPr>
            <a:spLocks noGrp="1"/>
          </p:cNvSpPr>
          <p:nvPr>
            <p:ph type="sldNum" sz="quarter" idx="5"/>
          </p:nvPr>
        </p:nvSpPr>
        <p:spPr/>
        <p:txBody>
          <a:bodyPr/>
          <a:lstStyle/>
          <a:p>
            <a:fld id="{F9ED6BC0-6849-46ED-999D-01299B4BF74C}" type="slidenum">
              <a:rPr lang="en-US" smtClean="0"/>
              <a:t>3</a:t>
            </a:fld>
            <a:endParaRPr lang="en-US"/>
          </a:p>
        </p:txBody>
      </p:sp>
    </p:spTree>
    <p:extLst>
      <p:ext uri="{BB962C8B-B14F-4D97-AF65-F5344CB8AC3E}">
        <p14:creationId xmlns:p14="http://schemas.microsoft.com/office/powerpoint/2010/main" val="14945821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4935628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20807250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3" r:id="rId7"/>
    <p:sldLayoutId id="2147483674" r:id="rId8"/>
    <p:sldLayoutId id="2147483670" r:id="rId9"/>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CD7F86-3232-4DD7-B32F-324AB3AEDDE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DF34DC-09E6-4A66-A865-27AD184A0BC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0BACF-41E2-4949-A2CB-A4BDB321C3B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5C9DE0-2CC9-4051-B6D2-27D35234FFE0}" type="datetimeFigureOut">
              <a:rPr lang="en-US" smtClean="0"/>
              <a:t>8/16/2023</a:t>
            </a:fld>
            <a:endParaRPr lang="en-US"/>
          </a:p>
        </p:txBody>
      </p:sp>
      <p:sp>
        <p:nvSpPr>
          <p:cNvPr id="5" name="Footer Placeholder 4">
            <a:extLst>
              <a:ext uri="{FF2B5EF4-FFF2-40B4-BE49-F238E27FC236}">
                <a16:creationId xmlns:a16="http://schemas.microsoft.com/office/drawing/2014/main" id="{DBC60CA4-F097-4A15-A8CA-59E3000EBB3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C3E21A-7C61-41B6-9FE9-6D1D973E79B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3873A22-7380-4041-B7F4-0190A74B935A}" type="slidenum">
              <a:rPr lang="en-US" smtClean="0"/>
              <a:t>‹#›</a:t>
            </a:fld>
            <a:endParaRPr lang="en-US"/>
          </a:p>
        </p:txBody>
      </p:sp>
    </p:spTree>
    <p:extLst>
      <p:ext uri="{BB962C8B-B14F-4D97-AF65-F5344CB8AC3E}">
        <p14:creationId xmlns:p14="http://schemas.microsoft.com/office/powerpoint/2010/main" val="980835434"/>
      </p:ext>
    </p:extLst>
  </p:cSld>
  <p:clrMap bg1="lt1" tx1="dk1" bg2="lt2" tx2="dk2" accent1="accent1" accent2="accent2" accent3="accent3" accent4="accent4" accent5="accent5" accent6="accent6" hlink="hlink" folHlink="folHlink"/>
  <p:sldLayoutIdLst>
    <p:sldLayoutId id="2147483687" r:id="rId1"/>
    <p:sldLayoutId id="2147483690" r:id="rId2"/>
  </p:sldLayoutIdLst>
  <p:transition spd="slow">
    <p:push dir="u"/>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illynwebb@csi.state.co.u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ULjjnSpsPj7TpNMXArscfDRfAYVKK0Zv46CtYRAJP6Q/edit?usp=sharing" TargetMode="External"/><Relationship Id="rId2" Type="http://schemas.openxmlformats.org/officeDocument/2006/relationships/hyperlink" Target="https://docs.google.com/document/d/1xnCWxYvNCqairwEMLYhyX2mv1m5QZms8HlEOZyJF3I8/edit?usp=sharing" TargetMode="External"/><Relationship Id="rId1" Type="http://schemas.openxmlformats.org/officeDocument/2006/relationships/slideLayout" Target="../slideLayouts/slideLayout11.xml"/><Relationship Id="rId4" Type="http://schemas.openxmlformats.org/officeDocument/2006/relationships/hyperlink" Target="https://resources.csi.state.co.us/early-learning-programs-overvie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dec.colorado.gov/universal-preschool"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hyperlink" Target="https://cdec.colorado.gov/universal-preschool-find-my-lco"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cde.state.co.us/schoolreadiness/assessment#srassessmentmenu"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mailto:willynwebb@csi.state.co.us"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2819" y="1399062"/>
            <a:ext cx="7772400" cy="2029938"/>
          </a:xfrm>
        </p:spPr>
        <p:txBody>
          <a:bodyPr>
            <a:normAutofit fontScale="90000"/>
          </a:bodyPr>
          <a:lstStyle/>
          <a:p>
            <a:pPr algn="ctr"/>
            <a:r>
              <a:rPr lang="en-US" dirty="0"/>
              <a:t>Early Learning</a:t>
            </a:r>
            <a:br>
              <a:rPr lang="en-US" dirty="0"/>
            </a:br>
            <a:r>
              <a:rPr lang="en-US" dirty="0"/>
              <a:t>PreK-3</a:t>
            </a:r>
            <a:r>
              <a:rPr lang="en-US" baseline="30000" dirty="0"/>
              <a:t>rd</a:t>
            </a:r>
            <a:r>
              <a:rPr lang="en-US" dirty="0"/>
              <a:t> Grade Overview</a:t>
            </a:r>
            <a:br>
              <a:rPr lang="en-US" dirty="0"/>
            </a:br>
            <a:br>
              <a:rPr lang="en-US" dirty="0"/>
            </a:br>
            <a:r>
              <a:rPr lang="en-US" dirty="0"/>
              <a:t>2023-2024</a:t>
            </a:r>
          </a:p>
        </p:txBody>
      </p:sp>
      <p:sp>
        <p:nvSpPr>
          <p:cNvPr id="3" name="Subtitle 2"/>
          <p:cNvSpPr>
            <a:spLocks noGrp="1"/>
          </p:cNvSpPr>
          <p:nvPr>
            <p:ph type="subTitle" idx="1"/>
          </p:nvPr>
        </p:nvSpPr>
        <p:spPr/>
        <p:txBody>
          <a:bodyPr/>
          <a:lstStyle/>
          <a:p>
            <a:r>
              <a:rPr lang="en-US" dirty="0"/>
              <a:t>Willyn Webb</a:t>
            </a:r>
          </a:p>
          <a:p>
            <a:r>
              <a:rPr lang="en-US" dirty="0">
                <a:hlinkClick r:id="rId2"/>
              </a:rPr>
              <a:t>willynwebb@csi.state.co.us</a:t>
            </a:r>
            <a:endParaRPr lang="en-US" dirty="0"/>
          </a:p>
          <a:p>
            <a:r>
              <a:rPr lang="en-US" dirty="0"/>
              <a:t>303-532-6262</a:t>
            </a:r>
          </a:p>
        </p:txBody>
      </p:sp>
    </p:spTree>
    <p:extLst>
      <p:ext uri="{BB962C8B-B14F-4D97-AF65-F5344CB8AC3E}">
        <p14:creationId xmlns:p14="http://schemas.microsoft.com/office/powerpoint/2010/main" val="302866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A254B8C-80A2-DC9E-7B8A-7FF655F56DAE}"/>
              </a:ext>
            </a:extLst>
          </p:cNvPr>
          <p:cNvSpPr txBox="1">
            <a:spLocks noGrp="1"/>
          </p:cNvSpPr>
          <p:nvPr>
            <p:ph type="title" idx="4294967295"/>
          </p:nvPr>
        </p:nvSpPr>
        <p:spPr>
          <a:xfrm>
            <a:off x="2232817" y="202321"/>
            <a:ext cx="4084857"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Early Learning Resources &amp; Support</a:t>
            </a:r>
          </a:p>
        </p:txBody>
      </p:sp>
      <p:sp>
        <p:nvSpPr>
          <p:cNvPr id="2" name="Text Placeholder 1">
            <a:extLst>
              <a:ext uri="{FF2B5EF4-FFF2-40B4-BE49-F238E27FC236}">
                <a16:creationId xmlns:a16="http://schemas.microsoft.com/office/drawing/2014/main" id="{077C0E69-3D52-E431-AF65-37223523C993}"/>
              </a:ext>
            </a:extLst>
          </p:cNvPr>
          <p:cNvSpPr>
            <a:spLocks noGrp="1"/>
          </p:cNvSpPr>
          <p:nvPr>
            <p:ph type="body" sz="quarter" idx="10"/>
          </p:nvPr>
        </p:nvSpPr>
        <p:spPr>
          <a:xfrm>
            <a:off x="1111172" y="706994"/>
            <a:ext cx="6110287" cy="647302"/>
          </a:xfrm>
        </p:spPr>
        <p:txBody>
          <a:bodyPr>
            <a:normAutofit/>
          </a:bodyPr>
          <a:lstStyle/>
          <a:p>
            <a:r>
              <a:rPr lang="en-US" sz="3600" dirty="0"/>
              <a:t>CSI Resource Site</a:t>
            </a:r>
          </a:p>
        </p:txBody>
      </p:sp>
      <p:sp>
        <p:nvSpPr>
          <p:cNvPr id="5" name="Text Placeholder 4">
            <a:extLst>
              <a:ext uri="{FF2B5EF4-FFF2-40B4-BE49-F238E27FC236}">
                <a16:creationId xmlns:a16="http://schemas.microsoft.com/office/drawing/2014/main" id="{DBFCF614-BAB7-7ACB-999A-C25D292C4902}"/>
              </a:ext>
            </a:extLst>
          </p:cNvPr>
          <p:cNvSpPr>
            <a:spLocks noGrp="1"/>
          </p:cNvSpPr>
          <p:nvPr>
            <p:ph type="body" sz="quarter" idx="13"/>
          </p:nvPr>
        </p:nvSpPr>
        <p:spPr>
          <a:xfrm>
            <a:off x="853968" y="1189888"/>
            <a:ext cx="7628181" cy="1246800"/>
          </a:xfrm>
        </p:spPr>
        <p:txBody>
          <a:bodyPr/>
          <a:lstStyle/>
          <a:p>
            <a:pPr marL="342900" indent="-342900">
              <a:buFont typeface="Arial" panose="020B0604020202020204" pitchFamily="34" charset="0"/>
              <a:buChar char="•"/>
            </a:pPr>
            <a:r>
              <a:rPr lang="en-US" dirty="0">
                <a:hlinkClick r:id="rId2"/>
              </a:rPr>
              <a:t>23-24 Early Learning Calendar One Pager </a:t>
            </a:r>
            <a:r>
              <a:rPr lang="en-US" dirty="0"/>
              <a:t>due dates/trainings</a:t>
            </a:r>
          </a:p>
          <a:p>
            <a:pPr marL="342900" indent="-342900">
              <a:buFont typeface="Arial" panose="020B0604020202020204" pitchFamily="34" charset="0"/>
              <a:buChar char="•"/>
            </a:pPr>
            <a:r>
              <a:rPr lang="en-US" dirty="0">
                <a:hlinkClick r:id="rId3"/>
              </a:rPr>
              <a:t>Guidebook</a:t>
            </a:r>
            <a:endParaRPr lang="en-US" dirty="0"/>
          </a:p>
          <a:p>
            <a:pPr marL="342900" indent="-342900">
              <a:buFont typeface="Arial" panose="020B0604020202020204" pitchFamily="34" charset="0"/>
              <a:buChar char="•"/>
            </a:pPr>
            <a:r>
              <a:rPr lang="en-US" dirty="0"/>
              <a:t>Training videos, slides, and links to additional resources</a:t>
            </a:r>
          </a:p>
          <a:p>
            <a:pPr marL="342900" indent="-342900">
              <a:buFont typeface="Arial" panose="020B0604020202020204" pitchFamily="34" charset="0"/>
              <a:buChar char="•"/>
            </a:pPr>
            <a:r>
              <a:rPr lang="en-US" dirty="0">
                <a:hlinkClick r:id="rId4"/>
              </a:rPr>
              <a:t>https://resources.csi.state.co.us/early-learning-programs-overview/</a:t>
            </a:r>
            <a:r>
              <a:rPr lang="en-US" dirty="0"/>
              <a:t> </a:t>
            </a:r>
          </a:p>
          <a:p>
            <a:pPr marL="342900" indent="-342900">
              <a:buFont typeface="Arial" panose="020B0604020202020204" pitchFamily="34" charset="0"/>
              <a:buChar char="•"/>
            </a:pPr>
            <a:endParaRPr lang="en-US" dirty="0"/>
          </a:p>
        </p:txBody>
      </p:sp>
      <p:sp>
        <p:nvSpPr>
          <p:cNvPr id="3" name="Text Placeholder 2">
            <a:extLst>
              <a:ext uri="{FF2B5EF4-FFF2-40B4-BE49-F238E27FC236}">
                <a16:creationId xmlns:a16="http://schemas.microsoft.com/office/drawing/2014/main" id="{37C2283F-1BD0-8671-9896-89AF53052A48}"/>
              </a:ext>
            </a:extLst>
          </p:cNvPr>
          <p:cNvSpPr>
            <a:spLocks noGrp="1"/>
          </p:cNvSpPr>
          <p:nvPr>
            <p:ph type="body" sz="quarter" idx="11"/>
          </p:nvPr>
        </p:nvSpPr>
        <p:spPr>
          <a:xfrm>
            <a:off x="1185063" y="2802315"/>
            <a:ext cx="7453840" cy="647302"/>
          </a:xfrm>
        </p:spPr>
        <p:txBody>
          <a:bodyPr>
            <a:normAutofit/>
          </a:bodyPr>
          <a:lstStyle/>
          <a:p>
            <a:r>
              <a:rPr lang="en-US" sz="3600" dirty="0"/>
              <a:t>Ready, Set, READ Newsletter &amp; Podcast</a:t>
            </a:r>
          </a:p>
        </p:txBody>
      </p:sp>
      <p:sp>
        <p:nvSpPr>
          <p:cNvPr id="6" name="Text Placeholder 5">
            <a:extLst>
              <a:ext uri="{FF2B5EF4-FFF2-40B4-BE49-F238E27FC236}">
                <a16:creationId xmlns:a16="http://schemas.microsoft.com/office/drawing/2014/main" id="{71089865-7807-DE9A-F938-60D944407182}"/>
              </a:ext>
            </a:extLst>
          </p:cNvPr>
          <p:cNvSpPr>
            <a:spLocks noGrp="1"/>
          </p:cNvSpPr>
          <p:nvPr>
            <p:ph type="body" sz="quarter" idx="14"/>
          </p:nvPr>
        </p:nvSpPr>
        <p:spPr>
          <a:xfrm>
            <a:off x="853968" y="3276481"/>
            <a:ext cx="5734997" cy="794378"/>
          </a:xfrm>
        </p:spPr>
        <p:txBody>
          <a:bodyPr/>
          <a:lstStyle/>
          <a:p>
            <a:pPr marL="342900" indent="-342900">
              <a:buFont typeface="Arial" panose="020B0604020202020204" pitchFamily="34" charset="0"/>
              <a:buChar char="•"/>
            </a:pPr>
            <a:r>
              <a:rPr lang="en-US" sz="1600" dirty="0"/>
              <a:t>Monthly newsletter, bi-weekly podcasts</a:t>
            </a:r>
          </a:p>
          <a:p>
            <a:pPr marL="342900" indent="-342900">
              <a:buFont typeface="Arial" panose="020B0604020202020204" pitchFamily="34" charset="0"/>
              <a:buChar char="•"/>
            </a:pPr>
            <a:r>
              <a:rPr lang="en-US" sz="1600" dirty="0"/>
              <a:t>Compliance Requirements, Grant Information, Due Dates</a:t>
            </a:r>
          </a:p>
          <a:p>
            <a:pPr marL="342900" indent="-342900">
              <a:buFont typeface="Arial" panose="020B0604020202020204" pitchFamily="34" charset="0"/>
              <a:buChar char="•"/>
            </a:pPr>
            <a:r>
              <a:rPr lang="en-US" sz="1600" dirty="0"/>
              <a:t>Stories from the field, spotlights, and connections</a:t>
            </a:r>
          </a:p>
          <a:p>
            <a:pPr marL="342900" indent="-342900">
              <a:buFont typeface="Arial" panose="020B0604020202020204" pitchFamily="34" charset="0"/>
              <a:buChar char="•"/>
            </a:pPr>
            <a:r>
              <a:rPr lang="en-US" sz="1600" dirty="0"/>
              <a:t>Opportunities &amp; Resources</a:t>
            </a:r>
          </a:p>
        </p:txBody>
      </p:sp>
      <p:sp>
        <p:nvSpPr>
          <p:cNvPr id="4" name="Text Placeholder 3">
            <a:extLst>
              <a:ext uri="{FF2B5EF4-FFF2-40B4-BE49-F238E27FC236}">
                <a16:creationId xmlns:a16="http://schemas.microsoft.com/office/drawing/2014/main" id="{75E6111A-9411-9A19-9598-3C60A0B9140C}"/>
              </a:ext>
            </a:extLst>
          </p:cNvPr>
          <p:cNvSpPr>
            <a:spLocks noGrp="1"/>
          </p:cNvSpPr>
          <p:nvPr>
            <p:ph type="body" sz="quarter" idx="12"/>
          </p:nvPr>
        </p:nvSpPr>
        <p:spPr>
          <a:xfrm>
            <a:off x="1185063" y="4692101"/>
            <a:ext cx="6750922" cy="533188"/>
          </a:xfrm>
        </p:spPr>
        <p:txBody>
          <a:bodyPr>
            <a:normAutofit fontScale="92500" lnSpcReduction="10000"/>
          </a:bodyPr>
          <a:lstStyle/>
          <a:p>
            <a:r>
              <a:rPr lang="en-US" sz="3600" dirty="0"/>
              <a:t>Face to Face </a:t>
            </a:r>
          </a:p>
        </p:txBody>
      </p:sp>
      <p:sp>
        <p:nvSpPr>
          <p:cNvPr id="7" name="Text Placeholder 6">
            <a:extLst>
              <a:ext uri="{FF2B5EF4-FFF2-40B4-BE49-F238E27FC236}">
                <a16:creationId xmlns:a16="http://schemas.microsoft.com/office/drawing/2014/main" id="{EA6A0BBE-8E50-65F0-F68B-0281AC7401B0}"/>
              </a:ext>
            </a:extLst>
          </p:cNvPr>
          <p:cNvSpPr>
            <a:spLocks noGrp="1"/>
          </p:cNvSpPr>
          <p:nvPr>
            <p:ph type="body" sz="quarter" idx="15"/>
          </p:nvPr>
        </p:nvSpPr>
        <p:spPr>
          <a:xfrm>
            <a:off x="898666" y="5116815"/>
            <a:ext cx="6921797" cy="1459431"/>
          </a:xfrm>
        </p:spPr>
        <p:txBody>
          <a:bodyPr/>
          <a:lstStyle/>
          <a:p>
            <a:pPr marL="342900" indent="-342900">
              <a:lnSpc>
                <a:spcPct val="100000"/>
              </a:lnSpc>
              <a:buFont typeface="Arial" panose="020B0604020202020204" pitchFamily="34" charset="0"/>
              <a:buChar char="•"/>
            </a:pPr>
            <a:r>
              <a:rPr lang="en-US" sz="1600" dirty="0"/>
              <a:t>Bi-weekly Preschool Leaders’ Group</a:t>
            </a:r>
          </a:p>
          <a:p>
            <a:pPr marL="342900" indent="-342900">
              <a:lnSpc>
                <a:spcPct val="100000"/>
              </a:lnSpc>
              <a:buFont typeface="Arial" panose="020B0604020202020204" pitchFamily="34" charset="0"/>
              <a:buChar char="•"/>
            </a:pPr>
            <a:r>
              <a:rPr lang="en-US" sz="1600" dirty="0"/>
              <a:t>Preschool Planning  One on One</a:t>
            </a:r>
          </a:p>
          <a:p>
            <a:pPr marL="342900" indent="-342900">
              <a:lnSpc>
                <a:spcPct val="100000"/>
              </a:lnSpc>
              <a:buFont typeface="Arial" panose="020B0604020202020204" pitchFamily="34" charset="0"/>
              <a:buChar char="•"/>
            </a:pPr>
            <a:r>
              <a:rPr lang="en-US" sz="1600" dirty="0"/>
              <a:t>Live training, READ Plan Regional Workshops, Office Hours and School Visits </a:t>
            </a:r>
          </a:p>
        </p:txBody>
      </p:sp>
    </p:spTree>
    <p:extLst>
      <p:ext uri="{BB962C8B-B14F-4D97-AF65-F5344CB8AC3E}">
        <p14:creationId xmlns:p14="http://schemas.microsoft.com/office/powerpoint/2010/main" val="390564810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3F850-14A6-499B-A39B-A8F879C65E1B}"/>
              </a:ext>
            </a:extLst>
          </p:cNvPr>
          <p:cNvSpPr>
            <a:spLocks noGrp="1"/>
          </p:cNvSpPr>
          <p:nvPr>
            <p:ph type="title"/>
          </p:nvPr>
        </p:nvSpPr>
        <p:spPr>
          <a:xfrm>
            <a:off x="374468" y="340451"/>
            <a:ext cx="8464731" cy="1898470"/>
          </a:xfrm>
        </p:spPr>
        <p:txBody>
          <a:bodyPr>
            <a:normAutofit fontScale="90000"/>
          </a:bodyPr>
          <a:lstStyle/>
          <a:p>
            <a:pPr algn="ctr"/>
            <a:r>
              <a:rPr lang="en-US" sz="67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Preschool</a:t>
            </a:r>
            <a:br>
              <a:rPr lang="en-US" sz="44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br>
            <a:br>
              <a:rPr lang="en-US" sz="3600" dirty="0">
                <a:solidFill>
                  <a:srgbClr val="0563C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br>
            <a:r>
              <a:rPr lang="en-US" sz="1800" dirty="0">
                <a:solidFill>
                  <a:srgbClr val="0563C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 Department of Early Childhood</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EC6F1516-CBCF-40F8-9EE9-951441B326C7}"/>
              </a:ext>
            </a:extLst>
          </p:cNvPr>
          <p:cNvSpPr>
            <a:spLocks noGrp="1"/>
          </p:cNvSpPr>
          <p:nvPr>
            <p:ph type="body" sz="quarter" idx="10"/>
          </p:nvPr>
        </p:nvSpPr>
        <p:spPr>
          <a:xfrm>
            <a:off x="304800" y="2748409"/>
            <a:ext cx="2605017" cy="533400"/>
          </a:xfrm>
        </p:spPr>
        <p:txBody>
          <a:bodyPr/>
          <a:lstStyle/>
          <a:p>
            <a:r>
              <a:rPr lang="en-US" sz="1800" b="1" dirty="0">
                <a:latin typeface="Arial" panose="020B0604020202020204" pitchFamily="34" charset="0"/>
                <a:cs typeface="Arial" panose="020B0604020202020204" pitchFamily="34" charset="0"/>
              </a:rPr>
              <a:t>Department of Early Childhood	</a:t>
            </a:r>
          </a:p>
        </p:txBody>
      </p:sp>
      <p:sp>
        <p:nvSpPr>
          <p:cNvPr id="4" name="Text Placeholder 3">
            <a:extLst>
              <a:ext uri="{FF2B5EF4-FFF2-40B4-BE49-F238E27FC236}">
                <a16:creationId xmlns:a16="http://schemas.microsoft.com/office/drawing/2014/main" id="{B3A68007-B026-4612-8D86-5147451DA3D1}"/>
              </a:ext>
            </a:extLst>
          </p:cNvPr>
          <p:cNvSpPr>
            <a:spLocks noGrp="1"/>
          </p:cNvSpPr>
          <p:nvPr>
            <p:ph type="body" sz="quarter" idx="11"/>
          </p:nvPr>
        </p:nvSpPr>
        <p:spPr>
          <a:xfrm>
            <a:off x="3423590" y="2813496"/>
            <a:ext cx="2332038" cy="403225"/>
          </a:xfrm>
        </p:spPr>
        <p:txBody>
          <a:bodyPr/>
          <a:lstStyle/>
          <a:p>
            <a:r>
              <a:rPr lang="en-US" sz="1800" b="1" dirty="0">
                <a:latin typeface="Arial" panose="020B0604020202020204" pitchFamily="34" charset="0"/>
                <a:cs typeface="Arial" panose="020B0604020202020204" pitchFamily="34" charset="0"/>
              </a:rPr>
              <a:t>Local Leads</a:t>
            </a:r>
          </a:p>
        </p:txBody>
      </p:sp>
      <p:sp>
        <p:nvSpPr>
          <p:cNvPr id="5" name="Text Placeholder 4">
            <a:extLst>
              <a:ext uri="{FF2B5EF4-FFF2-40B4-BE49-F238E27FC236}">
                <a16:creationId xmlns:a16="http://schemas.microsoft.com/office/drawing/2014/main" id="{5E8A1E0C-7685-479A-BCCA-FA5286501647}"/>
              </a:ext>
            </a:extLst>
          </p:cNvPr>
          <p:cNvSpPr>
            <a:spLocks noGrp="1"/>
          </p:cNvSpPr>
          <p:nvPr>
            <p:ph type="body" sz="quarter" idx="12"/>
          </p:nvPr>
        </p:nvSpPr>
        <p:spPr>
          <a:xfrm>
            <a:off x="6269401" y="2832421"/>
            <a:ext cx="2569799" cy="326169"/>
          </a:xfrm>
        </p:spPr>
        <p:txBody>
          <a:bodyPr/>
          <a:lstStyle/>
          <a:p>
            <a:r>
              <a:rPr lang="en-US" sz="1800" b="1" dirty="0">
                <a:latin typeface="Arial" panose="020B0604020202020204" pitchFamily="34" charset="0"/>
                <a:cs typeface="Arial" panose="020B0604020202020204" pitchFamily="34" charset="0"/>
              </a:rPr>
              <a:t>Universal Preschool</a:t>
            </a:r>
          </a:p>
        </p:txBody>
      </p:sp>
      <p:sp>
        <p:nvSpPr>
          <p:cNvPr id="6" name="Text Placeholder 5">
            <a:extLst>
              <a:ext uri="{FF2B5EF4-FFF2-40B4-BE49-F238E27FC236}">
                <a16:creationId xmlns:a16="http://schemas.microsoft.com/office/drawing/2014/main" id="{82A8BABD-C335-4FC5-86A8-DFE86258C229}"/>
              </a:ext>
            </a:extLst>
          </p:cNvPr>
          <p:cNvSpPr>
            <a:spLocks noGrp="1"/>
          </p:cNvSpPr>
          <p:nvPr>
            <p:ph type="body" sz="quarter" idx="13"/>
          </p:nvPr>
        </p:nvSpPr>
        <p:spPr>
          <a:xfrm>
            <a:off x="304800" y="3726209"/>
            <a:ext cx="2430463" cy="2711450"/>
          </a:xfrm>
        </p:spPr>
        <p:txBody>
          <a:bodyPr>
            <a:noAutofit/>
          </a:bodyPr>
          <a:lstStyle/>
          <a:p>
            <a:r>
              <a:rPr lang="en-US" sz="1800" dirty="0">
                <a:latin typeface="Arial" panose="020B0604020202020204" pitchFamily="34" charset="0"/>
                <a:cs typeface="Arial" panose="020B0604020202020204" pitchFamily="34" charset="0"/>
              </a:rPr>
              <a:t>Opened July 1, 2022	</a:t>
            </a:r>
          </a:p>
          <a:p>
            <a:r>
              <a:rPr lang="en-US" sz="1800" dirty="0">
                <a:latin typeface="Arial" panose="020B0604020202020204" pitchFamily="34" charset="0"/>
                <a:cs typeface="Arial" panose="020B0604020202020204" pitchFamily="34" charset="0"/>
              </a:rPr>
              <a:t>Dr. Lisa Roy, Ex Dir</a:t>
            </a:r>
          </a:p>
          <a:p>
            <a:r>
              <a:rPr lang="en-US" sz="1800" dirty="0">
                <a:latin typeface="Arial" panose="020B0604020202020204" pitchFamily="34" charset="0"/>
                <a:cs typeface="Arial" panose="020B0604020202020204" pitchFamily="34" charset="0"/>
              </a:rPr>
              <a:t>Dawn Odean, UPK</a:t>
            </a:r>
          </a:p>
        </p:txBody>
      </p:sp>
      <p:sp>
        <p:nvSpPr>
          <p:cNvPr id="7" name="Text Placeholder 6">
            <a:extLst>
              <a:ext uri="{FF2B5EF4-FFF2-40B4-BE49-F238E27FC236}">
                <a16:creationId xmlns:a16="http://schemas.microsoft.com/office/drawing/2014/main" id="{D0B9A0F3-7C03-4FB3-972B-9B41612A0E3B}"/>
              </a:ext>
            </a:extLst>
          </p:cNvPr>
          <p:cNvSpPr>
            <a:spLocks noGrp="1"/>
          </p:cNvSpPr>
          <p:nvPr>
            <p:ph type="body" sz="quarter" idx="14"/>
          </p:nvPr>
        </p:nvSpPr>
        <p:spPr>
          <a:xfrm>
            <a:off x="3262494" y="3726209"/>
            <a:ext cx="2430463" cy="2606675"/>
          </a:xfrm>
        </p:spPr>
        <p:txBody>
          <a:bodyPr>
            <a:normAutofit/>
          </a:bodyPr>
          <a:lstStyle/>
          <a:p>
            <a:r>
              <a:rPr lang="en-US" sz="1800" dirty="0">
                <a:latin typeface="Arial" panose="020B0604020202020204" pitchFamily="34" charset="0"/>
                <a:cs typeface="Arial" panose="020B0604020202020204" pitchFamily="34" charset="0"/>
                <a:hlinkClick r:id="rId4"/>
              </a:rPr>
              <a:t>Local Coordinating Organizations</a:t>
            </a: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id="{A3C0CC09-B943-4250-8A7E-1BF55E5B7D74}"/>
              </a:ext>
            </a:extLst>
          </p:cNvPr>
          <p:cNvSpPr>
            <a:spLocks noGrp="1"/>
          </p:cNvSpPr>
          <p:nvPr>
            <p:ph type="body" sz="quarter" idx="15"/>
          </p:nvPr>
        </p:nvSpPr>
        <p:spPr>
          <a:xfrm>
            <a:off x="6220188" y="3726210"/>
            <a:ext cx="2695212" cy="2606674"/>
          </a:xfrm>
        </p:spPr>
        <p:txBody>
          <a:bodyPr>
            <a:normAutofit/>
          </a:bodyPr>
          <a:lstStyle/>
          <a:p>
            <a:r>
              <a:rPr lang="en-US" sz="1800" dirty="0">
                <a:latin typeface="Arial" panose="020B0604020202020204" pitchFamily="34" charset="0"/>
                <a:cs typeface="Arial" panose="020B0604020202020204" pitchFamily="34" charset="0"/>
              </a:rPr>
              <a:t>Began August 1, 2023</a:t>
            </a:r>
          </a:p>
          <a:p>
            <a:r>
              <a:rPr lang="en-US" sz="1800" dirty="0">
                <a:latin typeface="Arial" panose="020B0604020202020204" pitchFamily="34" charset="0"/>
                <a:cs typeface="Arial" panose="020B0604020202020204" pitchFamily="34" charset="0"/>
              </a:rPr>
              <a:t>10 hours/week for children the year before entering K in statute</a:t>
            </a:r>
          </a:p>
          <a:p>
            <a:r>
              <a:rPr lang="en-US" sz="1800" dirty="0">
                <a:latin typeface="Arial" panose="020B0604020202020204" pitchFamily="34" charset="0"/>
                <a:cs typeface="Arial" panose="020B0604020202020204" pitchFamily="34" charset="0"/>
              </a:rPr>
              <a:t>15 hours for part time</a:t>
            </a:r>
          </a:p>
          <a:p>
            <a:r>
              <a:rPr lang="en-US" sz="1800" dirty="0">
                <a:latin typeface="Arial" panose="020B0604020202020204" pitchFamily="34" charset="0"/>
                <a:cs typeface="Arial" panose="020B0604020202020204" pitchFamily="34" charset="0"/>
              </a:rPr>
              <a:t>30 hours with income + another eligibility factor</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725017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4540-E851-7052-D71D-0B0F1E29FAF1}"/>
              </a:ext>
            </a:extLst>
          </p:cNvPr>
          <p:cNvSpPr>
            <a:spLocks noGrp="1"/>
          </p:cNvSpPr>
          <p:nvPr>
            <p:ph type="ctrTitle"/>
          </p:nvPr>
        </p:nvSpPr>
        <p:spPr/>
        <p:txBody>
          <a:bodyPr/>
          <a:lstStyle/>
          <a:p>
            <a:pPr algn="ctr"/>
            <a:r>
              <a:rPr lang="en-US" dirty="0"/>
              <a:t>Kindergarten School Readiness</a:t>
            </a:r>
            <a:br>
              <a:rPr lang="en-US" dirty="0"/>
            </a:br>
            <a:endParaRPr lang="en-US" dirty="0"/>
          </a:p>
        </p:txBody>
      </p:sp>
      <p:sp>
        <p:nvSpPr>
          <p:cNvPr id="3" name="Subtitle 2">
            <a:extLst>
              <a:ext uri="{FF2B5EF4-FFF2-40B4-BE49-F238E27FC236}">
                <a16:creationId xmlns:a16="http://schemas.microsoft.com/office/drawing/2014/main" id="{A483EC42-66F0-A7B0-B117-8BC4C36FA9AC}"/>
              </a:ext>
            </a:extLst>
          </p:cNvPr>
          <p:cNvSpPr>
            <a:spLocks noGrp="1"/>
          </p:cNvSpPr>
          <p:nvPr>
            <p:ph type="subTitle" idx="1"/>
          </p:nvPr>
        </p:nvSpPr>
        <p:spPr>
          <a:xfrm>
            <a:off x="685799" y="3885824"/>
            <a:ext cx="7772399" cy="2387600"/>
          </a:xfrm>
        </p:spPr>
        <p:txBody>
          <a:bodyPr>
            <a:normAutofit lnSpcReduction="10000"/>
          </a:bodyPr>
          <a:lstStyle/>
          <a:p>
            <a:r>
              <a:rPr lang="en-US" dirty="0"/>
              <a:t>Within first 60 days of school for all Kindergarteners</a:t>
            </a:r>
          </a:p>
          <a:p>
            <a:r>
              <a:rPr lang="en-US" dirty="0"/>
              <a:t>Six domains learning</a:t>
            </a:r>
          </a:p>
          <a:p>
            <a:r>
              <a:rPr lang="en-US" dirty="0">
                <a:hlinkClick r:id="rId2"/>
              </a:rPr>
              <a:t>CDE approved assessments </a:t>
            </a:r>
            <a:r>
              <a:rPr lang="en-US" dirty="0"/>
              <a:t>or a waiver for an evidence-based replacement</a:t>
            </a:r>
          </a:p>
          <a:p>
            <a:r>
              <a:rPr lang="en-US" dirty="0"/>
              <a:t>Template due by email to Willyn end of Oct.</a:t>
            </a:r>
          </a:p>
          <a:p>
            <a:r>
              <a:rPr lang="en-US" dirty="0"/>
              <a:t>Training Aug 16</a:t>
            </a:r>
            <a:r>
              <a:rPr lang="en-US" baseline="30000" dirty="0"/>
              <a:t>th</a:t>
            </a:r>
            <a:r>
              <a:rPr lang="en-US" dirty="0"/>
              <a:t> 3:30 </a:t>
            </a:r>
          </a:p>
        </p:txBody>
      </p:sp>
    </p:spTree>
    <p:extLst>
      <p:ext uri="{BB962C8B-B14F-4D97-AF65-F5344CB8AC3E}">
        <p14:creationId xmlns:p14="http://schemas.microsoft.com/office/powerpoint/2010/main" val="383066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D4D3B-9414-FB61-255B-06D925A01C04}"/>
              </a:ext>
            </a:extLst>
          </p:cNvPr>
          <p:cNvSpPr>
            <a:spLocks noGrp="1"/>
          </p:cNvSpPr>
          <p:nvPr>
            <p:ph type="title"/>
          </p:nvPr>
        </p:nvSpPr>
        <p:spPr/>
        <p:txBody>
          <a:bodyPr/>
          <a:lstStyle/>
          <a:p>
            <a:r>
              <a:rPr lang="en-US" dirty="0"/>
              <a:t>READ Act</a:t>
            </a:r>
          </a:p>
        </p:txBody>
      </p:sp>
      <p:sp>
        <p:nvSpPr>
          <p:cNvPr id="3" name="Content Placeholder 2">
            <a:extLst>
              <a:ext uri="{FF2B5EF4-FFF2-40B4-BE49-F238E27FC236}">
                <a16:creationId xmlns:a16="http://schemas.microsoft.com/office/drawing/2014/main" id="{C15EB258-E3C9-9D35-14BB-895B3CD3BD48}"/>
              </a:ext>
            </a:extLst>
          </p:cNvPr>
          <p:cNvSpPr>
            <a:spLocks noGrp="1"/>
          </p:cNvSpPr>
          <p:nvPr>
            <p:ph idx="1"/>
          </p:nvPr>
        </p:nvSpPr>
        <p:spPr>
          <a:xfrm>
            <a:off x="628649" y="1825625"/>
            <a:ext cx="8154623" cy="4351338"/>
          </a:xfrm>
        </p:spPr>
        <p:txBody>
          <a:bodyPr>
            <a:normAutofit fontScale="70000" lnSpcReduction="20000"/>
          </a:bodyPr>
          <a:lstStyle/>
          <a:p>
            <a:r>
              <a:rPr lang="en-US" dirty="0"/>
              <a:t>Approved Literacy and Assessment Programs</a:t>
            </a:r>
          </a:p>
          <a:p>
            <a:r>
              <a:rPr lang="en-US" dirty="0"/>
              <a:t>Literacy Transparency Dashboard</a:t>
            </a:r>
          </a:p>
          <a:p>
            <a:r>
              <a:rPr lang="en-US" dirty="0"/>
              <a:t>Identification of Significant Reading Deficiency and READ Plans</a:t>
            </a:r>
          </a:p>
          <a:p>
            <a:r>
              <a:rPr lang="en-US" dirty="0"/>
              <a:t>Data Collection &amp; READ Data Dashboard, K-3 and 4-12 (cohort)</a:t>
            </a:r>
          </a:p>
          <a:p>
            <a:r>
              <a:rPr lang="en-US" dirty="0"/>
              <a:t>Budget Allowable Uses</a:t>
            </a:r>
          </a:p>
          <a:p>
            <a:r>
              <a:rPr lang="en-US" dirty="0"/>
              <a:t>Training Requirements </a:t>
            </a:r>
          </a:p>
          <a:p>
            <a:pPr marL="1028700" lvl="1" indent="-342900"/>
            <a:r>
              <a:rPr lang="en-US" sz="2000" dirty="0"/>
              <a:t>K-3 Teachers (includes SPED, does not include specials or paraprofessionals) completed Aug 1</a:t>
            </a:r>
          </a:p>
          <a:p>
            <a:pPr marL="1143000" lvl="1" indent="-457200"/>
            <a:r>
              <a:rPr lang="en-US" dirty="0"/>
              <a:t>COOL system for Licensed Teachers</a:t>
            </a:r>
          </a:p>
          <a:p>
            <a:pPr marL="1143000" lvl="1" indent="-457200"/>
            <a:r>
              <a:rPr lang="en-US" dirty="0"/>
              <a:t>G-Drive Secure Data Transfer</a:t>
            </a:r>
          </a:p>
          <a:p>
            <a:pPr marL="1143000" lvl="1" indent="-457200"/>
            <a:r>
              <a:rPr lang="en-US" dirty="0"/>
              <a:t>READ, Teacher SY23, TEST Template</a:t>
            </a:r>
          </a:p>
          <a:p>
            <a:pPr marL="1143000" lvl="1" indent="-457200"/>
            <a:r>
              <a:rPr lang="en-US" dirty="0"/>
              <a:t>Hired after June 1, 2023 due Aug 1, 2024</a:t>
            </a:r>
          </a:p>
          <a:p>
            <a:pPr marL="1143000" lvl="1" indent="-457200"/>
            <a:endParaRPr lang="en-US" dirty="0"/>
          </a:p>
          <a:p>
            <a:pPr lvl="1" indent="0">
              <a:buNone/>
            </a:pPr>
            <a:r>
              <a:rPr lang="en-US" dirty="0"/>
              <a:t>Principal/Administrator </a:t>
            </a:r>
          </a:p>
          <a:p>
            <a:pPr marL="1028700" lvl="1" indent="-342900"/>
            <a:r>
              <a:rPr lang="en-US" dirty="0"/>
              <a:t>20 hour training (5 hour if the teacher training was completed)</a:t>
            </a:r>
          </a:p>
          <a:p>
            <a:pPr marL="1028700" lvl="1" indent="-342900"/>
            <a:r>
              <a:rPr lang="en-US" dirty="0"/>
              <a:t>Due Aug 1, 2024</a:t>
            </a:r>
          </a:p>
        </p:txBody>
      </p:sp>
    </p:spTree>
    <p:extLst>
      <p:ext uri="{BB962C8B-B14F-4D97-AF65-F5344CB8AC3E}">
        <p14:creationId xmlns:p14="http://schemas.microsoft.com/office/powerpoint/2010/main" val="281179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86B3A-BB4D-EF53-051D-1F72F5468AAA}"/>
              </a:ext>
            </a:extLst>
          </p:cNvPr>
          <p:cNvSpPr>
            <a:spLocks noGrp="1"/>
          </p:cNvSpPr>
          <p:nvPr>
            <p:ph type="title"/>
          </p:nvPr>
        </p:nvSpPr>
        <p:spPr/>
        <p:txBody>
          <a:bodyPr/>
          <a:lstStyle/>
          <a:p>
            <a:r>
              <a:rPr lang="en-US" dirty="0"/>
              <a:t>Upcoming Required Training </a:t>
            </a:r>
          </a:p>
        </p:txBody>
      </p:sp>
      <p:sp>
        <p:nvSpPr>
          <p:cNvPr id="3" name="Content Placeholder 2">
            <a:extLst>
              <a:ext uri="{FF2B5EF4-FFF2-40B4-BE49-F238E27FC236}">
                <a16:creationId xmlns:a16="http://schemas.microsoft.com/office/drawing/2014/main" id="{97D4674B-AE6D-2A3B-86EB-EA530461427C}"/>
              </a:ext>
            </a:extLst>
          </p:cNvPr>
          <p:cNvSpPr>
            <a:spLocks noGrp="1"/>
          </p:cNvSpPr>
          <p:nvPr>
            <p:ph idx="1"/>
          </p:nvPr>
        </p:nvSpPr>
        <p:spPr>
          <a:xfrm>
            <a:off x="384810" y="1805305"/>
            <a:ext cx="7886700" cy="4351338"/>
          </a:xfrm>
        </p:spPr>
        <p:txBody>
          <a:bodyPr>
            <a:normAutofit/>
          </a:bodyPr>
          <a:lstStyle/>
          <a:p>
            <a:pPr marL="342900" marR="0" indent="-342900">
              <a:spcBef>
                <a:spcPts val="0"/>
              </a:spcBef>
              <a:spcAft>
                <a:spcPts val="0"/>
              </a:spcAft>
              <a:buFont typeface="Arial" panose="020B0604020202020204" pitchFamily="34" charset="0"/>
              <a:buChar cha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READ K-3 Requirements Training </a:t>
            </a:r>
          </a:p>
          <a:p>
            <a:pPr marL="0" marR="0">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August </a:t>
            </a:r>
            <a:r>
              <a:rPr lang="en-US" sz="2000" b="1" dirty="0">
                <a:latin typeface="Calibri" panose="020F0502020204030204" pitchFamily="34" charset="0"/>
                <a:ea typeface="Calibri" panose="020F0502020204030204" pitchFamily="34" charset="0"/>
                <a:cs typeface="Times New Roman" panose="02020603050405020304" pitchFamily="18" charset="0"/>
              </a:rPr>
              <a:t>9</a:t>
            </a:r>
            <a:r>
              <a:rPr lang="en-US" sz="2000" b="1"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4:00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Register in advance for this meeting</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indent="-342900" algn="l">
              <a:spcBef>
                <a:spcPts val="0"/>
              </a:spcBef>
              <a:spcAft>
                <a:spcPts val="0"/>
              </a:spcAft>
              <a:buFont typeface="Arial" panose="020B0604020202020204" pitchFamily="34" charset="0"/>
              <a:buChar char="•"/>
            </a:pPr>
            <a:r>
              <a:rPr lang="en-US" sz="2000" b="1" dirty="0">
                <a:effectLst/>
                <a:latin typeface="Lato" panose="020F0502020204030203" pitchFamily="34" charset="0"/>
                <a:ea typeface="Calibri" panose="020F0502020204030204" pitchFamily="34" charset="0"/>
                <a:cs typeface="Times New Roman" panose="02020603050405020304" pitchFamily="18" charset="0"/>
              </a:rPr>
              <a:t>School Readiness Assessment for Kindergarteners Training </a:t>
            </a:r>
          </a:p>
          <a:p>
            <a:pPr marL="0" marR="0" algn="l">
              <a:spcBef>
                <a:spcPts val="0"/>
              </a:spcBef>
              <a:spcAft>
                <a:spcPts val="0"/>
              </a:spcAft>
            </a:pPr>
            <a:r>
              <a:rPr lang="en-US" sz="2000" b="1" dirty="0">
                <a:effectLst/>
                <a:latin typeface="Lato" panose="020F0502020204030203" pitchFamily="34" charset="0"/>
                <a:ea typeface="Calibri" panose="020F0502020204030204" pitchFamily="34" charset="0"/>
                <a:cs typeface="Times New Roman" panose="02020603050405020304" pitchFamily="18" charset="0"/>
              </a:rPr>
              <a:t>	August 16</a:t>
            </a:r>
            <a:r>
              <a:rPr lang="en-US" sz="2000" b="1" baseline="30000" dirty="0">
                <a:effectLst/>
                <a:latin typeface="Lato" panose="020F0502020204030203" pitchFamily="34" charset="0"/>
                <a:ea typeface="Calibri" panose="020F0502020204030204" pitchFamily="34" charset="0"/>
                <a:cs typeface="Times New Roman" panose="02020603050405020304" pitchFamily="18" charset="0"/>
              </a:rPr>
              <a:t>th</a:t>
            </a:r>
            <a:r>
              <a:rPr lang="en-US" sz="2000" b="1" dirty="0">
                <a:effectLst/>
                <a:latin typeface="Lato" panose="020F0502020204030203" pitchFamily="34" charset="0"/>
                <a:ea typeface="Calibri" panose="020F0502020204030204" pitchFamily="34" charset="0"/>
                <a:cs typeface="Times New Roman" panose="02020603050405020304" pitchFamily="18" charset="0"/>
              </a:rPr>
              <a:t> 3:30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1400" dirty="0">
                <a:effectLst/>
                <a:latin typeface="Lato" panose="020F0502020204030203" pitchFamily="34" charset="0"/>
                <a:ea typeface="Calibri" panose="020F0502020204030204" pitchFamily="34" charset="0"/>
                <a:cs typeface="Times New Roman" panose="02020603050405020304" pitchFamily="18" charset="0"/>
              </a:rPr>
              <a:t>	Register in advance for this meeting</a:t>
            </a:r>
          </a:p>
          <a:p>
            <a:pPr marL="0" marR="0" algn="l">
              <a:spcBef>
                <a:spcPts val="0"/>
              </a:spcBef>
              <a:spcAft>
                <a:spcPts val="0"/>
              </a:spcAft>
            </a:pPr>
            <a:endParaRPr lang="en-US" sz="1400" dirty="0">
              <a:latin typeface="Lato" panose="020F0502020204030203" pitchFamily="34" charset="0"/>
              <a:ea typeface="Calibri" panose="020F0502020204030204" pitchFamily="34" charset="0"/>
              <a:cs typeface="Times New Roman" panose="02020603050405020304" pitchFamily="18" charset="0"/>
            </a:endParaRPr>
          </a:p>
          <a:p>
            <a:pPr marL="0" marR="0" algn="l">
              <a:spcBef>
                <a:spcPts val="0"/>
              </a:spcBef>
              <a:spcAft>
                <a:spcPts val="0"/>
              </a:spcAft>
            </a:pPr>
            <a:endParaRPr lang="en-US" sz="1400" dirty="0">
              <a:effectLst/>
              <a:latin typeface="Lato" panose="020F0502020204030203" pitchFamily="34" charset="0"/>
              <a:ea typeface="Calibri" panose="020F0502020204030204" pitchFamily="34" charset="0"/>
              <a:cs typeface="Times New Roman" panose="02020603050405020304" pitchFamily="18" charset="0"/>
            </a:endParaRPr>
          </a:p>
          <a:p>
            <a:pPr marL="342900" marR="0" indent="-342900" algn="l">
              <a:spcBef>
                <a:spcPts val="0"/>
              </a:spcBef>
              <a:spcAft>
                <a:spcPts val="0"/>
              </a:spcAft>
              <a:buFont typeface="Arial" panose="020B0604020202020204" pitchFamily="34" charset="0"/>
              <a:buChar char="•"/>
            </a:pPr>
            <a:r>
              <a:rPr lang="en-US" sz="2000" dirty="0">
                <a:latin typeface="Lato" panose="020F0502020204030203" pitchFamily="34" charset="0"/>
                <a:ea typeface="Calibri" panose="020F0502020204030204" pitchFamily="34" charset="0"/>
                <a:cs typeface="Times New Roman" panose="02020603050405020304" pitchFamily="18" charset="0"/>
              </a:rPr>
              <a:t>TS Gold Check In &amp; Training</a:t>
            </a:r>
          </a:p>
          <a:p>
            <a:pPr marL="0" marR="0" algn="l">
              <a:spcBef>
                <a:spcPts val="0"/>
              </a:spcBef>
              <a:spcAft>
                <a:spcPts val="0"/>
              </a:spcAft>
            </a:pPr>
            <a:r>
              <a:rPr lang="en-US" sz="2000" dirty="0">
                <a:effectLst/>
                <a:latin typeface="Lato" panose="020F0502020204030203" pitchFamily="34" charset="0"/>
                <a:ea typeface="Calibri" panose="020F0502020204030204" pitchFamily="34" charset="0"/>
                <a:cs typeface="Times New Roman" panose="02020603050405020304" pitchFamily="18" charset="0"/>
              </a:rPr>
              <a:t>	August 15 10:00</a:t>
            </a:r>
          </a:p>
          <a:p>
            <a:pPr marL="0" marR="0" algn="l">
              <a:spcBef>
                <a:spcPts val="0"/>
              </a:spcBef>
              <a:spcAft>
                <a:spcPts val="0"/>
              </a:spcAft>
            </a:pPr>
            <a:r>
              <a:rPr lang="en-US" sz="1400" dirty="0">
                <a:latin typeface="Lato" panose="020F0502020204030203" pitchFamily="34" charset="0"/>
                <a:ea typeface="Calibri" panose="020F0502020204030204" pitchFamily="34" charset="0"/>
                <a:cs typeface="Times New Roman" panose="02020603050405020304" pitchFamily="18" charset="0"/>
              </a:rPr>
              <a:t>	Register in advance for this meeting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0923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FA8DB-0071-0EB2-4045-6F8BB774DD85}"/>
              </a:ext>
            </a:extLst>
          </p:cNvPr>
          <p:cNvSpPr>
            <a:spLocks noGrp="1"/>
          </p:cNvSpPr>
          <p:nvPr>
            <p:ph type="title"/>
          </p:nvPr>
        </p:nvSpPr>
        <p:spPr/>
        <p:txBody>
          <a:bodyPr/>
          <a:lstStyle/>
          <a:p>
            <a:r>
              <a:rPr lang="en-US" dirty="0"/>
              <a:t>Upcoming Due Dates</a:t>
            </a:r>
          </a:p>
        </p:txBody>
      </p:sp>
      <p:sp>
        <p:nvSpPr>
          <p:cNvPr id="3" name="Content Placeholder 2">
            <a:extLst>
              <a:ext uri="{FF2B5EF4-FFF2-40B4-BE49-F238E27FC236}">
                <a16:creationId xmlns:a16="http://schemas.microsoft.com/office/drawing/2014/main" id="{38A8B629-A042-DD25-334C-05AAC1BABBE4}"/>
              </a:ext>
            </a:extLst>
          </p:cNvPr>
          <p:cNvSpPr>
            <a:spLocks noGrp="1"/>
          </p:cNvSpPr>
          <p:nvPr>
            <p:ph idx="1"/>
          </p:nvPr>
        </p:nvSpPr>
        <p:spPr/>
        <p:txBody>
          <a:bodyPr/>
          <a:lstStyle/>
          <a:p>
            <a:pPr marL="457200" indent="-457200">
              <a:buFont typeface="Arial" panose="020B0604020202020204" pitchFamily="34" charset="0"/>
              <a:buChar char="•"/>
            </a:pPr>
            <a:r>
              <a:rPr lang="en-US" dirty="0"/>
              <a:t>August 1</a:t>
            </a:r>
            <a:r>
              <a:rPr lang="en-US" baseline="30000" dirty="0"/>
              <a:t>st</a:t>
            </a:r>
            <a:r>
              <a:rPr lang="en-US" dirty="0"/>
              <a:t> Teacher Training Template (in your </a:t>
            </a:r>
          </a:p>
          <a:p>
            <a:pPr lvl="1" indent="0">
              <a:buNone/>
            </a:pPr>
            <a:r>
              <a:rPr lang="en-US" dirty="0"/>
              <a:t>  G-Drive Folder)</a:t>
            </a:r>
          </a:p>
          <a:p>
            <a:pPr lvl="1" indent="0">
              <a:buNone/>
            </a:pPr>
            <a:endParaRPr lang="en-US" dirty="0"/>
          </a:p>
          <a:p>
            <a:pPr marL="457200" indent="-457200">
              <a:buFont typeface="Arial" panose="020B0604020202020204" pitchFamily="34" charset="0"/>
              <a:buChar char="•"/>
            </a:pPr>
            <a:r>
              <a:rPr lang="en-US" dirty="0"/>
              <a:t>August 24</a:t>
            </a:r>
            <a:r>
              <a:rPr lang="en-US" baseline="30000" dirty="0"/>
              <a:t>th</a:t>
            </a:r>
            <a:r>
              <a:rPr lang="en-US" dirty="0"/>
              <a:t> READ Assessment Calendar </a:t>
            </a:r>
          </a:p>
          <a:p>
            <a:r>
              <a:rPr lang="en-US" dirty="0"/>
              <a:t>	(email Willyn)</a:t>
            </a:r>
          </a:p>
          <a:p>
            <a:endParaRPr lang="en-US" dirty="0"/>
          </a:p>
          <a:p>
            <a:pPr marL="457200" indent="-457200">
              <a:buFont typeface="Arial" panose="020B0604020202020204" pitchFamily="34" charset="0"/>
              <a:buChar char="•"/>
            </a:pPr>
            <a:r>
              <a:rPr lang="en-US" dirty="0"/>
              <a:t>Sept 25 TS Gold IRR for preschool </a:t>
            </a:r>
          </a:p>
          <a:p>
            <a:r>
              <a:rPr lang="en-US" dirty="0"/>
              <a:t>	Results Matter staff</a:t>
            </a:r>
          </a:p>
        </p:txBody>
      </p:sp>
    </p:spTree>
    <p:extLst>
      <p:ext uri="{BB962C8B-B14F-4D97-AF65-F5344CB8AC3E}">
        <p14:creationId xmlns:p14="http://schemas.microsoft.com/office/powerpoint/2010/main" val="2885911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1F6C2FE-EBDB-EF9A-7161-AE1FFFFBE8AB}"/>
              </a:ext>
            </a:extLst>
          </p:cNvPr>
          <p:cNvSpPr txBox="1">
            <a:spLocks noGrp="1"/>
          </p:cNvSpPr>
          <p:nvPr>
            <p:ph type="title" idx="4294967295"/>
          </p:nvPr>
        </p:nvSpPr>
        <p:spPr>
          <a:xfrm>
            <a:off x="2211978" y="296091"/>
            <a:ext cx="4615542"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CSI Email Groups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Determined by School Leaders</a:t>
            </a:r>
          </a:p>
        </p:txBody>
      </p:sp>
      <p:sp>
        <p:nvSpPr>
          <p:cNvPr id="2" name="Text Placeholder 1">
            <a:extLst>
              <a:ext uri="{FF2B5EF4-FFF2-40B4-BE49-F238E27FC236}">
                <a16:creationId xmlns:a16="http://schemas.microsoft.com/office/drawing/2014/main" id="{077C0E69-3D52-E431-AF65-37223523C993}"/>
              </a:ext>
            </a:extLst>
          </p:cNvPr>
          <p:cNvSpPr>
            <a:spLocks noGrp="1"/>
          </p:cNvSpPr>
          <p:nvPr>
            <p:ph type="body" sz="quarter" idx="10"/>
          </p:nvPr>
        </p:nvSpPr>
        <p:spPr>
          <a:xfrm>
            <a:off x="1258954" y="1405915"/>
            <a:ext cx="6110287" cy="647302"/>
          </a:xfrm>
        </p:spPr>
        <p:txBody>
          <a:bodyPr>
            <a:normAutofit/>
          </a:bodyPr>
          <a:lstStyle/>
          <a:p>
            <a:r>
              <a:rPr lang="en-US" sz="3600" dirty="0"/>
              <a:t>PreK (current and planning)</a:t>
            </a:r>
          </a:p>
        </p:txBody>
      </p:sp>
      <p:sp>
        <p:nvSpPr>
          <p:cNvPr id="3" name="Text Placeholder 2">
            <a:extLst>
              <a:ext uri="{FF2B5EF4-FFF2-40B4-BE49-F238E27FC236}">
                <a16:creationId xmlns:a16="http://schemas.microsoft.com/office/drawing/2014/main" id="{37C2283F-1BD0-8671-9896-89AF53052A48}"/>
              </a:ext>
            </a:extLst>
          </p:cNvPr>
          <p:cNvSpPr>
            <a:spLocks noGrp="1"/>
          </p:cNvSpPr>
          <p:nvPr>
            <p:ph type="body" sz="quarter" idx="11"/>
          </p:nvPr>
        </p:nvSpPr>
        <p:spPr>
          <a:xfrm>
            <a:off x="1185063" y="3105349"/>
            <a:ext cx="6110287" cy="647302"/>
          </a:xfrm>
        </p:spPr>
        <p:txBody>
          <a:bodyPr>
            <a:normAutofit fontScale="92500"/>
          </a:bodyPr>
          <a:lstStyle/>
          <a:p>
            <a:r>
              <a:rPr lang="en-US" sz="3600" dirty="0"/>
              <a:t>School Readiness (kindergarten)</a:t>
            </a:r>
          </a:p>
        </p:txBody>
      </p:sp>
      <p:sp>
        <p:nvSpPr>
          <p:cNvPr id="4" name="Text Placeholder 3">
            <a:extLst>
              <a:ext uri="{FF2B5EF4-FFF2-40B4-BE49-F238E27FC236}">
                <a16:creationId xmlns:a16="http://schemas.microsoft.com/office/drawing/2014/main" id="{75E6111A-9411-9A19-9598-3C60A0B9140C}"/>
              </a:ext>
            </a:extLst>
          </p:cNvPr>
          <p:cNvSpPr>
            <a:spLocks/>
          </p:cNvSpPr>
          <p:nvPr/>
        </p:nvSpPr>
        <p:spPr>
          <a:xfrm>
            <a:off x="1336675" y="4916488"/>
            <a:ext cx="6110288" cy="5349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lnSpcReduction="10000"/>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008CA0"/>
                </a:solidFill>
                <a:effectLst/>
                <a:uLnTx/>
                <a:uFillTx/>
                <a:latin typeface="+mn-lt"/>
                <a:ea typeface="+mn-ea"/>
                <a:cs typeface="+mn-cs"/>
              </a:rPr>
              <a:t>READ Act (K-3 and Cohort)</a:t>
            </a:r>
          </a:p>
        </p:txBody>
      </p:sp>
      <p:sp>
        <p:nvSpPr>
          <p:cNvPr id="9" name="TextBox 8">
            <a:extLst>
              <a:ext uri="{FF2B5EF4-FFF2-40B4-BE49-F238E27FC236}">
                <a16:creationId xmlns:a16="http://schemas.microsoft.com/office/drawing/2014/main" id="{BC82CC4C-76C1-C433-70B2-B1288A63B452}"/>
              </a:ext>
            </a:extLst>
          </p:cNvPr>
          <p:cNvSpPr txBox="1"/>
          <p:nvPr/>
        </p:nvSpPr>
        <p:spPr>
          <a:xfrm>
            <a:off x="1893455" y="6151418"/>
            <a:ext cx="4608945" cy="646331"/>
          </a:xfrm>
          <a:prstGeom prst="rect">
            <a:avLst/>
          </a:prstGeom>
          <a:noFill/>
        </p:spPr>
        <p:txBody>
          <a:bodyPr wrap="square" rtlCol="0">
            <a:spAutoFit/>
          </a:bodyPr>
          <a:lstStyle/>
          <a:p>
            <a:r>
              <a:rPr lang="en-US" dirty="0"/>
              <a:t>To get on </a:t>
            </a:r>
            <a:r>
              <a:rPr lang="en-US" dirty="0" err="1"/>
              <a:t>Willyn’s</a:t>
            </a:r>
            <a:r>
              <a:rPr lang="en-US" dirty="0"/>
              <a:t> listserv for the newsletter, just email </a:t>
            </a:r>
            <a:r>
              <a:rPr lang="en-US" dirty="0">
                <a:hlinkClick r:id="rId2"/>
              </a:rPr>
              <a:t>willynwebb@csi.state.co.us</a:t>
            </a:r>
            <a:r>
              <a:rPr lang="en-US" dirty="0"/>
              <a:t> </a:t>
            </a:r>
          </a:p>
        </p:txBody>
      </p:sp>
    </p:spTree>
    <p:extLst>
      <p:ext uri="{BB962C8B-B14F-4D97-AF65-F5344CB8AC3E}">
        <p14:creationId xmlns:p14="http://schemas.microsoft.com/office/powerpoint/2010/main" val="67101473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46A965F-FA82-45EA-B6D0-E8C860929DC9}" vid="{26212A1B-D962-4FEE-BB6B-0F45839414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New</Template>
  <TotalTime>4807</TotalTime>
  <Words>524</Words>
  <Application>Microsoft Office PowerPoint</Application>
  <PresentationFormat>On-screen Show (4:3)</PresentationFormat>
  <Paragraphs>83</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Office Theme</vt:lpstr>
      <vt:lpstr>Early Learning PreK-3rd Grade Overview  2023-2024</vt:lpstr>
      <vt:lpstr>Early Learning Resources &amp; Support</vt:lpstr>
      <vt:lpstr>Preschool  CO Department of Early Childhood  </vt:lpstr>
      <vt:lpstr>Kindergarten School Readiness </vt:lpstr>
      <vt:lpstr>READ Act</vt:lpstr>
      <vt:lpstr>Upcoming Required Training </vt:lpstr>
      <vt:lpstr>Upcoming Due Dates</vt:lpstr>
      <vt:lpstr>CSI Email Groups Determined by School Leaders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 Willyn</dc:creator>
  <cp:lastModifiedBy>Webb, Willyn</cp:lastModifiedBy>
  <cp:revision>6</cp:revision>
  <dcterms:created xsi:type="dcterms:W3CDTF">2022-07-19T21:38:02Z</dcterms:created>
  <dcterms:modified xsi:type="dcterms:W3CDTF">2023-08-16T22:14:44Z</dcterms:modified>
</cp:coreProperties>
</file>