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1"/>
  </p:notesMasterIdLst>
  <p:sldIdLst>
    <p:sldId id="256" r:id="rId2"/>
    <p:sldId id="258" r:id="rId3"/>
    <p:sldId id="308" r:id="rId4"/>
    <p:sldId id="263" r:id="rId5"/>
    <p:sldId id="265" r:id="rId6"/>
    <p:sldId id="266" r:id="rId7"/>
    <p:sldId id="267" r:id="rId8"/>
    <p:sldId id="269" r:id="rId9"/>
    <p:sldId id="271" r:id="rId10"/>
    <p:sldId id="270" r:id="rId11"/>
    <p:sldId id="272" r:id="rId12"/>
    <p:sldId id="280" r:id="rId13"/>
    <p:sldId id="314" r:id="rId14"/>
    <p:sldId id="316" r:id="rId15"/>
    <p:sldId id="317" r:id="rId16"/>
    <p:sldId id="273" r:id="rId17"/>
    <p:sldId id="260" r:id="rId18"/>
    <p:sldId id="274" r:id="rId19"/>
    <p:sldId id="275" r:id="rId20"/>
    <p:sldId id="276" r:id="rId21"/>
    <p:sldId id="311" r:id="rId22"/>
    <p:sldId id="277" r:id="rId23"/>
    <p:sldId id="318" r:id="rId24"/>
    <p:sldId id="319" r:id="rId25"/>
    <p:sldId id="278" r:id="rId26"/>
    <p:sldId id="282" r:id="rId27"/>
    <p:sldId id="299" r:id="rId28"/>
    <p:sldId id="290" r:id="rId29"/>
    <p:sldId id="291" r:id="rId30"/>
    <p:sldId id="313" r:id="rId31"/>
    <p:sldId id="320" r:id="rId32"/>
    <p:sldId id="321" r:id="rId33"/>
    <p:sldId id="293" r:id="rId34"/>
    <p:sldId id="283" r:id="rId35"/>
    <p:sldId id="284" r:id="rId36"/>
    <p:sldId id="300" r:id="rId37"/>
    <p:sldId id="285" r:id="rId38"/>
    <p:sldId id="286" r:id="rId39"/>
    <p:sldId id="287" r:id="rId40"/>
    <p:sldId id="288" r:id="rId41"/>
    <p:sldId id="302" r:id="rId42"/>
    <p:sldId id="301" r:id="rId43"/>
    <p:sldId id="289" r:id="rId44"/>
    <p:sldId id="294" r:id="rId45"/>
    <p:sldId id="295" r:id="rId46"/>
    <p:sldId id="305" r:id="rId47"/>
    <p:sldId id="322" r:id="rId48"/>
    <p:sldId id="306" r:id="rId49"/>
    <p:sldId id="292" r:id="rId50"/>
    <p:sldId id="296" r:id="rId51"/>
    <p:sldId id="303" r:id="rId52"/>
    <p:sldId id="309" r:id="rId53"/>
    <p:sldId id="307" r:id="rId54"/>
    <p:sldId id="312" r:id="rId55"/>
    <p:sldId id="315" r:id="rId56"/>
    <p:sldId id="310" r:id="rId57"/>
    <p:sldId id="323" r:id="rId58"/>
    <p:sldId id="304" r:id="rId59"/>
    <p:sldId id="29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C3BAB8-9619-93AD-7810-BAB9D26D07FB}" name="Welch, Jessica" initials="WJ" userId="S::welch_j@cde.state.co.us::d94e0672-8a42-4817-9ec7-76070054cc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A1F"/>
    <a:srgbClr val="C63F28"/>
    <a:srgbClr val="455FA9"/>
    <a:srgbClr val="008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8E811-061D-4240-A52B-B86242D38F3D}" v="2" dt="2023-08-07T20:20:34.155"/>
    <p1510:client id="{C59705EB-ABFC-22C5-F7A2-F298000B99EC}" v="17" dt="2023-08-08T23:21:40.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s, Rachel" userId="61e84fd4-ba4a-40f6-95a7-1a05bf9c7f1b" providerId="ADAL" clId="{67E8E811-061D-4240-A52B-B86242D38F3D}"/>
    <pc:docChg chg="custSel modSld sldOrd">
      <pc:chgData name="Franks, Rachel" userId="61e84fd4-ba4a-40f6-95a7-1a05bf9c7f1b" providerId="ADAL" clId="{67E8E811-061D-4240-A52B-B86242D38F3D}" dt="2023-08-08T18:43:09.408" v="715" actId="5793"/>
      <pc:docMkLst>
        <pc:docMk/>
      </pc:docMkLst>
      <pc:sldChg chg="modSp mod">
        <pc:chgData name="Franks, Rachel" userId="61e84fd4-ba4a-40f6-95a7-1a05bf9c7f1b" providerId="ADAL" clId="{67E8E811-061D-4240-A52B-B86242D38F3D}" dt="2023-08-07T20:08:08.968" v="424" actId="20577"/>
        <pc:sldMkLst>
          <pc:docMk/>
          <pc:sldMk cId="0" sldId="275"/>
        </pc:sldMkLst>
        <pc:spChg chg="mod">
          <ac:chgData name="Franks, Rachel" userId="61e84fd4-ba4a-40f6-95a7-1a05bf9c7f1b" providerId="ADAL" clId="{67E8E811-061D-4240-A52B-B86242D38F3D}" dt="2023-08-07T20:08:08.968" v="424" actId="20577"/>
          <ac:spMkLst>
            <pc:docMk/>
            <pc:sldMk cId="0" sldId="275"/>
            <ac:spMk id="7" creationId="{00000000-0000-0000-0000-000000000000}"/>
          </ac:spMkLst>
        </pc:spChg>
      </pc:sldChg>
      <pc:sldChg chg="delCm">
        <pc:chgData name="Franks, Rachel" userId="61e84fd4-ba4a-40f6-95a7-1a05bf9c7f1b" providerId="ADAL" clId="{67E8E811-061D-4240-A52B-B86242D38F3D}" dt="2023-08-07T20:19:07.109" v="453"/>
        <pc:sldMkLst>
          <pc:docMk/>
          <pc:sldMk cId="0" sldId="292"/>
        </pc:sldMkLst>
        <pc:extLst>
          <p:ext xmlns:p="http://schemas.openxmlformats.org/presentationml/2006/main" uri="{D6D511B9-2390-475A-947B-AFAB55BFBCF1}">
            <pc226:cmChg xmlns:pc226="http://schemas.microsoft.com/office/powerpoint/2022/06/main/command" chg="del">
              <pc226:chgData name="Franks, Rachel" userId="61e84fd4-ba4a-40f6-95a7-1a05bf9c7f1b" providerId="ADAL" clId="{67E8E811-061D-4240-A52B-B86242D38F3D}" dt="2023-08-07T20:19:07.109" v="453"/>
              <pc2:cmMkLst xmlns:pc2="http://schemas.microsoft.com/office/powerpoint/2019/9/main/command">
                <pc:docMk/>
                <pc:sldMk cId="0" sldId="292"/>
                <pc2:cmMk id="{CF3CB5C9-A75A-4EF9-AEFA-601126DA8F2C}"/>
              </pc2:cmMkLst>
            </pc226:cmChg>
          </p:ext>
        </pc:extLst>
      </pc:sldChg>
      <pc:sldChg chg="modSp mod">
        <pc:chgData name="Franks, Rachel" userId="61e84fd4-ba4a-40f6-95a7-1a05bf9c7f1b" providerId="ADAL" clId="{67E8E811-061D-4240-A52B-B86242D38F3D}" dt="2023-08-08T18:43:09.408" v="715" actId="5793"/>
        <pc:sldMkLst>
          <pc:docMk/>
          <pc:sldMk cId="2139269415" sldId="294"/>
        </pc:sldMkLst>
        <pc:spChg chg="mod">
          <ac:chgData name="Franks, Rachel" userId="61e84fd4-ba4a-40f6-95a7-1a05bf9c7f1b" providerId="ADAL" clId="{67E8E811-061D-4240-A52B-B86242D38F3D}" dt="2023-08-08T18:43:09.408" v="715" actId="5793"/>
          <ac:spMkLst>
            <pc:docMk/>
            <pc:sldMk cId="2139269415" sldId="294"/>
            <ac:spMk id="3" creationId="{00000000-0000-0000-0000-000000000000}"/>
          </ac:spMkLst>
        </pc:spChg>
      </pc:sldChg>
      <pc:sldChg chg="modSp mod ord">
        <pc:chgData name="Franks, Rachel" userId="61e84fd4-ba4a-40f6-95a7-1a05bf9c7f1b" providerId="ADAL" clId="{67E8E811-061D-4240-A52B-B86242D38F3D}" dt="2023-08-07T20:19:59.565" v="455"/>
        <pc:sldMkLst>
          <pc:docMk/>
          <pc:sldMk cId="997067643" sldId="296"/>
        </pc:sldMkLst>
        <pc:spChg chg="mod">
          <ac:chgData name="Franks, Rachel" userId="61e84fd4-ba4a-40f6-95a7-1a05bf9c7f1b" providerId="ADAL" clId="{67E8E811-061D-4240-A52B-B86242D38F3D}" dt="2023-08-07T19:22:45.546" v="381" actId="20577"/>
          <ac:spMkLst>
            <pc:docMk/>
            <pc:sldMk cId="997067643" sldId="296"/>
            <ac:spMk id="3" creationId="{00000000-0000-0000-0000-000000000000}"/>
          </ac:spMkLst>
        </pc:spChg>
      </pc:sldChg>
      <pc:sldChg chg="modSp mod">
        <pc:chgData name="Franks, Rachel" userId="61e84fd4-ba4a-40f6-95a7-1a05bf9c7f1b" providerId="ADAL" clId="{67E8E811-061D-4240-A52B-B86242D38F3D}" dt="2023-08-07T20:22:38.232" v="456" actId="255"/>
        <pc:sldMkLst>
          <pc:docMk/>
          <pc:sldMk cId="268075818" sldId="307"/>
        </pc:sldMkLst>
        <pc:spChg chg="mod">
          <ac:chgData name="Franks, Rachel" userId="61e84fd4-ba4a-40f6-95a7-1a05bf9c7f1b" providerId="ADAL" clId="{67E8E811-061D-4240-A52B-B86242D38F3D}" dt="2023-08-07T20:22:38.232" v="456" actId="255"/>
          <ac:spMkLst>
            <pc:docMk/>
            <pc:sldMk cId="268075818" sldId="307"/>
            <ac:spMk id="3" creationId="{4F31156C-C947-2C3F-438F-28E7EAC2A367}"/>
          </ac:spMkLst>
        </pc:spChg>
      </pc:sldChg>
      <pc:sldChg chg="modSp mod">
        <pc:chgData name="Franks, Rachel" userId="61e84fd4-ba4a-40f6-95a7-1a05bf9c7f1b" providerId="ADAL" clId="{67E8E811-061D-4240-A52B-B86242D38F3D}" dt="2023-08-07T17:26:37.324" v="159" actId="20577"/>
        <pc:sldMkLst>
          <pc:docMk/>
          <pc:sldMk cId="3002434578" sldId="309"/>
        </pc:sldMkLst>
        <pc:spChg chg="mod">
          <ac:chgData name="Franks, Rachel" userId="61e84fd4-ba4a-40f6-95a7-1a05bf9c7f1b" providerId="ADAL" clId="{67E8E811-061D-4240-A52B-B86242D38F3D}" dt="2023-08-07T17:26:37.324" v="159" actId="20577"/>
          <ac:spMkLst>
            <pc:docMk/>
            <pc:sldMk cId="3002434578" sldId="309"/>
            <ac:spMk id="3" creationId="{9F79796B-5B13-2830-16E1-D90537D770CA}"/>
          </ac:spMkLst>
        </pc:spChg>
      </pc:sldChg>
      <pc:sldChg chg="modSp mod">
        <pc:chgData name="Franks, Rachel" userId="61e84fd4-ba4a-40f6-95a7-1a05bf9c7f1b" providerId="ADAL" clId="{67E8E811-061D-4240-A52B-B86242D38F3D}" dt="2023-08-07T19:21:55.463" v="375" actId="20577"/>
        <pc:sldMkLst>
          <pc:docMk/>
          <pc:sldMk cId="2402836503" sldId="310"/>
        </pc:sldMkLst>
        <pc:spChg chg="mod">
          <ac:chgData name="Franks, Rachel" userId="61e84fd4-ba4a-40f6-95a7-1a05bf9c7f1b" providerId="ADAL" clId="{67E8E811-061D-4240-A52B-B86242D38F3D}" dt="2023-08-07T19:21:55.463" v="375" actId="20577"/>
          <ac:spMkLst>
            <pc:docMk/>
            <pc:sldMk cId="2402836503" sldId="310"/>
            <ac:spMk id="3" creationId="{C78434E2-20ED-14A5-6558-F5C28E03393F}"/>
          </ac:spMkLst>
        </pc:spChg>
      </pc:sldChg>
      <pc:sldChg chg="modSp mod">
        <pc:chgData name="Franks, Rachel" userId="61e84fd4-ba4a-40f6-95a7-1a05bf9c7f1b" providerId="ADAL" clId="{67E8E811-061D-4240-A52B-B86242D38F3D}" dt="2023-08-07T20:09:29.912" v="425" actId="20577"/>
        <pc:sldMkLst>
          <pc:docMk/>
          <pc:sldMk cId="3416749355" sldId="311"/>
        </pc:sldMkLst>
        <pc:spChg chg="mod">
          <ac:chgData name="Franks, Rachel" userId="61e84fd4-ba4a-40f6-95a7-1a05bf9c7f1b" providerId="ADAL" clId="{67E8E811-061D-4240-A52B-B86242D38F3D}" dt="2023-08-07T20:09:29.912" v="425" actId="20577"/>
          <ac:spMkLst>
            <pc:docMk/>
            <pc:sldMk cId="3416749355" sldId="311"/>
            <ac:spMk id="3" creationId="{291C82DF-F498-5D73-FA4B-5D5FEAE9238E}"/>
          </ac:spMkLst>
        </pc:spChg>
      </pc:sldChg>
      <pc:sldChg chg="modSp mod">
        <pc:chgData name="Franks, Rachel" userId="61e84fd4-ba4a-40f6-95a7-1a05bf9c7f1b" providerId="ADAL" clId="{67E8E811-061D-4240-A52B-B86242D38F3D}" dt="2023-08-07T19:14:15.368" v="317" actId="20577"/>
        <pc:sldMkLst>
          <pc:docMk/>
          <pc:sldMk cId="1196078918" sldId="312"/>
        </pc:sldMkLst>
        <pc:spChg chg="mod">
          <ac:chgData name="Franks, Rachel" userId="61e84fd4-ba4a-40f6-95a7-1a05bf9c7f1b" providerId="ADAL" clId="{67E8E811-061D-4240-A52B-B86242D38F3D}" dt="2023-08-07T19:14:15.368" v="317" actId="20577"/>
          <ac:spMkLst>
            <pc:docMk/>
            <pc:sldMk cId="1196078918" sldId="312"/>
            <ac:spMk id="3" creationId="{97C4D21D-D9E4-F439-69EB-F42438B3D207}"/>
          </ac:spMkLst>
        </pc:spChg>
      </pc:sldChg>
      <pc:sldChg chg="modSp mod">
        <pc:chgData name="Franks, Rachel" userId="61e84fd4-ba4a-40f6-95a7-1a05bf9c7f1b" providerId="ADAL" clId="{67E8E811-061D-4240-A52B-B86242D38F3D}" dt="2023-08-07T20:16:29.252" v="452" actId="20577"/>
        <pc:sldMkLst>
          <pc:docMk/>
          <pc:sldMk cId="816715222" sldId="313"/>
        </pc:sldMkLst>
        <pc:spChg chg="mod">
          <ac:chgData name="Franks, Rachel" userId="61e84fd4-ba4a-40f6-95a7-1a05bf9c7f1b" providerId="ADAL" clId="{67E8E811-061D-4240-A52B-B86242D38F3D}" dt="2023-08-07T20:16:29.252" v="452" actId="20577"/>
          <ac:spMkLst>
            <pc:docMk/>
            <pc:sldMk cId="816715222" sldId="313"/>
            <ac:spMk id="3" creationId="{4BF2B376-86CB-0EA2-AD13-952D35CF4D4A}"/>
          </ac:spMkLst>
        </pc:spChg>
      </pc:sldChg>
    </pc:docChg>
  </pc:docChgLst>
  <pc:docChgLst>
    <pc:chgData name="Franks, Rachel" userId="S::franks_r@cde.state.co.us::61e84fd4-ba4a-40f6-95a7-1a05bf9c7f1b" providerId="AD" clId="Web-{C59705EB-ABFC-22C5-F7A2-F298000B99EC}"/>
    <pc:docChg chg="sldOrd">
      <pc:chgData name="Franks, Rachel" userId="S::franks_r@cde.state.co.us::61e84fd4-ba4a-40f6-95a7-1a05bf9c7f1b" providerId="AD" clId="Web-{C59705EB-ABFC-22C5-F7A2-F298000B99EC}" dt="2023-08-08T23:21:40.429" v="16"/>
      <pc:docMkLst>
        <pc:docMk/>
      </pc:docMkLst>
      <pc:sldChg chg="ord">
        <pc:chgData name="Franks, Rachel" userId="S::franks_r@cde.state.co.us::61e84fd4-ba4a-40f6-95a7-1a05bf9c7f1b" providerId="AD" clId="Web-{C59705EB-ABFC-22C5-F7A2-F298000B99EC}" dt="2023-08-08T23:06:47.115" v="0"/>
        <pc:sldMkLst>
          <pc:docMk/>
          <pc:sldMk cId="0" sldId="271"/>
        </pc:sldMkLst>
      </pc:sldChg>
      <pc:sldChg chg="ord">
        <pc:chgData name="Franks, Rachel" userId="S::franks_r@cde.state.co.us::61e84fd4-ba4a-40f6-95a7-1a05bf9c7f1b" providerId="AD" clId="Web-{C59705EB-ABFC-22C5-F7A2-F298000B99EC}" dt="2023-08-08T23:21:40.429" v="16"/>
        <pc:sldMkLst>
          <pc:docMk/>
          <pc:sldMk cId="0" sldId="283"/>
        </pc:sldMkLst>
      </pc:sldChg>
      <pc:sldChg chg="ord">
        <pc:chgData name="Franks, Rachel" userId="S::franks_r@cde.state.co.us::61e84fd4-ba4a-40f6-95a7-1a05bf9c7f1b" providerId="AD" clId="Web-{C59705EB-ABFC-22C5-F7A2-F298000B99EC}" dt="2023-08-08T23:21:40.429" v="15"/>
        <pc:sldMkLst>
          <pc:docMk/>
          <pc:sldMk cId="0" sldId="284"/>
        </pc:sldMkLst>
      </pc:sldChg>
      <pc:sldChg chg="ord">
        <pc:chgData name="Franks, Rachel" userId="S::franks_r@cde.state.co.us::61e84fd4-ba4a-40f6-95a7-1a05bf9c7f1b" providerId="AD" clId="Web-{C59705EB-ABFC-22C5-F7A2-F298000B99EC}" dt="2023-08-08T23:21:40.429" v="13"/>
        <pc:sldMkLst>
          <pc:docMk/>
          <pc:sldMk cId="0" sldId="285"/>
        </pc:sldMkLst>
      </pc:sldChg>
      <pc:sldChg chg="ord">
        <pc:chgData name="Franks, Rachel" userId="S::franks_r@cde.state.co.us::61e84fd4-ba4a-40f6-95a7-1a05bf9c7f1b" providerId="AD" clId="Web-{C59705EB-ABFC-22C5-F7A2-F298000B99EC}" dt="2023-08-08T23:21:40.429" v="12"/>
        <pc:sldMkLst>
          <pc:docMk/>
          <pc:sldMk cId="0" sldId="286"/>
        </pc:sldMkLst>
      </pc:sldChg>
      <pc:sldChg chg="ord">
        <pc:chgData name="Franks, Rachel" userId="S::franks_r@cde.state.co.us::61e84fd4-ba4a-40f6-95a7-1a05bf9c7f1b" providerId="AD" clId="Web-{C59705EB-ABFC-22C5-F7A2-F298000B99EC}" dt="2023-08-08T23:21:40.429" v="11"/>
        <pc:sldMkLst>
          <pc:docMk/>
          <pc:sldMk cId="0" sldId="287"/>
        </pc:sldMkLst>
      </pc:sldChg>
      <pc:sldChg chg="ord">
        <pc:chgData name="Franks, Rachel" userId="S::franks_r@cde.state.co.us::61e84fd4-ba4a-40f6-95a7-1a05bf9c7f1b" providerId="AD" clId="Web-{C59705EB-ABFC-22C5-F7A2-F298000B99EC}" dt="2023-08-08T23:21:40.429" v="10"/>
        <pc:sldMkLst>
          <pc:docMk/>
          <pc:sldMk cId="0" sldId="288"/>
        </pc:sldMkLst>
      </pc:sldChg>
      <pc:sldChg chg="ord">
        <pc:chgData name="Franks, Rachel" userId="S::franks_r@cde.state.co.us::61e84fd4-ba4a-40f6-95a7-1a05bf9c7f1b" providerId="AD" clId="Web-{C59705EB-ABFC-22C5-F7A2-F298000B99EC}" dt="2023-08-08T23:21:40.429" v="7"/>
        <pc:sldMkLst>
          <pc:docMk/>
          <pc:sldMk cId="0" sldId="289"/>
        </pc:sldMkLst>
      </pc:sldChg>
      <pc:sldChg chg="ord">
        <pc:chgData name="Franks, Rachel" userId="S::franks_r@cde.state.co.us::61e84fd4-ba4a-40f6-95a7-1a05bf9c7f1b" providerId="AD" clId="Web-{C59705EB-ABFC-22C5-F7A2-F298000B99EC}" dt="2023-08-08T23:19:24.052" v="6"/>
        <pc:sldMkLst>
          <pc:docMk/>
          <pc:sldMk cId="0" sldId="290"/>
        </pc:sldMkLst>
      </pc:sldChg>
      <pc:sldChg chg="ord">
        <pc:chgData name="Franks, Rachel" userId="S::franks_r@cde.state.co.us::61e84fd4-ba4a-40f6-95a7-1a05bf9c7f1b" providerId="AD" clId="Web-{C59705EB-ABFC-22C5-F7A2-F298000B99EC}" dt="2023-08-08T23:21:40.429" v="14"/>
        <pc:sldMkLst>
          <pc:docMk/>
          <pc:sldMk cId="991432691" sldId="300"/>
        </pc:sldMkLst>
      </pc:sldChg>
      <pc:sldChg chg="ord">
        <pc:chgData name="Franks, Rachel" userId="S::franks_r@cde.state.co.us::61e84fd4-ba4a-40f6-95a7-1a05bf9c7f1b" providerId="AD" clId="Web-{C59705EB-ABFC-22C5-F7A2-F298000B99EC}" dt="2023-08-08T23:21:40.429" v="8"/>
        <pc:sldMkLst>
          <pc:docMk/>
          <pc:sldMk cId="1612347450" sldId="301"/>
        </pc:sldMkLst>
      </pc:sldChg>
      <pc:sldChg chg="ord">
        <pc:chgData name="Franks, Rachel" userId="S::franks_r@cde.state.co.us::61e84fd4-ba4a-40f6-95a7-1a05bf9c7f1b" providerId="AD" clId="Web-{C59705EB-ABFC-22C5-F7A2-F298000B99EC}" dt="2023-08-08T23:21:40.429" v="9"/>
        <pc:sldMkLst>
          <pc:docMk/>
          <pc:sldMk cId="3708182210"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14F2E-92A9-42C6-9CBE-1E57962C0C8F}" type="datetimeFigureOut">
              <a:rPr lang="en-US" smtClean="0"/>
              <a:t>8/8/2023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36FA9-E422-4CFD-956E-786F13BB8D9B}" type="slidenum">
              <a:rPr lang="en-US" smtClean="0"/>
              <a:t>‹#›</a:t>
            </a:fld>
            <a:endParaRPr lang="en-US"/>
          </a:p>
        </p:txBody>
      </p:sp>
    </p:spTree>
    <p:extLst>
      <p:ext uri="{BB962C8B-B14F-4D97-AF65-F5344CB8AC3E}">
        <p14:creationId xmlns:p14="http://schemas.microsoft.com/office/powerpoint/2010/main" val="64752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Confirm that training does not need to be repeated annually.</a:t>
            </a:r>
          </a:p>
        </p:txBody>
      </p:sp>
      <p:sp>
        <p:nvSpPr>
          <p:cNvPr id="4" name="Slide Number Placeholder 3"/>
          <p:cNvSpPr>
            <a:spLocks noGrp="1"/>
          </p:cNvSpPr>
          <p:nvPr>
            <p:ph type="sldNum" sz="quarter" idx="5"/>
          </p:nvPr>
        </p:nvSpPr>
        <p:spPr/>
        <p:txBody>
          <a:bodyPr/>
          <a:lstStyle/>
          <a:p>
            <a:fld id="{A1236FA9-E422-4CFD-956E-786F13BB8D9B}" type="slidenum">
              <a:rPr lang="en-US" smtClean="0"/>
              <a:t>18</a:t>
            </a:fld>
            <a:endParaRPr lang="en-US"/>
          </a:p>
        </p:txBody>
      </p:sp>
    </p:spTree>
    <p:extLst>
      <p:ext uri="{BB962C8B-B14F-4D97-AF65-F5344CB8AC3E}">
        <p14:creationId xmlns:p14="http://schemas.microsoft.com/office/powerpoint/2010/main" val="155208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DRC/AMS access from Kali?</a:t>
            </a:r>
          </a:p>
        </p:txBody>
      </p:sp>
      <p:sp>
        <p:nvSpPr>
          <p:cNvPr id="4" name="Slide Number Placeholder 3"/>
          <p:cNvSpPr>
            <a:spLocks noGrp="1"/>
          </p:cNvSpPr>
          <p:nvPr>
            <p:ph type="sldNum" sz="quarter" idx="5"/>
          </p:nvPr>
        </p:nvSpPr>
        <p:spPr/>
        <p:txBody>
          <a:bodyPr/>
          <a:lstStyle/>
          <a:p>
            <a:fld id="{A1236FA9-E422-4CFD-956E-786F13BB8D9B}" type="slidenum">
              <a:rPr lang="en-US" smtClean="0"/>
              <a:t>19</a:t>
            </a:fld>
            <a:endParaRPr lang="en-US"/>
          </a:p>
        </p:txBody>
      </p:sp>
    </p:spTree>
    <p:extLst>
      <p:ext uri="{BB962C8B-B14F-4D97-AF65-F5344CB8AC3E}">
        <p14:creationId xmlns:p14="http://schemas.microsoft.com/office/powerpoint/2010/main" val="977497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arrows Layout">
    <p:spTree>
      <p:nvGrpSpPr>
        <p:cNvPr id="1" name=""/>
        <p:cNvGrpSpPr/>
        <p:nvPr/>
      </p:nvGrpSpPr>
      <p:grpSpPr>
        <a:xfrm>
          <a:off x="0" y="0"/>
          <a:ext cx="0" cy="0"/>
          <a:chOff x="0" y="0"/>
          <a:chExt cx="0" cy="0"/>
        </a:xfrm>
      </p:grpSpPr>
      <p:sp>
        <p:nvSpPr>
          <p:cNvPr id="3" name="Shape 236"/>
          <p:cNvSpPr/>
          <p:nvPr userDrawn="1"/>
        </p:nvSpPr>
        <p:spPr>
          <a:xfrm>
            <a:off x="0" y="136245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327465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518002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148459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339679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530217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216852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408156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988749"/>
            <a:ext cx="4089400" cy="563563"/>
          </a:xfrm>
        </p:spPr>
        <p:txBody>
          <a:bodyPr>
            <a:noAutofit/>
          </a:bodyPr>
          <a:lstStyle>
            <a:lvl1pPr marL="0" indent="0">
              <a:buNone/>
              <a:defRPr sz="2000"/>
            </a:lvl1pPr>
          </a:lstStyle>
          <a:p>
            <a:pPr lvl="0"/>
            <a:r>
              <a:rPr lang="en-US"/>
              <a:t>Click to edit Master text styles</a:t>
            </a:r>
          </a:p>
        </p:txBody>
      </p:sp>
      <p:sp>
        <p:nvSpPr>
          <p:cNvPr id="2" name="Title 1">
            <a:extLst>
              <a:ext uri="{FF2B5EF4-FFF2-40B4-BE49-F238E27FC236}">
                <a16:creationId xmlns:a16="http://schemas.microsoft.com/office/drawing/2014/main" id="{04ECFC75-6E07-A3B9-06E4-44EF6EA0EDF6}"/>
              </a:ext>
            </a:extLst>
          </p:cNvPr>
          <p:cNvSpPr>
            <a:spLocks noGrp="1"/>
          </p:cNvSpPr>
          <p:nvPr>
            <p:ph type="title"/>
          </p:nvPr>
        </p:nvSpPr>
        <p:spPr>
          <a:xfrm>
            <a:off x="628650" y="317501"/>
            <a:ext cx="7886700" cy="730249"/>
          </a:xfrm>
        </p:spPr>
        <p:txBody>
          <a:bodyPr/>
          <a:lstStyle/>
          <a:p>
            <a:r>
              <a:rPr lang="en-US"/>
              <a:t>Click to edit Master title style</a:t>
            </a:r>
          </a:p>
        </p:txBody>
      </p:sp>
    </p:spTree>
    <p:extLst>
      <p:ext uri="{BB962C8B-B14F-4D97-AF65-F5344CB8AC3E}">
        <p14:creationId xmlns:p14="http://schemas.microsoft.com/office/powerpoint/2010/main" val="40736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481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03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65674"/>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7024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82449"/>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87823"/>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567212"/>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474399"/>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19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282148"/>
            <a:ext cx="7886700" cy="4894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282148"/>
            <a:ext cx="3886200" cy="4894815"/>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800" i="1"/>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17501"/>
            <a:ext cx="7886700" cy="730249"/>
          </a:xfrm>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787399"/>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311965"/>
            <a:ext cx="7886700" cy="486499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035300"/>
            <a:ext cx="7886700" cy="787399"/>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32835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2"/>
            <a:ext cx="7886700" cy="669000"/>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2107442"/>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2107656"/>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2107442"/>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2228863"/>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2228863"/>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228863"/>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429000"/>
            <a:ext cx="2430463" cy="2378075"/>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429000"/>
            <a:ext cx="2430463" cy="2378075"/>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429000"/>
            <a:ext cx="2430463" cy="2378075"/>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ocess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24296" y="1012067"/>
            <a:ext cx="3305700" cy="864357"/>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8021" y="1012281"/>
            <a:ext cx="3546900" cy="864357"/>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9659" y="1012067"/>
            <a:ext cx="3305700" cy="864357"/>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799" y="1133488"/>
            <a:ext cx="24304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279078" y="1133488"/>
            <a:ext cx="2413863"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1133488"/>
            <a:ext cx="2381250" cy="600062"/>
          </a:xfrm>
        </p:spPr>
        <p:txBody>
          <a:bodyPr>
            <a:noAutofit/>
          </a:bodyPr>
          <a:lstStyle>
            <a:lvl1pPr marL="0" indent="0">
              <a:buNone/>
              <a:defRPr sz="20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2333625"/>
            <a:ext cx="2430463" cy="40195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2333625"/>
            <a:ext cx="2430463" cy="40195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2333625"/>
            <a:ext cx="2430463" cy="40195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63624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302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52575"/>
            <a:ext cx="7886700" cy="4624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7" r:id="rId7"/>
    <p:sldLayoutId id="2147483673" r:id="rId8"/>
    <p:sldLayoutId id="2147483676" r:id="rId9"/>
    <p:sldLayoutId id="2147483675" r:id="rId10"/>
    <p:sldLayoutId id="2147483674" r:id="rId11"/>
    <p:sldLayoutId id="2147483670"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e.state.co.us/fedprograms/2018parentnotificationletter-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wida.wisc.edu/about/news/get-ready-2023-24-updates-wida-ams-and-drc-insight?utm_source=CR-WW071223&amp;utm_medium=email&amp;utm_campaign=WIDAWednesday&amp;utm_content=AMSUpdatesArtic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wida.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ources.csi.state.co.us/wp-content/uploads/2023/01/CSI-EL-Standardized-Identification_rev.-SY23.pdf" TargetMode="External"/><Relationship Id="rId7" Type="http://schemas.openxmlformats.org/officeDocument/2006/relationships/hyperlink" Target="https://www.cde.state.co.us/cde_english/eldguidebook" TargetMode="External"/><Relationship Id="rId2" Type="http://schemas.openxmlformats.org/officeDocument/2006/relationships/hyperlink" Target="https://resources.csi.state.co.us/emergent-multilingual-learners-els/" TargetMode="External"/><Relationship Id="rId1" Type="http://schemas.openxmlformats.org/officeDocument/2006/relationships/slideLayout" Target="../slideLayouts/slideLayout2.xml"/><Relationship Id="rId6" Type="http://schemas.openxmlformats.org/officeDocument/2006/relationships/hyperlink" Target="https://docs.google.com/document/d/1daYCLVPM_2bbOW8VXvXjJyNGN_-8YC0C/edit" TargetMode="External"/><Relationship Id="rId5" Type="http://schemas.openxmlformats.org/officeDocument/2006/relationships/hyperlink" Target="https://padlet.com/rachelfranks1/clde-pd-opportunities-c3g0bvyw8ouacc8l" TargetMode="External"/><Relationship Id="rId4" Type="http://schemas.openxmlformats.org/officeDocument/2006/relationships/hyperlink" Target="https://resources.csi.state.co.us/wp-content/uploads/2023/05/CSI-EL-Standardized-Redesignation_2023.pdf"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olorincolorado.org/sites/default/files/ELL_Starter_Kit_for_Educators.pdf" TargetMode="External"/><Relationship Id="rId2" Type="http://schemas.openxmlformats.org/officeDocument/2006/relationships/hyperlink" Target="https://www2.ed.gov/about/offices/list/oela/english-learner-toolkit/chap8.pdf" TargetMode="External"/><Relationship Id="rId1" Type="http://schemas.openxmlformats.org/officeDocument/2006/relationships/slideLayout" Target="../slideLayouts/slideLayout2.xml"/><Relationship Id="rId6" Type="http://schemas.openxmlformats.org/officeDocument/2006/relationships/hyperlink" Target="https://docs.google.com/document/d/1dpvQCqj6t2Yd8KMYFuSHjx3enbYM7mh_BCDjUNGiP9s/edit" TargetMode="External"/><Relationship Id="rId5" Type="http://schemas.openxmlformats.org/officeDocument/2006/relationships/hyperlink" Target="https://docs.google.com/document/d/1gMyMQEtJu11cYX7dc3g8MYh31BhQH0-V/edit" TargetMode="External"/><Relationship Id="rId4" Type="http://schemas.openxmlformats.org/officeDocument/2006/relationships/hyperlink" Target="https://docs.google.com/document/d/1ZsKuc5T-Pq2xn37uqAYC4B0OD9atHprfhRlIxn6RJ3c/edi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ocs.google.com/document/d/13gjsjF9s3COsUhujqcod9M94kDcDElQm/edi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resources.csi.state.co.us/emergent-multilingual-learners-el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sources.csi.state.co.us/wp-content/uploads/2023/01/CSI-EL-Standardized-Identification_rev.-SY23.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ocs.google.com/document/d/1daYCLVPM_2bbOW8VXvXjJyNGN_-8YC0C/edi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adlet.com/rachelfranks1/clde-pd-opportunities-c3g0bvyw8ouacc8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en/post-it-memo-pin-stamp-3047230/"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resources.csi.state.co.us/emergent-multilingual-learners-els/" TargetMode="External"/><Relationship Id="rId2" Type="http://schemas.openxmlformats.org/officeDocument/2006/relationships/hyperlink" Target="https://www.cde.state.co.us/fedprograms/tiiipaquickre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cde.state.co.us/migra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resources.csi.state.co.us/wp-content/uploads/2023/01/CSI-EL-Standardized-Identification_rev.-SY23.pdf" TargetMode="External"/><Relationship Id="rId7" Type="http://schemas.openxmlformats.org/officeDocument/2006/relationships/hyperlink" Target="https://www.cde.state.co.us/cde_english/eldguidebook" TargetMode="External"/><Relationship Id="rId2" Type="http://schemas.openxmlformats.org/officeDocument/2006/relationships/hyperlink" Target="https://resources.csi.state.co.us/emergent-multilingual-learners-els/" TargetMode="External"/><Relationship Id="rId1" Type="http://schemas.openxmlformats.org/officeDocument/2006/relationships/slideLayout" Target="../slideLayouts/slideLayout2.xml"/><Relationship Id="rId6" Type="http://schemas.openxmlformats.org/officeDocument/2006/relationships/hyperlink" Target="https://docs.google.com/document/d/1daYCLVPM_2bbOW8VXvXjJyNGN_-8YC0C/edit" TargetMode="External"/><Relationship Id="rId5" Type="http://schemas.openxmlformats.org/officeDocument/2006/relationships/hyperlink" Target="https://padlet.com/rachelfranks1/clde-pd-opportunities-c3g0bvyw8ouacc8l" TargetMode="External"/><Relationship Id="rId4" Type="http://schemas.openxmlformats.org/officeDocument/2006/relationships/hyperlink" Target="https://resources.csi.state.co.us/wp-content/uploads/2023/05/CSI-EL-Standardized-Redesignation_2023.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mailto:rachelfranks@csi.state.co.u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KaliWinn@csi.state.co.u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ELD Coordinator Training 2023-2024</a:t>
            </a:r>
          </a:p>
        </p:txBody>
      </p:sp>
      <p:sp>
        <p:nvSpPr>
          <p:cNvPr id="3" name="Subtitle 2"/>
          <p:cNvSpPr>
            <a:spLocks noGrp="1"/>
          </p:cNvSpPr>
          <p:nvPr>
            <p:ph type="subTitle" idx="1"/>
          </p:nvPr>
        </p:nvSpPr>
        <p:spPr/>
        <p:txBody>
          <a:bodyPr/>
          <a:lstStyle/>
          <a:p>
            <a:r>
              <a:rPr lang="en-US">
                <a:solidFill>
                  <a:srgbClr val="FF0000"/>
                </a:solidFill>
              </a:rPr>
              <a:t>August 9, 2023</a:t>
            </a:r>
          </a:p>
        </p:txBody>
      </p:sp>
    </p:spTree>
    <p:extLst>
      <p:ext uri="{BB962C8B-B14F-4D97-AF65-F5344CB8AC3E}">
        <p14:creationId xmlns:p14="http://schemas.microsoft.com/office/powerpoint/2010/main" val="3028666781"/>
      </p:ext>
    </p:extLst>
  </p:cSld>
  <p:clrMapOvr>
    <a:masterClrMapping/>
  </p:clrMapOvr>
  <mc:AlternateContent xmlns:mc="http://schemas.openxmlformats.org/markup-compatibility/2006">
    <mc:Choice xmlns:p14="http://schemas.microsoft.com/office/powerpoint/2010/main" Requires="p14">
      <p:transition spd="slow" p14:dur="2000" advTm="5374"/>
    </mc:Choice>
    <mc:Fallback>
      <p:transition spd="slow" advTm="537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874" y="64627"/>
            <a:ext cx="7110730" cy="628650"/>
          </a:xfrm>
          <a:prstGeom prst="rect">
            <a:avLst/>
          </a:prstGeom>
        </p:spPr>
        <p:txBody>
          <a:bodyPr vert="horz" wrap="square" lIns="0" tIns="0" rIns="0" bIns="0" rtlCol="0">
            <a:spAutoFit/>
          </a:bodyPr>
          <a:lstStyle/>
          <a:p>
            <a:pPr marL="12700">
              <a:lnSpc>
                <a:spcPct val="100000"/>
              </a:lnSpc>
            </a:pPr>
            <a:r>
              <a:rPr sz="4000" spc="-5">
                <a:solidFill>
                  <a:srgbClr val="000000"/>
                </a:solidFill>
              </a:rPr>
              <a:t>Identification </a:t>
            </a:r>
            <a:r>
              <a:rPr sz="4000">
                <a:solidFill>
                  <a:srgbClr val="000000"/>
                </a:solidFill>
              </a:rPr>
              <a:t>Process</a:t>
            </a:r>
            <a:r>
              <a:rPr sz="4000" spc="-30">
                <a:solidFill>
                  <a:srgbClr val="000000"/>
                </a:solidFill>
              </a:rPr>
              <a:t> </a:t>
            </a:r>
            <a:r>
              <a:rPr sz="4000" spc="-5">
                <a:solidFill>
                  <a:srgbClr val="000000"/>
                </a:solidFill>
              </a:rPr>
              <a:t>Cont…</a:t>
            </a:r>
            <a:endParaRPr sz="4000"/>
          </a:p>
        </p:txBody>
      </p:sp>
      <p:sp>
        <p:nvSpPr>
          <p:cNvPr id="4" name="object 4"/>
          <p:cNvSpPr txBox="1"/>
          <p:nvPr/>
        </p:nvSpPr>
        <p:spPr>
          <a:xfrm>
            <a:off x="379354" y="1070310"/>
            <a:ext cx="8285480" cy="5347618"/>
          </a:xfrm>
          <a:prstGeom prst="rect">
            <a:avLst/>
          </a:prstGeom>
        </p:spPr>
        <p:txBody>
          <a:bodyPr vert="horz" wrap="square" lIns="0" tIns="48260" rIns="0" bIns="0" rtlCol="0">
            <a:spAutoFit/>
          </a:bodyPr>
          <a:lstStyle/>
          <a:p>
            <a:pPr marL="12700" marR="226060">
              <a:lnSpc>
                <a:spcPts val="3020"/>
              </a:lnSpc>
              <a:spcBef>
                <a:spcPts val="380"/>
              </a:spcBef>
            </a:pPr>
            <a:r>
              <a:rPr sz="2800" b="1" i="1" spc="-5">
                <a:latin typeface="Arial"/>
                <a:cs typeface="Arial"/>
              </a:rPr>
              <a:t>Step </a:t>
            </a:r>
            <a:r>
              <a:rPr sz="2800" b="1" i="1">
                <a:latin typeface="Arial"/>
                <a:cs typeface="Arial"/>
              </a:rPr>
              <a:t>4</a:t>
            </a:r>
            <a:r>
              <a:rPr sz="2800" b="1">
                <a:latin typeface="Arial"/>
                <a:cs typeface="Arial"/>
              </a:rPr>
              <a:t>: </a:t>
            </a:r>
            <a:r>
              <a:rPr sz="2800">
                <a:latin typeface="Arial"/>
                <a:cs typeface="Arial"/>
              </a:rPr>
              <a:t>Student is identified as an English </a:t>
            </a:r>
            <a:r>
              <a:rPr sz="2800" spc="-20">
                <a:latin typeface="Arial"/>
                <a:cs typeface="Arial"/>
              </a:rPr>
              <a:t>Learner,  </a:t>
            </a:r>
            <a:r>
              <a:rPr sz="2800">
                <a:highlight>
                  <a:srgbClr val="FFFF00"/>
                </a:highlight>
                <a:latin typeface="Arial"/>
                <a:cs typeface="Arial"/>
              </a:rPr>
              <a:t>parent notification</a:t>
            </a:r>
            <a:r>
              <a:rPr sz="2800">
                <a:latin typeface="Arial"/>
                <a:cs typeface="Arial"/>
              </a:rPr>
              <a:t>/informed consent for</a:t>
            </a:r>
            <a:r>
              <a:rPr sz="2800" spc="-75">
                <a:latin typeface="Arial"/>
                <a:cs typeface="Arial"/>
              </a:rPr>
              <a:t> </a:t>
            </a:r>
            <a:r>
              <a:rPr sz="2800">
                <a:latin typeface="Arial"/>
                <a:cs typeface="Arial"/>
              </a:rPr>
              <a:t>placement</a:t>
            </a:r>
          </a:p>
          <a:p>
            <a:pPr marL="527050" marR="422275" indent="-171450">
              <a:lnSpc>
                <a:spcPts val="3020"/>
              </a:lnSpc>
              <a:spcBef>
                <a:spcPts val="395"/>
              </a:spcBef>
              <a:buChar char="•"/>
              <a:tabLst>
                <a:tab pos="527050" algn="l"/>
              </a:tabLst>
            </a:pPr>
            <a:r>
              <a:rPr sz="2800" spc="-5">
                <a:latin typeface="Arial"/>
                <a:cs typeface="Arial"/>
              </a:rPr>
              <a:t>Prior </a:t>
            </a:r>
            <a:r>
              <a:rPr sz="2800">
                <a:latin typeface="Arial"/>
                <a:cs typeface="Arial"/>
              </a:rPr>
              <a:t>to providing services to a </a:t>
            </a:r>
            <a:r>
              <a:rPr sz="2800" spc="-5">
                <a:latin typeface="Arial"/>
                <a:cs typeface="Arial"/>
              </a:rPr>
              <a:t>newly </a:t>
            </a:r>
            <a:r>
              <a:rPr sz="2800">
                <a:latin typeface="Arial"/>
                <a:cs typeface="Arial"/>
              </a:rPr>
              <a:t>identified  </a:t>
            </a:r>
            <a:r>
              <a:rPr sz="2800" spc="-5">
                <a:latin typeface="Arial"/>
                <a:cs typeface="Arial"/>
              </a:rPr>
              <a:t>(NEP/LEP) </a:t>
            </a:r>
            <a:r>
              <a:rPr sz="2800">
                <a:latin typeface="Arial"/>
                <a:cs typeface="Arial"/>
              </a:rPr>
              <a:t>student, the school must notify  parents </a:t>
            </a:r>
            <a:r>
              <a:rPr sz="2800" b="1">
                <a:highlight>
                  <a:srgbClr val="FFFF00"/>
                </a:highlight>
                <a:latin typeface="Arial"/>
                <a:cs typeface="Arial"/>
              </a:rPr>
              <a:t>in</a:t>
            </a:r>
            <a:r>
              <a:rPr sz="2800" b="1" spc="-75">
                <a:highlight>
                  <a:srgbClr val="FFFF00"/>
                </a:highlight>
                <a:latin typeface="Arial"/>
                <a:cs typeface="Arial"/>
              </a:rPr>
              <a:t> </a:t>
            </a:r>
            <a:r>
              <a:rPr sz="2800" b="1" spc="-5">
                <a:highlight>
                  <a:srgbClr val="FFFF00"/>
                </a:highlight>
                <a:latin typeface="Arial"/>
                <a:cs typeface="Arial"/>
              </a:rPr>
              <a:t>writing</a:t>
            </a:r>
            <a:r>
              <a:rPr sz="2800" b="1" spc="-5">
                <a:latin typeface="Arial"/>
                <a:cs typeface="Arial"/>
              </a:rPr>
              <a:t>.</a:t>
            </a:r>
            <a:endParaRPr sz="2800">
              <a:latin typeface="Arial"/>
              <a:cs typeface="Arial"/>
            </a:endParaRPr>
          </a:p>
          <a:p>
            <a:pPr marL="527050" marR="5080" indent="-171450">
              <a:lnSpc>
                <a:spcPts val="3020"/>
              </a:lnSpc>
              <a:spcBef>
                <a:spcPts val="405"/>
              </a:spcBef>
              <a:buChar char="•"/>
              <a:tabLst>
                <a:tab pos="527050" algn="l"/>
              </a:tabLst>
            </a:pPr>
            <a:r>
              <a:rPr sz="2800" spc="-5">
                <a:latin typeface="Arial"/>
                <a:cs typeface="Arial"/>
              </a:rPr>
              <a:t>There </a:t>
            </a:r>
            <a:r>
              <a:rPr sz="2800">
                <a:latin typeface="Arial"/>
                <a:cs typeface="Arial"/>
              </a:rPr>
              <a:t>are very specific requirements related to  </a:t>
            </a:r>
            <a:r>
              <a:rPr sz="2800" spc="-5">
                <a:latin typeface="Arial"/>
                <a:cs typeface="Arial"/>
              </a:rPr>
              <a:t>what </a:t>
            </a:r>
            <a:r>
              <a:rPr sz="2800">
                <a:latin typeface="Arial"/>
                <a:cs typeface="Arial"/>
              </a:rPr>
              <a:t>is included in the communication.</a:t>
            </a:r>
            <a:r>
              <a:rPr sz="2800" spc="-210">
                <a:latin typeface="Arial"/>
                <a:cs typeface="Arial"/>
              </a:rPr>
              <a:t> </a:t>
            </a:r>
            <a:r>
              <a:rPr sz="2800">
                <a:latin typeface="Arial"/>
                <a:cs typeface="Arial"/>
              </a:rPr>
              <a:t>Additional  info, and example letters, click</a:t>
            </a:r>
            <a:r>
              <a:rPr sz="2800" spc="-90">
                <a:latin typeface="Arial"/>
                <a:cs typeface="Arial"/>
              </a:rPr>
              <a:t> </a:t>
            </a:r>
            <a:r>
              <a:rPr sz="2800" b="1" u="heavy" spc="-5">
                <a:latin typeface="Arial"/>
                <a:cs typeface="Arial"/>
                <a:hlinkClick r:id="rId2"/>
              </a:rPr>
              <a:t>here</a:t>
            </a:r>
            <a:r>
              <a:rPr sz="2800" b="1" spc="-5">
                <a:latin typeface="Arial"/>
                <a:cs typeface="Arial"/>
              </a:rPr>
              <a:t>.</a:t>
            </a:r>
            <a:endParaRPr lang="en-US" sz="2800" b="1" spc="-5">
              <a:latin typeface="Arial"/>
              <a:cs typeface="Arial"/>
            </a:endParaRPr>
          </a:p>
          <a:p>
            <a:pPr marL="527050" marR="5080" indent="-171450">
              <a:lnSpc>
                <a:spcPts val="3020"/>
              </a:lnSpc>
              <a:spcBef>
                <a:spcPts val="405"/>
              </a:spcBef>
              <a:buFontTx/>
              <a:buChar char="•"/>
              <a:tabLst>
                <a:tab pos="527050" algn="l"/>
              </a:tabLst>
            </a:pPr>
            <a:r>
              <a:rPr lang="en-US" sz="2800" spc="-5">
                <a:latin typeface="Arial"/>
                <a:cs typeface="Arial"/>
              </a:rPr>
              <a:t>Every Student Succeeds </a:t>
            </a:r>
            <a:r>
              <a:rPr lang="en-US" sz="2800">
                <a:latin typeface="Arial"/>
                <a:cs typeface="Arial"/>
              </a:rPr>
              <a:t>Act </a:t>
            </a:r>
            <a:r>
              <a:rPr lang="en-US" sz="2800" spc="-5">
                <a:latin typeface="Arial"/>
                <a:cs typeface="Arial"/>
              </a:rPr>
              <a:t>(ESSA) requires</a:t>
            </a:r>
            <a:r>
              <a:rPr lang="en-US" sz="2800" spc="-100">
                <a:latin typeface="Arial"/>
                <a:cs typeface="Arial"/>
              </a:rPr>
              <a:t> </a:t>
            </a:r>
            <a:r>
              <a:rPr lang="en-US" sz="2800" spc="-5">
                <a:latin typeface="Arial"/>
                <a:cs typeface="Arial"/>
              </a:rPr>
              <a:t>schools  to inform parents of eligibility for </a:t>
            </a:r>
            <a:r>
              <a:rPr lang="en-US" sz="2800">
                <a:latin typeface="Arial"/>
                <a:cs typeface="Arial"/>
              </a:rPr>
              <a:t>EL </a:t>
            </a:r>
            <a:r>
              <a:rPr lang="en-US" sz="2800" spc="-5">
                <a:latin typeface="Arial"/>
                <a:cs typeface="Arial"/>
              </a:rPr>
              <a:t>placement in a  timely</a:t>
            </a:r>
            <a:r>
              <a:rPr lang="en-US" sz="2800" spc="-70">
                <a:latin typeface="Arial"/>
                <a:cs typeface="Arial"/>
              </a:rPr>
              <a:t> </a:t>
            </a:r>
            <a:r>
              <a:rPr lang="en-US" sz="2800" spc="-25">
                <a:latin typeface="Arial"/>
                <a:cs typeface="Arial"/>
              </a:rPr>
              <a:t>manner.</a:t>
            </a:r>
            <a:endParaRPr sz="3300">
              <a:latin typeface="Times New Roman"/>
              <a:cs typeface="Times New Roman"/>
            </a:endParaRPr>
          </a:p>
          <a:p>
            <a:pPr marL="12700">
              <a:lnSpc>
                <a:spcPct val="100000"/>
              </a:lnSpc>
              <a:spcBef>
                <a:spcPts val="5"/>
              </a:spcBef>
            </a:pPr>
            <a:r>
              <a:rPr sz="2800" b="1" i="1" spc="-5">
                <a:latin typeface="Arial"/>
                <a:cs typeface="Arial"/>
              </a:rPr>
              <a:t>Step </a:t>
            </a:r>
            <a:r>
              <a:rPr sz="2800" b="1" i="1">
                <a:latin typeface="Arial"/>
                <a:cs typeface="Arial"/>
              </a:rPr>
              <a:t>5</a:t>
            </a:r>
            <a:r>
              <a:rPr sz="2800" b="1">
                <a:latin typeface="Arial"/>
                <a:cs typeface="Arial"/>
              </a:rPr>
              <a:t>: </a:t>
            </a:r>
            <a:r>
              <a:rPr sz="2800" spc="-5">
                <a:latin typeface="Arial"/>
                <a:cs typeface="Arial"/>
              </a:rPr>
              <a:t>Update SIS with EL</a:t>
            </a:r>
            <a:r>
              <a:rPr sz="2800" spc="-114">
                <a:latin typeface="Arial"/>
                <a:cs typeface="Arial"/>
              </a:rPr>
              <a:t> </a:t>
            </a:r>
            <a:r>
              <a:rPr sz="2800">
                <a:latin typeface="Arial"/>
                <a:cs typeface="Arial"/>
              </a:rPr>
              <a:t>designation.</a:t>
            </a:r>
          </a:p>
          <a:p>
            <a:pPr marL="1291590">
              <a:lnSpc>
                <a:spcPct val="100000"/>
              </a:lnSpc>
              <a:spcBef>
                <a:spcPts val="384"/>
              </a:spcBef>
            </a:pPr>
            <a:r>
              <a:rPr sz="2800" spc="-5">
                <a:solidFill>
                  <a:srgbClr val="FF0000"/>
                </a:solidFill>
                <a:latin typeface="Arial"/>
                <a:cs typeface="Arial"/>
              </a:rPr>
              <a:t>*PRIOR </a:t>
            </a:r>
            <a:r>
              <a:rPr sz="2800" spc="-25">
                <a:solidFill>
                  <a:srgbClr val="FF0000"/>
                </a:solidFill>
                <a:latin typeface="Arial"/>
                <a:cs typeface="Arial"/>
              </a:rPr>
              <a:t>TO </a:t>
            </a:r>
            <a:r>
              <a:rPr sz="2800" spc="-10">
                <a:solidFill>
                  <a:srgbClr val="FF0000"/>
                </a:solidFill>
                <a:latin typeface="Arial"/>
                <a:cs typeface="Arial"/>
              </a:rPr>
              <a:t>OCTOBER </a:t>
            </a:r>
            <a:r>
              <a:rPr sz="2800">
                <a:solidFill>
                  <a:srgbClr val="FF0000"/>
                </a:solidFill>
                <a:latin typeface="Arial"/>
                <a:cs typeface="Arial"/>
              </a:rPr>
              <a:t>COUNT</a:t>
            </a:r>
            <a:r>
              <a:rPr sz="2800" spc="-130">
                <a:solidFill>
                  <a:srgbClr val="FF0000"/>
                </a:solidFill>
                <a:latin typeface="Arial"/>
                <a:cs typeface="Arial"/>
              </a:rPr>
              <a:t> </a:t>
            </a:r>
            <a:r>
              <a:rPr sz="2800" spc="-40">
                <a:solidFill>
                  <a:srgbClr val="FF0000"/>
                </a:solidFill>
                <a:latin typeface="Arial"/>
                <a:cs typeface="Arial"/>
              </a:rPr>
              <a:t>DATE!!</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23" y="164835"/>
            <a:ext cx="5378450" cy="628650"/>
          </a:xfrm>
          <a:prstGeom prst="rect">
            <a:avLst/>
          </a:prstGeom>
        </p:spPr>
        <p:txBody>
          <a:bodyPr vert="horz" wrap="square" lIns="0" tIns="0" rIns="0" bIns="0" rtlCol="0">
            <a:spAutoFit/>
          </a:bodyPr>
          <a:lstStyle/>
          <a:p>
            <a:pPr marL="12700">
              <a:lnSpc>
                <a:spcPct val="100000"/>
              </a:lnSpc>
            </a:pPr>
            <a:r>
              <a:rPr sz="4000" spc="-5">
                <a:solidFill>
                  <a:srgbClr val="000000"/>
                </a:solidFill>
              </a:rPr>
              <a:t>Identification</a:t>
            </a:r>
            <a:r>
              <a:rPr sz="4000" spc="-15">
                <a:solidFill>
                  <a:srgbClr val="000000"/>
                </a:solidFill>
              </a:rPr>
              <a:t> Timeline</a:t>
            </a:r>
            <a:endParaRPr sz="4000"/>
          </a:p>
        </p:txBody>
      </p:sp>
      <p:sp>
        <p:nvSpPr>
          <p:cNvPr id="3" name="object 3"/>
          <p:cNvSpPr txBox="1"/>
          <p:nvPr/>
        </p:nvSpPr>
        <p:spPr>
          <a:xfrm>
            <a:off x="341787" y="1298698"/>
            <a:ext cx="6880859" cy="2719705"/>
          </a:xfrm>
          <a:prstGeom prst="rect">
            <a:avLst/>
          </a:prstGeom>
        </p:spPr>
        <p:txBody>
          <a:bodyPr vert="horz" wrap="square" lIns="0" tIns="0" rIns="0" bIns="0" rtlCol="0">
            <a:spAutoFit/>
          </a:bodyPr>
          <a:lstStyle/>
          <a:p>
            <a:pPr marL="238125" marR="1075055" indent="-226060">
              <a:lnSpc>
                <a:spcPct val="110800"/>
              </a:lnSpc>
            </a:pPr>
            <a:r>
              <a:rPr sz="3200" spc="70">
                <a:latin typeface="Arial"/>
                <a:cs typeface="Arial"/>
              </a:rPr>
              <a:t>•30 </a:t>
            </a:r>
            <a:r>
              <a:rPr sz="3200" spc="-5">
                <a:latin typeface="Arial"/>
                <a:cs typeface="Arial"/>
              </a:rPr>
              <a:t>days from first day of</a:t>
            </a:r>
            <a:r>
              <a:rPr sz="3200" spc="-155">
                <a:latin typeface="Arial"/>
                <a:cs typeface="Arial"/>
              </a:rPr>
              <a:t> </a:t>
            </a:r>
            <a:r>
              <a:rPr sz="3200" spc="-5">
                <a:latin typeface="Arial"/>
                <a:cs typeface="Arial"/>
              </a:rPr>
              <a:t>school  </a:t>
            </a:r>
            <a:r>
              <a:rPr sz="3200" spc="-10">
                <a:latin typeface="Arial"/>
                <a:cs typeface="Arial"/>
              </a:rPr>
              <a:t>(prior </a:t>
            </a:r>
            <a:r>
              <a:rPr sz="3200" spc="-5">
                <a:latin typeface="Arial"/>
                <a:cs typeface="Arial"/>
              </a:rPr>
              <a:t>to October</a:t>
            </a:r>
            <a:r>
              <a:rPr sz="3200" spc="-70">
                <a:latin typeface="Arial"/>
                <a:cs typeface="Arial"/>
              </a:rPr>
              <a:t> </a:t>
            </a:r>
            <a:r>
              <a:rPr sz="3200" spc="-5">
                <a:latin typeface="Arial"/>
                <a:cs typeface="Arial"/>
              </a:rPr>
              <a:t>Count)</a:t>
            </a:r>
            <a:endParaRPr sz="3200">
              <a:latin typeface="Arial"/>
              <a:cs typeface="Arial"/>
            </a:endParaRPr>
          </a:p>
          <a:p>
            <a:pPr>
              <a:lnSpc>
                <a:spcPct val="100000"/>
              </a:lnSpc>
              <a:spcBef>
                <a:spcPts val="5"/>
              </a:spcBef>
            </a:pPr>
            <a:endParaRPr sz="3700">
              <a:latin typeface="Times New Roman"/>
              <a:cs typeface="Times New Roman"/>
            </a:endParaRPr>
          </a:p>
          <a:p>
            <a:pPr marL="238125" marR="5080" indent="-226060">
              <a:lnSpc>
                <a:spcPct val="110800"/>
              </a:lnSpc>
            </a:pPr>
            <a:r>
              <a:rPr sz="3200" spc="40">
                <a:latin typeface="Arial"/>
                <a:cs typeface="Arial"/>
              </a:rPr>
              <a:t>•Late </a:t>
            </a:r>
            <a:r>
              <a:rPr sz="3200" spc="-10">
                <a:latin typeface="Arial"/>
                <a:cs typeface="Arial"/>
              </a:rPr>
              <a:t>registration/enrollment= </a:t>
            </a:r>
            <a:r>
              <a:rPr sz="3200" spc="-5">
                <a:latin typeface="Arial"/>
                <a:cs typeface="Arial"/>
              </a:rPr>
              <a:t>14 days  (After October</a:t>
            </a:r>
            <a:r>
              <a:rPr sz="3200" spc="-95">
                <a:latin typeface="Arial"/>
                <a:cs typeface="Arial"/>
              </a:rPr>
              <a:t> </a:t>
            </a:r>
            <a:r>
              <a:rPr sz="3200" spc="-5">
                <a:latin typeface="Arial"/>
                <a:cs typeface="Arial"/>
              </a:rPr>
              <a:t>Count)</a:t>
            </a:r>
            <a:endParaRPr sz="320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2699004" y="4318253"/>
            <a:ext cx="3225545" cy="214731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3110864" y="800480"/>
            <a:ext cx="2723515" cy="1362075"/>
          </a:xfrm>
          <a:custGeom>
            <a:avLst/>
            <a:gdLst/>
            <a:ahLst/>
            <a:cxnLst/>
            <a:rect l="l" t="t" r="r" b="b"/>
            <a:pathLst>
              <a:path w="2723515" h="1362075">
                <a:moveTo>
                  <a:pt x="2587218" y="0"/>
                </a:moveTo>
                <a:lnTo>
                  <a:pt x="136169" y="0"/>
                </a:lnTo>
                <a:lnTo>
                  <a:pt x="93127" y="6941"/>
                </a:lnTo>
                <a:lnTo>
                  <a:pt x="55747" y="26271"/>
                </a:lnTo>
                <a:lnTo>
                  <a:pt x="26271" y="55747"/>
                </a:lnTo>
                <a:lnTo>
                  <a:pt x="6941" y="93127"/>
                </a:lnTo>
                <a:lnTo>
                  <a:pt x="0" y="136169"/>
                </a:lnTo>
                <a:lnTo>
                  <a:pt x="0" y="1225524"/>
                </a:lnTo>
                <a:lnTo>
                  <a:pt x="6941" y="1268566"/>
                </a:lnTo>
                <a:lnTo>
                  <a:pt x="26271" y="1305946"/>
                </a:lnTo>
                <a:lnTo>
                  <a:pt x="55747" y="1335422"/>
                </a:lnTo>
                <a:lnTo>
                  <a:pt x="93127" y="1354752"/>
                </a:lnTo>
                <a:lnTo>
                  <a:pt x="136169" y="1361693"/>
                </a:lnTo>
                <a:lnTo>
                  <a:pt x="2587218" y="1361693"/>
                </a:lnTo>
                <a:lnTo>
                  <a:pt x="2630260" y="1354752"/>
                </a:lnTo>
                <a:lnTo>
                  <a:pt x="2667640" y="1335422"/>
                </a:lnTo>
                <a:lnTo>
                  <a:pt x="2697116" y="1305946"/>
                </a:lnTo>
                <a:lnTo>
                  <a:pt x="2716446" y="1268566"/>
                </a:lnTo>
                <a:lnTo>
                  <a:pt x="2723388" y="1225524"/>
                </a:lnTo>
                <a:lnTo>
                  <a:pt x="2723388" y="136169"/>
                </a:lnTo>
                <a:lnTo>
                  <a:pt x="2716446" y="93127"/>
                </a:lnTo>
                <a:lnTo>
                  <a:pt x="2697116" y="55747"/>
                </a:lnTo>
                <a:lnTo>
                  <a:pt x="2667640" y="26271"/>
                </a:lnTo>
                <a:lnTo>
                  <a:pt x="2630260" y="6941"/>
                </a:lnTo>
                <a:lnTo>
                  <a:pt x="2587218" y="0"/>
                </a:lnTo>
                <a:close/>
              </a:path>
            </a:pathLst>
          </a:custGeom>
          <a:solidFill>
            <a:srgbClr val="4472C4"/>
          </a:solidFill>
        </p:spPr>
        <p:txBody>
          <a:bodyPr wrap="square" lIns="0" tIns="0" rIns="0" bIns="0" rtlCol="0"/>
          <a:lstStyle/>
          <a:p>
            <a:endParaRPr/>
          </a:p>
        </p:txBody>
      </p:sp>
      <p:sp>
        <p:nvSpPr>
          <p:cNvPr id="3" name="object 3"/>
          <p:cNvSpPr txBox="1">
            <a:spLocks noGrp="1"/>
          </p:cNvSpPr>
          <p:nvPr>
            <p:ph type="title"/>
          </p:nvPr>
        </p:nvSpPr>
        <p:spPr>
          <a:xfrm>
            <a:off x="3342838" y="905602"/>
            <a:ext cx="2257425" cy="1142365"/>
          </a:xfrm>
          <a:prstGeom prst="rect">
            <a:avLst/>
          </a:prstGeom>
        </p:spPr>
        <p:txBody>
          <a:bodyPr vert="horz" wrap="square" lIns="0" tIns="0" rIns="0" bIns="0" rtlCol="0">
            <a:spAutoFit/>
          </a:bodyPr>
          <a:lstStyle/>
          <a:p>
            <a:pPr marL="12700" marR="5080" indent="1270" algn="ctr">
              <a:lnSpc>
                <a:spcPct val="91600"/>
              </a:lnSpc>
            </a:pPr>
            <a:r>
              <a:rPr sz="2000" b="0" spc="-10">
                <a:solidFill>
                  <a:srgbClr val="FFFFFF"/>
                </a:solidFill>
                <a:latin typeface="Calibri"/>
                <a:cs typeface="Calibri"/>
              </a:rPr>
              <a:t>New student </a:t>
            </a:r>
            <a:r>
              <a:rPr sz="2000" b="0" spc="-5">
                <a:solidFill>
                  <a:srgbClr val="FFFFFF"/>
                </a:solidFill>
                <a:latin typeface="Calibri"/>
                <a:cs typeface="Calibri"/>
              </a:rPr>
              <a:t>with </a:t>
            </a:r>
            <a:r>
              <a:rPr sz="2000" b="0" spc="-55">
                <a:solidFill>
                  <a:srgbClr val="FFFFFF"/>
                </a:solidFill>
                <a:latin typeface="Calibri"/>
                <a:cs typeface="Calibri"/>
              </a:rPr>
              <a:t>Yes  </a:t>
            </a:r>
            <a:r>
              <a:rPr sz="2000" b="0" spc="-5">
                <a:solidFill>
                  <a:srgbClr val="FFFFFF"/>
                </a:solidFill>
                <a:latin typeface="Calibri"/>
                <a:cs typeface="Calibri"/>
              </a:rPr>
              <a:t>on HLS: </a:t>
            </a:r>
            <a:r>
              <a:rPr sz="2000" b="0" spc="-10">
                <a:solidFill>
                  <a:srgbClr val="FFFFFF"/>
                </a:solidFill>
                <a:latin typeface="Calibri"/>
                <a:cs typeface="Calibri"/>
              </a:rPr>
              <a:t>Screened</a:t>
            </a:r>
            <a:r>
              <a:rPr sz="2000" b="0" spc="-50">
                <a:solidFill>
                  <a:srgbClr val="FFFFFF"/>
                </a:solidFill>
                <a:latin typeface="Calibri"/>
                <a:cs typeface="Calibri"/>
              </a:rPr>
              <a:t> </a:t>
            </a:r>
            <a:r>
              <a:rPr sz="2000" b="0" spc="-5">
                <a:solidFill>
                  <a:srgbClr val="FFFFFF"/>
                </a:solidFill>
                <a:latin typeface="Calibri"/>
                <a:cs typeface="Calibri"/>
              </a:rPr>
              <a:t>and  identified within 30  </a:t>
            </a:r>
            <a:r>
              <a:rPr sz="2000" b="0" spc="-15">
                <a:solidFill>
                  <a:srgbClr val="FFFFFF"/>
                </a:solidFill>
                <a:latin typeface="Calibri"/>
                <a:cs typeface="Calibri"/>
              </a:rPr>
              <a:t>days</a:t>
            </a:r>
            <a:endParaRPr sz="2000">
              <a:latin typeface="Calibri"/>
              <a:cs typeface="Calibri"/>
            </a:endParaRPr>
          </a:p>
        </p:txBody>
      </p:sp>
      <p:sp>
        <p:nvSpPr>
          <p:cNvPr id="4" name="object 4">
            <a:extLst>
              <a:ext uri="{C183D7F6-B498-43B3-948B-1728B52AA6E4}">
                <adec:decorative xmlns:adec="http://schemas.microsoft.com/office/drawing/2017/decorative" val="1"/>
              </a:ext>
            </a:extLst>
          </p:cNvPr>
          <p:cNvSpPr/>
          <p:nvPr/>
        </p:nvSpPr>
        <p:spPr>
          <a:xfrm>
            <a:off x="5172570" y="2788188"/>
            <a:ext cx="925194" cy="1271270"/>
          </a:xfrm>
          <a:custGeom>
            <a:avLst/>
            <a:gdLst/>
            <a:ahLst/>
            <a:cxnLst/>
            <a:rect l="l" t="t" r="r" b="b"/>
            <a:pathLst>
              <a:path w="925195" h="1271270">
                <a:moveTo>
                  <a:pt x="415035" y="277888"/>
                </a:moveTo>
                <a:lnTo>
                  <a:pt x="81788" y="277888"/>
                </a:lnTo>
                <a:lnTo>
                  <a:pt x="597611" y="1139710"/>
                </a:lnTo>
                <a:lnTo>
                  <a:pt x="515823" y="1188669"/>
                </a:lnTo>
                <a:lnTo>
                  <a:pt x="842670" y="1270749"/>
                </a:lnTo>
                <a:lnTo>
                  <a:pt x="912458" y="992860"/>
                </a:lnTo>
                <a:lnTo>
                  <a:pt x="842975" y="992860"/>
                </a:lnTo>
                <a:lnTo>
                  <a:pt x="415035" y="277888"/>
                </a:lnTo>
                <a:close/>
              </a:path>
              <a:path w="925195" h="1271270">
                <a:moveTo>
                  <a:pt x="924750" y="943914"/>
                </a:moveTo>
                <a:lnTo>
                  <a:pt x="842975" y="992860"/>
                </a:lnTo>
                <a:lnTo>
                  <a:pt x="912458" y="992860"/>
                </a:lnTo>
                <a:lnTo>
                  <a:pt x="924750" y="943914"/>
                </a:lnTo>
                <a:close/>
              </a:path>
              <a:path w="925195" h="1271270">
                <a:moveTo>
                  <a:pt x="82080" y="0"/>
                </a:moveTo>
                <a:lnTo>
                  <a:pt x="0" y="326847"/>
                </a:lnTo>
                <a:lnTo>
                  <a:pt x="81788" y="277888"/>
                </a:lnTo>
                <a:lnTo>
                  <a:pt x="415035" y="277888"/>
                </a:lnTo>
                <a:lnTo>
                  <a:pt x="327139" y="131038"/>
                </a:lnTo>
                <a:lnTo>
                  <a:pt x="408927" y="82080"/>
                </a:lnTo>
                <a:lnTo>
                  <a:pt x="82080" y="0"/>
                </a:lnTo>
                <a:close/>
              </a:path>
            </a:pathLst>
          </a:custGeom>
          <a:solidFill>
            <a:srgbClr val="B0BCDE"/>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2890213" y="2787722"/>
            <a:ext cx="915035" cy="1282700"/>
          </a:xfrm>
          <a:custGeom>
            <a:avLst/>
            <a:gdLst/>
            <a:ahLst/>
            <a:cxnLst/>
            <a:rect l="l" t="t" r="r" b="b"/>
            <a:pathLst>
              <a:path w="915035" h="1282700">
                <a:moveTo>
                  <a:pt x="0" y="957046"/>
                </a:moveTo>
                <a:lnTo>
                  <a:pt x="87223" y="1282560"/>
                </a:lnTo>
                <a:lnTo>
                  <a:pt x="412737" y="1195336"/>
                </a:lnTo>
                <a:lnTo>
                  <a:pt x="330187" y="1147686"/>
                </a:lnTo>
                <a:lnTo>
                  <a:pt x="412733" y="1004709"/>
                </a:lnTo>
                <a:lnTo>
                  <a:pt x="82549" y="1004709"/>
                </a:lnTo>
                <a:lnTo>
                  <a:pt x="0" y="957046"/>
                </a:lnTo>
                <a:close/>
              </a:path>
              <a:path w="915035" h="1282700">
                <a:moveTo>
                  <a:pt x="827709" y="0"/>
                </a:moveTo>
                <a:lnTo>
                  <a:pt x="502208" y="87210"/>
                </a:lnTo>
                <a:lnTo>
                  <a:pt x="584746" y="134874"/>
                </a:lnTo>
                <a:lnTo>
                  <a:pt x="82549" y="1004709"/>
                </a:lnTo>
                <a:lnTo>
                  <a:pt x="412733" y="1004709"/>
                </a:lnTo>
                <a:lnTo>
                  <a:pt x="832383" y="277837"/>
                </a:lnTo>
                <a:lnTo>
                  <a:pt x="902161" y="277837"/>
                </a:lnTo>
                <a:lnTo>
                  <a:pt x="827709" y="0"/>
                </a:lnTo>
                <a:close/>
              </a:path>
              <a:path w="915035" h="1282700">
                <a:moveTo>
                  <a:pt x="902161" y="277837"/>
                </a:moveTo>
                <a:lnTo>
                  <a:pt x="832383" y="277837"/>
                </a:lnTo>
                <a:lnTo>
                  <a:pt x="914933" y="325501"/>
                </a:lnTo>
                <a:lnTo>
                  <a:pt x="902161" y="277837"/>
                </a:lnTo>
                <a:close/>
              </a:path>
            </a:pathLst>
          </a:custGeom>
          <a:solidFill>
            <a:srgbClr val="B0BCDE"/>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861441" y="4696586"/>
            <a:ext cx="2723515" cy="1362075"/>
          </a:xfrm>
          <a:custGeom>
            <a:avLst/>
            <a:gdLst/>
            <a:ahLst/>
            <a:cxnLst/>
            <a:rect l="l" t="t" r="r" b="b"/>
            <a:pathLst>
              <a:path w="2723515" h="1362075">
                <a:moveTo>
                  <a:pt x="2587218" y="0"/>
                </a:moveTo>
                <a:lnTo>
                  <a:pt x="136169" y="0"/>
                </a:lnTo>
                <a:lnTo>
                  <a:pt x="93127" y="6941"/>
                </a:lnTo>
                <a:lnTo>
                  <a:pt x="55747" y="26271"/>
                </a:lnTo>
                <a:lnTo>
                  <a:pt x="26271" y="55747"/>
                </a:lnTo>
                <a:lnTo>
                  <a:pt x="6941" y="93127"/>
                </a:lnTo>
                <a:lnTo>
                  <a:pt x="0" y="136169"/>
                </a:lnTo>
                <a:lnTo>
                  <a:pt x="0" y="1225524"/>
                </a:lnTo>
                <a:lnTo>
                  <a:pt x="6941" y="1268566"/>
                </a:lnTo>
                <a:lnTo>
                  <a:pt x="26271" y="1305946"/>
                </a:lnTo>
                <a:lnTo>
                  <a:pt x="55747" y="1335422"/>
                </a:lnTo>
                <a:lnTo>
                  <a:pt x="93127" y="1354752"/>
                </a:lnTo>
                <a:lnTo>
                  <a:pt x="136169" y="1361694"/>
                </a:lnTo>
                <a:lnTo>
                  <a:pt x="2587218" y="1361694"/>
                </a:lnTo>
                <a:lnTo>
                  <a:pt x="2630260" y="1354752"/>
                </a:lnTo>
                <a:lnTo>
                  <a:pt x="2667640" y="1335422"/>
                </a:lnTo>
                <a:lnTo>
                  <a:pt x="2697116" y="1305946"/>
                </a:lnTo>
                <a:lnTo>
                  <a:pt x="2716446" y="1268566"/>
                </a:lnTo>
                <a:lnTo>
                  <a:pt x="2723388" y="1225524"/>
                </a:lnTo>
                <a:lnTo>
                  <a:pt x="2723388" y="136169"/>
                </a:lnTo>
                <a:lnTo>
                  <a:pt x="2716446" y="93127"/>
                </a:lnTo>
                <a:lnTo>
                  <a:pt x="2697116" y="55747"/>
                </a:lnTo>
                <a:lnTo>
                  <a:pt x="2667640" y="26271"/>
                </a:lnTo>
                <a:lnTo>
                  <a:pt x="2630260" y="6941"/>
                </a:lnTo>
                <a:lnTo>
                  <a:pt x="2587218" y="0"/>
                </a:lnTo>
                <a:close/>
              </a:path>
            </a:pathLst>
          </a:custGeom>
          <a:solidFill>
            <a:srgbClr val="4472C4"/>
          </a:solidFill>
        </p:spPr>
        <p:txBody>
          <a:bodyPr wrap="square" lIns="0" tIns="0" rIns="0" bIns="0" rtlCol="0"/>
          <a:lstStyle/>
          <a:p>
            <a:endParaRPr/>
          </a:p>
        </p:txBody>
      </p:sp>
      <p:sp>
        <p:nvSpPr>
          <p:cNvPr id="9" name="object 9"/>
          <p:cNvSpPr txBox="1"/>
          <p:nvPr/>
        </p:nvSpPr>
        <p:spPr>
          <a:xfrm>
            <a:off x="1460864" y="5194439"/>
            <a:ext cx="1524000" cy="330200"/>
          </a:xfrm>
          <a:prstGeom prst="rect">
            <a:avLst/>
          </a:prstGeom>
        </p:spPr>
        <p:txBody>
          <a:bodyPr vert="horz" wrap="square" lIns="0" tIns="0" rIns="0" bIns="0" rtlCol="0">
            <a:spAutoFit/>
          </a:bodyPr>
          <a:lstStyle/>
          <a:p>
            <a:pPr marL="12700">
              <a:lnSpc>
                <a:spcPct val="100000"/>
              </a:lnSpc>
            </a:pPr>
            <a:r>
              <a:rPr sz="2000" spc="-10">
                <a:solidFill>
                  <a:srgbClr val="FFFFFF"/>
                </a:solidFill>
                <a:latin typeface="Calibri"/>
                <a:cs typeface="Calibri"/>
              </a:rPr>
              <a:t>Update</a:t>
            </a:r>
            <a:r>
              <a:rPr sz="2000" spc="-85">
                <a:solidFill>
                  <a:srgbClr val="FFFFFF"/>
                </a:solidFill>
                <a:latin typeface="Calibri"/>
                <a:cs typeface="Calibri"/>
              </a:rPr>
              <a:t> </a:t>
            </a:r>
            <a:r>
              <a:rPr sz="2000" spc="-10">
                <a:solidFill>
                  <a:srgbClr val="FFFFFF"/>
                </a:solidFill>
                <a:latin typeface="Calibri"/>
                <a:cs typeface="Calibri"/>
              </a:rPr>
              <a:t>coding</a:t>
            </a:r>
            <a:endParaRPr sz="2000">
              <a:latin typeface="Calibri"/>
              <a:cs typeface="Calibri"/>
            </a:endParaRPr>
          </a:p>
        </p:txBody>
      </p:sp>
      <p:sp>
        <p:nvSpPr>
          <p:cNvPr id="7" name="object 7">
            <a:extLst>
              <a:ext uri="{C183D7F6-B498-43B3-948B-1728B52AA6E4}">
                <adec:decorative xmlns:adec="http://schemas.microsoft.com/office/drawing/2017/decorative" val="1"/>
              </a:ext>
            </a:extLst>
          </p:cNvPr>
          <p:cNvSpPr/>
          <p:nvPr/>
        </p:nvSpPr>
        <p:spPr>
          <a:xfrm>
            <a:off x="3769835" y="5131992"/>
            <a:ext cx="1481455" cy="479425"/>
          </a:xfrm>
          <a:custGeom>
            <a:avLst/>
            <a:gdLst/>
            <a:ahLst/>
            <a:cxnLst/>
            <a:rect l="l" t="t" r="r" b="b"/>
            <a:pathLst>
              <a:path w="1481454" h="479425">
                <a:moveTo>
                  <a:pt x="237718" y="2387"/>
                </a:moveTo>
                <a:lnTo>
                  <a:pt x="0" y="241236"/>
                </a:lnTo>
                <a:lnTo>
                  <a:pt x="238848" y="478955"/>
                </a:lnTo>
                <a:lnTo>
                  <a:pt x="238620" y="383641"/>
                </a:lnTo>
                <a:lnTo>
                  <a:pt x="1338123" y="381254"/>
                </a:lnTo>
                <a:lnTo>
                  <a:pt x="1480972" y="237718"/>
                </a:lnTo>
                <a:lnTo>
                  <a:pt x="1340281" y="97701"/>
                </a:lnTo>
                <a:lnTo>
                  <a:pt x="237947" y="97701"/>
                </a:lnTo>
                <a:lnTo>
                  <a:pt x="237718" y="2387"/>
                </a:lnTo>
                <a:close/>
              </a:path>
              <a:path w="1481454" h="479425">
                <a:moveTo>
                  <a:pt x="1338123" y="381254"/>
                </a:moveTo>
                <a:lnTo>
                  <a:pt x="1243025" y="381254"/>
                </a:lnTo>
                <a:lnTo>
                  <a:pt x="1243253" y="476580"/>
                </a:lnTo>
                <a:lnTo>
                  <a:pt x="1338123" y="381254"/>
                </a:lnTo>
                <a:close/>
              </a:path>
              <a:path w="1481454" h="479425">
                <a:moveTo>
                  <a:pt x="1242110" y="0"/>
                </a:moveTo>
                <a:lnTo>
                  <a:pt x="1242339" y="95313"/>
                </a:lnTo>
                <a:lnTo>
                  <a:pt x="237947" y="97701"/>
                </a:lnTo>
                <a:lnTo>
                  <a:pt x="1340281" y="97701"/>
                </a:lnTo>
                <a:lnTo>
                  <a:pt x="1242110" y="0"/>
                </a:lnTo>
                <a:close/>
              </a:path>
            </a:pathLst>
          </a:custGeom>
          <a:solidFill>
            <a:srgbClr val="B0BCDE"/>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5436489" y="4685919"/>
            <a:ext cx="2723515" cy="1362075"/>
          </a:xfrm>
          <a:custGeom>
            <a:avLst/>
            <a:gdLst/>
            <a:ahLst/>
            <a:cxnLst/>
            <a:rect l="l" t="t" r="r" b="b"/>
            <a:pathLst>
              <a:path w="2723515" h="1362075">
                <a:moveTo>
                  <a:pt x="2587218" y="0"/>
                </a:moveTo>
                <a:lnTo>
                  <a:pt x="136169" y="0"/>
                </a:lnTo>
                <a:lnTo>
                  <a:pt x="93127" y="6941"/>
                </a:lnTo>
                <a:lnTo>
                  <a:pt x="55747" y="26271"/>
                </a:lnTo>
                <a:lnTo>
                  <a:pt x="26271" y="55747"/>
                </a:lnTo>
                <a:lnTo>
                  <a:pt x="6941" y="93127"/>
                </a:lnTo>
                <a:lnTo>
                  <a:pt x="0" y="136169"/>
                </a:lnTo>
                <a:lnTo>
                  <a:pt x="0" y="1225524"/>
                </a:lnTo>
                <a:lnTo>
                  <a:pt x="6941" y="1268566"/>
                </a:lnTo>
                <a:lnTo>
                  <a:pt x="26271" y="1305946"/>
                </a:lnTo>
                <a:lnTo>
                  <a:pt x="55747" y="1335422"/>
                </a:lnTo>
                <a:lnTo>
                  <a:pt x="93127" y="1354752"/>
                </a:lnTo>
                <a:lnTo>
                  <a:pt x="136169" y="1361693"/>
                </a:lnTo>
                <a:lnTo>
                  <a:pt x="2587218" y="1361693"/>
                </a:lnTo>
                <a:lnTo>
                  <a:pt x="2630260" y="1354752"/>
                </a:lnTo>
                <a:lnTo>
                  <a:pt x="2667640" y="1335422"/>
                </a:lnTo>
                <a:lnTo>
                  <a:pt x="2697116" y="1305946"/>
                </a:lnTo>
                <a:lnTo>
                  <a:pt x="2716446" y="1268566"/>
                </a:lnTo>
                <a:lnTo>
                  <a:pt x="2723388" y="1225524"/>
                </a:lnTo>
                <a:lnTo>
                  <a:pt x="2723388" y="136169"/>
                </a:lnTo>
                <a:lnTo>
                  <a:pt x="2716446" y="93127"/>
                </a:lnTo>
                <a:lnTo>
                  <a:pt x="2697116" y="55747"/>
                </a:lnTo>
                <a:lnTo>
                  <a:pt x="2667640" y="26271"/>
                </a:lnTo>
                <a:lnTo>
                  <a:pt x="2630260" y="6941"/>
                </a:lnTo>
                <a:lnTo>
                  <a:pt x="2587218" y="0"/>
                </a:lnTo>
                <a:close/>
              </a:path>
            </a:pathLst>
          </a:custGeom>
          <a:solidFill>
            <a:srgbClr val="4472C4"/>
          </a:solidFill>
        </p:spPr>
        <p:txBody>
          <a:bodyPr wrap="square" lIns="0" tIns="0" rIns="0" bIns="0" rtlCol="0"/>
          <a:lstStyle/>
          <a:p>
            <a:endParaRPr/>
          </a:p>
        </p:txBody>
      </p:sp>
      <p:sp>
        <p:nvSpPr>
          <p:cNvPr id="6" name="object 6"/>
          <p:cNvSpPr txBox="1"/>
          <p:nvPr/>
        </p:nvSpPr>
        <p:spPr>
          <a:xfrm>
            <a:off x="5812095" y="4934965"/>
            <a:ext cx="1969770" cy="857885"/>
          </a:xfrm>
          <a:prstGeom prst="rect">
            <a:avLst/>
          </a:prstGeom>
        </p:spPr>
        <p:txBody>
          <a:bodyPr vert="horz" wrap="square" lIns="0" tIns="0" rIns="0" bIns="0" rtlCol="0">
            <a:spAutoFit/>
          </a:bodyPr>
          <a:lstStyle/>
          <a:p>
            <a:pPr marL="12700" marR="5080" algn="ctr">
              <a:lnSpc>
                <a:spcPts val="2200"/>
              </a:lnSpc>
            </a:pPr>
            <a:r>
              <a:rPr sz="2000" spc="-20">
                <a:solidFill>
                  <a:srgbClr val="FFFFFF"/>
                </a:solidFill>
                <a:latin typeface="Calibri"/>
                <a:cs typeface="Calibri"/>
              </a:rPr>
              <a:t>Parent </a:t>
            </a:r>
            <a:r>
              <a:rPr sz="2000" spc="-10">
                <a:solidFill>
                  <a:srgbClr val="FFFFFF"/>
                </a:solidFill>
                <a:latin typeface="Calibri"/>
                <a:cs typeface="Calibri"/>
              </a:rPr>
              <a:t>Notification  </a:t>
            </a:r>
            <a:r>
              <a:rPr sz="2000" spc="-5">
                <a:solidFill>
                  <a:srgbClr val="FFFFFF"/>
                </a:solidFill>
                <a:latin typeface="Calibri"/>
                <a:cs typeface="Calibri"/>
              </a:rPr>
              <a:t>within 30 </a:t>
            </a:r>
            <a:r>
              <a:rPr sz="2000" spc="-15">
                <a:solidFill>
                  <a:srgbClr val="FFFFFF"/>
                </a:solidFill>
                <a:latin typeface="Calibri"/>
                <a:cs typeface="Calibri"/>
              </a:rPr>
              <a:t>days </a:t>
            </a:r>
            <a:r>
              <a:rPr sz="2000" spc="-5">
                <a:solidFill>
                  <a:srgbClr val="FFFFFF"/>
                </a:solidFill>
                <a:latin typeface="Calibri"/>
                <a:cs typeface="Calibri"/>
              </a:rPr>
              <a:t>of  </a:t>
            </a:r>
            <a:r>
              <a:rPr sz="2000" spc="-10">
                <a:solidFill>
                  <a:srgbClr val="FFFFFF"/>
                </a:solidFill>
                <a:latin typeface="Calibri"/>
                <a:cs typeface="Calibri"/>
              </a:rPr>
              <a:t>identification</a:t>
            </a:r>
            <a:endParaRPr sz="20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21DCC-1E3F-DBE5-B305-1B415CCF9FCB}"/>
              </a:ext>
            </a:extLst>
          </p:cNvPr>
          <p:cNvSpPr>
            <a:spLocks noGrp="1"/>
          </p:cNvSpPr>
          <p:nvPr>
            <p:ph type="title"/>
          </p:nvPr>
        </p:nvSpPr>
        <p:spPr/>
        <p:txBody>
          <a:bodyPr>
            <a:normAutofit fontScale="90000"/>
          </a:bodyPr>
          <a:lstStyle/>
          <a:p>
            <a:r>
              <a:rPr lang="en-US"/>
              <a:t>Systemize your filing processes</a:t>
            </a:r>
          </a:p>
        </p:txBody>
      </p:sp>
      <p:sp>
        <p:nvSpPr>
          <p:cNvPr id="3" name="Content Placeholder 2">
            <a:extLst>
              <a:ext uri="{FF2B5EF4-FFF2-40B4-BE49-F238E27FC236}">
                <a16:creationId xmlns:a16="http://schemas.microsoft.com/office/drawing/2014/main" id="{BFBA9B54-9A51-249D-C7A3-347A295DA74F}"/>
              </a:ext>
            </a:extLst>
          </p:cNvPr>
          <p:cNvSpPr>
            <a:spLocks noGrp="1"/>
          </p:cNvSpPr>
          <p:nvPr>
            <p:ph idx="1"/>
          </p:nvPr>
        </p:nvSpPr>
        <p:spPr/>
        <p:txBody>
          <a:bodyPr/>
          <a:lstStyle/>
          <a:p>
            <a:r>
              <a:rPr lang="en-US"/>
              <a:t>Print the WIDA Screener Score Report.</a:t>
            </a:r>
          </a:p>
          <a:p>
            <a:r>
              <a:rPr lang="en-US"/>
              <a:t>Make a copy of the parent notification letter.</a:t>
            </a:r>
          </a:p>
          <a:p>
            <a:r>
              <a:rPr lang="en-US"/>
              <a:t>Update coding/identification in your SIS.</a:t>
            </a:r>
          </a:p>
          <a:p>
            <a:r>
              <a:rPr lang="en-US"/>
              <a:t>File in the student’s cumulative folder.</a:t>
            </a:r>
          </a:p>
          <a:p>
            <a:endParaRPr lang="en-US"/>
          </a:p>
          <a:p>
            <a:endParaRPr lang="en-US"/>
          </a:p>
          <a:p>
            <a:endParaRPr lang="en-US"/>
          </a:p>
          <a:p>
            <a:pPr marL="0" indent="0">
              <a:buNone/>
            </a:pPr>
            <a:r>
              <a:rPr lang="en-US"/>
              <a:t>*** These processes are essential in the event of an audit, turnover among your staff, or if the student transfers to another school.</a:t>
            </a:r>
          </a:p>
        </p:txBody>
      </p:sp>
    </p:spTree>
    <p:extLst>
      <p:ext uri="{BB962C8B-B14F-4D97-AF65-F5344CB8AC3E}">
        <p14:creationId xmlns:p14="http://schemas.microsoft.com/office/powerpoint/2010/main" val="183992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ED71-CC87-AC87-38BD-74E8E3553181}"/>
              </a:ext>
            </a:extLst>
          </p:cNvPr>
          <p:cNvSpPr>
            <a:spLocks noGrp="1"/>
          </p:cNvSpPr>
          <p:nvPr>
            <p:ph type="title"/>
          </p:nvPr>
        </p:nvSpPr>
        <p:spPr/>
        <p:txBody>
          <a:bodyPr/>
          <a:lstStyle/>
          <a:p>
            <a:r>
              <a:rPr lang="en-US"/>
              <a:t>Check for understanding:</a:t>
            </a:r>
          </a:p>
        </p:txBody>
      </p:sp>
      <p:sp>
        <p:nvSpPr>
          <p:cNvPr id="3" name="Content Placeholder 2">
            <a:extLst>
              <a:ext uri="{FF2B5EF4-FFF2-40B4-BE49-F238E27FC236}">
                <a16:creationId xmlns:a16="http://schemas.microsoft.com/office/drawing/2014/main" id="{7579DA7B-9D83-4D1C-6E73-F6DBF3B0986E}"/>
              </a:ext>
            </a:extLst>
          </p:cNvPr>
          <p:cNvSpPr>
            <a:spLocks noGrp="1"/>
          </p:cNvSpPr>
          <p:nvPr>
            <p:ph idx="1"/>
          </p:nvPr>
        </p:nvSpPr>
        <p:spPr/>
        <p:txBody>
          <a:bodyPr/>
          <a:lstStyle/>
          <a:p>
            <a:pPr marL="0" indent="0" rtl="0" fontAlgn="base">
              <a:spcBef>
                <a:spcPts val="0"/>
              </a:spcBef>
              <a:spcAft>
                <a:spcPts val="0"/>
              </a:spcAft>
              <a:buNone/>
            </a:pPr>
            <a:r>
              <a:rPr lang="en-US" b="0" i="0" u="none" strike="noStrike">
                <a:solidFill>
                  <a:srgbClr val="000000"/>
                </a:solidFill>
                <a:effectLst/>
                <a:latin typeface="Arial" panose="020B0604020202020204" pitchFamily="34" charset="0"/>
              </a:rPr>
              <a:t>Multilingual learners must be identified within: </a:t>
            </a:r>
          </a:p>
          <a:p>
            <a:pPr marL="0" indent="0" rtl="0" fontAlgn="base">
              <a:spcBef>
                <a:spcPts val="0"/>
              </a:spcBef>
              <a:spcAft>
                <a:spcPts val="0"/>
              </a:spcAft>
              <a:buNone/>
            </a:pPr>
            <a:endParaRPr lang="en-US" b="0" i="0" u="none" strike="noStrike">
              <a:solidFill>
                <a:srgbClr val="000000"/>
              </a:solidFill>
              <a:effectLst/>
              <a:latin typeface="Arial" panose="020B0604020202020204" pitchFamily="34" charset="0"/>
            </a:endParaRPr>
          </a:p>
          <a:p>
            <a:pPr marL="514350" indent="-514350" rtl="0" fontAlgn="base">
              <a:spcBef>
                <a:spcPts val="0"/>
              </a:spcBef>
              <a:spcAft>
                <a:spcPts val="0"/>
              </a:spcAft>
              <a:buAutoNum type="alphaLcPeriod"/>
            </a:pPr>
            <a:r>
              <a:rPr lang="en-US" sz="2800" b="0" i="0" u="none" strike="noStrike">
                <a:solidFill>
                  <a:srgbClr val="000000"/>
                </a:solidFill>
                <a:effectLst/>
                <a:latin typeface="Arial" panose="020B0604020202020204" pitchFamily="34" charset="0"/>
              </a:rPr>
              <a:t>30 days from the first day of school prior to October count or 14 days after October count </a:t>
            </a:r>
          </a:p>
          <a:p>
            <a:pPr marL="0" indent="0" rtl="0" fontAlgn="base">
              <a:spcBef>
                <a:spcPts val="0"/>
              </a:spcBef>
              <a:spcAft>
                <a:spcPts val="0"/>
              </a:spcAft>
              <a:buNone/>
            </a:pPr>
            <a:endParaRPr lang="en-US" sz="2800" b="0" i="0" u="none" strike="noStrike">
              <a:solidFill>
                <a:srgbClr val="000000"/>
              </a:solidFill>
              <a:effectLst/>
              <a:latin typeface="Arial" panose="020B0604020202020204" pitchFamily="34" charset="0"/>
            </a:endParaRPr>
          </a:p>
          <a:p>
            <a:pPr marL="514350" indent="-514350" rtl="0" fontAlgn="base">
              <a:spcBef>
                <a:spcPts val="0"/>
              </a:spcBef>
              <a:spcAft>
                <a:spcPts val="0"/>
              </a:spcAft>
              <a:buAutoNum type="alphaLcPeriod"/>
            </a:pPr>
            <a:r>
              <a:rPr lang="en-US">
                <a:solidFill>
                  <a:srgbClr val="000000"/>
                </a:solidFill>
              </a:rPr>
              <a:t>14 </a:t>
            </a:r>
            <a:r>
              <a:rPr lang="en-US" sz="2800" b="0" i="0" u="none" strike="noStrike">
                <a:solidFill>
                  <a:srgbClr val="000000"/>
                </a:solidFill>
                <a:effectLst/>
                <a:latin typeface="Arial" panose="020B0604020202020204" pitchFamily="34" charset="0"/>
              </a:rPr>
              <a:t>days from the first day of school prior to October count or 30 days after October count </a:t>
            </a:r>
          </a:p>
          <a:p>
            <a:endParaRPr lang="en-US"/>
          </a:p>
        </p:txBody>
      </p:sp>
    </p:spTree>
    <p:extLst>
      <p:ext uri="{BB962C8B-B14F-4D97-AF65-F5344CB8AC3E}">
        <p14:creationId xmlns:p14="http://schemas.microsoft.com/office/powerpoint/2010/main" val="210259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AA5C-40D1-2117-5C59-5947CC55848E}"/>
              </a:ext>
            </a:extLst>
          </p:cNvPr>
          <p:cNvSpPr>
            <a:spLocks noGrp="1"/>
          </p:cNvSpPr>
          <p:nvPr>
            <p:ph type="title"/>
          </p:nvPr>
        </p:nvSpPr>
        <p:spPr>
          <a:xfrm>
            <a:off x="628650" y="365126"/>
            <a:ext cx="7886700" cy="787399"/>
          </a:xfrm>
        </p:spPr>
        <p:txBody>
          <a:bodyPr anchor="ctr">
            <a:normAutofit/>
          </a:bodyPr>
          <a:lstStyle/>
          <a:p>
            <a:r>
              <a:rPr lang="en-US"/>
              <a:t>Questions or Comments?</a:t>
            </a:r>
          </a:p>
        </p:txBody>
      </p:sp>
      <p:pic>
        <p:nvPicPr>
          <p:cNvPr id="5" name="Content Placeholder 4" descr="Yellow and blue symbols">
            <a:extLst>
              <a:ext uri="{FF2B5EF4-FFF2-40B4-BE49-F238E27FC236}">
                <a16:creationId xmlns:a16="http://schemas.microsoft.com/office/drawing/2014/main" id="{4BC50D0A-66FD-9301-B55A-A7D5F1F5E4B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05" r="1" b="10860"/>
          <a:stretch/>
        </p:blipFill>
        <p:spPr>
          <a:xfrm>
            <a:off x="628650" y="1311965"/>
            <a:ext cx="7886700" cy="4864998"/>
          </a:xfrm>
          <a:noFill/>
        </p:spPr>
      </p:pic>
    </p:spTree>
    <p:extLst>
      <p:ext uri="{BB962C8B-B14F-4D97-AF65-F5344CB8AC3E}">
        <p14:creationId xmlns:p14="http://schemas.microsoft.com/office/powerpoint/2010/main" val="392580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55FA9"/>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7C9B52"/>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008CA0"/>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idx="4294967295"/>
          </p:nvPr>
        </p:nvSpPr>
        <p:spPr>
          <a:xfrm>
            <a:off x="3172460" y="1058292"/>
            <a:ext cx="2798445" cy="18903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40" normalizeH="0" baseline="0" noProof="0">
                <a:ln>
                  <a:noFill/>
                </a:ln>
                <a:solidFill>
                  <a:srgbClr val="FFFFFF"/>
                </a:solidFill>
                <a:effectLst/>
                <a:uLnTx/>
                <a:uFillTx/>
                <a:latin typeface="Calibri"/>
                <a:ea typeface="+mn-ea"/>
                <a:cs typeface="Calibri"/>
              </a:rPr>
              <a:t>WIDA</a:t>
            </a:r>
            <a:endParaRPr kumimoji="0" lang="en-US" sz="6000" b="0" i="0" u="none" strike="noStrike" kern="1200" cap="none" spc="0" normalizeH="0" baseline="0" noProof="0">
              <a:ln>
                <a:noFill/>
              </a:ln>
              <a:solidFill>
                <a:schemeClr val="tx1"/>
              </a:solidFill>
              <a:effectLst/>
              <a:uLnTx/>
              <a:uFillTx/>
              <a:latin typeface="Calibri"/>
              <a:ea typeface="+mn-ea"/>
              <a:cs typeface="Calibri"/>
            </a:endParaRPr>
          </a:p>
          <a:p>
            <a:pPr marL="0" marR="0" lvl="0" indent="0" algn="ctr" defTabSz="914400" rtl="0" eaLnBrk="1" fontAlgn="auto" latinLnBrk="0" hangingPunct="1">
              <a:lnSpc>
                <a:spcPct val="100000"/>
              </a:lnSpc>
              <a:spcBef>
                <a:spcPts val="8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Calibri"/>
                <a:ea typeface="+mn-ea"/>
                <a:cs typeface="Calibri"/>
              </a:rPr>
              <a:t>Sc</a:t>
            </a:r>
            <a:r>
              <a:rPr kumimoji="0" lang="en-US" sz="6000" b="1" i="0" u="none" strike="noStrike" kern="1200" cap="none" spc="-75" normalizeH="0" baseline="0" noProof="0">
                <a:ln>
                  <a:noFill/>
                </a:ln>
                <a:solidFill>
                  <a:srgbClr val="FFFFFF"/>
                </a:solidFill>
                <a:effectLst/>
                <a:uLnTx/>
                <a:uFillTx/>
                <a:latin typeface="Calibri"/>
                <a:ea typeface="+mn-ea"/>
                <a:cs typeface="Calibri"/>
              </a:rPr>
              <a:t>r</a:t>
            </a:r>
            <a:r>
              <a:rPr kumimoji="0" lang="en-US" sz="6000" b="1" i="0" u="none" strike="noStrike" kern="1200" cap="none" spc="-5" normalizeH="0" baseline="0" noProof="0">
                <a:ln>
                  <a:noFill/>
                </a:ln>
                <a:solidFill>
                  <a:srgbClr val="FFFFFF"/>
                </a:solidFill>
                <a:effectLst/>
                <a:uLnTx/>
                <a:uFillTx/>
                <a:latin typeface="Calibri"/>
                <a:ea typeface="+mn-ea"/>
                <a:cs typeface="Calibri"/>
              </a:rPr>
              <a:t>ee</a:t>
            </a:r>
            <a:r>
              <a:rPr kumimoji="0" lang="en-US" sz="6000" b="1" i="0" u="none" strike="noStrike" kern="1200" cap="none" spc="5" normalizeH="0" baseline="0" noProof="0">
                <a:ln>
                  <a:noFill/>
                </a:ln>
                <a:solidFill>
                  <a:srgbClr val="FFFFFF"/>
                </a:solidFill>
                <a:effectLst/>
                <a:uLnTx/>
                <a:uFillTx/>
                <a:latin typeface="Calibri"/>
                <a:ea typeface="+mn-ea"/>
                <a:cs typeface="Calibri"/>
              </a:rPr>
              <a:t>n</a:t>
            </a:r>
            <a:r>
              <a:rPr kumimoji="0" lang="en-US" sz="6000" b="1" i="0" u="none" strike="noStrike" kern="1200" cap="none" spc="0" normalizeH="0" baseline="0" noProof="0">
                <a:ln>
                  <a:noFill/>
                </a:ln>
                <a:solidFill>
                  <a:srgbClr val="FFFFFF"/>
                </a:solidFill>
                <a:effectLst/>
                <a:uLnTx/>
                <a:uFillTx/>
                <a:latin typeface="Calibri"/>
                <a:ea typeface="+mn-ea"/>
                <a:cs typeface="Calibri"/>
              </a:rPr>
              <a:t>er</a:t>
            </a:r>
            <a:endParaRPr kumimoji="0" lang="en-US" sz="6000" b="0" i="0" u="none" strike="noStrike" kern="1200" cap="none" spc="0" normalizeH="0" baseline="0" noProof="0">
              <a:ln>
                <a:noFill/>
              </a:ln>
              <a:solidFill>
                <a:schemeClr val="tx1"/>
              </a:solidFill>
              <a:effectLst/>
              <a:uLnTx/>
              <a:uFillTx/>
              <a:latin typeface="Calibri"/>
              <a:ea typeface="+mn-ea"/>
              <a:cs typeface="Calibri"/>
            </a:endParaRPr>
          </a:p>
        </p:txBody>
      </p:sp>
      <p:sp>
        <p:nvSpPr>
          <p:cNvPr id="9" name="object 9" descr="WIDA logo (decorative)"/>
          <p:cNvSpPr/>
          <p:nvPr/>
        </p:nvSpPr>
        <p:spPr>
          <a:xfrm>
            <a:off x="2581655" y="4164329"/>
            <a:ext cx="3981449" cy="14096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8913-A6C3-7941-88F1-39A19D253E7D}"/>
              </a:ext>
            </a:extLst>
          </p:cNvPr>
          <p:cNvSpPr>
            <a:spLocks noGrp="1"/>
          </p:cNvSpPr>
          <p:nvPr>
            <p:ph type="title"/>
          </p:nvPr>
        </p:nvSpPr>
        <p:spPr/>
        <p:txBody>
          <a:bodyPr/>
          <a:lstStyle/>
          <a:p>
            <a:r>
              <a:rPr lang="en-US"/>
              <a:t>WIDA Screener</a:t>
            </a:r>
          </a:p>
        </p:txBody>
      </p:sp>
      <p:sp>
        <p:nvSpPr>
          <p:cNvPr id="3" name="Content Placeholder 2">
            <a:extLst>
              <a:ext uri="{FF2B5EF4-FFF2-40B4-BE49-F238E27FC236}">
                <a16:creationId xmlns:a16="http://schemas.microsoft.com/office/drawing/2014/main" id="{8BE08740-7AA9-1DED-C624-7CA4F9299E70}"/>
              </a:ext>
            </a:extLst>
          </p:cNvPr>
          <p:cNvSpPr>
            <a:spLocks noGrp="1"/>
          </p:cNvSpPr>
          <p:nvPr>
            <p:ph idx="1"/>
          </p:nvPr>
        </p:nvSpPr>
        <p:spPr/>
        <p:txBody>
          <a:bodyPr>
            <a:normAutofit/>
          </a:bodyPr>
          <a:lstStyle/>
          <a:p>
            <a:pPr marL="0" indent="0">
              <a:buNone/>
            </a:pPr>
            <a:r>
              <a:rPr lang="en-US" sz="2400"/>
              <a:t>Students with a YES on Home Language Survey (or if there is other evidence of language influence) take placement assessment.</a:t>
            </a:r>
          </a:p>
          <a:p>
            <a:pPr lvl="1"/>
            <a:r>
              <a:rPr lang="en-US" sz="2000"/>
              <a:t>Grades 1-12: All four domains</a:t>
            </a:r>
          </a:p>
          <a:p>
            <a:pPr lvl="2"/>
            <a:r>
              <a:rPr lang="en-US" sz="1600">
                <a:highlight>
                  <a:srgbClr val="FFFF00"/>
                </a:highlight>
              </a:rPr>
              <a:t>Note: 1</a:t>
            </a:r>
            <a:r>
              <a:rPr lang="en-US" sz="1600" baseline="30000">
                <a:highlight>
                  <a:srgbClr val="FFFF00"/>
                </a:highlight>
              </a:rPr>
              <a:t>st</a:t>
            </a:r>
            <a:r>
              <a:rPr lang="en-US" sz="1600">
                <a:highlight>
                  <a:srgbClr val="FFFF00"/>
                </a:highlight>
              </a:rPr>
              <a:t> Semester 1</a:t>
            </a:r>
            <a:r>
              <a:rPr lang="en-US" sz="1600" baseline="30000">
                <a:highlight>
                  <a:srgbClr val="FFFF00"/>
                </a:highlight>
              </a:rPr>
              <a:t>st</a:t>
            </a:r>
            <a:r>
              <a:rPr lang="en-US" sz="1600">
                <a:highlight>
                  <a:srgbClr val="FFFF00"/>
                </a:highlight>
              </a:rPr>
              <a:t> graders take all four domains of Kinder test</a:t>
            </a:r>
          </a:p>
          <a:p>
            <a:pPr lvl="2"/>
            <a:r>
              <a:rPr lang="en-US" sz="1600">
                <a:highlight>
                  <a:srgbClr val="FFFF00"/>
                </a:highlight>
              </a:rPr>
              <a:t>Refer to grade level clusters for the correct test</a:t>
            </a:r>
          </a:p>
          <a:p>
            <a:pPr lvl="1"/>
            <a:r>
              <a:rPr lang="en-US" sz="2000"/>
              <a:t>Kindergarten: First semester – only listening and speaking</a:t>
            </a:r>
          </a:p>
          <a:p>
            <a:pPr marL="2286000" lvl="5" indent="0">
              <a:buNone/>
            </a:pPr>
            <a:r>
              <a:rPr lang="en-US" sz="2000">
                <a:latin typeface="Arial" panose="020B0604020202020204" pitchFamily="34" charset="0"/>
                <a:cs typeface="Arial" panose="020B0604020202020204" pitchFamily="34" charset="0"/>
              </a:rPr>
              <a:t>Second semester – All four domains</a:t>
            </a:r>
          </a:p>
          <a:p>
            <a:pPr marL="0" marR="5715" indent="0">
              <a:lnSpc>
                <a:spcPts val="2590"/>
              </a:lnSpc>
              <a:spcBef>
                <a:spcPts val="2105"/>
              </a:spcBef>
              <a:buNone/>
            </a:pPr>
            <a:endParaRPr lang="en-US" sz="2000" i="1" spc="-5">
              <a:latin typeface="Calibri"/>
              <a:cs typeface="Calibri"/>
            </a:endParaRPr>
          </a:p>
          <a:p>
            <a:pPr marL="0" marR="5715" indent="0">
              <a:lnSpc>
                <a:spcPts val="2590"/>
              </a:lnSpc>
              <a:spcBef>
                <a:spcPts val="2105"/>
              </a:spcBef>
              <a:buNone/>
            </a:pPr>
            <a:r>
              <a:rPr lang="en-US" sz="2000" i="1" spc="-5">
                <a:latin typeface="Calibri"/>
                <a:cs typeface="Calibri"/>
              </a:rPr>
              <a:t>*If your school utilizes </a:t>
            </a:r>
            <a:r>
              <a:rPr lang="en-US" sz="2000" i="1">
                <a:latin typeface="Calibri"/>
                <a:cs typeface="Calibri"/>
              </a:rPr>
              <a:t>the paper </a:t>
            </a:r>
            <a:r>
              <a:rPr lang="en-US" sz="2000" i="1" spc="-25">
                <a:latin typeface="Calibri"/>
                <a:cs typeface="Calibri"/>
              </a:rPr>
              <a:t>Screener, </a:t>
            </a:r>
            <a:r>
              <a:rPr lang="en-US" sz="2000" i="1">
                <a:latin typeface="Calibri"/>
                <a:cs typeface="Calibri"/>
              </a:rPr>
              <a:t>audio </a:t>
            </a:r>
            <a:r>
              <a:rPr lang="en-US" sz="2000" i="1" spc="-5">
                <a:latin typeface="Calibri"/>
                <a:cs typeface="Calibri"/>
              </a:rPr>
              <a:t>files </a:t>
            </a:r>
            <a:r>
              <a:rPr lang="en-US" sz="2000" i="1">
                <a:latin typeface="Calibri"/>
                <a:cs typeface="Calibri"/>
              </a:rPr>
              <a:t>&amp; </a:t>
            </a:r>
            <a:r>
              <a:rPr lang="en-US" sz="2000" i="1" spc="-5">
                <a:latin typeface="Calibri"/>
                <a:cs typeface="Calibri"/>
              </a:rPr>
              <a:t>reusable booklets </a:t>
            </a:r>
            <a:r>
              <a:rPr lang="en-US" sz="2000" i="1">
                <a:latin typeface="Calibri"/>
                <a:cs typeface="Calibri"/>
              </a:rPr>
              <a:t>need </a:t>
            </a:r>
            <a:r>
              <a:rPr lang="en-US" sz="2000" i="1" spc="-15">
                <a:latin typeface="Calibri"/>
                <a:cs typeface="Calibri"/>
              </a:rPr>
              <a:t>to </a:t>
            </a:r>
            <a:r>
              <a:rPr lang="en-US" sz="2000" i="1">
                <a:latin typeface="Calibri"/>
                <a:cs typeface="Calibri"/>
              </a:rPr>
              <a:t>be </a:t>
            </a:r>
            <a:r>
              <a:rPr lang="en-US" sz="2000" i="1" spc="-5">
                <a:latin typeface="Calibri"/>
                <a:cs typeface="Calibri"/>
              </a:rPr>
              <a:t>purchased beforehand from </a:t>
            </a:r>
            <a:r>
              <a:rPr lang="en-US" sz="2000" i="1">
                <a:latin typeface="Calibri"/>
                <a:cs typeface="Calibri"/>
              </a:rPr>
              <a:t>the </a:t>
            </a:r>
            <a:r>
              <a:rPr lang="en-US" sz="2000" i="1" spc="-15">
                <a:latin typeface="Calibri"/>
                <a:cs typeface="Calibri"/>
              </a:rPr>
              <a:t>WIDA store </a:t>
            </a:r>
            <a:r>
              <a:rPr lang="en-US" sz="2000" i="1" spc="-5">
                <a:latin typeface="Calibri"/>
                <a:cs typeface="Calibri"/>
              </a:rPr>
              <a:t>(one  time</a:t>
            </a:r>
            <a:r>
              <a:rPr lang="en-US" sz="2000" i="1" spc="-55">
                <a:latin typeface="Calibri"/>
                <a:cs typeface="Calibri"/>
              </a:rPr>
              <a:t> </a:t>
            </a:r>
            <a:r>
              <a:rPr lang="en-US" sz="2000" i="1" spc="-5">
                <a:latin typeface="Calibri"/>
                <a:cs typeface="Calibri"/>
              </a:rPr>
              <a:t>purchase).</a:t>
            </a:r>
            <a:endParaRPr lang="en-US" sz="2000">
              <a:latin typeface="Calibri"/>
              <a:cs typeface="Calibri"/>
            </a:endParaRPr>
          </a:p>
          <a:p>
            <a:endParaRPr lang="en-US" sz="2400"/>
          </a:p>
        </p:txBody>
      </p:sp>
    </p:spTree>
    <p:extLst>
      <p:ext uri="{BB962C8B-B14F-4D97-AF65-F5344CB8AC3E}">
        <p14:creationId xmlns:p14="http://schemas.microsoft.com/office/powerpoint/2010/main" val="2983209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823" y="200543"/>
            <a:ext cx="5538470" cy="609600"/>
          </a:xfrm>
          <a:prstGeom prst="rect">
            <a:avLst/>
          </a:prstGeom>
        </p:spPr>
        <p:txBody>
          <a:bodyPr vert="horz" wrap="square" lIns="0" tIns="0" rIns="0" bIns="0" rtlCol="0">
            <a:spAutoFit/>
          </a:bodyPr>
          <a:lstStyle/>
          <a:p>
            <a:pPr marL="12700">
              <a:lnSpc>
                <a:spcPct val="100000"/>
              </a:lnSpc>
            </a:pPr>
            <a:r>
              <a:rPr sz="4000">
                <a:solidFill>
                  <a:srgbClr val="000000"/>
                </a:solidFill>
              </a:rPr>
              <a:t>WIDA Screener</a:t>
            </a:r>
            <a:r>
              <a:rPr sz="4000" spc="-245">
                <a:solidFill>
                  <a:srgbClr val="000000"/>
                </a:solidFill>
              </a:rPr>
              <a:t> </a:t>
            </a:r>
            <a:r>
              <a:rPr sz="4000" spc="-5">
                <a:solidFill>
                  <a:srgbClr val="000000"/>
                </a:solidFill>
              </a:rPr>
              <a:t>cont.…</a:t>
            </a:r>
            <a:endParaRPr sz="4000"/>
          </a:p>
        </p:txBody>
      </p:sp>
      <p:sp>
        <p:nvSpPr>
          <p:cNvPr id="3" name="object 3"/>
          <p:cNvSpPr txBox="1"/>
          <p:nvPr/>
        </p:nvSpPr>
        <p:spPr>
          <a:xfrm>
            <a:off x="193823" y="969090"/>
            <a:ext cx="8375015" cy="4675639"/>
          </a:xfrm>
          <a:prstGeom prst="rect">
            <a:avLst/>
          </a:prstGeom>
        </p:spPr>
        <p:txBody>
          <a:bodyPr vert="horz" wrap="square" lIns="0" tIns="0" rIns="0" bIns="0" rtlCol="0">
            <a:spAutoFit/>
          </a:bodyPr>
          <a:lstStyle/>
          <a:p>
            <a:pPr marL="12700" marR="612775" algn="just">
              <a:lnSpc>
                <a:spcPts val="3020"/>
              </a:lnSpc>
            </a:pPr>
            <a:r>
              <a:rPr sz="2800" spc="-5">
                <a:latin typeface="Arial"/>
                <a:cs typeface="Arial"/>
              </a:rPr>
              <a:t>All </a:t>
            </a:r>
            <a:r>
              <a:rPr sz="2800">
                <a:latin typeface="Arial"/>
                <a:cs typeface="Arial"/>
              </a:rPr>
              <a:t>educators </a:t>
            </a:r>
            <a:r>
              <a:rPr sz="2800" spc="-5">
                <a:latin typeface="Arial"/>
                <a:cs typeface="Arial"/>
              </a:rPr>
              <a:t>who will </a:t>
            </a:r>
            <a:r>
              <a:rPr sz="2800">
                <a:latin typeface="Arial"/>
                <a:cs typeface="Arial"/>
              </a:rPr>
              <a:t>administer/score the WIDA  Screener assessment must complete the training  modules</a:t>
            </a:r>
            <a:r>
              <a:rPr sz="2800" spc="-65">
                <a:latin typeface="Arial"/>
                <a:cs typeface="Arial"/>
              </a:rPr>
              <a:t> </a:t>
            </a:r>
            <a:r>
              <a:rPr sz="2800" spc="-25">
                <a:latin typeface="Arial"/>
                <a:cs typeface="Arial"/>
              </a:rPr>
              <a:t>annually.</a:t>
            </a:r>
            <a:endParaRPr lang="en-US" sz="2800" spc="-25">
              <a:latin typeface="Arial"/>
              <a:cs typeface="Arial"/>
            </a:endParaRPr>
          </a:p>
          <a:p>
            <a:pPr marL="12700" marR="612775" algn="just">
              <a:lnSpc>
                <a:spcPts val="3020"/>
              </a:lnSpc>
            </a:pPr>
            <a:endParaRPr lang="en-US" sz="2800" spc="-25">
              <a:latin typeface="Arial"/>
              <a:cs typeface="Arial"/>
            </a:endParaRPr>
          </a:p>
          <a:p>
            <a:pPr marL="12700" marR="612775" algn="just">
              <a:lnSpc>
                <a:spcPts val="3020"/>
              </a:lnSpc>
            </a:pPr>
            <a:r>
              <a:rPr lang="en-US" sz="2800" spc="-25">
                <a:latin typeface="Arial"/>
                <a:cs typeface="Arial"/>
              </a:rPr>
              <a:t>Your School Assessment Coordinator can give you a log in for WIDA if you do not have one.</a:t>
            </a:r>
            <a:endParaRPr sz="2800">
              <a:latin typeface="Arial"/>
              <a:cs typeface="Arial"/>
            </a:endParaRPr>
          </a:p>
          <a:p>
            <a:pPr>
              <a:lnSpc>
                <a:spcPct val="100000"/>
              </a:lnSpc>
              <a:spcBef>
                <a:spcPts val="40"/>
              </a:spcBef>
            </a:pPr>
            <a:endParaRPr sz="3650">
              <a:latin typeface="Times New Roman"/>
              <a:cs typeface="Times New Roman"/>
            </a:endParaRPr>
          </a:p>
          <a:p>
            <a:pPr marL="12700" algn="just">
              <a:lnSpc>
                <a:spcPct val="100000"/>
              </a:lnSpc>
            </a:pPr>
            <a:r>
              <a:rPr sz="2800">
                <a:latin typeface="Arial"/>
                <a:cs typeface="Arial"/>
              </a:rPr>
              <a:t>WIDA provides you </a:t>
            </a:r>
            <a:r>
              <a:rPr sz="2800" spc="-5">
                <a:latin typeface="Arial"/>
                <a:cs typeface="Arial"/>
              </a:rPr>
              <a:t>with </a:t>
            </a:r>
            <a:r>
              <a:rPr sz="2800">
                <a:latin typeface="Arial"/>
                <a:cs typeface="Arial"/>
              </a:rPr>
              <a:t>a certificate of</a:t>
            </a:r>
            <a:r>
              <a:rPr sz="2800" spc="-254">
                <a:latin typeface="Arial"/>
                <a:cs typeface="Arial"/>
              </a:rPr>
              <a:t> </a:t>
            </a:r>
            <a:r>
              <a:rPr sz="2800">
                <a:latin typeface="Arial"/>
                <a:cs typeface="Arial"/>
              </a:rPr>
              <a:t>completion.</a:t>
            </a:r>
          </a:p>
          <a:p>
            <a:pPr>
              <a:lnSpc>
                <a:spcPct val="100000"/>
              </a:lnSpc>
              <a:spcBef>
                <a:spcPts val="20"/>
              </a:spcBef>
            </a:pPr>
            <a:endParaRPr sz="4100">
              <a:latin typeface="Times New Roman"/>
              <a:cs typeface="Times New Roman"/>
            </a:endParaRPr>
          </a:p>
          <a:p>
            <a:pPr marL="12700" marR="5080">
              <a:lnSpc>
                <a:spcPts val="2940"/>
              </a:lnSpc>
            </a:pPr>
            <a:r>
              <a:rPr sz="2800" spc="-5">
                <a:latin typeface="Arial"/>
                <a:cs typeface="Arial"/>
              </a:rPr>
              <a:t>CSI </a:t>
            </a:r>
            <a:r>
              <a:rPr sz="2800">
                <a:latin typeface="Arial"/>
                <a:cs typeface="Arial"/>
              </a:rPr>
              <a:t>contact </a:t>
            </a:r>
            <a:r>
              <a:rPr sz="2800" spc="-5">
                <a:latin typeface="Arial"/>
                <a:cs typeface="Arial"/>
              </a:rPr>
              <a:t>will </a:t>
            </a:r>
            <a:r>
              <a:rPr sz="2800">
                <a:latin typeface="Arial"/>
                <a:cs typeface="Arial"/>
              </a:rPr>
              <a:t>verify completion via WIDA portal,</a:t>
            </a:r>
            <a:r>
              <a:rPr sz="2800" spc="-250">
                <a:latin typeface="Arial"/>
                <a:cs typeface="Arial"/>
              </a:rPr>
              <a:t> </a:t>
            </a:r>
            <a:r>
              <a:rPr sz="2800">
                <a:latin typeface="Arial"/>
                <a:cs typeface="Arial"/>
              </a:rPr>
              <a:t>no  need to submit</a:t>
            </a:r>
            <a:r>
              <a:rPr sz="2800" spc="-85">
                <a:latin typeface="Arial"/>
                <a:cs typeface="Arial"/>
              </a:rPr>
              <a:t> </a:t>
            </a:r>
            <a:r>
              <a:rPr sz="2800">
                <a:latin typeface="Arial"/>
                <a:cs typeface="Arial"/>
              </a:rPr>
              <a:t>certificates.</a:t>
            </a:r>
          </a:p>
        </p:txBody>
      </p:sp>
      <p:sp>
        <p:nvSpPr>
          <p:cNvPr id="4" name="object 4" descr="WIDA Screener website screenshot (decorative)"/>
          <p:cNvSpPr/>
          <p:nvPr/>
        </p:nvSpPr>
        <p:spPr>
          <a:xfrm>
            <a:off x="5573407" y="5292436"/>
            <a:ext cx="2850158" cy="136502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0B7A3D-A616-5081-8976-BD00975175E7}"/>
              </a:ext>
            </a:extLst>
          </p:cNvPr>
          <p:cNvSpPr>
            <a:spLocks noGrp="1"/>
          </p:cNvSpPr>
          <p:nvPr>
            <p:ph type="title" idx="4294967295"/>
          </p:nvPr>
        </p:nvSpPr>
        <p:spPr>
          <a:xfrm>
            <a:off x="628650" y="-730249"/>
            <a:ext cx="7886700" cy="730249"/>
          </a:xfrm>
        </p:spPr>
        <p:txBody>
          <a:bodyPr vert="horz" lIns="91440" tIns="45720" rIns="91440" bIns="45720" rtlCol="0" anchor="b">
            <a:normAutofit/>
          </a:bodyPr>
          <a:lstStyle/>
          <a:p>
            <a:r>
              <a:rPr lang="en-US"/>
              <a:t>WIDA Screener continued</a:t>
            </a:r>
          </a:p>
        </p:txBody>
      </p:sp>
      <p:sp>
        <p:nvSpPr>
          <p:cNvPr id="2" name="object 2">
            <a:extLst>
              <a:ext uri="{C183D7F6-B498-43B3-948B-1728B52AA6E4}">
                <adec:decorative xmlns:adec="http://schemas.microsoft.com/office/drawing/2017/decorative" val="1"/>
              </a:ext>
            </a:extLst>
          </p:cNvPr>
          <p:cNvSpPr/>
          <p:nvPr/>
        </p:nvSpPr>
        <p:spPr>
          <a:xfrm>
            <a:off x="5696711" y="6755130"/>
            <a:ext cx="1402080" cy="102870"/>
          </a:xfrm>
          <a:custGeom>
            <a:avLst/>
            <a:gdLst/>
            <a:ahLst/>
            <a:cxnLst/>
            <a:rect l="l" t="t" r="r" b="b"/>
            <a:pathLst>
              <a:path w="1402079" h="102870">
                <a:moveTo>
                  <a:pt x="0" y="102870"/>
                </a:moveTo>
                <a:lnTo>
                  <a:pt x="1402080" y="102870"/>
                </a:lnTo>
                <a:lnTo>
                  <a:pt x="1402080" y="0"/>
                </a:lnTo>
                <a:lnTo>
                  <a:pt x="0" y="0"/>
                </a:lnTo>
                <a:lnTo>
                  <a:pt x="0" y="102870"/>
                </a:lnTo>
                <a:close/>
              </a:path>
            </a:pathLst>
          </a:custGeom>
          <a:solidFill>
            <a:srgbClr val="EFAA1F"/>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098792" y="6755130"/>
            <a:ext cx="2045335" cy="102870"/>
          </a:xfrm>
          <a:custGeom>
            <a:avLst/>
            <a:gdLst/>
            <a:ahLst/>
            <a:cxnLst/>
            <a:rect l="l" t="t" r="r" b="b"/>
            <a:pathLst>
              <a:path w="2045334" h="102870">
                <a:moveTo>
                  <a:pt x="0" y="102870"/>
                </a:moveTo>
                <a:lnTo>
                  <a:pt x="2045207" y="102870"/>
                </a:lnTo>
                <a:lnTo>
                  <a:pt x="2045207" y="0"/>
                </a:lnTo>
                <a:lnTo>
                  <a:pt x="0" y="0"/>
                </a:lnTo>
                <a:lnTo>
                  <a:pt x="0" y="102870"/>
                </a:lnTo>
                <a:close/>
              </a:path>
            </a:pathLst>
          </a:custGeom>
          <a:solidFill>
            <a:srgbClr val="C63F2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55130"/>
            <a:ext cx="1473835" cy="102870"/>
          </a:xfrm>
          <a:custGeom>
            <a:avLst/>
            <a:gdLst/>
            <a:ahLst/>
            <a:cxnLst/>
            <a:rect l="l" t="t" r="r" b="b"/>
            <a:pathLst>
              <a:path w="1473835" h="102870">
                <a:moveTo>
                  <a:pt x="0" y="102870"/>
                </a:moveTo>
                <a:lnTo>
                  <a:pt x="1473708" y="102870"/>
                </a:lnTo>
                <a:lnTo>
                  <a:pt x="1473708" y="0"/>
                </a:lnTo>
                <a:lnTo>
                  <a:pt x="0" y="0"/>
                </a:lnTo>
                <a:lnTo>
                  <a:pt x="0" y="102870"/>
                </a:lnTo>
                <a:close/>
              </a:path>
            </a:pathLst>
          </a:custGeom>
          <a:solidFill>
            <a:srgbClr val="008CA0"/>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1473708" y="6755130"/>
            <a:ext cx="4223385" cy="102870"/>
          </a:xfrm>
          <a:custGeom>
            <a:avLst/>
            <a:gdLst/>
            <a:ahLst/>
            <a:cxnLst/>
            <a:rect l="l" t="t" r="r" b="b"/>
            <a:pathLst>
              <a:path w="4223385" h="102870">
                <a:moveTo>
                  <a:pt x="0" y="102870"/>
                </a:moveTo>
                <a:lnTo>
                  <a:pt x="4223004" y="102870"/>
                </a:lnTo>
                <a:lnTo>
                  <a:pt x="4223004" y="0"/>
                </a:lnTo>
                <a:lnTo>
                  <a:pt x="0" y="0"/>
                </a:lnTo>
                <a:lnTo>
                  <a:pt x="0" y="102870"/>
                </a:lnTo>
                <a:close/>
              </a:path>
            </a:pathLst>
          </a:custGeom>
          <a:solidFill>
            <a:srgbClr val="455FA9"/>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7903464" y="122681"/>
            <a:ext cx="986789" cy="17525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92175" y="2602711"/>
            <a:ext cx="7359650" cy="3742050"/>
          </a:xfrm>
          <a:prstGeom prst="rect">
            <a:avLst/>
          </a:prstGeom>
        </p:spPr>
        <p:txBody>
          <a:bodyPr vert="horz" wrap="square" lIns="0" tIns="0" rIns="0" bIns="0" rtlCol="0">
            <a:spAutoFit/>
          </a:bodyPr>
          <a:lstStyle/>
          <a:p>
            <a:pPr marL="184150" marR="5080" indent="-171450">
              <a:lnSpc>
                <a:spcPts val="3020"/>
              </a:lnSpc>
              <a:buFont typeface="Arial"/>
              <a:buChar char="•"/>
              <a:tabLst>
                <a:tab pos="184150" algn="l"/>
              </a:tabLst>
            </a:pPr>
            <a:r>
              <a:rPr sz="2800">
                <a:latin typeface="Arial"/>
                <a:cs typeface="Arial"/>
              </a:rPr>
              <a:t>WIDA </a:t>
            </a:r>
            <a:r>
              <a:rPr sz="2800" spc="-5">
                <a:latin typeface="Arial"/>
                <a:cs typeface="Arial"/>
              </a:rPr>
              <a:t>AMS </a:t>
            </a:r>
            <a:r>
              <a:rPr sz="2800">
                <a:latin typeface="Arial"/>
                <a:cs typeface="Arial"/>
              </a:rPr>
              <a:t>is used to update student  information, create test sessions, print test  tickets, score responses, and WIDA</a:t>
            </a:r>
            <a:r>
              <a:rPr sz="2800" spc="-285">
                <a:latin typeface="Arial"/>
                <a:cs typeface="Arial"/>
              </a:rPr>
              <a:t> </a:t>
            </a:r>
            <a:r>
              <a:rPr sz="2800">
                <a:latin typeface="Arial"/>
                <a:cs typeface="Arial"/>
              </a:rPr>
              <a:t>Screener  management.</a:t>
            </a:r>
          </a:p>
          <a:p>
            <a:pPr>
              <a:lnSpc>
                <a:spcPct val="100000"/>
              </a:lnSpc>
              <a:spcBef>
                <a:spcPts val="40"/>
              </a:spcBef>
              <a:buFont typeface="Arial"/>
              <a:buChar char="•"/>
            </a:pPr>
            <a:endParaRPr sz="3650">
              <a:latin typeface="Times New Roman"/>
              <a:cs typeface="Times New Roman"/>
            </a:endParaRPr>
          </a:p>
          <a:p>
            <a:pPr marL="184150" indent="-171450">
              <a:lnSpc>
                <a:spcPts val="3190"/>
              </a:lnSpc>
              <a:spcBef>
                <a:spcPts val="5"/>
              </a:spcBef>
              <a:buChar char="•"/>
              <a:tabLst>
                <a:tab pos="184150" algn="l"/>
              </a:tabLst>
            </a:pPr>
            <a:r>
              <a:rPr sz="2800">
                <a:latin typeface="Arial"/>
                <a:cs typeface="Arial"/>
              </a:rPr>
              <a:t>Students test </a:t>
            </a:r>
            <a:r>
              <a:rPr sz="2800" spc="-5">
                <a:latin typeface="Arial"/>
                <a:cs typeface="Arial"/>
              </a:rPr>
              <a:t>within </a:t>
            </a:r>
            <a:r>
              <a:rPr sz="2800">
                <a:latin typeface="Arial"/>
                <a:cs typeface="Arial"/>
              </a:rPr>
              <a:t>the </a:t>
            </a:r>
            <a:r>
              <a:rPr sz="2800" b="1" spc="-5">
                <a:latin typeface="Arial"/>
                <a:cs typeface="Arial"/>
              </a:rPr>
              <a:t>DRC Insight</a:t>
            </a:r>
            <a:r>
              <a:rPr sz="2800" b="1" spc="-145">
                <a:latin typeface="Arial"/>
                <a:cs typeface="Arial"/>
              </a:rPr>
              <a:t> </a:t>
            </a:r>
            <a:r>
              <a:rPr sz="2800" b="1" spc="-5">
                <a:latin typeface="Arial"/>
                <a:cs typeface="Arial"/>
              </a:rPr>
              <a:t>App</a:t>
            </a:r>
            <a:endParaRPr lang="en-US" sz="2800" spc="-5">
              <a:latin typeface="Arial"/>
              <a:cs typeface="Arial"/>
            </a:endParaRPr>
          </a:p>
          <a:p>
            <a:pPr marL="184150">
              <a:lnSpc>
                <a:spcPts val="3190"/>
              </a:lnSpc>
            </a:pPr>
            <a:endParaRPr lang="en-US" sz="2800" spc="-5">
              <a:latin typeface="Arial"/>
              <a:cs typeface="Arial"/>
            </a:endParaRPr>
          </a:p>
          <a:p>
            <a:pPr marL="184150">
              <a:lnSpc>
                <a:spcPts val="3190"/>
              </a:lnSpc>
            </a:pPr>
            <a:r>
              <a:rPr lang="en-US" sz="2800" spc="-5">
                <a:latin typeface="Arial"/>
                <a:cs typeface="Arial"/>
              </a:rPr>
              <a:t>Note: There are </a:t>
            </a:r>
            <a:r>
              <a:rPr lang="en-US" sz="2800" spc="-5">
                <a:latin typeface="Arial"/>
                <a:cs typeface="Arial"/>
                <a:hlinkClick r:id="rId4"/>
              </a:rPr>
              <a:t>updates</a:t>
            </a:r>
            <a:r>
              <a:rPr lang="en-US" sz="2800" spc="-5">
                <a:latin typeface="Arial"/>
                <a:cs typeface="Arial"/>
              </a:rPr>
              <a:t> to WIDA AMS and DRC this year.</a:t>
            </a:r>
            <a:endParaRPr sz="2800">
              <a:latin typeface="Arial"/>
              <a:cs typeface="Arial"/>
            </a:endParaRPr>
          </a:p>
        </p:txBody>
      </p:sp>
      <p:sp>
        <p:nvSpPr>
          <p:cNvPr id="8" name="object 8">
            <a:extLst>
              <a:ext uri="{C183D7F6-B498-43B3-948B-1728B52AA6E4}">
                <adec:decorative xmlns:adec="http://schemas.microsoft.com/office/drawing/2017/decorative" val="1"/>
              </a:ext>
            </a:extLst>
          </p:cNvPr>
          <p:cNvSpPr/>
          <p:nvPr/>
        </p:nvSpPr>
        <p:spPr>
          <a:xfrm>
            <a:off x="4572000" y="791718"/>
            <a:ext cx="3144983" cy="1708123"/>
          </a:xfrm>
          <a:prstGeom prst="rect">
            <a:avLst/>
          </a:prstGeom>
          <a:blipFill>
            <a:blip r:embed="rId5" cstate="print"/>
            <a:stretch>
              <a:fillRect/>
            </a:stretch>
          </a:blip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892175" y="791718"/>
            <a:ext cx="2931681" cy="1708123"/>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A1DE-8420-43BB-0FC2-F9645A490386}"/>
              </a:ext>
            </a:extLst>
          </p:cNvPr>
          <p:cNvSpPr>
            <a:spLocks noGrp="1"/>
          </p:cNvSpPr>
          <p:nvPr>
            <p:ph type="title"/>
          </p:nvPr>
        </p:nvSpPr>
        <p:spPr/>
        <p:txBody>
          <a:bodyPr>
            <a:normAutofit/>
          </a:bodyPr>
          <a:lstStyle/>
          <a:p>
            <a:r>
              <a:rPr lang="en-US"/>
              <a:t>Today’s Agenda:</a:t>
            </a:r>
          </a:p>
        </p:txBody>
      </p:sp>
      <p:sp>
        <p:nvSpPr>
          <p:cNvPr id="3" name="Content Placeholder 2">
            <a:extLst>
              <a:ext uri="{FF2B5EF4-FFF2-40B4-BE49-F238E27FC236}">
                <a16:creationId xmlns:a16="http://schemas.microsoft.com/office/drawing/2014/main" id="{58C1EAE0-BC80-2462-D602-09250AD50D8B}"/>
              </a:ext>
            </a:extLst>
          </p:cNvPr>
          <p:cNvSpPr>
            <a:spLocks noGrp="1"/>
          </p:cNvSpPr>
          <p:nvPr>
            <p:ph idx="1"/>
          </p:nvPr>
        </p:nvSpPr>
        <p:spPr/>
        <p:txBody>
          <a:bodyPr vert="horz" lIns="91440" tIns="45720" rIns="91440" bIns="45720" rtlCol="0" anchor="t">
            <a:normAutofit fontScale="92500" lnSpcReduction="20000"/>
          </a:bodyPr>
          <a:lstStyle/>
          <a:p>
            <a:pPr marL="584200" indent="-571500">
              <a:lnSpc>
                <a:spcPct val="100000"/>
              </a:lnSpc>
              <a:buFont typeface="Arial" panose="020B0604020202020204" pitchFamily="34" charset="0"/>
              <a:buChar char="•"/>
              <a:tabLst>
                <a:tab pos="583565" algn="l"/>
                <a:tab pos="584200" algn="l"/>
              </a:tabLst>
            </a:pPr>
            <a:r>
              <a:rPr lang="en-US" sz="3200" spc="-5">
                <a:solidFill>
                  <a:srgbClr val="4472C4"/>
                </a:solidFill>
                <a:latin typeface="Arial"/>
                <a:cs typeface="Arial"/>
              </a:rPr>
              <a:t>ELD </a:t>
            </a:r>
            <a:r>
              <a:rPr lang="en-US" sz="3200" spc="-10">
                <a:solidFill>
                  <a:srgbClr val="4472C4"/>
                </a:solidFill>
                <a:latin typeface="Arial"/>
                <a:cs typeface="Arial"/>
              </a:rPr>
              <a:t>coordinator</a:t>
            </a:r>
            <a:r>
              <a:rPr lang="en-US" sz="3200" spc="-30">
                <a:solidFill>
                  <a:srgbClr val="4472C4"/>
                </a:solidFill>
                <a:latin typeface="Arial"/>
                <a:cs typeface="Arial"/>
              </a:rPr>
              <a:t> </a:t>
            </a:r>
            <a:r>
              <a:rPr lang="en-US" sz="3200" spc="-10">
                <a:solidFill>
                  <a:srgbClr val="4472C4"/>
                </a:solidFill>
                <a:latin typeface="Arial"/>
                <a:cs typeface="Arial"/>
              </a:rPr>
              <a:t>role</a:t>
            </a:r>
            <a:endParaRPr lang="en-US" sz="3200">
              <a:latin typeface="Arial"/>
              <a:cs typeface="Arial"/>
            </a:endParaRPr>
          </a:p>
          <a:p>
            <a:pPr marL="1041400" lvl="1" indent="-571500">
              <a:lnSpc>
                <a:spcPct val="100000"/>
              </a:lnSpc>
              <a:spcBef>
                <a:spcPts val="409"/>
              </a:spcBef>
              <a:buFont typeface="Arial" panose="020B0604020202020204" pitchFamily="34" charset="0"/>
              <a:buChar char="•"/>
              <a:tabLst>
                <a:tab pos="1040765" algn="l"/>
                <a:tab pos="1041400" algn="l"/>
              </a:tabLst>
            </a:pPr>
            <a:r>
              <a:rPr lang="en-US" sz="2800">
                <a:latin typeface="Arial"/>
                <a:cs typeface="Arial"/>
              </a:rPr>
              <a:t>Identification</a:t>
            </a:r>
            <a:r>
              <a:rPr lang="en-US" sz="2800" spc="-100">
                <a:latin typeface="Arial"/>
                <a:cs typeface="Arial"/>
              </a:rPr>
              <a:t> </a:t>
            </a:r>
            <a:r>
              <a:rPr lang="en-US" sz="2800">
                <a:latin typeface="Arial"/>
                <a:cs typeface="Arial"/>
              </a:rPr>
              <a:t>Procedures</a:t>
            </a:r>
          </a:p>
          <a:p>
            <a:pPr marL="1041400" lvl="1" indent="-571500">
              <a:lnSpc>
                <a:spcPct val="100000"/>
              </a:lnSpc>
              <a:spcBef>
                <a:spcPts val="395"/>
              </a:spcBef>
              <a:buFont typeface="Arial" panose="020B0604020202020204" pitchFamily="34" charset="0"/>
              <a:buChar char="•"/>
              <a:tabLst>
                <a:tab pos="1040765" algn="l"/>
                <a:tab pos="1041400" algn="l"/>
              </a:tabLst>
            </a:pPr>
            <a:r>
              <a:rPr lang="en-US" sz="2800">
                <a:latin typeface="Arial"/>
                <a:cs typeface="Arial"/>
              </a:rPr>
              <a:t>WIDA</a:t>
            </a:r>
            <a:r>
              <a:rPr lang="en-US" sz="2800" spc="-275">
                <a:latin typeface="Arial"/>
                <a:cs typeface="Arial"/>
              </a:rPr>
              <a:t> </a:t>
            </a:r>
            <a:r>
              <a:rPr lang="en-US" sz="2800">
                <a:latin typeface="Arial"/>
                <a:cs typeface="Arial"/>
              </a:rPr>
              <a:t>Screener</a:t>
            </a:r>
          </a:p>
          <a:p>
            <a:pPr marL="1041400" lvl="1" indent="-571500">
              <a:lnSpc>
                <a:spcPct val="100000"/>
              </a:lnSpc>
              <a:spcBef>
                <a:spcPts val="400"/>
              </a:spcBef>
              <a:buFont typeface="Arial" panose="020B0604020202020204" pitchFamily="34" charset="0"/>
              <a:buChar char="•"/>
              <a:tabLst>
                <a:tab pos="1040765" algn="l"/>
                <a:tab pos="1041400" algn="l"/>
              </a:tabLst>
            </a:pPr>
            <a:r>
              <a:rPr lang="en-US" sz="2800">
                <a:latin typeface="Arial"/>
                <a:cs typeface="Arial"/>
              </a:rPr>
              <a:t>Program</a:t>
            </a:r>
            <a:r>
              <a:rPr lang="en-US" sz="2800" spc="-90">
                <a:latin typeface="Arial"/>
                <a:cs typeface="Arial"/>
              </a:rPr>
              <a:t> </a:t>
            </a:r>
            <a:r>
              <a:rPr lang="en-US" sz="2800">
                <a:latin typeface="Arial"/>
                <a:cs typeface="Arial"/>
              </a:rPr>
              <a:t>Requirements</a:t>
            </a:r>
          </a:p>
          <a:p>
            <a:pPr marL="1041400" lvl="1" indent="-571500">
              <a:lnSpc>
                <a:spcPct val="100000"/>
              </a:lnSpc>
              <a:spcBef>
                <a:spcPts val="400"/>
              </a:spcBef>
              <a:tabLst>
                <a:tab pos="1040765" algn="l"/>
                <a:tab pos="1041400" algn="l"/>
              </a:tabLst>
            </a:pPr>
            <a:r>
              <a:rPr lang="en-US" sz="2800">
                <a:latin typeface="Arial"/>
                <a:cs typeface="Arial"/>
              </a:rPr>
              <a:t>CLDE PD requirement</a:t>
            </a:r>
          </a:p>
          <a:p>
            <a:pPr marL="1041400" lvl="1" indent="-571500">
              <a:lnSpc>
                <a:spcPct val="100000"/>
              </a:lnSpc>
              <a:spcBef>
                <a:spcPts val="395"/>
              </a:spcBef>
              <a:tabLst>
                <a:tab pos="1040765" algn="l"/>
                <a:tab pos="1041400" algn="l"/>
              </a:tabLst>
            </a:pPr>
            <a:r>
              <a:rPr lang="en-US" sz="2800" spc="-5">
                <a:latin typeface="Arial"/>
                <a:cs typeface="Arial"/>
              </a:rPr>
              <a:t>ACCESS </a:t>
            </a:r>
            <a:r>
              <a:rPr lang="en-US" sz="2800">
                <a:latin typeface="Arial"/>
                <a:cs typeface="Arial"/>
              </a:rPr>
              <a:t>results &amp; growth reports</a:t>
            </a:r>
          </a:p>
          <a:p>
            <a:pPr marL="469900" indent="-457200">
              <a:lnSpc>
                <a:spcPct val="100000"/>
              </a:lnSpc>
              <a:spcBef>
                <a:spcPts val="790"/>
              </a:spcBef>
              <a:buFont typeface="Arial" panose="020B0604020202020204" pitchFamily="34" charset="0"/>
              <a:buChar char="•"/>
              <a:tabLst>
                <a:tab pos="583565" algn="l"/>
                <a:tab pos="584200" algn="l"/>
              </a:tabLst>
            </a:pPr>
            <a:r>
              <a:rPr lang="en-US" sz="3200" spc="-5">
                <a:solidFill>
                  <a:srgbClr val="4472C4"/>
                </a:solidFill>
                <a:latin typeface="Arial"/>
                <a:cs typeface="Arial"/>
              </a:rPr>
              <a:t>Upcoming</a:t>
            </a:r>
            <a:r>
              <a:rPr lang="en-US" sz="3200" spc="-65">
                <a:solidFill>
                  <a:srgbClr val="4472C4"/>
                </a:solidFill>
                <a:latin typeface="Arial"/>
                <a:cs typeface="Arial"/>
              </a:rPr>
              <a:t> </a:t>
            </a:r>
            <a:r>
              <a:rPr lang="en-US" sz="3200" spc="-10">
                <a:solidFill>
                  <a:srgbClr val="4472C4"/>
                </a:solidFill>
                <a:latin typeface="Arial"/>
                <a:cs typeface="Arial"/>
              </a:rPr>
              <a:t>trainings</a:t>
            </a:r>
          </a:p>
          <a:p>
            <a:pPr marL="927100" lvl="1" indent="-457200">
              <a:spcBef>
                <a:spcPts val="790"/>
              </a:spcBef>
              <a:tabLst>
                <a:tab pos="583565" algn="l"/>
                <a:tab pos="584200" algn="l"/>
              </a:tabLst>
            </a:pPr>
            <a:r>
              <a:rPr lang="en-US" sz="2800" spc="-10">
                <a:latin typeface="Arial"/>
                <a:cs typeface="Arial"/>
              </a:rPr>
              <a:t>Monthly Power Hours (virtual)</a:t>
            </a:r>
          </a:p>
          <a:p>
            <a:pPr marL="927100" lvl="1" indent="-457200">
              <a:spcBef>
                <a:spcPts val="790"/>
              </a:spcBef>
              <a:buFont typeface="Arial" panose="020B0604020202020204" pitchFamily="34" charset="0"/>
              <a:buChar char="•"/>
              <a:tabLst>
                <a:tab pos="583565" algn="l"/>
                <a:tab pos="584200" algn="l"/>
              </a:tabLst>
            </a:pPr>
            <a:r>
              <a:rPr lang="en-US" sz="2800" spc="-10">
                <a:latin typeface="Arial"/>
                <a:cs typeface="Arial"/>
              </a:rPr>
              <a:t>Padlet</a:t>
            </a:r>
            <a:endParaRPr lang="en-US" sz="2800">
              <a:latin typeface="Arial"/>
              <a:cs typeface="Arial"/>
            </a:endParaRPr>
          </a:p>
          <a:p>
            <a:pPr marL="927100" lvl="1" indent="-457200">
              <a:spcBef>
                <a:spcPts val="790"/>
              </a:spcBef>
              <a:tabLst>
                <a:tab pos="584200" algn="l"/>
              </a:tabLst>
            </a:pPr>
            <a:r>
              <a:rPr lang="en-US" sz="2800" spc="-10">
                <a:solidFill>
                  <a:srgbClr val="000000"/>
                </a:solidFill>
                <a:latin typeface="Arial"/>
                <a:cs typeface="Arial"/>
              </a:rPr>
              <a:t>WIDA Screener Refresher 8/16</a:t>
            </a:r>
          </a:p>
          <a:p>
            <a:pPr marL="469900" indent="-457200">
              <a:lnSpc>
                <a:spcPct val="100000"/>
              </a:lnSpc>
              <a:spcBef>
                <a:spcPts val="795"/>
              </a:spcBef>
              <a:tabLst>
                <a:tab pos="584200" algn="l"/>
              </a:tabLst>
            </a:pPr>
            <a:r>
              <a:rPr lang="en-US" sz="3200" spc="-5">
                <a:solidFill>
                  <a:srgbClr val="4472C4"/>
                </a:solidFill>
                <a:latin typeface="Arial"/>
                <a:cs typeface="Arial"/>
              </a:rPr>
              <a:t>Title III and Migrant Education</a:t>
            </a:r>
          </a:p>
          <a:p>
            <a:pPr marL="469900" indent="-457200">
              <a:lnSpc>
                <a:spcPct val="100000"/>
              </a:lnSpc>
              <a:spcBef>
                <a:spcPts val="795"/>
              </a:spcBef>
              <a:tabLst>
                <a:tab pos="584200" algn="l"/>
              </a:tabLst>
            </a:pPr>
            <a:r>
              <a:rPr lang="en-US" sz="3200" spc="-5">
                <a:solidFill>
                  <a:srgbClr val="4472C4"/>
                </a:solidFill>
                <a:latin typeface="Arial"/>
                <a:cs typeface="Arial"/>
              </a:rPr>
              <a:t>CSI contact</a:t>
            </a:r>
            <a:r>
              <a:rPr lang="en-US" sz="3200" spc="-90">
                <a:solidFill>
                  <a:srgbClr val="4472C4"/>
                </a:solidFill>
                <a:latin typeface="Arial"/>
                <a:cs typeface="Arial"/>
              </a:rPr>
              <a:t> </a:t>
            </a:r>
            <a:r>
              <a:rPr lang="en-US" sz="3200" spc="-5">
                <a:solidFill>
                  <a:srgbClr val="4472C4"/>
                </a:solidFill>
                <a:latin typeface="Arial"/>
                <a:cs typeface="Arial"/>
              </a:rPr>
              <a:t>info</a:t>
            </a:r>
            <a:endParaRPr lang="en-US" sz="3200">
              <a:latin typeface="Arial"/>
              <a:cs typeface="Arial"/>
            </a:endParaRPr>
          </a:p>
          <a:p>
            <a:endParaRPr lang="en-US"/>
          </a:p>
        </p:txBody>
      </p:sp>
    </p:spTree>
    <p:extLst>
      <p:ext uri="{BB962C8B-B14F-4D97-AF65-F5344CB8AC3E}">
        <p14:creationId xmlns:p14="http://schemas.microsoft.com/office/powerpoint/2010/main" val="416551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63676" y="1174622"/>
            <a:ext cx="8052434" cy="781050"/>
          </a:xfrm>
          <a:custGeom>
            <a:avLst/>
            <a:gdLst/>
            <a:ahLst/>
            <a:cxnLst/>
            <a:rect l="l" t="t" r="r" b="b"/>
            <a:pathLst>
              <a:path w="8052434" h="781050">
                <a:moveTo>
                  <a:pt x="0" y="0"/>
                </a:moveTo>
                <a:lnTo>
                  <a:pt x="8052054" y="0"/>
                </a:lnTo>
                <a:lnTo>
                  <a:pt x="8052054" y="781050"/>
                </a:lnTo>
                <a:lnTo>
                  <a:pt x="0" y="781050"/>
                </a:lnTo>
                <a:lnTo>
                  <a:pt x="0" y="0"/>
                </a:lnTo>
                <a:close/>
              </a:path>
            </a:pathLst>
          </a:custGeom>
          <a:ln w="12700">
            <a:solidFill>
              <a:srgbClr val="4472C4"/>
            </a:solidFill>
          </a:ln>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866775" y="717426"/>
            <a:ext cx="5636260" cy="915669"/>
          </a:xfrm>
          <a:custGeom>
            <a:avLst/>
            <a:gdLst/>
            <a:ahLst/>
            <a:cxnLst/>
            <a:rect l="l" t="t" r="r" b="b"/>
            <a:pathLst>
              <a:path w="5636259" h="915669">
                <a:moveTo>
                  <a:pt x="5483225" y="0"/>
                </a:moveTo>
                <a:lnTo>
                  <a:pt x="152527" y="0"/>
                </a:lnTo>
                <a:lnTo>
                  <a:pt x="104316" y="7775"/>
                </a:lnTo>
                <a:lnTo>
                  <a:pt x="62446" y="29428"/>
                </a:lnTo>
                <a:lnTo>
                  <a:pt x="29428" y="62446"/>
                </a:lnTo>
                <a:lnTo>
                  <a:pt x="7775" y="104316"/>
                </a:lnTo>
                <a:lnTo>
                  <a:pt x="0" y="152526"/>
                </a:lnTo>
                <a:lnTo>
                  <a:pt x="0" y="762622"/>
                </a:lnTo>
                <a:lnTo>
                  <a:pt x="7775" y="810834"/>
                </a:lnTo>
                <a:lnTo>
                  <a:pt x="29428" y="852707"/>
                </a:lnTo>
                <a:lnTo>
                  <a:pt x="62446" y="885728"/>
                </a:lnTo>
                <a:lnTo>
                  <a:pt x="104316" y="907384"/>
                </a:lnTo>
                <a:lnTo>
                  <a:pt x="152527" y="915161"/>
                </a:lnTo>
                <a:lnTo>
                  <a:pt x="5483225" y="915161"/>
                </a:lnTo>
                <a:lnTo>
                  <a:pt x="5531435" y="907384"/>
                </a:lnTo>
                <a:lnTo>
                  <a:pt x="5573305" y="885728"/>
                </a:lnTo>
                <a:lnTo>
                  <a:pt x="5606323" y="852707"/>
                </a:lnTo>
                <a:lnTo>
                  <a:pt x="5627976" y="810834"/>
                </a:lnTo>
                <a:lnTo>
                  <a:pt x="5635752" y="762622"/>
                </a:lnTo>
                <a:lnTo>
                  <a:pt x="5635752" y="152526"/>
                </a:lnTo>
                <a:lnTo>
                  <a:pt x="5627976" y="104316"/>
                </a:lnTo>
                <a:lnTo>
                  <a:pt x="5606323" y="62446"/>
                </a:lnTo>
                <a:lnTo>
                  <a:pt x="5573305" y="29428"/>
                </a:lnTo>
                <a:lnTo>
                  <a:pt x="5531435" y="7775"/>
                </a:lnTo>
                <a:lnTo>
                  <a:pt x="5483225" y="0"/>
                </a:lnTo>
                <a:close/>
              </a:path>
            </a:pathLst>
          </a:custGeom>
          <a:solidFill>
            <a:srgbClr val="4472C4"/>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66775" y="717426"/>
            <a:ext cx="5636260" cy="915669"/>
          </a:xfrm>
          <a:custGeom>
            <a:avLst/>
            <a:gdLst/>
            <a:ahLst/>
            <a:cxnLst/>
            <a:rect l="l" t="t" r="r" b="b"/>
            <a:pathLst>
              <a:path w="5636259" h="915669">
                <a:moveTo>
                  <a:pt x="0" y="152526"/>
                </a:moveTo>
                <a:lnTo>
                  <a:pt x="7775" y="104316"/>
                </a:lnTo>
                <a:lnTo>
                  <a:pt x="29428" y="62446"/>
                </a:lnTo>
                <a:lnTo>
                  <a:pt x="62446" y="29428"/>
                </a:lnTo>
                <a:lnTo>
                  <a:pt x="104316" y="7775"/>
                </a:lnTo>
                <a:lnTo>
                  <a:pt x="152527" y="0"/>
                </a:lnTo>
                <a:lnTo>
                  <a:pt x="5483225" y="0"/>
                </a:lnTo>
                <a:lnTo>
                  <a:pt x="5531435" y="7775"/>
                </a:lnTo>
                <a:lnTo>
                  <a:pt x="5573305" y="29428"/>
                </a:lnTo>
                <a:lnTo>
                  <a:pt x="5606323" y="62446"/>
                </a:lnTo>
                <a:lnTo>
                  <a:pt x="5627976" y="104316"/>
                </a:lnTo>
                <a:lnTo>
                  <a:pt x="5635752" y="152526"/>
                </a:lnTo>
                <a:lnTo>
                  <a:pt x="5635752" y="762622"/>
                </a:lnTo>
                <a:lnTo>
                  <a:pt x="5627976" y="810834"/>
                </a:lnTo>
                <a:lnTo>
                  <a:pt x="5606323" y="852707"/>
                </a:lnTo>
                <a:lnTo>
                  <a:pt x="5573305" y="885728"/>
                </a:lnTo>
                <a:lnTo>
                  <a:pt x="5531435" y="907384"/>
                </a:lnTo>
                <a:lnTo>
                  <a:pt x="5483225" y="915161"/>
                </a:lnTo>
                <a:lnTo>
                  <a:pt x="152527" y="915161"/>
                </a:lnTo>
                <a:lnTo>
                  <a:pt x="104316" y="907384"/>
                </a:lnTo>
                <a:lnTo>
                  <a:pt x="62446" y="885728"/>
                </a:lnTo>
                <a:lnTo>
                  <a:pt x="29428" y="852707"/>
                </a:lnTo>
                <a:lnTo>
                  <a:pt x="7775" y="810834"/>
                </a:lnTo>
                <a:lnTo>
                  <a:pt x="0" y="762622"/>
                </a:lnTo>
                <a:lnTo>
                  <a:pt x="0" y="152526"/>
                </a:lnTo>
                <a:close/>
              </a:path>
            </a:pathLst>
          </a:custGeom>
          <a:ln w="12700">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1111068" y="857739"/>
            <a:ext cx="5055870" cy="645160"/>
          </a:xfrm>
          <a:prstGeom prst="rect">
            <a:avLst/>
          </a:prstGeom>
        </p:spPr>
        <p:txBody>
          <a:bodyPr vert="horz" wrap="square" lIns="0" tIns="0" rIns="0" bIns="0" rtlCol="0">
            <a:spAutoFit/>
          </a:bodyPr>
          <a:lstStyle/>
          <a:p>
            <a:pPr marL="12700" marR="5080">
              <a:lnSpc>
                <a:spcPts val="2480"/>
              </a:lnSpc>
            </a:pPr>
            <a:r>
              <a:rPr sz="2400" b="0" spc="-5">
                <a:solidFill>
                  <a:srgbClr val="FFFFFF"/>
                </a:solidFill>
                <a:latin typeface="Arial"/>
                <a:cs typeface="Arial"/>
              </a:rPr>
              <a:t>Plan on 1-2 hours for WIDA</a:t>
            </a:r>
            <a:r>
              <a:rPr sz="2400" b="0" spc="-140">
                <a:solidFill>
                  <a:srgbClr val="FFFFFF"/>
                </a:solidFill>
                <a:latin typeface="Arial"/>
                <a:cs typeface="Arial"/>
              </a:rPr>
              <a:t> </a:t>
            </a:r>
            <a:r>
              <a:rPr sz="2400" b="0" spc="-5">
                <a:solidFill>
                  <a:srgbClr val="FFFFFF"/>
                </a:solidFill>
                <a:latin typeface="Arial"/>
                <a:cs typeface="Arial"/>
              </a:rPr>
              <a:t>Screener  training</a:t>
            </a:r>
            <a:r>
              <a:rPr sz="2400" b="0" spc="-70">
                <a:solidFill>
                  <a:srgbClr val="FFFFFF"/>
                </a:solidFill>
                <a:latin typeface="Arial"/>
                <a:cs typeface="Arial"/>
              </a:rPr>
              <a:t> </a:t>
            </a:r>
            <a:r>
              <a:rPr sz="2400" b="0" spc="-5">
                <a:solidFill>
                  <a:srgbClr val="FFFFFF"/>
                </a:solidFill>
                <a:latin typeface="Arial"/>
                <a:cs typeface="Arial"/>
              </a:rPr>
              <a:t>modules.</a:t>
            </a:r>
          </a:p>
        </p:txBody>
      </p:sp>
      <p:sp>
        <p:nvSpPr>
          <p:cNvPr id="6" name="object 6">
            <a:extLst>
              <a:ext uri="{C183D7F6-B498-43B3-948B-1728B52AA6E4}">
                <adec:decorative xmlns:adec="http://schemas.microsoft.com/office/drawing/2017/decorative" val="1"/>
              </a:ext>
            </a:extLst>
          </p:cNvPr>
          <p:cNvSpPr/>
          <p:nvPr/>
        </p:nvSpPr>
        <p:spPr>
          <a:xfrm>
            <a:off x="463676" y="2581275"/>
            <a:ext cx="8052434" cy="781050"/>
          </a:xfrm>
          <a:custGeom>
            <a:avLst/>
            <a:gdLst/>
            <a:ahLst/>
            <a:cxnLst/>
            <a:rect l="l" t="t" r="r" b="b"/>
            <a:pathLst>
              <a:path w="8052434" h="781050">
                <a:moveTo>
                  <a:pt x="0" y="0"/>
                </a:moveTo>
                <a:lnTo>
                  <a:pt x="8052054" y="0"/>
                </a:lnTo>
                <a:lnTo>
                  <a:pt x="8052054" y="781050"/>
                </a:lnTo>
                <a:lnTo>
                  <a:pt x="0" y="781050"/>
                </a:lnTo>
                <a:lnTo>
                  <a:pt x="0" y="0"/>
                </a:lnTo>
                <a:close/>
              </a:path>
            </a:pathLst>
          </a:custGeom>
          <a:ln w="12700">
            <a:solidFill>
              <a:srgbClr val="4472C4"/>
            </a:solidFill>
          </a:ln>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866775" y="2123316"/>
            <a:ext cx="5636260" cy="915669"/>
          </a:xfrm>
          <a:custGeom>
            <a:avLst/>
            <a:gdLst/>
            <a:ahLst/>
            <a:cxnLst/>
            <a:rect l="l" t="t" r="r" b="b"/>
            <a:pathLst>
              <a:path w="5636259" h="915669">
                <a:moveTo>
                  <a:pt x="5483225" y="0"/>
                </a:moveTo>
                <a:lnTo>
                  <a:pt x="152527" y="0"/>
                </a:lnTo>
                <a:lnTo>
                  <a:pt x="104316" y="7775"/>
                </a:lnTo>
                <a:lnTo>
                  <a:pt x="62446" y="29428"/>
                </a:lnTo>
                <a:lnTo>
                  <a:pt x="29428" y="62446"/>
                </a:lnTo>
                <a:lnTo>
                  <a:pt x="7775" y="104316"/>
                </a:lnTo>
                <a:lnTo>
                  <a:pt x="0" y="152526"/>
                </a:lnTo>
                <a:lnTo>
                  <a:pt x="0" y="762622"/>
                </a:lnTo>
                <a:lnTo>
                  <a:pt x="7775" y="810834"/>
                </a:lnTo>
                <a:lnTo>
                  <a:pt x="29428" y="852707"/>
                </a:lnTo>
                <a:lnTo>
                  <a:pt x="62446" y="885728"/>
                </a:lnTo>
                <a:lnTo>
                  <a:pt x="104316" y="907384"/>
                </a:lnTo>
                <a:lnTo>
                  <a:pt x="152527" y="915161"/>
                </a:lnTo>
                <a:lnTo>
                  <a:pt x="5483225" y="915161"/>
                </a:lnTo>
                <a:lnTo>
                  <a:pt x="5531435" y="907384"/>
                </a:lnTo>
                <a:lnTo>
                  <a:pt x="5573305" y="885728"/>
                </a:lnTo>
                <a:lnTo>
                  <a:pt x="5606323" y="852707"/>
                </a:lnTo>
                <a:lnTo>
                  <a:pt x="5627976" y="810834"/>
                </a:lnTo>
                <a:lnTo>
                  <a:pt x="5635752" y="762622"/>
                </a:lnTo>
                <a:lnTo>
                  <a:pt x="5635752" y="152526"/>
                </a:lnTo>
                <a:lnTo>
                  <a:pt x="5627976" y="104316"/>
                </a:lnTo>
                <a:lnTo>
                  <a:pt x="5606323" y="62446"/>
                </a:lnTo>
                <a:lnTo>
                  <a:pt x="5573305" y="29428"/>
                </a:lnTo>
                <a:lnTo>
                  <a:pt x="5531435" y="7775"/>
                </a:lnTo>
                <a:lnTo>
                  <a:pt x="5483225" y="0"/>
                </a:lnTo>
                <a:close/>
              </a:path>
            </a:pathLst>
          </a:custGeom>
          <a:solidFill>
            <a:srgbClr val="4472C4"/>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866775" y="2123316"/>
            <a:ext cx="5636260" cy="915669"/>
          </a:xfrm>
          <a:custGeom>
            <a:avLst/>
            <a:gdLst/>
            <a:ahLst/>
            <a:cxnLst/>
            <a:rect l="l" t="t" r="r" b="b"/>
            <a:pathLst>
              <a:path w="5636259" h="915669">
                <a:moveTo>
                  <a:pt x="0" y="152526"/>
                </a:moveTo>
                <a:lnTo>
                  <a:pt x="7775" y="104316"/>
                </a:lnTo>
                <a:lnTo>
                  <a:pt x="29428" y="62446"/>
                </a:lnTo>
                <a:lnTo>
                  <a:pt x="62446" y="29428"/>
                </a:lnTo>
                <a:lnTo>
                  <a:pt x="104316" y="7775"/>
                </a:lnTo>
                <a:lnTo>
                  <a:pt x="152527" y="0"/>
                </a:lnTo>
                <a:lnTo>
                  <a:pt x="5483225" y="0"/>
                </a:lnTo>
                <a:lnTo>
                  <a:pt x="5531435" y="7775"/>
                </a:lnTo>
                <a:lnTo>
                  <a:pt x="5573305" y="29428"/>
                </a:lnTo>
                <a:lnTo>
                  <a:pt x="5606323" y="62446"/>
                </a:lnTo>
                <a:lnTo>
                  <a:pt x="5627976" y="104316"/>
                </a:lnTo>
                <a:lnTo>
                  <a:pt x="5635752" y="152526"/>
                </a:lnTo>
                <a:lnTo>
                  <a:pt x="5635752" y="762622"/>
                </a:lnTo>
                <a:lnTo>
                  <a:pt x="5627976" y="810834"/>
                </a:lnTo>
                <a:lnTo>
                  <a:pt x="5606323" y="852707"/>
                </a:lnTo>
                <a:lnTo>
                  <a:pt x="5573305" y="885728"/>
                </a:lnTo>
                <a:lnTo>
                  <a:pt x="5531435" y="907384"/>
                </a:lnTo>
                <a:lnTo>
                  <a:pt x="5483225" y="915161"/>
                </a:lnTo>
                <a:lnTo>
                  <a:pt x="152527" y="915161"/>
                </a:lnTo>
                <a:lnTo>
                  <a:pt x="104316" y="907384"/>
                </a:lnTo>
                <a:lnTo>
                  <a:pt x="62446" y="885728"/>
                </a:lnTo>
                <a:lnTo>
                  <a:pt x="29428" y="852707"/>
                </a:lnTo>
                <a:lnTo>
                  <a:pt x="7775" y="810834"/>
                </a:lnTo>
                <a:lnTo>
                  <a:pt x="0" y="762622"/>
                </a:lnTo>
                <a:lnTo>
                  <a:pt x="0" y="152526"/>
                </a:lnTo>
                <a:close/>
              </a:path>
            </a:pathLst>
          </a:custGeom>
          <a:ln w="12700">
            <a:solidFill>
              <a:srgbClr val="FFFFFF"/>
            </a:solidFill>
          </a:ln>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463676" y="3987165"/>
            <a:ext cx="8052434" cy="781050"/>
          </a:xfrm>
          <a:custGeom>
            <a:avLst/>
            <a:gdLst/>
            <a:ahLst/>
            <a:cxnLst/>
            <a:rect l="l" t="t" r="r" b="b"/>
            <a:pathLst>
              <a:path w="8052434" h="781050">
                <a:moveTo>
                  <a:pt x="0" y="0"/>
                </a:moveTo>
                <a:lnTo>
                  <a:pt x="8052054" y="0"/>
                </a:lnTo>
                <a:lnTo>
                  <a:pt x="8052054" y="781050"/>
                </a:lnTo>
                <a:lnTo>
                  <a:pt x="0" y="781050"/>
                </a:lnTo>
                <a:lnTo>
                  <a:pt x="0" y="0"/>
                </a:lnTo>
                <a:close/>
              </a:path>
            </a:pathLst>
          </a:custGeom>
          <a:ln w="12700">
            <a:solidFill>
              <a:srgbClr val="4472C4"/>
            </a:solidFill>
          </a:ln>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866775" y="3529206"/>
            <a:ext cx="5636260" cy="915669"/>
          </a:xfrm>
          <a:custGeom>
            <a:avLst/>
            <a:gdLst/>
            <a:ahLst/>
            <a:cxnLst/>
            <a:rect l="l" t="t" r="r" b="b"/>
            <a:pathLst>
              <a:path w="5636259" h="915670">
                <a:moveTo>
                  <a:pt x="5483225" y="0"/>
                </a:moveTo>
                <a:lnTo>
                  <a:pt x="152527" y="0"/>
                </a:lnTo>
                <a:lnTo>
                  <a:pt x="104316" y="7775"/>
                </a:lnTo>
                <a:lnTo>
                  <a:pt x="62446" y="29428"/>
                </a:lnTo>
                <a:lnTo>
                  <a:pt x="29428" y="62446"/>
                </a:lnTo>
                <a:lnTo>
                  <a:pt x="7775" y="104316"/>
                </a:lnTo>
                <a:lnTo>
                  <a:pt x="0" y="152527"/>
                </a:lnTo>
                <a:lnTo>
                  <a:pt x="0" y="762622"/>
                </a:lnTo>
                <a:lnTo>
                  <a:pt x="7775" y="810834"/>
                </a:lnTo>
                <a:lnTo>
                  <a:pt x="29428" y="852707"/>
                </a:lnTo>
                <a:lnTo>
                  <a:pt x="62446" y="885728"/>
                </a:lnTo>
                <a:lnTo>
                  <a:pt x="104316" y="907384"/>
                </a:lnTo>
                <a:lnTo>
                  <a:pt x="152527" y="915162"/>
                </a:lnTo>
                <a:lnTo>
                  <a:pt x="5483225" y="915162"/>
                </a:lnTo>
                <a:lnTo>
                  <a:pt x="5531435" y="907384"/>
                </a:lnTo>
                <a:lnTo>
                  <a:pt x="5573305" y="885728"/>
                </a:lnTo>
                <a:lnTo>
                  <a:pt x="5606323" y="852707"/>
                </a:lnTo>
                <a:lnTo>
                  <a:pt x="5627976" y="810834"/>
                </a:lnTo>
                <a:lnTo>
                  <a:pt x="5635752" y="762622"/>
                </a:lnTo>
                <a:lnTo>
                  <a:pt x="5635752" y="152527"/>
                </a:lnTo>
                <a:lnTo>
                  <a:pt x="5627976" y="104316"/>
                </a:lnTo>
                <a:lnTo>
                  <a:pt x="5606323" y="62446"/>
                </a:lnTo>
                <a:lnTo>
                  <a:pt x="5573305" y="29428"/>
                </a:lnTo>
                <a:lnTo>
                  <a:pt x="5531435" y="7775"/>
                </a:lnTo>
                <a:lnTo>
                  <a:pt x="5483225" y="0"/>
                </a:lnTo>
                <a:close/>
              </a:path>
            </a:pathLst>
          </a:custGeom>
          <a:solidFill>
            <a:srgbClr val="4472C4"/>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866775" y="3529206"/>
            <a:ext cx="5636260" cy="915669"/>
          </a:xfrm>
          <a:custGeom>
            <a:avLst/>
            <a:gdLst/>
            <a:ahLst/>
            <a:cxnLst/>
            <a:rect l="l" t="t" r="r" b="b"/>
            <a:pathLst>
              <a:path w="5636259" h="915670">
                <a:moveTo>
                  <a:pt x="0" y="152527"/>
                </a:moveTo>
                <a:lnTo>
                  <a:pt x="7775" y="104316"/>
                </a:lnTo>
                <a:lnTo>
                  <a:pt x="29428" y="62446"/>
                </a:lnTo>
                <a:lnTo>
                  <a:pt x="62446" y="29428"/>
                </a:lnTo>
                <a:lnTo>
                  <a:pt x="104316" y="7775"/>
                </a:lnTo>
                <a:lnTo>
                  <a:pt x="152527" y="0"/>
                </a:lnTo>
                <a:lnTo>
                  <a:pt x="5483225" y="0"/>
                </a:lnTo>
                <a:lnTo>
                  <a:pt x="5531435" y="7775"/>
                </a:lnTo>
                <a:lnTo>
                  <a:pt x="5573305" y="29428"/>
                </a:lnTo>
                <a:lnTo>
                  <a:pt x="5606323" y="62446"/>
                </a:lnTo>
                <a:lnTo>
                  <a:pt x="5627976" y="104316"/>
                </a:lnTo>
                <a:lnTo>
                  <a:pt x="5635752" y="152527"/>
                </a:lnTo>
                <a:lnTo>
                  <a:pt x="5635752" y="762622"/>
                </a:lnTo>
                <a:lnTo>
                  <a:pt x="5627976" y="810834"/>
                </a:lnTo>
                <a:lnTo>
                  <a:pt x="5606323" y="852707"/>
                </a:lnTo>
                <a:lnTo>
                  <a:pt x="5573305" y="885728"/>
                </a:lnTo>
                <a:lnTo>
                  <a:pt x="5531435" y="907384"/>
                </a:lnTo>
                <a:lnTo>
                  <a:pt x="5483225" y="915162"/>
                </a:lnTo>
                <a:lnTo>
                  <a:pt x="152527" y="915162"/>
                </a:lnTo>
                <a:lnTo>
                  <a:pt x="104316" y="907384"/>
                </a:lnTo>
                <a:lnTo>
                  <a:pt x="62446" y="885728"/>
                </a:lnTo>
                <a:lnTo>
                  <a:pt x="29428" y="852707"/>
                </a:lnTo>
                <a:lnTo>
                  <a:pt x="7775" y="810834"/>
                </a:lnTo>
                <a:lnTo>
                  <a:pt x="0" y="762622"/>
                </a:lnTo>
                <a:lnTo>
                  <a:pt x="0" y="152527"/>
                </a:lnTo>
                <a:close/>
              </a:path>
            </a:pathLst>
          </a:custGeom>
          <a:ln w="12700">
            <a:solidFill>
              <a:srgbClr val="FFFFFF"/>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463676" y="5393054"/>
            <a:ext cx="8052434" cy="781050"/>
          </a:xfrm>
          <a:custGeom>
            <a:avLst/>
            <a:gdLst/>
            <a:ahLst/>
            <a:cxnLst/>
            <a:rect l="l" t="t" r="r" b="b"/>
            <a:pathLst>
              <a:path w="8052434" h="781050">
                <a:moveTo>
                  <a:pt x="0" y="0"/>
                </a:moveTo>
                <a:lnTo>
                  <a:pt x="8052054" y="0"/>
                </a:lnTo>
                <a:lnTo>
                  <a:pt x="8052054" y="781050"/>
                </a:lnTo>
                <a:lnTo>
                  <a:pt x="0" y="781050"/>
                </a:lnTo>
                <a:lnTo>
                  <a:pt x="0" y="0"/>
                </a:lnTo>
                <a:close/>
              </a:path>
            </a:pathLst>
          </a:custGeom>
          <a:ln w="12700">
            <a:solidFill>
              <a:srgbClr val="4472C4"/>
            </a:solidFill>
          </a:ln>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866775" y="4935858"/>
            <a:ext cx="5636260" cy="915669"/>
          </a:xfrm>
          <a:custGeom>
            <a:avLst/>
            <a:gdLst/>
            <a:ahLst/>
            <a:cxnLst/>
            <a:rect l="l" t="t" r="r" b="b"/>
            <a:pathLst>
              <a:path w="5636259" h="915670">
                <a:moveTo>
                  <a:pt x="5483225" y="0"/>
                </a:moveTo>
                <a:lnTo>
                  <a:pt x="152527" y="0"/>
                </a:lnTo>
                <a:lnTo>
                  <a:pt x="104316" y="7775"/>
                </a:lnTo>
                <a:lnTo>
                  <a:pt x="62446" y="29428"/>
                </a:lnTo>
                <a:lnTo>
                  <a:pt x="29428" y="62446"/>
                </a:lnTo>
                <a:lnTo>
                  <a:pt x="7775" y="104316"/>
                </a:lnTo>
                <a:lnTo>
                  <a:pt x="0" y="152526"/>
                </a:lnTo>
                <a:lnTo>
                  <a:pt x="0" y="762622"/>
                </a:lnTo>
                <a:lnTo>
                  <a:pt x="7775" y="810834"/>
                </a:lnTo>
                <a:lnTo>
                  <a:pt x="29428" y="852707"/>
                </a:lnTo>
                <a:lnTo>
                  <a:pt x="62446" y="885728"/>
                </a:lnTo>
                <a:lnTo>
                  <a:pt x="104316" y="907384"/>
                </a:lnTo>
                <a:lnTo>
                  <a:pt x="152527" y="915161"/>
                </a:lnTo>
                <a:lnTo>
                  <a:pt x="5483225" y="915161"/>
                </a:lnTo>
                <a:lnTo>
                  <a:pt x="5531435" y="907384"/>
                </a:lnTo>
                <a:lnTo>
                  <a:pt x="5573305" y="885728"/>
                </a:lnTo>
                <a:lnTo>
                  <a:pt x="5606323" y="852707"/>
                </a:lnTo>
                <a:lnTo>
                  <a:pt x="5627976" y="810834"/>
                </a:lnTo>
                <a:lnTo>
                  <a:pt x="5635752" y="762622"/>
                </a:lnTo>
                <a:lnTo>
                  <a:pt x="5635752" y="152526"/>
                </a:lnTo>
                <a:lnTo>
                  <a:pt x="5627976" y="104316"/>
                </a:lnTo>
                <a:lnTo>
                  <a:pt x="5606323" y="62446"/>
                </a:lnTo>
                <a:lnTo>
                  <a:pt x="5573305" y="29428"/>
                </a:lnTo>
                <a:lnTo>
                  <a:pt x="5531435" y="7775"/>
                </a:lnTo>
                <a:lnTo>
                  <a:pt x="5483225" y="0"/>
                </a:lnTo>
                <a:close/>
              </a:path>
            </a:pathLst>
          </a:custGeom>
          <a:solidFill>
            <a:srgbClr val="4472C4"/>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866775" y="4935858"/>
            <a:ext cx="5636260" cy="915669"/>
          </a:xfrm>
          <a:custGeom>
            <a:avLst/>
            <a:gdLst/>
            <a:ahLst/>
            <a:cxnLst/>
            <a:rect l="l" t="t" r="r" b="b"/>
            <a:pathLst>
              <a:path w="5636259" h="915670">
                <a:moveTo>
                  <a:pt x="0" y="152526"/>
                </a:moveTo>
                <a:lnTo>
                  <a:pt x="7775" y="104316"/>
                </a:lnTo>
                <a:lnTo>
                  <a:pt x="29428" y="62446"/>
                </a:lnTo>
                <a:lnTo>
                  <a:pt x="62446" y="29428"/>
                </a:lnTo>
                <a:lnTo>
                  <a:pt x="104316" y="7775"/>
                </a:lnTo>
                <a:lnTo>
                  <a:pt x="152527" y="0"/>
                </a:lnTo>
                <a:lnTo>
                  <a:pt x="5483225" y="0"/>
                </a:lnTo>
                <a:lnTo>
                  <a:pt x="5531435" y="7775"/>
                </a:lnTo>
                <a:lnTo>
                  <a:pt x="5573305" y="29428"/>
                </a:lnTo>
                <a:lnTo>
                  <a:pt x="5606323" y="62446"/>
                </a:lnTo>
                <a:lnTo>
                  <a:pt x="5627976" y="104316"/>
                </a:lnTo>
                <a:lnTo>
                  <a:pt x="5635752" y="152526"/>
                </a:lnTo>
                <a:lnTo>
                  <a:pt x="5635752" y="762622"/>
                </a:lnTo>
                <a:lnTo>
                  <a:pt x="5627976" y="810834"/>
                </a:lnTo>
                <a:lnTo>
                  <a:pt x="5606323" y="852707"/>
                </a:lnTo>
                <a:lnTo>
                  <a:pt x="5573305" y="885728"/>
                </a:lnTo>
                <a:lnTo>
                  <a:pt x="5531435" y="907384"/>
                </a:lnTo>
                <a:lnTo>
                  <a:pt x="5483225" y="915161"/>
                </a:lnTo>
                <a:lnTo>
                  <a:pt x="152527" y="915161"/>
                </a:lnTo>
                <a:lnTo>
                  <a:pt x="104316" y="907384"/>
                </a:lnTo>
                <a:lnTo>
                  <a:pt x="62446" y="885728"/>
                </a:lnTo>
                <a:lnTo>
                  <a:pt x="29428" y="852707"/>
                </a:lnTo>
                <a:lnTo>
                  <a:pt x="7775" y="810834"/>
                </a:lnTo>
                <a:lnTo>
                  <a:pt x="0" y="762622"/>
                </a:lnTo>
                <a:lnTo>
                  <a:pt x="0" y="152526"/>
                </a:lnTo>
                <a:close/>
              </a:path>
            </a:pathLst>
          </a:custGeom>
          <a:ln w="12700">
            <a:solidFill>
              <a:srgbClr val="FFFFFF"/>
            </a:solidFill>
          </a:ln>
        </p:spPr>
        <p:txBody>
          <a:bodyPr wrap="square" lIns="0" tIns="0" rIns="0" bIns="0" rtlCol="0"/>
          <a:lstStyle/>
          <a:p>
            <a:endParaRPr/>
          </a:p>
        </p:txBody>
      </p:sp>
      <p:sp>
        <p:nvSpPr>
          <p:cNvPr id="15" name="object 15"/>
          <p:cNvSpPr txBox="1"/>
          <p:nvPr/>
        </p:nvSpPr>
        <p:spPr>
          <a:xfrm>
            <a:off x="1111068" y="2263898"/>
            <a:ext cx="4727575" cy="3457575"/>
          </a:xfrm>
          <a:prstGeom prst="rect">
            <a:avLst/>
          </a:prstGeom>
        </p:spPr>
        <p:txBody>
          <a:bodyPr vert="horz" wrap="square" lIns="0" tIns="0" rIns="0" bIns="0" rtlCol="0">
            <a:spAutoFit/>
          </a:bodyPr>
          <a:lstStyle/>
          <a:p>
            <a:pPr marL="12700" marR="5080">
              <a:lnSpc>
                <a:spcPts val="2480"/>
              </a:lnSpc>
            </a:pPr>
            <a:r>
              <a:rPr sz="2400" spc="-5">
                <a:solidFill>
                  <a:srgbClr val="FFFFFF"/>
                </a:solidFill>
                <a:latin typeface="Arial"/>
                <a:cs typeface="Arial"/>
              </a:rPr>
              <a:t>All </a:t>
            </a:r>
            <a:r>
              <a:rPr sz="2400" spc="-15">
                <a:solidFill>
                  <a:srgbClr val="FFFFFF"/>
                </a:solidFill>
                <a:latin typeface="Arial"/>
                <a:cs typeface="Arial"/>
              </a:rPr>
              <a:t>staff </a:t>
            </a:r>
            <a:r>
              <a:rPr sz="2400" spc="-5">
                <a:solidFill>
                  <a:srgbClr val="FFFFFF"/>
                </a:solidFill>
                <a:latin typeface="Arial"/>
                <a:cs typeface="Arial"/>
              </a:rPr>
              <a:t>administering/scoring must  complete the training</a:t>
            </a:r>
            <a:r>
              <a:rPr sz="2400" spc="-30">
                <a:solidFill>
                  <a:srgbClr val="FFFFFF"/>
                </a:solidFill>
                <a:latin typeface="Arial"/>
                <a:cs typeface="Arial"/>
              </a:rPr>
              <a:t> </a:t>
            </a:r>
            <a:r>
              <a:rPr sz="2400" spc="-5">
                <a:solidFill>
                  <a:srgbClr val="FFFFFF"/>
                </a:solidFill>
                <a:latin typeface="Arial"/>
                <a:cs typeface="Arial"/>
              </a:rPr>
              <a:t>modules.</a:t>
            </a:r>
            <a:endParaRPr sz="2400">
              <a:latin typeface="Arial"/>
              <a:cs typeface="Arial"/>
            </a:endParaRPr>
          </a:p>
          <a:p>
            <a:pPr>
              <a:lnSpc>
                <a:spcPct val="100000"/>
              </a:lnSpc>
            </a:pPr>
            <a:endParaRPr sz="2700">
              <a:latin typeface="Times New Roman"/>
              <a:cs typeface="Times New Roman"/>
            </a:endParaRPr>
          </a:p>
          <a:p>
            <a:pPr>
              <a:lnSpc>
                <a:spcPct val="100000"/>
              </a:lnSpc>
              <a:spcBef>
                <a:spcPts val="10"/>
              </a:spcBef>
            </a:pPr>
            <a:endParaRPr sz="2600">
              <a:latin typeface="Times New Roman"/>
              <a:cs typeface="Times New Roman"/>
            </a:endParaRPr>
          </a:p>
          <a:p>
            <a:pPr marL="12700" marR="234315">
              <a:lnSpc>
                <a:spcPts val="2480"/>
              </a:lnSpc>
            </a:pPr>
            <a:r>
              <a:rPr sz="2400" spc="-5">
                <a:solidFill>
                  <a:srgbClr val="FFFFFF"/>
                </a:solidFill>
                <a:latin typeface="Arial"/>
                <a:cs typeface="Arial"/>
              </a:rPr>
              <a:t>Screener may be administered in  groups.</a:t>
            </a:r>
            <a:endParaRPr sz="2400">
              <a:latin typeface="Arial"/>
              <a:cs typeface="Arial"/>
            </a:endParaRPr>
          </a:p>
          <a:p>
            <a:pPr>
              <a:lnSpc>
                <a:spcPct val="100000"/>
              </a:lnSpc>
            </a:pPr>
            <a:endParaRPr sz="2700">
              <a:latin typeface="Times New Roman"/>
              <a:cs typeface="Times New Roman"/>
            </a:endParaRPr>
          </a:p>
          <a:p>
            <a:pPr>
              <a:lnSpc>
                <a:spcPct val="100000"/>
              </a:lnSpc>
              <a:spcBef>
                <a:spcPts val="10"/>
              </a:spcBef>
            </a:pPr>
            <a:endParaRPr sz="2600">
              <a:latin typeface="Times New Roman"/>
              <a:cs typeface="Times New Roman"/>
            </a:endParaRPr>
          </a:p>
          <a:p>
            <a:pPr marL="12700" marR="141605">
              <a:lnSpc>
                <a:spcPts val="2480"/>
              </a:lnSpc>
            </a:pPr>
            <a:r>
              <a:rPr sz="2400" spc="-5">
                <a:solidFill>
                  <a:srgbClr val="FFFFFF"/>
                </a:solidFill>
                <a:latin typeface="Arial"/>
                <a:cs typeface="Arial"/>
              </a:rPr>
              <a:t>~80 minutes (untimed but this is a  general time frame for</a:t>
            </a:r>
            <a:r>
              <a:rPr sz="2400" spc="-45">
                <a:solidFill>
                  <a:srgbClr val="FFFFFF"/>
                </a:solidFill>
                <a:latin typeface="Arial"/>
                <a:cs typeface="Arial"/>
              </a:rPr>
              <a:t> </a:t>
            </a:r>
            <a:r>
              <a:rPr sz="2400" spc="-5">
                <a:solidFill>
                  <a:srgbClr val="FFFFFF"/>
                </a:solidFill>
                <a:latin typeface="Arial"/>
                <a:cs typeface="Arial"/>
              </a:rPr>
              <a:t>planning)</a:t>
            </a:r>
            <a:endParaRPr sz="2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A6C3-D125-CC52-1F75-9D9E264F3348}"/>
              </a:ext>
            </a:extLst>
          </p:cNvPr>
          <p:cNvSpPr>
            <a:spLocks noGrp="1"/>
          </p:cNvSpPr>
          <p:nvPr>
            <p:ph type="title"/>
          </p:nvPr>
        </p:nvSpPr>
        <p:spPr/>
        <p:txBody>
          <a:bodyPr>
            <a:normAutofit/>
          </a:bodyPr>
          <a:lstStyle/>
          <a:p>
            <a:r>
              <a:rPr lang="en-US" sz="3600"/>
              <a:t>Where to find the training modules:</a:t>
            </a:r>
          </a:p>
        </p:txBody>
      </p:sp>
      <p:sp>
        <p:nvSpPr>
          <p:cNvPr id="3" name="Content Placeholder 2">
            <a:extLst>
              <a:ext uri="{FF2B5EF4-FFF2-40B4-BE49-F238E27FC236}">
                <a16:creationId xmlns:a16="http://schemas.microsoft.com/office/drawing/2014/main" id="{291C82DF-F498-5D73-FA4B-5D5FEAE9238E}"/>
              </a:ext>
            </a:extLst>
          </p:cNvPr>
          <p:cNvSpPr>
            <a:spLocks noGrp="1"/>
          </p:cNvSpPr>
          <p:nvPr>
            <p:ph idx="1"/>
          </p:nvPr>
        </p:nvSpPr>
        <p:spPr/>
        <p:txBody>
          <a:bodyPr/>
          <a:lstStyle/>
          <a:p>
            <a:r>
              <a:rPr lang="en-US">
                <a:hlinkClick r:id="rId2"/>
              </a:rPr>
              <a:t>www.wida.us</a:t>
            </a:r>
            <a:endParaRPr lang="en-US"/>
          </a:p>
          <a:p>
            <a:r>
              <a:rPr lang="en-US"/>
              <a:t>Log in to the WIDA Secure Portal</a:t>
            </a:r>
          </a:p>
          <a:p>
            <a:r>
              <a:rPr lang="en-US"/>
              <a:t>Assessment Training</a:t>
            </a:r>
          </a:p>
          <a:p>
            <a:pPr marL="0" indent="0">
              <a:buNone/>
            </a:pPr>
            <a:endParaRPr lang="en-US"/>
          </a:p>
          <a:p>
            <a:r>
              <a:rPr lang="en-US"/>
              <a:t>WIDA Screener Online Administration</a:t>
            </a:r>
          </a:p>
          <a:p>
            <a:r>
              <a:rPr lang="en-US"/>
              <a:t>WIDA Screener Paper Administration</a:t>
            </a:r>
          </a:p>
          <a:p>
            <a:endParaRPr lang="en-US"/>
          </a:p>
          <a:p>
            <a:r>
              <a:rPr lang="en-US"/>
              <a:t>Speaking and Writing Scoring (Both paper and online administration)</a:t>
            </a:r>
          </a:p>
        </p:txBody>
      </p:sp>
    </p:spTree>
    <p:extLst>
      <p:ext uri="{BB962C8B-B14F-4D97-AF65-F5344CB8AC3E}">
        <p14:creationId xmlns:p14="http://schemas.microsoft.com/office/powerpoint/2010/main" val="341674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22392"/>
            <a:ext cx="7320280" cy="567055"/>
          </a:xfrm>
          <a:prstGeom prst="rect">
            <a:avLst/>
          </a:prstGeom>
        </p:spPr>
        <p:txBody>
          <a:bodyPr vert="horz" wrap="square" lIns="0" tIns="0" rIns="0" bIns="0" rtlCol="0">
            <a:spAutoFit/>
          </a:bodyPr>
          <a:lstStyle/>
          <a:p>
            <a:pPr marL="12700">
              <a:lnSpc>
                <a:spcPct val="100000"/>
              </a:lnSpc>
            </a:pPr>
            <a:r>
              <a:rPr sz="3600" b="0" spc="-5">
                <a:solidFill>
                  <a:srgbClr val="000000"/>
                </a:solidFill>
                <a:latin typeface="Arial"/>
                <a:cs typeface="Arial"/>
              </a:rPr>
              <a:t>WIDA Screener Score</a:t>
            </a:r>
            <a:r>
              <a:rPr sz="3600" b="0" spc="-195">
                <a:solidFill>
                  <a:srgbClr val="000000"/>
                </a:solidFill>
                <a:latin typeface="Arial"/>
                <a:cs typeface="Arial"/>
              </a:rPr>
              <a:t> </a:t>
            </a:r>
            <a:r>
              <a:rPr sz="3600" b="0" spc="-5">
                <a:solidFill>
                  <a:srgbClr val="000000"/>
                </a:solidFill>
                <a:latin typeface="Arial"/>
                <a:cs typeface="Arial"/>
              </a:rPr>
              <a:t>Interpretation</a:t>
            </a:r>
            <a:endParaRPr sz="3600">
              <a:latin typeface="Arial"/>
              <a:cs typeface="Arial"/>
            </a:endParaRPr>
          </a:p>
        </p:txBody>
      </p:sp>
      <p:sp>
        <p:nvSpPr>
          <p:cNvPr id="3" name="object 3" descr="Screenshot of cut scores for 1-12 grades"/>
          <p:cNvSpPr/>
          <p:nvPr/>
        </p:nvSpPr>
        <p:spPr>
          <a:xfrm>
            <a:off x="2264664" y="1317497"/>
            <a:ext cx="4337303" cy="2635757"/>
          </a:xfrm>
          <a:prstGeom prst="rect">
            <a:avLst/>
          </a:prstGeom>
          <a:blipFill>
            <a:blip r:embed="rId2" cstate="print"/>
            <a:stretch>
              <a:fillRect/>
            </a:stretch>
          </a:blipFill>
        </p:spPr>
        <p:txBody>
          <a:bodyPr wrap="square" lIns="0" tIns="0" rIns="0" bIns="0" rtlCol="0"/>
          <a:lstStyle/>
          <a:p>
            <a:endParaRPr/>
          </a:p>
        </p:txBody>
      </p:sp>
      <p:sp>
        <p:nvSpPr>
          <p:cNvPr id="4" name="object 4" descr="Screenshot of cut scores for Kindergarten"/>
          <p:cNvSpPr/>
          <p:nvPr/>
        </p:nvSpPr>
        <p:spPr>
          <a:xfrm>
            <a:off x="0" y="4212335"/>
            <a:ext cx="9065514" cy="186918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BF11-EE82-C55A-9AC4-40F351A932A0}"/>
              </a:ext>
            </a:extLst>
          </p:cNvPr>
          <p:cNvSpPr>
            <a:spLocks noGrp="1"/>
          </p:cNvSpPr>
          <p:nvPr>
            <p:ph type="title"/>
          </p:nvPr>
        </p:nvSpPr>
        <p:spPr/>
        <p:txBody>
          <a:bodyPr>
            <a:normAutofit/>
          </a:bodyPr>
          <a:lstStyle/>
          <a:p>
            <a:r>
              <a:rPr lang="en-US" sz="3600"/>
              <a:t>Screener Check for Understanding:</a:t>
            </a:r>
          </a:p>
        </p:txBody>
      </p:sp>
      <p:sp>
        <p:nvSpPr>
          <p:cNvPr id="3" name="Content Placeholder 2">
            <a:extLst>
              <a:ext uri="{FF2B5EF4-FFF2-40B4-BE49-F238E27FC236}">
                <a16:creationId xmlns:a16="http://schemas.microsoft.com/office/drawing/2014/main" id="{95CFB90B-660B-A374-03B4-0F20D5FE5C8E}"/>
              </a:ext>
            </a:extLst>
          </p:cNvPr>
          <p:cNvSpPr>
            <a:spLocks noGrp="1"/>
          </p:cNvSpPr>
          <p:nvPr>
            <p:ph idx="1"/>
          </p:nvPr>
        </p:nvSpPr>
        <p:spPr/>
        <p:txBody>
          <a:bodyPr/>
          <a:lstStyle/>
          <a:p>
            <a:pPr marL="0" marR="609600" indent="0" algn="just" rtl="0" fontAlgn="base">
              <a:spcBef>
                <a:spcPts val="0"/>
              </a:spcBef>
              <a:spcAft>
                <a:spcPts val="0"/>
              </a:spcAft>
              <a:buNone/>
            </a:pPr>
            <a:r>
              <a:rPr lang="en-US" b="0" i="0" u="none" strike="noStrike">
                <a:solidFill>
                  <a:srgbClr val="000000"/>
                </a:solidFill>
                <a:effectLst/>
                <a:latin typeface="Arial" panose="020B0604020202020204" pitchFamily="34" charset="0"/>
              </a:rPr>
              <a:t>All educators who will administer/score the WIDA Screener assessment must complete the training modules annually.</a:t>
            </a:r>
          </a:p>
          <a:p>
            <a:pPr marL="0" marR="609600" indent="0" algn="just" rtl="0" fontAlgn="base">
              <a:spcBef>
                <a:spcPts val="0"/>
              </a:spcBef>
              <a:spcAft>
                <a:spcPts val="0"/>
              </a:spcAft>
              <a:buNone/>
            </a:pPr>
            <a:endParaRPr lang="en-US" b="0" i="0" u="none" strike="noStrike">
              <a:solidFill>
                <a:srgbClr val="000000"/>
              </a:solidFill>
              <a:effectLst/>
              <a:latin typeface="Arial" panose="020B0604020202020204" pitchFamily="34" charset="0"/>
            </a:endParaRPr>
          </a:p>
          <a:p>
            <a:pPr marR="609600" lvl="1" algn="just" fontAlgn="base">
              <a:spcBef>
                <a:spcPts val="0"/>
              </a:spcBef>
              <a:buAutoNum type="alphaLcPeriod"/>
            </a:pPr>
            <a:r>
              <a:rPr lang="en-US" sz="3200" b="0" i="0" u="none" strike="noStrike">
                <a:solidFill>
                  <a:srgbClr val="000000"/>
                </a:solidFill>
                <a:effectLst/>
                <a:latin typeface="Arial" panose="020B0604020202020204" pitchFamily="34" charset="0"/>
              </a:rPr>
              <a:t> True	</a:t>
            </a:r>
          </a:p>
          <a:p>
            <a:pPr marL="457200" marR="609600" lvl="1" indent="0" algn="just" fontAlgn="base">
              <a:spcBef>
                <a:spcPts val="0"/>
              </a:spcBef>
              <a:buNone/>
            </a:pPr>
            <a:endParaRPr lang="en-US" sz="3200">
              <a:solidFill>
                <a:srgbClr val="000000"/>
              </a:solidFill>
            </a:endParaRPr>
          </a:p>
          <a:p>
            <a:pPr marL="457200" marR="609600" lvl="1" indent="0" algn="just" fontAlgn="base">
              <a:spcBef>
                <a:spcPts val="0"/>
              </a:spcBef>
              <a:buNone/>
            </a:pPr>
            <a:r>
              <a:rPr lang="en-US" sz="3200" b="0" i="0" u="none" strike="noStrike">
                <a:solidFill>
                  <a:srgbClr val="000000"/>
                </a:solidFill>
                <a:effectLst/>
                <a:latin typeface="Arial" panose="020B0604020202020204" pitchFamily="34" charset="0"/>
              </a:rPr>
              <a:t>b. False</a:t>
            </a:r>
          </a:p>
          <a:p>
            <a:endParaRPr lang="en-US"/>
          </a:p>
        </p:txBody>
      </p:sp>
    </p:spTree>
    <p:extLst>
      <p:ext uri="{BB962C8B-B14F-4D97-AF65-F5344CB8AC3E}">
        <p14:creationId xmlns:p14="http://schemas.microsoft.com/office/powerpoint/2010/main" val="27850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ED70B5-705F-259E-5348-7C1A186F3897}"/>
              </a:ext>
              <a:ext uri="{C183D7F6-B498-43B3-948B-1728B52AA6E4}">
                <adec:decorative xmlns:adec="http://schemas.microsoft.com/office/drawing/2017/decorative" val="0"/>
              </a:ext>
            </a:extLst>
          </p:cNvPr>
          <p:cNvSpPr txBox="1">
            <a:spLocks noGrp="1"/>
          </p:cNvSpPr>
          <p:nvPr>
            <p:ph type="title" idx="4294967295"/>
          </p:nvPr>
        </p:nvSpPr>
        <p:spPr>
          <a:xfrm>
            <a:off x="0" y="-2524613"/>
            <a:ext cx="7886700" cy="787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Questions or Comments? 2</a:t>
            </a:r>
          </a:p>
        </p:txBody>
      </p:sp>
      <p:sp>
        <p:nvSpPr>
          <p:cNvPr id="2" name="Title 1">
            <a:extLst>
              <a:ext uri="{FF2B5EF4-FFF2-40B4-BE49-F238E27FC236}">
                <a16:creationId xmlns:a16="http://schemas.microsoft.com/office/drawing/2014/main" id="{ABBAAA5C-40D1-2117-5C59-5947CC55848E}"/>
              </a:ext>
            </a:extLst>
          </p:cNvPr>
          <p:cNvSpPr>
            <a:spLocks/>
          </p:cNvSpPr>
          <p:nvPr/>
        </p:nvSpPr>
        <p:spPr>
          <a:xfrm>
            <a:off x="628650" y="365126"/>
            <a:ext cx="7886700" cy="787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Questions or Comments?</a:t>
            </a:r>
          </a:p>
        </p:txBody>
      </p:sp>
      <p:pic>
        <p:nvPicPr>
          <p:cNvPr id="5" name="Content Placeholder 4" descr="Yellow and blue symbols">
            <a:extLst>
              <a:ext uri="{FF2B5EF4-FFF2-40B4-BE49-F238E27FC236}">
                <a16:creationId xmlns:a16="http://schemas.microsoft.com/office/drawing/2014/main" id="{4BC50D0A-66FD-9301-B55A-A7D5F1F5E4B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05" r="1" b="10860"/>
          <a:stretch/>
        </p:blipFill>
        <p:spPr>
          <a:xfrm>
            <a:off x="628650" y="1311965"/>
            <a:ext cx="7886700" cy="4864998"/>
          </a:xfrm>
          <a:noFill/>
        </p:spPr>
      </p:pic>
    </p:spTree>
    <p:extLst>
      <p:ext uri="{BB962C8B-B14F-4D97-AF65-F5344CB8AC3E}">
        <p14:creationId xmlns:p14="http://schemas.microsoft.com/office/powerpoint/2010/main" val="830140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55FA9"/>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7C9B52"/>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008CA0"/>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345688" y="1298576"/>
            <a:ext cx="4451350" cy="1684655"/>
          </a:xfrm>
          <a:prstGeom prst="rect">
            <a:avLst/>
          </a:prstGeom>
        </p:spPr>
        <p:txBody>
          <a:bodyPr vert="horz" wrap="square" lIns="0" tIns="0" rIns="0" bIns="0" rtlCol="0">
            <a:spAutoFit/>
          </a:bodyPr>
          <a:lstStyle/>
          <a:p>
            <a:pPr marL="12700" marR="5080" indent="434975">
              <a:lnSpc>
                <a:spcPts val="6480"/>
              </a:lnSpc>
            </a:pPr>
            <a:r>
              <a:rPr sz="6000">
                <a:solidFill>
                  <a:srgbClr val="FFFFFF"/>
                </a:solidFill>
                <a:latin typeface="Calibri"/>
                <a:cs typeface="Calibri"/>
              </a:rPr>
              <a:t>EL </a:t>
            </a:r>
            <a:r>
              <a:rPr sz="6000" spc="-35">
                <a:solidFill>
                  <a:srgbClr val="FFFFFF"/>
                </a:solidFill>
                <a:latin typeface="Calibri"/>
                <a:cs typeface="Calibri"/>
              </a:rPr>
              <a:t>Program  </a:t>
            </a:r>
            <a:r>
              <a:rPr sz="6000" spc="-90">
                <a:solidFill>
                  <a:srgbClr val="FFFFFF"/>
                </a:solidFill>
                <a:latin typeface="Calibri"/>
                <a:cs typeface="Calibri"/>
              </a:rPr>
              <a:t>R</a:t>
            </a:r>
            <a:r>
              <a:rPr sz="6000" spc="-5">
                <a:solidFill>
                  <a:srgbClr val="FFFFFF"/>
                </a:solidFill>
                <a:latin typeface="Calibri"/>
                <a:cs typeface="Calibri"/>
              </a:rPr>
              <a:t>equi</a:t>
            </a:r>
            <a:r>
              <a:rPr sz="6000" spc="-55">
                <a:solidFill>
                  <a:srgbClr val="FFFFFF"/>
                </a:solidFill>
                <a:latin typeface="Calibri"/>
                <a:cs typeface="Calibri"/>
              </a:rPr>
              <a:t>r</a:t>
            </a:r>
            <a:r>
              <a:rPr sz="6000" spc="-5">
                <a:solidFill>
                  <a:srgbClr val="FFFFFF"/>
                </a:solidFill>
                <a:latin typeface="Calibri"/>
                <a:cs typeface="Calibri"/>
              </a:rPr>
              <a:t>eme</a:t>
            </a:r>
            <a:r>
              <a:rPr sz="6000" spc="-55">
                <a:solidFill>
                  <a:srgbClr val="FFFFFF"/>
                </a:solidFill>
                <a:latin typeface="Calibri"/>
                <a:cs typeface="Calibri"/>
              </a:rPr>
              <a:t>n</a:t>
            </a:r>
            <a:r>
              <a:rPr sz="6000">
                <a:solidFill>
                  <a:srgbClr val="FFFFFF"/>
                </a:solidFill>
                <a:latin typeface="Calibri"/>
                <a:cs typeface="Calibri"/>
              </a:rPr>
              <a:t>ts</a:t>
            </a:r>
            <a:endParaRPr sz="600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2231135" y="3886200"/>
            <a:ext cx="4681727" cy="200634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771" y="335121"/>
            <a:ext cx="3957320" cy="567055"/>
          </a:xfrm>
          <a:prstGeom prst="rect">
            <a:avLst/>
          </a:prstGeom>
        </p:spPr>
        <p:txBody>
          <a:bodyPr vert="horz" wrap="square" lIns="0" tIns="0" rIns="0" bIns="0" rtlCol="0">
            <a:spAutoFit/>
          </a:bodyPr>
          <a:lstStyle/>
          <a:p>
            <a:pPr marL="12700">
              <a:lnSpc>
                <a:spcPct val="100000"/>
              </a:lnSpc>
            </a:pPr>
            <a:r>
              <a:rPr sz="3600" spc="-5">
                <a:solidFill>
                  <a:srgbClr val="000000"/>
                </a:solidFill>
              </a:rPr>
              <a:t>EL Program</a:t>
            </a:r>
            <a:r>
              <a:rPr sz="3600" spc="-130">
                <a:solidFill>
                  <a:srgbClr val="000000"/>
                </a:solidFill>
              </a:rPr>
              <a:t> </a:t>
            </a:r>
            <a:r>
              <a:rPr sz="3600" spc="-5">
                <a:solidFill>
                  <a:srgbClr val="000000"/>
                </a:solidFill>
              </a:rPr>
              <a:t>Plans</a:t>
            </a:r>
            <a:endParaRPr sz="3600"/>
          </a:p>
        </p:txBody>
      </p:sp>
      <p:sp>
        <p:nvSpPr>
          <p:cNvPr id="3" name="object 3"/>
          <p:cNvSpPr txBox="1"/>
          <p:nvPr/>
        </p:nvSpPr>
        <p:spPr>
          <a:xfrm>
            <a:off x="354313" y="1367980"/>
            <a:ext cx="8366759" cy="4368165"/>
          </a:xfrm>
          <a:prstGeom prst="rect">
            <a:avLst/>
          </a:prstGeom>
        </p:spPr>
        <p:txBody>
          <a:bodyPr vert="horz" wrap="square" lIns="0" tIns="0" rIns="0" bIns="0" rtlCol="0">
            <a:spAutoFit/>
          </a:bodyPr>
          <a:lstStyle/>
          <a:p>
            <a:pPr marL="184150" marR="464820" indent="-171450">
              <a:lnSpc>
                <a:spcPts val="2590"/>
              </a:lnSpc>
              <a:buChar char="•"/>
              <a:tabLst>
                <a:tab pos="184150" algn="l"/>
              </a:tabLst>
            </a:pPr>
            <a:r>
              <a:rPr sz="2400" spc="-5">
                <a:latin typeface="Arial"/>
                <a:cs typeface="Arial"/>
              </a:rPr>
              <a:t>All identified students (NEP/LEP) must be enrolled in and  receive adequate and appropriate English language  development through the identified language instruction  educational</a:t>
            </a:r>
            <a:r>
              <a:rPr sz="2400" spc="-20">
                <a:latin typeface="Arial"/>
                <a:cs typeface="Arial"/>
              </a:rPr>
              <a:t> </a:t>
            </a:r>
            <a:r>
              <a:rPr sz="2400" spc="-10">
                <a:latin typeface="Arial"/>
                <a:cs typeface="Arial"/>
              </a:rPr>
              <a:t>program.</a:t>
            </a:r>
            <a:endParaRPr sz="2400">
              <a:latin typeface="Arial"/>
              <a:cs typeface="Arial"/>
            </a:endParaRPr>
          </a:p>
          <a:p>
            <a:pPr>
              <a:lnSpc>
                <a:spcPct val="100000"/>
              </a:lnSpc>
              <a:spcBef>
                <a:spcPts val="55"/>
              </a:spcBef>
              <a:buFont typeface="Arial"/>
              <a:buChar char="•"/>
            </a:pPr>
            <a:endParaRPr sz="3600">
              <a:latin typeface="Times New Roman"/>
              <a:cs typeface="Times New Roman"/>
            </a:endParaRPr>
          </a:p>
          <a:p>
            <a:pPr marL="184150" marR="5080" indent="-171450">
              <a:lnSpc>
                <a:spcPts val="2590"/>
              </a:lnSpc>
              <a:buChar char="•"/>
              <a:tabLst>
                <a:tab pos="184150" algn="l"/>
              </a:tabLst>
            </a:pPr>
            <a:r>
              <a:rPr sz="2400" spc="-5">
                <a:latin typeface="Arial"/>
                <a:cs typeface="Arial"/>
              </a:rPr>
              <a:t>Schools must ensure students receiving EL services attain  English </a:t>
            </a:r>
            <a:r>
              <a:rPr sz="2400" spc="-20">
                <a:latin typeface="Arial"/>
                <a:cs typeface="Arial"/>
              </a:rPr>
              <a:t>proficiency, </a:t>
            </a:r>
            <a:r>
              <a:rPr sz="2400" spc="-5">
                <a:latin typeface="Arial"/>
                <a:cs typeface="Arial"/>
              </a:rPr>
              <a:t>develop high levels of academic content  knowledge and meet state achievement standards, including  immigrant and refugee children and</a:t>
            </a:r>
            <a:r>
              <a:rPr sz="2400" spc="35">
                <a:latin typeface="Arial"/>
                <a:cs typeface="Arial"/>
              </a:rPr>
              <a:t> </a:t>
            </a:r>
            <a:r>
              <a:rPr sz="2400" spc="-5">
                <a:latin typeface="Arial"/>
                <a:cs typeface="Arial"/>
              </a:rPr>
              <a:t>youth.</a:t>
            </a:r>
            <a:endParaRPr sz="2400">
              <a:latin typeface="Arial"/>
              <a:cs typeface="Arial"/>
            </a:endParaRPr>
          </a:p>
          <a:p>
            <a:pPr>
              <a:lnSpc>
                <a:spcPct val="100000"/>
              </a:lnSpc>
              <a:spcBef>
                <a:spcPts val="45"/>
              </a:spcBef>
              <a:buFont typeface="Arial"/>
              <a:buChar char="•"/>
            </a:pPr>
            <a:endParaRPr sz="3600">
              <a:latin typeface="Times New Roman"/>
              <a:cs typeface="Times New Roman"/>
            </a:endParaRPr>
          </a:p>
          <a:p>
            <a:pPr marL="184150" marR="942975" indent="-171450">
              <a:lnSpc>
                <a:spcPts val="2590"/>
              </a:lnSpc>
              <a:spcBef>
                <a:spcPts val="5"/>
              </a:spcBef>
              <a:buChar char="•"/>
              <a:tabLst>
                <a:tab pos="184150" algn="l"/>
              </a:tabLst>
            </a:pPr>
            <a:r>
              <a:rPr sz="2400" spc="-5">
                <a:latin typeface="Arial"/>
                <a:cs typeface="Arial"/>
              </a:rPr>
              <a:t>Schools must provide a </a:t>
            </a:r>
            <a:r>
              <a:rPr sz="2400" spc="-20">
                <a:latin typeface="Arial"/>
                <a:cs typeface="Arial"/>
              </a:rPr>
              <a:t>high-quality, </a:t>
            </a:r>
            <a:r>
              <a:rPr sz="2400" spc="-5">
                <a:latin typeface="Arial"/>
                <a:cs typeface="Arial"/>
              </a:rPr>
              <a:t>standards-based  language instruction</a:t>
            </a:r>
            <a:r>
              <a:rPr sz="2400" spc="20">
                <a:latin typeface="Arial"/>
                <a:cs typeface="Arial"/>
              </a:rPr>
              <a:t> </a:t>
            </a:r>
            <a:r>
              <a:rPr sz="2400" spc="-10">
                <a:latin typeface="Arial"/>
                <a:cs typeface="Arial"/>
              </a:rPr>
              <a:t>program.</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D8FA9-193E-EFBB-2731-B2589411E78E}"/>
              </a:ext>
            </a:extLst>
          </p:cNvPr>
          <p:cNvSpPr>
            <a:spLocks noGrp="1"/>
          </p:cNvSpPr>
          <p:nvPr>
            <p:ph type="title"/>
          </p:nvPr>
        </p:nvSpPr>
        <p:spPr/>
        <p:txBody>
          <a:bodyPr/>
          <a:lstStyle/>
          <a:p>
            <a:r>
              <a:rPr lang="en-US"/>
              <a:t>Examples of Programming</a:t>
            </a:r>
          </a:p>
        </p:txBody>
      </p:sp>
      <p:graphicFrame>
        <p:nvGraphicFramePr>
          <p:cNvPr id="4" name="Content Placeholder 3">
            <a:extLst>
              <a:ext uri="{FF2B5EF4-FFF2-40B4-BE49-F238E27FC236}">
                <a16:creationId xmlns:a16="http://schemas.microsoft.com/office/drawing/2014/main" id="{6EC32541-458A-806A-E160-DE218AC99F2E}"/>
              </a:ext>
            </a:extLst>
          </p:cNvPr>
          <p:cNvGraphicFramePr>
            <a:graphicFrameLocks noGrp="1"/>
          </p:cNvGraphicFramePr>
          <p:nvPr>
            <p:ph idx="1"/>
            <p:extLst>
              <p:ext uri="{D42A27DB-BD31-4B8C-83A1-F6EECF244321}">
                <p14:modId xmlns:p14="http://schemas.microsoft.com/office/powerpoint/2010/main" val="2354415035"/>
              </p:ext>
            </p:extLst>
          </p:nvPr>
        </p:nvGraphicFramePr>
        <p:xfrm>
          <a:off x="723481" y="1366576"/>
          <a:ext cx="7305152" cy="5046790"/>
        </p:xfrm>
        <a:graphic>
          <a:graphicData uri="http://schemas.openxmlformats.org/drawingml/2006/table">
            <a:tbl>
              <a:tblPr firstRow="1" firstCol="1" bandRow="1">
                <a:tableStyleId>{5C22544A-7EE6-4342-B048-85BDC9FD1C3A}</a:tableStyleId>
              </a:tblPr>
              <a:tblGrid>
                <a:gridCol w="7305152">
                  <a:extLst>
                    <a:ext uri="{9D8B030D-6E8A-4147-A177-3AD203B41FA5}">
                      <a16:colId xmlns:a16="http://schemas.microsoft.com/office/drawing/2014/main" val="4076895798"/>
                    </a:ext>
                  </a:extLst>
                </a:gridCol>
              </a:tblGrid>
              <a:tr h="4823209">
                <a:tc>
                  <a:txBody>
                    <a:bodyPr/>
                    <a:lstStyle/>
                    <a:p>
                      <a:pPr marL="0" marR="0" algn="l">
                        <a:lnSpc>
                          <a:spcPct val="107000"/>
                        </a:lnSpc>
                        <a:spcBef>
                          <a:spcPts val="0"/>
                        </a:spcBef>
                        <a:spcAft>
                          <a:spcPts val="0"/>
                        </a:spcAft>
                      </a:pPr>
                      <a:r>
                        <a:rPr lang="en-US" sz="1800">
                          <a:effectLst/>
                        </a:rPr>
                        <a:t>☐ English as a Second Language (ESL) or English Language Development (ELD): instruction usually provided in English with little use of the </a:t>
                      </a:r>
                      <a:r>
                        <a:rPr lang="en-US" sz="1800" err="1">
                          <a:effectLst/>
                        </a:rPr>
                        <a:t>ELs’</a:t>
                      </a:r>
                      <a:r>
                        <a:rPr lang="en-US" sz="1800">
                          <a:effectLst/>
                        </a:rPr>
                        <a:t> primary language. Example - pull-out ESL groups or designated ELD block</a:t>
                      </a:r>
                    </a:p>
                    <a:p>
                      <a:pPr marL="0" marR="0" algn="l">
                        <a:lnSpc>
                          <a:spcPct val="107000"/>
                        </a:lnSpc>
                        <a:spcBef>
                          <a:spcPts val="0"/>
                        </a:spcBef>
                        <a:spcAft>
                          <a:spcPts val="0"/>
                        </a:spcAft>
                      </a:pPr>
                      <a:r>
                        <a:rPr lang="en-US" sz="1800">
                          <a:effectLst/>
                        </a:rPr>
                        <a:t> </a:t>
                      </a:r>
                    </a:p>
                    <a:p>
                      <a:pPr marL="0" marR="0" algn="l">
                        <a:lnSpc>
                          <a:spcPct val="107000"/>
                        </a:lnSpc>
                        <a:spcBef>
                          <a:spcPts val="0"/>
                        </a:spcBef>
                        <a:spcAft>
                          <a:spcPts val="0"/>
                        </a:spcAft>
                      </a:pPr>
                      <a:r>
                        <a:rPr lang="en-US" sz="1800">
                          <a:effectLst/>
                        </a:rPr>
                        <a:t>☐  Dual Language or Two-Way Immersion: instruction provided in English and another language. Examples – Native language content classes, first language literacy class, L1 literacy, primary language literacy </a:t>
                      </a:r>
                    </a:p>
                    <a:p>
                      <a:pPr marL="0" marR="0" algn="l">
                        <a:lnSpc>
                          <a:spcPct val="107000"/>
                        </a:lnSpc>
                        <a:spcBef>
                          <a:spcPts val="0"/>
                        </a:spcBef>
                        <a:spcAft>
                          <a:spcPts val="0"/>
                        </a:spcAft>
                      </a:pPr>
                      <a:r>
                        <a:rPr lang="en-US" sz="1800">
                          <a:effectLst/>
                        </a:rPr>
                        <a:t> </a:t>
                      </a:r>
                    </a:p>
                    <a:p>
                      <a:pPr marL="0" marR="0" algn="l">
                        <a:lnSpc>
                          <a:spcPct val="107000"/>
                        </a:lnSpc>
                        <a:spcBef>
                          <a:spcPts val="0"/>
                        </a:spcBef>
                        <a:spcAft>
                          <a:spcPts val="0"/>
                        </a:spcAft>
                      </a:pPr>
                      <a:r>
                        <a:rPr lang="en-US" sz="1800">
                          <a:effectLst/>
                        </a:rPr>
                        <a:t>☐ Transitional Bilingual Education or Early – Exit Bilingual Education: instruction in students’ primary language and English</a:t>
                      </a:r>
                    </a:p>
                    <a:p>
                      <a:pPr marL="0" marR="0" algn="l">
                        <a:lnSpc>
                          <a:spcPct val="107000"/>
                        </a:lnSpc>
                        <a:spcBef>
                          <a:spcPts val="0"/>
                        </a:spcBef>
                        <a:spcAft>
                          <a:spcPts val="0"/>
                        </a:spcAft>
                      </a:pPr>
                      <a:r>
                        <a:rPr lang="en-US" sz="1800">
                          <a:effectLst/>
                        </a:rPr>
                        <a:t> </a:t>
                      </a:r>
                    </a:p>
                    <a:p>
                      <a:pPr marL="0" marR="0" algn="l">
                        <a:lnSpc>
                          <a:spcPct val="107000"/>
                        </a:lnSpc>
                        <a:spcBef>
                          <a:spcPts val="0"/>
                        </a:spcBef>
                        <a:spcAft>
                          <a:spcPts val="0"/>
                        </a:spcAft>
                      </a:pPr>
                      <a:r>
                        <a:rPr lang="en-US" sz="1800">
                          <a:effectLst/>
                        </a:rPr>
                        <a:t>☐ Content Classes with Integrated ESL Support (Examples: Push-in ESL, Co-Teaching, Sheltered English, Specially Designed Academic Instruction, Structured English Immersion, Sheltered grade level content courses.)</a:t>
                      </a:r>
                    </a:p>
                    <a:p>
                      <a:pPr marL="0" marR="0" algn="l">
                        <a:lnSpc>
                          <a:spcPct val="107000"/>
                        </a:lnSpc>
                        <a:spcBef>
                          <a:spcPts val="0"/>
                        </a:spcBef>
                        <a:spcAft>
                          <a:spcPts val="0"/>
                        </a:spcAft>
                      </a:pPr>
                      <a:r>
                        <a:rPr lang="en-US" sz="1800">
                          <a:effectLst/>
                        </a:rPr>
                        <a:t> </a:t>
                      </a:r>
                    </a:p>
                    <a:p>
                      <a:pPr marL="0" marR="0" algn="l">
                        <a:lnSpc>
                          <a:spcPct val="107000"/>
                        </a:lnSpc>
                        <a:spcBef>
                          <a:spcPts val="0"/>
                        </a:spcBef>
                        <a:spcAft>
                          <a:spcPts val="0"/>
                        </a:spcAft>
                      </a:pPr>
                      <a:r>
                        <a:rPr lang="en-US" sz="1800">
                          <a:effectLst/>
                        </a:rPr>
                        <a:t>☐ Newcomer Program (designed for students who are new to the US) </a:t>
                      </a:r>
                    </a:p>
                    <a:p>
                      <a:pPr marL="457200" marR="0" algn="l">
                        <a:lnSpc>
                          <a:spcPct val="107000"/>
                        </a:lnSpc>
                        <a:spcBef>
                          <a:spcPts val="0"/>
                        </a:spcBef>
                        <a:spcAft>
                          <a:spcPts val="0"/>
                        </a:spcAft>
                      </a:pPr>
                      <a:r>
                        <a:rPr lang="en-US" sz="1100">
                          <a:effectLst/>
                        </a:rPr>
                        <a:t> </a:t>
                      </a:r>
                    </a:p>
                    <a:p>
                      <a:pPr marL="0" marR="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0323078"/>
                  </a:ext>
                </a:extLst>
              </a:tr>
            </a:tbl>
          </a:graphicData>
        </a:graphic>
      </p:graphicFrame>
    </p:spTree>
    <p:extLst>
      <p:ext uri="{BB962C8B-B14F-4D97-AF65-F5344CB8AC3E}">
        <p14:creationId xmlns:p14="http://schemas.microsoft.com/office/powerpoint/2010/main" val="758204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9695E1-5409-8D22-FC68-62CFF29C4A85}"/>
              </a:ext>
            </a:extLst>
          </p:cNvPr>
          <p:cNvSpPr>
            <a:spLocks noGrp="1"/>
          </p:cNvSpPr>
          <p:nvPr>
            <p:ph type="title" idx="4294967295"/>
          </p:nvPr>
        </p:nvSpPr>
        <p:spPr>
          <a:xfrm>
            <a:off x="628650" y="-730249"/>
            <a:ext cx="7886700" cy="730249"/>
          </a:xfrm>
        </p:spPr>
        <p:txBody>
          <a:bodyPr vert="horz" lIns="91440" tIns="45720" rIns="91440" bIns="45720" rtlCol="0" anchor="b">
            <a:normAutofit/>
          </a:bodyPr>
          <a:lstStyle/>
          <a:p>
            <a:r>
              <a:rPr lang="en-US"/>
              <a:t>What ELD is…</a:t>
            </a:r>
          </a:p>
        </p:txBody>
      </p:sp>
      <p:sp>
        <p:nvSpPr>
          <p:cNvPr id="2" name="object 2">
            <a:extLst>
              <a:ext uri="{C183D7F6-B498-43B3-948B-1728B52AA6E4}">
                <adec:decorative xmlns:adec="http://schemas.microsoft.com/office/drawing/2017/decorative" val="1"/>
              </a:ext>
            </a:extLst>
          </p:cNvPr>
          <p:cNvSpPr/>
          <p:nvPr/>
        </p:nvSpPr>
        <p:spPr>
          <a:xfrm>
            <a:off x="7888223" y="109728"/>
            <a:ext cx="1011935" cy="195072"/>
          </a:xfrm>
          <a:prstGeom prst="rect">
            <a:avLst/>
          </a:prstGeom>
          <a:blipFill>
            <a:blip r:embed="rId2" cstate="print"/>
            <a:stretch>
              <a:fillRect/>
            </a:stretch>
          </a:blipFill>
        </p:spPr>
        <p:txBody>
          <a:bodyPr wrap="square" lIns="0" tIns="0" rIns="0" bIns="0" rtlCol="0"/>
          <a:lstStyle/>
          <a:p>
            <a:endParaRPr/>
          </a:p>
        </p:txBody>
      </p:sp>
      <p:sp>
        <p:nvSpPr>
          <p:cNvPr id="3" name="object 3" descr="Screenshot of descriptions of ELD programming"/>
          <p:cNvSpPr/>
          <p:nvPr/>
        </p:nvSpPr>
        <p:spPr>
          <a:xfrm>
            <a:off x="755904" y="560831"/>
            <a:ext cx="7632192" cy="5583936"/>
          </a:xfrm>
          <a:prstGeom prst="rect">
            <a:avLst/>
          </a:prstGeom>
          <a:blipFill>
            <a:blip r:embed="rId3"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807707"/>
            <a:ext cx="9144000" cy="0"/>
          </a:xfrm>
          <a:custGeom>
            <a:avLst/>
            <a:gdLst/>
            <a:ahLst/>
            <a:cxnLst/>
            <a:rect l="l" t="t" r="r" b="b"/>
            <a:pathLst>
              <a:path w="9144000">
                <a:moveTo>
                  <a:pt x="0" y="0"/>
                </a:moveTo>
                <a:lnTo>
                  <a:pt x="9144000" y="0"/>
                </a:lnTo>
              </a:path>
            </a:pathLst>
          </a:custGeom>
          <a:ln w="86868">
            <a:solidFill>
              <a:srgbClr val="5B6083"/>
            </a:solidFill>
          </a:ln>
        </p:spPr>
        <p:txBody>
          <a:bodyPr wrap="square" lIns="0" tIns="0" rIns="0" bIns="0" rtlCol="0"/>
          <a:lstStyle/>
          <a:p>
            <a:endParaRPr/>
          </a:p>
        </p:txBody>
      </p:sp>
      <p:sp>
        <p:nvSpPr>
          <p:cNvPr id="5" name="object 5"/>
          <p:cNvSpPr txBox="1"/>
          <p:nvPr/>
        </p:nvSpPr>
        <p:spPr>
          <a:xfrm>
            <a:off x="7662532" y="5236464"/>
            <a:ext cx="521334" cy="1209675"/>
          </a:xfrm>
          <a:prstGeom prst="rect">
            <a:avLst/>
          </a:prstGeom>
        </p:spPr>
        <p:txBody>
          <a:bodyPr vert="horz" wrap="square" lIns="0" tIns="0" rIns="0" bIns="0" rtlCol="0">
            <a:spAutoFit/>
          </a:bodyPr>
          <a:lstStyle/>
          <a:p>
            <a:pPr marL="12700">
              <a:lnSpc>
                <a:spcPct val="100000"/>
              </a:lnSpc>
            </a:pPr>
            <a:r>
              <a:rPr sz="1100" spc="-15">
                <a:solidFill>
                  <a:srgbClr val="899389"/>
                </a:solidFill>
                <a:latin typeface="Times New Roman"/>
                <a:cs typeface="Times New Roman"/>
              </a:rPr>
              <a:t>-</a:t>
            </a:r>
            <a:r>
              <a:rPr sz="1100" spc="-55">
                <a:solidFill>
                  <a:srgbClr val="899389"/>
                </a:solidFill>
                <a:latin typeface="Times New Roman"/>
                <a:cs typeface="Times New Roman"/>
              </a:rPr>
              <a:t> </a:t>
            </a:r>
            <a:r>
              <a:rPr sz="10800" spc="-3554" baseline="-4629">
                <a:solidFill>
                  <a:srgbClr val="4B7EB8"/>
                </a:solidFill>
                <a:latin typeface="Arial"/>
                <a:cs typeface="Arial"/>
              </a:rPr>
              <a:t>•</a:t>
            </a:r>
            <a:r>
              <a:rPr sz="10800" spc="-3029" baseline="-5401">
                <a:solidFill>
                  <a:srgbClr val="284B8E"/>
                </a:solidFill>
                <a:latin typeface="Arial"/>
                <a:cs typeface="Arial"/>
              </a:rPr>
              <a:t>-</a:t>
            </a:r>
            <a:r>
              <a:rPr sz="1100" spc="145">
                <a:solidFill>
                  <a:srgbClr val="182870"/>
                </a:solidFill>
                <a:latin typeface="Times New Roman"/>
                <a:cs typeface="Times New Roman"/>
              </a:rPr>
              <a:t>"'IP"</a:t>
            </a:r>
            <a:endParaRPr sz="11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3E25E9-E59C-F2A4-A8F4-5C7613C4BECF}"/>
              </a:ext>
            </a:extLst>
          </p:cNvPr>
          <p:cNvSpPr>
            <a:spLocks noGrp="1"/>
          </p:cNvSpPr>
          <p:nvPr>
            <p:ph type="title"/>
          </p:nvPr>
        </p:nvSpPr>
        <p:spPr>
          <a:xfrm>
            <a:off x="628650" y="-730249"/>
            <a:ext cx="7886700" cy="730249"/>
          </a:xfrm>
        </p:spPr>
        <p:txBody>
          <a:bodyPr vert="horz" lIns="91440" tIns="45720" rIns="91440" bIns="45720" rtlCol="0" anchor="b">
            <a:normAutofit/>
          </a:bodyPr>
          <a:lstStyle/>
          <a:p>
            <a:r>
              <a:rPr lang="en-US"/>
              <a:t>Frequently Asked Questions</a:t>
            </a:r>
          </a:p>
        </p:txBody>
      </p:sp>
      <p:sp>
        <p:nvSpPr>
          <p:cNvPr id="2" name="object 2">
            <a:extLst>
              <a:ext uri="{C183D7F6-B498-43B3-948B-1728B52AA6E4}">
                <adec:decorative xmlns:adec="http://schemas.microsoft.com/office/drawing/2017/decorative" val="1"/>
              </a:ext>
            </a:extLst>
          </p:cNvPr>
          <p:cNvSpPr/>
          <p:nvPr/>
        </p:nvSpPr>
        <p:spPr>
          <a:xfrm>
            <a:off x="3" y="862585"/>
            <a:ext cx="940435" cy="891540"/>
          </a:xfrm>
          <a:custGeom>
            <a:avLst/>
            <a:gdLst/>
            <a:ahLst/>
            <a:cxnLst/>
            <a:rect l="l" t="t" r="r" b="b"/>
            <a:pathLst>
              <a:path w="940435" h="891539">
                <a:moveTo>
                  <a:pt x="494538" y="0"/>
                </a:moveTo>
                <a:lnTo>
                  <a:pt x="494538" y="170218"/>
                </a:lnTo>
                <a:lnTo>
                  <a:pt x="0" y="170218"/>
                </a:lnTo>
                <a:lnTo>
                  <a:pt x="0" y="721321"/>
                </a:lnTo>
                <a:lnTo>
                  <a:pt x="494538" y="721321"/>
                </a:lnTo>
                <a:lnTo>
                  <a:pt x="494538" y="891540"/>
                </a:lnTo>
                <a:lnTo>
                  <a:pt x="940307" y="445770"/>
                </a:lnTo>
                <a:lnTo>
                  <a:pt x="494538" y="0"/>
                </a:lnTo>
                <a:close/>
              </a:path>
            </a:pathLst>
          </a:custGeom>
          <a:solidFill>
            <a:srgbClr val="EFAA1F"/>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3" y="2767577"/>
            <a:ext cx="940435" cy="891540"/>
          </a:xfrm>
          <a:custGeom>
            <a:avLst/>
            <a:gdLst/>
            <a:ahLst/>
            <a:cxnLst/>
            <a:rect l="l" t="t" r="r" b="b"/>
            <a:pathLst>
              <a:path w="940435" h="891539">
                <a:moveTo>
                  <a:pt x="494538" y="0"/>
                </a:moveTo>
                <a:lnTo>
                  <a:pt x="494538" y="170218"/>
                </a:lnTo>
                <a:lnTo>
                  <a:pt x="0" y="170218"/>
                </a:lnTo>
                <a:lnTo>
                  <a:pt x="0" y="721321"/>
                </a:lnTo>
                <a:lnTo>
                  <a:pt x="494538" y="721321"/>
                </a:lnTo>
                <a:lnTo>
                  <a:pt x="494538" y="891540"/>
                </a:lnTo>
                <a:lnTo>
                  <a:pt x="940307" y="445770"/>
                </a:lnTo>
                <a:lnTo>
                  <a:pt x="494538" y="0"/>
                </a:lnTo>
                <a:close/>
              </a:path>
            </a:pathLst>
          </a:custGeom>
          <a:solidFill>
            <a:srgbClr val="C63F2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3" y="4672581"/>
            <a:ext cx="940435" cy="891540"/>
          </a:xfrm>
          <a:custGeom>
            <a:avLst/>
            <a:gdLst/>
            <a:ahLst/>
            <a:cxnLst/>
            <a:rect l="l" t="t" r="r" b="b"/>
            <a:pathLst>
              <a:path w="940435" h="891539">
                <a:moveTo>
                  <a:pt x="494538" y="0"/>
                </a:moveTo>
                <a:lnTo>
                  <a:pt x="494538" y="170218"/>
                </a:lnTo>
                <a:lnTo>
                  <a:pt x="0" y="170218"/>
                </a:lnTo>
                <a:lnTo>
                  <a:pt x="0" y="721321"/>
                </a:lnTo>
                <a:lnTo>
                  <a:pt x="494538" y="721321"/>
                </a:lnTo>
                <a:lnTo>
                  <a:pt x="494538" y="891539"/>
                </a:lnTo>
                <a:lnTo>
                  <a:pt x="940307" y="445769"/>
                </a:lnTo>
                <a:lnTo>
                  <a:pt x="494538" y="0"/>
                </a:lnTo>
                <a:close/>
              </a:path>
            </a:pathLst>
          </a:custGeom>
          <a:solidFill>
            <a:srgbClr val="008CA0"/>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008CA0"/>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455FA9"/>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1263802" y="939023"/>
            <a:ext cx="7518457" cy="738664"/>
          </a:xfrm>
          <a:prstGeom prst="rect">
            <a:avLst/>
          </a:prstGeom>
        </p:spPr>
        <p:txBody>
          <a:bodyPr vert="horz" wrap="square" lIns="0" tIns="0" rIns="0" bIns="0" rtlCol="0">
            <a:spAutoFit/>
          </a:bodyPr>
          <a:lstStyle/>
          <a:p>
            <a:pPr marL="12700">
              <a:lnSpc>
                <a:spcPct val="100000"/>
              </a:lnSpc>
            </a:pPr>
            <a:r>
              <a:rPr lang="en-US" sz="2400" b="1" spc="-5">
                <a:solidFill>
                  <a:schemeClr val="accent4"/>
                </a:solidFill>
                <a:latin typeface="Arial" panose="020B0604020202020204" pitchFamily="34" charset="0"/>
                <a:cs typeface="Arial" panose="020B0604020202020204" pitchFamily="34" charset="0"/>
              </a:rPr>
              <a:t>How much time are we required to  provide ELD services for students </a:t>
            </a:r>
            <a:r>
              <a:rPr lang="en-US" sz="2400" b="1" spc="-10">
                <a:solidFill>
                  <a:schemeClr val="accent4"/>
                </a:solidFill>
                <a:latin typeface="Arial" panose="020B0604020202020204" pitchFamily="34" charset="0"/>
                <a:cs typeface="Arial" panose="020B0604020202020204" pitchFamily="34" charset="0"/>
              </a:rPr>
              <a:t>each </a:t>
            </a:r>
            <a:r>
              <a:rPr sz="2400" b="1" spc="-5">
                <a:solidFill>
                  <a:schemeClr val="accent4"/>
                </a:solidFill>
                <a:latin typeface="Arial" panose="020B0604020202020204" pitchFamily="34" charset="0"/>
                <a:cs typeface="Arial" panose="020B0604020202020204" pitchFamily="34" charset="0"/>
              </a:rPr>
              <a:t>day?</a:t>
            </a:r>
            <a:endParaRPr sz="2400" b="1">
              <a:solidFill>
                <a:schemeClr val="accent4"/>
              </a:solidFill>
              <a:latin typeface="Arial" panose="020B0604020202020204" pitchFamily="34" charset="0"/>
              <a:cs typeface="Arial" panose="020B0604020202020204" pitchFamily="34" charset="0"/>
            </a:endParaRPr>
          </a:p>
        </p:txBody>
      </p:sp>
      <p:sp>
        <p:nvSpPr>
          <p:cNvPr id="12" name="object 12"/>
          <p:cNvSpPr txBox="1"/>
          <p:nvPr/>
        </p:nvSpPr>
        <p:spPr>
          <a:xfrm>
            <a:off x="2140384" y="1749788"/>
            <a:ext cx="6445885" cy="835025"/>
          </a:xfrm>
          <a:prstGeom prst="rect">
            <a:avLst/>
          </a:prstGeom>
        </p:spPr>
        <p:txBody>
          <a:bodyPr vert="horz" wrap="square" lIns="0" tIns="0" rIns="0" bIns="0" rtlCol="0">
            <a:spAutoFit/>
          </a:bodyPr>
          <a:lstStyle/>
          <a:p>
            <a:pPr marL="12700" marR="5080">
              <a:lnSpc>
                <a:spcPts val="2160"/>
              </a:lnSpc>
            </a:pPr>
            <a:r>
              <a:rPr sz="2000" spc="-5">
                <a:latin typeface="Arial"/>
                <a:cs typeface="Arial"/>
              </a:rPr>
              <a:t>No state requirement. </a:t>
            </a:r>
            <a:r>
              <a:rPr sz="2000" spc="-20">
                <a:latin typeface="Arial"/>
                <a:cs typeface="Arial"/>
              </a:rPr>
              <a:t>However, </a:t>
            </a:r>
            <a:r>
              <a:rPr sz="2000" spc="-5">
                <a:latin typeface="Arial"/>
                <a:cs typeface="Arial"/>
              </a:rPr>
              <a:t>The </a:t>
            </a:r>
            <a:r>
              <a:rPr sz="2000" spc="-10">
                <a:latin typeface="Arial"/>
                <a:cs typeface="Arial"/>
              </a:rPr>
              <a:t>Office </a:t>
            </a:r>
            <a:r>
              <a:rPr sz="2000" spc="-5">
                <a:latin typeface="Arial"/>
                <a:cs typeface="Arial"/>
              </a:rPr>
              <a:t>of Civil Rights  recommends a NEP/LEP student receive an average of  45 minutes a</a:t>
            </a:r>
            <a:r>
              <a:rPr sz="2000" spc="-80">
                <a:latin typeface="Arial"/>
                <a:cs typeface="Arial"/>
              </a:rPr>
              <a:t> </a:t>
            </a:r>
            <a:r>
              <a:rPr sz="2000" spc="-45">
                <a:latin typeface="Arial"/>
                <a:cs typeface="Arial"/>
              </a:rPr>
              <a:t>day.</a:t>
            </a:r>
            <a:endParaRPr sz="2000">
              <a:latin typeface="Arial"/>
              <a:cs typeface="Arial"/>
            </a:endParaRPr>
          </a:p>
        </p:txBody>
      </p:sp>
      <p:sp>
        <p:nvSpPr>
          <p:cNvPr id="13" name="object 13"/>
          <p:cNvSpPr txBox="1"/>
          <p:nvPr/>
        </p:nvSpPr>
        <p:spPr>
          <a:xfrm>
            <a:off x="1263802" y="2772493"/>
            <a:ext cx="7720330" cy="4009303"/>
          </a:xfrm>
          <a:prstGeom prst="rect">
            <a:avLst/>
          </a:prstGeom>
        </p:spPr>
        <p:txBody>
          <a:bodyPr vert="horz" wrap="square" lIns="0" tIns="0" rIns="0" bIns="0" rtlCol="0">
            <a:spAutoFit/>
          </a:bodyPr>
          <a:lstStyle/>
          <a:p>
            <a:pPr marL="12700" marR="2428875">
              <a:lnSpc>
                <a:spcPts val="2590"/>
              </a:lnSpc>
            </a:pPr>
            <a:r>
              <a:rPr sz="2400" b="1" spc="-5">
                <a:solidFill>
                  <a:srgbClr val="C63F28"/>
                </a:solidFill>
                <a:latin typeface="Arial"/>
                <a:cs typeface="Arial"/>
              </a:rPr>
              <a:t>Have you reviewed your </a:t>
            </a:r>
            <a:r>
              <a:rPr sz="2400" b="1" spc="-20">
                <a:solidFill>
                  <a:srgbClr val="C63F28"/>
                </a:solidFill>
                <a:latin typeface="Arial"/>
                <a:cs typeface="Arial"/>
              </a:rPr>
              <a:t>school’s </a:t>
            </a:r>
            <a:r>
              <a:rPr sz="2400" b="1">
                <a:solidFill>
                  <a:srgbClr val="C63F28"/>
                </a:solidFill>
                <a:latin typeface="Arial"/>
                <a:cs typeface="Arial"/>
              </a:rPr>
              <a:t>EL  </a:t>
            </a:r>
            <a:r>
              <a:rPr sz="2400" b="1" spc="-5">
                <a:solidFill>
                  <a:srgbClr val="C63F28"/>
                </a:solidFill>
                <a:latin typeface="Arial"/>
                <a:cs typeface="Arial"/>
              </a:rPr>
              <a:t>Program</a:t>
            </a:r>
            <a:r>
              <a:rPr sz="2400" b="1" spc="-75">
                <a:solidFill>
                  <a:srgbClr val="C63F28"/>
                </a:solidFill>
                <a:latin typeface="Arial"/>
                <a:cs typeface="Arial"/>
              </a:rPr>
              <a:t> </a:t>
            </a:r>
            <a:r>
              <a:rPr sz="2400" b="1" spc="-5">
                <a:solidFill>
                  <a:srgbClr val="C63F28"/>
                </a:solidFill>
                <a:latin typeface="Arial"/>
                <a:cs typeface="Arial"/>
              </a:rPr>
              <a:t>Plan?</a:t>
            </a:r>
            <a:endParaRPr lang="en-US" sz="2400" b="1">
              <a:solidFill>
                <a:srgbClr val="C63F28"/>
              </a:solidFill>
              <a:latin typeface="Arial"/>
              <a:cs typeface="Arial"/>
            </a:endParaRPr>
          </a:p>
          <a:p>
            <a:pPr marL="12700" marR="2428875">
              <a:lnSpc>
                <a:spcPts val="2590"/>
              </a:lnSpc>
            </a:pPr>
            <a:r>
              <a:rPr lang="en-US" sz="2400" b="1" spc="-5">
                <a:solidFill>
                  <a:srgbClr val="C63F28"/>
                </a:solidFill>
                <a:latin typeface="Arial"/>
                <a:cs typeface="Arial"/>
              </a:rPr>
              <a:t>	</a:t>
            </a:r>
            <a:r>
              <a:rPr sz="2000" spc="-5">
                <a:latin typeface="Arial"/>
                <a:cs typeface="Arial"/>
              </a:rPr>
              <a:t>If not- let me know and I’ll email you a </a:t>
            </a:r>
            <a:r>
              <a:rPr lang="en-US" sz="2000" spc="-5">
                <a:latin typeface="Arial"/>
                <a:cs typeface="Arial"/>
              </a:rPr>
              <a:t>	</a:t>
            </a:r>
            <a:r>
              <a:rPr sz="2000" spc="-5">
                <a:latin typeface="Arial"/>
                <a:cs typeface="Arial"/>
              </a:rPr>
              <a:t>copy! Plans should  be updated as </a:t>
            </a:r>
            <a:r>
              <a:rPr lang="en-US" sz="2000" spc="-5">
                <a:latin typeface="Arial"/>
                <a:cs typeface="Arial"/>
              </a:rPr>
              <a:t>	</a:t>
            </a:r>
            <a:r>
              <a:rPr sz="2000" spc="-10">
                <a:latin typeface="Arial"/>
                <a:cs typeface="Arial"/>
              </a:rPr>
              <a:t>needed </a:t>
            </a:r>
            <a:r>
              <a:rPr sz="2000" spc="-5">
                <a:latin typeface="Arial"/>
                <a:cs typeface="Arial"/>
              </a:rPr>
              <a:t>and resubmitted to CSI</a:t>
            </a:r>
            <a:r>
              <a:rPr sz="2000" spc="10">
                <a:latin typeface="Arial"/>
                <a:cs typeface="Arial"/>
              </a:rPr>
              <a:t> </a:t>
            </a:r>
            <a:r>
              <a:rPr lang="en-US" sz="2000" spc="10">
                <a:latin typeface="Arial"/>
                <a:cs typeface="Arial"/>
              </a:rPr>
              <a:t>	</a:t>
            </a:r>
            <a:r>
              <a:rPr sz="2000" spc="-25">
                <a:latin typeface="Arial"/>
                <a:cs typeface="Arial"/>
              </a:rPr>
              <a:t>annually.</a:t>
            </a:r>
            <a:endParaRPr sz="2000">
              <a:latin typeface="Arial"/>
              <a:cs typeface="Arial"/>
            </a:endParaRPr>
          </a:p>
          <a:p>
            <a:pPr>
              <a:lnSpc>
                <a:spcPct val="100000"/>
              </a:lnSpc>
            </a:pPr>
            <a:endParaRPr sz="2200">
              <a:latin typeface="Times New Roman"/>
              <a:cs typeface="Times New Roman"/>
            </a:endParaRPr>
          </a:p>
          <a:p>
            <a:pPr marL="12700">
              <a:lnSpc>
                <a:spcPct val="100000"/>
              </a:lnSpc>
              <a:spcBef>
                <a:spcPts val="1630"/>
              </a:spcBef>
            </a:pPr>
            <a:r>
              <a:rPr sz="2400" b="1" spc="-5">
                <a:solidFill>
                  <a:srgbClr val="008CA0"/>
                </a:solidFill>
                <a:latin typeface="Arial"/>
                <a:cs typeface="Arial"/>
              </a:rPr>
              <a:t>Can families opt out of</a:t>
            </a:r>
            <a:r>
              <a:rPr sz="2400" b="1" spc="-70">
                <a:solidFill>
                  <a:srgbClr val="008CA0"/>
                </a:solidFill>
                <a:latin typeface="Arial"/>
                <a:cs typeface="Arial"/>
              </a:rPr>
              <a:t> </a:t>
            </a:r>
            <a:r>
              <a:rPr sz="2400" b="1" spc="-5">
                <a:solidFill>
                  <a:srgbClr val="008CA0"/>
                </a:solidFill>
                <a:latin typeface="Arial"/>
                <a:cs typeface="Arial"/>
              </a:rPr>
              <a:t>services?</a:t>
            </a:r>
            <a:endParaRPr sz="2400">
              <a:latin typeface="Arial"/>
              <a:cs typeface="Arial"/>
            </a:endParaRPr>
          </a:p>
          <a:p>
            <a:pPr marL="951230" marR="45720">
              <a:lnSpc>
                <a:spcPct val="89200"/>
              </a:lnSpc>
            </a:pPr>
            <a:r>
              <a:rPr sz="2000" spc="-50">
                <a:latin typeface="Arial"/>
                <a:cs typeface="Arial"/>
              </a:rPr>
              <a:t>Yes, </a:t>
            </a:r>
            <a:r>
              <a:rPr sz="2000" spc="-5">
                <a:latin typeface="Arial"/>
                <a:cs typeface="Arial"/>
              </a:rPr>
              <a:t>but they cannot opt out of testing requirements. </a:t>
            </a:r>
            <a:r>
              <a:rPr sz="2000" spc="-55">
                <a:latin typeface="Arial"/>
                <a:cs typeface="Arial"/>
              </a:rPr>
              <a:t>Your  </a:t>
            </a:r>
            <a:r>
              <a:rPr sz="2000" spc="-5">
                <a:latin typeface="Arial"/>
                <a:cs typeface="Arial"/>
              </a:rPr>
              <a:t>school is still held accountable for student progress on state  assessments, regardless of whether students opt out of  services</a:t>
            </a:r>
            <a:r>
              <a:rPr sz="2000" spc="-5">
                <a:latin typeface="Calibri"/>
                <a:cs typeface="Calibri"/>
              </a:rPr>
              <a:t>.</a:t>
            </a:r>
            <a:endParaRPr sz="20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A1DE-8420-43BB-0FC2-F9645A490386}"/>
              </a:ext>
            </a:extLst>
          </p:cNvPr>
          <p:cNvSpPr>
            <a:spLocks noGrp="1"/>
          </p:cNvSpPr>
          <p:nvPr>
            <p:ph type="title"/>
          </p:nvPr>
        </p:nvSpPr>
        <p:spPr/>
        <p:txBody>
          <a:bodyPr>
            <a:normAutofit/>
          </a:bodyPr>
          <a:lstStyle/>
          <a:p>
            <a:r>
              <a:rPr lang="en-US"/>
              <a:t>For Your Reference:</a:t>
            </a:r>
          </a:p>
        </p:txBody>
      </p:sp>
      <p:sp>
        <p:nvSpPr>
          <p:cNvPr id="3" name="Content Placeholder 2">
            <a:extLst>
              <a:ext uri="{FF2B5EF4-FFF2-40B4-BE49-F238E27FC236}">
                <a16:creationId xmlns:a16="http://schemas.microsoft.com/office/drawing/2014/main" id="{58C1EAE0-BC80-2462-D602-09250AD50D8B}"/>
              </a:ext>
            </a:extLst>
          </p:cNvPr>
          <p:cNvSpPr>
            <a:spLocks noGrp="1"/>
          </p:cNvSpPr>
          <p:nvPr>
            <p:ph idx="1"/>
          </p:nvPr>
        </p:nvSpPr>
        <p:spPr/>
        <p:txBody>
          <a:bodyPr vert="horz" lIns="91440" tIns="45720" rIns="91440" bIns="45720" rtlCol="0" anchor="t">
            <a:normAutofit/>
          </a:bodyPr>
          <a:lstStyle/>
          <a:p>
            <a:pPr marL="0" indent="0">
              <a:buNone/>
            </a:pPr>
            <a:r>
              <a:rPr lang="en-US" sz="2800">
                <a:hlinkClick r:id="rId2"/>
              </a:rPr>
              <a:t>CSI Resource Site</a:t>
            </a:r>
            <a:endParaRPr lang="en-US" sz="2800"/>
          </a:p>
          <a:p>
            <a:pPr marL="0" indent="0">
              <a:buNone/>
            </a:pPr>
            <a:r>
              <a:rPr lang="en-US" sz="2800">
                <a:hlinkClick r:id="rId3"/>
              </a:rPr>
              <a:t>Standardized Identification Process</a:t>
            </a:r>
            <a:endParaRPr lang="en-US" sz="2800"/>
          </a:p>
          <a:p>
            <a:pPr marL="0" indent="0">
              <a:buNone/>
            </a:pPr>
            <a:r>
              <a:rPr lang="en-US">
                <a:latin typeface="Arial"/>
                <a:cs typeface="Arial"/>
                <a:hlinkClick r:id="rId4"/>
              </a:rPr>
              <a:t>Standardized Redesignation Process</a:t>
            </a:r>
            <a:endParaRPr lang="en-US">
              <a:hlinkClick r:id="rId4"/>
            </a:endParaRPr>
          </a:p>
          <a:p>
            <a:pPr marL="0" indent="0">
              <a:buNone/>
            </a:pPr>
            <a:r>
              <a:rPr lang="en-US" sz="2800">
                <a:latin typeface="Arial"/>
                <a:cs typeface="Arial"/>
                <a:hlinkClick r:id="rId5"/>
              </a:rPr>
              <a:t>Padlet for PD Opportunities</a:t>
            </a:r>
          </a:p>
          <a:p>
            <a:pPr marL="0" indent="0">
              <a:buNone/>
            </a:pPr>
            <a:r>
              <a:rPr lang="en-US">
                <a:latin typeface="Arial"/>
                <a:cs typeface="Arial"/>
                <a:hlinkClick r:id="rId6"/>
              </a:rPr>
              <a:t>Monthly ELD Power Hours</a:t>
            </a:r>
            <a:endParaRPr lang="en-US" sz="2800">
              <a:hlinkClick r:id="rId5"/>
            </a:endParaRPr>
          </a:p>
          <a:p>
            <a:pPr marL="0" indent="0">
              <a:buNone/>
            </a:pPr>
            <a:r>
              <a:rPr lang="en-US">
                <a:hlinkClick r:id="rId7"/>
              </a:rPr>
              <a:t>ELD Guidebook</a:t>
            </a:r>
            <a:endParaRPr lang="en-US"/>
          </a:p>
          <a:p>
            <a:pPr marL="0" indent="0">
              <a:buNone/>
            </a:pPr>
            <a:endParaRPr lang="en-US"/>
          </a:p>
        </p:txBody>
      </p:sp>
    </p:spTree>
    <p:extLst>
      <p:ext uri="{BB962C8B-B14F-4D97-AF65-F5344CB8AC3E}">
        <p14:creationId xmlns:p14="http://schemas.microsoft.com/office/powerpoint/2010/main" val="392417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D995-5465-1C2D-FBF3-D29EE18F0448}"/>
              </a:ext>
            </a:extLst>
          </p:cNvPr>
          <p:cNvSpPr>
            <a:spLocks noGrp="1"/>
          </p:cNvSpPr>
          <p:nvPr>
            <p:ph type="title"/>
          </p:nvPr>
        </p:nvSpPr>
        <p:spPr/>
        <p:txBody>
          <a:bodyPr/>
          <a:lstStyle/>
          <a:p>
            <a:r>
              <a:rPr lang="en-US"/>
              <a:t>Program Plans</a:t>
            </a:r>
          </a:p>
        </p:txBody>
      </p:sp>
      <p:sp>
        <p:nvSpPr>
          <p:cNvPr id="3" name="Content Placeholder 2">
            <a:extLst>
              <a:ext uri="{FF2B5EF4-FFF2-40B4-BE49-F238E27FC236}">
                <a16:creationId xmlns:a16="http://schemas.microsoft.com/office/drawing/2014/main" id="{4BF2B376-86CB-0EA2-AD13-952D35CF4D4A}"/>
              </a:ext>
            </a:extLst>
          </p:cNvPr>
          <p:cNvSpPr>
            <a:spLocks noGrp="1"/>
          </p:cNvSpPr>
          <p:nvPr>
            <p:ph idx="1"/>
          </p:nvPr>
        </p:nvSpPr>
        <p:spPr/>
        <p:txBody>
          <a:bodyPr/>
          <a:lstStyle/>
          <a:p>
            <a:r>
              <a:rPr lang="en-US">
                <a:hlinkClick r:id="rId2"/>
              </a:rPr>
              <a:t>OELA English Learner Toolkit</a:t>
            </a:r>
            <a:endParaRPr lang="en-US"/>
          </a:p>
          <a:p>
            <a:pPr lvl="1"/>
            <a:r>
              <a:rPr lang="en-US"/>
              <a:t>Infinite Campus</a:t>
            </a:r>
            <a:endParaRPr lang="en-US">
              <a:hlinkClick r:id="rId3"/>
            </a:endParaRPr>
          </a:p>
          <a:p>
            <a:pPr lvl="1"/>
            <a:r>
              <a:rPr lang="en-US"/>
              <a:t>PowerSchool</a:t>
            </a:r>
            <a:endParaRPr lang="en-US">
              <a:hlinkClick r:id="rId3"/>
            </a:endParaRPr>
          </a:p>
          <a:p>
            <a:r>
              <a:rPr lang="en-US">
                <a:hlinkClick r:id="rId3"/>
              </a:rPr>
              <a:t>ColorinColorado</a:t>
            </a:r>
            <a:endParaRPr lang="en-US"/>
          </a:p>
          <a:p>
            <a:r>
              <a:rPr lang="en-US"/>
              <a:t>Early College of Arvada (Jacob Bader)</a:t>
            </a:r>
          </a:p>
          <a:p>
            <a:pPr lvl="1"/>
            <a:r>
              <a:rPr lang="en-US">
                <a:hlinkClick r:id="rId4"/>
              </a:rPr>
              <a:t>Individual Student Plan</a:t>
            </a:r>
            <a:endParaRPr lang="en-US"/>
          </a:p>
          <a:p>
            <a:r>
              <a:rPr lang="en-US"/>
              <a:t>Pinnacle Charter School (Tamara Soweidy)</a:t>
            </a:r>
          </a:p>
          <a:p>
            <a:pPr lvl="1"/>
            <a:r>
              <a:rPr lang="en-US">
                <a:hlinkClick r:id="rId5"/>
              </a:rPr>
              <a:t>Elementary ELD Plan</a:t>
            </a:r>
            <a:endParaRPr lang="en-US"/>
          </a:p>
          <a:p>
            <a:pPr lvl="1"/>
            <a:r>
              <a:rPr lang="en-US">
                <a:hlinkClick r:id="rId6"/>
              </a:rPr>
              <a:t>Secondary ELD Plan</a:t>
            </a:r>
            <a:endParaRPr lang="en-US"/>
          </a:p>
          <a:p>
            <a:pPr lvl="1"/>
            <a:endParaRPr lang="en-US"/>
          </a:p>
        </p:txBody>
      </p:sp>
    </p:spTree>
    <p:extLst>
      <p:ext uri="{BB962C8B-B14F-4D97-AF65-F5344CB8AC3E}">
        <p14:creationId xmlns:p14="http://schemas.microsoft.com/office/powerpoint/2010/main" val="81671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2CCD-EDE2-BA54-6755-96458EDAFA23}"/>
              </a:ext>
            </a:extLst>
          </p:cNvPr>
          <p:cNvSpPr>
            <a:spLocks noGrp="1"/>
          </p:cNvSpPr>
          <p:nvPr>
            <p:ph type="title"/>
          </p:nvPr>
        </p:nvSpPr>
        <p:spPr/>
        <p:txBody>
          <a:bodyPr>
            <a:normAutofit/>
          </a:bodyPr>
          <a:lstStyle/>
          <a:p>
            <a:r>
              <a:rPr lang="en-US" sz="3200"/>
              <a:t>Program Plan Check for Understanding:</a:t>
            </a:r>
          </a:p>
        </p:txBody>
      </p:sp>
      <p:sp>
        <p:nvSpPr>
          <p:cNvPr id="3" name="Content Placeholder 2">
            <a:extLst>
              <a:ext uri="{FF2B5EF4-FFF2-40B4-BE49-F238E27FC236}">
                <a16:creationId xmlns:a16="http://schemas.microsoft.com/office/drawing/2014/main" id="{8CDE843C-0FE5-3828-187D-604DF52DA533}"/>
              </a:ext>
            </a:extLst>
          </p:cNvPr>
          <p:cNvSpPr>
            <a:spLocks noGrp="1"/>
          </p:cNvSpPr>
          <p:nvPr>
            <p:ph idx="1"/>
          </p:nvPr>
        </p:nvSpPr>
        <p:spPr/>
        <p:txBody>
          <a:bodyPr/>
          <a:lstStyle/>
          <a:p>
            <a:pPr marL="0" indent="0" rtl="0" fontAlgn="base">
              <a:spcBef>
                <a:spcPts val="0"/>
              </a:spcBef>
              <a:spcAft>
                <a:spcPts val="0"/>
              </a:spcAft>
              <a:buNone/>
            </a:pPr>
            <a:r>
              <a:rPr lang="en-US" b="0" i="0" u="none" strike="noStrike">
                <a:solidFill>
                  <a:srgbClr val="000000"/>
                </a:solidFill>
                <a:effectLst/>
                <a:latin typeface="Arial" panose="020B0604020202020204" pitchFamily="34" charset="0"/>
              </a:rPr>
              <a:t>Have you reviewed your school’s EL Program Plan?</a:t>
            </a:r>
          </a:p>
          <a:p>
            <a:pPr marL="0" indent="0" rtl="0" fontAlgn="base">
              <a:spcBef>
                <a:spcPts val="0"/>
              </a:spcBef>
              <a:spcAft>
                <a:spcPts val="0"/>
              </a:spcAft>
              <a:buNone/>
            </a:pPr>
            <a:endParaRPr lang="en-US" b="0" i="0" u="none" strike="noStrike">
              <a:solidFill>
                <a:srgbClr val="000000"/>
              </a:solidFill>
              <a:effectLst/>
              <a:latin typeface="Arial" panose="020B0604020202020204" pitchFamily="34" charset="0"/>
            </a:endParaRPr>
          </a:p>
          <a:p>
            <a:pPr marL="742950" lvl="1" indent="-285750" rtl="0" fontAlgn="base">
              <a:spcBef>
                <a:spcPts val="0"/>
              </a:spcBef>
              <a:spcAft>
                <a:spcPts val="0"/>
              </a:spcAft>
              <a:buFont typeface="+mj-lt"/>
              <a:buAutoNum type="arabicPeriod"/>
            </a:pPr>
            <a:r>
              <a:rPr lang="en-US" sz="2800" b="0" i="0" u="none" strike="noStrike">
                <a:solidFill>
                  <a:srgbClr val="000000"/>
                </a:solidFill>
                <a:effectLst/>
                <a:latin typeface="Arial" panose="020B0604020202020204" pitchFamily="34" charset="0"/>
              </a:rPr>
              <a:t>Yes, and I have sent/plan to send a copy to Rachel.</a:t>
            </a:r>
          </a:p>
          <a:p>
            <a:pPr marL="742950" lvl="1" indent="-285750" rtl="0" fontAlgn="base">
              <a:spcBef>
                <a:spcPts val="0"/>
              </a:spcBef>
              <a:spcAft>
                <a:spcPts val="0"/>
              </a:spcAft>
              <a:buFont typeface="+mj-lt"/>
              <a:buAutoNum type="arabicPeriod"/>
            </a:pPr>
            <a:r>
              <a:rPr lang="en-US" sz="2800" b="0" i="0" u="none" strike="noStrike">
                <a:solidFill>
                  <a:srgbClr val="000000"/>
                </a:solidFill>
                <a:effectLst/>
                <a:latin typeface="Arial" panose="020B0604020202020204" pitchFamily="34" charset="0"/>
              </a:rPr>
              <a:t>No, but I have scheduled a time to meet with my team to review the plan.</a:t>
            </a:r>
          </a:p>
          <a:p>
            <a:pPr marL="742950" lvl="1" indent="-285750" rtl="0" fontAlgn="base">
              <a:spcBef>
                <a:spcPts val="0"/>
              </a:spcBef>
              <a:spcAft>
                <a:spcPts val="0"/>
              </a:spcAft>
              <a:buFont typeface="+mj-lt"/>
              <a:buAutoNum type="arabicPeriod"/>
            </a:pPr>
            <a:r>
              <a:rPr lang="en-US" sz="2800" b="0" i="0" u="none" strike="noStrike">
                <a:solidFill>
                  <a:srgbClr val="000000"/>
                </a:solidFill>
                <a:effectLst/>
                <a:latin typeface="Arial" panose="020B0604020202020204" pitchFamily="34" charset="0"/>
              </a:rPr>
              <a:t>No, and I will schedule a time to meet with my team to review the plan.</a:t>
            </a:r>
          </a:p>
          <a:p>
            <a:endParaRPr lang="en-US"/>
          </a:p>
        </p:txBody>
      </p:sp>
    </p:spTree>
    <p:extLst>
      <p:ext uri="{BB962C8B-B14F-4D97-AF65-F5344CB8AC3E}">
        <p14:creationId xmlns:p14="http://schemas.microsoft.com/office/powerpoint/2010/main" val="2870777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AA5C-40D1-2117-5C59-5947CC55848E}"/>
              </a:ext>
            </a:extLst>
          </p:cNvPr>
          <p:cNvSpPr>
            <a:spLocks noGrp="1"/>
          </p:cNvSpPr>
          <p:nvPr>
            <p:ph type="title"/>
          </p:nvPr>
        </p:nvSpPr>
        <p:spPr>
          <a:xfrm>
            <a:off x="628650" y="-1745028"/>
            <a:ext cx="7886700" cy="787399"/>
          </a:xfrm>
        </p:spPr>
        <p:txBody>
          <a:bodyPr anchor="ctr">
            <a:normAutofit/>
          </a:bodyPr>
          <a:lstStyle/>
          <a:p>
            <a:r>
              <a:rPr lang="en-US"/>
              <a:t>Questions or Comments? 3</a:t>
            </a:r>
          </a:p>
        </p:txBody>
      </p:sp>
      <p:pic>
        <p:nvPicPr>
          <p:cNvPr id="5" name="Content Placeholder 4" descr="Yellow and blue symbols">
            <a:extLst>
              <a:ext uri="{FF2B5EF4-FFF2-40B4-BE49-F238E27FC236}">
                <a16:creationId xmlns:a16="http://schemas.microsoft.com/office/drawing/2014/main" id="{4BC50D0A-66FD-9301-B55A-A7D5F1F5E4B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8505" r="1" b="10860"/>
          <a:stretch/>
        </p:blipFill>
        <p:spPr>
          <a:xfrm>
            <a:off x="628650" y="1311965"/>
            <a:ext cx="7886700" cy="4864998"/>
          </a:xfrm>
          <a:noFill/>
        </p:spPr>
      </p:pic>
      <p:sp>
        <p:nvSpPr>
          <p:cNvPr id="3" name="Title 1">
            <a:extLst>
              <a:ext uri="{FF2B5EF4-FFF2-40B4-BE49-F238E27FC236}">
                <a16:creationId xmlns:a16="http://schemas.microsoft.com/office/drawing/2014/main" id="{AEBC6200-893E-D2FB-3BF5-843754A0F3AF}"/>
              </a:ext>
            </a:extLst>
          </p:cNvPr>
          <p:cNvSpPr txBox="1">
            <a:spLocks/>
          </p:cNvSpPr>
          <p:nvPr/>
        </p:nvSpPr>
        <p:spPr>
          <a:xfrm>
            <a:off x="628650" y="287337"/>
            <a:ext cx="7886700" cy="7873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t>Questions or Comments? </a:t>
            </a:r>
          </a:p>
        </p:txBody>
      </p:sp>
    </p:spTree>
    <p:extLst>
      <p:ext uri="{BB962C8B-B14F-4D97-AF65-F5344CB8AC3E}">
        <p14:creationId xmlns:p14="http://schemas.microsoft.com/office/powerpoint/2010/main" val="366481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55FA9"/>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7C9B52"/>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008CA0"/>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idx="4294967295"/>
          </p:nvPr>
        </p:nvSpPr>
        <p:spPr>
          <a:xfrm>
            <a:off x="3386580" y="1194944"/>
            <a:ext cx="236982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75" normalizeH="0" baseline="0" noProof="0">
                <a:ln>
                  <a:noFill/>
                </a:ln>
                <a:solidFill>
                  <a:srgbClr val="FFFFFF"/>
                </a:solidFill>
                <a:effectLst/>
                <a:uLnTx/>
                <a:uFillTx/>
                <a:latin typeface="Calibri"/>
                <a:ea typeface="+mn-ea"/>
                <a:cs typeface="Calibri"/>
              </a:rPr>
              <a:t>A</a:t>
            </a:r>
            <a:r>
              <a:rPr kumimoji="0" lang="en-US" sz="6000" b="1" i="0" u="none" strike="noStrike" kern="1200" cap="none" spc="-5" normalizeH="0" baseline="0" noProof="0">
                <a:ln>
                  <a:noFill/>
                </a:ln>
                <a:solidFill>
                  <a:srgbClr val="FFFFFF"/>
                </a:solidFill>
                <a:effectLst/>
                <a:uLnTx/>
                <a:uFillTx/>
                <a:latin typeface="Calibri"/>
                <a:ea typeface="+mn-ea"/>
                <a:cs typeface="Calibri"/>
              </a:rPr>
              <a:t>CC</a:t>
            </a:r>
            <a:r>
              <a:rPr kumimoji="0" lang="en-US" sz="6000" b="1" i="0" u="none" strike="noStrike" kern="1200" cap="none" spc="-60" normalizeH="0" baseline="0" noProof="0">
                <a:ln>
                  <a:noFill/>
                </a:ln>
                <a:solidFill>
                  <a:srgbClr val="FFFFFF"/>
                </a:solidFill>
                <a:effectLst/>
                <a:uLnTx/>
                <a:uFillTx/>
                <a:latin typeface="Calibri"/>
                <a:ea typeface="+mn-ea"/>
                <a:cs typeface="Calibri"/>
              </a:rPr>
              <a:t>E</a:t>
            </a:r>
            <a:r>
              <a:rPr kumimoji="0" lang="en-US" sz="6000" b="1" i="0" u="none" strike="noStrike" kern="1200" cap="none" spc="0" normalizeH="0" baseline="0" noProof="0">
                <a:ln>
                  <a:noFill/>
                </a:ln>
                <a:solidFill>
                  <a:srgbClr val="FFFFFF"/>
                </a:solidFill>
                <a:effectLst/>
                <a:uLnTx/>
                <a:uFillTx/>
                <a:latin typeface="Calibri"/>
                <a:ea typeface="+mn-ea"/>
                <a:cs typeface="Calibri"/>
              </a:rPr>
              <a:t>SS</a:t>
            </a:r>
            <a:endParaRPr kumimoji="0" lang="en-US" sz="6000" b="0" i="0" u="none" strike="noStrike" kern="1200" cap="none" spc="0" normalizeH="0" baseline="0" noProof="0">
              <a:ln>
                <a:noFill/>
              </a:ln>
              <a:solidFill>
                <a:schemeClr val="tx1"/>
              </a:solidFill>
              <a:effectLst/>
              <a:uLnTx/>
              <a:uFillTx/>
              <a:latin typeface="Calibri"/>
              <a:ea typeface="+mn-ea"/>
              <a:cs typeface="Calibri"/>
            </a:endParaRPr>
          </a:p>
        </p:txBody>
      </p:sp>
      <p:sp>
        <p:nvSpPr>
          <p:cNvPr id="9" name="object 9">
            <a:extLst>
              <a:ext uri="{C183D7F6-B498-43B3-948B-1728B52AA6E4}">
                <adec:decorative xmlns:adec="http://schemas.microsoft.com/office/drawing/2017/decorative" val="1"/>
              </a:ext>
            </a:extLst>
          </p:cNvPr>
          <p:cNvSpPr/>
          <p:nvPr/>
        </p:nvSpPr>
        <p:spPr>
          <a:xfrm>
            <a:off x="3224783" y="3617213"/>
            <a:ext cx="2694431" cy="26944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2173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415" y="134506"/>
            <a:ext cx="6174740" cy="2726708"/>
          </a:xfrm>
          <a:prstGeom prst="rect">
            <a:avLst/>
          </a:prstGeom>
        </p:spPr>
        <p:txBody>
          <a:bodyPr vert="horz" wrap="square" lIns="0" tIns="0" rIns="0" bIns="0" rtlCol="0">
            <a:spAutoFit/>
          </a:bodyPr>
          <a:lstStyle/>
          <a:p>
            <a:pPr marL="12700" marR="781050">
              <a:lnSpc>
                <a:spcPts val="7520"/>
              </a:lnSpc>
              <a:spcBef>
                <a:spcPts val="690"/>
              </a:spcBef>
              <a:tabLst>
                <a:tab pos="1383665" algn="l"/>
              </a:tabLst>
            </a:pPr>
            <a:r>
              <a:rPr lang="en-US" sz="2800" b="0" spc="-5">
                <a:latin typeface="Arial"/>
                <a:cs typeface="Arial"/>
              </a:rPr>
              <a:t>DEFINITIONS</a:t>
            </a:r>
            <a:br>
              <a:rPr lang="en-US" sz="2800" b="0" spc="-5">
                <a:solidFill>
                  <a:srgbClr val="FF0000"/>
                </a:solidFill>
                <a:latin typeface="Arial"/>
                <a:cs typeface="Arial"/>
              </a:rPr>
            </a:br>
            <a:r>
              <a:rPr sz="2800" b="0" spc="-5">
                <a:solidFill>
                  <a:srgbClr val="FF0000"/>
                </a:solidFill>
                <a:latin typeface="Arial"/>
                <a:cs typeface="Arial"/>
              </a:rPr>
              <a:t>NEP-	</a:t>
            </a:r>
            <a:r>
              <a:rPr sz="2800" b="0">
                <a:solidFill>
                  <a:srgbClr val="FF0000"/>
                </a:solidFill>
                <a:latin typeface="Arial"/>
                <a:cs typeface="Arial"/>
              </a:rPr>
              <a:t>Non-English</a:t>
            </a:r>
            <a:r>
              <a:rPr sz="2800" b="0" spc="-90">
                <a:solidFill>
                  <a:srgbClr val="FF0000"/>
                </a:solidFill>
                <a:latin typeface="Arial"/>
                <a:cs typeface="Arial"/>
              </a:rPr>
              <a:t> </a:t>
            </a:r>
            <a:r>
              <a:rPr sz="2800" b="0">
                <a:solidFill>
                  <a:srgbClr val="FF0000"/>
                </a:solidFill>
                <a:latin typeface="Arial"/>
                <a:cs typeface="Arial"/>
              </a:rPr>
              <a:t>Proficient  </a:t>
            </a:r>
            <a:r>
              <a:rPr sz="2800" b="0" spc="-5">
                <a:solidFill>
                  <a:srgbClr val="ED7D31"/>
                </a:solidFill>
                <a:latin typeface="Arial"/>
                <a:cs typeface="Arial"/>
              </a:rPr>
              <a:t>LEP-	</a:t>
            </a:r>
            <a:r>
              <a:rPr sz="2800" b="0">
                <a:solidFill>
                  <a:srgbClr val="ED7D31"/>
                </a:solidFill>
                <a:latin typeface="Arial"/>
                <a:cs typeface="Arial"/>
              </a:rPr>
              <a:t>Limited English</a:t>
            </a:r>
            <a:r>
              <a:rPr sz="2800" b="0" spc="-90">
                <a:solidFill>
                  <a:srgbClr val="ED7D31"/>
                </a:solidFill>
                <a:latin typeface="Arial"/>
                <a:cs typeface="Arial"/>
              </a:rPr>
              <a:t> </a:t>
            </a:r>
            <a:r>
              <a:rPr sz="2800" b="0">
                <a:solidFill>
                  <a:srgbClr val="ED7D31"/>
                </a:solidFill>
                <a:latin typeface="Arial"/>
                <a:cs typeface="Arial"/>
              </a:rPr>
              <a:t>Proficient</a:t>
            </a:r>
            <a:endParaRPr sz="2800">
              <a:latin typeface="Arial"/>
              <a:cs typeface="Arial"/>
            </a:endParaRPr>
          </a:p>
        </p:txBody>
      </p:sp>
      <p:sp>
        <p:nvSpPr>
          <p:cNvPr id="3" name="object 3"/>
          <p:cNvSpPr txBox="1"/>
          <p:nvPr/>
        </p:nvSpPr>
        <p:spPr>
          <a:xfrm>
            <a:off x="168415" y="3179876"/>
            <a:ext cx="8413115" cy="2336800"/>
          </a:xfrm>
          <a:prstGeom prst="rect">
            <a:avLst/>
          </a:prstGeom>
        </p:spPr>
        <p:txBody>
          <a:bodyPr vert="horz" wrap="square" lIns="0" tIns="0" rIns="0" bIns="0" rtlCol="0">
            <a:spAutoFit/>
          </a:bodyPr>
          <a:lstStyle/>
          <a:p>
            <a:pPr marL="12700">
              <a:lnSpc>
                <a:spcPct val="100000"/>
              </a:lnSpc>
              <a:tabLst>
                <a:tab pos="1383665" algn="l"/>
              </a:tabLst>
            </a:pPr>
            <a:r>
              <a:rPr sz="2800" spc="-5">
                <a:solidFill>
                  <a:srgbClr val="70AD47"/>
                </a:solidFill>
                <a:latin typeface="Arial"/>
                <a:cs typeface="Arial"/>
              </a:rPr>
              <a:t>FEP-	</a:t>
            </a:r>
            <a:r>
              <a:rPr sz="2800">
                <a:solidFill>
                  <a:srgbClr val="70AD47"/>
                </a:solidFill>
                <a:latin typeface="Arial"/>
                <a:cs typeface="Arial"/>
              </a:rPr>
              <a:t>Fluent English</a:t>
            </a:r>
            <a:r>
              <a:rPr sz="2800" spc="-95">
                <a:solidFill>
                  <a:srgbClr val="70AD47"/>
                </a:solidFill>
                <a:latin typeface="Arial"/>
                <a:cs typeface="Arial"/>
              </a:rPr>
              <a:t> </a:t>
            </a:r>
            <a:r>
              <a:rPr sz="2800">
                <a:solidFill>
                  <a:srgbClr val="70AD47"/>
                </a:solidFill>
                <a:latin typeface="Arial"/>
                <a:cs typeface="Arial"/>
              </a:rPr>
              <a:t>Proficient</a:t>
            </a:r>
            <a:endParaRPr sz="2800">
              <a:latin typeface="Arial"/>
              <a:cs typeface="Arial"/>
            </a:endParaRPr>
          </a:p>
          <a:p>
            <a:pPr>
              <a:lnSpc>
                <a:spcPct val="100000"/>
              </a:lnSpc>
              <a:spcBef>
                <a:spcPts val="15"/>
              </a:spcBef>
            </a:pPr>
            <a:endParaRPr sz="3600">
              <a:latin typeface="Times New Roman"/>
              <a:cs typeface="Times New Roman"/>
            </a:endParaRPr>
          </a:p>
          <a:p>
            <a:pPr marL="12700">
              <a:lnSpc>
                <a:spcPct val="100000"/>
              </a:lnSpc>
              <a:tabLst>
                <a:tab pos="1384300" algn="l"/>
              </a:tabLst>
            </a:pPr>
            <a:r>
              <a:rPr sz="2800" spc="-5">
                <a:solidFill>
                  <a:srgbClr val="4472C4"/>
                </a:solidFill>
                <a:latin typeface="Arial"/>
                <a:cs typeface="Arial"/>
              </a:rPr>
              <a:t>FELL-	</a:t>
            </a:r>
            <a:r>
              <a:rPr sz="2800">
                <a:solidFill>
                  <a:srgbClr val="4472C4"/>
                </a:solidFill>
                <a:latin typeface="Arial"/>
                <a:cs typeface="Arial"/>
              </a:rPr>
              <a:t>Former English Language</a:t>
            </a:r>
            <a:r>
              <a:rPr sz="2800" spc="-60">
                <a:solidFill>
                  <a:srgbClr val="4472C4"/>
                </a:solidFill>
                <a:latin typeface="Arial"/>
                <a:cs typeface="Arial"/>
              </a:rPr>
              <a:t> </a:t>
            </a:r>
            <a:r>
              <a:rPr sz="2800">
                <a:solidFill>
                  <a:srgbClr val="4472C4"/>
                </a:solidFill>
                <a:latin typeface="Arial"/>
                <a:cs typeface="Arial"/>
              </a:rPr>
              <a:t>Learner</a:t>
            </a:r>
            <a:endParaRPr sz="2800">
              <a:latin typeface="Arial"/>
              <a:cs typeface="Arial"/>
            </a:endParaRPr>
          </a:p>
          <a:p>
            <a:pPr>
              <a:lnSpc>
                <a:spcPct val="100000"/>
              </a:lnSpc>
              <a:spcBef>
                <a:spcPts val="15"/>
              </a:spcBef>
            </a:pPr>
            <a:endParaRPr sz="3600">
              <a:latin typeface="Times New Roman"/>
              <a:cs typeface="Times New Roman"/>
            </a:endParaRPr>
          </a:p>
          <a:p>
            <a:pPr marL="12700">
              <a:lnSpc>
                <a:spcPct val="100000"/>
              </a:lnSpc>
            </a:pPr>
            <a:r>
              <a:rPr sz="2800" spc="-5">
                <a:solidFill>
                  <a:srgbClr val="2F5597"/>
                </a:solidFill>
                <a:latin typeface="Arial"/>
                <a:cs typeface="Arial"/>
              </a:rPr>
              <a:t>*PHLOTE- </a:t>
            </a:r>
            <a:r>
              <a:rPr sz="2600" spc="-5">
                <a:solidFill>
                  <a:srgbClr val="2F5597"/>
                </a:solidFill>
                <a:latin typeface="Arial"/>
                <a:cs typeface="Arial"/>
              </a:rPr>
              <a:t>Primary Home Language Other Than</a:t>
            </a:r>
            <a:r>
              <a:rPr sz="2600" spc="85">
                <a:solidFill>
                  <a:srgbClr val="2F5597"/>
                </a:solidFill>
                <a:latin typeface="Arial"/>
                <a:cs typeface="Arial"/>
              </a:rPr>
              <a:t> </a:t>
            </a:r>
            <a:r>
              <a:rPr sz="2600" spc="-5">
                <a:solidFill>
                  <a:srgbClr val="2F5597"/>
                </a:solidFill>
                <a:latin typeface="Arial"/>
                <a:cs typeface="Arial"/>
              </a:rPr>
              <a:t>English</a:t>
            </a:r>
            <a:endParaRPr sz="2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724631"/>
            <a:ext cx="3839845" cy="536575"/>
          </a:xfrm>
          <a:prstGeom prst="rect">
            <a:avLst/>
          </a:prstGeom>
        </p:spPr>
        <p:txBody>
          <a:bodyPr vert="horz" wrap="square" lIns="0" tIns="0" rIns="0" bIns="0" rtlCol="0">
            <a:spAutoFit/>
          </a:bodyPr>
          <a:lstStyle/>
          <a:p>
            <a:pPr marL="12700">
              <a:lnSpc>
                <a:spcPct val="100000"/>
              </a:lnSpc>
            </a:pPr>
            <a:r>
              <a:rPr sz="3300" b="0">
                <a:solidFill>
                  <a:srgbClr val="000000"/>
                </a:solidFill>
                <a:latin typeface="Calibri Light"/>
                <a:cs typeface="Calibri Light"/>
              </a:rPr>
              <a:t>EL </a:t>
            </a:r>
            <a:r>
              <a:rPr sz="3300" b="0" spc="-5">
                <a:solidFill>
                  <a:srgbClr val="000000"/>
                </a:solidFill>
                <a:latin typeface="Calibri Light"/>
                <a:cs typeface="Calibri Light"/>
              </a:rPr>
              <a:t>Language</a:t>
            </a:r>
            <a:r>
              <a:rPr sz="3300" b="0" spc="-80">
                <a:solidFill>
                  <a:srgbClr val="000000"/>
                </a:solidFill>
                <a:latin typeface="Calibri Light"/>
                <a:cs typeface="Calibri Light"/>
              </a:rPr>
              <a:t> </a:t>
            </a:r>
            <a:r>
              <a:rPr sz="3300" b="0" spc="-5">
                <a:solidFill>
                  <a:srgbClr val="000000"/>
                </a:solidFill>
                <a:latin typeface="Calibri Light"/>
                <a:cs typeface="Calibri Light"/>
              </a:rPr>
              <a:t>Sequence</a:t>
            </a:r>
            <a:endParaRPr sz="3300">
              <a:latin typeface="Calibri Light"/>
              <a:cs typeface="Calibri Light"/>
            </a:endParaRPr>
          </a:p>
        </p:txBody>
      </p:sp>
      <p:sp>
        <p:nvSpPr>
          <p:cNvPr id="3" name="object 3" descr="Screenshot showing language proficiency sequence from NEP to FELL"/>
          <p:cNvSpPr/>
          <p:nvPr/>
        </p:nvSpPr>
        <p:spPr>
          <a:xfrm>
            <a:off x="0" y="1479041"/>
            <a:ext cx="9143999" cy="1370837"/>
          </a:xfrm>
          <a:prstGeom prst="rect">
            <a:avLst/>
          </a:prstGeom>
          <a:blipFill>
            <a:blip r:embed="rId2"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1966722" y="3705606"/>
            <a:ext cx="4930901" cy="250468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4A35-B2CB-2389-FBDC-450941AA6325}"/>
              </a:ext>
            </a:extLst>
          </p:cNvPr>
          <p:cNvSpPr>
            <a:spLocks noGrp="1"/>
          </p:cNvSpPr>
          <p:nvPr>
            <p:ph type="title"/>
          </p:nvPr>
        </p:nvSpPr>
        <p:spPr>
          <a:xfrm>
            <a:off x="628650" y="-730249"/>
            <a:ext cx="7886700" cy="730249"/>
          </a:xfrm>
        </p:spPr>
        <p:txBody>
          <a:bodyPr vert="horz" lIns="91440" tIns="45720" rIns="91440" bIns="45720" rtlCol="0" anchor="b">
            <a:normAutofit/>
          </a:bodyPr>
          <a:lstStyle/>
          <a:p>
            <a:r>
              <a:rPr lang="en-US"/>
              <a:t>EL Language Sequence cont.</a:t>
            </a:r>
          </a:p>
        </p:txBody>
      </p:sp>
      <p:pic>
        <p:nvPicPr>
          <p:cNvPr id="2050" name="Picture 2">
            <a:extLst>
              <a:ext uri="{FF2B5EF4-FFF2-40B4-BE49-F238E27FC236}">
                <a16:creationId xmlns:a16="http://schemas.microsoft.com/office/drawing/2014/main" id="{ECFA1D44-BFF8-CF77-DBD7-29D3CCA27894}"/>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263"/>
            <a:ext cx="9144000" cy="1230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reenshot of table showing proficiency level trajectory">
            <a:extLst>
              <a:ext uri="{FF2B5EF4-FFF2-40B4-BE49-F238E27FC236}">
                <a16:creationId xmlns:a16="http://schemas.microsoft.com/office/drawing/2014/main" id="{7EA97766-B2CC-6A94-BC82-96192F047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3788"/>
            <a:ext cx="9144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3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349" y="348075"/>
            <a:ext cx="5693410" cy="548640"/>
          </a:xfrm>
          <a:prstGeom prst="rect">
            <a:avLst/>
          </a:prstGeom>
        </p:spPr>
        <p:txBody>
          <a:bodyPr vert="horz" wrap="square" lIns="0" tIns="0" rIns="0" bIns="0" rtlCol="0">
            <a:spAutoFit/>
          </a:bodyPr>
          <a:lstStyle/>
          <a:p>
            <a:pPr marL="12700">
              <a:lnSpc>
                <a:spcPct val="100000"/>
              </a:lnSpc>
            </a:pPr>
            <a:r>
              <a:rPr sz="3600" spc="-40">
                <a:solidFill>
                  <a:srgbClr val="000000"/>
                </a:solidFill>
              </a:rPr>
              <a:t>FALL- </a:t>
            </a:r>
            <a:r>
              <a:rPr sz="3600" spc="-5">
                <a:solidFill>
                  <a:srgbClr val="000000"/>
                </a:solidFill>
              </a:rPr>
              <a:t>Returning Students</a:t>
            </a:r>
            <a:endParaRPr sz="3600"/>
          </a:p>
        </p:txBody>
      </p:sp>
      <p:sp>
        <p:nvSpPr>
          <p:cNvPr id="3" name="object 3"/>
          <p:cNvSpPr txBox="1"/>
          <p:nvPr/>
        </p:nvSpPr>
        <p:spPr>
          <a:xfrm>
            <a:off x="206349" y="980812"/>
            <a:ext cx="8458200" cy="4490085"/>
          </a:xfrm>
          <a:prstGeom prst="rect">
            <a:avLst/>
          </a:prstGeom>
        </p:spPr>
        <p:txBody>
          <a:bodyPr vert="horz" wrap="square" lIns="0" tIns="0" rIns="0" bIns="0" rtlCol="0">
            <a:spAutoFit/>
          </a:bodyPr>
          <a:lstStyle/>
          <a:p>
            <a:pPr marL="12700">
              <a:lnSpc>
                <a:spcPct val="100000"/>
              </a:lnSpc>
            </a:pPr>
            <a:r>
              <a:rPr sz="2500" u="heavy" spc="-5">
                <a:solidFill>
                  <a:srgbClr val="002060"/>
                </a:solidFill>
                <a:latin typeface="Arial"/>
                <a:cs typeface="Arial"/>
              </a:rPr>
              <a:t>Annual Review </a:t>
            </a:r>
            <a:r>
              <a:rPr sz="2500" u="heavy">
                <a:solidFill>
                  <a:srgbClr val="002060"/>
                </a:solidFill>
                <a:latin typeface="Arial"/>
                <a:cs typeface="Arial"/>
              </a:rPr>
              <a:t>of</a:t>
            </a:r>
            <a:r>
              <a:rPr sz="2500" u="heavy" spc="-45">
                <a:solidFill>
                  <a:srgbClr val="002060"/>
                </a:solidFill>
                <a:latin typeface="Arial"/>
                <a:cs typeface="Arial"/>
              </a:rPr>
              <a:t> </a:t>
            </a:r>
            <a:r>
              <a:rPr sz="2500" u="heavy" spc="-5">
                <a:solidFill>
                  <a:srgbClr val="002060"/>
                </a:solidFill>
                <a:latin typeface="Arial"/>
                <a:cs typeface="Arial"/>
              </a:rPr>
              <a:t>Placement</a:t>
            </a:r>
            <a:endParaRPr sz="2500">
              <a:latin typeface="Arial"/>
              <a:cs typeface="Arial"/>
            </a:endParaRPr>
          </a:p>
          <a:p>
            <a:pPr marL="527050" indent="-171450">
              <a:lnSpc>
                <a:spcPct val="100000"/>
              </a:lnSpc>
              <a:spcBef>
                <a:spcPts val="550"/>
              </a:spcBef>
              <a:buChar char="•"/>
              <a:tabLst>
                <a:tab pos="527050" algn="l"/>
              </a:tabLst>
            </a:pPr>
            <a:r>
              <a:rPr sz="2500" spc="-5">
                <a:latin typeface="Arial"/>
                <a:cs typeface="Arial"/>
              </a:rPr>
              <a:t>Schools </a:t>
            </a:r>
            <a:r>
              <a:rPr sz="2500">
                <a:latin typeface="Arial"/>
                <a:cs typeface="Arial"/>
              </a:rPr>
              <a:t>are required</a:t>
            </a:r>
            <a:r>
              <a:rPr sz="2500" spc="-105">
                <a:latin typeface="Arial"/>
                <a:cs typeface="Arial"/>
              </a:rPr>
              <a:t> </a:t>
            </a:r>
            <a:r>
              <a:rPr sz="2500">
                <a:latin typeface="Arial"/>
                <a:cs typeface="Arial"/>
              </a:rPr>
              <a:t>to…</a:t>
            </a:r>
          </a:p>
          <a:p>
            <a:pPr marL="698500">
              <a:lnSpc>
                <a:spcPts val="2550"/>
              </a:lnSpc>
              <a:spcBef>
                <a:spcPts val="1995"/>
              </a:spcBef>
            </a:pPr>
            <a:r>
              <a:rPr sz="2500" spc="-5">
                <a:latin typeface="Wingdings"/>
                <a:cs typeface="Wingdings"/>
              </a:rPr>
              <a:t></a:t>
            </a:r>
            <a:r>
              <a:rPr sz="2500" spc="-5">
                <a:latin typeface="Arial"/>
                <a:cs typeface="Arial"/>
              </a:rPr>
              <a:t>Evaluate </a:t>
            </a:r>
            <a:r>
              <a:rPr sz="2500">
                <a:latin typeface="Arial"/>
                <a:cs typeface="Arial"/>
              </a:rPr>
              <a:t>and </a:t>
            </a:r>
            <a:r>
              <a:rPr sz="2500" spc="-5">
                <a:latin typeface="Arial"/>
                <a:cs typeface="Arial"/>
              </a:rPr>
              <a:t>document </a:t>
            </a:r>
            <a:r>
              <a:rPr sz="2500">
                <a:latin typeface="Arial"/>
                <a:cs typeface="Arial"/>
              </a:rPr>
              <a:t>student progress in</a:t>
            </a:r>
            <a:r>
              <a:rPr sz="2500" spc="-45">
                <a:latin typeface="Arial"/>
                <a:cs typeface="Arial"/>
              </a:rPr>
              <a:t> </a:t>
            </a:r>
            <a:r>
              <a:rPr sz="2500" spc="-5">
                <a:latin typeface="Arial"/>
                <a:cs typeface="Arial"/>
              </a:rPr>
              <a:t>acquiring</a:t>
            </a:r>
            <a:endParaRPr sz="2500">
              <a:latin typeface="Arial"/>
              <a:cs typeface="Arial"/>
            </a:endParaRPr>
          </a:p>
          <a:p>
            <a:pPr marL="869315" marR="614680">
              <a:lnSpc>
                <a:spcPct val="70000"/>
              </a:lnSpc>
              <a:spcBef>
                <a:spcPts val="445"/>
              </a:spcBef>
            </a:pPr>
            <a:r>
              <a:rPr sz="2500">
                <a:latin typeface="Arial"/>
                <a:cs typeface="Arial"/>
              </a:rPr>
              <a:t>both </a:t>
            </a:r>
            <a:r>
              <a:rPr sz="2500" spc="-5">
                <a:latin typeface="Arial"/>
                <a:cs typeface="Arial"/>
              </a:rPr>
              <a:t>English Language Proficiency </a:t>
            </a:r>
            <a:r>
              <a:rPr sz="2500">
                <a:latin typeface="Arial"/>
                <a:cs typeface="Arial"/>
              </a:rPr>
              <a:t>and</a:t>
            </a:r>
            <a:r>
              <a:rPr sz="2500" spc="-150">
                <a:latin typeface="Arial"/>
                <a:cs typeface="Arial"/>
              </a:rPr>
              <a:t> </a:t>
            </a:r>
            <a:r>
              <a:rPr sz="2500" spc="-5">
                <a:latin typeface="Arial"/>
                <a:cs typeface="Arial"/>
              </a:rPr>
              <a:t>Academic  </a:t>
            </a:r>
            <a:r>
              <a:rPr sz="2500">
                <a:latin typeface="Arial"/>
                <a:cs typeface="Arial"/>
              </a:rPr>
              <a:t>Content</a:t>
            </a:r>
            <a:r>
              <a:rPr sz="2500" spc="-65">
                <a:latin typeface="Arial"/>
                <a:cs typeface="Arial"/>
              </a:rPr>
              <a:t> </a:t>
            </a:r>
            <a:r>
              <a:rPr sz="2500" spc="-5">
                <a:latin typeface="Arial"/>
                <a:cs typeface="Arial"/>
              </a:rPr>
              <a:t>Proficiency</a:t>
            </a:r>
            <a:endParaRPr sz="2500">
              <a:latin typeface="Arial"/>
              <a:cs typeface="Arial"/>
            </a:endParaRPr>
          </a:p>
          <a:p>
            <a:pPr>
              <a:lnSpc>
                <a:spcPct val="100000"/>
              </a:lnSpc>
              <a:spcBef>
                <a:spcPts val="20"/>
              </a:spcBef>
            </a:pPr>
            <a:endParaRPr sz="2500">
              <a:latin typeface="Times New Roman"/>
              <a:cs typeface="Times New Roman"/>
            </a:endParaRPr>
          </a:p>
          <a:p>
            <a:pPr marL="869315" marR="250190" indent="-171450">
              <a:lnSpc>
                <a:spcPct val="70000"/>
              </a:lnSpc>
            </a:pPr>
            <a:r>
              <a:rPr sz="2500" spc="-5">
                <a:latin typeface="Wingdings"/>
                <a:cs typeface="Wingdings"/>
              </a:rPr>
              <a:t></a:t>
            </a:r>
            <a:r>
              <a:rPr sz="2500" spc="-5">
                <a:latin typeface="Arial"/>
                <a:cs typeface="Arial"/>
              </a:rPr>
              <a:t>Conduct </a:t>
            </a:r>
            <a:r>
              <a:rPr sz="2500">
                <a:latin typeface="Arial"/>
                <a:cs typeface="Arial"/>
              </a:rPr>
              <a:t>a formal review process to </a:t>
            </a:r>
            <a:r>
              <a:rPr sz="2500" spc="-5">
                <a:latin typeface="Arial"/>
                <a:cs typeface="Arial"/>
              </a:rPr>
              <a:t>make decisions  </a:t>
            </a:r>
            <a:r>
              <a:rPr sz="2500">
                <a:latin typeface="Arial"/>
                <a:cs typeface="Arial"/>
              </a:rPr>
              <a:t>about</a:t>
            </a:r>
            <a:r>
              <a:rPr sz="2500" spc="-70">
                <a:latin typeface="Arial"/>
                <a:cs typeface="Arial"/>
              </a:rPr>
              <a:t> </a:t>
            </a:r>
            <a:r>
              <a:rPr sz="2500" spc="-5">
                <a:latin typeface="Arial"/>
                <a:cs typeface="Arial"/>
              </a:rPr>
              <a:t>placement</a:t>
            </a:r>
            <a:endParaRPr sz="2500">
              <a:latin typeface="Arial"/>
              <a:cs typeface="Arial"/>
            </a:endParaRPr>
          </a:p>
          <a:p>
            <a:pPr marL="1555750" lvl="1" indent="-171450">
              <a:lnSpc>
                <a:spcPts val="2255"/>
              </a:lnSpc>
              <a:buChar char="•"/>
              <a:tabLst>
                <a:tab pos="1555750" algn="l"/>
              </a:tabLst>
            </a:pPr>
            <a:r>
              <a:rPr sz="2500" spc="-5">
                <a:latin typeface="Arial"/>
                <a:cs typeface="Arial"/>
              </a:rPr>
              <a:t>Move </a:t>
            </a:r>
            <a:r>
              <a:rPr sz="2500">
                <a:latin typeface="Arial"/>
                <a:cs typeface="Arial"/>
              </a:rPr>
              <a:t>from NEP to</a:t>
            </a:r>
            <a:r>
              <a:rPr sz="2500" spc="-114">
                <a:latin typeface="Arial"/>
                <a:cs typeface="Arial"/>
              </a:rPr>
              <a:t> </a:t>
            </a:r>
            <a:r>
              <a:rPr sz="2500">
                <a:latin typeface="Arial"/>
                <a:cs typeface="Arial"/>
              </a:rPr>
              <a:t>LEP</a:t>
            </a:r>
          </a:p>
          <a:p>
            <a:pPr marL="1555750" lvl="1" indent="-171450">
              <a:lnSpc>
                <a:spcPts val="2500"/>
              </a:lnSpc>
              <a:buChar char="•"/>
              <a:tabLst>
                <a:tab pos="1555750" algn="l"/>
              </a:tabLst>
            </a:pPr>
            <a:r>
              <a:rPr sz="2500" spc="-5">
                <a:latin typeface="Arial"/>
                <a:cs typeface="Arial"/>
              </a:rPr>
              <a:t>Move </a:t>
            </a:r>
            <a:r>
              <a:rPr sz="2500">
                <a:latin typeface="Arial"/>
                <a:cs typeface="Arial"/>
              </a:rPr>
              <a:t>from LEP to</a:t>
            </a:r>
            <a:r>
              <a:rPr sz="2500" spc="-110">
                <a:latin typeface="Arial"/>
                <a:cs typeface="Arial"/>
              </a:rPr>
              <a:t> </a:t>
            </a:r>
            <a:r>
              <a:rPr sz="2500">
                <a:latin typeface="Arial"/>
                <a:cs typeface="Arial"/>
              </a:rPr>
              <a:t>FEP</a:t>
            </a:r>
          </a:p>
          <a:p>
            <a:pPr marL="1555750" lvl="1" indent="-171450">
              <a:lnSpc>
                <a:spcPts val="2500"/>
              </a:lnSpc>
              <a:buChar char="•"/>
              <a:tabLst>
                <a:tab pos="1555750" algn="l"/>
              </a:tabLst>
            </a:pPr>
            <a:r>
              <a:rPr sz="2500" spc="-5">
                <a:latin typeface="Arial"/>
                <a:cs typeface="Arial"/>
              </a:rPr>
              <a:t>Move </a:t>
            </a:r>
            <a:r>
              <a:rPr sz="2500">
                <a:latin typeface="Arial"/>
                <a:cs typeface="Arial"/>
              </a:rPr>
              <a:t>from FEP to</a:t>
            </a:r>
            <a:r>
              <a:rPr sz="2500" spc="-110">
                <a:latin typeface="Arial"/>
                <a:cs typeface="Arial"/>
              </a:rPr>
              <a:t> </a:t>
            </a:r>
            <a:r>
              <a:rPr sz="2500">
                <a:latin typeface="Arial"/>
                <a:cs typeface="Arial"/>
              </a:rPr>
              <a:t>LEP</a:t>
            </a:r>
          </a:p>
          <a:p>
            <a:pPr marL="1555750" lvl="1" indent="-171450">
              <a:lnSpc>
                <a:spcPts val="2500"/>
              </a:lnSpc>
              <a:buChar char="•"/>
              <a:tabLst>
                <a:tab pos="1555750" algn="l"/>
              </a:tabLst>
            </a:pPr>
            <a:r>
              <a:rPr sz="2500">
                <a:latin typeface="Arial"/>
                <a:cs typeface="Arial"/>
              </a:rPr>
              <a:t>FEP Monitor 1 or</a:t>
            </a:r>
            <a:r>
              <a:rPr sz="2500" spc="-155">
                <a:latin typeface="Arial"/>
                <a:cs typeface="Arial"/>
              </a:rPr>
              <a:t> </a:t>
            </a:r>
            <a:r>
              <a:rPr sz="2500">
                <a:latin typeface="Arial"/>
                <a:cs typeface="Arial"/>
              </a:rPr>
              <a:t>2</a:t>
            </a:r>
          </a:p>
          <a:p>
            <a:pPr marL="1555750" lvl="1" indent="-171450">
              <a:lnSpc>
                <a:spcPts val="2750"/>
              </a:lnSpc>
              <a:buChar char="•"/>
              <a:tabLst>
                <a:tab pos="1555750" algn="l"/>
              </a:tabLst>
            </a:pPr>
            <a:r>
              <a:rPr sz="2500">
                <a:latin typeface="Arial"/>
                <a:cs typeface="Arial"/>
              </a:rPr>
              <a:t>Exit 1 or</a:t>
            </a:r>
            <a:r>
              <a:rPr sz="2500" spc="-105">
                <a:latin typeface="Arial"/>
                <a:cs typeface="Arial"/>
              </a:rPr>
              <a:t> </a:t>
            </a:r>
            <a:r>
              <a:rPr sz="2500">
                <a:latin typeface="Arial"/>
                <a:cs typeface="Arial"/>
              </a:rPr>
              <a:t>2</a:t>
            </a:r>
          </a:p>
        </p:txBody>
      </p:sp>
      <p:sp>
        <p:nvSpPr>
          <p:cNvPr id="4" name="object 4"/>
          <p:cNvSpPr txBox="1"/>
          <p:nvPr/>
        </p:nvSpPr>
        <p:spPr>
          <a:xfrm>
            <a:off x="4498694" y="5874376"/>
            <a:ext cx="2428240" cy="213360"/>
          </a:xfrm>
          <a:prstGeom prst="rect">
            <a:avLst/>
          </a:prstGeom>
        </p:spPr>
        <p:txBody>
          <a:bodyPr vert="horz" wrap="square" lIns="0" tIns="0" rIns="0" bIns="0" rtlCol="0">
            <a:spAutoFit/>
          </a:bodyPr>
          <a:lstStyle/>
          <a:p>
            <a:pPr marL="12700">
              <a:lnSpc>
                <a:spcPct val="100000"/>
              </a:lnSpc>
            </a:pPr>
            <a:r>
              <a:rPr sz="1300" i="1">
                <a:latin typeface="Arial"/>
                <a:cs typeface="Arial"/>
              </a:rPr>
              <a:t>Process should be</a:t>
            </a:r>
            <a:r>
              <a:rPr sz="1300" i="1" spc="-60">
                <a:latin typeface="Arial"/>
                <a:cs typeface="Arial"/>
              </a:rPr>
              <a:t> </a:t>
            </a:r>
            <a:r>
              <a:rPr sz="1300" i="1" spc="-5">
                <a:latin typeface="Arial"/>
                <a:cs typeface="Arial"/>
              </a:rPr>
              <a:t>standardized!</a:t>
            </a:r>
            <a:endParaRPr sz="13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348" y="345396"/>
            <a:ext cx="7474611" cy="553998"/>
          </a:xfrm>
          <a:prstGeom prst="rect">
            <a:avLst/>
          </a:prstGeom>
        </p:spPr>
        <p:txBody>
          <a:bodyPr vert="horz" wrap="square" lIns="0" tIns="0" rIns="0" bIns="0" rtlCol="0">
            <a:spAutoFit/>
          </a:bodyPr>
          <a:lstStyle/>
          <a:p>
            <a:pPr marL="12700">
              <a:lnSpc>
                <a:spcPct val="100000"/>
              </a:lnSpc>
            </a:pPr>
            <a:r>
              <a:rPr sz="3600" spc="-40">
                <a:solidFill>
                  <a:srgbClr val="000000"/>
                </a:solidFill>
              </a:rPr>
              <a:t>FALL- </a:t>
            </a:r>
            <a:r>
              <a:rPr sz="3600" spc="-5">
                <a:solidFill>
                  <a:srgbClr val="000000"/>
                </a:solidFill>
              </a:rPr>
              <a:t>Returning Students</a:t>
            </a:r>
            <a:r>
              <a:rPr lang="en-US" sz="3600" spc="-5">
                <a:solidFill>
                  <a:srgbClr val="000000"/>
                </a:solidFill>
              </a:rPr>
              <a:t> continued</a:t>
            </a:r>
            <a:endParaRPr sz="3600"/>
          </a:p>
        </p:txBody>
      </p:sp>
      <p:sp>
        <p:nvSpPr>
          <p:cNvPr id="3" name="object 3"/>
          <p:cNvSpPr txBox="1"/>
          <p:nvPr/>
        </p:nvSpPr>
        <p:spPr>
          <a:xfrm>
            <a:off x="206349" y="1052948"/>
            <a:ext cx="8482965" cy="3296285"/>
          </a:xfrm>
          <a:prstGeom prst="rect">
            <a:avLst/>
          </a:prstGeom>
        </p:spPr>
        <p:txBody>
          <a:bodyPr vert="horz" wrap="square" lIns="0" tIns="0" rIns="0" bIns="0" rtlCol="0">
            <a:spAutoFit/>
          </a:bodyPr>
          <a:lstStyle/>
          <a:p>
            <a:pPr marL="12700">
              <a:lnSpc>
                <a:spcPct val="100000"/>
              </a:lnSpc>
            </a:pPr>
            <a:r>
              <a:rPr sz="2400" u="heavy" spc="-5">
                <a:latin typeface="Arial"/>
                <a:cs typeface="Arial"/>
              </a:rPr>
              <a:t>Considerations-</a:t>
            </a:r>
            <a:endParaRPr sz="2400">
              <a:latin typeface="Arial"/>
              <a:cs typeface="Arial"/>
            </a:endParaRPr>
          </a:p>
          <a:p>
            <a:pPr>
              <a:lnSpc>
                <a:spcPct val="100000"/>
              </a:lnSpc>
              <a:spcBef>
                <a:spcPts val="50"/>
              </a:spcBef>
            </a:pPr>
            <a:endParaRPr sz="3350">
              <a:latin typeface="Times New Roman"/>
              <a:cs typeface="Times New Roman"/>
            </a:endParaRPr>
          </a:p>
          <a:p>
            <a:pPr marL="184150" indent="-171450">
              <a:lnSpc>
                <a:spcPct val="100000"/>
              </a:lnSpc>
              <a:buChar char="•"/>
              <a:tabLst>
                <a:tab pos="184150" algn="l"/>
              </a:tabLst>
            </a:pPr>
            <a:r>
              <a:rPr sz="2400" spc="-5">
                <a:latin typeface="Arial"/>
                <a:cs typeface="Arial"/>
              </a:rPr>
              <a:t>When do redesignation/placement conversation</a:t>
            </a:r>
            <a:r>
              <a:rPr sz="2400" spc="70">
                <a:latin typeface="Arial"/>
                <a:cs typeface="Arial"/>
              </a:rPr>
              <a:t> </a:t>
            </a:r>
            <a:r>
              <a:rPr sz="2400" spc="-5">
                <a:latin typeface="Arial"/>
                <a:cs typeface="Arial"/>
              </a:rPr>
              <a:t>happen?</a:t>
            </a:r>
            <a:endParaRPr sz="2400">
              <a:latin typeface="Arial"/>
              <a:cs typeface="Arial"/>
            </a:endParaRPr>
          </a:p>
          <a:p>
            <a:pPr>
              <a:lnSpc>
                <a:spcPct val="100000"/>
              </a:lnSpc>
              <a:spcBef>
                <a:spcPts val="25"/>
              </a:spcBef>
              <a:buFont typeface="Arial"/>
              <a:buChar char="•"/>
            </a:pPr>
            <a:endParaRPr sz="3650">
              <a:latin typeface="Times New Roman"/>
              <a:cs typeface="Times New Roman"/>
            </a:endParaRPr>
          </a:p>
          <a:p>
            <a:pPr marL="184150" marR="5080" indent="-171450">
              <a:lnSpc>
                <a:spcPts val="2590"/>
              </a:lnSpc>
              <a:buChar char="•"/>
              <a:tabLst>
                <a:tab pos="184150" algn="l"/>
              </a:tabLst>
            </a:pPr>
            <a:r>
              <a:rPr sz="2400" spc="-5">
                <a:latin typeface="Arial"/>
                <a:cs typeface="Arial"/>
              </a:rPr>
              <a:t>Who ensures returning students are correctly coded in school  SIS in the</a:t>
            </a:r>
            <a:r>
              <a:rPr sz="2400" spc="-70">
                <a:latin typeface="Arial"/>
                <a:cs typeface="Arial"/>
              </a:rPr>
              <a:t> </a:t>
            </a:r>
            <a:r>
              <a:rPr sz="2400" spc="-5">
                <a:latin typeface="Arial"/>
                <a:cs typeface="Arial"/>
              </a:rPr>
              <a:t>fall?</a:t>
            </a:r>
            <a:endParaRPr sz="2400">
              <a:latin typeface="Arial"/>
              <a:cs typeface="Arial"/>
            </a:endParaRPr>
          </a:p>
          <a:p>
            <a:pPr>
              <a:lnSpc>
                <a:spcPct val="100000"/>
              </a:lnSpc>
              <a:spcBef>
                <a:spcPts val="10"/>
              </a:spcBef>
              <a:buFont typeface="Arial"/>
              <a:buChar char="•"/>
            </a:pPr>
            <a:endParaRPr sz="3350">
              <a:latin typeface="Times New Roman"/>
              <a:cs typeface="Times New Roman"/>
            </a:endParaRPr>
          </a:p>
          <a:p>
            <a:pPr marL="184150" indent="-171450">
              <a:lnSpc>
                <a:spcPct val="100000"/>
              </a:lnSpc>
              <a:buChar char="•"/>
              <a:tabLst>
                <a:tab pos="184150" algn="l"/>
              </a:tabLst>
            </a:pPr>
            <a:r>
              <a:rPr sz="2400" spc="-5">
                <a:latin typeface="Arial"/>
                <a:cs typeface="Arial"/>
              </a:rPr>
              <a:t>How are NEP/LEP students supported throughout the</a:t>
            </a:r>
            <a:r>
              <a:rPr sz="2400" spc="10">
                <a:latin typeface="Arial"/>
                <a:cs typeface="Arial"/>
              </a:rPr>
              <a:t> </a:t>
            </a:r>
            <a:r>
              <a:rPr sz="2400" spc="-5">
                <a:latin typeface="Arial"/>
                <a:cs typeface="Arial"/>
              </a:rPr>
              <a:t>day?</a:t>
            </a:r>
            <a:endParaRPr sz="24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62055"/>
            <a:ext cx="5963285" cy="567055"/>
          </a:xfrm>
          <a:prstGeom prst="rect">
            <a:avLst/>
          </a:prstGeom>
        </p:spPr>
        <p:txBody>
          <a:bodyPr vert="horz" wrap="square" lIns="0" tIns="0" rIns="0" bIns="0" rtlCol="0">
            <a:spAutoFit/>
          </a:bodyPr>
          <a:lstStyle/>
          <a:p>
            <a:pPr marL="12700">
              <a:lnSpc>
                <a:spcPct val="100000"/>
              </a:lnSpc>
            </a:pPr>
            <a:r>
              <a:rPr sz="3600" spc="-5">
                <a:solidFill>
                  <a:srgbClr val="000000"/>
                </a:solidFill>
              </a:rPr>
              <a:t>Redesignation: NEP </a:t>
            </a:r>
            <a:r>
              <a:rPr sz="3600">
                <a:solidFill>
                  <a:srgbClr val="000000"/>
                </a:solidFill>
              </a:rPr>
              <a:t>to</a:t>
            </a:r>
            <a:r>
              <a:rPr sz="3600" spc="-100">
                <a:solidFill>
                  <a:srgbClr val="000000"/>
                </a:solidFill>
              </a:rPr>
              <a:t> </a:t>
            </a:r>
            <a:r>
              <a:rPr sz="3600" spc="-5">
                <a:solidFill>
                  <a:srgbClr val="000000"/>
                </a:solidFill>
              </a:rPr>
              <a:t>LEP</a:t>
            </a:r>
            <a:endParaRPr sz="3600"/>
          </a:p>
        </p:txBody>
      </p:sp>
      <p:sp>
        <p:nvSpPr>
          <p:cNvPr id="3" name="object 3">
            <a:extLst>
              <a:ext uri="{C183D7F6-B498-43B3-948B-1728B52AA6E4}">
                <adec:decorative xmlns:adec="http://schemas.microsoft.com/office/drawing/2017/decorative" val="1"/>
              </a:ext>
            </a:extLst>
          </p:cNvPr>
          <p:cNvSpPr/>
          <p:nvPr/>
        </p:nvSpPr>
        <p:spPr>
          <a:xfrm>
            <a:off x="463295" y="1253489"/>
            <a:ext cx="8052434" cy="1407160"/>
          </a:xfrm>
          <a:custGeom>
            <a:avLst/>
            <a:gdLst/>
            <a:ahLst/>
            <a:cxnLst/>
            <a:rect l="l" t="t" r="r" b="b"/>
            <a:pathLst>
              <a:path w="8052434" h="1407160">
                <a:moveTo>
                  <a:pt x="7911388" y="0"/>
                </a:moveTo>
                <a:lnTo>
                  <a:pt x="140665" y="0"/>
                </a:lnTo>
                <a:lnTo>
                  <a:pt x="96204" y="7171"/>
                </a:lnTo>
                <a:lnTo>
                  <a:pt x="57590" y="27140"/>
                </a:lnTo>
                <a:lnTo>
                  <a:pt x="27140" y="57590"/>
                </a:lnTo>
                <a:lnTo>
                  <a:pt x="7171" y="96204"/>
                </a:lnTo>
                <a:lnTo>
                  <a:pt x="0" y="140665"/>
                </a:lnTo>
                <a:lnTo>
                  <a:pt x="0" y="1265986"/>
                </a:lnTo>
                <a:lnTo>
                  <a:pt x="7171" y="1310447"/>
                </a:lnTo>
                <a:lnTo>
                  <a:pt x="27140" y="1349061"/>
                </a:lnTo>
                <a:lnTo>
                  <a:pt x="57590" y="1379511"/>
                </a:lnTo>
                <a:lnTo>
                  <a:pt x="96204" y="1399480"/>
                </a:lnTo>
                <a:lnTo>
                  <a:pt x="140665" y="1406652"/>
                </a:lnTo>
                <a:lnTo>
                  <a:pt x="7911388" y="1406652"/>
                </a:lnTo>
                <a:lnTo>
                  <a:pt x="7955849" y="1399480"/>
                </a:lnTo>
                <a:lnTo>
                  <a:pt x="7994463" y="1379511"/>
                </a:lnTo>
                <a:lnTo>
                  <a:pt x="8024913" y="1349061"/>
                </a:lnTo>
                <a:lnTo>
                  <a:pt x="8044882" y="1310447"/>
                </a:lnTo>
                <a:lnTo>
                  <a:pt x="8052054" y="1265986"/>
                </a:lnTo>
                <a:lnTo>
                  <a:pt x="8052054" y="140665"/>
                </a:lnTo>
                <a:lnTo>
                  <a:pt x="8044882" y="96204"/>
                </a:lnTo>
                <a:lnTo>
                  <a:pt x="8024913" y="57590"/>
                </a:lnTo>
                <a:lnTo>
                  <a:pt x="7994463" y="27140"/>
                </a:lnTo>
                <a:lnTo>
                  <a:pt x="7955849" y="7171"/>
                </a:lnTo>
                <a:lnTo>
                  <a:pt x="7911388" y="0"/>
                </a:lnTo>
                <a:close/>
              </a:path>
            </a:pathLst>
          </a:custGeom>
          <a:solidFill>
            <a:srgbClr val="CFD5EA"/>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911883" y="1703995"/>
            <a:ext cx="734695" cy="517525"/>
          </a:xfrm>
          <a:custGeom>
            <a:avLst/>
            <a:gdLst/>
            <a:ahLst/>
            <a:cxnLst/>
            <a:rect l="l" t="t" r="r" b="b"/>
            <a:pathLst>
              <a:path w="734694" h="517525">
                <a:moveTo>
                  <a:pt x="399341" y="385746"/>
                </a:moveTo>
                <a:lnTo>
                  <a:pt x="263019" y="385746"/>
                </a:lnTo>
                <a:lnTo>
                  <a:pt x="669864" y="0"/>
                </a:lnTo>
                <a:lnTo>
                  <a:pt x="734228" y="66947"/>
                </a:lnTo>
                <a:lnTo>
                  <a:pt x="399341" y="385746"/>
                </a:lnTo>
                <a:close/>
              </a:path>
              <a:path w="734694" h="517525">
                <a:moveTo>
                  <a:pt x="259840" y="517251"/>
                </a:moveTo>
                <a:lnTo>
                  <a:pt x="0" y="249460"/>
                </a:lnTo>
                <a:lnTo>
                  <a:pt x="67550" y="184903"/>
                </a:lnTo>
                <a:lnTo>
                  <a:pt x="263019" y="385746"/>
                </a:lnTo>
                <a:lnTo>
                  <a:pt x="399341" y="385746"/>
                </a:lnTo>
                <a:lnTo>
                  <a:pt x="328177" y="453491"/>
                </a:lnTo>
                <a:lnTo>
                  <a:pt x="259840" y="517251"/>
                </a:lnTo>
                <a:close/>
              </a:path>
            </a:pathLst>
          </a:custGeom>
          <a:solidFill>
            <a:srgbClr val="4472C4"/>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889635" y="1570100"/>
            <a:ext cx="773430" cy="773430"/>
          </a:xfrm>
          <a:custGeom>
            <a:avLst/>
            <a:gdLst/>
            <a:ahLst/>
            <a:cxnLst/>
            <a:rect l="l" t="t" r="r" b="b"/>
            <a:pathLst>
              <a:path w="773430" h="773430">
                <a:moveTo>
                  <a:pt x="0" y="0"/>
                </a:moveTo>
                <a:lnTo>
                  <a:pt x="773429" y="0"/>
                </a:lnTo>
                <a:lnTo>
                  <a:pt x="773429" y="773429"/>
                </a:lnTo>
                <a:lnTo>
                  <a:pt x="0" y="773429"/>
                </a:lnTo>
                <a:lnTo>
                  <a:pt x="0" y="0"/>
                </a:lnTo>
                <a:close/>
              </a:path>
            </a:pathLst>
          </a:custGeom>
          <a:ln w="12700">
            <a:solidFill>
              <a:srgbClr val="FFFFFF"/>
            </a:solidFill>
          </a:ln>
        </p:spPr>
        <p:txBody>
          <a:bodyPr wrap="square" lIns="0" tIns="0" rIns="0" bIns="0" rtlCol="0"/>
          <a:lstStyle/>
          <a:p>
            <a:endParaRPr/>
          </a:p>
        </p:txBody>
      </p:sp>
      <p:sp>
        <p:nvSpPr>
          <p:cNvPr id="6" name="object 6"/>
          <p:cNvSpPr txBox="1"/>
          <p:nvPr/>
        </p:nvSpPr>
        <p:spPr>
          <a:xfrm>
            <a:off x="2224271" y="1764264"/>
            <a:ext cx="5795010" cy="377825"/>
          </a:xfrm>
          <a:prstGeom prst="rect">
            <a:avLst/>
          </a:prstGeom>
        </p:spPr>
        <p:txBody>
          <a:bodyPr vert="horz" wrap="square" lIns="0" tIns="0" rIns="0" bIns="0" rtlCol="0">
            <a:spAutoFit/>
          </a:bodyPr>
          <a:lstStyle/>
          <a:p>
            <a:pPr marL="12700">
              <a:lnSpc>
                <a:spcPct val="100000"/>
              </a:lnSpc>
            </a:pPr>
            <a:r>
              <a:rPr sz="2300" spc="-5">
                <a:latin typeface="Calibri"/>
                <a:cs typeface="Calibri"/>
              </a:rPr>
              <a:t>No specific criteria </a:t>
            </a:r>
            <a:r>
              <a:rPr sz="2300" spc="-20">
                <a:latin typeface="Calibri"/>
                <a:cs typeface="Calibri"/>
              </a:rPr>
              <a:t>for </a:t>
            </a:r>
            <a:r>
              <a:rPr sz="2300" spc="-5">
                <a:latin typeface="Calibri"/>
                <a:cs typeface="Calibri"/>
              </a:rPr>
              <a:t>NEP </a:t>
            </a:r>
            <a:r>
              <a:rPr sz="2300" spc="-20">
                <a:latin typeface="Calibri"/>
                <a:cs typeface="Calibri"/>
              </a:rPr>
              <a:t>to </a:t>
            </a:r>
            <a:r>
              <a:rPr sz="2300" spc="-5">
                <a:latin typeface="Calibri"/>
                <a:cs typeface="Calibri"/>
              </a:rPr>
              <a:t>LEP</a:t>
            </a:r>
            <a:r>
              <a:rPr sz="2300" spc="40">
                <a:latin typeface="Calibri"/>
                <a:cs typeface="Calibri"/>
              </a:rPr>
              <a:t> </a:t>
            </a:r>
            <a:r>
              <a:rPr sz="2300" spc="-10">
                <a:latin typeface="Calibri"/>
                <a:cs typeface="Calibri"/>
              </a:rPr>
              <a:t>reclassification</a:t>
            </a:r>
            <a:endParaRPr sz="2300">
              <a:latin typeface="Calibri"/>
              <a:cs typeface="Calibri"/>
            </a:endParaRPr>
          </a:p>
        </p:txBody>
      </p:sp>
      <p:sp>
        <p:nvSpPr>
          <p:cNvPr id="7" name="object 7">
            <a:extLst>
              <a:ext uri="{C183D7F6-B498-43B3-948B-1728B52AA6E4}">
                <adec:decorative xmlns:adec="http://schemas.microsoft.com/office/drawing/2017/decorative" val="1"/>
              </a:ext>
            </a:extLst>
          </p:cNvPr>
          <p:cNvSpPr/>
          <p:nvPr/>
        </p:nvSpPr>
        <p:spPr>
          <a:xfrm>
            <a:off x="463295" y="3011423"/>
            <a:ext cx="8052434" cy="1407160"/>
          </a:xfrm>
          <a:custGeom>
            <a:avLst/>
            <a:gdLst/>
            <a:ahLst/>
            <a:cxnLst/>
            <a:rect l="l" t="t" r="r" b="b"/>
            <a:pathLst>
              <a:path w="8052434" h="1407160">
                <a:moveTo>
                  <a:pt x="7911388" y="0"/>
                </a:moveTo>
                <a:lnTo>
                  <a:pt x="140665" y="0"/>
                </a:lnTo>
                <a:lnTo>
                  <a:pt x="96204" y="7171"/>
                </a:lnTo>
                <a:lnTo>
                  <a:pt x="57590" y="27140"/>
                </a:lnTo>
                <a:lnTo>
                  <a:pt x="27140" y="57590"/>
                </a:lnTo>
                <a:lnTo>
                  <a:pt x="7171" y="96204"/>
                </a:lnTo>
                <a:lnTo>
                  <a:pt x="0" y="140665"/>
                </a:lnTo>
                <a:lnTo>
                  <a:pt x="0" y="1265986"/>
                </a:lnTo>
                <a:lnTo>
                  <a:pt x="7171" y="1310447"/>
                </a:lnTo>
                <a:lnTo>
                  <a:pt x="27140" y="1349061"/>
                </a:lnTo>
                <a:lnTo>
                  <a:pt x="57590" y="1379511"/>
                </a:lnTo>
                <a:lnTo>
                  <a:pt x="96204" y="1399480"/>
                </a:lnTo>
                <a:lnTo>
                  <a:pt x="140665" y="1406652"/>
                </a:lnTo>
                <a:lnTo>
                  <a:pt x="7911388" y="1406652"/>
                </a:lnTo>
                <a:lnTo>
                  <a:pt x="7955849" y="1399480"/>
                </a:lnTo>
                <a:lnTo>
                  <a:pt x="7994463" y="1379511"/>
                </a:lnTo>
                <a:lnTo>
                  <a:pt x="8024913" y="1349061"/>
                </a:lnTo>
                <a:lnTo>
                  <a:pt x="8044882" y="1310447"/>
                </a:lnTo>
                <a:lnTo>
                  <a:pt x="8052054" y="1265986"/>
                </a:lnTo>
                <a:lnTo>
                  <a:pt x="8052054" y="140665"/>
                </a:lnTo>
                <a:lnTo>
                  <a:pt x="8044882" y="96204"/>
                </a:lnTo>
                <a:lnTo>
                  <a:pt x="8024913" y="57590"/>
                </a:lnTo>
                <a:lnTo>
                  <a:pt x="7994463" y="27140"/>
                </a:lnTo>
                <a:lnTo>
                  <a:pt x="7955849" y="7171"/>
                </a:lnTo>
                <a:lnTo>
                  <a:pt x="7911388" y="0"/>
                </a:lnTo>
                <a:close/>
              </a:path>
            </a:pathLst>
          </a:custGeom>
          <a:solidFill>
            <a:srgbClr val="CFD5EA"/>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1187855" y="3843402"/>
            <a:ext cx="72390" cy="73025"/>
          </a:xfrm>
          <a:custGeom>
            <a:avLst/>
            <a:gdLst/>
            <a:ahLst/>
            <a:cxnLst/>
            <a:rect l="l" t="t" r="r" b="b"/>
            <a:pathLst>
              <a:path w="72390" h="73025">
                <a:moveTo>
                  <a:pt x="36075" y="72438"/>
                </a:moveTo>
                <a:lnTo>
                  <a:pt x="22034" y="69591"/>
                </a:lnTo>
                <a:lnTo>
                  <a:pt x="10567" y="61829"/>
                </a:lnTo>
                <a:lnTo>
                  <a:pt x="2835" y="50316"/>
                </a:lnTo>
                <a:lnTo>
                  <a:pt x="0" y="36219"/>
                </a:lnTo>
                <a:lnTo>
                  <a:pt x="2835" y="22122"/>
                </a:lnTo>
                <a:lnTo>
                  <a:pt x="10567" y="10609"/>
                </a:lnTo>
                <a:lnTo>
                  <a:pt x="22034" y="2846"/>
                </a:lnTo>
                <a:lnTo>
                  <a:pt x="36075" y="0"/>
                </a:lnTo>
                <a:lnTo>
                  <a:pt x="50116" y="2846"/>
                </a:lnTo>
                <a:lnTo>
                  <a:pt x="61584" y="10609"/>
                </a:lnTo>
                <a:lnTo>
                  <a:pt x="69316" y="22122"/>
                </a:lnTo>
                <a:lnTo>
                  <a:pt x="72151" y="36219"/>
                </a:lnTo>
                <a:lnTo>
                  <a:pt x="69316" y="50316"/>
                </a:lnTo>
                <a:lnTo>
                  <a:pt x="61584" y="61829"/>
                </a:lnTo>
                <a:lnTo>
                  <a:pt x="50116" y="69591"/>
                </a:lnTo>
                <a:lnTo>
                  <a:pt x="36075" y="72438"/>
                </a:lnTo>
                <a:close/>
              </a:path>
            </a:pathLst>
          </a:custGeom>
          <a:solidFill>
            <a:srgbClr val="4472C4"/>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1151859" y="3925813"/>
            <a:ext cx="143510" cy="72390"/>
          </a:xfrm>
          <a:custGeom>
            <a:avLst/>
            <a:gdLst/>
            <a:ahLst/>
            <a:cxnLst/>
            <a:rect l="l" t="t" r="r" b="b"/>
            <a:pathLst>
              <a:path w="143509" h="72389">
                <a:moveTo>
                  <a:pt x="143031" y="72358"/>
                </a:moveTo>
                <a:lnTo>
                  <a:pt x="0" y="72358"/>
                </a:lnTo>
                <a:lnTo>
                  <a:pt x="0" y="36139"/>
                </a:lnTo>
                <a:lnTo>
                  <a:pt x="32791" y="7648"/>
                </a:lnTo>
                <a:lnTo>
                  <a:pt x="71515" y="0"/>
                </a:lnTo>
                <a:lnTo>
                  <a:pt x="78992" y="290"/>
                </a:lnTo>
                <a:lnTo>
                  <a:pt x="119296" y="11330"/>
                </a:lnTo>
                <a:lnTo>
                  <a:pt x="143031" y="36139"/>
                </a:lnTo>
                <a:lnTo>
                  <a:pt x="143031" y="72358"/>
                </a:lnTo>
                <a:close/>
              </a:path>
            </a:pathLst>
          </a:custGeom>
          <a:solidFill>
            <a:srgbClr val="4472C4"/>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1345667" y="3843402"/>
            <a:ext cx="72390" cy="73025"/>
          </a:xfrm>
          <a:custGeom>
            <a:avLst/>
            <a:gdLst/>
            <a:ahLst/>
            <a:cxnLst/>
            <a:rect l="l" t="t" r="r" b="b"/>
            <a:pathLst>
              <a:path w="72390" h="73025">
                <a:moveTo>
                  <a:pt x="36075" y="72438"/>
                </a:moveTo>
                <a:lnTo>
                  <a:pt x="22034" y="69591"/>
                </a:lnTo>
                <a:lnTo>
                  <a:pt x="10567" y="61829"/>
                </a:lnTo>
                <a:lnTo>
                  <a:pt x="2835" y="50316"/>
                </a:lnTo>
                <a:lnTo>
                  <a:pt x="0" y="36219"/>
                </a:lnTo>
                <a:lnTo>
                  <a:pt x="2835" y="22122"/>
                </a:lnTo>
                <a:lnTo>
                  <a:pt x="10567" y="10609"/>
                </a:lnTo>
                <a:lnTo>
                  <a:pt x="22034" y="2846"/>
                </a:lnTo>
                <a:lnTo>
                  <a:pt x="36075" y="0"/>
                </a:lnTo>
                <a:lnTo>
                  <a:pt x="50116" y="2846"/>
                </a:lnTo>
                <a:lnTo>
                  <a:pt x="61584" y="10609"/>
                </a:lnTo>
                <a:lnTo>
                  <a:pt x="69316" y="22122"/>
                </a:lnTo>
                <a:lnTo>
                  <a:pt x="72151" y="36219"/>
                </a:lnTo>
                <a:lnTo>
                  <a:pt x="69316" y="50316"/>
                </a:lnTo>
                <a:lnTo>
                  <a:pt x="61584" y="61829"/>
                </a:lnTo>
                <a:lnTo>
                  <a:pt x="50116" y="69591"/>
                </a:lnTo>
                <a:lnTo>
                  <a:pt x="36075" y="72438"/>
                </a:lnTo>
                <a:close/>
              </a:path>
            </a:pathLst>
          </a:custGeom>
          <a:solidFill>
            <a:srgbClr val="4472C4"/>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1310783" y="3925813"/>
            <a:ext cx="143510" cy="72390"/>
          </a:xfrm>
          <a:custGeom>
            <a:avLst/>
            <a:gdLst/>
            <a:ahLst/>
            <a:cxnLst/>
            <a:rect l="l" t="t" r="r" b="b"/>
            <a:pathLst>
              <a:path w="143509" h="72389">
                <a:moveTo>
                  <a:pt x="143031" y="72358"/>
                </a:moveTo>
                <a:lnTo>
                  <a:pt x="0" y="72358"/>
                </a:lnTo>
                <a:lnTo>
                  <a:pt x="0" y="36139"/>
                </a:lnTo>
                <a:lnTo>
                  <a:pt x="32791" y="7648"/>
                </a:lnTo>
                <a:lnTo>
                  <a:pt x="71515" y="0"/>
                </a:lnTo>
                <a:lnTo>
                  <a:pt x="78992" y="290"/>
                </a:lnTo>
                <a:lnTo>
                  <a:pt x="119296" y="11330"/>
                </a:lnTo>
                <a:lnTo>
                  <a:pt x="143031" y="36139"/>
                </a:lnTo>
                <a:lnTo>
                  <a:pt x="143031" y="72358"/>
                </a:lnTo>
                <a:close/>
              </a:path>
            </a:pathLst>
          </a:custGeom>
          <a:solidFill>
            <a:srgbClr val="4472C4"/>
          </a:solidFill>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1504591" y="3843402"/>
            <a:ext cx="72390" cy="73025"/>
          </a:xfrm>
          <a:custGeom>
            <a:avLst/>
            <a:gdLst/>
            <a:ahLst/>
            <a:cxnLst/>
            <a:rect l="l" t="t" r="r" b="b"/>
            <a:pathLst>
              <a:path w="72390" h="73025">
                <a:moveTo>
                  <a:pt x="36075" y="72438"/>
                </a:moveTo>
                <a:lnTo>
                  <a:pt x="22034" y="69591"/>
                </a:lnTo>
                <a:lnTo>
                  <a:pt x="10567" y="61829"/>
                </a:lnTo>
                <a:lnTo>
                  <a:pt x="2835" y="50316"/>
                </a:lnTo>
                <a:lnTo>
                  <a:pt x="0" y="36219"/>
                </a:lnTo>
                <a:lnTo>
                  <a:pt x="2835" y="22122"/>
                </a:lnTo>
                <a:lnTo>
                  <a:pt x="10567" y="10609"/>
                </a:lnTo>
                <a:lnTo>
                  <a:pt x="22034" y="2846"/>
                </a:lnTo>
                <a:lnTo>
                  <a:pt x="36075" y="0"/>
                </a:lnTo>
                <a:lnTo>
                  <a:pt x="50116" y="2846"/>
                </a:lnTo>
                <a:lnTo>
                  <a:pt x="61584" y="10609"/>
                </a:lnTo>
                <a:lnTo>
                  <a:pt x="69316" y="22122"/>
                </a:lnTo>
                <a:lnTo>
                  <a:pt x="72151" y="36219"/>
                </a:lnTo>
                <a:lnTo>
                  <a:pt x="69316" y="50316"/>
                </a:lnTo>
                <a:lnTo>
                  <a:pt x="61584" y="61829"/>
                </a:lnTo>
                <a:lnTo>
                  <a:pt x="50116" y="69591"/>
                </a:lnTo>
                <a:lnTo>
                  <a:pt x="36075" y="72438"/>
                </a:lnTo>
                <a:close/>
              </a:path>
            </a:pathLst>
          </a:custGeom>
          <a:solidFill>
            <a:srgbClr val="4472C4"/>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1469707" y="3925813"/>
            <a:ext cx="143510" cy="72390"/>
          </a:xfrm>
          <a:custGeom>
            <a:avLst/>
            <a:gdLst/>
            <a:ahLst/>
            <a:cxnLst/>
            <a:rect l="l" t="t" r="r" b="b"/>
            <a:pathLst>
              <a:path w="143509" h="72389">
                <a:moveTo>
                  <a:pt x="143031" y="72358"/>
                </a:moveTo>
                <a:lnTo>
                  <a:pt x="0" y="72358"/>
                </a:lnTo>
                <a:lnTo>
                  <a:pt x="0" y="36139"/>
                </a:lnTo>
                <a:lnTo>
                  <a:pt x="32791" y="7648"/>
                </a:lnTo>
                <a:lnTo>
                  <a:pt x="71515" y="0"/>
                </a:lnTo>
                <a:lnTo>
                  <a:pt x="78992" y="290"/>
                </a:lnTo>
                <a:lnTo>
                  <a:pt x="119296" y="11330"/>
                </a:lnTo>
                <a:lnTo>
                  <a:pt x="143031" y="36139"/>
                </a:lnTo>
                <a:lnTo>
                  <a:pt x="143031" y="72358"/>
                </a:lnTo>
                <a:close/>
              </a:path>
            </a:pathLst>
          </a:custGeom>
          <a:solidFill>
            <a:srgbClr val="4472C4"/>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1021065" y="3497324"/>
            <a:ext cx="94615" cy="95250"/>
          </a:xfrm>
          <a:custGeom>
            <a:avLst/>
            <a:gdLst/>
            <a:ahLst/>
            <a:cxnLst/>
            <a:rect l="l" t="t" r="r" b="b"/>
            <a:pathLst>
              <a:path w="94615" h="95250">
                <a:moveTo>
                  <a:pt x="47200" y="94776"/>
                </a:moveTo>
                <a:lnTo>
                  <a:pt x="28826" y="91053"/>
                </a:lnTo>
                <a:lnTo>
                  <a:pt x="13823" y="80898"/>
                </a:lnTo>
                <a:lnTo>
                  <a:pt x="3708" y="65835"/>
                </a:lnTo>
                <a:lnTo>
                  <a:pt x="0" y="47388"/>
                </a:lnTo>
                <a:lnTo>
                  <a:pt x="3708" y="28941"/>
                </a:lnTo>
                <a:lnTo>
                  <a:pt x="13823" y="13878"/>
                </a:lnTo>
                <a:lnTo>
                  <a:pt x="28826" y="3723"/>
                </a:lnTo>
                <a:lnTo>
                  <a:pt x="47200" y="0"/>
                </a:lnTo>
                <a:lnTo>
                  <a:pt x="65574" y="3723"/>
                </a:lnTo>
                <a:lnTo>
                  <a:pt x="80577" y="13878"/>
                </a:lnTo>
                <a:lnTo>
                  <a:pt x="90692" y="28941"/>
                </a:lnTo>
                <a:lnTo>
                  <a:pt x="94400" y="47388"/>
                </a:lnTo>
                <a:lnTo>
                  <a:pt x="90692" y="65835"/>
                </a:lnTo>
                <a:lnTo>
                  <a:pt x="80577" y="80898"/>
                </a:lnTo>
                <a:lnTo>
                  <a:pt x="65574" y="91053"/>
                </a:lnTo>
                <a:lnTo>
                  <a:pt x="47200" y="94776"/>
                </a:lnTo>
                <a:close/>
              </a:path>
            </a:pathLst>
          </a:custGeom>
          <a:solidFill>
            <a:srgbClr val="4472C4"/>
          </a:solidFill>
        </p:spPr>
        <p:txBody>
          <a:bodyPr wrap="square" lIns="0" tIns="0" rIns="0" bIns="0" rtlCol="0"/>
          <a:lstStyle/>
          <a:p>
            <a:endParaRPr/>
          </a:p>
        </p:txBody>
      </p:sp>
      <p:sp>
        <p:nvSpPr>
          <p:cNvPr id="15" name="object 15">
            <a:extLst>
              <a:ext uri="{C183D7F6-B498-43B3-948B-1728B52AA6E4}">
                <adec:decorative xmlns:adec="http://schemas.microsoft.com/office/drawing/2017/decorative" val="1"/>
              </a:ext>
            </a:extLst>
          </p:cNvPr>
          <p:cNvSpPr/>
          <p:nvPr/>
        </p:nvSpPr>
        <p:spPr>
          <a:xfrm>
            <a:off x="938504" y="3521824"/>
            <a:ext cx="412750" cy="508634"/>
          </a:xfrm>
          <a:custGeom>
            <a:avLst/>
            <a:gdLst/>
            <a:ahLst/>
            <a:cxnLst/>
            <a:rect l="l" t="t" r="r" b="b"/>
            <a:pathLst>
              <a:path w="412750" h="508635">
                <a:moveTo>
                  <a:pt x="322297" y="107692"/>
                </a:moveTo>
                <a:lnTo>
                  <a:pt x="288605" y="107692"/>
                </a:lnTo>
                <a:lnTo>
                  <a:pt x="391270" y="4619"/>
                </a:lnTo>
                <a:lnTo>
                  <a:pt x="395943" y="0"/>
                </a:lnTo>
                <a:lnTo>
                  <a:pt x="403444" y="0"/>
                </a:lnTo>
                <a:lnTo>
                  <a:pt x="408116" y="4619"/>
                </a:lnTo>
                <a:lnTo>
                  <a:pt x="412749" y="9342"/>
                </a:lnTo>
                <a:lnTo>
                  <a:pt x="412717" y="16936"/>
                </a:lnTo>
                <a:lnTo>
                  <a:pt x="322297" y="107692"/>
                </a:lnTo>
                <a:close/>
              </a:path>
              <a:path w="412750" h="508635">
                <a:moveTo>
                  <a:pt x="23838" y="297804"/>
                </a:moveTo>
                <a:lnTo>
                  <a:pt x="14559" y="295923"/>
                </a:lnTo>
                <a:lnTo>
                  <a:pt x="6981" y="290794"/>
                </a:lnTo>
                <a:lnTo>
                  <a:pt x="1873" y="283187"/>
                </a:lnTo>
                <a:lnTo>
                  <a:pt x="0" y="273870"/>
                </a:lnTo>
                <a:lnTo>
                  <a:pt x="535" y="270230"/>
                </a:lnTo>
                <a:lnTo>
                  <a:pt x="4281" y="253726"/>
                </a:lnTo>
                <a:lnTo>
                  <a:pt x="14448" y="210596"/>
                </a:lnTo>
                <a:lnTo>
                  <a:pt x="34248" y="127078"/>
                </a:lnTo>
                <a:lnTo>
                  <a:pt x="35392" y="122156"/>
                </a:lnTo>
                <a:lnTo>
                  <a:pt x="77408" y="92346"/>
                </a:lnTo>
                <a:lnTo>
                  <a:pt x="119896" y="82570"/>
                </a:lnTo>
                <a:lnTo>
                  <a:pt x="129761" y="82083"/>
                </a:lnTo>
                <a:lnTo>
                  <a:pt x="139549" y="82594"/>
                </a:lnTo>
                <a:lnTo>
                  <a:pt x="181936" y="91410"/>
                </a:lnTo>
                <a:lnTo>
                  <a:pt x="218202" y="112798"/>
                </a:lnTo>
                <a:lnTo>
                  <a:pt x="234174" y="163936"/>
                </a:lnTo>
                <a:lnTo>
                  <a:pt x="288052" y="163936"/>
                </a:lnTo>
                <a:lnTo>
                  <a:pt x="280975" y="175583"/>
                </a:lnTo>
                <a:lnTo>
                  <a:pt x="188722" y="175583"/>
                </a:lnTo>
                <a:lnTo>
                  <a:pt x="188722" y="177099"/>
                </a:lnTo>
                <a:lnTo>
                  <a:pt x="71039" y="177099"/>
                </a:lnTo>
                <a:lnTo>
                  <a:pt x="46246" y="280093"/>
                </a:lnTo>
                <a:lnTo>
                  <a:pt x="43072" y="287140"/>
                </a:lnTo>
                <a:lnTo>
                  <a:pt x="37971" y="292685"/>
                </a:lnTo>
                <a:lnTo>
                  <a:pt x="31406" y="296361"/>
                </a:lnTo>
                <a:lnTo>
                  <a:pt x="23838" y="297804"/>
                </a:lnTo>
                <a:close/>
              </a:path>
              <a:path w="412750" h="508635">
                <a:moveTo>
                  <a:pt x="288052" y="163936"/>
                </a:moveTo>
                <a:lnTo>
                  <a:pt x="234174" y="163936"/>
                </a:lnTo>
                <a:lnTo>
                  <a:pt x="249202" y="139394"/>
                </a:lnTo>
                <a:lnTo>
                  <a:pt x="276257" y="107533"/>
                </a:lnTo>
                <a:lnTo>
                  <a:pt x="282391" y="106795"/>
                </a:lnTo>
                <a:lnTo>
                  <a:pt x="288605" y="107692"/>
                </a:lnTo>
                <a:lnTo>
                  <a:pt x="322297" y="107692"/>
                </a:lnTo>
                <a:lnTo>
                  <a:pt x="304736" y="125323"/>
                </a:lnTo>
                <a:lnTo>
                  <a:pt x="305737" y="131043"/>
                </a:lnTo>
                <a:lnTo>
                  <a:pt x="304577" y="136931"/>
                </a:lnTo>
                <a:lnTo>
                  <a:pt x="301478" y="141837"/>
                </a:lnTo>
                <a:lnTo>
                  <a:pt x="288052" y="163936"/>
                </a:lnTo>
                <a:close/>
              </a:path>
              <a:path w="412750" h="508635">
                <a:moveTo>
                  <a:pt x="241437" y="231364"/>
                </a:moveTo>
                <a:lnTo>
                  <a:pt x="233936" y="230311"/>
                </a:lnTo>
                <a:lnTo>
                  <a:pt x="225397" y="229430"/>
                </a:lnTo>
                <a:lnTo>
                  <a:pt x="217152" y="227227"/>
                </a:lnTo>
                <a:lnTo>
                  <a:pt x="209353" y="223754"/>
                </a:lnTo>
                <a:lnTo>
                  <a:pt x="202151" y="219063"/>
                </a:lnTo>
                <a:lnTo>
                  <a:pt x="199783" y="217858"/>
                </a:lnTo>
                <a:lnTo>
                  <a:pt x="198066" y="215672"/>
                </a:lnTo>
                <a:lnTo>
                  <a:pt x="188722" y="175583"/>
                </a:lnTo>
                <a:lnTo>
                  <a:pt x="280975" y="175583"/>
                </a:lnTo>
                <a:lnTo>
                  <a:pt x="253006" y="221615"/>
                </a:lnTo>
                <a:lnTo>
                  <a:pt x="248866" y="227974"/>
                </a:lnTo>
                <a:lnTo>
                  <a:pt x="241437" y="231364"/>
                </a:lnTo>
                <a:close/>
              </a:path>
              <a:path w="412750" h="508635">
                <a:moveTo>
                  <a:pt x="118001" y="508259"/>
                </a:moveTo>
                <a:lnTo>
                  <a:pt x="71039" y="508259"/>
                </a:lnTo>
                <a:lnTo>
                  <a:pt x="71039" y="177099"/>
                </a:lnTo>
                <a:lnTo>
                  <a:pt x="188722" y="177099"/>
                </a:lnTo>
                <a:lnTo>
                  <a:pt x="188722" y="295171"/>
                </a:lnTo>
                <a:lnTo>
                  <a:pt x="118001" y="295171"/>
                </a:lnTo>
                <a:lnTo>
                  <a:pt x="118001" y="508259"/>
                </a:lnTo>
                <a:close/>
              </a:path>
              <a:path w="412750" h="508635">
                <a:moveTo>
                  <a:pt x="188722" y="508259"/>
                </a:moveTo>
                <a:lnTo>
                  <a:pt x="141839" y="508259"/>
                </a:lnTo>
                <a:lnTo>
                  <a:pt x="141839" y="295171"/>
                </a:lnTo>
                <a:lnTo>
                  <a:pt x="188722" y="295171"/>
                </a:lnTo>
                <a:lnTo>
                  <a:pt x="188722" y="508259"/>
                </a:lnTo>
                <a:close/>
              </a:path>
            </a:pathLst>
          </a:custGeom>
          <a:solidFill>
            <a:srgbClr val="4472C4"/>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088289" y="3415790"/>
            <a:ext cx="453390" cy="327660"/>
          </a:xfrm>
          <a:custGeom>
            <a:avLst/>
            <a:gdLst/>
            <a:ahLst/>
            <a:cxnLst/>
            <a:rect l="l" t="t" r="r" b="b"/>
            <a:pathLst>
              <a:path w="453390" h="327660">
                <a:moveTo>
                  <a:pt x="31784" y="79778"/>
                </a:moveTo>
                <a:lnTo>
                  <a:pt x="24883" y="73372"/>
                </a:lnTo>
                <a:lnTo>
                  <a:pt x="17209" y="67999"/>
                </a:lnTo>
                <a:lnTo>
                  <a:pt x="8877" y="63729"/>
                </a:lnTo>
                <a:lnTo>
                  <a:pt x="0" y="60631"/>
                </a:lnTo>
                <a:lnTo>
                  <a:pt x="0" y="31911"/>
                </a:lnTo>
                <a:lnTo>
                  <a:pt x="2497" y="19490"/>
                </a:lnTo>
                <a:lnTo>
                  <a:pt x="9309" y="9347"/>
                </a:lnTo>
                <a:lnTo>
                  <a:pt x="19413" y="2507"/>
                </a:lnTo>
                <a:lnTo>
                  <a:pt x="31784" y="0"/>
                </a:lnTo>
                <a:lnTo>
                  <a:pt x="421148" y="0"/>
                </a:lnTo>
                <a:lnTo>
                  <a:pt x="433520" y="2507"/>
                </a:lnTo>
                <a:lnTo>
                  <a:pt x="443623" y="9347"/>
                </a:lnTo>
                <a:lnTo>
                  <a:pt x="450435" y="19490"/>
                </a:lnTo>
                <a:lnTo>
                  <a:pt x="452933" y="31911"/>
                </a:lnTo>
                <a:lnTo>
                  <a:pt x="31784" y="31911"/>
                </a:lnTo>
                <a:lnTo>
                  <a:pt x="31784" y="79778"/>
                </a:lnTo>
                <a:close/>
              </a:path>
              <a:path w="453390" h="327660">
                <a:moveTo>
                  <a:pt x="421148" y="327090"/>
                </a:moveTo>
                <a:lnTo>
                  <a:pt x="130556" y="327090"/>
                </a:lnTo>
                <a:lnTo>
                  <a:pt x="149944" y="295179"/>
                </a:lnTo>
                <a:lnTo>
                  <a:pt x="421148" y="295179"/>
                </a:lnTo>
                <a:lnTo>
                  <a:pt x="421148" y="31911"/>
                </a:lnTo>
                <a:lnTo>
                  <a:pt x="452933" y="31911"/>
                </a:lnTo>
                <a:lnTo>
                  <a:pt x="452933" y="295179"/>
                </a:lnTo>
                <a:lnTo>
                  <a:pt x="450435" y="307600"/>
                </a:lnTo>
                <a:lnTo>
                  <a:pt x="443623" y="317743"/>
                </a:lnTo>
                <a:lnTo>
                  <a:pt x="433520" y="324582"/>
                </a:lnTo>
                <a:lnTo>
                  <a:pt x="421148" y="327090"/>
                </a:lnTo>
                <a:close/>
              </a:path>
            </a:pathLst>
          </a:custGeom>
          <a:solidFill>
            <a:srgbClr val="4472C4"/>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889635" y="3328034"/>
            <a:ext cx="773430" cy="774700"/>
          </a:xfrm>
          <a:custGeom>
            <a:avLst/>
            <a:gdLst/>
            <a:ahLst/>
            <a:cxnLst/>
            <a:rect l="l" t="t" r="r" b="b"/>
            <a:pathLst>
              <a:path w="773430" h="774700">
                <a:moveTo>
                  <a:pt x="0" y="0"/>
                </a:moveTo>
                <a:lnTo>
                  <a:pt x="773429" y="0"/>
                </a:lnTo>
                <a:lnTo>
                  <a:pt x="773429" y="774192"/>
                </a:lnTo>
                <a:lnTo>
                  <a:pt x="0" y="774192"/>
                </a:lnTo>
                <a:lnTo>
                  <a:pt x="0" y="0"/>
                </a:lnTo>
                <a:close/>
              </a:path>
            </a:pathLst>
          </a:custGeom>
          <a:ln w="12700">
            <a:solidFill>
              <a:srgbClr val="FFFFFF"/>
            </a:solidFill>
          </a:ln>
        </p:spPr>
        <p:txBody>
          <a:bodyPr wrap="square" lIns="0" tIns="0" rIns="0" bIns="0" rtlCol="0"/>
          <a:lstStyle/>
          <a:p>
            <a:endParaRPr/>
          </a:p>
        </p:txBody>
      </p:sp>
      <p:sp>
        <p:nvSpPr>
          <p:cNvPr id="18" name="object 18"/>
          <p:cNvSpPr txBox="1"/>
          <p:nvPr/>
        </p:nvSpPr>
        <p:spPr>
          <a:xfrm>
            <a:off x="2224271" y="3160024"/>
            <a:ext cx="3188970" cy="1097280"/>
          </a:xfrm>
          <a:prstGeom prst="rect">
            <a:avLst/>
          </a:prstGeom>
        </p:spPr>
        <p:txBody>
          <a:bodyPr vert="horz" wrap="square" lIns="0" tIns="0" rIns="0" bIns="0" rtlCol="0">
            <a:spAutoFit/>
          </a:bodyPr>
          <a:lstStyle/>
          <a:p>
            <a:pPr marL="12700" marR="5080">
              <a:lnSpc>
                <a:spcPct val="101699"/>
              </a:lnSpc>
            </a:pPr>
            <a:r>
              <a:rPr sz="2300" spc="-5">
                <a:latin typeface="Calibri"/>
                <a:cs typeface="Calibri"/>
              </a:rPr>
              <a:t>School </a:t>
            </a:r>
            <a:r>
              <a:rPr sz="2300" spc="-10">
                <a:latin typeface="Calibri"/>
                <a:cs typeface="Calibri"/>
              </a:rPr>
              <a:t>level </a:t>
            </a:r>
            <a:r>
              <a:rPr sz="2300" spc="-5">
                <a:latin typeface="Calibri"/>
                <a:cs typeface="Calibri"/>
              </a:rPr>
              <a:t>decision with  </a:t>
            </a:r>
            <a:r>
              <a:rPr sz="2300" spc="-15">
                <a:latin typeface="Calibri"/>
                <a:cs typeface="Calibri"/>
              </a:rPr>
              <a:t>standardized, </a:t>
            </a:r>
            <a:r>
              <a:rPr sz="2300" spc="-10">
                <a:latin typeface="Calibri"/>
                <a:cs typeface="Calibri"/>
              </a:rPr>
              <a:t>documented  procedure</a:t>
            </a:r>
            <a:endParaRPr sz="2300">
              <a:latin typeface="Calibri"/>
              <a:cs typeface="Calibri"/>
            </a:endParaRPr>
          </a:p>
        </p:txBody>
      </p:sp>
      <p:sp>
        <p:nvSpPr>
          <p:cNvPr id="19" name="object 19"/>
          <p:cNvSpPr txBox="1"/>
          <p:nvPr/>
        </p:nvSpPr>
        <p:spPr>
          <a:xfrm>
            <a:off x="5847620" y="3164053"/>
            <a:ext cx="2305050" cy="1102360"/>
          </a:xfrm>
          <a:prstGeom prst="rect">
            <a:avLst/>
          </a:prstGeom>
        </p:spPr>
        <p:txBody>
          <a:bodyPr vert="horz" wrap="square" lIns="0" tIns="0" rIns="0" bIns="0" rtlCol="0">
            <a:spAutoFit/>
          </a:bodyPr>
          <a:lstStyle/>
          <a:p>
            <a:pPr marL="12700" marR="5080">
              <a:lnSpc>
                <a:spcPct val="101699"/>
              </a:lnSpc>
            </a:pPr>
            <a:r>
              <a:rPr sz="1100" spc="-5">
                <a:latin typeface="Calibri"/>
                <a:cs typeface="Calibri"/>
              </a:rPr>
              <a:t>What Body of Evidence, including norm-  referenced data, will the school use to  determine English Language Proficiency  AND English Content</a:t>
            </a:r>
            <a:r>
              <a:rPr sz="1100" spc="-25">
                <a:latin typeface="Calibri"/>
                <a:cs typeface="Calibri"/>
              </a:rPr>
              <a:t> </a:t>
            </a:r>
            <a:r>
              <a:rPr sz="1100" spc="-5">
                <a:latin typeface="Calibri"/>
                <a:cs typeface="Calibri"/>
              </a:rPr>
              <a:t>Proficiency?</a:t>
            </a:r>
            <a:endParaRPr sz="1100">
              <a:latin typeface="Calibri"/>
              <a:cs typeface="Calibri"/>
            </a:endParaRPr>
          </a:p>
          <a:p>
            <a:pPr marL="12700" marR="64769">
              <a:lnSpc>
                <a:spcPct val="101800"/>
              </a:lnSpc>
              <a:spcBef>
                <a:spcPts val="465"/>
              </a:spcBef>
            </a:pPr>
            <a:r>
              <a:rPr sz="1100" spc="-5">
                <a:latin typeface="Calibri"/>
                <a:cs typeface="Calibri"/>
              </a:rPr>
              <a:t>What are the minimum cut scores your  school</a:t>
            </a:r>
            <a:r>
              <a:rPr sz="1100" spc="-80">
                <a:latin typeface="Calibri"/>
                <a:cs typeface="Calibri"/>
              </a:rPr>
              <a:t> </a:t>
            </a:r>
            <a:r>
              <a:rPr sz="1100" spc="-5">
                <a:latin typeface="Calibri"/>
                <a:cs typeface="Calibri"/>
              </a:rPr>
              <a:t>uses?</a:t>
            </a:r>
            <a:endParaRPr sz="1100">
              <a:latin typeface="Calibri"/>
              <a:cs typeface="Calibri"/>
            </a:endParaRPr>
          </a:p>
        </p:txBody>
      </p:sp>
      <p:sp>
        <p:nvSpPr>
          <p:cNvPr id="20" name="object 20">
            <a:extLst>
              <a:ext uri="{C183D7F6-B498-43B3-948B-1728B52AA6E4}">
                <adec:decorative xmlns:adec="http://schemas.microsoft.com/office/drawing/2017/decorative" val="1"/>
              </a:ext>
            </a:extLst>
          </p:cNvPr>
          <p:cNvSpPr/>
          <p:nvPr/>
        </p:nvSpPr>
        <p:spPr>
          <a:xfrm>
            <a:off x="463295" y="4770116"/>
            <a:ext cx="8052434" cy="1405890"/>
          </a:xfrm>
          <a:custGeom>
            <a:avLst/>
            <a:gdLst/>
            <a:ahLst/>
            <a:cxnLst/>
            <a:rect l="l" t="t" r="r" b="b"/>
            <a:pathLst>
              <a:path w="8052434" h="1405889">
                <a:moveTo>
                  <a:pt x="7911465" y="0"/>
                </a:moveTo>
                <a:lnTo>
                  <a:pt x="140589" y="0"/>
                </a:lnTo>
                <a:lnTo>
                  <a:pt x="96150" y="7167"/>
                </a:lnTo>
                <a:lnTo>
                  <a:pt x="57557" y="27124"/>
                </a:lnTo>
                <a:lnTo>
                  <a:pt x="27124" y="57557"/>
                </a:lnTo>
                <a:lnTo>
                  <a:pt x="7167" y="96150"/>
                </a:lnTo>
                <a:lnTo>
                  <a:pt x="0" y="140589"/>
                </a:lnTo>
                <a:lnTo>
                  <a:pt x="0" y="1265313"/>
                </a:lnTo>
                <a:lnTo>
                  <a:pt x="7167" y="1309745"/>
                </a:lnTo>
                <a:lnTo>
                  <a:pt x="27124" y="1348334"/>
                </a:lnTo>
                <a:lnTo>
                  <a:pt x="57557" y="1378766"/>
                </a:lnTo>
                <a:lnTo>
                  <a:pt x="96150" y="1398723"/>
                </a:lnTo>
                <a:lnTo>
                  <a:pt x="140589" y="1405890"/>
                </a:lnTo>
                <a:lnTo>
                  <a:pt x="7911465" y="1405890"/>
                </a:lnTo>
                <a:lnTo>
                  <a:pt x="7955903" y="1398723"/>
                </a:lnTo>
                <a:lnTo>
                  <a:pt x="7994496" y="1378766"/>
                </a:lnTo>
                <a:lnTo>
                  <a:pt x="8024929" y="1348334"/>
                </a:lnTo>
                <a:lnTo>
                  <a:pt x="8044886" y="1309745"/>
                </a:lnTo>
                <a:lnTo>
                  <a:pt x="8052054" y="1265313"/>
                </a:lnTo>
                <a:lnTo>
                  <a:pt x="8052054" y="140589"/>
                </a:lnTo>
                <a:lnTo>
                  <a:pt x="8044886" y="96150"/>
                </a:lnTo>
                <a:lnTo>
                  <a:pt x="8024929" y="57557"/>
                </a:lnTo>
                <a:lnTo>
                  <a:pt x="7994496" y="27124"/>
                </a:lnTo>
                <a:lnTo>
                  <a:pt x="7955903" y="7167"/>
                </a:lnTo>
                <a:lnTo>
                  <a:pt x="7911465" y="0"/>
                </a:lnTo>
                <a:close/>
              </a:path>
            </a:pathLst>
          </a:custGeom>
          <a:solidFill>
            <a:srgbClr val="CFD5EA"/>
          </a:solidFill>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1159805" y="5198309"/>
            <a:ext cx="437515" cy="558165"/>
          </a:xfrm>
          <a:custGeom>
            <a:avLst/>
            <a:gdLst/>
            <a:ahLst/>
            <a:cxnLst/>
            <a:rect l="l" t="t" r="r" b="b"/>
            <a:pathLst>
              <a:path w="437515" h="558164">
                <a:moveTo>
                  <a:pt x="309901" y="557898"/>
                </a:moveTo>
                <a:lnTo>
                  <a:pt x="166870" y="557898"/>
                </a:lnTo>
                <a:lnTo>
                  <a:pt x="103809" y="547935"/>
                </a:lnTo>
                <a:lnTo>
                  <a:pt x="64662" y="526018"/>
                </a:lnTo>
                <a:lnTo>
                  <a:pt x="34901" y="504100"/>
                </a:lnTo>
                <a:lnTo>
                  <a:pt x="0" y="494138"/>
                </a:lnTo>
                <a:lnTo>
                  <a:pt x="0" y="239099"/>
                </a:lnTo>
                <a:lnTo>
                  <a:pt x="11422" y="232789"/>
                </a:lnTo>
                <a:lnTo>
                  <a:pt x="38141" y="215720"/>
                </a:lnTo>
                <a:lnTo>
                  <a:pt x="72409" y="188290"/>
                </a:lnTo>
                <a:lnTo>
                  <a:pt x="106479" y="150898"/>
                </a:lnTo>
                <a:lnTo>
                  <a:pt x="132602" y="103941"/>
                </a:lnTo>
                <a:lnTo>
                  <a:pt x="143031" y="47819"/>
                </a:lnTo>
                <a:lnTo>
                  <a:pt x="146793" y="29252"/>
                </a:lnTo>
                <a:lnTo>
                  <a:pt x="157036" y="14047"/>
                </a:lnTo>
                <a:lnTo>
                  <a:pt x="172196" y="3773"/>
                </a:lnTo>
                <a:lnTo>
                  <a:pt x="190708" y="0"/>
                </a:lnTo>
                <a:lnTo>
                  <a:pt x="209220" y="3773"/>
                </a:lnTo>
                <a:lnTo>
                  <a:pt x="224380" y="14047"/>
                </a:lnTo>
                <a:lnTo>
                  <a:pt x="234623" y="29252"/>
                </a:lnTo>
                <a:lnTo>
                  <a:pt x="238385" y="47819"/>
                </a:lnTo>
                <a:lnTo>
                  <a:pt x="234772" y="115651"/>
                </a:lnTo>
                <a:lnTo>
                  <a:pt x="226764" y="159499"/>
                </a:lnTo>
                <a:lnTo>
                  <a:pt x="218607" y="185563"/>
                </a:lnTo>
                <a:lnTo>
                  <a:pt x="214547" y="200046"/>
                </a:lnTo>
                <a:lnTo>
                  <a:pt x="216819" y="209037"/>
                </a:lnTo>
                <a:lnTo>
                  <a:pt x="221996" y="216384"/>
                </a:lnTo>
                <a:lnTo>
                  <a:pt x="229409" y="221341"/>
                </a:lnTo>
                <a:lnTo>
                  <a:pt x="238385" y="223159"/>
                </a:lnTo>
                <a:lnTo>
                  <a:pt x="389363" y="223159"/>
                </a:lnTo>
                <a:lnTo>
                  <a:pt x="407875" y="226932"/>
                </a:lnTo>
                <a:lnTo>
                  <a:pt x="423035" y="237206"/>
                </a:lnTo>
                <a:lnTo>
                  <a:pt x="433278" y="252411"/>
                </a:lnTo>
                <a:lnTo>
                  <a:pt x="437040" y="270979"/>
                </a:lnTo>
                <a:lnTo>
                  <a:pt x="434768" y="285798"/>
                </a:lnTo>
                <a:lnTo>
                  <a:pt x="428399" y="298674"/>
                </a:lnTo>
                <a:lnTo>
                  <a:pt x="418603" y="308861"/>
                </a:lnTo>
                <a:lnTo>
                  <a:pt x="406050" y="315610"/>
                </a:lnTo>
                <a:lnTo>
                  <a:pt x="412432" y="322883"/>
                </a:lnTo>
                <a:lnTo>
                  <a:pt x="417175" y="331351"/>
                </a:lnTo>
                <a:lnTo>
                  <a:pt x="420130" y="340716"/>
                </a:lnTo>
                <a:lnTo>
                  <a:pt x="421148" y="350678"/>
                </a:lnTo>
                <a:lnTo>
                  <a:pt x="418330" y="366643"/>
                </a:lnTo>
                <a:lnTo>
                  <a:pt x="410520" y="380366"/>
                </a:lnTo>
                <a:lnTo>
                  <a:pt x="398688" y="390802"/>
                </a:lnTo>
                <a:lnTo>
                  <a:pt x="383801" y="396904"/>
                </a:lnTo>
                <a:lnTo>
                  <a:pt x="389599" y="404040"/>
                </a:lnTo>
                <a:lnTo>
                  <a:pt x="393833" y="412147"/>
                </a:lnTo>
                <a:lnTo>
                  <a:pt x="396428" y="421001"/>
                </a:lnTo>
                <a:lnTo>
                  <a:pt x="397309" y="430378"/>
                </a:lnTo>
                <a:lnTo>
                  <a:pt x="393547" y="448946"/>
                </a:lnTo>
                <a:lnTo>
                  <a:pt x="383304" y="464151"/>
                </a:lnTo>
                <a:lnTo>
                  <a:pt x="368144" y="474425"/>
                </a:lnTo>
                <a:lnTo>
                  <a:pt x="349632" y="478198"/>
                </a:lnTo>
                <a:lnTo>
                  <a:pt x="344865" y="478198"/>
                </a:lnTo>
                <a:lnTo>
                  <a:pt x="350203" y="484748"/>
                </a:lnTo>
                <a:lnTo>
                  <a:pt x="354201" y="492345"/>
                </a:lnTo>
                <a:lnTo>
                  <a:pt x="356709" y="500838"/>
                </a:lnTo>
                <a:lnTo>
                  <a:pt x="357578" y="510078"/>
                </a:lnTo>
                <a:lnTo>
                  <a:pt x="353816" y="528645"/>
                </a:lnTo>
                <a:lnTo>
                  <a:pt x="343573" y="543851"/>
                </a:lnTo>
                <a:lnTo>
                  <a:pt x="328413" y="554124"/>
                </a:lnTo>
                <a:lnTo>
                  <a:pt x="309901" y="557898"/>
                </a:lnTo>
                <a:close/>
              </a:path>
            </a:pathLst>
          </a:custGeom>
          <a:solidFill>
            <a:srgbClr val="4472C4"/>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961150" y="5397558"/>
            <a:ext cx="151130" cy="335280"/>
          </a:xfrm>
          <a:custGeom>
            <a:avLst/>
            <a:gdLst/>
            <a:ahLst/>
            <a:cxnLst/>
            <a:rect l="l" t="t" r="r" b="b"/>
            <a:pathLst>
              <a:path w="151130" h="335279">
                <a:moveTo>
                  <a:pt x="119192" y="334738"/>
                </a:moveTo>
                <a:lnTo>
                  <a:pt x="0" y="334738"/>
                </a:lnTo>
                <a:lnTo>
                  <a:pt x="0" y="0"/>
                </a:lnTo>
                <a:lnTo>
                  <a:pt x="119192" y="0"/>
                </a:lnTo>
                <a:lnTo>
                  <a:pt x="131534" y="2515"/>
                </a:lnTo>
                <a:lnTo>
                  <a:pt x="141640" y="9364"/>
                </a:lnTo>
                <a:lnTo>
                  <a:pt x="148469" y="19501"/>
                </a:lnTo>
                <a:lnTo>
                  <a:pt x="150977" y="31879"/>
                </a:lnTo>
                <a:lnTo>
                  <a:pt x="150977" y="302858"/>
                </a:lnTo>
                <a:lnTo>
                  <a:pt x="148469" y="315237"/>
                </a:lnTo>
                <a:lnTo>
                  <a:pt x="141640" y="325374"/>
                </a:lnTo>
                <a:lnTo>
                  <a:pt x="131534" y="332223"/>
                </a:lnTo>
                <a:lnTo>
                  <a:pt x="119192" y="334738"/>
                </a:lnTo>
                <a:close/>
              </a:path>
            </a:pathLst>
          </a:custGeom>
          <a:solidFill>
            <a:srgbClr val="4472C4"/>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889635" y="5086730"/>
            <a:ext cx="773430" cy="773430"/>
          </a:xfrm>
          <a:custGeom>
            <a:avLst/>
            <a:gdLst/>
            <a:ahLst/>
            <a:cxnLst/>
            <a:rect l="l" t="t" r="r" b="b"/>
            <a:pathLst>
              <a:path w="773430" h="773429">
                <a:moveTo>
                  <a:pt x="0" y="0"/>
                </a:moveTo>
                <a:lnTo>
                  <a:pt x="773429" y="0"/>
                </a:lnTo>
                <a:lnTo>
                  <a:pt x="773429" y="773430"/>
                </a:lnTo>
                <a:lnTo>
                  <a:pt x="0" y="773430"/>
                </a:lnTo>
                <a:lnTo>
                  <a:pt x="0" y="0"/>
                </a:lnTo>
                <a:close/>
              </a:path>
            </a:pathLst>
          </a:custGeom>
          <a:ln w="12700">
            <a:solidFill>
              <a:srgbClr val="FFFFFF"/>
            </a:solidFill>
          </a:ln>
        </p:spPr>
        <p:txBody>
          <a:bodyPr wrap="square" lIns="0" tIns="0" rIns="0" bIns="0" rtlCol="0"/>
          <a:lstStyle/>
          <a:p>
            <a:endParaRPr/>
          </a:p>
        </p:txBody>
      </p:sp>
      <p:sp>
        <p:nvSpPr>
          <p:cNvPr id="24" name="object 24"/>
          <p:cNvSpPr txBox="1"/>
          <p:nvPr/>
        </p:nvSpPr>
        <p:spPr>
          <a:xfrm>
            <a:off x="2224271" y="5102529"/>
            <a:ext cx="5785485" cy="377825"/>
          </a:xfrm>
          <a:prstGeom prst="rect">
            <a:avLst/>
          </a:prstGeom>
        </p:spPr>
        <p:txBody>
          <a:bodyPr vert="horz" wrap="square" lIns="0" tIns="0" rIns="0" bIns="0" rtlCol="0">
            <a:spAutoFit/>
          </a:bodyPr>
          <a:lstStyle/>
          <a:p>
            <a:pPr marL="12700">
              <a:lnSpc>
                <a:spcPct val="100000"/>
              </a:lnSpc>
            </a:pPr>
            <a:r>
              <a:rPr sz="2300" b="1" i="1" spc="-10">
                <a:latin typeface="Calibri"/>
                <a:cs typeface="Calibri"/>
              </a:rPr>
              <a:t>Recommendation</a:t>
            </a:r>
            <a:r>
              <a:rPr sz="2300" spc="-10">
                <a:latin typeface="Calibri"/>
                <a:cs typeface="Calibri"/>
              </a:rPr>
              <a:t>: </a:t>
            </a:r>
            <a:r>
              <a:rPr sz="2300" spc="-15">
                <a:latin typeface="Calibri"/>
                <a:cs typeface="Calibri"/>
              </a:rPr>
              <a:t>ACCESS Score </a:t>
            </a:r>
            <a:r>
              <a:rPr sz="2300" spc="-5">
                <a:latin typeface="Calibri"/>
                <a:cs typeface="Calibri"/>
              </a:rPr>
              <a:t>of </a:t>
            </a:r>
            <a:r>
              <a:rPr sz="2300" spc="-20">
                <a:latin typeface="Calibri"/>
                <a:cs typeface="Calibri"/>
              </a:rPr>
              <a:t>at </a:t>
            </a:r>
            <a:r>
              <a:rPr sz="2300" spc="-10">
                <a:latin typeface="Calibri"/>
                <a:cs typeface="Calibri"/>
              </a:rPr>
              <a:t>least </a:t>
            </a:r>
            <a:r>
              <a:rPr sz="2300" spc="-5">
                <a:latin typeface="Calibri"/>
                <a:cs typeface="Calibri"/>
              </a:rPr>
              <a:t>a</a:t>
            </a:r>
            <a:r>
              <a:rPr sz="2300" spc="100">
                <a:latin typeface="Calibri"/>
                <a:cs typeface="Calibri"/>
              </a:rPr>
              <a:t> </a:t>
            </a:r>
            <a:r>
              <a:rPr sz="2300" spc="-5">
                <a:latin typeface="Calibri"/>
                <a:cs typeface="Calibri"/>
              </a:rPr>
              <a:t>3.0</a:t>
            </a:r>
            <a:endParaRPr sz="23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55FA9"/>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7C9B52"/>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008CA0"/>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2441701" y="1047319"/>
            <a:ext cx="4259580" cy="1901825"/>
          </a:xfrm>
          <a:prstGeom prst="rect">
            <a:avLst/>
          </a:prstGeom>
        </p:spPr>
        <p:txBody>
          <a:bodyPr vert="horz" wrap="square" lIns="0" tIns="0" rIns="0" bIns="0" rtlCol="0">
            <a:spAutoFit/>
          </a:bodyPr>
          <a:lstStyle/>
          <a:p>
            <a:pPr marL="356235" marR="5080" indent="-344170">
              <a:lnSpc>
                <a:spcPct val="101200"/>
              </a:lnSpc>
            </a:pPr>
            <a:r>
              <a:rPr sz="6000">
                <a:solidFill>
                  <a:srgbClr val="FFFFFF"/>
                </a:solidFill>
                <a:latin typeface="Calibri"/>
                <a:cs typeface="Calibri"/>
              </a:rPr>
              <a:t>Ide</a:t>
            </a:r>
            <a:r>
              <a:rPr sz="6000" spc="-60">
                <a:solidFill>
                  <a:srgbClr val="FFFFFF"/>
                </a:solidFill>
                <a:latin typeface="Calibri"/>
                <a:cs typeface="Calibri"/>
              </a:rPr>
              <a:t>n</a:t>
            </a:r>
            <a:r>
              <a:rPr sz="6000">
                <a:solidFill>
                  <a:srgbClr val="FFFFFF"/>
                </a:solidFill>
                <a:latin typeface="Calibri"/>
                <a:cs typeface="Calibri"/>
              </a:rPr>
              <a:t>tifi</a:t>
            </a:r>
            <a:r>
              <a:rPr sz="6000" spc="-45">
                <a:solidFill>
                  <a:srgbClr val="FFFFFF"/>
                </a:solidFill>
                <a:latin typeface="Calibri"/>
                <a:cs typeface="Calibri"/>
              </a:rPr>
              <a:t>c</a:t>
            </a:r>
            <a:r>
              <a:rPr sz="6000" spc="-55">
                <a:solidFill>
                  <a:srgbClr val="FFFFFF"/>
                </a:solidFill>
                <a:latin typeface="Calibri"/>
                <a:cs typeface="Calibri"/>
              </a:rPr>
              <a:t>a</a:t>
            </a:r>
            <a:r>
              <a:rPr sz="6000">
                <a:solidFill>
                  <a:srgbClr val="FFFFFF"/>
                </a:solidFill>
                <a:latin typeface="Calibri"/>
                <a:cs typeface="Calibri"/>
              </a:rPr>
              <a:t>tion  </a:t>
            </a:r>
            <a:r>
              <a:rPr sz="6000" spc="-20">
                <a:solidFill>
                  <a:srgbClr val="FFFFFF"/>
                </a:solidFill>
                <a:latin typeface="Calibri"/>
                <a:cs typeface="Calibri"/>
              </a:rPr>
              <a:t>Procedures</a:t>
            </a:r>
            <a:endParaRPr sz="600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1815083" y="3617976"/>
            <a:ext cx="5714999" cy="1904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62055"/>
            <a:ext cx="5912485" cy="548640"/>
          </a:xfrm>
          <a:prstGeom prst="rect">
            <a:avLst/>
          </a:prstGeom>
        </p:spPr>
        <p:txBody>
          <a:bodyPr vert="horz" wrap="square" lIns="0" tIns="0" rIns="0" bIns="0" rtlCol="0">
            <a:spAutoFit/>
          </a:bodyPr>
          <a:lstStyle/>
          <a:p>
            <a:pPr marL="12700">
              <a:lnSpc>
                <a:spcPct val="100000"/>
              </a:lnSpc>
            </a:pPr>
            <a:r>
              <a:rPr sz="3600" spc="-5">
                <a:solidFill>
                  <a:srgbClr val="000000"/>
                </a:solidFill>
              </a:rPr>
              <a:t>Redesignation: LEP </a:t>
            </a:r>
            <a:r>
              <a:rPr sz="3600">
                <a:solidFill>
                  <a:srgbClr val="000000"/>
                </a:solidFill>
              </a:rPr>
              <a:t>to</a:t>
            </a:r>
            <a:r>
              <a:rPr sz="3600" spc="-105">
                <a:solidFill>
                  <a:srgbClr val="000000"/>
                </a:solidFill>
              </a:rPr>
              <a:t> </a:t>
            </a:r>
            <a:r>
              <a:rPr sz="3600" spc="-5">
                <a:solidFill>
                  <a:srgbClr val="000000"/>
                </a:solidFill>
              </a:rPr>
              <a:t>FEP</a:t>
            </a:r>
            <a:endParaRPr sz="3600"/>
          </a:p>
        </p:txBody>
      </p:sp>
      <p:sp>
        <p:nvSpPr>
          <p:cNvPr id="3" name="object 3">
            <a:extLst>
              <a:ext uri="{C183D7F6-B498-43B3-948B-1728B52AA6E4}">
                <adec:decorative xmlns:adec="http://schemas.microsoft.com/office/drawing/2017/decorative" val="1"/>
              </a:ext>
            </a:extLst>
          </p:cNvPr>
          <p:cNvSpPr/>
          <p:nvPr/>
        </p:nvSpPr>
        <p:spPr>
          <a:xfrm>
            <a:off x="262127" y="1760984"/>
            <a:ext cx="8568055" cy="1190625"/>
          </a:xfrm>
          <a:custGeom>
            <a:avLst/>
            <a:gdLst/>
            <a:ahLst/>
            <a:cxnLst/>
            <a:rect l="l" t="t" r="r" b="b"/>
            <a:pathLst>
              <a:path w="8568055" h="1190625">
                <a:moveTo>
                  <a:pt x="8448903" y="0"/>
                </a:moveTo>
                <a:lnTo>
                  <a:pt x="119024" y="0"/>
                </a:lnTo>
                <a:lnTo>
                  <a:pt x="72694" y="9353"/>
                </a:lnTo>
                <a:lnTo>
                  <a:pt x="34861" y="34861"/>
                </a:lnTo>
                <a:lnTo>
                  <a:pt x="9353" y="72694"/>
                </a:lnTo>
                <a:lnTo>
                  <a:pt x="0" y="119024"/>
                </a:lnTo>
                <a:lnTo>
                  <a:pt x="0" y="1071219"/>
                </a:lnTo>
                <a:lnTo>
                  <a:pt x="9353" y="1117549"/>
                </a:lnTo>
                <a:lnTo>
                  <a:pt x="34861" y="1155382"/>
                </a:lnTo>
                <a:lnTo>
                  <a:pt x="72694" y="1180890"/>
                </a:lnTo>
                <a:lnTo>
                  <a:pt x="119024" y="1190244"/>
                </a:lnTo>
                <a:lnTo>
                  <a:pt x="8448903" y="1190244"/>
                </a:lnTo>
                <a:lnTo>
                  <a:pt x="8495233" y="1180890"/>
                </a:lnTo>
                <a:lnTo>
                  <a:pt x="8533066" y="1155382"/>
                </a:lnTo>
                <a:lnTo>
                  <a:pt x="8558574" y="1117549"/>
                </a:lnTo>
                <a:lnTo>
                  <a:pt x="8567928" y="1071219"/>
                </a:lnTo>
                <a:lnTo>
                  <a:pt x="8567928" y="119024"/>
                </a:lnTo>
                <a:lnTo>
                  <a:pt x="8558574" y="72694"/>
                </a:lnTo>
                <a:lnTo>
                  <a:pt x="8533066" y="34861"/>
                </a:lnTo>
                <a:lnTo>
                  <a:pt x="8495233" y="9353"/>
                </a:lnTo>
                <a:lnTo>
                  <a:pt x="8448903" y="0"/>
                </a:lnTo>
                <a:close/>
              </a:path>
            </a:pathLst>
          </a:custGeom>
          <a:solidFill>
            <a:srgbClr val="CFD5EA"/>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696193" y="2103019"/>
            <a:ext cx="511175" cy="512445"/>
          </a:xfrm>
          <a:custGeom>
            <a:avLst/>
            <a:gdLst/>
            <a:ahLst/>
            <a:cxnLst/>
            <a:rect l="l" t="t" r="r" b="b"/>
            <a:pathLst>
              <a:path w="511175" h="512444">
                <a:moveTo>
                  <a:pt x="255405" y="512339"/>
                </a:moveTo>
                <a:lnTo>
                  <a:pt x="209496" y="508211"/>
                </a:lnTo>
                <a:lnTo>
                  <a:pt x="166286" y="496312"/>
                </a:lnTo>
                <a:lnTo>
                  <a:pt x="126498" y="477364"/>
                </a:lnTo>
                <a:lnTo>
                  <a:pt x="90851" y="452090"/>
                </a:lnTo>
                <a:lnTo>
                  <a:pt x="60068" y="421215"/>
                </a:lnTo>
                <a:lnTo>
                  <a:pt x="34870" y="385462"/>
                </a:lnTo>
                <a:lnTo>
                  <a:pt x="15978" y="345554"/>
                </a:lnTo>
                <a:lnTo>
                  <a:pt x="4114" y="302215"/>
                </a:lnTo>
                <a:lnTo>
                  <a:pt x="0" y="256169"/>
                </a:lnTo>
                <a:lnTo>
                  <a:pt x="4117" y="210114"/>
                </a:lnTo>
                <a:lnTo>
                  <a:pt x="15978" y="166784"/>
                </a:lnTo>
                <a:lnTo>
                  <a:pt x="34870" y="126876"/>
                </a:lnTo>
                <a:lnTo>
                  <a:pt x="60068" y="91123"/>
                </a:lnTo>
                <a:lnTo>
                  <a:pt x="90851" y="60248"/>
                </a:lnTo>
                <a:lnTo>
                  <a:pt x="126498" y="34974"/>
                </a:lnTo>
                <a:lnTo>
                  <a:pt x="166286" y="16026"/>
                </a:lnTo>
                <a:lnTo>
                  <a:pt x="209496" y="4127"/>
                </a:lnTo>
                <a:lnTo>
                  <a:pt x="255405" y="0"/>
                </a:lnTo>
                <a:lnTo>
                  <a:pt x="255607" y="0"/>
                </a:lnTo>
                <a:lnTo>
                  <a:pt x="301494" y="4140"/>
                </a:lnTo>
                <a:lnTo>
                  <a:pt x="344681" y="16049"/>
                </a:lnTo>
                <a:lnTo>
                  <a:pt x="384445" y="35002"/>
                </a:lnTo>
                <a:lnTo>
                  <a:pt x="420067" y="60276"/>
                </a:lnTo>
                <a:lnTo>
                  <a:pt x="450825" y="91148"/>
                </a:lnTo>
                <a:lnTo>
                  <a:pt x="475999" y="126894"/>
                </a:lnTo>
                <a:lnTo>
                  <a:pt x="479761" y="134846"/>
                </a:lnTo>
                <a:lnTo>
                  <a:pt x="267348" y="134846"/>
                </a:lnTo>
                <a:lnTo>
                  <a:pt x="264201" y="136485"/>
                </a:lnTo>
                <a:lnTo>
                  <a:pt x="261108" y="138279"/>
                </a:lnTo>
                <a:lnTo>
                  <a:pt x="255042" y="142205"/>
                </a:lnTo>
                <a:lnTo>
                  <a:pt x="251955" y="143999"/>
                </a:lnTo>
                <a:lnTo>
                  <a:pt x="248814" y="145638"/>
                </a:lnTo>
                <a:lnTo>
                  <a:pt x="245977" y="147291"/>
                </a:lnTo>
                <a:lnTo>
                  <a:pt x="243105" y="148869"/>
                </a:lnTo>
                <a:lnTo>
                  <a:pt x="237308" y="151850"/>
                </a:lnTo>
                <a:lnTo>
                  <a:pt x="231619" y="154838"/>
                </a:lnTo>
                <a:lnTo>
                  <a:pt x="225667" y="157260"/>
                </a:lnTo>
                <a:lnTo>
                  <a:pt x="194551" y="168504"/>
                </a:lnTo>
                <a:lnTo>
                  <a:pt x="194551" y="199632"/>
                </a:lnTo>
                <a:lnTo>
                  <a:pt x="244571" y="199632"/>
                </a:lnTo>
                <a:lnTo>
                  <a:pt x="244571" y="364906"/>
                </a:lnTo>
                <a:lnTo>
                  <a:pt x="485671" y="364906"/>
                </a:lnTo>
                <a:lnTo>
                  <a:pt x="450742" y="421215"/>
                </a:lnTo>
                <a:lnTo>
                  <a:pt x="419959" y="452090"/>
                </a:lnTo>
                <a:lnTo>
                  <a:pt x="384312" y="477364"/>
                </a:lnTo>
                <a:lnTo>
                  <a:pt x="344524" y="496312"/>
                </a:lnTo>
                <a:lnTo>
                  <a:pt x="301314" y="508211"/>
                </a:lnTo>
                <a:lnTo>
                  <a:pt x="255405" y="512339"/>
                </a:lnTo>
                <a:close/>
              </a:path>
              <a:path w="511175" h="512444">
                <a:moveTo>
                  <a:pt x="485671" y="364906"/>
                </a:moveTo>
                <a:lnTo>
                  <a:pt x="283421" y="364906"/>
                </a:lnTo>
                <a:lnTo>
                  <a:pt x="283421" y="134846"/>
                </a:lnTo>
                <a:lnTo>
                  <a:pt x="479761" y="134846"/>
                </a:lnTo>
                <a:lnTo>
                  <a:pt x="494869" y="166790"/>
                </a:lnTo>
                <a:lnTo>
                  <a:pt x="506713" y="210123"/>
                </a:lnTo>
                <a:lnTo>
                  <a:pt x="510810" y="256169"/>
                </a:lnTo>
                <a:lnTo>
                  <a:pt x="506695" y="302215"/>
                </a:lnTo>
                <a:lnTo>
                  <a:pt x="494831" y="345554"/>
                </a:lnTo>
                <a:lnTo>
                  <a:pt x="485671" y="364906"/>
                </a:lnTo>
                <a:close/>
              </a:path>
              <a:path w="511175" h="512444">
                <a:moveTo>
                  <a:pt x="244571" y="199632"/>
                </a:moveTo>
                <a:lnTo>
                  <a:pt x="194551" y="199632"/>
                </a:lnTo>
                <a:lnTo>
                  <a:pt x="200072" y="198290"/>
                </a:lnTo>
                <a:lnTo>
                  <a:pt x="205129" y="196907"/>
                </a:lnTo>
                <a:lnTo>
                  <a:pt x="241289" y="181050"/>
                </a:lnTo>
                <a:lnTo>
                  <a:pt x="244571" y="178804"/>
                </a:lnTo>
                <a:lnTo>
                  <a:pt x="244571" y="199632"/>
                </a:lnTo>
                <a:close/>
              </a:path>
            </a:pathLst>
          </a:custGeom>
          <a:solidFill>
            <a:srgbClr val="4472C4"/>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622173" y="2028825"/>
            <a:ext cx="654685" cy="654685"/>
          </a:xfrm>
          <a:custGeom>
            <a:avLst/>
            <a:gdLst/>
            <a:ahLst/>
            <a:cxnLst/>
            <a:rect l="l" t="t" r="r" b="b"/>
            <a:pathLst>
              <a:path w="654685" h="654685">
                <a:moveTo>
                  <a:pt x="0" y="0"/>
                </a:moveTo>
                <a:lnTo>
                  <a:pt x="654558" y="0"/>
                </a:lnTo>
                <a:lnTo>
                  <a:pt x="654558" y="654558"/>
                </a:lnTo>
                <a:lnTo>
                  <a:pt x="0" y="654558"/>
                </a:lnTo>
                <a:lnTo>
                  <a:pt x="0" y="0"/>
                </a:lnTo>
                <a:close/>
              </a:path>
            </a:pathLst>
          </a:custGeom>
          <a:ln w="12700">
            <a:solidFill>
              <a:srgbClr val="FFFFFF"/>
            </a:solidFill>
          </a:ln>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262127" y="3248408"/>
            <a:ext cx="8568055" cy="1190625"/>
          </a:xfrm>
          <a:custGeom>
            <a:avLst/>
            <a:gdLst/>
            <a:ahLst/>
            <a:cxnLst/>
            <a:rect l="l" t="t" r="r" b="b"/>
            <a:pathLst>
              <a:path w="8568055" h="1190625">
                <a:moveTo>
                  <a:pt x="8448903" y="0"/>
                </a:moveTo>
                <a:lnTo>
                  <a:pt x="119024" y="0"/>
                </a:lnTo>
                <a:lnTo>
                  <a:pt x="72694" y="9353"/>
                </a:lnTo>
                <a:lnTo>
                  <a:pt x="34861" y="34861"/>
                </a:lnTo>
                <a:lnTo>
                  <a:pt x="9353" y="72694"/>
                </a:lnTo>
                <a:lnTo>
                  <a:pt x="0" y="119024"/>
                </a:lnTo>
                <a:lnTo>
                  <a:pt x="0" y="1071219"/>
                </a:lnTo>
                <a:lnTo>
                  <a:pt x="9353" y="1117549"/>
                </a:lnTo>
                <a:lnTo>
                  <a:pt x="34861" y="1155382"/>
                </a:lnTo>
                <a:lnTo>
                  <a:pt x="72694" y="1180890"/>
                </a:lnTo>
                <a:lnTo>
                  <a:pt x="119024" y="1190244"/>
                </a:lnTo>
                <a:lnTo>
                  <a:pt x="8448903" y="1190244"/>
                </a:lnTo>
                <a:lnTo>
                  <a:pt x="8495233" y="1180890"/>
                </a:lnTo>
                <a:lnTo>
                  <a:pt x="8533066" y="1155382"/>
                </a:lnTo>
                <a:lnTo>
                  <a:pt x="8558574" y="1117549"/>
                </a:lnTo>
                <a:lnTo>
                  <a:pt x="8567928" y="1071219"/>
                </a:lnTo>
                <a:lnTo>
                  <a:pt x="8567928" y="119024"/>
                </a:lnTo>
                <a:lnTo>
                  <a:pt x="8558574" y="72694"/>
                </a:lnTo>
                <a:lnTo>
                  <a:pt x="8533066" y="34861"/>
                </a:lnTo>
                <a:lnTo>
                  <a:pt x="8495233" y="9353"/>
                </a:lnTo>
                <a:lnTo>
                  <a:pt x="8448903" y="0"/>
                </a:lnTo>
                <a:close/>
              </a:path>
            </a:pathLst>
          </a:custGeom>
          <a:solidFill>
            <a:srgbClr val="CFD5EA"/>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696193" y="3591205"/>
            <a:ext cx="511175" cy="512445"/>
          </a:xfrm>
          <a:custGeom>
            <a:avLst/>
            <a:gdLst/>
            <a:ahLst/>
            <a:cxnLst/>
            <a:rect l="l" t="t" r="r" b="b"/>
            <a:pathLst>
              <a:path w="511175" h="512445">
                <a:moveTo>
                  <a:pt x="255405" y="512339"/>
                </a:moveTo>
                <a:lnTo>
                  <a:pt x="209496" y="508211"/>
                </a:lnTo>
                <a:lnTo>
                  <a:pt x="166286" y="496312"/>
                </a:lnTo>
                <a:lnTo>
                  <a:pt x="126498" y="477364"/>
                </a:lnTo>
                <a:lnTo>
                  <a:pt x="90851" y="452090"/>
                </a:lnTo>
                <a:lnTo>
                  <a:pt x="60068" y="421215"/>
                </a:lnTo>
                <a:lnTo>
                  <a:pt x="34870" y="385462"/>
                </a:lnTo>
                <a:lnTo>
                  <a:pt x="15978" y="345554"/>
                </a:lnTo>
                <a:lnTo>
                  <a:pt x="4114" y="302215"/>
                </a:lnTo>
                <a:lnTo>
                  <a:pt x="0" y="256169"/>
                </a:lnTo>
                <a:lnTo>
                  <a:pt x="4115" y="210121"/>
                </a:lnTo>
                <a:lnTo>
                  <a:pt x="15978" y="166784"/>
                </a:lnTo>
                <a:lnTo>
                  <a:pt x="34870" y="126876"/>
                </a:lnTo>
                <a:lnTo>
                  <a:pt x="60068" y="91123"/>
                </a:lnTo>
                <a:lnTo>
                  <a:pt x="90851" y="60248"/>
                </a:lnTo>
                <a:lnTo>
                  <a:pt x="126498" y="34974"/>
                </a:lnTo>
                <a:lnTo>
                  <a:pt x="166286" y="16026"/>
                </a:lnTo>
                <a:lnTo>
                  <a:pt x="209496" y="4127"/>
                </a:lnTo>
                <a:lnTo>
                  <a:pt x="255405" y="0"/>
                </a:lnTo>
                <a:lnTo>
                  <a:pt x="255600" y="0"/>
                </a:lnTo>
                <a:lnTo>
                  <a:pt x="301488" y="4141"/>
                </a:lnTo>
                <a:lnTo>
                  <a:pt x="344675" y="16050"/>
                </a:lnTo>
                <a:lnTo>
                  <a:pt x="384440" y="35004"/>
                </a:lnTo>
                <a:lnTo>
                  <a:pt x="420063" y="60279"/>
                </a:lnTo>
                <a:lnTo>
                  <a:pt x="450822" y="91152"/>
                </a:lnTo>
                <a:lnTo>
                  <a:pt x="475998" y="126899"/>
                </a:lnTo>
                <a:lnTo>
                  <a:pt x="482755" y="141186"/>
                </a:lnTo>
                <a:lnTo>
                  <a:pt x="255196" y="141186"/>
                </a:lnTo>
                <a:lnTo>
                  <a:pt x="246677" y="141420"/>
                </a:lnTo>
                <a:lnTo>
                  <a:pt x="207118" y="152195"/>
                </a:lnTo>
                <a:lnTo>
                  <a:pt x="194450" y="161583"/>
                </a:lnTo>
                <a:lnTo>
                  <a:pt x="194450" y="196523"/>
                </a:lnTo>
                <a:lnTo>
                  <a:pt x="286504" y="196523"/>
                </a:lnTo>
                <a:lnTo>
                  <a:pt x="286810" y="197447"/>
                </a:lnTo>
                <a:lnTo>
                  <a:pt x="287563" y="202135"/>
                </a:lnTo>
                <a:lnTo>
                  <a:pt x="287597" y="212279"/>
                </a:lnTo>
                <a:lnTo>
                  <a:pt x="286999" y="217689"/>
                </a:lnTo>
                <a:lnTo>
                  <a:pt x="266205" y="251711"/>
                </a:lnTo>
                <a:lnTo>
                  <a:pt x="238886" y="270778"/>
                </a:lnTo>
                <a:lnTo>
                  <a:pt x="232634" y="274893"/>
                </a:lnTo>
                <a:lnTo>
                  <a:pt x="200805" y="301651"/>
                </a:lnTo>
                <a:lnTo>
                  <a:pt x="183531" y="336140"/>
                </a:lnTo>
                <a:lnTo>
                  <a:pt x="182393" y="349540"/>
                </a:lnTo>
                <a:lnTo>
                  <a:pt x="182393" y="371037"/>
                </a:lnTo>
                <a:lnTo>
                  <a:pt x="482768" y="371037"/>
                </a:lnTo>
                <a:lnTo>
                  <a:pt x="475940" y="385462"/>
                </a:lnTo>
                <a:lnTo>
                  <a:pt x="450742" y="421215"/>
                </a:lnTo>
                <a:lnTo>
                  <a:pt x="419959" y="452090"/>
                </a:lnTo>
                <a:lnTo>
                  <a:pt x="384312" y="477364"/>
                </a:lnTo>
                <a:lnTo>
                  <a:pt x="344524" y="496312"/>
                </a:lnTo>
                <a:lnTo>
                  <a:pt x="301314" y="508211"/>
                </a:lnTo>
                <a:lnTo>
                  <a:pt x="255405" y="512339"/>
                </a:lnTo>
                <a:close/>
              </a:path>
              <a:path w="511175" h="512445">
                <a:moveTo>
                  <a:pt x="482768" y="371037"/>
                </a:moveTo>
                <a:lnTo>
                  <a:pt x="328424" y="371037"/>
                </a:lnTo>
                <a:lnTo>
                  <a:pt x="328397" y="340583"/>
                </a:lnTo>
                <a:lnTo>
                  <a:pt x="219655" y="340583"/>
                </a:lnTo>
                <a:lnTo>
                  <a:pt x="243253" y="303222"/>
                </a:lnTo>
                <a:lnTo>
                  <a:pt x="270354" y="285260"/>
                </a:lnTo>
                <a:lnTo>
                  <a:pt x="276880" y="280993"/>
                </a:lnTo>
                <a:lnTo>
                  <a:pt x="307314" y="254699"/>
                </a:lnTo>
                <a:lnTo>
                  <a:pt x="323131" y="218822"/>
                </a:lnTo>
                <a:lnTo>
                  <a:pt x="324073" y="210701"/>
                </a:lnTo>
                <a:lnTo>
                  <a:pt x="323992" y="202553"/>
                </a:lnTo>
                <a:lnTo>
                  <a:pt x="310173" y="162204"/>
                </a:lnTo>
                <a:lnTo>
                  <a:pt x="275426" y="143434"/>
                </a:lnTo>
                <a:lnTo>
                  <a:pt x="255196" y="141186"/>
                </a:lnTo>
                <a:lnTo>
                  <a:pt x="482755" y="141186"/>
                </a:lnTo>
                <a:lnTo>
                  <a:pt x="494868" y="166796"/>
                </a:lnTo>
                <a:lnTo>
                  <a:pt x="506712" y="210121"/>
                </a:lnTo>
                <a:lnTo>
                  <a:pt x="510810" y="256169"/>
                </a:lnTo>
                <a:lnTo>
                  <a:pt x="506695" y="302215"/>
                </a:lnTo>
                <a:lnTo>
                  <a:pt x="494831" y="345554"/>
                </a:lnTo>
                <a:lnTo>
                  <a:pt x="482768" y="371037"/>
                </a:lnTo>
                <a:close/>
              </a:path>
              <a:path w="511175" h="512445">
                <a:moveTo>
                  <a:pt x="286504" y="196523"/>
                </a:moveTo>
                <a:lnTo>
                  <a:pt x="194450" y="196523"/>
                </a:lnTo>
                <a:lnTo>
                  <a:pt x="200654" y="190965"/>
                </a:lnTo>
                <a:lnTo>
                  <a:pt x="236228" y="171882"/>
                </a:lnTo>
                <a:lnTo>
                  <a:pt x="257234" y="169988"/>
                </a:lnTo>
                <a:lnTo>
                  <a:pt x="262594" y="171013"/>
                </a:lnTo>
                <a:lnTo>
                  <a:pt x="285324" y="192968"/>
                </a:lnTo>
                <a:lnTo>
                  <a:pt x="286504" y="196523"/>
                </a:lnTo>
                <a:close/>
              </a:path>
            </a:pathLst>
          </a:custGeom>
          <a:solidFill>
            <a:srgbClr val="4472C4"/>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622173" y="3517010"/>
            <a:ext cx="654685" cy="654685"/>
          </a:xfrm>
          <a:custGeom>
            <a:avLst/>
            <a:gdLst/>
            <a:ahLst/>
            <a:cxnLst/>
            <a:rect l="l" t="t" r="r" b="b"/>
            <a:pathLst>
              <a:path w="654685" h="654685">
                <a:moveTo>
                  <a:pt x="0" y="0"/>
                </a:moveTo>
                <a:lnTo>
                  <a:pt x="654558" y="0"/>
                </a:lnTo>
                <a:lnTo>
                  <a:pt x="654558" y="654557"/>
                </a:lnTo>
                <a:lnTo>
                  <a:pt x="0" y="654557"/>
                </a:lnTo>
                <a:lnTo>
                  <a:pt x="0" y="0"/>
                </a:lnTo>
                <a:close/>
              </a:path>
            </a:pathLst>
          </a:custGeom>
          <a:ln w="12700">
            <a:solidFill>
              <a:srgbClr val="FFFFFF"/>
            </a:solidFill>
          </a:ln>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262127" y="4735831"/>
            <a:ext cx="8517255" cy="1434465"/>
          </a:xfrm>
          <a:custGeom>
            <a:avLst/>
            <a:gdLst/>
            <a:ahLst/>
            <a:cxnLst/>
            <a:rect l="l" t="t" r="r" b="b"/>
            <a:pathLst>
              <a:path w="8517255" h="1434464">
                <a:moveTo>
                  <a:pt x="8373465" y="0"/>
                </a:moveTo>
                <a:lnTo>
                  <a:pt x="143408" y="0"/>
                </a:lnTo>
                <a:lnTo>
                  <a:pt x="98082" y="7311"/>
                </a:lnTo>
                <a:lnTo>
                  <a:pt x="58715" y="27670"/>
                </a:lnTo>
                <a:lnTo>
                  <a:pt x="27670" y="58715"/>
                </a:lnTo>
                <a:lnTo>
                  <a:pt x="7311" y="98082"/>
                </a:lnTo>
                <a:lnTo>
                  <a:pt x="0" y="143408"/>
                </a:lnTo>
                <a:lnTo>
                  <a:pt x="0" y="1290675"/>
                </a:lnTo>
                <a:lnTo>
                  <a:pt x="7311" y="1336001"/>
                </a:lnTo>
                <a:lnTo>
                  <a:pt x="27670" y="1375368"/>
                </a:lnTo>
                <a:lnTo>
                  <a:pt x="58715" y="1406413"/>
                </a:lnTo>
                <a:lnTo>
                  <a:pt x="98082" y="1426772"/>
                </a:lnTo>
                <a:lnTo>
                  <a:pt x="143408" y="1434084"/>
                </a:lnTo>
                <a:lnTo>
                  <a:pt x="8373465" y="1434084"/>
                </a:lnTo>
                <a:lnTo>
                  <a:pt x="8418791" y="1426772"/>
                </a:lnTo>
                <a:lnTo>
                  <a:pt x="8458158" y="1406413"/>
                </a:lnTo>
                <a:lnTo>
                  <a:pt x="8489203" y="1375368"/>
                </a:lnTo>
                <a:lnTo>
                  <a:pt x="8509562" y="1336001"/>
                </a:lnTo>
                <a:lnTo>
                  <a:pt x="8516874" y="1290675"/>
                </a:lnTo>
                <a:lnTo>
                  <a:pt x="8516874" y="143408"/>
                </a:lnTo>
                <a:lnTo>
                  <a:pt x="8509562" y="98082"/>
                </a:lnTo>
                <a:lnTo>
                  <a:pt x="8489203" y="58715"/>
                </a:lnTo>
                <a:lnTo>
                  <a:pt x="8458158" y="27670"/>
                </a:lnTo>
                <a:lnTo>
                  <a:pt x="8418791" y="7311"/>
                </a:lnTo>
                <a:lnTo>
                  <a:pt x="8373465" y="0"/>
                </a:lnTo>
                <a:close/>
              </a:path>
            </a:pathLst>
          </a:custGeom>
          <a:solidFill>
            <a:srgbClr val="CFD5EA"/>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649510" y="5199619"/>
            <a:ext cx="580390" cy="513080"/>
          </a:xfrm>
          <a:custGeom>
            <a:avLst/>
            <a:gdLst/>
            <a:ahLst/>
            <a:cxnLst/>
            <a:rect l="l" t="t" r="r" b="b"/>
            <a:pathLst>
              <a:path w="580390" h="513079">
                <a:moveTo>
                  <a:pt x="552934" y="512790"/>
                </a:moveTo>
                <a:lnTo>
                  <a:pt x="27046" y="512790"/>
                </a:lnTo>
                <a:lnTo>
                  <a:pt x="13155" y="509028"/>
                </a:lnTo>
                <a:lnTo>
                  <a:pt x="3677" y="499385"/>
                </a:lnTo>
                <a:lnTo>
                  <a:pt x="0" y="486327"/>
                </a:lnTo>
                <a:lnTo>
                  <a:pt x="3509" y="472320"/>
                </a:lnTo>
                <a:lnTo>
                  <a:pt x="267126" y="13658"/>
                </a:lnTo>
                <a:lnTo>
                  <a:pt x="277213" y="3414"/>
                </a:lnTo>
                <a:lnTo>
                  <a:pt x="290327" y="0"/>
                </a:lnTo>
                <a:lnTo>
                  <a:pt x="303440" y="3414"/>
                </a:lnTo>
                <a:lnTo>
                  <a:pt x="313527" y="13658"/>
                </a:lnTo>
                <a:lnTo>
                  <a:pt x="375397" y="121579"/>
                </a:lnTo>
                <a:lnTo>
                  <a:pt x="269816" y="121579"/>
                </a:lnTo>
                <a:lnTo>
                  <a:pt x="269816" y="357655"/>
                </a:lnTo>
                <a:lnTo>
                  <a:pt x="510735" y="357655"/>
                </a:lnTo>
                <a:lnTo>
                  <a:pt x="526203" y="384635"/>
                </a:lnTo>
                <a:lnTo>
                  <a:pt x="289990" y="384635"/>
                </a:lnTo>
                <a:lnTo>
                  <a:pt x="276793" y="387249"/>
                </a:lnTo>
                <a:lnTo>
                  <a:pt x="266117" y="394415"/>
                </a:lnTo>
                <a:lnTo>
                  <a:pt x="258972" y="405123"/>
                </a:lnTo>
                <a:lnTo>
                  <a:pt x="256366" y="418360"/>
                </a:lnTo>
                <a:lnTo>
                  <a:pt x="258972" y="431597"/>
                </a:lnTo>
                <a:lnTo>
                  <a:pt x="266117" y="442305"/>
                </a:lnTo>
                <a:lnTo>
                  <a:pt x="276793" y="449472"/>
                </a:lnTo>
                <a:lnTo>
                  <a:pt x="289990" y="452085"/>
                </a:lnTo>
                <a:lnTo>
                  <a:pt x="564871" y="452085"/>
                </a:lnTo>
                <a:lnTo>
                  <a:pt x="576472" y="472320"/>
                </a:lnTo>
                <a:lnTo>
                  <a:pt x="579981" y="486327"/>
                </a:lnTo>
                <a:lnTo>
                  <a:pt x="576303" y="499385"/>
                </a:lnTo>
                <a:lnTo>
                  <a:pt x="566825" y="509028"/>
                </a:lnTo>
                <a:lnTo>
                  <a:pt x="552934" y="512790"/>
                </a:lnTo>
                <a:close/>
              </a:path>
              <a:path w="580390" h="513079">
                <a:moveTo>
                  <a:pt x="510735" y="357655"/>
                </a:moveTo>
                <a:lnTo>
                  <a:pt x="310165" y="357655"/>
                </a:lnTo>
                <a:lnTo>
                  <a:pt x="310165" y="121579"/>
                </a:lnTo>
                <a:lnTo>
                  <a:pt x="375397" y="121579"/>
                </a:lnTo>
                <a:lnTo>
                  <a:pt x="510735" y="357655"/>
                </a:lnTo>
                <a:close/>
              </a:path>
              <a:path w="580390" h="513079">
                <a:moveTo>
                  <a:pt x="564871" y="452085"/>
                </a:moveTo>
                <a:lnTo>
                  <a:pt x="289990" y="452085"/>
                </a:lnTo>
                <a:lnTo>
                  <a:pt x="303188" y="449472"/>
                </a:lnTo>
                <a:lnTo>
                  <a:pt x="313864" y="442305"/>
                </a:lnTo>
                <a:lnTo>
                  <a:pt x="321009" y="431597"/>
                </a:lnTo>
                <a:lnTo>
                  <a:pt x="323615" y="418360"/>
                </a:lnTo>
                <a:lnTo>
                  <a:pt x="321009" y="405123"/>
                </a:lnTo>
                <a:lnTo>
                  <a:pt x="313864" y="394415"/>
                </a:lnTo>
                <a:lnTo>
                  <a:pt x="303188" y="387249"/>
                </a:lnTo>
                <a:lnTo>
                  <a:pt x="289990" y="384635"/>
                </a:lnTo>
                <a:lnTo>
                  <a:pt x="526203" y="384635"/>
                </a:lnTo>
                <a:lnTo>
                  <a:pt x="564871" y="452085"/>
                </a:lnTo>
                <a:close/>
              </a:path>
            </a:pathLst>
          </a:custGeom>
          <a:solidFill>
            <a:srgbClr val="4472C4"/>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609980" y="5125592"/>
            <a:ext cx="654685" cy="654685"/>
          </a:xfrm>
          <a:custGeom>
            <a:avLst/>
            <a:gdLst/>
            <a:ahLst/>
            <a:cxnLst/>
            <a:rect l="l" t="t" r="r" b="b"/>
            <a:pathLst>
              <a:path w="654685" h="654685">
                <a:moveTo>
                  <a:pt x="0" y="0"/>
                </a:moveTo>
                <a:lnTo>
                  <a:pt x="654557" y="0"/>
                </a:lnTo>
                <a:lnTo>
                  <a:pt x="654557" y="654557"/>
                </a:lnTo>
                <a:lnTo>
                  <a:pt x="0" y="654557"/>
                </a:lnTo>
                <a:lnTo>
                  <a:pt x="0" y="0"/>
                </a:lnTo>
                <a:close/>
              </a:path>
            </a:pathLst>
          </a:custGeom>
          <a:ln w="12700">
            <a:solidFill>
              <a:srgbClr val="FFFFFF"/>
            </a:solidFill>
          </a:ln>
        </p:spPr>
        <p:txBody>
          <a:bodyPr wrap="square" lIns="0" tIns="0" rIns="0" bIns="0" rtlCol="0"/>
          <a:lstStyle/>
          <a:p>
            <a:endParaRPr/>
          </a:p>
        </p:txBody>
      </p:sp>
      <p:sp>
        <p:nvSpPr>
          <p:cNvPr id="12" name="object 12"/>
          <p:cNvSpPr txBox="1"/>
          <p:nvPr/>
        </p:nvSpPr>
        <p:spPr>
          <a:xfrm>
            <a:off x="629884" y="1022266"/>
            <a:ext cx="7153275" cy="1534795"/>
          </a:xfrm>
          <a:prstGeom prst="rect">
            <a:avLst/>
          </a:prstGeom>
        </p:spPr>
        <p:txBody>
          <a:bodyPr vert="horz" wrap="square" lIns="0" tIns="0" rIns="0" bIns="0" rtlCol="0">
            <a:spAutoFit/>
          </a:bodyPr>
          <a:lstStyle/>
          <a:p>
            <a:pPr marL="12700">
              <a:lnSpc>
                <a:spcPct val="100000"/>
              </a:lnSpc>
            </a:pPr>
            <a:r>
              <a:rPr sz="2400" spc="-5">
                <a:latin typeface="Arial"/>
                <a:cs typeface="Arial"/>
              </a:rPr>
              <a:t>CDE has identified pathways to</a:t>
            </a:r>
            <a:r>
              <a:rPr sz="2400" spc="45">
                <a:latin typeface="Arial"/>
                <a:cs typeface="Arial"/>
              </a:rPr>
              <a:t> </a:t>
            </a:r>
            <a:r>
              <a:rPr sz="2400" spc="-5">
                <a:latin typeface="Arial"/>
                <a:cs typeface="Arial"/>
              </a:rPr>
              <a:t>redesignation</a:t>
            </a:r>
            <a:endParaRPr sz="2400">
              <a:latin typeface="Arial"/>
              <a:cs typeface="Arial"/>
            </a:endParaRPr>
          </a:p>
          <a:p>
            <a:pPr>
              <a:lnSpc>
                <a:spcPct val="100000"/>
              </a:lnSpc>
            </a:pPr>
            <a:endParaRPr sz="2700">
              <a:latin typeface="Times New Roman"/>
              <a:cs typeface="Times New Roman"/>
            </a:endParaRPr>
          </a:p>
          <a:p>
            <a:pPr>
              <a:lnSpc>
                <a:spcPct val="100000"/>
              </a:lnSpc>
              <a:spcBef>
                <a:spcPts val="55"/>
              </a:spcBef>
            </a:pPr>
            <a:endParaRPr sz="2450">
              <a:latin typeface="Times New Roman"/>
              <a:cs typeface="Times New Roman"/>
            </a:endParaRPr>
          </a:p>
          <a:p>
            <a:pPr marL="927100">
              <a:lnSpc>
                <a:spcPct val="100000"/>
              </a:lnSpc>
            </a:pPr>
            <a:r>
              <a:rPr sz="2500" spc="-10">
                <a:latin typeface="Calibri"/>
                <a:cs typeface="Calibri"/>
              </a:rPr>
              <a:t>ACCESS </a:t>
            </a:r>
            <a:r>
              <a:rPr sz="2500" spc="-15">
                <a:latin typeface="Calibri"/>
                <a:cs typeface="Calibri"/>
              </a:rPr>
              <a:t>data </a:t>
            </a:r>
            <a:r>
              <a:rPr sz="2500" spc="-5">
                <a:latin typeface="Calibri"/>
                <a:cs typeface="Calibri"/>
              </a:rPr>
              <a:t>(4.0 </a:t>
            </a:r>
            <a:r>
              <a:rPr sz="2500" spc="-15">
                <a:latin typeface="Calibri"/>
                <a:cs typeface="Calibri"/>
              </a:rPr>
              <a:t>overall </a:t>
            </a:r>
            <a:r>
              <a:rPr sz="2500" spc="-5">
                <a:latin typeface="Calibri"/>
                <a:cs typeface="Calibri"/>
              </a:rPr>
              <a:t>and 4.0 </a:t>
            </a:r>
            <a:r>
              <a:rPr sz="2500" spc="-15">
                <a:latin typeface="Calibri"/>
                <a:cs typeface="Calibri"/>
              </a:rPr>
              <a:t>Literacy) </a:t>
            </a:r>
            <a:r>
              <a:rPr sz="2500">
                <a:latin typeface="Calibri"/>
                <a:cs typeface="Calibri"/>
              </a:rPr>
              <a:t>&amp;</a:t>
            </a:r>
            <a:r>
              <a:rPr sz="2500" spc="35">
                <a:latin typeface="Calibri"/>
                <a:cs typeface="Calibri"/>
              </a:rPr>
              <a:t> </a:t>
            </a:r>
            <a:r>
              <a:rPr sz="2500" spc="-5">
                <a:latin typeface="Calibri"/>
                <a:cs typeface="Calibri"/>
              </a:rPr>
              <a:t>BOE</a:t>
            </a:r>
            <a:endParaRPr sz="2500">
              <a:latin typeface="Calibri"/>
              <a:cs typeface="Calibri"/>
            </a:endParaRPr>
          </a:p>
        </p:txBody>
      </p:sp>
      <p:sp>
        <p:nvSpPr>
          <p:cNvPr id="13" name="object 13"/>
          <p:cNvSpPr txBox="1"/>
          <p:nvPr/>
        </p:nvSpPr>
        <p:spPr>
          <a:xfrm>
            <a:off x="1597270" y="3434876"/>
            <a:ext cx="7397115" cy="3080330"/>
          </a:xfrm>
          <a:prstGeom prst="rect">
            <a:avLst/>
          </a:prstGeom>
        </p:spPr>
        <p:txBody>
          <a:bodyPr vert="horz" wrap="square" lIns="0" tIns="0" rIns="0" bIns="0" rtlCol="0">
            <a:spAutoFit/>
          </a:bodyPr>
          <a:lstStyle/>
          <a:p>
            <a:pPr marL="12700" marR="650875">
              <a:lnSpc>
                <a:spcPct val="101600"/>
              </a:lnSpc>
            </a:pPr>
            <a:r>
              <a:rPr sz="2500" spc="-15">
                <a:latin typeface="Calibri"/>
                <a:cs typeface="Calibri"/>
              </a:rPr>
              <a:t>Alternate </a:t>
            </a:r>
            <a:r>
              <a:rPr sz="2500" spc="-10">
                <a:latin typeface="Calibri"/>
                <a:cs typeface="Calibri"/>
              </a:rPr>
              <a:t>ACCESS </a:t>
            </a:r>
            <a:r>
              <a:rPr sz="2500" spc="-15">
                <a:latin typeface="Calibri"/>
                <a:cs typeface="Calibri"/>
              </a:rPr>
              <a:t>data </a:t>
            </a:r>
            <a:r>
              <a:rPr sz="2500" spc="-5">
                <a:latin typeface="Calibri"/>
                <a:cs typeface="Calibri"/>
              </a:rPr>
              <a:t>(P1 </a:t>
            </a:r>
            <a:r>
              <a:rPr sz="2500" spc="-15">
                <a:latin typeface="Calibri"/>
                <a:cs typeface="Calibri"/>
              </a:rPr>
              <a:t>overall </a:t>
            </a:r>
            <a:r>
              <a:rPr sz="2500" spc="-5">
                <a:latin typeface="Calibri"/>
                <a:cs typeface="Calibri"/>
              </a:rPr>
              <a:t>and P1 </a:t>
            </a:r>
            <a:r>
              <a:rPr sz="2500" spc="-15">
                <a:latin typeface="Calibri"/>
                <a:cs typeface="Calibri"/>
              </a:rPr>
              <a:t>Literacy) </a:t>
            </a:r>
            <a:r>
              <a:rPr sz="2500">
                <a:latin typeface="Calibri"/>
                <a:cs typeface="Calibri"/>
              </a:rPr>
              <a:t>&amp;  BOE</a:t>
            </a:r>
          </a:p>
          <a:p>
            <a:pPr>
              <a:lnSpc>
                <a:spcPct val="100000"/>
              </a:lnSpc>
            </a:pPr>
            <a:endParaRPr sz="2500">
              <a:latin typeface="Times New Roman"/>
              <a:cs typeface="Times New Roman"/>
            </a:endParaRPr>
          </a:p>
          <a:p>
            <a:pPr marL="46990" marR="496570">
              <a:lnSpc>
                <a:spcPct val="100000"/>
              </a:lnSpc>
              <a:spcBef>
                <a:spcPts val="2185"/>
              </a:spcBef>
            </a:pPr>
            <a:r>
              <a:rPr sz="2400" spc="-5">
                <a:latin typeface="Arial"/>
                <a:cs typeface="Arial"/>
              </a:rPr>
              <a:t>Upon redesignation to </a:t>
            </a:r>
            <a:r>
              <a:rPr sz="2400" spc="-80">
                <a:latin typeface="Arial"/>
                <a:cs typeface="Arial"/>
              </a:rPr>
              <a:t>FEP, </a:t>
            </a:r>
            <a:r>
              <a:rPr sz="2400" spc="-5">
                <a:latin typeface="Arial"/>
                <a:cs typeface="Arial"/>
              </a:rPr>
              <a:t>a school is no longer  required to provide ELD services but </a:t>
            </a:r>
            <a:r>
              <a:rPr sz="2400" b="1" spc="-5">
                <a:latin typeface="Arial"/>
                <a:cs typeface="Arial"/>
              </a:rPr>
              <a:t>must </a:t>
            </a:r>
            <a:r>
              <a:rPr sz="2400" spc="-5">
                <a:latin typeface="Arial"/>
                <a:cs typeface="Arial"/>
              </a:rPr>
              <a:t>monitor  student data for a minimum of 2</a:t>
            </a:r>
            <a:r>
              <a:rPr sz="2400">
                <a:latin typeface="Arial"/>
                <a:cs typeface="Arial"/>
              </a:rPr>
              <a:t> </a:t>
            </a:r>
            <a:r>
              <a:rPr sz="2400" spc="-5">
                <a:latin typeface="Arial"/>
                <a:cs typeface="Arial"/>
              </a:rPr>
              <a:t>years.</a:t>
            </a:r>
            <a:endParaRPr sz="2400">
              <a:latin typeface="Arial"/>
              <a:cs typeface="Arial"/>
            </a:endParaRPr>
          </a:p>
          <a:p>
            <a:pPr>
              <a:lnSpc>
                <a:spcPct val="100000"/>
              </a:lnSpc>
              <a:spcBef>
                <a:spcPts val="50"/>
              </a:spcBef>
            </a:pPr>
            <a:endParaRPr sz="33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5329-96B4-B6B3-9CFD-140084184FF8}"/>
              </a:ext>
            </a:extLst>
          </p:cNvPr>
          <p:cNvSpPr>
            <a:spLocks noGrp="1"/>
          </p:cNvSpPr>
          <p:nvPr>
            <p:ph type="title"/>
          </p:nvPr>
        </p:nvSpPr>
        <p:spPr/>
        <p:txBody>
          <a:bodyPr/>
          <a:lstStyle/>
          <a:p>
            <a:r>
              <a:rPr lang="en-US">
                <a:hlinkClick r:id="rId2"/>
              </a:rPr>
              <a:t>Redesignation Checklist</a:t>
            </a:r>
            <a:endParaRPr lang="en-US"/>
          </a:p>
        </p:txBody>
      </p:sp>
      <p:pic>
        <p:nvPicPr>
          <p:cNvPr id="5" name="Picture 4" descr="Screenshot of Redesignation Checklist">
            <a:extLst>
              <a:ext uri="{FF2B5EF4-FFF2-40B4-BE49-F238E27FC236}">
                <a16:creationId xmlns:a16="http://schemas.microsoft.com/office/drawing/2014/main" id="{2AEAAA72-2645-C5A1-2E12-69AAA7B07B8A}"/>
              </a:ext>
            </a:extLst>
          </p:cNvPr>
          <p:cNvPicPr>
            <a:picLocks noChangeAspect="1"/>
          </p:cNvPicPr>
          <p:nvPr/>
        </p:nvPicPr>
        <p:blipFill>
          <a:blip r:embed="rId3"/>
          <a:stretch>
            <a:fillRect/>
          </a:stretch>
        </p:blipFill>
        <p:spPr>
          <a:xfrm>
            <a:off x="2467160" y="1095375"/>
            <a:ext cx="4209679" cy="5484236"/>
          </a:xfrm>
          <a:prstGeom prst="rect">
            <a:avLst/>
          </a:prstGeom>
        </p:spPr>
      </p:pic>
    </p:spTree>
    <p:extLst>
      <p:ext uri="{BB962C8B-B14F-4D97-AF65-F5344CB8AC3E}">
        <p14:creationId xmlns:p14="http://schemas.microsoft.com/office/powerpoint/2010/main" val="370818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99565-08B3-49F8-51C8-A5A805799BCE}"/>
              </a:ext>
            </a:extLst>
          </p:cNvPr>
          <p:cNvSpPr>
            <a:spLocks noGrp="1"/>
          </p:cNvSpPr>
          <p:nvPr>
            <p:ph type="title"/>
          </p:nvPr>
        </p:nvSpPr>
        <p:spPr/>
        <p:txBody>
          <a:bodyPr>
            <a:normAutofit/>
          </a:bodyPr>
          <a:lstStyle/>
          <a:p>
            <a:r>
              <a:rPr lang="en-US">
                <a:hlinkClick r:id="rId2"/>
              </a:rPr>
              <a:t>CSI Resource Site</a:t>
            </a:r>
            <a:endParaRPr lang="en-US"/>
          </a:p>
        </p:txBody>
      </p:sp>
      <p:pic>
        <p:nvPicPr>
          <p:cNvPr id="4" name="Picture 3" descr="Screenshot of CSI Resource Site">
            <a:extLst>
              <a:ext uri="{FF2B5EF4-FFF2-40B4-BE49-F238E27FC236}">
                <a16:creationId xmlns:a16="http://schemas.microsoft.com/office/drawing/2014/main" id="{93ECCB85-0ECC-2171-44EB-CC0768C2678E}"/>
              </a:ext>
            </a:extLst>
          </p:cNvPr>
          <p:cNvPicPr>
            <a:picLocks noChangeAspect="1"/>
          </p:cNvPicPr>
          <p:nvPr/>
        </p:nvPicPr>
        <p:blipFill>
          <a:blip r:embed="rId3"/>
          <a:stretch>
            <a:fillRect/>
          </a:stretch>
        </p:blipFill>
        <p:spPr>
          <a:xfrm>
            <a:off x="0" y="1781978"/>
            <a:ext cx="9144000" cy="3860800"/>
          </a:xfrm>
          <a:prstGeom prst="rect">
            <a:avLst/>
          </a:prstGeom>
        </p:spPr>
      </p:pic>
      <p:sp>
        <p:nvSpPr>
          <p:cNvPr id="6" name="Arrow: Right 5">
            <a:extLst>
              <a:ext uri="{FF2B5EF4-FFF2-40B4-BE49-F238E27FC236}">
                <a16:creationId xmlns:a16="http://schemas.microsoft.com/office/drawing/2014/main" id="{37869176-4776-517F-2CFA-91520E42DECF}"/>
              </a:ext>
              <a:ext uri="{C183D7F6-B498-43B3-948B-1728B52AA6E4}">
                <adec:decorative xmlns:adec="http://schemas.microsoft.com/office/drawing/2017/decorative" val="1"/>
              </a:ext>
            </a:extLst>
          </p:cNvPr>
          <p:cNvSpPr/>
          <p:nvPr/>
        </p:nvSpPr>
        <p:spPr>
          <a:xfrm>
            <a:off x="2273335" y="3852078"/>
            <a:ext cx="614205" cy="200967"/>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347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822441A-D237-8AB0-D2DE-A97547951333}"/>
              </a:ext>
            </a:extLst>
          </p:cNvPr>
          <p:cNvSpPr>
            <a:spLocks noGrp="1"/>
          </p:cNvSpPr>
          <p:nvPr>
            <p:ph type="title" idx="4294967295"/>
          </p:nvPr>
        </p:nvSpPr>
        <p:spPr>
          <a:xfrm>
            <a:off x="628650" y="-730249"/>
            <a:ext cx="7886700" cy="730249"/>
          </a:xfrm>
        </p:spPr>
        <p:txBody>
          <a:bodyPr vert="horz" lIns="91440" tIns="45720" rIns="91440" bIns="45720" rtlCol="0" anchor="b">
            <a:normAutofit/>
          </a:bodyPr>
          <a:lstStyle/>
          <a:p>
            <a:r>
              <a:rPr lang="en-US"/>
              <a:t>Redesignation Process</a:t>
            </a:r>
          </a:p>
        </p:txBody>
      </p:sp>
      <p:sp>
        <p:nvSpPr>
          <p:cNvPr id="2" name="object 2">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008CA0"/>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455FA9"/>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2849498" y="552830"/>
            <a:ext cx="2886075" cy="1442720"/>
          </a:xfrm>
          <a:custGeom>
            <a:avLst/>
            <a:gdLst/>
            <a:ahLst/>
            <a:cxnLst/>
            <a:rect l="l" t="t" r="r" b="b"/>
            <a:pathLst>
              <a:path w="2886075" h="1442720">
                <a:moveTo>
                  <a:pt x="2741447" y="0"/>
                </a:moveTo>
                <a:lnTo>
                  <a:pt x="144246" y="0"/>
                </a:lnTo>
                <a:lnTo>
                  <a:pt x="98652" y="7353"/>
                </a:lnTo>
                <a:lnTo>
                  <a:pt x="59055" y="27830"/>
                </a:lnTo>
                <a:lnTo>
                  <a:pt x="27830" y="59055"/>
                </a:lnTo>
                <a:lnTo>
                  <a:pt x="7353" y="98652"/>
                </a:lnTo>
                <a:lnTo>
                  <a:pt x="0" y="144246"/>
                </a:lnTo>
                <a:lnTo>
                  <a:pt x="0" y="1298219"/>
                </a:lnTo>
                <a:lnTo>
                  <a:pt x="7353" y="1343813"/>
                </a:lnTo>
                <a:lnTo>
                  <a:pt x="27830" y="1383410"/>
                </a:lnTo>
                <a:lnTo>
                  <a:pt x="59055" y="1414635"/>
                </a:lnTo>
                <a:lnTo>
                  <a:pt x="98652" y="1435112"/>
                </a:lnTo>
                <a:lnTo>
                  <a:pt x="144246" y="1442466"/>
                </a:lnTo>
                <a:lnTo>
                  <a:pt x="2741447" y="1442466"/>
                </a:lnTo>
                <a:lnTo>
                  <a:pt x="2787041" y="1435112"/>
                </a:lnTo>
                <a:lnTo>
                  <a:pt x="2826638" y="1414635"/>
                </a:lnTo>
                <a:lnTo>
                  <a:pt x="2857863" y="1383410"/>
                </a:lnTo>
                <a:lnTo>
                  <a:pt x="2878340" y="1343813"/>
                </a:lnTo>
                <a:lnTo>
                  <a:pt x="2885694" y="1298219"/>
                </a:lnTo>
                <a:lnTo>
                  <a:pt x="2885694" y="144246"/>
                </a:lnTo>
                <a:lnTo>
                  <a:pt x="2878340" y="98652"/>
                </a:lnTo>
                <a:lnTo>
                  <a:pt x="2857863" y="59055"/>
                </a:lnTo>
                <a:lnTo>
                  <a:pt x="2826638" y="27830"/>
                </a:lnTo>
                <a:lnTo>
                  <a:pt x="2787041" y="7353"/>
                </a:lnTo>
                <a:lnTo>
                  <a:pt x="2741447" y="0"/>
                </a:lnTo>
                <a:close/>
              </a:path>
            </a:pathLst>
          </a:custGeom>
          <a:solidFill>
            <a:srgbClr val="41719C"/>
          </a:solidFill>
        </p:spPr>
        <p:txBody>
          <a:bodyPr wrap="square" lIns="0" tIns="0" rIns="0" bIns="0" rtlCol="0"/>
          <a:lstStyle/>
          <a:p>
            <a:endParaRPr/>
          </a:p>
        </p:txBody>
      </p:sp>
      <p:sp>
        <p:nvSpPr>
          <p:cNvPr id="8" name="object 8"/>
          <p:cNvSpPr txBox="1"/>
          <p:nvPr/>
        </p:nvSpPr>
        <p:spPr>
          <a:xfrm>
            <a:off x="3039971" y="713362"/>
            <a:ext cx="2503170" cy="1111250"/>
          </a:xfrm>
          <a:prstGeom prst="rect">
            <a:avLst/>
          </a:prstGeom>
        </p:spPr>
        <p:txBody>
          <a:bodyPr vert="horz" wrap="square" lIns="0" tIns="0" rIns="0" bIns="0" rtlCol="0">
            <a:spAutoFit/>
          </a:bodyPr>
          <a:lstStyle/>
          <a:p>
            <a:pPr marL="12700" marR="5080" algn="ctr">
              <a:lnSpc>
                <a:spcPts val="2860"/>
              </a:lnSpc>
            </a:pPr>
            <a:r>
              <a:rPr sz="2600" spc="-10">
                <a:solidFill>
                  <a:srgbClr val="FFFFFF"/>
                </a:solidFill>
                <a:latin typeface="Calibri"/>
                <a:cs typeface="Calibri"/>
              </a:rPr>
              <a:t>Redesignation</a:t>
            </a:r>
            <a:r>
              <a:rPr sz="2600" spc="-70">
                <a:solidFill>
                  <a:srgbClr val="FFFFFF"/>
                </a:solidFill>
                <a:latin typeface="Calibri"/>
                <a:cs typeface="Calibri"/>
              </a:rPr>
              <a:t> </a:t>
            </a:r>
            <a:r>
              <a:rPr sz="2600" spc="-5">
                <a:solidFill>
                  <a:srgbClr val="FFFFFF"/>
                </a:solidFill>
                <a:latin typeface="Calibri"/>
                <a:cs typeface="Calibri"/>
              </a:rPr>
              <a:t>and  </a:t>
            </a:r>
            <a:r>
              <a:rPr sz="2600" spc="-10">
                <a:solidFill>
                  <a:srgbClr val="FFFFFF"/>
                </a:solidFill>
                <a:latin typeface="Calibri"/>
                <a:cs typeface="Calibri"/>
              </a:rPr>
              <a:t>placement  </a:t>
            </a:r>
            <a:r>
              <a:rPr sz="2600" spc="-5">
                <a:solidFill>
                  <a:srgbClr val="FFFFFF"/>
                </a:solidFill>
                <a:latin typeface="Calibri"/>
                <a:cs typeface="Calibri"/>
              </a:rPr>
              <a:t>decisions</a:t>
            </a:r>
            <a:endParaRPr sz="260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5015170" y="2686371"/>
            <a:ext cx="937260" cy="1303020"/>
          </a:xfrm>
          <a:custGeom>
            <a:avLst/>
            <a:gdLst/>
            <a:ahLst/>
            <a:cxnLst/>
            <a:rect l="l" t="t" r="r" b="b"/>
            <a:pathLst>
              <a:path w="937260" h="1303020">
                <a:moveTo>
                  <a:pt x="437437" y="294487"/>
                </a:moveTo>
                <a:lnTo>
                  <a:pt x="87490" y="294487"/>
                </a:lnTo>
                <a:lnTo>
                  <a:pt x="587121" y="1159865"/>
                </a:lnTo>
                <a:lnTo>
                  <a:pt x="499630" y="1210386"/>
                </a:lnTo>
                <a:lnTo>
                  <a:pt x="844626" y="1302829"/>
                </a:lnTo>
                <a:lnTo>
                  <a:pt x="923532" y="1008341"/>
                </a:lnTo>
                <a:lnTo>
                  <a:pt x="849579" y="1008341"/>
                </a:lnTo>
                <a:lnTo>
                  <a:pt x="437437" y="294487"/>
                </a:lnTo>
                <a:close/>
              </a:path>
              <a:path w="937260" h="1303020">
                <a:moveTo>
                  <a:pt x="937069" y="957821"/>
                </a:moveTo>
                <a:lnTo>
                  <a:pt x="849579" y="1008341"/>
                </a:lnTo>
                <a:lnTo>
                  <a:pt x="923532" y="1008341"/>
                </a:lnTo>
                <a:lnTo>
                  <a:pt x="937069" y="957821"/>
                </a:lnTo>
                <a:close/>
              </a:path>
              <a:path w="937260" h="1303020">
                <a:moveTo>
                  <a:pt x="92443" y="0"/>
                </a:moveTo>
                <a:lnTo>
                  <a:pt x="0" y="344995"/>
                </a:lnTo>
                <a:lnTo>
                  <a:pt x="87490" y="294487"/>
                </a:lnTo>
                <a:lnTo>
                  <a:pt x="437437" y="294487"/>
                </a:lnTo>
                <a:lnTo>
                  <a:pt x="349948" y="142951"/>
                </a:lnTo>
                <a:lnTo>
                  <a:pt x="437438" y="92443"/>
                </a:lnTo>
                <a:lnTo>
                  <a:pt x="92443" y="0"/>
                </a:lnTo>
                <a:close/>
              </a:path>
            </a:pathLst>
          </a:custGeom>
          <a:solidFill>
            <a:srgbClr val="5694CB"/>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5232272" y="4680584"/>
            <a:ext cx="2886710" cy="1443355"/>
          </a:xfrm>
          <a:custGeom>
            <a:avLst/>
            <a:gdLst/>
            <a:ahLst/>
            <a:cxnLst/>
            <a:rect l="l" t="t" r="r" b="b"/>
            <a:pathLst>
              <a:path w="2886709" h="1443354">
                <a:moveTo>
                  <a:pt x="2742133" y="0"/>
                </a:moveTo>
                <a:lnTo>
                  <a:pt x="144322" y="0"/>
                </a:lnTo>
                <a:lnTo>
                  <a:pt x="98706" y="7357"/>
                </a:lnTo>
                <a:lnTo>
                  <a:pt x="59088" y="27846"/>
                </a:lnTo>
                <a:lnTo>
                  <a:pt x="27846" y="59088"/>
                </a:lnTo>
                <a:lnTo>
                  <a:pt x="7357" y="98706"/>
                </a:lnTo>
                <a:lnTo>
                  <a:pt x="0" y="144322"/>
                </a:lnTo>
                <a:lnTo>
                  <a:pt x="0" y="1298905"/>
                </a:lnTo>
                <a:lnTo>
                  <a:pt x="7357" y="1344521"/>
                </a:lnTo>
                <a:lnTo>
                  <a:pt x="27846" y="1384139"/>
                </a:lnTo>
                <a:lnTo>
                  <a:pt x="59088" y="1415381"/>
                </a:lnTo>
                <a:lnTo>
                  <a:pt x="98706" y="1435870"/>
                </a:lnTo>
                <a:lnTo>
                  <a:pt x="144322" y="1443228"/>
                </a:lnTo>
                <a:lnTo>
                  <a:pt x="2742133" y="1443228"/>
                </a:lnTo>
                <a:lnTo>
                  <a:pt x="2787749" y="1435870"/>
                </a:lnTo>
                <a:lnTo>
                  <a:pt x="2827367" y="1415381"/>
                </a:lnTo>
                <a:lnTo>
                  <a:pt x="2858609" y="1384139"/>
                </a:lnTo>
                <a:lnTo>
                  <a:pt x="2879098" y="1344521"/>
                </a:lnTo>
                <a:lnTo>
                  <a:pt x="2886456" y="1298905"/>
                </a:lnTo>
                <a:lnTo>
                  <a:pt x="2886456" y="144322"/>
                </a:lnTo>
                <a:lnTo>
                  <a:pt x="2879098" y="98706"/>
                </a:lnTo>
                <a:lnTo>
                  <a:pt x="2858609" y="59088"/>
                </a:lnTo>
                <a:lnTo>
                  <a:pt x="2827367" y="27846"/>
                </a:lnTo>
                <a:lnTo>
                  <a:pt x="2787749" y="7357"/>
                </a:lnTo>
                <a:lnTo>
                  <a:pt x="2742133" y="0"/>
                </a:lnTo>
                <a:close/>
              </a:path>
            </a:pathLst>
          </a:custGeom>
          <a:solidFill>
            <a:srgbClr val="8DAFD6"/>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465962" y="4680584"/>
            <a:ext cx="2886710" cy="1443355"/>
          </a:xfrm>
          <a:custGeom>
            <a:avLst/>
            <a:gdLst/>
            <a:ahLst/>
            <a:cxnLst/>
            <a:rect l="l" t="t" r="r" b="b"/>
            <a:pathLst>
              <a:path w="2886710" h="1443354">
                <a:moveTo>
                  <a:pt x="2742133" y="0"/>
                </a:moveTo>
                <a:lnTo>
                  <a:pt x="144322" y="0"/>
                </a:lnTo>
                <a:lnTo>
                  <a:pt x="98706" y="7357"/>
                </a:lnTo>
                <a:lnTo>
                  <a:pt x="59088" y="27846"/>
                </a:lnTo>
                <a:lnTo>
                  <a:pt x="27846" y="59088"/>
                </a:lnTo>
                <a:lnTo>
                  <a:pt x="7357" y="98706"/>
                </a:lnTo>
                <a:lnTo>
                  <a:pt x="0" y="144322"/>
                </a:lnTo>
                <a:lnTo>
                  <a:pt x="0" y="1298905"/>
                </a:lnTo>
                <a:lnTo>
                  <a:pt x="7357" y="1344521"/>
                </a:lnTo>
                <a:lnTo>
                  <a:pt x="27846" y="1384139"/>
                </a:lnTo>
                <a:lnTo>
                  <a:pt x="59088" y="1415381"/>
                </a:lnTo>
                <a:lnTo>
                  <a:pt x="98706" y="1435870"/>
                </a:lnTo>
                <a:lnTo>
                  <a:pt x="144322" y="1443228"/>
                </a:lnTo>
                <a:lnTo>
                  <a:pt x="2742133" y="1443228"/>
                </a:lnTo>
                <a:lnTo>
                  <a:pt x="2787749" y="1435870"/>
                </a:lnTo>
                <a:lnTo>
                  <a:pt x="2827367" y="1415381"/>
                </a:lnTo>
                <a:lnTo>
                  <a:pt x="2858609" y="1384139"/>
                </a:lnTo>
                <a:lnTo>
                  <a:pt x="2879098" y="1344521"/>
                </a:lnTo>
                <a:lnTo>
                  <a:pt x="2886456" y="1298905"/>
                </a:lnTo>
                <a:lnTo>
                  <a:pt x="2886456" y="144322"/>
                </a:lnTo>
                <a:lnTo>
                  <a:pt x="2879098" y="98706"/>
                </a:lnTo>
                <a:lnTo>
                  <a:pt x="2858609" y="59088"/>
                </a:lnTo>
                <a:lnTo>
                  <a:pt x="2827367" y="27846"/>
                </a:lnTo>
                <a:lnTo>
                  <a:pt x="2787749" y="7357"/>
                </a:lnTo>
                <a:lnTo>
                  <a:pt x="2742133" y="0"/>
                </a:lnTo>
                <a:close/>
              </a:path>
            </a:pathLst>
          </a:custGeom>
          <a:solidFill>
            <a:srgbClr val="8DAFD6"/>
          </a:solidFill>
        </p:spPr>
        <p:txBody>
          <a:bodyPr wrap="square" lIns="0" tIns="0" rIns="0" bIns="0" rtlCol="0"/>
          <a:lstStyle/>
          <a:p>
            <a:endParaRPr/>
          </a:p>
        </p:txBody>
      </p:sp>
      <p:sp>
        <p:nvSpPr>
          <p:cNvPr id="14" name="object 14"/>
          <p:cNvSpPr txBox="1"/>
          <p:nvPr/>
        </p:nvSpPr>
        <p:spPr>
          <a:xfrm>
            <a:off x="731867" y="4841554"/>
            <a:ext cx="2353310" cy="1111250"/>
          </a:xfrm>
          <a:prstGeom prst="rect">
            <a:avLst/>
          </a:prstGeom>
        </p:spPr>
        <p:txBody>
          <a:bodyPr vert="horz" wrap="square" lIns="0" tIns="0" rIns="0" bIns="0" rtlCol="0">
            <a:spAutoFit/>
          </a:bodyPr>
          <a:lstStyle/>
          <a:p>
            <a:pPr marL="12700" marR="5080" indent="104775" algn="just">
              <a:lnSpc>
                <a:spcPts val="2860"/>
              </a:lnSpc>
            </a:pPr>
            <a:r>
              <a:rPr sz="2600" spc="-15">
                <a:solidFill>
                  <a:srgbClr val="FFFFFF"/>
                </a:solidFill>
                <a:latin typeface="Calibri"/>
                <a:cs typeface="Calibri"/>
              </a:rPr>
              <a:t>Update </a:t>
            </a:r>
            <a:r>
              <a:rPr sz="2600" spc="-5">
                <a:solidFill>
                  <a:srgbClr val="FFFFFF"/>
                </a:solidFill>
                <a:latin typeface="Calibri"/>
                <a:cs typeface="Calibri"/>
              </a:rPr>
              <a:t>SIS with  </a:t>
            </a:r>
            <a:r>
              <a:rPr sz="2600" spc="-10">
                <a:solidFill>
                  <a:srgbClr val="FFFFFF"/>
                </a:solidFill>
                <a:latin typeface="Calibri"/>
                <a:cs typeface="Calibri"/>
              </a:rPr>
              <a:t>new coding </a:t>
            </a:r>
            <a:r>
              <a:rPr sz="2600" spc="-5">
                <a:solidFill>
                  <a:srgbClr val="FFFFFF"/>
                </a:solidFill>
                <a:latin typeface="Calibri"/>
                <a:cs typeface="Calibri"/>
              </a:rPr>
              <a:t>prior  </a:t>
            </a:r>
            <a:r>
              <a:rPr sz="2600" spc="-15">
                <a:solidFill>
                  <a:srgbClr val="FFFFFF"/>
                </a:solidFill>
                <a:latin typeface="Calibri"/>
                <a:cs typeface="Calibri"/>
              </a:rPr>
              <a:t>to </a:t>
            </a:r>
            <a:r>
              <a:rPr sz="2600" spc="-10">
                <a:solidFill>
                  <a:srgbClr val="FFFFFF"/>
                </a:solidFill>
                <a:latin typeface="Calibri"/>
                <a:cs typeface="Calibri"/>
              </a:rPr>
              <a:t>October</a:t>
            </a:r>
            <a:r>
              <a:rPr sz="2600" spc="-45">
                <a:solidFill>
                  <a:srgbClr val="FFFFFF"/>
                </a:solidFill>
                <a:latin typeface="Calibri"/>
                <a:cs typeface="Calibri"/>
              </a:rPr>
              <a:t> </a:t>
            </a:r>
            <a:r>
              <a:rPr sz="2600" spc="-10">
                <a:solidFill>
                  <a:srgbClr val="FFFFFF"/>
                </a:solidFill>
                <a:latin typeface="Calibri"/>
                <a:cs typeface="Calibri"/>
              </a:rPr>
              <a:t>Count</a:t>
            </a:r>
            <a:endParaRPr sz="2600">
              <a:latin typeface="Calibri"/>
              <a:cs typeface="Calibri"/>
            </a:endParaRPr>
          </a:p>
        </p:txBody>
      </p:sp>
      <p:sp>
        <p:nvSpPr>
          <p:cNvPr id="15" name="object 15">
            <a:extLst>
              <a:ext uri="{C183D7F6-B498-43B3-948B-1728B52AA6E4}">
                <adec:decorative xmlns:adec="http://schemas.microsoft.com/office/drawing/2017/decorative" val="1"/>
              </a:ext>
            </a:extLst>
          </p:cNvPr>
          <p:cNvSpPr/>
          <p:nvPr/>
        </p:nvSpPr>
        <p:spPr>
          <a:xfrm>
            <a:off x="2631758" y="2686366"/>
            <a:ext cx="937260" cy="1303020"/>
          </a:xfrm>
          <a:custGeom>
            <a:avLst/>
            <a:gdLst/>
            <a:ahLst/>
            <a:cxnLst/>
            <a:rect l="l" t="t" r="r" b="b"/>
            <a:pathLst>
              <a:path w="937260" h="1303020">
                <a:moveTo>
                  <a:pt x="0" y="957834"/>
                </a:moveTo>
                <a:lnTo>
                  <a:pt x="92443" y="1302829"/>
                </a:lnTo>
                <a:lnTo>
                  <a:pt x="437438" y="1210386"/>
                </a:lnTo>
                <a:lnTo>
                  <a:pt x="349948" y="1159878"/>
                </a:lnTo>
                <a:lnTo>
                  <a:pt x="437437" y="1008341"/>
                </a:lnTo>
                <a:lnTo>
                  <a:pt x="87490" y="1008341"/>
                </a:lnTo>
                <a:lnTo>
                  <a:pt x="0" y="957834"/>
                </a:lnTo>
                <a:close/>
              </a:path>
              <a:path w="937260" h="1303020">
                <a:moveTo>
                  <a:pt x="844626" y="0"/>
                </a:moveTo>
                <a:lnTo>
                  <a:pt x="499630" y="92443"/>
                </a:lnTo>
                <a:lnTo>
                  <a:pt x="587121" y="142951"/>
                </a:lnTo>
                <a:lnTo>
                  <a:pt x="87490" y="1008341"/>
                </a:lnTo>
                <a:lnTo>
                  <a:pt x="437437" y="1008341"/>
                </a:lnTo>
                <a:lnTo>
                  <a:pt x="849579" y="294487"/>
                </a:lnTo>
                <a:lnTo>
                  <a:pt x="923532" y="294487"/>
                </a:lnTo>
                <a:lnTo>
                  <a:pt x="844626" y="0"/>
                </a:lnTo>
                <a:close/>
              </a:path>
              <a:path w="937260" h="1303020">
                <a:moveTo>
                  <a:pt x="923532" y="294487"/>
                </a:moveTo>
                <a:lnTo>
                  <a:pt x="849579" y="294487"/>
                </a:lnTo>
                <a:lnTo>
                  <a:pt x="937069" y="345008"/>
                </a:lnTo>
                <a:lnTo>
                  <a:pt x="923532" y="294487"/>
                </a:lnTo>
                <a:close/>
              </a:path>
            </a:pathLst>
          </a:custGeom>
          <a:solidFill>
            <a:srgbClr val="A0BDE0"/>
          </a:solidFill>
        </p:spPr>
        <p:txBody>
          <a:bodyPr wrap="square" lIns="0" tIns="0" rIns="0" bIns="0" rtlCol="0"/>
          <a:lstStyle/>
          <a:p>
            <a:endParaRPr/>
          </a:p>
        </p:txBody>
      </p:sp>
      <p:sp>
        <p:nvSpPr>
          <p:cNvPr id="11" name="object 11"/>
          <p:cNvSpPr txBox="1"/>
          <p:nvPr/>
        </p:nvSpPr>
        <p:spPr>
          <a:xfrm>
            <a:off x="5377771" y="4841554"/>
            <a:ext cx="2594610" cy="1111250"/>
          </a:xfrm>
          <a:prstGeom prst="rect">
            <a:avLst/>
          </a:prstGeom>
        </p:spPr>
        <p:txBody>
          <a:bodyPr vert="horz" wrap="square" lIns="0" tIns="0" rIns="0" bIns="0" rtlCol="0">
            <a:spAutoFit/>
          </a:bodyPr>
          <a:lstStyle/>
          <a:p>
            <a:pPr marL="12700" marR="5080" indent="138430">
              <a:lnSpc>
                <a:spcPts val="2860"/>
              </a:lnSpc>
            </a:pPr>
            <a:r>
              <a:rPr sz="2600" spc="-40">
                <a:solidFill>
                  <a:srgbClr val="FFFFFF"/>
                </a:solidFill>
                <a:latin typeface="Calibri"/>
                <a:cs typeface="Calibri"/>
              </a:rPr>
              <a:t>Teachers </a:t>
            </a:r>
            <a:r>
              <a:rPr sz="2600" spc="-5">
                <a:solidFill>
                  <a:srgbClr val="FFFFFF"/>
                </a:solidFill>
                <a:latin typeface="Calibri"/>
                <a:cs typeface="Calibri"/>
              </a:rPr>
              <a:t>notified  as soon as </a:t>
            </a:r>
            <a:r>
              <a:rPr sz="2600" spc="-15">
                <a:solidFill>
                  <a:srgbClr val="FFFFFF"/>
                </a:solidFill>
                <a:latin typeface="Calibri"/>
                <a:cs typeface="Calibri"/>
              </a:rPr>
              <a:t>updated  </a:t>
            </a:r>
            <a:r>
              <a:rPr sz="2600" spc="-10">
                <a:solidFill>
                  <a:srgbClr val="FFFFFF"/>
                </a:solidFill>
                <a:latin typeface="Calibri"/>
                <a:cs typeface="Calibri"/>
              </a:rPr>
              <a:t>placement</a:t>
            </a:r>
            <a:r>
              <a:rPr sz="2600" spc="-55">
                <a:solidFill>
                  <a:srgbClr val="FFFFFF"/>
                </a:solidFill>
                <a:latin typeface="Calibri"/>
                <a:cs typeface="Calibri"/>
              </a:rPr>
              <a:t> </a:t>
            </a:r>
            <a:r>
              <a:rPr sz="2600" spc="-5">
                <a:solidFill>
                  <a:srgbClr val="FFFFFF"/>
                </a:solidFill>
                <a:latin typeface="Calibri"/>
                <a:cs typeface="Calibri"/>
              </a:rPr>
              <a:t>decided</a:t>
            </a:r>
            <a:endParaRPr sz="2600">
              <a:latin typeface="Calibri"/>
              <a:cs typeface="Calibri"/>
            </a:endParaRPr>
          </a:p>
        </p:txBody>
      </p:sp>
      <p:sp>
        <p:nvSpPr>
          <p:cNvPr id="12" name="object 12">
            <a:extLst>
              <a:ext uri="{C183D7F6-B498-43B3-948B-1728B52AA6E4}">
                <adec:decorative xmlns:adec="http://schemas.microsoft.com/office/drawing/2017/decorative" val="1"/>
              </a:ext>
            </a:extLst>
          </p:cNvPr>
          <p:cNvSpPr/>
          <p:nvPr/>
        </p:nvSpPr>
        <p:spPr>
          <a:xfrm>
            <a:off x="3539490" y="5149596"/>
            <a:ext cx="1504950" cy="505459"/>
          </a:xfrm>
          <a:custGeom>
            <a:avLst/>
            <a:gdLst/>
            <a:ahLst/>
            <a:cxnLst/>
            <a:rect l="l" t="t" r="r" b="b"/>
            <a:pathLst>
              <a:path w="1504950" h="505460">
                <a:moveTo>
                  <a:pt x="252603" y="0"/>
                </a:moveTo>
                <a:lnTo>
                  <a:pt x="0" y="252602"/>
                </a:lnTo>
                <a:lnTo>
                  <a:pt x="252603" y="505205"/>
                </a:lnTo>
                <a:lnTo>
                  <a:pt x="252603" y="404164"/>
                </a:lnTo>
                <a:lnTo>
                  <a:pt x="1353388" y="404164"/>
                </a:lnTo>
                <a:lnTo>
                  <a:pt x="1504950" y="252602"/>
                </a:lnTo>
                <a:lnTo>
                  <a:pt x="1353388" y="101041"/>
                </a:lnTo>
                <a:lnTo>
                  <a:pt x="252603" y="101041"/>
                </a:lnTo>
                <a:lnTo>
                  <a:pt x="252603" y="0"/>
                </a:lnTo>
                <a:close/>
              </a:path>
              <a:path w="1504950" h="505460">
                <a:moveTo>
                  <a:pt x="1353388" y="404164"/>
                </a:moveTo>
                <a:lnTo>
                  <a:pt x="1252347" y="404164"/>
                </a:lnTo>
                <a:lnTo>
                  <a:pt x="1252347" y="505205"/>
                </a:lnTo>
                <a:lnTo>
                  <a:pt x="1353388" y="404164"/>
                </a:lnTo>
                <a:close/>
              </a:path>
              <a:path w="1504950" h="505460">
                <a:moveTo>
                  <a:pt x="1252347" y="0"/>
                </a:moveTo>
                <a:lnTo>
                  <a:pt x="1252347" y="101041"/>
                </a:lnTo>
                <a:lnTo>
                  <a:pt x="1353388" y="101041"/>
                </a:lnTo>
                <a:lnTo>
                  <a:pt x="1252347" y="0"/>
                </a:lnTo>
                <a:close/>
              </a:path>
            </a:pathLst>
          </a:custGeom>
          <a:solidFill>
            <a:srgbClr val="A0BDE0"/>
          </a:solid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134" y="199633"/>
            <a:ext cx="3710940" cy="548640"/>
          </a:xfrm>
          <a:prstGeom prst="rect">
            <a:avLst/>
          </a:prstGeom>
        </p:spPr>
        <p:txBody>
          <a:bodyPr vert="horz" wrap="square" lIns="0" tIns="0" rIns="0" bIns="0" rtlCol="0">
            <a:spAutoFit/>
          </a:bodyPr>
          <a:lstStyle/>
          <a:p>
            <a:pPr marL="12700">
              <a:lnSpc>
                <a:spcPct val="100000"/>
              </a:lnSpc>
            </a:pPr>
            <a:r>
              <a:rPr sz="3600" spc="-5">
                <a:solidFill>
                  <a:srgbClr val="000000"/>
                </a:solidFill>
              </a:rPr>
              <a:t>ACCESS</a:t>
            </a:r>
            <a:r>
              <a:rPr sz="3600" spc="-35">
                <a:solidFill>
                  <a:srgbClr val="000000"/>
                </a:solidFill>
              </a:rPr>
              <a:t> </a:t>
            </a:r>
            <a:r>
              <a:rPr sz="3600" spc="-5">
                <a:solidFill>
                  <a:srgbClr val="000000"/>
                </a:solidFill>
              </a:rPr>
              <a:t>Results</a:t>
            </a:r>
            <a:endParaRPr sz="3600"/>
          </a:p>
        </p:txBody>
      </p:sp>
      <p:sp>
        <p:nvSpPr>
          <p:cNvPr id="3" name="object 3"/>
          <p:cNvSpPr txBox="1"/>
          <p:nvPr/>
        </p:nvSpPr>
        <p:spPr>
          <a:xfrm>
            <a:off x="206348" y="1062297"/>
            <a:ext cx="8703310" cy="4724370"/>
          </a:xfrm>
          <a:prstGeom prst="rect">
            <a:avLst/>
          </a:prstGeom>
        </p:spPr>
        <p:txBody>
          <a:bodyPr vert="horz" wrap="square" lIns="0" tIns="0" rIns="0" bIns="0" rtlCol="0">
            <a:spAutoFit/>
          </a:bodyPr>
          <a:lstStyle/>
          <a:p>
            <a:pPr marL="184150" indent="-171450">
              <a:lnSpc>
                <a:spcPct val="100000"/>
              </a:lnSpc>
              <a:buChar char="•"/>
              <a:tabLst>
                <a:tab pos="184150" algn="l"/>
              </a:tabLst>
            </a:pPr>
            <a:r>
              <a:rPr sz="2400" spc="-5">
                <a:latin typeface="Arial"/>
                <a:cs typeface="Arial"/>
              </a:rPr>
              <a:t>Achievement results available through WIDA AMS</a:t>
            </a:r>
            <a:r>
              <a:rPr sz="2400" spc="-190">
                <a:latin typeface="Arial"/>
                <a:cs typeface="Arial"/>
              </a:rPr>
              <a:t> </a:t>
            </a:r>
            <a:r>
              <a:rPr sz="2400" spc="-5">
                <a:latin typeface="Arial"/>
                <a:cs typeface="Arial"/>
              </a:rPr>
              <a:t>site.</a:t>
            </a:r>
            <a:endParaRPr sz="2400">
              <a:latin typeface="Arial"/>
              <a:cs typeface="Arial"/>
            </a:endParaRPr>
          </a:p>
          <a:p>
            <a:pPr>
              <a:lnSpc>
                <a:spcPct val="100000"/>
              </a:lnSpc>
              <a:spcBef>
                <a:spcPts val="35"/>
              </a:spcBef>
              <a:buFont typeface="Arial"/>
              <a:buChar char="•"/>
            </a:pPr>
            <a:endParaRPr sz="3650">
              <a:latin typeface="Times New Roman"/>
              <a:cs typeface="Times New Roman"/>
            </a:endParaRPr>
          </a:p>
          <a:p>
            <a:pPr marL="184150" marR="5080" indent="-171450">
              <a:lnSpc>
                <a:spcPts val="2590"/>
              </a:lnSpc>
              <a:buChar char="•"/>
              <a:tabLst>
                <a:tab pos="184150" algn="l"/>
              </a:tabLst>
            </a:pPr>
            <a:r>
              <a:rPr sz="2400" spc="-5">
                <a:latin typeface="Arial"/>
                <a:cs typeface="Arial"/>
              </a:rPr>
              <a:t>Coordinate with school leader/school assessment coordinator  to gain access to growth results and previous school year</a:t>
            </a:r>
            <a:r>
              <a:rPr sz="2400" spc="110">
                <a:latin typeface="Arial"/>
                <a:cs typeface="Arial"/>
              </a:rPr>
              <a:t> </a:t>
            </a:r>
            <a:r>
              <a:rPr sz="2400" spc="-5">
                <a:latin typeface="Arial"/>
                <a:cs typeface="Arial"/>
              </a:rPr>
              <a:t>data.</a:t>
            </a:r>
            <a:endParaRPr sz="2400">
              <a:latin typeface="Arial"/>
              <a:cs typeface="Arial"/>
            </a:endParaRPr>
          </a:p>
          <a:p>
            <a:pPr>
              <a:lnSpc>
                <a:spcPct val="100000"/>
              </a:lnSpc>
              <a:spcBef>
                <a:spcPts val="5"/>
              </a:spcBef>
              <a:buFont typeface="Arial"/>
              <a:buChar char="•"/>
            </a:pPr>
            <a:endParaRPr lang="en-US" sz="3350">
              <a:latin typeface="Times New Roman"/>
              <a:cs typeface="Times New Roman"/>
            </a:endParaRPr>
          </a:p>
          <a:p>
            <a:pPr>
              <a:lnSpc>
                <a:spcPct val="100000"/>
              </a:lnSpc>
              <a:spcBef>
                <a:spcPts val="5"/>
              </a:spcBef>
              <a:buFont typeface="Arial"/>
              <a:buChar char="•"/>
            </a:pPr>
            <a:r>
              <a:rPr lang="en-US" sz="2400">
                <a:latin typeface="Arial" panose="020B0604020202020204" pitchFamily="34" charset="0"/>
                <a:cs typeface="Arial" panose="020B0604020202020204" pitchFamily="34" charset="0"/>
              </a:rPr>
              <a:t> New this year: Paper testing in grades 1-12 will only be available for students who need paper testing as an accommodation as documented in their IEP/504 Plan.</a:t>
            </a:r>
          </a:p>
          <a:p>
            <a:pPr>
              <a:lnSpc>
                <a:spcPct val="100000"/>
              </a:lnSpc>
              <a:spcBef>
                <a:spcPts val="5"/>
              </a:spcBef>
            </a:pPr>
            <a:endParaRPr sz="2400">
              <a:latin typeface="Arial" panose="020B0604020202020204" pitchFamily="34" charset="0"/>
              <a:cs typeface="Arial" panose="020B0604020202020204" pitchFamily="34" charset="0"/>
            </a:endParaRPr>
          </a:p>
          <a:p>
            <a:pPr marL="184150" indent="-171450">
              <a:lnSpc>
                <a:spcPct val="100000"/>
              </a:lnSpc>
              <a:buChar char="•"/>
              <a:tabLst>
                <a:tab pos="184150" algn="l"/>
              </a:tabLst>
            </a:pPr>
            <a:r>
              <a:rPr sz="2400" spc="-45">
                <a:latin typeface="Arial"/>
                <a:cs typeface="Arial"/>
              </a:rPr>
              <a:t>Testing </a:t>
            </a:r>
            <a:r>
              <a:rPr sz="2400" spc="-5">
                <a:latin typeface="Arial"/>
                <a:cs typeface="Arial"/>
              </a:rPr>
              <a:t>Window:</a:t>
            </a:r>
            <a:endParaRPr sz="2400">
              <a:latin typeface="Arial"/>
              <a:cs typeface="Arial"/>
            </a:endParaRPr>
          </a:p>
          <a:p>
            <a:pPr marL="527050" lvl="1" indent="-171450">
              <a:lnSpc>
                <a:spcPct val="100000"/>
              </a:lnSpc>
              <a:spcBef>
                <a:spcPts val="110"/>
              </a:spcBef>
              <a:buChar char="•"/>
              <a:tabLst>
                <a:tab pos="527050" algn="l"/>
              </a:tabLst>
            </a:pPr>
            <a:r>
              <a:rPr lang="en-US" sz="2400" spc="-5">
                <a:highlight>
                  <a:srgbClr val="FFFF00"/>
                </a:highlight>
                <a:latin typeface="Arial"/>
                <a:cs typeface="Arial"/>
              </a:rPr>
              <a:t>January 8</a:t>
            </a:r>
            <a:r>
              <a:rPr lang="en-US" sz="2400" spc="-5" baseline="30000">
                <a:highlight>
                  <a:srgbClr val="FFFF00"/>
                </a:highlight>
                <a:latin typeface="Arial"/>
                <a:cs typeface="Arial"/>
              </a:rPr>
              <a:t>th</a:t>
            </a:r>
            <a:r>
              <a:rPr lang="en-US" sz="2400" spc="-5">
                <a:highlight>
                  <a:srgbClr val="FFFF00"/>
                </a:highlight>
                <a:latin typeface="Arial"/>
                <a:cs typeface="Arial"/>
              </a:rPr>
              <a:t>, 2024 </a:t>
            </a:r>
            <a:r>
              <a:rPr lang="en-US" sz="2400">
                <a:highlight>
                  <a:srgbClr val="FFFF00"/>
                </a:highlight>
                <a:latin typeface="Arial"/>
                <a:cs typeface="Arial"/>
              </a:rPr>
              <a:t>- </a:t>
            </a:r>
            <a:r>
              <a:rPr lang="en-US" sz="2400" spc="-5">
                <a:highlight>
                  <a:srgbClr val="FFFF00"/>
                </a:highlight>
                <a:latin typeface="Arial"/>
                <a:cs typeface="Arial"/>
              </a:rPr>
              <a:t>February 9</a:t>
            </a:r>
            <a:r>
              <a:rPr lang="en-US" sz="2400" spc="-5" baseline="30000">
                <a:highlight>
                  <a:srgbClr val="FFFF00"/>
                </a:highlight>
                <a:latin typeface="Arial"/>
                <a:cs typeface="Arial"/>
              </a:rPr>
              <a:t>th</a:t>
            </a:r>
            <a:r>
              <a:rPr lang="en-US" sz="2400" spc="-5">
                <a:highlight>
                  <a:srgbClr val="FFFF00"/>
                </a:highlight>
                <a:latin typeface="Arial"/>
                <a:cs typeface="Arial"/>
              </a:rPr>
              <a:t>,</a:t>
            </a:r>
            <a:r>
              <a:rPr lang="en-US" sz="2400" spc="15">
                <a:highlight>
                  <a:srgbClr val="FFFF00"/>
                </a:highlight>
                <a:latin typeface="Arial"/>
                <a:cs typeface="Arial"/>
              </a:rPr>
              <a:t> </a:t>
            </a:r>
            <a:r>
              <a:rPr lang="en-US" sz="2400" spc="-10">
                <a:highlight>
                  <a:srgbClr val="FFFF00"/>
                </a:highlight>
                <a:latin typeface="Arial"/>
                <a:cs typeface="Arial"/>
              </a:rPr>
              <a:t>2024.</a:t>
            </a:r>
          </a:p>
          <a:p>
            <a:pPr marL="355600" lvl="1">
              <a:lnSpc>
                <a:spcPct val="100000"/>
              </a:lnSpc>
              <a:spcBef>
                <a:spcPts val="110"/>
              </a:spcBef>
              <a:tabLst>
                <a:tab pos="527050" algn="l"/>
              </a:tabLst>
            </a:pPr>
            <a:endParaRPr lang="en-US" sz="2400" spc="-10">
              <a:highlight>
                <a:srgbClr val="FFFF00"/>
              </a:highlight>
              <a:latin typeface="Arial"/>
              <a:cs typeface="Arial"/>
            </a:endParaRPr>
          </a:p>
        </p:txBody>
      </p:sp>
    </p:spTree>
    <p:extLst>
      <p:ext uri="{BB962C8B-B14F-4D97-AF65-F5344CB8AC3E}">
        <p14:creationId xmlns:p14="http://schemas.microsoft.com/office/powerpoint/2010/main" val="2139269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806" y="233513"/>
            <a:ext cx="6233160" cy="567055"/>
          </a:xfrm>
          <a:prstGeom prst="rect">
            <a:avLst/>
          </a:prstGeom>
        </p:spPr>
        <p:txBody>
          <a:bodyPr vert="horz" wrap="square" lIns="0" tIns="0" rIns="0" bIns="0" rtlCol="0">
            <a:spAutoFit/>
          </a:bodyPr>
          <a:lstStyle/>
          <a:p>
            <a:pPr marL="12700">
              <a:lnSpc>
                <a:spcPct val="100000"/>
              </a:lnSpc>
            </a:pPr>
            <a:r>
              <a:rPr sz="3600" spc="-5">
                <a:solidFill>
                  <a:srgbClr val="000000"/>
                </a:solidFill>
              </a:rPr>
              <a:t>Interpreting ACCESS</a:t>
            </a:r>
            <a:r>
              <a:rPr sz="3600" spc="-160">
                <a:solidFill>
                  <a:srgbClr val="000000"/>
                </a:solidFill>
              </a:rPr>
              <a:t> </a:t>
            </a:r>
            <a:r>
              <a:rPr sz="3600" spc="-5">
                <a:solidFill>
                  <a:srgbClr val="000000"/>
                </a:solidFill>
              </a:rPr>
              <a:t>growth</a:t>
            </a:r>
            <a:endParaRPr sz="3600"/>
          </a:p>
        </p:txBody>
      </p:sp>
      <p:sp>
        <p:nvSpPr>
          <p:cNvPr id="3" name="object 3" descr="Screenshot of ACCESS growth report"/>
          <p:cNvSpPr/>
          <p:nvPr/>
        </p:nvSpPr>
        <p:spPr>
          <a:xfrm>
            <a:off x="1616202" y="1092708"/>
            <a:ext cx="5400293" cy="351434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04624" y="5129455"/>
            <a:ext cx="7951470" cy="1113790"/>
          </a:xfrm>
          <a:prstGeom prst="rect">
            <a:avLst/>
          </a:prstGeom>
        </p:spPr>
        <p:txBody>
          <a:bodyPr vert="horz" wrap="square" lIns="0" tIns="0" rIns="0" bIns="0" rtlCol="0">
            <a:spAutoFit/>
          </a:bodyPr>
          <a:lstStyle/>
          <a:p>
            <a:pPr marL="12700">
              <a:lnSpc>
                <a:spcPct val="100000"/>
              </a:lnSpc>
            </a:pPr>
            <a:r>
              <a:rPr sz="2400" b="1" spc="-5">
                <a:latin typeface="Arial"/>
                <a:cs typeface="Arial"/>
              </a:rPr>
              <a:t>SGP: </a:t>
            </a:r>
            <a:r>
              <a:rPr sz="2400" spc="-5">
                <a:latin typeface="Arial"/>
                <a:cs typeface="Arial"/>
              </a:rPr>
              <a:t>Student growth</a:t>
            </a:r>
            <a:r>
              <a:rPr sz="2400" spc="-40">
                <a:latin typeface="Arial"/>
                <a:cs typeface="Arial"/>
              </a:rPr>
              <a:t> </a:t>
            </a:r>
            <a:r>
              <a:rPr sz="2400" spc="-5">
                <a:latin typeface="Arial"/>
                <a:cs typeface="Arial"/>
              </a:rPr>
              <a:t>percentile</a:t>
            </a:r>
            <a:endParaRPr sz="2400">
              <a:latin typeface="Arial"/>
              <a:cs typeface="Arial"/>
            </a:endParaRPr>
          </a:p>
          <a:p>
            <a:pPr marL="12700" marR="5080">
              <a:lnSpc>
                <a:spcPct val="100000"/>
              </a:lnSpc>
            </a:pPr>
            <a:r>
              <a:rPr sz="2400" b="1" spc="-5">
                <a:latin typeface="Arial"/>
                <a:cs typeface="Arial"/>
              </a:rPr>
              <a:t>AGP: </a:t>
            </a:r>
            <a:r>
              <a:rPr sz="2400" spc="-5">
                <a:latin typeface="Arial"/>
                <a:cs typeface="Arial"/>
              </a:rPr>
              <a:t>Adequate Student Growth Percentile (AGP) required  for this student to be considered</a:t>
            </a:r>
            <a:r>
              <a:rPr sz="2400" spc="40">
                <a:latin typeface="Arial"/>
                <a:cs typeface="Arial"/>
              </a:rPr>
              <a:t> </a:t>
            </a:r>
            <a:r>
              <a:rPr sz="2400" spc="-5">
                <a:latin typeface="Arial"/>
                <a:cs typeface="Arial"/>
              </a:rPr>
              <a:t>"on-track-to-standard"</a:t>
            </a:r>
            <a:endParaRPr sz="2400">
              <a:latin typeface="Arial"/>
              <a:cs typeface="Arial"/>
            </a:endParaRPr>
          </a:p>
        </p:txBody>
      </p:sp>
    </p:spTree>
    <p:extLst>
      <p:ext uri="{BB962C8B-B14F-4D97-AF65-F5344CB8AC3E}">
        <p14:creationId xmlns:p14="http://schemas.microsoft.com/office/powerpoint/2010/main" val="4076997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E392-0F4D-1F9D-850A-5BFFE34418E9}"/>
              </a:ext>
            </a:extLst>
          </p:cNvPr>
          <p:cNvSpPr>
            <a:spLocks noGrp="1"/>
          </p:cNvSpPr>
          <p:nvPr>
            <p:ph type="title"/>
          </p:nvPr>
        </p:nvSpPr>
        <p:spPr/>
        <p:txBody>
          <a:bodyPr/>
          <a:lstStyle/>
          <a:p>
            <a:r>
              <a:rPr lang="en-US">
                <a:latin typeface="Arial"/>
                <a:cs typeface="Arial"/>
              </a:rPr>
              <a:t>October Count Coding</a:t>
            </a:r>
            <a:endParaRPr lang="en-US"/>
          </a:p>
        </p:txBody>
      </p:sp>
      <p:sp>
        <p:nvSpPr>
          <p:cNvPr id="3" name="Content Placeholder 2">
            <a:extLst>
              <a:ext uri="{FF2B5EF4-FFF2-40B4-BE49-F238E27FC236}">
                <a16:creationId xmlns:a16="http://schemas.microsoft.com/office/drawing/2014/main" id="{E5EC2099-EAC0-8162-9681-D1F0347BDDF6}"/>
              </a:ext>
            </a:extLst>
          </p:cNvPr>
          <p:cNvSpPr>
            <a:spLocks noGrp="1"/>
          </p:cNvSpPr>
          <p:nvPr>
            <p:ph idx="1"/>
          </p:nvPr>
        </p:nvSpPr>
        <p:spPr/>
        <p:txBody>
          <a:bodyPr vert="horz" lIns="91440" tIns="45720" rIns="91440" bIns="45720" rtlCol="0" anchor="t">
            <a:normAutofit/>
          </a:bodyPr>
          <a:lstStyle/>
          <a:p>
            <a:r>
              <a:rPr lang="en-US">
                <a:latin typeface="Arial"/>
                <a:cs typeface="Arial"/>
              </a:rPr>
              <a:t>ACCESS test rosters are pulled from the preliminary list</a:t>
            </a:r>
          </a:p>
          <a:p>
            <a:r>
              <a:rPr lang="en-US">
                <a:latin typeface="Arial"/>
                <a:cs typeface="Arial"/>
              </a:rPr>
              <a:t>October 2nd – All students coded correctly</a:t>
            </a:r>
            <a:endParaRPr lang="en-US"/>
          </a:p>
          <a:p>
            <a:r>
              <a:rPr lang="en-US">
                <a:latin typeface="Arial"/>
                <a:cs typeface="Arial"/>
              </a:rPr>
              <a:t>Audit – WIDA Screener Score Reports should be printed and filed!</a:t>
            </a:r>
            <a:endParaRPr lang="en-US"/>
          </a:p>
        </p:txBody>
      </p:sp>
    </p:spTree>
    <p:extLst>
      <p:ext uri="{BB962C8B-B14F-4D97-AF65-F5344CB8AC3E}">
        <p14:creationId xmlns:p14="http://schemas.microsoft.com/office/powerpoint/2010/main" val="1320804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04CE-E148-2C15-EDC2-4A9E290D385A}"/>
              </a:ext>
            </a:extLst>
          </p:cNvPr>
          <p:cNvSpPr>
            <a:spLocks noGrp="1"/>
          </p:cNvSpPr>
          <p:nvPr>
            <p:ph type="title"/>
          </p:nvPr>
        </p:nvSpPr>
        <p:spPr>
          <a:xfrm>
            <a:off x="628650" y="315912"/>
            <a:ext cx="7886700" cy="730249"/>
          </a:xfrm>
        </p:spPr>
        <p:txBody>
          <a:bodyPr>
            <a:normAutofit fontScale="90000"/>
          </a:bodyPr>
          <a:lstStyle/>
          <a:p>
            <a:r>
              <a:rPr lang="en-US"/>
              <a:t>Coding Check for Understanding:</a:t>
            </a:r>
          </a:p>
        </p:txBody>
      </p:sp>
      <p:sp>
        <p:nvSpPr>
          <p:cNvPr id="3" name="Content Placeholder 2">
            <a:extLst>
              <a:ext uri="{FF2B5EF4-FFF2-40B4-BE49-F238E27FC236}">
                <a16:creationId xmlns:a16="http://schemas.microsoft.com/office/drawing/2014/main" id="{0E6EE4C7-0148-80F4-572A-38BD5EDAA9C7}"/>
              </a:ext>
            </a:extLst>
          </p:cNvPr>
          <p:cNvSpPr>
            <a:spLocks noGrp="1"/>
          </p:cNvSpPr>
          <p:nvPr>
            <p:ph idx="1"/>
          </p:nvPr>
        </p:nvSpPr>
        <p:spPr/>
        <p:txBody>
          <a:bodyPr/>
          <a:lstStyle/>
          <a:p>
            <a:pPr marL="0" indent="0" rtl="0" fontAlgn="base">
              <a:spcBef>
                <a:spcPts val="0"/>
              </a:spcBef>
              <a:spcAft>
                <a:spcPts val="0"/>
              </a:spcAft>
              <a:buNone/>
            </a:pPr>
            <a:r>
              <a:rPr lang="en-US" sz="4000" b="0" i="0" u="none" strike="noStrike">
                <a:solidFill>
                  <a:srgbClr val="000000"/>
                </a:solidFill>
                <a:effectLst/>
                <a:latin typeface="Arial" panose="020B0604020202020204" pitchFamily="34" charset="0"/>
              </a:rPr>
              <a:t>Coding must be completed in your SIS for accurate ACCESS rosters by:</a:t>
            </a:r>
          </a:p>
          <a:p>
            <a:pPr marL="0" indent="0" rtl="0" fontAlgn="base">
              <a:spcBef>
                <a:spcPts val="0"/>
              </a:spcBef>
              <a:spcAft>
                <a:spcPts val="0"/>
              </a:spcAft>
              <a:buNone/>
            </a:pPr>
            <a:endParaRPr lang="en-US" sz="4000" b="0" i="0" u="none" strike="noStrike">
              <a:solidFill>
                <a:srgbClr val="000000"/>
              </a:solidFill>
              <a:effectLst/>
              <a:latin typeface="Arial" panose="020B0604020202020204" pitchFamily="34" charset="0"/>
            </a:endParaRPr>
          </a:p>
          <a:p>
            <a:pPr marL="457200" lvl="1" indent="0" rtl="0" fontAlgn="base">
              <a:spcBef>
                <a:spcPts val="0"/>
              </a:spcBef>
              <a:spcAft>
                <a:spcPts val="0"/>
              </a:spcAft>
              <a:buNone/>
            </a:pPr>
            <a:r>
              <a:rPr lang="en-US" sz="4000" b="0" i="0" u="none" strike="noStrike">
                <a:solidFill>
                  <a:srgbClr val="000000"/>
                </a:solidFill>
                <a:effectLst/>
                <a:latin typeface="Arial" panose="020B0604020202020204" pitchFamily="34" charset="0"/>
              </a:rPr>
              <a:t>a. January 8, 2024</a:t>
            </a:r>
          </a:p>
          <a:p>
            <a:pPr marL="457200" lvl="1" indent="0" rtl="0" fontAlgn="base">
              <a:spcBef>
                <a:spcPts val="0"/>
              </a:spcBef>
              <a:spcAft>
                <a:spcPts val="0"/>
              </a:spcAft>
              <a:buNone/>
            </a:pPr>
            <a:r>
              <a:rPr lang="en-US" sz="4000" b="0" i="0" u="none" strike="noStrike">
                <a:solidFill>
                  <a:srgbClr val="000000"/>
                </a:solidFill>
                <a:effectLst/>
                <a:latin typeface="Arial" panose="020B0604020202020204" pitchFamily="34" charset="0"/>
              </a:rPr>
              <a:t>b. August 16, 2023</a:t>
            </a:r>
          </a:p>
          <a:p>
            <a:pPr marL="457200" lvl="1" indent="0" rtl="0" fontAlgn="base">
              <a:spcBef>
                <a:spcPts val="0"/>
              </a:spcBef>
              <a:spcAft>
                <a:spcPts val="0"/>
              </a:spcAft>
              <a:buNone/>
            </a:pPr>
            <a:r>
              <a:rPr lang="en-US" sz="4000" b="0" i="0" u="none" strike="noStrike">
                <a:solidFill>
                  <a:srgbClr val="000000"/>
                </a:solidFill>
                <a:effectLst/>
                <a:latin typeface="Arial" panose="020B0604020202020204" pitchFamily="34" charset="0"/>
              </a:rPr>
              <a:t>c. October 2, 2023</a:t>
            </a:r>
          </a:p>
          <a:p>
            <a:endParaRPr lang="en-US"/>
          </a:p>
        </p:txBody>
      </p:sp>
    </p:spTree>
    <p:extLst>
      <p:ext uri="{BB962C8B-B14F-4D97-AF65-F5344CB8AC3E}">
        <p14:creationId xmlns:p14="http://schemas.microsoft.com/office/powerpoint/2010/main" val="178178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455FA9"/>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7C9B52"/>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008CA0"/>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idx="4294967295"/>
          </p:nvPr>
        </p:nvSpPr>
        <p:spPr>
          <a:xfrm>
            <a:off x="637713" y="1194944"/>
            <a:ext cx="8065926"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Calibri"/>
                <a:ea typeface="+mn-ea"/>
                <a:cs typeface="Calibri"/>
              </a:rPr>
              <a:t>Professional Development and Title III</a:t>
            </a:r>
          </a:p>
        </p:txBody>
      </p:sp>
      <p:sp>
        <p:nvSpPr>
          <p:cNvPr id="9" name="object 9">
            <a:extLst>
              <a:ext uri="{C183D7F6-B498-43B3-948B-1728B52AA6E4}">
                <adec:decorative xmlns:adec="http://schemas.microsoft.com/office/drawing/2017/decorative" val="1"/>
              </a:ext>
            </a:extLst>
          </p:cNvPr>
          <p:cNvSpPr/>
          <p:nvPr/>
        </p:nvSpPr>
        <p:spPr>
          <a:xfrm>
            <a:off x="3224783" y="3617213"/>
            <a:ext cx="2694431" cy="269443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35836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74373"/>
            <a:ext cx="5769610" cy="548640"/>
          </a:xfrm>
          <a:prstGeom prst="rect">
            <a:avLst/>
          </a:prstGeom>
        </p:spPr>
        <p:txBody>
          <a:bodyPr vert="horz" wrap="square" lIns="0" tIns="0" rIns="0" bIns="0" rtlCol="0">
            <a:spAutoFit/>
          </a:bodyPr>
          <a:lstStyle/>
          <a:p>
            <a:pPr marL="12700">
              <a:lnSpc>
                <a:spcPct val="100000"/>
              </a:lnSpc>
            </a:pPr>
            <a:r>
              <a:rPr sz="3600" spc="-5">
                <a:solidFill>
                  <a:srgbClr val="000000"/>
                </a:solidFill>
              </a:rPr>
              <a:t>Professional</a:t>
            </a:r>
            <a:r>
              <a:rPr sz="3600" spc="-40">
                <a:solidFill>
                  <a:srgbClr val="000000"/>
                </a:solidFill>
              </a:rPr>
              <a:t> </a:t>
            </a:r>
            <a:r>
              <a:rPr sz="3600" spc="-5">
                <a:solidFill>
                  <a:srgbClr val="000000"/>
                </a:solidFill>
              </a:rPr>
              <a:t>Development</a:t>
            </a:r>
            <a:endParaRPr sz="3600"/>
          </a:p>
        </p:txBody>
      </p:sp>
      <p:sp>
        <p:nvSpPr>
          <p:cNvPr id="3" name="object 3"/>
          <p:cNvSpPr txBox="1"/>
          <p:nvPr/>
        </p:nvSpPr>
        <p:spPr>
          <a:xfrm>
            <a:off x="166422" y="853434"/>
            <a:ext cx="8601075" cy="4729500"/>
          </a:xfrm>
          <a:prstGeom prst="rect">
            <a:avLst/>
          </a:prstGeom>
        </p:spPr>
        <p:txBody>
          <a:bodyPr vert="horz" wrap="square" lIns="0" tIns="0" rIns="0" bIns="0" rtlCol="0">
            <a:spAutoFit/>
          </a:bodyPr>
          <a:lstStyle/>
          <a:p>
            <a:pPr marL="184150" marR="457200" indent="-171450">
              <a:lnSpc>
                <a:spcPts val="2590"/>
              </a:lnSpc>
              <a:buChar char="•"/>
              <a:tabLst>
                <a:tab pos="184150" algn="l"/>
              </a:tabLst>
            </a:pPr>
            <a:r>
              <a:rPr sz="2400" spc="-40">
                <a:latin typeface="Arial"/>
                <a:cs typeface="Arial"/>
              </a:rPr>
              <a:t>Teachers </a:t>
            </a:r>
            <a:r>
              <a:rPr sz="2400" spc="-5">
                <a:latin typeface="Arial"/>
                <a:cs typeface="Arial"/>
              </a:rPr>
              <a:t>working with ELLs </a:t>
            </a:r>
            <a:r>
              <a:rPr lang="en-US" sz="2400" spc="-5">
                <a:latin typeface="Arial"/>
                <a:cs typeface="Arial"/>
              </a:rPr>
              <a:t>must</a:t>
            </a:r>
            <a:r>
              <a:rPr sz="2400" spc="-5">
                <a:latin typeface="Arial"/>
                <a:cs typeface="Arial"/>
              </a:rPr>
              <a:t> receive ongoing  professional development related to supporting ELLs in the  classroom.</a:t>
            </a:r>
            <a:endParaRPr sz="2400">
              <a:latin typeface="Arial"/>
              <a:cs typeface="Arial"/>
            </a:endParaRPr>
          </a:p>
          <a:p>
            <a:pPr>
              <a:lnSpc>
                <a:spcPct val="100000"/>
              </a:lnSpc>
              <a:spcBef>
                <a:spcPts val="55"/>
              </a:spcBef>
              <a:buFont typeface="Arial"/>
              <a:buChar char="•"/>
            </a:pPr>
            <a:endParaRPr sz="3600">
              <a:latin typeface="Times New Roman"/>
              <a:cs typeface="Times New Roman"/>
            </a:endParaRPr>
          </a:p>
          <a:p>
            <a:pPr marL="184150" marR="5080" indent="-171450">
              <a:lnSpc>
                <a:spcPts val="2590"/>
              </a:lnSpc>
              <a:buChar char="•"/>
              <a:tabLst>
                <a:tab pos="184150" algn="l"/>
              </a:tabLst>
            </a:pPr>
            <a:r>
              <a:rPr sz="2400" spc="-5">
                <a:latin typeface="Arial"/>
                <a:cs typeface="Arial"/>
              </a:rPr>
              <a:t>Schools receive </a:t>
            </a:r>
            <a:r>
              <a:rPr sz="2400" spc="-50">
                <a:latin typeface="Arial"/>
                <a:cs typeface="Arial"/>
              </a:rPr>
              <a:t>ELPA </a:t>
            </a:r>
            <a:r>
              <a:rPr sz="2400" spc="-5">
                <a:latin typeface="Arial"/>
                <a:cs typeface="Arial"/>
              </a:rPr>
              <a:t>(state), </a:t>
            </a:r>
            <a:r>
              <a:rPr sz="2400" spc="-20">
                <a:latin typeface="Arial"/>
                <a:cs typeface="Arial"/>
              </a:rPr>
              <a:t>Title </a:t>
            </a:r>
            <a:r>
              <a:rPr sz="2400" spc="-5">
                <a:latin typeface="Arial"/>
                <a:cs typeface="Arial"/>
              </a:rPr>
              <a:t>III, and </a:t>
            </a:r>
            <a:r>
              <a:rPr sz="2400" spc="-20">
                <a:latin typeface="Arial"/>
                <a:cs typeface="Arial"/>
              </a:rPr>
              <a:t>Title </a:t>
            </a:r>
            <a:r>
              <a:rPr sz="2400">
                <a:latin typeface="Arial"/>
                <a:cs typeface="Arial"/>
              </a:rPr>
              <a:t>I </a:t>
            </a:r>
            <a:r>
              <a:rPr sz="2400" spc="-35">
                <a:latin typeface="Arial"/>
                <a:cs typeface="Arial"/>
              </a:rPr>
              <a:t>money, </a:t>
            </a:r>
            <a:r>
              <a:rPr sz="2400" spc="-5">
                <a:latin typeface="Arial"/>
                <a:cs typeface="Arial"/>
              </a:rPr>
              <a:t>which  must be used to support ELLs, including ongoing, </a:t>
            </a:r>
            <a:r>
              <a:rPr sz="2400" spc="-10">
                <a:latin typeface="Arial"/>
                <a:cs typeface="Arial"/>
              </a:rPr>
              <a:t>targeted  </a:t>
            </a:r>
            <a:r>
              <a:rPr sz="2400" spc="-5">
                <a:latin typeface="Arial"/>
                <a:cs typeface="Arial"/>
              </a:rPr>
              <a:t>professional</a:t>
            </a:r>
            <a:r>
              <a:rPr sz="2400" spc="-30">
                <a:latin typeface="Arial"/>
                <a:cs typeface="Arial"/>
              </a:rPr>
              <a:t> </a:t>
            </a:r>
            <a:r>
              <a:rPr sz="2400" spc="-5">
                <a:latin typeface="Arial"/>
                <a:cs typeface="Arial"/>
              </a:rPr>
              <a:t>development.</a:t>
            </a:r>
            <a:endParaRPr sz="2400">
              <a:latin typeface="Arial"/>
              <a:cs typeface="Arial"/>
            </a:endParaRPr>
          </a:p>
          <a:p>
            <a:pPr>
              <a:lnSpc>
                <a:spcPct val="100000"/>
              </a:lnSpc>
              <a:spcBef>
                <a:spcPts val="5"/>
              </a:spcBef>
            </a:pPr>
            <a:endParaRPr sz="3200">
              <a:latin typeface="Times New Roman"/>
              <a:cs typeface="Times New Roman"/>
            </a:endParaRPr>
          </a:p>
          <a:p>
            <a:pPr marL="12700">
              <a:lnSpc>
                <a:spcPct val="100000"/>
              </a:lnSpc>
            </a:pPr>
            <a:r>
              <a:rPr sz="3600" b="1" spc="-5">
                <a:latin typeface="Arial"/>
                <a:cs typeface="Arial"/>
              </a:rPr>
              <a:t>CDE </a:t>
            </a:r>
            <a:r>
              <a:rPr sz="3600" b="1">
                <a:latin typeface="Arial"/>
                <a:cs typeface="Arial"/>
              </a:rPr>
              <a:t>Licensing</a:t>
            </a:r>
            <a:r>
              <a:rPr sz="3600" b="1" spc="-75">
                <a:latin typeface="Arial"/>
                <a:cs typeface="Arial"/>
              </a:rPr>
              <a:t> </a:t>
            </a:r>
            <a:r>
              <a:rPr sz="3600" b="1" spc="-5">
                <a:latin typeface="Arial"/>
                <a:cs typeface="Arial"/>
              </a:rPr>
              <a:t>Requirement</a:t>
            </a:r>
            <a:endParaRPr sz="3600">
              <a:latin typeface="Arial"/>
              <a:cs typeface="Arial"/>
            </a:endParaRPr>
          </a:p>
          <a:p>
            <a:pPr marL="12700" marR="103505">
              <a:lnSpc>
                <a:spcPts val="2590"/>
              </a:lnSpc>
              <a:spcBef>
                <a:spcPts val="869"/>
              </a:spcBef>
            </a:pPr>
            <a:r>
              <a:rPr sz="2400" spc="-5">
                <a:latin typeface="Arial"/>
                <a:cs typeface="Arial"/>
              </a:rPr>
              <a:t>Licensed educators seeking to renew their professional license  must complete or demonstrate completion of professional  development activities equivalent to 45 clock/contact</a:t>
            </a:r>
            <a:r>
              <a:rPr sz="2400" spc="100">
                <a:latin typeface="Arial"/>
                <a:cs typeface="Arial"/>
              </a:rPr>
              <a:t> </a:t>
            </a:r>
            <a:r>
              <a:rPr sz="2400" spc="-5">
                <a:latin typeface="Arial"/>
                <a:cs typeface="Arial"/>
              </a:rPr>
              <a:t>hours.</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35AE-6AF1-579F-BAEA-F3AE2F687F8F}"/>
              </a:ext>
            </a:extLst>
          </p:cNvPr>
          <p:cNvSpPr>
            <a:spLocks noGrp="1"/>
          </p:cNvSpPr>
          <p:nvPr>
            <p:ph type="title"/>
          </p:nvPr>
        </p:nvSpPr>
        <p:spPr>
          <a:xfrm>
            <a:off x="628650" y="365126"/>
            <a:ext cx="7886700" cy="730249"/>
          </a:xfrm>
        </p:spPr>
        <p:txBody>
          <a:bodyPr anchor="ctr">
            <a:normAutofit/>
          </a:bodyPr>
          <a:lstStyle/>
          <a:p>
            <a:r>
              <a:rPr lang="en-US">
                <a:hlinkClick r:id="rId2"/>
              </a:rPr>
              <a:t>Standardized Identification</a:t>
            </a:r>
            <a:endParaRPr lang="en-US"/>
          </a:p>
        </p:txBody>
      </p:sp>
      <p:pic>
        <p:nvPicPr>
          <p:cNvPr id="5" name="Picture 4" descr="Screenshot of Identification Flowchart">
            <a:extLst>
              <a:ext uri="{FF2B5EF4-FFF2-40B4-BE49-F238E27FC236}">
                <a16:creationId xmlns:a16="http://schemas.microsoft.com/office/drawing/2014/main" id="{0244A8D4-4929-0A67-B65E-9E5716BFFCF5}"/>
              </a:ext>
            </a:extLst>
          </p:cNvPr>
          <p:cNvPicPr>
            <a:picLocks noChangeAspect="1"/>
          </p:cNvPicPr>
          <p:nvPr/>
        </p:nvPicPr>
        <p:blipFill>
          <a:blip r:embed="rId3"/>
          <a:stretch>
            <a:fillRect/>
          </a:stretch>
        </p:blipFill>
        <p:spPr>
          <a:xfrm>
            <a:off x="2730326" y="1282148"/>
            <a:ext cx="3683347" cy="4894815"/>
          </a:xfrm>
          <a:prstGeom prst="rect">
            <a:avLst/>
          </a:prstGeom>
          <a:noFill/>
        </p:spPr>
      </p:pic>
    </p:spTree>
    <p:extLst>
      <p:ext uri="{BB962C8B-B14F-4D97-AF65-F5344CB8AC3E}">
        <p14:creationId xmlns:p14="http://schemas.microsoft.com/office/powerpoint/2010/main" val="2444837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8" y="500258"/>
            <a:ext cx="8667115" cy="548640"/>
          </a:xfrm>
          <a:prstGeom prst="rect">
            <a:avLst/>
          </a:prstGeom>
        </p:spPr>
        <p:txBody>
          <a:bodyPr vert="horz" wrap="square" lIns="0" tIns="0" rIns="0" bIns="0" rtlCol="0">
            <a:spAutoFit/>
          </a:bodyPr>
          <a:lstStyle/>
          <a:p>
            <a:pPr marL="12700">
              <a:lnSpc>
                <a:spcPct val="100000"/>
              </a:lnSpc>
            </a:pPr>
            <a:r>
              <a:rPr sz="3600" spc="-5">
                <a:solidFill>
                  <a:srgbClr val="000000"/>
                </a:solidFill>
              </a:rPr>
              <a:t>CSI Provided </a:t>
            </a:r>
            <a:r>
              <a:rPr sz="3600" spc="-20">
                <a:solidFill>
                  <a:srgbClr val="000000"/>
                </a:solidFill>
              </a:rPr>
              <a:t>PD/Training</a:t>
            </a:r>
            <a:r>
              <a:rPr sz="3600" spc="-15">
                <a:solidFill>
                  <a:srgbClr val="000000"/>
                </a:solidFill>
              </a:rPr>
              <a:t> </a:t>
            </a:r>
            <a:r>
              <a:rPr sz="3600" spc="-5">
                <a:solidFill>
                  <a:srgbClr val="000000"/>
                </a:solidFill>
              </a:rPr>
              <a:t>Opportunities</a:t>
            </a:r>
            <a:endParaRPr sz="3600"/>
          </a:p>
        </p:txBody>
      </p:sp>
      <p:sp>
        <p:nvSpPr>
          <p:cNvPr id="3" name="object 3"/>
          <p:cNvSpPr txBox="1"/>
          <p:nvPr/>
        </p:nvSpPr>
        <p:spPr>
          <a:xfrm>
            <a:off x="266630" y="1375450"/>
            <a:ext cx="7722870" cy="3829253"/>
          </a:xfrm>
          <a:prstGeom prst="rect">
            <a:avLst/>
          </a:prstGeom>
        </p:spPr>
        <p:txBody>
          <a:bodyPr vert="horz" wrap="square" lIns="0" tIns="0" rIns="0" bIns="0" rtlCol="0">
            <a:spAutoFit/>
          </a:bodyPr>
          <a:lstStyle/>
          <a:p>
            <a:pPr marL="355600" indent="-342900">
              <a:lnSpc>
                <a:spcPct val="100000"/>
              </a:lnSpc>
              <a:buFont typeface="Wingdings"/>
              <a:buChar char=""/>
              <a:tabLst>
                <a:tab pos="355600" algn="l"/>
              </a:tabLst>
            </a:pPr>
            <a:r>
              <a:rPr sz="2400" spc="-5">
                <a:latin typeface="Arial"/>
                <a:cs typeface="Arial"/>
              </a:rPr>
              <a:t>Monthly virtual PD Power Hours</a:t>
            </a:r>
            <a:endParaRPr sz="2400">
              <a:latin typeface="Arial"/>
              <a:cs typeface="Arial"/>
            </a:endParaRPr>
          </a:p>
          <a:p>
            <a:pPr>
              <a:lnSpc>
                <a:spcPct val="100000"/>
              </a:lnSpc>
              <a:spcBef>
                <a:spcPts val="50"/>
              </a:spcBef>
              <a:buFont typeface="Wingdings"/>
              <a:buChar char=""/>
            </a:pPr>
            <a:endParaRPr sz="3350">
              <a:latin typeface="Times New Roman"/>
              <a:cs typeface="Times New Roman"/>
            </a:endParaRPr>
          </a:p>
          <a:p>
            <a:pPr marL="355600" indent="-342900">
              <a:lnSpc>
                <a:spcPct val="100000"/>
              </a:lnSpc>
              <a:buFont typeface="Wingdings"/>
              <a:buChar char=""/>
              <a:tabLst>
                <a:tab pos="355600" algn="l"/>
              </a:tabLst>
            </a:pPr>
            <a:r>
              <a:rPr sz="2400" spc="-5">
                <a:latin typeface="Arial"/>
                <a:cs typeface="Arial"/>
              </a:rPr>
              <a:t>In-depth</a:t>
            </a:r>
            <a:r>
              <a:rPr sz="2400" spc="-65">
                <a:latin typeface="Arial"/>
                <a:cs typeface="Arial"/>
              </a:rPr>
              <a:t> </a:t>
            </a:r>
            <a:r>
              <a:rPr sz="2400" spc="-10">
                <a:latin typeface="Arial"/>
                <a:cs typeface="Arial"/>
              </a:rPr>
              <a:t>Workshops</a:t>
            </a:r>
            <a:r>
              <a:rPr lang="en-US" sz="2400" spc="-10">
                <a:latin typeface="Arial"/>
                <a:cs typeface="Arial"/>
              </a:rPr>
              <a:t> - TBA</a:t>
            </a:r>
            <a:endParaRPr sz="2400">
              <a:latin typeface="Arial"/>
              <a:cs typeface="Arial"/>
            </a:endParaRPr>
          </a:p>
          <a:p>
            <a:pPr>
              <a:lnSpc>
                <a:spcPct val="100000"/>
              </a:lnSpc>
              <a:spcBef>
                <a:spcPts val="25"/>
              </a:spcBef>
              <a:buFont typeface="Wingdings"/>
              <a:buChar char=""/>
            </a:pPr>
            <a:endParaRPr sz="3650">
              <a:latin typeface="Times New Roman"/>
              <a:cs typeface="Times New Roman"/>
            </a:endParaRPr>
          </a:p>
          <a:p>
            <a:pPr marL="355600" marR="5080" indent="-342900">
              <a:lnSpc>
                <a:spcPts val="2590"/>
              </a:lnSpc>
              <a:buFont typeface="Wingdings"/>
              <a:buChar char=""/>
              <a:tabLst>
                <a:tab pos="355600" algn="l"/>
              </a:tabLst>
            </a:pPr>
            <a:r>
              <a:rPr sz="2400" spc="-5">
                <a:latin typeface="Arial"/>
                <a:cs typeface="Arial"/>
              </a:rPr>
              <a:t>Aligned with CLDE standards, may be used for license  renewal</a:t>
            </a:r>
            <a:r>
              <a:rPr sz="2400" spc="-50">
                <a:latin typeface="Arial"/>
                <a:cs typeface="Arial"/>
              </a:rPr>
              <a:t> </a:t>
            </a:r>
            <a:r>
              <a:rPr sz="2400" spc="-5">
                <a:latin typeface="Arial"/>
                <a:cs typeface="Arial"/>
              </a:rPr>
              <a:t>requirement</a:t>
            </a:r>
            <a:endParaRPr lang="en-US" sz="2400" spc="-5">
              <a:latin typeface="Arial"/>
              <a:cs typeface="Arial"/>
            </a:endParaRPr>
          </a:p>
          <a:p>
            <a:pPr marL="355600" marR="5080" indent="-342900">
              <a:lnSpc>
                <a:spcPts val="2590"/>
              </a:lnSpc>
              <a:buFont typeface="Wingdings"/>
              <a:buChar char=""/>
              <a:tabLst>
                <a:tab pos="355600" algn="l"/>
              </a:tabLst>
            </a:pPr>
            <a:endParaRPr lang="en-US" sz="2400" spc="-5">
              <a:latin typeface="Arial"/>
              <a:cs typeface="Arial"/>
            </a:endParaRPr>
          </a:p>
          <a:p>
            <a:pPr marL="355600" marR="5080" indent="-342900">
              <a:lnSpc>
                <a:spcPts val="2590"/>
              </a:lnSpc>
              <a:buFont typeface="Wingdings"/>
              <a:buChar char=""/>
              <a:tabLst>
                <a:tab pos="355600" algn="l"/>
              </a:tabLst>
            </a:pPr>
            <a:endParaRPr lang="en-US" sz="2400" spc="-5">
              <a:latin typeface="Arial"/>
              <a:cs typeface="Arial"/>
            </a:endParaRPr>
          </a:p>
          <a:p>
            <a:pPr marL="355600" marR="5080" indent="-342900">
              <a:lnSpc>
                <a:spcPts val="2590"/>
              </a:lnSpc>
              <a:buFont typeface="Wingdings"/>
              <a:buChar char=""/>
              <a:tabLst>
                <a:tab pos="355600" algn="l"/>
              </a:tabLst>
            </a:pPr>
            <a:r>
              <a:rPr lang="en-US" sz="2400" spc="-5">
                <a:latin typeface="Arial"/>
                <a:cs typeface="Arial"/>
                <a:hlinkClick r:id="rId2"/>
              </a:rPr>
              <a:t>Click here to access a Google doc with links to monthly Power Hours!</a:t>
            </a:r>
            <a:endParaRPr lang="en-US" sz="2400" spc="-5">
              <a:latin typeface="Arial"/>
              <a:cs typeface="Arial"/>
            </a:endParaRPr>
          </a:p>
        </p:txBody>
      </p:sp>
    </p:spTree>
    <p:extLst>
      <p:ext uri="{BB962C8B-B14F-4D97-AF65-F5344CB8AC3E}">
        <p14:creationId xmlns:p14="http://schemas.microsoft.com/office/powerpoint/2010/main" val="997067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58CF-68B6-41AE-8F76-08C10CB2705F}"/>
              </a:ext>
            </a:extLst>
          </p:cNvPr>
          <p:cNvSpPr>
            <a:spLocks noGrp="1"/>
          </p:cNvSpPr>
          <p:nvPr>
            <p:ph type="title"/>
          </p:nvPr>
        </p:nvSpPr>
        <p:spPr/>
        <p:txBody>
          <a:bodyPr/>
          <a:lstStyle/>
          <a:p>
            <a:r>
              <a:rPr lang="en-US"/>
              <a:t>Padlet</a:t>
            </a:r>
          </a:p>
        </p:txBody>
      </p:sp>
      <p:sp>
        <p:nvSpPr>
          <p:cNvPr id="3" name="Content Placeholder 2">
            <a:extLst>
              <a:ext uri="{FF2B5EF4-FFF2-40B4-BE49-F238E27FC236}">
                <a16:creationId xmlns:a16="http://schemas.microsoft.com/office/drawing/2014/main" id="{57E520A8-5AE7-5F66-5EDD-B7CE10DDCF8E}"/>
              </a:ext>
            </a:extLst>
          </p:cNvPr>
          <p:cNvSpPr>
            <a:spLocks noGrp="1"/>
          </p:cNvSpPr>
          <p:nvPr>
            <p:ph idx="1"/>
          </p:nvPr>
        </p:nvSpPr>
        <p:spPr/>
        <p:txBody>
          <a:bodyPr/>
          <a:lstStyle/>
          <a:p>
            <a:r>
              <a:rPr lang="en-US">
                <a:hlinkClick r:id="rId2"/>
              </a:rPr>
              <a:t>CLDE PD Opportunities</a:t>
            </a:r>
            <a:endParaRPr lang="en-US"/>
          </a:p>
          <a:p>
            <a:endParaRPr lang="en-US"/>
          </a:p>
          <a:p>
            <a:r>
              <a:rPr lang="en-US"/>
              <a:t>To be notified of updates: Settings &gt; Notifications &gt; Padlets &gt; New Posts</a:t>
            </a:r>
          </a:p>
        </p:txBody>
      </p:sp>
      <p:pic>
        <p:nvPicPr>
          <p:cNvPr id="5" name="Picture 4" descr="Screenshot of Padlet settings page">
            <a:extLst>
              <a:ext uri="{FF2B5EF4-FFF2-40B4-BE49-F238E27FC236}">
                <a16:creationId xmlns:a16="http://schemas.microsoft.com/office/drawing/2014/main" id="{27184977-F385-BC1D-97E7-D652C7E4C444}"/>
              </a:ext>
            </a:extLst>
          </p:cNvPr>
          <p:cNvPicPr>
            <a:picLocks noChangeAspect="1"/>
          </p:cNvPicPr>
          <p:nvPr/>
        </p:nvPicPr>
        <p:blipFill>
          <a:blip r:embed="rId3"/>
          <a:stretch>
            <a:fillRect/>
          </a:stretch>
        </p:blipFill>
        <p:spPr>
          <a:xfrm>
            <a:off x="1723644" y="3429000"/>
            <a:ext cx="5696712" cy="2852972"/>
          </a:xfrm>
          <a:prstGeom prst="rect">
            <a:avLst/>
          </a:prstGeom>
        </p:spPr>
      </p:pic>
    </p:spTree>
    <p:extLst>
      <p:ext uri="{BB962C8B-B14F-4D97-AF65-F5344CB8AC3E}">
        <p14:creationId xmlns:p14="http://schemas.microsoft.com/office/powerpoint/2010/main" val="3746656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87B9-8C48-3940-95D7-3BC312EB0EDE}"/>
              </a:ext>
            </a:extLst>
          </p:cNvPr>
          <p:cNvSpPr>
            <a:spLocks noGrp="1"/>
          </p:cNvSpPr>
          <p:nvPr>
            <p:ph type="title"/>
          </p:nvPr>
        </p:nvSpPr>
        <p:spPr>
          <a:xfrm>
            <a:off x="628650" y="365126"/>
            <a:ext cx="7886700" cy="730249"/>
          </a:xfrm>
        </p:spPr>
        <p:txBody>
          <a:bodyPr anchor="ctr">
            <a:normAutofit/>
          </a:bodyPr>
          <a:lstStyle/>
          <a:p>
            <a:r>
              <a:rPr lang="en-US" sz="3700"/>
              <a:t>WIDA Screener Overview/Refresher</a:t>
            </a:r>
          </a:p>
        </p:txBody>
      </p:sp>
      <p:pic>
        <p:nvPicPr>
          <p:cNvPr id="5" name="Picture 4" descr="Save the Date">
            <a:extLst>
              <a:ext uri="{FF2B5EF4-FFF2-40B4-BE49-F238E27FC236}">
                <a16:creationId xmlns:a16="http://schemas.microsoft.com/office/drawing/2014/main" id="{7A5BBC9B-36BD-FCB1-11EA-8580D9099D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650" y="1786455"/>
            <a:ext cx="3886200" cy="3886200"/>
          </a:xfrm>
          <a:prstGeom prst="rect">
            <a:avLst/>
          </a:prstGeom>
          <a:noFill/>
        </p:spPr>
      </p:pic>
      <p:sp>
        <p:nvSpPr>
          <p:cNvPr id="3" name="Content Placeholder 2">
            <a:extLst>
              <a:ext uri="{FF2B5EF4-FFF2-40B4-BE49-F238E27FC236}">
                <a16:creationId xmlns:a16="http://schemas.microsoft.com/office/drawing/2014/main" id="{9F79796B-5B13-2830-16E1-D90537D770CA}"/>
              </a:ext>
            </a:extLst>
          </p:cNvPr>
          <p:cNvSpPr>
            <a:spLocks noGrp="1"/>
          </p:cNvSpPr>
          <p:nvPr>
            <p:ph sz="half" idx="2"/>
          </p:nvPr>
        </p:nvSpPr>
        <p:spPr>
          <a:xfrm>
            <a:off x="4629150" y="1282148"/>
            <a:ext cx="3886200" cy="4894815"/>
          </a:xfrm>
        </p:spPr>
        <p:txBody>
          <a:bodyPr>
            <a:normAutofit/>
          </a:bodyPr>
          <a:lstStyle/>
          <a:p>
            <a:r>
              <a:rPr lang="en-US"/>
              <a:t>August 16, 2023  8:00-9:00am</a:t>
            </a:r>
          </a:p>
          <a:p>
            <a:r>
              <a:rPr lang="en-US"/>
              <a:t>Note: This does not replace the WIDA trainings. Anyone administering the WIDA Screener must complete the trainings in the WIDA Secure Portal.</a:t>
            </a:r>
          </a:p>
          <a:p>
            <a:endParaRPr lang="en-US"/>
          </a:p>
          <a:p>
            <a:endParaRPr lang="en-US"/>
          </a:p>
          <a:p>
            <a:endParaRPr lang="en-US"/>
          </a:p>
          <a:p>
            <a:endParaRPr lang="en-US"/>
          </a:p>
        </p:txBody>
      </p:sp>
    </p:spTree>
    <p:extLst>
      <p:ext uri="{BB962C8B-B14F-4D97-AF65-F5344CB8AC3E}">
        <p14:creationId xmlns:p14="http://schemas.microsoft.com/office/powerpoint/2010/main" val="3002434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0D4F-02EE-C292-10FB-20E55C57B190}"/>
              </a:ext>
            </a:extLst>
          </p:cNvPr>
          <p:cNvSpPr>
            <a:spLocks noGrp="1"/>
          </p:cNvSpPr>
          <p:nvPr>
            <p:ph type="title"/>
          </p:nvPr>
        </p:nvSpPr>
        <p:spPr/>
        <p:txBody>
          <a:bodyPr/>
          <a:lstStyle/>
          <a:p>
            <a:r>
              <a:rPr lang="en-US">
                <a:latin typeface="Arial"/>
                <a:cs typeface="Arial"/>
              </a:rPr>
              <a:t>Title III</a:t>
            </a:r>
            <a:endParaRPr lang="en-US"/>
          </a:p>
        </p:txBody>
      </p:sp>
      <p:sp>
        <p:nvSpPr>
          <p:cNvPr id="3" name="Content Placeholder 2">
            <a:extLst>
              <a:ext uri="{FF2B5EF4-FFF2-40B4-BE49-F238E27FC236}">
                <a16:creationId xmlns:a16="http://schemas.microsoft.com/office/drawing/2014/main" id="{4F31156C-C947-2C3F-438F-28E7EAC2A367}"/>
              </a:ext>
            </a:extLst>
          </p:cNvPr>
          <p:cNvSpPr>
            <a:spLocks noGrp="1"/>
          </p:cNvSpPr>
          <p:nvPr>
            <p:ph idx="1"/>
          </p:nvPr>
        </p:nvSpPr>
        <p:spPr/>
        <p:txBody>
          <a:bodyPr vert="horz" lIns="91440" tIns="45720" rIns="91440" bIns="45720" rtlCol="0" anchor="t">
            <a:normAutofit/>
          </a:bodyPr>
          <a:lstStyle/>
          <a:p>
            <a:r>
              <a:rPr lang="en-US" sz="2400">
                <a:latin typeface="Arial"/>
                <a:cs typeface="Arial"/>
              </a:rPr>
              <a:t>Title III, Part A is a supplemental grant under the Elementary and Secondary Education Act (ESEA) that is designed to improve and enhance the education of English learners (ELs) in becoming proficient in English, as well as meeting the Colorado Academic Content standards.</a:t>
            </a:r>
          </a:p>
          <a:p>
            <a:r>
              <a:rPr lang="en-US" sz="2400">
                <a:latin typeface="Arial"/>
                <a:cs typeface="Arial"/>
              </a:rPr>
              <a:t>Annual local education agency (LEA), including district or consortia, allocations are based on the number of English learners reported through the annual Student October Count.</a:t>
            </a:r>
          </a:p>
          <a:p>
            <a:r>
              <a:rPr lang="en-US" sz="2400">
                <a:latin typeface="Arial"/>
                <a:cs typeface="Arial"/>
                <a:hlinkClick r:id="rId2"/>
              </a:rPr>
              <a:t>CDE Quick Reference Guide</a:t>
            </a:r>
          </a:p>
          <a:p>
            <a:r>
              <a:rPr lang="en-US" sz="2400">
                <a:latin typeface="Arial"/>
                <a:cs typeface="Arial"/>
                <a:hlinkClick r:id="rId3"/>
              </a:rPr>
              <a:t>ELPA vs. Title III – Required and Allowable Uses</a:t>
            </a:r>
            <a:r>
              <a:rPr lang="en-US" sz="2400">
                <a:latin typeface="Arial"/>
                <a:cs typeface="Arial"/>
              </a:rPr>
              <a:t> (CSI Resource Site)</a:t>
            </a:r>
          </a:p>
        </p:txBody>
      </p:sp>
    </p:spTree>
    <p:extLst>
      <p:ext uri="{BB962C8B-B14F-4D97-AF65-F5344CB8AC3E}">
        <p14:creationId xmlns:p14="http://schemas.microsoft.com/office/powerpoint/2010/main" val="268075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43A8-4D95-E6D2-DE86-D70A1BFD250A}"/>
              </a:ext>
            </a:extLst>
          </p:cNvPr>
          <p:cNvSpPr>
            <a:spLocks noGrp="1"/>
          </p:cNvSpPr>
          <p:nvPr>
            <p:ph type="title"/>
          </p:nvPr>
        </p:nvSpPr>
        <p:spPr/>
        <p:txBody>
          <a:bodyPr/>
          <a:lstStyle/>
          <a:p>
            <a:r>
              <a:rPr lang="en-US"/>
              <a:t>Migrant Education</a:t>
            </a:r>
          </a:p>
        </p:txBody>
      </p:sp>
      <p:sp>
        <p:nvSpPr>
          <p:cNvPr id="3" name="Content Placeholder 2">
            <a:extLst>
              <a:ext uri="{FF2B5EF4-FFF2-40B4-BE49-F238E27FC236}">
                <a16:creationId xmlns:a16="http://schemas.microsoft.com/office/drawing/2014/main" id="{97C4D21D-D9E4-F439-69EB-F42438B3D207}"/>
              </a:ext>
            </a:extLst>
          </p:cNvPr>
          <p:cNvSpPr>
            <a:spLocks noGrp="1"/>
          </p:cNvSpPr>
          <p:nvPr>
            <p:ph idx="1"/>
          </p:nvPr>
        </p:nvSpPr>
        <p:spPr/>
        <p:txBody>
          <a:bodyPr/>
          <a:lstStyle/>
          <a:p>
            <a:pPr marL="0" indent="0">
              <a:buNone/>
            </a:pPr>
            <a:r>
              <a:rPr lang="en-US" sz="2000">
                <a:highlight>
                  <a:srgbClr val="FFFF00"/>
                </a:highlight>
              </a:rPr>
              <a:t>** Please work with school personnel (registrar, office staff, etc.) to finalize a system.</a:t>
            </a:r>
          </a:p>
          <a:p>
            <a:r>
              <a:rPr lang="en-US"/>
              <a:t>Parent/Guardian completes enrollment form or School Food Authority form and indicates migrant status.</a:t>
            </a:r>
          </a:p>
          <a:p>
            <a:r>
              <a:rPr lang="en-US"/>
              <a:t>Upload the form to G Drive (you </a:t>
            </a:r>
            <a:r>
              <a:rPr lang="en-US" i="1"/>
              <a:t>should</a:t>
            </a:r>
            <a:r>
              <a:rPr lang="en-US"/>
              <a:t> have access to this).</a:t>
            </a:r>
          </a:p>
          <a:p>
            <a:r>
              <a:rPr lang="en-US"/>
              <a:t>Email Rachel that a form has been uploaded.</a:t>
            </a:r>
          </a:p>
          <a:p>
            <a:r>
              <a:rPr lang="en-US"/>
              <a:t>I will contact our regional liaison.</a:t>
            </a:r>
          </a:p>
          <a:p>
            <a:r>
              <a:rPr lang="en-US"/>
              <a:t>Liaison will contact the school with resources and services.</a:t>
            </a:r>
          </a:p>
        </p:txBody>
      </p:sp>
    </p:spTree>
    <p:extLst>
      <p:ext uri="{BB962C8B-B14F-4D97-AF65-F5344CB8AC3E}">
        <p14:creationId xmlns:p14="http://schemas.microsoft.com/office/powerpoint/2010/main" val="1196078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C438-DC49-8509-E335-3C154A804C35}"/>
              </a:ext>
            </a:extLst>
          </p:cNvPr>
          <p:cNvSpPr>
            <a:spLocks noGrp="1"/>
          </p:cNvSpPr>
          <p:nvPr>
            <p:ph type="title"/>
          </p:nvPr>
        </p:nvSpPr>
        <p:spPr/>
        <p:txBody>
          <a:bodyPr/>
          <a:lstStyle/>
          <a:p>
            <a:r>
              <a:rPr lang="en-US">
                <a:hlinkClick r:id="rId2"/>
              </a:rPr>
              <a:t>Migrant Education (CDE)</a:t>
            </a:r>
            <a:endParaRPr lang="en-US"/>
          </a:p>
        </p:txBody>
      </p:sp>
      <p:sp>
        <p:nvSpPr>
          <p:cNvPr id="3" name="Content Placeholder 2">
            <a:extLst>
              <a:ext uri="{FF2B5EF4-FFF2-40B4-BE49-F238E27FC236}">
                <a16:creationId xmlns:a16="http://schemas.microsoft.com/office/drawing/2014/main" id="{55A4B70D-3067-86FD-A852-BB8840D24328}"/>
              </a:ext>
            </a:extLst>
          </p:cNvPr>
          <p:cNvSpPr>
            <a:spLocks noGrp="1"/>
          </p:cNvSpPr>
          <p:nvPr>
            <p:ph idx="1"/>
          </p:nvPr>
        </p:nvSpPr>
        <p:spPr/>
        <p:txBody>
          <a:bodyPr>
            <a:normAutofit fontScale="85000" lnSpcReduction="20000"/>
          </a:bodyPr>
          <a:lstStyle/>
          <a:p>
            <a:pPr algn="l"/>
            <a:r>
              <a:rPr lang="en-US" b="0" i="0">
                <a:solidFill>
                  <a:srgbClr val="333333"/>
                </a:solidFill>
                <a:effectLst/>
                <a:latin typeface="SourceSansProRegular"/>
              </a:rPr>
              <a:t>The Migrant Education Program (MEP) provides supplemental support to eligible migrant children and youth. The purpose of the program is to ensure that migratory children are not penalized in any manner by disparities among curriculum, graduation requirements, academic content and student academic achievement standards, and ensure that migratory children are provided with appropriate educational services and opportunities so they can succeed in school and graduate from high school being postsecondary education or employment ready.</a:t>
            </a:r>
          </a:p>
          <a:p>
            <a:pPr algn="l"/>
            <a:r>
              <a:rPr lang="en-US" b="0" i="0">
                <a:solidFill>
                  <a:srgbClr val="333333"/>
                </a:solidFill>
                <a:effectLst/>
                <a:latin typeface="SourceSansProRegular"/>
              </a:rPr>
              <a:t>The Migrant Education Program may serve children from birth to the age of 21 who are eligible for a free public education under State Law. In order to qualify for services, children must have moved within the past three years, across state or school district lines with or to join a migrant parent or guardian who has obtained qualifying temporary or seasonal employment in agriculture, fishing, or dairy.</a:t>
            </a:r>
          </a:p>
          <a:p>
            <a:endParaRPr lang="en-US"/>
          </a:p>
        </p:txBody>
      </p:sp>
    </p:spTree>
    <p:extLst>
      <p:ext uri="{BB962C8B-B14F-4D97-AF65-F5344CB8AC3E}">
        <p14:creationId xmlns:p14="http://schemas.microsoft.com/office/powerpoint/2010/main" val="3258758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9564-4C47-9184-CEA9-41BC8A4A9A7C}"/>
              </a:ext>
            </a:extLst>
          </p:cNvPr>
          <p:cNvSpPr>
            <a:spLocks noGrp="1"/>
          </p:cNvSpPr>
          <p:nvPr>
            <p:ph type="title"/>
          </p:nvPr>
        </p:nvSpPr>
        <p:spPr/>
        <p:txBody>
          <a:bodyPr/>
          <a:lstStyle/>
          <a:p>
            <a:r>
              <a:rPr lang="en-US">
                <a:latin typeface="Arial"/>
                <a:cs typeface="Arial"/>
              </a:rPr>
              <a:t>What to expect from me</a:t>
            </a:r>
            <a:endParaRPr lang="en-US"/>
          </a:p>
        </p:txBody>
      </p:sp>
      <p:sp>
        <p:nvSpPr>
          <p:cNvPr id="3" name="Content Placeholder 2">
            <a:extLst>
              <a:ext uri="{FF2B5EF4-FFF2-40B4-BE49-F238E27FC236}">
                <a16:creationId xmlns:a16="http://schemas.microsoft.com/office/drawing/2014/main" id="{C78434E2-20ED-14A5-6558-F5C28E03393F}"/>
              </a:ext>
            </a:extLst>
          </p:cNvPr>
          <p:cNvSpPr>
            <a:spLocks noGrp="1"/>
          </p:cNvSpPr>
          <p:nvPr>
            <p:ph idx="1"/>
          </p:nvPr>
        </p:nvSpPr>
        <p:spPr/>
        <p:txBody>
          <a:bodyPr/>
          <a:lstStyle/>
          <a:p>
            <a:r>
              <a:rPr lang="en-US"/>
              <a:t>Quarterly email communication</a:t>
            </a:r>
          </a:p>
          <a:p>
            <a:r>
              <a:rPr lang="en-US"/>
              <a:t>Monthly Power Hours (with reminders)</a:t>
            </a:r>
          </a:p>
          <a:p>
            <a:r>
              <a:rPr lang="en-US"/>
              <a:t>Tentative in-person workshop(s)</a:t>
            </a:r>
          </a:p>
          <a:p>
            <a:r>
              <a:rPr lang="en-US"/>
              <a:t>1:1 meetings by request (in person or virtually)</a:t>
            </a:r>
          </a:p>
          <a:p>
            <a:r>
              <a:rPr lang="en-US"/>
              <a:t>Reach out anytime!!!</a:t>
            </a:r>
          </a:p>
          <a:p>
            <a:endParaRPr lang="en-US"/>
          </a:p>
          <a:p>
            <a:endParaRPr lang="en-US"/>
          </a:p>
          <a:p>
            <a:r>
              <a:rPr lang="en-US"/>
              <a:t>Follow up email today with recording, action items, and needs survey.</a:t>
            </a:r>
          </a:p>
        </p:txBody>
      </p:sp>
    </p:spTree>
    <p:extLst>
      <p:ext uri="{BB962C8B-B14F-4D97-AF65-F5344CB8AC3E}">
        <p14:creationId xmlns:p14="http://schemas.microsoft.com/office/powerpoint/2010/main" val="2402836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8273-CA46-B03F-37CD-EF754CDE3043}"/>
              </a:ext>
            </a:extLst>
          </p:cNvPr>
          <p:cNvSpPr>
            <a:spLocks noGrp="1"/>
          </p:cNvSpPr>
          <p:nvPr>
            <p:ph type="title"/>
          </p:nvPr>
        </p:nvSpPr>
        <p:spPr/>
        <p:txBody>
          <a:bodyPr/>
          <a:lstStyle/>
          <a:p>
            <a:r>
              <a:rPr lang="en-US"/>
              <a:t>Final Poll:</a:t>
            </a:r>
          </a:p>
        </p:txBody>
      </p:sp>
      <p:sp>
        <p:nvSpPr>
          <p:cNvPr id="3" name="Content Placeholder 2">
            <a:extLst>
              <a:ext uri="{FF2B5EF4-FFF2-40B4-BE49-F238E27FC236}">
                <a16:creationId xmlns:a16="http://schemas.microsoft.com/office/drawing/2014/main" id="{D16622B3-2A20-B36B-A732-3B15643A41EB}"/>
              </a:ext>
            </a:extLst>
          </p:cNvPr>
          <p:cNvSpPr>
            <a:spLocks noGrp="1"/>
          </p:cNvSpPr>
          <p:nvPr>
            <p:ph idx="1"/>
          </p:nvPr>
        </p:nvSpPr>
        <p:spPr/>
        <p:txBody>
          <a:bodyPr/>
          <a:lstStyle/>
          <a:p>
            <a:pPr marL="0" indent="0" rtl="0" fontAlgn="base">
              <a:spcBef>
                <a:spcPts val="0"/>
              </a:spcBef>
              <a:spcAft>
                <a:spcPts val="0"/>
              </a:spcAft>
              <a:buNone/>
            </a:pPr>
            <a:r>
              <a:rPr lang="en-US" b="0" i="0" u="none" strike="noStrike">
                <a:solidFill>
                  <a:srgbClr val="000000"/>
                </a:solidFill>
                <a:effectLst/>
                <a:latin typeface="Arial" panose="020B0604020202020204" pitchFamily="34" charset="0"/>
              </a:rPr>
              <a:t>I left today with a clear understanding of my roles and responsibilities as the ELD Coordinator at my school.</a:t>
            </a:r>
          </a:p>
          <a:p>
            <a:pPr marL="0" indent="0" rtl="0" fontAlgn="base">
              <a:spcBef>
                <a:spcPts val="0"/>
              </a:spcBef>
              <a:spcAft>
                <a:spcPts val="0"/>
              </a:spcAft>
              <a:buNone/>
            </a:pPr>
            <a:endParaRPr lang="en-US" b="0" i="0" u="none" strike="noStrike">
              <a:solidFill>
                <a:srgbClr val="000000"/>
              </a:solidFill>
              <a:effectLst/>
              <a:latin typeface="Arial" panose="020B0604020202020204" pitchFamily="34" charset="0"/>
            </a:endParaRPr>
          </a:p>
          <a:p>
            <a:pPr marL="457200" lvl="1" indent="0" rtl="0" fontAlgn="base">
              <a:spcBef>
                <a:spcPts val="0"/>
              </a:spcBef>
              <a:spcAft>
                <a:spcPts val="0"/>
              </a:spcAft>
              <a:buNone/>
            </a:pPr>
            <a:r>
              <a:rPr lang="en-US" sz="2800" b="0" i="0" u="none" strike="noStrike">
                <a:solidFill>
                  <a:srgbClr val="000000"/>
                </a:solidFill>
                <a:effectLst/>
                <a:latin typeface="Arial" panose="020B0604020202020204" pitchFamily="34" charset="0"/>
              </a:rPr>
              <a:t>a. Agree</a:t>
            </a:r>
          </a:p>
          <a:p>
            <a:pPr marL="457200" lvl="1" indent="0" rtl="0" fontAlgn="base">
              <a:spcBef>
                <a:spcPts val="0"/>
              </a:spcBef>
              <a:spcAft>
                <a:spcPts val="0"/>
              </a:spcAft>
              <a:buNone/>
            </a:pPr>
            <a:r>
              <a:rPr lang="en-US" sz="2800">
                <a:solidFill>
                  <a:srgbClr val="000000"/>
                </a:solidFill>
              </a:rPr>
              <a:t>b. </a:t>
            </a:r>
            <a:r>
              <a:rPr lang="en-US" sz="2800" b="0" i="0" u="none" strike="noStrike">
                <a:solidFill>
                  <a:srgbClr val="000000"/>
                </a:solidFill>
                <a:effectLst/>
                <a:latin typeface="Arial" panose="020B0604020202020204" pitchFamily="34" charset="0"/>
              </a:rPr>
              <a:t>Neutral</a:t>
            </a:r>
          </a:p>
          <a:p>
            <a:pPr marL="457200" lvl="1" indent="0" rtl="0" fontAlgn="base">
              <a:spcBef>
                <a:spcPts val="0"/>
              </a:spcBef>
              <a:spcAft>
                <a:spcPts val="0"/>
              </a:spcAft>
              <a:buNone/>
            </a:pPr>
            <a:r>
              <a:rPr lang="en-US" sz="2800" b="0" i="0" u="none" strike="noStrike">
                <a:solidFill>
                  <a:srgbClr val="000000"/>
                </a:solidFill>
                <a:effectLst/>
                <a:latin typeface="Arial" panose="020B0604020202020204" pitchFamily="34" charset="0"/>
              </a:rPr>
              <a:t>c. Disagree</a:t>
            </a:r>
          </a:p>
          <a:p>
            <a:endParaRPr lang="en-US"/>
          </a:p>
        </p:txBody>
      </p:sp>
    </p:spTree>
    <p:extLst>
      <p:ext uri="{BB962C8B-B14F-4D97-AF65-F5344CB8AC3E}">
        <p14:creationId xmlns:p14="http://schemas.microsoft.com/office/powerpoint/2010/main" val="2168096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A1DE-8420-43BB-0FC2-F9645A490386}"/>
              </a:ext>
            </a:extLst>
          </p:cNvPr>
          <p:cNvSpPr>
            <a:spLocks noGrp="1"/>
          </p:cNvSpPr>
          <p:nvPr>
            <p:ph type="title"/>
          </p:nvPr>
        </p:nvSpPr>
        <p:spPr/>
        <p:txBody>
          <a:bodyPr>
            <a:normAutofit/>
          </a:bodyPr>
          <a:lstStyle/>
          <a:p>
            <a:r>
              <a:rPr lang="en-US"/>
              <a:t>For Your Reference: </a:t>
            </a:r>
          </a:p>
        </p:txBody>
      </p:sp>
      <p:sp>
        <p:nvSpPr>
          <p:cNvPr id="3" name="Content Placeholder 2">
            <a:extLst>
              <a:ext uri="{FF2B5EF4-FFF2-40B4-BE49-F238E27FC236}">
                <a16:creationId xmlns:a16="http://schemas.microsoft.com/office/drawing/2014/main" id="{58C1EAE0-BC80-2462-D602-09250AD50D8B}"/>
              </a:ext>
            </a:extLst>
          </p:cNvPr>
          <p:cNvSpPr>
            <a:spLocks noGrp="1"/>
          </p:cNvSpPr>
          <p:nvPr>
            <p:ph idx="1"/>
          </p:nvPr>
        </p:nvSpPr>
        <p:spPr/>
        <p:txBody>
          <a:bodyPr vert="horz" lIns="91440" tIns="45720" rIns="91440" bIns="45720" rtlCol="0" anchor="t">
            <a:normAutofit/>
          </a:bodyPr>
          <a:lstStyle/>
          <a:p>
            <a:pPr marL="0" indent="0">
              <a:buNone/>
            </a:pPr>
            <a:r>
              <a:rPr lang="en-US" sz="2800">
                <a:hlinkClick r:id="rId2"/>
              </a:rPr>
              <a:t>CSI Resource Site</a:t>
            </a:r>
            <a:endParaRPr lang="en-US" sz="2800"/>
          </a:p>
          <a:p>
            <a:pPr marL="0" indent="0">
              <a:buNone/>
            </a:pPr>
            <a:r>
              <a:rPr lang="en-US" sz="2800">
                <a:hlinkClick r:id="rId3"/>
              </a:rPr>
              <a:t>Standardized Identification Process</a:t>
            </a:r>
            <a:endParaRPr lang="en-US" sz="2800"/>
          </a:p>
          <a:p>
            <a:pPr marL="0" indent="0">
              <a:buNone/>
            </a:pPr>
            <a:r>
              <a:rPr lang="en-US">
                <a:latin typeface="Arial"/>
                <a:cs typeface="Arial"/>
                <a:hlinkClick r:id="rId4"/>
              </a:rPr>
              <a:t>Standardized Redesignation Process</a:t>
            </a:r>
            <a:endParaRPr lang="en-US">
              <a:hlinkClick r:id="rId4"/>
            </a:endParaRPr>
          </a:p>
          <a:p>
            <a:pPr marL="0" indent="0">
              <a:buNone/>
            </a:pPr>
            <a:r>
              <a:rPr lang="en-US" sz="2800">
                <a:latin typeface="Arial"/>
                <a:cs typeface="Arial"/>
                <a:hlinkClick r:id="rId5"/>
              </a:rPr>
              <a:t>Padlet for PD Opportunities</a:t>
            </a:r>
          </a:p>
          <a:p>
            <a:pPr marL="0" indent="0">
              <a:buNone/>
            </a:pPr>
            <a:r>
              <a:rPr lang="en-US">
                <a:latin typeface="Arial"/>
                <a:cs typeface="Arial"/>
                <a:hlinkClick r:id="rId6"/>
              </a:rPr>
              <a:t>Monthly ELD Power Hours</a:t>
            </a:r>
            <a:endParaRPr lang="en-US" sz="2800">
              <a:hlinkClick r:id="rId5"/>
            </a:endParaRPr>
          </a:p>
          <a:p>
            <a:pPr marL="0" indent="0">
              <a:buNone/>
            </a:pPr>
            <a:r>
              <a:rPr lang="en-US">
                <a:hlinkClick r:id="rId7"/>
              </a:rPr>
              <a:t>ELD Guidebook</a:t>
            </a:r>
            <a:endParaRPr lang="en-US"/>
          </a:p>
        </p:txBody>
      </p:sp>
    </p:spTree>
    <p:extLst>
      <p:ext uri="{BB962C8B-B14F-4D97-AF65-F5344CB8AC3E}">
        <p14:creationId xmlns:p14="http://schemas.microsoft.com/office/powerpoint/2010/main" val="1533095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6755130"/>
            <a:ext cx="2540" cy="102870"/>
          </a:xfrm>
          <a:custGeom>
            <a:avLst/>
            <a:gdLst/>
            <a:ahLst/>
            <a:cxnLst/>
            <a:rect l="l" t="t" r="r" b="b"/>
            <a:pathLst>
              <a:path w="2540" h="102870">
                <a:moveTo>
                  <a:pt x="0" y="102870"/>
                </a:moveTo>
                <a:lnTo>
                  <a:pt x="2286" y="102870"/>
                </a:lnTo>
                <a:lnTo>
                  <a:pt x="2286" y="0"/>
                </a:lnTo>
                <a:lnTo>
                  <a:pt x="0" y="0"/>
                </a:lnTo>
                <a:lnTo>
                  <a:pt x="0" y="102870"/>
                </a:lnTo>
                <a:close/>
              </a:path>
            </a:pathLst>
          </a:custGeom>
          <a:solidFill>
            <a:srgbClr val="7C9B52"/>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0"/>
            <a:ext cx="3126105" cy="6858000"/>
          </a:xfrm>
          <a:custGeom>
            <a:avLst/>
            <a:gdLst/>
            <a:ahLst/>
            <a:cxnLst/>
            <a:rect l="l" t="t" r="r" b="b"/>
            <a:pathLst>
              <a:path w="3126105" h="6858000">
                <a:moveTo>
                  <a:pt x="1694814" y="0"/>
                </a:moveTo>
                <a:lnTo>
                  <a:pt x="0" y="0"/>
                </a:lnTo>
                <a:lnTo>
                  <a:pt x="0" y="6858000"/>
                </a:lnTo>
                <a:lnTo>
                  <a:pt x="1694814" y="6858000"/>
                </a:lnTo>
                <a:lnTo>
                  <a:pt x="1791004" y="6775780"/>
                </a:lnTo>
                <a:lnTo>
                  <a:pt x="1823068" y="6746500"/>
                </a:lnTo>
                <a:lnTo>
                  <a:pt x="1854834" y="6716688"/>
                </a:lnTo>
                <a:lnTo>
                  <a:pt x="1886298" y="6686350"/>
                </a:lnTo>
                <a:lnTo>
                  <a:pt x="1917457" y="6655489"/>
                </a:lnTo>
                <a:lnTo>
                  <a:pt x="1948308" y="6624111"/>
                </a:lnTo>
                <a:lnTo>
                  <a:pt x="1978846" y="6592221"/>
                </a:lnTo>
                <a:lnTo>
                  <a:pt x="2009068" y="6559823"/>
                </a:lnTo>
                <a:lnTo>
                  <a:pt x="2038971" y="6526922"/>
                </a:lnTo>
                <a:lnTo>
                  <a:pt x="2068551" y="6493523"/>
                </a:lnTo>
                <a:lnTo>
                  <a:pt x="2097804" y="6459631"/>
                </a:lnTo>
                <a:lnTo>
                  <a:pt x="2126727" y="6425250"/>
                </a:lnTo>
                <a:lnTo>
                  <a:pt x="2155316" y="6390386"/>
                </a:lnTo>
                <a:lnTo>
                  <a:pt x="2183567" y="6355043"/>
                </a:lnTo>
                <a:lnTo>
                  <a:pt x="2211478" y="6319226"/>
                </a:lnTo>
                <a:lnTo>
                  <a:pt x="2239043" y="6282939"/>
                </a:lnTo>
                <a:lnTo>
                  <a:pt x="2266260" y="6246189"/>
                </a:lnTo>
                <a:lnTo>
                  <a:pt x="2293126" y="6208978"/>
                </a:lnTo>
                <a:lnTo>
                  <a:pt x="2319636" y="6171313"/>
                </a:lnTo>
                <a:lnTo>
                  <a:pt x="2345786" y="6133198"/>
                </a:lnTo>
                <a:lnTo>
                  <a:pt x="2371574" y="6094638"/>
                </a:lnTo>
                <a:lnTo>
                  <a:pt x="2396995" y="6055638"/>
                </a:lnTo>
                <a:lnTo>
                  <a:pt x="2422047" y="6016202"/>
                </a:lnTo>
                <a:lnTo>
                  <a:pt x="2446725" y="5976335"/>
                </a:lnTo>
                <a:lnTo>
                  <a:pt x="2471026" y="5936042"/>
                </a:lnTo>
                <a:lnTo>
                  <a:pt x="2494946" y="5895328"/>
                </a:lnTo>
                <a:lnTo>
                  <a:pt x="2518481" y="5854198"/>
                </a:lnTo>
                <a:lnTo>
                  <a:pt x="2541629" y="5812656"/>
                </a:lnTo>
                <a:lnTo>
                  <a:pt x="2564385" y="5770708"/>
                </a:lnTo>
                <a:lnTo>
                  <a:pt x="2586745" y="5728358"/>
                </a:lnTo>
                <a:lnTo>
                  <a:pt x="2608707" y="5685611"/>
                </a:lnTo>
                <a:lnTo>
                  <a:pt x="2630267" y="5642471"/>
                </a:lnTo>
                <a:lnTo>
                  <a:pt x="2651420" y="5598944"/>
                </a:lnTo>
                <a:lnTo>
                  <a:pt x="2672164" y="5555035"/>
                </a:lnTo>
                <a:lnTo>
                  <a:pt x="2692494" y="5510747"/>
                </a:lnTo>
                <a:lnTo>
                  <a:pt x="2712408" y="5466087"/>
                </a:lnTo>
                <a:lnTo>
                  <a:pt x="2731901" y="5421058"/>
                </a:lnTo>
                <a:lnTo>
                  <a:pt x="2750970" y="5375666"/>
                </a:lnTo>
                <a:lnTo>
                  <a:pt x="2769612" y="5329915"/>
                </a:lnTo>
                <a:lnTo>
                  <a:pt x="2787822" y="5283811"/>
                </a:lnTo>
                <a:lnTo>
                  <a:pt x="2805597" y="5237357"/>
                </a:lnTo>
                <a:lnTo>
                  <a:pt x="2822934" y="5190560"/>
                </a:lnTo>
                <a:lnTo>
                  <a:pt x="2839828" y="5143423"/>
                </a:lnTo>
                <a:lnTo>
                  <a:pt x="2856277" y="5095951"/>
                </a:lnTo>
                <a:lnTo>
                  <a:pt x="2872277" y="5048150"/>
                </a:lnTo>
                <a:lnTo>
                  <a:pt x="2887823" y="5000024"/>
                </a:lnTo>
                <a:lnTo>
                  <a:pt x="2902914" y="4951578"/>
                </a:lnTo>
                <a:lnTo>
                  <a:pt x="2917544" y="4902816"/>
                </a:lnTo>
                <a:lnTo>
                  <a:pt x="2931710" y="4853744"/>
                </a:lnTo>
                <a:lnTo>
                  <a:pt x="2945409" y="4804366"/>
                </a:lnTo>
                <a:lnTo>
                  <a:pt x="2958637" y="4754688"/>
                </a:lnTo>
                <a:lnTo>
                  <a:pt x="2971390" y="4704713"/>
                </a:lnTo>
                <a:lnTo>
                  <a:pt x="2983665" y="4654447"/>
                </a:lnTo>
                <a:lnTo>
                  <a:pt x="2995459" y="4603894"/>
                </a:lnTo>
                <a:lnTo>
                  <a:pt x="3006767" y="4553060"/>
                </a:lnTo>
                <a:lnTo>
                  <a:pt x="3017586" y="4501949"/>
                </a:lnTo>
                <a:lnTo>
                  <a:pt x="3027912" y="4450566"/>
                </a:lnTo>
                <a:lnTo>
                  <a:pt x="3037742" y="4398916"/>
                </a:lnTo>
                <a:lnTo>
                  <a:pt x="3047073" y="4347003"/>
                </a:lnTo>
                <a:lnTo>
                  <a:pt x="3055900" y="4294833"/>
                </a:lnTo>
                <a:lnTo>
                  <a:pt x="3064220" y="4242410"/>
                </a:lnTo>
                <a:lnTo>
                  <a:pt x="3072029" y="4189739"/>
                </a:lnTo>
                <a:lnTo>
                  <a:pt x="3079324" y="4136825"/>
                </a:lnTo>
                <a:lnTo>
                  <a:pt x="3086101" y="4083672"/>
                </a:lnTo>
                <a:lnTo>
                  <a:pt x="3092357" y="4030286"/>
                </a:lnTo>
                <a:lnTo>
                  <a:pt x="3098088" y="3976671"/>
                </a:lnTo>
                <a:lnTo>
                  <a:pt x="3103290" y="3922833"/>
                </a:lnTo>
                <a:lnTo>
                  <a:pt x="3107960" y="3868775"/>
                </a:lnTo>
                <a:lnTo>
                  <a:pt x="3112094" y="3814502"/>
                </a:lnTo>
                <a:lnTo>
                  <a:pt x="3115688" y="3760021"/>
                </a:lnTo>
                <a:lnTo>
                  <a:pt x="3118739" y="3705334"/>
                </a:lnTo>
                <a:lnTo>
                  <a:pt x="3121244" y="3650448"/>
                </a:lnTo>
                <a:lnTo>
                  <a:pt x="3123198" y="3595366"/>
                </a:lnTo>
                <a:lnTo>
                  <a:pt x="3124599" y="3540095"/>
                </a:lnTo>
                <a:lnTo>
                  <a:pt x="3125442" y="3484637"/>
                </a:lnTo>
                <a:lnTo>
                  <a:pt x="3125724" y="3429000"/>
                </a:lnTo>
                <a:lnTo>
                  <a:pt x="3125442" y="3373362"/>
                </a:lnTo>
                <a:lnTo>
                  <a:pt x="3124599" y="3317904"/>
                </a:lnTo>
                <a:lnTo>
                  <a:pt x="3123198" y="3262633"/>
                </a:lnTo>
                <a:lnTo>
                  <a:pt x="3121244" y="3207551"/>
                </a:lnTo>
                <a:lnTo>
                  <a:pt x="3118739" y="3152665"/>
                </a:lnTo>
                <a:lnTo>
                  <a:pt x="3115688" y="3097978"/>
                </a:lnTo>
                <a:lnTo>
                  <a:pt x="3112094" y="3043497"/>
                </a:lnTo>
                <a:lnTo>
                  <a:pt x="3107960" y="2989224"/>
                </a:lnTo>
                <a:lnTo>
                  <a:pt x="3103290" y="2935166"/>
                </a:lnTo>
                <a:lnTo>
                  <a:pt x="3098088" y="2881328"/>
                </a:lnTo>
                <a:lnTo>
                  <a:pt x="3092357" y="2827713"/>
                </a:lnTo>
                <a:lnTo>
                  <a:pt x="3086101" y="2774327"/>
                </a:lnTo>
                <a:lnTo>
                  <a:pt x="3079324" y="2721174"/>
                </a:lnTo>
                <a:lnTo>
                  <a:pt x="3072029" y="2668260"/>
                </a:lnTo>
                <a:lnTo>
                  <a:pt x="3064220" y="2615589"/>
                </a:lnTo>
                <a:lnTo>
                  <a:pt x="3055900" y="2563166"/>
                </a:lnTo>
                <a:lnTo>
                  <a:pt x="3047073" y="2510996"/>
                </a:lnTo>
                <a:lnTo>
                  <a:pt x="3037742" y="2459083"/>
                </a:lnTo>
                <a:lnTo>
                  <a:pt x="3027912" y="2407433"/>
                </a:lnTo>
                <a:lnTo>
                  <a:pt x="3017586" y="2356050"/>
                </a:lnTo>
                <a:lnTo>
                  <a:pt x="3006767" y="2304939"/>
                </a:lnTo>
                <a:lnTo>
                  <a:pt x="2995459" y="2254105"/>
                </a:lnTo>
                <a:lnTo>
                  <a:pt x="2983665" y="2203552"/>
                </a:lnTo>
                <a:lnTo>
                  <a:pt x="2971390" y="2153286"/>
                </a:lnTo>
                <a:lnTo>
                  <a:pt x="2958637" y="2103311"/>
                </a:lnTo>
                <a:lnTo>
                  <a:pt x="2945409" y="2053633"/>
                </a:lnTo>
                <a:lnTo>
                  <a:pt x="2931710" y="2004255"/>
                </a:lnTo>
                <a:lnTo>
                  <a:pt x="2917544" y="1955183"/>
                </a:lnTo>
                <a:lnTo>
                  <a:pt x="2902914" y="1906421"/>
                </a:lnTo>
                <a:lnTo>
                  <a:pt x="2887823" y="1857975"/>
                </a:lnTo>
                <a:lnTo>
                  <a:pt x="2872277" y="1809849"/>
                </a:lnTo>
                <a:lnTo>
                  <a:pt x="2856277" y="1762048"/>
                </a:lnTo>
                <a:lnTo>
                  <a:pt x="2839828" y="1714576"/>
                </a:lnTo>
                <a:lnTo>
                  <a:pt x="2822934" y="1667439"/>
                </a:lnTo>
                <a:lnTo>
                  <a:pt x="2805597" y="1620642"/>
                </a:lnTo>
                <a:lnTo>
                  <a:pt x="2787822" y="1574188"/>
                </a:lnTo>
                <a:lnTo>
                  <a:pt x="2769612" y="1528084"/>
                </a:lnTo>
                <a:lnTo>
                  <a:pt x="2750970" y="1482333"/>
                </a:lnTo>
                <a:lnTo>
                  <a:pt x="2731901" y="1436941"/>
                </a:lnTo>
                <a:lnTo>
                  <a:pt x="2712408" y="1391912"/>
                </a:lnTo>
                <a:lnTo>
                  <a:pt x="2692494" y="1347252"/>
                </a:lnTo>
                <a:lnTo>
                  <a:pt x="2672164" y="1302964"/>
                </a:lnTo>
                <a:lnTo>
                  <a:pt x="2651420" y="1259055"/>
                </a:lnTo>
                <a:lnTo>
                  <a:pt x="2630267" y="1215528"/>
                </a:lnTo>
                <a:lnTo>
                  <a:pt x="2608707" y="1172388"/>
                </a:lnTo>
                <a:lnTo>
                  <a:pt x="2586745" y="1129641"/>
                </a:lnTo>
                <a:lnTo>
                  <a:pt x="2564385" y="1087291"/>
                </a:lnTo>
                <a:lnTo>
                  <a:pt x="2541629" y="1045343"/>
                </a:lnTo>
                <a:lnTo>
                  <a:pt x="2518481" y="1003801"/>
                </a:lnTo>
                <a:lnTo>
                  <a:pt x="2494946" y="962671"/>
                </a:lnTo>
                <a:lnTo>
                  <a:pt x="2471026" y="921957"/>
                </a:lnTo>
                <a:lnTo>
                  <a:pt x="2446725" y="881664"/>
                </a:lnTo>
                <a:lnTo>
                  <a:pt x="2422047" y="841797"/>
                </a:lnTo>
                <a:lnTo>
                  <a:pt x="2396995" y="802361"/>
                </a:lnTo>
                <a:lnTo>
                  <a:pt x="2371574" y="763361"/>
                </a:lnTo>
                <a:lnTo>
                  <a:pt x="2345786" y="724801"/>
                </a:lnTo>
                <a:lnTo>
                  <a:pt x="2319636" y="686686"/>
                </a:lnTo>
                <a:lnTo>
                  <a:pt x="2293126" y="649021"/>
                </a:lnTo>
                <a:lnTo>
                  <a:pt x="2266260" y="611810"/>
                </a:lnTo>
                <a:lnTo>
                  <a:pt x="2239043" y="575060"/>
                </a:lnTo>
                <a:lnTo>
                  <a:pt x="2211478" y="538773"/>
                </a:lnTo>
                <a:lnTo>
                  <a:pt x="2183567" y="502956"/>
                </a:lnTo>
                <a:lnTo>
                  <a:pt x="2155316" y="467613"/>
                </a:lnTo>
                <a:lnTo>
                  <a:pt x="2126727" y="432749"/>
                </a:lnTo>
                <a:lnTo>
                  <a:pt x="2097804" y="398368"/>
                </a:lnTo>
                <a:lnTo>
                  <a:pt x="2068551" y="364476"/>
                </a:lnTo>
                <a:lnTo>
                  <a:pt x="2038971" y="331077"/>
                </a:lnTo>
                <a:lnTo>
                  <a:pt x="2009068" y="298176"/>
                </a:lnTo>
                <a:lnTo>
                  <a:pt x="1978846" y="265778"/>
                </a:lnTo>
                <a:lnTo>
                  <a:pt x="1948308" y="233888"/>
                </a:lnTo>
                <a:lnTo>
                  <a:pt x="1917457" y="202510"/>
                </a:lnTo>
                <a:lnTo>
                  <a:pt x="1886298" y="171649"/>
                </a:lnTo>
                <a:lnTo>
                  <a:pt x="1854834" y="141311"/>
                </a:lnTo>
                <a:lnTo>
                  <a:pt x="1823068" y="111499"/>
                </a:lnTo>
                <a:lnTo>
                  <a:pt x="1791004" y="82219"/>
                </a:lnTo>
                <a:lnTo>
                  <a:pt x="1694814" y="0"/>
                </a:lnTo>
                <a:close/>
              </a:path>
            </a:pathLst>
          </a:custGeom>
          <a:solidFill>
            <a:srgbClr val="ED7D31"/>
          </a:solidFill>
        </p:spPr>
        <p:txBody>
          <a:bodyPr wrap="square" lIns="0" tIns="0" rIns="0" bIns="0" rtlCol="0"/>
          <a:lstStyle/>
          <a:p>
            <a:endParaRPr/>
          </a:p>
        </p:txBody>
      </p:sp>
      <p:sp>
        <p:nvSpPr>
          <p:cNvPr id="5" name="object 5"/>
          <p:cNvSpPr txBox="1">
            <a:spLocks noGrp="1"/>
          </p:cNvSpPr>
          <p:nvPr>
            <p:ph type="title" idx="4294967295"/>
          </p:nvPr>
        </p:nvSpPr>
        <p:spPr>
          <a:xfrm>
            <a:off x="371431" y="2400306"/>
            <a:ext cx="1983739" cy="15544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ts val="4105"/>
              </a:lnSpc>
              <a:spcBef>
                <a:spcPts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Arial"/>
                <a:ea typeface="+mn-ea"/>
                <a:cs typeface="Arial"/>
              </a:rPr>
              <a:t>CSI</a:t>
            </a:r>
            <a:r>
              <a:rPr kumimoji="0" lang="en-US" sz="3600" b="1" i="0" u="none" strike="noStrike" kern="1200" cap="none" spc="-100" normalizeH="0" baseline="0" noProof="0">
                <a:ln>
                  <a:noFill/>
                </a:ln>
                <a:solidFill>
                  <a:srgbClr val="FFFFFF"/>
                </a:solidFill>
                <a:effectLst/>
                <a:uLnTx/>
                <a:uFillTx/>
                <a:latin typeface="Arial"/>
                <a:ea typeface="+mn-ea"/>
                <a:cs typeface="Arial"/>
              </a:rPr>
              <a:t> </a:t>
            </a:r>
            <a:r>
              <a:rPr kumimoji="0" lang="en-US" sz="3600" b="1" i="0" u="none" strike="noStrike" kern="1200" cap="none" spc="0" normalizeH="0" baseline="0" noProof="0">
                <a:ln>
                  <a:noFill/>
                </a:ln>
                <a:solidFill>
                  <a:srgbClr val="FFFFFF"/>
                </a:solidFill>
                <a:effectLst/>
                <a:uLnTx/>
                <a:uFillTx/>
                <a:latin typeface="Arial"/>
                <a:ea typeface="+mn-ea"/>
                <a:cs typeface="Arial"/>
              </a:rPr>
              <a:t>ELD</a:t>
            </a:r>
            <a:endParaRPr kumimoji="0" lang="en-US" sz="3600" b="0" i="0" u="none" strike="noStrike" kern="1200" cap="none" spc="0" normalizeH="0" baseline="0" noProof="0">
              <a:ln>
                <a:noFill/>
              </a:ln>
              <a:solidFill>
                <a:schemeClr val="tx1"/>
              </a:solidFill>
              <a:effectLst/>
              <a:uLnTx/>
              <a:uFillTx/>
              <a:latin typeface="Arial"/>
              <a:ea typeface="+mn-ea"/>
              <a:cs typeface="Arial"/>
            </a:endParaRPr>
          </a:p>
          <a:p>
            <a:pPr marL="12700" marR="5080" lvl="0" indent="0" algn="l" defTabSz="914400" rtl="0" eaLnBrk="1" fontAlgn="auto" latinLnBrk="0" hangingPunct="1">
              <a:lnSpc>
                <a:spcPts val="3890"/>
              </a:lnSpc>
              <a:spcBef>
                <a:spcPts val="270"/>
              </a:spcBef>
              <a:spcAft>
                <a:spcPts val="0"/>
              </a:spcAft>
              <a:buClrTx/>
              <a:buSzTx/>
              <a:buFontTx/>
              <a:buNone/>
              <a:tabLst/>
              <a:defRPr/>
            </a:pPr>
            <a:r>
              <a:rPr kumimoji="0" lang="en-US" sz="3600" b="1" i="0" u="none" strike="noStrike" kern="1200" cap="none" spc="-5" normalizeH="0" baseline="0" noProof="0">
                <a:ln>
                  <a:noFill/>
                </a:ln>
                <a:solidFill>
                  <a:srgbClr val="FFFFFF"/>
                </a:solidFill>
                <a:effectLst/>
                <a:uLnTx/>
                <a:uFillTx/>
                <a:latin typeface="Arial"/>
                <a:ea typeface="+mn-ea"/>
                <a:cs typeface="Arial"/>
              </a:rPr>
              <a:t>Support  </a:t>
            </a:r>
            <a:r>
              <a:rPr kumimoji="0" lang="en-US" sz="3600" b="1" i="0" u="none" strike="noStrike" kern="1200" cap="none" spc="-10" normalizeH="0" baseline="0" noProof="0">
                <a:ln>
                  <a:noFill/>
                </a:ln>
                <a:solidFill>
                  <a:srgbClr val="FFFFFF"/>
                </a:solidFill>
                <a:effectLst/>
                <a:uLnTx/>
                <a:uFillTx/>
                <a:latin typeface="Arial"/>
                <a:ea typeface="+mn-ea"/>
                <a:cs typeface="Arial"/>
              </a:rPr>
              <a:t>C</a:t>
            </a:r>
            <a:r>
              <a:rPr kumimoji="0" lang="en-US" sz="3600" b="1" i="0" u="none" strike="noStrike" kern="1200" cap="none" spc="0" normalizeH="0" baseline="0" noProof="0">
                <a:ln>
                  <a:noFill/>
                </a:ln>
                <a:solidFill>
                  <a:srgbClr val="FFFFFF"/>
                </a:solidFill>
                <a:effectLst/>
                <a:uLnTx/>
                <a:uFillTx/>
                <a:latin typeface="Arial"/>
                <a:ea typeface="+mn-ea"/>
                <a:cs typeface="Arial"/>
              </a:rPr>
              <a:t>ont</a:t>
            </a:r>
            <a:r>
              <a:rPr kumimoji="0" lang="en-US" sz="3600" b="1" i="0" u="none" strike="noStrike" kern="1200" cap="none" spc="-5" normalizeH="0" baseline="0" noProof="0">
                <a:ln>
                  <a:noFill/>
                </a:ln>
                <a:solidFill>
                  <a:srgbClr val="FFFFFF"/>
                </a:solidFill>
                <a:effectLst/>
                <a:uLnTx/>
                <a:uFillTx/>
                <a:latin typeface="Arial"/>
                <a:ea typeface="+mn-ea"/>
                <a:cs typeface="Arial"/>
              </a:rPr>
              <a:t>acts</a:t>
            </a:r>
            <a:endParaRPr kumimoji="0" lang="en-US" sz="3600" b="0" i="0" u="none" strike="noStrike" kern="1200" cap="none" spc="0" normalizeH="0" baseline="0" noProof="0">
              <a:ln>
                <a:noFill/>
              </a:ln>
              <a:solidFill>
                <a:schemeClr val="tx1"/>
              </a:solidFill>
              <a:effectLst/>
              <a:uLnTx/>
              <a:uFillTx/>
              <a:latin typeface="Arial"/>
              <a:ea typeface="+mn-ea"/>
              <a:cs typeface="Arial"/>
            </a:endParaRPr>
          </a:p>
        </p:txBody>
      </p:sp>
      <p:sp>
        <p:nvSpPr>
          <p:cNvPr id="6" name="object 6">
            <a:extLst>
              <a:ext uri="{C183D7F6-B498-43B3-948B-1728B52AA6E4}">
                <adec:decorative xmlns:adec="http://schemas.microsoft.com/office/drawing/2017/decorative" val="1"/>
              </a:ext>
            </a:extLst>
          </p:cNvPr>
          <p:cNvSpPr/>
          <p:nvPr/>
        </p:nvSpPr>
        <p:spPr>
          <a:xfrm>
            <a:off x="7194422" y="4497323"/>
            <a:ext cx="1531620" cy="2042160"/>
          </a:xfrm>
          <a:custGeom>
            <a:avLst/>
            <a:gdLst/>
            <a:ahLst/>
            <a:cxnLst/>
            <a:rect l="l" t="t" r="r" b="b"/>
            <a:pathLst>
              <a:path w="1531620" h="2042159">
                <a:moveTo>
                  <a:pt x="0" y="2041778"/>
                </a:moveTo>
                <a:lnTo>
                  <a:pt x="41470" y="2041045"/>
                </a:lnTo>
                <a:lnTo>
                  <a:pt x="82667" y="2038855"/>
                </a:lnTo>
                <a:lnTo>
                  <a:pt x="123579" y="2035229"/>
                </a:lnTo>
                <a:lnTo>
                  <a:pt x="164191" y="2030184"/>
                </a:lnTo>
                <a:lnTo>
                  <a:pt x="204489" y="2023739"/>
                </a:lnTo>
                <a:lnTo>
                  <a:pt x="244459" y="2015913"/>
                </a:lnTo>
                <a:lnTo>
                  <a:pt x="284088" y="2006724"/>
                </a:lnTo>
                <a:lnTo>
                  <a:pt x="323361" y="1996190"/>
                </a:lnTo>
                <a:lnTo>
                  <a:pt x="362265" y="1984331"/>
                </a:lnTo>
                <a:lnTo>
                  <a:pt x="400785" y="1971165"/>
                </a:lnTo>
                <a:lnTo>
                  <a:pt x="438908" y="1956709"/>
                </a:lnTo>
                <a:lnTo>
                  <a:pt x="476620" y="1940983"/>
                </a:lnTo>
                <a:lnTo>
                  <a:pt x="513907" y="1924006"/>
                </a:lnTo>
                <a:lnTo>
                  <a:pt x="550756" y="1905795"/>
                </a:lnTo>
                <a:lnTo>
                  <a:pt x="587151" y="1886370"/>
                </a:lnTo>
                <a:lnTo>
                  <a:pt x="623080" y="1865748"/>
                </a:lnTo>
                <a:lnTo>
                  <a:pt x="658528" y="1843949"/>
                </a:lnTo>
                <a:lnTo>
                  <a:pt x="693482" y="1820990"/>
                </a:lnTo>
                <a:lnTo>
                  <a:pt x="727927" y="1796891"/>
                </a:lnTo>
                <a:lnTo>
                  <a:pt x="761851" y="1771670"/>
                </a:lnTo>
                <a:lnTo>
                  <a:pt x="795238" y="1745345"/>
                </a:lnTo>
                <a:lnTo>
                  <a:pt x="828075" y="1717935"/>
                </a:lnTo>
                <a:lnTo>
                  <a:pt x="860348" y="1689458"/>
                </a:lnTo>
                <a:lnTo>
                  <a:pt x="892044" y="1659933"/>
                </a:lnTo>
                <a:lnTo>
                  <a:pt x="923147" y="1629379"/>
                </a:lnTo>
                <a:lnTo>
                  <a:pt x="953645" y="1597814"/>
                </a:lnTo>
                <a:lnTo>
                  <a:pt x="983524" y="1565256"/>
                </a:lnTo>
                <a:lnTo>
                  <a:pt x="1012769" y="1531725"/>
                </a:lnTo>
                <a:lnTo>
                  <a:pt x="1041368" y="1497238"/>
                </a:lnTo>
                <a:lnTo>
                  <a:pt x="1069304" y="1461814"/>
                </a:lnTo>
                <a:lnTo>
                  <a:pt x="1096566" y="1425471"/>
                </a:lnTo>
                <a:lnTo>
                  <a:pt x="1123139" y="1388229"/>
                </a:lnTo>
                <a:lnTo>
                  <a:pt x="1149009" y="1350105"/>
                </a:lnTo>
                <a:lnTo>
                  <a:pt x="1174163" y="1311119"/>
                </a:lnTo>
                <a:lnTo>
                  <a:pt x="1198585" y="1271288"/>
                </a:lnTo>
                <a:lnTo>
                  <a:pt x="1222264" y="1230631"/>
                </a:lnTo>
                <a:lnTo>
                  <a:pt x="1245183" y="1189167"/>
                </a:lnTo>
                <a:lnTo>
                  <a:pt x="1267331" y="1146915"/>
                </a:lnTo>
                <a:lnTo>
                  <a:pt x="1288692" y="1103892"/>
                </a:lnTo>
                <a:lnTo>
                  <a:pt x="1309254" y="1060117"/>
                </a:lnTo>
                <a:lnTo>
                  <a:pt x="1329001" y="1015609"/>
                </a:lnTo>
                <a:lnTo>
                  <a:pt x="1347920" y="970387"/>
                </a:lnTo>
                <a:lnTo>
                  <a:pt x="1365998" y="924468"/>
                </a:lnTo>
                <a:lnTo>
                  <a:pt x="1383220" y="877872"/>
                </a:lnTo>
                <a:lnTo>
                  <a:pt x="1399573" y="830616"/>
                </a:lnTo>
                <a:lnTo>
                  <a:pt x="1415042" y="782720"/>
                </a:lnTo>
                <a:lnTo>
                  <a:pt x="1429613" y="734202"/>
                </a:lnTo>
                <a:lnTo>
                  <a:pt x="1443274" y="685080"/>
                </a:lnTo>
                <a:lnTo>
                  <a:pt x="1456009" y="635373"/>
                </a:lnTo>
                <a:lnTo>
                  <a:pt x="1467806" y="585100"/>
                </a:lnTo>
                <a:lnTo>
                  <a:pt x="1478649" y="534279"/>
                </a:lnTo>
                <a:lnTo>
                  <a:pt x="1488526" y="482928"/>
                </a:lnTo>
                <a:lnTo>
                  <a:pt x="1497422" y="431066"/>
                </a:lnTo>
                <a:lnTo>
                  <a:pt x="1505324" y="378712"/>
                </a:lnTo>
                <a:lnTo>
                  <a:pt x="1512217" y="325884"/>
                </a:lnTo>
                <a:lnTo>
                  <a:pt x="1518088" y="272600"/>
                </a:lnTo>
                <a:lnTo>
                  <a:pt x="1522922" y="218880"/>
                </a:lnTo>
                <a:lnTo>
                  <a:pt x="1526706" y="164741"/>
                </a:lnTo>
                <a:lnTo>
                  <a:pt x="1529427" y="110202"/>
                </a:lnTo>
                <a:lnTo>
                  <a:pt x="1531069" y="55282"/>
                </a:lnTo>
                <a:lnTo>
                  <a:pt x="1531620" y="0"/>
                </a:lnTo>
              </a:path>
            </a:pathLst>
          </a:custGeom>
          <a:ln w="127000">
            <a:solidFill>
              <a:srgbClr val="FFC000"/>
            </a:solidFill>
            <a:prstDash val="lgDash"/>
          </a:ln>
        </p:spPr>
        <p:txBody>
          <a:bodyPr wrap="square" lIns="0" tIns="0" rIns="0" bIns="0" rtlCol="0"/>
          <a:lstStyle/>
          <a:p>
            <a:endParaRPr/>
          </a:p>
        </p:txBody>
      </p:sp>
      <p:sp>
        <p:nvSpPr>
          <p:cNvPr id="8" name="object 8"/>
          <p:cNvSpPr txBox="1"/>
          <p:nvPr/>
        </p:nvSpPr>
        <p:spPr>
          <a:xfrm>
            <a:off x="3424268" y="1591559"/>
            <a:ext cx="4664656" cy="3926844"/>
          </a:xfrm>
          <a:prstGeom prst="rect">
            <a:avLst/>
          </a:prstGeom>
        </p:spPr>
        <p:txBody>
          <a:bodyPr vert="horz" wrap="square" lIns="0" tIns="0" rIns="0" bIns="0" rtlCol="0">
            <a:spAutoFit/>
          </a:bodyPr>
          <a:lstStyle/>
          <a:p>
            <a:pPr marL="241300" indent="-228600">
              <a:lnSpc>
                <a:spcPct val="100000"/>
              </a:lnSpc>
              <a:buFont typeface="Arial"/>
              <a:buChar char="•"/>
              <a:tabLst>
                <a:tab pos="241300" algn="l"/>
              </a:tabLst>
            </a:pPr>
            <a:r>
              <a:rPr lang="en-US" sz="2400" b="1" spc="-10">
                <a:latin typeface="Calibri"/>
                <a:cs typeface="Calibri"/>
              </a:rPr>
              <a:t>ELD Coordinator</a:t>
            </a:r>
          </a:p>
          <a:p>
            <a:pPr marL="469900" lvl="1">
              <a:tabLst>
                <a:tab pos="241300" algn="l"/>
              </a:tabLst>
            </a:pPr>
            <a:r>
              <a:rPr lang="en-US" sz="2400" b="1" spc="-10">
                <a:latin typeface="Calibri"/>
                <a:cs typeface="Calibri"/>
              </a:rPr>
              <a:t>	Rachel Franks</a:t>
            </a:r>
          </a:p>
          <a:p>
            <a:pPr marL="469900" lvl="1">
              <a:tabLst>
                <a:tab pos="241300" algn="l"/>
              </a:tabLst>
            </a:pPr>
            <a:r>
              <a:rPr lang="en-US" sz="2400" b="1" spc="-10">
                <a:latin typeface="Calibri"/>
                <a:cs typeface="Calibri"/>
              </a:rPr>
              <a:t>	</a:t>
            </a:r>
            <a:r>
              <a:rPr lang="en-US" sz="2400" spc="-10">
                <a:latin typeface="Calibri"/>
                <a:cs typeface="Calibri"/>
                <a:hlinkClick r:id="rId3"/>
              </a:rPr>
              <a:t>rachelfranks@csi.state.co.us</a:t>
            </a:r>
            <a:endParaRPr lang="en-US" sz="2400" spc="-10">
              <a:latin typeface="Calibri"/>
              <a:cs typeface="Calibri"/>
            </a:endParaRPr>
          </a:p>
          <a:p>
            <a:pPr marL="469900" lvl="1">
              <a:tabLst>
                <a:tab pos="241300" algn="l"/>
              </a:tabLst>
            </a:pPr>
            <a:r>
              <a:rPr lang="en-US" sz="2400" spc="-10">
                <a:latin typeface="Calibri"/>
                <a:cs typeface="Calibri"/>
              </a:rPr>
              <a:t>	720-788-4730</a:t>
            </a:r>
          </a:p>
          <a:p>
            <a:pPr marL="469900" lvl="1">
              <a:tabLst>
                <a:tab pos="241300" algn="l"/>
              </a:tabLst>
            </a:pPr>
            <a:endParaRPr lang="en-US" sz="2400" b="1" spc="-10">
              <a:latin typeface="Calibri"/>
              <a:cs typeface="Calibri"/>
            </a:endParaRPr>
          </a:p>
          <a:p>
            <a:pPr marL="241300" indent="-228600">
              <a:lnSpc>
                <a:spcPct val="100000"/>
              </a:lnSpc>
              <a:buFont typeface="Arial"/>
              <a:buChar char="•"/>
              <a:tabLst>
                <a:tab pos="241300" algn="l"/>
              </a:tabLst>
            </a:pPr>
            <a:r>
              <a:rPr sz="2400" b="1" spc="-10">
                <a:latin typeface="Calibri"/>
                <a:cs typeface="Calibri"/>
              </a:rPr>
              <a:t>WIDA testing</a:t>
            </a:r>
            <a:r>
              <a:rPr sz="2400" b="1" spc="-110">
                <a:latin typeface="Calibri"/>
                <a:cs typeface="Calibri"/>
              </a:rPr>
              <a:t> </a:t>
            </a:r>
            <a:r>
              <a:rPr sz="2400" b="1" spc="-5">
                <a:latin typeface="Calibri"/>
                <a:cs typeface="Calibri"/>
              </a:rPr>
              <a:t>support</a:t>
            </a:r>
            <a:endParaRPr sz="2400" b="1">
              <a:latin typeface="Calibri"/>
              <a:cs typeface="Calibri"/>
            </a:endParaRPr>
          </a:p>
          <a:p>
            <a:pPr marL="927100">
              <a:lnSpc>
                <a:spcPct val="100000"/>
              </a:lnSpc>
              <a:spcBef>
                <a:spcPts val="509"/>
              </a:spcBef>
            </a:pPr>
            <a:r>
              <a:rPr sz="2400" b="1" spc="-10">
                <a:latin typeface="Calibri"/>
                <a:cs typeface="Calibri"/>
              </a:rPr>
              <a:t>Kali</a:t>
            </a:r>
            <a:r>
              <a:rPr sz="2400" b="1" spc="-90">
                <a:latin typeface="Calibri"/>
                <a:cs typeface="Calibri"/>
              </a:rPr>
              <a:t> </a:t>
            </a:r>
            <a:r>
              <a:rPr sz="2400" b="1" spc="-5">
                <a:latin typeface="Calibri"/>
                <a:cs typeface="Calibri"/>
              </a:rPr>
              <a:t>Winn</a:t>
            </a:r>
            <a:endParaRPr sz="2400">
              <a:latin typeface="Calibri"/>
              <a:cs typeface="Calibri"/>
            </a:endParaRPr>
          </a:p>
          <a:p>
            <a:pPr marL="927100">
              <a:lnSpc>
                <a:spcPct val="100000"/>
              </a:lnSpc>
              <a:spcBef>
                <a:spcPts val="509"/>
              </a:spcBef>
            </a:pPr>
            <a:r>
              <a:rPr sz="2400" spc="-10">
                <a:latin typeface="Calibri"/>
                <a:cs typeface="Calibri"/>
              </a:rPr>
              <a:t>Assessment</a:t>
            </a:r>
            <a:r>
              <a:rPr sz="2400" spc="-15">
                <a:latin typeface="Calibri"/>
                <a:cs typeface="Calibri"/>
              </a:rPr>
              <a:t> Coordinator</a:t>
            </a:r>
            <a:endParaRPr sz="2400">
              <a:latin typeface="Calibri"/>
              <a:cs typeface="Calibri"/>
            </a:endParaRPr>
          </a:p>
          <a:p>
            <a:pPr marL="927100" marR="5080">
              <a:lnSpc>
                <a:spcPct val="117800"/>
              </a:lnSpc>
            </a:pPr>
            <a:r>
              <a:rPr sz="2400" spc="-45">
                <a:solidFill>
                  <a:srgbClr val="0070C0"/>
                </a:solidFill>
                <a:latin typeface="Calibri"/>
                <a:cs typeface="Calibri"/>
                <a:hlinkClick r:id="rId4"/>
              </a:rPr>
              <a:t>K</a:t>
            </a:r>
            <a:r>
              <a:rPr sz="2400">
                <a:solidFill>
                  <a:srgbClr val="0070C0"/>
                </a:solidFill>
                <a:latin typeface="Calibri"/>
                <a:cs typeface="Calibri"/>
                <a:hlinkClick r:id="rId4"/>
              </a:rPr>
              <a:t>aliWi</a:t>
            </a:r>
            <a:r>
              <a:rPr sz="2400" spc="-5">
                <a:solidFill>
                  <a:srgbClr val="0070C0"/>
                </a:solidFill>
                <a:latin typeface="Calibri"/>
                <a:cs typeface="Calibri"/>
                <a:hlinkClick r:id="rId4"/>
              </a:rPr>
              <a:t>nn</a:t>
            </a:r>
            <a:r>
              <a:rPr sz="2400">
                <a:solidFill>
                  <a:srgbClr val="0070C0"/>
                </a:solidFill>
                <a:latin typeface="Calibri"/>
                <a:cs typeface="Calibri"/>
                <a:hlinkClick r:id="rId4"/>
              </a:rPr>
              <a:t>@</a:t>
            </a:r>
            <a:r>
              <a:rPr sz="2400" spc="-5">
                <a:solidFill>
                  <a:srgbClr val="0070C0"/>
                </a:solidFill>
                <a:latin typeface="Calibri"/>
                <a:cs typeface="Calibri"/>
                <a:hlinkClick r:id="rId4"/>
              </a:rPr>
              <a:t>cs</a:t>
            </a:r>
            <a:r>
              <a:rPr sz="2400">
                <a:solidFill>
                  <a:srgbClr val="0070C0"/>
                </a:solidFill>
                <a:latin typeface="Calibri"/>
                <a:cs typeface="Calibri"/>
                <a:hlinkClick r:id="rId4"/>
              </a:rPr>
              <a:t>i</a:t>
            </a:r>
            <a:r>
              <a:rPr sz="2400" spc="-5">
                <a:solidFill>
                  <a:srgbClr val="0070C0"/>
                </a:solidFill>
                <a:latin typeface="Calibri"/>
                <a:cs typeface="Calibri"/>
                <a:hlinkClick r:id="rId4"/>
              </a:rPr>
              <a:t>.</a:t>
            </a:r>
            <a:r>
              <a:rPr sz="2400" spc="-35">
                <a:solidFill>
                  <a:srgbClr val="0070C0"/>
                </a:solidFill>
                <a:latin typeface="Calibri"/>
                <a:cs typeface="Calibri"/>
                <a:hlinkClick r:id="rId4"/>
              </a:rPr>
              <a:t>s</a:t>
            </a:r>
            <a:r>
              <a:rPr sz="2400" spc="-30">
                <a:solidFill>
                  <a:srgbClr val="0070C0"/>
                </a:solidFill>
                <a:latin typeface="Calibri"/>
                <a:cs typeface="Calibri"/>
                <a:hlinkClick r:id="rId4"/>
              </a:rPr>
              <a:t>t</a:t>
            </a:r>
            <a:r>
              <a:rPr sz="2400" spc="-25">
                <a:solidFill>
                  <a:srgbClr val="0070C0"/>
                </a:solidFill>
                <a:latin typeface="Calibri"/>
                <a:cs typeface="Calibri"/>
                <a:hlinkClick r:id="rId4"/>
              </a:rPr>
              <a:t>at</a:t>
            </a:r>
            <a:r>
              <a:rPr sz="2400" spc="-5">
                <a:solidFill>
                  <a:srgbClr val="0070C0"/>
                </a:solidFill>
                <a:latin typeface="Calibri"/>
                <a:cs typeface="Calibri"/>
                <a:hlinkClick r:id="rId4"/>
              </a:rPr>
              <a:t>e.</a:t>
            </a:r>
            <a:r>
              <a:rPr sz="2400" spc="-20">
                <a:solidFill>
                  <a:srgbClr val="0070C0"/>
                </a:solidFill>
                <a:latin typeface="Calibri"/>
                <a:cs typeface="Calibri"/>
                <a:hlinkClick r:id="rId4"/>
              </a:rPr>
              <a:t>c</a:t>
            </a:r>
            <a:r>
              <a:rPr sz="2400" spc="-5">
                <a:solidFill>
                  <a:srgbClr val="0070C0"/>
                </a:solidFill>
                <a:latin typeface="Calibri"/>
                <a:cs typeface="Calibri"/>
                <a:hlinkClick r:id="rId4"/>
              </a:rPr>
              <a:t>o</a:t>
            </a:r>
            <a:r>
              <a:rPr sz="2400" spc="-10">
                <a:solidFill>
                  <a:srgbClr val="0070C0"/>
                </a:solidFill>
                <a:latin typeface="Calibri"/>
                <a:cs typeface="Calibri"/>
                <a:hlinkClick r:id="rId4"/>
              </a:rPr>
              <a:t>.</a:t>
            </a:r>
            <a:r>
              <a:rPr sz="2400" spc="-5">
                <a:solidFill>
                  <a:srgbClr val="0070C0"/>
                </a:solidFill>
                <a:latin typeface="Calibri"/>
                <a:cs typeface="Calibri"/>
                <a:hlinkClick r:id="rId4"/>
              </a:rPr>
              <a:t>us </a:t>
            </a:r>
            <a:r>
              <a:rPr sz="2400" spc="-5">
                <a:solidFill>
                  <a:srgbClr val="0070C0"/>
                </a:solidFill>
                <a:latin typeface="Calibri"/>
                <a:cs typeface="Calibri"/>
              </a:rPr>
              <a:t> </a:t>
            </a:r>
            <a:r>
              <a:rPr sz="2400" spc="-5">
                <a:latin typeface="Calibri"/>
                <a:cs typeface="Calibri"/>
              </a:rPr>
              <a:t>303-532-7403</a:t>
            </a:r>
            <a:endParaRPr sz="24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521" y="190120"/>
            <a:ext cx="5236210" cy="567055"/>
          </a:xfrm>
          <a:prstGeom prst="rect">
            <a:avLst/>
          </a:prstGeom>
        </p:spPr>
        <p:txBody>
          <a:bodyPr vert="horz" wrap="square" lIns="0" tIns="0" rIns="0" bIns="0" rtlCol="0">
            <a:spAutoFit/>
          </a:bodyPr>
          <a:lstStyle/>
          <a:p>
            <a:pPr marL="12700">
              <a:lnSpc>
                <a:spcPct val="100000"/>
              </a:lnSpc>
            </a:pPr>
            <a:r>
              <a:rPr sz="3600" spc="-5">
                <a:solidFill>
                  <a:srgbClr val="000000"/>
                </a:solidFill>
              </a:rPr>
              <a:t>Home </a:t>
            </a:r>
            <a:r>
              <a:rPr sz="3600">
                <a:solidFill>
                  <a:srgbClr val="000000"/>
                </a:solidFill>
              </a:rPr>
              <a:t>Language</a:t>
            </a:r>
            <a:r>
              <a:rPr sz="3600" spc="-95">
                <a:solidFill>
                  <a:srgbClr val="000000"/>
                </a:solidFill>
              </a:rPr>
              <a:t> </a:t>
            </a:r>
            <a:r>
              <a:rPr sz="3600" spc="-5">
                <a:solidFill>
                  <a:srgbClr val="000000"/>
                </a:solidFill>
              </a:rPr>
              <a:t>Survey</a:t>
            </a:r>
            <a:endParaRPr sz="3600"/>
          </a:p>
        </p:txBody>
      </p:sp>
      <p:sp>
        <p:nvSpPr>
          <p:cNvPr id="3" name="object 3" descr="Flowchart showing elements of the Home Language Survey"/>
          <p:cNvSpPr/>
          <p:nvPr/>
        </p:nvSpPr>
        <p:spPr>
          <a:xfrm>
            <a:off x="470154" y="930402"/>
            <a:ext cx="8673846" cy="58338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383540" y="303443"/>
            <a:ext cx="6099810" cy="1037590"/>
          </a:xfrm>
          <a:prstGeom prst="rect">
            <a:avLst/>
          </a:prstGeom>
        </p:spPr>
        <p:txBody>
          <a:bodyPr vert="horz" wrap="square" lIns="0" tIns="0" rIns="0" bIns="0" rtlCol="0">
            <a:spAutoFit/>
          </a:bodyPr>
          <a:lstStyle/>
          <a:p>
            <a:pPr marL="12700">
              <a:lnSpc>
                <a:spcPts val="4130"/>
              </a:lnSpc>
            </a:pPr>
            <a:r>
              <a:rPr sz="3600" b="0" spc="-35">
                <a:solidFill>
                  <a:srgbClr val="000000"/>
                </a:solidFill>
                <a:latin typeface="Calibri Light"/>
                <a:cs typeface="Calibri Light"/>
              </a:rPr>
              <a:t>Home Language</a:t>
            </a:r>
            <a:r>
              <a:rPr sz="3600" b="0" spc="-150">
                <a:solidFill>
                  <a:srgbClr val="000000"/>
                </a:solidFill>
                <a:latin typeface="Calibri Light"/>
                <a:cs typeface="Calibri Light"/>
              </a:rPr>
              <a:t> </a:t>
            </a:r>
            <a:r>
              <a:rPr sz="3600" b="0" spc="-30">
                <a:solidFill>
                  <a:srgbClr val="000000"/>
                </a:solidFill>
                <a:latin typeface="Calibri Light"/>
                <a:cs typeface="Calibri Light"/>
              </a:rPr>
              <a:t>Survey</a:t>
            </a:r>
            <a:endParaRPr sz="3600">
              <a:latin typeface="Calibri Light"/>
              <a:cs typeface="Calibri Light"/>
            </a:endParaRPr>
          </a:p>
          <a:p>
            <a:pPr marL="12700">
              <a:lnSpc>
                <a:spcPts val="3770"/>
              </a:lnSpc>
            </a:pPr>
            <a:r>
              <a:rPr sz="3300" b="0" spc="-10">
                <a:solidFill>
                  <a:srgbClr val="000000"/>
                </a:solidFill>
                <a:latin typeface="Calibri Light"/>
                <a:cs typeface="Calibri Light"/>
              </a:rPr>
              <a:t>OCR/DOJ </a:t>
            </a:r>
            <a:r>
              <a:rPr sz="3300" b="0" spc="-5">
                <a:solidFill>
                  <a:srgbClr val="000000"/>
                </a:solidFill>
                <a:latin typeface="Calibri Light"/>
                <a:cs typeface="Calibri Light"/>
              </a:rPr>
              <a:t>HLS: </a:t>
            </a:r>
            <a:r>
              <a:rPr sz="3300" b="0">
                <a:solidFill>
                  <a:srgbClr val="000000"/>
                </a:solidFill>
                <a:latin typeface="Calibri Light"/>
                <a:cs typeface="Calibri Light"/>
              </a:rPr>
              <a:t>3 </a:t>
            </a:r>
            <a:r>
              <a:rPr sz="3300" b="0" spc="-15">
                <a:solidFill>
                  <a:srgbClr val="000000"/>
                </a:solidFill>
                <a:latin typeface="Calibri Light"/>
                <a:cs typeface="Calibri Light"/>
              </a:rPr>
              <a:t>approved</a:t>
            </a:r>
            <a:r>
              <a:rPr sz="3300" b="0" spc="-40">
                <a:solidFill>
                  <a:srgbClr val="000000"/>
                </a:solidFill>
                <a:latin typeface="Calibri Light"/>
                <a:cs typeface="Calibri Light"/>
              </a:rPr>
              <a:t> </a:t>
            </a:r>
            <a:r>
              <a:rPr sz="3300" b="0" spc="-10">
                <a:solidFill>
                  <a:srgbClr val="000000"/>
                </a:solidFill>
                <a:latin typeface="Calibri Light"/>
                <a:cs typeface="Calibri Light"/>
              </a:rPr>
              <a:t>questions</a:t>
            </a:r>
            <a:endParaRPr sz="3300">
              <a:latin typeface="Calibri Light"/>
              <a:cs typeface="Calibri Light"/>
            </a:endParaRPr>
          </a:p>
        </p:txBody>
      </p:sp>
      <p:sp>
        <p:nvSpPr>
          <p:cNvPr id="18" name="object 18">
            <a:extLst>
              <a:ext uri="{C183D7F6-B498-43B3-948B-1728B52AA6E4}">
                <adec:decorative xmlns:adec="http://schemas.microsoft.com/office/drawing/2017/decorative" val="1"/>
              </a:ext>
            </a:extLst>
          </p:cNvPr>
          <p:cNvSpPr/>
          <p:nvPr/>
        </p:nvSpPr>
        <p:spPr>
          <a:xfrm>
            <a:off x="6220585" y="965072"/>
            <a:ext cx="2914015" cy="1771014"/>
          </a:xfrm>
          <a:custGeom>
            <a:avLst/>
            <a:gdLst/>
            <a:ahLst/>
            <a:cxnLst/>
            <a:rect l="l" t="t" r="r" b="b"/>
            <a:pathLst>
              <a:path w="2914015" h="1771014">
                <a:moveTo>
                  <a:pt x="1546250" y="355980"/>
                </a:moveTo>
                <a:lnTo>
                  <a:pt x="1995208" y="0"/>
                </a:lnTo>
                <a:lnTo>
                  <a:pt x="1959457" y="473633"/>
                </a:lnTo>
                <a:lnTo>
                  <a:pt x="2429179" y="260057"/>
                </a:lnTo>
                <a:lnTo>
                  <a:pt x="2209698" y="535533"/>
                </a:lnTo>
                <a:lnTo>
                  <a:pt x="2913888" y="544791"/>
                </a:lnTo>
                <a:lnTo>
                  <a:pt x="2291321" y="770826"/>
                </a:lnTo>
                <a:lnTo>
                  <a:pt x="2464663" y="925614"/>
                </a:lnTo>
                <a:lnTo>
                  <a:pt x="2209698" y="1009243"/>
                </a:lnTo>
                <a:lnTo>
                  <a:pt x="2546553" y="1281595"/>
                </a:lnTo>
                <a:lnTo>
                  <a:pt x="1974964" y="1176489"/>
                </a:lnTo>
                <a:lnTo>
                  <a:pt x="2015705" y="1424089"/>
                </a:lnTo>
                <a:lnTo>
                  <a:pt x="1643113" y="1306436"/>
                </a:lnTo>
                <a:lnTo>
                  <a:pt x="1566481" y="1544777"/>
                </a:lnTo>
                <a:lnTo>
                  <a:pt x="1331760" y="1424089"/>
                </a:lnTo>
                <a:lnTo>
                  <a:pt x="1173645" y="1616100"/>
                </a:lnTo>
                <a:lnTo>
                  <a:pt x="1015415" y="1485988"/>
                </a:lnTo>
                <a:lnTo>
                  <a:pt x="663321" y="1770887"/>
                </a:lnTo>
                <a:lnTo>
                  <a:pt x="648208" y="1495412"/>
                </a:lnTo>
                <a:lnTo>
                  <a:pt x="173355" y="1461388"/>
                </a:lnTo>
                <a:lnTo>
                  <a:pt x="449224" y="1260119"/>
                </a:lnTo>
                <a:lnTo>
                  <a:pt x="0" y="1055725"/>
                </a:lnTo>
                <a:lnTo>
                  <a:pt x="530847" y="950379"/>
                </a:lnTo>
                <a:lnTo>
                  <a:pt x="158102" y="678014"/>
                </a:lnTo>
                <a:lnTo>
                  <a:pt x="724700" y="640880"/>
                </a:lnTo>
                <a:lnTo>
                  <a:pt x="607326" y="297192"/>
                </a:lnTo>
                <a:lnTo>
                  <a:pt x="1153414" y="523227"/>
                </a:lnTo>
                <a:lnTo>
                  <a:pt x="1311516" y="154711"/>
                </a:lnTo>
                <a:lnTo>
                  <a:pt x="1546250" y="355980"/>
                </a:lnTo>
                <a:close/>
              </a:path>
            </a:pathLst>
          </a:custGeom>
          <a:ln w="12700">
            <a:solidFill>
              <a:srgbClr val="BC8C00"/>
            </a:solidFill>
          </a:ln>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6220583" y="965075"/>
            <a:ext cx="2914015" cy="1771014"/>
          </a:xfrm>
          <a:custGeom>
            <a:avLst/>
            <a:gdLst/>
            <a:ahLst/>
            <a:cxnLst/>
            <a:rect l="l" t="t" r="r" b="b"/>
            <a:pathLst>
              <a:path w="2914015" h="1771014">
                <a:moveTo>
                  <a:pt x="607326" y="297192"/>
                </a:moveTo>
                <a:lnTo>
                  <a:pt x="724700" y="640867"/>
                </a:lnTo>
                <a:lnTo>
                  <a:pt x="158115" y="678027"/>
                </a:lnTo>
                <a:lnTo>
                  <a:pt x="530847" y="950379"/>
                </a:lnTo>
                <a:lnTo>
                  <a:pt x="0" y="1055725"/>
                </a:lnTo>
                <a:lnTo>
                  <a:pt x="449237" y="1260119"/>
                </a:lnTo>
                <a:lnTo>
                  <a:pt x="173355" y="1461389"/>
                </a:lnTo>
                <a:lnTo>
                  <a:pt x="648208" y="1495412"/>
                </a:lnTo>
                <a:lnTo>
                  <a:pt x="663321" y="1770888"/>
                </a:lnTo>
                <a:lnTo>
                  <a:pt x="1015415" y="1485988"/>
                </a:lnTo>
                <a:lnTo>
                  <a:pt x="1280788" y="1485988"/>
                </a:lnTo>
                <a:lnTo>
                  <a:pt x="1331760" y="1424089"/>
                </a:lnTo>
                <a:lnTo>
                  <a:pt x="1605291" y="1424089"/>
                </a:lnTo>
                <a:lnTo>
                  <a:pt x="1643113" y="1306449"/>
                </a:lnTo>
                <a:lnTo>
                  <a:pt x="1996355" y="1306449"/>
                </a:lnTo>
                <a:lnTo>
                  <a:pt x="1974964" y="1176489"/>
                </a:lnTo>
                <a:lnTo>
                  <a:pt x="2416555" y="1176489"/>
                </a:lnTo>
                <a:lnTo>
                  <a:pt x="2209698" y="1009243"/>
                </a:lnTo>
                <a:lnTo>
                  <a:pt x="2464663" y="925614"/>
                </a:lnTo>
                <a:lnTo>
                  <a:pt x="2291321" y="770826"/>
                </a:lnTo>
                <a:lnTo>
                  <a:pt x="2913900" y="544791"/>
                </a:lnTo>
                <a:lnTo>
                  <a:pt x="2209698" y="535520"/>
                </a:lnTo>
                <a:lnTo>
                  <a:pt x="2219493" y="523227"/>
                </a:lnTo>
                <a:lnTo>
                  <a:pt x="1153414" y="523227"/>
                </a:lnTo>
                <a:lnTo>
                  <a:pt x="607326" y="297192"/>
                </a:lnTo>
                <a:close/>
              </a:path>
              <a:path w="2914015" h="1771014">
                <a:moveTo>
                  <a:pt x="1280788" y="1485988"/>
                </a:moveTo>
                <a:lnTo>
                  <a:pt x="1015415" y="1485988"/>
                </a:lnTo>
                <a:lnTo>
                  <a:pt x="1173657" y="1616087"/>
                </a:lnTo>
                <a:lnTo>
                  <a:pt x="1280788" y="1485988"/>
                </a:lnTo>
                <a:close/>
              </a:path>
              <a:path w="2914015" h="1771014">
                <a:moveTo>
                  <a:pt x="1605291" y="1424089"/>
                </a:moveTo>
                <a:lnTo>
                  <a:pt x="1331760" y="1424089"/>
                </a:lnTo>
                <a:lnTo>
                  <a:pt x="1566494" y="1544764"/>
                </a:lnTo>
                <a:lnTo>
                  <a:pt x="1605291" y="1424089"/>
                </a:lnTo>
                <a:close/>
              </a:path>
              <a:path w="2914015" h="1771014">
                <a:moveTo>
                  <a:pt x="1996355" y="1306449"/>
                </a:moveTo>
                <a:lnTo>
                  <a:pt x="1643113" y="1306449"/>
                </a:lnTo>
                <a:lnTo>
                  <a:pt x="2015718" y="1424089"/>
                </a:lnTo>
                <a:lnTo>
                  <a:pt x="1996355" y="1306449"/>
                </a:lnTo>
                <a:close/>
              </a:path>
              <a:path w="2914015" h="1771014">
                <a:moveTo>
                  <a:pt x="2416555" y="1176489"/>
                </a:moveTo>
                <a:lnTo>
                  <a:pt x="1974964" y="1176489"/>
                </a:lnTo>
                <a:lnTo>
                  <a:pt x="2546553" y="1281595"/>
                </a:lnTo>
                <a:lnTo>
                  <a:pt x="2416555" y="1176489"/>
                </a:lnTo>
                <a:close/>
              </a:path>
              <a:path w="2914015" h="1771014">
                <a:moveTo>
                  <a:pt x="1311529" y="154698"/>
                </a:moveTo>
                <a:lnTo>
                  <a:pt x="1153414" y="523227"/>
                </a:lnTo>
                <a:lnTo>
                  <a:pt x="2219493" y="523227"/>
                </a:lnTo>
                <a:lnTo>
                  <a:pt x="2259008" y="473633"/>
                </a:lnTo>
                <a:lnTo>
                  <a:pt x="1959457" y="473633"/>
                </a:lnTo>
                <a:lnTo>
                  <a:pt x="1968338" y="355981"/>
                </a:lnTo>
                <a:lnTo>
                  <a:pt x="1546250" y="355981"/>
                </a:lnTo>
                <a:lnTo>
                  <a:pt x="1311529" y="154698"/>
                </a:lnTo>
                <a:close/>
              </a:path>
              <a:path w="2914015" h="1771014">
                <a:moveTo>
                  <a:pt x="2429179" y="260057"/>
                </a:moveTo>
                <a:lnTo>
                  <a:pt x="1959457" y="473633"/>
                </a:lnTo>
                <a:lnTo>
                  <a:pt x="2259008" y="473633"/>
                </a:lnTo>
                <a:lnTo>
                  <a:pt x="2429179" y="260057"/>
                </a:lnTo>
                <a:close/>
              </a:path>
              <a:path w="2914015" h="1771014">
                <a:moveTo>
                  <a:pt x="1995208" y="0"/>
                </a:moveTo>
                <a:lnTo>
                  <a:pt x="1546250" y="355981"/>
                </a:lnTo>
                <a:lnTo>
                  <a:pt x="1968338" y="355981"/>
                </a:lnTo>
                <a:lnTo>
                  <a:pt x="1995208" y="0"/>
                </a:lnTo>
                <a:close/>
              </a:path>
            </a:pathLst>
          </a:custGeom>
          <a:solidFill>
            <a:srgbClr val="EFAA1F"/>
          </a:solidFill>
        </p:spPr>
        <p:txBody>
          <a:bodyPr wrap="square" lIns="0" tIns="0" rIns="0" bIns="0" rtlCol="0"/>
          <a:lstStyle/>
          <a:p>
            <a:endParaRPr/>
          </a:p>
        </p:txBody>
      </p:sp>
      <p:sp>
        <p:nvSpPr>
          <p:cNvPr id="19" name="object 19"/>
          <p:cNvSpPr txBox="1"/>
          <p:nvPr/>
        </p:nvSpPr>
        <p:spPr>
          <a:xfrm>
            <a:off x="7099506" y="1412557"/>
            <a:ext cx="941069" cy="934719"/>
          </a:xfrm>
          <a:prstGeom prst="rect">
            <a:avLst/>
          </a:prstGeom>
        </p:spPr>
        <p:txBody>
          <a:bodyPr vert="horz" wrap="square" lIns="0" tIns="0" rIns="0" bIns="0" rtlCol="0">
            <a:spAutoFit/>
          </a:bodyPr>
          <a:lstStyle/>
          <a:p>
            <a:pPr marL="12700" marR="5080" indent="287020" algn="just">
              <a:lnSpc>
                <a:spcPct val="100000"/>
              </a:lnSpc>
            </a:pPr>
            <a:r>
              <a:rPr sz="1200" b="1" spc="-10">
                <a:solidFill>
                  <a:srgbClr val="1F4E79"/>
                </a:solidFill>
                <a:latin typeface="Calibri"/>
                <a:cs typeface="Calibri"/>
              </a:rPr>
              <a:t>Have </a:t>
            </a:r>
            <a:r>
              <a:rPr sz="1200" b="1" spc="-5">
                <a:solidFill>
                  <a:srgbClr val="1F4E79"/>
                </a:solidFill>
                <a:latin typeface="Calibri"/>
                <a:cs typeface="Calibri"/>
              </a:rPr>
              <a:t>you  </a:t>
            </a:r>
            <a:r>
              <a:rPr sz="1200" b="1" spc="-10">
                <a:solidFill>
                  <a:srgbClr val="1F4E79"/>
                </a:solidFill>
                <a:latin typeface="Calibri"/>
                <a:cs typeface="Calibri"/>
              </a:rPr>
              <a:t>reviewed </a:t>
            </a:r>
            <a:r>
              <a:rPr sz="1200" b="1" spc="-5">
                <a:solidFill>
                  <a:srgbClr val="1F4E79"/>
                </a:solidFill>
                <a:latin typeface="Calibri"/>
                <a:cs typeface="Calibri"/>
              </a:rPr>
              <a:t>your  </a:t>
            </a:r>
            <a:r>
              <a:rPr sz="1200" b="1" spc="-10">
                <a:solidFill>
                  <a:srgbClr val="1F4E79"/>
                </a:solidFill>
                <a:latin typeface="Calibri"/>
                <a:cs typeface="Calibri"/>
              </a:rPr>
              <a:t>school’s</a:t>
            </a:r>
            <a:r>
              <a:rPr sz="1200" b="1" spc="-75">
                <a:solidFill>
                  <a:srgbClr val="1F4E79"/>
                </a:solidFill>
                <a:latin typeface="Calibri"/>
                <a:cs typeface="Calibri"/>
              </a:rPr>
              <a:t> </a:t>
            </a:r>
            <a:r>
              <a:rPr sz="1200" b="1" spc="-5">
                <a:solidFill>
                  <a:srgbClr val="1F4E79"/>
                </a:solidFill>
                <a:latin typeface="Calibri"/>
                <a:cs typeface="Calibri"/>
              </a:rPr>
              <a:t>Home</a:t>
            </a:r>
            <a:endParaRPr sz="1200">
              <a:latin typeface="Calibri"/>
              <a:cs typeface="Calibri"/>
            </a:endParaRPr>
          </a:p>
          <a:p>
            <a:pPr marL="220979" marR="163195" indent="-50800">
              <a:lnSpc>
                <a:spcPct val="100000"/>
              </a:lnSpc>
            </a:pPr>
            <a:r>
              <a:rPr sz="1200" b="1">
                <a:solidFill>
                  <a:srgbClr val="1F4E79"/>
                </a:solidFill>
                <a:latin typeface="Calibri"/>
                <a:cs typeface="Calibri"/>
              </a:rPr>
              <a:t>La</a:t>
            </a:r>
            <a:r>
              <a:rPr sz="1200" b="1" spc="-5">
                <a:solidFill>
                  <a:srgbClr val="1F4E79"/>
                </a:solidFill>
                <a:latin typeface="Calibri"/>
                <a:cs typeface="Calibri"/>
              </a:rPr>
              <a:t>n</a:t>
            </a:r>
            <a:r>
              <a:rPr sz="1200" b="1">
                <a:solidFill>
                  <a:srgbClr val="1F4E79"/>
                </a:solidFill>
                <a:latin typeface="Calibri"/>
                <a:cs typeface="Calibri"/>
              </a:rPr>
              <a:t>g</a:t>
            </a:r>
            <a:r>
              <a:rPr sz="1200" b="1" spc="-5">
                <a:solidFill>
                  <a:srgbClr val="1F4E79"/>
                </a:solidFill>
                <a:latin typeface="Calibri"/>
                <a:cs typeface="Calibri"/>
              </a:rPr>
              <a:t>u</a:t>
            </a:r>
            <a:r>
              <a:rPr sz="1200" b="1">
                <a:solidFill>
                  <a:srgbClr val="1F4E79"/>
                </a:solidFill>
                <a:latin typeface="Calibri"/>
                <a:cs typeface="Calibri"/>
              </a:rPr>
              <a:t>a</a:t>
            </a:r>
            <a:r>
              <a:rPr sz="1200" b="1" spc="-15">
                <a:solidFill>
                  <a:srgbClr val="1F4E79"/>
                </a:solidFill>
                <a:latin typeface="Calibri"/>
                <a:cs typeface="Calibri"/>
              </a:rPr>
              <a:t>g</a:t>
            </a:r>
            <a:r>
              <a:rPr sz="1200" b="1">
                <a:solidFill>
                  <a:srgbClr val="1F4E79"/>
                </a:solidFill>
                <a:latin typeface="Calibri"/>
                <a:cs typeface="Calibri"/>
              </a:rPr>
              <a:t>e  </a:t>
            </a:r>
            <a:r>
              <a:rPr sz="1200" b="1" spc="-5">
                <a:solidFill>
                  <a:srgbClr val="1F4E79"/>
                </a:solidFill>
                <a:latin typeface="Calibri"/>
                <a:cs typeface="Calibri"/>
              </a:rPr>
              <a:t>Survey?</a:t>
            </a:r>
            <a:endParaRPr sz="1200">
              <a:latin typeface="Calibri"/>
              <a:cs typeface="Calibri"/>
            </a:endParaRPr>
          </a:p>
        </p:txBody>
      </p:sp>
      <p:sp>
        <p:nvSpPr>
          <p:cNvPr id="2" name="object 2">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2" cstate="print"/>
            <a:stretch>
              <a:fillRect/>
            </a:stretch>
          </a:blip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5631941" y="2669285"/>
            <a:ext cx="3306445" cy="669290"/>
          </a:xfrm>
          <a:custGeom>
            <a:avLst/>
            <a:gdLst/>
            <a:ahLst/>
            <a:cxnLst/>
            <a:rect l="l" t="t" r="r" b="b"/>
            <a:pathLst>
              <a:path w="3306445" h="669289">
                <a:moveTo>
                  <a:pt x="2971800" y="0"/>
                </a:moveTo>
                <a:lnTo>
                  <a:pt x="0" y="0"/>
                </a:lnTo>
                <a:lnTo>
                  <a:pt x="334518" y="334518"/>
                </a:lnTo>
                <a:lnTo>
                  <a:pt x="0" y="669036"/>
                </a:lnTo>
                <a:lnTo>
                  <a:pt x="2971800" y="669036"/>
                </a:lnTo>
                <a:lnTo>
                  <a:pt x="3306317" y="334518"/>
                </a:lnTo>
                <a:lnTo>
                  <a:pt x="2971800" y="0"/>
                </a:lnTo>
                <a:close/>
              </a:path>
            </a:pathLst>
          </a:custGeom>
          <a:solidFill>
            <a:srgbClr val="C63F2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2669282"/>
            <a:ext cx="3547110" cy="669290"/>
          </a:xfrm>
          <a:custGeom>
            <a:avLst/>
            <a:gdLst/>
            <a:ahLst/>
            <a:cxnLst/>
            <a:rect l="l" t="t" r="r" b="b"/>
            <a:pathLst>
              <a:path w="3547110" h="669289">
                <a:moveTo>
                  <a:pt x="3212592" y="0"/>
                </a:moveTo>
                <a:lnTo>
                  <a:pt x="0" y="0"/>
                </a:lnTo>
                <a:lnTo>
                  <a:pt x="0" y="669048"/>
                </a:lnTo>
                <a:lnTo>
                  <a:pt x="3212592" y="669048"/>
                </a:lnTo>
                <a:lnTo>
                  <a:pt x="3547110" y="334518"/>
                </a:lnTo>
                <a:lnTo>
                  <a:pt x="3212592" y="0"/>
                </a:lnTo>
                <a:close/>
              </a:path>
            </a:pathLst>
          </a:custGeom>
          <a:solidFill>
            <a:srgbClr val="008CA0"/>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2944367" y="2669285"/>
            <a:ext cx="3305810" cy="669290"/>
          </a:xfrm>
          <a:custGeom>
            <a:avLst/>
            <a:gdLst/>
            <a:ahLst/>
            <a:cxnLst/>
            <a:rect l="l" t="t" r="r" b="b"/>
            <a:pathLst>
              <a:path w="3305810" h="669289">
                <a:moveTo>
                  <a:pt x="2971038" y="0"/>
                </a:moveTo>
                <a:lnTo>
                  <a:pt x="0" y="0"/>
                </a:lnTo>
                <a:lnTo>
                  <a:pt x="334518" y="334518"/>
                </a:lnTo>
                <a:lnTo>
                  <a:pt x="0" y="669036"/>
                </a:lnTo>
                <a:lnTo>
                  <a:pt x="2971038" y="669036"/>
                </a:lnTo>
                <a:lnTo>
                  <a:pt x="3305555" y="334518"/>
                </a:lnTo>
                <a:lnTo>
                  <a:pt x="2971038" y="0"/>
                </a:lnTo>
                <a:close/>
              </a:path>
            </a:pathLst>
          </a:custGeom>
          <a:solidFill>
            <a:srgbClr val="455FA9"/>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008CA0"/>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455FA9"/>
          </a:solidFill>
        </p:spPr>
        <p:txBody>
          <a:bodyPr wrap="square" lIns="0" tIns="0" rIns="0" bIns="0" rtlCol="0"/>
          <a:lstStyle/>
          <a:p>
            <a:endParaRPr/>
          </a:p>
        </p:txBody>
      </p:sp>
      <p:sp>
        <p:nvSpPr>
          <p:cNvPr id="11" name="object 11"/>
          <p:cNvSpPr txBox="1"/>
          <p:nvPr/>
        </p:nvSpPr>
        <p:spPr>
          <a:xfrm>
            <a:off x="1406778" y="2805810"/>
            <a:ext cx="128905" cy="267335"/>
          </a:xfrm>
          <a:prstGeom prst="rect">
            <a:avLst/>
          </a:prstGeom>
        </p:spPr>
        <p:txBody>
          <a:bodyPr vert="horz" wrap="square" lIns="0" tIns="0" rIns="0" bIns="0" rtlCol="0">
            <a:spAutoFit/>
          </a:bodyPr>
          <a:lstStyle/>
          <a:p>
            <a:pPr marL="12700">
              <a:lnSpc>
                <a:spcPct val="100000"/>
              </a:lnSpc>
            </a:pPr>
            <a:r>
              <a:rPr sz="1600">
                <a:solidFill>
                  <a:srgbClr val="FFFFFF"/>
                </a:solidFill>
                <a:latin typeface="Calibri"/>
                <a:cs typeface="Calibri"/>
              </a:rPr>
              <a:t>1</a:t>
            </a:r>
            <a:endParaRPr sz="1600">
              <a:latin typeface="Calibri"/>
              <a:cs typeface="Calibri"/>
            </a:endParaRPr>
          </a:p>
        </p:txBody>
      </p:sp>
      <p:sp>
        <p:nvSpPr>
          <p:cNvPr id="14" name="object 14"/>
          <p:cNvSpPr txBox="1"/>
          <p:nvPr/>
        </p:nvSpPr>
        <p:spPr>
          <a:xfrm>
            <a:off x="229052" y="3569842"/>
            <a:ext cx="2447925" cy="1986914"/>
          </a:xfrm>
          <a:prstGeom prst="rect">
            <a:avLst/>
          </a:prstGeom>
        </p:spPr>
        <p:txBody>
          <a:bodyPr vert="horz" wrap="square" lIns="0" tIns="0" rIns="0" bIns="0" rtlCol="0">
            <a:spAutoFit/>
          </a:bodyPr>
          <a:lstStyle/>
          <a:p>
            <a:pPr marL="12700" marR="5080">
              <a:lnSpc>
                <a:spcPts val="2590"/>
              </a:lnSpc>
            </a:pPr>
            <a:r>
              <a:rPr sz="2400" spc="-5">
                <a:latin typeface="Arial"/>
                <a:cs typeface="Arial"/>
              </a:rPr>
              <a:t>What is </a:t>
            </a:r>
            <a:r>
              <a:rPr sz="2400" spc="-10">
                <a:latin typeface="Arial"/>
                <a:cs typeface="Arial"/>
              </a:rPr>
              <a:t>the  </a:t>
            </a:r>
            <a:r>
              <a:rPr sz="2400" spc="-5">
                <a:latin typeface="Arial"/>
                <a:cs typeface="Arial"/>
              </a:rPr>
              <a:t>primary language  used in the </a:t>
            </a:r>
            <a:r>
              <a:rPr sz="2400" spc="-10">
                <a:latin typeface="Arial"/>
                <a:cs typeface="Arial"/>
              </a:rPr>
              <a:t>home,  </a:t>
            </a:r>
            <a:r>
              <a:rPr sz="2400" spc="-5">
                <a:latin typeface="Arial"/>
                <a:cs typeface="Arial"/>
              </a:rPr>
              <a:t>regardless of the  language spoken  by the</a:t>
            </a:r>
            <a:r>
              <a:rPr sz="2400" spc="-90">
                <a:latin typeface="Arial"/>
                <a:cs typeface="Arial"/>
              </a:rPr>
              <a:t> </a:t>
            </a:r>
            <a:r>
              <a:rPr sz="2400" spc="-5">
                <a:latin typeface="Arial"/>
                <a:cs typeface="Arial"/>
              </a:rPr>
              <a:t>student?</a:t>
            </a:r>
            <a:endParaRPr sz="2400">
              <a:latin typeface="Arial"/>
              <a:cs typeface="Arial"/>
            </a:endParaRPr>
          </a:p>
        </p:txBody>
      </p:sp>
      <p:sp>
        <p:nvSpPr>
          <p:cNvPr id="12" name="object 12"/>
          <p:cNvSpPr txBox="1"/>
          <p:nvPr/>
        </p:nvSpPr>
        <p:spPr>
          <a:xfrm>
            <a:off x="4525525" y="2805810"/>
            <a:ext cx="128905" cy="267335"/>
          </a:xfrm>
          <a:prstGeom prst="rect">
            <a:avLst/>
          </a:prstGeom>
        </p:spPr>
        <p:txBody>
          <a:bodyPr vert="horz" wrap="square" lIns="0" tIns="0" rIns="0" bIns="0" rtlCol="0">
            <a:spAutoFit/>
          </a:bodyPr>
          <a:lstStyle/>
          <a:p>
            <a:pPr marL="12700">
              <a:lnSpc>
                <a:spcPct val="100000"/>
              </a:lnSpc>
            </a:pPr>
            <a:r>
              <a:rPr sz="1600">
                <a:solidFill>
                  <a:srgbClr val="FFFFFF"/>
                </a:solidFill>
                <a:latin typeface="Calibri"/>
                <a:cs typeface="Calibri"/>
              </a:rPr>
              <a:t>2</a:t>
            </a:r>
            <a:endParaRPr sz="1600">
              <a:latin typeface="Calibri"/>
              <a:cs typeface="Calibri"/>
            </a:endParaRPr>
          </a:p>
        </p:txBody>
      </p:sp>
      <p:sp>
        <p:nvSpPr>
          <p:cNvPr id="15" name="object 15"/>
          <p:cNvSpPr txBox="1"/>
          <p:nvPr/>
        </p:nvSpPr>
        <p:spPr>
          <a:xfrm>
            <a:off x="3341365" y="3569842"/>
            <a:ext cx="2176780" cy="1328420"/>
          </a:xfrm>
          <a:prstGeom prst="rect">
            <a:avLst/>
          </a:prstGeom>
        </p:spPr>
        <p:txBody>
          <a:bodyPr vert="horz" wrap="square" lIns="0" tIns="0" rIns="0" bIns="0" rtlCol="0">
            <a:spAutoFit/>
          </a:bodyPr>
          <a:lstStyle/>
          <a:p>
            <a:pPr marL="12700" marR="5080">
              <a:lnSpc>
                <a:spcPts val="2590"/>
              </a:lnSpc>
            </a:pPr>
            <a:r>
              <a:rPr sz="2400" spc="-5">
                <a:latin typeface="Arial"/>
                <a:cs typeface="Arial"/>
              </a:rPr>
              <a:t>What is </a:t>
            </a:r>
            <a:r>
              <a:rPr sz="2400" spc="-10">
                <a:latin typeface="Arial"/>
                <a:cs typeface="Arial"/>
              </a:rPr>
              <a:t>the  </a:t>
            </a:r>
            <a:r>
              <a:rPr sz="2400" spc="-5">
                <a:latin typeface="Arial"/>
                <a:cs typeface="Arial"/>
              </a:rPr>
              <a:t>language most  often spoken</a:t>
            </a:r>
            <a:r>
              <a:rPr sz="2400" spc="-55">
                <a:latin typeface="Arial"/>
                <a:cs typeface="Arial"/>
              </a:rPr>
              <a:t> </a:t>
            </a:r>
            <a:r>
              <a:rPr sz="2400" spc="-10">
                <a:latin typeface="Arial"/>
                <a:cs typeface="Arial"/>
              </a:rPr>
              <a:t>by  </a:t>
            </a:r>
            <a:r>
              <a:rPr sz="2400" spc="-5">
                <a:latin typeface="Arial"/>
                <a:cs typeface="Arial"/>
              </a:rPr>
              <a:t>the</a:t>
            </a:r>
            <a:r>
              <a:rPr sz="2400" spc="-95">
                <a:latin typeface="Arial"/>
                <a:cs typeface="Arial"/>
              </a:rPr>
              <a:t> </a:t>
            </a:r>
            <a:r>
              <a:rPr sz="2400" spc="-5">
                <a:latin typeface="Arial"/>
                <a:cs typeface="Arial"/>
              </a:rPr>
              <a:t>student?</a:t>
            </a:r>
            <a:endParaRPr sz="2400">
              <a:latin typeface="Arial"/>
              <a:cs typeface="Arial"/>
            </a:endParaRPr>
          </a:p>
        </p:txBody>
      </p:sp>
      <p:sp>
        <p:nvSpPr>
          <p:cNvPr id="13" name="object 13"/>
          <p:cNvSpPr txBox="1"/>
          <p:nvPr/>
        </p:nvSpPr>
        <p:spPr>
          <a:xfrm>
            <a:off x="7371236" y="2805810"/>
            <a:ext cx="128905" cy="267335"/>
          </a:xfrm>
          <a:prstGeom prst="rect">
            <a:avLst/>
          </a:prstGeom>
        </p:spPr>
        <p:txBody>
          <a:bodyPr vert="horz" wrap="square" lIns="0" tIns="0" rIns="0" bIns="0" rtlCol="0">
            <a:spAutoFit/>
          </a:bodyPr>
          <a:lstStyle/>
          <a:p>
            <a:pPr marL="12700">
              <a:lnSpc>
                <a:spcPct val="100000"/>
              </a:lnSpc>
            </a:pPr>
            <a:r>
              <a:rPr sz="1600">
                <a:solidFill>
                  <a:srgbClr val="FFFFFF"/>
                </a:solidFill>
                <a:latin typeface="Calibri"/>
                <a:cs typeface="Calibri"/>
              </a:rPr>
              <a:t>3</a:t>
            </a:r>
            <a:endParaRPr sz="1600">
              <a:latin typeface="Calibri"/>
              <a:cs typeface="Calibri"/>
            </a:endParaRPr>
          </a:p>
        </p:txBody>
      </p:sp>
      <p:sp>
        <p:nvSpPr>
          <p:cNvPr id="16" name="object 16"/>
          <p:cNvSpPr txBox="1"/>
          <p:nvPr/>
        </p:nvSpPr>
        <p:spPr>
          <a:xfrm>
            <a:off x="6299144" y="3569842"/>
            <a:ext cx="2381885" cy="1328420"/>
          </a:xfrm>
          <a:prstGeom prst="rect">
            <a:avLst/>
          </a:prstGeom>
        </p:spPr>
        <p:txBody>
          <a:bodyPr vert="horz" wrap="square" lIns="0" tIns="0" rIns="0" bIns="0" rtlCol="0">
            <a:spAutoFit/>
          </a:bodyPr>
          <a:lstStyle/>
          <a:p>
            <a:pPr marL="12700" marR="5080">
              <a:lnSpc>
                <a:spcPts val="2590"/>
              </a:lnSpc>
            </a:pPr>
            <a:r>
              <a:rPr sz="2400" spc="-5">
                <a:latin typeface="Arial"/>
                <a:cs typeface="Arial"/>
              </a:rPr>
              <a:t>What is </a:t>
            </a:r>
            <a:r>
              <a:rPr sz="2400" spc="-10">
                <a:latin typeface="Arial"/>
                <a:cs typeface="Arial"/>
              </a:rPr>
              <a:t>the  </a:t>
            </a:r>
            <a:r>
              <a:rPr sz="2400" spc="-5">
                <a:latin typeface="Arial"/>
                <a:cs typeface="Arial"/>
              </a:rPr>
              <a:t>language that</a:t>
            </a:r>
            <a:r>
              <a:rPr sz="2400" spc="-55">
                <a:latin typeface="Arial"/>
                <a:cs typeface="Arial"/>
              </a:rPr>
              <a:t> </a:t>
            </a:r>
            <a:r>
              <a:rPr sz="2400" spc="-5">
                <a:latin typeface="Arial"/>
                <a:cs typeface="Arial"/>
              </a:rPr>
              <a:t>the  student first  acquired?</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874" y="64627"/>
            <a:ext cx="5305425" cy="628650"/>
          </a:xfrm>
          <a:prstGeom prst="rect">
            <a:avLst/>
          </a:prstGeom>
        </p:spPr>
        <p:txBody>
          <a:bodyPr vert="horz" wrap="square" lIns="0" tIns="0" rIns="0" bIns="0" rtlCol="0">
            <a:spAutoFit/>
          </a:bodyPr>
          <a:lstStyle/>
          <a:p>
            <a:pPr marL="12700">
              <a:lnSpc>
                <a:spcPct val="100000"/>
              </a:lnSpc>
            </a:pPr>
            <a:r>
              <a:rPr lang="en-US" sz="4000" spc="-5">
                <a:solidFill>
                  <a:srgbClr val="000000"/>
                </a:solidFill>
              </a:rPr>
              <a:t>Identification</a:t>
            </a:r>
            <a:r>
              <a:rPr lang="en-US" sz="4000" spc="-50">
                <a:solidFill>
                  <a:srgbClr val="000000"/>
                </a:solidFill>
              </a:rPr>
              <a:t> </a:t>
            </a:r>
            <a:r>
              <a:rPr lang="en-US" sz="4000">
                <a:solidFill>
                  <a:srgbClr val="000000"/>
                </a:solidFill>
              </a:rPr>
              <a:t>Process</a:t>
            </a:r>
            <a:endParaRPr lang="en-US" sz="4000"/>
          </a:p>
        </p:txBody>
      </p:sp>
      <p:sp>
        <p:nvSpPr>
          <p:cNvPr id="6" name="object 6"/>
          <p:cNvSpPr txBox="1"/>
          <p:nvPr/>
        </p:nvSpPr>
        <p:spPr>
          <a:xfrm>
            <a:off x="379009" y="1070310"/>
            <a:ext cx="8295640" cy="5339923"/>
          </a:xfrm>
          <a:prstGeom prst="rect">
            <a:avLst/>
          </a:prstGeom>
        </p:spPr>
        <p:txBody>
          <a:bodyPr vert="horz" wrap="square" lIns="0" tIns="48260" rIns="0" bIns="0" rtlCol="0">
            <a:spAutoFit/>
          </a:bodyPr>
          <a:lstStyle/>
          <a:p>
            <a:pPr marL="12700" marR="412115">
              <a:lnSpc>
                <a:spcPts val="3020"/>
              </a:lnSpc>
              <a:spcBef>
                <a:spcPts val="380"/>
              </a:spcBef>
            </a:pPr>
            <a:r>
              <a:rPr sz="2800" b="1" i="1" spc="-5">
                <a:latin typeface="Arial"/>
                <a:cs typeface="Arial"/>
              </a:rPr>
              <a:t>Step </a:t>
            </a:r>
            <a:r>
              <a:rPr sz="2800" b="1" i="1">
                <a:latin typeface="Arial"/>
                <a:cs typeface="Arial"/>
              </a:rPr>
              <a:t>1</a:t>
            </a:r>
            <a:r>
              <a:rPr sz="2800" b="1">
                <a:latin typeface="Arial"/>
                <a:cs typeface="Arial"/>
              </a:rPr>
              <a:t>: </a:t>
            </a:r>
            <a:r>
              <a:rPr sz="2800">
                <a:latin typeface="Arial"/>
                <a:cs typeface="Arial"/>
              </a:rPr>
              <a:t>Administer the </a:t>
            </a:r>
            <a:r>
              <a:rPr sz="2800" spc="-5">
                <a:highlight>
                  <a:srgbClr val="FFFF00"/>
                </a:highlight>
                <a:latin typeface="Arial"/>
                <a:cs typeface="Arial"/>
              </a:rPr>
              <a:t>Home </a:t>
            </a:r>
            <a:r>
              <a:rPr sz="2800">
                <a:highlight>
                  <a:srgbClr val="FFFF00"/>
                </a:highlight>
                <a:latin typeface="Arial"/>
                <a:cs typeface="Arial"/>
              </a:rPr>
              <a:t>Language Survey  </a:t>
            </a:r>
            <a:r>
              <a:rPr sz="2800" spc="-5">
                <a:latin typeface="Arial"/>
                <a:cs typeface="Arial"/>
              </a:rPr>
              <a:t>(HLS) </a:t>
            </a:r>
            <a:r>
              <a:rPr sz="2800">
                <a:latin typeface="Arial"/>
                <a:cs typeface="Arial"/>
              </a:rPr>
              <a:t>to all </a:t>
            </a:r>
            <a:r>
              <a:rPr sz="2800" spc="-5">
                <a:latin typeface="Arial"/>
                <a:cs typeface="Arial"/>
              </a:rPr>
              <a:t>newly </a:t>
            </a:r>
            <a:r>
              <a:rPr sz="2800">
                <a:latin typeface="Arial"/>
                <a:cs typeface="Arial"/>
              </a:rPr>
              <a:t>enrolling students as part of the  </a:t>
            </a:r>
            <a:r>
              <a:rPr sz="2800" spc="-10">
                <a:latin typeface="Arial"/>
                <a:cs typeface="Arial"/>
              </a:rPr>
              <a:t>school’s </a:t>
            </a:r>
            <a:r>
              <a:rPr sz="2800">
                <a:latin typeface="Arial"/>
                <a:cs typeface="Arial"/>
              </a:rPr>
              <a:t>enrollment</a:t>
            </a:r>
            <a:r>
              <a:rPr sz="2800" spc="-45">
                <a:latin typeface="Arial"/>
                <a:cs typeface="Arial"/>
              </a:rPr>
              <a:t> </a:t>
            </a:r>
            <a:r>
              <a:rPr sz="2800">
                <a:latin typeface="Arial"/>
                <a:cs typeface="Arial"/>
              </a:rPr>
              <a:t>process.</a:t>
            </a:r>
          </a:p>
          <a:p>
            <a:pPr>
              <a:lnSpc>
                <a:spcPct val="100000"/>
              </a:lnSpc>
              <a:spcBef>
                <a:spcPts val="20"/>
              </a:spcBef>
            </a:pPr>
            <a:endParaRPr sz="4000">
              <a:latin typeface="Times New Roman"/>
              <a:cs typeface="Times New Roman"/>
            </a:endParaRPr>
          </a:p>
          <a:p>
            <a:pPr marL="12700" marR="227329">
              <a:lnSpc>
                <a:spcPts val="3020"/>
              </a:lnSpc>
            </a:pPr>
            <a:r>
              <a:rPr sz="2800" b="1" i="1" spc="-5">
                <a:latin typeface="Arial"/>
                <a:cs typeface="Arial"/>
              </a:rPr>
              <a:t>Step </a:t>
            </a:r>
            <a:r>
              <a:rPr sz="2800" b="1" i="1">
                <a:latin typeface="Arial"/>
                <a:cs typeface="Arial"/>
              </a:rPr>
              <a:t>2</a:t>
            </a:r>
            <a:r>
              <a:rPr sz="2800">
                <a:latin typeface="Arial"/>
                <a:cs typeface="Arial"/>
              </a:rPr>
              <a:t>: </a:t>
            </a:r>
            <a:r>
              <a:rPr sz="2800" spc="-5">
                <a:latin typeface="Arial"/>
                <a:cs typeface="Arial"/>
              </a:rPr>
              <a:t>Review </a:t>
            </a:r>
            <a:r>
              <a:rPr sz="2800" spc="-5">
                <a:highlight>
                  <a:srgbClr val="FFFF00"/>
                </a:highlight>
                <a:latin typeface="Arial"/>
                <a:cs typeface="Arial"/>
              </a:rPr>
              <a:t>Home </a:t>
            </a:r>
            <a:r>
              <a:rPr sz="2800">
                <a:highlight>
                  <a:srgbClr val="FFFF00"/>
                </a:highlight>
                <a:latin typeface="Arial"/>
                <a:cs typeface="Arial"/>
              </a:rPr>
              <a:t>Language Survey </a:t>
            </a:r>
            <a:r>
              <a:rPr sz="2800">
                <a:latin typeface="Arial"/>
                <a:cs typeface="Arial"/>
              </a:rPr>
              <a:t>to  determine a language influence other than</a:t>
            </a:r>
            <a:r>
              <a:rPr sz="2800" spc="-45">
                <a:latin typeface="Arial"/>
                <a:cs typeface="Arial"/>
              </a:rPr>
              <a:t> </a:t>
            </a:r>
            <a:r>
              <a:rPr sz="2800">
                <a:latin typeface="Arial"/>
                <a:cs typeface="Arial"/>
              </a:rPr>
              <a:t>English.</a:t>
            </a:r>
          </a:p>
          <a:p>
            <a:pPr>
              <a:lnSpc>
                <a:spcPct val="100000"/>
              </a:lnSpc>
              <a:spcBef>
                <a:spcPts val="25"/>
              </a:spcBef>
            </a:pPr>
            <a:endParaRPr sz="4000">
              <a:latin typeface="Times New Roman"/>
              <a:cs typeface="Times New Roman"/>
            </a:endParaRPr>
          </a:p>
          <a:p>
            <a:pPr marL="12700" marR="1360170">
              <a:lnSpc>
                <a:spcPts val="3020"/>
              </a:lnSpc>
              <a:spcBef>
                <a:spcPts val="5"/>
              </a:spcBef>
            </a:pPr>
            <a:r>
              <a:rPr sz="2800">
                <a:latin typeface="Arial"/>
                <a:cs typeface="Arial"/>
              </a:rPr>
              <a:t>If a language influence other than English is  determined…</a:t>
            </a:r>
          </a:p>
          <a:p>
            <a:pPr>
              <a:lnSpc>
                <a:spcPct val="100000"/>
              </a:lnSpc>
              <a:spcBef>
                <a:spcPts val="35"/>
              </a:spcBef>
            </a:pPr>
            <a:endParaRPr sz="4050">
              <a:latin typeface="Times New Roman"/>
              <a:cs typeface="Times New Roman"/>
            </a:endParaRPr>
          </a:p>
          <a:p>
            <a:pPr marL="12700" marR="5080">
              <a:lnSpc>
                <a:spcPts val="2940"/>
              </a:lnSpc>
            </a:pPr>
            <a:r>
              <a:rPr sz="2800" b="1" i="1" spc="-5">
                <a:latin typeface="Arial"/>
                <a:cs typeface="Arial"/>
              </a:rPr>
              <a:t>Step </a:t>
            </a:r>
            <a:r>
              <a:rPr sz="2800" b="1" i="1">
                <a:latin typeface="Arial"/>
                <a:cs typeface="Arial"/>
              </a:rPr>
              <a:t>3: </a:t>
            </a:r>
            <a:r>
              <a:rPr sz="2800">
                <a:highlight>
                  <a:srgbClr val="FFFF00"/>
                </a:highlight>
                <a:latin typeface="Arial"/>
                <a:cs typeface="Arial"/>
              </a:rPr>
              <a:t>Administer WIDA Screener</a:t>
            </a:r>
            <a:r>
              <a:rPr sz="2800">
                <a:latin typeface="Arial"/>
                <a:cs typeface="Arial"/>
              </a:rPr>
              <a:t> &amp; gather </a:t>
            </a:r>
            <a:r>
              <a:rPr sz="2800" spc="-5">
                <a:latin typeface="Arial"/>
                <a:cs typeface="Arial"/>
              </a:rPr>
              <a:t>Body</a:t>
            </a:r>
            <a:r>
              <a:rPr sz="2800" spc="-240">
                <a:latin typeface="Arial"/>
                <a:cs typeface="Arial"/>
              </a:rPr>
              <a:t> </a:t>
            </a:r>
            <a:r>
              <a:rPr sz="2800">
                <a:latin typeface="Arial"/>
                <a:cs typeface="Arial"/>
              </a:rPr>
              <a:t>of  Evidence.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296" y="182434"/>
            <a:ext cx="7848600" cy="944244"/>
          </a:xfrm>
          <a:prstGeom prst="rect">
            <a:avLst/>
          </a:prstGeom>
        </p:spPr>
        <p:txBody>
          <a:bodyPr vert="horz" wrap="square" lIns="0" tIns="0" rIns="0" bIns="0" rtlCol="0">
            <a:spAutoFit/>
          </a:bodyPr>
          <a:lstStyle/>
          <a:p>
            <a:pPr marL="12700">
              <a:lnSpc>
                <a:spcPts val="3650"/>
              </a:lnSpc>
            </a:pPr>
            <a:r>
              <a:rPr sz="3200" spc="-5">
                <a:solidFill>
                  <a:srgbClr val="000000"/>
                </a:solidFill>
              </a:rPr>
              <a:t>Body of</a:t>
            </a:r>
            <a:r>
              <a:rPr sz="3200" spc="-105">
                <a:solidFill>
                  <a:srgbClr val="000000"/>
                </a:solidFill>
              </a:rPr>
              <a:t> </a:t>
            </a:r>
            <a:r>
              <a:rPr sz="3200" spc="-5">
                <a:solidFill>
                  <a:srgbClr val="000000"/>
                </a:solidFill>
              </a:rPr>
              <a:t>Evidence:</a:t>
            </a:r>
            <a:endParaRPr sz="3200"/>
          </a:p>
          <a:p>
            <a:pPr marL="12700">
              <a:lnSpc>
                <a:spcPts val="3650"/>
              </a:lnSpc>
            </a:pPr>
            <a:r>
              <a:rPr sz="3200" b="0" spc="-5">
                <a:solidFill>
                  <a:srgbClr val="000000"/>
                </a:solidFill>
                <a:latin typeface="Arial"/>
                <a:cs typeface="Arial"/>
              </a:rPr>
              <a:t>Determining Placement of English</a:t>
            </a:r>
            <a:r>
              <a:rPr sz="3200" b="0" spc="-55">
                <a:solidFill>
                  <a:srgbClr val="000000"/>
                </a:solidFill>
                <a:latin typeface="Arial"/>
                <a:cs typeface="Arial"/>
              </a:rPr>
              <a:t> </a:t>
            </a:r>
            <a:r>
              <a:rPr sz="3200" b="0" spc="-10">
                <a:solidFill>
                  <a:srgbClr val="000000"/>
                </a:solidFill>
                <a:latin typeface="Arial"/>
                <a:cs typeface="Arial"/>
              </a:rPr>
              <a:t>Learners</a:t>
            </a:r>
            <a:endParaRPr sz="3200">
              <a:latin typeface="Arial"/>
              <a:cs typeface="Arial"/>
            </a:endParaRPr>
          </a:p>
        </p:txBody>
      </p:sp>
      <p:sp>
        <p:nvSpPr>
          <p:cNvPr id="3" name="object 3"/>
          <p:cNvSpPr txBox="1"/>
          <p:nvPr/>
        </p:nvSpPr>
        <p:spPr>
          <a:xfrm>
            <a:off x="341715" y="1471466"/>
            <a:ext cx="6104890" cy="4328795"/>
          </a:xfrm>
          <a:prstGeom prst="rect">
            <a:avLst/>
          </a:prstGeom>
        </p:spPr>
        <p:txBody>
          <a:bodyPr vert="horz" wrap="square" lIns="0" tIns="0" rIns="0" bIns="0" rtlCol="0">
            <a:spAutoFit/>
          </a:bodyPr>
          <a:lstStyle/>
          <a:p>
            <a:pPr marL="184150" indent="-171450">
              <a:lnSpc>
                <a:spcPct val="100000"/>
              </a:lnSpc>
              <a:buChar char="•"/>
              <a:tabLst>
                <a:tab pos="184785" algn="l"/>
              </a:tabLst>
            </a:pPr>
            <a:r>
              <a:rPr sz="2800">
                <a:latin typeface="Arial"/>
                <a:cs typeface="Arial"/>
              </a:rPr>
              <a:t>WIDA Screener</a:t>
            </a:r>
            <a:r>
              <a:rPr sz="2800" spc="-270">
                <a:latin typeface="Arial"/>
                <a:cs typeface="Arial"/>
              </a:rPr>
              <a:t> </a:t>
            </a:r>
            <a:r>
              <a:rPr sz="2800">
                <a:latin typeface="Arial"/>
                <a:cs typeface="Arial"/>
              </a:rPr>
              <a:t>results</a:t>
            </a:r>
          </a:p>
          <a:p>
            <a:pPr marL="184150" indent="-171450">
              <a:lnSpc>
                <a:spcPct val="100000"/>
              </a:lnSpc>
              <a:spcBef>
                <a:spcPts val="459"/>
              </a:spcBef>
              <a:buChar char="•"/>
              <a:tabLst>
                <a:tab pos="184785" algn="l"/>
              </a:tabLst>
            </a:pPr>
            <a:r>
              <a:rPr sz="2800">
                <a:latin typeface="Arial"/>
                <a:cs typeface="Arial"/>
              </a:rPr>
              <a:t>Family</a:t>
            </a:r>
            <a:r>
              <a:rPr sz="2800" spc="-90">
                <a:latin typeface="Arial"/>
                <a:cs typeface="Arial"/>
              </a:rPr>
              <a:t> </a:t>
            </a:r>
            <a:r>
              <a:rPr sz="2800">
                <a:latin typeface="Arial"/>
                <a:cs typeface="Arial"/>
              </a:rPr>
              <a:t>Interview</a:t>
            </a:r>
          </a:p>
          <a:p>
            <a:pPr marL="184150" indent="-171450">
              <a:lnSpc>
                <a:spcPct val="100000"/>
              </a:lnSpc>
              <a:spcBef>
                <a:spcPts val="459"/>
              </a:spcBef>
              <a:buChar char="•"/>
              <a:tabLst>
                <a:tab pos="184785" algn="l"/>
              </a:tabLst>
            </a:pPr>
            <a:r>
              <a:rPr sz="2800">
                <a:latin typeface="Arial"/>
                <a:cs typeface="Arial"/>
              </a:rPr>
              <a:t>Student Academic</a:t>
            </a:r>
            <a:r>
              <a:rPr sz="2800" spc="-235">
                <a:latin typeface="Arial"/>
                <a:cs typeface="Arial"/>
              </a:rPr>
              <a:t> </a:t>
            </a:r>
            <a:r>
              <a:rPr sz="2800" spc="-5">
                <a:latin typeface="Arial"/>
                <a:cs typeface="Arial"/>
              </a:rPr>
              <a:t>Record</a:t>
            </a:r>
            <a:endParaRPr sz="2800">
              <a:latin typeface="Arial"/>
              <a:cs typeface="Arial"/>
            </a:endParaRPr>
          </a:p>
          <a:p>
            <a:pPr marL="184150" indent="-171450">
              <a:lnSpc>
                <a:spcPct val="100000"/>
              </a:lnSpc>
              <a:spcBef>
                <a:spcPts val="465"/>
              </a:spcBef>
              <a:buChar char="•"/>
              <a:tabLst>
                <a:tab pos="184785" algn="l"/>
              </a:tabLst>
            </a:pPr>
            <a:r>
              <a:rPr sz="2800">
                <a:latin typeface="Arial"/>
                <a:cs typeface="Arial"/>
              </a:rPr>
              <a:t>Local school or district</a:t>
            </a:r>
            <a:r>
              <a:rPr sz="2800" spc="-100">
                <a:latin typeface="Arial"/>
                <a:cs typeface="Arial"/>
              </a:rPr>
              <a:t> </a:t>
            </a:r>
            <a:r>
              <a:rPr sz="2800">
                <a:latin typeface="Arial"/>
                <a:cs typeface="Arial"/>
              </a:rPr>
              <a:t>assessment</a:t>
            </a:r>
          </a:p>
          <a:p>
            <a:pPr marL="184150" indent="-171450">
              <a:lnSpc>
                <a:spcPct val="100000"/>
              </a:lnSpc>
              <a:spcBef>
                <a:spcPts val="455"/>
              </a:spcBef>
              <a:buChar char="•"/>
              <a:tabLst>
                <a:tab pos="184785" algn="l"/>
              </a:tabLst>
            </a:pPr>
            <a:r>
              <a:rPr sz="2800">
                <a:latin typeface="Arial"/>
                <a:cs typeface="Arial"/>
              </a:rPr>
              <a:t>Informal</a:t>
            </a:r>
            <a:r>
              <a:rPr sz="2800" spc="-80">
                <a:latin typeface="Arial"/>
                <a:cs typeface="Arial"/>
              </a:rPr>
              <a:t> </a:t>
            </a:r>
            <a:r>
              <a:rPr sz="2800">
                <a:latin typeface="Arial"/>
                <a:cs typeface="Arial"/>
              </a:rPr>
              <a:t>assessments</a:t>
            </a:r>
          </a:p>
          <a:p>
            <a:pPr marL="184150" indent="-171450">
              <a:lnSpc>
                <a:spcPct val="100000"/>
              </a:lnSpc>
              <a:spcBef>
                <a:spcPts val="455"/>
              </a:spcBef>
              <a:buChar char="•"/>
              <a:tabLst>
                <a:tab pos="184785" algn="l"/>
              </a:tabLst>
            </a:pPr>
            <a:r>
              <a:rPr sz="2800" spc="-45">
                <a:latin typeface="Arial"/>
                <a:cs typeface="Arial"/>
              </a:rPr>
              <a:t>Teacher</a:t>
            </a:r>
            <a:r>
              <a:rPr sz="2800" spc="-85">
                <a:latin typeface="Arial"/>
                <a:cs typeface="Arial"/>
              </a:rPr>
              <a:t> </a:t>
            </a:r>
            <a:r>
              <a:rPr sz="2800">
                <a:latin typeface="Arial"/>
                <a:cs typeface="Arial"/>
              </a:rPr>
              <a:t>input</a:t>
            </a:r>
          </a:p>
          <a:p>
            <a:pPr marL="184150" indent="-171450">
              <a:lnSpc>
                <a:spcPct val="100000"/>
              </a:lnSpc>
              <a:spcBef>
                <a:spcPts val="464"/>
              </a:spcBef>
              <a:buChar char="•"/>
              <a:tabLst>
                <a:tab pos="184785" algn="l"/>
              </a:tabLst>
            </a:pPr>
            <a:r>
              <a:rPr sz="2800">
                <a:latin typeface="Arial"/>
                <a:cs typeface="Arial"/>
              </a:rPr>
              <a:t>Student</a:t>
            </a:r>
            <a:r>
              <a:rPr sz="2800" spc="-105">
                <a:latin typeface="Arial"/>
                <a:cs typeface="Arial"/>
              </a:rPr>
              <a:t> </a:t>
            </a:r>
            <a:r>
              <a:rPr sz="2800">
                <a:latin typeface="Arial"/>
                <a:cs typeface="Arial"/>
              </a:rPr>
              <a:t>Profile</a:t>
            </a:r>
          </a:p>
          <a:p>
            <a:pPr>
              <a:lnSpc>
                <a:spcPct val="100000"/>
              </a:lnSpc>
              <a:spcBef>
                <a:spcPts val="25"/>
              </a:spcBef>
            </a:pPr>
            <a:endParaRPr sz="3700">
              <a:latin typeface="Times New Roman"/>
              <a:cs typeface="Times New Roman"/>
            </a:endParaRPr>
          </a:p>
          <a:p>
            <a:pPr marL="12700">
              <a:lnSpc>
                <a:spcPct val="100000"/>
              </a:lnSpc>
              <a:spcBef>
                <a:spcPts val="5"/>
              </a:spcBef>
            </a:pPr>
            <a:r>
              <a:rPr sz="2800">
                <a:latin typeface="Arial"/>
                <a:cs typeface="Arial"/>
              </a:rPr>
              <a:t>(</a:t>
            </a:r>
            <a:r>
              <a:rPr sz="2800" i="1">
                <a:latin typeface="Arial"/>
                <a:cs typeface="Arial"/>
              </a:rPr>
              <a:t>Examine the students’ cumulative</a:t>
            </a:r>
            <a:r>
              <a:rPr sz="2800" i="1" spc="-245">
                <a:latin typeface="Arial"/>
                <a:cs typeface="Arial"/>
              </a:rPr>
              <a:t> </a:t>
            </a:r>
            <a:r>
              <a:rPr sz="2800" i="1">
                <a:latin typeface="Arial"/>
                <a:cs typeface="Arial"/>
              </a:rPr>
              <a:t>file)</a:t>
            </a:r>
            <a:endParaRPr sz="280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6848093" y="5173217"/>
            <a:ext cx="1957577" cy="13030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PowerPoint Template" id="{C14E304F-5A32-4AF4-80EF-900BF47375BA}" vid="{3303ABBC-D49F-452D-9940-407FDE384B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0</TotalTime>
  <Words>2452</Words>
  <Application>Microsoft Office PowerPoint</Application>
  <PresentationFormat>On-screen Show (4:3)</PresentationFormat>
  <Paragraphs>332</Paragraphs>
  <Slides>59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SourceSansProRegular</vt:lpstr>
      <vt:lpstr>Times New Roman</vt:lpstr>
      <vt:lpstr>Wingdings</vt:lpstr>
      <vt:lpstr>Office Theme</vt:lpstr>
      <vt:lpstr>ELD Coordinator Training 2023-2024</vt:lpstr>
      <vt:lpstr>Today’s Agenda:</vt:lpstr>
      <vt:lpstr>For Your Reference:</vt:lpstr>
      <vt:lpstr>Identification  Procedures</vt:lpstr>
      <vt:lpstr>Standardized Identification</vt:lpstr>
      <vt:lpstr>Home Language Survey</vt:lpstr>
      <vt:lpstr>Home Language Survey OCR/DOJ HLS: 3 approved questions</vt:lpstr>
      <vt:lpstr>Identification Process</vt:lpstr>
      <vt:lpstr>Body of Evidence: Determining Placement of English Learners</vt:lpstr>
      <vt:lpstr>Identification Process Cont…</vt:lpstr>
      <vt:lpstr>Identification Timeline</vt:lpstr>
      <vt:lpstr>New student with Yes  on HLS: Screened and  identified within 30  days</vt:lpstr>
      <vt:lpstr>Systemize your filing processes</vt:lpstr>
      <vt:lpstr>Check for understanding:</vt:lpstr>
      <vt:lpstr>Questions or Comments?</vt:lpstr>
      <vt:lpstr>WIDA Screener</vt:lpstr>
      <vt:lpstr>WIDA Screener</vt:lpstr>
      <vt:lpstr>WIDA Screener cont.…</vt:lpstr>
      <vt:lpstr>WIDA Screener continued</vt:lpstr>
      <vt:lpstr>Plan on 1-2 hours for WIDA Screener  training modules.</vt:lpstr>
      <vt:lpstr>Where to find the training modules:</vt:lpstr>
      <vt:lpstr>WIDA Screener Score Interpretation</vt:lpstr>
      <vt:lpstr>Screener Check for Understanding:</vt:lpstr>
      <vt:lpstr>Questions or Comments? 2</vt:lpstr>
      <vt:lpstr>EL Program  Requirements</vt:lpstr>
      <vt:lpstr>EL Program Plans</vt:lpstr>
      <vt:lpstr>Examples of Programming</vt:lpstr>
      <vt:lpstr>What ELD is…</vt:lpstr>
      <vt:lpstr>Frequently Asked Questions</vt:lpstr>
      <vt:lpstr>Program Plans</vt:lpstr>
      <vt:lpstr>Program Plan Check for Understanding:</vt:lpstr>
      <vt:lpstr>Questions or Comments? 3</vt:lpstr>
      <vt:lpstr>ACCESS</vt:lpstr>
      <vt:lpstr>DEFINITIONS NEP- Non-English Proficient  LEP- Limited English Proficient</vt:lpstr>
      <vt:lpstr>EL Language Sequence</vt:lpstr>
      <vt:lpstr>EL Language Sequence cont.</vt:lpstr>
      <vt:lpstr>FALL- Returning Students</vt:lpstr>
      <vt:lpstr>FALL- Returning Students continued</vt:lpstr>
      <vt:lpstr>Redesignation: NEP to LEP</vt:lpstr>
      <vt:lpstr>Redesignation: LEP to FEP</vt:lpstr>
      <vt:lpstr>Redesignation Checklist</vt:lpstr>
      <vt:lpstr>CSI Resource Site</vt:lpstr>
      <vt:lpstr>Redesignation Process</vt:lpstr>
      <vt:lpstr>ACCESS Results</vt:lpstr>
      <vt:lpstr>Interpreting ACCESS growth</vt:lpstr>
      <vt:lpstr>October Count Coding</vt:lpstr>
      <vt:lpstr>Coding Check for Understanding:</vt:lpstr>
      <vt:lpstr>Professional Development and Title III</vt:lpstr>
      <vt:lpstr>Professional Development</vt:lpstr>
      <vt:lpstr>CSI Provided PD/Training Opportunities</vt:lpstr>
      <vt:lpstr>Padlet</vt:lpstr>
      <vt:lpstr>WIDA Screener Overview/Refresher</vt:lpstr>
      <vt:lpstr>Title III</vt:lpstr>
      <vt:lpstr>Migrant Education</vt:lpstr>
      <vt:lpstr>Migrant Education (CDE)</vt:lpstr>
      <vt:lpstr>What to expect from me</vt:lpstr>
      <vt:lpstr>Final Poll:</vt:lpstr>
      <vt:lpstr>For Your Reference: </vt:lpstr>
      <vt:lpstr>CSI ELD Support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 Coordinator Training 2023-2024</dc:title>
  <dc:creator>Franks, Rachel</dc:creator>
  <cp:lastModifiedBy>Franks, Rachel</cp:lastModifiedBy>
  <cp:revision>1</cp:revision>
  <dcterms:created xsi:type="dcterms:W3CDTF">2023-07-06T16:48:17Z</dcterms:created>
  <dcterms:modified xsi:type="dcterms:W3CDTF">2023-08-08T23:22:04Z</dcterms:modified>
</cp:coreProperties>
</file>